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304" r:id="rId3"/>
    <p:sldId id="309" r:id="rId4"/>
    <p:sldId id="663" r:id="rId5"/>
    <p:sldId id="664" r:id="rId6"/>
    <p:sldId id="667" r:id="rId7"/>
    <p:sldId id="543" r:id="rId8"/>
    <p:sldId id="344" r:id="rId9"/>
    <p:sldId id="311" r:id="rId10"/>
    <p:sldId id="369" r:id="rId11"/>
    <p:sldId id="370" r:id="rId12"/>
    <p:sldId id="372" r:id="rId13"/>
    <p:sldId id="577" r:id="rId14"/>
    <p:sldId id="373" r:id="rId15"/>
    <p:sldId id="491" r:id="rId16"/>
    <p:sldId id="345" r:id="rId17"/>
    <p:sldId id="665" r:id="rId18"/>
    <p:sldId id="346" r:id="rId19"/>
    <p:sldId id="549" r:id="rId20"/>
    <p:sldId id="347" r:id="rId21"/>
    <p:sldId id="551" r:id="rId22"/>
    <p:sldId id="552" r:id="rId23"/>
    <p:sldId id="554" r:id="rId24"/>
    <p:sldId id="666" r:id="rId25"/>
    <p:sldId id="500" r:id="rId26"/>
    <p:sldId id="556" r:id="rId27"/>
    <p:sldId id="348" r:id="rId28"/>
    <p:sldId id="561" r:id="rId29"/>
    <p:sldId id="662" r:id="rId30"/>
    <p:sldId id="576" r:id="rId31"/>
  </p:sldIdLst>
  <p:sldSz cx="9144000" cy="6858000" type="screen4x3"/>
  <p:notesSz cx="6858000" cy="9144000"/>
  <p:defaultTextStyle>
    <a:defPPr>
      <a:defRPr lang="en-US"/>
    </a:defPPr>
    <a:lvl1pPr algn="r" rtl="1" fontAlgn="base">
      <a:spcBef>
        <a:spcPct val="0"/>
      </a:spcBef>
      <a:spcAft>
        <a:spcPct val="0"/>
      </a:spcAft>
      <a:defRPr kern="1200">
        <a:solidFill>
          <a:schemeClr val="tx1"/>
        </a:solidFill>
        <a:latin typeface="Arial" charset="0"/>
        <a:ea typeface="+mn-ea"/>
        <a:cs typeface="Arial" charset="0"/>
      </a:defRPr>
    </a:lvl1pPr>
    <a:lvl2pPr marL="457200" algn="r" rtl="1" fontAlgn="base">
      <a:spcBef>
        <a:spcPct val="0"/>
      </a:spcBef>
      <a:spcAft>
        <a:spcPct val="0"/>
      </a:spcAft>
      <a:defRPr kern="1200">
        <a:solidFill>
          <a:schemeClr val="tx1"/>
        </a:solidFill>
        <a:latin typeface="Arial" charset="0"/>
        <a:ea typeface="+mn-ea"/>
        <a:cs typeface="Arial" charset="0"/>
      </a:defRPr>
    </a:lvl2pPr>
    <a:lvl3pPr marL="914400" algn="r" rtl="1" fontAlgn="base">
      <a:spcBef>
        <a:spcPct val="0"/>
      </a:spcBef>
      <a:spcAft>
        <a:spcPct val="0"/>
      </a:spcAft>
      <a:defRPr kern="1200">
        <a:solidFill>
          <a:schemeClr val="tx1"/>
        </a:solidFill>
        <a:latin typeface="Arial" charset="0"/>
        <a:ea typeface="+mn-ea"/>
        <a:cs typeface="Arial" charset="0"/>
      </a:defRPr>
    </a:lvl3pPr>
    <a:lvl4pPr marL="1371600" algn="r" rtl="1" fontAlgn="base">
      <a:spcBef>
        <a:spcPct val="0"/>
      </a:spcBef>
      <a:spcAft>
        <a:spcPct val="0"/>
      </a:spcAft>
      <a:defRPr kern="1200">
        <a:solidFill>
          <a:schemeClr val="tx1"/>
        </a:solidFill>
        <a:latin typeface="Arial" charset="0"/>
        <a:ea typeface="+mn-ea"/>
        <a:cs typeface="Arial" charset="0"/>
      </a:defRPr>
    </a:lvl4pPr>
    <a:lvl5pPr marL="1828800" algn="r" rtl="1" fontAlgn="base">
      <a:spcBef>
        <a:spcPct val="0"/>
      </a:spcBef>
      <a:spcAft>
        <a:spcPct val="0"/>
      </a:spcAft>
      <a:defRPr kern="1200">
        <a:solidFill>
          <a:schemeClr val="tx1"/>
        </a:solidFill>
        <a:latin typeface="Arial" charset="0"/>
        <a:ea typeface="+mn-ea"/>
        <a:cs typeface="Arial" charset="0"/>
      </a:defRPr>
    </a:lvl5pPr>
    <a:lvl6pPr marL="2286000" algn="r" defTabSz="914400" rtl="1" eaLnBrk="1" latinLnBrk="0" hangingPunct="1">
      <a:defRPr kern="1200">
        <a:solidFill>
          <a:schemeClr val="tx1"/>
        </a:solidFill>
        <a:latin typeface="Arial" charset="0"/>
        <a:ea typeface="+mn-ea"/>
        <a:cs typeface="Arial" charset="0"/>
      </a:defRPr>
    </a:lvl6pPr>
    <a:lvl7pPr marL="2743200" algn="r" defTabSz="914400" rtl="1" eaLnBrk="1" latinLnBrk="0" hangingPunct="1">
      <a:defRPr kern="1200">
        <a:solidFill>
          <a:schemeClr val="tx1"/>
        </a:solidFill>
        <a:latin typeface="Arial" charset="0"/>
        <a:ea typeface="+mn-ea"/>
        <a:cs typeface="Arial" charset="0"/>
      </a:defRPr>
    </a:lvl7pPr>
    <a:lvl8pPr marL="3200400" algn="r" defTabSz="914400" rtl="1" eaLnBrk="1" latinLnBrk="0" hangingPunct="1">
      <a:defRPr kern="1200">
        <a:solidFill>
          <a:schemeClr val="tx1"/>
        </a:solidFill>
        <a:latin typeface="Arial" charset="0"/>
        <a:ea typeface="+mn-ea"/>
        <a:cs typeface="Arial" charset="0"/>
      </a:defRPr>
    </a:lvl8pPr>
    <a:lvl9pPr marL="3657600" algn="r" defTabSz="914400" rtl="1"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051" autoAdjust="0"/>
  </p:normalViewPr>
  <p:slideViewPr>
    <p:cSldViewPr>
      <p:cViewPr varScale="1">
        <p:scale>
          <a:sx n="72" d="100"/>
          <a:sy n="72" d="100"/>
        </p:scale>
        <p:origin x="-110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rtl="0"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rtl="0" fontAlgn="auto">
              <a:spcBef>
                <a:spcPts val="0"/>
              </a:spcBef>
              <a:spcAft>
                <a:spcPts val="0"/>
              </a:spcAft>
              <a:defRPr sz="1200" smtClean="0">
                <a:latin typeface="+mn-lt"/>
                <a:cs typeface="+mn-cs"/>
              </a:defRPr>
            </a:lvl1pPr>
          </a:lstStyle>
          <a:p>
            <a:pPr>
              <a:defRPr/>
            </a:pPr>
            <a:fld id="{9AF0A476-793F-40AF-B386-ABD9BCF0B2CF}" type="datetimeFigureOut">
              <a:rPr lang="en-US"/>
              <a:pPr>
                <a:defRPr/>
              </a:pPr>
              <a:t>12/21/2015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rtl="0"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rtl="0" fontAlgn="auto">
              <a:spcBef>
                <a:spcPts val="0"/>
              </a:spcBef>
              <a:spcAft>
                <a:spcPts val="0"/>
              </a:spcAft>
              <a:defRPr sz="1200" smtClean="0">
                <a:latin typeface="+mn-lt"/>
                <a:cs typeface="+mn-cs"/>
              </a:defRPr>
            </a:lvl1pPr>
          </a:lstStyle>
          <a:p>
            <a:pPr>
              <a:defRPr/>
            </a:pPr>
            <a:fld id="{6EAC2AD1-525C-487F-A55E-CE9CD2E4B631}" type="slidenum">
              <a:rPr lang="en-US"/>
              <a:pPr>
                <a:defRPr/>
              </a:pPr>
              <a:t>‹#›</a:t>
            </a:fld>
            <a:endParaRPr lang="en-US"/>
          </a:p>
        </p:txBody>
      </p:sp>
    </p:spTree>
    <p:extLst>
      <p:ext uri="{BB962C8B-B14F-4D97-AF65-F5344CB8AC3E}">
        <p14:creationId xmlns:p14="http://schemas.microsoft.com/office/powerpoint/2010/main" val="356857842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335CB45-B43F-48FD-9AF9-3DD677BBEE7E}" type="datetimeFigureOut">
              <a:rPr lang="en-US"/>
              <a:pPr>
                <a:defRPr/>
              </a:pPr>
              <a:t>12/21/2015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1C05624-D66F-450E-A580-9C26EFEEDBC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B730D62-01BE-4884-92D7-373D898984D6}" type="datetimeFigureOut">
              <a:rPr lang="en-US"/>
              <a:pPr>
                <a:defRPr/>
              </a:pPr>
              <a:t>12/21/2015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132F43-8797-439E-BA64-28E2AF4D7DA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6C78476-EDD9-45BB-A42F-769FEDCF08E3}" type="datetimeFigureOut">
              <a:rPr lang="en-US"/>
              <a:pPr>
                <a:defRPr/>
              </a:pPr>
              <a:t>12/21/2015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6D4E044-C95A-47C6-9B09-3B109542030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6351300-EC3A-4E8E-AF30-4E0DBFB88721}" type="datetimeFigureOut">
              <a:rPr lang="en-US"/>
              <a:pPr>
                <a:defRPr/>
              </a:pPr>
              <a:t>12/21/2015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ACA2E13-8413-4E61-83A7-2B73E5726EE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40138D0-B35C-442F-8D05-E0F846B958C2}" type="datetimeFigureOut">
              <a:rPr lang="en-US"/>
              <a:pPr>
                <a:defRPr/>
              </a:pPr>
              <a:t>12/21/2015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BF3440-286B-4C40-AA21-3C74ED017C4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A3218B9-C855-4A6A-A8B0-29EAA8A5BC60}" type="datetimeFigureOut">
              <a:rPr lang="en-US"/>
              <a:pPr>
                <a:defRPr/>
              </a:pPr>
              <a:t>12/21/2015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9DB0667-D81B-4B89-BA0D-C2F150E137F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02A32BC-F69A-46B1-88BB-A56301273EC9}" type="datetimeFigureOut">
              <a:rPr lang="en-US"/>
              <a:pPr>
                <a:defRPr/>
              </a:pPr>
              <a:t>12/21/2015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75FA037-7A0B-4017-A7C8-D0BF408542F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D4FF682-021D-409F-9218-A8734CDFA9E6}" type="datetimeFigureOut">
              <a:rPr lang="en-US"/>
              <a:pPr>
                <a:defRPr/>
              </a:pPr>
              <a:t>12/21/2015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259686F-4FD5-4E84-9A24-F647DB50514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617A12E-9BC5-4C03-BB42-B67F4FF80D80}" type="datetimeFigureOut">
              <a:rPr lang="en-US"/>
              <a:pPr>
                <a:defRPr/>
              </a:pPr>
              <a:t>12/21/2015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05B8D80-A01E-4FBC-A3C2-864F9536BF8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8B9FFAE-53B5-4133-82FF-FD8DFD37D09F}" type="datetimeFigureOut">
              <a:rPr lang="en-US"/>
              <a:pPr>
                <a:defRPr/>
              </a:pPr>
              <a:t>12/21/2015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F2879A3-1FF5-4635-978B-6C816EF5662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A3ACC0B-E079-4847-BAA2-2D066EE82F71}" type="datetimeFigureOut">
              <a:rPr lang="en-US"/>
              <a:pPr>
                <a:defRPr/>
              </a:pPr>
              <a:t>12/21/2015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2E0EC17-BA9F-4067-9310-BE17FBE4136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rtl="0" fontAlgn="auto">
              <a:spcBef>
                <a:spcPts val="0"/>
              </a:spcBef>
              <a:spcAft>
                <a:spcPts val="0"/>
              </a:spcAft>
              <a:defRPr sz="1200" smtClean="0">
                <a:solidFill>
                  <a:schemeClr val="tx1">
                    <a:tint val="75000"/>
                  </a:schemeClr>
                </a:solidFill>
                <a:latin typeface="+mn-lt"/>
                <a:cs typeface="+mn-cs"/>
              </a:defRPr>
            </a:lvl1pPr>
          </a:lstStyle>
          <a:p>
            <a:pPr>
              <a:defRPr/>
            </a:pPr>
            <a:fld id="{86279F29-B54E-45D0-BC58-3A81F2D8F3A4}" type="datetimeFigureOut">
              <a:rPr lang="en-US"/>
              <a:pPr>
                <a:defRPr/>
              </a:pPr>
              <a:t>12/21/2015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rtl="0"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rtl="0" fontAlgn="auto">
              <a:spcBef>
                <a:spcPts val="0"/>
              </a:spcBef>
              <a:spcAft>
                <a:spcPts val="0"/>
              </a:spcAft>
              <a:defRPr sz="1200" smtClean="0">
                <a:solidFill>
                  <a:schemeClr val="tx1">
                    <a:tint val="75000"/>
                  </a:schemeClr>
                </a:solidFill>
                <a:latin typeface="+mn-lt"/>
                <a:cs typeface="+mn-cs"/>
              </a:defRPr>
            </a:lvl1pPr>
          </a:lstStyle>
          <a:p>
            <a:pPr>
              <a:defRPr/>
            </a:pPr>
            <a:fld id="{A82C4A65-D88D-410F-B43D-8CB253B3551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ctrTitle"/>
          </p:nvPr>
        </p:nvSpPr>
        <p:spPr>
          <a:solidFill>
            <a:schemeClr val="accent2"/>
          </a:solidFill>
        </p:spPr>
        <p:txBody>
          <a:bodyPr/>
          <a:lstStyle/>
          <a:p>
            <a:r>
              <a:rPr lang="en-US" smtClean="0"/>
              <a:t>General Pathology of </a:t>
            </a:r>
            <a:br>
              <a:rPr lang="en-US" smtClean="0"/>
            </a:br>
            <a:r>
              <a:rPr lang="en-US" smtClean="0"/>
              <a:t>Infectious Diseases</a:t>
            </a:r>
            <a:endParaRPr lang="fa-IR" smtClean="0"/>
          </a:p>
        </p:txBody>
      </p:sp>
      <p:sp>
        <p:nvSpPr>
          <p:cNvPr id="3" name="Subtitle 2"/>
          <p:cNvSpPr>
            <a:spLocks noGrp="1"/>
          </p:cNvSpPr>
          <p:nvPr>
            <p:ph type="subTitle" idx="1"/>
          </p:nvPr>
        </p:nvSpPr>
        <p:spPr>
          <a:xfrm>
            <a:off x="1371600" y="4419600"/>
            <a:ext cx="6400800" cy="1219200"/>
          </a:xfrm>
          <a:solidFill>
            <a:schemeClr val="accent6">
              <a:lumMod val="40000"/>
              <a:lumOff val="60000"/>
            </a:schemeClr>
          </a:solidFill>
        </p:spPr>
        <p:txBody>
          <a:bodyPr rtlCol="0">
            <a:normAutofit/>
          </a:bodyPr>
          <a:lstStyle/>
          <a:p>
            <a:pPr fontAlgn="auto">
              <a:spcAft>
                <a:spcPts val="0"/>
              </a:spcAft>
              <a:buFont typeface="Arial" pitchFamily="34" charset="0"/>
              <a:buNone/>
              <a:defRPr/>
            </a:pPr>
            <a:r>
              <a:rPr lang="en-US" b="1" dirty="0" smtClean="0">
                <a:solidFill>
                  <a:schemeClr val="tx1"/>
                </a:solidFill>
              </a:rPr>
              <a:t>B.Shokouhi MD. ACP</a:t>
            </a:r>
          </a:p>
          <a:p>
            <a:pPr fontAlgn="auto">
              <a:spcAft>
                <a:spcPts val="0"/>
              </a:spcAft>
              <a:buFont typeface="Arial" pitchFamily="34" charset="0"/>
              <a:buNone/>
              <a:defRPr/>
            </a:pPr>
            <a:r>
              <a:rPr lang="en-US" dirty="0" smtClean="0"/>
              <a:t>B.Shokouhi@yahoo.com</a:t>
            </a:r>
            <a:endParaRPr lang="fa-IR" dirty="0"/>
          </a:p>
        </p:txBody>
      </p:sp>
      <p:sp>
        <p:nvSpPr>
          <p:cNvPr id="4" name="Rectangle 3"/>
          <p:cNvSpPr/>
          <p:nvPr/>
        </p:nvSpPr>
        <p:spPr>
          <a:xfrm>
            <a:off x="1981200" y="685800"/>
            <a:ext cx="5010150" cy="584200"/>
          </a:xfrm>
          <a:prstGeom prst="rect">
            <a:avLst/>
          </a:prstGeom>
          <a:solidFill>
            <a:schemeClr val="tx2">
              <a:lumMod val="20000"/>
              <a:lumOff val="80000"/>
            </a:schemeClr>
          </a:solidFill>
        </p:spPr>
        <p:txBody>
          <a:bodyPr>
            <a:spAutoFit/>
          </a:bodyPr>
          <a:lstStyle/>
          <a:p>
            <a:pPr algn="ctr" rtl="0" fontAlgn="auto">
              <a:spcBef>
                <a:spcPts val="0"/>
              </a:spcBef>
              <a:spcAft>
                <a:spcPts val="0"/>
              </a:spcAft>
              <a:defRPr/>
            </a:pPr>
            <a:r>
              <a:rPr lang="en-US" sz="3200" dirty="0">
                <a:latin typeface="+mn-lt"/>
                <a:cs typeface="+mn-cs"/>
              </a:rPr>
              <a:t>In the name of Allah</a:t>
            </a:r>
          </a:p>
        </p:txBody>
      </p:sp>
      <p:sp>
        <p:nvSpPr>
          <p:cNvPr id="5" name="Rectangle 4"/>
          <p:cNvSpPr/>
          <p:nvPr/>
        </p:nvSpPr>
        <p:spPr>
          <a:xfrm>
            <a:off x="3352800" y="1487488"/>
            <a:ext cx="2011363" cy="646112"/>
          </a:xfrm>
          <a:prstGeom prst="rect">
            <a:avLst/>
          </a:prstGeom>
          <a:solidFill>
            <a:schemeClr val="accent2"/>
          </a:solidFill>
        </p:spPr>
        <p:txBody>
          <a:bodyPr wrap="none">
            <a:spAutoFit/>
          </a:bodyPr>
          <a:lstStyle/>
          <a:p>
            <a:pPr algn="l" rtl="0" fontAlgn="auto">
              <a:spcBef>
                <a:spcPts val="0"/>
              </a:spcBef>
              <a:spcAft>
                <a:spcPts val="0"/>
              </a:spcAft>
              <a:defRPr/>
            </a:pPr>
            <a:r>
              <a:rPr lang="en-US" sz="3600" dirty="0">
                <a:solidFill>
                  <a:prstClr val="black"/>
                </a:solidFill>
                <a:latin typeface="+mn-lt"/>
                <a:ea typeface="+mj-ea"/>
                <a:cs typeface="+mj-cs"/>
              </a:rPr>
              <a:t>Chapter 9</a:t>
            </a:r>
            <a:endParaRPr lang="en-US" sz="1400" dirty="0">
              <a:latin typeface="+mn-lt"/>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US" sz="3200" i="1" smtClean="0"/>
              <a:t>Streptococcus pneumoniae</a:t>
            </a:r>
            <a:r>
              <a:rPr lang="en-US" sz="3200" smtClean="0"/>
              <a:t> pneumonia </a:t>
            </a:r>
            <a:br>
              <a:rPr lang="en-US" sz="3200" smtClean="0"/>
            </a:br>
            <a:r>
              <a:rPr lang="en-US" sz="3200" smtClean="0"/>
              <a:t>g+, elongated cocci in pairs and short chains</a:t>
            </a:r>
          </a:p>
        </p:txBody>
      </p:sp>
      <p:sp>
        <p:nvSpPr>
          <p:cNvPr id="28674" name="Content Placeholder 2"/>
          <p:cNvSpPr>
            <a:spLocks noGrp="1"/>
          </p:cNvSpPr>
          <p:nvPr>
            <p:ph idx="1"/>
          </p:nvPr>
        </p:nvSpPr>
        <p:spPr/>
        <p:txBody>
          <a:bodyPr/>
          <a:lstStyle/>
          <a:p>
            <a:endParaRPr lang="fa-IR" smtClean="0"/>
          </a:p>
        </p:txBody>
      </p:sp>
      <p:pic>
        <p:nvPicPr>
          <p:cNvPr id="28675" name="Picture 2" descr="D:\کلاس\کلاس پاتولوژی عمومی\تصاوير\9 General Pathology of Infectious Diseases\9-3 Bacterial morphology.bmp"/>
          <p:cNvPicPr>
            <a:picLocks noChangeAspect="1" noChangeArrowheads="1"/>
          </p:cNvPicPr>
          <p:nvPr/>
        </p:nvPicPr>
        <p:blipFill>
          <a:blip r:embed="rId2"/>
          <a:srcRect l="33359" r="34116" b="53125"/>
          <a:stretch>
            <a:fillRect/>
          </a:stretch>
        </p:blipFill>
        <p:spPr bwMode="auto">
          <a:xfrm>
            <a:off x="1295400" y="1676400"/>
            <a:ext cx="6477000" cy="4981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r>
              <a:rPr lang="en-US" sz="2800" smtClean="0"/>
              <a:t>bronchoalveolar lavage </a:t>
            </a:r>
            <a:br>
              <a:rPr lang="en-US" sz="2800" smtClean="0"/>
            </a:br>
            <a:r>
              <a:rPr lang="en-US" sz="2800" smtClean="0"/>
              <a:t>g- intracellular bacilli </a:t>
            </a:r>
            <a:br>
              <a:rPr lang="en-US" sz="2800" smtClean="0"/>
            </a:br>
            <a:r>
              <a:rPr lang="en-US" sz="2800" smtClean="0"/>
              <a:t>of </a:t>
            </a:r>
            <a:r>
              <a:rPr lang="en-US" sz="2800" i="1" smtClean="0"/>
              <a:t>Klebsiella pneumoniae</a:t>
            </a:r>
            <a:r>
              <a:rPr lang="en-US" sz="2800" smtClean="0"/>
              <a:t> or </a:t>
            </a:r>
            <a:r>
              <a:rPr lang="en-US" sz="2800" i="1" smtClean="0"/>
              <a:t>Escherichia coli</a:t>
            </a:r>
            <a:endParaRPr lang="en-US" sz="2800" smtClean="0"/>
          </a:p>
        </p:txBody>
      </p:sp>
      <p:pic>
        <p:nvPicPr>
          <p:cNvPr id="30722" name="Picture 2" descr="D:\کلاس\کلاس پاتولوژی عمومی\تصاوير\9 General Pathology of Infectious Diseases\9-3 Bacterial morphology.bmp"/>
          <p:cNvPicPr>
            <a:picLocks noGrp="1" noChangeAspect="1" noChangeArrowheads="1"/>
          </p:cNvPicPr>
          <p:nvPr>
            <p:ph idx="1"/>
          </p:nvPr>
        </p:nvPicPr>
        <p:blipFill>
          <a:blip r:embed="rId2"/>
          <a:srcRect t="46875" r="67474" b="4688"/>
          <a:stretch>
            <a:fillRect/>
          </a:stretch>
        </p:blipFill>
        <p:spPr>
          <a:xfrm>
            <a:off x="1447800" y="1676400"/>
            <a:ext cx="6172200" cy="4906963"/>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r>
              <a:rPr lang="en-US" sz="2800" smtClean="0"/>
              <a:t>urethral discharge </a:t>
            </a:r>
            <a:br>
              <a:rPr lang="en-US" sz="2800" smtClean="0"/>
            </a:br>
            <a:r>
              <a:rPr lang="en-US" sz="2800" i="1" smtClean="0"/>
              <a:t>Neisseria gonorrhoeae</a:t>
            </a:r>
            <a:r>
              <a:rPr lang="en-US" sz="2800" smtClean="0"/>
              <a:t> showing many g- diplococci</a:t>
            </a:r>
          </a:p>
        </p:txBody>
      </p:sp>
      <p:pic>
        <p:nvPicPr>
          <p:cNvPr id="31746" name="Picture 2" descr="D:\کلاس\کلاس پاتولوژی عمومی\تصاوير\9 General Pathology of Infectious Diseases\9-3 Bacterial morphology.bmp"/>
          <p:cNvPicPr>
            <a:picLocks noGrp="1" noChangeAspect="1" noChangeArrowheads="1"/>
          </p:cNvPicPr>
          <p:nvPr>
            <p:ph idx="1"/>
          </p:nvPr>
        </p:nvPicPr>
        <p:blipFill>
          <a:blip r:embed="rId2"/>
          <a:srcRect l="33359" t="46875" r="33281" b="4688"/>
          <a:stretch>
            <a:fillRect/>
          </a:stretch>
        </p:blipFill>
        <p:spPr>
          <a:xfrm>
            <a:off x="1295400" y="1600200"/>
            <a:ext cx="6400800" cy="4960938"/>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5"/>
          <p:cNvSpPr>
            <a:spLocks noGrp="1" noChangeArrowheads="1"/>
          </p:cNvSpPr>
          <p:nvPr>
            <p:ph type="title"/>
          </p:nvPr>
        </p:nvSpPr>
        <p:spPr>
          <a:xfrm>
            <a:off x="755650" y="0"/>
            <a:ext cx="7772400" cy="836613"/>
          </a:xfrm>
        </p:spPr>
        <p:txBody>
          <a:bodyPr/>
          <a:lstStyle/>
          <a:p>
            <a:r>
              <a:rPr lang="en-US" sz="3200" smtClean="0"/>
              <a:t>gram negative diplococci within a neutrophil </a:t>
            </a:r>
          </a:p>
        </p:txBody>
      </p:sp>
      <p:pic>
        <p:nvPicPr>
          <p:cNvPr id="32770" name="Picture 4" descr="CNS191"/>
          <p:cNvPicPr>
            <a:picLocks noGrp="1" noChangeAspect="1" noChangeArrowheads="1"/>
          </p:cNvPicPr>
          <p:nvPr>
            <p:ph idx="1"/>
          </p:nvPr>
        </p:nvPicPr>
        <p:blipFill>
          <a:blip r:embed="rId2"/>
          <a:srcRect/>
          <a:stretch>
            <a:fillRect/>
          </a:stretch>
        </p:blipFill>
        <p:spPr>
          <a:xfrm>
            <a:off x="0" y="835025"/>
            <a:ext cx="9144000" cy="6022975"/>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r>
              <a:rPr lang="en-US" sz="2800" smtClean="0"/>
              <a:t>Silver stain of brain tissue </a:t>
            </a:r>
            <a:br>
              <a:rPr lang="en-US" sz="2800" smtClean="0"/>
            </a:br>
            <a:r>
              <a:rPr lang="en-US" sz="2800" smtClean="0"/>
              <a:t>Lyme disease meningoencephalitis</a:t>
            </a:r>
            <a:br>
              <a:rPr lang="en-US" sz="2800" smtClean="0"/>
            </a:br>
            <a:r>
              <a:rPr lang="en-US" sz="2800" smtClean="0"/>
              <a:t>two helical spirochetes (</a:t>
            </a:r>
            <a:r>
              <a:rPr lang="en-US" sz="2800" i="1" smtClean="0"/>
              <a:t>Borrelia burgdorferi</a:t>
            </a:r>
            <a:r>
              <a:rPr lang="en-US" sz="2800" smtClean="0"/>
              <a:t>)</a:t>
            </a:r>
          </a:p>
        </p:txBody>
      </p:sp>
      <p:sp>
        <p:nvSpPr>
          <p:cNvPr id="33794" name="Content Placeholder 2"/>
          <p:cNvSpPr>
            <a:spLocks noGrp="1"/>
          </p:cNvSpPr>
          <p:nvPr>
            <p:ph idx="1"/>
          </p:nvPr>
        </p:nvSpPr>
        <p:spPr/>
        <p:txBody>
          <a:bodyPr/>
          <a:lstStyle/>
          <a:p>
            <a:endParaRPr lang="fa-IR" smtClean="0"/>
          </a:p>
        </p:txBody>
      </p:sp>
      <p:pic>
        <p:nvPicPr>
          <p:cNvPr id="33795" name="Picture 2" descr="D:\کلاس\کلاس پاتولوژی عمومی\تصاوير\9 General Pathology of Infectious Diseases\9-3 Bacterial morphology.bmp"/>
          <p:cNvPicPr>
            <a:picLocks noChangeAspect="1" noChangeArrowheads="1"/>
          </p:cNvPicPr>
          <p:nvPr/>
        </p:nvPicPr>
        <p:blipFill>
          <a:blip r:embed="rId2"/>
          <a:srcRect l="66719" t="48438" b="4688"/>
          <a:stretch>
            <a:fillRect/>
          </a:stretch>
        </p:blipFill>
        <p:spPr bwMode="auto">
          <a:xfrm>
            <a:off x="1676400" y="1828800"/>
            <a:ext cx="6242050" cy="4692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r>
              <a:rPr lang="en-US" sz="2800" smtClean="0"/>
              <a:t>pneumococcal pneumonia. Note the intra-alveolar polymorphonuclear exudate and intact alveolar septa</a:t>
            </a:r>
          </a:p>
        </p:txBody>
      </p:sp>
      <p:sp>
        <p:nvSpPr>
          <p:cNvPr id="55298" name="Content Placeholder 2"/>
          <p:cNvSpPr>
            <a:spLocks noGrp="1"/>
          </p:cNvSpPr>
          <p:nvPr>
            <p:ph idx="1"/>
          </p:nvPr>
        </p:nvSpPr>
        <p:spPr/>
        <p:txBody>
          <a:bodyPr/>
          <a:lstStyle/>
          <a:p>
            <a:endParaRPr lang="fa-IR" smtClean="0"/>
          </a:p>
        </p:txBody>
      </p:sp>
      <p:pic>
        <p:nvPicPr>
          <p:cNvPr id="55299" name="Picture 2" descr="D:\کلاس\کلاس پاتولوژی عمومی\تصاوير\9 General Pathology of Infectious Diseases\9-7 Suppurative (polymorphonuclear) inflammation.bmp"/>
          <p:cNvPicPr>
            <a:picLocks noChangeAspect="1" noChangeArrowheads="1"/>
          </p:cNvPicPr>
          <p:nvPr/>
        </p:nvPicPr>
        <p:blipFill>
          <a:blip r:embed="rId2"/>
          <a:srcRect/>
          <a:stretch>
            <a:fillRect/>
          </a:stretch>
        </p:blipFill>
        <p:spPr bwMode="auto">
          <a:xfrm>
            <a:off x="609600" y="1457325"/>
            <a:ext cx="8001000" cy="5400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chemeClr val="tx2">
              <a:lumMod val="20000"/>
              <a:lumOff val="80000"/>
            </a:schemeClr>
          </a:solidFill>
          <a:ln w="76200">
            <a:solidFill>
              <a:srgbClr val="FFC000"/>
            </a:solidFill>
          </a:ln>
        </p:spPr>
        <p:txBody>
          <a:bodyPr rtlCol="0">
            <a:normAutofit/>
          </a:bodyPr>
          <a:lstStyle/>
          <a:p>
            <a:pPr fontAlgn="auto">
              <a:spcAft>
                <a:spcPts val="0"/>
              </a:spcAft>
              <a:defRPr/>
            </a:pPr>
            <a:r>
              <a:rPr lang="en-US" dirty="0" smtClean="0"/>
              <a:t>Fungi</a:t>
            </a:r>
            <a:endParaRPr lang="en-US" dirty="0"/>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p:cNvSpPr>
          <p:nvPr>
            <p:ph type="title"/>
          </p:nvPr>
        </p:nvSpPr>
        <p:spPr/>
        <p:txBody>
          <a:bodyPr/>
          <a:lstStyle/>
          <a:p>
            <a:r>
              <a:rPr lang="en-US" sz="2400" smtClean="0"/>
              <a:t>Meningeal blood vessels with angioinvasive </a:t>
            </a:r>
            <a:r>
              <a:rPr lang="en-US" sz="2400" i="1" smtClean="0"/>
              <a:t>Mucor </a:t>
            </a:r>
            <a:r>
              <a:rPr lang="en-US" sz="2400" smtClean="0"/>
              <a:t>species.</a:t>
            </a:r>
            <a:br>
              <a:rPr lang="en-US" sz="2400" smtClean="0"/>
            </a:br>
            <a:r>
              <a:rPr lang="en-US" sz="2400" smtClean="0"/>
              <a:t>Note the irregular width and near right-angle branching of the hyphae.</a:t>
            </a:r>
          </a:p>
        </p:txBody>
      </p:sp>
      <p:sp>
        <p:nvSpPr>
          <p:cNvPr id="66563" name="Rectangle 3"/>
          <p:cNvSpPr>
            <a:spLocks noGrp="1"/>
          </p:cNvSpPr>
          <p:nvPr>
            <p:ph type="body" idx="1"/>
          </p:nvPr>
        </p:nvSpPr>
        <p:spPr/>
        <p:txBody>
          <a:bodyPr/>
          <a:lstStyle/>
          <a:p>
            <a:endParaRPr lang="en-US" smtClean="0"/>
          </a:p>
        </p:txBody>
      </p:sp>
      <p:pic>
        <p:nvPicPr>
          <p:cNvPr id="66564" name="Picture 4"/>
          <p:cNvPicPr>
            <a:picLocks noChangeAspect="1" noChangeArrowheads="1"/>
          </p:cNvPicPr>
          <p:nvPr/>
        </p:nvPicPr>
        <p:blipFill>
          <a:blip r:embed="rId2"/>
          <a:srcRect/>
          <a:stretch>
            <a:fillRect/>
          </a:stretch>
        </p:blipFill>
        <p:spPr bwMode="auto">
          <a:xfrm>
            <a:off x="685800" y="1828800"/>
            <a:ext cx="7299325" cy="46863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chemeClr val="tx2">
              <a:lumMod val="20000"/>
              <a:lumOff val="80000"/>
            </a:schemeClr>
          </a:solidFill>
          <a:ln w="76200">
            <a:solidFill>
              <a:srgbClr val="FFC000"/>
            </a:solidFill>
          </a:ln>
        </p:spPr>
        <p:txBody>
          <a:bodyPr rtlCol="0">
            <a:normAutofit/>
          </a:bodyPr>
          <a:lstStyle/>
          <a:p>
            <a:pPr fontAlgn="auto">
              <a:spcAft>
                <a:spcPts val="0"/>
              </a:spcAft>
              <a:defRPr/>
            </a:pPr>
            <a:r>
              <a:rPr lang="en-US" dirty="0" smtClean="0"/>
              <a:t>Protozoa </a:t>
            </a:r>
            <a:endParaRPr lang="en-US" dirty="0"/>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endParaRPr lang="fa-IR" smtClean="0"/>
          </a:p>
        </p:txBody>
      </p:sp>
      <p:pic>
        <p:nvPicPr>
          <p:cNvPr id="41986" name="Picture 2" descr="C:\Users\Welcome\Pictures\tvagin.jpg"/>
          <p:cNvPicPr>
            <a:picLocks noGrp="1" noChangeAspect="1" noChangeArrowheads="1"/>
          </p:cNvPicPr>
          <p:nvPr>
            <p:ph idx="1"/>
          </p:nvPr>
        </p:nvPicPr>
        <p:blipFill>
          <a:blip r:embed="rId2"/>
          <a:srcRect/>
          <a:stretch>
            <a:fillRect/>
          </a:stretch>
        </p:blipFill>
        <p:spPr>
          <a:xfrm>
            <a:off x="1371600" y="152400"/>
            <a:ext cx="6127750" cy="6400800"/>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chemeClr val="accent1">
              <a:lumMod val="40000"/>
              <a:lumOff val="60000"/>
            </a:schemeClr>
          </a:solidFill>
          <a:ln w="76200">
            <a:solidFill>
              <a:srgbClr val="FFC000"/>
            </a:solidFill>
          </a:ln>
        </p:spPr>
        <p:txBody>
          <a:bodyPr rtlCol="0">
            <a:normAutofit/>
          </a:bodyPr>
          <a:lstStyle/>
          <a:p>
            <a:pPr fontAlgn="auto">
              <a:spcAft>
                <a:spcPts val="0"/>
              </a:spcAft>
              <a:defRPr/>
            </a:pPr>
            <a:r>
              <a:rPr lang="en-US" dirty="0" smtClean="0"/>
              <a:t>Viruses</a:t>
            </a:r>
            <a:endParaRPr lang="en-US" dirty="0"/>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chemeClr val="tx2">
              <a:lumMod val="20000"/>
              <a:lumOff val="80000"/>
            </a:schemeClr>
          </a:solidFill>
          <a:ln w="76200">
            <a:solidFill>
              <a:srgbClr val="FFC000"/>
            </a:solidFill>
          </a:ln>
        </p:spPr>
        <p:txBody>
          <a:bodyPr rtlCol="0">
            <a:normAutofit/>
          </a:bodyPr>
          <a:lstStyle/>
          <a:p>
            <a:pPr fontAlgn="auto">
              <a:spcAft>
                <a:spcPts val="0"/>
              </a:spcAft>
              <a:defRPr/>
            </a:pPr>
            <a:r>
              <a:rPr lang="en-US" dirty="0" err="1" smtClean="0"/>
              <a:t>Helminths</a:t>
            </a:r>
            <a:r>
              <a:rPr lang="en-US" dirty="0" smtClean="0"/>
              <a:t> </a:t>
            </a:r>
            <a:endParaRPr lang="en-US" dirty="0"/>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lstStyle/>
          <a:p>
            <a:endParaRPr lang="fa-IR" smtClean="0"/>
          </a:p>
        </p:txBody>
      </p:sp>
      <p:pic>
        <p:nvPicPr>
          <p:cNvPr id="44034" name="Picture 2" descr="C:\Users\Welcome\Pictures\untitled.bmp"/>
          <p:cNvPicPr>
            <a:picLocks noGrp="1" noChangeAspect="1" noChangeArrowheads="1"/>
          </p:cNvPicPr>
          <p:nvPr>
            <p:ph idx="1"/>
          </p:nvPr>
        </p:nvPicPr>
        <p:blipFill>
          <a:blip r:embed="rId2"/>
          <a:srcRect/>
          <a:stretch>
            <a:fillRect/>
          </a:stretch>
        </p:blipFill>
        <p:spPr>
          <a:xfrm>
            <a:off x="0" y="381000"/>
            <a:ext cx="9144000" cy="6143625"/>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r>
              <a:rPr lang="en-US" smtClean="0"/>
              <a:t>A.duodenalis</a:t>
            </a:r>
          </a:p>
        </p:txBody>
      </p:sp>
      <p:pic>
        <p:nvPicPr>
          <p:cNvPr id="45058" name="Picture 2" descr="C:\Users\Welcome\Pictures\hookworm1.jpg"/>
          <p:cNvPicPr>
            <a:picLocks noGrp="1" noChangeAspect="1" noChangeArrowheads="1"/>
          </p:cNvPicPr>
          <p:nvPr>
            <p:ph idx="1"/>
          </p:nvPr>
        </p:nvPicPr>
        <p:blipFill>
          <a:blip r:embed="rId2"/>
          <a:srcRect/>
          <a:stretch>
            <a:fillRect/>
          </a:stretch>
        </p:blipFill>
        <p:spPr>
          <a:xfrm>
            <a:off x="2590800" y="1371600"/>
            <a:ext cx="5334000" cy="5334000"/>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lstStyle/>
          <a:p>
            <a:r>
              <a:rPr lang="en-US" sz="4000" smtClean="0"/>
              <a:t>Elephantiasis, </a:t>
            </a:r>
            <a:r>
              <a:rPr lang="en-US" sz="4000" i="1" smtClean="0"/>
              <a:t>Wuchereria bancrofti</a:t>
            </a:r>
          </a:p>
        </p:txBody>
      </p:sp>
      <p:pic>
        <p:nvPicPr>
          <p:cNvPr id="46082" name="Picture 2" descr="C:\Users\Welcome\Pictures\421745670.jpg"/>
          <p:cNvPicPr>
            <a:picLocks noGrp="1" noChangeAspect="1" noChangeArrowheads="1"/>
          </p:cNvPicPr>
          <p:nvPr>
            <p:ph idx="1"/>
          </p:nvPr>
        </p:nvPicPr>
        <p:blipFill>
          <a:blip r:embed="rId2"/>
          <a:srcRect/>
          <a:stretch>
            <a:fillRect/>
          </a:stretch>
        </p:blipFill>
        <p:spPr>
          <a:xfrm>
            <a:off x="914400" y="1447800"/>
            <a:ext cx="7620000" cy="5248275"/>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p:cNvSpPr>
          <p:nvPr>
            <p:ph type="title"/>
          </p:nvPr>
        </p:nvSpPr>
        <p:spPr/>
        <p:txBody>
          <a:bodyPr/>
          <a:lstStyle/>
          <a:p>
            <a:r>
              <a:rPr lang="en-US" sz="4000" smtClean="0"/>
              <a:t>Coiled </a:t>
            </a:r>
            <a:r>
              <a:rPr lang="en-US" sz="4000" i="1" smtClean="0"/>
              <a:t>Trichinella spiralis </a:t>
            </a:r>
            <a:r>
              <a:rPr lang="en-US" sz="4000" smtClean="0"/>
              <a:t>larva within a skeletal muscle cell</a:t>
            </a:r>
          </a:p>
        </p:txBody>
      </p:sp>
      <p:sp>
        <p:nvSpPr>
          <p:cNvPr id="67587" name="Rectangle 3"/>
          <p:cNvSpPr>
            <a:spLocks noGrp="1"/>
          </p:cNvSpPr>
          <p:nvPr>
            <p:ph type="body" idx="1"/>
          </p:nvPr>
        </p:nvSpPr>
        <p:spPr/>
        <p:txBody>
          <a:bodyPr/>
          <a:lstStyle/>
          <a:p>
            <a:endParaRPr lang="en-US" smtClean="0"/>
          </a:p>
        </p:txBody>
      </p:sp>
      <p:pic>
        <p:nvPicPr>
          <p:cNvPr id="67588" name="Picture 4"/>
          <p:cNvPicPr>
            <a:picLocks noChangeAspect="1" noChangeArrowheads="1"/>
          </p:cNvPicPr>
          <p:nvPr/>
        </p:nvPicPr>
        <p:blipFill>
          <a:blip r:embed="rId2"/>
          <a:srcRect/>
          <a:stretch>
            <a:fillRect/>
          </a:stretch>
        </p:blipFill>
        <p:spPr bwMode="auto">
          <a:xfrm>
            <a:off x="762000" y="1676400"/>
            <a:ext cx="7299325" cy="4792663"/>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r>
              <a:rPr lang="en-US" sz="2400" i="1" smtClean="0"/>
              <a:t>Schistosoma haematobium</a:t>
            </a:r>
            <a:r>
              <a:rPr lang="en-US" sz="2400" smtClean="0"/>
              <a:t> infection of the bladder with numerous calcified eggs and extensive scarring</a:t>
            </a:r>
          </a:p>
        </p:txBody>
      </p:sp>
      <p:sp>
        <p:nvSpPr>
          <p:cNvPr id="58370" name="Content Placeholder 2"/>
          <p:cNvSpPr>
            <a:spLocks noGrp="1"/>
          </p:cNvSpPr>
          <p:nvPr>
            <p:ph idx="1"/>
          </p:nvPr>
        </p:nvSpPr>
        <p:spPr/>
        <p:txBody>
          <a:bodyPr/>
          <a:lstStyle/>
          <a:p>
            <a:endParaRPr lang="fa-IR" smtClean="0"/>
          </a:p>
        </p:txBody>
      </p:sp>
      <p:pic>
        <p:nvPicPr>
          <p:cNvPr id="58371" name="Picture 2" descr="D:\کلاس\کلاس پاتولوژی عمومی\تصاوير\9 General Pathology of Infectious Diseases\9-9 Schistosoma haematobium infection of the bladder.bmp"/>
          <p:cNvPicPr>
            <a:picLocks noChangeAspect="1" noChangeArrowheads="1"/>
          </p:cNvPicPr>
          <p:nvPr/>
        </p:nvPicPr>
        <p:blipFill>
          <a:blip r:embed="rId2"/>
          <a:srcRect/>
          <a:stretch>
            <a:fillRect/>
          </a:stretch>
        </p:blipFill>
        <p:spPr bwMode="auto">
          <a:xfrm>
            <a:off x="403225" y="1676400"/>
            <a:ext cx="8318500" cy="48768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endParaRPr lang="fa-IR" smtClean="0"/>
          </a:p>
        </p:txBody>
      </p:sp>
      <p:pic>
        <p:nvPicPr>
          <p:cNvPr id="49154" name="Picture 2" descr="C:\Users\Welcome\Pictures\schistosomes.jpg"/>
          <p:cNvPicPr>
            <a:picLocks noGrp="1" noChangeAspect="1" noChangeArrowheads="1"/>
          </p:cNvPicPr>
          <p:nvPr>
            <p:ph idx="1"/>
          </p:nvPr>
        </p:nvPicPr>
        <p:blipFill>
          <a:blip r:embed="rId2"/>
          <a:srcRect/>
          <a:stretch>
            <a:fillRect/>
          </a:stretch>
        </p:blipFill>
        <p:spPr>
          <a:xfrm>
            <a:off x="0" y="304800"/>
            <a:ext cx="9144000" cy="5989638"/>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chemeClr val="tx2">
              <a:lumMod val="20000"/>
              <a:lumOff val="80000"/>
            </a:schemeClr>
          </a:solidFill>
          <a:ln w="76200">
            <a:solidFill>
              <a:srgbClr val="FFC000"/>
            </a:solidFill>
          </a:ln>
        </p:spPr>
        <p:txBody>
          <a:bodyPr rtlCol="0">
            <a:normAutofit/>
          </a:bodyPr>
          <a:lstStyle/>
          <a:p>
            <a:pPr fontAlgn="auto">
              <a:spcAft>
                <a:spcPts val="0"/>
              </a:spcAft>
              <a:defRPr/>
            </a:pPr>
            <a:r>
              <a:rPr lang="en-US" dirty="0" err="1" smtClean="0"/>
              <a:t>Ectoparasites</a:t>
            </a:r>
            <a:r>
              <a:rPr lang="en-US" dirty="0" smtClean="0"/>
              <a:t> </a:t>
            </a:r>
            <a:endParaRPr lang="en-US" dirty="0"/>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r>
              <a:rPr lang="fa-IR" smtClean="0"/>
              <a:t>شپش</a:t>
            </a:r>
            <a:endParaRPr lang="en-US" smtClean="0"/>
          </a:p>
        </p:txBody>
      </p:sp>
      <p:pic>
        <p:nvPicPr>
          <p:cNvPr id="51202" name="Picture 2" descr="C:\Users\Welcome\Pictures\content-lice-eyelash.jpg"/>
          <p:cNvPicPr>
            <a:picLocks noGrp="1" noChangeAspect="1" noChangeArrowheads="1"/>
          </p:cNvPicPr>
          <p:nvPr>
            <p:ph idx="1"/>
          </p:nvPr>
        </p:nvPicPr>
        <p:blipFill>
          <a:blip r:embed="rId2"/>
          <a:srcRect/>
          <a:stretch>
            <a:fillRect/>
          </a:stretch>
        </p:blipFill>
        <p:spPr>
          <a:xfrm>
            <a:off x="1371600" y="1752600"/>
            <a:ext cx="5926138" cy="3962400"/>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p:txBody>
          <a:bodyPr/>
          <a:lstStyle/>
          <a:p>
            <a:r>
              <a:rPr lang="en-US" smtClean="0"/>
              <a:t>tuberculosis</a:t>
            </a:r>
          </a:p>
        </p:txBody>
      </p:sp>
      <p:sp>
        <p:nvSpPr>
          <p:cNvPr id="57346" name="Content Placeholder 2"/>
          <p:cNvSpPr>
            <a:spLocks noGrp="1"/>
          </p:cNvSpPr>
          <p:nvPr>
            <p:ph idx="1"/>
          </p:nvPr>
        </p:nvSpPr>
        <p:spPr/>
        <p:txBody>
          <a:bodyPr/>
          <a:lstStyle/>
          <a:p>
            <a:endParaRPr lang="en-US" smtClean="0"/>
          </a:p>
        </p:txBody>
      </p:sp>
      <p:pic>
        <p:nvPicPr>
          <p:cNvPr id="57349" name="Picture 5"/>
          <p:cNvPicPr>
            <a:picLocks noChangeAspect="1" noChangeArrowheads="1"/>
          </p:cNvPicPr>
          <p:nvPr/>
        </p:nvPicPr>
        <p:blipFill>
          <a:blip r:embed="rId2"/>
          <a:srcRect/>
          <a:stretch>
            <a:fillRect/>
          </a:stretch>
        </p:blipFill>
        <p:spPr bwMode="auto">
          <a:xfrm>
            <a:off x="1143000" y="1676400"/>
            <a:ext cx="6904038" cy="4467225"/>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r>
              <a:rPr lang="en-US" sz="2400" smtClean="0"/>
              <a:t>Cytomegalovirus infection in the lung. Infected cells show distinct nuclear (</a:t>
            </a:r>
            <a:r>
              <a:rPr lang="en-US" sz="2400" i="1" smtClean="0"/>
              <a:t>long arrow</a:t>
            </a:r>
            <a:r>
              <a:rPr lang="en-US" sz="2400" smtClean="0"/>
              <a:t>) and ill-defined cytoplasmic</a:t>
            </a:r>
            <a:br>
              <a:rPr lang="en-US" sz="2400" smtClean="0"/>
            </a:br>
            <a:r>
              <a:rPr lang="en-US" sz="2400" smtClean="0"/>
              <a:t>(</a:t>
            </a:r>
            <a:r>
              <a:rPr lang="en-US" sz="2400" i="1" smtClean="0"/>
              <a:t>short arrows</a:t>
            </a:r>
            <a:r>
              <a:rPr lang="en-US" sz="2400" smtClean="0"/>
              <a:t>) inclusions</a:t>
            </a:r>
          </a:p>
        </p:txBody>
      </p:sp>
      <p:sp>
        <p:nvSpPr>
          <p:cNvPr id="21506" name="Content Placeholder 2"/>
          <p:cNvSpPr>
            <a:spLocks noGrp="1"/>
          </p:cNvSpPr>
          <p:nvPr>
            <p:ph idx="1"/>
          </p:nvPr>
        </p:nvSpPr>
        <p:spPr/>
        <p:txBody>
          <a:bodyPr/>
          <a:lstStyle/>
          <a:p>
            <a:endParaRPr lang="en-US" smtClean="0"/>
          </a:p>
        </p:txBody>
      </p:sp>
      <p:pic>
        <p:nvPicPr>
          <p:cNvPr id="21507" name="Picture 2" descr="D:\کلاس\کلاس پاتولوژی عمومی\تصاوير\9 General Pathology of Infectious Diseases\9-1 viral inclusions.bmp"/>
          <p:cNvPicPr>
            <a:picLocks noChangeAspect="1" noChangeArrowheads="1"/>
          </p:cNvPicPr>
          <p:nvPr/>
        </p:nvPicPr>
        <p:blipFill>
          <a:blip r:embed="rId2"/>
          <a:srcRect r="67999" b="11702"/>
          <a:stretch>
            <a:fillRect/>
          </a:stretch>
        </p:blipFill>
        <p:spPr bwMode="auto">
          <a:xfrm>
            <a:off x="381000" y="1371600"/>
            <a:ext cx="8177213" cy="5302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p:txBody>
          <a:bodyPr/>
          <a:lstStyle/>
          <a:p>
            <a:r>
              <a:rPr lang="en-US" sz="1800" smtClean="0"/>
              <a:t>In the absence of appropriate T cell–mediated immunity,</a:t>
            </a:r>
            <a:br>
              <a:rPr lang="en-US" sz="1800" smtClean="0"/>
            </a:br>
            <a:r>
              <a:rPr lang="en-US" sz="1800" smtClean="0"/>
              <a:t>granulomatous host response does not occur. </a:t>
            </a:r>
            <a:r>
              <a:rPr lang="en-US" sz="1800" i="1" smtClean="0"/>
              <a:t>Mycobacterium avium </a:t>
            </a:r>
            <a:r>
              <a:rPr lang="en-US" sz="1800" smtClean="0"/>
              <a:t>infection</a:t>
            </a:r>
            <a:br>
              <a:rPr lang="en-US" sz="1800" smtClean="0"/>
            </a:br>
            <a:r>
              <a:rPr lang="en-US" sz="1800" smtClean="0"/>
              <a:t>in a patient with AIDS, showing massive intracellular macrophage</a:t>
            </a:r>
            <a:br>
              <a:rPr lang="en-US" sz="1800" smtClean="0"/>
            </a:br>
            <a:r>
              <a:rPr lang="en-US" sz="1800" smtClean="0"/>
              <a:t>infection with acid-fast organisms (filamentous and pink in this acid-fast</a:t>
            </a:r>
            <a:br>
              <a:rPr lang="en-US" sz="1800" smtClean="0"/>
            </a:br>
            <a:r>
              <a:rPr lang="en-US" sz="1800" smtClean="0"/>
              <a:t>stain preparation).</a:t>
            </a:r>
          </a:p>
        </p:txBody>
      </p:sp>
      <p:sp>
        <p:nvSpPr>
          <p:cNvPr id="63490" name="Content Placeholder 2"/>
          <p:cNvSpPr>
            <a:spLocks noGrp="1"/>
          </p:cNvSpPr>
          <p:nvPr>
            <p:ph idx="1"/>
          </p:nvPr>
        </p:nvSpPr>
        <p:spPr/>
        <p:txBody>
          <a:bodyPr/>
          <a:lstStyle/>
          <a:p>
            <a:endParaRPr lang="en-US" smtClean="0"/>
          </a:p>
        </p:txBody>
      </p:sp>
      <p:pic>
        <p:nvPicPr>
          <p:cNvPr id="63491" name="Picture 2" descr="D:\کلاس\کلاس پاتولوژی عمومی\تصاوير\9 General Pathology of Infectious Diseases\9-11 Host responses in the absence of appropriate T cell-medi.bmp"/>
          <p:cNvPicPr>
            <a:picLocks noChangeAspect="1" noChangeArrowheads="1"/>
          </p:cNvPicPr>
          <p:nvPr/>
        </p:nvPicPr>
        <p:blipFill>
          <a:blip r:embed="rId2"/>
          <a:srcRect r="52000" b="6363"/>
          <a:stretch>
            <a:fillRect/>
          </a:stretch>
        </p:blipFill>
        <p:spPr bwMode="auto">
          <a:xfrm>
            <a:off x="838200" y="1828800"/>
            <a:ext cx="6934200" cy="4649788"/>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p:cNvSpPr>
          <p:nvPr>
            <p:ph type="title"/>
          </p:nvPr>
        </p:nvSpPr>
        <p:spPr/>
        <p:txBody>
          <a:bodyPr/>
          <a:lstStyle/>
          <a:p>
            <a:r>
              <a:rPr lang="en-US" sz="1600" smtClean="0"/>
              <a:t>Varicella-zoster virus infection in the skin. Herpes simplex virus and varicella-zoster virus both cause characteristic cytopathologic changes, including fusion of epithelial cells, which produces multinucleate cells with molding of nuclei to one another (</a:t>
            </a:r>
            <a:r>
              <a:rPr lang="en-US" sz="1600" i="1" smtClean="0"/>
              <a:t>long arrow</a:t>
            </a:r>
            <a:r>
              <a:rPr lang="en-US" sz="1600" smtClean="0"/>
              <a:t>), and</a:t>
            </a:r>
            <a:br>
              <a:rPr lang="en-US" sz="1600" smtClean="0"/>
            </a:br>
            <a:r>
              <a:rPr lang="en-US" sz="1600" smtClean="0"/>
              <a:t>eosinophilic haloed nuclear inclusions (</a:t>
            </a:r>
            <a:r>
              <a:rPr lang="en-US" sz="1600" i="1" smtClean="0"/>
              <a:t>short arrow</a:t>
            </a:r>
            <a:r>
              <a:rPr lang="en-US" sz="1600" smtClean="0"/>
              <a:t>).</a:t>
            </a:r>
          </a:p>
        </p:txBody>
      </p:sp>
      <p:sp>
        <p:nvSpPr>
          <p:cNvPr id="64515" name="Rectangle 3"/>
          <p:cNvSpPr>
            <a:spLocks noGrp="1"/>
          </p:cNvSpPr>
          <p:nvPr>
            <p:ph type="body" idx="1"/>
          </p:nvPr>
        </p:nvSpPr>
        <p:spPr/>
        <p:txBody>
          <a:bodyPr/>
          <a:lstStyle/>
          <a:p>
            <a:endParaRPr lang="en-US" smtClean="0"/>
          </a:p>
        </p:txBody>
      </p:sp>
      <p:pic>
        <p:nvPicPr>
          <p:cNvPr id="64516" name="Picture 4"/>
          <p:cNvPicPr>
            <a:picLocks noChangeAspect="1" noChangeArrowheads="1"/>
          </p:cNvPicPr>
          <p:nvPr/>
        </p:nvPicPr>
        <p:blipFill>
          <a:blip r:embed="rId2"/>
          <a:srcRect/>
          <a:stretch>
            <a:fillRect/>
          </a:stretch>
        </p:blipFill>
        <p:spPr bwMode="auto">
          <a:xfrm>
            <a:off x="1143000" y="1752600"/>
            <a:ext cx="6726238" cy="47212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p:cNvSpPr>
          <p:nvPr>
            <p:ph type="title"/>
          </p:nvPr>
        </p:nvSpPr>
        <p:spPr/>
        <p:txBody>
          <a:bodyPr/>
          <a:lstStyle/>
          <a:p>
            <a:r>
              <a:rPr lang="en-US" sz="2400" smtClean="0"/>
              <a:t>Hepatitis B viral infection in liver. In chronic infections, infected hepatocytes show diffuse granular (“ground-glass”) cytoplasm, reflecting accumulated hepatitis B surface antigen (HBsAg)</a:t>
            </a:r>
          </a:p>
        </p:txBody>
      </p:sp>
      <p:sp>
        <p:nvSpPr>
          <p:cNvPr id="65539" name="Rectangle 3"/>
          <p:cNvSpPr>
            <a:spLocks noGrp="1"/>
          </p:cNvSpPr>
          <p:nvPr>
            <p:ph type="body" idx="1"/>
          </p:nvPr>
        </p:nvSpPr>
        <p:spPr/>
        <p:txBody>
          <a:bodyPr/>
          <a:lstStyle/>
          <a:p>
            <a:endParaRPr lang="en-US" smtClean="0"/>
          </a:p>
        </p:txBody>
      </p:sp>
      <p:pic>
        <p:nvPicPr>
          <p:cNvPr id="65540" name="Picture 4"/>
          <p:cNvPicPr>
            <a:picLocks noChangeAspect="1" noChangeArrowheads="1"/>
          </p:cNvPicPr>
          <p:nvPr/>
        </p:nvPicPr>
        <p:blipFill>
          <a:blip r:embed="rId2"/>
          <a:srcRect/>
          <a:stretch>
            <a:fillRect/>
          </a:stretch>
        </p:blipFill>
        <p:spPr bwMode="auto">
          <a:xfrm>
            <a:off x="1219200" y="1447800"/>
            <a:ext cx="7086600" cy="52451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rtlCol="0">
            <a:normAutofit fontScale="90000"/>
          </a:bodyPr>
          <a:lstStyle/>
          <a:p>
            <a:pPr fontAlgn="auto">
              <a:spcAft>
                <a:spcPts val="0"/>
              </a:spcAft>
              <a:defRPr/>
            </a:pPr>
            <a:r>
              <a:rPr lang="en-US" dirty="0" smtClean="0"/>
              <a:t>chickenpox (</a:t>
            </a:r>
            <a:r>
              <a:rPr lang="en-US" dirty="0" err="1" smtClean="0"/>
              <a:t>varicella</a:t>
            </a:r>
            <a:r>
              <a:rPr lang="en-US" dirty="0" smtClean="0"/>
              <a:t>-zoster virus) with intraepithelial vesicle</a:t>
            </a:r>
            <a:endParaRPr lang="en-US" dirty="0"/>
          </a:p>
        </p:txBody>
      </p:sp>
      <p:sp>
        <p:nvSpPr>
          <p:cNvPr id="68611" name="Content Placeholder 2"/>
          <p:cNvSpPr>
            <a:spLocks noGrp="1"/>
          </p:cNvSpPr>
          <p:nvPr>
            <p:ph idx="4294967295"/>
          </p:nvPr>
        </p:nvSpPr>
        <p:spPr/>
        <p:txBody>
          <a:bodyPr/>
          <a:lstStyle/>
          <a:p>
            <a:endParaRPr lang="en-US" smtClean="0"/>
          </a:p>
        </p:txBody>
      </p:sp>
      <p:pic>
        <p:nvPicPr>
          <p:cNvPr id="68612" name="Picture 2" descr="D:\کلاس\کلاس پاتولوژی عمومی\تصاوير\9 General Pathology of Infectious Diseases\9-10 Skin lesion of chickenpox.bmp"/>
          <p:cNvPicPr>
            <a:picLocks noChangeAspect="1" noChangeArrowheads="1"/>
          </p:cNvPicPr>
          <p:nvPr/>
        </p:nvPicPr>
        <p:blipFill>
          <a:blip r:embed="rId2"/>
          <a:srcRect/>
          <a:stretch>
            <a:fillRect/>
          </a:stretch>
        </p:blipFill>
        <p:spPr bwMode="auto">
          <a:xfrm>
            <a:off x="304800" y="1524000"/>
            <a:ext cx="8432800"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endParaRPr lang="fa-IR" smtClean="0"/>
          </a:p>
        </p:txBody>
      </p:sp>
      <p:pic>
        <p:nvPicPr>
          <p:cNvPr id="24578" name="Picture 2" descr="C:\Users\Welcome\Pictures\untitled.bmp"/>
          <p:cNvPicPr>
            <a:picLocks noGrp="1" noChangeAspect="1" noChangeArrowheads="1"/>
          </p:cNvPicPr>
          <p:nvPr>
            <p:ph idx="1"/>
          </p:nvPr>
        </p:nvPicPr>
        <p:blipFill>
          <a:blip r:embed="rId2"/>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chemeClr val="tx2">
              <a:lumMod val="20000"/>
              <a:lumOff val="80000"/>
            </a:schemeClr>
          </a:solidFill>
          <a:ln w="76200">
            <a:solidFill>
              <a:srgbClr val="FFC000"/>
            </a:solidFill>
          </a:ln>
        </p:spPr>
        <p:txBody>
          <a:bodyPr rtlCol="0">
            <a:normAutofit/>
          </a:bodyPr>
          <a:lstStyle/>
          <a:p>
            <a:pPr fontAlgn="auto">
              <a:spcAft>
                <a:spcPts val="0"/>
              </a:spcAft>
              <a:defRPr/>
            </a:pPr>
            <a:r>
              <a:rPr lang="en-US" dirty="0" smtClean="0"/>
              <a:t>Bacteria</a:t>
            </a:r>
            <a:endParaRPr lang="en-US" dirty="0"/>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r>
              <a:rPr lang="en-US" dirty="0" smtClean="0"/>
              <a:t>common causes of disease</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457200" y="274638"/>
            <a:ext cx="8229600" cy="1630362"/>
          </a:xfrm>
        </p:spPr>
        <p:txBody>
          <a:bodyPr/>
          <a:lstStyle/>
          <a:p>
            <a:r>
              <a:rPr lang="en-US" sz="2800" i="1" smtClean="0"/>
              <a:t>Staphylococcus aureus</a:t>
            </a:r>
            <a:r>
              <a:rPr lang="en-US" sz="2800" smtClean="0"/>
              <a:t> pneumonia </a:t>
            </a:r>
            <a:br>
              <a:rPr lang="en-US" sz="2800" smtClean="0"/>
            </a:br>
            <a:r>
              <a:rPr lang="en-US" sz="2800" smtClean="0"/>
              <a:t>g+ cocci in clusters among degenerating neutrophils</a:t>
            </a:r>
          </a:p>
        </p:txBody>
      </p:sp>
      <p:pic>
        <p:nvPicPr>
          <p:cNvPr id="27650" name="Picture 2" descr="D:\کلاس\کلاس پاتولوژی عمومی\تصاوير\9 General Pathology of Infectious Diseases\9-3 Bacterial morphology.bmp"/>
          <p:cNvPicPr>
            <a:picLocks noChangeAspect="1" noChangeArrowheads="1"/>
          </p:cNvPicPr>
          <p:nvPr/>
        </p:nvPicPr>
        <p:blipFill>
          <a:blip r:embed="rId2"/>
          <a:srcRect r="67474" b="53125"/>
          <a:stretch>
            <a:fillRect/>
          </a:stretch>
        </p:blipFill>
        <p:spPr bwMode="auto">
          <a:xfrm>
            <a:off x="1524000" y="1981200"/>
            <a:ext cx="5745163" cy="441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1039</TotalTime>
  <Words>201</Words>
  <Application>Microsoft Office PowerPoint</Application>
  <PresentationFormat>On-screen Show (4:3)</PresentationFormat>
  <Paragraphs>31</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General Pathology of  Infectious Diseases</vt:lpstr>
      <vt:lpstr>Viruses</vt:lpstr>
      <vt:lpstr>Cytomegalovirus infection in the lung. Infected cells show distinct nuclear (long arrow) and ill-defined cytoplasmic (short arrows) inclusions</vt:lpstr>
      <vt:lpstr>Varicella-zoster virus infection in the skin. Herpes simplex virus and varicella-zoster virus both cause characteristic cytopathologic changes, including fusion of epithelial cells, which produces multinucleate cells with molding of nuclei to one another (long arrow), and eosinophilic haloed nuclear inclusions (short arrow).</vt:lpstr>
      <vt:lpstr>Hepatitis B viral infection in liver. In chronic infections, infected hepatocytes show diffuse granular (“ground-glass”) cytoplasm, reflecting accumulated hepatitis B surface antigen (HBsAg)</vt:lpstr>
      <vt:lpstr>chickenpox (varicella-zoster virus) with intraepithelial vesicle</vt:lpstr>
      <vt:lpstr>PowerPoint Presentation</vt:lpstr>
      <vt:lpstr>Bacteria</vt:lpstr>
      <vt:lpstr>Staphylococcus aureus pneumonia  g+ cocci in clusters among degenerating neutrophils</vt:lpstr>
      <vt:lpstr>Streptococcus pneumoniae pneumonia  g+, elongated cocci in pairs and short chains</vt:lpstr>
      <vt:lpstr>bronchoalveolar lavage  g- intracellular bacilli  of Klebsiella pneumoniae or Escherichia coli</vt:lpstr>
      <vt:lpstr>urethral discharge  Neisseria gonorrhoeae showing many g- diplococci</vt:lpstr>
      <vt:lpstr>gram negative diplococci within a neutrophil </vt:lpstr>
      <vt:lpstr>Silver stain of brain tissue  Lyme disease meningoencephalitis two helical spirochetes (Borrelia burgdorferi)</vt:lpstr>
      <vt:lpstr>pneumococcal pneumonia. Note the intra-alveolar polymorphonuclear exudate and intact alveolar septa</vt:lpstr>
      <vt:lpstr>Fungi</vt:lpstr>
      <vt:lpstr>Meningeal blood vessels with angioinvasive Mucor species. Note the irregular width and near right-angle branching of the hyphae.</vt:lpstr>
      <vt:lpstr>Protozoa </vt:lpstr>
      <vt:lpstr>PowerPoint Presentation</vt:lpstr>
      <vt:lpstr>Helminths </vt:lpstr>
      <vt:lpstr>PowerPoint Presentation</vt:lpstr>
      <vt:lpstr>A.duodenalis</vt:lpstr>
      <vt:lpstr>Elephantiasis, Wuchereria bancrofti</vt:lpstr>
      <vt:lpstr>Coiled Trichinella spiralis larva within a skeletal muscle cell</vt:lpstr>
      <vt:lpstr>Schistosoma haematobium infection of the bladder with numerous calcified eggs and extensive scarring</vt:lpstr>
      <vt:lpstr>PowerPoint Presentation</vt:lpstr>
      <vt:lpstr>Ectoparasites </vt:lpstr>
      <vt:lpstr>شپش</vt:lpstr>
      <vt:lpstr>tuberculosis</vt:lpstr>
      <vt:lpstr>In the absence of appropriate T cell–mediated immunity, granulomatous host response does not occur. Mycobacterium avium infection in a patient with AIDS, showing massive intracellular macrophage infection with acid-fast organisms (filamentous and pink in this acid-fast stain preparation).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Pathology of  Infectious Diseases</dc:title>
  <dc:creator>Welcome</dc:creator>
  <cp:lastModifiedBy>Dr.mahalei</cp:lastModifiedBy>
  <cp:revision>116</cp:revision>
  <dcterms:created xsi:type="dcterms:W3CDTF">2006-08-16T00:00:00Z</dcterms:created>
  <dcterms:modified xsi:type="dcterms:W3CDTF">2015-12-20T20:53:40Z</dcterms:modified>
</cp:coreProperties>
</file>