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4" r:id="rId9"/>
    <p:sldId id="266" r:id="rId10"/>
    <p:sldId id="268" r:id="rId11"/>
    <p:sldId id="270" r:id="rId12"/>
    <p:sldId id="269"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r" defTabSz="914400" rtl="1" eaLnBrk="1" latinLnBrk="0" hangingPunct="1">
      <a:defRPr kern="1200">
        <a:solidFill>
          <a:schemeClr val="tx1"/>
        </a:solidFill>
        <a:latin typeface="Verdana" panose="020B0604030504040204" pitchFamily="34" charset="0"/>
        <a:ea typeface="+mn-ea"/>
        <a:cs typeface="+mn-cs"/>
      </a:defRPr>
    </a:lvl6pPr>
    <a:lvl7pPr marL="2743200" algn="r" defTabSz="914400" rtl="1" eaLnBrk="1" latinLnBrk="0" hangingPunct="1">
      <a:defRPr kern="1200">
        <a:solidFill>
          <a:schemeClr val="tx1"/>
        </a:solidFill>
        <a:latin typeface="Verdana" panose="020B0604030504040204" pitchFamily="34" charset="0"/>
        <a:ea typeface="+mn-ea"/>
        <a:cs typeface="+mn-cs"/>
      </a:defRPr>
    </a:lvl7pPr>
    <a:lvl8pPr marL="3200400" algn="r" defTabSz="914400" rtl="1" eaLnBrk="1" latinLnBrk="0" hangingPunct="1">
      <a:defRPr kern="1200">
        <a:solidFill>
          <a:schemeClr val="tx1"/>
        </a:solidFill>
        <a:latin typeface="Verdana" panose="020B0604030504040204" pitchFamily="34" charset="0"/>
        <a:ea typeface="+mn-ea"/>
        <a:cs typeface="+mn-cs"/>
      </a:defRPr>
    </a:lvl8pPr>
    <a:lvl9pPr marL="3657600" algn="r" defTabSz="914400" rtl="1"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p:spPr>
          <p:txBody>
            <a:bodyPr/>
            <a:lstStyle/>
            <a:p>
              <a:pPr>
                <a:defRPr/>
              </a:pPr>
              <a:endParaRPr lang="en-IN"/>
            </a:p>
          </p:txBody>
        </p:sp>
        <p:sp>
          <p:nvSpPr>
            <p:cNvPr id="12"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p:spPr>
          <p:txBody>
            <a:bodyPr/>
            <a:lstStyle/>
            <a:p>
              <a:pPr>
                <a:defRPr/>
              </a:pPr>
              <a:endParaRPr lang="en-IN"/>
            </a:p>
          </p:txBody>
        </p:sp>
        <p:sp>
          <p:nvSpPr>
            <p:cNvPr id="15"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5159"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516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fld id="{EAE4BF81-5668-4DDB-9CF6-63C376D491D8}" type="slidenum">
              <a:rPr lang="en-US"/>
              <a:pPr/>
              <a:t>‹#›</a:t>
            </a:fld>
            <a:endParaRPr lang="en-US"/>
          </a:p>
        </p:txBody>
      </p:sp>
    </p:spTree>
    <p:extLst>
      <p:ext uri="{BB962C8B-B14F-4D97-AF65-F5344CB8AC3E}">
        <p14:creationId xmlns:p14="http://schemas.microsoft.com/office/powerpoint/2010/main" val="154555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fld id="{D52D33B3-6190-4B65-9518-54A2CA4D22FB}" type="slidenum">
              <a:rPr lang="en-US"/>
              <a:pPr/>
              <a:t>‹#›</a:t>
            </a:fld>
            <a:endParaRPr lang="en-US"/>
          </a:p>
        </p:txBody>
      </p:sp>
    </p:spTree>
    <p:extLst>
      <p:ext uri="{BB962C8B-B14F-4D97-AF65-F5344CB8AC3E}">
        <p14:creationId xmlns:p14="http://schemas.microsoft.com/office/powerpoint/2010/main" val="99247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fld id="{6C0AE3E0-9A81-4AFB-936C-3A091525648F}" type="slidenum">
              <a:rPr lang="en-US"/>
              <a:pPr/>
              <a:t>‹#›</a:t>
            </a:fld>
            <a:endParaRPr lang="en-US"/>
          </a:p>
        </p:txBody>
      </p:sp>
    </p:spTree>
    <p:extLst>
      <p:ext uri="{BB962C8B-B14F-4D97-AF65-F5344CB8AC3E}">
        <p14:creationId xmlns:p14="http://schemas.microsoft.com/office/powerpoint/2010/main" val="132916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fld id="{D3FB0A9D-ECF7-47BA-961F-1F3D26D43D97}" type="slidenum">
              <a:rPr lang="en-US"/>
              <a:pPr/>
              <a:t>‹#›</a:t>
            </a:fld>
            <a:endParaRPr lang="en-US"/>
          </a:p>
        </p:txBody>
      </p:sp>
    </p:spTree>
    <p:extLst>
      <p:ext uri="{BB962C8B-B14F-4D97-AF65-F5344CB8AC3E}">
        <p14:creationId xmlns:p14="http://schemas.microsoft.com/office/powerpoint/2010/main" val="76623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fld id="{CEE91C3A-A409-4AB2-87EB-7DAF93F7E901}" type="slidenum">
              <a:rPr lang="en-US"/>
              <a:pPr/>
              <a:t>‹#›</a:t>
            </a:fld>
            <a:endParaRPr lang="en-US"/>
          </a:p>
        </p:txBody>
      </p:sp>
    </p:spTree>
    <p:extLst>
      <p:ext uri="{BB962C8B-B14F-4D97-AF65-F5344CB8AC3E}">
        <p14:creationId xmlns:p14="http://schemas.microsoft.com/office/powerpoint/2010/main" val="192878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fld id="{BBDB60A2-0BFF-4B76-B721-AD8CEF1145F6}" type="slidenum">
              <a:rPr lang="en-US"/>
              <a:pPr/>
              <a:t>‹#›</a:t>
            </a:fld>
            <a:endParaRPr lang="en-US"/>
          </a:p>
        </p:txBody>
      </p:sp>
    </p:spTree>
    <p:extLst>
      <p:ext uri="{BB962C8B-B14F-4D97-AF65-F5344CB8AC3E}">
        <p14:creationId xmlns:p14="http://schemas.microsoft.com/office/powerpoint/2010/main" val="20729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fld id="{2CE2195C-9141-4B02-B55A-D19203D9FB31}" type="slidenum">
              <a:rPr lang="en-US"/>
              <a:pPr/>
              <a:t>‹#›</a:t>
            </a:fld>
            <a:endParaRPr lang="en-US"/>
          </a:p>
        </p:txBody>
      </p:sp>
    </p:spTree>
    <p:extLst>
      <p:ext uri="{BB962C8B-B14F-4D97-AF65-F5344CB8AC3E}">
        <p14:creationId xmlns:p14="http://schemas.microsoft.com/office/powerpoint/2010/main" val="199941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fld id="{DA234E2A-14D9-49D1-BFAC-32B7415EA16A}" type="slidenum">
              <a:rPr lang="en-US"/>
              <a:pPr/>
              <a:t>‹#›</a:t>
            </a:fld>
            <a:endParaRPr lang="en-US"/>
          </a:p>
        </p:txBody>
      </p:sp>
    </p:spTree>
    <p:extLst>
      <p:ext uri="{BB962C8B-B14F-4D97-AF65-F5344CB8AC3E}">
        <p14:creationId xmlns:p14="http://schemas.microsoft.com/office/powerpoint/2010/main" val="2121238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fld id="{0997C063-7B2E-4C32-B1D5-F1710CDECBAC}" type="slidenum">
              <a:rPr lang="en-US"/>
              <a:pPr/>
              <a:t>‹#›</a:t>
            </a:fld>
            <a:endParaRPr lang="en-US"/>
          </a:p>
        </p:txBody>
      </p:sp>
    </p:spTree>
    <p:extLst>
      <p:ext uri="{BB962C8B-B14F-4D97-AF65-F5344CB8AC3E}">
        <p14:creationId xmlns:p14="http://schemas.microsoft.com/office/powerpoint/2010/main" val="1634130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fld id="{1635BDA2-55F9-43D6-A186-354C6DB4356C}" type="slidenum">
              <a:rPr lang="en-US"/>
              <a:pPr/>
              <a:t>‹#›</a:t>
            </a:fld>
            <a:endParaRPr lang="en-US"/>
          </a:p>
        </p:txBody>
      </p:sp>
    </p:spTree>
    <p:extLst>
      <p:ext uri="{BB962C8B-B14F-4D97-AF65-F5344CB8AC3E}">
        <p14:creationId xmlns:p14="http://schemas.microsoft.com/office/powerpoint/2010/main" val="260182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fld id="{31F8339C-4757-4EBF-809B-2A2C06AFC903}" type="slidenum">
              <a:rPr lang="en-US"/>
              <a:pPr/>
              <a:t>‹#›</a:t>
            </a:fld>
            <a:endParaRPr lang="en-US"/>
          </a:p>
        </p:txBody>
      </p:sp>
    </p:spTree>
    <p:extLst>
      <p:ext uri="{BB962C8B-B14F-4D97-AF65-F5344CB8AC3E}">
        <p14:creationId xmlns:p14="http://schemas.microsoft.com/office/powerpoint/2010/main" val="3968028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4099"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4100"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4101"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grpSp>
          <p:nvGrpSpPr>
            <p:cNvPr id="1035" name="Group 6"/>
            <p:cNvGrpSpPr>
              <a:grpSpLocks/>
            </p:cNvGrpSpPr>
            <p:nvPr/>
          </p:nvGrpSpPr>
          <p:grpSpPr bwMode="auto">
            <a:xfrm>
              <a:off x="288" y="0"/>
              <a:ext cx="5098" cy="4316"/>
              <a:chOff x="288" y="0"/>
              <a:chExt cx="5098" cy="4316"/>
            </a:xfrm>
          </p:grpSpPr>
          <p:sp>
            <p:nvSpPr>
              <p:cNvPr id="4103"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04"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05"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06"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07"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08"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09"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10"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11"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12"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13"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14"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sp>
            <p:nvSpPr>
              <p:cNvPr id="4115"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p:spPr>
            <p:txBody>
              <a:bodyPr/>
              <a:lstStyle/>
              <a:p>
                <a:pPr>
                  <a:defRPr/>
                </a:pPr>
                <a:endParaRPr lang="en-IN"/>
              </a:p>
            </p:txBody>
          </p:sp>
        </p:grpSp>
        <p:sp>
          <p:nvSpPr>
            <p:cNvPr id="4116"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4117"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p:spPr>
          <p:txBody>
            <a:bodyPr/>
            <a:lstStyle/>
            <a:p>
              <a:pPr>
                <a:defRPr/>
              </a:pPr>
              <a:endParaRPr lang="en-IN"/>
            </a:p>
          </p:txBody>
        </p:sp>
        <p:sp>
          <p:nvSpPr>
            <p:cNvPr id="4118"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p:spPr>
          <p:txBody>
            <a:bodyPr/>
            <a:lstStyle/>
            <a:p>
              <a:pPr>
                <a:defRPr/>
              </a:pPr>
              <a:endParaRPr lang="en-IN"/>
            </a:p>
          </p:txBody>
        </p:sp>
        <p:sp>
          <p:nvSpPr>
            <p:cNvPr id="1039"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040"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4121"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p:spPr>
          <p:txBody>
            <a:bodyPr/>
            <a:lstStyle/>
            <a:p>
              <a:pPr>
                <a:defRPr/>
              </a:pPr>
              <a:endParaRPr lang="en-IN"/>
            </a:p>
          </p:txBody>
        </p:sp>
        <p:sp>
          <p:nvSpPr>
            <p:cNvPr id="1042"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043"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4135" name="Rectangle 39"/>
          <p:cNvSpPr>
            <a:spLocks noGrp="1" noChangeArrowheads="1"/>
          </p:cNvSpPr>
          <p:nvPr>
            <p:ph type="title"/>
          </p:nvPr>
        </p:nvSpPr>
        <p:spPr bwMode="auto">
          <a:xfrm>
            <a:off x="457200" y="277813"/>
            <a:ext cx="82296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136" name="Rectangle 40"/>
          <p:cNvSpPr>
            <a:spLocks noGrp="1" noChangeArrowheads="1"/>
          </p:cNvSpPr>
          <p:nvPr>
            <p:ph type="dt" sz="half" idx="2"/>
          </p:nvPr>
        </p:nvSpPr>
        <p:spPr bwMode="auto">
          <a:xfrm>
            <a:off x="457200" y="6243638"/>
            <a:ext cx="2133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
        <p:nvSpPr>
          <p:cNvPr id="4137" name="Rectangle 41"/>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4138" name="Rectangle 42"/>
          <p:cNvSpPr>
            <a:spLocks noGrp="1" noChangeArrowheads="1"/>
          </p:cNvSpPr>
          <p:nvPr>
            <p:ph type="sldNum" sz="quarter" idx="4"/>
          </p:nvPr>
        </p:nvSpPr>
        <p:spPr bwMode="auto">
          <a:xfrm>
            <a:off x="6553200" y="6243638"/>
            <a:ext cx="2133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C3E86432-7E6F-4192-88E9-6085AE650730}" type="slidenum">
              <a:rPr lang="en-US"/>
              <a:pPr/>
              <a:t>‹#›</a:t>
            </a:fld>
            <a:endParaRPr lang="en-US"/>
          </a:p>
        </p:txBody>
      </p:sp>
      <p:sp>
        <p:nvSpPr>
          <p:cNvPr id="4139" name="Rectangle 43"/>
          <p:cNvSpPr>
            <a:spLocks noGrp="1" noChangeArrowheads="1"/>
          </p:cNvSpPr>
          <p:nvPr>
            <p:ph type="body" idx="1"/>
          </p:nvPr>
        </p:nvSpPr>
        <p:spPr bwMode="auto">
          <a:xfrm>
            <a:off x="457200" y="1600200"/>
            <a:ext cx="82296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14400"/>
            <a:ext cx="7772400" cy="1676400"/>
          </a:xfrm>
        </p:spPr>
        <p:txBody>
          <a:bodyPr/>
          <a:lstStyle/>
          <a:p>
            <a:pPr eaLnBrk="1" hangingPunct="1">
              <a:defRPr/>
            </a:pPr>
            <a:r>
              <a:rPr lang="en-US" sz="4000" smtClean="0"/>
              <a:t>Relations of Political Science with other social sciences</a:t>
            </a:r>
            <a:r>
              <a:rPr lang="en-US"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z="4000" smtClean="0"/>
              <a:t>Difference between political science and sociology</a:t>
            </a:r>
          </a:p>
        </p:txBody>
      </p:sp>
      <p:sp>
        <p:nvSpPr>
          <p:cNvPr id="18435" name="Rectangle 3"/>
          <p:cNvSpPr>
            <a:spLocks noGrp="1" noChangeArrowheads="1"/>
          </p:cNvSpPr>
          <p:nvPr>
            <p:ph type="body" idx="1"/>
          </p:nvPr>
        </p:nvSpPr>
        <p:spPr/>
        <p:txBody>
          <a:bodyPr/>
          <a:lstStyle/>
          <a:p>
            <a:pPr eaLnBrk="1" hangingPunct="1">
              <a:lnSpc>
                <a:spcPct val="90000"/>
              </a:lnSpc>
              <a:defRPr/>
            </a:pPr>
            <a:r>
              <a:rPr lang="en-US" smtClean="0"/>
              <a:t>Difference in their subject matter</a:t>
            </a:r>
          </a:p>
          <a:p>
            <a:pPr eaLnBrk="1" hangingPunct="1">
              <a:lnSpc>
                <a:spcPct val="90000"/>
              </a:lnSpc>
              <a:defRPr/>
            </a:pPr>
            <a:r>
              <a:rPr lang="en-US" smtClean="0"/>
              <a:t>Difference in their origin</a:t>
            </a:r>
          </a:p>
          <a:p>
            <a:pPr eaLnBrk="1" hangingPunct="1">
              <a:lnSpc>
                <a:spcPct val="90000"/>
              </a:lnSpc>
              <a:defRPr/>
            </a:pPr>
            <a:r>
              <a:rPr lang="en-US" smtClean="0"/>
              <a:t>Difference in their scope</a:t>
            </a:r>
          </a:p>
          <a:p>
            <a:pPr eaLnBrk="1" hangingPunct="1">
              <a:lnSpc>
                <a:spcPct val="90000"/>
              </a:lnSpc>
              <a:defRPr/>
            </a:pPr>
            <a:r>
              <a:rPr lang="en-US" smtClean="0"/>
              <a:t>Difference in their approach</a:t>
            </a:r>
          </a:p>
          <a:p>
            <a:pPr eaLnBrk="1" hangingPunct="1">
              <a:lnSpc>
                <a:spcPct val="90000"/>
              </a:lnSpc>
              <a:defRPr/>
            </a:pPr>
            <a:r>
              <a:rPr lang="en-US" smtClean="0"/>
              <a:t>Study of political science is more legislative whereas of sociology not</a:t>
            </a:r>
          </a:p>
          <a:p>
            <a:pPr eaLnBrk="1" hangingPunct="1">
              <a:lnSpc>
                <a:spcPct val="90000"/>
              </a:lnSpc>
              <a:defRPr/>
            </a:pPr>
            <a:r>
              <a:rPr lang="en-US" smtClean="0"/>
              <a:t>Sociology deals with conscious and unconscious actions whereas political science deals with conscious action alone</a:t>
            </a:r>
          </a:p>
          <a:p>
            <a:pPr eaLnBrk="1" hangingPunct="1">
              <a:lnSpc>
                <a:spcPct val="90000"/>
              </a:lnSpc>
              <a:defRPr/>
            </a:pP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12787"/>
          </a:xfrm>
        </p:spPr>
        <p:txBody>
          <a:bodyPr/>
          <a:lstStyle/>
          <a:p>
            <a:pPr>
              <a:defRPr/>
            </a:pPr>
            <a:r>
              <a:rPr lang="en-US" dirty="0" smtClean="0"/>
              <a:t>References </a:t>
            </a:r>
            <a:endParaRPr lang="en-US" dirty="0"/>
          </a:p>
        </p:txBody>
      </p:sp>
      <p:sp>
        <p:nvSpPr>
          <p:cNvPr id="3" name="Content Placeholder 2"/>
          <p:cNvSpPr>
            <a:spLocks noGrp="1"/>
          </p:cNvSpPr>
          <p:nvPr>
            <p:ph idx="1"/>
          </p:nvPr>
        </p:nvSpPr>
        <p:spPr>
          <a:xfrm>
            <a:off x="457200" y="914400"/>
            <a:ext cx="8229600" cy="5638800"/>
          </a:xfrm>
        </p:spPr>
        <p:txBody>
          <a:bodyPr/>
          <a:lstStyle/>
          <a:p>
            <a:pPr eaLnBrk="1" hangingPunct="1">
              <a:defRPr/>
            </a:pPr>
            <a:r>
              <a:rPr lang="en-US" sz="2000" dirty="0" err="1" smtClean="0"/>
              <a:t>Aggarwal</a:t>
            </a:r>
            <a:r>
              <a:rPr lang="en-US" sz="2000" dirty="0" smtClean="0"/>
              <a:t> R.C., Principles of Political Science, </a:t>
            </a:r>
            <a:r>
              <a:rPr lang="en-US" sz="2000" dirty="0" err="1" smtClean="0"/>
              <a:t>S.Chand</a:t>
            </a:r>
            <a:r>
              <a:rPr lang="en-US" sz="2000" dirty="0" smtClean="0"/>
              <a:t> Company, New Delhi, 1976.</a:t>
            </a:r>
          </a:p>
          <a:p>
            <a:pPr eaLnBrk="1" hangingPunct="1">
              <a:defRPr/>
            </a:pPr>
            <a:r>
              <a:rPr lang="en-US" sz="2000" dirty="0" err="1" smtClean="0"/>
              <a:t>Badyal</a:t>
            </a:r>
            <a:r>
              <a:rPr lang="en-US" sz="2000" dirty="0" smtClean="0"/>
              <a:t>, J.S, Political Theory, Raj Publishers,  2012, </a:t>
            </a:r>
            <a:r>
              <a:rPr lang="en-US" sz="2000" dirty="0" err="1" smtClean="0"/>
              <a:t>Jalander</a:t>
            </a:r>
            <a:r>
              <a:rPr lang="en-US" sz="2000" dirty="0" smtClean="0"/>
              <a:t>.</a:t>
            </a:r>
          </a:p>
          <a:p>
            <a:pPr eaLnBrk="1" hangingPunct="1">
              <a:defRPr/>
            </a:pPr>
            <a:r>
              <a:rPr lang="en-US" sz="2000" dirty="0" smtClean="0"/>
              <a:t>Garner James </a:t>
            </a:r>
            <a:r>
              <a:rPr lang="en-US" sz="2000" dirty="0" err="1" smtClean="0"/>
              <a:t>Wildford</a:t>
            </a:r>
            <a:r>
              <a:rPr lang="en-US" sz="2000" dirty="0" smtClean="0"/>
              <a:t>, Political Science and Government, The World Press </a:t>
            </a:r>
            <a:r>
              <a:rPr lang="en-US" sz="2000" dirty="0" err="1" smtClean="0"/>
              <a:t>Priviate</a:t>
            </a:r>
            <a:r>
              <a:rPr lang="en-US" sz="2000" dirty="0" smtClean="0"/>
              <a:t> LTD. Calcutta, 1951.</a:t>
            </a:r>
          </a:p>
          <a:p>
            <a:pPr eaLnBrk="1" hangingPunct="1">
              <a:defRPr/>
            </a:pPr>
            <a:r>
              <a:rPr lang="en-US" sz="2000" dirty="0" err="1" smtClean="0"/>
              <a:t>Gauba</a:t>
            </a:r>
            <a:r>
              <a:rPr lang="en-US" sz="2000" dirty="0" smtClean="0"/>
              <a:t> O.P, An Introduction to Political Theory, Macmillan Publisher, Delhi, 2009.</a:t>
            </a:r>
          </a:p>
          <a:p>
            <a:pPr eaLnBrk="1" hangingPunct="1">
              <a:defRPr/>
            </a:pPr>
            <a:r>
              <a:rPr lang="en-US" sz="2000" dirty="0" smtClean="0"/>
              <a:t>Heywood Andrew, Political Theory An Introduction, Palgrave Macmillan, New </a:t>
            </a:r>
            <a:r>
              <a:rPr lang="en-US" sz="2000" dirty="0" err="1" smtClean="0"/>
              <a:t>Yeork</a:t>
            </a:r>
            <a:r>
              <a:rPr lang="en-US" sz="2000" dirty="0" smtClean="0"/>
              <a:t>, 2005</a:t>
            </a:r>
            <a:r>
              <a:rPr lang="en-US" sz="2000" smtClean="0"/>
              <a:t>. </a:t>
            </a:r>
            <a:endParaRPr lang="en-US" sz="2000" dirty="0" smtClean="0"/>
          </a:p>
          <a:p>
            <a:pPr eaLnBrk="1" hangingPunct="1">
              <a:defRPr/>
            </a:pPr>
            <a:r>
              <a:rPr lang="en-US" sz="2000" dirty="0" err="1" smtClean="0"/>
              <a:t>Misra</a:t>
            </a:r>
            <a:r>
              <a:rPr lang="en-US" sz="2000" dirty="0" smtClean="0"/>
              <a:t> K.K &amp; </a:t>
            </a:r>
            <a:r>
              <a:rPr lang="en-US" sz="2000" dirty="0" err="1" smtClean="0"/>
              <a:t>Iyengar</a:t>
            </a:r>
            <a:r>
              <a:rPr lang="en-US" sz="2000" dirty="0" smtClean="0"/>
              <a:t> </a:t>
            </a:r>
            <a:r>
              <a:rPr lang="en-US" sz="2000" dirty="0" err="1" smtClean="0"/>
              <a:t>Kalpana</a:t>
            </a:r>
            <a:r>
              <a:rPr lang="en-US" sz="2000" dirty="0" smtClean="0"/>
              <a:t>. M, Modern Political Theory, </a:t>
            </a:r>
            <a:r>
              <a:rPr lang="en-US" sz="2000" dirty="0" err="1" smtClean="0"/>
              <a:t>S.Chand</a:t>
            </a:r>
            <a:r>
              <a:rPr lang="en-US" sz="2000" dirty="0" smtClean="0"/>
              <a:t> Company, New Delhi,  1988.</a:t>
            </a:r>
          </a:p>
          <a:p>
            <a:pPr eaLnBrk="1" hangingPunct="1">
              <a:defRPr/>
            </a:pPr>
            <a:r>
              <a:rPr lang="en-US" sz="2000" dirty="0" smtClean="0"/>
              <a:t>Ray </a:t>
            </a:r>
            <a:r>
              <a:rPr lang="en-US" sz="2000" dirty="0" err="1" smtClean="0"/>
              <a:t>Amal</a:t>
            </a:r>
            <a:r>
              <a:rPr lang="en-US" sz="2000" dirty="0" smtClean="0"/>
              <a:t>, Political Theory </a:t>
            </a:r>
            <a:r>
              <a:rPr lang="en-US" sz="2000" dirty="0" err="1" smtClean="0"/>
              <a:t>Idess</a:t>
            </a:r>
            <a:r>
              <a:rPr lang="en-US" sz="2000" dirty="0" smtClean="0"/>
              <a:t> and Institutions, The World Press </a:t>
            </a:r>
            <a:r>
              <a:rPr lang="en-US" sz="2000" dirty="0" err="1" smtClean="0"/>
              <a:t>Priviate</a:t>
            </a:r>
            <a:r>
              <a:rPr lang="en-US" sz="2000" dirty="0" smtClean="0"/>
              <a:t> LTD. Calcutta, 1988</a:t>
            </a:r>
          </a:p>
          <a:p>
            <a:pPr eaLnBrk="1" hangingPunct="1">
              <a:defRPr/>
            </a:pPr>
            <a:r>
              <a:rPr lang="en-US" sz="2000" dirty="0" smtClean="0"/>
              <a:t> </a:t>
            </a:r>
            <a:r>
              <a:rPr lang="en-US" sz="2000" dirty="0" err="1" smtClean="0"/>
              <a:t>Johari</a:t>
            </a:r>
            <a:r>
              <a:rPr lang="en-US" sz="2000" dirty="0" smtClean="0"/>
              <a:t> J.C, Principles of Modern Political Science, Sterling Publishers, New Delhi, 1989.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endParaRPr lang="en-IN" smtClean="0"/>
          </a:p>
        </p:txBody>
      </p:sp>
      <p:sp>
        <p:nvSpPr>
          <p:cNvPr id="3" name="Content Placeholder 2"/>
          <p:cNvSpPr>
            <a:spLocks noGrp="1"/>
          </p:cNvSpPr>
          <p:nvPr>
            <p:ph idx="1"/>
          </p:nvPr>
        </p:nvSpPr>
        <p:spPr/>
        <p:txBody>
          <a:bodyPr/>
          <a:lstStyle/>
          <a:p>
            <a:pPr eaLnBrk="1" hangingPunct="1">
              <a:defRPr/>
            </a:pPr>
            <a:r>
              <a:rPr lang="en-US" dirty="0"/>
              <a:t>By</a:t>
            </a:r>
          </a:p>
          <a:p>
            <a:pPr eaLnBrk="1" hangingPunct="1">
              <a:defRPr/>
            </a:pPr>
            <a:r>
              <a:rPr lang="en-US" dirty="0"/>
              <a:t>Dr. AMANDIP KAUR</a:t>
            </a:r>
          </a:p>
          <a:p>
            <a:pPr eaLnBrk="1" hangingPunct="1">
              <a:defRPr/>
            </a:pPr>
            <a:r>
              <a:rPr lang="en-US" dirty="0"/>
              <a:t>DEPTT. OF POLITICAL SCIENCE,</a:t>
            </a:r>
          </a:p>
          <a:p>
            <a:pPr eaLnBrk="1" hangingPunct="1">
              <a:defRPr/>
            </a:pPr>
            <a:r>
              <a:rPr lang="en-US" dirty="0"/>
              <a:t>PGGCG, SEC. 11, CHANDIGARH</a:t>
            </a:r>
            <a:endParaRPr lang="en-IN"/>
          </a:p>
          <a:p>
            <a:pPr eaLnBrk="1" hangingPunct="1">
              <a:defRPr/>
            </a:pPr>
            <a:endParaRPr lang="en-IN"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t>Political Science And History </a:t>
            </a:r>
          </a:p>
        </p:txBody>
      </p:sp>
      <p:sp>
        <p:nvSpPr>
          <p:cNvPr id="7171" name="Rectangle 3"/>
          <p:cNvSpPr>
            <a:spLocks noGrp="1" noChangeArrowheads="1"/>
          </p:cNvSpPr>
          <p:nvPr>
            <p:ph type="body" idx="1"/>
          </p:nvPr>
        </p:nvSpPr>
        <p:spPr/>
        <p:txBody>
          <a:bodyPr/>
          <a:lstStyle/>
          <a:p>
            <a:pPr eaLnBrk="1" hangingPunct="1">
              <a:defRPr/>
            </a:pPr>
            <a:r>
              <a:rPr lang="en-US" sz="2800" smtClean="0"/>
              <a:t>History is the balance sheet of the activities of man in past and it includes his political activities also. Therefore, close relationship between political science and history is natural. In this regard Prof. Seeley has said, “history without Political science has no fruit, political science without history has no roots”</a:t>
            </a:r>
          </a:p>
          <a:p>
            <a:pPr eaLnBrk="1" hangingPunct="1">
              <a:defRPr/>
            </a:pPr>
            <a:r>
              <a:rPr lang="en-US" sz="2800" smtClean="0"/>
              <a:t>Freeman said history is past politics and politics is present history.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838200"/>
            <a:ext cx="8229600" cy="5597525"/>
          </a:xfrm>
        </p:spPr>
        <p:txBody>
          <a:bodyPr/>
          <a:lstStyle/>
          <a:p>
            <a:pPr eaLnBrk="1" hangingPunct="1">
              <a:lnSpc>
                <a:spcPct val="90000"/>
              </a:lnSpc>
              <a:buFont typeface="Wingdings" panose="05000000000000000000" pitchFamily="2" charset="2"/>
              <a:buNone/>
              <a:defRPr/>
            </a:pPr>
            <a:r>
              <a:rPr lang="en-US" smtClean="0"/>
              <a:t>Contribution of history to politics</a:t>
            </a:r>
          </a:p>
          <a:p>
            <a:pPr eaLnBrk="1" hangingPunct="1">
              <a:lnSpc>
                <a:spcPct val="90000"/>
              </a:lnSpc>
              <a:defRPr/>
            </a:pPr>
            <a:r>
              <a:rPr lang="en-US" sz="2800" smtClean="0"/>
              <a:t>History provide material for politics</a:t>
            </a:r>
          </a:p>
          <a:p>
            <a:pPr eaLnBrk="1" hangingPunct="1">
              <a:lnSpc>
                <a:spcPct val="90000"/>
              </a:lnSpc>
              <a:defRPr/>
            </a:pPr>
            <a:r>
              <a:rPr lang="en-US" sz="2800" smtClean="0"/>
              <a:t>Roots of political institutions are in history</a:t>
            </a:r>
          </a:p>
          <a:p>
            <a:pPr eaLnBrk="1" hangingPunct="1">
              <a:lnSpc>
                <a:spcPct val="90000"/>
              </a:lnSpc>
              <a:defRPr/>
            </a:pPr>
            <a:r>
              <a:rPr lang="en-US" sz="2800" smtClean="0"/>
              <a:t>History is the laboratory for political science</a:t>
            </a:r>
          </a:p>
          <a:p>
            <a:pPr eaLnBrk="1" hangingPunct="1">
              <a:lnSpc>
                <a:spcPct val="90000"/>
              </a:lnSpc>
              <a:defRPr/>
            </a:pPr>
            <a:r>
              <a:rPr lang="en-US" sz="2800" smtClean="0"/>
              <a:t>History explains the changes in political systems</a:t>
            </a:r>
          </a:p>
          <a:p>
            <a:pPr eaLnBrk="1" hangingPunct="1">
              <a:lnSpc>
                <a:spcPct val="90000"/>
              </a:lnSpc>
              <a:buFont typeface="Wingdings" panose="05000000000000000000" pitchFamily="2" charset="2"/>
              <a:buNone/>
              <a:defRPr/>
            </a:pPr>
            <a:r>
              <a:rPr lang="en-US" smtClean="0"/>
              <a:t>Contribution of political Science to history</a:t>
            </a:r>
          </a:p>
          <a:p>
            <a:pPr eaLnBrk="1" hangingPunct="1">
              <a:lnSpc>
                <a:spcPct val="90000"/>
              </a:lnSpc>
              <a:defRPr/>
            </a:pPr>
            <a:r>
              <a:rPr lang="en-US" sz="2800" smtClean="0"/>
              <a:t>Today’s politics is history of tomorrow </a:t>
            </a:r>
          </a:p>
          <a:p>
            <a:pPr eaLnBrk="1" hangingPunct="1">
              <a:lnSpc>
                <a:spcPct val="90000"/>
              </a:lnSpc>
              <a:defRPr/>
            </a:pPr>
            <a:r>
              <a:rPr lang="en-US" sz="2800" smtClean="0"/>
              <a:t>Political events change the course of history</a:t>
            </a:r>
          </a:p>
          <a:p>
            <a:pPr eaLnBrk="1" hangingPunct="1">
              <a:lnSpc>
                <a:spcPct val="90000"/>
              </a:lnSpc>
              <a:buFont typeface="Wingdings" panose="05000000000000000000" pitchFamily="2" charset="2"/>
              <a:buNone/>
              <a:defRPr/>
            </a:pPr>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z="4000" smtClean="0"/>
              <a:t>Difference between political science and history </a:t>
            </a:r>
          </a:p>
        </p:txBody>
      </p:sp>
      <p:sp>
        <p:nvSpPr>
          <p:cNvPr id="9219" name="Rectangle 3"/>
          <p:cNvSpPr>
            <a:spLocks noGrp="1" noChangeArrowheads="1"/>
          </p:cNvSpPr>
          <p:nvPr>
            <p:ph type="body" idx="1"/>
          </p:nvPr>
        </p:nvSpPr>
        <p:spPr/>
        <p:txBody>
          <a:bodyPr/>
          <a:lstStyle/>
          <a:p>
            <a:pPr eaLnBrk="1" hangingPunct="1">
              <a:defRPr/>
            </a:pPr>
            <a:r>
              <a:rPr lang="en-US" smtClean="0"/>
              <a:t>Difference in their scope</a:t>
            </a:r>
          </a:p>
          <a:p>
            <a:pPr eaLnBrk="1" hangingPunct="1">
              <a:defRPr/>
            </a:pPr>
            <a:r>
              <a:rPr lang="en-US" smtClean="0"/>
              <a:t>History deals with past whereas political science deals with past, present and future.</a:t>
            </a:r>
          </a:p>
          <a:p>
            <a:pPr eaLnBrk="1" hangingPunct="1">
              <a:defRPr/>
            </a:pPr>
            <a:r>
              <a:rPr lang="en-US" smtClean="0"/>
              <a:t>Difference in the methods of study</a:t>
            </a:r>
          </a:p>
          <a:p>
            <a:pPr eaLnBrk="1" hangingPunct="1">
              <a:defRPr/>
            </a:pPr>
            <a:r>
              <a:rPr lang="en-US" smtClean="0"/>
              <a:t>Difference in ends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mtClean="0"/>
              <a:t>Political science and economics</a:t>
            </a:r>
          </a:p>
        </p:txBody>
      </p:sp>
      <p:sp>
        <p:nvSpPr>
          <p:cNvPr id="10243" name="Rectangle 3"/>
          <p:cNvSpPr>
            <a:spLocks noGrp="1" noChangeArrowheads="1"/>
          </p:cNvSpPr>
          <p:nvPr>
            <p:ph type="body" idx="1"/>
          </p:nvPr>
        </p:nvSpPr>
        <p:spPr/>
        <p:txBody>
          <a:bodyPr/>
          <a:lstStyle/>
          <a:p>
            <a:pPr eaLnBrk="1" hangingPunct="1">
              <a:defRPr/>
            </a:pPr>
            <a:r>
              <a:rPr lang="en-US" sz="2800" smtClean="0"/>
              <a:t>For economic progress political stability is essential</a:t>
            </a:r>
          </a:p>
          <a:p>
            <a:pPr eaLnBrk="1" hangingPunct="1">
              <a:defRPr/>
            </a:pPr>
            <a:r>
              <a:rPr lang="en-US" sz="2800" smtClean="0"/>
              <a:t>State formulates economic policies</a:t>
            </a:r>
          </a:p>
          <a:p>
            <a:pPr eaLnBrk="1" hangingPunct="1">
              <a:defRPr/>
            </a:pPr>
            <a:r>
              <a:rPr lang="en-US" sz="2800" smtClean="0"/>
              <a:t>State enforces political policies</a:t>
            </a:r>
          </a:p>
          <a:p>
            <a:pPr eaLnBrk="1" hangingPunct="1">
              <a:defRPr/>
            </a:pPr>
            <a:r>
              <a:rPr lang="en-US" sz="2800" smtClean="0"/>
              <a:t>Economic system is laid down by the state</a:t>
            </a:r>
          </a:p>
          <a:p>
            <a:pPr eaLnBrk="1" hangingPunct="1">
              <a:defRPr/>
            </a:pPr>
            <a:r>
              <a:rPr lang="en-US" sz="2800" smtClean="0"/>
              <a:t>Political solutions of economic problems</a:t>
            </a:r>
          </a:p>
          <a:p>
            <a:pPr eaLnBrk="1" hangingPunct="1">
              <a:defRPr/>
            </a:pPr>
            <a:r>
              <a:rPr lang="en-US" sz="2800" smtClean="0"/>
              <a:t>State make rules about consumption and distributions</a:t>
            </a:r>
          </a:p>
          <a:p>
            <a:pPr eaLnBrk="1" hangingPunct="1">
              <a:defRPr/>
            </a:pPr>
            <a:r>
              <a:rPr lang="en-US" sz="2800" smtClean="0"/>
              <a:t>State regulates production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z="4000" smtClean="0"/>
              <a:t>Contribution of economics to political science</a:t>
            </a:r>
          </a:p>
        </p:txBody>
      </p:sp>
      <p:sp>
        <p:nvSpPr>
          <p:cNvPr id="11267" name="Rectangle 3"/>
          <p:cNvSpPr>
            <a:spLocks noGrp="1" noChangeArrowheads="1"/>
          </p:cNvSpPr>
          <p:nvPr>
            <p:ph type="body" idx="1"/>
          </p:nvPr>
        </p:nvSpPr>
        <p:spPr/>
        <p:txBody>
          <a:bodyPr/>
          <a:lstStyle/>
          <a:p>
            <a:pPr eaLnBrk="1" hangingPunct="1">
              <a:lnSpc>
                <a:spcPct val="90000"/>
              </a:lnSpc>
              <a:defRPr/>
            </a:pPr>
            <a:r>
              <a:rPr lang="en-US" sz="2400" smtClean="0"/>
              <a:t>Economic condition influences the political conditions of man</a:t>
            </a:r>
          </a:p>
          <a:p>
            <a:pPr eaLnBrk="1" hangingPunct="1">
              <a:lnSpc>
                <a:spcPct val="90000"/>
              </a:lnSpc>
              <a:defRPr/>
            </a:pPr>
            <a:r>
              <a:rPr lang="en-US" sz="2400" smtClean="0"/>
              <a:t>Economic  inequalities give birth to revolutions</a:t>
            </a:r>
          </a:p>
          <a:p>
            <a:pPr eaLnBrk="1" hangingPunct="1">
              <a:lnSpc>
                <a:spcPct val="90000"/>
              </a:lnSpc>
              <a:defRPr/>
            </a:pPr>
            <a:r>
              <a:rPr lang="en-US" sz="2400" smtClean="0"/>
              <a:t>Political ideologies are the outcome of economic conditions</a:t>
            </a:r>
          </a:p>
          <a:p>
            <a:pPr eaLnBrk="1" hangingPunct="1">
              <a:lnSpc>
                <a:spcPct val="90000"/>
              </a:lnSpc>
              <a:defRPr/>
            </a:pPr>
            <a:r>
              <a:rPr lang="en-US" sz="2400" smtClean="0"/>
              <a:t>Economic system influences the policies of the government</a:t>
            </a:r>
          </a:p>
          <a:p>
            <a:pPr eaLnBrk="1" hangingPunct="1">
              <a:lnSpc>
                <a:spcPct val="90000"/>
              </a:lnSpc>
              <a:defRPr/>
            </a:pPr>
            <a:r>
              <a:rPr lang="en-US" sz="2400" smtClean="0"/>
              <a:t>Economic prosperity is must for the success of democracy</a:t>
            </a:r>
          </a:p>
          <a:p>
            <a:pPr eaLnBrk="1" hangingPunct="1">
              <a:lnSpc>
                <a:spcPct val="90000"/>
              </a:lnSpc>
              <a:defRPr/>
            </a:pPr>
            <a:r>
              <a:rPr lang="en-US" sz="2400" smtClean="0"/>
              <a:t>Economic activities are responsible for the origin of state,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z="4000" smtClean="0"/>
              <a:t>Difference between political science and economics</a:t>
            </a:r>
          </a:p>
        </p:txBody>
      </p:sp>
      <p:sp>
        <p:nvSpPr>
          <p:cNvPr id="12291" name="Rectangle 3"/>
          <p:cNvSpPr>
            <a:spLocks noGrp="1" noChangeArrowheads="1"/>
          </p:cNvSpPr>
          <p:nvPr>
            <p:ph type="body" idx="1"/>
          </p:nvPr>
        </p:nvSpPr>
        <p:spPr/>
        <p:txBody>
          <a:bodyPr/>
          <a:lstStyle/>
          <a:p>
            <a:pPr eaLnBrk="1" hangingPunct="1">
              <a:defRPr/>
            </a:pPr>
            <a:r>
              <a:rPr lang="en-US" smtClean="0"/>
              <a:t>Difference in their subject matter</a:t>
            </a:r>
          </a:p>
          <a:p>
            <a:pPr eaLnBrk="1" hangingPunct="1">
              <a:defRPr/>
            </a:pPr>
            <a:r>
              <a:rPr lang="en-US" smtClean="0"/>
              <a:t>Difference in their method of study</a:t>
            </a:r>
          </a:p>
          <a:p>
            <a:pPr eaLnBrk="1" hangingPunct="1">
              <a:defRPr/>
            </a:pPr>
            <a:r>
              <a:rPr lang="en-US" smtClean="0"/>
              <a:t>Production made in economics generally true, but not in political science.</a:t>
            </a:r>
          </a:p>
          <a:p>
            <a:pPr eaLnBrk="1" hangingPunct="1">
              <a:defRPr/>
            </a:pP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838200"/>
            <a:ext cx="7772400" cy="1676400"/>
          </a:xfrm>
        </p:spPr>
        <p:txBody>
          <a:bodyPr/>
          <a:lstStyle/>
          <a:p>
            <a:pPr eaLnBrk="1" hangingPunct="1">
              <a:defRPr/>
            </a:pPr>
            <a:r>
              <a:rPr lang="en-US" sz="4800" smtClean="0"/>
              <a:t>Political science and sociology</a:t>
            </a:r>
          </a:p>
        </p:txBody>
      </p:sp>
      <p:sp>
        <p:nvSpPr>
          <p:cNvPr id="14339" name="Rectangle 3"/>
          <p:cNvSpPr>
            <a:spLocks noGrp="1" noChangeArrowheads="1"/>
          </p:cNvSpPr>
          <p:nvPr>
            <p:ph type="subTitle" idx="1"/>
          </p:nvPr>
        </p:nvSpPr>
        <p:spPr>
          <a:xfrm>
            <a:off x="838200" y="2743200"/>
            <a:ext cx="7391400" cy="3505200"/>
          </a:xfrm>
        </p:spPr>
        <p:txBody>
          <a:bodyPr/>
          <a:lstStyle/>
          <a:p>
            <a:pPr algn="just" eaLnBrk="1" hangingPunct="1">
              <a:defRPr/>
            </a:pPr>
            <a:r>
              <a:rPr lang="en-US" sz="2800" smtClean="0"/>
              <a:t>          Sociology is the science of society and science society is the oldest institution, therefore, sociology can be considered ‘mother science’ of all social sciences. In Sociology we make the study of the entire social life of individual which includes all social, economic, religious, culture and political aspects of his life.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457200" y="533400"/>
            <a:ext cx="8229600" cy="5597525"/>
          </a:xfrm>
        </p:spPr>
        <p:txBody>
          <a:bodyPr/>
          <a:lstStyle/>
          <a:p>
            <a:pPr eaLnBrk="1" hangingPunct="1">
              <a:buFont typeface="Wingdings" panose="05000000000000000000" pitchFamily="2" charset="2"/>
              <a:buNone/>
              <a:defRPr/>
            </a:pPr>
            <a:r>
              <a:rPr lang="en-US" sz="2800" smtClean="0"/>
              <a:t>Contribution of political science to sociology </a:t>
            </a:r>
          </a:p>
          <a:p>
            <a:pPr eaLnBrk="1" hangingPunct="1">
              <a:defRPr/>
            </a:pPr>
            <a:r>
              <a:rPr lang="en-US" sz="2800" smtClean="0"/>
              <a:t>Provide knowledge about the state</a:t>
            </a:r>
          </a:p>
          <a:p>
            <a:pPr eaLnBrk="1" hangingPunct="1">
              <a:defRPr/>
            </a:pPr>
            <a:r>
              <a:rPr lang="en-US" sz="2800" smtClean="0"/>
              <a:t>State ends social evils</a:t>
            </a:r>
          </a:p>
          <a:p>
            <a:pPr eaLnBrk="1" hangingPunct="1">
              <a:defRPr/>
            </a:pPr>
            <a:r>
              <a:rPr lang="en-US" sz="2800" smtClean="0"/>
              <a:t>State regulates social organizations</a:t>
            </a:r>
          </a:p>
          <a:p>
            <a:pPr eaLnBrk="1" hangingPunct="1">
              <a:buFont typeface="Wingdings" panose="05000000000000000000" pitchFamily="2" charset="2"/>
              <a:buNone/>
              <a:defRPr/>
            </a:pPr>
            <a:r>
              <a:rPr lang="en-US" sz="2800" smtClean="0"/>
              <a:t>Contribution of sociology to political science</a:t>
            </a:r>
          </a:p>
          <a:p>
            <a:pPr eaLnBrk="1" hangingPunct="1">
              <a:buFont typeface="Wingdings" panose="05000000000000000000" pitchFamily="2" charset="2"/>
              <a:buNone/>
              <a:defRPr/>
            </a:pPr>
            <a:r>
              <a:rPr lang="en-US" sz="2800" smtClean="0"/>
              <a:t>State has developed out of society</a:t>
            </a:r>
          </a:p>
          <a:p>
            <a:pPr eaLnBrk="1" hangingPunct="1">
              <a:buFont typeface="Wingdings" panose="05000000000000000000" pitchFamily="2" charset="2"/>
              <a:buNone/>
              <a:defRPr/>
            </a:pPr>
            <a:r>
              <a:rPr lang="en-US" sz="2800" smtClean="0"/>
              <a:t>Sociology provide material to political science</a:t>
            </a:r>
          </a:p>
          <a:p>
            <a:pPr eaLnBrk="1" hangingPunct="1">
              <a:buFont typeface="Wingdings" panose="05000000000000000000" pitchFamily="2" charset="2"/>
              <a:buNone/>
              <a:defRPr/>
            </a:pPr>
            <a:r>
              <a:rPr lang="en-US" sz="2800" smtClean="0"/>
              <a:t>Social conditions influence political organizations</a:t>
            </a:r>
          </a:p>
          <a:p>
            <a:pPr eaLnBrk="1" hangingPunct="1">
              <a:buFont typeface="Wingdings" panose="05000000000000000000" pitchFamily="2" charset="2"/>
              <a:buNone/>
              <a:defRPr/>
            </a:pPr>
            <a:r>
              <a:rPr lang="en-US" sz="2800" smtClean="0"/>
              <a:t>Social customs influence the law of the state</a:t>
            </a:r>
          </a:p>
          <a:p>
            <a:pPr eaLnBrk="1" hangingPunct="1">
              <a:buFont typeface="Wingdings" panose="05000000000000000000" pitchFamily="2" charset="2"/>
              <a:buNone/>
              <a:defRPr/>
            </a:pPr>
            <a:r>
              <a:rPr lang="en-US" sz="2800" smtClean="0"/>
              <a:t>It helps to understand politoical ideologies</a:t>
            </a:r>
          </a:p>
        </p:txBody>
      </p:sp>
    </p:spTree>
  </p:cSld>
  <p:clrMapOvr>
    <a:masterClrMapping/>
  </p:clrMapOvr>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Globe</Template>
  <TotalTime>77</TotalTime>
  <Words>618</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Verdana</vt:lpstr>
      <vt:lpstr>Arial</vt:lpstr>
      <vt:lpstr>Wingdings</vt:lpstr>
      <vt:lpstr>Calibri</vt:lpstr>
      <vt:lpstr>Globe</vt:lpstr>
      <vt:lpstr>Relations of Political Science with other social sciences </vt:lpstr>
      <vt:lpstr>Political Science And History </vt:lpstr>
      <vt:lpstr>PowerPoint Presentation</vt:lpstr>
      <vt:lpstr>Difference between political science and history </vt:lpstr>
      <vt:lpstr>Political science and economics</vt:lpstr>
      <vt:lpstr>Contribution of economics to political science</vt:lpstr>
      <vt:lpstr>Difference between political science and economics</vt:lpstr>
      <vt:lpstr>Political science and sociology</vt:lpstr>
      <vt:lpstr>PowerPoint Presentation</vt:lpstr>
      <vt:lpstr>Difference between political science and sociology</vt:lpstr>
      <vt:lpstr>References </vt:lpstr>
      <vt:lpstr>PowerPoint Presentation</vt:lpstr>
    </vt:vector>
  </TitlesOfParts>
  <Company>Computer Castle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 of Political Science with other social sciences</dc:title>
  <dc:creator>Aminder Singh</dc:creator>
  <cp:lastModifiedBy>M.Hadi</cp:lastModifiedBy>
  <cp:revision>15</cp:revision>
  <dcterms:created xsi:type="dcterms:W3CDTF">2011-06-28T11:11:41Z</dcterms:created>
  <dcterms:modified xsi:type="dcterms:W3CDTF">2016-05-12T03:56:39Z</dcterms:modified>
</cp:coreProperties>
</file>