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2" r:id="rId3"/>
    <p:sldId id="257" r:id="rId4"/>
    <p:sldId id="258" r:id="rId5"/>
    <p:sldId id="259" r:id="rId6"/>
    <p:sldId id="260" r:id="rId7"/>
    <p:sldId id="261" r:id="rId8"/>
    <p:sldId id="263" r:id="rId9"/>
    <p:sldId id="264" r:id="rId10"/>
    <p:sldId id="265" r:id="rId11"/>
    <p:sldId id="266" r:id="rId12"/>
    <p:sldId id="267" r:id="rId13"/>
    <p:sldId id="268"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1A308BAD-648C-4260-8446-0EB28C46FFB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308BAD-648C-4260-8446-0EB28C46FFB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308BAD-648C-4260-8446-0EB28C46FFB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308BAD-648C-4260-8446-0EB28C46FFBD}"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308BAD-648C-4260-8446-0EB28C46FFB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A308BAD-648C-4260-8446-0EB28C46FFBD}"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A308BAD-648C-4260-8446-0EB28C46FFBD}"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A308BAD-648C-4260-8446-0EB28C46FFBD}"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A308BAD-648C-4260-8446-0EB28C46FFBD}"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A308BAD-648C-4260-8446-0EB28C46FFBD}"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712B6C-D224-4AA6-A778-BDF6BAAC0B6E}" type="datetimeFigureOut">
              <a:rPr lang="fa-IR" smtClean="0"/>
              <a:pPr/>
              <a:t>12/15/1434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1A308BAD-648C-4260-8446-0EB28C46FFBD}"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1712B6C-D224-4AA6-A778-BDF6BAAC0B6E}" type="datetimeFigureOut">
              <a:rPr lang="fa-IR" smtClean="0"/>
              <a:pPr/>
              <a:t>12/15/1434</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308BAD-648C-4260-8446-0EB28C46FFBD}"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1026" name="Picture 2" descr="C:\Users\mohamad\Downloads\by_the_name_of_alla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درجه حرارت :</a:t>
            </a:r>
            <a:endParaRPr lang="fa-IR" dirty="0"/>
          </a:p>
        </p:txBody>
      </p:sp>
      <p:sp>
        <p:nvSpPr>
          <p:cNvPr id="3" name="Content Placeholder 2"/>
          <p:cNvSpPr>
            <a:spLocks noGrp="1"/>
          </p:cNvSpPr>
          <p:nvPr>
            <p:ph idx="1"/>
          </p:nvPr>
        </p:nvSpPr>
        <p:spPr/>
        <p:txBody>
          <a:bodyPr/>
          <a:lstStyle/>
          <a:p>
            <a:r>
              <a:rPr lang="fa-IR" dirty="0" smtClean="0"/>
              <a:t>یوری ترم  :کپور</a:t>
            </a:r>
          </a:p>
          <a:p>
            <a:r>
              <a:rPr lang="fa-IR" dirty="0" smtClean="0"/>
              <a:t>استنو ترم: قزل الا</a:t>
            </a:r>
          </a:p>
          <a:p>
            <a:endParaRPr lang="fa-IR" dirty="0" smtClean="0"/>
          </a:p>
          <a:p>
            <a:r>
              <a:rPr lang="fa-IR" dirty="0" smtClean="0"/>
              <a:t>در صورت افزایش دما:</a:t>
            </a:r>
          </a:p>
          <a:p>
            <a:r>
              <a:rPr lang="fa-IR" dirty="0" smtClean="0"/>
              <a:t>قطع غذا دهی و کود </a:t>
            </a:r>
            <a:r>
              <a:rPr lang="fa-IR" dirty="0" smtClean="0"/>
              <a:t>دهی</a:t>
            </a:r>
          </a:p>
          <a:p>
            <a:r>
              <a:rPr lang="fa-IR" dirty="0" smtClean="0"/>
              <a:t>هوادهی</a:t>
            </a:r>
            <a:endParaRPr lang="fa-IR" dirty="0" smtClean="0"/>
          </a:p>
          <a:p>
            <a:r>
              <a:rPr lang="fa-IR" dirty="0" smtClean="0"/>
              <a:t>افزایش دبی آب</a:t>
            </a:r>
          </a:p>
          <a:p>
            <a:r>
              <a:rPr lang="fa-IR" dirty="0" smtClean="0"/>
              <a:t>کم کردن تراکم</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مشخصات فیزیکی و شیمیایی آب:</a:t>
            </a:r>
            <a:endParaRPr lang="fa-IR" dirty="0"/>
          </a:p>
        </p:txBody>
      </p:sp>
      <p:sp>
        <p:nvSpPr>
          <p:cNvPr id="3" name="Content Placeholder 2"/>
          <p:cNvSpPr>
            <a:spLocks noGrp="1"/>
          </p:cNvSpPr>
          <p:nvPr>
            <p:ph idx="1"/>
          </p:nvPr>
        </p:nvSpPr>
        <p:spPr/>
        <p:txBody>
          <a:bodyPr/>
          <a:lstStyle/>
          <a:p>
            <a:r>
              <a:rPr lang="en-US" dirty="0" smtClean="0"/>
              <a:t>pH</a:t>
            </a:r>
            <a:endParaRPr lang="fa-IR" dirty="0" smtClean="0"/>
          </a:p>
          <a:p>
            <a:r>
              <a:rPr lang="fa-IR" dirty="0" smtClean="0"/>
              <a:t>5-5.5  ایجاد حساسیت برای تولیدمثل ماهی و لارو و تخم ماهی</a:t>
            </a:r>
          </a:p>
          <a:p>
            <a:r>
              <a:rPr lang="fa-IR" dirty="0" smtClean="0"/>
              <a:t>5.5-6 کاهش تولیدات بیولوژیکی استخر</a:t>
            </a:r>
          </a:p>
          <a:p>
            <a:r>
              <a:rPr lang="fa-IR" dirty="0" smtClean="0"/>
              <a:t>6-7 کمی اسیدی است وکنترل با اعمال مدیریت و آهک پاشی </a:t>
            </a:r>
          </a:p>
          <a:p>
            <a:r>
              <a:rPr lang="fa-IR" dirty="0" smtClean="0"/>
              <a:t>7-8.5 برای ماهیان گرمابی مناسب-اما خطر بلوم جلبکی در 8.5</a:t>
            </a:r>
          </a:p>
          <a:p>
            <a:r>
              <a:rPr lang="fa-IR" dirty="0" smtClean="0"/>
              <a:t>8.5 تا 9.5 زیا آور برای آبهای ساکن –با اکسیژن دهی مناسب</a:t>
            </a:r>
          </a:p>
          <a:p>
            <a:r>
              <a:rPr lang="fa-IR" dirty="0" smtClean="0"/>
              <a:t>&gt;9.5 غیر قابل حیات </a:t>
            </a:r>
            <a:endParaRPr lang="fa-IR" dirty="0"/>
          </a:p>
        </p:txBody>
      </p:sp>
    </p:spTree>
    <p:extLst>
      <p:ext uri="{BB962C8B-B14F-4D97-AF65-F5344CB8AC3E}">
        <p14:creationId xmlns:p14="http://schemas.microsoft.com/office/powerpoint/2010/main" val="593280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0" indent="0">
              <a:buNone/>
            </a:pPr>
            <a:r>
              <a:rPr lang="fa-IR" dirty="0" smtClean="0"/>
              <a:t>گاز </a:t>
            </a:r>
            <a:r>
              <a:rPr lang="en-US" dirty="0" smtClean="0"/>
              <a:t>CO2</a:t>
            </a:r>
            <a:r>
              <a:rPr lang="fa-IR" dirty="0" smtClean="0"/>
              <a:t>:</a:t>
            </a:r>
          </a:p>
          <a:p>
            <a:pPr marL="0" indent="0">
              <a:buNone/>
            </a:pPr>
            <a:r>
              <a:rPr lang="fa-IR" dirty="0" smtClean="0"/>
              <a:t>گاز مفید در استخر</a:t>
            </a:r>
          </a:p>
          <a:p>
            <a:pPr marL="0" indent="0">
              <a:buNone/>
            </a:pPr>
            <a:r>
              <a:rPr lang="fa-IR" dirty="0" smtClean="0"/>
              <a:t>استفاده برای فتوسنتز </a:t>
            </a:r>
          </a:p>
          <a:p>
            <a:pPr marL="0" indent="0">
              <a:buNone/>
            </a:pPr>
            <a:endParaRPr lang="fa-IR" dirty="0"/>
          </a:p>
          <a:p>
            <a:pPr marL="0" indent="0">
              <a:buNone/>
            </a:pPr>
            <a:r>
              <a:rPr lang="fa-IR" dirty="0" smtClean="0"/>
              <a:t>     </a:t>
            </a:r>
            <a:r>
              <a:rPr lang="en-US" dirty="0" smtClean="0"/>
              <a:t>CO2</a:t>
            </a:r>
            <a:r>
              <a:rPr lang="fa-IR" dirty="0" smtClean="0"/>
              <a:t> باعث       </a:t>
            </a:r>
            <a:r>
              <a:rPr lang="en-US" dirty="0" smtClean="0"/>
              <a:t>pH</a:t>
            </a:r>
            <a:r>
              <a:rPr lang="fa-IR" dirty="0" smtClean="0"/>
              <a:t>  در اوایل صبح </a:t>
            </a:r>
          </a:p>
          <a:p>
            <a:pPr marL="0" indent="0">
              <a:buNone/>
            </a:pPr>
            <a:r>
              <a:rPr lang="fa-IR" dirty="0" smtClean="0"/>
              <a:t>بعداز ظهر       </a:t>
            </a:r>
            <a:r>
              <a:rPr lang="en-US" dirty="0" smtClean="0"/>
              <a:t>CO2</a:t>
            </a:r>
            <a:r>
              <a:rPr lang="fa-IR" dirty="0" smtClean="0"/>
              <a:t> و      </a:t>
            </a:r>
            <a:r>
              <a:rPr lang="en-US" dirty="0" smtClean="0"/>
              <a:t>pH</a:t>
            </a:r>
            <a:endParaRPr lang="fa-IR" dirty="0" smtClean="0"/>
          </a:p>
          <a:p>
            <a:pPr marL="0" indent="0">
              <a:buNone/>
            </a:pPr>
            <a:endParaRPr lang="fa-IR" dirty="0" smtClean="0"/>
          </a:p>
          <a:p>
            <a:pPr marL="0" indent="0">
              <a:buNone/>
            </a:pPr>
            <a:endParaRPr lang="fa-IR" dirty="0"/>
          </a:p>
        </p:txBody>
      </p:sp>
      <p:cxnSp>
        <p:nvCxnSpPr>
          <p:cNvPr id="5" name="Straight Arrow Connector 4"/>
          <p:cNvCxnSpPr/>
          <p:nvPr/>
        </p:nvCxnSpPr>
        <p:spPr>
          <a:xfrm flipV="1">
            <a:off x="8316416" y="386104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516216" y="3717032"/>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164288" y="4293096"/>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724128" y="433185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8304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متان </a:t>
            </a:r>
            <a:r>
              <a:rPr lang="en-US" dirty="0" smtClean="0"/>
              <a:t>CH4</a:t>
            </a:r>
            <a:endParaRPr lang="fa-IR" dirty="0" smtClean="0"/>
          </a:p>
          <a:p>
            <a:r>
              <a:rPr lang="fa-IR" dirty="0" smtClean="0"/>
              <a:t>تولید در شرایط بی هوازی (گاز مرداب)</a:t>
            </a:r>
          </a:p>
          <a:p>
            <a:r>
              <a:rPr lang="fa-IR" dirty="0" smtClean="0"/>
              <a:t>با کاهش فشار هوا بصورت جلبک هایی در استخر مشخص می شود</a:t>
            </a:r>
          </a:p>
          <a:p>
            <a:endParaRPr lang="fa-IR" dirty="0"/>
          </a:p>
        </p:txBody>
      </p:sp>
    </p:spTree>
    <p:extLst>
      <p:ext uri="{BB962C8B-B14F-4D97-AF65-F5344CB8AC3E}">
        <p14:creationId xmlns:p14="http://schemas.microsoft.com/office/powerpoint/2010/main" val="168632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143000"/>
          </a:xfrm>
        </p:spPr>
        <p:txBody>
          <a:bodyPr/>
          <a:lstStyle/>
          <a:p>
            <a:pPr algn="r"/>
            <a:r>
              <a:rPr lang="fa-IR" sz="3600" b="1" dirty="0" smtClean="0">
                <a:cs typeface="B Lotus" pitchFamily="2" charset="-78"/>
              </a:rPr>
              <a:t>منابع قابل استفاده آب در پرورش آبزیان</a:t>
            </a:r>
            <a:r>
              <a:rPr lang="fa-IR" dirty="0" smtClean="0"/>
              <a:t>: </a:t>
            </a:r>
            <a:endParaRPr lang="fa-IR" dirty="0"/>
          </a:p>
        </p:txBody>
      </p:sp>
      <p:sp>
        <p:nvSpPr>
          <p:cNvPr id="3" name="Content Placeholder 2"/>
          <p:cNvSpPr>
            <a:spLocks noGrp="1"/>
          </p:cNvSpPr>
          <p:nvPr>
            <p:ph idx="1"/>
          </p:nvPr>
        </p:nvSpPr>
        <p:spPr/>
        <p:txBody>
          <a:bodyPr/>
          <a:lstStyle/>
          <a:p>
            <a:pPr>
              <a:buNone/>
            </a:pPr>
            <a:r>
              <a:rPr lang="fa-IR" dirty="0" smtClean="0"/>
              <a:t>1- آبهای سطحی                  دسته دائمی  </a:t>
            </a:r>
          </a:p>
          <a:p>
            <a:pPr>
              <a:buNone/>
            </a:pPr>
            <a:endParaRPr lang="fa-IR" dirty="0" smtClean="0"/>
          </a:p>
          <a:p>
            <a:pPr>
              <a:buNone/>
            </a:pPr>
            <a:r>
              <a:rPr lang="fa-IR" dirty="0" smtClean="0"/>
              <a:t>                                             دسته فصلی</a:t>
            </a:r>
          </a:p>
          <a:p>
            <a:pPr>
              <a:buNone/>
            </a:pPr>
            <a:endParaRPr lang="fa-IR" dirty="0" smtClean="0"/>
          </a:p>
          <a:p>
            <a:pPr>
              <a:buNone/>
            </a:pPr>
            <a:r>
              <a:rPr lang="fa-IR" dirty="0" smtClean="0"/>
              <a:t>2- آبهای زیرزمینی </a:t>
            </a:r>
          </a:p>
          <a:p>
            <a:pPr>
              <a:buNone/>
            </a:pPr>
            <a:endParaRPr lang="fa-IR" dirty="0" smtClean="0"/>
          </a:p>
          <a:p>
            <a:pPr>
              <a:buNone/>
            </a:pPr>
            <a:r>
              <a:rPr lang="fa-IR" dirty="0" smtClean="0"/>
              <a:t>آبهای سطحی:  رودخانه ها و نهرها و دریاچه ها</a:t>
            </a:r>
          </a:p>
          <a:p>
            <a:pPr>
              <a:buNone/>
            </a:pPr>
            <a:r>
              <a:rPr lang="fa-IR" dirty="0" smtClean="0"/>
              <a:t>آبهای زیرزمینی: چشمه و چاه </a:t>
            </a:r>
            <a:endParaRPr lang="fa-IR" dirty="0"/>
          </a:p>
        </p:txBody>
      </p:sp>
      <p:sp>
        <p:nvSpPr>
          <p:cNvPr id="4" name="Right Brace 3"/>
          <p:cNvSpPr/>
          <p:nvPr/>
        </p:nvSpPr>
        <p:spPr>
          <a:xfrm>
            <a:off x="6572264" y="1928802"/>
            <a:ext cx="500066" cy="1500198"/>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normAutofit/>
          </a:bodyPr>
          <a:lstStyle/>
          <a:p>
            <a:r>
              <a:rPr lang="fa-IR" sz="4000" b="1" dirty="0" smtClean="0">
                <a:cs typeface="B Lotus" pitchFamily="2" charset="-78"/>
              </a:rPr>
              <a:t>عوامل موثر بر تغییر کیفیت و کمیت آبهای سطحی:</a:t>
            </a:r>
            <a:endParaRPr lang="fa-IR" sz="4000" b="1" dirty="0">
              <a:cs typeface="B Lotus" pitchFamily="2" charset="-78"/>
            </a:endParaRPr>
          </a:p>
        </p:txBody>
      </p:sp>
      <p:sp>
        <p:nvSpPr>
          <p:cNvPr id="3" name="Content Placeholder 2"/>
          <p:cNvSpPr>
            <a:spLocks noGrp="1"/>
          </p:cNvSpPr>
          <p:nvPr>
            <p:ph idx="1"/>
          </p:nvPr>
        </p:nvSpPr>
        <p:spPr/>
        <p:txBody>
          <a:bodyPr/>
          <a:lstStyle/>
          <a:p>
            <a:r>
              <a:rPr lang="fa-IR" dirty="0" smtClean="0"/>
              <a:t>1- نوسانات سالیانه دما</a:t>
            </a:r>
          </a:p>
          <a:p>
            <a:r>
              <a:rPr lang="fa-IR" dirty="0" smtClean="0"/>
              <a:t>2- سیل و سیلاب</a:t>
            </a:r>
          </a:p>
          <a:p>
            <a:r>
              <a:rPr lang="fa-IR" dirty="0" smtClean="0"/>
              <a:t>3- اختصاصات فیزیکی و شیمیایی</a:t>
            </a:r>
          </a:p>
          <a:p>
            <a:r>
              <a:rPr lang="fa-IR" dirty="0" smtClean="0"/>
              <a:t>4- آلودگی آبها</a:t>
            </a:r>
          </a:p>
          <a:p>
            <a:r>
              <a:rPr lang="fa-IR" dirty="0" smtClean="0"/>
              <a:t>5- انتقال آب بصورت ثقلی یا پمپاژ</a:t>
            </a:r>
          </a:p>
          <a:p>
            <a:endParaRPr lang="fa-IR" dirty="0" smtClean="0"/>
          </a:p>
          <a:p>
            <a:r>
              <a:rPr lang="fa-IR" dirty="0" smtClean="0"/>
              <a:t>یکی از معایب رودخانه ها، میزان رسوب  حمل شده، خطر انتقال بیماری و انگل ها </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1143000"/>
          </a:xfrm>
        </p:spPr>
        <p:txBody>
          <a:bodyPr/>
          <a:lstStyle/>
          <a:p>
            <a:pPr algn="r"/>
            <a:r>
              <a:rPr lang="fa-IR" dirty="0" smtClean="0"/>
              <a:t>آب بندانها : </a:t>
            </a:r>
            <a:endParaRPr lang="fa-IR" dirty="0"/>
          </a:p>
        </p:txBody>
      </p:sp>
      <p:sp>
        <p:nvSpPr>
          <p:cNvPr id="3" name="Content Placeholder 2"/>
          <p:cNvSpPr>
            <a:spLocks noGrp="1"/>
          </p:cNvSpPr>
          <p:nvPr>
            <p:ph idx="1"/>
          </p:nvPr>
        </p:nvSpPr>
        <p:spPr/>
        <p:txBody>
          <a:bodyPr/>
          <a:lstStyle/>
          <a:p>
            <a:r>
              <a:rPr lang="fa-IR" dirty="0" smtClean="0">
                <a:cs typeface="B Lotus" pitchFamily="2" charset="-78"/>
              </a:rPr>
              <a:t>1- دریاچه های طبیعی (عمق و وسعت آب  بیشتر نسبت به سایر آب بندها)</a:t>
            </a:r>
          </a:p>
          <a:p>
            <a:r>
              <a:rPr lang="fa-IR" dirty="0" smtClean="0">
                <a:cs typeface="B Lotus" pitchFamily="2" charset="-78"/>
              </a:rPr>
              <a:t>2- دریاچه های </a:t>
            </a:r>
          </a:p>
          <a:p>
            <a:r>
              <a:rPr lang="fa-IR" dirty="0" smtClean="0">
                <a:cs typeface="B Lotus" pitchFamily="2" charset="-78"/>
              </a:rPr>
              <a:t>3-آب بندهای کوچک</a:t>
            </a:r>
          </a:p>
          <a:p>
            <a:pPr>
              <a:buNone/>
            </a:pPr>
            <a:r>
              <a:rPr lang="fa-IR" dirty="0" smtClean="0">
                <a:cs typeface="B Lotus" pitchFamily="2" charset="-78"/>
              </a:rPr>
              <a:t>نوسان سالیانه سطحی این آبها به عوامل زیر بستگی دارد:</a:t>
            </a:r>
          </a:p>
          <a:p>
            <a:pPr>
              <a:buNone/>
            </a:pPr>
            <a:r>
              <a:rPr lang="fa-IR" dirty="0" smtClean="0">
                <a:cs typeface="B Lotus" pitchFamily="2" charset="-78"/>
              </a:rPr>
              <a:t>1-میزان و تناوب آب ورودی                           4- موقعیت جغرافیایی</a:t>
            </a:r>
          </a:p>
          <a:p>
            <a:pPr>
              <a:buNone/>
            </a:pPr>
            <a:r>
              <a:rPr lang="fa-IR" dirty="0" smtClean="0">
                <a:cs typeface="B Lotus" pitchFamily="2" charset="-78"/>
              </a:rPr>
              <a:t>2-عمق آب                                                     5- ساختار بستر</a:t>
            </a:r>
          </a:p>
          <a:p>
            <a:pPr>
              <a:buNone/>
            </a:pPr>
            <a:r>
              <a:rPr lang="fa-IR" dirty="0" smtClean="0">
                <a:cs typeface="B Lotus" pitchFamily="2" charset="-78"/>
              </a:rPr>
              <a:t>3-وسعت منطقه                                            6- کمیت (میزان)  آب</a:t>
            </a:r>
            <a:endParaRPr lang="fa-IR" dirty="0">
              <a:cs typeface="B Lotus"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dirty="0" smtClean="0">
                <a:cs typeface="B Lotus" pitchFamily="2" charset="-78"/>
              </a:rPr>
              <a:t>خصوصیات آب دریاچه ها :</a:t>
            </a:r>
            <a:endParaRPr lang="fa-IR" sz="4800" dirty="0">
              <a:cs typeface="B Lotus" pitchFamily="2" charset="-78"/>
            </a:endParaRPr>
          </a:p>
        </p:txBody>
      </p:sp>
      <p:sp>
        <p:nvSpPr>
          <p:cNvPr id="3" name="Content Placeholder 2"/>
          <p:cNvSpPr>
            <a:spLocks noGrp="1"/>
          </p:cNvSpPr>
          <p:nvPr>
            <p:ph idx="1"/>
          </p:nvPr>
        </p:nvSpPr>
        <p:spPr/>
        <p:txBody>
          <a:bodyPr/>
          <a:lstStyle/>
          <a:p>
            <a:r>
              <a:rPr lang="fa-IR" dirty="0" smtClean="0">
                <a:cs typeface="B Lotus" pitchFamily="2" charset="-78"/>
              </a:rPr>
              <a:t>همانند نهرها و رودخانه ها، به دلیل رشد جلبکی دارای نوسانات </a:t>
            </a:r>
            <a:r>
              <a:rPr lang="en-US" dirty="0" smtClean="0">
                <a:cs typeface="B Lotus" pitchFamily="2" charset="-78"/>
              </a:rPr>
              <a:t>pH</a:t>
            </a:r>
            <a:r>
              <a:rPr lang="fa-IR" dirty="0" smtClean="0">
                <a:cs typeface="B Lotus" pitchFamily="2" charset="-78"/>
              </a:rPr>
              <a:t> و </a:t>
            </a:r>
            <a:r>
              <a:rPr lang="en-US" dirty="0" smtClean="0">
                <a:cs typeface="B Lotus" pitchFamily="2" charset="-78"/>
              </a:rPr>
              <a:t>O2</a:t>
            </a:r>
            <a:r>
              <a:rPr lang="fa-IR" dirty="0" smtClean="0">
                <a:cs typeface="B Lotus" pitchFamily="2" charset="-78"/>
              </a:rPr>
              <a:t> زیادی ، اما از نظر خطر سیلاب محدود تر است.</a:t>
            </a:r>
          </a:p>
          <a:p>
            <a:r>
              <a:rPr lang="fa-IR" dirty="0" smtClean="0">
                <a:cs typeface="B Lotus" pitchFamily="2" charset="-78"/>
              </a:rPr>
              <a:t>کیفیت آ ب دریاچه ها به عوامل زیر بستگی دارد:</a:t>
            </a:r>
          </a:p>
          <a:p>
            <a:pPr>
              <a:buNone/>
            </a:pPr>
            <a:r>
              <a:rPr lang="fa-IR" dirty="0" smtClean="0">
                <a:cs typeface="B Lotus" pitchFamily="2" charset="-78"/>
              </a:rPr>
              <a:t>1- توپوگرافی منطقه (پستی و بلندی)</a:t>
            </a:r>
          </a:p>
          <a:p>
            <a:pPr>
              <a:buNone/>
            </a:pPr>
            <a:r>
              <a:rPr lang="fa-IR" dirty="0" smtClean="0">
                <a:cs typeface="B Lotus" pitchFamily="2" charset="-78"/>
              </a:rPr>
              <a:t>2- ساختار و ترکیب شمیایی خاک حوضه آبریز یا آبخیز </a:t>
            </a:r>
          </a:p>
          <a:p>
            <a:pPr>
              <a:buNone/>
            </a:pPr>
            <a:r>
              <a:rPr lang="fa-IR" dirty="0" smtClean="0">
                <a:cs typeface="B Lotus" pitchFamily="2" charset="-78"/>
              </a:rPr>
              <a:t>3- کیفیت آب ورودی</a:t>
            </a:r>
          </a:p>
          <a:p>
            <a:pPr>
              <a:buNone/>
            </a:pPr>
            <a:r>
              <a:rPr lang="fa-IR" dirty="0" smtClean="0">
                <a:cs typeface="B Lotus" pitchFamily="2" charset="-78"/>
              </a:rPr>
              <a:t>4- عدم وجود آلودگیهای طبیعی-کشاورزی و صنعتی در اطراف</a:t>
            </a:r>
          </a:p>
          <a:p>
            <a:pPr>
              <a:buNone/>
            </a:pP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lstStyle/>
          <a:p>
            <a:pPr algn="r"/>
            <a:r>
              <a:rPr lang="fa-IR" dirty="0" smtClean="0">
                <a:cs typeface="B Lotus" pitchFamily="2" charset="-78"/>
              </a:rPr>
              <a:t>خصوصیات آبهای زیر زمینی :</a:t>
            </a:r>
            <a:endParaRPr lang="fa-IR" dirty="0">
              <a:cs typeface="B Lotus" pitchFamily="2" charset="-78"/>
            </a:endParaRPr>
          </a:p>
        </p:txBody>
      </p:sp>
      <p:sp>
        <p:nvSpPr>
          <p:cNvPr id="3" name="Content Placeholder 2"/>
          <p:cNvSpPr>
            <a:spLocks noGrp="1"/>
          </p:cNvSpPr>
          <p:nvPr>
            <p:ph idx="1"/>
          </p:nvPr>
        </p:nvSpPr>
        <p:spPr/>
        <p:txBody>
          <a:bodyPr/>
          <a:lstStyle/>
          <a:p>
            <a:pPr>
              <a:buNone/>
            </a:pPr>
            <a:r>
              <a:rPr lang="fa-IR" dirty="0" smtClean="0"/>
              <a:t>1- یکنواختی درجه حرارت </a:t>
            </a:r>
          </a:p>
          <a:p>
            <a:pPr>
              <a:buNone/>
            </a:pPr>
            <a:r>
              <a:rPr lang="fa-IR" dirty="0" smtClean="0"/>
              <a:t>2- فاقد عوامل بیماریزا و  آلودگی</a:t>
            </a:r>
          </a:p>
          <a:p>
            <a:pPr>
              <a:buNone/>
            </a:pPr>
            <a:r>
              <a:rPr lang="fa-IR" dirty="0" smtClean="0"/>
              <a:t>3- نیاز به پمپاژ و دستگاه هواده </a:t>
            </a:r>
          </a:p>
          <a:p>
            <a:pPr>
              <a:buNone/>
            </a:pPr>
            <a:r>
              <a:rPr lang="fa-IR" dirty="0" smtClean="0"/>
              <a:t>بیشتر از این آبها برای سیستم مدار بسته استفاده می کنند. در پرورش ماهیان سردآبی و خصوصا برای سالن تکثیر استفاده می کنند.</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p:spPr>
        <p:txBody>
          <a:bodyPr>
            <a:normAutofit/>
          </a:bodyPr>
          <a:lstStyle/>
          <a:p>
            <a:pPr algn="r"/>
            <a:r>
              <a:rPr lang="fa-IR" sz="4000" dirty="0" smtClean="0">
                <a:cs typeface="B Lotus" pitchFamily="2" charset="-78"/>
              </a:rPr>
              <a:t>ویژگی های کیفی منابع آبی:     </a:t>
            </a:r>
            <a:endParaRPr lang="fa-IR" sz="4000" dirty="0">
              <a:cs typeface="B Lotus" pitchFamily="2" charset="-78"/>
            </a:endParaRPr>
          </a:p>
        </p:txBody>
      </p:sp>
      <p:sp>
        <p:nvSpPr>
          <p:cNvPr id="3" name="Content Placeholder 2"/>
          <p:cNvSpPr>
            <a:spLocks noGrp="1"/>
          </p:cNvSpPr>
          <p:nvPr>
            <p:ph idx="1"/>
          </p:nvPr>
        </p:nvSpPr>
        <p:spPr>
          <a:xfrm>
            <a:off x="457200" y="1643050"/>
            <a:ext cx="8229600" cy="4681550"/>
          </a:xfrm>
        </p:spPr>
        <p:txBody>
          <a:bodyPr/>
          <a:lstStyle/>
          <a:p>
            <a:pPr>
              <a:buNone/>
            </a:pPr>
            <a:r>
              <a:rPr lang="fa-IR" dirty="0" smtClean="0"/>
              <a:t>1- شفافیت </a:t>
            </a:r>
            <a:r>
              <a:rPr lang="en-US" dirty="0" smtClean="0"/>
              <a:t>Clarity</a:t>
            </a:r>
            <a:r>
              <a:rPr lang="fa-IR" dirty="0" smtClean="0"/>
              <a:t>: بیانگر حاصلخیزی آب</a:t>
            </a:r>
          </a:p>
          <a:p>
            <a:pPr>
              <a:buNone/>
            </a:pPr>
            <a:r>
              <a:rPr lang="fa-IR" dirty="0" smtClean="0"/>
              <a:t>روش سشی دیسک </a:t>
            </a:r>
          </a:p>
          <a:p>
            <a:pPr>
              <a:buNone/>
            </a:pPr>
            <a:r>
              <a:rPr lang="fa-IR" dirty="0" smtClean="0"/>
              <a:t>     </a:t>
            </a:r>
            <a:r>
              <a:rPr lang="en-US" dirty="0" smtClean="0"/>
              <a:t>D1+D2</a:t>
            </a:r>
            <a:r>
              <a:rPr lang="fa-IR" dirty="0" smtClean="0"/>
              <a:t>                        </a:t>
            </a:r>
          </a:p>
          <a:p>
            <a:pPr>
              <a:buNone/>
            </a:pPr>
            <a:r>
              <a:rPr lang="fa-IR" dirty="0" smtClean="0"/>
              <a:t>              2</a:t>
            </a:r>
          </a:p>
          <a:p>
            <a:pPr>
              <a:buNone/>
            </a:pPr>
            <a:endParaRPr lang="fa-IR" dirty="0" smtClean="0"/>
          </a:p>
          <a:p>
            <a:pPr>
              <a:buNone/>
            </a:pPr>
            <a:endParaRPr lang="fa-IR" dirty="0" smtClean="0"/>
          </a:p>
          <a:p>
            <a:pPr>
              <a:buNone/>
            </a:pPr>
            <a:r>
              <a:rPr lang="fa-IR" dirty="0" smtClean="0"/>
              <a:t>شفافيت مطلوب بين 15 تا 30 سانتيمتر است. بديهي است كه شفافيت بالاتر از 30 سانتيمتر دال بر پايين بودن ارزش غذايي و فيتوپلانكوني استخر بوده و شفافيت كمتر از 15 سانتيمتر احتمال بروز خفگي را افزايش مي دهد</a:t>
            </a:r>
            <a:endParaRPr lang="fa-IR" dirty="0"/>
          </a:p>
        </p:txBody>
      </p:sp>
      <p:cxnSp>
        <p:nvCxnSpPr>
          <p:cNvPr id="5" name="Straight Connector 4"/>
          <p:cNvCxnSpPr/>
          <p:nvPr/>
        </p:nvCxnSpPr>
        <p:spPr>
          <a:xfrm rot="10800000">
            <a:off x="7286644" y="3000372"/>
            <a:ext cx="1143008"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027" name="Picture 3" descr="C:\Users\mina\Desktop\seshi1.jpg"/>
          <p:cNvPicPr>
            <a:picLocks noChangeAspect="1" noChangeArrowheads="1"/>
          </p:cNvPicPr>
          <p:nvPr/>
        </p:nvPicPr>
        <p:blipFill>
          <a:blip r:embed="rId2"/>
          <a:srcRect/>
          <a:stretch>
            <a:fillRect/>
          </a:stretch>
        </p:blipFill>
        <p:spPr bwMode="auto">
          <a:xfrm>
            <a:off x="1071538" y="1500174"/>
            <a:ext cx="3500462" cy="278608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8229600" cy="1143000"/>
          </a:xfrm>
        </p:spPr>
        <p:txBody>
          <a:bodyPr/>
          <a:lstStyle/>
          <a:p>
            <a:endParaRPr lang="fa-IR" dirty="0"/>
          </a:p>
        </p:txBody>
      </p:sp>
      <p:sp>
        <p:nvSpPr>
          <p:cNvPr id="3" name="Content Placeholder 2"/>
          <p:cNvSpPr>
            <a:spLocks noGrp="1"/>
          </p:cNvSpPr>
          <p:nvPr>
            <p:ph idx="1"/>
          </p:nvPr>
        </p:nvSpPr>
        <p:spPr>
          <a:xfrm>
            <a:off x="457200" y="1214422"/>
            <a:ext cx="8229600" cy="5110178"/>
          </a:xfrm>
        </p:spPr>
        <p:txBody>
          <a:bodyPr/>
          <a:lstStyle/>
          <a:p>
            <a:r>
              <a:rPr lang="fa-IR" dirty="0" smtClean="0"/>
              <a:t>2- کدورت  </a:t>
            </a:r>
            <a:r>
              <a:rPr lang="fa-IR" i="1" dirty="0" smtClean="0"/>
              <a:t>Turbidity</a:t>
            </a:r>
          </a:p>
          <a:p>
            <a:r>
              <a:rPr lang="fa-IR" dirty="0" smtClean="0"/>
              <a:t>کدورت پدیده ای است که میزان شفافیت آب را مشخص می کند.و به عنوان یک خاصیت ظاهری آب محسوب می گردد.کدورت باعث پراکندگی یا جذب نور در حین عبور آن بر روی یک خط مستقیم در آب می شود.اگر چه کدورت به دلیل وجود مواد معلق در آب نیز به وجود می اید،ولی ارتباط دادن با اندازه های کمی مواد معلق در آب مانند شکل،اندازه و ضریب شکست ذرات موجود در سوسپانسیون که همگی در خاصیت پراکنده ساختن نور دخالت دارند، مشکل است.</a:t>
            </a:r>
            <a:br>
              <a:rPr lang="fa-IR" dirty="0" smtClean="0"/>
            </a:br>
            <a:r>
              <a:rPr lang="fa-IR" dirty="0" smtClean="0"/>
              <a:t>شا خص کدورت:  </a:t>
            </a:r>
            <a:r>
              <a:rPr lang="en-US" dirty="0" smtClean="0"/>
              <a:t>T_D_S</a:t>
            </a:r>
            <a:endParaRPr lang="fa-IR" dirty="0" smtClean="0"/>
          </a:p>
          <a:p>
            <a:r>
              <a:rPr lang="en-US" dirty="0" smtClean="0"/>
              <a:t>Total-Dissolve-Solid</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3- رنگ آب</a:t>
            </a:r>
            <a:endParaRPr lang="fa-IR" dirty="0"/>
          </a:p>
        </p:txBody>
      </p:sp>
      <p:sp>
        <p:nvSpPr>
          <p:cNvPr id="3" name="Content Placeholder 2"/>
          <p:cNvSpPr>
            <a:spLocks noGrp="1"/>
          </p:cNvSpPr>
          <p:nvPr>
            <p:ph idx="1"/>
          </p:nvPr>
        </p:nvSpPr>
        <p:spPr/>
        <p:txBody>
          <a:bodyPr/>
          <a:lstStyle/>
          <a:p>
            <a:r>
              <a:rPr lang="fa-IR" dirty="0" smtClean="0"/>
              <a:t>رنگ مناسب برای پرورش سبز متمایل به زرد است</a:t>
            </a:r>
          </a:p>
          <a:p>
            <a:r>
              <a:rPr lang="fa-IR" dirty="0" smtClean="0"/>
              <a:t>رنگ تیره نشان بلوم جلبکی بیش از حد است که در شب باعث کاهش اکسیژن می شود</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254</TotalTime>
  <Words>576</Words>
  <Application>Microsoft Office PowerPoint</Application>
  <PresentationFormat>On-screen Show (4:3)</PresentationFormat>
  <Paragraphs>77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منابع قابل استفاده آب در پرورش آبزیان: </vt:lpstr>
      <vt:lpstr>عوامل موثر بر تغییر کیفیت و کمیت آبهای سطحی:</vt:lpstr>
      <vt:lpstr>آب بندانها : </vt:lpstr>
      <vt:lpstr>خصوصیات آب دریاچه ها :</vt:lpstr>
      <vt:lpstr>خصوصیات آبهای زیر زمینی :</vt:lpstr>
      <vt:lpstr>ویژگی های کیفی منابع آبی:     </vt:lpstr>
      <vt:lpstr>PowerPoint Presentation</vt:lpstr>
      <vt:lpstr>3- رنگ آب</vt:lpstr>
      <vt:lpstr>درجه حرارت :</vt:lpstr>
      <vt:lpstr>مشخصات فیزیکی و شیمیایی آب:</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mina</dc:creator>
  <cp:lastModifiedBy>mohamad</cp:lastModifiedBy>
  <cp:revision>31</cp:revision>
  <dcterms:created xsi:type="dcterms:W3CDTF">2013-10-17T16:48:17Z</dcterms:created>
  <dcterms:modified xsi:type="dcterms:W3CDTF">2013-10-19T09:38:09Z</dcterms:modified>
</cp:coreProperties>
</file>