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7" r:id="rId18"/>
    <p:sldId id="278" r:id="rId19"/>
    <p:sldId id="279" r:id="rId20"/>
    <p:sldId id="272" r:id="rId21"/>
    <p:sldId id="280" r:id="rId22"/>
    <p:sldId id="281" r:id="rId23"/>
    <p:sldId id="283" r:id="rId24"/>
    <p:sldId id="284" r:id="rId25"/>
    <p:sldId id="285" r:id="rId26"/>
    <p:sldId id="274" r:id="rId2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B02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100" autoAdjust="0"/>
    <p:restoredTop sz="94660"/>
  </p:normalViewPr>
  <p:slideViewPr>
    <p:cSldViewPr>
      <p:cViewPr varScale="1">
        <p:scale>
          <a:sx n="67" d="100"/>
          <a:sy n="67" d="100"/>
        </p:scale>
        <p:origin x="-145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6BD2E-BBE5-4307-981B-57A1E14551F8}" type="datetimeFigureOut">
              <a:rPr lang="fa-IR" smtClean="0"/>
              <a:pPr/>
              <a:t>05/08/1437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EBE95250-4414-4790-8A4D-C344BF0782DA}"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F86BD2E-BBE5-4307-981B-57A1E14551F8}" type="datetimeFigureOut">
              <a:rPr lang="fa-IR" smtClean="0"/>
              <a:pPr/>
              <a:t>05/08/1437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BE95250-4414-4790-8A4D-C344BF0782DA}"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Ne\Pictures\Red-and-White-Tulips.jpg"/>
          <p:cNvPicPr>
            <a:picLocks noChangeAspect="1" noChangeArrowheads="1"/>
          </p:cNvPicPr>
          <p:nvPr/>
        </p:nvPicPr>
        <p:blipFill>
          <a:blip r:embed="rId2" cstate="print"/>
          <a:srcRect/>
          <a:stretch>
            <a:fillRect/>
          </a:stretch>
        </p:blipFill>
        <p:spPr bwMode="auto">
          <a:xfrm>
            <a:off x="0" y="0"/>
            <a:ext cx="6000728" cy="6858000"/>
          </a:xfrm>
          <a:prstGeom prst="rect">
            <a:avLst/>
          </a:prstGeom>
          <a:noFill/>
        </p:spPr>
      </p:pic>
      <p:pic>
        <p:nvPicPr>
          <p:cNvPr id="1031" name="Picture 7" descr="C:\Users\ONe\Pictures\1369984890_263.jpg"/>
          <p:cNvPicPr>
            <a:picLocks noChangeAspect="1" noChangeArrowheads="1"/>
          </p:cNvPicPr>
          <p:nvPr/>
        </p:nvPicPr>
        <p:blipFill>
          <a:blip r:embed="rId3" cstate="print"/>
          <a:srcRect/>
          <a:stretch>
            <a:fillRect/>
          </a:stretch>
        </p:blipFill>
        <p:spPr bwMode="auto">
          <a:xfrm>
            <a:off x="5286380" y="0"/>
            <a:ext cx="385762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wheel(4)">
                                      <p:cBhvr>
                                        <p:cTn id="7" dur="200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Ne\Pictures\phoca_thumb_l_colorful-abstract-nagsh_ir-22.jpg"/>
          <p:cNvPicPr>
            <a:picLocks noChangeAspect="1" noChangeArrowheads="1"/>
          </p:cNvPicPr>
          <p:nvPr/>
        </p:nvPicPr>
        <p:blipFill>
          <a:blip r:embed="rId2" cstate="print"/>
          <a:srcRect/>
          <a:stretch>
            <a:fillRect/>
          </a:stretch>
        </p:blipFill>
        <p:spPr bwMode="auto">
          <a:xfrm>
            <a:off x="-25" y="0"/>
            <a:ext cx="9144025" cy="6858000"/>
          </a:xfrm>
          <a:prstGeom prst="rect">
            <a:avLst/>
          </a:prstGeom>
          <a:noFill/>
        </p:spPr>
      </p:pic>
      <p:sp>
        <p:nvSpPr>
          <p:cNvPr id="8195" name="Rectangle 3"/>
          <p:cNvSpPr>
            <a:spLocks noChangeArrowheads="1"/>
          </p:cNvSpPr>
          <p:nvPr/>
        </p:nvSpPr>
        <p:spPr bwMode="auto">
          <a:xfrm>
            <a:off x="142844" y="214290"/>
            <a:ext cx="88583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j-ea"/>
                <a:cs typeface="B Nazanin" pitchFamily="2" charset="-78"/>
              </a:rPr>
              <a:t>ایرادات حسابداری مرسوم با توجه به </a:t>
            </a:r>
            <a:r>
              <a:rPr kumimoji="0" lang="en-US" sz="2800" b="1" i="0" u="none" strike="noStrike" cap="none" normalizeH="0" baseline="0" dirty="0" smtClean="0">
                <a:ln>
                  <a:noFill/>
                </a:ln>
                <a:solidFill>
                  <a:srgbClr val="000000"/>
                </a:solidFill>
                <a:effectLst/>
                <a:latin typeface="Garamond" pitchFamily="18" charset="0"/>
                <a:ea typeface="+mj-ea"/>
                <a:cs typeface="B Nazanin" pitchFamily="2" charset="-78"/>
              </a:rPr>
              <a:t>HRA </a:t>
            </a:r>
            <a:r>
              <a:rPr kumimoji="0" lang="fa-IR" sz="2800" b="1" i="0" u="none" strike="noStrike" cap="none" normalizeH="0" baseline="0" dirty="0" smtClean="0">
                <a:ln>
                  <a:noFill/>
                </a:ln>
                <a:solidFill>
                  <a:srgbClr val="000000"/>
                </a:solidFill>
                <a:effectLst/>
                <a:latin typeface="Garamond" pitchFamily="18" charset="0"/>
                <a:ea typeface="+mj-ea"/>
                <a:cs typeface="B Nazanin" pitchFamily="2" charset="-78"/>
              </a:rPr>
              <a:t> عبارتند از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Quad Arrow 3"/>
          <p:cNvSpPr/>
          <p:nvPr/>
        </p:nvSpPr>
        <p:spPr>
          <a:xfrm>
            <a:off x="3357554" y="2071678"/>
            <a:ext cx="2500330" cy="2286016"/>
          </a:xfrm>
          <a:prstGeom prst="quadArrow">
            <a:avLst/>
          </a:prstGeom>
          <a:blipFill>
            <a:blip r:embed="rId3" cstate="print"/>
            <a:tile tx="0" ty="0" sx="100000" sy="100000" flip="none" algn="tl"/>
          </a:blipFill>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p>
        </p:txBody>
      </p:sp>
      <p:sp>
        <p:nvSpPr>
          <p:cNvPr id="8196" name="Rectangle 4"/>
          <p:cNvSpPr>
            <a:spLocks noChangeArrowheads="1"/>
          </p:cNvSpPr>
          <p:nvPr/>
        </p:nvSpPr>
        <p:spPr bwMode="auto">
          <a:xfrm>
            <a:off x="2571736" y="1357298"/>
            <a:ext cx="400049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a:cs typeface="B Nazanin" pitchFamily="2" charset="-78"/>
              </a:rPr>
              <a:t>بهای تمام شده منابع انسانی هزینه می شود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5857884" y="2722844"/>
            <a:ext cx="3286116" cy="9771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بهای تمام شده مخارج مربوط به منابع انسانی برای مدیریت روشن نیست</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2571736" y="4643446"/>
            <a:ext cx="4062331" cy="400110"/>
          </a:xfrm>
          <a:prstGeom prst="rect">
            <a:avLst/>
          </a:prstGeom>
        </p:spPr>
        <p:txBody>
          <a:bodyPr wrap="none">
            <a:spAutoFit/>
          </a:bodyPr>
          <a:lstStyle/>
          <a:p>
            <a:r>
              <a:rPr lang="fa-IR" sz="2000" dirty="0"/>
              <a:t>نبود اطلاعات لازم برای برنامه ریزی و کنترل</a:t>
            </a:r>
          </a:p>
        </p:txBody>
      </p:sp>
      <p:sp>
        <p:nvSpPr>
          <p:cNvPr id="9" name="Rectangle 8"/>
          <p:cNvSpPr/>
          <p:nvPr/>
        </p:nvSpPr>
        <p:spPr>
          <a:xfrm>
            <a:off x="500034" y="3000372"/>
            <a:ext cx="2626040" cy="400110"/>
          </a:xfrm>
          <a:prstGeom prst="rect">
            <a:avLst/>
          </a:prstGeom>
        </p:spPr>
        <p:txBody>
          <a:bodyPr wrap="none">
            <a:spAutoFit/>
          </a:bodyPr>
          <a:lstStyle/>
          <a:p>
            <a:r>
              <a:rPr lang="fa-IR" sz="2000" dirty="0"/>
              <a:t>عدم توجه به انگیزش کارکنان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1"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1000"/>
                                        <p:tgtEl>
                                          <p:spTgt spid="8195"/>
                                        </p:tgtEl>
                                      </p:cBhvr>
                                    </p:animEffect>
                                    <p:anim calcmode="lin" valueType="num">
                                      <p:cBhvr>
                                        <p:cTn id="8" dur="1000" fill="hold"/>
                                        <p:tgtEl>
                                          <p:spTgt spid="8195"/>
                                        </p:tgtEl>
                                        <p:attrNameLst>
                                          <p:attrName>ppt_x</p:attrName>
                                        </p:attrNameLst>
                                      </p:cBhvr>
                                      <p:tavLst>
                                        <p:tav tm="0">
                                          <p:val>
                                            <p:strVal val="#ppt_x"/>
                                          </p:val>
                                        </p:tav>
                                        <p:tav tm="100000">
                                          <p:val>
                                            <p:strVal val="#ppt_x"/>
                                          </p:val>
                                        </p:tav>
                                      </p:tavLst>
                                    </p:anim>
                                    <p:anim calcmode="lin" valueType="num">
                                      <p:cBhvr>
                                        <p:cTn id="9" dur="1000" fill="hold"/>
                                        <p:tgtEl>
                                          <p:spTgt spid="819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8196"/>
                                        </p:tgtEl>
                                        <p:attrNameLst>
                                          <p:attrName>style.visibility</p:attrName>
                                        </p:attrNameLst>
                                      </p:cBhvr>
                                      <p:to>
                                        <p:strVal val="visible"/>
                                      </p:to>
                                    </p:set>
                                    <p:anim calcmode="lin" valueType="num">
                                      <p:cBhvr>
                                        <p:cTn id="21" dur="500" decel="50000" fill="hold">
                                          <p:stCondLst>
                                            <p:cond delay="0"/>
                                          </p:stCondLst>
                                        </p:cTn>
                                        <p:tgtEl>
                                          <p:spTgt spid="819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19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196"/>
                                        </p:tgtEl>
                                        <p:attrNameLst>
                                          <p:attrName>ppt_w</p:attrName>
                                        </p:attrNameLst>
                                      </p:cBhvr>
                                      <p:tavLst>
                                        <p:tav tm="0">
                                          <p:val>
                                            <p:strVal val="#ppt_w*.05"/>
                                          </p:val>
                                        </p:tav>
                                        <p:tav tm="100000">
                                          <p:val>
                                            <p:strVal val="#ppt_w"/>
                                          </p:val>
                                        </p:tav>
                                      </p:tavLst>
                                    </p:anim>
                                    <p:anim calcmode="lin" valueType="num">
                                      <p:cBhvr>
                                        <p:cTn id="24" dur="1000" fill="hold"/>
                                        <p:tgtEl>
                                          <p:spTgt spid="819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19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19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19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19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8197"/>
                                        </p:tgtEl>
                                        <p:attrNameLst>
                                          <p:attrName>style.visibility</p:attrName>
                                        </p:attrNameLst>
                                      </p:cBhvr>
                                      <p:to>
                                        <p:strVal val="visible"/>
                                      </p:to>
                                    </p:set>
                                    <p:anim calcmode="lin" valueType="num">
                                      <p:cBhvr>
                                        <p:cTn id="33" dur="500" decel="50000" fill="hold">
                                          <p:stCondLst>
                                            <p:cond delay="0"/>
                                          </p:stCondLst>
                                        </p:cTn>
                                        <p:tgtEl>
                                          <p:spTgt spid="819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819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8197"/>
                                        </p:tgtEl>
                                        <p:attrNameLst>
                                          <p:attrName>ppt_w</p:attrName>
                                        </p:attrNameLst>
                                      </p:cBhvr>
                                      <p:tavLst>
                                        <p:tav tm="0">
                                          <p:val>
                                            <p:strVal val="#ppt_w*.05"/>
                                          </p:val>
                                        </p:tav>
                                        <p:tav tm="100000">
                                          <p:val>
                                            <p:strVal val="#ppt_w"/>
                                          </p:val>
                                        </p:tav>
                                      </p:tavLst>
                                    </p:anim>
                                    <p:anim calcmode="lin" valueType="num">
                                      <p:cBhvr>
                                        <p:cTn id="36" dur="1000" fill="hold"/>
                                        <p:tgtEl>
                                          <p:spTgt spid="819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819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819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819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8197"/>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8" dur="1000" fill="hold"/>
                                        <p:tgtEl>
                                          <p:spTgt spid="7"/>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5"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60" dur="1000" fill="hold"/>
                                        <p:tgtEl>
                                          <p:spTgt spid="9"/>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1"/>
      <p:bldP spid="4" grpId="0" animBg="1"/>
      <p:bldP spid="8196" grpId="0"/>
      <p:bldP spid="8197"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ONe\Pictures\cool-moving-animations-for-powerpointisimez--powerpoint-templates-free-download-microsoft-y4bxdhc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220" name="Rectangle 4"/>
          <p:cNvSpPr>
            <a:spLocks noChangeArrowheads="1"/>
          </p:cNvSpPr>
          <p:nvPr/>
        </p:nvSpPr>
        <p:spPr bwMode="auto">
          <a:xfrm>
            <a:off x="4286248" y="142852"/>
            <a:ext cx="471487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bg1"/>
                </a:solidFill>
                <a:effectLst/>
                <a:latin typeface="Calibri" pitchFamily="34" charset="0"/>
                <a:ea typeface="Calibri" pitchFamily="34" charset="0"/>
                <a:cs typeface="B Nazanin" pitchFamily="2" charset="-78"/>
              </a:rPr>
              <a:t>روش های اندازه گیری منابع انسانی :</a:t>
            </a:r>
            <a:endParaRPr kumimoji="0" lang="fa-I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Chevron 7"/>
          <p:cNvSpPr/>
          <p:nvPr/>
        </p:nvSpPr>
        <p:spPr>
          <a:xfrm rot="10800000">
            <a:off x="8572528" y="4572008"/>
            <a:ext cx="285752" cy="285752"/>
          </a:xfrm>
          <a:prstGeom prst="chevr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9" name="Rectangle 8"/>
          <p:cNvSpPr/>
          <p:nvPr/>
        </p:nvSpPr>
        <p:spPr>
          <a:xfrm>
            <a:off x="5929322" y="4500570"/>
            <a:ext cx="2499402" cy="400110"/>
          </a:xfrm>
          <a:prstGeom prst="rect">
            <a:avLst/>
          </a:prstGeom>
        </p:spPr>
        <p:txBody>
          <a:bodyPr wrap="none">
            <a:spAutoFit/>
          </a:bodyPr>
          <a:lstStyle/>
          <a:p>
            <a:r>
              <a:rPr lang="fa-IR" sz="2000" dirty="0"/>
              <a:t>روش بهای تمام شده تاریخی</a:t>
            </a:r>
          </a:p>
        </p:txBody>
      </p:sp>
      <p:sp>
        <p:nvSpPr>
          <p:cNvPr id="10" name="Chevron 9"/>
          <p:cNvSpPr/>
          <p:nvPr/>
        </p:nvSpPr>
        <p:spPr>
          <a:xfrm rot="10800000">
            <a:off x="8572528" y="5143512"/>
            <a:ext cx="285752" cy="285752"/>
          </a:xfrm>
          <a:prstGeom prst="chevr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11" name="Rectangle 10"/>
          <p:cNvSpPr/>
          <p:nvPr/>
        </p:nvSpPr>
        <p:spPr>
          <a:xfrm>
            <a:off x="6215074" y="5072074"/>
            <a:ext cx="2200267" cy="400110"/>
          </a:xfrm>
          <a:prstGeom prst="rect">
            <a:avLst/>
          </a:prstGeom>
        </p:spPr>
        <p:txBody>
          <a:bodyPr wrap="square">
            <a:spAutoFit/>
          </a:bodyPr>
          <a:lstStyle/>
          <a:p>
            <a:r>
              <a:rPr lang="fa-IR" sz="2000" dirty="0"/>
              <a:t>روش بهای جایگزینی</a:t>
            </a:r>
          </a:p>
        </p:txBody>
      </p:sp>
      <p:sp>
        <p:nvSpPr>
          <p:cNvPr id="12" name="Chevron 11"/>
          <p:cNvSpPr/>
          <p:nvPr/>
        </p:nvSpPr>
        <p:spPr>
          <a:xfrm rot="10800000">
            <a:off x="8572528" y="5715016"/>
            <a:ext cx="285752" cy="285752"/>
          </a:xfrm>
          <a:prstGeom prst="chevr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9221" name="Rectangle 5"/>
          <p:cNvSpPr>
            <a:spLocks noChangeArrowheads="1"/>
          </p:cNvSpPr>
          <p:nvPr/>
        </p:nvSpPr>
        <p:spPr bwMode="auto">
          <a:xfrm>
            <a:off x="5929322" y="5643578"/>
            <a:ext cx="250029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mn-ea"/>
                <a:cs typeface="B Nazanin" pitchFamily="2" charset="-78"/>
              </a:rPr>
              <a:t>روش ارزش اقتصادی ( فعلی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Chevron 13"/>
          <p:cNvSpPr/>
          <p:nvPr/>
        </p:nvSpPr>
        <p:spPr>
          <a:xfrm rot="10800000">
            <a:off x="8572528" y="6286520"/>
            <a:ext cx="285752" cy="285752"/>
          </a:xfrm>
          <a:prstGeom prst="chevr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15" name="Rectangle 14"/>
          <p:cNvSpPr/>
          <p:nvPr/>
        </p:nvSpPr>
        <p:spPr>
          <a:xfrm>
            <a:off x="7000892" y="6215082"/>
            <a:ext cx="1423298" cy="400110"/>
          </a:xfrm>
          <a:prstGeom prst="rect">
            <a:avLst/>
          </a:prstGeom>
        </p:spPr>
        <p:txBody>
          <a:bodyPr wrap="square">
            <a:spAutoFit/>
          </a:bodyPr>
          <a:lstStyle/>
          <a:p>
            <a:r>
              <a:rPr lang="fa-IR" sz="2000" dirty="0"/>
              <a:t>مدل فلم هولتز</a:t>
            </a:r>
          </a:p>
        </p:txBody>
      </p:sp>
      <p:sp>
        <p:nvSpPr>
          <p:cNvPr id="16" name="Chevron 15"/>
          <p:cNvSpPr/>
          <p:nvPr/>
        </p:nvSpPr>
        <p:spPr>
          <a:xfrm rot="10800000">
            <a:off x="4071934" y="857232"/>
            <a:ext cx="285752" cy="285752"/>
          </a:xfrm>
          <a:prstGeom prst="chevr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9222" name="Rectangle 6"/>
          <p:cNvSpPr>
            <a:spLocks noChangeArrowheads="1"/>
          </p:cNvSpPr>
          <p:nvPr/>
        </p:nvSpPr>
        <p:spPr bwMode="auto">
          <a:xfrm>
            <a:off x="2143108" y="785794"/>
            <a:ext cx="178591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mn-ea" charset="0"/>
                <a:cs typeface="B Nazanin" pitchFamily="2" charset="-78"/>
              </a:rPr>
              <a:t>مدل مارکو</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Chevron 17"/>
          <p:cNvSpPr/>
          <p:nvPr/>
        </p:nvSpPr>
        <p:spPr>
          <a:xfrm rot="10800000">
            <a:off x="4071934" y="1571612"/>
            <a:ext cx="285752" cy="285752"/>
          </a:xfrm>
          <a:prstGeom prst="chevr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19" name="Rectangle 18"/>
          <p:cNvSpPr/>
          <p:nvPr/>
        </p:nvSpPr>
        <p:spPr>
          <a:xfrm>
            <a:off x="2000232" y="1500174"/>
            <a:ext cx="1920719" cy="400110"/>
          </a:xfrm>
          <a:prstGeom prst="rect">
            <a:avLst/>
          </a:prstGeom>
        </p:spPr>
        <p:txBody>
          <a:bodyPr wrap="none">
            <a:spAutoFit/>
          </a:bodyPr>
          <a:lstStyle/>
          <a:p>
            <a:r>
              <a:rPr lang="fa-IR" sz="2000" dirty="0"/>
              <a:t>نظریه ضریب ارزش</a:t>
            </a:r>
          </a:p>
        </p:txBody>
      </p:sp>
      <p:sp>
        <p:nvSpPr>
          <p:cNvPr id="21" name="Chevron 20"/>
          <p:cNvSpPr/>
          <p:nvPr/>
        </p:nvSpPr>
        <p:spPr>
          <a:xfrm rot="10800000">
            <a:off x="4071934" y="2285992"/>
            <a:ext cx="285752" cy="285752"/>
          </a:xfrm>
          <a:prstGeom prst="chevr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9223" name="Rectangle 7"/>
          <p:cNvSpPr>
            <a:spLocks noChangeArrowheads="1"/>
          </p:cNvSpPr>
          <p:nvPr/>
        </p:nvSpPr>
        <p:spPr bwMode="auto">
          <a:xfrm>
            <a:off x="-142908" y="2143116"/>
            <a:ext cx="407187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mn-ea" charset="0"/>
                <a:cs typeface="B Nazanin" pitchFamily="2" charset="-78"/>
              </a:rPr>
              <a:t>نظریه مزایده یا روش بهای فرصت از دست رفته</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Chevron 22"/>
          <p:cNvSpPr/>
          <p:nvPr/>
        </p:nvSpPr>
        <p:spPr>
          <a:xfrm rot="10800000">
            <a:off x="4071934" y="3000372"/>
            <a:ext cx="285752" cy="285752"/>
          </a:xfrm>
          <a:prstGeom prst="chevr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9224" name="Rectangle 8"/>
          <p:cNvSpPr>
            <a:spLocks noChangeArrowheads="1"/>
          </p:cNvSpPr>
          <p:nvPr/>
        </p:nvSpPr>
        <p:spPr bwMode="auto">
          <a:xfrm>
            <a:off x="2428860" y="2928934"/>
            <a:ext cx="150016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mn-ea" charset="0"/>
                <a:cs typeface="B Nazanin" pitchFamily="2" charset="-78"/>
              </a:rPr>
              <a:t>روش غرامت کار</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Chevron 24"/>
          <p:cNvSpPr/>
          <p:nvPr/>
        </p:nvSpPr>
        <p:spPr>
          <a:xfrm rot="10800000">
            <a:off x="4071934" y="3714752"/>
            <a:ext cx="285752" cy="285752"/>
          </a:xfrm>
          <a:prstGeom prst="chevron">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9225" name="Rectangle 9"/>
          <p:cNvSpPr>
            <a:spLocks noChangeArrowheads="1"/>
          </p:cNvSpPr>
          <p:nvPr/>
        </p:nvSpPr>
        <p:spPr bwMode="auto">
          <a:xfrm>
            <a:off x="-142908" y="3500438"/>
            <a:ext cx="4071902"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mn-ea" charset="0"/>
                <a:cs typeface="B Nazanin" pitchFamily="2" charset="-78"/>
              </a:rPr>
              <a:t>روش دستمزد های تنزیل شده تعدیل شده</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Chevron 26"/>
          <p:cNvSpPr/>
          <p:nvPr/>
        </p:nvSpPr>
        <p:spPr>
          <a:xfrm rot="10800000">
            <a:off x="4071934" y="4429132"/>
            <a:ext cx="285752" cy="285752"/>
          </a:xfrm>
          <a:prstGeom prst="chevron">
            <a:avLst>
              <a:gd name="adj" fmla="val 53951"/>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fa-IR">
              <a:solidFill>
                <a:schemeClr val="tx1"/>
              </a:solidFill>
            </a:endParaRPr>
          </a:p>
        </p:txBody>
      </p:sp>
      <p:sp>
        <p:nvSpPr>
          <p:cNvPr id="9226" name="Rectangle 10"/>
          <p:cNvSpPr>
            <a:spLocks noChangeArrowheads="1"/>
          </p:cNvSpPr>
          <p:nvPr/>
        </p:nvSpPr>
        <p:spPr bwMode="auto">
          <a:xfrm>
            <a:off x="785786" y="4357694"/>
            <a:ext cx="307177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mn-ea" charset="0"/>
                <a:cs typeface="B Nazanin" pitchFamily="2" charset="-78"/>
              </a:rPr>
              <a:t>روش نرخ  بازده تلاش ها</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1000"/>
                                        <p:tgtEl>
                                          <p:spTgt spid="9220"/>
                                        </p:tgtEl>
                                      </p:cBhvr>
                                    </p:animEffect>
                                    <p:anim calcmode="lin" valueType="num">
                                      <p:cBhvr>
                                        <p:cTn id="8" dur="1000" fill="hold"/>
                                        <p:tgtEl>
                                          <p:spTgt spid="9220"/>
                                        </p:tgtEl>
                                        <p:attrNameLst>
                                          <p:attrName>ppt_x</p:attrName>
                                        </p:attrNameLst>
                                      </p:cBhvr>
                                      <p:tavLst>
                                        <p:tav tm="0">
                                          <p:val>
                                            <p:strVal val="#ppt_x"/>
                                          </p:val>
                                        </p:tav>
                                        <p:tav tm="100000">
                                          <p:val>
                                            <p:strVal val="#ppt_x"/>
                                          </p:val>
                                        </p:tav>
                                      </p:tavLst>
                                    </p:anim>
                                    <p:anim calcmode="lin" valueType="num">
                                      <p:cBhvr>
                                        <p:cTn id="9" dur="1000" fill="hold"/>
                                        <p:tgtEl>
                                          <p:spTgt spid="92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iterate type="lt">
                                    <p:tmPct val="5000"/>
                                  </p:iterate>
                                  <p:childTnLst>
                                    <p:set>
                                      <p:cBhvr>
                                        <p:cTn id="29" dur="1" fill="hold">
                                          <p:stCondLst>
                                            <p:cond delay="0"/>
                                          </p:stCondLst>
                                        </p:cTn>
                                        <p:tgtEl>
                                          <p:spTgt spid="9221"/>
                                        </p:tgtEl>
                                        <p:attrNameLst>
                                          <p:attrName>style.visibility</p:attrName>
                                        </p:attrNameLst>
                                      </p:cBhvr>
                                      <p:to>
                                        <p:strVal val="visible"/>
                                      </p:to>
                                    </p:set>
                                    <p:anim calcmode="lin" valueType="num">
                                      <p:cBhvr>
                                        <p:cTn id="30" dur="1000" fill="hold"/>
                                        <p:tgtEl>
                                          <p:spTgt spid="9221"/>
                                        </p:tgtEl>
                                        <p:attrNameLst>
                                          <p:attrName>ppt_w</p:attrName>
                                        </p:attrNameLst>
                                      </p:cBhvr>
                                      <p:tavLst>
                                        <p:tav tm="0">
                                          <p:val>
                                            <p:fltVal val="0"/>
                                          </p:val>
                                        </p:tav>
                                        <p:tav tm="100000">
                                          <p:val>
                                            <p:strVal val="#ppt_w"/>
                                          </p:val>
                                        </p:tav>
                                      </p:tavLst>
                                    </p:anim>
                                    <p:anim calcmode="lin" valueType="num">
                                      <p:cBhvr>
                                        <p:cTn id="31" dur="1000" fill="hold"/>
                                        <p:tgtEl>
                                          <p:spTgt spid="9221"/>
                                        </p:tgtEl>
                                        <p:attrNameLst>
                                          <p:attrName>ppt_h</p:attrName>
                                        </p:attrNameLst>
                                      </p:cBhvr>
                                      <p:tavLst>
                                        <p:tav tm="0">
                                          <p:val>
                                            <p:fltVal val="0"/>
                                          </p:val>
                                        </p:tav>
                                        <p:tav tm="100000">
                                          <p:val>
                                            <p:strVal val="#ppt_h"/>
                                          </p:val>
                                        </p:tav>
                                      </p:tavLst>
                                    </p:anim>
                                    <p:anim calcmode="lin" valueType="num">
                                      <p:cBhvr>
                                        <p:cTn id="32" dur="1000" fill="hold"/>
                                        <p:tgtEl>
                                          <p:spTgt spid="9221"/>
                                        </p:tgtEl>
                                        <p:attrNameLst>
                                          <p:attrName>style.rotation</p:attrName>
                                        </p:attrNameLst>
                                      </p:cBhvr>
                                      <p:tavLst>
                                        <p:tav tm="0">
                                          <p:val>
                                            <p:fltVal val="90"/>
                                          </p:val>
                                        </p:tav>
                                        <p:tav tm="100000">
                                          <p:val>
                                            <p:fltVal val="0"/>
                                          </p:val>
                                        </p:tav>
                                      </p:tavLst>
                                    </p:anim>
                                    <p:animEffect transition="in" filter="fade">
                                      <p:cBhvr>
                                        <p:cTn id="33" dur="1000"/>
                                        <p:tgtEl>
                                          <p:spTgt spid="9221"/>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iterate type="lt">
                                    <p:tmPct val="5000"/>
                                  </p:iterate>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fltVal val="0"/>
                                          </p:val>
                                        </p:tav>
                                        <p:tav tm="100000">
                                          <p:val>
                                            <p:strVal val="#ppt_w"/>
                                          </p:val>
                                        </p:tav>
                                      </p:tavLst>
                                    </p:anim>
                                    <p:anim calcmode="lin" valueType="num">
                                      <p:cBhvr>
                                        <p:cTn id="39" dur="1000" fill="hold"/>
                                        <p:tgtEl>
                                          <p:spTgt spid="15"/>
                                        </p:tgtEl>
                                        <p:attrNameLst>
                                          <p:attrName>ppt_h</p:attrName>
                                        </p:attrNameLst>
                                      </p:cBhvr>
                                      <p:tavLst>
                                        <p:tav tm="0">
                                          <p:val>
                                            <p:fltVal val="0"/>
                                          </p:val>
                                        </p:tav>
                                        <p:tav tm="100000">
                                          <p:val>
                                            <p:strVal val="#ppt_h"/>
                                          </p:val>
                                        </p:tav>
                                      </p:tavLst>
                                    </p:anim>
                                    <p:anim calcmode="lin" valueType="num">
                                      <p:cBhvr>
                                        <p:cTn id="40" dur="1000" fill="hold"/>
                                        <p:tgtEl>
                                          <p:spTgt spid="15"/>
                                        </p:tgtEl>
                                        <p:attrNameLst>
                                          <p:attrName>style.rotation</p:attrName>
                                        </p:attrNameLst>
                                      </p:cBhvr>
                                      <p:tavLst>
                                        <p:tav tm="0">
                                          <p:val>
                                            <p:fltVal val="90"/>
                                          </p:val>
                                        </p:tav>
                                        <p:tav tm="100000">
                                          <p:val>
                                            <p:fltVal val="0"/>
                                          </p:val>
                                        </p:tav>
                                      </p:tavLst>
                                    </p:anim>
                                    <p:animEffect transition="in" filter="fade">
                                      <p:cBhvr>
                                        <p:cTn id="41" dur="1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grpId="0" nodeType="clickEffect">
                                  <p:stCondLst>
                                    <p:cond delay="0"/>
                                  </p:stCondLst>
                                  <p:iterate type="lt">
                                    <p:tmPct val="5000"/>
                                  </p:iterate>
                                  <p:childTnLst>
                                    <p:set>
                                      <p:cBhvr>
                                        <p:cTn id="45" dur="1" fill="hold">
                                          <p:stCondLst>
                                            <p:cond delay="0"/>
                                          </p:stCondLst>
                                        </p:cTn>
                                        <p:tgtEl>
                                          <p:spTgt spid="9222"/>
                                        </p:tgtEl>
                                        <p:attrNameLst>
                                          <p:attrName>style.visibility</p:attrName>
                                        </p:attrNameLst>
                                      </p:cBhvr>
                                      <p:to>
                                        <p:strVal val="visible"/>
                                      </p:to>
                                    </p:set>
                                    <p:anim calcmode="lin" valueType="num">
                                      <p:cBhvr>
                                        <p:cTn id="46" dur="1000" fill="hold"/>
                                        <p:tgtEl>
                                          <p:spTgt spid="9222"/>
                                        </p:tgtEl>
                                        <p:attrNameLst>
                                          <p:attrName>ppt_w</p:attrName>
                                        </p:attrNameLst>
                                      </p:cBhvr>
                                      <p:tavLst>
                                        <p:tav tm="0">
                                          <p:val>
                                            <p:fltVal val="0"/>
                                          </p:val>
                                        </p:tav>
                                        <p:tav tm="100000">
                                          <p:val>
                                            <p:strVal val="#ppt_w"/>
                                          </p:val>
                                        </p:tav>
                                      </p:tavLst>
                                    </p:anim>
                                    <p:anim calcmode="lin" valueType="num">
                                      <p:cBhvr>
                                        <p:cTn id="47" dur="1000" fill="hold"/>
                                        <p:tgtEl>
                                          <p:spTgt spid="9222"/>
                                        </p:tgtEl>
                                        <p:attrNameLst>
                                          <p:attrName>ppt_h</p:attrName>
                                        </p:attrNameLst>
                                      </p:cBhvr>
                                      <p:tavLst>
                                        <p:tav tm="0">
                                          <p:val>
                                            <p:fltVal val="0"/>
                                          </p:val>
                                        </p:tav>
                                        <p:tav tm="100000">
                                          <p:val>
                                            <p:strVal val="#ppt_h"/>
                                          </p:val>
                                        </p:tav>
                                      </p:tavLst>
                                    </p:anim>
                                    <p:anim calcmode="lin" valueType="num">
                                      <p:cBhvr>
                                        <p:cTn id="48" dur="1000" fill="hold"/>
                                        <p:tgtEl>
                                          <p:spTgt spid="9222"/>
                                        </p:tgtEl>
                                        <p:attrNameLst>
                                          <p:attrName>style.rotation</p:attrName>
                                        </p:attrNameLst>
                                      </p:cBhvr>
                                      <p:tavLst>
                                        <p:tav tm="0">
                                          <p:val>
                                            <p:fltVal val="90"/>
                                          </p:val>
                                        </p:tav>
                                        <p:tav tm="100000">
                                          <p:val>
                                            <p:fltVal val="0"/>
                                          </p:val>
                                        </p:tav>
                                      </p:tavLst>
                                    </p:anim>
                                    <p:animEffect transition="in" filter="fade">
                                      <p:cBhvr>
                                        <p:cTn id="49" dur="1000"/>
                                        <p:tgtEl>
                                          <p:spTgt spid="9222"/>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grpId="0" nodeType="clickEffect">
                                  <p:stCondLst>
                                    <p:cond delay="0"/>
                                  </p:stCondLst>
                                  <p:iterate type="lt">
                                    <p:tmPct val="5000"/>
                                  </p:iterate>
                                  <p:childTnLst>
                                    <p:set>
                                      <p:cBhvr>
                                        <p:cTn id="53" dur="1" fill="hold">
                                          <p:stCondLst>
                                            <p:cond delay="0"/>
                                          </p:stCondLst>
                                        </p:cTn>
                                        <p:tgtEl>
                                          <p:spTgt spid="19"/>
                                        </p:tgtEl>
                                        <p:attrNameLst>
                                          <p:attrName>style.visibility</p:attrName>
                                        </p:attrNameLst>
                                      </p:cBhvr>
                                      <p:to>
                                        <p:strVal val="visible"/>
                                      </p:to>
                                    </p:set>
                                    <p:anim calcmode="lin" valueType="num">
                                      <p:cBhvr>
                                        <p:cTn id="54" dur="1000" fill="hold"/>
                                        <p:tgtEl>
                                          <p:spTgt spid="19"/>
                                        </p:tgtEl>
                                        <p:attrNameLst>
                                          <p:attrName>ppt_w</p:attrName>
                                        </p:attrNameLst>
                                      </p:cBhvr>
                                      <p:tavLst>
                                        <p:tav tm="0">
                                          <p:val>
                                            <p:fltVal val="0"/>
                                          </p:val>
                                        </p:tav>
                                        <p:tav tm="100000">
                                          <p:val>
                                            <p:strVal val="#ppt_w"/>
                                          </p:val>
                                        </p:tav>
                                      </p:tavLst>
                                    </p:anim>
                                    <p:anim calcmode="lin" valueType="num">
                                      <p:cBhvr>
                                        <p:cTn id="55" dur="1000" fill="hold"/>
                                        <p:tgtEl>
                                          <p:spTgt spid="19"/>
                                        </p:tgtEl>
                                        <p:attrNameLst>
                                          <p:attrName>ppt_h</p:attrName>
                                        </p:attrNameLst>
                                      </p:cBhvr>
                                      <p:tavLst>
                                        <p:tav tm="0">
                                          <p:val>
                                            <p:fltVal val="0"/>
                                          </p:val>
                                        </p:tav>
                                        <p:tav tm="100000">
                                          <p:val>
                                            <p:strVal val="#ppt_h"/>
                                          </p:val>
                                        </p:tav>
                                      </p:tavLst>
                                    </p:anim>
                                    <p:anim calcmode="lin" valueType="num">
                                      <p:cBhvr>
                                        <p:cTn id="56" dur="1000" fill="hold"/>
                                        <p:tgtEl>
                                          <p:spTgt spid="19"/>
                                        </p:tgtEl>
                                        <p:attrNameLst>
                                          <p:attrName>style.rotation</p:attrName>
                                        </p:attrNameLst>
                                      </p:cBhvr>
                                      <p:tavLst>
                                        <p:tav tm="0">
                                          <p:val>
                                            <p:fltVal val="90"/>
                                          </p:val>
                                        </p:tav>
                                        <p:tav tm="100000">
                                          <p:val>
                                            <p:fltVal val="0"/>
                                          </p:val>
                                        </p:tav>
                                      </p:tavLst>
                                    </p:anim>
                                    <p:animEffect transition="in" filter="fade">
                                      <p:cBhvr>
                                        <p:cTn id="57" dur="10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grpId="0" nodeType="clickEffect">
                                  <p:stCondLst>
                                    <p:cond delay="0"/>
                                  </p:stCondLst>
                                  <p:iterate type="lt">
                                    <p:tmPct val="5000"/>
                                  </p:iterate>
                                  <p:childTnLst>
                                    <p:set>
                                      <p:cBhvr>
                                        <p:cTn id="61" dur="1" fill="hold">
                                          <p:stCondLst>
                                            <p:cond delay="0"/>
                                          </p:stCondLst>
                                        </p:cTn>
                                        <p:tgtEl>
                                          <p:spTgt spid="9223"/>
                                        </p:tgtEl>
                                        <p:attrNameLst>
                                          <p:attrName>style.visibility</p:attrName>
                                        </p:attrNameLst>
                                      </p:cBhvr>
                                      <p:to>
                                        <p:strVal val="visible"/>
                                      </p:to>
                                    </p:set>
                                    <p:anim calcmode="lin" valueType="num">
                                      <p:cBhvr>
                                        <p:cTn id="62" dur="1000" fill="hold"/>
                                        <p:tgtEl>
                                          <p:spTgt spid="9223"/>
                                        </p:tgtEl>
                                        <p:attrNameLst>
                                          <p:attrName>ppt_w</p:attrName>
                                        </p:attrNameLst>
                                      </p:cBhvr>
                                      <p:tavLst>
                                        <p:tav tm="0">
                                          <p:val>
                                            <p:fltVal val="0"/>
                                          </p:val>
                                        </p:tav>
                                        <p:tav tm="100000">
                                          <p:val>
                                            <p:strVal val="#ppt_w"/>
                                          </p:val>
                                        </p:tav>
                                      </p:tavLst>
                                    </p:anim>
                                    <p:anim calcmode="lin" valueType="num">
                                      <p:cBhvr>
                                        <p:cTn id="63" dur="1000" fill="hold"/>
                                        <p:tgtEl>
                                          <p:spTgt spid="9223"/>
                                        </p:tgtEl>
                                        <p:attrNameLst>
                                          <p:attrName>ppt_h</p:attrName>
                                        </p:attrNameLst>
                                      </p:cBhvr>
                                      <p:tavLst>
                                        <p:tav tm="0">
                                          <p:val>
                                            <p:fltVal val="0"/>
                                          </p:val>
                                        </p:tav>
                                        <p:tav tm="100000">
                                          <p:val>
                                            <p:strVal val="#ppt_h"/>
                                          </p:val>
                                        </p:tav>
                                      </p:tavLst>
                                    </p:anim>
                                    <p:anim calcmode="lin" valueType="num">
                                      <p:cBhvr>
                                        <p:cTn id="64" dur="1000" fill="hold"/>
                                        <p:tgtEl>
                                          <p:spTgt spid="9223"/>
                                        </p:tgtEl>
                                        <p:attrNameLst>
                                          <p:attrName>style.rotation</p:attrName>
                                        </p:attrNameLst>
                                      </p:cBhvr>
                                      <p:tavLst>
                                        <p:tav tm="0">
                                          <p:val>
                                            <p:fltVal val="90"/>
                                          </p:val>
                                        </p:tav>
                                        <p:tav tm="100000">
                                          <p:val>
                                            <p:fltVal val="0"/>
                                          </p:val>
                                        </p:tav>
                                      </p:tavLst>
                                    </p:anim>
                                    <p:animEffect transition="in" filter="fade">
                                      <p:cBhvr>
                                        <p:cTn id="65" dur="1000"/>
                                        <p:tgtEl>
                                          <p:spTgt spid="9223"/>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grpId="0" nodeType="clickEffect">
                                  <p:stCondLst>
                                    <p:cond delay="0"/>
                                  </p:stCondLst>
                                  <p:iterate type="lt">
                                    <p:tmPct val="5000"/>
                                  </p:iterate>
                                  <p:childTnLst>
                                    <p:set>
                                      <p:cBhvr>
                                        <p:cTn id="69" dur="1" fill="hold">
                                          <p:stCondLst>
                                            <p:cond delay="0"/>
                                          </p:stCondLst>
                                        </p:cTn>
                                        <p:tgtEl>
                                          <p:spTgt spid="9224"/>
                                        </p:tgtEl>
                                        <p:attrNameLst>
                                          <p:attrName>style.visibility</p:attrName>
                                        </p:attrNameLst>
                                      </p:cBhvr>
                                      <p:to>
                                        <p:strVal val="visible"/>
                                      </p:to>
                                    </p:set>
                                    <p:anim calcmode="lin" valueType="num">
                                      <p:cBhvr>
                                        <p:cTn id="70" dur="1000" fill="hold"/>
                                        <p:tgtEl>
                                          <p:spTgt spid="9224"/>
                                        </p:tgtEl>
                                        <p:attrNameLst>
                                          <p:attrName>ppt_w</p:attrName>
                                        </p:attrNameLst>
                                      </p:cBhvr>
                                      <p:tavLst>
                                        <p:tav tm="0">
                                          <p:val>
                                            <p:fltVal val="0"/>
                                          </p:val>
                                        </p:tav>
                                        <p:tav tm="100000">
                                          <p:val>
                                            <p:strVal val="#ppt_w"/>
                                          </p:val>
                                        </p:tav>
                                      </p:tavLst>
                                    </p:anim>
                                    <p:anim calcmode="lin" valueType="num">
                                      <p:cBhvr>
                                        <p:cTn id="71" dur="1000" fill="hold"/>
                                        <p:tgtEl>
                                          <p:spTgt spid="9224"/>
                                        </p:tgtEl>
                                        <p:attrNameLst>
                                          <p:attrName>ppt_h</p:attrName>
                                        </p:attrNameLst>
                                      </p:cBhvr>
                                      <p:tavLst>
                                        <p:tav tm="0">
                                          <p:val>
                                            <p:fltVal val="0"/>
                                          </p:val>
                                        </p:tav>
                                        <p:tav tm="100000">
                                          <p:val>
                                            <p:strVal val="#ppt_h"/>
                                          </p:val>
                                        </p:tav>
                                      </p:tavLst>
                                    </p:anim>
                                    <p:anim calcmode="lin" valueType="num">
                                      <p:cBhvr>
                                        <p:cTn id="72" dur="1000" fill="hold"/>
                                        <p:tgtEl>
                                          <p:spTgt spid="9224"/>
                                        </p:tgtEl>
                                        <p:attrNameLst>
                                          <p:attrName>style.rotation</p:attrName>
                                        </p:attrNameLst>
                                      </p:cBhvr>
                                      <p:tavLst>
                                        <p:tav tm="0">
                                          <p:val>
                                            <p:fltVal val="90"/>
                                          </p:val>
                                        </p:tav>
                                        <p:tav tm="100000">
                                          <p:val>
                                            <p:fltVal val="0"/>
                                          </p:val>
                                        </p:tav>
                                      </p:tavLst>
                                    </p:anim>
                                    <p:animEffect transition="in" filter="fade">
                                      <p:cBhvr>
                                        <p:cTn id="73" dur="1000"/>
                                        <p:tgtEl>
                                          <p:spTgt spid="9224"/>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iterate type="lt">
                                    <p:tmPct val="5000"/>
                                  </p:iterate>
                                  <p:childTnLst>
                                    <p:set>
                                      <p:cBhvr>
                                        <p:cTn id="77" dur="1" fill="hold">
                                          <p:stCondLst>
                                            <p:cond delay="0"/>
                                          </p:stCondLst>
                                        </p:cTn>
                                        <p:tgtEl>
                                          <p:spTgt spid="9225"/>
                                        </p:tgtEl>
                                        <p:attrNameLst>
                                          <p:attrName>style.visibility</p:attrName>
                                        </p:attrNameLst>
                                      </p:cBhvr>
                                      <p:to>
                                        <p:strVal val="visible"/>
                                      </p:to>
                                    </p:set>
                                    <p:anim calcmode="lin" valueType="num">
                                      <p:cBhvr>
                                        <p:cTn id="78" dur="1000" fill="hold"/>
                                        <p:tgtEl>
                                          <p:spTgt spid="9225"/>
                                        </p:tgtEl>
                                        <p:attrNameLst>
                                          <p:attrName>ppt_w</p:attrName>
                                        </p:attrNameLst>
                                      </p:cBhvr>
                                      <p:tavLst>
                                        <p:tav tm="0">
                                          <p:val>
                                            <p:fltVal val="0"/>
                                          </p:val>
                                        </p:tav>
                                        <p:tav tm="100000">
                                          <p:val>
                                            <p:strVal val="#ppt_w"/>
                                          </p:val>
                                        </p:tav>
                                      </p:tavLst>
                                    </p:anim>
                                    <p:anim calcmode="lin" valueType="num">
                                      <p:cBhvr>
                                        <p:cTn id="79" dur="1000" fill="hold"/>
                                        <p:tgtEl>
                                          <p:spTgt spid="9225"/>
                                        </p:tgtEl>
                                        <p:attrNameLst>
                                          <p:attrName>ppt_h</p:attrName>
                                        </p:attrNameLst>
                                      </p:cBhvr>
                                      <p:tavLst>
                                        <p:tav tm="0">
                                          <p:val>
                                            <p:fltVal val="0"/>
                                          </p:val>
                                        </p:tav>
                                        <p:tav tm="100000">
                                          <p:val>
                                            <p:strVal val="#ppt_h"/>
                                          </p:val>
                                        </p:tav>
                                      </p:tavLst>
                                    </p:anim>
                                    <p:anim calcmode="lin" valueType="num">
                                      <p:cBhvr>
                                        <p:cTn id="80" dur="1000" fill="hold"/>
                                        <p:tgtEl>
                                          <p:spTgt spid="9225"/>
                                        </p:tgtEl>
                                        <p:attrNameLst>
                                          <p:attrName>style.rotation</p:attrName>
                                        </p:attrNameLst>
                                      </p:cBhvr>
                                      <p:tavLst>
                                        <p:tav tm="0">
                                          <p:val>
                                            <p:fltVal val="90"/>
                                          </p:val>
                                        </p:tav>
                                        <p:tav tm="100000">
                                          <p:val>
                                            <p:fltVal val="0"/>
                                          </p:val>
                                        </p:tav>
                                      </p:tavLst>
                                    </p:anim>
                                    <p:animEffect transition="in" filter="fade">
                                      <p:cBhvr>
                                        <p:cTn id="81" dur="1000"/>
                                        <p:tgtEl>
                                          <p:spTgt spid="9225"/>
                                        </p:tgtEl>
                                      </p:cBhvr>
                                    </p:animEffect>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iterate type="lt">
                                    <p:tmPct val="5000"/>
                                  </p:iterate>
                                  <p:childTnLst>
                                    <p:set>
                                      <p:cBhvr>
                                        <p:cTn id="85" dur="1" fill="hold">
                                          <p:stCondLst>
                                            <p:cond delay="0"/>
                                          </p:stCondLst>
                                        </p:cTn>
                                        <p:tgtEl>
                                          <p:spTgt spid="9226"/>
                                        </p:tgtEl>
                                        <p:attrNameLst>
                                          <p:attrName>style.visibility</p:attrName>
                                        </p:attrNameLst>
                                      </p:cBhvr>
                                      <p:to>
                                        <p:strVal val="visible"/>
                                      </p:to>
                                    </p:set>
                                    <p:anim calcmode="lin" valueType="num">
                                      <p:cBhvr>
                                        <p:cTn id="86" dur="1000" fill="hold"/>
                                        <p:tgtEl>
                                          <p:spTgt spid="9226"/>
                                        </p:tgtEl>
                                        <p:attrNameLst>
                                          <p:attrName>ppt_w</p:attrName>
                                        </p:attrNameLst>
                                      </p:cBhvr>
                                      <p:tavLst>
                                        <p:tav tm="0">
                                          <p:val>
                                            <p:fltVal val="0"/>
                                          </p:val>
                                        </p:tav>
                                        <p:tav tm="100000">
                                          <p:val>
                                            <p:strVal val="#ppt_w"/>
                                          </p:val>
                                        </p:tav>
                                      </p:tavLst>
                                    </p:anim>
                                    <p:anim calcmode="lin" valueType="num">
                                      <p:cBhvr>
                                        <p:cTn id="87" dur="1000" fill="hold"/>
                                        <p:tgtEl>
                                          <p:spTgt spid="9226"/>
                                        </p:tgtEl>
                                        <p:attrNameLst>
                                          <p:attrName>ppt_h</p:attrName>
                                        </p:attrNameLst>
                                      </p:cBhvr>
                                      <p:tavLst>
                                        <p:tav tm="0">
                                          <p:val>
                                            <p:fltVal val="0"/>
                                          </p:val>
                                        </p:tav>
                                        <p:tav tm="100000">
                                          <p:val>
                                            <p:strVal val="#ppt_h"/>
                                          </p:val>
                                        </p:tav>
                                      </p:tavLst>
                                    </p:anim>
                                    <p:anim calcmode="lin" valueType="num">
                                      <p:cBhvr>
                                        <p:cTn id="88" dur="1000" fill="hold"/>
                                        <p:tgtEl>
                                          <p:spTgt spid="9226"/>
                                        </p:tgtEl>
                                        <p:attrNameLst>
                                          <p:attrName>style.rotation</p:attrName>
                                        </p:attrNameLst>
                                      </p:cBhvr>
                                      <p:tavLst>
                                        <p:tav tm="0">
                                          <p:val>
                                            <p:fltVal val="90"/>
                                          </p:val>
                                        </p:tav>
                                        <p:tav tm="100000">
                                          <p:val>
                                            <p:fltVal val="0"/>
                                          </p:val>
                                        </p:tav>
                                      </p:tavLst>
                                    </p:anim>
                                    <p:animEffect transition="in" filter="fade">
                                      <p:cBhvr>
                                        <p:cTn id="89" dur="10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 grpId="0"/>
      <p:bldP spid="11" grpId="0"/>
      <p:bldP spid="9221" grpId="0"/>
      <p:bldP spid="15" grpId="0"/>
      <p:bldP spid="9222" grpId="0"/>
      <p:bldP spid="19" grpId="0"/>
      <p:bldP spid="9223" grpId="0"/>
      <p:bldP spid="9224" grpId="0"/>
      <p:bldP spid="9225" grpId="0"/>
      <p:bldP spid="92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ONe\Pictures\09-Flower[WwW_KamYab_IR].jpg"/>
          <p:cNvPicPr>
            <a:picLocks noChangeAspect="1" noChangeArrowheads="1"/>
          </p:cNvPicPr>
          <p:nvPr/>
        </p:nvPicPr>
        <p:blipFill>
          <a:blip r:embed="rId2" cstate="print"/>
          <a:srcRect/>
          <a:stretch>
            <a:fillRect/>
          </a:stretch>
        </p:blipFill>
        <p:spPr bwMode="auto">
          <a:xfrm>
            <a:off x="1" y="0"/>
            <a:ext cx="9144000" cy="6860324"/>
          </a:xfrm>
          <a:prstGeom prst="rect">
            <a:avLst/>
          </a:prstGeom>
          <a:noFill/>
        </p:spPr>
      </p:pic>
      <p:sp>
        <p:nvSpPr>
          <p:cNvPr id="3" name="Rectangle 2"/>
          <p:cNvSpPr/>
          <p:nvPr/>
        </p:nvSpPr>
        <p:spPr>
          <a:xfrm>
            <a:off x="5143504" y="571480"/>
            <a:ext cx="3744936" cy="523220"/>
          </a:xfrm>
          <a:prstGeom prst="rect">
            <a:avLst/>
          </a:prstGeom>
        </p:spPr>
        <p:txBody>
          <a:bodyPr wrap="none">
            <a:spAutoFit/>
          </a:bodyPr>
          <a:lstStyle/>
          <a:p>
            <a:r>
              <a:rPr lang="fa-IR" sz="2800" b="1" dirty="0"/>
              <a:t>روش بهای تمام شده تاریخی</a:t>
            </a:r>
            <a:r>
              <a:rPr lang="fa-IR" sz="2800" dirty="0"/>
              <a:t> :</a:t>
            </a:r>
          </a:p>
        </p:txBody>
      </p:sp>
      <p:sp>
        <p:nvSpPr>
          <p:cNvPr id="10243" name="Rectangle 3"/>
          <p:cNvSpPr>
            <a:spLocks noChangeArrowheads="1"/>
          </p:cNvSpPr>
          <p:nvPr/>
        </p:nvSpPr>
        <p:spPr bwMode="auto">
          <a:xfrm>
            <a:off x="285720" y="1321544"/>
            <a:ext cx="8643966"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این نظریه در سال 1968 برای اولین بار توسط شرکت باری به کار برده شد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هزینه های مربوط به کارکنان از دو بخش تشکیل می گردد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Garamond" pitchFamily="18" charset="0"/>
                <a:ea typeface="+mn-ea" charset="0"/>
                <a:cs typeface="B Nazanin" pitchFamily="2" charset="-78"/>
              </a:rPr>
              <a:t>الف) جاری:</a:t>
            </a: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همان حقوق و مزایای مستمر کارکنان می باشد (هزینه دوره)</a:t>
            </a:r>
            <a:r>
              <a:rPr kumimoji="0" lang="fa-IR" sz="2000" b="0" i="0" u="none" strike="noStrike" cap="none" normalizeH="0" baseline="0" dirty="0" smtClean="0">
                <a:ln>
                  <a:noFill/>
                </a:ln>
                <a:solidFill>
                  <a:schemeClr val="tx1"/>
                </a:solidFill>
                <a:effectLst/>
                <a:latin typeface="Arial" pitchFamily="34" charset="0"/>
                <a:ea typeface="Times New Roman" pitchFamily="18" charset="0"/>
                <a:cs typeface="B Nazanin" pitchFamily="2" charset="-78"/>
              </a:rPr>
              <a:t> .</a:t>
            </a:r>
            <a:endPar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Garamond" pitchFamily="18" charset="0"/>
                <a:ea typeface="+mn-ea" charset="0"/>
                <a:cs typeface="B Nazanin" pitchFamily="2" charset="-78"/>
              </a:rPr>
              <a:t>ب) سرمایه ای:</a:t>
            </a: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شامل هزینه های استخدام ، آموزش، آشنا سازی کارکنان و</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استقرار انها که هر یک از این هزینه ها به هزینه های جزئی تفکیک می گردند </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تحت عنوان دارایی انسانی طبقه بندی شده و طی سنوات خدمت کارکنان با نرخی</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برآوردی مستهلک می شوند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10243"/>
                                        </p:tgtEl>
                                        <p:attrNameLst>
                                          <p:attrName>style.visibility</p:attrName>
                                        </p:attrNameLst>
                                      </p:cBhvr>
                                      <p:to>
                                        <p:strVal val="visible"/>
                                      </p:to>
                                    </p:set>
                                    <p:animScale>
                                      <p:cBhvr>
                                        <p:cTn id="14" dur="1000" decel="50000" fill="hold">
                                          <p:stCondLst>
                                            <p:cond delay="0"/>
                                          </p:stCondLst>
                                        </p:cTn>
                                        <p:tgtEl>
                                          <p:spTgt spid="102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0243"/>
                                        </p:tgtEl>
                                        <p:attrNameLst>
                                          <p:attrName>ppt_x</p:attrName>
                                          <p:attrName>ppt_y</p:attrName>
                                        </p:attrNameLst>
                                      </p:cBhvr>
                                    </p:animMotion>
                                    <p:animEffect transition="in" filter="fade">
                                      <p:cBhvr>
                                        <p:cTn id="16" dur="1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2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C:\Users\ONe\Pictures\BkUbDbXao7.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18434" name="Rectangle 2"/>
          <p:cNvSpPr>
            <a:spLocks noChangeArrowheads="1"/>
          </p:cNvSpPr>
          <p:nvPr/>
        </p:nvSpPr>
        <p:spPr bwMode="auto">
          <a:xfrm>
            <a:off x="4429124" y="142852"/>
            <a:ext cx="457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bg1"/>
                </a:solidFill>
                <a:effectLst/>
                <a:latin typeface="Garamond" pitchFamily="18" charset="0"/>
                <a:ea typeface="+mn-ea"/>
                <a:cs typeface="B Nazanin" pitchFamily="2" charset="-78"/>
              </a:rPr>
              <a:t>روش ارزش جایگزینی منابع انسانی :</a:t>
            </a:r>
            <a:endParaRPr kumimoji="0" lang="fa-IR" sz="2800" b="0" i="0" u="none" strike="noStrike" cap="none" normalizeH="0" baseline="0" dirty="0" smtClean="0">
              <a:ln>
                <a:noFill/>
              </a:ln>
              <a:solidFill>
                <a:schemeClr val="bg1"/>
              </a:solidFill>
              <a:effectLst/>
              <a:latin typeface="Arial" pitchFamily="34" charset="0"/>
              <a:cs typeface="Arial" pitchFamily="34" charset="0"/>
            </a:endParaRPr>
          </a:p>
        </p:txBody>
      </p:sp>
      <p:sp>
        <p:nvSpPr>
          <p:cNvPr id="18435" name="Rectangle 3"/>
          <p:cNvSpPr>
            <a:spLocks noChangeArrowheads="1"/>
          </p:cNvSpPr>
          <p:nvPr/>
        </p:nvSpPr>
        <p:spPr bwMode="auto">
          <a:xfrm>
            <a:off x="500034" y="785794"/>
            <a:ext cx="8501090" cy="9771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effectLst/>
                <a:latin typeface="B Mitra"/>
                <a:ea typeface="+mn-ea" charset="0"/>
                <a:cs typeface="Arial" pitchFamily="34" charset="0"/>
              </a:rPr>
              <a:t> </a:t>
            </a:r>
            <a:r>
              <a:rPr kumimoji="0" lang="fa-IR" sz="2000" b="0" i="0" u="none" strike="noStrike" cap="none" normalizeH="0" baseline="0" dirty="0" smtClean="0">
                <a:ln>
                  <a:noFill/>
                </a:ln>
                <a:solidFill>
                  <a:schemeClr val="bg1"/>
                </a:solidFill>
                <a:effectLst/>
                <a:latin typeface="Garamond" pitchFamily="18" charset="0"/>
                <a:ea typeface="+mn-ea" charset="0"/>
                <a:cs typeface="B Nazanin" pitchFamily="2" charset="-78"/>
              </a:rPr>
              <a:t>همان مخارج جایگزین کردن منابع انسانی موجود در یک سازمان است . ارزش جایگزینی در این روش شامل اقلامی به شرح زیر است :</a:t>
            </a:r>
            <a:endParaRPr kumimoji="0" lang="fa-IR"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18436" name="Rectangle 4"/>
          <p:cNvSpPr>
            <a:spLocks noChangeArrowheads="1"/>
          </p:cNvSpPr>
          <p:nvPr/>
        </p:nvSpPr>
        <p:spPr bwMode="auto">
          <a:xfrm>
            <a:off x="214282" y="1559593"/>
            <a:ext cx="564360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1" i="0" u="none" strike="noStrike" cap="none" normalizeH="0" baseline="0" dirty="0" smtClean="0">
                <a:ln>
                  <a:noFill/>
                </a:ln>
                <a:solidFill>
                  <a:schemeClr val="bg1"/>
                </a:solidFill>
                <a:effectLst/>
                <a:latin typeface="Garamond" pitchFamily="18" charset="0"/>
                <a:ea typeface="+mn-ea" charset="0"/>
                <a:cs typeface="B Nazanin" pitchFamily="2" charset="-78"/>
              </a:rPr>
              <a:t>الف) هزینه های استخدام افراد جدید برای مشاغل موجود :</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bg1"/>
                </a:solidFill>
                <a:effectLst/>
                <a:latin typeface="Garamond" pitchFamily="18" charset="0"/>
                <a:ea typeface="+mn-ea" charset="0"/>
                <a:cs typeface="B Nazanin" pitchFamily="2" charset="-78"/>
              </a:rPr>
              <a:t>         </a:t>
            </a:r>
            <a:r>
              <a:rPr kumimoji="0" lang="en-US" sz="2000" b="0" i="0" u="none" strike="noStrike" cap="none" normalizeH="0" baseline="0" dirty="0" smtClean="0">
                <a:ln>
                  <a:noFill/>
                </a:ln>
                <a:solidFill>
                  <a:schemeClr val="bg1"/>
                </a:solidFill>
                <a:effectLst/>
                <a:latin typeface="Garamond" pitchFamily="18" charset="0"/>
                <a:ea typeface="+mn-ea" charset="0"/>
                <a:cs typeface="B Nazanin" pitchFamily="2" charset="-78"/>
              </a:rPr>
              <a:t>   </a:t>
            </a:r>
            <a:r>
              <a:rPr kumimoji="0" lang="fa-IR" sz="2000" b="0" i="0" u="none" strike="noStrike" cap="none" normalizeH="0" baseline="0" dirty="0" smtClean="0">
                <a:ln>
                  <a:noFill/>
                </a:ln>
                <a:solidFill>
                  <a:schemeClr val="bg1"/>
                </a:solidFill>
                <a:effectLst/>
                <a:latin typeface="Garamond" pitchFamily="18" charset="0"/>
                <a:ea typeface="+mn-ea" charset="0"/>
                <a:cs typeface="B Nazanin" pitchFamily="2" charset="-78"/>
              </a:rPr>
              <a:t>   1-  هزینه کارمند یابی</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bg1"/>
                </a:solidFill>
                <a:effectLst/>
                <a:latin typeface="Garamond" pitchFamily="18" charset="0"/>
                <a:ea typeface="+mn-ea" charset="0"/>
                <a:cs typeface="B Nazanin" pitchFamily="2" charset="-78"/>
              </a:rPr>
              <a:t>مستقیم  :    2-  هزینه انتخاب</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bg1"/>
                </a:solidFill>
                <a:effectLst/>
                <a:latin typeface="Garamond" pitchFamily="18" charset="0"/>
                <a:ea typeface="+mn-ea" charset="0"/>
                <a:cs typeface="B Nazanin" pitchFamily="2" charset="-78"/>
              </a:rPr>
              <a:t>         </a:t>
            </a:r>
            <a:r>
              <a:rPr kumimoji="0" lang="en-US" sz="2000" b="0" i="0" u="none" strike="noStrike" cap="none" normalizeH="0" baseline="0" dirty="0" smtClean="0">
                <a:ln>
                  <a:noFill/>
                </a:ln>
                <a:solidFill>
                  <a:schemeClr val="bg1"/>
                </a:solidFill>
                <a:effectLst/>
                <a:latin typeface="Garamond" pitchFamily="18" charset="0"/>
                <a:ea typeface="+mn-ea" charset="0"/>
                <a:cs typeface="B Nazanin" pitchFamily="2" charset="-78"/>
              </a:rPr>
              <a:t>   </a:t>
            </a:r>
            <a:r>
              <a:rPr kumimoji="0" lang="fa-IR" sz="2000" b="0" i="0" u="none" strike="noStrike" cap="none" normalizeH="0" baseline="0" dirty="0" smtClean="0">
                <a:ln>
                  <a:noFill/>
                </a:ln>
                <a:solidFill>
                  <a:schemeClr val="bg1"/>
                </a:solidFill>
                <a:effectLst/>
                <a:latin typeface="Garamond" pitchFamily="18" charset="0"/>
                <a:ea typeface="+mn-ea" charset="0"/>
                <a:cs typeface="B Nazanin" pitchFamily="2" charset="-78"/>
              </a:rPr>
              <a:t>   3-  هزینه استخدام</a:t>
            </a:r>
            <a:endParaRPr kumimoji="0" lang="en-US" sz="2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bg1"/>
                </a:solidFill>
                <a:effectLst/>
                <a:latin typeface="Garamond" pitchFamily="18" charset="0"/>
                <a:ea typeface="+mn-ea" charset="0"/>
                <a:cs typeface="B Nazanin" pitchFamily="2" charset="-78"/>
              </a:rPr>
              <a:t>غیر مستقیم</a:t>
            </a:r>
            <a:r>
              <a:rPr kumimoji="0" lang="en-US" sz="2000" b="0" i="0" u="none" strike="noStrike" cap="none" normalizeH="0" baseline="0" dirty="0" smtClean="0">
                <a:ln>
                  <a:noFill/>
                </a:ln>
                <a:solidFill>
                  <a:schemeClr val="bg1"/>
                </a:solidFill>
                <a:effectLst/>
                <a:latin typeface="Garamond" pitchFamily="18" charset="0"/>
                <a:ea typeface="+mn-ea" charset="0"/>
                <a:cs typeface="B Nazanin" pitchFamily="2" charset="-78"/>
              </a:rPr>
              <a:t>:  </a:t>
            </a:r>
            <a:r>
              <a:rPr kumimoji="0" lang="fa-IR" sz="2000" b="0" i="0" u="none" strike="noStrike" cap="none" normalizeH="0" baseline="0" dirty="0" smtClean="0">
                <a:ln>
                  <a:noFill/>
                </a:ln>
                <a:solidFill>
                  <a:schemeClr val="bg1"/>
                </a:solidFill>
                <a:effectLst/>
                <a:latin typeface="Garamond" pitchFamily="18" charset="0"/>
                <a:ea typeface="+mn-ea" charset="0"/>
                <a:cs typeface="B Nazanin" pitchFamily="2" charset="-78"/>
              </a:rPr>
              <a:t>  هزینه ارتقای افراد و  قرار گرفتن در مشاغل جدید در      داخل سازمان</a:t>
            </a:r>
            <a:endParaRPr kumimoji="0" lang="fa-IR" sz="20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1000"/>
                                        <p:tgtEl>
                                          <p:spTgt spid="18434"/>
                                        </p:tgtEl>
                                      </p:cBhvr>
                                    </p:animEffect>
                                    <p:anim calcmode="lin" valueType="num">
                                      <p:cBhvr>
                                        <p:cTn id="8" dur="1000" fill="hold"/>
                                        <p:tgtEl>
                                          <p:spTgt spid="18434"/>
                                        </p:tgtEl>
                                        <p:attrNameLst>
                                          <p:attrName>ppt_x</p:attrName>
                                        </p:attrNameLst>
                                      </p:cBhvr>
                                      <p:tavLst>
                                        <p:tav tm="0">
                                          <p:val>
                                            <p:strVal val="#ppt_x"/>
                                          </p:val>
                                        </p:tav>
                                        <p:tav tm="100000">
                                          <p:val>
                                            <p:strVal val="#ppt_x"/>
                                          </p:val>
                                        </p:tav>
                                      </p:tavLst>
                                    </p:anim>
                                    <p:anim calcmode="lin" valueType="num">
                                      <p:cBhvr>
                                        <p:cTn id="9" dur="1000" fill="hold"/>
                                        <p:tgtEl>
                                          <p:spTgt spid="184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8435"/>
                                        </p:tgtEl>
                                        <p:attrNameLst>
                                          <p:attrName>style.visibility</p:attrName>
                                        </p:attrNameLst>
                                      </p:cBhvr>
                                      <p:to>
                                        <p:strVal val="visible"/>
                                      </p:to>
                                    </p:set>
                                    <p:anim calcmode="lin" valueType="num">
                                      <p:cBhvr>
                                        <p:cTn id="14" dur="1000" fill="hold"/>
                                        <p:tgtEl>
                                          <p:spTgt spid="18435"/>
                                        </p:tgtEl>
                                        <p:attrNameLst>
                                          <p:attrName>ppt_w</p:attrName>
                                        </p:attrNameLst>
                                      </p:cBhvr>
                                      <p:tavLst>
                                        <p:tav tm="0">
                                          <p:val>
                                            <p:fltVal val="0"/>
                                          </p:val>
                                        </p:tav>
                                        <p:tav tm="100000">
                                          <p:val>
                                            <p:strVal val="#ppt_w"/>
                                          </p:val>
                                        </p:tav>
                                      </p:tavLst>
                                    </p:anim>
                                    <p:anim calcmode="lin" valueType="num">
                                      <p:cBhvr>
                                        <p:cTn id="15" dur="1000" fill="hold"/>
                                        <p:tgtEl>
                                          <p:spTgt spid="18435"/>
                                        </p:tgtEl>
                                        <p:attrNameLst>
                                          <p:attrName>ppt_h</p:attrName>
                                        </p:attrNameLst>
                                      </p:cBhvr>
                                      <p:tavLst>
                                        <p:tav tm="0">
                                          <p:val>
                                            <p:fltVal val="0"/>
                                          </p:val>
                                        </p:tav>
                                        <p:tav tm="100000">
                                          <p:val>
                                            <p:strVal val="#ppt_h"/>
                                          </p:val>
                                        </p:tav>
                                      </p:tavLst>
                                    </p:anim>
                                    <p:anim calcmode="lin" valueType="num">
                                      <p:cBhvr>
                                        <p:cTn id="16" dur="1000" fill="hold"/>
                                        <p:tgtEl>
                                          <p:spTgt spid="18435"/>
                                        </p:tgtEl>
                                        <p:attrNameLst>
                                          <p:attrName>style.rotation</p:attrName>
                                        </p:attrNameLst>
                                      </p:cBhvr>
                                      <p:tavLst>
                                        <p:tav tm="0">
                                          <p:val>
                                            <p:fltVal val="90"/>
                                          </p:val>
                                        </p:tav>
                                        <p:tav tm="100000">
                                          <p:val>
                                            <p:fltVal val="0"/>
                                          </p:val>
                                        </p:tav>
                                      </p:tavLst>
                                    </p:anim>
                                    <p:animEffect transition="in" filter="fade">
                                      <p:cBhvr>
                                        <p:cTn id="17" dur="10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8436"/>
                                        </p:tgtEl>
                                        <p:attrNameLst>
                                          <p:attrName>style.visibility</p:attrName>
                                        </p:attrNameLst>
                                      </p:cBhvr>
                                      <p:to>
                                        <p:strVal val="visible"/>
                                      </p:to>
                                    </p:set>
                                    <p:anim calcmode="lin" valueType="num">
                                      <p:cBhvr>
                                        <p:cTn id="22" dur="1000" fill="hold"/>
                                        <p:tgtEl>
                                          <p:spTgt spid="18436"/>
                                        </p:tgtEl>
                                        <p:attrNameLst>
                                          <p:attrName>ppt_x</p:attrName>
                                        </p:attrNameLst>
                                      </p:cBhvr>
                                      <p:tavLst>
                                        <p:tav tm="0">
                                          <p:val>
                                            <p:strVal val="#ppt_x-.2"/>
                                          </p:val>
                                        </p:tav>
                                        <p:tav tm="100000">
                                          <p:val>
                                            <p:strVal val="#ppt_x"/>
                                          </p:val>
                                        </p:tav>
                                      </p:tavLst>
                                    </p:anim>
                                    <p:anim calcmode="lin" valueType="num">
                                      <p:cBhvr>
                                        <p:cTn id="23" dur="1000" fill="hold"/>
                                        <p:tgtEl>
                                          <p:spTgt spid="1843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Ne\Pictures\31901305739743924095.jpg"/>
          <p:cNvPicPr>
            <a:picLocks noChangeAspect="1" noChangeArrowheads="1"/>
          </p:cNvPicPr>
          <p:nvPr/>
        </p:nvPicPr>
        <p:blipFill>
          <a:blip r:embed="rId2" cstate="print"/>
          <a:srcRect/>
          <a:stretch>
            <a:fillRect/>
          </a:stretch>
        </p:blipFill>
        <p:spPr bwMode="auto">
          <a:xfrm>
            <a:off x="0" y="0"/>
            <a:ext cx="9142429" cy="6858000"/>
          </a:xfrm>
          <a:prstGeom prst="rect">
            <a:avLst/>
          </a:prstGeom>
          <a:noFill/>
        </p:spPr>
      </p:pic>
      <p:sp>
        <p:nvSpPr>
          <p:cNvPr id="10241" name="Rectangle 1"/>
          <p:cNvSpPr>
            <a:spLocks noChangeArrowheads="1"/>
          </p:cNvSpPr>
          <p:nvPr/>
        </p:nvSpPr>
        <p:spPr bwMode="auto">
          <a:xfrm>
            <a:off x="4429124" y="428604"/>
            <a:ext cx="4456668"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n-ea"/>
                <a:cs typeface="B Nazanin" pitchFamily="2" charset="-78"/>
              </a:rPr>
              <a:t>ب) هزینه های آموزش افراد جدید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2" name="Rectangle 2"/>
          <p:cNvSpPr>
            <a:spLocks noChangeArrowheads="1"/>
          </p:cNvSpPr>
          <p:nvPr/>
        </p:nvSpPr>
        <p:spPr bwMode="auto">
          <a:xfrm>
            <a:off x="3500430" y="1266624"/>
            <a:ext cx="5500694"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مستقیم   :  1-  آموزش حین خدمت</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a:t>
            </a:r>
            <a:r>
              <a:rPr kumimoji="0" lang="en-US" sz="2000" b="0" i="0" u="none" strike="noStrike" cap="none" normalizeH="0" baseline="0" dirty="0" smtClean="0">
                <a:ln>
                  <a:noFill/>
                </a:ln>
                <a:solidFill>
                  <a:srgbClr val="000000"/>
                </a:solidFill>
                <a:effectLst/>
                <a:latin typeface="Garamond" pitchFamily="18" charset="0"/>
                <a:ea typeface="+mn-ea" charset="0"/>
                <a:cs typeface="B Nazanin" pitchFamily="2" charset="-78"/>
              </a:rPr>
              <a:t>    </a:t>
            </a: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2-  آموزش رسمی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غیر مستقیم   :  زمان آموزش دهنده شامل هزینه سرپرستان </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در مدت دوره آموزش. </a:t>
            </a:r>
            <a:endParaRPr lang="fa-IR" sz="2000" dirty="0" smtClean="0">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از دست رفتن بهره وری در خلال آموزش شامل هزینه </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ساعات عدم اشتغال کارکنان</a:t>
            </a:r>
            <a:r>
              <a:rPr kumimoji="0" lang="en-US" sz="2000" b="0" i="0" u="none" strike="noStrike" cap="none" normalizeH="0" baseline="0" dirty="0" smtClean="0">
                <a:ln>
                  <a:noFill/>
                </a:ln>
                <a:solidFill>
                  <a:srgbClr val="000000"/>
                </a:solidFill>
                <a:effectLst/>
                <a:latin typeface="Garamond" pitchFamily="18" charset="0"/>
                <a:ea typeface="+mn-ea" charset="0"/>
                <a:cs typeface="B Nazanin" pitchFamily="2" charset="-78"/>
              </a:rPr>
              <a:t>  </a:t>
            </a: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به غیر از کار اموزان )</a:t>
            </a: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به خدمات محوله در مدت دوره آموزش</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10241"/>
                                        </p:tgtEl>
                                        <p:attrNameLst>
                                          <p:attrName>style.visibility</p:attrName>
                                        </p:attrNameLst>
                                      </p:cBhvr>
                                      <p:to>
                                        <p:strVal val="visible"/>
                                      </p:to>
                                    </p:set>
                                    <p:anim calcmode="lin" valueType="num">
                                      <p:cBhvr>
                                        <p:cTn id="7" dur="1000" fill="hold"/>
                                        <p:tgtEl>
                                          <p:spTgt spid="10241"/>
                                        </p:tgtEl>
                                        <p:attrNameLst>
                                          <p:attrName>ppt_w</p:attrName>
                                        </p:attrNameLst>
                                      </p:cBhvr>
                                      <p:tavLst>
                                        <p:tav tm="0">
                                          <p:val>
                                            <p:fltVal val="0"/>
                                          </p:val>
                                        </p:tav>
                                        <p:tav tm="100000">
                                          <p:val>
                                            <p:strVal val="#ppt_w"/>
                                          </p:val>
                                        </p:tav>
                                      </p:tavLst>
                                    </p:anim>
                                    <p:anim calcmode="lin" valueType="num">
                                      <p:cBhvr>
                                        <p:cTn id="8" dur="1000" fill="hold"/>
                                        <p:tgtEl>
                                          <p:spTgt spid="10241"/>
                                        </p:tgtEl>
                                        <p:attrNameLst>
                                          <p:attrName>ppt_h</p:attrName>
                                        </p:attrNameLst>
                                      </p:cBhvr>
                                      <p:tavLst>
                                        <p:tav tm="0">
                                          <p:val>
                                            <p:fltVal val="0"/>
                                          </p:val>
                                        </p:tav>
                                        <p:tav tm="100000">
                                          <p:val>
                                            <p:strVal val="#ppt_h"/>
                                          </p:val>
                                        </p:tav>
                                      </p:tavLst>
                                    </p:anim>
                                    <p:anim calcmode="lin" valueType="num">
                                      <p:cBhvr>
                                        <p:cTn id="9" dur="1000" fill="hold"/>
                                        <p:tgtEl>
                                          <p:spTgt spid="10241"/>
                                        </p:tgtEl>
                                        <p:attrNameLst>
                                          <p:attrName>style.rotation</p:attrName>
                                        </p:attrNameLst>
                                      </p:cBhvr>
                                      <p:tavLst>
                                        <p:tav tm="0">
                                          <p:val>
                                            <p:fltVal val="90"/>
                                          </p:val>
                                        </p:tav>
                                        <p:tav tm="100000">
                                          <p:val>
                                            <p:fltVal val="0"/>
                                          </p:val>
                                        </p:tav>
                                      </p:tavLst>
                                    </p:anim>
                                    <p:animEffect transition="in" filter="fade">
                                      <p:cBhvr>
                                        <p:cTn id="10" dur="1000"/>
                                        <p:tgtEl>
                                          <p:spTgt spid="10241"/>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0242"/>
                                        </p:tgtEl>
                                        <p:attrNameLst>
                                          <p:attrName>style.visibility</p:attrName>
                                        </p:attrNameLst>
                                      </p:cBhvr>
                                      <p:to>
                                        <p:strVal val="visible"/>
                                      </p:to>
                                    </p:set>
                                    <p:anim calcmode="lin" valueType="num">
                                      <p:cBhvr>
                                        <p:cTn id="15" dur="1000" fill="hold"/>
                                        <p:tgtEl>
                                          <p:spTgt spid="10242"/>
                                        </p:tgtEl>
                                        <p:attrNameLst>
                                          <p:attrName>ppt_x</p:attrName>
                                        </p:attrNameLst>
                                      </p:cBhvr>
                                      <p:tavLst>
                                        <p:tav tm="0">
                                          <p:val>
                                            <p:strVal val="#ppt_x-.2"/>
                                          </p:val>
                                        </p:tav>
                                        <p:tav tm="100000">
                                          <p:val>
                                            <p:strVal val="#ppt_x"/>
                                          </p:val>
                                        </p:tav>
                                      </p:tavLst>
                                    </p:anim>
                                    <p:anim calcmode="lin" valueType="num">
                                      <p:cBhvr>
                                        <p:cTn id="16" dur="1000" fill="hold"/>
                                        <p:tgtEl>
                                          <p:spTgt spid="10242"/>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1" grpId="0"/>
      <p:bldP spid="102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Ne\Pictures\background_24_20091216_120005445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217" name="Rectangle 1"/>
          <p:cNvSpPr>
            <a:spLocks noChangeArrowheads="1"/>
          </p:cNvSpPr>
          <p:nvPr/>
        </p:nvSpPr>
        <p:spPr bwMode="auto">
          <a:xfrm>
            <a:off x="857224" y="357166"/>
            <a:ext cx="485778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n-ea"/>
                <a:cs typeface="B Nazanin" pitchFamily="2" charset="-78"/>
              </a:rPr>
              <a:t>ج) هزینه انتقال  یا  اخراج  فرد شاغل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8" name="Rectangle 2"/>
          <p:cNvSpPr>
            <a:spLocks noChangeArrowheads="1"/>
          </p:cNvSpPr>
          <p:nvPr/>
        </p:nvSpPr>
        <p:spPr bwMode="auto">
          <a:xfrm>
            <a:off x="214282" y="1142984"/>
            <a:ext cx="4857784"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مستقیم</a:t>
            </a:r>
            <a:r>
              <a:rPr kumimoji="0" lang="en-US" sz="2000" b="0" i="0" u="none" strike="noStrike" cap="none" normalizeH="0" baseline="0" dirty="0" smtClean="0">
                <a:ln>
                  <a:noFill/>
                </a:ln>
                <a:solidFill>
                  <a:srgbClr val="000000"/>
                </a:solidFill>
                <a:effectLst/>
                <a:latin typeface="Garamond" pitchFamily="18" charset="0"/>
                <a:ea typeface="+mn-ea" charset="0"/>
                <a:cs typeface="B Nazanin" pitchFamily="2" charset="-78"/>
              </a:rPr>
              <a:t> :  </a:t>
            </a: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هزینه اخراج یا ترک خدمت فرد از سازمان.</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غیر مستقیم </a:t>
            </a:r>
            <a:r>
              <a:rPr kumimoji="0" lang="en-US" sz="2000" b="0" i="0" u="none" strike="noStrike" cap="none" normalizeH="0" baseline="0" dirty="0" smtClean="0">
                <a:ln>
                  <a:noFill/>
                </a:ln>
                <a:solidFill>
                  <a:srgbClr val="000000"/>
                </a:solidFill>
                <a:effectLst/>
                <a:latin typeface="Garamond" pitchFamily="18" charset="0"/>
                <a:ea typeface="+mn-ea" charset="0"/>
                <a:cs typeface="B Nazanin" pitchFamily="2" charset="-78"/>
              </a:rPr>
              <a:t> :  </a:t>
            </a: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کاهش کارایی فرد قبل از انتقال یا اخراج و هزینه ناشی از خالی بودن شغل مورد بحث  فرد تا زمان استخدام کارمند جدید.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219" name="Rectangle 3"/>
          <p:cNvSpPr>
            <a:spLocks noChangeArrowheads="1"/>
          </p:cNvSpPr>
          <p:nvPr/>
        </p:nvSpPr>
        <p:spPr bwMode="auto">
          <a:xfrm>
            <a:off x="1071538" y="3352056"/>
            <a:ext cx="278605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j-ea"/>
                <a:cs typeface="B Nazanin" pitchFamily="2" charset="-78"/>
              </a:rPr>
              <a:t>نظریه ضریب ارزش</a:t>
            </a: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9220" name="Rectangle 4"/>
          <p:cNvSpPr>
            <a:spLocks noChangeArrowheads="1"/>
          </p:cNvSpPr>
          <p:nvPr/>
        </p:nvSpPr>
        <p:spPr bwMode="auto">
          <a:xfrm>
            <a:off x="214282" y="4071942"/>
            <a:ext cx="4786314" cy="23621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a:cs typeface="B Nazanin" pitchFamily="2" charset="-78"/>
              </a:rPr>
              <a:t>بر اساس این نظریه، ارزش منابع انسانی برابر است با تفاضل ارزش کل شرکت و ارزش ثبت شده در دفاتر شرکت. در این محاسبه بابت دارایی های نا مشهود نظیر سرقفلی، حق امتیاز، میزان وابستگی مشتریان و ارزش قرارداد های بلند مدت تعدیل صورت میگیرد.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9217"/>
                                        </p:tgtEl>
                                        <p:attrNameLst>
                                          <p:attrName>style.visibility</p:attrName>
                                        </p:attrNameLst>
                                      </p:cBhvr>
                                      <p:to>
                                        <p:strVal val="visible"/>
                                      </p:to>
                                    </p:set>
                                    <p:anim calcmode="lin" valueType="num">
                                      <p:cBhvr>
                                        <p:cTn id="7" dur="1000" fill="hold"/>
                                        <p:tgtEl>
                                          <p:spTgt spid="9217"/>
                                        </p:tgtEl>
                                        <p:attrNameLst>
                                          <p:attrName>ppt_w</p:attrName>
                                        </p:attrNameLst>
                                      </p:cBhvr>
                                      <p:tavLst>
                                        <p:tav tm="0">
                                          <p:val>
                                            <p:fltVal val="0"/>
                                          </p:val>
                                        </p:tav>
                                        <p:tav tm="100000">
                                          <p:val>
                                            <p:strVal val="#ppt_w"/>
                                          </p:val>
                                        </p:tav>
                                      </p:tavLst>
                                    </p:anim>
                                    <p:anim calcmode="lin" valueType="num">
                                      <p:cBhvr>
                                        <p:cTn id="8" dur="1000" fill="hold"/>
                                        <p:tgtEl>
                                          <p:spTgt spid="9217"/>
                                        </p:tgtEl>
                                        <p:attrNameLst>
                                          <p:attrName>ppt_h</p:attrName>
                                        </p:attrNameLst>
                                      </p:cBhvr>
                                      <p:tavLst>
                                        <p:tav tm="0">
                                          <p:val>
                                            <p:fltVal val="0"/>
                                          </p:val>
                                        </p:tav>
                                        <p:tav tm="100000">
                                          <p:val>
                                            <p:strVal val="#ppt_h"/>
                                          </p:val>
                                        </p:tav>
                                      </p:tavLst>
                                    </p:anim>
                                    <p:anim calcmode="lin" valueType="num">
                                      <p:cBhvr>
                                        <p:cTn id="9" dur="1000" fill="hold"/>
                                        <p:tgtEl>
                                          <p:spTgt spid="9217"/>
                                        </p:tgtEl>
                                        <p:attrNameLst>
                                          <p:attrName>style.rotation</p:attrName>
                                        </p:attrNameLst>
                                      </p:cBhvr>
                                      <p:tavLst>
                                        <p:tav tm="0">
                                          <p:val>
                                            <p:fltVal val="90"/>
                                          </p:val>
                                        </p:tav>
                                        <p:tav tm="100000">
                                          <p:val>
                                            <p:fltVal val="0"/>
                                          </p:val>
                                        </p:tav>
                                      </p:tavLst>
                                    </p:anim>
                                    <p:animEffect transition="in" filter="fade">
                                      <p:cBhvr>
                                        <p:cTn id="10" dur="1000"/>
                                        <p:tgtEl>
                                          <p:spTgt spid="9217"/>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1000" fill="hold"/>
                                        <p:tgtEl>
                                          <p:spTgt spid="9218"/>
                                        </p:tgtEl>
                                        <p:attrNameLst>
                                          <p:attrName>ppt_x</p:attrName>
                                        </p:attrNameLst>
                                      </p:cBhvr>
                                      <p:tavLst>
                                        <p:tav tm="0">
                                          <p:val>
                                            <p:strVal val="#ppt_x-.2"/>
                                          </p:val>
                                        </p:tav>
                                        <p:tav tm="100000">
                                          <p:val>
                                            <p:strVal val="#ppt_x"/>
                                          </p:val>
                                        </p:tav>
                                      </p:tavLst>
                                    </p:anim>
                                    <p:anim calcmode="lin" valueType="num">
                                      <p:cBhvr>
                                        <p:cTn id="16" dur="1000" fill="hold"/>
                                        <p:tgtEl>
                                          <p:spTgt spid="9218"/>
                                        </p:tgtEl>
                                        <p:attrNameLst>
                                          <p:attrName>ppt_y</p:attrName>
                                        </p:attrNameLst>
                                      </p:cBhvr>
                                      <p:tavLst>
                                        <p:tav tm="0">
                                          <p:val>
                                            <p:strVal val="#ppt_y"/>
                                          </p:val>
                                        </p:tav>
                                        <p:tav tm="100000">
                                          <p:val>
                                            <p:strVal val="#ppt_y"/>
                                          </p:val>
                                        </p:tav>
                                      </p:tavLst>
                                    </p:anim>
                                    <p:animEffect transition="in" filter="wipe(right)" prLst="gradientSize: 0.1">
                                      <p:cBhvr>
                                        <p:cTn id="17" dur="10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iterate type="lt">
                                    <p:tmPct val="5000"/>
                                  </p:iterate>
                                  <p:childTnLst>
                                    <p:set>
                                      <p:cBhvr>
                                        <p:cTn id="21" dur="1" fill="hold">
                                          <p:stCondLst>
                                            <p:cond delay="0"/>
                                          </p:stCondLst>
                                        </p:cTn>
                                        <p:tgtEl>
                                          <p:spTgt spid="9219"/>
                                        </p:tgtEl>
                                        <p:attrNameLst>
                                          <p:attrName>style.visibility</p:attrName>
                                        </p:attrNameLst>
                                      </p:cBhvr>
                                      <p:to>
                                        <p:strVal val="visible"/>
                                      </p:to>
                                    </p:set>
                                    <p:anim calcmode="lin" valueType="num">
                                      <p:cBhvr>
                                        <p:cTn id="22" dur="1000" fill="hold"/>
                                        <p:tgtEl>
                                          <p:spTgt spid="9219"/>
                                        </p:tgtEl>
                                        <p:attrNameLst>
                                          <p:attrName>ppt_w</p:attrName>
                                        </p:attrNameLst>
                                      </p:cBhvr>
                                      <p:tavLst>
                                        <p:tav tm="0">
                                          <p:val>
                                            <p:fltVal val="0"/>
                                          </p:val>
                                        </p:tav>
                                        <p:tav tm="100000">
                                          <p:val>
                                            <p:strVal val="#ppt_w"/>
                                          </p:val>
                                        </p:tav>
                                      </p:tavLst>
                                    </p:anim>
                                    <p:anim calcmode="lin" valueType="num">
                                      <p:cBhvr>
                                        <p:cTn id="23" dur="1000" fill="hold"/>
                                        <p:tgtEl>
                                          <p:spTgt spid="9219"/>
                                        </p:tgtEl>
                                        <p:attrNameLst>
                                          <p:attrName>ppt_h</p:attrName>
                                        </p:attrNameLst>
                                      </p:cBhvr>
                                      <p:tavLst>
                                        <p:tav tm="0">
                                          <p:val>
                                            <p:fltVal val="0"/>
                                          </p:val>
                                        </p:tav>
                                        <p:tav tm="100000">
                                          <p:val>
                                            <p:strVal val="#ppt_h"/>
                                          </p:val>
                                        </p:tav>
                                      </p:tavLst>
                                    </p:anim>
                                    <p:anim calcmode="lin" valueType="num">
                                      <p:cBhvr>
                                        <p:cTn id="24" dur="1000" fill="hold"/>
                                        <p:tgtEl>
                                          <p:spTgt spid="9219"/>
                                        </p:tgtEl>
                                        <p:attrNameLst>
                                          <p:attrName>style.rotation</p:attrName>
                                        </p:attrNameLst>
                                      </p:cBhvr>
                                      <p:tavLst>
                                        <p:tav tm="0">
                                          <p:val>
                                            <p:fltVal val="90"/>
                                          </p:val>
                                        </p:tav>
                                        <p:tav tm="100000">
                                          <p:val>
                                            <p:fltVal val="0"/>
                                          </p:val>
                                        </p:tav>
                                      </p:tavLst>
                                    </p:anim>
                                    <p:animEffect transition="in" filter="fade">
                                      <p:cBhvr>
                                        <p:cTn id="25" dur="1000"/>
                                        <p:tgtEl>
                                          <p:spTgt spid="9219"/>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grpId="0" nodeType="clickEffect">
                                  <p:stCondLst>
                                    <p:cond delay="0"/>
                                  </p:stCondLst>
                                  <p:childTnLst>
                                    <p:set>
                                      <p:cBhvr>
                                        <p:cTn id="29" dur="1" fill="hold">
                                          <p:stCondLst>
                                            <p:cond delay="0"/>
                                          </p:stCondLst>
                                        </p:cTn>
                                        <p:tgtEl>
                                          <p:spTgt spid="9220"/>
                                        </p:tgtEl>
                                        <p:attrNameLst>
                                          <p:attrName>style.visibility</p:attrName>
                                        </p:attrNameLst>
                                      </p:cBhvr>
                                      <p:to>
                                        <p:strVal val="visible"/>
                                      </p:to>
                                    </p:set>
                                    <p:animEffect transition="in" filter="fade">
                                      <p:cBhvr>
                                        <p:cTn id="30" dur="1000"/>
                                        <p:tgtEl>
                                          <p:spTgt spid="9220"/>
                                        </p:tgtEl>
                                      </p:cBhvr>
                                    </p:animEffect>
                                    <p:anim calcmode="lin" valueType="num">
                                      <p:cBhvr>
                                        <p:cTn id="31" dur="1000" fill="hold"/>
                                        <p:tgtEl>
                                          <p:spTgt spid="9220"/>
                                        </p:tgtEl>
                                        <p:attrNameLst>
                                          <p:attrName>ppt_x</p:attrName>
                                        </p:attrNameLst>
                                      </p:cBhvr>
                                      <p:tavLst>
                                        <p:tav tm="0">
                                          <p:val>
                                            <p:strVal val="#ppt_x"/>
                                          </p:val>
                                        </p:tav>
                                        <p:tav tm="100000">
                                          <p:val>
                                            <p:strVal val="#ppt_x"/>
                                          </p:val>
                                        </p:tav>
                                      </p:tavLst>
                                    </p:anim>
                                    <p:anim calcmode="lin" valueType="num">
                                      <p:cBhvr>
                                        <p:cTn id="32" dur="900" decel="100000" fill="hold"/>
                                        <p:tgtEl>
                                          <p:spTgt spid="92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92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9218" grpId="0"/>
      <p:bldP spid="9219" grpId="0"/>
      <p:bldP spid="92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Ne\Pictures\ZibaPix(2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193" name="Rectangle 1"/>
          <p:cNvSpPr>
            <a:spLocks noChangeArrowheads="1"/>
          </p:cNvSpPr>
          <p:nvPr/>
        </p:nvSpPr>
        <p:spPr bwMode="auto">
          <a:xfrm>
            <a:off x="2571736" y="2786058"/>
            <a:ext cx="628651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j-ea" charset="0"/>
                <a:cs typeface="B Nazanin" pitchFamily="2" charset="-78"/>
              </a:rPr>
              <a:t>روش بهای فرصت از دست رفته (نظریه مزایده)</a:t>
            </a: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4" name="Rectangle 2"/>
          <p:cNvSpPr>
            <a:spLocks noChangeArrowheads="1"/>
          </p:cNvSpPr>
          <p:nvPr/>
        </p:nvSpPr>
        <p:spPr bwMode="auto">
          <a:xfrm>
            <a:off x="2571736" y="3571876"/>
            <a:ext cx="6343403"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به طور خلاصه در این روش ارزش منابع انسانی طی فرایند زیر تعیین می گردد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195" name="Rectangle 3"/>
          <p:cNvSpPr>
            <a:spLocks noChangeArrowheads="1"/>
          </p:cNvSpPr>
          <p:nvPr/>
        </p:nvSpPr>
        <p:spPr bwMode="auto">
          <a:xfrm>
            <a:off x="285720" y="4195582"/>
            <a:ext cx="8640506" cy="193899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Char char="•"/>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شرکت به مراکز سرمایه گذاری تقسیم می شود.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Char char="•"/>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خدمات نیروی انسانی متخصص و کمیاب برای اشتغال در این مراکز سرمایه گذاری به مزایده گذارده می شود.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Char char="•"/>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مدیری که بالاترین قیمت را پیشنهاد نماید فرد متخصص را در اختیار خواهد گرفت.</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Char char="•"/>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قیمت تمام شده بعنوان سرمایه مرکز سرمایه گذاری محسوب می شود.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193"/>
                                        </p:tgtEl>
                                        <p:attrNameLst>
                                          <p:attrName>style.visibility</p:attrName>
                                        </p:attrNameLst>
                                      </p:cBhvr>
                                      <p:to>
                                        <p:strVal val="visible"/>
                                      </p:to>
                                    </p:set>
                                    <p:animEffect transition="in" filter="fade">
                                      <p:cBhvr>
                                        <p:cTn id="7" dur="1000"/>
                                        <p:tgtEl>
                                          <p:spTgt spid="8193"/>
                                        </p:tgtEl>
                                      </p:cBhvr>
                                    </p:animEffect>
                                    <p:anim calcmode="lin" valueType="num">
                                      <p:cBhvr>
                                        <p:cTn id="8" dur="1000" fill="hold"/>
                                        <p:tgtEl>
                                          <p:spTgt spid="8193"/>
                                        </p:tgtEl>
                                        <p:attrNameLst>
                                          <p:attrName>ppt_x</p:attrName>
                                        </p:attrNameLst>
                                      </p:cBhvr>
                                      <p:tavLst>
                                        <p:tav tm="0">
                                          <p:val>
                                            <p:strVal val="#ppt_x"/>
                                          </p:val>
                                        </p:tav>
                                        <p:tav tm="100000">
                                          <p:val>
                                            <p:strVal val="#ppt_x"/>
                                          </p:val>
                                        </p:tav>
                                      </p:tavLst>
                                    </p:anim>
                                    <p:anim calcmode="lin" valueType="num">
                                      <p:cBhvr>
                                        <p:cTn id="9" dur="1000" fill="hold"/>
                                        <p:tgtEl>
                                          <p:spTgt spid="819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8194"/>
                                        </p:tgtEl>
                                        <p:attrNameLst>
                                          <p:attrName>style.visibility</p:attrName>
                                        </p:attrNameLst>
                                      </p:cBhvr>
                                      <p:to>
                                        <p:strVal val="visible"/>
                                      </p:to>
                                    </p:set>
                                    <p:anim calcmode="lin" valueType="num">
                                      <p:cBhvr>
                                        <p:cTn id="14" dur="1000" fill="hold"/>
                                        <p:tgtEl>
                                          <p:spTgt spid="8194"/>
                                        </p:tgtEl>
                                        <p:attrNameLst>
                                          <p:attrName>ppt_w</p:attrName>
                                        </p:attrNameLst>
                                      </p:cBhvr>
                                      <p:tavLst>
                                        <p:tav tm="0">
                                          <p:val>
                                            <p:fltVal val="0"/>
                                          </p:val>
                                        </p:tav>
                                        <p:tav tm="100000">
                                          <p:val>
                                            <p:strVal val="#ppt_w"/>
                                          </p:val>
                                        </p:tav>
                                      </p:tavLst>
                                    </p:anim>
                                    <p:anim calcmode="lin" valueType="num">
                                      <p:cBhvr>
                                        <p:cTn id="15" dur="1000" fill="hold"/>
                                        <p:tgtEl>
                                          <p:spTgt spid="8194"/>
                                        </p:tgtEl>
                                        <p:attrNameLst>
                                          <p:attrName>ppt_h</p:attrName>
                                        </p:attrNameLst>
                                      </p:cBhvr>
                                      <p:tavLst>
                                        <p:tav tm="0">
                                          <p:val>
                                            <p:fltVal val="0"/>
                                          </p:val>
                                        </p:tav>
                                        <p:tav tm="100000">
                                          <p:val>
                                            <p:strVal val="#ppt_h"/>
                                          </p:val>
                                        </p:tav>
                                      </p:tavLst>
                                    </p:anim>
                                    <p:anim calcmode="lin" valueType="num">
                                      <p:cBhvr>
                                        <p:cTn id="16" dur="1000" fill="hold"/>
                                        <p:tgtEl>
                                          <p:spTgt spid="8194"/>
                                        </p:tgtEl>
                                        <p:attrNameLst>
                                          <p:attrName>style.rotation</p:attrName>
                                        </p:attrNameLst>
                                      </p:cBhvr>
                                      <p:tavLst>
                                        <p:tav tm="0">
                                          <p:val>
                                            <p:fltVal val="90"/>
                                          </p:val>
                                        </p:tav>
                                        <p:tav tm="100000">
                                          <p:val>
                                            <p:fltVal val="0"/>
                                          </p:val>
                                        </p:tav>
                                      </p:tavLst>
                                    </p:anim>
                                    <p:animEffect transition="in" filter="fade">
                                      <p:cBhvr>
                                        <p:cTn id="17" dur="1000"/>
                                        <p:tgtEl>
                                          <p:spTgt spid="8194"/>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8195"/>
                                        </p:tgtEl>
                                        <p:attrNameLst>
                                          <p:attrName>style.visibility</p:attrName>
                                        </p:attrNameLst>
                                      </p:cBhvr>
                                      <p:to>
                                        <p:strVal val="visible"/>
                                      </p:to>
                                    </p:set>
                                    <p:anim calcmode="lin" valueType="num">
                                      <p:cBhvr>
                                        <p:cTn id="22" dur="1000" fill="hold"/>
                                        <p:tgtEl>
                                          <p:spTgt spid="8195"/>
                                        </p:tgtEl>
                                        <p:attrNameLst>
                                          <p:attrName>ppt_x</p:attrName>
                                        </p:attrNameLst>
                                      </p:cBhvr>
                                      <p:tavLst>
                                        <p:tav tm="0">
                                          <p:val>
                                            <p:strVal val="#ppt_x-.2"/>
                                          </p:val>
                                        </p:tav>
                                        <p:tav tm="100000">
                                          <p:val>
                                            <p:strVal val="#ppt_x"/>
                                          </p:val>
                                        </p:tav>
                                      </p:tavLst>
                                    </p:anim>
                                    <p:anim calcmode="lin" valueType="num">
                                      <p:cBhvr>
                                        <p:cTn id="23" dur="1000" fill="hold"/>
                                        <p:tgtEl>
                                          <p:spTgt spid="819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p:bldP spid="8194" grpId="0"/>
      <p:bldP spid="819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Ne\Pictures\flower-wallpaper%20(3).jpg"/>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7169" name="Rectangle 1"/>
          <p:cNvSpPr>
            <a:spLocks noChangeArrowheads="1"/>
          </p:cNvSpPr>
          <p:nvPr/>
        </p:nvSpPr>
        <p:spPr bwMode="auto">
          <a:xfrm>
            <a:off x="2285984" y="214290"/>
            <a:ext cx="407196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016000" algn="l"/>
              </a:tabLst>
            </a:pPr>
            <a:r>
              <a:rPr kumimoji="0" lang="fa-IR" sz="2800" b="1" i="0" u="none" strike="noStrike" cap="none" normalizeH="0" baseline="0" dirty="0" smtClean="0">
                <a:ln>
                  <a:noFill/>
                </a:ln>
                <a:solidFill>
                  <a:srgbClr val="000000"/>
                </a:solidFill>
                <a:effectLst/>
                <a:latin typeface="Garamond" pitchFamily="18" charset="0"/>
                <a:ea typeface="+mj-ea"/>
                <a:cs typeface="B Nazanin" pitchFamily="2" charset="-78"/>
              </a:rPr>
              <a:t>روش غرامت کار (لو وشوارتز)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142844" y="1142984"/>
            <a:ext cx="4214842"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لو و شوارتز مشکلات مربوط به تعیین ارزش سرمایه های انسانی را در شرایط عدم اطمینان با استفاده از پرداختها بعنوان یک جانشین برای تعیین ارزش بررسی کرده اند . براساس این نظریه آنان الگویی به منظور اندازه گیری ارزش فعلی فرد در موسسه با استفاده از سهم سود پیش بینی شده آتی فرد به عنوان یک معیار جانشین برای تعیین ارزش اقتصادی فرد ارائه کرده اند.</a:t>
            </a:r>
            <a:r>
              <a:rPr kumimoji="0" lang="fa-IR" sz="2000" b="0" i="0" u="none" strike="noStrike" cap="none" normalizeH="0" baseline="0" dirty="0" smtClean="0">
                <a:ln>
                  <a:noFill/>
                </a:ln>
                <a:solidFill>
                  <a:srgbClr val="6600FF"/>
                </a:solidFill>
                <a:effectLst/>
                <a:latin typeface="Calibri"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لو و شوارتز پیشنهاد نمودند که افراد در گروههای همسان دسته بندی شوند و متوسط درآمد آتی آنان مورد محاسبه قرار گیرد.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fade">
                                      <p:cBhvr>
                                        <p:cTn id="7" dur="1000"/>
                                        <p:tgtEl>
                                          <p:spTgt spid="7169"/>
                                        </p:tgtEl>
                                      </p:cBhvr>
                                    </p:animEffect>
                                    <p:anim calcmode="lin" valueType="num">
                                      <p:cBhvr>
                                        <p:cTn id="8" dur="1000" fill="hold"/>
                                        <p:tgtEl>
                                          <p:spTgt spid="7169"/>
                                        </p:tgtEl>
                                        <p:attrNameLst>
                                          <p:attrName>ppt_x</p:attrName>
                                        </p:attrNameLst>
                                      </p:cBhvr>
                                      <p:tavLst>
                                        <p:tav tm="0">
                                          <p:val>
                                            <p:strVal val="#ppt_x"/>
                                          </p:val>
                                        </p:tav>
                                        <p:tav tm="100000">
                                          <p:val>
                                            <p:strVal val="#ppt_x"/>
                                          </p:val>
                                        </p:tav>
                                      </p:tavLst>
                                    </p:anim>
                                    <p:anim calcmode="lin" valueType="num">
                                      <p:cBhvr>
                                        <p:cTn id="9" dur="1000" fill="hold"/>
                                        <p:tgtEl>
                                          <p:spTgt spid="716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500" fill="hold"/>
                                        <p:tgtEl>
                                          <p:spTgt spid="7170"/>
                                        </p:tgtEl>
                                        <p:attrNameLst>
                                          <p:attrName>ppt_w</p:attrName>
                                        </p:attrNameLst>
                                      </p:cBhvr>
                                      <p:tavLst>
                                        <p:tav tm="0">
                                          <p:val>
                                            <p:fltVal val="0"/>
                                          </p:val>
                                        </p:tav>
                                        <p:tav tm="100000">
                                          <p:val>
                                            <p:strVal val="#ppt_w"/>
                                          </p:val>
                                        </p:tav>
                                      </p:tavLst>
                                    </p:anim>
                                    <p:anim calcmode="lin" valueType="num">
                                      <p:cBhvr>
                                        <p:cTn id="15" dur="500" fill="hold"/>
                                        <p:tgtEl>
                                          <p:spTgt spid="71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7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Ne\Pictures\ZibaPix(2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5" name="Rectangle 1"/>
          <p:cNvSpPr>
            <a:spLocks noChangeArrowheads="1"/>
          </p:cNvSpPr>
          <p:nvPr/>
        </p:nvSpPr>
        <p:spPr bwMode="auto">
          <a:xfrm>
            <a:off x="142844" y="357166"/>
            <a:ext cx="5572164"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j-ea"/>
                <a:cs typeface="B Nazanin" pitchFamily="2" charset="-78"/>
              </a:rPr>
              <a:t>روش دستمزدهای تنزیل شده تعدیل یافته</a:t>
            </a: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6" name="Rectangle 2"/>
          <p:cNvSpPr>
            <a:spLocks noChangeArrowheads="1"/>
          </p:cNvSpPr>
          <p:nvPr/>
        </p:nvSpPr>
        <p:spPr bwMode="auto">
          <a:xfrm>
            <a:off x="142844" y="1142984"/>
            <a:ext cx="4214842" cy="46705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این روش هرمانسون پیشنهاد میکند که پرداخت حقوق و دستمزد تنزیل شده آتی افراد بر اساس عامل کارایی تعدیل شود این عامل برای اندازه گیری اثر بخشی منابع انسانی در یک سازمان معین طراحی می شود . عامل کارایی نسبتی است که بر اساس بازده سرمایه گذاری در یک موسسه معین نسبت به سایر موسسات در اقتصاد برای یک دوره خاص تعیین می شود . او استفاده از این نسبت را از طریق این ادعا که اقلام تفاضلی سود های یک موسسه ، سهم منابع انسانی آن هستند مورد دفاع قرار میدهد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1000"/>
                                        <p:tgtEl>
                                          <p:spTgt spid="6145"/>
                                        </p:tgtEl>
                                      </p:cBhvr>
                                    </p:animEffect>
                                    <p:anim calcmode="lin" valueType="num">
                                      <p:cBhvr>
                                        <p:cTn id="8" dur="1000" fill="hold"/>
                                        <p:tgtEl>
                                          <p:spTgt spid="6145"/>
                                        </p:tgtEl>
                                        <p:attrNameLst>
                                          <p:attrName>ppt_x</p:attrName>
                                        </p:attrNameLst>
                                      </p:cBhvr>
                                      <p:tavLst>
                                        <p:tav tm="0">
                                          <p:val>
                                            <p:strVal val="#ppt_x"/>
                                          </p:val>
                                        </p:tav>
                                        <p:tav tm="100000">
                                          <p:val>
                                            <p:strVal val="#ppt_x"/>
                                          </p:val>
                                        </p:tav>
                                      </p:tavLst>
                                    </p:anim>
                                    <p:anim calcmode="lin" valueType="num">
                                      <p:cBhvr>
                                        <p:cTn id="9" dur="1000" fill="hold"/>
                                        <p:tgtEl>
                                          <p:spTgt spid="614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6146"/>
                                        </p:tgtEl>
                                        <p:attrNameLst>
                                          <p:attrName>style.visibility</p:attrName>
                                        </p:attrNameLst>
                                      </p:cBhvr>
                                      <p:to>
                                        <p:strVal val="visible"/>
                                      </p:to>
                                    </p:set>
                                    <p:anim from="(-#ppt_w/2)" to="(#ppt_x)" calcmode="lin" valueType="num">
                                      <p:cBhvr>
                                        <p:cTn id="14" dur="600" fill="hold">
                                          <p:stCondLst>
                                            <p:cond delay="0"/>
                                          </p:stCondLst>
                                        </p:cTn>
                                        <p:tgtEl>
                                          <p:spTgt spid="6146"/>
                                        </p:tgtEl>
                                        <p:attrNameLst>
                                          <p:attrName>ppt_x</p:attrName>
                                        </p:attrNameLst>
                                      </p:cBhvr>
                                    </p:anim>
                                    <p:anim from="0" to="-1.0" calcmode="lin" valueType="num">
                                      <p:cBhvr>
                                        <p:cTn id="15" dur="200" decel="50000" autoRev="1" fill="hold">
                                          <p:stCondLst>
                                            <p:cond delay="600"/>
                                          </p:stCondLst>
                                        </p:cTn>
                                        <p:tgtEl>
                                          <p:spTgt spid="6146"/>
                                        </p:tgtEl>
                                        <p:attrNameLst>
                                          <p:attrName>xshear</p:attrName>
                                        </p:attrNameLst>
                                      </p:cBhvr>
                                    </p:anim>
                                    <p:animScale>
                                      <p:cBhvr>
                                        <p:cTn id="16" dur="200" decel="100000" autoRev="1" fill="hold">
                                          <p:stCondLst>
                                            <p:cond delay="600"/>
                                          </p:stCondLst>
                                        </p:cTn>
                                        <p:tgtEl>
                                          <p:spTgt spid="6146"/>
                                        </p:tgtEl>
                                      </p:cBhvr>
                                      <p:from x="100000" y="100000"/>
                                      <p:to x="80000" y="100000"/>
                                    </p:animScale>
                                    <p:anim by="(#ppt_h/3+#ppt_w*0.1)" calcmode="lin" valueType="num">
                                      <p:cBhvr additive="sum">
                                        <p:cTn id="17" dur="200" decel="100000" autoRev="1" fill="hold">
                                          <p:stCondLst>
                                            <p:cond delay="600"/>
                                          </p:stCondLst>
                                        </p:cTn>
                                        <p:tgtEl>
                                          <p:spTgt spid="614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P spid="61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Ne\Pictures\getimag_php2015-03-27.jpg"/>
          <p:cNvPicPr>
            <a:picLocks noChangeAspect="1" noChangeArrowheads="1"/>
          </p:cNvPicPr>
          <p:nvPr/>
        </p:nvPicPr>
        <p:blipFill>
          <a:blip r:embed="rId2" cstate="print"/>
          <a:srcRect/>
          <a:stretch>
            <a:fillRect/>
          </a:stretch>
        </p:blipFill>
        <p:spPr bwMode="auto">
          <a:xfrm>
            <a:off x="0" y="-45057"/>
            <a:ext cx="9144000" cy="6903057"/>
          </a:xfrm>
          <a:prstGeom prst="rect">
            <a:avLst/>
          </a:prstGeom>
          <a:noFill/>
        </p:spPr>
      </p:pic>
      <p:sp>
        <p:nvSpPr>
          <p:cNvPr id="3" name="Rectangle 2"/>
          <p:cNvSpPr/>
          <p:nvPr/>
        </p:nvSpPr>
        <p:spPr>
          <a:xfrm>
            <a:off x="2928926" y="214290"/>
            <a:ext cx="3143809" cy="523220"/>
          </a:xfrm>
          <a:prstGeom prst="rect">
            <a:avLst/>
          </a:prstGeom>
        </p:spPr>
        <p:txBody>
          <a:bodyPr wrap="none">
            <a:spAutoFit/>
          </a:bodyPr>
          <a:lstStyle/>
          <a:p>
            <a:r>
              <a:rPr lang="fa-IR" sz="2800" b="1" dirty="0" smtClean="0">
                <a:solidFill>
                  <a:schemeClr val="bg1"/>
                </a:solidFill>
              </a:rPr>
              <a:t>روش نرخ بازده تلاشها :</a:t>
            </a:r>
            <a:endParaRPr lang="fa-IR" sz="2800" dirty="0">
              <a:solidFill>
                <a:schemeClr val="bg1"/>
              </a:solidFill>
            </a:endParaRPr>
          </a:p>
        </p:txBody>
      </p:sp>
      <p:sp>
        <p:nvSpPr>
          <p:cNvPr id="5121" name="Rectangle 1"/>
          <p:cNvSpPr>
            <a:spLocks noChangeArrowheads="1"/>
          </p:cNvSpPr>
          <p:nvPr/>
        </p:nvSpPr>
        <p:spPr bwMode="auto">
          <a:xfrm>
            <a:off x="1571604" y="1071546"/>
            <a:ext cx="5643602"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0" i="0" u="none" strike="noStrike" cap="none" normalizeH="0" baseline="0" dirty="0" smtClean="0">
                <a:ln>
                  <a:noFill/>
                </a:ln>
                <a:solidFill>
                  <a:schemeClr val="bg1"/>
                </a:solidFill>
                <a:effectLst/>
                <a:latin typeface="Garamond" pitchFamily="18" charset="0"/>
                <a:ea typeface="+mn-ea"/>
                <a:cs typeface="B Nazanin" pitchFamily="2" charset="-78"/>
              </a:rPr>
              <a:t>این روش را واتسون مطرح نموده است روش کار بدین صورت است که :</a:t>
            </a:r>
            <a:endParaRPr kumimoji="0" lang="fa-IR" sz="2000" b="0" i="0" u="none" strike="noStrike" cap="none" normalizeH="0" baseline="0" dirty="0" smtClean="0">
              <a:ln>
                <a:noFill/>
              </a:ln>
              <a:solidFill>
                <a:schemeClr val="bg1"/>
              </a:solidFill>
              <a:effectLst/>
              <a:latin typeface="Arial" pitchFamily="34" charset="0"/>
              <a:cs typeface="Arial" pitchFamily="34" charset="0"/>
            </a:endParaRPr>
          </a:p>
        </p:txBody>
      </p:sp>
      <p:sp>
        <p:nvSpPr>
          <p:cNvPr id="5122" name="Rectangle 2"/>
          <p:cNvSpPr>
            <a:spLocks noChangeArrowheads="1"/>
          </p:cNvSpPr>
          <p:nvPr/>
        </p:nvSpPr>
        <p:spPr bwMode="auto">
          <a:xfrm>
            <a:off x="3571868" y="3571876"/>
            <a:ext cx="5429256"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Char char="•"/>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ابتدا مشاغل موجود در سازمانها را طبقه بندی نموده و برای هر طبقه ضریبی در نظر گرفته می شود.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سپس حدود کارایی و فعالیت اشخاص مشخص شده و ضرایب مربوطه تعیین می گردند.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buFontTx/>
              <a:buChar char="•"/>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در نهایت سال های تجربه هر طبقه شغلی تا سقف معینی مشخص می شود و برای هر یک ضرایبی در نظر گرفته می شود.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5121"/>
                                        </p:tgtEl>
                                        <p:attrNameLst>
                                          <p:attrName>style.visibility</p:attrName>
                                        </p:attrNameLst>
                                      </p:cBhvr>
                                      <p:to>
                                        <p:strVal val="visible"/>
                                      </p:to>
                                    </p:set>
                                    <p:anim calcmode="lin" valueType="num">
                                      <p:cBhvr>
                                        <p:cTn id="14" dur="1000" fill="hold"/>
                                        <p:tgtEl>
                                          <p:spTgt spid="5121"/>
                                        </p:tgtEl>
                                        <p:attrNameLst>
                                          <p:attrName>ppt_w</p:attrName>
                                        </p:attrNameLst>
                                      </p:cBhvr>
                                      <p:tavLst>
                                        <p:tav tm="0">
                                          <p:val>
                                            <p:fltVal val="0"/>
                                          </p:val>
                                        </p:tav>
                                        <p:tav tm="100000">
                                          <p:val>
                                            <p:strVal val="#ppt_w"/>
                                          </p:val>
                                        </p:tav>
                                      </p:tavLst>
                                    </p:anim>
                                    <p:anim calcmode="lin" valueType="num">
                                      <p:cBhvr>
                                        <p:cTn id="15" dur="1000" fill="hold"/>
                                        <p:tgtEl>
                                          <p:spTgt spid="5121"/>
                                        </p:tgtEl>
                                        <p:attrNameLst>
                                          <p:attrName>ppt_h</p:attrName>
                                        </p:attrNameLst>
                                      </p:cBhvr>
                                      <p:tavLst>
                                        <p:tav tm="0">
                                          <p:val>
                                            <p:fltVal val="0"/>
                                          </p:val>
                                        </p:tav>
                                        <p:tav tm="100000">
                                          <p:val>
                                            <p:strVal val="#ppt_h"/>
                                          </p:val>
                                        </p:tav>
                                      </p:tavLst>
                                    </p:anim>
                                    <p:anim calcmode="lin" valueType="num">
                                      <p:cBhvr>
                                        <p:cTn id="16" dur="1000" fill="hold"/>
                                        <p:tgtEl>
                                          <p:spTgt spid="5121"/>
                                        </p:tgtEl>
                                        <p:attrNameLst>
                                          <p:attrName>style.rotation</p:attrName>
                                        </p:attrNameLst>
                                      </p:cBhvr>
                                      <p:tavLst>
                                        <p:tav tm="0">
                                          <p:val>
                                            <p:fltVal val="90"/>
                                          </p:val>
                                        </p:tav>
                                        <p:tav tm="100000">
                                          <p:val>
                                            <p:fltVal val="0"/>
                                          </p:val>
                                        </p:tav>
                                      </p:tavLst>
                                    </p:anim>
                                    <p:animEffect transition="in" filter="fade">
                                      <p:cBhvr>
                                        <p:cTn id="17" dur="1000"/>
                                        <p:tgtEl>
                                          <p:spTgt spid="51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fade">
                                      <p:cBhvr>
                                        <p:cTn id="22"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121" grpId="0"/>
      <p:bldP spid="51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ONe\Pictures\flower_flowering_spring_plant_fruit_67900_2560x160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itle 5"/>
          <p:cNvSpPr>
            <a:spLocks noGrp="1"/>
          </p:cNvSpPr>
          <p:nvPr>
            <p:ph type="title"/>
          </p:nvPr>
        </p:nvSpPr>
        <p:spPr>
          <a:xfrm>
            <a:off x="5000628" y="571480"/>
            <a:ext cx="3686172" cy="5572140"/>
          </a:xfrm>
        </p:spPr>
        <p:txBody>
          <a:bodyPr>
            <a:normAutofit fontScale="90000"/>
          </a:bodyPr>
          <a:lstStyle/>
          <a:p>
            <a:r>
              <a:rPr lang="fa-IR" sz="2000" dirty="0" smtClean="0"/>
              <a:t/>
            </a:r>
            <a:br>
              <a:rPr lang="fa-IR" sz="2000" dirty="0" smtClean="0"/>
            </a:br>
            <a:r>
              <a:rPr lang="fa-IR" sz="2000" dirty="0"/>
              <a:t/>
            </a:r>
            <a:br>
              <a:rPr lang="fa-IR" sz="2000" dirty="0"/>
            </a:br>
            <a:r>
              <a:rPr lang="fa-IR" sz="2000" dirty="0" smtClean="0"/>
              <a:t/>
            </a:r>
            <a:br>
              <a:rPr lang="fa-IR" sz="2000" dirty="0" smtClean="0"/>
            </a:br>
            <a:r>
              <a:rPr lang="fa-IR" sz="2000" dirty="0"/>
              <a:t/>
            </a:r>
            <a:br>
              <a:rPr lang="fa-IR" sz="2000" dirty="0"/>
            </a:br>
            <a:r>
              <a:rPr lang="fa-IR" sz="2000" dirty="0" smtClean="0"/>
              <a:t/>
            </a:r>
            <a:br>
              <a:rPr lang="fa-IR" sz="2000" dirty="0" smtClean="0"/>
            </a:br>
            <a:r>
              <a:rPr lang="fa-IR" sz="2200" dirty="0" smtClean="0"/>
              <a:t/>
            </a:r>
            <a:br>
              <a:rPr lang="fa-IR" sz="2200" dirty="0" smtClean="0"/>
            </a:br>
            <a:r>
              <a:rPr lang="fa-IR" sz="2200" dirty="0" smtClean="0"/>
              <a:t>درس: منابع انسانی پیشرفته </a:t>
            </a:r>
            <a:br>
              <a:rPr lang="fa-IR" sz="2200" dirty="0" smtClean="0"/>
            </a:br>
            <a:r>
              <a:rPr lang="fa-IR" sz="2200" dirty="0" smtClean="0"/>
              <a:t/>
            </a:r>
            <a:br>
              <a:rPr lang="fa-IR" sz="2200" dirty="0" smtClean="0"/>
            </a:br>
            <a:r>
              <a:rPr lang="fa-IR" sz="2200" dirty="0" smtClean="0"/>
              <a:t>موضوع: حسابداری منابع انسانی</a:t>
            </a:r>
            <a:br>
              <a:rPr lang="fa-IR" sz="2200" dirty="0" smtClean="0"/>
            </a:br>
            <a:r>
              <a:rPr lang="fa-IR" sz="2200" dirty="0" smtClean="0"/>
              <a:t/>
            </a:r>
            <a:br>
              <a:rPr lang="fa-IR" sz="2200" dirty="0" smtClean="0"/>
            </a:br>
            <a:r>
              <a:rPr lang="fa-IR" sz="2200" dirty="0" smtClean="0"/>
              <a:t>استاد: جناب آقای دکتر قربان حسینی</a:t>
            </a:r>
            <a:br>
              <a:rPr lang="fa-IR" sz="2200" dirty="0" smtClean="0"/>
            </a:br>
            <a:r>
              <a:rPr lang="fa-IR" sz="2200" dirty="0" smtClean="0"/>
              <a:t/>
            </a:r>
            <a:br>
              <a:rPr lang="fa-IR" sz="2200" dirty="0" smtClean="0"/>
            </a:br>
            <a:r>
              <a:rPr lang="fa-IR" sz="2200" dirty="0" smtClean="0"/>
              <a:t>دانشگاه : آزاد واحد علوم تحقیقات تهران</a:t>
            </a:r>
            <a:br>
              <a:rPr lang="fa-IR" sz="2200" dirty="0" smtClean="0"/>
            </a:br>
            <a:r>
              <a:rPr lang="fa-IR" sz="2200" dirty="0" smtClean="0"/>
              <a:t/>
            </a:r>
            <a:br>
              <a:rPr lang="fa-IR" sz="2200" dirty="0" smtClean="0"/>
            </a:br>
            <a:r>
              <a:rPr lang="fa-IR" sz="2200" dirty="0" smtClean="0"/>
              <a:t>ارائه: مهرداد </a:t>
            </a:r>
            <a:r>
              <a:rPr lang="fa-IR" sz="2200" smtClean="0"/>
              <a:t>شکری </a:t>
            </a:r>
            <a:r>
              <a:rPr lang="fa-IR" sz="2200" dirty="0" smtClean="0"/>
              <a:t/>
            </a:r>
            <a:br>
              <a:rPr lang="fa-IR" sz="2200" dirty="0" smtClean="0"/>
            </a:br>
            <a:r>
              <a:rPr lang="fa-IR" sz="2200" dirty="0" smtClean="0"/>
              <a:t/>
            </a:r>
            <a:br>
              <a:rPr lang="fa-IR" sz="2200" dirty="0" smtClean="0"/>
            </a:br>
            <a:r>
              <a:rPr lang="fa-IR" sz="2200" dirty="0" smtClean="0"/>
              <a:t>کارشناسی ارشد</a:t>
            </a:r>
            <a:br>
              <a:rPr lang="fa-IR" sz="2200" dirty="0" smtClean="0"/>
            </a:br>
            <a:r>
              <a:rPr lang="fa-IR" sz="2200" dirty="0" smtClean="0"/>
              <a:t/>
            </a:r>
            <a:br>
              <a:rPr lang="fa-IR" sz="2200" dirty="0" smtClean="0"/>
            </a:br>
            <a:r>
              <a:rPr lang="fa-IR" sz="2200" dirty="0" smtClean="0"/>
              <a:t> پاییز : 95-94</a:t>
            </a:r>
            <a:r>
              <a:rPr lang="fa-IR" sz="2000" dirty="0" smtClean="0"/>
              <a:t/>
            </a:r>
            <a:br>
              <a:rPr lang="fa-IR" sz="2000" dirty="0" smtClean="0"/>
            </a:br>
            <a:endParaRPr lang="fa-I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0" fill="hold"/>
                                        <p:tgtEl>
                                          <p:spTgt spid="6"/>
                                        </p:tgtEl>
                                        <p:attrNameLst>
                                          <p:attrName>ppt_x</p:attrName>
                                        </p:attrNameLst>
                                      </p:cBhvr>
                                      <p:tavLst>
                                        <p:tav tm="0">
                                          <p:val>
                                            <p:strVal val="#ppt_x"/>
                                          </p:val>
                                        </p:tav>
                                        <p:tav tm="100000">
                                          <p:val>
                                            <p:strVal val="#ppt_x"/>
                                          </p:val>
                                        </p:tav>
                                      </p:tavLst>
                                    </p:anim>
                                    <p:anim calcmode="lin" valueType="num">
                                      <p:cBhvr additive="base">
                                        <p:cTn id="8"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ONe\Pictures\1359652137-1359637682-1359637636-Purple-Roses.jpg"/>
          <p:cNvPicPr>
            <a:picLocks noChangeAspect="1" noChangeArrowheads="1"/>
          </p:cNvPicPr>
          <p:nvPr/>
        </p:nvPicPr>
        <p:blipFill>
          <a:blip r:embed="rId2" cstate="print"/>
          <a:srcRect/>
          <a:stretch>
            <a:fillRect/>
          </a:stretch>
        </p:blipFill>
        <p:spPr bwMode="auto">
          <a:xfrm>
            <a:off x="-25" y="0"/>
            <a:ext cx="9144025" cy="6858000"/>
          </a:xfrm>
          <a:prstGeom prst="rect">
            <a:avLst/>
          </a:prstGeom>
          <a:noFill/>
        </p:spPr>
      </p:pic>
      <p:sp>
        <p:nvSpPr>
          <p:cNvPr id="4097" name="Rectangle 1"/>
          <p:cNvSpPr>
            <a:spLocks noChangeArrowheads="1"/>
          </p:cNvSpPr>
          <p:nvPr/>
        </p:nvSpPr>
        <p:spPr bwMode="auto">
          <a:xfrm>
            <a:off x="4643438" y="142852"/>
            <a:ext cx="4309192"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j-ea"/>
                <a:cs typeface="B Nazanin" pitchFamily="2" charset="-78"/>
              </a:rPr>
              <a:t>روشهای گزارشگری منابع انسانی</a:t>
            </a:r>
            <a:r>
              <a:rPr kumimoji="0" lang="fa-IR" sz="2800" b="1"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5286380" y="2285992"/>
            <a:ext cx="3714776"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ارائه درگزارش هیئت مدیره به مجمع عمومی صاحبان سهام</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lnSpc>
                <a:spcPct val="150000"/>
              </a:lnSpc>
              <a:spcBef>
                <a:spcPct val="0"/>
              </a:spcBef>
              <a:spcAft>
                <a:spcPct val="0"/>
              </a:spcAft>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a:t>
            </a:r>
            <a:r>
              <a:rPr lang="fa-IR" sz="2000" dirty="0" smtClean="0">
                <a:solidFill>
                  <a:srgbClr val="000000"/>
                </a:solidFill>
                <a:latin typeface="Garamond" pitchFamily="18" charset="0"/>
                <a:ea typeface="+mn-ea" charset="0"/>
                <a:cs typeface="B Nazanin" pitchFamily="2" charset="-78"/>
              </a:rPr>
              <a:t>ارائه درگزارش دارایی های نا مشهود</a:t>
            </a:r>
            <a:endParaRPr lang="en-US" sz="2000" dirty="0" smtClean="0">
              <a:latin typeface="Arial" pitchFamily="34" charset="0"/>
              <a:cs typeface="Arial" pitchFamily="34" charset="0"/>
            </a:endParaRPr>
          </a:p>
          <a:p>
            <a:pPr marL="0" marR="0" lvl="0" indent="0" defTabSz="914400" rtl="1" eaLnBrk="0" fontAlgn="base" latinLnBrk="0" hangingPunct="0">
              <a:lnSpc>
                <a:spcPct val="150000"/>
              </a:lnSpc>
              <a:spcBef>
                <a:spcPct val="0"/>
              </a:spcBef>
              <a:spcAft>
                <a:spcPct val="0"/>
              </a:spcAft>
              <a:buClrTx/>
              <a:buSzTx/>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ارائه درصورت های مالی حسابرسی نشده </a:t>
            </a:r>
          </a:p>
          <a:p>
            <a:pPr marL="0" marR="0" lvl="0" indent="0" defTabSz="914400" rtl="1" eaLnBrk="0" fontAlgn="base" latinLnBrk="0" hangingPunct="0">
              <a:lnSpc>
                <a:spcPct val="150000"/>
              </a:lnSpc>
              <a:spcBef>
                <a:spcPct val="0"/>
              </a:spcBef>
              <a:spcAft>
                <a:spcPct val="0"/>
              </a:spcAft>
              <a:buClrTx/>
              <a:buSzTx/>
              <a:tabLst>
                <a:tab pos="457200" algn="l"/>
              </a:tabLst>
            </a:pPr>
            <a:r>
              <a:rPr lang="fa-IR" sz="2000" dirty="0" smtClean="0">
                <a:solidFill>
                  <a:srgbClr val="000000"/>
                </a:solidFill>
                <a:latin typeface="Garamond" pitchFamily="18" charset="0"/>
                <a:ea typeface="+mn-ea" charset="0"/>
                <a:cs typeface="B Nazanin" pitchFamily="2" charset="-78"/>
              </a:rPr>
              <a:t>- </a:t>
            </a: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ارائه درپیوست صورتهای مالی اساسی</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 to="" calcmode="lin" valueType="num">
                                      <p:cBhvr>
                                        <p:cTn id="7" dur="1" fill="hold"/>
                                        <p:tgtEl>
                                          <p:spTgt spid="409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770" decel="100000"/>
                                        <p:tgtEl>
                                          <p:spTgt spid="4098"/>
                                        </p:tgtEl>
                                      </p:cBhvr>
                                    </p:animEffect>
                                    <p:animScale>
                                      <p:cBhvr>
                                        <p:cTn id="13" dur="770" decel="100000"/>
                                        <p:tgtEl>
                                          <p:spTgt spid="4098"/>
                                        </p:tgtEl>
                                      </p:cBhvr>
                                      <p:from x="10000" y="10000"/>
                                      <p:to x="200000" y="450000"/>
                                    </p:animScale>
                                    <p:animScale>
                                      <p:cBhvr>
                                        <p:cTn id="14" dur="1230" accel="100000" fill="hold">
                                          <p:stCondLst>
                                            <p:cond delay="770"/>
                                          </p:stCondLst>
                                        </p:cTn>
                                        <p:tgtEl>
                                          <p:spTgt spid="4098"/>
                                        </p:tgtEl>
                                      </p:cBhvr>
                                      <p:from x="200000" y="450000"/>
                                      <p:to x="100000" y="100000"/>
                                    </p:animScale>
                                    <p:set>
                                      <p:cBhvr>
                                        <p:cTn id="15" dur="770" fill="hold"/>
                                        <p:tgtEl>
                                          <p:spTgt spid="4098"/>
                                        </p:tgtEl>
                                        <p:attrNameLst>
                                          <p:attrName>ppt_x</p:attrName>
                                        </p:attrNameLst>
                                      </p:cBhvr>
                                      <p:to>
                                        <p:strVal val="(0.5)"/>
                                      </p:to>
                                    </p:set>
                                    <p:anim from="(0.5)" to="(#ppt_x)" calcmode="lin" valueType="num">
                                      <p:cBhvr>
                                        <p:cTn id="16" dur="1230" accel="100000" fill="hold">
                                          <p:stCondLst>
                                            <p:cond delay="770"/>
                                          </p:stCondLst>
                                        </p:cTn>
                                        <p:tgtEl>
                                          <p:spTgt spid="4098"/>
                                        </p:tgtEl>
                                        <p:attrNameLst>
                                          <p:attrName>ppt_x</p:attrName>
                                        </p:attrNameLst>
                                      </p:cBhvr>
                                    </p:anim>
                                    <p:set>
                                      <p:cBhvr>
                                        <p:cTn id="17" dur="770" fill="hold"/>
                                        <p:tgtEl>
                                          <p:spTgt spid="4098"/>
                                        </p:tgtEl>
                                        <p:attrNameLst>
                                          <p:attrName>ppt_y</p:attrName>
                                        </p:attrNameLst>
                                      </p:cBhvr>
                                      <p:to>
                                        <p:strVal val="(#ppt_y+0.4)"/>
                                      </p:to>
                                    </p:set>
                                    <p:anim from="(#ppt_y+0.4)" to="(#ppt_y)" calcmode="lin" valueType="num">
                                      <p:cBhvr>
                                        <p:cTn id="18" dur="1230" accel="100000" fill="hold">
                                          <p:stCondLst>
                                            <p:cond delay="770"/>
                                          </p:stCondLst>
                                        </p:cTn>
                                        <p:tgtEl>
                                          <p:spTgt spid="409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p:bldP spid="409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ONe\Pictures\-----I~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6867" name="Rectangle 3"/>
          <p:cNvSpPr>
            <a:spLocks noChangeArrowheads="1"/>
          </p:cNvSpPr>
          <p:nvPr/>
        </p:nvSpPr>
        <p:spPr bwMode="auto">
          <a:xfrm>
            <a:off x="4214810" y="428604"/>
            <a:ext cx="4647426"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j-ea"/>
                <a:cs typeface="B Nazanin" pitchFamily="2" charset="-78"/>
              </a:rPr>
              <a:t>وظایف کلی حسابداری منابع انسانی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6868" name="Rectangle 4"/>
          <p:cNvSpPr>
            <a:spLocks noChangeArrowheads="1"/>
          </p:cNvSpPr>
          <p:nvPr/>
        </p:nvSpPr>
        <p:spPr bwMode="auto">
          <a:xfrm>
            <a:off x="5857884" y="1285860"/>
            <a:ext cx="300039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نشان دادن این تفکر به مدیریت که افراد در سازمان دارای ارزش هستند  و تصمیم گیری های پرسنلی باید با در نظر گرفتن ارزش  و بهای تمام شده نیروی انسانی اتخاذ گردد.</a:t>
            </a:r>
            <a:r>
              <a:rPr kumimoji="0" lang="fa-IR" sz="2000" b="0" i="0" u="none" strike="noStrike" cap="none" normalizeH="0" baseline="0" dirty="0" smtClean="0">
                <a:ln>
                  <a:noFill/>
                </a:ln>
                <a:solidFill>
                  <a:srgbClr val="6600FF"/>
                </a:solidFill>
                <a:effectLst/>
                <a:latin typeface="Calibri" pitchFamily="34" charset="0"/>
                <a:ea typeface="Calibri" pitchFamily="34" charset="0"/>
                <a:cs typeface="B Nazanin" pitchFamily="2" charset="-78"/>
              </a:rPr>
              <a:t> </a:t>
            </a:r>
            <a:r>
              <a:rPr kumimoji="0" lang="fa-IR" sz="20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مهیا کردن اطلاعات لازم جهت اداره مؤثر و کارآمد نیروی انسانی توسط مدیریت.</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fade">
                                      <p:cBhvr>
                                        <p:cTn id="7" dur="1000"/>
                                        <p:tgtEl>
                                          <p:spTgt spid="36867"/>
                                        </p:tgtEl>
                                      </p:cBhvr>
                                    </p:animEffect>
                                    <p:anim calcmode="lin" valueType="num">
                                      <p:cBhvr>
                                        <p:cTn id="8" dur="1000" fill="hold"/>
                                        <p:tgtEl>
                                          <p:spTgt spid="36867"/>
                                        </p:tgtEl>
                                        <p:attrNameLst>
                                          <p:attrName>ppt_x</p:attrName>
                                        </p:attrNameLst>
                                      </p:cBhvr>
                                      <p:tavLst>
                                        <p:tav tm="0">
                                          <p:val>
                                            <p:strVal val="#ppt_x"/>
                                          </p:val>
                                        </p:tav>
                                        <p:tav tm="100000">
                                          <p:val>
                                            <p:strVal val="#ppt_x"/>
                                          </p:val>
                                        </p:tav>
                                      </p:tavLst>
                                    </p:anim>
                                    <p:anim calcmode="lin" valueType="num">
                                      <p:cBhvr>
                                        <p:cTn id="9" dur="1000" fill="hold"/>
                                        <p:tgtEl>
                                          <p:spTgt spid="3686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36868"/>
                                        </p:tgtEl>
                                        <p:attrNameLst>
                                          <p:attrName>style.visibility</p:attrName>
                                        </p:attrNameLst>
                                      </p:cBhvr>
                                      <p:to>
                                        <p:strVal val="visible"/>
                                      </p:to>
                                    </p:set>
                                    <p:animEffect transition="in" filter="wipe(down)">
                                      <p:cBhvr>
                                        <p:cTn id="14" dur="580">
                                          <p:stCondLst>
                                            <p:cond delay="0"/>
                                          </p:stCondLst>
                                        </p:cTn>
                                        <p:tgtEl>
                                          <p:spTgt spid="36868"/>
                                        </p:tgtEl>
                                      </p:cBhvr>
                                    </p:animEffect>
                                    <p:anim calcmode="lin" valueType="num">
                                      <p:cBhvr>
                                        <p:cTn id="15" dur="1822" tmFilter="0,0; 0.14,0.36; 0.43,0.73; 0.71,0.91; 1.0,1.0">
                                          <p:stCondLst>
                                            <p:cond delay="0"/>
                                          </p:stCondLst>
                                        </p:cTn>
                                        <p:tgtEl>
                                          <p:spTgt spid="3686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686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686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686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6868"/>
                                        </p:tgtEl>
                                        <p:attrNameLst>
                                          <p:attrName>ppt_y</p:attrName>
                                        </p:attrNameLst>
                                      </p:cBhvr>
                                      <p:tavLst>
                                        <p:tav tm="0" fmla="#ppt_y-sin(pi*$)/81">
                                          <p:val>
                                            <p:fltVal val="0"/>
                                          </p:val>
                                        </p:tav>
                                        <p:tav tm="100000">
                                          <p:val>
                                            <p:fltVal val="1"/>
                                          </p:val>
                                        </p:tav>
                                      </p:tavLst>
                                    </p:anim>
                                    <p:animScale>
                                      <p:cBhvr>
                                        <p:cTn id="20" dur="26">
                                          <p:stCondLst>
                                            <p:cond delay="650"/>
                                          </p:stCondLst>
                                        </p:cTn>
                                        <p:tgtEl>
                                          <p:spTgt spid="36868"/>
                                        </p:tgtEl>
                                      </p:cBhvr>
                                      <p:to x="100000" y="60000"/>
                                    </p:animScale>
                                    <p:animScale>
                                      <p:cBhvr>
                                        <p:cTn id="21" dur="166" decel="50000">
                                          <p:stCondLst>
                                            <p:cond delay="676"/>
                                          </p:stCondLst>
                                        </p:cTn>
                                        <p:tgtEl>
                                          <p:spTgt spid="36868"/>
                                        </p:tgtEl>
                                      </p:cBhvr>
                                      <p:to x="100000" y="100000"/>
                                    </p:animScale>
                                    <p:animScale>
                                      <p:cBhvr>
                                        <p:cTn id="22" dur="26">
                                          <p:stCondLst>
                                            <p:cond delay="1312"/>
                                          </p:stCondLst>
                                        </p:cTn>
                                        <p:tgtEl>
                                          <p:spTgt spid="36868"/>
                                        </p:tgtEl>
                                      </p:cBhvr>
                                      <p:to x="100000" y="80000"/>
                                    </p:animScale>
                                    <p:animScale>
                                      <p:cBhvr>
                                        <p:cTn id="23" dur="166" decel="50000">
                                          <p:stCondLst>
                                            <p:cond delay="1338"/>
                                          </p:stCondLst>
                                        </p:cTn>
                                        <p:tgtEl>
                                          <p:spTgt spid="36868"/>
                                        </p:tgtEl>
                                      </p:cBhvr>
                                      <p:to x="100000" y="100000"/>
                                    </p:animScale>
                                    <p:animScale>
                                      <p:cBhvr>
                                        <p:cTn id="24" dur="26">
                                          <p:stCondLst>
                                            <p:cond delay="1642"/>
                                          </p:stCondLst>
                                        </p:cTn>
                                        <p:tgtEl>
                                          <p:spTgt spid="36868"/>
                                        </p:tgtEl>
                                      </p:cBhvr>
                                      <p:to x="100000" y="90000"/>
                                    </p:animScale>
                                    <p:animScale>
                                      <p:cBhvr>
                                        <p:cTn id="25" dur="166" decel="50000">
                                          <p:stCondLst>
                                            <p:cond delay="1668"/>
                                          </p:stCondLst>
                                        </p:cTn>
                                        <p:tgtEl>
                                          <p:spTgt spid="36868"/>
                                        </p:tgtEl>
                                      </p:cBhvr>
                                      <p:to x="100000" y="100000"/>
                                    </p:animScale>
                                    <p:animScale>
                                      <p:cBhvr>
                                        <p:cTn id="26" dur="26">
                                          <p:stCondLst>
                                            <p:cond delay="1808"/>
                                          </p:stCondLst>
                                        </p:cTn>
                                        <p:tgtEl>
                                          <p:spTgt spid="36868"/>
                                        </p:tgtEl>
                                      </p:cBhvr>
                                      <p:to x="100000" y="95000"/>
                                    </p:animScale>
                                    <p:animScale>
                                      <p:cBhvr>
                                        <p:cTn id="27" dur="166" decel="50000">
                                          <p:stCondLst>
                                            <p:cond delay="1834"/>
                                          </p:stCondLst>
                                        </p:cTn>
                                        <p:tgtEl>
                                          <p:spTgt spid="368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ONe\Pictures\daffodils-spring-wallpaper-1680x105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7891" name="Rectangle 3"/>
          <p:cNvSpPr>
            <a:spLocks noChangeArrowheads="1"/>
          </p:cNvSpPr>
          <p:nvPr/>
        </p:nvSpPr>
        <p:spPr bwMode="auto">
          <a:xfrm>
            <a:off x="3000364" y="285728"/>
            <a:ext cx="5928225"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j-ea" charset="0"/>
                <a:cs typeface="B Nazanin" pitchFamily="2" charset="-78"/>
              </a:rPr>
              <a:t>نقش وجایگاه حسابداری منابع انسانی در ایران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7892" name="Rectangle 4"/>
          <p:cNvSpPr>
            <a:spLocks noChangeArrowheads="1"/>
          </p:cNvSpPr>
          <p:nvPr/>
        </p:nvSpPr>
        <p:spPr bwMode="auto">
          <a:xfrm>
            <a:off x="2571736" y="1225688"/>
            <a:ext cx="6429420"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Garamond" pitchFamily="18" charset="0"/>
                <a:ea typeface="+mn-ea"/>
                <a:cs typeface="B Nazanin" pitchFamily="2" charset="-78"/>
              </a:rPr>
              <a:t>در رابطه با تاثیر ارائه اطلاعات حسابداری منابع انسانی بر رفتار استفاده کنندگان  در ایران تحقیقاتی توسط آقایان عبدالرضا تالانه و پوریا نسب و محمد رحیم شهریاری صورت گرفته نتایج این تحقیقات نشان می دهد که ارائه اطلاعات حسابداری منابع انسانی در  یادداشت های همراه صورت های مالی و گزارشات حسابداری مدیریت بر رفتار استفاده کنندگان از اطلاعات تاثیر معنی داری دارد .</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Garamond" pitchFamily="18" charset="0"/>
                <a:ea typeface="+mn-ea"/>
                <a:cs typeface="B Nazanin" pitchFamily="2" charset="-78"/>
              </a:rPr>
              <a:t>علت اساسی عدم پیاده سازی حسابداری منابع انسانی در ایران  طبق تحقیق آقای سیف الدین غلامی ، عدم آگاهی استفاده کنندگان ، سرمایه گذاران ، اعتبار دهندگان و حسابداران کشورمان بوده و نیز دانشکده ها و مجامع حرفه ای کشور هم در جهت معرفی آن اقدامات مؤثری انجام نداده اند.</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fade">
                                      <p:cBhvr>
                                        <p:cTn id="7" dur="1000"/>
                                        <p:tgtEl>
                                          <p:spTgt spid="37891"/>
                                        </p:tgtEl>
                                      </p:cBhvr>
                                    </p:animEffect>
                                    <p:anim calcmode="lin" valueType="num">
                                      <p:cBhvr>
                                        <p:cTn id="8" dur="1000" fill="hold"/>
                                        <p:tgtEl>
                                          <p:spTgt spid="37891"/>
                                        </p:tgtEl>
                                        <p:attrNameLst>
                                          <p:attrName>ppt_x</p:attrName>
                                        </p:attrNameLst>
                                      </p:cBhvr>
                                      <p:tavLst>
                                        <p:tav tm="0">
                                          <p:val>
                                            <p:strVal val="#ppt_x"/>
                                          </p:val>
                                        </p:tav>
                                        <p:tav tm="100000">
                                          <p:val>
                                            <p:strVal val="#ppt_x"/>
                                          </p:val>
                                        </p:tav>
                                      </p:tavLst>
                                    </p:anim>
                                    <p:anim calcmode="lin" valueType="num">
                                      <p:cBhvr>
                                        <p:cTn id="9" dur="1000" fill="hold"/>
                                        <p:tgtEl>
                                          <p:spTgt spid="378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7892"/>
                                        </p:tgtEl>
                                        <p:attrNameLst>
                                          <p:attrName>style.visibility</p:attrName>
                                        </p:attrNameLst>
                                      </p:cBhvr>
                                      <p:to>
                                        <p:strVal val="visible"/>
                                      </p:to>
                                    </p:set>
                                    <p:animScale>
                                      <p:cBhvr>
                                        <p:cTn id="14" dur="1000" decel="50000" fill="hold">
                                          <p:stCondLst>
                                            <p:cond delay="0"/>
                                          </p:stCondLst>
                                        </p:cTn>
                                        <p:tgtEl>
                                          <p:spTgt spid="378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7892"/>
                                        </p:tgtEl>
                                        <p:attrNameLst>
                                          <p:attrName>ppt_x</p:attrName>
                                          <p:attrName>ppt_y</p:attrName>
                                        </p:attrNameLst>
                                      </p:cBhvr>
                                    </p:animMotion>
                                    <p:animEffect transition="in" filter="fade">
                                      <p:cBhvr>
                                        <p:cTn id="16" dur="10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ONe\Pictures\best_flowers_wallpaper.jpg"/>
          <p:cNvPicPr>
            <a:picLocks noChangeAspect="1" noChangeArrowheads="1"/>
          </p:cNvPicPr>
          <p:nvPr/>
        </p:nvPicPr>
        <p:blipFill>
          <a:blip r:embed="rId2" cstate="print"/>
          <a:srcRect/>
          <a:stretch>
            <a:fillRect/>
          </a:stretch>
        </p:blipFill>
        <p:spPr bwMode="auto">
          <a:xfrm>
            <a:off x="1" y="0"/>
            <a:ext cx="9144000" cy="6858000"/>
          </a:xfrm>
          <a:prstGeom prst="rect">
            <a:avLst/>
          </a:prstGeom>
          <a:noFill/>
        </p:spPr>
      </p:pic>
      <p:sp>
        <p:nvSpPr>
          <p:cNvPr id="39939" name="Rectangle 3"/>
          <p:cNvSpPr>
            <a:spLocks noChangeArrowheads="1"/>
          </p:cNvSpPr>
          <p:nvPr/>
        </p:nvSpPr>
        <p:spPr bwMode="auto">
          <a:xfrm>
            <a:off x="5214942" y="642918"/>
            <a:ext cx="3786182"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جهت حل این مشکل باید سازمانها را ملزم نمود که با استفاده از مدلهای ارزیابی موجود مانند مدل بهای تمام شده تاریخی یا مدل بهای جایگزینی ، منابع انسانی خود را اندازه گیری ودر گزارشهای حسابداری مدیریت و همچنین یادداشت های پیوست صورتهای مالی افشا نمایند در این صورت نیازهای اطلاعاتی استفاده کنندگان داخلی و خارجی سازمانها برآورده خواهد شد.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fade">
                                      <p:cBhvr>
                                        <p:cTn id="7"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ONe\Pictures\sunflower_photo-ak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63" name="Rectangle 3"/>
          <p:cNvSpPr>
            <a:spLocks noChangeArrowheads="1"/>
          </p:cNvSpPr>
          <p:nvPr/>
        </p:nvSpPr>
        <p:spPr bwMode="auto">
          <a:xfrm>
            <a:off x="6715140" y="214290"/>
            <a:ext cx="214310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682625" algn="l"/>
              </a:tabLst>
            </a:pPr>
            <a:r>
              <a:rPr kumimoji="0" lang="fa-IR" sz="2800" b="1" i="0" u="none" strike="noStrike" cap="none" normalizeH="0" baseline="0" dirty="0" smtClean="0">
                <a:ln>
                  <a:noFill/>
                </a:ln>
                <a:solidFill>
                  <a:srgbClr val="000000"/>
                </a:solidFill>
                <a:effectLst/>
                <a:latin typeface="Garamond" pitchFamily="18" charset="0"/>
                <a:ea typeface="+mj-ea"/>
                <a:cs typeface="B Nazanin" pitchFamily="2" charset="-78"/>
              </a:rPr>
              <a:t>پيشنهادات</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64" name="Rectangle 4"/>
          <p:cNvSpPr>
            <a:spLocks noChangeArrowheads="1"/>
          </p:cNvSpPr>
          <p:nvPr/>
        </p:nvSpPr>
        <p:spPr bwMode="auto">
          <a:xfrm>
            <a:off x="5429256" y="1088064"/>
            <a:ext cx="35719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1. تدوين راهبرد توسعه سرمايه انساني در سازمانها و مطالعه تاثيراتي كه ميتواند وجود اطلاعات مالي سرمايه انساني در تصميم گيري مديران موثر باشد.</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2. مطالعه و بررسي معيار هاي اندازه گيري مناسب  هزينه هاي سرمايه انساني و ارزش سرمايه انساني  با توجه به شرايط فرهنگي و اجتماعي در ايران به صورت مطالعات دانشگاهي و يا تحقيقات خاص سازماني</a:t>
            </a:r>
            <a:r>
              <a:rPr kumimoji="0" lang="en-US" sz="2000" b="0" i="0" u="none" strike="noStrike" cap="none" normalizeH="0" baseline="0" dirty="0" smtClean="0">
                <a:ln>
                  <a:noFill/>
                </a:ln>
                <a:solidFill>
                  <a:srgbClr val="000000"/>
                </a:solidFill>
                <a:effectLst/>
                <a:latin typeface="Garamond" pitchFamily="18" charset="0"/>
                <a:ea typeface="+mn-ea" charset="0"/>
                <a:cs typeface="B Nazanin" pitchFamily="2" charset="-78"/>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0963"/>
                                        </p:tgtEl>
                                        <p:attrNameLst>
                                          <p:attrName>style.visibility</p:attrName>
                                        </p:attrNameLst>
                                      </p:cBhvr>
                                      <p:to>
                                        <p:strVal val="visible"/>
                                      </p:to>
                                    </p:set>
                                    <p:animEffect transition="in" filter="fade">
                                      <p:cBhvr>
                                        <p:cTn id="7" dur="2000"/>
                                        <p:tgtEl>
                                          <p:spTgt spid="40963"/>
                                        </p:tgtEl>
                                      </p:cBhvr>
                                    </p:animEffect>
                                    <p:anim calcmode="lin" valueType="num">
                                      <p:cBhvr>
                                        <p:cTn id="8" dur="2000" fill="hold"/>
                                        <p:tgtEl>
                                          <p:spTgt spid="40963"/>
                                        </p:tgtEl>
                                        <p:attrNameLst>
                                          <p:attrName>ppt_w</p:attrName>
                                        </p:attrNameLst>
                                      </p:cBhvr>
                                      <p:tavLst>
                                        <p:tav tm="0" fmla="#ppt_w*sin(2.5*pi*$)">
                                          <p:val>
                                            <p:fltVal val="0"/>
                                          </p:val>
                                        </p:tav>
                                        <p:tav tm="100000">
                                          <p:val>
                                            <p:fltVal val="1"/>
                                          </p:val>
                                        </p:tav>
                                      </p:tavLst>
                                    </p:anim>
                                    <p:anim calcmode="lin" valueType="num">
                                      <p:cBhvr>
                                        <p:cTn id="9" dur="2000" fill="hold"/>
                                        <p:tgtEl>
                                          <p:spTgt spid="4096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64"/>
                                        </p:tgtEl>
                                        <p:attrNameLst>
                                          <p:attrName>style.visibility</p:attrName>
                                        </p:attrNameLst>
                                      </p:cBhvr>
                                      <p:to>
                                        <p:strVal val="visible"/>
                                      </p:to>
                                    </p:set>
                                    <p:animEffect transition="in" filter="fade">
                                      <p:cBhvr>
                                        <p:cTn id="14"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ONe\Pictures\1383878248_flower-pink-background-vector-art.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41987" name="Rectangle 3"/>
          <p:cNvSpPr>
            <a:spLocks noChangeArrowheads="1"/>
          </p:cNvSpPr>
          <p:nvPr/>
        </p:nvSpPr>
        <p:spPr bwMode="auto">
          <a:xfrm>
            <a:off x="3214678" y="266492"/>
            <a:ext cx="571500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3. تدوين برنامه هاي حسابداري بر اساس بررسي هاي صورت گرفته جهت راه اندازي آزمايشي سيستم حسابداري منابع انساني در سازمان هاي  پيشرو.</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4. تهيه نرم افزارهاي مناسب بر اساس سيستم هاي طراحي شده كه در آن امكان برآورد بهاي تمام شده و يا ارزش اقتصادي پيش بيني شده است.</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5. ارائه نتايج گزارشات حاصله از سيستم هاي آزمايشي در مجامع علمي جهت تعديل و اعمال پيشنهادات مطروحه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1000"/>
                                        <p:tgtEl>
                                          <p:spTgt spid="41987"/>
                                        </p:tgtEl>
                                      </p:cBhvr>
                                    </p:animEffect>
                                    <p:anim calcmode="lin" valueType="num">
                                      <p:cBhvr>
                                        <p:cTn id="8" dur="1000" fill="hold"/>
                                        <p:tgtEl>
                                          <p:spTgt spid="41987"/>
                                        </p:tgtEl>
                                        <p:attrNameLst>
                                          <p:attrName>ppt_x</p:attrName>
                                        </p:attrNameLst>
                                      </p:cBhvr>
                                      <p:tavLst>
                                        <p:tav tm="0">
                                          <p:val>
                                            <p:strVal val="#ppt_x"/>
                                          </p:val>
                                        </p:tav>
                                        <p:tav tm="100000">
                                          <p:val>
                                            <p:strVal val="#ppt_x"/>
                                          </p:val>
                                        </p:tav>
                                      </p:tavLst>
                                    </p:anim>
                                    <p:anim calcmode="lin" valueType="num">
                                      <p:cBhvr>
                                        <p:cTn id="9" dur="1000" fill="hold"/>
                                        <p:tgtEl>
                                          <p:spTgt spid="419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ONe\Pictures\6928551-flowers-butterflies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3" name="Rectangle 1"/>
          <p:cNvSpPr>
            <a:spLocks noChangeArrowheads="1"/>
          </p:cNvSpPr>
          <p:nvPr/>
        </p:nvSpPr>
        <p:spPr bwMode="auto">
          <a:xfrm>
            <a:off x="285720" y="1285860"/>
            <a:ext cx="2714612" cy="52990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200000"/>
              </a:lnSpc>
              <a:spcBef>
                <a:spcPct val="0"/>
              </a:spcBef>
              <a:spcAft>
                <a:spcPct val="0"/>
              </a:spcAft>
              <a:buClrTx/>
              <a:buSzTx/>
              <a:buFontTx/>
              <a:buNone/>
              <a:tabLst/>
            </a:pPr>
            <a:r>
              <a:rPr kumimoji="0" lang="fa-IR" sz="4400" b="0" i="0" u="none" strike="noStrike" cap="none" normalizeH="0" baseline="0" dirty="0" smtClean="0">
                <a:ln>
                  <a:noFill/>
                </a:ln>
                <a:solidFill>
                  <a:srgbClr val="7030A0"/>
                </a:solidFill>
                <a:effectLst/>
                <a:latin typeface="Garamond" pitchFamily="18" charset="0"/>
                <a:ea typeface="+mn-ea" charset="0"/>
              </a:rPr>
              <a:t>از</a:t>
            </a:r>
          </a:p>
          <a:p>
            <a:pPr marL="0" marR="0" lvl="0" indent="0" algn="justLow" defTabSz="914400" rtl="1" eaLnBrk="1" fontAlgn="base" latinLnBrk="0" hangingPunct="1">
              <a:lnSpc>
                <a:spcPct val="200000"/>
              </a:lnSpc>
              <a:spcBef>
                <a:spcPct val="0"/>
              </a:spcBef>
              <a:spcAft>
                <a:spcPct val="0"/>
              </a:spcAft>
              <a:buClrTx/>
              <a:buSzTx/>
              <a:buFontTx/>
              <a:buNone/>
              <a:tabLst/>
            </a:pPr>
            <a:r>
              <a:rPr kumimoji="0" lang="fa-IR" sz="4400" b="0" i="0" u="none" strike="noStrike" cap="none" normalizeH="0" baseline="0" dirty="0" smtClean="0">
                <a:ln>
                  <a:noFill/>
                </a:ln>
                <a:solidFill>
                  <a:srgbClr val="7030A0"/>
                </a:solidFill>
                <a:effectLst/>
                <a:latin typeface="Garamond" pitchFamily="18" charset="0"/>
                <a:ea typeface="+mn-ea" charset="0"/>
              </a:rPr>
              <a:t> توجه </a:t>
            </a:r>
          </a:p>
          <a:p>
            <a:pPr marL="0" marR="0" lvl="0" indent="0" algn="justLow" defTabSz="914400" rtl="1" eaLnBrk="1" fontAlgn="base" latinLnBrk="0" hangingPunct="1">
              <a:lnSpc>
                <a:spcPct val="200000"/>
              </a:lnSpc>
              <a:spcBef>
                <a:spcPct val="0"/>
              </a:spcBef>
              <a:spcAft>
                <a:spcPct val="0"/>
              </a:spcAft>
              <a:buClrTx/>
              <a:buSzTx/>
              <a:buFontTx/>
              <a:buNone/>
              <a:tabLst/>
            </a:pPr>
            <a:r>
              <a:rPr kumimoji="0" lang="fa-IR" sz="4400" b="0" i="0" u="none" strike="noStrike" cap="none" normalizeH="0" baseline="0" dirty="0" smtClean="0">
                <a:ln>
                  <a:noFill/>
                </a:ln>
                <a:solidFill>
                  <a:srgbClr val="7030A0"/>
                </a:solidFill>
                <a:effectLst/>
                <a:latin typeface="Garamond" pitchFamily="18" charset="0"/>
                <a:ea typeface="+mn-ea" charset="0"/>
              </a:rPr>
              <a:t>شما سپاسگزارم</a:t>
            </a:r>
            <a:endParaRPr kumimoji="0" lang="fa-IR" sz="4400" b="0" i="0" u="none" strike="noStrike" cap="none" normalizeH="0" baseline="0" dirty="0" smtClean="0">
              <a:ln>
                <a:noFill/>
              </a:ln>
              <a:solidFill>
                <a:srgbClr val="7030A0"/>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iterate type="lt">
                                    <p:tmPct val="10000"/>
                                  </p:iterate>
                                  <p:childTnLst>
                                    <p:animEffect transition="out" filter="fade">
                                      <p:cBhvr>
                                        <p:cTn id="6" dur="2000"/>
                                        <p:tgtEl>
                                          <p:spTgt spid="3073"/>
                                        </p:tgtEl>
                                      </p:cBhvr>
                                    </p:animEffect>
                                    <p:anim calcmode="lin" valueType="num">
                                      <p:cBhvr>
                                        <p:cTn id="7" dur="2000"/>
                                        <p:tgtEl>
                                          <p:spTgt spid="307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3073"/>
                                        </p:tgtEl>
                                        <p:attrNameLst>
                                          <p:attrName>ppt_h</p:attrName>
                                        </p:attrNameLst>
                                      </p:cBhvr>
                                      <p:tavLst>
                                        <p:tav tm="0">
                                          <p:val>
                                            <p:strVal val="ppt_h"/>
                                          </p:val>
                                        </p:tav>
                                        <p:tav tm="100000">
                                          <p:val>
                                            <p:strVal val="ppt_h"/>
                                          </p:val>
                                        </p:tav>
                                      </p:tavLst>
                                    </p:anim>
                                    <p:set>
                                      <p:cBhvr>
                                        <p:cTn id="9" dur="1" fill="hold">
                                          <p:stCondLst>
                                            <p:cond delay="1999"/>
                                          </p:stCondLst>
                                        </p:cTn>
                                        <p:tgtEl>
                                          <p:spTgt spid="30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Ne\Pictures\phoca_thumb_l_gool%20booteh-nagsh%2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075" name="Rectangle 3"/>
          <p:cNvSpPr>
            <a:spLocks noChangeArrowheads="1"/>
          </p:cNvSpPr>
          <p:nvPr/>
        </p:nvSpPr>
        <p:spPr bwMode="auto">
          <a:xfrm>
            <a:off x="2714612" y="0"/>
            <a:ext cx="471487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j-ea"/>
                <a:cs typeface="B Nazanin" pitchFamily="2" charset="-78"/>
              </a:rPr>
              <a:t>حسابداری منابع انسانی</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Times New Roman" pitchFamily="18" charset="0"/>
                <a:ea typeface="+mn-ea"/>
                <a:cs typeface="Times New Roman" pitchFamily="18" charset="0"/>
              </a:rPr>
              <a:t>Human Resource</a:t>
            </a: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mn-ea"/>
                <a:cs typeface="Times New Roman" pitchFamily="18" charset="0"/>
              </a:rPr>
              <a:t> </a:t>
            </a:r>
            <a:r>
              <a:rPr kumimoji="0" lang="en-US" sz="2800" b="1" i="0" u="none" strike="noStrike" cap="none" normalizeH="0" baseline="0" dirty="0" smtClean="0">
                <a:ln>
                  <a:noFill/>
                </a:ln>
                <a:solidFill>
                  <a:srgbClr val="000000"/>
                </a:solidFill>
                <a:effectLst/>
                <a:latin typeface="Times New Roman" pitchFamily="18" charset="0"/>
                <a:ea typeface="+mn-ea"/>
                <a:cs typeface="Times New Roman" pitchFamily="18" charset="0"/>
              </a:rPr>
              <a:t>Accounting</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0" y="1595021"/>
            <a:ext cx="435768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1" i="0" u="none" strike="noStrike" cap="none" normalizeH="0" baseline="0" dirty="0" smtClean="0">
                <a:ln>
                  <a:noFill/>
                </a:ln>
                <a:solidFill>
                  <a:srgbClr val="000000"/>
                </a:solidFill>
                <a:effectLst/>
                <a:latin typeface="Garamond" pitchFamily="18" charset="0"/>
                <a:ea typeface="+mj-ea"/>
                <a:cs typeface="B Nazanin" pitchFamily="2" charset="-78"/>
              </a:rPr>
              <a:t>تعریف حسابداری منابع انسانی:</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a:cs typeface="B Nazanin" pitchFamily="2" charset="-78"/>
              </a:rPr>
              <a:t>-  طبق تعریف انجمن حسابداری آمریکا</a:t>
            </a:r>
            <a:r>
              <a:rPr kumimoji="0" lang="en-US" sz="2400" b="0" i="0" u="none" strike="noStrike" cap="none" normalizeH="0" baseline="0" dirty="0" smtClean="0">
                <a:ln>
                  <a:noFill/>
                </a:ln>
                <a:solidFill>
                  <a:srgbClr val="000000"/>
                </a:solidFill>
                <a:effectLst/>
                <a:latin typeface="Garamond" pitchFamily="18" charset="0"/>
                <a:ea typeface="+mn-ea"/>
                <a:cs typeface="B Nazanin" pitchFamily="2" charset="-78"/>
              </a:rPr>
              <a:t>" : </a:t>
            </a:r>
            <a:r>
              <a:rPr kumimoji="0" lang="fa-IR" sz="2400" b="0" i="0" u="none" strike="noStrike" cap="none" normalizeH="0" baseline="0" dirty="0" smtClean="0">
                <a:ln>
                  <a:noFill/>
                </a:ln>
                <a:solidFill>
                  <a:srgbClr val="000000"/>
                </a:solidFill>
                <a:effectLst/>
                <a:latin typeface="Garamond" pitchFamily="18" charset="0"/>
                <a:ea typeface="+mn-ea"/>
                <a:cs typeface="B Nazanin" pitchFamily="2" charset="-78"/>
              </a:rPr>
              <a:t> فرآیند تشخیص و اندازه گیری اطلاعات درباره منابع انسانی و گزارش این اطلاعات به افراد علاقمند و ذینفع </a:t>
            </a:r>
            <a:r>
              <a:rPr kumimoji="0" lang="en-US" sz="2400" b="0" i="0" u="none" strike="noStrike" cap="none" normalizeH="0" baseline="0" dirty="0" smtClean="0">
                <a:ln>
                  <a:noFill/>
                </a:ln>
                <a:solidFill>
                  <a:srgbClr val="000000"/>
                </a:solidFill>
                <a:effectLst/>
                <a:latin typeface="Garamond" pitchFamily="18" charset="0"/>
                <a:ea typeface="+mn-ea"/>
                <a:cs typeface="B Nazanin" pitchFamily="2" charset="-78"/>
              </a:rPr>
              <a:t>" </a:t>
            </a:r>
            <a:r>
              <a:rPr kumimoji="0" lang="fa-IR" sz="2400" b="0" i="0" u="none" strike="noStrike" cap="none" normalizeH="0" baseline="0" dirty="0" smtClean="0">
                <a:ln>
                  <a:noFill/>
                </a:ln>
                <a:solidFill>
                  <a:srgbClr val="000000"/>
                </a:solidFill>
                <a:effectLst/>
                <a:latin typeface="Garamond" pitchFamily="18" charset="0"/>
                <a:ea typeface="+mn-ea"/>
                <a:cs typeface="B Nazanin" pitchFamily="2" charset="-78"/>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a:cs typeface="B Nazanin" pitchFamily="2" charset="-78"/>
              </a:rPr>
              <a:t>-  حسابداری منابع انسانی، در واقع تبدیل مفهوم کیفی و ذهنی ارزش منابع انسانی در قالب کمی و عینی با استفاده از دانش حسابداری است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a:cs typeface="B Nazanin" pitchFamily="2" charset="-78"/>
              </a:rPr>
              <a:t>حسابداري منابع انساني با سه بخش مهم و اساسي پيرامون منابع انساني شامل ؛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a:cs typeface="B Nazanin" pitchFamily="2" charset="-78"/>
              </a:rPr>
              <a:t>-  شناسايي كميت وكيفيت آن</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a:cs typeface="B Nazanin" pitchFamily="2" charset="-78"/>
              </a:rPr>
              <a:t>-  ارزيابي و اندازه گيري ارزش</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r>
              <a:rPr kumimoji="0" lang="fa-IR" sz="2400" b="0" i="0" u="none" strike="noStrike" cap="none" normalizeH="0" baseline="0" dirty="0" smtClean="0">
                <a:ln>
                  <a:noFill/>
                </a:ln>
                <a:solidFill>
                  <a:srgbClr val="000000"/>
                </a:solidFill>
                <a:effectLst/>
                <a:latin typeface="Garamond" pitchFamily="18" charset="0"/>
                <a:ea typeface="+mn-ea"/>
                <a:cs typeface="B Nazanin" pitchFamily="2" charset="-78"/>
              </a:rPr>
              <a:t>اقتصادي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a:cs typeface="B Nazanin" pitchFamily="2" charset="-78"/>
              </a:rPr>
              <a:t>-  گزارشگري مالي مناسب آن </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075"/>
                                        </p:tgtEl>
                                        <p:attrNameLst>
                                          <p:attrName>style.visibility</p:attrName>
                                        </p:attrNameLst>
                                      </p:cBhvr>
                                      <p:to>
                                        <p:strVal val="visible"/>
                                      </p:to>
                                    </p:set>
                                    <p:anim by="(-#ppt_w*2)" calcmode="lin" valueType="num">
                                      <p:cBhvr rctx="PPT">
                                        <p:cTn id="7" dur="500" autoRev="1" fill="hold">
                                          <p:stCondLst>
                                            <p:cond delay="0"/>
                                          </p:stCondLst>
                                        </p:cTn>
                                        <p:tgtEl>
                                          <p:spTgt spid="3075"/>
                                        </p:tgtEl>
                                        <p:attrNameLst>
                                          <p:attrName>ppt_w</p:attrName>
                                        </p:attrNameLst>
                                      </p:cBhvr>
                                    </p:anim>
                                    <p:anim by="(#ppt_w*0.50)" calcmode="lin" valueType="num">
                                      <p:cBhvr>
                                        <p:cTn id="8" dur="500" decel="50000" autoRev="1" fill="hold">
                                          <p:stCondLst>
                                            <p:cond delay="0"/>
                                          </p:stCondLst>
                                        </p:cTn>
                                        <p:tgtEl>
                                          <p:spTgt spid="3075"/>
                                        </p:tgtEl>
                                        <p:attrNameLst>
                                          <p:attrName>ppt_x</p:attrName>
                                        </p:attrNameLst>
                                      </p:cBhvr>
                                    </p:anim>
                                    <p:anim from="(-#ppt_h/2)" to="(#ppt_y)" calcmode="lin" valueType="num">
                                      <p:cBhvr>
                                        <p:cTn id="9" dur="1000" fill="hold">
                                          <p:stCondLst>
                                            <p:cond delay="0"/>
                                          </p:stCondLst>
                                        </p:cTn>
                                        <p:tgtEl>
                                          <p:spTgt spid="3075"/>
                                        </p:tgtEl>
                                        <p:attrNameLst>
                                          <p:attrName>ppt_y</p:attrName>
                                        </p:attrNameLst>
                                      </p:cBhvr>
                                    </p:anim>
                                    <p:animRot by="21600000">
                                      <p:cBhvr>
                                        <p:cTn id="10" dur="1000" fill="hold">
                                          <p:stCondLst>
                                            <p:cond delay="0"/>
                                          </p:stCondLst>
                                        </p:cTn>
                                        <p:tgtEl>
                                          <p:spTgt spid="307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1000"/>
                                        <p:tgtEl>
                                          <p:spTgt spid="3076"/>
                                        </p:tgtEl>
                                      </p:cBhvr>
                                    </p:animEffect>
                                    <p:anim calcmode="lin" valueType="num">
                                      <p:cBhvr>
                                        <p:cTn id="16" dur="1000" fill="hold"/>
                                        <p:tgtEl>
                                          <p:spTgt spid="3076"/>
                                        </p:tgtEl>
                                        <p:attrNameLst>
                                          <p:attrName>ppt_x</p:attrName>
                                        </p:attrNameLst>
                                      </p:cBhvr>
                                      <p:tavLst>
                                        <p:tav tm="0">
                                          <p:val>
                                            <p:strVal val="#ppt_x"/>
                                          </p:val>
                                        </p:tav>
                                        <p:tav tm="100000">
                                          <p:val>
                                            <p:strVal val="#ppt_x"/>
                                          </p:val>
                                        </p:tav>
                                      </p:tavLst>
                                    </p:anim>
                                    <p:anim calcmode="lin" valueType="num">
                                      <p:cBhvr>
                                        <p:cTn id="17"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307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ONe\Pictures\Orchid-hd-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103" name="Rectangle 7"/>
          <p:cNvSpPr>
            <a:spLocks noChangeArrowheads="1"/>
          </p:cNvSpPr>
          <p:nvPr/>
        </p:nvSpPr>
        <p:spPr bwMode="auto">
          <a:xfrm>
            <a:off x="142844" y="1643050"/>
            <a:ext cx="5715040"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j-ea" charset="0"/>
                <a:cs typeface="B Nazanin" pitchFamily="2" charset="-78"/>
              </a:rPr>
              <a:t>حسابداري منابع انساني در ايران:</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charset="0"/>
                <a:cs typeface="B Nazanin" pitchFamily="2" charset="-78"/>
              </a:rPr>
              <a:t>درباره اهميت و نقش منابع انساني و مديريت استراتژيك آن  سالهاست در مجامع علمي و بعضا سازمانها مباحث گسترده اي مطرح شده و اساتيد و متفكرين توانمندي نيز  تحقيقات، كتب و مقالات متعددي به رشته تحرير در آورده اند.</a:t>
            </a:r>
            <a:r>
              <a:rPr kumimoji="0" lang="fa-IR" sz="2400" b="0" i="0" u="none" strike="noStrike" cap="none" normalizeH="0" baseline="0" dirty="0" smtClean="0">
                <a:ln>
                  <a:noFill/>
                </a:ln>
                <a:solidFill>
                  <a:srgbClr val="0095F1"/>
                </a:solidFill>
                <a:effectLst/>
                <a:latin typeface="Calibri" pitchFamily="34" charset="0"/>
                <a:ea typeface="Calibri" pitchFamily="34" charset="0"/>
                <a:cs typeface="B Nazanin" pitchFamily="2" charset="-78"/>
              </a:rPr>
              <a:t> </a:t>
            </a:r>
            <a:r>
              <a:rPr kumimoji="0" lang="fa-IR" sz="2400" b="0" i="0" u="none" strike="noStrike" cap="none" normalizeH="0" baseline="0" dirty="0" smtClean="0">
                <a:ln>
                  <a:noFill/>
                </a:ln>
                <a:solidFill>
                  <a:srgbClr val="000000"/>
                </a:solidFill>
                <a:effectLst/>
                <a:latin typeface="Garamond" pitchFamily="18" charset="0"/>
                <a:ea typeface="+mn-ea" charset="0"/>
                <a:cs typeface="B Nazanin" pitchFamily="2" charset="-78"/>
              </a:rPr>
              <a:t>حسابداري منابع انساني نيز  به عنوان موضوعي جديد كه از عمر  طرح آن بيش از يك دو دهه در ايران نگذشته با ترجمه آثار انديشمندان خارجي در ايران پا به عرصه وجود نهاده است.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charset="0"/>
                <a:cs typeface="B Nazanin" pitchFamily="2" charset="-78"/>
              </a:rPr>
              <a:t>-  نخستين اشارات به حسابداري منابع انساني طي اولين مقالات مربوط به اين موضوع در سال 1372در نشريه شماره 5،  بررسي هاي حسابداري با عنوان تئوري حسابداري اجتماعي با ترجمه آقاي محمد رضا جعفري مطرح گرديد.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500" fill="hold"/>
                                        <p:tgtEl>
                                          <p:spTgt spid="4103"/>
                                        </p:tgtEl>
                                        <p:attrNameLst>
                                          <p:attrName>ppt_w</p:attrName>
                                        </p:attrNameLst>
                                      </p:cBhvr>
                                      <p:tavLst>
                                        <p:tav tm="0">
                                          <p:val>
                                            <p:fltVal val="0"/>
                                          </p:val>
                                        </p:tav>
                                        <p:tav tm="100000">
                                          <p:val>
                                            <p:strVal val="#ppt_w"/>
                                          </p:val>
                                        </p:tav>
                                      </p:tavLst>
                                    </p:anim>
                                    <p:anim calcmode="lin" valueType="num">
                                      <p:cBhvr>
                                        <p:cTn id="8" dur="500" fill="hold"/>
                                        <p:tgtEl>
                                          <p:spTgt spid="4103"/>
                                        </p:tgtEl>
                                        <p:attrNameLst>
                                          <p:attrName>ppt_h</p:attrName>
                                        </p:attrNameLst>
                                      </p:cBhvr>
                                      <p:tavLst>
                                        <p:tav tm="0">
                                          <p:val>
                                            <p:fltVal val="0"/>
                                          </p:val>
                                        </p:tav>
                                        <p:tav tm="100000">
                                          <p:val>
                                            <p:strVal val="#ppt_h"/>
                                          </p:val>
                                        </p:tav>
                                      </p:tavLst>
                                    </p:anim>
                                    <p:animEffect transition="in" filter="fade">
                                      <p:cBhvr>
                                        <p:cTn id="9"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Ne\Pictures\Autumn-backgrounds-vector-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148" name="Rectangle 4"/>
          <p:cNvSpPr>
            <a:spLocks noChangeArrowheads="1"/>
          </p:cNvSpPr>
          <p:nvPr/>
        </p:nvSpPr>
        <p:spPr bwMode="auto">
          <a:xfrm>
            <a:off x="2714612" y="2071678"/>
            <a:ext cx="628651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charset="0"/>
                <a:cs typeface="B Nazanin" pitchFamily="2" charset="-78"/>
              </a:rPr>
              <a:t>- در سال 1373 عنوان حسابداري منابع انساني در مركز آموزش مديريت دولتي و با ترجمه دکتر ميرسپاسي بيان شد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charset="0"/>
                <a:cs typeface="B Nazanin" pitchFamily="2" charset="-78"/>
              </a:rPr>
              <a:t>- در سال 1374 نيز نشريه بررسي هاي حسابداري شماره 15، مقاله  حسابداري منابع انساني آقاي نوروش را به چاپ رسانده است و كتاب حسابداري و منابع انساني دكتر ميرسپاسي نيز در همين سال انتشار يافت.</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charset="0"/>
                <a:cs typeface="B Nazanin" pitchFamily="2" charset="-78"/>
              </a:rPr>
              <a:t>از آن تاريخ تاكنون مقالات متعدد و چندين پايان نامه تحصيلات تكميلي در اين زمينه  تهيه و به چاپ رسيده كه عموما جنبه توصيفي، تحليلي و ترجمه داشته  و عمدتا  به جايگاه و اهميت موضوع پرداخته است بي آنكه به مقولات عملي و شيوه هاي به كار گيري آن اشاره داشته باشد يا به شركتهايي كه اين شيوه حسابداري در آن اجرا و پياده شده است پرداخته شود.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 calcmode="lin" valueType="num">
                                      <p:cBhvr>
                                        <p:cTn id="7" dur="500" fill="hold"/>
                                        <p:tgtEl>
                                          <p:spTgt spid="6148"/>
                                        </p:tgtEl>
                                        <p:attrNameLst>
                                          <p:attrName>ppt_w</p:attrName>
                                        </p:attrNameLst>
                                      </p:cBhvr>
                                      <p:tavLst>
                                        <p:tav tm="0">
                                          <p:val>
                                            <p:fltVal val="0"/>
                                          </p:val>
                                        </p:tav>
                                        <p:tav tm="100000">
                                          <p:val>
                                            <p:strVal val="#ppt_w"/>
                                          </p:val>
                                        </p:tav>
                                      </p:tavLst>
                                    </p:anim>
                                    <p:anim calcmode="lin" valueType="num">
                                      <p:cBhvr>
                                        <p:cTn id="8" dur="500" fill="hold"/>
                                        <p:tgtEl>
                                          <p:spTgt spid="61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ONe\Pictures\yellow-flowers-wallpaper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5" name="Rectangle 5"/>
          <p:cNvSpPr>
            <a:spLocks noChangeArrowheads="1"/>
          </p:cNvSpPr>
          <p:nvPr/>
        </p:nvSpPr>
        <p:spPr bwMode="auto">
          <a:xfrm>
            <a:off x="214282" y="2714620"/>
            <a:ext cx="37147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0" i="0" u="none" strike="noStrike" cap="none" normalizeH="0" baseline="0" dirty="0" smtClean="0">
                <a:ln>
                  <a:noFill/>
                </a:ln>
                <a:solidFill>
                  <a:srgbClr val="000000"/>
                </a:solidFill>
                <a:effectLst/>
                <a:latin typeface="Garamond" pitchFamily="18" charset="0"/>
                <a:ea typeface="+mn-ea" charset="0"/>
                <a:cs typeface="B Nazanin" pitchFamily="2" charset="-78"/>
              </a:rPr>
              <a:t>سازمان حسابرسي نيز به عنوان متولي استاندارد گذاري حسابداري در ايران،  همانند ساير موسسات تدوين استاندارد ملي و بين المللي در سر تا سر دنيا  استاندارد خاصي در اين زمينه طراحي ننموده  و به راهكار هاي عملي  نيز اشاره نكرده است.</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type="lt">
                                    <p:tmPct val="0"/>
                                  </p:iterate>
                                  <p:childTnLst>
                                    <p:set>
                                      <p:cBhvr>
                                        <p:cTn id="6" dur="1" fill="hold">
                                          <p:stCondLst>
                                            <p:cond delay="0"/>
                                          </p:stCondLst>
                                        </p:cTn>
                                        <p:tgtEl>
                                          <p:spTgt spid="5125"/>
                                        </p:tgtEl>
                                        <p:attrNameLst>
                                          <p:attrName>style.visibility</p:attrName>
                                        </p:attrNameLst>
                                      </p:cBhvr>
                                      <p:to>
                                        <p:strVal val="visible"/>
                                      </p:to>
                                    </p:set>
                                    <p:anim calcmode="lin" valueType="num">
                                      <p:cBhvr>
                                        <p:cTn id="7" dur="500" fill="hold"/>
                                        <p:tgtEl>
                                          <p:spTgt spid="5125"/>
                                        </p:tgtEl>
                                        <p:attrNameLst>
                                          <p:attrName>ppt_w</p:attrName>
                                        </p:attrNameLst>
                                      </p:cBhvr>
                                      <p:tavLst>
                                        <p:tav tm="0">
                                          <p:val>
                                            <p:fltVal val="0"/>
                                          </p:val>
                                        </p:tav>
                                        <p:tav tm="100000">
                                          <p:val>
                                            <p:strVal val="#ppt_w"/>
                                          </p:val>
                                        </p:tav>
                                      </p:tavLst>
                                    </p:anim>
                                    <p:anim calcmode="lin" valueType="num">
                                      <p:cBhvr>
                                        <p:cTn id="8" dur="500" fill="hold"/>
                                        <p:tgtEl>
                                          <p:spTgt spid="51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ONe\Pictures\Orchid-hd-wallpap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171" name="Rectangle 3"/>
          <p:cNvSpPr>
            <a:spLocks noChangeArrowheads="1"/>
          </p:cNvSpPr>
          <p:nvPr/>
        </p:nvSpPr>
        <p:spPr bwMode="auto">
          <a:xfrm>
            <a:off x="1928794" y="142852"/>
            <a:ext cx="5143504"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chemeClr val="bg1"/>
                </a:solidFill>
                <a:effectLst/>
                <a:latin typeface="Garamond" pitchFamily="18" charset="0"/>
                <a:ea typeface="+mj-ea"/>
                <a:cs typeface="B Nazanin" pitchFamily="2" charset="-78"/>
              </a:rPr>
              <a:t>دلایل اهمیت حسابداری منابع انسانی:</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endParaRPr kumimoji="0" lang="fa-IR" sz="2800" b="0" i="0" u="none" strike="noStrike" cap="none" normalizeH="0" baseline="0" dirty="0" smtClean="0">
              <a:ln>
                <a:noFill/>
              </a:ln>
              <a:solidFill>
                <a:srgbClr val="FFFF00"/>
              </a:solidFill>
              <a:effectLst/>
              <a:latin typeface="Arial" pitchFamily="34" charset="0"/>
              <a:cs typeface="Arial" pitchFamily="34" charset="0"/>
            </a:endParaRPr>
          </a:p>
        </p:txBody>
      </p:sp>
      <p:sp>
        <p:nvSpPr>
          <p:cNvPr id="6" name="Rectangle 5"/>
          <p:cNvSpPr/>
          <p:nvPr/>
        </p:nvSpPr>
        <p:spPr>
          <a:xfrm>
            <a:off x="285720" y="3786190"/>
            <a:ext cx="6572296" cy="785818"/>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fa-IR"/>
          </a:p>
        </p:txBody>
      </p:sp>
      <p:sp>
        <p:nvSpPr>
          <p:cNvPr id="7172" name="Rectangle 4"/>
          <p:cNvSpPr>
            <a:spLocks noChangeArrowheads="1"/>
          </p:cNvSpPr>
          <p:nvPr/>
        </p:nvSpPr>
        <p:spPr bwMode="auto">
          <a:xfrm>
            <a:off x="285720" y="4000504"/>
            <a:ext cx="650085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مدیران را به اهمیت افرادی که در انجام و اداره امور شرکت نقش دارند آگاه سازد.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285720" y="4786322"/>
            <a:ext cx="5643602" cy="78581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endParaRPr lang="fa-IR"/>
          </a:p>
        </p:txBody>
      </p:sp>
      <p:sp>
        <p:nvSpPr>
          <p:cNvPr id="7173" name="Rectangle 5"/>
          <p:cNvSpPr>
            <a:spLocks noChangeArrowheads="1"/>
          </p:cNvSpPr>
          <p:nvPr/>
        </p:nvSpPr>
        <p:spPr bwMode="auto">
          <a:xfrm>
            <a:off x="285720" y="4857760"/>
            <a:ext cx="5643602"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جهت تهیه اطلاعات برای ارزشیابی و توسعه منابع انسانی و بهبود یک سازمان ضروری است.</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285720" y="5786454"/>
            <a:ext cx="5429288" cy="785818"/>
          </a:xfrm>
          <a:prstGeom prst="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fa-IR"/>
          </a:p>
        </p:txBody>
      </p:sp>
      <p:sp>
        <p:nvSpPr>
          <p:cNvPr id="12" name="Rectangle 11"/>
          <p:cNvSpPr/>
          <p:nvPr/>
        </p:nvSpPr>
        <p:spPr>
          <a:xfrm>
            <a:off x="285720" y="5786454"/>
            <a:ext cx="5429288" cy="707886"/>
          </a:xfrm>
          <a:prstGeom prst="rect">
            <a:avLst/>
          </a:prstGeom>
        </p:spPr>
        <p:txBody>
          <a:bodyPr wrap="square">
            <a:spAutoFit/>
          </a:bodyPr>
          <a:lstStyle/>
          <a:p>
            <a:r>
              <a:rPr lang="fa-IR" sz="2000" dirty="0"/>
              <a:t>اطلاعات لازم جهت اداره موثر و کارامد نیروی انسانی از جانب مدیر را مهیا می سازد.</a:t>
            </a:r>
          </a:p>
        </p:txBody>
      </p:sp>
      <p:sp>
        <p:nvSpPr>
          <p:cNvPr id="13" name="Rectangle 12"/>
          <p:cNvSpPr/>
          <p:nvPr/>
        </p:nvSpPr>
        <p:spPr>
          <a:xfrm>
            <a:off x="285720" y="2786058"/>
            <a:ext cx="8501122" cy="78581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endParaRPr lang="fa-IR"/>
          </a:p>
        </p:txBody>
      </p:sp>
      <p:sp>
        <p:nvSpPr>
          <p:cNvPr id="7174" name="Rectangle 6"/>
          <p:cNvSpPr>
            <a:spLocks noChangeArrowheads="1"/>
          </p:cNvSpPr>
          <p:nvPr/>
        </p:nvSpPr>
        <p:spPr bwMode="auto">
          <a:xfrm>
            <a:off x="428596" y="2857496"/>
            <a:ext cx="821533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tabLst>
                <a:tab pos="457200" algn="l"/>
              </a:tabLst>
            </a:pPr>
            <a:r>
              <a:rPr kumimoji="0" lang="fa-IR" sz="2000" b="0" i="0" u="none" strike="noStrike" cap="none" normalizeH="0" baseline="0" dirty="0" smtClean="0">
                <a:ln>
                  <a:noFill/>
                </a:ln>
                <a:solidFill>
                  <a:srgbClr val="000000"/>
                </a:solidFill>
                <a:effectLst/>
                <a:latin typeface="Garamond" pitchFamily="18" charset="0"/>
                <a:ea typeface="+mn-ea"/>
                <a:cs typeface="B Nazanin" pitchFamily="2" charset="-78"/>
              </a:rPr>
              <a:t>روشی برای ارزیابی عملکرد و تصمیم گیری های مدیریت در بهره گیری از منابع انسانی از نظر کمی و کیفی در اختیار قرار میدهد.</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p:nvPr/>
        </p:nvSpPr>
        <p:spPr>
          <a:xfrm>
            <a:off x="2714612" y="1928802"/>
            <a:ext cx="6082114" cy="461665"/>
          </a:xfrm>
          <a:prstGeom prst="rect">
            <a:avLst/>
          </a:prstGeom>
        </p:spPr>
        <p:txBody>
          <a:bodyPr wrap="none">
            <a:spAutoFit/>
          </a:bodyPr>
          <a:lstStyle/>
          <a:p>
            <a:r>
              <a:rPr lang="fa-IR" sz="2400" dirty="0">
                <a:solidFill>
                  <a:schemeClr val="bg1"/>
                </a:solidFill>
              </a:rPr>
              <a:t>حسابداری منابع انسانی بدین منظور به وجود آمده است که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1000"/>
                                        <p:tgtEl>
                                          <p:spTgt spid="7171"/>
                                        </p:tgtEl>
                                      </p:cBhvr>
                                    </p:animEffect>
                                    <p:anim calcmode="lin" valueType="num">
                                      <p:cBhvr>
                                        <p:cTn id="8" dur="1000" fill="hold"/>
                                        <p:tgtEl>
                                          <p:spTgt spid="7171"/>
                                        </p:tgtEl>
                                        <p:attrNameLst>
                                          <p:attrName>ppt_x</p:attrName>
                                        </p:attrNameLst>
                                      </p:cBhvr>
                                      <p:tavLst>
                                        <p:tav tm="0">
                                          <p:val>
                                            <p:strVal val="#ppt_x"/>
                                          </p:val>
                                        </p:tav>
                                        <p:tav tm="100000">
                                          <p:val>
                                            <p:strVal val="#ppt_x"/>
                                          </p:val>
                                        </p:tav>
                                      </p:tavLst>
                                    </p:anim>
                                    <p:anim calcmode="lin" valueType="num">
                                      <p:cBhvr>
                                        <p:cTn id="9"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fltVal val="0"/>
                                          </p:val>
                                        </p:tav>
                                        <p:tav tm="100000">
                                          <p:val>
                                            <p:strVal val="#ppt_w"/>
                                          </p:val>
                                        </p:tav>
                                      </p:tavLst>
                                    </p:anim>
                                    <p:anim calcmode="lin" valueType="num">
                                      <p:cBhvr>
                                        <p:cTn id="15" dur="1000" fill="hold"/>
                                        <p:tgtEl>
                                          <p:spTgt spid="15"/>
                                        </p:tgtEl>
                                        <p:attrNameLst>
                                          <p:attrName>ppt_h</p:attrName>
                                        </p:attrNameLst>
                                      </p:cBhvr>
                                      <p:tavLst>
                                        <p:tav tm="0">
                                          <p:val>
                                            <p:fltVal val="0"/>
                                          </p:val>
                                        </p:tav>
                                        <p:tav tm="100000">
                                          <p:val>
                                            <p:strVal val="#ppt_h"/>
                                          </p:val>
                                        </p:tav>
                                      </p:tavLst>
                                    </p:anim>
                                    <p:anim calcmode="lin" valueType="num">
                                      <p:cBhvr>
                                        <p:cTn id="16" dur="1000" fill="hold"/>
                                        <p:tgtEl>
                                          <p:spTgt spid="15"/>
                                        </p:tgtEl>
                                        <p:attrNameLst>
                                          <p:attrName>style.rotation</p:attrName>
                                        </p:attrNameLst>
                                      </p:cBhvr>
                                      <p:tavLst>
                                        <p:tav tm="0">
                                          <p:val>
                                            <p:fltVal val="90"/>
                                          </p:val>
                                        </p:tav>
                                        <p:tav tm="100000">
                                          <p:val>
                                            <p:fltVal val="0"/>
                                          </p:val>
                                        </p:tav>
                                      </p:tavLst>
                                    </p:anim>
                                    <p:animEffect transition="in" filter="fade">
                                      <p:cBhvr>
                                        <p:cTn id="17" dur="1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grpId="0" nodeType="click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wipe(down)">
                                      <p:cBhvr>
                                        <p:cTn id="22" dur="580">
                                          <p:stCondLst>
                                            <p:cond delay="0"/>
                                          </p:stCondLst>
                                        </p:cTn>
                                        <p:tgtEl>
                                          <p:spTgt spid="7174"/>
                                        </p:tgtEl>
                                      </p:cBhvr>
                                    </p:animEffect>
                                    <p:anim calcmode="lin" valueType="num">
                                      <p:cBhvr>
                                        <p:cTn id="23" dur="1822"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17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17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174"/>
                                        </p:tgtEl>
                                        <p:attrNameLst>
                                          <p:attrName>ppt_y</p:attrName>
                                        </p:attrNameLst>
                                      </p:cBhvr>
                                      <p:tavLst>
                                        <p:tav tm="0" fmla="#ppt_y-sin(pi*$)/81">
                                          <p:val>
                                            <p:fltVal val="0"/>
                                          </p:val>
                                        </p:tav>
                                        <p:tav tm="100000">
                                          <p:val>
                                            <p:fltVal val="1"/>
                                          </p:val>
                                        </p:tav>
                                      </p:tavLst>
                                    </p:anim>
                                    <p:animScale>
                                      <p:cBhvr>
                                        <p:cTn id="28" dur="26">
                                          <p:stCondLst>
                                            <p:cond delay="650"/>
                                          </p:stCondLst>
                                        </p:cTn>
                                        <p:tgtEl>
                                          <p:spTgt spid="7174"/>
                                        </p:tgtEl>
                                      </p:cBhvr>
                                      <p:to x="100000" y="60000"/>
                                    </p:animScale>
                                    <p:animScale>
                                      <p:cBhvr>
                                        <p:cTn id="29" dur="166" decel="50000">
                                          <p:stCondLst>
                                            <p:cond delay="676"/>
                                          </p:stCondLst>
                                        </p:cTn>
                                        <p:tgtEl>
                                          <p:spTgt spid="7174"/>
                                        </p:tgtEl>
                                      </p:cBhvr>
                                      <p:to x="100000" y="100000"/>
                                    </p:animScale>
                                    <p:animScale>
                                      <p:cBhvr>
                                        <p:cTn id="30" dur="26">
                                          <p:stCondLst>
                                            <p:cond delay="1312"/>
                                          </p:stCondLst>
                                        </p:cTn>
                                        <p:tgtEl>
                                          <p:spTgt spid="7174"/>
                                        </p:tgtEl>
                                      </p:cBhvr>
                                      <p:to x="100000" y="80000"/>
                                    </p:animScale>
                                    <p:animScale>
                                      <p:cBhvr>
                                        <p:cTn id="31" dur="166" decel="50000">
                                          <p:stCondLst>
                                            <p:cond delay="1338"/>
                                          </p:stCondLst>
                                        </p:cTn>
                                        <p:tgtEl>
                                          <p:spTgt spid="7174"/>
                                        </p:tgtEl>
                                      </p:cBhvr>
                                      <p:to x="100000" y="100000"/>
                                    </p:animScale>
                                    <p:animScale>
                                      <p:cBhvr>
                                        <p:cTn id="32" dur="26">
                                          <p:stCondLst>
                                            <p:cond delay="1642"/>
                                          </p:stCondLst>
                                        </p:cTn>
                                        <p:tgtEl>
                                          <p:spTgt spid="7174"/>
                                        </p:tgtEl>
                                      </p:cBhvr>
                                      <p:to x="100000" y="90000"/>
                                    </p:animScale>
                                    <p:animScale>
                                      <p:cBhvr>
                                        <p:cTn id="33" dur="166" decel="50000">
                                          <p:stCondLst>
                                            <p:cond delay="1668"/>
                                          </p:stCondLst>
                                        </p:cTn>
                                        <p:tgtEl>
                                          <p:spTgt spid="7174"/>
                                        </p:tgtEl>
                                      </p:cBhvr>
                                      <p:to x="100000" y="100000"/>
                                    </p:animScale>
                                    <p:animScale>
                                      <p:cBhvr>
                                        <p:cTn id="34" dur="26">
                                          <p:stCondLst>
                                            <p:cond delay="1808"/>
                                          </p:stCondLst>
                                        </p:cTn>
                                        <p:tgtEl>
                                          <p:spTgt spid="7174"/>
                                        </p:tgtEl>
                                      </p:cBhvr>
                                      <p:to x="100000" y="95000"/>
                                    </p:animScale>
                                    <p:animScale>
                                      <p:cBhvr>
                                        <p:cTn id="35" dur="166" decel="50000">
                                          <p:stCondLst>
                                            <p:cond delay="1834"/>
                                          </p:stCondLst>
                                        </p:cTn>
                                        <p:tgtEl>
                                          <p:spTgt spid="717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51" presetClass="entr" presetSubtype="0" fill="hold" grpId="0" nodeType="clickEffect">
                                  <p:stCondLst>
                                    <p:cond delay="0"/>
                                  </p:stCondLst>
                                  <p:childTnLst>
                                    <p:set>
                                      <p:cBhvr>
                                        <p:cTn id="39" dur="1" fill="hold">
                                          <p:stCondLst>
                                            <p:cond delay="0"/>
                                          </p:stCondLst>
                                        </p:cTn>
                                        <p:tgtEl>
                                          <p:spTgt spid="7172"/>
                                        </p:tgtEl>
                                        <p:attrNameLst>
                                          <p:attrName>style.visibility</p:attrName>
                                        </p:attrNameLst>
                                      </p:cBhvr>
                                      <p:to>
                                        <p:strVal val="visible"/>
                                      </p:to>
                                    </p:set>
                                    <p:animEffect transition="in" filter="fade">
                                      <p:cBhvr>
                                        <p:cTn id="40" dur="770" decel="100000"/>
                                        <p:tgtEl>
                                          <p:spTgt spid="7172"/>
                                        </p:tgtEl>
                                      </p:cBhvr>
                                    </p:animEffect>
                                    <p:animScale>
                                      <p:cBhvr>
                                        <p:cTn id="41" dur="770" decel="100000"/>
                                        <p:tgtEl>
                                          <p:spTgt spid="7172"/>
                                        </p:tgtEl>
                                      </p:cBhvr>
                                      <p:from x="10000" y="10000"/>
                                      <p:to x="200000" y="450000"/>
                                    </p:animScale>
                                    <p:animScale>
                                      <p:cBhvr>
                                        <p:cTn id="42" dur="1230" accel="100000" fill="hold">
                                          <p:stCondLst>
                                            <p:cond delay="770"/>
                                          </p:stCondLst>
                                        </p:cTn>
                                        <p:tgtEl>
                                          <p:spTgt spid="7172"/>
                                        </p:tgtEl>
                                      </p:cBhvr>
                                      <p:from x="200000" y="450000"/>
                                      <p:to x="100000" y="100000"/>
                                    </p:animScale>
                                    <p:set>
                                      <p:cBhvr>
                                        <p:cTn id="43" dur="770" fill="hold"/>
                                        <p:tgtEl>
                                          <p:spTgt spid="7172"/>
                                        </p:tgtEl>
                                        <p:attrNameLst>
                                          <p:attrName>ppt_x</p:attrName>
                                        </p:attrNameLst>
                                      </p:cBhvr>
                                      <p:to>
                                        <p:strVal val="(0.5)"/>
                                      </p:to>
                                    </p:set>
                                    <p:anim from="(0.5)" to="(#ppt_x)" calcmode="lin" valueType="num">
                                      <p:cBhvr>
                                        <p:cTn id="44" dur="1230" accel="100000" fill="hold">
                                          <p:stCondLst>
                                            <p:cond delay="770"/>
                                          </p:stCondLst>
                                        </p:cTn>
                                        <p:tgtEl>
                                          <p:spTgt spid="7172"/>
                                        </p:tgtEl>
                                        <p:attrNameLst>
                                          <p:attrName>ppt_x</p:attrName>
                                        </p:attrNameLst>
                                      </p:cBhvr>
                                    </p:anim>
                                    <p:set>
                                      <p:cBhvr>
                                        <p:cTn id="45" dur="770" fill="hold"/>
                                        <p:tgtEl>
                                          <p:spTgt spid="7172"/>
                                        </p:tgtEl>
                                        <p:attrNameLst>
                                          <p:attrName>ppt_y</p:attrName>
                                        </p:attrNameLst>
                                      </p:cBhvr>
                                      <p:to>
                                        <p:strVal val="(#ppt_y+0.4)"/>
                                      </p:to>
                                    </p:set>
                                    <p:anim from="(#ppt_y+0.4)" to="(#ppt_y)" calcmode="lin" valueType="num">
                                      <p:cBhvr>
                                        <p:cTn id="46" dur="1230" accel="100000" fill="hold">
                                          <p:stCondLst>
                                            <p:cond delay="770"/>
                                          </p:stCondLst>
                                        </p:cTn>
                                        <p:tgtEl>
                                          <p:spTgt spid="7172"/>
                                        </p:tgtEl>
                                        <p:attrNameLst>
                                          <p:attrName>ppt_y</p:attrName>
                                        </p:attrNameLst>
                                      </p:cBhvr>
                                    </p:anim>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7173"/>
                                        </p:tgtEl>
                                        <p:attrNameLst>
                                          <p:attrName>style.visibility</p:attrName>
                                        </p:attrNameLst>
                                      </p:cBhvr>
                                      <p:to>
                                        <p:strVal val="visible"/>
                                      </p:to>
                                    </p:set>
                                    <p:animEffect transition="in" filter="wipe(down)">
                                      <p:cBhvr>
                                        <p:cTn id="51" dur="580">
                                          <p:stCondLst>
                                            <p:cond delay="0"/>
                                          </p:stCondLst>
                                        </p:cTn>
                                        <p:tgtEl>
                                          <p:spTgt spid="7173"/>
                                        </p:tgtEl>
                                      </p:cBhvr>
                                    </p:animEffect>
                                    <p:anim calcmode="lin" valueType="num">
                                      <p:cBhvr>
                                        <p:cTn id="52"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57" dur="26">
                                          <p:stCondLst>
                                            <p:cond delay="650"/>
                                          </p:stCondLst>
                                        </p:cTn>
                                        <p:tgtEl>
                                          <p:spTgt spid="7173"/>
                                        </p:tgtEl>
                                      </p:cBhvr>
                                      <p:to x="100000" y="60000"/>
                                    </p:animScale>
                                    <p:animScale>
                                      <p:cBhvr>
                                        <p:cTn id="58" dur="166" decel="50000">
                                          <p:stCondLst>
                                            <p:cond delay="676"/>
                                          </p:stCondLst>
                                        </p:cTn>
                                        <p:tgtEl>
                                          <p:spTgt spid="7173"/>
                                        </p:tgtEl>
                                      </p:cBhvr>
                                      <p:to x="100000" y="100000"/>
                                    </p:animScale>
                                    <p:animScale>
                                      <p:cBhvr>
                                        <p:cTn id="59" dur="26">
                                          <p:stCondLst>
                                            <p:cond delay="1312"/>
                                          </p:stCondLst>
                                        </p:cTn>
                                        <p:tgtEl>
                                          <p:spTgt spid="7173"/>
                                        </p:tgtEl>
                                      </p:cBhvr>
                                      <p:to x="100000" y="80000"/>
                                    </p:animScale>
                                    <p:animScale>
                                      <p:cBhvr>
                                        <p:cTn id="60" dur="166" decel="50000">
                                          <p:stCondLst>
                                            <p:cond delay="1338"/>
                                          </p:stCondLst>
                                        </p:cTn>
                                        <p:tgtEl>
                                          <p:spTgt spid="7173"/>
                                        </p:tgtEl>
                                      </p:cBhvr>
                                      <p:to x="100000" y="100000"/>
                                    </p:animScale>
                                    <p:animScale>
                                      <p:cBhvr>
                                        <p:cTn id="61" dur="26">
                                          <p:stCondLst>
                                            <p:cond delay="1642"/>
                                          </p:stCondLst>
                                        </p:cTn>
                                        <p:tgtEl>
                                          <p:spTgt spid="7173"/>
                                        </p:tgtEl>
                                      </p:cBhvr>
                                      <p:to x="100000" y="90000"/>
                                    </p:animScale>
                                    <p:animScale>
                                      <p:cBhvr>
                                        <p:cTn id="62" dur="166" decel="50000">
                                          <p:stCondLst>
                                            <p:cond delay="1668"/>
                                          </p:stCondLst>
                                        </p:cTn>
                                        <p:tgtEl>
                                          <p:spTgt spid="7173"/>
                                        </p:tgtEl>
                                      </p:cBhvr>
                                      <p:to x="100000" y="100000"/>
                                    </p:animScale>
                                    <p:animScale>
                                      <p:cBhvr>
                                        <p:cTn id="63" dur="26">
                                          <p:stCondLst>
                                            <p:cond delay="1808"/>
                                          </p:stCondLst>
                                        </p:cTn>
                                        <p:tgtEl>
                                          <p:spTgt spid="7173"/>
                                        </p:tgtEl>
                                      </p:cBhvr>
                                      <p:to x="100000" y="95000"/>
                                    </p:animScale>
                                    <p:animScale>
                                      <p:cBhvr>
                                        <p:cTn id="64" dur="166" decel="50000">
                                          <p:stCondLst>
                                            <p:cond delay="1834"/>
                                          </p:stCondLst>
                                        </p:cTn>
                                        <p:tgtEl>
                                          <p:spTgt spid="717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6" presetClass="entr" presetSubtype="0" fill="hold" grpId="0" nodeType="clickEffect">
                                  <p:stCondLst>
                                    <p:cond delay="0"/>
                                  </p:stCondLst>
                                  <p:iterate type="lt">
                                    <p:tmPct val="10000"/>
                                  </p:iterate>
                                  <p:childTnLst>
                                    <p:set>
                                      <p:cBhvr>
                                        <p:cTn id="68" dur="1" fill="hold">
                                          <p:stCondLst>
                                            <p:cond delay="0"/>
                                          </p:stCondLst>
                                        </p:cTn>
                                        <p:tgtEl>
                                          <p:spTgt spid="12"/>
                                        </p:tgtEl>
                                        <p:attrNameLst>
                                          <p:attrName>style.visibility</p:attrName>
                                        </p:attrNameLst>
                                      </p:cBhvr>
                                      <p:to>
                                        <p:strVal val="visible"/>
                                      </p:to>
                                    </p:set>
                                    <p:anim by="(-#ppt_w*2)" calcmode="lin" valueType="num">
                                      <p:cBhvr rctx="PPT">
                                        <p:cTn id="69" dur="500" autoRev="1" fill="hold">
                                          <p:stCondLst>
                                            <p:cond delay="0"/>
                                          </p:stCondLst>
                                        </p:cTn>
                                        <p:tgtEl>
                                          <p:spTgt spid="12"/>
                                        </p:tgtEl>
                                        <p:attrNameLst>
                                          <p:attrName>ppt_w</p:attrName>
                                        </p:attrNameLst>
                                      </p:cBhvr>
                                    </p:anim>
                                    <p:anim by="(#ppt_w*0.50)" calcmode="lin" valueType="num">
                                      <p:cBhvr>
                                        <p:cTn id="70" dur="500" decel="50000" autoRev="1" fill="hold">
                                          <p:stCondLst>
                                            <p:cond delay="0"/>
                                          </p:stCondLst>
                                        </p:cTn>
                                        <p:tgtEl>
                                          <p:spTgt spid="12"/>
                                        </p:tgtEl>
                                        <p:attrNameLst>
                                          <p:attrName>ppt_x</p:attrName>
                                        </p:attrNameLst>
                                      </p:cBhvr>
                                    </p:anim>
                                    <p:anim from="(-#ppt_h/2)" to="(#ppt_y)" calcmode="lin" valueType="num">
                                      <p:cBhvr>
                                        <p:cTn id="71" dur="1000" fill="hold">
                                          <p:stCondLst>
                                            <p:cond delay="0"/>
                                          </p:stCondLst>
                                        </p:cTn>
                                        <p:tgtEl>
                                          <p:spTgt spid="12"/>
                                        </p:tgtEl>
                                        <p:attrNameLst>
                                          <p:attrName>ppt_y</p:attrName>
                                        </p:attrNameLst>
                                      </p:cBhvr>
                                    </p:anim>
                                    <p:animRot by="21600000">
                                      <p:cBhvr>
                                        <p:cTn id="72" dur="10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12" grpId="0"/>
      <p:bldP spid="717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Ne\Pictures\phoca_thumb_l_gool%20booteh-nagsh%20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0481" name="Rectangle 1"/>
          <p:cNvSpPr>
            <a:spLocks noChangeArrowheads="1"/>
          </p:cNvSpPr>
          <p:nvPr/>
        </p:nvSpPr>
        <p:spPr bwMode="auto">
          <a:xfrm>
            <a:off x="214282" y="571480"/>
            <a:ext cx="4572032" cy="39241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کمیته ناظر بر حسابداری منابع انسانی ، هدف حسابداری منابع انسانی را نه تنها شناسایی ارزش منابع انسانی مورد استفاده یا تحت کنترل یک شرکت قلمداد می کند بلکه بهبود بخشیدن به مدیریت منابع انسانی به منظور بالا بردن کیفیت کالاها و خدمات را نیز به عنوان هدف آن تلقی می نماید.</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fade">
                                      <p:cBhvr>
                                        <p:cTn id="7" dur="1000"/>
                                        <p:tgtEl>
                                          <p:spTgt spid="20481"/>
                                        </p:tgtEl>
                                      </p:cBhvr>
                                    </p:animEffect>
                                    <p:anim calcmode="lin" valueType="num">
                                      <p:cBhvr>
                                        <p:cTn id="8" dur="1000" fill="hold"/>
                                        <p:tgtEl>
                                          <p:spTgt spid="20481"/>
                                        </p:tgtEl>
                                        <p:attrNameLst>
                                          <p:attrName>ppt_x</p:attrName>
                                        </p:attrNameLst>
                                      </p:cBhvr>
                                      <p:tavLst>
                                        <p:tav tm="0">
                                          <p:val>
                                            <p:strVal val="#ppt_x"/>
                                          </p:val>
                                        </p:tav>
                                        <p:tav tm="100000">
                                          <p:val>
                                            <p:strVal val="#ppt_x"/>
                                          </p:val>
                                        </p:tav>
                                      </p:tavLst>
                                    </p:anim>
                                    <p:anim calcmode="lin" valueType="num">
                                      <p:cBhvr>
                                        <p:cTn id="9" dur="1000" fill="hold"/>
                                        <p:tgtEl>
                                          <p:spTgt spid="204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ONe\Pictures\Autumn-backgrounds-vector-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57" name="Rectangle 1"/>
          <p:cNvSpPr>
            <a:spLocks noChangeArrowheads="1"/>
          </p:cNvSpPr>
          <p:nvPr/>
        </p:nvSpPr>
        <p:spPr bwMode="auto">
          <a:xfrm>
            <a:off x="3071802" y="1500174"/>
            <a:ext cx="607219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800" b="1" i="0" u="none" strike="noStrike" cap="none" normalizeH="0" baseline="0" dirty="0" smtClean="0">
                <a:ln>
                  <a:noFill/>
                </a:ln>
                <a:solidFill>
                  <a:srgbClr val="000000"/>
                </a:solidFill>
                <a:effectLst/>
                <a:latin typeface="Garamond" pitchFamily="18" charset="0"/>
                <a:ea typeface="+mj-ea"/>
                <a:cs typeface="B Nazanin" pitchFamily="2" charset="-78"/>
              </a:rPr>
              <a:t>مشکلات مطروحه درمورد </a:t>
            </a:r>
            <a:r>
              <a:rPr kumimoji="0" lang="en-US" sz="2800" b="1" i="0" u="none" strike="noStrike" cap="none" normalizeH="0" baseline="0" dirty="0" smtClean="0">
                <a:ln>
                  <a:noFill/>
                </a:ln>
                <a:solidFill>
                  <a:srgbClr val="000000"/>
                </a:solidFill>
                <a:effectLst/>
                <a:latin typeface="Garamond" pitchFamily="18" charset="0"/>
                <a:ea typeface="+mj-ea"/>
                <a:cs typeface="B Nazanin" pitchFamily="2" charset="-78"/>
              </a:rPr>
              <a:t>HRA</a:t>
            </a:r>
            <a:r>
              <a:rPr kumimoji="0" lang="fa-IR" sz="28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a:t>
            </a:r>
            <a:endParaRPr kumimoji="0" lang="fa-I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4000496" y="2214554"/>
            <a:ext cx="5143504"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400" b="0" i="0" u="none" strike="noStrike" cap="none" normalizeH="0" baseline="0" dirty="0" smtClean="0">
                <a:ln>
                  <a:noFill/>
                </a:ln>
                <a:solidFill>
                  <a:srgbClr val="000000"/>
                </a:solidFill>
                <a:effectLst/>
                <a:latin typeface="Garamond" pitchFamily="18" charset="0"/>
                <a:ea typeface="+mn-ea"/>
                <a:cs typeface="B Nazanin" pitchFamily="2" charset="-78"/>
              </a:rPr>
              <a:t>مشکلات و انتقادات بر سه مساله اصلی متمرکز است :</a:t>
            </a:r>
            <a:endParaRPr kumimoji="0" lang="fa-IR"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Chevron 4"/>
          <p:cNvSpPr/>
          <p:nvPr/>
        </p:nvSpPr>
        <p:spPr>
          <a:xfrm rot="10800000">
            <a:off x="8643966" y="2928934"/>
            <a:ext cx="285752" cy="357190"/>
          </a:xfrm>
          <a:prstGeom prst="chevron">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a:solidFill>
                <a:schemeClr val="tx1"/>
              </a:solidFill>
            </a:endParaRPr>
          </a:p>
        </p:txBody>
      </p:sp>
      <p:sp>
        <p:nvSpPr>
          <p:cNvPr id="19459" name="Rectangle 3"/>
          <p:cNvSpPr>
            <a:spLocks noChangeArrowheads="1"/>
          </p:cNvSpPr>
          <p:nvPr/>
        </p:nvSpPr>
        <p:spPr bwMode="auto">
          <a:xfrm>
            <a:off x="1571604" y="2717338"/>
            <a:ext cx="7000924" cy="1438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Garamond" pitchFamily="18" charset="0"/>
                <a:ea typeface="+mn-ea" charset="0"/>
                <a:cs typeface="B Nazanin" pitchFamily="2" charset="-78"/>
              </a:rPr>
              <a:t>اولین مساله مبین پیچیدگی مدلهای اندازه گیری است .</a:t>
            </a:r>
            <a:r>
              <a:rPr kumimoji="0" lang="fa-IR" sz="2000" b="0" i="0" u="none" strike="noStrike" cap="none" normalizeH="0" baseline="0" dirty="0" smtClean="0">
                <a:ln>
                  <a:noFill/>
                </a:ln>
                <a:solidFill>
                  <a:srgbClr val="000000"/>
                </a:solidFill>
                <a:effectLst/>
                <a:latin typeface="Garamond" pitchFamily="18" charset="0"/>
                <a:ea typeface="+mn-ea" charset="0"/>
                <a:cs typeface="B Nazanin" pitchFamily="2" charset="-78"/>
              </a:rPr>
              <a:t> مدلهای بیش از حد پیچیده، این خطر را دارند که فهم و درک انها برای مدیران و منابع انسانی سازمان ها مشکل است. چون مدیریت خواهان عینیت , قابلیت کاربرد و اثر بخشی است.</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Chevron 6"/>
          <p:cNvSpPr/>
          <p:nvPr/>
        </p:nvSpPr>
        <p:spPr>
          <a:xfrm rot="10800000">
            <a:off x="8643966" y="4429132"/>
            <a:ext cx="285752" cy="357190"/>
          </a:xfrm>
          <a:prstGeom prst="chevron">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a:solidFill>
                <a:schemeClr val="tx1"/>
              </a:solidFill>
            </a:endParaRPr>
          </a:p>
        </p:txBody>
      </p:sp>
      <p:sp>
        <p:nvSpPr>
          <p:cNvPr id="19460" name="Rectangle 4"/>
          <p:cNvSpPr>
            <a:spLocks noChangeArrowheads="1"/>
          </p:cNvSpPr>
          <p:nvPr/>
        </p:nvSpPr>
        <p:spPr bwMode="auto">
          <a:xfrm>
            <a:off x="2857488" y="4357694"/>
            <a:ext cx="5715008"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Garamond" pitchFamily="18" charset="0"/>
                <a:ea typeface="+mn-ea" charset="0"/>
                <a:cs typeface="B Nazanin" pitchFamily="2" charset="-78"/>
              </a:rPr>
              <a:t>مشکل دیگر در مورد رفتار وطرز برخورد مدیریت سازمان است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Chevron 8"/>
          <p:cNvSpPr/>
          <p:nvPr/>
        </p:nvSpPr>
        <p:spPr>
          <a:xfrm rot="10800000">
            <a:off x="8643966" y="5500702"/>
            <a:ext cx="285752" cy="357190"/>
          </a:xfrm>
          <a:prstGeom prst="chevron">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fa-IR">
              <a:solidFill>
                <a:schemeClr val="tx1"/>
              </a:solidFill>
            </a:endParaRPr>
          </a:p>
        </p:txBody>
      </p:sp>
      <p:sp>
        <p:nvSpPr>
          <p:cNvPr id="19461" name="Rectangle 5"/>
          <p:cNvSpPr>
            <a:spLocks noChangeArrowheads="1"/>
          </p:cNvSpPr>
          <p:nvPr/>
        </p:nvSpPr>
        <p:spPr bwMode="auto">
          <a:xfrm>
            <a:off x="1785918" y="5500702"/>
            <a:ext cx="685801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a-IR" sz="2000" b="1" i="0" u="none" strike="noStrike" cap="none" normalizeH="0" baseline="0" dirty="0" smtClean="0">
                <a:ln>
                  <a:noFill/>
                </a:ln>
                <a:solidFill>
                  <a:srgbClr val="000000"/>
                </a:solidFill>
                <a:effectLst/>
                <a:latin typeface="Garamond" pitchFamily="18" charset="0"/>
                <a:ea typeface="+mn-ea" charset="0"/>
                <a:cs typeface="B Nazanin" pitchFamily="2" charset="-78"/>
              </a:rPr>
              <a:t>درمورد عکس العملهای خود کارکنان نیز ابراز نگرانیهایی شده است .</a:t>
            </a:r>
            <a:endParaRPr kumimoji="0" lang="fa-IR"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fade">
                                      <p:cBhvr>
                                        <p:cTn id="7" dur="1000"/>
                                        <p:tgtEl>
                                          <p:spTgt spid="19457"/>
                                        </p:tgtEl>
                                      </p:cBhvr>
                                    </p:animEffect>
                                    <p:anim calcmode="lin" valueType="num">
                                      <p:cBhvr>
                                        <p:cTn id="8" dur="1000" fill="hold"/>
                                        <p:tgtEl>
                                          <p:spTgt spid="19457"/>
                                        </p:tgtEl>
                                        <p:attrNameLst>
                                          <p:attrName>ppt_x</p:attrName>
                                        </p:attrNameLst>
                                      </p:cBhvr>
                                      <p:tavLst>
                                        <p:tav tm="0">
                                          <p:val>
                                            <p:strVal val="#ppt_x"/>
                                          </p:val>
                                        </p:tav>
                                        <p:tav tm="100000">
                                          <p:val>
                                            <p:strVal val="#ppt_x"/>
                                          </p:val>
                                        </p:tav>
                                      </p:tavLst>
                                    </p:anim>
                                    <p:anim calcmode="lin" valueType="num">
                                      <p:cBhvr>
                                        <p:cTn id="9" dur="1000" fill="hold"/>
                                        <p:tgtEl>
                                          <p:spTgt spid="1945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9458"/>
                                        </p:tgtEl>
                                        <p:attrNameLst>
                                          <p:attrName>style.visibility</p:attrName>
                                        </p:attrNameLst>
                                      </p:cBhvr>
                                      <p:to>
                                        <p:strVal val="visible"/>
                                      </p:to>
                                    </p:set>
                                    <p:anim calcmode="lin" valueType="num">
                                      <p:cBhvr>
                                        <p:cTn id="14" dur="1000" fill="hold"/>
                                        <p:tgtEl>
                                          <p:spTgt spid="19458"/>
                                        </p:tgtEl>
                                        <p:attrNameLst>
                                          <p:attrName>ppt_w</p:attrName>
                                        </p:attrNameLst>
                                      </p:cBhvr>
                                      <p:tavLst>
                                        <p:tav tm="0">
                                          <p:val>
                                            <p:fltVal val="0"/>
                                          </p:val>
                                        </p:tav>
                                        <p:tav tm="100000">
                                          <p:val>
                                            <p:strVal val="#ppt_w"/>
                                          </p:val>
                                        </p:tav>
                                      </p:tavLst>
                                    </p:anim>
                                    <p:anim calcmode="lin" valueType="num">
                                      <p:cBhvr>
                                        <p:cTn id="15" dur="1000" fill="hold"/>
                                        <p:tgtEl>
                                          <p:spTgt spid="19458"/>
                                        </p:tgtEl>
                                        <p:attrNameLst>
                                          <p:attrName>ppt_h</p:attrName>
                                        </p:attrNameLst>
                                      </p:cBhvr>
                                      <p:tavLst>
                                        <p:tav tm="0">
                                          <p:val>
                                            <p:fltVal val="0"/>
                                          </p:val>
                                        </p:tav>
                                        <p:tav tm="100000">
                                          <p:val>
                                            <p:strVal val="#ppt_h"/>
                                          </p:val>
                                        </p:tav>
                                      </p:tavLst>
                                    </p:anim>
                                    <p:anim calcmode="lin" valueType="num">
                                      <p:cBhvr>
                                        <p:cTn id="16" dur="1000" fill="hold"/>
                                        <p:tgtEl>
                                          <p:spTgt spid="19458"/>
                                        </p:tgtEl>
                                        <p:attrNameLst>
                                          <p:attrName>style.rotation</p:attrName>
                                        </p:attrNameLst>
                                      </p:cBhvr>
                                      <p:tavLst>
                                        <p:tav tm="0">
                                          <p:val>
                                            <p:fltVal val="90"/>
                                          </p:val>
                                        </p:tav>
                                        <p:tav tm="100000">
                                          <p:val>
                                            <p:fltVal val="0"/>
                                          </p:val>
                                        </p:tav>
                                      </p:tavLst>
                                    </p:anim>
                                    <p:animEffect transition="in" filter="fade">
                                      <p:cBhvr>
                                        <p:cTn id="17" dur="1000"/>
                                        <p:tgtEl>
                                          <p:spTgt spid="19458"/>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9459"/>
                                        </p:tgtEl>
                                        <p:attrNameLst>
                                          <p:attrName>style.visibility</p:attrName>
                                        </p:attrNameLst>
                                      </p:cBhvr>
                                      <p:to>
                                        <p:strVal val="visible"/>
                                      </p:to>
                                    </p:set>
                                    <p:anim calcmode="lin" valueType="num">
                                      <p:cBhvr>
                                        <p:cTn id="22" dur="500" fill="hold"/>
                                        <p:tgtEl>
                                          <p:spTgt spid="19459"/>
                                        </p:tgtEl>
                                        <p:attrNameLst>
                                          <p:attrName>ppt_w</p:attrName>
                                        </p:attrNameLst>
                                      </p:cBhvr>
                                      <p:tavLst>
                                        <p:tav tm="0">
                                          <p:val>
                                            <p:fltVal val="0"/>
                                          </p:val>
                                        </p:tav>
                                        <p:tav tm="100000">
                                          <p:val>
                                            <p:strVal val="#ppt_w"/>
                                          </p:val>
                                        </p:tav>
                                      </p:tavLst>
                                    </p:anim>
                                    <p:anim calcmode="lin" valueType="num">
                                      <p:cBhvr>
                                        <p:cTn id="23" dur="500" fill="hold"/>
                                        <p:tgtEl>
                                          <p:spTgt spid="19459"/>
                                        </p:tgtEl>
                                        <p:attrNameLst>
                                          <p:attrName>ppt_h</p:attrName>
                                        </p:attrNameLst>
                                      </p:cBhvr>
                                      <p:tavLst>
                                        <p:tav tm="0">
                                          <p:val>
                                            <p:flt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19460"/>
                                        </p:tgtEl>
                                        <p:attrNameLst>
                                          <p:attrName>style.visibility</p:attrName>
                                        </p:attrNameLst>
                                      </p:cBhvr>
                                      <p:to>
                                        <p:strVal val="visible"/>
                                      </p:to>
                                    </p:set>
                                    <p:anim calcmode="lin" valueType="num">
                                      <p:cBhvr>
                                        <p:cTn id="28" dur="500" fill="hold"/>
                                        <p:tgtEl>
                                          <p:spTgt spid="19460"/>
                                        </p:tgtEl>
                                        <p:attrNameLst>
                                          <p:attrName>ppt_w</p:attrName>
                                        </p:attrNameLst>
                                      </p:cBhvr>
                                      <p:tavLst>
                                        <p:tav tm="0">
                                          <p:val>
                                            <p:fltVal val="0"/>
                                          </p:val>
                                        </p:tav>
                                        <p:tav tm="100000">
                                          <p:val>
                                            <p:strVal val="#ppt_w"/>
                                          </p:val>
                                        </p:tav>
                                      </p:tavLst>
                                    </p:anim>
                                    <p:anim calcmode="lin" valueType="num">
                                      <p:cBhvr>
                                        <p:cTn id="29" dur="500" fill="hold"/>
                                        <p:tgtEl>
                                          <p:spTgt spid="19460"/>
                                        </p:tgtEl>
                                        <p:attrNameLst>
                                          <p:attrName>ppt_h</p:attrName>
                                        </p:attrNameLst>
                                      </p:cBhvr>
                                      <p:tavLst>
                                        <p:tav tm="0">
                                          <p:val>
                                            <p:fltVal val="0"/>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9461"/>
                                        </p:tgtEl>
                                        <p:attrNameLst>
                                          <p:attrName>style.visibility</p:attrName>
                                        </p:attrNameLst>
                                      </p:cBhvr>
                                      <p:to>
                                        <p:strVal val="visible"/>
                                      </p:to>
                                    </p:set>
                                    <p:anim calcmode="lin" valueType="num">
                                      <p:cBhvr>
                                        <p:cTn id="34" dur="500" fill="hold"/>
                                        <p:tgtEl>
                                          <p:spTgt spid="19461"/>
                                        </p:tgtEl>
                                        <p:attrNameLst>
                                          <p:attrName>ppt_w</p:attrName>
                                        </p:attrNameLst>
                                      </p:cBhvr>
                                      <p:tavLst>
                                        <p:tav tm="0">
                                          <p:val>
                                            <p:fltVal val="0"/>
                                          </p:val>
                                        </p:tav>
                                        <p:tav tm="100000">
                                          <p:val>
                                            <p:strVal val="#ppt_w"/>
                                          </p:val>
                                        </p:tav>
                                      </p:tavLst>
                                    </p:anim>
                                    <p:anim calcmode="lin" valueType="num">
                                      <p:cBhvr>
                                        <p:cTn id="35" dur="500" fill="hold"/>
                                        <p:tgtEl>
                                          <p:spTgt spid="194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p:bldP spid="19458" grpId="0"/>
      <p:bldP spid="19459" grpId="0"/>
      <p:bldP spid="19460" grpId="0"/>
      <p:bldP spid="194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345</TotalTime>
  <Words>1825</Words>
  <Application>Microsoft Office PowerPoint</Application>
  <PresentationFormat>On-screen Show (4:3)</PresentationFormat>
  <Paragraphs>109</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      درس: منابع انسانی پیشرفته   موضوع: حسابداری منابع انسانی  استاد: جناب آقای دکتر قربان حسینی  دانشگاه : آزاد واحد علوم تحقیقات تهران  ارائه: مهرداد شکری   کارشناسی ارشد   پاییز : 95-94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MRT www.Win2Farsi.com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abolfazl</cp:lastModifiedBy>
  <cp:revision>33</cp:revision>
  <dcterms:created xsi:type="dcterms:W3CDTF">2015-10-16T09:05:24Z</dcterms:created>
  <dcterms:modified xsi:type="dcterms:W3CDTF">2016-05-12T18:25:33Z</dcterms:modified>
</cp:coreProperties>
</file>