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6" r:id="rId2"/>
    <p:sldId id="277" r:id="rId3"/>
    <p:sldId id="257" r:id="rId4"/>
    <p:sldId id="258" r:id="rId5"/>
    <p:sldId id="275" r:id="rId6"/>
    <p:sldId id="279" r:id="rId7"/>
    <p:sldId id="259" r:id="rId8"/>
    <p:sldId id="260" r:id="rId9"/>
    <p:sldId id="261" r:id="rId10"/>
    <p:sldId id="262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4E8B33-ACFE-418A-911E-8E5A7D0ABAA7}" type="doc">
      <dgm:prSet loTypeId="urn:microsoft.com/office/officeart/2005/8/layout/chevron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rtl="1"/>
          <a:endParaRPr lang="fa-IR"/>
        </a:p>
      </dgm:t>
    </dgm:pt>
    <dgm:pt modelId="{1E7CBC91-E606-4468-9AC3-419547625FC9}">
      <dgm:prSet phldrT="[Text]" custT="1"/>
      <dgm:spPr/>
      <dgm:t>
        <a:bodyPr/>
        <a:lstStyle/>
        <a:p>
          <a:pPr rtl="1"/>
          <a:r>
            <a:rPr lang="fa-IR" sz="1600" dirty="0" smtClean="0">
              <a:cs typeface="B Farnaz" pitchFamily="2" charset="-78"/>
            </a:rPr>
            <a:t>داده</a:t>
          </a:r>
          <a:endParaRPr lang="fa-IR" sz="1400" dirty="0">
            <a:cs typeface="B Farnaz" pitchFamily="2" charset="-78"/>
          </a:endParaRPr>
        </a:p>
      </dgm:t>
    </dgm:pt>
    <dgm:pt modelId="{5557322F-08B4-49FB-9B90-857CBD5F9206}" type="parTrans" cxnId="{8CDFF7D0-7D07-468C-A6BA-76CF251595ED}">
      <dgm:prSet/>
      <dgm:spPr/>
      <dgm:t>
        <a:bodyPr/>
        <a:lstStyle/>
        <a:p>
          <a:pPr rtl="1"/>
          <a:endParaRPr lang="fa-IR"/>
        </a:p>
      </dgm:t>
    </dgm:pt>
    <dgm:pt modelId="{0861CFBF-5454-4B38-9D9D-D28C7BB089FB}" type="sibTrans" cxnId="{8CDFF7D0-7D07-468C-A6BA-76CF251595ED}">
      <dgm:prSet/>
      <dgm:spPr/>
      <dgm:t>
        <a:bodyPr/>
        <a:lstStyle/>
        <a:p>
          <a:pPr rtl="1"/>
          <a:endParaRPr lang="fa-IR"/>
        </a:p>
      </dgm:t>
    </dgm:pt>
    <dgm:pt modelId="{DE1CD541-EE48-4FB2-B118-25F9E7EF3085}">
      <dgm:prSet phldrT="[Text]" custT="1"/>
      <dgm:spPr/>
      <dgm:t>
        <a:bodyPr/>
        <a:lstStyle/>
        <a:p>
          <a:pPr algn="l" rtl="0"/>
          <a:r>
            <a:rPr lang="en-US" sz="1600" dirty="0" smtClean="0"/>
            <a:t>Data in Data out</a:t>
          </a:r>
          <a:endParaRPr lang="fa-IR" sz="1600" dirty="0"/>
        </a:p>
      </dgm:t>
    </dgm:pt>
    <dgm:pt modelId="{CD39BE10-07F8-4955-ABB1-D3F87971804F}" type="parTrans" cxnId="{ED3EAD73-0A7F-40B4-9261-EE1B179713D2}">
      <dgm:prSet/>
      <dgm:spPr/>
      <dgm:t>
        <a:bodyPr/>
        <a:lstStyle/>
        <a:p>
          <a:pPr rtl="1"/>
          <a:endParaRPr lang="fa-IR"/>
        </a:p>
      </dgm:t>
    </dgm:pt>
    <dgm:pt modelId="{0FAA8DC5-BA46-47D7-A911-970F1DCA703D}" type="sibTrans" cxnId="{ED3EAD73-0A7F-40B4-9261-EE1B179713D2}">
      <dgm:prSet/>
      <dgm:spPr/>
      <dgm:t>
        <a:bodyPr/>
        <a:lstStyle/>
        <a:p>
          <a:pPr rtl="1"/>
          <a:endParaRPr lang="fa-IR"/>
        </a:p>
      </dgm:t>
    </dgm:pt>
    <dgm:pt modelId="{FC7383F6-129B-45DA-9EA7-D1427696D206}">
      <dgm:prSet phldrT="[Text]" custT="1"/>
      <dgm:spPr/>
      <dgm:t>
        <a:bodyPr/>
        <a:lstStyle/>
        <a:p>
          <a:pPr rtl="1"/>
          <a:r>
            <a:rPr lang="fa-IR" sz="1600" dirty="0" smtClean="0">
              <a:cs typeface="B Farnaz" pitchFamily="2" charset="-78"/>
            </a:rPr>
            <a:t>داده</a:t>
          </a:r>
          <a:endParaRPr lang="fa-IR" sz="1400" dirty="0">
            <a:cs typeface="B Farnaz" pitchFamily="2" charset="-78"/>
          </a:endParaRPr>
        </a:p>
      </dgm:t>
    </dgm:pt>
    <dgm:pt modelId="{29E0C5EC-F2DF-423F-B5A5-BC4ADECA1600}" type="parTrans" cxnId="{F184CFF4-7120-47E1-8FB1-BB60A990329A}">
      <dgm:prSet/>
      <dgm:spPr/>
      <dgm:t>
        <a:bodyPr/>
        <a:lstStyle/>
        <a:p>
          <a:pPr rtl="1"/>
          <a:endParaRPr lang="fa-IR"/>
        </a:p>
      </dgm:t>
    </dgm:pt>
    <dgm:pt modelId="{B03DA9B2-5518-402A-AA7E-F202E18F647B}" type="sibTrans" cxnId="{F184CFF4-7120-47E1-8FB1-BB60A990329A}">
      <dgm:prSet/>
      <dgm:spPr/>
      <dgm:t>
        <a:bodyPr/>
        <a:lstStyle/>
        <a:p>
          <a:pPr rtl="1"/>
          <a:endParaRPr lang="fa-IR"/>
        </a:p>
      </dgm:t>
    </dgm:pt>
    <dgm:pt modelId="{2BAC5E88-E44E-4277-A059-D1DAAA526F32}">
      <dgm:prSet phldrT="[Text]"/>
      <dgm:spPr/>
      <dgm:t>
        <a:bodyPr/>
        <a:lstStyle/>
        <a:p>
          <a:pPr algn="l" rtl="0"/>
          <a:r>
            <a:rPr lang="en-US" dirty="0" smtClean="0"/>
            <a:t>Data in Feature out</a:t>
          </a:r>
          <a:endParaRPr lang="fa-IR" dirty="0"/>
        </a:p>
      </dgm:t>
    </dgm:pt>
    <dgm:pt modelId="{9DC273B3-8C96-4D43-A7F9-C757C216DB94}" type="parTrans" cxnId="{BC9A107B-3FB9-4DB2-8D50-A78EDFE089C3}">
      <dgm:prSet/>
      <dgm:spPr/>
      <dgm:t>
        <a:bodyPr/>
        <a:lstStyle/>
        <a:p>
          <a:pPr rtl="1"/>
          <a:endParaRPr lang="fa-IR"/>
        </a:p>
      </dgm:t>
    </dgm:pt>
    <dgm:pt modelId="{1ED5ACF3-D64C-483D-9447-D09D9C379834}" type="sibTrans" cxnId="{BC9A107B-3FB9-4DB2-8D50-A78EDFE089C3}">
      <dgm:prSet/>
      <dgm:spPr/>
      <dgm:t>
        <a:bodyPr/>
        <a:lstStyle/>
        <a:p>
          <a:pPr rtl="1"/>
          <a:endParaRPr lang="fa-IR"/>
        </a:p>
      </dgm:t>
    </dgm:pt>
    <dgm:pt modelId="{EA12840F-5B45-4F5D-97EA-B8374F806B30}">
      <dgm:prSet phldrT="[Text]"/>
      <dgm:spPr/>
      <dgm:t>
        <a:bodyPr/>
        <a:lstStyle/>
        <a:p>
          <a:pPr algn="ctr" rtl="0"/>
          <a:endParaRPr lang="fa-IR" dirty="0"/>
        </a:p>
      </dgm:t>
    </dgm:pt>
    <dgm:pt modelId="{CF9D45E1-6531-4C37-8029-AE0F0BCBA546}" type="parTrans" cxnId="{4FF818C4-7A92-4110-B3CA-CDBD6FF4F6CC}">
      <dgm:prSet/>
      <dgm:spPr/>
      <dgm:t>
        <a:bodyPr/>
        <a:lstStyle/>
        <a:p>
          <a:pPr rtl="1"/>
          <a:endParaRPr lang="fa-IR"/>
        </a:p>
      </dgm:t>
    </dgm:pt>
    <dgm:pt modelId="{8942485A-E4D7-4CD7-9F0A-10935C20A4BE}" type="sibTrans" cxnId="{4FF818C4-7A92-4110-B3CA-CDBD6FF4F6CC}">
      <dgm:prSet/>
      <dgm:spPr/>
      <dgm:t>
        <a:bodyPr/>
        <a:lstStyle/>
        <a:p>
          <a:pPr rtl="1"/>
          <a:endParaRPr lang="fa-IR"/>
        </a:p>
      </dgm:t>
    </dgm:pt>
    <dgm:pt modelId="{DC1BF0A5-56E6-4469-9B60-0C1ADE51F5FC}">
      <dgm:prSet phldrT="[Text]" custT="1"/>
      <dgm:spPr/>
      <dgm:t>
        <a:bodyPr/>
        <a:lstStyle/>
        <a:p>
          <a:pPr rtl="1"/>
          <a:r>
            <a:rPr lang="fa-IR" sz="1600" dirty="0" smtClean="0">
              <a:cs typeface="B Farnaz" pitchFamily="2" charset="-78"/>
            </a:rPr>
            <a:t>ویژگی</a:t>
          </a:r>
          <a:endParaRPr lang="fa-IR" sz="1400" dirty="0">
            <a:cs typeface="B Farnaz" pitchFamily="2" charset="-78"/>
          </a:endParaRPr>
        </a:p>
      </dgm:t>
    </dgm:pt>
    <dgm:pt modelId="{0B753AB4-3EB7-47D4-B015-B15470B464A1}" type="parTrans" cxnId="{80C265C4-E195-441D-B53F-FDC3E17917EB}">
      <dgm:prSet/>
      <dgm:spPr/>
      <dgm:t>
        <a:bodyPr/>
        <a:lstStyle/>
        <a:p>
          <a:pPr rtl="1"/>
          <a:endParaRPr lang="fa-IR"/>
        </a:p>
      </dgm:t>
    </dgm:pt>
    <dgm:pt modelId="{D6ED5F5F-D5D5-42D9-906E-B3DE3F4616C4}" type="sibTrans" cxnId="{80C265C4-E195-441D-B53F-FDC3E17917EB}">
      <dgm:prSet/>
      <dgm:spPr/>
      <dgm:t>
        <a:bodyPr/>
        <a:lstStyle/>
        <a:p>
          <a:pPr rtl="1"/>
          <a:endParaRPr lang="fa-IR"/>
        </a:p>
      </dgm:t>
    </dgm:pt>
    <dgm:pt modelId="{9533A99A-65D4-4C1A-9236-595CCB092002}">
      <dgm:prSet phldrT="[Text]"/>
      <dgm:spPr/>
      <dgm:t>
        <a:bodyPr/>
        <a:lstStyle/>
        <a:p>
          <a:pPr algn="l" rtl="0"/>
          <a:r>
            <a:rPr lang="en-US" dirty="0" smtClean="0"/>
            <a:t>Feature in Feature Out</a:t>
          </a:r>
          <a:endParaRPr lang="fa-IR" dirty="0"/>
        </a:p>
      </dgm:t>
    </dgm:pt>
    <dgm:pt modelId="{F957F1B1-34C3-4246-844B-9D8230FD1016}" type="parTrans" cxnId="{8A6322E9-A565-4A2C-A78D-A060FC39FF3D}">
      <dgm:prSet/>
      <dgm:spPr/>
      <dgm:t>
        <a:bodyPr/>
        <a:lstStyle/>
        <a:p>
          <a:pPr rtl="1"/>
          <a:endParaRPr lang="fa-IR"/>
        </a:p>
      </dgm:t>
    </dgm:pt>
    <dgm:pt modelId="{29F988AE-7088-476A-85E6-7D79AC518BA0}" type="sibTrans" cxnId="{8A6322E9-A565-4A2C-A78D-A060FC39FF3D}">
      <dgm:prSet/>
      <dgm:spPr/>
      <dgm:t>
        <a:bodyPr/>
        <a:lstStyle/>
        <a:p>
          <a:pPr rtl="1"/>
          <a:endParaRPr lang="fa-IR"/>
        </a:p>
      </dgm:t>
    </dgm:pt>
    <dgm:pt modelId="{35FE3D13-B352-4B73-8A55-F2BE08B380EF}">
      <dgm:prSet custT="1"/>
      <dgm:spPr/>
      <dgm:t>
        <a:bodyPr/>
        <a:lstStyle/>
        <a:p>
          <a:pPr rtl="1"/>
          <a:r>
            <a:rPr lang="fa-IR" sz="1600" dirty="0" smtClean="0">
              <a:cs typeface="B Farnaz" pitchFamily="2" charset="-78"/>
            </a:rPr>
            <a:t>ویژگی</a:t>
          </a:r>
          <a:endParaRPr lang="fa-IR" sz="1400" dirty="0">
            <a:cs typeface="B Farnaz" pitchFamily="2" charset="-78"/>
          </a:endParaRPr>
        </a:p>
      </dgm:t>
    </dgm:pt>
    <dgm:pt modelId="{C5A90292-3460-49AC-BEB6-5FE1997F81CC}" type="parTrans" cxnId="{F21F1AF3-C953-47F2-A36F-C66DF4FBAEAC}">
      <dgm:prSet/>
      <dgm:spPr/>
      <dgm:t>
        <a:bodyPr/>
        <a:lstStyle/>
        <a:p>
          <a:pPr rtl="1"/>
          <a:endParaRPr lang="fa-IR"/>
        </a:p>
      </dgm:t>
    </dgm:pt>
    <dgm:pt modelId="{E5A4D186-000B-443B-9310-243FA5F891AA}" type="sibTrans" cxnId="{F21F1AF3-C953-47F2-A36F-C66DF4FBAEAC}">
      <dgm:prSet/>
      <dgm:spPr/>
      <dgm:t>
        <a:bodyPr/>
        <a:lstStyle/>
        <a:p>
          <a:pPr rtl="1"/>
          <a:endParaRPr lang="fa-IR"/>
        </a:p>
      </dgm:t>
    </dgm:pt>
    <dgm:pt modelId="{34548B40-DFF2-40CE-9F4D-E612902D54B2}">
      <dgm:prSet custT="1"/>
      <dgm:spPr/>
      <dgm:t>
        <a:bodyPr/>
        <a:lstStyle/>
        <a:p>
          <a:pPr rtl="1"/>
          <a:r>
            <a:rPr lang="fa-IR" sz="1600" dirty="0" smtClean="0">
              <a:cs typeface="B Farnaz" pitchFamily="2" charset="-78"/>
            </a:rPr>
            <a:t>تصمیم</a:t>
          </a:r>
          <a:endParaRPr lang="fa-IR" sz="1400" dirty="0">
            <a:cs typeface="B Farnaz" pitchFamily="2" charset="-78"/>
          </a:endParaRPr>
        </a:p>
      </dgm:t>
    </dgm:pt>
    <dgm:pt modelId="{58DEE7F3-2A19-48E9-9A53-1CE9BEB7353C}" type="parTrans" cxnId="{595E954C-2EF4-4AAA-88DD-EF124804FC99}">
      <dgm:prSet/>
      <dgm:spPr/>
      <dgm:t>
        <a:bodyPr/>
        <a:lstStyle/>
        <a:p>
          <a:pPr rtl="1"/>
          <a:endParaRPr lang="fa-IR"/>
        </a:p>
      </dgm:t>
    </dgm:pt>
    <dgm:pt modelId="{3010CC60-0D1A-41BF-BADE-4E50E2E6A8CD}" type="sibTrans" cxnId="{595E954C-2EF4-4AAA-88DD-EF124804FC99}">
      <dgm:prSet/>
      <dgm:spPr/>
      <dgm:t>
        <a:bodyPr/>
        <a:lstStyle/>
        <a:p>
          <a:pPr rtl="1"/>
          <a:endParaRPr lang="fa-IR"/>
        </a:p>
      </dgm:t>
    </dgm:pt>
    <dgm:pt modelId="{9E186AB5-95DF-4777-8524-461AFFE98001}">
      <dgm:prSet/>
      <dgm:spPr/>
      <dgm:t>
        <a:bodyPr/>
        <a:lstStyle/>
        <a:p>
          <a:pPr algn="l" rtl="0"/>
          <a:r>
            <a:rPr lang="en-US" dirty="0" smtClean="0"/>
            <a:t>Feature in Decision Out</a:t>
          </a:r>
          <a:endParaRPr lang="fa-IR" dirty="0"/>
        </a:p>
      </dgm:t>
    </dgm:pt>
    <dgm:pt modelId="{4D7B06D1-BCCD-42A6-8C7E-96ECD0D8E670}" type="parTrans" cxnId="{EF2CB4DD-1198-40C0-A401-3B3B47BBDBDB}">
      <dgm:prSet/>
      <dgm:spPr/>
      <dgm:t>
        <a:bodyPr/>
        <a:lstStyle/>
        <a:p>
          <a:pPr rtl="1"/>
          <a:endParaRPr lang="fa-IR"/>
        </a:p>
      </dgm:t>
    </dgm:pt>
    <dgm:pt modelId="{08796B22-CAD2-4249-B506-31603E7640F3}" type="sibTrans" cxnId="{EF2CB4DD-1198-40C0-A401-3B3B47BBDBDB}">
      <dgm:prSet/>
      <dgm:spPr/>
      <dgm:t>
        <a:bodyPr/>
        <a:lstStyle/>
        <a:p>
          <a:pPr rtl="1"/>
          <a:endParaRPr lang="fa-IR"/>
        </a:p>
      </dgm:t>
    </dgm:pt>
    <dgm:pt modelId="{56D22E1C-8178-4F19-B019-8738059F559B}">
      <dgm:prSet/>
      <dgm:spPr/>
      <dgm:t>
        <a:bodyPr/>
        <a:lstStyle/>
        <a:p>
          <a:pPr algn="l" rtl="0"/>
          <a:r>
            <a:rPr lang="en-US" dirty="0" smtClean="0"/>
            <a:t>Decision in Decision Out</a:t>
          </a:r>
          <a:endParaRPr lang="fa-IR" dirty="0"/>
        </a:p>
      </dgm:t>
    </dgm:pt>
    <dgm:pt modelId="{87328D58-DD5F-4AAD-B90A-96CE70460F0A}" type="parTrans" cxnId="{BE4EAE9C-3248-4E76-8C5C-DE82C328A410}">
      <dgm:prSet/>
      <dgm:spPr/>
      <dgm:t>
        <a:bodyPr/>
        <a:lstStyle/>
        <a:p>
          <a:pPr rtl="1"/>
          <a:endParaRPr lang="fa-IR"/>
        </a:p>
      </dgm:t>
    </dgm:pt>
    <dgm:pt modelId="{C9D63776-EA38-4A37-A261-B07E1303D0AA}" type="sibTrans" cxnId="{BE4EAE9C-3248-4E76-8C5C-DE82C328A410}">
      <dgm:prSet/>
      <dgm:spPr/>
      <dgm:t>
        <a:bodyPr/>
        <a:lstStyle/>
        <a:p>
          <a:pPr rtl="1"/>
          <a:endParaRPr lang="fa-IR"/>
        </a:p>
      </dgm:t>
    </dgm:pt>
    <dgm:pt modelId="{74AB7456-C5E1-48EE-B8E5-1A07871B617E}" type="pres">
      <dgm:prSet presAssocID="{764E8B33-ACFE-418A-911E-8E5A7D0ABAA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A76718F9-C900-4A1A-893C-CB296F10E1B6}" type="pres">
      <dgm:prSet presAssocID="{1E7CBC91-E606-4468-9AC3-419547625FC9}" presName="composite" presStyleCnt="0"/>
      <dgm:spPr/>
    </dgm:pt>
    <dgm:pt modelId="{2298817B-D7F3-4FF1-A82D-370ACC04FFA9}" type="pres">
      <dgm:prSet presAssocID="{1E7CBC91-E606-4468-9AC3-419547625FC9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9B186ED-9E18-41DF-A418-265FEA8394F7}" type="pres">
      <dgm:prSet presAssocID="{1E7CBC91-E606-4468-9AC3-419547625FC9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68E0C62-854B-4A08-9C95-ACF74908461B}" type="pres">
      <dgm:prSet presAssocID="{0861CFBF-5454-4B38-9D9D-D28C7BB089FB}" presName="sp" presStyleCnt="0"/>
      <dgm:spPr/>
    </dgm:pt>
    <dgm:pt modelId="{6F7D7FA3-4CB6-44D9-A111-9C16A0D436E6}" type="pres">
      <dgm:prSet presAssocID="{FC7383F6-129B-45DA-9EA7-D1427696D206}" presName="composite" presStyleCnt="0"/>
      <dgm:spPr/>
    </dgm:pt>
    <dgm:pt modelId="{6256A005-C029-4356-BE4E-2F282B8F5FBA}" type="pres">
      <dgm:prSet presAssocID="{FC7383F6-129B-45DA-9EA7-D1427696D20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DCD0D8D-9157-4152-A37D-4092073E8CFC}" type="pres">
      <dgm:prSet presAssocID="{FC7383F6-129B-45DA-9EA7-D1427696D206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82347B0-1ABB-493D-A7F2-A951138AEDDC}" type="pres">
      <dgm:prSet presAssocID="{B03DA9B2-5518-402A-AA7E-F202E18F647B}" presName="sp" presStyleCnt="0"/>
      <dgm:spPr/>
    </dgm:pt>
    <dgm:pt modelId="{35E82A25-0697-4D7B-8479-5A16E5D0D89E}" type="pres">
      <dgm:prSet presAssocID="{DC1BF0A5-56E6-4469-9B60-0C1ADE51F5FC}" presName="composite" presStyleCnt="0"/>
      <dgm:spPr/>
    </dgm:pt>
    <dgm:pt modelId="{A6567865-6E2D-413C-9370-A0F7CF942C3A}" type="pres">
      <dgm:prSet presAssocID="{DC1BF0A5-56E6-4469-9B60-0C1ADE51F5FC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269F91D-D32F-41AF-BF78-565B45656A8D}" type="pres">
      <dgm:prSet presAssocID="{DC1BF0A5-56E6-4469-9B60-0C1ADE51F5FC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941C425-DACA-4C2F-BDDD-64AE6D5E1B60}" type="pres">
      <dgm:prSet presAssocID="{D6ED5F5F-D5D5-42D9-906E-B3DE3F4616C4}" presName="sp" presStyleCnt="0"/>
      <dgm:spPr/>
    </dgm:pt>
    <dgm:pt modelId="{B4847019-B93F-46C5-A2EE-571567EE84A9}" type="pres">
      <dgm:prSet presAssocID="{35FE3D13-B352-4B73-8A55-F2BE08B380EF}" presName="composite" presStyleCnt="0"/>
      <dgm:spPr/>
    </dgm:pt>
    <dgm:pt modelId="{DEE3C2D1-7DD7-425A-957B-899F004A464D}" type="pres">
      <dgm:prSet presAssocID="{35FE3D13-B352-4B73-8A55-F2BE08B380EF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3BD4B53-A8B1-4D5D-8535-945E416C8738}" type="pres">
      <dgm:prSet presAssocID="{35FE3D13-B352-4B73-8A55-F2BE08B380EF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6939B9B-9F72-4EE7-89BB-25D1D573645B}" type="pres">
      <dgm:prSet presAssocID="{E5A4D186-000B-443B-9310-243FA5F891AA}" presName="sp" presStyleCnt="0"/>
      <dgm:spPr/>
    </dgm:pt>
    <dgm:pt modelId="{4BFF89DD-3BA6-41E1-99C9-AC6F7AA96356}" type="pres">
      <dgm:prSet presAssocID="{34548B40-DFF2-40CE-9F4D-E612902D54B2}" presName="composite" presStyleCnt="0"/>
      <dgm:spPr/>
    </dgm:pt>
    <dgm:pt modelId="{0333BC05-7C6B-4033-9C43-A4A1856BCBE8}" type="pres">
      <dgm:prSet presAssocID="{34548B40-DFF2-40CE-9F4D-E612902D54B2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DE67662-7234-42B5-AB3A-9D790F0B4FD5}" type="pres">
      <dgm:prSet presAssocID="{34548B40-DFF2-40CE-9F4D-E612902D54B2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F7E14D4E-27D3-4596-9101-C64FC32C9888}" type="presOf" srcId="{1E7CBC91-E606-4468-9AC3-419547625FC9}" destId="{2298817B-D7F3-4FF1-A82D-370ACC04FFA9}" srcOrd="0" destOrd="0" presId="urn:microsoft.com/office/officeart/2005/8/layout/chevron2"/>
    <dgm:cxn modelId="{87120FD0-AA3C-46EA-9EBE-EE26E847EEEA}" type="presOf" srcId="{2BAC5E88-E44E-4277-A059-D1DAAA526F32}" destId="{7DCD0D8D-9157-4152-A37D-4092073E8CFC}" srcOrd="0" destOrd="0" presId="urn:microsoft.com/office/officeart/2005/8/layout/chevron2"/>
    <dgm:cxn modelId="{BE4EAE9C-3248-4E76-8C5C-DE82C328A410}" srcId="{34548B40-DFF2-40CE-9F4D-E612902D54B2}" destId="{56D22E1C-8178-4F19-B019-8738059F559B}" srcOrd="0" destOrd="0" parTransId="{87328D58-DD5F-4AAD-B90A-96CE70460F0A}" sibTransId="{C9D63776-EA38-4A37-A261-B07E1303D0AA}"/>
    <dgm:cxn modelId="{F6E9A183-07A4-45D3-8A2A-779F2C201B42}" type="presOf" srcId="{EA12840F-5B45-4F5D-97EA-B8374F806B30}" destId="{7DCD0D8D-9157-4152-A37D-4092073E8CFC}" srcOrd="0" destOrd="1" presId="urn:microsoft.com/office/officeart/2005/8/layout/chevron2"/>
    <dgm:cxn modelId="{F21F1AF3-C953-47F2-A36F-C66DF4FBAEAC}" srcId="{764E8B33-ACFE-418A-911E-8E5A7D0ABAA7}" destId="{35FE3D13-B352-4B73-8A55-F2BE08B380EF}" srcOrd="3" destOrd="0" parTransId="{C5A90292-3460-49AC-BEB6-5FE1997F81CC}" sibTransId="{E5A4D186-000B-443B-9310-243FA5F891AA}"/>
    <dgm:cxn modelId="{36C54D4E-A2A9-4584-BABD-8E43E8D16F9D}" type="presOf" srcId="{34548B40-DFF2-40CE-9F4D-E612902D54B2}" destId="{0333BC05-7C6B-4033-9C43-A4A1856BCBE8}" srcOrd="0" destOrd="0" presId="urn:microsoft.com/office/officeart/2005/8/layout/chevron2"/>
    <dgm:cxn modelId="{EF2CB4DD-1198-40C0-A401-3B3B47BBDBDB}" srcId="{35FE3D13-B352-4B73-8A55-F2BE08B380EF}" destId="{9E186AB5-95DF-4777-8524-461AFFE98001}" srcOrd="0" destOrd="0" parTransId="{4D7B06D1-BCCD-42A6-8C7E-96ECD0D8E670}" sibTransId="{08796B22-CAD2-4249-B506-31603E7640F3}"/>
    <dgm:cxn modelId="{F184CFF4-7120-47E1-8FB1-BB60A990329A}" srcId="{764E8B33-ACFE-418A-911E-8E5A7D0ABAA7}" destId="{FC7383F6-129B-45DA-9EA7-D1427696D206}" srcOrd="1" destOrd="0" parTransId="{29E0C5EC-F2DF-423F-B5A5-BC4ADECA1600}" sibTransId="{B03DA9B2-5518-402A-AA7E-F202E18F647B}"/>
    <dgm:cxn modelId="{F9ADE5CD-4260-4D48-AD9C-F218ADF68A96}" type="presOf" srcId="{DE1CD541-EE48-4FB2-B118-25F9E7EF3085}" destId="{A9B186ED-9E18-41DF-A418-265FEA8394F7}" srcOrd="0" destOrd="0" presId="urn:microsoft.com/office/officeart/2005/8/layout/chevron2"/>
    <dgm:cxn modelId="{8CDFF7D0-7D07-468C-A6BA-76CF251595ED}" srcId="{764E8B33-ACFE-418A-911E-8E5A7D0ABAA7}" destId="{1E7CBC91-E606-4468-9AC3-419547625FC9}" srcOrd="0" destOrd="0" parTransId="{5557322F-08B4-49FB-9B90-857CBD5F9206}" sibTransId="{0861CFBF-5454-4B38-9D9D-D28C7BB089FB}"/>
    <dgm:cxn modelId="{4FF818C4-7A92-4110-B3CA-CDBD6FF4F6CC}" srcId="{FC7383F6-129B-45DA-9EA7-D1427696D206}" destId="{EA12840F-5B45-4F5D-97EA-B8374F806B30}" srcOrd="1" destOrd="0" parTransId="{CF9D45E1-6531-4C37-8029-AE0F0BCBA546}" sibTransId="{8942485A-E4D7-4CD7-9F0A-10935C20A4BE}"/>
    <dgm:cxn modelId="{18F9AA12-06F3-4105-A5DB-422924B51C00}" type="presOf" srcId="{FC7383F6-129B-45DA-9EA7-D1427696D206}" destId="{6256A005-C029-4356-BE4E-2F282B8F5FBA}" srcOrd="0" destOrd="0" presId="urn:microsoft.com/office/officeart/2005/8/layout/chevron2"/>
    <dgm:cxn modelId="{7464D376-A3D2-4DC8-8BD5-2D098BD94574}" type="presOf" srcId="{56D22E1C-8178-4F19-B019-8738059F559B}" destId="{FDE67662-7234-42B5-AB3A-9D790F0B4FD5}" srcOrd="0" destOrd="0" presId="urn:microsoft.com/office/officeart/2005/8/layout/chevron2"/>
    <dgm:cxn modelId="{BC9A107B-3FB9-4DB2-8D50-A78EDFE089C3}" srcId="{FC7383F6-129B-45DA-9EA7-D1427696D206}" destId="{2BAC5E88-E44E-4277-A059-D1DAAA526F32}" srcOrd="0" destOrd="0" parTransId="{9DC273B3-8C96-4D43-A7F9-C757C216DB94}" sibTransId="{1ED5ACF3-D64C-483D-9447-D09D9C379834}"/>
    <dgm:cxn modelId="{ED3EAD73-0A7F-40B4-9261-EE1B179713D2}" srcId="{1E7CBC91-E606-4468-9AC3-419547625FC9}" destId="{DE1CD541-EE48-4FB2-B118-25F9E7EF3085}" srcOrd="0" destOrd="0" parTransId="{CD39BE10-07F8-4955-ABB1-D3F87971804F}" sibTransId="{0FAA8DC5-BA46-47D7-A911-970F1DCA703D}"/>
    <dgm:cxn modelId="{FBD5F483-6424-41EC-82E6-60705C06FE8B}" type="presOf" srcId="{764E8B33-ACFE-418A-911E-8E5A7D0ABAA7}" destId="{74AB7456-C5E1-48EE-B8E5-1A07871B617E}" srcOrd="0" destOrd="0" presId="urn:microsoft.com/office/officeart/2005/8/layout/chevron2"/>
    <dgm:cxn modelId="{3414A63A-F267-4E07-8BCA-62462024C28C}" type="presOf" srcId="{9E186AB5-95DF-4777-8524-461AFFE98001}" destId="{83BD4B53-A8B1-4D5D-8535-945E416C8738}" srcOrd="0" destOrd="0" presId="urn:microsoft.com/office/officeart/2005/8/layout/chevron2"/>
    <dgm:cxn modelId="{80C265C4-E195-441D-B53F-FDC3E17917EB}" srcId="{764E8B33-ACFE-418A-911E-8E5A7D0ABAA7}" destId="{DC1BF0A5-56E6-4469-9B60-0C1ADE51F5FC}" srcOrd="2" destOrd="0" parTransId="{0B753AB4-3EB7-47D4-B015-B15470B464A1}" sibTransId="{D6ED5F5F-D5D5-42D9-906E-B3DE3F4616C4}"/>
    <dgm:cxn modelId="{9A3629CB-A395-4356-A290-32CC6AF0ED41}" type="presOf" srcId="{9533A99A-65D4-4C1A-9236-595CCB092002}" destId="{E269F91D-D32F-41AF-BF78-565B45656A8D}" srcOrd="0" destOrd="0" presId="urn:microsoft.com/office/officeart/2005/8/layout/chevron2"/>
    <dgm:cxn modelId="{8A6322E9-A565-4A2C-A78D-A060FC39FF3D}" srcId="{DC1BF0A5-56E6-4469-9B60-0C1ADE51F5FC}" destId="{9533A99A-65D4-4C1A-9236-595CCB092002}" srcOrd="0" destOrd="0" parTransId="{F957F1B1-34C3-4246-844B-9D8230FD1016}" sibTransId="{29F988AE-7088-476A-85E6-7D79AC518BA0}"/>
    <dgm:cxn modelId="{7625F7A4-7CB2-49F4-AEA8-DB6D4276AC43}" type="presOf" srcId="{35FE3D13-B352-4B73-8A55-F2BE08B380EF}" destId="{DEE3C2D1-7DD7-425A-957B-899F004A464D}" srcOrd="0" destOrd="0" presId="urn:microsoft.com/office/officeart/2005/8/layout/chevron2"/>
    <dgm:cxn modelId="{595E954C-2EF4-4AAA-88DD-EF124804FC99}" srcId="{764E8B33-ACFE-418A-911E-8E5A7D0ABAA7}" destId="{34548B40-DFF2-40CE-9F4D-E612902D54B2}" srcOrd="4" destOrd="0" parTransId="{58DEE7F3-2A19-48E9-9A53-1CE9BEB7353C}" sibTransId="{3010CC60-0D1A-41BF-BADE-4E50E2E6A8CD}"/>
    <dgm:cxn modelId="{5535A255-27D7-4B36-9AE4-D8BB37DCF421}" type="presOf" srcId="{DC1BF0A5-56E6-4469-9B60-0C1ADE51F5FC}" destId="{A6567865-6E2D-413C-9370-A0F7CF942C3A}" srcOrd="0" destOrd="0" presId="urn:microsoft.com/office/officeart/2005/8/layout/chevron2"/>
    <dgm:cxn modelId="{56B6DCA9-A627-48A8-BEB0-47FFD5BA76E1}" type="presParOf" srcId="{74AB7456-C5E1-48EE-B8E5-1A07871B617E}" destId="{A76718F9-C900-4A1A-893C-CB296F10E1B6}" srcOrd="0" destOrd="0" presId="urn:microsoft.com/office/officeart/2005/8/layout/chevron2"/>
    <dgm:cxn modelId="{02C82D3D-D0A5-4A2B-8838-7D59653F9409}" type="presParOf" srcId="{A76718F9-C900-4A1A-893C-CB296F10E1B6}" destId="{2298817B-D7F3-4FF1-A82D-370ACC04FFA9}" srcOrd="0" destOrd="0" presId="urn:microsoft.com/office/officeart/2005/8/layout/chevron2"/>
    <dgm:cxn modelId="{E424AC15-6BD3-4CFD-A567-F35D9CB14EAE}" type="presParOf" srcId="{A76718F9-C900-4A1A-893C-CB296F10E1B6}" destId="{A9B186ED-9E18-41DF-A418-265FEA8394F7}" srcOrd="1" destOrd="0" presId="urn:microsoft.com/office/officeart/2005/8/layout/chevron2"/>
    <dgm:cxn modelId="{9E509C65-B467-4DD2-AD4B-134AD6006ACC}" type="presParOf" srcId="{74AB7456-C5E1-48EE-B8E5-1A07871B617E}" destId="{768E0C62-854B-4A08-9C95-ACF74908461B}" srcOrd="1" destOrd="0" presId="urn:microsoft.com/office/officeart/2005/8/layout/chevron2"/>
    <dgm:cxn modelId="{4186A1D4-42B7-4C28-8B49-365D253E643E}" type="presParOf" srcId="{74AB7456-C5E1-48EE-B8E5-1A07871B617E}" destId="{6F7D7FA3-4CB6-44D9-A111-9C16A0D436E6}" srcOrd="2" destOrd="0" presId="urn:microsoft.com/office/officeart/2005/8/layout/chevron2"/>
    <dgm:cxn modelId="{C599B39D-80CA-430E-89C1-0133D17E5E91}" type="presParOf" srcId="{6F7D7FA3-4CB6-44D9-A111-9C16A0D436E6}" destId="{6256A005-C029-4356-BE4E-2F282B8F5FBA}" srcOrd="0" destOrd="0" presId="urn:microsoft.com/office/officeart/2005/8/layout/chevron2"/>
    <dgm:cxn modelId="{82E5940E-98BE-4348-AE4D-904F7BD76753}" type="presParOf" srcId="{6F7D7FA3-4CB6-44D9-A111-9C16A0D436E6}" destId="{7DCD0D8D-9157-4152-A37D-4092073E8CFC}" srcOrd="1" destOrd="0" presId="urn:microsoft.com/office/officeart/2005/8/layout/chevron2"/>
    <dgm:cxn modelId="{753031D8-A2A7-42C9-ACDF-1DAB4A30F29F}" type="presParOf" srcId="{74AB7456-C5E1-48EE-B8E5-1A07871B617E}" destId="{482347B0-1ABB-493D-A7F2-A951138AEDDC}" srcOrd="3" destOrd="0" presId="urn:microsoft.com/office/officeart/2005/8/layout/chevron2"/>
    <dgm:cxn modelId="{7B3E86BB-DBC8-4E33-846A-EB2D4227361B}" type="presParOf" srcId="{74AB7456-C5E1-48EE-B8E5-1A07871B617E}" destId="{35E82A25-0697-4D7B-8479-5A16E5D0D89E}" srcOrd="4" destOrd="0" presId="urn:microsoft.com/office/officeart/2005/8/layout/chevron2"/>
    <dgm:cxn modelId="{4024797F-131B-4919-9016-8E39E13B8EEE}" type="presParOf" srcId="{35E82A25-0697-4D7B-8479-5A16E5D0D89E}" destId="{A6567865-6E2D-413C-9370-A0F7CF942C3A}" srcOrd="0" destOrd="0" presId="urn:microsoft.com/office/officeart/2005/8/layout/chevron2"/>
    <dgm:cxn modelId="{BF2B4996-938A-4413-85D0-2072F5DD796F}" type="presParOf" srcId="{35E82A25-0697-4D7B-8479-5A16E5D0D89E}" destId="{E269F91D-D32F-41AF-BF78-565B45656A8D}" srcOrd="1" destOrd="0" presId="urn:microsoft.com/office/officeart/2005/8/layout/chevron2"/>
    <dgm:cxn modelId="{666191C9-950F-4221-8724-05B979686FD4}" type="presParOf" srcId="{74AB7456-C5E1-48EE-B8E5-1A07871B617E}" destId="{F941C425-DACA-4C2F-BDDD-64AE6D5E1B60}" srcOrd="5" destOrd="0" presId="urn:microsoft.com/office/officeart/2005/8/layout/chevron2"/>
    <dgm:cxn modelId="{898C4548-B879-4E9E-AEC9-9838D24EC6A2}" type="presParOf" srcId="{74AB7456-C5E1-48EE-B8E5-1A07871B617E}" destId="{B4847019-B93F-46C5-A2EE-571567EE84A9}" srcOrd="6" destOrd="0" presId="urn:microsoft.com/office/officeart/2005/8/layout/chevron2"/>
    <dgm:cxn modelId="{076C3415-51AF-46BE-88C4-6B4A9921F112}" type="presParOf" srcId="{B4847019-B93F-46C5-A2EE-571567EE84A9}" destId="{DEE3C2D1-7DD7-425A-957B-899F004A464D}" srcOrd="0" destOrd="0" presId="urn:microsoft.com/office/officeart/2005/8/layout/chevron2"/>
    <dgm:cxn modelId="{056EB10E-D3B8-46BC-9100-8F0DAC3E9D78}" type="presParOf" srcId="{B4847019-B93F-46C5-A2EE-571567EE84A9}" destId="{83BD4B53-A8B1-4D5D-8535-945E416C8738}" srcOrd="1" destOrd="0" presId="urn:microsoft.com/office/officeart/2005/8/layout/chevron2"/>
    <dgm:cxn modelId="{AD0BD5EE-1647-4534-9EA1-BF42C64650F4}" type="presParOf" srcId="{74AB7456-C5E1-48EE-B8E5-1A07871B617E}" destId="{96939B9B-9F72-4EE7-89BB-25D1D573645B}" srcOrd="7" destOrd="0" presId="urn:microsoft.com/office/officeart/2005/8/layout/chevron2"/>
    <dgm:cxn modelId="{3380F469-C60F-473C-9883-11E64A47D487}" type="presParOf" srcId="{74AB7456-C5E1-48EE-B8E5-1A07871B617E}" destId="{4BFF89DD-3BA6-41E1-99C9-AC6F7AA96356}" srcOrd="8" destOrd="0" presId="urn:microsoft.com/office/officeart/2005/8/layout/chevron2"/>
    <dgm:cxn modelId="{DF7E1A20-B37B-4CDB-B050-6225D3CE9B93}" type="presParOf" srcId="{4BFF89DD-3BA6-41E1-99C9-AC6F7AA96356}" destId="{0333BC05-7C6B-4033-9C43-A4A1856BCBE8}" srcOrd="0" destOrd="0" presId="urn:microsoft.com/office/officeart/2005/8/layout/chevron2"/>
    <dgm:cxn modelId="{2BB1A284-EE30-4BD0-8381-B8A14F9C7659}" type="presParOf" srcId="{4BFF89DD-3BA6-41E1-99C9-AC6F7AA96356}" destId="{FDE67662-7234-42B5-AB3A-9D790F0B4FD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98817B-D7F3-4FF1-A82D-370ACC04FFA9}">
      <dsp:nvSpPr>
        <dsp:cNvPr id="0" name=""/>
        <dsp:cNvSpPr/>
      </dsp:nvSpPr>
      <dsp:spPr>
        <a:xfrm rot="5400000">
          <a:off x="-146658" y="149206"/>
          <a:ext cx="977725" cy="68440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Farnaz" pitchFamily="2" charset="-78"/>
            </a:rPr>
            <a:t>داده</a:t>
          </a:r>
          <a:endParaRPr lang="fa-IR" sz="1400" kern="1200" dirty="0">
            <a:cs typeface="B Farnaz" pitchFamily="2" charset="-78"/>
          </a:endParaRPr>
        </a:p>
      </dsp:txBody>
      <dsp:txXfrm rot="-5400000">
        <a:off x="1" y="344751"/>
        <a:ext cx="684408" cy="293317"/>
      </dsp:txXfrm>
    </dsp:sp>
    <dsp:sp modelId="{A9B186ED-9E18-41DF-A418-265FEA8394F7}">
      <dsp:nvSpPr>
        <dsp:cNvPr id="0" name=""/>
        <dsp:cNvSpPr/>
      </dsp:nvSpPr>
      <dsp:spPr>
        <a:xfrm rot="5400000">
          <a:off x="2485997" y="-1799041"/>
          <a:ext cx="635855" cy="423903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Data in Data out</a:t>
          </a:r>
          <a:endParaRPr lang="fa-IR" sz="1600" kern="1200" dirty="0"/>
        </a:p>
      </dsp:txBody>
      <dsp:txXfrm rot="-5400000">
        <a:off x="684408" y="33588"/>
        <a:ext cx="4207993" cy="573775"/>
      </dsp:txXfrm>
    </dsp:sp>
    <dsp:sp modelId="{6256A005-C029-4356-BE4E-2F282B8F5FBA}">
      <dsp:nvSpPr>
        <dsp:cNvPr id="0" name=""/>
        <dsp:cNvSpPr/>
      </dsp:nvSpPr>
      <dsp:spPr>
        <a:xfrm rot="5400000">
          <a:off x="-146658" y="1008429"/>
          <a:ext cx="977725" cy="68440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Farnaz" pitchFamily="2" charset="-78"/>
            </a:rPr>
            <a:t>داده</a:t>
          </a:r>
          <a:endParaRPr lang="fa-IR" sz="1400" kern="1200" dirty="0">
            <a:cs typeface="B Farnaz" pitchFamily="2" charset="-78"/>
          </a:endParaRPr>
        </a:p>
      </dsp:txBody>
      <dsp:txXfrm rot="-5400000">
        <a:off x="1" y="1203974"/>
        <a:ext cx="684408" cy="293317"/>
      </dsp:txXfrm>
    </dsp:sp>
    <dsp:sp modelId="{7DCD0D8D-9157-4152-A37D-4092073E8CFC}">
      <dsp:nvSpPr>
        <dsp:cNvPr id="0" name=""/>
        <dsp:cNvSpPr/>
      </dsp:nvSpPr>
      <dsp:spPr>
        <a:xfrm rot="5400000">
          <a:off x="2486164" y="-939985"/>
          <a:ext cx="635521" cy="423903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Data in Feature out</a:t>
          </a:r>
          <a:endParaRPr lang="fa-IR" sz="1800" kern="1200" dirty="0"/>
        </a:p>
        <a:p>
          <a:pPr marL="171450" lvl="1" indent="-171450" algn="ctr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800" kern="1200" dirty="0"/>
        </a:p>
      </dsp:txBody>
      <dsp:txXfrm rot="-5400000">
        <a:off x="684408" y="892795"/>
        <a:ext cx="4208009" cy="573473"/>
      </dsp:txXfrm>
    </dsp:sp>
    <dsp:sp modelId="{A6567865-6E2D-413C-9370-A0F7CF942C3A}">
      <dsp:nvSpPr>
        <dsp:cNvPr id="0" name=""/>
        <dsp:cNvSpPr/>
      </dsp:nvSpPr>
      <dsp:spPr>
        <a:xfrm rot="5400000">
          <a:off x="-146658" y="1867652"/>
          <a:ext cx="977725" cy="68440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Farnaz" pitchFamily="2" charset="-78"/>
            </a:rPr>
            <a:t>ویژگی</a:t>
          </a:r>
          <a:endParaRPr lang="fa-IR" sz="1400" kern="1200" dirty="0">
            <a:cs typeface="B Farnaz" pitchFamily="2" charset="-78"/>
          </a:endParaRPr>
        </a:p>
      </dsp:txBody>
      <dsp:txXfrm rot="-5400000">
        <a:off x="1" y="2063197"/>
        <a:ext cx="684408" cy="293317"/>
      </dsp:txXfrm>
    </dsp:sp>
    <dsp:sp modelId="{E269F91D-D32F-41AF-BF78-565B45656A8D}">
      <dsp:nvSpPr>
        <dsp:cNvPr id="0" name=""/>
        <dsp:cNvSpPr/>
      </dsp:nvSpPr>
      <dsp:spPr>
        <a:xfrm rot="5400000">
          <a:off x="2486164" y="-80762"/>
          <a:ext cx="635521" cy="423903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Feature in Feature Out</a:t>
          </a:r>
          <a:endParaRPr lang="fa-IR" sz="1800" kern="1200" dirty="0"/>
        </a:p>
      </dsp:txBody>
      <dsp:txXfrm rot="-5400000">
        <a:off x="684408" y="1752018"/>
        <a:ext cx="4208009" cy="573473"/>
      </dsp:txXfrm>
    </dsp:sp>
    <dsp:sp modelId="{DEE3C2D1-7DD7-425A-957B-899F004A464D}">
      <dsp:nvSpPr>
        <dsp:cNvPr id="0" name=""/>
        <dsp:cNvSpPr/>
      </dsp:nvSpPr>
      <dsp:spPr>
        <a:xfrm rot="5400000">
          <a:off x="-146658" y="2726875"/>
          <a:ext cx="977725" cy="68440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Farnaz" pitchFamily="2" charset="-78"/>
            </a:rPr>
            <a:t>ویژگی</a:t>
          </a:r>
          <a:endParaRPr lang="fa-IR" sz="1400" kern="1200" dirty="0">
            <a:cs typeface="B Farnaz" pitchFamily="2" charset="-78"/>
          </a:endParaRPr>
        </a:p>
      </dsp:txBody>
      <dsp:txXfrm rot="-5400000">
        <a:off x="1" y="2922420"/>
        <a:ext cx="684408" cy="293317"/>
      </dsp:txXfrm>
    </dsp:sp>
    <dsp:sp modelId="{83BD4B53-A8B1-4D5D-8535-945E416C8738}">
      <dsp:nvSpPr>
        <dsp:cNvPr id="0" name=""/>
        <dsp:cNvSpPr/>
      </dsp:nvSpPr>
      <dsp:spPr>
        <a:xfrm rot="5400000">
          <a:off x="2486164" y="778460"/>
          <a:ext cx="635521" cy="423903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Feature in Decision Out</a:t>
          </a:r>
          <a:endParaRPr lang="fa-IR" sz="1800" kern="1200" dirty="0"/>
        </a:p>
      </dsp:txBody>
      <dsp:txXfrm rot="-5400000">
        <a:off x="684408" y="2611240"/>
        <a:ext cx="4208009" cy="573473"/>
      </dsp:txXfrm>
    </dsp:sp>
    <dsp:sp modelId="{0333BC05-7C6B-4033-9C43-A4A1856BCBE8}">
      <dsp:nvSpPr>
        <dsp:cNvPr id="0" name=""/>
        <dsp:cNvSpPr/>
      </dsp:nvSpPr>
      <dsp:spPr>
        <a:xfrm rot="5400000">
          <a:off x="-146658" y="3586098"/>
          <a:ext cx="977725" cy="68440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Farnaz" pitchFamily="2" charset="-78"/>
            </a:rPr>
            <a:t>تصمیم</a:t>
          </a:r>
          <a:endParaRPr lang="fa-IR" sz="1400" kern="1200" dirty="0">
            <a:cs typeface="B Farnaz" pitchFamily="2" charset="-78"/>
          </a:endParaRPr>
        </a:p>
      </dsp:txBody>
      <dsp:txXfrm rot="-5400000">
        <a:off x="1" y="3781643"/>
        <a:ext cx="684408" cy="293317"/>
      </dsp:txXfrm>
    </dsp:sp>
    <dsp:sp modelId="{FDE67662-7234-42B5-AB3A-9D790F0B4FD5}">
      <dsp:nvSpPr>
        <dsp:cNvPr id="0" name=""/>
        <dsp:cNvSpPr/>
      </dsp:nvSpPr>
      <dsp:spPr>
        <a:xfrm rot="5400000">
          <a:off x="2486164" y="1637683"/>
          <a:ext cx="635521" cy="423903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Decision in Decision Out</a:t>
          </a:r>
          <a:endParaRPr lang="fa-IR" sz="1800" kern="1200" dirty="0"/>
        </a:p>
      </dsp:txBody>
      <dsp:txXfrm rot="-5400000">
        <a:off x="684408" y="3470463"/>
        <a:ext cx="4208009" cy="573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889-72D2-48A0-BDE0-60346734956C}" type="datetimeFigureOut">
              <a:rPr lang="fa-IR" smtClean="0"/>
              <a:t>04/11/1434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C311-C0CF-45FE-A8B2-353B8D2E6C6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71543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889-72D2-48A0-BDE0-60346734956C}" type="datetimeFigureOut">
              <a:rPr lang="fa-IR" smtClean="0"/>
              <a:t>04/11/1434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C311-C0CF-45FE-A8B2-353B8D2E6C6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5702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889-72D2-48A0-BDE0-60346734956C}" type="datetimeFigureOut">
              <a:rPr lang="fa-IR" smtClean="0"/>
              <a:t>04/11/1434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C311-C0CF-45FE-A8B2-353B8D2E6C6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2054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889-72D2-48A0-BDE0-60346734956C}" type="datetimeFigureOut">
              <a:rPr lang="fa-IR" smtClean="0"/>
              <a:t>04/11/1434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C311-C0CF-45FE-A8B2-353B8D2E6C6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892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889-72D2-48A0-BDE0-60346734956C}" type="datetimeFigureOut">
              <a:rPr lang="fa-IR" smtClean="0"/>
              <a:t>04/11/1434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C311-C0CF-45FE-A8B2-353B8D2E6C6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2349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889-72D2-48A0-BDE0-60346734956C}" type="datetimeFigureOut">
              <a:rPr lang="fa-IR" smtClean="0"/>
              <a:t>04/11/1434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C311-C0CF-45FE-A8B2-353B8D2E6C6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5978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889-72D2-48A0-BDE0-60346734956C}" type="datetimeFigureOut">
              <a:rPr lang="fa-IR" smtClean="0"/>
              <a:t>04/11/1434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C311-C0CF-45FE-A8B2-353B8D2E6C6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735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889-72D2-48A0-BDE0-60346734956C}" type="datetimeFigureOut">
              <a:rPr lang="fa-IR" smtClean="0"/>
              <a:t>04/11/1434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C311-C0CF-45FE-A8B2-353B8D2E6C6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890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889-72D2-48A0-BDE0-60346734956C}" type="datetimeFigureOut">
              <a:rPr lang="fa-IR" smtClean="0"/>
              <a:t>04/11/1434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C311-C0CF-45FE-A8B2-353B8D2E6C6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5988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889-72D2-48A0-BDE0-60346734956C}" type="datetimeFigureOut">
              <a:rPr lang="fa-IR" smtClean="0"/>
              <a:t>04/11/1434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C311-C0CF-45FE-A8B2-353B8D2E6C6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7009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889-72D2-48A0-BDE0-60346734956C}" type="datetimeFigureOut">
              <a:rPr lang="fa-IR" smtClean="0"/>
              <a:t>04/11/1434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C311-C0CF-45FE-A8B2-353B8D2E6C6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9450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2A889-72D2-48A0-BDE0-60346734956C}" type="datetimeFigureOut">
              <a:rPr lang="fa-IR" smtClean="0"/>
              <a:t>04/11/1434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6C311-C0CF-45FE-A8B2-353B8D2E6C6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1002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Kamran" pitchFamily="2" charset="-78"/>
              </a:rPr>
              <a:t>بسمه تعالی</a:t>
            </a:r>
            <a:endParaRPr lang="fa-IR" dirty="0">
              <a:cs typeface="B Kamran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79055" y="1484784"/>
            <a:ext cx="8496945" cy="1008112"/>
          </a:xfrm>
          <a:prstGeom prst="round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solidFill>
                  <a:srgbClr val="0070C0"/>
                </a:solidFill>
                <a:cs typeface="B Titr" pitchFamily="2" charset="-78"/>
              </a:rPr>
              <a:t>ادغام اطلاعات حسگری</a:t>
            </a:r>
            <a:endParaRPr lang="fa-IR" sz="2800" dirty="0">
              <a:solidFill>
                <a:srgbClr val="FF0000"/>
              </a:solidFill>
              <a:cs typeface="B Titr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716016" y="6793069"/>
            <a:ext cx="43204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779912" y="6344201"/>
            <a:ext cx="432048" cy="4488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1</a:t>
            </a:r>
            <a:endParaRPr lang="fa-IR" dirty="0"/>
          </a:p>
        </p:txBody>
      </p:sp>
      <p:sp>
        <p:nvSpPr>
          <p:cNvPr id="14" name="Rounded Rectangle 13"/>
          <p:cNvSpPr/>
          <p:nvPr/>
        </p:nvSpPr>
        <p:spPr>
          <a:xfrm>
            <a:off x="358434" y="2636912"/>
            <a:ext cx="8496945" cy="1008112"/>
          </a:xfrm>
          <a:prstGeom prst="round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Multi Sensor Data, Information and Decision Fusion</a:t>
            </a:r>
            <a:endParaRPr lang="fa-IR" sz="2800" dirty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 rot="20021846">
            <a:off x="4035405" y="5429318"/>
            <a:ext cx="4991307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Koodak" pitchFamily="2" charset="-78"/>
              </a:rPr>
              <a:t>مرجع: کتاب یادگیری ماشین و ادغام نوشته گنزالس و عبیدی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 rot="20021846">
            <a:off x="4119366" y="4871565"/>
            <a:ext cx="3997283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Koodak" pitchFamily="2" charset="-78"/>
              </a:rPr>
              <a:t>مدرس: کوروش داداش تبار احمدی</a:t>
            </a:r>
            <a:endParaRPr lang="fa-IR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88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760569" y="1978182"/>
            <a:ext cx="5051791" cy="33230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11560" y="2276872"/>
            <a:ext cx="237948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 bwMode="auto">
          <a:xfrm>
            <a:off x="4548987" y="3618026"/>
            <a:ext cx="648072" cy="1395150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none" rtlCol="1" anchor="ctr"/>
          <a:lstStyle/>
          <a:p>
            <a:pPr algn="ctr"/>
            <a:r>
              <a:rPr lang="fa-IR" sz="2000" b="1" dirty="0" smtClean="0">
                <a:cs typeface="B Koodak" pitchFamily="2" charset="-78"/>
              </a:rPr>
              <a:t>ادغام تصمیم</a:t>
            </a:r>
            <a:endParaRPr lang="fa-IR" sz="1200" b="1" dirty="0">
              <a:cs typeface="B Koodak" pitchFamily="2" charset="-78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rot="16200000">
            <a:off x="2677272" y="2374618"/>
            <a:ext cx="1080120" cy="45257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 b="1" dirty="0" smtClean="0">
              <a:cs typeface="B Koodak" pitchFamily="2" charset="-78"/>
            </a:endParaRPr>
          </a:p>
          <a:p>
            <a:pPr algn="ctr"/>
            <a:r>
              <a:rPr lang="fa-IR" b="1" dirty="0" smtClean="0">
                <a:cs typeface="B Koodak" pitchFamily="2" charset="-78"/>
              </a:rPr>
              <a:t>ادغام ویژگی</a:t>
            </a:r>
            <a:endParaRPr lang="fa-IR" b="1" dirty="0">
              <a:cs typeface="B Koodak" pitchFamily="2" charset="-78"/>
            </a:endParaRPr>
          </a:p>
          <a:p>
            <a:pPr algn="ctr"/>
            <a:endParaRPr lang="fa-IR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24102" y="4025595"/>
            <a:ext cx="222292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443622" y="2600909"/>
            <a:ext cx="6243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58794" y="1886429"/>
            <a:ext cx="808991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B Koodak" pitchFamily="2" charset="-78"/>
              </a:rPr>
              <a:t>ویژگی 1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560" y="3717818"/>
            <a:ext cx="100795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B Koodak" pitchFamily="2" charset="-78"/>
              </a:rPr>
              <a:t>ویژگی </a:t>
            </a:r>
            <a:r>
              <a:rPr lang="en-US" sz="1400" b="1" dirty="0" smtClean="0">
                <a:cs typeface="B Koodak" pitchFamily="2" charset="-78"/>
              </a:rPr>
              <a:t>n-1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1040" y="4407100"/>
            <a:ext cx="808991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B Koodak" pitchFamily="2" charset="-78"/>
              </a:rPr>
              <a:t>ویژگی </a:t>
            </a:r>
            <a:r>
              <a:rPr lang="en-US" sz="1400" b="1" dirty="0" smtClean="0">
                <a:cs typeface="B Koodak" pitchFamily="2" charset="-78"/>
              </a:rPr>
              <a:t>n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84368" y="3448749"/>
            <a:ext cx="93800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cs typeface="B Koodak" pitchFamily="2" charset="-78"/>
              </a:rPr>
              <a:t>تصمیم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2834484" y="3799306"/>
            <a:ext cx="1080120" cy="45257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 b="1" dirty="0" smtClean="0">
              <a:cs typeface="B Koodak" pitchFamily="2" charset="-78"/>
            </a:endParaRPr>
          </a:p>
          <a:p>
            <a:pPr algn="ctr"/>
            <a:r>
              <a:rPr lang="fa-IR" b="1" dirty="0" smtClean="0">
                <a:cs typeface="B Koodak" pitchFamily="2" charset="-78"/>
              </a:rPr>
              <a:t>واحد </a:t>
            </a:r>
            <a:r>
              <a:rPr lang="fa-IR" b="1" dirty="0">
                <a:cs typeface="B Koodak" pitchFamily="2" charset="-78"/>
              </a:rPr>
              <a:t>آنالیز</a:t>
            </a:r>
          </a:p>
          <a:p>
            <a:pPr algn="ctr"/>
            <a:endParaRPr lang="fa-IR" b="1" dirty="0"/>
          </a:p>
        </p:txBody>
      </p:sp>
      <p:sp>
        <p:nvSpPr>
          <p:cNvPr id="18" name="Rounded Rectangle 17"/>
          <p:cNvSpPr/>
          <p:nvPr/>
        </p:nvSpPr>
        <p:spPr bwMode="auto">
          <a:xfrm>
            <a:off x="2834484" y="4488589"/>
            <a:ext cx="1066986" cy="45257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 b="1" dirty="0" smtClean="0">
              <a:cs typeface="B Koodak" pitchFamily="2" charset="-78"/>
            </a:endParaRPr>
          </a:p>
          <a:p>
            <a:pPr algn="ctr"/>
            <a:r>
              <a:rPr lang="fa-IR" b="1" dirty="0" smtClean="0">
                <a:cs typeface="B Koodak" pitchFamily="2" charset="-78"/>
              </a:rPr>
              <a:t>واحد </a:t>
            </a:r>
            <a:r>
              <a:rPr lang="fa-IR" b="1" dirty="0">
                <a:cs typeface="B Koodak" pitchFamily="2" charset="-78"/>
              </a:rPr>
              <a:t>آنالیز</a:t>
            </a:r>
          </a:p>
          <a:p>
            <a:pPr algn="ctr"/>
            <a:endParaRPr lang="fa-IR" b="1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24102" y="4725144"/>
            <a:ext cx="222292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 bwMode="auto">
          <a:xfrm>
            <a:off x="4067944" y="2291385"/>
            <a:ext cx="831404" cy="57606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 b="1" dirty="0" smtClean="0">
              <a:cs typeface="B Koodak" pitchFamily="2" charset="-78"/>
            </a:endParaRPr>
          </a:p>
          <a:p>
            <a:pPr algn="ctr"/>
            <a:r>
              <a:rPr lang="fa-IR" sz="1600" b="1" dirty="0" smtClean="0">
                <a:cs typeface="B Koodak" pitchFamily="2" charset="-78"/>
              </a:rPr>
              <a:t>واحد </a:t>
            </a:r>
            <a:r>
              <a:rPr lang="fa-IR" sz="1600" b="1" dirty="0">
                <a:cs typeface="B Koodak" pitchFamily="2" charset="-78"/>
              </a:rPr>
              <a:t>آنالیز</a:t>
            </a:r>
          </a:p>
          <a:p>
            <a:pPr algn="ctr"/>
            <a:endParaRPr lang="fa-IR" b="1" dirty="0"/>
          </a:p>
        </p:txBody>
      </p:sp>
      <p:cxnSp>
        <p:nvCxnSpPr>
          <p:cNvPr id="22" name="Straight Arrow Connector 21"/>
          <p:cNvCxnSpPr>
            <a:stCxn id="17" idx="3"/>
          </p:cNvCxnSpPr>
          <p:nvPr/>
        </p:nvCxnSpPr>
        <p:spPr>
          <a:xfrm flipV="1">
            <a:off x="3914604" y="4025595"/>
            <a:ext cx="63438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914604" y="4714879"/>
            <a:ext cx="651734" cy="2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197059" y="4315601"/>
            <a:ext cx="31104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012160" y="3235283"/>
            <a:ext cx="10332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B Koodak" pitchFamily="2" charset="-78"/>
              </a:rPr>
              <a:t>بردار تصمیم</a:t>
            </a:r>
            <a:endParaRPr lang="fa-IR" sz="1200" b="1" dirty="0">
              <a:cs typeface="B Koodak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3328" y="2862106"/>
            <a:ext cx="738664" cy="855712"/>
          </a:xfrm>
          <a:prstGeom prst="rect">
            <a:avLst/>
          </a:prstGeom>
          <a:noFill/>
        </p:spPr>
        <p:txBody>
          <a:bodyPr vert="vert" wrap="square" rtlCol="1">
            <a:spAutoFit/>
          </a:bodyPr>
          <a:lstStyle/>
          <a:p>
            <a:r>
              <a:rPr lang="fa-IR" dirty="0" smtClean="0"/>
              <a:t>..........</a:t>
            </a:r>
            <a:endParaRPr lang="fa-IR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611560" y="2852935"/>
            <a:ext cx="237948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08657" y="2447018"/>
            <a:ext cx="808991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B Koodak" pitchFamily="2" charset="-78"/>
              </a:rPr>
              <a:t>ویژگی 2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5580112" y="2060847"/>
            <a:ext cx="432048" cy="2880321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none" rtlCol="1" anchor="ctr"/>
          <a:lstStyle/>
          <a:p>
            <a:pPr algn="ctr"/>
            <a:r>
              <a:rPr lang="fa-IR" sz="2000" b="1" dirty="0" smtClean="0">
                <a:cs typeface="B Koodak" pitchFamily="2" charset="-78"/>
              </a:rPr>
              <a:t>ادغام تصمیم</a:t>
            </a:r>
            <a:endParaRPr lang="fa-IR" sz="1200" b="1" dirty="0">
              <a:cs typeface="B Koodak" pitchFamily="2" charset="-78"/>
            </a:endParaRPr>
          </a:p>
        </p:txBody>
      </p:sp>
      <p:cxnSp>
        <p:nvCxnSpPr>
          <p:cNvPr id="39" name="Straight Arrow Connector 38"/>
          <p:cNvCxnSpPr>
            <a:endCxn id="40" idx="1"/>
          </p:cNvCxnSpPr>
          <p:nvPr/>
        </p:nvCxnSpPr>
        <p:spPr>
          <a:xfrm>
            <a:off x="6012160" y="3618026"/>
            <a:ext cx="896788" cy="269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 bwMode="auto">
          <a:xfrm>
            <a:off x="6908948" y="3356992"/>
            <a:ext cx="831404" cy="57606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 b="1" dirty="0" smtClean="0">
              <a:cs typeface="B Koodak" pitchFamily="2" charset="-78"/>
            </a:endParaRPr>
          </a:p>
          <a:p>
            <a:pPr algn="ctr"/>
            <a:r>
              <a:rPr lang="fa-IR" sz="1600" b="1" dirty="0" smtClean="0">
                <a:cs typeface="B Koodak" pitchFamily="2" charset="-78"/>
              </a:rPr>
              <a:t>واحد </a:t>
            </a:r>
            <a:r>
              <a:rPr lang="fa-IR" sz="1600" b="1" dirty="0">
                <a:cs typeface="B Koodak" pitchFamily="2" charset="-78"/>
              </a:rPr>
              <a:t>آنالیز</a:t>
            </a:r>
          </a:p>
          <a:p>
            <a:pPr algn="ctr"/>
            <a:endParaRPr lang="fa-IR" b="1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7812360" y="3639695"/>
            <a:ext cx="31104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1" idx="3"/>
          </p:cNvCxnSpPr>
          <p:nvPr/>
        </p:nvCxnSpPr>
        <p:spPr>
          <a:xfrm>
            <a:off x="4899348" y="2579417"/>
            <a:ext cx="6087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351287" y="2600909"/>
            <a:ext cx="8089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B Koodak" pitchFamily="2" charset="-78"/>
              </a:rPr>
              <a:t>بردار ویژگی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88024" y="2579417"/>
            <a:ext cx="8089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B Koodak" pitchFamily="2" charset="-78"/>
              </a:rPr>
              <a:t>بردار تصمیم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943603" y="4407100"/>
            <a:ext cx="80899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B Koodak" pitchFamily="2" charset="-78"/>
              </a:rPr>
              <a:t>بردار تصمیم</a:t>
            </a:r>
            <a:endParaRPr lang="fa-IR" sz="1200" b="1" dirty="0">
              <a:cs typeface="B Koodak" pitchFamily="2" charset="-78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 rot="18292680">
            <a:off x="-488593" y="966296"/>
            <a:ext cx="2823556" cy="432048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b="1" dirty="0" smtClean="0">
                <a:cs typeface="B Koodak" pitchFamily="2" charset="-78"/>
              </a:rPr>
              <a:t>استراتژی ادغام</a:t>
            </a:r>
            <a:endParaRPr lang="fa-IR" b="1" dirty="0">
              <a:cs typeface="B Koodak" pitchFamily="2" charset="-78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 rot="18292680">
            <a:off x="-463771" y="1118696"/>
            <a:ext cx="2823556" cy="432048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b="1" dirty="0" smtClean="0">
                <a:cs typeface="B Koodak" pitchFamily="2" charset="-78"/>
              </a:rPr>
              <a:t>استراتژی ادغام</a:t>
            </a:r>
            <a:endParaRPr lang="fa-IR" b="1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84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3635896" y="884018"/>
            <a:ext cx="2232248" cy="576064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روش های ادغام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67544" y="2250232"/>
            <a:ext cx="2088232" cy="576064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1600" dirty="0" smtClean="0">
                <a:cs typeface="B Koodak" pitchFamily="2" charset="-78"/>
              </a:rPr>
              <a:t>روش های مبتنی بر قواعد</a:t>
            </a:r>
            <a:endParaRPr lang="fa-IR" sz="1600" dirty="0">
              <a:cs typeface="B Koodak" pitchFamily="2" charset="-7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3707904" y="2250232"/>
            <a:ext cx="2088232" cy="576064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1600" b="1" dirty="0" smtClean="0">
                <a:cs typeface="B Koodak" pitchFamily="2" charset="-78"/>
              </a:rPr>
              <a:t>روش های مبتنی بر کلاسه بندی</a:t>
            </a:r>
            <a:endParaRPr lang="fa-IR" sz="1600" b="1" dirty="0">
              <a:cs typeface="B Koodak" pitchFamily="2" charset="-7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444208" y="2250232"/>
            <a:ext cx="2088232" cy="576064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 dirty="0" smtClean="0">
              <a:cs typeface="B Koodak" pitchFamily="2" charset="-78"/>
            </a:endParaRPr>
          </a:p>
          <a:p>
            <a:pPr algn="ctr"/>
            <a:r>
              <a:rPr lang="fa-IR" dirty="0" smtClean="0">
                <a:cs typeface="B Koodak" pitchFamily="2" charset="-78"/>
              </a:rPr>
              <a:t>روش </a:t>
            </a:r>
            <a:r>
              <a:rPr lang="fa-IR" dirty="0">
                <a:cs typeface="B Koodak" pitchFamily="2" charset="-78"/>
              </a:rPr>
              <a:t>های مبتنی بر </a:t>
            </a:r>
            <a:r>
              <a:rPr lang="fa-IR" dirty="0" smtClean="0">
                <a:cs typeface="B Koodak" pitchFamily="2" charset="-78"/>
              </a:rPr>
              <a:t>تخمین</a:t>
            </a:r>
            <a:endParaRPr lang="fa-IR" dirty="0">
              <a:cs typeface="B Koodak" pitchFamily="2" charset="-78"/>
            </a:endParaRPr>
          </a:p>
          <a:p>
            <a:pPr algn="ctr"/>
            <a:endParaRPr lang="fa-IR" dirty="0"/>
          </a:p>
        </p:txBody>
      </p:sp>
      <p:sp>
        <p:nvSpPr>
          <p:cNvPr id="9" name="Rounded Rectangle 8"/>
          <p:cNvSpPr/>
          <p:nvPr/>
        </p:nvSpPr>
        <p:spPr bwMode="auto">
          <a:xfrm>
            <a:off x="467544" y="3010904"/>
            <a:ext cx="2088232" cy="576064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قانون اکثریت آراء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67544" y="3611307"/>
            <a:ext cx="2088232" cy="576064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 dirty="0" smtClean="0">
              <a:cs typeface="B Koodak" pitchFamily="2" charset="-78"/>
            </a:endParaRPr>
          </a:p>
          <a:p>
            <a:pPr algn="ctr"/>
            <a:r>
              <a:rPr lang="fa-IR" sz="1600" dirty="0" smtClean="0">
                <a:cs typeface="B Koodak" pitchFamily="2" charset="-78"/>
              </a:rPr>
              <a:t>قانون اختصاصی تعریف شده</a:t>
            </a:r>
            <a:endParaRPr lang="fa-IR" sz="1600" dirty="0">
              <a:cs typeface="B Koodak" pitchFamily="2" charset="-78"/>
            </a:endParaRPr>
          </a:p>
          <a:p>
            <a:pPr algn="ctr"/>
            <a:endParaRPr lang="fa-IR" dirty="0"/>
          </a:p>
        </p:txBody>
      </p:sp>
      <p:sp>
        <p:nvSpPr>
          <p:cNvPr id="11" name="Rounded Rectangle 10"/>
          <p:cNvSpPr/>
          <p:nvPr/>
        </p:nvSpPr>
        <p:spPr bwMode="auto">
          <a:xfrm>
            <a:off x="467544" y="4196634"/>
            <a:ext cx="2088232" cy="576064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ادغام وزندهی خطی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3707904" y="3035243"/>
            <a:ext cx="2088232" cy="57606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ماشین بردار پشتیبان</a:t>
            </a:r>
          </a:p>
          <a:p>
            <a:pPr algn="ctr"/>
            <a:r>
              <a:rPr lang="fa-IR" dirty="0" smtClean="0">
                <a:cs typeface="B Koodak" pitchFamily="2" charset="-78"/>
              </a:rPr>
              <a:t>(</a:t>
            </a:r>
            <a:r>
              <a:rPr lang="en-US" dirty="0" smtClean="0">
                <a:cs typeface="B Koodak" pitchFamily="2" charset="-78"/>
              </a:rPr>
              <a:t>SVM</a:t>
            </a:r>
            <a:r>
              <a:rPr lang="fa-IR" dirty="0" smtClean="0">
                <a:cs typeface="B Koodak" pitchFamily="2" charset="-78"/>
              </a:rPr>
              <a:t>)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707904" y="3635646"/>
            <a:ext cx="2088232" cy="57606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2000" dirty="0" smtClean="0">
                <a:cs typeface="B Koodak" pitchFamily="2" charset="-78"/>
              </a:rPr>
              <a:t>استنتاج بیزین</a:t>
            </a:r>
            <a:endParaRPr lang="fa-IR" sz="2000" dirty="0">
              <a:cs typeface="B Koodak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3707904" y="4220973"/>
            <a:ext cx="2088232" cy="57606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mtClean="0">
                <a:cs typeface="B Koodak" pitchFamily="2" charset="-78"/>
              </a:rPr>
              <a:t>تئوری دمپستر </a:t>
            </a:r>
            <a:r>
              <a:rPr lang="fa-IR" dirty="0" smtClean="0">
                <a:cs typeface="B Koodak" pitchFamily="2" charset="-78"/>
              </a:rPr>
              <a:t>شفر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6444208" y="3035243"/>
            <a:ext cx="2088232" cy="576064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فیلتر کالمن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6444208" y="3635646"/>
            <a:ext cx="2088232" cy="576064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فیلتر کالمن گسترش یافته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6444208" y="4220973"/>
            <a:ext cx="2088232" cy="576064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>
                <a:cs typeface="B Koodak" pitchFamily="2" charset="-78"/>
              </a:rPr>
              <a:t>فیلتر </a:t>
            </a:r>
            <a:r>
              <a:rPr lang="fa-IR" dirty="0" smtClean="0">
                <a:cs typeface="B Koodak" pitchFamily="2" charset="-78"/>
              </a:rPr>
              <a:t>ذره ای</a:t>
            </a:r>
            <a:endParaRPr lang="fa-IR" dirty="0"/>
          </a:p>
        </p:txBody>
      </p:sp>
      <p:cxnSp>
        <p:nvCxnSpPr>
          <p:cNvPr id="19" name="Straight Connector 18"/>
          <p:cNvCxnSpPr>
            <a:stCxn id="21" idx="0"/>
            <a:endCxn id="23" idx="0"/>
          </p:cNvCxnSpPr>
          <p:nvPr/>
        </p:nvCxnSpPr>
        <p:spPr>
          <a:xfrm flipV="1">
            <a:off x="1496301" y="1865490"/>
            <a:ext cx="5992023" cy="1344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Down Arrow 19"/>
          <p:cNvSpPr/>
          <p:nvPr/>
        </p:nvSpPr>
        <p:spPr bwMode="auto">
          <a:xfrm>
            <a:off x="4535996" y="1460082"/>
            <a:ext cx="396044" cy="384742"/>
          </a:xfrm>
          <a:prstGeom prst="down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21" name="Down Arrow 20"/>
          <p:cNvSpPr/>
          <p:nvPr/>
        </p:nvSpPr>
        <p:spPr bwMode="auto">
          <a:xfrm>
            <a:off x="1298279" y="1878934"/>
            <a:ext cx="396044" cy="384742"/>
          </a:xfrm>
          <a:prstGeom prst="down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22" name="Down Arrow 21"/>
          <p:cNvSpPr/>
          <p:nvPr/>
        </p:nvSpPr>
        <p:spPr bwMode="auto">
          <a:xfrm>
            <a:off x="4535996" y="1878934"/>
            <a:ext cx="396044" cy="384742"/>
          </a:xfrm>
          <a:prstGeom prst="down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23" name="Down Arrow 22"/>
          <p:cNvSpPr/>
          <p:nvPr/>
        </p:nvSpPr>
        <p:spPr bwMode="auto">
          <a:xfrm>
            <a:off x="7290302" y="1865490"/>
            <a:ext cx="396044" cy="384742"/>
          </a:xfrm>
          <a:prstGeom prst="down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26" name="Rounded Rectangle 25"/>
          <p:cNvSpPr/>
          <p:nvPr/>
        </p:nvSpPr>
        <p:spPr bwMode="auto">
          <a:xfrm>
            <a:off x="3707904" y="4830821"/>
            <a:ext cx="2088232" cy="57606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شبکه های بیزی پویا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3707904" y="5445224"/>
            <a:ext cx="2088232" cy="57606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مدل حداکثر آنتروپی</a:t>
            </a:r>
            <a:endParaRPr lang="fa-IR" dirty="0">
              <a:cs typeface="B Koodak" pitchFamily="2" charset="-78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75656" y="2826296"/>
            <a:ext cx="0" cy="1846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716016" y="2826296"/>
            <a:ext cx="0" cy="2089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8" idx="2"/>
            <a:endCxn id="15" idx="0"/>
          </p:cNvCxnSpPr>
          <p:nvPr/>
        </p:nvCxnSpPr>
        <p:spPr>
          <a:xfrm>
            <a:off x="7488324" y="2826296"/>
            <a:ext cx="0" cy="2089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 bwMode="auto">
          <a:xfrm>
            <a:off x="3707904" y="6021288"/>
            <a:ext cx="2088232" cy="57606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استخراج رفتار</a:t>
            </a:r>
            <a:endParaRPr lang="fa-IR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429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2699792" y="332656"/>
            <a:ext cx="4320480" cy="648072"/>
          </a:xfrm>
          <a:prstGeom prst="roundRect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2000" dirty="0" smtClean="0">
                <a:solidFill>
                  <a:srgbClr val="FF0000"/>
                </a:solidFill>
                <a:cs typeface="B Koodak" pitchFamily="2" charset="-78"/>
              </a:rPr>
              <a:t>بیز</a:t>
            </a:r>
            <a:endParaRPr lang="fa-IR" sz="2000" dirty="0">
              <a:solidFill>
                <a:srgbClr val="FF0000"/>
              </a:solidFill>
              <a:cs typeface="B Koodak" pitchFamily="2" charset="-78"/>
            </a:endParaRPr>
          </a:p>
        </p:txBody>
      </p:sp>
      <p:sp>
        <p:nvSpPr>
          <p:cNvPr id="5" name="Flowchart: Process 4"/>
          <p:cNvSpPr/>
          <p:nvPr/>
        </p:nvSpPr>
        <p:spPr bwMode="auto">
          <a:xfrm>
            <a:off x="539552" y="1196752"/>
            <a:ext cx="8244916" cy="2160240"/>
          </a:xfrm>
          <a:prstGeom prst="flowChart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t"/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در تئوری بیز اصلا حرفی از </a:t>
            </a:r>
            <a:r>
              <a:rPr lang="en-US" dirty="0" smtClean="0">
                <a:cs typeface="B Koodak" pitchFamily="2" charset="-78"/>
              </a:rPr>
              <a:t>Ignorance </a:t>
            </a:r>
            <a:r>
              <a:rPr lang="fa-IR" dirty="0" smtClean="0">
                <a:cs typeface="B Koodak" pitchFamily="2" charset="-78"/>
              </a:rPr>
              <a:t>(عدم قطعیت و نادیده گرفتن) مطرح نیست.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تعیین و تعریف احتمال اولیه از اولین </a:t>
            </a:r>
            <a:r>
              <a:rPr lang="en-US" dirty="0" smtClean="0">
                <a:cs typeface="B Koodak" pitchFamily="2" charset="-78"/>
              </a:rPr>
              <a:t>touch</a:t>
            </a:r>
            <a:r>
              <a:rPr lang="fa-IR" dirty="0" smtClean="0">
                <a:cs typeface="B Koodak" pitchFamily="2" charset="-78"/>
              </a:rPr>
              <a:t> بسیار مشکل است.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نتایج به احتمال اولیه وابستگی دارند.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اتفاق نظر بین منابع وجود دارد و احتمالات اولیه متفاوت نیستند.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ارزیابی بشر برای ارزیابی اولیه مناسب و کافی است.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اگر فرضیات اضافه شود، پیچیدگی زیاد می شود.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ضعف عملکرد دارد و </a:t>
            </a:r>
            <a:r>
              <a:rPr lang="en-US" dirty="0" smtClean="0">
                <a:cs typeface="B Koodak" pitchFamily="2" charset="-78"/>
              </a:rPr>
              <a:t>data vector</a:t>
            </a:r>
            <a:r>
              <a:rPr lang="fa-IR" dirty="0" smtClean="0">
                <a:cs typeface="B Koodak" pitchFamily="2" charset="-78"/>
              </a:rPr>
              <a:t> بزرگ و بالا می خواهیم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663788" y="3645024"/>
            <a:ext cx="4320480" cy="648072"/>
          </a:xfrm>
          <a:prstGeom prst="roundRect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2000" dirty="0" smtClean="0">
                <a:solidFill>
                  <a:srgbClr val="00B050"/>
                </a:solidFill>
                <a:cs typeface="B Koodak" pitchFamily="2" charset="-78"/>
              </a:rPr>
              <a:t>دمپستر شفر</a:t>
            </a:r>
            <a:endParaRPr lang="fa-IR" sz="2000" dirty="0">
              <a:solidFill>
                <a:srgbClr val="00B050"/>
              </a:solidFill>
              <a:cs typeface="B Koodak" pitchFamily="2" charset="-78"/>
            </a:endParaRPr>
          </a:p>
        </p:txBody>
      </p:sp>
      <p:sp>
        <p:nvSpPr>
          <p:cNvPr id="7" name="Flowchart: Process 6"/>
          <p:cNvSpPr/>
          <p:nvPr/>
        </p:nvSpPr>
        <p:spPr bwMode="auto">
          <a:xfrm>
            <a:off x="539552" y="4437112"/>
            <a:ext cx="8208912" cy="2232248"/>
          </a:xfrm>
          <a:prstGeom prst="flowChart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t"/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مبتنی بر بیز است و گسترش یافته آن می باشد.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تخمینی از حادثه را می توان داشت.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کوچکترین تغییرات موثر هستند.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در بیزین حسگرها باید همخوان باشند در این روش اگر کمی حسگرها همخوانی داشته باشند کافی  است.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>
                <a:cs typeface="B Koodak" pitchFamily="2" charset="-78"/>
              </a:rPr>
              <a:t>در روش بیزین وقتی اطلاعات بسیار متناقض هستند نتیجه بهتری بدست میآید.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اگر اندازه گیری ها کاملا تضاد پیدا کند، نمی گذارد به جواب برسد.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در بیز </a:t>
            </a:r>
            <a:r>
              <a:rPr lang="en-US" dirty="0" smtClean="0">
                <a:cs typeface="B Koodak" pitchFamily="2" charset="-78"/>
              </a:rPr>
              <a:t>Probability</a:t>
            </a:r>
            <a:r>
              <a:rPr lang="fa-IR" dirty="0" smtClean="0">
                <a:cs typeface="B Koodak" pitchFamily="2" charset="-78"/>
              </a:rPr>
              <a:t> داریم ولی در دمستر شفر </a:t>
            </a:r>
            <a:r>
              <a:rPr lang="en-US" dirty="0" smtClean="0">
                <a:cs typeface="B Koodak" pitchFamily="2" charset="-78"/>
              </a:rPr>
              <a:t>Possibility</a:t>
            </a:r>
            <a:r>
              <a:rPr lang="fa-IR" dirty="0" smtClean="0">
                <a:cs typeface="B Koodak" pitchFamily="2" charset="-78"/>
              </a:rPr>
              <a:t> داریم و محاسبات و کار عددی بیشتر است.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در بیز کمیت کار می کند ولی در دمستر شفر کیفیت وارد می شود و دانش و باور مهم است.</a:t>
            </a:r>
          </a:p>
        </p:txBody>
      </p:sp>
    </p:spTree>
    <p:extLst>
      <p:ext uri="{BB962C8B-B14F-4D97-AF65-F5344CB8AC3E}">
        <p14:creationId xmlns:p14="http://schemas.microsoft.com/office/powerpoint/2010/main" val="23756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839399"/>
            <a:ext cx="7848872" cy="92333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B Koodak" pitchFamily="2" charset="-78"/>
              </a:rPr>
              <a:t>بیزین فقط دو قلمروی درست و غلط را بررسی می کند ولی نیاز به بخش </a:t>
            </a:r>
            <a:r>
              <a:rPr lang="en-US" dirty="0" smtClean="0">
                <a:cs typeface="B Koodak" pitchFamily="2" charset="-78"/>
              </a:rPr>
              <a:t>undecided </a:t>
            </a:r>
            <a:r>
              <a:rPr lang="fa-IR" dirty="0" smtClean="0">
                <a:cs typeface="B Koodak" pitchFamily="2" charset="-78"/>
              </a:rPr>
              <a:t> هم وجود دارد. </a:t>
            </a:r>
          </a:p>
          <a:p>
            <a:r>
              <a:rPr lang="fa-IR" dirty="0" smtClean="0">
                <a:cs typeface="B Koodak" pitchFamily="2" charset="-78"/>
              </a:rPr>
              <a:t>به عنوان مثال در بخش نظامی:</a:t>
            </a:r>
          </a:p>
          <a:p>
            <a:endParaRPr lang="fa-IR" dirty="0"/>
          </a:p>
        </p:txBody>
      </p:sp>
      <p:sp>
        <p:nvSpPr>
          <p:cNvPr id="7" name="Flowchart: Process 6"/>
          <p:cNvSpPr/>
          <p:nvPr/>
        </p:nvSpPr>
        <p:spPr bwMode="auto">
          <a:xfrm>
            <a:off x="2339752" y="1484784"/>
            <a:ext cx="1368152" cy="576064"/>
          </a:xfrm>
          <a:prstGeom prst="flowChart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Farnaz" pitchFamily="2" charset="-78"/>
              </a:rPr>
              <a:t>دوست</a:t>
            </a:r>
            <a:endParaRPr lang="fa-IR" dirty="0">
              <a:cs typeface="B Farnaz" pitchFamily="2" charset="-78"/>
            </a:endParaRPr>
          </a:p>
        </p:txBody>
      </p:sp>
      <p:sp>
        <p:nvSpPr>
          <p:cNvPr id="8" name="Flowchart: Process 7"/>
          <p:cNvSpPr/>
          <p:nvPr/>
        </p:nvSpPr>
        <p:spPr bwMode="auto">
          <a:xfrm>
            <a:off x="5364088" y="1484784"/>
            <a:ext cx="1368152" cy="576064"/>
          </a:xfrm>
          <a:prstGeom prst="flowChart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Farnaz" pitchFamily="2" charset="-78"/>
              </a:rPr>
              <a:t>دشمن</a:t>
            </a:r>
            <a:endParaRPr lang="fa-IR" dirty="0">
              <a:cs typeface="B Farnaz" pitchFamily="2" charset="-78"/>
            </a:endParaRPr>
          </a:p>
        </p:txBody>
      </p:sp>
      <p:sp>
        <p:nvSpPr>
          <p:cNvPr id="10" name="Parallelogram 9"/>
          <p:cNvSpPr/>
          <p:nvPr/>
        </p:nvSpPr>
        <p:spPr bwMode="auto">
          <a:xfrm rot="18384895">
            <a:off x="4299181" y="1556803"/>
            <a:ext cx="576064" cy="432048"/>
          </a:xfrm>
          <a:prstGeom prst="parallelogram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en-US" dirty="0" smtClean="0"/>
              <a:t>?</a:t>
            </a:r>
            <a:endParaRPr lang="fa-IR" dirty="0"/>
          </a:p>
        </p:txBody>
      </p:sp>
      <p:sp>
        <p:nvSpPr>
          <p:cNvPr id="11" name="TextBox 10"/>
          <p:cNvSpPr txBox="1"/>
          <p:nvPr/>
        </p:nvSpPr>
        <p:spPr>
          <a:xfrm>
            <a:off x="4242386" y="1124744"/>
            <a:ext cx="6896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dirty="0" smtClean="0"/>
              <a:t>foe</a:t>
            </a:r>
            <a:endParaRPr lang="fa-IR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679001" y="1772816"/>
            <a:ext cx="6896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ctr">
              <a:buFont typeface="Wingdings" pitchFamily="2" charset="2"/>
              <a:buChar char="ü"/>
            </a:pPr>
            <a:r>
              <a:rPr lang="en-US" b="1" dirty="0" smtClean="0"/>
              <a:t>.</a:t>
            </a:r>
            <a:endParaRPr lang="fa-IR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03337" y="1772816"/>
            <a:ext cx="6896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ctr">
              <a:buFont typeface="Wingdings" pitchFamily="2" charset="2"/>
              <a:buChar char="ü"/>
            </a:pPr>
            <a:r>
              <a:rPr lang="en-US" b="1" dirty="0" smtClean="0"/>
              <a:t>.</a:t>
            </a:r>
            <a:endParaRPr lang="fa-I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3568" y="2348880"/>
            <a:ext cx="7848872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fa-IR" b="1" dirty="0">
                <a:cs typeface="B Koodak" pitchFamily="2" charset="-78"/>
              </a:rPr>
              <a:t>تئوری </a:t>
            </a:r>
            <a:r>
              <a:rPr lang="fa-IR" b="1" dirty="0" smtClean="0">
                <a:cs typeface="B Koodak" pitchFamily="2" charset="-78"/>
              </a:rPr>
              <a:t>دمپستر شفر </a:t>
            </a:r>
            <a:r>
              <a:rPr lang="fa-IR" b="1" dirty="0">
                <a:cs typeface="B Koodak" pitchFamily="2" charset="-78"/>
              </a:rPr>
              <a:t>همان </a:t>
            </a:r>
            <a:r>
              <a:rPr lang="fa-IR" b="1" dirty="0" smtClean="0">
                <a:cs typeface="B Koodak" pitchFamily="2" charset="-78"/>
              </a:rPr>
              <a:t>تئوری </a:t>
            </a:r>
            <a:r>
              <a:rPr lang="fa-IR" b="1" dirty="0">
                <a:cs typeface="B Koodak" pitchFamily="2" charset="-78"/>
              </a:rPr>
              <a:t>ب</a:t>
            </a:r>
            <a:r>
              <a:rPr lang="fa-IR" b="1" dirty="0" smtClean="0">
                <a:cs typeface="B Koodak" pitchFamily="2" charset="-78"/>
              </a:rPr>
              <a:t>یزین است که بخشی را برای</a:t>
            </a:r>
            <a:r>
              <a:rPr lang="en-US" b="1" dirty="0">
                <a:cs typeface="B Koodak" pitchFamily="2" charset="-78"/>
              </a:rPr>
              <a:t> </a:t>
            </a:r>
            <a:r>
              <a:rPr lang="fa-IR" b="1" dirty="0" smtClean="0">
                <a:cs typeface="B Koodak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cs typeface="B Koodak" pitchFamily="2" charset="-78"/>
              </a:rPr>
              <a:t>عدم قطعیت </a:t>
            </a:r>
            <a:r>
              <a:rPr lang="fa-IR" b="1" dirty="0" smtClean="0">
                <a:cs typeface="B Koodak" pitchFamily="2" charset="-78"/>
              </a:rPr>
              <a:t>در نظر می گیرد. </a:t>
            </a:r>
            <a:endParaRPr lang="fa-IR" sz="2000" b="1" dirty="0" smtClean="0">
              <a:cs typeface="B Koodak" pitchFamily="2" charset="-78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123728" y="5063928"/>
            <a:ext cx="4788532" cy="1194808"/>
            <a:chOff x="2123728" y="4437112"/>
            <a:chExt cx="4788532" cy="1194808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2376534" y="4983848"/>
              <a:ext cx="453572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368218" y="4983848"/>
              <a:ext cx="0" cy="2106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491880" y="4989248"/>
              <a:ext cx="0" cy="2106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499992" y="4989248"/>
              <a:ext cx="0" cy="2106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8" idx="0"/>
            </p:cNvCxnSpPr>
            <p:nvPr/>
          </p:nvCxnSpPr>
          <p:spPr>
            <a:xfrm>
              <a:off x="5752525" y="4983848"/>
              <a:ext cx="0" cy="278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123728" y="5199872"/>
              <a:ext cx="5040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 dirty="0" err="1">
                  <a:cs typeface="B Koodak" pitchFamily="2" charset="-78"/>
                </a:rPr>
                <a:t>bel</a:t>
              </a:r>
              <a:endParaRPr lang="fa-IR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21314" y="4437112"/>
              <a:ext cx="66661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b="1" dirty="0" smtClean="0">
                  <a:cs typeface="B Koodak" pitchFamily="2" charset="-78"/>
                </a:rPr>
                <a:t>Pls.</a:t>
              </a:r>
              <a:endParaRPr lang="fa-IR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332650" y="5211186"/>
              <a:ext cx="123935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b="1" dirty="0" smtClean="0">
                  <a:cs typeface="B Koodak" pitchFamily="2" charset="-78"/>
                </a:rPr>
                <a:t>uncertain</a:t>
              </a:r>
              <a:endParaRPr lang="fa-IR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2376534" y="4839832"/>
              <a:ext cx="212345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5132850" y="5262588"/>
              <a:ext cx="123935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b="1" dirty="0" smtClean="0">
                  <a:cs typeface="B Koodak" pitchFamily="2" charset="-78"/>
                </a:rPr>
                <a:t>Disbelief</a:t>
              </a:r>
              <a:endParaRPr lang="fa-IR" dirty="0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6516216" y="4983848"/>
              <a:ext cx="0" cy="2106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182911" y="5262588"/>
              <a:ext cx="66661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b="1" dirty="0" smtClean="0">
                  <a:cs typeface="B Koodak" pitchFamily="2" charset="-78"/>
                </a:rPr>
                <a:t>1.0.</a:t>
              </a:r>
              <a:endParaRPr lang="fa-IR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337847" y="6516052"/>
            <a:ext cx="12393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dirty="0" smtClean="0">
                <a:cs typeface="B Koodak" pitchFamily="2" charset="-78"/>
              </a:rPr>
              <a:t>corrective</a:t>
            </a:r>
            <a:endParaRPr lang="fa-IR" dirty="0"/>
          </a:p>
        </p:txBody>
      </p:sp>
      <p:cxnSp>
        <p:nvCxnSpPr>
          <p:cNvPr id="36" name="Straight Arrow Connector 35"/>
          <p:cNvCxnSpPr>
            <a:stCxn id="34" idx="0"/>
          </p:cNvCxnSpPr>
          <p:nvPr/>
        </p:nvCxnSpPr>
        <p:spPr>
          <a:xfrm flipV="1">
            <a:off x="2957522" y="5777958"/>
            <a:ext cx="0" cy="7380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492890" y="4828135"/>
            <a:ext cx="12393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dirty="0" smtClean="0">
                <a:cs typeface="B Koodak" pitchFamily="2" charset="-78"/>
              </a:rPr>
              <a:t>wrong</a:t>
            </a:r>
            <a:endParaRPr lang="fa-IR" dirty="0"/>
          </a:p>
        </p:txBody>
      </p:sp>
      <p:cxnSp>
        <p:nvCxnSpPr>
          <p:cNvPr id="39" name="Straight Arrow Connector 38"/>
          <p:cNvCxnSpPr>
            <a:stCxn id="37" idx="2"/>
          </p:cNvCxnSpPr>
          <p:nvPr/>
        </p:nvCxnSpPr>
        <p:spPr>
          <a:xfrm>
            <a:off x="6112565" y="5197467"/>
            <a:ext cx="0" cy="3531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83568" y="3941440"/>
            <a:ext cx="7848872" cy="95410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en-US" b="1" dirty="0" err="1">
                <a:cs typeface="B Koodak" pitchFamily="2" charset="-78"/>
              </a:rPr>
              <a:t>bel</a:t>
            </a:r>
            <a:r>
              <a:rPr lang="fa-IR" dirty="0" smtClean="0">
                <a:cs typeface="B Koodak" pitchFamily="2" charset="-78"/>
              </a:rPr>
              <a:t>تابع باور:</a:t>
            </a:r>
          </a:p>
          <a:p>
            <a:r>
              <a:rPr lang="en-US" dirty="0" err="1" smtClean="0">
                <a:cs typeface="B Koodak" pitchFamily="2" charset="-78"/>
              </a:rPr>
              <a:t>Pleasability</a:t>
            </a:r>
            <a:r>
              <a:rPr lang="fa-IR" dirty="0" smtClean="0">
                <a:cs typeface="B Koodak" pitchFamily="2" charset="-78"/>
              </a:rPr>
              <a:t>، عمق دادن به باور است.</a:t>
            </a:r>
          </a:p>
          <a:p>
            <a:pPr algn="l"/>
            <a:r>
              <a:rPr lang="en-US" sz="2000" b="1" dirty="0" smtClean="0">
                <a:cs typeface="B Koodak" pitchFamily="2" charset="-78"/>
              </a:rPr>
              <a:t>(</a:t>
            </a:r>
            <a:r>
              <a:rPr lang="en-US" sz="2000" b="1" dirty="0" err="1" smtClean="0">
                <a:cs typeface="B Koodak" pitchFamily="2" charset="-78"/>
              </a:rPr>
              <a:t>bel,pls</a:t>
            </a:r>
            <a:r>
              <a:rPr lang="en-US" sz="2000" b="1" dirty="0" smtClean="0">
                <a:cs typeface="B Koodak" pitchFamily="2" charset="-78"/>
              </a:rPr>
              <a:t>.)</a:t>
            </a:r>
            <a:r>
              <a:rPr lang="fa-IR" sz="2000" b="1" dirty="0" smtClean="0">
                <a:cs typeface="B Koodak" pitchFamily="2" charset="-78"/>
              </a:rPr>
              <a:t>≈(</a:t>
            </a:r>
            <a:r>
              <a:rPr lang="en-US" sz="2000" b="1" dirty="0" smtClean="0">
                <a:cs typeface="B Koodak" pitchFamily="2" charset="-78"/>
              </a:rPr>
              <a:t>belief,pleasability</a:t>
            </a:r>
            <a:r>
              <a:rPr lang="fa-IR" sz="2000" b="1" dirty="0" smtClean="0">
                <a:cs typeface="B Koodak" pitchFamily="2" charset="-78"/>
              </a:rPr>
              <a:t>)</a:t>
            </a:r>
          </a:p>
        </p:txBody>
      </p:sp>
      <p:sp>
        <p:nvSpPr>
          <p:cNvPr id="44" name="Explosion 1 43"/>
          <p:cNvSpPr/>
          <p:nvPr/>
        </p:nvSpPr>
        <p:spPr bwMode="auto">
          <a:xfrm rot="492987">
            <a:off x="3476416" y="2538396"/>
            <a:ext cx="2795811" cy="1999825"/>
          </a:xfrm>
          <a:prstGeom prst="irregularSeal1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marL="285750" indent="-285750" algn="ctr">
              <a:buFont typeface="Wingdings" pitchFamily="2" charset="2"/>
              <a:buChar char="q"/>
            </a:pPr>
            <a:r>
              <a:rPr lang="fa-IR" sz="1400" dirty="0" smtClean="0">
                <a:cs typeface="B Farnaz" pitchFamily="2" charset="-78"/>
              </a:rPr>
              <a:t>ناکامل بودن داده ها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sz="1400" dirty="0" smtClean="0">
                <a:cs typeface="B Farnaz" pitchFamily="2" charset="-78"/>
              </a:rPr>
              <a:t>عدم دقت</a:t>
            </a:r>
          </a:p>
          <a:p>
            <a:pPr marL="285750" indent="-285750" algn="ctr">
              <a:buFont typeface="Wingdings" pitchFamily="2" charset="2"/>
              <a:buChar char="q"/>
            </a:pPr>
            <a:r>
              <a:rPr lang="fa-IR" sz="1400" dirty="0" smtClean="0">
                <a:cs typeface="B Farnaz" pitchFamily="2" charset="-78"/>
              </a:rPr>
              <a:t>عدم ثبات</a:t>
            </a:r>
          </a:p>
          <a:p>
            <a:pPr marL="285750" indent="-285750" algn="ctr">
              <a:buFont typeface="Wingdings" pitchFamily="2" charset="2"/>
              <a:buChar char="q"/>
            </a:pPr>
            <a:r>
              <a:rPr lang="fa-IR" sz="1400" dirty="0" smtClean="0">
                <a:cs typeface="B Farnaz" pitchFamily="2" charset="-78"/>
              </a:rPr>
              <a:t>ابهام</a:t>
            </a:r>
            <a:endParaRPr lang="fa-IR" sz="1400" dirty="0">
              <a:cs typeface="B Farnaz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997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 bwMode="auto">
          <a:xfrm>
            <a:off x="971600" y="1700808"/>
            <a:ext cx="2376264" cy="2376264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5" name="Oval 4"/>
          <p:cNvSpPr/>
          <p:nvPr/>
        </p:nvSpPr>
        <p:spPr bwMode="auto">
          <a:xfrm>
            <a:off x="4788024" y="1700808"/>
            <a:ext cx="2376264" cy="2376264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6" name="Oval 5"/>
          <p:cNvSpPr/>
          <p:nvPr/>
        </p:nvSpPr>
        <p:spPr bwMode="auto">
          <a:xfrm>
            <a:off x="1763688" y="2060848"/>
            <a:ext cx="720080" cy="648072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en-US" dirty="0" smtClean="0"/>
              <a:t>Xi</a:t>
            </a:r>
            <a:endParaRPr lang="fa-IR" dirty="0"/>
          </a:p>
        </p:txBody>
      </p:sp>
      <p:sp>
        <p:nvSpPr>
          <p:cNvPr id="7" name="Oval 6"/>
          <p:cNvSpPr/>
          <p:nvPr/>
        </p:nvSpPr>
        <p:spPr bwMode="auto">
          <a:xfrm>
            <a:off x="1259632" y="2798011"/>
            <a:ext cx="720080" cy="648072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en-US" dirty="0" err="1" smtClean="0"/>
              <a:t>Xj</a:t>
            </a:r>
            <a:endParaRPr lang="fa-IR" dirty="0"/>
          </a:p>
        </p:txBody>
      </p:sp>
      <p:sp>
        <p:nvSpPr>
          <p:cNvPr id="8" name="Oval 7"/>
          <p:cNvSpPr/>
          <p:nvPr/>
        </p:nvSpPr>
        <p:spPr bwMode="auto">
          <a:xfrm>
            <a:off x="5959332" y="2924944"/>
            <a:ext cx="720080" cy="648072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en-US" dirty="0" err="1" smtClean="0"/>
              <a:t>m</a:t>
            </a:r>
            <a:r>
              <a:rPr lang="en-US" sz="1400" dirty="0" err="1" smtClean="0"/>
              <a:t>k</a:t>
            </a:r>
            <a:endParaRPr lang="fa-IR" sz="1400" dirty="0"/>
          </a:p>
        </p:txBody>
      </p:sp>
      <p:sp>
        <p:nvSpPr>
          <p:cNvPr id="9" name="Oval 8"/>
          <p:cNvSpPr/>
          <p:nvPr/>
        </p:nvSpPr>
        <p:spPr bwMode="auto">
          <a:xfrm>
            <a:off x="6012160" y="2079454"/>
            <a:ext cx="720080" cy="648072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en-US" dirty="0" smtClean="0"/>
              <a:t>mi</a:t>
            </a:r>
            <a:endParaRPr lang="fa-IR" dirty="0"/>
          </a:p>
        </p:txBody>
      </p:sp>
      <p:sp>
        <p:nvSpPr>
          <p:cNvPr id="10" name="Oval 9"/>
          <p:cNvSpPr/>
          <p:nvPr/>
        </p:nvSpPr>
        <p:spPr bwMode="auto">
          <a:xfrm>
            <a:off x="5042385" y="2507806"/>
            <a:ext cx="720080" cy="648072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en-US" dirty="0" err="1" smtClean="0"/>
              <a:t>mj</a:t>
            </a:r>
            <a:endParaRPr lang="fa-IR" dirty="0"/>
          </a:p>
        </p:txBody>
      </p:sp>
      <p:sp>
        <p:nvSpPr>
          <p:cNvPr id="11" name="Oval 10"/>
          <p:cNvSpPr/>
          <p:nvPr/>
        </p:nvSpPr>
        <p:spPr bwMode="auto">
          <a:xfrm>
            <a:off x="2267744" y="3068960"/>
            <a:ext cx="720080" cy="648072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en-US" dirty="0" err="1" smtClean="0"/>
              <a:t>X</a:t>
            </a:r>
            <a:r>
              <a:rPr lang="en-US" sz="1400" dirty="0" err="1" smtClean="0"/>
              <a:t>k</a:t>
            </a:r>
            <a:endParaRPr lang="fa-IR" sz="1400" dirty="0"/>
          </a:p>
        </p:txBody>
      </p:sp>
      <p:cxnSp>
        <p:nvCxnSpPr>
          <p:cNvPr id="13" name="Straight Arrow Connector 12"/>
          <p:cNvCxnSpPr>
            <a:stCxn id="6" idx="6"/>
            <a:endCxn id="9" idx="2"/>
          </p:cNvCxnSpPr>
          <p:nvPr/>
        </p:nvCxnSpPr>
        <p:spPr>
          <a:xfrm>
            <a:off x="2483768" y="2384884"/>
            <a:ext cx="3528392" cy="186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6"/>
            <a:endCxn id="8" idx="2"/>
          </p:cNvCxnSpPr>
          <p:nvPr/>
        </p:nvCxnSpPr>
        <p:spPr>
          <a:xfrm flipV="1">
            <a:off x="2987824" y="3248980"/>
            <a:ext cx="297150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7"/>
            <a:endCxn id="10" idx="2"/>
          </p:cNvCxnSpPr>
          <p:nvPr/>
        </p:nvCxnSpPr>
        <p:spPr>
          <a:xfrm flipV="1">
            <a:off x="1874259" y="2831842"/>
            <a:ext cx="3168126" cy="610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303873" y="1264333"/>
            <a:ext cx="1584176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Koodak" pitchFamily="2" charset="-78"/>
              </a:rPr>
              <a:t>فضای میدانی:</a:t>
            </a:r>
            <a:r>
              <a:rPr lang="el-GR" dirty="0" smtClean="0">
                <a:cs typeface="B Koodak" pitchFamily="2" charset="-78"/>
              </a:rPr>
              <a:t>Ω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47864" y="1786065"/>
            <a:ext cx="1584176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Koodak" pitchFamily="2" charset="-78"/>
              </a:rPr>
              <a:t>نگاشت</a:t>
            </a:r>
            <a:endParaRPr lang="fa-IR" dirty="0">
              <a:cs typeface="B Koodak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02268" y="4139788"/>
                <a:ext cx="7930172" cy="945580"/>
              </a:xfrm>
              <a:prstGeom prst="rect">
                <a:avLst/>
              </a:prstGeom>
              <a:no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just"/>
                <a:r>
                  <a:rPr lang="fa-IR" dirty="0" smtClean="0">
                    <a:cs typeface="B Koodak" pitchFamily="2" charset="-78"/>
                  </a:rPr>
                  <a:t>مشاهدات به </a:t>
                </a:r>
                <a:r>
                  <a:rPr lang="en-US" dirty="0" smtClean="0">
                    <a:cs typeface="B Koodak" pitchFamily="2" charset="-78"/>
                  </a:rPr>
                  <a:t>measure</a:t>
                </a:r>
                <a:r>
                  <a:rPr lang="fa-IR" dirty="0" smtClean="0">
                    <a:cs typeface="B Koodak" pitchFamily="2" charset="-78"/>
                  </a:rPr>
                  <a:t> ها نگاشت می شوند </a:t>
                </a:r>
                <a:r>
                  <a:rPr lang="en-US" dirty="0">
                    <a:cs typeface="B Koodak" pitchFamily="2" charset="-78"/>
                  </a:rPr>
                  <a:t>measure</a:t>
                </a:r>
                <a:r>
                  <a:rPr lang="fa-IR" dirty="0">
                    <a:cs typeface="B Koodak" pitchFamily="2" charset="-78"/>
                  </a:rPr>
                  <a:t> ها </a:t>
                </a:r>
                <a:r>
                  <a:rPr lang="fa-IR" dirty="0" smtClean="0">
                    <a:cs typeface="B Koodak" pitchFamily="2" charset="-78"/>
                  </a:rPr>
                  <a:t> چگالی بیشتری دارند</a:t>
                </a:r>
              </a:p>
              <a:p>
                <a:pPr algn="just"/>
                <a:r>
                  <a:rPr lang="fa-IR" dirty="0" smtClean="0">
                    <a:cs typeface="B Koodak" pitchFamily="2" charset="-78"/>
                  </a:rPr>
                  <a:t>باور مجموع اندازه گیری ها می باشد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𝑏𝑒𝑙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𝑖</m:t>
                        </m:r>
                        <m:r>
                          <m:rPr>
                            <m:brk m:alnAt="25"/>
                          </m:r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=</m:t>
                        </m:r>
                        <m:r>
                          <m:rPr>
                            <m:brk m:alnAt="25"/>
                          </m:r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cs typeface="B Koodak" pitchFamily="2" charset="-78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cs typeface="B Koodak" pitchFamily="2" charset="-78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cs typeface="B Koodak" pitchFamily="2" charset="-78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fa-IR" dirty="0" smtClean="0">
                  <a:cs typeface="B Koodak" pitchFamily="2" charset="-78"/>
                </a:endParaRPr>
              </a:p>
              <a:p>
                <a:pPr algn="just"/>
                <a:r>
                  <a:rPr lang="en-US" dirty="0">
                    <a:cs typeface="B Koodak" pitchFamily="2" charset="-78"/>
                  </a:rPr>
                  <a:t>measure</a:t>
                </a:r>
                <a:r>
                  <a:rPr lang="fa-IR" dirty="0">
                    <a:cs typeface="B Koodak" pitchFamily="2" charset="-78"/>
                  </a:rPr>
                  <a:t> </a:t>
                </a:r>
                <a:r>
                  <a:rPr lang="fa-IR" dirty="0" smtClean="0">
                    <a:cs typeface="B Koodak" pitchFamily="2" charset="-78"/>
                  </a:rPr>
                  <a:t>ها می توانند هم پوشانی هم داشته باشند.</a:t>
                </a:r>
                <a:endParaRPr lang="fa-IR" dirty="0">
                  <a:cs typeface="B Koodak" pitchFamily="2" charset="-78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268" y="4139788"/>
                <a:ext cx="7930172" cy="945580"/>
              </a:xfrm>
              <a:prstGeom prst="rect">
                <a:avLst/>
              </a:prstGeom>
              <a:blipFill rotWithShape="1">
                <a:blip r:embed="rId2"/>
                <a:stretch>
                  <a:fillRect t="-17834" r="-614" b="-38854"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 rot="5400000">
            <a:off x="-5154" y="2647176"/>
            <a:ext cx="1584176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Koodak" pitchFamily="2" charset="-78"/>
              </a:rPr>
              <a:t>فضای مشاهدات</a:t>
            </a:r>
            <a:endParaRPr lang="fa-IR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723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2699792" y="548680"/>
            <a:ext cx="4320480" cy="864096"/>
          </a:xfrm>
          <a:prstGeom prst="roundRect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2000" dirty="0" smtClean="0">
                <a:cs typeface="B Koodak" pitchFamily="2" charset="-78"/>
              </a:rPr>
              <a:t>معماری ترکیب حسگری</a:t>
            </a:r>
            <a:endParaRPr lang="fa-IR" sz="2000" dirty="0">
              <a:cs typeface="B Koodak" pitchFamily="2" charset="-78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251520" y="2132856"/>
            <a:ext cx="8712968" cy="108012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High Level Sensor Fusion</a:t>
            </a:r>
            <a:endParaRPr lang="fa-IR" b="1" dirty="0" smtClean="0">
              <a:solidFill>
                <a:srgbClr val="FF0000"/>
              </a:solidFill>
            </a:endParaRPr>
          </a:p>
          <a:p>
            <a:pPr algn="ctr"/>
            <a:r>
              <a:rPr lang="fa-IR" b="1" dirty="0" smtClean="0">
                <a:cs typeface="B Koodak" pitchFamily="2" charset="-78"/>
              </a:rPr>
              <a:t>با یک کلیک جواب می دهد خیلی سریع می تواند تشخیص دهد. از ویژگی ها استفاده کرده و تعیین هویت می کند.</a:t>
            </a:r>
            <a:endParaRPr lang="fa-IR" b="1" dirty="0">
              <a:cs typeface="B Koodak" pitchFamily="2" charset="-78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53774" y="3284984"/>
            <a:ext cx="8712968" cy="108012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Intermediate Level Sensor Fusion</a:t>
            </a:r>
            <a:endParaRPr lang="fa-IR" b="1" dirty="0" smtClean="0">
              <a:solidFill>
                <a:srgbClr val="FF0000"/>
              </a:solidFill>
            </a:endParaRPr>
          </a:p>
          <a:p>
            <a:pPr algn="ctr"/>
            <a:r>
              <a:rPr lang="fa-IR" b="1" dirty="0" smtClean="0">
                <a:cs typeface="B Koodak" pitchFamily="2" charset="-78"/>
              </a:rPr>
              <a:t>ادغام فقط تا استخراج ویژگی است.</a:t>
            </a:r>
            <a:endParaRPr lang="fa-IR" b="1" dirty="0">
              <a:cs typeface="B Koodak" pitchFamily="2" charset="-7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251520" y="4445181"/>
            <a:ext cx="8712968" cy="108012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Low Level Sensor Fusion</a:t>
            </a:r>
            <a:endParaRPr lang="fa-IR" b="1" dirty="0" smtClean="0">
              <a:solidFill>
                <a:srgbClr val="FF0000"/>
              </a:solidFill>
            </a:endParaRPr>
          </a:p>
          <a:p>
            <a:pPr algn="ctr"/>
            <a:r>
              <a:rPr lang="fa-IR" b="1" dirty="0" smtClean="0">
                <a:cs typeface="B Koodak" pitchFamily="2" charset="-78"/>
              </a:rPr>
              <a:t>فقط تا سطح ادغام  داده است و ممکن است دقت آن کم باشد.</a:t>
            </a:r>
            <a:endParaRPr lang="fa-IR" b="1" dirty="0">
              <a:cs typeface="B Koodak" pitchFamily="2" charset="-7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51520" y="5597309"/>
            <a:ext cx="8712968" cy="108012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Combining different Sensor Fusion</a:t>
            </a:r>
            <a:endParaRPr lang="fa-IR" b="1" dirty="0" smtClean="0">
              <a:solidFill>
                <a:srgbClr val="FF0000"/>
              </a:solidFill>
            </a:endParaRPr>
          </a:p>
          <a:p>
            <a:pPr algn="ctr"/>
            <a:r>
              <a:rPr lang="fa-IR" b="1" dirty="0" smtClean="0">
                <a:cs typeface="B Koodak" pitchFamily="2" charset="-78"/>
              </a:rPr>
              <a:t>از ترکیب سطوح( و نه دیتا) استفاده می کند.</a:t>
            </a:r>
            <a:endParaRPr lang="fa-IR" b="1" dirty="0">
              <a:cs typeface="B Koodak" pitchFamily="2" charset="-78"/>
            </a:endParaRPr>
          </a:p>
        </p:txBody>
      </p:sp>
      <p:sp>
        <p:nvSpPr>
          <p:cNvPr id="9" name="Rectangle 8"/>
          <p:cNvSpPr/>
          <p:nvPr/>
        </p:nvSpPr>
        <p:spPr bwMode="auto">
          <a:xfrm rot="18846196">
            <a:off x="-244471" y="4697208"/>
            <a:ext cx="2142565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1600" dirty="0" smtClean="0">
                <a:cs typeface="B Farnaz" pitchFamily="2" charset="-78"/>
              </a:rPr>
              <a:t>سطح حسگر: تولید داده</a:t>
            </a:r>
            <a:endParaRPr lang="fa-IR" sz="1600" dirty="0">
              <a:cs typeface="B Farnaz" pitchFamily="2" charset="-78"/>
            </a:endParaRPr>
          </a:p>
        </p:txBody>
      </p:sp>
      <p:sp>
        <p:nvSpPr>
          <p:cNvPr id="10" name="Rectangle 9"/>
          <p:cNvSpPr/>
          <p:nvPr/>
        </p:nvSpPr>
        <p:spPr bwMode="auto">
          <a:xfrm rot="18846196">
            <a:off x="-371423" y="3720400"/>
            <a:ext cx="2142565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1600" dirty="0" smtClean="0">
                <a:cs typeface="B Farnaz" pitchFamily="2" charset="-78"/>
              </a:rPr>
              <a:t>سطح ادغام: تجمیع اطلاعات</a:t>
            </a:r>
            <a:endParaRPr lang="fa-IR" sz="1600" dirty="0">
              <a:cs typeface="B Farnaz" pitchFamily="2" charset="-78"/>
            </a:endParaRPr>
          </a:p>
        </p:txBody>
      </p:sp>
      <p:sp>
        <p:nvSpPr>
          <p:cNvPr id="11" name="Rectangle 10"/>
          <p:cNvSpPr/>
          <p:nvPr/>
        </p:nvSpPr>
        <p:spPr bwMode="auto">
          <a:xfrm rot="18846196">
            <a:off x="-375663" y="1662426"/>
            <a:ext cx="2142565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1600" dirty="0" smtClean="0">
                <a:cs typeface="B Farnaz" pitchFamily="2" charset="-78"/>
              </a:rPr>
              <a:t>سطح استنتاج: تولید تصمیم</a:t>
            </a:r>
            <a:endParaRPr lang="fa-IR" sz="1600" dirty="0">
              <a:cs typeface="B Farnaz" pitchFamily="2" charset="-78"/>
            </a:endParaRPr>
          </a:p>
        </p:txBody>
      </p:sp>
      <p:sp>
        <p:nvSpPr>
          <p:cNvPr id="12" name="Explosion 1 11"/>
          <p:cNvSpPr/>
          <p:nvPr/>
        </p:nvSpPr>
        <p:spPr bwMode="auto">
          <a:xfrm>
            <a:off x="6660232" y="4248472"/>
            <a:ext cx="2375297" cy="1556792"/>
          </a:xfrm>
          <a:prstGeom prst="irregularSeal1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فقط</a:t>
            </a:r>
            <a:r>
              <a:rPr lang="fa-IR" dirty="0" smtClean="0"/>
              <a:t> </a:t>
            </a:r>
            <a:r>
              <a:rPr lang="en-US" dirty="0" smtClean="0"/>
              <a:t>Integration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8857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2699792" y="548680"/>
            <a:ext cx="4320480" cy="864096"/>
          </a:xfrm>
          <a:prstGeom prst="roundRect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2000" dirty="0" smtClean="0">
                <a:cs typeface="B Koodak" pitchFamily="2" charset="-78"/>
              </a:rPr>
              <a:t>روش های مدلسازی و برخورد با عدم قطعیت</a:t>
            </a:r>
            <a:endParaRPr lang="fa-IR" sz="2000" dirty="0">
              <a:cs typeface="B Koodak" pitchFamily="2" charset="-78"/>
            </a:endParaRPr>
          </a:p>
        </p:txBody>
      </p:sp>
      <p:sp>
        <p:nvSpPr>
          <p:cNvPr id="5" name="Round Same Side Corner Rectangle 4"/>
          <p:cNvSpPr/>
          <p:nvPr/>
        </p:nvSpPr>
        <p:spPr bwMode="auto">
          <a:xfrm>
            <a:off x="611560" y="1916832"/>
            <a:ext cx="8064896" cy="2880320"/>
          </a:xfrm>
          <a:prstGeom prst="round2Same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 anchor="t"/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احتمالات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fa-IR" dirty="0" smtClean="0">
                <a:cs typeface="B Koodak" pitchFamily="2" charset="-78"/>
              </a:rPr>
              <a:t>مدل سازی:</a:t>
            </a:r>
            <a:r>
              <a:rPr lang="en-US" dirty="0" smtClean="0">
                <a:cs typeface="B Koodak" pitchFamily="2" charset="-78"/>
              </a:rPr>
              <a:t>Randomness &amp; Probability </a:t>
            </a:r>
            <a:endParaRPr lang="fa-IR" dirty="0" smtClean="0">
              <a:cs typeface="B Koodak" pitchFamily="2" charset="-78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fa-IR" dirty="0" smtClean="0">
                <a:cs typeface="B Koodak" pitchFamily="2" charset="-78"/>
              </a:rPr>
              <a:t>نحوه برخورد: تئوری تصمیم بیزین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استدلال شهودی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fa-IR" dirty="0" smtClean="0">
                <a:cs typeface="B Koodak" pitchFamily="2" charset="-78"/>
              </a:rPr>
              <a:t>مدلسازی: </a:t>
            </a:r>
            <a:r>
              <a:rPr lang="en-US" dirty="0" smtClean="0">
                <a:cs typeface="B Koodak" pitchFamily="2" charset="-78"/>
              </a:rPr>
              <a:t>Imprecision, Belief &amp;Ignorance</a:t>
            </a:r>
            <a:endParaRPr lang="fa-IR" dirty="0" smtClean="0">
              <a:cs typeface="B Koodak" pitchFamily="2" charset="-78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fa-IR" dirty="0" smtClean="0">
                <a:cs typeface="B Koodak" pitchFamily="2" charset="-78"/>
              </a:rPr>
              <a:t>نحوه برخورد: تئوری استدلال شهودی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مجموعه های فازی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fa-IR" dirty="0" smtClean="0">
                <a:cs typeface="B Koodak" pitchFamily="2" charset="-78"/>
              </a:rPr>
              <a:t>مدلسازی: </a:t>
            </a:r>
            <a:r>
              <a:rPr lang="en-US" dirty="0" smtClean="0">
                <a:cs typeface="B Koodak" pitchFamily="2" charset="-78"/>
              </a:rPr>
              <a:t> </a:t>
            </a:r>
            <a:r>
              <a:rPr lang="fa-IR" dirty="0" smtClean="0">
                <a:cs typeface="B Koodak" pitchFamily="2" charset="-78"/>
              </a:rPr>
              <a:t> فازی سازی، توابع عضویت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fa-IR" dirty="0" smtClean="0">
                <a:cs typeface="B Koodak" pitchFamily="2" charset="-78"/>
              </a:rPr>
              <a:t>نحوه برخورد:تئوری مجموعه های فازی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fa-IR" dirty="0" smtClean="0">
              <a:cs typeface="B Koodak" pitchFamily="2" charset="-78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fa-IR" dirty="0">
              <a:cs typeface="B Koodak" pitchFamily="2" charset="-78"/>
            </a:endParaRPr>
          </a:p>
        </p:txBody>
      </p:sp>
      <p:sp>
        <p:nvSpPr>
          <p:cNvPr id="6" name="Flowchart: Process 5"/>
          <p:cNvSpPr/>
          <p:nvPr/>
        </p:nvSpPr>
        <p:spPr bwMode="auto">
          <a:xfrm>
            <a:off x="611560" y="4941168"/>
            <a:ext cx="8064896" cy="792088"/>
          </a:xfrm>
          <a:prstGeom prst="flowChartProcess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1" anchor="ctr"/>
          <a:lstStyle/>
          <a:p>
            <a:pPr algn="ctr"/>
            <a:r>
              <a:rPr lang="fa-IR" sz="2800" dirty="0" smtClean="0">
                <a:cs typeface="B Koodak" pitchFamily="2" charset="-78"/>
              </a:rPr>
              <a:t>تئوری مجموعه های تصادفی</a:t>
            </a:r>
            <a:endParaRPr lang="fa-IR" sz="2800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010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 bwMode="auto">
          <a:xfrm>
            <a:off x="251520" y="1196752"/>
            <a:ext cx="8568952" cy="5544616"/>
          </a:xfrm>
          <a:prstGeom prst="round2Same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 anchor="t"/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Koodak" pitchFamily="2" charset="-78"/>
              </a:rPr>
              <a:t>در فیوژن فقط مدل استفاده می شود ولی در تجمیع پیش پردازش نیز بر روی داده ها انجام می شود.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fa-IR" b="1" dirty="0" smtClean="0">
                <a:cs typeface="B Koodak" pitchFamily="2" charset="-78"/>
              </a:rPr>
              <a:t>احتمال پسین</a:t>
            </a:r>
            <a:r>
              <a:rPr lang="en-US" b="1" dirty="0" smtClean="0">
                <a:cs typeface="B Koodak" pitchFamily="2" charset="-78"/>
              </a:rPr>
              <a:t>Post </a:t>
            </a:r>
            <a:r>
              <a:rPr lang="en-US" b="1" dirty="0">
                <a:cs typeface="B Koodak" pitchFamily="2" charset="-78"/>
              </a:rPr>
              <a:t>Probability</a:t>
            </a:r>
            <a:r>
              <a:rPr lang="fa-IR" b="1" dirty="0">
                <a:cs typeface="B Koodak" pitchFamily="2" charset="-78"/>
              </a:rPr>
              <a:t> </a:t>
            </a:r>
            <a:r>
              <a:rPr lang="fa-IR" b="1" dirty="0" smtClean="0">
                <a:cs typeface="B Koodak" pitchFamily="2" charset="-78"/>
              </a:rPr>
              <a:t>معادل مدلسازی دنیای واقع است.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Koodak" pitchFamily="2" charset="-78"/>
              </a:rPr>
              <a:t>احتمال پیشین، اولین برخورد و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cs typeface="B Koodak" pitchFamily="2" charset="-78"/>
              </a:rPr>
              <a:t>touch</a:t>
            </a: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Koodak" pitchFamily="2" charset="-78"/>
              </a:rPr>
              <a:t> است مثلا  هدفی را اولین بار تشخیص می دهدکه دیده است. اگر </a:t>
            </a:r>
          </a:p>
          <a:p>
            <a:pPr algn="just"/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Koodak" pitchFamily="2" charset="-78"/>
              </a:rPr>
              <a:t>ابزار دقیق خیلی قدرتمندی باشد، می توان اعتماد کرد ولی اگر ابزار دقیق و گیرنده معمولی باشد، یعنی بسته</a:t>
            </a:r>
          </a:p>
          <a:p>
            <a:pPr algn="just"/>
            <a:r>
              <a:rPr lang="fa-IR" sz="1600" b="1" dirty="0" smtClean="0">
                <a:solidFill>
                  <a:schemeClr val="accent6">
                    <a:lumMod val="75000"/>
                  </a:schemeClr>
                </a:solidFill>
                <a:cs typeface="B Koodak" pitchFamily="2" charset="-78"/>
              </a:rPr>
              <a:t>به حسگر، با استفاده از روش های تشخیصی از احتمال پیشین سعی می کنیم تا به احتمال پسین و دنیای واقع برسیم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fa-IR" b="1" dirty="0" smtClean="0">
                <a:solidFill>
                  <a:srgbClr val="00B050"/>
                </a:solidFill>
                <a:cs typeface="B Koodak" pitchFamily="2" charset="-78"/>
              </a:rPr>
              <a:t>سعی می شود در تئوری دمپستر شفر با استفاده از روش های مختلف </a:t>
            </a:r>
            <a:r>
              <a:rPr lang="en-US" b="1" dirty="0" smtClean="0">
                <a:solidFill>
                  <a:srgbClr val="00B050"/>
                </a:solidFill>
                <a:cs typeface="B Koodak" pitchFamily="2" charset="-78"/>
              </a:rPr>
              <a:t>Prior Probability</a:t>
            </a:r>
            <a:r>
              <a:rPr lang="fa-IR" b="1" dirty="0" smtClean="0">
                <a:solidFill>
                  <a:srgbClr val="00B050"/>
                </a:solidFill>
                <a:cs typeface="B Koodak" pitchFamily="2" charset="-78"/>
              </a:rPr>
              <a:t> را</a:t>
            </a:r>
            <a:r>
              <a:rPr lang="fa-IR" b="1" dirty="0">
                <a:solidFill>
                  <a:srgbClr val="00B050"/>
                </a:solidFill>
                <a:cs typeface="B Koodak" pitchFamily="2" charset="-78"/>
              </a:rPr>
              <a:t>هر چه سریعتر </a:t>
            </a:r>
            <a:r>
              <a:rPr lang="fa-IR" b="1" dirty="0" smtClean="0">
                <a:solidFill>
                  <a:srgbClr val="00B050"/>
                </a:solidFill>
                <a:cs typeface="B Koodak" pitchFamily="2" charset="-78"/>
              </a:rPr>
              <a:t> </a:t>
            </a:r>
          </a:p>
          <a:p>
            <a:pPr algn="just"/>
            <a:r>
              <a:rPr lang="fa-IR" b="1" dirty="0" smtClean="0">
                <a:solidFill>
                  <a:srgbClr val="00B050"/>
                </a:solidFill>
                <a:cs typeface="B Koodak" pitchFamily="2" charset="-78"/>
              </a:rPr>
              <a:t>به </a:t>
            </a:r>
            <a:r>
              <a:rPr lang="en-US" b="1" dirty="0">
                <a:solidFill>
                  <a:srgbClr val="00B050"/>
                </a:solidFill>
                <a:cs typeface="B Koodak" pitchFamily="2" charset="-78"/>
              </a:rPr>
              <a:t>P</a:t>
            </a:r>
            <a:r>
              <a:rPr lang="en-US" b="1" dirty="0" smtClean="0">
                <a:solidFill>
                  <a:srgbClr val="00B050"/>
                </a:solidFill>
                <a:cs typeface="B Koodak" pitchFamily="2" charset="-78"/>
              </a:rPr>
              <a:t>ost Probability</a:t>
            </a:r>
            <a:r>
              <a:rPr lang="fa-IR" b="1" dirty="0" smtClean="0">
                <a:solidFill>
                  <a:srgbClr val="00B050"/>
                </a:solidFill>
                <a:cs typeface="B Koodak" pitchFamily="2" charset="-78"/>
              </a:rPr>
              <a:t>  تبدیل کنند و به دنیای واقع از داده های اولیه برسند.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fa-IR" sz="1600" b="1" dirty="0" smtClean="0">
                <a:cs typeface="B Koodak" pitchFamily="2" charset="-78"/>
              </a:rPr>
              <a:t>بیزین اگر داده ها زیاد باشد، خیلی سریعتر و مطمئن تر از احتمال پیشین ما را به احتمال پسین و دنیای واقع می رساند</a:t>
            </a:r>
            <a:r>
              <a:rPr lang="fa-IR" sz="1600" dirty="0" smtClean="0">
                <a:cs typeface="B Koodak" pitchFamily="2" charset="-78"/>
              </a:rPr>
              <a:t>.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fa-IR" sz="1600" dirty="0" smtClean="0">
              <a:cs typeface="B Koodak" pitchFamily="2" charset="-78"/>
            </a:endParaRPr>
          </a:p>
          <a:p>
            <a:pPr algn="just"/>
            <a:endParaRPr lang="fa-IR" dirty="0" smtClean="0">
              <a:cs typeface="B Koodak" pitchFamily="2" charset="-78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fa-IR" dirty="0">
              <a:cs typeface="B Koodak" pitchFamily="2" charset="-78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699792" y="165065"/>
            <a:ext cx="4320480" cy="864096"/>
          </a:xfrm>
          <a:prstGeom prst="roundRect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2000" dirty="0" smtClean="0">
                <a:cs typeface="B Koodak" pitchFamily="2" charset="-78"/>
              </a:rPr>
              <a:t>نکات مهم</a:t>
            </a:r>
            <a:endParaRPr lang="fa-IR" sz="2000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128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2699792" y="332656"/>
            <a:ext cx="4320480" cy="648072"/>
          </a:xfrm>
          <a:prstGeom prst="roundRect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2000" dirty="0" smtClean="0">
                <a:cs typeface="B Koodak" pitchFamily="2" charset="-78"/>
              </a:rPr>
              <a:t>ابزارهای ریاضی در  ادغام حسگری</a:t>
            </a:r>
            <a:endParaRPr lang="fa-IR" sz="2000" dirty="0">
              <a:cs typeface="B Koodak" pitchFamily="2" charset="-78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683568" y="1196752"/>
            <a:ext cx="7920880" cy="540060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t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3536285"/>
            <a:ext cx="7632848" cy="92333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solidFill>
                  <a:schemeClr val="accent6">
                    <a:lumMod val="75000"/>
                  </a:schemeClr>
                </a:solidFill>
                <a:cs typeface="B Koodak" pitchFamily="2" charset="-78"/>
              </a:rPr>
              <a:t>موضوعات بیزین، دو ناحیه نرخ اندازه گیری صحیح و نرخ اندازه گیری غلط را دارند.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solidFill>
                  <a:srgbClr val="002060"/>
                </a:solidFill>
                <a:cs typeface="B Koodak" pitchFamily="2" charset="-78"/>
              </a:rPr>
              <a:t>پیچیدگی محاسباتی دمستر شفر بیشتر از بیزن است ولی در داده های کم، نتایج بسیار مناسبتری را ارائه می دهد.</a:t>
            </a:r>
            <a:endParaRPr lang="fa-IR" dirty="0">
              <a:solidFill>
                <a:srgbClr val="002060"/>
              </a:solidFill>
              <a:cs typeface="B Koodak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610597" y="2132856"/>
                <a:ext cx="3723775" cy="3955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fa-IR">
                          <a:latin typeface="Cambria Math"/>
                        </a:rPr>
                        <m:t>≤</m:t>
                      </m:r>
                      <m:r>
                        <a:rPr lang="en-US">
                          <a:latin typeface="Cambria Math"/>
                        </a:rPr>
                        <m:t>1</m:t>
                      </m:r>
                      <m:r>
                        <a:rPr lang="en-US" i="1">
                          <a:latin typeface="Cambria Math"/>
                        </a:rPr>
                        <m:t>         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=</m:t>
                      </m:r>
                      <m:r>
                        <a:rPr lang="en-US">
                          <a:latin typeface="Cambria Math"/>
                        </a:rPr>
                        <m:t>1</m:t>
                      </m:r>
                      <m:r>
                        <a:rPr lang="en-US" i="1">
                          <a:latin typeface="Cambria Math"/>
                        </a:rPr>
                        <m:t>−(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597" y="2132856"/>
                <a:ext cx="3723775" cy="395558"/>
              </a:xfrm>
              <a:prstGeom prst="rect">
                <a:avLst/>
              </a:prstGeom>
              <a:blipFill rotWithShape="1">
                <a:blip r:embed="rId2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47664" y="1510970"/>
                <a:ext cx="1924821" cy="4282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ʅ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r>
                            <a:rPr lang="fa-IR">
                              <a:latin typeface="Cambria Math"/>
                            </a:rPr>
                            <m:t>حسگر</m:t>
                          </m:r>
                          <m:r>
                            <a:rPr lang="fa-IR">
                              <a:latin typeface="Cambria Math"/>
                            </a:rPr>
                            <m:t> </m:t>
                          </m:r>
                          <m:r>
                            <a:rPr lang="fa-IR">
                              <a:latin typeface="Cambria Math"/>
                            </a:rPr>
                            <m:t>هر</m:t>
                          </m:r>
                          <m:r>
                            <a:rPr lang="fa-IR">
                              <a:latin typeface="Cambria Math"/>
                            </a:rPr>
                            <m:t> </m:t>
                          </m:r>
                          <m:r>
                            <a:rPr lang="fa-IR">
                              <a:latin typeface="Cambria Math"/>
                            </a:rPr>
                            <m:t>راندمان</m:t>
                          </m:r>
                          <m:r>
                            <a:rPr lang="fa-IR">
                              <a:latin typeface="Cambria Math"/>
                            </a:rPr>
                            <m:t>  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1510970"/>
                <a:ext cx="1924821" cy="428259"/>
              </a:xfrm>
              <a:prstGeom prst="rect">
                <a:avLst/>
              </a:prstGeom>
              <a:blipFill rotWithShape="1">
                <a:blip r:embed="rId3"/>
                <a:stretch>
                  <a:fillRect b="-15714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H="1">
            <a:off x="3635896" y="1725099"/>
            <a:ext cx="2304256" cy="4077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loud Callout 10"/>
          <p:cNvSpPr/>
          <p:nvPr/>
        </p:nvSpPr>
        <p:spPr bwMode="auto">
          <a:xfrm>
            <a:off x="6228184" y="1340768"/>
            <a:ext cx="1512168" cy="792088"/>
          </a:xfrm>
          <a:prstGeom prst="cloudCallout">
            <a:avLst>
              <a:gd name="adj1" fmla="val -69784"/>
              <a:gd name="adj2" fmla="val 198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فضای عدم قطعیت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2" name="Cloud Callout 11"/>
          <p:cNvSpPr/>
          <p:nvPr/>
        </p:nvSpPr>
        <p:spPr bwMode="auto">
          <a:xfrm>
            <a:off x="1022562" y="2780929"/>
            <a:ext cx="1512168" cy="576064"/>
          </a:xfrm>
          <a:prstGeom prst="cloudCallout">
            <a:avLst>
              <a:gd name="adj1" fmla="val 7003"/>
              <a:gd name="adj2" fmla="val -96462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درست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3" name="Cloud Callout 12"/>
          <p:cNvSpPr/>
          <p:nvPr/>
        </p:nvSpPr>
        <p:spPr bwMode="auto">
          <a:xfrm>
            <a:off x="2596262" y="2933329"/>
            <a:ext cx="1512168" cy="576064"/>
          </a:xfrm>
          <a:prstGeom prst="cloudCallout">
            <a:avLst>
              <a:gd name="adj1" fmla="val -42908"/>
              <a:gd name="adj2" fmla="val -134256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غلط</a:t>
            </a:r>
            <a:endParaRPr lang="fa-IR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00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3059832" y="1412776"/>
            <a:ext cx="1152128" cy="3240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923928" y="1412776"/>
            <a:ext cx="1152128" cy="3240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860032" y="1412776"/>
            <a:ext cx="1008112" cy="3240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4-Point Star 16"/>
          <p:cNvSpPr/>
          <p:nvPr/>
        </p:nvSpPr>
        <p:spPr bwMode="auto">
          <a:xfrm>
            <a:off x="2923141" y="2837114"/>
            <a:ext cx="360040" cy="360040"/>
          </a:xfrm>
          <a:prstGeom prst="star4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18" name="4-Point Star 17"/>
          <p:cNvSpPr/>
          <p:nvPr/>
        </p:nvSpPr>
        <p:spPr bwMode="auto">
          <a:xfrm>
            <a:off x="3275856" y="2672916"/>
            <a:ext cx="504056" cy="360040"/>
          </a:xfrm>
          <a:prstGeom prst="star4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19" name="4-Point Star 18"/>
          <p:cNvSpPr/>
          <p:nvPr/>
        </p:nvSpPr>
        <p:spPr bwMode="auto">
          <a:xfrm>
            <a:off x="3572272" y="1997224"/>
            <a:ext cx="360040" cy="360040"/>
          </a:xfrm>
          <a:prstGeom prst="star4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20" name="4-Point Star 19"/>
          <p:cNvSpPr/>
          <p:nvPr/>
        </p:nvSpPr>
        <p:spPr bwMode="auto">
          <a:xfrm>
            <a:off x="3114779" y="2137712"/>
            <a:ext cx="360040" cy="360040"/>
          </a:xfrm>
          <a:prstGeom prst="star4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21" name="4-Point Star 20"/>
          <p:cNvSpPr/>
          <p:nvPr/>
        </p:nvSpPr>
        <p:spPr bwMode="auto">
          <a:xfrm>
            <a:off x="3184116" y="1625373"/>
            <a:ext cx="360040" cy="360040"/>
          </a:xfrm>
          <a:prstGeom prst="star4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r>
              <a:rPr lang="en-US" dirty="0" smtClean="0"/>
              <a:t>c</a:t>
            </a:r>
            <a:endParaRPr lang="fa-IR" dirty="0"/>
          </a:p>
        </p:txBody>
      </p:sp>
      <p:sp>
        <p:nvSpPr>
          <p:cNvPr id="22" name="4-Point Star 21"/>
          <p:cNvSpPr/>
          <p:nvPr/>
        </p:nvSpPr>
        <p:spPr bwMode="auto">
          <a:xfrm flipH="1">
            <a:off x="2843458" y="1637184"/>
            <a:ext cx="207347" cy="360040"/>
          </a:xfrm>
          <a:prstGeom prst="star4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23" name="4-Point Star 22"/>
          <p:cNvSpPr/>
          <p:nvPr/>
        </p:nvSpPr>
        <p:spPr bwMode="auto">
          <a:xfrm flipH="1">
            <a:off x="2889288" y="2357264"/>
            <a:ext cx="207347" cy="360040"/>
          </a:xfrm>
          <a:prstGeom prst="star4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24" name="4-Point Star 23"/>
          <p:cNvSpPr/>
          <p:nvPr/>
        </p:nvSpPr>
        <p:spPr bwMode="auto">
          <a:xfrm flipH="1">
            <a:off x="2483768" y="2312876"/>
            <a:ext cx="207347" cy="360040"/>
          </a:xfrm>
          <a:prstGeom prst="star4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25" name="12-Point Star 24"/>
          <p:cNvSpPr/>
          <p:nvPr/>
        </p:nvSpPr>
        <p:spPr bwMode="auto">
          <a:xfrm>
            <a:off x="5868144" y="1817204"/>
            <a:ext cx="144016" cy="320508"/>
          </a:xfrm>
          <a:prstGeom prst="star12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26" name="12-Point Star 25"/>
          <p:cNvSpPr/>
          <p:nvPr/>
        </p:nvSpPr>
        <p:spPr bwMode="auto">
          <a:xfrm>
            <a:off x="5508103" y="2658503"/>
            <a:ext cx="263483" cy="263927"/>
          </a:xfrm>
          <a:prstGeom prst="star12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27" name="12-Point Star 26"/>
          <p:cNvSpPr/>
          <p:nvPr/>
        </p:nvSpPr>
        <p:spPr bwMode="auto">
          <a:xfrm>
            <a:off x="6156176" y="2312876"/>
            <a:ext cx="180020" cy="160254"/>
          </a:xfrm>
          <a:prstGeom prst="star12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28" name="12-Point Star 27"/>
          <p:cNvSpPr/>
          <p:nvPr/>
        </p:nvSpPr>
        <p:spPr bwMode="auto">
          <a:xfrm>
            <a:off x="6308576" y="2620674"/>
            <a:ext cx="180020" cy="160254"/>
          </a:xfrm>
          <a:prstGeom prst="star12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29" name="12-Point Star 28"/>
          <p:cNvSpPr/>
          <p:nvPr/>
        </p:nvSpPr>
        <p:spPr bwMode="auto">
          <a:xfrm>
            <a:off x="6308576" y="2979011"/>
            <a:ext cx="180020" cy="160254"/>
          </a:xfrm>
          <a:prstGeom prst="star12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30" name="12-Point Star 29"/>
          <p:cNvSpPr/>
          <p:nvPr/>
        </p:nvSpPr>
        <p:spPr bwMode="auto">
          <a:xfrm>
            <a:off x="6631525" y="2842303"/>
            <a:ext cx="180020" cy="160254"/>
          </a:xfrm>
          <a:prstGeom prst="star12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r>
              <a:rPr lang="en-US" dirty="0" smtClean="0"/>
              <a:t>v</a:t>
            </a:r>
            <a:endParaRPr lang="fa-IR" dirty="0"/>
          </a:p>
        </p:txBody>
      </p:sp>
      <p:sp>
        <p:nvSpPr>
          <p:cNvPr id="31" name="12-Point Star 30"/>
          <p:cNvSpPr/>
          <p:nvPr/>
        </p:nvSpPr>
        <p:spPr bwMode="auto">
          <a:xfrm>
            <a:off x="6336196" y="3356992"/>
            <a:ext cx="180020" cy="160254"/>
          </a:xfrm>
          <a:prstGeom prst="star12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32" name="12-Point Star 31"/>
          <p:cNvSpPr/>
          <p:nvPr/>
        </p:nvSpPr>
        <p:spPr bwMode="auto">
          <a:xfrm>
            <a:off x="6635160" y="3186714"/>
            <a:ext cx="180020" cy="160254"/>
          </a:xfrm>
          <a:prstGeom prst="star12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33" name="12-Point Star 32"/>
          <p:cNvSpPr/>
          <p:nvPr/>
        </p:nvSpPr>
        <p:spPr bwMode="auto">
          <a:xfrm>
            <a:off x="5681577" y="3197154"/>
            <a:ext cx="180020" cy="160254"/>
          </a:xfrm>
          <a:prstGeom prst="star12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34" name="12-Point Star 33"/>
          <p:cNvSpPr/>
          <p:nvPr/>
        </p:nvSpPr>
        <p:spPr bwMode="auto">
          <a:xfrm>
            <a:off x="5760640" y="3645024"/>
            <a:ext cx="180020" cy="160254"/>
          </a:xfrm>
          <a:prstGeom prst="star12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992961" y="1124744"/>
            <a:ext cx="1074983" cy="692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5760640" y="1268760"/>
            <a:ext cx="1187624" cy="5366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644008" y="1124744"/>
            <a:ext cx="216024" cy="692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3572272" y="1637184"/>
            <a:ext cx="3808040" cy="11999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26" idx="6"/>
          </p:cNvCxnSpPr>
          <p:nvPr/>
        </p:nvCxnSpPr>
        <p:spPr>
          <a:xfrm flipH="1">
            <a:off x="5525753" y="1817204"/>
            <a:ext cx="1998575" cy="1039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599892" y="3277281"/>
            <a:ext cx="1548172" cy="4478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4644008" y="2312877"/>
            <a:ext cx="2880320" cy="11242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2131335" y="777575"/>
                <a:ext cx="16209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𝑤</m:t>
                      </m:r>
                      <m:r>
                        <a:rPr lang="en-US" i="1" smtClean="0">
                          <a:latin typeface="Cambria Math"/>
                        </a:rPr>
                        <m:t>.</m:t>
                      </m:r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r>
                        <a:rPr lang="en-US" i="1" smtClean="0">
                          <a:latin typeface="Cambria Math"/>
                        </a:rPr>
                        <m:t>+</m:t>
                      </m:r>
                      <m:r>
                        <a:rPr lang="en-US" i="1" smtClean="0">
                          <a:latin typeface="Cambria Math"/>
                        </a:rPr>
                        <m:t>𝑏</m:t>
                      </m:r>
                      <m:r>
                        <a:rPr lang="en-US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1335" y="777575"/>
                <a:ext cx="1620957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5770691" y="745309"/>
                <a:ext cx="16209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𝑤</m:t>
                      </m:r>
                      <m:r>
                        <a:rPr lang="en-US" i="1" smtClean="0">
                          <a:latin typeface="Cambria Math"/>
                        </a:rPr>
                        <m:t>.</m:t>
                      </m:r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r>
                        <a:rPr lang="en-US" i="1" smtClean="0">
                          <a:latin typeface="Cambria Math"/>
                        </a:rPr>
                        <m:t>+</m:t>
                      </m:r>
                      <m:r>
                        <a:rPr lang="en-US" i="1" smtClean="0">
                          <a:latin typeface="Cambria Math"/>
                        </a:rPr>
                        <m:t>𝑏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691" y="745309"/>
                <a:ext cx="1620957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4378177" y="764121"/>
                <a:ext cx="14478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𝑤</m:t>
                      </m:r>
                      <m:r>
                        <a:rPr lang="en-US" i="1" smtClean="0">
                          <a:latin typeface="Cambria Math"/>
                        </a:rPr>
                        <m:t>.</m:t>
                      </m:r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r>
                        <a:rPr lang="en-US" i="1" smtClean="0">
                          <a:latin typeface="Cambria Math"/>
                        </a:rPr>
                        <m:t>+</m:t>
                      </m:r>
                      <m:r>
                        <a:rPr lang="en-US" i="1" smtClean="0">
                          <a:latin typeface="Cambria Math"/>
                        </a:rPr>
                        <m:t>𝑏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8177" y="764121"/>
                <a:ext cx="144783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6948264" y="1547500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B Koodak" pitchFamily="2" charset="-78"/>
              </a:rPr>
              <a:t>بردار پشتیبان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48264" y="2077435"/>
            <a:ext cx="17281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B Koodak" pitchFamily="2" charset="-78"/>
              </a:rPr>
              <a:t>حاشیه بین دو کلاس</a:t>
            </a:r>
            <a:endParaRPr lang="fa-IR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236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58433" y="332656"/>
            <a:ext cx="8496945" cy="1008112"/>
          </a:xfrm>
          <a:prstGeom prst="round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solidFill>
                  <a:srgbClr val="0070C0"/>
                </a:solidFill>
                <a:cs typeface="B Titr" pitchFamily="2" charset="-78"/>
              </a:rPr>
              <a:t>سرفصل و بارم بندی</a:t>
            </a:r>
            <a:endParaRPr lang="fa-IR" sz="28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8434" y="1628800"/>
            <a:ext cx="8496945" cy="1872208"/>
          </a:xfrm>
          <a:prstGeom prst="round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>
              <a:buFont typeface="Wingdings" pitchFamily="2" charset="2"/>
              <a:buChar char="q"/>
            </a:pPr>
            <a:r>
              <a:rPr lang="fa-IR" sz="2800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مقدمه ای بر ادغام(داده،ویژگی وتصمیم)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fa-IR" sz="2800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مدل های ادغام داده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fa-IR" sz="280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ابزارهای استدلالی و ریاضیاتی در ادغام داده</a:t>
            </a:r>
            <a:endParaRPr lang="fa-IR" sz="2800" dirty="0" smtClean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8434" y="3717032"/>
            <a:ext cx="8496945" cy="1872208"/>
          </a:xfrm>
          <a:prstGeom prst="round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>
              <a:buFont typeface="Wingdings" pitchFamily="2" charset="2"/>
              <a:buChar char="q"/>
            </a:pPr>
            <a:r>
              <a:rPr lang="fa-IR" sz="2800" dirty="0" smtClean="0">
                <a:solidFill>
                  <a:srgbClr val="00B050"/>
                </a:solidFill>
                <a:cs typeface="B Titr" pitchFamily="2" charset="-78"/>
              </a:rPr>
              <a:t>میان ترم6 نمره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fa-IR" sz="2800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پایان ترم 10 نمره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fa-IR" sz="2800" dirty="0" smtClean="0">
                <a:solidFill>
                  <a:srgbClr val="00B050"/>
                </a:solidFill>
                <a:cs typeface="B Titr" pitchFamily="2" charset="-78"/>
              </a:rPr>
              <a:t>پروژه 4 نمره</a:t>
            </a:r>
          </a:p>
        </p:txBody>
      </p:sp>
    </p:spTree>
    <p:extLst>
      <p:ext uri="{BB962C8B-B14F-4D97-AF65-F5344CB8AC3E}">
        <p14:creationId xmlns:p14="http://schemas.microsoft.com/office/powerpoint/2010/main" val="31553074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3840054" y="3861047"/>
            <a:ext cx="4120425" cy="2232249"/>
          </a:xfrm>
          <a:prstGeom prst="roundRect">
            <a:avLst/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28" name="Rounded Rectangle 27"/>
          <p:cNvSpPr/>
          <p:nvPr/>
        </p:nvSpPr>
        <p:spPr bwMode="auto">
          <a:xfrm>
            <a:off x="1907704" y="4077072"/>
            <a:ext cx="1080120" cy="72008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4" name="Rounded Rectangle 3"/>
          <p:cNvSpPr/>
          <p:nvPr/>
        </p:nvSpPr>
        <p:spPr bwMode="auto">
          <a:xfrm>
            <a:off x="3275856" y="620688"/>
            <a:ext cx="936104" cy="2808312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1907704" y="620688"/>
            <a:ext cx="1080120" cy="72008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6" name="Rounded Rectangle 5"/>
          <p:cNvSpPr/>
          <p:nvPr/>
        </p:nvSpPr>
        <p:spPr bwMode="auto">
          <a:xfrm>
            <a:off x="1907704" y="1412776"/>
            <a:ext cx="1080120" cy="72008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7" name="Rounded Rectangle 6"/>
          <p:cNvSpPr/>
          <p:nvPr/>
        </p:nvSpPr>
        <p:spPr bwMode="auto">
          <a:xfrm>
            <a:off x="1907704" y="2665197"/>
            <a:ext cx="1080120" cy="72008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8" name="Right Arrow 7"/>
          <p:cNvSpPr/>
          <p:nvPr/>
        </p:nvSpPr>
        <p:spPr bwMode="auto">
          <a:xfrm>
            <a:off x="2987824" y="908720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9" name="Right Arrow 8"/>
          <p:cNvSpPr/>
          <p:nvPr/>
        </p:nvSpPr>
        <p:spPr bwMode="auto">
          <a:xfrm>
            <a:off x="2987824" y="1664804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10" name="Right Arrow 9"/>
          <p:cNvSpPr/>
          <p:nvPr/>
        </p:nvSpPr>
        <p:spPr bwMode="auto">
          <a:xfrm>
            <a:off x="2987824" y="2924944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11" name="Right Arrow 10"/>
          <p:cNvSpPr/>
          <p:nvPr/>
        </p:nvSpPr>
        <p:spPr bwMode="auto">
          <a:xfrm>
            <a:off x="4211960" y="1916832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3340441" y="1716777"/>
            <a:ext cx="80693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>
                <a:cs typeface="B Koodak" pitchFamily="2" charset="-78"/>
              </a:rPr>
              <a:t>ادغام</a:t>
            </a:r>
            <a:endParaRPr lang="fa-IR" b="1" dirty="0">
              <a:cs typeface="B Koodak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19672" y="836712"/>
            <a:ext cx="12961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B Koodak" pitchFamily="2" charset="-78"/>
              </a:rPr>
              <a:t>فیلتر کالمن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91680" y="4252446"/>
            <a:ext cx="12961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B Koodak" pitchFamily="2" charset="-78"/>
              </a:rPr>
              <a:t>فیلتر کالمن1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34660" y="2848290"/>
            <a:ext cx="12961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B Koodak" pitchFamily="2" charset="-78"/>
              </a:rPr>
              <a:t>فیلتر کالمن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1547664" y="845096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17" name="Right Arrow 16"/>
          <p:cNvSpPr/>
          <p:nvPr/>
        </p:nvSpPr>
        <p:spPr bwMode="auto">
          <a:xfrm>
            <a:off x="1547664" y="1700808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18" name="Right Arrow 17"/>
          <p:cNvSpPr/>
          <p:nvPr/>
        </p:nvSpPr>
        <p:spPr bwMode="auto">
          <a:xfrm>
            <a:off x="1547664" y="2924944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19" name="Rounded Rectangle 18"/>
          <p:cNvSpPr/>
          <p:nvPr/>
        </p:nvSpPr>
        <p:spPr bwMode="auto">
          <a:xfrm>
            <a:off x="5678739" y="620688"/>
            <a:ext cx="936104" cy="2808312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 dirty="0"/>
          </a:p>
        </p:txBody>
      </p:sp>
      <p:sp>
        <p:nvSpPr>
          <p:cNvPr id="21" name="Rounded Rectangle 20"/>
          <p:cNvSpPr/>
          <p:nvPr/>
        </p:nvSpPr>
        <p:spPr bwMode="auto">
          <a:xfrm>
            <a:off x="6962509" y="1727940"/>
            <a:ext cx="1080120" cy="72008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26" name="Right Arrow 25"/>
          <p:cNvSpPr/>
          <p:nvPr/>
        </p:nvSpPr>
        <p:spPr bwMode="auto">
          <a:xfrm>
            <a:off x="6674477" y="1972992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27" name="TextBox 26"/>
          <p:cNvSpPr txBox="1"/>
          <p:nvPr/>
        </p:nvSpPr>
        <p:spPr>
          <a:xfrm rot="16200000">
            <a:off x="5743324" y="1851921"/>
            <a:ext cx="80693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>
                <a:cs typeface="B Koodak" pitchFamily="2" charset="-78"/>
              </a:rPr>
              <a:t>ادغام</a:t>
            </a:r>
            <a:endParaRPr lang="fa-IR" b="1" dirty="0">
              <a:cs typeface="B Koodak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32240" y="1934672"/>
            <a:ext cx="12961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B Koodak" pitchFamily="2" charset="-78"/>
              </a:rPr>
              <a:t>فیلتر کالمن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31" name="Right Arrow 30"/>
          <p:cNvSpPr/>
          <p:nvPr/>
        </p:nvSpPr>
        <p:spPr bwMode="auto">
          <a:xfrm>
            <a:off x="5292080" y="1016244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32" name="Right Arrow 31"/>
          <p:cNvSpPr/>
          <p:nvPr/>
        </p:nvSpPr>
        <p:spPr bwMode="auto">
          <a:xfrm>
            <a:off x="5292080" y="1871956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33" name="Right Arrow 32"/>
          <p:cNvSpPr/>
          <p:nvPr/>
        </p:nvSpPr>
        <p:spPr bwMode="auto">
          <a:xfrm>
            <a:off x="5292080" y="3096092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34" name="Right Arrow 33"/>
          <p:cNvSpPr/>
          <p:nvPr/>
        </p:nvSpPr>
        <p:spPr bwMode="auto">
          <a:xfrm>
            <a:off x="8042629" y="1979968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30" name="Right Arrow 29"/>
          <p:cNvSpPr/>
          <p:nvPr/>
        </p:nvSpPr>
        <p:spPr bwMode="auto">
          <a:xfrm>
            <a:off x="1590644" y="4329100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35" name="Rounded Rectangle 34"/>
          <p:cNvSpPr/>
          <p:nvPr/>
        </p:nvSpPr>
        <p:spPr bwMode="auto">
          <a:xfrm>
            <a:off x="1907704" y="5157192"/>
            <a:ext cx="1080120" cy="72008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36" name="TextBox 35"/>
          <p:cNvSpPr txBox="1"/>
          <p:nvPr/>
        </p:nvSpPr>
        <p:spPr>
          <a:xfrm>
            <a:off x="1691680" y="5332566"/>
            <a:ext cx="12961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B Koodak" pitchFamily="2" charset="-78"/>
              </a:rPr>
              <a:t>فیلتر کالمن2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37" name="Right Arrow 36"/>
          <p:cNvSpPr/>
          <p:nvPr/>
        </p:nvSpPr>
        <p:spPr bwMode="auto">
          <a:xfrm>
            <a:off x="1590644" y="5409220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38" name="Rounded Rectangle 37"/>
          <p:cNvSpPr/>
          <p:nvPr/>
        </p:nvSpPr>
        <p:spPr bwMode="auto">
          <a:xfrm>
            <a:off x="4571999" y="4077072"/>
            <a:ext cx="1574791" cy="72008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39" name="TextBox 38"/>
          <p:cNvSpPr txBox="1"/>
          <p:nvPr/>
        </p:nvSpPr>
        <p:spPr>
          <a:xfrm>
            <a:off x="4355975" y="4252446"/>
            <a:ext cx="179081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dirty="0" smtClean="0">
                <a:cs typeface="B Koodak" pitchFamily="2" charset="-78"/>
              </a:rPr>
              <a:t>فیلتر کالمن معکوس1</a:t>
            </a:r>
            <a:endParaRPr lang="fa-IR" sz="1600" dirty="0">
              <a:cs typeface="B Koodak" pitchFamily="2" charset="-78"/>
            </a:endParaRPr>
          </a:p>
        </p:txBody>
      </p:sp>
      <p:sp>
        <p:nvSpPr>
          <p:cNvPr id="40" name="Right Arrow 39"/>
          <p:cNvSpPr/>
          <p:nvPr/>
        </p:nvSpPr>
        <p:spPr bwMode="auto">
          <a:xfrm>
            <a:off x="4254940" y="4329100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43" name="Right Arrow 42"/>
          <p:cNvSpPr/>
          <p:nvPr/>
        </p:nvSpPr>
        <p:spPr bwMode="auto">
          <a:xfrm>
            <a:off x="4254940" y="5409220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44" name="Rounded Rectangle 43"/>
          <p:cNvSpPr/>
          <p:nvPr/>
        </p:nvSpPr>
        <p:spPr bwMode="auto">
          <a:xfrm>
            <a:off x="6840252" y="4581128"/>
            <a:ext cx="1080120" cy="72008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45" name="TextBox 44"/>
          <p:cNvSpPr txBox="1"/>
          <p:nvPr/>
        </p:nvSpPr>
        <p:spPr>
          <a:xfrm>
            <a:off x="6660232" y="4715852"/>
            <a:ext cx="12961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B Koodak" pitchFamily="2" charset="-78"/>
              </a:rPr>
              <a:t>فیلتر کالمن</a:t>
            </a:r>
            <a:endParaRPr lang="fa-IR" dirty="0">
              <a:cs typeface="B Koodak" pitchFamily="2" charset="-78"/>
            </a:endParaRPr>
          </a:p>
        </p:txBody>
      </p:sp>
      <p:cxnSp>
        <p:nvCxnSpPr>
          <p:cNvPr id="22" name="Straight Arrow Connector 21"/>
          <p:cNvCxnSpPr>
            <a:stCxn id="14" idx="3"/>
            <a:endCxn id="40" idx="1"/>
          </p:cNvCxnSpPr>
          <p:nvPr/>
        </p:nvCxnSpPr>
        <p:spPr>
          <a:xfrm>
            <a:off x="2987824" y="4437112"/>
            <a:ext cx="12671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6" idx="3"/>
            <a:endCxn id="43" idx="1"/>
          </p:cNvCxnSpPr>
          <p:nvPr/>
        </p:nvCxnSpPr>
        <p:spPr>
          <a:xfrm>
            <a:off x="2987824" y="5517232"/>
            <a:ext cx="12671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 bwMode="auto">
          <a:xfrm>
            <a:off x="4572000" y="5157192"/>
            <a:ext cx="1574791" cy="72008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47" name="TextBox 46"/>
          <p:cNvSpPr txBox="1"/>
          <p:nvPr/>
        </p:nvSpPr>
        <p:spPr>
          <a:xfrm>
            <a:off x="4355976" y="5332566"/>
            <a:ext cx="179081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dirty="0" smtClean="0">
                <a:cs typeface="B Koodak" pitchFamily="2" charset="-78"/>
              </a:rPr>
              <a:t>فیلتر کالمن معکوس2</a:t>
            </a:r>
            <a:endParaRPr lang="fa-IR" sz="1600" dirty="0">
              <a:cs typeface="B Koodak" pitchFamily="2" charset="-78"/>
            </a:endParaRPr>
          </a:p>
        </p:txBody>
      </p:sp>
      <p:cxnSp>
        <p:nvCxnSpPr>
          <p:cNvPr id="48" name="Straight Connector 47"/>
          <p:cNvCxnSpPr>
            <a:stCxn id="38" idx="3"/>
          </p:cNvCxnSpPr>
          <p:nvPr/>
        </p:nvCxnSpPr>
        <p:spPr>
          <a:xfrm flipV="1">
            <a:off x="6146790" y="4421723"/>
            <a:ext cx="1233522" cy="15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7" idx="3"/>
          </p:cNvCxnSpPr>
          <p:nvPr/>
        </p:nvCxnSpPr>
        <p:spPr>
          <a:xfrm>
            <a:off x="6146791" y="5501843"/>
            <a:ext cx="12335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44" idx="0"/>
          </p:cNvCxnSpPr>
          <p:nvPr/>
        </p:nvCxnSpPr>
        <p:spPr>
          <a:xfrm>
            <a:off x="7380312" y="4437112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44" idx="2"/>
          </p:cNvCxnSpPr>
          <p:nvPr/>
        </p:nvCxnSpPr>
        <p:spPr>
          <a:xfrm flipV="1">
            <a:off x="7380312" y="5301208"/>
            <a:ext cx="0" cy="2006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ight Arrow 58"/>
          <p:cNvSpPr/>
          <p:nvPr/>
        </p:nvSpPr>
        <p:spPr bwMode="auto">
          <a:xfrm>
            <a:off x="7920372" y="4854646"/>
            <a:ext cx="288032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7826805" y="4390584"/>
                <a:ext cx="1007712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/>
                            </a:rPr>
                            <m:t>𝑿</m:t>
                          </m:r>
                        </m:e>
                      </m:acc>
                      <m:d>
                        <m:dPr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latin typeface="Cambria Math"/>
                                </a:rPr>
                                <m:t>𝒌</m:t>
                              </m:r>
                            </m:num>
                            <m:den>
                              <m:r>
                                <a:rPr lang="en-US" b="1" i="1">
                                  <a:latin typeface="Cambria Math"/>
                                </a:rPr>
                                <m:t>𝒌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6805" y="4390584"/>
                <a:ext cx="1007712" cy="506870"/>
              </a:xfrm>
              <a:prstGeom prst="rect">
                <a:avLst/>
              </a:prstGeom>
              <a:blipFill rotWithShape="1">
                <a:blip r:embed="rId2"/>
                <a:stretch>
                  <a:fillRect l="-606" t="-102410" r="-52727" b="-161446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1128965" y="3959768"/>
                <a:ext cx="7787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Y</m:t>
                          </m:r>
                        </m:e>
                        <m:sub>
                          <m:r>
                            <a:rPr lang="en-US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k</m:t>
                          </m:r>
                        </m:e>
                      </m:d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965" y="3959768"/>
                <a:ext cx="778739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1115616" y="5085184"/>
                <a:ext cx="7787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Y</m:t>
                          </m:r>
                        </m:e>
                        <m:sub>
                          <m:r>
                            <a:rPr lang="en-US" b="0" i="0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k</m:t>
                          </m:r>
                        </m:e>
                      </m:d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5085184"/>
                <a:ext cx="77873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2863167" y="3954945"/>
                <a:ext cx="1118255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𝑿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latin typeface="Cambria Math"/>
                                </a:rPr>
                                <m:t>𝒌</m:t>
                              </m:r>
                            </m:num>
                            <m:den>
                              <m:r>
                                <a:rPr lang="en-US" b="1" i="1">
                                  <a:latin typeface="Cambria Math"/>
                                </a:rPr>
                                <m:t>𝒌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3167" y="3954945"/>
                <a:ext cx="1118255" cy="506870"/>
              </a:xfrm>
              <a:prstGeom prst="rect">
                <a:avLst/>
              </a:prstGeom>
              <a:blipFill rotWithShape="1">
                <a:blip r:embed="rId5"/>
                <a:stretch>
                  <a:fillRect t="-102410" r="-47541" b="-161446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2863167" y="5016624"/>
                <a:ext cx="1118255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𝑿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latin typeface="Cambria Math"/>
                                </a:rPr>
                                <m:t>𝒌</m:t>
                              </m:r>
                            </m:num>
                            <m:den>
                              <m:r>
                                <a:rPr lang="en-US" b="1" i="1">
                                  <a:latin typeface="Cambria Math"/>
                                </a:rPr>
                                <m:t>𝒌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3167" y="5016624"/>
                <a:ext cx="1118255" cy="506870"/>
              </a:xfrm>
              <a:prstGeom prst="rect">
                <a:avLst/>
              </a:prstGeom>
              <a:blipFill rotWithShape="1">
                <a:blip r:embed="rId6"/>
                <a:stretch>
                  <a:fillRect t="-102410" r="-47541" b="-161446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6182715" y="4025877"/>
                <a:ext cx="7787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Y</m:t>
                          </m:r>
                        </m:e>
                        <m:sub>
                          <m:r>
                            <a:rPr lang="en-US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k</m:t>
                          </m:r>
                        </m:e>
                      </m:d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715" y="4025877"/>
                <a:ext cx="778739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6182714" y="5466957"/>
                <a:ext cx="7787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Y</m:t>
                          </m:r>
                        </m:e>
                        <m:sub>
                          <m:r>
                            <a:rPr lang="en-US" b="0" i="0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k</m:t>
                          </m:r>
                        </m:e>
                      </m:d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714" y="5466957"/>
                <a:ext cx="778739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1691680" y="6047049"/>
            <a:ext cx="144016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B Koodak" pitchFamily="2" charset="-78"/>
              </a:rPr>
              <a:t>پردازش گر محلی</a:t>
            </a:r>
            <a:endParaRPr lang="fa-IR" sz="1600" b="1" dirty="0">
              <a:cs typeface="B Koodak" pitchFamily="2" charset="-78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131923" y="6199449"/>
            <a:ext cx="144016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cs typeface="B Koodak" pitchFamily="2" charset="-78"/>
              </a:rPr>
              <a:t>مرکز ادغام</a:t>
            </a:r>
            <a:endParaRPr lang="fa-IR" sz="1600" b="1" dirty="0">
              <a:cs typeface="B Koodak" pitchFamily="2" charset="-7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19672" y="1602215"/>
            <a:ext cx="12961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B Koodak" pitchFamily="2" charset="-78"/>
              </a:rPr>
              <a:t>فیلتر کالمن</a:t>
            </a:r>
            <a:endParaRPr lang="fa-IR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486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 bwMode="auto">
          <a:xfrm>
            <a:off x="4139952" y="1412776"/>
            <a:ext cx="504056" cy="576064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cxnSp>
        <p:nvCxnSpPr>
          <p:cNvPr id="6" name="Straight Arrow Connector 5"/>
          <p:cNvCxnSpPr>
            <a:endCxn id="4" idx="2"/>
          </p:cNvCxnSpPr>
          <p:nvPr/>
        </p:nvCxnSpPr>
        <p:spPr>
          <a:xfrm>
            <a:off x="3059832" y="1700808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4" idx="0"/>
          </p:cNvCxnSpPr>
          <p:nvPr/>
        </p:nvCxnSpPr>
        <p:spPr>
          <a:xfrm>
            <a:off x="4391980" y="47667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7"/>
            <a:endCxn id="4" idx="3"/>
          </p:cNvCxnSpPr>
          <p:nvPr/>
        </p:nvCxnSpPr>
        <p:spPr>
          <a:xfrm flipH="1">
            <a:off x="4213769" y="1497139"/>
            <a:ext cx="356422" cy="40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1"/>
            <a:endCxn id="4" idx="5"/>
          </p:cNvCxnSpPr>
          <p:nvPr/>
        </p:nvCxnSpPr>
        <p:spPr>
          <a:xfrm>
            <a:off x="4213769" y="1497139"/>
            <a:ext cx="356422" cy="40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4"/>
          </p:cNvCxnSpPr>
          <p:nvPr/>
        </p:nvCxnSpPr>
        <p:spPr>
          <a:xfrm>
            <a:off x="4391980" y="198884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391980" y="24208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66085" y="1269584"/>
                <a:ext cx="825995" cy="84875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pt-BR" i="1" smtClean="0">
                              <a:latin typeface="Cambria Math"/>
                            </a:rPr>
                            <m:t>𝑘</m:t>
                          </m:r>
                          <m:r>
                            <a:rPr lang="pt-BR" i="1" smtClean="0">
                              <a:latin typeface="Cambria Math"/>
                            </a:rPr>
                            <m:t>=</m:t>
                          </m:r>
                          <m:r>
                            <a:rPr lang="pt-BR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pt-BR" i="1" smtClean="0">
                              <a:latin typeface="Cambria Math"/>
                            </a:rPr>
                            <m:t>𝑛</m:t>
                          </m:r>
                        </m:sup>
                        <m:e/>
                      </m:nary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085" y="1269584"/>
                <a:ext cx="825995" cy="84875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 rot="5400000">
            <a:off x="4072590" y="1497139"/>
            <a:ext cx="19442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B Koodak" pitchFamily="2" charset="-78"/>
              </a:rPr>
              <a:t>تقریب اضافی - نقصانی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081779" y="709697"/>
            <a:ext cx="2088232" cy="559887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b="1" dirty="0" smtClean="0">
                <a:cs typeface="B Koodak" pitchFamily="2" charset="-78"/>
              </a:rPr>
              <a:t>ادغام عادی</a:t>
            </a:r>
            <a:endParaRPr lang="fa-IR" b="1" dirty="0">
              <a:cs typeface="B Koodak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6234179" y="2780928"/>
            <a:ext cx="2088232" cy="559887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b="1" dirty="0" smtClean="0">
                <a:cs typeface="B Koodak" pitchFamily="2" charset="-78"/>
              </a:rPr>
              <a:t>ادغام هم افزا</a:t>
            </a:r>
            <a:endParaRPr lang="fa-IR" b="1" dirty="0">
              <a:cs typeface="B Koodak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76560" y="2876205"/>
            <a:ext cx="4680520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Koodak" pitchFamily="2" charset="-78"/>
              </a:rPr>
              <a:t>علاوه بر ترکیب عددی بر ترکیب کیفی تاکید دارد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597" y="5072410"/>
            <a:ext cx="8784976" cy="9233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just"/>
            <a:r>
              <a:rPr lang="fa-IR" dirty="0" smtClean="0">
                <a:cs typeface="B Koodak" pitchFamily="2" charset="-78"/>
              </a:rPr>
              <a:t>منظور از ادغام داده/ اطلاعات، ادغام داده های همنوع از منابع مختلف برای دستیابی به اطلاعات دقیق تر و کاملتر است. زیرا در اکثر موارد داده هایی که از منابع متعدد در مورد یک موضوع خاص در اختیار قرار می گیرد ناقص، نامعین(</a:t>
            </a:r>
            <a:r>
              <a:rPr lang="en-US" dirty="0" smtClean="0">
                <a:cs typeface="B Koodak" pitchFamily="2" charset="-78"/>
              </a:rPr>
              <a:t>Uncertain</a:t>
            </a:r>
            <a:r>
              <a:rPr lang="fa-IR" dirty="0" smtClean="0">
                <a:cs typeface="B Koodak" pitchFamily="2" charset="-78"/>
              </a:rPr>
              <a:t>)</a:t>
            </a:r>
            <a:r>
              <a:rPr lang="en-US" dirty="0" smtClean="0">
                <a:cs typeface="B Koodak" pitchFamily="2" charset="-78"/>
              </a:rPr>
              <a:t> </a:t>
            </a:r>
            <a:r>
              <a:rPr lang="fa-IR" dirty="0" smtClean="0">
                <a:cs typeface="B Koodak" pitchFamily="2" charset="-78"/>
              </a:rPr>
              <a:t> و گاهی همراه با خطا است.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78539" y="3605186"/>
            <a:ext cx="5922826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مزایا: </a:t>
            </a:r>
            <a:r>
              <a:rPr lang="fa-IR" dirty="0" smtClean="0">
                <a:cs typeface="B Koodak" pitchFamily="2" charset="-78"/>
              </a:rPr>
              <a:t>افزونگی، تکمیل بودن، کاهش زمان پردازش، پردازش آسان تر داده</a:t>
            </a:r>
            <a:endParaRPr lang="fa-IR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8410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2944" y="557972"/>
            <a:ext cx="86768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Koodak" pitchFamily="2" charset="-78"/>
              </a:rPr>
              <a:t>محیط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56945" y="557972"/>
            <a:ext cx="79389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Koodak" pitchFamily="2" charset="-78"/>
              </a:rPr>
              <a:t>ادغام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18370" y="548680"/>
            <a:ext cx="1692603" cy="36933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Koodak" pitchFamily="2" charset="-78"/>
              </a:rPr>
              <a:t>حسگرها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99269" y="572486"/>
            <a:ext cx="1244719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fa-IR" sz="1600" dirty="0" smtClean="0">
                <a:cs typeface="B Koodak" pitchFamily="2" charset="-78"/>
              </a:rPr>
              <a:t>شناخت محیط</a:t>
            </a:r>
            <a:endParaRPr lang="fa-IR" sz="1600" dirty="0"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36930" y="548680"/>
            <a:ext cx="165367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Koodak" pitchFamily="2" charset="-78"/>
              </a:rPr>
              <a:t>تصمیم سازی</a:t>
            </a:r>
            <a:endParaRPr lang="fa-IR" dirty="0">
              <a:cs typeface="B Koodak" pitchFamily="2" charset="-78"/>
            </a:endParaRPr>
          </a:p>
        </p:txBody>
      </p:sp>
      <p:cxnSp>
        <p:nvCxnSpPr>
          <p:cNvPr id="9" name="Straight Arrow Connector 8"/>
          <p:cNvCxnSpPr>
            <a:stCxn id="4" idx="3"/>
            <a:endCxn id="6" idx="1"/>
          </p:cNvCxnSpPr>
          <p:nvPr/>
        </p:nvCxnSpPr>
        <p:spPr>
          <a:xfrm flipV="1">
            <a:off x="1950626" y="733346"/>
            <a:ext cx="167744" cy="9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3"/>
            <a:endCxn id="5" idx="1"/>
          </p:cNvCxnSpPr>
          <p:nvPr/>
        </p:nvCxnSpPr>
        <p:spPr>
          <a:xfrm>
            <a:off x="3810973" y="733346"/>
            <a:ext cx="345972" cy="9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3"/>
            <a:endCxn id="7" idx="1"/>
          </p:cNvCxnSpPr>
          <p:nvPr/>
        </p:nvCxnSpPr>
        <p:spPr>
          <a:xfrm flipV="1">
            <a:off x="4950842" y="741763"/>
            <a:ext cx="248427" cy="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3"/>
            <a:endCxn id="8" idx="1"/>
          </p:cNvCxnSpPr>
          <p:nvPr/>
        </p:nvCxnSpPr>
        <p:spPr>
          <a:xfrm flipV="1">
            <a:off x="6443988" y="733346"/>
            <a:ext cx="292942" cy="84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2"/>
            <a:endCxn id="23" idx="0"/>
          </p:cNvCxnSpPr>
          <p:nvPr/>
        </p:nvCxnSpPr>
        <p:spPr>
          <a:xfrm rot="16200000" flipH="1">
            <a:off x="1994262" y="1888421"/>
            <a:ext cx="1940820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nip Diagonal Corner Rectangle 21"/>
          <p:cNvSpPr/>
          <p:nvPr/>
        </p:nvSpPr>
        <p:spPr bwMode="auto">
          <a:xfrm rot="18653855">
            <a:off x="-168389" y="2342441"/>
            <a:ext cx="3090924" cy="1032783"/>
          </a:xfrm>
          <a:prstGeom prst="snip2Diag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1600" dirty="0" smtClean="0">
                <a:cs typeface="B Koodak" pitchFamily="2" charset="-78"/>
              </a:rPr>
              <a:t>یک حسگر یک منبع داده / اطلاعات می باشد</a:t>
            </a:r>
            <a:endParaRPr lang="fa-IR" sz="1600" dirty="0">
              <a:cs typeface="B Koodak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18371" y="2858832"/>
            <a:ext cx="1692603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Koodak" pitchFamily="2" charset="-78"/>
              </a:rPr>
              <a:t>حسگرفعال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13425" y="3284984"/>
            <a:ext cx="1692603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Koodak" pitchFamily="2" charset="-78"/>
              </a:rPr>
              <a:t>حسگرغیرفعال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18371" y="3717032"/>
            <a:ext cx="2038574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Koodak" pitchFamily="2" charset="-78"/>
              </a:rPr>
              <a:t>حسگر فعال /غیرفعال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4950843" y="4509120"/>
            <a:ext cx="3653606" cy="57606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Farnaz" pitchFamily="2" charset="-78"/>
              </a:rPr>
              <a:t>پارامترهای مهم در انتخاب منبع / حسگر</a:t>
            </a:r>
            <a:endParaRPr lang="fa-IR" dirty="0">
              <a:cs typeface="B Farnaz" pitchFamily="2" charset="-78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1763688" y="5157192"/>
            <a:ext cx="6840761" cy="1728192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سازگاری حسگرها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dirty="0" smtClean="0">
                <a:cs typeface="B Koodak" pitchFamily="2" charset="-78"/>
              </a:rPr>
              <a:t>مکمل بودن داده ها/ اطلاعات حاصله از حسگرها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fa-IR" sz="1400" dirty="0" smtClean="0">
                <a:cs typeface="B Farnaz" pitchFamily="2" charset="-78"/>
              </a:rPr>
              <a:t>قابلیت اطمینان بخشیدن به سیستم(یک پدیده)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fa-IR" sz="1400" dirty="0" smtClean="0">
                <a:cs typeface="B Farnaz" pitchFamily="2" charset="-78"/>
              </a:rPr>
              <a:t>رفع نواقص موجود در یک حسگر توسط سایر حسگرها(سنس پدیده از منظر مختلف)</a:t>
            </a:r>
            <a:endParaRPr lang="fa-IR" sz="1400" dirty="0">
              <a:cs typeface="B Farnaz" pitchFamily="2" charset="-7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4950843" y="2125599"/>
            <a:ext cx="1786087" cy="1159385"/>
          </a:xfrm>
          <a:prstGeom prst="ellipse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حسگر1</a:t>
            </a:r>
            <a:endParaRPr lang="fa-IR" dirty="0"/>
          </a:p>
        </p:txBody>
      </p:sp>
      <p:sp>
        <p:nvSpPr>
          <p:cNvPr id="29" name="Oval 28"/>
          <p:cNvSpPr/>
          <p:nvPr/>
        </p:nvSpPr>
        <p:spPr bwMode="auto">
          <a:xfrm>
            <a:off x="6306683" y="2122334"/>
            <a:ext cx="1786087" cy="1159385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حسگر2</a:t>
            </a:r>
            <a:endParaRPr lang="fa-IR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6444209" y="2371023"/>
            <a:ext cx="0" cy="65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6579354" y="2371023"/>
            <a:ext cx="11105" cy="65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516216" y="2348880"/>
            <a:ext cx="221" cy="672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372200" y="2492896"/>
            <a:ext cx="0" cy="365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660232" y="2492896"/>
            <a:ext cx="0" cy="365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54" idx="2"/>
          </p:cNvCxnSpPr>
          <p:nvPr/>
        </p:nvCxnSpPr>
        <p:spPr>
          <a:xfrm>
            <a:off x="4787498" y="1517160"/>
            <a:ext cx="1728939" cy="12637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Cloud Callout 53"/>
          <p:cNvSpPr/>
          <p:nvPr/>
        </p:nvSpPr>
        <p:spPr bwMode="auto">
          <a:xfrm>
            <a:off x="4156945" y="1268760"/>
            <a:ext cx="631079" cy="496799"/>
          </a:xfrm>
          <a:prstGeom prst="cloudCallout">
            <a:avLst>
              <a:gd name="adj1" fmla="val 73463"/>
              <a:gd name="adj2" fmla="val 1147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1600" dirty="0" smtClean="0">
                <a:cs typeface="B Koodak" pitchFamily="2" charset="-78"/>
              </a:rPr>
              <a:t>افزونگی</a:t>
            </a:r>
            <a:endParaRPr lang="fa-IR" sz="1600" dirty="0">
              <a:cs typeface="B Koodak" pitchFamily="2" charset="-78"/>
            </a:endParaRPr>
          </a:p>
        </p:txBody>
      </p:sp>
      <p:sp>
        <p:nvSpPr>
          <p:cNvPr id="55" name="Cloud Callout 54"/>
          <p:cNvSpPr/>
          <p:nvPr/>
        </p:nvSpPr>
        <p:spPr bwMode="auto">
          <a:xfrm>
            <a:off x="7380312" y="1196752"/>
            <a:ext cx="1027997" cy="496799"/>
          </a:xfrm>
          <a:prstGeom prst="cloudCallout">
            <a:avLst>
              <a:gd name="adj1" fmla="val 1853"/>
              <a:gd name="adj2" fmla="val 39127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1600" dirty="0" smtClean="0">
                <a:cs typeface="B Koodak" pitchFamily="2" charset="-78"/>
              </a:rPr>
              <a:t>اطلاعات مکمل</a:t>
            </a:r>
            <a:endParaRPr lang="fa-IR" sz="1600" dirty="0">
              <a:cs typeface="B Koodak" pitchFamily="2" charset="-78"/>
            </a:endParaRPr>
          </a:p>
        </p:txBody>
      </p:sp>
      <p:cxnSp>
        <p:nvCxnSpPr>
          <p:cNvPr id="57" name="Straight Arrow Connector 56"/>
          <p:cNvCxnSpPr>
            <a:stCxn id="55" idx="1"/>
          </p:cNvCxnSpPr>
          <p:nvPr/>
        </p:nvCxnSpPr>
        <p:spPr>
          <a:xfrm flipH="1">
            <a:off x="7268375" y="1693022"/>
            <a:ext cx="625936" cy="502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5" idx="1"/>
            <a:endCxn id="28" idx="0"/>
          </p:cNvCxnSpPr>
          <p:nvPr/>
        </p:nvCxnSpPr>
        <p:spPr>
          <a:xfrm flipH="1">
            <a:off x="5843887" y="1693022"/>
            <a:ext cx="2050424" cy="4325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4" idx="1"/>
          </p:cNvCxnSpPr>
          <p:nvPr/>
        </p:nvCxnSpPr>
        <p:spPr>
          <a:xfrm flipH="1">
            <a:off x="4472484" y="1765030"/>
            <a:ext cx="1" cy="1463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8201162" y="1615178"/>
            <a:ext cx="1" cy="16129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3983959" y="3228164"/>
            <a:ext cx="145213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Farnaz" pitchFamily="2" charset="-78"/>
              </a:rPr>
              <a:t>قابلیت اعتماد</a:t>
            </a:r>
            <a:endParaRPr lang="fa-IR" dirty="0">
              <a:cs typeface="B Farnaz" pitchFamily="2" charset="-78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268375" y="3281719"/>
            <a:ext cx="16588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Farnaz" pitchFamily="2" charset="-78"/>
              </a:rPr>
              <a:t>قوام</a:t>
            </a:r>
            <a:r>
              <a:rPr lang="fa-IR" sz="1400" dirty="0" smtClean="0">
                <a:cs typeface="B Farnaz" pitchFamily="2" charset="-78"/>
              </a:rPr>
              <a:t>(کاهش نایقینی</a:t>
            </a:r>
            <a:r>
              <a:rPr lang="fa-IR" dirty="0" smtClean="0">
                <a:cs typeface="B Farnaz" pitchFamily="2" charset="-78"/>
              </a:rPr>
              <a:t>)</a:t>
            </a:r>
            <a:endParaRPr lang="fa-IR" dirty="0">
              <a:cs typeface="B Farnaz" pitchFamily="2" charset="-78"/>
            </a:endParaRPr>
          </a:p>
        </p:txBody>
      </p:sp>
      <p:cxnSp>
        <p:nvCxnSpPr>
          <p:cNvPr id="77" name="Straight Arrow Connector 76"/>
          <p:cNvCxnSpPr>
            <a:stCxn id="75" idx="2"/>
          </p:cNvCxnSpPr>
          <p:nvPr/>
        </p:nvCxnSpPr>
        <p:spPr>
          <a:xfrm flipH="1">
            <a:off x="6736931" y="3651051"/>
            <a:ext cx="1360872" cy="2506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74" idx="2"/>
          </p:cNvCxnSpPr>
          <p:nvPr/>
        </p:nvCxnSpPr>
        <p:spPr>
          <a:xfrm>
            <a:off x="4710028" y="3597496"/>
            <a:ext cx="1869326" cy="3042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82" idx="0"/>
          </p:cNvCxnSpPr>
          <p:nvPr/>
        </p:nvCxnSpPr>
        <p:spPr>
          <a:xfrm flipH="1">
            <a:off x="6654244" y="3861048"/>
            <a:ext cx="5988" cy="206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928175" y="4067781"/>
            <a:ext cx="1452137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dirty="0" smtClean="0">
                <a:cs typeface="B Farnaz" pitchFamily="2" charset="-78"/>
              </a:rPr>
              <a:t>پایداری سیستم</a:t>
            </a:r>
            <a:endParaRPr lang="fa-IR" sz="1600" dirty="0">
              <a:cs typeface="B Farnaz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667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solidFill>
              <a:schemeClr val="tx1"/>
            </a:solidFill>
            <a:prstDash val="sysDot"/>
          </a:ln>
          <a:effectLst>
            <a:outerShdw blurRad="50800" dist="50800" dir="5400000" algn="ctr" rotWithShape="0">
              <a:srgbClr val="FF0000"/>
            </a:outerShdw>
          </a:effectLst>
        </p:spPr>
        <p:txBody>
          <a:bodyPr>
            <a:normAutofit fontScale="90000"/>
          </a:bodyPr>
          <a:lstStyle/>
          <a:p>
            <a:r>
              <a:rPr lang="fa-IR" sz="2800" dirty="0" smtClean="0">
                <a:cs typeface="B Koodak" pitchFamily="2" charset="-78"/>
              </a:rPr>
              <a:t>مدل فرایندی مختلط ادغام</a:t>
            </a:r>
            <a:br>
              <a:rPr lang="fa-IR" sz="2800" dirty="0" smtClean="0">
                <a:cs typeface="B Koodak" pitchFamily="2" charset="-78"/>
              </a:rPr>
            </a:br>
            <a:r>
              <a:rPr lang="en-US" sz="2800" dirty="0" smtClean="0">
                <a:cs typeface="B Koodak" pitchFamily="2" charset="-78"/>
              </a:rPr>
              <a:t>Omnibus Process Model</a:t>
            </a:r>
            <a:endParaRPr lang="fa-IR" sz="2800" dirty="0">
              <a:cs typeface="B Koodak" pitchFamily="2" charset="-78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347864" y="5517232"/>
            <a:ext cx="2232248" cy="1152128"/>
            <a:chOff x="3131840" y="5517232"/>
            <a:chExt cx="2376264" cy="1296144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3131840" y="5517232"/>
              <a:ext cx="2376264" cy="1296144"/>
            </a:xfrm>
            <a:prstGeom prst="round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1" anchor="ctr"/>
            <a:lstStyle/>
            <a:p>
              <a:pPr algn="ctr"/>
              <a:endParaRPr lang="fa-IR"/>
            </a:p>
          </p:txBody>
        </p:sp>
        <p:cxnSp>
          <p:nvCxnSpPr>
            <p:cNvPr id="9" name="Straight Connector 8"/>
            <p:cNvCxnSpPr>
              <a:stCxn id="5" idx="1"/>
              <a:endCxn id="5" idx="3"/>
            </p:cNvCxnSpPr>
            <p:nvPr/>
          </p:nvCxnSpPr>
          <p:spPr>
            <a:xfrm>
              <a:off x="3131840" y="6165304"/>
              <a:ext cx="2376264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563888" y="5631631"/>
              <a:ext cx="1584176" cy="38679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a-IR" sz="2000" b="1" dirty="0" smtClean="0">
                  <a:cs typeface="B Tabassom" pitchFamily="2" charset="-78"/>
                </a:rPr>
                <a:t>پردازش سیگنال</a:t>
              </a:r>
              <a:endParaRPr lang="fa-IR" sz="2000" b="1" dirty="0">
                <a:cs typeface="B Tabassom" pitchFamily="2" charset="-78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35896" y="6279703"/>
              <a:ext cx="136815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fa-IR" sz="2400" b="1" dirty="0">
                  <a:cs typeface="B Tabassom" pitchFamily="2" charset="-78"/>
                </a:rPr>
                <a:t>مشاهدات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71600" y="3356992"/>
            <a:ext cx="2160240" cy="1296144"/>
            <a:chOff x="539552" y="3356992"/>
            <a:chExt cx="2376264" cy="1296144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539552" y="3356992"/>
              <a:ext cx="2376264" cy="1296144"/>
            </a:xfrm>
            <a:prstGeom prst="round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1" anchor="ctr"/>
            <a:lstStyle/>
            <a:p>
              <a:pPr algn="ctr"/>
              <a:endParaRPr lang="fa-IR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39552" y="4005064"/>
              <a:ext cx="2376264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935596" y="3493456"/>
              <a:ext cx="158417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fa-IR" sz="2400" b="1" dirty="0" smtClean="0">
                  <a:cs typeface="B Tabassom" pitchFamily="2" charset="-78"/>
                </a:rPr>
                <a:t>پردازش الگو</a:t>
              </a:r>
              <a:endParaRPr lang="fa-IR" sz="2400" b="1" dirty="0">
                <a:cs typeface="B Tabassom" pitchFamily="2" charset="-78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71600" y="4121808"/>
              <a:ext cx="158417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fa-IR" sz="2400" b="1" dirty="0" smtClean="0">
                  <a:cs typeface="B Tabassom" pitchFamily="2" charset="-78"/>
                </a:rPr>
                <a:t>استخراج ویژگی</a:t>
              </a:r>
              <a:endParaRPr lang="fa-IR" sz="2400" b="1" dirty="0">
                <a:cs typeface="B Tabassom" pitchFamily="2" charset="-78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419872" y="1340768"/>
            <a:ext cx="2145431" cy="1227926"/>
            <a:chOff x="3203848" y="1340768"/>
            <a:chExt cx="2448272" cy="1368152"/>
          </a:xfrm>
        </p:grpSpPr>
        <p:sp>
          <p:nvSpPr>
            <p:cNvPr id="4" name="Rounded Rectangle 3"/>
            <p:cNvSpPr/>
            <p:nvPr/>
          </p:nvSpPr>
          <p:spPr bwMode="auto">
            <a:xfrm>
              <a:off x="3275856" y="1340768"/>
              <a:ext cx="2376264" cy="1296144"/>
            </a:xfrm>
            <a:prstGeom prst="round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1" anchor="ctr"/>
            <a:lstStyle/>
            <a:p>
              <a:pPr algn="ctr"/>
              <a:endParaRPr lang="fa-IR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3203848" y="1988840"/>
              <a:ext cx="2376264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527884" y="1556792"/>
              <a:ext cx="158417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fa-IR" sz="2400" b="1" dirty="0" smtClean="0">
                  <a:cs typeface="B Tabassom" pitchFamily="2" charset="-78"/>
                </a:rPr>
                <a:t>تصمیم گیری</a:t>
              </a:r>
              <a:endParaRPr lang="fa-IR" sz="2400" b="1" dirty="0">
                <a:cs typeface="B Tabassom" pitchFamily="2" charset="-7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63888" y="2247255"/>
              <a:ext cx="158417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fa-IR" sz="2000" b="1" dirty="0" smtClean="0">
                  <a:cs typeface="B Tabassom" pitchFamily="2" charset="-78"/>
                </a:rPr>
                <a:t>پردازش محتوی</a:t>
              </a:r>
              <a:endParaRPr lang="fa-IR" sz="2000" b="1" dirty="0">
                <a:cs typeface="B Tabassom" pitchFamily="2" charset="-78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803112" y="3307048"/>
            <a:ext cx="1980220" cy="1346087"/>
            <a:chOff x="5868144" y="3307049"/>
            <a:chExt cx="2376264" cy="1296144"/>
          </a:xfrm>
        </p:grpSpPr>
        <p:sp>
          <p:nvSpPr>
            <p:cNvPr id="6" name="Rounded Rectangle 5"/>
            <p:cNvSpPr/>
            <p:nvPr/>
          </p:nvSpPr>
          <p:spPr bwMode="auto">
            <a:xfrm>
              <a:off x="5868144" y="3307049"/>
              <a:ext cx="2376264" cy="1296144"/>
            </a:xfrm>
            <a:prstGeom prst="round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1" anchor="ctr"/>
            <a:lstStyle/>
            <a:p>
              <a:pPr algn="ctr"/>
              <a:endParaRPr lang="fa-IR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5868144" y="3932606"/>
              <a:ext cx="2376264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6264188" y="3382527"/>
              <a:ext cx="158417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fa-IR" sz="2400" b="1" dirty="0" smtClean="0">
                  <a:cs typeface="B Tabassom" pitchFamily="2" charset="-78"/>
                </a:rPr>
                <a:t>کنترل</a:t>
              </a:r>
              <a:endParaRPr lang="fa-IR" sz="2400" b="1" dirty="0">
                <a:cs typeface="B Tabassom" pitchFamily="2" charset="-78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64188" y="4036459"/>
              <a:ext cx="158417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fa-IR" sz="2400" b="1" dirty="0" smtClean="0">
                  <a:cs typeface="B Tabassom" pitchFamily="2" charset="-78"/>
                </a:rPr>
                <a:t>تعیین منبع</a:t>
              </a:r>
              <a:endParaRPr lang="fa-IR" sz="2400" b="1" dirty="0">
                <a:cs typeface="B Tabassom" pitchFamily="2" charset="-78"/>
              </a:endParaRPr>
            </a:p>
          </p:txBody>
        </p:sp>
      </p:grpSp>
      <p:sp>
        <p:nvSpPr>
          <p:cNvPr id="24" name="Oval 23"/>
          <p:cNvSpPr/>
          <p:nvPr/>
        </p:nvSpPr>
        <p:spPr bwMode="auto">
          <a:xfrm>
            <a:off x="3347864" y="3068960"/>
            <a:ext cx="2160240" cy="2088232"/>
          </a:xfrm>
          <a:prstGeom prst="ellipse">
            <a:avLst/>
          </a:prstGeom>
          <a:ln cmpd="dbl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cxnSp>
        <p:nvCxnSpPr>
          <p:cNvPr id="26" name="Curved Connector 25"/>
          <p:cNvCxnSpPr>
            <a:stCxn id="7" idx="0"/>
            <a:endCxn id="4" idx="1"/>
          </p:cNvCxnSpPr>
          <p:nvPr/>
        </p:nvCxnSpPr>
        <p:spPr>
          <a:xfrm rot="5400000" flipH="1" flipV="1">
            <a:off x="2050059" y="1924079"/>
            <a:ext cx="1434575" cy="1431253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4" idx="3"/>
            <a:endCxn id="6" idx="0"/>
          </p:cNvCxnSpPr>
          <p:nvPr/>
        </p:nvCxnSpPr>
        <p:spPr>
          <a:xfrm>
            <a:off x="5565303" y="1922417"/>
            <a:ext cx="1227919" cy="1384631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6" idx="2"/>
            <a:endCxn id="5" idx="3"/>
          </p:cNvCxnSpPr>
          <p:nvPr/>
        </p:nvCxnSpPr>
        <p:spPr>
          <a:xfrm rot="5400000">
            <a:off x="5466587" y="4766660"/>
            <a:ext cx="1440161" cy="1213110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stCxn id="5" idx="1"/>
            <a:endCxn id="7" idx="2"/>
          </p:cNvCxnSpPr>
          <p:nvPr/>
        </p:nvCxnSpPr>
        <p:spPr>
          <a:xfrm rot="10800000">
            <a:off x="2051720" y="4653136"/>
            <a:ext cx="1296144" cy="1440160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635896" y="2845384"/>
            <a:ext cx="15841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b="1" dirty="0" smtClean="0">
                <a:cs typeface="B Tabassom" pitchFamily="2" charset="-78"/>
              </a:rPr>
              <a:t>تصمیم</a:t>
            </a:r>
            <a:endParaRPr lang="fa-IR" sz="2400" b="1" dirty="0">
              <a:cs typeface="B Tabassom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27884" y="4947555"/>
            <a:ext cx="15841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b="1" dirty="0" smtClean="0">
                <a:cs typeface="B Tabassom" pitchFamily="2" charset="-78"/>
              </a:rPr>
              <a:t>مشاهده</a:t>
            </a:r>
            <a:endParaRPr lang="fa-IR" sz="2400" b="1" dirty="0">
              <a:cs typeface="B Tabassom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4557191" y="3846239"/>
            <a:ext cx="15841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b="1" dirty="0" smtClean="0">
                <a:cs typeface="B Tabassom" pitchFamily="2" charset="-78"/>
              </a:rPr>
              <a:t>اقدام</a:t>
            </a:r>
            <a:endParaRPr lang="fa-IR" sz="2400" b="1" dirty="0">
              <a:cs typeface="B Tabassom" pitchFamily="2" charset="-78"/>
            </a:endParaRPr>
          </a:p>
        </p:txBody>
      </p:sp>
      <p:sp>
        <p:nvSpPr>
          <p:cNvPr id="36" name="TextBox 35"/>
          <p:cNvSpPr txBox="1"/>
          <p:nvPr/>
        </p:nvSpPr>
        <p:spPr>
          <a:xfrm rot="16200000">
            <a:off x="2714601" y="3918247"/>
            <a:ext cx="15841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b="1" dirty="0" smtClean="0">
                <a:cs typeface="B Tabassom" pitchFamily="2" charset="-78"/>
              </a:rPr>
              <a:t>جهت گیری</a:t>
            </a:r>
            <a:endParaRPr lang="fa-IR" sz="2400" b="1" dirty="0">
              <a:cs typeface="B Tabassom" pitchFamily="2" charset="-78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3995936" y="3595071"/>
            <a:ext cx="864096" cy="963999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en-US" dirty="0" err="1" smtClean="0"/>
              <a:t>Ooda</a:t>
            </a:r>
            <a:endParaRPr lang="fa-IR" dirty="0"/>
          </a:p>
        </p:txBody>
      </p:sp>
      <p:sp>
        <p:nvSpPr>
          <p:cNvPr id="40" name="Right Arrow 39"/>
          <p:cNvSpPr/>
          <p:nvPr/>
        </p:nvSpPr>
        <p:spPr bwMode="auto">
          <a:xfrm>
            <a:off x="4053992" y="2672788"/>
            <a:ext cx="864096" cy="310212"/>
          </a:xfrm>
          <a:prstGeom prst="rightArrow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41" name="Down Arrow 40"/>
          <p:cNvSpPr/>
          <p:nvPr/>
        </p:nvSpPr>
        <p:spPr bwMode="auto">
          <a:xfrm>
            <a:off x="5579817" y="3660100"/>
            <a:ext cx="230430" cy="810835"/>
          </a:xfrm>
          <a:prstGeom prst="downArrow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44" name="Up Arrow 43"/>
          <p:cNvSpPr/>
          <p:nvPr/>
        </p:nvSpPr>
        <p:spPr bwMode="auto">
          <a:xfrm>
            <a:off x="3103374" y="3645023"/>
            <a:ext cx="211892" cy="720081"/>
          </a:xfrm>
          <a:prstGeom prst="upArrow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45" name="Left Arrow 44"/>
          <p:cNvSpPr/>
          <p:nvPr/>
        </p:nvSpPr>
        <p:spPr bwMode="auto">
          <a:xfrm>
            <a:off x="4020643" y="5250363"/>
            <a:ext cx="720080" cy="245705"/>
          </a:xfrm>
          <a:prstGeom prst="leftArrow">
            <a:avLst/>
          </a:prstGeom>
          <a:solidFill>
            <a:srgbClr val="000000">
              <a:alpha val="52941"/>
            </a:srgbClr>
          </a:solidFill>
          <a:ln>
            <a:noFill/>
          </a:ln>
          <a:effectLst/>
        </p:spPr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46" name="TextBox 45"/>
          <p:cNvSpPr txBox="1"/>
          <p:nvPr/>
        </p:nvSpPr>
        <p:spPr>
          <a:xfrm rot="18312043">
            <a:off x="1458324" y="2305808"/>
            <a:ext cx="148816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rgbClr val="C00000"/>
                </a:solidFill>
                <a:cs typeface="B Tabassom" pitchFamily="2" charset="-78"/>
              </a:rPr>
              <a:t>ادغام تصمیم نرم</a:t>
            </a:r>
            <a:endParaRPr lang="fa-IR" sz="2000" b="1" dirty="0">
              <a:solidFill>
                <a:srgbClr val="C00000"/>
              </a:solidFill>
              <a:cs typeface="B Tabassom" pitchFamily="2" charset="-78"/>
            </a:endParaRPr>
          </a:p>
        </p:txBody>
      </p:sp>
      <p:sp>
        <p:nvSpPr>
          <p:cNvPr id="47" name="TextBox 46"/>
          <p:cNvSpPr txBox="1"/>
          <p:nvPr/>
        </p:nvSpPr>
        <p:spPr>
          <a:xfrm rot="3496090">
            <a:off x="6035252" y="2265109"/>
            <a:ext cx="148816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rgbClr val="C00000"/>
                </a:solidFill>
                <a:cs typeface="B Tabassom" pitchFamily="2" charset="-78"/>
              </a:rPr>
              <a:t>ادغام تصمیم سخت</a:t>
            </a:r>
            <a:endParaRPr lang="fa-IR" sz="2000" b="1" dirty="0">
              <a:solidFill>
                <a:srgbClr val="C00000"/>
              </a:solidFill>
              <a:cs typeface="B Tabassom" pitchFamily="2" charset="-78"/>
            </a:endParaRPr>
          </a:p>
        </p:txBody>
      </p:sp>
      <p:sp>
        <p:nvSpPr>
          <p:cNvPr id="48" name="TextBox 47"/>
          <p:cNvSpPr txBox="1"/>
          <p:nvPr/>
        </p:nvSpPr>
        <p:spPr>
          <a:xfrm rot="2881348">
            <a:off x="1531030" y="5701670"/>
            <a:ext cx="148816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rgbClr val="C00000"/>
                </a:solidFill>
                <a:cs typeface="B Tabassom" pitchFamily="2" charset="-78"/>
              </a:rPr>
              <a:t>ادغام داده حسگری</a:t>
            </a:r>
            <a:endParaRPr lang="fa-IR" sz="2000" b="1" dirty="0">
              <a:solidFill>
                <a:srgbClr val="C00000"/>
              </a:solidFill>
              <a:cs typeface="B Tabassom" pitchFamily="2" charset="-78"/>
            </a:endParaRPr>
          </a:p>
        </p:txBody>
      </p:sp>
      <p:sp>
        <p:nvSpPr>
          <p:cNvPr id="49" name="TextBox 48"/>
          <p:cNvSpPr txBox="1"/>
          <p:nvPr/>
        </p:nvSpPr>
        <p:spPr>
          <a:xfrm rot="18505302">
            <a:off x="6035252" y="5448394"/>
            <a:ext cx="148816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rgbClr val="C00000"/>
                </a:solidFill>
                <a:cs typeface="B Tabassom" pitchFamily="2" charset="-78"/>
              </a:rPr>
              <a:t>مدیریت حسگر</a:t>
            </a:r>
            <a:endParaRPr lang="fa-IR" sz="2000" b="1" dirty="0">
              <a:solidFill>
                <a:srgbClr val="C00000"/>
              </a:solidFill>
              <a:cs typeface="B Tabassom" pitchFamily="2" charset="-78"/>
            </a:endParaRPr>
          </a:p>
        </p:txBody>
      </p:sp>
      <p:sp>
        <p:nvSpPr>
          <p:cNvPr id="50" name="TextBox 49"/>
          <p:cNvSpPr txBox="1"/>
          <p:nvPr/>
        </p:nvSpPr>
        <p:spPr>
          <a:xfrm rot="16200000">
            <a:off x="81823" y="3853014"/>
            <a:ext cx="148816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cs typeface="B Tabassom" pitchFamily="2" charset="-78"/>
              </a:rPr>
              <a:t>ادغام  ویژگی</a:t>
            </a:r>
            <a:endParaRPr lang="fa-IR" sz="2000" b="1" dirty="0">
              <a:cs typeface="B Tabassom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517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 bwMode="auto">
          <a:xfrm>
            <a:off x="713160" y="332656"/>
            <a:ext cx="7848872" cy="792088"/>
          </a:xfrm>
          <a:prstGeom prst="snip2Diag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2000" dirty="0" smtClean="0">
                <a:cs typeface="B Koodak" pitchFamily="2" charset="-78"/>
              </a:rPr>
              <a:t>مشخصات ورودی و خروجی فرایند ادغام</a:t>
            </a:r>
          </a:p>
          <a:p>
            <a:pPr algn="ctr"/>
            <a:r>
              <a:rPr lang="fa-IR" sz="2000" dirty="0" smtClean="0">
                <a:cs typeface="B Koodak" pitchFamily="2" charset="-78"/>
              </a:rPr>
              <a:t>داده، ویژگی، تصمیم</a:t>
            </a:r>
            <a:endParaRPr lang="fa-IR" sz="2000" dirty="0">
              <a:cs typeface="B Koodak" pitchFamily="2" charset="-7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613260" y="1385551"/>
            <a:ext cx="6048672" cy="4419713"/>
            <a:chOff x="2545308" y="1397000"/>
            <a:chExt cx="4186932" cy="4064000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797547228"/>
                </p:ext>
              </p:extLst>
            </p:nvPr>
          </p:nvGraphicFramePr>
          <p:xfrm>
            <a:off x="2545308" y="1397000"/>
            <a:ext cx="340804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6" name="Group 5"/>
            <p:cNvGrpSpPr/>
            <p:nvPr/>
          </p:nvGrpSpPr>
          <p:grpSpPr>
            <a:xfrm>
              <a:off x="6097364" y="1412776"/>
              <a:ext cx="634876" cy="906964"/>
              <a:chOff x="0" y="3684"/>
              <a:chExt cx="634876" cy="906964"/>
            </a:xfrm>
          </p:grpSpPr>
          <p:sp>
            <p:nvSpPr>
              <p:cNvPr id="7" name="Chevron 6"/>
              <p:cNvSpPr/>
              <p:nvPr/>
            </p:nvSpPr>
            <p:spPr>
              <a:xfrm rot="5400000">
                <a:off x="-136044" y="139728"/>
                <a:ext cx="906964" cy="634875"/>
              </a:xfrm>
              <a:prstGeom prst="chevron">
                <a:avLst/>
              </a:prstGeom>
            </p:spPr>
            <p:style>
              <a:lnRef idx="2">
                <a:schemeClr val="accent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" name="Chevron 4"/>
              <p:cNvSpPr/>
              <p:nvPr/>
            </p:nvSpPr>
            <p:spPr>
              <a:xfrm>
                <a:off x="1" y="321122"/>
                <a:ext cx="634875" cy="27208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lvl="0" algn="ctr" defTabSz="71120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a-IR" sz="1600" kern="1200" dirty="0" smtClean="0">
                    <a:cs typeface="B Farnaz" pitchFamily="2" charset="-78"/>
                  </a:rPr>
                  <a:t>داده</a:t>
                </a:r>
                <a:endParaRPr lang="fa-IR" sz="1400" kern="1200" dirty="0">
                  <a:cs typeface="B Farnaz" pitchFamily="2" charset="-78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083412" y="3746172"/>
              <a:ext cx="634876" cy="906964"/>
              <a:chOff x="0" y="3684"/>
              <a:chExt cx="634876" cy="906964"/>
            </a:xfrm>
          </p:grpSpPr>
          <p:sp>
            <p:nvSpPr>
              <p:cNvPr id="10" name="Chevron 9"/>
              <p:cNvSpPr/>
              <p:nvPr/>
            </p:nvSpPr>
            <p:spPr>
              <a:xfrm rot="5400000">
                <a:off x="-136044" y="139728"/>
                <a:ext cx="906964" cy="634875"/>
              </a:xfrm>
              <a:prstGeom prst="chevron">
                <a:avLst/>
              </a:prstGeom>
            </p:spPr>
            <p:style>
              <a:lnRef idx="2">
                <a:schemeClr val="accent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1" name="Chevron 4"/>
              <p:cNvSpPr/>
              <p:nvPr/>
            </p:nvSpPr>
            <p:spPr>
              <a:xfrm>
                <a:off x="1" y="321122"/>
                <a:ext cx="634875" cy="27208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lvl="0" algn="ctr" defTabSz="71120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a-IR" sz="1600" kern="1200" dirty="0" smtClean="0">
                    <a:cs typeface="B Farnaz" pitchFamily="2" charset="-78"/>
                  </a:rPr>
                  <a:t>تصمیم</a:t>
                </a:r>
                <a:endParaRPr lang="fa-IR" sz="1400" kern="1200" dirty="0">
                  <a:cs typeface="B Farnaz" pitchFamily="2" charset="-78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082850" y="2997064"/>
              <a:ext cx="634876" cy="906964"/>
              <a:chOff x="0" y="3684"/>
              <a:chExt cx="634876" cy="906964"/>
            </a:xfrm>
          </p:grpSpPr>
          <p:sp>
            <p:nvSpPr>
              <p:cNvPr id="13" name="Chevron 12"/>
              <p:cNvSpPr/>
              <p:nvPr/>
            </p:nvSpPr>
            <p:spPr>
              <a:xfrm rot="5400000">
                <a:off x="-136044" y="139728"/>
                <a:ext cx="906964" cy="634875"/>
              </a:xfrm>
              <a:prstGeom prst="chevron">
                <a:avLst/>
              </a:prstGeom>
            </p:spPr>
            <p:style>
              <a:lnRef idx="2">
                <a:schemeClr val="accent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4" name="Chevron 4"/>
              <p:cNvSpPr/>
              <p:nvPr/>
            </p:nvSpPr>
            <p:spPr>
              <a:xfrm>
                <a:off x="1" y="321122"/>
                <a:ext cx="634875" cy="27208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lvl="0" algn="ctr" defTabSz="71120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a-IR" sz="1600" kern="1200" dirty="0" smtClean="0">
                    <a:cs typeface="B Farnaz" pitchFamily="2" charset="-78"/>
                  </a:rPr>
                  <a:t>ویژگی</a:t>
                </a:r>
                <a:endParaRPr lang="fa-IR" sz="1400" kern="1200" dirty="0">
                  <a:cs typeface="B Farnaz" pitchFamily="2" charset="-78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6082850" y="2204864"/>
              <a:ext cx="634876" cy="906964"/>
              <a:chOff x="0" y="3684"/>
              <a:chExt cx="634876" cy="906964"/>
            </a:xfrm>
          </p:grpSpPr>
          <p:sp>
            <p:nvSpPr>
              <p:cNvPr id="16" name="Chevron 15"/>
              <p:cNvSpPr/>
              <p:nvPr/>
            </p:nvSpPr>
            <p:spPr>
              <a:xfrm rot="5400000">
                <a:off x="-136044" y="139728"/>
                <a:ext cx="906964" cy="634875"/>
              </a:xfrm>
              <a:prstGeom prst="chevron">
                <a:avLst/>
              </a:prstGeom>
            </p:spPr>
            <p:style>
              <a:lnRef idx="2">
                <a:schemeClr val="accent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Chevron 4"/>
              <p:cNvSpPr/>
              <p:nvPr/>
            </p:nvSpPr>
            <p:spPr>
              <a:xfrm>
                <a:off x="1" y="321122"/>
                <a:ext cx="634875" cy="27208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lvl="0" algn="ctr" defTabSz="71120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a-IR" sz="1600" kern="1200" dirty="0" smtClean="0">
                    <a:cs typeface="B Farnaz" pitchFamily="2" charset="-78"/>
                  </a:rPr>
                  <a:t>ویژگی</a:t>
                </a:r>
                <a:endParaRPr lang="fa-IR" sz="1400" kern="1200" dirty="0">
                  <a:cs typeface="B Farnaz" pitchFamily="2" charset="-78"/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097364" y="4466252"/>
              <a:ext cx="634876" cy="906964"/>
              <a:chOff x="0" y="3684"/>
              <a:chExt cx="634876" cy="906964"/>
            </a:xfrm>
          </p:grpSpPr>
          <p:sp>
            <p:nvSpPr>
              <p:cNvPr id="19" name="Chevron 18"/>
              <p:cNvSpPr/>
              <p:nvPr/>
            </p:nvSpPr>
            <p:spPr>
              <a:xfrm rot="5400000">
                <a:off x="-136044" y="139728"/>
                <a:ext cx="906964" cy="634875"/>
              </a:xfrm>
              <a:prstGeom prst="chevron">
                <a:avLst/>
              </a:prstGeom>
            </p:spPr>
            <p:style>
              <a:lnRef idx="2">
                <a:schemeClr val="accent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0" name="Chevron 4"/>
              <p:cNvSpPr/>
              <p:nvPr/>
            </p:nvSpPr>
            <p:spPr>
              <a:xfrm>
                <a:off x="1" y="321122"/>
                <a:ext cx="634875" cy="27208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lvl="0" algn="ctr" defTabSz="71120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a-IR" sz="1600" kern="1200" dirty="0" smtClean="0">
                    <a:cs typeface="B Farnaz" pitchFamily="2" charset="-78"/>
                  </a:rPr>
                  <a:t>تصمیم</a:t>
                </a:r>
                <a:endParaRPr lang="fa-IR" sz="1400" kern="1200" dirty="0">
                  <a:cs typeface="B Farnaz" pitchFamily="2" charset="-7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0133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827584" y="1743607"/>
            <a:ext cx="3312368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2000" b="1" dirty="0" smtClean="0">
                <a:cs typeface="B Koodak" pitchFamily="2" charset="-78"/>
              </a:rPr>
              <a:t>آنالیز تهدید</a:t>
            </a:r>
            <a:endParaRPr lang="fa-IR" sz="2000" b="1" dirty="0">
              <a:cs typeface="B Koodak" pitchFamily="2" charset="-78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839416" y="2682663"/>
            <a:ext cx="3312368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b="1" dirty="0" smtClean="0">
                <a:cs typeface="B Koodak" pitchFamily="2" charset="-78"/>
              </a:rPr>
              <a:t>ارزیابی وضعیت</a:t>
            </a:r>
            <a:endParaRPr lang="fa-IR" b="1" dirty="0">
              <a:cs typeface="B Koodak" pitchFamily="2" charset="-78"/>
            </a:endParaRPr>
          </a:p>
          <a:p>
            <a:pPr algn="ctr"/>
            <a:endParaRPr lang="fa-IR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839416" y="3578176"/>
            <a:ext cx="3312368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رفتار/ روابط بین موجودیت ها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839416" y="4442272"/>
            <a:ext cx="3312368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b="1" dirty="0" smtClean="0">
                <a:cs typeface="B Koodak" pitchFamily="2" charset="-78"/>
              </a:rPr>
              <a:t>تعیین صفتها و مکان موجودیت</a:t>
            </a:r>
            <a:endParaRPr lang="fa-IR" b="1" dirty="0">
              <a:cs typeface="B Koodak" pitchFamily="2" charset="-7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852375" y="5373216"/>
            <a:ext cx="3312368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ویژگی های قابل اندازه گیری موجودیت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339297" y="1743607"/>
            <a:ext cx="3312368" cy="137110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1600" b="1" dirty="0" smtClean="0">
                <a:cs typeface="B Koodak" pitchFamily="2" charset="-78"/>
              </a:rPr>
              <a:t>فنون مبتنی بر دانش: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sz="1400" b="1" dirty="0" smtClean="0">
                <a:cs typeface="B Koodak" pitchFamily="2" charset="-78"/>
              </a:rPr>
              <a:t>سیستم های خبره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sz="1400" b="1" dirty="0" smtClean="0">
                <a:cs typeface="B Koodak" pitchFamily="2" charset="-78"/>
              </a:rPr>
              <a:t>استدلال مبتنی بر حالت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sz="1400" b="1" dirty="0" smtClean="0">
                <a:cs typeface="B Koodak" pitchFamily="2" charset="-78"/>
              </a:rPr>
              <a:t>الگوریتم ژنتیک</a:t>
            </a:r>
            <a:endParaRPr lang="fa-IR" sz="1400" b="1" dirty="0">
              <a:cs typeface="B Koodak" pitchFamily="2" charset="-78"/>
            </a:endParaRPr>
          </a:p>
          <a:p>
            <a:pPr algn="ctr"/>
            <a:endParaRPr lang="fa-IR" dirty="0"/>
          </a:p>
        </p:txBody>
      </p:sp>
      <p:sp>
        <p:nvSpPr>
          <p:cNvPr id="11" name="Rounded Rectangle 10"/>
          <p:cNvSpPr/>
          <p:nvPr/>
        </p:nvSpPr>
        <p:spPr bwMode="auto">
          <a:xfrm>
            <a:off x="5351129" y="3356992"/>
            <a:ext cx="3312368" cy="108528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فنون سطح تصمیم: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sz="1400" dirty="0" smtClean="0">
                <a:cs typeface="B Koodak" pitchFamily="2" charset="-78"/>
              </a:rPr>
              <a:t>شبکه های عصبی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sz="1400" dirty="0" smtClean="0">
                <a:cs typeface="B Koodak" pitchFamily="2" charset="-78"/>
              </a:rPr>
              <a:t>الگوریتم های خوشه بندی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sz="1400" dirty="0" smtClean="0">
                <a:cs typeface="B Koodak" pitchFamily="2" charset="-78"/>
              </a:rPr>
              <a:t>منطق فازی</a:t>
            </a:r>
            <a:endParaRPr lang="fa-IR" sz="1400" dirty="0">
              <a:cs typeface="B Koodak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5351129" y="4442272"/>
            <a:ext cx="3312368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فنون تخمین: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sz="1400" dirty="0" smtClean="0">
                <a:cs typeface="B Koodak" pitchFamily="2" charset="-78"/>
              </a:rPr>
              <a:t>شبکه های بیزین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sz="1400" dirty="0" smtClean="0">
                <a:cs typeface="B Koodak" pitchFamily="2" charset="-78"/>
              </a:rPr>
              <a:t>حداکثر احتمال پسین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a-IR" sz="1400" dirty="0" smtClean="0">
                <a:cs typeface="B Koodak" pitchFamily="2" charset="-78"/>
              </a:rPr>
              <a:t>استدلال شهودی</a:t>
            </a:r>
            <a:endParaRPr lang="fa-IR" sz="1400" dirty="0">
              <a:cs typeface="B Koodak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5364088" y="5373216"/>
            <a:ext cx="3312368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فنون پردازش سیگنال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4" name="Snip Diagonal Corner Rectangle 13"/>
          <p:cNvSpPr/>
          <p:nvPr/>
        </p:nvSpPr>
        <p:spPr bwMode="auto">
          <a:xfrm>
            <a:off x="1403648" y="1052736"/>
            <a:ext cx="1800200" cy="546855"/>
          </a:xfrm>
          <a:prstGeom prst="snip2Diag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انواع استنتاج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5" name="Snip Diagonal Corner Rectangle 14"/>
          <p:cNvSpPr/>
          <p:nvPr/>
        </p:nvSpPr>
        <p:spPr bwMode="auto">
          <a:xfrm>
            <a:off x="5940152" y="1052736"/>
            <a:ext cx="2088232" cy="546855"/>
          </a:xfrm>
          <a:prstGeom prst="snip2Diag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فنون قابل بکار گیری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6" name="Flowchart: Process 15"/>
          <p:cNvSpPr/>
          <p:nvPr/>
        </p:nvSpPr>
        <p:spPr bwMode="auto">
          <a:xfrm rot="16200000">
            <a:off x="3722509" y="3832559"/>
            <a:ext cx="2088232" cy="618863"/>
          </a:xfrm>
          <a:prstGeom prst="flowChartProcess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سطح استنتاج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17" name="Striped Right Arrow 16"/>
          <p:cNvSpPr/>
          <p:nvPr/>
        </p:nvSpPr>
        <p:spPr bwMode="auto">
          <a:xfrm rot="16200000">
            <a:off x="4389320" y="2089764"/>
            <a:ext cx="648072" cy="512327"/>
          </a:xfrm>
          <a:prstGeom prst="stripedRightArrow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18" name="Striped Right Arrow 17"/>
          <p:cNvSpPr/>
          <p:nvPr/>
        </p:nvSpPr>
        <p:spPr bwMode="auto">
          <a:xfrm rot="16200000">
            <a:off x="4395260" y="5441088"/>
            <a:ext cx="648072" cy="512327"/>
          </a:xfrm>
          <a:prstGeom prst="stripedRightArrow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19" name="Rectangle 18"/>
          <p:cNvSpPr/>
          <p:nvPr/>
        </p:nvSpPr>
        <p:spPr bwMode="auto">
          <a:xfrm>
            <a:off x="4283968" y="1417654"/>
            <a:ext cx="936104" cy="4223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بالاترین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83968" y="6270237"/>
            <a:ext cx="936104" cy="4223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پائین ترین</a:t>
            </a:r>
            <a:endParaRPr lang="fa-IR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836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923928" y="420923"/>
            <a:ext cx="1368152" cy="93610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dirty="0" smtClean="0">
                <a:cs typeface="B Koodak" pitchFamily="2" charset="-78"/>
              </a:rPr>
              <a:t>واحد آنالیز</a:t>
            </a:r>
          </a:p>
          <a:p>
            <a:pPr algn="ctr"/>
            <a:r>
              <a:rPr lang="fa-IR" b="1" dirty="0" smtClean="0">
                <a:cs typeface="B Koodak" pitchFamily="2" charset="-78"/>
              </a:rPr>
              <a:t>(</a:t>
            </a:r>
            <a:r>
              <a:rPr lang="en-US" b="1" dirty="0" smtClean="0">
                <a:cs typeface="B Koodak" pitchFamily="2" charset="-78"/>
              </a:rPr>
              <a:t>AU</a:t>
            </a:r>
            <a:r>
              <a:rPr lang="fa-IR" b="1" dirty="0" smtClean="0">
                <a:cs typeface="B Koodak" pitchFamily="2" charset="-78"/>
              </a:rPr>
              <a:t>)</a:t>
            </a:r>
            <a:endParaRPr lang="fa-IR" b="1" dirty="0">
              <a:cs typeface="B Koodak" pitchFamily="2" charset="-78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2699792" y="672951"/>
            <a:ext cx="1224136" cy="432048"/>
          </a:xfrm>
          <a:prstGeom prst="rightArrow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6" name="Right Arrow 5"/>
          <p:cNvSpPr/>
          <p:nvPr/>
        </p:nvSpPr>
        <p:spPr bwMode="auto">
          <a:xfrm>
            <a:off x="5292080" y="672951"/>
            <a:ext cx="1296144" cy="432048"/>
          </a:xfrm>
          <a:prstGeom prst="rightArrow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sp>
        <p:nvSpPr>
          <p:cNvPr id="7" name="TextBox 6"/>
          <p:cNvSpPr txBox="1"/>
          <p:nvPr/>
        </p:nvSpPr>
        <p:spPr>
          <a:xfrm>
            <a:off x="971600" y="682823"/>
            <a:ext cx="17281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cs typeface="B Koodak" pitchFamily="2" charset="-78"/>
              </a:rPr>
              <a:t>ویژگی 1/ تصمیم 1 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28184" y="692696"/>
            <a:ext cx="151216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B Koodak" pitchFamily="2" charset="-78"/>
              </a:rPr>
              <a:t>تصمیم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951481" y="1762946"/>
            <a:ext cx="1368152" cy="165618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vert270" wrap="none" rtlCol="1" anchor="ctr"/>
          <a:lstStyle/>
          <a:p>
            <a:pPr algn="ctr"/>
            <a:r>
              <a:rPr lang="fa-IR" dirty="0">
                <a:cs typeface="B Koodak" pitchFamily="2" charset="-78"/>
              </a:rPr>
              <a:t>واحد </a:t>
            </a:r>
            <a:r>
              <a:rPr lang="fa-IR" dirty="0" smtClean="0">
                <a:cs typeface="B Koodak" pitchFamily="2" charset="-78"/>
              </a:rPr>
              <a:t>ادغام ویژگی</a:t>
            </a:r>
            <a:endParaRPr lang="fa-IR" dirty="0">
              <a:cs typeface="B Koodak" pitchFamily="2" charset="-78"/>
            </a:endParaRPr>
          </a:p>
          <a:p>
            <a:pPr algn="ctr"/>
            <a:r>
              <a:rPr lang="fa-IR" b="1" dirty="0" smtClean="0">
                <a:cs typeface="B Koodak" pitchFamily="2" charset="-78"/>
              </a:rPr>
              <a:t>(</a:t>
            </a:r>
            <a:r>
              <a:rPr lang="en-US" b="1" dirty="0" smtClean="0">
                <a:cs typeface="B Koodak" pitchFamily="2" charset="-78"/>
              </a:rPr>
              <a:t>FF</a:t>
            </a:r>
            <a:r>
              <a:rPr lang="fa-IR" b="1" dirty="0" smtClean="0">
                <a:cs typeface="B Koodak" pitchFamily="2" charset="-78"/>
              </a:rPr>
              <a:t>)</a:t>
            </a:r>
            <a:endParaRPr lang="fa-IR" b="1" dirty="0">
              <a:cs typeface="B Koodak" pitchFamily="2" charset="-78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727345" y="197897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727345" y="213137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727345" y="3203106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140809" y="2122986"/>
            <a:ext cx="738664" cy="855712"/>
          </a:xfrm>
          <a:prstGeom prst="rect">
            <a:avLst/>
          </a:prstGeom>
          <a:noFill/>
        </p:spPr>
        <p:txBody>
          <a:bodyPr vert="vert" wrap="square" rtlCol="1">
            <a:spAutoFit/>
          </a:bodyPr>
          <a:lstStyle/>
          <a:p>
            <a:r>
              <a:rPr lang="fa-IR" dirty="0" smtClean="0"/>
              <a:t>..........</a:t>
            </a:r>
            <a:endParaRPr lang="fa-IR" dirty="0"/>
          </a:p>
        </p:txBody>
      </p:sp>
      <p:sp>
        <p:nvSpPr>
          <p:cNvPr id="15" name="TextBox 14"/>
          <p:cNvSpPr txBox="1"/>
          <p:nvPr/>
        </p:nvSpPr>
        <p:spPr>
          <a:xfrm>
            <a:off x="2682889" y="1583697"/>
            <a:ext cx="808991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cs typeface="B Koodak" pitchFamily="2" charset="-78"/>
              </a:rPr>
              <a:t>ویژگی 1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27345" y="2131370"/>
            <a:ext cx="79208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cs typeface="B Koodak" pitchFamily="2" charset="-78"/>
              </a:rPr>
              <a:t>ویژگی 2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7784" y="3193231"/>
            <a:ext cx="86409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cs typeface="B Koodak" pitchFamily="2" charset="-78"/>
              </a:rPr>
              <a:t>ویژگی </a:t>
            </a:r>
            <a:r>
              <a:rPr lang="en-US" sz="1400" b="1" dirty="0" smtClean="0">
                <a:cs typeface="B Koodak" pitchFamily="2" charset="-78"/>
              </a:rPr>
              <a:t>n</a:t>
            </a:r>
            <a:endParaRPr lang="fa-IR" sz="1400" b="1" dirty="0">
              <a:cs typeface="B Koodak" pitchFamily="2" charset="-78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319633" y="2565108"/>
            <a:ext cx="10885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28184" y="2392422"/>
            <a:ext cx="151216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cs typeface="B Koodak" pitchFamily="2" charset="-78"/>
              </a:rPr>
              <a:t>ویژگی</a:t>
            </a:r>
            <a:endParaRPr lang="fa-IR" sz="1600" b="1" dirty="0">
              <a:cs typeface="B Koodak" pitchFamily="2" charset="-7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051041" y="3933056"/>
            <a:ext cx="1368152" cy="165618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vert270" wrap="none" rtlCol="1" anchor="ctr"/>
          <a:lstStyle/>
          <a:p>
            <a:pPr algn="ctr"/>
            <a:r>
              <a:rPr lang="fa-IR" dirty="0">
                <a:cs typeface="B Koodak" pitchFamily="2" charset="-78"/>
              </a:rPr>
              <a:t>واحد </a:t>
            </a:r>
            <a:r>
              <a:rPr lang="fa-IR" dirty="0" smtClean="0">
                <a:cs typeface="B Koodak" pitchFamily="2" charset="-78"/>
              </a:rPr>
              <a:t>ادغام تصمیم</a:t>
            </a:r>
            <a:endParaRPr lang="fa-IR" dirty="0">
              <a:cs typeface="B Koodak" pitchFamily="2" charset="-78"/>
            </a:endParaRPr>
          </a:p>
          <a:p>
            <a:pPr algn="ctr"/>
            <a:r>
              <a:rPr lang="fa-IR" b="1" dirty="0" smtClean="0">
                <a:cs typeface="B Koodak" pitchFamily="2" charset="-78"/>
              </a:rPr>
              <a:t>(</a:t>
            </a:r>
            <a:r>
              <a:rPr lang="en-US" b="1" dirty="0" smtClean="0">
                <a:cs typeface="B Koodak" pitchFamily="2" charset="-78"/>
              </a:rPr>
              <a:t>DF</a:t>
            </a:r>
            <a:r>
              <a:rPr lang="fa-IR" b="1" dirty="0" smtClean="0">
                <a:cs typeface="B Koodak" pitchFamily="2" charset="-78"/>
              </a:rPr>
              <a:t>)</a:t>
            </a:r>
            <a:endParaRPr lang="fa-IR" b="1" dirty="0">
              <a:cs typeface="B Koodak" pitchFamily="2" charset="-78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826905" y="414908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826905" y="430148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826905" y="5373216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240369" y="4293096"/>
            <a:ext cx="738664" cy="855712"/>
          </a:xfrm>
          <a:prstGeom prst="rect">
            <a:avLst/>
          </a:prstGeom>
          <a:noFill/>
        </p:spPr>
        <p:txBody>
          <a:bodyPr vert="vert" wrap="square" rtlCol="1">
            <a:spAutoFit/>
          </a:bodyPr>
          <a:lstStyle/>
          <a:p>
            <a:r>
              <a:rPr lang="fa-IR" dirty="0" smtClean="0"/>
              <a:t>..........</a:t>
            </a:r>
            <a:endParaRPr lang="fa-IR" dirty="0"/>
          </a:p>
        </p:txBody>
      </p:sp>
      <p:sp>
        <p:nvSpPr>
          <p:cNvPr id="25" name="TextBox 24"/>
          <p:cNvSpPr txBox="1"/>
          <p:nvPr/>
        </p:nvSpPr>
        <p:spPr>
          <a:xfrm>
            <a:off x="1115616" y="3933056"/>
            <a:ext cx="17281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cs typeface="B Koodak" pitchFamily="2" charset="-78"/>
              </a:rPr>
              <a:t>تصمیم1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79712" y="4149080"/>
            <a:ext cx="86409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cs typeface="B Koodak" pitchFamily="2" charset="-78"/>
              </a:rPr>
              <a:t>تصمیم2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70721" y="5219327"/>
            <a:ext cx="17281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cs typeface="B Koodak" pitchFamily="2" charset="-78"/>
              </a:rPr>
              <a:t>تصمیم</a:t>
            </a:r>
            <a:r>
              <a:rPr lang="en-US" sz="1400" b="1" dirty="0" smtClean="0">
                <a:cs typeface="B Koodak" pitchFamily="2" charset="-78"/>
              </a:rPr>
              <a:t>n</a:t>
            </a:r>
            <a:endParaRPr lang="fa-IR" sz="1400" b="1" dirty="0">
              <a:cs typeface="B Koodak" pitchFamily="2" charset="-78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419193" y="4735218"/>
            <a:ext cx="1313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444208" y="4581128"/>
            <a:ext cx="151216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cs typeface="B Koodak" pitchFamily="2" charset="-78"/>
              </a:rPr>
              <a:t>تصمیم</a:t>
            </a:r>
            <a:endParaRPr lang="fa-IR" sz="1600" b="1" dirty="0">
              <a:cs typeface="B Koodak" pitchFamily="2" charset="-78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 rot="18292680">
            <a:off x="-488593" y="966296"/>
            <a:ext cx="2823556" cy="432048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b="1" dirty="0" smtClean="0">
                <a:cs typeface="B Koodak" pitchFamily="2" charset="-78"/>
              </a:rPr>
              <a:t>استراتژی ادغام</a:t>
            </a:r>
            <a:endParaRPr lang="fa-IR" b="1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011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347864" y="908720"/>
            <a:ext cx="3711724" cy="230425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491880" y="1124744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 bwMode="auto">
          <a:xfrm>
            <a:off x="3923928" y="1268760"/>
            <a:ext cx="648072" cy="1584176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none" rtlCol="1" anchor="ctr"/>
          <a:lstStyle/>
          <a:p>
            <a:pPr algn="ctr"/>
            <a:r>
              <a:rPr lang="fa-IR" sz="2000" b="1" dirty="0" smtClean="0">
                <a:cs typeface="B Koodak" pitchFamily="2" charset="-78"/>
              </a:rPr>
              <a:t>ادغام ویژگی</a:t>
            </a:r>
            <a:endParaRPr lang="fa-IR" sz="1200" b="1" dirty="0">
              <a:cs typeface="B Koodak" pitchFamily="2" charset="-7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292080" y="1772816"/>
            <a:ext cx="792088" cy="57606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sz="1600" b="1" dirty="0" smtClean="0">
                <a:cs typeface="B Koodak" pitchFamily="2" charset="-78"/>
              </a:rPr>
              <a:t>واحد آنالیز</a:t>
            </a:r>
            <a:endParaRPr lang="fa-IR" sz="1600" b="1" dirty="0">
              <a:cs typeface="B Koodak" pitchFamily="2" charset="-78"/>
            </a:endParaRPr>
          </a:p>
        </p:txBody>
      </p:sp>
      <p:cxnSp>
        <p:nvCxnSpPr>
          <p:cNvPr id="10" name="Straight Arrow Connector 9"/>
          <p:cNvCxnSpPr>
            <a:stCxn id="7" idx="3"/>
            <a:endCxn id="8" idx="1"/>
          </p:cNvCxnSpPr>
          <p:nvPr/>
        </p:nvCxnSpPr>
        <p:spPr>
          <a:xfrm>
            <a:off x="4572000" y="206084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3"/>
          </p:cNvCxnSpPr>
          <p:nvPr/>
        </p:nvCxnSpPr>
        <p:spPr>
          <a:xfrm>
            <a:off x="6084168" y="2060848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491880" y="1340768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491880" y="2564904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03648" y="1124744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403648" y="1340768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403648" y="2996952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417170" y="816967"/>
            <a:ext cx="808991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B Koodak" pitchFamily="2" charset="-78"/>
              </a:rPr>
              <a:t>ویژگی 1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03648" y="1412776"/>
            <a:ext cx="808991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B Koodak" pitchFamily="2" charset="-78"/>
              </a:rPr>
              <a:t>ویژگی 2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03648" y="2545159"/>
            <a:ext cx="808991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B Koodak" pitchFamily="2" charset="-78"/>
              </a:rPr>
              <a:t>ویژگی </a:t>
            </a:r>
            <a:r>
              <a:rPr lang="en-US" sz="1400" b="1" dirty="0" smtClean="0">
                <a:cs typeface="B Koodak" pitchFamily="2" charset="-78"/>
              </a:rPr>
              <a:t>n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92280" y="1906959"/>
            <a:ext cx="808991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cs typeface="B Koodak" pitchFamily="2" charset="-78"/>
              </a:rPr>
              <a:t>تصمیم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417966" y="3346334"/>
            <a:ext cx="3674313" cy="230425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1268956" y="3645024"/>
            <a:ext cx="22229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 bwMode="auto">
          <a:xfrm>
            <a:off x="4752020" y="3480477"/>
            <a:ext cx="648072" cy="191049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none" rtlCol="1" anchor="ctr"/>
          <a:lstStyle/>
          <a:p>
            <a:pPr algn="ctr"/>
            <a:r>
              <a:rPr lang="fa-IR" sz="2400" b="1" dirty="0" smtClean="0">
                <a:cs typeface="B Koodak" pitchFamily="2" charset="-78"/>
              </a:rPr>
              <a:t>ادغام تصمیم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3491880" y="3480477"/>
            <a:ext cx="1080120" cy="45257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 b="1" dirty="0" smtClean="0">
              <a:cs typeface="B Koodak" pitchFamily="2" charset="-78"/>
            </a:endParaRPr>
          </a:p>
          <a:p>
            <a:pPr algn="ctr"/>
            <a:r>
              <a:rPr lang="fa-IR" b="1" dirty="0" smtClean="0">
                <a:cs typeface="B Koodak" pitchFamily="2" charset="-78"/>
              </a:rPr>
              <a:t>واحد </a:t>
            </a:r>
            <a:r>
              <a:rPr lang="fa-IR" b="1" dirty="0">
                <a:cs typeface="B Koodak" pitchFamily="2" charset="-78"/>
              </a:rPr>
              <a:t>آنالیز</a:t>
            </a:r>
          </a:p>
          <a:p>
            <a:pPr algn="ctr"/>
            <a:endParaRPr lang="fa-IR" b="1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268956" y="4231353"/>
            <a:ext cx="222292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7" idx="3"/>
          </p:cNvCxnSpPr>
          <p:nvPr/>
        </p:nvCxnSpPr>
        <p:spPr>
          <a:xfrm flipV="1">
            <a:off x="4572000" y="3706766"/>
            <a:ext cx="18002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487273" y="3254581"/>
            <a:ext cx="808991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B Koodak" pitchFamily="2" charset="-78"/>
              </a:rPr>
              <a:t>ویژگی 1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67918" y="3923576"/>
            <a:ext cx="808991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B Koodak" pitchFamily="2" charset="-78"/>
              </a:rPr>
              <a:t>ویژگی 2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473751" y="4982773"/>
            <a:ext cx="808991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B Koodak" pitchFamily="2" charset="-78"/>
              </a:rPr>
              <a:t>ویژگی </a:t>
            </a:r>
            <a:r>
              <a:rPr lang="en-US" sz="1400" b="1" dirty="0" smtClean="0">
                <a:cs typeface="B Koodak" pitchFamily="2" charset="-78"/>
              </a:rPr>
              <a:t>n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234391" y="4372076"/>
            <a:ext cx="93800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cs typeface="B Koodak" pitchFamily="2" charset="-78"/>
              </a:rPr>
              <a:t>تصمیم</a:t>
            </a:r>
            <a:endParaRPr lang="fa-IR" sz="1400" b="1" dirty="0">
              <a:cs typeface="B Koodak" pitchFamily="2" charset="-78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3491880" y="4005064"/>
            <a:ext cx="1080120" cy="45257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 b="1" dirty="0" smtClean="0">
              <a:cs typeface="B Koodak" pitchFamily="2" charset="-78"/>
            </a:endParaRPr>
          </a:p>
          <a:p>
            <a:pPr algn="ctr"/>
            <a:r>
              <a:rPr lang="fa-IR" b="1" dirty="0" smtClean="0">
                <a:cs typeface="B Koodak" pitchFamily="2" charset="-78"/>
              </a:rPr>
              <a:t>واحد </a:t>
            </a:r>
            <a:r>
              <a:rPr lang="fa-IR" b="1" dirty="0">
                <a:cs typeface="B Koodak" pitchFamily="2" charset="-78"/>
              </a:rPr>
              <a:t>آنالیز</a:t>
            </a:r>
          </a:p>
          <a:p>
            <a:pPr algn="ctr"/>
            <a:endParaRPr lang="fa-IR" b="1" dirty="0"/>
          </a:p>
        </p:txBody>
      </p:sp>
      <p:sp>
        <p:nvSpPr>
          <p:cNvPr id="55" name="Rounded Rectangle 54"/>
          <p:cNvSpPr/>
          <p:nvPr/>
        </p:nvSpPr>
        <p:spPr bwMode="auto">
          <a:xfrm>
            <a:off x="3491880" y="4986178"/>
            <a:ext cx="1066986" cy="45257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 b="1" dirty="0" smtClean="0">
              <a:cs typeface="B Koodak" pitchFamily="2" charset="-78"/>
            </a:endParaRPr>
          </a:p>
          <a:p>
            <a:pPr algn="ctr"/>
            <a:r>
              <a:rPr lang="fa-IR" b="1" dirty="0" smtClean="0">
                <a:cs typeface="B Koodak" pitchFamily="2" charset="-78"/>
              </a:rPr>
              <a:t>واحد </a:t>
            </a:r>
            <a:r>
              <a:rPr lang="fa-IR" b="1" dirty="0">
                <a:cs typeface="B Koodak" pitchFamily="2" charset="-78"/>
              </a:rPr>
              <a:t>آنالیز</a:t>
            </a:r>
          </a:p>
          <a:p>
            <a:pPr algn="ctr"/>
            <a:endParaRPr lang="fa-IR" b="1" dirty="0"/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1268956" y="5212466"/>
            <a:ext cx="222292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4" idx="3"/>
          </p:cNvCxnSpPr>
          <p:nvPr/>
        </p:nvCxnSpPr>
        <p:spPr>
          <a:xfrm>
            <a:off x="7092279" y="4498462"/>
            <a:ext cx="2964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ounded Rectangle 57"/>
          <p:cNvSpPr/>
          <p:nvPr/>
        </p:nvSpPr>
        <p:spPr bwMode="auto">
          <a:xfrm>
            <a:off x="6228184" y="4225818"/>
            <a:ext cx="831404" cy="57606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endParaRPr lang="fa-IR" b="1" dirty="0" smtClean="0">
              <a:cs typeface="B Koodak" pitchFamily="2" charset="-78"/>
            </a:endParaRPr>
          </a:p>
          <a:p>
            <a:pPr algn="ctr"/>
            <a:r>
              <a:rPr lang="fa-IR" sz="1600" b="1" dirty="0" smtClean="0">
                <a:cs typeface="B Koodak" pitchFamily="2" charset="-78"/>
              </a:rPr>
              <a:t>واحد </a:t>
            </a:r>
            <a:r>
              <a:rPr lang="fa-IR" sz="1600" b="1" dirty="0">
                <a:cs typeface="B Koodak" pitchFamily="2" charset="-78"/>
              </a:rPr>
              <a:t>آنالیز</a:t>
            </a:r>
          </a:p>
          <a:p>
            <a:pPr algn="ctr"/>
            <a:endParaRPr lang="fa-IR" b="1" dirty="0"/>
          </a:p>
        </p:txBody>
      </p:sp>
      <p:cxnSp>
        <p:nvCxnSpPr>
          <p:cNvPr id="65" name="Straight Arrow Connector 64"/>
          <p:cNvCxnSpPr>
            <a:stCxn id="53" idx="3"/>
          </p:cNvCxnSpPr>
          <p:nvPr/>
        </p:nvCxnSpPr>
        <p:spPr>
          <a:xfrm>
            <a:off x="4572000" y="4231354"/>
            <a:ext cx="1800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4572000" y="5212466"/>
            <a:ext cx="180020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385434" y="1772816"/>
            <a:ext cx="105066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B Koodak" pitchFamily="2" charset="-78"/>
              </a:rPr>
              <a:t>بردار ویژگی</a:t>
            </a:r>
            <a:endParaRPr lang="fa-IR" sz="1200" b="1" dirty="0">
              <a:cs typeface="B Koodak" pitchFamily="2" charset="-78"/>
            </a:endParaRPr>
          </a:p>
        </p:txBody>
      </p:sp>
      <p:cxnSp>
        <p:nvCxnSpPr>
          <p:cNvPr id="85" name="Straight Arrow Connector 84"/>
          <p:cNvCxnSpPr/>
          <p:nvPr/>
        </p:nvCxnSpPr>
        <p:spPr>
          <a:xfrm>
            <a:off x="5400092" y="4498462"/>
            <a:ext cx="82288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292080" y="4135873"/>
            <a:ext cx="10332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B Koodak" pitchFamily="2" charset="-78"/>
              </a:rPr>
              <a:t>بردار تصمیم</a:t>
            </a:r>
            <a:endParaRPr lang="fa-IR" sz="1200" b="1" dirty="0">
              <a:cs typeface="B Koodak" pitchFamily="2" charset="-78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452333" y="1648380"/>
            <a:ext cx="738664" cy="855712"/>
          </a:xfrm>
          <a:prstGeom prst="rect">
            <a:avLst/>
          </a:prstGeom>
          <a:noFill/>
        </p:spPr>
        <p:txBody>
          <a:bodyPr vert="vert" wrap="square" rtlCol="1">
            <a:spAutoFit/>
          </a:bodyPr>
          <a:lstStyle/>
          <a:p>
            <a:r>
              <a:rPr lang="fa-IR" dirty="0" smtClean="0"/>
              <a:t>..........</a:t>
            </a:r>
            <a:endParaRPr lang="fa-IR" dirty="0"/>
          </a:p>
        </p:txBody>
      </p:sp>
      <p:sp>
        <p:nvSpPr>
          <p:cNvPr id="90" name="TextBox 89"/>
          <p:cNvSpPr txBox="1"/>
          <p:nvPr/>
        </p:nvSpPr>
        <p:spPr>
          <a:xfrm>
            <a:off x="1403648" y="4077072"/>
            <a:ext cx="738664" cy="855712"/>
          </a:xfrm>
          <a:prstGeom prst="rect">
            <a:avLst/>
          </a:prstGeom>
          <a:noFill/>
        </p:spPr>
        <p:txBody>
          <a:bodyPr vert="vert" wrap="square" rtlCol="1">
            <a:spAutoFit/>
          </a:bodyPr>
          <a:lstStyle/>
          <a:p>
            <a:r>
              <a:rPr lang="fa-IR" dirty="0" smtClean="0"/>
              <a:t>..........</a:t>
            </a:r>
            <a:endParaRPr lang="fa-IR" dirty="0"/>
          </a:p>
        </p:txBody>
      </p:sp>
      <p:sp>
        <p:nvSpPr>
          <p:cNvPr id="40" name="Rounded Rectangle 39"/>
          <p:cNvSpPr/>
          <p:nvPr/>
        </p:nvSpPr>
        <p:spPr bwMode="auto">
          <a:xfrm rot="3277489">
            <a:off x="6712124" y="1119008"/>
            <a:ext cx="2823556" cy="432048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b="1" dirty="0" smtClean="0">
                <a:cs typeface="B Koodak" pitchFamily="2" charset="-78"/>
              </a:rPr>
              <a:t>استراتژی ادغام</a:t>
            </a:r>
            <a:endParaRPr lang="fa-IR" b="1" dirty="0">
              <a:cs typeface="B Koodak" pitchFamily="2" charset="-78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 rot="3277489">
            <a:off x="6864524" y="1271408"/>
            <a:ext cx="2823556" cy="432048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 anchor="ctr"/>
          <a:lstStyle/>
          <a:p>
            <a:pPr algn="ctr"/>
            <a:r>
              <a:rPr lang="fa-IR" b="1" dirty="0" smtClean="0">
                <a:cs typeface="B Koodak" pitchFamily="2" charset="-78"/>
              </a:rPr>
              <a:t>استراتژی ادغام</a:t>
            </a:r>
            <a:endParaRPr lang="fa-IR" b="1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493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1383</Words>
  <Application>Microsoft Office PowerPoint</Application>
  <PresentationFormat>On-screen Show (4:3)</PresentationFormat>
  <Paragraphs>308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بسمه تعالی</vt:lpstr>
      <vt:lpstr>PowerPoint Presentation</vt:lpstr>
      <vt:lpstr>PowerPoint Presentation</vt:lpstr>
      <vt:lpstr>PowerPoint Presentation</vt:lpstr>
      <vt:lpstr>مدل فرایندی مختلط ادغام Omnibus Process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Kourosh</dc:creator>
  <cp:lastModifiedBy>Kourosh</cp:lastModifiedBy>
  <cp:revision>9</cp:revision>
  <dcterms:created xsi:type="dcterms:W3CDTF">2013-02-16T06:02:06Z</dcterms:created>
  <dcterms:modified xsi:type="dcterms:W3CDTF">2013-02-21T07:07:15Z</dcterms:modified>
</cp:coreProperties>
</file>