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E4A9F-AB4E-490B-9FE9-9C80F2E1472C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CAEB3F-B5B4-45EC-9260-0543EB1DE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406640" cy="1014984"/>
          </a:xfrm>
        </p:spPr>
        <p:txBody>
          <a:bodyPr/>
          <a:lstStyle/>
          <a:p>
            <a:pPr algn="ctr"/>
            <a:r>
              <a:rPr lang="en-US" dirty="0" smtClean="0"/>
              <a:t>HISTOLOGY OF SKIN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7981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user\My Documents\My Pictures\sk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Stratum </a:t>
            </a:r>
            <a:r>
              <a:rPr lang="en-US" sz="4400" dirty="0" err="1" smtClean="0"/>
              <a:t>corneum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pPr>
              <a:buNone/>
            </a:pPr>
            <a:r>
              <a:rPr lang="en-US" sz="2000" dirty="0" smtClean="0"/>
              <a:t>   -15-20 layers </a:t>
            </a:r>
          </a:p>
          <a:p>
            <a:pPr>
              <a:buNone/>
            </a:pPr>
            <a:r>
              <a:rPr lang="en-US" sz="2000" dirty="0" smtClean="0"/>
              <a:t>   -Keratin protein </a:t>
            </a:r>
          </a:p>
          <a:p>
            <a:pPr>
              <a:buNone/>
            </a:pPr>
            <a:r>
              <a:rPr lang="en-US" sz="2000" dirty="0" smtClean="0"/>
              <a:t>   -The </a:t>
            </a:r>
            <a:r>
              <a:rPr lang="en-US" sz="2000" dirty="0" err="1" smtClean="0"/>
              <a:t>keratinocytes</a:t>
            </a:r>
            <a:r>
              <a:rPr lang="en-US" sz="2000" dirty="0" smtClean="0"/>
              <a:t> without nuclei</a:t>
            </a:r>
          </a:p>
          <a:p>
            <a:pPr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pic>
        <p:nvPicPr>
          <p:cNvPr id="9218" name="Picture 2" descr="C:\Documents and Settings\user\My Documents\My Pictures\ski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38600" cy="3352800"/>
          </a:xfrm>
          <a:prstGeom prst="rect">
            <a:avLst/>
          </a:prstGeom>
          <a:noFill/>
        </p:spPr>
      </p:pic>
      <p:pic>
        <p:nvPicPr>
          <p:cNvPr id="9220" name="Picture 4" descr="C:\Documents and Settings\user\My Documents\My Pictures\HistPaper01_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3124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Types of cells :</a:t>
            </a:r>
          </a:p>
          <a:p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 smtClean="0"/>
              <a:t>Melanocyte</a:t>
            </a:r>
            <a:endParaRPr lang="en-US" sz="20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000" dirty="0" err="1" smtClean="0"/>
              <a:t>Langerhans</a:t>
            </a:r>
            <a:r>
              <a:rPr lang="en-US" sz="2000" dirty="0" smtClean="0"/>
              <a:t> cell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 smtClean="0"/>
              <a:t>Merkel cell</a:t>
            </a:r>
          </a:p>
          <a:p>
            <a:pPr marL="596646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242" name="Picture 2" descr="C:\Documents and Settings\user\My Documents\My Pictures\skin_epidermis_dia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87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/>
              <a:t>Melanocyte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smtClean="0"/>
              <a:t>-Location </a:t>
            </a:r>
            <a:r>
              <a:rPr lang="en-US" sz="2000" dirty="0" smtClean="0"/>
              <a:t>: Stratum </a:t>
            </a:r>
            <a:r>
              <a:rPr lang="en-US" sz="2000" dirty="0" err="1" smtClean="0"/>
              <a:t>Basale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-Pigmentation:  </a:t>
            </a:r>
            <a:r>
              <a:rPr lang="en-US" sz="2000" dirty="0" err="1" smtClean="0"/>
              <a:t>Eumelanin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Documents and Settings\user\My Documents\My Pictures\sd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4114800" cy="3352800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My Documents\My Pictures\MELANC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59722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Note of </a:t>
            </a:r>
            <a:r>
              <a:rPr lang="en-US" sz="3600" dirty="0" err="1" smtClean="0"/>
              <a:t>Melanocyte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Addision</a:t>
            </a:r>
            <a:r>
              <a:rPr lang="en-US" sz="2400" dirty="0" smtClean="0"/>
              <a:t> disease :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000" dirty="0" smtClean="0"/>
              <a:t>- Adrenal gland defect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Albinisma</a:t>
            </a:r>
            <a:r>
              <a:rPr lang="en-US" sz="24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   - </a:t>
            </a:r>
            <a:r>
              <a:rPr lang="en-US" sz="2000" dirty="0" err="1" smtClean="0"/>
              <a:t>Tyrosinase</a:t>
            </a:r>
            <a:r>
              <a:rPr lang="en-US" sz="2000" dirty="0" smtClean="0"/>
              <a:t> enzyme defect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Vitiligo</a:t>
            </a:r>
            <a:r>
              <a:rPr lang="en-US" sz="24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Melanocyte</a:t>
            </a:r>
            <a:r>
              <a:rPr lang="en-US" sz="2000" dirty="0" smtClean="0"/>
              <a:t> degeneration </a:t>
            </a:r>
            <a:endParaRPr lang="en-US" sz="2000" dirty="0"/>
          </a:p>
        </p:txBody>
      </p:sp>
      <p:pic>
        <p:nvPicPr>
          <p:cNvPr id="12290" name="Picture 2" descr="C:\Documents and Settings\user\My Documents\My Pictures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1143000"/>
            <a:ext cx="2514600" cy="2133600"/>
          </a:xfrm>
          <a:prstGeom prst="rect">
            <a:avLst/>
          </a:prstGeom>
          <a:noFill/>
        </p:spPr>
      </p:pic>
      <p:pic>
        <p:nvPicPr>
          <p:cNvPr id="12292" name="Picture 4" descr="C:\Documents and Settings\user\My Documents\My Pictures\wwwwwww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2514600" cy="2133600"/>
          </a:xfrm>
          <a:prstGeom prst="rect">
            <a:avLst/>
          </a:prstGeom>
          <a:noFill/>
        </p:spPr>
      </p:pic>
      <p:pic>
        <p:nvPicPr>
          <p:cNvPr id="12293" name="Picture 5" descr="C:\Documents and Settings\user\My Documents\My Pictures\photos_0CD7149C-28C6-429F-93E7-3976DD31C5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61873"/>
            <a:ext cx="2552700" cy="169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Langerhans</a:t>
            </a:r>
            <a:r>
              <a:rPr lang="en-US" sz="4400" dirty="0" smtClean="0"/>
              <a:t> Cell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endParaRPr lang="en-US" dirty="0" smtClean="0"/>
          </a:p>
          <a:p>
            <a:pPr marL="596646" indent="-514350"/>
            <a:r>
              <a:rPr lang="en-US" sz="2000" dirty="0" smtClean="0"/>
              <a:t>Location </a:t>
            </a:r>
            <a:r>
              <a:rPr lang="en-US" sz="2000" dirty="0" smtClean="0"/>
              <a:t>: </a:t>
            </a:r>
            <a:r>
              <a:rPr lang="en-US" sz="1600" dirty="0" smtClean="0"/>
              <a:t>Stratum </a:t>
            </a:r>
            <a:r>
              <a:rPr lang="en-US" sz="1600" dirty="0" err="1" smtClean="0"/>
              <a:t>Spinosum</a:t>
            </a:r>
            <a:endParaRPr lang="en-US" sz="1600" dirty="0" smtClean="0"/>
          </a:p>
          <a:p>
            <a:pPr marL="596646" indent="-514350"/>
            <a:r>
              <a:rPr lang="en-US" sz="2000" dirty="0" smtClean="0"/>
              <a:t>Bone marrow origin</a:t>
            </a:r>
          </a:p>
          <a:p>
            <a:pPr marL="596646" indent="-514350"/>
            <a:r>
              <a:rPr lang="en-US" sz="2000" dirty="0" smtClean="0"/>
              <a:t>Immunity reaction </a:t>
            </a:r>
          </a:p>
          <a:p>
            <a:pPr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Documents and Settings\user\My Documents\My Pictures\x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743200" cy="2667000"/>
          </a:xfrm>
          <a:prstGeom prst="rect">
            <a:avLst/>
          </a:prstGeom>
          <a:noFill/>
        </p:spPr>
      </p:pic>
      <p:pic>
        <p:nvPicPr>
          <p:cNvPr id="13315" name="Picture 3" descr="C:\Documents and Settings\user\My Documents\My Pictures\Function%20Epidermis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733800" cy="2895600"/>
          </a:xfrm>
          <a:prstGeom prst="rect">
            <a:avLst/>
          </a:prstGeom>
          <a:noFill/>
        </p:spPr>
      </p:pic>
      <p:pic>
        <p:nvPicPr>
          <p:cNvPr id="13316" name="Picture 4" descr="C:\Documents and Settings\user\My Documents\My Pictures\A4HE1AICANSZ275CA2S5OIBCAWLOUK4CAH0VC5YCA6YE0EPCA132EQXCA588C22CACLRSVBCAN6F7F3CAG5EWEHCANY3X1OCAFFBA4WCAME8GDICA48KLCECABCW2HICAZORURPCAOZ59XOCAIEZRD5CA04FG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Merkel cell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sz="2000" dirty="0" smtClean="0"/>
              <a:t>Mechanoreceptor</a:t>
            </a:r>
          </a:p>
          <a:p>
            <a:r>
              <a:rPr lang="en-US" sz="2000" dirty="0" err="1" smtClean="0"/>
              <a:t>Cytoplasmic</a:t>
            </a:r>
            <a:r>
              <a:rPr lang="en-US" sz="2000" dirty="0" smtClean="0"/>
              <a:t> granule</a:t>
            </a:r>
          </a:p>
        </p:txBody>
      </p:sp>
      <p:pic>
        <p:nvPicPr>
          <p:cNvPr id="14338" name="Picture 2" descr="C:\Documents and Settings\user\My Documents\My Pictures\epidermal_cell_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4572000" cy="33274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66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Dermal – Epidermal Junction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 :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en-US" sz="1600" dirty="0" smtClean="0"/>
              <a:t>-Junction </a:t>
            </a:r>
            <a:r>
              <a:rPr lang="en-US" sz="1600" dirty="0" smtClean="0"/>
              <a:t>of epidermal cell  to dermal </a:t>
            </a:r>
          </a:p>
          <a:p>
            <a:pPr>
              <a:buNone/>
            </a:pPr>
            <a:r>
              <a:rPr lang="en-US" sz="1600" dirty="0" smtClean="0"/>
              <a:t>   -Migration </a:t>
            </a:r>
          </a:p>
          <a:p>
            <a:pPr>
              <a:buNone/>
            </a:pPr>
            <a:r>
              <a:rPr lang="en-US" sz="1600" dirty="0" smtClean="0"/>
              <a:t>   -Differentiation</a:t>
            </a:r>
          </a:p>
          <a:p>
            <a:pPr>
              <a:buNone/>
            </a:pPr>
            <a:r>
              <a:rPr lang="en-US" sz="1600" dirty="0" smtClean="0"/>
              <a:t>   -Barrier and filter </a:t>
            </a:r>
          </a:p>
          <a:p>
            <a:pPr>
              <a:buNone/>
            </a:pPr>
            <a:r>
              <a:rPr lang="en-US" sz="1600" dirty="0" smtClean="0"/>
              <a:t>   -ECM &amp; Basal lamina signaling 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2000" dirty="0" smtClean="0"/>
              <a:t>Basal membrane:</a:t>
            </a:r>
          </a:p>
          <a:p>
            <a:pPr>
              <a:buNone/>
            </a:pPr>
            <a:r>
              <a:rPr lang="en-US" sz="2000" dirty="0" smtClean="0"/>
              <a:t>    -Lamina </a:t>
            </a:r>
            <a:r>
              <a:rPr lang="en-US" sz="2000" dirty="0" err="1" smtClean="0"/>
              <a:t>lucida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-Lamina </a:t>
            </a:r>
            <a:r>
              <a:rPr lang="en-US" sz="2000" dirty="0" err="1" smtClean="0"/>
              <a:t>densa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-Lamina </a:t>
            </a:r>
            <a:r>
              <a:rPr lang="en-US" sz="2000" dirty="0" err="1" smtClean="0"/>
              <a:t>fibroreticularis</a:t>
            </a:r>
            <a:endParaRPr lang="en-US" sz="2000" dirty="0" smtClean="0"/>
          </a:p>
        </p:txBody>
      </p:sp>
      <p:pic>
        <p:nvPicPr>
          <p:cNvPr id="1026" name="Picture 2" descr="C:\Documents and Settings\user\My Documents\My Pictures\EpiDermFT_Figure2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657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Dermal – Epidermal Junction &amp; Clinical Note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Bullous</a:t>
            </a:r>
            <a:r>
              <a:rPr lang="en-US" dirty="0" smtClean="0"/>
              <a:t> </a:t>
            </a:r>
            <a:r>
              <a:rPr lang="en-US" dirty="0" err="1" smtClean="0"/>
              <a:t>Pemphigoid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Documents and Settings\user\My Documents\My 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05200" cy="25908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My Documents\My Pictures\image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344244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Dermis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Dermis :</a:t>
            </a:r>
          </a:p>
          <a:p>
            <a:pPr>
              <a:buNone/>
            </a:pPr>
            <a:r>
              <a:rPr lang="en-US" sz="1800" dirty="0" smtClean="0"/>
              <a:t>   -Papillary layer </a:t>
            </a:r>
          </a:p>
          <a:p>
            <a:pPr>
              <a:buNone/>
            </a:pPr>
            <a:r>
              <a:rPr lang="en-US" sz="1800" dirty="0" smtClean="0"/>
              <a:t>      (Loose connective tissue)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-Reticular layer </a:t>
            </a:r>
          </a:p>
          <a:p>
            <a:pPr>
              <a:buNone/>
            </a:pPr>
            <a:r>
              <a:rPr lang="en-US" sz="1800" dirty="0" smtClean="0"/>
              <a:t>      (Dense connective tissue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user\My Documents\My Pictures\08203l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451225" cy="28194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skin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3810000" cy="28956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My Documents\My Pictures\A0M0Q5TCAWHSISWCAHUPLRLCAUURASYCAG0I4RTCARN51JCCASMC7VRCA5HRYJKCAHR757RCASLZXCMCANPRHVOCAHDOQAPCAHHK1ZICAU3A1GJCA31BDGHCAL72MNZCAQWS82JCA0598TOCABK4HORCA7JS89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3429000" cy="296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Dermis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974592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Collagen Fibers:</a:t>
            </a:r>
          </a:p>
          <a:p>
            <a:r>
              <a:rPr lang="en-US" sz="1600" dirty="0" smtClean="0"/>
              <a:t>Mostly type : Collagen type I</a:t>
            </a:r>
          </a:p>
          <a:p>
            <a:r>
              <a:rPr lang="en-US" sz="1600" dirty="0" smtClean="0"/>
              <a:t> Papillary layer : Collagen type III</a:t>
            </a:r>
          </a:p>
          <a:p>
            <a:r>
              <a:rPr lang="en-US" sz="1600" dirty="0" smtClean="0"/>
              <a:t>Reticular layer :  Collagen type I</a:t>
            </a:r>
          </a:p>
          <a:p>
            <a:r>
              <a:rPr lang="en-US" sz="1600" dirty="0" smtClean="0"/>
              <a:t>Basal membrane: : Collagen type IV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Elastic fibers:</a:t>
            </a:r>
          </a:p>
          <a:p>
            <a:pPr>
              <a:buNone/>
            </a:pPr>
            <a:r>
              <a:rPr lang="en-US" sz="1800" dirty="0" smtClean="0"/>
              <a:t>    -</a:t>
            </a:r>
            <a:r>
              <a:rPr lang="en-US" sz="1800" dirty="0" err="1" smtClean="0"/>
              <a:t>Oxytalan</a:t>
            </a:r>
            <a:r>
              <a:rPr lang="en-US" sz="1800" dirty="0" smtClean="0"/>
              <a:t> fibers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/>
              <a:t>Substra</a:t>
            </a:r>
            <a:r>
              <a:rPr lang="en-US" sz="2000" dirty="0" smtClean="0"/>
              <a:t> substance:</a:t>
            </a:r>
          </a:p>
          <a:p>
            <a:pPr>
              <a:buNone/>
            </a:pPr>
            <a:r>
              <a:rPr lang="en-US" sz="1800" dirty="0" smtClean="0"/>
              <a:t>    -</a:t>
            </a:r>
          </a:p>
          <a:p>
            <a:pPr>
              <a:buNone/>
            </a:pPr>
            <a:r>
              <a:rPr lang="en-US" sz="1800" dirty="0" smtClean="0"/>
              <a:t>    -</a:t>
            </a:r>
            <a:r>
              <a:rPr lang="en-US" sz="1800" dirty="0" err="1" smtClean="0"/>
              <a:t>Glycosaminoglycan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The cells of dermis :</a:t>
            </a:r>
          </a:p>
          <a:p>
            <a:pPr>
              <a:buNone/>
            </a:pPr>
            <a:r>
              <a:rPr lang="en-US" sz="1800" dirty="0" smtClean="0"/>
              <a:t>    - Fibroblast</a:t>
            </a:r>
          </a:p>
          <a:p>
            <a:pPr>
              <a:buNone/>
            </a:pPr>
            <a:r>
              <a:rPr lang="en-US" sz="1800" dirty="0" smtClean="0"/>
              <a:t>    - Lymphocyte</a:t>
            </a:r>
          </a:p>
          <a:p>
            <a:pPr>
              <a:buNone/>
            </a:pPr>
            <a:r>
              <a:rPr lang="en-US" sz="1800" dirty="0" smtClean="0"/>
              <a:t>     -Mast cell </a:t>
            </a:r>
          </a:p>
        </p:txBody>
      </p:sp>
      <p:pic>
        <p:nvPicPr>
          <p:cNvPr id="4099" name="Picture 3" descr="C:\Documents and Settings\user\My Documents\My Pictures\ct_are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2667000" cy="3048000"/>
          </a:xfrm>
          <a:prstGeom prst="rect">
            <a:avLst/>
          </a:prstGeom>
          <a:noFill/>
        </p:spPr>
      </p:pic>
      <p:pic>
        <p:nvPicPr>
          <p:cNvPr id="4101" name="Picture 5" descr="C:\Documents and Settings\user\My Documents\My Pictures\aty010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76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657600" cy="466344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endParaRPr lang="en-US" sz="1800" dirty="0" smtClean="0"/>
          </a:p>
          <a:p>
            <a:r>
              <a:rPr lang="en-US" dirty="0" smtClean="0"/>
              <a:t>Structure of skin include: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 smtClean="0"/>
              <a:t>Epidermis </a:t>
            </a:r>
            <a:r>
              <a:rPr lang="en-US" sz="1800" dirty="0" smtClean="0"/>
              <a:t>(</a:t>
            </a:r>
            <a:r>
              <a:rPr lang="en-US" sz="1800" dirty="0" err="1" smtClean="0"/>
              <a:t>ectodermal</a:t>
            </a:r>
            <a:r>
              <a:rPr lang="en-US" sz="1800" dirty="0" smtClean="0"/>
              <a:t> origin)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000" dirty="0" smtClean="0"/>
              <a:t>Dermis </a:t>
            </a:r>
            <a:r>
              <a:rPr lang="en-US" sz="1800" dirty="0" smtClean="0"/>
              <a:t>(</a:t>
            </a:r>
            <a:r>
              <a:rPr lang="en-US" sz="1800" dirty="0" err="1" smtClean="0"/>
              <a:t>mesodermal</a:t>
            </a:r>
            <a:r>
              <a:rPr lang="en-US" sz="1800" dirty="0" smtClean="0"/>
              <a:t> origin)</a:t>
            </a:r>
          </a:p>
          <a:p>
            <a:pPr marL="596646" indent="-514350">
              <a:buNone/>
            </a:pPr>
            <a:endParaRPr lang="en-US" sz="1800" dirty="0" smtClean="0"/>
          </a:p>
          <a:p>
            <a:pPr marL="596646" indent="-514350"/>
            <a:r>
              <a:rPr lang="en-US" sz="2000" dirty="0" smtClean="0"/>
              <a:t>Connection area :</a:t>
            </a:r>
          </a:p>
          <a:p>
            <a:pPr marL="596646" indent="-514350">
              <a:buNone/>
            </a:pPr>
            <a:r>
              <a:rPr lang="en-US" sz="1800" dirty="0" smtClean="0"/>
              <a:t>      -</a:t>
            </a:r>
            <a:r>
              <a:rPr lang="en-US" sz="1800" dirty="0" smtClean="0"/>
              <a:t>Papillae of dermal </a:t>
            </a:r>
            <a:endParaRPr lang="en-US" sz="1800" dirty="0" smtClean="0"/>
          </a:p>
          <a:p>
            <a:pPr marL="596646" indent="-514350">
              <a:buNone/>
            </a:pPr>
            <a:r>
              <a:rPr lang="en-US" sz="1800" dirty="0" smtClean="0"/>
              <a:t>      -Epidermal ridges</a:t>
            </a:r>
          </a:p>
          <a:p>
            <a:pPr marL="596646" indent="-514350"/>
            <a:endParaRPr lang="en-US" sz="1800" dirty="0" smtClean="0"/>
          </a:p>
          <a:p>
            <a:pPr marL="596646" indent="-514350"/>
            <a:r>
              <a:rPr lang="en-US" sz="1800" dirty="0" smtClean="0"/>
              <a:t>There are </a:t>
            </a:r>
            <a:r>
              <a:rPr lang="en-US" sz="1800" dirty="0" smtClean="0">
                <a:solidFill>
                  <a:srgbClr val="FF0000"/>
                </a:solidFill>
              </a:rPr>
              <a:t>hypodermal layer </a:t>
            </a:r>
            <a:r>
              <a:rPr lang="en-US" sz="1800" dirty="0" smtClean="0"/>
              <a:t>(subcutaneous tissue) under dermis layer.</a:t>
            </a:r>
            <a:endParaRPr lang="en-US" sz="1800" dirty="0"/>
          </a:p>
        </p:txBody>
      </p:sp>
      <p:pic>
        <p:nvPicPr>
          <p:cNvPr id="2050" name="Picture 2" descr="C:\Documents and Settings\user\My Documents\My Pictures\A3YCXI5CAMDH6JSCANGR1ASCAM1AJM6CA497PRCCAMI2219CA7U3USICAVZHFB8CAK9ULASCAKGX2JOCAQGH5XHCASS0CEUCASXNXG8CAKUTBPDCA7N8WY0CAX5V27JCAFP5FY5CAMYJKI4CAH60HFPCAP46N9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95800"/>
            <a:ext cx="4267200" cy="236220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My Documents\My Pictures\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network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Vascular network :</a:t>
            </a:r>
          </a:p>
          <a:p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1600" dirty="0" smtClean="0"/>
              <a:t>Between Papillary </a:t>
            </a:r>
            <a:r>
              <a:rPr lang="en-US" sz="1600" dirty="0" smtClean="0"/>
              <a:t>layer &amp; Reticular layer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600" dirty="0" smtClean="0"/>
              <a:t>Between Dermis </a:t>
            </a:r>
            <a:r>
              <a:rPr lang="en-US" sz="1600" dirty="0" smtClean="0"/>
              <a:t>&amp; Hypodermis  layer </a:t>
            </a:r>
          </a:p>
          <a:p>
            <a:pPr marL="596646" indent="-514350">
              <a:buNone/>
            </a:pPr>
            <a:endParaRPr lang="en-US" sz="1600" dirty="0"/>
          </a:p>
        </p:txBody>
      </p:sp>
      <p:pic>
        <p:nvPicPr>
          <p:cNvPr id="5122" name="Picture 2" descr="C:\Documents and Settings\user\My Documents\My Pictures\FV_Blutversorgung_Haut_211x21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581400" cy="3276599"/>
          </a:xfrm>
          <a:prstGeom prst="rect">
            <a:avLst/>
          </a:prstGeom>
          <a:noFill/>
        </p:spPr>
      </p:pic>
      <p:pic>
        <p:nvPicPr>
          <p:cNvPr id="5124" name="Picture 4" descr="C:\Documents and Settings\user\My Documents\My Pictures\cellulite_fat_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937000"/>
            <a:ext cx="35814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of Skin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46634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Nerve of Skin :</a:t>
            </a:r>
          </a:p>
          <a:p>
            <a:r>
              <a:rPr lang="en-US" sz="1600" dirty="0" smtClean="0"/>
              <a:t>Sensory nerve (myelin nerve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Autonomic nerve (non </a:t>
            </a:r>
            <a:r>
              <a:rPr lang="en-US" sz="1600" dirty="0" err="1" smtClean="0"/>
              <a:t>myelinated</a:t>
            </a:r>
            <a:r>
              <a:rPr lang="en-US" sz="1600" dirty="0" smtClean="0"/>
              <a:t> nerve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Terminal nerve ending :</a:t>
            </a:r>
          </a:p>
          <a:p>
            <a:pPr>
              <a:buNone/>
            </a:pPr>
            <a:r>
              <a:rPr lang="en-US" sz="1600" dirty="0" smtClean="0"/>
              <a:t>    - Encapsulate nerve ending</a:t>
            </a:r>
          </a:p>
          <a:p>
            <a:pPr>
              <a:buNone/>
            </a:pPr>
            <a:r>
              <a:rPr lang="en-US" sz="1600" dirty="0" smtClean="0"/>
              <a:t>    - Free nerve ending</a:t>
            </a:r>
          </a:p>
          <a:p>
            <a:pPr>
              <a:buNone/>
            </a:pPr>
            <a:r>
              <a:rPr lang="en-US" sz="1600" dirty="0" smtClean="0"/>
              <a:t>    -</a:t>
            </a:r>
            <a:r>
              <a:rPr lang="en-US" sz="1600" dirty="0" err="1" smtClean="0"/>
              <a:t>Peritrichial</a:t>
            </a:r>
            <a:r>
              <a:rPr lang="en-US" sz="1600" dirty="0" smtClean="0"/>
              <a:t> nerve ending </a:t>
            </a:r>
          </a:p>
          <a:p>
            <a:pPr>
              <a:buNone/>
            </a:pPr>
            <a:r>
              <a:rPr lang="en-US" sz="1600" dirty="0" smtClean="0"/>
              <a:t>    -</a:t>
            </a:r>
            <a:r>
              <a:rPr lang="en-US" sz="1600" dirty="0" err="1" smtClean="0"/>
              <a:t>mercle</a:t>
            </a:r>
            <a:r>
              <a:rPr lang="en-US" sz="1600" dirty="0" smtClean="0"/>
              <a:t> </a:t>
            </a:r>
          </a:p>
        </p:txBody>
      </p:sp>
      <p:pic>
        <p:nvPicPr>
          <p:cNvPr id="1026" name="Picture 2" descr="C:\Documents and Settings\user\My Documents\My Pictures\cataPNS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4152900" cy="3429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My Pictures\slide0199_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886" y="152400"/>
            <a:ext cx="433311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Encapsulate Nerve 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1295400"/>
            <a:ext cx="4114800" cy="48920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Encapsulate Nerve Ending 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800" dirty="0" smtClean="0"/>
              <a:t>    -</a:t>
            </a:r>
            <a:r>
              <a:rPr lang="en-US" sz="1800" dirty="0" err="1" smtClean="0"/>
              <a:t>Pacinian</a:t>
            </a:r>
            <a:r>
              <a:rPr lang="en-US" sz="1800" dirty="0" smtClean="0"/>
              <a:t> corpuscle </a:t>
            </a:r>
          </a:p>
          <a:p>
            <a:pPr>
              <a:buNone/>
            </a:pPr>
            <a:r>
              <a:rPr lang="en-US" sz="1800" dirty="0" smtClean="0"/>
              <a:t>    -Krause end bulb </a:t>
            </a:r>
          </a:p>
          <a:p>
            <a:pPr>
              <a:buNone/>
            </a:pPr>
            <a:r>
              <a:rPr lang="en-US" sz="1800" dirty="0" smtClean="0"/>
              <a:t>    -</a:t>
            </a:r>
            <a:r>
              <a:rPr lang="en-US" sz="1800" dirty="0" err="1" smtClean="0"/>
              <a:t>Meissnerss</a:t>
            </a:r>
            <a:r>
              <a:rPr lang="en-US" sz="1800" dirty="0" smtClean="0"/>
              <a:t> tactile corpuscle </a:t>
            </a:r>
            <a:endParaRPr lang="en-US" sz="1800" dirty="0"/>
          </a:p>
        </p:txBody>
      </p:sp>
      <p:pic>
        <p:nvPicPr>
          <p:cNvPr id="2050" name="Picture 2" descr="C:\Documents and Settings\user\My Documents\My Pictures\cataPNS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219200"/>
            <a:ext cx="3162300" cy="21336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My Documents\My Pictures\A1Y84PZCALQVFYLCA9S81IECANF4T32CATGS4OOCASBZUCBCATUQQUPCA1484TBCAYI55J1CAWGCV3HCA0T4D9XCANIRK5JCA5YJZ0LCAEL1WK8CANINCYXCAK8MHO5CAI3MG3SCAIY792JCAB7RFJLCAHM7D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3048000" cy="2209800"/>
          </a:xfrm>
          <a:prstGeom prst="rect">
            <a:avLst/>
          </a:prstGeom>
          <a:noFill/>
        </p:spPr>
      </p:pic>
      <p:pic>
        <p:nvPicPr>
          <p:cNvPr id="2055" name="Picture 7" descr="C:\Documents and Settings\user\My Documents\My Pictures\AQ7Q54VCA02FT77CA6OKKNWCAOOH9T0CAQYNOVFCAI80DL0CA3QBHOZCAX6A2W9CAG12WUYCAO1OW4ACA3K4KLQCAMQXMGZCA04BR23CAJPE6AFCAE58I63CA7GHDC9CAWOW5WVCA0C2TI2CASDQB5RCA9142O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14800"/>
            <a:ext cx="1752600" cy="2743200"/>
          </a:xfrm>
          <a:prstGeom prst="rect">
            <a:avLst/>
          </a:prstGeom>
          <a:noFill/>
        </p:spPr>
      </p:pic>
      <p:pic>
        <p:nvPicPr>
          <p:cNvPr id="2057" name="Picture 9" descr="C:\Documents and Settings\user\My Documents\My Pictures\meis4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84836"/>
            <a:ext cx="2971800" cy="267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Nerve of Skin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3657600" cy="4815840"/>
          </a:xfrm>
        </p:spPr>
        <p:txBody>
          <a:bodyPr/>
          <a:lstStyle/>
          <a:p>
            <a:r>
              <a:rPr lang="en-US" sz="2400" dirty="0" smtClean="0"/>
              <a:t>Free nerve ending</a:t>
            </a:r>
          </a:p>
          <a:p>
            <a:r>
              <a:rPr lang="en-US" sz="2400" dirty="0" err="1" smtClean="0"/>
              <a:t>Peritrichial</a:t>
            </a:r>
            <a:r>
              <a:rPr lang="en-US" sz="2400" dirty="0" smtClean="0"/>
              <a:t> nerve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ending</a:t>
            </a:r>
            <a:endParaRPr lang="en-US" sz="2400" dirty="0" smtClean="0"/>
          </a:p>
          <a:p>
            <a:r>
              <a:rPr lang="en-US" sz="2400" dirty="0" smtClean="0"/>
              <a:t>Merkel nerve ending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097" name="Picture 1" descr="C:\Documents and Settings\user\My Documents\My Pictures\AVW4194CASU8C30CA2BCTZ9CA6LBLACCAF4DNI0CA1URPE0CA0G31H5CATG5ZN3CA0HP9YBCALBYVI6CA7APIG4CAPLH5DPCA1KOKNXCAV261ZNCAM1IHOQCALX8JTMCARPPO1SCAIXUC8PCAH6JF8SCAM6PCO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29718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My Documents\My Pictures\slide0199_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962400" cy="2895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My Documents\My Pictures\CDR0000579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76600"/>
            <a:ext cx="3886201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98080" cy="1143000"/>
          </a:xfrm>
        </p:spPr>
        <p:txBody>
          <a:bodyPr/>
          <a:lstStyle/>
          <a:p>
            <a:r>
              <a:rPr lang="en-US" dirty="0" smtClean="0"/>
              <a:t>Appendage of Skin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Appendage of Skin :</a:t>
            </a:r>
          </a:p>
          <a:p>
            <a:endParaRPr lang="en-US" dirty="0" smtClean="0"/>
          </a:p>
          <a:p>
            <a:r>
              <a:rPr lang="en-US" sz="2000" dirty="0" smtClean="0"/>
              <a:t>Hair </a:t>
            </a:r>
          </a:p>
          <a:p>
            <a:r>
              <a:rPr lang="en-US" sz="2000" dirty="0" smtClean="0"/>
              <a:t>Nails</a:t>
            </a:r>
          </a:p>
          <a:p>
            <a:r>
              <a:rPr lang="en-US" sz="2000" dirty="0" smtClean="0"/>
              <a:t>Sweat gland </a:t>
            </a:r>
          </a:p>
          <a:p>
            <a:r>
              <a:rPr lang="en-US" sz="2000" dirty="0" smtClean="0"/>
              <a:t>Sebaceous gland </a:t>
            </a:r>
          </a:p>
          <a:p>
            <a:endParaRPr lang="en-US" sz="2000" dirty="0"/>
          </a:p>
        </p:txBody>
      </p:sp>
      <p:pic>
        <p:nvPicPr>
          <p:cNvPr id="3075" name="Picture 3" descr="C:\Documents and Settings\user\My Documents\My Pictures\skin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1" cy="32766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My Documents\My Pictures\AI7ZCR0CA0P650SCAAUCLRMCA7JO605CAJ7CIQ7CAT8K676CAVQ4LP0CAJ352VHCAMQAE5GCAJNG390CAB9WTZFCA9EL924CA8L1ASXCAVNAB3JCAJZBLAVCAJ4URXPCAJ61WUACA6YJMLTCAJ8WBRHCAGCP0Q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505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Anatomy of hair:</a:t>
            </a:r>
          </a:p>
          <a:p>
            <a:endParaRPr lang="en-US" dirty="0" smtClean="0"/>
          </a:p>
          <a:p>
            <a:r>
              <a:rPr lang="en-US" sz="2000" dirty="0" smtClean="0"/>
              <a:t>Hair shaft </a:t>
            </a:r>
          </a:p>
          <a:p>
            <a:r>
              <a:rPr lang="en-US" sz="2000" dirty="0" smtClean="0"/>
              <a:t>Hair follicle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1600" dirty="0" smtClean="0"/>
              <a:t>-Hair bulb </a:t>
            </a:r>
          </a:p>
          <a:p>
            <a:pPr>
              <a:buNone/>
            </a:pPr>
            <a:r>
              <a:rPr lang="en-US" sz="1600" dirty="0" smtClean="0"/>
              <a:t>     -Hair papilla 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1600" dirty="0"/>
          </a:p>
        </p:txBody>
      </p:sp>
      <p:pic>
        <p:nvPicPr>
          <p:cNvPr id="6" name="Picture 2" descr="C:\Documents and Settings\user\My Documents\My Pictures\hair_anatom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143000"/>
            <a:ext cx="3276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6576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Histology of hair </a:t>
            </a:r>
            <a:r>
              <a:rPr lang="en-US" dirty="0" smtClean="0"/>
              <a:t>:</a:t>
            </a:r>
          </a:p>
          <a:p>
            <a:r>
              <a:rPr lang="en-US" sz="2400" dirty="0" smtClean="0"/>
              <a:t>Hair shaft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1600" dirty="0" smtClean="0"/>
              <a:t>- Medulla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- Cortex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- Cuticle </a:t>
            </a:r>
          </a:p>
          <a:p>
            <a:r>
              <a:rPr lang="en-US" sz="2400" dirty="0" smtClean="0"/>
              <a:t>Hair follicle </a:t>
            </a: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1600" dirty="0" smtClean="0"/>
              <a:t>-Dermal papilla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- matrix cells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</a:t>
            </a:r>
            <a:r>
              <a:rPr lang="en-US" sz="1600" dirty="0" smtClean="0"/>
              <a:t>- Medulla </a:t>
            </a:r>
          </a:p>
          <a:p>
            <a:pPr>
              <a:buNone/>
            </a:pPr>
            <a:r>
              <a:rPr lang="en-US" sz="1600" dirty="0" smtClean="0"/>
              <a:t>   - Cortex </a:t>
            </a:r>
          </a:p>
          <a:p>
            <a:pPr>
              <a:buNone/>
            </a:pPr>
            <a:r>
              <a:rPr lang="en-US" sz="1600" dirty="0" smtClean="0"/>
              <a:t>   - </a:t>
            </a:r>
            <a:r>
              <a:rPr lang="en-US" sz="1600" dirty="0" smtClean="0"/>
              <a:t>Cuticle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-Internal root sheath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-External root sheath</a:t>
            </a:r>
          </a:p>
          <a:p>
            <a:pPr>
              <a:buNone/>
            </a:pPr>
            <a:r>
              <a:rPr lang="en-US" sz="1600" dirty="0" smtClean="0"/>
              <a:t>   -Glassy </a:t>
            </a:r>
            <a:r>
              <a:rPr lang="en-US" sz="1600" dirty="0" err="1" smtClean="0"/>
              <a:t>membrance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7" name="Picture 5" descr="A02484-6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51054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 of hair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DSC00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6704984" cy="5029200"/>
          </a:xfrm>
          <a:prstGeom prst="rect">
            <a:avLst/>
          </a:prstGeom>
          <a:noFill/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5943600" y="1828800"/>
            <a:ext cx="2157413" cy="533400"/>
          </a:xfrm>
          <a:prstGeom prst="borderCallout2">
            <a:avLst>
              <a:gd name="adj1" fmla="val 18750"/>
              <a:gd name="adj2" fmla="val -3532"/>
              <a:gd name="adj3" fmla="val 18750"/>
              <a:gd name="adj4" fmla="val -36278"/>
              <a:gd name="adj5" fmla="val 314065"/>
              <a:gd name="adj6" fmla="val -7027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dirty="0"/>
              <a:t>Cortex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533400" y="1752600"/>
            <a:ext cx="1939925" cy="533400"/>
          </a:xfrm>
          <a:prstGeom prst="borderCallout2">
            <a:avLst>
              <a:gd name="adj1" fmla="val 18750"/>
              <a:gd name="adj2" fmla="val 103926"/>
              <a:gd name="adj3" fmla="val 18750"/>
              <a:gd name="adj4" fmla="val 134861"/>
              <a:gd name="adj5" fmla="val 278648"/>
              <a:gd name="adj6" fmla="val 16702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dirty="0"/>
              <a:t>Cuticle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381000" y="4828380"/>
            <a:ext cx="2438400" cy="962820"/>
          </a:xfrm>
          <a:prstGeom prst="borderCallout2">
            <a:avLst>
              <a:gd name="adj1" fmla="val 13741"/>
              <a:gd name="adj2" fmla="val 103051"/>
              <a:gd name="adj3" fmla="val 13741"/>
              <a:gd name="adj4" fmla="val 142532"/>
              <a:gd name="adj5" fmla="val -103435"/>
              <a:gd name="adj6" fmla="val 148634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dirty="0"/>
              <a:t>Inner Root Sheath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5029200" y="5562600"/>
            <a:ext cx="3252788" cy="533400"/>
          </a:xfrm>
          <a:prstGeom prst="borderCallout2">
            <a:avLst>
              <a:gd name="adj1" fmla="val 18750"/>
              <a:gd name="adj2" fmla="val -2343"/>
              <a:gd name="adj3" fmla="val 18750"/>
              <a:gd name="adj4" fmla="val -8833"/>
              <a:gd name="adj5" fmla="val -145927"/>
              <a:gd name="adj6" fmla="val -2140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dirty="0"/>
              <a:t>Glassy Membrane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6096000" y="3657600"/>
            <a:ext cx="2840037" cy="1114425"/>
          </a:xfrm>
          <a:prstGeom prst="borderCallout2">
            <a:avLst>
              <a:gd name="adj1" fmla="val 10255"/>
              <a:gd name="adj2" fmla="val -2685"/>
              <a:gd name="adj3" fmla="val 10255"/>
              <a:gd name="adj4" fmla="val -21968"/>
              <a:gd name="adj5" fmla="val 109829"/>
              <a:gd name="adj6" fmla="val -41977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2800" dirty="0"/>
              <a:t>External Root Sheath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grow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Hair grow cycle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-</a:t>
            </a:r>
            <a:r>
              <a:rPr lang="en-US" sz="2000" dirty="0" err="1" smtClean="0"/>
              <a:t>Anagen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-</a:t>
            </a:r>
            <a:r>
              <a:rPr lang="en-US" sz="2000" dirty="0" err="1" smtClean="0"/>
              <a:t>Catagen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-</a:t>
            </a:r>
            <a:r>
              <a:rPr lang="en-US" sz="2000" dirty="0" err="1" smtClean="0"/>
              <a:t>Telogen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7" name="Picture 3" descr="C:\Documents and Settings\user\My Documents\My Pictures\Hair%20growth%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1"/>
            <a:ext cx="44196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Nail  structure :</a:t>
            </a:r>
          </a:p>
          <a:p>
            <a:r>
              <a:rPr lang="en-US" dirty="0" smtClean="0"/>
              <a:t> </a:t>
            </a:r>
            <a:r>
              <a:rPr lang="en-US" dirty="0" smtClean="0"/>
              <a:t>Nail root 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-Posterior part of </a:t>
            </a:r>
            <a:r>
              <a:rPr lang="en-US" sz="1600" dirty="0" smtClean="0"/>
              <a:t>Nail root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-Germinal matrix </a:t>
            </a:r>
          </a:p>
          <a:p>
            <a:pPr>
              <a:buNone/>
            </a:pPr>
            <a:r>
              <a:rPr lang="en-US" sz="1600" dirty="0" smtClean="0"/>
              <a:t>  -Nail bed </a:t>
            </a:r>
          </a:p>
          <a:p>
            <a:r>
              <a:rPr lang="en-US" dirty="0" smtClean="0"/>
              <a:t>Nail plate</a:t>
            </a:r>
          </a:p>
          <a:p>
            <a:r>
              <a:rPr lang="en-US" dirty="0" err="1" smtClean="0"/>
              <a:t>Lunula</a:t>
            </a:r>
            <a:endParaRPr lang="en-US" dirty="0" smtClean="0"/>
          </a:p>
          <a:p>
            <a:r>
              <a:rPr lang="en-US" dirty="0" err="1" smtClean="0"/>
              <a:t>Eponchium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Hyponnycgium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Lateral nail fold </a:t>
            </a:r>
          </a:p>
        </p:txBody>
      </p:sp>
      <p:pic>
        <p:nvPicPr>
          <p:cNvPr id="2050" name="Picture 2" descr="C:\Documents and Settings\user\My Documents\My Pictures\nail_anatom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810000" cy="300789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My Documents\My Pictures\afp20010315p1113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657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62400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Function 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000" dirty="0" smtClean="0"/>
              <a:t>-Protection :</a:t>
            </a:r>
          </a:p>
          <a:p>
            <a:pPr>
              <a:buNone/>
            </a:pPr>
            <a:r>
              <a:rPr lang="en-US" sz="2200" dirty="0" smtClean="0"/>
              <a:t>     </a:t>
            </a:r>
            <a:r>
              <a:rPr lang="en-US" sz="1600" dirty="0" smtClean="0"/>
              <a:t>- UV rays </a:t>
            </a:r>
          </a:p>
          <a:p>
            <a:pPr>
              <a:buNone/>
            </a:pPr>
            <a:r>
              <a:rPr lang="en-US" sz="1600" dirty="0" smtClean="0"/>
              <a:t>       - Pathogen agents </a:t>
            </a:r>
          </a:p>
          <a:p>
            <a:pPr>
              <a:buNone/>
            </a:pPr>
            <a:r>
              <a:rPr lang="en-US" sz="2200" dirty="0" smtClean="0"/>
              <a:t>   -</a:t>
            </a:r>
            <a:r>
              <a:rPr lang="en-US" sz="2000" dirty="0" smtClean="0"/>
              <a:t>Endocrine functions (</a:t>
            </a:r>
            <a:r>
              <a:rPr lang="en-US" sz="1800" dirty="0" smtClean="0"/>
              <a:t>vitamin D3)</a:t>
            </a:r>
          </a:p>
          <a:p>
            <a:pPr>
              <a:buNone/>
            </a:pPr>
            <a:r>
              <a:rPr lang="en-US" sz="2000" dirty="0" smtClean="0"/>
              <a:t>   - </a:t>
            </a:r>
            <a:r>
              <a:rPr lang="en-US" sz="2000" dirty="0" err="1" smtClean="0"/>
              <a:t>Immunosurveillance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-Temperature regulation</a:t>
            </a:r>
          </a:p>
          <a:p>
            <a:pPr>
              <a:buNone/>
            </a:pPr>
            <a:r>
              <a:rPr lang="en-US" sz="2000" dirty="0" smtClean="0"/>
              <a:t>   -Sensation</a:t>
            </a:r>
          </a:p>
          <a:p>
            <a:pPr>
              <a:buNone/>
            </a:pPr>
            <a:r>
              <a:rPr lang="en-US" sz="2000" dirty="0" smtClean="0"/>
              <a:t>   -Excretion substance </a:t>
            </a:r>
          </a:p>
          <a:p>
            <a:pPr>
              <a:buNone/>
            </a:pPr>
            <a:r>
              <a:rPr lang="en-US" sz="2000" dirty="0" smtClean="0"/>
              <a:t>   - Prevention of evaporation of water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5" name="Picture 2" descr="C:\Documents and Settings\user\My Documents\My Pictures\C0096565-Integumentary_system,_artwo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114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user\My Documents\My Pictures\nail%20ma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44196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sk_164_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867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8080" cy="1143000"/>
          </a:xfrm>
        </p:spPr>
        <p:txBody>
          <a:bodyPr/>
          <a:lstStyle/>
          <a:p>
            <a:r>
              <a:rPr lang="en-US" dirty="0" smtClean="0"/>
              <a:t>Sebaceous Glands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822192" cy="46634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Sebaceous Glands </a:t>
            </a:r>
            <a:r>
              <a:rPr lang="en-US" dirty="0" smtClean="0"/>
              <a:t>:</a:t>
            </a:r>
          </a:p>
          <a:p>
            <a:r>
              <a:rPr lang="en-US" sz="1800" dirty="0" err="1" smtClean="0"/>
              <a:t>Holocrine</a:t>
            </a:r>
            <a:r>
              <a:rPr lang="en-US" sz="1800" dirty="0" smtClean="0"/>
              <a:t> </a:t>
            </a:r>
            <a:r>
              <a:rPr lang="en-US" sz="1800" dirty="0" smtClean="0"/>
              <a:t>gland</a:t>
            </a:r>
          </a:p>
          <a:p>
            <a:r>
              <a:rPr lang="en-US" sz="1800" dirty="0" smtClean="0"/>
              <a:t>Associated hair follicle 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Sebum composition :</a:t>
            </a:r>
          </a:p>
          <a:p>
            <a:r>
              <a:rPr lang="en-US" sz="1800" dirty="0" smtClean="0"/>
              <a:t>Triglyceride </a:t>
            </a:r>
          </a:p>
          <a:p>
            <a:r>
              <a:rPr lang="en-US" sz="1800" dirty="0" smtClean="0"/>
              <a:t>Waxes </a:t>
            </a:r>
          </a:p>
          <a:p>
            <a:r>
              <a:rPr lang="en-US" sz="1800" dirty="0" err="1" smtClean="0"/>
              <a:t>Squalene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Cholesterol 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user\My Documents\My Pictures\acne_vulga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733800" cy="3276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My Documents\My Pictures\sebaceous-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06800"/>
            <a:ext cx="2603500" cy="32512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My Documents\My Pictures\sebaceous011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3683000"/>
            <a:ext cx="25400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Sebaceous Glands </a:t>
            </a:r>
            <a:r>
              <a:rPr lang="en-US" dirty="0" smtClean="0"/>
              <a:t>&amp; Clinical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Acne: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000" dirty="0" smtClean="0"/>
              <a:t>Etiology </a:t>
            </a:r>
            <a:r>
              <a:rPr lang="en-US" dirty="0" smtClean="0"/>
              <a:t>: </a:t>
            </a:r>
            <a:endParaRPr lang="en-US" dirty="0" smtClean="0"/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-Acne </a:t>
            </a:r>
            <a:r>
              <a:rPr lang="en-US" sz="1800" dirty="0" smtClean="0"/>
              <a:t>develops as a result of </a:t>
            </a:r>
            <a:r>
              <a:rPr lang="en-US" sz="1800" dirty="0" smtClean="0"/>
              <a:t>   blockages in follicles.</a:t>
            </a:r>
          </a:p>
          <a:p>
            <a:pPr>
              <a:buNone/>
            </a:pPr>
            <a:r>
              <a:rPr lang="en-US" sz="1800" dirty="0" smtClean="0"/>
              <a:t>   -Hormonal </a:t>
            </a:r>
            <a:r>
              <a:rPr lang="en-US" sz="1800" dirty="0" smtClean="0"/>
              <a:t>activity, such as menstrual cycles and </a:t>
            </a:r>
            <a:r>
              <a:rPr lang="en-US" sz="1800" dirty="0" smtClean="0"/>
              <a:t>puberty.</a:t>
            </a:r>
            <a:endParaRPr lang="en-US" sz="1800" dirty="0"/>
          </a:p>
        </p:txBody>
      </p:sp>
      <p:pic>
        <p:nvPicPr>
          <p:cNvPr id="5123" name="Picture 3" descr="C:\Documents and Settings\user\My Documents\My Pictures\AcneGradesColl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4348976" cy="27432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My Documents\My Pictures\w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1447800"/>
            <a:ext cx="33909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Sweat Gland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Merocrine</a:t>
            </a:r>
            <a:r>
              <a:rPr lang="en-US" dirty="0" smtClean="0"/>
              <a:t> gland </a:t>
            </a:r>
          </a:p>
          <a:p>
            <a:r>
              <a:rPr lang="en-US" dirty="0" err="1" smtClean="0"/>
              <a:t>Apocrine</a:t>
            </a:r>
            <a:r>
              <a:rPr lang="en-US" dirty="0" smtClean="0"/>
              <a:t> gland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Merocrine</a:t>
            </a:r>
            <a:r>
              <a:rPr lang="en-US" dirty="0" smtClean="0"/>
              <a:t> </a:t>
            </a:r>
            <a:r>
              <a:rPr lang="en-US" dirty="0" smtClean="0"/>
              <a:t>gland :</a:t>
            </a:r>
          </a:p>
          <a:p>
            <a:r>
              <a:rPr lang="en-US" dirty="0" smtClean="0"/>
              <a:t>Function :</a:t>
            </a:r>
          </a:p>
          <a:p>
            <a:pPr>
              <a:buNone/>
            </a:pPr>
            <a:r>
              <a:rPr lang="en-US" sz="1600" dirty="0" smtClean="0"/>
              <a:t>    -Decrease </a:t>
            </a:r>
            <a:r>
              <a:rPr lang="en-US" sz="1600" dirty="0" smtClean="0"/>
              <a:t>body </a:t>
            </a:r>
            <a:r>
              <a:rPr lang="en-US" sz="1600" dirty="0" smtClean="0"/>
              <a:t>temperature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 -Excretory organ </a:t>
            </a:r>
          </a:p>
          <a:p>
            <a:r>
              <a:rPr lang="en-US" dirty="0" smtClean="0"/>
              <a:t>Sweat composition: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1600" dirty="0" smtClean="0"/>
              <a:t>-H2O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 </a:t>
            </a:r>
            <a:r>
              <a:rPr lang="en-US" sz="1600" dirty="0" err="1" smtClean="0"/>
              <a:t>Nacl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</a:t>
            </a:r>
            <a:r>
              <a:rPr lang="en-US" sz="1600" dirty="0" smtClean="0"/>
              <a:t> </a:t>
            </a:r>
            <a:r>
              <a:rPr lang="en-US" sz="1600" dirty="0" smtClean="0"/>
              <a:t>Urea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 Urea acid </a:t>
            </a:r>
          </a:p>
          <a:p>
            <a:pPr>
              <a:buNone/>
            </a:pPr>
            <a:r>
              <a:rPr lang="en-US" sz="1600" dirty="0" smtClean="0"/>
              <a:t>  - </a:t>
            </a:r>
            <a:r>
              <a:rPr lang="en-US" sz="1600" dirty="0" smtClean="0"/>
              <a:t>Ammonium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5" name="Picture 1" descr="E:\ax\axe baft\18\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312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://t2.gstatic.com/images?q=tbn:ANd9GcSJzAU425h_c9hlx0jcssRvZ_HYKT5AJ98B_eyQlFr2BQ4Z6t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429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Apocrine</a:t>
            </a:r>
            <a:r>
              <a:rPr lang="en-US" dirty="0" smtClean="0"/>
              <a:t> </a:t>
            </a:r>
            <a:r>
              <a:rPr lang="en-US" dirty="0" smtClean="0"/>
              <a:t>gland 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Location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600" dirty="0" smtClean="0"/>
              <a:t>-</a:t>
            </a:r>
            <a:r>
              <a:rPr lang="en-US" sz="1600" dirty="0" smtClean="0"/>
              <a:t> </a:t>
            </a:r>
            <a:r>
              <a:rPr lang="en-US" sz="1600" dirty="0" err="1" smtClean="0"/>
              <a:t>axilary</a:t>
            </a:r>
            <a:r>
              <a:rPr lang="en-US" sz="1600" dirty="0" smtClean="0"/>
              <a:t> region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- </a:t>
            </a:r>
            <a:r>
              <a:rPr lang="en-US" sz="1600" dirty="0" smtClean="0"/>
              <a:t>B</a:t>
            </a:r>
            <a:r>
              <a:rPr lang="en-US" sz="1600" dirty="0" smtClean="0"/>
              <a:t>reast </a:t>
            </a:r>
          </a:p>
          <a:p>
            <a:pPr>
              <a:buNone/>
            </a:pPr>
            <a:r>
              <a:rPr lang="en-US" sz="1600" dirty="0" smtClean="0"/>
              <a:t>  - </a:t>
            </a:r>
            <a:r>
              <a:rPr lang="en-US" sz="1600" dirty="0" smtClean="0"/>
              <a:t>Anal region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000" dirty="0" err="1" smtClean="0"/>
              <a:t>Apocrine</a:t>
            </a:r>
            <a:r>
              <a:rPr lang="en-US" sz="2000" dirty="0" smtClean="0"/>
              <a:t> </a:t>
            </a:r>
            <a:r>
              <a:rPr lang="en-US" sz="2000" dirty="0" smtClean="0"/>
              <a:t>gland :</a:t>
            </a:r>
          </a:p>
          <a:p>
            <a:pPr>
              <a:buNone/>
            </a:pPr>
            <a:r>
              <a:rPr lang="en-US" sz="1600" dirty="0" smtClean="0"/>
              <a:t>     -Moll gland in </a:t>
            </a:r>
            <a:r>
              <a:rPr lang="en-US" sz="1600" dirty="0" err="1" smtClean="0"/>
              <a:t>palpebral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     -</a:t>
            </a:r>
            <a:r>
              <a:rPr lang="en-US" sz="1600" dirty="0" err="1" smtClean="0"/>
              <a:t>cerumen</a:t>
            </a:r>
            <a:r>
              <a:rPr lang="en-US" sz="1600" dirty="0" smtClean="0"/>
              <a:t> gland in external ear </a:t>
            </a:r>
            <a:endParaRPr lang="en-US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3810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0" name="Picture 2" descr="C:\Documents and Settings\user\My Documents\My 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390900" cy="3157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Subcutaneous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4038600" cy="4663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Subcutaneous </a:t>
            </a:r>
            <a:r>
              <a:rPr lang="en-US" sz="2400" dirty="0" smtClean="0"/>
              <a:t>Tissue contai</a:t>
            </a:r>
            <a:r>
              <a:rPr lang="en-US" sz="2400" dirty="0" smtClean="0"/>
              <a:t>n</a:t>
            </a:r>
            <a:r>
              <a:rPr lang="en-US" sz="2400" dirty="0" smtClean="0"/>
              <a:t> :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-</a:t>
            </a:r>
            <a:r>
              <a:rPr lang="en-US" sz="2400" dirty="0" err="1" smtClean="0"/>
              <a:t>Adipocyte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-Fibrous lamella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9154" name="Picture 2" descr="C:\Documents and Settings\user\My Documents\My Pictures\161_lowpow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4038600" cy="3200400"/>
          </a:xfrm>
          <a:prstGeom prst="rect">
            <a:avLst/>
          </a:prstGeom>
          <a:noFill/>
        </p:spPr>
      </p:pic>
      <p:pic>
        <p:nvPicPr>
          <p:cNvPr id="49156" name="Picture 4" descr="C:\Documents and Settings\user\My Documents\My Pictures\sk_162_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3962400" cy="33528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50179" name="Picture 3" descr="C:\Documents and Settings\user\My Documents\My Pictures\AVE8CYMCASSY1S2CAD3DH3YCABHUKE6CAJ8LQ1RCAWZM4KACAC5EI8ECA69P5H5CAJS0IP4CAIXSSHYCAPDTQD2CAX1N93FCAGT4NQ7CA9TR97QCAZOJKWDCA1IQOLOCASWA959CA2BWZGVCA3B0UB8CAP83W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715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Dermatoglyphics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295400"/>
            <a:ext cx="3657600" cy="4892040"/>
          </a:xfrm>
        </p:spPr>
        <p:txBody>
          <a:bodyPr/>
          <a:lstStyle/>
          <a:p>
            <a:r>
              <a:rPr lang="en-US" sz="2400" dirty="0" err="1" smtClean="0"/>
              <a:t>Licatiopn</a:t>
            </a:r>
            <a:r>
              <a:rPr lang="en-US" sz="2400" dirty="0" smtClean="0"/>
              <a:t> of Fingerprint:</a:t>
            </a:r>
          </a:p>
          <a:p>
            <a:endParaRPr lang="en-US" sz="2400" dirty="0" smtClean="0"/>
          </a:p>
          <a:p>
            <a:pPr marL="539496" indent="-457200">
              <a:buFont typeface="+mj-lt"/>
              <a:buAutoNum type="arabicPeriod"/>
            </a:pPr>
            <a:r>
              <a:rPr lang="en-US" sz="2000" dirty="0" err="1" smtClean="0"/>
              <a:t>Palmar</a:t>
            </a:r>
            <a:r>
              <a:rPr lang="en-US" sz="2000" dirty="0" smtClean="0"/>
              <a:t> 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000" dirty="0" smtClean="0"/>
              <a:t>Plantar 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000" dirty="0" smtClean="0"/>
              <a:t>Tip of finger </a:t>
            </a:r>
            <a:endParaRPr lang="en-US" sz="2000" dirty="0"/>
          </a:p>
        </p:txBody>
      </p:sp>
      <p:pic>
        <p:nvPicPr>
          <p:cNvPr id="6" name="Picture 2" descr="C:\Documents and Settings\user\My Documents\My Pictures\gi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57600" cy="2362200"/>
          </a:xfrm>
          <a:prstGeom prst="rect">
            <a:avLst/>
          </a:prstGeom>
          <a:noFill/>
        </p:spPr>
      </p:pic>
      <p:pic>
        <p:nvPicPr>
          <p:cNvPr id="3074" name="Picture 2" descr="C:\Documents and Settings\user\My Documents\My Pictures\A39WXMECAUYLGXCCAK3PH7FCA3H63ELCAVH6FEVCA432TN5CAJX5ECGCAWFOPCYCA3RGS4NCA97P3A2CATZKPXLCAA5QYMYCA1H9OM9CAUEUE9DCABA4Y1ICA777ZV6CAKNQUZUCALF78QPCA750HU0CA4K8B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3733800" cy="259080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dg_patter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95600"/>
            <a:ext cx="3657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657600" cy="4663440"/>
          </a:xfrm>
        </p:spPr>
        <p:txBody>
          <a:bodyPr/>
          <a:lstStyle/>
          <a:p>
            <a:r>
              <a:rPr lang="en-US" sz="2400" dirty="0" smtClean="0"/>
              <a:t>Epidermis consist of 5 Stratum :</a:t>
            </a:r>
          </a:p>
          <a:p>
            <a:pPr>
              <a:buNone/>
            </a:pPr>
            <a:endParaRPr lang="en-US" sz="2400" dirty="0" smtClean="0"/>
          </a:p>
          <a:p>
            <a:pPr marL="539496" indent="-457200">
              <a:buFont typeface="+mj-lt"/>
              <a:buAutoNum type="arabicPeriod"/>
            </a:pPr>
            <a:r>
              <a:rPr lang="en-US" sz="1800" dirty="0" smtClean="0"/>
              <a:t> Stratum </a:t>
            </a:r>
            <a:r>
              <a:rPr lang="en-US" sz="1800" dirty="0" err="1" smtClean="0"/>
              <a:t>Basale</a:t>
            </a:r>
            <a:endParaRPr lang="en-US" sz="1800" dirty="0" smtClean="0"/>
          </a:p>
          <a:p>
            <a:pPr marL="539496" indent="-457200">
              <a:buFont typeface="+mj-lt"/>
              <a:buAutoNum type="arabicPeriod"/>
            </a:pPr>
            <a:r>
              <a:rPr lang="en-US" sz="1800" dirty="0" smtClean="0"/>
              <a:t> Stratum </a:t>
            </a:r>
            <a:r>
              <a:rPr lang="en-US" sz="1800" dirty="0" err="1" smtClean="0"/>
              <a:t>spinosum</a:t>
            </a: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Stratum </a:t>
            </a:r>
            <a:r>
              <a:rPr lang="en-US" sz="1800" dirty="0" err="1" smtClean="0"/>
              <a:t>granulosum</a:t>
            </a: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Stratum </a:t>
            </a:r>
            <a:r>
              <a:rPr lang="en-US" sz="1800" dirty="0" err="1" smtClean="0"/>
              <a:t>lucidum</a:t>
            </a: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Stratum </a:t>
            </a:r>
            <a:r>
              <a:rPr lang="en-US" sz="1800" dirty="0" err="1" smtClean="0"/>
              <a:t>corneum</a:t>
            </a: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endParaRPr lang="en-US" sz="1800" dirty="0" smtClean="0"/>
          </a:p>
          <a:p>
            <a:pPr marL="596646" indent="-514350">
              <a:buNone/>
            </a:pPr>
            <a:endParaRPr lang="en-US" sz="1800" dirty="0"/>
          </a:p>
        </p:txBody>
      </p:sp>
      <p:pic>
        <p:nvPicPr>
          <p:cNvPr id="4098" name="Picture 2" descr="C:\Documents and Settings\user\My Documents\My Pictures\normal_epidermis10X_lb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267200" cy="4038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My Documents\My Pictures\skin_epidermis_di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00500"/>
            <a:ext cx="40386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Stratum </a:t>
            </a:r>
            <a:r>
              <a:rPr lang="en-US" sz="4400" dirty="0" err="1" smtClean="0"/>
              <a:t>Basale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pPr>
              <a:buNone/>
            </a:pPr>
            <a:r>
              <a:rPr lang="en-US" dirty="0" smtClean="0"/>
              <a:t>   -</a:t>
            </a:r>
            <a:r>
              <a:rPr lang="en-US" sz="1800" dirty="0" smtClean="0"/>
              <a:t>Mitosis dividing </a:t>
            </a:r>
          </a:p>
          <a:p>
            <a:pPr>
              <a:buNone/>
            </a:pPr>
            <a:r>
              <a:rPr lang="en-US" sz="1800" dirty="0" smtClean="0"/>
              <a:t>    - Basophile cell</a:t>
            </a:r>
          </a:p>
          <a:p>
            <a:pPr>
              <a:buNone/>
            </a:pPr>
            <a:r>
              <a:rPr lang="en-US" sz="1800" dirty="0" smtClean="0"/>
              <a:t>    - </a:t>
            </a:r>
            <a:r>
              <a:rPr lang="en-US" sz="1800" dirty="0" err="1" smtClean="0"/>
              <a:t>Desmosome</a:t>
            </a:r>
            <a:r>
              <a:rPr lang="en-US" sz="1800" dirty="0" smtClean="0"/>
              <a:t> junction </a:t>
            </a:r>
          </a:p>
          <a:p>
            <a:pPr>
              <a:buNone/>
            </a:pPr>
            <a:r>
              <a:rPr lang="en-US" sz="1800" dirty="0" smtClean="0"/>
              <a:t>    -Hemi </a:t>
            </a:r>
            <a:r>
              <a:rPr lang="en-US" sz="1800" dirty="0" err="1" smtClean="0"/>
              <a:t>desmosome</a:t>
            </a:r>
            <a:r>
              <a:rPr lang="en-US" sz="1800" dirty="0" smtClean="0"/>
              <a:t> junction 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5122" name="Picture 2" descr="C:\Documents and Settings\user\My Documents\My Pictures\normal_IMG_0218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40576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Stratum </a:t>
            </a:r>
            <a:r>
              <a:rPr lang="en-US" sz="4400" dirty="0" err="1" smtClean="0"/>
              <a:t>Spinosum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    -</a:t>
            </a:r>
            <a:r>
              <a:rPr lang="en-US" sz="1800" dirty="0" err="1" smtClean="0"/>
              <a:t>Desmosome</a:t>
            </a:r>
            <a:r>
              <a:rPr lang="en-US" sz="1800" dirty="0" smtClean="0"/>
              <a:t> junction</a:t>
            </a:r>
          </a:p>
          <a:p>
            <a:pPr>
              <a:buNone/>
            </a:pPr>
            <a:r>
              <a:rPr lang="en-US" sz="1800" dirty="0" smtClean="0"/>
              <a:t>    -Keratin filament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Documents and Settings\user\My Documents\My Pictures\normal_pricklecell_lb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3733800" cy="2971800"/>
          </a:xfrm>
          <a:prstGeom prst="rect">
            <a:avLst/>
          </a:prstGeom>
          <a:noFill/>
        </p:spPr>
      </p:pic>
      <p:pic>
        <p:nvPicPr>
          <p:cNvPr id="9" name="Picture 2" descr="C:\Documents and Settings\user\My Documents\My Pictures\normal_epidermis10X_l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267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Stratum </a:t>
            </a:r>
            <a:r>
              <a:rPr lang="en-US" sz="4400" dirty="0" err="1" smtClean="0"/>
              <a:t>Granulosum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en-US" dirty="0" smtClean="0"/>
              <a:t>-</a:t>
            </a:r>
            <a:r>
              <a:rPr lang="en-US" sz="2000" dirty="0" err="1" smtClean="0"/>
              <a:t>Keratohyalin</a:t>
            </a:r>
            <a:r>
              <a:rPr lang="en-US" sz="2000" dirty="0" smtClean="0"/>
              <a:t> granules </a:t>
            </a:r>
          </a:p>
          <a:p>
            <a:pPr>
              <a:buNone/>
            </a:pPr>
            <a:r>
              <a:rPr lang="en-US" sz="2000" dirty="0" smtClean="0"/>
              <a:t>    - Formation barrier </a:t>
            </a:r>
            <a:endParaRPr lang="en-US" sz="2000" dirty="0"/>
          </a:p>
        </p:txBody>
      </p:sp>
      <p:pic>
        <p:nvPicPr>
          <p:cNvPr id="7170" name="Picture 2" descr="C:\Documents and Settings\user\My Documents\My Pictures\normal_skin20X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2765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Stratum </a:t>
            </a:r>
            <a:r>
              <a:rPr lang="en-US" sz="4400" dirty="0" err="1" smtClean="0"/>
              <a:t>lucidum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Specialization 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-There are in thick skin .</a:t>
            </a:r>
          </a:p>
          <a:p>
            <a:pPr>
              <a:buNone/>
            </a:pPr>
            <a:r>
              <a:rPr lang="en-US" sz="2000" dirty="0" smtClean="0"/>
              <a:t>   -</a:t>
            </a:r>
            <a:r>
              <a:rPr lang="en-US" sz="2000" dirty="0" err="1" smtClean="0"/>
              <a:t>Eosinophil</a:t>
            </a:r>
            <a:r>
              <a:rPr lang="en-US" sz="2000" dirty="0" smtClean="0"/>
              <a:t> color cell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8194" name="Picture 2" descr="C:\Documents and Settings\user\My Documents\My Pictures\normal_IMG_0232~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3581400" cy="3276600"/>
          </a:xfrm>
          <a:prstGeom prst="rect">
            <a:avLst/>
          </a:prstGeom>
          <a:noFill/>
        </p:spPr>
      </p:pic>
      <p:pic>
        <p:nvPicPr>
          <p:cNvPr id="8196" name="Picture 4" descr="C:\Documents and Settings\user\My Documents\My Pictures\normal_IMG_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4038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779</Words>
  <Application>Microsoft Office PowerPoint</Application>
  <PresentationFormat>On-screen Show (4:3)</PresentationFormat>
  <Paragraphs>265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HISTOLOGY OF SKIN </vt:lpstr>
      <vt:lpstr>Structure </vt:lpstr>
      <vt:lpstr>Function</vt:lpstr>
      <vt:lpstr>Dermatoglyphics </vt:lpstr>
      <vt:lpstr>Epidermis </vt:lpstr>
      <vt:lpstr>Stratum Basale</vt:lpstr>
      <vt:lpstr>Stratum Spinosum</vt:lpstr>
      <vt:lpstr> Stratum Granulosum </vt:lpstr>
      <vt:lpstr> Stratum lucidum </vt:lpstr>
      <vt:lpstr> Stratum corneum </vt:lpstr>
      <vt:lpstr>Epidermis</vt:lpstr>
      <vt:lpstr>Melanocyte </vt:lpstr>
      <vt:lpstr>Clinical Note of Melanocyte</vt:lpstr>
      <vt:lpstr> Langerhans Cell </vt:lpstr>
      <vt:lpstr> Merkel cell </vt:lpstr>
      <vt:lpstr>The Dermal – Epidermal Junction</vt:lpstr>
      <vt:lpstr>The Dermal – Epidermal Junction &amp; Clinical Note</vt:lpstr>
      <vt:lpstr>Dermis</vt:lpstr>
      <vt:lpstr>Dermis </vt:lpstr>
      <vt:lpstr>Vascular network </vt:lpstr>
      <vt:lpstr>Nerve of Skin </vt:lpstr>
      <vt:lpstr>Encapsulate Nerve Ending</vt:lpstr>
      <vt:lpstr>Nerve of Skin </vt:lpstr>
      <vt:lpstr>Appendage of Skin</vt:lpstr>
      <vt:lpstr>Hair</vt:lpstr>
      <vt:lpstr>Hair</vt:lpstr>
      <vt:lpstr>Histology of hair</vt:lpstr>
      <vt:lpstr>Hair grow cycle </vt:lpstr>
      <vt:lpstr>Nail </vt:lpstr>
      <vt:lpstr>Nail</vt:lpstr>
      <vt:lpstr>Sebaceous Glands </vt:lpstr>
      <vt:lpstr>Sebaceous Glands &amp; Clinical Point </vt:lpstr>
      <vt:lpstr>Sweat Gland </vt:lpstr>
      <vt:lpstr>Sweat Gland </vt:lpstr>
      <vt:lpstr>Sweat Gland </vt:lpstr>
      <vt:lpstr>Subcutaneous Tissue </vt:lpstr>
      <vt:lpstr>THANK YOU 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SKIN </dc:title>
  <dc:creator>user</dc:creator>
  <cp:lastModifiedBy>user</cp:lastModifiedBy>
  <cp:revision>154</cp:revision>
  <dcterms:created xsi:type="dcterms:W3CDTF">2011-07-27T04:37:16Z</dcterms:created>
  <dcterms:modified xsi:type="dcterms:W3CDTF">2011-08-01T10:26:20Z</dcterms:modified>
</cp:coreProperties>
</file>