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72" r:id="rId1"/>
  </p:sldMasterIdLst>
  <p:notesMasterIdLst>
    <p:notesMasterId r:id="rId80"/>
  </p:notesMasterIdLst>
  <p:sldIdLst>
    <p:sldId id="376" r:id="rId2"/>
    <p:sldId id="259" r:id="rId3"/>
    <p:sldId id="331" r:id="rId4"/>
    <p:sldId id="377" r:id="rId5"/>
    <p:sldId id="285" r:id="rId6"/>
    <p:sldId id="286" r:id="rId7"/>
    <p:sldId id="311" r:id="rId8"/>
    <p:sldId id="287" r:id="rId9"/>
    <p:sldId id="360" r:id="rId10"/>
    <p:sldId id="361" r:id="rId11"/>
    <p:sldId id="380" r:id="rId12"/>
    <p:sldId id="381" r:id="rId13"/>
    <p:sldId id="382" r:id="rId14"/>
    <p:sldId id="383" r:id="rId15"/>
    <p:sldId id="288" r:id="rId16"/>
    <p:sldId id="289" r:id="rId17"/>
    <p:sldId id="370" r:id="rId18"/>
    <p:sldId id="371" r:id="rId19"/>
    <p:sldId id="290" r:id="rId20"/>
    <p:sldId id="372" r:id="rId21"/>
    <p:sldId id="373" r:id="rId22"/>
    <p:sldId id="293" r:id="rId23"/>
    <p:sldId id="292" r:id="rId24"/>
    <p:sldId id="291" r:id="rId25"/>
    <p:sldId id="294" r:id="rId26"/>
    <p:sldId id="375" r:id="rId27"/>
    <p:sldId id="296" r:id="rId28"/>
    <p:sldId id="295" r:id="rId29"/>
    <p:sldId id="297" r:id="rId30"/>
    <p:sldId id="263" r:id="rId31"/>
    <p:sldId id="300" r:id="rId32"/>
    <p:sldId id="302" r:id="rId33"/>
    <p:sldId id="303" r:id="rId34"/>
    <p:sldId id="304" r:id="rId35"/>
    <p:sldId id="305" r:id="rId36"/>
    <p:sldId id="273" r:id="rId37"/>
    <p:sldId id="365" r:id="rId38"/>
    <p:sldId id="366" r:id="rId39"/>
    <p:sldId id="367" r:id="rId40"/>
    <p:sldId id="368" r:id="rId41"/>
    <p:sldId id="369" r:id="rId42"/>
    <p:sldId id="307" r:id="rId43"/>
    <p:sldId id="308" r:id="rId44"/>
    <p:sldId id="309" r:id="rId45"/>
    <p:sldId id="313" r:id="rId46"/>
    <p:sldId id="379" r:id="rId47"/>
    <p:sldId id="310" r:id="rId48"/>
    <p:sldId id="314" r:id="rId49"/>
    <p:sldId id="315" r:id="rId50"/>
    <p:sldId id="316" r:id="rId51"/>
    <p:sldId id="317" r:id="rId52"/>
    <p:sldId id="318" r:id="rId53"/>
    <p:sldId id="280" r:id="rId54"/>
    <p:sldId id="322" r:id="rId55"/>
    <p:sldId id="319" r:id="rId56"/>
    <p:sldId id="320" r:id="rId57"/>
    <p:sldId id="321" r:id="rId58"/>
    <p:sldId id="323" r:id="rId59"/>
    <p:sldId id="324" r:id="rId60"/>
    <p:sldId id="326" r:id="rId61"/>
    <p:sldId id="325" r:id="rId62"/>
    <p:sldId id="327" r:id="rId63"/>
    <p:sldId id="328" r:id="rId64"/>
    <p:sldId id="329" r:id="rId65"/>
    <p:sldId id="330" r:id="rId66"/>
    <p:sldId id="337" r:id="rId67"/>
    <p:sldId id="338" r:id="rId68"/>
    <p:sldId id="339" r:id="rId69"/>
    <p:sldId id="340" r:id="rId70"/>
    <p:sldId id="349" r:id="rId71"/>
    <p:sldId id="342" r:id="rId72"/>
    <p:sldId id="343" r:id="rId73"/>
    <p:sldId id="344" r:id="rId74"/>
    <p:sldId id="345" r:id="rId75"/>
    <p:sldId id="346" r:id="rId76"/>
    <p:sldId id="347" r:id="rId77"/>
    <p:sldId id="348" r:id="rId78"/>
    <p:sldId id="282" r:id="rId7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84" d="100"/>
          <a:sy n="84" d="100"/>
        </p:scale>
        <p:origin x="898" y="62"/>
      </p:cViewPr>
      <p:guideLst>
        <p:guide orient="horz" pos="2160"/>
        <p:guide pos="2880"/>
      </p:guideLst>
    </p:cSldViewPr>
  </p:slideViewPr>
  <p:notesTextViewPr>
    <p:cViewPr>
      <p:scale>
        <a:sx n="100" d="100"/>
        <a:sy n="100" d="100"/>
      </p:scale>
      <p:origin x="0" y="0"/>
    </p:cViewPr>
  </p:notesTextViewPr>
  <p:sorterViewPr>
    <p:cViewPr varScale="1">
      <p:scale>
        <a:sx n="100" d="100"/>
        <a:sy n="100" d="100"/>
      </p:scale>
      <p:origin x="0" y="-4502"/>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tableStyles" Target="tableStyle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viewProps" Target="viewProp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6CFF7AB-527E-46A0-BD9A-BD3F72BAAE86}" type="datetimeFigureOut">
              <a:rPr lang="en-US" smtClean="0"/>
              <a:t>3/8/2016</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AA01F1D2-B1B6-4379-BC76-C83413D78854}" type="slidenum">
              <a:rPr lang="en-US" smtClean="0"/>
              <a:t>‹#›</a:t>
            </a:fld>
            <a:endParaRPr lang="en-US"/>
          </a:p>
        </p:txBody>
      </p:sp>
    </p:spTree>
    <p:extLst>
      <p:ext uri="{BB962C8B-B14F-4D97-AF65-F5344CB8AC3E}">
        <p14:creationId xmlns:p14="http://schemas.microsoft.com/office/powerpoint/2010/main" val="27346794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4BD5C74-6BD0-4C99-88F5-8CEC265AFBF0}" type="slidenum">
              <a:rPr lang="en-US"/>
              <a:pPr/>
              <a:t>37</a:t>
            </a:fld>
            <a:endParaRPr lang="en-US"/>
          </a:p>
        </p:txBody>
      </p:sp>
      <p:sp>
        <p:nvSpPr>
          <p:cNvPr id="84994" name="Rectangle 2"/>
          <p:cNvSpPr>
            <a:spLocks noGrp="1" noRot="1" noChangeAspect="1" noChangeArrowheads="1" noTextEdit="1"/>
          </p:cNvSpPr>
          <p:nvPr>
            <p:ph type="sldImg"/>
          </p:nvPr>
        </p:nvSpPr>
        <p:spPr>
          <a:xfrm>
            <a:off x="1152525" y="690563"/>
            <a:ext cx="4557713" cy="3417887"/>
          </a:xfrm>
          <a:ln/>
        </p:spPr>
      </p:sp>
      <p:sp>
        <p:nvSpPr>
          <p:cNvPr id="84995" name="Rectangle 3"/>
          <p:cNvSpPr>
            <a:spLocks noGrp="1" noChangeArrowheads="1"/>
          </p:cNvSpPr>
          <p:nvPr>
            <p:ph type="body" idx="1"/>
          </p:nvPr>
        </p:nvSpPr>
        <p:spPr/>
        <p:txBody>
          <a:bodyPr/>
          <a:lstStyle/>
          <a:p>
            <a:endParaRPr lang="en-US" dirty="0"/>
          </a:p>
        </p:txBody>
      </p:sp>
    </p:spTree>
    <p:extLst>
      <p:ext uri="{BB962C8B-B14F-4D97-AF65-F5344CB8AC3E}">
        <p14:creationId xmlns:p14="http://schemas.microsoft.com/office/powerpoint/2010/main" val="2674946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6DFEE2AE-C9AD-4EA8-A276-25500AE3BE63}" type="slidenum">
              <a:rPr lang="en-US"/>
              <a:pPr/>
              <a:t>38</a:t>
            </a:fld>
            <a:endParaRPr lang="en-US"/>
          </a:p>
        </p:txBody>
      </p:sp>
      <p:sp>
        <p:nvSpPr>
          <p:cNvPr id="74754" name="Rectangle 2"/>
          <p:cNvSpPr>
            <a:spLocks noGrp="1" noRot="1" noChangeAspect="1" noChangeArrowheads="1" noTextEdit="1"/>
          </p:cNvSpPr>
          <p:nvPr>
            <p:ph type="sldImg"/>
          </p:nvPr>
        </p:nvSpPr>
        <p:spPr>
          <a:xfrm>
            <a:off x="1152525" y="690563"/>
            <a:ext cx="4557713" cy="3417887"/>
          </a:xfrm>
          <a:ln/>
        </p:spPr>
      </p:sp>
      <p:sp>
        <p:nvSpPr>
          <p:cNvPr id="74755" name="Rectangle 3"/>
          <p:cNvSpPr>
            <a:spLocks noGrp="1" noChangeArrowheads="1"/>
          </p:cNvSpPr>
          <p:nvPr>
            <p:ph type="body" idx="1"/>
          </p:nvPr>
        </p:nvSpPr>
        <p:spPr/>
        <p:txBody>
          <a:bodyPr/>
          <a:lstStyle/>
          <a:p>
            <a:endParaRPr lang="en-US" dirty="0"/>
          </a:p>
        </p:txBody>
      </p:sp>
    </p:spTree>
    <p:extLst>
      <p:ext uri="{BB962C8B-B14F-4D97-AF65-F5344CB8AC3E}">
        <p14:creationId xmlns:p14="http://schemas.microsoft.com/office/powerpoint/2010/main" val="13770157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p:cNvSpPr>
            <a:spLocks noGrp="1" noRot="1" noChangeAspect="1" noTextEdit="1"/>
          </p:cNvSpPr>
          <p:nvPr>
            <p:ph type="sldImg"/>
          </p:nvPr>
        </p:nvSpPr>
        <p:spPr>
          <a:ln/>
        </p:spPr>
      </p:sp>
      <p:sp>
        <p:nvSpPr>
          <p:cNvPr id="78851" name="Notes Placeholder 2"/>
          <p:cNvSpPr>
            <a:spLocks noGrp="1"/>
          </p:cNvSpPr>
          <p:nvPr>
            <p:ph type="body" idx="1"/>
          </p:nvPr>
        </p:nvSpPr>
        <p:spPr>
          <a:noFill/>
          <a:ln/>
        </p:spPr>
        <p:txBody>
          <a:bodyPr/>
          <a:lstStyle/>
          <a:p>
            <a:endParaRPr lang="en-US" smtClean="0"/>
          </a:p>
        </p:txBody>
      </p:sp>
      <p:sp>
        <p:nvSpPr>
          <p:cNvPr id="78852" name="Slide Number Placeholder 3"/>
          <p:cNvSpPr>
            <a:spLocks noGrp="1"/>
          </p:cNvSpPr>
          <p:nvPr>
            <p:ph type="sldNum" sz="quarter" idx="5"/>
          </p:nvPr>
        </p:nvSpPr>
        <p:spPr>
          <a:noFill/>
        </p:spPr>
        <p:txBody>
          <a:bodyPr/>
          <a:lstStyle/>
          <a:p>
            <a:fld id="{6013D035-09C0-4722-A504-387DBC2AB158}" type="slidenum">
              <a:rPr lang="en-US" smtClean="0"/>
              <a:pPr/>
              <a:t>46</a:t>
            </a:fld>
            <a:endParaRPr lang="en-US" smtClean="0"/>
          </a:p>
        </p:txBody>
      </p:sp>
    </p:spTree>
    <p:extLst>
      <p:ext uri="{BB962C8B-B14F-4D97-AF65-F5344CB8AC3E}">
        <p14:creationId xmlns:p14="http://schemas.microsoft.com/office/powerpoint/2010/main" val="9415068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2">
        <a:schemeClr val="bg2"/>
      </p:bgRef>
    </p:bg>
    <p:spTree>
      <p:nvGrpSpPr>
        <p:cNvPr id="1" name=""/>
        <p:cNvGrpSpPr/>
        <p:nvPr/>
      </p:nvGrpSpPr>
      <p:grpSpPr>
        <a:xfrm>
          <a:off x="0" y="0"/>
          <a:ext cx="0" cy="0"/>
          <a:chOff x="0" y="0"/>
          <a:chExt cx="0" cy="0"/>
        </a:xfrm>
      </p:grpSpPr>
      <p:sp>
        <p:nvSpPr>
          <p:cNvPr id="9" name="Rectangle 8"/>
          <p:cNvSpPr/>
          <p:nvPr/>
        </p:nvSpPr>
        <p:spPr bwMode="ltGray">
          <a:xfrm>
            <a:off x="0" y="0"/>
            <a:ext cx="9143999" cy="513543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ctrTitle"/>
          </p:nvPr>
        </p:nvSpPr>
        <p:spPr>
          <a:xfrm>
            <a:off x="685800" y="3355848"/>
            <a:ext cx="8077200" cy="1673352"/>
          </a:xfrm>
        </p:spPr>
        <p:txBody>
          <a:bodyPr vert="horz" lIns="91440" tIns="0" rIns="45720" bIns="0" rtlCol="0" anchor="t">
            <a:normAutofit/>
            <a:scene3d>
              <a:camera prst="orthographicFront"/>
              <a:lightRig rig="threePt" dir="t">
                <a:rot lat="0" lon="0" rev="4800000"/>
              </a:lightRig>
            </a:scene3d>
            <a:sp3d prstMaterial="matte">
              <a:bevelT w="50800" h="10160"/>
            </a:sp3d>
          </a:bodyPr>
          <a:lstStyle>
            <a:lvl1pPr algn="l">
              <a:defRPr sz="4700" b="1"/>
            </a:lvl1pPr>
            <a:extLst/>
          </a:lstStyle>
          <a:p>
            <a:r>
              <a:rPr kumimoji="0" lang="en-US" smtClean="0"/>
              <a:t>Click to edit Master title style</a:t>
            </a:r>
            <a:endParaRPr kumimoji="0" lang="en-US"/>
          </a:p>
        </p:txBody>
      </p:sp>
      <p:sp>
        <p:nvSpPr>
          <p:cNvPr id="3" name="Subtitle 2"/>
          <p:cNvSpPr>
            <a:spLocks noGrp="1"/>
          </p:cNvSpPr>
          <p:nvPr>
            <p:ph type="subTitle" idx="1"/>
          </p:nvPr>
        </p:nvSpPr>
        <p:spPr>
          <a:xfrm>
            <a:off x="685800" y="1828800"/>
            <a:ext cx="8077200" cy="1499616"/>
          </a:xfrm>
        </p:spPr>
        <p:txBody>
          <a:bodyPr lIns="118872" tIns="0" rIns="45720" bIns="0" anchor="b"/>
          <a:lstStyle>
            <a:lvl1pPr marL="0" indent="0" algn="l">
              <a:buNone/>
              <a:defRPr sz="20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extLst/>
          </a:lstStyle>
          <a:p>
            <a:r>
              <a:rPr kumimoji="0" lang="en-US" smtClean="0"/>
              <a:t>Click to edit Master subtitle style</a:t>
            </a:r>
            <a:endParaRPr kumimoji="0" lang="en-US"/>
          </a:p>
        </p:txBody>
      </p:sp>
      <p:sp>
        <p:nvSpPr>
          <p:cNvPr id="4" name="Date Placeholder 3"/>
          <p:cNvSpPr>
            <a:spLocks noGrp="1"/>
          </p:cNvSpPr>
          <p:nvPr>
            <p:ph type="dt" sz="half" idx="10"/>
          </p:nvPr>
        </p:nvSpPr>
        <p:spPr/>
        <p:txBody>
          <a:bodyPr/>
          <a:lstStyle/>
          <a:p>
            <a:fld id="{6B882FB3-2E93-4CE2-B1A2-B8D78F24ACC0}" type="datetime1">
              <a:rPr lang="en-US" smtClean="0"/>
              <a:t>3/8/2016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10" name="Rectangle 9"/>
          <p:cNvSpPr/>
          <p:nvPr/>
        </p:nvSpPr>
        <p:spPr bwMode="invGray">
          <a:xfrm>
            <a:off x="0" y="5128334"/>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55448"/>
            <a:ext cx="8229600" cy="1252728"/>
          </a:xfrm>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F1FD2DC3-780D-4B6D-9A72-2B9FC81848FC}" type="datetime1">
              <a:rPr lang="en-US" smtClean="0"/>
              <a:t>3/8/2016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2">
        <a:schemeClr val="bg2"/>
      </p:bgRef>
    </p:bg>
    <p:spTree>
      <p:nvGrpSpPr>
        <p:cNvPr id="1" name=""/>
        <p:cNvGrpSpPr/>
        <p:nvPr/>
      </p:nvGrpSpPr>
      <p:grpSpPr>
        <a:xfrm>
          <a:off x="0" y="0"/>
          <a:ext cx="0" cy="0"/>
          <a:chOff x="0" y="0"/>
          <a:chExt cx="0" cy="0"/>
        </a:xfrm>
      </p:grpSpPr>
      <p:sp>
        <p:nvSpPr>
          <p:cNvPr id="9" name="Rectangle 8"/>
          <p:cNvSpPr/>
          <p:nvPr/>
        </p:nvSpPr>
        <p:spPr bwMode="ltGray">
          <a:xfrm>
            <a:off x="0" y="1"/>
            <a:ext cx="9144000" cy="260252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12" name="Rectangle 11"/>
          <p:cNvSpPr/>
          <p:nvPr/>
        </p:nvSpPr>
        <p:spPr bwMode="invGray">
          <a:xfrm>
            <a:off x="0" y="2602520"/>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title"/>
          </p:nvPr>
        </p:nvSpPr>
        <p:spPr>
          <a:xfrm>
            <a:off x="749808" y="118872"/>
            <a:ext cx="8013192" cy="1636776"/>
          </a:xfrm>
        </p:spPr>
        <p:txBody>
          <a:bodyPr vert="horz" lIns="91440" tIns="0" rIns="91440" bIns="0" rtlCol="0" anchor="b">
            <a:normAutofit/>
            <a:scene3d>
              <a:camera prst="orthographicFront"/>
              <a:lightRig rig="threePt" dir="t">
                <a:rot lat="0" lon="0" rev="4800000"/>
              </a:lightRig>
            </a:scene3d>
            <a:sp3d prstMaterial="matte">
              <a:bevelT w="50800" h="10160"/>
            </a:sp3d>
          </a:bodyPr>
          <a:lstStyle>
            <a:lvl1pPr algn="l">
              <a:defRPr sz="4700" b="1" cap="none" baseline="0"/>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740664" y="1828800"/>
            <a:ext cx="8022336" cy="685800"/>
          </a:xfrm>
        </p:spPr>
        <p:txBody>
          <a:bodyPr lIns="146304" tIns="0" rIns="45720" bIns="0" anchor="t"/>
          <a:lstStyle>
            <a:lvl1pPr marL="0" indent="0">
              <a:buNone/>
              <a:defRPr sz="2000">
                <a:solidFill>
                  <a:srgbClr val="FFFFFF"/>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B49F5AB4-9DDB-452E-A0FC-3BF583BE8F8E}" type="datetime1">
              <a:rPr lang="en-US" smtClean="0"/>
              <a:t>3/8/2016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773936"/>
            <a:ext cx="4038600" cy="4623816"/>
          </a:xfrm>
        </p:spPr>
        <p:txBody>
          <a:bodyPr lIns="91440"/>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773936"/>
            <a:ext cx="4038600" cy="462381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2F35886B-7BF5-48BC-A52F-E92C800CAF66}" type="datetime1">
              <a:rPr lang="en-US" smtClean="0"/>
              <a:t>3/8/2016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698987"/>
            <a:ext cx="4040188"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n-US" smtClean="0"/>
              <a:t>Click to edit Master text styles</a:t>
            </a:r>
          </a:p>
        </p:txBody>
      </p:sp>
      <p:sp>
        <p:nvSpPr>
          <p:cNvPr id="4" name="Content Placeholder 3"/>
          <p:cNvSpPr>
            <a:spLocks noGrp="1"/>
          </p:cNvSpPr>
          <p:nvPr>
            <p:ph sz="half" idx="2"/>
          </p:nvPr>
        </p:nvSpPr>
        <p:spPr>
          <a:xfrm>
            <a:off x="457200" y="2449512"/>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Text Placeholder 4"/>
          <p:cNvSpPr>
            <a:spLocks noGrp="1"/>
          </p:cNvSpPr>
          <p:nvPr>
            <p:ph type="body" sz="quarter" idx="3"/>
          </p:nvPr>
        </p:nvSpPr>
        <p:spPr>
          <a:xfrm>
            <a:off x="4645025" y="1698987"/>
            <a:ext cx="4041775" cy="715355"/>
          </a:xfrm>
        </p:spPr>
        <p:txBody>
          <a:bodyPr lIns="146304" anchor="ctr"/>
          <a:lstStyle>
            <a:lvl1pPr marL="0" indent="0">
              <a:buNone/>
              <a:defRPr sz="2300" b="1" cap="all"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extLst/>
          </a:lstStyle>
          <a:p>
            <a:pPr lvl="0" eaLnBrk="1" latinLnBrk="0" hangingPunct="1"/>
            <a:r>
              <a:rPr kumimoji="0" lang="en-US" smtClean="0"/>
              <a:t>Click to edit Master text styles</a:t>
            </a:r>
          </a:p>
        </p:txBody>
      </p:sp>
      <p:sp>
        <p:nvSpPr>
          <p:cNvPr id="6" name="Content Placeholder 5"/>
          <p:cNvSpPr>
            <a:spLocks noGrp="1"/>
          </p:cNvSpPr>
          <p:nvPr>
            <p:ph sz="quarter" idx="4"/>
          </p:nvPr>
        </p:nvSpPr>
        <p:spPr>
          <a:xfrm>
            <a:off x="4645025" y="2449512"/>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6FB4C14A-68D4-4143-A7ED-6079EA802D4D}" type="datetime1">
              <a:rPr lang="en-US" smtClean="0"/>
              <a:t>3/8/2016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07708F33-8DA3-43D3-96F1-9A1142190F0B}" type="datetime1">
              <a:rPr lang="en-US" smtClean="0"/>
              <a:t>3/8/2016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D352AE4-0622-4A3E-83F7-AEF910C1E7FF}" type="datetime1">
              <a:rPr lang="en-US" smtClean="0"/>
              <a:t>3/8/2016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838" y="152400"/>
            <a:ext cx="2523744" cy="978408"/>
          </a:xfrm>
        </p:spPr>
        <p:txBody>
          <a:bodyPr vert="horz" lIns="73152" rIns="45720" bIns="0" rtlCol="0" anchor="b">
            <a:normAutofit/>
            <a:sp3d prstMaterial="matte"/>
          </a:bodyPr>
          <a:lstStyle>
            <a:lvl1pPr algn="l">
              <a:defRPr sz="2000" b="0"/>
            </a:lvl1pPr>
            <a:extLst/>
          </a:lstStyle>
          <a:p>
            <a:r>
              <a:rPr kumimoji="0" lang="en-US" smtClean="0"/>
              <a:t>Click to edit Master title style</a:t>
            </a:r>
            <a:endParaRPr kumimoji="0" lang="en-US"/>
          </a:p>
        </p:txBody>
      </p:sp>
      <p:sp>
        <p:nvSpPr>
          <p:cNvPr id="3" name="Content Placeholder 2"/>
          <p:cNvSpPr>
            <a:spLocks noGrp="1"/>
          </p:cNvSpPr>
          <p:nvPr>
            <p:ph idx="1"/>
          </p:nvPr>
        </p:nvSpPr>
        <p:spPr>
          <a:xfrm>
            <a:off x="3019377" y="1743133"/>
            <a:ext cx="5920641" cy="455888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Text Placeholder 3"/>
          <p:cNvSpPr>
            <a:spLocks noGrp="1"/>
          </p:cNvSpPr>
          <p:nvPr>
            <p:ph type="body" sz="half" idx="2"/>
          </p:nvPr>
        </p:nvSpPr>
        <p:spPr>
          <a:xfrm>
            <a:off x="167838" y="1730018"/>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981D09AC-4A4E-47C7-BEAB-3F6979501150}" type="datetime1">
              <a:rPr lang="en-US" smtClean="0"/>
              <a:t>3/8/2016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
        <p:nvSpPr>
          <p:cNvPr id="12" name="Rectangle 11"/>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bwMode="invGray">
          <a:xfrm>
            <a:off x="2855737" y="0"/>
            <a:ext cx="45720" cy="1453896"/>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64592" y="155448"/>
            <a:ext cx="2525150" cy="978408"/>
          </a:xfrm>
        </p:spPr>
        <p:txBody>
          <a:bodyPr lIns="73152" bIns="0" anchor="b">
            <a:sp3d prstMaterial="matte"/>
          </a:bodyPr>
          <a:lstStyle>
            <a:lvl1pPr algn="l">
              <a:defRPr sz="2000" b="0"/>
            </a:lvl1pPr>
            <a:extLst/>
          </a:lstStyle>
          <a:p>
            <a:r>
              <a:rPr kumimoji="0" lang="en-US" smtClean="0"/>
              <a:t>Click to edit Master title style</a:t>
            </a:r>
            <a:endParaRPr kumimoji="0" lang="en-US"/>
          </a:p>
        </p:txBody>
      </p:sp>
      <p:sp>
        <p:nvSpPr>
          <p:cNvPr id="3" name="Picture Placeholder 2"/>
          <p:cNvSpPr>
            <a:spLocks noGrp="1"/>
          </p:cNvSpPr>
          <p:nvPr>
            <p:ph type="pic" idx="1"/>
          </p:nvPr>
        </p:nvSpPr>
        <p:spPr>
          <a:xfrm>
            <a:off x="2903805" y="1484808"/>
            <a:ext cx="6247397" cy="5373192"/>
          </a:xfrm>
          <a:solidFill>
            <a:schemeClr val="bg2">
              <a:shade val="75000"/>
            </a:schemeClr>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extLst/>
          </a:lstStyle>
          <a:p>
            <a:r>
              <a:rPr kumimoji="0" lang="en-US" smtClean="0"/>
              <a:t>Click icon to add picture</a:t>
            </a:r>
            <a:endParaRPr kumimoji="0" lang="en-US" dirty="0"/>
          </a:p>
        </p:txBody>
      </p:sp>
      <p:sp>
        <p:nvSpPr>
          <p:cNvPr id="4" name="Text Placeholder 3"/>
          <p:cNvSpPr>
            <a:spLocks noGrp="1"/>
          </p:cNvSpPr>
          <p:nvPr>
            <p:ph type="body" sz="half" idx="2"/>
          </p:nvPr>
        </p:nvSpPr>
        <p:spPr>
          <a:xfrm>
            <a:off x="164592" y="1728216"/>
            <a:ext cx="2468880" cy="45720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extLst/>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a:xfrm>
            <a:off x="164592" y="1170432"/>
            <a:ext cx="2523744" cy="201168"/>
          </a:xfrm>
        </p:spPr>
        <p:txBody>
          <a:bodyPr/>
          <a:lstStyle/>
          <a:p>
            <a:fld id="{01E2D309-5F15-41CA-8B2C-E7E996584BFE}" type="datetime1">
              <a:rPr lang="en-US" smtClean="0"/>
              <a:t>3/8/2016</a:t>
            </a:fld>
            <a:endParaRPr lang="en-US"/>
          </a:p>
        </p:txBody>
      </p:sp>
      <p:sp>
        <p:nvSpPr>
          <p:cNvPr id="11" name="Rectangle 10"/>
          <p:cNvSpPr/>
          <p:nvPr/>
        </p:nvSpPr>
        <p:spPr>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bwMode="invGray">
          <a:xfrm>
            <a:off x="2855737" y="0"/>
            <a:ext cx="45720" cy="6858000"/>
          </a:xfrm>
          <a:prstGeom prst="rect">
            <a:avLst/>
          </a:prstGeom>
          <a:solidFill>
            <a:srgbClr val="FFFFFF"/>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6" name="Footer Placeholder 5"/>
          <p:cNvSpPr>
            <a:spLocks noGrp="1"/>
          </p:cNvSpPr>
          <p:nvPr>
            <p:ph type="ftr" sz="quarter" idx="11"/>
          </p:nvPr>
        </p:nvSpPr>
        <p:spPr>
          <a:xfrm>
            <a:off x="3035808" y="1170432"/>
            <a:ext cx="5193792" cy="201168"/>
          </a:xfrm>
        </p:spPr>
        <p:txBody>
          <a:bodyPr/>
          <a:lstStyle>
            <a:lvl1pPr>
              <a:defRPr>
                <a:solidFill>
                  <a:schemeClr val="bg1">
                    <a:shade val="50000"/>
                  </a:schemeClr>
                </a:solidFill>
              </a:defRPr>
            </a:lvl1pPr>
          </a:lstStyle>
          <a:p>
            <a:endParaRPr lang="en-US"/>
          </a:p>
        </p:txBody>
      </p:sp>
      <p:sp>
        <p:nvSpPr>
          <p:cNvPr id="7" name="Slide Number Placeholder 6"/>
          <p:cNvSpPr>
            <a:spLocks noGrp="1"/>
          </p:cNvSpPr>
          <p:nvPr>
            <p:ph type="sldNum" sz="quarter" idx="12"/>
          </p:nvPr>
        </p:nvSpPr>
        <p:spPr>
          <a:xfrm>
            <a:off x="8339328" y="1170432"/>
            <a:ext cx="733864" cy="201168"/>
          </a:xfrm>
        </p:spPr>
        <p:txBody>
          <a:bodyPr/>
          <a:lstStyle/>
          <a:p>
            <a:fld id="{B6F15528-21DE-4FAA-801E-634DDDAF4B2B}"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BE24389A-BC59-44C3-AD19-B7C2C7A0D356}" type="datetime1">
              <a:rPr lang="en-US" smtClean="0"/>
              <a:t>3/8/2016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9" name="Rectangle 8"/>
          <p:cNvSpPr/>
          <p:nvPr/>
        </p:nvSpPr>
        <p:spPr bwMode="invGray">
          <a:xfrm>
            <a:off x="6598920" y="0"/>
            <a:ext cx="45720" cy="6858000"/>
          </a:xfrm>
          <a:prstGeom prst="rect">
            <a:avLst/>
          </a:prstGeom>
          <a:solidFill>
            <a:srgbClr val="FFFFFF"/>
          </a:solidFill>
          <a:ln w="48000" cap="flat" cmpd="thickThin" algn="ctr">
            <a:noFill/>
            <a:prstDash val="solid"/>
          </a:ln>
          <a:effectLst>
            <a:outerShdw blurRad="31750" dist="10160" dir="108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8" name="Rectangle 7"/>
          <p:cNvSpPr/>
          <p:nvPr/>
        </p:nvSpPr>
        <p:spPr bwMode="ltGray">
          <a:xfrm>
            <a:off x="6647687" y="0"/>
            <a:ext cx="2514601" cy="6858000"/>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Vertical Title 1"/>
          <p:cNvSpPr>
            <a:spLocks noGrp="1"/>
          </p:cNvSpPr>
          <p:nvPr>
            <p:ph type="title" orient="vert"/>
          </p:nvPr>
        </p:nvSpPr>
        <p:spPr>
          <a:xfrm>
            <a:off x="6781800" y="274640"/>
            <a:ext cx="1905000" cy="5851525"/>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304800"/>
            <a:ext cx="60198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58476C7C-8A52-4137-9820-939514BCB3C3}" type="datetime1">
              <a:rPr lang="en-US" smtClean="0"/>
              <a:t>3/8/2016</a:t>
            </a:fld>
            <a:endParaRPr lang="en-US"/>
          </a:p>
        </p:txBody>
      </p:sp>
      <p:sp>
        <p:nvSpPr>
          <p:cNvPr id="5" name="Footer Placeholder 4"/>
          <p:cNvSpPr>
            <a:spLocks noGrp="1"/>
          </p:cNvSpPr>
          <p:nvPr>
            <p:ph type="ftr" sz="quarter" idx="11"/>
          </p:nvPr>
        </p:nvSpPr>
        <p:spPr>
          <a:xfrm>
            <a:off x="2640597" y="6377459"/>
            <a:ext cx="3836404" cy="365125"/>
          </a:xfrm>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 name="Rectangle 9"/>
          <p:cNvSpPr/>
          <p:nvPr/>
        </p:nvSpPr>
        <p:spPr bwMode="invGray">
          <a:xfrm>
            <a:off x="0" y="1435895"/>
            <a:ext cx="9144000" cy="45720"/>
          </a:xfrm>
          <a:prstGeom prst="rect">
            <a:avLst/>
          </a:prstGeom>
          <a:solidFill>
            <a:srgbClr val="FFFFFF"/>
          </a:solidFill>
          <a:ln w="48000" cap="flat" cmpd="thickThin" algn="ctr">
            <a:noFill/>
            <a:prstDash val="solid"/>
          </a:ln>
          <a:effectLst>
            <a:outerShdw blurRad="31750" dist="10160" dir="5400000" algn="tl" rotWithShape="0">
              <a:srgbClr val="000000">
                <a:alpha val="6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7" name="Rectangle 6"/>
          <p:cNvSpPr/>
          <p:nvPr/>
        </p:nvSpPr>
        <p:spPr bwMode="ltGray">
          <a:xfrm>
            <a:off x="0" y="0"/>
            <a:ext cx="9143999" cy="1433733"/>
          </a:xfrm>
          <a:prstGeom prst="rect">
            <a:avLst/>
          </a:prstGeom>
          <a:solidFill>
            <a:srgbClr val="000000"/>
          </a:solidFill>
          <a:ln w="48000" cap="flat" cmpd="thickThin"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Placeholder 1"/>
          <p:cNvSpPr>
            <a:spLocks noGrp="1"/>
          </p:cNvSpPr>
          <p:nvPr>
            <p:ph type="title"/>
          </p:nvPr>
        </p:nvSpPr>
        <p:spPr>
          <a:xfrm>
            <a:off x="457200" y="152400"/>
            <a:ext cx="8229600" cy="1251062"/>
          </a:xfrm>
          <a:prstGeom prst="rect">
            <a:avLst/>
          </a:prstGeom>
        </p:spPr>
        <p:txBody>
          <a:bodyPr vert="horz" lIns="91440" rIns="45720" rtlCol="0" anchor="ctr">
            <a:normAutofit/>
            <a:scene3d>
              <a:camera prst="orthographicFront"/>
              <a:lightRig rig="threePt" dir="t">
                <a:rot lat="0" lon="0" rev="4800000"/>
              </a:lightRig>
            </a:scene3d>
            <a:sp3d prstMaterial="matte">
              <a:bevelT w="50800" h="10160"/>
            </a:sp3d>
          </a:bodyPr>
          <a:lstStyle>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775191"/>
            <a:ext cx="8229600" cy="4625609"/>
          </a:xfrm>
          <a:prstGeom prst="rect">
            <a:avLst/>
          </a:prstGeom>
        </p:spPr>
        <p:txBody>
          <a:bodyPr vert="horz" lIns="54864" tIns="91440" rtlCol="0">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4" name="Date Placeholder 3"/>
          <p:cNvSpPr>
            <a:spLocks noGrp="1"/>
          </p:cNvSpPr>
          <p:nvPr>
            <p:ph type="dt" sz="half" idx="2"/>
          </p:nvPr>
        </p:nvSpPr>
        <p:spPr>
          <a:xfrm>
            <a:off x="457200" y="6476999"/>
            <a:ext cx="2133600" cy="274320"/>
          </a:xfrm>
          <a:prstGeom prst="rect">
            <a:avLst/>
          </a:prstGeom>
        </p:spPr>
        <p:txBody>
          <a:bodyPr vert="horz" lIns="109728" rIns="45720" bIns="0" rtlCol="0" anchor="b"/>
          <a:lstStyle>
            <a:lvl1pPr algn="l" eaLnBrk="1" latinLnBrk="0" hangingPunct="1">
              <a:defRPr kumimoji="0" sz="1200">
                <a:solidFill>
                  <a:schemeClr val="tx1">
                    <a:tint val="95000"/>
                  </a:schemeClr>
                </a:solidFill>
              </a:defRPr>
            </a:lvl1pPr>
            <a:extLst/>
          </a:lstStyle>
          <a:p>
            <a:fld id="{73FC0952-30E2-4415-8181-0C99114AF70C}" type="datetime1">
              <a:rPr lang="en-US" smtClean="0"/>
              <a:t>3/8/2016</a:t>
            </a:fld>
            <a:endParaRPr lang="en-US"/>
          </a:p>
        </p:txBody>
      </p:sp>
      <p:sp>
        <p:nvSpPr>
          <p:cNvPr id="5" name="Footer Placeholder 4"/>
          <p:cNvSpPr>
            <a:spLocks noGrp="1"/>
          </p:cNvSpPr>
          <p:nvPr>
            <p:ph type="ftr" sz="quarter" idx="3"/>
          </p:nvPr>
        </p:nvSpPr>
        <p:spPr>
          <a:xfrm>
            <a:off x="2640596" y="6476999"/>
            <a:ext cx="5507719" cy="274320"/>
          </a:xfrm>
          <a:prstGeom prst="rect">
            <a:avLst/>
          </a:prstGeom>
        </p:spPr>
        <p:txBody>
          <a:bodyPr vert="horz" lIns="45720" rIns="45720" bIns="0" rtlCol="0" anchor="b"/>
          <a:lstStyle>
            <a:lvl1pPr algn="l" eaLnBrk="1" latinLnBrk="0" hangingPunct="1">
              <a:defRPr kumimoji="0" sz="1200">
                <a:solidFill>
                  <a:schemeClr val="tx1">
                    <a:tint val="95000"/>
                  </a:schemeClr>
                </a:solidFill>
              </a:defRPr>
            </a:lvl1pPr>
            <a:extLst/>
          </a:lstStyle>
          <a:p>
            <a:endParaRPr lang="en-US"/>
          </a:p>
        </p:txBody>
      </p:sp>
      <p:sp>
        <p:nvSpPr>
          <p:cNvPr id="6" name="Slide Number Placeholder 5"/>
          <p:cNvSpPr>
            <a:spLocks noGrp="1"/>
          </p:cNvSpPr>
          <p:nvPr>
            <p:ph type="sldNum" sz="quarter" idx="4"/>
          </p:nvPr>
        </p:nvSpPr>
        <p:spPr>
          <a:xfrm>
            <a:off x="8204396" y="6476999"/>
            <a:ext cx="733864" cy="274320"/>
          </a:xfrm>
          <a:prstGeom prst="rect">
            <a:avLst/>
          </a:prstGeom>
        </p:spPr>
        <p:txBody>
          <a:bodyPr vert="horz" bIns="0" rtlCol="0" anchor="b"/>
          <a:lstStyle>
            <a:lvl1pPr algn="r" eaLnBrk="1" latinLnBrk="0" hangingPunct="1">
              <a:defRPr kumimoji="0" sz="1200">
                <a:solidFill>
                  <a:schemeClr val="tx1">
                    <a:tint val="95000"/>
                  </a:schemeClr>
                </a:solidFill>
              </a:defRPr>
            </a:lvl1pPr>
            <a:extLst/>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hf hdr="0" ftr="0" dt="0"/>
  <p:txStyles>
    <p:titleStyle>
      <a:lvl1pPr algn="l" rtl="0" eaLnBrk="1" latinLnBrk="0" hangingPunct="1">
        <a:spcBef>
          <a:spcPct val="0"/>
        </a:spcBef>
        <a:buNone/>
        <a:defRPr kumimoji="0" sz="4500" b="1" kern="1200">
          <a:solidFill>
            <a:schemeClr val="accent1">
              <a:satMod val="150000"/>
            </a:schemeClr>
          </a:solidFill>
          <a:effectLst/>
          <a:latin typeface="+mj-lt"/>
          <a:ea typeface="+mj-ea"/>
          <a:cs typeface="+mj-cs"/>
        </a:defRPr>
      </a:lvl1pPr>
      <a:extLst/>
    </p:titleStyle>
    <p:bodyStyle>
      <a:lvl1pPr marL="438912" indent="-320040" algn="l" rtl="0" eaLnBrk="1" latinLnBrk="0" hangingPunct="1">
        <a:spcBef>
          <a:spcPts val="0"/>
        </a:spcBef>
        <a:buClr>
          <a:schemeClr val="accent1"/>
        </a:buClr>
        <a:buSzPct val="80000"/>
        <a:buFont typeface="Wingdings 2"/>
        <a:buChar char=""/>
        <a:defRPr kumimoji="0" sz="3200" kern="1200">
          <a:solidFill>
            <a:schemeClr val="tx1"/>
          </a:solidFill>
          <a:latin typeface="+mn-lt"/>
          <a:ea typeface="+mn-ea"/>
          <a:cs typeface="+mn-cs"/>
        </a:defRPr>
      </a:lvl1pPr>
      <a:lvl2pPr marL="731520" indent="-274320" algn="l" rtl="0" eaLnBrk="1" latinLnBrk="0" hangingPunct="1">
        <a:spcBef>
          <a:spcPct val="20000"/>
        </a:spcBef>
        <a:buClr>
          <a:schemeClr val="accent2"/>
        </a:buClr>
        <a:buSzPct val="90000"/>
        <a:buFont typeface="Wingdings"/>
        <a:buChar char=""/>
        <a:defRPr kumimoji="0" sz="2800" kern="1200">
          <a:solidFill>
            <a:schemeClr val="tx1"/>
          </a:solidFill>
          <a:latin typeface="+mn-lt"/>
          <a:ea typeface="+mn-ea"/>
          <a:cs typeface="+mn-cs"/>
        </a:defRPr>
      </a:lvl2pPr>
      <a:lvl3pPr marL="996696" indent="-228600" algn="l" rtl="0" eaLnBrk="1" latinLnBrk="0" hangingPunct="1">
        <a:spcBef>
          <a:spcPct val="20000"/>
        </a:spcBef>
        <a:buClr>
          <a:schemeClr val="accent3"/>
        </a:buClr>
        <a:buFont typeface="Arial"/>
        <a:buChar char="▪"/>
        <a:defRPr kumimoji="0" sz="2400" kern="1200">
          <a:solidFill>
            <a:schemeClr val="tx1"/>
          </a:solidFill>
          <a:latin typeface="+mn-lt"/>
          <a:ea typeface="+mn-ea"/>
          <a:cs typeface="+mn-cs"/>
        </a:defRPr>
      </a:lvl3pPr>
      <a:lvl4pPr marL="1216152" indent="-182880" algn="l" rtl="0" eaLnBrk="1" latinLnBrk="0" hangingPunct="1">
        <a:spcBef>
          <a:spcPct val="20000"/>
        </a:spcBef>
        <a:buClr>
          <a:schemeClr val="accent4"/>
        </a:buClr>
        <a:buFont typeface="Arial"/>
        <a:buChar char="▪"/>
        <a:defRPr kumimoji="0" sz="2000" kern="1200">
          <a:solidFill>
            <a:schemeClr val="tx1"/>
          </a:solidFill>
          <a:latin typeface="+mn-lt"/>
          <a:ea typeface="+mn-ea"/>
          <a:cs typeface="+mn-cs"/>
        </a:defRPr>
      </a:lvl4pPr>
      <a:lvl5pPr marL="1426464" indent="-182880" algn="l" rtl="0" eaLnBrk="1" latinLnBrk="0" hangingPunct="1">
        <a:spcBef>
          <a:spcPct val="20000"/>
        </a:spcBef>
        <a:buClr>
          <a:schemeClr val="accent5"/>
        </a:buClr>
        <a:buFont typeface="Wingdings 3"/>
        <a:buChar char=""/>
        <a:defRPr kumimoji="0" lang="en-US" sz="2000" kern="1200" smtClean="0">
          <a:solidFill>
            <a:schemeClr val="tx1"/>
          </a:solidFill>
          <a:latin typeface="+mn-lt"/>
          <a:ea typeface="+mn-ea"/>
          <a:cs typeface="+mn-cs"/>
        </a:defRPr>
      </a:lvl5pPr>
      <a:lvl6pPr marL="1627632" indent="-182880" algn="l" rtl="0" eaLnBrk="1" latinLnBrk="0" hangingPunct="1">
        <a:spcBef>
          <a:spcPct val="20000"/>
        </a:spcBef>
        <a:buClr>
          <a:schemeClr val="accent6"/>
        </a:buClr>
        <a:buSzPct val="100000"/>
        <a:buFont typeface="Wingdings 2"/>
        <a:buChar char=""/>
        <a:defRPr kumimoji="0" sz="2000" kern="1200">
          <a:solidFill>
            <a:schemeClr val="tx1"/>
          </a:solidFill>
          <a:latin typeface="+mn-lt"/>
          <a:ea typeface="+mn-ea"/>
          <a:cs typeface="+mn-cs"/>
        </a:defRPr>
      </a:lvl6pPr>
      <a:lvl7pPr marL="1828800" indent="-182880" algn="l" rtl="0" eaLnBrk="1" latinLnBrk="0" hangingPunct="1">
        <a:spcBef>
          <a:spcPct val="20000"/>
        </a:spcBef>
        <a:buClr>
          <a:schemeClr val="accent1"/>
        </a:buClr>
        <a:buSzPct val="100000"/>
        <a:buFont typeface="Wingdings 2"/>
        <a:buChar char=""/>
        <a:defRPr kumimoji="0" sz="1800" kern="1200">
          <a:solidFill>
            <a:schemeClr val="tx1"/>
          </a:solidFill>
          <a:latin typeface="+mn-lt"/>
          <a:ea typeface="+mn-ea"/>
          <a:cs typeface="+mn-cs"/>
        </a:defRPr>
      </a:lvl7pPr>
      <a:lvl8pPr marL="2029968" indent="-182880" algn="l" rtl="0" eaLnBrk="1" latinLnBrk="0" hangingPunct="1">
        <a:spcBef>
          <a:spcPct val="20000"/>
        </a:spcBef>
        <a:buClr>
          <a:schemeClr val="accent2"/>
        </a:buClr>
        <a:buFont typeface="Wingdings 2" pitchFamily="18" charset="2"/>
        <a:buChar char=""/>
        <a:defRPr kumimoji="0" sz="1800" kern="1200">
          <a:solidFill>
            <a:schemeClr val="tx1"/>
          </a:solidFill>
          <a:latin typeface="+mn-lt"/>
          <a:ea typeface="+mn-ea"/>
          <a:cs typeface="+mn-cs"/>
        </a:defRPr>
      </a:lvl8pPr>
      <a:lvl9pPr marL="2231136" indent="-182880" algn="l" rtl="0" eaLnBrk="1" latinLnBrk="0" hangingPunct="1">
        <a:spcBef>
          <a:spcPct val="20000"/>
        </a:spcBef>
        <a:buClr>
          <a:schemeClr val="accent3"/>
        </a:buClr>
        <a:buFont typeface="Wingdings 2" pitchFamily="18" charset="2"/>
        <a:buChar char=""/>
        <a:defRPr kumimoji="0" sz="18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762000"/>
            <a:ext cx="7772400" cy="1676400"/>
          </a:xfrm>
        </p:spPr>
        <p:txBody>
          <a:bodyPr>
            <a:normAutofit/>
          </a:bodyPr>
          <a:lstStyle/>
          <a:p>
            <a:r>
              <a:rPr lang="en-US" sz="8000" b="1" dirty="0" smtClean="0">
                <a:solidFill>
                  <a:srgbClr val="FF0000"/>
                </a:solidFill>
                <a:effectLst>
                  <a:outerShdw blurRad="38100" dist="38100" dir="2700000" algn="tl">
                    <a:srgbClr val="000000">
                      <a:alpha val="43137"/>
                    </a:srgbClr>
                  </a:outerShdw>
                </a:effectLst>
              </a:rPr>
              <a:t>Attention</a:t>
            </a:r>
            <a:endParaRPr lang="en-US" sz="8000" b="1" dirty="0">
              <a:solidFill>
                <a:srgbClr val="FF0000"/>
              </a:solidFill>
              <a:effectLst>
                <a:outerShdw blurRad="38100" dist="38100" dir="2700000" algn="tl">
                  <a:srgbClr val="000000">
                    <a:alpha val="43137"/>
                  </a:srgbClr>
                </a:outerShdw>
              </a:effectLst>
            </a:endParaRPr>
          </a:p>
        </p:txBody>
      </p:sp>
      <p:sp>
        <p:nvSpPr>
          <p:cNvPr id="3" name="Subtitle 2"/>
          <p:cNvSpPr>
            <a:spLocks noGrp="1"/>
          </p:cNvSpPr>
          <p:nvPr>
            <p:ph type="subTitle" idx="1"/>
          </p:nvPr>
        </p:nvSpPr>
        <p:spPr>
          <a:xfrm>
            <a:off x="1371600" y="2667000"/>
            <a:ext cx="6400800" cy="2971800"/>
          </a:xfrm>
        </p:spPr>
        <p:txBody>
          <a:bodyPr>
            <a:normAutofit lnSpcReduction="10000"/>
          </a:bodyPr>
          <a:lstStyle/>
          <a:p>
            <a:r>
              <a:rPr lang="en-US" sz="3600" b="1" dirty="0" smtClean="0">
                <a:solidFill>
                  <a:schemeClr val="tx1"/>
                </a:solidFill>
              </a:rPr>
              <a:t>Peyman  </a:t>
            </a:r>
            <a:r>
              <a:rPr lang="en-US" sz="3600" b="1" dirty="0" err="1" smtClean="0">
                <a:solidFill>
                  <a:schemeClr val="tx1"/>
                </a:solidFill>
              </a:rPr>
              <a:t>Hassani</a:t>
            </a:r>
            <a:r>
              <a:rPr lang="en-US" sz="3600" b="1" dirty="0" smtClean="0">
                <a:solidFill>
                  <a:schemeClr val="tx1"/>
                </a:solidFill>
              </a:rPr>
              <a:t> </a:t>
            </a:r>
            <a:r>
              <a:rPr lang="en-US" sz="3500" b="1" dirty="0" err="1" smtClean="0">
                <a:solidFill>
                  <a:schemeClr val="tx1"/>
                </a:solidFill>
              </a:rPr>
              <a:t>Abharian</a:t>
            </a:r>
            <a:r>
              <a:rPr lang="en-US" sz="3500" b="1" dirty="0" smtClean="0">
                <a:solidFill>
                  <a:schemeClr val="tx1"/>
                </a:solidFill>
              </a:rPr>
              <a:t>-MD/PHD</a:t>
            </a:r>
            <a:r>
              <a:rPr lang="en-US" sz="3600" b="1" dirty="0" smtClean="0">
                <a:solidFill>
                  <a:schemeClr val="tx1"/>
                </a:solidFill>
              </a:rPr>
              <a:t> </a:t>
            </a:r>
            <a:r>
              <a:rPr lang="en-US" sz="3600" dirty="0" smtClean="0"/>
              <a:t>in</a:t>
            </a:r>
            <a:r>
              <a:rPr lang="en-US" sz="3600" b="1" dirty="0" smtClean="0">
                <a:solidFill>
                  <a:schemeClr val="tx1"/>
                </a:solidFill>
              </a:rPr>
              <a:t> </a:t>
            </a:r>
            <a:r>
              <a:rPr lang="en-US" sz="3600" dirty="0" smtClean="0">
                <a:solidFill>
                  <a:schemeClr val="tx1"/>
                </a:solidFill>
              </a:rPr>
              <a:t>Cognitive Neuroscience </a:t>
            </a:r>
          </a:p>
          <a:p>
            <a:pPr lvl="0">
              <a:buClr>
                <a:srgbClr val="F0AD00"/>
              </a:buClr>
            </a:pPr>
            <a:r>
              <a:rPr lang="en-US" sz="3600" b="1" dirty="0">
                <a:solidFill>
                  <a:srgbClr val="0000CC"/>
                </a:solidFill>
              </a:rPr>
              <a:t>Institute for Cognitive Sciences Studies (ICSS)</a:t>
            </a:r>
          </a:p>
          <a:p>
            <a:pPr lvl="0">
              <a:buClr>
                <a:srgbClr val="F0AD00"/>
              </a:buClr>
            </a:pPr>
            <a:r>
              <a:rPr lang="en-US" sz="3600" b="1" dirty="0" smtClean="0">
                <a:solidFill>
                  <a:prstClr val="white"/>
                </a:solidFill>
              </a:rPr>
              <a:t>MAR. 2016</a:t>
            </a:r>
            <a:endParaRPr lang="fa-IR" dirty="0">
              <a:solidFill>
                <a:schemeClr val="tx1"/>
              </a:solidFill>
            </a:endParaRPr>
          </a:p>
        </p:txBody>
      </p:sp>
    </p:spTree>
    <p:extLst>
      <p:ext uri="{BB962C8B-B14F-4D97-AF65-F5344CB8AC3E}">
        <p14:creationId xmlns:p14="http://schemas.microsoft.com/office/powerpoint/2010/main" val="180756000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FF0000"/>
                </a:solidFill>
              </a:rPr>
              <a:t>Attention</a:t>
            </a:r>
            <a:endParaRPr lang="en-US" dirty="0"/>
          </a:p>
        </p:txBody>
      </p:sp>
      <p:sp>
        <p:nvSpPr>
          <p:cNvPr id="3" name="Content Placeholder 2"/>
          <p:cNvSpPr>
            <a:spLocks noGrp="1"/>
          </p:cNvSpPr>
          <p:nvPr>
            <p:ph idx="1"/>
          </p:nvPr>
        </p:nvSpPr>
        <p:spPr/>
        <p:txBody>
          <a:bodyPr>
            <a:normAutofit/>
          </a:bodyPr>
          <a:lstStyle/>
          <a:p>
            <a:pPr>
              <a:buFont typeface="Wingdings" pitchFamily="2" charset="2"/>
              <a:buChar char="Ø"/>
            </a:pPr>
            <a:r>
              <a:rPr lang="en-US" dirty="0" smtClean="0"/>
              <a:t>Terminology and definitions</a:t>
            </a:r>
          </a:p>
          <a:p>
            <a:pPr>
              <a:buFont typeface="Wingdings" pitchFamily="2" charset="2"/>
              <a:buChar char="Ø"/>
            </a:pPr>
            <a:r>
              <a:rPr lang="en-US" dirty="0" smtClean="0"/>
              <a:t>Theories and models</a:t>
            </a:r>
          </a:p>
          <a:p>
            <a:pPr>
              <a:buFont typeface="Wingdings" pitchFamily="2" charset="2"/>
              <a:buChar char="Ø"/>
            </a:pPr>
            <a:r>
              <a:rPr lang="en-US" dirty="0" smtClean="0"/>
              <a:t>Neural bases of attention</a:t>
            </a:r>
          </a:p>
          <a:p>
            <a:pPr marL="571500" indent="-571500">
              <a:buFont typeface="+mj-lt"/>
              <a:buAutoNum type="romanUcPeriod"/>
            </a:pPr>
            <a:r>
              <a:rPr lang="en-US" dirty="0" smtClean="0"/>
              <a:t>Neural circuits of attention</a:t>
            </a:r>
          </a:p>
          <a:p>
            <a:pPr marL="571500" indent="-571500">
              <a:buFont typeface="+mj-lt"/>
              <a:buAutoNum type="romanUcPeriod"/>
            </a:pPr>
            <a:r>
              <a:rPr lang="en-US" dirty="0" smtClean="0"/>
              <a:t>Neurotransmission in </a:t>
            </a:r>
            <a:r>
              <a:rPr lang="en-US" dirty="0" err="1" smtClean="0"/>
              <a:t>attentional</a:t>
            </a:r>
            <a:r>
              <a:rPr lang="en-US" dirty="0" smtClean="0"/>
              <a:t> system</a:t>
            </a:r>
          </a:p>
          <a:p>
            <a:pPr marL="571500" indent="-571500">
              <a:buFont typeface="Wingdings" pitchFamily="2" charset="2"/>
              <a:buChar char="Ø"/>
            </a:pPr>
            <a:r>
              <a:rPr lang="en-US" b="1" dirty="0" smtClean="0">
                <a:solidFill>
                  <a:srgbClr val="0070C0"/>
                </a:solidFill>
              </a:rPr>
              <a:t>Neuropsychology of attention</a:t>
            </a:r>
          </a:p>
          <a:p>
            <a:pPr marL="571500" indent="-571500">
              <a:buFont typeface="Wingdings" pitchFamily="2" charset="2"/>
              <a:buChar char="Ø"/>
            </a:pPr>
            <a:r>
              <a:rPr lang="en-US" b="1" dirty="0" smtClean="0">
                <a:solidFill>
                  <a:srgbClr val="0070C0"/>
                </a:solidFill>
              </a:rPr>
              <a:t>Clinical complications of attention</a:t>
            </a:r>
          </a:p>
          <a:p>
            <a:pPr marL="571500" indent="-571500">
              <a:buFont typeface="Wingdings" pitchFamily="2" charset="2"/>
              <a:buChar char="Ø"/>
            </a:pPr>
            <a:r>
              <a:rPr lang="en-US" b="1" dirty="0" smtClean="0">
                <a:solidFill>
                  <a:srgbClr val="0070C0"/>
                </a:solidFill>
              </a:rPr>
              <a:t>Cognitive rehabilitation of </a:t>
            </a:r>
            <a:r>
              <a:rPr lang="en-US" b="1" dirty="0" err="1" smtClean="0">
                <a:solidFill>
                  <a:srgbClr val="0070C0"/>
                </a:solidFill>
              </a:rPr>
              <a:t>attentional</a:t>
            </a:r>
            <a:r>
              <a:rPr lang="en-US" b="1" dirty="0" smtClean="0">
                <a:solidFill>
                  <a:srgbClr val="0070C0"/>
                </a:solidFill>
              </a:rPr>
              <a:t> deficits</a:t>
            </a:r>
            <a:endParaRPr lang="en-US" b="1" dirty="0">
              <a:solidFill>
                <a:srgbClr val="0070C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2</a:t>
            </a:fld>
            <a:endParaRPr lang="en-US"/>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FF0000"/>
                </a:solidFill>
              </a:rPr>
              <a:t>Attention</a:t>
            </a:r>
            <a:endParaRPr lang="en-US" dirty="0"/>
          </a:p>
        </p:txBody>
      </p:sp>
      <p:sp>
        <p:nvSpPr>
          <p:cNvPr id="3" name="Content Placeholder 2"/>
          <p:cNvSpPr>
            <a:spLocks noGrp="1"/>
          </p:cNvSpPr>
          <p:nvPr>
            <p:ph idx="1"/>
          </p:nvPr>
        </p:nvSpPr>
        <p:spPr/>
        <p:txBody>
          <a:bodyPr>
            <a:normAutofit/>
          </a:bodyPr>
          <a:lstStyle/>
          <a:p>
            <a:pPr>
              <a:buFont typeface="Wingdings" pitchFamily="2" charset="2"/>
              <a:buChar char="Ø"/>
            </a:pPr>
            <a:r>
              <a:rPr lang="en-US" dirty="0" smtClean="0"/>
              <a:t>Terminology and definitions</a:t>
            </a:r>
          </a:p>
          <a:p>
            <a:pPr>
              <a:buFont typeface="Wingdings" pitchFamily="2" charset="2"/>
              <a:buChar char="Ø"/>
            </a:pPr>
            <a:r>
              <a:rPr lang="en-US" dirty="0" smtClean="0"/>
              <a:t>Theories and models</a:t>
            </a:r>
          </a:p>
          <a:p>
            <a:pPr>
              <a:buFont typeface="Wingdings" pitchFamily="2" charset="2"/>
              <a:buChar char="Ø"/>
            </a:pPr>
            <a:r>
              <a:rPr lang="en-US" dirty="0" smtClean="0"/>
              <a:t>Neural bases of attention</a:t>
            </a:r>
          </a:p>
          <a:p>
            <a:pPr marL="571500" indent="-571500">
              <a:buFont typeface="+mj-lt"/>
              <a:buAutoNum type="romanUcPeriod"/>
            </a:pPr>
            <a:r>
              <a:rPr lang="en-US" dirty="0" smtClean="0"/>
              <a:t>Neural circuits of attention</a:t>
            </a:r>
          </a:p>
          <a:p>
            <a:pPr marL="571500" indent="-571500">
              <a:buFont typeface="+mj-lt"/>
              <a:buAutoNum type="romanUcPeriod"/>
            </a:pPr>
            <a:r>
              <a:rPr lang="en-US" dirty="0" smtClean="0"/>
              <a:t>Neurotransmission in </a:t>
            </a:r>
            <a:r>
              <a:rPr lang="en-US" dirty="0" err="1" smtClean="0"/>
              <a:t>attentional</a:t>
            </a:r>
            <a:r>
              <a:rPr lang="en-US" dirty="0" smtClean="0"/>
              <a:t> system</a:t>
            </a:r>
          </a:p>
          <a:p>
            <a:pPr marL="571500" indent="-571500">
              <a:buFont typeface="Wingdings" pitchFamily="2" charset="2"/>
              <a:buChar char="Ø"/>
            </a:pPr>
            <a:r>
              <a:rPr lang="en-US" b="1" dirty="0" smtClean="0">
                <a:solidFill>
                  <a:srgbClr val="FF0000"/>
                </a:solidFill>
              </a:rPr>
              <a:t>Neuropsychology of attention</a:t>
            </a:r>
          </a:p>
          <a:p>
            <a:pPr marL="571500" indent="-571500">
              <a:buFont typeface="Wingdings" pitchFamily="2" charset="2"/>
              <a:buChar char="Ø"/>
            </a:pPr>
            <a:r>
              <a:rPr lang="en-US" b="1" dirty="0" smtClean="0">
                <a:solidFill>
                  <a:srgbClr val="0070C0"/>
                </a:solidFill>
              </a:rPr>
              <a:t>Clinical complications of attention</a:t>
            </a:r>
          </a:p>
          <a:p>
            <a:pPr marL="571500" indent="-571500">
              <a:buFont typeface="Wingdings" pitchFamily="2" charset="2"/>
              <a:buChar char="Ø"/>
            </a:pPr>
            <a:r>
              <a:rPr lang="en-US" b="1" dirty="0" smtClean="0">
                <a:solidFill>
                  <a:srgbClr val="0070C0"/>
                </a:solidFill>
              </a:rPr>
              <a:t>Cognitive rehabilitation of </a:t>
            </a:r>
            <a:r>
              <a:rPr lang="en-US" b="1" dirty="0" err="1" smtClean="0">
                <a:solidFill>
                  <a:srgbClr val="0070C0"/>
                </a:solidFill>
              </a:rPr>
              <a:t>attentional</a:t>
            </a:r>
            <a:r>
              <a:rPr lang="en-US" b="1" dirty="0" smtClean="0">
                <a:solidFill>
                  <a:srgbClr val="0070C0"/>
                </a:solidFill>
              </a:rPr>
              <a:t> deficits</a:t>
            </a:r>
            <a:endParaRPr lang="en-US" b="1" dirty="0">
              <a:solidFill>
                <a:srgbClr val="0070C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3</a:t>
            </a:fld>
            <a:endParaRPr lang="en-US"/>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solidFill>
                  <a:srgbClr val="FF0000"/>
                </a:solidFill>
              </a:rPr>
              <a:t>Neuropsychology of A</a:t>
            </a:r>
            <a:r>
              <a:rPr lang="en-US" dirty="0" smtClean="0">
                <a:solidFill>
                  <a:srgbClr val="FF0000"/>
                </a:solidFill>
              </a:rPr>
              <a:t>ttention</a:t>
            </a:r>
            <a:endParaRPr lang="en-US" dirty="0"/>
          </a:p>
        </p:txBody>
      </p:sp>
      <p:sp>
        <p:nvSpPr>
          <p:cNvPr id="3" name="Content Placeholder 2"/>
          <p:cNvSpPr>
            <a:spLocks noGrp="1"/>
          </p:cNvSpPr>
          <p:nvPr>
            <p:ph idx="1"/>
          </p:nvPr>
        </p:nvSpPr>
        <p:spPr/>
        <p:txBody>
          <a:bodyPr/>
          <a:lstStyle/>
          <a:p>
            <a:r>
              <a:rPr lang="en-US" b="1" dirty="0"/>
              <a:t>Visual Search and Cancellation </a:t>
            </a:r>
            <a:r>
              <a:rPr lang="en-US" b="1" dirty="0" smtClean="0"/>
              <a:t>Tasks</a:t>
            </a:r>
          </a:p>
          <a:p>
            <a:r>
              <a:rPr lang="en-US" b="1" dirty="0" err="1" smtClean="0"/>
              <a:t>Stroop</a:t>
            </a:r>
            <a:r>
              <a:rPr lang="en-US" b="1" dirty="0" smtClean="0"/>
              <a:t> tests</a:t>
            </a:r>
          </a:p>
          <a:p>
            <a:r>
              <a:rPr lang="en-US" b="1" dirty="0" smtClean="0"/>
              <a:t>Go </a:t>
            </a:r>
            <a:r>
              <a:rPr lang="en-US" b="1" smtClean="0"/>
              <a:t>No-Go tests</a:t>
            </a:r>
            <a:endParaRPr lang="en-US" b="1" dirty="0" smtClean="0"/>
          </a:p>
          <a:p>
            <a:r>
              <a:rPr lang="en-US" b="1" dirty="0"/>
              <a:t>Global Local </a:t>
            </a:r>
            <a:r>
              <a:rPr lang="en-US" b="1" dirty="0" smtClean="0"/>
              <a:t>Test</a:t>
            </a:r>
          </a:p>
          <a:p>
            <a:r>
              <a:rPr lang="en-US" b="1" dirty="0"/>
              <a:t>Flanker </a:t>
            </a:r>
            <a:r>
              <a:rPr lang="en-US" b="1" dirty="0" smtClean="0"/>
              <a:t>Tasks</a:t>
            </a:r>
          </a:p>
          <a:p>
            <a:r>
              <a:rPr lang="en-US" b="1" dirty="0"/>
              <a:t>Attention Network </a:t>
            </a:r>
            <a:r>
              <a:rPr lang="en-US" b="1" dirty="0" smtClean="0"/>
              <a:t>Test (ANT)</a:t>
            </a:r>
          </a:p>
          <a:p>
            <a:r>
              <a:rPr lang="en-US" b="1" dirty="0" smtClean="0"/>
              <a:t>Lateral attention </a:t>
            </a:r>
            <a:r>
              <a:rPr lang="en-US" b="1" dirty="0"/>
              <a:t>Network Test </a:t>
            </a:r>
            <a:r>
              <a:rPr lang="en-US" b="1" dirty="0" smtClean="0"/>
              <a:t>(</a:t>
            </a:r>
            <a:r>
              <a:rPr lang="en-US" b="1" dirty="0"/>
              <a:t>L</a:t>
            </a:r>
            <a:r>
              <a:rPr lang="en-US" b="1" dirty="0" smtClean="0"/>
              <a:t>ANT)</a:t>
            </a:r>
          </a:p>
          <a:p>
            <a:pPr marL="118872" indent="0">
              <a:buNone/>
            </a:pPr>
            <a:endParaRPr lang="en-US" b="1" dirty="0" smtClean="0"/>
          </a:p>
          <a:p>
            <a:pPr marL="118872" indent="0">
              <a:buNone/>
            </a:pPr>
            <a:endParaRPr lang="en-US" dirty="0"/>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a:t>
            </a:fld>
            <a:endParaRPr lang="en-US"/>
          </a:p>
        </p:txBody>
      </p:sp>
    </p:spTree>
    <p:extLst>
      <p:ext uri="{BB962C8B-B14F-4D97-AF65-F5344CB8AC3E}">
        <p14:creationId xmlns:p14="http://schemas.microsoft.com/office/powerpoint/2010/main" val="105234686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3600" b="1" dirty="0" smtClean="0">
                <a:solidFill>
                  <a:srgbClr val="FF0000"/>
                </a:solidFill>
              </a:rPr>
              <a:t>Visual Search and Cancellation Tasks (Diller et al., 1974)</a:t>
            </a:r>
            <a:endParaRPr lang="en-US" sz="3600" dirty="0">
              <a:solidFill>
                <a:srgbClr val="FF0000"/>
              </a:solidFill>
            </a:endParaRPr>
          </a:p>
        </p:txBody>
      </p:sp>
      <p:sp>
        <p:nvSpPr>
          <p:cNvPr id="3" name="Content Placeholder 2"/>
          <p:cNvSpPr>
            <a:spLocks noGrp="1"/>
          </p:cNvSpPr>
          <p:nvPr>
            <p:ph idx="1"/>
          </p:nvPr>
        </p:nvSpPr>
        <p:spPr>
          <a:xfrm>
            <a:off x="457200" y="1600200"/>
            <a:ext cx="8229600" cy="4953000"/>
          </a:xfrm>
        </p:spPr>
        <p:txBody>
          <a:bodyPr>
            <a:noAutofit/>
          </a:bodyPr>
          <a:lstStyle/>
          <a:p>
            <a:pPr algn="just">
              <a:buFont typeface="Wingdings" pitchFamily="2" charset="2"/>
              <a:buChar char="q"/>
            </a:pPr>
            <a:r>
              <a:rPr lang="en-US" dirty="0" smtClean="0"/>
              <a:t>Several forms of Visual Search and Cancellation Tasks exist, but the underlying instructions remain the same: to ‘cancel’ or indicate by either crossing out or circling a particular target stimulus embedded in a larger array of distracter items.</a:t>
            </a:r>
          </a:p>
          <a:p>
            <a:pPr algn="just">
              <a:buFont typeface="Wingdings" pitchFamily="2" charset="2"/>
              <a:buChar char="q"/>
            </a:pPr>
            <a:r>
              <a:rPr lang="en-US" dirty="0" smtClean="0"/>
              <a:t> Traditional cancellation tasks include identifying the letter ‘A’ within a complex visual array of various letters and finding a variant of abstract designs. </a:t>
            </a:r>
          </a:p>
        </p:txBody>
      </p:sp>
      <p:sp>
        <p:nvSpPr>
          <p:cNvPr id="4" name="Slide Number Placeholder 3"/>
          <p:cNvSpPr>
            <a:spLocks noGrp="1"/>
          </p:cNvSpPr>
          <p:nvPr>
            <p:ph type="sldNum" sz="quarter" idx="12"/>
          </p:nvPr>
        </p:nvSpPr>
        <p:spPr/>
        <p:txBody>
          <a:bodyPr/>
          <a:lstStyle/>
          <a:p>
            <a:fld id="{B6F15528-21DE-4FAA-801E-634DDDAF4B2B}" type="slidenum">
              <a:rPr lang="en-US" smtClean="0"/>
              <a:pPr/>
              <a:t>5</a:t>
            </a:fld>
            <a:endParaRPr lang="en-US"/>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3600" b="1" dirty="0" smtClean="0">
                <a:solidFill>
                  <a:srgbClr val="FF0000"/>
                </a:solidFill>
              </a:rPr>
              <a:t>Visual Search and Cancellation Tasks (Diller et al., 1974)</a:t>
            </a:r>
            <a:endParaRPr lang="en-US" sz="3600"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q"/>
            </a:pPr>
            <a:r>
              <a:rPr lang="en-US" dirty="0" smtClean="0"/>
              <a:t>The number of items omitted in each quadrant of the test page can suggest the presence of possible neglect. </a:t>
            </a:r>
          </a:p>
          <a:p>
            <a:pPr>
              <a:buNone/>
            </a:pP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6</a:t>
            </a:fld>
            <a:endParaRPr lang="en-US"/>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2"/>
          <p:cNvSpPr>
            <a:spLocks noChangeArrowheads="1"/>
          </p:cNvSpPr>
          <p:nvPr/>
        </p:nvSpPr>
        <p:spPr bwMode="auto">
          <a:xfrm>
            <a:off x="468313" y="333374"/>
            <a:ext cx="8229600" cy="885825"/>
          </a:xfrm>
          <a:prstGeom prst="rect">
            <a:avLst/>
          </a:prstGeom>
          <a:noFill/>
          <a:ln w="9525">
            <a:noFill/>
            <a:miter lim="800000"/>
            <a:headEnd/>
            <a:tailEnd/>
          </a:ln>
        </p:spPr>
        <p:txBody>
          <a:bodyPr anchor="ctr"/>
          <a:lstStyle/>
          <a:p>
            <a:pPr algn="ctr"/>
            <a:r>
              <a:rPr lang="en-US" sz="4400" b="1" dirty="0" smtClean="0">
                <a:solidFill>
                  <a:srgbClr val="FF0000"/>
                </a:solidFill>
              </a:rPr>
              <a:t>Letter Cancelation Task </a:t>
            </a:r>
            <a:endParaRPr lang="en-US" sz="4400" b="1" dirty="0">
              <a:solidFill>
                <a:srgbClr val="FF0000"/>
              </a:solidFill>
            </a:endParaRPr>
          </a:p>
        </p:txBody>
      </p:sp>
      <p:pic>
        <p:nvPicPr>
          <p:cNvPr id="46083" name="Picture 7" descr="05-17-~1"/>
          <p:cNvPicPr>
            <a:picLocks noGrp="1" noChangeAspect="1" noChangeArrowheads="1"/>
          </p:cNvPicPr>
          <p:nvPr>
            <p:ph idx="1"/>
          </p:nvPr>
        </p:nvPicPr>
        <p:blipFill>
          <a:blip r:embed="rId2"/>
          <a:srcRect/>
          <a:stretch>
            <a:fillRect/>
          </a:stretch>
        </p:blipFill>
        <p:spPr>
          <a:xfrm>
            <a:off x="762000" y="1676400"/>
            <a:ext cx="7345363" cy="4824412"/>
          </a:xfrm>
          <a:noFill/>
        </p:spPr>
      </p:pic>
      <p:sp>
        <p:nvSpPr>
          <p:cNvPr id="4" name="Slide Number Placeholder 3"/>
          <p:cNvSpPr>
            <a:spLocks noGrp="1"/>
          </p:cNvSpPr>
          <p:nvPr>
            <p:ph type="sldNum" sz="quarter" idx="12"/>
          </p:nvPr>
        </p:nvSpPr>
        <p:spPr/>
        <p:txBody>
          <a:bodyPr/>
          <a:lstStyle/>
          <a:p>
            <a:fld id="{B6F15528-21DE-4FAA-801E-634DDDAF4B2B}" type="slidenum">
              <a:rPr lang="en-US" smtClean="0"/>
              <a:pPr/>
              <a:t>7</a:t>
            </a:fld>
            <a:endParaRPr lang="en-US"/>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8229600" cy="1143000"/>
          </a:xfrm>
        </p:spPr>
        <p:txBody>
          <a:bodyPr>
            <a:normAutofit fontScale="90000"/>
          </a:bodyPr>
          <a:lstStyle/>
          <a:p>
            <a:pPr algn="ctr"/>
            <a:r>
              <a:rPr lang="en-US" sz="4000" b="1" dirty="0" smtClean="0"/>
              <a:t/>
            </a:r>
            <a:br>
              <a:rPr lang="en-US" sz="4000" b="1" dirty="0" smtClean="0"/>
            </a:br>
            <a:r>
              <a:rPr lang="en-US" sz="4000" b="1" dirty="0" err="1" smtClean="0">
                <a:solidFill>
                  <a:srgbClr val="FF0000"/>
                </a:solidFill>
              </a:rPr>
              <a:t>Stroop</a:t>
            </a:r>
            <a:r>
              <a:rPr lang="en-US" sz="4000" b="1" dirty="0" smtClean="0">
                <a:solidFill>
                  <a:srgbClr val="FF0000"/>
                </a:solidFill>
              </a:rPr>
              <a:t> </a:t>
            </a:r>
            <a:r>
              <a:rPr lang="en-US" sz="4000" b="1" dirty="0" err="1" smtClean="0">
                <a:solidFill>
                  <a:srgbClr val="FF0000"/>
                </a:solidFill>
              </a:rPr>
              <a:t>Colour</a:t>
            </a:r>
            <a:r>
              <a:rPr lang="en-US" sz="4000" b="1" dirty="0" smtClean="0">
                <a:solidFill>
                  <a:srgbClr val="FF0000"/>
                </a:solidFill>
              </a:rPr>
              <a:t> Word </a:t>
            </a:r>
            <a:r>
              <a:rPr lang="en-US" sz="4000" b="1" dirty="0" err="1" smtClean="0">
                <a:solidFill>
                  <a:srgbClr val="FF0000"/>
                </a:solidFill>
              </a:rPr>
              <a:t>Interfrence</a:t>
            </a:r>
            <a:r>
              <a:rPr lang="en-US" sz="4000" b="1" dirty="0" smtClean="0">
                <a:solidFill>
                  <a:srgbClr val="FF0000"/>
                </a:solidFill>
              </a:rPr>
              <a:t> Test (</a:t>
            </a:r>
            <a:r>
              <a:rPr lang="en-US" sz="4000" b="1" dirty="0" err="1" smtClean="0">
                <a:solidFill>
                  <a:srgbClr val="FF0000"/>
                </a:solidFill>
              </a:rPr>
              <a:t>Stroop</a:t>
            </a:r>
            <a:r>
              <a:rPr lang="en-US" sz="4000" b="1" dirty="0" smtClean="0">
                <a:solidFill>
                  <a:srgbClr val="FF0000"/>
                </a:solidFill>
              </a:rPr>
              <a:t>, 1935) </a:t>
            </a:r>
            <a:r>
              <a:rPr lang="en-US" dirty="0" smtClean="0"/>
              <a:t/>
            </a:r>
            <a:br>
              <a:rPr lang="en-US" dirty="0" smtClean="0"/>
            </a:br>
            <a:endParaRPr lang="en-US" dirty="0"/>
          </a:p>
        </p:txBody>
      </p:sp>
      <p:sp>
        <p:nvSpPr>
          <p:cNvPr id="3" name="Content Placeholder 2"/>
          <p:cNvSpPr>
            <a:spLocks noGrp="1"/>
          </p:cNvSpPr>
          <p:nvPr>
            <p:ph idx="1"/>
          </p:nvPr>
        </p:nvSpPr>
        <p:spPr>
          <a:xfrm>
            <a:off x="457200" y="1600200"/>
            <a:ext cx="8229600" cy="4953000"/>
          </a:xfrm>
        </p:spPr>
        <p:txBody>
          <a:bodyPr>
            <a:normAutofit fontScale="92500" lnSpcReduction="20000"/>
          </a:bodyPr>
          <a:lstStyle/>
          <a:p>
            <a:pPr algn="just">
              <a:buFont typeface="Wingdings" pitchFamily="2" charset="2"/>
              <a:buChar char="q"/>
            </a:pPr>
            <a:r>
              <a:rPr lang="en-US" sz="3500" dirty="0" smtClean="0"/>
              <a:t>In the classic </a:t>
            </a:r>
            <a:r>
              <a:rPr lang="en-US" sz="3500" dirty="0" err="1" smtClean="0"/>
              <a:t>Stroop</a:t>
            </a:r>
            <a:r>
              <a:rPr lang="en-US" sz="3500" dirty="0" smtClean="0"/>
              <a:t> task experienced are asked to name the ink </a:t>
            </a:r>
            <a:r>
              <a:rPr lang="en-US" sz="3500" dirty="0" err="1" smtClean="0"/>
              <a:t>colour</a:t>
            </a:r>
            <a:r>
              <a:rPr lang="en-US" sz="3500" dirty="0" smtClean="0"/>
              <a:t> of a displayed word.</a:t>
            </a:r>
          </a:p>
          <a:p>
            <a:pPr algn="just">
              <a:buFont typeface="Wingdings" pitchFamily="2" charset="2"/>
              <a:buChar char="q"/>
            </a:pPr>
            <a:r>
              <a:rPr lang="en-US" sz="3500" dirty="0" smtClean="0"/>
              <a:t>Responding to the ink </a:t>
            </a:r>
            <a:r>
              <a:rPr lang="en-US" sz="3500" dirty="0" err="1" smtClean="0"/>
              <a:t>colour</a:t>
            </a:r>
            <a:r>
              <a:rPr lang="en-US" sz="3500" dirty="0" smtClean="0"/>
              <a:t> of an incomparable </a:t>
            </a:r>
            <a:r>
              <a:rPr lang="en-US" sz="3500" dirty="0" err="1" smtClean="0"/>
              <a:t>colour</a:t>
            </a:r>
            <a:r>
              <a:rPr lang="en-US" sz="3500" dirty="0" smtClean="0"/>
              <a:t> word (e.g. the word ‘RED’ displayed in blue ink), subjects are usually slower and less accurate than identifying the ink </a:t>
            </a:r>
            <a:r>
              <a:rPr lang="en-US" sz="3500" dirty="0" err="1" smtClean="0"/>
              <a:t>colour</a:t>
            </a:r>
            <a:r>
              <a:rPr lang="en-US" sz="3500" dirty="0" smtClean="0"/>
              <a:t> of a control item (e.g. “XXX” or “LOT” inked in red). </a:t>
            </a:r>
          </a:p>
          <a:p>
            <a:pPr algn="just">
              <a:buFont typeface="Wingdings" pitchFamily="2" charset="2"/>
              <a:buChar char="q"/>
            </a:pPr>
            <a:r>
              <a:rPr lang="en-US" sz="3500" dirty="0" smtClean="0"/>
              <a:t>This difference in </a:t>
            </a:r>
            <a:r>
              <a:rPr lang="en-US" sz="3500" dirty="0" err="1" smtClean="0"/>
              <a:t>performanceis</a:t>
            </a:r>
            <a:r>
              <a:rPr lang="en-US" sz="3500" dirty="0" smtClean="0"/>
              <a:t> called he </a:t>
            </a:r>
            <a:r>
              <a:rPr lang="en-US" sz="3500" dirty="0" err="1" smtClean="0"/>
              <a:t>Stroop</a:t>
            </a:r>
            <a:r>
              <a:rPr lang="en-US" sz="3500" dirty="0" smtClean="0"/>
              <a:t> Interference </a:t>
            </a:r>
            <a:r>
              <a:rPr lang="en-US" sz="3500" dirty="0" err="1" smtClean="0"/>
              <a:t>Fffect</a:t>
            </a:r>
            <a:r>
              <a:rPr lang="en-US" sz="3500" dirty="0" smtClean="0"/>
              <a:t> (SIE).  </a:t>
            </a:r>
          </a:p>
          <a:p>
            <a:pPr>
              <a:buNone/>
            </a:pPr>
            <a:r>
              <a:rPr lang="en-US" sz="3100" dirty="0" smtClean="0"/>
              <a:t> </a:t>
            </a:r>
          </a:p>
        </p:txBody>
      </p:sp>
      <p:sp>
        <p:nvSpPr>
          <p:cNvPr id="4" name="Slide Number Placeholder 3"/>
          <p:cNvSpPr>
            <a:spLocks noGrp="1"/>
          </p:cNvSpPr>
          <p:nvPr>
            <p:ph type="sldNum" sz="quarter" idx="12"/>
          </p:nvPr>
        </p:nvSpPr>
        <p:spPr/>
        <p:txBody>
          <a:bodyPr/>
          <a:lstStyle/>
          <a:p>
            <a:fld id="{B6F15528-21DE-4FAA-801E-634DDDAF4B2B}" type="slidenum">
              <a:rPr lang="en-US" smtClean="0"/>
              <a:pPr/>
              <a:t>8</a:t>
            </a:fld>
            <a:endParaRPr lang="en-US"/>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solidFill>
                  <a:srgbClr val="FF0000"/>
                </a:solidFill>
                <a:latin typeface="Calibri" pitchFamily="34" charset="0"/>
              </a:rPr>
              <a:t>Read aloud each word</a:t>
            </a:r>
            <a:endParaRPr lang="en-US" dirty="0">
              <a:solidFill>
                <a:srgbClr val="FF0000"/>
              </a:solidFill>
              <a:latin typeface="Calibri" pitchFamily="34" charset="0"/>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9</a:t>
            </a:fld>
            <a:endParaRPr lang="en-US"/>
          </a:p>
        </p:txBody>
      </p:sp>
      <p:pic>
        <p:nvPicPr>
          <p:cNvPr id="5" name="Content Placeholder 4" descr="stroop"/>
          <p:cNvPicPr>
            <a:picLocks noGrp="1" noChangeAspect="1" noChangeArrowheads="1"/>
          </p:cNvPicPr>
          <p:nvPr>
            <p:ph idx="1"/>
          </p:nvPr>
        </p:nvPicPr>
        <p:blipFill>
          <a:blip r:embed="rId2"/>
          <a:srcRect/>
          <a:stretch>
            <a:fillRect/>
          </a:stretch>
        </p:blipFill>
        <p:spPr bwMode="auto">
          <a:xfrm>
            <a:off x="0" y="1447800"/>
            <a:ext cx="9144000" cy="5410200"/>
          </a:xfrm>
          <a:prstGeom prst="rect">
            <a:avLst/>
          </a:prstGeom>
          <a:noFill/>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solidFill>
                  <a:srgbClr val="FF0000"/>
                </a:solidFill>
              </a:rPr>
              <a:t>Say the colors</a:t>
            </a:r>
            <a:endParaRPr lang="en-US" dirty="0">
              <a:solidFill>
                <a:srgbClr val="FF000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10</a:t>
            </a:fld>
            <a:endParaRPr lang="en-US"/>
          </a:p>
        </p:txBody>
      </p:sp>
      <p:pic>
        <p:nvPicPr>
          <p:cNvPr id="5" name="Content Placeholder 4" descr="stroop"/>
          <p:cNvPicPr>
            <a:picLocks noGrp="1" noChangeAspect="1" noChangeArrowheads="1"/>
          </p:cNvPicPr>
          <p:nvPr>
            <p:ph idx="1"/>
          </p:nvPr>
        </p:nvPicPr>
        <p:blipFill>
          <a:blip r:embed="rId2"/>
          <a:srcRect/>
          <a:stretch>
            <a:fillRect/>
          </a:stretch>
        </p:blipFill>
        <p:spPr bwMode="auto">
          <a:xfrm>
            <a:off x="-1" y="1413192"/>
            <a:ext cx="9144001" cy="5444808"/>
          </a:xfrm>
          <a:prstGeom prst="rect">
            <a:avLst/>
          </a:prstGeom>
          <a:noFill/>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1026"/>
          <p:cNvSpPr>
            <a:spLocks noGrp="1" noChangeArrowheads="1"/>
          </p:cNvSpPr>
          <p:nvPr>
            <p:ph type="title"/>
          </p:nvPr>
        </p:nvSpPr>
        <p:spPr/>
        <p:txBody>
          <a:bodyPr/>
          <a:lstStyle/>
          <a:p>
            <a:r>
              <a:rPr lang="en-US" b="1" dirty="0" err="1">
                <a:solidFill>
                  <a:srgbClr val="FF0000"/>
                </a:solidFill>
              </a:rPr>
              <a:t>Neuroimaging</a:t>
            </a:r>
            <a:endParaRPr lang="en-US" b="1" dirty="0">
              <a:solidFill>
                <a:srgbClr val="FF0000"/>
              </a:solidFill>
            </a:endParaRPr>
          </a:p>
        </p:txBody>
      </p:sp>
      <p:sp>
        <p:nvSpPr>
          <p:cNvPr id="55299" name="Rectangle 1027"/>
          <p:cNvSpPr>
            <a:spLocks noGrp="1" noChangeArrowheads="1"/>
          </p:cNvSpPr>
          <p:nvPr>
            <p:ph idx="1"/>
          </p:nvPr>
        </p:nvSpPr>
        <p:spPr/>
        <p:txBody>
          <a:bodyPr/>
          <a:lstStyle/>
          <a:p>
            <a:r>
              <a:rPr lang="en-US"/>
              <a:t>Go/No Go</a:t>
            </a:r>
          </a:p>
          <a:p>
            <a:r>
              <a:rPr lang="en-US"/>
              <a:t>go trial: push button</a:t>
            </a:r>
          </a:p>
          <a:p>
            <a:r>
              <a:rPr lang="en-US"/>
              <a:t>no-go: withhold response (more difficult if rare)</a:t>
            </a:r>
          </a:p>
          <a:p>
            <a:r>
              <a:rPr lang="en-US"/>
              <a:t>fMRI</a:t>
            </a:r>
          </a:p>
          <a:p>
            <a:pPr lvl="1"/>
            <a:r>
              <a:rPr lang="en-US"/>
              <a:t>R-DLPFC (BA46/9)</a:t>
            </a:r>
          </a:p>
          <a:p>
            <a:pPr lvl="1"/>
            <a:r>
              <a:rPr lang="en-US"/>
              <a:t>R-VLPFC (BA44)</a:t>
            </a:r>
          </a:p>
          <a:p>
            <a:pPr lvl="1"/>
            <a:r>
              <a:rPr lang="en-US"/>
              <a:t>Anterior Cingulate (ACC) </a:t>
            </a:r>
          </a:p>
        </p:txBody>
      </p:sp>
      <p:sp>
        <p:nvSpPr>
          <p:cNvPr id="4" name="Slide Number Placeholder 3"/>
          <p:cNvSpPr>
            <a:spLocks noGrp="1"/>
          </p:cNvSpPr>
          <p:nvPr>
            <p:ph type="sldNum" sz="quarter" idx="12"/>
          </p:nvPr>
        </p:nvSpPr>
        <p:spPr/>
        <p:txBody>
          <a:bodyPr/>
          <a:lstStyle/>
          <a:p>
            <a:fld id="{B6F15528-21DE-4FAA-801E-634DDDAF4B2B}" type="slidenum">
              <a:rPr lang="en-US" smtClean="0"/>
              <a:pPr/>
              <a:t>11</a:t>
            </a:fld>
            <a:endParaRPr lang="en-US"/>
          </a:p>
        </p:txBody>
      </p:sp>
    </p:spTree>
    <p:extLst>
      <p:ext uri="{BB962C8B-B14F-4D97-AF65-F5344CB8AC3E}">
        <p14:creationId xmlns:p14="http://schemas.microsoft.com/office/powerpoint/2010/main" val="179215701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D:\desc top ta shahrivare 92\e-prime file and folders\Go-No-go task\V1\yellow.JPG"/>
          <p:cNvPicPr>
            <a:picLocks noChangeAspect="1" noChangeArrowheads="1"/>
          </p:cNvPicPr>
          <p:nvPr/>
        </p:nvPicPr>
        <p:blipFill>
          <a:blip r:embed="rId2"/>
          <a:srcRect/>
          <a:stretch>
            <a:fillRect/>
          </a:stretch>
        </p:blipFill>
        <p:spPr bwMode="auto">
          <a:xfrm>
            <a:off x="3733800" y="2743200"/>
            <a:ext cx="1638300" cy="1638300"/>
          </a:xfrm>
          <a:prstGeom prst="rect">
            <a:avLst/>
          </a:prstGeom>
          <a:noFill/>
        </p:spPr>
      </p:pic>
      <p:sp>
        <p:nvSpPr>
          <p:cNvPr id="3" name="Slide Number Placeholder 2"/>
          <p:cNvSpPr>
            <a:spLocks noGrp="1"/>
          </p:cNvSpPr>
          <p:nvPr>
            <p:ph type="sldNum" sz="quarter" idx="12"/>
          </p:nvPr>
        </p:nvSpPr>
        <p:spPr/>
        <p:txBody>
          <a:bodyPr/>
          <a:lstStyle/>
          <a:p>
            <a:fld id="{B6F15528-21DE-4FAA-801E-634DDDAF4B2B}" type="slidenum">
              <a:rPr lang="en-US" smtClean="0"/>
              <a:pPr/>
              <a:t>12</a:t>
            </a:fld>
            <a:endParaRPr lang="en-US"/>
          </a:p>
        </p:txBody>
      </p:sp>
    </p:spTree>
    <p:extLst>
      <p:ext uri="{BB962C8B-B14F-4D97-AF65-F5344CB8AC3E}">
        <p14:creationId xmlns:p14="http://schemas.microsoft.com/office/powerpoint/2010/main" val="344646316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9506" name="Picture 2" descr="D:\desc top ta shahrivare 92\e-prime file and folders\Go-No-go task\V1\blue.JPG"/>
          <p:cNvPicPr>
            <a:picLocks noChangeAspect="1" noChangeArrowheads="1"/>
          </p:cNvPicPr>
          <p:nvPr/>
        </p:nvPicPr>
        <p:blipFill>
          <a:blip r:embed="rId2"/>
          <a:srcRect/>
          <a:stretch>
            <a:fillRect/>
          </a:stretch>
        </p:blipFill>
        <p:spPr bwMode="auto">
          <a:xfrm>
            <a:off x="3752850" y="2609850"/>
            <a:ext cx="1638300" cy="1638300"/>
          </a:xfrm>
          <a:prstGeom prst="rect">
            <a:avLst/>
          </a:prstGeom>
          <a:noFill/>
        </p:spPr>
      </p:pic>
      <p:sp>
        <p:nvSpPr>
          <p:cNvPr id="3" name="Slide Number Placeholder 2"/>
          <p:cNvSpPr>
            <a:spLocks noGrp="1"/>
          </p:cNvSpPr>
          <p:nvPr>
            <p:ph type="sldNum" sz="quarter" idx="12"/>
          </p:nvPr>
        </p:nvSpPr>
        <p:spPr/>
        <p:txBody>
          <a:bodyPr/>
          <a:lstStyle/>
          <a:p>
            <a:fld id="{B6F15528-21DE-4FAA-801E-634DDDAF4B2B}" type="slidenum">
              <a:rPr lang="en-US" smtClean="0"/>
              <a:pPr/>
              <a:t>13</a:t>
            </a:fld>
            <a:endParaRPr lang="en-US"/>
          </a:p>
        </p:txBody>
      </p:sp>
    </p:spTree>
    <p:extLst>
      <p:ext uri="{BB962C8B-B14F-4D97-AF65-F5344CB8AC3E}">
        <p14:creationId xmlns:p14="http://schemas.microsoft.com/office/powerpoint/2010/main" val="39825758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600" dirty="0">
                <a:solidFill>
                  <a:srgbClr val="FF0000"/>
                </a:solidFill>
              </a:rPr>
              <a:t>Global Local Test (Robertson et al., 1988)</a:t>
            </a:r>
            <a:endParaRPr lang="en-US" dirty="0"/>
          </a:p>
        </p:txBody>
      </p:sp>
      <p:pic>
        <p:nvPicPr>
          <p:cNvPr id="5" name="Content Placeholder 4"/>
          <p:cNvPicPr>
            <a:picLocks noGrp="1" noChangeAspect="1"/>
          </p:cNvPicPr>
          <p:nvPr>
            <p:ph idx="1"/>
          </p:nvPr>
        </p:nvPicPr>
        <p:blipFill>
          <a:blip r:embed="rId2"/>
          <a:stretch>
            <a:fillRect/>
          </a:stretch>
        </p:blipFill>
        <p:spPr>
          <a:xfrm>
            <a:off x="1992960" y="2362200"/>
            <a:ext cx="5474640" cy="3663032"/>
          </a:xfrm>
          <a:prstGeom prst="rect">
            <a:avLst/>
          </a:prstGeom>
        </p:spPr>
      </p:pic>
      <p:sp>
        <p:nvSpPr>
          <p:cNvPr id="4" name="Slide Number Placeholder 3"/>
          <p:cNvSpPr>
            <a:spLocks noGrp="1"/>
          </p:cNvSpPr>
          <p:nvPr>
            <p:ph type="sldNum" sz="quarter" idx="12"/>
          </p:nvPr>
        </p:nvSpPr>
        <p:spPr/>
        <p:txBody>
          <a:bodyPr/>
          <a:lstStyle/>
          <a:p>
            <a:fld id="{B6F15528-21DE-4FAA-801E-634DDDAF4B2B}" type="slidenum">
              <a:rPr lang="en-US" smtClean="0"/>
              <a:pPr/>
              <a:t>14</a:t>
            </a:fld>
            <a:endParaRPr lang="en-US"/>
          </a:p>
        </p:txBody>
      </p:sp>
    </p:spTree>
    <p:extLst>
      <p:ext uri="{BB962C8B-B14F-4D97-AF65-F5344CB8AC3E}">
        <p14:creationId xmlns:p14="http://schemas.microsoft.com/office/powerpoint/2010/main" val="4220050922"/>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b="1" dirty="0" smtClean="0">
                <a:solidFill>
                  <a:srgbClr val="FF0000"/>
                </a:solidFill>
              </a:rPr>
              <a:t>Global Local Test (Robertson et al., 1988)</a:t>
            </a:r>
            <a:endParaRPr lang="en-US" sz="3600" dirty="0">
              <a:solidFill>
                <a:srgbClr val="FF0000"/>
              </a:solidFill>
            </a:endParaRPr>
          </a:p>
        </p:txBody>
      </p:sp>
      <p:sp>
        <p:nvSpPr>
          <p:cNvPr id="3" name="Content Placeholder 2"/>
          <p:cNvSpPr>
            <a:spLocks noGrp="1"/>
          </p:cNvSpPr>
          <p:nvPr>
            <p:ph idx="1"/>
          </p:nvPr>
        </p:nvSpPr>
        <p:spPr>
          <a:xfrm>
            <a:off x="457200" y="1600200"/>
            <a:ext cx="8229600" cy="5029200"/>
          </a:xfrm>
        </p:spPr>
        <p:txBody>
          <a:bodyPr>
            <a:normAutofit lnSpcReduction="10000"/>
          </a:bodyPr>
          <a:lstStyle/>
          <a:p>
            <a:pPr algn="just">
              <a:buFont typeface="Wingdings" pitchFamily="2" charset="2"/>
              <a:buChar char="q"/>
            </a:pPr>
            <a:r>
              <a:rPr lang="en-US" dirty="0" smtClean="0"/>
              <a:t>Global Local Test assesses </a:t>
            </a:r>
            <a:r>
              <a:rPr lang="en-US" dirty="0" err="1" smtClean="0"/>
              <a:t>attentional</a:t>
            </a:r>
            <a:r>
              <a:rPr lang="en-US" dirty="0" smtClean="0"/>
              <a:t> preference and the ability to reorient attention (i.e. from the global or overall gestalt of a figure, to the local or more detailed level of analysis).</a:t>
            </a:r>
          </a:p>
          <a:p>
            <a:pPr algn="just">
              <a:buFont typeface="Wingdings" pitchFamily="2" charset="2"/>
              <a:buChar char="q"/>
            </a:pPr>
            <a:r>
              <a:rPr lang="en-US" dirty="0" smtClean="0"/>
              <a:t> Thus, individuals are presented with a large number or letter (e.g. a2) made up of smaller numbers or letters (e. g. strategically positioned 1’s) at a rapid rate of visual presentation and asked to indicate what number or letter they perceive.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15</a:t>
            </a:fld>
            <a:endParaRPr lang="en-US"/>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en-US" sz="3600" b="1" dirty="0" smtClean="0">
                <a:solidFill>
                  <a:srgbClr val="FF0000"/>
                </a:solidFill>
              </a:rPr>
              <a:t>Global Local Test (Robertson et al., 1988)</a:t>
            </a:r>
            <a:endParaRPr lang="en-US" sz="3600"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q"/>
            </a:pPr>
            <a:r>
              <a:rPr lang="en-US" dirty="0" smtClean="0"/>
              <a:t>Alternatively, individuals may be asked to indicate what object (e.g. number), is represented at either global or the local level.</a:t>
            </a:r>
          </a:p>
          <a:p>
            <a:pPr algn="just">
              <a:buFont typeface="Wingdings" pitchFamily="2" charset="2"/>
              <a:buChar char="q"/>
            </a:pPr>
            <a:r>
              <a:rPr lang="en-US" dirty="0" smtClean="0"/>
              <a:t>Reaction time data indicates which level of analysis, global or local, is more taxing with slower reaction times suggesting greater difficulty. </a:t>
            </a:r>
          </a:p>
          <a:p>
            <a:pPr algn="just">
              <a:buFont typeface="Wingdings" pitchFamily="2" charset="2"/>
              <a:buChar char="q"/>
            </a:pPr>
            <a:r>
              <a:rPr lang="en-US" dirty="0" smtClean="0"/>
              <a:t>Error rates can also be informative.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16</a:t>
            </a:fld>
            <a:endParaRPr lang="en-US"/>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600" dirty="0">
                <a:solidFill>
                  <a:srgbClr val="FF0000"/>
                </a:solidFill>
              </a:rPr>
              <a:t>Global Local Test (Robertson et al., 1988)</a:t>
            </a:r>
            <a:endParaRPr lang="en-US" dirty="0"/>
          </a:p>
        </p:txBody>
      </p:sp>
      <p:pic>
        <p:nvPicPr>
          <p:cNvPr id="5" name="Content Placeholder 4"/>
          <p:cNvPicPr>
            <a:picLocks noGrp="1" noChangeAspect="1"/>
          </p:cNvPicPr>
          <p:nvPr>
            <p:ph idx="1"/>
          </p:nvPr>
        </p:nvPicPr>
        <p:blipFill>
          <a:blip r:embed="rId2"/>
          <a:stretch>
            <a:fillRect/>
          </a:stretch>
        </p:blipFill>
        <p:spPr>
          <a:xfrm>
            <a:off x="1992960" y="2362200"/>
            <a:ext cx="5474640" cy="3663032"/>
          </a:xfrm>
          <a:prstGeom prst="rect">
            <a:avLst/>
          </a:prstGeom>
        </p:spPr>
      </p:pic>
      <p:sp>
        <p:nvSpPr>
          <p:cNvPr id="4" name="Slide Number Placeholder 3"/>
          <p:cNvSpPr>
            <a:spLocks noGrp="1"/>
          </p:cNvSpPr>
          <p:nvPr>
            <p:ph type="sldNum" sz="quarter" idx="12"/>
          </p:nvPr>
        </p:nvSpPr>
        <p:spPr/>
        <p:txBody>
          <a:bodyPr/>
          <a:lstStyle/>
          <a:p>
            <a:fld id="{B6F15528-21DE-4FAA-801E-634DDDAF4B2B}" type="slidenum">
              <a:rPr lang="en-US" smtClean="0"/>
              <a:pPr/>
              <a:t>17</a:t>
            </a:fld>
            <a:endParaRPr lang="en-US"/>
          </a:p>
        </p:txBody>
      </p:sp>
    </p:spTree>
    <p:extLst>
      <p:ext uri="{BB962C8B-B14F-4D97-AF65-F5344CB8AC3E}">
        <p14:creationId xmlns:p14="http://schemas.microsoft.com/office/powerpoint/2010/main" val="191396301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600" dirty="0">
                <a:solidFill>
                  <a:srgbClr val="FF0000"/>
                </a:solidFill>
              </a:rPr>
              <a:t>Global Local Test (Robertson et al., 1988)</a:t>
            </a:r>
            <a:endParaRPr lang="en-US" dirty="0"/>
          </a:p>
        </p:txBody>
      </p:sp>
      <p:sp>
        <p:nvSpPr>
          <p:cNvPr id="3" name="Slide Number Placeholder 2"/>
          <p:cNvSpPr>
            <a:spLocks noGrp="1"/>
          </p:cNvSpPr>
          <p:nvPr>
            <p:ph type="sldNum" sz="quarter" idx="12"/>
          </p:nvPr>
        </p:nvSpPr>
        <p:spPr/>
        <p:txBody>
          <a:bodyPr/>
          <a:lstStyle/>
          <a:p>
            <a:fld id="{B6F15528-21DE-4FAA-801E-634DDDAF4B2B}" type="slidenum">
              <a:rPr lang="en-US" smtClean="0"/>
              <a:pPr/>
              <a:t>18</a:t>
            </a:fld>
            <a:endParaRPr lang="en-US"/>
          </a:p>
        </p:txBody>
      </p:sp>
      <p:pic>
        <p:nvPicPr>
          <p:cNvPr id="4" name="Picture 3"/>
          <p:cNvPicPr>
            <a:picLocks noChangeAspect="1"/>
          </p:cNvPicPr>
          <p:nvPr/>
        </p:nvPicPr>
        <p:blipFill>
          <a:blip r:embed="rId2"/>
          <a:stretch>
            <a:fillRect/>
          </a:stretch>
        </p:blipFill>
        <p:spPr>
          <a:xfrm>
            <a:off x="2743200" y="1981200"/>
            <a:ext cx="5029200" cy="4282215"/>
          </a:xfrm>
          <a:prstGeom prst="rect">
            <a:avLst/>
          </a:prstGeom>
        </p:spPr>
      </p:pic>
    </p:spTree>
    <p:extLst>
      <p:ext uri="{BB962C8B-B14F-4D97-AF65-F5344CB8AC3E}">
        <p14:creationId xmlns:p14="http://schemas.microsoft.com/office/powerpoint/2010/main" val="376648266"/>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b="1" dirty="0" smtClean="0">
                <a:solidFill>
                  <a:srgbClr val="FF0000"/>
                </a:solidFill>
              </a:rPr>
              <a:t>Flanker Tasks (</a:t>
            </a:r>
            <a:r>
              <a:rPr lang="en-US" sz="3600" b="1" dirty="0" err="1" smtClean="0">
                <a:solidFill>
                  <a:srgbClr val="FF0000"/>
                </a:solidFill>
              </a:rPr>
              <a:t>Eriksen</a:t>
            </a:r>
            <a:r>
              <a:rPr lang="en-US" sz="3600" b="1" dirty="0" smtClean="0">
                <a:solidFill>
                  <a:srgbClr val="FF0000"/>
                </a:solidFill>
              </a:rPr>
              <a:t> &amp; </a:t>
            </a:r>
            <a:r>
              <a:rPr lang="en-US" sz="3600" b="1" dirty="0" err="1" smtClean="0">
                <a:solidFill>
                  <a:srgbClr val="FF0000"/>
                </a:solidFill>
              </a:rPr>
              <a:t>Eriksen</a:t>
            </a:r>
            <a:r>
              <a:rPr lang="en-US" sz="3600" b="1" dirty="0" smtClean="0">
                <a:solidFill>
                  <a:srgbClr val="FF0000"/>
                </a:solidFill>
              </a:rPr>
              <a:t>, 1974)</a:t>
            </a:r>
            <a:endParaRPr lang="en-US" sz="3600"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v"/>
            </a:pPr>
            <a:r>
              <a:rPr lang="en-US" dirty="0" smtClean="0"/>
              <a:t>In this task, subjects respond to the direction of a central arrow when flanking arrows could either point in the same, that is congruent, or opposite, that is incongruent direction. </a:t>
            </a:r>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19</a:t>
            </a:fld>
            <a:endParaRPr lang="en-US"/>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600" dirty="0">
                <a:solidFill>
                  <a:srgbClr val="FF0000"/>
                </a:solidFill>
              </a:rPr>
              <a:t>Flanker Tasks (</a:t>
            </a:r>
            <a:r>
              <a:rPr lang="en-US" sz="3600" dirty="0" err="1">
                <a:solidFill>
                  <a:srgbClr val="FF0000"/>
                </a:solidFill>
              </a:rPr>
              <a:t>Eriksen</a:t>
            </a:r>
            <a:r>
              <a:rPr lang="en-US" sz="3600" dirty="0">
                <a:solidFill>
                  <a:srgbClr val="FF0000"/>
                </a:solidFill>
              </a:rPr>
              <a:t> &amp; </a:t>
            </a:r>
            <a:r>
              <a:rPr lang="en-US" sz="3600" dirty="0" err="1">
                <a:solidFill>
                  <a:srgbClr val="FF0000"/>
                </a:solidFill>
              </a:rPr>
              <a:t>Eriksen</a:t>
            </a:r>
            <a:r>
              <a:rPr lang="en-US" sz="3600" dirty="0">
                <a:solidFill>
                  <a:srgbClr val="FF0000"/>
                </a:solidFill>
              </a:rPr>
              <a:t>, 1974)</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20</a:t>
            </a:fld>
            <a:endParaRPr lang="en-US"/>
          </a:p>
        </p:txBody>
      </p:sp>
      <p:pic>
        <p:nvPicPr>
          <p:cNvPr id="6" name="Content Placeholder 5"/>
          <p:cNvPicPr>
            <a:picLocks noGrp="1" noChangeAspect="1"/>
          </p:cNvPicPr>
          <p:nvPr>
            <p:ph idx="1"/>
          </p:nvPr>
        </p:nvPicPr>
        <p:blipFill>
          <a:blip r:embed="rId2"/>
          <a:stretch>
            <a:fillRect/>
          </a:stretch>
        </p:blipFill>
        <p:spPr>
          <a:xfrm>
            <a:off x="1828800" y="2033060"/>
            <a:ext cx="5486400" cy="4109505"/>
          </a:xfrm>
          <a:prstGeom prst="rect">
            <a:avLst/>
          </a:prstGeom>
        </p:spPr>
      </p:pic>
    </p:spTree>
    <p:extLst>
      <p:ext uri="{BB962C8B-B14F-4D97-AF65-F5344CB8AC3E}">
        <p14:creationId xmlns:p14="http://schemas.microsoft.com/office/powerpoint/2010/main" val="2865146622"/>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600" dirty="0">
                <a:solidFill>
                  <a:srgbClr val="FF0000"/>
                </a:solidFill>
              </a:rPr>
              <a:t>Flanker Tasks (</a:t>
            </a:r>
            <a:r>
              <a:rPr lang="en-US" sz="3600" dirty="0" err="1">
                <a:solidFill>
                  <a:srgbClr val="FF0000"/>
                </a:solidFill>
              </a:rPr>
              <a:t>Eriksen</a:t>
            </a:r>
            <a:r>
              <a:rPr lang="en-US" sz="3600" dirty="0">
                <a:solidFill>
                  <a:srgbClr val="FF0000"/>
                </a:solidFill>
              </a:rPr>
              <a:t> &amp; </a:t>
            </a:r>
            <a:r>
              <a:rPr lang="en-US" sz="3600" dirty="0" err="1">
                <a:solidFill>
                  <a:srgbClr val="FF0000"/>
                </a:solidFill>
              </a:rPr>
              <a:t>Eriksen</a:t>
            </a:r>
            <a:r>
              <a:rPr lang="en-US" sz="3600" dirty="0">
                <a:solidFill>
                  <a:srgbClr val="FF0000"/>
                </a:solidFill>
              </a:rPr>
              <a:t>, 1974)</a:t>
            </a:r>
            <a:endParaRPr lang="en-US" dirty="0"/>
          </a:p>
        </p:txBody>
      </p:sp>
      <p:pic>
        <p:nvPicPr>
          <p:cNvPr id="5" name="Content Placeholder 4"/>
          <p:cNvPicPr>
            <a:picLocks noGrp="1" noChangeAspect="1"/>
          </p:cNvPicPr>
          <p:nvPr>
            <p:ph idx="1"/>
          </p:nvPr>
        </p:nvPicPr>
        <p:blipFill>
          <a:blip r:embed="rId2"/>
          <a:stretch>
            <a:fillRect/>
          </a:stretch>
        </p:blipFill>
        <p:spPr>
          <a:xfrm>
            <a:off x="1219200" y="2133600"/>
            <a:ext cx="6553200" cy="4069882"/>
          </a:xfrm>
          <a:prstGeom prst="rect">
            <a:avLst/>
          </a:prstGeom>
        </p:spPr>
      </p:pic>
      <p:sp>
        <p:nvSpPr>
          <p:cNvPr id="4" name="Slide Number Placeholder 3"/>
          <p:cNvSpPr>
            <a:spLocks noGrp="1"/>
          </p:cNvSpPr>
          <p:nvPr>
            <p:ph type="sldNum" sz="quarter" idx="12"/>
          </p:nvPr>
        </p:nvSpPr>
        <p:spPr/>
        <p:txBody>
          <a:bodyPr/>
          <a:lstStyle/>
          <a:p>
            <a:fld id="{B6F15528-21DE-4FAA-801E-634DDDAF4B2B}" type="slidenum">
              <a:rPr lang="en-US" smtClean="0"/>
              <a:pPr/>
              <a:t>21</a:t>
            </a:fld>
            <a:endParaRPr lang="en-US"/>
          </a:p>
        </p:txBody>
      </p:sp>
    </p:spTree>
    <p:extLst>
      <p:ext uri="{BB962C8B-B14F-4D97-AF65-F5344CB8AC3E}">
        <p14:creationId xmlns:p14="http://schemas.microsoft.com/office/powerpoint/2010/main" val="1159947432"/>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4000" b="1" dirty="0" smtClean="0">
                <a:solidFill>
                  <a:srgbClr val="FF0000"/>
                </a:solidFill>
              </a:rPr>
              <a:t>Attention Network Test</a:t>
            </a:r>
            <a:br>
              <a:rPr lang="en-US" sz="4000" b="1" dirty="0" smtClean="0">
                <a:solidFill>
                  <a:srgbClr val="FF0000"/>
                </a:solidFill>
              </a:rPr>
            </a:br>
            <a:r>
              <a:rPr lang="en-US" sz="4000" b="1" dirty="0" smtClean="0">
                <a:solidFill>
                  <a:srgbClr val="FF0000"/>
                </a:solidFill>
              </a:rPr>
              <a:t> (ANT; Fan et al., 2002)</a:t>
            </a:r>
            <a:endParaRPr lang="en-US" sz="4000" dirty="0">
              <a:solidFill>
                <a:srgbClr val="FF0000"/>
              </a:solidFill>
            </a:endParaRPr>
          </a:p>
        </p:txBody>
      </p:sp>
      <p:sp>
        <p:nvSpPr>
          <p:cNvPr id="3" name="Content Placeholder 2"/>
          <p:cNvSpPr>
            <a:spLocks noGrp="1"/>
          </p:cNvSpPr>
          <p:nvPr>
            <p:ph idx="1"/>
          </p:nvPr>
        </p:nvSpPr>
        <p:spPr/>
        <p:txBody>
          <a:bodyPr>
            <a:normAutofit/>
          </a:bodyPr>
          <a:lstStyle/>
          <a:p>
            <a:pPr algn="just">
              <a:buFont typeface="Wingdings" pitchFamily="2" charset="2"/>
              <a:buChar char="q"/>
            </a:pPr>
            <a:r>
              <a:rPr lang="en-US" dirty="0" smtClean="0"/>
              <a:t>The ANT is a variation of the Flanker task, which requires subjects to determine whether a central arrow points rightward or leftward while the surrounding arrows may be either congruent or incongruent. </a:t>
            </a:r>
          </a:p>
          <a:p>
            <a:pPr algn="just">
              <a:buFont typeface="Wingdings" pitchFamily="2" charset="2"/>
              <a:buChar char="q"/>
            </a:pPr>
            <a:r>
              <a:rPr lang="en-US" dirty="0" smtClean="0"/>
              <a:t>Targets are arrows above or below fixation, pointing to the left or right and they are flanked on both sides by congruent or incongruent arrows.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22</a:t>
            </a:fld>
            <a:endParaRPr lang="en-US"/>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solidFill>
                  <a:srgbClr val="FF0000"/>
                </a:solidFill>
              </a:rPr>
              <a:t>Attention Network Test</a:t>
            </a:r>
            <a:br>
              <a:rPr lang="en-US" b="1" dirty="0" smtClean="0">
                <a:solidFill>
                  <a:srgbClr val="FF0000"/>
                </a:solidFill>
              </a:rPr>
            </a:br>
            <a:r>
              <a:rPr lang="en-US" b="1" dirty="0" smtClean="0">
                <a:solidFill>
                  <a:srgbClr val="FF0000"/>
                </a:solidFill>
              </a:rPr>
              <a:t> (ANT; Fan et al., 2002)</a:t>
            </a:r>
            <a:endParaRPr lang="en-US"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q"/>
            </a:pPr>
            <a:r>
              <a:rPr lang="en-US" dirty="0" smtClean="0"/>
              <a:t>Targets are preceded by informative or uninformative spatial cues.</a:t>
            </a:r>
          </a:p>
          <a:p>
            <a:pPr algn="just">
              <a:buFont typeface="Wingdings" pitchFamily="2" charset="2"/>
              <a:buChar char="q"/>
            </a:pPr>
            <a:r>
              <a:rPr lang="en-US" dirty="0" smtClean="0"/>
              <a:t> The ANT provides three numbers that indicate the efficiency of the networks that perform the alert, orient and conflict resolution functions of attention and can be performed by adults, children, patients and even non-human animals. </a:t>
            </a:r>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23</a:t>
            </a:fld>
            <a:endParaRPr lang="en-US"/>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smtClean="0">
                <a:solidFill>
                  <a:srgbClr val="FF0000"/>
                </a:solidFill>
              </a:rPr>
              <a:t>Lateralized Attention Network Test (LANT; </a:t>
            </a:r>
            <a:r>
              <a:rPr lang="en-US" b="1" dirty="0" err="1" smtClean="0">
                <a:solidFill>
                  <a:srgbClr val="FF0000"/>
                </a:solidFill>
              </a:rPr>
              <a:t>Barnea</a:t>
            </a:r>
            <a:r>
              <a:rPr lang="en-US" b="1" dirty="0" smtClean="0">
                <a:solidFill>
                  <a:srgbClr val="FF0000"/>
                </a:solidFill>
              </a:rPr>
              <a:t> et al.)</a:t>
            </a:r>
            <a:r>
              <a:rPr lang="en-US" dirty="0" smtClean="0"/>
              <a:t/>
            </a:r>
            <a:br>
              <a:rPr lang="en-US" dirty="0" smtClean="0"/>
            </a:br>
            <a:endParaRPr lang="en-US" dirty="0"/>
          </a:p>
        </p:txBody>
      </p:sp>
      <p:sp>
        <p:nvSpPr>
          <p:cNvPr id="3" name="Content Placeholder 2"/>
          <p:cNvSpPr>
            <a:spLocks noGrp="1"/>
          </p:cNvSpPr>
          <p:nvPr>
            <p:ph idx="1"/>
          </p:nvPr>
        </p:nvSpPr>
        <p:spPr/>
        <p:txBody>
          <a:bodyPr>
            <a:normAutofit/>
          </a:bodyPr>
          <a:lstStyle/>
          <a:p>
            <a:pPr algn="just">
              <a:buFont typeface="Wingdings" pitchFamily="2" charset="2"/>
              <a:buChar char="q"/>
            </a:pPr>
            <a:r>
              <a:rPr lang="en-US" dirty="0" smtClean="0"/>
              <a:t>Lateralized Attention Network Test (LANT) is a variation of the ANT, the LANT was developed to measure the sensitivity and reliability of the three networks of attention in each hemisphere and demonstrate their validity in relation to standardized clinical measures of attention.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24</a:t>
            </a:fld>
            <a:endParaRPr lang="en-US"/>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sz="4600" dirty="0">
                <a:solidFill>
                  <a:srgbClr val="FF0000"/>
                </a:solidFill>
              </a:rPr>
              <a:t>Lateralized Attention Network Test (LANT; </a:t>
            </a:r>
            <a:r>
              <a:rPr lang="en-US" sz="4600" dirty="0" err="1">
                <a:solidFill>
                  <a:srgbClr val="FF0000"/>
                </a:solidFill>
              </a:rPr>
              <a:t>Barnea</a:t>
            </a:r>
            <a:r>
              <a:rPr lang="en-US" sz="4600" dirty="0">
                <a:solidFill>
                  <a:srgbClr val="FF0000"/>
                </a:solidFill>
              </a:rPr>
              <a:t> et al.)</a:t>
            </a:r>
            <a:endParaRPr lang="en-US" dirty="0"/>
          </a:p>
        </p:txBody>
      </p:sp>
      <p:sp>
        <p:nvSpPr>
          <p:cNvPr id="3" name="Content Placeholder 2"/>
          <p:cNvSpPr>
            <a:spLocks noGrp="1"/>
          </p:cNvSpPr>
          <p:nvPr>
            <p:ph idx="1"/>
          </p:nvPr>
        </p:nvSpPr>
        <p:spPr/>
        <p:txBody>
          <a:bodyPr/>
          <a:lstStyle/>
          <a:p>
            <a:pPr algn="just">
              <a:buFont typeface="Wingdings" pitchFamily="2" charset="2"/>
              <a:buChar char="q"/>
            </a:pPr>
            <a:r>
              <a:rPr lang="en-US" dirty="0" smtClean="0"/>
              <a:t>The promise of the LANT centers on its potential to critically assess training protocols for modulating the relative </a:t>
            </a:r>
            <a:r>
              <a:rPr lang="en-US" dirty="0" err="1" smtClean="0"/>
              <a:t>attentional</a:t>
            </a:r>
            <a:r>
              <a:rPr lang="en-US" dirty="0" smtClean="0"/>
              <a:t> engagement of the two hemispheres.</a:t>
            </a:r>
          </a:p>
          <a:p>
            <a:pPr algn="just">
              <a:buFont typeface="Wingdings" pitchFamily="2" charset="2"/>
              <a:buChar char="q"/>
            </a:pPr>
            <a:r>
              <a:rPr lang="en-US" dirty="0" smtClean="0"/>
              <a:t>Furthermore, the LANT can be used, together with EEG, on self-regulation protocols to rehabilitate normal human attention.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25</a:t>
            </a:fld>
            <a:endParaRPr lang="en-US"/>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sz="4100" dirty="0">
                <a:solidFill>
                  <a:srgbClr val="FF0000"/>
                </a:solidFill>
              </a:rPr>
              <a:t>Lateralized Attention Network Test (LANT; </a:t>
            </a:r>
            <a:r>
              <a:rPr lang="en-US" sz="4100" dirty="0" err="1">
                <a:solidFill>
                  <a:srgbClr val="FF0000"/>
                </a:solidFill>
              </a:rPr>
              <a:t>Barnea</a:t>
            </a:r>
            <a:r>
              <a:rPr lang="en-US" sz="4100" dirty="0">
                <a:solidFill>
                  <a:srgbClr val="FF0000"/>
                </a:solidFill>
              </a:rPr>
              <a:t> et al.)</a:t>
            </a:r>
            <a:endParaRPr lang="en-US" dirty="0"/>
          </a:p>
        </p:txBody>
      </p:sp>
      <p:pic>
        <p:nvPicPr>
          <p:cNvPr id="5" name="Content Placeholder 4"/>
          <p:cNvPicPr>
            <a:picLocks noGrp="1" noChangeAspect="1"/>
          </p:cNvPicPr>
          <p:nvPr>
            <p:ph idx="1"/>
          </p:nvPr>
        </p:nvPicPr>
        <p:blipFill>
          <a:blip r:embed="rId2"/>
          <a:stretch>
            <a:fillRect/>
          </a:stretch>
        </p:blipFill>
        <p:spPr>
          <a:xfrm>
            <a:off x="2133600" y="2055812"/>
            <a:ext cx="4800600" cy="4000501"/>
          </a:xfrm>
          <a:prstGeom prst="rect">
            <a:avLst/>
          </a:prstGeom>
        </p:spPr>
      </p:pic>
      <p:sp>
        <p:nvSpPr>
          <p:cNvPr id="4" name="Slide Number Placeholder 3"/>
          <p:cNvSpPr>
            <a:spLocks noGrp="1"/>
          </p:cNvSpPr>
          <p:nvPr>
            <p:ph type="sldNum" sz="quarter" idx="12"/>
          </p:nvPr>
        </p:nvSpPr>
        <p:spPr/>
        <p:txBody>
          <a:bodyPr/>
          <a:lstStyle/>
          <a:p>
            <a:fld id="{B6F15528-21DE-4FAA-801E-634DDDAF4B2B}" type="slidenum">
              <a:rPr lang="en-US" smtClean="0"/>
              <a:pPr/>
              <a:t>26</a:t>
            </a:fld>
            <a:endParaRPr lang="en-US"/>
          </a:p>
        </p:txBody>
      </p:sp>
    </p:spTree>
    <p:extLst>
      <p:ext uri="{BB962C8B-B14F-4D97-AF65-F5344CB8AC3E}">
        <p14:creationId xmlns:p14="http://schemas.microsoft.com/office/powerpoint/2010/main" val="306309387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FF0000"/>
                </a:solidFill>
              </a:rPr>
              <a:t>Attention</a:t>
            </a:r>
            <a:endParaRPr lang="en-US" dirty="0"/>
          </a:p>
        </p:txBody>
      </p:sp>
      <p:sp>
        <p:nvSpPr>
          <p:cNvPr id="3" name="Content Placeholder 2"/>
          <p:cNvSpPr>
            <a:spLocks noGrp="1"/>
          </p:cNvSpPr>
          <p:nvPr>
            <p:ph idx="1"/>
          </p:nvPr>
        </p:nvSpPr>
        <p:spPr/>
        <p:txBody>
          <a:bodyPr>
            <a:normAutofit/>
          </a:bodyPr>
          <a:lstStyle/>
          <a:p>
            <a:pPr>
              <a:buFont typeface="Wingdings" pitchFamily="2" charset="2"/>
              <a:buChar char="Ø"/>
            </a:pPr>
            <a:r>
              <a:rPr lang="en-US" dirty="0" smtClean="0"/>
              <a:t>Terminology and definitions</a:t>
            </a:r>
          </a:p>
          <a:p>
            <a:pPr>
              <a:buFont typeface="Wingdings" pitchFamily="2" charset="2"/>
              <a:buChar char="Ø"/>
            </a:pPr>
            <a:r>
              <a:rPr lang="en-US" dirty="0" smtClean="0"/>
              <a:t>Theories and models</a:t>
            </a:r>
          </a:p>
          <a:p>
            <a:pPr>
              <a:buFont typeface="Wingdings" pitchFamily="2" charset="2"/>
              <a:buChar char="Ø"/>
            </a:pPr>
            <a:r>
              <a:rPr lang="en-US" dirty="0" smtClean="0"/>
              <a:t>Neural bases of attention</a:t>
            </a:r>
          </a:p>
          <a:p>
            <a:pPr marL="571500" indent="-571500">
              <a:buFont typeface="+mj-lt"/>
              <a:buAutoNum type="romanUcPeriod"/>
            </a:pPr>
            <a:r>
              <a:rPr lang="en-US" dirty="0" smtClean="0"/>
              <a:t>Neural circuits of attention</a:t>
            </a:r>
          </a:p>
          <a:p>
            <a:pPr marL="571500" indent="-571500">
              <a:buFont typeface="+mj-lt"/>
              <a:buAutoNum type="romanUcPeriod"/>
            </a:pPr>
            <a:r>
              <a:rPr lang="en-US" dirty="0" smtClean="0"/>
              <a:t>Neurotransmission in </a:t>
            </a:r>
            <a:r>
              <a:rPr lang="en-US" dirty="0" err="1" smtClean="0"/>
              <a:t>attentional</a:t>
            </a:r>
            <a:r>
              <a:rPr lang="en-US" dirty="0" smtClean="0"/>
              <a:t> system</a:t>
            </a:r>
          </a:p>
          <a:p>
            <a:pPr marL="571500" indent="-571500">
              <a:buFont typeface="Wingdings" pitchFamily="2" charset="2"/>
              <a:buChar char="Ø"/>
            </a:pPr>
            <a:r>
              <a:rPr lang="en-US" b="1" dirty="0" smtClean="0">
                <a:solidFill>
                  <a:srgbClr val="0070C0"/>
                </a:solidFill>
              </a:rPr>
              <a:t>Neuropsychology of attention</a:t>
            </a:r>
          </a:p>
          <a:p>
            <a:pPr marL="571500" indent="-571500">
              <a:buFont typeface="Wingdings" pitchFamily="2" charset="2"/>
              <a:buChar char="Ø"/>
            </a:pPr>
            <a:r>
              <a:rPr lang="en-US" b="1" dirty="0" smtClean="0">
                <a:solidFill>
                  <a:srgbClr val="FF0000"/>
                </a:solidFill>
              </a:rPr>
              <a:t>Clinical complications of attention</a:t>
            </a:r>
          </a:p>
          <a:p>
            <a:pPr marL="571500" indent="-571500">
              <a:buFont typeface="Wingdings" pitchFamily="2" charset="2"/>
              <a:buChar char="Ø"/>
            </a:pPr>
            <a:r>
              <a:rPr lang="en-US" b="1" dirty="0" smtClean="0">
                <a:solidFill>
                  <a:srgbClr val="0070C0"/>
                </a:solidFill>
              </a:rPr>
              <a:t>Cognitive rehabilitation of </a:t>
            </a:r>
            <a:r>
              <a:rPr lang="en-US" b="1" dirty="0" err="1" smtClean="0">
                <a:solidFill>
                  <a:srgbClr val="0070C0"/>
                </a:solidFill>
              </a:rPr>
              <a:t>attentional</a:t>
            </a:r>
            <a:r>
              <a:rPr lang="en-US" b="1" dirty="0" smtClean="0">
                <a:solidFill>
                  <a:srgbClr val="0070C0"/>
                </a:solidFill>
              </a:rPr>
              <a:t> deficits</a:t>
            </a:r>
            <a:endParaRPr lang="en-US" b="1" dirty="0">
              <a:solidFill>
                <a:srgbClr val="0070C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27</a:t>
            </a:fld>
            <a:endParaRPr lang="en-US"/>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marL="609600" indent="-609600" algn="ctr">
              <a:lnSpc>
                <a:spcPct val="90000"/>
              </a:lnSpc>
            </a:pPr>
            <a:r>
              <a:rPr lang="en-US" sz="4000" b="1" dirty="0" smtClean="0">
                <a:solidFill>
                  <a:srgbClr val="FF0000"/>
                </a:solidFill>
              </a:rPr>
              <a:t>Clinical aspects of Attention</a:t>
            </a:r>
          </a:p>
        </p:txBody>
      </p:sp>
      <p:sp>
        <p:nvSpPr>
          <p:cNvPr id="3" name="Content Placeholder 2"/>
          <p:cNvSpPr>
            <a:spLocks noGrp="1"/>
          </p:cNvSpPr>
          <p:nvPr>
            <p:ph idx="1"/>
          </p:nvPr>
        </p:nvSpPr>
        <p:spPr/>
        <p:txBody>
          <a:bodyPr>
            <a:normAutofit/>
          </a:bodyPr>
          <a:lstStyle/>
          <a:p>
            <a:pPr marL="990600" lvl="1" indent="-533400">
              <a:lnSpc>
                <a:spcPct val="90000"/>
              </a:lnSpc>
              <a:buFontTx/>
              <a:buAutoNum type="arabicPeriod"/>
            </a:pPr>
            <a:r>
              <a:rPr lang="en-US" dirty="0" smtClean="0"/>
              <a:t>Arousal</a:t>
            </a:r>
          </a:p>
          <a:p>
            <a:pPr marL="990600" lvl="1" indent="-533400">
              <a:lnSpc>
                <a:spcPct val="90000"/>
              </a:lnSpc>
              <a:buFontTx/>
              <a:buAutoNum type="arabicPeriod"/>
            </a:pPr>
            <a:r>
              <a:rPr lang="en-US" dirty="0" smtClean="0"/>
              <a:t>Focused attention</a:t>
            </a:r>
          </a:p>
          <a:p>
            <a:pPr marL="990600" lvl="1" indent="-533400">
              <a:lnSpc>
                <a:spcPct val="90000"/>
              </a:lnSpc>
              <a:buFontTx/>
              <a:buAutoNum type="arabicPeriod"/>
            </a:pPr>
            <a:r>
              <a:rPr lang="en-US" dirty="0" smtClean="0"/>
              <a:t>Selective attention</a:t>
            </a:r>
          </a:p>
          <a:p>
            <a:pPr marL="990600" lvl="1" indent="-533400">
              <a:lnSpc>
                <a:spcPct val="90000"/>
              </a:lnSpc>
              <a:buFontTx/>
              <a:buAutoNum type="arabicPeriod"/>
            </a:pPr>
            <a:r>
              <a:rPr lang="en-US" dirty="0" smtClean="0"/>
              <a:t>Sustained attention or vigilance</a:t>
            </a:r>
          </a:p>
          <a:p>
            <a:pPr marL="990600" lvl="1" indent="-533400">
              <a:lnSpc>
                <a:spcPct val="90000"/>
              </a:lnSpc>
              <a:buFontTx/>
              <a:buAutoNum type="arabicPeriod"/>
            </a:pPr>
            <a:r>
              <a:rPr lang="en-US" dirty="0" smtClean="0"/>
              <a:t>Divided attention</a:t>
            </a:r>
          </a:p>
          <a:p>
            <a:pPr marL="990600" lvl="1" indent="-533400">
              <a:lnSpc>
                <a:spcPct val="90000"/>
              </a:lnSpc>
              <a:buFontTx/>
              <a:buAutoNum type="arabicPeriod"/>
            </a:pPr>
            <a:r>
              <a:rPr lang="en-US" dirty="0" smtClean="0"/>
              <a:t>Alternating attention</a:t>
            </a:r>
          </a:p>
          <a:p>
            <a:pPr marL="990600" lvl="1" indent="-533400">
              <a:lnSpc>
                <a:spcPct val="90000"/>
              </a:lnSpc>
              <a:buFontTx/>
              <a:buAutoNum type="arabicPeriod"/>
            </a:pPr>
            <a:endParaRPr lang="en-US"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28</a:t>
            </a:fld>
            <a:endParaRPr lang="en-US"/>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000" b="1" dirty="0" smtClean="0">
                <a:solidFill>
                  <a:srgbClr val="FF0000"/>
                </a:solidFill>
              </a:rPr>
              <a:t>Arousal Deficits</a:t>
            </a:r>
            <a:endParaRPr lang="en-US" b="1" dirty="0">
              <a:solidFill>
                <a:srgbClr val="FF0000"/>
              </a:solidFill>
            </a:endParaRPr>
          </a:p>
        </p:txBody>
      </p:sp>
      <p:sp>
        <p:nvSpPr>
          <p:cNvPr id="3" name="Content Placeholder 2"/>
          <p:cNvSpPr>
            <a:spLocks noGrp="1"/>
          </p:cNvSpPr>
          <p:nvPr>
            <p:ph idx="1"/>
          </p:nvPr>
        </p:nvSpPr>
        <p:spPr/>
        <p:txBody>
          <a:bodyPr/>
          <a:lstStyle/>
          <a:p>
            <a:pPr>
              <a:buFont typeface="Wingdings" pitchFamily="2" charset="2"/>
              <a:buChar char="q"/>
            </a:pPr>
            <a:r>
              <a:rPr lang="en-US" b="1" dirty="0" smtClean="0"/>
              <a:t>The patient who is:</a:t>
            </a:r>
          </a:p>
          <a:p>
            <a:pPr>
              <a:buFont typeface="Wingdings" pitchFamily="2" charset="2"/>
              <a:buChar char="§"/>
            </a:pPr>
            <a:r>
              <a:rPr lang="en-US" b="1" dirty="0" smtClean="0"/>
              <a:t> </a:t>
            </a:r>
            <a:r>
              <a:rPr lang="en-US" dirty="0" smtClean="0"/>
              <a:t>Disoriented</a:t>
            </a:r>
          </a:p>
          <a:p>
            <a:pPr>
              <a:buFont typeface="Wingdings" pitchFamily="2" charset="2"/>
              <a:buChar char="§"/>
            </a:pPr>
            <a:r>
              <a:rPr lang="en-US" dirty="0" smtClean="0"/>
              <a:t> Agitated </a:t>
            </a:r>
          </a:p>
          <a:p>
            <a:pPr>
              <a:buFont typeface="Wingdings" pitchFamily="2" charset="2"/>
              <a:buChar char="§"/>
            </a:pPr>
            <a:r>
              <a:rPr lang="en-US" dirty="0" smtClean="0"/>
              <a:t>Or presents with a disorder of  consciousness</a:t>
            </a:r>
          </a:p>
          <a:p>
            <a:pPr algn="just">
              <a:buFont typeface="Wingdings" pitchFamily="2" charset="2"/>
              <a:buChar char="v"/>
            </a:pPr>
            <a:r>
              <a:rPr lang="en-US" b="1" dirty="0" smtClean="0"/>
              <a:t>Arousal represents a general state of </a:t>
            </a:r>
            <a:r>
              <a:rPr lang="en-US" b="1" dirty="0" err="1" smtClean="0"/>
              <a:t>responsivity</a:t>
            </a:r>
            <a:r>
              <a:rPr lang="en-US" b="1" dirty="0" smtClean="0"/>
              <a:t> and alertness</a:t>
            </a:r>
          </a:p>
          <a:p>
            <a:pPr marL="342900" lvl="1" indent="-342900" algn="just">
              <a:buFont typeface="Wingdings" pitchFamily="2" charset="2"/>
              <a:buChar char="v"/>
            </a:pPr>
            <a:r>
              <a:rPr lang="en-US" sz="3200" b="1" dirty="0" smtClean="0">
                <a:solidFill>
                  <a:srgbClr val="FF0000"/>
                </a:solidFill>
              </a:rPr>
              <a:t>Coma and mania may represent extreme states of </a:t>
            </a:r>
            <a:r>
              <a:rPr lang="en-US" sz="3200" b="1" dirty="0" err="1" smtClean="0">
                <a:solidFill>
                  <a:srgbClr val="FF0000"/>
                </a:solidFill>
              </a:rPr>
              <a:t>hypoarousal</a:t>
            </a:r>
            <a:r>
              <a:rPr lang="en-US" sz="3200" b="1" dirty="0" smtClean="0">
                <a:solidFill>
                  <a:srgbClr val="FF0000"/>
                </a:solidFill>
              </a:rPr>
              <a:t> and </a:t>
            </a:r>
            <a:r>
              <a:rPr lang="en-US" sz="3200" b="1" dirty="0" err="1" smtClean="0">
                <a:solidFill>
                  <a:srgbClr val="FF0000"/>
                </a:solidFill>
              </a:rPr>
              <a:t>hyperarousal</a:t>
            </a:r>
            <a:endParaRPr lang="en-US" sz="3200" b="1" dirty="0" smtClean="0">
              <a:solidFill>
                <a:srgbClr val="FF0000"/>
              </a:solidFill>
            </a:endParaRPr>
          </a:p>
          <a:p>
            <a:pPr algn="just">
              <a:buNone/>
            </a:pPr>
            <a:endParaRPr lang="en-US" b="1"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29</a:t>
            </a:fld>
            <a:endParaRPr lang="en-US"/>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p:nvPr>
        </p:nvSpPr>
        <p:spPr/>
        <p:txBody>
          <a:bodyPr/>
          <a:lstStyle/>
          <a:p>
            <a:pPr algn="ctr" eaLnBrk="1" hangingPunct="1"/>
            <a:r>
              <a:rPr lang="en-US" sz="3600" b="1" dirty="0" smtClean="0">
                <a:solidFill>
                  <a:srgbClr val="FF0000"/>
                </a:solidFill>
              </a:rPr>
              <a:t>Assessment of disorders of arousal</a:t>
            </a:r>
          </a:p>
        </p:txBody>
      </p:sp>
      <p:sp>
        <p:nvSpPr>
          <p:cNvPr id="15363" name="Rectangle 3"/>
          <p:cNvSpPr>
            <a:spLocks noGrp="1" noChangeArrowheads="1"/>
          </p:cNvSpPr>
          <p:nvPr>
            <p:ph idx="1"/>
          </p:nvPr>
        </p:nvSpPr>
        <p:spPr>
          <a:xfrm>
            <a:off x="457200" y="1419493"/>
            <a:ext cx="8229600" cy="5562600"/>
          </a:xfrm>
        </p:spPr>
        <p:txBody>
          <a:bodyPr>
            <a:normAutofit/>
          </a:bodyPr>
          <a:lstStyle/>
          <a:p>
            <a:pPr algn="just" eaLnBrk="1" hangingPunct="1">
              <a:buFont typeface="Wingdings" pitchFamily="2" charset="2"/>
              <a:buChar char="q"/>
            </a:pPr>
            <a:r>
              <a:rPr lang="en-US" dirty="0" smtClean="0"/>
              <a:t>Delirium</a:t>
            </a:r>
          </a:p>
          <a:p>
            <a:pPr lvl="1" algn="just" eaLnBrk="1" hangingPunct="1">
              <a:buFont typeface="Wingdings" pitchFamily="2" charset="2"/>
              <a:buChar char="§"/>
            </a:pPr>
            <a:r>
              <a:rPr lang="en-US" sz="3200" dirty="0" smtClean="0"/>
              <a:t>Diagnosed mainly on manifest </a:t>
            </a:r>
            <a:r>
              <a:rPr lang="en-US" sz="3200" dirty="0" err="1" smtClean="0"/>
              <a:t>behaviour</a:t>
            </a:r>
            <a:r>
              <a:rPr lang="en-US" sz="3200" dirty="0" smtClean="0"/>
              <a:t> and history</a:t>
            </a:r>
          </a:p>
          <a:p>
            <a:pPr lvl="1" algn="just" eaLnBrk="1" hangingPunct="1">
              <a:buFont typeface="Wingdings" pitchFamily="2" charset="2"/>
              <a:buChar char="q"/>
            </a:pPr>
            <a:endParaRPr lang="en-US" sz="3200" dirty="0" smtClean="0"/>
          </a:p>
          <a:p>
            <a:pPr algn="just" eaLnBrk="1" hangingPunct="1">
              <a:buFont typeface="Wingdings" pitchFamily="2" charset="2"/>
              <a:buChar char="q"/>
            </a:pPr>
            <a:r>
              <a:rPr lang="en-US" dirty="0" smtClean="0"/>
              <a:t>Assessment of coma</a:t>
            </a:r>
          </a:p>
          <a:p>
            <a:pPr lvl="1" algn="just" eaLnBrk="1" hangingPunct="1">
              <a:buFont typeface="Wingdings" pitchFamily="2" charset="2"/>
              <a:buChar char="§"/>
            </a:pPr>
            <a:r>
              <a:rPr lang="en-US" sz="3200" dirty="0" smtClean="0"/>
              <a:t>Glasgow Coma Scale</a:t>
            </a:r>
          </a:p>
          <a:p>
            <a:pPr marL="457200" lvl="1" indent="0" algn="just" eaLnBrk="1" hangingPunct="1">
              <a:buNone/>
            </a:pPr>
            <a:endParaRPr lang="en-US" dirty="0" smtClean="0"/>
          </a:p>
          <a:p>
            <a:pPr algn="just" eaLnBrk="1" hangingPunct="1">
              <a:buFont typeface="Wingdings" pitchFamily="2" charset="2"/>
              <a:buChar char="q"/>
            </a:pPr>
            <a:r>
              <a:rPr lang="en-US" dirty="0" smtClean="0"/>
              <a:t>Assessment of the confused/disoriented brain injury patient</a:t>
            </a:r>
          </a:p>
          <a:p>
            <a:pPr lvl="1" algn="just" eaLnBrk="1" hangingPunct="1">
              <a:buFont typeface="Wingdings" pitchFamily="2" charset="2"/>
              <a:buChar char="§"/>
            </a:pPr>
            <a:r>
              <a:rPr lang="en-US" sz="3200" dirty="0" err="1" smtClean="0"/>
              <a:t>Westmead</a:t>
            </a:r>
            <a:r>
              <a:rPr lang="en-US" sz="3200" dirty="0" smtClean="0"/>
              <a:t> Post-traumatic Amnesia Scale</a:t>
            </a:r>
          </a:p>
          <a:p>
            <a:pPr eaLnBrk="1" hangingPunct="1"/>
            <a:endParaRPr lang="en-US" sz="2800"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30</a:t>
            </a:fld>
            <a:endParaRPr lang="en-US"/>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sz="4000" dirty="0" smtClean="0">
                <a:solidFill>
                  <a:srgbClr val="2A94FF"/>
                </a:solidFill>
              </a:rPr>
              <a:t/>
            </a:r>
            <a:br>
              <a:rPr lang="en-US" sz="4000" dirty="0" smtClean="0">
                <a:solidFill>
                  <a:srgbClr val="2A94FF"/>
                </a:solidFill>
              </a:rPr>
            </a:br>
            <a:r>
              <a:rPr lang="en-US" sz="4000" b="1" dirty="0" smtClean="0">
                <a:solidFill>
                  <a:srgbClr val="FF0000"/>
                </a:solidFill>
              </a:rPr>
              <a:t>Clinical aspects of attention: The patient who is inattentive and distractible </a:t>
            </a:r>
            <a:r>
              <a:rPr lang="en-US" dirty="0" smtClean="0">
                <a:solidFill>
                  <a:srgbClr val="2A94FF"/>
                </a:solidFill>
              </a:rPr>
              <a:t/>
            </a:r>
            <a:br>
              <a:rPr lang="en-US" dirty="0" smtClean="0">
                <a:solidFill>
                  <a:srgbClr val="2A94FF"/>
                </a:solidFill>
              </a:rPr>
            </a:br>
            <a:endParaRPr lang="en-US" dirty="0"/>
          </a:p>
        </p:txBody>
      </p:sp>
      <p:sp>
        <p:nvSpPr>
          <p:cNvPr id="3" name="Content Placeholder 2"/>
          <p:cNvSpPr>
            <a:spLocks noGrp="1"/>
          </p:cNvSpPr>
          <p:nvPr>
            <p:ph idx="1"/>
          </p:nvPr>
        </p:nvSpPr>
        <p:spPr/>
        <p:txBody>
          <a:bodyPr/>
          <a:lstStyle/>
          <a:p>
            <a:pPr>
              <a:buFont typeface="Wingdings" pitchFamily="2" charset="2"/>
              <a:buChar char="Ø"/>
            </a:pPr>
            <a:r>
              <a:rPr lang="en-US" b="1" dirty="0" smtClean="0"/>
              <a:t>Focused attention</a:t>
            </a:r>
          </a:p>
          <a:p>
            <a:pPr>
              <a:buFont typeface="Wingdings" pitchFamily="2" charset="2"/>
              <a:buChar char="Ø"/>
            </a:pPr>
            <a:r>
              <a:rPr lang="en-US" b="1" dirty="0" smtClean="0"/>
              <a:t>Selective attention</a:t>
            </a:r>
          </a:p>
          <a:p>
            <a:pPr>
              <a:buFont typeface="Wingdings" pitchFamily="2" charset="2"/>
              <a:buChar char="Ø"/>
            </a:pPr>
            <a:r>
              <a:rPr lang="en-US" b="1" dirty="0" smtClean="0"/>
              <a:t>Sustained attention</a:t>
            </a:r>
          </a:p>
          <a:p>
            <a:pPr>
              <a:buFont typeface="Wingdings" pitchFamily="2" charset="2"/>
              <a:buChar char="Ø"/>
            </a:pPr>
            <a:r>
              <a:rPr lang="en-US" b="1" dirty="0" smtClean="0"/>
              <a:t>Divided attention</a:t>
            </a:r>
          </a:p>
          <a:p>
            <a:pPr>
              <a:buFont typeface="Wingdings" pitchFamily="2" charset="2"/>
              <a:buChar char="Ø"/>
            </a:pPr>
            <a:r>
              <a:rPr lang="en-US" b="1" dirty="0" smtClean="0"/>
              <a:t>Alternating attention</a:t>
            </a:r>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31</a:t>
            </a:fld>
            <a:endParaRPr lang="en-US"/>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rgbClr val="FF0000"/>
                </a:solidFill>
              </a:rPr>
              <a:t>Focused Attention</a:t>
            </a:r>
            <a:endParaRPr lang="en-US" dirty="0">
              <a:solidFill>
                <a:srgbClr val="FF0000"/>
              </a:solidFill>
            </a:endParaRPr>
          </a:p>
        </p:txBody>
      </p:sp>
      <p:sp>
        <p:nvSpPr>
          <p:cNvPr id="3" name="Content Placeholder 2"/>
          <p:cNvSpPr>
            <a:spLocks noGrp="1"/>
          </p:cNvSpPr>
          <p:nvPr>
            <p:ph idx="1"/>
          </p:nvPr>
        </p:nvSpPr>
        <p:spPr>
          <a:xfrm>
            <a:off x="457200" y="1447800"/>
            <a:ext cx="8229600" cy="5410200"/>
          </a:xfrm>
        </p:spPr>
        <p:txBody>
          <a:bodyPr>
            <a:normAutofit fontScale="85000" lnSpcReduction="10000"/>
          </a:bodyPr>
          <a:lstStyle/>
          <a:p>
            <a:pPr algn="just"/>
            <a:r>
              <a:rPr lang="en-US" sz="3500" dirty="0" smtClean="0"/>
              <a:t>Conscious/controlled processing requires</a:t>
            </a:r>
            <a:r>
              <a:rPr lang="en-US" sz="3500" b="1" dirty="0" smtClean="0"/>
              <a:t> </a:t>
            </a:r>
            <a:r>
              <a:rPr lang="en-US" sz="3500" b="1" dirty="0" smtClean="0">
                <a:solidFill>
                  <a:srgbClr val="2A94FF"/>
                </a:solidFill>
              </a:rPr>
              <a:t>focused attention</a:t>
            </a:r>
          </a:p>
          <a:p>
            <a:pPr lvl="1" algn="just"/>
            <a:r>
              <a:rPr lang="en-US" sz="3500" dirty="0" smtClean="0"/>
              <a:t>directing controlled effort towards solutions</a:t>
            </a:r>
          </a:p>
          <a:p>
            <a:pPr lvl="2" algn="just"/>
            <a:r>
              <a:rPr lang="en-US" sz="3500" dirty="0" smtClean="0"/>
              <a:t>actively searching for a street</a:t>
            </a:r>
          </a:p>
          <a:p>
            <a:pPr lvl="2" algn="just"/>
            <a:r>
              <a:rPr lang="en-US" sz="3500" dirty="0" smtClean="0"/>
              <a:t>a chess player’s ability to come up with chess moves</a:t>
            </a:r>
          </a:p>
          <a:p>
            <a:pPr lvl="2" algn="just">
              <a:lnSpc>
                <a:spcPct val="80000"/>
              </a:lnSpc>
              <a:buClr>
                <a:srgbClr val="E66C7D"/>
              </a:buClr>
            </a:pPr>
            <a:r>
              <a:rPr lang="en-US" sz="3200" dirty="0">
                <a:solidFill>
                  <a:prstClr val="black"/>
                </a:solidFill>
              </a:rPr>
              <a:t>stopping at a red </a:t>
            </a:r>
            <a:r>
              <a:rPr lang="en-US" sz="3200" dirty="0" smtClean="0">
                <a:solidFill>
                  <a:prstClr val="black"/>
                </a:solidFill>
              </a:rPr>
              <a:t>light</a:t>
            </a:r>
            <a:endParaRPr lang="en-US" sz="3500" dirty="0" smtClean="0"/>
          </a:p>
          <a:p>
            <a:pPr algn="just"/>
            <a:endParaRPr lang="en-US" sz="3500" b="1" dirty="0" smtClean="0"/>
          </a:p>
          <a:p>
            <a:pPr algn="just"/>
            <a:r>
              <a:rPr lang="en-US" sz="3500" dirty="0" smtClean="0"/>
              <a:t>Conscious processing may rely on top-down processing.</a:t>
            </a:r>
          </a:p>
          <a:p>
            <a:pPr algn="just"/>
            <a:r>
              <a:rPr lang="en-US" sz="3500" dirty="0" smtClean="0"/>
              <a:t>Tests: All attention tests require focus particularly selective attention tests.  </a:t>
            </a:r>
          </a:p>
          <a:p>
            <a:pPr algn="just">
              <a:buNone/>
            </a:pP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32</a:t>
            </a:fld>
            <a:endParaRPr lang="en-US"/>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04800"/>
            <a:ext cx="8229600" cy="1143000"/>
          </a:xfrm>
        </p:spPr>
        <p:txBody>
          <a:bodyPr>
            <a:noAutofit/>
          </a:bodyPr>
          <a:lstStyle/>
          <a:p>
            <a:pPr algn="ctr"/>
            <a:r>
              <a:rPr lang="en-US" sz="2800" dirty="0" smtClean="0">
                <a:solidFill>
                  <a:srgbClr val="FF0000"/>
                </a:solidFill>
              </a:rPr>
              <a:t>Selective attention is the process where some informational elements are given priority over others</a:t>
            </a:r>
            <a:endParaRPr lang="en-US" sz="2800" dirty="0">
              <a:solidFill>
                <a:srgbClr val="FF0000"/>
              </a:solidFill>
            </a:endParaRPr>
          </a:p>
        </p:txBody>
      </p:sp>
      <p:sp>
        <p:nvSpPr>
          <p:cNvPr id="3" name="Content Placeholder 2"/>
          <p:cNvSpPr>
            <a:spLocks noGrp="1"/>
          </p:cNvSpPr>
          <p:nvPr>
            <p:ph idx="1"/>
          </p:nvPr>
        </p:nvSpPr>
        <p:spPr/>
        <p:txBody>
          <a:bodyPr/>
          <a:lstStyle/>
          <a:p>
            <a:pPr algn="just">
              <a:lnSpc>
                <a:spcPct val="90000"/>
              </a:lnSpc>
              <a:buFont typeface="Wingdings" pitchFamily="2" charset="2"/>
              <a:buChar char="Ø"/>
            </a:pPr>
            <a:r>
              <a:rPr lang="en-US" dirty="0" smtClean="0"/>
              <a:t>Highly related to focus</a:t>
            </a:r>
          </a:p>
          <a:p>
            <a:pPr algn="just">
              <a:lnSpc>
                <a:spcPct val="90000"/>
              </a:lnSpc>
              <a:buFont typeface="Wingdings" pitchFamily="2" charset="2"/>
              <a:buChar char="Ø"/>
            </a:pPr>
            <a:r>
              <a:rPr lang="en-US" dirty="0" smtClean="0"/>
              <a:t>Differentiated to focused attention as the ability to respond ‘discretely to specific stimulus’</a:t>
            </a:r>
          </a:p>
          <a:p>
            <a:pPr algn="just">
              <a:lnSpc>
                <a:spcPct val="90000"/>
              </a:lnSpc>
              <a:buFont typeface="Wingdings" pitchFamily="2" charset="2"/>
              <a:buChar char="Ø"/>
            </a:pPr>
            <a:r>
              <a:rPr lang="en-US" dirty="0" smtClean="0"/>
              <a:t>Whereas focused attention refers to the capacity to ward off distractions to selective attention</a:t>
            </a:r>
          </a:p>
          <a:p>
            <a:pPr algn="just">
              <a:lnSpc>
                <a:spcPct val="90000"/>
              </a:lnSpc>
              <a:buFont typeface="Wingdings" pitchFamily="2" charset="2"/>
              <a:buChar char="Ø"/>
            </a:pPr>
            <a:r>
              <a:rPr lang="en-US" dirty="0" smtClean="0"/>
              <a:t>Commonly referred to as </a:t>
            </a:r>
            <a:r>
              <a:rPr lang="en-US" b="1" dirty="0" smtClean="0">
                <a:solidFill>
                  <a:srgbClr val="FF0000"/>
                </a:solidFill>
              </a:rPr>
              <a:t>concentration</a:t>
            </a:r>
          </a:p>
        </p:txBody>
      </p:sp>
      <p:sp>
        <p:nvSpPr>
          <p:cNvPr id="4" name="Slide Number Placeholder 3"/>
          <p:cNvSpPr>
            <a:spLocks noGrp="1"/>
          </p:cNvSpPr>
          <p:nvPr>
            <p:ph type="sldNum" sz="quarter" idx="12"/>
          </p:nvPr>
        </p:nvSpPr>
        <p:spPr/>
        <p:txBody>
          <a:bodyPr/>
          <a:lstStyle/>
          <a:p>
            <a:fld id="{B6F15528-21DE-4FAA-801E-634DDDAF4B2B}" type="slidenum">
              <a:rPr lang="en-US" smtClean="0"/>
              <a:pPr/>
              <a:t>33</a:t>
            </a:fld>
            <a:endParaRPr lang="en-US"/>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a:spLocks noGrp="1"/>
          </p:cNvSpPr>
          <p:nvPr>
            <p:ph type="title"/>
          </p:nvPr>
        </p:nvSpPr>
        <p:spPr>
          <a:xfrm>
            <a:off x="457200" y="152400"/>
            <a:ext cx="8229600" cy="1295400"/>
          </a:xfrm>
        </p:spPr>
        <p:txBody>
          <a:bodyPr>
            <a:noAutofit/>
          </a:bodyPr>
          <a:lstStyle/>
          <a:p>
            <a:pPr algn="ctr"/>
            <a:r>
              <a:rPr lang="en-US" sz="4000" b="1" dirty="0" smtClean="0">
                <a:solidFill>
                  <a:srgbClr val="FF0000"/>
                </a:solidFill>
              </a:rPr>
              <a:t>Selective </a:t>
            </a:r>
            <a:r>
              <a:rPr lang="en-US" sz="4000" dirty="0">
                <a:solidFill>
                  <a:srgbClr val="FF0000"/>
                </a:solidFill>
              </a:rPr>
              <a:t>A</a:t>
            </a:r>
            <a:r>
              <a:rPr lang="en-US" sz="4000" b="1" dirty="0" smtClean="0">
                <a:solidFill>
                  <a:srgbClr val="FF0000"/>
                </a:solidFill>
              </a:rPr>
              <a:t>ttention</a:t>
            </a:r>
            <a:endParaRPr lang="en-US" sz="4000" b="1" dirty="0">
              <a:solidFill>
                <a:srgbClr val="FF0000"/>
              </a:solidFill>
            </a:endParaRPr>
          </a:p>
        </p:txBody>
      </p:sp>
      <p:sp>
        <p:nvSpPr>
          <p:cNvPr id="3" name="Content Placeholder 2"/>
          <p:cNvSpPr>
            <a:spLocks noGrp="1"/>
          </p:cNvSpPr>
          <p:nvPr>
            <p:ph idx="1"/>
          </p:nvPr>
        </p:nvSpPr>
        <p:spPr>
          <a:xfrm>
            <a:off x="457200" y="1600200"/>
            <a:ext cx="8229600" cy="4800600"/>
          </a:xfrm>
        </p:spPr>
        <p:txBody>
          <a:bodyPr>
            <a:noAutofit/>
          </a:bodyPr>
          <a:lstStyle/>
          <a:p>
            <a:pPr algn="just">
              <a:lnSpc>
                <a:spcPct val="90000"/>
              </a:lnSpc>
              <a:buFont typeface="Wingdings" pitchFamily="2" charset="2"/>
              <a:buChar char="Ø"/>
            </a:pPr>
            <a:r>
              <a:rPr lang="en-US" dirty="0" smtClean="0"/>
              <a:t>Selective attention is directed by events in our environmental picture</a:t>
            </a:r>
          </a:p>
          <a:p>
            <a:pPr marL="971550" lvl="1" indent="-514350" algn="just">
              <a:lnSpc>
                <a:spcPct val="90000"/>
              </a:lnSpc>
              <a:buFont typeface="Wingdings" pitchFamily="2" charset="2"/>
              <a:buChar char="ü"/>
            </a:pPr>
            <a:r>
              <a:rPr lang="en-US" sz="3200" dirty="0" smtClean="0"/>
              <a:t>A police car’s flashing lights in the distance – attention is likely to be pulled to the spatial location of the stimulus</a:t>
            </a:r>
          </a:p>
          <a:p>
            <a:pPr algn="just">
              <a:lnSpc>
                <a:spcPct val="90000"/>
              </a:lnSpc>
              <a:buFont typeface="Wingdings" pitchFamily="2" charset="2"/>
              <a:buChar char="Ø"/>
            </a:pPr>
            <a:r>
              <a:rPr lang="en-US" b="1" dirty="0" smtClean="0"/>
              <a:t>Tests:</a:t>
            </a:r>
            <a:r>
              <a:rPr lang="en-US" dirty="0" smtClean="0"/>
              <a:t> Wisconsin Card Sorting Test - Number of categories, </a:t>
            </a:r>
            <a:r>
              <a:rPr lang="en-US" dirty="0" err="1" smtClean="0"/>
              <a:t>Stroop</a:t>
            </a:r>
            <a:r>
              <a:rPr lang="en-US" dirty="0" smtClean="0"/>
              <a:t> Neuropsychological Test, Letter cancellation tasks, Test of Every day Attention (Map search, Telephone search)</a:t>
            </a:r>
          </a:p>
        </p:txBody>
      </p:sp>
      <p:sp>
        <p:nvSpPr>
          <p:cNvPr id="5" name="Slide Number Placeholder 4"/>
          <p:cNvSpPr>
            <a:spLocks noGrp="1"/>
          </p:cNvSpPr>
          <p:nvPr>
            <p:ph type="sldNum" sz="quarter" idx="12"/>
          </p:nvPr>
        </p:nvSpPr>
        <p:spPr/>
        <p:txBody>
          <a:bodyPr/>
          <a:lstStyle/>
          <a:p>
            <a:fld id="{B6F15528-21DE-4FAA-801E-634DDDAF4B2B}" type="slidenum">
              <a:rPr lang="en-US" smtClean="0"/>
              <a:pPr/>
              <a:t>34</a:t>
            </a:fld>
            <a:endParaRPr lang="en-US"/>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000" b="1" dirty="0" smtClean="0">
                <a:solidFill>
                  <a:srgbClr val="FF0000"/>
                </a:solidFill>
              </a:rPr>
              <a:t>Sustained Attention or Vigilance</a:t>
            </a:r>
            <a:endParaRPr lang="en-US" sz="4000"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v"/>
            </a:pPr>
            <a:r>
              <a:rPr lang="en-US" dirty="0" smtClean="0"/>
              <a:t>Sustained attention or </a:t>
            </a:r>
            <a:r>
              <a:rPr lang="en-US" b="1" dirty="0" smtClean="0">
                <a:solidFill>
                  <a:srgbClr val="FF0000"/>
                </a:solidFill>
              </a:rPr>
              <a:t>vigilance</a:t>
            </a:r>
            <a:r>
              <a:rPr lang="en-US" dirty="0" smtClean="0"/>
              <a:t>: The ability to </a:t>
            </a:r>
            <a:r>
              <a:rPr lang="en-US" dirty="0" err="1" smtClean="0"/>
              <a:t>attentionally</a:t>
            </a:r>
            <a:r>
              <a:rPr lang="en-US" dirty="0" smtClean="0"/>
              <a:t> persist with a task that may require continuous and repetitive activity over a relatively long period of time.</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35</a:t>
            </a:fld>
            <a:endParaRPr lang="en-US"/>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p:cNvSpPr>
            <a:spLocks noGrp="1" noChangeArrowheads="1"/>
          </p:cNvSpPr>
          <p:nvPr>
            <p:ph type="title"/>
          </p:nvPr>
        </p:nvSpPr>
        <p:spPr/>
        <p:txBody>
          <a:bodyPr/>
          <a:lstStyle/>
          <a:p>
            <a:pPr algn="ctr"/>
            <a:r>
              <a:rPr lang="en-US" b="1" dirty="0" smtClean="0">
                <a:solidFill>
                  <a:srgbClr val="FF0000"/>
                </a:solidFill>
              </a:rPr>
              <a:t>Sustained Attention Tests</a:t>
            </a:r>
            <a:endParaRPr lang="en-US" dirty="0" smtClean="0">
              <a:solidFill>
                <a:srgbClr val="FF0000"/>
              </a:solidFill>
            </a:endParaRPr>
          </a:p>
        </p:txBody>
      </p:sp>
      <p:sp>
        <p:nvSpPr>
          <p:cNvPr id="45059" name="Rectangle 3"/>
          <p:cNvSpPr>
            <a:spLocks noGrp="1" noChangeArrowheads="1"/>
          </p:cNvSpPr>
          <p:nvPr>
            <p:ph idx="1"/>
          </p:nvPr>
        </p:nvSpPr>
        <p:spPr/>
        <p:txBody>
          <a:bodyPr>
            <a:normAutofit/>
          </a:bodyPr>
          <a:lstStyle/>
          <a:p>
            <a:pPr>
              <a:buFont typeface="Wingdings" pitchFamily="2" charset="2"/>
              <a:buChar char="q"/>
            </a:pPr>
            <a:r>
              <a:rPr lang="en-US" dirty="0" smtClean="0"/>
              <a:t>Tests:</a:t>
            </a:r>
          </a:p>
          <a:p>
            <a:pPr lvl="1" algn="just">
              <a:buFont typeface="Wingdings" pitchFamily="2" charset="2"/>
              <a:buChar char="§"/>
            </a:pPr>
            <a:r>
              <a:rPr lang="en-US" sz="3200" dirty="0" smtClean="0"/>
              <a:t>Wisconsin Card Sorting Test – Failure to Maintain Set</a:t>
            </a:r>
          </a:p>
          <a:p>
            <a:pPr lvl="1" algn="just">
              <a:buFont typeface="Wingdings" pitchFamily="2" charset="2"/>
              <a:buChar char="§"/>
            </a:pPr>
            <a:r>
              <a:rPr lang="en-US" sz="3200" dirty="0" smtClean="0"/>
              <a:t>Letter Cancellation Tasks</a:t>
            </a:r>
          </a:p>
          <a:p>
            <a:pPr lvl="1" algn="just">
              <a:buFont typeface="Wingdings" pitchFamily="2" charset="2"/>
              <a:buChar char="§"/>
            </a:pPr>
            <a:r>
              <a:rPr lang="en-US" sz="3200" dirty="0" smtClean="0"/>
              <a:t>Conner's Continuous Performance Tests</a:t>
            </a:r>
          </a:p>
          <a:p>
            <a:pPr lvl="1" algn="just">
              <a:buFont typeface="Wingdings" pitchFamily="2" charset="2"/>
              <a:buChar char="§"/>
            </a:pPr>
            <a:r>
              <a:rPr lang="en-US" sz="3200" dirty="0" smtClean="0"/>
              <a:t>Test of Everyday Attention (lottery, elevator counting, elevator counting with reversal)</a:t>
            </a:r>
          </a:p>
        </p:txBody>
      </p:sp>
      <p:sp>
        <p:nvSpPr>
          <p:cNvPr id="4" name="Slide Number Placeholder 3"/>
          <p:cNvSpPr>
            <a:spLocks noGrp="1"/>
          </p:cNvSpPr>
          <p:nvPr>
            <p:ph type="sldNum" sz="quarter" idx="12"/>
          </p:nvPr>
        </p:nvSpPr>
        <p:spPr/>
        <p:txBody>
          <a:bodyPr/>
          <a:lstStyle/>
          <a:p>
            <a:fld id="{B6F15528-21DE-4FAA-801E-634DDDAF4B2B}" type="slidenum">
              <a:rPr lang="en-US" smtClean="0"/>
              <a:pPr/>
              <a:t>36</a:t>
            </a:fld>
            <a:endParaRPr lang="en-US"/>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Rectangle 2"/>
          <p:cNvSpPr>
            <a:spLocks noGrp="1" noChangeArrowheads="1"/>
          </p:cNvSpPr>
          <p:nvPr>
            <p:ph type="title"/>
          </p:nvPr>
        </p:nvSpPr>
        <p:spPr/>
        <p:txBody>
          <a:bodyPr/>
          <a:lstStyle/>
          <a:p>
            <a:r>
              <a:rPr lang="en-US" b="1" dirty="0">
                <a:solidFill>
                  <a:srgbClr val="FF0000"/>
                </a:solidFill>
              </a:rPr>
              <a:t>Wisconsin Card Sorting Test</a:t>
            </a:r>
          </a:p>
        </p:txBody>
      </p:sp>
      <p:sp>
        <p:nvSpPr>
          <p:cNvPr id="83971" name="Rectangle 3"/>
          <p:cNvSpPr>
            <a:spLocks noGrp="1" noChangeArrowheads="1"/>
          </p:cNvSpPr>
          <p:nvPr>
            <p:ph idx="1"/>
          </p:nvPr>
        </p:nvSpPr>
        <p:spPr>
          <a:xfrm>
            <a:off x="684213" y="1612900"/>
            <a:ext cx="7775575" cy="4114800"/>
          </a:xfrm>
        </p:spPr>
        <p:txBody>
          <a:bodyPr>
            <a:normAutofit fontScale="92500" lnSpcReduction="10000"/>
          </a:bodyPr>
          <a:lstStyle/>
          <a:p>
            <a:pPr algn="just"/>
            <a:r>
              <a:rPr lang="en-US" sz="2800" dirty="0"/>
              <a:t>Sensitive to diffuse injury and certain posterior damage </a:t>
            </a:r>
          </a:p>
          <a:p>
            <a:pPr algn="just"/>
            <a:r>
              <a:rPr lang="en-US" sz="2800" dirty="0"/>
              <a:t>With proper controls</a:t>
            </a:r>
          </a:p>
          <a:p>
            <a:pPr lvl="1" algn="just"/>
            <a:r>
              <a:rPr lang="en-US" sz="2400" dirty="0"/>
              <a:t>Perseveration sensitive to </a:t>
            </a:r>
            <a:r>
              <a:rPr lang="en-US" sz="2400" dirty="0">
                <a:solidFill>
                  <a:srgbClr val="00B0F0"/>
                </a:solidFill>
              </a:rPr>
              <a:t>DLPFC </a:t>
            </a:r>
            <a:r>
              <a:rPr lang="en-US" sz="2400" dirty="0"/>
              <a:t>and </a:t>
            </a:r>
            <a:r>
              <a:rPr lang="en-US" sz="2400" dirty="0">
                <a:solidFill>
                  <a:srgbClr val="00B0F0"/>
                </a:solidFill>
              </a:rPr>
              <a:t>superior medial frontal </a:t>
            </a:r>
            <a:r>
              <a:rPr lang="en-US" sz="2400" dirty="0"/>
              <a:t>damage</a:t>
            </a:r>
          </a:p>
          <a:p>
            <a:pPr lvl="1" algn="just"/>
            <a:r>
              <a:rPr lang="en-US" sz="2400" dirty="0"/>
              <a:t>Set loss sensitive to </a:t>
            </a:r>
            <a:r>
              <a:rPr lang="en-US" sz="2400" dirty="0">
                <a:solidFill>
                  <a:srgbClr val="00B0F0"/>
                </a:solidFill>
              </a:rPr>
              <a:t>inferior medial </a:t>
            </a:r>
            <a:r>
              <a:rPr lang="en-US" sz="2400" dirty="0"/>
              <a:t>and </a:t>
            </a:r>
            <a:r>
              <a:rPr lang="en-US" sz="2400" dirty="0">
                <a:solidFill>
                  <a:srgbClr val="00B0F0"/>
                </a:solidFill>
              </a:rPr>
              <a:t>right DLPFC </a:t>
            </a:r>
            <a:r>
              <a:rPr lang="en-US" sz="2400" dirty="0"/>
              <a:t>damage</a:t>
            </a:r>
          </a:p>
          <a:p>
            <a:pPr algn="just"/>
            <a:r>
              <a:rPr lang="en-US" sz="2800" dirty="0"/>
              <a:t>Task sensitivity modulated by examiner-provided structure</a:t>
            </a:r>
          </a:p>
          <a:p>
            <a:pPr algn="just"/>
            <a:r>
              <a:rPr lang="en-US" sz="2800" dirty="0"/>
              <a:t>Not a proxy for frontal function in healthy participants</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37</a:t>
            </a:fld>
            <a:endParaRPr lang="en-US"/>
          </a:p>
        </p:txBody>
      </p:sp>
    </p:spTree>
    <p:extLst>
      <p:ext uri="{BB962C8B-B14F-4D97-AF65-F5344CB8AC3E}">
        <p14:creationId xmlns:p14="http://schemas.microsoft.com/office/powerpoint/2010/main" val="980372629"/>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Rectangle 2"/>
          <p:cNvSpPr>
            <a:spLocks noGrp="1" noChangeArrowheads="1"/>
          </p:cNvSpPr>
          <p:nvPr>
            <p:ph type="title"/>
          </p:nvPr>
        </p:nvSpPr>
        <p:spPr>
          <a:xfrm>
            <a:off x="304800" y="762000"/>
            <a:ext cx="8616950" cy="752475"/>
          </a:xfrm>
        </p:spPr>
        <p:txBody>
          <a:bodyPr>
            <a:normAutofit fontScale="90000"/>
          </a:bodyPr>
          <a:lstStyle/>
          <a:p>
            <a:r>
              <a:rPr lang="en-US" b="1" dirty="0">
                <a:solidFill>
                  <a:srgbClr val="FF0000"/>
                </a:solidFill>
              </a:rPr>
              <a:t>Wisconsin Card Sorting Test</a:t>
            </a:r>
          </a:p>
        </p:txBody>
      </p:sp>
      <p:sp>
        <p:nvSpPr>
          <p:cNvPr id="9" name="Slide Number Placeholder 8"/>
          <p:cNvSpPr>
            <a:spLocks noGrp="1"/>
          </p:cNvSpPr>
          <p:nvPr>
            <p:ph type="sldNum" sz="quarter" idx="12"/>
          </p:nvPr>
        </p:nvSpPr>
        <p:spPr/>
        <p:txBody>
          <a:bodyPr/>
          <a:lstStyle/>
          <a:p>
            <a:fld id="{B6F15528-21DE-4FAA-801E-634DDDAF4B2B}" type="slidenum">
              <a:rPr lang="en-US" smtClean="0"/>
              <a:pPr/>
              <a:t>38</a:t>
            </a:fld>
            <a:endParaRPr lang="en-US"/>
          </a:p>
        </p:txBody>
      </p:sp>
      <p:pic>
        <p:nvPicPr>
          <p:cNvPr id="73731" name="Picture 3" descr="gary11"/>
          <p:cNvPicPr>
            <a:picLocks noChangeAspect="1" noChangeArrowheads="1"/>
          </p:cNvPicPr>
          <p:nvPr/>
        </p:nvPicPr>
        <p:blipFill>
          <a:blip r:embed="rId3" cstate="print"/>
          <a:srcRect/>
          <a:stretch>
            <a:fillRect/>
          </a:stretch>
        </p:blipFill>
        <p:spPr bwMode="auto">
          <a:xfrm>
            <a:off x="561975" y="2484438"/>
            <a:ext cx="7635875" cy="2667000"/>
          </a:xfrm>
          <a:prstGeom prst="rect">
            <a:avLst/>
          </a:prstGeom>
          <a:noFill/>
        </p:spPr>
      </p:pic>
      <p:sp>
        <p:nvSpPr>
          <p:cNvPr id="73732" name="Rectangle 4"/>
          <p:cNvSpPr>
            <a:spLocks noChangeArrowheads="1"/>
          </p:cNvSpPr>
          <p:nvPr/>
        </p:nvSpPr>
        <p:spPr bwMode="auto">
          <a:xfrm>
            <a:off x="869950" y="3028950"/>
            <a:ext cx="1682750" cy="1608138"/>
          </a:xfrm>
          <a:prstGeom prst="rect">
            <a:avLst/>
          </a:prstGeom>
          <a:noFill/>
          <a:ln w="9525">
            <a:solidFill>
              <a:srgbClr val="000000"/>
            </a:solidFill>
            <a:miter lim="800000"/>
            <a:headEnd/>
            <a:tailEnd/>
          </a:ln>
          <a:effectLst/>
        </p:spPr>
        <p:txBody>
          <a:bodyPr wrap="none" anchor="ctr"/>
          <a:lstStyle/>
          <a:p>
            <a:endParaRPr lang="en-US"/>
          </a:p>
        </p:txBody>
      </p:sp>
      <p:sp>
        <p:nvSpPr>
          <p:cNvPr id="73733" name="Rectangle 5"/>
          <p:cNvSpPr>
            <a:spLocks noChangeArrowheads="1"/>
          </p:cNvSpPr>
          <p:nvPr/>
        </p:nvSpPr>
        <p:spPr bwMode="auto">
          <a:xfrm>
            <a:off x="2741613" y="3051175"/>
            <a:ext cx="1671637" cy="1631950"/>
          </a:xfrm>
          <a:prstGeom prst="rect">
            <a:avLst/>
          </a:prstGeom>
          <a:noFill/>
          <a:ln w="9525">
            <a:solidFill>
              <a:srgbClr val="000000"/>
            </a:solidFill>
            <a:miter lim="800000"/>
            <a:headEnd/>
            <a:tailEnd/>
          </a:ln>
          <a:effectLst/>
        </p:spPr>
        <p:txBody>
          <a:bodyPr wrap="none" anchor="ctr"/>
          <a:lstStyle/>
          <a:p>
            <a:endParaRPr lang="en-US"/>
          </a:p>
        </p:txBody>
      </p:sp>
      <p:sp>
        <p:nvSpPr>
          <p:cNvPr id="73734" name="Rectangle 6"/>
          <p:cNvSpPr>
            <a:spLocks noChangeArrowheads="1"/>
          </p:cNvSpPr>
          <p:nvPr/>
        </p:nvSpPr>
        <p:spPr bwMode="auto">
          <a:xfrm>
            <a:off x="4591050" y="3051175"/>
            <a:ext cx="1693863" cy="1620838"/>
          </a:xfrm>
          <a:prstGeom prst="rect">
            <a:avLst/>
          </a:prstGeom>
          <a:noFill/>
          <a:ln w="9525">
            <a:solidFill>
              <a:srgbClr val="000000"/>
            </a:solidFill>
            <a:miter lim="800000"/>
            <a:headEnd/>
            <a:tailEnd/>
          </a:ln>
          <a:effectLst/>
        </p:spPr>
        <p:txBody>
          <a:bodyPr wrap="none" anchor="ctr"/>
          <a:lstStyle/>
          <a:p>
            <a:endParaRPr lang="en-US"/>
          </a:p>
        </p:txBody>
      </p:sp>
      <p:sp>
        <p:nvSpPr>
          <p:cNvPr id="73735" name="Rectangle 7"/>
          <p:cNvSpPr>
            <a:spLocks noChangeArrowheads="1"/>
          </p:cNvSpPr>
          <p:nvPr/>
        </p:nvSpPr>
        <p:spPr bwMode="auto">
          <a:xfrm>
            <a:off x="6508750" y="3005138"/>
            <a:ext cx="1636713" cy="1643062"/>
          </a:xfrm>
          <a:prstGeom prst="rect">
            <a:avLst/>
          </a:prstGeom>
          <a:noFill/>
          <a:ln w="9525">
            <a:solidFill>
              <a:srgbClr val="000000"/>
            </a:solidFill>
            <a:miter lim="800000"/>
            <a:headEnd/>
            <a:tailEnd/>
          </a:ln>
          <a:effectLst/>
        </p:spPr>
        <p:txBody>
          <a:bodyPr wrap="none" anchor="ctr"/>
          <a:lstStyle/>
          <a:p>
            <a:endParaRPr lang="en-US"/>
          </a:p>
        </p:txBody>
      </p:sp>
      <p:sp>
        <p:nvSpPr>
          <p:cNvPr id="73737" name="Text Box 9"/>
          <p:cNvSpPr txBox="1">
            <a:spLocks noChangeArrowheads="1"/>
          </p:cNvSpPr>
          <p:nvPr/>
        </p:nvSpPr>
        <p:spPr bwMode="auto">
          <a:xfrm>
            <a:off x="685800" y="5181600"/>
            <a:ext cx="7848600" cy="1060450"/>
          </a:xfrm>
          <a:prstGeom prst="rect">
            <a:avLst/>
          </a:prstGeom>
          <a:noFill/>
          <a:ln w="9525">
            <a:noFill/>
            <a:miter lim="800000"/>
            <a:headEnd/>
            <a:tailEnd/>
          </a:ln>
          <a:effectLst/>
        </p:spPr>
        <p:txBody>
          <a:bodyPr>
            <a:spAutoFit/>
          </a:bodyPr>
          <a:lstStyle/>
          <a:p>
            <a:pPr lvl="1">
              <a:spcAft>
                <a:spcPts val="900"/>
              </a:spcAft>
            </a:pPr>
            <a:r>
              <a:rPr lang="en-US" sz="2800"/>
              <a:t>Measures: </a:t>
            </a:r>
          </a:p>
          <a:p>
            <a:pPr lvl="1">
              <a:spcAft>
                <a:spcPts val="900"/>
              </a:spcAft>
            </a:pPr>
            <a:r>
              <a:rPr lang="en-US" sz="2800"/>
              <a:t>Categories, Perseverations, Loss of Set</a:t>
            </a:r>
            <a:endParaRPr lang="en-US"/>
          </a:p>
        </p:txBody>
      </p:sp>
    </p:spTree>
    <p:extLst>
      <p:ext uri="{BB962C8B-B14F-4D97-AF65-F5344CB8AC3E}">
        <p14:creationId xmlns:p14="http://schemas.microsoft.com/office/powerpoint/2010/main" val="3941375372"/>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 descr="WCST Color match"/>
          <p:cNvPicPr>
            <a:picLocks noChangeAspect="1" noChangeArrowheads="1"/>
          </p:cNvPicPr>
          <p:nvPr/>
        </p:nvPicPr>
        <p:blipFill>
          <a:blip r:embed="rId2"/>
          <a:srcRect/>
          <a:stretch>
            <a:fillRect/>
          </a:stretch>
        </p:blipFill>
        <p:spPr bwMode="auto">
          <a:xfrm>
            <a:off x="457200" y="381000"/>
            <a:ext cx="8153400" cy="5851525"/>
          </a:xfrm>
          <a:prstGeom prst="rect">
            <a:avLst/>
          </a:prstGeom>
          <a:noFill/>
          <a:ln w="9525">
            <a:noFill/>
            <a:miter lim="800000"/>
            <a:headEnd/>
            <a:tailEnd/>
          </a:ln>
        </p:spPr>
      </p:pic>
      <p:sp>
        <p:nvSpPr>
          <p:cNvPr id="443395" name="Text Box 3"/>
          <p:cNvSpPr txBox="1">
            <a:spLocks noChangeArrowheads="1"/>
          </p:cNvSpPr>
          <p:nvPr/>
        </p:nvSpPr>
        <p:spPr bwMode="auto">
          <a:xfrm>
            <a:off x="1736725" y="5832475"/>
            <a:ext cx="5349875" cy="457200"/>
          </a:xfrm>
          <a:prstGeom prst="rect">
            <a:avLst/>
          </a:prstGeom>
          <a:noFill/>
          <a:ln w="12700">
            <a:noFill/>
            <a:miter lim="800000"/>
            <a:headEnd/>
            <a:tailEnd/>
          </a:ln>
          <a:effectLst/>
        </p:spPr>
        <p:txBody>
          <a:bodyPr>
            <a:spAutoFit/>
          </a:bodyPr>
          <a:lstStyle/>
          <a:p>
            <a:pPr>
              <a:defRPr/>
            </a:pPr>
            <a:endParaRPr lang="en-US">
              <a:effectLst>
                <a:outerShdw blurRad="38100" dist="38100" dir="2700000" algn="tl">
                  <a:srgbClr val="000000"/>
                </a:outerShdw>
              </a:effectLst>
              <a:ea typeface="+mn-ea"/>
            </a:endParaRPr>
          </a:p>
        </p:txBody>
      </p:sp>
      <p:sp>
        <p:nvSpPr>
          <p:cNvPr id="443396" name="Text Box 4"/>
          <p:cNvSpPr txBox="1">
            <a:spLocks noChangeArrowheads="1"/>
          </p:cNvSpPr>
          <p:nvPr/>
        </p:nvSpPr>
        <p:spPr bwMode="auto">
          <a:xfrm>
            <a:off x="1981200" y="6019800"/>
            <a:ext cx="5516563" cy="457200"/>
          </a:xfrm>
          <a:prstGeom prst="rect">
            <a:avLst/>
          </a:prstGeom>
          <a:solidFill>
            <a:srgbClr val="000000"/>
          </a:solidFill>
          <a:ln w="12700">
            <a:noFill/>
            <a:miter lim="800000"/>
            <a:headEnd/>
            <a:tailEnd/>
          </a:ln>
          <a:effectLst/>
        </p:spPr>
        <p:txBody>
          <a:bodyPr wrap="none">
            <a:spAutoFit/>
          </a:bodyPr>
          <a:lstStyle/>
          <a:p>
            <a:pPr>
              <a:defRPr/>
            </a:pPr>
            <a:r>
              <a:rPr lang="en-US">
                <a:effectLst>
                  <a:outerShdw blurRad="38100" dist="38100" dir="2700000" algn="tl">
                    <a:srgbClr val="000000"/>
                  </a:outerShdw>
                </a:effectLst>
                <a:ea typeface="+mn-ea"/>
              </a:rPr>
              <a:t>Wisconsin Card Sorting Test - Color Match</a:t>
            </a:r>
          </a:p>
        </p:txBody>
      </p:sp>
      <p:sp>
        <p:nvSpPr>
          <p:cNvPr id="5" name="Slide Number Placeholder 4"/>
          <p:cNvSpPr>
            <a:spLocks noGrp="1"/>
          </p:cNvSpPr>
          <p:nvPr>
            <p:ph type="sldNum" sz="quarter" idx="12"/>
          </p:nvPr>
        </p:nvSpPr>
        <p:spPr/>
        <p:txBody>
          <a:bodyPr/>
          <a:lstStyle/>
          <a:p>
            <a:fld id="{B6F15528-21DE-4FAA-801E-634DDDAF4B2B}" type="slidenum">
              <a:rPr lang="en-US" smtClean="0"/>
              <a:pPr/>
              <a:t>39</a:t>
            </a:fld>
            <a:endParaRPr lang="en-US"/>
          </a:p>
        </p:txBody>
      </p:sp>
    </p:spTree>
    <p:extLst>
      <p:ext uri="{BB962C8B-B14F-4D97-AF65-F5344CB8AC3E}">
        <p14:creationId xmlns:p14="http://schemas.microsoft.com/office/powerpoint/2010/main" val="3426160800"/>
      </p:ext>
    </p:extLst>
  </p:cSld>
  <p:clrMapOvr>
    <a:masterClrMapping/>
  </p:clrMapOvr>
  <p:transition>
    <p:random/>
  </p:transition>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WCST Form match"/>
          <p:cNvPicPr>
            <a:picLocks noChangeAspect="1" noChangeArrowheads="1"/>
          </p:cNvPicPr>
          <p:nvPr/>
        </p:nvPicPr>
        <p:blipFill>
          <a:blip r:embed="rId2"/>
          <a:srcRect/>
          <a:stretch>
            <a:fillRect/>
          </a:stretch>
        </p:blipFill>
        <p:spPr bwMode="auto">
          <a:xfrm>
            <a:off x="457200" y="457200"/>
            <a:ext cx="8305800" cy="5894388"/>
          </a:xfrm>
          <a:prstGeom prst="rect">
            <a:avLst/>
          </a:prstGeom>
          <a:noFill/>
          <a:ln w="9525">
            <a:noFill/>
            <a:miter lim="800000"/>
            <a:headEnd/>
            <a:tailEnd/>
          </a:ln>
        </p:spPr>
      </p:pic>
      <p:sp>
        <p:nvSpPr>
          <p:cNvPr id="444419" name="Text Box 3"/>
          <p:cNvSpPr txBox="1">
            <a:spLocks noChangeArrowheads="1"/>
          </p:cNvSpPr>
          <p:nvPr/>
        </p:nvSpPr>
        <p:spPr bwMode="auto">
          <a:xfrm>
            <a:off x="2133600" y="6019800"/>
            <a:ext cx="5559425" cy="457200"/>
          </a:xfrm>
          <a:prstGeom prst="rect">
            <a:avLst/>
          </a:prstGeom>
          <a:solidFill>
            <a:schemeClr val="bg2"/>
          </a:solidFill>
          <a:ln w="12700">
            <a:noFill/>
            <a:miter lim="800000"/>
            <a:headEnd/>
            <a:tailEnd/>
          </a:ln>
          <a:effectLst/>
        </p:spPr>
        <p:txBody>
          <a:bodyPr wrap="none">
            <a:spAutoFit/>
          </a:bodyPr>
          <a:lstStyle/>
          <a:p>
            <a:pPr>
              <a:defRPr/>
            </a:pPr>
            <a:r>
              <a:rPr lang="en-US">
                <a:effectLst>
                  <a:outerShdw blurRad="38100" dist="38100" dir="2700000" algn="tl">
                    <a:srgbClr val="000000"/>
                  </a:outerShdw>
                </a:effectLst>
                <a:ea typeface="+mn-ea"/>
              </a:rPr>
              <a:t>Wisconsin Card Sorting Test - Form Match </a:t>
            </a:r>
          </a:p>
        </p:txBody>
      </p:sp>
      <p:sp>
        <p:nvSpPr>
          <p:cNvPr id="4" name="Slide Number Placeholder 3"/>
          <p:cNvSpPr>
            <a:spLocks noGrp="1"/>
          </p:cNvSpPr>
          <p:nvPr>
            <p:ph type="sldNum" sz="quarter" idx="12"/>
          </p:nvPr>
        </p:nvSpPr>
        <p:spPr/>
        <p:txBody>
          <a:bodyPr/>
          <a:lstStyle/>
          <a:p>
            <a:fld id="{B6F15528-21DE-4FAA-801E-634DDDAF4B2B}" type="slidenum">
              <a:rPr lang="en-US" smtClean="0"/>
              <a:pPr/>
              <a:t>40</a:t>
            </a:fld>
            <a:endParaRPr lang="en-US"/>
          </a:p>
        </p:txBody>
      </p:sp>
    </p:spTree>
    <p:extLst>
      <p:ext uri="{BB962C8B-B14F-4D97-AF65-F5344CB8AC3E}">
        <p14:creationId xmlns:p14="http://schemas.microsoft.com/office/powerpoint/2010/main" val="3494937510"/>
      </p:ext>
    </p:extLst>
  </p:cSld>
  <p:clrMapOvr>
    <a:masterClrMapping/>
  </p:clrMapOvr>
  <p:transition>
    <p:random/>
  </p:transition>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 descr="WCST Number match"/>
          <p:cNvPicPr>
            <a:picLocks noChangeAspect="1" noChangeArrowheads="1"/>
          </p:cNvPicPr>
          <p:nvPr/>
        </p:nvPicPr>
        <p:blipFill>
          <a:blip r:embed="rId2"/>
          <a:srcRect/>
          <a:stretch>
            <a:fillRect/>
          </a:stretch>
        </p:blipFill>
        <p:spPr bwMode="auto">
          <a:xfrm>
            <a:off x="533400" y="414338"/>
            <a:ext cx="8229600" cy="5907087"/>
          </a:xfrm>
          <a:prstGeom prst="rect">
            <a:avLst/>
          </a:prstGeom>
          <a:noFill/>
          <a:ln w="9525">
            <a:noFill/>
            <a:miter lim="800000"/>
            <a:headEnd/>
            <a:tailEnd/>
          </a:ln>
        </p:spPr>
      </p:pic>
      <p:sp>
        <p:nvSpPr>
          <p:cNvPr id="445443" name="Text Box 3"/>
          <p:cNvSpPr txBox="1">
            <a:spLocks noChangeArrowheads="1"/>
          </p:cNvSpPr>
          <p:nvPr/>
        </p:nvSpPr>
        <p:spPr bwMode="auto">
          <a:xfrm>
            <a:off x="1752600" y="6019800"/>
            <a:ext cx="5788025" cy="457200"/>
          </a:xfrm>
          <a:prstGeom prst="rect">
            <a:avLst/>
          </a:prstGeom>
          <a:solidFill>
            <a:schemeClr val="bg2"/>
          </a:solidFill>
          <a:ln w="12700">
            <a:noFill/>
            <a:miter lim="800000"/>
            <a:headEnd/>
            <a:tailEnd/>
          </a:ln>
          <a:effectLst/>
        </p:spPr>
        <p:txBody>
          <a:bodyPr wrap="none">
            <a:spAutoFit/>
          </a:bodyPr>
          <a:lstStyle/>
          <a:p>
            <a:pPr>
              <a:defRPr/>
            </a:pPr>
            <a:r>
              <a:rPr lang="en-US">
                <a:effectLst>
                  <a:outerShdw blurRad="38100" dist="38100" dir="2700000" algn="tl">
                    <a:srgbClr val="000000"/>
                  </a:outerShdw>
                </a:effectLst>
                <a:ea typeface="+mn-ea"/>
              </a:rPr>
              <a:t>Wisconsin Card Sorting Test - Number Match</a:t>
            </a:r>
          </a:p>
        </p:txBody>
      </p:sp>
      <p:sp>
        <p:nvSpPr>
          <p:cNvPr id="4" name="Slide Number Placeholder 3"/>
          <p:cNvSpPr>
            <a:spLocks noGrp="1"/>
          </p:cNvSpPr>
          <p:nvPr>
            <p:ph type="sldNum" sz="quarter" idx="12"/>
          </p:nvPr>
        </p:nvSpPr>
        <p:spPr/>
        <p:txBody>
          <a:bodyPr/>
          <a:lstStyle/>
          <a:p>
            <a:fld id="{B6F15528-21DE-4FAA-801E-634DDDAF4B2B}" type="slidenum">
              <a:rPr lang="en-US" smtClean="0"/>
              <a:pPr/>
              <a:t>41</a:t>
            </a:fld>
            <a:endParaRPr lang="en-US"/>
          </a:p>
        </p:txBody>
      </p:sp>
    </p:spTree>
    <p:extLst>
      <p:ext uri="{BB962C8B-B14F-4D97-AF65-F5344CB8AC3E}">
        <p14:creationId xmlns:p14="http://schemas.microsoft.com/office/powerpoint/2010/main" val="2412628434"/>
      </p:ext>
    </p:extLst>
  </p:cSld>
  <p:clrMapOvr>
    <a:masterClrMapping/>
  </p:clrMapOvr>
  <p:transition>
    <p:random/>
  </p:transition>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b="1" dirty="0" smtClean="0">
                <a:solidFill>
                  <a:srgbClr val="FF0000"/>
                </a:solidFill>
              </a:rPr>
              <a:t>Divided Attention </a:t>
            </a:r>
            <a:endParaRPr lang="en-US" b="1"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v"/>
            </a:pPr>
            <a:r>
              <a:rPr lang="en-US" b="1" dirty="0" smtClean="0"/>
              <a:t>Divided Attention involves the ability to respond to more than one task at a time or to multiple elements or operations within a task, such as a complex task.</a:t>
            </a:r>
            <a:endParaRPr lang="en-US" b="1"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42</a:t>
            </a:fld>
            <a:endParaRPr lang="en-US"/>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rgbClr val="FF0000"/>
                </a:solidFill>
              </a:rPr>
              <a:t>Divided Attention </a:t>
            </a:r>
            <a:endParaRPr lang="en-US" dirty="0">
              <a:solidFill>
                <a:srgbClr val="FF0000"/>
              </a:solidFill>
            </a:endParaRPr>
          </a:p>
        </p:txBody>
      </p:sp>
      <p:sp>
        <p:nvSpPr>
          <p:cNvPr id="3" name="Content Placeholder 2"/>
          <p:cNvSpPr>
            <a:spLocks noGrp="1"/>
          </p:cNvSpPr>
          <p:nvPr>
            <p:ph idx="1"/>
          </p:nvPr>
        </p:nvSpPr>
        <p:spPr/>
        <p:txBody>
          <a:bodyPr/>
          <a:lstStyle/>
          <a:p>
            <a:pPr algn="just">
              <a:lnSpc>
                <a:spcPct val="90000"/>
              </a:lnSpc>
              <a:buFont typeface="Wingdings" pitchFamily="2" charset="2"/>
              <a:buChar char="q"/>
            </a:pPr>
            <a:r>
              <a:rPr lang="en-US" dirty="0" smtClean="0"/>
              <a:t>In reality attention is always subject to division among a multitude of processes and potential stimuli</a:t>
            </a:r>
          </a:p>
          <a:p>
            <a:pPr algn="just">
              <a:lnSpc>
                <a:spcPct val="90000"/>
              </a:lnSpc>
              <a:buFont typeface="Wingdings" pitchFamily="2" charset="2"/>
              <a:buChar char="q"/>
            </a:pPr>
            <a:r>
              <a:rPr lang="en-US" dirty="0" smtClean="0"/>
              <a:t>Divided attention is difficult because of interference created by competing stimuli</a:t>
            </a:r>
          </a:p>
          <a:p>
            <a:pPr algn="just">
              <a:lnSpc>
                <a:spcPct val="90000"/>
              </a:lnSpc>
              <a:buFont typeface="Wingdings" pitchFamily="2" charset="2"/>
              <a:buChar char="q"/>
            </a:pPr>
            <a:r>
              <a:rPr lang="en-US" dirty="0" smtClean="0"/>
              <a:t>Capacity for divided attention is fairly limited</a:t>
            </a:r>
          </a:p>
          <a:p>
            <a:pPr marL="118872" indent="0">
              <a:buNone/>
            </a:pP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43</a:t>
            </a:fld>
            <a:endParaRPr lang="en-US"/>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rgbClr val="FF0000"/>
                </a:solidFill>
              </a:rPr>
              <a:t>Divided Attention </a:t>
            </a:r>
            <a:endParaRPr lang="en-US" dirty="0">
              <a:solidFill>
                <a:srgbClr val="FF0000"/>
              </a:solidFill>
            </a:endParaRPr>
          </a:p>
        </p:txBody>
      </p:sp>
      <p:sp>
        <p:nvSpPr>
          <p:cNvPr id="3" name="Content Placeholder 2"/>
          <p:cNvSpPr>
            <a:spLocks noGrp="1"/>
          </p:cNvSpPr>
          <p:nvPr>
            <p:ph idx="1"/>
          </p:nvPr>
        </p:nvSpPr>
        <p:spPr>
          <a:xfrm>
            <a:off x="457200" y="1600200"/>
            <a:ext cx="8229600" cy="4953000"/>
          </a:xfrm>
        </p:spPr>
        <p:txBody>
          <a:bodyPr>
            <a:normAutofit/>
          </a:bodyPr>
          <a:lstStyle/>
          <a:p>
            <a:pPr algn="just">
              <a:lnSpc>
                <a:spcPct val="90000"/>
              </a:lnSpc>
              <a:buFont typeface="Wingdings" pitchFamily="2" charset="2"/>
              <a:buChar char="q"/>
            </a:pPr>
            <a:r>
              <a:rPr lang="en-US" dirty="0" smtClean="0"/>
              <a:t>The </a:t>
            </a:r>
            <a:r>
              <a:rPr lang="en-US" dirty="0" smtClean="0">
                <a:solidFill>
                  <a:srgbClr val="00B0F0"/>
                </a:solidFill>
              </a:rPr>
              <a:t>greater the number of demanding  informational sources</a:t>
            </a:r>
            <a:r>
              <a:rPr lang="en-US" dirty="0" smtClean="0"/>
              <a:t> the </a:t>
            </a:r>
            <a:r>
              <a:rPr lang="en-US" dirty="0" smtClean="0">
                <a:solidFill>
                  <a:srgbClr val="FF0000"/>
                </a:solidFill>
              </a:rPr>
              <a:t>greater the marked decline of </a:t>
            </a:r>
            <a:r>
              <a:rPr lang="en-US" dirty="0" err="1" smtClean="0">
                <a:solidFill>
                  <a:srgbClr val="FF0000"/>
                </a:solidFill>
              </a:rPr>
              <a:t>attentional</a:t>
            </a:r>
            <a:r>
              <a:rPr lang="en-US" dirty="0" smtClean="0">
                <a:solidFill>
                  <a:srgbClr val="FF0000"/>
                </a:solidFill>
              </a:rPr>
              <a:t> performance</a:t>
            </a:r>
          </a:p>
          <a:p>
            <a:pPr algn="just">
              <a:lnSpc>
                <a:spcPct val="90000"/>
              </a:lnSpc>
              <a:buFont typeface="Wingdings" pitchFamily="2" charset="2"/>
              <a:buChar char="q"/>
            </a:pPr>
            <a:r>
              <a:rPr lang="en-US" dirty="0" smtClean="0"/>
              <a:t>The quality of performance depends on how automatic the task is (i.e. how well integrated the task is into memory)</a:t>
            </a:r>
          </a:p>
          <a:p>
            <a:pPr lvl="1" algn="just">
              <a:lnSpc>
                <a:spcPct val="90000"/>
              </a:lnSpc>
              <a:buFont typeface="Wingdings" pitchFamily="2" charset="2"/>
              <a:buChar char="§"/>
            </a:pPr>
            <a:r>
              <a:rPr lang="en-US" sz="3200" dirty="0" smtClean="0"/>
              <a:t>A typist may be able to talk or do other activities while they type if typing ability is very </a:t>
            </a:r>
            <a:r>
              <a:rPr lang="en-US" sz="3200" dirty="0" err="1" smtClean="0"/>
              <a:t>automatized</a:t>
            </a:r>
            <a:endParaRPr lang="en-US" sz="3200" dirty="0" smtClean="0"/>
          </a:p>
          <a:p>
            <a:pPr lvl="1" algn="just">
              <a:lnSpc>
                <a:spcPct val="90000"/>
              </a:lnSpc>
              <a:buFont typeface="Wingdings" pitchFamily="2" charset="2"/>
              <a:buChar char="v"/>
            </a:pPr>
            <a:r>
              <a:rPr lang="en-US" sz="3200" dirty="0" smtClean="0"/>
              <a:t>Tests:</a:t>
            </a:r>
          </a:p>
        </p:txBody>
      </p:sp>
      <p:sp>
        <p:nvSpPr>
          <p:cNvPr id="4" name="Slide Number Placeholder 3"/>
          <p:cNvSpPr>
            <a:spLocks noGrp="1"/>
          </p:cNvSpPr>
          <p:nvPr>
            <p:ph type="sldNum" sz="quarter" idx="12"/>
          </p:nvPr>
        </p:nvSpPr>
        <p:spPr/>
        <p:txBody>
          <a:bodyPr/>
          <a:lstStyle/>
          <a:p>
            <a:fld id="{B6F15528-21DE-4FAA-801E-634DDDAF4B2B}" type="slidenum">
              <a:rPr lang="en-US" smtClean="0"/>
              <a:pPr/>
              <a:t>44</a:t>
            </a:fld>
            <a:endParaRPr lang="en-US"/>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solidFill>
                  <a:srgbClr val="FF0000"/>
                </a:solidFill>
              </a:rPr>
              <a:t>Divided Attention </a:t>
            </a:r>
            <a:endParaRPr lang="en-US" dirty="0">
              <a:solidFill>
                <a:srgbClr val="FF0000"/>
              </a:solidFill>
            </a:endParaRPr>
          </a:p>
        </p:txBody>
      </p:sp>
      <p:sp>
        <p:nvSpPr>
          <p:cNvPr id="3" name="Content Placeholder 2"/>
          <p:cNvSpPr>
            <a:spLocks noGrp="1"/>
          </p:cNvSpPr>
          <p:nvPr>
            <p:ph idx="1"/>
          </p:nvPr>
        </p:nvSpPr>
        <p:spPr/>
        <p:txBody>
          <a:bodyPr/>
          <a:lstStyle/>
          <a:p>
            <a:pPr algn="just">
              <a:buFont typeface="Wingdings" pitchFamily="2" charset="2"/>
              <a:buChar char="v"/>
            </a:pPr>
            <a:r>
              <a:rPr lang="en-US" dirty="0" smtClean="0"/>
              <a:t>Tests: </a:t>
            </a:r>
          </a:p>
          <a:p>
            <a:pPr algn="just">
              <a:buFont typeface="Wingdings" pitchFamily="2" charset="2"/>
              <a:buChar char="Ø"/>
            </a:pPr>
            <a:r>
              <a:rPr lang="en-US" dirty="0" smtClean="0"/>
              <a:t>Trails Making Test - Trails B</a:t>
            </a:r>
          </a:p>
          <a:p>
            <a:pPr algn="just">
              <a:buFont typeface="Wingdings" pitchFamily="2" charset="2"/>
              <a:buChar char="Ø"/>
            </a:pPr>
            <a:r>
              <a:rPr lang="fa-IR" dirty="0" smtClean="0"/>
              <a:t> </a:t>
            </a:r>
            <a:r>
              <a:rPr lang="en-US" dirty="0" smtClean="0"/>
              <a:t>Letter Number Sequencing</a:t>
            </a:r>
          </a:p>
          <a:p>
            <a:pPr algn="just">
              <a:buFont typeface="Wingdings" pitchFamily="2" charset="2"/>
              <a:buChar char="Ø"/>
            </a:pPr>
            <a:r>
              <a:rPr lang="en-US" dirty="0" smtClean="0"/>
              <a:t> Symbol Digit Modalities Test</a:t>
            </a:r>
          </a:p>
          <a:p>
            <a:pPr algn="just">
              <a:buFont typeface="Wingdings" pitchFamily="2" charset="2"/>
              <a:buChar char="Ø"/>
            </a:pPr>
            <a:r>
              <a:rPr lang="en-US" dirty="0" smtClean="0"/>
              <a:t> Test of Everyday Attention ( Telephone search while counting – dual task decrement)</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45</a:t>
            </a:fld>
            <a:endParaRPr lang="en-US"/>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2"/>
          <p:cNvSpPr>
            <a:spLocks noGrp="1" noChangeArrowheads="1"/>
          </p:cNvSpPr>
          <p:nvPr>
            <p:ph type="title"/>
          </p:nvPr>
        </p:nvSpPr>
        <p:spPr>
          <a:xfrm>
            <a:off x="468313" y="476250"/>
            <a:ext cx="8229600" cy="1081088"/>
          </a:xfrm>
        </p:spPr>
        <p:txBody>
          <a:bodyPr>
            <a:normAutofit/>
          </a:bodyPr>
          <a:lstStyle/>
          <a:p>
            <a:pPr algn="ctr"/>
            <a:r>
              <a:rPr lang="en-US" sz="3600" b="1" dirty="0" smtClean="0">
                <a:solidFill>
                  <a:srgbClr val="FF0000"/>
                </a:solidFill>
              </a:rPr>
              <a:t>Trails Making Test</a:t>
            </a:r>
          </a:p>
        </p:txBody>
      </p:sp>
      <p:pic>
        <p:nvPicPr>
          <p:cNvPr id="48131" name="Picture 4" descr="05-17-~1"/>
          <p:cNvPicPr>
            <a:picLocks noGrp="1" noChangeAspect="1" noChangeArrowheads="1"/>
          </p:cNvPicPr>
          <p:nvPr>
            <p:ph idx="1"/>
          </p:nvPr>
        </p:nvPicPr>
        <p:blipFill>
          <a:blip r:embed="rId3"/>
          <a:srcRect/>
          <a:stretch>
            <a:fillRect/>
          </a:stretch>
        </p:blipFill>
        <p:spPr>
          <a:xfrm>
            <a:off x="1763713" y="1844675"/>
            <a:ext cx="4968875" cy="4752975"/>
          </a:xfrm>
          <a:noFill/>
        </p:spPr>
      </p:pic>
      <p:sp>
        <p:nvSpPr>
          <p:cNvPr id="5" name="Slide Number Placeholder 4"/>
          <p:cNvSpPr>
            <a:spLocks noGrp="1"/>
          </p:cNvSpPr>
          <p:nvPr>
            <p:ph type="sldNum" sz="quarter" idx="12"/>
          </p:nvPr>
        </p:nvSpPr>
        <p:spPr/>
        <p:txBody>
          <a:bodyPr/>
          <a:lstStyle/>
          <a:p>
            <a:fld id="{B6F15528-21DE-4FAA-801E-634DDDAF4B2B}" type="slidenum">
              <a:rPr lang="en-US" smtClean="0"/>
              <a:pPr/>
              <a:t>46</a:t>
            </a:fld>
            <a:endParaRPr lang="en-US"/>
          </a:p>
        </p:txBody>
      </p:sp>
      <p:sp>
        <p:nvSpPr>
          <p:cNvPr id="48132" name="Rectangle 5"/>
          <p:cNvSpPr>
            <a:spLocks noChangeArrowheads="1"/>
          </p:cNvSpPr>
          <p:nvPr/>
        </p:nvSpPr>
        <p:spPr bwMode="auto">
          <a:xfrm>
            <a:off x="1547813" y="1916113"/>
            <a:ext cx="2447925" cy="304800"/>
          </a:xfrm>
          <a:prstGeom prst="rect">
            <a:avLst/>
          </a:prstGeom>
          <a:noFill/>
          <a:ln w="9525" algn="ctr">
            <a:noFill/>
            <a:miter lim="800000"/>
            <a:headEnd/>
            <a:tailEnd/>
          </a:ln>
        </p:spPr>
        <p:txBody>
          <a:bodyPr>
            <a:spAutoFit/>
          </a:bodyPr>
          <a:lstStyle/>
          <a:p>
            <a:r>
              <a:rPr lang="en-US" sz="1400"/>
              <a:t>Trails B -Trail Making Test</a:t>
            </a:r>
          </a:p>
        </p:txBody>
      </p:sp>
    </p:spTree>
    <p:extLst>
      <p:ext uri="{BB962C8B-B14F-4D97-AF65-F5344CB8AC3E}">
        <p14:creationId xmlns:p14="http://schemas.microsoft.com/office/powerpoint/2010/main" val="2646116859"/>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solidFill>
                  <a:srgbClr val="FF0000"/>
                </a:solidFill>
              </a:rPr>
              <a:t>Alternating attention allows for shifts in focus and tasks</a:t>
            </a:r>
            <a:endParaRPr lang="en-US" dirty="0">
              <a:solidFill>
                <a:srgbClr val="FF0000"/>
              </a:solidFill>
            </a:endParaRPr>
          </a:p>
        </p:txBody>
      </p:sp>
      <p:sp>
        <p:nvSpPr>
          <p:cNvPr id="3" name="Content Placeholder 2"/>
          <p:cNvSpPr>
            <a:spLocks noGrp="1"/>
          </p:cNvSpPr>
          <p:nvPr>
            <p:ph idx="1"/>
          </p:nvPr>
        </p:nvSpPr>
        <p:spPr/>
        <p:txBody>
          <a:bodyPr/>
          <a:lstStyle/>
          <a:p>
            <a:pPr>
              <a:buFont typeface="Wingdings" pitchFamily="2" charset="2"/>
              <a:buChar char="q"/>
            </a:pPr>
            <a:r>
              <a:rPr lang="en-US" dirty="0" smtClean="0"/>
              <a:t>Specifically refers to the ability to rapidly shift attention</a:t>
            </a:r>
          </a:p>
          <a:p>
            <a:pPr>
              <a:buFont typeface="Wingdings" pitchFamily="2" charset="2"/>
              <a:buChar char="q"/>
            </a:pPr>
            <a:endParaRPr lang="en-US" dirty="0" smtClean="0"/>
          </a:p>
          <a:p>
            <a:pPr>
              <a:buFont typeface="Wingdings" pitchFamily="2" charset="2"/>
              <a:buChar char="q"/>
            </a:pPr>
            <a:r>
              <a:rPr lang="en-US" dirty="0" smtClean="0"/>
              <a:t>May be included with divided attention tasks</a:t>
            </a:r>
          </a:p>
          <a:p>
            <a:pPr>
              <a:buFont typeface="Wingdings" pitchFamily="2" charset="2"/>
              <a:buChar char="q"/>
            </a:pPr>
            <a:endParaRPr lang="en-US" dirty="0" smtClean="0"/>
          </a:p>
          <a:p>
            <a:pPr>
              <a:buFont typeface="Wingdings" pitchFamily="2" charset="2"/>
              <a:buChar char="q"/>
            </a:pPr>
            <a:r>
              <a:rPr lang="en-US" dirty="0" smtClean="0"/>
              <a:t>Tests: WAIS-IV-Digit Symbol/Coding, Symbol Search</a:t>
            </a:r>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47</a:t>
            </a:fld>
            <a:endParaRPr lang="en-US"/>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lnSpc>
                <a:spcPct val="80000"/>
              </a:lnSpc>
            </a:pPr>
            <a:r>
              <a:rPr lang="en-US" b="1" dirty="0" smtClean="0">
                <a:solidFill>
                  <a:srgbClr val="FF0000"/>
                </a:solidFill>
              </a:rPr>
              <a:t>Lesions causing </a:t>
            </a:r>
            <a:r>
              <a:rPr lang="en-US" b="1" dirty="0" err="1" smtClean="0">
                <a:solidFill>
                  <a:srgbClr val="FF0000"/>
                </a:solidFill>
              </a:rPr>
              <a:t>attentional</a:t>
            </a:r>
            <a:r>
              <a:rPr lang="en-US" b="1" dirty="0" smtClean="0">
                <a:solidFill>
                  <a:srgbClr val="FF0000"/>
                </a:solidFill>
              </a:rPr>
              <a:t> problems</a:t>
            </a:r>
          </a:p>
        </p:txBody>
      </p:sp>
      <p:sp>
        <p:nvSpPr>
          <p:cNvPr id="3" name="Content Placeholder 2"/>
          <p:cNvSpPr>
            <a:spLocks noGrp="1"/>
          </p:cNvSpPr>
          <p:nvPr>
            <p:ph idx="1"/>
          </p:nvPr>
        </p:nvSpPr>
        <p:spPr>
          <a:xfrm>
            <a:off x="464745" y="1524000"/>
            <a:ext cx="8229600" cy="5410200"/>
          </a:xfrm>
        </p:spPr>
        <p:txBody>
          <a:bodyPr>
            <a:noAutofit/>
          </a:bodyPr>
          <a:lstStyle/>
          <a:p>
            <a:pPr algn="just">
              <a:lnSpc>
                <a:spcPct val="80000"/>
              </a:lnSpc>
              <a:buFont typeface="Wingdings" pitchFamily="2" charset="2"/>
              <a:buChar char="q"/>
            </a:pPr>
            <a:r>
              <a:rPr lang="en-US" sz="3000" dirty="0" smtClean="0"/>
              <a:t>Frequently impaired with frontal lobe lesions</a:t>
            </a:r>
          </a:p>
          <a:p>
            <a:pPr lvl="1" algn="just">
              <a:lnSpc>
                <a:spcPct val="80000"/>
              </a:lnSpc>
              <a:buFont typeface="Wingdings" pitchFamily="2" charset="2"/>
              <a:buChar char="§"/>
            </a:pPr>
            <a:r>
              <a:rPr lang="en-US" sz="3000" dirty="0" smtClean="0"/>
              <a:t>Prefrontal cortex: responsible for voluntary initiation and sustaining attention, rapid alternation of </a:t>
            </a:r>
            <a:r>
              <a:rPr lang="en-US" sz="3000" dirty="0" err="1" smtClean="0"/>
              <a:t>attentional</a:t>
            </a:r>
            <a:r>
              <a:rPr lang="en-US" sz="3000" dirty="0" smtClean="0"/>
              <a:t> focus and shifting of attention</a:t>
            </a:r>
          </a:p>
          <a:p>
            <a:pPr lvl="1" algn="just">
              <a:lnSpc>
                <a:spcPct val="80000"/>
              </a:lnSpc>
              <a:buFont typeface="Wingdings" pitchFamily="2" charset="2"/>
              <a:buChar char="§"/>
            </a:pPr>
            <a:r>
              <a:rPr lang="en-US" sz="3000" b="1" dirty="0" err="1" smtClean="0"/>
              <a:t>Dorsolateral</a:t>
            </a:r>
            <a:r>
              <a:rPr lang="en-US" sz="3000" dirty="0" smtClean="0"/>
              <a:t> frontal cortex: Initial of </a:t>
            </a:r>
            <a:r>
              <a:rPr lang="en-US" sz="3000" dirty="0" err="1" smtClean="0"/>
              <a:t>attentional</a:t>
            </a:r>
            <a:r>
              <a:rPr lang="en-US" sz="3000" dirty="0" smtClean="0"/>
              <a:t> </a:t>
            </a:r>
            <a:r>
              <a:rPr lang="en-US" sz="3000" b="1" dirty="0" smtClean="0">
                <a:solidFill>
                  <a:srgbClr val="FF0000"/>
                </a:solidFill>
              </a:rPr>
              <a:t>focus</a:t>
            </a:r>
          </a:p>
          <a:p>
            <a:pPr lvl="1" algn="just">
              <a:lnSpc>
                <a:spcPct val="80000"/>
              </a:lnSpc>
              <a:buFont typeface="Wingdings" pitchFamily="2" charset="2"/>
              <a:buChar char="§"/>
            </a:pPr>
            <a:r>
              <a:rPr lang="en-US" sz="3000" b="1" dirty="0" err="1" smtClean="0"/>
              <a:t>Orbitofrontal</a:t>
            </a:r>
            <a:r>
              <a:rPr lang="en-US" sz="3000" dirty="0" smtClean="0"/>
              <a:t> cortex: </a:t>
            </a:r>
            <a:r>
              <a:rPr lang="en-US" sz="3000" b="1" dirty="0" smtClean="0">
                <a:solidFill>
                  <a:srgbClr val="FF0000"/>
                </a:solidFill>
              </a:rPr>
              <a:t>Sustaining</a:t>
            </a:r>
            <a:r>
              <a:rPr lang="en-US" sz="3000" dirty="0" smtClean="0"/>
              <a:t> of </a:t>
            </a:r>
            <a:r>
              <a:rPr lang="en-US" sz="3000" dirty="0" err="1" smtClean="0"/>
              <a:t>attentional</a:t>
            </a:r>
            <a:r>
              <a:rPr lang="en-US" sz="3000" dirty="0" smtClean="0"/>
              <a:t> focus</a:t>
            </a:r>
          </a:p>
          <a:p>
            <a:pPr algn="just">
              <a:lnSpc>
                <a:spcPct val="80000"/>
              </a:lnSpc>
              <a:buFont typeface="Wingdings" pitchFamily="2" charset="2"/>
              <a:buChar char="q"/>
            </a:pPr>
            <a:r>
              <a:rPr lang="en-US" sz="3000" b="1" dirty="0" smtClean="0"/>
              <a:t>Thalamus</a:t>
            </a:r>
            <a:r>
              <a:rPr lang="en-US" sz="3000" dirty="0" smtClean="0"/>
              <a:t>: lesions may interfere with transmission of sensory input necessary for </a:t>
            </a:r>
            <a:r>
              <a:rPr lang="en-US" sz="3000" b="1" dirty="0" smtClean="0">
                <a:solidFill>
                  <a:srgbClr val="FF0000"/>
                </a:solidFill>
              </a:rPr>
              <a:t>sustained or alternated attention</a:t>
            </a:r>
          </a:p>
        </p:txBody>
      </p:sp>
      <p:sp>
        <p:nvSpPr>
          <p:cNvPr id="4" name="Slide Number Placeholder 3"/>
          <p:cNvSpPr>
            <a:spLocks noGrp="1"/>
          </p:cNvSpPr>
          <p:nvPr>
            <p:ph type="sldNum" sz="quarter" idx="12"/>
          </p:nvPr>
        </p:nvSpPr>
        <p:spPr/>
        <p:txBody>
          <a:bodyPr/>
          <a:lstStyle/>
          <a:p>
            <a:fld id="{B6F15528-21DE-4FAA-801E-634DDDAF4B2B}" type="slidenum">
              <a:rPr lang="en-US" smtClean="0"/>
              <a:pPr/>
              <a:t>48</a:t>
            </a:fld>
            <a:endParaRPr lang="en-US"/>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solidFill>
                  <a:srgbClr val="FF0000"/>
                </a:solidFill>
              </a:rPr>
              <a:t>Lesions causing </a:t>
            </a:r>
            <a:r>
              <a:rPr lang="en-US" b="1" dirty="0" err="1" smtClean="0">
                <a:solidFill>
                  <a:srgbClr val="FF0000"/>
                </a:solidFill>
              </a:rPr>
              <a:t>attentional</a:t>
            </a:r>
            <a:r>
              <a:rPr lang="en-US" b="1" dirty="0" smtClean="0">
                <a:solidFill>
                  <a:srgbClr val="FF0000"/>
                </a:solidFill>
              </a:rPr>
              <a:t> problems</a:t>
            </a:r>
            <a:endParaRPr lang="en-US" dirty="0">
              <a:solidFill>
                <a:srgbClr val="FF0000"/>
              </a:solidFill>
            </a:endParaRPr>
          </a:p>
        </p:txBody>
      </p:sp>
      <p:sp>
        <p:nvSpPr>
          <p:cNvPr id="3" name="Content Placeholder 2"/>
          <p:cNvSpPr>
            <a:spLocks noGrp="1"/>
          </p:cNvSpPr>
          <p:nvPr>
            <p:ph idx="1"/>
          </p:nvPr>
        </p:nvSpPr>
        <p:spPr/>
        <p:txBody>
          <a:bodyPr/>
          <a:lstStyle/>
          <a:p>
            <a:pPr algn="just">
              <a:lnSpc>
                <a:spcPct val="80000"/>
              </a:lnSpc>
              <a:buFont typeface="Wingdings" pitchFamily="2" charset="2"/>
              <a:buChar char="q"/>
            </a:pPr>
            <a:r>
              <a:rPr lang="en-US" b="1" dirty="0" smtClean="0"/>
              <a:t>Limbic system </a:t>
            </a:r>
            <a:r>
              <a:rPr lang="en-US" dirty="0" smtClean="0"/>
              <a:t>(</a:t>
            </a:r>
            <a:r>
              <a:rPr lang="en-US" dirty="0" err="1" smtClean="0"/>
              <a:t>amygdala</a:t>
            </a:r>
            <a:r>
              <a:rPr lang="en-US" dirty="0" smtClean="0"/>
              <a:t>, </a:t>
            </a:r>
            <a:r>
              <a:rPr lang="en-US" dirty="0" err="1" smtClean="0"/>
              <a:t>cingulate</a:t>
            </a:r>
            <a:r>
              <a:rPr lang="en-US" dirty="0" smtClean="0"/>
              <a:t> </a:t>
            </a:r>
            <a:r>
              <a:rPr lang="en-US" dirty="0" err="1" smtClean="0"/>
              <a:t>gyrus</a:t>
            </a:r>
            <a:r>
              <a:rPr lang="en-US" dirty="0" smtClean="0"/>
              <a:t> and hippocampus): Saliency of increasing stimuli provides emotional tone facilitating attention and memory, involved with stimuli detection and appropriate alternation of </a:t>
            </a:r>
            <a:r>
              <a:rPr lang="en-US" b="1" dirty="0" err="1" smtClean="0">
                <a:solidFill>
                  <a:srgbClr val="FF0000"/>
                </a:solidFill>
              </a:rPr>
              <a:t>attentional</a:t>
            </a:r>
            <a:r>
              <a:rPr lang="en-US" b="1" dirty="0" smtClean="0">
                <a:solidFill>
                  <a:srgbClr val="FF0000"/>
                </a:solidFill>
              </a:rPr>
              <a:t> focus</a:t>
            </a:r>
          </a:p>
          <a:p>
            <a:pPr algn="just">
              <a:lnSpc>
                <a:spcPct val="80000"/>
              </a:lnSpc>
              <a:buFont typeface="Wingdings" pitchFamily="2" charset="2"/>
              <a:buChar char="q"/>
            </a:pPr>
            <a:endParaRPr lang="en-US" dirty="0" smtClean="0"/>
          </a:p>
          <a:p>
            <a:pPr algn="just">
              <a:lnSpc>
                <a:spcPct val="80000"/>
              </a:lnSpc>
              <a:buFont typeface="Wingdings" pitchFamily="2" charset="2"/>
              <a:buChar char="q"/>
            </a:pPr>
            <a:r>
              <a:rPr lang="en-US" b="1" dirty="0" smtClean="0">
                <a:solidFill>
                  <a:srgbClr val="00B0F0"/>
                </a:solidFill>
              </a:rPr>
              <a:t>A lesion affecting one part of the </a:t>
            </a:r>
            <a:r>
              <a:rPr lang="en-US" b="1" dirty="0" err="1" smtClean="0">
                <a:solidFill>
                  <a:srgbClr val="00B0F0"/>
                </a:solidFill>
              </a:rPr>
              <a:t>attentional</a:t>
            </a:r>
            <a:r>
              <a:rPr lang="en-US" b="1" dirty="0" smtClean="0">
                <a:solidFill>
                  <a:srgbClr val="00B0F0"/>
                </a:solidFill>
              </a:rPr>
              <a:t> system may affect more than one aspect of attention</a:t>
            </a:r>
          </a:p>
          <a:p>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49</a:t>
            </a:fld>
            <a:endParaRPr lang="en-US"/>
          </a:p>
        </p:txBody>
      </p:sp>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944562"/>
          </a:xfrm>
        </p:spPr>
        <p:txBody>
          <a:bodyPr>
            <a:normAutofit/>
          </a:bodyPr>
          <a:lstStyle/>
          <a:p>
            <a:r>
              <a:rPr lang="en-US" b="1" dirty="0" smtClean="0">
                <a:solidFill>
                  <a:srgbClr val="FF0000"/>
                </a:solidFill>
              </a:rPr>
              <a:t>Factors that impact on attention</a:t>
            </a:r>
            <a:endParaRPr lang="en-US" b="1" dirty="0">
              <a:solidFill>
                <a:srgbClr val="FF0000"/>
              </a:solidFill>
            </a:endParaRPr>
          </a:p>
        </p:txBody>
      </p:sp>
      <p:sp>
        <p:nvSpPr>
          <p:cNvPr id="3" name="Content Placeholder 2"/>
          <p:cNvSpPr>
            <a:spLocks noGrp="1"/>
          </p:cNvSpPr>
          <p:nvPr>
            <p:ph idx="1"/>
          </p:nvPr>
        </p:nvSpPr>
        <p:spPr>
          <a:xfrm>
            <a:off x="457200" y="1422132"/>
            <a:ext cx="8229600" cy="5410200"/>
          </a:xfrm>
        </p:spPr>
        <p:txBody>
          <a:bodyPr>
            <a:noAutofit/>
          </a:bodyPr>
          <a:lstStyle/>
          <a:p>
            <a:pPr algn="just">
              <a:lnSpc>
                <a:spcPct val="90000"/>
              </a:lnSpc>
              <a:buFont typeface="Wingdings" pitchFamily="2" charset="2"/>
              <a:buChar char="q"/>
            </a:pPr>
            <a:r>
              <a:rPr lang="en-US" b="1" dirty="0" smtClean="0">
                <a:solidFill>
                  <a:srgbClr val="00B0F0"/>
                </a:solidFill>
              </a:rPr>
              <a:t>Speed of information processing</a:t>
            </a:r>
          </a:p>
          <a:p>
            <a:pPr lvl="1" algn="just">
              <a:lnSpc>
                <a:spcPct val="90000"/>
              </a:lnSpc>
              <a:buFont typeface="Wingdings" pitchFamily="2" charset="2"/>
              <a:buChar char="§"/>
            </a:pPr>
            <a:r>
              <a:rPr lang="en-US" sz="3200" dirty="0" smtClean="0"/>
              <a:t>Speed at which mental activity is performed</a:t>
            </a:r>
          </a:p>
          <a:p>
            <a:pPr lvl="2" algn="just">
              <a:lnSpc>
                <a:spcPct val="90000"/>
              </a:lnSpc>
              <a:buFont typeface="Wingdings" pitchFamily="2" charset="2"/>
              <a:buChar char="q"/>
            </a:pPr>
            <a:r>
              <a:rPr lang="en-US" sz="3200" dirty="0" smtClean="0"/>
              <a:t>Delayed reaction time</a:t>
            </a:r>
          </a:p>
          <a:p>
            <a:pPr lvl="2" algn="just">
              <a:lnSpc>
                <a:spcPct val="90000"/>
              </a:lnSpc>
              <a:buFont typeface="Wingdings" pitchFamily="2" charset="2"/>
              <a:buChar char="q"/>
            </a:pPr>
            <a:r>
              <a:rPr lang="en-US" sz="3200" dirty="0" smtClean="0"/>
              <a:t>Slowed verbal response</a:t>
            </a:r>
          </a:p>
          <a:p>
            <a:pPr lvl="2" algn="just">
              <a:lnSpc>
                <a:spcPct val="90000"/>
              </a:lnSpc>
              <a:buFont typeface="Wingdings" pitchFamily="2" charset="2"/>
              <a:buChar char="q"/>
            </a:pPr>
            <a:r>
              <a:rPr lang="en-US" sz="3200" dirty="0" smtClean="0"/>
              <a:t>Slowed overall performance on timed tests in the absence of motor disability (e.g., WAIS-IV Block Design, Trails A of the Trail Making Test)</a:t>
            </a:r>
          </a:p>
          <a:p>
            <a:pPr lvl="1" algn="just">
              <a:lnSpc>
                <a:spcPct val="90000"/>
              </a:lnSpc>
              <a:buFont typeface="Wingdings" pitchFamily="2" charset="2"/>
              <a:buChar char="§"/>
            </a:pPr>
            <a:r>
              <a:rPr lang="en-US" sz="3200" dirty="0" smtClean="0"/>
              <a:t>Interrelationship of speed of information processing and attention (divided) on tests (e.g. Symbol Digit Modalities Test)</a:t>
            </a:r>
            <a:endParaRPr lang="en-US" sz="3200"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50</a:t>
            </a:fld>
            <a:endParaRPr lang="en-US"/>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4000" b="1" dirty="0" smtClean="0">
                <a:solidFill>
                  <a:srgbClr val="FF0000"/>
                </a:solidFill>
              </a:rPr>
              <a:t>Factors that impact on attention</a:t>
            </a:r>
            <a:endParaRPr lang="en-US" sz="4000" dirty="0">
              <a:solidFill>
                <a:srgbClr val="FF0000"/>
              </a:solidFill>
            </a:endParaRPr>
          </a:p>
        </p:txBody>
      </p:sp>
      <p:sp>
        <p:nvSpPr>
          <p:cNvPr id="3" name="Content Placeholder 2"/>
          <p:cNvSpPr>
            <a:spLocks noGrp="1"/>
          </p:cNvSpPr>
          <p:nvPr>
            <p:ph idx="1"/>
          </p:nvPr>
        </p:nvSpPr>
        <p:spPr/>
        <p:txBody>
          <a:bodyPr>
            <a:normAutofit/>
          </a:bodyPr>
          <a:lstStyle/>
          <a:p>
            <a:pPr algn="just">
              <a:lnSpc>
                <a:spcPct val="90000"/>
              </a:lnSpc>
              <a:buFont typeface="Wingdings" pitchFamily="2" charset="2"/>
              <a:buChar char="q"/>
            </a:pPr>
            <a:r>
              <a:rPr lang="en-US" b="1" dirty="0" smtClean="0">
                <a:solidFill>
                  <a:srgbClr val="00B0F0"/>
                </a:solidFill>
              </a:rPr>
              <a:t>Speed of motor responses </a:t>
            </a:r>
          </a:p>
          <a:p>
            <a:pPr lvl="1" algn="just">
              <a:lnSpc>
                <a:spcPct val="90000"/>
              </a:lnSpc>
              <a:buFont typeface="Wingdings" pitchFamily="2" charset="2"/>
              <a:buChar char="§"/>
            </a:pPr>
            <a:r>
              <a:rPr lang="en-US" sz="3200" dirty="0" smtClean="0"/>
              <a:t>Associated with weakness, poor coordination</a:t>
            </a:r>
          </a:p>
          <a:p>
            <a:pPr lvl="2" algn="just">
              <a:lnSpc>
                <a:spcPct val="90000"/>
              </a:lnSpc>
              <a:buFont typeface="Wingdings" pitchFamily="2" charset="2"/>
              <a:buChar char="q"/>
            </a:pPr>
            <a:r>
              <a:rPr lang="en-US" sz="3200" dirty="0" smtClean="0"/>
              <a:t>In testing may be seen in writing speed </a:t>
            </a:r>
          </a:p>
          <a:p>
            <a:pPr lvl="2" algn="just">
              <a:lnSpc>
                <a:spcPct val="90000"/>
              </a:lnSpc>
              <a:buFont typeface="Wingdings" pitchFamily="2" charset="2"/>
              <a:buChar char="q"/>
            </a:pPr>
            <a:r>
              <a:rPr lang="en-US" sz="3200" dirty="0" smtClean="0"/>
              <a:t>Can be differentiated using Symbol Digit Modalities written and oral versions)</a:t>
            </a:r>
          </a:p>
          <a:p>
            <a:pPr lvl="2" algn="just">
              <a:lnSpc>
                <a:spcPct val="90000"/>
              </a:lnSpc>
              <a:buFont typeface="Wingdings" pitchFamily="2" charset="2"/>
              <a:buChar char="q"/>
            </a:pPr>
            <a:r>
              <a:rPr lang="en-US" sz="3200" dirty="0" smtClean="0"/>
              <a:t>Tests: Grooved Pegboard, Purdue Pegboard</a:t>
            </a:r>
          </a:p>
        </p:txBody>
      </p:sp>
      <p:sp>
        <p:nvSpPr>
          <p:cNvPr id="4" name="Slide Number Placeholder 3"/>
          <p:cNvSpPr>
            <a:spLocks noGrp="1"/>
          </p:cNvSpPr>
          <p:nvPr>
            <p:ph type="sldNum" sz="quarter" idx="12"/>
          </p:nvPr>
        </p:nvSpPr>
        <p:spPr/>
        <p:txBody>
          <a:bodyPr/>
          <a:lstStyle/>
          <a:p>
            <a:fld id="{B6F15528-21DE-4FAA-801E-634DDDAF4B2B}" type="slidenum">
              <a:rPr lang="en-US" smtClean="0"/>
              <a:pPr/>
              <a:t>51</a:t>
            </a:fld>
            <a:endParaRPr lang="en-US"/>
          </a:p>
        </p:txBody>
      </p:sp>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FF0000"/>
                </a:solidFill>
              </a:rPr>
              <a:t>Attention</a:t>
            </a:r>
            <a:endParaRPr lang="en-US" dirty="0"/>
          </a:p>
        </p:txBody>
      </p:sp>
      <p:sp>
        <p:nvSpPr>
          <p:cNvPr id="3" name="Content Placeholder 2"/>
          <p:cNvSpPr>
            <a:spLocks noGrp="1"/>
          </p:cNvSpPr>
          <p:nvPr>
            <p:ph idx="1"/>
          </p:nvPr>
        </p:nvSpPr>
        <p:spPr/>
        <p:txBody>
          <a:bodyPr>
            <a:normAutofit/>
          </a:bodyPr>
          <a:lstStyle/>
          <a:p>
            <a:pPr>
              <a:buFont typeface="Wingdings" pitchFamily="2" charset="2"/>
              <a:buChar char="Ø"/>
            </a:pPr>
            <a:r>
              <a:rPr lang="en-US" dirty="0" smtClean="0"/>
              <a:t>Terminology and definitions</a:t>
            </a:r>
          </a:p>
          <a:p>
            <a:pPr>
              <a:buFont typeface="Wingdings" pitchFamily="2" charset="2"/>
              <a:buChar char="Ø"/>
            </a:pPr>
            <a:r>
              <a:rPr lang="en-US" dirty="0" smtClean="0"/>
              <a:t>Theories and models</a:t>
            </a:r>
          </a:p>
          <a:p>
            <a:pPr>
              <a:buFont typeface="Wingdings" pitchFamily="2" charset="2"/>
              <a:buChar char="Ø"/>
            </a:pPr>
            <a:r>
              <a:rPr lang="en-US" dirty="0" smtClean="0"/>
              <a:t>Neural bases of attention</a:t>
            </a:r>
          </a:p>
          <a:p>
            <a:pPr marL="571500" indent="-571500">
              <a:buFont typeface="+mj-lt"/>
              <a:buAutoNum type="romanUcPeriod"/>
            </a:pPr>
            <a:r>
              <a:rPr lang="en-US" dirty="0" smtClean="0"/>
              <a:t>Neural circuits of attention</a:t>
            </a:r>
          </a:p>
          <a:p>
            <a:pPr marL="571500" indent="-571500">
              <a:buFont typeface="+mj-lt"/>
              <a:buAutoNum type="romanUcPeriod"/>
            </a:pPr>
            <a:r>
              <a:rPr lang="en-US" dirty="0" smtClean="0"/>
              <a:t>Neurotransmission in </a:t>
            </a:r>
            <a:r>
              <a:rPr lang="en-US" dirty="0" err="1" smtClean="0"/>
              <a:t>attentional</a:t>
            </a:r>
            <a:r>
              <a:rPr lang="en-US" dirty="0" smtClean="0"/>
              <a:t> system</a:t>
            </a:r>
          </a:p>
          <a:p>
            <a:pPr marL="571500" indent="-571500">
              <a:buFont typeface="Wingdings" pitchFamily="2" charset="2"/>
              <a:buChar char="Ø"/>
            </a:pPr>
            <a:r>
              <a:rPr lang="en-US" b="1" dirty="0" smtClean="0">
                <a:solidFill>
                  <a:srgbClr val="0070C0"/>
                </a:solidFill>
              </a:rPr>
              <a:t>Neuropsychology of attention</a:t>
            </a:r>
          </a:p>
          <a:p>
            <a:pPr marL="571500" indent="-571500">
              <a:buFont typeface="Wingdings" pitchFamily="2" charset="2"/>
              <a:buChar char="Ø"/>
            </a:pPr>
            <a:r>
              <a:rPr lang="en-US" b="1" dirty="0" smtClean="0">
                <a:solidFill>
                  <a:srgbClr val="0070C0"/>
                </a:solidFill>
              </a:rPr>
              <a:t>Clinical complications of attention</a:t>
            </a:r>
          </a:p>
          <a:p>
            <a:pPr marL="571500" indent="-571500">
              <a:buFont typeface="Wingdings" pitchFamily="2" charset="2"/>
              <a:buChar char="Ø"/>
            </a:pPr>
            <a:r>
              <a:rPr lang="en-US" b="1" dirty="0" smtClean="0">
                <a:solidFill>
                  <a:srgbClr val="FF0000"/>
                </a:solidFill>
              </a:rPr>
              <a:t>Cognitive rehabilitation of </a:t>
            </a:r>
            <a:r>
              <a:rPr lang="en-US" b="1" dirty="0" err="1" smtClean="0">
                <a:solidFill>
                  <a:srgbClr val="FF0000"/>
                </a:solidFill>
              </a:rPr>
              <a:t>attentional</a:t>
            </a:r>
            <a:r>
              <a:rPr lang="en-US" b="1" dirty="0" smtClean="0">
                <a:solidFill>
                  <a:srgbClr val="FF0000"/>
                </a:solidFill>
              </a:rPr>
              <a:t> deficits</a:t>
            </a:r>
            <a:endParaRPr lang="en-US" b="1" dirty="0">
              <a:solidFill>
                <a:srgbClr val="FF000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52</a:t>
            </a:fld>
            <a:endParaRPr lang="en-US"/>
          </a:p>
        </p:txBody>
      </p:sp>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smtClean="0">
                <a:solidFill>
                  <a:schemeClr val="accent1"/>
                </a:solidFill>
              </a:rPr>
              <a:t>Cognitive Rehabilitation of attention</a:t>
            </a:r>
            <a:endParaRPr lang="en-US" dirty="0">
              <a:solidFill>
                <a:schemeClr val="accent1"/>
              </a:solidFill>
            </a:endParaRPr>
          </a:p>
        </p:txBody>
      </p:sp>
      <p:sp>
        <p:nvSpPr>
          <p:cNvPr id="8" name="Content Placeholder 7"/>
          <p:cNvSpPr>
            <a:spLocks noGrp="1"/>
          </p:cNvSpPr>
          <p:nvPr>
            <p:ph idx="1"/>
          </p:nvPr>
        </p:nvSpPr>
        <p:spPr/>
        <p:txBody>
          <a:bodyPr/>
          <a:lstStyle/>
          <a:p>
            <a:pPr>
              <a:buFont typeface="Wingdings" pitchFamily="2" charset="2"/>
              <a:buChar char="Ø"/>
            </a:pPr>
            <a:r>
              <a:rPr lang="en-US" b="1" dirty="0" smtClean="0"/>
              <a:t>Sustained attention</a:t>
            </a:r>
          </a:p>
          <a:p>
            <a:pPr>
              <a:buFont typeface="Wingdings" pitchFamily="2" charset="2"/>
              <a:buChar char="Ø"/>
            </a:pPr>
            <a:r>
              <a:rPr lang="en-US" b="1" dirty="0" smtClean="0"/>
              <a:t>Selective attention</a:t>
            </a:r>
          </a:p>
          <a:p>
            <a:pPr>
              <a:buFont typeface="Wingdings" pitchFamily="2" charset="2"/>
              <a:buChar char="Ø"/>
            </a:pPr>
            <a:r>
              <a:rPr lang="en-US" b="1" dirty="0" smtClean="0"/>
              <a:t>Alternating attention</a:t>
            </a:r>
          </a:p>
          <a:p>
            <a:pPr>
              <a:buFont typeface="Wingdings" pitchFamily="2" charset="2"/>
              <a:buChar char="Ø"/>
            </a:pPr>
            <a:r>
              <a:rPr lang="en-US" b="1" dirty="0" smtClean="0"/>
              <a:t>Divided attention</a:t>
            </a:r>
            <a:endParaRPr lang="en-US" b="1"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53</a:t>
            </a:fld>
            <a:endParaRPr lang="en-US"/>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 </a:t>
            </a:r>
            <a:r>
              <a:rPr lang="en-US" sz="4000" b="1" dirty="0" smtClean="0">
                <a:solidFill>
                  <a:schemeClr val="accent1"/>
                </a:solidFill>
              </a:rPr>
              <a:t>Exercise for Sustained Attention</a:t>
            </a:r>
            <a:endParaRPr lang="en-US" sz="4000" dirty="0">
              <a:solidFill>
                <a:schemeClr val="accent1"/>
              </a:solidFill>
            </a:endParaRPr>
          </a:p>
        </p:txBody>
      </p:sp>
      <p:sp>
        <p:nvSpPr>
          <p:cNvPr id="3" name="Content Placeholder 2"/>
          <p:cNvSpPr>
            <a:spLocks noGrp="1"/>
          </p:cNvSpPr>
          <p:nvPr>
            <p:ph idx="1"/>
          </p:nvPr>
        </p:nvSpPr>
        <p:spPr/>
        <p:txBody>
          <a:bodyPr>
            <a:normAutofit/>
          </a:bodyPr>
          <a:lstStyle/>
          <a:p>
            <a:pPr algn="just">
              <a:buFont typeface="Wingdings" pitchFamily="2" charset="2"/>
              <a:buChar char="Ø"/>
            </a:pPr>
            <a:r>
              <a:rPr lang="en-US" dirty="0" smtClean="0"/>
              <a:t>In a basic exercise, you would listen to a tape and hear a series of numbers.</a:t>
            </a:r>
          </a:p>
          <a:p>
            <a:pPr algn="just">
              <a:buFont typeface="Wingdings" pitchFamily="2" charset="2"/>
              <a:buChar char="Ø"/>
            </a:pPr>
            <a:r>
              <a:rPr lang="en-US" dirty="0" smtClean="0"/>
              <a:t> You are asked to push a button every time you hear a specific number, for example “6”.</a:t>
            </a:r>
          </a:p>
          <a:p>
            <a:pPr algn="just">
              <a:buFont typeface="Wingdings" pitchFamily="2" charset="2"/>
              <a:buChar char="Ø"/>
            </a:pPr>
            <a:r>
              <a:rPr lang="en-US" dirty="0" smtClean="0"/>
              <a:t>You practice increasing the amount of time that you can continue the task without errors.</a:t>
            </a:r>
          </a:p>
          <a:p>
            <a:pPr algn="just">
              <a:buFont typeface="Wingdings" pitchFamily="2" charset="2"/>
              <a:buChar char="Ø"/>
            </a:pPr>
            <a:r>
              <a:rPr lang="en-US" dirty="0" smtClean="0"/>
              <a:t>The task can be made much more difficult by changing the rules for responding.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54</a:t>
            </a:fld>
            <a:endParaRPr lang="en-US"/>
          </a:p>
        </p:txBody>
      </p:sp>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b="1" dirty="0" smtClean="0">
                <a:solidFill>
                  <a:schemeClr val="accent1"/>
                </a:solidFill>
              </a:rPr>
              <a:t>Exercise for Sustained Attention</a:t>
            </a:r>
            <a:endParaRPr lang="en-US" sz="4000" dirty="0"/>
          </a:p>
        </p:txBody>
      </p:sp>
      <p:sp>
        <p:nvSpPr>
          <p:cNvPr id="3" name="Content Placeholder 2"/>
          <p:cNvSpPr>
            <a:spLocks noGrp="1"/>
          </p:cNvSpPr>
          <p:nvPr>
            <p:ph idx="1"/>
          </p:nvPr>
        </p:nvSpPr>
        <p:spPr/>
        <p:txBody>
          <a:bodyPr/>
          <a:lstStyle/>
          <a:p>
            <a:pPr algn="just">
              <a:buFont typeface="Wingdings" pitchFamily="2" charset="2"/>
              <a:buChar char="v"/>
            </a:pPr>
            <a:r>
              <a:rPr lang="en-US" dirty="0" smtClean="0"/>
              <a:t>For example, you could be asked to press the button every time you see a number that is 2 less than the number that came before it.</a:t>
            </a:r>
          </a:p>
          <a:p>
            <a:pPr>
              <a:buNone/>
            </a:pPr>
            <a:endParaRPr lang="en-US" dirty="0" smtClean="0"/>
          </a:p>
          <a:p>
            <a:pPr>
              <a:buNone/>
            </a:pPr>
            <a:r>
              <a:rPr lang="en-US" dirty="0" smtClean="0"/>
              <a:t> (* press the button)</a:t>
            </a:r>
          </a:p>
          <a:p>
            <a:pPr algn="ctr">
              <a:buNone/>
            </a:pPr>
            <a:r>
              <a:rPr lang="en-US" dirty="0" smtClean="0">
                <a:solidFill>
                  <a:schemeClr val="accent1"/>
                </a:solidFill>
              </a:rPr>
              <a:t>10, 12, 8, 6*, 4*, 9, 7*</a:t>
            </a:r>
            <a:endParaRPr lang="en-US" dirty="0">
              <a:solidFill>
                <a:schemeClr val="accent1"/>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55</a:t>
            </a:fld>
            <a:endParaRPr lang="en-US"/>
          </a:p>
        </p:txBody>
      </p:sp>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28288"/>
            <a:ext cx="8229600" cy="1252728"/>
          </a:xfrm>
        </p:spPr>
        <p:txBody>
          <a:bodyPr>
            <a:normAutofit/>
          </a:bodyPr>
          <a:lstStyle/>
          <a:p>
            <a:r>
              <a:rPr lang="en-US" sz="4000" b="1" dirty="0" smtClean="0">
                <a:solidFill>
                  <a:schemeClr val="accent1"/>
                </a:solidFill>
              </a:rPr>
              <a:t>Exercise for Selective attention</a:t>
            </a:r>
            <a:endParaRPr lang="en-US" sz="4000" dirty="0">
              <a:solidFill>
                <a:schemeClr val="accent1"/>
              </a:solidFill>
            </a:endParaRPr>
          </a:p>
        </p:txBody>
      </p:sp>
      <p:sp>
        <p:nvSpPr>
          <p:cNvPr id="3" name="Content Placeholder 2"/>
          <p:cNvSpPr>
            <a:spLocks noGrp="1"/>
          </p:cNvSpPr>
          <p:nvPr>
            <p:ph idx="1"/>
          </p:nvPr>
        </p:nvSpPr>
        <p:spPr>
          <a:xfrm>
            <a:off x="457200" y="1517662"/>
            <a:ext cx="8229600" cy="5257800"/>
          </a:xfrm>
        </p:spPr>
        <p:txBody>
          <a:bodyPr>
            <a:normAutofit lnSpcReduction="10000"/>
          </a:bodyPr>
          <a:lstStyle/>
          <a:p>
            <a:pPr algn="just">
              <a:buFont typeface="Wingdings" pitchFamily="2" charset="2"/>
              <a:buChar char="Ø"/>
            </a:pPr>
            <a:r>
              <a:rPr lang="en-US" dirty="0" smtClean="0"/>
              <a:t>Getting distracted by background noise is an issue of selective attention. Selective attention is the ability to focus on the important of relevant stimuli in the presence of distracting stimuli.</a:t>
            </a:r>
          </a:p>
          <a:p>
            <a:pPr algn="just">
              <a:buFont typeface="Wingdings" pitchFamily="2" charset="2"/>
              <a:buChar char="Ø"/>
            </a:pPr>
            <a:r>
              <a:rPr lang="en-US" dirty="0" smtClean="0"/>
              <a:t>To treat selective attention&lt; you would perform exercises like that you see before, adding background noise.</a:t>
            </a:r>
          </a:p>
          <a:p>
            <a:pPr algn="just">
              <a:buFont typeface="Wingdings" pitchFamily="2" charset="2"/>
              <a:buChar char="Ø"/>
            </a:pPr>
            <a:r>
              <a:rPr lang="en-US" dirty="0" smtClean="0"/>
              <a:t> Ideally, the background noise should be the same type as that which is a problem for you in your real life.</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56</a:t>
            </a:fld>
            <a:endParaRPr lang="en-US"/>
          </a:p>
        </p:txBody>
      </p:sp>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b="1" dirty="0" smtClean="0">
                <a:solidFill>
                  <a:schemeClr val="accent1"/>
                </a:solidFill>
              </a:rPr>
              <a:t>Exercise for Alternating attention</a:t>
            </a:r>
            <a:endParaRPr lang="en-US" sz="4000" dirty="0">
              <a:solidFill>
                <a:schemeClr val="accent1"/>
              </a:solidFill>
            </a:endParaRPr>
          </a:p>
        </p:txBody>
      </p:sp>
      <p:sp>
        <p:nvSpPr>
          <p:cNvPr id="3" name="Content Placeholder 2"/>
          <p:cNvSpPr>
            <a:spLocks noGrp="1"/>
          </p:cNvSpPr>
          <p:nvPr>
            <p:ph idx="1"/>
          </p:nvPr>
        </p:nvSpPr>
        <p:spPr>
          <a:xfrm>
            <a:off x="457200" y="1600200"/>
            <a:ext cx="8229600" cy="5410200"/>
          </a:xfrm>
        </p:spPr>
        <p:txBody>
          <a:bodyPr>
            <a:normAutofit fontScale="92500" lnSpcReduction="20000"/>
          </a:bodyPr>
          <a:lstStyle/>
          <a:p>
            <a:pPr algn="just">
              <a:buFont typeface="Wingdings" pitchFamily="2" charset="2"/>
              <a:buChar char="Ø"/>
            </a:pPr>
            <a:r>
              <a:rPr lang="en-US" sz="3500" dirty="0" smtClean="0"/>
              <a:t>Not being able to switch back and forth is a problem of alternating attention.</a:t>
            </a:r>
          </a:p>
          <a:p>
            <a:pPr algn="just">
              <a:buFont typeface="Wingdings" pitchFamily="2" charset="2"/>
              <a:buChar char="Ø"/>
            </a:pPr>
            <a:r>
              <a:rPr lang="en-US" sz="3500" dirty="0" smtClean="0"/>
              <a:t> Alternating attention is required for any two tasks that require thought and that are performed at the same time.</a:t>
            </a:r>
          </a:p>
          <a:p>
            <a:pPr algn="just">
              <a:buFont typeface="Wingdings" pitchFamily="2" charset="2"/>
              <a:buChar char="Ø"/>
            </a:pPr>
            <a:r>
              <a:rPr lang="en-US" sz="3500" dirty="0" smtClean="0"/>
              <a:t>You may look at words that can are printed differently from the meaning of the word:</a:t>
            </a:r>
          </a:p>
          <a:p>
            <a:pPr algn="ctr">
              <a:buNone/>
            </a:pPr>
            <a:r>
              <a:rPr lang="en-US" sz="3500" b="1" dirty="0" smtClean="0"/>
              <a:t>     </a:t>
            </a:r>
            <a:r>
              <a:rPr lang="en-US" sz="3500" b="1" dirty="0" smtClean="0">
                <a:solidFill>
                  <a:srgbClr val="FF0000"/>
                </a:solidFill>
              </a:rPr>
              <a:t>BIG little </a:t>
            </a:r>
            <a:r>
              <a:rPr lang="en-US" sz="3500" b="1" dirty="0" err="1" smtClean="0">
                <a:solidFill>
                  <a:srgbClr val="FF0000"/>
                </a:solidFill>
              </a:rPr>
              <a:t>LITTLE</a:t>
            </a:r>
            <a:r>
              <a:rPr lang="en-US" sz="3500" b="1" dirty="0" smtClean="0">
                <a:solidFill>
                  <a:srgbClr val="FF0000"/>
                </a:solidFill>
              </a:rPr>
              <a:t> BIG LITTLE big little </a:t>
            </a:r>
            <a:r>
              <a:rPr lang="en-US" sz="3500" b="1" dirty="0" err="1" smtClean="0">
                <a:solidFill>
                  <a:srgbClr val="FF0000"/>
                </a:solidFill>
              </a:rPr>
              <a:t>LITTLE</a:t>
            </a:r>
            <a:r>
              <a:rPr lang="en-US" sz="3500" dirty="0" smtClean="0">
                <a:solidFill>
                  <a:srgbClr val="FF0000"/>
                </a:solidFill>
              </a:rPr>
              <a:t> </a:t>
            </a:r>
          </a:p>
          <a:p>
            <a:pPr algn="just">
              <a:buFont typeface="Wingdings" pitchFamily="2" charset="2"/>
              <a:buChar char="Ø"/>
            </a:pPr>
            <a:r>
              <a:rPr lang="en-US" sz="3500" dirty="0" smtClean="0"/>
              <a:t>You would be asked first to red the words and then to say the size of each words. </a:t>
            </a:r>
          </a:p>
          <a:p>
            <a:pPr algn="just">
              <a:buFont typeface="Wingdings" pitchFamily="2" charset="2"/>
              <a:buChar char="Ø"/>
            </a:pPr>
            <a:r>
              <a:rPr lang="en-US" sz="3500" dirty="0" smtClean="0"/>
              <a:t>In this example, the response should be: “big little big </a:t>
            </a:r>
            <a:r>
              <a:rPr lang="en-US" sz="3500" dirty="0" err="1" smtClean="0"/>
              <a:t>big</a:t>
            </a:r>
            <a:r>
              <a:rPr lang="en-US" sz="3500" dirty="0" smtClean="0"/>
              <a:t> </a:t>
            </a:r>
            <a:r>
              <a:rPr lang="en-US" sz="3500" dirty="0" err="1" smtClean="0"/>
              <a:t>big</a:t>
            </a:r>
            <a:r>
              <a:rPr lang="en-US" sz="3500" dirty="0" smtClean="0"/>
              <a:t> little </a:t>
            </a:r>
            <a:r>
              <a:rPr lang="en-US" sz="3500" dirty="0" err="1" smtClean="0"/>
              <a:t>little</a:t>
            </a:r>
            <a:r>
              <a:rPr lang="en-US" sz="3500" dirty="0" smtClean="0"/>
              <a:t> big.”</a:t>
            </a:r>
          </a:p>
          <a:p>
            <a:pPr>
              <a:buNone/>
            </a:pP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57</a:t>
            </a:fld>
            <a:endParaRPr lang="en-US"/>
          </a:p>
        </p:txBody>
      </p:sp>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smtClean="0">
                <a:solidFill>
                  <a:schemeClr val="accent1"/>
                </a:solidFill>
              </a:rPr>
              <a:t>Exercise for Alternating attention</a:t>
            </a:r>
            <a:endParaRPr lang="en-US" dirty="0"/>
          </a:p>
        </p:txBody>
      </p:sp>
      <p:sp>
        <p:nvSpPr>
          <p:cNvPr id="3" name="Content Placeholder 2"/>
          <p:cNvSpPr>
            <a:spLocks noGrp="1"/>
          </p:cNvSpPr>
          <p:nvPr>
            <p:ph idx="1"/>
          </p:nvPr>
        </p:nvSpPr>
        <p:spPr/>
        <p:txBody>
          <a:bodyPr/>
          <a:lstStyle/>
          <a:p>
            <a:pPr algn="just">
              <a:buFont typeface="Wingdings" pitchFamily="2" charset="2"/>
              <a:buChar char="v"/>
            </a:pPr>
            <a:r>
              <a:rPr lang="en-US" dirty="0" smtClean="0"/>
              <a:t>Letters appear one at a time, some are green and some are red. A cue appears either before or after indicating whether red or the green letters are to be recalled. </a:t>
            </a:r>
            <a:endParaRPr lang="en-US" dirty="0"/>
          </a:p>
        </p:txBody>
      </p:sp>
      <p:sp>
        <p:nvSpPr>
          <p:cNvPr id="4" name="Slide Number Placeholder 3"/>
          <p:cNvSpPr>
            <a:spLocks noGrp="1"/>
          </p:cNvSpPr>
          <p:nvPr>
            <p:ph type="sldNum" sz="quarter" idx="12"/>
          </p:nvPr>
        </p:nvSpPr>
        <p:spPr/>
        <p:txBody>
          <a:bodyPr/>
          <a:lstStyle/>
          <a:p>
            <a:fld id="{B6F15528-21DE-4FAA-801E-634DDDAF4B2B}" type="slidenum">
              <a:rPr lang="en-US" smtClean="0"/>
              <a:pPr/>
              <a:t>58</a:t>
            </a:fld>
            <a:endParaRPr lang="en-US"/>
          </a:p>
        </p:txBody>
      </p:sp>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4038600" y="2667000"/>
            <a:ext cx="1143000" cy="1323439"/>
          </a:xfrm>
          <a:prstGeom prst="rect">
            <a:avLst/>
          </a:prstGeom>
        </p:spPr>
        <p:txBody>
          <a:bodyPr wrap="square">
            <a:spAutoFit/>
          </a:bodyPr>
          <a:lstStyle/>
          <a:p>
            <a:pPr algn="ctr"/>
            <a:r>
              <a:rPr lang="en-US" sz="8000" b="1" dirty="0" smtClean="0">
                <a:solidFill>
                  <a:srgbClr val="00B050"/>
                </a:solidFill>
              </a:rPr>
              <a:t>W</a:t>
            </a:r>
            <a:endParaRPr lang="en-US" sz="8000" dirty="0" smtClean="0">
              <a:solidFill>
                <a:srgbClr val="00B05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59</a:t>
            </a:fld>
            <a:endParaRPr lang="en-US"/>
          </a:p>
        </p:txBody>
      </p:sp>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4038600" y="2667000"/>
            <a:ext cx="1143000" cy="1323439"/>
          </a:xfrm>
          <a:prstGeom prst="rect">
            <a:avLst/>
          </a:prstGeom>
        </p:spPr>
        <p:txBody>
          <a:bodyPr wrap="square">
            <a:spAutoFit/>
          </a:bodyPr>
          <a:lstStyle/>
          <a:p>
            <a:pPr algn="ctr"/>
            <a:r>
              <a:rPr lang="en-US" sz="8000" b="1" dirty="0" smtClean="0">
                <a:solidFill>
                  <a:srgbClr val="FF0000"/>
                </a:solidFill>
              </a:rPr>
              <a:t>M</a:t>
            </a:r>
            <a:endParaRPr lang="en-US" sz="8000" dirty="0" smtClean="0">
              <a:solidFill>
                <a:srgbClr val="FF0000"/>
              </a:solidFill>
            </a:endParaRPr>
          </a:p>
        </p:txBody>
      </p:sp>
      <p:sp>
        <p:nvSpPr>
          <p:cNvPr id="4" name="Slide Number Placeholder 3"/>
          <p:cNvSpPr>
            <a:spLocks noGrp="1"/>
          </p:cNvSpPr>
          <p:nvPr>
            <p:ph type="sldNum" sz="quarter" idx="12"/>
          </p:nvPr>
        </p:nvSpPr>
        <p:spPr/>
        <p:txBody>
          <a:bodyPr/>
          <a:lstStyle/>
          <a:p>
            <a:fld id="{B6F15528-21DE-4FAA-801E-634DDDAF4B2B}" type="slidenum">
              <a:rPr lang="en-US" smtClean="0"/>
              <a:pPr/>
              <a:t>60</a:t>
            </a:fld>
            <a:endParaRPr lang="en-US"/>
          </a:p>
        </p:txBody>
      </p:sp>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038600" y="2667000"/>
            <a:ext cx="1143000" cy="1323439"/>
          </a:xfrm>
          <a:prstGeom prst="rect">
            <a:avLst/>
          </a:prstGeom>
        </p:spPr>
        <p:txBody>
          <a:bodyPr wrap="square">
            <a:spAutoFit/>
          </a:bodyPr>
          <a:lstStyle/>
          <a:p>
            <a:pPr algn="ctr"/>
            <a:r>
              <a:rPr lang="en-US" sz="8000" b="1" dirty="0" smtClean="0">
                <a:solidFill>
                  <a:srgbClr val="00B050"/>
                </a:solidFill>
              </a:rPr>
              <a:t>V</a:t>
            </a:r>
            <a:endParaRPr lang="en-US" sz="8000" dirty="0" smtClean="0">
              <a:solidFill>
                <a:srgbClr val="00B050"/>
              </a:solidFill>
            </a:endParaRPr>
          </a:p>
        </p:txBody>
      </p:sp>
      <p:sp>
        <p:nvSpPr>
          <p:cNvPr id="3" name="Slide Number Placeholder 2"/>
          <p:cNvSpPr>
            <a:spLocks noGrp="1"/>
          </p:cNvSpPr>
          <p:nvPr>
            <p:ph type="sldNum" sz="quarter" idx="12"/>
          </p:nvPr>
        </p:nvSpPr>
        <p:spPr/>
        <p:txBody>
          <a:bodyPr/>
          <a:lstStyle/>
          <a:p>
            <a:fld id="{B6F15528-21DE-4FAA-801E-634DDDAF4B2B}" type="slidenum">
              <a:rPr lang="en-US" smtClean="0"/>
              <a:pPr/>
              <a:t>61</a:t>
            </a:fld>
            <a:endParaRPr lang="en-US"/>
          </a:p>
        </p:txBody>
      </p:sp>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038600" y="2667000"/>
            <a:ext cx="1143000" cy="1323439"/>
          </a:xfrm>
          <a:prstGeom prst="rect">
            <a:avLst/>
          </a:prstGeom>
        </p:spPr>
        <p:txBody>
          <a:bodyPr wrap="square">
            <a:spAutoFit/>
          </a:bodyPr>
          <a:lstStyle/>
          <a:p>
            <a:pPr algn="ctr"/>
            <a:r>
              <a:rPr lang="en-US" sz="8000" b="1" dirty="0" smtClean="0">
                <a:solidFill>
                  <a:srgbClr val="00B050"/>
                </a:solidFill>
              </a:rPr>
              <a:t>S</a:t>
            </a:r>
            <a:endParaRPr lang="en-US" sz="8000" dirty="0" smtClean="0">
              <a:solidFill>
                <a:srgbClr val="00B050"/>
              </a:solidFill>
            </a:endParaRPr>
          </a:p>
        </p:txBody>
      </p:sp>
      <p:sp>
        <p:nvSpPr>
          <p:cNvPr id="3" name="Slide Number Placeholder 2"/>
          <p:cNvSpPr>
            <a:spLocks noGrp="1"/>
          </p:cNvSpPr>
          <p:nvPr>
            <p:ph type="sldNum" sz="quarter" idx="12"/>
          </p:nvPr>
        </p:nvSpPr>
        <p:spPr/>
        <p:txBody>
          <a:bodyPr/>
          <a:lstStyle/>
          <a:p>
            <a:fld id="{B6F15528-21DE-4FAA-801E-634DDDAF4B2B}" type="slidenum">
              <a:rPr lang="en-US" smtClean="0"/>
              <a:pPr/>
              <a:t>62</a:t>
            </a:fld>
            <a:endParaRPr lang="en-US"/>
          </a:p>
        </p:txBody>
      </p:sp>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038600" y="2667000"/>
            <a:ext cx="1143000" cy="1323439"/>
          </a:xfrm>
          <a:prstGeom prst="rect">
            <a:avLst/>
          </a:prstGeom>
        </p:spPr>
        <p:txBody>
          <a:bodyPr wrap="square">
            <a:spAutoFit/>
          </a:bodyPr>
          <a:lstStyle/>
          <a:p>
            <a:pPr algn="ctr"/>
            <a:r>
              <a:rPr lang="en-US" sz="8000" b="1" dirty="0" smtClean="0">
                <a:solidFill>
                  <a:srgbClr val="FF0000"/>
                </a:solidFill>
              </a:rPr>
              <a:t>L</a:t>
            </a:r>
            <a:endParaRPr lang="en-US" sz="8000" dirty="0" smtClean="0">
              <a:solidFill>
                <a:srgbClr val="FF0000"/>
              </a:solidFill>
            </a:endParaRPr>
          </a:p>
        </p:txBody>
      </p:sp>
      <p:sp>
        <p:nvSpPr>
          <p:cNvPr id="3" name="Slide Number Placeholder 2"/>
          <p:cNvSpPr>
            <a:spLocks noGrp="1"/>
          </p:cNvSpPr>
          <p:nvPr>
            <p:ph type="sldNum" sz="quarter" idx="12"/>
          </p:nvPr>
        </p:nvSpPr>
        <p:spPr/>
        <p:txBody>
          <a:bodyPr/>
          <a:lstStyle/>
          <a:p>
            <a:fld id="{B6F15528-21DE-4FAA-801E-634DDDAF4B2B}" type="slidenum">
              <a:rPr lang="en-US" smtClean="0"/>
              <a:pPr/>
              <a:t>63</a:t>
            </a:fld>
            <a:endParaRPr lang="en-US"/>
          </a:p>
        </p:txBody>
      </p:sp>
    </p:spTree>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505200" y="2895600"/>
            <a:ext cx="1905000" cy="646331"/>
          </a:xfrm>
          <a:prstGeom prst="rect">
            <a:avLst/>
          </a:prstGeom>
        </p:spPr>
        <p:txBody>
          <a:bodyPr wrap="square">
            <a:spAutoFit/>
          </a:bodyPr>
          <a:lstStyle/>
          <a:p>
            <a:pPr algn="ctr"/>
            <a:r>
              <a:rPr lang="en-US" sz="3600" b="1" dirty="0" smtClean="0"/>
              <a:t>GREEN</a:t>
            </a:r>
            <a:endParaRPr lang="en-US" sz="3600" dirty="0" smtClean="0"/>
          </a:p>
        </p:txBody>
      </p:sp>
      <p:sp>
        <p:nvSpPr>
          <p:cNvPr id="3" name="Slide Number Placeholder 2"/>
          <p:cNvSpPr>
            <a:spLocks noGrp="1"/>
          </p:cNvSpPr>
          <p:nvPr>
            <p:ph type="sldNum" sz="quarter" idx="12"/>
          </p:nvPr>
        </p:nvSpPr>
        <p:spPr/>
        <p:txBody>
          <a:bodyPr/>
          <a:lstStyle/>
          <a:p>
            <a:fld id="{B6F15528-21DE-4FAA-801E-634DDDAF4B2B}" type="slidenum">
              <a:rPr lang="en-US" smtClean="0"/>
              <a:pPr/>
              <a:t>64</a:t>
            </a:fld>
            <a:endParaRPr lang="en-US"/>
          </a:p>
        </p:txBody>
      </p:sp>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733800" y="2667000"/>
            <a:ext cx="1447800" cy="769441"/>
          </a:xfrm>
          <a:prstGeom prst="rect">
            <a:avLst/>
          </a:prstGeom>
        </p:spPr>
        <p:txBody>
          <a:bodyPr wrap="square">
            <a:spAutoFit/>
          </a:bodyPr>
          <a:lstStyle/>
          <a:p>
            <a:pPr algn="ctr"/>
            <a:r>
              <a:rPr lang="en-US" sz="4400" b="1" dirty="0" smtClean="0">
                <a:solidFill>
                  <a:srgbClr val="00B050"/>
                </a:solidFill>
              </a:rPr>
              <a:t>WVS</a:t>
            </a:r>
            <a:endParaRPr lang="en-US" sz="4400" dirty="0" smtClean="0">
              <a:solidFill>
                <a:srgbClr val="00B050"/>
              </a:solidFill>
            </a:endParaRPr>
          </a:p>
        </p:txBody>
      </p:sp>
      <p:sp>
        <p:nvSpPr>
          <p:cNvPr id="3" name="Slide Number Placeholder 2"/>
          <p:cNvSpPr>
            <a:spLocks noGrp="1"/>
          </p:cNvSpPr>
          <p:nvPr>
            <p:ph type="sldNum" sz="quarter" idx="12"/>
          </p:nvPr>
        </p:nvSpPr>
        <p:spPr/>
        <p:txBody>
          <a:bodyPr/>
          <a:lstStyle/>
          <a:p>
            <a:fld id="{B6F15528-21DE-4FAA-801E-634DDDAF4B2B}" type="slidenum">
              <a:rPr lang="en-US" smtClean="0"/>
              <a:pPr/>
              <a:t>65</a:t>
            </a:fld>
            <a:endParaRPr lang="en-US"/>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itle 1"/>
          <p:cNvSpPr>
            <a:spLocks noGrp="1"/>
          </p:cNvSpPr>
          <p:nvPr>
            <p:ph type="title"/>
          </p:nvPr>
        </p:nvSpPr>
        <p:spPr/>
        <p:txBody>
          <a:bodyPr>
            <a:normAutofit fontScale="90000"/>
          </a:bodyPr>
          <a:lstStyle/>
          <a:p>
            <a:pPr rtl="0"/>
            <a:r>
              <a:rPr lang="en-US" b="1" smtClean="0"/>
              <a:t>Attentional bias and evaluation of drug craving</a:t>
            </a:r>
          </a:p>
        </p:txBody>
      </p:sp>
      <p:sp>
        <p:nvSpPr>
          <p:cNvPr id="32771" name="Content Placeholder 2"/>
          <p:cNvSpPr>
            <a:spLocks noGrp="1"/>
          </p:cNvSpPr>
          <p:nvPr>
            <p:ph idx="1"/>
          </p:nvPr>
        </p:nvSpPr>
        <p:spPr/>
        <p:txBody>
          <a:bodyPr/>
          <a:lstStyle/>
          <a:p>
            <a:pPr algn="just" rtl="0">
              <a:buFont typeface="Wingdings" pitchFamily="2" charset="2"/>
              <a:buChar char="Ø"/>
            </a:pPr>
            <a:r>
              <a:rPr lang="en-US" dirty="0" smtClean="0"/>
              <a:t>Attention usually is directed to the cues</a:t>
            </a:r>
          </a:p>
          <a:p>
            <a:pPr algn="just" rtl="0">
              <a:buFontTx/>
              <a:buNone/>
            </a:pPr>
            <a:r>
              <a:rPr lang="en-US" dirty="0" smtClean="0"/>
              <a:t>which are predicting reward or punishment.</a:t>
            </a:r>
          </a:p>
          <a:p>
            <a:pPr algn="just" rtl="0">
              <a:buFont typeface="Wingdings" pitchFamily="2" charset="2"/>
              <a:buChar char="Ø"/>
            </a:pPr>
            <a:r>
              <a:rPr lang="en-US" dirty="0" smtClean="0">
                <a:solidFill>
                  <a:srgbClr val="FF0000"/>
                </a:solidFill>
              </a:rPr>
              <a:t>One simple and applied way to evaluate drug craving is using the evaluation of it’s related cognitive processing.</a:t>
            </a:r>
          </a:p>
          <a:p>
            <a:pPr algn="just" rtl="0">
              <a:buFont typeface="Wingdings" pitchFamily="2" charset="2"/>
              <a:buChar char="Ø"/>
            </a:pPr>
            <a:r>
              <a:rPr lang="en-US" dirty="0" smtClean="0"/>
              <a:t>Attentional bias exists as a cognitive processing, and a mediator between emotional stimuli and related behaviors.</a:t>
            </a:r>
          </a:p>
          <a:p>
            <a:pPr algn="l" rtl="0">
              <a:buFontTx/>
              <a:buNone/>
            </a:pPr>
            <a:endParaRPr lang="en-US" dirty="0" smtClean="0"/>
          </a:p>
        </p:txBody>
      </p:sp>
      <p:sp>
        <p:nvSpPr>
          <p:cNvPr id="32772" name="Slide Number Placeholder 3"/>
          <p:cNvSpPr>
            <a:spLocks noGrp="1"/>
          </p:cNvSpPr>
          <p:nvPr>
            <p:ph type="sldNum" sz="quarter" idx="12"/>
          </p:nvPr>
        </p:nvSpPr>
        <p:spPr>
          <a:noFill/>
        </p:spPr>
        <p:txBody>
          <a:bodyPr/>
          <a:lstStyle/>
          <a:p>
            <a:fld id="{3659D3F6-A41D-4C8E-8931-B5254C3CEEE3}" type="slidenum">
              <a:rPr lang="ar-SA" smtClean="0">
                <a:latin typeface="Arial" pitchFamily="34" charset="0"/>
                <a:cs typeface="Arial" pitchFamily="34" charset="0"/>
              </a:rPr>
              <a:pPr/>
              <a:t>66</a:t>
            </a:fld>
            <a:endParaRPr lang="en-US" smtClean="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
          <p:cNvSpPr>
            <a:spLocks noGrp="1"/>
          </p:cNvSpPr>
          <p:nvPr>
            <p:ph type="title"/>
          </p:nvPr>
        </p:nvSpPr>
        <p:spPr/>
        <p:txBody>
          <a:bodyPr>
            <a:normAutofit fontScale="90000"/>
          </a:bodyPr>
          <a:lstStyle/>
          <a:p>
            <a:pPr rtl="0"/>
            <a:r>
              <a:rPr lang="en-US" b="1" smtClean="0"/>
              <a:t>Attentional bias and evaluation of drug craving</a:t>
            </a:r>
          </a:p>
        </p:txBody>
      </p:sp>
      <p:sp>
        <p:nvSpPr>
          <p:cNvPr id="33795" name="Content Placeholder 2"/>
          <p:cNvSpPr>
            <a:spLocks noGrp="1"/>
          </p:cNvSpPr>
          <p:nvPr>
            <p:ph idx="1"/>
          </p:nvPr>
        </p:nvSpPr>
        <p:spPr/>
        <p:txBody>
          <a:bodyPr>
            <a:normAutofit/>
          </a:bodyPr>
          <a:lstStyle/>
          <a:p>
            <a:pPr algn="just" rtl="0">
              <a:buFont typeface="Wingdings" pitchFamily="2" charset="2"/>
              <a:buChar char="Ø"/>
            </a:pPr>
            <a:r>
              <a:rPr lang="en-US" dirty="0" smtClean="0"/>
              <a:t> Attentional bias means that a secondary factor avoids of focusing attention on other information. </a:t>
            </a:r>
          </a:p>
          <a:p>
            <a:pPr algn="just" rtl="0">
              <a:buFont typeface="Wingdings" pitchFamily="2" charset="2"/>
              <a:buChar char="Ø"/>
            </a:pPr>
            <a:r>
              <a:rPr lang="en-US" dirty="0" smtClean="0"/>
              <a:t>In this field, the secondary factor is noting else, drug related cues. </a:t>
            </a:r>
          </a:p>
          <a:p>
            <a:pPr algn="just" rtl="0">
              <a:buFont typeface="Wingdings" pitchFamily="2" charset="2"/>
              <a:buChar char="Ø"/>
            </a:pPr>
            <a:r>
              <a:rPr lang="en-US" dirty="0" smtClean="0"/>
              <a:t>There are two common applied instruments for evaluation of attentional bias, which are different types of </a:t>
            </a:r>
            <a:r>
              <a:rPr lang="en-US" dirty="0" err="1" smtClean="0">
                <a:solidFill>
                  <a:srgbClr val="FF0000"/>
                </a:solidFill>
              </a:rPr>
              <a:t>stroop</a:t>
            </a:r>
            <a:r>
              <a:rPr lang="en-US" dirty="0" smtClean="0">
                <a:solidFill>
                  <a:srgbClr val="FF0000"/>
                </a:solidFill>
              </a:rPr>
              <a:t> tasks </a:t>
            </a:r>
            <a:r>
              <a:rPr lang="en-US" dirty="0" smtClean="0"/>
              <a:t>and </a:t>
            </a:r>
            <a:r>
              <a:rPr lang="en-US" dirty="0" smtClean="0">
                <a:solidFill>
                  <a:srgbClr val="FF0000"/>
                </a:solidFill>
              </a:rPr>
              <a:t>dot probe tasks</a:t>
            </a:r>
            <a:r>
              <a:rPr lang="en-US" dirty="0" smtClean="0"/>
              <a:t>.</a:t>
            </a:r>
          </a:p>
        </p:txBody>
      </p:sp>
      <p:sp>
        <p:nvSpPr>
          <p:cNvPr id="33796" name="Slide Number Placeholder 3"/>
          <p:cNvSpPr>
            <a:spLocks noGrp="1"/>
          </p:cNvSpPr>
          <p:nvPr>
            <p:ph type="sldNum" sz="quarter" idx="12"/>
          </p:nvPr>
        </p:nvSpPr>
        <p:spPr>
          <a:noFill/>
        </p:spPr>
        <p:txBody>
          <a:bodyPr/>
          <a:lstStyle/>
          <a:p>
            <a:fld id="{7E248D97-5EDC-45CD-B124-ACE7723FC39F}" type="slidenum">
              <a:rPr lang="ar-SA" smtClean="0">
                <a:latin typeface="Arial" pitchFamily="34" charset="0"/>
                <a:cs typeface="Arial" pitchFamily="34" charset="0"/>
              </a:rPr>
              <a:pPr/>
              <a:t>67</a:t>
            </a:fld>
            <a:endParaRPr lang="en-US" smtClean="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a:xfrm>
            <a:off x="533400" y="152400"/>
            <a:ext cx="8229600" cy="1752600"/>
          </a:xfrm>
        </p:spPr>
        <p:txBody>
          <a:bodyPr/>
          <a:lstStyle/>
          <a:p>
            <a:pPr rtl="0"/>
            <a:r>
              <a:rPr lang="en-US" sz="3600" b="1" smtClean="0"/>
              <a:t>Applied instruments for evaluation of attentional bias in field of craving</a:t>
            </a:r>
          </a:p>
        </p:txBody>
      </p:sp>
      <p:sp>
        <p:nvSpPr>
          <p:cNvPr id="34819" name="Content Placeholder 2"/>
          <p:cNvSpPr>
            <a:spLocks noGrp="1"/>
          </p:cNvSpPr>
          <p:nvPr>
            <p:ph idx="1"/>
          </p:nvPr>
        </p:nvSpPr>
        <p:spPr/>
        <p:txBody>
          <a:bodyPr/>
          <a:lstStyle/>
          <a:p>
            <a:pPr marL="571500" indent="-571500" algn="l" rtl="0">
              <a:buFontTx/>
              <a:buNone/>
            </a:pPr>
            <a:endParaRPr lang="en-US" smtClean="0"/>
          </a:p>
          <a:p>
            <a:pPr marL="571500" indent="-571500" algn="l" rtl="0">
              <a:buFontTx/>
              <a:buAutoNum type="arabicParenR"/>
            </a:pPr>
            <a:r>
              <a:rPr lang="en-US" smtClean="0">
                <a:solidFill>
                  <a:srgbClr val="FF0000"/>
                </a:solidFill>
              </a:rPr>
              <a:t>Addiction Modified Stroop Task (AMST)</a:t>
            </a:r>
          </a:p>
          <a:p>
            <a:pPr marL="571500" indent="-571500" algn="l" rtl="0">
              <a:buFontTx/>
              <a:buNone/>
            </a:pPr>
            <a:endParaRPr lang="en-US" smtClean="0"/>
          </a:p>
          <a:p>
            <a:pPr marL="571500" indent="-571500" algn="l" rtl="0">
              <a:buFontTx/>
              <a:buNone/>
            </a:pPr>
            <a:r>
              <a:rPr lang="en-US" smtClean="0"/>
              <a:t>2)  Addiction Dot Probe Task (ADPT)</a:t>
            </a:r>
          </a:p>
        </p:txBody>
      </p:sp>
      <p:sp>
        <p:nvSpPr>
          <p:cNvPr id="34820" name="Slide Number Placeholder 3"/>
          <p:cNvSpPr>
            <a:spLocks noGrp="1"/>
          </p:cNvSpPr>
          <p:nvPr>
            <p:ph type="sldNum" sz="quarter" idx="12"/>
          </p:nvPr>
        </p:nvSpPr>
        <p:spPr>
          <a:noFill/>
        </p:spPr>
        <p:txBody>
          <a:bodyPr/>
          <a:lstStyle/>
          <a:p>
            <a:fld id="{4C29BCED-963A-4586-900B-0F5E171DD226}" type="slidenum">
              <a:rPr lang="ar-SA" smtClean="0">
                <a:latin typeface="Arial" pitchFamily="34" charset="0"/>
                <a:cs typeface="Arial" pitchFamily="34" charset="0"/>
              </a:rPr>
              <a:pPr/>
              <a:t>68</a:t>
            </a:fld>
            <a:endParaRPr lang="en-US" smtClean="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Title 1"/>
          <p:cNvSpPr>
            <a:spLocks noGrp="1"/>
          </p:cNvSpPr>
          <p:nvPr>
            <p:ph type="title"/>
          </p:nvPr>
        </p:nvSpPr>
        <p:spPr/>
        <p:txBody>
          <a:bodyPr>
            <a:normAutofit fontScale="90000"/>
          </a:bodyPr>
          <a:lstStyle/>
          <a:p>
            <a:pPr marL="571500" indent="-571500" rtl="0"/>
            <a:r>
              <a:rPr lang="en-US" b="1" smtClean="0"/>
              <a:t>Addiction Modified Stroop Task (AMST)</a:t>
            </a:r>
          </a:p>
        </p:txBody>
      </p:sp>
      <p:sp>
        <p:nvSpPr>
          <p:cNvPr id="35843" name="Content Placeholder 2"/>
          <p:cNvSpPr>
            <a:spLocks noGrp="1"/>
          </p:cNvSpPr>
          <p:nvPr>
            <p:ph idx="1"/>
          </p:nvPr>
        </p:nvSpPr>
        <p:spPr/>
        <p:txBody>
          <a:bodyPr/>
          <a:lstStyle/>
          <a:p>
            <a:pPr algn="r" rtl="1">
              <a:buFontTx/>
              <a:buNone/>
            </a:pPr>
            <a:r>
              <a:rPr lang="fa-IR" dirty="0" smtClean="0"/>
              <a:t>   در این آزمون شما باید رنگ کلمه روی صفحه را بخوانید  و کلید مطابق با رنگ کلمه را فشار دهید.</a:t>
            </a:r>
          </a:p>
          <a:p>
            <a:pPr algn="r" rtl="1">
              <a:buFontTx/>
              <a:buNone/>
            </a:pPr>
            <a:endParaRPr lang="fa-IR" dirty="0" smtClean="0"/>
          </a:p>
          <a:p>
            <a:pPr algn="r" rtl="1">
              <a:buFont typeface="Wingdings" pitchFamily="2" charset="2"/>
              <a:buChar char="v"/>
            </a:pPr>
            <a:r>
              <a:rPr lang="fa-IR" dirty="0" smtClean="0"/>
              <a:t>برای رنگ سبز کلید   1</a:t>
            </a:r>
          </a:p>
          <a:p>
            <a:pPr algn="r" rtl="1">
              <a:buFont typeface="Wingdings" pitchFamily="2" charset="2"/>
              <a:buChar char="v"/>
            </a:pPr>
            <a:r>
              <a:rPr lang="fa-IR" dirty="0" smtClean="0"/>
              <a:t>برای رنگ آبی  کلید   2</a:t>
            </a:r>
          </a:p>
          <a:p>
            <a:pPr algn="r" rtl="1">
              <a:buFont typeface="Wingdings" pitchFamily="2" charset="2"/>
              <a:buChar char="v"/>
            </a:pPr>
            <a:r>
              <a:rPr lang="fa-IR" dirty="0" smtClean="0"/>
              <a:t>برای رنگ قرمز کلید  3</a:t>
            </a:r>
            <a:endParaRPr lang="en-US"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69</a:t>
            </a:fld>
            <a:endParaRPr lang="en-US"/>
          </a:p>
        </p:txBody>
      </p:sp>
    </p:spTree>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Content Placeholder 2"/>
          <p:cNvSpPr>
            <a:spLocks noGrp="1"/>
          </p:cNvSpPr>
          <p:nvPr>
            <p:ph idx="1"/>
          </p:nvPr>
        </p:nvSpPr>
        <p:spPr/>
        <p:txBody>
          <a:bodyPr>
            <a:normAutofit fontScale="85000" lnSpcReduction="10000"/>
          </a:bodyPr>
          <a:lstStyle/>
          <a:p>
            <a:pPr>
              <a:buFontTx/>
              <a:buNone/>
            </a:pPr>
            <a:r>
              <a:rPr lang="fa-IR" dirty="0" smtClean="0"/>
              <a:t>                                   </a:t>
            </a:r>
          </a:p>
          <a:p>
            <a:pPr algn="ctr">
              <a:buFontTx/>
              <a:buNone/>
            </a:pPr>
            <a:r>
              <a:rPr lang="fa-IR" sz="9600" b="1" dirty="0" smtClean="0">
                <a:solidFill>
                  <a:srgbClr val="FF0000"/>
                </a:solidFill>
              </a:rPr>
              <a:t>  بشقاب    </a:t>
            </a:r>
            <a:r>
              <a:rPr lang="fa-IR" b="1" dirty="0" smtClean="0">
                <a:solidFill>
                  <a:srgbClr val="FF0000"/>
                </a:solidFill>
              </a:rPr>
              <a:t>                    </a:t>
            </a:r>
            <a:endParaRPr lang="fa-IR" sz="4000" b="1" dirty="0" smtClean="0"/>
          </a:p>
          <a:p>
            <a:pPr algn="ctr">
              <a:buFontTx/>
              <a:buNone/>
            </a:pPr>
            <a:r>
              <a:rPr lang="fa-IR" dirty="0" smtClean="0"/>
              <a:t> </a:t>
            </a:r>
          </a:p>
          <a:p>
            <a:pPr algn="ctr">
              <a:buFontTx/>
              <a:buNone/>
            </a:pPr>
            <a:endParaRPr lang="fa-IR" dirty="0" smtClean="0"/>
          </a:p>
          <a:p>
            <a:pPr algn="ctr">
              <a:buFontTx/>
              <a:buNone/>
            </a:pPr>
            <a:r>
              <a:rPr lang="fa-IR" b="1" dirty="0" smtClean="0"/>
              <a:t>1</a:t>
            </a:r>
            <a:r>
              <a:rPr lang="fa-IR" sz="2600" b="1" dirty="0" smtClean="0"/>
              <a:t>) سبز                       2) آبی                     3) قرمز</a:t>
            </a:r>
          </a:p>
          <a:p>
            <a:pPr algn="ctr">
              <a:buFontTx/>
              <a:buNone/>
            </a:pPr>
            <a:r>
              <a:rPr lang="fa-IR" sz="9600" dirty="0" smtClean="0">
                <a:solidFill>
                  <a:srgbClr val="FF0000"/>
                </a:solidFill>
              </a:rPr>
              <a:t>     </a:t>
            </a:r>
            <a:endParaRPr lang="en-US" sz="9600" dirty="0" smtClean="0">
              <a:solidFill>
                <a:srgbClr val="FF0000"/>
              </a:solidFill>
            </a:endParaRPr>
          </a:p>
        </p:txBody>
      </p:sp>
      <p:sp>
        <p:nvSpPr>
          <p:cNvPr id="3" name="Slide Number Placeholder 2"/>
          <p:cNvSpPr>
            <a:spLocks noGrp="1"/>
          </p:cNvSpPr>
          <p:nvPr>
            <p:ph type="sldNum" sz="quarter" idx="12"/>
          </p:nvPr>
        </p:nvSpPr>
        <p:spPr/>
        <p:txBody>
          <a:bodyPr/>
          <a:lstStyle/>
          <a:p>
            <a:fld id="{B6F15528-21DE-4FAA-801E-634DDDAF4B2B}" type="slidenum">
              <a:rPr lang="en-US" smtClean="0"/>
              <a:pPr/>
              <a:t>70</a:t>
            </a:fld>
            <a:endParaRPr lang="en-US"/>
          </a:p>
        </p:txBody>
      </p:sp>
    </p:spTree>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Content Placeholder 2"/>
          <p:cNvSpPr>
            <a:spLocks noGrp="1"/>
          </p:cNvSpPr>
          <p:nvPr>
            <p:ph idx="1"/>
          </p:nvPr>
        </p:nvSpPr>
        <p:spPr/>
        <p:txBody>
          <a:bodyPr/>
          <a:lstStyle/>
          <a:p>
            <a:pPr algn="ctr">
              <a:buFontTx/>
              <a:buNone/>
            </a:pPr>
            <a:endParaRPr lang="en-US" dirty="0" smtClean="0"/>
          </a:p>
          <a:p>
            <a:pPr algn="ctr">
              <a:buFontTx/>
              <a:buNone/>
            </a:pPr>
            <a:r>
              <a:rPr lang="fa-IR" dirty="0" smtClean="0"/>
              <a:t> </a:t>
            </a:r>
            <a:r>
              <a:rPr lang="fa-IR" sz="9600" b="1" dirty="0" smtClean="0">
                <a:solidFill>
                  <a:srgbClr val="0070C0"/>
                </a:solidFill>
              </a:rPr>
              <a:t>سنجاق</a:t>
            </a:r>
            <a:endParaRPr lang="fa-IR" b="1" dirty="0" smtClean="0"/>
          </a:p>
          <a:p>
            <a:endParaRPr lang="fa-IR" dirty="0" smtClean="0"/>
          </a:p>
          <a:p>
            <a:endParaRPr lang="fa-IR" dirty="0" smtClean="0"/>
          </a:p>
          <a:p>
            <a:pPr algn="ctr">
              <a:buFontTx/>
              <a:buNone/>
            </a:pPr>
            <a:r>
              <a:rPr lang="fa-IR" b="1" dirty="0" smtClean="0"/>
              <a:t>1</a:t>
            </a:r>
            <a:r>
              <a:rPr lang="fa-IR" sz="2400" b="1" dirty="0" smtClean="0"/>
              <a:t>) سبز                       2) آبی                     3) قرمز</a:t>
            </a:r>
            <a:endParaRPr lang="en-US" sz="2400" b="1" dirty="0" smtClean="0"/>
          </a:p>
        </p:txBody>
      </p:sp>
      <p:sp>
        <p:nvSpPr>
          <p:cNvPr id="3" name="Slide Number Placeholder 2"/>
          <p:cNvSpPr>
            <a:spLocks noGrp="1"/>
          </p:cNvSpPr>
          <p:nvPr>
            <p:ph type="sldNum" sz="quarter" idx="12"/>
          </p:nvPr>
        </p:nvSpPr>
        <p:spPr/>
        <p:txBody>
          <a:bodyPr/>
          <a:lstStyle/>
          <a:p>
            <a:fld id="{B6F15528-21DE-4FAA-801E-634DDDAF4B2B}" type="slidenum">
              <a:rPr lang="en-US" smtClean="0"/>
              <a:pPr/>
              <a:t>71</a:t>
            </a:fld>
            <a:endParaRPr lang="en-US"/>
          </a:p>
        </p:txBody>
      </p:sp>
    </p:spTree>
  </p:cSld>
  <p:clrMapOvr>
    <a:masterClrMapping/>
  </p:clrMapOvr>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Title 1"/>
          <p:cNvSpPr>
            <a:spLocks noGrp="1"/>
          </p:cNvSpPr>
          <p:nvPr>
            <p:ph type="title"/>
          </p:nvPr>
        </p:nvSpPr>
        <p:spPr/>
        <p:txBody>
          <a:bodyPr>
            <a:normAutofit/>
          </a:bodyPr>
          <a:lstStyle/>
          <a:p>
            <a:pPr rtl="0"/>
            <a:r>
              <a:rPr lang="en-US" sz="3600" b="1" smtClean="0"/>
              <a:t>Applied instruments for evaluation of attentional bias in field of craving</a:t>
            </a:r>
          </a:p>
        </p:txBody>
      </p:sp>
      <p:sp>
        <p:nvSpPr>
          <p:cNvPr id="38915" name="Content Placeholder 2"/>
          <p:cNvSpPr>
            <a:spLocks noGrp="1"/>
          </p:cNvSpPr>
          <p:nvPr>
            <p:ph idx="1"/>
          </p:nvPr>
        </p:nvSpPr>
        <p:spPr/>
        <p:txBody>
          <a:bodyPr/>
          <a:lstStyle/>
          <a:p>
            <a:pPr marL="571500" indent="-571500" algn="l" rtl="0">
              <a:buFontTx/>
              <a:buNone/>
            </a:pPr>
            <a:endParaRPr lang="en-US" smtClean="0"/>
          </a:p>
          <a:p>
            <a:pPr marL="571500" indent="-571500" algn="l" rtl="0">
              <a:buFontTx/>
              <a:buAutoNum type="arabicParenR"/>
            </a:pPr>
            <a:r>
              <a:rPr lang="en-US" smtClean="0"/>
              <a:t>Addiction Modified Stroop Task (AMST)</a:t>
            </a:r>
          </a:p>
          <a:p>
            <a:pPr marL="571500" indent="-571500" algn="l" rtl="0">
              <a:buFontTx/>
              <a:buNone/>
            </a:pPr>
            <a:endParaRPr lang="en-US" smtClean="0"/>
          </a:p>
          <a:p>
            <a:pPr marL="571500" indent="-571500" algn="l" rtl="0">
              <a:buFontTx/>
              <a:buNone/>
            </a:pPr>
            <a:r>
              <a:rPr lang="en-US" smtClean="0"/>
              <a:t>2)  </a:t>
            </a:r>
            <a:r>
              <a:rPr lang="en-US" smtClean="0">
                <a:solidFill>
                  <a:srgbClr val="FF0000"/>
                </a:solidFill>
              </a:rPr>
              <a:t>Addiction Dot Probe Task (ADPT)</a:t>
            </a:r>
          </a:p>
        </p:txBody>
      </p:sp>
      <p:sp>
        <p:nvSpPr>
          <p:cNvPr id="38916" name="Slide Number Placeholder 3"/>
          <p:cNvSpPr>
            <a:spLocks noGrp="1"/>
          </p:cNvSpPr>
          <p:nvPr>
            <p:ph type="sldNum" sz="quarter" idx="12"/>
          </p:nvPr>
        </p:nvSpPr>
        <p:spPr>
          <a:noFill/>
        </p:spPr>
        <p:txBody>
          <a:bodyPr/>
          <a:lstStyle/>
          <a:p>
            <a:fld id="{1743F957-F97C-4FE4-AE30-867E2A85940B}" type="slidenum">
              <a:rPr lang="ar-SA" smtClean="0">
                <a:latin typeface="Arial" pitchFamily="34" charset="0"/>
                <a:cs typeface="Arial" pitchFamily="34" charset="0"/>
              </a:rPr>
              <a:pPr/>
              <a:t>72</a:t>
            </a:fld>
            <a:endParaRPr lang="en-US" smtClean="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a:xfrm>
            <a:off x="457200" y="228600"/>
            <a:ext cx="8229600" cy="1143000"/>
          </a:xfrm>
        </p:spPr>
        <p:txBody>
          <a:bodyPr>
            <a:normAutofit fontScale="90000"/>
          </a:bodyPr>
          <a:lstStyle/>
          <a:p>
            <a:pPr marL="571500" indent="-571500" rtl="0"/>
            <a:r>
              <a:rPr lang="en-US" b="1" smtClean="0"/>
              <a:t>Addiction Dot Probe Task</a:t>
            </a:r>
            <a:r>
              <a:rPr lang="fa-IR" b="1" smtClean="0"/>
              <a:t/>
            </a:r>
            <a:br>
              <a:rPr lang="fa-IR" b="1" smtClean="0"/>
            </a:br>
            <a:r>
              <a:rPr lang="en-US" b="1" smtClean="0"/>
              <a:t>(ADPT)</a:t>
            </a:r>
          </a:p>
        </p:txBody>
      </p:sp>
      <p:sp>
        <p:nvSpPr>
          <p:cNvPr id="39939" name="Content Placeholder 2"/>
          <p:cNvSpPr>
            <a:spLocks noGrp="1"/>
          </p:cNvSpPr>
          <p:nvPr>
            <p:ph idx="1"/>
          </p:nvPr>
        </p:nvSpPr>
        <p:spPr/>
        <p:txBody>
          <a:bodyPr>
            <a:normAutofit fontScale="92500" lnSpcReduction="20000"/>
          </a:bodyPr>
          <a:lstStyle/>
          <a:p>
            <a:pPr algn="r" rtl="1">
              <a:buFontTx/>
              <a:buNone/>
            </a:pPr>
            <a:r>
              <a:rPr lang="fa-IR" dirty="0" smtClean="0"/>
              <a:t>   ابتدا یک علامت + در وسط صفحه می بینید، نگاه خود را روی آن متمرکز کنید.</a:t>
            </a:r>
          </a:p>
          <a:p>
            <a:pPr algn="r" rtl="1">
              <a:buFontTx/>
              <a:buNone/>
            </a:pPr>
            <a:r>
              <a:rPr lang="fa-IR" dirty="0" smtClean="0"/>
              <a:t>   سپس دو کلمه در صفحه ظاهر میشوند، به این دو کلمه نگاه </a:t>
            </a:r>
          </a:p>
          <a:p>
            <a:pPr algn="r" rtl="1">
              <a:buFontTx/>
              <a:buNone/>
            </a:pPr>
            <a:r>
              <a:rPr lang="fa-IR" dirty="0" smtClean="0"/>
              <a:t>   کنید.</a:t>
            </a:r>
          </a:p>
          <a:p>
            <a:pPr algn="r" rtl="1">
              <a:buFontTx/>
              <a:buNone/>
            </a:pPr>
            <a:r>
              <a:rPr lang="fa-IR" dirty="0" smtClean="0"/>
              <a:t>   کلمات بعد از زمان کوتاهی محو میشوند. به محض محو شدن کلمات یک علامت * برای زمان کوتاهی در صفحه </a:t>
            </a:r>
          </a:p>
          <a:p>
            <a:pPr algn="r" rtl="1">
              <a:buFontTx/>
              <a:buNone/>
            </a:pPr>
            <a:r>
              <a:rPr lang="fa-IR" dirty="0" smtClean="0"/>
              <a:t>   ظاهر و محو می شود. به سوالی که درباره مکان علامت *</a:t>
            </a:r>
          </a:p>
          <a:p>
            <a:pPr algn="r" rtl="1">
              <a:buFontTx/>
              <a:buNone/>
            </a:pPr>
            <a:r>
              <a:rPr lang="fa-IR" dirty="0" smtClean="0"/>
              <a:t>   از شما میشود پاسخ دهید.</a:t>
            </a:r>
          </a:p>
          <a:p>
            <a:pPr algn="r" rtl="1">
              <a:buFontTx/>
              <a:buNone/>
            </a:pPr>
            <a:endParaRPr lang="en-US"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73</a:t>
            </a:fld>
            <a:endParaRPr lang="en-US"/>
          </a:p>
        </p:txBody>
      </p:sp>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Content Placeholder 2"/>
          <p:cNvSpPr>
            <a:spLocks noGrp="1"/>
          </p:cNvSpPr>
          <p:nvPr>
            <p:ph idx="1"/>
          </p:nvPr>
        </p:nvSpPr>
        <p:spPr/>
        <p:txBody>
          <a:bodyPr/>
          <a:lstStyle/>
          <a:p>
            <a:pPr>
              <a:buFontTx/>
              <a:buNone/>
            </a:pPr>
            <a:endParaRPr lang="fa-IR" dirty="0" smtClean="0"/>
          </a:p>
          <a:p>
            <a:pPr algn="ctr">
              <a:buFontTx/>
              <a:buNone/>
            </a:pPr>
            <a:r>
              <a:rPr lang="en-US" dirty="0" smtClean="0"/>
              <a:t>                                      </a:t>
            </a:r>
            <a:r>
              <a:rPr lang="fa-IR" dirty="0" smtClean="0"/>
              <a:t>                                </a:t>
            </a:r>
            <a:r>
              <a:rPr lang="fa-IR" sz="9600" dirty="0" smtClean="0"/>
              <a:t>+</a:t>
            </a:r>
            <a:endParaRPr lang="fa-IR" dirty="0" smtClean="0"/>
          </a:p>
        </p:txBody>
      </p:sp>
      <p:sp>
        <p:nvSpPr>
          <p:cNvPr id="3" name="Slide Number Placeholder 2"/>
          <p:cNvSpPr>
            <a:spLocks noGrp="1"/>
          </p:cNvSpPr>
          <p:nvPr>
            <p:ph type="sldNum" sz="quarter" idx="12"/>
          </p:nvPr>
        </p:nvSpPr>
        <p:spPr/>
        <p:txBody>
          <a:bodyPr/>
          <a:lstStyle/>
          <a:p>
            <a:fld id="{B6F15528-21DE-4FAA-801E-634DDDAF4B2B}" type="slidenum">
              <a:rPr lang="en-US" smtClean="0"/>
              <a:pPr/>
              <a:t>74</a:t>
            </a:fld>
            <a:endParaRPr lang="en-US"/>
          </a:p>
        </p:txBody>
      </p:sp>
    </p:spTree>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Content Placeholder 2"/>
          <p:cNvSpPr>
            <a:spLocks noGrp="1"/>
          </p:cNvSpPr>
          <p:nvPr>
            <p:ph sz="half" idx="1"/>
          </p:nvPr>
        </p:nvSpPr>
        <p:spPr/>
        <p:txBody>
          <a:bodyPr>
            <a:normAutofit/>
          </a:bodyPr>
          <a:lstStyle/>
          <a:p>
            <a:pPr>
              <a:buFontTx/>
              <a:buNone/>
            </a:pPr>
            <a:endParaRPr lang="fa-IR" dirty="0" smtClean="0"/>
          </a:p>
          <a:p>
            <a:pPr>
              <a:buFontTx/>
              <a:buNone/>
            </a:pPr>
            <a:endParaRPr lang="fa-IR" dirty="0" smtClean="0"/>
          </a:p>
          <a:p>
            <a:pPr>
              <a:buFontTx/>
              <a:buNone/>
            </a:pPr>
            <a:endParaRPr lang="fa-IR" dirty="0" smtClean="0"/>
          </a:p>
          <a:p>
            <a:pPr>
              <a:buFontTx/>
              <a:buNone/>
            </a:pPr>
            <a:r>
              <a:rPr lang="fa-IR" sz="5400" b="1" dirty="0" smtClean="0"/>
              <a:t>   کراک      </a:t>
            </a:r>
            <a:endParaRPr lang="fa-IR" b="1" dirty="0" smtClean="0"/>
          </a:p>
        </p:txBody>
      </p:sp>
      <p:sp>
        <p:nvSpPr>
          <p:cNvPr id="41987" name="Content Placeholder 3"/>
          <p:cNvSpPr>
            <a:spLocks noGrp="1"/>
          </p:cNvSpPr>
          <p:nvPr>
            <p:ph sz="half" idx="2"/>
          </p:nvPr>
        </p:nvSpPr>
        <p:spPr/>
        <p:txBody>
          <a:bodyPr>
            <a:normAutofit/>
          </a:bodyPr>
          <a:lstStyle/>
          <a:p>
            <a:pPr>
              <a:buFontTx/>
              <a:buNone/>
            </a:pPr>
            <a:endParaRPr lang="fa-IR" dirty="0" smtClean="0"/>
          </a:p>
          <a:p>
            <a:pPr>
              <a:buFontTx/>
              <a:buNone/>
            </a:pPr>
            <a:endParaRPr lang="fa-IR" dirty="0" smtClean="0"/>
          </a:p>
          <a:p>
            <a:pPr>
              <a:buFontTx/>
              <a:buNone/>
            </a:pPr>
            <a:r>
              <a:rPr lang="fa-IR" dirty="0" smtClean="0"/>
              <a:t>     </a:t>
            </a:r>
            <a:r>
              <a:rPr lang="fa-IR" sz="5400" b="1" dirty="0" smtClean="0"/>
              <a:t>ساعت       </a:t>
            </a:r>
            <a:endParaRPr lang="en-US" sz="5400" b="1" dirty="0" smtClean="0"/>
          </a:p>
          <a:p>
            <a:pPr>
              <a:buFontTx/>
              <a:buNone/>
            </a:pPr>
            <a:r>
              <a:rPr lang="fa-IR" sz="5400" b="1" dirty="0" smtClean="0"/>
              <a:t> </a:t>
            </a:r>
            <a:endParaRPr lang="en-US" b="1"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75</a:t>
            </a:fld>
            <a:endParaRPr lang="en-US"/>
          </a:p>
        </p:txBody>
      </p:sp>
    </p:spTree>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Content Placeholder 2"/>
          <p:cNvSpPr>
            <a:spLocks noGrp="1"/>
          </p:cNvSpPr>
          <p:nvPr>
            <p:ph sz="half" idx="1"/>
          </p:nvPr>
        </p:nvSpPr>
        <p:spPr>
          <a:xfrm>
            <a:off x="-2362200" y="1600200"/>
            <a:ext cx="46037" cy="4525963"/>
          </a:xfrm>
        </p:spPr>
        <p:txBody>
          <a:bodyPr/>
          <a:lstStyle/>
          <a:p>
            <a:endParaRPr lang="en-US" smtClean="0"/>
          </a:p>
        </p:txBody>
      </p:sp>
      <p:sp>
        <p:nvSpPr>
          <p:cNvPr id="43011" name="Content Placeholder 3"/>
          <p:cNvSpPr>
            <a:spLocks noGrp="1"/>
          </p:cNvSpPr>
          <p:nvPr>
            <p:ph sz="half" idx="2"/>
          </p:nvPr>
        </p:nvSpPr>
        <p:spPr/>
        <p:txBody>
          <a:bodyPr/>
          <a:lstStyle/>
          <a:p>
            <a:pPr>
              <a:buFontTx/>
              <a:buNone/>
            </a:pPr>
            <a:endParaRPr lang="fa-IR" dirty="0" smtClean="0"/>
          </a:p>
          <a:p>
            <a:pPr>
              <a:buFontTx/>
              <a:buNone/>
            </a:pPr>
            <a:endParaRPr lang="fa-IR" dirty="0" smtClean="0"/>
          </a:p>
          <a:p>
            <a:pPr>
              <a:buFontTx/>
              <a:buNone/>
            </a:pPr>
            <a:endParaRPr lang="fa-IR" dirty="0" smtClean="0"/>
          </a:p>
          <a:p>
            <a:pPr>
              <a:buFontTx/>
              <a:buNone/>
            </a:pPr>
            <a:r>
              <a:rPr lang="fa-IR" sz="8000" b="1" dirty="0" smtClean="0"/>
              <a:t> *   </a:t>
            </a:r>
            <a:r>
              <a:rPr lang="fa-IR" sz="8000" dirty="0" smtClean="0"/>
              <a:t>     </a:t>
            </a:r>
            <a:r>
              <a:rPr lang="fa-IR" dirty="0" smtClean="0"/>
              <a:t>   </a:t>
            </a:r>
            <a:endParaRPr lang="fa-IR" sz="5400" b="1" dirty="0" smtClean="0"/>
          </a:p>
          <a:p>
            <a:pPr>
              <a:buFontTx/>
              <a:buNone/>
            </a:pPr>
            <a:endParaRPr lang="fa-IR" sz="5400" b="1" dirty="0" smtClean="0"/>
          </a:p>
        </p:txBody>
      </p:sp>
      <p:sp>
        <p:nvSpPr>
          <p:cNvPr id="4" name="Slide Number Placeholder 3"/>
          <p:cNvSpPr>
            <a:spLocks noGrp="1"/>
          </p:cNvSpPr>
          <p:nvPr>
            <p:ph type="sldNum" sz="quarter" idx="12"/>
          </p:nvPr>
        </p:nvSpPr>
        <p:spPr/>
        <p:txBody>
          <a:bodyPr/>
          <a:lstStyle/>
          <a:p>
            <a:fld id="{B6F15528-21DE-4FAA-801E-634DDDAF4B2B}" type="slidenum">
              <a:rPr lang="en-US" smtClean="0"/>
              <a:pPr/>
              <a:t>76</a:t>
            </a:fld>
            <a:endParaRPr lang="en-US"/>
          </a:p>
        </p:txBody>
      </p:sp>
    </p:spTree>
  </p:cSld>
  <p:clrMapOvr>
    <a:masterClrMapping/>
  </p:clrMapOvr>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Content Placeholder 2"/>
          <p:cNvSpPr>
            <a:spLocks noGrp="1"/>
          </p:cNvSpPr>
          <p:nvPr>
            <p:ph idx="1"/>
          </p:nvPr>
        </p:nvSpPr>
        <p:spPr/>
        <p:txBody>
          <a:bodyPr/>
          <a:lstStyle/>
          <a:p>
            <a:pPr algn="r" rtl="1">
              <a:buFontTx/>
              <a:buNone/>
            </a:pPr>
            <a:r>
              <a:rPr lang="fa-IR" b="1" dirty="0" smtClean="0"/>
              <a:t> مکان علامت  *  کجا بود؟</a:t>
            </a:r>
          </a:p>
          <a:p>
            <a:pPr algn="r" rtl="1">
              <a:buFontTx/>
              <a:buNone/>
            </a:pPr>
            <a:r>
              <a:rPr lang="fa-IR" b="1" dirty="0" smtClean="0"/>
              <a:t>                 </a:t>
            </a:r>
          </a:p>
          <a:p>
            <a:pPr algn="r" rtl="1">
              <a:buFontTx/>
              <a:buNone/>
            </a:pPr>
            <a:r>
              <a:rPr lang="fa-IR" b="1" dirty="0" smtClean="0"/>
              <a:t>      3 برای سمت راست.</a:t>
            </a:r>
          </a:p>
          <a:p>
            <a:pPr algn="r" rtl="1">
              <a:buFontTx/>
              <a:buNone/>
            </a:pPr>
            <a:endParaRPr lang="fa-IR" b="1" dirty="0" smtClean="0"/>
          </a:p>
          <a:p>
            <a:pPr algn="r" rtl="1">
              <a:buFontTx/>
              <a:buNone/>
            </a:pPr>
            <a:r>
              <a:rPr lang="fa-IR" b="1" dirty="0" smtClean="0"/>
              <a:t>      1 برای  سمت  چپ.    </a:t>
            </a:r>
            <a:endParaRPr lang="en-US" b="1" dirty="0" smtClean="0"/>
          </a:p>
        </p:txBody>
      </p:sp>
      <p:sp>
        <p:nvSpPr>
          <p:cNvPr id="44035" name="Slide Number Placeholder 2"/>
          <p:cNvSpPr>
            <a:spLocks noGrp="1"/>
          </p:cNvSpPr>
          <p:nvPr>
            <p:ph type="sldNum" sz="quarter" idx="12"/>
          </p:nvPr>
        </p:nvSpPr>
        <p:spPr>
          <a:noFill/>
        </p:spPr>
        <p:txBody>
          <a:bodyPr/>
          <a:lstStyle/>
          <a:p>
            <a:fld id="{905FEEFF-9B90-4054-AE5D-948322C60D62}" type="slidenum">
              <a:rPr lang="ar-SA" smtClean="0">
                <a:latin typeface="Arial" pitchFamily="34" charset="0"/>
                <a:cs typeface="Arial" pitchFamily="34" charset="0"/>
              </a:rPr>
              <a:pPr/>
              <a:t>77</a:t>
            </a:fld>
            <a:endParaRPr lang="en-US" smtClean="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p:txBody>
          <a:bodyPr/>
          <a:lstStyle/>
          <a:p>
            <a:pPr eaLnBrk="1" hangingPunct="1"/>
            <a:endParaRPr lang="en-US" smtClean="0"/>
          </a:p>
        </p:txBody>
      </p:sp>
      <p:sp>
        <p:nvSpPr>
          <p:cNvPr id="21507" name="Rectangle 3"/>
          <p:cNvSpPr>
            <a:spLocks noGrp="1" noChangeArrowheads="1"/>
          </p:cNvSpPr>
          <p:nvPr>
            <p:ph idx="1"/>
          </p:nvPr>
        </p:nvSpPr>
        <p:spPr/>
        <p:txBody>
          <a:bodyPr/>
          <a:lstStyle/>
          <a:p>
            <a:pPr eaLnBrk="1" hangingPunct="1"/>
            <a:endParaRPr lang="en-US" smtClean="0"/>
          </a:p>
        </p:txBody>
      </p:sp>
      <p:sp>
        <p:nvSpPr>
          <p:cNvPr id="21510" name="Slide Number Placeholder 5"/>
          <p:cNvSpPr>
            <a:spLocks noGrp="1"/>
          </p:cNvSpPr>
          <p:nvPr>
            <p:ph type="sldNum" sz="quarter" idx="12"/>
          </p:nvPr>
        </p:nvSpPr>
        <p:spPr>
          <a:noFill/>
        </p:spPr>
        <p:txBody>
          <a:bodyPr/>
          <a:lstStyle/>
          <a:p>
            <a:fld id="{4F159AF0-3AEE-4426-8C9C-594EE735917D}" type="slidenum">
              <a:rPr lang="ar-SA" smtClean="0"/>
              <a:pPr/>
              <a:t>78</a:t>
            </a:fld>
            <a:endParaRPr lang="en-US" smtClean="0"/>
          </a:p>
        </p:txBody>
      </p:sp>
      <p:pic>
        <p:nvPicPr>
          <p:cNvPr id="21508" name="Picture 4" descr="Negar 01122"/>
          <p:cNvPicPr>
            <a:picLocks noChangeAspect="1" noChangeArrowheads="1"/>
          </p:cNvPicPr>
          <p:nvPr/>
        </p:nvPicPr>
        <p:blipFill>
          <a:blip r:embed="rId2"/>
          <a:srcRect/>
          <a:stretch>
            <a:fillRect/>
          </a:stretch>
        </p:blipFill>
        <p:spPr bwMode="auto">
          <a:xfrm>
            <a:off x="0" y="0"/>
            <a:ext cx="9144000" cy="6858000"/>
          </a:xfrm>
          <a:prstGeom prst="rect">
            <a:avLst/>
          </a:prstGeom>
          <a:noFill/>
          <a:ln w="9525">
            <a:noFill/>
            <a:miter lim="800000"/>
            <a:headEnd/>
            <a:tailEnd/>
          </a:ln>
        </p:spPr>
      </p:pic>
      <p:sp>
        <p:nvSpPr>
          <p:cNvPr id="21509" name="WordArt 5"/>
          <p:cNvSpPr>
            <a:spLocks noChangeArrowheads="1" noChangeShapeType="1" noTextEdit="1"/>
          </p:cNvSpPr>
          <p:nvPr/>
        </p:nvSpPr>
        <p:spPr bwMode="auto">
          <a:xfrm rot="245672">
            <a:off x="533400" y="1066800"/>
            <a:ext cx="7867650" cy="1270000"/>
          </a:xfrm>
          <a:prstGeom prst="rect">
            <a:avLst/>
          </a:prstGeom>
        </p:spPr>
        <p:txBody>
          <a:bodyPr wrap="none" fromWordArt="1">
            <a:prstTxWarp prst="textCascadeUp">
              <a:avLst>
                <a:gd name="adj" fmla="val 44444"/>
              </a:avLst>
            </a:prstTxWarp>
            <a:scene3d>
              <a:camera prst="legacyPerspectiveFront">
                <a:rot lat="20519987" lon="1080000" rev="0"/>
              </a:camera>
              <a:lightRig rig="legacyHarsh2" dir="b"/>
            </a:scene3d>
            <a:sp3d extrusionH="430200" prstMaterial="legacyMatte">
              <a:extrusionClr>
                <a:srgbClr val="FF6600"/>
              </a:extrusionClr>
            </a:sp3d>
          </a:bodyPr>
          <a:lstStyle/>
          <a:p>
            <a:pPr algn="ctr" rtl="0"/>
            <a:r>
              <a:rPr lang="en-US" sz="5400" kern="10">
                <a:ln w="9525">
                  <a:round/>
                  <a:headEnd/>
                  <a:tailEnd/>
                </a:ln>
                <a:gradFill rotWithShape="1">
                  <a:gsLst>
                    <a:gs pos="0">
                      <a:srgbClr val="FFE701"/>
                    </a:gs>
                    <a:gs pos="100000">
                      <a:srgbClr val="FE3E02"/>
                    </a:gs>
                  </a:gsLst>
                  <a:lin ang="5100000" scaled="1"/>
                </a:gradFill>
                <a:latin typeface="Impact"/>
              </a:rPr>
              <a:t>THANKS FOR YOUR ATTENTION</a:t>
            </a:r>
          </a:p>
        </p:txBody>
      </p:sp>
    </p:spTree>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Module">
  <a:themeElements>
    <a:clrScheme name="Module">
      <a:dk1>
        <a:sysClr val="windowText" lastClr="000000"/>
      </a:dk1>
      <a:lt1>
        <a:sysClr val="window" lastClr="FFFFFF"/>
      </a:lt1>
      <a:dk2>
        <a:srgbClr val="5A6378"/>
      </a:dk2>
      <a:lt2>
        <a:srgbClr val="D4D4D6"/>
      </a:lt2>
      <a:accent1>
        <a:srgbClr val="F0AD00"/>
      </a:accent1>
      <a:accent2>
        <a:srgbClr val="60B5CC"/>
      </a:accent2>
      <a:accent3>
        <a:srgbClr val="E66C7D"/>
      </a:accent3>
      <a:accent4>
        <a:srgbClr val="6BB76D"/>
      </a:accent4>
      <a:accent5>
        <a:srgbClr val="E88651"/>
      </a:accent5>
      <a:accent6>
        <a:srgbClr val="C64847"/>
      </a:accent6>
      <a:hlink>
        <a:srgbClr val="168BBA"/>
      </a:hlink>
      <a:folHlink>
        <a:srgbClr val="680000"/>
      </a:folHlink>
    </a:clrScheme>
    <a:fontScheme name="Module">
      <a:maj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Modul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47500"/>
                <a:satMod val="137000"/>
              </a:schemeClr>
            </a:gs>
            <a:gs pos="55000">
              <a:schemeClr val="phClr">
                <a:shade val="69000"/>
                <a:satMod val="137000"/>
              </a:schemeClr>
            </a:gs>
            <a:gs pos="100000">
              <a:schemeClr val="phClr">
                <a:shade val="98000"/>
                <a:satMod val="137000"/>
              </a:schemeClr>
            </a:gs>
          </a:gsLst>
          <a:lin ang="16200000" scaled="0"/>
        </a:gradFill>
      </a:fillStyleLst>
      <a:lnStyleLst>
        <a:ln w="6350" cap="rnd" cmpd="sng" algn="ctr">
          <a:solidFill>
            <a:schemeClr val="phClr">
              <a:shade val="95000"/>
              <a:satMod val="105000"/>
            </a:schemeClr>
          </a:solidFill>
          <a:prstDash val="solid"/>
        </a:ln>
        <a:ln w="48000" cap="flat" cmpd="thickThin" algn="ctr">
          <a:solidFill>
            <a:schemeClr val="phClr"/>
          </a:solidFill>
          <a:prstDash val="solid"/>
        </a:ln>
        <a:ln w="48500" cap="flat" cmpd="thickThin" algn="ctr">
          <a:solidFill>
            <a:schemeClr val="phClr"/>
          </a:solidFill>
          <a:prstDash val="solid"/>
        </a:ln>
      </a:lnStyleLst>
      <a:effectStyleLst>
        <a:effectStyle>
          <a:effectLst>
            <a:outerShdw blurRad="45000" dist="25000" dir="5400000" rotWithShape="0">
              <a:srgbClr val="000000">
                <a:alpha val="38000"/>
              </a:srgbClr>
            </a:outerShdw>
          </a:effectLst>
        </a:effectStyle>
        <a:effectStyle>
          <a:effectLst>
            <a:outerShdw blurRad="39000" dist="25400" dir="5400000" rotWithShape="0">
              <a:srgbClr val="000000">
                <a:alpha val="38000"/>
              </a:srgbClr>
            </a:outerShdw>
          </a:effectLst>
        </a:effectStyle>
        <a:effectStyle>
          <a:effectLst>
            <a:outerShdw blurRad="39000" dist="25400" dir="5400000" rotWithShape="0">
              <a:srgbClr val="000000">
                <a:alpha val="38000"/>
              </a:srgbClr>
            </a:outerShdw>
          </a:effectLst>
          <a:scene3d>
            <a:camera prst="orthographicFront" fov="0">
              <a:rot lat="0" lon="0" rev="0"/>
            </a:camera>
            <a:lightRig rig="threePt" dir="t">
              <a:rot lat="0" lon="0" rev="1800000"/>
            </a:lightRig>
          </a:scene3d>
          <a:sp3d prstMaterial="matte">
            <a:bevelT h="20000"/>
          </a:sp3d>
        </a:effectStyle>
      </a:effectStyleLst>
      <a:bgFillStyleLst>
        <a:solidFill>
          <a:schemeClr val="phClr"/>
        </a:solidFill>
        <a:gradFill rotWithShape="1">
          <a:gsLst>
            <a:gs pos="0">
              <a:schemeClr val="phClr">
                <a:tint val="48000"/>
                <a:satMod val="300000"/>
              </a:schemeClr>
            </a:gs>
            <a:gs pos="12000">
              <a:schemeClr val="phClr">
                <a:tint val="48000"/>
                <a:satMod val="300000"/>
              </a:schemeClr>
            </a:gs>
            <a:gs pos="20000">
              <a:schemeClr val="phClr">
                <a:tint val="49000"/>
                <a:satMod val="300000"/>
              </a:schemeClr>
            </a:gs>
            <a:gs pos="100000">
              <a:schemeClr val="phClr">
                <a:shade val="30000"/>
              </a:schemeClr>
            </a:gs>
          </a:gsLst>
          <a:path path="circle">
            <a:fillToRect l="10000" t="-25000" r="10000" b="125000"/>
          </a:path>
        </a:gradFill>
        <a:blipFill>
          <a:blip xmlns:r="http://schemas.openxmlformats.org/officeDocument/2006/relationships" r:embed="rId1">
            <a:duotone>
              <a:schemeClr val="phClr">
                <a:shade val="75000"/>
                <a:satMod val="105000"/>
              </a:schemeClr>
              <a:schemeClr val="phClr">
                <a:tint val="95000"/>
                <a:satMod val="105000"/>
              </a:schemeClr>
            </a:duotone>
          </a:blip>
          <a:tile tx="0" ty="0" sx="38000" sy="38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Module</Template>
  <TotalTime>652</TotalTime>
  <Words>2547</Words>
  <Application>Microsoft Office PowerPoint</Application>
  <PresentationFormat>On-screen Show (4:3)</PresentationFormat>
  <Paragraphs>390</Paragraphs>
  <Slides>78</Slides>
  <Notes>3</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78</vt:i4>
      </vt:variant>
    </vt:vector>
  </HeadingPairs>
  <TitlesOfParts>
    <vt:vector size="87" baseType="lpstr">
      <vt:lpstr>Arial</vt:lpstr>
      <vt:lpstr>Calibri</vt:lpstr>
      <vt:lpstr>Corbel</vt:lpstr>
      <vt:lpstr>Impact</vt:lpstr>
      <vt:lpstr>Tahoma</vt:lpstr>
      <vt:lpstr>Wingdings</vt:lpstr>
      <vt:lpstr>Wingdings 2</vt:lpstr>
      <vt:lpstr>Wingdings 3</vt:lpstr>
      <vt:lpstr>Module</vt:lpstr>
      <vt:lpstr>Attention</vt:lpstr>
      <vt:lpstr>Attention</vt:lpstr>
      <vt:lpstr>Attention</vt:lpstr>
      <vt:lpstr>Neuropsychology of Attention</vt:lpstr>
      <vt:lpstr>Visual Search and Cancellation Tasks (Diller et al., 1974)</vt:lpstr>
      <vt:lpstr>Visual Search and Cancellation Tasks (Diller et al., 1974)</vt:lpstr>
      <vt:lpstr>PowerPoint Presentation</vt:lpstr>
      <vt:lpstr> Stroop Colour Word Interfrence Test (Stroop, 1935)  </vt:lpstr>
      <vt:lpstr>Read aloud each word</vt:lpstr>
      <vt:lpstr>Say the colors</vt:lpstr>
      <vt:lpstr>Neuroimaging</vt:lpstr>
      <vt:lpstr>PowerPoint Presentation</vt:lpstr>
      <vt:lpstr>PowerPoint Presentation</vt:lpstr>
      <vt:lpstr>Global Local Test (Robertson et al., 1988)</vt:lpstr>
      <vt:lpstr>Global Local Test (Robertson et al., 1988)</vt:lpstr>
      <vt:lpstr>Global Local Test (Robertson et al., 1988)</vt:lpstr>
      <vt:lpstr>Global Local Test (Robertson et al., 1988)</vt:lpstr>
      <vt:lpstr>Global Local Test (Robertson et al., 1988)</vt:lpstr>
      <vt:lpstr>Flanker Tasks (Eriksen &amp; Eriksen, 1974)</vt:lpstr>
      <vt:lpstr>Flanker Tasks (Eriksen &amp; Eriksen, 1974)</vt:lpstr>
      <vt:lpstr>Flanker Tasks (Eriksen &amp; Eriksen, 1974)</vt:lpstr>
      <vt:lpstr>Attention Network Test  (ANT; Fan et al., 2002)</vt:lpstr>
      <vt:lpstr>Attention Network Test  (ANT; Fan et al., 2002)</vt:lpstr>
      <vt:lpstr> Lateralized Attention Network Test (LANT; Barnea et al.) </vt:lpstr>
      <vt:lpstr>Lateralized Attention Network Test (LANT; Barnea et al.)</vt:lpstr>
      <vt:lpstr>Lateralized Attention Network Test (LANT; Barnea et al.)</vt:lpstr>
      <vt:lpstr>Attention</vt:lpstr>
      <vt:lpstr>Clinical aspects of Attention</vt:lpstr>
      <vt:lpstr>Arousal Deficits</vt:lpstr>
      <vt:lpstr>Assessment of disorders of arousal</vt:lpstr>
      <vt:lpstr> Clinical aspects of attention: The patient who is inattentive and distractible  </vt:lpstr>
      <vt:lpstr>Focused Attention</vt:lpstr>
      <vt:lpstr>Selective attention is the process where some informational elements are given priority over others</vt:lpstr>
      <vt:lpstr>Selective Attention</vt:lpstr>
      <vt:lpstr>Sustained Attention or Vigilance</vt:lpstr>
      <vt:lpstr>Sustained Attention Tests</vt:lpstr>
      <vt:lpstr>Wisconsin Card Sorting Test</vt:lpstr>
      <vt:lpstr>Wisconsin Card Sorting Test</vt:lpstr>
      <vt:lpstr>PowerPoint Presentation</vt:lpstr>
      <vt:lpstr>PowerPoint Presentation</vt:lpstr>
      <vt:lpstr>PowerPoint Presentation</vt:lpstr>
      <vt:lpstr>Divided Attention </vt:lpstr>
      <vt:lpstr>Divided Attention </vt:lpstr>
      <vt:lpstr>Divided Attention </vt:lpstr>
      <vt:lpstr>Divided Attention </vt:lpstr>
      <vt:lpstr>Trails Making Test</vt:lpstr>
      <vt:lpstr>Alternating attention allows for shifts in focus and tasks</vt:lpstr>
      <vt:lpstr>Lesions causing attentional problems</vt:lpstr>
      <vt:lpstr>Lesions causing attentional problems</vt:lpstr>
      <vt:lpstr>Factors that impact on attention</vt:lpstr>
      <vt:lpstr>Factors that impact on attention</vt:lpstr>
      <vt:lpstr>Attention</vt:lpstr>
      <vt:lpstr>Cognitive Rehabilitation of attention</vt:lpstr>
      <vt:lpstr> Exercise for Sustained Attention</vt:lpstr>
      <vt:lpstr>Exercise for Sustained Attention</vt:lpstr>
      <vt:lpstr>Exercise for Selective attention</vt:lpstr>
      <vt:lpstr>Exercise for Alternating attention</vt:lpstr>
      <vt:lpstr>Exercise for Alternating attention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Attentional bias and evaluation of drug craving</vt:lpstr>
      <vt:lpstr>Attentional bias and evaluation of drug craving</vt:lpstr>
      <vt:lpstr>Applied instruments for evaluation of attentional bias in field of craving</vt:lpstr>
      <vt:lpstr>Addiction Modified Stroop Task (AMST)</vt:lpstr>
      <vt:lpstr>PowerPoint Presentation</vt:lpstr>
      <vt:lpstr>PowerPoint Presentation</vt:lpstr>
      <vt:lpstr>Applied instruments for evaluation of attentional bias in field of craving</vt:lpstr>
      <vt:lpstr>Addiction Dot Probe Task (ADPT)</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Attention</dc:title>
  <dc:creator/>
  <cp:lastModifiedBy>Admin</cp:lastModifiedBy>
  <cp:revision>31</cp:revision>
  <dcterms:created xsi:type="dcterms:W3CDTF">2006-08-16T00:00:00Z</dcterms:created>
  <dcterms:modified xsi:type="dcterms:W3CDTF">2016-03-08T07:30:05Z</dcterms:modified>
</cp:coreProperties>
</file>