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notesMasterIdLst>
    <p:notesMasterId r:id="rId23"/>
  </p:notesMasterIdLst>
  <p:sldIdLst>
    <p:sldId id="256" r:id="rId2"/>
    <p:sldId id="271"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6" r:id="rId17"/>
    <p:sldId id="278" r:id="rId18"/>
    <p:sldId id="277" r:id="rId19"/>
    <p:sldId id="272" r:id="rId20"/>
    <p:sldId id="270"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971F2-595E-423F-B742-3E961886680F}"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4A72A-E490-4ABE-9430-C2F0A513F7B8}" type="slidenum">
              <a:rPr lang="en-US" smtClean="0"/>
              <a:t>‹#›</a:t>
            </a:fld>
            <a:endParaRPr lang="en-US"/>
          </a:p>
        </p:txBody>
      </p:sp>
    </p:spTree>
    <p:extLst>
      <p:ext uri="{BB962C8B-B14F-4D97-AF65-F5344CB8AC3E}">
        <p14:creationId xmlns:p14="http://schemas.microsoft.com/office/powerpoint/2010/main" val="3296226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C4A72A-E490-4ABE-9430-C2F0A513F7B8}" type="slidenum">
              <a:rPr lang="en-US" smtClean="0"/>
              <a:t>19</a:t>
            </a:fld>
            <a:endParaRPr lang="en-US"/>
          </a:p>
        </p:txBody>
      </p:sp>
    </p:spTree>
    <p:extLst>
      <p:ext uri="{BB962C8B-B14F-4D97-AF65-F5344CB8AC3E}">
        <p14:creationId xmlns:p14="http://schemas.microsoft.com/office/powerpoint/2010/main" val="3624645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4107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323939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9F2CF1-C17F-488B-BA69-FA131BBD8C0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8649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1169402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9F2CF1-C17F-488B-BA69-FA131BBD8C0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1213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985683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3949625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3244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416541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AF539E-774C-4573-93C6-F8EDCA7D2242}"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27969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526485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AF539E-774C-4573-93C6-F8EDCA7D2242}"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485315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AF539E-774C-4573-93C6-F8EDCA7D2242}"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732507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F539E-774C-4573-93C6-F8EDCA7D2242}"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321401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165556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DAF539E-774C-4573-93C6-F8EDCA7D2242}"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9F2CF1-C17F-488B-BA69-FA131BBD8C04}" type="slidenum">
              <a:rPr lang="en-US" smtClean="0"/>
              <a:t>‹#›</a:t>
            </a:fld>
            <a:endParaRPr lang="en-US"/>
          </a:p>
        </p:txBody>
      </p:sp>
    </p:spTree>
    <p:extLst>
      <p:ext uri="{BB962C8B-B14F-4D97-AF65-F5344CB8AC3E}">
        <p14:creationId xmlns:p14="http://schemas.microsoft.com/office/powerpoint/2010/main" val="309278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AF539E-774C-4573-93C6-F8EDCA7D2242}" type="datetimeFigureOut">
              <a:rPr lang="en-US" smtClean="0"/>
              <a:t>11/3/2016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C9F2CF1-C17F-488B-BA69-FA131BBD8C04}" type="slidenum">
              <a:rPr lang="en-US" smtClean="0"/>
              <a:t>‹#›</a:t>
            </a:fld>
            <a:endParaRPr lang="en-US"/>
          </a:p>
        </p:txBody>
      </p:sp>
    </p:spTree>
    <p:extLst>
      <p:ext uri="{BB962C8B-B14F-4D97-AF65-F5344CB8AC3E}">
        <p14:creationId xmlns:p14="http://schemas.microsoft.com/office/powerpoint/2010/main" val="3294524705"/>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 id="2147483983" r:id="rId12"/>
    <p:sldLayoutId id="2147483984" r:id="rId13"/>
    <p:sldLayoutId id="2147483985" r:id="rId14"/>
    <p:sldLayoutId id="2147483986" r:id="rId15"/>
    <p:sldLayoutId id="214748398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duj.blogfa.com/post-56.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hyperlink" Target="https://commons.wikimedia.org/wiki/File:Coat_of_arms_(emblem)_of_Iraq_2008.svg?uselang=fa" TargetMode="External"/><Relationship Id="rId1" Type="http://schemas.openxmlformats.org/officeDocument/2006/relationships/slideLayout" Target="../slideLayouts/slideLayout7.xml"/><Relationship Id="rId6" Type="http://schemas.openxmlformats.org/officeDocument/2006/relationships/hyperlink" Target="https://commons.wikimedia.org/wiki/File:Iraq_in_its_region.svg?uselang=fa" TargetMode="External"/><Relationship Id="rId5" Type="http://schemas.openxmlformats.org/officeDocument/2006/relationships/image" Target="../media/image2.png"/><Relationship Id="rId4" Type="http://schemas.openxmlformats.org/officeDocument/2006/relationships/hyperlink" Target="https://commons.wikimedia.org/wiki/File:Flag_of_Iraq.svg?uselang=f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بررسی نظام های آموزش و پرورش  در کشورهای در حال توسعه (کشور عراق)                  </a:t>
            </a:r>
            <a:endParaRPr lang="en-US" dirty="0"/>
          </a:p>
        </p:txBody>
      </p:sp>
      <p:sp>
        <p:nvSpPr>
          <p:cNvPr id="3" name="Content Placeholder 2"/>
          <p:cNvSpPr>
            <a:spLocks noGrp="1"/>
          </p:cNvSpPr>
          <p:nvPr>
            <p:ph idx="1"/>
          </p:nvPr>
        </p:nvSpPr>
        <p:spPr>
          <a:xfrm>
            <a:off x="1870364" y="1905001"/>
            <a:ext cx="9634248" cy="5174672"/>
          </a:xfrm>
        </p:spPr>
        <p:txBody>
          <a:bodyPr>
            <a:noAutofit/>
          </a:bodyPr>
          <a:lstStyle/>
          <a:p>
            <a:pPr marL="0" indent="0" algn="r">
              <a:buNone/>
            </a:pPr>
            <a:r>
              <a:rPr lang="fa-IR" sz="2800" dirty="0" smtClean="0"/>
              <a:t>دانشجویان :</a:t>
            </a:r>
            <a:endParaRPr lang="en-US" sz="2800" dirty="0" smtClean="0"/>
          </a:p>
          <a:p>
            <a:pPr marL="0" indent="0" algn="r">
              <a:buNone/>
            </a:pPr>
            <a:r>
              <a:rPr lang="fa-IR" sz="2800" dirty="0" smtClean="0"/>
              <a:t>جواد دده بیگی</a:t>
            </a:r>
            <a:endParaRPr lang="en-US" sz="2800" dirty="0" smtClean="0"/>
          </a:p>
          <a:p>
            <a:pPr marL="0" indent="0" algn="r">
              <a:buNone/>
            </a:pPr>
            <a:r>
              <a:rPr lang="fa-IR" sz="2800" dirty="0" smtClean="0"/>
              <a:t> علی احمدی</a:t>
            </a:r>
          </a:p>
          <a:p>
            <a:pPr marL="0" indent="0" algn="r">
              <a:buNone/>
            </a:pPr>
            <a:endParaRPr lang="fa-IR" sz="2800" dirty="0"/>
          </a:p>
          <a:p>
            <a:pPr marL="0" indent="0" algn="r">
              <a:buNone/>
            </a:pPr>
            <a:endParaRPr lang="fa-IR" sz="2800" dirty="0" smtClean="0"/>
          </a:p>
          <a:p>
            <a:pPr marL="0" indent="0" algn="r">
              <a:buNone/>
            </a:pPr>
            <a:endParaRPr lang="fa-IR" sz="2800" dirty="0"/>
          </a:p>
          <a:p>
            <a:pPr marL="0" indent="0" algn="r">
              <a:buNone/>
            </a:pPr>
            <a:r>
              <a:rPr lang="fa-IR" sz="2800" dirty="0" smtClean="0"/>
              <a:t>استاد :</a:t>
            </a:r>
            <a:r>
              <a:rPr lang="fa-IR" sz="2800" dirty="0">
                <a:solidFill>
                  <a:prstClr val="black"/>
                </a:solidFill>
              </a:rPr>
              <a:t>دکتر ابوالقاسمی </a:t>
            </a:r>
            <a:endParaRPr lang="en-US" sz="2800" dirty="0"/>
          </a:p>
        </p:txBody>
      </p:sp>
    </p:spTree>
    <p:extLst>
      <p:ext uri="{BB962C8B-B14F-4D97-AF65-F5344CB8AC3E}">
        <p14:creationId xmlns:p14="http://schemas.microsoft.com/office/powerpoint/2010/main" val="129866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b="1" dirty="0">
                <a:solidFill>
                  <a:srgbClr val="FF0000"/>
                </a:solidFill>
                <a:latin typeface="Calibri" panose="020F0502020204030204" pitchFamily="34" charset="0"/>
                <a:ea typeface="Calibri" panose="020F0502020204030204" pitchFamily="34" charset="0"/>
                <a:cs typeface="Arial" panose="020B0604020202020204" pitchFamily="34" charset="0"/>
              </a:rPr>
              <a:t>بازيگران داخلي عراق</a:t>
            </a:r>
            <a:endParaRPr lang="en-US" sz="4800" dirty="0">
              <a:solidFill>
                <a:srgbClr val="FF0000"/>
              </a:solidFill>
            </a:endParaRPr>
          </a:p>
        </p:txBody>
      </p:sp>
      <p:sp>
        <p:nvSpPr>
          <p:cNvPr id="3" name="Content Placeholder 2"/>
          <p:cNvSpPr>
            <a:spLocks noGrp="1"/>
          </p:cNvSpPr>
          <p:nvPr>
            <p:ph idx="1"/>
          </p:nvPr>
        </p:nvSpPr>
        <p:spPr>
          <a:xfrm>
            <a:off x="574964" y="1330036"/>
            <a:ext cx="10515600" cy="5102082"/>
          </a:xfrm>
        </p:spPr>
        <p:txBody>
          <a:bodyPr>
            <a:normAutofit fontScale="77500" lnSpcReduction="20000"/>
          </a:bodyPr>
          <a:lstStyle/>
          <a:p>
            <a:pPr marL="0" marR="540385" lvl="0" indent="0" algn="just" rtl="1">
              <a:lnSpc>
                <a:spcPct val="115000"/>
              </a:lnSpc>
              <a:spcBef>
                <a:spcPts val="0"/>
              </a:spcBef>
              <a:spcAft>
                <a:spcPts val="1000"/>
              </a:spcAft>
              <a:buNone/>
            </a:pPr>
            <a:r>
              <a:rPr lang="fa-IR" sz="2600" b="1" dirty="0">
                <a:solidFill>
                  <a:srgbClr val="990099"/>
                </a:solidFill>
                <a:latin typeface="Calibri" panose="020F0502020204030204" pitchFamily="34" charset="0"/>
                <a:ea typeface="Calibri" panose="020F0502020204030204" pitchFamily="34" charset="0"/>
              </a:rPr>
              <a:t>4)ترکمن ها:</a:t>
            </a:r>
          </a:p>
          <a:p>
            <a:pPr marL="0" marR="540385" lvl="0" indent="0" algn="just" rtl="1">
              <a:lnSpc>
                <a:spcPct val="115000"/>
              </a:lnSpc>
              <a:spcBef>
                <a:spcPts val="0"/>
              </a:spcBef>
              <a:spcAft>
                <a:spcPts val="1000"/>
              </a:spcAft>
              <a:buNone/>
            </a:pPr>
            <a:r>
              <a:rPr lang="fa-IR" sz="2200" b="1" dirty="0" smtClean="0">
                <a:latin typeface="Calibri" panose="020F0502020204030204" pitchFamily="34" charset="0"/>
                <a:ea typeface="Calibri" panose="020F0502020204030204" pitchFamily="34" charset="0"/>
              </a:rPr>
              <a:t>ترکمن های عراق </a:t>
            </a:r>
            <a:r>
              <a:rPr lang="fa-IR" sz="2200" b="1" dirty="0">
                <a:latin typeface="Calibri" panose="020F0502020204030204" pitchFamily="34" charset="0"/>
                <a:ea typeface="Calibri" panose="020F0502020204030204" pitchFamily="34" charset="0"/>
              </a:rPr>
              <a:t>كه طبق سرشماري 1957م (1336ه‍ .ش) حدود 10درصد جمعيت عراق را تشكيل مي‌دهند در مناطق مابين مناطق كوهستاني شمال اين كشور و دشت‌هاي همجوار مرزهاي سوريه و ايران ، غرب عراق در شهرهاي موصل، اربيل، التين، كوپرو ، كركوك ، دهوك، طوزخورماتو ،كفري، خانقين و درشرق در مناطق كوهستاني پراكنده‌اند. در زمينه‌هاي سياسي اولين بنياد تركمن‌هاي عراق در سال1996 ميلادي(1339 ه‍ .ش)  در بغداد با نام «سازمان برادري تركمن‌ها» تشكيل شد. و در سال1980 (1359 ه‍ .ش) اين بنياد در عراق بوسيله دولت مركزي تعطيل و رهبران آن نيز اعدام شدند. در سال 1989م (1368ه‍ . ش) حزب تركمن ملي تأسيس شد كه درسال 1991م (1370ه‍ . ش) در پي بحران خليج‌فارس فعاليت خود را بطور علني آغاز كرد.</a:t>
            </a:r>
            <a:r>
              <a:rPr lang="ar-SA" sz="2200" b="1" dirty="0">
                <a:latin typeface="Calibri" panose="020F0502020204030204" pitchFamily="34" charset="0"/>
                <a:ea typeface="Calibri" panose="020F0502020204030204" pitchFamily="34" charset="0"/>
              </a:rPr>
              <a:t> </a:t>
            </a:r>
            <a:endParaRPr lang="en-US" sz="2200" b="1" dirty="0">
              <a:latin typeface="Calibri" panose="020F0502020204030204" pitchFamily="34" charset="0"/>
              <a:ea typeface="Calibri" panose="020F0502020204030204" pitchFamily="34" charset="0"/>
            </a:endParaRPr>
          </a:p>
          <a:p>
            <a:pPr marL="0" marR="540385" lvl="0" indent="0" algn="just" rtl="1">
              <a:lnSpc>
                <a:spcPct val="115000"/>
              </a:lnSpc>
              <a:spcBef>
                <a:spcPts val="0"/>
              </a:spcBef>
              <a:spcAft>
                <a:spcPts val="1000"/>
              </a:spcAft>
              <a:buNone/>
            </a:pPr>
            <a:r>
              <a:rPr lang="fa-IR" sz="2600" b="1" dirty="0">
                <a:solidFill>
                  <a:srgbClr val="990099"/>
                </a:solidFill>
                <a:latin typeface="Calibri" panose="020F0502020204030204" pitchFamily="34" charset="0"/>
                <a:ea typeface="Calibri" panose="020F0502020204030204" pitchFamily="34" charset="0"/>
              </a:rPr>
              <a:t>5</a:t>
            </a:r>
            <a:r>
              <a:rPr lang="fa-IR" sz="2600" b="1" dirty="0" smtClean="0">
                <a:solidFill>
                  <a:srgbClr val="990099"/>
                </a:solidFill>
                <a:latin typeface="Calibri" panose="020F0502020204030204" pitchFamily="34" charset="0"/>
                <a:ea typeface="Calibri" panose="020F0502020204030204" pitchFamily="34" charset="0"/>
              </a:rPr>
              <a:t>) </a:t>
            </a:r>
            <a:r>
              <a:rPr lang="fa-IR" sz="2600" b="1" dirty="0">
                <a:solidFill>
                  <a:srgbClr val="990099"/>
                </a:solidFill>
                <a:latin typeface="Calibri" panose="020F0502020204030204" pitchFamily="34" charset="0"/>
                <a:ea typeface="Calibri" panose="020F0502020204030204" pitchFamily="34" charset="0"/>
              </a:rPr>
              <a:t>آشوريها :</a:t>
            </a:r>
            <a:endParaRPr lang="en-US" sz="2600" b="1" dirty="0">
              <a:solidFill>
                <a:srgbClr val="990099"/>
              </a:solidFill>
              <a:latin typeface="Calibri" panose="020F0502020204030204" pitchFamily="34" charset="0"/>
              <a:ea typeface="Calibri" panose="020F0502020204030204" pitchFamily="34" charset="0"/>
            </a:endParaRPr>
          </a:p>
          <a:p>
            <a:pPr marL="0" marR="540385" lvl="0" indent="0" algn="just" rtl="1">
              <a:lnSpc>
                <a:spcPct val="115000"/>
              </a:lnSpc>
              <a:spcBef>
                <a:spcPts val="0"/>
              </a:spcBef>
              <a:spcAft>
                <a:spcPts val="1000"/>
              </a:spcAft>
              <a:buNone/>
            </a:pPr>
            <a:r>
              <a:rPr lang="fa-IR" sz="2200" b="1" dirty="0">
                <a:latin typeface="Calibri" panose="020F0502020204030204" pitchFamily="34" charset="0"/>
                <a:ea typeface="Calibri" panose="020F0502020204030204" pitchFamily="34" charset="0"/>
              </a:rPr>
              <a:t>آشوريها با حدود 3 درصد از جمعيت كل عراق بزرگترين بخش جمعيت غير مسلمان اين كشور راتشكيل مي‌دهند. آشوريها بعد از جنگ جهاني اول به علت مشكلات عديده از ايران و مخصوصاً از تركيه فراركرده و درشمال عراق به طور پراكنده ساكن شدند. آنها پس از استقلال عراق از استعمار انگليس در سال1932 ميلادي (1311 ه‍ . ش) با دولت عراق اختلاف پيدا كرده و از عراق به سوريه رفتند. در سوريه نيز با چالش‌هايي مواجه شدند و در بازگشت مجدد به عراق با نيروهاي عراقي درگير شده و عده زيادي از آنان كشته شدند به همين دليل امروزه اين گروه يكي از اقليت‌هاي عراق به شمارمي‌آيند .</a:t>
            </a:r>
            <a:endParaRPr lang="en-US" sz="2200" b="1"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66524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anim calcmode="lin" valueType="num">
                                      <p:cBhvr>
                                        <p:cTn id="35"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6"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037" y="624110"/>
            <a:ext cx="10035576" cy="739995"/>
          </a:xfrm>
        </p:spPr>
        <p:txBody>
          <a:bodyPr>
            <a:noAutofit/>
          </a:bodyPr>
          <a:lstStyle/>
          <a:p>
            <a:pPr marL="2540" marR="180340" lvl="0" indent="-228600" algn="ctr" rtl="1">
              <a:lnSpc>
                <a:spcPct val="115000"/>
              </a:lnSpc>
              <a:spcBef>
                <a:spcPts val="0"/>
              </a:spcBef>
              <a:spcAft>
                <a:spcPts val="1000"/>
              </a:spcAft>
            </a:pPr>
            <a:r>
              <a:rPr lang="fa-IR" sz="4400" b="1" dirty="0">
                <a:solidFill>
                  <a:srgbClr val="FF0000"/>
                </a:solidFill>
                <a:latin typeface="Calibri" panose="020F0502020204030204" pitchFamily="34" charset="0"/>
                <a:ea typeface="Calibri" panose="020F0502020204030204" pitchFamily="34" charset="0"/>
                <a:cs typeface="Arial" panose="020B0604020202020204" pitchFamily="34" charset="0"/>
              </a:rPr>
              <a:t>جغرافياي انساني</a:t>
            </a:r>
            <a:r>
              <a:rPr lang="en-US" sz="44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44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sz="4400" dirty="0"/>
          </a:p>
        </p:txBody>
      </p:sp>
      <p:sp>
        <p:nvSpPr>
          <p:cNvPr id="3" name="Content Placeholder 2"/>
          <p:cNvSpPr>
            <a:spLocks noGrp="1"/>
          </p:cNvSpPr>
          <p:nvPr>
            <p:ph idx="1"/>
          </p:nvPr>
        </p:nvSpPr>
        <p:spPr>
          <a:xfrm>
            <a:off x="1870364" y="1482436"/>
            <a:ext cx="9634248" cy="5527964"/>
          </a:xfrm>
        </p:spPr>
        <p:txBody>
          <a:bodyPr>
            <a:normAutofit/>
          </a:bodyPr>
          <a:lstStyle/>
          <a:p>
            <a:pPr marL="0" marR="180340" indent="0" algn="just" rtl="1">
              <a:lnSpc>
                <a:spcPct val="115000"/>
              </a:lnSpc>
              <a:spcBef>
                <a:spcPts val="0"/>
              </a:spcBef>
              <a:spcAft>
                <a:spcPts val="1000"/>
              </a:spcAft>
              <a:buNone/>
            </a:pPr>
            <a:r>
              <a:rPr lang="ar-SA" sz="3600" b="1" dirty="0" smtClean="0">
                <a:solidFill>
                  <a:srgbClr val="FFC000"/>
                </a:solidFill>
                <a:latin typeface="Calibri" panose="020F0502020204030204" pitchFamily="34" charset="0"/>
                <a:ea typeface="Calibri" panose="020F0502020204030204" pitchFamily="34" charset="0"/>
              </a:rPr>
              <a:t>سواد</a:t>
            </a:r>
            <a:endParaRPr lang="fa-IR" dirty="0" smtClean="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بر </a:t>
            </a:r>
            <a:r>
              <a:rPr lang="fa-IR" b="1" dirty="0">
                <a:latin typeface="Calibri" panose="020F0502020204030204" pitchFamily="34" charset="0"/>
                <a:ea typeface="Calibri" panose="020F0502020204030204" pitchFamily="34" charset="0"/>
              </a:rPr>
              <a:t>اين اساس سواد خواندن و نوشتن در جمعيت بالاي 15 سال 40.4 درصد بوده است كه از اين ميزان</a:t>
            </a:r>
            <a:r>
              <a:rPr lang="ar-SA" dirty="0">
                <a:latin typeface="Calibri" panose="020F0502020204030204" pitchFamily="34" charset="0"/>
                <a:ea typeface="Calibri" panose="020F0502020204030204" pitchFamily="34" charset="0"/>
              </a:rPr>
              <a:t>9 </a:t>
            </a:r>
            <a:r>
              <a:rPr lang="fa-IR" b="1" dirty="0">
                <a:latin typeface="Calibri" panose="020F0502020204030204" pitchFamily="34" charset="0"/>
                <a:ea typeface="Calibri" panose="020F0502020204030204" pitchFamily="34" charset="0"/>
              </a:rPr>
              <a:t>/55درصد </a:t>
            </a:r>
            <a:r>
              <a:rPr lang="fa-IR" b="1" dirty="0" smtClean="0">
                <a:latin typeface="Calibri" panose="020F0502020204030204" pitchFamily="34" charset="0"/>
                <a:ea typeface="Calibri" panose="020F0502020204030204" pitchFamily="34" charset="0"/>
              </a:rPr>
              <a:t>مردان 24/4 </a:t>
            </a:r>
            <a:r>
              <a:rPr lang="fa-IR" b="1" dirty="0">
                <a:latin typeface="Calibri" panose="020F0502020204030204" pitchFamily="34" charset="0"/>
                <a:ea typeface="Calibri" panose="020F0502020204030204" pitchFamily="34" charset="0"/>
              </a:rPr>
              <a:t>درصد را زنان تشكيل مي‌دهند. ميزان </a:t>
            </a:r>
            <a:r>
              <a:rPr lang="fa-IR" b="1" dirty="0" smtClean="0">
                <a:latin typeface="Calibri" panose="020F0502020204030204" pitchFamily="34" charset="0"/>
                <a:ea typeface="Calibri" panose="020F0502020204030204" pitchFamily="34" charset="0"/>
              </a:rPr>
              <a:t>سواد درسال </a:t>
            </a:r>
            <a:r>
              <a:rPr lang="fa-IR" b="1" dirty="0">
                <a:latin typeface="Calibri" panose="020F0502020204030204" pitchFamily="34" charset="0"/>
                <a:ea typeface="Calibri" panose="020F0502020204030204" pitchFamily="34" charset="0"/>
              </a:rPr>
              <a:t>1990م (1369 ه‍ .ش) بين مردان 51 </a:t>
            </a:r>
            <a:r>
              <a:rPr lang="fa-IR" b="1" dirty="0" smtClean="0">
                <a:latin typeface="Calibri" panose="020F0502020204030204" pitchFamily="34" charset="0"/>
                <a:ea typeface="Calibri" panose="020F0502020204030204" pitchFamily="34" charset="0"/>
              </a:rPr>
              <a:t>درصدو </a:t>
            </a:r>
            <a:r>
              <a:rPr lang="fa-IR" b="1" dirty="0">
                <a:latin typeface="Calibri" panose="020F0502020204030204" pitchFamily="34" charset="0"/>
                <a:ea typeface="Calibri" panose="020F0502020204030204" pitchFamily="34" charset="0"/>
              </a:rPr>
              <a:t>بين زنان 20 درصدو در سال 2000م(1379ه‍ ‌.ش) در بين مردان</a:t>
            </a:r>
            <a:r>
              <a:rPr lang="ar-SA" dirty="0">
                <a:latin typeface="Calibri" panose="020F0502020204030204" pitchFamily="34" charset="0"/>
                <a:ea typeface="Calibri" panose="020F0502020204030204" pitchFamily="34" charset="0"/>
              </a:rPr>
              <a:t>55</a:t>
            </a:r>
            <a:r>
              <a:rPr lang="fa-IR" b="1" dirty="0">
                <a:latin typeface="Calibri" panose="020F0502020204030204" pitchFamily="34" charset="0"/>
                <a:ea typeface="Calibri" panose="020F0502020204030204" pitchFamily="34" charset="0"/>
              </a:rPr>
              <a:t>درصد و در بين زنان23 درصد بوده است . بر اساس آماري در سال 2000  تا 1999 ميلادي ميزان</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ثبت نام كنندگان دوره ابتدايي در بين پسران 100 درصد  و </a:t>
            </a:r>
            <a:r>
              <a:rPr lang="fa-IR" b="1" dirty="0" smtClean="0">
                <a:latin typeface="Calibri" panose="020F0502020204030204" pitchFamily="34" charset="0"/>
                <a:ea typeface="Calibri" panose="020F0502020204030204" pitchFamily="34" charset="0"/>
              </a:rPr>
              <a:t>دختران85/7 </a:t>
            </a:r>
            <a:r>
              <a:rPr lang="fa-IR" b="1" dirty="0">
                <a:latin typeface="Calibri" panose="020F0502020204030204" pitchFamily="34" charset="0"/>
                <a:ea typeface="Calibri" panose="020F0502020204030204" pitchFamily="34" charset="0"/>
              </a:rPr>
              <a:t>در صد ، دوره متوسطه </a:t>
            </a:r>
            <a:r>
              <a:rPr lang="fa-IR" b="1" dirty="0" smtClean="0">
                <a:latin typeface="Calibri" panose="020F0502020204030204" pitchFamily="34" charset="0"/>
                <a:ea typeface="Calibri" panose="020F0502020204030204" pitchFamily="34" charset="0"/>
              </a:rPr>
              <a:t>پسران</a:t>
            </a:r>
            <a:r>
              <a:rPr lang="fa-IR" dirty="0">
                <a:latin typeface="Calibri" panose="020F0502020204030204" pitchFamily="34" charset="0"/>
                <a:ea typeface="Calibri" panose="020F0502020204030204" pitchFamily="34" charset="0"/>
              </a:rPr>
              <a:t> </a:t>
            </a:r>
            <a:r>
              <a:rPr lang="fa-IR" dirty="0" smtClean="0">
                <a:latin typeface="Calibri" panose="020F0502020204030204" pitchFamily="34" charset="0"/>
                <a:ea typeface="Calibri" panose="020F0502020204030204" pitchFamily="34" charset="0"/>
              </a:rPr>
              <a:t>39/6</a:t>
            </a:r>
            <a:r>
              <a:rPr lang="fa-IR" b="1" dirty="0" smtClean="0">
                <a:latin typeface="Calibri" panose="020F0502020204030204" pitchFamily="34" charset="0"/>
                <a:ea typeface="Calibri" panose="020F0502020204030204" pitchFamily="34" charset="0"/>
              </a:rPr>
              <a:t>درصد</a:t>
            </a:r>
            <a:r>
              <a:rPr lang="fa-IR" b="1" dirty="0">
                <a:latin typeface="Calibri" panose="020F0502020204030204" pitchFamily="34" charset="0"/>
                <a:ea typeface="Calibri" panose="020F0502020204030204" pitchFamily="34" charset="0"/>
              </a:rPr>
              <a:t>، و دختران 26 درصد و دورة دانشگاه </a:t>
            </a:r>
            <a:r>
              <a:rPr lang="fa-IR" b="1" dirty="0" smtClean="0">
                <a:latin typeface="Calibri" panose="020F0502020204030204" pitchFamily="34" charset="0"/>
                <a:ea typeface="Calibri" panose="020F0502020204030204" pitchFamily="34" charset="0"/>
              </a:rPr>
              <a:t>پسران17/5 </a:t>
            </a:r>
            <a:r>
              <a:rPr lang="fa-IR" b="1" dirty="0">
                <a:latin typeface="Calibri" panose="020F0502020204030204" pitchFamily="34" charset="0"/>
                <a:ea typeface="Calibri" panose="020F0502020204030204" pitchFamily="34" charset="0"/>
              </a:rPr>
              <a:t>در صد و دختران </a:t>
            </a:r>
            <a:r>
              <a:rPr lang="fa-IR" b="1" dirty="0" smtClean="0">
                <a:latin typeface="Calibri" panose="020F0502020204030204" pitchFamily="34" charset="0"/>
                <a:ea typeface="Calibri" panose="020F0502020204030204" pitchFamily="34" charset="0"/>
              </a:rPr>
              <a:t>9/5درصد </a:t>
            </a:r>
            <a:r>
              <a:rPr lang="fa-IR" b="1" dirty="0">
                <a:latin typeface="Calibri" panose="020F0502020204030204" pitchFamily="34" charset="0"/>
                <a:ea typeface="Calibri" panose="020F0502020204030204" pitchFamily="34" charset="0"/>
              </a:rPr>
              <a:t>بوده</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است. بنابراين مشاهده مي‌شود كه از دوره ابتدايي به سمت دوره متوسطه و دانشگاه كاهش زيادي</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در بين محصلين اتفاق مي‌افتد.</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7402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normAutofit fontScale="90000"/>
          </a:bodyPr>
          <a:lstStyle/>
          <a:p>
            <a:pPr marL="2540" marR="180340" lvl="0" indent="-228600" algn="ctr" rtl="1">
              <a:lnSpc>
                <a:spcPct val="115000"/>
              </a:lnSpc>
              <a:spcBef>
                <a:spcPts val="0"/>
              </a:spcBef>
              <a:spcAft>
                <a:spcPts val="1000"/>
              </a:spcAft>
            </a:pPr>
            <a:r>
              <a:rPr lang="ar-SA" sz="4900" b="1" dirty="0">
                <a:solidFill>
                  <a:srgbClr val="FF0000"/>
                </a:solidFill>
                <a:latin typeface="Calibri" panose="020F0502020204030204" pitchFamily="34" charset="0"/>
                <a:ea typeface="Calibri" panose="020F0502020204030204" pitchFamily="34" charset="0"/>
                <a:cs typeface="Arial" panose="020B0604020202020204" pitchFamily="34" charset="0"/>
              </a:rPr>
              <a:t>تركيب قومي، نژادي، مذهبي و زباني جمعيت</a:t>
            </a:r>
            <a:r>
              <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24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a:xfrm>
            <a:off x="1154243" y="1468582"/>
            <a:ext cx="10350369" cy="5389418"/>
          </a:xfrm>
        </p:spPr>
        <p:txBody>
          <a:bodyPr>
            <a:normAutofit/>
          </a:bodyPr>
          <a:lstStyle/>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به </a:t>
            </a:r>
            <a:r>
              <a:rPr lang="fa-IR" b="1" dirty="0">
                <a:latin typeface="Calibri" panose="020F0502020204030204" pitchFamily="34" charset="0"/>
                <a:ea typeface="Calibri" panose="020F0502020204030204" pitchFamily="34" charset="0"/>
              </a:rPr>
              <a:t>لحاظ قومي و نژادي در عراق 80 ‌ـ 75  درصد عرب و 20ـ15 درصد كرد هستند و بقيه جمعيت عراق</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را كه حدود 5 درصد مي‌شود تركمن‌ها، آشوريها و ساير اقوام تشكيل مي‌دهند.عربها از نژاد سامي، كردها از نژاد آريايي و تركمن‌ها از نژاد ترك آسياي مركزي هستند</a:t>
            </a:r>
            <a:r>
              <a:rPr lang="fa-IR" b="1" dirty="0" smtClean="0">
                <a:latin typeface="Calibri" panose="020F0502020204030204" pitchFamily="34" charset="0"/>
                <a:ea typeface="Calibri" panose="020F0502020204030204" pitchFamily="34" charset="0"/>
              </a:rPr>
              <a:t>.</a:t>
            </a:r>
            <a:endParaRPr lang="en-US" b="1" dirty="0" smtClean="0">
              <a:latin typeface="Calibri" panose="020F0502020204030204" pitchFamily="34" charset="0"/>
              <a:ea typeface="Calibri" panose="020F0502020204030204" pitchFamily="34" charset="0"/>
            </a:endParaRPr>
          </a:p>
          <a:p>
            <a:pPr marL="0" marR="180340" indent="0" algn="just" rtl="1">
              <a:lnSpc>
                <a:spcPct val="115000"/>
              </a:lnSpc>
              <a:spcBef>
                <a:spcPts val="0"/>
              </a:spcBef>
              <a:spcAft>
                <a:spcPts val="1000"/>
              </a:spcAft>
              <a:buNone/>
            </a:pPr>
            <a:endParaRPr lang="en-US" b="1" dirty="0">
              <a:latin typeface="Calibri" panose="020F0502020204030204" pitchFamily="34" charset="0"/>
              <a:ea typeface="Calibri" panose="020F0502020204030204" pitchFamily="34" charset="0"/>
            </a:endParaRPr>
          </a:p>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از </a:t>
            </a:r>
            <a:r>
              <a:rPr lang="fa-IR" b="1" dirty="0">
                <a:latin typeface="Calibri" panose="020F0502020204030204" pitchFamily="34" charset="0"/>
                <a:ea typeface="Calibri" panose="020F0502020204030204" pitchFamily="34" charset="0"/>
              </a:rPr>
              <a:t>لحاظ مذهبي</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جمعيت عراق 97 درصد مسلمان هستند كه از اين ميزان 65 ـ 60  درصد را شيعه و 37 ـ 32 </a:t>
            </a:r>
            <a:r>
              <a:rPr lang="fa-IR" b="1" dirty="0" smtClean="0">
                <a:latin typeface="Calibri" panose="020F0502020204030204" pitchFamily="34" charset="0"/>
                <a:ea typeface="Calibri" panose="020F0502020204030204" pitchFamily="34" charset="0"/>
              </a:rPr>
              <a:t>درصد را </a:t>
            </a:r>
            <a:r>
              <a:rPr lang="fa-IR" b="1" dirty="0">
                <a:latin typeface="Calibri" panose="020F0502020204030204" pitchFamily="34" charset="0"/>
                <a:ea typeface="Calibri" panose="020F0502020204030204" pitchFamily="34" charset="0"/>
              </a:rPr>
              <a:t>اهل تسنن تشكيل مي‌دهند. و ساير مذاهب از جمله مسيحي‌ها و يهوديان و... نيز 3 درصد جمعيت</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عراق را در برگرفتند</a:t>
            </a:r>
            <a:r>
              <a:rPr lang="fa-IR" b="1" dirty="0" smtClean="0">
                <a:latin typeface="Calibri" panose="020F0502020204030204" pitchFamily="34" charset="0"/>
                <a:ea typeface="Calibri" panose="020F0502020204030204" pitchFamily="34" charset="0"/>
              </a:rPr>
              <a:t>.</a:t>
            </a:r>
            <a:endParaRPr lang="en-US" b="1" dirty="0" smtClean="0">
              <a:latin typeface="Calibri" panose="020F0502020204030204" pitchFamily="34" charset="0"/>
              <a:ea typeface="Calibri" panose="020F0502020204030204" pitchFamily="34" charset="0"/>
            </a:endParaRPr>
          </a:p>
          <a:p>
            <a:pPr marL="0" marR="180340" indent="0" algn="just" rtl="1">
              <a:lnSpc>
                <a:spcPct val="115000"/>
              </a:lnSpc>
              <a:spcBef>
                <a:spcPts val="0"/>
              </a:spcBef>
              <a:spcAft>
                <a:spcPts val="1000"/>
              </a:spcAft>
              <a:buNone/>
            </a:pPr>
            <a:endParaRPr lang="en-US" b="1"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به طور كلي از نظر زباني جمعيت عراق اكثراً عرب زبان هستند. زبان دوم كردي است و علاوه بر آن</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تركي و فارسي نيز در بين اقليت‌هاي ساكن اين كشور رواج دارد.</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0518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5"/>
          </a:xfrm>
        </p:spPr>
        <p:txBody>
          <a:bodyPr>
            <a:noAutofit/>
          </a:bodyPr>
          <a:lstStyle/>
          <a:p>
            <a:pPr marL="2540" marR="180340" lvl="0" indent="-228600" algn="ctr" rtl="1">
              <a:lnSpc>
                <a:spcPct val="115000"/>
              </a:lnSpc>
              <a:spcBef>
                <a:spcPts val="0"/>
              </a:spcBef>
              <a:spcAft>
                <a:spcPts val="1000"/>
              </a:spcAft>
            </a:pPr>
            <a:r>
              <a:rPr lang="fa-IR" sz="4000" b="1" dirty="0">
                <a:solidFill>
                  <a:srgbClr val="FF0000"/>
                </a:solidFill>
                <a:latin typeface="Calibri" panose="020F0502020204030204" pitchFamily="34" charset="0"/>
                <a:ea typeface="Calibri" panose="020F0502020204030204" pitchFamily="34" charset="0"/>
                <a:cs typeface="Arial" panose="020B0604020202020204" pitchFamily="34" charset="0"/>
              </a:rPr>
              <a:t>ويژگيهاي جمعيتي </a:t>
            </a:r>
            <a:r>
              <a:rPr lang="fa-IR" sz="40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عراق</a:t>
            </a:r>
            <a:endParaRPr lang="en-US" sz="4000" dirty="0">
              <a:solidFill>
                <a:srgbClr val="FF0000"/>
              </a:solidFill>
            </a:endParaRPr>
          </a:p>
        </p:txBody>
      </p:sp>
      <p:sp>
        <p:nvSpPr>
          <p:cNvPr id="3" name="Content Placeholder 2"/>
          <p:cNvSpPr>
            <a:spLocks noGrp="1"/>
          </p:cNvSpPr>
          <p:nvPr>
            <p:ph idx="1"/>
          </p:nvPr>
        </p:nvSpPr>
        <p:spPr>
          <a:xfrm>
            <a:off x="838200" y="1163782"/>
            <a:ext cx="10515600" cy="5013181"/>
          </a:xfrm>
        </p:spPr>
        <p:txBody>
          <a:bodyPr>
            <a:normAutofit/>
          </a:bodyPr>
          <a:lstStyle/>
          <a:p>
            <a:pPr marL="0" marR="180340" indent="0" algn="just" rtl="1">
              <a:lnSpc>
                <a:spcPct val="115000"/>
              </a:lnSpc>
              <a:spcBef>
                <a:spcPts val="0"/>
              </a:spcBef>
              <a:spcAft>
                <a:spcPts val="1000"/>
              </a:spcAft>
              <a:buNone/>
            </a:pPr>
            <a:r>
              <a:rPr lang="ar-SA" b="1" dirty="0" smtClean="0">
                <a:latin typeface="Calibri" panose="020F0502020204030204" pitchFamily="34" charset="0"/>
                <a:ea typeface="Calibri" panose="020F0502020204030204" pitchFamily="34" charset="0"/>
              </a:rPr>
              <a:t>در </a:t>
            </a:r>
            <a:r>
              <a:rPr lang="ar-SA" b="1" dirty="0">
                <a:latin typeface="Calibri" panose="020F0502020204030204" pitchFamily="34" charset="0"/>
                <a:ea typeface="Calibri" panose="020F0502020204030204" pitchFamily="34" charset="0"/>
              </a:rPr>
              <a:t>سال 1932م (1311ه‍ . ش)  كه سال استقلال كشور عراق است جمعيت اين كشور حدود 5/3ميليون نفر تخمين زده شده است. اولين سرشماري جمعيت در عراق در سال 1947م (1326ه.ش) اتفاق</a:t>
            </a:r>
            <a:r>
              <a:rPr lang="ar-SA" dirty="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افتاد كه بر طبق آن جمعيت اين كشور 8/3 ميليون نفر اعلام شد.</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بعد از آن در سال 1957 م (1336ه‍ .ش) 3/6 ميليون نفر، درسال 1965م (1344)، 8 ميليون  نفر و</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در سال 1977م(1356 ه‍..ش) 12 ميليون نفر و در سال 1987م(13366ه‍ .ش) 278000/16</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نفر، و در سال 2005م (1384ه‍.‌.ش) جمعيت كل عراق 906/074/26 نفر تخمين زده مي‌شود.و</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در سال 2025نيز پيش بيني مي شود جمعيت اين كشور به حدود 41ميليون نفر برسد.</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نرخ رشد جمعيت بر اساس آمارهاي اعلام شده در سال 1932، 3/2 درصد، در سال 1987، 1/3</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درصد و درسال 2005 نيز 7/2 درصد بوده است. ميزان اميد به زندگي درسال 2002 براي مردان</a:t>
            </a:r>
            <a:r>
              <a:rPr lang="ar-SA" dirty="0">
                <a:latin typeface="Calibri" panose="020F0502020204030204" pitchFamily="34" charset="0"/>
                <a:ea typeface="Calibri" panose="020F0502020204030204" pitchFamily="34" charset="0"/>
              </a:rPr>
              <a:t>65</a:t>
            </a:r>
            <a:r>
              <a:rPr lang="fa-IR" b="1" dirty="0">
                <a:latin typeface="Calibri" panose="020F0502020204030204" pitchFamily="34" charset="0"/>
                <a:ea typeface="Calibri" panose="020F0502020204030204" pitchFamily="34" charset="0"/>
              </a:rPr>
              <a:t> سال وبراي زنان67 سال برآورد شده است </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از كل جمعيت عراق در سال 1947م ، 64  درصد شهري و 36 درصد روستايي ودرسال 1987م ، 68</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درصد  شهري و 32 درصد روستايي.</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2305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8330"/>
          </a:xfrm>
        </p:spPr>
        <p:txBody>
          <a:bodyPr>
            <a:normAutofit fontScale="90000"/>
          </a:bodyPr>
          <a:lstStyle/>
          <a:p>
            <a:endParaRPr lang="en-US" dirty="0"/>
          </a:p>
        </p:txBody>
      </p:sp>
      <p:sp>
        <p:nvSpPr>
          <p:cNvPr id="3" name="Content Placeholder 2"/>
          <p:cNvSpPr>
            <a:spLocks noGrp="1"/>
          </p:cNvSpPr>
          <p:nvPr>
            <p:ph idx="1"/>
          </p:nvPr>
        </p:nvSpPr>
        <p:spPr>
          <a:xfrm>
            <a:off x="838200" y="479686"/>
            <a:ext cx="10515600" cy="5697278"/>
          </a:xfrm>
        </p:spPr>
        <p:style>
          <a:lnRef idx="2">
            <a:schemeClr val="accent2"/>
          </a:lnRef>
          <a:fillRef idx="1">
            <a:schemeClr val="lt1"/>
          </a:fillRef>
          <a:effectRef idx="0">
            <a:schemeClr val="accent2"/>
          </a:effectRef>
          <a:fontRef idx="minor">
            <a:schemeClr val="dk1"/>
          </a:fontRef>
        </p:style>
        <p:txBody>
          <a:bodyPr>
            <a:normAutofit/>
          </a:bodyPr>
          <a:lstStyle/>
          <a:p>
            <a:pPr marL="0" marR="180340" indent="0" algn="just" rtl="1">
              <a:lnSpc>
                <a:spcPct val="115000"/>
              </a:lnSpc>
              <a:spcBef>
                <a:spcPts val="0"/>
              </a:spcBef>
              <a:spcAft>
                <a:spcPts val="1000"/>
              </a:spcAft>
              <a:buNone/>
            </a:pPr>
            <a:r>
              <a:rPr lang="ar-SA" sz="3600" b="1" dirty="0">
                <a:solidFill>
                  <a:srgbClr val="FFC000"/>
                </a:solidFill>
                <a:latin typeface="Calibri" panose="020F0502020204030204" pitchFamily="34" charset="0"/>
                <a:ea typeface="Calibri" panose="020F0502020204030204" pitchFamily="34" charset="0"/>
              </a:rPr>
              <a:t>شهرهاي </a:t>
            </a:r>
            <a:r>
              <a:rPr lang="ar-SA" sz="3600" b="1" dirty="0" smtClean="0">
                <a:solidFill>
                  <a:srgbClr val="FFC000"/>
                </a:solidFill>
                <a:latin typeface="Calibri" panose="020F0502020204030204" pitchFamily="34" charset="0"/>
                <a:ea typeface="Calibri" panose="020F0502020204030204" pitchFamily="34" charset="0"/>
              </a:rPr>
              <a:t>مهم</a:t>
            </a:r>
            <a:r>
              <a:rPr lang="ar-SA" dirty="0" smtClean="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ar-SA" b="1" dirty="0">
                <a:latin typeface="Calibri" panose="020F0502020204030204" pitchFamily="34" charset="0"/>
                <a:ea typeface="Calibri" panose="020F0502020204030204" pitchFamily="34" charset="0"/>
              </a:rPr>
              <a:t>شهرهاي بغداد، موصل، بصره تنها شهرهاي با جمعيت ميليوني در عراق هستند. بغداد به عنوان مركزيت</a:t>
            </a:r>
            <a:r>
              <a:rPr lang="ar-SA" dirty="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سياسي و تجاري و ارتباطي طبق آمار 2002 </a:t>
            </a:r>
            <a:r>
              <a:rPr lang="ar-SA" b="1" dirty="0" smtClean="0">
                <a:latin typeface="Calibri" panose="020F0502020204030204" pitchFamily="34" charset="0"/>
                <a:ea typeface="Calibri" panose="020F0502020204030204" pitchFamily="34" charset="0"/>
              </a:rPr>
              <a:t>داراي</a:t>
            </a:r>
            <a:r>
              <a:rPr lang="fa-IR" b="1" dirty="0" smtClean="0">
                <a:latin typeface="Calibri" panose="020F0502020204030204" pitchFamily="34" charset="0"/>
                <a:ea typeface="Calibri" panose="020F0502020204030204" pitchFamily="34" charset="0"/>
              </a:rPr>
              <a:t>5/605/000</a:t>
            </a:r>
            <a:r>
              <a:rPr lang="ar-SA" b="1" dirty="0" smtClean="0">
                <a:latin typeface="Calibri" panose="020F0502020204030204" pitchFamily="34" charset="0"/>
                <a:ea typeface="Calibri" panose="020F0502020204030204" pitchFamily="34" charset="0"/>
              </a:rPr>
              <a:t> نفر</a:t>
            </a:r>
            <a:r>
              <a:rPr lang="ar-SA" b="1" dirty="0">
                <a:latin typeface="Calibri" panose="020F0502020204030204" pitchFamily="34" charset="0"/>
                <a:ea typeface="Calibri" panose="020F0502020204030204" pitchFamily="34" charset="0"/>
              </a:rPr>
              <a:t>، موصل به عنوان مركزيتي تجاري</a:t>
            </a:r>
            <a:r>
              <a:rPr lang="ar-SA" dirty="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داراي </a:t>
            </a:r>
            <a:r>
              <a:rPr lang="fa-IR" b="1" dirty="0" smtClean="0">
                <a:latin typeface="Calibri" panose="020F0502020204030204" pitchFamily="34" charset="0"/>
                <a:ea typeface="Calibri" panose="020F0502020204030204" pitchFamily="34" charset="0"/>
              </a:rPr>
              <a:t>1/740/000</a:t>
            </a:r>
            <a:r>
              <a:rPr lang="ar-SA" b="1" dirty="0" smtClean="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نفر و بصره به علت نقش بندري‌اش در ساحل خليج فارس داراي </a:t>
            </a:r>
            <a:r>
              <a:rPr lang="fa-IR" b="1" dirty="0" smtClean="0">
                <a:latin typeface="Calibri" panose="020F0502020204030204" pitchFamily="34" charset="0"/>
                <a:ea typeface="Calibri" panose="020F0502020204030204" pitchFamily="34" charset="0"/>
              </a:rPr>
              <a:t>1/338/000</a:t>
            </a:r>
            <a:r>
              <a:rPr lang="ar-SA" b="1" dirty="0" smtClean="0">
                <a:latin typeface="Calibri" panose="020F0502020204030204" pitchFamily="34" charset="0"/>
                <a:ea typeface="Calibri" panose="020F0502020204030204" pitchFamily="34" charset="0"/>
              </a:rPr>
              <a:t> نفرجمعيت </a:t>
            </a:r>
            <a:r>
              <a:rPr lang="ar-SA" b="1" dirty="0">
                <a:latin typeface="Calibri" panose="020F0502020204030204" pitchFamily="34" charset="0"/>
                <a:ea typeface="Calibri" panose="020F0502020204030204" pitchFamily="34" charset="0"/>
              </a:rPr>
              <a:t>هستند. و از ديگر شهرهاي پر جمعيت عراق مي‌توان به اربيل، كركوك، سليمانيه، نجف و كربلا</a:t>
            </a:r>
            <a:r>
              <a:rPr lang="ar-SA" dirty="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اشاره كرد</a:t>
            </a:r>
            <a:r>
              <a:rPr lang="ar-SA" b="1" dirty="0" smtClean="0">
                <a:latin typeface="Calibri" panose="020F0502020204030204" pitchFamily="34" charset="0"/>
                <a:ea typeface="Calibri" panose="020F0502020204030204" pitchFamily="34" charset="0"/>
              </a:rPr>
              <a:t>.</a:t>
            </a:r>
            <a:r>
              <a:rPr lang="ar-SA" dirty="0" smtClean="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sz="3600" b="1" dirty="0">
                <a:solidFill>
                  <a:srgbClr val="FFC000"/>
                </a:solidFill>
                <a:latin typeface="Calibri" panose="020F0502020204030204" pitchFamily="34" charset="0"/>
                <a:ea typeface="Calibri" panose="020F0502020204030204" pitchFamily="34" charset="0"/>
              </a:rPr>
              <a:t>تراكم نسبي و </a:t>
            </a:r>
            <a:r>
              <a:rPr lang="fa-IR" sz="3600" b="1" dirty="0" smtClean="0">
                <a:solidFill>
                  <a:srgbClr val="FFC000"/>
                </a:solidFill>
                <a:latin typeface="Calibri" panose="020F0502020204030204" pitchFamily="34" charset="0"/>
                <a:ea typeface="Calibri" panose="020F0502020204030204" pitchFamily="34" charset="0"/>
              </a:rPr>
              <a:t>بيولوژيك</a:t>
            </a:r>
            <a:r>
              <a:rPr lang="ar-SA" dirty="0" smtClean="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با توجه به جمعيت و وسعت عراق در سال 2005م، تراكم نسبي جمعيت در اين </a:t>
            </a:r>
            <a:r>
              <a:rPr lang="fa-IR" b="1" dirty="0" smtClean="0">
                <a:latin typeface="Calibri" panose="020F0502020204030204" pitchFamily="34" charset="0"/>
                <a:ea typeface="Calibri" panose="020F0502020204030204" pitchFamily="34" charset="0"/>
              </a:rPr>
              <a:t>كشور59/6 </a:t>
            </a:r>
            <a:r>
              <a:rPr lang="fa-IR" b="1" dirty="0">
                <a:latin typeface="Calibri" panose="020F0502020204030204" pitchFamily="34" charset="0"/>
                <a:ea typeface="Calibri" panose="020F0502020204030204" pitchFamily="34" charset="0"/>
              </a:rPr>
              <a:t>نفر در</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كيلومتر مربع بوده است وتراكم بيولوژيكي عراق با توجه به اينكه </a:t>
            </a:r>
            <a:r>
              <a:rPr lang="fa-IR" b="1" dirty="0" smtClean="0">
                <a:latin typeface="Calibri" panose="020F0502020204030204" pitchFamily="34" charset="0"/>
                <a:ea typeface="Calibri" panose="020F0502020204030204" pitchFamily="34" charset="0"/>
              </a:rPr>
              <a:t>13/5درصد </a:t>
            </a:r>
            <a:r>
              <a:rPr lang="fa-IR" b="1" dirty="0">
                <a:latin typeface="Calibri" panose="020F0502020204030204" pitchFamily="34" charset="0"/>
                <a:ea typeface="Calibri" panose="020F0502020204030204" pitchFamily="34" charset="0"/>
              </a:rPr>
              <a:t>اراضي اين كشور</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قابل كشت مي‌باشد حدود 454 نفر در كيلومتر مربع مي‌باشد.</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0172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80">
                                          <p:stCondLst>
                                            <p:cond delay="0"/>
                                          </p:stCondLst>
                                        </p:cTn>
                                        <p:tgtEl>
                                          <p:spTgt spid="3">
                                            <p:txEl>
                                              <p:pRg st="3" end="3"/>
                                            </p:txEl>
                                          </p:spTgt>
                                        </p:tgtEl>
                                      </p:cBhvr>
                                    </p:animEffect>
                                    <p:anim calcmode="lin" valueType="num">
                                      <p:cBhvr>
                                        <p:cTn id="2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3" end="3"/>
                                            </p:txEl>
                                          </p:spTgt>
                                        </p:tgtEl>
                                      </p:cBhvr>
                                      <p:to x="100000" y="60000"/>
                                    </p:animScale>
                                    <p:animScale>
                                      <p:cBhvr>
                                        <p:cTn id="35" dur="166" decel="50000">
                                          <p:stCondLst>
                                            <p:cond delay="676"/>
                                          </p:stCondLst>
                                        </p:cTn>
                                        <p:tgtEl>
                                          <p:spTgt spid="3">
                                            <p:txEl>
                                              <p:pRg st="3" end="3"/>
                                            </p:txEl>
                                          </p:spTgt>
                                        </p:tgtEl>
                                      </p:cBhvr>
                                      <p:to x="100000" y="100000"/>
                                    </p:animScale>
                                    <p:animScale>
                                      <p:cBhvr>
                                        <p:cTn id="36" dur="26">
                                          <p:stCondLst>
                                            <p:cond delay="1312"/>
                                          </p:stCondLst>
                                        </p:cTn>
                                        <p:tgtEl>
                                          <p:spTgt spid="3">
                                            <p:txEl>
                                              <p:pRg st="3" end="3"/>
                                            </p:txEl>
                                          </p:spTgt>
                                        </p:tgtEl>
                                      </p:cBhvr>
                                      <p:to x="100000" y="80000"/>
                                    </p:animScale>
                                    <p:animScale>
                                      <p:cBhvr>
                                        <p:cTn id="37" dur="166" decel="50000">
                                          <p:stCondLst>
                                            <p:cond delay="1338"/>
                                          </p:stCondLst>
                                        </p:cTn>
                                        <p:tgtEl>
                                          <p:spTgt spid="3">
                                            <p:txEl>
                                              <p:pRg st="3" end="3"/>
                                            </p:txEl>
                                          </p:spTgt>
                                        </p:tgtEl>
                                      </p:cBhvr>
                                      <p:to x="100000" y="100000"/>
                                    </p:animScale>
                                    <p:animScale>
                                      <p:cBhvr>
                                        <p:cTn id="38" dur="26">
                                          <p:stCondLst>
                                            <p:cond delay="1642"/>
                                          </p:stCondLst>
                                        </p:cTn>
                                        <p:tgtEl>
                                          <p:spTgt spid="3">
                                            <p:txEl>
                                              <p:pRg st="3" end="3"/>
                                            </p:txEl>
                                          </p:spTgt>
                                        </p:tgtEl>
                                      </p:cBhvr>
                                      <p:to x="100000" y="90000"/>
                                    </p:animScale>
                                    <p:animScale>
                                      <p:cBhvr>
                                        <p:cTn id="39" dur="166" decel="50000">
                                          <p:stCondLst>
                                            <p:cond delay="1668"/>
                                          </p:stCondLst>
                                        </p:cTn>
                                        <p:tgtEl>
                                          <p:spTgt spid="3">
                                            <p:txEl>
                                              <p:pRg st="3" end="3"/>
                                            </p:txEl>
                                          </p:spTgt>
                                        </p:tgtEl>
                                      </p:cBhvr>
                                      <p:to x="100000" y="100000"/>
                                    </p:animScale>
                                    <p:animScale>
                                      <p:cBhvr>
                                        <p:cTn id="40" dur="26">
                                          <p:stCondLst>
                                            <p:cond delay="1808"/>
                                          </p:stCondLst>
                                        </p:cTn>
                                        <p:tgtEl>
                                          <p:spTgt spid="3">
                                            <p:txEl>
                                              <p:pRg st="3" end="3"/>
                                            </p:txEl>
                                          </p:spTgt>
                                        </p:tgtEl>
                                      </p:cBhvr>
                                      <p:to x="100000" y="95000"/>
                                    </p:animScale>
                                    <p:animScale>
                                      <p:cBhvr>
                                        <p:cTn id="4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3869" y="254834"/>
            <a:ext cx="9780743" cy="1241456"/>
          </a:xfrm>
        </p:spPr>
        <p:txBody>
          <a:bodyPr>
            <a:normAutofit/>
          </a:bodyPr>
          <a:lstStyle/>
          <a:p>
            <a:pPr algn="ctr"/>
            <a:r>
              <a:rPr lang="fa-IR" dirty="0" smtClean="0">
                <a:solidFill>
                  <a:srgbClr val="FF0000"/>
                </a:solidFill>
              </a:rPr>
              <a:t>آموزش و پرورش در عراق</a:t>
            </a:r>
            <a:endParaRPr lang="en-US" dirty="0">
              <a:solidFill>
                <a:srgbClr val="FF0000"/>
              </a:solidFill>
            </a:endParaRPr>
          </a:p>
        </p:txBody>
      </p:sp>
      <p:sp>
        <p:nvSpPr>
          <p:cNvPr id="3" name="Content Placeholder 2"/>
          <p:cNvSpPr>
            <a:spLocks noGrp="1"/>
          </p:cNvSpPr>
          <p:nvPr>
            <p:ph idx="1"/>
          </p:nvPr>
        </p:nvSpPr>
        <p:spPr>
          <a:xfrm>
            <a:off x="1049311" y="1496290"/>
            <a:ext cx="10455301" cy="4904510"/>
          </a:xfrm>
        </p:spPr>
        <p:txBody>
          <a:bodyPr>
            <a:noAutofit/>
          </a:bodyPr>
          <a:lstStyle/>
          <a:p>
            <a:pPr marL="0" indent="0" algn="r">
              <a:buNone/>
            </a:pPr>
            <a:r>
              <a:rPr lang="fa-IR" sz="2400" dirty="0" smtClean="0"/>
              <a:t>آموزش و پرورش عراق به شدت توشط دولت ملی  از طریق وزارت اموزش و پرورش عراق کنترل می شود.این آموزش و پرورش عمومی و رایگان می باشد. از مدرسه ابتدایی تمام راه تا درجه دکترا در موسسات آموزشی خصوصی وجود دارد.با این حال با توجه به هزینه های زیاد این مدارس برای شهروندان عراقی جذاب نیست و تنها جذابیت آن آزادی و عدم کنترل ایناین موسسات توسط دولت عراق است و نیز دانش اموزان تصمیم می گیرند که مسیر شغلی بر اساس اولویت فردی می باشد.</a:t>
            </a:r>
            <a:endParaRPr lang="en-US" sz="2400" dirty="0"/>
          </a:p>
        </p:txBody>
      </p:sp>
    </p:spTree>
    <p:extLst>
      <p:ext uri="{BB962C8B-B14F-4D97-AF65-F5344CB8AC3E}">
        <p14:creationId xmlns:p14="http://schemas.microsoft.com/office/powerpoint/2010/main" val="327455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3771" y="624110"/>
            <a:ext cx="9630842" cy="1280890"/>
          </a:xfrm>
        </p:spPr>
        <p:txBody>
          <a:bodyPr>
            <a:normAutofit/>
          </a:bodyPr>
          <a:lstStyle/>
          <a:p>
            <a:pPr algn="ctr"/>
            <a:r>
              <a:rPr lang="fa-IR" sz="4800" dirty="0" smtClean="0">
                <a:solidFill>
                  <a:srgbClr val="FF0000"/>
                </a:solidFill>
              </a:rPr>
              <a:t>ساختار آموزش و پرورش کشور عراق</a:t>
            </a:r>
            <a:endParaRPr lang="en-US" sz="4800" dirty="0">
              <a:solidFill>
                <a:srgbClr val="FF0000"/>
              </a:solidFill>
            </a:endParaRPr>
          </a:p>
        </p:txBody>
      </p:sp>
      <p:sp>
        <p:nvSpPr>
          <p:cNvPr id="3" name="Content Placeholder 2"/>
          <p:cNvSpPr>
            <a:spLocks noGrp="1"/>
          </p:cNvSpPr>
          <p:nvPr>
            <p:ph idx="1"/>
          </p:nvPr>
        </p:nvSpPr>
        <p:spPr>
          <a:xfrm>
            <a:off x="449705" y="2133600"/>
            <a:ext cx="11054907" cy="4724400"/>
          </a:xfrm>
        </p:spPr>
        <p:txBody>
          <a:bodyPr>
            <a:normAutofit/>
          </a:bodyPr>
          <a:lstStyle/>
          <a:p>
            <a:pPr marL="0" indent="0" algn="r">
              <a:buNone/>
            </a:pPr>
            <a:r>
              <a:rPr lang="fa-IR" sz="2800" dirty="0" smtClean="0"/>
              <a:t>چرخه آموزشی رسمی در عراق  در 12 سال گسترده شده است . از جمله 6 سال  آموزش  که ابتدایی اجباری می باشد و از سن 6 سالگی شروع می شود.</a:t>
            </a:r>
          </a:p>
          <a:p>
            <a:pPr marL="0" indent="0" algn="r">
              <a:buNone/>
            </a:pPr>
            <a:r>
              <a:rPr lang="fa-IR" sz="2800" dirty="0" smtClean="0"/>
              <a:t>سپس 3 سال آموزش متوسطه اولیه  که به صورت عمومی می باشد.</a:t>
            </a:r>
          </a:p>
          <a:p>
            <a:pPr marL="0" indent="0" algn="r">
              <a:buNone/>
            </a:pPr>
            <a:r>
              <a:rPr lang="fa-IR" sz="2800" dirty="0" smtClean="0"/>
              <a:t>پس از 3 سال آموزش متوسطه ثانویه که شامل علمی و ادبی –متوسطه فنی و حرفه ای صنعتی-کشاورزی یا تجاری می باشد.</a:t>
            </a:r>
          </a:p>
          <a:p>
            <a:pPr marL="0" indent="0" algn="r">
              <a:buNone/>
            </a:pPr>
            <a:r>
              <a:rPr lang="fa-IR" sz="2800" dirty="0" smtClean="0"/>
              <a:t>دانش آموزانی که دبیرستان ویا متوسطه  فنی  را تمام کردند پس از امتحانات نهایی و قبولی در آن  می  توانند به کالج ها و دانشگاه ها ملحق شوند و در آموزش عالی مشغول به تحصیل شوند.   </a:t>
            </a:r>
            <a:endParaRPr lang="en-US" sz="2800" dirty="0"/>
          </a:p>
        </p:txBody>
      </p:sp>
    </p:spTree>
    <p:extLst>
      <p:ext uri="{BB962C8B-B14F-4D97-AF65-F5344CB8AC3E}">
        <p14:creationId xmlns:p14="http://schemas.microsoft.com/office/powerpoint/2010/main" val="167891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3849" y="269823"/>
            <a:ext cx="9750763" cy="1004795"/>
          </a:xfrm>
        </p:spPr>
        <p:txBody>
          <a:bodyPr/>
          <a:lstStyle/>
          <a:p>
            <a:pPr algn="ctr"/>
            <a:r>
              <a:rPr lang="fa-IR" dirty="0"/>
              <a:t>ساختار آموزش و پرورش کشور عراق</a:t>
            </a:r>
            <a:endParaRPr lang="en-US" dirty="0"/>
          </a:p>
        </p:txBody>
      </p:sp>
      <p:pic>
        <p:nvPicPr>
          <p:cNvPr id="4" name="Content Placeholder 3"/>
          <p:cNvPicPr>
            <a:picLocks noGrp="1" noChangeAspect="1"/>
          </p:cNvPicPr>
          <p:nvPr>
            <p:ph idx="1"/>
          </p:nvPr>
        </p:nvPicPr>
        <p:blipFill>
          <a:blip r:embed="rId2"/>
          <a:stretch>
            <a:fillRect/>
          </a:stretch>
        </p:blipFill>
        <p:spPr>
          <a:xfrm>
            <a:off x="584616" y="1109272"/>
            <a:ext cx="11607384" cy="5901128"/>
          </a:xfrm>
          <a:prstGeom prst="rect">
            <a:avLst/>
          </a:prstGeom>
        </p:spPr>
      </p:pic>
    </p:spTree>
    <p:extLst>
      <p:ext uri="{BB962C8B-B14F-4D97-AF65-F5344CB8AC3E}">
        <p14:creationId xmlns:p14="http://schemas.microsoft.com/office/powerpoint/2010/main" val="397768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859" y="624110"/>
            <a:ext cx="9765753" cy="889897"/>
          </a:xfrm>
        </p:spPr>
        <p:txBody>
          <a:bodyPr/>
          <a:lstStyle/>
          <a:p>
            <a:pPr algn="ctr"/>
            <a:r>
              <a:rPr lang="fa-IR" dirty="0" smtClean="0"/>
              <a:t>آموزش و پرورش پیش دبستانی و دبستانی </a:t>
            </a:r>
            <a:endParaRPr lang="en-US" dirty="0"/>
          </a:p>
        </p:txBody>
      </p:sp>
      <p:sp>
        <p:nvSpPr>
          <p:cNvPr id="3" name="Content Placeholder 2"/>
          <p:cNvSpPr>
            <a:spLocks noGrp="1"/>
          </p:cNvSpPr>
          <p:nvPr>
            <p:ph idx="1"/>
          </p:nvPr>
        </p:nvSpPr>
        <p:spPr>
          <a:xfrm>
            <a:off x="944380" y="1514007"/>
            <a:ext cx="10560232" cy="5171606"/>
          </a:xfrm>
        </p:spPr>
        <p:txBody>
          <a:bodyPr/>
          <a:lstStyle/>
          <a:p>
            <a:pPr marL="0" indent="0" algn="r">
              <a:buNone/>
            </a:pPr>
            <a:r>
              <a:rPr lang="fa-IR" dirty="0" smtClean="0"/>
              <a:t> پیش دبستانی :کودکان 4 تا 5 سال به کودکستان ها   می روند.</a:t>
            </a:r>
          </a:p>
          <a:p>
            <a:pPr marL="0" indent="0" algn="r">
              <a:buNone/>
            </a:pPr>
            <a:r>
              <a:rPr lang="fa-IR" dirty="0" smtClean="0"/>
              <a:t>دبستان:</a:t>
            </a:r>
          </a:p>
          <a:p>
            <a:pPr marL="0" indent="0" algn="r">
              <a:buNone/>
            </a:pPr>
            <a:r>
              <a:rPr lang="fa-IR" dirty="0" smtClean="0"/>
              <a:t>دانش آموزان واجد شرایط برای ثبت نام در سن 6 سال باید داشته باشند.</a:t>
            </a:r>
          </a:p>
          <a:p>
            <a:pPr marL="0" indent="0" algn="r">
              <a:buNone/>
            </a:pPr>
            <a:r>
              <a:rPr lang="fa-IR" dirty="0" smtClean="0"/>
              <a:t>دانش آموزان  باید 6 پایه تحصیلی را طی کنند و پس از آن یک آزمون ملی و دریافت گواهی پایان دوره ابتدایی  واجد شرایط برای شرکت در مدرسه متوسطه می شوند.</a:t>
            </a:r>
            <a:endParaRPr lang="en-US" dirty="0" smtClean="0"/>
          </a:p>
          <a:p>
            <a:pPr marL="0" indent="0" algn="r">
              <a:buNone/>
            </a:pPr>
            <a:r>
              <a:rPr lang="fa-IR" dirty="0" smtClean="0"/>
              <a:t>با توجه به شرایط دشوار اقتصادی پدر و مادر که منجر به ترک تحصیل فرزندانشان می شود .علاوه براین سرخوردگی در میان معلمان به دلیل حقوق کم و کمبود کتب درسی و کمک درسی  سوء تفاهم بین معلمان و والدین وجود دارد.</a:t>
            </a:r>
            <a:endParaRPr lang="en-US" dirty="0"/>
          </a:p>
        </p:txBody>
      </p:sp>
    </p:spTree>
    <p:extLst>
      <p:ext uri="{BB962C8B-B14F-4D97-AF65-F5344CB8AC3E}">
        <p14:creationId xmlns:p14="http://schemas.microsoft.com/office/powerpoint/2010/main" val="317066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p:cTn id="4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92727"/>
          </a:xfrm>
        </p:spPr>
        <p:txBody>
          <a:bodyPr>
            <a:noAutofit/>
          </a:bodyPr>
          <a:lstStyle/>
          <a:p>
            <a:pPr algn="ctr">
              <a:lnSpc>
                <a:spcPct val="115000"/>
              </a:lnSpc>
              <a:spcBef>
                <a:spcPts val="0"/>
              </a:spcBef>
              <a:spcAft>
                <a:spcPts val="1000"/>
              </a:spcAft>
            </a:pPr>
            <a:r>
              <a:rPr lang="fa-IR" sz="4400" b="1" u="sng" dirty="0">
                <a:solidFill>
                  <a:srgbClr val="FF0000"/>
                </a:solidFill>
                <a:latin typeface="Calibri" panose="020F0502020204030204" pitchFamily="34" charset="0"/>
                <a:ea typeface="Calibri" panose="020F0502020204030204" pitchFamily="34" charset="0"/>
                <a:cs typeface="Arial" panose="020B0604020202020204" pitchFamily="34" charset="0"/>
                <a:hlinkClick r:id="rId3"/>
              </a:rPr>
              <a:t>وضعيت بد آموزش و پرورش در </a:t>
            </a:r>
            <a:r>
              <a:rPr lang="fa-IR" sz="4400" b="1" u="sng" dirty="0" smtClean="0">
                <a:solidFill>
                  <a:srgbClr val="FF0000"/>
                </a:solidFill>
                <a:latin typeface="Calibri" panose="020F0502020204030204" pitchFamily="34" charset="0"/>
                <a:ea typeface="Calibri" panose="020F0502020204030204" pitchFamily="34" charset="0"/>
                <a:cs typeface="Arial" panose="020B0604020202020204" pitchFamily="34" charset="0"/>
                <a:hlinkClick r:id="rId3"/>
              </a:rPr>
              <a:t>عراق</a:t>
            </a:r>
            <a:endParaRPr lang="en-US" sz="4400" b="1" u="sng" dirty="0">
              <a:solidFill>
                <a:srgbClr val="FF0000"/>
              </a:solidFill>
            </a:endParaRPr>
          </a:p>
        </p:txBody>
      </p:sp>
      <p:sp>
        <p:nvSpPr>
          <p:cNvPr id="3" name="Content Placeholder 2"/>
          <p:cNvSpPr>
            <a:spLocks noGrp="1"/>
          </p:cNvSpPr>
          <p:nvPr>
            <p:ph idx="1"/>
          </p:nvPr>
        </p:nvSpPr>
        <p:spPr>
          <a:xfrm>
            <a:off x="838200" y="692728"/>
            <a:ext cx="10515600" cy="6502552"/>
          </a:xfrm>
        </p:spPr>
        <p:txBody>
          <a:bodyPr>
            <a:noAutofit/>
          </a:bodyPr>
          <a:lstStyle/>
          <a:p>
            <a:pPr marL="0" indent="0" algn="r">
              <a:buNone/>
            </a:pPr>
            <a:r>
              <a:rPr lang="fa-IR" sz="2000" dirty="0" smtClean="0">
                <a:latin typeface="Calibri" panose="020F0502020204030204" pitchFamily="34" charset="0"/>
                <a:ea typeface="Calibri" panose="020F0502020204030204" pitchFamily="34" charset="0"/>
              </a:rPr>
              <a:t>عراق </a:t>
            </a:r>
            <a:r>
              <a:rPr lang="fa-IR" sz="2000" dirty="0">
                <a:latin typeface="Calibri" panose="020F0502020204030204" pitchFamily="34" charset="0"/>
                <a:ea typeface="Calibri" panose="020F0502020204030204" pitchFamily="34" charset="0"/>
              </a:rPr>
              <a:t>زمانی دارای يکی از بهترين سيستمهای آموزش و پرورش در منطقه بود با تشکيل دولت عراق يکی </a:t>
            </a:r>
            <a:r>
              <a:rPr lang="fa-IR" sz="2000" dirty="0" smtClean="0">
                <a:latin typeface="Calibri" panose="020F0502020204030204" pitchFamily="34" charset="0"/>
                <a:ea typeface="Calibri" panose="020F0502020204030204" pitchFamily="34" charset="0"/>
              </a:rPr>
              <a:t>از چالشهايی </a:t>
            </a:r>
            <a:r>
              <a:rPr lang="fa-IR" sz="2000" dirty="0">
                <a:latin typeface="Calibri" panose="020F0502020204030204" pitchFamily="34" charset="0"/>
                <a:ea typeface="Calibri" panose="020F0502020204030204" pitchFamily="34" charset="0"/>
              </a:rPr>
              <a:t>که پيش روی اين دولت قرار گرفته است وضعيت آموزش و پرورش در کشور است. عراق قبلا دارای بالاترين آمار باسوادان در جهان عرب بود و يکی از بهترين نظامهای آموزش و پرورش را داشت. برای ديدن صفحه ويژه عراق، اينجا را کليک کنيد اما دو دهه جنگ و همچنين تحريمهای اعمال شده بر اين کشور در زمان صدام حسين وضعيت آموزش و پرورش در عراق به يکی از بدترينها در منطقه تبديل کرده است. اما يکی از نکات مثبت اين است که تعداد کودکان دبستانی در عراق زياد است. بر اساس آمارهای سازمان ملل متحد عراق از جمله معدود کشورهای خاورميانه است که در آن تعداد زيادی مدرسه رو دارد. ولی نکته شايد منفی در اين باشد که تعداد کمی از اين دانش آموزان از تحصيلات مطلوبی برخوردار هستند. در زمان صدام حسين بسياری از معلمها از کشور فرار کرده و هنوز بازنگشته اند. بسياری از مدارس اقلام اوليه تحصيلی از جمله دفتر، ميز و کتاب ندارند. و حتی در برخی از مناطق، ساختمانی برای مدارس وجود ندارد. حسنين معلی، يکی از مقامات </a:t>
            </a:r>
            <a:r>
              <a:rPr lang="fa-IR" sz="2000" dirty="0" smtClean="0">
                <a:latin typeface="Calibri" panose="020F0502020204030204" pitchFamily="34" charset="0"/>
                <a:ea typeface="Calibri" panose="020F0502020204030204" pitchFamily="34" charset="0"/>
              </a:rPr>
              <a:t>عالي رتبه </a:t>
            </a:r>
            <a:r>
              <a:rPr lang="fa-IR" sz="2000" dirty="0">
                <a:latin typeface="Calibri" panose="020F0502020204030204" pitchFamily="34" charset="0"/>
                <a:ea typeface="Calibri" panose="020F0502020204030204" pitchFamily="34" charset="0"/>
              </a:rPr>
              <a:t>در دولت عراق می گويد کمک مالی زيادی برای بازسازی مدارس وجود دارد اما وی تاکيد می کند که اين کمکها در </a:t>
            </a:r>
            <a:endParaRPr lang="fa-IR" sz="2000" dirty="0" smtClean="0">
              <a:latin typeface="Calibri" panose="020F0502020204030204" pitchFamily="34" charset="0"/>
              <a:ea typeface="Calibri" panose="020F0502020204030204" pitchFamily="34" charset="0"/>
            </a:endParaRPr>
          </a:p>
          <a:p>
            <a:pPr marL="0" indent="0" algn="r">
              <a:buNone/>
            </a:pPr>
            <a:r>
              <a:rPr lang="fa-IR" sz="2000" dirty="0" smtClean="0">
                <a:latin typeface="Calibri" panose="020F0502020204030204" pitchFamily="34" charset="0"/>
                <a:ea typeface="Calibri" panose="020F0502020204030204" pitchFamily="34" charset="0"/>
              </a:rPr>
              <a:t>مناطقی </a:t>
            </a:r>
            <a:r>
              <a:rPr lang="fa-IR" sz="2000" dirty="0">
                <a:latin typeface="Calibri" panose="020F0502020204030204" pitchFamily="34" charset="0"/>
                <a:ea typeface="Calibri" panose="020F0502020204030204" pitchFamily="34" charset="0"/>
              </a:rPr>
              <a:t>استفاده می شود که وضعيت امنيتی اجازه فعاليت می </a:t>
            </a:r>
            <a:r>
              <a:rPr lang="fa-IR" sz="2000" dirty="0" smtClean="0">
                <a:latin typeface="Calibri" panose="020F0502020204030204" pitchFamily="34" charset="0"/>
                <a:ea typeface="Calibri" panose="020F0502020204030204" pitchFamily="34" charset="0"/>
              </a:rPr>
              <a:t>دهد </a:t>
            </a:r>
          </a:p>
          <a:p>
            <a:pPr marL="0" indent="0" algn="r">
              <a:buNone/>
            </a:pPr>
            <a:r>
              <a:rPr lang="fa-IR" sz="2000" dirty="0" smtClean="0">
                <a:latin typeface="Calibri" panose="020F0502020204030204" pitchFamily="34" charset="0"/>
                <a:ea typeface="Calibri" panose="020F0502020204030204" pitchFamily="34" charset="0"/>
              </a:rPr>
              <a:t> برخی مناطق بدليل حضور تروريستها امر بازسازی امکان ندارد</a:t>
            </a:r>
            <a:r>
              <a:rPr lang="en-US" sz="2000" dirty="0" smtClean="0">
                <a:latin typeface="Calibri" panose="020F0502020204030204" pitchFamily="34" charset="0"/>
                <a:ea typeface="Calibri" panose="020F0502020204030204" pitchFamily="34" charset="0"/>
                <a:cs typeface="Arial" panose="020B0604020202020204" pitchFamily="34" charset="0"/>
              </a:rPr>
              <a:t>. </a:t>
            </a:r>
            <a:r>
              <a:rPr lang="fa-IR" sz="2000" dirty="0" smtClean="0">
                <a:latin typeface="Calibri" panose="020F0502020204030204" pitchFamily="34" charset="0"/>
                <a:ea typeface="Calibri" panose="020F0502020204030204" pitchFamily="34" charset="0"/>
              </a:rPr>
              <a:t>اين مقام می گويد</a:t>
            </a:r>
          </a:p>
          <a:p>
            <a:pPr marL="0" indent="0" algn="r">
              <a:buNone/>
            </a:pPr>
            <a:r>
              <a:rPr lang="fa-IR" sz="2000" dirty="0" smtClean="0">
                <a:latin typeface="Calibri" panose="020F0502020204030204" pitchFamily="34" charset="0"/>
                <a:ea typeface="Calibri" panose="020F0502020204030204" pitchFamily="34" charset="0"/>
              </a:rPr>
              <a:t> که از زمان حضور آمريکاييها در عراق وضعيت وزارت آموزش و پروش عراق در مقايسه با زمان صدام حسين بهتر شده است. چيز ديگری که در نظام آموزش و پرورش عراق در حال شکل گيری است و قبلا وجود نداشته مدارس خصوصی است. مدارسی که در نبود سيستم آموزش و پرورش مناسب در کشور متقاضيان زيادی دارد</a:t>
            </a:r>
            <a:endParaRPr lang="en-US" sz="2000" dirty="0"/>
          </a:p>
        </p:txBody>
      </p:sp>
    </p:spTree>
    <p:extLst>
      <p:ext uri="{BB962C8B-B14F-4D97-AF65-F5344CB8AC3E}">
        <p14:creationId xmlns:p14="http://schemas.microsoft.com/office/powerpoint/2010/main" val="241360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anim calcmode="lin" valueType="num">
                                      <p:cBhvr>
                                        <p:cTn id="35"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6"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upload.wikimedia.org/wikipedia/commons/thumb/4/4d/Coat_of_arms_%28emblem%29_of_Iraq_2008.svg/85px-Coat_of_arms_%28emblem%29_of_Iraq_2008.svg.png">
            <a:hlinkClick r:id="rId2" tooltip="&quot;نشان ملی  عراق&quot;"/>
          </p:cNvPr>
          <p:cNvPicPr/>
          <p:nvPr/>
        </p:nvPicPr>
        <p:blipFill>
          <a:blip r:embed="rId3"/>
          <a:srcRect/>
          <a:stretch>
            <a:fillRect/>
          </a:stretch>
        </p:blipFill>
        <p:spPr bwMode="auto">
          <a:xfrm>
            <a:off x="9763155" y="331570"/>
            <a:ext cx="1486736" cy="2523403"/>
          </a:xfrm>
          <a:prstGeom prst="rect">
            <a:avLst/>
          </a:prstGeom>
          <a:noFill/>
          <a:ln w="9525">
            <a:noFill/>
            <a:miter lim="800000"/>
            <a:headEnd/>
            <a:tailEnd/>
          </a:ln>
        </p:spPr>
      </p:pic>
      <p:pic>
        <p:nvPicPr>
          <p:cNvPr id="3" name="Picture 2" descr="https://upload.wikimedia.org/wikipedia/commons/thumb/f/f6/Flag_of_Iraq.svg/125px-Flag_of_Iraq.svg.png">
            <a:hlinkClick r:id="rId4" tooltip="&quot;پرچم عراق&quot;"/>
          </p:cNvPr>
          <p:cNvPicPr/>
          <p:nvPr/>
        </p:nvPicPr>
        <p:blipFill>
          <a:blip r:embed="rId5"/>
          <a:srcRect/>
          <a:stretch>
            <a:fillRect/>
          </a:stretch>
        </p:blipFill>
        <p:spPr bwMode="auto">
          <a:xfrm>
            <a:off x="6663516" y="568396"/>
            <a:ext cx="2050992" cy="1827502"/>
          </a:xfrm>
          <a:prstGeom prst="rect">
            <a:avLst/>
          </a:prstGeom>
          <a:noFill/>
          <a:ln w="9525">
            <a:noFill/>
            <a:miter lim="800000"/>
            <a:headEnd/>
            <a:tailEnd/>
          </a:ln>
        </p:spPr>
      </p:pic>
      <p:pic>
        <p:nvPicPr>
          <p:cNvPr id="4" name="Picture 3" descr="https://upload.wikimedia.org/wikipedia/commons/thumb/3/36/Iraq_in_its_region.svg/250px-Iraq_in_its_region.svg.png">
            <a:hlinkClick r:id="rId6" tooltip="&quot;موقعیت عراق&quot;"/>
          </p:cNvPr>
          <p:cNvPicPr/>
          <p:nvPr/>
        </p:nvPicPr>
        <p:blipFill>
          <a:blip r:embed="rId7"/>
          <a:srcRect/>
          <a:stretch>
            <a:fillRect/>
          </a:stretch>
        </p:blipFill>
        <p:spPr bwMode="auto">
          <a:xfrm>
            <a:off x="6663516" y="3990109"/>
            <a:ext cx="4918883" cy="2687782"/>
          </a:xfrm>
          <a:prstGeom prst="rect">
            <a:avLst/>
          </a:prstGeom>
          <a:noFill/>
          <a:ln w="9525">
            <a:noFill/>
            <a:miter lim="800000"/>
            <a:headEnd/>
            <a:tailEnd/>
          </a:ln>
        </p:spPr>
      </p:pic>
      <p:pic>
        <p:nvPicPr>
          <p:cNvPr id="5" name="Picture 4" descr="http://www.lib.utexas.edu/maps/middle_east_and_asia/iraq_land_1978.jpg"/>
          <p:cNvPicPr/>
          <p:nvPr/>
        </p:nvPicPr>
        <p:blipFill>
          <a:blip r:embed="rId8"/>
          <a:srcRect/>
          <a:stretch>
            <a:fillRect/>
          </a:stretch>
        </p:blipFill>
        <p:spPr bwMode="auto">
          <a:xfrm>
            <a:off x="706582" y="290945"/>
            <a:ext cx="5500254" cy="6386946"/>
          </a:xfrm>
          <a:prstGeom prst="rect">
            <a:avLst/>
          </a:prstGeom>
          <a:noFill/>
          <a:ln w="9525">
            <a:noFill/>
            <a:miter lim="800000"/>
            <a:headEnd/>
            <a:tailEnd/>
          </a:ln>
        </p:spPr>
      </p:pic>
    </p:spTree>
    <p:extLst>
      <p:ext uri="{BB962C8B-B14F-4D97-AF65-F5344CB8AC3E}">
        <p14:creationId xmlns:p14="http://schemas.microsoft.com/office/powerpoint/2010/main" val="255493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5530"/>
          </a:xfrm>
        </p:spPr>
        <p:txBody>
          <a:bodyPr/>
          <a:lstStyle/>
          <a:p>
            <a:pPr marL="2540" marR="180340" lvl="0" indent="-228600" algn="ctr" rtl="1">
              <a:lnSpc>
                <a:spcPct val="115000"/>
              </a:lnSpc>
              <a:spcBef>
                <a:spcPts val="0"/>
              </a:spcBef>
              <a:spcAft>
                <a:spcPts val="1000"/>
              </a:spcAft>
            </a:pPr>
            <a:r>
              <a:rPr lang="ar-SA" sz="2100" b="1" i="1" dirty="0">
                <a:solidFill>
                  <a:srgbClr val="00FF00"/>
                </a:solidFill>
                <a:latin typeface="Georgia" panose="02040502050405020303" pitchFamily="18" charset="0"/>
                <a:ea typeface="Calibri" panose="020F0502020204030204" pitchFamily="34" charset="0"/>
                <a:cs typeface="Arial" panose="020B0604020202020204" pitchFamily="34" charset="0"/>
              </a:rPr>
              <a:t>منابع و </a:t>
            </a:r>
            <a:r>
              <a:rPr lang="ar-SA" sz="2100" b="1" i="1" dirty="0" smtClean="0">
                <a:solidFill>
                  <a:srgbClr val="00FF00"/>
                </a:solidFill>
                <a:latin typeface="Georgia" panose="02040502050405020303" pitchFamily="18" charset="0"/>
                <a:ea typeface="Calibri" panose="020F0502020204030204" pitchFamily="34" charset="0"/>
                <a:cs typeface="Arial" panose="020B0604020202020204" pitchFamily="34" charset="0"/>
              </a:rPr>
              <a:t>مآخذ</a:t>
            </a:r>
            <a:endParaRPr lang="en-US" dirty="0"/>
          </a:p>
        </p:txBody>
      </p:sp>
      <p:sp>
        <p:nvSpPr>
          <p:cNvPr id="3" name="Content Placeholder 2"/>
          <p:cNvSpPr>
            <a:spLocks noGrp="1"/>
          </p:cNvSpPr>
          <p:nvPr>
            <p:ph idx="1"/>
          </p:nvPr>
        </p:nvSpPr>
        <p:spPr/>
        <p:txBody>
          <a:bodyPr>
            <a:normAutofit fontScale="85000" lnSpcReduction="10000"/>
          </a:bodyPr>
          <a:lstStyle/>
          <a:p>
            <a:pPr marL="0" marR="180340" indent="0" algn="just" rtl="1">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a:t>
            </a:r>
            <a:r>
              <a:rPr lang="ar-SA" b="1" dirty="0" smtClean="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ژئوپليتيك ايران و عراق                                      پروژه تحقيقاتي (چاپ نشده)</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رويارويي استراتژي ها (جنگ ايران و عراق)               حسين اردستاني</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گيتاشناسي نوين كشورها                                             مهندس عباس جعفري</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algn="r"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سايتهاي </a:t>
            </a:r>
            <a:r>
              <a:rPr lang="fa-IR" b="1" dirty="0" smtClean="0">
                <a:latin typeface="Calibri" panose="020F0502020204030204" pitchFamily="34" charset="0"/>
                <a:ea typeface="Calibri" panose="020F0502020204030204" pitchFamily="34" charset="0"/>
              </a:rPr>
              <a:t>اينترنتي</a:t>
            </a:r>
            <a:r>
              <a:rPr lang="ar-SA" dirty="0" smtClean="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rtl="1">
              <a:lnSpc>
                <a:spcPct val="115000"/>
              </a:lnSpc>
              <a:spcBef>
                <a:spcPts val="0"/>
              </a:spcBef>
              <a:spcAft>
                <a:spcPts val="1000"/>
              </a:spcAft>
              <a:buNone/>
            </a:pPr>
            <a:r>
              <a:rPr lang="en-US" b="1" dirty="0" smtClean="0">
                <a:latin typeface="Calibri" panose="020F0502020204030204" pitchFamily="34" charset="0"/>
                <a:ea typeface="Calibri" panose="020F0502020204030204" pitchFamily="34" charset="0"/>
                <a:cs typeface="B Zar" panose="00000400000000000000" pitchFamily="2" charset="-78"/>
              </a:rPr>
              <a:t>www.cia</a:t>
            </a:r>
            <a:r>
              <a:rPr lang="ar-SA" b="1" dirty="0" smtClean="0">
                <a:latin typeface="Calibri" panose="020F0502020204030204" pitchFamily="34" charset="0"/>
                <a:ea typeface="Calibri" panose="020F0502020204030204" pitchFamily="34" charset="0"/>
              </a:rPr>
              <a:t> </a:t>
            </a:r>
            <a:r>
              <a:rPr lang="ar-SA" b="1" dirty="0">
                <a:latin typeface="Calibri" panose="020F0502020204030204" pitchFamily="34" charset="0"/>
                <a:ea typeface="Calibri" panose="020F0502020204030204" pitchFamily="34" charset="0"/>
              </a:rPr>
              <a:t>.</a:t>
            </a:r>
            <a:r>
              <a:rPr lang="en-US" b="1" dirty="0">
                <a:latin typeface="Calibri" panose="020F0502020204030204" pitchFamily="34" charset="0"/>
                <a:ea typeface="Calibri" panose="020F0502020204030204" pitchFamily="34" charset="0"/>
                <a:cs typeface="B Zar" panose="00000400000000000000" pitchFamily="2" charset="-78"/>
              </a:rPr>
              <a:t>com</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rtl="1">
              <a:lnSpc>
                <a:spcPct val="115000"/>
              </a:lnSpc>
              <a:spcBef>
                <a:spcPts val="0"/>
              </a:spcBef>
              <a:spcAft>
                <a:spcPts val="1000"/>
              </a:spcAft>
              <a:buNone/>
            </a:pPr>
            <a:r>
              <a:rPr lang="en-US" b="1" dirty="0">
                <a:latin typeface="Arial" panose="020B0604020202020204" pitchFamily="34" charset="0"/>
                <a:ea typeface="Calibri" panose="020F0502020204030204" pitchFamily="34" charset="0"/>
                <a:cs typeface="B Zar" panose="00000400000000000000" pitchFamily="2" charset="-78"/>
              </a:rPr>
              <a:t>www.lib.utexas.edu</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rtl="1">
              <a:lnSpc>
                <a:spcPct val="115000"/>
              </a:lnSpc>
              <a:spcBef>
                <a:spcPts val="0"/>
              </a:spcBef>
              <a:spcAft>
                <a:spcPts val="1000"/>
              </a:spcAft>
              <a:buNone/>
            </a:pPr>
            <a:r>
              <a:rPr lang="en-US" b="1" dirty="0">
                <a:latin typeface="Arial" panose="020B0604020202020204" pitchFamily="34" charset="0"/>
                <a:ea typeface="Calibri" panose="020F0502020204030204" pitchFamily="34" charset="0"/>
                <a:cs typeface="B Zar" panose="00000400000000000000" pitchFamily="2" charset="-78"/>
              </a:rPr>
              <a:t>www . </a:t>
            </a:r>
            <a:r>
              <a:rPr lang="en-US" b="1" dirty="0" err="1">
                <a:latin typeface="Arial" panose="020B0604020202020204" pitchFamily="34" charset="0"/>
                <a:ea typeface="Calibri" panose="020F0502020204030204" pitchFamily="34" charset="0"/>
                <a:cs typeface="B Zar" panose="00000400000000000000" pitchFamily="2" charset="-78"/>
              </a:rPr>
              <a:t>wikipedia</a:t>
            </a:r>
            <a:r>
              <a:rPr lang="en-US" b="1" dirty="0">
                <a:latin typeface="Arial" panose="020B0604020202020204" pitchFamily="34" charset="0"/>
                <a:ea typeface="Calibri" panose="020F0502020204030204" pitchFamily="34" charset="0"/>
                <a:cs typeface="B Zar" panose="00000400000000000000" pitchFamily="2" charset="-78"/>
              </a:rPr>
              <a:t> .com</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rtl="1">
              <a:lnSpc>
                <a:spcPct val="115000"/>
              </a:lnSpc>
              <a:spcBef>
                <a:spcPts val="0"/>
              </a:spcBef>
              <a:spcAft>
                <a:spcPts val="1000"/>
              </a:spcAft>
              <a:buNone/>
            </a:pPr>
            <a:r>
              <a:rPr lang="en-US" b="1" dirty="0">
                <a:latin typeface="Arial" panose="020B0604020202020204" pitchFamily="34" charset="0"/>
                <a:ea typeface="Calibri" panose="020F0502020204030204" pitchFamily="34" charset="0"/>
                <a:cs typeface="B Zar" panose="00000400000000000000" pitchFamily="2" charset="-78"/>
              </a:rPr>
              <a:t>www. BBC Persian . Com</a:t>
            </a:r>
            <a:endParaRPr lang="en-US" dirty="0">
              <a:latin typeface="Calibri" panose="020F0502020204030204" pitchFamily="34" charset="0"/>
              <a:ea typeface="Calibri" panose="020F0502020204030204" pitchFamily="34" charset="0"/>
              <a:cs typeface="Arial" panose="020B0604020202020204" pitchFamily="34" charset="0"/>
            </a:endParaRPr>
          </a:p>
          <a:p>
            <a:pPr marL="0" marR="180340" indent="0" rtl="1">
              <a:lnSpc>
                <a:spcPct val="115000"/>
              </a:lnSpc>
              <a:spcBef>
                <a:spcPts val="0"/>
              </a:spcBef>
              <a:spcAft>
                <a:spcPts val="1000"/>
              </a:spcAft>
              <a:buNone/>
            </a:pPr>
            <a:r>
              <a:rPr lang="en-US" b="1" dirty="0">
                <a:latin typeface="Calibri" panose="020F0502020204030204" pitchFamily="34" charset="0"/>
                <a:ea typeface="Calibri" panose="020F0502020204030204" pitchFamily="34" charset="0"/>
                <a:cs typeface="B Zar" panose="00000400000000000000" pitchFamily="2" charset="-78"/>
              </a:rPr>
              <a:t>www</a:t>
            </a:r>
            <a:r>
              <a:rPr lang="ar-SA" b="1" dirty="0">
                <a:latin typeface="Calibri" panose="020F0502020204030204" pitchFamily="34" charset="0"/>
                <a:ea typeface="Calibri" panose="020F0502020204030204" pitchFamily="34" charset="0"/>
              </a:rPr>
              <a:t>. </a:t>
            </a:r>
            <a:r>
              <a:rPr lang="en-US" b="1" dirty="0">
                <a:latin typeface="Calibri" panose="020F0502020204030204" pitchFamily="34" charset="0"/>
                <a:ea typeface="Calibri" panose="020F0502020204030204" pitchFamily="34" charset="0"/>
                <a:cs typeface="B Zar" panose="00000400000000000000" pitchFamily="2" charset="-78"/>
              </a:rPr>
              <a:t>animationfactory.com</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399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909" y="624110"/>
            <a:ext cx="9840704" cy="1280890"/>
          </a:xfrm>
        </p:spPr>
        <p:txBody>
          <a:bodyPr/>
          <a:lstStyle/>
          <a:p>
            <a:endParaRPr lang="en-US" dirty="0"/>
          </a:p>
        </p:txBody>
      </p:sp>
      <p:sp>
        <p:nvSpPr>
          <p:cNvPr id="3" name="Content Placeholder 2"/>
          <p:cNvSpPr>
            <a:spLocks noGrp="1"/>
          </p:cNvSpPr>
          <p:nvPr>
            <p:ph idx="1"/>
          </p:nvPr>
        </p:nvSpPr>
        <p:spPr>
          <a:xfrm>
            <a:off x="1543987" y="2133600"/>
            <a:ext cx="9960625" cy="3777622"/>
          </a:xfrm>
        </p:spPr>
        <p:txBody>
          <a:bodyPr/>
          <a:lstStyle/>
          <a:p>
            <a:endParaRPr lang="en-US" dirty="0"/>
          </a:p>
        </p:txBody>
      </p:sp>
    </p:spTree>
    <p:extLst>
      <p:ext uri="{BB962C8B-B14F-4D97-AF65-F5344CB8AC3E}">
        <p14:creationId xmlns:p14="http://schemas.microsoft.com/office/powerpoint/2010/main" val="415352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pPr algn="ctr"/>
            <a:r>
              <a:rPr lang="fa-IR" dirty="0" smtClean="0"/>
              <a:t>تاریخ</a:t>
            </a:r>
            <a:endParaRPr lang="en-US" dirty="0"/>
          </a:p>
        </p:txBody>
      </p:sp>
      <p:sp>
        <p:nvSpPr>
          <p:cNvPr id="3" name="Content Placeholder 2"/>
          <p:cNvSpPr>
            <a:spLocks noGrp="1"/>
          </p:cNvSpPr>
          <p:nvPr>
            <p:ph idx="1"/>
          </p:nvPr>
        </p:nvSpPr>
        <p:spPr>
          <a:xfrm>
            <a:off x="838200" y="1163782"/>
            <a:ext cx="10515600" cy="5013181"/>
          </a:xfrm>
        </p:spPr>
        <p:txBody>
          <a:bodyPr>
            <a:normAutofit/>
          </a:bodyPr>
          <a:lstStyle/>
          <a:p>
            <a:pPr marL="2540" marR="540385" algn="just" rtl="1">
              <a:lnSpc>
                <a:spcPct val="115000"/>
              </a:lnSpc>
              <a:spcBef>
                <a:spcPts val="0"/>
              </a:spcBef>
              <a:spcAft>
                <a:spcPts val="1000"/>
              </a:spcAft>
              <a:tabLst>
                <a:tab pos="4863465" algn="r"/>
              </a:tabLst>
            </a:pPr>
            <a:r>
              <a:rPr lang="fa-IR" b="1" dirty="0">
                <a:latin typeface="Calibri" panose="020F0502020204030204" pitchFamily="34" charset="0"/>
                <a:ea typeface="Calibri" panose="020F0502020204030204" pitchFamily="34" charset="0"/>
              </a:rPr>
              <a:t>سرزمين فعلي عراق كه ا ز3500 سال پس از ميلاد مسيح تدريجاً نژاد سامي را در خود پذيرا شد.در گذشته‌اي دور محل تمركز يكي ازقديمي‌ترين تمدن‌هاي آسيا به شمار مي‌رفته است. سومريها در نواحي</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شمالي اين سرزمين مملكت آشور را بوجود آوردند. در سال 539 قبل از ميلاد بابل به تصرف كورش</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هخامنشي در آمد و از آن پس (به استثناي دوران مقدوني‌ها) تا ظهور اسلام همواره تحت تسلط حكومت</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مركزي ايران بود. از سال642 ميلادي، اين سرزمين نيز جزء قلمروهاي اسلام قرار گرفت وحدود 130 سال بعد «بغداد»  ساخته و مركز خلافت عباسي شد پس از آن در 1257 ميلادي به تسخيرهلاكوخان مغول، در 1535 ميلادي به تصرف امپراطوري عثماني و در1920 ميلادي تحت قيموميت</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امپراطوري بريتانيا در آمد. تا اينكه در 1932م (1311 ه‍ . ش) عراق رسماً مستقل شد.</a:t>
            </a:r>
            <a:r>
              <a:rPr lang="ar-SA"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573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600" b="1" dirty="0">
                <a:solidFill>
                  <a:srgbClr val="FF0000"/>
                </a:solidFill>
                <a:latin typeface="Calibri" panose="020F0502020204030204" pitchFamily="34" charset="0"/>
                <a:ea typeface="Calibri" panose="020F0502020204030204" pitchFamily="34" charset="0"/>
                <a:cs typeface="Arial" panose="020B0604020202020204" pitchFamily="34" charset="0"/>
              </a:rPr>
              <a:t>موقعيت</a:t>
            </a:r>
            <a:endParaRPr lang="en-US" sz="6600" dirty="0"/>
          </a:p>
        </p:txBody>
      </p:sp>
      <p:sp>
        <p:nvSpPr>
          <p:cNvPr id="3" name="Content Placeholder 2"/>
          <p:cNvSpPr>
            <a:spLocks noGrp="1"/>
          </p:cNvSpPr>
          <p:nvPr>
            <p:ph idx="1"/>
          </p:nvPr>
        </p:nvSpPr>
        <p:spPr/>
        <p:txBody>
          <a:bodyPr>
            <a:normAutofit/>
          </a:bodyPr>
          <a:lstStyle/>
          <a:p>
            <a:pPr marL="0" marR="540385" indent="0" algn="just" rtl="1">
              <a:lnSpc>
                <a:spcPct val="115000"/>
              </a:lnSpc>
              <a:spcBef>
                <a:spcPts val="0"/>
              </a:spcBef>
              <a:spcAft>
                <a:spcPts val="1000"/>
              </a:spcAft>
              <a:buNone/>
            </a:pPr>
            <a:r>
              <a:rPr lang="fa-IR"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 كشورعراق درمنطقه جنوب </a:t>
            </a:r>
            <a:r>
              <a:rPr lang="fa-IR" b="1" dirty="0">
                <a:latin typeface="Calibri" panose="020F0502020204030204" pitchFamily="34" charset="0"/>
                <a:ea typeface="Calibri" panose="020F0502020204030204" pitchFamily="34" charset="0"/>
              </a:rPr>
              <a:t>غربي آسيا و </a:t>
            </a:r>
            <a:r>
              <a:rPr lang="fa-IR" b="1" dirty="0" smtClean="0">
                <a:latin typeface="Calibri" panose="020F0502020204030204" pitchFamily="34" charset="0"/>
                <a:ea typeface="Calibri" panose="020F0502020204030204" pitchFamily="34" charset="0"/>
              </a:rPr>
              <a:t>درتقاطع </a:t>
            </a:r>
            <a:r>
              <a:rPr lang="fa-IR" b="1" dirty="0">
                <a:latin typeface="Calibri" panose="020F0502020204030204" pitchFamily="34" charset="0"/>
                <a:ea typeface="Calibri" panose="020F0502020204030204" pitchFamily="34" charset="0"/>
              </a:rPr>
              <a:t>سه قاره </a:t>
            </a:r>
            <a:r>
              <a:rPr lang="fa-IR" b="1" dirty="0" smtClean="0">
                <a:latin typeface="Calibri" panose="020F0502020204030204" pitchFamily="34" charset="0"/>
                <a:ea typeface="Calibri" panose="020F0502020204030204" pitchFamily="34" charset="0"/>
              </a:rPr>
              <a:t>آسيا،اروپا </a:t>
            </a:r>
            <a:r>
              <a:rPr lang="fa-IR" b="1" dirty="0">
                <a:latin typeface="Calibri" panose="020F0502020204030204" pitchFamily="34" charset="0"/>
                <a:ea typeface="Calibri" panose="020F0502020204030204" pitchFamily="34" charset="0"/>
              </a:rPr>
              <a:t>و </a:t>
            </a:r>
            <a:r>
              <a:rPr lang="fa-IR" b="1" dirty="0" smtClean="0">
                <a:latin typeface="Calibri" panose="020F0502020204030204" pitchFamily="34" charset="0"/>
                <a:ea typeface="Calibri" panose="020F0502020204030204" pitchFamily="34" charset="0"/>
              </a:rPr>
              <a:t>آفريقا </a:t>
            </a:r>
            <a:r>
              <a:rPr lang="fa-IR" b="1" dirty="0">
                <a:latin typeface="Calibri" panose="020F0502020204030204" pitchFamily="34" charset="0"/>
                <a:ea typeface="Calibri" panose="020F0502020204030204" pitchFamily="34" charset="0"/>
              </a:rPr>
              <a:t>قرار گرفته است. كشورهاي ايران در شرق، تركيه </a:t>
            </a:r>
            <a:r>
              <a:rPr lang="fa-IR" b="1" dirty="0" smtClean="0">
                <a:latin typeface="Calibri" panose="020F0502020204030204" pitchFamily="34" charset="0"/>
                <a:ea typeface="Calibri" panose="020F0502020204030204" pitchFamily="34" charset="0"/>
              </a:rPr>
              <a:t>درشمال،سوريه</a:t>
            </a:r>
            <a:r>
              <a:rPr lang="fa-IR" dirty="0" smtClean="0">
                <a:latin typeface="Calibri" panose="020F0502020204030204" pitchFamily="34" charset="0"/>
                <a:ea typeface="Calibri" panose="020F0502020204030204" pitchFamily="34" charset="0"/>
                <a:cs typeface="Arial" panose="020B0604020202020204" pitchFamily="34" charset="0"/>
              </a:rPr>
              <a:t> </a:t>
            </a:r>
            <a:r>
              <a:rPr lang="fa-IR" b="1" dirty="0" smtClean="0">
                <a:latin typeface="Calibri" panose="020F0502020204030204" pitchFamily="34" charset="0"/>
                <a:ea typeface="Calibri" panose="020F0502020204030204" pitchFamily="34" charset="0"/>
              </a:rPr>
              <a:t>و </a:t>
            </a:r>
            <a:r>
              <a:rPr lang="fa-IR" b="1" dirty="0">
                <a:latin typeface="Calibri" panose="020F0502020204030204" pitchFamily="34" charset="0"/>
                <a:ea typeface="Calibri" panose="020F0502020204030204" pitchFamily="34" charset="0"/>
              </a:rPr>
              <a:t>اردن در غرب و عربستان سعودي و كويت درجنوب  ، همسايگان </a:t>
            </a:r>
            <a:r>
              <a:rPr lang="fa-IR" b="1" dirty="0" smtClean="0">
                <a:latin typeface="Calibri" panose="020F0502020204030204" pitchFamily="34" charset="0"/>
                <a:ea typeface="Calibri" panose="020F0502020204030204" pitchFamily="34" charset="0"/>
              </a:rPr>
              <a:t>عراق</a:t>
            </a:r>
            <a:r>
              <a:rPr lang="fa-IR" dirty="0" smtClean="0">
                <a:latin typeface="Calibri" panose="020F0502020204030204" pitchFamily="34" charset="0"/>
                <a:ea typeface="Calibri" panose="020F0502020204030204" pitchFamily="34" charset="0"/>
                <a:cs typeface="Arial" panose="020B0604020202020204" pitchFamily="34" charset="0"/>
              </a:rPr>
              <a:t> </a:t>
            </a:r>
            <a:r>
              <a:rPr lang="fa-IR" b="1" dirty="0" smtClean="0">
                <a:latin typeface="Calibri" panose="020F0502020204030204" pitchFamily="34" charset="0"/>
                <a:ea typeface="Calibri" panose="020F0502020204030204" pitchFamily="34" charset="0"/>
              </a:rPr>
              <a:t>را </a:t>
            </a:r>
            <a:r>
              <a:rPr lang="fa-IR" b="1" dirty="0">
                <a:latin typeface="Calibri" panose="020F0502020204030204" pitchFamily="34" charset="0"/>
                <a:ea typeface="Calibri" panose="020F0502020204030204" pitchFamily="34" charset="0"/>
              </a:rPr>
              <a:t>شامل مي‌شوند.طول كل </a:t>
            </a:r>
            <a:r>
              <a:rPr lang="fa-IR" b="1" dirty="0" smtClean="0">
                <a:latin typeface="Calibri" panose="020F0502020204030204" pitchFamily="34" charset="0"/>
                <a:ea typeface="Calibri" panose="020F0502020204030204" pitchFamily="34" charset="0"/>
              </a:rPr>
              <a:t>مرزهاي عراق </a:t>
            </a:r>
            <a:r>
              <a:rPr lang="fa-IR" b="1" dirty="0">
                <a:latin typeface="Calibri" panose="020F0502020204030204" pitchFamily="34" charset="0"/>
                <a:ea typeface="Calibri" panose="020F0502020204030204" pitchFamily="34" charset="0"/>
              </a:rPr>
              <a:t>3650كيلومتر </a:t>
            </a:r>
            <a:r>
              <a:rPr lang="fa-IR" b="1" dirty="0" smtClean="0">
                <a:latin typeface="Calibri" panose="020F0502020204030204" pitchFamily="34" charset="0"/>
                <a:ea typeface="Calibri" panose="020F0502020204030204" pitchFamily="34" charset="0"/>
              </a:rPr>
              <a:t>است. </a:t>
            </a:r>
            <a:r>
              <a:rPr lang="fa-IR" b="1" dirty="0">
                <a:latin typeface="Calibri" panose="020F0502020204030204" pitchFamily="34" charset="0"/>
                <a:ea typeface="Calibri" panose="020F0502020204030204" pitchFamily="34" charset="0"/>
              </a:rPr>
              <a:t>كه مرزمشترك </a:t>
            </a:r>
            <a:r>
              <a:rPr lang="fa-IR" b="1" dirty="0" smtClean="0">
                <a:latin typeface="Calibri" panose="020F0502020204030204" pitchFamily="34" charset="0"/>
                <a:ea typeface="Calibri" panose="020F0502020204030204" pitchFamily="34" charset="0"/>
              </a:rPr>
              <a:t>آن با </a:t>
            </a:r>
            <a:r>
              <a:rPr lang="fa-IR" b="1" dirty="0">
                <a:latin typeface="Calibri" panose="020F0502020204030204" pitchFamily="34" charset="0"/>
                <a:ea typeface="Calibri" panose="020F0502020204030204" pitchFamily="34" charset="0"/>
              </a:rPr>
              <a:t>ايران 1458 كيلومتر ، بااردن 181، باكويت 240، باعربستان 814 ، با سوريه </a:t>
            </a:r>
            <a:r>
              <a:rPr lang="fa-IR" b="1" dirty="0" smtClean="0">
                <a:latin typeface="Calibri" panose="020F0502020204030204" pitchFamily="34" charset="0"/>
                <a:ea typeface="Calibri" panose="020F0502020204030204" pitchFamily="34" charset="0"/>
              </a:rPr>
              <a:t>605وباتركيه </a:t>
            </a:r>
            <a:r>
              <a:rPr lang="fa-IR" b="1" dirty="0">
                <a:latin typeface="Calibri" panose="020F0502020204030204" pitchFamily="34" charset="0"/>
                <a:ea typeface="Calibri" panose="020F0502020204030204" pitchFamily="34" charset="0"/>
              </a:rPr>
              <a:t>352 كيلومتر است .</a:t>
            </a:r>
            <a:endParaRPr lang="en-US" dirty="0">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245286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929" y="254833"/>
            <a:ext cx="9870684" cy="629587"/>
          </a:xfrm>
        </p:spPr>
        <p:txBody>
          <a:bodyPr>
            <a:normAutofit fontScale="90000"/>
          </a:bodyPr>
          <a:lstStyle/>
          <a:p>
            <a:pPr marL="2540" marR="540385" lvl="0" indent="-228600" algn="ctr" rtl="1">
              <a:lnSpc>
                <a:spcPct val="115000"/>
              </a:lnSpc>
              <a:spcBef>
                <a:spcPts val="0"/>
              </a:spcBef>
              <a:spcAft>
                <a:spcPts val="1000"/>
              </a:spcAft>
            </a:pPr>
            <a:r>
              <a:rPr lang="fa-IR" sz="4000" b="1" dirty="0">
                <a:solidFill>
                  <a:srgbClr val="FF0000"/>
                </a:solidFill>
                <a:latin typeface="Calibri" panose="020F0502020204030204" pitchFamily="34" charset="0"/>
                <a:ea typeface="Calibri" panose="020F0502020204030204" pitchFamily="34" charset="0"/>
                <a:cs typeface="Arial" panose="020B0604020202020204" pitchFamily="34" charset="0"/>
              </a:rPr>
              <a:t>جغرافياي طبيعي</a:t>
            </a:r>
            <a:r>
              <a:rPr lang="en-US" sz="13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13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a:xfrm>
            <a:off x="1484026" y="1259174"/>
            <a:ext cx="10020586" cy="5186596"/>
          </a:xfrm>
        </p:spPr>
        <p:txBody>
          <a:bodyPr>
            <a:normAutofit lnSpcReduction="10000"/>
          </a:bodyPr>
          <a:lstStyle/>
          <a:p>
            <a:pPr marL="0" marR="540385" indent="0" algn="just" rtl="1">
              <a:lnSpc>
                <a:spcPct val="115000"/>
              </a:lnSpc>
              <a:spcBef>
                <a:spcPts val="0"/>
              </a:spcBef>
              <a:spcAft>
                <a:spcPts val="1000"/>
              </a:spcAft>
              <a:buNone/>
            </a:pPr>
            <a:r>
              <a:rPr lang="ar-SA"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الف) منطقه كوهستاني شمال شرقي: كه اين منطقه كوهستاني از نظر وسعت بيش از 5 درصد خاكعراق رافراگرفته است كه در واقع دنباله ارتفاعات توروس در تركيه و زاگرس در ايرا ن است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ب) جزيره: منطقه جزيره از كشور سوريه به داخل عراق مركزي گسترش يافته، دشتي بياباني است كه</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ارتفاع آن از 450 متر در شمال غربي تا 79 متر تا حوالي بغداد كاهش مي‌يابد.</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ج) منطقه جلگه‌اي شرق و جنوب شرقي: اين منطقه در غرب رشته كوههاي زاگرس قرار گرفته ورودهاي دجله و فرات در اين منطقه جريان دارند و درياچه هاي فصلي اين كشور اكثراً در اينمنطقه واقع شده‌اند</a:t>
            </a:r>
            <a:r>
              <a:rPr lang="fa-IR" b="1" dirty="0" smtClean="0">
                <a:latin typeface="Calibri" panose="020F0502020204030204" pitchFamily="34" charset="0"/>
                <a:ea typeface="Calibri" panose="020F0502020204030204" pitchFamily="34" charset="0"/>
              </a:rPr>
              <a:t>.</a:t>
            </a:r>
            <a:r>
              <a:rPr lang="ar-SA"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د) صحراي غرب و جنوب غربي: اين منطقه در غرب و جنوب غربي رودخانه فرات قرار گرفته است</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كه بيشتر اين منطقه را صحرا و بيابان فراگرفته و شيب آن از غرب به شرق است .</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به طور كل پايين‌ترين نقطه در كشور عراق صفر است كه درآبهاي اين كشور (خليج‌فارس ) قرار داردو بالاترين نقطه آن به نام كوه حاجي ابراهيم با ارتفاع 3602 متر در اين منطقه جاي دارد </a:t>
            </a:r>
            <a:r>
              <a:rPr lang="fa-IR" b="1" dirty="0" smtClean="0">
                <a:latin typeface="Calibri" panose="020F0502020204030204" pitchFamily="34" charset="0"/>
                <a:ea typeface="Calibri" panose="020F0502020204030204" pitchFamily="34" charset="0"/>
              </a:rPr>
              <a:t>.</a:t>
            </a:r>
            <a:r>
              <a:rPr lang="fa-IR"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5323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540" marR="540385" lvl="0" indent="-228600" algn="ctr" rtl="1">
              <a:lnSpc>
                <a:spcPct val="115000"/>
              </a:lnSpc>
              <a:spcBef>
                <a:spcPts val="0"/>
              </a:spcBef>
              <a:spcAft>
                <a:spcPts val="1000"/>
              </a:spcAft>
            </a:pPr>
            <a:r>
              <a:rPr lang="fa-IR" sz="4800" b="1" dirty="0">
                <a:solidFill>
                  <a:srgbClr val="FF0000"/>
                </a:solidFill>
                <a:latin typeface="Calibri" panose="020F0502020204030204" pitchFamily="34" charset="0"/>
                <a:ea typeface="Calibri" panose="020F0502020204030204" pitchFamily="34" charset="0"/>
                <a:cs typeface="Arial" panose="020B0604020202020204" pitchFamily="34" charset="0"/>
              </a:rPr>
              <a:t>تقسيمات كشوري</a:t>
            </a:r>
            <a:r>
              <a:rPr lang="en-US" sz="48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48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48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marR="540385"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كشور </a:t>
            </a:r>
            <a:r>
              <a:rPr lang="fa-IR" b="1" dirty="0">
                <a:latin typeface="Calibri" panose="020F0502020204030204" pitchFamily="34" charset="0"/>
                <a:ea typeface="Calibri" panose="020F0502020204030204" pitchFamily="34" charset="0"/>
              </a:rPr>
              <a:t>عراق هم اکنون دارای 18 استان با نام های موصل ، كركوك ، دياله ، رمادي ، بغداد ، حله ، كربلا، كوت ، تكريت ، نجف ، ديوانيه ، سماوه ، ناصريه ، عماره ، بصره ، دهوك ، اربيل ، سليمانيه مي باشد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شهر بغداد هم اكنون پايتخت كشور عراق و مركزيت سياسي اين كشور را دارا است و ازديگرشهرهاي مهم عراق ميتوان از موصل، بصره، كركوك، كربلا و نجف نام برد.</a:t>
            </a:r>
            <a:endParaRPr lang="en-US" dirty="0">
              <a:latin typeface="Calibri" panose="020F0502020204030204" pitchFamily="34" charset="0"/>
              <a:ea typeface="Calibri" panose="020F0502020204030204" pitchFamily="34" charset="0"/>
              <a:cs typeface="Arial" panose="020B0604020202020204" pitchFamily="34" charset="0"/>
            </a:endParaRPr>
          </a:p>
          <a:p>
            <a:pPr marL="2540" marR="540385" algn="just" rtl="1">
              <a:lnSpc>
                <a:spcPct val="115000"/>
              </a:lnSpc>
              <a:spcBef>
                <a:spcPts val="0"/>
              </a:spcBef>
              <a:spcAft>
                <a:spcPts val="1000"/>
              </a:spcAft>
            </a:pPr>
            <a:endParaRPr lang="en-US" b="1" dirty="0" smtClean="0">
              <a:latin typeface="Calibri" panose="020F0502020204030204" pitchFamily="34" charset="0"/>
              <a:ea typeface="Calibri" panose="020F0502020204030204" pitchFamily="34" charset="0"/>
            </a:endParaRPr>
          </a:p>
          <a:p>
            <a:pPr marL="0" marR="540385"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سه </a:t>
            </a:r>
            <a:r>
              <a:rPr lang="fa-IR" b="1" dirty="0">
                <a:latin typeface="Calibri" panose="020F0502020204030204" pitchFamily="34" charset="0"/>
                <a:ea typeface="Calibri" panose="020F0502020204030204" pitchFamily="34" charset="0"/>
              </a:rPr>
              <a:t>استان سليمانيه ، اربيل و دهوك در شمال و شمال شرق اين كشور ناحيه كردنشين را تشكيل مي دهند</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و اين سه استان هم اكنون حالت خود مختاري داشته و مركز سياسي آن شهر سليمانيه انتخاب شده</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است . كردستان خودمختار داراي مجلس و رياست جمهوري است و رئيس جمهور آن هم اكنون </a:t>
            </a:r>
            <a:r>
              <a:rPr lang="fa-IR" b="1" dirty="0" smtClean="0">
                <a:latin typeface="Calibri" panose="020F0502020204030204" pitchFamily="34" charset="0"/>
                <a:ea typeface="Calibri" panose="020F0502020204030204" pitchFamily="34" charset="0"/>
              </a:rPr>
              <a:t>مسعودبارزاني </a:t>
            </a:r>
            <a:r>
              <a:rPr lang="fa-IR" b="1" dirty="0">
                <a:latin typeface="Calibri" panose="020F0502020204030204" pitchFamily="34" charset="0"/>
                <a:ea typeface="Calibri" panose="020F0502020204030204" pitchFamily="34" charset="0"/>
              </a:rPr>
              <a:t>است .</a:t>
            </a:r>
            <a:endParaRPr lang="en-US" dirty="0">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155353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anim calcmode="lin" valueType="num">
                                      <p:cBhvr>
                                        <p:cTn id="2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027" y="344774"/>
            <a:ext cx="10020586" cy="959370"/>
          </a:xfrm>
        </p:spPr>
        <p:txBody>
          <a:bodyPr>
            <a:normAutofit fontScale="90000"/>
          </a:bodyPr>
          <a:lstStyle/>
          <a:p>
            <a:pPr marL="2540" marR="540385" lvl="0" indent="-228600" algn="ctr" rtl="1">
              <a:lnSpc>
                <a:spcPct val="115000"/>
              </a:lnSpc>
              <a:spcBef>
                <a:spcPts val="0"/>
              </a:spcBef>
              <a:spcAft>
                <a:spcPts val="1000"/>
              </a:spcAft>
            </a:pPr>
            <a:r>
              <a:rPr lang="fa-IR" sz="5400" b="1" dirty="0">
                <a:solidFill>
                  <a:srgbClr val="FF0000"/>
                </a:solidFill>
                <a:latin typeface="Calibri" panose="020F0502020204030204" pitchFamily="34" charset="0"/>
                <a:ea typeface="Calibri" panose="020F0502020204030204" pitchFamily="34" charset="0"/>
                <a:cs typeface="Arial" panose="020B0604020202020204" pitchFamily="34" charset="0"/>
              </a:rPr>
              <a:t>ساختار سياسي</a:t>
            </a:r>
            <a:r>
              <a:rPr lang="en-US" sz="22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22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a:xfrm>
            <a:off x="1618938" y="1424066"/>
            <a:ext cx="9885674" cy="5201586"/>
          </a:xfrm>
        </p:spPr>
        <p:txBody>
          <a:bodyPr>
            <a:normAutofit/>
          </a:bodyPr>
          <a:lstStyle/>
          <a:p>
            <a:pPr marL="0" marR="540385" indent="0" algn="just" rtl="1">
              <a:lnSpc>
                <a:spcPct val="115000"/>
              </a:lnSpc>
              <a:spcBef>
                <a:spcPts val="0"/>
              </a:spcBef>
              <a:spcAft>
                <a:spcPts val="1000"/>
              </a:spcAft>
              <a:buNone/>
            </a:pPr>
            <a:r>
              <a:rPr lang="ar-SA" dirty="0">
                <a:latin typeface="Calibri" panose="020F0502020204030204" pitchFamily="34" charset="0"/>
                <a:ea typeface="Calibri" panose="020F050202020403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به دنبال انتخاب پارلماني 20 ژانويه 2005م (1384ه‍ . ش) اعضاي مجمع ملي عراق جهت تدوين</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پيش‌نويس قانون اساسي اين كشور انتخاب شدند.براساس اين انتخابات و كسب اكثريت كرسي‌ها توسط</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شيعيان، رئيس دولت انتقالي (نخست وزير) از بين شيعيان انتخاب شده و پست رياست جمهوري نيز دراختيار كردها قرار گرفت.بر اين اساس جلال طالباني به عنوان رئيس جمهور، عادل عبدالعزيزالمهدي و قاضي‌الياور به عنوان معاونان وي انتخاب شدند و رياست دولت و نخست وزيري در اختيار نوري</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مالكي قرارگرفت.</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نسخه نهايي قانون اساسي عراق نيز توسط اكثريت اعضاي كميته تدوين اين قانون امضاء و درپارلمان</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عراق نيز تصويب شده و در روز 15 اكتبر 2005م (3مهر ماه1384)  به همه پرسي گذاشته شد و به</a:t>
            </a:r>
            <a:r>
              <a:rPr lang="fa-IR" dirty="0">
                <a:latin typeface="Calibri" panose="020F0502020204030204" pitchFamily="34" charset="0"/>
                <a:ea typeface="Calibri" panose="020F0502020204030204" pitchFamily="34" charset="0"/>
              </a:rPr>
              <a:t> </a:t>
            </a:r>
            <a:r>
              <a:rPr lang="fa-IR" b="1" dirty="0">
                <a:latin typeface="Calibri" panose="020F0502020204030204" pitchFamily="34" charset="0"/>
                <a:ea typeface="Calibri" panose="020F0502020204030204" pitchFamily="34" charset="0"/>
              </a:rPr>
              <a:t>تأييد مردم رسيد.</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0393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1" end="1"/>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597" y="624110"/>
            <a:ext cx="10890015" cy="919877"/>
          </a:xfrm>
        </p:spPr>
        <p:txBody>
          <a:bodyPr>
            <a:noAutofit/>
          </a:bodyPr>
          <a:lstStyle/>
          <a:p>
            <a:pPr marL="2540" marR="540385" lvl="0" indent="-228600" algn="ctr" rtl="1">
              <a:lnSpc>
                <a:spcPct val="115000"/>
              </a:lnSpc>
              <a:spcBef>
                <a:spcPts val="0"/>
              </a:spcBef>
              <a:spcAft>
                <a:spcPts val="1000"/>
              </a:spcAft>
            </a:pPr>
            <a:r>
              <a:rPr lang="fa-IR" sz="4800" b="1" dirty="0">
                <a:solidFill>
                  <a:srgbClr val="FF0000"/>
                </a:solidFill>
                <a:latin typeface="Calibri" panose="020F0502020204030204" pitchFamily="34" charset="0"/>
                <a:ea typeface="Calibri" panose="020F0502020204030204" pitchFamily="34" charset="0"/>
                <a:cs typeface="Arial" panose="020B0604020202020204" pitchFamily="34" charset="0"/>
              </a:rPr>
              <a:t>اصول كلي قانون اساسي عراق</a:t>
            </a:r>
            <a:r>
              <a:rPr lang="en-US" sz="48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48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4800" dirty="0">
              <a:solidFill>
                <a:srgbClr val="FF0000"/>
              </a:solidFill>
            </a:endParaRPr>
          </a:p>
        </p:txBody>
      </p:sp>
      <p:sp>
        <p:nvSpPr>
          <p:cNvPr id="3" name="Content Placeholder 2"/>
          <p:cNvSpPr>
            <a:spLocks noGrp="1"/>
          </p:cNvSpPr>
          <p:nvPr>
            <p:ph idx="1"/>
          </p:nvPr>
        </p:nvSpPr>
        <p:spPr>
          <a:xfrm>
            <a:off x="1094282" y="1678899"/>
            <a:ext cx="10410330" cy="4811842"/>
          </a:xfrm>
        </p:spPr>
        <p:txBody>
          <a:bodyPr>
            <a:normAutofit/>
          </a:bodyPr>
          <a:lstStyle/>
          <a:p>
            <a:pPr marL="0" marR="540385" indent="0" algn="just" rtl="1">
              <a:lnSpc>
                <a:spcPct val="115000"/>
              </a:lnSpc>
              <a:spcBef>
                <a:spcPts val="0"/>
              </a:spcBef>
              <a:spcAft>
                <a:spcPts val="1000"/>
              </a:spcAft>
              <a:buNone/>
            </a:pPr>
            <a:r>
              <a:rPr lang="en-US" b="1" dirty="0">
                <a:latin typeface="Calibri" panose="020F0502020204030204" pitchFamily="34" charset="0"/>
                <a:ea typeface="Calibri" panose="020F0502020204030204" pitchFamily="34" charset="0"/>
              </a:rPr>
              <a:t>1</a:t>
            </a:r>
            <a:r>
              <a:rPr lang="fa-IR" b="1" dirty="0" smtClean="0">
                <a:latin typeface="Calibri" panose="020F0502020204030204" pitchFamily="34" charset="0"/>
                <a:ea typeface="Calibri" panose="020F0502020204030204" pitchFamily="34" charset="0"/>
              </a:rPr>
              <a:t>ـ </a:t>
            </a:r>
            <a:r>
              <a:rPr lang="fa-IR" b="1" dirty="0">
                <a:latin typeface="Calibri" panose="020F0502020204030204" pitchFamily="34" charset="0"/>
                <a:ea typeface="Calibri" panose="020F0502020204030204" pitchFamily="34" charset="0"/>
              </a:rPr>
              <a:t>حكومت عراق حكومتي جمهوري، فدرال، دموكراتيك و كثرت‌گرا است.</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en-US" b="1" dirty="0" smtClean="0">
                <a:latin typeface="Calibri" panose="020F0502020204030204" pitchFamily="34" charset="0"/>
                <a:ea typeface="Calibri" panose="020F0502020204030204" pitchFamily="34" charset="0"/>
              </a:rPr>
              <a:t>2</a:t>
            </a:r>
            <a:r>
              <a:rPr lang="fa-IR" b="1" dirty="0" smtClean="0">
                <a:latin typeface="Calibri" panose="020F0502020204030204" pitchFamily="34" charset="0"/>
                <a:ea typeface="Calibri" panose="020F0502020204030204" pitchFamily="34" charset="0"/>
              </a:rPr>
              <a:t>ـ </a:t>
            </a:r>
            <a:r>
              <a:rPr lang="fa-IR" b="1" dirty="0">
                <a:latin typeface="Calibri" panose="020F0502020204030204" pitchFamily="34" charset="0"/>
                <a:ea typeface="Calibri" panose="020F0502020204030204" pitchFamily="34" charset="0"/>
              </a:rPr>
              <a:t>عراق كشوري چند مليتي، چند مذهبي و چند فرهنگي است.</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en-US" b="1" dirty="0" smtClean="0">
                <a:latin typeface="Calibri" panose="020F0502020204030204" pitchFamily="34" charset="0"/>
                <a:ea typeface="Calibri" panose="020F0502020204030204" pitchFamily="34" charset="0"/>
              </a:rPr>
              <a:t>3</a:t>
            </a:r>
            <a:r>
              <a:rPr lang="fa-IR" b="1" dirty="0" smtClean="0">
                <a:latin typeface="Calibri" panose="020F0502020204030204" pitchFamily="34" charset="0"/>
                <a:ea typeface="Calibri" panose="020F0502020204030204" pitchFamily="34" charset="0"/>
              </a:rPr>
              <a:t>ـ </a:t>
            </a:r>
            <a:r>
              <a:rPr lang="fa-IR" b="1" dirty="0">
                <a:latin typeface="Calibri" panose="020F0502020204030204" pitchFamily="34" charset="0"/>
                <a:ea typeface="Calibri" panose="020F0502020204030204" pitchFamily="34" charset="0"/>
              </a:rPr>
              <a:t>آزادي مذهبي و آزادي برگزاري مراسم مذهبي به رسميت شناخته </a:t>
            </a:r>
            <a:r>
              <a:rPr lang="fa-IR" b="1" dirty="0" smtClean="0">
                <a:latin typeface="Calibri" panose="020F0502020204030204" pitchFamily="34" charset="0"/>
                <a:ea typeface="Calibri" panose="020F0502020204030204" pitchFamily="34" charset="0"/>
              </a:rPr>
              <a:t>شده</a:t>
            </a:r>
            <a:endParaRPr lang="en-US" b="1" dirty="0" smtClean="0">
              <a:latin typeface="Calibri" panose="020F0502020204030204" pitchFamily="34" charset="0"/>
              <a:ea typeface="Calibri" panose="020F0502020204030204" pitchFamily="34" charset="0"/>
            </a:endParaRPr>
          </a:p>
          <a:p>
            <a:pPr marL="0" marR="540385" indent="0" algn="just" rtl="1">
              <a:lnSpc>
                <a:spcPct val="115000"/>
              </a:lnSpc>
              <a:spcBef>
                <a:spcPts val="0"/>
              </a:spcBef>
              <a:spcAft>
                <a:spcPts val="1000"/>
              </a:spcAft>
              <a:buNone/>
            </a:pPr>
            <a:r>
              <a:rPr lang="fa-IR" b="1" dirty="0" smtClean="0">
                <a:latin typeface="Calibri" panose="020F0502020204030204" pitchFamily="34" charset="0"/>
                <a:ea typeface="Calibri" panose="020F0502020204030204" pitchFamily="34" charset="0"/>
              </a:rPr>
              <a:t> </a:t>
            </a:r>
            <a:r>
              <a:rPr lang="en-US" b="1" dirty="0" smtClean="0">
                <a:latin typeface="Calibri" panose="020F0502020204030204" pitchFamily="34" charset="0"/>
                <a:ea typeface="Calibri" panose="020F0502020204030204" pitchFamily="34" charset="0"/>
              </a:rPr>
              <a:t>4</a:t>
            </a:r>
            <a:r>
              <a:rPr lang="fa-IR" b="1" dirty="0" smtClean="0">
                <a:latin typeface="Calibri" panose="020F0502020204030204" pitchFamily="34" charset="0"/>
                <a:ea typeface="Calibri" panose="020F0502020204030204" pitchFamily="34" charset="0"/>
              </a:rPr>
              <a:t>ـ </a:t>
            </a:r>
            <a:r>
              <a:rPr lang="fa-IR" b="1" dirty="0">
                <a:latin typeface="Calibri" panose="020F0502020204030204" pitchFamily="34" charset="0"/>
                <a:ea typeface="Calibri" panose="020F0502020204030204" pitchFamily="34" charset="0"/>
              </a:rPr>
              <a:t>دين اسلام است.</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en-US" b="1" dirty="0" smtClean="0">
                <a:latin typeface="Calibri" panose="020F0502020204030204" pitchFamily="34" charset="0"/>
                <a:ea typeface="Calibri" panose="020F0502020204030204" pitchFamily="34" charset="0"/>
              </a:rPr>
              <a:t>5</a:t>
            </a:r>
            <a:r>
              <a:rPr lang="fa-IR" b="1" dirty="0" smtClean="0">
                <a:latin typeface="Calibri" panose="020F0502020204030204" pitchFamily="34" charset="0"/>
                <a:ea typeface="Calibri" panose="020F0502020204030204" pitchFamily="34" charset="0"/>
              </a:rPr>
              <a:t>ـ </a:t>
            </a:r>
            <a:r>
              <a:rPr lang="fa-IR" b="1" dirty="0">
                <a:latin typeface="Calibri" panose="020F0502020204030204" pitchFamily="34" charset="0"/>
                <a:ea typeface="Calibri" panose="020F0502020204030204" pitchFamily="34" charset="0"/>
              </a:rPr>
              <a:t>زبان رسمي اين كشور عربي و كردي است</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0918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2000"/>
                                        <p:tgtEl>
                                          <p:spTgt spid="3">
                                            <p:txEl>
                                              <p:pRg st="1" end="1"/>
                                            </p:txEl>
                                          </p:spTgt>
                                        </p:tgtEl>
                                      </p:cBhvr>
                                    </p:animEffect>
                                    <p:anim calcmode="lin" valueType="num">
                                      <p:cBhvr>
                                        <p:cTn id="21"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2"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anim calcmode="lin" valueType="num">
                                      <p:cBhvr>
                                        <p:cTn id="2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anim calcmode="lin" valueType="num">
                                      <p:cBhvr>
                                        <p:cTn id="35"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6"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2000"/>
                                        <p:tgtEl>
                                          <p:spTgt spid="3">
                                            <p:txEl>
                                              <p:pRg st="4" end="4"/>
                                            </p:txEl>
                                          </p:spTgt>
                                        </p:tgtEl>
                                      </p:cBhvr>
                                    </p:animEffect>
                                    <p:anim calcmode="lin" valueType="num">
                                      <p:cBhvr>
                                        <p:cTn id="4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3"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693"/>
          </a:xfrm>
        </p:spPr>
        <p:txBody>
          <a:bodyPr>
            <a:normAutofit fontScale="90000"/>
          </a:bodyPr>
          <a:lstStyle/>
          <a:p>
            <a:pPr marL="2540" marR="540385" lvl="0" indent="-228600" algn="ctr" rtl="1">
              <a:lnSpc>
                <a:spcPct val="115000"/>
              </a:lnSpc>
              <a:spcBef>
                <a:spcPts val="0"/>
              </a:spcBef>
              <a:spcAft>
                <a:spcPts val="1000"/>
              </a:spcAft>
            </a:pPr>
            <a:r>
              <a:rPr lang="fa-IR" sz="5300" b="1" dirty="0">
                <a:solidFill>
                  <a:srgbClr val="FF0000"/>
                </a:solidFill>
                <a:latin typeface="Calibri" panose="020F0502020204030204" pitchFamily="34" charset="0"/>
                <a:ea typeface="Calibri" panose="020F0502020204030204" pitchFamily="34" charset="0"/>
                <a:cs typeface="Arial" panose="020B0604020202020204" pitchFamily="34" charset="0"/>
              </a:rPr>
              <a:t>بازيگران داخلي عراق</a:t>
            </a:r>
            <a:r>
              <a:rPr lang="en-US" sz="3600"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US" sz="3600"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US" sz="3600" dirty="0"/>
          </a:p>
        </p:txBody>
      </p:sp>
      <p:sp>
        <p:nvSpPr>
          <p:cNvPr id="3" name="Content Placeholder 2"/>
          <p:cNvSpPr>
            <a:spLocks noGrp="1"/>
          </p:cNvSpPr>
          <p:nvPr>
            <p:ph idx="1"/>
          </p:nvPr>
        </p:nvSpPr>
        <p:spPr>
          <a:xfrm>
            <a:off x="838200" y="1136072"/>
            <a:ext cx="10515600" cy="5611091"/>
          </a:xfrm>
        </p:spPr>
        <p:txBody>
          <a:bodyPr>
            <a:normAutofit lnSpcReduction="10000"/>
          </a:bodyPr>
          <a:lstStyle/>
          <a:p>
            <a:pPr marL="0" marR="540385" indent="0" algn="just" rtl="1">
              <a:lnSpc>
                <a:spcPct val="115000"/>
              </a:lnSpc>
              <a:spcBef>
                <a:spcPts val="0"/>
              </a:spcBef>
              <a:spcAft>
                <a:spcPts val="1000"/>
              </a:spcAft>
              <a:buNone/>
            </a:pPr>
            <a:r>
              <a:rPr lang="en-US" b="1" dirty="0" smtClean="0">
                <a:solidFill>
                  <a:srgbClr val="990099"/>
                </a:solidFill>
                <a:latin typeface="Calibri" panose="020F0502020204030204" pitchFamily="34" charset="0"/>
                <a:ea typeface="Calibri" panose="020F0502020204030204" pitchFamily="34" charset="0"/>
              </a:rPr>
              <a:t>1</a:t>
            </a:r>
            <a:r>
              <a:rPr lang="fa-IR" b="1" dirty="0" smtClean="0">
                <a:solidFill>
                  <a:srgbClr val="990099"/>
                </a:solidFill>
                <a:latin typeface="Calibri" panose="020F0502020204030204" pitchFamily="34" charset="0"/>
                <a:ea typeface="Calibri" panose="020F0502020204030204" pitchFamily="34" charset="0"/>
              </a:rPr>
              <a:t>ـ </a:t>
            </a:r>
            <a:r>
              <a:rPr lang="fa-IR" b="1" dirty="0">
                <a:solidFill>
                  <a:srgbClr val="990099"/>
                </a:solidFill>
                <a:latin typeface="Calibri" panose="020F0502020204030204" pitchFamily="34" charset="0"/>
                <a:ea typeface="Calibri" panose="020F0502020204030204" pitchFamily="34" charset="0"/>
              </a:rPr>
              <a:t>شيعيان</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امروزه كه شيعيان عراق حدود 60 درصد از جمعيت عراق را شامل مي شوند خط مقدم انتقال سياسي در اين كشور هستند و در واقع آينده عراق بامسأله شيعه گره خورده است.</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en-US" b="1" dirty="0">
                <a:solidFill>
                  <a:srgbClr val="990099"/>
                </a:solidFill>
                <a:latin typeface="Calibri" panose="020F0502020204030204" pitchFamily="34" charset="0"/>
                <a:ea typeface="Calibri" panose="020F0502020204030204" pitchFamily="34" charset="0"/>
              </a:rPr>
              <a:t>2</a:t>
            </a:r>
            <a:r>
              <a:rPr lang="fa-IR" b="1" dirty="0" smtClean="0">
                <a:solidFill>
                  <a:srgbClr val="990099"/>
                </a:solidFill>
                <a:latin typeface="Calibri" panose="020F0502020204030204" pitchFamily="34" charset="0"/>
                <a:ea typeface="Calibri" panose="020F0502020204030204" pitchFamily="34" charset="0"/>
              </a:rPr>
              <a:t>ـ </a:t>
            </a:r>
            <a:r>
              <a:rPr lang="fa-IR" b="1" dirty="0">
                <a:solidFill>
                  <a:srgbClr val="990099"/>
                </a:solidFill>
                <a:latin typeface="Calibri" panose="020F0502020204030204" pitchFamily="34" charset="0"/>
                <a:ea typeface="Calibri" panose="020F0502020204030204" pitchFamily="34" charset="0"/>
              </a:rPr>
              <a:t>كردها</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كردهاي عراقي گروهي قومي هستند كه عموماًَ درچهار استان سليمانيه، اربيل ،دهوك و كركوك زندگي</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مي‌كنند. امروزه كرد‌هاي عراق دومين گروه عمده عراق (20درصدجمعيت كل عراق) بعد از شيعيان</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هستند و توانسته‌اند در انتخاب مجمع ملي بيشترين آراء را بعد از شيعيان و گروههاي شيعي بدست آوردند .</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en-US" b="1" dirty="0">
                <a:solidFill>
                  <a:srgbClr val="990099"/>
                </a:solidFill>
                <a:latin typeface="Calibri" panose="020F0502020204030204" pitchFamily="34" charset="0"/>
                <a:ea typeface="Calibri" panose="020F0502020204030204" pitchFamily="34" charset="0"/>
              </a:rPr>
              <a:t>3</a:t>
            </a:r>
            <a:r>
              <a:rPr lang="fa-IR" b="1" dirty="0" smtClean="0">
                <a:solidFill>
                  <a:srgbClr val="990099"/>
                </a:solidFill>
                <a:latin typeface="Calibri" panose="020F0502020204030204" pitchFamily="34" charset="0"/>
                <a:ea typeface="Calibri" panose="020F0502020204030204" pitchFamily="34" charset="0"/>
              </a:rPr>
              <a:t>ـ </a:t>
            </a:r>
            <a:r>
              <a:rPr lang="fa-IR" b="1" dirty="0">
                <a:solidFill>
                  <a:srgbClr val="990099"/>
                </a:solidFill>
                <a:latin typeface="Calibri" panose="020F0502020204030204" pitchFamily="34" charset="0"/>
                <a:ea typeface="Calibri" panose="020F0502020204030204" pitchFamily="34" charset="0"/>
              </a:rPr>
              <a:t>عربهاي سني</a:t>
            </a:r>
            <a:endParaRPr lang="en-US" dirty="0">
              <a:latin typeface="Calibri" panose="020F0502020204030204" pitchFamily="34" charset="0"/>
              <a:ea typeface="Calibri" panose="020F0502020204030204" pitchFamily="34" charset="0"/>
              <a:cs typeface="Arial" panose="020B0604020202020204" pitchFamily="34" charset="0"/>
            </a:endParaRPr>
          </a:p>
          <a:p>
            <a:pPr marL="0" marR="540385" indent="0" algn="just" rtl="1">
              <a:lnSpc>
                <a:spcPct val="115000"/>
              </a:lnSpc>
              <a:spcBef>
                <a:spcPts val="0"/>
              </a:spcBef>
              <a:spcAft>
                <a:spcPts val="1000"/>
              </a:spcAft>
              <a:buNone/>
            </a:pPr>
            <a:r>
              <a:rPr lang="fa-IR" b="1" dirty="0">
                <a:latin typeface="Calibri" panose="020F0502020204030204" pitchFamily="34" charset="0"/>
                <a:ea typeface="Calibri" panose="020F0502020204030204" pitchFamily="34" charset="0"/>
              </a:rPr>
              <a:t>عربهاي سني حدود ۲۰ درصد جمعيت عراق را تشكيل مي‌دهند و از نظر جغرافيايي در بخش شمالي و</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مركزي (اطراف بغداد) تمركز يافته‌اند. سقوط صدام‌حسين و اشغال عراق توسط آمريكا و انگليس باعث</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فروپاشي قدرت اعراب سني در عراق و ظهور قدرتهاي جديد (شيعيان و كردها ) كه تا آن زمان</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سركوب شده بودند شد. به هر جامعه سني عراق كه به ديدگاه پان عربيسم نزديك هستند نسبت به پيش‌نويس</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قانون اساسي عراق كه توسط كردهاو شيعيان تنظيم شده است مخالف بوده و آنرا سبب نابودي و تقسيم</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عراق مي‌دانند. در نهايت يكي از چالش‌هاي عراق در آينده مسأله اعراب سني و خرابكاريهاي آنها خواهد</a:t>
            </a:r>
            <a:r>
              <a:rPr lang="fa-IR" dirty="0">
                <a:latin typeface="Calibri" panose="020F0502020204030204" pitchFamily="34" charset="0"/>
                <a:ea typeface="Calibri" panose="020F0502020204030204" pitchFamily="34" charset="0"/>
                <a:cs typeface="B Zar" panose="00000400000000000000" pitchFamily="2" charset="-78"/>
              </a:rPr>
              <a:t> </a:t>
            </a:r>
            <a:r>
              <a:rPr lang="fa-IR" b="1" dirty="0">
                <a:latin typeface="Calibri" panose="020F0502020204030204" pitchFamily="34" charset="0"/>
                <a:ea typeface="Calibri" panose="020F0502020204030204" pitchFamily="34" charset="0"/>
              </a:rPr>
              <a:t>بود</a:t>
            </a:r>
            <a:r>
              <a:rPr lang="fa-IR" b="1" dirty="0" smtClean="0">
                <a:latin typeface="Calibri" panose="020F0502020204030204" pitchFamily="34" charset="0"/>
                <a:ea typeface="Calibri" panose="020F050202020403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652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410</TotalTime>
  <Words>2058</Words>
  <Application>Microsoft Office PowerPoint</Application>
  <PresentationFormat>Widescreen</PresentationFormat>
  <Paragraphs>97</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B Zar</vt:lpstr>
      <vt:lpstr>Calibri</vt:lpstr>
      <vt:lpstr>Century Gothic</vt:lpstr>
      <vt:lpstr>Georgia</vt:lpstr>
      <vt:lpstr>Tahoma</vt:lpstr>
      <vt:lpstr>Wingdings 3</vt:lpstr>
      <vt:lpstr>Wisp</vt:lpstr>
      <vt:lpstr>بررسی نظام های آموزش و پرورش  در کشورهای در حال توسعه (کشور عراق)                  </vt:lpstr>
      <vt:lpstr>PowerPoint Presentation</vt:lpstr>
      <vt:lpstr>تاریخ</vt:lpstr>
      <vt:lpstr>موقعيت</vt:lpstr>
      <vt:lpstr>جغرافياي طبيعي </vt:lpstr>
      <vt:lpstr>تقسيمات كشوري </vt:lpstr>
      <vt:lpstr>ساختار سياسي </vt:lpstr>
      <vt:lpstr>اصول كلي قانون اساسي عراق </vt:lpstr>
      <vt:lpstr>بازيگران داخلي عراق </vt:lpstr>
      <vt:lpstr>بازيگران داخلي عراق</vt:lpstr>
      <vt:lpstr>جغرافياي انساني </vt:lpstr>
      <vt:lpstr>تركيب قومي، نژادي، مذهبي و زباني جمعيت </vt:lpstr>
      <vt:lpstr>ويژگيهاي جمعيتي عراق</vt:lpstr>
      <vt:lpstr>PowerPoint Presentation</vt:lpstr>
      <vt:lpstr>آموزش و پرورش در عراق</vt:lpstr>
      <vt:lpstr>ساختار آموزش و پرورش کشور عراق</vt:lpstr>
      <vt:lpstr>ساختار آموزش و پرورش کشور عراق</vt:lpstr>
      <vt:lpstr>آموزش و پرورش پیش دبستانی و دبستانی </vt:lpstr>
      <vt:lpstr>وضعيت بد آموزش و پرورش در عراق</vt:lpstr>
      <vt:lpstr>منابع و مآخذ</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نظام های آموزش و پرورش  در کشورهای در حال توسعه (کشور عراق)                  </dc:title>
  <dc:creator>ali</dc:creator>
  <cp:lastModifiedBy>ali</cp:lastModifiedBy>
  <cp:revision>17</cp:revision>
  <dcterms:created xsi:type="dcterms:W3CDTF">2016-10-06T07:22:06Z</dcterms:created>
  <dcterms:modified xsi:type="dcterms:W3CDTF">2016-11-03T08:07:09Z</dcterms:modified>
</cp:coreProperties>
</file>