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73" r:id="rId3"/>
    <p:sldId id="266" r:id="rId4"/>
    <p:sldId id="264" r:id="rId5"/>
    <p:sldId id="257" r:id="rId6"/>
    <p:sldId id="268" r:id="rId7"/>
    <p:sldId id="269" r:id="rId8"/>
    <p:sldId id="259" r:id="rId9"/>
    <p:sldId id="277" r:id="rId10"/>
    <p:sldId id="280" r:id="rId11"/>
    <p:sldId id="260" r:id="rId12"/>
    <p:sldId id="281" r:id="rId13"/>
    <p:sldId id="282" r:id="rId14"/>
    <p:sldId id="279" r:id="rId15"/>
    <p:sldId id="278" r:id="rId16"/>
    <p:sldId id="283" r:id="rId17"/>
    <p:sldId id="284" r:id="rId18"/>
    <p:sldId id="28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64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67FCB0-091E-4783-B8ED-67F04C4F715A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6A60C6-9E2B-44C7-AE57-1188C9D6F7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5802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6A60C6-9E2B-44C7-AE57-1188C9D6F7A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94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6A60C6-9E2B-44C7-AE57-1188C9D6F7A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3687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6A60C6-9E2B-44C7-AE57-1188C9D6F7A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3136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6A60C6-9E2B-44C7-AE57-1188C9D6F7A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3970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6A60C6-9E2B-44C7-AE57-1188C9D6F7A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2526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6A60C6-9E2B-44C7-AE57-1188C9D6F7A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539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6A60C6-9E2B-44C7-AE57-1188C9D6F7A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4826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6A60C6-9E2B-44C7-AE57-1188C9D6F7A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6889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6A60C6-9E2B-44C7-AE57-1188C9D6F7A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0784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C53FF-02F9-4E0A-9305-DA2D815B42F5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F796F7E8-4DD6-487D-B3C4-BDCAFD94C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096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C53FF-02F9-4E0A-9305-DA2D815B42F5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F796F7E8-4DD6-487D-B3C4-BDCAFD94C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172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C53FF-02F9-4E0A-9305-DA2D815B42F5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F796F7E8-4DD6-487D-B3C4-BDCAFD94C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2827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C53FF-02F9-4E0A-9305-DA2D815B42F5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F796F7E8-4DD6-487D-B3C4-BDCAFD94C6C9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587498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C53FF-02F9-4E0A-9305-DA2D815B42F5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F796F7E8-4DD6-487D-B3C4-BDCAFD94C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0200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C53FF-02F9-4E0A-9305-DA2D815B42F5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6F7E8-4DD6-487D-B3C4-BDCAFD94C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675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C53FF-02F9-4E0A-9305-DA2D815B42F5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6F7E8-4DD6-487D-B3C4-BDCAFD94C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3376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C53FF-02F9-4E0A-9305-DA2D815B42F5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6F7E8-4DD6-487D-B3C4-BDCAFD94C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8297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26BC53FF-02F9-4E0A-9305-DA2D815B42F5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F796F7E8-4DD6-487D-B3C4-BDCAFD94C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977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C53FF-02F9-4E0A-9305-DA2D815B42F5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6F7E8-4DD6-487D-B3C4-BDCAFD94C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470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C53FF-02F9-4E0A-9305-DA2D815B42F5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F796F7E8-4DD6-487D-B3C4-BDCAFD94C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200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C53FF-02F9-4E0A-9305-DA2D815B42F5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6F7E8-4DD6-487D-B3C4-BDCAFD94C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210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C53FF-02F9-4E0A-9305-DA2D815B42F5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6F7E8-4DD6-487D-B3C4-BDCAFD94C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855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C53FF-02F9-4E0A-9305-DA2D815B42F5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6F7E8-4DD6-487D-B3C4-BDCAFD94C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520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C53FF-02F9-4E0A-9305-DA2D815B42F5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6F7E8-4DD6-487D-B3C4-BDCAFD94C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203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C53FF-02F9-4E0A-9305-DA2D815B42F5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6F7E8-4DD6-487D-B3C4-BDCAFD94C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585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C53FF-02F9-4E0A-9305-DA2D815B42F5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6F7E8-4DD6-487D-B3C4-BDCAFD94C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750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BC53FF-02F9-4E0A-9305-DA2D815B42F5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96F7E8-4DD6-487D-B3C4-BDCAFD94C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10321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byan.net/" TargetMode="External"/><Relationship Id="rId2" Type="http://schemas.openxmlformats.org/officeDocument/2006/relationships/hyperlink" Target="http://www.roshd.ir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6536" y="1660086"/>
            <a:ext cx="8144134" cy="2110554"/>
          </a:xfrm>
        </p:spPr>
        <p:txBody>
          <a:bodyPr/>
          <a:lstStyle/>
          <a:p>
            <a:pPr algn="ctr" rtl="1"/>
            <a:r>
              <a:rPr lang="fa-IR" dirty="0" smtClean="0">
                <a:cs typeface="B Titr" panose="00000700000000000000" pitchFamily="2" charset="-78"/>
              </a:rPr>
              <a:t>جمع آوری مطالب تحقیق</a:t>
            </a:r>
            <a:endParaRPr lang="en-US" dirty="0">
              <a:cs typeface="B Titr" panose="00000700000000000000" pitchFamily="2" charset="-78"/>
            </a:endParaRPr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1884596" y="617671"/>
            <a:ext cx="7915039" cy="15189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endParaRPr lang="fa-IR" dirty="0" smtClean="0"/>
          </a:p>
          <a:p>
            <a:pPr rt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596862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4800" dirty="0" smtClean="0">
                <a:cs typeface="B Hamid" panose="00000400000000000000" pitchFamily="2" charset="-78"/>
              </a:rPr>
              <a:t>نوع یادداشت برداری</a:t>
            </a:r>
            <a:endParaRPr lang="en-US" sz="4800" dirty="0">
              <a:cs typeface="B Hamid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336873"/>
            <a:ext cx="11232637" cy="3599316"/>
          </a:xfrm>
        </p:spPr>
        <p:txBody>
          <a:bodyPr>
            <a:normAutofit/>
          </a:bodyPr>
          <a:lstStyle/>
          <a:p>
            <a:pPr marL="0" indent="0" algn="just" rtl="1">
              <a:buNone/>
            </a:pPr>
            <a:r>
              <a:rPr lang="fa-IR" sz="3600" dirty="0">
                <a:cs typeface="B Lotus" panose="00000400000000000000" pitchFamily="2" charset="-78"/>
              </a:rPr>
              <a:t>یادداشت برداری می تواند به چند شکل انجام </a:t>
            </a:r>
            <a:r>
              <a:rPr lang="fa-IR" sz="3600" dirty="0" smtClean="0">
                <a:cs typeface="B Lotus" panose="00000400000000000000" pitchFamily="2" charset="-78"/>
              </a:rPr>
              <a:t>شود:</a:t>
            </a:r>
            <a:endParaRPr lang="fa-IR" sz="3600" dirty="0">
              <a:cs typeface="B Lotus" panose="00000400000000000000" pitchFamily="2" charset="-78"/>
            </a:endParaRPr>
          </a:p>
          <a:p>
            <a:pPr marL="0" indent="0" algn="just" rtl="1">
              <a:buNone/>
            </a:pPr>
            <a:r>
              <a:rPr lang="fa-IR" sz="3600" dirty="0" smtClean="0">
                <a:cs typeface="B Lotus" panose="00000400000000000000" pitchFamily="2" charset="-78"/>
              </a:rPr>
              <a:t>شما </a:t>
            </a:r>
            <a:r>
              <a:rPr lang="fa-IR" sz="3600" dirty="0">
                <a:cs typeface="B Lotus" panose="00000400000000000000" pitchFamily="2" charset="-78"/>
              </a:rPr>
              <a:t>با </a:t>
            </a:r>
            <a:r>
              <a:rPr lang="fa-IR" sz="3600" dirty="0" smtClean="0">
                <a:cs typeface="B Lotus" panose="00000400000000000000" pitchFamily="2" charset="-78"/>
              </a:rPr>
              <a:t>توجه به </a:t>
            </a:r>
            <a:r>
              <a:rPr lang="fa-IR" sz="3600" dirty="0">
                <a:cs typeface="B Lotus" panose="00000400000000000000" pitchFamily="2" charset="-78"/>
              </a:rPr>
              <a:t>نیاز خود و نوع نوشتار می توانید عین </a:t>
            </a:r>
            <a:r>
              <a:rPr lang="fa-IR" sz="3600" dirty="0" smtClean="0">
                <a:cs typeface="B Lotus" panose="00000400000000000000" pitchFamily="2" charset="-78"/>
              </a:rPr>
              <a:t>متن(نقل قول مستقیم) </a:t>
            </a:r>
          </a:p>
          <a:p>
            <a:pPr marL="0" indent="0" algn="just" rtl="1">
              <a:buNone/>
            </a:pPr>
            <a:r>
              <a:rPr lang="fa-IR" sz="3600" dirty="0" smtClean="0">
                <a:cs typeface="B Lotus" panose="00000400000000000000" pitchFamily="2" charset="-78"/>
              </a:rPr>
              <a:t>یا </a:t>
            </a:r>
            <a:r>
              <a:rPr lang="fa-IR" sz="3600" dirty="0">
                <a:cs typeface="B Lotus" panose="00000400000000000000" pitchFamily="2" charset="-78"/>
              </a:rPr>
              <a:t>خلاصه ای از </a:t>
            </a:r>
            <a:r>
              <a:rPr lang="fa-IR" sz="3600" dirty="0" smtClean="0">
                <a:cs typeface="B Lotus" panose="00000400000000000000" pitchFamily="2" charset="-78"/>
              </a:rPr>
              <a:t>آن(تلخیص) را نقل </a:t>
            </a:r>
            <a:r>
              <a:rPr lang="fa-IR" sz="3600" dirty="0">
                <a:cs typeface="B Lotus" panose="00000400000000000000" pitchFamily="2" charset="-78"/>
              </a:rPr>
              <a:t>کنید. </a:t>
            </a:r>
            <a:endParaRPr lang="fa-IR" sz="3600" dirty="0" smtClean="0">
              <a:cs typeface="B Lotus" panose="00000400000000000000" pitchFamily="2" charset="-78"/>
            </a:endParaRPr>
          </a:p>
          <a:p>
            <a:pPr marL="0" indent="0" algn="just" rtl="1">
              <a:buNone/>
            </a:pPr>
            <a:r>
              <a:rPr lang="fa-IR" sz="3600" dirty="0" smtClean="0">
                <a:cs typeface="B Lotus" panose="00000400000000000000" pitchFamily="2" charset="-78"/>
              </a:rPr>
              <a:t>همچنین </a:t>
            </a:r>
            <a:r>
              <a:rPr lang="fa-IR" sz="3600" dirty="0">
                <a:cs typeface="B Lotus" panose="00000400000000000000" pitchFamily="2" charset="-78"/>
              </a:rPr>
              <a:t>می توانید برداشت خود از مطالب مورد نظر را </a:t>
            </a:r>
            <a:r>
              <a:rPr lang="fa-IR" sz="3600" dirty="0" smtClean="0">
                <a:cs typeface="B Lotus" panose="00000400000000000000" pitchFamily="2" charset="-78"/>
              </a:rPr>
              <a:t>بیان نمائید</a:t>
            </a:r>
            <a:endParaRPr lang="en-US" sz="3600" dirty="0">
              <a:cs typeface="B Lotus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827975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>
                <a:cs typeface="Titr" panose="00000700000000000000" pitchFamily="2" charset="-78"/>
              </a:rPr>
              <a:t>اصول خلاصه نویسی</a:t>
            </a:r>
            <a:endParaRPr lang="en-US" dirty="0">
              <a:cs typeface="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7577" y="2336873"/>
            <a:ext cx="11475077" cy="3599316"/>
          </a:xfrm>
        </p:spPr>
        <p:txBody>
          <a:bodyPr/>
          <a:lstStyle/>
          <a:p>
            <a:pPr marL="0" indent="0" algn="just" rtl="1">
              <a:buNone/>
            </a:pPr>
            <a:r>
              <a:rPr lang="fa-IR" sz="3200" dirty="0">
                <a:cs typeface="B Mitra" panose="00000400000000000000" pitchFamily="2" charset="-78"/>
              </a:rPr>
              <a:t>هنگامی که منبعی(کتاب، مقاله و ...) را مطالعه </a:t>
            </a:r>
            <a:r>
              <a:rPr lang="fa-IR" sz="3200" dirty="0" smtClean="0">
                <a:cs typeface="B Mitra" panose="00000400000000000000" pitchFamily="2" charset="-78"/>
              </a:rPr>
              <a:t>می کنید</a:t>
            </a:r>
            <a:r>
              <a:rPr lang="fa-IR" sz="3200" dirty="0">
                <a:cs typeface="B Mitra" panose="00000400000000000000" pitchFamily="2" charset="-78"/>
              </a:rPr>
              <a:t>، ممکن است لازم باشد تا مطلبی را خلاصه کنید. برای خلاصه کردن ابتدا متن را به طور دقیق مطالعه، سپس سعی کنید در ذهن خود متن را تشریح کرده و </a:t>
            </a:r>
            <a:r>
              <a:rPr lang="fa-IR" sz="3200" dirty="0" smtClean="0">
                <a:cs typeface="B Mitra" panose="00000400000000000000" pitchFamily="2" charset="-78"/>
              </a:rPr>
              <a:t>خلاصه ای </a:t>
            </a:r>
            <a:r>
              <a:rPr lang="fa-IR" sz="3200" dirty="0">
                <a:cs typeface="B Mitra" panose="00000400000000000000" pitchFamily="2" charset="-78"/>
              </a:rPr>
              <a:t>از آن را </a:t>
            </a:r>
            <a:r>
              <a:rPr lang="fa-IR" sz="3200" dirty="0" smtClean="0">
                <a:cs typeface="B Mitra" panose="00000400000000000000" pitchFamily="2" charset="-78"/>
              </a:rPr>
              <a:t>بنویسید</a:t>
            </a:r>
          </a:p>
          <a:p>
            <a:pPr algn="r" rtl="1"/>
            <a:r>
              <a:rPr lang="ar-SA" sz="2800" dirty="0">
                <a:cs typeface="B Lotus" panose="00000400000000000000" pitchFamily="2" charset="-78"/>
              </a:rPr>
              <a:t>در خلاصه کردن سعی کنید به اصل مطلب لطمه­ای وارد نشود.</a:t>
            </a:r>
            <a:endParaRPr lang="en-US" sz="2800" dirty="0">
              <a:cs typeface="B Lotus" panose="00000400000000000000" pitchFamily="2" charset="-78"/>
            </a:endParaRPr>
          </a:p>
          <a:p>
            <a:pPr algn="r" rtl="1"/>
            <a:r>
              <a:rPr lang="ar-SA" sz="2800" dirty="0">
                <a:cs typeface="B Lotus" panose="00000400000000000000" pitchFamily="2" charset="-78"/>
              </a:rPr>
              <a:t>یکپارچگی و نظم مطالب را فراموش نکنید.</a:t>
            </a:r>
            <a:r>
              <a:rPr lang="fa-IR" sz="2800" dirty="0">
                <a:cs typeface="B Lotus" panose="00000400000000000000" pitchFamily="2" charset="-78"/>
              </a:rPr>
              <a:t> فیشهایی که مربوط به یک موضوع هستند، در یک ردیف قرار می­گیرند.</a:t>
            </a:r>
            <a:endParaRPr lang="en-US" sz="2800" dirty="0">
              <a:cs typeface="B Lotus" panose="00000400000000000000" pitchFamily="2" charset="-78"/>
            </a:endParaRPr>
          </a:p>
          <a:p>
            <a:pPr algn="r" rtl="1"/>
            <a:r>
              <a:rPr lang="ar-SA" sz="2800" dirty="0">
                <a:cs typeface="B Lotus" panose="00000400000000000000" pitchFamily="2" charset="-78"/>
              </a:rPr>
              <a:t>اصل امانت داری را حفظ کنید.</a:t>
            </a:r>
            <a:endParaRPr lang="en-US" sz="2800" dirty="0">
              <a:cs typeface="B Lotus" panose="00000400000000000000" pitchFamily="2" charset="-78"/>
            </a:endParaRPr>
          </a:p>
          <a:p>
            <a:pPr marL="0" indent="0" algn="r" rtl="1">
              <a:buNone/>
            </a:pPr>
            <a:endParaRPr lang="fa-IR" dirty="0" smtClean="0"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95507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dirty="0" smtClean="0">
                <a:cs typeface="B Lotus" panose="00000400000000000000" pitchFamily="2" charset="-78"/>
              </a:rPr>
              <a:t>نکات ضروری در یادداشت برداری</a:t>
            </a:r>
            <a:endParaRPr lang="en-US" dirty="0">
              <a:cs typeface="B Lotus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336872"/>
            <a:ext cx="11322789" cy="4128321"/>
          </a:xfrm>
        </p:spPr>
        <p:txBody>
          <a:bodyPr>
            <a:normAutofit/>
          </a:bodyPr>
          <a:lstStyle/>
          <a:p>
            <a:pPr algn="just" rtl="1"/>
            <a:r>
              <a:rPr lang="fa-IR" dirty="0" smtClean="0">
                <a:cs typeface="B Lotus" panose="00000400000000000000" pitchFamily="2" charset="-78"/>
              </a:rPr>
              <a:t>شماره </a:t>
            </a:r>
            <a:r>
              <a:rPr lang="fa-IR" dirty="0">
                <a:cs typeface="B Lotus" panose="00000400000000000000" pitchFamily="2" charset="-78"/>
              </a:rPr>
              <a:t>هر برگه را با توجه به </a:t>
            </a:r>
            <a:r>
              <a:rPr lang="fa-IR" dirty="0" smtClean="0">
                <a:cs typeface="B Lotus" panose="00000400000000000000" pitchFamily="2" charset="-78"/>
              </a:rPr>
              <a:t>ترتیب نوشتاری </a:t>
            </a:r>
            <a:r>
              <a:rPr lang="fa-IR" dirty="0">
                <a:cs typeface="B Lotus" panose="00000400000000000000" pitchFamily="2" charset="-78"/>
              </a:rPr>
              <a:t>آن ثبت نمائید. </a:t>
            </a:r>
            <a:endParaRPr lang="fa-IR" dirty="0" smtClean="0">
              <a:cs typeface="B Lotus" panose="00000400000000000000" pitchFamily="2" charset="-78"/>
            </a:endParaRPr>
          </a:p>
          <a:p>
            <a:pPr algn="just" rtl="1"/>
            <a:r>
              <a:rPr lang="fa-IR" dirty="0" smtClean="0">
                <a:cs typeface="B Lotus" panose="00000400000000000000" pitchFamily="2" charset="-78"/>
              </a:rPr>
              <a:t>سعی </a:t>
            </a:r>
            <a:r>
              <a:rPr lang="fa-IR" dirty="0">
                <a:cs typeface="B Lotus" panose="00000400000000000000" pitchFamily="2" charset="-78"/>
              </a:rPr>
              <a:t>کنید بر روی هر برگه تنها یک </a:t>
            </a:r>
            <a:r>
              <a:rPr lang="fa-IR" dirty="0" smtClean="0">
                <a:cs typeface="B Lotus" panose="00000400000000000000" pitchFamily="2" charset="-78"/>
              </a:rPr>
              <a:t>مطلب را </a:t>
            </a:r>
            <a:r>
              <a:rPr lang="fa-IR" dirty="0">
                <a:cs typeface="B Lotus" panose="00000400000000000000" pitchFamily="2" charset="-78"/>
              </a:rPr>
              <a:t>که درباره موضوع مشخصی توضیح می دهد یادداشت کنید.</a:t>
            </a:r>
          </a:p>
          <a:p>
            <a:pPr algn="just" rtl="1"/>
            <a:r>
              <a:rPr lang="fa-IR" dirty="0" smtClean="0">
                <a:cs typeface="B Lotus" panose="00000400000000000000" pitchFamily="2" charset="-78"/>
              </a:rPr>
              <a:t>بهتر </a:t>
            </a:r>
            <a:r>
              <a:rPr lang="fa-IR" dirty="0">
                <a:cs typeface="B Lotus" panose="00000400000000000000" pitchFamily="2" charset="-78"/>
              </a:rPr>
              <a:t>است تنها از یک طرف برگه </a:t>
            </a:r>
            <a:r>
              <a:rPr lang="fa-IR" dirty="0" smtClean="0">
                <a:cs typeface="B Lotus" panose="00000400000000000000" pitchFamily="2" charset="-78"/>
              </a:rPr>
              <a:t>استفاده </a:t>
            </a:r>
            <a:r>
              <a:rPr lang="fa-IR" dirty="0">
                <a:cs typeface="B Lotus" panose="00000400000000000000" pitchFamily="2" charset="-78"/>
              </a:rPr>
              <a:t>نمائید، هر چند در مواقع ضروری </a:t>
            </a:r>
            <a:r>
              <a:rPr lang="fa-IR" dirty="0" smtClean="0">
                <a:cs typeface="B Lotus" panose="00000400000000000000" pitchFamily="2" charset="-78"/>
              </a:rPr>
              <a:t>می </a:t>
            </a:r>
            <a:r>
              <a:rPr lang="fa-IR" dirty="0">
                <a:cs typeface="B Lotus" panose="00000400000000000000" pitchFamily="2" charset="-78"/>
              </a:rPr>
              <a:t>توانید از پشت برگه نیز استفاده کنید</a:t>
            </a:r>
            <a:r>
              <a:rPr lang="fa-IR" dirty="0" smtClean="0">
                <a:cs typeface="B Lotus" panose="00000400000000000000" pitchFamily="2" charset="-78"/>
              </a:rPr>
              <a:t>.</a:t>
            </a:r>
          </a:p>
          <a:p>
            <a:pPr algn="just" rtl="1"/>
            <a:r>
              <a:rPr lang="fa-IR" dirty="0">
                <a:cs typeface="B Lotus" panose="00000400000000000000" pitchFamily="2" charset="-78"/>
              </a:rPr>
              <a:t>پس از اتمام یادداشت برداری از منابع مورد نظر، می بایست </a:t>
            </a:r>
            <a:r>
              <a:rPr lang="fa-IR" dirty="0" smtClean="0">
                <a:cs typeface="B Lotus" panose="00000400000000000000" pitchFamily="2" charset="-78"/>
              </a:rPr>
              <a:t>به تنظیم </a:t>
            </a:r>
            <a:r>
              <a:rPr lang="fa-IR" dirty="0">
                <a:cs typeface="B Lotus" panose="00000400000000000000" pitchFamily="2" charset="-78"/>
              </a:rPr>
              <a:t>یادداشت ها بر اساس موضوع مندرج در هر فیش پرداخت. </a:t>
            </a:r>
            <a:r>
              <a:rPr lang="fa-IR" dirty="0" smtClean="0">
                <a:cs typeface="B Lotus" panose="00000400000000000000" pitchFamily="2" charset="-78"/>
              </a:rPr>
              <a:t>به این </a:t>
            </a:r>
            <a:r>
              <a:rPr lang="fa-IR" dirty="0">
                <a:cs typeface="B Lotus" panose="00000400000000000000" pitchFamily="2" charset="-78"/>
              </a:rPr>
              <a:t>منظور، می بایست برای هر دسته از فیش ها که حاوی </a:t>
            </a:r>
            <a:r>
              <a:rPr lang="fa-IR" dirty="0" smtClean="0">
                <a:cs typeface="B Lotus" panose="00000400000000000000" pitchFamily="2" charset="-78"/>
              </a:rPr>
              <a:t>موضوع مشترکی </a:t>
            </a:r>
            <a:r>
              <a:rPr lang="fa-IR" dirty="0">
                <a:cs typeface="B Lotus" panose="00000400000000000000" pitchFamily="2" charset="-78"/>
              </a:rPr>
              <a:t>می باشند یک کد ویژه در نظر گرفت و در گوشه </a:t>
            </a:r>
            <a:r>
              <a:rPr lang="fa-IR" dirty="0" smtClean="0">
                <a:cs typeface="B Lotus" panose="00000400000000000000" pitchFamily="2" charset="-78"/>
              </a:rPr>
              <a:t>بالای سمت </a:t>
            </a:r>
            <a:r>
              <a:rPr lang="fa-IR" dirty="0">
                <a:cs typeface="B Lotus" panose="00000400000000000000" pitchFamily="2" charset="-78"/>
              </a:rPr>
              <a:t>راست فیش یادداشت </a:t>
            </a:r>
            <a:r>
              <a:rPr lang="fa-IR" dirty="0" smtClean="0">
                <a:cs typeface="B Lotus" panose="00000400000000000000" pitchFamily="2" charset="-78"/>
              </a:rPr>
              <a:t>کرد</a:t>
            </a:r>
          </a:p>
          <a:p>
            <a:pPr algn="just" rtl="1"/>
            <a:r>
              <a:rPr lang="fa-IR" dirty="0">
                <a:cs typeface="B Lotus" panose="00000400000000000000" pitchFamily="2" charset="-78"/>
              </a:rPr>
              <a:t>فیش های هم موضوع را کنار هم قرار دهید و با </a:t>
            </a:r>
            <a:r>
              <a:rPr lang="fa-IR" dirty="0" smtClean="0">
                <a:cs typeface="B Lotus" panose="00000400000000000000" pitchFamily="2" charset="-78"/>
              </a:rPr>
              <a:t>توجه به </a:t>
            </a:r>
            <a:r>
              <a:rPr lang="fa-IR" dirty="0">
                <a:cs typeface="B Lotus" panose="00000400000000000000" pitchFamily="2" charset="-78"/>
              </a:rPr>
              <a:t>مطالب مندرج ، آنها را مرتب نمائید؛ به نحوی که ارتباط </a:t>
            </a:r>
            <a:r>
              <a:rPr lang="fa-IR" dirty="0" smtClean="0">
                <a:cs typeface="B Lotus" panose="00000400000000000000" pitchFamily="2" charset="-78"/>
              </a:rPr>
              <a:t>منطقی بین </a:t>
            </a:r>
            <a:r>
              <a:rPr lang="fa-IR" dirty="0">
                <a:cs typeface="B Lotus" panose="00000400000000000000" pitchFamily="2" charset="-78"/>
              </a:rPr>
              <a:t>مطالب فیش ها وجود داشته </a:t>
            </a:r>
            <a:r>
              <a:rPr lang="fa-IR" dirty="0" smtClean="0">
                <a:cs typeface="B Lotus" panose="00000400000000000000" pitchFamily="2" charset="-78"/>
              </a:rPr>
              <a:t>باشد</a:t>
            </a:r>
          </a:p>
          <a:p>
            <a:pPr algn="just" rtl="1"/>
            <a:r>
              <a:rPr lang="fa-IR" dirty="0">
                <a:cs typeface="B Lotus" panose="00000400000000000000" pitchFamily="2" charset="-78"/>
              </a:rPr>
              <a:t>قطعاً در بسیاری از موارد </a:t>
            </a:r>
            <a:r>
              <a:rPr lang="fa-IR" dirty="0" smtClean="0">
                <a:cs typeface="B Lotus" panose="00000400000000000000" pitchFamily="2" charset="-78"/>
              </a:rPr>
              <a:t>به منظور </a:t>
            </a:r>
            <a:r>
              <a:rPr lang="fa-IR" dirty="0">
                <a:cs typeface="B Lotus" panose="00000400000000000000" pitchFamily="2" charset="-78"/>
              </a:rPr>
              <a:t>ایجاد ارتباط منطقی، لازم است به حذف، یا بازنویسی و </a:t>
            </a:r>
            <a:r>
              <a:rPr lang="fa-IR" dirty="0" smtClean="0">
                <a:cs typeface="B Lotus" panose="00000400000000000000" pitchFamily="2" charset="-78"/>
              </a:rPr>
              <a:t>یا افزودن </a:t>
            </a:r>
            <a:r>
              <a:rPr lang="fa-IR" dirty="0">
                <a:cs typeface="B Lotus" panose="00000400000000000000" pitchFamily="2" charset="-78"/>
              </a:rPr>
              <a:t>برخی مطالب بپردازید</a:t>
            </a:r>
            <a:endParaRPr lang="en-US" dirty="0">
              <a:cs typeface="B Lotus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475732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1"/>
            <a:r>
              <a:rPr lang="fa-IR" sz="6000" dirty="0" smtClean="0">
                <a:cs typeface="B Lotus" panose="00000400000000000000" pitchFamily="2" charset="-78"/>
              </a:rPr>
              <a:t>توجه توجه توجه</a:t>
            </a:r>
            <a:endParaRPr lang="en-US" sz="6000" dirty="0">
              <a:cs typeface="B Lotus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336872"/>
            <a:ext cx="9613861" cy="3510135"/>
          </a:xfrm>
        </p:spPr>
        <p:txBody>
          <a:bodyPr>
            <a:noAutofit/>
          </a:bodyPr>
          <a:lstStyle/>
          <a:p>
            <a:pPr marL="0" indent="0" algn="just" rtl="1">
              <a:buNone/>
            </a:pPr>
            <a:r>
              <a:rPr lang="fa-IR" sz="4000" dirty="0">
                <a:cs typeface="B Lotus" panose="00000400000000000000" pitchFamily="2" charset="-78"/>
              </a:rPr>
              <a:t>تحقیق و پژوهش صرفاً حاصل به هم پیوستن چند برگه </a:t>
            </a:r>
            <a:r>
              <a:rPr lang="fa-IR" sz="4000" dirty="0" smtClean="0">
                <a:cs typeface="B Lotus" panose="00000400000000000000" pitchFamily="2" charset="-78"/>
              </a:rPr>
              <a:t>فیش نمی </a:t>
            </a:r>
            <a:r>
              <a:rPr lang="fa-IR" sz="4000" dirty="0">
                <a:cs typeface="B Lotus" panose="00000400000000000000" pitchFamily="2" charset="-78"/>
              </a:rPr>
              <a:t>باشد. </a:t>
            </a:r>
            <a:endParaRPr lang="fa-IR" sz="4000" dirty="0" smtClean="0">
              <a:cs typeface="B Lotus" panose="00000400000000000000" pitchFamily="2" charset="-78"/>
            </a:endParaRPr>
          </a:p>
          <a:p>
            <a:pPr marL="0" indent="0" algn="just" rtl="1">
              <a:buNone/>
            </a:pPr>
            <a:r>
              <a:rPr lang="fa-IR" sz="4800" dirty="0" smtClean="0">
                <a:cs typeface="B Hamid" panose="00000400000000000000" pitchFamily="2" charset="-78"/>
              </a:rPr>
              <a:t>تحقیق </a:t>
            </a:r>
            <a:r>
              <a:rPr lang="fa-IR" sz="4800" dirty="0">
                <a:cs typeface="B Hamid" panose="00000400000000000000" pitchFamily="2" charset="-78"/>
              </a:rPr>
              <a:t>و پژوهش زمانی ارزشمند است که حاصل </a:t>
            </a:r>
            <a:r>
              <a:rPr lang="fa-IR" sz="4800" dirty="0" smtClean="0">
                <a:cs typeface="B Hamid" panose="00000400000000000000" pitchFamily="2" charset="-78"/>
              </a:rPr>
              <a:t>تأمل، مطالعه </a:t>
            </a:r>
            <a:r>
              <a:rPr lang="fa-IR" sz="4800" dirty="0">
                <a:cs typeface="B Hamid" panose="00000400000000000000" pitchFamily="2" charset="-78"/>
              </a:rPr>
              <a:t>و بررسی و تحلیل باشد و منجر به تولید علم گردد.</a:t>
            </a:r>
            <a:endParaRPr lang="en-US" sz="4800" dirty="0">
              <a:cs typeface="B Hamid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760156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4400" b="1" dirty="0" smtClean="0">
                <a:cs typeface="B Lotus" panose="00000400000000000000" pitchFamily="2" charset="-78"/>
              </a:rPr>
              <a:t>منبع نگاری از سایت های اینترنتی</a:t>
            </a:r>
            <a:endParaRPr lang="en-US" sz="4400" b="1" dirty="0">
              <a:cs typeface="B Lotus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336873"/>
            <a:ext cx="9613861" cy="2441189"/>
          </a:xfrm>
        </p:spPr>
        <p:txBody>
          <a:bodyPr>
            <a:normAutofit lnSpcReduction="10000"/>
          </a:bodyPr>
          <a:lstStyle/>
          <a:p>
            <a:pPr marL="0" indent="0" algn="r" rtl="1">
              <a:buNone/>
            </a:pPr>
            <a:r>
              <a:rPr lang="fa-IR" sz="3200" dirty="0" smtClean="0">
                <a:cs typeface="B Lotus" panose="00000400000000000000" pitchFamily="2" charset="-78"/>
              </a:rPr>
              <a:t>گاهی ممکن است منبع مورد استفاده یک سایت اینترنتی معتبر باشد</a:t>
            </a:r>
          </a:p>
          <a:p>
            <a:pPr marL="0" indent="0" algn="r" rtl="1">
              <a:buNone/>
            </a:pPr>
            <a:r>
              <a:rPr lang="fa-IR" sz="3200" dirty="0" smtClean="0">
                <a:cs typeface="B Lotus" panose="00000400000000000000" pitchFamily="2" charset="-78"/>
              </a:rPr>
              <a:t>در این صورت عنوان مطلب، آدرس سایت و تاریخ استخراج اطلاعات را باید یادداشت نمائید</a:t>
            </a:r>
          </a:p>
          <a:p>
            <a:pPr marL="0" indent="0" algn="r" rtl="1">
              <a:buNone/>
            </a:pPr>
            <a:r>
              <a:rPr lang="fa-IR" sz="3200" dirty="0" smtClean="0">
                <a:cs typeface="B Lotus" panose="00000400000000000000" pitchFamily="2" charset="-78"/>
              </a:rPr>
              <a:t>هر سایت اینترنتی معتبر نیست. </a:t>
            </a:r>
          </a:p>
          <a:p>
            <a:pPr marL="0" indent="0" algn="r" rtl="1">
              <a:buNone/>
            </a:pPr>
            <a:r>
              <a:rPr lang="fa-IR" sz="3200" dirty="0" smtClean="0">
                <a:cs typeface="B Lotus" panose="00000400000000000000" pitchFamily="2" charset="-78"/>
              </a:rPr>
              <a:t>برخی سایتهای اینترنتی که اعتبار مطلوبی دارند:</a:t>
            </a:r>
          </a:p>
          <a:p>
            <a:pPr marL="0" indent="0" algn="r" rtl="1">
              <a:buNone/>
            </a:pPr>
            <a:endParaRPr lang="en-US" sz="3200" dirty="0">
              <a:cs typeface="B Lotus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20811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>
                <a:cs typeface="B Lotus" panose="00000400000000000000" pitchFamily="2" charset="-78"/>
              </a:rPr>
              <a:t>نمونه ای از سایتهای معتبر اینترنتی</a:t>
            </a:r>
            <a:endParaRPr lang="en-US" dirty="0">
              <a:cs typeface="B Lotus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i="1" dirty="0" smtClean="0">
                <a:cs typeface="B Lotus" panose="00000400000000000000" pitchFamily="2" charset="-78"/>
                <a:hlinkClick r:id="rId2"/>
              </a:rPr>
              <a:t>www.roshd.ir</a:t>
            </a:r>
            <a:endParaRPr lang="fa-IR" sz="2800" i="1" dirty="0" smtClean="0">
              <a:cs typeface="B Lotus" panose="00000400000000000000" pitchFamily="2" charset="-78"/>
            </a:endParaRPr>
          </a:p>
          <a:p>
            <a:pPr marL="0" indent="0" algn="r">
              <a:buNone/>
            </a:pPr>
            <a:r>
              <a:rPr lang="fa-IR" sz="2800" dirty="0">
                <a:cs typeface="B Lotus" panose="00000400000000000000" pitchFamily="2" charset="-78"/>
              </a:rPr>
              <a:t>این سایت دارای قسمت دانشنامه و پیوندهای مربوط به فعالیت های علمی </a:t>
            </a:r>
            <a:r>
              <a:rPr lang="fa-IR" sz="2800" dirty="0" smtClean="0">
                <a:cs typeface="B Lotus" panose="00000400000000000000" pitchFamily="2" charset="-78"/>
              </a:rPr>
              <a:t>است</a:t>
            </a:r>
          </a:p>
          <a:p>
            <a:r>
              <a:rPr lang="en-US" sz="2800" dirty="0" smtClean="0">
                <a:cs typeface="B Lotus" panose="00000400000000000000" pitchFamily="2" charset="-78"/>
                <a:hlinkClick r:id="rId3"/>
              </a:rPr>
              <a:t>www.tebyan.net</a:t>
            </a:r>
            <a:endParaRPr lang="fa-IR" sz="2800" dirty="0" smtClean="0">
              <a:cs typeface="B Lotus" panose="00000400000000000000" pitchFamily="2" charset="-78"/>
            </a:endParaRPr>
          </a:p>
          <a:p>
            <a:pPr marL="0" indent="0" algn="r" rtl="1">
              <a:buNone/>
            </a:pPr>
            <a:r>
              <a:rPr lang="fa-IR" sz="2800" dirty="0">
                <a:cs typeface="B Lotus" panose="00000400000000000000" pitchFamily="2" charset="-78"/>
              </a:rPr>
              <a:t>این سایت دارای کتابخانه مجازی و پیوندهای مربوط به فعالیت های علمی </a:t>
            </a:r>
            <a:r>
              <a:rPr lang="fa-IR" sz="2800" dirty="0" smtClean="0">
                <a:cs typeface="B Lotus" panose="00000400000000000000" pitchFamily="2" charset="-78"/>
              </a:rPr>
              <a:t>است</a:t>
            </a:r>
          </a:p>
          <a:p>
            <a:endParaRPr lang="en-US" sz="2800" dirty="0">
              <a:cs typeface="B Lotus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391784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dirty="0">
                <a:cs typeface="B Lotus" panose="00000400000000000000" pitchFamily="2" charset="-78"/>
              </a:rPr>
              <a:t>شیوه های ارجاع دهي و مستند سازی</a:t>
            </a:r>
            <a:endParaRPr lang="en-US" dirty="0">
              <a:cs typeface="B Lotus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336873"/>
            <a:ext cx="9613861" cy="2801797"/>
          </a:xfrm>
        </p:spPr>
        <p:txBody>
          <a:bodyPr>
            <a:normAutofit/>
          </a:bodyPr>
          <a:lstStyle/>
          <a:p>
            <a:pPr marL="0" indent="0" algn="just" rtl="1">
              <a:buNone/>
            </a:pPr>
            <a:r>
              <a:rPr lang="fa-IR" sz="3600" dirty="0">
                <a:cs typeface="B Lotus" panose="00000400000000000000" pitchFamily="2" charset="-78"/>
              </a:rPr>
              <a:t>آن چه به تحقیق ارزش و اعتبار می بخشد شیوه های </a:t>
            </a:r>
            <a:r>
              <a:rPr lang="fa-IR" sz="3600" dirty="0" smtClean="0">
                <a:cs typeface="B Lotus" panose="00000400000000000000" pitchFamily="2" charset="-78"/>
              </a:rPr>
              <a:t>صحیح ارجاع </a:t>
            </a:r>
            <a:r>
              <a:rPr lang="fa-IR" sz="3600" dirty="0">
                <a:cs typeface="B Lotus" panose="00000400000000000000" pitchFamily="2" charset="-78"/>
              </a:rPr>
              <a:t>دهی و مستندسازی </a:t>
            </a:r>
            <a:r>
              <a:rPr lang="fa-IR" sz="3600" dirty="0" smtClean="0">
                <a:cs typeface="B Lotus" panose="00000400000000000000" pitchFamily="2" charset="-78"/>
              </a:rPr>
              <a:t>است</a:t>
            </a:r>
          </a:p>
          <a:p>
            <a:pPr marL="0" indent="0" algn="just" rtl="1">
              <a:buNone/>
            </a:pPr>
            <a:r>
              <a:rPr lang="fa-IR" sz="3600" dirty="0">
                <a:cs typeface="B Lotus" panose="00000400000000000000" pitchFamily="2" charset="-78"/>
              </a:rPr>
              <a:t>شرط امانت داری آن است که </a:t>
            </a:r>
            <a:r>
              <a:rPr lang="fa-IR" sz="3600" dirty="0" smtClean="0">
                <a:cs typeface="B Lotus" panose="00000400000000000000" pitchFamily="2" charset="-78"/>
              </a:rPr>
              <a:t>هر گاه </a:t>
            </a:r>
            <a:r>
              <a:rPr lang="fa-IR" sz="3600" dirty="0">
                <a:cs typeface="B Lotus" panose="00000400000000000000" pitchFamily="2" charset="-78"/>
              </a:rPr>
              <a:t>از عقاید و نظریات و نوشته های دیگران استفاده می کنید باید </a:t>
            </a:r>
            <a:r>
              <a:rPr lang="fa-IR" sz="3600" dirty="0">
                <a:cs typeface="B Lotus" panose="00000400000000000000" pitchFamily="2" charset="-78"/>
              </a:rPr>
              <a:t>به طور دقیق نشانی منبع و نویسنده آن را ذکر </a:t>
            </a:r>
            <a:r>
              <a:rPr lang="fa-IR" sz="3600" dirty="0" smtClean="0">
                <a:cs typeface="B Lotus" panose="00000400000000000000" pitchFamily="2" charset="-78"/>
              </a:rPr>
              <a:t>نمائید</a:t>
            </a:r>
          </a:p>
        </p:txBody>
      </p:sp>
    </p:spTree>
    <p:extLst>
      <p:ext uri="{BB962C8B-B14F-4D97-AF65-F5344CB8AC3E}">
        <p14:creationId xmlns:p14="http://schemas.microsoft.com/office/powerpoint/2010/main" val="19910887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dirty="0">
                <a:cs typeface="B Lotus" panose="00000400000000000000" pitchFamily="2" charset="-78"/>
              </a:rPr>
              <a:t>شیوه های ارجاع دهي و مستند سازی</a:t>
            </a:r>
            <a:endParaRPr lang="en-US" dirty="0">
              <a:cs typeface="B Lotus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336872"/>
            <a:ext cx="11090969" cy="4218473"/>
          </a:xfrm>
        </p:spPr>
        <p:txBody>
          <a:bodyPr>
            <a:noAutofit/>
          </a:bodyPr>
          <a:lstStyle/>
          <a:p>
            <a:pPr marL="0" indent="0" algn="just" rtl="1">
              <a:buNone/>
            </a:pPr>
            <a:r>
              <a:rPr lang="fa-IR" sz="2800" dirty="0" smtClean="0">
                <a:cs typeface="B Lotus" panose="00000400000000000000" pitchFamily="2" charset="-78"/>
              </a:rPr>
              <a:t>1- ارجاع </a:t>
            </a:r>
            <a:r>
              <a:rPr lang="fa-IR" sz="2800" dirty="0">
                <a:cs typeface="B Lotus" panose="00000400000000000000" pitchFamily="2" charset="-78"/>
              </a:rPr>
              <a:t>دهی </a:t>
            </a:r>
            <a:r>
              <a:rPr lang="fa-IR" sz="2800" dirty="0" smtClean="0">
                <a:cs typeface="B Lotus" panose="00000400000000000000" pitchFamily="2" charset="-78"/>
              </a:rPr>
              <a:t>در </a:t>
            </a:r>
            <a:r>
              <a:rPr lang="fa-IR" sz="2800" dirty="0">
                <a:cs typeface="B Lotus" panose="00000400000000000000" pitchFamily="2" charset="-78"/>
              </a:rPr>
              <a:t>متن </a:t>
            </a:r>
            <a:r>
              <a:rPr lang="fa-IR" sz="2800" dirty="0" smtClean="0">
                <a:cs typeface="B Lotus" panose="00000400000000000000" pitchFamily="2" charset="-78"/>
              </a:rPr>
              <a:t>مقاله</a:t>
            </a:r>
          </a:p>
          <a:p>
            <a:pPr marL="0" indent="0" algn="just" rtl="1">
              <a:buNone/>
            </a:pPr>
            <a:r>
              <a:rPr lang="fa-IR" sz="2800" dirty="0" smtClean="0">
                <a:cs typeface="B Lotus" panose="00000400000000000000" pitchFamily="2" charset="-78"/>
              </a:rPr>
              <a:t>در پایان </a:t>
            </a:r>
            <a:r>
              <a:rPr lang="fa-IR" sz="2800" dirty="0">
                <a:cs typeface="B Lotus" panose="00000400000000000000" pitchFamily="2" charset="-78"/>
              </a:rPr>
              <a:t>هر </a:t>
            </a:r>
            <a:r>
              <a:rPr lang="fa-IR" sz="2800" dirty="0" smtClean="0">
                <a:cs typeface="B Lotus" panose="00000400000000000000" pitchFamily="2" charset="-78"/>
              </a:rPr>
              <a:t>پاراگراف می آید و شامل نام خانوادگی نویسنده، سال چاپ منبع و شماره صفحه منبع در داخل پرانتز می باشد.</a:t>
            </a:r>
          </a:p>
          <a:p>
            <a:pPr marL="0" indent="0" algn="ctr" rtl="1">
              <a:buNone/>
            </a:pPr>
            <a:r>
              <a:rPr lang="fa-IR" sz="3600" b="1" dirty="0" smtClean="0">
                <a:solidFill>
                  <a:srgbClr val="00B0F0"/>
                </a:solidFill>
                <a:cs typeface="B Lotus" panose="00000400000000000000" pitchFamily="2" charset="-78"/>
              </a:rPr>
              <a:t>متقی، 1388: 54</a:t>
            </a:r>
          </a:p>
          <a:p>
            <a:pPr marL="0" indent="0" algn="just" rtl="1">
              <a:buNone/>
            </a:pPr>
            <a:r>
              <a:rPr lang="fa-IR" sz="2800" dirty="0" smtClean="0">
                <a:cs typeface="B Lotus" panose="00000400000000000000" pitchFamily="2" charset="-78"/>
              </a:rPr>
              <a:t>2- ارجاع دهی در </a:t>
            </a:r>
            <a:r>
              <a:rPr lang="fa-IR" sz="2800" dirty="0">
                <a:cs typeface="B Lotus" panose="00000400000000000000" pitchFamily="2" charset="-78"/>
              </a:rPr>
              <a:t>انتهای </a:t>
            </a:r>
            <a:r>
              <a:rPr lang="fa-IR" sz="2800" dirty="0" smtClean="0">
                <a:cs typeface="B Lotus" panose="00000400000000000000" pitchFamily="2" charset="-78"/>
              </a:rPr>
              <a:t>مقاله</a:t>
            </a:r>
          </a:p>
          <a:p>
            <a:pPr marL="0" indent="0" algn="just" rtl="1">
              <a:buNone/>
            </a:pPr>
            <a:r>
              <a:rPr lang="fa-IR" sz="2800" dirty="0" smtClean="0">
                <a:cs typeface="B Lotus" panose="00000400000000000000" pitchFamily="2" charset="-78"/>
              </a:rPr>
              <a:t>در قسمت </a:t>
            </a:r>
            <a:r>
              <a:rPr lang="fa-IR" sz="2800" dirty="0">
                <a:cs typeface="B Lotus" panose="00000400000000000000" pitchFamily="2" charset="-78"/>
              </a:rPr>
              <a:t>فهرست منابع تحقیق </a:t>
            </a:r>
            <a:r>
              <a:rPr lang="fa-IR" sz="2800" dirty="0" smtClean="0">
                <a:cs typeface="B Lotus" panose="00000400000000000000" pitchFamily="2" charset="-78"/>
              </a:rPr>
              <a:t>تمامی منابعی که در متن استفاده شده است، بصورت یکجا و مرتب بر حسب حروف الفبا آورده می شوند.</a:t>
            </a:r>
          </a:p>
          <a:p>
            <a:pPr marL="0" indent="0" algn="ctr" rtl="1">
              <a:buNone/>
            </a:pPr>
            <a:r>
              <a:rPr lang="fa-IR" sz="3200" b="1" dirty="0" smtClean="0">
                <a:solidFill>
                  <a:srgbClr val="00B0F0"/>
                </a:solidFill>
                <a:cs typeface="B Lotus" panose="00000400000000000000" pitchFamily="2" charset="-78"/>
              </a:rPr>
              <a:t>متقی، مریم؛ 1388؛ چگونه تحقیق و پژوهش کنیم؛ تهران: آوا متن</a:t>
            </a:r>
          </a:p>
        </p:txBody>
      </p:sp>
    </p:spTree>
    <p:extLst>
      <p:ext uri="{BB962C8B-B14F-4D97-AF65-F5344CB8AC3E}">
        <p14:creationId xmlns:p14="http://schemas.microsoft.com/office/powerpoint/2010/main" val="19541823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489797"/>
          </a:xfrm>
        </p:spPr>
      </p:pic>
    </p:spTree>
    <p:extLst>
      <p:ext uri="{BB962C8B-B14F-4D97-AF65-F5344CB8AC3E}">
        <p14:creationId xmlns:p14="http://schemas.microsoft.com/office/powerpoint/2010/main" val="6650005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a-IR" dirty="0">
                <a:cs typeface="Titr" panose="00000700000000000000" pitchFamily="2" charset="-78"/>
              </a:rPr>
              <a:t>یکی از مراحل دیگر یک کار پژوهشی پیدا کردن منابع مرتبط با موضوع تحقیق خود و مطالعه آنها است</a:t>
            </a:r>
            <a:endParaRPr lang="en-US" dirty="0">
              <a:cs typeface="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2456" y="2336873"/>
            <a:ext cx="7186411" cy="3599316"/>
          </a:xfrm>
        </p:spPr>
        <p:txBody>
          <a:bodyPr>
            <a:noAutofit/>
          </a:bodyPr>
          <a:lstStyle/>
          <a:p>
            <a:pPr algn="just" rtl="1"/>
            <a:r>
              <a:rPr lang="fa-IR" sz="3600" dirty="0">
                <a:cs typeface="B Mitra" panose="00000400000000000000" pitchFamily="2" charset="-78"/>
              </a:rPr>
              <a:t>محقق با مطالعه منابع با </a:t>
            </a:r>
            <a:r>
              <a:rPr lang="fa-IR" sz="3600" dirty="0" smtClean="0">
                <a:cs typeface="B Mitra" panose="00000400000000000000" pitchFamily="2" charset="-78"/>
              </a:rPr>
              <a:t>دیدگاه ها </a:t>
            </a:r>
            <a:r>
              <a:rPr lang="fa-IR" sz="3600" dirty="0">
                <a:cs typeface="B Mitra" panose="00000400000000000000" pitchFamily="2" charset="-78"/>
              </a:rPr>
              <a:t>و نظریات مرتبط با موضوع تحقیق خود آشنا </a:t>
            </a:r>
            <a:r>
              <a:rPr lang="fa-IR" sz="3600" dirty="0" smtClean="0">
                <a:cs typeface="B Mitra" panose="00000400000000000000" pitchFamily="2" charset="-78"/>
              </a:rPr>
              <a:t>شده</a:t>
            </a:r>
          </a:p>
          <a:p>
            <a:pPr algn="just" rtl="1"/>
            <a:r>
              <a:rPr lang="fa-IR" sz="3600" dirty="0">
                <a:cs typeface="B Mitra" panose="00000400000000000000" pitchFamily="2" charset="-78"/>
              </a:rPr>
              <a:t>تحقیقات مشابه با موضوع خود را مشاهده </a:t>
            </a:r>
            <a:r>
              <a:rPr lang="fa-IR" sz="3600" dirty="0" smtClean="0">
                <a:cs typeface="B Mitra" panose="00000400000000000000" pitchFamily="2" charset="-78"/>
              </a:rPr>
              <a:t>می کند</a:t>
            </a:r>
          </a:p>
          <a:p>
            <a:pPr marL="0" indent="0" algn="just" rtl="1">
              <a:buNone/>
            </a:pPr>
            <a:r>
              <a:rPr lang="fa-IR" sz="3600" dirty="0">
                <a:cs typeface="B Mitra" panose="00000400000000000000" pitchFamily="2" charset="-78"/>
              </a:rPr>
              <a:t>بنابراین محقق کار تحقیق خود را از صفر شروع </a:t>
            </a:r>
            <a:r>
              <a:rPr lang="fa-IR" sz="3600" dirty="0" smtClean="0">
                <a:cs typeface="B Mitra" panose="00000400000000000000" pitchFamily="2" charset="-78"/>
              </a:rPr>
              <a:t>نمی کند</a:t>
            </a:r>
            <a:r>
              <a:rPr lang="fa-IR" sz="3600" dirty="0">
                <a:cs typeface="B Mitra" panose="00000400000000000000" pitchFamily="2" charset="-78"/>
              </a:rPr>
              <a:t>، بلکه ابتدا </a:t>
            </a:r>
            <a:r>
              <a:rPr lang="fa-IR" sz="3600" dirty="0" smtClean="0">
                <a:cs typeface="B Mitra" panose="00000400000000000000" pitchFamily="2" charset="-78"/>
              </a:rPr>
              <a:t>می بیند </a:t>
            </a:r>
            <a:r>
              <a:rPr lang="fa-IR" sz="3600" dirty="0">
                <a:cs typeface="B Mitra" panose="00000400000000000000" pitchFamily="2" charset="-78"/>
              </a:rPr>
              <a:t>در رابطه با موضوع خود چه مطالعاتی انجام شده است و نتایج آنها را ثبت </a:t>
            </a:r>
            <a:r>
              <a:rPr lang="fa-IR" sz="3600" dirty="0" smtClean="0">
                <a:cs typeface="B Mitra" panose="00000400000000000000" pitchFamily="2" charset="-78"/>
              </a:rPr>
              <a:t>می کند</a:t>
            </a:r>
            <a:endParaRPr lang="fa-IR" sz="3600" dirty="0" smtClean="0">
              <a:cs typeface="B Mitra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699" y="2336873"/>
            <a:ext cx="4597757" cy="3599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253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>
                <a:cs typeface="Titr" panose="00000700000000000000" pitchFamily="2" charset="-78"/>
              </a:rPr>
              <a:t>منابع پژوهش</a:t>
            </a:r>
            <a:endParaRPr lang="en-US" dirty="0">
              <a:cs typeface="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2907" y="2062110"/>
            <a:ext cx="7769924" cy="1492459"/>
          </a:xfrm>
        </p:spPr>
        <p:txBody>
          <a:bodyPr>
            <a:normAutofit fontScale="85000" lnSpcReduction="20000"/>
          </a:bodyPr>
          <a:lstStyle/>
          <a:p>
            <a:pPr marL="0" indent="0" algn="r" rtl="1">
              <a:buNone/>
            </a:pPr>
            <a:r>
              <a:rPr lang="fa-IR" sz="4800" dirty="0">
                <a:cs typeface="B Mitra" panose="00000400000000000000" pitchFamily="2" charset="-78"/>
              </a:rPr>
              <a:t>کتاب، مقاله، </a:t>
            </a:r>
            <a:r>
              <a:rPr lang="fa-IR" sz="4800" dirty="0" smtClean="0">
                <a:cs typeface="B Mitra" panose="00000400000000000000" pitchFamily="2" charset="-78"/>
              </a:rPr>
              <a:t>پایان نامه</a:t>
            </a:r>
            <a:r>
              <a:rPr lang="fa-IR" sz="4800" dirty="0">
                <a:cs typeface="B Mitra" panose="00000400000000000000" pitchFamily="2" charset="-78"/>
              </a:rPr>
              <a:t>، مجلات، سایتهای اینترنتی معتبر، روزنامه، نوار، سی دی، دایره المعارف، فرهنگ نامه، عکس، آمار، نقشه</a:t>
            </a:r>
            <a:endParaRPr lang="fa-IR" sz="4800" dirty="0" smtClean="0">
              <a:cs typeface="B Mitra" panose="00000400000000000000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20486" y="3646747"/>
            <a:ext cx="751234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fa-IR" sz="4000" dirty="0">
                <a:cs typeface="B Mitra" panose="00000400000000000000" pitchFamily="2" charset="-78"/>
              </a:rPr>
              <a:t>کارهای پژوهشی معمولاً در قالب </a:t>
            </a:r>
            <a:r>
              <a:rPr lang="fa-IR" sz="4000" u="sng" dirty="0" smtClean="0">
                <a:solidFill>
                  <a:srgbClr val="7030A0"/>
                </a:solidFill>
                <a:cs typeface="B Mitra" panose="00000400000000000000" pitchFamily="2" charset="-78"/>
              </a:rPr>
              <a:t>مقاله علمی</a:t>
            </a:r>
            <a:r>
              <a:rPr lang="fa-IR" sz="4000" dirty="0" smtClean="0">
                <a:solidFill>
                  <a:srgbClr val="00B0F0"/>
                </a:solidFill>
                <a:cs typeface="B Mitra" panose="00000400000000000000" pitchFamily="2" charset="-78"/>
              </a:rPr>
              <a:t> </a:t>
            </a:r>
            <a:r>
              <a:rPr lang="fa-IR" sz="4000" dirty="0" smtClean="0">
                <a:cs typeface="B Mitra" panose="00000400000000000000" pitchFamily="2" charset="-78"/>
              </a:rPr>
              <a:t>در فصلنامه ها </a:t>
            </a:r>
            <a:r>
              <a:rPr lang="fa-IR" sz="4000" dirty="0">
                <a:cs typeface="B Mitra" panose="00000400000000000000" pitchFamily="2" charset="-78"/>
              </a:rPr>
              <a:t>و مجلات پژوهشی معتبر چاپ و ارائه </a:t>
            </a:r>
            <a:r>
              <a:rPr lang="fa-IR" sz="4000" dirty="0" smtClean="0">
                <a:cs typeface="B Mitra" panose="00000400000000000000" pitchFamily="2" charset="-78"/>
              </a:rPr>
              <a:t>می گردند</a:t>
            </a:r>
            <a:endParaRPr lang="en-US" sz="4000" dirty="0">
              <a:cs typeface="B Mitra" panose="00000400000000000000" pitchFamily="2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73" y="2062110"/>
            <a:ext cx="3864333" cy="4004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351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dirty="0">
                <a:cs typeface="Titr" panose="00000700000000000000" pitchFamily="2" charset="-78"/>
              </a:rPr>
              <a:t>چند نمونه از سایتهای پژوهشی برای جستجوی مقالات علمی به زبان فارسی</a:t>
            </a:r>
            <a:endParaRPr lang="en-US" dirty="0">
              <a:cs typeface="Titr" panose="00000700000000000000" pitchFamily="2" charset="-78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9798396"/>
              </p:ext>
            </p:extLst>
          </p:nvPr>
        </p:nvGraphicFramePr>
        <p:xfrm>
          <a:off x="180304" y="2195909"/>
          <a:ext cx="11592530" cy="3494408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5796265"/>
                <a:gridCol w="5796265"/>
              </a:tblGrid>
              <a:tr h="330498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2800" dirty="0">
                          <a:solidFill>
                            <a:srgbClr val="FF0000"/>
                          </a:solidFill>
                          <a:effectLst/>
                          <a:cs typeface="+mj-cs"/>
                        </a:rPr>
                        <a:t>نام سایت پژوهشی</a:t>
                      </a:r>
                      <a:endParaRPr lang="en-US" sz="2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j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2800" dirty="0">
                          <a:solidFill>
                            <a:srgbClr val="FF0000"/>
                          </a:solidFill>
                          <a:effectLst/>
                          <a:cs typeface="+mj-cs"/>
                        </a:rPr>
                        <a:t>نشانی اینترنتی</a:t>
                      </a:r>
                      <a:endParaRPr lang="en-US" sz="2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j-cs"/>
                      </a:endParaRPr>
                    </a:p>
                  </a:txBody>
                  <a:tcPr marL="68580" marR="68580" marT="0" marB="0" anchor="ctr"/>
                </a:tc>
              </a:tr>
              <a:tr h="330596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2800" dirty="0">
                          <a:solidFill>
                            <a:srgbClr val="7030A0"/>
                          </a:solidFill>
                          <a:effectLst/>
                          <a:cs typeface="+mj-cs"/>
                        </a:rPr>
                        <a:t>مرکز اطلاعات علمی جهاد دانشگاهی</a:t>
                      </a:r>
                      <a:endParaRPr lang="en-US" sz="28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j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cs typeface="+mj-cs"/>
                        </a:rPr>
                        <a:t>http://Sid.ir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j-cs"/>
                      </a:endParaRPr>
                    </a:p>
                  </a:txBody>
                  <a:tcPr marL="68580" marR="68580" marT="0" marB="0" anchor="ctr"/>
                </a:tc>
              </a:tr>
              <a:tr h="330596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2800" dirty="0">
                          <a:solidFill>
                            <a:srgbClr val="7030A0"/>
                          </a:solidFill>
                          <a:effectLst/>
                          <a:cs typeface="+mj-cs"/>
                        </a:rPr>
                        <a:t>سامانه نشریات علمی جهان اسلام</a:t>
                      </a:r>
                      <a:endParaRPr lang="en-US" sz="28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j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cs typeface="+mj-cs"/>
                        </a:rPr>
                        <a:t>http://jcr.isc.gov.ir/main.aspx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j-cs"/>
                      </a:endParaRPr>
                    </a:p>
                  </a:txBody>
                  <a:tcPr marL="68580" marR="68580" marT="0" marB="0" anchor="ctr"/>
                </a:tc>
              </a:tr>
              <a:tr h="330596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2800" dirty="0">
                          <a:solidFill>
                            <a:srgbClr val="7030A0"/>
                          </a:solidFill>
                          <a:effectLst/>
                          <a:cs typeface="+mj-cs"/>
                        </a:rPr>
                        <a:t>پایگاه مجلات تخصصی نور</a:t>
                      </a:r>
                      <a:endParaRPr lang="en-US" sz="28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j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cs typeface="+mj-cs"/>
                        </a:rPr>
                        <a:t>https:// noormags.ir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j-cs"/>
                      </a:endParaRPr>
                    </a:p>
                  </a:txBody>
                  <a:tcPr marL="68580" marR="68580" marT="0" marB="0" anchor="ctr"/>
                </a:tc>
              </a:tr>
              <a:tr h="330596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2800" dirty="0">
                          <a:solidFill>
                            <a:srgbClr val="7030A0"/>
                          </a:solidFill>
                          <a:effectLst/>
                          <a:cs typeface="+mj-cs"/>
                        </a:rPr>
                        <a:t>پایگاه جامع علوم انسانی</a:t>
                      </a:r>
                      <a:endParaRPr lang="en-US" sz="28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j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cs typeface="+mj-cs"/>
                        </a:rPr>
                        <a:t>http://ensani.ir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j-cs"/>
                      </a:endParaRPr>
                    </a:p>
                  </a:txBody>
                  <a:tcPr marL="68580" marR="68580" marT="0" marB="0" anchor="ctr"/>
                </a:tc>
              </a:tr>
              <a:tr h="330596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2800" dirty="0">
                          <a:solidFill>
                            <a:srgbClr val="7030A0"/>
                          </a:solidFill>
                          <a:effectLst/>
                          <a:cs typeface="+mj-cs"/>
                        </a:rPr>
                        <a:t>پایگاه اطلاعات نشریات کشور</a:t>
                      </a:r>
                      <a:endParaRPr lang="en-US" sz="28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j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cs typeface="+mj-cs"/>
                        </a:rPr>
                        <a:t>http:// </a:t>
                      </a:r>
                      <a:r>
                        <a:rPr lang="en-US" sz="2800" dirty="0" smtClean="0">
                          <a:effectLst/>
                          <a:cs typeface="+mj-cs"/>
                        </a:rPr>
                        <a:t>magiran.com</a:t>
                      </a: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http:// civilica.com</a:t>
                      </a:r>
                      <a:endParaRPr lang="en-US" sz="2800" kern="1200" dirty="0" smtClean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330596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2800" dirty="0" smtClean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j-cs"/>
                        </a:rPr>
                        <a:t>پایگاه ثبت پایانامه های دانشگاهی</a:t>
                      </a:r>
                      <a:endParaRPr lang="en-US" sz="28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j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http:// irandoc.ac.ir</a:t>
                      </a:r>
                      <a:endParaRPr lang="en-US" sz="2800" kern="1200" dirty="0" smtClean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180304" y="5903893"/>
            <a:ext cx="1170689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2800" dirty="0">
                <a:cs typeface="B Lotus" panose="00000400000000000000" pitchFamily="2" charset="-78"/>
              </a:rPr>
              <a:t>عنوان کلیدی تحقیق خود را در قسمت جستجوی سایتهای فوق وارد نموده و مقالات مرتبط با تحقیق خود را دریافت نمائید</a:t>
            </a:r>
            <a:endParaRPr lang="en-US" sz="2800" dirty="0">
              <a:cs typeface="B Lotus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11631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rtl="1"/>
            <a:r>
              <a:rPr lang="fa-IR" dirty="0">
                <a:cs typeface="B Titr" panose="00000700000000000000" pitchFamily="2" charset="-78"/>
              </a:rPr>
              <a:t>سایر مراکز و منابعی که به منظور جمع آوری اطلاعات </a:t>
            </a:r>
            <a:r>
              <a:rPr lang="fa-IR" dirty="0" smtClean="0">
                <a:cs typeface="B Titr" panose="00000700000000000000" pitchFamily="2" charset="-78"/>
              </a:rPr>
              <a:t>می توان </a:t>
            </a:r>
            <a:r>
              <a:rPr lang="fa-IR" dirty="0">
                <a:cs typeface="B Titr" panose="00000700000000000000" pitchFamily="2" charset="-78"/>
              </a:rPr>
              <a:t>به آنها مراجعه </a:t>
            </a:r>
            <a:r>
              <a:rPr lang="fa-IR" dirty="0" smtClean="0">
                <a:cs typeface="B Titr" panose="00000700000000000000" pitchFamily="2" charset="-78"/>
              </a:rPr>
              <a:t>کرد:</a:t>
            </a:r>
            <a:endParaRPr lang="en-US" dirty="0">
              <a:cs typeface="B Titr" panose="00000700000000000000" pitchFamily="2" charset="-78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34851" y="2311116"/>
            <a:ext cx="11453281" cy="3599316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fa-IR" sz="3600" dirty="0" smtClean="0">
                <a:cs typeface="B Mitra" panose="00000400000000000000" pitchFamily="2" charset="-78"/>
              </a:rPr>
              <a:t>کتابخانه های </a:t>
            </a:r>
            <a:r>
              <a:rPr lang="fa-IR" sz="3600" dirty="0">
                <a:cs typeface="B Mitra" panose="00000400000000000000" pitchFamily="2" charset="-78"/>
              </a:rPr>
              <a:t>عمومی سطح شهر، کتابخانه ملی، کتابخانه </a:t>
            </a:r>
            <a:r>
              <a:rPr lang="fa-IR" sz="3600" dirty="0" smtClean="0">
                <a:cs typeface="B Mitra" panose="00000400000000000000" pitchFamily="2" charset="-78"/>
              </a:rPr>
              <a:t>دانشگاه ها </a:t>
            </a:r>
            <a:r>
              <a:rPr lang="fa-IR" sz="3600" dirty="0">
                <a:cs typeface="B Mitra" panose="00000400000000000000" pitchFamily="2" charset="-78"/>
              </a:rPr>
              <a:t>و مراکز علمی و پژوهشی، </a:t>
            </a:r>
            <a:r>
              <a:rPr lang="fa-IR" sz="3600" dirty="0" smtClean="0">
                <a:cs typeface="B Mitra" panose="00000400000000000000" pitchFamily="2" charset="-78"/>
              </a:rPr>
              <a:t>سایت های </a:t>
            </a:r>
            <a:r>
              <a:rPr lang="fa-IR" sz="3600" dirty="0">
                <a:cs typeface="B Mitra" panose="00000400000000000000" pitchFamily="2" charset="-78"/>
              </a:rPr>
              <a:t>دانشگاهی و مراکز تحقیقاتی </a:t>
            </a:r>
            <a:r>
              <a:rPr lang="fa-IR" sz="3600" dirty="0" smtClean="0">
                <a:cs typeface="B Mitra" panose="00000400000000000000" pitchFamily="2" charset="-78"/>
              </a:rPr>
              <a:t>سازمان ها </a:t>
            </a:r>
            <a:r>
              <a:rPr lang="fa-IR" sz="3600" dirty="0">
                <a:cs typeface="B Mitra" panose="00000400000000000000" pitchFamily="2" charset="-78"/>
              </a:rPr>
              <a:t>و </a:t>
            </a:r>
            <a:r>
              <a:rPr lang="fa-IR" sz="3600" dirty="0" smtClean="0">
                <a:cs typeface="B Mitra" panose="00000400000000000000" pitchFamily="2" charset="-78"/>
              </a:rPr>
              <a:t>وزارتخانه های </a:t>
            </a:r>
            <a:r>
              <a:rPr lang="fa-IR" sz="3600" dirty="0">
                <a:cs typeface="B Mitra" panose="00000400000000000000" pitchFamily="2" charset="-78"/>
              </a:rPr>
              <a:t>مختلف، </a:t>
            </a:r>
            <a:r>
              <a:rPr lang="fa-IR" sz="3600" dirty="0" smtClean="0">
                <a:cs typeface="B Mitra" panose="00000400000000000000" pitchFamily="2" charset="-78"/>
              </a:rPr>
              <a:t>کتابخانه های </a:t>
            </a:r>
            <a:r>
              <a:rPr lang="fa-IR" sz="3600" dirty="0">
                <a:cs typeface="B Mitra" panose="00000400000000000000" pitchFamily="2" charset="-78"/>
              </a:rPr>
              <a:t>الکترونیکی، دایره المعارف و فرهنگ لغت، مرکز مدارک و اسناد علمی وزارت علوم، تحقیقات و فناوری</a:t>
            </a:r>
            <a:endParaRPr lang="en-US" sz="3600" dirty="0">
              <a:cs typeface="B Mitra" panose="00000400000000000000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851" y="3889420"/>
            <a:ext cx="4303803" cy="286808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548" y="4483307"/>
            <a:ext cx="6063690" cy="2274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5284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dirty="0" smtClean="0">
                <a:cs typeface="B Titr" panose="00000700000000000000" pitchFamily="2" charset="-78"/>
              </a:rPr>
              <a:t>توجه</a:t>
            </a:r>
            <a:endParaRPr lang="en-US" dirty="0">
              <a:cs typeface="B Titr" panose="00000700000000000000" pitchFamily="2" charset="-78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280338" y="1976264"/>
            <a:ext cx="6675220" cy="4881735"/>
          </a:xfrm>
        </p:spPr>
        <p:txBody>
          <a:bodyPr>
            <a:noAutofit/>
          </a:bodyPr>
          <a:lstStyle/>
          <a:p>
            <a:pPr marL="0" indent="0" algn="just" rtl="1">
              <a:buNone/>
            </a:pPr>
            <a:r>
              <a:rPr lang="fa-IR" sz="4000" dirty="0" smtClean="0">
                <a:cs typeface="B Mitra" panose="00000400000000000000" pitchFamily="2" charset="-78"/>
              </a:rPr>
              <a:t>هر </a:t>
            </a:r>
            <a:r>
              <a:rPr lang="fa-IR" sz="4000" dirty="0">
                <a:cs typeface="B Mitra" panose="00000400000000000000" pitchFamily="2" charset="-78"/>
              </a:rPr>
              <a:t>قدر در این مرحله از کار پژوهش، بیشتر و </a:t>
            </a:r>
            <a:r>
              <a:rPr lang="fa-IR" sz="4000" dirty="0" smtClean="0">
                <a:cs typeface="B Mitra" panose="00000400000000000000" pitchFamily="2" charset="-78"/>
              </a:rPr>
              <a:t>دقیق تر </a:t>
            </a:r>
            <a:r>
              <a:rPr lang="fa-IR" sz="4000" dirty="0">
                <a:cs typeface="B Mitra" panose="00000400000000000000" pitchFamily="2" charset="-78"/>
              </a:rPr>
              <a:t>تلاش کنید، زیر ساخت محکمتری برای تحقیق خود فراهم خواهید ساخت و اعتبار علمی کار را افزایش خواهید داد. زیرا این اطلاعات باعث تقویت مباحث نظری و زیر ساختی تحقیق شما خواهد شد. درست مثل معماری که با زیر سازی بهتر بنای خود قادر خواهد بود بنایی محکمتر و بلندتر بسازد</a:t>
            </a:r>
            <a:endParaRPr lang="en-US" sz="4000" dirty="0">
              <a:cs typeface="B Mitra" panose="00000400000000000000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03" y="2187663"/>
            <a:ext cx="4839505" cy="4200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5367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dirty="0">
                <a:cs typeface="B Titr" panose="00000700000000000000" pitchFamily="2" charset="-78"/>
              </a:rPr>
              <a:t>نحوه </a:t>
            </a:r>
            <a:r>
              <a:rPr lang="fa-IR" dirty="0" smtClean="0">
                <a:cs typeface="B Titr" panose="00000700000000000000" pitchFamily="2" charset="-78"/>
              </a:rPr>
              <a:t>یادداشت برداری از </a:t>
            </a:r>
            <a:r>
              <a:rPr lang="fa-IR" dirty="0">
                <a:cs typeface="B Titr" panose="00000700000000000000" pitchFamily="2" charset="-78"/>
              </a:rPr>
              <a:t>منابع</a:t>
            </a:r>
            <a:endParaRPr lang="en-US" dirty="0">
              <a:cs typeface="B Titr" panose="00000700000000000000" pitchFamily="2" charset="-78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44700" y="2125014"/>
            <a:ext cx="11788130" cy="2665927"/>
          </a:xfrm>
        </p:spPr>
        <p:txBody>
          <a:bodyPr>
            <a:normAutofit/>
          </a:bodyPr>
          <a:lstStyle/>
          <a:p>
            <a:pPr marL="0" indent="0" algn="just" rtl="1">
              <a:buNone/>
            </a:pPr>
            <a:r>
              <a:rPr lang="fa-IR" sz="3600" dirty="0" smtClean="0">
                <a:cs typeface="B Mitra" panose="00000400000000000000" pitchFamily="2" charset="-78"/>
              </a:rPr>
              <a:t>یادداشت برداری(فیش برداری) </a:t>
            </a:r>
            <a:r>
              <a:rPr lang="fa-IR" sz="3600" dirty="0">
                <a:cs typeface="B Mitra" panose="00000400000000000000" pitchFamily="2" charset="-78"/>
              </a:rPr>
              <a:t>عبارت است از این که پژوهشگر در موقع خواندن کتاب و مقالات مختلف نکاتی که به نظرش مهم </a:t>
            </a:r>
            <a:r>
              <a:rPr lang="fa-IR" sz="3600" dirty="0" smtClean="0">
                <a:cs typeface="B Mitra" panose="00000400000000000000" pitchFamily="2" charset="-78"/>
              </a:rPr>
              <a:t>می آید </a:t>
            </a:r>
            <a:r>
              <a:rPr lang="fa-IR" sz="3600" dirty="0">
                <a:cs typeface="B Mitra" panose="00000400000000000000" pitchFamily="2" charset="-78"/>
              </a:rPr>
              <a:t>و به موضوع پژوهش ربط دارد، در </a:t>
            </a:r>
            <a:r>
              <a:rPr lang="fa-IR" sz="3600" dirty="0" smtClean="0">
                <a:cs typeface="B Mitra" panose="00000400000000000000" pitchFamily="2" charset="-78"/>
              </a:rPr>
              <a:t>برگه های </a:t>
            </a:r>
            <a:r>
              <a:rPr lang="fa-IR" sz="3600" dirty="0">
                <a:cs typeface="B Mitra" panose="00000400000000000000" pitchFamily="2" charset="-78"/>
              </a:rPr>
              <a:t>کوچکی به نام فیش بنویسد. این </a:t>
            </a:r>
            <a:r>
              <a:rPr lang="fa-IR" sz="3600" dirty="0" smtClean="0">
                <a:cs typeface="B Mitra" panose="00000400000000000000" pitchFamily="2" charset="-78"/>
              </a:rPr>
              <a:t>فیش ها </a:t>
            </a:r>
            <a:r>
              <a:rPr lang="fa-IR" sz="3600" dirty="0">
                <a:cs typeface="B Mitra" panose="00000400000000000000" pitchFamily="2" charset="-78"/>
              </a:rPr>
              <a:t>علاوه بر </a:t>
            </a:r>
            <a:r>
              <a:rPr lang="fa-IR" sz="3600" dirty="0" smtClean="0">
                <a:cs typeface="B Mitra" panose="00000400000000000000" pitchFamily="2" charset="-78"/>
              </a:rPr>
              <a:t>صرفه جویی </a:t>
            </a:r>
            <a:r>
              <a:rPr lang="fa-IR" sz="3600" dirty="0">
                <a:cs typeface="B Mitra" panose="00000400000000000000" pitchFamily="2" charset="-78"/>
              </a:rPr>
              <a:t>در وقت به </a:t>
            </a:r>
            <a:r>
              <a:rPr lang="fa-IR" sz="3600" dirty="0" smtClean="0">
                <a:cs typeface="B Mitra" panose="00000400000000000000" pitchFamily="2" charset="-78"/>
              </a:rPr>
              <a:t>طبقه بندی </a:t>
            </a:r>
            <a:r>
              <a:rPr lang="fa-IR" sz="3600" dirty="0">
                <a:cs typeface="B Mitra" panose="00000400000000000000" pitchFamily="2" charset="-78"/>
              </a:rPr>
              <a:t>کردن اطلاعات جمع آوری شده نیز کمک </a:t>
            </a:r>
            <a:r>
              <a:rPr lang="fa-IR" sz="3600" dirty="0" smtClean="0">
                <a:cs typeface="B Mitra" panose="00000400000000000000" pitchFamily="2" charset="-78"/>
              </a:rPr>
              <a:t>می کند</a:t>
            </a:r>
            <a:endParaRPr lang="fa-IR" sz="3600" dirty="0" smtClean="0">
              <a:cs typeface="B Mitra" panose="00000400000000000000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9637"/>
            <a:ext cx="12032830" cy="2558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6522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>
                <a:cs typeface="Titr" panose="00000700000000000000" pitchFamily="2" charset="-78"/>
              </a:rPr>
              <a:t>نمونه یک فیش تحقیقی</a:t>
            </a:r>
            <a:endParaRPr lang="en-US" dirty="0">
              <a:cs typeface="Titr" panose="00000700000000000000" pitchFamily="2" charset="-78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21" y="1996225"/>
            <a:ext cx="10356873" cy="4675031"/>
          </a:xfrm>
        </p:spPr>
      </p:pic>
    </p:spTree>
    <p:extLst>
      <p:ext uri="{BB962C8B-B14F-4D97-AF65-F5344CB8AC3E}">
        <p14:creationId xmlns:p14="http://schemas.microsoft.com/office/powerpoint/2010/main" val="147587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4400" b="1" dirty="0" smtClean="0">
                <a:cs typeface="B Lotus" panose="00000400000000000000" pitchFamily="2" charset="-78"/>
              </a:rPr>
              <a:t>ثبت کردن اطلاعات منابع</a:t>
            </a:r>
            <a:endParaRPr lang="en-US" sz="4400" b="1" dirty="0">
              <a:cs typeface="B Lotus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336873"/>
            <a:ext cx="9613861" cy="2441189"/>
          </a:xfrm>
        </p:spPr>
        <p:txBody>
          <a:bodyPr>
            <a:normAutofit/>
          </a:bodyPr>
          <a:lstStyle/>
          <a:p>
            <a:pPr algn="r" rtl="1"/>
            <a:r>
              <a:rPr lang="fa-IR" sz="3200" dirty="0" smtClean="0">
                <a:cs typeface="B Lotus" panose="00000400000000000000" pitchFamily="2" charset="-78"/>
              </a:rPr>
              <a:t>ثبت کردن اطلاعات یک منبع در ابتدای فیش باعث می شود در مواقع نیاز به منبع مورد نظر مراجعه کرده و اطلاعات مورد نیاز را تهیه نمایید</a:t>
            </a:r>
          </a:p>
          <a:p>
            <a:pPr marL="0" indent="0" algn="ctr" rtl="1">
              <a:buNone/>
            </a:pPr>
            <a:r>
              <a:rPr lang="fa-IR" sz="3200" dirty="0" smtClean="0">
                <a:cs typeface="B Lotus" panose="00000400000000000000" pitchFamily="2" charset="-78"/>
              </a:rPr>
              <a:t>همچنین</a:t>
            </a:r>
          </a:p>
          <a:p>
            <a:pPr algn="r" rtl="1"/>
            <a:r>
              <a:rPr lang="fa-IR" sz="3200" dirty="0" smtClean="0">
                <a:cs typeface="B Lotus" panose="00000400000000000000" pitchFamily="2" charset="-78"/>
              </a:rPr>
              <a:t>در تهیه فهرست منابع پایانی مقاله به شما کمک می کند</a:t>
            </a:r>
            <a:endParaRPr lang="en-US" sz="3200" dirty="0">
              <a:cs typeface="B Lotus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21" y="4379420"/>
            <a:ext cx="31318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838034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1078</TotalTime>
  <Words>1067</Words>
  <Application>Microsoft Office PowerPoint</Application>
  <PresentationFormat>Widescreen</PresentationFormat>
  <Paragraphs>85</Paragraphs>
  <Slides>18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Arial</vt:lpstr>
      <vt:lpstr>B Hamid</vt:lpstr>
      <vt:lpstr>B Lotus</vt:lpstr>
      <vt:lpstr>B Mitra</vt:lpstr>
      <vt:lpstr>B Titr</vt:lpstr>
      <vt:lpstr>Calibri</vt:lpstr>
      <vt:lpstr>Times New Roman</vt:lpstr>
      <vt:lpstr>Titr</vt:lpstr>
      <vt:lpstr>Trebuchet MS</vt:lpstr>
      <vt:lpstr>Berlin</vt:lpstr>
      <vt:lpstr>جمع آوری مطالب تحقیق</vt:lpstr>
      <vt:lpstr>یکی از مراحل دیگر یک کار پژوهشی پیدا کردن منابع مرتبط با موضوع تحقیق خود و مطالعه آنها است</vt:lpstr>
      <vt:lpstr>منابع پژوهش</vt:lpstr>
      <vt:lpstr>چند نمونه از سایتهای پژوهشی برای جستجوی مقالات علمی به زبان فارسی</vt:lpstr>
      <vt:lpstr>سایر مراکز و منابعی که به منظور جمع آوری اطلاعات می توان به آنها مراجعه کرد:</vt:lpstr>
      <vt:lpstr>توجه</vt:lpstr>
      <vt:lpstr>نحوه یادداشت برداری از منابع</vt:lpstr>
      <vt:lpstr>نمونه یک فیش تحقیقی</vt:lpstr>
      <vt:lpstr>ثبت کردن اطلاعات منابع</vt:lpstr>
      <vt:lpstr>نوع یادداشت برداری</vt:lpstr>
      <vt:lpstr>اصول خلاصه نویسی</vt:lpstr>
      <vt:lpstr>نکات ضروری در یادداشت برداری</vt:lpstr>
      <vt:lpstr>توجه توجه توجه</vt:lpstr>
      <vt:lpstr>منبع نگاری از سایت های اینترنتی</vt:lpstr>
      <vt:lpstr>نمونه ای از سایتهای معتبر اینترنتی</vt:lpstr>
      <vt:lpstr>شیوه های ارجاع دهي و مستند سازی</vt:lpstr>
      <vt:lpstr>شیوه های ارجاع دهي و مستند سازی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آن سوی عشق چرا عشق تبدیل به بیزاری میشود</dc:title>
  <dc:creator>mohammad</dc:creator>
  <cp:lastModifiedBy>user1</cp:lastModifiedBy>
  <cp:revision>92</cp:revision>
  <dcterms:created xsi:type="dcterms:W3CDTF">2018-05-06T09:47:06Z</dcterms:created>
  <dcterms:modified xsi:type="dcterms:W3CDTF">2018-11-15T04:26:27Z</dcterms:modified>
</cp:coreProperties>
</file>