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756" r:id="rId3"/>
    <p:sldMasterId id="2147483768" r:id="rId4"/>
    <p:sldMasterId id="2147483780" r:id="rId5"/>
    <p:sldMasterId id="2147483792" r:id="rId6"/>
    <p:sldMasterId id="2147483804" r:id="rId7"/>
    <p:sldMasterId id="2147483816" r:id="rId8"/>
  </p:sldMasterIdLst>
  <p:notesMasterIdLst>
    <p:notesMasterId r:id="rId53"/>
  </p:notesMasterIdLst>
  <p:sldIdLst>
    <p:sldId id="312" r:id="rId9"/>
    <p:sldId id="256" r:id="rId10"/>
    <p:sldId id="291" r:id="rId11"/>
    <p:sldId id="293" r:id="rId12"/>
    <p:sldId id="301" r:id="rId13"/>
    <p:sldId id="257" r:id="rId14"/>
    <p:sldId id="258" r:id="rId15"/>
    <p:sldId id="259" r:id="rId16"/>
    <p:sldId id="260" r:id="rId17"/>
    <p:sldId id="261" r:id="rId18"/>
    <p:sldId id="262" r:id="rId19"/>
    <p:sldId id="263" r:id="rId20"/>
    <p:sldId id="269" r:id="rId21"/>
    <p:sldId id="302" r:id="rId22"/>
    <p:sldId id="265" r:id="rId23"/>
    <p:sldId id="303" r:id="rId24"/>
    <p:sldId id="308" r:id="rId25"/>
    <p:sldId id="266" r:id="rId26"/>
    <p:sldId id="304" r:id="rId27"/>
    <p:sldId id="305" r:id="rId28"/>
    <p:sldId id="270" r:id="rId29"/>
    <p:sldId id="267" r:id="rId30"/>
    <p:sldId id="271" r:id="rId31"/>
    <p:sldId id="268" r:id="rId32"/>
    <p:sldId id="272" r:id="rId33"/>
    <p:sldId id="273" r:id="rId34"/>
    <p:sldId id="274" r:id="rId35"/>
    <p:sldId id="275" r:id="rId36"/>
    <p:sldId id="276" r:id="rId37"/>
    <p:sldId id="277" r:id="rId38"/>
    <p:sldId id="278" r:id="rId39"/>
    <p:sldId id="309" r:id="rId40"/>
    <p:sldId id="279" r:id="rId41"/>
    <p:sldId id="280" r:id="rId42"/>
    <p:sldId id="281" r:id="rId43"/>
    <p:sldId id="282" r:id="rId44"/>
    <p:sldId id="283" r:id="rId45"/>
    <p:sldId id="284" r:id="rId46"/>
    <p:sldId id="285" r:id="rId47"/>
    <p:sldId id="286" r:id="rId48"/>
    <p:sldId id="287" r:id="rId49"/>
    <p:sldId id="306" r:id="rId50"/>
    <p:sldId id="307" r:id="rId51"/>
    <p:sldId id="288" r:id="rId5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FC40B9-3F9C-4C0A-938A-A894F82D9D0D}" type="datetimeFigureOut">
              <a:rPr lang="en-US" smtClean="0"/>
              <a:t>5/15/2018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69FDAB-4A0B-43FA-A7E2-1909342DDF6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B342E6-267E-449F-BAE6-8A894ECA819B}" type="datetimeFigureOut">
              <a:rPr lang="fa-IR" smtClean="0"/>
              <a:pPr/>
              <a:t>1439/09/01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4328777-E102-4C4E-B03A-0EC46E7E1025}" type="slidenum">
              <a:rPr lang="fa-IR" smtClean="0"/>
              <a:pPr/>
              <a:t>‹#›</a:t>
            </a:fld>
            <a:endParaRPr lang="fa-I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B342E6-267E-449F-BAE6-8A894ECA819B}" type="datetimeFigureOut">
              <a:rPr lang="fa-IR" smtClean="0"/>
              <a:pPr/>
              <a:t>1439/09/01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4328777-E102-4C4E-B03A-0EC46E7E1025}"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B342E6-267E-449F-BAE6-8A894ECA819B}" type="datetimeFigureOut">
              <a:rPr lang="fa-IR" smtClean="0"/>
              <a:pPr/>
              <a:t>1439/09/01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4328777-E102-4C4E-B03A-0EC46E7E1025}"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rtl="0" fontAlgn="base">
                <a:spcBef>
                  <a:spcPct val="0"/>
                </a:spcBef>
                <a:spcAft>
                  <a:spcPct val="0"/>
                </a:spcAft>
                <a:defRPr/>
              </a:pP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rtl="0" fontAlgn="base">
                <a:spcBef>
                  <a:spcPct val="0"/>
                </a:spcBef>
                <a:spcAft>
                  <a:spcPct val="0"/>
                </a:spcAft>
                <a:defRPr/>
              </a:pPr>
              <a:endParaRPr 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rtl="0" fontAlgn="base">
                  <a:spcBef>
                    <a:spcPct val="0"/>
                  </a:spcBef>
                  <a:spcAft>
                    <a:spcPct val="0"/>
                  </a:spcAft>
                  <a:defRPr/>
                </a:pPr>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rtl="0" fontAlgn="base">
                  <a:spcBef>
                    <a:spcPct val="0"/>
                  </a:spcBef>
                  <a:spcAft>
                    <a:spcPct val="0"/>
                  </a:spcAft>
                  <a:defRPr/>
                </a:pPr>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rtl="0" fontAlgn="base">
                  <a:spcBef>
                    <a:spcPct val="0"/>
                  </a:spcBef>
                  <a:spcAft>
                    <a:spcPct val="0"/>
                  </a:spcAft>
                  <a:defRPr/>
                </a:pPr>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rtl="0" fontAlgn="base">
                  <a:spcBef>
                    <a:spcPct val="0"/>
                  </a:spcBef>
                  <a:spcAft>
                    <a:spcPct val="0"/>
                  </a:spcAft>
                  <a:defRPr/>
                </a:pPr>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rtl="0" fontAlgn="base">
                  <a:spcBef>
                    <a:spcPct val="0"/>
                  </a:spcBef>
                  <a:spcAft>
                    <a:spcPct val="0"/>
                  </a:spcAft>
                  <a:defRPr/>
                </a:pPr>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rtl="0" fontAlgn="base">
                  <a:spcBef>
                    <a:spcPct val="0"/>
                  </a:spcBef>
                  <a:spcAft>
                    <a:spcPct val="0"/>
                  </a:spcAft>
                  <a:defRPr/>
                </a:pPr>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rtl="0" fontAlgn="base">
                  <a:spcBef>
                    <a:spcPct val="0"/>
                  </a:spcBef>
                  <a:spcAft>
                    <a:spcPct val="0"/>
                  </a:spcAft>
                  <a:defRPr/>
                </a:pPr>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rtl="0" fontAlgn="base">
                  <a:spcBef>
                    <a:spcPct val="0"/>
                  </a:spcBef>
                  <a:spcAft>
                    <a:spcPct val="0"/>
                  </a:spcAft>
                  <a:defRPr/>
                </a:pPr>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rtl="0" fontAlgn="base">
                  <a:spcBef>
                    <a:spcPct val="0"/>
                  </a:spcBef>
                  <a:spcAft>
                    <a:spcPct val="0"/>
                  </a:spcAft>
                  <a:defRPr/>
                </a:pPr>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rtl="0" fontAlgn="base">
                  <a:spcBef>
                    <a:spcPct val="0"/>
                  </a:spcBef>
                  <a:spcAft>
                    <a:spcPct val="0"/>
                  </a:spcAft>
                  <a:defRPr/>
                </a:pPr>
                <a:endParaRPr lang="en-US" sz="2400">
                  <a:solidFill>
                    <a:srgbClr val="000000"/>
                  </a:solidFill>
                  <a:latin typeface="Times New Roman" pitchFamily="18" charset="0"/>
                </a:endParaRPr>
              </a:p>
            </p:txBody>
          </p:sp>
        </p:grpSp>
      </p:grpSp>
      <p:sp>
        <p:nvSpPr>
          <p:cNvPr id="4814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81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DDB9AFBB-B740-4B92-8DCD-A227124F330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61756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322562-9191-4117-9D39-C310C4B7A9E0}" type="slidenum">
              <a:rPr lang="ar-SA">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03447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CC1A7DF-772B-42FB-B5B5-E30A83B6A802}" type="slidenum">
              <a:rPr lang="ar-SA">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06006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BACFF16-67B8-4E93-8B3D-7E8385A82C6C}" type="slidenum">
              <a:rPr lang="ar-SA">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23790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E90047FF-B663-47F0-84A5-DD7CB29B75C5}" type="slidenum">
              <a:rPr lang="ar-SA">
                <a:solidFill>
                  <a:srgbClr val="000000"/>
                </a:solidFill>
              </a:rPr>
              <a:pPr>
                <a:defRPr/>
              </a:pPr>
              <a:t>‹#›</a:t>
            </a:fld>
            <a:endParaRPr 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92373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CE68E1E7-37F1-4DA8-964A-CA7085900AA9}" type="slidenum">
              <a:rPr lang="ar-SA">
                <a:solidFill>
                  <a:srgbClr val="000000"/>
                </a:solidFill>
              </a:rPr>
              <a:pPr>
                <a:defRPr/>
              </a:pPr>
              <a:t>‹#›</a:t>
            </a:fld>
            <a:endParaRPr 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072299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9A8887DE-CE7D-4087-8C28-0DC4E68AEF0B}" type="slidenum">
              <a:rPr lang="ar-SA">
                <a:solidFill>
                  <a:srgbClr val="000000"/>
                </a:solidFill>
              </a:rPr>
              <a:pPr>
                <a:defRPr/>
              </a:pPr>
              <a:t>‹#›</a:t>
            </a:fld>
            <a:endParaRPr 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0891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2E77421-6B5C-4475-B1F5-2D833317322E}" type="slidenum">
              <a:rPr lang="ar-SA">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7109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B342E6-267E-449F-BAE6-8A894ECA819B}" type="datetimeFigureOut">
              <a:rPr lang="fa-IR" smtClean="0"/>
              <a:pPr/>
              <a:t>1439/09/01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4328777-E102-4C4E-B03A-0EC46E7E1025}"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F64069E-F330-451F-9296-B4F195A0194D}" type="slidenum">
              <a:rPr lang="ar-SA">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129718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5605E7C-1E78-4CFF-B512-DF3F917EBE6D}" type="slidenum">
              <a:rPr lang="ar-SA">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82317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36013EA-7B75-489F-AB92-A27AFE9277B3}" type="slidenum">
              <a:rPr lang="ar-SA">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798027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492677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3"/>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829688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9"/>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1"/>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1394130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212669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2"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6"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642526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477170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421312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B342E6-267E-449F-BAE6-8A894ECA819B}" type="datetimeFigureOut">
              <a:rPr lang="fa-IR" smtClean="0"/>
              <a:pPr/>
              <a:t>1439/09/01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4328777-E102-4C4E-B03A-0EC46E7E1025}" type="slidenum">
              <a:rPr lang="fa-IR" smtClean="0"/>
              <a:pPr/>
              <a:t>‹#›</a:t>
            </a:fld>
            <a:endParaRPr lang="fa-I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3"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3"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3660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7"/>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866340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928045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2"/>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202"/>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013081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250365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3"/>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4112980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9"/>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1"/>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1860615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981246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2"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6"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097371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92145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B342E6-267E-449F-BAE6-8A894ECA819B}" type="datetimeFigureOut">
              <a:rPr lang="fa-IR" smtClean="0"/>
              <a:pPr/>
              <a:t>1439/09/01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4328777-E102-4C4E-B03A-0EC46E7E1025}" type="slidenum">
              <a:rPr lang="fa-IR" smtClean="0"/>
              <a:pPr/>
              <a:t>‹#›</a:t>
            </a:fld>
            <a:endParaRPr lang="fa-I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115807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3"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3"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4922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7"/>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946698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6279139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2"/>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202"/>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520335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351899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3"/>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3344382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9"/>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1"/>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2688545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474999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2"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6"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414720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B342E6-267E-449F-BAE6-8A894ECA819B}" type="datetimeFigureOut">
              <a:rPr lang="fa-IR" smtClean="0"/>
              <a:pPr/>
              <a:t>1439/09/01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4328777-E102-4C4E-B03A-0EC46E7E1025}" type="slidenum">
              <a:rPr lang="fa-IR" smtClean="0"/>
              <a:pPr/>
              <a:t>‹#›</a:t>
            </a:fld>
            <a:endParaRPr lang="fa-I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034873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4725342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3"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3"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505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7"/>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40952259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6180455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2"/>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202"/>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4370338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747229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3"/>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530863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9"/>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1"/>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19967087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57233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B342E6-267E-449F-BAE6-8A894ECA819B}" type="datetimeFigureOut">
              <a:rPr lang="fa-IR" smtClean="0"/>
              <a:pPr/>
              <a:t>1439/09/01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4328777-E102-4C4E-B03A-0EC46E7E1025}" type="slidenum">
              <a:rPr lang="fa-IR" smtClean="0"/>
              <a:pPr/>
              <a:t>‹#›</a:t>
            </a:fld>
            <a:endParaRPr lang="fa-I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2"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6"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2242933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938940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6563270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3"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3"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67612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7"/>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385036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853187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2"/>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202"/>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1182668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8979079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3"/>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4947348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9"/>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1"/>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284853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342E6-267E-449F-BAE6-8A894ECA819B}" type="datetimeFigureOut">
              <a:rPr lang="fa-IR" smtClean="0"/>
              <a:pPr/>
              <a:t>1439/09/01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4328777-E102-4C4E-B03A-0EC46E7E1025}" type="slidenum">
              <a:rPr lang="fa-IR" smtClean="0"/>
              <a:pPr/>
              <a:t>‹#›</a:t>
            </a:fld>
            <a:endParaRPr lang="fa-I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40546280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2"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6"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41211851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9519979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42246585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3"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3"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36317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7"/>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60744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7727722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2"/>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202"/>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C2DA4-1773-49F7-895B-5CB3EFC6B547}" type="datetimeFigureOut">
              <a:rPr lang="en-US" smtClean="0">
                <a:solidFill>
                  <a:srgbClr val="9E8E5C">
                    <a:lumMod val="60000"/>
                    <a:lumOff val="40000"/>
                  </a:srgbClr>
                </a:solidFill>
              </a:rPr>
              <a:pPr/>
              <a:t>5/15/2018</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9C6771-0CF9-4385-9C00-028927CEBD2A}"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9287349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3072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a:endParaRPr lang="en-US" sz="2400">
                <a:latin typeface="Times New Roman" pitchFamily="18" charset="0"/>
                <a:cs typeface="Arial" pitchFamily="34" charset="0"/>
              </a:endParaRPr>
            </a:p>
          </p:txBody>
        </p:sp>
        <p:sp>
          <p:nvSpPr>
            <p:cNvPr id="3072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rtl="0"/>
              <a:endParaRPr lang="en-US" sz="2400">
                <a:latin typeface="Times New Roman" pitchFamily="18" charset="0"/>
                <a:cs typeface="Arial" pitchFamily="34" charset="0"/>
              </a:endParaRPr>
            </a:p>
          </p:txBody>
        </p:sp>
        <p:grpSp>
          <p:nvGrpSpPr>
            <p:cNvPr id="3" name="Group 5"/>
            <p:cNvGrpSpPr>
              <a:grpSpLocks/>
            </p:cNvGrpSpPr>
            <p:nvPr/>
          </p:nvGrpSpPr>
          <p:grpSpPr bwMode="auto">
            <a:xfrm>
              <a:off x="0" y="672"/>
              <a:ext cx="1806" cy="1989"/>
              <a:chOff x="0" y="672"/>
              <a:chExt cx="1806" cy="1989"/>
            </a:xfrm>
          </p:grpSpPr>
          <p:sp>
            <p:nvSpPr>
              <p:cNvPr id="3072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rtl="0"/>
                <a:endParaRPr lang="en-US" sz="2400">
                  <a:latin typeface="Times New Roman" pitchFamily="18" charset="0"/>
                  <a:cs typeface="Arial" pitchFamily="34" charset="0"/>
                </a:endParaRPr>
              </a:p>
            </p:txBody>
          </p:sp>
          <p:sp>
            <p:nvSpPr>
              <p:cNvPr id="3072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rtl="0"/>
                <a:endParaRPr lang="en-US" sz="2400">
                  <a:latin typeface="Times New Roman" pitchFamily="18" charset="0"/>
                  <a:cs typeface="Arial" pitchFamily="34" charset="0"/>
                </a:endParaRPr>
              </a:p>
            </p:txBody>
          </p:sp>
          <p:sp>
            <p:nvSpPr>
              <p:cNvPr id="3072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rtl="0"/>
                <a:endParaRPr lang="en-US" sz="2400">
                  <a:latin typeface="Times New Roman" pitchFamily="18" charset="0"/>
                  <a:cs typeface="Arial" pitchFamily="34" charset="0"/>
                </a:endParaRPr>
              </a:p>
            </p:txBody>
          </p:sp>
          <p:sp>
            <p:nvSpPr>
              <p:cNvPr id="3072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rtl="0"/>
                <a:endParaRPr lang="en-US" sz="2400">
                  <a:latin typeface="Times New Roman" pitchFamily="18" charset="0"/>
                  <a:cs typeface="Arial" pitchFamily="34" charset="0"/>
                </a:endParaRPr>
              </a:p>
            </p:txBody>
          </p:sp>
          <p:sp>
            <p:nvSpPr>
              <p:cNvPr id="3073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rtl="0"/>
                <a:endParaRPr lang="en-US" sz="2400">
                  <a:latin typeface="Times New Roman" pitchFamily="18" charset="0"/>
                  <a:cs typeface="Arial" pitchFamily="34" charset="0"/>
                </a:endParaRPr>
              </a:p>
            </p:txBody>
          </p:sp>
          <p:sp>
            <p:nvSpPr>
              <p:cNvPr id="3073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rtl="0"/>
                <a:endParaRPr lang="en-US" sz="2400">
                  <a:latin typeface="Times New Roman" pitchFamily="18" charset="0"/>
                  <a:cs typeface="Arial" pitchFamily="34" charset="0"/>
                </a:endParaRPr>
              </a:p>
            </p:txBody>
          </p:sp>
          <p:sp>
            <p:nvSpPr>
              <p:cNvPr id="3073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rtl="0"/>
                <a:endParaRPr lang="en-US" sz="2400">
                  <a:latin typeface="Times New Roman" pitchFamily="18" charset="0"/>
                  <a:cs typeface="Arial" pitchFamily="34" charset="0"/>
                </a:endParaRPr>
              </a:p>
            </p:txBody>
          </p:sp>
          <p:sp>
            <p:nvSpPr>
              <p:cNvPr id="3073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rtl="0"/>
                <a:endParaRPr lang="en-US" sz="2400">
                  <a:latin typeface="Times New Roman" pitchFamily="18" charset="0"/>
                  <a:cs typeface="Arial" pitchFamily="34" charset="0"/>
                </a:endParaRPr>
              </a:p>
            </p:txBody>
          </p:sp>
          <p:sp>
            <p:nvSpPr>
              <p:cNvPr id="3073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rtl="0"/>
                <a:endParaRPr lang="en-US" sz="2400">
                  <a:latin typeface="Times New Roman" pitchFamily="18" charset="0"/>
                  <a:cs typeface="Arial" pitchFamily="34" charset="0"/>
                </a:endParaRPr>
              </a:p>
            </p:txBody>
          </p:sp>
          <p:sp>
            <p:nvSpPr>
              <p:cNvPr id="3073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rtl="0"/>
                <a:endParaRPr lang="en-US" sz="2400">
                  <a:latin typeface="Times New Roman" pitchFamily="18" charset="0"/>
                  <a:cs typeface="Arial" pitchFamily="34" charset="0"/>
                </a:endParaRPr>
              </a:p>
            </p:txBody>
          </p:sp>
        </p:grpSp>
      </p:grpSp>
      <p:sp>
        <p:nvSpPr>
          <p:cNvPr id="30736"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30737" name="Rectangle 17"/>
          <p:cNvSpPr>
            <a:spLocks noGrp="1" noChangeArrowheads="1"/>
          </p:cNvSpPr>
          <p:nvPr>
            <p:ph type="ftr" sz="quarter" idx="3"/>
          </p:nvPr>
        </p:nvSpPr>
        <p:spPr/>
        <p:txBody>
          <a:bodyPr/>
          <a:lstStyle>
            <a:lvl1pPr>
              <a:defRPr/>
            </a:lvl1pPr>
          </a:lstStyle>
          <a:p>
            <a:endParaRPr lang="en-US"/>
          </a:p>
        </p:txBody>
      </p:sp>
      <p:sp>
        <p:nvSpPr>
          <p:cNvPr id="30738" name="Rectangle 18"/>
          <p:cNvSpPr>
            <a:spLocks noGrp="1" noChangeArrowheads="1"/>
          </p:cNvSpPr>
          <p:nvPr>
            <p:ph type="sldNum" sz="quarter" idx="4"/>
          </p:nvPr>
        </p:nvSpPr>
        <p:spPr/>
        <p:txBody>
          <a:bodyPr/>
          <a:lstStyle>
            <a:lvl1pPr>
              <a:defRPr/>
            </a:lvl1pPr>
          </a:lstStyle>
          <a:p>
            <a:fld id="{267015D4-E349-48D8-844F-8DF99C75F01B}" type="slidenum">
              <a:rPr lang="ar-SA"/>
              <a:pPr/>
              <a:t>‹#›</a:t>
            </a:fld>
            <a:endParaRPr lang="en-US"/>
          </a:p>
        </p:txBody>
      </p:sp>
      <p:sp>
        <p:nvSpPr>
          <p:cNvPr id="307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307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3A14A9D-A684-4206-A1EE-BF8A879F1A76}" type="slidenum">
              <a:rPr lang="ar-SA"/>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B342E6-267E-449F-BAE6-8A894ECA819B}" type="datetimeFigureOut">
              <a:rPr lang="fa-IR" smtClean="0"/>
              <a:pPr/>
              <a:t>1439/09/01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4328777-E102-4C4E-B03A-0EC46E7E1025}" type="slidenum">
              <a:rPr lang="fa-IR" smtClean="0"/>
              <a:pPr/>
              <a:t>‹#›</a:t>
            </a:fld>
            <a:endParaRPr lang="fa-I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00BAFDC-8DA4-4446-A9DB-D2157519C3FD}" type="slidenum">
              <a:rPr lang="ar-SA"/>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57682FE-E550-4A65-BBB4-EC8AE1B45B80}" type="slidenum">
              <a:rPr lang="ar-SA"/>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991ADFA2-D7AB-4769-85AD-439102495E44}" type="slidenum">
              <a:rPr lang="ar-SA"/>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C53CF433-93B1-4DFC-9175-01617E2114BA}" type="slidenum">
              <a:rPr lang="ar-SA"/>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6699BA39-C7CD-4D87-9013-E197E0040647}" type="slidenum">
              <a:rPr lang="ar-SA"/>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41A9EF6-5E89-41D6-8C14-DE2111D1C398}" type="slidenum">
              <a:rPr lang="ar-SA"/>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053351D-8782-4CD5-95E5-53856E7FF955}" type="slidenum">
              <a:rPr lang="ar-SA"/>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AF7348D-05F4-4135-883C-2693D3DDD43A}" type="slidenum">
              <a:rPr lang="ar-SA"/>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61CA924-4DB1-4464-9F32-5F640CE4B63F}" type="slidenum">
              <a:rPr lang="ar-SA"/>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B342E6-267E-449F-BAE6-8A894ECA819B}" type="datetimeFigureOut">
              <a:rPr lang="fa-IR" smtClean="0"/>
              <a:pPr/>
              <a:t>1439/09/01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4328777-E102-4C4E-B03A-0EC46E7E1025}"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9B342E6-267E-449F-BAE6-8A894ECA819B}" type="datetimeFigureOut">
              <a:rPr lang="fa-IR" smtClean="0"/>
              <a:pPr/>
              <a:t>1439/09/01</a:t>
            </a:fld>
            <a:endParaRPr lang="fa-I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a-I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4328777-E102-4C4E-B03A-0EC46E7E1025}"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471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Black" pitchFamily="34" charset="0"/>
                <a:cs typeface="Arial" pitchFamily="34" charset="0"/>
              </a:defRPr>
            </a:lvl1pPr>
          </a:lstStyle>
          <a:p>
            <a:pPr fontAlgn="base">
              <a:spcBef>
                <a:spcPct val="0"/>
              </a:spcBef>
              <a:spcAft>
                <a:spcPct val="0"/>
              </a:spcAft>
              <a:defRPr/>
            </a:pPr>
            <a:fld id="{21B58CD4-04F3-4D0D-8BEE-DAFB13AB5118}" type="slidenum">
              <a:rPr lang="ar-SA">
                <a:solidFill>
                  <a:srgbClr val="000000"/>
                </a:solidFill>
              </a:rPr>
              <a:pPr fontAlgn="base">
                <a:spcBef>
                  <a:spcPct val="0"/>
                </a:spcBef>
                <a:spcAft>
                  <a:spcPct val="0"/>
                </a:spcAft>
                <a:defRPr/>
              </a:pPr>
              <a:t>‹#›</a:t>
            </a:fld>
            <a:endParaRPr lang="en-US">
              <a:solidFill>
                <a:srgbClr val="000000"/>
              </a:solidFill>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rtl="0" fontAlgn="base">
                <a:spcBef>
                  <a:spcPct val="0"/>
                </a:spcBef>
                <a:spcAft>
                  <a:spcPct val="0"/>
                </a:spcAft>
                <a:defRPr/>
              </a:pPr>
              <a:endParaRPr lang="en-US" sz="240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rtl="0" fontAlgn="base">
                <a:spcBef>
                  <a:spcPct val="0"/>
                </a:spcBef>
                <a:spcAft>
                  <a:spcPct val="0"/>
                </a:spcAft>
                <a:defRPr/>
              </a:pPr>
              <a:endParaRPr lang="en-US" sz="240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rtl="0" fontAlgn="base">
                <a:spcBef>
                  <a:spcPct val="0"/>
                </a:spcBef>
                <a:spcAft>
                  <a:spcPct val="0"/>
                </a:spcAft>
                <a:defRPr/>
              </a:pPr>
              <a:endParaRPr lang="en-US">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rtl="0" fontAlgn="base">
                <a:spcBef>
                  <a:spcPct val="0"/>
                </a:spcBef>
                <a:spcAft>
                  <a:spcPct val="0"/>
                </a:spcAft>
                <a:defRPr/>
              </a:pPr>
              <a:endParaRPr lang="en-US">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rtl="0" fontAlgn="base">
                <a:spcBef>
                  <a:spcPct val="0"/>
                </a:spcBef>
                <a:spcAft>
                  <a:spcPct val="0"/>
                </a:spcAft>
                <a:defRPr/>
              </a:pPr>
              <a:endParaRPr lang="en-US">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rtl="0" fontAlgn="base">
                <a:spcBef>
                  <a:spcPct val="0"/>
                </a:spcBef>
                <a:spcAft>
                  <a:spcPct val="0"/>
                </a:spcAft>
                <a:defRPr/>
              </a:pPr>
              <a:endParaRPr lang="en-US">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rtl="0" fontAlgn="base">
                <a:spcBef>
                  <a:spcPct val="0"/>
                </a:spcBef>
                <a:spcAft>
                  <a:spcPct val="0"/>
                </a:spcAft>
                <a:defRPr/>
              </a:pPr>
              <a:endParaRPr lang="en-US" sz="240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rtl="0" fontAlgn="base">
                <a:spcBef>
                  <a:spcPct val="0"/>
                </a:spcBef>
                <a:spcAft>
                  <a:spcPct val="0"/>
                </a:spcAft>
                <a:defRPr/>
              </a:pPr>
              <a:endParaRPr lang="en-US">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rtl="0" fontAlgn="base">
                <a:spcBef>
                  <a:spcPct val="0"/>
                </a:spcBef>
                <a:spcAft>
                  <a:spcPct val="0"/>
                </a:spcAft>
                <a:defRPr/>
              </a:pPr>
              <a:endParaRPr lang="en-US">
                <a:solidFill>
                  <a:srgbClr val="9999CC"/>
                </a:solidFill>
              </a:endParaRPr>
            </a:p>
          </p:txBody>
        </p:sp>
      </p:grpSp>
      <p:sp>
        <p:nvSpPr>
          <p:cNvPr id="47118"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19"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4220847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7118"/>
                                        </p:tgtEl>
                                        <p:attrNameLst>
                                          <p:attrName>style.visibility</p:attrName>
                                        </p:attrNameLst>
                                      </p:cBhvr>
                                      <p:to>
                                        <p:strVal val="visible"/>
                                      </p:to>
                                    </p:set>
                                    <p:animEffect transition="in" filter="randombar(horizontal)">
                                      <p:cBhvr>
                                        <p:cTn id="7" dur="600">
                                          <p:stCondLst>
                                            <p:cond delay="0"/>
                                          </p:stCondLst>
                                        </p:cTn>
                                        <p:tgtEl>
                                          <p:spTgt spid="471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119">
                                            <p:txEl>
                                              <p:pRg st="0" end="0"/>
                                            </p:txEl>
                                          </p:spTgt>
                                        </p:tgtEl>
                                        <p:attrNameLst>
                                          <p:attrName>style.visibility</p:attrName>
                                        </p:attrNameLst>
                                      </p:cBhvr>
                                      <p:to>
                                        <p:strVal val="visible"/>
                                      </p:to>
                                    </p:set>
                                    <p:animEffect transition="in" filter="randombar(horizontal)">
                                      <p:cBhvr>
                                        <p:cTn id="12" dur="500"/>
                                        <p:tgtEl>
                                          <p:spTgt spid="47119">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7119">
                                            <p:txEl>
                                              <p:pRg st="1" end="1"/>
                                            </p:txEl>
                                          </p:spTgt>
                                        </p:tgtEl>
                                        <p:attrNameLst>
                                          <p:attrName>style.visibility</p:attrName>
                                        </p:attrNameLst>
                                      </p:cBhvr>
                                      <p:to>
                                        <p:strVal val="visible"/>
                                      </p:to>
                                    </p:set>
                                    <p:animEffect transition="in" filter="randombar(horizontal)">
                                      <p:cBhvr>
                                        <p:cTn id="15" dur="500"/>
                                        <p:tgtEl>
                                          <p:spTgt spid="47119">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7119">
                                            <p:txEl>
                                              <p:pRg st="2" end="2"/>
                                            </p:txEl>
                                          </p:spTgt>
                                        </p:tgtEl>
                                        <p:attrNameLst>
                                          <p:attrName>style.visibility</p:attrName>
                                        </p:attrNameLst>
                                      </p:cBhvr>
                                      <p:to>
                                        <p:strVal val="visible"/>
                                      </p:to>
                                    </p:set>
                                    <p:animEffect transition="in" filter="randombar(horizontal)">
                                      <p:cBhvr>
                                        <p:cTn id="18" dur="500"/>
                                        <p:tgtEl>
                                          <p:spTgt spid="47119">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7119">
                                            <p:txEl>
                                              <p:pRg st="3" end="3"/>
                                            </p:txEl>
                                          </p:spTgt>
                                        </p:tgtEl>
                                        <p:attrNameLst>
                                          <p:attrName>style.visibility</p:attrName>
                                        </p:attrNameLst>
                                      </p:cBhvr>
                                      <p:to>
                                        <p:strVal val="visible"/>
                                      </p:to>
                                    </p:set>
                                    <p:animEffect transition="in" filter="randombar(horizontal)">
                                      <p:cBhvr>
                                        <p:cTn id="21" dur="500"/>
                                        <p:tgtEl>
                                          <p:spTgt spid="47119">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7119">
                                            <p:txEl>
                                              <p:pRg st="4" end="4"/>
                                            </p:txEl>
                                          </p:spTgt>
                                        </p:tgtEl>
                                        <p:attrNameLst>
                                          <p:attrName>style.visibility</p:attrName>
                                        </p:attrNameLst>
                                      </p:cBhvr>
                                      <p:to>
                                        <p:strVal val="visible"/>
                                      </p:to>
                                    </p:set>
                                    <p:animEffect transition="in" filter="randombar(horizontal)">
                                      <p:cBhvr>
                                        <p:cTn id="24" dur="500"/>
                                        <p:tgtEl>
                                          <p:spTgt spid="471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8" grpId="0"/>
      <p:bldP spid="47119" grpId="0" build="p">
        <p:tmplLst>
          <p:tmpl lvl="1">
            <p:tnLst>
              <p:par>
                <p:cTn presetID="14" presetClass="entr" presetSubtype="10" fill="hold" nodeType="clickEffect">
                  <p:stCondLst>
                    <p:cond delay="0"/>
                  </p:stCondLst>
                  <p:childTnLst>
                    <p:set>
                      <p:cBhvr>
                        <p:cTn dur="1" fill="hold">
                          <p:stCondLst>
                            <p:cond delay="0"/>
                          </p:stCondLst>
                        </p:cTn>
                        <p:tgtEl>
                          <p:spTgt spid="47119"/>
                        </p:tgtEl>
                        <p:attrNameLst>
                          <p:attrName>style.visibility</p:attrName>
                        </p:attrNameLst>
                      </p:cBhvr>
                      <p:to>
                        <p:strVal val="visible"/>
                      </p:to>
                    </p:set>
                    <p:animEffect transition="in" filter="randombar(horizontal)">
                      <p:cBhvr>
                        <p:cTn dur="500"/>
                        <p:tgtEl>
                          <p:spTgt spid="47119"/>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47119"/>
                        </p:tgtEl>
                        <p:attrNameLst>
                          <p:attrName>style.visibility</p:attrName>
                        </p:attrNameLst>
                      </p:cBhvr>
                      <p:to>
                        <p:strVal val="visible"/>
                      </p:to>
                    </p:set>
                    <p:animEffect transition="in" filter="randombar(horizontal)">
                      <p:cBhvr>
                        <p:cTn dur="500"/>
                        <p:tgtEl>
                          <p:spTgt spid="47119"/>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47119"/>
                        </p:tgtEl>
                        <p:attrNameLst>
                          <p:attrName>style.visibility</p:attrName>
                        </p:attrNameLst>
                      </p:cBhvr>
                      <p:to>
                        <p:strVal val="visible"/>
                      </p:to>
                    </p:set>
                    <p:animEffect transition="in" filter="randombar(horizontal)">
                      <p:cBhvr>
                        <p:cTn dur="500"/>
                        <p:tgtEl>
                          <p:spTgt spid="47119"/>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47119"/>
                        </p:tgtEl>
                        <p:attrNameLst>
                          <p:attrName>style.visibility</p:attrName>
                        </p:attrNameLst>
                      </p:cBhvr>
                      <p:to>
                        <p:strVal val="visible"/>
                      </p:to>
                    </p:set>
                    <p:animEffect transition="in" filter="randombar(horizontal)">
                      <p:cBhvr>
                        <p:cTn dur="500"/>
                        <p:tgtEl>
                          <p:spTgt spid="47119"/>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47119"/>
                        </p:tgtEl>
                        <p:attrNameLst>
                          <p:attrName>style.visibility</p:attrName>
                        </p:attrNameLst>
                      </p:cBhvr>
                      <p:to>
                        <p:strVal val="visible"/>
                      </p:to>
                    </p:set>
                    <p:animEffect transition="in" filter="randombar(horizontal)">
                      <p:cBhvr>
                        <p:cTn dur="500"/>
                        <p:tgtEl>
                          <p:spTgt spid="47119"/>
                        </p:tgtEl>
                      </p:cBhvr>
                    </p:animEffect>
                  </p:childTnLst>
                </p:cTn>
              </p:par>
            </p:tnLst>
          </p:tmpl>
        </p:tmplLst>
      </p:bldP>
    </p:bldLst>
  </p:timing>
  <p:txStyles>
    <p:title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pitchFamily="34" charset="0"/>
          <a:cs typeface="Arial" pitchFamily="34" charset="0"/>
        </a:defRPr>
      </a:lvl2pPr>
      <a:lvl3pPr algn="l" rtl="1" eaLnBrk="0" fontAlgn="base" hangingPunct="0">
        <a:spcBef>
          <a:spcPct val="0"/>
        </a:spcBef>
        <a:spcAft>
          <a:spcPct val="0"/>
        </a:spcAft>
        <a:defRPr sz="4400">
          <a:solidFill>
            <a:schemeClr val="tx1"/>
          </a:solidFill>
          <a:latin typeface="Arial" pitchFamily="34" charset="0"/>
          <a:cs typeface="Arial" pitchFamily="34" charset="0"/>
        </a:defRPr>
      </a:lvl3pPr>
      <a:lvl4pPr algn="l" rtl="1" eaLnBrk="0" fontAlgn="base" hangingPunct="0">
        <a:spcBef>
          <a:spcPct val="0"/>
        </a:spcBef>
        <a:spcAft>
          <a:spcPct val="0"/>
        </a:spcAft>
        <a:defRPr sz="4400">
          <a:solidFill>
            <a:schemeClr val="tx1"/>
          </a:solidFill>
          <a:latin typeface="Arial" pitchFamily="34" charset="0"/>
          <a:cs typeface="Arial" pitchFamily="34" charset="0"/>
        </a:defRPr>
      </a:lvl4pPr>
      <a:lvl5pPr algn="l"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3"/>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3"/>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rtl="0"/>
            <a:fld id="{A3DC2DA4-1773-49F7-895B-5CB3EFC6B547}" type="datetimeFigureOut">
              <a:rPr lang="en-US" smtClean="0">
                <a:solidFill>
                  <a:srgbClr val="9E8E5C">
                    <a:lumMod val="60000"/>
                    <a:lumOff val="40000"/>
                  </a:srgbClr>
                </a:solidFill>
              </a:rPr>
              <a:pPr rtl="0"/>
              <a:t>5/15/2018</a:t>
            </a:fld>
            <a:endParaRPr lang="en-US">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3"/>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rtl="0"/>
            <a:endParaRPr lang="en-US">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7"/>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rtl="0"/>
            <a:fld id="{9F9C6771-0CF9-4385-9C00-028927CEBD2A}" type="slidenum">
              <a:rPr lang="en-US" smtClean="0">
                <a:solidFill>
                  <a:srgbClr val="9E8E5C">
                    <a:lumMod val="60000"/>
                    <a:lumOff val="40000"/>
                  </a:srgbClr>
                </a:solidFill>
              </a:rPr>
              <a:pPr rtl="0"/>
              <a:t>‹#›</a:t>
            </a:fld>
            <a:endParaRPr lang="en-US">
              <a:solidFill>
                <a:srgbClr val="9E8E5C">
                  <a:lumMod val="60000"/>
                  <a:lumOff val="40000"/>
                </a:srgbClr>
              </a:solidFill>
            </a:endParaRPr>
          </a:p>
        </p:txBody>
      </p:sp>
    </p:spTree>
    <p:extLst>
      <p:ext uri="{BB962C8B-B14F-4D97-AF65-F5344CB8AC3E}">
        <p14:creationId xmlns:p14="http://schemas.microsoft.com/office/powerpoint/2010/main" val="349182446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3"/>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3"/>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rtl="0"/>
            <a:fld id="{A3DC2DA4-1773-49F7-895B-5CB3EFC6B547}" type="datetimeFigureOut">
              <a:rPr lang="en-US" smtClean="0">
                <a:solidFill>
                  <a:srgbClr val="9E8E5C">
                    <a:lumMod val="60000"/>
                    <a:lumOff val="40000"/>
                  </a:srgbClr>
                </a:solidFill>
              </a:rPr>
              <a:pPr rtl="0"/>
              <a:t>5/15/2018</a:t>
            </a:fld>
            <a:endParaRPr lang="en-US">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3"/>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rtl="0"/>
            <a:endParaRPr lang="en-US">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7"/>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rtl="0"/>
            <a:fld id="{9F9C6771-0CF9-4385-9C00-028927CEBD2A}" type="slidenum">
              <a:rPr lang="en-US" smtClean="0">
                <a:solidFill>
                  <a:srgbClr val="9E8E5C">
                    <a:lumMod val="60000"/>
                    <a:lumOff val="40000"/>
                  </a:srgbClr>
                </a:solidFill>
              </a:rPr>
              <a:pPr rtl="0"/>
              <a:t>‹#›</a:t>
            </a:fld>
            <a:endParaRPr lang="en-US">
              <a:solidFill>
                <a:srgbClr val="9E8E5C">
                  <a:lumMod val="60000"/>
                  <a:lumOff val="40000"/>
                </a:srgbClr>
              </a:solidFill>
            </a:endParaRPr>
          </a:p>
        </p:txBody>
      </p:sp>
    </p:spTree>
    <p:extLst>
      <p:ext uri="{BB962C8B-B14F-4D97-AF65-F5344CB8AC3E}">
        <p14:creationId xmlns:p14="http://schemas.microsoft.com/office/powerpoint/2010/main" val="18651335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3"/>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3"/>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rtl="0"/>
            <a:fld id="{A3DC2DA4-1773-49F7-895B-5CB3EFC6B547}" type="datetimeFigureOut">
              <a:rPr lang="en-US" smtClean="0">
                <a:solidFill>
                  <a:srgbClr val="9E8E5C">
                    <a:lumMod val="60000"/>
                    <a:lumOff val="40000"/>
                  </a:srgbClr>
                </a:solidFill>
              </a:rPr>
              <a:pPr rtl="0"/>
              <a:t>5/15/2018</a:t>
            </a:fld>
            <a:endParaRPr lang="en-US">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3"/>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rtl="0"/>
            <a:endParaRPr lang="en-US">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7"/>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rtl="0"/>
            <a:fld id="{9F9C6771-0CF9-4385-9C00-028927CEBD2A}" type="slidenum">
              <a:rPr lang="en-US" smtClean="0">
                <a:solidFill>
                  <a:srgbClr val="9E8E5C">
                    <a:lumMod val="60000"/>
                    <a:lumOff val="40000"/>
                  </a:srgbClr>
                </a:solidFill>
              </a:rPr>
              <a:pPr rtl="0"/>
              <a:t>‹#›</a:t>
            </a:fld>
            <a:endParaRPr lang="en-US">
              <a:solidFill>
                <a:srgbClr val="9E8E5C">
                  <a:lumMod val="60000"/>
                  <a:lumOff val="40000"/>
                </a:srgbClr>
              </a:solidFill>
            </a:endParaRPr>
          </a:p>
        </p:txBody>
      </p:sp>
    </p:spTree>
    <p:extLst>
      <p:ext uri="{BB962C8B-B14F-4D97-AF65-F5344CB8AC3E}">
        <p14:creationId xmlns:p14="http://schemas.microsoft.com/office/powerpoint/2010/main" val="195449078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3"/>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3"/>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rtl="0"/>
            <a:fld id="{A3DC2DA4-1773-49F7-895B-5CB3EFC6B547}" type="datetimeFigureOut">
              <a:rPr lang="en-US" smtClean="0">
                <a:solidFill>
                  <a:srgbClr val="9E8E5C">
                    <a:lumMod val="60000"/>
                    <a:lumOff val="40000"/>
                  </a:srgbClr>
                </a:solidFill>
              </a:rPr>
              <a:pPr rtl="0"/>
              <a:t>5/15/2018</a:t>
            </a:fld>
            <a:endParaRPr lang="en-US">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3"/>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rtl="0"/>
            <a:endParaRPr lang="en-US">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7"/>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rtl="0"/>
            <a:fld id="{9F9C6771-0CF9-4385-9C00-028927CEBD2A}" type="slidenum">
              <a:rPr lang="en-US" smtClean="0">
                <a:solidFill>
                  <a:srgbClr val="9E8E5C">
                    <a:lumMod val="60000"/>
                    <a:lumOff val="40000"/>
                  </a:srgbClr>
                </a:solidFill>
              </a:rPr>
              <a:pPr rtl="0"/>
              <a:t>‹#›</a:t>
            </a:fld>
            <a:endParaRPr lang="en-US">
              <a:solidFill>
                <a:srgbClr val="9E8E5C">
                  <a:lumMod val="60000"/>
                  <a:lumOff val="40000"/>
                </a:srgbClr>
              </a:solidFill>
            </a:endParaRPr>
          </a:p>
        </p:txBody>
      </p:sp>
    </p:spTree>
    <p:extLst>
      <p:ext uri="{BB962C8B-B14F-4D97-AF65-F5344CB8AC3E}">
        <p14:creationId xmlns:p14="http://schemas.microsoft.com/office/powerpoint/2010/main" val="10409844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3"/>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3"/>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rtl="0"/>
            <a:fld id="{A3DC2DA4-1773-49F7-895B-5CB3EFC6B547}" type="datetimeFigureOut">
              <a:rPr lang="en-US" smtClean="0">
                <a:solidFill>
                  <a:srgbClr val="9E8E5C">
                    <a:lumMod val="60000"/>
                    <a:lumOff val="40000"/>
                  </a:srgbClr>
                </a:solidFill>
              </a:rPr>
              <a:pPr rtl="0"/>
              <a:t>5/15/2018</a:t>
            </a:fld>
            <a:endParaRPr lang="en-US">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3"/>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rtl="0"/>
            <a:endParaRPr lang="en-US">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7"/>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rtl="0"/>
            <a:fld id="{9F9C6771-0CF9-4385-9C00-028927CEBD2A}" type="slidenum">
              <a:rPr lang="en-US" smtClean="0">
                <a:solidFill>
                  <a:srgbClr val="9E8E5C">
                    <a:lumMod val="60000"/>
                    <a:lumOff val="40000"/>
                  </a:srgbClr>
                </a:solidFill>
              </a:rPr>
              <a:pPr rtl="0"/>
              <a:t>‹#›</a:t>
            </a:fld>
            <a:endParaRPr lang="en-US">
              <a:solidFill>
                <a:srgbClr val="9E8E5C">
                  <a:lumMod val="60000"/>
                  <a:lumOff val="40000"/>
                </a:srgbClr>
              </a:solidFill>
            </a:endParaRPr>
          </a:p>
        </p:txBody>
      </p:sp>
    </p:spTree>
    <p:extLst>
      <p:ext uri="{BB962C8B-B14F-4D97-AF65-F5344CB8AC3E}">
        <p14:creationId xmlns:p14="http://schemas.microsoft.com/office/powerpoint/2010/main" val="2634120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cs typeface="+mn-cs"/>
              </a:defRPr>
            </a:lvl1pPr>
          </a:lstStyle>
          <a:p>
            <a:endParaRPr lang="en-US"/>
          </a:p>
        </p:txBody>
      </p:sp>
      <p:sp>
        <p:nvSpPr>
          <p:cNvPr id="296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Black" pitchFamily="34" charset="0"/>
                <a:cs typeface="+mn-cs"/>
              </a:defRPr>
            </a:lvl1pPr>
          </a:lstStyle>
          <a:p>
            <a:fld id="{57EC0333-95BF-474F-99C7-14FD81E2228C}" type="slidenum">
              <a:rPr lang="ar-SA"/>
              <a:pPr/>
              <a:t>‹#›</a:t>
            </a:fld>
            <a:endParaRPr lang="en-US"/>
          </a:p>
        </p:txBody>
      </p:sp>
      <p:grpSp>
        <p:nvGrpSpPr>
          <p:cNvPr id="2" name="Group 4"/>
          <p:cNvGrpSpPr>
            <a:grpSpLocks/>
          </p:cNvGrpSpPr>
          <p:nvPr/>
        </p:nvGrpSpPr>
        <p:grpSpPr bwMode="auto">
          <a:xfrm>
            <a:off x="0" y="0"/>
            <a:ext cx="9144000" cy="546100"/>
            <a:chOff x="0" y="0"/>
            <a:chExt cx="5760" cy="344"/>
          </a:xfrm>
        </p:grpSpPr>
        <p:sp>
          <p:nvSpPr>
            <p:cNvPr id="297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a:endParaRPr lang="en-US" sz="2400">
                <a:latin typeface="Times New Roman" pitchFamily="18" charset="0"/>
                <a:cs typeface="Arial" pitchFamily="34" charset="0"/>
              </a:endParaRPr>
            </a:p>
          </p:txBody>
        </p:sp>
        <p:sp>
          <p:nvSpPr>
            <p:cNvPr id="297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rtl="0"/>
              <a:endParaRPr lang="en-US" sz="2400">
                <a:latin typeface="Times New Roman" pitchFamily="18" charset="0"/>
                <a:cs typeface="Arial" pitchFamily="34" charset="0"/>
              </a:endParaRPr>
            </a:p>
          </p:txBody>
        </p:sp>
        <p:sp>
          <p:nvSpPr>
            <p:cNvPr id="297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rtl="0"/>
              <a:endParaRPr lang="en-US">
                <a:solidFill>
                  <a:schemeClr val="hlink"/>
                </a:solidFill>
                <a:cs typeface="Arial" pitchFamily="34" charset="0"/>
              </a:endParaRPr>
            </a:p>
          </p:txBody>
        </p:sp>
        <p:sp>
          <p:nvSpPr>
            <p:cNvPr id="297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rtl="0"/>
              <a:endParaRPr lang="en-US">
                <a:solidFill>
                  <a:schemeClr val="hlink"/>
                </a:solidFill>
                <a:cs typeface="Arial" pitchFamily="34" charset="0"/>
              </a:endParaRPr>
            </a:p>
          </p:txBody>
        </p:sp>
        <p:sp>
          <p:nvSpPr>
            <p:cNvPr id="297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rtl="0"/>
              <a:endParaRPr lang="en-US">
                <a:solidFill>
                  <a:schemeClr val="accent2"/>
                </a:solidFill>
                <a:cs typeface="Arial" pitchFamily="34" charset="0"/>
              </a:endParaRPr>
            </a:p>
          </p:txBody>
        </p:sp>
        <p:sp>
          <p:nvSpPr>
            <p:cNvPr id="297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rtl="0"/>
              <a:endParaRPr lang="en-US">
                <a:solidFill>
                  <a:schemeClr val="hlink"/>
                </a:solidFill>
                <a:cs typeface="Arial" pitchFamily="34" charset="0"/>
              </a:endParaRPr>
            </a:p>
          </p:txBody>
        </p:sp>
        <p:sp>
          <p:nvSpPr>
            <p:cNvPr id="297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rtl="0"/>
              <a:endParaRPr lang="en-US" sz="2400">
                <a:latin typeface="Times New Roman" pitchFamily="18" charset="0"/>
                <a:cs typeface="Arial" pitchFamily="34" charset="0"/>
              </a:endParaRPr>
            </a:p>
          </p:txBody>
        </p:sp>
        <p:sp>
          <p:nvSpPr>
            <p:cNvPr id="297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rtl="0"/>
              <a:endParaRPr lang="en-US">
                <a:solidFill>
                  <a:schemeClr val="accent2"/>
                </a:solidFill>
                <a:cs typeface="Arial" pitchFamily="34" charset="0"/>
              </a:endParaRPr>
            </a:p>
          </p:txBody>
        </p:sp>
        <p:sp>
          <p:nvSpPr>
            <p:cNvPr id="297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rtl="0"/>
              <a:endParaRPr lang="en-US">
                <a:solidFill>
                  <a:schemeClr val="accent2"/>
                </a:solidFill>
                <a:cs typeface="Arial" pitchFamily="34" charset="0"/>
              </a:endParaRPr>
            </a:p>
          </p:txBody>
        </p:sp>
      </p:grpSp>
      <p:sp>
        <p:nvSpPr>
          <p:cNvPr id="29710"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711"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cs typeface="+mn-cs"/>
              </a:defRPr>
            </a:lvl1pPr>
          </a:lstStyle>
          <a:p>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1" fontAlgn="base">
        <a:spcBef>
          <a:spcPct val="0"/>
        </a:spcBef>
        <a:spcAft>
          <a:spcPct val="0"/>
        </a:spcAft>
        <a:defRPr sz="4400">
          <a:solidFill>
            <a:schemeClr val="tx1"/>
          </a:solidFill>
          <a:latin typeface="+mj-lt"/>
          <a:ea typeface="+mj-ea"/>
          <a:cs typeface="+mj-cs"/>
        </a:defRPr>
      </a:lvl1pPr>
      <a:lvl2pPr algn="l" rtl="1" fontAlgn="base">
        <a:spcBef>
          <a:spcPct val="0"/>
        </a:spcBef>
        <a:spcAft>
          <a:spcPct val="0"/>
        </a:spcAft>
        <a:defRPr sz="4400">
          <a:solidFill>
            <a:schemeClr val="tx1"/>
          </a:solidFill>
          <a:latin typeface="Arial" pitchFamily="34" charset="0"/>
          <a:cs typeface="Arial" pitchFamily="34" charset="0"/>
        </a:defRPr>
      </a:lvl2pPr>
      <a:lvl3pPr algn="l" rtl="1" fontAlgn="base">
        <a:spcBef>
          <a:spcPct val="0"/>
        </a:spcBef>
        <a:spcAft>
          <a:spcPct val="0"/>
        </a:spcAft>
        <a:defRPr sz="4400">
          <a:solidFill>
            <a:schemeClr val="tx1"/>
          </a:solidFill>
          <a:latin typeface="Arial" pitchFamily="34" charset="0"/>
          <a:cs typeface="Arial" pitchFamily="34" charset="0"/>
        </a:defRPr>
      </a:lvl3pPr>
      <a:lvl4pPr algn="l" rtl="1" fontAlgn="base">
        <a:spcBef>
          <a:spcPct val="0"/>
        </a:spcBef>
        <a:spcAft>
          <a:spcPct val="0"/>
        </a:spcAft>
        <a:defRPr sz="4400">
          <a:solidFill>
            <a:schemeClr val="tx1"/>
          </a:solidFill>
          <a:latin typeface="Arial" pitchFamily="34" charset="0"/>
          <a:cs typeface="Arial" pitchFamily="34" charset="0"/>
        </a:defRPr>
      </a:lvl4pPr>
      <a:lvl5pPr algn="l" rtl="1" fontAlgn="base">
        <a:spcBef>
          <a:spcPct val="0"/>
        </a:spcBef>
        <a:spcAft>
          <a:spcPct val="0"/>
        </a:spcAft>
        <a:defRPr sz="4400">
          <a:solidFill>
            <a:schemeClr val="tx1"/>
          </a:solidFill>
          <a:latin typeface="Arial" pitchFamily="34" charset="0"/>
          <a:cs typeface="Arial" pitchFamily="34" charset="0"/>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r" rtl="1"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46.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javascript:;" TargetMode="External"/><Relationship Id="rId1" Type="http://schemas.openxmlformats.org/officeDocument/2006/relationships/slideLayout" Target="../slideLayouts/slideLayout13.xml"/><Relationship Id="rId4" Type="http://schemas.openxmlformats.org/officeDocument/2006/relationships/hyperlink" Target="http://silbarg.ir/"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4294967295"/>
          </p:nvPr>
        </p:nvSpPr>
        <p:spPr>
          <a:xfrm>
            <a:off x="7924800" y="6356352"/>
            <a:ext cx="762000" cy="365125"/>
          </a:xfrm>
          <a:prstGeom prst="rect">
            <a:avLst/>
          </a:prstGeom>
        </p:spPr>
        <p:txBody>
          <a:bodyPr/>
          <a:lstStyle/>
          <a:p>
            <a:pPr>
              <a:defRPr/>
            </a:pPr>
            <a:fld id="{C681966D-D0CF-4110-8E4F-B3CDD12222C3}" type="slidenum">
              <a:rPr lang="en-US"/>
              <a:pPr>
                <a:defRPr/>
              </a:pPr>
              <a:t>1</a:t>
            </a:fld>
            <a:endParaRPr lang="en-US"/>
          </a:p>
        </p:txBody>
      </p:sp>
      <p:pic>
        <p:nvPicPr>
          <p:cNvPr id="5" name="Picture 4" descr="besm.wmf"/>
          <p:cNvPicPr>
            <a:picLocks noChangeAspect="1"/>
          </p:cNvPicPr>
          <p:nvPr/>
        </p:nvPicPr>
        <p:blipFill>
          <a:blip r:embed="rId2" cstate="print">
            <a:duotone>
              <a:prstClr val="black"/>
              <a:srgbClr val="CC6600">
                <a:tint val="45000"/>
                <a:satMod val="400000"/>
              </a:srgbClr>
            </a:duotone>
          </a:blip>
          <a:stretch>
            <a:fillRect/>
          </a:stretch>
        </p:blipFill>
        <p:spPr>
          <a:xfrm>
            <a:off x="2057411" y="914432"/>
            <a:ext cx="5114523" cy="4942115"/>
          </a:xfrm>
          <a:prstGeom prst="rect">
            <a:avLst/>
          </a:prstGeom>
          <a:effectLst>
            <a:outerShdw blurRad="215900" dist="101600" dir="4560000" algn="ctr" rotWithShape="0">
              <a:schemeClr val="bg1">
                <a:alpha val="52000"/>
              </a:schemeClr>
            </a:outerShdw>
          </a:effectLst>
        </p:spPr>
      </p:pic>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3888432"/>
          </a:xfrm>
        </p:spPr>
        <p:txBody>
          <a:bodyPr>
            <a:normAutofit fontScale="85000" lnSpcReduction="20000"/>
          </a:bodyPr>
          <a:lstStyle/>
          <a:p>
            <a:pPr marL="0" lvl="0" indent="0" algn="just">
              <a:lnSpc>
                <a:spcPct val="150000"/>
              </a:lnSpc>
              <a:buNone/>
              <a:tabLst>
                <a:tab pos="269875" algn="r"/>
              </a:tabLst>
            </a:pPr>
            <a:r>
              <a:rPr lang="fa-IR" sz="4000" b="1" dirty="0" smtClean="0">
                <a:solidFill>
                  <a:srgbClr val="C00000"/>
                </a:solidFill>
                <a:latin typeface="Calibri"/>
                <a:ea typeface="Calibri"/>
                <a:cs typeface="B Lotus"/>
              </a:rPr>
              <a:t>6-3-1- تعيين </a:t>
            </a:r>
            <a:r>
              <a:rPr lang="fa-IR" sz="4000" b="1" dirty="0">
                <a:solidFill>
                  <a:srgbClr val="C00000"/>
                </a:solidFill>
                <a:latin typeface="Calibri"/>
                <a:ea typeface="Calibri"/>
                <a:cs typeface="B Lotus"/>
              </a:rPr>
              <a:t>يك قهرمان: </a:t>
            </a:r>
            <a:r>
              <a:rPr lang="fa-IR" dirty="0">
                <a:latin typeface="Calibri"/>
                <a:ea typeface="Calibri"/>
                <a:cs typeface="B Lotus"/>
              </a:rPr>
              <a:t>قبل از به كارگيري الگوبرداري بايد يك قهرمان تعيين شود اين شخص بايد نقش مهمي در سازمان داشته باشد تا بتواند پروژه را به پايان رسانيده و از يافته ها حمايت كند. </a:t>
            </a:r>
            <a:endParaRPr lang="en-US" sz="1800" dirty="0">
              <a:latin typeface="Calibri"/>
              <a:ea typeface="Calibri"/>
              <a:cs typeface="Arial"/>
            </a:endParaRPr>
          </a:p>
          <a:p>
            <a:pPr marL="0" lvl="0" indent="0" algn="just">
              <a:lnSpc>
                <a:spcPct val="150000"/>
              </a:lnSpc>
              <a:buNone/>
              <a:tabLst>
                <a:tab pos="269875" algn="r"/>
              </a:tabLst>
            </a:pPr>
            <a:r>
              <a:rPr lang="fa-IR" sz="4000" b="1" dirty="0" smtClean="0">
                <a:solidFill>
                  <a:srgbClr val="C00000"/>
                </a:solidFill>
                <a:latin typeface="Calibri"/>
                <a:ea typeface="Calibri"/>
                <a:cs typeface="B Lotus"/>
              </a:rPr>
              <a:t>6-3-2- توافق </a:t>
            </a:r>
            <a:r>
              <a:rPr lang="fa-IR" sz="4000" b="1" dirty="0">
                <a:solidFill>
                  <a:srgbClr val="C00000"/>
                </a:solidFill>
                <a:latin typeface="Calibri"/>
                <a:ea typeface="Calibri"/>
                <a:cs typeface="B Lotus"/>
              </a:rPr>
              <a:t>بر سر اهداف برنامه همراه با يك چارچوب زماني:</a:t>
            </a:r>
            <a:endParaRPr lang="en-US" sz="4000" b="1" dirty="0">
              <a:solidFill>
                <a:srgbClr val="C00000"/>
              </a:solidFill>
              <a:latin typeface="Calibri"/>
              <a:ea typeface="Calibri"/>
              <a:cs typeface="Arial"/>
            </a:endParaRPr>
          </a:p>
          <a:p>
            <a:pPr marL="0" indent="0" algn="just">
              <a:lnSpc>
                <a:spcPct val="150000"/>
              </a:lnSpc>
              <a:buNone/>
              <a:tabLst>
                <a:tab pos="269875" algn="r"/>
              </a:tabLst>
            </a:pPr>
            <a:r>
              <a:rPr lang="fa-IR" dirty="0">
                <a:latin typeface="Calibri"/>
                <a:ea typeface="Calibri"/>
                <a:cs typeface="B Lotus"/>
              </a:rPr>
              <a:t>اهداف پروژه الگوبرداري بايد تا حد امكان واضح و مشخص باشد همچنين محدوديت هاي زماني نيز بايد به صورت يك چارچوب زماني در برنامه ريزي الگوبرداري در نظر گرفته شود. </a:t>
            </a:r>
            <a:endParaRPr lang="en-US" sz="1800" dirty="0">
              <a:latin typeface="Calibri"/>
              <a:ea typeface="Calibri"/>
              <a:cs typeface="Arial"/>
            </a:endParaRPr>
          </a:p>
          <a:p>
            <a:endParaRPr lang="fa-IR" dirty="0"/>
          </a:p>
        </p:txBody>
      </p:sp>
    </p:spTree>
    <p:extLst>
      <p:ext uri="{BB962C8B-B14F-4D97-AF65-F5344CB8AC3E}">
        <p14:creationId xmlns:p14="http://schemas.microsoft.com/office/powerpoint/2010/main" val="718804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84304"/>
          </a:xfrm>
        </p:spPr>
        <p:txBody>
          <a:bodyPr>
            <a:normAutofit fontScale="92500" lnSpcReduction="20000"/>
          </a:bodyPr>
          <a:lstStyle/>
          <a:p>
            <a:pPr marL="0" lvl="0" indent="0" algn="just">
              <a:lnSpc>
                <a:spcPct val="150000"/>
              </a:lnSpc>
              <a:buNone/>
              <a:tabLst>
                <a:tab pos="269875" algn="r"/>
              </a:tabLst>
            </a:pPr>
            <a:r>
              <a:rPr lang="fa-IR" sz="4000" b="1" dirty="0" smtClean="0">
                <a:solidFill>
                  <a:srgbClr val="C00000"/>
                </a:solidFill>
                <a:latin typeface="Calibri"/>
                <a:ea typeface="Calibri"/>
                <a:cs typeface="B Lotus"/>
              </a:rPr>
              <a:t>6-3-3- تشكيل </a:t>
            </a:r>
            <a:r>
              <a:rPr lang="fa-IR" sz="4000" b="1" dirty="0">
                <a:solidFill>
                  <a:srgbClr val="C00000"/>
                </a:solidFill>
                <a:latin typeface="Calibri"/>
                <a:ea typeface="Calibri"/>
                <a:cs typeface="B Lotus"/>
              </a:rPr>
              <a:t>تيم پروژه:</a:t>
            </a:r>
            <a:r>
              <a:rPr lang="fa-IR" dirty="0">
                <a:latin typeface="Calibri"/>
                <a:ea typeface="Calibri"/>
                <a:cs typeface="B Lotus"/>
              </a:rPr>
              <a:t> </a:t>
            </a:r>
            <a:endParaRPr lang="en-US" sz="1800" dirty="0">
              <a:latin typeface="Calibri"/>
              <a:ea typeface="Calibri"/>
              <a:cs typeface="Arial"/>
            </a:endParaRPr>
          </a:p>
          <a:p>
            <a:pPr marL="0" indent="0" algn="just">
              <a:lnSpc>
                <a:spcPct val="150000"/>
              </a:lnSpc>
              <a:buNone/>
              <a:tabLst>
                <a:tab pos="269875" algn="r"/>
              </a:tabLst>
            </a:pPr>
            <a:r>
              <a:rPr lang="fa-IR" dirty="0">
                <a:latin typeface="Calibri"/>
                <a:ea typeface="Calibri"/>
                <a:cs typeface="B Lotus"/>
              </a:rPr>
              <a:t>موفقيت تيم پروژه به ميزان زيادي وابسته به دقتي است كه در انتخاب اعضاي مناسب براي تيم پروژه و هم چنين آموزش و حمايت از آنان صرف شده است. </a:t>
            </a:r>
            <a:endParaRPr lang="en-US" sz="1800" dirty="0">
              <a:latin typeface="Calibri"/>
              <a:ea typeface="Calibri"/>
              <a:cs typeface="Arial"/>
            </a:endParaRPr>
          </a:p>
          <a:p>
            <a:pPr marL="0" indent="0" algn="just">
              <a:lnSpc>
                <a:spcPct val="150000"/>
              </a:lnSpc>
              <a:buNone/>
              <a:tabLst>
                <a:tab pos="269875" algn="r"/>
              </a:tabLst>
            </a:pPr>
            <a:r>
              <a:rPr lang="fa-IR" dirty="0">
                <a:latin typeface="Calibri"/>
                <a:ea typeface="Calibri"/>
                <a:cs typeface="B Lotus"/>
              </a:rPr>
              <a:t>اعضاي تيم بايد داراي اعتبار و قدرت كافي باشند تا بتوانند پيشنهادهاي خود را تأييد برساند. </a:t>
            </a:r>
            <a:endParaRPr lang="en-US" sz="1800" dirty="0">
              <a:latin typeface="Calibri"/>
              <a:ea typeface="Calibri"/>
              <a:cs typeface="Arial"/>
            </a:endParaRPr>
          </a:p>
          <a:p>
            <a:pPr marL="0" indent="0" algn="just">
              <a:lnSpc>
                <a:spcPct val="150000"/>
              </a:lnSpc>
              <a:buNone/>
              <a:tabLst>
                <a:tab pos="269875" algn="r"/>
              </a:tabLst>
            </a:pPr>
            <a:r>
              <a:rPr lang="fa-IR" dirty="0">
                <a:latin typeface="Calibri"/>
                <a:ea typeface="Calibri"/>
                <a:cs typeface="B Lotus"/>
              </a:rPr>
              <a:t>اعضاي تيم بايد از دانش و نفوذ و ظرفيت كافي براي انجام برنامه برخوردار باشند بهتر است اعضاي تيم شامل مديران و كارمنداني باشد كه هم استفاده كنند، و هم مشتري فرآيند تحت بررسي باشند. تيم بايد از ارشديت و دانش باشد. </a:t>
            </a:r>
            <a:endParaRPr lang="en-US" sz="1800" dirty="0">
              <a:latin typeface="Calibri"/>
              <a:ea typeface="Calibri"/>
              <a:cs typeface="Arial"/>
            </a:endParaRPr>
          </a:p>
          <a:p>
            <a:pPr marL="0" lvl="0" indent="0" algn="just">
              <a:lnSpc>
                <a:spcPct val="150000"/>
              </a:lnSpc>
              <a:buNone/>
              <a:tabLst>
                <a:tab pos="269875" algn="r"/>
              </a:tabLst>
            </a:pPr>
            <a:r>
              <a:rPr lang="fa-IR" sz="4300" b="1" dirty="0" smtClean="0">
                <a:solidFill>
                  <a:srgbClr val="C00000"/>
                </a:solidFill>
                <a:latin typeface="Calibri"/>
                <a:ea typeface="Calibri"/>
                <a:cs typeface="B Lotus"/>
              </a:rPr>
              <a:t>6-3-4- تخصيص </a:t>
            </a:r>
            <a:r>
              <a:rPr lang="fa-IR" sz="4300" b="1" dirty="0">
                <a:solidFill>
                  <a:srgbClr val="C00000"/>
                </a:solidFill>
                <a:latin typeface="Calibri"/>
                <a:ea typeface="Calibri"/>
                <a:cs typeface="B Lotus"/>
              </a:rPr>
              <a:t>منابع: </a:t>
            </a:r>
            <a:endParaRPr lang="fa-IR" sz="4300" b="1" dirty="0" smtClean="0">
              <a:solidFill>
                <a:srgbClr val="C00000"/>
              </a:solidFill>
              <a:latin typeface="Calibri"/>
              <a:ea typeface="Calibri"/>
              <a:cs typeface="B Lotus"/>
            </a:endParaRPr>
          </a:p>
          <a:p>
            <a:pPr marL="0" lvl="0" indent="0" algn="just">
              <a:lnSpc>
                <a:spcPct val="150000"/>
              </a:lnSpc>
              <a:buNone/>
              <a:tabLst>
                <a:tab pos="269875" algn="r"/>
              </a:tabLst>
            </a:pPr>
            <a:r>
              <a:rPr lang="fa-IR" dirty="0" smtClean="0">
                <a:latin typeface="Calibri"/>
                <a:ea typeface="Calibri"/>
                <a:cs typeface="B Lotus"/>
              </a:rPr>
              <a:t>الگوبرداري </a:t>
            </a:r>
            <a:r>
              <a:rPr lang="fa-IR" dirty="0">
                <a:latin typeface="Calibri"/>
                <a:ea typeface="Calibri"/>
                <a:cs typeface="B Lotus"/>
              </a:rPr>
              <a:t>نبايد از نظر خريد لوازم، يك فعاليت هزينه بر باشد بلكه بيشترين هزينه هاي آن، مربوط به افراد و زمان مورد نياز خواهد بود. </a:t>
            </a:r>
            <a:endParaRPr lang="en-US" sz="1800" dirty="0">
              <a:latin typeface="Calibri"/>
              <a:ea typeface="Calibri"/>
              <a:cs typeface="Arial"/>
            </a:endParaRPr>
          </a:p>
          <a:p>
            <a:pPr marL="0" indent="0">
              <a:buNone/>
            </a:pPr>
            <a:endParaRPr lang="fa-IR" dirty="0"/>
          </a:p>
        </p:txBody>
      </p:sp>
    </p:spTree>
    <p:extLst>
      <p:ext uri="{BB962C8B-B14F-4D97-AF65-F5344CB8AC3E}">
        <p14:creationId xmlns:p14="http://schemas.microsoft.com/office/powerpoint/2010/main" val="1467359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856312"/>
          </a:xfrm>
        </p:spPr>
        <p:txBody>
          <a:bodyPr>
            <a:normAutofit/>
          </a:bodyPr>
          <a:lstStyle/>
          <a:p>
            <a:pPr marL="0" lvl="0" indent="0" algn="just">
              <a:lnSpc>
                <a:spcPct val="150000"/>
              </a:lnSpc>
              <a:buNone/>
              <a:tabLst>
                <a:tab pos="269875" algn="r"/>
              </a:tabLst>
            </a:pPr>
            <a:r>
              <a:rPr lang="fa-IR" sz="4300" b="1" dirty="0" smtClean="0">
                <a:solidFill>
                  <a:srgbClr val="C00000"/>
                </a:solidFill>
                <a:latin typeface="Calibri"/>
                <a:ea typeface="Calibri"/>
                <a:cs typeface="B Lotus"/>
              </a:rPr>
              <a:t>6-3-5- آموزش </a:t>
            </a:r>
            <a:r>
              <a:rPr lang="fa-IR" sz="4300" b="1" dirty="0">
                <a:solidFill>
                  <a:srgbClr val="C00000"/>
                </a:solidFill>
                <a:latin typeface="Calibri"/>
                <a:ea typeface="Calibri"/>
                <a:cs typeface="B Lotus"/>
              </a:rPr>
              <a:t>اعضاي تيم: </a:t>
            </a:r>
            <a:r>
              <a:rPr lang="fa-IR" b="1" dirty="0">
                <a:latin typeface="Calibri"/>
                <a:ea typeface="Calibri"/>
                <a:cs typeface="B Lotus"/>
              </a:rPr>
              <a:t> </a:t>
            </a:r>
            <a:endParaRPr lang="en-US" sz="1800" dirty="0">
              <a:latin typeface="Calibri"/>
              <a:ea typeface="Calibri"/>
              <a:cs typeface="Arial"/>
            </a:endParaRPr>
          </a:p>
          <a:p>
            <a:pPr algn="just">
              <a:lnSpc>
                <a:spcPct val="150000"/>
              </a:lnSpc>
              <a:tabLst>
                <a:tab pos="269875" algn="r"/>
              </a:tabLst>
            </a:pPr>
            <a:r>
              <a:rPr lang="fa-IR" b="1" dirty="0">
                <a:latin typeface="Calibri"/>
                <a:ea typeface="Calibri"/>
                <a:cs typeface="B Lotus"/>
              </a:rPr>
              <a:t>در چهار حوزه براي آموزش اعضاي تيم برنامه ريزي مي شود.</a:t>
            </a:r>
            <a:endParaRPr lang="en-US" sz="1800" dirty="0">
              <a:latin typeface="Calibri"/>
              <a:ea typeface="Calibri"/>
              <a:cs typeface="Arial"/>
            </a:endParaRPr>
          </a:p>
          <a:p>
            <a:pPr marL="457200" lvl="0" indent="-457200" algn="just">
              <a:lnSpc>
                <a:spcPct val="150000"/>
              </a:lnSpc>
              <a:buFont typeface="+mj-lt"/>
              <a:buAutoNum type="arabicParenR"/>
              <a:tabLst>
                <a:tab pos="269875" algn="r"/>
              </a:tabLst>
            </a:pPr>
            <a:r>
              <a:rPr lang="fa-IR" dirty="0">
                <a:latin typeface="Calibri"/>
                <a:ea typeface="Calibri"/>
                <a:cs typeface="B Lotus"/>
              </a:rPr>
              <a:t>فرآيند الگوبرداري : اعضاي تيم با ماهيت مراحل مختلف الگوبرداري آشنا مي شوند. </a:t>
            </a:r>
            <a:endParaRPr lang="en-US" sz="1800" dirty="0">
              <a:latin typeface="Calibri"/>
              <a:ea typeface="Calibri"/>
              <a:cs typeface="Arial"/>
            </a:endParaRPr>
          </a:p>
          <a:p>
            <a:pPr marL="457200" lvl="0" indent="-457200" algn="just">
              <a:lnSpc>
                <a:spcPct val="150000"/>
              </a:lnSpc>
              <a:buFont typeface="+mj-lt"/>
              <a:buAutoNum type="arabicParenR"/>
              <a:tabLst>
                <a:tab pos="269875" algn="r"/>
              </a:tabLst>
            </a:pPr>
            <a:r>
              <a:rPr lang="fa-IR" dirty="0">
                <a:latin typeface="Calibri"/>
                <a:ea typeface="Calibri"/>
                <a:cs typeface="B Lotus"/>
              </a:rPr>
              <a:t>تكنيك هاي تحقيق: در طراحي و اداره كردن تحقيقات داخلي يا خارجي الگوبرداري از طريق پرسشنامه، مصاحبه، و ... تخصص داشته باشند. </a:t>
            </a:r>
            <a:endParaRPr lang="en-US" sz="1800" dirty="0">
              <a:latin typeface="Calibri"/>
              <a:ea typeface="Calibri"/>
              <a:cs typeface="Arial"/>
            </a:endParaRPr>
          </a:p>
          <a:p>
            <a:pPr marL="457200" lvl="0" indent="-457200" algn="just">
              <a:lnSpc>
                <a:spcPct val="150000"/>
              </a:lnSpc>
              <a:buFont typeface="+mj-lt"/>
              <a:buAutoNum type="arabicParenR"/>
              <a:tabLst>
                <a:tab pos="269875" algn="r"/>
              </a:tabLst>
            </a:pPr>
            <a:r>
              <a:rPr lang="fa-IR" dirty="0">
                <a:latin typeface="Calibri"/>
                <a:ea typeface="Calibri"/>
                <a:cs typeface="B Lotus"/>
              </a:rPr>
              <a:t>تجزيه و تحليل داده ها: بعد از جمع آوري اطلاعات، ابزارهاي متعددي براي تجزيه و تحليل داده ها وجود دارد كه بايد توسط تيم انتخاب و بكار گرفته شود. </a:t>
            </a:r>
            <a:endParaRPr lang="en-US" sz="1800" dirty="0">
              <a:latin typeface="Calibri"/>
              <a:ea typeface="Calibri"/>
              <a:cs typeface="Arial"/>
            </a:endParaRPr>
          </a:p>
          <a:p>
            <a:pPr marL="457200" lvl="0" indent="-457200" algn="just">
              <a:lnSpc>
                <a:spcPct val="150000"/>
              </a:lnSpc>
              <a:buFont typeface="+mj-lt"/>
              <a:buAutoNum type="arabicParenR"/>
              <a:tabLst>
                <a:tab pos="269875" algn="r"/>
              </a:tabLst>
            </a:pPr>
            <a:r>
              <a:rPr lang="fa-IR" dirty="0">
                <a:latin typeface="Calibri"/>
                <a:ea typeface="Calibri"/>
                <a:cs typeface="B Lotus"/>
              </a:rPr>
              <a:t>كارگروهي: آموزش نحوه كار گروهي بسيار سودمند خواهد بود. </a:t>
            </a:r>
            <a:endParaRPr lang="en-US" sz="1800" dirty="0">
              <a:latin typeface="Calibri"/>
              <a:ea typeface="Calibri"/>
              <a:cs typeface="Arial"/>
            </a:endParaRPr>
          </a:p>
        </p:txBody>
      </p:sp>
    </p:spTree>
    <p:extLst>
      <p:ext uri="{BB962C8B-B14F-4D97-AF65-F5344CB8AC3E}">
        <p14:creationId xmlns:p14="http://schemas.microsoft.com/office/powerpoint/2010/main" val="631316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pc="0" dirty="0" smtClean="0">
                <a:solidFill>
                  <a:srgbClr val="C00000"/>
                </a:solidFill>
                <a:latin typeface="Calibri"/>
                <a:ea typeface="Calibri"/>
                <a:cs typeface="B Lotus"/>
              </a:rPr>
              <a:t>6-4- فرآيند </a:t>
            </a:r>
            <a:r>
              <a:rPr lang="fa-IR" spc="0" dirty="0">
                <a:solidFill>
                  <a:srgbClr val="C00000"/>
                </a:solidFill>
                <a:latin typeface="Calibri"/>
                <a:ea typeface="Calibri"/>
                <a:cs typeface="B Lotus"/>
              </a:rPr>
              <a:t>الگوبرداري:</a:t>
            </a:r>
            <a:endParaRPr lang="fa-IR" dirty="0">
              <a:solidFill>
                <a:srgbClr val="C00000"/>
              </a:solidFill>
            </a:endParaRPr>
          </a:p>
        </p:txBody>
      </p:sp>
      <p:sp>
        <p:nvSpPr>
          <p:cNvPr id="3" name="Content Placeholder 2"/>
          <p:cNvSpPr>
            <a:spLocks noGrp="1"/>
          </p:cNvSpPr>
          <p:nvPr>
            <p:ph idx="1"/>
          </p:nvPr>
        </p:nvSpPr>
        <p:spPr/>
        <p:txBody>
          <a:bodyPr/>
          <a:lstStyle/>
          <a:p>
            <a:pPr marL="0" lvl="0" indent="0">
              <a:buClr>
                <a:srgbClr val="93A299"/>
              </a:buClr>
              <a:buNone/>
            </a:pPr>
            <a:r>
              <a:rPr lang="fa-IR" sz="2200" dirty="0">
                <a:solidFill>
                  <a:srgbClr val="292934"/>
                </a:solidFill>
                <a:latin typeface="Calibri"/>
                <a:ea typeface="Calibri"/>
                <a:cs typeface="B Lotus"/>
              </a:rPr>
              <a:t>الگوبرداري يك فرآيند مستمر است كه به رويكردي سيستماتيك نياز دارد. براي انجام الگوبرداري كارا، شش قدم مجزا وجود دارد كه در شكل مشخص شده به طريق مختلف از اين رويكرد شش مرحله استفاده مي شود ولي اكثر آن ها از چرخ </a:t>
            </a:r>
            <a:r>
              <a:rPr lang="en-US" sz="2200" dirty="0">
                <a:solidFill>
                  <a:srgbClr val="292934"/>
                </a:solidFill>
                <a:latin typeface="Calibri"/>
                <a:ea typeface="Calibri"/>
                <a:cs typeface="B Lotus"/>
              </a:rPr>
              <a:t>PDCA</a:t>
            </a:r>
            <a:r>
              <a:rPr lang="fa-IR" sz="2200" dirty="0">
                <a:solidFill>
                  <a:srgbClr val="292934"/>
                </a:solidFill>
                <a:latin typeface="Calibri"/>
                <a:ea typeface="Calibri"/>
                <a:cs typeface="B Lotus"/>
              </a:rPr>
              <a:t>‌دهينگ به عنوان يك اصل مديريت كيفيت جامع مطرح است، پيروي مي كنند. </a:t>
            </a:r>
            <a:endParaRPr lang="fa-IR" sz="2200" dirty="0">
              <a:solidFill>
                <a:srgbClr val="292934"/>
              </a:solidFill>
            </a:endParaRPr>
          </a:p>
          <a:p>
            <a:endParaRPr lang="fa-IR" dirty="0"/>
          </a:p>
        </p:txBody>
      </p:sp>
    </p:spTree>
    <p:extLst>
      <p:ext uri="{BB962C8B-B14F-4D97-AF65-F5344CB8AC3E}">
        <p14:creationId xmlns:p14="http://schemas.microsoft.com/office/powerpoint/2010/main" val="1030190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1066800"/>
            <a:ext cx="6400800" cy="685800"/>
          </a:xfrm>
        </p:spPr>
        <p:txBody>
          <a:bodyPr>
            <a:normAutofit/>
          </a:bodyPr>
          <a:lstStyle/>
          <a:p>
            <a:pPr algn="r"/>
            <a:r>
              <a:rPr lang="fa-IR" sz="1700" b="1" dirty="0" smtClean="0">
                <a:latin typeface="Arial" pitchFamily="34" charset="0"/>
                <a:cs typeface="Arial" pitchFamily="34" charset="0"/>
              </a:rPr>
              <a:t>:</a:t>
            </a:r>
            <a:endParaRPr lang="en-US" sz="1700" b="1" dirty="0">
              <a:latin typeface="Arial" pitchFamily="34" charset="0"/>
              <a:cs typeface="Arial" pitchFamily="34" charset="0"/>
            </a:endParaRPr>
          </a:p>
        </p:txBody>
      </p:sp>
      <p:sp>
        <p:nvSpPr>
          <p:cNvPr id="4" name="Content Placeholder 3"/>
          <p:cNvSpPr>
            <a:spLocks noGrp="1"/>
          </p:cNvSpPr>
          <p:nvPr>
            <p:ph idx="1"/>
          </p:nvPr>
        </p:nvSpPr>
        <p:spPr>
          <a:xfrm>
            <a:off x="-114869" y="533400"/>
            <a:ext cx="9220200" cy="4876800"/>
          </a:xfrm>
        </p:spPr>
        <p:txBody>
          <a:bodyPr>
            <a:normAutofit/>
          </a:bodyPr>
          <a:lstStyle/>
          <a:p>
            <a:pPr indent="0" algn="r" rtl="1">
              <a:buNone/>
            </a:pPr>
            <a:r>
              <a:rPr lang="fa-IR" sz="1700" b="1" dirty="0" smtClean="0">
                <a:latin typeface="Arial" pitchFamily="34" charset="0"/>
                <a:cs typeface="Arial" pitchFamily="34" charset="0"/>
              </a:rPr>
              <a:t> فرایند الگو برداری:</a:t>
            </a:r>
          </a:p>
          <a:p>
            <a:pPr indent="0" algn="r" rtl="1">
              <a:buNone/>
            </a:pPr>
            <a:r>
              <a:rPr lang="fa-IR" sz="1700" b="1" dirty="0">
                <a:latin typeface="Arial" pitchFamily="34" charset="0"/>
                <a:cs typeface="Arial" pitchFamily="34" charset="0"/>
              </a:rPr>
              <a:t>برای انجام الگوبرداری کارا، شش قدم مجزا وجود دارد که در شکل ذیل مشخص شده اند:</a:t>
            </a:r>
          </a:p>
          <a:p>
            <a:pPr indent="0" algn="r" rtl="1">
              <a:buNone/>
            </a:pPr>
            <a:endParaRPr lang="fa-IR" sz="1700" b="1" dirty="0">
              <a:latin typeface="Arial" pitchFamily="34" charset="0"/>
              <a:cs typeface="Arial" pitchFamily="34" charset="0"/>
            </a:endParaRPr>
          </a:p>
          <a:p>
            <a:pPr indent="0" algn="r" rtl="1">
              <a:buNone/>
            </a:pPr>
            <a:endParaRPr lang="en-US" sz="1700" b="1" dirty="0">
              <a:latin typeface="Arial" pitchFamily="34" charset="0"/>
              <a:cs typeface="Arial"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236" y="1600201"/>
            <a:ext cx="8534400" cy="502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46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latin typeface="Calibri"/>
                <a:ea typeface="Calibri"/>
                <a:cs typeface="B Lotus"/>
              </a:rPr>
              <a:t>6-4-1- شناسايي </a:t>
            </a:r>
            <a:r>
              <a:rPr lang="fa-IR" dirty="0">
                <a:latin typeface="Calibri"/>
                <a:ea typeface="Calibri"/>
                <a:cs typeface="B Lotus"/>
              </a:rPr>
              <a:t>و درک فرایند خود:</a:t>
            </a:r>
            <a:endParaRPr lang="fa-IR" dirty="0"/>
          </a:p>
        </p:txBody>
      </p:sp>
      <p:sp>
        <p:nvSpPr>
          <p:cNvPr id="3" name="Content Placeholder 2"/>
          <p:cNvSpPr>
            <a:spLocks noGrp="1"/>
          </p:cNvSpPr>
          <p:nvPr>
            <p:ph idx="1"/>
          </p:nvPr>
        </p:nvSpPr>
        <p:spPr/>
        <p:txBody>
          <a:bodyPr>
            <a:normAutofit fontScale="70000" lnSpcReduction="20000"/>
          </a:bodyPr>
          <a:lstStyle/>
          <a:p>
            <a:pPr algn="just">
              <a:lnSpc>
                <a:spcPct val="150000"/>
              </a:lnSpc>
              <a:tabLst>
                <a:tab pos="269875" algn="r"/>
              </a:tabLst>
            </a:pPr>
            <a:r>
              <a:rPr lang="fa-IR" dirty="0">
                <a:latin typeface="Calibri"/>
                <a:ea typeface="Calibri"/>
                <a:cs typeface="B Lotus"/>
              </a:rPr>
              <a:t>بهتر است برنامه الگوبرداری در مقیاس کوچک شروع شود تا سازمان بتواند از رویکرد سیستماتیک به کار گرفته شده درسهایی بیاموزد.برای شناسایی و درک فرایندهای خود مراحل ذیل باید طی شود:</a:t>
            </a:r>
            <a:endParaRPr lang="en-US" sz="1800" dirty="0">
              <a:latin typeface="Calibri"/>
              <a:ea typeface="Calibri"/>
              <a:cs typeface="Arial"/>
            </a:endParaRPr>
          </a:p>
          <a:p>
            <a:pPr marL="0" indent="0" algn="just">
              <a:lnSpc>
                <a:spcPct val="150000"/>
              </a:lnSpc>
              <a:buNone/>
              <a:tabLst>
                <a:tab pos="269875" algn="r"/>
              </a:tabLst>
            </a:pPr>
            <a:endParaRPr lang="en-US" sz="1800" dirty="0">
              <a:latin typeface="Calibri"/>
              <a:ea typeface="Calibri"/>
              <a:cs typeface="Arial"/>
            </a:endParaRPr>
          </a:p>
          <a:p>
            <a:pPr marL="0" indent="0" algn="just">
              <a:lnSpc>
                <a:spcPct val="150000"/>
              </a:lnSpc>
              <a:buNone/>
              <a:tabLst>
                <a:tab pos="269875" algn="r"/>
              </a:tabLst>
            </a:pPr>
            <a:r>
              <a:rPr lang="fa-IR" sz="4700" b="1" dirty="0" smtClean="0">
                <a:solidFill>
                  <a:srgbClr val="C00000"/>
                </a:solidFill>
                <a:latin typeface="Calibri"/>
                <a:ea typeface="Calibri"/>
                <a:cs typeface="B Lotus"/>
              </a:rPr>
              <a:t>6-4-1-1- شناخت </a:t>
            </a:r>
            <a:r>
              <a:rPr lang="fa-IR" sz="4700" b="1" dirty="0">
                <a:solidFill>
                  <a:srgbClr val="C00000"/>
                </a:solidFill>
                <a:latin typeface="Calibri"/>
                <a:ea typeface="Calibri"/>
                <a:cs typeface="B Lotus"/>
              </a:rPr>
              <a:t>فرآيند: </a:t>
            </a:r>
            <a:endParaRPr lang="fa-IR" sz="4700" b="1" dirty="0" smtClean="0">
              <a:solidFill>
                <a:srgbClr val="C00000"/>
              </a:solidFill>
              <a:latin typeface="Calibri"/>
              <a:ea typeface="Calibri"/>
              <a:cs typeface="B Lotus"/>
            </a:endParaRPr>
          </a:p>
          <a:p>
            <a:pPr marL="0" indent="0" algn="just">
              <a:lnSpc>
                <a:spcPct val="150000"/>
              </a:lnSpc>
              <a:buNone/>
              <a:tabLst>
                <a:tab pos="269875" algn="r"/>
              </a:tabLst>
            </a:pPr>
            <a:r>
              <a:rPr lang="fa-IR" dirty="0" smtClean="0">
                <a:latin typeface="Calibri"/>
                <a:ea typeface="Calibri"/>
                <a:cs typeface="B Lotus"/>
              </a:rPr>
              <a:t>هر </a:t>
            </a:r>
            <a:r>
              <a:rPr lang="fa-IR" dirty="0">
                <a:latin typeface="Calibri"/>
                <a:ea typeface="Calibri"/>
                <a:cs typeface="B Lotus"/>
              </a:rPr>
              <a:t>اتفاقي كه در شركت رخ مي دهد، </a:t>
            </a:r>
            <a:r>
              <a:rPr lang="fa-IR" dirty="0" smtClean="0">
                <a:latin typeface="Calibri"/>
                <a:ea typeface="Calibri"/>
                <a:cs typeface="B Lotus"/>
              </a:rPr>
              <a:t>جزیی </a:t>
            </a:r>
            <a:r>
              <a:rPr lang="fa-IR" dirty="0">
                <a:latin typeface="Calibri"/>
                <a:ea typeface="Calibri"/>
                <a:cs typeface="B Lotus"/>
              </a:rPr>
              <a:t>از يك فرآيند است </a:t>
            </a:r>
            <a:r>
              <a:rPr lang="fa-IR" dirty="0" smtClean="0">
                <a:latin typeface="Calibri"/>
                <a:ea typeface="Calibri"/>
                <a:cs typeface="B Lotus"/>
              </a:rPr>
              <a:t>کلیه فرآيندها باید در جهت </a:t>
            </a:r>
            <a:r>
              <a:rPr lang="fa-IR" dirty="0">
                <a:latin typeface="Calibri"/>
                <a:ea typeface="Calibri"/>
                <a:cs typeface="B Lotus"/>
              </a:rPr>
              <a:t>رسيدن به اهداف سازمان هدايت شوند. </a:t>
            </a:r>
            <a:endParaRPr lang="en-US" sz="1800" dirty="0">
              <a:latin typeface="Calibri"/>
              <a:ea typeface="Calibri"/>
              <a:cs typeface="Arial"/>
            </a:endParaRPr>
          </a:p>
          <a:p>
            <a:pPr algn="just">
              <a:lnSpc>
                <a:spcPct val="150000"/>
              </a:lnSpc>
              <a:tabLst>
                <a:tab pos="269875" algn="r"/>
              </a:tabLst>
            </a:pPr>
            <a:r>
              <a:rPr lang="fa-IR" b="1" dirty="0">
                <a:latin typeface="Calibri"/>
                <a:ea typeface="Calibri"/>
                <a:cs typeface="B Lotus"/>
              </a:rPr>
              <a:t>فرآيندها را به سه دسته تقسيم مي كنند: </a:t>
            </a:r>
            <a:endParaRPr lang="en-US" sz="1800" dirty="0">
              <a:latin typeface="Calibri"/>
              <a:ea typeface="Calibri"/>
              <a:cs typeface="Arial"/>
            </a:endParaRPr>
          </a:p>
          <a:p>
            <a:pPr marL="457200" indent="-457200" algn="just">
              <a:lnSpc>
                <a:spcPct val="150000"/>
              </a:lnSpc>
              <a:buFont typeface="+mj-lt"/>
              <a:buAutoNum type="arabicParenR"/>
              <a:tabLst>
                <a:tab pos="269875" algn="r"/>
              </a:tabLst>
            </a:pPr>
            <a:r>
              <a:rPr lang="fa-IR" dirty="0" smtClean="0">
                <a:latin typeface="Calibri"/>
                <a:ea typeface="Calibri"/>
                <a:cs typeface="B Lotus"/>
              </a:rPr>
              <a:t>فرآيندهاي </a:t>
            </a:r>
            <a:r>
              <a:rPr lang="fa-IR" dirty="0">
                <a:latin typeface="Calibri"/>
                <a:ea typeface="Calibri"/>
                <a:cs typeface="B Lotus"/>
              </a:rPr>
              <a:t>مشتري گرا (</a:t>
            </a:r>
            <a:r>
              <a:rPr lang="en-US" dirty="0">
                <a:latin typeface="Calibri"/>
                <a:ea typeface="Calibri"/>
                <a:cs typeface="B Lotus"/>
              </a:rPr>
              <a:t>COP</a:t>
            </a:r>
            <a:r>
              <a:rPr lang="fa-IR" dirty="0">
                <a:latin typeface="Calibri"/>
                <a:ea typeface="Calibri"/>
                <a:cs typeface="B Lotus"/>
              </a:rPr>
              <a:t>) </a:t>
            </a:r>
            <a:r>
              <a:rPr lang="fa-IR" dirty="0" smtClean="0">
                <a:latin typeface="Calibri"/>
                <a:ea typeface="Calibri"/>
                <a:cs typeface="B Lotus"/>
              </a:rPr>
              <a:t>:فرآيندهاي </a:t>
            </a:r>
            <a:r>
              <a:rPr lang="fa-IR" dirty="0">
                <a:latin typeface="Calibri"/>
                <a:ea typeface="Calibri"/>
                <a:cs typeface="B Lotus"/>
              </a:rPr>
              <a:t>اصلي شركت اند. </a:t>
            </a:r>
            <a:endParaRPr lang="en-US" sz="1800" dirty="0">
              <a:latin typeface="Calibri"/>
              <a:ea typeface="Calibri"/>
              <a:cs typeface="Arial"/>
            </a:endParaRPr>
          </a:p>
          <a:p>
            <a:pPr marL="457200" indent="-457200" algn="just">
              <a:lnSpc>
                <a:spcPct val="150000"/>
              </a:lnSpc>
              <a:buFont typeface="+mj-lt"/>
              <a:buAutoNum type="arabicParenR"/>
              <a:tabLst>
                <a:tab pos="269875" algn="r"/>
              </a:tabLst>
            </a:pPr>
            <a:r>
              <a:rPr lang="fa-IR" spc="-30" dirty="0">
                <a:latin typeface="Calibri"/>
                <a:ea typeface="Calibri"/>
                <a:cs typeface="B Lotus"/>
              </a:rPr>
              <a:t>فرآيندهاي پشتيباني (</a:t>
            </a:r>
            <a:r>
              <a:rPr lang="en-US" spc="-30" dirty="0">
                <a:latin typeface="Calibri"/>
                <a:ea typeface="Calibri"/>
                <a:cs typeface="B Lotus"/>
              </a:rPr>
              <a:t>SOP</a:t>
            </a:r>
            <a:r>
              <a:rPr lang="fa-IR" spc="-30" dirty="0">
                <a:latin typeface="Calibri"/>
                <a:ea typeface="Calibri"/>
                <a:cs typeface="B Lotus"/>
              </a:rPr>
              <a:t>):  فرآيندهايي هستند كه به عنوان فرآيندهاي كمكي به فرآيندهاي مشتري­گرا</a:t>
            </a:r>
            <a:r>
              <a:rPr lang="fa-IR" dirty="0">
                <a:latin typeface="Calibri"/>
                <a:ea typeface="Calibri"/>
                <a:cs typeface="B Lotus"/>
              </a:rPr>
              <a:t> يا اصلي خدمات ارايه مي دهند. </a:t>
            </a:r>
            <a:endParaRPr lang="en-US" sz="1800" dirty="0">
              <a:latin typeface="Calibri"/>
              <a:ea typeface="Calibri"/>
              <a:cs typeface="Arial"/>
            </a:endParaRPr>
          </a:p>
          <a:p>
            <a:pPr marL="457200" indent="-457200" algn="just">
              <a:lnSpc>
                <a:spcPct val="150000"/>
              </a:lnSpc>
              <a:buFont typeface="+mj-lt"/>
              <a:buAutoNum type="arabicParenR"/>
              <a:tabLst>
                <a:tab pos="269875" algn="r"/>
              </a:tabLst>
            </a:pPr>
            <a:r>
              <a:rPr lang="fa-IR" dirty="0">
                <a:latin typeface="Calibri"/>
                <a:ea typeface="Calibri"/>
                <a:cs typeface="B Lotus"/>
              </a:rPr>
              <a:t>فرآيندهاي مديريتي (</a:t>
            </a:r>
            <a:r>
              <a:rPr lang="en-US" dirty="0">
                <a:latin typeface="Calibri"/>
                <a:ea typeface="Calibri"/>
                <a:cs typeface="B Lotus"/>
              </a:rPr>
              <a:t>MOP</a:t>
            </a:r>
            <a:r>
              <a:rPr lang="fa-IR" dirty="0">
                <a:latin typeface="Calibri"/>
                <a:ea typeface="Calibri"/>
                <a:cs typeface="B Lotus"/>
              </a:rPr>
              <a:t>): فرآيندهائي هستند كه ماهيت مديريتي و راهبردي براي ساير فرآيندها و فعاليت هاي سازمان دارند. </a:t>
            </a:r>
            <a:endParaRPr lang="en-US" sz="1800" dirty="0">
              <a:latin typeface="Calibri"/>
              <a:ea typeface="Calibri"/>
              <a:cs typeface="Arial"/>
            </a:endParaRPr>
          </a:p>
          <a:p>
            <a:endParaRPr lang="fa-IR" dirty="0"/>
          </a:p>
        </p:txBody>
      </p:sp>
    </p:spTree>
    <p:extLst>
      <p:ext uri="{BB962C8B-B14F-4D97-AF65-F5344CB8AC3E}">
        <p14:creationId xmlns:p14="http://schemas.microsoft.com/office/powerpoint/2010/main" val="1116559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شناخت فرایند</a:t>
            </a:r>
            <a:endParaRPr lang="en-US" dirty="0"/>
          </a:p>
        </p:txBody>
      </p:sp>
      <p:sp>
        <p:nvSpPr>
          <p:cNvPr id="6" name="Content Placeholder 5"/>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024181"/>
            <a:ext cx="5943600" cy="327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2" y="4419603"/>
            <a:ext cx="13620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1" y="4257675"/>
            <a:ext cx="5715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64354" y="5268719"/>
            <a:ext cx="2002471" cy="369332"/>
          </a:xfrm>
          <a:prstGeom prst="rect">
            <a:avLst/>
          </a:prstGeom>
        </p:spPr>
        <p:txBody>
          <a:bodyPr wrap="none">
            <a:spAutoFit/>
          </a:bodyPr>
          <a:lstStyle/>
          <a:p>
            <a:pPr algn="l" rtl="0"/>
            <a:r>
              <a:rPr lang="fa-IR" b="1" dirty="0">
                <a:solidFill>
                  <a:prstClr val="black"/>
                </a:solidFill>
                <a:latin typeface="B Nazanin,Bold"/>
              </a:rPr>
              <a:t>انواع فرآیندهای سازمان</a:t>
            </a:r>
            <a:endParaRPr lang="en-US" dirty="0">
              <a:solidFill>
                <a:prstClr val="black"/>
              </a:solidFill>
            </a:endParaRPr>
          </a:p>
        </p:txBody>
      </p:sp>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45" y="2209803"/>
            <a:ext cx="523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3368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00B0F0"/>
                </a:solidFill>
              </a:rPr>
              <a:t>سخن بزرگان</a:t>
            </a:r>
            <a:endParaRPr lang="fa-IR" dirty="0">
              <a:solidFill>
                <a:srgbClr val="00B0F0"/>
              </a:solidFill>
            </a:endParaRPr>
          </a:p>
        </p:txBody>
      </p:sp>
      <p:sp>
        <p:nvSpPr>
          <p:cNvPr id="3" name="Content Placeholder 2"/>
          <p:cNvSpPr>
            <a:spLocks noGrp="1"/>
          </p:cNvSpPr>
          <p:nvPr>
            <p:ph idx="1"/>
          </p:nvPr>
        </p:nvSpPr>
        <p:spPr/>
        <p:txBody>
          <a:bodyPr/>
          <a:lstStyle/>
          <a:p>
            <a:pPr marL="0" indent="0">
              <a:buNone/>
            </a:pPr>
            <a:r>
              <a:rPr lang="fa-IR" b="1" dirty="0" smtClean="0"/>
              <a:t>براي </a:t>
            </a:r>
            <a:r>
              <a:rPr lang="fa-IR" b="1" dirty="0"/>
              <a:t>آنکه مانع احساس عدم امنيت ديگران در اطرافمان باشيم ، خود را از انظار دور مي سازيم .</a:t>
            </a:r>
            <a:endParaRPr lang="fa-IR" dirty="0"/>
          </a:p>
          <a:p>
            <a:pPr marL="0" indent="0">
              <a:buNone/>
            </a:pPr>
            <a:r>
              <a:rPr lang="fa-IR" b="1" dirty="0"/>
              <a:t>اما اين کار ما را به جايي نمي رساند .</a:t>
            </a:r>
            <a:endParaRPr lang="fa-IR" dirty="0"/>
          </a:p>
          <a:p>
            <a:pPr marL="0" indent="0">
              <a:buNone/>
            </a:pPr>
            <a:r>
              <a:rPr lang="fa-IR" b="1" dirty="0"/>
              <a:t> ما متولد شده ايم که شکوه و عظمت خداوند را به نمايش در آوريم .</a:t>
            </a:r>
            <a:endParaRPr lang="fa-IR" dirty="0"/>
          </a:p>
          <a:p>
            <a:pPr marL="0" indent="0">
              <a:buNone/>
            </a:pPr>
            <a:r>
              <a:rPr lang="fa-IR" b="1" dirty="0"/>
              <a:t>چيزي که در درون ماست . نه در درون برخي از ما ، بلکه در درون تک تک ما .</a:t>
            </a:r>
            <a:endParaRPr lang="fa-IR" dirty="0"/>
          </a:p>
          <a:p>
            <a:pPr marL="0" indent="0">
              <a:buNone/>
            </a:pPr>
            <a:r>
              <a:rPr lang="fa-IR" b="1" dirty="0"/>
              <a:t> و زماني که به اين نور درونمان اجازه تابيدن مي دهيم ،</a:t>
            </a:r>
            <a:endParaRPr lang="fa-IR" dirty="0"/>
          </a:p>
          <a:p>
            <a:pPr marL="0" indent="0">
              <a:buNone/>
            </a:pPr>
            <a:r>
              <a:rPr lang="fa-IR" b="1" dirty="0"/>
              <a:t>ناآگاهانه به ديگران نيز اجازه چنين کاري را مي دهيم </a:t>
            </a:r>
            <a:r>
              <a:rPr lang="fa-IR" b="1" dirty="0" smtClean="0"/>
              <a:t>.</a:t>
            </a:r>
          </a:p>
          <a:p>
            <a:pPr marL="0" indent="0">
              <a:buNone/>
            </a:pPr>
            <a:endParaRPr lang="fa-IR" b="1" dirty="0"/>
          </a:p>
          <a:p>
            <a:pPr marL="0" indent="0">
              <a:buNone/>
            </a:pPr>
            <a:endParaRPr lang="fa-IR" dirty="0"/>
          </a:p>
          <a:p>
            <a:pPr marL="0" indent="0">
              <a:buNone/>
            </a:pPr>
            <a:r>
              <a:rPr lang="fa-IR" b="1" dirty="0"/>
              <a:t>نلسون ماندلا</a:t>
            </a:r>
            <a:endParaRPr lang="fa-IR" dirty="0"/>
          </a:p>
          <a:p>
            <a:pPr marL="0" indent="0">
              <a:buNone/>
            </a:pPr>
            <a:endParaRPr lang="fa-IR" dirty="0"/>
          </a:p>
        </p:txBody>
      </p:sp>
    </p:spTree>
    <p:extLst>
      <p:ext uri="{BB962C8B-B14F-4D97-AF65-F5344CB8AC3E}">
        <p14:creationId xmlns:p14="http://schemas.microsoft.com/office/powerpoint/2010/main" val="4223669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28320"/>
          </a:xfrm>
        </p:spPr>
        <p:txBody>
          <a:bodyPr/>
          <a:lstStyle/>
          <a:p>
            <a:pPr marL="0" indent="0" algn="just">
              <a:lnSpc>
                <a:spcPct val="150000"/>
              </a:lnSpc>
              <a:buNone/>
              <a:tabLst>
                <a:tab pos="269875" algn="r"/>
              </a:tabLst>
            </a:pPr>
            <a:r>
              <a:rPr lang="fa-IR" sz="4000" b="1" dirty="0" smtClean="0">
                <a:solidFill>
                  <a:srgbClr val="C00000"/>
                </a:solidFill>
                <a:latin typeface="Calibri"/>
                <a:ea typeface="Calibri"/>
                <a:cs typeface="B Lotus"/>
              </a:rPr>
              <a:t>6-4-1-2- ترسيم </a:t>
            </a:r>
            <a:r>
              <a:rPr lang="fa-IR" sz="4000" b="1" dirty="0">
                <a:solidFill>
                  <a:srgbClr val="C00000"/>
                </a:solidFill>
                <a:latin typeface="Calibri"/>
                <a:ea typeface="Calibri"/>
                <a:cs typeface="B Lotus"/>
              </a:rPr>
              <a:t>فرآيند</a:t>
            </a:r>
            <a:r>
              <a:rPr lang="fa-IR" sz="4000" b="1" dirty="0" smtClean="0">
                <a:solidFill>
                  <a:srgbClr val="C00000"/>
                </a:solidFill>
                <a:latin typeface="Calibri"/>
                <a:ea typeface="Calibri"/>
                <a:cs typeface="B Lotus"/>
              </a:rPr>
              <a:t>:</a:t>
            </a:r>
          </a:p>
          <a:p>
            <a:pPr marL="0" indent="0" algn="just">
              <a:lnSpc>
                <a:spcPct val="150000"/>
              </a:lnSpc>
              <a:buNone/>
              <a:tabLst>
                <a:tab pos="269875" algn="r"/>
              </a:tabLst>
            </a:pPr>
            <a:r>
              <a:rPr lang="fa-IR" sz="4000" b="1" dirty="0" smtClean="0">
                <a:solidFill>
                  <a:srgbClr val="C00000"/>
                </a:solidFill>
                <a:latin typeface="Calibri"/>
                <a:ea typeface="Calibri"/>
                <a:cs typeface="B Lotus"/>
              </a:rPr>
              <a:t> </a:t>
            </a:r>
            <a:r>
              <a:rPr lang="fa-IR" dirty="0">
                <a:latin typeface="Calibri"/>
                <a:ea typeface="Calibri"/>
                <a:cs typeface="B Lotus"/>
              </a:rPr>
              <a:t>ترسيم قدم به قدم فرآيند در درك بهتر هر فعاليت كمك مي كند اين كار به طوفان معنوي در قدم هاي مختلف ياري مي رساند. </a:t>
            </a:r>
            <a:endParaRPr lang="en-US" sz="1800" dirty="0">
              <a:latin typeface="Calibri"/>
              <a:ea typeface="Calibri"/>
              <a:cs typeface="Arial"/>
            </a:endParaRPr>
          </a:p>
          <a:p>
            <a:pPr marL="0" indent="0" algn="just">
              <a:lnSpc>
                <a:spcPct val="150000"/>
              </a:lnSpc>
              <a:buNone/>
              <a:tabLst>
                <a:tab pos="269875" algn="r"/>
              </a:tabLst>
            </a:pPr>
            <a:r>
              <a:rPr lang="fa-IR" b="1" dirty="0">
                <a:latin typeface="Calibri"/>
                <a:ea typeface="Calibri"/>
                <a:cs typeface="B Lotus"/>
              </a:rPr>
              <a:t>ابزارهاي ترسيم و نمايش فرآيند: </a:t>
            </a:r>
            <a:endParaRPr lang="en-US" sz="1800" dirty="0">
              <a:latin typeface="Calibri"/>
              <a:ea typeface="Calibri"/>
              <a:cs typeface="Arial"/>
            </a:endParaRPr>
          </a:p>
          <a:p>
            <a:pPr marL="0" indent="0" algn="just">
              <a:lnSpc>
                <a:spcPct val="150000"/>
              </a:lnSpc>
              <a:buNone/>
              <a:tabLst>
                <a:tab pos="269875" algn="r"/>
              </a:tabLst>
            </a:pPr>
            <a:r>
              <a:rPr lang="fa-IR" b="1" dirty="0" smtClean="0">
                <a:latin typeface="Calibri"/>
                <a:ea typeface="Calibri"/>
                <a:cs typeface="B Lotus"/>
              </a:rPr>
              <a:t>چك ليست شناسايي فرآيند: </a:t>
            </a:r>
            <a:r>
              <a:rPr lang="fa-IR" dirty="0" smtClean="0">
                <a:latin typeface="Calibri"/>
                <a:ea typeface="Calibri"/>
                <a:cs typeface="B Lotus"/>
              </a:rPr>
              <a:t>اولين قدم براي درك فرايند اعضاي تيم به سوالات چك ليست توسط طوفان مغزي پاسخ </a:t>
            </a:r>
            <a:endParaRPr lang="en-US" sz="1800" dirty="0" smtClean="0">
              <a:latin typeface="Calibri"/>
              <a:ea typeface="Calibri"/>
              <a:cs typeface="Arial"/>
            </a:endParaRPr>
          </a:p>
          <a:p>
            <a:pPr marL="0" indent="0">
              <a:buNone/>
            </a:pPr>
            <a:r>
              <a:rPr lang="fa-IR" b="1" dirty="0" smtClean="0">
                <a:latin typeface="Calibri"/>
                <a:ea typeface="Calibri"/>
                <a:cs typeface="B Lotus"/>
              </a:rPr>
              <a:t>نمودار </a:t>
            </a:r>
            <a:r>
              <a:rPr lang="fa-IR" b="1" dirty="0">
                <a:latin typeface="Calibri"/>
                <a:ea typeface="Calibri"/>
                <a:cs typeface="B Lotus"/>
              </a:rPr>
              <a:t>جريان فرآيند: </a:t>
            </a:r>
            <a:r>
              <a:rPr lang="fa-IR" dirty="0">
                <a:latin typeface="Calibri"/>
                <a:ea typeface="Calibri"/>
                <a:cs typeface="B Lotus"/>
              </a:rPr>
              <a:t>كمك به ديد تيم پروژه و هم چنين تشخيص محل­هاي وقوع اشتباه</a:t>
            </a:r>
            <a:endParaRPr lang="fa-IR" dirty="0"/>
          </a:p>
        </p:txBody>
      </p:sp>
    </p:spTree>
    <p:extLst>
      <p:ext uri="{BB962C8B-B14F-4D97-AF65-F5344CB8AC3E}">
        <p14:creationId xmlns:p14="http://schemas.microsoft.com/office/powerpoint/2010/main" val="2615428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lvl="0" indent="-274320">
              <a:lnSpc>
                <a:spcPct val="150000"/>
              </a:lnSpc>
              <a:buClrTx/>
              <a:buSzTx/>
              <a:buFont typeface="Wingdings" pitchFamily="2" charset="2"/>
              <a:buChar char="v"/>
            </a:pPr>
            <a:r>
              <a:rPr lang="fa-IR" sz="1800" b="1" dirty="0">
                <a:solidFill>
                  <a:prstClr val="black"/>
                </a:solidFill>
                <a:latin typeface="Arial" pitchFamily="34" charset="0"/>
                <a:cs typeface="Arial" pitchFamily="34" charset="0"/>
              </a:rPr>
              <a:t>خروجی فرآیند چیست؟</a:t>
            </a:r>
          </a:p>
          <a:p>
            <a:pPr marL="0" lvl="0" indent="-274320">
              <a:lnSpc>
                <a:spcPct val="150000"/>
              </a:lnSpc>
              <a:buClrTx/>
              <a:buSzTx/>
              <a:buFont typeface="Wingdings" pitchFamily="2" charset="2"/>
              <a:buChar char="v"/>
            </a:pPr>
            <a:r>
              <a:rPr lang="fa-IR" sz="1800" b="1" dirty="0">
                <a:solidFill>
                  <a:prstClr val="black"/>
                </a:solidFill>
                <a:latin typeface="Arial" pitchFamily="34" charset="0"/>
                <a:cs typeface="Arial" pitchFamily="34" charset="0"/>
              </a:rPr>
              <a:t>مشتریان فرآیند چه کسانی هستند؟</a:t>
            </a:r>
          </a:p>
          <a:p>
            <a:pPr marL="0" lvl="0" indent="-274320">
              <a:lnSpc>
                <a:spcPct val="150000"/>
              </a:lnSpc>
              <a:buClrTx/>
              <a:buSzTx/>
              <a:buFont typeface="Wingdings" pitchFamily="2" charset="2"/>
              <a:buChar char="v"/>
            </a:pPr>
            <a:r>
              <a:rPr lang="fa-IR" sz="1800" b="1" dirty="0">
                <a:solidFill>
                  <a:prstClr val="black"/>
                </a:solidFill>
                <a:latin typeface="Arial" pitchFamily="34" charset="0"/>
                <a:cs typeface="Arial" pitchFamily="34" charset="0"/>
              </a:rPr>
              <a:t>نیازهای مشتریان کدامند؟</a:t>
            </a:r>
          </a:p>
          <a:p>
            <a:pPr marL="0" lvl="0" indent="-274320">
              <a:lnSpc>
                <a:spcPct val="150000"/>
              </a:lnSpc>
              <a:buClrTx/>
              <a:buSzTx/>
              <a:buFont typeface="Wingdings" pitchFamily="2" charset="2"/>
              <a:buChar char="v"/>
            </a:pPr>
            <a:r>
              <a:rPr lang="fa-IR" sz="1800" b="1" dirty="0">
                <a:solidFill>
                  <a:prstClr val="black"/>
                </a:solidFill>
                <a:latin typeface="Arial" pitchFamily="34" charset="0"/>
                <a:cs typeface="Arial" pitchFamily="34" charset="0"/>
              </a:rPr>
              <a:t>مالک فرآیند( شخصی که مسئولیت اطمینان در پاسخگویی به نیازهای مشتریان را دارد کیست؟)</a:t>
            </a:r>
          </a:p>
          <a:p>
            <a:pPr marL="0" lvl="0" indent="-274320">
              <a:lnSpc>
                <a:spcPct val="150000"/>
              </a:lnSpc>
              <a:buClrTx/>
              <a:buSzTx/>
              <a:buFont typeface="Wingdings" pitchFamily="2" charset="2"/>
              <a:buChar char="v"/>
            </a:pPr>
            <a:r>
              <a:rPr lang="fa-IR" sz="1800" b="1" dirty="0">
                <a:solidFill>
                  <a:prstClr val="black"/>
                </a:solidFill>
                <a:latin typeface="Arial" pitchFamily="34" charset="0"/>
                <a:cs typeface="Arial" pitchFamily="34" charset="0"/>
              </a:rPr>
              <a:t>قد مهای فرآیند کدامند؟</a:t>
            </a:r>
          </a:p>
          <a:p>
            <a:pPr marL="0" lvl="0" indent="-274320">
              <a:lnSpc>
                <a:spcPct val="150000"/>
              </a:lnSpc>
              <a:buClrTx/>
              <a:buSzTx/>
              <a:buFont typeface="Wingdings" pitchFamily="2" charset="2"/>
              <a:buChar char="v"/>
            </a:pPr>
            <a:r>
              <a:rPr lang="fa-IR" sz="1800" b="1" dirty="0">
                <a:solidFill>
                  <a:prstClr val="black"/>
                </a:solidFill>
                <a:latin typeface="Arial" pitchFamily="34" charset="0"/>
                <a:cs typeface="Arial" pitchFamily="34" charset="0"/>
              </a:rPr>
              <a:t>مسئولیت ها در فرآیند به چه نحوی است؟</a:t>
            </a:r>
          </a:p>
          <a:p>
            <a:pPr marL="0" lvl="0" indent="-274320">
              <a:lnSpc>
                <a:spcPct val="150000"/>
              </a:lnSpc>
              <a:buClrTx/>
              <a:buSzTx/>
              <a:buFont typeface="Wingdings" pitchFamily="2" charset="2"/>
              <a:buChar char="v"/>
            </a:pPr>
            <a:r>
              <a:rPr lang="fa-IR" sz="1800" b="1" dirty="0">
                <a:solidFill>
                  <a:prstClr val="black"/>
                </a:solidFill>
                <a:latin typeface="Arial" pitchFamily="34" charset="0"/>
                <a:cs typeface="Arial" pitchFamily="34" charset="0"/>
              </a:rPr>
              <a:t>وقایع چه زمانی اتفاق می افتد؟</a:t>
            </a:r>
          </a:p>
          <a:p>
            <a:pPr marL="0" lvl="0" indent="-274320">
              <a:lnSpc>
                <a:spcPct val="150000"/>
              </a:lnSpc>
              <a:buClrTx/>
              <a:buSzTx/>
              <a:buFont typeface="Wingdings" pitchFamily="2" charset="2"/>
              <a:buChar char="v"/>
            </a:pPr>
            <a:r>
              <a:rPr lang="fa-IR" sz="1800" b="1" dirty="0">
                <a:solidFill>
                  <a:prstClr val="black"/>
                </a:solidFill>
                <a:latin typeface="Arial" pitchFamily="34" charset="0"/>
                <a:cs typeface="Arial" pitchFamily="34" charset="0"/>
              </a:rPr>
              <a:t>فعالیت ها چه مقدار هزینه دارند؟</a:t>
            </a:r>
          </a:p>
          <a:p>
            <a:pPr marL="0" lvl="0" indent="-274320">
              <a:lnSpc>
                <a:spcPct val="150000"/>
              </a:lnSpc>
              <a:buClrTx/>
              <a:buSzTx/>
              <a:buFont typeface="Wingdings" pitchFamily="2" charset="2"/>
              <a:buChar char="v"/>
            </a:pPr>
            <a:r>
              <a:rPr lang="fa-IR" sz="1800" b="1" dirty="0">
                <a:solidFill>
                  <a:prstClr val="black"/>
                </a:solidFill>
                <a:latin typeface="Arial" pitchFamily="34" charset="0"/>
                <a:cs typeface="Arial" pitchFamily="34" charset="0"/>
              </a:rPr>
              <a:t>مشکلات فرآیند کدامند؟</a:t>
            </a:r>
          </a:p>
          <a:p>
            <a:pPr marL="0" lvl="0" indent="-274320">
              <a:lnSpc>
                <a:spcPct val="150000"/>
              </a:lnSpc>
              <a:buClrTx/>
              <a:buSzTx/>
              <a:buFont typeface="Wingdings" pitchFamily="2" charset="2"/>
              <a:buChar char="v"/>
            </a:pPr>
            <a:r>
              <a:rPr lang="fa-IR" sz="1800" b="1" dirty="0">
                <a:solidFill>
                  <a:prstClr val="black"/>
                </a:solidFill>
                <a:latin typeface="Arial" pitchFamily="34" charset="0"/>
                <a:cs typeface="Arial" pitchFamily="34" charset="0"/>
              </a:rPr>
              <a:t>از چه شاخص هایی برای ارزیابی کارایی و اثر بخشی فرآیند استفاده می شود</a:t>
            </a:r>
          </a:p>
          <a:p>
            <a:pPr marL="0" lvl="0" indent="-274320">
              <a:lnSpc>
                <a:spcPct val="150000"/>
              </a:lnSpc>
              <a:buClrTx/>
              <a:buSzTx/>
              <a:buFont typeface="Wingdings" pitchFamily="2" charset="2"/>
              <a:buChar char="v"/>
            </a:pPr>
            <a:r>
              <a:rPr lang="fa-IR" sz="1800" b="1" dirty="0">
                <a:solidFill>
                  <a:prstClr val="black"/>
                </a:solidFill>
                <a:latin typeface="Arial" pitchFamily="34" charset="0"/>
                <a:cs typeface="Arial" pitchFamily="34" charset="0"/>
              </a:rPr>
              <a:t>این فرآیند با کدامیک از فرآیند های سازمان ارتباط دارد؟</a:t>
            </a:r>
          </a:p>
          <a:p>
            <a:endParaRPr lang="fa-IR" b="1" dirty="0"/>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pPr algn="r"/>
            <a:r>
              <a:rPr lang="fa-IR" dirty="0" smtClean="0"/>
              <a:t>چك ليست شناسايي نمودار </a:t>
            </a:r>
            <a:endParaRPr lang="fa-IR" dirty="0"/>
          </a:p>
        </p:txBody>
      </p:sp>
    </p:spTree>
    <p:extLst>
      <p:ext uri="{BB962C8B-B14F-4D97-AF65-F5344CB8AC3E}">
        <p14:creationId xmlns:p14="http://schemas.microsoft.com/office/powerpoint/2010/main" val="3445003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الگوبرداری</a:t>
            </a:r>
            <a:endParaRPr lang="fa-IR" dirty="0"/>
          </a:p>
        </p:txBody>
      </p:sp>
      <p:sp>
        <p:nvSpPr>
          <p:cNvPr id="3" name="Subtitle 2"/>
          <p:cNvSpPr>
            <a:spLocks noGrp="1"/>
          </p:cNvSpPr>
          <p:nvPr>
            <p:ph type="subTitle" idx="1"/>
          </p:nvPr>
        </p:nvSpPr>
        <p:spPr/>
        <p:txBody>
          <a:bodyPr/>
          <a:lstStyle/>
          <a:p>
            <a:endParaRPr lang="fa-IR" dirty="0"/>
          </a:p>
        </p:txBody>
      </p:sp>
    </p:spTree>
    <p:extLst>
      <p:ext uri="{BB962C8B-B14F-4D97-AF65-F5344CB8AC3E}">
        <p14:creationId xmlns:p14="http://schemas.microsoft.com/office/powerpoint/2010/main" val="1798022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cxnSp>
        <p:nvCxnSpPr>
          <p:cNvPr id="7" name="Straight Connector 6"/>
          <p:cNvCxnSpPr/>
          <p:nvPr/>
        </p:nvCxnSpPr>
        <p:spPr>
          <a:xfrm flipV="1">
            <a:off x="0" y="685800"/>
            <a:ext cx="91440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78851" y="226199"/>
            <a:ext cx="1053494" cy="400110"/>
          </a:xfrm>
          <a:prstGeom prst="rect">
            <a:avLst/>
          </a:prstGeom>
          <a:noFill/>
        </p:spPr>
        <p:txBody>
          <a:bodyPr wrap="none" rtlCol="0">
            <a:spAutoFit/>
          </a:bodyPr>
          <a:lstStyle/>
          <a:p>
            <a:pPr algn="l" rtl="0"/>
            <a:r>
              <a:rPr lang="fa-IR" sz="2000" dirty="0">
                <a:solidFill>
                  <a:prstClr val="black"/>
                </a:solidFill>
              </a:rPr>
              <a:t>تامین کننده</a:t>
            </a:r>
            <a:endParaRPr lang="en-US" sz="2000" dirty="0">
              <a:solidFill>
                <a:prstClr val="black"/>
              </a:solidFill>
            </a:endParaRPr>
          </a:p>
        </p:txBody>
      </p:sp>
      <p:sp>
        <p:nvSpPr>
          <p:cNvPr id="12" name="TextBox 11"/>
          <p:cNvSpPr txBox="1"/>
          <p:nvPr/>
        </p:nvSpPr>
        <p:spPr>
          <a:xfrm>
            <a:off x="4267203" y="226199"/>
            <a:ext cx="1045479" cy="400110"/>
          </a:xfrm>
          <a:prstGeom prst="rect">
            <a:avLst/>
          </a:prstGeom>
          <a:noFill/>
        </p:spPr>
        <p:txBody>
          <a:bodyPr wrap="none" rtlCol="0">
            <a:spAutoFit/>
          </a:bodyPr>
          <a:lstStyle/>
          <a:p>
            <a:pPr algn="l" rtl="0"/>
            <a:r>
              <a:rPr lang="fa-IR" sz="2000" dirty="0">
                <a:solidFill>
                  <a:prstClr val="black"/>
                </a:solidFill>
              </a:rPr>
              <a:t>واحد خرید</a:t>
            </a:r>
            <a:endParaRPr lang="en-US" sz="2000" dirty="0">
              <a:solidFill>
                <a:prstClr val="black"/>
              </a:solidFill>
            </a:endParaRPr>
          </a:p>
        </p:txBody>
      </p:sp>
      <p:sp>
        <p:nvSpPr>
          <p:cNvPr id="14" name="TextBox 13"/>
          <p:cNvSpPr txBox="1"/>
          <p:nvPr/>
        </p:nvSpPr>
        <p:spPr>
          <a:xfrm>
            <a:off x="448140" y="220386"/>
            <a:ext cx="1343638" cy="400110"/>
          </a:xfrm>
          <a:prstGeom prst="rect">
            <a:avLst/>
          </a:prstGeom>
          <a:noFill/>
        </p:spPr>
        <p:txBody>
          <a:bodyPr wrap="none" rtlCol="0">
            <a:spAutoFit/>
          </a:bodyPr>
          <a:lstStyle/>
          <a:p>
            <a:pPr algn="l" rtl="0"/>
            <a:r>
              <a:rPr lang="fa-IR" sz="2000" dirty="0">
                <a:solidFill>
                  <a:prstClr val="black"/>
                </a:solidFill>
              </a:rPr>
              <a:t>واحد موجودی</a:t>
            </a:r>
            <a:endParaRPr lang="en-US" sz="2000" dirty="0">
              <a:solidFill>
                <a:prstClr val="black"/>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304989828"/>
              </p:ext>
            </p:extLst>
          </p:nvPr>
        </p:nvGraphicFramePr>
        <p:xfrm>
          <a:off x="421982" y="246194"/>
          <a:ext cx="1282891" cy="395785"/>
        </p:xfrm>
        <a:graphic>
          <a:graphicData uri="http://schemas.openxmlformats.org/drawingml/2006/table">
            <a:tbl>
              <a:tblPr/>
              <a:tblGrid>
                <a:gridCol w="1282891">
                  <a:extLst>
                    <a:ext uri="{9D8B030D-6E8A-4147-A177-3AD203B41FA5}">
                      <a16:colId xmlns:a16="http://schemas.microsoft.com/office/drawing/2014/main" val="20000"/>
                    </a:ext>
                  </a:extLst>
                </a:gridCol>
              </a:tblGrid>
              <a:tr h="395785">
                <a:tc>
                  <a:txBody>
                    <a:bodyPr/>
                    <a:lstStyle/>
                    <a:p>
                      <a:endParaRPr lang="en-US" sz="1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343428923"/>
              </p:ext>
            </p:extLst>
          </p:nvPr>
        </p:nvGraphicFramePr>
        <p:xfrm>
          <a:off x="7853037" y="220386"/>
          <a:ext cx="1078173" cy="365760"/>
        </p:xfrm>
        <a:graphic>
          <a:graphicData uri="http://schemas.openxmlformats.org/drawingml/2006/table">
            <a:tbl>
              <a:tblPr/>
              <a:tblGrid>
                <a:gridCol w="1078173">
                  <a:extLst>
                    <a:ext uri="{9D8B030D-6E8A-4147-A177-3AD203B41FA5}">
                      <a16:colId xmlns:a16="http://schemas.microsoft.com/office/drawing/2014/main" val="20000"/>
                    </a:ext>
                  </a:extLst>
                </a:gridCol>
              </a:tblGrid>
              <a:tr h="365760">
                <a:tc>
                  <a:txBody>
                    <a:bodyPr/>
                    <a:lstStyle/>
                    <a:p>
                      <a:endParaRPr lang="en-US" sz="1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430940987"/>
              </p:ext>
            </p:extLst>
          </p:nvPr>
        </p:nvGraphicFramePr>
        <p:xfrm>
          <a:off x="7533565" y="68242"/>
          <a:ext cx="216747" cy="6782937"/>
        </p:xfrm>
        <a:graphic>
          <a:graphicData uri="http://schemas.openxmlformats.org/drawingml/2006/table">
            <a:tbl>
              <a:tblPr>
                <a:tableStyleId>{2D5ABB26-0587-4C30-8999-92F81FD0307C}</a:tableStyleId>
              </a:tblPr>
              <a:tblGrid>
                <a:gridCol w="216747">
                  <a:extLst>
                    <a:ext uri="{9D8B030D-6E8A-4147-A177-3AD203B41FA5}">
                      <a16:colId xmlns:a16="http://schemas.microsoft.com/office/drawing/2014/main" val="20000"/>
                    </a:ext>
                  </a:extLst>
                </a:gridCol>
              </a:tblGrid>
              <a:tr h="6782937">
                <a:tc>
                  <a:txBody>
                    <a:bodyPr/>
                    <a:lstStyle/>
                    <a:p>
                      <a:endParaRPr lang="en-US" sz="1800" dirty="0"/>
                    </a:p>
                  </a:txBody>
                  <a:tcPr/>
                </a:tc>
                <a:extLst>
                  <a:ext uri="{0D108BD9-81ED-4DB2-BD59-A6C34878D82A}">
                    <a16:rowId xmlns:a16="http://schemas.microsoft.com/office/drawing/2014/main" val="10000"/>
                  </a:ext>
                </a:extLst>
              </a:tr>
            </a:tbl>
          </a:graphicData>
        </a:graphic>
      </p:graphicFrame>
      <p:cxnSp>
        <p:nvCxnSpPr>
          <p:cNvPr id="19" name="Straight Connector 18"/>
          <p:cNvCxnSpPr/>
          <p:nvPr/>
        </p:nvCxnSpPr>
        <p:spPr>
          <a:xfrm>
            <a:off x="7467600" y="220386"/>
            <a:ext cx="17704" cy="6851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9400" y="155812"/>
            <a:ext cx="76200" cy="685117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900916974"/>
              </p:ext>
            </p:extLst>
          </p:nvPr>
        </p:nvGraphicFramePr>
        <p:xfrm>
          <a:off x="7693327" y="838200"/>
          <a:ext cx="1450673" cy="914400"/>
        </p:xfrm>
        <a:graphic>
          <a:graphicData uri="http://schemas.openxmlformats.org/drawingml/2006/table">
            <a:tbl>
              <a:tblPr>
                <a:tableStyleId>{08FB837D-C827-4EFA-A057-4D05807E0F7C}</a:tableStyleId>
              </a:tblPr>
              <a:tblGrid>
                <a:gridCol w="1450673">
                  <a:extLst>
                    <a:ext uri="{9D8B030D-6E8A-4147-A177-3AD203B41FA5}">
                      <a16:colId xmlns:a16="http://schemas.microsoft.com/office/drawing/2014/main" val="20000"/>
                    </a:ext>
                  </a:extLst>
                </a:gridCol>
              </a:tblGrid>
              <a:tr h="787444">
                <a:tc>
                  <a:txBody>
                    <a:bodyPr/>
                    <a:lstStyle/>
                    <a:p>
                      <a:pPr algn="ctr"/>
                      <a:r>
                        <a:rPr lang="fa-IR" sz="1800" b="0" dirty="0" smtClean="0"/>
                        <a:t>دریافت فرم سفارش</a:t>
                      </a:r>
                    </a:p>
                    <a:p>
                      <a:pPr algn="ctr"/>
                      <a:r>
                        <a:rPr lang="fa-IR" sz="1800" b="0" dirty="0" smtClean="0"/>
                        <a:t>خرید</a:t>
                      </a:r>
                      <a:endParaRPr lang="en-US" sz="1800" b="0" dirty="0"/>
                    </a:p>
                  </a:txBody>
                  <a:tcPr/>
                </a:tc>
                <a:extLst>
                  <a:ext uri="{0D108BD9-81ED-4DB2-BD59-A6C34878D82A}">
                    <a16:rowId xmlns:a16="http://schemas.microsoft.com/office/drawing/2014/main" val="10000"/>
                  </a:ext>
                </a:extLst>
              </a:tr>
            </a:tbl>
          </a:graphicData>
        </a:graphic>
      </p:graphicFrame>
      <p:cxnSp>
        <p:nvCxnSpPr>
          <p:cNvPr id="25" name="Straight Arrow Connector 24"/>
          <p:cNvCxnSpPr/>
          <p:nvPr/>
        </p:nvCxnSpPr>
        <p:spPr>
          <a:xfrm rot="5400000">
            <a:off x="6934200" y="3200400"/>
            <a:ext cx="2743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827944" y="4699379"/>
            <a:ext cx="955711" cy="369332"/>
          </a:xfrm>
          <a:prstGeom prst="rect">
            <a:avLst/>
          </a:prstGeom>
          <a:noFill/>
        </p:spPr>
        <p:txBody>
          <a:bodyPr wrap="none" rtlCol="0">
            <a:spAutoFit/>
          </a:bodyPr>
          <a:lstStyle/>
          <a:p>
            <a:pPr algn="l" rtl="0"/>
            <a:r>
              <a:rPr lang="fa-IR" dirty="0">
                <a:solidFill>
                  <a:prstClr val="black"/>
                </a:solidFill>
              </a:rPr>
              <a:t>ارسال کالا</a:t>
            </a:r>
            <a:endParaRPr lang="en-US" dirty="0">
              <a:solidFill>
                <a:prstClr val="black"/>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4294291749"/>
              </p:ext>
            </p:extLst>
          </p:nvPr>
        </p:nvGraphicFramePr>
        <p:xfrm>
          <a:off x="7683690" y="4653887"/>
          <a:ext cx="1228298" cy="477671"/>
        </p:xfrm>
        <a:graphic>
          <a:graphicData uri="http://schemas.openxmlformats.org/drawingml/2006/table">
            <a:tbl>
              <a:tblPr>
                <a:tableStyleId>{08FB837D-C827-4EFA-A057-4D05807E0F7C}</a:tableStyleId>
              </a:tblPr>
              <a:tblGrid>
                <a:gridCol w="1228298">
                  <a:extLst>
                    <a:ext uri="{9D8B030D-6E8A-4147-A177-3AD203B41FA5}">
                      <a16:colId xmlns:a16="http://schemas.microsoft.com/office/drawing/2014/main" val="20000"/>
                    </a:ext>
                  </a:extLst>
                </a:gridCol>
              </a:tblGrid>
              <a:tr h="477671">
                <a:tc>
                  <a:txBody>
                    <a:bodyPr/>
                    <a:lstStyle/>
                    <a:p>
                      <a:pPr algn="ctr"/>
                      <a:r>
                        <a:rPr lang="fa-IR" dirty="0" smtClean="0"/>
                        <a:t>ارسال کالاها</a:t>
                      </a:r>
                      <a:endParaRPr lang="en-US" dirty="0"/>
                    </a:p>
                  </a:txBody>
                  <a:tcPr/>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225635858"/>
              </p:ext>
            </p:extLst>
          </p:nvPr>
        </p:nvGraphicFramePr>
        <p:xfrm>
          <a:off x="3898903" y="962931"/>
          <a:ext cx="1965278" cy="365760"/>
        </p:xfrm>
        <a:graphic>
          <a:graphicData uri="http://schemas.openxmlformats.org/drawingml/2006/table">
            <a:tbl>
              <a:tblPr>
                <a:tableStyleId>{284E427A-3D55-4303-BF80-6455036E1DE7}</a:tableStyleId>
              </a:tblPr>
              <a:tblGrid>
                <a:gridCol w="1965278">
                  <a:extLst>
                    <a:ext uri="{9D8B030D-6E8A-4147-A177-3AD203B41FA5}">
                      <a16:colId xmlns:a16="http://schemas.microsoft.com/office/drawing/2014/main" val="20000"/>
                    </a:ext>
                  </a:extLst>
                </a:gridCol>
              </a:tblGrid>
              <a:tr h="327547">
                <a:tc>
                  <a:txBody>
                    <a:bodyPr/>
                    <a:lstStyle/>
                    <a:p>
                      <a:r>
                        <a:rPr lang="fa-IR" dirty="0" smtClean="0"/>
                        <a:t>دریافت درخواست کالا</a:t>
                      </a:r>
                      <a:endParaRPr lang="en-US" dirty="0"/>
                    </a:p>
                  </a:txBody>
                  <a:tcPr/>
                </a:tc>
                <a:extLst>
                  <a:ext uri="{0D108BD9-81ED-4DB2-BD59-A6C34878D82A}">
                    <a16:rowId xmlns:a16="http://schemas.microsoft.com/office/drawing/2014/main" val="10000"/>
                  </a:ext>
                </a:extLst>
              </a:tr>
            </a:tbl>
          </a:graphicData>
        </a:graphic>
      </p:graphicFrame>
      <p:sp>
        <p:nvSpPr>
          <p:cNvPr id="33" name="TextBox 32"/>
          <p:cNvSpPr txBox="1"/>
          <p:nvPr/>
        </p:nvSpPr>
        <p:spPr>
          <a:xfrm>
            <a:off x="3457686" y="1915236"/>
            <a:ext cx="2664512" cy="369332"/>
          </a:xfrm>
          <a:prstGeom prst="rect">
            <a:avLst/>
          </a:prstGeom>
          <a:noFill/>
        </p:spPr>
        <p:txBody>
          <a:bodyPr wrap="none" rtlCol="0">
            <a:spAutoFit/>
          </a:bodyPr>
          <a:lstStyle/>
          <a:p>
            <a:pPr algn="l" rtl="0"/>
            <a:r>
              <a:rPr lang="fa-IR" dirty="0">
                <a:solidFill>
                  <a:prstClr val="black"/>
                </a:solidFill>
              </a:rPr>
              <a:t>آیا فرم درخواستصحیح تکمیل شده</a:t>
            </a:r>
            <a:endParaRPr lang="en-US" dirty="0">
              <a:solidFill>
                <a:prstClr val="black"/>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3022157549"/>
              </p:ext>
            </p:extLst>
          </p:nvPr>
        </p:nvGraphicFramePr>
        <p:xfrm>
          <a:off x="3600220" y="1915236"/>
          <a:ext cx="3016155" cy="640080"/>
        </p:xfrm>
        <a:graphic>
          <a:graphicData uri="http://schemas.openxmlformats.org/drawingml/2006/table">
            <a:tbl>
              <a:tblPr>
                <a:tableStyleId>{284E427A-3D55-4303-BF80-6455036E1DE7}</a:tableStyleId>
              </a:tblPr>
              <a:tblGrid>
                <a:gridCol w="3016155">
                  <a:extLst>
                    <a:ext uri="{9D8B030D-6E8A-4147-A177-3AD203B41FA5}">
                      <a16:colId xmlns:a16="http://schemas.microsoft.com/office/drawing/2014/main" val="20000"/>
                    </a:ext>
                  </a:extLst>
                </a:gridCol>
              </a:tblGrid>
              <a:tr h="382137">
                <a:tc>
                  <a:txBody>
                    <a:bodyPr/>
                    <a:lstStyle/>
                    <a:p>
                      <a:pPr algn="ctr"/>
                      <a:r>
                        <a:rPr lang="fa-IR" dirty="0" smtClean="0"/>
                        <a:t>آیا فرم درخواست</a:t>
                      </a:r>
                    </a:p>
                    <a:p>
                      <a:pPr algn="ctr"/>
                      <a:r>
                        <a:rPr lang="fa-IR" dirty="0" smtClean="0"/>
                        <a:t>صحیح تکمیل شده</a:t>
                      </a:r>
                      <a:endParaRPr lang="en-US" dirty="0"/>
                    </a:p>
                  </a:txBody>
                  <a:tcPr/>
                </a:tc>
                <a:extLst>
                  <a:ext uri="{0D108BD9-81ED-4DB2-BD59-A6C34878D82A}">
                    <a16:rowId xmlns:a16="http://schemas.microsoft.com/office/drawing/2014/main" val="10000"/>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3657164900"/>
              </p:ext>
            </p:extLst>
          </p:nvPr>
        </p:nvGraphicFramePr>
        <p:xfrm>
          <a:off x="4364162" y="3024878"/>
          <a:ext cx="1897039" cy="640080"/>
        </p:xfrm>
        <a:graphic>
          <a:graphicData uri="http://schemas.openxmlformats.org/drawingml/2006/table">
            <a:tbl>
              <a:tblPr>
                <a:tableStyleId>{284E427A-3D55-4303-BF80-6455036E1DE7}</a:tableStyleId>
              </a:tblPr>
              <a:tblGrid>
                <a:gridCol w="1897039">
                  <a:extLst>
                    <a:ext uri="{9D8B030D-6E8A-4147-A177-3AD203B41FA5}">
                      <a16:colId xmlns:a16="http://schemas.microsoft.com/office/drawing/2014/main" val="20000"/>
                    </a:ext>
                  </a:extLst>
                </a:gridCol>
              </a:tblGrid>
              <a:tr h="464024">
                <a:tc>
                  <a:txBody>
                    <a:bodyPr/>
                    <a:lstStyle/>
                    <a:p>
                      <a:pPr algn="ctr"/>
                      <a:r>
                        <a:rPr lang="fa-IR" dirty="0" smtClean="0"/>
                        <a:t>تکمیل فرم سفارش خرید</a:t>
                      </a:r>
                      <a:endParaRPr lang="en-US" dirty="0"/>
                    </a:p>
                  </a:txBody>
                  <a:tcPr/>
                </a:tc>
                <a:extLst>
                  <a:ext uri="{0D108BD9-81ED-4DB2-BD59-A6C34878D82A}">
                    <a16:rowId xmlns:a16="http://schemas.microsoft.com/office/drawing/2014/main" val="10000"/>
                  </a:ext>
                </a:extLst>
              </a:tr>
            </a:tbl>
          </a:graphicData>
        </a:graphic>
      </p:graphicFrame>
      <p:cxnSp>
        <p:nvCxnSpPr>
          <p:cNvPr id="49" name="Straight Arrow Connector 48"/>
          <p:cNvCxnSpPr/>
          <p:nvPr/>
        </p:nvCxnSpPr>
        <p:spPr>
          <a:xfrm>
            <a:off x="7162800" y="4699379"/>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757916" y="1278090"/>
            <a:ext cx="0" cy="3421289"/>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31736" y="954925"/>
            <a:ext cx="1560042" cy="369332"/>
          </a:xfrm>
          <a:prstGeom prst="rect">
            <a:avLst/>
          </a:prstGeom>
          <a:noFill/>
        </p:spPr>
        <p:txBody>
          <a:bodyPr wrap="none" rtlCol="0">
            <a:spAutoFit/>
          </a:bodyPr>
          <a:lstStyle/>
          <a:p>
            <a:pPr algn="l" rtl="0"/>
            <a:r>
              <a:rPr lang="fa-IR" dirty="0">
                <a:solidFill>
                  <a:prstClr val="black"/>
                </a:solidFill>
              </a:rPr>
              <a:t>کمبود کالا در انبار</a:t>
            </a:r>
            <a:endParaRPr lang="en-US" dirty="0">
              <a:solidFill>
                <a:prstClr val="black"/>
              </a:solidFill>
            </a:endParaRPr>
          </a:p>
        </p:txBody>
      </p:sp>
      <p:graphicFrame>
        <p:nvGraphicFramePr>
          <p:cNvPr id="59" name="Table 58"/>
          <p:cNvGraphicFramePr>
            <a:graphicFrameLocks noGrp="1"/>
          </p:cNvGraphicFramePr>
          <p:nvPr>
            <p:extLst>
              <p:ext uri="{D42A27DB-BD31-4B8C-83A1-F6EECF244321}">
                <p14:modId xmlns:p14="http://schemas.microsoft.com/office/powerpoint/2010/main" val="2002027853"/>
              </p:ext>
            </p:extLst>
          </p:nvPr>
        </p:nvGraphicFramePr>
        <p:xfrm>
          <a:off x="199715" y="912330"/>
          <a:ext cx="1624083" cy="365760"/>
        </p:xfrm>
        <a:graphic>
          <a:graphicData uri="http://schemas.openxmlformats.org/drawingml/2006/table">
            <a:tbl>
              <a:tblPr>
                <a:tableStyleId>{69C7853C-536D-4A76-A0AE-DD22124D55A5}</a:tableStyleId>
              </a:tblPr>
              <a:tblGrid>
                <a:gridCol w="1624083">
                  <a:extLst>
                    <a:ext uri="{9D8B030D-6E8A-4147-A177-3AD203B41FA5}">
                      <a16:colId xmlns:a16="http://schemas.microsoft.com/office/drawing/2014/main" val="20000"/>
                    </a:ext>
                  </a:extLst>
                </a:gridCol>
              </a:tblGrid>
              <a:tr h="300250">
                <a:tc>
                  <a:txBody>
                    <a:bodyPr/>
                    <a:lstStyle/>
                    <a:p>
                      <a:pPr algn="ctr"/>
                      <a:r>
                        <a:rPr lang="fa-IR" dirty="0" smtClean="0"/>
                        <a:t>کمبود کالا در انبار</a:t>
                      </a:r>
                      <a:endParaRPr lang="en-US" dirty="0"/>
                    </a:p>
                  </a:txBody>
                  <a:tcPr/>
                </a:tc>
                <a:extLst>
                  <a:ext uri="{0D108BD9-81ED-4DB2-BD59-A6C34878D82A}">
                    <a16:rowId xmlns:a16="http://schemas.microsoft.com/office/drawing/2014/main" val="10000"/>
                  </a:ext>
                </a:extLst>
              </a:tr>
            </a:tbl>
          </a:graphicData>
        </a:graphic>
      </p:graphicFrame>
      <p:cxnSp>
        <p:nvCxnSpPr>
          <p:cNvPr id="61" name="Straight Arrow Connector 60"/>
          <p:cNvCxnSpPr/>
          <p:nvPr/>
        </p:nvCxnSpPr>
        <p:spPr>
          <a:xfrm>
            <a:off x="914400" y="1324257"/>
            <a:ext cx="0" cy="5909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09106" y="1927031"/>
            <a:ext cx="1805302" cy="369332"/>
          </a:xfrm>
          <a:prstGeom prst="rect">
            <a:avLst/>
          </a:prstGeom>
          <a:noFill/>
        </p:spPr>
        <p:txBody>
          <a:bodyPr wrap="none" rtlCol="0">
            <a:spAutoFit/>
          </a:bodyPr>
          <a:lstStyle/>
          <a:p>
            <a:pPr algn="l" rtl="0"/>
            <a:r>
              <a:rPr lang="fa-IR" dirty="0">
                <a:solidFill>
                  <a:prstClr val="black"/>
                </a:solidFill>
              </a:rPr>
              <a:t>تکمیل در خواست کالا</a:t>
            </a:r>
            <a:endParaRPr lang="en-US" dirty="0">
              <a:solidFill>
                <a:prstClr val="black"/>
              </a:solidFill>
            </a:endParaRPr>
          </a:p>
        </p:txBody>
      </p:sp>
      <p:graphicFrame>
        <p:nvGraphicFramePr>
          <p:cNvPr id="63" name="Table 62"/>
          <p:cNvGraphicFramePr>
            <a:graphicFrameLocks noGrp="1"/>
          </p:cNvGraphicFramePr>
          <p:nvPr>
            <p:extLst>
              <p:ext uri="{D42A27DB-BD31-4B8C-83A1-F6EECF244321}">
                <p14:modId xmlns:p14="http://schemas.microsoft.com/office/powerpoint/2010/main" val="957742525"/>
              </p:ext>
            </p:extLst>
          </p:nvPr>
        </p:nvGraphicFramePr>
        <p:xfrm>
          <a:off x="81887" y="1965278"/>
          <a:ext cx="1815152" cy="409432"/>
        </p:xfrm>
        <a:graphic>
          <a:graphicData uri="http://schemas.openxmlformats.org/drawingml/2006/table">
            <a:tbl>
              <a:tblPr>
                <a:tableStyleId>{69C7853C-536D-4A76-A0AE-DD22124D55A5}</a:tableStyleId>
              </a:tblPr>
              <a:tblGrid>
                <a:gridCol w="1815152">
                  <a:extLst>
                    <a:ext uri="{9D8B030D-6E8A-4147-A177-3AD203B41FA5}">
                      <a16:colId xmlns:a16="http://schemas.microsoft.com/office/drawing/2014/main" val="20000"/>
                    </a:ext>
                  </a:extLst>
                </a:gridCol>
              </a:tblGrid>
              <a:tr h="409432">
                <a:tc>
                  <a:txBody>
                    <a:bodyPr/>
                    <a:lstStyle/>
                    <a:p>
                      <a:pPr algn="ctr"/>
                      <a:r>
                        <a:rPr lang="fa-IR" dirty="0" smtClean="0"/>
                        <a:t>تکمیل درخواست کالا</a:t>
                      </a:r>
                      <a:endParaRPr lang="en-US" dirty="0"/>
                    </a:p>
                  </a:txBody>
                  <a:tcPr/>
                </a:tc>
                <a:extLst>
                  <a:ext uri="{0D108BD9-81ED-4DB2-BD59-A6C34878D82A}">
                    <a16:rowId xmlns:a16="http://schemas.microsoft.com/office/drawing/2014/main" val="10000"/>
                  </a:ext>
                </a:extLst>
              </a:tr>
            </a:tbl>
          </a:graphicData>
        </a:graphic>
      </p:graphicFrame>
      <p:cxnSp>
        <p:nvCxnSpPr>
          <p:cNvPr id="69" name="Straight Arrow Connector 68"/>
          <p:cNvCxnSpPr/>
          <p:nvPr/>
        </p:nvCxnSpPr>
        <p:spPr>
          <a:xfrm>
            <a:off x="914400" y="2438400"/>
            <a:ext cx="0" cy="550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09106" y="3082459"/>
            <a:ext cx="1872094" cy="646331"/>
          </a:xfrm>
          <a:prstGeom prst="rect">
            <a:avLst/>
          </a:prstGeom>
          <a:noFill/>
        </p:spPr>
        <p:txBody>
          <a:bodyPr wrap="square" rtlCol="0">
            <a:spAutoFit/>
          </a:bodyPr>
          <a:lstStyle/>
          <a:p>
            <a:pPr algn="ctr" rtl="0"/>
            <a:r>
              <a:rPr lang="fa-IR" dirty="0">
                <a:solidFill>
                  <a:prstClr val="black"/>
                </a:solidFill>
              </a:rPr>
              <a:t>ارسال درخواست به واحد خرید</a:t>
            </a:r>
            <a:endParaRPr lang="en-US" dirty="0">
              <a:solidFill>
                <a:prstClr val="black"/>
              </a:solidFill>
            </a:endParaRPr>
          </a:p>
        </p:txBody>
      </p:sp>
      <p:graphicFrame>
        <p:nvGraphicFramePr>
          <p:cNvPr id="71" name="Table 70"/>
          <p:cNvGraphicFramePr>
            <a:graphicFrameLocks noGrp="1"/>
          </p:cNvGraphicFramePr>
          <p:nvPr>
            <p:extLst>
              <p:ext uri="{D42A27DB-BD31-4B8C-83A1-F6EECF244321}">
                <p14:modId xmlns:p14="http://schemas.microsoft.com/office/powerpoint/2010/main" val="2787861225"/>
              </p:ext>
            </p:extLst>
          </p:nvPr>
        </p:nvGraphicFramePr>
        <p:xfrm>
          <a:off x="154046" y="3104865"/>
          <a:ext cx="1637732" cy="641445"/>
        </p:xfrm>
        <a:graphic>
          <a:graphicData uri="http://schemas.openxmlformats.org/drawingml/2006/table">
            <a:tbl>
              <a:tblPr>
                <a:tableStyleId>{69C7853C-536D-4A76-A0AE-DD22124D55A5}</a:tableStyleId>
              </a:tblPr>
              <a:tblGrid>
                <a:gridCol w="1637732">
                  <a:extLst>
                    <a:ext uri="{9D8B030D-6E8A-4147-A177-3AD203B41FA5}">
                      <a16:colId xmlns:a16="http://schemas.microsoft.com/office/drawing/2014/main" val="20000"/>
                    </a:ext>
                  </a:extLst>
                </a:gridCol>
              </a:tblGrid>
              <a:tr h="641445">
                <a:tc>
                  <a:txBody>
                    <a:bodyPr/>
                    <a:lstStyle/>
                    <a:p>
                      <a:pPr algn="ctr"/>
                      <a:r>
                        <a:rPr lang="fa-IR" dirty="0" smtClean="0"/>
                        <a:t>ارسال درخواست به</a:t>
                      </a:r>
                    </a:p>
                    <a:p>
                      <a:pPr algn="ctr"/>
                      <a:r>
                        <a:rPr lang="fa-IR" dirty="0" smtClean="0"/>
                        <a:t>واحد خرید</a:t>
                      </a:r>
                      <a:endParaRPr lang="en-US" dirty="0"/>
                    </a:p>
                  </a:txBody>
                  <a:tcPr/>
                </a:tc>
                <a:extLst>
                  <a:ext uri="{0D108BD9-81ED-4DB2-BD59-A6C34878D82A}">
                    <a16:rowId xmlns:a16="http://schemas.microsoft.com/office/drawing/2014/main" val="10000"/>
                  </a:ext>
                </a:extLst>
              </a:tr>
            </a:tbl>
          </a:graphicData>
        </a:graphic>
      </p:graphicFrame>
      <p:cxnSp>
        <p:nvCxnSpPr>
          <p:cNvPr id="75" name="Straight Connector 74"/>
          <p:cNvCxnSpPr/>
          <p:nvPr/>
        </p:nvCxnSpPr>
        <p:spPr>
          <a:xfrm>
            <a:off x="914400" y="41148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2438400" y="35814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981200" y="3024878"/>
            <a:ext cx="1915909" cy="369332"/>
          </a:xfrm>
          <a:prstGeom prst="rect">
            <a:avLst/>
          </a:prstGeom>
          <a:noFill/>
        </p:spPr>
        <p:txBody>
          <a:bodyPr wrap="none" rtlCol="0">
            <a:spAutoFit/>
          </a:bodyPr>
          <a:lstStyle/>
          <a:p>
            <a:pPr algn="l" rtl="0"/>
            <a:r>
              <a:rPr lang="fa-IR" dirty="0">
                <a:solidFill>
                  <a:prstClr val="black"/>
                </a:solidFill>
              </a:rPr>
              <a:t>بازگشت درخواست کالا</a:t>
            </a:r>
            <a:endParaRPr lang="en-US" dirty="0">
              <a:solidFill>
                <a:prstClr val="black"/>
              </a:solidFill>
            </a:endParaRPr>
          </a:p>
        </p:txBody>
      </p:sp>
      <p:graphicFrame>
        <p:nvGraphicFramePr>
          <p:cNvPr id="86" name="Table 85"/>
          <p:cNvGraphicFramePr>
            <a:graphicFrameLocks noGrp="1"/>
          </p:cNvGraphicFramePr>
          <p:nvPr>
            <p:extLst>
              <p:ext uri="{D42A27DB-BD31-4B8C-83A1-F6EECF244321}">
                <p14:modId xmlns:p14="http://schemas.microsoft.com/office/powerpoint/2010/main" val="1716795293"/>
              </p:ext>
            </p:extLst>
          </p:nvPr>
        </p:nvGraphicFramePr>
        <p:xfrm>
          <a:off x="1981200" y="2869222"/>
          <a:ext cx="1815152" cy="640080"/>
        </p:xfrm>
        <a:graphic>
          <a:graphicData uri="http://schemas.openxmlformats.org/drawingml/2006/table">
            <a:tbl>
              <a:tblPr>
                <a:tableStyleId>{D113A9D2-9D6B-4929-AA2D-F23B5EE8CBE7}</a:tableStyleId>
              </a:tblPr>
              <a:tblGrid>
                <a:gridCol w="1815152">
                  <a:extLst>
                    <a:ext uri="{9D8B030D-6E8A-4147-A177-3AD203B41FA5}">
                      <a16:colId xmlns:a16="http://schemas.microsoft.com/office/drawing/2014/main" val="20000"/>
                    </a:ext>
                  </a:extLst>
                </a:gridCol>
              </a:tblGrid>
              <a:tr h="637165">
                <a:tc>
                  <a:txBody>
                    <a:bodyPr/>
                    <a:lstStyle/>
                    <a:p>
                      <a:pPr algn="ctr"/>
                      <a:r>
                        <a:rPr lang="fa-IR" dirty="0" smtClean="0"/>
                        <a:t>بازگشت درخواست کالا</a:t>
                      </a:r>
                      <a:endParaRPr lang="en-US" dirty="0"/>
                    </a:p>
                  </a:txBody>
                  <a:tcPr/>
                </a:tc>
                <a:extLst>
                  <a:ext uri="{0D108BD9-81ED-4DB2-BD59-A6C34878D82A}">
                    <a16:rowId xmlns:a16="http://schemas.microsoft.com/office/drawing/2014/main" val="10000"/>
                  </a:ext>
                </a:extLst>
              </a:tr>
            </a:tbl>
          </a:graphicData>
        </a:graphic>
      </p:graphicFrame>
      <p:cxnSp>
        <p:nvCxnSpPr>
          <p:cNvPr id="88" name="Straight Connector 87"/>
          <p:cNvCxnSpPr/>
          <p:nvPr/>
        </p:nvCxnSpPr>
        <p:spPr>
          <a:xfrm flipH="1">
            <a:off x="2590800" y="2284568"/>
            <a:ext cx="8668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590800" y="2284568"/>
            <a:ext cx="0" cy="550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789942" y="1324257"/>
            <a:ext cx="0" cy="602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789942" y="2713567"/>
            <a:ext cx="0" cy="3113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789942" y="3848100"/>
            <a:ext cx="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789942" y="4699379"/>
            <a:ext cx="636713" cy="369332"/>
          </a:xfrm>
          <a:prstGeom prst="rect">
            <a:avLst/>
          </a:prstGeom>
          <a:noFill/>
        </p:spPr>
        <p:txBody>
          <a:bodyPr wrap="none" rtlCol="0">
            <a:spAutoFit/>
          </a:bodyPr>
          <a:lstStyle/>
          <a:p>
            <a:pPr algn="l" rtl="0"/>
            <a:r>
              <a:rPr lang="fa-IR" dirty="0">
                <a:solidFill>
                  <a:prstClr val="black"/>
                </a:solidFill>
              </a:rPr>
              <a:t>ارسال</a:t>
            </a:r>
            <a:endParaRPr lang="en-US" dirty="0">
              <a:solidFill>
                <a:prstClr val="black"/>
              </a:solidFill>
            </a:endParaRPr>
          </a:p>
        </p:txBody>
      </p:sp>
      <p:graphicFrame>
        <p:nvGraphicFramePr>
          <p:cNvPr id="103" name="Table 102"/>
          <p:cNvGraphicFramePr>
            <a:graphicFrameLocks noGrp="1"/>
          </p:cNvGraphicFramePr>
          <p:nvPr>
            <p:extLst>
              <p:ext uri="{D42A27DB-BD31-4B8C-83A1-F6EECF244321}">
                <p14:modId xmlns:p14="http://schemas.microsoft.com/office/powerpoint/2010/main" val="1107577572"/>
              </p:ext>
            </p:extLst>
          </p:nvPr>
        </p:nvGraphicFramePr>
        <p:xfrm>
          <a:off x="4293398" y="4668603"/>
          <a:ext cx="1828800" cy="640080"/>
        </p:xfrm>
        <a:graphic>
          <a:graphicData uri="http://schemas.openxmlformats.org/drawingml/2006/table">
            <a:tbl>
              <a:tblPr>
                <a:tableStyleId>{284E427A-3D55-4303-BF80-6455036E1DE7}</a:tableStyleId>
              </a:tblPr>
              <a:tblGrid>
                <a:gridCol w="1828800">
                  <a:extLst>
                    <a:ext uri="{9D8B030D-6E8A-4147-A177-3AD203B41FA5}">
                      <a16:colId xmlns:a16="http://schemas.microsoft.com/office/drawing/2014/main" val="20000"/>
                    </a:ext>
                  </a:extLst>
                </a:gridCol>
              </a:tblGrid>
              <a:tr h="545910">
                <a:tc>
                  <a:txBody>
                    <a:bodyPr/>
                    <a:lstStyle/>
                    <a:p>
                      <a:pPr algn="ctr"/>
                      <a:r>
                        <a:rPr lang="fa-IR" dirty="0" smtClean="0"/>
                        <a:t>ارسال فرم سفارش به تامین کننده</a:t>
                      </a:r>
                      <a:endParaRPr lang="en-US" dirty="0"/>
                    </a:p>
                  </a:txBody>
                  <a:tcPr/>
                </a:tc>
                <a:extLst>
                  <a:ext uri="{0D108BD9-81ED-4DB2-BD59-A6C34878D82A}">
                    <a16:rowId xmlns:a16="http://schemas.microsoft.com/office/drawing/2014/main" val="10000"/>
                  </a:ext>
                </a:extLst>
              </a:tr>
            </a:tbl>
          </a:graphicData>
        </a:graphic>
      </p:graphicFrame>
      <p:cxnSp>
        <p:nvCxnSpPr>
          <p:cNvPr id="105" name="Straight Connector 104"/>
          <p:cNvCxnSpPr/>
          <p:nvPr/>
        </p:nvCxnSpPr>
        <p:spPr>
          <a:xfrm>
            <a:off x="5943600" y="5068711"/>
            <a:ext cx="8143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6757916" y="4699379"/>
            <a:ext cx="0" cy="369332"/>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231736" y="4387334"/>
            <a:ext cx="2467342" cy="369332"/>
          </a:xfrm>
          <a:prstGeom prst="rect">
            <a:avLst/>
          </a:prstGeom>
          <a:noFill/>
        </p:spPr>
        <p:txBody>
          <a:bodyPr wrap="none" rtlCol="0">
            <a:spAutoFit/>
          </a:bodyPr>
          <a:lstStyle/>
          <a:p>
            <a:pPr algn="l" rtl="0"/>
            <a:r>
              <a:rPr lang="fa-IR" dirty="0">
                <a:solidFill>
                  <a:prstClr val="black"/>
                </a:solidFill>
              </a:rPr>
              <a:t>دریافت درخواست دارای اشتباه</a:t>
            </a:r>
            <a:endParaRPr lang="en-US" dirty="0">
              <a:solidFill>
                <a:prstClr val="black"/>
              </a:solidFill>
            </a:endParaRPr>
          </a:p>
        </p:txBody>
      </p:sp>
      <p:graphicFrame>
        <p:nvGraphicFramePr>
          <p:cNvPr id="109" name="Table 108"/>
          <p:cNvGraphicFramePr>
            <a:graphicFrameLocks noGrp="1"/>
          </p:cNvGraphicFramePr>
          <p:nvPr>
            <p:extLst>
              <p:ext uri="{D42A27DB-BD31-4B8C-83A1-F6EECF244321}">
                <p14:modId xmlns:p14="http://schemas.microsoft.com/office/powerpoint/2010/main" val="1723984147"/>
              </p:ext>
            </p:extLst>
          </p:nvPr>
        </p:nvGraphicFramePr>
        <p:xfrm>
          <a:off x="109106" y="4243965"/>
          <a:ext cx="2538484" cy="640080"/>
        </p:xfrm>
        <a:graphic>
          <a:graphicData uri="http://schemas.openxmlformats.org/drawingml/2006/table">
            <a:tbl>
              <a:tblPr>
                <a:tableStyleId>{69C7853C-536D-4A76-A0AE-DD22124D55A5}</a:tableStyleId>
              </a:tblPr>
              <a:tblGrid>
                <a:gridCol w="2538484">
                  <a:extLst>
                    <a:ext uri="{9D8B030D-6E8A-4147-A177-3AD203B41FA5}">
                      <a16:colId xmlns:a16="http://schemas.microsoft.com/office/drawing/2014/main" val="20000"/>
                    </a:ext>
                  </a:extLst>
                </a:gridCol>
              </a:tblGrid>
              <a:tr h="341194">
                <a:tc>
                  <a:txBody>
                    <a:bodyPr/>
                    <a:lstStyle/>
                    <a:p>
                      <a:pPr algn="ctr"/>
                      <a:r>
                        <a:rPr lang="fa-IR" dirty="0" smtClean="0"/>
                        <a:t>دریافت درخواست</a:t>
                      </a:r>
                    </a:p>
                    <a:p>
                      <a:pPr algn="ctr"/>
                      <a:r>
                        <a:rPr lang="fa-IR" dirty="0" smtClean="0"/>
                        <a:t>دارای اشتباه</a:t>
                      </a:r>
                      <a:endParaRPr lang="en-US" dirty="0"/>
                    </a:p>
                  </a:txBody>
                  <a:tcPr/>
                </a:tc>
                <a:extLst>
                  <a:ext uri="{0D108BD9-81ED-4DB2-BD59-A6C34878D82A}">
                    <a16:rowId xmlns:a16="http://schemas.microsoft.com/office/drawing/2014/main" val="10000"/>
                  </a:ext>
                </a:extLst>
              </a:tr>
            </a:tbl>
          </a:graphicData>
        </a:graphic>
      </p:graphicFrame>
      <p:cxnSp>
        <p:nvCxnSpPr>
          <p:cNvPr id="111" name="Straight Arrow Connector 110"/>
          <p:cNvCxnSpPr/>
          <p:nvPr/>
        </p:nvCxnSpPr>
        <p:spPr>
          <a:xfrm>
            <a:off x="1134449" y="4859866"/>
            <a:ext cx="0" cy="4176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09106" y="5562600"/>
            <a:ext cx="2486578" cy="369332"/>
          </a:xfrm>
          <a:prstGeom prst="rect">
            <a:avLst/>
          </a:prstGeom>
          <a:noFill/>
        </p:spPr>
        <p:txBody>
          <a:bodyPr wrap="none" rtlCol="0">
            <a:spAutoFit/>
          </a:bodyPr>
          <a:lstStyle/>
          <a:p>
            <a:pPr algn="l" rtl="0"/>
            <a:r>
              <a:rPr lang="fa-IR" dirty="0">
                <a:solidFill>
                  <a:prstClr val="black"/>
                </a:solidFill>
              </a:rPr>
              <a:t>ارسال درخواست به واحد خرید</a:t>
            </a:r>
            <a:endParaRPr lang="en-US" dirty="0">
              <a:solidFill>
                <a:prstClr val="black"/>
              </a:solidFill>
            </a:endParaRPr>
          </a:p>
        </p:txBody>
      </p:sp>
      <p:graphicFrame>
        <p:nvGraphicFramePr>
          <p:cNvPr id="113" name="Table 112"/>
          <p:cNvGraphicFramePr>
            <a:graphicFrameLocks noGrp="1"/>
          </p:cNvGraphicFramePr>
          <p:nvPr>
            <p:extLst>
              <p:ext uri="{D42A27DB-BD31-4B8C-83A1-F6EECF244321}">
                <p14:modId xmlns:p14="http://schemas.microsoft.com/office/powerpoint/2010/main" val="2952127202"/>
              </p:ext>
            </p:extLst>
          </p:nvPr>
        </p:nvGraphicFramePr>
        <p:xfrm>
          <a:off x="109106" y="5346637"/>
          <a:ext cx="2333767" cy="640080"/>
        </p:xfrm>
        <a:graphic>
          <a:graphicData uri="http://schemas.openxmlformats.org/drawingml/2006/table">
            <a:tbl>
              <a:tblPr>
                <a:tableStyleId>{69C7853C-536D-4A76-A0AE-DD22124D55A5}</a:tableStyleId>
              </a:tblPr>
              <a:tblGrid>
                <a:gridCol w="2333767">
                  <a:extLst>
                    <a:ext uri="{9D8B030D-6E8A-4147-A177-3AD203B41FA5}">
                      <a16:colId xmlns:a16="http://schemas.microsoft.com/office/drawing/2014/main" val="20000"/>
                    </a:ext>
                  </a:extLst>
                </a:gridCol>
              </a:tblGrid>
              <a:tr h="520763">
                <a:tc>
                  <a:txBody>
                    <a:bodyPr/>
                    <a:lstStyle/>
                    <a:p>
                      <a:pPr algn="ctr"/>
                      <a:r>
                        <a:rPr lang="fa-IR" dirty="0" smtClean="0"/>
                        <a:t>ارسال درخواست به</a:t>
                      </a:r>
                    </a:p>
                    <a:p>
                      <a:pPr algn="ctr"/>
                      <a:r>
                        <a:rPr lang="fa-IR" dirty="0" smtClean="0"/>
                        <a:t>واحد خرید</a:t>
                      </a:r>
                      <a:endParaRPr lang="en-US" dirty="0"/>
                    </a:p>
                  </a:txBody>
                  <a:tcPr/>
                </a:tc>
                <a:extLst>
                  <a:ext uri="{0D108BD9-81ED-4DB2-BD59-A6C34878D82A}">
                    <a16:rowId xmlns:a16="http://schemas.microsoft.com/office/drawing/2014/main" val="10000"/>
                  </a:ext>
                </a:extLst>
              </a:tr>
            </a:tbl>
          </a:graphicData>
        </a:graphic>
      </p:graphicFrame>
      <p:cxnSp>
        <p:nvCxnSpPr>
          <p:cNvPr id="115" name="Straight Arrow Connector 114"/>
          <p:cNvCxnSpPr/>
          <p:nvPr/>
        </p:nvCxnSpPr>
        <p:spPr>
          <a:xfrm>
            <a:off x="1119959" y="60444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496231" y="6273000"/>
            <a:ext cx="1031051" cy="369332"/>
          </a:xfrm>
          <a:prstGeom prst="rect">
            <a:avLst/>
          </a:prstGeom>
          <a:noFill/>
        </p:spPr>
        <p:txBody>
          <a:bodyPr wrap="none" rtlCol="0">
            <a:spAutoFit/>
          </a:bodyPr>
          <a:lstStyle/>
          <a:p>
            <a:pPr algn="l" rtl="0"/>
            <a:r>
              <a:rPr lang="fa-IR" dirty="0">
                <a:solidFill>
                  <a:prstClr val="black"/>
                </a:solidFill>
              </a:rPr>
              <a:t>دریافت کالا</a:t>
            </a:r>
            <a:endParaRPr lang="en-US" dirty="0">
              <a:solidFill>
                <a:prstClr val="black"/>
              </a:solidFill>
            </a:endParaRPr>
          </a:p>
        </p:txBody>
      </p:sp>
      <p:graphicFrame>
        <p:nvGraphicFramePr>
          <p:cNvPr id="117" name="Table 116"/>
          <p:cNvGraphicFramePr>
            <a:graphicFrameLocks noGrp="1"/>
          </p:cNvGraphicFramePr>
          <p:nvPr>
            <p:extLst>
              <p:ext uri="{D42A27DB-BD31-4B8C-83A1-F6EECF244321}">
                <p14:modId xmlns:p14="http://schemas.microsoft.com/office/powerpoint/2010/main" val="3284578427"/>
              </p:ext>
            </p:extLst>
          </p:nvPr>
        </p:nvGraphicFramePr>
        <p:xfrm>
          <a:off x="440450" y="6281678"/>
          <a:ext cx="1473958" cy="455608"/>
        </p:xfrm>
        <a:graphic>
          <a:graphicData uri="http://schemas.openxmlformats.org/drawingml/2006/table">
            <a:tbl>
              <a:tblPr>
                <a:tableStyleId>{69C7853C-536D-4A76-A0AE-DD22124D55A5}</a:tableStyleId>
              </a:tblPr>
              <a:tblGrid>
                <a:gridCol w="1473958">
                  <a:extLst>
                    <a:ext uri="{9D8B030D-6E8A-4147-A177-3AD203B41FA5}">
                      <a16:colId xmlns:a16="http://schemas.microsoft.com/office/drawing/2014/main" val="20000"/>
                    </a:ext>
                  </a:extLst>
                </a:gridCol>
              </a:tblGrid>
              <a:tr h="455608">
                <a:tc>
                  <a:txBody>
                    <a:bodyPr/>
                    <a:lstStyle/>
                    <a:p>
                      <a:pPr algn="ctr"/>
                      <a:r>
                        <a:rPr lang="fa-IR" dirty="0" smtClean="0"/>
                        <a:t>دریافت کالا</a:t>
                      </a:r>
                      <a:endParaRPr lang="en-US" dirty="0"/>
                    </a:p>
                  </a:txBody>
                  <a:tcPr/>
                </a:tc>
                <a:extLst>
                  <a:ext uri="{0D108BD9-81ED-4DB2-BD59-A6C34878D82A}">
                    <a16:rowId xmlns:a16="http://schemas.microsoft.com/office/drawing/2014/main" val="10000"/>
                  </a:ext>
                </a:extLst>
              </a:tr>
            </a:tbl>
          </a:graphicData>
        </a:graphic>
      </p:graphicFrame>
      <p:cxnSp>
        <p:nvCxnSpPr>
          <p:cNvPr id="119" name="Straight Connector 118"/>
          <p:cNvCxnSpPr/>
          <p:nvPr/>
        </p:nvCxnSpPr>
        <p:spPr>
          <a:xfrm>
            <a:off x="8001000" y="5249543"/>
            <a:ext cx="0" cy="1364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a:off x="2209800" y="6642332"/>
            <a:ext cx="5791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438400" y="5747266"/>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581400" y="1101786"/>
            <a:ext cx="0" cy="4607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3581401" y="1139591"/>
            <a:ext cx="2285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6757916" y="1278090"/>
            <a:ext cx="8620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664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6-4-1-3 اندازه گیری فرایند:</a:t>
            </a:r>
            <a:endParaRPr lang="fa-IR" dirty="0"/>
          </a:p>
        </p:txBody>
      </p:sp>
      <p:sp>
        <p:nvSpPr>
          <p:cNvPr id="3" name="Content Placeholder 2"/>
          <p:cNvSpPr>
            <a:spLocks noGrp="1"/>
          </p:cNvSpPr>
          <p:nvPr>
            <p:ph idx="1"/>
          </p:nvPr>
        </p:nvSpPr>
        <p:spPr/>
        <p:txBody>
          <a:bodyPr/>
          <a:lstStyle/>
          <a:p>
            <a:pPr algn="just">
              <a:lnSpc>
                <a:spcPct val="150000"/>
              </a:lnSpc>
              <a:tabLst>
                <a:tab pos="269875" algn="r"/>
              </a:tabLst>
            </a:pPr>
            <a:r>
              <a:rPr lang="fa-IR" dirty="0">
                <a:latin typeface="Calibri"/>
                <a:ea typeface="Calibri"/>
                <a:cs typeface="B Lotus"/>
              </a:rPr>
              <a:t>معيارهاي عملكردي موجود در هر قدم از فرآيند را مستندسازي كند. اين شاخص­ها به عنوان استانداردهاي درون سازمان محسوب شده و مي توانند با عوامل خارجي الگوبرداري مقايسه شوند. </a:t>
            </a:r>
            <a:endParaRPr lang="en-US" sz="1800" dirty="0">
              <a:latin typeface="Calibri"/>
              <a:ea typeface="Calibri"/>
              <a:cs typeface="Arial"/>
            </a:endParaRPr>
          </a:p>
          <a:p>
            <a:endParaRPr lang="fa-IR" dirty="0"/>
          </a:p>
        </p:txBody>
      </p:sp>
    </p:spTree>
    <p:extLst>
      <p:ext uri="{BB962C8B-B14F-4D97-AF65-F5344CB8AC3E}">
        <p14:creationId xmlns:p14="http://schemas.microsoft.com/office/powerpoint/2010/main" val="2812520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r"/>
            <a:r>
              <a:rPr lang="fa-IR" b="1" dirty="0" smtClean="0">
                <a:latin typeface="Calibri"/>
                <a:ea typeface="Calibri"/>
                <a:cs typeface="B Lotus"/>
              </a:rPr>
              <a:t>6-4-2- شناسايي </a:t>
            </a:r>
            <a:r>
              <a:rPr lang="fa-IR" b="1" dirty="0">
                <a:latin typeface="Calibri"/>
                <a:ea typeface="Calibri"/>
                <a:cs typeface="B Lotus"/>
              </a:rPr>
              <a:t>فعاليت و شخص مورد الگوبرداري: </a:t>
            </a:r>
            <a:endParaRPr lang="fa-IR" dirty="0"/>
          </a:p>
        </p:txBody>
      </p:sp>
      <p:sp>
        <p:nvSpPr>
          <p:cNvPr id="5" name="Content Placeholder 4"/>
          <p:cNvSpPr>
            <a:spLocks noGrp="1"/>
          </p:cNvSpPr>
          <p:nvPr>
            <p:ph idx="1"/>
          </p:nvPr>
        </p:nvSpPr>
        <p:spPr/>
        <p:txBody>
          <a:bodyPr>
            <a:normAutofit/>
          </a:bodyPr>
          <a:lstStyle/>
          <a:p>
            <a:pPr marL="0" indent="0">
              <a:buNone/>
            </a:pPr>
            <a:r>
              <a:rPr lang="fa-IR" sz="3700" b="1" dirty="0">
                <a:solidFill>
                  <a:srgbClr val="C00000"/>
                </a:solidFill>
              </a:rPr>
              <a:t>6-4-2-1- 1-	انتخاب فرآيند براي الگوبرداري : </a:t>
            </a:r>
            <a:endParaRPr lang="fa-IR" sz="3700" b="1" dirty="0" smtClean="0">
              <a:solidFill>
                <a:srgbClr val="C00000"/>
              </a:solidFill>
            </a:endParaRPr>
          </a:p>
          <a:p>
            <a:pPr algn="just">
              <a:lnSpc>
                <a:spcPct val="150000"/>
              </a:lnSpc>
              <a:tabLst>
                <a:tab pos="269875" algn="r"/>
              </a:tabLst>
            </a:pPr>
            <a:r>
              <a:rPr lang="fa-IR" sz="2800" dirty="0">
                <a:latin typeface="Calibri"/>
                <a:ea typeface="Calibri"/>
                <a:cs typeface="B Lotus"/>
              </a:rPr>
              <a:t>انتخاب يك فرآيند براي الگوبرداري جزء مسائل تصميم گيري چند معياره مي باشد يكي از روش ها، فرآيند تجزيه و تحليل سلسله مراتبي (</a:t>
            </a:r>
            <a:r>
              <a:rPr lang="en-US" sz="2800" dirty="0">
                <a:latin typeface="Calibri"/>
                <a:ea typeface="Calibri"/>
                <a:cs typeface="B Lotus"/>
              </a:rPr>
              <a:t>AHP</a:t>
            </a:r>
            <a:r>
              <a:rPr lang="fa-IR" sz="2800" dirty="0">
                <a:latin typeface="Calibri"/>
                <a:ea typeface="Calibri"/>
                <a:cs typeface="B Lotus"/>
              </a:rPr>
              <a:t>) است. در اين روش تيم پروژه گزينه هاي تصميم گيري را براساس مجموعه اي معيارها رتبه بندي مي كند. مي توان از پنج مرحله زير براي رتبه بندي پروژه استفاده كرد : </a:t>
            </a:r>
            <a:endParaRPr lang="en-US" sz="2800" dirty="0">
              <a:latin typeface="Calibri"/>
              <a:ea typeface="Calibri"/>
              <a:cs typeface="Arial"/>
            </a:endParaRPr>
          </a:p>
          <a:p>
            <a:endParaRPr lang="fa-IR" sz="3700" b="1" dirty="0">
              <a:solidFill>
                <a:srgbClr val="C00000"/>
              </a:solidFill>
            </a:endParaRPr>
          </a:p>
        </p:txBody>
      </p:sp>
    </p:spTree>
    <p:extLst>
      <p:ext uri="{BB962C8B-B14F-4D97-AF65-F5344CB8AC3E}">
        <p14:creationId xmlns:p14="http://schemas.microsoft.com/office/powerpoint/2010/main" val="2235442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84304"/>
          </a:xfrm>
        </p:spPr>
        <p:txBody>
          <a:bodyPr/>
          <a:lstStyle/>
          <a:p>
            <a:pPr marL="342900" lvl="0" indent="-342900" algn="just">
              <a:lnSpc>
                <a:spcPct val="150000"/>
              </a:lnSpc>
              <a:buFont typeface="+mj-lt"/>
              <a:buAutoNum type="arabicPeriod"/>
              <a:tabLst>
                <a:tab pos="269875" algn="r"/>
              </a:tabLst>
            </a:pPr>
            <a:r>
              <a:rPr lang="fa-IR" dirty="0">
                <a:latin typeface="Calibri"/>
                <a:ea typeface="Calibri"/>
                <a:cs typeface="B Lotus"/>
              </a:rPr>
              <a:t>مشخص كردن معيارهاي تصميم گيري براي ارزيابي فرآيندهاي مورد بررسي</a:t>
            </a:r>
            <a:endParaRPr lang="en-US" sz="1800" dirty="0">
              <a:latin typeface="Calibri"/>
              <a:ea typeface="Calibri"/>
              <a:cs typeface="Arial"/>
            </a:endParaRPr>
          </a:p>
          <a:p>
            <a:pPr marL="342900" lvl="0" indent="-342900" algn="just">
              <a:lnSpc>
                <a:spcPct val="150000"/>
              </a:lnSpc>
              <a:buFont typeface="+mj-lt"/>
              <a:buAutoNum type="arabicPeriod"/>
              <a:tabLst>
                <a:tab pos="269875" algn="r"/>
              </a:tabLst>
            </a:pPr>
            <a:r>
              <a:rPr lang="fa-IR" dirty="0">
                <a:latin typeface="Calibri"/>
                <a:ea typeface="Calibri"/>
                <a:cs typeface="B Lotus"/>
              </a:rPr>
              <a:t>توافق عالم براي ارزش وزني هر كدام از معيارها</a:t>
            </a:r>
            <a:endParaRPr lang="en-US" sz="1800" dirty="0">
              <a:latin typeface="Calibri"/>
              <a:ea typeface="Calibri"/>
              <a:cs typeface="Arial"/>
            </a:endParaRPr>
          </a:p>
          <a:p>
            <a:pPr marL="342900" lvl="0" indent="-342900" algn="just">
              <a:lnSpc>
                <a:spcPct val="150000"/>
              </a:lnSpc>
              <a:buFont typeface="+mj-lt"/>
              <a:buAutoNum type="arabicPeriod"/>
              <a:tabLst>
                <a:tab pos="269875" algn="r"/>
              </a:tabLst>
            </a:pPr>
            <a:r>
              <a:rPr lang="fa-IR" dirty="0">
                <a:latin typeface="Calibri"/>
                <a:ea typeface="Calibri"/>
                <a:cs typeface="B Lotus"/>
              </a:rPr>
              <a:t>رتبه بندي فرآيندهاي تحت بررسي براساس معيارهاي تصميم گيري</a:t>
            </a:r>
            <a:endParaRPr lang="en-US" sz="1800" dirty="0">
              <a:latin typeface="Calibri"/>
              <a:ea typeface="Calibri"/>
              <a:cs typeface="Arial"/>
            </a:endParaRPr>
          </a:p>
          <a:p>
            <a:pPr marL="342900" lvl="0" indent="-342900" algn="just">
              <a:lnSpc>
                <a:spcPct val="150000"/>
              </a:lnSpc>
              <a:buFont typeface="+mj-lt"/>
              <a:buAutoNum type="arabicPeriod"/>
              <a:tabLst>
                <a:tab pos="269875" algn="r"/>
              </a:tabLst>
            </a:pPr>
            <a:r>
              <a:rPr lang="fa-IR" dirty="0">
                <a:latin typeface="Calibri"/>
                <a:ea typeface="Calibri"/>
                <a:cs typeface="B Lotus"/>
              </a:rPr>
              <a:t>مقايسه نمرات هر كدام از فرآيندها</a:t>
            </a:r>
            <a:endParaRPr lang="en-US" sz="1800" dirty="0">
              <a:latin typeface="Calibri"/>
              <a:ea typeface="Calibri"/>
              <a:cs typeface="Arial"/>
            </a:endParaRPr>
          </a:p>
          <a:p>
            <a:pPr marL="342900" lvl="0" indent="-342900" algn="just">
              <a:lnSpc>
                <a:spcPct val="150000"/>
              </a:lnSpc>
              <a:buFont typeface="+mj-lt"/>
              <a:buAutoNum type="arabicPeriod"/>
              <a:tabLst>
                <a:tab pos="269875" algn="r"/>
              </a:tabLst>
            </a:pPr>
            <a:r>
              <a:rPr lang="fa-IR" dirty="0">
                <a:latin typeface="Calibri"/>
                <a:ea typeface="Calibri"/>
                <a:cs typeface="B Lotus"/>
              </a:rPr>
              <a:t>انتخاب بهترين گزينه</a:t>
            </a:r>
            <a:endParaRPr lang="en-US" sz="1800" dirty="0">
              <a:latin typeface="Calibri"/>
              <a:ea typeface="Calibri"/>
              <a:cs typeface="Arial"/>
            </a:endParaRPr>
          </a:p>
          <a:p>
            <a:endParaRPr lang="fa-IR" dirty="0"/>
          </a:p>
        </p:txBody>
      </p:sp>
    </p:spTree>
    <p:extLst>
      <p:ext uri="{BB962C8B-B14F-4D97-AF65-F5344CB8AC3E}">
        <p14:creationId xmlns:p14="http://schemas.microsoft.com/office/powerpoint/2010/main" val="1410498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50000"/>
              </a:lnSpc>
              <a:tabLst>
                <a:tab pos="269875" algn="r"/>
              </a:tabLst>
            </a:pPr>
            <a:r>
              <a:rPr lang="fa-IR" dirty="0">
                <a:latin typeface="Calibri"/>
                <a:ea typeface="Calibri"/>
                <a:cs typeface="B Lotus"/>
              </a:rPr>
              <a:t>جدول </a:t>
            </a:r>
            <a:r>
              <a:rPr lang="fa-IR" dirty="0">
                <a:latin typeface="Calibri"/>
                <a:ea typeface="Calibri"/>
                <a:cs typeface="Times New Roman"/>
              </a:rPr>
              <a:t>–</a:t>
            </a:r>
            <a:r>
              <a:rPr lang="fa-IR" dirty="0">
                <a:latin typeface="Calibri"/>
                <a:ea typeface="Calibri"/>
                <a:cs typeface="B Lotus"/>
              </a:rPr>
              <a:t> رتبه بندي فعاليت ها براساس معيارهاي تصميم گيري</a:t>
            </a:r>
            <a:r>
              <a:rPr lang="en-US" sz="3200" dirty="0">
                <a:latin typeface="Calibri"/>
                <a:ea typeface="Calibri"/>
                <a:cs typeface="Arial"/>
              </a:rPr>
              <a:t/>
            </a:r>
            <a:br>
              <a:rPr lang="en-US" sz="3200" dirty="0">
                <a:latin typeface="Calibri"/>
                <a:ea typeface="Calibri"/>
                <a:cs typeface="Arial"/>
              </a:rPr>
            </a:b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9053333"/>
              </p:ext>
            </p:extLst>
          </p:nvPr>
        </p:nvGraphicFramePr>
        <p:xfrm>
          <a:off x="1187624" y="1772816"/>
          <a:ext cx="7321048" cy="4707109"/>
        </p:xfrm>
        <a:graphic>
          <a:graphicData uri="http://schemas.openxmlformats.org/drawingml/2006/table">
            <a:tbl>
              <a:tblPr rtl="1" firstRow="1" firstCol="1" bandRow="1">
                <a:tableStyleId>{5C22544A-7EE6-4342-B048-85BDC9FD1C3A}</a:tableStyleId>
              </a:tblPr>
              <a:tblGrid>
                <a:gridCol w="868611">
                  <a:extLst>
                    <a:ext uri="{9D8B030D-6E8A-4147-A177-3AD203B41FA5}">
                      <a16:colId xmlns:a16="http://schemas.microsoft.com/office/drawing/2014/main" val="20000"/>
                    </a:ext>
                  </a:extLst>
                </a:gridCol>
                <a:gridCol w="1740836">
                  <a:extLst>
                    <a:ext uri="{9D8B030D-6E8A-4147-A177-3AD203B41FA5}">
                      <a16:colId xmlns:a16="http://schemas.microsoft.com/office/drawing/2014/main" val="20001"/>
                    </a:ext>
                  </a:extLst>
                </a:gridCol>
                <a:gridCol w="868611">
                  <a:extLst>
                    <a:ext uri="{9D8B030D-6E8A-4147-A177-3AD203B41FA5}">
                      <a16:colId xmlns:a16="http://schemas.microsoft.com/office/drawing/2014/main" val="20002"/>
                    </a:ext>
                  </a:extLst>
                </a:gridCol>
                <a:gridCol w="921364">
                  <a:extLst>
                    <a:ext uri="{9D8B030D-6E8A-4147-A177-3AD203B41FA5}">
                      <a16:colId xmlns:a16="http://schemas.microsoft.com/office/drawing/2014/main" val="20003"/>
                    </a:ext>
                  </a:extLst>
                </a:gridCol>
                <a:gridCol w="921364">
                  <a:extLst>
                    <a:ext uri="{9D8B030D-6E8A-4147-A177-3AD203B41FA5}">
                      <a16:colId xmlns:a16="http://schemas.microsoft.com/office/drawing/2014/main" val="20004"/>
                    </a:ext>
                  </a:extLst>
                </a:gridCol>
                <a:gridCol w="1000131">
                  <a:extLst>
                    <a:ext uri="{9D8B030D-6E8A-4147-A177-3AD203B41FA5}">
                      <a16:colId xmlns:a16="http://schemas.microsoft.com/office/drawing/2014/main" val="20005"/>
                    </a:ext>
                  </a:extLst>
                </a:gridCol>
                <a:gridCol w="1000131">
                  <a:extLst>
                    <a:ext uri="{9D8B030D-6E8A-4147-A177-3AD203B41FA5}">
                      <a16:colId xmlns:a16="http://schemas.microsoft.com/office/drawing/2014/main" val="20006"/>
                    </a:ext>
                  </a:extLst>
                </a:gridCol>
              </a:tblGrid>
              <a:tr h="308590">
                <a:tc rowSpan="2">
                  <a:txBody>
                    <a:bodyPr/>
                    <a:lstStyle/>
                    <a:p>
                      <a:pPr algn="ctr" rtl="1">
                        <a:lnSpc>
                          <a:spcPct val="115000"/>
                        </a:lnSpc>
                        <a:spcAft>
                          <a:spcPts val="0"/>
                        </a:spcAft>
                        <a:tabLst>
                          <a:tab pos="269875" algn="r"/>
                        </a:tabLst>
                      </a:pPr>
                      <a:r>
                        <a:rPr lang="fa-IR" sz="1500" b="1" dirty="0">
                          <a:effectLst/>
                        </a:rPr>
                        <a:t>رتبه</a:t>
                      </a:r>
                      <a:endParaRPr lang="en-US" sz="1500" b="1" dirty="0">
                        <a:effectLst/>
                        <a:latin typeface="Calibri"/>
                        <a:ea typeface="Calibri"/>
                        <a:cs typeface="Arial"/>
                      </a:endParaRPr>
                    </a:p>
                  </a:txBody>
                  <a:tcPr marL="68580" marR="68580" marT="0" marB="0" anchor="ctr"/>
                </a:tc>
                <a:tc rowSpan="2">
                  <a:txBody>
                    <a:bodyPr/>
                    <a:lstStyle/>
                    <a:p>
                      <a:pPr algn="ctr" rtl="1">
                        <a:lnSpc>
                          <a:spcPct val="115000"/>
                        </a:lnSpc>
                        <a:spcAft>
                          <a:spcPts val="0"/>
                        </a:spcAft>
                        <a:tabLst>
                          <a:tab pos="269875" algn="r"/>
                        </a:tabLst>
                      </a:pPr>
                      <a:r>
                        <a:rPr lang="fa-IR" sz="1500" b="1" dirty="0">
                          <a:effectLst/>
                        </a:rPr>
                        <a:t>امتياز كلي هر فرآيند</a:t>
                      </a:r>
                      <a:endParaRPr lang="en-US" sz="1500" b="1" dirty="0">
                        <a:effectLst/>
                        <a:latin typeface="Calibri"/>
                        <a:ea typeface="Calibri"/>
                        <a:cs typeface="Arial"/>
                      </a:endParaRPr>
                    </a:p>
                  </a:txBody>
                  <a:tcPr marL="68580" marR="68580" marT="0" marB="0" anchor="ctr"/>
                </a:tc>
                <a:tc gridSpan="5">
                  <a:txBody>
                    <a:bodyPr/>
                    <a:lstStyle/>
                    <a:p>
                      <a:pPr algn="ctr" rtl="1">
                        <a:lnSpc>
                          <a:spcPct val="115000"/>
                        </a:lnSpc>
                        <a:spcAft>
                          <a:spcPts val="0"/>
                        </a:spcAft>
                        <a:tabLst>
                          <a:tab pos="269875" algn="r"/>
                        </a:tabLst>
                      </a:pPr>
                      <a:r>
                        <a:rPr lang="fa-IR" sz="1500" b="1" dirty="0">
                          <a:effectLst/>
                        </a:rPr>
                        <a:t>معيارها</a:t>
                      </a:r>
                      <a:endParaRPr lang="en-US" sz="1500" b="1" dirty="0">
                        <a:effectLst/>
                        <a:latin typeface="Calibri"/>
                        <a:ea typeface="Calibri"/>
                        <a:cs typeface="Arial"/>
                      </a:endParaRPr>
                    </a:p>
                  </a:txBody>
                  <a:tcPr marL="68580" marR="6858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0"/>
                  </a:ext>
                </a:extLst>
              </a:tr>
              <a:tr h="792056">
                <a:tc vMerge="1">
                  <a:txBody>
                    <a:bodyPr/>
                    <a:lstStyle/>
                    <a:p>
                      <a:pPr rtl="1"/>
                      <a:endParaRPr lang="fa-IR"/>
                    </a:p>
                  </a:txBody>
                  <a:tcPr/>
                </a:tc>
                <a:tc vMerge="1">
                  <a:txBody>
                    <a:bodyPr/>
                    <a:lstStyle/>
                    <a:p>
                      <a:pPr rtl="1"/>
                      <a:endParaRPr lang="fa-IR"/>
                    </a:p>
                  </a:txBody>
                  <a:tcPr/>
                </a:tc>
                <a:tc>
                  <a:txBody>
                    <a:bodyPr/>
                    <a:lstStyle/>
                    <a:p>
                      <a:pPr algn="ctr" rtl="1">
                        <a:lnSpc>
                          <a:spcPct val="115000"/>
                        </a:lnSpc>
                        <a:spcAft>
                          <a:spcPts val="0"/>
                        </a:spcAft>
                        <a:tabLst>
                          <a:tab pos="269875" algn="r"/>
                        </a:tabLst>
                      </a:pPr>
                      <a:r>
                        <a:rPr lang="fa-IR" sz="1500" b="1">
                          <a:effectLst/>
                        </a:rPr>
                        <a:t>اهميت فرآيند براي هدف (25/0)</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آگاهي از فرايند (15/0)</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قابليت دسترسي اطلاعات (25/0)</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زمان لازم (25/0)</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فرآيند</a:t>
                      </a:r>
                      <a:endParaRPr lang="en-US" sz="1500" b="1">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1651783">
                <a:tc>
                  <a:txBody>
                    <a:bodyPr/>
                    <a:lstStyle/>
                    <a:p>
                      <a:pPr algn="ctr" rtl="1">
                        <a:lnSpc>
                          <a:spcPct val="115000"/>
                        </a:lnSpc>
                        <a:spcAft>
                          <a:spcPts val="0"/>
                        </a:spcAft>
                        <a:tabLst>
                          <a:tab pos="269875" algn="r"/>
                        </a:tabLst>
                      </a:pPr>
                      <a:r>
                        <a:rPr lang="fa-IR" sz="1500" b="1" dirty="0">
                          <a:effectLst/>
                        </a:rPr>
                        <a:t>2</a:t>
                      </a:r>
                      <a:endParaRPr lang="en-US" sz="1500" b="1" dirty="0">
                        <a:effectLst/>
                        <a:latin typeface="Calibri"/>
                        <a:ea typeface="Calibri"/>
                        <a:cs typeface="Arial"/>
                      </a:endParaRPr>
                    </a:p>
                  </a:txBody>
                  <a:tcPr marL="68580" marR="68580" marT="0" marB="0"/>
                </a:tc>
                <a:tc>
                  <a:txBody>
                    <a:bodyPr/>
                    <a:lstStyle/>
                    <a:p>
                      <a:pPr algn="l" rtl="1">
                        <a:lnSpc>
                          <a:spcPct val="115000"/>
                        </a:lnSpc>
                        <a:spcAft>
                          <a:spcPts val="0"/>
                        </a:spcAft>
                        <a:tabLst>
                          <a:tab pos="269875" algn="r"/>
                        </a:tabLst>
                      </a:pPr>
                      <a:r>
                        <a:rPr lang="fa-IR" sz="1500" b="1">
                          <a:effectLst/>
                        </a:rPr>
                        <a:t>25/3</a:t>
                      </a:r>
                      <a:endParaRPr lang="en-US" sz="1500" b="1">
                        <a:effectLst/>
                      </a:endParaRPr>
                    </a:p>
                    <a:p>
                      <a:pPr algn="l" rtl="1">
                        <a:lnSpc>
                          <a:spcPct val="115000"/>
                        </a:lnSpc>
                        <a:spcAft>
                          <a:spcPts val="0"/>
                        </a:spcAft>
                        <a:tabLst>
                          <a:tab pos="269875" algn="r"/>
                        </a:tabLst>
                      </a:pPr>
                      <a:r>
                        <a:rPr lang="fa-IR" sz="1500" b="1">
                          <a:effectLst/>
                        </a:rPr>
                        <a:t>= 25/0×4 + 25/0 × 3</a:t>
                      </a:r>
                      <a:endParaRPr lang="en-US" sz="1500" b="1">
                        <a:effectLst/>
                      </a:endParaRPr>
                    </a:p>
                    <a:p>
                      <a:pPr algn="l" rtl="1">
                        <a:lnSpc>
                          <a:spcPct val="115000"/>
                        </a:lnSpc>
                        <a:spcAft>
                          <a:spcPts val="0"/>
                        </a:spcAft>
                        <a:tabLst>
                          <a:tab pos="269875" algn="r"/>
                        </a:tabLst>
                      </a:pPr>
                      <a:r>
                        <a:rPr lang="fa-IR" sz="1500" b="1">
                          <a:effectLst/>
                        </a:rPr>
                        <a:t>+ 15/0 × 35/0 ×3</a:t>
                      </a:r>
                      <a:endParaRPr lang="en-US" sz="1500" b="1">
                        <a:effectLst/>
                        <a:latin typeface="Calibri"/>
                        <a:ea typeface="Calibri"/>
                        <a:cs typeface="Arial"/>
                      </a:endParaRPr>
                    </a:p>
                  </a:txBody>
                  <a:tcPr marL="68580" marR="68580" marT="0" marB="0"/>
                </a:tc>
                <a:tc>
                  <a:txBody>
                    <a:bodyPr/>
                    <a:lstStyle/>
                    <a:p>
                      <a:pPr algn="ctr" rtl="1">
                        <a:lnSpc>
                          <a:spcPct val="115000"/>
                        </a:lnSpc>
                        <a:spcAft>
                          <a:spcPts val="0"/>
                        </a:spcAft>
                        <a:tabLst>
                          <a:tab pos="269875" algn="r"/>
                        </a:tabLst>
                      </a:pPr>
                      <a:r>
                        <a:rPr lang="fa-IR" sz="1500" b="1">
                          <a:effectLst/>
                        </a:rPr>
                        <a:t>3</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3</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3</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4</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خدمات پس از فروش</a:t>
                      </a:r>
                      <a:endParaRPr lang="en-US" sz="1500" b="1">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r h="420794">
                <a:tc>
                  <a:txBody>
                    <a:bodyPr/>
                    <a:lstStyle/>
                    <a:p>
                      <a:pPr algn="ctr" rtl="1">
                        <a:lnSpc>
                          <a:spcPct val="115000"/>
                        </a:lnSpc>
                        <a:spcAft>
                          <a:spcPts val="0"/>
                        </a:spcAft>
                        <a:tabLst>
                          <a:tab pos="269875" algn="r"/>
                        </a:tabLst>
                      </a:pPr>
                      <a:r>
                        <a:rPr lang="fa-IR" sz="1500" b="1">
                          <a:effectLst/>
                        </a:rPr>
                        <a:t>1</a:t>
                      </a:r>
                      <a:endParaRPr lang="en-US" sz="1500" b="1">
                        <a:effectLst/>
                        <a:latin typeface="Calibri"/>
                        <a:ea typeface="Calibri"/>
                        <a:cs typeface="Arial"/>
                      </a:endParaRPr>
                    </a:p>
                  </a:txBody>
                  <a:tcPr marL="68580" marR="68580" marT="0" marB="0"/>
                </a:tc>
                <a:tc>
                  <a:txBody>
                    <a:bodyPr/>
                    <a:lstStyle/>
                    <a:p>
                      <a:pPr algn="ctr" rtl="1">
                        <a:lnSpc>
                          <a:spcPct val="115000"/>
                        </a:lnSpc>
                        <a:spcAft>
                          <a:spcPts val="0"/>
                        </a:spcAft>
                        <a:tabLst>
                          <a:tab pos="269875" algn="r"/>
                        </a:tabLst>
                      </a:pPr>
                      <a:r>
                        <a:rPr lang="fa-IR" sz="1500" b="1">
                          <a:effectLst/>
                        </a:rPr>
                        <a:t>1/4</a:t>
                      </a:r>
                      <a:endParaRPr lang="en-US" sz="1500" b="1">
                        <a:effectLst/>
                        <a:latin typeface="Calibri"/>
                        <a:ea typeface="Calibri"/>
                        <a:cs typeface="Arial"/>
                      </a:endParaRPr>
                    </a:p>
                  </a:txBody>
                  <a:tcPr marL="68580" marR="68580" marT="0" marB="0"/>
                </a:tc>
                <a:tc>
                  <a:txBody>
                    <a:bodyPr/>
                    <a:lstStyle/>
                    <a:p>
                      <a:pPr algn="ctr" rtl="1">
                        <a:lnSpc>
                          <a:spcPct val="115000"/>
                        </a:lnSpc>
                        <a:spcAft>
                          <a:spcPts val="0"/>
                        </a:spcAft>
                        <a:tabLst>
                          <a:tab pos="269875" algn="r"/>
                        </a:tabLst>
                      </a:pPr>
                      <a:r>
                        <a:rPr lang="fa-IR" sz="1500" b="1">
                          <a:effectLst/>
                        </a:rPr>
                        <a:t>5</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4</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4</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3</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كنترل كيفي</a:t>
                      </a:r>
                      <a:endParaRPr lang="en-US" sz="1500" b="1">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r h="870479">
                <a:tc>
                  <a:txBody>
                    <a:bodyPr/>
                    <a:lstStyle/>
                    <a:p>
                      <a:pPr algn="just" rtl="1">
                        <a:lnSpc>
                          <a:spcPct val="115000"/>
                        </a:lnSpc>
                        <a:spcAft>
                          <a:spcPts val="0"/>
                        </a:spcAft>
                        <a:tabLst>
                          <a:tab pos="269875" algn="r"/>
                        </a:tabLst>
                      </a:pPr>
                      <a:r>
                        <a:rPr lang="fa-IR" sz="1500" b="1">
                          <a:effectLst/>
                        </a:rPr>
                        <a:t> </a:t>
                      </a:r>
                      <a:endParaRPr lang="en-US" sz="1500" b="1">
                        <a:effectLst/>
                        <a:latin typeface="Calibri"/>
                        <a:ea typeface="Calibri"/>
                        <a:cs typeface="Arial"/>
                      </a:endParaRPr>
                    </a:p>
                  </a:txBody>
                  <a:tcPr marL="68580" marR="68580" marT="0" marB="0"/>
                </a:tc>
                <a:tc>
                  <a:txBody>
                    <a:bodyPr/>
                    <a:lstStyle/>
                    <a:p>
                      <a:pPr algn="ctr" rtl="1">
                        <a:lnSpc>
                          <a:spcPct val="115000"/>
                        </a:lnSpc>
                        <a:spcAft>
                          <a:spcPts val="0"/>
                        </a:spcAft>
                        <a:tabLst>
                          <a:tab pos="269875" algn="r"/>
                        </a:tabLst>
                      </a:pPr>
                      <a:r>
                        <a:rPr lang="fa-IR" sz="1500" b="1">
                          <a:effectLst/>
                        </a:rPr>
                        <a:t>1/3</a:t>
                      </a:r>
                      <a:endParaRPr lang="en-US" sz="1500" b="1">
                        <a:effectLst/>
                        <a:latin typeface="Calibri"/>
                        <a:ea typeface="Calibri"/>
                        <a:cs typeface="Arial"/>
                      </a:endParaRPr>
                    </a:p>
                  </a:txBody>
                  <a:tcPr marL="68580" marR="68580" marT="0" marB="0"/>
                </a:tc>
                <a:tc>
                  <a:txBody>
                    <a:bodyPr/>
                    <a:lstStyle/>
                    <a:p>
                      <a:pPr algn="ctr" rtl="1">
                        <a:lnSpc>
                          <a:spcPct val="115000"/>
                        </a:lnSpc>
                        <a:spcAft>
                          <a:spcPts val="0"/>
                        </a:spcAft>
                        <a:tabLst>
                          <a:tab pos="269875" algn="r"/>
                        </a:tabLst>
                      </a:pPr>
                      <a:r>
                        <a:rPr lang="fa-IR" sz="1500" b="1">
                          <a:effectLst/>
                        </a:rPr>
                        <a:t>4</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3</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2</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3</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برنامه ريزي</a:t>
                      </a:r>
                      <a:endParaRPr lang="en-US" sz="1500" b="1">
                        <a:effectLst/>
                        <a:latin typeface="Calibri"/>
                        <a:ea typeface="Calibri"/>
                        <a:cs typeface="Arial"/>
                      </a:endParaRPr>
                    </a:p>
                  </a:txBody>
                  <a:tcPr marL="68580" marR="68580" marT="0" marB="0" anchor="ctr"/>
                </a:tc>
                <a:extLst>
                  <a:ext uri="{0D108BD9-81ED-4DB2-BD59-A6C34878D82A}">
                    <a16:rowId xmlns:a16="http://schemas.microsoft.com/office/drawing/2014/main" val="10004"/>
                  </a:ext>
                </a:extLst>
              </a:tr>
              <a:tr h="420794">
                <a:tc>
                  <a:txBody>
                    <a:bodyPr/>
                    <a:lstStyle/>
                    <a:p>
                      <a:pPr algn="just" rtl="1">
                        <a:lnSpc>
                          <a:spcPct val="115000"/>
                        </a:lnSpc>
                        <a:spcAft>
                          <a:spcPts val="0"/>
                        </a:spcAft>
                        <a:tabLst>
                          <a:tab pos="269875" algn="r"/>
                        </a:tabLst>
                      </a:pPr>
                      <a:r>
                        <a:rPr lang="fa-IR" sz="1500" b="1">
                          <a:effectLst/>
                        </a:rPr>
                        <a:t> </a:t>
                      </a:r>
                      <a:endParaRPr lang="en-US" sz="1500" b="1">
                        <a:effectLst/>
                        <a:latin typeface="Calibri"/>
                        <a:ea typeface="Calibri"/>
                        <a:cs typeface="Arial"/>
                      </a:endParaRPr>
                    </a:p>
                  </a:txBody>
                  <a:tcPr marL="68580" marR="68580" marT="0" marB="0"/>
                </a:tc>
                <a:tc>
                  <a:txBody>
                    <a:bodyPr/>
                    <a:lstStyle/>
                    <a:p>
                      <a:pPr algn="ctr" rtl="1">
                        <a:lnSpc>
                          <a:spcPct val="115000"/>
                        </a:lnSpc>
                        <a:spcAft>
                          <a:spcPts val="0"/>
                        </a:spcAft>
                        <a:tabLst>
                          <a:tab pos="269875" algn="r"/>
                        </a:tabLst>
                      </a:pPr>
                      <a:r>
                        <a:rPr lang="fa-IR" sz="1500" b="1">
                          <a:effectLst/>
                        </a:rPr>
                        <a:t>55/2</a:t>
                      </a:r>
                      <a:endParaRPr lang="en-US" sz="1500" b="1">
                        <a:effectLst/>
                        <a:latin typeface="Calibri"/>
                        <a:ea typeface="Calibri"/>
                        <a:cs typeface="Arial"/>
                      </a:endParaRPr>
                    </a:p>
                  </a:txBody>
                  <a:tcPr marL="68580" marR="68580" marT="0" marB="0"/>
                </a:tc>
                <a:tc>
                  <a:txBody>
                    <a:bodyPr/>
                    <a:lstStyle/>
                    <a:p>
                      <a:pPr algn="ctr" rtl="1">
                        <a:lnSpc>
                          <a:spcPct val="115000"/>
                        </a:lnSpc>
                        <a:spcAft>
                          <a:spcPts val="0"/>
                        </a:spcAft>
                        <a:tabLst>
                          <a:tab pos="269875" algn="r"/>
                        </a:tabLst>
                      </a:pPr>
                      <a:r>
                        <a:rPr lang="fa-IR" sz="1500" b="1">
                          <a:effectLst/>
                        </a:rPr>
                        <a:t>2</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4</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3</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a:effectLst/>
                        </a:rPr>
                        <a:t>2</a:t>
                      </a:r>
                      <a:endParaRPr lang="en-US" sz="1500" b="1">
                        <a:effectLst/>
                        <a:latin typeface="Calibri"/>
                        <a:ea typeface="Calibri"/>
                        <a:cs typeface="Arial"/>
                      </a:endParaRPr>
                    </a:p>
                  </a:txBody>
                  <a:tcPr marL="68580" marR="68580" marT="0" marB="0" anchor="ctr"/>
                </a:tc>
                <a:tc>
                  <a:txBody>
                    <a:bodyPr/>
                    <a:lstStyle/>
                    <a:p>
                      <a:pPr algn="ctr" rtl="1">
                        <a:lnSpc>
                          <a:spcPct val="115000"/>
                        </a:lnSpc>
                        <a:spcAft>
                          <a:spcPts val="0"/>
                        </a:spcAft>
                        <a:tabLst>
                          <a:tab pos="269875" algn="r"/>
                        </a:tabLst>
                      </a:pPr>
                      <a:r>
                        <a:rPr lang="fa-IR" sz="1500" b="1" dirty="0">
                          <a:effectLst/>
                        </a:rPr>
                        <a:t>انبارداري</a:t>
                      </a:r>
                      <a:endParaRPr lang="en-US" sz="1500" b="1" dirty="0">
                        <a:effectLst/>
                        <a:latin typeface="Calibri"/>
                        <a:ea typeface="Calibri"/>
                        <a:cs typeface="Arial"/>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34580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6-4-2-2- </a:t>
            </a:r>
            <a:r>
              <a:rPr lang="fa-IR" dirty="0"/>
              <a:t>از چه كسي الگوبرداري كنيم؟ </a:t>
            </a:r>
          </a:p>
        </p:txBody>
      </p:sp>
      <p:sp>
        <p:nvSpPr>
          <p:cNvPr id="3" name="Content Placeholder 2"/>
          <p:cNvSpPr>
            <a:spLocks noGrp="1"/>
          </p:cNvSpPr>
          <p:nvPr>
            <p:ph idx="1"/>
          </p:nvPr>
        </p:nvSpPr>
        <p:spPr/>
        <p:txBody>
          <a:bodyPr/>
          <a:lstStyle/>
          <a:p>
            <a:pPr marL="0" indent="0">
              <a:buNone/>
            </a:pPr>
            <a:r>
              <a:rPr lang="fa-IR" dirty="0" smtClean="0">
                <a:latin typeface="Calibri"/>
                <a:ea typeface="Calibri"/>
                <a:cs typeface="B Lotus"/>
              </a:rPr>
              <a:t> </a:t>
            </a:r>
            <a:r>
              <a:rPr lang="fa-IR" dirty="0">
                <a:latin typeface="Calibri"/>
                <a:ea typeface="Calibri"/>
                <a:cs typeface="B Lotus"/>
              </a:rPr>
              <a:t>انتخاب بهترين همتا به تحقيقات گسترده اي نياز دارد. يك نقطه شروع خوب، پرسيدن اين سؤال از مشتريان و تأمين كنندگان است كه چه كسي به نظرشان بهترين مي­باشد. سپس تشكيل يك جلسه با اعضاي تيم پروژه و تهيه ليستي از همتايان بالقوه با استفاده از روش طوفان مغزي است. تيم پروژه بايد معيارهاي انتخابي چون محل همتاي الگوبرداري و محدوديت هاي زباني و فرهنگي را نيز در نظر بگيرد. ماهيت اين معيارها شناسايي همتايان كه با توافق كامل سازمان قهرمان در تبادل اطلاعات مشاركت مي كنند. </a:t>
            </a:r>
            <a:endParaRPr lang="fa-IR" dirty="0"/>
          </a:p>
        </p:txBody>
      </p:sp>
    </p:spTree>
    <p:extLst>
      <p:ext uri="{BB962C8B-B14F-4D97-AF65-F5344CB8AC3E}">
        <p14:creationId xmlns:p14="http://schemas.microsoft.com/office/powerpoint/2010/main" val="298889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6-4-3-</a:t>
            </a:r>
            <a:r>
              <a:rPr lang="fa-IR" dirty="0"/>
              <a:t>جمع آوري داده ها: </a:t>
            </a:r>
            <a:r>
              <a:rPr lang="fa-IR" dirty="0" smtClean="0"/>
              <a:t/>
            </a:r>
            <a:br>
              <a:rPr lang="fa-IR" dirty="0" smtClean="0"/>
            </a:br>
            <a:r>
              <a:rPr lang="fa-IR" dirty="0" smtClean="0"/>
              <a:t>6-4-3-1- اطلاعات مورد نیاز</a:t>
            </a:r>
            <a:endParaRPr lang="fa-IR" dirty="0"/>
          </a:p>
        </p:txBody>
      </p:sp>
      <p:sp>
        <p:nvSpPr>
          <p:cNvPr id="3" name="Content Placeholder 2"/>
          <p:cNvSpPr>
            <a:spLocks noGrp="1"/>
          </p:cNvSpPr>
          <p:nvPr>
            <p:ph idx="1"/>
          </p:nvPr>
        </p:nvSpPr>
        <p:spPr/>
        <p:txBody>
          <a:bodyPr/>
          <a:lstStyle/>
          <a:p>
            <a:pPr marL="342900" lvl="0" indent="-342900" algn="just">
              <a:lnSpc>
                <a:spcPct val="150000"/>
              </a:lnSpc>
              <a:buFont typeface="Times New Roman"/>
              <a:buChar char="-"/>
              <a:tabLst>
                <a:tab pos="269875" algn="r"/>
              </a:tabLst>
            </a:pPr>
            <a:r>
              <a:rPr lang="fa-IR" dirty="0">
                <a:latin typeface="Calibri"/>
                <a:ea typeface="Calibri"/>
                <a:cs typeface="B Lotus"/>
              </a:rPr>
              <a:t>كليد موفقيت در الگو برداري جمع آوري اطلاعات </a:t>
            </a:r>
            <a:r>
              <a:rPr lang="fa-IR" dirty="0" smtClean="0">
                <a:latin typeface="Calibri"/>
                <a:ea typeface="Calibri"/>
                <a:cs typeface="B Lotus"/>
              </a:rPr>
              <a:t>مناسب است</a:t>
            </a:r>
            <a:endParaRPr lang="en-US" sz="1800" dirty="0">
              <a:latin typeface="Calibri"/>
              <a:ea typeface="Calibri"/>
              <a:cs typeface="B Lotus"/>
            </a:endParaRPr>
          </a:p>
          <a:p>
            <a:pPr algn="just">
              <a:lnSpc>
                <a:spcPct val="150000"/>
              </a:lnSpc>
              <a:tabLst>
                <a:tab pos="269875" algn="r"/>
              </a:tabLst>
            </a:pPr>
            <a:r>
              <a:rPr lang="fa-IR" dirty="0">
                <a:latin typeface="Calibri"/>
                <a:ea typeface="Calibri"/>
                <a:cs typeface="B Lotus"/>
              </a:rPr>
              <a:t>دو نوع اطلاعات كيفي و كمي بايد جمع آوري شود. </a:t>
            </a:r>
            <a:endParaRPr lang="fa-IR" dirty="0" smtClean="0">
              <a:latin typeface="Calibri"/>
              <a:ea typeface="Calibri"/>
              <a:cs typeface="B Lotus"/>
            </a:endParaRPr>
          </a:p>
          <a:p>
            <a:pPr algn="just">
              <a:lnSpc>
                <a:spcPct val="150000"/>
              </a:lnSpc>
              <a:tabLst>
                <a:tab pos="269875" algn="r"/>
              </a:tabLst>
            </a:pPr>
            <a:r>
              <a:rPr lang="fa-IR" sz="4000" b="1" dirty="0" smtClean="0">
                <a:solidFill>
                  <a:srgbClr val="C00000"/>
                </a:solidFill>
                <a:latin typeface="Calibri"/>
                <a:ea typeface="Calibri"/>
                <a:cs typeface="B Lotus"/>
              </a:rPr>
              <a:t>6-4-3-2-منابع </a:t>
            </a:r>
            <a:r>
              <a:rPr lang="fa-IR" sz="4000" b="1" dirty="0">
                <a:solidFill>
                  <a:srgbClr val="C00000"/>
                </a:solidFill>
                <a:latin typeface="Calibri"/>
                <a:ea typeface="Calibri"/>
                <a:cs typeface="B Lotus"/>
              </a:rPr>
              <a:t>اطلاعات: </a:t>
            </a:r>
            <a:endParaRPr lang="fa-IR" sz="4000" b="1" dirty="0" smtClean="0">
              <a:solidFill>
                <a:srgbClr val="C00000"/>
              </a:solidFill>
              <a:latin typeface="Calibri"/>
              <a:ea typeface="Calibri"/>
              <a:cs typeface="B Lotus"/>
            </a:endParaRPr>
          </a:p>
          <a:p>
            <a:pPr marL="342900" lvl="0" indent="-342900" algn="just">
              <a:lnSpc>
                <a:spcPct val="150000"/>
              </a:lnSpc>
              <a:buFont typeface="Times New Roman"/>
              <a:buChar char="-"/>
              <a:tabLst>
                <a:tab pos="269875" algn="r"/>
              </a:tabLst>
            </a:pPr>
            <a:r>
              <a:rPr lang="fa-IR" dirty="0">
                <a:latin typeface="Calibri"/>
                <a:ea typeface="Calibri"/>
                <a:cs typeface="B Lotus"/>
              </a:rPr>
              <a:t>چهار منبع اصلي- تحقيقات كتابخانه اي، اشخاص ثالث، تبادل مستقيم، بازديد از محل </a:t>
            </a:r>
            <a:endParaRPr lang="en-US" sz="1800" dirty="0">
              <a:latin typeface="Calibri"/>
              <a:ea typeface="Calibri"/>
              <a:cs typeface="B Lotus"/>
            </a:endParaRPr>
          </a:p>
          <a:p>
            <a:pPr algn="just">
              <a:lnSpc>
                <a:spcPct val="150000"/>
              </a:lnSpc>
              <a:tabLst>
                <a:tab pos="269875" algn="r"/>
              </a:tabLst>
            </a:pPr>
            <a:endParaRPr lang="en-US" dirty="0">
              <a:latin typeface="Calibri"/>
              <a:ea typeface="Calibri"/>
              <a:cs typeface="Arial"/>
            </a:endParaRPr>
          </a:p>
          <a:p>
            <a:endParaRPr lang="fa-IR" dirty="0"/>
          </a:p>
        </p:txBody>
      </p:sp>
    </p:spTree>
    <p:extLst>
      <p:ext uri="{BB962C8B-B14F-4D97-AF65-F5344CB8AC3E}">
        <p14:creationId xmlns:p14="http://schemas.microsoft.com/office/powerpoint/2010/main" val="3610045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6-4-3-3- </a:t>
            </a:r>
            <a:r>
              <a:rPr lang="fa-IR" dirty="0">
                <a:latin typeface="Calibri"/>
                <a:ea typeface="Calibri"/>
                <a:cs typeface="B Lotus"/>
              </a:rPr>
              <a:t>تماس با همتايان بالقوه: </a:t>
            </a:r>
            <a:endParaRPr lang="fa-IR" dirty="0"/>
          </a:p>
        </p:txBody>
      </p:sp>
      <p:sp>
        <p:nvSpPr>
          <p:cNvPr id="3" name="Content Placeholder 2"/>
          <p:cNvSpPr>
            <a:spLocks noGrp="1"/>
          </p:cNvSpPr>
          <p:nvPr>
            <p:ph idx="1"/>
          </p:nvPr>
        </p:nvSpPr>
        <p:spPr/>
        <p:txBody>
          <a:bodyPr>
            <a:normAutofit fontScale="92500" lnSpcReduction="10000"/>
          </a:bodyPr>
          <a:lstStyle/>
          <a:p>
            <a:r>
              <a:rPr lang="fa-IR" dirty="0">
                <a:latin typeface="Calibri"/>
                <a:ea typeface="Calibri"/>
                <a:cs typeface="B Lotus"/>
              </a:rPr>
              <a:t>تبادل مستقيم و بازديدهاي رودررو ، دو روش براي تماس گرفتن </a:t>
            </a:r>
            <a:endParaRPr lang="fa-IR" dirty="0" smtClean="0">
              <a:latin typeface="Calibri"/>
              <a:ea typeface="Calibri"/>
              <a:cs typeface="B Lotus"/>
            </a:endParaRPr>
          </a:p>
          <a:p>
            <a:pPr algn="just">
              <a:lnSpc>
                <a:spcPct val="150000"/>
              </a:lnSpc>
              <a:tabLst>
                <a:tab pos="269875" algn="r"/>
              </a:tabLst>
            </a:pPr>
            <a:r>
              <a:rPr lang="fa-IR" dirty="0">
                <a:latin typeface="Calibri"/>
                <a:ea typeface="Calibri"/>
                <a:cs typeface="B Lotus"/>
              </a:rPr>
              <a:t>تماس اوليه: براي مشاركت كارا و اخلاقي در الگو برداري، افراد بايد توافق كنند كه خود و سازمانشان به اصول الگوبرداري از ديگر سازمان ها وفادار باشد. </a:t>
            </a:r>
            <a:endParaRPr lang="en-US" sz="1800" dirty="0">
              <a:latin typeface="Calibri"/>
              <a:ea typeface="Calibri"/>
              <a:cs typeface="Arial"/>
            </a:endParaRPr>
          </a:p>
          <a:p>
            <a:pPr algn="just">
              <a:lnSpc>
                <a:spcPct val="150000"/>
              </a:lnSpc>
              <a:tabLst>
                <a:tab pos="269875" algn="r"/>
              </a:tabLst>
            </a:pPr>
            <a:r>
              <a:rPr lang="fa-IR" dirty="0">
                <a:latin typeface="Calibri"/>
                <a:ea typeface="Calibri"/>
                <a:cs typeface="B Lotus"/>
              </a:rPr>
              <a:t>مبادله مستقيم: اطلاعات به شيوه هاي تحقيقات تلفني </a:t>
            </a:r>
            <a:r>
              <a:rPr lang="fa-IR" dirty="0">
                <a:latin typeface="Calibri"/>
                <a:ea typeface="Calibri"/>
                <a:cs typeface="Times New Roman"/>
              </a:rPr>
              <a:t>–</a:t>
            </a:r>
            <a:r>
              <a:rPr lang="fa-IR" dirty="0">
                <a:latin typeface="Calibri"/>
                <a:ea typeface="Calibri"/>
                <a:cs typeface="B Lotus"/>
              </a:rPr>
              <a:t> پرسشنامه كتبي </a:t>
            </a:r>
            <a:r>
              <a:rPr lang="fa-IR" dirty="0">
                <a:latin typeface="Calibri"/>
                <a:ea typeface="Calibri"/>
                <a:cs typeface="Times New Roman"/>
              </a:rPr>
              <a:t>–</a:t>
            </a:r>
            <a:r>
              <a:rPr lang="fa-IR" dirty="0">
                <a:latin typeface="Calibri"/>
                <a:ea typeface="Calibri"/>
                <a:cs typeface="B Lotus"/>
              </a:rPr>
              <a:t> كنفرانس ويدئو </a:t>
            </a:r>
            <a:r>
              <a:rPr lang="fa-IR" dirty="0">
                <a:latin typeface="Calibri"/>
                <a:ea typeface="Calibri"/>
                <a:cs typeface="Times New Roman"/>
              </a:rPr>
              <a:t>–</a:t>
            </a:r>
            <a:r>
              <a:rPr lang="fa-IR" dirty="0">
                <a:latin typeface="Calibri"/>
                <a:ea typeface="Calibri"/>
                <a:cs typeface="B Lotus"/>
              </a:rPr>
              <a:t> كنفرانس از راه دور </a:t>
            </a:r>
            <a:endParaRPr lang="en-US" sz="1800" dirty="0">
              <a:latin typeface="Calibri"/>
              <a:ea typeface="Calibri"/>
              <a:cs typeface="Arial"/>
            </a:endParaRPr>
          </a:p>
          <a:p>
            <a:pPr algn="just">
              <a:lnSpc>
                <a:spcPct val="150000"/>
              </a:lnSpc>
              <a:tabLst>
                <a:tab pos="269875" algn="r"/>
              </a:tabLst>
            </a:pPr>
            <a:r>
              <a:rPr lang="fa-IR" dirty="0">
                <a:latin typeface="Calibri"/>
                <a:ea typeface="Calibri"/>
                <a:cs typeface="B Lotus"/>
              </a:rPr>
              <a:t>پرسشنامه: يك ابزار مفيد براي جمع آوري داده ها واحد اطلاعات و نظرات همتايان الگوبرداري مي باشد طرح پرسشنامه بايد منطقي باشد و تيم بايد واضح و غيرمبهم بودن سوالات و امكان دستيابي به پاسخ هاي مناسب را بررسي كند. يك طرح شامل موارد زير: </a:t>
            </a:r>
            <a:endParaRPr lang="en-US" sz="1800" dirty="0">
              <a:latin typeface="Calibri"/>
              <a:ea typeface="Calibri"/>
              <a:cs typeface="Arial"/>
            </a:endParaRPr>
          </a:p>
          <a:p>
            <a:r>
              <a:rPr lang="fa-IR" dirty="0">
                <a:latin typeface="Calibri"/>
                <a:ea typeface="Calibri"/>
                <a:cs typeface="B Lotus"/>
              </a:rPr>
              <a:t>مقدمه : شامل جزئيات اهداف شما از مطالعه </a:t>
            </a:r>
            <a:r>
              <a:rPr lang="fa-IR" dirty="0">
                <a:ea typeface="Calibri"/>
                <a:cs typeface="Times New Roman"/>
              </a:rPr>
              <a:t>–</a:t>
            </a:r>
            <a:r>
              <a:rPr lang="fa-IR" dirty="0">
                <a:latin typeface="Calibri"/>
                <a:ea typeface="Calibri"/>
                <a:cs typeface="B Lotus"/>
              </a:rPr>
              <a:t> توصيفي از معيارهاي عملكردي مورد استفاده </a:t>
            </a:r>
            <a:r>
              <a:rPr lang="fa-IR" dirty="0">
                <a:ea typeface="Calibri"/>
                <a:cs typeface="Times New Roman"/>
              </a:rPr>
              <a:t>–</a:t>
            </a:r>
            <a:r>
              <a:rPr lang="fa-IR" dirty="0">
                <a:latin typeface="Calibri"/>
                <a:ea typeface="Calibri"/>
                <a:cs typeface="B Lotus"/>
              </a:rPr>
              <a:t> عملكرد واقعي سازمان همتا </a:t>
            </a:r>
            <a:r>
              <a:rPr lang="fa-IR" dirty="0">
                <a:ea typeface="Calibri"/>
                <a:cs typeface="Times New Roman"/>
              </a:rPr>
              <a:t>–</a:t>
            </a:r>
            <a:r>
              <a:rPr lang="fa-IR" dirty="0">
                <a:latin typeface="Calibri"/>
                <a:ea typeface="Calibri"/>
                <a:cs typeface="B Lotus"/>
              </a:rPr>
              <a:t> توصيفي از فعاليت هاي تجاري براي رسيدن به اين عملكرد</a:t>
            </a:r>
            <a:endParaRPr lang="fa-IR" dirty="0"/>
          </a:p>
        </p:txBody>
      </p:sp>
    </p:spTree>
    <p:extLst>
      <p:ext uri="{BB962C8B-B14F-4D97-AF65-F5344CB8AC3E}">
        <p14:creationId xmlns:p14="http://schemas.microsoft.com/office/powerpoint/2010/main" val="4072486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12296"/>
          </a:xfrm>
        </p:spPr>
        <p:txBody>
          <a:bodyPr>
            <a:normAutofit fontScale="85000" lnSpcReduction="20000"/>
          </a:bodyPr>
          <a:lstStyle/>
          <a:p>
            <a:pPr algn="just">
              <a:lnSpc>
                <a:spcPct val="150000"/>
              </a:lnSpc>
              <a:tabLst>
                <a:tab pos="269875" algn="r"/>
              </a:tabLst>
            </a:pPr>
            <a:r>
              <a:rPr lang="fa-IR" dirty="0">
                <a:latin typeface="Calibri"/>
                <a:ea typeface="Calibri"/>
                <a:cs typeface="B Lotus"/>
              </a:rPr>
              <a:t>مصاحبه: جمع آوري اطلاعات از طريق مصاحبه و شناخت مفيدي از فرآيند در اختيار تيم پروژه مي­گذارد. </a:t>
            </a:r>
            <a:endParaRPr lang="en-US" sz="1800" dirty="0">
              <a:latin typeface="Calibri"/>
              <a:ea typeface="Calibri"/>
              <a:cs typeface="Arial"/>
            </a:endParaRPr>
          </a:p>
          <a:p>
            <a:pPr algn="just">
              <a:lnSpc>
                <a:spcPct val="150000"/>
              </a:lnSpc>
              <a:tabLst>
                <a:tab pos="269875" algn="r"/>
              </a:tabLst>
            </a:pPr>
            <a:r>
              <a:rPr lang="fa-IR" dirty="0">
                <a:latin typeface="Calibri"/>
                <a:ea typeface="Calibri"/>
                <a:cs typeface="B Lotus"/>
              </a:rPr>
              <a:t>بازديد از محل: بازديد از محل الزامي نيست ولي موجب مي شود اعضاي تيم پروژه ديد عميقتري در مورد نحوه كار فرآيند كسب نمايند. </a:t>
            </a:r>
            <a:endParaRPr lang="en-US" sz="1800" dirty="0">
              <a:latin typeface="Calibri"/>
              <a:ea typeface="Calibri"/>
              <a:cs typeface="Arial"/>
            </a:endParaRPr>
          </a:p>
          <a:p>
            <a:pPr algn="just">
              <a:lnSpc>
                <a:spcPct val="150000"/>
              </a:lnSpc>
              <a:tabLst>
                <a:tab pos="269875" algn="r"/>
              </a:tabLst>
            </a:pPr>
            <a:r>
              <a:rPr lang="fa-IR" b="1" dirty="0">
                <a:latin typeface="Calibri"/>
                <a:ea typeface="Calibri"/>
                <a:cs typeface="B Lotus"/>
              </a:rPr>
              <a:t>اصول بازديد: </a:t>
            </a:r>
            <a:endParaRPr lang="en-US" sz="1800" dirty="0">
              <a:latin typeface="Calibri"/>
              <a:ea typeface="Calibri"/>
              <a:cs typeface="Arial"/>
            </a:endParaRPr>
          </a:p>
          <a:p>
            <a:pPr marL="342900" lvl="0" indent="-342900" algn="just">
              <a:lnSpc>
                <a:spcPct val="150000"/>
              </a:lnSpc>
              <a:buFont typeface="Times New Roman"/>
              <a:buChar char="-"/>
              <a:tabLst>
                <a:tab pos="269875" algn="r"/>
              </a:tabLst>
            </a:pPr>
            <a:r>
              <a:rPr lang="fa-IR" dirty="0">
                <a:latin typeface="Calibri"/>
                <a:ea typeface="Calibri"/>
                <a:cs typeface="B Lotus"/>
              </a:rPr>
              <a:t>قبل از بازديد، هميشه يك دستور جلسه رسمي يا زمانبندي دقيق تهيه كنيد. </a:t>
            </a:r>
            <a:endParaRPr lang="en-US" sz="1800" dirty="0">
              <a:latin typeface="Calibri"/>
              <a:ea typeface="Calibri"/>
              <a:cs typeface="B Lotus"/>
            </a:endParaRPr>
          </a:p>
          <a:p>
            <a:pPr marL="342900" lvl="0" indent="-342900" algn="just">
              <a:lnSpc>
                <a:spcPct val="150000"/>
              </a:lnSpc>
              <a:buFont typeface="Times New Roman"/>
              <a:buChar char="-"/>
              <a:tabLst>
                <a:tab pos="269875" algn="r"/>
              </a:tabLst>
            </a:pPr>
            <a:r>
              <a:rPr lang="fa-IR" dirty="0">
                <a:latin typeface="Calibri"/>
                <a:ea typeface="Calibri"/>
                <a:cs typeface="B Lotus"/>
              </a:rPr>
              <a:t>در مورد انتظارات ميزبان از بازديد و خواسته هاي خود آن ها بحث كرده و به توافق برسيد .</a:t>
            </a:r>
            <a:endParaRPr lang="en-US" sz="1800" dirty="0">
              <a:latin typeface="Calibri"/>
              <a:ea typeface="Calibri"/>
              <a:cs typeface="B Lotus"/>
            </a:endParaRPr>
          </a:p>
          <a:p>
            <a:pPr marL="342900" lvl="0" indent="-342900" algn="just">
              <a:lnSpc>
                <a:spcPct val="150000"/>
              </a:lnSpc>
              <a:buFont typeface="Times New Roman"/>
              <a:buChar char="-"/>
              <a:tabLst>
                <a:tab pos="269875" algn="r"/>
              </a:tabLst>
            </a:pPr>
            <a:r>
              <a:rPr lang="fa-IR" dirty="0">
                <a:latin typeface="Calibri"/>
                <a:ea typeface="Calibri"/>
                <a:cs typeface="B Lotus"/>
              </a:rPr>
              <a:t>توافق نامه اي را به سازمان ميزبان پيشنهاد كنيد. </a:t>
            </a:r>
            <a:endParaRPr lang="en-US" sz="1800" dirty="0">
              <a:latin typeface="Calibri"/>
              <a:ea typeface="Calibri"/>
              <a:cs typeface="B Lotus"/>
            </a:endParaRPr>
          </a:p>
          <a:p>
            <a:pPr marL="342900" lvl="0" indent="-342900" algn="just">
              <a:lnSpc>
                <a:spcPct val="150000"/>
              </a:lnSpc>
              <a:buFont typeface="Times New Roman"/>
              <a:buChar char="-"/>
              <a:tabLst>
                <a:tab pos="269875" algn="r"/>
              </a:tabLst>
            </a:pPr>
            <a:r>
              <a:rPr lang="fa-IR" dirty="0">
                <a:latin typeface="Calibri"/>
                <a:ea typeface="Calibri"/>
                <a:cs typeface="B Lotus"/>
              </a:rPr>
              <a:t>یک پرسشنامه يا چك ليست براي مصاحبه آماده كرده و از آن، به عنوان پايه مذاكره استفاده؟؟</a:t>
            </a:r>
            <a:endParaRPr lang="en-US" sz="1800" dirty="0">
              <a:latin typeface="Calibri"/>
              <a:ea typeface="Calibri"/>
              <a:cs typeface="B Lotus"/>
            </a:endParaRPr>
          </a:p>
          <a:p>
            <a:pPr marL="342900" lvl="0" indent="-342900" algn="just">
              <a:lnSpc>
                <a:spcPct val="150000"/>
              </a:lnSpc>
              <a:buFont typeface="Times New Roman"/>
              <a:buChar char="-"/>
              <a:tabLst>
                <a:tab pos="269875" algn="r"/>
              </a:tabLst>
            </a:pPr>
            <a:r>
              <a:rPr lang="fa-IR" dirty="0">
                <a:latin typeface="Calibri"/>
                <a:ea typeface="Calibri"/>
                <a:cs typeface="B Lotus"/>
              </a:rPr>
              <a:t>اگر ميسر شد، فرآيند را در حين عمل مشاهده كرده و با افراد درگير، صحبت نماييد. </a:t>
            </a:r>
            <a:endParaRPr lang="en-US" sz="1800" dirty="0">
              <a:latin typeface="Calibri"/>
              <a:ea typeface="Calibri"/>
              <a:cs typeface="B Lotus"/>
            </a:endParaRPr>
          </a:p>
          <a:p>
            <a:pPr marL="342900" lvl="0" indent="-342900" algn="just">
              <a:lnSpc>
                <a:spcPct val="150000"/>
              </a:lnSpc>
              <a:buFont typeface="Times New Roman"/>
              <a:buChar char="-"/>
              <a:tabLst>
                <a:tab pos="269875" algn="r"/>
              </a:tabLst>
            </a:pPr>
            <a:r>
              <a:rPr lang="fa-IR" dirty="0">
                <a:latin typeface="Calibri"/>
                <a:ea typeface="Calibri"/>
                <a:cs typeface="B Lotus"/>
              </a:rPr>
              <a:t>اطلاعات فرآيند در مورد فرآيند را تا هنگامي كه ذهنتان تازه است ثبت كنيد. </a:t>
            </a:r>
            <a:endParaRPr lang="en-US" sz="1800" dirty="0">
              <a:latin typeface="Calibri"/>
              <a:ea typeface="Calibri"/>
              <a:cs typeface="B Lotus"/>
            </a:endParaRPr>
          </a:p>
          <a:p>
            <a:pPr marL="342900" lvl="0" indent="-342900" algn="just">
              <a:lnSpc>
                <a:spcPct val="150000"/>
              </a:lnSpc>
              <a:buFont typeface="Times New Roman"/>
              <a:buChar char="-"/>
              <a:tabLst>
                <a:tab pos="269875" algn="r"/>
              </a:tabLst>
            </a:pPr>
            <a:r>
              <a:rPr lang="fa-IR" dirty="0">
                <a:latin typeface="Calibri"/>
                <a:ea typeface="Calibri"/>
                <a:cs typeface="B Lotus"/>
              </a:rPr>
              <a:t>هنگام بازديد، يادداشت برداريد. </a:t>
            </a:r>
            <a:endParaRPr lang="en-US" sz="1800" dirty="0">
              <a:latin typeface="Calibri"/>
              <a:ea typeface="Calibri"/>
              <a:cs typeface="B Lotus"/>
            </a:endParaRPr>
          </a:p>
          <a:p>
            <a:endParaRPr lang="fa-IR" dirty="0"/>
          </a:p>
        </p:txBody>
      </p:sp>
    </p:spTree>
    <p:extLst>
      <p:ext uri="{BB962C8B-B14F-4D97-AF65-F5344CB8AC3E}">
        <p14:creationId xmlns:p14="http://schemas.microsoft.com/office/powerpoint/2010/main" val="1086473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6-4-4- </a:t>
            </a:r>
            <a:r>
              <a:rPr lang="fa-IR" dirty="0">
                <a:latin typeface="Calibri"/>
                <a:ea typeface="Calibri"/>
                <a:cs typeface="B Lotus"/>
              </a:rPr>
              <a:t>تحليل داده ها و شناسايي شكاف ها </a:t>
            </a:r>
            <a:endParaRPr lang="fa-IR" dirty="0"/>
          </a:p>
        </p:txBody>
      </p:sp>
      <p:sp>
        <p:nvSpPr>
          <p:cNvPr id="3" name="Content Placeholder 2"/>
          <p:cNvSpPr>
            <a:spLocks noGrp="1"/>
          </p:cNvSpPr>
          <p:nvPr>
            <p:ph idx="1"/>
          </p:nvPr>
        </p:nvSpPr>
        <p:spPr/>
        <p:txBody>
          <a:bodyPr/>
          <a:lstStyle/>
          <a:p>
            <a:pPr algn="just">
              <a:lnSpc>
                <a:spcPct val="150000"/>
              </a:lnSpc>
              <a:tabLst>
                <a:tab pos="269875" algn="r"/>
              </a:tabLst>
            </a:pPr>
            <a:r>
              <a:rPr lang="fa-IR" dirty="0">
                <a:latin typeface="Calibri"/>
                <a:ea typeface="Calibri"/>
                <a:cs typeface="B Lotus"/>
              </a:rPr>
              <a:t>وظيفه تيم پروژه پس از جمع آوري داده­ها، تفسير اطلاعات بدست آمده و مشخص كردن حوزه­هاي بهبود اين كار در دو مرحله زير صورت مي گيرد.</a:t>
            </a:r>
            <a:endParaRPr lang="en-US" sz="1800" dirty="0">
              <a:latin typeface="Calibri"/>
              <a:ea typeface="Calibri"/>
              <a:cs typeface="Arial"/>
            </a:endParaRPr>
          </a:p>
          <a:p>
            <a:r>
              <a:rPr lang="fa-IR" sz="4000" b="1" dirty="0">
                <a:solidFill>
                  <a:schemeClr val="tx2"/>
                </a:solidFill>
              </a:rPr>
              <a:t>6-4-4-1- 1-	بازنگري تحليلي داده </a:t>
            </a:r>
            <a:r>
              <a:rPr lang="fa-IR" sz="4000" b="1" dirty="0" smtClean="0">
                <a:solidFill>
                  <a:schemeClr val="tx2"/>
                </a:solidFill>
              </a:rPr>
              <a:t>ها</a:t>
            </a:r>
          </a:p>
          <a:p>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882383043"/>
              </p:ext>
            </p:extLst>
          </p:nvPr>
        </p:nvGraphicFramePr>
        <p:xfrm>
          <a:off x="827584" y="4753019"/>
          <a:ext cx="7416824" cy="1772325"/>
        </p:xfrm>
        <a:graphic>
          <a:graphicData uri="http://schemas.openxmlformats.org/drawingml/2006/table">
            <a:tbl>
              <a:tblPr rtl="1" firstRow="1" firstCol="1" bandRow="1"/>
              <a:tblGrid>
                <a:gridCol w="4303194">
                  <a:extLst>
                    <a:ext uri="{9D8B030D-6E8A-4147-A177-3AD203B41FA5}">
                      <a16:colId xmlns:a16="http://schemas.microsoft.com/office/drawing/2014/main" val="20000"/>
                    </a:ext>
                  </a:extLst>
                </a:gridCol>
                <a:gridCol w="846269">
                  <a:extLst>
                    <a:ext uri="{9D8B030D-6E8A-4147-A177-3AD203B41FA5}">
                      <a16:colId xmlns:a16="http://schemas.microsoft.com/office/drawing/2014/main" val="20001"/>
                    </a:ext>
                  </a:extLst>
                </a:gridCol>
                <a:gridCol w="755787">
                  <a:extLst>
                    <a:ext uri="{9D8B030D-6E8A-4147-A177-3AD203B41FA5}">
                      <a16:colId xmlns:a16="http://schemas.microsoft.com/office/drawing/2014/main" val="20002"/>
                    </a:ext>
                  </a:extLst>
                </a:gridCol>
                <a:gridCol w="755787">
                  <a:extLst>
                    <a:ext uri="{9D8B030D-6E8A-4147-A177-3AD203B41FA5}">
                      <a16:colId xmlns:a16="http://schemas.microsoft.com/office/drawing/2014/main" val="20003"/>
                    </a:ext>
                  </a:extLst>
                </a:gridCol>
                <a:gridCol w="755787">
                  <a:extLst>
                    <a:ext uri="{9D8B030D-6E8A-4147-A177-3AD203B41FA5}">
                      <a16:colId xmlns:a16="http://schemas.microsoft.com/office/drawing/2014/main" val="20004"/>
                    </a:ext>
                  </a:extLst>
                </a:gridCol>
              </a:tblGrid>
              <a:tr h="561957">
                <a:tc>
                  <a:txBody>
                    <a:bodyPr/>
                    <a:lstStyle/>
                    <a:p>
                      <a:pPr algn="ctr" rtl="1">
                        <a:lnSpc>
                          <a:spcPct val="150000"/>
                        </a:lnSpc>
                        <a:spcAft>
                          <a:spcPts val="0"/>
                        </a:spcAft>
                        <a:tabLst>
                          <a:tab pos="269875" algn="r"/>
                        </a:tabLst>
                      </a:pPr>
                      <a:r>
                        <a:rPr lang="fa-IR" sz="1700" b="1" dirty="0" smtClean="0">
                          <a:effectLst/>
                          <a:latin typeface="Calibri"/>
                          <a:ea typeface="Calibri"/>
                          <a:cs typeface="B Lotus"/>
                        </a:rPr>
                        <a:t>معيار </a:t>
                      </a:r>
                      <a:r>
                        <a:rPr lang="fa-IR" sz="1700" b="1" dirty="0">
                          <a:effectLst/>
                          <a:latin typeface="Calibri"/>
                          <a:ea typeface="Calibri"/>
                          <a:cs typeface="B Lotus"/>
                        </a:rPr>
                        <a:t>عملكرد</a:t>
                      </a:r>
                      <a:endParaRPr lang="en-US" sz="17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tabLst>
                          <a:tab pos="269875" algn="r"/>
                        </a:tabLst>
                      </a:pPr>
                      <a:r>
                        <a:rPr lang="fa-IR" sz="1700" b="1">
                          <a:effectLst/>
                          <a:latin typeface="Calibri"/>
                          <a:ea typeface="Calibri"/>
                          <a:cs typeface="B Lotus"/>
                        </a:rPr>
                        <a:t>محل </a:t>
                      </a:r>
                      <a:r>
                        <a:rPr lang="en-US" sz="1700" b="1">
                          <a:effectLst/>
                          <a:latin typeface="Calibri"/>
                          <a:ea typeface="Calibri"/>
                          <a:cs typeface="B Lotus"/>
                        </a:rPr>
                        <a:t>A</a:t>
                      </a:r>
                      <a:endParaRPr lang="en-US" sz="17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tabLst>
                          <a:tab pos="269875" algn="r"/>
                        </a:tabLst>
                      </a:pPr>
                      <a:r>
                        <a:rPr lang="fa-IR" sz="1700" b="1">
                          <a:effectLst/>
                          <a:latin typeface="Calibri"/>
                          <a:ea typeface="Calibri"/>
                          <a:cs typeface="B Lotus"/>
                        </a:rPr>
                        <a:t>محل </a:t>
                      </a:r>
                      <a:r>
                        <a:rPr lang="en-US" sz="1700" b="1">
                          <a:effectLst/>
                          <a:latin typeface="Calibri"/>
                          <a:ea typeface="Calibri"/>
                          <a:cs typeface="B Lotus"/>
                        </a:rPr>
                        <a:t>B</a:t>
                      </a:r>
                      <a:endParaRPr lang="en-US" sz="17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tabLst>
                          <a:tab pos="269875" algn="r"/>
                        </a:tabLst>
                      </a:pPr>
                      <a:r>
                        <a:rPr lang="fa-IR" sz="1700" b="1">
                          <a:effectLst/>
                          <a:latin typeface="Calibri"/>
                          <a:ea typeface="Calibri"/>
                          <a:cs typeface="B Lotus"/>
                        </a:rPr>
                        <a:t>محل </a:t>
                      </a:r>
                      <a:r>
                        <a:rPr lang="en-US" sz="1700" b="1">
                          <a:effectLst/>
                          <a:latin typeface="Calibri"/>
                          <a:ea typeface="Calibri"/>
                          <a:cs typeface="B Lotus"/>
                        </a:rPr>
                        <a:t>C</a:t>
                      </a:r>
                      <a:endParaRPr lang="en-US" sz="17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tabLst>
                          <a:tab pos="269875" algn="r"/>
                        </a:tabLst>
                      </a:pPr>
                      <a:r>
                        <a:rPr lang="fa-IR" sz="1700" b="1">
                          <a:effectLst/>
                          <a:latin typeface="Calibri"/>
                          <a:ea typeface="Calibri"/>
                          <a:cs typeface="B Lotus"/>
                        </a:rPr>
                        <a:t>محل</a:t>
                      </a:r>
                      <a:r>
                        <a:rPr lang="en-US" sz="1700" b="1">
                          <a:effectLst/>
                          <a:latin typeface="Calibri"/>
                          <a:ea typeface="Calibri"/>
                          <a:cs typeface="B Lotus"/>
                        </a:rPr>
                        <a:t>D</a:t>
                      </a:r>
                      <a:endParaRPr lang="en-US" sz="17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5184">
                <a:tc>
                  <a:txBody>
                    <a:bodyPr/>
                    <a:lstStyle/>
                    <a:p>
                      <a:pPr algn="just" rtl="1">
                        <a:lnSpc>
                          <a:spcPct val="150000"/>
                        </a:lnSpc>
                        <a:spcAft>
                          <a:spcPts val="0"/>
                        </a:spcAft>
                        <a:tabLst>
                          <a:tab pos="269875" algn="r"/>
                        </a:tabLst>
                      </a:pPr>
                      <a:r>
                        <a:rPr lang="fa-IR" sz="1700" b="1">
                          <a:effectLst/>
                          <a:latin typeface="Calibri"/>
                          <a:ea typeface="Calibri"/>
                          <a:cs typeface="B Lotus"/>
                        </a:rPr>
                        <a:t>تعداد ساعات دوره آموزشي به كارمند</a:t>
                      </a:r>
                      <a:endParaRPr lang="en-US" sz="17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tabLst>
                          <a:tab pos="269875" algn="r"/>
                        </a:tabLst>
                      </a:pPr>
                      <a:r>
                        <a:rPr lang="fa-IR" sz="1700" b="1">
                          <a:effectLst/>
                          <a:latin typeface="Calibri"/>
                          <a:ea typeface="Calibri"/>
                          <a:cs typeface="B Lotus"/>
                        </a:rPr>
                        <a:t>35</a:t>
                      </a:r>
                      <a:endParaRPr lang="en-US" sz="17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tabLst>
                          <a:tab pos="269875" algn="r"/>
                        </a:tabLst>
                      </a:pPr>
                      <a:r>
                        <a:rPr lang="fa-IR" sz="1700" b="1">
                          <a:effectLst/>
                          <a:latin typeface="Calibri"/>
                          <a:ea typeface="Calibri"/>
                          <a:cs typeface="B Lotus"/>
                        </a:rPr>
                        <a:t>47</a:t>
                      </a:r>
                      <a:endParaRPr lang="en-US" sz="17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tabLst>
                          <a:tab pos="269875" algn="r"/>
                        </a:tabLst>
                      </a:pPr>
                      <a:r>
                        <a:rPr lang="fa-IR" sz="1700" b="1">
                          <a:effectLst/>
                          <a:latin typeface="Calibri"/>
                          <a:ea typeface="Calibri"/>
                          <a:cs typeface="B Lotus"/>
                        </a:rPr>
                        <a:t>43</a:t>
                      </a:r>
                      <a:endParaRPr lang="en-US" sz="17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tabLst>
                          <a:tab pos="269875" algn="r"/>
                        </a:tabLst>
                      </a:pPr>
                      <a:r>
                        <a:rPr lang="fa-IR" sz="1700" b="1">
                          <a:effectLst/>
                          <a:latin typeface="Calibri"/>
                          <a:ea typeface="Calibri"/>
                          <a:cs typeface="B Lotus"/>
                        </a:rPr>
                        <a:t>28</a:t>
                      </a:r>
                      <a:endParaRPr lang="en-US" sz="17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5184">
                <a:tc>
                  <a:txBody>
                    <a:bodyPr/>
                    <a:lstStyle/>
                    <a:p>
                      <a:pPr algn="just" rtl="1">
                        <a:lnSpc>
                          <a:spcPct val="150000"/>
                        </a:lnSpc>
                        <a:spcAft>
                          <a:spcPts val="0"/>
                        </a:spcAft>
                        <a:tabLst>
                          <a:tab pos="269875" algn="r"/>
                        </a:tabLst>
                      </a:pPr>
                      <a:r>
                        <a:rPr lang="fa-IR" sz="1700" b="1" spc="-40">
                          <a:effectLst/>
                          <a:latin typeface="Calibri"/>
                          <a:ea typeface="Calibri"/>
                          <a:cs typeface="B Lotus"/>
                        </a:rPr>
                        <a:t>نسبت هزينه پيشگيري كيفيت به هزينه هاي خرابي كيفيت</a:t>
                      </a:r>
                      <a:endParaRPr lang="en-US" sz="17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tabLst>
                          <a:tab pos="269875" algn="r"/>
                        </a:tabLst>
                      </a:pPr>
                      <a:r>
                        <a:rPr lang="fa-IR" sz="1700" b="1">
                          <a:effectLst/>
                          <a:latin typeface="Calibri"/>
                          <a:ea typeface="Calibri"/>
                          <a:cs typeface="B Lotus"/>
                        </a:rPr>
                        <a:t>2</a:t>
                      </a:r>
                      <a:endParaRPr lang="en-US" sz="17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tabLst>
                          <a:tab pos="269875" algn="r"/>
                        </a:tabLst>
                      </a:pPr>
                      <a:r>
                        <a:rPr lang="fa-IR" sz="1700" b="1">
                          <a:effectLst/>
                          <a:latin typeface="Calibri"/>
                          <a:ea typeface="Calibri"/>
                          <a:cs typeface="B Lotus"/>
                        </a:rPr>
                        <a:t>3/1</a:t>
                      </a:r>
                      <a:endParaRPr lang="en-US" sz="17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tabLst>
                          <a:tab pos="269875" algn="r"/>
                        </a:tabLst>
                      </a:pPr>
                      <a:r>
                        <a:rPr lang="fa-IR" sz="1700" b="1">
                          <a:effectLst/>
                          <a:latin typeface="Calibri"/>
                          <a:ea typeface="Calibri"/>
                          <a:cs typeface="B Lotus"/>
                        </a:rPr>
                        <a:t>8/0</a:t>
                      </a:r>
                      <a:endParaRPr lang="en-US" sz="17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tabLst>
                          <a:tab pos="269875" algn="r"/>
                        </a:tabLst>
                      </a:pPr>
                      <a:r>
                        <a:rPr lang="fa-IR" sz="1700" b="1" dirty="0">
                          <a:effectLst/>
                          <a:latin typeface="Calibri"/>
                          <a:ea typeface="Calibri"/>
                          <a:cs typeface="B Lotus"/>
                        </a:rPr>
                        <a:t>2/1</a:t>
                      </a:r>
                      <a:endParaRPr lang="en-US" sz="17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0" y="3645024"/>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269875" algn="r"/>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Lotus" pitchFamily="2" charset="-78"/>
              </a:rPr>
              <a:t>قدم اول، تبديل تفاوت هاي موجود ميان اطلاعات به دست آمده از همتايان الگوبرداري به مقادیر</a:t>
            </a:r>
            <a:r>
              <a:rPr kumimoji="0" lang="fa-IR" sz="2400" b="0" i="0" u="none" strike="noStrike" cap="none" normalizeH="0" dirty="0" smtClean="0">
                <a:ln>
                  <a:noFill/>
                </a:ln>
                <a:solidFill>
                  <a:schemeClr val="tx1"/>
                </a:solidFill>
                <a:effectLst/>
                <a:latin typeface="Calibri" pitchFamily="34" charset="0"/>
                <a:ea typeface="Calibri" pitchFamily="34" charset="0"/>
                <a:cs typeface="B Lotus" pitchFamily="2" charset="-78"/>
              </a:rPr>
              <a:t> کمی می باشد</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70149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6-1- مقدمه</a:t>
            </a:r>
            <a:endParaRPr lang="fa-IR" dirty="0"/>
          </a:p>
        </p:txBody>
      </p:sp>
      <p:sp>
        <p:nvSpPr>
          <p:cNvPr id="3" name="Content Placeholder 2"/>
          <p:cNvSpPr>
            <a:spLocks noGrp="1"/>
          </p:cNvSpPr>
          <p:nvPr>
            <p:ph idx="1"/>
          </p:nvPr>
        </p:nvSpPr>
        <p:spPr/>
        <p:txBody>
          <a:bodyPr/>
          <a:lstStyle/>
          <a:p>
            <a:r>
              <a:rPr lang="fa-IR" sz="2800" kern="0" dirty="0">
                <a:solidFill>
                  <a:srgbClr val="000000"/>
                </a:solidFill>
                <a:cs typeface="B Nazanin" pitchFamily="2" charset="-78"/>
              </a:rPr>
              <a:t>سازمان</a:t>
            </a:r>
            <a:r>
              <a:rPr lang="fa-IR" sz="2800" kern="0" dirty="0">
                <a:solidFill>
                  <a:srgbClr val="000000"/>
                </a:solidFill>
              </a:rPr>
              <a:t>‌</a:t>
            </a:r>
            <a:r>
              <a:rPr lang="fa-IR" sz="2800" kern="0" dirty="0">
                <a:solidFill>
                  <a:srgbClr val="000000"/>
                </a:solidFill>
                <a:cs typeface="B Nazanin" pitchFamily="2" charset="-78"/>
              </a:rPr>
              <a:t>ها براي حفظ مشتريان، تعامل با تأمين</a:t>
            </a:r>
            <a:r>
              <a:rPr lang="fa-IR" sz="2800" kern="0" dirty="0">
                <a:solidFill>
                  <a:srgbClr val="000000"/>
                </a:solidFill>
              </a:rPr>
              <a:t>‌</a:t>
            </a:r>
            <a:r>
              <a:rPr lang="fa-IR" sz="2800" kern="0" dirty="0">
                <a:solidFill>
                  <a:srgbClr val="000000"/>
                </a:solidFill>
                <a:cs typeface="B Nazanin" pitchFamily="2" charset="-78"/>
              </a:rPr>
              <a:t>كنندگان، بهره</a:t>
            </a:r>
            <a:r>
              <a:rPr lang="fa-IR" sz="2800" kern="0" dirty="0">
                <a:solidFill>
                  <a:srgbClr val="000000"/>
                </a:solidFill>
              </a:rPr>
              <a:t>‌</a:t>
            </a:r>
            <a:r>
              <a:rPr lang="fa-IR" sz="2800" kern="0" dirty="0">
                <a:solidFill>
                  <a:srgbClr val="000000"/>
                </a:solidFill>
                <a:cs typeface="B Nazanin" pitchFamily="2" charset="-78"/>
              </a:rPr>
              <a:t>وري بيشتر كاركنان و ارتقاي مزيت</a:t>
            </a:r>
            <a:r>
              <a:rPr lang="fa-IR" sz="2800" kern="0" dirty="0">
                <a:solidFill>
                  <a:srgbClr val="000000"/>
                </a:solidFill>
              </a:rPr>
              <a:t>‌</a:t>
            </a:r>
            <a:r>
              <a:rPr lang="fa-IR" sz="2800" kern="0" dirty="0">
                <a:solidFill>
                  <a:srgbClr val="000000"/>
                </a:solidFill>
                <a:cs typeface="B Nazanin" pitchFamily="2" charset="-78"/>
              </a:rPr>
              <a:t>هاي رقابتي، نيازمند شناخت رقبا، ابزار و مقايسه عملكرد خود در حوزه</a:t>
            </a:r>
            <a:r>
              <a:rPr lang="fa-IR" sz="2800" kern="0" dirty="0">
                <a:solidFill>
                  <a:srgbClr val="000000"/>
                </a:solidFill>
              </a:rPr>
              <a:t>‌</a:t>
            </a:r>
            <a:r>
              <a:rPr lang="fa-IR" sz="2800" kern="0" dirty="0">
                <a:solidFill>
                  <a:srgbClr val="000000"/>
                </a:solidFill>
                <a:cs typeface="B Nazanin" pitchFamily="2" charset="-78"/>
              </a:rPr>
              <a:t>هاي مختلف كاري هستند. استراتژي</a:t>
            </a:r>
            <a:r>
              <a:rPr lang="fa-IR" sz="2800" kern="0" dirty="0">
                <a:solidFill>
                  <a:srgbClr val="000000"/>
                </a:solidFill>
              </a:rPr>
              <a:t>‌</a:t>
            </a:r>
            <a:r>
              <a:rPr lang="fa-IR" sz="2800" kern="0" dirty="0">
                <a:solidFill>
                  <a:srgbClr val="000000"/>
                </a:solidFill>
                <a:cs typeface="B Nazanin" pitchFamily="2" charset="-78"/>
              </a:rPr>
              <a:t>هاي مختلفي براي بقا در ميدان رقابت معرفي مي</a:t>
            </a:r>
            <a:r>
              <a:rPr lang="fa-IR" sz="2800" kern="0" dirty="0">
                <a:solidFill>
                  <a:srgbClr val="000000"/>
                </a:solidFill>
              </a:rPr>
              <a:t>‌</a:t>
            </a:r>
            <a:r>
              <a:rPr lang="fa-IR" sz="2800" kern="0" dirty="0">
                <a:solidFill>
                  <a:srgbClr val="000000"/>
                </a:solidFill>
                <a:cs typeface="B Nazanin" pitchFamily="2" charset="-78"/>
              </a:rPr>
              <a:t>شود. يكي از اين راهبردها، شناخت بازار و نحوه عملكرد ديگر سازمان</a:t>
            </a:r>
            <a:r>
              <a:rPr lang="fa-IR" sz="2800" kern="0" dirty="0">
                <a:solidFill>
                  <a:srgbClr val="000000"/>
                </a:solidFill>
              </a:rPr>
              <a:t>‌</a:t>
            </a:r>
            <a:r>
              <a:rPr lang="fa-IR" sz="2800" kern="0" dirty="0">
                <a:solidFill>
                  <a:srgbClr val="000000"/>
                </a:solidFill>
                <a:cs typeface="B Nazanin" pitchFamily="2" charset="-78"/>
              </a:rPr>
              <a:t>ها و الگوبرداري از رفتار آنهاست. شركت</a:t>
            </a:r>
            <a:r>
              <a:rPr lang="fa-IR" sz="2800" kern="0" dirty="0">
                <a:solidFill>
                  <a:srgbClr val="000000"/>
                </a:solidFill>
              </a:rPr>
              <a:t>‌</a:t>
            </a:r>
            <a:r>
              <a:rPr lang="fa-IR" sz="2800" kern="0" dirty="0">
                <a:solidFill>
                  <a:srgbClr val="000000"/>
                </a:solidFill>
                <a:cs typeface="B Nazanin" pitchFamily="2" charset="-78"/>
              </a:rPr>
              <a:t>هايي كه استراتژي تحليلي را سرلوحه بقاي خود قرار مي</a:t>
            </a:r>
            <a:r>
              <a:rPr lang="fa-IR" sz="2800" kern="0" dirty="0">
                <a:solidFill>
                  <a:srgbClr val="000000"/>
                </a:solidFill>
              </a:rPr>
              <a:t>‌</a:t>
            </a:r>
            <a:r>
              <a:rPr lang="fa-IR" sz="2800" kern="0" dirty="0">
                <a:solidFill>
                  <a:srgbClr val="000000"/>
                </a:solidFill>
                <a:cs typeface="B Nazanin" pitchFamily="2" charset="-78"/>
              </a:rPr>
              <a:t>دهند، بهينه كاوي يا بنچ ماركينگ را به عنوان يكي از راه</a:t>
            </a:r>
            <a:r>
              <a:rPr lang="fa-IR" sz="2800" kern="0" dirty="0">
                <a:solidFill>
                  <a:srgbClr val="000000"/>
                </a:solidFill>
              </a:rPr>
              <a:t>‌</a:t>
            </a:r>
            <a:r>
              <a:rPr lang="fa-IR" sz="2800" kern="0" dirty="0">
                <a:solidFill>
                  <a:srgbClr val="000000"/>
                </a:solidFill>
                <a:cs typeface="B Nazanin" pitchFamily="2" charset="-78"/>
              </a:rPr>
              <a:t>هاي مؤثر بهبود مستمر و تعيين موقعيت خود در ميدان كسب و كار مي</a:t>
            </a:r>
            <a:r>
              <a:rPr lang="fa-IR" sz="2800" kern="0" dirty="0">
                <a:solidFill>
                  <a:srgbClr val="000000"/>
                </a:solidFill>
              </a:rPr>
              <a:t>‌</a:t>
            </a:r>
            <a:r>
              <a:rPr lang="fa-IR" sz="2800" kern="0" dirty="0">
                <a:solidFill>
                  <a:srgbClr val="000000"/>
                </a:solidFill>
                <a:cs typeface="B Nazanin" pitchFamily="2" charset="-78"/>
              </a:rPr>
              <a:t>دانند.</a:t>
            </a:r>
            <a:br>
              <a:rPr lang="fa-IR" sz="2800" kern="0" dirty="0">
                <a:solidFill>
                  <a:srgbClr val="000000"/>
                </a:solidFill>
                <a:cs typeface="B Nazanin" pitchFamily="2" charset="-78"/>
              </a:rPr>
            </a:br>
            <a:endParaRPr lang="fa-IR" dirty="0"/>
          </a:p>
        </p:txBody>
      </p:sp>
    </p:spTree>
    <p:extLst>
      <p:ext uri="{BB962C8B-B14F-4D97-AF65-F5344CB8AC3E}">
        <p14:creationId xmlns:p14="http://schemas.microsoft.com/office/powerpoint/2010/main" val="2424165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29090791"/>
              </p:ext>
            </p:extLst>
          </p:nvPr>
        </p:nvGraphicFramePr>
        <p:xfrm>
          <a:off x="827584" y="2492896"/>
          <a:ext cx="6513651" cy="3884652"/>
        </p:xfrm>
        <a:graphic>
          <a:graphicData uri="http://schemas.openxmlformats.org/drawingml/2006/table">
            <a:tbl>
              <a:tblPr rtl="1" firstRow="1" firstCol="1" bandRow="1"/>
              <a:tblGrid>
                <a:gridCol w="6513651">
                  <a:extLst>
                    <a:ext uri="{9D8B030D-6E8A-4147-A177-3AD203B41FA5}">
                      <a16:colId xmlns:a16="http://schemas.microsoft.com/office/drawing/2014/main" val="20000"/>
                    </a:ext>
                  </a:extLst>
                </a:gridCol>
              </a:tblGrid>
              <a:tr h="752088">
                <a:tc>
                  <a:txBody>
                    <a:bodyPr/>
                    <a:lstStyle/>
                    <a:p>
                      <a:pPr algn="just" rtl="1">
                        <a:lnSpc>
                          <a:spcPct val="150000"/>
                        </a:lnSpc>
                        <a:spcAft>
                          <a:spcPts val="0"/>
                        </a:spcAft>
                        <a:tabLst>
                          <a:tab pos="269875" algn="r"/>
                        </a:tabLst>
                      </a:pPr>
                      <a:r>
                        <a:rPr lang="fa-IR" sz="2000" b="1" dirty="0">
                          <a:effectLst/>
                          <a:latin typeface="Calibri"/>
                          <a:ea typeface="Calibri"/>
                          <a:cs typeface="B Lotus"/>
                        </a:rPr>
                        <a:t>نيروهاي ممانعت كننده از فرآيندهاي كارا </a:t>
                      </a:r>
                      <a:r>
                        <a:rPr lang="en-US" sz="2000" b="1" dirty="0">
                          <a:effectLst/>
                          <a:latin typeface="Calibri"/>
                          <a:ea typeface="Calibri"/>
                          <a:cs typeface="B Lotus"/>
                          <a:sym typeface="Wingdings 3"/>
                        </a:rPr>
                        <a:t></a:t>
                      </a:r>
                      <a:r>
                        <a:rPr lang="en-US" sz="2000" b="1" dirty="0">
                          <a:effectLst/>
                          <a:latin typeface="B Lotus"/>
                          <a:ea typeface="Calibri"/>
                          <a:cs typeface="Arial"/>
                        </a:rPr>
                        <a:t> </a:t>
                      </a:r>
                      <a:r>
                        <a:rPr lang="fa-IR" sz="2000" b="1" dirty="0">
                          <a:effectLst/>
                          <a:latin typeface="Calibri"/>
                          <a:ea typeface="Calibri"/>
                          <a:cs typeface="Calibri"/>
                        </a:rPr>
                        <a:t>→</a:t>
                      </a:r>
                      <a:r>
                        <a:rPr lang="fa-IR" sz="2000" b="1" dirty="0">
                          <a:effectLst/>
                          <a:latin typeface="Calibri"/>
                          <a:ea typeface="Calibri"/>
                          <a:cs typeface="B Lotus"/>
                        </a:rPr>
                        <a:t> نيروهاي هدايت كننده به فرآيندهاي كارا</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08352">
                <a:tc>
                  <a:txBody>
                    <a:bodyPr/>
                    <a:lstStyle/>
                    <a:p>
                      <a:pPr algn="just" rtl="1">
                        <a:lnSpc>
                          <a:spcPct val="150000"/>
                        </a:lnSpc>
                        <a:spcAft>
                          <a:spcPts val="0"/>
                        </a:spcAft>
                        <a:tabLst>
                          <a:tab pos="269875" algn="r"/>
                        </a:tabLst>
                      </a:pPr>
                      <a:r>
                        <a:rPr lang="fa-IR" sz="2000" dirty="0">
                          <a:effectLst/>
                          <a:latin typeface="Calibri"/>
                          <a:ea typeface="Calibri"/>
                          <a:cs typeface="B Lotus"/>
                        </a:rPr>
                        <a:t>اعتقاد به بازرسي سنتي كالا </a:t>
                      </a:r>
                      <a:r>
                        <a:rPr lang="en-US" sz="2000" dirty="0">
                          <a:effectLst/>
                          <a:latin typeface="Calibri"/>
                          <a:ea typeface="Calibri"/>
                          <a:cs typeface="B Lotus"/>
                          <a:sym typeface="Wingdings 3"/>
                        </a:rPr>
                        <a:t></a:t>
                      </a:r>
                      <a:r>
                        <a:rPr lang="en-US" sz="2000" dirty="0">
                          <a:effectLst/>
                          <a:latin typeface="B Lotus"/>
                          <a:ea typeface="Calibri"/>
                          <a:cs typeface="Arial"/>
                        </a:rPr>
                        <a:t> </a:t>
                      </a:r>
                      <a:r>
                        <a:rPr lang="fa-IR" sz="2000" dirty="0">
                          <a:effectLst/>
                          <a:latin typeface="B Lotus"/>
                          <a:ea typeface="Calibri"/>
                          <a:cs typeface="Arial"/>
                        </a:rPr>
                        <a:t>→ نگرش </a:t>
                      </a:r>
                      <a:r>
                        <a:rPr lang="en-US" sz="2000" dirty="0">
                          <a:effectLst/>
                          <a:latin typeface="Calibri"/>
                          <a:ea typeface="Calibri"/>
                          <a:cs typeface="B Lotus"/>
                        </a:rPr>
                        <a:t>TQM</a:t>
                      </a:r>
                      <a:endParaRPr lang="en-US" sz="2000" dirty="0">
                        <a:effectLst/>
                        <a:latin typeface="Calibri"/>
                        <a:ea typeface="Calibri"/>
                        <a:cs typeface="Arial"/>
                      </a:endParaRPr>
                    </a:p>
                    <a:p>
                      <a:pPr algn="just" rtl="1">
                        <a:lnSpc>
                          <a:spcPct val="150000"/>
                        </a:lnSpc>
                        <a:spcAft>
                          <a:spcPts val="0"/>
                        </a:spcAft>
                        <a:tabLst>
                          <a:tab pos="269875" algn="r"/>
                        </a:tabLst>
                      </a:pPr>
                      <a:r>
                        <a:rPr lang="fa-IR" sz="2000" dirty="0">
                          <a:effectLst/>
                          <a:latin typeface="Calibri"/>
                          <a:ea typeface="Calibri"/>
                          <a:cs typeface="B Lotus"/>
                        </a:rPr>
                        <a:t>موجود انبار كالا </a:t>
                      </a:r>
                      <a:r>
                        <a:rPr lang="en-US" sz="2000" dirty="0">
                          <a:effectLst/>
                          <a:latin typeface="Calibri"/>
                          <a:ea typeface="Calibri"/>
                          <a:cs typeface="B Lotus"/>
                          <a:sym typeface="Wingdings 3"/>
                        </a:rPr>
                        <a:t></a:t>
                      </a:r>
                      <a:r>
                        <a:rPr lang="en-US" sz="2000" dirty="0">
                          <a:effectLst/>
                          <a:latin typeface="B Lotus"/>
                          <a:ea typeface="Calibri"/>
                          <a:cs typeface="Arial"/>
                        </a:rPr>
                        <a:t> </a:t>
                      </a:r>
                      <a:r>
                        <a:rPr lang="fa-IR" sz="2000" dirty="0">
                          <a:effectLst/>
                          <a:latin typeface="B Lotus"/>
                          <a:ea typeface="Calibri"/>
                          <a:cs typeface="Arial"/>
                        </a:rPr>
                        <a:t>→ بكارگيري اصول </a:t>
                      </a:r>
                      <a:r>
                        <a:rPr lang="en-US" sz="2000" dirty="0">
                          <a:effectLst/>
                          <a:latin typeface="Calibri"/>
                          <a:ea typeface="Calibri"/>
                          <a:cs typeface="B Lotus"/>
                        </a:rPr>
                        <a:t>JIT</a:t>
                      </a:r>
                      <a:endParaRPr lang="en-US" sz="2000" dirty="0">
                        <a:effectLst/>
                        <a:latin typeface="Calibri"/>
                        <a:ea typeface="Calibri"/>
                        <a:cs typeface="Arial"/>
                      </a:endParaRPr>
                    </a:p>
                    <a:p>
                      <a:pPr algn="just" rtl="1">
                        <a:lnSpc>
                          <a:spcPct val="150000"/>
                        </a:lnSpc>
                        <a:spcAft>
                          <a:spcPts val="0"/>
                        </a:spcAft>
                        <a:tabLst>
                          <a:tab pos="269875" algn="r"/>
                        </a:tabLst>
                      </a:pPr>
                      <a:r>
                        <a:rPr lang="fa-IR" sz="2000" dirty="0">
                          <a:effectLst/>
                          <a:latin typeface="Calibri"/>
                          <a:ea typeface="Calibri"/>
                          <a:cs typeface="B Lotus"/>
                        </a:rPr>
                        <a:t>بيسواد بودن تعدادي از كارگران </a:t>
                      </a:r>
                      <a:r>
                        <a:rPr lang="en-US" sz="2000" dirty="0">
                          <a:effectLst/>
                          <a:latin typeface="Calibri"/>
                          <a:ea typeface="Calibri"/>
                          <a:cs typeface="B Lotus"/>
                          <a:sym typeface="Wingdings 3"/>
                        </a:rPr>
                        <a:t></a:t>
                      </a:r>
                      <a:r>
                        <a:rPr lang="en-US" sz="2000" dirty="0">
                          <a:effectLst/>
                          <a:latin typeface="B Lotus"/>
                          <a:ea typeface="Calibri"/>
                          <a:cs typeface="Arial"/>
                        </a:rPr>
                        <a:t> </a:t>
                      </a:r>
                      <a:r>
                        <a:rPr lang="fa-IR" sz="2000" dirty="0">
                          <a:effectLst/>
                          <a:latin typeface="B Lotus"/>
                          <a:ea typeface="Calibri"/>
                          <a:cs typeface="Arial"/>
                        </a:rPr>
                        <a:t>→ كارگراني با آموزش بالا</a:t>
                      </a:r>
                      <a:endParaRPr lang="en-US" sz="2000" dirty="0">
                        <a:effectLst/>
                        <a:latin typeface="Calibri"/>
                        <a:ea typeface="Calibri"/>
                        <a:cs typeface="Arial"/>
                      </a:endParaRPr>
                    </a:p>
                    <a:p>
                      <a:pPr algn="just" rtl="1">
                        <a:lnSpc>
                          <a:spcPct val="150000"/>
                        </a:lnSpc>
                        <a:spcAft>
                          <a:spcPts val="0"/>
                        </a:spcAft>
                        <a:tabLst>
                          <a:tab pos="269875" algn="r"/>
                        </a:tabLst>
                      </a:pPr>
                      <a:r>
                        <a:rPr lang="fa-IR" sz="2000" dirty="0">
                          <a:effectLst/>
                          <a:latin typeface="Calibri"/>
                          <a:ea typeface="Calibri"/>
                          <a:cs typeface="B Lotus"/>
                        </a:rPr>
                        <a:t>عدم تمايل بعضي از مديران به تغيير </a:t>
                      </a:r>
                      <a:r>
                        <a:rPr lang="en-US" sz="2000" dirty="0">
                          <a:effectLst/>
                          <a:latin typeface="Calibri"/>
                          <a:ea typeface="Calibri"/>
                          <a:cs typeface="B Lotus"/>
                          <a:sym typeface="Wingdings 3"/>
                        </a:rPr>
                        <a:t></a:t>
                      </a:r>
                      <a:r>
                        <a:rPr lang="en-US" sz="2000" dirty="0">
                          <a:effectLst/>
                          <a:latin typeface="B Lotus"/>
                          <a:ea typeface="Calibri"/>
                          <a:cs typeface="Arial"/>
                        </a:rPr>
                        <a:t> </a:t>
                      </a:r>
                      <a:r>
                        <a:rPr lang="fa-IR" sz="2000" dirty="0">
                          <a:effectLst/>
                          <a:latin typeface="B Lotus"/>
                          <a:ea typeface="Calibri"/>
                          <a:cs typeface="Arial"/>
                        </a:rPr>
                        <a:t>→ سبك مديريت باز</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320734" y="404664"/>
            <a:ext cx="946854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269875" algn="r"/>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Lotus" pitchFamily="2" charset="-78"/>
              </a:rPr>
              <a:t>علاوه بر جدول فوق، ابزارها متنوعي براي تجزيه و تحليل داده ها وجود دارد:</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269875" algn="r"/>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Lotus" pitchFamily="2" charset="-78"/>
              </a:rPr>
              <a:t>داده هاي ميله اي، هيستوگرام ها، نمودارهاي استخوان ماهي، نمودارهاي پراكندگي و ...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269875" algn="r"/>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Lotus" pitchFamily="2" charset="-78"/>
              </a:rPr>
              <a:t>يكي از ابزار تحليل ميدان نيرو كه براي ترغيب افراد در شناسايي نيروهاي هدايت كننده در يك سازمان به كار مي رود.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69875" algn="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33683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6-4-4-2- شناسایی و تحلیل شکاف ها در عملکرد</a:t>
            </a:r>
            <a:endParaRPr lang="fa-IR" dirty="0"/>
          </a:p>
        </p:txBody>
      </p:sp>
      <p:sp>
        <p:nvSpPr>
          <p:cNvPr id="3" name="Content Placeholder 2"/>
          <p:cNvSpPr>
            <a:spLocks noGrp="1"/>
          </p:cNvSpPr>
          <p:nvPr>
            <p:ph idx="1"/>
          </p:nvPr>
        </p:nvSpPr>
        <p:spPr/>
        <p:txBody>
          <a:bodyPr/>
          <a:lstStyle/>
          <a:p>
            <a:pPr marL="0" lvl="0" indent="0" algn="just">
              <a:lnSpc>
                <a:spcPct val="150000"/>
              </a:lnSpc>
              <a:buNone/>
              <a:tabLst>
                <a:tab pos="269875" algn="r"/>
              </a:tabLst>
            </a:pPr>
            <a:r>
              <a:rPr lang="fa-IR" dirty="0">
                <a:latin typeface="Calibri"/>
                <a:ea typeface="Calibri"/>
                <a:cs typeface="B Lotus"/>
              </a:rPr>
              <a:t>در صورتي نتيجه تحليل داده ها، موفقيت آميز است كه از قابليت مقايسه بين معيارهاي عملكردي مختلف و بهترين رويه ها برخوردار باشد قدم بعدي پس از تكميل تجزيه و تحليل داده ها، شناسايي معيارهاي عملكرد شركت خود و مقايسه آن ها با ديگر همتايان الگوبرداري مي باشد. </a:t>
            </a:r>
            <a:endParaRPr lang="fa-IR" dirty="0" smtClean="0">
              <a:latin typeface="Calibri"/>
              <a:ea typeface="Calibri"/>
              <a:cs typeface="B Lotus"/>
            </a:endParaRPr>
          </a:p>
          <a:p>
            <a:pPr marL="0" lvl="0" indent="0" algn="just">
              <a:lnSpc>
                <a:spcPct val="150000"/>
              </a:lnSpc>
              <a:buNone/>
              <a:tabLst>
                <a:tab pos="269875" algn="r"/>
              </a:tabLst>
            </a:pPr>
            <a:r>
              <a:rPr lang="fa-IR" sz="1800" dirty="0">
                <a:latin typeface="Calibri"/>
                <a:ea typeface="Calibri"/>
                <a:cs typeface="B Lotus"/>
              </a:rPr>
              <a:t>در حالتي كه استاندارهاي داخلي، بالاتر از عملكرد هدف قرار گيرد، اصطلاح شكاف مثبت و هنگامي سطوح عملكردي در يك سازمان پايين تر از عملكرد هدف يا بهترين رويه موجود قرار بگيرد اصطلاح شكاف منفي را بكار مي برند. </a:t>
            </a:r>
            <a:endParaRPr lang="en-US" sz="1400" dirty="0">
              <a:latin typeface="Calibri"/>
              <a:ea typeface="Calibri"/>
              <a:cs typeface="Arial"/>
            </a:endParaRPr>
          </a:p>
          <a:p>
            <a:pPr marL="0" lvl="0" indent="0" algn="just">
              <a:lnSpc>
                <a:spcPct val="150000"/>
              </a:lnSpc>
              <a:buNone/>
              <a:tabLst>
                <a:tab pos="269875" algn="r"/>
              </a:tabLst>
            </a:pPr>
            <a:endParaRPr lang="en-US" sz="1800" dirty="0">
              <a:latin typeface="Calibri"/>
              <a:ea typeface="Calibri"/>
              <a:cs typeface="Arial"/>
            </a:endParaRPr>
          </a:p>
          <a:p>
            <a:endParaRPr lang="fa-IR" dirty="0"/>
          </a:p>
        </p:txBody>
      </p:sp>
    </p:spTree>
    <p:extLst>
      <p:ext uri="{BB962C8B-B14F-4D97-AF65-F5344CB8AC3E}">
        <p14:creationId xmlns:p14="http://schemas.microsoft.com/office/powerpoint/2010/main" val="722844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820891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186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6-4-5-</a:t>
            </a:r>
            <a:r>
              <a:rPr lang="fa-IR" b="1" dirty="0">
                <a:latin typeface="Calibri"/>
                <a:ea typeface="Calibri"/>
                <a:cs typeface="B Lotus"/>
              </a:rPr>
              <a:t>برنامه ريزي و اجراي فعاليت هاي بهبود</a:t>
            </a:r>
            <a:r>
              <a:rPr lang="fa-IR" b="1" dirty="0" smtClean="0">
                <a:latin typeface="Calibri"/>
                <a:ea typeface="Calibri"/>
                <a:cs typeface="B Lotus"/>
              </a:rPr>
              <a:t>:</a:t>
            </a:r>
            <a:br>
              <a:rPr lang="fa-IR" b="1" dirty="0" smtClean="0">
                <a:latin typeface="Calibri"/>
                <a:ea typeface="Calibri"/>
                <a:cs typeface="B Lotus"/>
              </a:rPr>
            </a:br>
            <a:r>
              <a:rPr lang="fa-IR" b="1" dirty="0" smtClean="0">
                <a:latin typeface="Calibri"/>
                <a:ea typeface="Calibri"/>
                <a:cs typeface="B Lotus"/>
              </a:rPr>
              <a:t>6-4-5-1- </a:t>
            </a:r>
            <a:r>
              <a:rPr lang="fa-IR" dirty="0">
                <a:latin typeface="Calibri"/>
                <a:ea typeface="Calibri"/>
                <a:cs typeface="B Lotus"/>
              </a:rPr>
              <a:t>اولويت بندي:</a:t>
            </a:r>
            <a:endParaRPr lang="fa-IR" dirty="0"/>
          </a:p>
        </p:txBody>
      </p:sp>
      <p:sp>
        <p:nvSpPr>
          <p:cNvPr id="3" name="Content Placeholder 2"/>
          <p:cNvSpPr>
            <a:spLocks noGrp="1"/>
          </p:cNvSpPr>
          <p:nvPr>
            <p:ph idx="1"/>
          </p:nvPr>
        </p:nvSpPr>
        <p:spPr/>
        <p:txBody>
          <a:bodyPr>
            <a:normAutofit fontScale="92500" lnSpcReduction="10000"/>
          </a:bodyPr>
          <a:lstStyle/>
          <a:p>
            <a:r>
              <a:rPr lang="fa-IR" dirty="0">
                <a:latin typeface="Calibri"/>
                <a:ea typeface="Calibri"/>
                <a:cs typeface="B Lotus"/>
              </a:rPr>
              <a:t>پس از شناخت اندازه شكاف در عملكردها و علل بالقوه آن ها ، قدم بعدي شناسايي و اولويت بندي حوزه هاي مورد نظر براي اعمال تغييرات و تهيه برنامه بهبود مي </a:t>
            </a:r>
            <a:r>
              <a:rPr lang="fa-IR" dirty="0" smtClean="0">
                <a:latin typeface="Calibri"/>
                <a:ea typeface="Calibri"/>
                <a:cs typeface="B Lotus"/>
              </a:rPr>
              <a:t>باشد</a:t>
            </a:r>
          </a:p>
          <a:p>
            <a:r>
              <a:rPr lang="fa-IR" sz="4000" dirty="0">
                <a:solidFill>
                  <a:schemeClr val="tx2"/>
                </a:solidFill>
                <a:latin typeface="Calibri"/>
                <a:cs typeface="B Lotus"/>
              </a:rPr>
              <a:t>6-4-5-2-2-	اجراي تغييرات</a:t>
            </a:r>
            <a:r>
              <a:rPr lang="fa-IR" sz="4000" dirty="0" smtClean="0">
                <a:solidFill>
                  <a:schemeClr val="tx2"/>
                </a:solidFill>
                <a:latin typeface="Calibri"/>
                <a:cs typeface="B Lotus"/>
              </a:rPr>
              <a:t>:</a:t>
            </a:r>
          </a:p>
          <a:p>
            <a:pPr marL="342900" lvl="0" indent="-342900" algn="just">
              <a:lnSpc>
                <a:spcPct val="150000"/>
              </a:lnSpc>
              <a:buFont typeface="+mj-lt"/>
              <a:buAutoNum type="arabicPeriod"/>
              <a:tabLst>
                <a:tab pos="269875" algn="r"/>
              </a:tabLst>
            </a:pPr>
            <a:r>
              <a:rPr lang="fa-IR" dirty="0">
                <a:latin typeface="Calibri"/>
                <a:ea typeface="Calibri"/>
                <a:cs typeface="B Lotus"/>
              </a:rPr>
              <a:t>پس از مطالعات الگوبرداري، شكاف ها در فرآيند آشكار گرديد، ايجاد تغييرات در راستاي رفع شكاف ها در سازمان لازم است زيرا اگر تغييري صورت نگيرد. تنها زمان به هدر رفته است. تغييرات مدنظر براساس روش هايي كه مطرح گرديد اولويت بندي شده و نوبت به اجراي تغييرات مي رسد. براي اجراي تغييرات، يافته ها بايد به افراد داخل سازمان انتقال يابد دو گروه بايد در اين تغييرات سهم داشته باشند . اولين گروه كساني است كه فرآيند را اجرا مي كنند گروه دوم، شامل افرادي از قبيل مديران هستند كه مي توانند وسايل و منابع لازم را براي اجراي تغييرات فراهم آورند. </a:t>
            </a:r>
            <a:endParaRPr lang="en-US" sz="1800" dirty="0">
              <a:latin typeface="Calibri"/>
              <a:ea typeface="Calibri"/>
              <a:cs typeface="Arial"/>
            </a:endParaRPr>
          </a:p>
          <a:p>
            <a:endParaRPr lang="fa-IR" dirty="0"/>
          </a:p>
        </p:txBody>
      </p:sp>
    </p:spTree>
    <p:extLst>
      <p:ext uri="{BB962C8B-B14F-4D97-AF65-F5344CB8AC3E}">
        <p14:creationId xmlns:p14="http://schemas.microsoft.com/office/powerpoint/2010/main" val="2636011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latin typeface="Calibri"/>
                <a:ea typeface="Calibri"/>
                <a:cs typeface="B Lotus"/>
              </a:rPr>
              <a:t>مراحل توسعه و اجراي برنامه هاي عملياتي: </a:t>
            </a:r>
            <a:endParaRPr lang="fa-IR" dirty="0"/>
          </a:p>
        </p:txBody>
      </p:sp>
      <p:sp>
        <p:nvSpPr>
          <p:cNvPr id="3" name="Content Placeholder 2"/>
          <p:cNvSpPr>
            <a:spLocks noGrp="1"/>
          </p:cNvSpPr>
          <p:nvPr>
            <p:ph idx="1"/>
          </p:nvPr>
        </p:nvSpPr>
        <p:spPr/>
        <p:txBody>
          <a:bodyPr/>
          <a:lstStyle/>
          <a:p>
            <a:pPr lvl="0"/>
            <a:r>
              <a:rPr lang="fa-IR" dirty="0" smtClean="0"/>
              <a:t>1- تعيين </a:t>
            </a:r>
            <a:r>
              <a:rPr lang="fa-IR" dirty="0"/>
              <a:t>وظايف </a:t>
            </a:r>
            <a:endParaRPr lang="fa-IR" dirty="0" smtClean="0"/>
          </a:p>
          <a:p>
            <a:pPr lvl="0"/>
            <a:r>
              <a:rPr lang="fa-IR" dirty="0" smtClean="0"/>
              <a:t>2- </a:t>
            </a:r>
            <a:r>
              <a:rPr lang="fa-IR" dirty="0"/>
              <a:t>مرتب كردن وظايف </a:t>
            </a:r>
            <a:endParaRPr lang="fa-IR" dirty="0" smtClean="0"/>
          </a:p>
          <a:p>
            <a:pPr lvl="0"/>
            <a:r>
              <a:rPr lang="fa-IR" dirty="0" smtClean="0"/>
              <a:t>3- </a:t>
            </a:r>
            <a:r>
              <a:rPr lang="fa-IR" dirty="0"/>
              <a:t>تعيين منابع مورد نياز </a:t>
            </a:r>
            <a:endParaRPr lang="fa-IR" dirty="0" smtClean="0"/>
          </a:p>
          <a:p>
            <a:pPr lvl="0"/>
            <a:r>
              <a:rPr lang="fa-IR" dirty="0" smtClean="0"/>
              <a:t>4- </a:t>
            </a:r>
            <a:r>
              <a:rPr lang="fa-IR" dirty="0"/>
              <a:t>ايجاد فهرست </a:t>
            </a:r>
            <a:r>
              <a:rPr lang="fa-IR" dirty="0" smtClean="0"/>
              <a:t>وظيفه</a:t>
            </a:r>
          </a:p>
          <a:p>
            <a:pPr lvl="0"/>
            <a:r>
              <a:rPr lang="fa-IR" dirty="0" smtClean="0"/>
              <a:t> 5- </a:t>
            </a:r>
            <a:r>
              <a:rPr lang="fa-IR" dirty="0"/>
              <a:t>اختصاص مسئوليت به هر وظيفه </a:t>
            </a:r>
            <a:endParaRPr lang="fa-IR" dirty="0" smtClean="0"/>
          </a:p>
          <a:p>
            <a:pPr lvl="0"/>
            <a:r>
              <a:rPr lang="fa-IR" dirty="0" smtClean="0"/>
              <a:t>6- </a:t>
            </a:r>
            <a:r>
              <a:rPr lang="fa-IR" dirty="0"/>
              <a:t>توصيف نتايج مورد انتظار </a:t>
            </a:r>
            <a:endParaRPr lang="fa-IR" dirty="0" smtClean="0"/>
          </a:p>
          <a:p>
            <a:pPr lvl="0"/>
            <a:r>
              <a:rPr lang="fa-IR" dirty="0" smtClean="0"/>
              <a:t>7- </a:t>
            </a:r>
            <a:r>
              <a:rPr lang="fa-IR" dirty="0"/>
              <a:t>ترتيب دادن شيوه هايي براي پيگيري نتايج </a:t>
            </a:r>
            <a:endParaRPr lang="en-US" dirty="0"/>
          </a:p>
          <a:p>
            <a:endParaRPr lang="fa-IR" dirty="0"/>
          </a:p>
        </p:txBody>
      </p:sp>
    </p:spTree>
    <p:extLst>
      <p:ext uri="{BB962C8B-B14F-4D97-AF65-F5344CB8AC3E}">
        <p14:creationId xmlns:p14="http://schemas.microsoft.com/office/powerpoint/2010/main" val="57302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6-4-5-3-</a:t>
            </a:r>
            <a:r>
              <a:rPr lang="fa-IR" dirty="0"/>
              <a:t>غلبه  بر مقاومت در مقابل تغييرات</a:t>
            </a:r>
          </a:p>
        </p:txBody>
      </p:sp>
      <p:sp>
        <p:nvSpPr>
          <p:cNvPr id="3" name="Content Placeholder 2"/>
          <p:cNvSpPr>
            <a:spLocks noGrp="1"/>
          </p:cNvSpPr>
          <p:nvPr>
            <p:ph idx="1"/>
          </p:nvPr>
        </p:nvSpPr>
        <p:spPr/>
        <p:txBody>
          <a:bodyPr/>
          <a:lstStyle/>
          <a:p>
            <a:r>
              <a:rPr lang="fa-IR" dirty="0">
                <a:latin typeface="Calibri"/>
                <a:ea typeface="Calibri"/>
                <a:cs typeface="B Lotus"/>
              </a:rPr>
              <a:t>دلايل مختطفي براي مقاومت در برابر تغييرات وجود داشته باشد كه اغلب خود را با شكل عارضه «اينجا اختراع نشده است» يا در قالب جملاتي همچون « اين كار كمكي به ما نمي كند بنابراين چرا به خود زحمت دهيم؟ » و يا ما كه داريم خوب كار مي كنيم پس چرا روشمان را تغيير دهيم؟ خود را نشان مي دهد. هر چقدر تغييرات اساسي تر باشند با مقاومت بيشتري مواجه خواهند شد</a:t>
            </a:r>
            <a:endParaRPr lang="fa-IR" dirty="0"/>
          </a:p>
        </p:txBody>
      </p:sp>
    </p:spTree>
    <p:extLst>
      <p:ext uri="{BB962C8B-B14F-4D97-AF65-F5344CB8AC3E}">
        <p14:creationId xmlns:p14="http://schemas.microsoft.com/office/powerpoint/2010/main" val="1510665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latin typeface="Calibri"/>
                <a:ea typeface="Calibri"/>
                <a:cs typeface="B Lotus"/>
              </a:rPr>
              <a:t>دلايل عدم تعهد و مقاومت در مقابل تغييرات: </a:t>
            </a:r>
            <a:endParaRPr lang="fa-IR" dirty="0"/>
          </a:p>
        </p:txBody>
      </p:sp>
      <p:sp>
        <p:nvSpPr>
          <p:cNvPr id="3" name="Content Placeholder 2"/>
          <p:cNvSpPr>
            <a:spLocks noGrp="1"/>
          </p:cNvSpPr>
          <p:nvPr>
            <p:ph idx="1"/>
          </p:nvPr>
        </p:nvSpPr>
        <p:spPr/>
        <p:txBody>
          <a:bodyPr>
            <a:normAutofit fontScale="92500" lnSpcReduction="10000"/>
          </a:bodyPr>
          <a:lstStyle/>
          <a:p>
            <a:pPr marL="342900" lvl="0" indent="-342900" algn="just">
              <a:lnSpc>
                <a:spcPct val="150000"/>
              </a:lnSpc>
              <a:buFont typeface="Symbol"/>
              <a:buChar char=""/>
              <a:tabLst>
                <a:tab pos="269875" algn="r"/>
              </a:tabLst>
            </a:pPr>
            <a:r>
              <a:rPr lang="fa-IR" dirty="0">
                <a:latin typeface="Calibri"/>
                <a:ea typeface="Calibri"/>
                <a:cs typeface="B Lotus"/>
              </a:rPr>
              <a:t>عدم آگاهي از نياز به تغييرات</a:t>
            </a:r>
            <a:endParaRPr lang="en-US" sz="1800" dirty="0">
              <a:latin typeface="Calibri"/>
              <a:ea typeface="Calibri"/>
              <a:cs typeface="B Lotus"/>
            </a:endParaRPr>
          </a:p>
          <a:p>
            <a:pPr marL="342900" lvl="0" indent="-342900" algn="just">
              <a:lnSpc>
                <a:spcPct val="150000"/>
              </a:lnSpc>
              <a:buFont typeface="Symbol"/>
              <a:buChar char=""/>
              <a:tabLst>
                <a:tab pos="269875" algn="r"/>
              </a:tabLst>
            </a:pPr>
            <a:r>
              <a:rPr lang="fa-IR" dirty="0">
                <a:latin typeface="Calibri"/>
                <a:ea typeface="Calibri"/>
                <a:cs typeface="B Lotus"/>
              </a:rPr>
              <a:t>اطميمان از وضع موجود</a:t>
            </a:r>
            <a:endParaRPr lang="en-US" sz="1800" dirty="0">
              <a:latin typeface="Calibri"/>
              <a:ea typeface="Calibri"/>
              <a:cs typeface="B Lotus"/>
            </a:endParaRPr>
          </a:p>
          <a:p>
            <a:pPr marL="342900" lvl="0" indent="-342900" algn="just">
              <a:lnSpc>
                <a:spcPct val="150000"/>
              </a:lnSpc>
              <a:buFont typeface="Symbol"/>
              <a:buChar char=""/>
              <a:tabLst>
                <a:tab pos="269875" algn="r"/>
              </a:tabLst>
            </a:pPr>
            <a:r>
              <a:rPr lang="fa-IR" dirty="0">
                <a:latin typeface="Calibri"/>
                <a:ea typeface="Calibri"/>
                <a:cs typeface="B Lotus"/>
              </a:rPr>
              <a:t>عدم تمركز و حمايت مديريت</a:t>
            </a:r>
            <a:endParaRPr lang="en-US" sz="1800" dirty="0">
              <a:latin typeface="Calibri"/>
              <a:ea typeface="Calibri"/>
              <a:cs typeface="B Lotus"/>
            </a:endParaRPr>
          </a:p>
          <a:p>
            <a:pPr marL="342900" lvl="0" indent="-342900" algn="just">
              <a:lnSpc>
                <a:spcPct val="150000"/>
              </a:lnSpc>
              <a:buFont typeface="Symbol"/>
              <a:buChar char=""/>
              <a:tabLst>
                <a:tab pos="269875" algn="r"/>
              </a:tabLst>
            </a:pPr>
            <a:r>
              <a:rPr lang="fa-IR" dirty="0">
                <a:latin typeface="Calibri"/>
                <a:ea typeface="Calibri"/>
                <a:cs typeface="B Lotus"/>
              </a:rPr>
              <a:t>ترس از پيامدهاي تغييرات</a:t>
            </a:r>
            <a:endParaRPr lang="en-US" sz="1800" dirty="0">
              <a:latin typeface="Calibri"/>
              <a:ea typeface="Calibri"/>
              <a:cs typeface="B Lotus"/>
            </a:endParaRPr>
          </a:p>
          <a:p>
            <a:pPr marL="342900" lvl="0" indent="-342900" algn="just">
              <a:lnSpc>
                <a:spcPct val="150000"/>
              </a:lnSpc>
              <a:buFont typeface="Symbol"/>
              <a:buChar char=""/>
              <a:tabLst>
                <a:tab pos="269875" algn="r"/>
              </a:tabLst>
            </a:pPr>
            <a:r>
              <a:rPr lang="fa-IR" dirty="0">
                <a:latin typeface="Calibri"/>
                <a:ea typeface="Calibri"/>
                <a:cs typeface="B Lotus"/>
              </a:rPr>
              <a:t>تمايل به تغييرات سريع به جاي بهبودهاي دراز مدت</a:t>
            </a:r>
            <a:endParaRPr lang="en-US" sz="1800" dirty="0">
              <a:latin typeface="Calibri"/>
              <a:ea typeface="Calibri"/>
              <a:cs typeface="B Lotus"/>
            </a:endParaRPr>
          </a:p>
          <a:p>
            <a:pPr marL="342900" lvl="0" indent="-342900" algn="just">
              <a:lnSpc>
                <a:spcPct val="150000"/>
              </a:lnSpc>
              <a:buFont typeface="Symbol"/>
              <a:buChar char=""/>
              <a:tabLst>
                <a:tab pos="269875" algn="r"/>
              </a:tabLst>
            </a:pPr>
            <a:r>
              <a:rPr lang="fa-IR" dirty="0">
                <a:latin typeface="Calibri"/>
                <a:ea typeface="Calibri"/>
                <a:cs typeface="B Lotus"/>
              </a:rPr>
              <a:t>عدم درك اهداف سازمان</a:t>
            </a:r>
            <a:endParaRPr lang="en-US" sz="1800" dirty="0">
              <a:latin typeface="Calibri"/>
              <a:ea typeface="Calibri"/>
              <a:cs typeface="B Lotus"/>
            </a:endParaRPr>
          </a:p>
          <a:p>
            <a:pPr algn="just">
              <a:lnSpc>
                <a:spcPct val="150000"/>
              </a:lnSpc>
              <a:tabLst>
                <a:tab pos="269875" algn="r"/>
              </a:tabLst>
            </a:pPr>
            <a:r>
              <a:rPr lang="fa-IR" dirty="0">
                <a:latin typeface="Calibri"/>
                <a:ea typeface="Calibri"/>
                <a:cs typeface="B Lotus"/>
              </a:rPr>
              <a:t>گروهي كه معمولاً‌مقاومت مي كنند، مديران مياني هستند زيرا آن ها خود را در ميان دو خواسته متضاد، يعني تمايل مديران ارشد براي بهبود و تمايل كارمنداني كه نسبت به مزاياي تغييرات براي خود مشكوك هستند، در تنگنا مي بينند. </a:t>
            </a:r>
            <a:endParaRPr lang="en-US" sz="1800" dirty="0">
              <a:latin typeface="Calibri"/>
              <a:ea typeface="Calibri"/>
              <a:cs typeface="Arial"/>
            </a:endParaRPr>
          </a:p>
          <a:p>
            <a:endParaRPr lang="fa-IR" dirty="0"/>
          </a:p>
        </p:txBody>
      </p:sp>
    </p:spTree>
    <p:extLst>
      <p:ext uri="{BB962C8B-B14F-4D97-AF65-F5344CB8AC3E}">
        <p14:creationId xmlns:p14="http://schemas.microsoft.com/office/powerpoint/2010/main" val="2146606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6-4-6- بازنگری</a:t>
            </a:r>
            <a:endParaRPr lang="fa-IR" dirty="0"/>
          </a:p>
        </p:txBody>
      </p:sp>
      <p:sp>
        <p:nvSpPr>
          <p:cNvPr id="3" name="Content Placeholder 2"/>
          <p:cNvSpPr>
            <a:spLocks noGrp="1"/>
          </p:cNvSpPr>
          <p:nvPr>
            <p:ph idx="1"/>
          </p:nvPr>
        </p:nvSpPr>
        <p:spPr/>
        <p:txBody>
          <a:bodyPr/>
          <a:lstStyle/>
          <a:p>
            <a:pPr algn="just">
              <a:lnSpc>
                <a:spcPct val="150000"/>
              </a:lnSpc>
              <a:tabLst>
                <a:tab pos="269875" algn="r"/>
              </a:tabLst>
            </a:pPr>
            <a:r>
              <a:rPr lang="fa-IR" dirty="0">
                <a:latin typeface="Calibri"/>
                <a:ea typeface="Calibri"/>
                <a:cs typeface="B Lotus"/>
              </a:rPr>
              <a:t>درست زمان لازم براي مرحله اجراي برنامه الگوبرداري با توجه به پيچيدگي بهبودهاي پيشنهادي بسيار متفاوت است اگر پياده سازي برنامه ها نيازمند مدت زمان طولاني باشد به دليل محيط شديداً رقابتي امروزه، سرعت و تغييرات بسيار زياد بايد به دنبال پروژه ديگر رفت. </a:t>
            </a:r>
            <a:endParaRPr lang="en-US" sz="1800" dirty="0">
              <a:latin typeface="Calibri"/>
              <a:ea typeface="Calibri"/>
              <a:cs typeface="Arial"/>
            </a:endParaRPr>
          </a:p>
          <a:p>
            <a:r>
              <a:rPr lang="fa-IR" sz="4000" dirty="0" smtClean="0">
                <a:solidFill>
                  <a:schemeClr val="tx2"/>
                </a:solidFill>
              </a:rPr>
              <a:t>6-4-6-1- نظارت بر پیشرفت</a:t>
            </a:r>
          </a:p>
          <a:p>
            <a:pPr marL="0" lvl="0" indent="0" algn="just">
              <a:lnSpc>
                <a:spcPct val="150000"/>
              </a:lnSpc>
              <a:buNone/>
              <a:tabLst>
                <a:tab pos="269875" algn="r"/>
              </a:tabLst>
            </a:pPr>
            <a:r>
              <a:rPr lang="fa-IR" dirty="0">
                <a:latin typeface="Calibri"/>
                <a:ea typeface="Calibri"/>
                <a:cs typeface="B Lotus"/>
              </a:rPr>
              <a:t>مطالعات الگوبرداري بايد بر پايه اصول منظمي مورد نظارت قرار گيرد تيم­هاي پروژه نبايد صبر كنند تا پروژه تكميل گردد بلكه آن ها بايد در كل زمان اجراي الگوبرداري به ارزيابي پيشرفت پروژه بپردازند. </a:t>
            </a:r>
            <a:endParaRPr lang="en-US" sz="1800" dirty="0">
              <a:latin typeface="Calibri"/>
              <a:ea typeface="Calibri"/>
              <a:cs typeface="Arial"/>
            </a:endParaRPr>
          </a:p>
          <a:p>
            <a:endParaRPr lang="fa-IR" dirty="0">
              <a:solidFill>
                <a:schemeClr val="tx2"/>
              </a:solidFill>
            </a:endParaRPr>
          </a:p>
        </p:txBody>
      </p:sp>
    </p:spTree>
    <p:extLst>
      <p:ext uri="{BB962C8B-B14F-4D97-AF65-F5344CB8AC3E}">
        <p14:creationId xmlns:p14="http://schemas.microsoft.com/office/powerpoint/2010/main" val="3969703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latin typeface="Calibri"/>
                <a:ea typeface="Calibri"/>
                <a:cs typeface="B Lotus"/>
              </a:rPr>
              <a:t>سوالات كليدي زير بايد به هنگام بازنگري پرسيده شوند: </a:t>
            </a:r>
            <a:endParaRPr lang="fa-IR" dirty="0"/>
          </a:p>
        </p:txBody>
      </p:sp>
      <p:sp>
        <p:nvSpPr>
          <p:cNvPr id="3" name="Content Placeholder 2"/>
          <p:cNvSpPr>
            <a:spLocks noGrp="1"/>
          </p:cNvSpPr>
          <p:nvPr>
            <p:ph idx="1"/>
          </p:nvPr>
        </p:nvSpPr>
        <p:spPr/>
        <p:txBody>
          <a:bodyPr/>
          <a:lstStyle/>
          <a:p>
            <a:pPr marL="342900" lvl="0" indent="-342900" algn="just">
              <a:lnSpc>
                <a:spcPct val="150000"/>
              </a:lnSpc>
              <a:buFont typeface="Symbol"/>
              <a:buChar char=""/>
              <a:tabLst>
                <a:tab pos="269875" algn="r"/>
              </a:tabLst>
            </a:pPr>
            <a:r>
              <a:rPr lang="fa-IR" dirty="0">
                <a:latin typeface="Calibri"/>
                <a:ea typeface="Calibri"/>
                <a:cs typeface="B Lotus"/>
              </a:rPr>
              <a:t>آيا اين مطالعه به اهداف خود رسيده است؟ </a:t>
            </a:r>
            <a:endParaRPr lang="en-US" sz="1800" dirty="0">
              <a:latin typeface="Calibri"/>
              <a:ea typeface="Calibri"/>
              <a:cs typeface="B Lotus"/>
            </a:endParaRPr>
          </a:p>
          <a:p>
            <a:pPr marL="342900" lvl="0" indent="-342900" algn="just">
              <a:lnSpc>
                <a:spcPct val="150000"/>
              </a:lnSpc>
              <a:buFont typeface="Symbol"/>
              <a:buChar char=""/>
              <a:tabLst>
                <a:tab pos="269875" algn="r"/>
              </a:tabLst>
            </a:pPr>
            <a:r>
              <a:rPr lang="fa-IR" dirty="0">
                <a:latin typeface="Calibri"/>
                <a:ea typeface="Calibri"/>
                <a:cs typeface="B Lotus"/>
              </a:rPr>
              <a:t>چه چيزهايي تغيير كرده اند و چرا؟ </a:t>
            </a:r>
            <a:endParaRPr lang="en-US" sz="1800" dirty="0">
              <a:latin typeface="Calibri"/>
              <a:ea typeface="Calibri"/>
              <a:cs typeface="B Lotus"/>
            </a:endParaRPr>
          </a:p>
          <a:p>
            <a:pPr marL="342900" lvl="0" indent="-342900" algn="just">
              <a:lnSpc>
                <a:spcPct val="150000"/>
              </a:lnSpc>
              <a:buFont typeface="Symbol"/>
              <a:buChar char=""/>
              <a:tabLst>
                <a:tab pos="269875" algn="r"/>
              </a:tabLst>
            </a:pPr>
            <a:r>
              <a:rPr lang="fa-IR" dirty="0">
                <a:latin typeface="Calibri"/>
                <a:ea typeface="Calibri"/>
                <a:cs typeface="B Lotus"/>
              </a:rPr>
              <a:t>آيا اهداف تغيير كرده اند؟ </a:t>
            </a:r>
            <a:endParaRPr lang="en-US" sz="1800" dirty="0">
              <a:latin typeface="Calibri"/>
              <a:ea typeface="Calibri"/>
              <a:cs typeface="B Lotus"/>
            </a:endParaRPr>
          </a:p>
          <a:p>
            <a:pPr marL="342900" lvl="0" indent="-342900" algn="just">
              <a:lnSpc>
                <a:spcPct val="150000"/>
              </a:lnSpc>
              <a:buFont typeface="Symbol"/>
              <a:buChar char=""/>
              <a:tabLst>
                <a:tab pos="269875" algn="r"/>
              </a:tabLst>
            </a:pPr>
            <a:r>
              <a:rPr lang="fa-IR" dirty="0">
                <a:latin typeface="Calibri"/>
                <a:ea typeface="Calibri"/>
                <a:cs typeface="B Lotus"/>
              </a:rPr>
              <a:t>بهبودها چه اثراتي بر سازمان داشته اند؟ </a:t>
            </a:r>
            <a:endParaRPr lang="en-US" sz="1800" dirty="0">
              <a:latin typeface="Calibri"/>
              <a:ea typeface="Calibri"/>
              <a:cs typeface="B Lotus"/>
            </a:endParaRPr>
          </a:p>
          <a:p>
            <a:pPr marL="342900" lvl="0" indent="-342900" algn="just">
              <a:lnSpc>
                <a:spcPct val="150000"/>
              </a:lnSpc>
              <a:buFont typeface="Symbol"/>
              <a:buChar char=""/>
              <a:tabLst>
                <a:tab pos="269875" algn="r"/>
              </a:tabLst>
            </a:pPr>
            <a:r>
              <a:rPr lang="fa-IR" dirty="0">
                <a:latin typeface="Calibri"/>
                <a:ea typeface="Calibri"/>
                <a:cs typeface="B Lotus"/>
              </a:rPr>
              <a:t>ارزش اين تغييرات اعمال شده براي سازمان چقدر است؟ </a:t>
            </a:r>
            <a:endParaRPr lang="en-US" sz="1800" dirty="0">
              <a:latin typeface="Calibri"/>
              <a:ea typeface="Calibri"/>
              <a:cs typeface="B Lotus"/>
            </a:endParaRPr>
          </a:p>
          <a:p>
            <a:pPr marL="342900" lvl="0" indent="-342900" algn="just">
              <a:lnSpc>
                <a:spcPct val="150000"/>
              </a:lnSpc>
              <a:buFont typeface="Symbol"/>
              <a:buChar char=""/>
              <a:tabLst>
                <a:tab pos="269875" algn="r"/>
              </a:tabLst>
            </a:pPr>
            <a:r>
              <a:rPr lang="fa-IR" dirty="0">
                <a:latin typeface="Calibri"/>
                <a:ea typeface="Calibri"/>
                <a:cs typeface="B Lotus"/>
              </a:rPr>
              <a:t>و ... </a:t>
            </a:r>
            <a:endParaRPr lang="en-US" sz="1800" dirty="0">
              <a:latin typeface="Calibri"/>
              <a:ea typeface="Calibri"/>
              <a:cs typeface="B Lotus"/>
            </a:endParaRPr>
          </a:p>
          <a:p>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663846197"/>
              </p:ext>
            </p:extLst>
          </p:nvPr>
        </p:nvGraphicFramePr>
        <p:xfrm>
          <a:off x="179511" y="5373216"/>
          <a:ext cx="3043114" cy="1368152"/>
        </p:xfrm>
        <a:graphic>
          <a:graphicData uri="http://schemas.openxmlformats.org/drawingml/2006/table">
            <a:tbl>
              <a:tblPr rtl="1" firstRow="1" firstCol="1" bandRow="1"/>
              <a:tblGrid>
                <a:gridCol w="1521557">
                  <a:extLst>
                    <a:ext uri="{9D8B030D-6E8A-4147-A177-3AD203B41FA5}">
                      <a16:colId xmlns:a16="http://schemas.microsoft.com/office/drawing/2014/main" val="20000"/>
                    </a:ext>
                  </a:extLst>
                </a:gridCol>
                <a:gridCol w="1521557">
                  <a:extLst>
                    <a:ext uri="{9D8B030D-6E8A-4147-A177-3AD203B41FA5}">
                      <a16:colId xmlns:a16="http://schemas.microsoft.com/office/drawing/2014/main" val="20001"/>
                    </a:ext>
                  </a:extLst>
                </a:gridCol>
              </a:tblGrid>
              <a:tr h="684076">
                <a:tc>
                  <a:txBody>
                    <a:bodyPr/>
                    <a:lstStyle/>
                    <a:p>
                      <a:pPr algn="ctr" rtl="1">
                        <a:lnSpc>
                          <a:spcPct val="150000"/>
                        </a:lnSpc>
                        <a:spcAft>
                          <a:spcPts val="0"/>
                        </a:spcAft>
                        <a:tabLst>
                          <a:tab pos="269875" algn="r"/>
                        </a:tabLst>
                      </a:pPr>
                      <a:r>
                        <a:rPr lang="fa-IR" sz="1800" b="1" dirty="0">
                          <a:effectLst/>
                          <a:latin typeface="Calibri"/>
                          <a:ea typeface="Calibri"/>
                          <a:cs typeface="B Lotus"/>
                        </a:rPr>
                        <a:t>ضعف ها (</a:t>
                      </a:r>
                      <a:r>
                        <a:rPr lang="en-US" sz="1800" b="1" dirty="0">
                          <a:effectLst/>
                          <a:latin typeface="Calibri"/>
                          <a:ea typeface="Calibri"/>
                          <a:cs typeface="B Lotus"/>
                        </a:rPr>
                        <a:t>W</a:t>
                      </a:r>
                      <a:r>
                        <a:rPr lang="fa-IR" sz="1800" b="1" dirty="0">
                          <a:effectLst/>
                          <a:latin typeface="Calibri"/>
                          <a:ea typeface="Calibri"/>
                          <a:cs typeface="B Lotus"/>
                        </a:rPr>
                        <a:t>)</a:t>
                      </a:r>
                      <a:endParaRPr lang="en-US" sz="18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tabLst>
                          <a:tab pos="269875" algn="r"/>
                        </a:tabLst>
                      </a:pPr>
                      <a:r>
                        <a:rPr lang="fa-IR" sz="1800" b="1" dirty="0">
                          <a:effectLst/>
                          <a:latin typeface="Calibri"/>
                          <a:ea typeface="Calibri"/>
                          <a:cs typeface="B Lotus"/>
                        </a:rPr>
                        <a:t>قوت ها (</a:t>
                      </a:r>
                      <a:r>
                        <a:rPr lang="en-US" sz="1800" b="1" dirty="0">
                          <a:effectLst/>
                          <a:latin typeface="Calibri"/>
                          <a:ea typeface="Calibri"/>
                          <a:cs typeface="B Lotus"/>
                        </a:rPr>
                        <a:t>S</a:t>
                      </a:r>
                      <a:r>
                        <a:rPr lang="fa-IR" sz="1800" b="1" dirty="0">
                          <a:effectLst/>
                          <a:latin typeface="Calibri"/>
                          <a:ea typeface="Calibri"/>
                          <a:cs typeface="B Lotus"/>
                        </a:rPr>
                        <a:t>)</a:t>
                      </a:r>
                      <a:endParaRPr lang="en-US" sz="18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4076">
                <a:tc>
                  <a:txBody>
                    <a:bodyPr/>
                    <a:lstStyle/>
                    <a:p>
                      <a:pPr algn="ctr" rtl="1">
                        <a:lnSpc>
                          <a:spcPct val="150000"/>
                        </a:lnSpc>
                        <a:spcAft>
                          <a:spcPts val="0"/>
                        </a:spcAft>
                        <a:tabLst>
                          <a:tab pos="269875" algn="r"/>
                        </a:tabLst>
                      </a:pPr>
                      <a:r>
                        <a:rPr lang="fa-IR" sz="1800" b="1">
                          <a:effectLst/>
                          <a:latin typeface="Calibri"/>
                          <a:ea typeface="Calibri"/>
                          <a:cs typeface="B Lotus"/>
                        </a:rPr>
                        <a:t>فرمت ها (</a:t>
                      </a:r>
                      <a:r>
                        <a:rPr lang="en-US" sz="1800" b="1">
                          <a:effectLst/>
                          <a:latin typeface="Calibri"/>
                          <a:ea typeface="Calibri"/>
                          <a:cs typeface="B Lotus"/>
                        </a:rPr>
                        <a:t>O</a:t>
                      </a:r>
                      <a:r>
                        <a:rPr lang="fa-IR" sz="1800" b="1">
                          <a:effectLst/>
                          <a:latin typeface="Calibri"/>
                          <a:ea typeface="Calibri"/>
                          <a:cs typeface="B Lotus"/>
                        </a:rPr>
                        <a:t>)</a:t>
                      </a:r>
                      <a:endParaRPr lang="en-US" sz="18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tabLst>
                          <a:tab pos="269875" algn="r"/>
                        </a:tabLst>
                      </a:pPr>
                      <a:r>
                        <a:rPr lang="fa-IR" sz="1800" b="1" dirty="0">
                          <a:effectLst/>
                          <a:latin typeface="Calibri"/>
                          <a:ea typeface="Calibri"/>
                          <a:cs typeface="B Lotus"/>
                        </a:rPr>
                        <a:t>تهديدها (</a:t>
                      </a:r>
                      <a:r>
                        <a:rPr lang="en-US" sz="1800" b="1" dirty="0">
                          <a:effectLst/>
                          <a:latin typeface="Calibri"/>
                          <a:ea typeface="Calibri"/>
                          <a:cs typeface="B Lotus"/>
                        </a:rPr>
                        <a:t>T</a:t>
                      </a:r>
                      <a:r>
                        <a:rPr lang="fa-IR" sz="1800" b="1" dirty="0">
                          <a:effectLst/>
                          <a:latin typeface="Calibri"/>
                          <a:ea typeface="Calibri"/>
                          <a:cs typeface="B Lotus"/>
                        </a:rPr>
                        <a:t>)</a:t>
                      </a:r>
                      <a:endParaRPr lang="en-US" sz="18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3491880" y="5373216"/>
            <a:ext cx="59046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269875" algn="r"/>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Lotus" pitchFamily="2" charset="-78"/>
              </a:rPr>
              <a:t>استفاده از تجزيه و تحليل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B Lotus" pitchFamily="2" charset="-78"/>
              </a:rPr>
              <a:t>SWOT</a:t>
            </a: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Lotus" pitchFamily="2" charset="-78"/>
              </a:rPr>
              <a:t> بهنگام آماده سازي اطلاعات براي بازنگري بسيار مفيد است.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20062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856312"/>
          </a:xfrm>
        </p:spPr>
        <p:txBody>
          <a:bodyPr/>
          <a:lstStyle/>
          <a:p>
            <a:pPr algn="just">
              <a:lnSpc>
                <a:spcPct val="150000"/>
              </a:lnSpc>
              <a:tabLst>
                <a:tab pos="269875" algn="r"/>
              </a:tabLst>
            </a:pPr>
            <a:r>
              <a:rPr lang="fa-IR" dirty="0">
                <a:latin typeface="Calibri"/>
                <a:ea typeface="Calibri"/>
                <a:cs typeface="B Lotus"/>
              </a:rPr>
              <a:t>اعضاي تيم پروژه پس از تكميل تجزيه و تحليل </a:t>
            </a:r>
            <a:r>
              <a:rPr lang="en-US" dirty="0">
                <a:latin typeface="Calibri"/>
                <a:ea typeface="Calibri"/>
                <a:cs typeface="B Lotus"/>
              </a:rPr>
              <a:t>SWOT</a:t>
            </a:r>
            <a:r>
              <a:rPr lang="fa-IR" dirty="0">
                <a:latin typeface="Calibri"/>
                <a:ea typeface="Calibri"/>
                <a:cs typeface="B Lotus"/>
              </a:rPr>
              <a:t> بايد مسائل زير را مشخص كنند: </a:t>
            </a:r>
            <a:endParaRPr lang="en-US" sz="1800" dirty="0">
              <a:latin typeface="Calibri"/>
              <a:ea typeface="Calibri"/>
              <a:cs typeface="Arial"/>
            </a:endParaRPr>
          </a:p>
          <a:p>
            <a:pPr marL="342900" lvl="0" indent="-342900" algn="just">
              <a:lnSpc>
                <a:spcPct val="150000"/>
              </a:lnSpc>
              <a:buFont typeface="Symbol"/>
              <a:buChar char=""/>
              <a:tabLst>
                <a:tab pos="269875" algn="r"/>
              </a:tabLst>
            </a:pPr>
            <a:r>
              <a:rPr lang="fa-IR" dirty="0">
                <a:latin typeface="Calibri"/>
                <a:ea typeface="Calibri"/>
                <a:cs typeface="B Lotus"/>
              </a:rPr>
              <a:t>چگونه مي توان از نقاط قوت موجود بهتر گرفت؟ </a:t>
            </a:r>
            <a:endParaRPr lang="en-US" sz="1800" dirty="0">
              <a:latin typeface="Calibri"/>
              <a:ea typeface="Calibri"/>
              <a:cs typeface="B Lotus"/>
            </a:endParaRPr>
          </a:p>
          <a:p>
            <a:pPr marL="342900" lvl="0" indent="-342900" algn="just">
              <a:lnSpc>
                <a:spcPct val="150000"/>
              </a:lnSpc>
              <a:buFont typeface="Symbol"/>
              <a:buChar char=""/>
              <a:tabLst>
                <a:tab pos="269875" algn="r"/>
              </a:tabLst>
            </a:pPr>
            <a:r>
              <a:rPr lang="fa-IR" dirty="0">
                <a:latin typeface="Calibri"/>
                <a:ea typeface="Calibri"/>
                <a:cs typeface="B Lotus"/>
              </a:rPr>
              <a:t>چگونه مي توان از نقاط ضعف و موجود را برطرف كرد؟ </a:t>
            </a:r>
            <a:endParaRPr lang="en-US" sz="1800" dirty="0">
              <a:latin typeface="Calibri"/>
              <a:ea typeface="Calibri"/>
              <a:cs typeface="B Lotus"/>
            </a:endParaRPr>
          </a:p>
          <a:p>
            <a:pPr marL="342900" lvl="0" indent="-342900" algn="just">
              <a:lnSpc>
                <a:spcPct val="150000"/>
              </a:lnSpc>
              <a:buFont typeface="Symbol"/>
              <a:buChar char=""/>
              <a:tabLst>
                <a:tab pos="269875" algn="r"/>
              </a:tabLst>
            </a:pPr>
            <a:r>
              <a:rPr lang="fa-IR" dirty="0">
                <a:latin typeface="Calibri"/>
                <a:ea typeface="Calibri"/>
                <a:cs typeface="B Lotus"/>
              </a:rPr>
              <a:t>چگونه مي توان از نقاط فرمت هاي موجود استفاده كرد؟ </a:t>
            </a:r>
            <a:endParaRPr lang="en-US" sz="1800" dirty="0">
              <a:latin typeface="Calibri"/>
              <a:ea typeface="Calibri"/>
              <a:cs typeface="B Lotus"/>
            </a:endParaRPr>
          </a:p>
          <a:p>
            <a:pPr marL="342900" lvl="0" indent="-342900" algn="just">
              <a:lnSpc>
                <a:spcPct val="150000"/>
              </a:lnSpc>
              <a:buFont typeface="Symbol"/>
              <a:buChar char=""/>
              <a:tabLst>
                <a:tab pos="269875" algn="r"/>
              </a:tabLst>
            </a:pPr>
            <a:r>
              <a:rPr lang="fa-IR" dirty="0">
                <a:latin typeface="Calibri"/>
                <a:ea typeface="Calibri"/>
                <a:cs typeface="B Lotus"/>
              </a:rPr>
              <a:t>چگونه مي توان تهديدات موجود را حداقل نمود؟ </a:t>
            </a:r>
            <a:endParaRPr lang="en-US" sz="1800" dirty="0">
              <a:latin typeface="Calibri"/>
              <a:ea typeface="Calibri"/>
              <a:cs typeface="B Lotus"/>
            </a:endParaRPr>
          </a:p>
          <a:p>
            <a:endParaRPr lang="fa-IR" dirty="0"/>
          </a:p>
        </p:txBody>
      </p:sp>
    </p:spTree>
    <p:extLst>
      <p:ext uri="{BB962C8B-B14F-4D97-AF65-F5344CB8AC3E}">
        <p14:creationId xmlns:p14="http://schemas.microsoft.com/office/powerpoint/2010/main" val="2221123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3366FF"/>
          </a:solidFill>
        </p:spPr>
        <p:txBody>
          <a:bodyPr/>
          <a:lstStyle/>
          <a:p>
            <a:pPr algn="r" eaLnBrk="1" hangingPunct="1"/>
            <a:r>
              <a:rPr lang="fa-IR" sz="3200" b="1" smtClean="0">
                <a:cs typeface="B Nazanin" pitchFamily="2" charset="-78"/>
              </a:rPr>
              <a:t>بنچ مارکینگ یا الگو برداری از بهترین ها یا بهبود تطبیقی</a:t>
            </a:r>
            <a:endParaRPr lang="en-US" sz="3200" b="1" smtClean="0">
              <a:cs typeface="B Nazanin" pitchFamily="2" charset="-78"/>
            </a:endParaRPr>
          </a:p>
        </p:txBody>
      </p:sp>
      <p:sp>
        <p:nvSpPr>
          <p:cNvPr id="6147" name="Rectangle 3"/>
          <p:cNvSpPr>
            <a:spLocks noGrp="1" noChangeArrowheads="1"/>
          </p:cNvSpPr>
          <p:nvPr>
            <p:ph type="body" idx="1"/>
          </p:nvPr>
        </p:nvSpPr>
        <p:spPr/>
        <p:txBody>
          <a:bodyPr/>
          <a:lstStyle/>
          <a:p>
            <a:pPr algn="just" eaLnBrk="1" hangingPunct="1"/>
            <a:r>
              <a:rPr lang="fa-IR" sz="2400" smtClean="0">
                <a:cs typeface="B Nazanin" pitchFamily="2" charset="-78"/>
              </a:rPr>
              <a:t>بنچ مارک از حوزه نقشه برداری اقتباس شده و منظور از آن ، نقطه ی مرجعی است که سایر نقاط و موقعیت های زمین (پستی و بلندی) را با آن مقایسه می کنند. در کل یادگیری بر دو نوع است : مستقیم و غیر مستقیم (یادگیری از دیگران) که بنچ مارکینگ مصداق عینی یادگیری از دیگران است.</a:t>
            </a:r>
            <a:endParaRPr lang="en-US" sz="2400" smtClean="0">
              <a:cs typeface="B Nazanin" pitchFamily="2" charset="-78"/>
            </a:endParaRPr>
          </a:p>
        </p:txBody>
      </p:sp>
      <p:pic>
        <p:nvPicPr>
          <p:cNvPr id="6148" name="Picture 2" descr="http://www.sanatekhodro.com/CrThumb.aspx?Pic=sanatekh%5CImages%5C43%5C548559831024153.jpg&amp;X=336&amp;Y=23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789363"/>
            <a:ext cx="3889375"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6400800"/>
            <a:ext cx="9144000" cy="457200"/>
          </a:xfrm>
          <a:prstGeom prst="rect">
            <a:avLst/>
          </a:prstGeom>
        </p:spPr>
        <p:txBody>
          <a:bodyPr anchor="b">
            <a:normAutofit/>
            <a:scene3d>
              <a:camera prst="orthographicFront"/>
              <a:lightRig rig="soft" dir="t"/>
            </a:scene3d>
            <a:sp3d prstMaterial="softEdge">
              <a:bevelT w="25400" h="25400"/>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defRPr/>
            </a:pPr>
            <a:r>
              <a:rPr lang="en-US" sz="1600" b="1" dirty="0" smtClean="0">
                <a:solidFill>
                  <a:srgbClr val="000000"/>
                </a:solidFill>
                <a:effectLst>
                  <a:outerShdw blurRad="31750" dist="25400" dir="5400000" algn="tl" rotWithShape="0">
                    <a:srgbClr val="000000">
                      <a:alpha val="25000"/>
                    </a:srgbClr>
                  </a:outerShdw>
                </a:effectLst>
                <a:hlinkClick r:id="rId4"/>
              </a:rPr>
              <a:t>http://Silbarg.ir</a:t>
            </a:r>
            <a:endParaRPr lang="en-US" sz="1600" b="1" dirty="0">
              <a:solidFill>
                <a:srgbClr val="000000"/>
              </a:solidFill>
              <a:effectLst>
                <a:outerShdw blurRad="31750" dist="25400" dir="5400000" algn="tl" rotWithShape="0">
                  <a:srgbClr val="000000">
                    <a:alpha val="25000"/>
                  </a:srgbClr>
                </a:outerShdw>
              </a:effectLst>
            </a:endParaRPr>
          </a:p>
        </p:txBody>
      </p:sp>
    </p:spTree>
    <p:extLst>
      <p:ext uri="{BB962C8B-B14F-4D97-AF65-F5344CB8AC3E}">
        <p14:creationId xmlns:p14="http://schemas.microsoft.com/office/powerpoint/2010/main" val="288084678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146">
                                            <p:txEl>
                                              <p:charRg st="4294967295" end="4294967295"/>
                                            </p:txEl>
                                          </p:spTgt>
                                        </p:tgtEl>
                                        <p:attrNameLst>
                                          <p:attrName>style.visibility</p:attrName>
                                        </p:attrNameLst>
                                      </p:cBhvr>
                                      <p:to>
                                        <p:strVal val="visible"/>
                                      </p:to>
                                    </p:set>
                                    <p:anim calcmode="lin" valueType="num">
                                      <p:cBhvr>
                                        <p:cTn id="7" dur="1000" fill="hold"/>
                                        <p:tgtEl>
                                          <p:spTgt spid="6146">
                                            <p:txEl>
                                              <p:charRg st="4294967295" end="4294967295"/>
                                            </p:txEl>
                                          </p:spTgt>
                                        </p:tgtEl>
                                        <p:attrNameLst>
                                          <p:attrName>ppt_w</p:attrName>
                                        </p:attrNameLst>
                                      </p:cBhvr>
                                      <p:tavLst>
                                        <p:tav tm="0">
                                          <p:val>
                                            <p:strVal val="#ppt_w+.3"/>
                                          </p:val>
                                        </p:tav>
                                        <p:tav tm="100000">
                                          <p:val>
                                            <p:strVal val="#ppt_w"/>
                                          </p:val>
                                        </p:tav>
                                      </p:tavLst>
                                    </p:anim>
                                    <p:anim calcmode="lin" valueType="num">
                                      <p:cBhvr>
                                        <p:cTn id="8" dur="1000" fill="hold"/>
                                        <p:tgtEl>
                                          <p:spTgt spid="6146">
                                            <p:txEl>
                                              <p:charRg st="4294967295" end="4294967295"/>
                                            </p:txEl>
                                          </p:spTgt>
                                        </p:tgtEl>
                                        <p:attrNameLst>
                                          <p:attrName>ppt_h</p:attrName>
                                        </p:attrNameLst>
                                      </p:cBhvr>
                                      <p:tavLst>
                                        <p:tav tm="0">
                                          <p:val>
                                            <p:strVal val="#ppt_h"/>
                                          </p:val>
                                        </p:tav>
                                        <p:tav tm="100000">
                                          <p:val>
                                            <p:strVal val="#ppt_h"/>
                                          </p:val>
                                        </p:tav>
                                      </p:tavLst>
                                    </p:anim>
                                    <p:animEffect transition="in" filter="fade">
                                      <p:cBhvr>
                                        <p:cTn id="9" dur="1000"/>
                                        <p:tgtEl>
                                          <p:spTgt spid="6146">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147">
                                            <p:txEl>
                                              <p:pRg st="0" end="0"/>
                                            </p:txEl>
                                          </p:spTgt>
                                        </p:tgtEl>
                                        <p:attrNameLst>
                                          <p:attrName>style.visibility</p:attrName>
                                        </p:attrNameLst>
                                      </p:cBhvr>
                                      <p:to>
                                        <p:strVal val="visible"/>
                                      </p:to>
                                    </p:set>
                                    <p:anim calcmode="lin" valueType="num">
                                      <p:cBhvr>
                                        <p:cTn id="14" dur="1000" fill="hold"/>
                                        <p:tgtEl>
                                          <p:spTgt spid="614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latin typeface="Calibri"/>
                <a:ea typeface="Calibri"/>
                <a:cs typeface="B Lotus"/>
              </a:rPr>
              <a:t>مزاياي مطالعات الگوبرداري:</a:t>
            </a:r>
            <a:endParaRPr lang="fa-IR" dirty="0"/>
          </a:p>
        </p:txBody>
      </p:sp>
      <p:sp>
        <p:nvSpPr>
          <p:cNvPr id="3" name="Content Placeholder 2"/>
          <p:cNvSpPr>
            <a:spLocks noGrp="1"/>
          </p:cNvSpPr>
          <p:nvPr>
            <p:ph idx="1"/>
          </p:nvPr>
        </p:nvSpPr>
        <p:spPr/>
        <p:txBody>
          <a:bodyPr/>
          <a:lstStyle/>
          <a:p>
            <a:pPr algn="just">
              <a:lnSpc>
                <a:spcPct val="150000"/>
              </a:lnSpc>
              <a:tabLst>
                <a:tab pos="269875" algn="r"/>
              </a:tabLst>
            </a:pPr>
            <a:r>
              <a:rPr lang="fa-IR" dirty="0">
                <a:latin typeface="Calibri"/>
                <a:ea typeface="Calibri"/>
                <a:cs typeface="B Lotus"/>
              </a:rPr>
              <a:t>اطلاع از عملكردهاي امكان پذير </a:t>
            </a:r>
            <a:endParaRPr lang="fa-IR" dirty="0" smtClean="0">
              <a:latin typeface="Calibri"/>
              <a:ea typeface="Calibri"/>
              <a:cs typeface="B Lotus"/>
            </a:endParaRPr>
          </a:p>
          <a:p>
            <a:pPr algn="just">
              <a:lnSpc>
                <a:spcPct val="150000"/>
              </a:lnSpc>
              <a:tabLst>
                <a:tab pos="269875" algn="r"/>
              </a:tabLst>
            </a:pPr>
            <a:r>
              <a:rPr lang="fa-IR" dirty="0" smtClean="0">
                <a:latin typeface="Calibri"/>
                <a:ea typeface="Calibri"/>
                <a:cs typeface="B Lotus"/>
              </a:rPr>
              <a:t>شناسایی و درک روشهای تاییدشده برای دستیابی به آنها</a:t>
            </a:r>
          </a:p>
          <a:p>
            <a:pPr algn="just">
              <a:lnSpc>
                <a:spcPct val="150000"/>
              </a:lnSpc>
              <a:tabLst>
                <a:tab pos="269875" algn="r"/>
              </a:tabLst>
            </a:pPr>
            <a:r>
              <a:rPr lang="fa-IR" dirty="0" smtClean="0">
                <a:latin typeface="Calibri"/>
                <a:ea typeface="Calibri"/>
                <a:cs typeface="B Lotus"/>
              </a:rPr>
              <a:t>درك </a:t>
            </a:r>
            <a:r>
              <a:rPr lang="fa-IR" dirty="0">
                <a:latin typeface="Calibri"/>
                <a:ea typeface="Calibri"/>
                <a:cs typeface="B Lotus"/>
              </a:rPr>
              <a:t>كامل فرآيند </a:t>
            </a:r>
            <a:endParaRPr lang="en-US" sz="1800" dirty="0">
              <a:latin typeface="Calibri"/>
              <a:ea typeface="Calibri"/>
              <a:cs typeface="Arial"/>
            </a:endParaRPr>
          </a:p>
          <a:p>
            <a:pPr algn="just">
              <a:lnSpc>
                <a:spcPct val="150000"/>
              </a:lnSpc>
              <a:tabLst>
                <a:tab pos="269875" algn="r"/>
              </a:tabLst>
            </a:pPr>
            <a:r>
              <a:rPr lang="fa-IR" dirty="0" smtClean="0">
                <a:latin typeface="Calibri"/>
                <a:ea typeface="Calibri"/>
                <a:cs typeface="B Lotus"/>
              </a:rPr>
              <a:t>پرورش </a:t>
            </a:r>
            <a:r>
              <a:rPr lang="fa-IR" dirty="0">
                <a:latin typeface="Calibri"/>
                <a:ea typeface="Calibri"/>
                <a:cs typeface="B Lotus"/>
              </a:rPr>
              <a:t>اعضاي تيم </a:t>
            </a:r>
            <a:endParaRPr lang="fa-IR" dirty="0" smtClean="0">
              <a:latin typeface="Calibri"/>
              <a:ea typeface="Calibri"/>
              <a:cs typeface="B Lotus"/>
            </a:endParaRPr>
          </a:p>
          <a:p>
            <a:pPr algn="just">
              <a:lnSpc>
                <a:spcPct val="150000"/>
              </a:lnSpc>
              <a:tabLst>
                <a:tab pos="269875" algn="r"/>
              </a:tabLst>
            </a:pPr>
            <a:r>
              <a:rPr lang="fa-IR" dirty="0" smtClean="0">
                <a:latin typeface="Calibri"/>
                <a:ea typeface="Calibri"/>
                <a:cs typeface="B Lotus"/>
              </a:rPr>
              <a:t>اشتياق </a:t>
            </a:r>
            <a:r>
              <a:rPr lang="fa-IR" dirty="0">
                <a:latin typeface="Calibri"/>
                <a:ea typeface="Calibri"/>
                <a:cs typeface="B Lotus"/>
              </a:rPr>
              <a:t>براي اعمال تغييرات در داخل سازمان</a:t>
            </a:r>
            <a:endParaRPr lang="en-US" sz="1800" dirty="0">
              <a:latin typeface="Calibri"/>
              <a:ea typeface="Calibri"/>
              <a:cs typeface="Arial"/>
            </a:endParaRPr>
          </a:p>
          <a:p>
            <a:pPr algn="just">
              <a:lnSpc>
                <a:spcPct val="150000"/>
              </a:lnSpc>
              <a:tabLst>
                <a:tab pos="269875" algn="r"/>
              </a:tabLst>
            </a:pPr>
            <a:r>
              <a:rPr lang="fa-IR" dirty="0" smtClean="0">
                <a:latin typeface="Calibri"/>
                <a:ea typeface="Calibri"/>
                <a:cs typeface="B Lotus"/>
              </a:rPr>
              <a:t>توسعه </a:t>
            </a:r>
            <a:r>
              <a:rPr lang="fa-IR" dirty="0">
                <a:latin typeface="Calibri"/>
                <a:ea typeface="Calibri"/>
                <a:cs typeface="B Lotus"/>
              </a:rPr>
              <a:t>شبكه اي براي قراردادهاي امكان پذير آينده سازمان </a:t>
            </a:r>
            <a:endParaRPr lang="en-US" sz="1800" dirty="0">
              <a:latin typeface="Calibri"/>
              <a:ea typeface="Calibri"/>
              <a:cs typeface="Arial"/>
            </a:endParaRPr>
          </a:p>
          <a:p>
            <a:endParaRPr lang="fa-IR" dirty="0"/>
          </a:p>
        </p:txBody>
      </p:sp>
    </p:spTree>
    <p:extLst>
      <p:ext uri="{BB962C8B-B14F-4D97-AF65-F5344CB8AC3E}">
        <p14:creationId xmlns:p14="http://schemas.microsoft.com/office/powerpoint/2010/main" val="928787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6-4-6-2- بهنگام </a:t>
            </a:r>
            <a:r>
              <a:rPr lang="fa-IR" dirty="0"/>
              <a:t>بودن</a:t>
            </a:r>
          </a:p>
        </p:txBody>
      </p:sp>
      <p:sp>
        <p:nvSpPr>
          <p:cNvPr id="3" name="Content Placeholder 2"/>
          <p:cNvSpPr>
            <a:spLocks noGrp="1"/>
          </p:cNvSpPr>
          <p:nvPr>
            <p:ph idx="1"/>
          </p:nvPr>
        </p:nvSpPr>
        <p:spPr/>
        <p:txBody>
          <a:bodyPr>
            <a:normAutofit fontScale="92500" lnSpcReduction="10000"/>
          </a:bodyPr>
          <a:lstStyle/>
          <a:p>
            <a:pPr algn="just">
              <a:lnSpc>
                <a:spcPct val="150000"/>
              </a:lnSpc>
              <a:tabLst>
                <a:tab pos="269875" algn="r"/>
              </a:tabLst>
            </a:pPr>
            <a:r>
              <a:rPr lang="fa-IR" dirty="0">
                <a:latin typeface="Calibri"/>
                <a:ea typeface="Calibri"/>
                <a:cs typeface="B Lotus"/>
              </a:rPr>
              <a:t>شبكه هاي الگوبرداري متعددي براي بهنگام كردن اطلاعات الگوبرداري تأسيس شده اند. در اين شبكه ها گروهي از افراد به نمايندگي از شركت هايشان به صورت منظم، جلساتي را تشكيل داده و اطلاعات موفقيت ها و شركت هاي خود را در اختيار هم قرار مي دهند. يكي از پيش شرط هاي عضويت در اين شبكه ها، محرمانه بودن طملق موضوعات مطروحه است. </a:t>
            </a:r>
            <a:endParaRPr lang="en-US" sz="1800" dirty="0">
              <a:latin typeface="Calibri"/>
              <a:ea typeface="Calibri"/>
              <a:cs typeface="Arial"/>
            </a:endParaRPr>
          </a:p>
          <a:p>
            <a:r>
              <a:rPr lang="fa-IR" sz="4000" dirty="0">
                <a:solidFill>
                  <a:schemeClr val="tx2"/>
                </a:solidFill>
              </a:rPr>
              <a:t>6-4-6-3- 3-	بسط الگوبرداري</a:t>
            </a:r>
            <a:r>
              <a:rPr lang="fa-IR" sz="4000" dirty="0" smtClean="0">
                <a:solidFill>
                  <a:schemeClr val="tx2"/>
                </a:solidFill>
              </a:rPr>
              <a:t>:</a:t>
            </a:r>
          </a:p>
          <a:p>
            <a:pPr algn="just">
              <a:lnSpc>
                <a:spcPct val="150000"/>
              </a:lnSpc>
              <a:tabLst>
                <a:tab pos="269875" algn="r"/>
              </a:tabLst>
            </a:pPr>
            <a:r>
              <a:rPr lang="fa-IR" dirty="0">
                <a:latin typeface="Calibri"/>
                <a:ea typeface="Calibri"/>
                <a:cs typeface="B Lotus"/>
              </a:rPr>
              <a:t>پس از تكميل تحقيقات الگوبرداري و انجام بازنگري، تيم پروژه حوزه هاي ديگري را در كل تجارت براي الگوبرداري شناسايي مي نمايد. </a:t>
            </a:r>
            <a:endParaRPr lang="en-US" sz="1800" dirty="0">
              <a:latin typeface="Calibri"/>
              <a:ea typeface="Calibri"/>
              <a:cs typeface="Arial"/>
            </a:endParaRPr>
          </a:p>
          <a:p>
            <a:pPr algn="just">
              <a:lnSpc>
                <a:spcPct val="150000"/>
              </a:lnSpc>
              <a:tabLst>
                <a:tab pos="269875" algn="r"/>
              </a:tabLst>
            </a:pPr>
            <a:r>
              <a:rPr lang="fa-IR" dirty="0">
                <a:latin typeface="Calibri"/>
                <a:ea typeface="Calibri"/>
                <a:cs typeface="B Lotus"/>
              </a:rPr>
              <a:t>الگوبرداري زماني موثر خواهد بود كه همراه با يادگيري تجربه اندوزي و مبتني بر فعاليت باشد بگونه­اي كه بتوان تجربيات را با ديگران در ميان گذاشت. </a:t>
            </a:r>
            <a:endParaRPr lang="en-US" sz="1800" dirty="0">
              <a:latin typeface="Calibri"/>
              <a:ea typeface="Calibri"/>
              <a:cs typeface="Arial"/>
            </a:endParaRPr>
          </a:p>
          <a:p>
            <a:endParaRPr lang="fa-IR" dirty="0"/>
          </a:p>
        </p:txBody>
      </p:sp>
    </p:spTree>
    <p:extLst>
      <p:ext uri="{BB962C8B-B14F-4D97-AF65-F5344CB8AC3E}">
        <p14:creationId xmlns:p14="http://schemas.microsoft.com/office/powerpoint/2010/main" val="33211200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  سوالات فصل</a:t>
            </a:r>
            <a:endParaRPr lang="en-US" dirty="0"/>
          </a:p>
        </p:txBody>
      </p:sp>
      <p:sp>
        <p:nvSpPr>
          <p:cNvPr id="3" name="Content Placeholder 2"/>
          <p:cNvSpPr>
            <a:spLocks noGrp="1"/>
          </p:cNvSpPr>
          <p:nvPr>
            <p:ph idx="1"/>
          </p:nvPr>
        </p:nvSpPr>
        <p:spPr/>
        <p:txBody>
          <a:bodyPr>
            <a:normAutofit fontScale="77500" lnSpcReduction="20000"/>
          </a:bodyPr>
          <a:lstStyle/>
          <a:p>
            <a:pPr algn="r" rtl="1"/>
            <a:r>
              <a:rPr lang="fa-IR" sz="2000" dirty="0" smtClean="0">
                <a:latin typeface="Arial" pitchFamily="34" charset="0"/>
                <a:cs typeface="Arial" pitchFamily="34" charset="0"/>
              </a:rPr>
              <a:t> </a:t>
            </a:r>
            <a:r>
              <a:rPr lang="fa-IR" sz="2100" b="1" dirty="0" smtClean="0">
                <a:latin typeface="Arial" pitchFamily="34" charset="0"/>
                <a:cs typeface="Arial" pitchFamily="34" charset="0"/>
              </a:rPr>
              <a:t>1-الگوبرداری را تعریف کنید. </a:t>
            </a:r>
            <a:r>
              <a:rPr lang="fa-IR" sz="2100" dirty="0" smtClean="0">
                <a:latin typeface="Arial" pitchFamily="34" charset="0"/>
                <a:cs typeface="Arial" pitchFamily="34" charset="0"/>
              </a:rPr>
              <a:t>روشی سیستماتیک است که سازمانها بسیله آن می توانند فعالیت های خود را بر اساس بهترین صنعت یا سازمان اندازه گیری و اصلاح کنند.در واقع الگو برداری ابزاری برای بهبود مستمر است و می تواند توسط انواع سازمانهای تولیدی و خدماتی به کار گرفته شود.</a:t>
            </a:r>
          </a:p>
          <a:p>
            <a:pPr algn="r" rtl="1"/>
            <a:r>
              <a:rPr lang="fa-IR" sz="2100" b="1" dirty="0" smtClean="0">
                <a:latin typeface="Arial" pitchFamily="34" charset="0"/>
                <a:cs typeface="Arial" pitchFamily="34" charset="0"/>
              </a:rPr>
              <a:t>2-انواع الگو برداری را نام ببرید. </a:t>
            </a:r>
            <a:r>
              <a:rPr lang="fa-IR" sz="2000" dirty="0" smtClean="0">
                <a:latin typeface="Arial" pitchFamily="34" charset="0"/>
                <a:cs typeface="Arial" pitchFamily="34" charset="0"/>
              </a:rPr>
              <a:t>1</a:t>
            </a:r>
            <a:r>
              <a:rPr lang="fa-IR" sz="2100" dirty="0" smtClean="0">
                <a:latin typeface="Arial" pitchFamily="34" charset="0"/>
                <a:cs typeface="Arial" pitchFamily="34" charset="0"/>
              </a:rPr>
              <a:t>) الگو برداری داخلی 2) الگو برداری رقابتی 3) الگو برداری فرایندی</a:t>
            </a:r>
          </a:p>
          <a:p>
            <a:pPr algn="r" rtl="1"/>
            <a:r>
              <a:rPr lang="fa-IR" sz="2100" b="1" dirty="0" smtClean="0">
                <a:latin typeface="Arial" pitchFamily="34" charset="0"/>
                <a:cs typeface="Arial" pitchFamily="34" charset="0"/>
              </a:rPr>
              <a:t>3-فرایندهای الگو برداری را نام ببرید. </a:t>
            </a:r>
            <a:r>
              <a:rPr lang="fa-IR" sz="2000" dirty="0" smtClean="0">
                <a:latin typeface="Arial" pitchFamily="34" charset="0"/>
                <a:cs typeface="Arial" pitchFamily="34" charset="0"/>
              </a:rPr>
              <a:t>1</a:t>
            </a:r>
            <a:r>
              <a:rPr lang="fa-IR" sz="2100" dirty="0" smtClean="0">
                <a:latin typeface="Arial" pitchFamily="34" charset="0"/>
                <a:cs typeface="Arial" pitchFamily="34" charset="0"/>
              </a:rPr>
              <a:t>- شناسایی و درک فرایند خود 2- توافق در مورد موضوع مورد الگو برداری 3-جمع آوری داده 4- تحلیل داده ها و شناسایی شکاف ها 5- برنامه ریزی و اجرای بهبود ها 6- باز نگری</a:t>
            </a:r>
            <a:endParaRPr lang="en-US" sz="2100" dirty="0">
              <a:latin typeface="Arial" pitchFamily="34" charset="0"/>
              <a:cs typeface="Arial" pitchFamily="34" charset="0"/>
            </a:endParaRPr>
          </a:p>
        </p:txBody>
      </p:sp>
    </p:spTree>
    <p:extLst>
      <p:ext uri="{BB962C8B-B14F-4D97-AF65-F5344CB8AC3E}">
        <p14:creationId xmlns:p14="http://schemas.microsoft.com/office/powerpoint/2010/main" val="16948801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38000">
              <a:srgbClr val="2E6792"/>
            </a:gs>
            <a:gs pos="79175">
              <a:srgbClr val="136CFB"/>
            </a:gs>
            <a:gs pos="78000">
              <a:srgbClr val="3333CC"/>
            </a:gs>
            <a:gs pos="81000">
              <a:srgbClr val="1170FF"/>
            </a:gs>
            <a:gs pos="100000">
              <a:srgbClr val="006699"/>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سوالات فصل</a:t>
            </a:r>
            <a:endParaRPr lang="en-US" dirty="0"/>
          </a:p>
        </p:txBody>
      </p:sp>
      <p:sp>
        <p:nvSpPr>
          <p:cNvPr id="3" name="Content Placeholder 2"/>
          <p:cNvSpPr>
            <a:spLocks noGrp="1"/>
          </p:cNvSpPr>
          <p:nvPr>
            <p:ph idx="1"/>
          </p:nvPr>
        </p:nvSpPr>
        <p:spPr/>
        <p:txBody>
          <a:bodyPr>
            <a:normAutofit fontScale="77500" lnSpcReduction="20000"/>
          </a:bodyPr>
          <a:lstStyle/>
          <a:p>
            <a:pPr algn="r" rtl="1"/>
            <a:r>
              <a:rPr lang="fa-IR" sz="2400" b="1" dirty="0" smtClean="0">
                <a:latin typeface="Arial" pitchFamily="34" charset="0"/>
                <a:cs typeface="Arial" pitchFamily="34" charset="0"/>
              </a:rPr>
              <a:t>4- وظیفه تیم پروژه را تعریف </a:t>
            </a:r>
            <a:r>
              <a:rPr lang="fa-IR" sz="2400" b="1" dirty="0">
                <a:latin typeface="Arial" pitchFamily="34" charset="0"/>
                <a:cs typeface="Arial" pitchFamily="34" charset="0"/>
              </a:rPr>
              <a:t>کنید. </a:t>
            </a:r>
            <a:r>
              <a:rPr lang="fa-IR" sz="1900" dirty="0">
                <a:latin typeface="Arial" pitchFamily="34" charset="0"/>
                <a:cs typeface="Arial" pitchFamily="34" charset="0"/>
              </a:rPr>
              <a:t>وظیفه تیم پروژه پس از جمع آوری داده ها، تفسیر اطلاعات به دست آمده و مشخص کردن حوزه های بهبود می باشد. این کار در  دو مرحله زیر صورت می گیرد: بازنگری تحلیلی داده ها    شناسایی و تحلیل شکاف ها در عملکرد</a:t>
            </a:r>
          </a:p>
          <a:p>
            <a:pPr indent="0" algn="r" rtl="1">
              <a:buNone/>
            </a:pPr>
            <a:r>
              <a:rPr lang="fa-IR" sz="2400" b="1" dirty="0" smtClean="0">
                <a:latin typeface="Arial" pitchFamily="34" charset="0"/>
                <a:cs typeface="Arial" pitchFamily="34" charset="0"/>
              </a:rPr>
              <a:t>5- چه زمانی از اصطلاح شکاف مثبت و چه زمانی از اصطلاح شکاف منفی استفاده میکنند</a:t>
            </a:r>
            <a:r>
              <a:rPr lang="fa-IR" sz="2400" b="1" dirty="0">
                <a:latin typeface="Arial" pitchFamily="34" charset="0"/>
                <a:cs typeface="Arial" pitchFamily="34" charset="0"/>
              </a:rPr>
              <a:t>؟ </a:t>
            </a:r>
            <a:r>
              <a:rPr lang="fa-IR" sz="2100" dirty="0">
                <a:latin typeface="Arial" pitchFamily="34" charset="0"/>
                <a:cs typeface="Arial" pitchFamily="34" charset="0"/>
              </a:rPr>
              <a:t>در حالتی که استاندارهای داخلی، بالاتر از عملکرد هدف قرار گیرد، اصطلاح شکاف مثبت و هنگامی  سطوح عملکردی دریک سازمان پایین تر از عملکرد هدف یا بهترین رویه موجود قرار گیرد اصطلاح شکاف منفی را بکار می برند</a:t>
            </a:r>
          </a:p>
          <a:p>
            <a:pPr indent="0" algn="r" rtl="1">
              <a:buNone/>
            </a:pPr>
            <a:r>
              <a:rPr lang="fa-IR" sz="2100" dirty="0">
                <a:latin typeface="Arial" pitchFamily="34" charset="0"/>
                <a:cs typeface="Arial" pitchFamily="34" charset="0"/>
              </a:rPr>
              <a:t>		</a:t>
            </a:r>
            <a:endParaRPr lang="en-US" sz="2100" dirty="0">
              <a:latin typeface="Arial" pitchFamily="34" charset="0"/>
              <a:cs typeface="Arial" pitchFamily="34" charset="0"/>
            </a:endParaRPr>
          </a:p>
        </p:txBody>
      </p:sp>
    </p:spTree>
    <p:extLst>
      <p:ext uri="{BB962C8B-B14F-4D97-AF65-F5344CB8AC3E}">
        <p14:creationId xmlns:p14="http://schemas.microsoft.com/office/powerpoint/2010/main" val="6659092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52936"/>
            <a:ext cx="8229600" cy="990600"/>
          </a:xfrm>
        </p:spPr>
        <p:txBody>
          <a:bodyPr/>
          <a:lstStyle/>
          <a:p>
            <a:pPr algn="ctr"/>
            <a:r>
              <a:rPr lang="fa-IR" dirty="0" smtClean="0"/>
              <a:t>با سپاس از صبر و شکیبایی شما</a:t>
            </a:r>
            <a:endParaRPr lang="fa-IR" dirty="0"/>
          </a:p>
        </p:txBody>
      </p:sp>
    </p:spTree>
    <p:extLst>
      <p:ext uri="{BB962C8B-B14F-4D97-AF65-F5344CB8AC3E}">
        <p14:creationId xmlns:p14="http://schemas.microsoft.com/office/powerpoint/2010/main" val="1769953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مزایا</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fa-IR" sz="2400" dirty="0">
                <a:latin typeface="Arial" pitchFamily="34" charset="0"/>
                <a:cs typeface="Arial" pitchFamily="34" charset="0"/>
              </a:rPr>
              <a:t>الگو برداری موجب تمرکز سازمان بر محیط خارجی و بهبود کارایی فرایند ها می شود. الگوبرداری به کارمندان اجازه می دهد که از عملکرد خویش شناخت کافی به دست اورند یعنی بدانند که اکنون در چه مرحله ای هستند و از چگونگی موقعیت خود در مقایسه با دیگران مطلع گردند. بدین وسیله شرکت ازآنچه که می تواند به دست آورد آگاه شده ودر نتیجه وضعیت شرکت برای ایجاد تغییر بهبود می یابد.</a:t>
            </a:r>
          </a:p>
          <a:p>
            <a:pPr algn="ct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80919557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80120"/>
          </a:xfrm>
        </p:spPr>
        <p:txBody>
          <a:bodyPr>
            <a:normAutofit/>
          </a:bodyPr>
          <a:lstStyle/>
          <a:p>
            <a:pPr algn="r"/>
            <a:r>
              <a:rPr lang="fa-IR" dirty="0" smtClean="0"/>
              <a:t>6-2- انواع الگوبرداری</a:t>
            </a:r>
            <a:endParaRPr lang="fa-IR" dirty="0"/>
          </a:p>
        </p:txBody>
      </p:sp>
      <p:sp>
        <p:nvSpPr>
          <p:cNvPr id="3" name="Content Placeholder 2"/>
          <p:cNvSpPr>
            <a:spLocks noGrp="1"/>
          </p:cNvSpPr>
          <p:nvPr>
            <p:ph idx="1"/>
          </p:nvPr>
        </p:nvSpPr>
        <p:spPr>
          <a:xfrm>
            <a:off x="611560" y="1988840"/>
            <a:ext cx="8229600" cy="2903984"/>
          </a:xfrm>
        </p:spPr>
        <p:txBody>
          <a:bodyPr>
            <a:normAutofit fontScale="85000" lnSpcReduction="10000"/>
          </a:bodyPr>
          <a:lstStyle/>
          <a:p>
            <a:pPr algn="just">
              <a:lnSpc>
                <a:spcPct val="150000"/>
              </a:lnSpc>
              <a:tabLst>
                <a:tab pos="269875" algn="r"/>
              </a:tabLst>
            </a:pPr>
            <a:r>
              <a:rPr lang="fa-IR" dirty="0">
                <a:latin typeface="Calibri"/>
                <a:ea typeface="Calibri"/>
                <a:cs typeface="B Lotus"/>
              </a:rPr>
              <a:t>الگوبرداري روشي سيستماتيك است كه به سازمان كمك مي كند تا خود را در برابر تجربيات بهترين شركت ها مورد سنجش قرار دهد. </a:t>
            </a:r>
            <a:endParaRPr lang="en-US" sz="1800" dirty="0">
              <a:latin typeface="Calibri"/>
              <a:ea typeface="Calibri"/>
              <a:cs typeface="Arial"/>
            </a:endParaRPr>
          </a:p>
          <a:p>
            <a:pPr algn="just">
              <a:lnSpc>
                <a:spcPct val="150000"/>
              </a:lnSpc>
              <a:tabLst>
                <a:tab pos="269875" algn="r"/>
              </a:tabLst>
            </a:pPr>
            <a:r>
              <a:rPr lang="fa-IR" dirty="0">
                <a:latin typeface="Calibri"/>
                <a:ea typeface="Calibri"/>
                <a:cs typeface="B Lotus"/>
              </a:rPr>
              <a:t>سه نوع الگو برداري وجود دارد: </a:t>
            </a:r>
            <a:endParaRPr lang="en-US" sz="1800" dirty="0">
              <a:latin typeface="Calibri"/>
              <a:ea typeface="Calibri"/>
              <a:cs typeface="Arial"/>
            </a:endParaRPr>
          </a:p>
          <a:p>
            <a:pPr marL="342900" lvl="0" indent="-342900" algn="just">
              <a:lnSpc>
                <a:spcPct val="150000"/>
              </a:lnSpc>
              <a:buFont typeface="Times New Roman"/>
              <a:buChar char="-"/>
              <a:tabLst>
                <a:tab pos="269875" algn="r"/>
              </a:tabLst>
            </a:pPr>
            <a:r>
              <a:rPr lang="fa-IR" dirty="0">
                <a:latin typeface="Calibri"/>
                <a:ea typeface="Calibri"/>
                <a:cs typeface="B Lotus"/>
              </a:rPr>
              <a:t>الگوبرداري داخلي</a:t>
            </a:r>
            <a:endParaRPr lang="en-US" sz="1800" dirty="0">
              <a:latin typeface="Calibri"/>
              <a:ea typeface="Calibri"/>
              <a:cs typeface="B Lotus"/>
            </a:endParaRPr>
          </a:p>
          <a:p>
            <a:pPr marL="342900" lvl="0" indent="-342900" algn="just">
              <a:lnSpc>
                <a:spcPct val="150000"/>
              </a:lnSpc>
              <a:buFont typeface="Times New Roman"/>
              <a:buChar char="-"/>
              <a:tabLst>
                <a:tab pos="269875" algn="r"/>
              </a:tabLst>
            </a:pPr>
            <a:r>
              <a:rPr lang="fa-IR" dirty="0">
                <a:latin typeface="Calibri"/>
                <a:ea typeface="Calibri"/>
                <a:cs typeface="B Lotus"/>
              </a:rPr>
              <a:t>الگوبرداري رقابتي </a:t>
            </a:r>
            <a:endParaRPr lang="en-US" sz="1800" dirty="0">
              <a:latin typeface="Calibri"/>
              <a:ea typeface="Calibri"/>
              <a:cs typeface="B Lotus"/>
            </a:endParaRPr>
          </a:p>
          <a:p>
            <a:pPr marL="342900" lvl="0" indent="-342900" algn="just">
              <a:lnSpc>
                <a:spcPct val="150000"/>
              </a:lnSpc>
              <a:buFont typeface="Times New Roman"/>
              <a:buChar char="-"/>
              <a:tabLst>
                <a:tab pos="269875" algn="r"/>
              </a:tabLst>
            </a:pPr>
            <a:r>
              <a:rPr lang="fa-IR" dirty="0">
                <a:latin typeface="Calibri"/>
                <a:ea typeface="Calibri"/>
                <a:cs typeface="B Lotus"/>
              </a:rPr>
              <a:t>الگوبرداري فرآيندي</a:t>
            </a:r>
            <a:endParaRPr lang="en-US" sz="1800" dirty="0">
              <a:latin typeface="Calibri"/>
              <a:ea typeface="Calibri"/>
              <a:cs typeface="B Lotus"/>
            </a:endParaRPr>
          </a:p>
          <a:p>
            <a:endParaRPr lang="fa-IR" dirty="0"/>
          </a:p>
        </p:txBody>
      </p:sp>
    </p:spTree>
    <p:extLst>
      <p:ext uri="{BB962C8B-B14F-4D97-AF65-F5344CB8AC3E}">
        <p14:creationId xmlns:p14="http://schemas.microsoft.com/office/powerpoint/2010/main" val="1107224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6-2-1- الگوبرداري </a:t>
            </a:r>
            <a:r>
              <a:rPr lang="fa-IR" dirty="0"/>
              <a:t>داخلي: </a:t>
            </a:r>
          </a:p>
        </p:txBody>
      </p:sp>
      <p:sp>
        <p:nvSpPr>
          <p:cNvPr id="3" name="Content Placeholder 2"/>
          <p:cNvSpPr>
            <a:spLocks noGrp="1"/>
          </p:cNvSpPr>
          <p:nvPr>
            <p:ph idx="1"/>
          </p:nvPr>
        </p:nvSpPr>
        <p:spPr/>
        <p:txBody>
          <a:bodyPr/>
          <a:lstStyle/>
          <a:p>
            <a:pPr algn="just">
              <a:lnSpc>
                <a:spcPct val="150000"/>
              </a:lnSpc>
              <a:tabLst>
                <a:tab pos="269875" algn="r"/>
              </a:tabLst>
            </a:pPr>
            <a:r>
              <a:rPr lang="fa-IR" dirty="0">
                <a:latin typeface="Calibri"/>
                <a:ea typeface="Calibri"/>
                <a:cs typeface="B Lotus"/>
              </a:rPr>
              <a:t>آسان ترين نوع الگوبرداري است زيرا با اندازه گيري و مقايسه داده­هاي مربوط به فعاليت­هاي مشابه در بخش هاي مختلف يك سازمان سروكار دارد. </a:t>
            </a:r>
            <a:endParaRPr lang="en-US" sz="1800" dirty="0">
              <a:latin typeface="Calibri"/>
              <a:ea typeface="Calibri"/>
              <a:cs typeface="Arial"/>
            </a:endParaRPr>
          </a:p>
          <a:p>
            <a:pPr algn="just">
              <a:lnSpc>
                <a:spcPct val="150000"/>
              </a:lnSpc>
              <a:tabLst>
                <a:tab pos="269875" algn="r"/>
              </a:tabLst>
            </a:pPr>
            <a:r>
              <a:rPr lang="fa-IR" dirty="0">
                <a:latin typeface="Calibri"/>
                <a:ea typeface="Calibri"/>
                <a:cs typeface="B Lotus"/>
              </a:rPr>
              <a:t>الگوبرداري داخلي، فضايي از ارتباطات دو طرفه و تقسيم اطلاعات را در درون سازمان ايجاد كرد، و موجب غلبه بر مشكلاتي همچون محرمانه بودن اطلاعات و بي اعتمادي افراد داخل سازمان مي شود. </a:t>
            </a:r>
            <a:endParaRPr lang="en-US" sz="1800" dirty="0">
              <a:latin typeface="Calibri"/>
              <a:ea typeface="Calibri"/>
              <a:cs typeface="Arial"/>
            </a:endParaRPr>
          </a:p>
          <a:p>
            <a:endParaRPr lang="fa-IR" dirty="0"/>
          </a:p>
        </p:txBody>
      </p:sp>
    </p:spTree>
    <p:extLst>
      <p:ext uri="{BB962C8B-B14F-4D97-AF65-F5344CB8AC3E}">
        <p14:creationId xmlns:p14="http://schemas.microsoft.com/office/powerpoint/2010/main" val="3773894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latin typeface="Calibri"/>
                <a:ea typeface="Calibri"/>
                <a:cs typeface="B Lotus"/>
              </a:rPr>
              <a:t>6-2-2- الگوبرداري </a:t>
            </a:r>
            <a:r>
              <a:rPr lang="fa-IR" b="1" dirty="0">
                <a:latin typeface="Calibri"/>
                <a:ea typeface="Calibri"/>
                <a:cs typeface="B Lotus"/>
              </a:rPr>
              <a:t>رقابتي: </a:t>
            </a:r>
            <a:endParaRPr lang="fa-IR" dirty="0"/>
          </a:p>
        </p:txBody>
      </p:sp>
      <p:sp>
        <p:nvSpPr>
          <p:cNvPr id="3" name="Content Placeholder 2"/>
          <p:cNvSpPr>
            <a:spLocks noGrp="1"/>
          </p:cNvSpPr>
          <p:nvPr>
            <p:ph idx="1"/>
          </p:nvPr>
        </p:nvSpPr>
        <p:spPr/>
        <p:txBody>
          <a:bodyPr/>
          <a:lstStyle/>
          <a:p>
            <a:pPr algn="just">
              <a:lnSpc>
                <a:spcPct val="150000"/>
              </a:lnSpc>
              <a:tabLst>
                <a:tab pos="269875" algn="r"/>
              </a:tabLst>
            </a:pPr>
            <a:r>
              <a:rPr lang="fa-IR" dirty="0">
                <a:latin typeface="Calibri"/>
                <a:ea typeface="Calibri"/>
                <a:cs typeface="B Lotus"/>
              </a:rPr>
              <a:t>با استفاده از اطلاعات مربوط به رقباي مستقيم صورت مي گيرد. معمولاً اين روش در صنايع بزرگ اسان تر از صنايع كوچك است. گرچه بدست آوردن اطلاعات از رقيبان مشكل است اما در صورت دسترسي اطلاعات مفيدي بدست مي آيد. </a:t>
            </a:r>
            <a:endParaRPr lang="en-US" sz="1800" dirty="0">
              <a:latin typeface="Calibri"/>
              <a:ea typeface="Calibri"/>
              <a:cs typeface="Arial"/>
            </a:endParaRPr>
          </a:p>
          <a:p>
            <a:endParaRPr lang="fa-IR" dirty="0"/>
          </a:p>
        </p:txBody>
      </p:sp>
    </p:spTree>
    <p:extLst>
      <p:ext uri="{BB962C8B-B14F-4D97-AF65-F5344CB8AC3E}">
        <p14:creationId xmlns:p14="http://schemas.microsoft.com/office/powerpoint/2010/main" val="3752343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6-2-3- الگوبرداري </a:t>
            </a:r>
            <a:r>
              <a:rPr lang="fa-IR" dirty="0"/>
              <a:t>فرآيندي:</a:t>
            </a:r>
          </a:p>
        </p:txBody>
      </p:sp>
      <p:sp>
        <p:nvSpPr>
          <p:cNvPr id="3" name="Content Placeholder 2"/>
          <p:cNvSpPr>
            <a:spLocks noGrp="1"/>
          </p:cNvSpPr>
          <p:nvPr>
            <p:ph idx="1"/>
          </p:nvPr>
        </p:nvSpPr>
        <p:spPr/>
        <p:txBody>
          <a:bodyPr/>
          <a:lstStyle/>
          <a:p>
            <a:pPr algn="just">
              <a:lnSpc>
                <a:spcPct val="150000"/>
              </a:lnSpc>
              <a:tabLst>
                <a:tab pos="269875" algn="r"/>
              </a:tabLst>
            </a:pPr>
            <a:r>
              <a:rPr lang="fa-IR" dirty="0">
                <a:latin typeface="Calibri"/>
                <a:ea typeface="Calibri"/>
                <a:cs typeface="B Lotus"/>
              </a:rPr>
              <a:t>گاهي به عنوان الگوبرداري عملياتي با عمومي هم شناخته مي شود. به اين معني كه بسياري از فرآيندها در سازمان هاي مختلف مشترك است در نتيجه نوآوري هاي سازمان هاي ديگر، مي تواند در سازمان مورد نظر نيز به كار رود. </a:t>
            </a:r>
            <a:endParaRPr lang="en-US" sz="1800" dirty="0">
              <a:latin typeface="Calibri"/>
              <a:ea typeface="Calibri"/>
              <a:cs typeface="Arial"/>
            </a:endParaRPr>
          </a:p>
          <a:p>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7" y="3212976"/>
            <a:ext cx="8450263"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3933056"/>
            <a:ext cx="8244408" cy="646331"/>
          </a:xfrm>
          <a:prstGeom prst="rect">
            <a:avLst/>
          </a:prstGeom>
        </p:spPr>
        <p:txBody>
          <a:bodyPr wrap="square">
            <a:spAutoFit/>
          </a:bodyPr>
          <a:lstStyle/>
          <a:p>
            <a:pPr lvl="0" algn="just">
              <a:lnSpc>
                <a:spcPct val="150000"/>
              </a:lnSpc>
              <a:spcBef>
                <a:spcPct val="20000"/>
              </a:spcBef>
              <a:buClr>
                <a:srgbClr val="93A299"/>
              </a:buClr>
              <a:buSzPct val="85000"/>
              <a:tabLst>
                <a:tab pos="269875" algn="r"/>
              </a:tabLst>
            </a:pPr>
            <a:r>
              <a:rPr lang="fa-IR" sz="2400" dirty="0">
                <a:solidFill>
                  <a:srgbClr val="292934"/>
                </a:solidFill>
                <a:latin typeface="Calibri"/>
                <a:ea typeface="Calibri"/>
                <a:cs typeface="B Lotus"/>
              </a:rPr>
              <a:t>الگوبرداری موفق نیازمند رویکردی سیستماتیک و مبتنی بر سنجش است</a:t>
            </a:r>
          </a:p>
        </p:txBody>
      </p:sp>
    </p:spTree>
    <p:extLst>
      <p:ext uri="{BB962C8B-B14F-4D97-AF65-F5344CB8AC3E}">
        <p14:creationId xmlns:p14="http://schemas.microsoft.com/office/powerpoint/2010/main" val="4912830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4.xml><?xml version="1.0" encoding="utf-8"?>
<a:theme xmlns:a="http://schemas.openxmlformats.org/drawingml/2006/main" name="1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5.xml><?xml version="1.0" encoding="utf-8"?>
<a:theme xmlns:a="http://schemas.openxmlformats.org/drawingml/2006/main" name="2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6.xml><?xml version="1.0" encoding="utf-8"?>
<a:theme xmlns:a="http://schemas.openxmlformats.org/drawingml/2006/main" name="3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7.xml><?xml version="1.0" encoding="utf-8"?>
<a:theme xmlns:a="http://schemas.openxmlformats.org/drawingml/2006/main" name="4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8.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Nazanin"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Nazanin" pitchFamily="2" charset="-7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194</TotalTime>
  <Words>2941</Words>
  <Application>Microsoft Office PowerPoint</Application>
  <PresentationFormat>On-screen Show (4:3)</PresentationFormat>
  <Paragraphs>286</Paragraphs>
  <Slides>44</Slides>
  <Notes>0</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44</vt:i4>
      </vt:variant>
    </vt:vector>
  </HeadingPairs>
  <TitlesOfParts>
    <vt:vector size="63" baseType="lpstr">
      <vt:lpstr>Arial</vt:lpstr>
      <vt:lpstr>Arial Black</vt:lpstr>
      <vt:lpstr>B Lotus</vt:lpstr>
      <vt:lpstr>B Nazanin</vt:lpstr>
      <vt:lpstr>B Nazanin,Bold</vt:lpstr>
      <vt:lpstr>Calibri</vt:lpstr>
      <vt:lpstr>Garamond</vt:lpstr>
      <vt:lpstr>Symbol</vt:lpstr>
      <vt:lpstr>Times New Roman</vt:lpstr>
      <vt:lpstr>Wingdings</vt:lpstr>
      <vt:lpstr>Wingdings 3</vt:lpstr>
      <vt:lpstr>Clarity</vt:lpstr>
      <vt:lpstr>Pixel</vt:lpstr>
      <vt:lpstr>Couture</vt:lpstr>
      <vt:lpstr>1_Couture</vt:lpstr>
      <vt:lpstr>2_Couture</vt:lpstr>
      <vt:lpstr>3_Couture</vt:lpstr>
      <vt:lpstr>4_Couture</vt:lpstr>
      <vt:lpstr>1_Pixel</vt:lpstr>
      <vt:lpstr>PowerPoint Presentation</vt:lpstr>
      <vt:lpstr>الگوبرداری</vt:lpstr>
      <vt:lpstr>6-1- مقدمه</vt:lpstr>
      <vt:lpstr>بنچ مارکینگ یا الگو برداری از بهترین ها یا بهبود تطبیقی</vt:lpstr>
      <vt:lpstr>مزایا</vt:lpstr>
      <vt:lpstr>6-2- انواع الگوبرداری</vt:lpstr>
      <vt:lpstr>6-2-1- الگوبرداري داخلي: </vt:lpstr>
      <vt:lpstr>6-2-2- الگوبرداري رقابتي: </vt:lpstr>
      <vt:lpstr>6-2-3- الگوبرداري فرآيندي:</vt:lpstr>
      <vt:lpstr>PowerPoint Presentation</vt:lpstr>
      <vt:lpstr>PowerPoint Presentation</vt:lpstr>
      <vt:lpstr>PowerPoint Presentation</vt:lpstr>
      <vt:lpstr>6-4- فرآيند الگوبرداري:</vt:lpstr>
      <vt:lpstr>:</vt:lpstr>
      <vt:lpstr>6-4-1- شناسايي و درک فرایند خود:</vt:lpstr>
      <vt:lpstr>شناخت فرایند</vt:lpstr>
      <vt:lpstr>سخن بزرگان</vt:lpstr>
      <vt:lpstr>PowerPoint Presentation</vt:lpstr>
      <vt:lpstr>چك ليست شناسايي نمودار </vt:lpstr>
      <vt:lpstr>PowerPoint Presentation</vt:lpstr>
      <vt:lpstr>6-4-1-3 اندازه گیری فرایند:</vt:lpstr>
      <vt:lpstr>6-4-2- شناسايي فعاليت و شخص مورد الگوبرداري: </vt:lpstr>
      <vt:lpstr>PowerPoint Presentation</vt:lpstr>
      <vt:lpstr>جدول – رتبه بندي فعاليت ها براساس معيارهاي تصميم گيري </vt:lpstr>
      <vt:lpstr>6-4-2-2- از چه كسي الگوبرداري كنيم؟ </vt:lpstr>
      <vt:lpstr>6-4-3-جمع آوري داده ها:  6-4-3-1- اطلاعات مورد نیاز</vt:lpstr>
      <vt:lpstr>6-4-3-3- تماس با همتايان بالقوه: </vt:lpstr>
      <vt:lpstr>PowerPoint Presentation</vt:lpstr>
      <vt:lpstr>6-4-4- تحليل داده ها و شناسايي شكاف ها </vt:lpstr>
      <vt:lpstr>PowerPoint Presentation</vt:lpstr>
      <vt:lpstr>6-4-4-2- شناسایی و تحلیل شکاف ها در عملکرد</vt:lpstr>
      <vt:lpstr>PowerPoint Presentation</vt:lpstr>
      <vt:lpstr>6-4-5-برنامه ريزي و اجراي فعاليت هاي بهبود: 6-4-5-1- اولويت بندي:</vt:lpstr>
      <vt:lpstr>مراحل توسعه و اجراي برنامه هاي عملياتي: </vt:lpstr>
      <vt:lpstr>6-4-5-3-غلبه  بر مقاومت در مقابل تغييرات</vt:lpstr>
      <vt:lpstr>دلايل عدم تعهد و مقاومت در مقابل تغييرات: </vt:lpstr>
      <vt:lpstr>6-4-6- بازنگری</vt:lpstr>
      <vt:lpstr>سوالات كليدي زير بايد به هنگام بازنگري پرسيده شوند: </vt:lpstr>
      <vt:lpstr>PowerPoint Presentation</vt:lpstr>
      <vt:lpstr>مزاياي مطالعات الگوبرداري:</vt:lpstr>
      <vt:lpstr>6-4-6-2- بهنگام بودن</vt:lpstr>
      <vt:lpstr>  سوالات فصل</vt:lpstr>
      <vt:lpstr>سوالات فصل</vt:lpstr>
      <vt:lpstr>با سپاس از صبر و شکیبایی شما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الگوبرداری</dc:title>
  <dc:creator>KISHCOMPUTER</dc:creator>
  <cp:lastModifiedBy>Sayed Ali</cp:lastModifiedBy>
  <cp:revision>19</cp:revision>
  <dcterms:created xsi:type="dcterms:W3CDTF">2015-11-25T13:52:10Z</dcterms:created>
  <dcterms:modified xsi:type="dcterms:W3CDTF">2018-05-15T12:44:17Z</dcterms:modified>
</cp:coreProperties>
</file>