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04" r:id="rId1"/>
  </p:sldMasterIdLst>
  <p:notesMasterIdLst>
    <p:notesMasterId r:id="rId34"/>
  </p:notesMasterIdLst>
  <p:sldIdLst>
    <p:sldId id="256" r:id="rId2"/>
    <p:sldId id="276" r:id="rId3"/>
    <p:sldId id="274" r:id="rId4"/>
    <p:sldId id="275" r:id="rId5"/>
    <p:sldId id="272" r:id="rId6"/>
    <p:sldId id="279" r:id="rId7"/>
    <p:sldId id="261" r:id="rId8"/>
    <p:sldId id="283" r:id="rId9"/>
    <p:sldId id="257" r:id="rId10"/>
    <p:sldId id="258" r:id="rId11"/>
    <p:sldId id="259" r:id="rId12"/>
    <p:sldId id="281" r:id="rId13"/>
    <p:sldId id="260" r:id="rId14"/>
    <p:sldId id="277" r:id="rId15"/>
    <p:sldId id="278" r:id="rId16"/>
    <p:sldId id="262" r:id="rId17"/>
    <p:sldId id="295" r:id="rId18"/>
    <p:sldId id="288" r:id="rId19"/>
    <p:sldId id="299" r:id="rId20"/>
    <p:sldId id="290" r:id="rId21"/>
    <p:sldId id="291" r:id="rId22"/>
    <p:sldId id="293" r:id="rId23"/>
    <p:sldId id="282" r:id="rId24"/>
    <p:sldId id="263" r:id="rId25"/>
    <p:sldId id="264" r:id="rId26"/>
    <p:sldId id="266" r:id="rId27"/>
    <p:sldId id="298" r:id="rId28"/>
    <p:sldId id="297" r:id="rId29"/>
    <p:sldId id="296" r:id="rId30"/>
    <p:sldId id="269" r:id="rId31"/>
    <p:sldId id="268" r:id="rId32"/>
    <p:sldId id="270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232F6-09A2-4E55-8958-5F51B82028AA}" type="doc">
      <dgm:prSet loTypeId="urn:microsoft.com/office/officeart/2005/8/layout/vList3#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DD125F48-7BF3-4D76-A2FC-698F2A45685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lnSpc>
              <a:spcPct val="100000"/>
            </a:lnSpc>
          </a:pPr>
          <a:r>
            <a:rPr lang="fa-IR" sz="35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 </a:t>
          </a:r>
          <a:r>
            <a:rPr lang="fa-IR" sz="48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محمدرضا </a:t>
          </a:r>
          <a:r>
            <a:rPr lang="fa-IR" sz="48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شفیعی کدکنی</a:t>
          </a:r>
          <a:r>
            <a:rPr lang="fa-IR" sz="36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/>
          </a:r>
          <a:br>
            <a:rPr lang="fa-IR" sz="36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</a:br>
          <a:r>
            <a:rPr lang="fa-IR" sz="36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/>
          </a:r>
          <a:br>
            <a:rPr lang="fa-IR" sz="36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</a:br>
          <a:r>
            <a:rPr lang="fa-IR" sz="35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کاری از : مهدی عباسی</a:t>
          </a:r>
          <a:br>
            <a:rPr lang="fa-IR" sz="35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</a:br>
          <a:r>
            <a:rPr lang="fa-IR" sz="3500" b="1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زمستان1391</a:t>
          </a:r>
          <a:endParaRPr lang="fa-IR" sz="3500" b="1" cap="none" spc="0" dirty="0">
            <a:ln w="50800"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cs typeface="B Kamran" pitchFamily="2" charset="-78"/>
          </a:endParaRPr>
        </a:p>
      </dgm:t>
    </dgm:pt>
    <dgm:pt modelId="{715F693D-FC09-46E8-9D00-4D6A17888935}" type="parTrans" cxnId="{E2CBFCCA-8F58-45A4-8A86-956A9EC69905}">
      <dgm:prSet/>
      <dgm:spPr/>
      <dgm:t>
        <a:bodyPr/>
        <a:lstStyle/>
        <a:p>
          <a:pPr rtl="1"/>
          <a:endParaRPr lang="fa-IR"/>
        </a:p>
      </dgm:t>
    </dgm:pt>
    <dgm:pt modelId="{6B2A9584-3CDC-4237-8A21-79B7B03AFC48}" type="sibTrans" cxnId="{E2CBFCCA-8F58-45A4-8A86-956A9EC69905}">
      <dgm:prSet/>
      <dgm:spPr/>
      <dgm:t>
        <a:bodyPr/>
        <a:lstStyle/>
        <a:p>
          <a:pPr rtl="1"/>
          <a:endParaRPr lang="fa-IR"/>
        </a:p>
      </dgm:t>
    </dgm:pt>
    <dgm:pt modelId="{7EF7D69F-C5DB-4A7B-96F0-81E49B0E4296}" type="pres">
      <dgm:prSet presAssocID="{0FA232F6-09A2-4E55-8958-5F51B82028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01BE98B-4A0A-4A2D-84AC-BF6A724575CF}" type="pres">
      <dgm:prSet presAssocID="{DD125F48-7BF3-4D76-A2FC-698F2A456854}" presName="composite" presStyleCnt="0"/>
      <dgm:spPr/>
      <dgm:t>
        <a:bodyPr/>
        <a:lstStyle/>
        <a:p>
          <a:pPr rtl="1"/>
          <a:endParaRPr lang="fa-IR"/>
        </a:p>
      </dgm:t>
    </dgm:pt>
    <dgm:pt modelId="{F4F46FDB-ED11-48B5-B608-C247B597F80F}" type="pres">
      <dgm:prSet presAssocID="{DD125F48-7BF3-4D76-A2FC-698F2A456854}" presName="imgShp" presStyleLbl="fgImgPlace1" presStyleIdx="0" presStyleCnt="1" custScaleX="116290" custScaleY="127150" custLinFactNeighborX="-6158" custLinFactNeighborY="-46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pPr rtl="1"/>
          <a:endParaRPr lang="fa-IR"/>
        </a:p>
      </dgm:t>
    </dgm:pt>
    <dgm:pt modelId="{EF1D52A2-F4E0-47A9-B982-3C7726CA0755}" type="pres">
      <dgm:prSet presAssocID="{DD125F48-7BF3-4D76-A2FC-698F2A456854}" presName="txShp" presStyleLbl="node1" presStyleIdx="0" presStyleCnt="1" custScaleX="107179" custScaleY="126275" custLinFactNeighborX="1042" custLinFactNeighborY="-39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2CBFCCA-8F58-45A4-8A86-956A9EC69905}" srcId="{0FA232F6-09A2-4E55-8958-5F51B82028AA}" destId="{DD125F48-7BF3-4D76-A2FC-698F2A456854}" srcOrd="0" destOrd="0" parTransId="{715F693D-FC09-46E8-9D00-4D6A17888935}" sibTransId="{6B2A9584-3CDC-4237-8A21-79B7B03AFC48}"/>
    <dgm:cxn modelId="{1D646FB9-FD38-41EA-90D9-ADB06F4F7804}" type="presOf" srcId="{DD125F48-7BF3-4D76-A2FC-698F2A456854}" destId="{EF1D52A2-F4E0-47A9-B982-3C7726CA0755}" srcOrd="0" destOrd="0" presId="urn:microsoft.com/office/officeart/2005/8/layout/vList3#1"/>
    <dgm:cxn modelId="{04555DD0-7493-4262-A05D-28B901485461}" type="presOf" srcId="{0FA232F6-09A2-4E55-8958-5F51B82028AA}" destId="{7EF7D69F-C5DB-4A7B-96F0-81E49B0E4296}" srcOrd="0" destOrd="0" presId="urn:microsoft.com/office/officeart/2005/8/layout/vList3#1"/>
    <dgm:cxn modelId="{22B33C83-141C-4780-8E98-3F92D3E77EC5}" type="presParOf" srcId="{7EF7D69F-C5DB-4A7B-96F0-81E49B0E4296}" destId="{301BE98B-4A0A-4A2D-84AC-BF6A724575CF}" srcOrd="0" destOrd="0" presId="urn:microsoft.com/office/officeart/2005/8/layout/vList3#1"/>
    <dgm:cxn modelId="{087EACDE-37EC-45C0-A504-1333CA019121}" type="presParOf" srcId="{301BE98B-4A0A-4A2D-84AC-BF6A724575CF}" destId="{F4F46FDB-ED11-48B5-B608-C247B597F80F}" srcOrd="0" destOrd="0" presId="urn:microsoft.com/office/officeart/2005/8/layout/vList3#1"/>
    <dgm:cxn modelId="{06689082-8483-40FC-9D32-6022314DDCEC}" type="presParOf" srcId="{301BE98B-4A0A-4A2D-84AC-BF6A724575CF}" destId="{EF1D52A2-F4E0-47A9-B982-3C7726CA075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001C7-8509-44D7-8B7B-E4D9680E4CFC}" type="doc">
      <dgm:prSet loTypeId="urn:microsoft.com/office/officeart/2005/8/layout/process4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43100A93-57F6-416E-AC69-992DFBD0EA63}">
      <dgm:prSet/>
      <dgm:spPr/>
      <dgm:t>
        <a:bodyPr/>
        <a:lstStyle/>
        <a:p>
          <a:pPr rtl="1"/>
          <a:r>
            <a:rPr lang="fa-IR" b="1" cap="none" spc="0" dirty="0" smtClean="0">
              <a:ln w="50800"/>
              <a:solidFill>
                <a:schemeClr val="bg1"/>
              </a:solidFill>
              <a:effectLst/>
              <a:cs typeface="B Homa" pitchFamily="2" charset="-78"/>
            </a:rPr>
            <a:t>زاد روز ۱9 مهر ۱۳۱۸</a:t>
          </a:r>
          <a:endParaRPr lang="fa-IR" b="1" cap="none" spc="0" dirty="0">
            <a:ln w="50800"/>
            <a:solidFill>
              <a:schemeClr val="bg1"/>
            </a:solidFill>
            <a:effectLst/>
            <a:cs typeface="B Homa" pitchFamily="2" charset="-78"/>
          </a:endParaRPr>
        </a:p>
      </dgm:t>
    </dgm:pt>
    <dgm:pt modelId="{366B6FDB-614E-403F-9C93-CB6CD64C1C1E}" type="parTrans" cxnId="{7166CDAC-44EA-4F09-BA22-9A9E6788A3E7}">
      <dgm:prSet/>
      <dgm:spPr/>
      <dgm:t>
        <a:bodyPr/>
        <a:lstStyle/>
        <a:p>
          <a:pPr rtl="1"/>
          <a:endParaRPr lang="fa-IR"/>
        </a:p>
      </dgm:t>
    </dgm:pt>
    <dgm:pt modelId="{FCB76613-0A73-46B1-8F0E-AB7AB8AFF9D8}" type="sibTrans" cxnId="{7166CDAC-44EA-4F09-BA22-9A9E6788A3E7}">
      <dgm:prSet/>
      <dgm:spPr/>
      <dgm:t>
        <a:bodyPr/>
        <a:lstStyle/>
        <a:p>
          <a:pPr rtl="1"/>
          <a:endParaRPr lang="fa-IR"/>
        </a:p>
      </dgm:t>
    </dgm:pt>
    <dgm:pt modelId="{779E6EDF-F94E-4660-BFCA-D55847FE534C}">
      <dgm:prSet custT="1"/>
      <dgm:spPr/>
      <dgm:t>
        <a:bodyPr/>
        <a:lstStyle/>
        <a:p>
          <a:pPr rtl="1"/>
          <a:r>
            <a:rPr lang="fa-IR" sz="18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محل تولد </a:t>
          </a:r>
          <a:r>
            <a:rPr lang="fa-IR" sz="2400" b="1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ایران</a:t>
          </a:r>
          <a:r>
            <a:rPr lang="fa-IR" sz="18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– </a:t>
          </a:r>
          <a:r>
            <a:rPr lang="fa-IR" sz="2400" b="1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کد</a:t>
          </a:r>
          <a:r>
            <a:rPr lang="fa-IR" sz="2000" b="1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کن</a:t>
          </a:r>
          <a:r>
            <a:rPr lang="fa-IR" sz="18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از توابع شهرستان تربت حیدریه</a:t>
          </a:r>
          <a:endParaRPr lang="fa-IR" sz="1800" b="1" cap="none" spc="0" dirty="0">
            <a:ln w="50800"/>
            <a:solidFill>
              <a:schemeClr val="bg1"/>
            </a:solidFill>
            <a:effectLst/>
            <a:cs typeface="B Compset" pitchFamily="2" charset="-78"/>
          </a:endParaRPr>
        </a:p>
      </dgm:t>
    </dgm:pt>
    <dgm:pt modelId="{870B1707-1E9C-49B1-B2EA-B72E0611BBB1}" type="parTrans" cxnId="{AC2FBF3B-0A1E-49DF-9171-084E51FDBB3A}">
      <dgm:prSet/>
      <dgm:spPr/>
      <dgm:t>
        <a:bodyPr/>
        <a:lstStyle/>
        <a:p>
          <a:pPr rtl="1"/>
          <a:endParaRPr lang="fa-IR"/>
        </a:p>
      </dgm:t>
    </dgm:pt>
    <dgm:pt modelId="{63DE25E7-1693-4234-AFFB-A9DE05884965}" type="sibTrans" cxnId="{AC2FBF3B-0A1E-49DF-9171-084E51FDBB3A}">
      <dgm:prSet/>
      <dgm:spPr/>
      <dgm:t>
        <a:bodyPr/>
        <a:lstStyle/>
        <a:p>
          <a:pPr rtl="1"/>
          <a:endParaRPr lang="fa-IR"/>
        </a:p>
      </dgm:t>
    </dgm:pt>
    <dgm:pt modelId="{6A1CACE0-C589-408F-AF44-03552F5B3CE3}">
      <dgm:prSet custT="1"/>
      <dgm:spPr/>
      <dgm:t>
        <a:bodyPr/>
        <a:lstStyle/>
        <a:p>
          <a:pPr rtl="1"/>
          <a:r>
            <a:rPr lang="fa-IR" sz="2400" b="1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سبک نو</a:t>
          </a:r>
          <a:r>
            <a:rPr lang="fa-IR" sz="2000" b="1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 </a:t>
          </a:r>
          <a:r>
            <a:rPr lang="fa-IR" sz="1600" b="1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( سبک نیمایی )</a:t>
          </a:r>
          <a:endParaRPr lang="fa-IR" sz="1600" b="1" cap="none" spc="0" dirty="0">
            <a:ln w="50800"/>
            <a:solidFill>
              <a:schemeClr val="bg1"/>
            </a:solidFill>
            <a:effectLst/>
            <a:cs typeface="B Jalal" pitchFamily="2" charset="-78"/>
          </a:endParaRPr>
        </a:p>
      </dgm:t>
    </dgm:pt>
    <dgm:pt modelId="{E39329A4-BD3C-4AB2-BB3F-5C4898776F70}" type="parTrans" cxnId="{7DE60838-3DDB-4A02-B043-A2F15026CFCC}">
      <dgm:prSet/>
      <dgm:spPr/>
      <dgm:t>
        <a:bodyPr/>
        <a:lstStyle/>
        <a:p>
          <a:pPr rtl="1"/>
          <a:endParaRPr lang="fa-IR"/>
        </a:p>
      </dgm:t>
    </dgm:pt>
    <dgm:pt modelId="{EDEA2082-7D7F-4E89-B3CE-C3F3F7B7B030}" type="sibTrans" cxnId="{7DE60838-3DDB-4A02-B043-A2F15026CFCC}">
      <dgm:prSet/>
      <dgm:spPr/>
      <dgm:t>
        <a:bodyPr/>
        <a:lstStyle/>
        <a:p>
          <a:pPr rtl="1"/>
          <a:endParaRPr lang="fa-IR"/>
        </a:p>
      </dgm:t>
    </dgm:pt>
    <dgm:pt modelId="{22F9F117-5EB2-4C6E-B24E-BC2E3C873A8F}">
      <dgm:prSet custT="1"/>
      <dgm:spPr/>
      <dgm:t>
        <a:bodyPr/>
        <a:lstStyle/>
        <a:p>
          <a:pPr rtl="1"/>
          <a:r>
            <a:rPr lang="fa-IR" sz="24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مذهب شیعه</a:t>
          </a:r>
          <a:endParaRPr lang="fa-IR" sz="2400" b="1" cap="none" spc="0" dirty="0">
            <a:ln w="50800"/>
            <a:solidFill>
              <a:schemeClr val="bg1"/>
            </a:solidFill>
            <a:effectLst/>
            <a:cs typeface="B Compset" pitchFamily="2" charset="-78"/>
          </a:endParaRPr>
        </a:p>
      </dgm:t>
    </dgm:pt>
    <dgm:pt modelId="{CD30F53E-93C1-4C67-A99D-466011D4D60C}" type="parTrans" cxnId="{C6FFBD4D-74FB-4448-88FE-C9E772EFA876}">
      <dgm:prSet/>
      <dgm:spPr/>
      <dgm:t>
        <a:bodyPr/>
        <a:lstStyle/>
        <a:p>
          <a:pPr rtl="1"/>
          <a:endParaRPr lang="fa-IR"/>
        </a:p>
      </dgm:t>
    </dgm:pt>
    <dgm:pt modelId="{E25CF443-4DDC-4DAE-9C21-6DB011F88595}" type="sibTrans" cxnId="{C6FFBD4D-74FB-4448-88FE-C9E772EFA876}">
      <dgm:prSet/>
      <dgm:spPr/>
      <dgm:t>
        <a:bodyPr/>
        <a:lstStyle/>
        <a:p>
          <a:pPr rtl="1"/>
          <a:endParaRPr lang="fa-IR"/>
        </a:p>
      </dgm:t>
    </dgm:pt>
    <dgm:pt modelId="{C2A894AE-C84C-447C-B005-14F916A28BD6}">
      <dgm:prSet custT="1"/>
      <dgm:spPr/>
      <dgm:t>
        <a:bodyPr anchor="t"/>
        <a:lstStyle/>
        <a:p>
          <a:pPr rtl="1"/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زمزمه ها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شب خوانی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از زبان برگ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در کوچه باغهای نشابور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بوی موی جولیان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از بودن و سرودن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مثل درخت شب باران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مجموعه اشعار هزاره دوم آهوی کوهی 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مرثیه های سرو کاشمر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خطی زدلتنگی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غزل برای گل آفتاب گردان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ستاره دنباله دار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در ستایش کبوتر ها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با چراغ و آئینه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حالات و مقالات میم . امید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تصحیح آثار عطار نیشابوری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       میراث عرفانی ایران 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تصحیح غزلیات شمس تبریزی</a:t>
          </a:r>
          <a:r>
            <a:rPr lang="fa-IR" sz="1700" b="1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 و </a:t>
          </a:r>
          <a:r>
            <a:rPr lang="fa-IR" sz="1700" b="1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...</a:t>
          </a:r>
        </a:p>
        <a:p>
          <a:pPr rtl="1"/>
          <a:endParaRPr lang="fa-IR" sz="1700" b="1" cap="none" spc="0" dirty="0" smtClean="0">
            <a:ln w="50800"/>
            <a:solidFill>
              <a:schemeClr val="bg1"/>
            </a:solidFill>
            <a:effectLst/>
            <a:cs typeface="B Compset" pitchFamily="2" charset="-78"/>
          </a:endParaRPr>
        </a:p>
      </dgm:t>
    </dgm:pt>
    <dgm:pt modelId="{6863814B-54CC-479F-B872-30DBD363EE3C}" type="parTrans" cxnId="{F908014B-CA60-4AEB-A885-7A9F968337B3}">
      <dgm:prSet/>
      <dgm:spPr/>
      <dgm:t>
        <a:bodyPr/>
        <a:lstStyle/>
        <a:p>
          <a:pPr rtl="1"/>
          <a:endParaRPr lang="fa-IR"/>
        </a:p>
      </dgm:t>
    </dgm:pt>
    <dgm:pt modelId="{04BB5F13-3C66-4637-BED3-56E8163290CF}" type="sibTrans" cxnId="{F908014B-CA60-4AEB-A885-7A9F968337B3}">
      <dgm:prSet/>
      <dgm:spPr/>
      <dgm:t>
        <a:bodyPr/>
        <a:lstStyle/>
        <a:p>
          <a:pPr rtl="1"/>
          <a:endParaRPr lang="fa-IR"/>
        </a:p>
      </dgm:t>
    </dgm:pt>
    <dgm:pt modelId="{756EDA51-7184-49AD-B162-6E55E9950EF5}" type="pres">
      <dgm:prSet presAssocID="{588001C7-8509-44D7-8B7B-E4D9680E4C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8A70BE2-61AC-43F5-9253-4337E1AE084F}" type="pres">
      <dgm:prSet presAssocID="{C2A894AE-C84C-447C-B005-14F916A28BD6}" presName="boxAndChildren" presStyleCnt="0"/>
      <dgm:spPr/>
      <dgm:t>
        <a:bodyPr/>
        <a:lstStyle/>
        <a:p>
          <a:pPr rtl="1"/>
          <a:endParaRPr lang="fa-IR"/>
        </a:p>
      </dgm:t>
    </dgm:pt>
    <dgm:pt modelId="{E317602F-47D9-418C-8FD7-3577E08B3907}" type="pres">
      <dgm:prSet presAssocID="{C2A894AE-C84C-447C-B005-14F916A28BD6}" presName="parentTextBox" presStyleLbl="node1" presStyleIdx="0" presStyleCnt="5" custScaleY="81444" custLinFactNeighborX="-2954" custLinFactNeighborY="2576"/>
      <dgm:spPr/>
      <dgm:t>
        <a:bodyPr/>
        <a:lstStyle/>
        <a:p>
          <a:pPr rtl="1"/>
          <a:endParaRPr lang="fa-IR"/>
        </a:p>
      </dgm:t>
    </dgm:pt>
    <dgm:pt modelId="{D995D708-A702-4A6B-99CA-50FCE7BEB7F0}" type="pres">
      <dgm:prSet presAssocID="{E25CF443-4DDC-4DAE-9C21-6DB011F88595}" presName="sp" presStyleCnt="0"/>
      <dgm:spPr/>
      <dgm:t>
        <a:bodyPr/>
        <a:lstStyle/>
        <a:p>
          <a:pPr rtl="1"/>
          <a:endParaRPr lang="fa-IR"/>
        </a:p>
      </dgm:t>
    </dgm:pt>
    <dgm:pt modelId="{9CC6221B-9C0D-4F62-B6DA-452144CCB669}" type="pres">
      <dgm:prSet presAssocID="{22F9F117-5EB2-4C6E-B24E-BC2E3C873A8F}" presName="arrowAndChildren" presStyleCnt="0"/>
      <dgm:spPr/>
      <dgm:t>
        <a:bodyPr/>
        <a:lstStyle/>
        <a:p>
          <a:pPr rtl="1"/>
          <a:endParaRPr lang="fa-IR"/>
        </a:p>
      </dgm:t>
    </dgm:pt>
    <dgm:pt modelId="{0D58CBBA-1E81-423D-8A3D-F41DFB5083B8}" type="pres">
      <dgm:prSet presAssocID="{22F9F117-5EB2-4C6E-B24E-BC2E3C873A8F}" presName="parentTextArrow" presStyleLbl="node1" presStyleIdx="1" presStyleCnt="5" custScaleY="34602" custLinFactNeighborX="-749" custLinFactNeighborY="-1307"/>
      <dgm:spPr/>
      <dgm:t>
        <a:bodyPr/>
        <a:lstStyle/>
        <a:p>
          <a:pPr rtl="1"/>
          <a:endParaRPr lang="fa-IR"/>
        </a:p>
      </dgm:t>
    </dgm:pt>
    <dgm:pt modelId="{2FB46806-F2F9-4215-B229-532DF0F37020}" type="pres">
      <dgm:prSet presAssocID="{EDEA2082-7D7F-4E89-B3CE-C3F3F7B7B030}" presName="sp" presStyleCnt="0"/>
      <dgm:spPr/>
      <dgm:t>
        <a:bodyPr/>
        <a:lstStyle/>
        <a:p>
          <a:pPr rtl="1"/>
          <a:endParaRPr lang="fa-IR"/>
        </a:p>
      </dgm:t>
    </dgm:pt>
    <dgm:pt modelId="{7041D21B-BE27-4D98-AB55-7188BF05C5D5}" type="pres">
      <dgm:prSet presAssocID="{6A1CACE0-C589-408F-AF44-03552F5B3CE3}" presName="arrowAndChildren" presStyleCnt="0"/>
      <dgm:spPr/>
      <dgm:t>
        <a:bodyPr/>
        <a:lstStyle/>
        <a:p>
          <a:pPr rtl="1"/>
          <a:endParaRPr lang="fa-IR"/>
        </a:p>
      </dgm:t>
    </dgm:pt>
    <dgm:pt modelId="{CBA002F0-F8CF-4701-A175-170B2CA77809}" type="pres">
      <dgm:prSet presAssocID="{6A1CACE0-C589-408F-AF44-03552F5B3CE3}" presName="parentTextArrow" presStyleLbl="node1" presStyleIdx="2" presStyleCnt="5" custScaleY="33447" custLinFactNeighborY="-940"/>
      <dgm:spPr/>
      <dgm:t>
        <a:bodyPr/>
        <a:lstStyle/>
        <a:p>
          <a:pPr rtl="1"/>
          <a:endParaRPr lang="fa-IR"/>
        </a:p>
      </dgm:t>
    </dgm:pt>
    <dgm:pt modelId="{3F2C542A-DE6D-4584-976F-AAC55140C05E}" type="pres">
      <dgm:prSet presAssocID="{63DE25E7-1693-4234-AFFB-A9DE05884965}" presName="sp" presStyleCnt="0"/>
      <dgm:spPr/>
      <dgm:t>
        <a:bodyPr/>
        <a:lstStyle/>
        <a:p>
          <a:pPr rtl="1"/>
          <a:endParaRPr lang="fa-IR"/>
        </a:p>
      </dgm:t>
    </dgm:pt>
    <dgm:pt modelId="{525185AB-C74C-4001-90FA-B591AE9D4B3C}" type="pres">
      <dgm:prSet presAssocID="{779E6EDF-F94E-4660-BFCA-D55847FE534C}" presName="arrowAndChildren" presStyleCnt="0"/>
      <dgm:spPr/>
      <dgm:t>
        <a:bodyPr/>
        <a:lstStyle/>
        <a:p>
          <a:pPr rtl="1"/>
          <a:endParaRPr lang="fa-IR"/>
        </a:p>
      </dgm:t>
    </dgm:pt>
    <dgm:pt modelId="{C42CFED5-F21C-4EB0-AB3F-CD78CC04039A}" type="pres">
      <dgm:prSet presAssocID="{779E6EDF-F94E-4660-BFCA-D55847FE534C}" presName="parentTextArrow" presStyleLbl="node1" presStyleIdx="3" presStyleCnt="5" custScaleY="36115" custLinFactNeighborX="126" custLinFactNeighborY="-903"/>
      <dgm:spPr/>
      <dgm:t>
        <a:bodyPr/>
        <a:lstStyle/>
        <a:p>
          <a:pPr rtl="1"/>
          <a:endParaRPr lang="fa-IR"/>
        </a:p>
      </dgm:t>
    </dgm:pt>
    <dgm:pt modelId="{3224C2EF-32D2-46AA-ACA8-A1344CF4F1BC}" type="pres">
      <dgm:prSet presAssocID="{FCB76613-0A73-46B1-8F0E-AB7AB8AFF9D8}" presName="sp" presStyleCnt="0"/>
      <dgm:spPr/>
      <dgm:t>
        <a:bodyPr/>
        <a:lstStyle/>
        <a:p>
          <a:pPr rtl="1"/>
          <a:endParaRPr lang="fa-IR"/>
        </a:p>
      </dgm:t>
    </dgm:pt>
    <dgm:pt modelId="{59661E40-EEF4-4A03-BF9C-53E17D5247C7}" type="pres">
      <dgm:prSet presAssocID="{43100A93-57F6-416E-AC69-992DFBD0EA63}" presName="arrowAndChildren" presStyleCnt="0"/>
      <dgm:spPr/>
      <dgm:t>
        <a:bodyPr/>
        <a:lstStyle/>
        <a:p>
          <a:pPr rtl="1"/>
          <a:endParaRPr lang="fa-IR"/>
        </a:p>
      </dgm:t>
    </dgm:pt>
    <dgm:pt modelId="{FCF28B5E-876C-49F5-82F6-595DABD130F8}" type="pres">
      <dgm:prSet presAssocID="{43100A93-57F6-416E-AC69-992DFBD0EA63}" presName="parentTextArrow" presStyleLbl="node1" presStyleIdx="4" presStyleCnt="5" custScaleY="41439" custLinFactNeighborX="-1624" custLinFactNeighborY="-62335"/>
      <dgm:spPr/>
      <dgm:t>
        <a:bodyPr/>
        <a:lstStyle/>
        <a:p>
          <a:pPr rtl="1"/>
          <a:endParaRPr lang="fa-IR"/>
        </a:p>
      </dgm:t>
    </dgm:pt>
  </dgm:ptLst>
  <dgm:cxnLst>
    <dgm:cxn modelId="{7DE60838-3DDB-4A02-B043-A2F15026CFCC}" srcId="{588001C7-8509-44D7-8B7B-E4D9680E4CFC}" destId="{6A1CACE0-C589-408F-AF44-03552F5B3CE3}" srcOrd="2" destOrd="0" parTransId="{E39329A4-BD3C-4AB2-BB3F-5C4898776F70}" sibTransId="{EDEA2082-7D7F-4E89-B3CE-C3F3F7B7B030}"/>
    <dgm:cxn modelId="{F908014B-CA60-4AEB-A885-7A9F968337B3}" srcId="{588001C7-8509-44D7-8B7B-E4D9680E4CFC}" destId="{C2A894AE-C84C-447C-B005-14F916A28BD6}" srcOrd="4" destOrd="0" parTransId="{6863814B-54CC-479F-B872-30DBD363EE3C}" sibTransId="{04BB5F13-3C66-4637-BED3-56E8163290CF}"/>
    <dgm:cxn modelId="{D305C863-2EC5-4B0F-B816-AE78D8886619}" type="presOf" srcId="{6A1CACE0-C589-408F-AF44-03552F5B3CE3}" destId="{CBA002F0-F8CF-4701-A175-170B2CA77809}" srcOrd="0" destOrd="0" presId="urn:microsoft.com/office/officeart/2005/8/layout/process4"/>
    <dgm:cxn modelId="{2196B28B-E853-41F7-B895-7643B8F91FB0}" type="presOf" srcId="{43100A93-57F6-416E-AC69-992DFBD0EA63}" destId="{FCF28B5E-876C-49F5-82F6-595DABD130F8}" srcOrd="0" destOrd="0" presId="urn:microsoft.com/office/officeart/2005/8/layout/process4"/>
    <dgm:cxn modelId="{77046C18-1D62-4787-B81A-0137176CF5F5}" type="presOf" srcId="{C2A894AE-C84C-447C-B005-14F916A28BD6}" destId="{E317602F-47D9-418C-8FD7-3577E08B3907}" srcOrd="0" destOrd="0" presId="urn:microsoft.com/office/officeart/2005/8/layout/process4"/>
    <dgm:cxn modelId="{07DA9AAC-0D2C-4454-A398-6A136953941D}" type="presOf" srcId="{22F9F117-5EB2-4C6E-B24E-BC2E3C873A8F}" destId="{0D58CBBA-1E81-423D-8A3D-F41DFB5083B8}" srcOrd="0" destOrd="0" presId="urn:microsoft.com/office/officeart/2005/8/layout/process4"/>
    <dgm:cxn modelId="{44ED4DAD-38BF-4B14-9927-054DA9CFFF72}" type="presOf" srcId="{588001C7-8509-44D7-8B7B-E4D9680E4CFC}" destId="{756EDA51-7184-49AD-B162-6E55E9950EF5}" srcOrd="0" destOrd="0" presId="urn:microsoft.com/office/officeart/2005/8/layout/process4"/>
    <dgm:cxn modelId="{AC2FBF3B-0A1E-49DF-9171-084E51FDBB3A}" srcId="{588001C7-8509-44D7-8B7B-E4D9680E4CFC}" destId="{779E6EDF-F94E-4660-BFCA-D55847FE534C}" srcOrd="1" destOrd="0" parTransId="{870B1707-1E9C-49B1-B2EA-B72E0611BBB1}" sibTransId="{63DE25E7-1693-4234-AFFB-A9DE05884965}"/>
    <dgm:cxn modelId="{C6FFBD4D-74FB-4448-88FE-C9E772EFA876}" srcId="{588001C7-8509-44D7-8B7B-E4D9680E4CFC}" destId="{22F9F117-5EB2-4C6E-B24E-BC2E3C873A8F}" srcOrd="3" destOrd="0" parTransId="{CD30F53E-93C1-4C67-A99D-466011D4D60C}" sibTransId="{E25CF443-4DDC-4DAE-9C21-6DB011F88595}"/>
    <dgm:cxn modelId="{0BAA8085-8B42-448E-A7E6-93292A433D2D}" type="presOf" srcId="{779E6EDF-F94E-4660-BFCA-D55847FE534C}" destId="{C42CFED5-F21C-4EB0-AB3F-CD78CC04039A}" srcOrd="0" destOrd="0" presId="urn:microsoft.com/office/officeart/2005/8/layout/process4"/>
    <dgm:cxn modelId="{7166CDAC-44EA-4F09-BA22-9A9E6788A3E7}" srcId="{588001C7-8509-44D7-8B7B-E4D9680E4CFC}" destId="{43100A93-57F6-416E-AC69-992DFBD0EA63}" srcOrd="0" destOrd="0" parTransId="{366B6FDB-614E-403F-9C93-CB6CD64C1C1E}" sibTransId="{FCB76613-0A73-46B1-8F0E-AB7AB8AFF9D8}"/>
    <dgm:cxn modelId="{A5B6AEBD-EB7C-4FEE-A67D-3A665E5C2245}" type="presParOf" srcId="{756EDA51-7184-49AD-B162-6E55E9950EF5}" destId="{48A70BE2-61AC-43F5-9253-4337E1AE084F}" srcOrd="0" destOrd="0" presId="urn:microsoft.com/office/officeart/2005/8/layout/process4"/>
    <dgm:cxn modelId="{D55557C3-9BD9-4B7A-BC9F-311A8AB47F98}" type="presParOf" srcId="{48A70BE2-61AC-43F5-9253-4337E1AE084F}" destId="{E317602F-47D9-418C-8FD7-3577E08B3907}" srcOrd="0" destOrd="0" presId="urn:microsoft.com/office/officeart/2005/8/layout/process4"/>
    <dgm:cxn modelId="{044F0DAE-7B56-4060-91E9-A35A18F0B5DB}" type="presParOf" srcId="{756EDA51-7184-49AD-B162-6E55E9950EF5}" destId="{D995D708-A702-4A6B-99CA-50FCE7BEB7F0}" srcOrd="1" destOrd="0" presId="urn:microsoft.com/office/officeart/2005/8/layout/process4"/>
    <dgm:cxn modelId="{8BEF64B5-0764-40B9-A5FC-B01486C7B03A}" type="presParOf" srcId="{756EDA51-7184-49AD-B162-6E55E9950EF5}" destId="{9CC6221B-9C0D-4F62-B6DA-452144CCB669}" srcOrd="2" destOrd="0" presId="urn:microsoft.com/office/officeart/2005/8/layout/process4"/>
    <dgm:cxn modelId="{C17DF0D5-6719-46BA-A2E7-4BEAB313F264}" type="presParOf" srcId="{9CC6221B-9C0D-4F62-B6DA-452144CCB669}" destId="{0D58CBBA-1E81-423D-8A3D-F41DFB5083B8}" srcOrd="0" destOrd="0" presId="urn:microsoft.com/office/officeart/2005/8/layout/process4"/>
    <dgm:cxn modelId="{7FCA9C37-B1DD-4701-8F81-FCF31DB31EC1}" type="presParOf" srcId="{756EDA51-7184-49AD-B162-6E55E9950EF5}" destId="{2FB46806-F2F9-4215-B229-532DF0F37020}" srcOrd="3" destOrd="0" presId="urn:microsoft.com/office/officeart/2005/8/layout/process4"/>
    <dgm:cxn modelId="{037B00EF-FA7D-4815-9178-9FAA33511684}" type="presParOf" srcId="{756EDA51-7184-49AD-B162-6E55E9950EF5}" destId="{7041D21B-BE27-4D98-AB55-7188BF05C5D5}" srcOrd="4" destOrd="0" presId="urn:microsoft.com/office/officeart/2005/8/layout/process4"/>
    <dgm:cxn modelId="{2556CB36-7AB1-4267-B7EA-8B4B8451C241}" type="presParOf" srcId="{7041D21B-BE27-4D98-AB55-7188BF05C5D5}" destId="{CBA002F0-F8CF-4701-A175-170B2CA77809}" srcOrd="0" destOrd="0" presId="urn:microsoft.com/office/officeart/2005/8/layout/process4"/>
    <dgm:cxn modelId="{0388D73E-43D7-467E-A547-023BD5538053}" type="presParOf" srcId="{756EDA51-7184-49AD-B162-6E55E9950EF5}" destId="{3F2C542A-DE6D-4584-976F-AAC55140C05E}" srcOrd="5" destOrd="0" presId="urn:microsoft.com/office/officeart/2005/8/layout/process4"/>
    <dgm:cxn modelId="{D2529DFB-0268-4468-B417-B67BBE34E77E}" type="presParOf" srcId="{756EDA51-7184-49AD-B162-6E55E9950EF5}" destId="{525185AB-C74C-4001-90FA-B591AE9D4B3C}" srcOrd="6" destOrd="0" presId="urn:microsoft.com/office/officeart/2005/8/layout/process4"/>
    <dgm:cxn modelId="{FF29A64C-97F7-41E8-BD54-866C7E5BDEEE}" type="presParOf" srcId="{525185AB-C74C-4001-90FA-B591AE9D4B3C}" destId="{C42CFED5-F21C-4EB0-AB3F-CD78CC04039A}" srcOrd="0" destOrd="0" presId="urn:microsoft.com/office/officeart/2005/8/layout/process4"/>
    <dgm:cxn modelId="{B4382CDF-FE78-400F-8C6F-93E2B80688CD}" type="presParOf" srcId="{756EDA51-7184-49AD-B162-6E55E9950EF5}" destId="{3224C2EF-32D2-46AA-ACA8-A1344CF4F1BC}" srcOrd="7" destOrd="0" presId="urn:microsoft.com/office/officeart/2005/8/layout/process4"/>
    <dgm:cxn modelId="{08367E0B-A260-41AB-960D-F853FC9DBC52}" type="presParOf" srcId="{756EDA51-7184-49AD-B162-6E55E9950EF5}" destId="{59661E40-EEF4-4A03-BF9C-53E17D5247C7}" srcOrd="8" destOrd="0" presId="urn:microsoft.com/office/officeart/2005/8/layout/process4"/>
    <dgm:cxn modelId="{078ED0DF-41AB-4A66-ABF9-D46C38A090ED}" type="presParOf" srcId="{59661E40-EEF4-4A03-BF9C-53E17D5247C7}" destId="{FCF28B5E-876C-49F5-82F6-595DABD130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52A2-F4E0-47A9-B982-3C7726CA0755}">
      <dsp:nvSpPr>
        <dsp:cNvPr id="0" name=""/>
        <dsp:cNvSpPr/>
      </dsp:nvSpPr>
      <dsp:spPr>
        <a:xfrm rot="10800000">
          <a:off x="2158138" y="1482877"/>
          <a:ext cx="6517297" cy="3868106"/>
        </a:xfrm>
        <a:prstGeom prst="homePlate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50804" tIns="133350" rIns="248920" bIns="133350" numCol="1" spcCol="1270" anchor="ctr" anchorCtr="0">
          <a:noAutofit/>
        </a:bodyPr>
        <a:lstStyle/>
        <a:p>
          <a:pPr lvl="0" algn="ctr" defTabSz="15557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 </a:t>
          </a:r>
          <a:r>
            <a:rPr lang="fa-IR" sz="48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محمدرضا </a:t>
          </a:r>
          <a:r>
            <a:rPr lang="fa-IR" sz="48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شفیعی کدکنی</a:t>
          </a:r>
          <a:r>
            <a:rPr lang="fa-IR" sz="36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/>
          </a:r>
          <a:br>
            <a:rPr lang="fa-IR" sz="36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</a:br>
          <a:r>
            <a:rPr lang="fa-IR" sz="36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/>
          </a:r>
          <a:br>
            <a:rPr lang="fa-IR" sz="36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</a:br>
          <a:r>
            <a:rPr lang="fa-IR" sz="35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کاری از : مهدی عباسی</a:t>
          </a:r>
          <a:br>
            <a:rPr lang="fa-IR" sz="35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</a:br>
          <a:r>
            <a:rPr lang="fa-IR" sz="3500" b="1" kern="1200" cap="none" spc="0" baseline="0" dirty="0" smtClean="0">
              <a:ln w="5080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Kamran" pitchFamily="2" charset="-78"/>
            </a:rPr>
            <a:t>زمستان1391</a:t>
          </a:r>
          <a:endParaRPr lang="fa-IR" sz="3500" b="1" kern="1200" cap="none" spc="0" dirty="0">
            <a:ln w="50800"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cs typeface="B Kamran" pitchFamily="2" charset="-78"/>
          </a:endParaRPr>
        </a:p>
      </dsp:txBody>
      <dsp:txXfrm rot="10800000">
        <a:off x="3125164" y="1482877"/>
        <a:ext cx="5550271" cy="3868106"/>
      </dsp:txXfrm>
    </dsp:sp>
    <dsp:sp modelId="{F4F46FDB-ED11-48B5-B608-C247B597F80F}">
      <dsp:nvSpPr>
        <dsp:cNvPr id="0" name=""/>
        <dsp:cNvSpPr/>
      </dsp:nvSpPr>
      <dsp:spPr>
        <a:xfrm>
          <a:off x="343290" y="1338736"/>
          <a:ext cx="3562241" cy="38949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7602F-47D9-418C-8FD7-3577E08B3907}">
      <dsp:nvSpPr>
        <dsp:cNvPr id="0" name=""/>
        <dsp:cNvSpPr/>
      </dsp:nvSpPr>
      <dsp:spPr>
        <a:xfrm>
          <a:off x="0" y="4036423"/>
          <a:ext cx="8515166" cy="1508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زمزمه ها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شب خوانی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از زبان برگ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در کوچه باغهای نشابور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بوی موی جولیان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از بودن و سرودن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مثل درخت شب باران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مجموعه اشعار هزاره دوم آهوی کوهی 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مرثیه های سرو کاشمر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خطی زدلتنگی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غزل برای گل آفتاب گردان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ستاره دنباله دار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در ستایش کبوتر ها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با چراغ و آئینه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حالات و مقالات میم . امید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تصحیح آثار عطار نیشابوری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       میراث عرفانی ایران 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،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تصحیح غزلیات شمس تبریزی</a:t>
          </a:r>
          <a:r>
            <a:rPr lang="fa-IR" sz="1700" b="1" kern="1200" cap="none" spc="0" dirty="0" smtClean="0">
              <a:ln w="50800"/>
              <a:solidFill>
                <a:srgbClr val="FFFF00"/>
              </a:solidFill>
              <a:effectLst/>
              <a:cs typeface="B Compset" pitchFamily="2" charset="-78"/>
            </a:rPr>
            <a:t> و </a:t>
          </a:r>
          <a:r>
            <a:rPr lang="fa-IR" sz="17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...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700" b="1" kern="1200" cap="none" spc="0" dirty="0" smtClean="0">
            <a:ln w="50800"/>
            <a:solidFill>
              <a:schemeClr val="bg1"/>
            </a:solidFill>
            <a:effectLst/>
            <a:cs typeface="B Compset" pitchFamily="2" charset="-78"/>
          </a:endParaRPr>
        </a:p>
      </dsp:txBody>
      <dsp:txXfrm>
        <a:off x="0" y="4036423"/>
        <a:ext cx="8515166" cy="1508192"/>
      </dsp:txXfrm>
    </dsp:sp>
    <dsp:sp modelId="{0D58CBBA-1E81-423D-8A3D-F41DFB5083B8}">
      <dsp:nvSpPr>
        <dsp:cNvPr id="0" name=""/>
        <dsp:cNvSpPr/>
      </dsp:nvSpPr>
      <dsp:spPr>
        <a:xfrm rot="10800000">
          <a:off x="0" y="3041166"/>
          <a:ext cx="8515166" cy="985496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مذهب شیعه</a:t>
          </a:r>
          <a:endParaRPr lang="fa-IR" sz="2400" b="1" kern="1200" cap="none" spc="0" dirty="0">
            <a:ln w="50800"/>
            <a:solidFill>
              <a:schemeClr val="bg1"/>
            </a:solidFill>
            <a:effectLst/>
            <a:cs typeface="B Compset" pitchFamily="2" charset="-78"/>
          </a:endParaRPr>
        </a:p>
      </dsp:txBody>
      <dsp:txXfrm rot="10800000">
        <a:off x="0" y="3041166"/>
        <a:ext cx="8515166" cy="640346"/>
      </dsp:txXfrm>
    </dsp:sp>
    <dsp:sp modelId="{CBA002F0-F8CF-4701-A175-170B2CA77809}">
      <dsp:nvSpPr>
        <dsp:cNvPr id="0" name=""/>
        <dsp:cNvSpPr/>
      </dsp:nvSpPr>
      <dsp:spPr>
        <a:xfrm rot="10800000">
          <a:off x="0" y="2126795"/>
          <a:ext cx="8515166" cy="95260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سبک نو</a:t>
          </a:r>
          <a:r>
            <a:rPr lang="fa-IR" sz="2000" b="1" kern="1200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 </a:t>
          </a:r>
          <a:r>
            <a:rPr lang="fa-IR" sz="1600" b="1" kern="1200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( سبک نیمایی )</a:t>
          </a:r>
          <a:endParaRPr lang="fa-IR" sz="1600" b="1" kern="1200" cap="none" spc="0" dirty="0">
            <a:ln w="50800"/>
            <a:solidFill>
              <a:schemeClr val="bg1"/>
            </a:solidFill>
            <a:effectLst/>
            <a:cs typeface="B Jalal" pitchFamily="2" charset="-78"/>
          </a:endParaRPr>
        </a:p>
      </dsp:txBody>
      <dsp:txXfrm rot="10800000">
        <a:off x="0" y="2126795"/>
        <a:ext cx="8515166" cy="618972"/>
      </dsp:txXfrm>
    </dsp:sp>
    <dsp:sp modelId="{C42CFED5-F21C-4EB0-AB3F-CD78CC04039A}">
      <dsp:nvSpPr>
        <dsp:cNvPr id="0" name=""/>
        <dsp:cNvSpPr/>
      </dsp:nvSpPr>
      <dsp:spPr>
        <a:xfrm rot="10800000">
          <a:off x="0" y="1127038"/>
          <a:ext cx="8515166" cy="102858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محل تولد </a:t>
          </a:r>
          <a:r>
            <a:rPr lang="fa-IR" sz="2400" b="1" kern="1200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ایران</a:t>
          </a:r>
          <a:r>
            <a:rPr lang="fa-IR" sz="18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– </a:t>
          </a:r>
          <a:r>
            <a:rPr lang="fa-IR" sz="2400" b="1" kern="1200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کد</a:t>
          </a:r>
          <a:r>
            <a:rPr lang="fa-IR" sz="2000" b="1" kern="1200" cap="none" spc="0" dirty="0" smtClean="0">
              <a:ln w="50800"/>
              <a:solidFill>
                <a:schemeClr val="bg1"/>
              </a:solidFill>
              <a:effectLst/>
              <a:cs typeface="B Jalal" pitchFamily="2" charset="-78"/>
            </a:rPr>
            <a:t>کن</a:t>
          </a:r>
          <a:r>
            <a:rPr lang="fa-IR" sz="1800" b="1" kern="1200" cap="none" spc="0" dirty="0" smtClean="0">
              <a:ln w="50800"/>
              <a:solidFill>
                <a:schemeClr val="bg1"/>
              </a:solidFill>
              <a:effectLst/>
              <a:cs typeface="B Compset" pitchFamily="2" charset="-78"/>
            </a:rPr>
            <a:t> از توابع شهرستان تربت حیدریه</a:t>
          </a:r>
          <a:endParaRPr lang="fa-IR" sz="1800" b="1" kern="1200" cap="none" spc="0" dirty="0">
            <a:ln w="50800"/>
            <a:solidFill>
              <a:schemeClr val="bg1"/>
            </a:solidFill>
            <a:effectLst/>
            <a:cs typeface="B Compset" pitchFamily="2" charset="-78"/>
          </a:endParaRPr>
        </a:p>
      </dsp:txBody>
      <dsp:txXfrm rot="10800000">
        <a:off x="0" y="1127038"/>
        <a:ext cx="8515166" cy="668346"/>
      </dsp:txXfrm>
    </dsp:sp>
    <dsp:sp modelId="{FCF28B5E-876C-49F5-82F6-595DABD130F8}">
      <dsp:nvSpPr>
        <dsp:cNvPr id="0" name=""/>
        <dsp:cNvSpPr/>
      </dsp:nvSpPr>
      <dsp:spPr>
        <a:xfrm rot="10800000">
          <a:off x="0" y="0"/>
          <a:ext cx="8515166" cy="1180220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cap="none" spc="0" dirty="0" smtClean="0">
              <a:ln w="50800"/>
              <a:solidFill>
                <a:schemeClr val="bg1"/>
              </a:solidFill>
              <a:effectLst/>
              <a:cs typeface="B Homa" pitchFamily="2" charset="-78"/>
            </a:rPr>
            <a:t>زاد روز ۱9 مهر ۱۳۱۸</a:t>
          </a:r>
          <a:endParaRPr lang="fa-IR" sz="2100" b="1" kern="1200" cap="none" spc="0" dirty="0">
            <a:ln w="50800"/>
            <a:solidFill>
              <a:schemeClr val="bg1"/>
            </a:solidFill>
            <a:effectLst/>
            <a:cs typeface="B Homa" pitchFamily="2" charset="-78"/>
          </a:endParaRPr>
        </a:p>
      </dsp:txBody>
      <dsp:txXfrm rot="10800000">
        <a:off x="0" y="0"/>
        <a:ext cx="8515166" cy="76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809DDA-1395-4E7E-9A92-E20F860CA32E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7A3B45-4C30-4532-82B1-DDFFF71D98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872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3B45-4C30-4532-82B1-DDFFF71D9847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28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212356-B158-438B-896C-439B84E13752}" type="datetimeFigureOut">
              <a:rPr lang="fa-IR" smtClean="0"/>
              <a:pPr/>
              <a:t>25/06/1435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9AEFD9-CB87-4F46-9CC3-C024D81DAAD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 advClick="0" advTm="4000">
    <p:randomBar dir="vert"/>
  </p:transition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G:\New%20folder%20(3)\&#1588;&#1601;&#1740;&#1593;&#1740;%20&#1705;&#1583;&#1705;&#1606;&#1740;\&#1576;&#1607;%20&#1705;&#1580;&#1575;%20&#1670;&#1606;&#1740;&#1606;%20&#1588;&#1578;&#1575;&#1576;&#1575;&#1606;%20&#1567;-&#1588;&#1601;&#1740;&#1593;&#1740;%20&#1705;&#1583;&#1705;&#1606;&#1740;-&#1583;&#1705;&#1604;&#1605;&#1607;%20&#1585;&#1590;&#1575;%20&#1662;&#1740;&#1585;&#1576;&#1575;&#1583;&#1740;&#1575;&#1606;.mp3" TargetMode="External"/><Relationship Id="rId7" Type="http://schemas.openxmlformats.org/officeDocument/2006/relationships/image" Target="../media/image3.png"/><Relationship Id="rId2" Type="http://schemas.microsoft.com/office/2007/relationships/media" Target="file:///G:\New%20folder%20(3)\&#1588;&#1601;&#1740;&#1593;&#1740;%20&#1705;&#1583;&#1705;&#1606;&#1740;\&#1576;&#1607;%20&#1705;&#1580;&#1575;%20&#1670;&#1606;&#1740;&#1606;%20&#1588;&#1578;&#1575;&#1576;&#1575;&#1606;%20&#1567;-&#1588;&#1601;&#1740;&#1593;&#1740;%20&#1705;&#1583;&#1705;&#1606;&#1740;-&#1583;&#1705;&#1604;&#1605;&#1607;%20&#1585;&#1590;&#1575;%20&#1662;&#1740;&#1585;&#1576;&#1575;&#1583;&#1740;&#1575;&#1606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2"/>
            <a:ext cx="9144000" cy="68580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به کجا چنین شتابان ؟-شفیعی کدکنی-دکلمه رضا پیربادیان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129" y="6179773"/>
            <a:ext cx="1046900" cy="678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8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:randomBar dir="vert"/>
      </p:transition>
    </mc:Choice>
    <mc:Fallback xmlns="">
      <p:transition spd="slow" advClick="0" advTm="6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8" y="787317"/>
            <a:ext cx="3999999" cy="5328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21646" cy="576064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 anchor="ctr">
            <a:noAutofit/>
            <a:scene3d>
              <a:camera prst="isometricOffAxis2Lef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/>
            <a: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با چنین قامت بالنده ی سبز</a:t>
            </a:r>
            <a:b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کاج</a:t>
            </a:r>
            <a:b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</a:t>
            </a:r>
            <a: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در باغ</a:t>
            </a:r>
            <a:b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</a:t>
            </a:r>
            <a: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خدایی ابدی ست</a:t>
            </a:r>
            <a:b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  گوش </a:t>
            </a:r>
            <a: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سرشار نماز باران</a:t>
            </a:r>
            <a:b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   بهر </a:t>
            </a:r>
            <a: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میلاد پسر خوانده ی خاک</a:t>
            </a:r>
            <a:b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</a:br>
            <a:r>
              <a:rPr lang="fa-IR" sz="360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        مشکنیدش </a:t>
            </a:r>
            <a:r>
              <a:rPr lang="fa-IR" sz="3600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مبریدش یاران</a:t>
            </a:r>
          </a:p>
        </p:txBody>
      </p:sp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9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randomBar dir="vert"/>
      </p:transition>
    </mc:Choice>
    <mc:Fallback xmlns=""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51617"/>
            <a:ext cx="7128679" cy="4823121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324544" y="5118449"/>
            <a:ext cx="8229600" cy="142886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fa-IR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0000" endA="300" endPos="50000" dist="60007" dir="5400000" sy="-100000" algn="bl" rotWithShape="0"/>
                </a:effectLst>
                <a:cs typeface="B Davat" pitchFamily="2" charset="-78"/>
              </a:rPr>
              <a:t>زندگی را سپرده در ره عشق</a:t>
            </a:r>
            <a:br>
              <a:rPr lang="fa-IR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0000" endA="300" endPos="50000" dist="60007" dir="5400000" sy="-100000" algn="bl" rotWithShape="0"/>
                </a:effectLst>
                <a:cs typeface="B Davat" pitchFamily="2" charset="-78"/>
              </a:rPr>
            </a:br>
            <a:r>
              <a:rPr lang="fa-IR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0000" endA="300" endPos="50000" dist="60007" dir="5400000" sy="-100000" algn="bl" rotWithShape="0"/>
                </a:effectLst>
                <a:cs typeface="B Davat" pitchFamily="2" charset="-78"/>
              </a:rPr>
              <a:t>                                  به کف باد و هرچه باداباد</a:t>
            </a:r>
            <a:endParaRPr lang="fa-IR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0000" endA="300" endPos="50000" dist="60007" dir="5400000" sy="-100000" algn="bl" rotWithShape="0"/>
              </a:effectLst>
              <a:cs typeface="B Davat" pitchFamily="2" charset="-78"/>
            </a:endParaRPr>
          </a:p>
        </p:txBody>
      </p:sp>
      <p:pic>
        <p:nvPicPr>
          <p:cNvPr id="4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randomBar dir="vert"/>
      </p:transition>
    </mc:Choice>
    <mc:Fallback xmlns=""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35317"/>
            <a:ext cx="6012000" cy="6012000"/>
          </a:xfrm>
          <a:ln>
            <a:solidFill>
              <a:schemeClr val="accent4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artDeco"/>
            <a:bevelB/>
          </a:sp3d>
        </p:spPr>
      </p:pic>
      <p:sp>
        <p:nvSpPr>
          <p:cNvPr id="5" name="Rectangle 4"/>
          <p:cNvSpPr/>
          <p:nvPr/>
        </p:nvSpPr>
        <p:spPr>
          <a:xfrm>
            <a:off x="-3276872" y="4293096"/>
            <a:ext cx="617443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 کفرمن </a:t>
            </a:r>
            <a:r>
              <a:rPr lang="fa-IR" sz="2800" b="1" dirty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کفری است</a:t>
            </a:r>
          </a:p>
          <a:p>
            <a:r>
              <a:rPr lang="fa-IR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   که </a:t>
            </a:r>
            <a:r>
              <a:rPr lang="fa-IR" sz="2800" b="1" dirty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هیچ سیمرغی</a:t>
            </a:r>
          </a:p>
          <a:p>
            <a:r>
              <a:rPr lang="fa-IR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                       بَراوجِ </a:t>
            </a:r>
            <a:r>
              <a:rPr lang="fa-IR" sz="2800" b="1" dirty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آن</a:t>
            </a:r>
          </a:p>
          <a:p>
            <a:r>
              <a:rPr lang="fa-IR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                           نیارد </a:t>
            </a:r>
            <a:r>
              <a:rPr lang="fa-IR" sz="2800" b="1" dirty="0">
                <a:ln w="50800"/>
                <a:solidFill>
                  <a:schemeClr val="bg1">
                    <a:shade val="50000"/>
                  </a:schemeClr>
                </a:solidFill>
                <a:cs typeface="B Sara" pitchFamily="2" charset="-78"/>
              </a:rPr>
              <a:t>پر</a:t>
            </a:r>
          </a:p>
        </p:txBody>
      </p:sp>
      <p:pic>
        <p:nvPicPr>
          <p:cNvPr id="6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y-mehrbantar-az-ba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:randomBar dir="vert"/>
      </p:transition>
    </mc:Choice>
    <mc:Fallback xmlns=""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75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4" y="5157192"/>
            <a:ext cx="8229600" cy="1219200"/>
          </a:xfrm>
        </p:spPr>
        <p:txBody>
          <a:bodyPr anchor="ctr">
            <a:normAutofit/>
          </a:bodyPr>
          <a:lstStyle/>
          <a:p>
            <a:pPr algn="r"/>
            <a:r>
              <a:rPr lang="fa-I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بدون شرح ...</a:t>
            </a:r>
            <a:endParaRPr lang="fa-I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4" y="-144867"/>
            <a:ext cx="7033074" cy="5446075"/>
          </a:xfrm>
          <a:ln w="63500">
            <a:solidFill>
              <a:schemeClr val="bg1"/>
            </a:solidFill>
          </a:ln>
          <a:effectLst>
            <a:glow rad="127000">
              <a:schemeClr val="bg1"/>
            </a:glow>
            <a:outerShdw blurRad="107950" dist="12700" dir="5400000" algn="ctr">
              <a:schemeClr val="bg1"/>
            </a:outerShdw>
            <a:reflection blurRad="6350" stA="50000" endA="300" endPos="55500" dist="101600" dir="5400000" sy="-100000" algn="bl" rotWithShape="0"/>
          </a:effectLst>
          <a:scene3d>
            <a:camera prst="perspectiveRelaxedModerately">
              <a:rot lat="2040000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bevelB/>
            <a:contourClr>
              <a:srgbClr val="FFFFFF"/>
            </a:contourClr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1000">
        <p:randomBar dir="vert"/>
      </p:transition>
    </mc:Choice>
    <mc:Fallback xmlns="">
      <p:transition spd="slow" advClick="0" advTm="11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38070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b">
            <a:normAutofit fontScale="90000"/>
            <a:scene3d>
              <a:camera prst="perspectiveAbove"/>
              <a:lightRig rig="balanced" dir="t">
                <a:rot lat="0" lon="0" rev="2100000"/>
              </a:lightRig>
            </a:scene3d>
            <a:sp3d extrusionH="57150" prstMaterial="metal">
              <a:bevelT w="38100" h="25400" prst="divot"/>
              <a:contourClr>
                <a:schemeClr val="bg2"/>
              </a:contourClr>
            </a:sp3d>
          </a:bodyPr>
          <a:lstStyle/>
          <a:p>
            <a:r>
              <a:rPr lang="fa-IR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B Kamran"/>
              </a:rPr>
              <a:t>شهر خاموش </a:t>
            </a:r>
            <a:r>
              <a:rPr lang="fa-IR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B Kamran"/>
              </a:rPr>
              <a:t>من </a:t>
            </a:r>
            <a:r>
              <a:rPr lang="fa-IR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B Kamran"/>
              </a:rPr>
              <a:t>!</a:t>
            </a:r>
            <a:r>
              <a:rPr lang="fa-IR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B Kamran"/>
              </a:rPr>
              <a:t>  </a:t>
            </a:r>
            <a:r>
              <a:rPr lang="fa-IR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B Kamran"/>
              </a:rPr>
              <a:t>آن روح بهارانت </a:t>
            </a:r>
            <a:r>
              <a:rPr lang="fa-IR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B Kamran"/>
              </a:rPr>
              <a:t>کو </a:t>
            </a:r>
            <a:r>
              <a:rPr lang="fa-IR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B Kamran"/>
              </a:rPr>
              <a:t>؟</a:t>
            </a:r>
            <a:endParaRPr lang="fa-IR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160">
            <a:off x="404585" y="1101709"/>
            <a:ext cx="5294313" cy="3805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riblet"/>
            <a:contourClr>
              <a:srgbClr val="C0C0C0"/>
            </a:contourClr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62" y="6093296"/>
            <a:ext cx="1368152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1612" y="1087437"/>
            <a:ext cx="3282294" cy="4616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شهر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خاموش من آن روح بهارانت کو؟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شور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و شیدایی انبوه هزارانت کو؟</a:t>
            </a:r>
          </a:p>
          <a:p>
            <a:endParaRPr lang="fa-IR" sz="900" b="1" dirty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می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خزد در رگ هر برگ تو خوناب خزان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  نکهت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صبحدم و بوی بهارانت کو؟</a:t>
            </a:r>
          </a:p>
          <a:p>
            <a:endParaRPr lang="fa-IR" sz="900" b="1" dirty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 کوی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و بازار تو میدان سپاه دشمن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شیهه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ی اسب و هیاهوی سوارانت کو؟</a:t>
            </a:r>
          </a:p>
          <a:p>
            <a:endParaRPr lang="fa-IR" sz="900" b="1" dirty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 زیر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سرنیزه ی تاتار چه حالی داری؟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 دلِ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پولادوش شیر شکارانت کو؟</a:t>
            </a:r>
          </a:p>
          <a:p>
            <a:endParaRPr lang="fa-IR" sz="900" b="1" dirty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   سوت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و کور است شب و </a:t>
            </a:r>
            <a:endParaRPr lang="fa-IR" sz="2000" b="1" dirty="0" smtClean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</a:t>
            </a:r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     میکده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ها خاموش اند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نعره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و عربده ی باده گسارانت کو؟</a:t>
            </a:r>
          </a:p>
          <a:p>
            <a:endParaRPr lang="fa-IR" sz="900" b="1" dirty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چهره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ها در هم و دلها همه بیگانه ز هم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      روز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" pitchFamily="2" charset="-78"/>
              </a:rPr>
              <a:t>پیوند و صفای دل یارانت کو؟</a:t>
            </a:r>
          </a:p>
          <a:p>
            <a:endParaRPr lang="fa-IR" sz="900" b="1" dirty="0">
              <a:ln w="50800"/>
              <a:solidFill>
                <a:schemeClr val="bg1">
                  <a:shade val="50000"/>
                </a:schemeClr>
              </a:solidFill>
              <a:cs typeface="B Kamran" pitchFamily="2" charset="-78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560" y="5454876"/>
            <a:ext cx="5436076" cy="638419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fa-IR" sz="1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آسمانت </a:t>
            </a:r>
            <a:r>
              <a:rPr lang="fa-IR" sz="1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همه جا سقف یکی زندان است</a:t>
            </a:r>
          </a:p>
          <a:p>
            <a:r>
              <a:rPr lang="fa-IR" sz="1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                  </a:t>
            </a:r>
            <a:r>
              <a:rPr lang="fa-IR" sz="1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                 </a:t>
            </a:r>
            <a:r>
              <a:rPr lang="fa-IR" sz="1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روشنای سحر این شب تارانت کو؟ </a:t>
            </a:r>
          </a:p>
          <a:p>
            <a:endParaRPr lang="fa-IR" sz="1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885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000">
        <p:randomBar dir="vert"/>
      </p:transition>
    </mc:Choice>
    <mc:Fallback xmlns="">
      <p:transition spd="slow" advClick="0" advTm="2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8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8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8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143000"/>
          </a:xfr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/>
            <a:r>
              <a:rPr lang="fa-I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در اینجا کس نمی فهمد زبان صحبت ما را</a:t>
            </a:r>
            <a:br>
              <a:rPr lang="fa-I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</a:br>
            <a:r>
              <a:rPr lang="fa-I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                           مگر آیینه دریابد حدیث حیرت ما را</a:t>
            </a:r>
            <a:endParaRPr lang="fa-IR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cs typeface="B Roya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4687244" cy="750887"/>
          </a:xfrm>
        </p:spPr>
        <p:txBody>
          <a:bodyPr>
            <a:normAutofit/>
          </a:bodyPr>
          <a:lstStyle/>
          <a:p>
            <a:r>
              <a:rPr lang="fa-IR" sz="2000" dirty="0" smtClean="0">
                <a:cs typeface="B Kamran" pitchFamily="2" charset="-78"/>
              </a:rPr>
              <a:t>به همراه مجتبی بزرگ علوی ( </a:t>
            </a:r>
            <a:r>
              <a:rPr lang="fa-IR" sz="1400" dirty="0" smtClean="0">
                <a:cs typeface="B Kamran" pitchFamily="2" charset="-78"/>
              </a:rPr>
              <a:t>بزرگترین نویسنده چپ گرا و یکی از موسسین حزب توده </a:t>
            </a:r>
            <a:r>
              <a:rPr lang="fa-IR" sz="2000" dirty="0" smtClean="0">
                <a:cs typeface="B Kamran" pitchFamily="2" charset="-78"/>
              </a:rPr>
              <a:t>)</a:t>
            </a:r>
            <a:endParaRPr lang="fa-IR" sz="2000" dirty="0">
              <a:cs typeface="B Kamran" pitchFamily="2" charset="-7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3563888" y="5949280"/>
            <a:ext cx="5265911" cy="750887"/>
          </a:xfrm>
        </p:spPr>
        <p:txBody>
          <a:bodyPr>
            <a:normAutofit/>
          </a:bodyPr>
          <a:lstStyle/>
          <a:p>
            <a:r>
              <a:rPr lang="fa-IR" sz="2200" dirty="0" smtClean="0">
                <a:cs typeface="B Kamran" pitchFamily="2" charset="-78"/>
              </a:rPr>
              <a:t>همراه با </a:t>
            </a:r>
            <a:r>
              <a:rPr lang="fa-IR" sz="2200" dirty="0">
                <a:cs typeface="B Kamran" pitchFamily="2" charset="-78"/>
              </a:rPr>
              <a:t>هوشنگ طاهری </a:t>
            </a:r>
            <a:r>
              <a:rPr lang="fa-IR" dirty="0" smtClean="0">
                <a:cs typeface="B Kamran" pitchFamily="2" charset="-78"/>
              </a:rPr>
              <a:t>( </a:t>
            </a:r>
            <a:r>
              <a:rPr lang="fa-IR" sz="1500" dirty="0" smtClean="0">
                <a:cs typeface="B Kamran" pitchFamily="2" charset="-78"/>
              </a:rPr>
              <a:t>نویسنده</a:t>
            </a:r>
            <a:r>
              <a:rPr lang="fa-IR" sz="1500" dirty="0">
                <a:cs typeface="B Kamran" pitchFamily="2" charset="-78"/>
              </a:rPr>
              <a:t>، منتقد هنری، مترجم، استاد دانشگاه و سردبیر مجله </a:t>
            </a:r>
            <a:r>
              <a:rPr lang="fa-IR" sz="1500" dirty="0" smtClean="0">
                <a:cs typeface="B Kamran" pitchFamily="2" charset="-78"/>
              </a:rPr>
              <a:t>سخن </a:t>
            </a:r>
            <a:r>
              <a:rPr lang="fa-IR" dirty="0" smtClean="0">
                <a:cs typeface="B Kamran" pitchFamily="2" charset="-78"/>
              </a:rPr>
              <a:t>)</a:t>
            </a:r>
            <a:endParaRPr lang="fa-IR" dirty="0">
              <a:cs typeface="B Kamran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65231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rtDeco"/>
            <a:contourClr>
              <a:srgbClr val="969696"/>
            </a:contourClr>
          </a:sp3d>
        </p:spPr>
      </p:pic>
      <p:pic>
        <p:nvPicPr>
          <p:cNvPr id="4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9296"/>
            <a:ext cx="4056000" cy="3744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</p:pic>
    </p:spTree>
    <p:extLst>
      <p:ext uri="{BB962C8B-B14F-4D97-AF65-F5344CB8AC3E}">
        <p14:creationId xmlns:p14="http://schemas.microsoft.com/office/powerpoint/2010/main" val="6196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4000">
        <p:randomBar dir="vert"/>
      </p:transition>
    </mc:Choice>
    <mc:Fallback xmlns="">
      <p:transition spd="slow" advClick="0" advTm="1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908720"/>
            <a:ext cx="4762872" cy="63408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cs typeface="B Kamran Outline" pitchFamily="2" charset="-78"/>
              </a:rPr>
              <a:t>از کنار من افسرده تنها تو مرو</a:t>
            </a:r>
            <a:endParaRPr lang="fa-IR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Kamran Outline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203998" cy="4525963"/>
          </a:xfrm>
          <a:scene3d>
            <a:camera prst="orthographicFront">
              <a:rot lat="0" lon="10800000" rev="0"/>
            </a:camera>
            <a:lightRig rig="threePt" dir="t"/>
          </a:scene3d>
          <a:sp3d>
            <a:bevelT w="184150" h="114300" prst="coolSlant"/>
            <a:bevelB w="177800" h="82550" prst="softRound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038600" cy="23918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63932" y="3983186"/>
            <a:ext cx="3613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Kamran" pitchFamily="2" charset="-78"/>
              </a:rPr>
              <a:t>علی رواقی – محمد قهرمان – شفیعی کدکنی – اخوان ثالث</a:t>
            </a:r>
            <a:endParaRPr lang="fa-IR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Kamran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6741" y="5445224"/>
            <a:ext cx="6048672" cy="7879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69850" h="69850" prst="divot"/>
            </a:sp3d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cs typeface="B Kamran Outline" pitchFamily="2" charset="-78"/>
              </a:rPr>
              <a:t>دیگران گر همه رفتند خدا را تو مرو</a:t>
            </a:r>
            <a:endParaRPr lang="fa-IR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Kamran Outlin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1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4000">
        <p:randomBar dir="vert"/>
      </p:transition>
    </mc:Choice>
    <mc:Fallback xmlns="">
      <p:transition spd="slow" advClick="0" advTm="1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316631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75" y="3501008"/>
            <a:ext cx="4038600" cy="2827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32656"/>
            <a:ext cx="4016695" cy="298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4682" y="612655"/>
            <a:ext cx="2008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هانری </a:t>
            </a:r>
            <a:r>
              <a:rPr lang="fa-IR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دوفوشکور </a:t>
            </a:r>
          </a:p>
          <a:p>
            <a:r>
              <a:rPr lang="fa-IR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ایرج افشار </a:t>
            </a:r>
          </a:p>
          <a:p>
            <a:r>
              <a:rPr lang="fa-IR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محمدرضا </a:t>
            </a:r>
            <a:r>
              <a:rPr lang="fa-IR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شفیعی </a:t>
            </a:r>
            <a:r>
              <a:rPr lang="fa-IR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کدکنی</a:t>
            </a:r>
          </a:p>
          <a:p>
            <a:r>
              <a:rPr lang="fa-IR" dirty="0" smtClean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بهرام افشار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32856"/>
            <a:ext cx="2609528" cy="1015663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000" b="1" dirty="0" smtClean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شفیعی کدکنی ؛</a:t>
            </a:r>
          </a:p>
          <a:p>
            <a:r>
              <a:rPr lang="fa-IR" sz="2000" b="1" dirty="0" smtClean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او </a:t>
            </a:r>
            <a:r>
              <a:rPr lang="fa-IR" sz="20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ایرج افشار است و </a:t>
            </a:r>
            <a:r>
              <a:rPr lang="fa-IR" sz="2000" b="1" dirty="0" smtClean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بس ، </a:t>
            </a:r>
            <a:endParaRPr lang="fa-IR" sz="2000" b="1" dirty="0">
              <a:ln w="5080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r>
              <a:rPr lang="fa-IR" sz="20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رها از هر عنوان و </a:t>
            </a:r>
            <a:r>
              <a:rPr lang="fa-IR" sz="2000" b="1" dirty="0" smtClean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لقبی ...</a:t>
            </a:r>
            <a:endParaRPr lang="fa-IR" sz="2000" b="1" dirty="0">
              <a:ln w="5080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randomBar dir="vert"/>
      </p:transition>
    </mc:Choice>
    <mc:Fallback xmlns=""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5" y="692696"/>
            <a:ext cx="4847751" cy="50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sp>
        <p:nvSpPr>
          <p:cNvPr id="5" name="Rectangle 4"/>
          <p:cNvSpPr/>
          <p:nvPr/>
        </p:nvSpPr>
        <p:spPr>
          <a:xfrm>
            <a:off x="5304616" y="764704"/>
            <a:ext cx="3635896" cy="464742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ای بهشت خاطر ای زادگاه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من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باز آمدم به سوی تن زان دور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دورها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0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زآنجا </a:t>
            </a:r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که صبح می شکفد خسته و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ملول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زآنجا </a:t>
            </a:r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که ماه در افق زرد گونه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اش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0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 </a:t>
            </a:r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در کام ابر می خزد آهسته و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ملول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0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 </a:t>
            </a:r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باز آمدم که قصه ی اندوه خویش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را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 با صخره های دامن تو بازگو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کنم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وندر پناه سایه ی انبوه </a:t>
            </a:r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باغ هات</a:t>
            </a:r>
          </a:p>
          <a:p>
            <a:endParaRPr lang="fa-IR" sz="1000" b="1" dirty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  <a:p>
            <a:r>
              <a:rPr lang="fa-IR" sz="2400" b="1" dirty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گلبرگ های خاطره را جست و جو کنم</a:t>
            </a:r>
          </a:p>
        </p:txBody>
      </p:sp>
      <p:pic>
        <p:nvPicPr>
          <p:cNvPr id="6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9000">
        <p:randomBar dir="vert"/>
      </p:transition>
    </mc:Choice>
    <mc:Fallback xmlns="">
      <p:transition spd="slow" advClick="0" advTm="19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7" y="3428999"/>
            <a:ext cx="5137718" cy="27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artDeco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1" y="404664"/>
            <a:ext cx="5193897" cy="22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artDeco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850700" y="404664"/>
            <a:ext cx="3150096" cy="5293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ای مرغ های طوفان ! پروازتان بلند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</a:t>
            </a:r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آرامش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گلوله ی سربی را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درخون خویشتن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این گونه عاشقانه پذیرفتند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این گونه مهربان</a:t>
            </a:r>
          </a:p>
          <a:p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زآن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سوی خواب مرداب آوازتان بلند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می خواهم از نسیم بپرسم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بی جزر و مد قلب شما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آه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دریا چگونه می تپد امروز ؟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ای مرغ های طوفان ! پروازتان بلند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دیدارتان ترنم بودن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بدرودتان شکوه سرودن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تاریختان بلند و سرافراز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آن سان که گشت نام سر</a:t>
            </a: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دار</a:t>
            </a: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زآن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یار باستانی همرازتان بلند</a:t>
            </a:r>
          </a:p>
        </p:txBody>
      </p:sp>
      <p:pic>
        <p:nvPicPr>
          <p:cNvPr id="8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9000">
        <p:randomBar dir="vert"/>
      </p:transition>
    </mc:Choice>
    <mc:Fallback xmlns="">
      <p:transition spd="slow" advClick="0" advTm="19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08720"/>
            <a:ext cx="9144000" cy="4247317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کلامی برافروز از نو خدا را! </a:t>
            </a:r>
          </a:p>
          <a:p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جوانمرد یارا جوانمرد خدا را! </a:t>
            </a:r>
          </a:p>
          <a:p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                        </a:t>
            </a:r>
          </a:p>
          <a:p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            چراغ کلامی که من پیش پا را ببینم</a:t>
            </a:r>
          </a:p>
          <a:p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                             </a:t>
            </a:r>
            <a:r>
              <a:rPr lang="fa-IR" sz="3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 درین </a:t>
            </a:r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روشنی ها ریمن</a:t>
            </a:r>
          </a:p>
          <a:p>
            <a:endParaRPr lang="fa-IR" sz="30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B Baran" pitchFamily="2" charset="-78"/>
            </a:endParaRPr>
          </a:p>
          <a:p>
            <a:pPr algn="ctr"/>
            <a:r>
              <a:rPr lang="fa-IR" sz="3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              خدا </a:t>
            </a:r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در خسوف است و ابلیس تابان </a:t>
            </a:r>
          </a:p>
          <a:p>
            <a:pPr algn="ctr"/>
            <a:r>
              <a:rPr lang="fa-IR" sz="3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                                                              چراغی </a:t>
            </a:r>
            <a:r>
              <a:rPr lang="fa-IR" sz="3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Baran" pitchFamily="2" charset="-78"/>
              </a:rPr>
              <a:t>برافروز تا من خدا را ببینم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0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:randomBar dir="vert"/>
      </p:transition>
    </mc:Choice>
    <mc:Fallback xmlns=""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7" y="404664"/>
            <a:ext cx="3449702" cy="53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06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/>
          </a:scene3d>
          <a:sp3d prstMaterial="plastic">
            <a:bevelT h="38100" prst="cross"/>
            <a:bevelB w="139700" prst="cross"/>
            <a:contourClr>
              <a:srgbClr val="C0C0C0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5624813" cy="374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4653136"/>
            <a:ext cx="6048802" cy="156966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 prst="artDeco"/>
              <a:contourClr>
                <a:schemeClr val="bg2"/>
              </a:contourClr>
            </a:sp3d>
          </a:bodyPr>
          <a:lstStyle/>
          <a:p>
            <a:r>
              <a:rPr lang="fa-IR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شب بود و نسیم بود و باغ و مهتاب</a:t>
            </a:r>
          </a:p>
          <a:p>
            <a:r>
              <a:rPr lang="fa-IR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             من </a:t>
            </a:r>
            <a:r>
              <a:rPr lang="fa-IR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بودم و جویبار و بیداری آب</a:t>
            </a:r>
          </a:p>
          <a:p>
            <a:r>
              <a:rPr lang="fa-IR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                       وین </a:t>
            </a:r>
            <a:r>
              <a:rPr lang="fa-IR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جمله مرا به خامشی می گفتند</a:t>
            </a:r>
          </a:p>
          <a:p>
            <a:r>
              <a:rPr lang="fa-IR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                                 کاین </a:t>
            </a:r>
            <a:r>
              <a:rPr lang="fa-IR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B Koodak" pitchFamily="2" charset="-78"/>
              </a:rPr>
              <a:t>لحظه ی ناب زندگی را دریاب</a:t>
            </a:r>
          </a:p>
        </p:txBody>
      </p:sp>
      <p:pic>
        <p:nvPicPr>
          <p:cNvPr id="8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4000">
        <p:randomBar dir="vert"/>
      </p:transition>
    </mc:Choice>
    <mc:Fallback xmlns="">
      <p:transition spd="slow" advClick="0" advTm="1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964488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r"/>
            <a:r>
              <a:rPr lang="fa-IR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Bardiya" pitchFamily="2" charset="-78"/>
              </a:rPr>
              <a:t>           وه </a:t>
            </a:r>
            <a:r>
              <a:rPr lang="fa-IR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Bardiya" pitchFamily="2" charset="-78"/>
              </a:rPr>
              <a:t>چه بیگانه گذشتی نه کلامی نه </a:t>
            </a:r>
            <a:r>
              <a:rPr lang="fa-IR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Bardiya" pitchFamily="2" charset="-78"/>
              </a:rPr>
              <a:t>سلامی</a:t>
            </a:r>
            <a:br>
              <a:rPr lang="fa-IR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Bardiya" pitchFamily="2" charset="-78"/>
              </a:rPr>
            </a:br>
            <a:r>
              <a:rPr lang="fa-IR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Bardiya" pitchFamily="2" charset="-78"/>
              </a:rPr>
              <a:t>                                                نه نگاهی به نویدی نه امیدی به پیامی</a:t>
            </a:r>
            <a:endParaRPr lang="fa-IR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Bardiya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099">
            <a:off x="1467058" y="188857"/>
            <a:ext cx="5807401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flood" dir="t"/>
          </a:scene3d>
          <a:sp3d prstMaterial="powder">
            <a:bevelT w="203200" h="50800" prst="divot"/>
          </a:sp3d>
        </p:spPr>
      </p:pic>
      <p:pic>
        <p:nvPicPr>
          <p:cNvPr id="4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2900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  <a:cs typeface="B Rose" pitchFamily="2" charset="-78"/>
              </a:rPr>
              <a:t>من شهید تیشه فرهادی خویشم سرشک</a:t>
            </a:r>
            <a:endParaRPr lang="fa-IR" sz="2900" cap="all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  <a:cs typeface="B Rose" pitchFamily="2" charset="-78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733310" cy="30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10800000" rev="0"/>
            </a:camera>
            <a:lightRig rig="threePt" dir="t">
              <a:rot lat="0" lon="0" rev="2700000"/>
            </a:lightRig>
          </a:scene3d>
          <a:sp3d extrusionH="76200">
            <a:bevelT h="38100" prst="slope"/>
            <a:bevelB w="114300" prst="artDeco"/>
            <a:extrusionClr>
              <a:schemeClr val="bg1"/>
            </a:extrusionClr>
            <a:contourClr>
              <a:srgbClr val="C0C0C0"/>
            </a:contourClr>
          </a:sp3d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8" y="1196752"/>
            <a:ext cx="3556800" cy="547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</p:pic>
      <p:sp>
        <p:nvSpPr>
          <p:cNvPr id="2" name="Rectangle 1"/>
          <p:cNvSpPr/>
          <p:nvPr/>
        </p:nvSpPr>
        <p:spPr>
          <a:xfrm>
            <a:off x="-828600" y="4653136"/>
            <a:ext cx="6084168" cy="53860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9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Lucida Sans"/>
                <a:ea typeface="+mj-ea"/>
                <a:cs typeface="B Rose" pitchFamily="2" charset="-78"/>
              </a:rPr>
              <a:t>  از </a:t>
            </a:r>
            <a:r>
              <a:rPr lang="fa-IR" sz="2900" b="1" cap="al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Lucida Sans"/>
                <a:ea typeface="+mj-ea"/>
                <a:cs typeface="B Rose" pitchFamily="2" charset="-78"/>
              </a:rPr>
              <a:t>چه رو تهمت برآن شیرین شمایل بسته ام ؟</a:t>
            </a:r>
            <a:endParaRPr lang="fa-IR" sz="2900" b="1" cap="all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" y="188640"/>
            <a:ext cx="4173690" cy="2952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252014">
            <a:off x="709436" y="1615134"/>
            <a:ext cx="8301609" cy="4524315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>
                <a:rot lat="0" lon="20400000" rev="0"/>
              </a:camera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ای مهربان تر از برگ در بوسه های باران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بیداری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ستاره در چشم جویباران</a:t>
            </a:r>
          </a:p>
          <a:p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آیینه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نگاهت پیوند صبح و ساحل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                   لبخند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گاهگاهت صبح ستاره باران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باز آ که در هوایت خاموشی جنونم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فریادها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برانگیخت از سنگ کوهساران</a:t>
            </a:r>
          </a:p>
          <a:p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 ای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جویبار </a:t>
            </a: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جاری زین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سایه برگ مگریز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                   کاین گونه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فرصت از کف دادند بیشماران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گفتی به روزگاری مهری نشسته گفتم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بیرون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نمی توان کرد حتی به روزگاران</a:t>
            </a:r>
          </a:p>
          <a:p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 بیگانگی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ز حد رفت ای آشنا مپرهیز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                    زین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عاشق پشیمان سرخیل شرمساران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پیش از من و تو بسیار بودند و نقش بستند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دیوار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زندگی را زینگونه یادگاران</a:t>
            </a:r>
          </a:p>
          <a:p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این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نغمه محبت، بعد از من و تو ماند</a:t>
            </a:r>
            <a:b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</a:b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                                                                                 تا </a:t>
            </a:r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B Koodak" pitchFamily="2" charset="-78"/>
              </a:rPr>
              <a:t>در زمانه باقیست آواز باد و باران</a:t>
            </a:r>
          </a:p>
        </p:txBody>
      </p:sp>
      <p:pic>
        <p:nvPicPr>
          <p:cNvPr id="4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0">
        <p:randomBar dir="vert"/>
      </p:transition>
    </mc:Choice>
    <mc:Fallback xmlns="">
      <p:transition spd="slow" advClick="0" advTm="3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171400"/>
            <a:ext cx="4460393" cy="35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944000" cy="37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672"/>
            <a:ext cx="66214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4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032448" cy="3168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artDeco"/>
            <a:contourClr>
              <a:srgbClr val="C0C0C0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09" y="2857295"/>
            <a:ext cx="4242942" cy="27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artDeco"/>
            <a:contourClr>
              <a:srgbClr val="C0C0C0"/>
            </a:contourClr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ور مرد خواب و خفتی</a:t>
            </a:r>
            <a:br>
              <a:rPr lang="fa-IR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</a:br>
            <a:r>
              <a:rPr lang="fa-IR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رو سر بنه به بالین تنها مرا رها کن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3480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از بودن و سرودن</a:t>
            </a:r>
          </a:p>
          <a:p>
            <a:r>
              <a:rPr lang="fa-IR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2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     تفسیری </a:t>
            </a:r>
            <a:r>
              <a:rPr lang="fa-IR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آشنا کن</a:t>
            </a:r>
          </a:p>
          <a:p>
            <a:r>
              <a:rPr lang="fa-IR" sz="2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                   بیداری </a:t>
            </a:r>
            <a:r>
              <a:rPr lang="fa-IR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زمان را</a:t>
            </a:r>
          </a:p>
          <a:p>
            <a:r>
              <a:rPr lang="fa-IR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2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                          با </a:t>
            </a:r>
            <a:r>
              <a:rPr lang="fa-IR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من بخوان به </a:t>
            </a:r>
            <a:r>
              <a:rPr lang="fa-IR" sz="2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فریاد</a:t>
            </a:r>
            <a:endParaRPr lang="fa-IR" sz="2400" dirty="0">
              <a:ln w="10160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6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171604" cy="5364000"/>
          </a:xfrm>
          <a:scene3d>
            <a:camera prst="orthographicFront">
              <a:rot lat="0" lon="10800000" rev="0"/>
            </a:camera>
            <a:lightRig rig="threePt" dir="t"/>
          </a:scene3d>
          <a:sp3d>
            <a:bevelT/>
            <a:bevelB w="1524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38766">
            <a:off x="3721723" y="335870"/>
            <a:ext cx="8229600" cy="6142653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از آن سوی مرز باور و تردید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می آیم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خسته بسته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می آیم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همرنگ درخت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در هجوم دی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می پایم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   تا بهار می پایم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         خاموشم و انتظار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  سر تا پا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          تا سبزترین ترانه را فردا</a:t>
            </a:r>
            <a:b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</a:br>
            <a:r>
              <a:rPr lang="fa-IR" sz="3200" dirty="0" smtClean="0">
                <a:ln w="50800"/>
                <a:solidFill>
                  <a:schemeClr val="tx1"/>
                </a:solidFill>
                <a:effectLst/>
                <a:cs typeface="B Kamran" pitchFamily="2" charset="-78"/>
              </a:rPr>
              <a:t>                      در چهچهه بوسه ی تو بسرایم</a:t>
            </a:r>
            <a:r>
              <a:rPr lang="fa-IR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Kamran" pitchFamily="2" charset="-78"/>
              </a:rPr>
              <a:t/>
            </a:r>
            <a:br>
              <a:rPr lang="fa-IR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Kamran" pitchFamily="2" charset="-78"/>
              </a:rPr>
            </a:br>
            <a:endParaRPr lang="fa-IR" sz="3200" dirty="0">
              <a:ln w="50800"/>
              <a:solidFill>
                <a:schemeClr val="bg1">
                  <a:shade val="50000"/>
                </a:schemeClr>
              </a:solidFill>
              <a:effectLst/>
              <a:cs typeface="B Kamran" pitchFamily="2" charset="-78"/>
            </a:endParaRPr>
          </a:p>
        </p:txBody>
      </p:sp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:randomBar dir="vert"/>
      </p:transition>
    </mc:Choice>
    <mc:Fallback xmlns="">
      <p:transition spd="slow" advClick="0" advTm="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6836"/>
            <a:ext cx="4380706" cy="439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10799999" rev="0"/>
            </a:camera>
            <a:lightRig rig="threePt" dir="t"/>
          </a:scene3d>
          <a:sp3d>
            <a:bevelT/>
            <a:bevelB w="152400" h="50800" prst="softRound"/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38" y="1988840"/>
            <a:ext cx="4244250" cy="280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21196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هیچ می دانی چرا چون موج</a:t>
            </a:r>
          </a:p>
          <a:p>
            <a:r>
              <a:rPr lang="fa-IR" dirty="0"/>
              <a:t>در گریز از خویشتن پیوسته می کاهم ؟</a:t>
            </a:r>
          </a:p>
          <a:p>
            <a:r>
              <a:rPr lang="fa-IR" dirty="0"/>
              <a:t> </a:t>
            </a:r>
            <a:r>
              <a:rPr lang="fa-IR" dirty="0" smtClean="0"/>
              <a:t>زآن </a:t>
            </a:r>
            <a:r>
              <a:rPr lang="fa-IR" dirty="0"/>
              <a:t>که بر این پرده ی تاریک این خاموشی نزدیک</a:t>
            </a:r>
          </a:p>
          <a:p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3491880" y="51906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آنچه می خواهم</a:t>
            </a:r>
          </a:p>
          <a:p>
            <a:r>
              <a:rPr lang="fa-IR" dirty="0"/>
              <a:t>نمی بینم</a:t>
            </a:r>
          </a:p>
          <a:p>
            <a:r>
              <a:rPr lang="fa-IR" dirty="0"/>
              <a:t>و آنچه می بینم نمی خواهم</a:t>
            </a:r>
          </a:p>
        </p:txBody>
      </p:sp>
      <p:pic>
        <p:nvPicPr>
          <p:cNvPr id="14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randomBar dir="vert"/>
      </p:transition>
    </mc:Choice>
    <mc:Fallback xmlns=""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5251"/>
            <a:ext cx="3958097" cy="57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convex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4" y="1772816"/>
            <a:ext cx="4140000" cy="248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7504" y="496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000" dirty="0">
                <a:ln>
                  <a:solidFill>
                    <a:schemeClr val="bg1"/>
                  </a:solidFill>
                </a:ln>
                <a:cs typeface="B Kamran Outline" pitchFamily="2" charset="-78"/>
              </a:rPr>
              <a:t>از خویش گریزانم و سوی تو شتابان</a:t>
            </a:r>
          </a:p>
          <a:p>
            <a:r>
              <a:rPr lang="fa-IR" sz="2000" dirty="0" smtClean="0">
                <a:ln>
                  <a:solidFill>
                    <a:schemeClr val="bg1"/>
                  </a:solidFill>
                </a:ln>
                <a:cs typeface="B Kamran Outline" pitchFamily="2" charset="-78"/>
              </a:rPr>
              <a:t>                       با </a:t>
            </a:r>
            <a:r>
              <a:rPr lang="fa-IR" sz="2000" dirty="0">
                <a:ln>
                  <a:solidFill>
                    <a:schemeClr val="bg1"/>
                  </a:solidFill>
                </a:ln>
                <a:cs typeface="B Kamran Outline" pitchFamily="2" charset="-78"/>
              </a:rPr>
              <a:t>این همه راهی به وصال تو ندارم</a:t>
            </a:r>
          </a:p>
        </p:txBody>
      </p:sp>
      <p:pic>
        <p:nvPicPr>
          <p:cNvPr id="7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100112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368000" cy="32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relaxedInset"/>
            <a:contourClr>
              <a:srgbClr val="C0C0C0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5" y="476672"/>
            <a:ext cx="3469193" cy="50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986738" y="4437112"/>
            <a:ext cx="4572000" cy="2308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ای کاش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ای کاش آدمی وطنش را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مثل بنفشه ها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در جعبه های خاک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یک روز می توانست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همراه خویشتن ببرد هر کجا که خواست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در روشنای باران</a:t>
            </a:r>
          </a:p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cs typeface="B Roya" pitchFamily="2" charset="-78"/>
              </a:rPr>
              <a:t>در آفتاب پاک</a:t>
            </a:r>
          </a:p>
        </p:txBody>
      </p:sp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093295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:randomBar dir="vert"/>
      </p:transition>
    </mc:Choice>
    <mc:Fallback xmlns="">
      <p:transition spd="slow" advClick="0" advTm="1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5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91146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E:\Program Files\دانشگاه\شفیعی کدکنی\12122121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7"/>
          <a:stretch/>
        </p:blipFill>
        <p:spPr bwMode="auto">
          <a:xfrm>
            <a:off x="169384" y="5445224"/>
            <a:ext cx="1944216" cy="12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:randomBar dir="vert"/>
      </p:transition>
    </mc:Choice>
    <mc:Fallback xmlns=""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5757897" cy="52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18" y="41191"/>
            <a:ext cx="397510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7000">
        <p:randomBar dir="vert"/>
      </p:transition>
    </mc:Choice>
    <mc:Fallback xmlns="">
      <p:transition spd="slow" advClick="0" advTm="1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3489"/>
            <a:ext cx="8280920" cy="53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artDeco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324544" y="891610"/>
            <a:ext cx="45720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چون شاعرانِ یاوه‌سرای گزافه‌گوی</a:t>
            </a:r>
          </a:p>
          <a:p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Kamran Outline" pitchFamily="2" charset="-78"/>
            </a:endParaRP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هرگز نگویمت که: بمان جاودانیا</a:t>
            </a:r>
          </a:p>
          <a:p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Kamran Outline" pitchFamily="2" charset="-78"/>
            </a:endParaRPr>
          </a:p>
          <a:p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خواهم ز ایزد آنکه درین سالیان که هست</a:t>
            </a:r>
          </a:p>
          <a:p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Kamran Outline" pitchFamily="2" charset="-78"/>
            </a:endParaRPr>
          </a:p>
          <a:p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   چندان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که </a:t>
            </a:r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مانیا ، </a:t>
            </a:r>
            <a:r>
              <a:rPr lang="fa-IR" sz="2000" b="1" dirty="0">
                <a:ln w="50800"/>
                <a:solidFill>
                  <a:schemeClr val="bg1">
                    <a:shade val="50000"/>
                  </a:schemeClr>
                </a:solidFill>
                <a:cs typeface="B Kamran Outline" pitchFamily="2" charset="-78"/>
              </a:rPr>
              <a:t>به سعادت بمانیا</a:t>
            </a:r>
          </a:p>
        </p:txBody>
      </p:sp>
    </p:spTree>
    <p:extLst>
      <p:ext uri="{BB962C8B-B14F-4D97-AF65-F5344CB8AC3E}">
        <p14:creationId xmlns:p14="http://schemas.microsoft.com/office/powerpoint/2010/main" val="40393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9000">
        <p:randomBar dir="vert"/>
      </p:transition>
    </mc:Choice>
    <mc:Fallback xmlns="">
      <p:transition spd="slow" advClick="0" advTm="19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7601"/>
            <a:ext cx="6194539" cy="63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4000">
        <p:randomBar dir="vert"/>
      </p:transition>
    </mc:Choice>
    <mc:Fallback xmlns="">
      <p:transition spd="slow" advClick="0" advTm="1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401735"/>
              </p:ext>
            </p:extLst>
          </p:nvPr>
        </p:nvGraphicFramePr>
        <p:xfrm>
          <a:off x="251520" y="476672"/>
          <a:ext cx="851516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0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1000">
        <p:randomBar dir="vert"/>
      </p:transition>
    </mc:Choice>
    <mc:Fallback xmlns="">
      <p:transition spd="slow" advClick="0" advTm="21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85" y="1219317"/>
            <a:ext cx="7318793" cy="532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8086" cy="1224136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  <a:normAutofit/>
          </a:bodyPr>
          <a:lstStyle/>
          <a:p>
            <a:r>
              <a:rPr lang="fa-IR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Kamran" pitchFamily="2" charset="-78"/>
              </a:rPr>
              <a:t>مفتخرم که </a:t>
            </a:r>
            <a:r>
              <a:rPr lang="fa-IR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Kamran" pitchFamily="2" charset="-78"/>
              </a:rPr>
              <a:t>فکر می کنم و طوطی وار هرگز رفتار نکرده </a:t>
            </a:r>
            <a:r>
              <a:rPr lang="fa-IR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Kamran" pitchFamily="2" charset="-78"/>
              </a:rPr>
              <a:t>ام ...</a:t>
            </a:r>
            <a:endParaRPr lang="fa-IR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Kamran" pitchFamily="2" charset="-78"/>
            </a:endParaRPr>
          </a:p>
        </p:txBody>
      </p:sp>
      <p:pic>
        <p:nvPicPr>
          <p:cNvPr id="4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5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075"/>
            <a:ext cx="4791642" cy="5904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</p:pic>
      <p:sp>
        <p:nvSpPr>
          <p:cNvPr id="2" name="Rectangle 1"/>
          <p:cNvSpPr/>
          <p:nvPr/>
        </p:nvSpPr>
        <p:spPr>
          <a:xfrm>
            <a:off x="4279911" y="692696"/>
            <a:ext cx="4572000" cy="5016758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در دوردست باغ برهنه چکاوکی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بر شاخه می 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سرآید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این چند برگ پیر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وقتی گسست از شاخ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آندم جوانه های جوان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باز می شود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 بیداری بهار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B Kamran" pitchFamily="2" charset="-78"/>
            </a:endParaRPr>
          </a:p>
          <a:p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B Kamran" pitchFamily="2" charset="-78"/>
              </a:rPr>
              <a:t>آغاز می شود</a:t>
            </a:r>
          </a:p>
        </p:txBody>
      </p:sp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8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10" y="188640"/>
            <a:ext cx="4680520" cy="6480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10800000" rev="0"/>
            </a:camera>
            <a:lightRig rig="flat" dir="t"/>
          </a:scene3d>
          <a:sp3d>
            <a:bevelT w="196850" h="171450"/>
            <a:bevelB w="114300" h="158750"/>
          </a:sp3d>
        </p:spPr>
      </p:pic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7309" y="620688"/>
            <a:ext cx="3214406" cy="4401205"/>
          </a:xfrm>
          <a:prstGeom prst="rect">
            <a:avLst/>
          </a:prstGeom>
        </p:spPr>
        <p:txBody>
          <a:bodyPr wrap="non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B Kamran"/>
              </a:rPr>
              <a:t>نفسم گرفت از این شب در این حصار بشکن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در این حصار جادویی روزگار بشکن</a:t>
            </a:r>
          </a:p>
          <a:p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cs typeface="B Kamran"/>
            </a:endParaRP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چو شقای از دل سنگ برآر رایت خون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به جنون صلابت صخره ی روزگار بشکن</a:t>
            </a:r>
          </a:p>
          <a:p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cs typeface="B Kamran"/>
            </a:endParaRP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تو که ترجمان صبحی به ترنم و ترانه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لب زخم دیده بگشا صف انتظار بشکن</a:t>
            </a:r>
          </a:p>
          <a:p>
            <a:endParaRPr lang="fa-IR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cs typeface="B Kamran"/>
            </a:endParaRP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سر آن ندارد امشب که برآید آفتابی ؟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تو خود آفتاب خود باش و طلسم کار بشکن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...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زبرون کسی نیاید چو به یاری تو اینجا</a:t>
            </a:r>
          </a:p>
          <a:p>
            <a:r>
              <a:rPr lang="fa-IR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B Kamran"/>
              </a:rPr>
              <a:t>تو ز خویشتن برون آ سپه تتار بشکن</a:t>
            </a:r>
            <a:endParaRPr lang="fa-IR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2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:randomBar dir="vert"/>
      </p:transition>
    </mc:Choice>
    <mc:Fallback xmlns="">
      <p:transition spd="slow" advClick="0" advTm="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3"/>
            <a:ext cx="5040559" cy="3240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E:\Program Files\دانشگاه\شفیعی کدکنی\عکس\mahdy-akhavan-sales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9" y="4005064"/>
            <a:ext cx="676875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71194"/>
      </p:ext>
    </p:ext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r="6816"/>
          <a:stretch>
            <a:fillRect/>
          </a:stretch>
        </p:blipFill>
        <p:spPr>
          <a:xfrm>
            <a:off x="395536" y="548680"/>
            <a:ext cx="8371150" cy="585462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832152"/>
            <a:ext cx="7928166" cy="52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amran" pitchFamily="2" charset="-78"/>
              </a:rPr>
              <a:t>محمد قهرمان                اخوان ثالث                شفیعی کدکنی </a:t>
            </a:r>
            <a:endParaRPr lang="fa-IR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amran" pitchFamily="2" charset="-78"/>
            </a:endParaRPr>
          </a:p>
        </p:txBody>
      </p:sp>
      <p:pic>
        <p:nvPicPr>
          <p:cNvPr id="5" name="Picture 3" descr="E:\Program Files\دانشگاه\شفیعی کدکنی\121221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8" y="6093296"/>
            <a:ext cx="131801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3568" y="404664"/>
            <a:ext cx="7704856" cy="1296144"/>
          </a:xfr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algn="r"/>
            <a:r>
              <a:rPr lang="fa-IR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کاش سوی تو دمی رخصت پروازم بود</a:t>
            </a:r>
          </a:p>
          <a:p>
            <a:pPr algn="r"/>
            <a:r>
              <a:rPr lang="fa-IR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                تا به سوی تو پرم بال و پری بازم بود</a:t>
            </a:r>
            <a:endParaRPr lang="fa-IR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:randomBar dir="vert"/>
      </p:transition>
    </mc:Choice>
    <mc:Fallback xmlns="">
      <p:transition spd="slow" advClick="0" advTm="1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3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4.1|3.9|3.5|4|3.9|4.4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|3.9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1834</TotalTime>
  <Words>923</Words>
  <Application>Microsoft Office PowerPoint</Application>
  <PresentationFormat>On-screen Show (4:3)</PresentationFormat>
  <Paragraphs>160</Paragraphs>
  <Slides>32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PowerPoint Presentation</vt:lpstr>
      <vt:lpstr>PowerPoint Presentation</vt:lpstr>
      <vt:lpstr>PowerPoint Presentation</vt:lpstr>
      <vt:lpstr>PowerPoint Presentation</vt:lpstr>
      <vt:lpstr>مفتخرم که فکر می کنم و طوطی وار هرگز رفتار نکرده ام ...</vt:lpstr>
      <vt:lpstr>PowerPoint Presentation</vt:lpstr>
      <vt:lpstr>PowerPoint Presentation</vt:lpstr>
      <vt:lpstr>PowerPoint Presentation</vt:lpstr>
      <vt:lpstr>محمد قهرمان                اخوان ثالث                شفیعی کدکنی </vt:lpstr>
      <vt:lpstr>با چنین قامت بالنده ی سبز  کاج   در باغ    خدایی ابدی ست      گوش سرشار نماز باران       بهر میلاد پسر خوانده ی خاک         مشکنیدش مبریدش یاران</vt:lpstr>
      <vt:lpstr>زندگی را سپرده در ره عشق                                   به کف باد و هرچه باداباد</vt:lpstr>
      <vt:lpstr>PowerPoint Presentation</vt:lpstr>
      <vt:lpstr>بدون شرح ...</vt:lpstr>
      <vt:lpstr>شهر خاموش من !  آن روح بهارانت کو ؟</vt:lpstr>
      <vt:lpstr>در اینجا کس نمی فهمد زبان صحبت ما را                            مگر آیینه دریابد حدیث حیرت ما را</vt:lpstr>
      <vt:lpstr>از کنار من افسرده تنها تو مرو</vt:lpstr>
      <vt:lpstr>PowerPoint Presentation</vt:lpstr>
      <vt:lpstr>PowerPoint Presentation</vt:lpstr>
      <vt:lpstr>PowerPoint Presentation</vt:lpstr>
      <vt:lpstr>PowerPoint Presentation</vt:lpstr>
      <vt:lpstr>           وه چه بیگانه گذشتی نه کلامی نه سلامی                                                 نه نگاهی به نویدی نه امیدی به پیامی</vt:lpstr>
      <vt:lpstr>من شهید تیشه فرهادی خویشم سرشک</vt:lpstr>
      <vt:lpstr>PowerPoint Presentation</vt:lpstr>
      <vt:lpstr>PowerPoint Presentation</vt:lpstr>
      <vt:lpstr>PowerPoint Presentation</vt:lpstr>
      <vt:lpstr>از آن سوی مرز باور و تردید می آیم     خسته بسته  می آیم          همرنگ درخت          در هجوم دی     می پایم             تا بهار می پایم                   خاموشم و انتظار            سر تا پا                    تا سبزترین ترانه را فردا                       در چهچهه بوسه ی تو بسرایم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User</cp:lastModifiedBy>
  <cp:revision>159</cp:revision>
  <dcterms:created xsi:type="dcterms:W3CDTF">2012-12-26T21:24:00Z</dcterms:created>
  <dcterms:modified xsi:type="dcterms:W3CDTF">2014-04-25T14:00:50Z</dcterms:modified>
</cp:coreProperties>
</file>