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E4F2F5-A4C6-4403-A11A-B687E6282129}"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1892405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4F2F5-A4C6-4403-A11A-B687E6282129}"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353800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4F2F5-A4C6-4403-A11A-B687E6282129}"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3E52F3-F451-4670-9FFE-4B4CDD4B204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6076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BE4F2F5-A4C6-4403-A11A-B687E6282129}"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1689398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BE4F2F5-A4C6-4403-A11A-B687E6282129}"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3E52F3-F451-4670-9FFE-4B4CDD4B204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6234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BE4F2F5-A4C6-4403-A11A-B687E6282129}"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526094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4F2F5-A4C6-4403-A11A-B687E6282129}"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657643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4F2F5-A4C6-4403-A11A-B687E6282129}"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2469241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4F2F5-A4C6-4403-A11A-B687E6282129}"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2671587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4F2F5-A4C6-4403-A11A-B687E6282129}"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1252091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E4F2F5-A4C6-4403-A11A-B687E6282129}"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3167747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E4F2F5-A4C6-4403-A11A-B687E6282129}" type="datetimeFigureOut">
              <a:rPr lang="en-US" smtClean="0"/>
              <a:t>5/31/2014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3008011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E4F2F5-A4C6-4403-A11A-B687E6282129}" type="datetimeFigureOut">
              <a:rPr lang="en-US" smtClean="0"/>
              <a:t>5/31/2014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1766656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4F2F5-A4C6-4403-A11A-B687E6282129}" type="datetimeFigureOut">
              <a:rPr lang="en-US" smtClean="0"/>
              <a:t>5/31/2014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25022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4F2F5-A4C6-4403-A11A-B687E6282129}"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278707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4F2F5-A4C6-4403-A11A-B687E6282129}"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3E52F3-F451-4670-9FFE-4B4CDD4B2046}" type="slidenum">
              <a:rPr lang="en-US" smtClean="0"/>
              <a:t>‹#›</a:t>
            </a:fld>
            <a:endParaRPr lang="en-US"/>
          </a:p>
        </p:txBody>
      </p:sp>
    </p:spTree>
    <p:extLst>
      <p:ext uri="{BB962C8B-B14F-4D97-AF65-F5344CB8AC3E}">
        <p14:creationId xmlns:p14="http://schemas.microsoft.com/office/powerpoint/2010/main" val="2466106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BE4F2F5-A4C6-4403-A11A-B687E6282129}" type="datetimeFigureOut">
              <a:rPr lang="en-US" smtClean="0"/>
              <a:t>5/31/2014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3E52F3-F451-4670-9FFE-4B4CDD4B2046}" type="slidenum">
              <a:rPr lang="en-US" smtClean="0"/>
              <a:t>‹#›</a:t>
            </a:fld>
            <a:endParaRPr lang="en-US"/>
          </a:p>
        </p:txBody>
      </p:sp>
    </p:spTree>
    <p:extLst>
      <p:ext uri="{BB962C8B-B14F-4D97-AF65-F5344CB8AC3E}">
        <p14:creationId xmlns:p14="http://schemas.microsoft.com/office/powerpoint/2010/main" val="2169054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6" y="3483"/>
            <a:ext cx="12194979" cy="6856327"/>
          </a:xfrm>
          <a:prstGeom prst="rect">
            <a:avLst/>
          </a:prstGeom>
        </p:spPr>
      </p:pic>
      <p:sp>
        <p:nvSpPr>
          <p:cNvPr id="2" name="Title 1"/>
          <p:cNvSpPr>
            <a:spLocks noGrp="1"/>
          </p:cNvSpPr>
          <p:nvPr>
            <p:ph type="ctrTitle"/>
          </p:nvPr>
        </p:nvSpPr>
        <p:spPr>
          <a:xfrm>
            <a:off x="731834" y="3297240"/>
            <a:ext cx="8915399" cy="2294437"/>
          </a:xfrm>
        </p:spPr>
        <p:txBody>
          <a:bodyPr>
            <a:normAutofit fontScale="90000"/>
          </a:bodyPr>
          <a:lstStyle/>
          <a:p>
            <a:pPr algn="r" rtl="1"/>
            <a:r>
              <a:rPr lang="fa-IR" sz="2000" dirty="0" smtClean="0">
                <a:cs typeface="B Majid Shadow" panose="00000400000000000000" pitchFamily="2" charset="-78"/>
              </a:rPr>
              <a:t/>
            </a:r>
            <a:br>
              <a:rPr lang="fa-IR" sz="2000" dirty="0" smtClean="0">
                <a:cs typeface="B Majid Shadow" panose="00000400000000000000" pitchFamily="2" charset="-78"/>
              </a:rPr>
            </a:br>
            <a:r>
              <a:rPr lang="fa-IR" sz="2000" dirty="0">
                <a:cs typeface="B Majid Shadow" panose="00000400000000000000" pitchFamily="2" charset="-78"/>
              </a:rPr>
              <a:t/>
            </a:r>
            <a:br>
              <a:rPr lang="fa-IR" sz="2000" dirty="0">
                <a:cs typeface="B Majid Shadow" panose="00000400000000000000" pitchFamily="2" charset="-78"/>
              </a:rPr>
            </a:br>
            <a:r>
              <a:rPr lang="fa-IR" sz="2000" dirty="0" smtClean="0">
                <a:cs typeface="B Majid Shadow" panose="00000400000000000000" pitchFamily="2" charset="-78"/>
              </a:rPr>
              <a:t/>
            </a:r>
            <a:br>
              <a:rPr lang="fa-IR" sz="2000" dirty="0" smtClean="0">
                <a:cs typeface="B Majid Shadow" panose="00000400000000000000" pitchFamily="2" charset="-78"/>
              </a:rPr>
            </a:br>
            <a:r>
              <a:rPr lang="fa-IR" sz="2000" dirty="0">
                <a:cs typeface="B Majid Shadow" panose="00000400000000000000" pitchFamily="2" charset="-78"/>
              </a:rPr>
              <a:t/>
            </a:r>
            <a:br>
              <a:rPr lang="fa-IR" sz="2000" dirty="0">
                <a:cs typeface="B Majid Shadow" panose="00000400000000000000" pitchFamily="2" charset="-78"/>
              </a:rPr>
            </a:br>
            <a:r>
              <a:rPr lang="fa-IR" sz="2000" dirty="0" smtClean="0">
                <a:cs typeface="B Majid Shadow" panose="00000400000000000000" pitchFamily="2" charset="-78"/>
              </a:rPr>
              <a:t/>
            </a:r>
            <a:br>
              <a:rPr lang="fa-IR" sz="2000" dirty="0" smtClean="0">
                <a:cs typeface="B Majid Shadow" panose="00000400000000000000" pitchFamily="2" charset="-78"/>
              </a:rPr>
            </a:br>
            <a:r>
              <a:rPr lang="fa-IR" sz="2000" dirty="0" smtClean="0">
                <a:cs typeface="B Majid Shadow" panose="00000400000000000000" pitchFamily="2" charset="-78"/>
              </a:rPr>
              <a:t>                                        </a:t>
            </a:r>
            <a:r>
              <a:rPr lang="fa-IR" sz="2000" dirty="0" smtClean="0">
                <a:cs typeface="B Majid Shadow" panose="00000400000000000000" pitchFamily="2" charset="-78"/>
              </a:rPr>
              <a:t>دانشکده مدیریت و حسابداری</a:t>
            </a:r>
            <a:r>
              <a:rPr lang="fa-IR" dirty="0" smtClean="0"/>
              <a:t/>
            </a:r>
            <a:br>
              <a:rPr lang="fa-IR" dirty="0" smtClean="0"/>
            </a:br>
            <a:r>
              <a:rPr lang="en-US" dirty="0" smtClean="0"/>
              <a:t/>
            </a:r>
            <a:br>
              <a:rPr lang="en-US" dirty="0" smtClean="0"/>
            </a:br>
            <a:r>
              <a:rPr lang="fa-IR" sz="7300" dirty="0">
                <a:cs typeface="B Jadid" panose="00000700000000000000" pitchFamily="2" charset="-78"/>
              </a:rPr>
              <a:t>پویایی های مزیت </a:t>
            </a:r>
            <a:r>
              <a:rPr lang="fa-IR" sz="7300" dirty="0" smtClean="0">
                <a:cs typeface="B Jadid" panose="00000700000000000000" pitchFamily="2" charset="-78"/>
              </a:rPr>
              <a:t>ملی</a:t>
            </a:r>
            <a:r>
              <a:rPr lang="fa-IR" sz="6700" dirty="0" smtClean="0">
                <a:cs typeface="B Jadid" panose="00000700000000000000" pitchFamily="2" charset="-78"/>
              </a:rPr>
              <a:t/>
            </a:r>
            <a:br>
              <a:rPr lang="fa-IR" sz="6700" dirty="0" smtClean="0">
                <a:cs typeface="B Jadid" panose="00000700000000000000" pitchFamily="2" charset="-78"/>
              </a:rPr>
            </a:br>
            <a:r>
              <a:rPr lang="fa-IR" sz="6700" dirty="0" smtClean="0">
                <a:cs typeface="B Jadid" panose="00000700000000000000" pitchFamily="2" charset="-78"/>
              </a:rPr>
              <a:t/>
            </a:r>
            <a:br>
              <a:rPr lang="fa-IR" sz="6700" dirty="0" smtClean="0">
                <a:cs typeface="B Jadid" panose="00000700000000000000" pitchFamily="2" charset="-78"/>
              </a:rPr>
            </a:br>
            <a:r>
              <a:rPr lang="en-US" dirty="0" smtClean="0"/>
              <a:t/>
            </a:r>
            <a:br>
              <a:rPr lang="en-US" dirty="0" smtClean="0"/>
            </a:br>
            <a:r>
              <a:rPr lang="fa-IR" sz="3100" dirty="0" smtClean="0">
                <a:cs typeface="B Jadid" panose="00000700000000000000" pitchFamily="2" charset="-78"/>
              </a:rPr>
              <a:t>فصل چهارم کتاب مزیت رقابتی ملتها</a:t>
            </a:r>
            <a:endParaRPr lang="en-US" sz="3100" dirty="0">
              <a:cs typeface="B Jadid" panose="00000700000000000000" pitchFamily="2" charset="-78"/>
            </a:endParaRPr>
          </a:p>
        </p:txBody>
      </p:sp>
      <p:sp>
        <p:nvSpPr>
          <p:cNvPr id="3" name="Subtitle 2"/>
          <p:cNvSpPr>
            <a:spLocks noGrp="1"/>
          </p:cNvSpPr>
          <p:nvPr>
            <p:ph type="subTitle" idx="1"/>
          </p:nvPr>
        </p:nvSpPr>
        <p:spPr>
          <a:xfrm>
            <a:off x="731833" y="5591677"/>
            <a:ext cx="8915399" cy="412159"/>
          </a:xfrm>
        </p:spPr>
        <p:txBody>
          <a:bodyPr/>
          <a:lstStyle/>
          <a:p>
            <a:pPr algn="r"/>
            <a:r>
              <a:rPr lang="fa-IR" dirty="0" smtClean="0">
                <a:cs typeface="B Jadid" panose="00000700000000000000" pitchFamily="2" charset="-78"/>
              </a:rPr>
              <a:t>ارائه دهنده: مهدی محمدی</a:t>
            </a:r>
          </a:p>
          <a:p>
            <a:pPr algn="r"/>
            <a:endParaRPr lang="en-US" dirty="0">
              <a:cs typeface="B Jadid" panose="00000700000000000000" pitchFamily="2" charset="-78"/>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7835" y="356042"/>
            <a:ext cx="928688" cy="928688"/>
          </a:xfrm>
          <a:prstGeom prst="rect">
            <a:avLst/>
          </a:prstGeom>
        </p:spPr>
      </p:pic>
    </p:spTree>
    <p:extLst>
      <p:ext uri="{BB962C8B-B14F-4D97-AF65-F5344CB8AC3E}">
        <p14:creationId xmlns:p14="http://schemas.microsoft.com/office/powerpoint/2010/main" val="3480292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755696"/>
          </a:xfrm>
        </p:spPr>
        <p:txBody>
          <a:bodyPr>
            <a:normAutofit/>
          </a:bodyPr>
          <a:lstStyle/>
          <a:p>
            <a:pPr algn="r" rtl="1">
              <a:buFont typeface="Wingdings" panose="05000000000000000000" pitchFamily="2" charset="2"/>
              <a:buChar char="v"/>
            </a:pPr>
            <a:r>
              <a:rPr lang="fa-IR" sz="2400" dirty="0" smtClean="0">
                <a:cs typeface="B Vahid" panose="00000700000000000000" pitchFamily="2" charset="-78"/>
              </a:rPr>
              <a:t>کشورها </a:t>
            </a:r>
            <a:r>
              <a:rPr lang="fa-IR" sz="2400" dirty="0">
                <a:cs typeface="B Vahid" panose="00000700000000000000" pitchFamily="2" charset="-78"/>
              </a:rPr>
              <a:t>زمانی در سطح رقابت بین </a:t>
            </a:r>
            <a:r>
              <a:rPr lang="fa-IR" sz="2400" dirty="0" err="1">
                <a:cs typeface="B Vahid" panose="00000700000000000000" pitchFamily="2" charset="-78"/>
              </a:rPr>
              <a:t>المللی</a:t>
            </a:r>
            <a:r>
              <a:rPr lang="fa-IR" sz="2400" dirty="0">
                <a:cs typeface="B Vahid" panose="00000700000000000000" pitchFamily="2" charset="-78"/>
              </a:rPr>
              <a:t> موفقیت بدست می آورند که بتوانند از مزایای موجود در مدل الماس بهرمند باشند.</a:t>
            </a:r>
          </a:p>
          <a:p>
            <a:pPr algn="r" rtl="1">
              <a:buFont typeface="Wingdings" panose="05000000000000000000" pitchFamily="2" charset="2"/>
              <a:buChar char="v"/>
            </a:pPr>
            <a:r>
              <a:rPr lang="fa-IR" sz="2400" dirty="0" smtClean="0">
                <a:cs typeface="B Vahid" panose="00000700000000000000" pitchFamily="2" charset="-78"/>
              </a:rPr>
              <a:t>کشورها </a:t>
            </a:r>
            <a:r>
              <a:rPr lang="fa-IR" sz="2400" dirty="0">
                <a:cs typeface="B Vahid" panose="00000700000000000000" pitchFamily="2" charset="-78"/>
              </a:rPr>
              <a:t>به دلیل </a:t>
            </a:r>
            <a:r>
              <a:rPr lang="fa-IR" sz="2400" dirty="0" smtClean="0">
                <a:cs typeface="B Vahid" panose="00000700000000000000" pitchFamily="2" charset="-78"/>
              </a:rPr>
              <a:t>محدودیت </a:t>
            </a:r>
            <a:r>
              <a:rPr lang="fa-IR" sz="2400" dirty="0">
                <a:cs typeface="B Vahid" panose="00000700000000000000" pitchFamily="2" charset="-78"/>
              </a:rPr>
              <a:t>منابع و متفاوت بودن الزامات </a:t>
            </a:r>
            <a:r>
              <a:rPr lang="fa-IR" sz="2400" dirty="0" smtClean="0">
                <a:cs typeface="B Vahid" panose="00000700000000000000" pitchFamily="2" charset="-78"/>
              </a:rPr>
              <a:t>موفقیت </a:t>
            </a:r>
            <a:r>
              <a:rPr lang="fa-IR" sz="2400" dirty="0">
                <a:cs typeface="B Vahid" panose="00000700000000000000" pitchFamily="2" charset="-78"/>
              </a:rPr>
              <a:t>در صنایع، ممکن است در برخی از صنایع موفق و در برخی دیگر ناموفق باشند.</a:t>
            </a:r>
          </a:p>
          <a:p>
            <a:pPr algn="r" rtl="1">
              <a:buFont typeface="Wingdings" panose="05000000000000000000" pitchFamily="2" charset="2"/>
              <a:buChar char="v"/>
            </a:pPr>
            <a:r>
              <a:rPr lang="fa-IR" sz="2400" dirty="0" smtClean="0">
                <a:cs typeface="B Vahid" panose="00000700000000000000" pitchFamily="2" charset="-78"/>
              </a:rPr>
              <a:t>محیط </a:t>
            </a:r>
            <a:r>
              <a:rPr lang="fa-IR" sz="2400" dirty="0">
                <a:cs typeface="B Vahid" panose="00000700000000000000" pitchFamily="2" charset="-78"/>
              </a:rPr>
              <a:t>ملی در طول زمان با </a:t>
            </a:r>
            <a:r>
              <a:rPr lang="fa-IR" sz="2400" dirty="0" err="1">
                <a:cs typeface="B Vahid" panose="00000700000000000000" pitchFamily="2" charset="-78"/>
              </a:rPr>
              <a:t>ساختاردهی</a:t>
            </a:r>
            <a:r>
              <a:rPr lang="fa-IR" sz="2400" dirty="0">
                <a:cs typeface="B Vahid" panose="00000700000000000000" pitchFamily="2" charset="-78"/>
              </a:rPr>
              <a:t> مجدد مدل الماس خود به محیط مساعد تری برای رقابت تبدیل می شود. این سیستم به طور پیوسته در حرکت است.</a:t>
            </a:r>
          </a:p>
          <a:p>
            <a:pPr algn="r" rtl="1">
              <a:buFont typeface="Wingdings" panose="05000000000000000000" pitchFamily="2" charset="2"/>
              <a:buChar char="v"/>
            </a:pPr>
            <a:r>
              <a:rPr lang="fa-IR" sz="2400" dirty="0" smtClean="0">
                <a:cs typeface="B Vahid" panose="00000700000000000000" pitchFamily="2" charset="-78"/>
              </a:rPr>
              <a:t>مزایای </a:t>
            </a:r>
            <a:r>
              <a:rPr lang="fa-IR" sz="2400" dirty="0">
                <a:cs typeface="B Vahid" panose="00000700000000000000" pitchFamily="2" charset="-78"/>
              </a:rPr>
              <a:t>موجود در کل مدل الماس همیشه برای مزیت رقابتی در صنایع ساده، صنایع دارای منابع کافی و در بخش های استاندارد از صنایع پیشرفته تر که در عین حال دارای تکنولوژی بسیار بالایی نیستند ضروری نیست</a:t>
            </a:r>
            <a:r>
              <a:rPr lang="fa-IR" sz="2400" dirty="0" smtClean="0">
                <a:cs typeface="B Vahid" panose="00000700000000000000" pitchFamily="2" charset="-78"/>
              </a:rPr>
              <a:t>.</a:t>
            </a:r>
          </a:p>
          <a:p>
            <a:pPr algn="r" rtl="1">
              <a:buFont typeface="Wingdings" panose="05000000000000000000" pitchFamily="2" charset="2"/>
              <a:buChar char="v"/>
            </a:pPr>
            <a:r>
              <a:rPr lang="fa-IR" sz="2400" dirty="0" smtClean="0">
                <a:cs typeface="B Vahid" panose="00000700000000000000" pitchFamily="2" charset="-78"/>
              </a:rPr>
              <a:t>مزیت رقابتی در صنایع پیچیده به نرخ پیشرفت و نوآوری بستگی دارد.</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عوامل تعیین کننده یک سیستم</a:t>
            </a:r>
            <a:endParaRPr lang="en-US" dirty="0">
              <a:cs typeface="B Titr" panose="00000700000000000000" pitchFamily="2" charset="-78"/>
            </a:endParaRPr>
          </a:p>
        </p:txBody>
      </p:sp>
    </p:spTree>
    <p:extLst>
      <p:ext uri="{BB962C8B-B14F-4D97-AF65-F5344CB8AC3E}">
        <p14:creationId xmlns:p14="http://schemas.microsoft.com/office/powerpoint/2010/main" val="655925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755696"/>
          </a:xfrm>
        </p:spPr>
        <p:txBody>
          <a:bodyPr>
            <a:normAutofit/>
          </a:bodyPr>
          <a:lstStyle/>
          <a:p>
            <a:pPr algn="r" rtl="1">
              <a:buFont typeface="Wingdings" panose="05000000000000000000" pitchFamily="2" charset="2"/>
              <a:buChar char="v"/>
            </a:pPr>
            <a:r>
              <a:rPr lang="fa-IR" sz="2400" dirty="0" smtClean="0">
                <a:cs typeface="B Vahid" panose="00000700000000000000" pitchFamily="2" charset="-78"/>
              </a:rPr>
              <a:t>شرکت </a:t>
            </a:r>
            <a:r>
              <a:rPr lang="fa-IR" sz="2400" dirty="0">
                <a:cs typeface="B Vahid" panose="00000700000000000000" pitchFamily="2" charset="-78"/>
              </a:rPr>
              <a:t>های یک کشور ممکن است در ابتدا مزیت رقابتی را تنها از یک عامل تعیین کننده به دست بیاورند اما پایداری و حفظ چنین مزیت </a:t>
            </a:r>
            <a:r>
              <a:rPr lang="fa-IR" sz="2400" dirty="0" err="1">
                <a:cs typeface="B Vahid" panose="00000700000000000000" pitchFamily="2" charset="-78"/>
              </a:rPr>
              <a:t>هایی</a:t>
            </a:r>
            <a:r>
              <a:rPr lang="fa-IR" sz="2400" dirty="0">
                <a:cs typeface="B Vahid" panose="00000700000000000000" pitchFamily="2" charset="-78"/>
              </a:rPr>
              <a:t> معمولا مشکل است مگر اینکه این مزیت ها به گونه ای گسترش یابند که عوامل تعیین کننده دیگر را نیز در بر بگیرند.</a:t>
            </a:r>
          </a:p>
          <a:p>
            <a:pPr algn="r" rtl="1">
              <a:buFont typeface="Wingdings" panose="05000000000000000000" pitchFamily="2" charset="2"/>
              <a:buChar char="v"/>
            </a:pPr>
            <a:r>
              <a:rPr lang="fa-IR" sz="2400" dirty="0" smtClean="0">
                <a:cs typeface="B Vahid" panose="00000700000000000000" pitchFamily="2" charset="-78"/>
              </a:rPr>
              <a:t>در </a:t>
            </a:r>
            <a:r>
              <a:rPr lang="fa-IR" sz="2400" dirty="0">
                <a:cs typeface="B Vahid" panose="00000700000000000000" pitchFamily="2" charset="-78"/>
              </a:rPr>
              <a:t>اکثریت صنایع ملی موفق، هر کدام از چهار عامل تعیین کننده نقش مهمی را در ایجاد مزیت ایفا می کنند.</a:t>
            </a:r>
          </a:p>
          <a:p>
            <a:pPr algn="r" rtl="1">
              <a:buFont typeface="Wingdings" panose="05000000000000000000" pitchFamily="2" charset="2"/>
              <a:buChar char="v"/>
            </a:pPr>
            <a:r>
              <a:rPr lang="fa-IR" sz="2400" dirty="0" smtClean="0">
                <a:solidFill>
                  <a:schemeClr val="accent6">
                    <a:lumMod val="50000"/>
                  </a:schemeClr>
                </a:solidFill>
                <a:cs typeface="B Vahid" panose="00000700000000000000" pitchFamily="2" charset="-78"/>
              </a:rPr>
              <a:t>حضور </a:t>
            </a:r>
            <a:r>
              <a:rPr lang="fa-IR" sz="2400" dirty="0" err="1">
                <a:solidFill>
                  <a:schemeClr val="accent6">
                    <a:lumMod val="50000"/>
                  </a:schemeClr>
                </a:solidFill>
                <a:cs typeface="B Vahid" panose="00000700000000000000" pitchFamily="2" charset="-78"/>
              </a:rPr>
              <a:t>سوئیسی</a:t>
            </a:r>
            <a:r>
              <a:rPr lang="fa-IR" sz="2400" dirty="0">
                <a:solidFill>
                  <a:schemeClr val="accent6">
                    <a:lumMod val="50000"/>
                  </a:schemeClr>
                </a:solidFill>
                <a:cs typeface="B Vahid" panose="00000700000000000000" pitchFamily="2" charset="-78"/>
              </a:rPr>
              <a:t> ها در صنایع گوناگونی که نسبت به ریسک آتش سوزی حساس بودند مانند بانک ه، هتل ها و صنایع مواد شیمیایی موجب شد که سوئیس تا کنون موثرترین تجهیزات هشدار حریق در جهان را داشته باشد.</a:t>
            </a:r>
          </a:p>
          <a:p>
            <a:pPr algn="r" rtl="1">
              <a:buFont typeface="Wingdings" panose="05000000000000000000" pitchFamily="2" charset="2"/>
              <a:buChar char="v"/>
            </a:pPr>
            <a:r>
              <a:rPr lang="fa-IR" sz="2400" dirty="0">
                <a:cs typeface="B Vahid" panose="00000700000000000000" pitchFamily="2" charset="-78"/>
              </a:rPr>
              <a:t>عوامل ضروری تعیین کننده مزیت ملی برای برجسته کردن یک صنعت عبارتند از:</a:t>
            </a:r>
          </a:p>
          <a:p>
            <a:pPr marL="711200" algn="r" rtl="1">
              <a:buFont typeface="Courier New" panose="02070309020205020404" pitchFamily="49" charset="0"/>
              <a:buChar char="o"/>
            </a:pPr>
            <a:r>
              <a:rPr lang="fa-IR" sz="2400" dirty="0" smtClean="0">
                <a:solidFill>
                  <a:srgbClr val="C00000"/>
                </a:solidFill>
                <a:cs typeface="B Vahid" panose="00000700000000000000" pitchFamily="2" charset="-78"/>
              </a:rPr>
              <a:t>حضور </a:t>
            </a:r>
            <a:r>
              <a:rPr lang="fa-IR" sz="2400" dirty="0">
                <a:solidFill>
                  <a:srgbClr val="C00000"/>
                </a:solidFill>
                <a:cs typeface="B Vahid" panose="00000700000000000000" pitchFamily="2" charset="-78"/>
              </a:rPr>
              <a:t>خریداران مشکل پسند</a:t>
            </a:r>
          </a:p>
          <a:p>
            <a:pPr marL="711200" algn="r" rtl="1">
              <a:buFont typeface="Courier New" panose="02070309020205020404" pitchFamily="49" charset="0"/>
              <a:buChar char="o"/>
            </a:pPr>
            <a:r>
              <a:rPr lang="fa-IR" sz="2400" dirty="0" smtClean="0">
                <a:solidFill>
                  <a:srgbClr val="C00000"/>
                </a:solidFill>
                <a:cs typeface="B Vahid" panose="00000700000000000000" pitchFamily="2" charset="-78"/>
              </a:rPr>
              <a:t>حضور </a:t>
            </a:r>
            <a:r>
              <a:rPr lang="fa-IR" sz="2400" dirty="0">
                <a:solidFill>
                  <a:srgbClr val="C00000"/>
                </a:solidFill>
                <a:cs typeface="B Vahid" panose="00000700000000000000" pitchFamily="2" charset="-78"/>
              </a:rPr>
              <a:t>صنایع مرتبط و حمایت کننده</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عوامل تعیین کننده یک </a:t>
            </a:r>
            <a:r>
              <a:rPr lang="fa-IR" dirty="0" smtClean="0">
                <a:cs typeface="B Titr" panose="00000700000000000000" pitchFamily="2" charset="-78"/>
              </a:rPr>
              <a:t>سیستم(ادامه)</a:t>
            </a:r>
            <a:endParaRPr lang="en-US" dirty="0">
              <a:cs typeface="B Titr" panose="00000700000000000000" pitchFamily="2" charset="-78"/>
            </a:endParaRPr>
          </a:p>
        </p:txBody>
      </p:sp>
    </p:spTree>
    <p:extLst>
      <p:ext uri="{BB962C8B-B14F-4D97-AF65-F5344CB8AC3E}">
        <p14:creationId xmlns:p14="http://schemas.microsoft.com/office/powerpoint/2010/main" val="1779845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755696"/>
          </a:xfrm>
        </p:spPr>
        <p:txBody>
          <a:bodyPr>
            <a:normAutofit/>
          </a:bodyPr>
          <a:lstStyle/>
          <a:p>
            <a:pPr algn="r" rtl="1">
              <a:buFont typeface="Wingdings" panose="05000000000000000000" pitchFamily="2" charset="2"/>
              <a:buChar char="v"/>
            </a:pPr>
            <a:r>
              <a:rPr lang="fa-IR" sz="2400" b="1" dirty="0" smtClean="0">
                <a:solidFill>
                  <a:schemeClr val="accent6">
                    <a:lumMod val="50000"/>
                  </a:schemeClr>
                </a:solidFill>
                <a:cs typeface="B Vahid" panose="00000700000000000000" pitchFamily="2" charset="-78"/>
              </a:rPr>
              <a:t>یک </a:t>
            </a:r>
            <a:r>
              <a:rPr lang="fa-IR" sz="2400" b="1" dirty="0">
                <a:solidFill>
                  <a:schemeClr val="accent6">
                    <a:lumMod val="50000"/>
                  </a:schemeClr>
                </a:solidFill>
                <a:cs typeface="B Vahid" panose="00000700000000000000" pitchFamily="2" charset="-78"/>
              </a:rPr>
              <a:t>مزیت زمانی پایدار می گردد که منابع آن گسترش یابند و مورد ترفیع قرار گیرند.</a:t>
            </a:r>
          </a:p>
          <a:p>
            <a:pPr algn="r" rtl="1">
              <a:buFont typeface="Wingdings" panose="05000000000000000000" pitchFamily="2" charset="2"/>
              <a:buChar char="v"/>
            </a:pPr>
            <a:r>
              <a:rPr lang="fa-IR" sz="2400" dirty="0" smtClean="0">
                <a:cs typeface="B Vahid" panose="00000700000000000000" pitchFamily="2" charset="-78"/>
              </a:rPr>
              <a:t>منابع </a:t>
            </a:r>
            <a:r>
              <a:rPr lang="fa-IR" sz="2400" dirty="0">
                <a:cs typeface="B Vahid" panose="00000700000000000000" pitchFamily="2" charset="-78"/>
              </a:rPr>
              <a:t>فعلی موجود در یک کشور کم اهمیت تر از </a:t>
            </a:r>
            <a:r>
              <a:rPr lang="fa-IR" sz="2400" dirty="0">
                <a:solidFill>
                  <a:schemeClr val="accent6">
                    <a:lumMod val="50000"/>
                  </a:schemeClr>
                </a:solidFill>
                <a:cs typeface="B Vahid" panose="00000700000000000000" pitchFamily="2" charset="-78"/>
              </a:rPr>
              <a:t>حضور موسسات برجسته و متخصص</a:t>
            </a:r>
            <a:r>
              <a:rPr lang="fa-IR" sz="2400" dirty="0">
                <a:cs typeface="B Vahid" panose="00000700000000000000" pitchFamily="2" charset="-78"/>
              </a:rPr>
              <a:t> برای خلق فاکتورهای ضروری هستند.</a:t>
            </a:r>
          </a:p>
          <a:p>
            <a:pPr algn="r" rtl="1">
              <a:buFont typeface="Wingdings" panose="05000000000000000000" pitchFamily="2" charset="2"/>
              <a:buChar char="v"/>
            </a:pPr>
            <a:r>
              <a:rPr lang="fa-IR" sz="2400" dirty="0" smtClean="0">
                <a:cs typeface="B Vahid" panose="00000700000000000000" pitchFamily="2" charset="-78"/>
              </a:rPr>
              <a:t>رقبای </a:t>
            </a:r>
            <a:r>
              <a:rPr lang="fa-IR" sz="2400" dirty="0">
                <a:cs typeface="B Vahid" panose="00000700000000000000" pitchFamily="2" charset="-78"/>
              </a:rPr>
              <a:t>خارجی ممکن  است از یک </a:t>
            </a:r>
            <a:r>
              <a:rPr lang="fa-IR" sz="2400" dirty="0" smtClean="0">
                <a:cs typeface="B Vahid" panose="00000700000000000000" pitchFamily="2" charset="-78"/>
              </a:rPr>
              <a:t>یا چند مزیت </a:t>
            </a:r>
            <a:r>
              <a:rPr lang="fa-IR" sz="2400" dirty="0">
                <a:cs typeface="B Vahid" panose="00000700000000000000" pitchFamily="2" charset="-78"/>
              </a:rPr>
              <a:t>تقلید کنند اما تقلید از کل سیستم کاری مشکل و وقت گیر است.</a:t>
            </a:r>
          </a:p>
          <a:p>
            <a:pPr algn="r" rtl="1">
              <a:buFont typeface="Wingdings" panose="05000000000000000000" pitchFamily="2" charset="2"/>
              <a:buChar char="v"/>
            </a:pPr>
            <a:r>
              <a:rPr lang="fa-IR" sz="2400" dirty="0" smtClean="0">
                <a:solidFill>
                  <a:schemeClr val="accent6">
                    <a:lumMod val="50000"/>
                  </a:schemeClr>
                </a:solidFill>
                <a:cs typeface="B Vahid" panose="00000700000000000000" pitchFamily="2" charset="-78"/>
              </a:rPr>
              <a:t>وابستگی </a:t>
            </a:r>
            <a:r>
              <a:rPr lang="fa-IR" sz="2400" dirty="0">
                <a:solidFill>
                  <a:schemeClr val="accent6">
                    <a:lumMod val="50000"/>
                  </a:schemeClr>
                </a:solidFill>
                <a:cs typeface="B Vahid" panose="00000700000000000000" pitchFamily="2" charset="-78"/>
              </a:rPr>
              <a:t>متقابل و </a:t>
            </a:r>
            <a:r>
              <a:rPr lang="fa-IR" sz="2400" dirty="0" err="1">
                <a:solidFill>
                  <a:schemeClr val="accent6">
                    <a:lumMod val="50000"/>
                  </a:schemeClr>
                </a:solidFill>
                <a:cs typeface="B Vahid" panose="00000700000000000000" pitchFamily="2" charset="-78"/>
              </a:rPr>
              <a:t>و</a:t>
            </a:r>
            <a:r>
              <a:rPr lang="fa-IR" sz="2400" dirty="0">
                <a:solidFill>
                  <a:schemeClr val="accent6">
                    <a:lumMod val="50000"/>
                  </a:schemeClr>
                </a:solidFill>
                <a:cs typeface="B Vahid" panose="00000700000000000000" pitchFamily="2" charset="-78"/>
              </a:rPr>
              <a:t> تقویت کردن عوامل تعیین کننده </a:t>
            </a:r>
            <a:r>
              <a:rPr lang="fa-IR" sz="2400" dirty="0">
                <a:cs typeface="B Vahid" panose="00000700000000000000" pitchFamily="2" charset="-78"/>
              </a:rPr>
              <a:t>به صورت متقابل برای ترفیع یک مزیت ضروری است.</a:t>
            </a:r>
          </a:p>
          <a:p>
            <a:pPr algn="r" rtl="1">
              <a:buFont typeface="Wingdings" panose="05000000000000000000" pitchFamily="2" charset="2"/>
              <a:buChar char="v"/>
            </a:pPr>
            <a:r>
              <a:rPr lang="fa-IR" sz="2400" dirty="0" smtClean="0">
                <a:cs typeface="B Vahid" panose="00000700000000000000" pitchFamily="2" charset="-78"/>
              </a:rPr>
              <a:t>کشورها </a:t>
            </a:r>
            <a:r>
              <a:rPr lang="fa-IR" sz="2400" dirty="0">
                <a:cs typeface="B Vahid" panose="00000700000000000000" pitchFamily="2" charset="-78"/>
              </a:rPr>
              <a:t>در </a:t>
            </a:r>
            <a:r>
              <a:rPr lang="fa-IR" sz="2400" dirty="0" err="1">
                <a:cs typeface="B Vahid" panose="00000700000000000000" pitchFamily="2" charset="-78"/>
              </a:rPr>
              <a:t>صنایعی</a:t>
            </a:r>
            <a:r>
              <a:rPr lang="fa-IR" sz="2400" dirty="0">
                <a:cs typeface="B Vahid" panose="00000700000000000000" pitchFamily="2" charset="-78"/>
              </a:rPr>
              <a:t> </a:t>
            </a:r>
            <a:r>
              <a:rPr lang="fa-IR" sz="2400" dirty="0" err="1">
                <a:cs typeface="B Vahid" panose="00000700000000000000" pitchFamily="2" charset="-78"/>
              </a:rPr>
              <a:t>موفقند</a:t>
            </a:r>
            <a:r>
              <a:rPr lang="fa-IR" sz="2400" dirty="0">
                <a:cs typeface="B Vahid" panose="00000700000000000000" pitchFamily="2" charset="-78"/>
              </a:rPr>
              <a:t> که در آنها خوب  کار می کنند.</a:t>
            </a:r>
          </a:p>
          <a:p>
            <a:pPr algn="r" rtl="1">
              <a:buFont typeface="Wingdings" panose="05000000000000000000" pitchFamily="2" charset="2"/>
              <a:buChar char="v"/>
            </a:pPr>
            <a:r>
              <a:rPr lang="fa-IR" sz="2400" dirty="0" smtClean="0">
                <a:solidFill>
                  <a:schemeClr val="accent6">
                    <a:lumMod val="50000"/>
                  </a:schemeClr>
                </a:solidFill>
                <a:cs typeface="B Vahid" panose="00000700000000000000" pitchFamily="2" charset="-78"/>
              </a:rPr>
              <a:t>تمرکز </a:t>
            </a:r>
            <a:r>
              <a:rPr lang="fa-IR" sz="2400" dirty="0">
                <a:solidFill>
                  <a:schemeClr val="accent6">
                    <a:lumMod val="50000"/>
                  </a:schemeClr>
                </a:solidFill>
                <a:cs typeface="B Vahid" panose="00000700000000000000" pitchFamily="2" charset="-78"/>
              </a:rPr>
              <a:t>جغرافیایی شرکتها، مشتریان، تامین </a:t>
            </a:r>
            <a:r>
              <a:rPr lang="fa-IR" sz="2400" dirty="0" err="1">
                <a:solidFill>
                  <a:schemeClr val="accent6">
                    <a:lumMod val="50000"/>
                  </a:schemeClr>
                </a:solidFill>
                <a:cs typeface="B Vahid" panose="00000700000000000000" pitchFamily="2" charset="-78"/>
              </a:rPr>
              <a:t>کنندگان</a:t>
            </a:r>
            <a:r>
              <a:rPr lang="fa-IR" sz="2400" dirty="0">
                <a:solidFill>
                  <a:schemeClr val="accent6">
                    <a:lumMod val="50000"/>
                  </a:schemeClr>
                </a:solidFill>
                <a:cs typeface="B Vahid" panose="00000700000000000000" pitchFamily="2" charset="-78"/>
              </a:rPr>
              <a:t> و موسساتی که فاکتورها را تولید می کنند نیز نقش مهمی را ایفا می کنند</a:t>
            </a:r>
            <a:r>
              <a:rPr lang="fa-IR" sz="2400" dirty="0">
                <a:cs typeface="B Vahid" panose="00000700000000000000" pitchFamily="2" charset="-78"/>
              </a:rPr>
              <a:t>.</a:t>
            </a:r>
          </a:p>
        </p:txBody>
      </p:sp>
      <p:sp>
        <p:nvSpPr>
          <p:cNvPr id="7" name="Title 1"/>
          <p:cNvSpPr>
            <a:spLocks noGrp="1"/>
          </p:cNvSpPr>
          <p:nvPr>
            <p:ph type="title"/>
          </p:nvPr>
        </p:nvSpPr>
        <p:spPr>
          <a:xfrm>
            <a:off x="1402070" y="624109"/>
            <a:ext cx="8911687" cy="890365"/>
          </a:xfrm>
        </p:spPr>
        <p:txBody>
          <a:bodyPr/>
          <a:lstStyle/>
          <a:p>
            <a:pPr algn="r" rtl="1"/>
            <a:r>
              <a:rPr lang="fa-IR" dirty="0" smtClean="0">
                <a:cs typeface="B Titr" panose="00000700000000000000" pitchFamily="2" charset="-78"/>
              </a:rPr>
              <a:t>پایداری مزیت ملی</a:t>
            </a:r>
            <a:endParaRPr lang="en-US" dirty="0">
              <a:cs typeface="B Titr" panose="00000700000000000000" pitchFamily="2" charset="-78"/>
            </a:endParaRPr>
          </a:p>
        </p:txBody>
      </p:sp>
    </p:spTree>
    <p:extLst>
      <p:ext uri="{BB962C8B-B14F-4D97-AF65-F5344CB8AC3E}">
        <p14:creationId xmlns:p14="http://schemas.microsoft.com/office/powerpoint/2010/main" val="939118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755696"/>
          </a:xfrm>
        </p:spPr>
        <p:txBody>
          <a:bodyPr>
            <a:normAutofit/>
          </a:bodyPr>
          <a:lstStyle/>
          <a:p>
            <a:pPr algn="r" rtl="1">
              <a:buFont typeface="Wingdings" panose="05000000000000000000" pitchFamily="2" charset="2"/>
              <a:buChar char="v"/>
            </a:pPr>
            <a:r>
              <a:rPr lang="fa-IR" sz="2400" dirty="0" smtClean="0">
                <a:cs typeface="B Vahid" panose="00000700000000000000" pitchFamily="2" charset="-78"/>
              </a:rPr>
              <a:t>صنایع </a:t>
            </a:r>
            <a:r>
              <a:rPr lang="fa-IR" sz="2400" dirty="0">
                <a:cs typeface="B Vahid" panose="00000700000000000000" pitchFamily="2" charset="-78"/>
              </a:rPr>
              <a:t>موفق یک شرکت اغلب از طریق ارتباطات عمودی با خریداران و تامین </a:t>
            </a:r>
            <a:r>
              <a:rPr lang="fa-IR" sz="2400" dirty="0" err="1">
                <a:cs typeface="B Vahid" panose="00000700000000000000" pitchFamily="2" charset="-78"/>
              </a:rPr>
              <a:t>کنندگان</a:t>
            </a:r>
            <a:r>
              <a:rPr lang="fa-IR" sz="2400" dirty="0">
                <a:cs typeface="B Vahid" panose="00000700000000000000" pitchFamily="2" charset="-78"/>
              </a:rPr>
              <a:t> و از طریق ارتباطات افقی با مشتریان مشترک ، تکنولوژی و کانالهای توزیع به یکدیگر متصل می شوند.</a:t>
            </a:r>
          </a:p>
          <a:p>
            <a:pPr algn="r" rtl="1">
              <a:buFont typeface="Wingdings" panose="05000000000000000000" pitchFamily="2" charset="2"/>
              <a:buChar char="v"/>
            </a:pPr>
            <a:r>
              <a:rPr lang="fa-IR" sz="2400" dirty="0" smtClean="0">
                <a:cs typeface="B Vahid" panose="00000700000000000000" pitchFamily="2" charset="-78"/>
              </a:rPr>
              <a:t>به </a:t>
            </a:r>
            <a:r>
              <a:rPr lang="fa-IR" sz="2400" dirty="0">
                <a:cs typeface="B Vahid" panose="00000700000000000000" pitchFamily="2" charset="-78"/>
              </a:rPr>
              <a:t>عنوان مثال خوشه سلامت و بهداشت توسط تکنولوژی و نیاز به مواد خام به خوشه کشاورزی متصل می شود.</a:t>
            </a:r>
          </a:p>
          <a:p>
            <a:pPr algn="r" rtl="1">
              <a:buFont typeface="Wingdings" panose="05000000000000000000" pitchFamily="2" charset="2"/>
              <a:buChar char="v"/>
            </a:pPr>
            <a:r>
              <a:rPr lang="fa-IR" sz="2400" dirty="0" smtClean="0">
                <a:cs typeface="B Vahid" panose="00000700000000000000" pitchFamily="2" charset="-78"/>
              </a:rPr>
              <a:t>پدیده </a:t>
            </a:r>
            <a:r>
              <a:rPr lang="fa-IR" sz="2400" dirty="0">
                <a:cs typeface="B Vahid" panose="00000700000000000000" pitchFamily="2" charset="-78"/>
              </a:rPr>
              <a:t>خوشه بندی صنایع، خصوصیت اصلی اقتصادهای ملی پیشرفته به حساب می آیند.</a:t>
            </a:r>
          </a:p>
          <a:p>
            <a:pPr algn="r" rtl="1">
              <a:buFont typeface="Wingdings" panose="05000000000000000000" pitchFamily="2" charset="2"/>
              <a:buChar char="v"/>
            </a:pPr>
            <a:r>
              <a:rPr lang="fa-IR" sz="2400" dirty="0" smtClean="0">
                <a:cs typeface="B Vahid" panose="00000700000000000000" pitchFamily="2" charset="-78"/>
              </a:rPr>
              <a:t>حضور </a:t>
            </a:r>
            <a:r>
              <a:rPr lang="fa-IR" sz="2400" dirty="0">
                <a:cs typeface="B Vahid" panose="00000700000000000000" pitchFamily="2" charset="-78"/>
              </a:rPr>
              <a:t>خریداران کلاس جهانی در داخل کشور نه تنها به سود تامین </a:t>
            </a:r>
            <a:r>
              <a:rPr lang="fa-IR" sz="2400" dirty="0" err="1">
                <a:cs typeface="B Vahid" panose="00000700000000000000" pitchFamily="2" charset="-78"/>
              </a:rPr>
              <a:t>کنندگان</a:t>
            </a:r>
            <a:r>
              <a:rPr lang="fa-IR" sz="2400" dirty="0">
                <a:cs typeface="B Vahid" panose="00000700000000000000" pitchFamily="2" charset="-78"/>
              </a:rPr>
              <a:t> داخلی است بلکه به این تامین </a:t>
            </a:r>
            <a:r>
              <a:rPr lang="fa-IR" sz="2400" dirty="0" err="1">
                <a:cs typeface="B Vahid" panose="00000700000000000000" pitchFamily="2" charset="-78"/>
              </a:rPr>
              <a:t>کنندگان</a:t>
            </a:r>
            <a:r>
              <a:rPr lang="fa-IR" sz="2400" dirty="0">
                <a:cs typeface="B Vahid" panose="00000700000000000000" pitchFamily="2" charset="-78"/>
              </a:rPr>
              <a:t> برای عرض اندام در خارج از کشور نیز کمک می کند.</a:t>
            </a:r>
          </a:p>
          <a:p>
            <a:pPr algn="r" rtl="1">
              <a:buFont typeface="Wingdings" panose="05000000000000000000" pitchFamily="2" charset="2"/>
              <a:buChar char="v"/>
            </a:pPr>
            <a:r>
              <a:rPr lang="fa-IR" sz="2400" dirty="0" smtClean="0">
                <a:cs typeface="B Vahid" panose="00000700000000000000" pitchFamily="2" charset="-78"/>
              </a:rPr>
              <a:t>زمانی </a:t>
            </a:r>
            <a:r>
              <a:rPr lang="fa-IR" sz="2400" dirty="0">
                <a:cs typeface="B Vahid" panose="00000700000000000000" pitchFamily="2" charset="-78"/>
              </a:rPr>
              <a:t>که یک خوشه صنعتی شکل می گیرد، تمام گروه های صنایع به صورت متقابل از یکدیگر حمایت می کنند. منافع به صورت ره به جلو، رو به عقب و افقی در جریان هستند.</a:t>
            </a:r>
          </a:p>
          <a:p>
            <a:pPr algn="r" rtl="1">
              <a:buFont typeface="Wingdings" panose="05000000000000000000" pitchFamily="2" charset="2"/>
              <a:buChar char="v"/>
            </a:pPr>
            <a:r>
              <a:rPr lang="fa-IR" sz="2400" dirty="0" smtClean="0">
                <a:cs typeface="B Vahid" panose="00000700000000000000" pitchFamily="2" charset="-78"/>
              </a:rPr>
              <a:t>رقابت </a:t>
            </a:r>
            <a:r>
              <a:rPr lang="fa-IR" sz="2400" dirty="0">
                <a:cs typeface="B Vahid" panose="00000700000000000000" pitchFamily="2" charset="-78"/>
              </a:rPr>
              <a:t>تهاجمی در یک صنعت موجب رقابت در سایر صنایع یک خوشه صنعتی از طریق قدرت چانه زنی، تاسیس شرکت های جدید از درون شرکت های موجود و تنوع همگون می گردد</a:t>
            </a:r>
            <a:r>
              <a:rPr lang="fa-IR" sz="2400" b="1" dirty="0">
                <a:solidFill>
                  <a:schemeClr val="tx1">
                    <a:lumMod val="65000"/>
                    <a:lumOff val="35000"/>
                  </a:schemeClr>
                </a:solidFill>
                <a:cs typeface="B Vahid" panose="00000700000000000000" pitchFamily="2" charset="-78"/>
              </a:rPr>
              <a:t>.</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خوشه بندی صنایع رقابتی</a:t>
            </a:r>
            <a:endParaRPr lang="en-US" dirty="0">
              <a:cs typeface="B Titr" panose="00000700000000000000" pitchFamily="2" charset="-78"/>
            </a:endParaRPr>
          </a:p>
        </p:txBody>
      </p:sp>
    </p:spTree>
    <p:extLst>
      <p:ext uri="{BB962C8B-B14F-4D97-AF65-F5344CB8AC3E}">
        <p14:creationId xmlns:p14="http://schemas.microsoft.com/office/powerpoint/2010/main" val="665707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755696"/>
          </a:xfrm>
        </p:spPr>
        <p:txBody>
          <a:bodyPr>
            <a:normAutofit lnSpcReduction="10000"/>
          </a:bodyPr>
          <a:lstStyle/>
          <a:p>
            <a:pPr algn="r" rtl="1">
              <a:buFont typeface="Wingdings" panose="05000000000000000000" pitchFamily="2" charset="2"/>
              <a:buChar char="v"/>
            </a:pPr>
            <a:r>
              <a:rPr lang="fa-IR" sz="2400" dirty="0" smtClean="0">
                <a:cs typeface="B Vahid" panose="00000700000000000000" pitchFamily="2" charset="-78"/>
              </a:rPr>
              <a:t>خوشه </a:t>
            </a:r>
            <a:r>
              <a:rPr lang="fa-IR" sz="2400" dirty="0">
                <a:cs typeface="B Vahid" panose="00000700000000000000" pitchFamily="2" charset="-78"/>
              </a:rPr>
              <a:t>صنعتی یک وسیله برای حفظ تنوع و غلبه بر تمرکز درونی، </a:t>
            </a:r>
            <a:r>
              <a:rPr lang="fa-IR" sz="2400" dirty="0" err="1">
                <a:cs typeface="B Vahid" panose="00000700000000000000" pitchFamily="2" charset="-78"/>
              </a:rPr>
              <a:t>اینرسی</a:t>
            </a:r>
            <a:r>
              <a:rPr lang="fa-IR" sz="2400" dirty="0">
                <a:cs typeface="B Vahid" panose="00000700000000000000" pitchFamily="2" charset="-78"/>
              </a:rPr>
              <a:t> غیر انعطاف پذیر و همراهی با رقبا ، یعنی </a:t>
            </a:r>
            <a:r>
              <a:rPr lang="fa-IR" sz="2400" dirty="0" err="1">
                <a:cs typeface="B Vahid" panose="00000700000000000000" pitchFamily="2" charset="-78"/>
              </a:rPr>
              <a:t>مواردی</a:t>
            </a:r>
            <a:r>
              <a:rPr lang="fa-IR" sz="2400" dirty="0">
                <a:cs typeface="B Vahid" panose="00000700000000000000" pitchFamily="2" charset="-78"/>
              </a:rPr>
              <a:t> که ترفیع مزیت و ورود تازه </a:t>
            </a:r>
            <a:r>
              <a:rPr lang="fa-IR" sz="2400" dirty="0" err="1">
                <a:cs typeface="B Vahid" panose="00000700000000000000" pitchFamily="2" charset="-78"/>
              </a:rPr>
              <a:t>واردان</a:t>
            </a:r>
            <a:r>
              <a:rPr lang="fa-IR" sz="2400" dirty="0">
                <a:cs typeface="B Vahid" panose="00000700000000000000" pitchFamily="2" charset="-78"/>
              </a:rPr>
              <a:t> را کند با متوقف می سازند، است.</a:t>
            </a:r>
          </a:p>
          <a:p>
            <a:pPr algn="r" rtl="1">
              <a:buFont typeface="Wingdings" panose="05000000000000000000" pitchFamily="2" charset="2"/>
              <a:buChar char="v"/>
            </a:pPr>
            <a:r>
              <a:rPr lang="fa-IR" sz="2400" dirty="0" smtClean="0">
                <a:cs typeface="B Vahid" panose="00000700000000000000" pitchFamily="2" charset="-78"/>
              </a:rPr>
              <a:t>وجود </a:t>
            </a:r>
            <a:r>
              <a:rPr lang="fa-IR" sz="2400" dirty="0">
                <a:cs typeface="B Vahid" panose="00000700000000000000" pitchFamily="2" charset="-78"/>
              </a:rPr>
              <a:t>خوشه صنعتی به افزایش جریان اطلاعات و احتمال به رویکردهای جدید و ورود تازه </a:t>
            </a:r>
            <a:r>
              <a:rPr lang="fa-IR" sz="2400" dirty="0" err="1">
                <a:cs typeface="B Vahid" panose="00000700000000000000" pitchFamily="2" charset="-78"/>
              </a:rPr>
              <a:t>واردان</a:t>
            </a:r>
            <a:r>
              <a:rPr lang="fa-IR" sz="2400" dirty="0">
                <a:cs typeface="B Vahid" panose="00000700000000000000" pitchFamily="2" charset="-78"/>
              </a:rPr>
              <a:t> از طریق شرکت های تازه تاسیس شده از درون شرکت های پیشین، صنایع پایین دست، صنایع بالادست و مرتبط کمک می کند.</a:t>
            </a:r>
          </a:p>
          <a:p>
            <a:pPr algn="r" rtl="1">
              <a:buFont typeface="Wingdings" panose="05000000000000000000" pitchFamily="2" charset="2"/>
              <a:buChar char="v"/>
            </a:pPr>
            <a:r>
              <a:rPr lang="fa-IR" sz="2400" dirty="0" smtClean="0">
                <a:cs typeface="B Vahid" panose="00000700000000000000" pitchFamily="2" charset="-78"/>
              </a:rPr>
              <a:t>وجود </a:t>
            </a:r>
            <a:r>
              <a:rPr lang="fa-IR" sz="2400" dirty="0">
                <a:cs typeface="B Vahid" panose="00000700000000000000" pitchFamily="2" charset="-78"/>
              </a:rPr>
              <a:t>یک خوشه صنعتی کامل از صنایع، به ویژه در جایی که گروهی از رقبا وجود دارند، فرایند خلق فاکتور را سرعت می بخشد.</a:t>
            </a:r>
          </a:p>
          <a:p>
            <a:pPr algn="r" rtl="1">
              <a:buFont typeface="Wingdings" panose="05000000000000000000" pitchFamily="2" charset="2"/>
              <a:buChar char="v"/>
            </a:pPr>
            <a:r>
              <a:rPr lang="fa-IR" sz="2400" dirty="0" smtClean="0">
                <a:cs typeface="B Vahid" panose="00000700000000000000" pitchFamily="2" charset="-78"/>
              </a:rPr>
              <a:t>اهمیت </a:t>
            </a:r>
            <a:r>
              <a:rPr lang="fa-IR" sz="2400" dirty="0">
                <a:cs typeface="B Vahid" panose="00000700000000000000" pitchFamily="2" charset="-78"/>
              </a:rPr>
              <a:t>خوشه صنعتی رقابتی چیزی بیشتر از جمع تک </a:t>
            </a:r>
            <a:r>
              <a:rPr lang="fa-IR" sz="2400" dirty="0" err="1">
                <a:cs typeface="B Vahid" panose="00000700000000000000" pitchFamily="2" charset="-78"/>
              </a:rPr>
              <a:t>تک</a:t>
            </a:r>
            <a:r>
              <a:rPr lang="fa-IR" sz="2400" dirty="0">
                <a:cs typeface="B Vahid" panose="00000700000000000000" pitchFamily="2" charset="-78"/>
              </a:rPr>
              <a:t> صنایع است و زمانی گسترش می یابد که یک صنعت رقابتی سبب </a:t>
            </a:r>
            <a:r>
              <a:rPr lang="fa-IR" sz="2400" dirty="0" err="1">
                <a:cs typeface="B Vahid" panose="00000700000000000000" pitchFamily="2" charset="-78"/>
              </a:rPr>
              <a:t>بوجود</a:t>
            </a:r>
            <a:r>
              <a:rPr lang="fa-IR" sz="2400" dirty="0">
                <a:cs typeface="B Vahid" panose="00000700000000000000" pitchFamily="2" charset="-78"/>
              </a:rPr>
              <a:t> آمدن صنعت دیگر می گردد. </a:t>
            </a:r>
          </a:p>
          <a:p>
            <a:pPr algn="r" rtl="1">
              <a:buFont typeface="Wingdings" panose="05000000000000000000" pitchFamily="2" charset="2"/>
              <a:buChar char="v"/>
            </a:pPr>
            <a:r>
              <a:rPr lang="fa-IR" sz="2400" dirty="0" smtClean="0">
                <a:cs typeface="B Vahid" panose="00000700000000000000" pitchFamily="2" charset="-78"/>
              </a:rPr>
              <a:t>زمانی </a:t>
            </a:r>
            <a:r>
              <a:rPr lang="fa-IR" sz="2400" dirty="0">
                <a:cs typeface="B Vahid" panose="00000700000000000000" pitchFamily="2" charset="-78"/>
              </a:rPr>
              <a:t>که خوشه های صنعتی گسترش می یابند، منابع اقتصادی به سمت این خوشه ها حرکت می کنند و از صنایع مجزایی که </a:t>
            </a:r>
            <a:r>
              <a:rPr lang="fa-IR" sz="2400" dirty="0" err="1">
                <a:cs typeface="B Vahid" panose="00000700000000000000" pitchFamily="2" charset="-78"/>
              </a:rPr>
              <a:t>نمی</a:t>
            </a:r>
            <a:r>
              <a:rPr lang="fa-IR" sz="2400" dirty="0">
                <a:cs typeface="B Vahid" panose="00000700000000000000" pitchFamily="2" charset="-78"/>
              </a:rPr>
              <a:t> توانند منابع را به صورت موثر بکار برند دور می گردند.</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خوشه بندی صنایع </a:t>
            </a:r>
            <a:r>
              <a:rPr lang="fa-IR" dirty="0" smtClean="0">
                <a:cs typeface="B Titr" panose="00000700000000000000" pitchFamily="2" charset="-78"/>
              </a:rPr>
              <a:t>رقابتی</a:t>
            </a:r>
            <a:r>
              <a:rPr lang="en-US" dirty="0" smtClean="0">
                <a:cs typeface="B Titr" panose="00000700000000000000" pitchFamily="2" charset="-78"/>
              </a:rPr>
              <a:t> </a:t>
            </a:r>
            <a:r>
              <a:rPr lang="fa-IR" dirty="0" smtClean="0">
                <a:cs typeface="B Titr" panose="00000700000000000000" pitchFamily="2" charset="-78"/>
              </a:rPr>
              <a:t>(ادامه)</a:t>
            </a:r>
            <a:endParaRPr lang="en-US" dirty="0">
              <a:cs typeface="B Titr" panose="00000700000000000000" pitchFamily="2" charset="-78"/>
            </a:endParaRPr>
          </a:p>
        </p:txBody>
      </p:sp>
    </p:spTree>
    <p:extLst>
      <p:ext uri="{BB962C8B-B14F-4D97-AF65-F5344CB8AC3E}">
        <p14:creationId xmlns:p14="http://schemas.microsoft.com/office/powerpoint/2010/main" val="616510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755696"/>
          </a:xfrm>
        </p:spPr>
        <p:txBody>
          <a:bodyPr>
            <a:normAutofit/>
          </a:bodyPr>
          <a:lstStyle/>
          <a:p>
            <a:pPr algn="r" rtl="1">
              <a:buFont typeface="Wingdings" panose="05000000000000000000" pitchFamily="2" charset="2"/>
              <a:buChar char="v"/>
            </a:pPr>
            <a:r>
              <a:rPr lang="fa-IR" sz="2400" dirty="0" smtClean="0">
                <a:cs typeface="B Vahid" panose="00000700000000000000" pitchFamily="2" charset="-78"/>
              </a:rPr>
              <a:t>اصل </a:t>
            </a:r>
            <a:r>
              <a:rPr lang="fa-IR" sz="2400" dirty="0">
                <a:cs typeface="B Vahid" panose="00000700000000000000" pitchFamily="2" charset="-78"/>
              </a:rPr>
              <a:t>اساسی موجود در مدل الماس ملی و پدیده خوشه بندی، تبادل جریان اطلاعات در مورد نیازها، تکنیک ها و تکنولوژی موجود میان خریداران، تامین </a:t>
            </a:r>
            <a:r>
              <a:rPr lang="fa-IR" sz="2400" dirty="0" err="1">
                <a:cs typeface="B Vahid" panose="00000700000000000000" pitchFamily="2" charset="-78"/>
              </a:rPr>
              <a:t>کنندگان</a:t>
            </a:r>
            <a:r>
              <a:rPr lang="fa-IR" sz="2400" dirty="0">
                <a:cs typeface="B Vahid" panose="00000700000000000000" pitchFamily="2" charset="-78"/>
              </a:rPr>
              <a:t> و صنایع مرتبط است</a:t>
            </a:r>
            <a:r>
              <a:rPr lang="fa-IR" sz="2400" dirty="0" smtClean="0">
                <a:cs typeface="B Vahid" panose="00000700000000000000" pitchFamily="2" charset="-78"/>
              </a:rPr>
              <a:t>. </a:t>
            </a:r>
            <a:br>
              <a:rPr lang="fa-IR" sz="2400" dirty="0" smtClean="0">
                <a:cs typeface="B Vahid" panose="00000700000000000000" pitchFamily="2" charset="-78"/>
              </a:rPr>
            </a:br>
            <a:r>
              <a:rPr lang="fa-IR" sz="2400" dirty="0" smtClean="0">
                <a:cs typeface="B Vahid" panose="00000700000000000000" pitchFamily="2" charset="-78"/>
              </a:rPr>
              <a:t>زمانی </a:t>
            </a:r>
            <a:r>
              <a:rPr lang="fa-IR" sz="2400" dirty="0">
                <a:cs typeface="B Vahid" panose="00000700000000000000" pitchFamily="2" charset="-78"/>
              </a:rPr>
              <a:t>که چنین </a:t>
            </a:r>
            <a:r>
              <a:rPr lang="fa-IR" sz="2400" dirty="0" err="1">
                <a:cs typeface="B Vahid" panose="00000700000000000000" pitchFamily="2" charset="-78"/>
              </a:rPr>
              <a:t>تبادلاتی</a:t>
            </a:r>
            <a:r>
              <a:rPr lang="fa-IR" sz="2400" dirty="0">
                <a:cs typeface="B Vahid" panose="00000700000000000000" pitchFamily="2" charset="-78"/>
              </a:rPr>
              <a:t> به همراه رقابت فعال در یک صنعت بوقوع می پیوندد شرایط برای مزیت رقابتی به شکل بسیار موثری فراهم می شود.</a:t>
            </a:r>
          </a:p>
          <a:p>
            <a:pPr algn="r" rtl="1">
              <a:buFont typeface="Wingdings" panose="05000000000000000000" pitchFamily="2" charset="2"/>
              <a:buChar char="v"/>
            </a:pPr>
            <a:r>
              <a:rPr lang="fa-IR" sz="2400" dirty="0" smtClean="0">
                <a:cs typeface="B Vahid" panose="00000700000000000000" pitchFamily="2" charset="-78"/>
              </a:rPr>
              <a:t>شرکت </a:t>
            </a:r>
            <a:r>
              <a:rPr lang="fa-IR" sz="2400" dirty="0">
                <a:cs typeface="B Vahid" panose="00000700000000000000" pitchFamily="2" charset="-78"/>
              </a:rPr>
              <a:t>ها در خوشه صنعتی ملی، منافع اقتصادی متفاوت و گاه </a:t>
            </a:r>
            <a:r>
              <a:rPr lang="fa-IR" sz="2400" dirty="0" err="1">
                <a:cs typeface="B Vahid" panose="00000700000000000000" pitchFamily="2" charset="-78"/>
              </a:rPr>
              <a:t>متناقضی</a:t>
            </a:r>
            <a:r>
              <a:rPr lang="fa-IR" sz="2400" dirty="0">
                <a:cs typeface="B Vahid" panose="00000700000000000000" pitchFamily="2" charset="-78"/>
              </a:rPr>
              <a:t> دارند. </a:t>
            </a:r>
            <a:r>
              <a:rPr lang="fa-IR" sz="2400" dirty="0" smtClean="0">
                <a:cs typeface="B Vahid" panose="00000700000000000000" pitchFamily="2" charset="-78"/>
              </a:rPr>
              <a:t/>
            </a:r>
            <a:br>
              <a:rPr lang="fa-IR" sz="2400" dirty="0" smtClean="0">
                <a:cs typeface="B Vahid" panose="00000700000000000000" pitchFamily="2" charset="-78"/>
              </a:rPr>
            </a:br>
            <a:r>
              <a:rPr lang="fa-IR" sz="2400" dirty="0" smtClean="0">
                <a:cs typeface="B Vahid" panose="00000700000000000000" pitchFamily="2" charset="-78"/>
              </a:rPr>
              <a:t>به </a:t>
            </a:r>
            <a:r>
              <a:rPr lang="fa-IR" sz="2400" dirty="0">
                <a:cs typeface="B Vahid" panose="00000700000000000000" pitchFamily="2" charset="-78"/>
              </a:rPr>
              <a:t>عنوان مثال تامین </a:t>
            </a:r>
            <a:r>
              <a:rPr lang="fa-IR" sz="2400" dirty="0" err="1">
                <a:cs typeface="B Vahid" panose="00000700000000000000" pitchFamily="2" charset="-78"/>
              </a:rPr>
              <a:t>کنندگان</a:t>
            </a:r>
            <a:r>
              <a:rPr lang="fa-IR" sz="2400" dirty="0">
                <a:cs typeface="B Vahid" panose="00000700000000000000" pitchFamily="2" charset="-78"/>
              </a:rPr>
              <a:t> و خریداران در مورد قیمتها و تقسیم نهایی سود با تضادهایی مواجه می گردند که این امر ممکن است جریان اطلاعات را در میان آنها به دلیل تمایل به حفظ و مالکیت بر روی اطلاعات ، محدود گردند.</a:t>
            </a:r>
          </a:p>
          <a:p>
            <a:pPr algn="r" rtl="1">
              <a:buFont typeface="Wingdings" panose="05000000000000000000" pitchFamily="2" charset="2"/>
              <a:buChar char="v"/>
            </a:pPr>
            <a:r>
              <a:rPr lang="fa-IR" sz="2400" dirty="0" smtClean="0">
                <a:cs typeface="B Vahid" panose="00000700000000000000" pitchFamily="2" charset="-78"/>
              </a:rPr>
              <a:t>کشورها </a:t>
            </a:r>
            <a:r>
              <a:rPr lang="fa-IR" sz="2400" dirty="0">
                <a:cs typeface="B Vahid" panose="00000700000000000000" pitchFamily="2" charset="-78"/>
              </a:rPr>
              <a:t>در جایی مزیت رقابتی بدست می آورند که ویژگی های ملی از مبادلات داخل خوشه ها حمایت می کنند.</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مبادلات موجود در خوشه های صنعتی</a:t>
            </a:r>
            <a:endParaRPr lang="en-US" dirty="0">
              <a:cs typeface="B Titr" panose="00000700000000000000" pitchFamily="2" charset="-78"/>
            </a:endParaRPr>
          </a:p>
        </p:txBody>
      </p:sp>
    </p:spTree>
    <p:extLst>
      <p:ext uri="{BB962C8B-B14F-4D97-AF65-F5344CB8AC3E}">
        <p14:creationId xmlns:p14="http://schemas.microsoft.com/office/powerpoint/2010/main" val="85797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628650" y="1514475"/>
            <a:ext cx="9337448" cy="5343524"/>
          </a:xfrm>
        </p:spPr>
        <p:txBody>
          <a:bodyPr>
            <a:normAutofit fontScale="92500"/>
          </a:bodyPr>
          <a:lstStyle/>
          <a:p>
            <a:pPr algn="r" rtl="1">
              <a:buFont typeface="Wingdings" panose="05000000000000000000" pitchFamily="2" charset="2"/>
              <a:buChar char="v"/>
            </a:pPr>
            <a:r>
              <a:rPr lang="fa-IR" sz="2400" dirty="0" smtClean="0">
                <a:cs typeface="B Vahid" panose="00000700000000000000" pitchFamily="2" charset="-78"/>
              </a:rPr>
              <a:t>روابط </a:t>
            </a:r>
            <a:r>
              <a:rPr lang="fa-IR" sz="2400" dirty="0">
                <a:cs typeface="B Vahid" panose="00000700000000000000" pitchFamily="2" charset="-78"/>
              </a:rPr>
              <a:t>شخصی ایجاد شده در دوران مدرسه یا خدمت سربازی</a:t>
            </a:r>
          </a:p>
          <a:p>
            <a:pPr algn="r" rtl="1">
              <a:buFont typeface="Wingdings" panose="05000000000000000000" pitchFamily="2" charset="2"/>
              <a:buChar char="v"/>
            </a:pPr>
            <a:r>
              <a:rPr lang="fa-IR" sz="2400" dirty="0" smtClean="0">
                <a:cs typeface="B Vahid" panose="00000700000000000000" pitchFamily="2" charset="-78"/>
              </a:rPr>
              <a:t>ارتباطات </a:t>
            </a:r>
            <a:r>
              <a:rPr lang="fa-IR" sz="2400" dirty="0">
                <a:cs typeface="B Vahid" panose="00000700000000000000" pitchFamily="2" charset="-78"/>
              </a:rPr>
              <a:t>اجتماعی به دلیل نزدیکی جغرافیایی</a:t>
            </a:r>
          </a:p>
          <a:p>
            <a:pPr algn="r" rtl="1">
              <a:buFont typeface="Wingdings" panose="05000000000000000000" pitchFamily="2" charset="2"/>
              <a:buChar char="v"/>
            </a:pPr>
            <a:r>
              <a:rPr lang="fa-IR" sz="2400" dirty="0" smtClean="0">
                <a:cs typeface="B Vahid" panose="00000700000000000000" pitchFamily="2" charset="-78"/>
              </a:rPr>
              <a:t>شرکت </a:t>
            </a:r>
            <a:r>
              <a:rPr lang="fa-IR" sz="2400" dirty="0">
                <a:cs typeface="B Vahid" panose="00000700000000000000" pitchFamily="2" charset="-78"/>
              </a:rPr>
              <a:t>های تجاری پیرامون خوشه های صنعتی</a:t>
            </a:r>
          </a:p>
          <a:p>
            <a:pPr algn="r" rtl="1">
              <a:buFont typeface="Wingdings" panose="05000000000000000000" pitchFamily="2" charset="2"/>
              <a:buChar char="v"/>
            </a:pPr>
            <a:r>
              <a:rPr lang="fa-IR" sz="2400" dirty="0" smtClean="0">
                <a:cs typeface="B Vahid" panose="00000700000000000000" pitchFamily="2" charset="-78"/>
              </a:rPr>
              <a:t>هنجارهای </a:t>
            </a:r>
            <a:r>
              <a:rPr lang="fa-IR" sz="2400" dirty="0">
                <a:cs typeface="B Vahid" panose="00000700000000000000" pitchFamily="2" charset="-78"/>
              </a:rPr>
              <a:t>رفتاری مانند عقیده افراد به برقراری روابط </a:t>
            </a:r>
            <a:r>
              <a:rPr lang="fa-IR" sz="2400" dirty="0" err="1">
                <a:cs typeface="B Vahid" panose="00000700000000000000" pitchFamily="2" charset="-78"/>
              </a:rPr>
              <a:t>بلندمدت</a:t>
            </a:r>
            <a:r>
              <a:rPr lang="fa-IR" sz="2400" dirty="0">
                <a:cs typeface="B Vahid" panose="00000700000000000000" pitchFamily="2" charset="-78"/>
              </a:rPr>
              <a:t> و پیوسته</a:t>
            </a:r>
          </a:p>
          <a:p>
            <a:pPr algn="r" rtl="1">
              <a:buFont typeface="Wingdings" panose="05000000000000000000" pitchFamily="2" charset="2"/>
              <a:buChar char="v"/>
            </a:pPr>
            <a:r>
              <a:rPr lang="fa-IR" sz="2400" dirty="0" smtClean="0">
                <a:cs typeface="B Vahid" panose="00000700000000000000" pitchFamily="2" charset="-78"/>
              </a:rPr>
              <a:t>ارتباطات </a:t>
            </a:r>
            <a:r>
              <a:rPr lang="fa-IR" sz="2400" dirty="0">
                <a:cs typeface="B Vahid" panose="00000700000000000000" pitchFamily="2" charset="-78"/>
              </a:rPr>
              <a:t>خانوادگی یا شبه خانوادگی بین شرکتها</a:t>
            </a:r>
          </a:p>
          <a:p>
            <a:pPr algn="r" rtl="1">
              <a:buFont typeface="Wingdings" panose="05000000000000000000" pitchFamily="2" charset="2"/>
              <a:buChar char="v"/>
            </a:pPr>
            <a:r>
              <a:rPr lang="fa-IR" sz="2400" dirty="0" smtClean="0">
                <a:cs typeface="B Vahid" panose="00000700000000000000" pitchFamily="2" charset="-78"/>
              </a:rPr>
              <a:t>مالکیت </a:t>
            </a:r>
            <a:r>
              <a:rPr lang="fa-IR" sz="2400" dirty="0">
                <a:cs typeface="B Vahid" panose="00000700000000000000" pitchFamily="2" charset="-78"/>
              </a:rPr>
              <a:t>مشترک در یک گروه صنعتی</a:t>
            </a:r>
          </a:p>
          <a:p>
            <a:pPr algn="r" rtl="1">
              <a:buFont typeface="Wingdings" panose="05000000000000000000" pitchFamily="2" charset="2"/>
              <a:buChar char="v"/>
            </a:pPr>
            <a:r>
              <a:rPr lang="fa-IR" sz="2400" dirty="0" smtClean="0">
                <a:cs typeface="B Vahid" panose="00000700000000000000" pitchFamily="2" charset="-78"/>
              </a:rPr>
              <a:t>ارتباط </a:t>
            </a:r>
            <a:r>
              <a:rPr lang="fa-IR" sz="2400" dirty="0">
                <a:cs typeface="B Vahid" panose="00000700000000000000" pitchFamily="2" charset="-78"/>
              </a:rPr>
              <a:t>برقرار کردن میان مدیران</a:t>
            </a:r>
          </a:p>
          <a:p>
            <a:pPr algn="r" rtl="1">
              <a:buFont typeface="Wingdings" panose="05000000000000000000" pitchFamily="2" charset="2"/>
              <a:buChar char="v"/>
            </a:pPr>
            <a:r>
              <a:rPr lang="fa-IR" sz="2400" dirty="0" smtClean="0">
                <a:cs typeface="B Vahid" panose="00000700000000000000" pitchFamily="2" charset="-78"/>
              </a:rPr>
              <a:t>میهن پرستی</a:t>
            </a:r>
          </a:p>
          <a:p>
            <a:pPr marL="0" indent="0" algn="r" rtl="1">
              <a:buNone/>
            </a:pPr>
            <a:r>
              <a:rPr lang="fa-IR" sz="2400" dirty="0">
                <a:cs typeface="B Vahid" panose="00000700000000000000" pitchFamily="2" charset="-78"/>
              </a:rPr>
              <a:t>این گروه ها برای تصمیم گیری مهم هستند و شرکت های موجود در هر گروه بیانگر </a:t>
            </a:r>
            <a:r>
              <a:rPr lang="fa-IR" sz="2400" dirty="0" err="1">
                <a:cs typeface="B Vahid" panose="00000700000000000000" pitchFamily="2" charset="-78"/>
              </a:rPr>
              <a:t>بازارهایی</a:t>
            </a:r>
            <a:r>
              <a:rPr lang="fa-IR" sz="2400" dirty="0">
                <a:cs typeface="B Vahid" panose="00000700000000000000" pitchFamily="2" charset="-78"/>
              </a:rPr>
              <a:t> هستند که موفقیت یکدیگر را تضمین می کنند. اما در حقیقت گروه یا بانک مادر تاثیر کمی بر روی تصمیمات استراتژیک و حتی </a:t>
            </a:r>
            <a:r>
              <a:rPr lang="fa-IR" sz="2400" dirty="0" err="1">
                <a:cs typeface="B Vahid" panose="00000700000000000000" pitchFamily="2" charset="-78"/>
              </a:rPr>
              <a:t>تاکتیکی</a:t>
            </a:r>
            <a:r>
              <a:rPr lang="fa-IR" sz="2400" dirty="0">
                <a:cs typeface="B Vahid" panose="00000700000000000000" pitchFamily="2" charset="-78"/>
              </a:rPr>
              <a:t> دارند. حلقه های بین این گروه ها برای ایفای نقش در خوشه های صنعتی بسیار مهم هستند. شرکت ها با یکدیگر مشورت می کنند و به خوبی با هم کار می کنند زیرا آنها دارای روابط ویژه با یکدیگر هستند.</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مثال </a:t>
            </a:r>
            <a:r>
              <a:rPr lang="fa-IR" dirty="0" err="1">
                <a:cs typeface="B Titr" panose="00000700000000000000" pitchFamily="2" charset="-78"/>
              </a:rPr>
              <a:t>هایی</a:t>
            </a:r>
            <a:r>
              <a:rPr lang="fa-IR" dirty="0">
                <a:cs typeface="B Titr" panose="00000700000000000000" pitchFamily="2" charset="-78"/>
              </a:rPr>
              <a:t> از تسهیل </a:t>
            </a:r>
            <a:r>
              <a:rPr lang="fa-IR" dirty="0" err="1">
                <a:cs typeface="B Titr" panose="00000700000000000000" pitchFamily="2" charset="-78"/>
              </a:rPr>
              <a:t>کنندگان</a:t>
            </a:r>
            <a:r>
              <a:rPr lang="fa-IR" dirty="0">
                <a:cs typeface="B Titr" panose="00000700000000000000" pitchFamily="2" charset="-78"/>
              </a:rPr>
              <a:t> جریان اطلاعات</a:t>
            </a:r>
          </a:p>
        </p:txBody>
      </p:sp>
    </p:spTree>
    <p:extLst>
      <p:ext uri="{BB962C8B-B14F-4D97-AF65-F5344CB8AC3E}">
        <p14:creationId xmlns:p14="http://schemas.microsoft.com/office/powerpoint/2010/main" val="170921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914900"/>
          </a:xfrm>
        </p:spPr>
        <p:txBody>
          <a:bodyPr>
            <a:normAutofit fontScale="92500"/>
          </a:bodyPr>
          <a:lstStyle/>
          <a:p>
            <a:pPr algn="r" rtl="1">
              <a:buFont typeface="Wingdings" panose="05000000000000000000" pitchFamily="2" charset="2"/>
              <a:buChar char="v"/>
            </a:pPr>
            <a:r>
              <a:rPr lang="fa-IR" sz="2400" dirty="0" smtClean="0">
                <a:cs typeface="B Vahid" panose="00000700000000000000" pitchFamily="2" charset="-78"/>
              </a:rPr>
              <a:t>در </a:t>
            </a:r>
            <a:r>
              <a:rPr lang="fa-IR" sz="2400" dirty="0">
                <a:cs typeface="B Vahid" panose="00000700000000000000" pitchFamily="2" charset="-78"/>
              </a:rPr>
              <a:t>بسیاری از صنایع موفق بین </a:t>
            </a:r>
            <a:r>
              <a:rPr lang="fa-IR" sz="2400" dirty="0" err="1">
                <a:cs typeface="B Vahid" panose="00000700000000000000" pitchFamily="2" charset="-78"/>
              </a:rPr>
              <a:t>المللی</a:t>
            </a:r>
            <a:r>
              <a:rPr lang="fa-IR" sz="2400" dirty="0">
                <a:cs typeface="B Vahid" panose="00000700000000000000" pitchFamily="2" charset="-78"/>
              </a:rPr>
              <a:t> رقبا و کل خوشه های صنایع مرتبط در یک شهر یا یک ناحیه از یک کشور قرار گرفته </a:t>
            </a:r>
            <a:r>
              <a:rPr lang="fa-IR" sz="2400" dirty="0" err="1">
                <a:cs typeface="B Vahid" panose="00000700000000000000" pitchFamily="2" charset="-78"/>
              </a:rPr>
              <a:t>اند</a:t>
            </a:r>
            <a:r>
              <a:rPr lang="fa-IR" sz="2400" dirty="0">
                <a:cs typeface="B Vahid" panose="00000700000000000000" pitchFamily="2" charset="-78"/>
              </a:rPr>
              <a:t>.</a:t>
            </a:r>
          </a:p>
          <a:p>
            <a:pPr algn="r" rtl="1">
              <a:buFont typeface="Wingdings" panose="05000000000000000000" pitchFamily="2" charset="2"/>
              <a:buChar char="v"/>
            </a:pPr>
            <a:r>
              <a:rPr lang="fa-IR" sz="2400" dirty="0" smtClean="0">
                <a:cs typeface="B Vahid" panose="00000700000000000000" pitchFamily="2" charset="-78"/>
              </a:rPr>
              <a:t>در </a:t>
            </a:r>
            <a:r>
              <a:rPr lang="fa-IR" sz="2400" dirty="0">
                <a:cs typeface="B Vahid" panose="00000700000000000000" pitchFamily="2" charset="-78"/>
              </a:rPr>
              <a:t>آمریکا بسیاری از آژانس های تبلیغاتی در خیابان </a:t>
            </a:r>
            <a:r>
              <a:rPr lang="fa-IR" sz="2400" dirty="0" err="1">
                <a:cs typeface="B Vahid" panose="00000700000000000000" pitchFamily="2" charset="-78"/>
              </a:rPr>
              <a:t>مدیسون</a:t>
            </a:r>
            <a:r>
              <a:rPr lang="fa-IR" sz="2400" dirty="0">
                <a:cs typeface="B Vahid" panose="00000700000000000000" pitchFamily="2" charset="-78"/>
              </a:rPr>
              <a:t> نیویورک قرار دارند.</a:t>
            </a:r>
          </a:p>
          <a:p>
            <a:pPr algn="r" rtl="1">
              <a:buFont typeface="Wingdings" panose="05000000000000000000" pitchFamily="2" charset="2"/>
              <a:buChar char="v"/>
            </a:pPr>
            <a:r>
              <a:rPr lang="fa-IR" sz="2400" dirty="0" smtClean="0">
                <a:cs typeface="B Vahid" panose="00000700000000000000" pitchFamily="2" charset="-78"/>
              </a:rPr>
              <a:t>یک </a:t>
            </a:r>
            <a:r>
              <a:rPr lang="fa-IR" sz="2400" dirty="0">
                <a:cs typeface="B Vahid" panose="00000700000000000000" pitchFamily="2" charset="-78"/>
              </a:rPr>
              <a:t>شهر یا یک ناحیه از یک کشور می تواند محیط خاص و ویژه ای برای رقابت در صنعت باشد. جریان اطلاعاتی روان، قابل رویت بودن و تقویت متقابل در چنین مناطقی موید اظهارات </a:t>
            </a:r>
            <a:r>
              <a:rPr lang="fa-IR" sz="2400" dirty="0" err="1">
                <a:cs typeface="B Vahid" panose="00000700000000000000" pitchFamily="2" charset="-78"/>
              </a:rPr>
              <a:t>آلفرد</a:t>
            </a:r>
            <a:r>
              <a:rPr lang="fa-IR" sz="2400" dirty="0">
                <a:cs typeface="B Vahid" panose="00000700000000000000" pitchFamily="2" charset="-78"/>
              </a:rPr>
              <a:t> مارشال است که می گوید یک صنعت در برخی از مکانها دارای وضعیت مطلوبی است.</a:t>
            </a:r>
          </a:p>
          <a:p>
            <a:pPr algn="r" rtl="1">
              <a:buFont typeface="Wingdings" panose="05000000000000000000" pitchFamily="2" charset="2"/>
              <a:buChar char="v"/>
            </a:pPr>
            <a:r>
              <a:rPr lang="fa-IR" sz="2400" dirty="0" smtClean="0">
                <a:cs typeface="B Vahid" panose="00000700000000000000" pitchFamily="2" charset="-78"/>
              </a:rPr>
              <a:t>تمرکز </a:t>
            </a:r>
            <a:r>
              <a:rPr lang="fa-IR" sz="2400" dirty="0">
                <a:cs typeface="B Vahid" panose="00000700000000000000" pitchFamily="2" charset="-78"/>
              </a:rPr>
              <a:t>رقبا، مشتریان و تامین </a:t>
            </a:r>
            <a:r>
              <a:rPr lang="fa-IR" sz="2400" dirty="0" err="1">
                <a:cs typeface="B Vahid" panose="00000700000000000000" pitchFamily="2" charset="-78"/>
              </a:rPr>
              <a:t>کنندگان</a:t>
            </a:r>
            <a:r>
              <a:rPr lang="fa-IR" sz="2400" dirty="0">
                <a:cs typeface="B Vahid" panose="00000700000000000000" pitchFamily="2" charset="-78"/>
              </a:rPr>
              <a:t> در یک </a:t>
            </a:r>
            <a:r>
              <a:rPr lang="fa-IR" sz="2400" dirty="0" err="1">
                <a:cs typeface="B Vahid" panose="00000700000000000000" pitchFamily="2" charset="-78"/>
              </a:rPr>
              <a:t>منطقهف</a:t>
            </a:r>
            <a:r>
              <a:rPr lang="fa-IR" sz="2400" dirty="0">
                <a:cs typeface="B Vahid" panose="00000700000000000000" pitchFamily="2" charset="-78"/>
              </a:rPr>
              <a:t> کارایی و تخصص را در آن منطقه افزایش می دهد.</a:t>
            </a:r>
          </a:p>
          <a:p>
            <a:pPr algn="r" rtl="1">
              <a:buFont typeface="Wingdings" panose="05000000000000000000" pitchFamily="2" charset="2"/>
              <a:buChar char="v"/>
            </a:pPr>
            <a:r>
              <a:rPr lang="fa-IR" sz="2400" dirty="0" smtClean="0">
                <a:cs typeface="B Vahid" panose="00000700000000000000" pitchFamily="2" charset="-78"/>
              </a:rPr>
              <a:t>مهمترین </a:t>
            </a:r>
            <a:r>
              <a:rPr lang="fa-IR" sz="2400" dirty="0">
                <a:cs typeface="B Vahid" panose="00000700000000000000" pitchFamily="2" charset="-78"/>
              </a:rPr>
              <a:t>تاثیر تمرکز جغرافیایی بر روی پیشرفت و نوآوری است.</a:t>
            </a:r>
          </a:p>
          <a:p>
            <a:pPr algn="r" rtl="1">
              <a:buFont typeface="Wingdings" panose="05000000000000000000" pitchFamily="2" charset="2"/>
              <a:buChar char="v"/>
            </a:pPr>
            <a:r>
              <a:rPr lang="fa-IR" sz="2400" dirty="0" smtClean="0">
                <a:cs typeface="B Vahid" panose="00000700000000000000" pitchFamily="2" charset="-78"/>
              </a:rPr>
              <a:t>نزدیکی </a:t>
            </a:r>
            <a:r>
              <a:rPr lang="fa-IR" sz="2400" dirty="0">
                <a:cs typeface="B Vahid" panose="00000700000000000000" pitchFamily="2" charset="-78"/>
              </a:rPr>
              <a:t>جغرافیایی قابلیت دیدن رفتار رقبا را افزایش می دهد.</a:t>
            </a:r>
          </a:p>
          <a:p>
            <a:pPr algn="r" rtl="1">
              <a:buFont typeface="Wingdings" panose="05000000000000000000" pitchFamily="2" charset="2"/>
              <a:buChar char="v"/>
            </a:pPr>
            <a:r>
              <a:rPr lang="fa-IR" sz="2400" dirty="0" smtClean="0">
                <a:cs typeface="B Vahid" panose="00000700000000000000" pitchFamily="2" charset="-78"/>
              </a:rPr>
              <a:t>زمانی </a:t>
            </a:r>
            <a:r>
              <a:rPr lang="fa-IR" sz="2400" dirty="0">
                <a:cs typeface="B Vahid" panose="00000700000000000000" pitchFamily="2" charset="-78"/>
              </a:rPr>
              <a:t>فرایند خوشه بندی کردن و مبادلات میان صنایع در یک خوشه به بهترین شکل عمل می کند که آنها از لحاظ جغرافیایی </a:t>
            </a:r>
            <a:r>
              <a:rPr lang="fa-IR" sz="2400" dirty="0" err="1">
                <a:cs typeface="B Vahid" panose="00000700000000000000" pitchFamily="2" charset="-78"/>
              </a:rPr>
              <a:t>بیکدیگر</a:t>
            </a:r>
            <a:r>
              <a:rPr lang="fa-IR" sz="2400" dirty="0">
                <a:cs typeface="B Vahid" panose="00000700000000000000" pitchFamily="2" charset="-78"/>
              </a:rPr>
              <a:t> نزدیک باشند. نزدیکی جغرافیایی تاثیرات مدل الماس را تا حد یک سیستم صحیح بالا می برد.</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نقش تمرکز جغرافیایی</a:t>
            </a:r>
            <a:endParaRPr lang="en-US" dirty="0">
              <a:cs typeface="B Titr" panose="00000700000000000000" pitchFamily="2" charset="-78"/>
            </a:endParaRPr>
          </a:p>
        </p:txBody>
      </p:sp>
    </p:spTree>
    <p:extLst>
      <p:ext uri="{BB962C8B-B14F-4D97-AF65-F5344CB8AC3E}">
        <p14:creationId xmlns:p14="http://schemas.microsoft.com/office/powerpoint/2010/main" val="15625367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914900"/>
          </a:xfrm>
        </p:spPr>
        <p:txBody>
          <a:bodyPr>
            <a:normAutofit/>
          </a:bodyPr>
          <a:lstStyle/>
          <a:p>
            <a:pPr algn="r" rtl="1">
              <a:buFont typeface="Wingdings" panose="05000000000000000000" pitchFamily="2" charset="2"/>
              <a:buChar char="v"/>
            </a:pPr>
            <a:r>
              <a:rPr lang="fa-IR" sz="2400" dirty="0" smtClean="0">
                <a:cs typeface="B Vahid" panose="00000700000000000000" pitchFamily="2" charset="-78"/>
              </a:rPr>
              <a:t>دلایلی </a:t>
            </a:r>
            <a:r>
              <a:rPr lang="fa-IR" sz="2400" dirty="0">
                <a:cs typeface="B Vahid" panose="00000700000000000000" pitchFamily="2" charset="-78"/>
              </a:rPr>
              <a:t>که بیانگر موفقیت یک شهر یا ناحیه خاص هستند، با ملاحظات مشابه و موجود در مدل الماس مانند مکان خریداران آگاه و مشکل پسند، داشتن مکانیزم های خلق فاکتورهای بی همتا و پایگاه توسعه یافته </a:t>
            </a:r>
            <a:r>
              <a:rPr lang="fa-IR" sz="2400" dirty="0" err="1">
                <a:cs typeface="B Vahid" panose="00000700000000000000" pitchFamily="2" charset="-78"/>
              </a:rPr>
              <a:t>تامیین</a:t>
            </a:r>
            <a:r>
              <a:rPr lang="fa-IR" sz="2400" dirty="0">
                <a:cs typeface="B Vahid" panose="00000700000000000000" pitchFamily="2" charset="-78"/>
              </a:rPr>
              <a:t> </a:t>
            </a:r>
            <a:r>
              <a:rPr lang="fa-IR" sz="2400" dirty="0" err="1">
                <a:cs typeface="B Vahid" panose="00000700000000000000" pitchFamily="2" charset="-78"/>
              </a:rPr>
              <a:t>کنندگان</a:t>
            </a:r>
            <a:r>
              <a:rPr lang="fa-IR" sz="2400" dirty="0">
                <a:cs typeface="B Vahid" panose="00000700000000000000" pitchFamily="2" charset="-78"/>
              </a:rPr>
              <a:t> داخلی توضیح داده می شوند</a:t>
            </a:r>
            <a:r>
              <a:rPr lang="fa-IR" sz="2400" dirty="0" smtClean="0">
                <a:cs typeface="B Vahid" panose="00000700000000000000" pitchFamily="2" charset="-78"/>
              </a:rPr>
              <a:t>.</a:t>
            </a:r>
          </a:p>
          <a:p>
            <a:pPr algn="r" rtl="1">
              <a:buFont typeface="Wingdings" panose="05000000000000000000" pitchFamily="2" charset="2"/>
              <a:buChar char="v"/>
            </a:pPr>
            <a:endParaRPr lang="fa-IR" sz="2000" dirty="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سیاست </a:t>
            </a:r>
            <a:r>
              <a:rPr lang="fa-IR" sz="2400" dirty="0">
                <a:cs typeface="B Vahid" panose="00000700000000000000" pitchFamily="2" charset="-78"/>
              </a:rPr>
              <a:t>های ملی، نقش مهمی در موفقیت صنایع ایفا می کنند</a:t>
            </a:r>
            <a:r>
              <a:rPr lang="fa-IR" sz="2400" dirty="0" smtClean="0">
                <a:cs typeface="B Vahid" panose="00000700000000000000" pitchFamily="2" charset="-78"/>
              </a:rPr>
              <a:t>.</a:t>
            </a:r>
          </a:p>
          <a:p>
            <a:pPr algn="r" rtl="1">
              <a:buFont typeface="Wingdings" panose="05000000000000000000" pitchFamily="2" charset="2"/>
              <a:buChar char="v"/>
            </a:pPr>
            <a:endParaRPr lang="fa-IR" sz="2000" dirty="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پایین </a:t>
            </a:r>
            <a:r>
              <a:rPr lang="fa-IR" sz="2400" dirty="0">
                <a:cs typeface="B Vahid" panose="00000700000000000000" pitchFamily="2" charset="-78"/>
              </a:rPr>
              <a:t>آمدن هزینه های ارتباطات و حمل و نقل و کاهش موانع تجارت و رقابت بین </a:t>
            </a:r>
            <a:r>
              <a:rPr lang="fa-IR" sz="2400" dirty="0" err="1">
                <a:cs typeface="B Vahid" panose="00000700000000000000" pitchFamily="2" charset="-78"/>
              </a:rPr>
              <a:t>المللی</a:t>
            </a:r>
            <a:r>
              <a:rPr lang="fa-IR" sz="2400" dirty="0">
                <a:cs typeface="B Vahid" panose="00000700000000000000" pitchFamily="2" charset="-78"/>
              </a:rPr>
              <a:t>، باعث مزیت داخلی برای نوآوری صنایع می شوند چرا که شرکت </a:t>
            </a:r>
            <a:r>
              <a:rPr lang="fa-IR" sz="2400" dirty="0" err="1">
                <a:cs typeface="B Vahid" panose="00000700000000000000" pitchFamily="2" charset="-78"/>
              </a:rPr>
              <a:t>هایی</a:t>
            </a:r>
            <a:r>
              <a:rPr lang="fa-IR" sz="2400" dirty="0">
                <a:cs typeface="B Vahid" panose="00000700000000000000" pitchFamily="2" charset="-78"/>
              </a:rPr>
              <a:t> که دارای مزیت رقابتی واقعی هستند برای نفوذ به بازارهای  دیگر از سایر شرکت ها </a:t>
            </a:r>
            <a:r>
              <a:rPr lang="fa-IR" sz="2400" dirty="0" err="1">
                <a:cs typeface="B Vahid" panose="00000700000000000000" pitchFamily="2" charset="-78"/>
              </a:rPr>
              <a:t>تواناتر</a:t>
            </a:r>
            <a:r>
              <a:rPr lang="fa-IR" sz="2400" dirty="0">
                <a:cs typeface="B Vahid" panose="00000700000000000000" pitchFamily="2" charset="-78"/>
              </a:rPr>
              <a:t> می باشند.</a:t>
            </a:r>
          </a:p>
          <a:p>
            <a:pPr algn="r" rtl="1">
              <a:buFont typeface="Wingdings" panose="05000000000000000000" pitchFamily="2" charset="2"/>
              <a:buChar char="v"/>
            </a:pPr>
            <a:endParaRPr lang="fa-IR" sz="2400" dirty="0">
              <a:cs typeface="B Vahid" panose="00000700000000000000" pitchFamily="2" charset="-78"/>
            </a:endParaRP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مزیت رقابتی شهرها و نواحی</a:t>
            </a:r>
            <a:endParaRPr lang="en-US" dirty="0">
              <a:cs typeface="B Titr" panose="00000700000000000000" pitchFamily="2" charset="-78"/>
            </a:endParaRPr>
          </a:p>
        </p:txBody>
      </p:sp>
    </p:spTree>
    <p:extLst>
      <p:ext uri="{BB962C8B-B14F-4D97-AF65-F5344CB8AC3E}">
        <p14:creationId xmlns:p14="http://schemas.microsoft.com/office/powerpoint/2010/main" val="1833911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914900"/>
          </a:xfrm>
        </p:spPr>
        <p:txBody>
          <a:bodyPr>
            <a:normAutofit fontScale="92500" lnSpcReduction="20000"/>
          </a:bodyPr>
          <a:lstStyle/>
          <a:p>
            <a:pPr algn="r" rtl="1">
              <a:buFont typeface="Wingdings" panose="05000000000000000000" pitchFamily="2" charset="2"/>
              <a:buChar char="v"/>
            </a:pPr>
            <a:r>
              <a:rPr lang="fa-IR" sz="2400" dirty="0" smtClean="0">
                <a:cs typeface="B Vahid" panose="00000700000000000000" pitchFamily="2" charset="-78"/>
              </a:rPr>
              <a:t>مزیت </a:t>
            </a:r>
            <a:r>
              <a:rPr lang="fa-IR" sz="2400" dirty="0">
                <a:cs typeface="B Vahid" panose="00000700000000000000" pitchFamily="2" charset="-78"/>
              </a:rPr>
              <a:t>در یک عامل سرنوشت ساز، فراهم کننده انگیزه برای شکل گیری یک صنعت در یک کشور است</a:t>
            </a:r>
            <a:r>
              <a:rPr lang="fa-IR" sz="2400" dirty="0" smtClean="0">
                <a:cs typeface="B Vahid" panose="00000700000000000000" pitchFamily="2" charset="-78"/>
              </a:rPr>
              <a:t>.</a:t>
            </a:r>
          </a:p>
          <a:p>
            <a:pPr algn="r" rtl="1">
              <a:buFont typeface="Wingdings" panose="05000000000000000000" pitchFamily="2" charset="2"/>
              <a:buChar char="v"/>
            </a:pPr>
            <a:r>
              <a:rPr lang="fa-IR" sz="2400" dirty="0" smtClean="0">
                <a:cs typeface="B Vahid" panose="00000700000000000000" pitchFamily="2" charset="-78"/>
              </a:rPr>
              <a:t>گاهی </a:t>
            </a:r>
            <a:r>
              <a:rPr lang="fa-IR" sz="2400" dirty="0">
                <a:cs typeface="B Vahid" panose="00000700000000000000" pitchFamily="2" charset="-78"/>
              </a:rPr>
              <a:t>اوقات شانس نیز نقش مهمی ایفا می کند</a:t>
            </a:r>
            <a:r>
              <a:rPr lang="fa-IR" sz="2400" dirty="0" smtClean="0">
                <a:cs typeface="B Vahid" panose="00000700000000000000" pitchFamily="2" charset="-78"/>
              </a:rPr>
              <a:t>.</a:t>
            </a:r>
          </a:p>
          <a:p>
            <a:pPr algn="r" rtl="1">
              <a:buFont typeface="Wingdings" panose="05000000000000000000" pitchFamily="2" charset="2"/>
              <a:buChar char="v"/>
            </a:pPr>
            <a:endParaRPr lang="fa-IR" sz="2200" dirty="0">
              <a:cs typeface="B Vahid" panose="00000700000000000000" pitchFamily="2" charset="-78"/>
            </a:endParaRPr>
          </a:p>
          <a:p>
            <a:pPr algn="r" rtl="1">
              <a:buFont typeface="Wingdings" panose="05000000000000000000" pitchFamily="2" charset="2"/>
              <a:buChar char="v"/>
            </a:pPr>
            <a:r>
              <a:rPr lang="fa-IR" sz="2400" dirty="0">
                <a:cs typeface="B Vahid" panose="00000700000000000000" pitchFamily="2" charset="-78"/>
              </a:rPr>
              <a:t>در عمل شکل گیری یک صنعت داخلی معمولا توسط یکی از سه عامل تعیین کننده حاصل می شود:</a:t>
            </a:r>
          </a:p>
          <a:p>
            <a:pPr marL="628650" algn="r" rtl="1">
              <a:buFont typeface="Courier New" panose="02070309020205020404" pitchFamily="49" charset="0"/>
              <a:buChar char="o"/>
            </a:pPr>
            <a:r>
              <a:rPr lang="fa-IR" sz="2400" dirty="0" smtClean="0">
                <a:solidFill>
                  <a:srgbClr val="C00000"/>
                </a:solidFill>
                <a:cs typeface="B Vahid" panose="00000700000000000000" pitchFamily="2" charset="-78"/>
              </a:rPr>
              <a:t>مزیت </a:t>
            </a:r>
            <a:r>
              <a:rPr lang="fa-IR" sz="2400" dirty="0">
                <a:solidFill>
                  <a:srgbClr val="C00000"/>
                </a:solidFill>
                <a:cs typeface="B Vahid" panose="00000700000000000000" pitchFamily="2" charset="-78"/>
              </a:rPr>
              <a:t>ابتدایی در فاکتورهای تولید</a:t>
            </a:r>
          </a:p>
          <a:p>
            <a:pPr marL="628650" algn="r" rtl="1">
              <a:buFont typeface="Courier New" panose="02070309020205020404" pitchFamily="49" charset="0"/>
              <a:buChar char="o"/>
            </a:pPr>
            <a:r>
              <a:rPr lang="fa-IR" sz="2400" dirty="0" smtClean="0">
                <a:solidFill>
                  <a:srgbClr val="C00000"/>
                </a:solidFill>
                <a:cs typeface="B Vahid" panose="00000700000000000000" pitchFamily="2" charset="-78"/>
              </a:rPr>
              <a:t>تامین </a:t>
            </a:r>
            <a:r>
              <a:rPr lang="fa-IR" sz="2400" dirty="0">
                <a:solidFill>
                  <a:srgbClr val="C00000"/>
                </a:solidFill>
                <a:cs typeface="B Vahid" panose="00000700000000000000" pitchFamily="2" charset="-78"/>
              </a:rPr>
              <a:t>کننده مرتبط</a:t>
            </a:r>
          </a:p>
          <a:p>
            <a:pPr marL="628650" algn="r" rtl="1">
              <a:buFont typeface="Courier New" panose="02070309020205020404" pitchFamily="49" charset="0"/>
              <a:buChar char="o"/>
            </a:pPr>
            <a:r>
              <a:rPr lang="fa-IR" sz="2400" dirty="0" smtClean="0">
                <a:solidFill>
                  <a:srgbClr val="C00000"/>
                </a:solidFill>
                <a:cs typeface="B Vahid" panose="00000700000000000000" pitchFamily="2" charset="-78"/>
              </a:rPr>
              <a:t>شرایط </a:t>
            </a:r>
            <a:r>
              <a:rPr lang="fa-IR" sz="2400" dirty="0">
                <a:solidFill>
                  <a:srgbClr val="C00000"/>
                </a:solidFill>
                <a:cs typeface="B Vahid" panose="00000700000000000000" pitchFamily="2" charset="-78"/>
              </a:rPr>
              <a:t>تقاضا</a:t>
            </a:r>
          </a:p>
          <a:p>
            <a:pPr algn="r" rtl="1">
              <a:buFont typeface="Wingdings" panose="05000000000000000000" pitchFamily="2" charset="2"/>
              <a:buChar char="v"/>
            </a:pPr>
            <a:endParaRPr lang="fa-IR" sz="2400" dirty="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در </a:t>
            </a:r>
            <a:r>
              <a:rPr lang="fa-IR" sz="2400" dirty="0">
                <a:cs typeface="B Vahid" panose="00000700000000000000" pitchFamily="2" charset="-78"/>
              </a:rPr>
              <a:t>کشورهای در حال توسعه پیدایش صنایع رقابتی منوط به وجود فاکتورهای اولیه یا تقاضای بالای داخلی است در حالی که در کشورهای توسعه یافته تر منابع شکل دهی اولیه صنایع متعدد تر است.</a:t>
            </a:r>
          </a:p>
          <a:p>
            <a:pPr marL="0" indent="0" algn="r" rtl="1">
              <a:buNone/>
            </a:pPr>
            <a:endParaRPr lang="fa-IR" sz="1100" dirty="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اگر </a:t>
            </a:r>
            <a:r>
              <a:rPr lang="fa-IR" sz="2400" dirty="0">
                <a:cs typeface="B Vahid" panose="00000700000000000000" pitchFamily="2" charset="-78"/>
              </a:rPr>
              <a:t>یک کشور از ابتدا و یا در زمان توسعه دارای </a:t>
            </a:r>
            <a:r>
              <a:rPr lang="fa-IR" sz="2400" dirty="0" err="1">
                <a:cs typeface="B Vahid" panose="00000700000000000000" pitchFamily="2" charset="-78"/>
              </a:rPr>
              <a:t>مزایایی</a:t>
            </a:r>
            <a:r>
              <a:rPr lang="fa-IR" sz="2400" dirty="0">
                <a:cs typeface="B Vahid" panose="00000700000000000000" pitchFamily="2" charset="-78"/>
              </a:rPr>
              <a:t> در عوامل تعیین کننده گوناگون باشد، مزیت رقابتی پایدار می تواند به سرعت حاصل شود.</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پیدایش و تکامل یک صنعت رقابتی</a:t>
            </a:r>
            <a:endParaRPr lang="en-US" dirty="0">
              <a:cs typeface="B Titr" panose="00000700000000000000" pitchFamily="2" charset="-78"/>
            </a:endParaRPr>
          </a:p>
        </p:txBody>
      </p:sp>
    </p:spTree>
    <p:extLst>
      <p:ext uri="{BB962C8B-B14F-4D97-AF65-F5344CB8AC3E}">
        <p14:creationId xmlns:p14="http://schemas.microsoft.com/office/powerpoint/2010/main" val="2559794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184400"/>
            <a:ext cx="8915399" cy="2262781"/>
          </a:xfrm>
        </p:spPr>
        <p:txBody>
          <a:bodyPr>
            <a:normAutofit fontScale="90000"/>
          </a:bodyPr>
          <a:lstStyle/>
          <a:p>
            <a:r>
              <a:rPr lang="en-US" sz="3100" dirty="0"/>
              <a:t>The Competitive Advantage of </a:t>
            </a:r>
            <a:r>
              <a:rPr lang="en-US" sz="3100" dirty="0" smtClean="0"/>
              <a:t>Nations</a:t>
            </a:r>
            <a:r>
              <a:rPr lang="fa-IR" dirty="0" smtClean="0"/>
              <a:t/>
            </a:r>
            <a:br>
              <a:rPr lang="fa-IR" dirty="0" smtClean="0"/>
            </a:br>
            <a:r>
              <a:rPr lang="en-US" dirty="0" smtClean="0"/>
              <a:t/>
            </a:r>
            <a:br>
              <a:rPr lang="en-US" dirty="0" smtClean="0"/>
            </a:br>
            <a:r>
              <a:rPr lang="en-US" b="1" dirty="0" smtClean="0"/>
              <a:t>The </a:t>
            </a:r>
            <a:r>
              <a:rPr lang="en-US" b="1" dirty="0"/>
              <a:t>Dynamics of National Advantage</a:t>
            </a:r>
            <a:r>
              <a:rPr lang="en-US" dirty="0" smtClean="0"/>
              <a:t/>
            </a:r>
            <a:br>
              <a:rPr lang="en-US" dirty="0" smtClean="0"/>
            </a:br>
            <a:endParaRPr lang="en-US" dirty="0"/>
          </a:p>
        </p:txBody>
      </p:sp>
      <p:sp>
        <p:nvSpPr>
          <p:cNvPr id="3" name="Subtitle 2"/>
          <p:cNvSpPr>
            <a:spLocks noGrp="1"/>
          </p:cNvSpPr>
          <p:nvPr>
            <p:ph type="subTitle" idx="1"/>
          </p:nvPr>
        </p:nvSpPr>
        <p:spPr>
          <a:xfrm>
            <a:off x="2617789" y="4459879"/>
            <a:ext cx="8915399" cy="1126283"/>
          </a:xfrm>
        </p:spPr>
        <p:txBody>
          <a:bodyPr/>
          <a:lstStyle/>
          <a:p>
            <a:r>
              <a:rPr lang="en-US" dirty="0"/>
              <a:t>Michael Porter</a:t>
            </a:r>
          </a:p>
        </p:txBody>
      </p:sp>
    </p:spTree>
    <p:extLst>
      <p:ext uri="{BB962C8B-B14F-4D97-AF65-F5344CB8AC3E}">
        <p14:creationId xmlns:p14="http://schemas.microsoft.com/office/powerpoint/2010/main" val="1544778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914900"/>
          </a:xfrm>
        </p:spPr>
        <p:txBody>
          <a:bodyPr>
            <a:normAutofit lnSpcReduction="10000"/>
          </a:bodyPr>
          <a:lstStyle/>
          <a:p>
            <a:pPr algn="r" rtl="1">
              <a:buFont typeface="Wingdings" panose="05000000000000000000" pitchFamily="2" charset="2"/>
              <a:buChar char="v"/>
            </a:pPr>
            <a:r>
              <a:rPr lang="fa-IR" sz="2400" dirty="0" smtClean="0">
                <a:cs typeface="B Vahid" panose="00000700000000000000" pitchFamily="2" charset="-78"/>
              </a:rPr>
              <a:t>کشورها </a:t>
            </a:r>
            <a:r>
              <a:rPr lang="fa-IR" sz="2400" dirty="0">
                <a:cs typeface="B Vahid" panose="00000700000000000000" pitchFamily="2" charset="-78"/>
              </a:rPr>
              <a:t>معمولا مزیت رقابتی اولیه خود را در یک صنعت و یا بخش </a:t>
            </a:r>
            <a:r>
              <a:rPr lang="fa-IR" sz="2400" dirty="0" err="1">
                <a:cs typeface="B Vahid" panose="00000700000000000000" pitchFamily="2" charset="-78"/>
              </a:rPr>
              <a:t>هایی</a:t>
            </a:r>
            <a:r>
              <a:rPr lang="fa-IR" sz="2400" dirty="0">
                <a:cs typeface="B Vahid" panose="00000700000000000000" pitchFamily="2" charset="-78"/>
              </a:rPr>
              <a:t> از آن بدست می آورند اما به روز کردن مزیت رقابتی نیاز به این دارد تا شرکت ها در بخش های پیشرفته تری رقابت نمایند. توانایی انجام این کار، به وسیع کردن پایگاه های مزیت ملی بستگی دارد تا شامل مزیت تقاضا، حضور تامین </a:t>
            </a:r>
            <a:r>
              <a:rPr lang="fa-IR" sz="2400" dirty="0" err="1">
                <a:cs typeface="B Vahid" panose="00000700000000000000" pitchFamily="2" charset="-78"/>
              </a:rPr>
              <a:t>کنندگان</a:t>
            </a:r>
            <a:r>
              <a:rPr lang="fa-IR" sz="2400" dirty="0">
                <a:cs typeface="B Vahid" panose="00000700000000000000" pitchFamily="2" charset="-78"/>
              </a:rPr>
              <a:t> آگاه و خبر و صنایع مرتبط و توسعه مکانیزم های تخصصی خلق فاکتور گردد.</a:t>
            </a:r>
          </a:p>
          <a:p>
            <a:pPr algn="r" rtl="1">
              <a:buFont typeface="Wingdings" panose="05000000000000000000" pitchFamily="2" charset="2"/>
              <a:buChar char="v"/>
            </a:pPr>
            <a:endParaRPr lang="fa-IR" sz="2400" dirty="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موفقیت </a:t>
            </a:r>
            <a:r>
              <a:rPr lang="fa-IR" sz="2400" dirty="0">
                <a:cs typeface="B Vahid" panose="00000700000000000000" pitchFamily="2" charset="-78"/>
              </a:rPr>
              <a:t>در پایدار کردن مزیت رقابتی نیازمند این است که شرکت های داخلی تلاش کننده تا پایگاه های اولیه را مرتبا با نوآوری بروز کنند و تنها رقابت شدید داخلی  با تهدید تازه </a:t>
            </a:r>
            <a:r>
              <a:rPr lang="fa-IR" sz="2400" dirty="0" err="1">
                <a:cs typeface="B Vahid" panose="00000700000000000000" pitchFamily="2" charset="-78"/>
              </a:rPr>
              <a:t>واردها</a:t>
            </a:r>
            <a:r>
              <a:rPr lang="fa-IR" sz="2400" dirty="0">
                <a:cs typeface="B Vahid" panose="00000700000000000000" pitchFamily="2" charset="-78"/>
              </a:rPr>
              <a:t> می تواند چنین رفتاری را موجب شود.</a:t>
            </a:r>
          </a:p>
          <a:p>
            <a:pPr algn="r" rtl="1">
              <a:buFont typeface="Wingdings" panose="05000000000000000000" pitchFamily="2" charset="2"/>
              <a:buChar char="v"/>
            </a:pPr>
            <a:endParaRPr lang="fa-IR" sz="2400" dirty="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مدل </a:t>
            </a:r>
            <a:r>
              <a:rPr lang="fa-IR" sz="2400" dirty="0">
                <a:cs typeface="B Vahid" panose="00000700000000000000" pitchFamily="2" charset="-78"/>
              </a:rPr>
              <a:t>الماس شرایطی را برای مزیت های پیشرفته فراهم می کند که به سختی و به کندی می تاون از آنها تقلید و کپی برداری کرد. زمانی که یک کشور یا برخی از صنایع دارای سیستم الماس باشند، هزینه تازه </a:t>
            </a:r>
            <a:r>
              <a:rPr lang="fa-IR" sz="2400" dirty="0" err="1">
                <a:cs typeface="B Vahid" panose="00000700000000000000" pitchFamily="2" charset="-78"/>
              </a:rPr>
              <a:t>واردان</a:t>
            </a:r>
            <a:r>
              <a:rPr lang="fa-IR" sz="2400" dirty="0">
                <a:cs typeface="B Vahid" panose="00000700000000000000" pitchFamily="2" charset="-78"/>
              </a:rPr>
              <a:t> به طور اساسی افزایش می یابد.</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پیدایش و تکامل یک صنعت </a:t>
            </a:r>
            <a:r>
              <a:rPr lang="fa-IR" dirty="0" smtClean="0">
                <a:cs typeface="B Titr" panose="00000700000000000000" pitchFamily="2" charset="-78"/>
              </a:rPr>
              <a:t>رقابتی(ادامه)</a:t>
            </a:r>
            <a:endParaRPr lang="en-US" dirty="0">
              <a:cs typeface="B Titr" panose="00000700000000000000" pitchFamily="2" charset="-78"/>
            </a:endParaRPr>
          </a:p>
        </p:txBody>
      </p:sp>
    </p:spTree>
    <p:extLst>
      <p:ext uri="{BB962C8B-B14F-4D97-AF65-F5344CB8AC3E}">
        <p14:creationId xmlns:p14="http://schemas.microsoft.com/office/powerpoint/2010/main" val="1727091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4"/>
            <a:ext cx="9104312" cy="4100513"/>
          </a:xfrm>
        </p:spPr>
        <p:txBody>
          <a:bodyPr>
            <a:normAutofit/>
          </a:bodyPr>
          <a:lstStyle/>
          <a:p>
            <a:pPr algn="r" rtl="1">
              <a:buFont typeface="Wingdings" panose="05000000000000000000" pitchFamily="2" charset="2"/>
              <a:buChar char="v"/>
            </a:pPr>
            <a:r>
              <a:rPr lang="fa-IR" sz="2400" dirty="0" smtClean="0">
                <a:cs typeface="B Vahid" panose="00000700000000000000" pitchFamily="2" charset="-78"/>
              </a:rPr>
              <a:t>فرایند </a:t>
            </a:r>
            <a:r>
              <a:rPr lang="fa-IR" sz="2400" dirty="0">
                <a:cs typeface="B Vahid" panose="00000700000000000000" pitchFamily="2" charset="-78"/>
              </a:rPr>
              <a:t>تکامل صنعت اغلب باعث پیدایش صنایع رقابتی جدید می شود و در نتیجه یک خوشه صنعتی را شکل و یا گسترش می دهد</a:t>
            </a:r>
            <a:r>
              <a:rPr lang="fa-IR" sz="2400" dirty="0" smtClean="0">
                <a:cs typeface="B Vahid" panose="00000700000000000000" pitchFamily="2" charset="-78"/>
              </a:rPr>
              <a:t>.</a:t>
            </a:r>
          </a:p>
          <a:p>
            <a:pPr algn="r" rtl="1">
              <a:buFont typeface="Wingdings" panose="05000000000000000000" pitchFamily="2" charset="2"/>
              <a:buChar char="v"/>
            </a:pPr>
            <a:endParaRPr lang="fa-IR" sz="2400" dirty="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تقویت </a:t>
            </a:r>
            <a:r>
              <a:rPr lang="fa-IR" sz="2400" dirty="0">
                <a:cs typeface="B Vahid" panose="00000700000000000000" pitchFamily="2" charset="-78"/>
              </a:rPr>
              <a:t>متقابل درون این خوشه ها سبب ایجاد امواج نوآوری در کلیه بخش های یک اقتصاد ملی می گردد</a:t>
            </a:r>
            <a:r>
              <a:rPr lang="fa-IR" sz="2400" dirty="0" smtClean="0">
                <a:cs typeface="B Vahid" panose="00000700000000000000" pitchFamily="2" charset="-78"/>
              </a:rPr>
              <a:t>.</a:t>
            </a:r>
          </a:p>
          <a:p>
            <a:pPr algn="r" rtl="1">
              <a:buFont typeface="Wingdings" panose="05000000000000000000" pitchFamily="2" charset="2"/>
              <a:buChar char="v"/>
            </a:pPr>
            <a:endParaRPr lang="fa-IR" sz="2400" dirty="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همزمان </a:t>
            </a:r>
            <a:r>
              <a:rPr lang="fa-IR" sz="2400" dirty="0">
                <a:cs typeface="B Vahid" panose="00000700000000000000" pitchFamily="2" charset="-78"/>
              </a:rPr>
              <a:t>با بلوغ صنعت و کند شدن ریتم نوآوری و یا توقف آن ، عامل تعیین کننده مزیت رقابتی خاصیت خود را از دست می دهد.</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توسعه خوشه های صنعتی</a:t>
            </a:r>
            <a:endParaRPr lang="en-US" dirty="0">
              <a:cs typeface="B Titr" panose="00000700000000000000" pitchFamily="2" charset="-78"/>
            </a:endParaRPr>
          </a:p>
        </p:txBody>
      </p:sp>
    </p:spTree>
    <p:extLst>
      <p:ext uri="{BB962C8B-B14F-4D97-AF65-F5344CB8AC3E}">
        <p14:creationId xmlns:p14="http://schemas.microsoft.com/office/powerpoint/2010/main" val="4286314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642938" y="1514474"/>
            <a:ext cx="9323160" cy="5057775"/>
          </a:xfrm>
        </p:spPr>
        <p:txBody>
          <a:bodyPr>
            <a:normAutofit fontScale="77500" lnSpcReduction="20000"/>
          </a:bodyPr>
          <a:lstStyle/>
          <a:p>
            <a:pPr algn="r" rtl="1">
              <a:buFont typeface="Wingdings" panose="05000000000000000000" pitchFamily="2" charset="2"/>
              <a:buChar char="v"/>
            </a:pPr>
            <a:r>
              <a:rPr lang="fa-IR" sz="2400" dirty="0" smtClean="0">
                <a:cs typeface="B Vahid" panose="00000700000000000000" pitchFamily="2" charset="-78"/>
              </a:rPr>
              <a:t>توانایی </a:t>
            </a:r>
            <a:r>
              <a:rPr lang="fa-IR" sz="2400" dirty="0">
                <a:cs typeface="B Vahid" panose="00000700000000000000" pitchFamily="2" charset="-78"/>
              </a:rPr>
              <a:t>شرکت های یک کشور برای انطباق با تغییرات صنعتی، تابع مدل الماس ملی است.</a:t>
            </a:r>
          </a:p>
          <a:p>
            <a:pPr algn="r" rtl="1">
              <a:buFont typeface="Wingdings" panose="05000000000000000000" pitchFamily="2" charset="2"/>
              <a:buChar char="v"/>
            </a:pPr>
            <a:r>
              <a:rPr lang="fa-IR" sz="2400" dirty="0" smtClean="0">
                <a:cs typeface="B Vahid" panose="00000700000000000000" pitchFamily="2" charset="-78"/>
              </a:rPr>
              <a:t>زمانی </a:t>
            </a:r>
            <a:r>
              <a:rPr lang="fa-IR" sz="2400" dirty="0">
                <a:cs typeface="B Vahid" panose="00000700000000000000" pitchFamily="2" charset="-78"/>
              </a:rPr>
              <a:t>که شرایط الماس ملی از سرمایه گذاری ها برای انطباق با ساختار در حال تغییر صنایع حمایت نکند، مزیت رقابت ملی در صنعت از دست می رود.</a:t>
            </a:r>
          </a:p>
          <a:p>
            <a:pPr algn="r" rtl="1">
              <a:buFont typeface="Wingdings" panose="05000000000000000000" pitchFamily="2" charset="2"/>
              <a:buChar char="v"/>
            </a:pPr>
            <a:r>
              <a:rPr lang="fa-IR" sz="2400" dirty="0">
                <a:cs typeface="B Vahid" panose="00000700000000000000" pitchFamily="2" charset="-78"/>
              </a:rPr>
              <a:t>مهمترین دلایل فرسایش مزیت ملی عبارتند از:</a:t>
            </a:r>
          </a:p>
          <a:p>
            <a:pPr marL="628650" algn="r" rtl="1">
              <a:buFont typeface="Courier New" panose="02070309020205020404" pitchFamily="49" charset="0"/>
              <a:buChar char="o"/>
              <a:tabLst>
                <a:tab pos="628650" algn="l"/>
              </a:tabLst>
            </a:pPr>
            <a:r>
              <a:rPr lang="fa-IR" sz="2400" dirty="0" smtClean="0">
                <a:solidFill>
                  <a:srgbClr val="C00000"/>
                </a:solidFill>
                <a:cs typeface="B Vahid" panose="00000700000000000000" pitchFamily="2" charset="-78"/>
              </a:rPr>
              <a:t>زوال </a:t>
            </a:r>
            <a:r>
              <a:rPr lang="fa-IR" sz="2400" dirty="0">
                <a:solidFill>
                  <a:srgbClr val="C00000"/>
                </a:solidFill>
                <a:cs typeface="B Vahid" panose="00000700000000000000" pitchFamily="2" charset="-78"/>
              </a:rPr>
              <a:t>شرایط فاکتور (نیروی انسانی متخصص، افزایش هزینه های عوامل)</a:t>
            </a:r>
          </a:p>
          <a:p>
            <a:pPr marL="628650" algn="r" rtl="1">
              <a:buFont typeface="Courier New" panose="02070309020205020404" pitchFamily="49" charset="0"/>
              <a:buChar char="o"/>
              <a:tabLst>
                <a:tab pos="628650" algn="l"/>
              </a:tabLst>
            </a:pPr>
            <a:r>
              <a:rPr lang="fa-IR" sz="2400" dirty="0" smtClean="0">
                <a:solidFill>
                  <a:srgbClr val="C00000"/>
                </a:solidFill>
                <a:cs typeface="B Vahid" panose="00000700000000000000" pitchFamily="2" charset="-78"/>
              </a:rPr>
              <a:t>عدم </a:t>
            </a:r>
            <a:r>
              <a:rPr lang="fa-IR" sz="2400" dirty="0">
                <a:solidFill>
                  <a:srgbClr val="C00000"/>
                </a:solidFill>
                <a:cs typeface="B Vahid" panose="00000700000000000000" pitchFamily="2" charset="-78"/>
              </a:rPr>
              <a:t>هماهنگی نیازهای داخلی با تقاضای جهانی(صنعت </a:t>
            </a:r>
            <a:r>
              <a:rPr lang="fa-IR" sz="2400" dirty="0" err="1">
                <a:solidFill>
                  <a:srgbClr val="C00000"/>
                </a:solidFill>
                <a:cs typeface="B Vahid" panose="00000700000000000000" pitchFamily="2" charset="-78"/>
              </a:rPr>
              <a:t>خودروسازی</a:t>
            </a:r>
            <a:r>
              <a:rPr lang="fa-IR" sz="2400" dirty="0">
                <a:solidFill>
                  <a:srgbClr val="C00000"/>
                </a:solidFill>
                <a:cs typeface="B Vahid" panose="00000700000000000000" pitchFamily="2" charset="-78"/>
              </a:rPr>
              <a:t> امریکا و تقاضای جهانی برای خودروهای کوچک)</a:t>
            </a:r>
          </a:p>
          <a:p>
            <a:pPr marL="628650" algn="r" rtl="1">
              <a:buFont typeface="Courier New" panose="02070309020205020404" pitchFamily="49" charset="0"/>
              <a:buChar char="o"/>
              <a:tabLst>
                <a:tab pos="628650" algn="l"/>
              </a:tabLst>
            </a:pPr>
            <a:r>
              <a:rPr lang="fa-IR" sz="2400" dirty="0" smtClean="0">
                <a:solidFill>
                  <a:srgbClr val="C00000"/>
                </a:solidFill>
                <a:cs typeface="B Vahid" panose="00000700000000000000" pitchFamily="2" charset="-78"/>
              </a:rPr>
              <a:t>از </a:t>
            </a:r>
            <a:r>
              <a:rPr lang="fa-IR" sz="2400" dirty="0">
                <a:solidFill>
                  <a:srgbClr val="C00000"/>
                </a:solidFill>
                <a:cs typeface="B Vahid" panose="00000700000000000000" pitchFamily="2" charset="-78"/>
              </a:rPr>
              <a:t>دست دادن </a:t>
            </a:r>
            <a:r>
              <a:rPr lang="fa-IR" sz="2400" dirty="0" err="1">
                <a:solidFill>
                  <a:srgbClr val="C00000"/>
                </a:solidFill>
                <a:cs typeface="B Vahid" panose="00000700000000000000" pitchFamily="2" charset="-78"/>
              </a:rPr>
              <a:t>خبرگی</a:t>
            </a:r>
            <a:r>
              <a:rPr lang="fa-IR" sz="2400" dirty="0">
                <a:solidFill>
                  <a:srgbClr val="C00000"/>
                </a:solidFill>
                <a:cs typeface="B Vahid" panose="00000700000000000000" pitchFamily="2" charset="-78"/>
              </a:rPr>
              <a:t> و آگاهی خریداران داخلی (در مقایسه با </a:t>
            </a:r>
            <a:r>
              <a:rPr lang="fa-IR" sz="2400" dirty="0" err="1">
                <a:solidFill>
                  <a:srgbClr val="C00000"/>
                </a:solidFill>
                <a:cs typeface="B Vahid" panose="00000700000000000000" pitchFamily="2" charset="-78"/>
              </a:rPr>
              <a:t>خردیداران</a:t>
            </a:r>
            <a:r>
              <a:rPr lang="fa-IR" sz="2400" dirty="0">
                <a:solidFill>
                  <a:srgbClr val="C00000"/>
                </a:solidFill>
                <a:cs typeface="B Vahid" panose="00000700000000000000" pitchFamily="2" charset="-78"/>
              </a:rPr>
              <a:t> خارجی)</a:t>
            </a:r>
          </a:p>
          <a:p>
            <a:pPr marL="628650" algn="r" rtl="1">
              <a:buFont typeface="Courier New" panose="02070309020205020404" pitchFamily="49" charset="0"/>
              <a:buChar char="o"/>
              <a:tabLst>
                <a:tab pos="628650" algn="l"/>
              </a:tabLst>
            </a:pPr>
            <a:r>
              <a:rPr lang="fa-IR" sz="2400" dirty="0" smtClean="0">
                <a:solidFill>
                  <a:srgbClr val="C00000"/>
                </a:solidFill>
                <a:cs typeface="B Vahid" panose="00000700000000000000" pitchFamily="2" charset="-78"/>
              </a:rPr>
              <a:t>تغییرات </a:t>
            </a:r>
            <a:r>
              <a:rPr lang="fa-IR" sz="2400" dirty="0">
                <a:solidFill>
                  <a:srgbClr val="C00000"/>
                </a:solidFill>
                <a:cs typeface="B Vahid" panose="00000700000000000000" pitchFamily="2" charset="-78"/>
              </a:rPr>
              <a:t>تکنولوژی (خنثی کردن مزیت رقابتی گذشته  خصوصا جایی که تکنولوژی جدید برای صنعت ضروری باشد)</a:t>
            </a:r>
          </a:p>
          <a:p>
            <a:pPr marL="628650" algn="r" rtl="1">
              <a:buFont typeface="Courier New" panose="02070309020205020404" pitchFamily="49" charset="0"/>
              <a:buChar char="o"/>
              <a:tabLst>
                <a:tab pos="628650" algn="l"/>
              </a:tabLst>
            </a:pPr>
            <a:r>
              <a:rPr lang="fa-IR" sz="2400" dirty="0" smtClean="0">
                <a:solidFill>
                  <a:srgbClr val="C00000"/>
                </a:solidFill>
                <a:cs typeface="B Vahid" panose="00000700000000000000" pitchFamily="2" charset="-78"/>
              </a:rPr>
              <a:t>اهداف </a:t>
            </a:r>
            <a:r>
              <a:rPr lang="fa-IR" sz="2400" dirty="0">
                <a:solidFill>
                  <a:srgbClr val="C00000"/>
                </a:solidFill>
                <a:cs typeface="B Vahid" panose="00000700000000000000" pitchFamily="2" charset="-78"/>
              </a:rPr>
              <a:t>محدود کننده نرخ سرمایه گذاری(که تابع بازارهای ملی سرمایه، ساختار مالکیت، سیاست های مالیاتی و ...)</a:t>
            </a:r>
          </a:p>
          <a:p>
            <a:pPr marL="628650" algn="r" rtl="1">
              <a:buFont typeface="Courier New" panose="02070309020205020404" pitchFamily="49" charset="0"/>
              <a:buChar char="o"/>
              <a:tabLst>
                <a:tab pos="628650" algn="l"/>
              </a:tabLst>
            </a:pPr>
            <a:r>
              <a:rPr lang="fa-IR" sz="2400" dirty="0" smtClean="0">
                <a:solidFill>
                  <a:srgbClr val="C00000"/>
                </a:solidFill>
                <a:cs typeface="B Vahid" panose="00000700000000000000" pitchFamily="2" charset="-78"/>
              </a:rPr>
              <a:t>از </a:t>
            </a:r>
            <a:r>
              <a:rPr lang="fa-IR" sz="2400" dirty="0">
                <a:solidFill>
                  <a:srgbClr val="C00000"/>
                </a:solidFill>
                <a:cs typeface="B Vahid" panose="00000700000000000000" pitchFamily="2" charset="-78"/>
              </a:rPr>
              <a:t>دست دادن انعطاف شرکت ها برای انطباق با شرایط (دارایی های یک شرکت و تخصص موجود در آن به استراتژی و تکنولوژی گذشته آن شرکت مربوط می گردد. رقبای جدید بدون چنین میراثی، هزینه های پایین تری برای استقبال از نوآوری دارند. پیش از آنکه دارایی های شرکت ها بواسطه تکنولوژی ها و متدهای جدید منسوخ شود، این کار بباید توسط خودشان انجام شود.)</a:t>
            </a:r>
          </a:p>
          <a:p>
            <a:pPr marL="628650" algn="r" rtl="1">
              <a:buFont typeface="Courier New" panose="02070309020205020404" pitchFamily="49" charset="0"/>
              <a:buChar char="o"/>
              <a:tabLst>
                <a:tab pos="628650" algn="l"/>
              </a:tabLst>
            </a:pPr>
            <a:r>
              <a:rPr lang="fa-IR" sz="2400" dirty="0" smtClean="0">
                <a:solidFill>
                  <a:srgbClr val="C00000"/>
                </a:solidFill>
                <a:cs typeface="B Vahid" panose="00000700000000000000" pitchFamily="2" charset="-78"/>
              </a:rPr>
              <a:t>افول </a:t>
            </a:r>
            <a:r>
              <a:rPr lang="fa-IR" sz="2400" dirty="0">
                <a:solidFill>
                  <a:srgbClr val="C00000"/>
                </a:solidFill>
                <a:cs typeface="B Vahid" panose="00000700000000000000" pitchFamily="2" charset="-78"/>
              </a:rPr>
              <a:t>رقابت داخلی (چرا که فشار برای نوآوری و پیشرفت از بین می رود، موفقیت های مالی پایدار نیز می تواند رقابت را کمرنگ سازد به دلیل رضایت شرکت ها از خود)</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 فقدان مزیت ملی</a:t>
            </a:r>
            <a:endParaRPr lang="en-US" dirty="0">
              <a:cs typeface="B Titr" panose="00000700000000000000" pitchFamily="2" charset="-78"/>
            </a:endParaRPr>
          </a:p>
        </p:txBody>
      </p:sp>
    </p:spTree>
    <p:extLst>
      <p:ext uri="{BB962C8B-B14F-4D97-AF65-F5344CB8AC3E}">
        <p14:creationId xmlns:p14="http://schemas.microsoft.com/office/powerpoint/2010/main" val="4056135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914900"/>
          </a:xfrm>
        </p:spPr>
        <p:txBody>
          <a:bodyPr>
            <a:normAutofit/>
          </a:bodyPr>
          <a:lstStyle/>
          <a:p>
            <a:pPr algn="r" rtl="1">
              <a:buFont typeface="Wingdings" panose="05000000000000000000" pitchFamily="2" charset="2"/>
              <a:buChar char="v"/>
            </a:pPr>
            <a:r>
              <a:rPr lang="fa-IR" sz="2400" dirty="0">
                <a:cs typeface="B Vahid" panose="00000700000000000000" pitchFamily="2" charset="-78"/>
              </a:rPr>
              <a:t>زمانی که زوال شروع می شود متوقف نمودن آن به این دلیل که تقویت متقابل مدل الماس در جهت عکس عمل می کند، بسیار سخت است. به عنوان مثال از دست دادن رقابت :</a:t>
            </a:r>
          </a:p>
          <a:p>
            <a:pPr marL="714375" algn="r" rtl="1">
              <a:buFont typeface="Courier New" panose="02070309020205020404" pitchFamily="49" charset="0"/>
              <a:buChar char="o"/>
            </a:pPr>
            <a:r>
              <a:rPr lang="fa-IR" sz="2400" dirty="0" smtClean="0">
                <a:solidFill>
                  <a:srgbClr val="C00000"/>
                </a:solidFill>
                <a:cs typeface="B Vahid" panose="00000700000000000000" pitchFamily="2" charset="-78"/>
              </a:rPr>
              <a:t>کیفیت </a:t>
            </a:r>
            <a:r>
              <a:rPr lang="fa-IR" sz="2400" dirty="0">
                <a:solidFill>
                  <a:srgbClr val="C00000"/>
                </a:solidFill>
                <a:cs typeface="B Vahid" panose="00000700000000000000" pitchFamily="2" charset="-78"/>
              </a:rPr>
              <a:t>خریداران و تامین </a:t>
            </a:r>
            <a:r>
              <a:rPr lang="fa-IR" sz="2400" dirty="0" err="1">
                <a:solidFill>
                  <a:srgbClr val="C00000"/>
                </a:solidFill>
                <a:cs typeface="B Vahid" panose="00000700000000000000" pitchFamily="2" charset="-78"/>
              </a:rPr>
              <a:t>کنندگان</a:t>
            </a:r>
            <a:r>
              <a:rPr lang="fa-IR" sz="2400" dirty="0">
                <a:solidFill>
                  <a:srgbClr val="C00000"/>
                </a:solidFill>
                <a:cs typeface="B Vahid" panose="00000700000000000000" pitchFamily="2" charset="-78"/>
              </a:rPr>
              <a:t> را می کاهد،</a:t>
            </a:r>
          </a:p>
          <a:p>
            <a:pPr marL="714375" algn="r" rtl="1">
              <a:buFont typeface="Courier New" panose="02070309020205020404" pitchFamily="49" charset="0"/>
              <a:buChar char="o"/>
            </a:pPr>
            <a:r>
              <a:rPr lang="fa-IR" sz="2400" dirty="0" smtClean="0">
                <a:solidFill>
                  <a:srgbClr val="C00000"/>
                </a:solidFill>
                <a:cs typeface="B Vahid" panose="00000700000000000000" pitchFamily="2" charset="-78"/>
              </a:rPr>
              <a:t> </a:t>
            </a:r>
            <a:r>
              <a:rPr lang="fa-IR" sz="2400" dirty="0">
                <a:solidFill>
                  <a:srgbClr val="C00000"/>
                </a:solidFill>
                <a:cs typeface="B Vahid" panose="00000700000000000000" pitchFamily="2" charset="-78"/>
              </a:rPr>
              <a:t>فشارهای وارده از طرف خریداران را کاهش می دهد،</a:t>
            </a:r>
          </a:p>
          <a:p>
            <a:pPr marL="714375" algn="r" rtl="1">
              <a:buFont typeface="Courier New" panose="02070309020205020404" pitchFamily="49" charset="0"/>
              <a:buChar char="o"/>
            </a:pPr>
            <a:r>
              <a:rPr lang="fa-IR" sz="2400" dirty="0" smtClean="0">
                <a:solidFill>
                  <a:srgbClr val="C00000"/>
                </a:solidFill>
                <a:cs typeface="B Vahid" panose="00000700000000000000" pitchFamily="2" charset="-78"/>
              </a:rPr>
              <a:t> </a:t>
            </a:r>
            <a:r>
              <a:rPr lang="fa-IR" sz="2400" dirty="0">
                <a:solidFill>
                  <a:srgbClr val="C00000"/>
                </a:solidFill>
                <a:cs typeface="B Vahid" panose="00000700000000000000" pitchFamily="2" charset="-78"/>
              </a:rPr>
              <a:t>هزینه های ورودی را افزایش می دهد، فشارهای وارده از طرف خریداران را کاهش می دهد،</a:t>
            </a:r>
          </a:p>
          <a:p>
            <a:pPr marL="714375" algn="r" rtl="1">
              <a:buFont typeface="Courier New" panose="02070309020205020404" pitchFamily="49" charset="0"/>
              <a:buChar char="o"/>
            </a:pPr>
            <a:r>
              <a:rPr lang="fa-IR" sz="2400" dirty="0" smtClean="0">
                <a:solidFill>
                  <a:srgbClr val="C00000"/>
                </a:solidFill>
                <a:cs typeface="B Vahid" panose="00000700000000000000" pitchFamily="2" charset="-78"/>
              </a:rPr>
              <a:t> </a:t>
            </a:r>
            <a:r>
              <a:rPr lang="fa-IR" sz="2400" dirty="0">
                <a:solidFill>
                  <a:srgbClr val="C00000"/>
                </a:solidFill>
                <a:cs typeface="B Vahid" panose="00000700000000000000" pitchFamily="2" charset="-78"/>
              </a:rPr>
              <a:t>پیشرفت و توسعه تکنولوژی تامین </a:t>
            </a:r>
            <a:r>
              <a:rPr lang="fa-IR" sz="2400" dirty="0" err="1">
                <a:solidFill>
                  <a:srgbClr val="C00000"/>
                </a:solidFill>
                <a:cs typeface="B Vahid" panose="00000700000000000000" pitchFamily="2" charset="-78"/>
              </a:rPr>
              <a:t>کنندگان</a:t>
            </a:r>
            <a:r>
              <a:rPr lang="fa-IR" sz="2400" dirty="0">
                <a:solidFill>
                  <a:srgbClr val="C00000"/>
                </a:solidFill>
                <a:cs typeface="B Vahid" panose="00000700000000000000" pitchFamily="2" charset="-78"/>
              </a:rPr>
              <a:t> را از بین می برد،</a:t>
            </a:r>
          </a:p>
          <a:p>
            <a:pPr marL="714375" algn="r" rtl="1">
              <a:buFont typeface="Courier New" panose="02070309020205020404" pitchFamily="49" charset="0"/>
              <a:buChar char="o"/>
            </a:pPr>
            <a:r>
              <a:rPr lang="fa-IR" sz="2400" dirty="0" smtClean="0">
                <a:solidFill>
                  <a:srgbClr val="C00000"/>
                </a:solidFill>
                <a:cs typeface="B Vahid" panose="00000700000000000000" pitchFamily="2" charset="-78"/>
              </a:rPr>
              <a:t>نوآوری </a:t>
            </a:r>
            <a:r>
              <a:rPr lang="fa-IR" sz="2400" dirty="0">
                <a:solidFill>
                  <a:srgbClr val="C00000"/>
                </a:solidFill>
                <a:cs typeface="B Vahid" panose="00000700000000000000" pitchFamily="2" charset="-78"/>
              </a:rPr>
              <a:t>را کندتر می کند و یا اینکه در جهت اشتباه هدایت می کند. </a:t>
            </a:r>
            <a:endParaRPr lang="fa-IR" sz="2400" dirty="0" smtClean="0">
              <a:solidFill>
                <a:srgbClr val="C00000"/>
              </a:solidFill>
              <a:cs typeface="B Vahid" panose="00000700000000000000" pitchFamily="2" charset="-78"/>
            </a:endParaRPr>
          </a:p>
          <a:p>
            <a:pPr marL="371475" indent="0" algn="r" rtl="1">
              <a:buNone/>
            </a:pPr>
            <a:endParaRPr lang="fa-IR" sz="2000" dirty="0">
              <a:solidFill>
                <a:srgbClr val="C00000"/>
              </a:solidFill>
              <a:cs typeface="B Vahid" panose="00000700000000000000" pitchFamily="2" charset="-78"/>
            </a:endParaRPr>
          </a:p>
          <a:p>
            <a:pPr algn="r" rtl="1">
              <a:buFont typeface="Wingdings" panose="05000000000000000000" pitchFamily="2" charset="2"/>
              <a:buChar char="v"/>
            </a:pPr>
            <a:r>
              <a:rPr lang="fa-IR" sz="2400" dirty="0">
                <a:cs typeface="B Vahid" panose="00000700000000000000" pitchFamily="2" charset="-78"/>
              </a:rPr>
              <a:t>بدست آوردن مجدد جایگاه یک شرکت در یک صنعت که مزیت رقابتی خود را از دست داده است، در تحقیقات حاضر نادر است.</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فرایند زوال</a:t>
            </a:r>
            <a:endParaRPr lang="en-US" dirty="0">
              <a:cs typeface="B Titr" panose="00000700000000000000" pitchFamily="2" charset="-78"/>
            </a:endParaRPr>
          </a:p>
        </p:txBody>
      </p:sp>
    </p:spTree>
    <p:extLst>
      <p:ext uri="{BB962C8B-B14F-4D97-AF65-F5344CB8AC3E}">
        <p14:creationId xmlns:p14="http://schemas.microsoft.com/office/powerpoint/2010/main" val="2917599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914900"/>
          </a:xfrm>
        </p:spPr>
        <p:txBody>
          <a:bodyPr>
            <a:normAutofit/>
          </a:bodyPr>
          <a:lstStyle/>
          <a:p>
            <a:pPr algn="r" rtl="1">
              <a:buFont typeface="Wingdings" panose="05000000000000000000" pitchFamily="2" charset="2"/>
              <a:buChar char="v"/>
            </a:pPr>
            <a:r>
              <a:rPr lang="fa-IR" sz="2400" dirty="0">
                <a:cs typeface="B Vahid" panose="00000700000000000000" pitchFamily="2" charset="-78"/>
              </a:rPr>
              <a:t>یک خوشه خصوصا اگر </a:t>
            </a:r>
            <a:r>
              <a:rPr lang="fa-IR" sz="2400" dirty="0" err="1">
                <a:cs typeface="B Vahid" panose="00000700000000000000" pitchFamily="2" charset="-78"/>
              </a:rPr>
              <a:t>بصورت</a:t>
            </a:r>
            <a:r>
              <a:rPr lang="fa-IR" sz="2400" dirty="0">
                <a:cs typeface="B Vahid" panose="00000700000000000000" pitchFamily="2" charset="-78"/>
              </a:rPr>
              <a:t> جغرافیایی </a:t>
            </a:r>
            <a:r>
              <a:rPr lang="fa-IR" sz="2400" dirty="0" err="1">
                <a:cs typeface="B Vahid" panose="00000700000000000000" pitchFamily="2" charset="-78"/>
              </a:rPr>
              <a:t>متکرکز</a:t>
            </a:r>
            <a:r>
              <a:rPr lang="fa-IR" sz="2400" dirty="0">
                <a:cs typeface="B Vahid" panose="00000700000000000000" pitchFamily="2" charset="-78"/>
              </a:rPr>
              <a:t> باشد ممکن است شامل بذرهایی برای نابودی خود باشد از جمله اینکه:</a:t>
            </a:r>
          </a:p>
          <a:p>
            <a:pPr marL="714375" algn="r" rtl="1">
              <a:buFont typeface="Courier New" panose="02070309020205020404" pitchFamily="49" charset="0"/>
              <a:buChar char="o"/>
            </a:pPr>
            <a:r>
              <a:rPr lang="fa-IR" sz="2400" dirty="0" smtClean="0">
                <a:solidFill>
                  <a:srgbClr val="C00000"/>
                </a:solidFill>
                <a:cs typeface="B Vahid" panose="00000700000000000000" pitchFamily="2" charset="-78"/>
              </a:rPr>
              <a:t>رقابت </a:t>
            </a:r>
            <a:r>
              <a:rPr lang="fa-IR" sz="2400" dirty="0">
                <a:solidFill>
                  <a:srgbClr val="C00000"/>
                </a:solidFill>
                <a:cs typeface="B Vahid" panose="00000700000000000000" pitchFamily="2" charset="-78"/>
              </a:rPr>
              <a:t>فرو نشیند</a:t>
            </a:r>
          </a:p>
          <a:p>
            <a:pPr marL="714375" algn="r" rtl="1">
              <a:buFont typeface="Courier New" panose="02070309020205020404" pitchFamily="49" charset="0"/>
              <a:buChar char="o"/>
            </a:pPr>
            <a:r>
              <a:rPr lang="fa-IR" sz="2400" dirty="0" smtClean="0">
                <a:solidFill>
                  <a:srgbClr val="C00000"/>
                </a:solidFill>
                <a:cs typeface="B Vahid" panose="00000700000000000000" pitchFamily="2" charset="-78"/>
              </a:rPr>
              <a:t>خریداران </a:t>
            </a:r>
            <a:r>
              <a:rPr lang="fa-IR" sz="2400" dirty="0">
                <a:solidFill>
                  <a:srgbClr val="C00000"/>
                </a:solidFill>
                <a:cs typeface="B Vahid" panose="00000700000000000000" pitchFamily="2" charset="-78"/>
              </a:rPr>
              <a:t>داخلی خیلی زود راضی شوند</a:t>
            </a:r>
          </a:p>
          <a:p>
            <a:pPr marL="714375" algn="r" rtl="1">
              <a:buFont typeface="Courier New" panose="02070309020205020404" pitchFamily="49" charset="0"/>
              <a:buChar char="o"/>
            </a:pPr>
            <a:r>
              <a:rPr lang="fa-IR" sz="2400" dirty="0" smtClean="0">
                <a:solidFill>
                  <a:srgbClr val="C00000"/>
                </a:solidFill>
                <a:cs typeface="B Vahid" panose="00000700000000000000" pitchFamily="2" charset="-78"/>
              </a:rPr>
              <a:t>خریداران </a:t>
            </a:r>
            <a:r>
              <a:rPr lang="fa-IR" sz="2400" dirty="0">
                <a:solidFill>
                  <a:srgbClr val="C00000"/>
                </a:solidFill>
                <a:cs typeface="B Vahid" panose="00000700000000000000" pitchFamily="2" charset="-78"/>
              </a:rPr>
              <a:t>داخلی آگاهی و </a:t>
            </a:r>
            <a:r>
              <a:rPr lang="fa-IR" sz="2400" dirty="0" err="1">
                <a:solidFill>
                  <a:srgbClr val="C00000"/>
                </a:solidFill>
                <a:cs typeface="B Vahid" panose="00000700000000000000" pitchFamily="2" charset="-78"/>
              </a:rPr>
              <a:t>خبرگی</a:t>
            </a:r>
            <a:r>
              <a:rPr lang="fa-IR" sz="2400" dirty="0">
                <a:solidFill>
                  <a:srgbClr val="C00000"/>
                </a:solidFill>
                <a:cs typeface="B Vahid" panose="00000700000000000000" pitchFamily="2" charset="-78"/>
              </a:rPr>
              <a:t> خود را از دست دهند</a:t>
            </a:r>
          </a:p>
          <a:p>
            <a:pPr marL="714375" algn="r" rtl="1">
              <a:buFont typeface="Courier New" panose="02070309020205020404" pitchFamily="49" charset="0"/>
              <a:buChar char="o"/>
            </a:pPr>
            <a:r>
              <a:rPr lang="fa-IR" sz="2400" dirty="0" smtClean="0">
                <a:solidFill>
                  <a:srgbClr val="C00000"/>
                </a:solidFill>
                <a:cs typeface="B Vahid" panose="00000700000000000000" pitchFamily="2" charset="-78"/>
              </a:rPr>
              <a:t>تمایل </a:t>
            </a:r>
            <a:r>
              <a:rPr lang="fa-IR" sz="2400" dirty="0">
                <a:solidFill>
                  <a:srgbClr val="C00000"/>
                </a:solidFill>
                <a:cs typeface="B Vahid" panose="00000700000000000000" pitchFamily="2" charset="-78"/>
              </a:rPr>
              <a:t>خوشه داخلی برای پیشرفت از بین برود.</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خوشه های صنعتی وابسته</a:t>
            </a:r>
            <a:endParaRPr lang="en-US" dirty="0">
              <a:cs typeface="B Titr" panose="00000700000000000000" pitchFamily="2" charset="-78"/>
            </a:endParaRPr>
          </a:p>
        </p:txBody>
      </p:sp>
    </p:spTree>
    <p:extLst>
      <p:ext uri="{BB962C8B-B14F-4D97-AF65-F5344CB8AC3E}">
        <p14:creationId xmlns:p14="http://schemas.microsoft.com/office/powerpoint/2010/main" val="1428491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914900"/>
          </a:xfrm>
        </p:spPr>
        <p:txBody>
          <a:bodyPr>
            <a:normAutofit/>
          </a:bodyPr>
          <a:lstStyle/>
          <a:p>
            <a:pPr algn="r" rtl="1">
              <a:buFont typeface="Wingdings" panose="05000000000000000000" pitchFamily="2" charset="2"/>
              <a:buChar char="v"/>
            </a:pPr>
            <a:r>
              <a:rPr lang="fa-IR" sz="2400" dirty="0">
                <a:cs typeface="B Vahid" panose="00000700000000000000" pitchFamily="2" charset="-78"/>
              </a:rPr>
              <a:t>زمانی خوشه ها شدیدا آسیب پذیر می گردند که تعداد بسیاری از شرکت ها فاقد استراتژی های جهانی باشند و فعالیت های برجسته ای که باید در یک کشور وجود داشته باشد را دارا نباشند. </a:t>
            </a:r>
            <a:endParaRPr lang="fa-IR" sz="2400" dirty="0" smtClean="0">
              <a:cs typeface="B Vahid" panose="00000700000000000000" pitchFamily="2" charset="-78"/>
            </a:endParaRPr>
          </a:p>
          <a:p>
            <a:pPr algn="r" rtl="1">
              <a:buFont typeface="Wingdings" panose="05000000000000000000" pitchFamily="2" charset="2"/>
              <a:buChar char="v"/>
            </a:pPr>
            <a:endParaRPr lang="fa-IR" sz="2400" dirty="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کمبود </a:t>
            </a:r>
            <a:r>
              <a:rPr lang="fa-IR" sz="2400" dirty="0">
                <a:cs typeface="B Vahid" panose="00000700000000000000" pitchFamily="2" charset="-78"/>
              </a:rPr>
              <a:t>یکی از این صنایع ممکن است تاثیر جدی بر روی کل خوشه داشته باشد.</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خوشه زدایی کردن</a:t>
            </a:r>
            <a:endParaRPr lang="en-US" dirty="0">
              <a:cs typeface="B Titr" panose="00000700000000000000" pitchFamily="2" charset="-78"/>
            </a:endParaRPr>
          </a:p>
        </p:txBody>
      </p:sp>
    </p:spTree>
    <p:extLst>
      <p:ext uri="{BB962C8B-B14F-4D97-AF65-F5344CB8AC3E}">
        <p14:creationId xmlns:p14="http://schemas.microsoft.com/office/powerpoint/2010/main" val="3395196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131751" y="3080378"/>
            <a:ext cx="8915400" cy="3777622"/>
          </a:xfrm>
        </p:spPr>
        <p:txBody>
          <a:bodyPr>
            <a:normAutofit/>
          </a:bodyPr>
          <a:lstStyle/>
          <a:p>
            <a:pPr marL="0" indent="0" algn="ctr">
              <a:buNone/>
            </a:pPr>
            <a:endParaRPr lang="fa-IR" sz="9600" dirty="0" smtClean="0">
              <a:cs typeface="B Jadid" panose="00000700000000000000" pitchFamily="2" charset="-78"/>
            </a:endParaRPr>
          </a:p>
          <a:p>
            <a:pPr marL="0" indent="0" algn="ctr">
              <a:buNone/>
            </a:pPr>
            <a:r>
              <a:rPr lang="fa-IR" sz="9600" dirty="0">
                <a:cs typeface="B Jadid" panose="00000700000000000000" pitchFamily="2" charset="-78"/>
              </a:rPr>
              <a:t> </a:t>
            </a:r>
            <a:r>
              <a:rPr lang="fa-IR" sz="9600" dirty="0" smtClean="0">
                <a:cs typeface="B Jadid" panose="00000700000000000000" pitchFamily="2" charset="-78"/>
              </a:rPr>
              <a:t>        با تشکر </a:t>
            </a:r>
            <a:endParaRPr lang="en-US" sz="9600" dirty="0">
              <a:cs typeface="B Jadid" panose="00000700000000000000" pitchFamily="2" charset="-78"/>
            </a:endParaRPr>
          </a:p>
        </p:txBody>
      </p:sp>
    </p:spTree>
    <p:extLst>
      <p:ext uri="{BB962C8B-B14F-4D97-AF65-F5344CB8AC3E}">
        <p14:creationId xmlns:p14="http://schemas.microsoft.com/office/powerpoint/2010/main" val="322020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30000">
              <a:schemeClr val="bg2">
                <a:tint val="90000"/>
                <a:satMod val="92000"/>
                <a:lumMod val="120000"/>
              </a:schemeClr>
            </a:gs>
            <a:gs pos="100000">
              <a:schemeClr val="bg2">
                <a:shade val="98000"/>
                <a:satMod val="120000"/>
                <a:lumMod val="98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2" y="3483"/>
            <a:ext cx="12194979" cy="6856327"/>
          </a:xfrm>
          <a:prstGeom prst="rect">
            <a:avLst/>
          </a:prstGeom>
        </p:spPr>
      </p:pic>
      <p:sp>
        <p:nvSpPr>
          <p:cNvPr id="2" name="Title 1"/>
          <p:cNvSpPr>
            <a:spLocks noGrp="1"/>
          </p:cNvSpPr>
          <p:nvPr>
            <p:ph type="title"/>
          </p:nvPr>
        </p:nvSpPr>
        <p:spPr>
          <a:xfrm>
            <a:off x="1359207" y="754736"/>
            <a:ext cx="8911687" cy="890365"/>
          </a:xfrm>
        </p:spPr>
        <p:txBody>
          <a:bodyPr/>
          <a:lstStyle/>
          <a:p>
            <a:pPr algn="r" rtl="1"/>
            <a:r>
              <a:rPr lang="fa-IR" dirty="0" smtClean="0">
                <a:cs typeface="B Titr" panose="00000700000000000000" pitchFamily="2" charset="-78"/>
              </a:rPr>
              <a:t>مقدمه</a:t>
            </a:r>
            <a:endParaRPr lang="en-US" dirty="0">
              <a:cs typeface="B Titr" panose="00000700000000000000" pitchFamily="2" charset="-78"/>
            </a:endParaRPr>
          </a:p>
        </p:txBody>
      </p:sp>
      <p:sp>
        <p:nvSpPr>
          <p:cNvPr id="3" name="Content Placeholder 2"/>
          <p:cNvSpPr>
            <a:spLocks noGrp="1"/>
          </p:cNvSpPr>
          <p:nvPr>
            <p:ph idx="1"/>
          </p:nvPr>
        </p:nvSpPr>
        <p:spPr>
          <a:xfrm>
            <a:off x="667657" y="1558017"/>
            <a:ext cx="9298441" cy="1956708"/>
          </a:xfrm>
        </p:spPr>
        <p:txBody>
          <a:bodyPr>
            <a:normAutofit/>
          </a:bodyPr>
          <a:lstStyle/>
          <a:p>
            <a:pPr algn="r" rtl="1">
              <a:buFont typeface="Wingdings" panose="05000000000000000000" pitchFamily="2" charset="2"/>
              <a:buChar char="v"/>
            </a:pPr>
            <a:r>
              <a:rPr lang="fa-IR" sz="2400" dirty="0" smtClean="0">
                <a:cs typeface="B Vahid" panose="00000700000000000000" pitchFamily="2" charset="-78"/>
              </a:rPr>
              <a:t>مزیت رقابتی پایدار در یک صنعت از فعل و انفعالات میان مزیت ها و چگونگی تقویت آنها </a:t>
            </a:r>
            <a:br>
              <a:rPr lang="fa-IR" sz="2400" dirty="0" smtClean="0">
                <a:cs typeface="B Vahid" panose="00000700000000000000" pitchFamily="2" charset="-78"/>
              </a:rPr>
            </a:br>
            <a:r>
              <a:rPr lang="fa-IR" sz="2400" dirty="0" smtClean="0">
                <a:cs typeface="B Vahid" panose="00000700000000000000" pitchFamily="2" charset="-78"/>
              </a:rPr>
              <a:t>بر می خیزد و محیطی را ایجاد می کند که برای رقابت خارجی جهت کپی برداری و تقلید از کالاهای موجود مشکل باشد.</a:t>
            </a:r>
          </a:p>
          <a:p>
            <a:pPr algn="r" rtl="1">
              <a:buFont typeface="Wingdings" panose="05000000000000000000" pitchFamily="2" charset="2"/>
              <a:buChar char="v"/>
            </a:pPr>
            <a:r>
              <a:rPr lang="fa-IR" sz="2400" dirty="0" smtClean="0">
                <a:cs typeface="B Vahid" panose="00000700000000000000" pitchFamily="2" charset="-78"/>
              </a:rPr>
              <a:t>کل این سیستم ملی بسیار مهم تر از اجزای آن به طور مجزا است.</a:t>
            </a:r>
          </a:p>
          <a:p>
            <a:pPr algn="r" rtl="1">
              <a:buFont typeface="Wingdings" panose="05000000000000000000" pitchFamily="2" charset="2"/>
              <a:buChar char="v"/>
            </a:pPr>
            <a:endParaRPr lang="en-US" sz="2400" dirty="0">
              <a:cs typeface="B Vahid" panose="00000700000000000000" pitchFamily="2" charset="-78"/>
            </a:endParaRPr>
          </a:p>
        </p:txBody>
      </p:sp>
      <p:sp>
        <p:nvSpPr>
          <p:cNvPr id="5" name="Content Placeholder 2"/>
          <p:cNvSpPr txBox="1">
            <a:spLocks/>
          </p:cNvSpPr>
          <p:nvPr/>
        </p:nvSpPr>
        <p:spPr>
          <a:xfrm>
            <a:off x="972453" y="4292081"/>
            <a:ext cx="9298441" cy="195670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r" rtl="1">
              <a:buNone/>
            </a:pPr>
            <a:r>
              <a:rPr lang="fa-IR" sz="2800" b="1" dirty="0" smtClean="0">
                <a:solidFill>
                  <a:srgbClr val="FF0000"/>
                </a:solidFill>
                <a:cs typeface="B Titr TG E" panose="00000700000000000000" pitchFamily="2" charset="-78"/>
              </a:rPr>
              <a:t>هدف فصل:</a:t>
            </a:r>
          </a:p>
          <a:p>
            <a:pPr marL="628650" indent="-357188" algn="r" rtl="1">
              <a:buFont typeface="Wingdings" panose="05000000000000000000" pitchFamily="2" charset="2"/>
              <a:buChar char="v"/>
              <a:tabLst>
                <a:tab pos="628650" algn="l"/>
              </a:tabLst>
            </a:pPr>
            <a:r>
              <a:rPr lang="fa-IR" sz="2400" dirty="0" smtClean="0">
                <a:cs typeface="B Vahid" panose="00000700000000000000" pitchFamily="2" charset="-78"/>
              </a:rPr>
              <a:t>نشان دادن چگونگی ترکیب عوامل تعیین کننده در یک سیستم پویا</a:t>
            </a:r>
          </a:p>
          <a:p>
            <a:pPr algn="r" rtl="1">
              <a:buFont typeface="Wingdings" panose="05000000000000000000" pitchFamily="2" charset="2"/>
              <a:buChar char="v"/>
            </a:pPr>
            <a:endParaRPr lang="en-US" sz="2400" dirty="0">
              <a:cs typeface="B Vahid" panose="00000700000000000000" pitchFamily="2" charset="-78"/>
            </a:endParaRPr>
          </a:p>
        </p:txBody>
      </p:sp>
    </p:spTree>
    <p:extLst>
      <p:ext uri="{BB962C8B-B14F-4D97-AF65-F5344CB8AC3E}">
        <p14:creationId xmlns:p14="http://schemas.microsoft.com/office/powerpoint/2010/main" val="4154955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125284"/>
          </a:xfrm>
        </p:spPr>
        <p:txBody>
          <a:bodyPr>
            <a:normAutofit/>
          </a:bodyPr>
          <a:lstStyle/>
          <a:p>
            <a:pPr algn="r" rtl="1">
              <a:buFont typeface="Wingdings" panose="05000000000000000000" pitchFamily="2" charset="2"/>
              <a:buChar char="v"/>
            </a:pPr>
            <a:r>
              <a:rPr lang="fa-IR" sz="2400" dirty="0" smtClean="0">
                <a:cs typeface="B Vahid" panose="00000700000000000000" pitchFamily="2" charset="-78"/>
              </a:rPr>
              <a:t>دو عنصر رقابت داخلی و تمرکز جغرافیایی صنعت، این قدرت را دارند تا مدل الماس را به سیستمی تغییر شکل دهند که در آن رقابت داخلی موج می زند. به این دلایل که:</a:t>
            </a:r>
          </a:p>
          <a:p>
            <a:pPr marL="800100" indent="-457200" algn="r" rtl="1">
              <a:buFont typeface="+mj-lt"/>
              <a:buAutoNum type="arabicPeriod"/>
            </a:pPr>
            <a:r>
              <a:rPr lang="fa-IR" sz="2400" dirty="0" smtClean="0">
                <a:solidFill>
                  <a:srgbClr val="0070C0"/>
                </a:solidFill>
                <a:cs typeface="B Vahid" panose="00000700000000000000" pitchFamily="2" charset="-78"/>
              </a:rPr>
              <a:t>رقابت داخلی می تواند موجب بهبود سایر عوامل مدل الماس ملی گردد</a:t>
            </a:r>
          </a:p>
          <a:p>
            <a:pPr marL="800100" indent="-457200" algn="r" rtl="1">
              <a:buFont typeface="+mj-lt"/>
              <a:buAutoNum type="arabicPeriod"/>
            </a:pPr>
            <a:r>
              <a:rPr lang="fa-IR" sz="2400" dirty="0" smtClean="0">
                <a:solidFill>
                  <a:srgbClr val="0070C0"/>
                </a:solidFill>
                <a:cs typeface="B Vahid" panose="00000700000000000000" pitchFamily="2" charset="-78"/>
              </a:rPr>
              <a:t>تمرکز جغرافیایی می تواند ارتباطات و تعاملات درون مدل الماس را افزایش دهد.</a:t>
            </a:r>
          </a:p>
          <a:p>
            <a:pPr marL="0" indent="0" algn="r" rtl="1">
              <a:buNone/>
            </a:pPr>
            <a:endParaRPr lang="fa-IR" sz="2400" dirty="0" smtClean="0">
              <a:solidFill>
                <a:srgbClr val="0070C0"/>
              </a:solidFill>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صنایع رقابتی یک کشور تنها از طریق اقتصاد آن کشور گسترش </a:t>
            </a:r>
            <a:r>
              <a:rPr lang="fa-IR" sz="2400" dirty="0" err="1" smtClean="0">
                <a:cs typeface="B Vahid" panose="00000700000000000000" pitchFamily="2" charset="-78"/>
              </a:rPr>
              <a:t>نمیابند</a:t>
            </a:r>
            <a:r>
              <a:rPr lang="fa-IR" sz="2400" dirty="0" smtClean="0">
                <a:cs typeface="B Vahid" panose="00000700000000000000" pitchFamily="2" charset="-78"/>
              </a:rPr>
              <a:t> بلکه توسط خوشه های  صنعتی به هم متصل می شوند.</a:t>
            </a:r>
          </a:p>
          <a:p>
            <a:pPr algn="r" rtl="1">
              <a:buFont typeface="Wingdings" panose="05000000000000000000" pitchFamily="2" charset="2"/>
              <a:buChar char="v"/>
            </a:pPr>
            <a:r>
              <a:rPr lang="fa-IR" sz="2400" dirty="0" smtClean="0">
                <a:cs typeface="B Vahid" panose="00000700000000000000" pitchFamily="2" charset="-78"/>
              </a:rPr>
              <a:t>خوشه ها شامل </a:t>
            </a:r>
            <a:r>
              <a:rPr lang="fa-IR" sz="2400" dirty="0" err="1" smtClean="0">
                <a:cs typeface="B Vahid" panose="00000700000000000000" pitchFamily="2" charset="-78"/>
              </a:rPr>
              <a:t>صنایعی</a:t>
            </a:r>
            <a:r>
              <a:rPr lang="fa-IR" sz="2400" dirty="0" smtClean="0">
                <a:cs typeface="B Vahid" panose="00000700000000000000" pitchFamily="2" charset="-78"/>
              </a:rPr>
              <a:t> هستند که توسط ارتباطات گوناگونی به همدیگر متصل می شوند و بدین ترتیب کل صنایع را توسعه می دهند.</a:t>
            </a:r>
            <a:endParaRPr lang="en-US" sz="2400" dirty="0">
              <a:cs typeface="B Vahid" panose="00000700000000000000" pitchFamily="2" charset="-78"/>
            </a:endParaRPr>
          </a:p>
        </p:txBody>
      </p:sp>
      <p:sp>
        <p:nvSpPr>
          <p:cNvPr id="7" name="Title 1"/>
          <p:cNvSpPr>
            <a:spLocks noGrp="1"/>
          </p:cNvSpPr>
          <p:nvPr>
            <p:ph type="title"/>
          </p:nvPr>
        </p:nvSpPr>
        <p:spPr>
          <a:xfrm>
            <a:off x="1402070" y="624109"/>
            <a:ext cx="8911687" cy="890365"/>
          </a:xfrm>
        </p:spPr>
        <p:txBody>
          <a:bodyPr/>
          <a:lstStyle/>
          <a:p>
            <a:pPr algn="r" rtl="1"/>
            <a:r>
              <a:rPr lang="fa-IR" dirty="0" smtClean="0">
                <a:cs typeface="B Titr" panose="00000700000000000000" pitchFamily="2" charset="-78"/>
              </a:rPr>
              <a:t>مقدمه (ادامه)</a:t>
            </a:r>
            <a:endParaRPr lang="en-US" dirty="0">
              <a:cs typeface="B Titr" panose="00000700000000000000" pitchFamily="2" charset="-78"/>
            </a:endParaRPr>
          </a:p>
        </p:txBody>
      </p:sp>
      <p:pic>
        <p:nvPicPr>
          <p:cNvPr id="5" name="Picture 4"/>
          <p:cNvPicPr>
            <a:picLocks noChangeAspect="1"/>
          </p:cNvPicPr>
          <p:nvPr/>
        </p:nvPicPr>
        <p:blipFill>
          <a:blip r:embed="rId3"/>
          <a:stretch>
            <a:fillRect/>
          </a:stretch>
        </p:blipFill>
        <p:spPr>
          <a:xfrm>
            <a:off x="0" y="5214938"/>
            <a:ext cx="2557463" cy="1643062"/>
          </a:xfrm>
          <a:prstGeom prst="rect">
            <a:avLst/>
          </a:prstGeom>
        </p:spPr>
      </p:pic>
    </p:spTree>
    <p:extLst>
      <p:ext uri="{BB962C8B-B14F-4D97-AF65-F5344CB8AC3E}">
        <p14:creationId xmlns:p14="http://schemas.microsoft.com/office/powerpoint/2010/main" val="1282849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502081" y="624109"/>
            <a:ext cx="8911687" cy="890365"/>
          </a:xfrm>
        </p:spPr>
        <p:txBody>
          <a:bodyPr/>
          <a:lstStyle/>
          <a:p>
            <a:pPr algn="r" rtl="1"/>
            <a:r>
              <a:rPr lang="fa-IR" dirty="0" smtClean="0">
                <a:cs typeface="B Titr" panose="00000700000000000000" pitchFamily="2" charset="-78"/>
              </a:rPr>
              <a:t>الگوهای خلق فاکتور</a:t>
            </a:r>
            <a:endParaRPr lang="en-US" dirty="0">
              <a:cs typeface="B Titr" panose="00000700000000000000" pitchFamily="2" charset="-78"/>
            </a:endParaRPr>
          </a:p>
        </p:txBody>
      </p:sp>
      <p:sp>
        <p:nvSpPr>
          <p:cNvPr id="2" name="Rectangle 1"/>
          <p:cNvSpPr/>
          <p:nvPr/>
        </p:nvSpPr>
        <p:spPr>
          <a:xfrm>
            <a:off x="10829927" y="740448"/>
            <a:ext cx="1390650" cy="445182"/>
          </a:xfrm>
          <a:prstGeom prst="rect">
            <a:avLst/>
          </a:prstGeom>
          <a:no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1400" b="1" dirty="0" smtClean="0">
                <a:cs typeface="B Nazanin" panose="00000400000000000000" pitchFamily="2" charset="-78"/>
              </a:rPr>
              <a:t>روابط میان عوامل تعیین کننده</a:t>
            </a:r>
            <a:endParaRPr lang="en-US" sz="1400" b="1" dirty="0">
              <a:cs typeface="B Nazanin" panose="00000400000000000000" pitchFamily="2" charset="-78"/>
            </a:endParaRPr>
          </a:p>
        </p:txBody>
      </p:sp>
      <p:grpSp>
        <p:nvGrpSpPr>
          <p:cNvPr id="13" name="Group 12"/>
          <p:cNvGrpSpPr/>
          <p:nvPr/>
        </p:nvGrpSpPr>
        <p:grpSpPr>
          <a:xfrm>
            <a:off x="0" y="1673"/>
            <a:ext cx="12263440" cy="6856327"/>
            <a:chOff x="1" y="1673"/>
            <a:chExt cx="12263440" cy="6856327"/>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3"/>
              <a:ext cx="12263440" cy="6856327"/>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673"/>
              <a:ext cx="6186488" cy="6856327"/>
            </a:xfrm>
            <a:prstGeom prst="rect">
              <a:avLst/>
            </a:prstGeom>
          </p:spPr>
        </p:pic>
      </p:grpSp>
      <p:sp>
        <p:nvSpPr>
          <p:cNvPr id="3" name="Content Placeholder 2"/>
          <p:cNvSpPr>
            <a:spLocks noGrp="1"/>
          </p:cNvSpPr>
          <p:nvPr>
            <p:ph idx="1"/>
          </p:nvPr>
        </p:nvSpPr>
        <p:spPr>
          <a:xfrm>
            <a:off x="5600701" y="1514473"/>
            <a:ext cx="4639239" cy="5143502"/>
          </a:xfrm>
        </p:spPr>
        <p:txBody>
          <a:bodyPr>
            <a:normAutofit/>
          </a:bodyPr>
          <a:lstStyle/>
          <a:p>
            <a:pPr algn="r" rtl="1">
              <a:buFont typeface="Wingdings" panose="05000000000000000000" pitchFamily="2" charset="2"/>
              <a:buChar char="v"/>
            </a:pPr>
            <a:r>
              <a:rPr lang="fa-IR" dirty="0" smtClean="0">
                <a:cs typeface="B Vahid" panose="00000700000000000000" pitchFamily="2" charset="-78"/>
              </a:rPr>
              <a:t>رقابت ، استراتژی و ساختار صنعت:</a:t>
            </a:r>
          </a:p>
          <a:p>
            <a:pPr marL="714375" indent="-357188" algn="r" rtl="1">
              <a:buFont typeface="+mj-lt"/>
              <a:buAutoNum type="arabicPeriod"/>
            </a:pPr>
            <a:r>
              <a:rPr lang="fa-IR" dirty="0" smtClean="0">
                <a:solidFill>
                  <a:srgbClr val="0070C0"/>
                </a:solidFill>
                <a:cs typeface="B Vahid" panose="00000700000000000000" pitchFamily="2" charset="-78"/>
              </a:rPr>
              <a:t>توسعه منابع انسانی ماهر</a:t>
            </a:r>
          </a:p>
          <a:p>
            <a:pPr marL="714375" indent="-357188" algn="r" rtl="1">
              <a:buFont typeface="+mj-lt"/>
              <a:buAutoNum type="arabicPeriod"/>
            </a:pPr>
            <a:r>
              <a:rPr lang="fa-IR" dirty="0" smtClean="0">
                <a:solidFill>
                  <a:srgbClr val="0070C0"/>
                </a:solidFill>
                <a:cs typeface="B Vahid" panose="00000700000000000000" pitchFamily="2" charset="-78"/>
              </a:rPr>
              <a:t>تکنولوژی های مرتبط با دانش مخصوص بازار</a:t>
            </a:r>
          </a:p>
          <a:p>
            <a:pPr marL="714375" indent="-357188" algn="r" rtl="1">
              <a:buFont typeface="+mj-lt"/>
              <a:buAutoNum type="arabicPeriod"/>
            </a:pPr>
            <a:r>
              <a:rPr lang="fa-IR" dirty="0" smtClean="0">
                <a:solidFill>
                  <a:srgbClr val="0070C0"/>
                </a:solidFill>
                <a:cs typeface="B Vahid" panose="00000700000000000000" pitchFamily="2" charset="-78"/>
              </a:rPr>
              <a:t>زیرساختهای ویژه از سوی دولت</a:t>
            </a:r>
            <a:endParaRPr lang="fa-IR" dirty="0">
              <a:solidFill>
                <a:srgbClr val="0070C0"/>
              </a:solidFill>
              <a:cs typeface="B Vahid" panose="00000700000000000000" pitchFamily="2" charset="-78"/>
            </a:endParaRPr>
          </a:p>
          <a:p>
            <a:pPr marL="285750" indent="-285750" algn="r" rtl="1">
              <a:buFont typeface="Wingdings" panose="05000000000000000000" pitchFamily="2" charset="2"/>
              <a:buChar char="v"/>
            </a:pPr>
            <a:r>
              <a:rPr lang="fa-IR" dirty="0">
                <a:cs typeface="B Vahid" panose="00000700000000000000" pitchFamily="2" charset="-78"/>
              </a:rPr>
              <a:t>صنایع حمایت کننده و </a:t>
            </a:r>
            <a:r>
              <a:rPr lang="fa-IR" dirty="0" smtClean="0">
                <a:cs typeface="B Vahid" panose="00000700000000000000" pitchFamily="2" charset="-78"/>
              </a:rPr>
              <a:t>وابسته</a:t>
            </a:r>
            <a:endParaRPr lang="fa-IR" dirty="0">
              <a:cs typeface="B Vahid" panose="00000700000000000000" pitchFamily="2" charset="-78"/>
            </a:endParaRPr>
          </a:p>
          <a:p>
            <a:pPr marL="714375" algn="r" rtl="1">
              <a:buFont typeface="+mj-lt"/>
              <a:buAutoNum type="arabicPeriod"/>
            </a:pPr>
            <a:r>
              <a:rPr lang="fa-IR" dirty="0" smtClean="0">
                <a:solidFill>
                  <a:srgbClr val="0070C0"/>
                </a:solidFill>
                <a:cs typeface="B Vahid" panose="00000700000000000000" pitchFamily="2" charset="-78"/>
              </a:rPr>
              <a:t>ایجاد و ترفیع فاکتورهای ویژه قابل </a:t>
            </a:r>
            <a:r>
              <a:rPr lang="fa-IR" dirty="0" err="1" smtClean="0">
                <a:solidFill>
                  <a:srgbClr val="0070C0"/>
                </a:solidFill>
                <a:cs typeface="B Vahid" panose="00000700000000000000" pitchFamily="2" charset="-78"/>
              </a:rPr>
              <a:t>اننتقال</a:t>
            </a:r>
            <a:r>
              <a:rPr lang="fa-IR" dirty="0" smtClean="0">
                <a:solidFill>
                  <a:srgbClr val="0070C0"/>
                </a:solidFill>
                <a:cs typeface="B Vahid" panose="00000700000000000000" pitchFamily="2" charset="-78"/>
              </a:rPr>
              <a:t> مانند</a:t>
            </a:r>
            <a:br>
              <a:rPr lang="fa-IR" dirty="0" smtClean="0">
                <a:solidFill>
                  <a:srgbClr val="0070C0"/>
                </a:solidFill>
                <a:cs typeface="B Vahid" panose="00000700000000000000" pitchFamily="2" charset="-78"/>
              </a:rPr>
            </a:br>
            <a:r>
              <a:rPr lang="fa-IR" dirty="0" smtClean="0">
                <a:solidFill>
                  <a:srgbClr val="0070C0"/>
                </a:solidFill>
                <a:cs typeface="B Vahid" panose="00000700000000000000" pitchFamily="2" charset="-78"/>
              </a:rPr>
              <a:t> برنامه های آموزشی و ظرفیت های تحقیقاتی</a:t>
            </a:r>
          </a:p>
          <a:p>
            <a:pPr marL="714375" algn="r" rtl="1">
              <a:buFont typeface="+mj-lt"/>
              <a:buAutoNum type="arabicPeriod"/>
            </a:pPr>
            <a:r>
              <a:rPr lang="fa-IR" dirty="0" smtClean="0">
                <a:solidFill>
                  <a:srgbClr val="0070C0"/>
                </a:solidFill>
                <a:cs typeface="B Vahid" panose="00000700000000000000" pitchFamily="2" charset="-78"/>
              </a:rPr>
              <a:t>تحریک </a:t>
            </a:r>
            <a:r>
              <a:rPr lang="fa-IR" dirty="0" err="1">
                <a:solidFill>
                  <a:srgbClr val="0070C0"/>
                </a:solidFill>
                <a:cs typeface="B Vahid" panose="00000700000000000000" pitchFamily="2" charset="-78"/>
              </a:rPr>
              <a:t>گننده</a:t>
            </a:r>
            <a:r>
              <a:rPr lang="fa-IR" dirty="0">
                <a:solidFill>
                  <a:srgbClr val="0070C0"/>
                </a:solidFill>
                <a:cs typeface="B Vahid" panose="00000700000000000000" pitchFamily="2" charset="-78"/>
              </a:rPr>
              <a:t> احزاب دولتی، موسسات آموزشی، افراد و </a:t>
            </a:r>
            <a:r>
              <a:rPr lang="fa-IR" dirty="0" smtClean="0">
                <a:solidFill>
                  <a:srgbClr val="0070C0"/>
                </a:solidFill>
                <a:cs typeface="B Vahid" panose="00000700000000000000" pitchFamily="2" charset="-78"/>
              </a:rPr>
              <a:t>شرکتها </a:t>
            </a:r>
            <a:r>
              <a:rPr lang="fa-IR" dirty="0">
                <a:solidFill>
                  <a:srgbClr val="0070C0"/>
                </a:solidFill>
                <a:cs typeface="B Vahid" panose="00000700000000000000" pitchFamily="2" charset="-78"/>
              </a:rPr>
              <a:t>برای سرمایه گذاری در ایجاد فاکتورهای </a:t>
            </a:r>
            <a:r>
              <a:rPr lang="fa-IR" dirty="0" smtClean="0">
                <a:solidFill>
                  <a:srgbClr val="0070C0"/>
                </a:solidFill>
                <a:cs typeface="B Vahid" panose="00000700000000000000" pitchFamily="2" charset="-78"/>
              </a:rPr>
              <a:t>مرتبط</a:t>
            </a:r>
          </a:p>
          <a:p>
            <a:pPr marL="285750" indent="-285750" algn="r" rtl="1">
              <a:buFont typeface="Wingdings" panose="05000000000000000000" pitchFamily="2" charset="2"/>
              <a:buChar char="v"/>
            </a:pPr>
            <a:r>
              <a:rPr lang="fa-IR" dirty="0">
                <a:cs typeface="B Vahid" panose="00000700000000000000" pitchFamily="2" charset="-78"/>
              </a:rPr>
              <a:t>شرایط </a:t>
            </a:r>
            <a:r>
              <a:rPr lang="fa-IR" dirty="0" smtClean="0">
                <a:cs typeface="B Vahid" panose="00000700000000000000" pitchFamily="2" charset="-78"/>
              </a:rPr>
              <a:t>تقاضا</a:t>
            </a:r>
          </a:p>
          <a:p>
            <a:pPr marL="714375" algn="r" rtl="1">
              <a:buFont typeface="+mj-lt"/>
              <a:buAutoNum type="arabicPeriod"/>
            </a:pPr>
            <a:r>
              <a:rPr lang="fa-IR" dirty="0">
                <a:solidFill>
                  <a:srgbClr val="0070C0"/>
                </a:solidFill>
                <a:cs typeface="B Vahid" panose="00000700000000000000" pitchFamily="2" charset="-78"/>
              </a:rPr>
              <a:t>تقاضای داخلی بالا احتمال توافق دولت برای سرمایه گذاری برای ایجاد مکانیزم های خلق فاکتور را افزایش می </a:t>
            </a:r>
            <a:r>
              <a:rPr lang="fa-IR" dirty="0" smtClean="0">
                <a:solidFill>
                  <a:srgbClr val="0070C0"/>
                </a:solidFill>
                <a:cs typeface="B Vahid" panose="00000700000000000000" pitchFamily="2" charset="-78"/>
              </a:rPr>
              <a:t>دهد</a:t>
            </a:r>
          </a:p>
          <a:p>
            <a:pPr marL="285750" indent="-285750" algn="r" rtl="1">
              <a:buFont typeface="Wingdings" panose="05000000000000000000" pitchFamily="2" charset="2"/>
              <a:buChar char="v"/>
            </a:pPr>
            <a:endParaRPr lang="fa-IR" dirty="0">
              <a:cs typeface="B Vahid" panose="00000700000000000000" pitchFamily="2" charset="-78"/>
            </a:endParaRPr>
          </a:p>
        </p:txBody>
      </p:sp>
      <p:sp>
        <p:nvSpPr>
          <p:cNvPr id="14" name="Up Arrow 13"/>
          <p:cNvSpPr/>
          <p:nvPr/>
        </p:nvSpPr>
        <p:spPr>
          <a:xfrm rot="13183629">
            <a:off x="1403360" y="509044"/>
            <a:ext cx="578830" cy="2598826"/>
          </a:xfrm>
          <a:prstGeom prst="upArrow">
            <a:avLst>
              <a:gd name="adj1" fmla="val 36410"/>
              <a:gd name="adj2" fmla="val 6359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a:xfrm>
            <a:off x="1675877" y="624110"/>
            <a:ext cx="8911687" cy="89036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fa-IR" dirty="0" smtClean="0">
                <a:cs typeface="B Titr" panose="00000700000000000000" pitchFamily="2" charset="-78"/>
              </a:rPr>
              <a:t>الگوهای خلق فاکتور</a:t>
            </a:r>
            <a:endParaRPr lang="en-US" dirty="0">
              <a:cs typeface="B Titr" panose="00000700000000000000" pitchFamily="2" charset="-78"/>
            </a:endParaRPr>
          </a:p>
        </p:txBody>
      </p:sp>
    </p:spTree>
    <p:extLst>
      <p:ext uri="{BB962C8B-B14F-4D97-AF65-F5344CB8AC3E}">
        <p14:creationId xmlns:p14="http://schemas.microsoft.com/office/powerpoint/2010/main" val="583054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263440" cy="6856327"/>
          </a:xfrm>
          <a:prstGeom prst="rect">
            <a:avLst/>
          </a:prstGeom>
        </p:spPr>
      </p:pic>
      <p:sp>
        <p:nvSpPr>
          <p:cNvPr id="2" name="Rectangle 1"/>
          <p:cNvSpPr/>
          <p:nvPr/>
        </p:nvSpPr>
        <p:spPr>
          <a:xfrm>
            <a:off x="10829927" y="740448"/>
            <a:ext cx="1390650" cy="445182"/>
          </a:xfrm>
          <a:prstGeom prst="rect">
            <a:avLst/>
          </a:prstGeom>
          <a:no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1400" b="1" dirty="0" smtClean="0">
                <a:cs typeface="B Nazanin" panose="00000400000000000000" pitchFamily="2" charset="-78"/>
              </a:rPr>
              <a:t>روابط میان عوامل تعیین کننده</a:t>
            </a:r>
            <a:endParaRPr lang="en-US" sz="1400" b="1" dirty="0">
              <a:cs typeface="B Nazanin" panose="00000400000000000000" pitchFamily="2" charset="-7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6131721" cy="6958013"/>
          </a:xfrm>
          <a:prstGeom prst="rect">
            <a:avLst/>
          </a:prstGeom>
        </p:spPr>
      </p:pic>
      <p:sp>
        <p:nvSpPr>
          <p:cNvPr id="7" name="Title 1"/>
          <p:cNvSpPr>
            <a:spLocks noGrp="1"/>
          </p:cNvSpPr>
          <p:nvPr>
            <p:ph type="title"/>
          </p:nvPr>
        </p:nvSpPr>
        <p:spPr>
          <a:xfrm>
            <a:off x="1675877" y="624110"/>
            <a:ext cx="8911687" cy="890365"/>
          </a:xfrm>
        </p:spPr>
        <p:txBody>
          <a:bodyPr/>
          <a:lstStyle/>
          <a:p>
            <a:pPr algn="r" rtl="1"/>
            <a:r>
              <a:rPr lang="fa-IR" dirty="0" smtClean="0">
                <a:cs typeface="B Titr" panose="00000700000000000000" pitchFamily="2" charset="-78"/>
              </a:rPr>
              <a:t>تاثیرات ترکیب تقاضاها و میزان آنها</a:t>
            </a:r>
            <a:endParaRPr lang="en-US" dirty="0">
              <a:cs typeface="B Titr" panose="00000700000000000000" pitchFamily="2" charset="-78"/>
            </a:endParaRPr>
          </a:p>
        </p:txBody>
      </p:sp>
      <p:sp>
        <p:nvSpPr>
          <p:cNvPr id="9" name="Content Placeholder 2"/>
          <p:cNvSpPr>
            <a:spLocks noGrp="1"/>
          </p:cNvSpPr>
          <p:nvPr>
            <p:ph idx="1"/>
          </p:nvPr>
        </p:nvSpPr>
        <p:spPr>
          <a:xfrm>
            <a:off x="5657853" y="1514473"/>
            <a:ext cx="4639239" cy="5143502"/>
          </a:xfrm>
        </p:spPr>
        <p:txBody>
          <a:bodyPr>
            <a:normAutofit lnSpcReduction="10000"/>
          </a:bodyPr>
          <a:lstStyle/>
          <a:p>
            <a:pPr algn="r" rtl="1">
              <a:buFont typeface="Wingdings" panose="05000000000000000000" pitchFamily="2" charset="2"/>
              <a:buChar char="v"/>
            </a:pPr>
            <a:r>
              <a:rPr lang="fa-IR" dirty="0" smtClean="0">
                <a:cs typeface="B Vahid" panose="00000700000000000000" pitchFamily="2" charset="-78"/>
              </a:rPr>
              <a:t>رقابت ، استراتژی و ساختار صنعت:</a:t>
            </a:r>
          </a:p>
          <a:p>
            <a:pPr marL="714375" indent="-357188" algn="r" rtl="1">
              <a:buFont typeface="+mj-lt"/>
              <a:buAutoNum type="arabicPeriod"/>
            </a:pPr>
            <a:r>
              <a:rPr lang="fa-IR" dirty="0" smtClean="0">
                <a:solidFill>
                  <a:srgbClr val="0070C0"/>
                </a:solidFill>
                <a:cs typeface="B Vahid" panose="00000700000000000000" pitchFamily="2" charset="-78"/>
              </a:rPr>
              <a:t>فعالیت های بازاریابی در فضای رقابت داخلی موجب افزایش تقاضای اولیه در بازار داخلی می شود.</a:t>
            </a:r>
          </a:p>
          <a:p>
            <a:pPr marL="714375" indent="-357188" algn="r" rtl="1">
              <a:buFont typeface="+mj-lt"/>
              <a:buAutoNum type="arabicPeriod"/>
            </a:pPr>
            <a:r>
              <a:rPr lang="fa-IR" dirty="0" smtClean="0">
                <a:solidFill>
                  <a:srgbClr val="0070C0"/>
                </a:solidFill>
                <a:cs typeface="B Vahid" panose="00000700000000000000" pitchFamily="2" charset="-78"/>
              </a:rPr>
              <a:t>اشباع شدن بازار توسط محصولات باعث بین </a:t>
            </a:r>
            <a:r>
              <a:rPr lang="fa-IR" dirty="0" err="1" smtClean="0">
                <a:solidFill>
                  <a:srgbClr val="0070C0"/>
                </a:solidFill>
                <a:cs typeface="B Vahid" panose="00000700000000000000" pitchFamily="2" charset="-78"/>
              </a:rPr>
              <a:t>المللی</a:t>
            </a:r>
            <a:r>
              <a:rPr lang="fa-IR" smtClean="0">
                <a:solidFill>
                  <a:srgbClr val="0070C0"/>
                </a:solidFill>
                <a:cs typeface="B Vahid" panose="00000700000000000000" pitchFamily="2" charset="-78"/>
              </a:rPr>
              <a:t> شدن آنها می شود.</a:t>
            </a:r>
            <a:endParaRPr lang="fa-IR" dirty="0" smtClean="0">
              <a:solidFill>
                <a:srgbClr val="0070C0"/>
              </a:solidFill>
              <a:cs typeface="B Vahid" panose="00000700000000000000" pitchFamily="2" charset="-78"/>
            </a:endParaRPr>
          </a:p>
          <a:p>
            <a:pPr marL="714375" indent="-357188" algn="r" rtl="1">
              <a:buFont typeface="+mj-lt"/>
              <a:buAutoNum type="arabicPeriod"/>
            </a:pPr>
            <a:r>
              <a:rPr lang="fa-IR" dirty="0" smtClean="0">
                <a:solidFill>
                  <a:srgbClr val="0070C0"/>
                </a:solidFill>
                <a:cs typeface="B Vahid" panose="00000700000000000000" pitchFamily="2" charset="-78"/>
              </a:rPr>
              <a:t>زیرساختهای ویژه از سوی دولت</a:t>
            </a:r>
            <a:endParaRPr lang="fa-IR" dirty="0">
              <a:solidFill>
                <a:srgbClr val="0070C0"/>
              </a:solidFill>
              <a:cs typeface="B Vahid" panose="00000700000000000000" pitchFamily="2" charset="-78"/>
            </a:endParaRPr>
          </a:p>
          <a:p>
            <a:pPr marL="285750" indent="-285750" algn="r" rtl="1">
              <a:buFont typeface="Wingdings" panose="05000000000000000000" pitchFamily="2" charset="2"/>
              <a:buChar char="v"/>
            </a:pPr>
            <a:r>
              <a:rPr lang="fa-IR" dirty="0">
                <a:cs typeface="B Vahid" panose="00000700000000000000" pitchFamily="2" charset="-78"/>
              </a:rPr>
              <a:t>صنایع حمایت کننده و </a:t>
            </a:r>
            <a:r>
              <a:rPr lang="fa-IR" dirty="0" smtClean="0">
                <a:cs typeface="B Vahid" panose="00000700000000000000" pitchFamily="2" charset="-78"/>
              </a:rPr>
              <a:t>وابسته</a:t>
            </a:r>
            <a:endParaRPr lang="fa-IR" dirty="0">
              <a:cs typeface="B Vahid" panose="00000700000000000000" pitchFamily="2" charset="-78"/>
            </a:endParaRPr>
          </a:p>
          <a:p>
            <a:pPr marL="714375" algn="r" rtl="1">
              <a:buFont typeface="+mj-lt"/>
              <a:buAutoNum type="arabicPeriod"/>
            </a:pPr>
            <a:r>
              <a:rPr lang="fa-IR" dirty="0" smtClean="0">
                <a:solidFill>
                  <a:srgbClr val="0070C0"/>
                </a:solidFill>
                <a:cs typeface="B Vahid" panose="00000700000000000000" pitchFamily="2" charset="-78"/>
              </a:rPr>
              <a:t>ایجاد و ترفیع فاکتورهای ویژه قابل </a:t>
            </a:r>
            <a:r>
              <a:rPr lang="fa-IR" dirty="0" err="1" smtClean="0">
                <a:solidFill>
                  <a:srgbClr val="0070C0"/>
                </a:solidFill>
                <a:cs typeface="B Vahid" panose="00000700000000000000" pitchFamily="2" charset="-78"/>
              </a:rPr>
              <a:t>اننتقال</a:t>
            </a:r>
            <a:r>
              <a:rPr lang="fa-IR" dirty="0" smtClean="0">
                <a:solidFill>
                  <a:srgbClr val="0070C0"/>
                </a:solidFill>
                <a:cs typeface="B Vahid" panose="00000700000000000000" pitchFamily="2" charset="-78"/>
              </a:rPr>
              <a:t> مانند</a:t>
            </a:r>
            <a:br>
              <a:rPr lang="fa-IR" dirty="0" smtClean="0">
                <a:solidFill>
                  <a:srgbClr val="0070C0"/>
                </a:solidFill>
                <a:cs typeface="B Vahid" panose="00000700000000000000" pitchFamily="2" charset="-78"/>
              </a:rPr>
            </a:br>
            <a:r>
              <a:rPr lang="fa-IR" dirty="0" smtClean="0">
                <a:solidFill>
                  <a:srgbClr val="0070C0"/>
                </a:solidFill>
                <a:cs typeface="B Vahid" panose="00000700000000000000" pitchFamily="2" charset="-78"/>
              </a:rPr>
              <a:t> برنامه های آموزشی و ظرفیت های تحقیقاتی</a:t>
            </a:r>
          </a:p>
          <a:p>
            <a:pPr marL="714375" algn="r" rtl="1">
              <a:buFont typeface="+mj-lt"/>
              <a:buAutoNum type="arabicPeriod"/>
            </a:pPr>
            <a:r>
              <a:rPr lang="fa-IR" dirty="0" smtClean="0">
                <a:solidFill>
                  <a:srgbClr val="0070C0"/>
                </a:solidFill>
                <a:cs typeface="B Vahid" panose="00000700000000000000" pitchFamily="2" charset="-78"/>
              </a:rPr>
              <a:t>تحریک </a:t>
            </a:r>
            <a:r>
              <a:rPr lang="fa-IR" dirty="0" err="1">
                <a:solidFill>
                  <a:srgbClr val="0070C0"/>
                </a:solidFill>
                <a:cs typeface="B Vahid" panose="00000700000000000000" pitchFamily="2" charset="-78"/>
              </a:rPr>
              <a:t>گننده</a:t>
            </a:r>
            <a:r>
              <a:rPr lang="fa-IR" dirty="0">
                <a:solidFill>
                  <a:srgbClr val="0070C0"/>
                </a:solidFill>
                <a:cs typeface="B Vahid" panose="00000700000000000000" pitchFamily="2" charset="-78"/>
              </a:rPr>
              <a:t> احزاب دولتی، موسسات آموزشی، افراد و </a:t>
            </a:r>
            <a:r>
              <a:rPr lang="fa-IR" dirty="0" smtClean="0">
                <a:solidFill>
                  <a:srgbClr val="0070C0"/>
                </a:solidFill>
                <a:cs typeface="B Vahid" panose="00000700000000000000" pitchFamily="2" charset="-78"/>
              </a:rPr>
              <a:t>شرکتها </a:t>
            </a:r>
            <a:r>
              <a:rPr lang="fa-IR" dirty="0">
                <a:solidFill>
                  <a:srgbClr val="0070C0"/>
                </a:solidFill>
                <a:cs typeface="B Vahid" panose="00000700000000000000" pitchFamily="2" charset="-78"/>
              </a:rPr>
              <a:t>برای سرمایه گذاری در ایجاد فاکتورهای </a:t>
            </a:r>
            <a:r>
              <a:rPr lang="fa-IR" dirty="0" smtClean="0">
                <a:solidFill>
                  <a:srgbClr val="0070C0"/>
                </a:solidFill>
                <a:cs typeface="B Vahid" panose="00000700000000000000" pitchFamily="2" charset="-78"/>
              </a:rPr>
              <a:t>مرتبط</a:t>
            </a:r>
          </a:p>
          <a:p>
            <a:pPr marL="285750" indent="-285750" algn="r" rtl="1">
              <a:buFont typeface="Wingdings" panose="05000000000000000000" pitchFamily="2" charset="2"/>
              <a:buChar char="v"/>
            </a:pPr>
            <a:r>
              <a:rPr lang="fa-IR" dirty="0">
                <a:cs typeface="B Vahid" panose="00000700000000000000" pitchFamily="2" charset="-78"/>
              </a:rPr>
              <a:t>شرایط </a:t>
            </a:r>
            <a:r>
              <a:rPr lang="fa-IR" dirty="0" smtClean="0">
                <a:cs typeface="B Vahid" panose="00000700000000000000" pitchFamily="2" charset="-78"/>
              </a:rPr>
              <a:t>تقاضا</a:t>
            </a:r>
          </a:p>
          <a:p>
            <a:pPr marL="714375" algn="r" rtl="1">
              <a:buFont typeface="+mj-lt"/>
              <a:buAutoNum type="arabicPeriod"/>
            </a:pPr>
            <a:r>
              <a:rPr lang="fa-IR" dirty="0">
                <a:solidFill>
                  <a:srgbClr val="0070C0"/>
                </a:solidFill>
                <a:cs typeface="B Vahid" panose="00000700000000000000" pitchFamily="2" charset="-78"/>
              </a:rPr>
              <a:t>تقاضای داخلی بالا احتمال توافق دولت برای سرمایه گذاری برای ایجاد مکانیزم های خلق فاکتور را افزایش می </a:t>
            </a:r>
            <a:r>
              <a:rPr lang="fa-IR" dirty="0" smtClean="0">
                <a:solidFill>
                  <a:srgbClr val="0070C0"/>
                </a:solidFill>
                <a:cs typeface="B Vahid" panose="00000700000000000000" pitchFamily="2" charset="-78"/>
              </a:rPr>
              <a:t>دهد</a:t>
            </a:r>
          </a:p>
          <a:p>
            <a:pPr marL="285750" indent="-285750" algn="r" rtl="1">
              <a:buFont typeface="Wingdings" panose="05000000000000000000" pitchFamily="2" charset="2"/>
              <a:buChar char="v"/>
            </a:pPr>
            <a:endParaRPr lang="fa-IR" dirty="0">
              <a:cs typeface="B Vahid" panose="00000700000000000000" pitchFamily="2" charset="-78"/>
            </a:endParaRPr>
          </a:p>
        </p:txBody>
      </p:sp>
      <p:sp>
        <p:nvSpPr>
          <p:cNvPr id="10" name="Up Arrow 9"/>
          <p:cNvSpPr/>
          <p:nvPr/>
        </p:nvSpPr>
        <p:spPr>
          <a:xfrm rot="8367443">
            <a:off x="3935389" y="449148"/>
            <a:ext cx="578830" cy="2465188"/>
          </a:xfrm>
          <a:prstGeom prst="upArrow">
            <a:avLst>
              <a:gd name="adj1" fmla="val 36410"/>
              <a:gd name="adj2" fmla="val 6359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55931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263440" cy="6856327"/>
          </a:xfrm>
          <a:prstGeom prst="rect">
            <a:avLst/>
          </a:prstGeom>
        </p:spPr>
      </p:pic>
      <p:sp>
        <p:nvSpPr>
          <p:cNvPr id="3" name="Content Placeholder 2"/>
          <p:cNvSpPr>
            <a:spLocks noGrp="1"/>
          </p:cNvSpPr>
          <p:nvPr>
            <p:ph idx="1"/>
          </p:nvPr>
        </p:nvSpPr>
        <p:spPr>
          <a:xfrm>
            <a:off x="6700838" y="1514475"/>
            <a:ext cx="3265260" cy="4125284"/>
          </a:xfrm>
        </p:spPr>
        <p:txBody>
          <a:bodyPr>
            <a:normAutofit/>
          </a:bodyPr>
          <a:lstStyle/>
          <a:p>
            <a:pPr algn="r" rtl="1">
              <a:buFont typeface="Wingdings" panose="05000000000000000000" pitchFamily="2" charset="2"/>
              <a:buChar char="v"/>
            </a:pPr>
            <a:endParaRPr lang="en-US" sz="2400" dirty="0">
              <a:cs typeface="B Vahid" panose="00000700000000000000" pitchFamily="2" charset="-78"/>
            </a:endParaRPr>
          </a:p>
        </p:txBody>
      </p:sp>
      <p:sp>
        <p:nvSpPr>
          <p:cNvPr id="2" name="Rectangle 1"/>
          <p:cNvSpPr/>
          <p:nvPr/>
        </p:nvSpPr>
        <p:spPr>
          <a:xfrm>
            <a:off x="10829927" y="740448"/>
            <a:ext cx="1390650" cy="445182"/>
          </a:xfrm>
          <a:prstGeom prst="rect">
            <a:avLst/>
          </a:prstGeom>
          <a:no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1400" b="1" dirty="0" smtClean="0">
                <a:cs typeface="B Nazanin" panose="00000400000000000000" pitchFamily="2" charset="-78"/>
              </a:rPr>
              <a:t>روابط میان عوامل تعیین کننده</a:t>
            </a:r>
            <a:endParaRPr lang="en-US" sz="1400" b="1" dirty="0">
              <a:cs typeface="B Nazanin" panose="00000400000000000000" pitchFamily="2" charset="-7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03787" cy="6858000"/>
          </a:xfrm>
          <a:prstGeom prst="rect">
            <a:avLst/>
          </a:prstGeom>
        </p:spPr>
      </p:pic>
      <p:sp>
        <p:nvSpPr>
          <p:cNvPr id="7" name="Title 1"/>
          <p:cNvSpPr>
            <a:spLocks noGrp="1"/>
          </p:cNvSpPr>
          <p:nvPr>
            <p:ph type="title"/>
          </p:nvPr>
        </p:nvSpPr>
        <p:spPr>
          <a:xfrm>
            <a:off x="1459219" y="622437"/>
            <a:ext cx="8911687" cy="890365"/>
          </a:xfrm>
        </p:spPr>
        <p:txBody>
          <a:bodyPr/>
          <a:lstStyle/>
          <a:p>
            <a:pPr algn="r" rtl="1"/>
            <a:r>
              <a:rPr lang="fa-IR" dirty="0" smtClean="0">
                <a:cs typeface="B Titr" panose="00000700000000000000" pitchFamily="2" charset="-78"/>
              </a:rPr>
              <a:t>توسعه صنایع مرتبط و حمایت کننده</a:t>
            </a:r>
            <a:endParaRPr lang="en-US" dirty="0">
              <a:cs typeface="B Titr" panose="00000700000000000000" pitchFamily="2" charset="-78"/>
            </a:endParaRPr>
          </a:p>
        </p:txBody>
      </p:sp>
      <p:sp>
        <p:nvSpPr>
          <p:cNvPr id="8" name="Up Arrow 7"/>
          <p:cNvSpPr/>
          <p:nvPr/>
        </p:nvSpPr>
        <p:spPr>
          <a:xfrm rot="10800000">
            <a:off x="2851639" y="1412790"/>
            <a:ext cx="578830" cy="3759286"/>
          </a:xfrm>
          <a:prstGeom prst="upArrow">
            <a:avLst>
              <a:gd name="adj1" fmla="val 36410"/>
              <a:gd name="adj2" fmla="val 6359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6623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263440" cy="6856327"/>
          </a:xfrm>
          <a:prstGeom prst="rect">
            <a:avLst/>
          </a:prstGeom>
        </p:spPr>
      </p:pic>
      <p:sp>
        <p:nvSpPr>
          <p:cNvPr id="3" name="Content Placeholder 2"/>
          <p:cNvSpPr>
            <a:spLocks noGrp="1"/>
          </p:cNvSpPr>
          <p:nvPr>
            <p:ph idx="1"/>
          </p:nvPr>
        </p:nvSpPr>
        <p:spPr>
          <a:xfrm>
            <a:off x="6700838" y="1514475"/>
            <a:ext cx="3265260" cy="4125284"/>
          </a:xfrm>
        </p:spPr>
        <p:txBody>
          <a:bodyPr>
            <a:normAutofit/>
          </a:bodyPr>
          <a:lstStyle/>
          <a:p>
            <a:pPr algn="r" rtl="1">
              <a:buFont typeface="Wingdings" panose="05000000000000000000" pitchFamily="2" charset="2"/>
              <a:buChar char="v"/>
            </a:pPr>
            <a:endParaRPr lang="en-US" sz="2400" dirty="0">
              <a:cs typeface="B Vahid" panose="00000700000000000000" pitchFamily="2" charset="-78"/>
            </a:endParaRPr>
          </a:p>
        </p:txBody>
      </p:sp>
      <p:sp>
        <p:nvSpPr>
          <p:cNvPr id="2" name="Rectangle 1"/>
          <p:cNvSpPr/>
          <p:nvPr/>
        </p:nvSpPr>
        <p:spPr>
          <a:xfrm>
            <a:off x="10829927" y="740448"/>
            <a:ext cx="1390650" cy="445182"/>
          </a:xfrm>
          <a:prstGeom prst="rect">
            <a:avLst/>
          </a:prstGeom>
          <a:no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1400" b="1" dirty="0" smtClean="0">
                <a:cs typeface="B Nazanin" panose="00000400000000000000" pitchFamily="2" charset="-78"/>
              </a:rPr>
              <a:t>روابط میان عوامل تعیین کننده</a:t>
            </a:r>
            <a:endParaRPr lang="en-US" sz="1400" b="1" dirty="0">
              <a:cs typeface="B Nazanin" panose="00000400000000000000" pitchFamily="2" charset="-7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872984" cy="6856328"/>
          </a:xfrm>
          <a:prstGeom prst="rect">
            <a:avLst/>
          </a:prstGeom>
        </p:spPr>
      </p:pic>
      <p:sp>
        <p:nvSpPr>
          <p:cNvPr id="7" name="Title 1"/>
          <p:cNvSpPr>
            <a:spLocks noGrp="1"/>
          </p:cNvSpPr>
          <p:nvPr>
            <p:ph type="title"/>
          </p:nvPr>
        </p:nvSpPr>
        <p:spPr>
          <a:xfrm>
            <a:off x="1591139" y="624110"/>
            <a:ext cx="8911687" cy="890365"/>
          </a:xfrm>
        </p:spPr>
        <p:txBody>
          <a:bodyPr/>
          <a:lstStyle/>
          <a:p>
            <a:pPr algn="r" rtl="1"/>
            <a:r>
              <a:rPr lang="fa-IR" dirty="0" smtClean="0">
                <a:cs typeface="B Titr" panose="00000700000000000000" pitchFamily="2" charset="-78"/>
              </a:rPr>
              <a:t>تاثیرات بر رقابت داخلی</a:t>
            </a:r>
            <a:endParaRPr lang="en-US" dirty="0">
              <a:cs typeface="B Titr" panose="00000700000000000000" pitchFamily="2" charset="-78"/>
            </a:endParaRPr>
          </a:p>
        </p:txBody>
      </p:sp>
    </p:spTree>
    <p:extLst>
      <p:ext uri="{BB962C8B-B14F-4D97-AF65-F5344CB8AC3E}">
        <p14:creationId xmlns:p14="http://schemas.microsoft.com/office/powerpoint/2010/main" val="1560786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2"/>
            <a:ext cx="12194979" cy="6856327"/>
          </a:xfrm>
          <a:prstGeom prst="rect">
            <a:avLst/>
          </a:prstGeom>
        </p:spPr>
      </p:pic>
      <p:sp>
        <p:nvSpPr>
          <p:cNvPr id="3" name="Content Placeholder 2"/>
          <p:cNvSpPr>
            <a:spLocks noGrp="1"/>
          </p:cNvSpPr>
          <p:nvPr>
            <p:ph idx="1"/>
          </p:nvPr>
        </p:nvSpPr>
        <p:spPr>
          <a:xfrm>
            <a:off x="861786" y="1514475"/>
            <a:ext cx="9104312" cy="4755696"/>
          </a:xfrm>
        </p:spPr>
        <p:txBody>
          <a:bodyPr>
            <a:normAutofit fontScale="92500" lnSpcReduction="20000"/>
          </a:bodyPr>
          <a:lstStyle/>
          <a:p>
            <a:pPr algn="r" rtl="1">
              <a:buFont typeface="Wingdings" panose="05000000000000000000" pitchFamily="2" charset="2"/>
              <a:buChar char="v"/>
            </a:pPr>
            <a:r>
              <a:rPr lang="fa-IR" sz="2400" dirty="0" smtClean="0">
                <a:cs typeface="B Vahid" panose="00000700000000000000" pitchFamily="2" charset="-78"/>
              </a:rPr>
              <a:t>رقبای </a:t>
            </a:r>
            <a:r>
              <a:rPr lang="fa-IR" sz="2400" dirty="0">
                <a:cs typeface="B Vahid" panose="00000700000000000000" pitchFamily="2" charset="-78"/>
              </a:rPr>
              <a:t>داخلی گوناگون در </a:t>
            </a:r>
            <a:r>
              <a:rPr lang="fa-IR" sz="2400" dirty="0" err="1">
                <a:cs typeface="B Vahid" panose="00000700000000000000" pitchFamily="2" charset="-78"/>
              </a:rPr>
              <a:t>صنایعی</a:t>
            </a:r>
            <a:r>
              <a:rPr lang="fa-IR" sz="2400" dirty="0">
                <a:cs typeface="B Vahid" panose="00000700000000000000" pitchFamily="2" charset="-78"/>
              </a:rPr>
              <a:t> فراوان هستند که کشورها در آن صنایع از مزیت رقابتی برخوردارند</a:t>
            </a:r>
            <a:r>
              <a:rPr lang="fa-IR" sz="2400" dirty="0" smtClean="0">
                <a:cs typeface="B Vahid" panose="00000700000000000000" pitchFamily="2" charset="-78"/>
              </a:rPr>
              <a:t>.</a:t>
            </a:r>
            <a:endParaRPr lang="en-US" sz="2400" dirty="0" smtClean="0">
              <a:cs typeface="B Vahid" panose="00000700000000000000" pitchFamily="2" charset="-78"/>
            </a:endParaRPr>
          </a:p>
          <a:p>
            <a:pPr marL="0" indent="0" algn="r" rtl="1">
              <a:buNone/>
            </a:pPr>
            <a:endParaRPr lang="fa-IR" sz="2200" dirty="0">
              <a:cs typeface="B Vahid" panose="00000700000000000000" pitchFamily="2" charset="-78"/>
            </a:endParaRPr>
          </a:p>
          <a:p>
            <a:pPr algn="r" rtl="1">
              <a:buFont typeface="Wingdings" panose="05000000000000000000" pitchFamily="2" charset="2"/>
              <a:buChar char="v"/>
            </a:pPr>
            <a:r>
              <a:rPr lang="fa-IR" sz="2400" dirty="0" smtClean="0">
                <a:cs typeface="B Vahid" panose="00000700000000000000" pitchFamily="2" charset="-78"/>
              </a:rPr>
              <a:t>رقابت </a:t>
            </a:r>
            <a:r>
              <a:rPr lang="fa-IR" sz="2400" dirty="0">
                <a:cs typeface="B Vahid" panose="00000700000000000000" pitchFamily="2" charset="-78"/>
              </a:rPr>
              <a:t>داخلی نه تنها نقش مستقیمی در ترغیب به نوآوری و پیشرفت دارد بلکه از آن جهت اهمیت دارد که رقابت در تحریک شرکتها برای درو کردن مزایای حاصل از عوامل تعیین کننده ای مانند خریداران </a:t>
            </a:r>
            <a:r>
              <a:rPr lang="fa-IR" sz="2400" dirty="0" err="1">
                <a:cs typeface="B Vahid" panose="00000700000000000000" pitchFamily="2" charset="-78"/>
              </a:rPr>
              <a:t>پرتوقع</a:t>
            </a:r>
            <a:r>
              <a:rPr lang="fa-IR" sz="2400" dirty="0">
                <a:cs typeface="B Vahid" panose="00000700000000000000" pitchFamily="2" charset="-78"/>
              </a:rPr>
              <a:t> و تامین </a:t>
            </a:r>
            <a:r>
              <a:rPr lang="fa-IR" sz="2400" dirty="0" err="1">
                <a:cs typeface="B Vahid" panose="00000700000000000000" pitchFamily="2" charset="-78"/>
              </a:rPr>
              <a:t>کنندگان</a:t>
            </a:r>
            <a:r>
              <a:rPr lang="fa-IR" sz="2400" dirty="0">
                <a:cs typeface="B Vahid" panose="00000700000000000000" pitchFamily="2" charset="-78"/>
              </a:rPr>
              <a:t> برجسته نقش بسیار مهمی ایفا می کند</a:t>
            </a:r>
            <a:r>
              <a:rPr lang="fa-IR" sz="2400" dirty="0" smtClean="0">
                <a:cs typeface="B Vahid" panose="00000700000000000000" pitchFamily="2" charset="-78"/>
              </a:rPr>
              <a:t>.</a:t>
            </a:r>
            <a:endParaRPr lang="en-US" sz="2400" dirty="0" smtClean="0">
              <a:cs typeface="B Vahid" panose="00000700000000000000" pitchFamily="2" charset="-78"/>
            </a:endParaRPr>
          </a:p>
          <a:p>
            <a:pPr algn="r" rtl="1">
              <a:buFont typeface="Wingdings" panose="05000000000000000000" pitchFamily="2" charset="2"/>
              <a:buChar char="v"/>
            </a:pPr>
            <a:endParaRPr lang="fa-IR" sz="2300" dirty="0">
              <a:cs typeface="B Vahid" panose="00000700000000000000" pitchFamily="2" charset="-78"/>
            </a:endParaRPr>
          </a:p>
          <a:p>
            <a:pPr algn="r" rtl="1">
              <a:buFont typeface="Wingdings" panose="05000000000000000000" pitchFamily="2" charset="2"/>
              <a:buChar char="v"/>
            </a:pPr>
            <a:r>
              <a:rPr lang="fa-IR" sz="2400" dirty="0">
                <a:cs typeface="B Vahid" panose="00000700000000000000" pitchFamily="2" charset="-78"/>
              </a:rPr>
              <a:t>چگونگی منفعت رسانی رقابت داخلی به یک کشور:</a:t>
            </a:r>
          </a:p>
          <a:p>
            <a:pPr marL="900113" algn="r" rtl="1">
              <a:buFont typeface="Courier New" panose="02070309020205020404" pitchFamily="49" charset="0"/>
              <a:buChar char="o"/>
            </a:pPr>
            <a:r>
              <a:rPr lang="fa-IR" sz="2400" dirty="0" smtClean="0">
                <a:solidFill>
                  <a:srgbClr val="C00000"/>
                </a:solidFill>
                <a:cs typeface="B Vahid" panose="00000700000000000000" pitchFamily="2" charset="-78"/>
              </a:rPr>
              <a:t>تحریک </a:t>
            </a:r>
            <a:r>
              <a:rPr lang="fa-IR" sz="2400" dirty="0">
                <a:solidFill>
                  <a:srgbClr val="C00000"/>
                </a:solidFill>
                <a:cs typeface="B Vahid" panose="00000700000000000000" pitchFamily="2" charset="-78"/>
              </a:rPr>
              <a:t>برای تاسیس شرکت های جدید از درون شرکت های قدیمی</a:t>
            </a:r>
          </a:p>
          <a:p>
            <a:pPr marL="900113" algn="r" rtl="1">
              <a:buFont typeface="Courier New" panose="02070309020205020404" pitchFamily="49" charset="0"/>
              <a:buChar char="o"/>
            </a:pPr>
            <a:r>
              <a:rPr lang="fa-IR" sz="2400" dirty="0" smtClean="0">
                <a:solidFill>
                  <a:srgbClr val="C00000"/>
                </a:solidFill>
                <a:cs typeface="B Vahid" panose="00000700000000000000" pitchFamily="2" charset="-78"/>
              </a:rPr>
              <a:t>ایجاد </a:t>
            </a:r>
            <a:r>
              <a:rPr lang="fa-IR" sz="2400" dirty="0">
                <a:solidFill>
                  <a:srgbClr val="C00000"/>
                </a:solidFill>
                <a:cs typeface="B Vahid" panose="00000700000000000000" pitchFamily="2" charset="-78"/>
              </a:rPr>
              <a:t>و جذب فاکتورها</a:t>
            </a:r>
          </a:p>
          <a:p>
            <a:pPr marL="900113" algn="r" rtl="1">
              <a:buFont typeface="Courier New" panose="02070309020205020404" pitchFamily="49" charset="0"/>
              <a:buChar char="o"/>
            </a:pPr>
            <a:r>
              <a:rPr lang="fa-IR" sz="2400" dirty="0" smtClean="0">
                <a:solidFill>
                  <a:srgbClr val="C00000"/>
                </a:solidFill>
                <a:cs typeface="B Vahid" panose="00000700000000000000" pitchFamily="2" charset="-78"/>
              </a:rPr>
              <a:t>ترفیع </a:t>
            </a:r>
            <a:r>
              <a:rPr lang="fa-IR" sz="2400" dirty="0">
                <a:solidFill>
                  <a:srgbClr val="C00000"/>
                </a:solidFill>
                <a:cs typeface="B Vahid" panose="00000700000000000000" pitchFamily="2" charset="-78"/>
              </a:rPr>
              <a:t>و بهبود تقاضای داخلی</a:t>
            </a:r>
          </a:p>
          <a:p>
            <a:pPr marL="900113" algn="r" rtl="1">
              <a:buFont typeface="Courier New" panose="02070309020205020404" pitchFamily="49" charset="0"/>
              <a:buChar char="o"/>
            </a:pPr>
            <a:r>
              <a:rPr lang="fa-IR" sz="2400" dirty="0" smtClean="0">
                <a:solidFill>
                  <a:srgbClr val="C00000"/>
                </a:solidFill>
                <a:cs typeface="B Vahid" panose="00000700000000000000" pitchFamily="2" charset="-78"/>
              </a:rPr>
              <a:t>تشویق </a:t>
            </a:r>
            <a:r>
              <a:rPr lang="fa-IR" sz="2400" dirty="0">
                <a:solidFill>
                  <a:srgbClr val="C00000"/>
                </a:solidFill>
                <a:cs typeface="B Vahid" panose="00000700000000000000" pitchFamily="2" charset="-78"/>
              </a:rPr>
              <a:t>و بهبود صنایع مرتبط و حمایت کننده</a:t>
            </a:r>
          </a:p>
          <a:p>
            <a:pPr marL="900113" algn="r" rtl="1">
              <a:buFont typeface="Courier New" panose="02070309020205020404" pitchFamily="49" charset="0"/>
              <a:buChar char="o"/>
            </a:pPr>
            <a:r>
              <a:rPr lang="fa-IR" sz="2400" dirty="0" smtClean="0">
                <a:solidFill>
                  <a:srgbClr val="C00000"/>
                </a:solidFill>
                <a:cs typeface="B Vahid" panose="00000700000000000000" pitchFamily="2" charset="-78"/>
              </a:rPr>
              <a:t>سمت </a:t>
            </a:r>
            <a:r>
              <a:rPr lang="fa-IR" sz="2400" dirty="0">
                <a:solidFill>
                  <a:srgbClr val="C00000"/>
                </a:solidFill>
                <a:cs typeface="B Vahid" panose="00000700000000000000" pitchFamily="2" charset="-78"/>
              </a:rPr>
              <a:t>دهی سیاست های دولت در جهات موثر</a:t>
            </a:r>
          </a:p>
        </p:txBody>
      </p:sp>
      <p:sp>
        <p:nvSpPr>
          <p:cNvPr id="7" name="Title 1"/>
          <p:cNvSpPr>
            <a:spLocks noGrp="1"/>
          </p:cNvSpPr>
          <p:nvPr>
            <p:ph type="title"/>
          </p:nvPr>
        </p:nvSpPr>
        <p:spPr>
          <a:xfrm>
            <a:off x="1402070" y="624109"/>
            <a:ext cx="8911687" cy="890365"/>
          </a:xfrm>
        </p:spPr>
        <p:txBody>
          <a:bodyPr/>
          <a:lstStyle/>
          <a:p>
            <a:pPr algn="r" rtl="1"/>
            <a:r>
              <a:rPr lang="fa-IR" dirty="0">
                <a:cs typeface="B Titr" panose="00000700000000000000" pitchFamily="2" charset="-78"/>
              </a:rPr>
              <a:t>رقابت داخلی و الماس ملی</a:t>
            </a:r>
            <a:endParaRPr lang="en-US" dirty="0">
              <a:cs typeface="B Titr" panose="00000700000000000000" pitchFamily="2" charset="-78"/>
            </a:endParaRPr>
          </a:p>
        </p:txBody>
      </p:sp>
    </p:spTree>
    <p:extLst>
      <p:ext uri="{BB962C8B-B14F-4D97-AF65-F5344CB8AC3E}">
        <p14:creationId xmlns:p14="http://schemas.microsoft.com/office/powerpoint/2010/main" val="3000420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4409</TotalTime>
  <Words>2510</Words>
  <Application>Microsoft Office PowerPoint</Application>
  <PresentationFormat>Widescreen</PresentationFormat>
  <Paragraphs>171</Paragraphs>
  <Slides>26</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26</vt:i4>
      </vt:variant>
    </vt:vector>
  </HeadingPairs>
  <TitlesOfParts>
    <vt:vector size="39" baseType="lpstr">
      <vt:lpstr>Arial</vt:lpstr>
      <vt:lpstr>B Jadid</vt:lpstr>
      <vt:lpstr>B Majid Shadow</vt:lpstr>
      <vt:lpstr>B Nazanin</vt:lpstr>
      <vt:lpstr>B Titr</vt:lpstr>
      <vt:lpstr>B Titr TG E</vt:lpstr>
      <vt:lpstr>B Vahid</vt:lpstr>
      <vt:lpstr>Century Gothic</vt:lpstr>
      <vt:lpstr>Courier New</vt:lpstr>
      <vt:lpstr>Tahoma</vt:lpstr>
      <vt:lpstr>Wingdings</vt:lpstr>
      <vt:lpstr>Wingdings 3</vt:lpstr>
      <vt:lpstr>Wisp</vt:lpstr>
      <vt:lpstr>                                             دانشکده مدیریت و حسابداری  پویایی های مزیت ملی   فصل چهارم کتاب مزیت رقابتی ملتها</vt:lpstr>
      <vt:lpstr>The Competitive Advantage of Nations  The Dynamics of National Advantage </vt:lpstr>
      <vt:lpstr>مقدمه</vt:lpstr>
      <vt:lpstr>مقدمه (ادامه)</vt:lpstr>
      <vt:lpstr>الگوهای خلق فاکتور</vt:lpstr>
      <vt:lpstr>تاثیرات ترکیب تقاضاها و میزان آنها</vt:lpstr>
      <vt:lpstr>توسعه صنایع مرتبط و حمایت کننده</vt:lpstr>
      <vt:lpstr>تاثیرات بر رقابت داخلی</vt:lpstr>
      <vt:lpstr>رقابت داخلی و الماس ملی</vt:lpstr>
      <vt:lpstr>عوامل تعیین کننده یک سیستم</vt:lpstr>
      <vt:lpstr>عوامل تعیین کننده یک سیستم(ادامه)</vt:lpstr>
      <vt:lpstr>پایداری مزیت ملی</vt:lpstr>
      <vt:lpstr>خوشه بندی صنایع رقابتی</vt:lpstr>
      <vt:lpstr>خوشه بندی صنایع رقابتی (ادامه)</vt:lpstr>
      <vt:lpstr>مبادلات موجود در خوشه های صنعتی</vt:lpstr>
      <vt:lpstr>مثال هایی از تسهیل کنندگان جریان اطلاعات</vt:lpstr>
      <vt:lpstr>نقش تمرکز جغرافیایی</vt:lpstr>
      <vt:lpstr>مزیت رقابتی شهرها و نواحی</vt:lpstr>
      <vt:lpstr>پیدایش و تکامل یک صنعت رقابتی</vt:lpstr>
      <vt:lpstr>پیدایش و تکامل یک صنعت رقابتی(ادامه)</vt:lpstr>
      <vt:lpstr>توسعه خوشه های صنعتی</vt:lpstr>
      <vt:lpstr> فقدان مزیت ملی</vt:lpstr>
      <vt:lpstr>فرایند زوال</vt:lpstr>
      <vt:lpstr>خوشه های صنعتی وابسته</vt:lpstr>
      <vt:lpstr>خوشه زدایی کردن</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Great Ideas in Public Information Technology Literature</dc:title>
  <dc:creator>Home</dc:creator>
  <cp:lastModifiedBy>BTN</cp:lastModifiedBy>
  <cp:revision>106</cp:revision>
  <dcterms:created xsi:type="dcterms:W3CDTF">2014-04-16T17:34:07Z</dcterms:created>
  <dcterms:modified xsi:type="dcterms:W3CDTF">2014-05-31T07:15:47Z</dcterms:modified>
</cp:coreProperties>
</file>