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90" y="7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216A0-E383-4BE0-9D47-F27C739E500B}" type="datetimeFigureOut">
              <a:rPr lang="en-US" smtClean="0"/>
              <a:t>2/17/2016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4C130-896F-443C-85ED-8EDAF9C79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151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216A0-E383-4BE0-9D47-F27C739E500B}" type="datetimeFigureOut">
              <a:rPr lang="en-US" smtClean="0"/>
              <a:t>2/17/2016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4C130-896F-443C-85ED-8EDAF9C79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508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216A0-E383-4BE0-9D47-F27C739E500B}" type="datetimeFigureOut">
              <a:rPr lang="en-US" smtClean="0"/>
              <a:t>2/17/2016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4C130-896F-443C-85ED-8EDAF9C79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3536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216A0-E383-4BE0-9D47-F27C739E500B}" type="datetimeFigureOut">
              <a:rPr lang="en-US" smtClean="0"/>
              <a:t>2/17/2016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4C130-896F-443C-85ED-8EDAF9C79643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922196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216A0-E383-4BE0-9D47-F27C739E500B}" type="datetimeFigureOut">
              <a:rPr lang="en-US" smtClean="0"/>
              <a:t>2/17/2016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4C130-896F-443C-85ED-8EDAF9C79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920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216A0-E383-4BE0-9D47-F27C739E500B}" type="datetimeFigureOut">
              <a:rPr lang="en-US" smtClean="0"/>
              <a:t>2/17/2016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4C130-896F-443C-85ED-8EDAF9C79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7386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216A0-E383-4BE0-9D47-F27C739E500B}" type="datetimeFigureOut">
              <a:rPr lang="en-US" smtClean="0"/>
              <a:t>2/17/2016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4C130-896F-443C-85ED-8EDAF9C79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9251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216A0-E383-4BE0-9D47-F27C739E500B}" type="datetimeFigureOut">
              <a:rPr lang="en-US" smtClean="0"/>
              <a:t>2/17/2016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4C130-896F-443C-85ED-8EDAF9C79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6373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216A0-E383-4BE0-9D47-F27C739E500B}" type="datetimeFigureOut">
              <a:rPr lang="en-US" smtClean="0"/>
              <a:t>2/17/2016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4C130-896F-443C-85ED-8EDAF9C79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954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216A0-E383-4BE0-9D47-F27C739E500B}" type="datetimeFigureOut">
              <a:rPr lang="en-US" smtClean="0"/>
              <a:t>2/17/2016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4C130-896F-443C-85ED-8EDAF9C79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506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216A0-E383-4BE0-9D47-F27C739E500B}" type="datetimeFigureOut">
              <a:rPr lang="en-US" smtClean="0"/>
              <a:t>2/17/2016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4C130-896F-443C-85ED-8EDAF9C79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350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216A0-E383-4BE0-9D47-F27C739E500B}" type="datetimeFigureOut">
              <a:rPr lang="en-US" smtClean="0"/>
              <a:t>2/17/2016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4C130-896F-443C-85ED-8EDAF9C79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214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216A0-E383-4BE0-9D47-F27C739E500B}" type="datetimeFigureOut">
              <a:rPr lang="en-US" smtClean="0"/>
              <a:t>2/17/2016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4C130-896F-443C-85ED-8EDAF9C79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247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216A0-E383-4BE0-9D47-F27C739E500B}" type="datetimeFigureOut">
              <a:rPr lang="en-US" smtClean="0"/>
              <a:t>2/17/2016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4C130-896F-443C-85ED-8EDAF9C79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2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216A0-E383-4BE0-9D47-F27C739E500B}" type="datetimeFigureOut">
              <a:rPr lang="en-US" smtClean="0"/>
              <a:t>2/17/2016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4C130-896F-443C-85ED-8EDAF9C79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791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216A0-E383-4BE0-9D47-F27C739E500B}" type="datetimeFigureOut">
              <a:rPr lang="en-US" smtClean="0"/>
              <a:t>2/17/2016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4C130-896F-443C-85ED-8EDAF9C79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601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216A0-E383-4BE0-9D47-F27C739E500B}" type="datetimeFigureOut">
              <a:rPr lang="en-US" smtClean="0"/>
              <a:t>2/17/2016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4C130-896F-443C-85ED-8EDAF9C79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186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E2216A0-E383-4BE0-9D47-F27C739E500B}" type="datetimeFigureOut">
              <a:rPr lang="en-US" smtClean="0"/>
              <a:t>2/17/2016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94C130-896F-443C-85ED-8EDAF9C79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4609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5" name="01 Piano night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in="400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3655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2236" y="2193836"/>
            <a:ext cx="8334767" cy="2879206"/>
          </a:xfrm>
        </p:spPr>
        <p:txBody>
          <a:bodyPr/>
          <a:lstStyle/>
          <a:p>
            <a:pPr algn="r"/>
            <a:r>
              <a:rPr lang="fa-IR" b="1" dirty="0">
                <a:solidFill>
                  <a:schemeClr val="accent3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گردآورنده:حسین صمیم پور</a:t>
            </a:r>
            <a:br>
              <a:rPr lang="fa-IR" b="1" dirty="0">
                <a:solidFill>
                  <a:schemeClr val="accent3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fa-IR" b="1" dirty="0">
                <a:solidFill>
                  <a:schemeClr val="accent3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کلاس:271</a:t>
            </a:r>
            <a:br>
              <a:rPr lang="fa-IR" b="1" dirty="0">
                <a:solidFill>
                  <a:schemeClr val="accent3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fa-IR" b="1" dirty="0" smtClean="0">
                <a:solidFill>
                  <a:schemeClr val="accent3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موضوع:شناخت اجتماعی</a:t>
            </a:r>
            <a:r>
              <a:rPr lang="fa-IR" b="1" dirty="0">
                <a:solidFill>
                  <a:schemeClr val="accent3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/>
            </a:r>
            <a:br>
              <a:rPr lang="fa-IR" b="1" dirty="0">
                <a:solidFill>
                  <a:schemeClr val="accent3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fa-IR" b="1" dirty="0">
                <a:solidFill>
                  <a:schemeClr val="accent3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دبیر:اقای کاشفی</a:t>
            </a:r>
            <a:r>
              <a:rPr lang="en-US" dirty="0"/>
              <a:t/>
            </a:r>
            <a:br>
              <a:rPr lang="en-US" dirty="0"/>
            </a:br>
            <a:endParaRPr lang="en-US" b="1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658" y="864297"/>
            <a:ext cx="4647156" cy="51732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9212317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4208" y="1317014"/>
            <a:ext cx="9404723" cy="1400530"/>
          </a:xfrm>
        </p:spPr>
        <p:txBody>
          <a:bodyPr/>
          <a:lstStyle/>
          <a:p>
            <a:pPr algn="ctr"/>
            <a:r>
              <a:rPr lang="fa-IR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درس سیزدهم</a:t>
            </a:r>
            <a:br>
              <a:rPr lang="fa-IR" b="1" dirty="0" smtClean="0"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fa-IR" b="1" dirty="0">
                <a:latin typeface="Andalus" panose="02020603050405020304" pitchFamily="18" charset="-78"/>
                <a:cs typeface="Andalus" panose="02020603050405020304" pitchFamily="18" charset="-78"/>
              </a:rPr>
              <a:t/>
            </a:r>
            <a:br>
              <a:rPr lang="fa-IR" b="1" dirty="0"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fa-IR" b="1" dirty="0" smtClean="0">
                <a:solidFill>
                  <a:srgbClr val="92D050"/>
                </a:solidFill>
                <a:latin typeface="Andalus" panose="02020603050405020304" pitchFamily="18" charset="-78"/>
                <a:cs typeface="B Arash" panose="00000400000000000000" pitchFamily="2" charset="-78"/>
              </a:rPr>
              <a:t>شناخت اجتماعی</a:t>
            </a:r>
            <a:endParaRPr lang="en-US" b="1" dirty="0">
              <a:solidFill>
                <a:srgbClr val="92D05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2443" y="4246323"/>
            <a:ext cx="3408254" cy="195406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11382343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ded Corner 1"/>
          <p:cNvSpPr/>
          <p:nvPr/>
        </p:nvSpPr>
        <p:spPr>
          <a:xfrm>
            <a:off x="876821" y="225468"/>
            <a:ext cx="9256735" cy="4233797"/>
          </a:xfrm>
          <a:prstGeom prst="foldedCorner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a-IR" sz="2400" b="1" dirty="0" smtClean="0">
                <a:solidFill>
                  <a:srgbClr val="0070C0"/>
                </a:solidFill>
                <a:cs typeface="B Arash" panose="00000400000000000000" pitchFamily="2" charset="-78"/>
              </a:rPr>
              <a:t>دروازه ورود انسان به جهان اجتماعی </a:t>
            </a:r>
            <a:r>
              <a:rPr lang="fa-IR" sz="2400" b="1" dirty="0" smtClean="0">
                <a:solidFill>
                  <a:srgbClr val="FF0000"/>
                </a:solidFill>
                <a:cs typeface="B Arash" panose="00000400000000000000" pitchFamily="2" charset="-78"/>
              </a:rPr>
              <a:t>آگاهی و شناخت </a:t>
            </a:r>
            <a:r>
              <a:rPr lang="fa-IR" sz="2400" b="1" dirty="0" smtClean="0">
                <a:solidFill>
                  <a:srgbClr val="0070C0"/>
                </a:solidFill>
                <a:cs typeface="B Arash" panose="00000400000000000000" pitchFamily="2" charset="-78"/>
              </a:rPr>
              <a:t>است.</a:t>
            </a:r>
          </a:p>
          <a:p>
            <a:pPr algn="r"/>
            <a:r>
              <a:rPr lang="fa-IR" sz="2400" b="1" dirty="0" smtClean="0">
                <a:solidFill>
                  <a:srgbClr val="0070C0"/>
                </a:solidFill>
                <a:cs typeface="B Arash" panose="00000400000000000000" pitchFamily="2" charset="-78"/>
              </a:rPr>
              <a:t>عام ترین و گسترده ترین نوع شناخت اجتماعی </a:t>
            </a:r>
            <a:r>
              <a:rPr lang="fa-IR" sz="2400" b="1" dirty="0" smtClean="0">
                <a:solidFill>
                  <a:srgbClr val="FF0000"/>
                </a:solidFill>
                <a:cs typeface="B Arash" panose="00000400000000000000" pitchFamily="2" charset="-78"/>
              </a:rPr>
              <a:t>فهم عرفی یا شناخت عمومی </a:t>
            </a:r>
            <a:r>
              <a:rPr lang="fa-IR" sz="2400" b="1" dirty="0" smtClean="0">
                <a:solidFill>
                  <a:srgbClr val="0070C0"/>
                </a:solidFill>
                <a:cs typeface="B Arash" panose="00000400000000000000" pitchFamily="2" charset="-78"/>
              </a:rPr>
              <a:t>است.</a:t>
            </a:r>
          </a:p>
          <a:p>
            <a:pPr algn="r"/>
            <a:r>
              <a:rPr lang="fa-IR" sz="2400" b="1" dirty="0" smtClean="0">
                <a:solidFill>
                  <a:srgbClr val="FF0000"/>
                </a:solidFill>
                <a:cs typeface="B Arash" panose="00000400000000000000" pitchFamily="2" charset="-78"/>
              </a:rPr>
              <a:t>زمانیکه آگاهی انسان از بین برود،</a:t>
            </a:r>
            <a:r>
              <a:rPr lang="fa-IR" sz="2400" b="1" dirty="0" smtClean="0">
                <a:solidFill>
                  <a:srgbClr val="0070C0"/>
                </a:solidFill>
                <a:cs typeface="B Arash" panose="00000400000000000000" pitchFamily="2" charset="-78"/>
              </a:rPr>
              <a:t>جهان اجتماعی افراد از بین می رود.</a:t>
            </a:r>
          </a:p>
          <a:p>
            <a:pPr algn="r"/>
            <a:r>
              <a:rPr lang="fa-IR" sz="2400" b="1" dirty="0" smtClean="0">
                <a:solidFill>
                  <a:srgbClr val="0070C0"/>
                </a:solidFill>
                <a:cs typeface="B Arash" panose="00000400000000000000" pitchFamily="2" charset="-78"/>
              </a:rPr>
              <a:t>به آگاهی و شناخت حاصل از زندگی می گویند؛</a:t>
            </a:r>
            <a:r>
              <a:rPr lang="fa-IR" sz="2400" b="1" dirty="0" smtClean="0">
                <a:solidFill>
                  <a:srgbClr val="FF0000"/>
                </a:solidFill>
                <a:cs typeface="B Arash" panose="00000400000000000000" pitchFamily="2" charset="-78"/>
              </a:rPr>
              <a:t>زیرا انسان این نوع  شناخت را در طول زندگی خود بدست می آورد.</a:t>
            </a:r>
          </a:p>
          <a:p>
            <a:pPr algn="r"/>
            <a:r>
              <a:rPr lang="fa-IR" sz="2400" b="1" dirty="0" smtClean="0">
                <a:solidFill>
                  <a:srgbClr val="0070C0"/>
                </a:solidFill>
                <a:cs typeface="B Arash" panose="00000400000000000000" pitchFamily="2" charset="-78"/>
              </a:rPr>
              <a:t>شناخت مشترک:</a:t>
            </a:r>
            <a:r>
              <a:rPr lang="fa-IR" sz="2400" b="1" dirty="0" smtClean="0">
                <a:solidFill>
                  <a:srgbClr val="FF0000"/>
                </a:solidFill>
                <a:cs typeface="B Arash" panose="00000400000000000000" pitchFamily="2" charset="-78"/>
              </a:rPr>
              <a:t>اندوخته مشترکی از دانش ها و آگاهی هاست که هنگام تعامل با دیگران،از آن استفاده می کنیم.ما درباره این شناخت کمتر می اندیشیم،از آن استفاده می کنیم و آنرا بکار می بریم.</a:t>
            </a:r>
            <a:endParaRPr lang="fa-IR" sz="2400" b="1" dirty="0" smtClean="0">
              <a:solidFill>
                <a:srgbClr val="0070C0"/>
              </a:solidFill>
              <a:cs typeface="B Arash" panose="00000400000000000000" pitchFamily="2" charset="-78"/>
            </a:endParaRPr>
          </a:p>
          <a:p>
            <a:pPr algn="r"/>
            <a:r>
              <a:rPr lang="fa-IR" sz="2400" b="1" dirty="0" smtClean="0">
                <a:solidFill>
                  <a:srgbClr val="0070C0"/>
                </a:solidFill>
                <a:cs typeface="B Arash" panose="00000400000000000000" pitchFamily="2" charset="-78"/>
              </a:rPr>
              <a:t>لازمه زندگی اجتماعی </a:t>
            </a:r>
            <a:r>
              <a:rPr lang="fa-IR" sz="2400" b="1" dirty="0" smtClean="0">
                <a:solidFill>
                  <a:srgbClr val="FF0000"/>
                </a:solidFill>
                <a:cs typeface="B Arash" panose="00000400000000000000" pitchFamily="2" charset="-78"/>
              </a:rPr>
              <a:t>شناخت عمومی </a:t>
            </a:r>
            <a:r>
              <a:rPr lang="fa-IR" sz="2400" b="1" dirty="0" smtClean="0">
                <a:solidFill>
                  <a:srgbClr val="0070C0"/>
                </a:solidFill>
                <a:cs typeface="B Arash" panose="00000400000000000000" pitchFamily="2" charset="-78"/>
              </a:rPr>
              <a:t>است.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345" y="4584526"/>
            <a:ext cx="3019425" cy="205426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173" y="4584525"/>
            <a:ext cx="3019425" cy="205426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8957718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3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3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Same Side Corner Rectangle 1"/>
          <p:cNvSpPr/>
          <p:nvPr/>
        </p:nvSpPr>
        <p:spPr>
          <a:xfrm>
            <a:off x="538619" y="325676"/>
            <a:ext cx="7979081" cy="3695179"/>
          </a:xfrm>
          <a:prstGeom prst="snip2Same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a-IR" sz="2400" b="1" dirty="0" smtClean="0">
                <a:solidFill>
                  <a:srgbClr val="FFFF00"/>
                </a:solidFill>
                <a:cs typeface="B Arash" panose="00000400000000000000" pitchFamily="2" charset="-78"/>
              </a:rPr>
              <a:t>چه هنگام افراد یک جامعه متوجه شناخت عمومی می شوند؟</a:t>
            </a:r>
            <a:r>
              <a:rPr lang="fa-IR" sz="2400" b="1" dirty="0" smtClean="0">
                <a:solidFill>
                  <a:srgbClr val="7030A0"/>
                </a:solidFill>
                <a:cs typeface="B Arash" panose="00000400000000000000" pitchFamily="2" charset="-78"/>
              </a:rPr>
              <a:t>زمانیکه در کاربرد و استفاده از آن دچار مشکل شوند.</a:t>
            </a:r>
          </a:p>
          <a:p>
            <a:pPr algn="r"/>
            <a:r>
              <a:rPr lang="fa-IR" sz="2400" b="1" dirty="0" smtClean="0">
                <a:solidFill>
                  <a:srgbClr val="FFFF00"/>
                </a:solidFill>
                <a:cs typeface="B Arash" panose="00000400000000000000" pitchFamily="2" charset="-78"/>
              </a:rPr>
              <a:t>روابط بین شناخ علمی و عمومی:</a:t>
            </a:r>
            <a:r>
              <a:rPr lang="fa-IR" sz="2400" b="1" dirty="0" smtClean="0">
                <a:solidFill>
                  <a:srgbClr val="7030A0"/>
                </a:solidFill>
                <a:cs typeface="B Arash" panose="00000400000000000000" pitchFamily="2" charset="-78"/>
              </a:rPr>
              <a:t>1-حل مشکلات.2-کشف حقیقت.3-رشد فرهنگ.</a:t>
            </a:r>
          </a:p>
          <a:p>
            <a:pPr algn="r"/>
            <a:r>
              <a:rPr lang="fa-IR" sz="2400" b="1" dirty="0" smtClean="0">
                <a:solidFill>
                  <a:srgbClr val="FFFF00"/>
                </a:solidFill>
                <a:cs typeface="B Arash" panose="00000400000000000000" pitchFamily="2" charset="-78"/>
              </a:rPr>
              <a:t>اثرات شناخت عمومی بر شناخت علمی:</a:t>
            </a:r>
            <a:r>
              <a:rPr lang="fa-IR" sz="2400" b="1" dirty="0" smtClean="0">
                <a:solidFill>
                  <a:srgbClr val="7030A0"/>
                </a:solidFill>
                <a:cs typeface="B Arash" panose="00000400000000000000" pitchFamily="2" charset="-78"/>
              </a:rPr>
              <a:t>1-طرح پرسش.2-حمایت.3-ایجاد محدودیت.</a:t>
            </a:r>
            <a:endParaRPr lang="en-US" sz="2400" b="1" dirty="0">
              <a:solidFill>
                <a:srgbClr val="FFFF00"/>
              </a:solidFill>
              <a:cs typeface="B Arash" panose="00000400000000000000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4964" y="1553227"/>
            <a:ext cx="3657599" cy="474736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619" y="4108538"/>
            <a:ext cx="4876800" cy="23298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2384393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016922" y="2755819"/>
            <a:ext cx="199605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7200" b="1" dirty="0" smtClean="0">
                <a:solidFill>
                  <a:schemeClr val="bg2">
                    <a:lumMod val="60000"/>
                    <a:lumOff val="40000"/>
                  </a:schemeClr>
                </a:solidFill>
                <a:cs typeface="B Arash" panose="00000400000000000000" pitchFamily="2" charset="-78"/>
              </a:rPr>
              <a:t>پایان</a:t>
            </a:r>
            <a:endParaRPr lang="en-US" sz="7200" dirty="0"/>
          </a:p>
        </p:txBody>
      </p:sp>
      <p:sp>
        <p:nvSpPr>
          <p:cNvPr id="3" name="Smiley Face 2"/>
          <p:cNvSpPr/>
          <p:nvPr/>
        </p:nvSpPr>
        <p:spPr>
          <a:xfrm>
            <a:off x="8337305" y="4609576"/>
            <a:ext cx="1355291" cy="1152395"/>
          </a:xfrm>
          <a:prstGeom prst="smileyFac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80" y="851770"/>
            <a:ext cx="6501008" cy="4797468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873551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25</TotalTime>
  <Words>147</Words>
  <Application>Microsoft Office PowerPoint</Application>
  <PresentationFormat>Widescreen</PresentationFormat>
  <Paragraphs>12</Paragraphs>
  <Slides>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Andalus</vt:lpstr>
      <vt:lpstr>Arial</vt:lpstr>
      <vt:lpstr>B Arash</vt:lpstr>
      <vt:lpstr>Century Gothic</vt:lpstr>
      <vt:lpstr>Wingdings 3</vt:lpstr>
      <vt:lpstr>Ion</vt:lpstr>
      <vt:lpstr>PowerPoint Presentation</vt:lpstr>
      <vt:lpstr>گردآورنده:حسین صمیم پور کلاس:271 موضوع:شناخت اجتماعی دبیر:اقای کاشفی </vt:lpstr>
      <vt:lpstr>درس سیزدهم  شناخت اجتماعی</vt:lpstr>
      <vt:lpstr>PowerPoint Presentation</vt:lpstr>
      <vt:lpstr>PowerPoint Presentation</vt:lpstr>
      <vt:lpstr>PowerPoint Presentation</vt:lpstr>
    </vt:vector>
  </TitlesOfParts>
  <Company>ALADDIN Software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NiayeshRayaneh</dc:creator>
  <cp:lastModifiedBy>NiayeshRayaneh</cp:lastModifiedBy>
  <cp:revision>3</cp:revision>
  <dcterms:created xsi:type="dcterms:W3CDTF">2016-02-17T18:10:48Z</dcterms:created>
  <dcterms:modified xsi:type="dcterms:W3CDTF">2016-02-17T18:36:14Z</dcterms:modified>
</cp:coreProperties>
</file>