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81" r:id="rId3"/>
    <p:sldId id="257" r:id="rId4"/>
    <p:sldId id="283" r:id="rId5"/>
    <p:sldId id="259" r:id="rId6"/>
    <p:sldId id="284" r:id="rId7"/>
    <p:sldId id="261" r:id="rId8"/>
    <p:sldId id="262" r:id="rId9"/>
    <p:sldId id="263" r:id="rId10"/>
    <p:sldId id="264" r:id="rId11"/>
    <p:sldId id="265" r:id="rId12"/>
    <p:sldId id="266" r:id="rId13"/>
    <p:sldId id="277" r:id="rId14"/>
    <p:sldId id="267" r:id="rId15"/>
    <p:sldId id="268" r:id="rId16"/>
    <p:sldId id="278" r:id="rId17"/>
    <p:sldId id="269" r:id="rId18"/>
    <p:sldId id="279" r:id="rId19"/>
    <p:sldId id="270" r:id="rId20"/>
    <p:sldId id="271" r:id="rId21"/>
    <p:sldId id="272" r:id="rId22"/>
    <p:sldId id="273" r:id="rId23"/>
    <p:sldId id="275" r:id="rId24"/>
    <p:sldId id="282" r:id="rId25"/>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6E3C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434" autoAdjust="0"/>
  </p:normalViewPr>
  <p:slideViewPr>
    <p:cSldViewPr snapToGrid="0">
      <p:cViewPr varScale="1">
        <p:scale>
          <a:sx n="74" d="100"/>
          <a:sy n="74" d="100"/>
        </p:scale>
        <p:origin x="55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784712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2581080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B3514B-F302-4340-B98C-41F4D5A79B38}" type="slidenum">
              <a:rPr lang="fa-IR" smtClean="0"/>
              <a:pPr/>
              <a:t>‹#›</a:t>
            </a:fld>
            <a:endParaRPr lang="fa-I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98749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2543480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B3514B-F302-4340-B98C-41F4D5A79B38}" type="slidenum">
              <a:rPr lang="fa-IR" smtClean="0"/>
              <a:pPr/>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90741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773180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11822051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2671265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3177946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2657581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1619416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2719149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2761785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75959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1136008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05A1E9-E092-4EEC-A645-3FC5AC42FFF7}" type="datetimeFigureOut">
              <a:rPr lang="fa-IR" smtClean="0"/>
              <a:pPr/>
              <a:t>1436/07/26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1B3514B-F302-4340-B98C-41F4D5A79B38}" type="slidenum">
              <a:rPr lang="fa-IR" smtClean="0"/>
              <a:pPr/>
              <a:t>‹#›</a:t>
            </a:fld>
            <a:endParaRPr lang="fa-IR"/>
          </a:p>
        </p:txBody>
      </p:sp>
    </p:spTree>
    <p:extLst>
      <p:ext uri="{BB962C8B-B14F-4D97-AF65-F5344CB8AC3E}">
        <p14:creationId xmlns:p14="http://schemas.microsoft.com/office/powerpoint/2010/main" val="1372762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05A1E9-E092-4EEC-A645-3FC5AC42FFF7}" type="datetimeFigureOut">
              <a:rPr lang="fa-IR" smtClean="0"/>
              <a:pPr/>
              <a:t>1436/07/26</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1B3514B-F302-4340-B98C-41F4D5A79B38}" type="slidenum">
              <a:rPr lang="fa-IR" smtClean="0"/>
              <a:pPr/>
              <a:t>‹#›</a:t>
            </a:fld>
            <a:endParaRPr lang="fa-IR"/>
          </a:p>
        </p:txBody>
      </p:sp>
    </p:spTree>
    <p:extLst>
      <p:ext uri="{BB962C8B-B14F-4D97-AF65-F5344CB8AC3E}">
        <p14:creationId xmlns:p14="http://schemas.microsoft.com/office/powerpoint/2010/main" val="30785072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47730"/>
            <a:ext cx="10522039" cy="4687909"/>
          </a:xfrm>
        </p:spPr>
        <p:txBody>
          <a:bodyPr>
            <a:normAutofit/>
          </a:bodyPr>
          <a:lstStyle/>
          <a:p>
            <a:pPr algn="ctr"/>
            <a:r>
              <a:rPr lang="fa-IR" sz="4000" dirty="0" smtClean="0">
                <a:solidFill>
                  <a:srgbClr val="FF0000"/>
                </a:solidFill>
                <a:cs typeface="B Zar" panose="00000400000000000000" pitchFamily="2" charset="-78"/>
              </a:rPr>
              <a:t>بنام آنکه آسمانها را برای لبخند گلها می گریاند.</a:t>
            </a:r>
            <a:br>
              <a:rPr lang="fa-IR" sz="4000" dirty="0" smtClean="0">
                <a:solidFill>
                  <a:srgbClr val="FF0000"/>
                </a:solidFill>
                <a:cs typeface="B Zar" panose="00000400000000000000" pitchFamily="2" charset="-78"/>
              </a:rPr>
            </a:br>
            <a:r>
              <a:rPr lang="fa-IR" sz="4000" dirty="0">
                <a:solidFill>
                  <a:srgbClr val="FF0000"/>
                </a:solidFill>
                <a:cs typeface="B Zar" panose="00000400000000000000" pitchFamily="2" charset="-78"/>
              </a:rPr>
              <a:t/>
            </a:r>
            <a:br>
              <a:rPr lang="fa-IR" sz="4000" dirty="0">
                <a:solidFill>
                  <a:srgbClr val="FF0000"/>
                </a:solidFill>
                <a:cs typeface="B Zar" panose="00000400000000000000" pitchFamily="2" charset="-78"/>
              </a:rPr>
            </a:br>
            <a:r>
              <a:rPr lang="fa-IR" sz="4000" dirty="0" smtClean="0">
                <a:solidFill>
                  <a:schemeClr val="tx2">
                    <a:lumMod val="60000"/>
                    <a:lumOff val="40000"/>
                  </a:schemeClr>
                </a:solidFill>
                <a:cs typeface="B Zar" panose="00000400000000000000" pitchFamily="2" charset="-78"/>
              </a:rPr>
              <a:t>بازاریابی : فصل دهم</a:t>
            </a:r>
            <a:r>
              <a:rPr lang="fa-IR" sz="3100" dirty="0" smtClean="0">
                <a:cs typeface="B Zar" panose="00000400000000000000" pitchFamily="2" charset="-78"/>
              </a:rPr>
              <a:t/>
            </a:r>
            <a:br>
              <a:rPr lang="fa-IR" sz="3100" dirty="0" smtClean="0">
                <a:cs typeface="B Zar" panose="00000400000000000000" pitchFamily="2" charset="-78"/>
              </a:rPr>
            </a:br>
            <a:r>
              <a:rPr lang="fa-IR" sz="3100" dirty="0" smtClean="0">
                <a:cs typeface="B Zar" panose="00000400000000000000" pitchFamily="2" charset="-78"/>
              </a:rPr>
              <a:t/>
            </a:r>
            <a:br>
              <a:rPr lang="fa-IR" sz="3100" dirty="0" smtClean="0">
                <a:cs typeface="B Zar" panose="00000400000000000000" pitchFamily="2" charset="-78"/>
              </a:rPr>
            </a:br>
            <a:r>
              <a:rPr lang="fa-IR" sz="4000" dirty="0" smtClean="0">
                <a:solidFill>
                  <a:srgbClr val="7030A0"/>
                </a:solidFill>
                <a:cs typeface="B Zar" panose="00000400000000000000" pitchFamily="2" charset="-78"/>
              </a:rPr>
              <a:t>درک اصول قیمت گذاری و ایجاد ارزش مورد نظر مشتری</a:t>
            </a:r>
            <a:r>
              <a:rPr lang="en-US" sz="3100" dirty="0" smtClean="0">
                <a:solidFill>
                  <a:srgbClr val="7030A0"/>
                </a:solidFill>
                <a:cs typeface="B Zar" panose="00000400000000000000" pitchFamily="2" charset="-78"/>
              </a:rPr>
              <a:t/>
            </a:r>
            <a:br>
              <a:rPr lang="en-US" sz="3100" dirty="0" smtClean="0">
                <a:solidFill>
                  <a:srgbClr val="7030A0"/>
                </a:solidFill>
                <a:cs typeface="B Zar" panose="00000400000000000000" pitchFamily="2" charset="-78"/>
              </a:rPr>
            </a:br>
            <a:r>
              <a:rPr lang="en-US" dirty="0">
                <a:solidFill>
                  <a:srgbClr val="7030A0"/>
                </a:solidFill>
                <a:cs typeface="B Zar" panose="00000400000000000000" pitchFamily="2" charset="-78"/>
              </a:rPr>
              <a:t/>
            </a:r>
            <a:br>
              <a:rPr lang="en-US" dirty="0">
                <a:solidFill>
                  <a:srgbClr val="7030A0"/>
                </a:solidFill>
                <a:cs typeface="B Zar" panose="00000400000000000000" pitchFamily="2" charset="-78"/>
              </a:rPr>
            </a:br>
            <a:r>
              <a:rPr lang="fa-IR" sz="4400" dirty="0" smtClean="0">
                <a:solidFill>
                  <a:srgbClr val="FFC000"/>
                </a:solidFill>
                <a:cs typeface="B Zar" panose="00000400000000000000" pitchFamily="2" charset="-78"/>
              </a:rPr>
              <a:t>استاد مربوطه : </a:t>
            </a:r>
            <a:r>
              <a:rPr lang="fa-IR" sz="4400" dirty="0" smtClean="0">
                <a:solidFill>
                  <a:srgbClr val="0070C0"/>
                </a:solidFill>
                <a:cs typeface="B Zar" panose="00000400000000000000" pitchFamily="2" charset="-78"/>
              </a:rPr>
              <a:t>دکتر پرند</a:t>
            </a:r>
            <a:endParaRPr lang="fa-IR" sz="4400" dirty="0">
              <a:solidFill>
                <a:srgbClr val="0070C0"/>
              </a:solidFill>
              <a:cs typeface="B Zar" panose="00000400000000000000" pitchFamily="2" charset="-78"/>
            </a:endParaRPr>
          </a:p>
        </p:txBody>
      </p:sp>
      <p:sp>
        <p:nvSpPr>
          <p:cNvPr id="4" name="Subtitle 3"/>
          <p:cNvSpPr>
            <a:spLocks noGrp="1"/>
          </p:cNvSpPr>
          <p:nvPr>
            <p:ph type="subTitle" idx="1"/>
          </p:nvPr>
        </p:nvSpPr>
        <p:spPr>
          <a:xfrm>
            <a:off x="1362688" y="5185611"/>
            <a:ext cx="7766936" cy="1973179"/>
          </a:xfrm>
        </p:spPr>
        <p:txBody>
          <a:bodyPr/>
          <a:lstStyle/>
          <a:p>
            <a:pPr algn="ctr"/>
            <a:r>
              <a:rPr lang="fa-IR" sz="4000" dirty="0" smtClean="0">
                <a:solidFill>
                  <a:srgbClr val="C00000"/>
                </a:solidFill>
                <a:latin typeface="Arial" panose="020B0604020202020204" pitchFamily="34" charset="0"/>
                <a:cs typeface="B Nazanin" panose="00000400000000000000" pitchFamily="2" charset="-78"/>
              </a:rPr>
              <a:t>تهیه کننده : علی حبیبی بهروز </a:t>
            </a:r>
          </a:p>
          <a:p>
            <a:pPr algn="ctr"/>
            <a:endParaRPr lang="fa-IR" dirty="0"/>
          </a:p>
        </p:txBody>
      </p:sp>
    </p:spTree>
    <p:extLst>
      <p:ext uri="{BB962C8B-B14F-4D97-AF65-F5344CB8AC3E}">
        <p14:creationId xmlns:p14="http://schemas.microsoft.com/office/powerpoint/2010/main" val="3609654917"/>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8758"/>
            <a:ext cx="9733547" cy="6448926"/>
          </a:xfrm>
        </p:spPr>
        <p:txBody>
          <a:bodyPr>
            <a:normAutofit fontScale="92500" lnSpcReduction="10000"/>
          </a:bodyPr>
          <a:lstStyle/>
          <a:p>
            <a:pPr marL="0" indent="0">
              <a:buNone/>
            </a:pPr>
            <a:r>
              <a:rPr lang="fa-IR" sz="3000" dirty="0">
                <a:solidFill>
                  <a:srgbClr val="0070C0"/>
                </a:solidFill>
                <a:cs typeface="B Zar" panose="00000400000000000000" pitchFamily="2" charset="-78"/>
              </a:rPr>
              <a:t>آيا افزودن درصدي استاندارد بابت سود به هنگام قيمت‌گذاري كاري سودمند است؟ </a:t>
            </a:r>
            <a:r>
              <a:rPr lang="fa-IR" sz="2400" dirty="0">
                <a:cs typeface="B Zar" panose="00000400000000000000" pitchFamily="2" charset="-78"/>
              </a:rPr>
              <a:t>بطور كلي، خير. هر گونه شيوه قيمت‌گذاري كه در آن از ميزان تقاضا و قيمت‌هاي رقبا چشمپوشي شده باشد، احتمالاً تعيين‌كننده مناسب‌ترين قيمت نخواهد بود. با اين وجود، قيمت‌گذاري مبتني بر افزودن ضريب مخصوص منفعت بنابر دلايل زيادي طريقه‌اي پرطرفدار است. </a:t>
            </a:r>
            <a:endParaRPr lang="fa-IR" sz="2400" dirty="0" smtClean="0">
              <a:cs typeface="B Zar" panose="00000400000000000000" pitchFamily="2" charset="-78"/>
            </a:endParaRPr>
          </a:p>
          <a:p>
            <a:pPr marL="0" indent="0">
              <a:buNone/>
            </a:pPr>
            <a:r>
              <a:rPr lang="fa-IR" sz="2400" dirty="0" smtClean="0">
                <a:cs typeface="B Zar" panose="00000400000000000000" pitchFamily="2" charset="-78"/>
              </a:rPr>
              <a:t>اولاً </a:t>
            </a:r>
            <a:r>
              <a:rPr lang="fa-IR" sz="2400" dirty="0">
                <a:cs typeface="B Zar" panose="00000400000000000000" pitchFamily="2" charset="-78"/>
              </a:rPr>
              <a:t>فروشندگان از ميزان هزينه‌ها مطمئن‌تر هستند تا ميزان تقاضا</a:t>
            </a:r>
            <a:r>
              <a:rPr lang="fa-IR" sz="2400" dirty="0" smtClean="0">
                <a:cs typeface="B Zar" panose="00000400000000000000" pitchFamily="2" charset="-78"/>
              </a:rPr>
              <a:t>.</a:t>
            </a:r>
            <a:endParaRPr lang="en-US" sz="2400" dirty="0" smtClean="0">
              <a:cs typeface="B Zar" panose="00000400000000000000" pitchFamily="2" charset="-78"/>
            </a:endParaRPr>
          </a:p>
          <a:p>
            <a:pPr marL="0" indent="0">
              <a:buNone/>
            </a:pPr>
            <a:r>
              <a:rPr lang="fa-IR" sz="2400" dirty="0" smtClean="0">
                <a:cs typeface="B Zar" panose="00000400000000000000" pitchFamily="2" charset="-78"/>
              </a:rPr>
              <a:t> </a:t>
            </a:r>
          </a:p>
          <a:p>
            <a:pPr marL="0" indent="0">
              <a:buNone/>
            </a:pPr>
            <a:r>
              <a:rPr lang="fa-IR" sz="2400" dirty="0" smtClean="0">
                <a:cs typeface="B Zar" panose="00000400000000000000" pitchFamily="2" charset="-78"/>
              </a:rPr>
              <a:t>دوماً</a:t>
            </a:r>
            <a:r>
              <a:rPr lang="fa-IR" sz="2400" dirty="0">
                <a:cs typeface="B Zar" panose="00000400000000000000" pitchFamily="2" charset="-78"/>
              </a:rPr>
              <a:t>، زماني كه تمامي شركت‌هاي حاضر در صنعت اين شيوه قيمت‌گذاري را بكار مي‌برند، در نتيجه ايجاد تشابه قيمتي، رقابت در عرصه قيمت به حداقل خواهد رسيد. </a:t>
            </a:r>
            <a:endParaRPr lang="en-US" sz="2400" dirty="0" smtClean="0">
              <a:cs typeface="B Zar" panose="00000400000000000000" pitchFamily="2" charset="-78"/>
            </a:endParaRPr>
          </a:p>
          <a:p>
            <a:pPr marL="0" indent="0">
              <a:buNone/>
            </a:pPr>
            <a:endParaRPr lang="fa-IR" sz="2400" dirty="0" smtClean="0">
              <a:cs typeface="B Zar" panose="00000400000000000000" pitchFamily="2" charset="-78"/>
            </a:endParaRPr>
          </a:p>
          <a:p>
            <a:pPr marL="0" indent="0">
              <a:buNone/>
            </a:pPr>
            <a:r>
              <a:rPr lang="fa-IR" sz="2400" dirty="0" smtClean="0">
                <a:cs typeface="B Zar" panose="00000400000000000000" pitchFamily="2" charset="-78"/>
              </a:rPr>
              <a:t>سوماً </a:t>
            </a:r>
            <a:r>
              <a:rPr lang="fa-IR" sz="2400" dirty="0">
                <a:cs typeface="B Zar" panose="00000400000000000000" pitchFamily="2" charset="-78"/>
              </a:rPr>
              <a:t>از ديد بسياري از افراد رويكرد قيمت‌گذاري مبتني بر افزودن ضريب منفعت براي هر دوي خريداران و فروشندگان منصفانه‌تر مي‌باشد</a:t>
            </a:r>
            <a:r>
              <a:rPr lang="fa-IR" sz="2400" dirty="0" smtClean="0">
                <a:cs typeface="B Zar" panose="00000400000000000000" pitchFamily="2" charset="-78"/>
              </a:rPr>
              <a:t>.</a:t>
            </a:r>
            <a:endParaRPr lang="en-US" sz="2400" dirty="0" smtClean="0">
              <a:cs typeface="B Zar" panose="00000400000000000000" pitchFamily="2" charset="-78"/>
            </a:endParaRPr>
          </a:p>
          <a:p>
            <a:pPr marL="0" indent="0">
              <a:buNone/>
            </a:pPr>
            <a:endParaRPr lang="fa-IR" sz="2400" dirty="0" smtClean="0">
              <a:cs typeface="B Zar" panose="00000400000000000000" pitchFamily="2" charset="-78"/>
            </a:endParaRPr>
          </a:p>
          <a:p>
            <a:pPr marL="0" indent="0">
              <a:buNone/>
            </a:pPr>
            <a:r>
              <a:rPr lang="fa-IR" sz="2400" dirty="0" smtClean="0">
                <a:cs typeface="B Zar" panose="00000400000000000000" pitchFamily="2" charset="-78"/>
              </a:rPr>
              <a:t> </a:t>
            </a:r>
            <a:r>
              <a:rPr lang="fa-IR" sz="2400" dirty="0">
                <a:cs typeface="B Zar" panose="00000400000000000000" pitchFamily="2" charset="-78"/>
              </a:rPr>
              <a:t>بدين صورت فروشندگان درصد سودي منصفانه بابت سرمايه‌گذاري‌هاي خود بدست مي‌آورند ولي به هنگام افزايش تقاضا از جانب خريدار نفعي حاصل آنها نخواهد شد. </a:t>
            </a:r>
            <a:endParaRPr lang="en-US" sz="2400" dirty="0" smtClean="0">
              <a:cs typeface="B Zar" panose="00000400000000000000" pitchFamily="2" charset="-78"/>
            </a:endParaRPr>
          </a:p>
          <a:p>
            <a:pPr marL="0" indent="0">
              <a:buNone/>
            </a:pPr>
            <a:endParaRPr lang="en-US" sz="2400" dirty="0">
              <a:cs typeface="B Zar" panose="00000400000000000000" pitchFamily="2" charset="-78"/>
            </a:endParaRPr>
          </a:p>
          <a:p>
            <a:pPr marL="0" indent="0" algn="ctr">
              <a:buNone/>
            </a:pPr>
            <a:r>
              <a:rPr lang="en-US" sz="2800" dirty="0" smtClean="0">
                <a:solidFill>
                  <a:srgbClr val="FF0000"/>
                </a:solidFill>
                <a:cs typeface="B Zar" panose="00000400000000000000" pitchFamily="2" charset="-78"/>
              </a:rPr>
              <a:t>9</a:t>
            </a:r>
            <a:endParaRPr lang="en-US" sz="2800" dirty="0">
              <a:solidFill>
                <a:srgbClr val="FF0000"/>
              </a:solidFill>
              <a:cs typeface="B Zar" panose="00000400000000000000" pitchFamily="2" charset="-78"/>
            </a:endParaRPr>
          </a:p>
          <a:p>
            <a:pPr marL="0" indent="0">
              <a:buNone/>
            </a:pPr>
            <a:endParaRPr lang="en-US" dirty="0">
              <a:cs typeface="B Zar" panose="00000400000000000000" pitchFamily="2" charset="-78"/>
            </a:endParaRPr>
          </a:p>
        </p:txBody>
      </p:sp>
    </p:spTree>
    <p:extLst>
      <p:ext uri="{BB962C8B-B14F-4D97-AF65-F5344CB8AC3E}">
        <p14:creationId xmlns:p14="http://schemas.microsoft.com/office/powerpoint/2010/main" val="328411400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861" y="393031"/>
            <a:ext cx="8827613" cy="1320800"/>
          </a:xfrm>
        </p:spPr>
        <p:txBody>
          <a:bodyPr>
            <a:normAutofit/>
          </a:bodyPr>
          <a:lstStyle/>
          <a:p>
            <a:r>
              <a:rPr lang="fa-IR" sz="3200" b="1" dirty="0">
                <a:solidFill>
                  <a:srgbClr val="C00000"/>
                </a:solidFill>
                <a:cs typeface="B Zar" panose="00000400000000000000" pitchFamily="2" charset="-78"/>
              </a:rPr>
              <a:t>ساير ملاحظات داخلي و خارجي اثرگذار </a:t>
            </a:r>
            <a:r>
              <a:rPr lang="fa-IR" sz="3200" b="1" dirty="0" smtClean="0">
                <a:solidFill>
                  <a:srgbClr val="C00000"/>
                </a:solidFill>
                <a:cs typeface="B Zar" panose="00000400000000000000" pitchFamily="2" charset="-78"/>
              </a:rPr>
              <a:t>در</a:t>
            </a:r>
            <a:r>
              <a:rPr lang="en-US" sz="3200" b="1" dirty="0" smtClean="0">
                <a:solidFill>
                  <a:srgbClr val="C00000"/>
                </a:solidFill>
                <a:cs typeface="B Zar" panose="00000400000000000000" pitchFamily="2" charset="-78"/>
              </a:rPr>
              <a:t>          </a:t>
            </a:r>
            <a:r>
              <a:rPr lang="fa-IR" sz="3200" b="1" dirty="0" smtClean="0">
                <a:solidFill>
                  <a:srgbClr val="C00000"/>
                </a:solidFill>
                <a:cs typeface="B Zar" panose="00000400000000000000" pitchFamily="2" charset="-78"/>
              </a:rPr>
              <a:t> </a:t>
            </a:r>
            <a:r>
              <a:rPr lang="fa-IR" sz="3200" b="1" dirty="0">
                <a:solidFill>
                  <a:srgbClr val="C00000"/>
                </a:solidFill>
                <a:cs typeface="B Zar" panose="00000400000000000000" pitchFamily="2" charset="-78"/>
              </a:rPr>
              <a:t>تصميمات مربوط به </a:t>
            </a:r>
            <a:r>
              <a:rPr lang="fa-IR" sz="3200" b="1" dirty="0" smtClean="0">
                <a:solidFill>
                  <a:srgbClr val="C00000"/>
                </a:solidFill>
                <a:cs typeface="B Zar" panose="00000400000000000000" pitchFamily="2" charset="-78"/>
              </a:rPr>
              <a:t>قيمت</a:t>
            </a:r>
            <a:r>
              <a:rPr lang="en-US" sz="3200" b="1" dirty="0" smtClean="0">
                <a:solidFill>
                  <a:srgbClr val="C00000"/>
                </a:solidFill>
                <a:cs typeface="B Zar" panose="00000400000000000000" pitchFamily="2" charset="-78"/>
              </a:rPr>
              <a:t>                              </a:t>
            </a:r>
            <a:endParaRPr lang="fa-IR" sz="3200" dirty="0">
              <a:solidFill>
                <a:srgbClr val="C00000"/>
              </a:solidFill>
              <a:cs typeface="B Zar" panose="00000400000000000000" pitchFamily="2" charset="-78"/>
            </a:endParaRPr>
          </a:p>
        </p:txBody>
      </p:sp>
      <p:sp>
        <p:nvSpPr>
          <p:cNvPr id="3" name="Content Placeholder 2"/>
          <p:cNvSpPr>
            <a:spLocks noGrp="1"/>
          </p:cNvSpPr>
          <p:nvPr>
            <p:ph idx="1"/>
          </p:nvPr>
        </p:nvSpPr>
        <p:spPr>
          <a:xfrm>
            <a:off x="90152" y="2160589"/>
            <a:ext cx="10109915" cy="4697411"/>
          </a:xfrm>
        </p:spPr>
        <p:txBody>
          <a:bodyPr>
            <a:normAutofit/>
          </a:bodyPr>
          <a:lstStyle/>
          <a:p>
            <a:pPr marL="0" indent="0">
              <a:buNone/>
            </a:pPr>
            <a:r>
              <a:rPr lang="fa-IR" sz="2800" dirty="0">
                <a:cs typeface="B Zar" panose="00000400000000000000" pitchFamily="2" charset="-78"/>
              </a:rPr>
              <a:t>برداشت‌هاي مشتري از ارزش محصول تعيين كننده حد بالاي قيمت و هزينه‌ها تعيين كننده حد پايين قيمت هستند. با اين وجود، به منظور تعيين قيمتي در فاصله اين دو حد، شركت بايد برخي عوامل داخلي و خارجي را هم مدنظر قرار دهد</a:t>
            </a:r>
            <a:r>
              <a:rPr lang="fa-IR" sz="2800" dirty="0" smtClean="0">
                <a:cs typeface="B Zar" panose="00000400000000000000" pitchFamily="2" charset="-78"/>
              </a:rPr>
              <a:t>.</a:t>
            </a:r>
          </a:p>
          <a:p>
            <a:pPr marL="0" indent="0">
              <a:buNone/>
            </a:pPr>
            <a:r>
              <a:rPr lang="fa-IR" sz="2800" dirty="0" smtClean="0">
                <a:cs typeface="B Zar" panose="00000400000000000000" pitchFamily="2" charset="-78"/>
              </a:rPr>
              <a:t> </a:t>
            </a:r>
            <a:r>
              <a:rPr lang="fa-IR" sz="3200" dirty="0">
                <a:solidFill>
                  <a:srgbClr val="0070C0"/>
                </a:solidFill>
                <a:cs typeface="B Zar" panose="00000400000000000000" pitchFamily="2" charset="-78"/>
              </a:rPr>
              <a:t>عوامل داخلي </a:t>
            </a:r>
            <a:r>
              <a:rPr lang="fa-IR" sz="2800" dirty="0">
                <a:cs typeface="B Zar" panose="00000400000000000000" pitchFamily="2" charset="-78"/>
              </a:rPr>
              <a:t>موثر بر قيمت‌گذاري شامل استراتژي كلي بازاريابي شركت، اهداف و استراتژي آميخته بازاريابي، به علاوه ساير ملاحظات سازماني هستند. </a:t>
            </a:r>
            <a:endParaRPr lang="fa-IR" sz="2800" dirty="0" smtClean="0">
              <a:cs typeface="B Zar" panose="00000400000000000000" pitchFamily="2" charset="-78"/>
            </a:endParaRPr>
          </a:p>
          <a:p>
            <a:pPr marL="0" indent="0">
              <a:buNone/>
            </a:pPr>
            <a:r>
              <a:rPr lang="fa-IR" sz="2800" dirty="0" smtClean="0">
                <a:solidFill>
                  <a:srgbClr val="0070C0"/>
                </a:solidFill>
                <a:cs typeface="B Zar" panose="00000400000000000000" pitchFamily="2" charset="-78"/>
              </a:rPr>
              <a:t>عوامل </a:t>
            </a:r>
            <a:r>
              <a:rPr lang="fa-IR" sz="2800" dirty="0">
                <a:solidFill>
                  <a:srgbClr val="0070C0"/>
                </a:solidFill>
                <a:cs typeface="B Zar" panose="00000400000000000000" pitchFamily="2" charset="-78"/>
              </a:rPr>
              <a:t>خارجي </a:t>
            </a:r>
            <a:r>
              <a:rPr lang="fa-IR" sz="2800" dirty="0">
                <a:cs typeface="B Zar" panose="00000400000000000000" pitchFamily="2" charset="-78"/>
              </a:rPr>
              <a:t>در برگيرنده ماهيت بازار و تقاضا، استراتژي‌ها و قيمت‌هاي رقبا و ساير عوامل محيطي هستند. </a:t>
            </a:r>
            <a:endParaRPr lang="en-US" sz="2800" dirty="0" smtClean="0">
              <a:cs typeface="B Zar" panose="00000400000000000000" pitchFamily="2" charset="-78"/>
            </a:endParaRPr>
          </a:p>
          <a:p>
            <a:pPr marL="0" indent="0">
              <a:buNone/>
            </a:pPr>
            <a:endParaRPr lang="en-US" sz="2800" dirty="0">
              <a:cs typeface="B Zar" panose="00000400000000000000" pitchFamily="2" charset="-78"/>
            </a:endParaRPr>
          </a:p>
          <a:p>
            <a:pPr marL="0" indent="0" algn="ctr">
              <a:buNone/>
            </a:pPr>
            <a:r>
              <a:rPr lang="en-US" sz="2800" dirty="0" smtClean="0">
                <a:solidFill>
                  <a:srgbClr val="FF0000"/>
                </a:solidFill>
                <a:cs typeface="B Zar" panose="00000400000000000000" pitchFamily="2" charset="-78"/>
              </a:rPr>
              <a:t>10</a:t>
            </a:r>
            <a:endParaRPr lang="en-US" sz="2800" dirty="0">
              <a:solidFill>
                <a:srgbClr val="FF0000"/>
              </a:solidFill>
              <a:cs typeface="B Zar" panose="00000400000000000000" pitchFamily="2" charset="-78"/>
            </a:endParaRPr>
          </a:p>
        </p:txBody>
      </p:sp>
    </p:spTree>
    <p:extLst>
      <p:ext uri="{BB962C8B-B14F-4D97-AF65-F5344CB8AC3E}">
        <p14:creationId xmlns:p14="http://schemas.microsoft.com/office/powerpoint/2010/main" val="2660942348"/>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659" y="176464"/>
            <a:ext cx="8596668" cy="1320800"/>
          </a:xfrm>
        </p:spPr>
        <p:txBody>
          <a:bodyPr>
            <a:normAutofit fontScale="90000"/>
          </a:bodyPr>
          <a:lstStyle/>
          <a:p>
            <a:pPr algn="r"/>
            <a:r>
              <a:rPr lang="fa-IR" b="1" dirty="0">
                <a:solidFill>
                  <a:srgbClr val="C00000"/>
                </a:solidFill>
                <a:cs typeface="B Zar" panose="00000400000000000000" pitchFamily="2" charset="-78"/>
              </a:rPr>
              <a:t>استراتژي كلي بازاريابي، اهداف و استراتژي آميخته بازاريابي </a:t>
            </a:r>
            <a:r>
              <a:rPr lang="en-US" dirty="0">
                <a:cs typeface="B Zar" panose="00000400000000000000" pitchFamily="2" charset="-78"/>
              </a:rPr>
              <a:t/>
            </a:r>
            <a:br>
              <a:rPr lang="en-US" dirty="0">
                <a:cs typeface="B Zar" panose="00000400000000000000" pitchFamily="2" charset="-78"/>
              </a:rPr>
            </a:br>
            <a:endParaRPr lang="fa-IR" dirty="0">
              <a:cs typeface="B Zar" panose="00000400000000000000" pitchFamily="2" charset="-78"/>
            </a:endParaRPr>
          </a:p>
        </p:txBody>
      </p:sp>
      <p:sp>
        <p:nvSpPr>
          <p:cNvPr id="3" name="Content Placeholder 2"/>
          <p:cNvSpPr>
            <a:spLocks noGrp="1"/>
          </p:cNvSpPr>
          <p:nvPr>
            <p:ph idx="1"/>
          </p:nvPr>
        </p:nvSpPr>
        <p:spPr>
          <a:xfrm>
            <a:off x="0" y="3315451"/>
            <a:ext cx="9901989" cy="3542549"/>
          </a:xfrm>
        </p:spPr>
        <p:txBody>
          <a:bodyPr>
            <a:normAutofit/>
          </a:bodyPr>
          <a:lstStyle/>
          <a:p>
            <a:pPr marL="0" indent="0">
              <a:buNone/>
            </a:pPr>
            <a:r>
              <a:rPr lang="fa-IR" sz="2400" dirty="0">
                <a:cs typeface="B Zar" panose="00000400000000000000" pitchFamily="2" charset="-78"/>
              </a:rPr>
              <a:t>قيمت تنها يكي از عناصر حاضر در استراتژي كلي بازاريابي شركت است. از اين رو، پيش از تعيين قيمت، شركت بايد استراتژي كلي بازاريابي‌اش براي محصول يا خدمت موردنظر را مشخص كند</a:t>
            </a:r>
            <a:r>
              <a:rPr lang="fa-IR" sz="2400" dirty="0" smtClean="0">
                <a:cs typeface="B Zar" panose="00000400000000000000" pitchFamily="2" charset="-78"/>
              </a:rPr>
              <a:t>.</a:t>
            </a:r>
          </a:p>
          <a:p>
            <a:pPr marL="0" indent="0">
              <a:buNone/>
            </a:pPr>
            <a:r>
              <a:rPr lang="fa-IR" sz="2400" dirty="0" smtClean="0">
                <a:cs typeface="B Zar" panose="00000400000000000000" pitchFamily="2" charset="-78"/>
              </a:rPr>
              <a:t> </a:t>
            </a:r>
            <a:r>
              <a:rPr lang="fa-IR" sz="2400" dirty="0">
                <a:cs typeface="B Zar" panose="00000400000000000000" pitchFamily="2" charset="-78"/>
              </a:rPr>
              <a:t>اگر شركت بازار هدف و چگونگي تعيين موقعيت محصول خود را به دقت برگزيده باشد، استراتژي آميخته بازاريابي آن كه شامل قيمت هم مي‌شود خود به خود و به راحتي قابل تعيين خواهد بود. </a:t>
            </a:r>
            <a:endParaRPr lang="en-US" sz="2400" dirty="0">
              <a:cs typeface="B Zar" panose="00000400000000000000" pitchFamily="2" charset="-78"/>
            </a:endParaRPr>
          </a:p>
          <a:p>
            <a:pPr marL="0" indent="0">
              <a:buNone/>
            </a:pPr>
            <a:r>
              <a:rPr lang="fa-IR" sz="2400" dirty="0">
                <a:cs typeface="B Zar" panose="00000400000000000000" pitchFamily="2" charset="-78"/>
              </a:rPr>
              <a:t>قيمت‌گذاري مي‌تواند در كمك به شركت براي دستيابي به اهدافش در بسياري از سطوح، نقشي عمده داشته باشد. شركت مي‌تواند قيمت‌هايي را تعيين كند كه مشتري‌هايي جديد را جذب كرده يا به شيوه‌اي سودبخش مشتريان فعلي را حفظ كند. </a:t>
            </a:r>
            <a:endParaRPr lang="en-US" sz="2400" dirty="0" smtClean="0">
              <a:cs typeface="B Zar" panose="00000400000000000000" pitchFamily="2" charset="-78"/>
            </a:endParaRPr>
          </a:p>
          <a:p>
            <a:pPr marL="0" indent="0" algn="ctr">
              <a:buNone/>
            </a:pPr>
            <a:r>
              <a:rPr lang="en-US" sz="2800" dirty="0" smtClean="0">
                <a:solidFill>
                  <a:srgbClr val="FF0000"/>
                </a:solidFill>
                <a:cs typeface="B Zar" panose="00000400000000000000" pitchFamily="2" charset="-78"/>
              </a:rPr>
              <a:t>11</a:t>
            </a:r>
            <a:endParaRPr lang="en-US" sz="2800" dirty="0">
              <a:solidFill>
                <a:srgbClr val="FF0000"/>
              </a:solidFill>
              <a:cs typeface="B Zar"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1304" y="1055018"/>
            <a:ext cx="2619375" cy="1743075"/>
          </a:xfrm>
          <a:prstGeom prst="rect">
            <a:avLst/>
          </a:prstGeom>
        </p:spPr>
      </p:pic>
    </p:spTree>
    <p:extLst>
      <p:ext uri="{BB962C8B-B14F-4D97-AF65-F5344CB8AC3E}">
        <p14:creationId xmlns:p14="http://schemas.microsoft.com/office/powerpoint/2010/main" val="34051066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9" y="789904"/>
            <a:ext cx="9478850" cy="1320800"/>
          </a:xfrm>
        </p:spPr>
        <p:txBody>
          <a:bodyPr>
            <a:noAutofit/>
          </a:bodyPr>
          <a:lstStyle/>
          <a:p>
            <a:pPr algn="r"/>
            <a:r>
              <a:rPr lang="fa-IR" sz="2800" dirty="0">
                <a:solidFill>
                  <a:srgbClr val="FFC000"/>
                </a:solidFill>
                <a:cs typeface="B Zar" panose="00000400000000000000" pitchFamily="2" charset="-78"/>
              </a:rPr>
              <a:t>شركت مي‌تواند قيمت‌ها را پايين بگيرد و بدين صورت از ايجاد رقابت در بازار جلوگيري كند، يا در جهت ايجاد موازنه در بازار قيمت‌هايي هم سطح با قيمت‌هاي رقبا برگزيند.</a:t>
            </a:r>
            <a:endParaRPr lang="fa-IR" sz="2800" dirty="0">
              <a:solidFill>
                <a:srgbClr val="FFC000"/>
              </a:solidFill>
            </a:endParaRPr>
          </a:p>
        </p:txBody>
      </p:sp>
      <p:sp>
        <p:nvSpPr>
          <p:cNvPr id="3" name="Content Placeholder 2"/>
          <p:cNvSpPr>
            <a:spLocks noGrp="1"/>
          </p:cNvSpPr>
          <p:nvPr>
            <p:ph idx="1"/>
          </p:nvPr>
        </p:nvSpPr>
        <p:spPr>
          <a:xfrm>
            <a:off x="141669" y="2239492"/>
            <a:ext cx="10225825" cy="4494727"/>
          </a:xfrm>
        </p:spPr>
        <p:txBody>
          <a:bodyPr>
            <a:normAutofit fontScale="62500" lnSpcReduction="20000"/>
          </a:bodyPr>
          <a:lstStyle/>
          <a:p>
            <a:pPr marL="0" lvl="0" indent="0">
              <a:buClr>
                <a:srgbClr val="90C226"/>
              </a:buClr>
              <a:buNone/>
            </a:pPr>
            <a:endParaRPr lang="fa-IR" sz="3100" dirty="0" smtClean="0">
              <a:solidFill>
                <a:prstClr val="black">
                  <a:lumMod val="75000"/>
                  <a:lumOff val="25000"/>
                </a:prstClr>
              </a:solidFill>
              <a:cs typeface="B Zar" panose="00000400000000000000" pitchFamily="2" charset="-78"/>
            </a:endParaRPr>
          </a:p>
          <a:p>
            <a:pPr marL="0" lvl="0" indent="0">
              <a:buClr>
                <a:srgbClr val="90C226"/>
              </a:buClr>
              <a:buNone/>
            </a:pPr>
            <a:endParaRPr lang="fa-IR" sz="3100" dirty="0">
              <a:solidFill>
                <a:prstClr val="black">
                  <a:lumMod val="75000"/>
                  <a:lumOff val="25000"/>
                </a:prstClr>
              </a:solidFill>
              <a:cs typeface="B Zar" panose="00000400000000000000" pitchFamily="2" charset="-78"/>
            </a:endParaRPr>
          </a:p>
          <a:p>
            <a:pPr marL="0" lvl="0" indent="0">
              <a:buClr>
                <a:srgbClr val="90C226"/>
              </a:buClr>
              <a:buNone/>
            </a:pPr>
            <a:r>
              <a:rPr lang="fa-IR" sz="3800" dirty="0" smtClean="0">
                <a:solidFill>
                  <a:schemeClr val="accent5">
                    <a:lumMod val="60000"/>
                    <a:lumOff val="40000"/>
                  </a:schemeClr>
                </a:solidFill>
                <a:cs typeface="B Zar" panose="00000400000000000000" pitchFamily="2" charset="-78"/>
              </a:rPr>
              <a:t>مي‌توانند </a:t>
            </a:r>
            <a:r>
              <a:rPr lang="fa-IR" sz="3800" dirty="0">
                <a:solidFill>
                  <a:schemeClr val="accent5">
                    <a:lumMod val="60000"/>
                    <a:lumOff val="40000"/>
                  </a:schemeClr>
                </a:solidFill>
                <a:cs typeface="B Zar" panose="00000400000000000000" pitchFamily="2" charset="-78"/>
              </a:rPr>
              <a:t>به منظور ايجاد هيجان در بازار برند موردنظر كاهشي موقت در قيمت آن ايجاد كنند. يا يك محصول </a:t>
            </a:r>
            <a:endParaRPr lang="fa-IR" sz="3800" dirty="0" smtClean="0">
              <a:solidFill>
                <a:schemeClr val="accent5">
                  <a:lumMod val="60000"/>
                  <a:lumOff val="40000"/>
                </a:schemeClr>
              </a:solidFill>
              <a:cs typeface="B Zar" panose="00000400000000000000" pitchFamily="2" charset="-78"/>
            </a:endParaRPr>
          </a:p>
          <a:p>
            <a:pPr marL="0" lvl="0" indent="0">
              <a:buClr>
                <a:srgbClr val="90C226"/>
              </a:buClr>
              <a:buNone/>
            </a:pPr>
            <a:r>
              <a:rPr lang="fa-IR" sz="3800" dirty="0" smtClean="0">
                <a:solidFill>
                  <a:schemeClr val="accent5">
                    <a:lumMod val="60000"/>
                    <a:lumOff val="40000"/>
                  </a:schemeClr>
                </a:solidFill>
                <a:cs typeface="B Zar" panose="00000400000000000000" pitchFamily="2" charset="-78"/>
              </a:rPr>
              <a:t>ممكن </a:t>
            </a:r>
            <a:r>
              <a:rPr lang="fa-IR" sz="3800" dirty="0">
                <a:solidFill>
                  <a:schemeClr val="accent5">
                    <a:lumMod val="60000"/>
                    <a:lumOff val="40000"/>
                  </a:schemeClr>
                </a:solidFill>
                <a:cs typeface="B Zar" panose="00000400000000000000" pitchFamily="2" charset="-78"/>
              </a:rPr>
              <a:t>است طوري قيمت‌گذاري شود كه كمكي به فروش ساير محصولات حاضر در زنجيره توليد شركت باشد</a:t>
            </a:r>
            <a:r>
              <a:rPr lang="fa-IR" sz="3800" dirty="0" smtClean="0">
                <a:solidFill>
                  <a:schemeClr val="accent5">
                    <a:lumMod val="60000"/>
                    <a:lumOff val="40000"/>
                  </a:schemeClr>
                </a:solidFill>
                <a:cs typeface="B Zar" panose="00000400000000000000" pitchFamily="2" charset="-78"/>
              </a:rPr>
              <a:t>.</a:t>
            </a:r>
          </a:p>
          <a:p>
            <a:pPr marL="0" lvl="0" indent="0">
              <a:buClr>
                <a:srgbClr val="90C226"/>
              </a:buClr>
              <a:buNone/>
            </a:pPr>
            <a:endParaRPr lang="fa-IR" sz="2800" dirty="0" smtClean="0">
              <a:solidFill>
                <a:prstClr val="black">
                  <a:lumMod val="75000"/>
                  <a:lumOff val="25000"/>
                </a:prstClr>
              </a:solidFill>
              <a:cs typeface="B Zar" panose="00000400000000000000" pitchFamily="2" charset="-78"/>
            </a:endParaRPr>
          </a:p>
          <a:p>
            <a:pPr marL="0" lvl="0" indent="0">
              <a:buClr>
                <a:srgbClr val="90C226"/>
              </a:buClr>
              <a:buNone/>
            </a:pPr>
            <a:endParaRPr lang="fa-IR" sz="2800" dirty="0" smtClean="0">
              <a:solidFill>
                <a:prstClr val="black">
                  <a:lumMod val="75000"/>
                  <a:lumOff val="25000"/>
                </a:prstClr>
              </a:solidFill>
              <a:cs typeface="B Zar" panose="00000400000000000000" pitchFamily="2" charset="-78"/>
            </a:endParaRPr>
          </a:p>
          <a:p>
            <a:pPr marL="0" lvl="0" indent="0">
              <a:buClr>
                <a:srgbClr val="90C226"/>
              </a:buClr>
              <a:buNone/>
            </a:pPr>
            <a:r>
              <a:rPr lang="fa-IR" sz="4000" dirty="0" smtClean="0">
                <a:solidFill>
                  <a:srgbClr val="7030A0"/>
                </a:solidFill>
                <a:cs typeface="B Zar" panose="00000400000000000000" pitchFamily="2" charset="-78"/>
              </a:rPr>
              <a:t>تصميمات </a:t>
            </a:r>
            <a:r>
              <a:rPr lang="fa-IR" sz="4000" dirty="0">
                <a:solidFill>
                  <a:srgbClr val="7030A0"/>
                </a:solidFill>
                <a:cs typeface="B Zar" panose="00000400000000000000" pitchFamily="2" charset="-78"/>
              </a:rPr>
              <a:t>مرتبط با قيمت بايد با تصميمات مرتبط با طراحي، توزيع و ترويج محصول هماهنگ شوند تا يك </a:t>
            </a:r>
            <a:endParaRPr lang="fa-IR" sz="4000" dirty="0" smtClean="0">
              <a:solidFill>
                <a:srgbClr val="7030A0"/>
              </a:solidFill>
              <a:cs typeface="B Zar" panose="00000400000000000000" pitchFamily="2" charset="-78"/>
            </a:endParaRPr>
          </a:p>
          <a:p>
            <a:pPr marL="0" lvl="0" indent="0">
              <a:buClr>
                <a:srgbClr val="90C226"/>
              </a:buClr>
              <a:buNone/>
            </a:pPr>
            <a:r>
              <a:rPr lang="fa-IR" sz="4000" dirty="0" smtClean="0">
                <a:solidFill>
                  <a:srgbClr val="7030A0"/>
                </a:solidFill>
                <a:cs typeface="B Zar" panose="00000400000000000000" pitchFamily="2" charset="-78"/>
              </a:rPr>
              <a:t>برنامه‌ </a:t>
            </a:r>
            <a:r>
              <a:rPr lang="fa-IR" sz="4000" dirty="0">
                <a:solidFill>
                  <a:srgbClr val="7030A0"/>
                </a:solidFill>
                <a:cs typeface="B Zar" panose="00000400000000000000" pitchFamily="2" charset="-78"/>
              </a:rPr>
              <a:t>بازاريابي يكپارچه و اثربخش شكل گيرد. </a:t>
            </a:r>
            <a:endParaRPr lang="fa-IR" sz="4000" dirty="0" smtClean="0">
              <a:solidFill>
                <a:srgbClr val="7030A0"/>
              </a:solidFill>
              <a:cs typeface="B Zar" panose="00000400000000000000" pitchFamily="2" charset="-78"/>
            </a:endParaRPr>
          </a:p>
          <a:p>
            <a:pPr marL="0" lvl="0" indent="0">
              <a:buClr>
                <a:srgbClr val="90C226"/>
              </a:buClr>
              <a:buNone/>
            </a:pPr>
            <a:endParaRPr lang="fa-IR" sz="2800" dirty="0">
              <a:solidFill>
                <a:prstClr val="black">
                  <a:lumMod val="75000"/>
                  <a:lumOff val="25000"/>
                </a:prstClr>
              </a:solidFill>
              <a:cs typeface="B Zar" panose="00000400000000000000" pitchFamily="2" charset="-78"/>
            </a:endParaRPr>
          </a:p>
          <a:p>
            <a:pPr marL="0" lvl="0" indent="0">
              <a:buClr>
                <a:srgbClr val="90C226"/>
              </a:buClr>
              <a:buNone/>
            </a:pPr>
            <a:endParaRPr lang="fa-IR" sz="2800" dirty="0" smtClean="0">
              <a:solidFill>
                <a:prstClr val="black">
                  <a:lumMod val="75000"/>
                  <a:lumOff val="25000"/>
                </a:prstClr>
              </a:solidFill>
              <a:cs typeface="B Zar" panose="00000400000000000000" pitchFamily="2" charset="-78"/>
            </a:endParaRPr>
          </a:p>
          <a:p>
            <a:pPr marL="0" lvl="0" indent="0">
              <a:buClr>
                <a:srgbClr val="90C226"/>
              </a:buClr>
              <a:buNone/>
            </a:pPr>
            <a:endParaRPr lang="en-US" sz="2800" dirty="0" smtClean="0">
              <a:solidFill>
                <a:prstClr val="black">
                  <a:lumMod val="75000"/>
                  <a:lumOff val="25000"/>
                </a:prstClr>
              </a:solidFill>
              <a:cs typeface="B Zar" panose="00000400000000000000" pitchFamily="2" charset="-78"/>
            </a:endParaRPr>
          </a:p>
          <a:p>
            <a:pPr marL="0" lvl="0" indent="0" algn="ctr">
              <a:buClr>
                <a:srgbClr val="90C226"/>
              </a:buClr>
              <a:buNone/>
            </a:pPr>
            <a:r>
              <a:rPr lang="en-US" sz="2800" dirty="0" smtClean="0">
                <a:solidFill>
                  <a:srgbClr val="FF0000"/>
                </a:solidFill>
                <a:cs typeface="B Zar" panose="00000400000000000000" pitchFamily="2" charset="-78"/>
              </a:rPr>
              <a:t>12</a:t>
            </a:r>
            <a:endParaRPr lang="en-US" sz="2800" dirty="0">
              <a:solidFill>
                <a:srgbClr val="FF0000"/>
              </a:solidFill>
              <a:cs typeface="B Zar" panose="00000400000000000000" pitchFamily="2" charset="-78"/>
            </a:endParaRPr>
          </a:p>
          <a:p>
            <a:endParaRPr lang="fa-IR" sz="2800" dirty="0"/>
          </a:p>
        </p:txBody>
      </p:sp>
    </p:spTree>
    <p:extLst>
      <p:ext uri="{BB962C8B-B14F-4D97-AF65-F5344CB8AC3E}">
        <p14:creationId xmlns:p14="http://schemas.microsoft.com/office/powerpoint/2010/main" val="9032976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144377" y="289848"/>
            <a:ext cx="9841831" cy="6279394"/>
          </a:xfrm>
        </p:spPr>
        <p:txBody>
          <a:bodyPr>
            <a:noAutofit/>
          </a:bodyPr>
          <a:lstStyle/>
          <a:p>
            <a:r>
              <a:rPr lang="fa-IR" dirty="0" smtClean="0">
                <a:solidFill>
                  <a:schemeClr val="bg1"/>
                </a:solidFill>
              </a:rPr>
              <a:t>ر</a:t>
            </a:r>
            <a:endParaRPr lang="fa-IR" dirty="0">
              <a:solidFill>
                <a:schemeClr val="bg1"/>
              </a:solidFill>
            </a:endParaRPr>
          </a:p>
        </p:txBody>
      </p:sp>
      <p:sp>
        <p:nvSpPr>
          <p:cNvPr id="3" name="Content Placeholder 2"/>
          <p:cNvSpPr>
            <a:spLocks noGrp="1"/>
          </p:cNvSpPr>
          <p:nvPr>
            <p:ph idx="1"/>
          </p:nvPr>
        </p:nvSpPr>
        <p:spPr>
          <a:xfrm>
            <a:off x="144377" y="805003"/>
            <a:ext cx="10637950" cy="6684062"/>
          </a:xfrm>
        </p:spPr>
        <p:txBody>
          <a:bodyPr>
            <a:noAutofit/>
          </a:bodyPr>
          <a:lstStyle/>
          <a:p>
            <a:pPr marL="0" indent="0">
              <a:buNone/>
            </a:pPr>
            <a:r>
              <a:rPr lang="fa-IR" sz="2400" dirty="0">
                <a:cs typeface="B Zar" panose="00000400000000000000" pitchFamily="2" charset="-78"/>
              </a:rPr>
              <a:t>بنابراين، بازارياب‌ها بايد به هنگام تعيين قيمت‌ها، استراتژي كلي بازاريابي و استراتژي آميخته بازاريابي را مدنظر قرار دهند. اگر محصول بر مبناي عواملي غير از قيمت تعيين موقعيت (جايگاه) شود، در آن صورت قيمت شديداً تحت تأثير تصميمات مرتبط با كيفيت، ترويج و توزيع محصول خواهد </a:t>
            </a:r>
            <a:r>
              <a:rPr lang="fa-IR" sz="2400" dirty="0" smtClean="0">
                <a:cs typeface="B Zar" panose="00000400000000000000" pitchFamily="2" charset="-78"/>
              </a:rPr>
              <a:t>بود</a:t>
            </a:r>
            <a:endParaRPr lang="en-US" sz="2400" dirty="0" smtClean="0">
              <a:cs typeface="B Zar" panose="00000400000000000000" pitchFamily="2" charset="-78"/>
            </a:endParaRPr>
          </a:p>
          <a:p>
            <a:pPr marL="0" indent="0">
              <a:buNone/>
            </a:pPr>
            <a:r>
              <a:rPr lang="fa-IR" sz="2400" dirty="0" smtClean="0">
                <a:cs typeface="B Zar" panose="00000400000000000000" pitchFamily="2" charset="-78"/>
              </a:rPr>
              <a:t> </a:t>
            </a:r>
            <a:r>
              <a:rPr lang="fa-IR" sz="2400" dirty="0">
                <a:cs typeface="B Zar" panose="00000400000000000000" pitchFamily="2" charset="-78"/>
              </a:rPr>
              <a:t>در عوض، آنها طالب محصولاتي هستند كه در ازاي قيمت پرداختي بهترين ارزش‌ را در قالب مزيت‌هايي به آنها عرضه كنند. </a:t>
            </a:r>
            <a:endParaRPr lang="en-US" sz="2400" dirty="0">
              <a:cs typeface="B Zar" panose="00000400000000000000" pitchFamily="2" charset="-78"/>
            </a:endParaRPr>
          </a:p>
          <a:p>
            <a:pPr marL="0" indent="0">
              <a:buNone/>
            </a:pPr>
            <a:r>
              <a:rPr lang="fa-IR" sz="2400" dirty="0">
                <a:cs typeface="B Zar" panose="00000400000000000000" pitchFamily="2" charset="-78"/>
              </a:rPr>
              <a:t>مديريت بايد مشخص كند چه كسي داخل سازمان مسئول تعيين قيمت‌ها است</a:t>
            </a:r>
            <a:r>
              <a:rPr lang="fa-IR" sz="2400" dirty="0" smtClean="0">
                <a:cs typeface="B Zar" panose="00000400000000000000" pitchFamily="2" charset="-78"/>
              </a:rPr>
              <a:t>.</a:t>
            </a:r>
            <a:endParaRPr lang="en-US" sz="2400" dirty="0" smtClean="0">
              <a:cs typeface="B Zar" panose="00000400000000000000" pitchFamily="2" charset="-78"/>
            </a:endParaRPr>
          </a:p>
          <a:p>
            <a:pPr marL="0" indent="0">
              <a:buNone/>
            </a:pPr>
            <a:r>
              <a:rPr lang="fa-IR" sz="2400" dirty="0" smtClean="0">
                <a:cs typeface="B Zar" panose="00000400000000000000" pitchFamily="2" charset="-78"/>
              </a:rPr>
              <a:t>شركت‌ها </a:t>
            </a:r>
            <a:r>
              <a:rPr lang="fa-IR" sz="2400" dirty="0">
                <a:cs typeface="B Zar" panose="00000400000000000000" pitchFamily="2" charset="-78"/>
              </a:rPr>
              <a:t>قيمت‌گذاري را به روش‌هاي مختلفي انجام مي‌دهند. </a:t>
            </a:r>
            <a:endParaRPr lang="en-US" sz="2400" dirty="0">
              <a:cs typeface="B Zar" panose="00000400000000000000" pitchFamily="2" charset="-78"/>
            </a:endParaRPr>
          </a:p>
          <a:p>
            <a:pPr marL="0" indent="0">
              <a:buNone/>
            </a:pPr>
            <a:r>
              <a:rPr lang="fa-IR" sz="2400" dirty="0" smtClean="0">
                <a:cs typeface="B Zar" panose="00000400000000000000" pitchFamily="2" charset="-78"/>
              </a:rPr>
              <a:t>در </a:t>
            </a:r>
            <a:r>
              <a:rPr lang="fa-IR" sz="2400" dirty="0">
                <a:cs typeface="B Zar" panose="00000400000000000000" pitchFamily="2" charset="-78"/>
              </a:rPr>
              <a:t>صنايعي كه قيمت‌گذاري يك عامل كليدي است مانند (خطوط هوايي، صنعت فولاد، خطوط حمل و نقل، شركت‌هاي نفتي)، شركت‌ها اغلب دپارتماني مخصوص قيمت‌گذاري به منظور تعيين مناسب‌ترين قيمت‌ها با كمك به ديگران در تعيين آن، دارند. اين دپارتمان‌ها گزارش كارشان را به دپارتمان بازاريابي يا مديران رده بالا ارائه مي‌كنند. باقي افراد موثر بر قيمت‌گذاري عبارتند از مديران فروش، مديران توليد، مديران مالي و حسابداران. </a:t>
            </a:r>
            <a:endParaRPr lang="en-US" sz="2400" dirty="0" smtClean="0">
              <a:cs typeface="B Zar" panose="00000400000000000000" pitchFamily="2" charset="-78"/>
            </a:endParaRPr>
          </a:p>
          <a:p>
            <a:pPr marL="0" indent="0">
              <a:buNone/>
            </a:pPr>
            <a:endParaRPr lang="en-US" sz="2400" dirty="0">
              <a:cs typeface="B Zar" panose="00000400000000000000" pitchFamily="2" charset="-78"/>
            </a:endParaRPr>
          </a:p>
          <a:p>
            <a:pPr marL="0" indent="0" algn="ctr">
              <a:buNone/>
            </a:pPr>
            <a:r>
              <a:rPr lang="en-US" sz="2400" dirty="0" smtClean="0">
                <a:solidFill>
                  <a:srgbClr val="FF0000"/>
                </a:solidFill>
                <a:cs typeface="B Zar" panose="00000400000000000000" pitchFamily="2" charset="-78"/>
              </a:rPr>
              <a:t>13</a:t>
            </a:r>
            <a:endParaRPr lang="en-US" sz="2400" dirty="0">
              <a:solidFill>
                <a:srgbClr val="FF0000"/>
              </a:solidFill>
              <a:cs typeface="B Zar" panose="00000400000000000000" pitchFamily="2" charset="-78"/>
            </a:endParaRPr>
          </a:p>
          <a:p>
            <a:pPr marL="0" indent="0">
              <a:buNone/>
            </a:pPr>
            <a:endParaRPr lang="fa-IR" sz="2400" dirty="0">
              <a:cs typeface="B Zar" panose="00000400000000000000" pitchFamily="2" charset="-78"/>
            </a:endParaRPr>
          </a:p>
        </p:txBody>
      </p:sp>
    </p:spTree>
    <p:extLst>
      <p:ext uri="{BB962C8B-B14F-4D97-AF65-F5344CB8AC3E}">
        <p14:creationId xmlns:p14="http://schemas.microsoft.com/office/powerpoint/2010/main" val="1542304294"/>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solidFill>
                  <a:schemeClr val="tx2">
                    <a:lumMod val="60000"/>
                    <a:lumOff val="40000"/>
                  </a:schemeClr>
                </a:solidFill>
                <a:cs typeface="B Zar" panose="00000400000000000000" pitchFamily="2" charset="-78"/>
              </a:rPr>
              <a:t>بازار و تقاضا </a:t>
            </a:r>
            <a:endParaRPr lang="fa-IR" dirty="0">
              <a:solidFill>
                <a:schemeClr val="tx2">
                  <a:lumMod val="60000"/>
                  <a:lumOff val="40000"/>
                </a:schemeClr>
              </a:solidFill>
              <a:cs typeface="B Zar" panose="00000400000000000000" pitchFamily="2" charset="-78"/>
            </a:endParaRPr>
          </a:p>
        </p:txBody>
      </p:sp>
      <p:sp>
        <p:nvSpPr>
          <p:cNvPr id="3" name="Content Placeholder 2"/>
          <p:cNvSpPr>
            <a:spLocks noGrp="1"/>
          </p:cNvSpPr>
          <p:nvPr>
            <p:ph idx="1"/>
          </p:nvPr>
        </p:nvSpPr>
        <p:spPr>
          <a:xfrm>
            <a:off x="0" y="2746375"/>
            <a:ext cx="9955369" cy="4031087"/>
          </a:xfrm>
        </p:spPr>
        <p:txBody>
          <a:bodyPr>
            <a:noAutofit/>
          </a:bodyPr>
          <a:lstStyle/>
          <a:p>
            <a:pPr marL="0" indent="0">
              <a:buNone/>
            </a:pPr>
            <a:r>
              <a:rPr lang="fa-IR" sz="2400" dirty="0">
                <a:cs typeface="B Zar" panose="00000400000000000000" pitchFamily="2" charset="-78"/>
              </a:rPr>
              <a:t>همانطور كه پيشتر اشاره كرديم، قيمت‌گذاري مناسب با آگاهي از نحوه اثرگذاري برداشت‌هاي مشتري از ارزش بر روي قيمت‌هايي كه تمايل به پرداخت آنها دارند، آغاز مي‌شود. هم خريداران مصرفي و هم خريداران صنعتي قيمت يك محصول يا خدمت را با منافع حاصله از آن مقايسه مي‌كنند. بنابراين، پيش از تعيين قيمت‌ها، بازارياب بايد از رابطه ميان قيمت و تقاضاي موجود براي محصول شركت، آگاهي يافته باشد. </a:t>
            </a:r>
            <a:endParaRPr lang="en-US" sz="2400" dirty="0">
              <a:cs typeface="B Zar" panose="00000400000000000000" pitchFamily="2" charset="-78"/>
            </a:endParaRPr>
          </a:p>
          <a:p>
            <a:pPr marL="0" indent="0">
              <a:buNone/>
            </a:pPr>
            <a:r>
              <a:rPr lang="fa-IR" sz="2400" dirty="0" smtClean="0">
                <a:cs typeface="B Zar" panose="00000400000000000000" pitchFamily="2" charset="-78"/>
              </a:rPr>
              <a:t>ميزان </a:t>
            </a:r>
            <a:r>
              <a:rPr lang="fa-IR" sz="2400" dirty="0">
                <a:cs typeface="B Zar" panose="00000400000000000000" pitchFamily="2" charset="-78"/>
              </a:rPr>
              <a:t>آزادي فروشنده در تعيين قيمت بسته به انواع گوناگون بازارها متفاوت مي‌باشد. اقتصاددانان </a:t>
            </a:r>
            <a:r>
              <a:rPr lang="fa-IR" sz="3200" dirty="0">
                <a:solidFill>
                  <a:schemeClr val="accent5">
                    <a:lumMod val="60000"/>
                    <a:lumOff val="40000"/>
                  </a:schemeClr>
                </a:solidFill>
                <a:cs typeface="B Zar" panose="00000400000000000000" pitchFamily="2" charset="-78"/>
              </a:rPr>
              <a:t>چهارگونه بازار </a:t>
            </a:r>
            <a:r>
              <a:rPr lang="fa-IR" sz="2400" dirty="0">
                <a:cs typeface="B Zar" panose="00000400000000000000" pitchFamily="2" charset="-78"/>
              </a:rPr>
              <a:t>را معرفي كرده‌اند كه هركدام در برگيرنده چالشي متفاوت در زمينه قيمت‌گذاري هستند. </a:t>
            </a:r>
            <a:endParaRPr lang="en-US" sz="2400" dirty="0" smtClean="0">
              <a:cs typeface="B Zar" panose="00000400000000000000" pitchFamily="2" charset="-78"/>
            </a:endParaRPr>
          </a:p>
          <a:p>
            <a:pPr marL="0" indent="0">
              <a:buNone/>
            </a:pPr>
            <a:endParaRPr lang="en-US" sz="2400" dirty="0">
              <a:cs typeface="B Zar" panose="00000400000000000000" pitchFamily="2" charset="-78"/>
            </a:endParaRPr>
          </a:p>
          <a:p>
            <a:pPr marL="0" indent="0" algn="ctr">
              <a:buNone/>
            </a:pPr>
            <a:r>
              <a:rPr lang="en-US" sz="2800" dirty="0" smtClean="0">
                <a:solidFill>
                  <a:srgbClr val="FF0000"/>
                </a:solidFill>
                <a:cs typeface="B Zar" panose="00000400000000000000" pitchFamily="2" charset="-78"/>
              </a:rPr>
              <a:t>14</a:t>
            </a:r>
            <a:endParaRPr lang="en-US" sz="2800" dirty="0">
              <a:solidFill>
                <a:srgbClr val="FF0000"/>
              </a:solidFill>
              <a:cs typeface="B Zar" panose="00000400000000000000" pitchFamily="2" charset="-7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6150" y="2746375"/>
            <a:ext cx="139700" cy="1365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449" y="212725"/>
            <a:ext cx="3810000" cy="2533650"/>
          </a:xfrm>
          <a:prstGeom prst="rect">
            <a:avLst/>
          </a:prstGeom>
        </p:spPr>
      </p:pic>
    </p:spTree>
    <p:extLst>
      <p:ext uri="{BB962C8B-B14F-4D97-AF65-F5344CB8AC3E}">
        <p14:creationId xmlns:p14="http://schemas.microsoft.com/office/powerpoint/2010/main" val="956613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14582" cy="593558"/>
          </a:xfrm>
        </p:spPr>
        <p:txBody>
          <a:bodyPr>
            <a:normAutofit fontScale="90000"/>
          </a:bodyPr>
          <a:lstStyle/>
          <a:p>
            <a:r>
              <a:rPr lang="fa-IR" dirty="0" smtClean="0">
                <a:solidFill>
                  <a:schemeClr val="bg1"/>
                </a:solidFill>
              </a:rPr>
              <a:t>ی</a:t>
            </a:r>
            <a:endParaRPr lang="fa-IR" dirty="0">
              <a:solidFill>
                <a:schemeClr val="bg1"/>
              </a:solidFill>
            </a:endParaRPr>
          </a:p>
        </p:txBody>
      </p:sp>
      <p:sp>
        <p:nvSpPr>
          <p:cNvPr id="3" name="Content Placeholder 2"/>
          <p:cNvSpPr>
            <a:spLocks noGrp="1"/>
          </p:cNvSpPr>
          <p:nvPr>
            <p:ph idx="1"/>
          </p:nvPr>
        </p:nvSpPr>
        <p:spPr>
          <a:xfrm>
            <a:off x="0" y="324852"/>
            <a:ext cx="9800823" cy="6533147"/>
          </a:xfrm>
        </p:spPr>
        <p:txBody>
          <a:bodyPr>
            <a:normAutofit lnSpcReduction="10000"/>
          </a:bodyPr>
          <a:lstStyle/>
          <a:p>
            <a:r>
              <a:rPr lang="fa-IR" sz="3200" dirty="0">
                <a:solidFill>
                  <a:srgbClr val="00B0F0"/>
                </a:solidFill>
                <a:cs typeface="B Zar" panose="00000400000000000000" pitchFamily="2" charset="-78"/>
              </a:rPr>
              <a:t>در عرصه رقابت خالص</a:t>
            </a:r>
            <a:r>
              <a:rPr lang="fa-IR" sz="2400" dirty="0">
                <a:solidFill>
                  <a:prstClr val="black">
                    <a:lumMod val="75000"/>
                    <a:lumOff val="25000"/>
                  </a:prstClr>
                </a:solidFill>
                <a:cs typeface="B Zar" panose="00000400000000000000" pitchFamily="2" charset="-78"/>
              </a:rPr>
              <a:t>، بازار دربرگيرنده تعداد زيادي خريدار و فروشنده است كه در حال مبادله كالاهايي متحدالشكل مانند گندم، مس، يا سيستم‌هاي امنيت مالي هستند</a:t>
            </a:r>
            <a:r>
              <a:rPr lang="fa-IR" sz="2400" dirty="0" smtClean="0">
                <a:solidFill>
                  <a:prstClr val="black">
                    <a:lumMod val="75000"/>
                    <a:lumOff val="25000"/>
                  </a:prstClr>
                </a:solidFill>
                <a:cs typeface="B Zar" panose="00000400000000000000" pitchFamily="2" charset="-78"/>
              </a:rPr>
              <a:t>.</a:t>
            </a:r>
          </a:p>
          <a:p>
            <a:r>
              <a:rPr lang="fa-IR" sz="2400" dirty="0" smtClean="0">
                <a:solidFill>
                  <a:prstClr val="black">
                    <a:lumMod val="75000"/>
                    <a:lumOff val="25000"/>
                  </a:prstClr>
                </a:solidFill>
                <a:cs typeface="B Zar" panose="00000400000000000000" pitchFamily="2" charset="-78"/>
              </a:rPr>
              <a:t> </a:t>
            </a:r>
            <a:r>
              <a:rPr lang="fa-IR" sz="2400" dirty="0">
                <a:solidFill>
                  <a:prstClr val="black">
                    <a:lumMod val="75000"/>
                    <a:lumOff val="25000"/>
                  </a:prstClr>
                </a:solidFill>
                <a:cs typeface="B Zar" panose="00000400000000000000" pitchFamily="2" charset="-78"/>
              </a:rPr>
              <a:t>هيچ‌كدام از خريداران يا فروشندگان تأثير چنداني بر قيمت جاري بازار ندارند. فروشنده نمي‌تواند قيمت بالاتري از قيمت جاري بازار مطالبه كند، زيرا خريداران مي‌توانند محصول دلخواه خود را به ميزان احتياج، در قبال قيمت جاري بازار از فروشنده ديگري دريافت كنند</a:t>
            </a:r>
            <a:r>
              <a:rPr lang="fa-IR" sz="2400" dirty="0" smtClean="0">
                <a:solidFill>
                  <a:prstClr val="black">
                    <a:lumMod val="75000"/>
                    <a:lumOff val="25000"/>
                  </a:prstClr>
                </a:solidFill>
                <a:cs typeface="B Zar" panose="00000400000000000000" pitchFamily="2" charset="-78"/>
              </a:rPr>
              <a:t>.</a:t>
            </a:r>
          </a:p>
          <a:p>
            <a:r>
              <a:rPr lang="fa-IR" sz="2400" dirty="0" smtClean="0">
                <a:solidFill>
                  <a:prstClr val="black">
                    <a:lumMod val="75000"/>
                    <a:lumOff val="25000"/>
                  </a:prstClr>
                </a:solidFill>
                <a:cs typeface="B Zar" panose="00000400000000000000" pitchFamily="2" charset="-78"/>
              </a:rPr>
              <a:t> </a:t>
            </a:r>
            <a:r>
              <a:rPr lang="fa-IR" sz="2400" dirty="0">
                <a:solidFill>
                  <a:prstClr val="black">
                    <a:lumMod val="75000"/>
                    <a:lumOff val="25000"/>
                  </a:prstClr>
                </a:solidFill>
                <a:cs typeface="B Zar" panose="00000400000000000000" pitchFamily="2" charset="-78"/>
              </a:rPr>
              <a:t>همچنين فروشندگان قيمت پايين‌تر از قيمت جاري بازار مطالبه نخواهند كرد، زيرا مي‌توانند محصول خود را به هر ميزان در ازاي همان قيمت به فروش برسانند</a:t>
            </a:r>
            <a:r>
              <a:rPr lang="fa-IR" sz="2400" dirty="0" smtClean="0">
                <a:solidFill>
                  <a:prstClr val="black">
                    <a:lumMod val="75000"/>
                    <a:lumOff val="25000"/>
                  </a:prstClr>
                </a:solidFill>
                <a:cs typeface="B Zar" panose="00000400000000000000" pitchFamily="2" charset="-78"/>
              </a:rPr>
              <a:t>.</a:t>
            </a:r>
          </a:p>
          <a:p>
            <a:pPr marL="0" indent="0">
              <a:buNone/>
            </a:pPr>
            <a:endParaRPr lang="fa-IR" sz="2400" dirty="0" smtClean="0">
              <a:solidFill>
                <a:prstClr val="black">
                  <a:lumMod val="75000"/>
                  <a:lumOff val="25000"/>
                </a:prstClr>
              </a:solidFill>
              <a:cs typeface="B Zar" panose="00000400000000000000" pitchFamily="2" charset="-78"/>
            </a:endParaRPr>
          </a:p>
          <a:p>
            <a:r>
              <a:rPr lang="fa-IR" sz="2400" dirty="0" smtClean="0">
                <a:solidFill>
                  <a:prstClr val="black">
                    <a:lumMod val="75000"/>
                    <a:lumOff val="25000"/>
                  </a:prstClr>
                </a:solidFill>
                <a:cs typeface="B Zar" panose="00000400000000000000" pitchFamily="2" charset="-78"/>
              </a:rPr>
              <a:t> </a:t>
            </a:r>
            <a:r>
              <a:rPr lang="fa-IR" sz="2400" dirty="0">
                <a:solidFill>
                  <a:prstClr val="black">
                    <a:lumMod val="75000"/>
                    <a:lumOff val="25000"/>
                  </a:prstClr>
                </a:solidFill>
                <a:cs typeface="B Zar" panose="00000400000000000000" pitchFamily="2" charset="-78"/>
              </a:rPr>
              <a:t>در صورت رشد قيمت و سودها، فروشندگان جديد مي‌توانند به آساني وارد بازار شوند. در چنين بازار داراي جوي كاملاً رقابتي، عواملي چون پژوهش بازاريابي، ارائه محصول جديد، قيمت‌گذاري، تبليغات و ترويج فروش نقشي اندك داشته يا اصلاً تأثيري ندارند. بنابراين، فروشندگان در اين بازارها، زمان زيادي را صرف تعيين استراتژي بازاريابي </a:t>
            </a:r>
            <a:r>
              <a:rPr lang="fa-IR" sz="2400" dirty="0" smtClean="0">
                <a:solidFill>
                  <a:prstClr val="black">
                    <a:lumMod val="75000"/>
                    <a:lumOff val="25000"/>
                  </a:prstClr>
                </a:solidFill>
                <a:cs typeface="B Zar" panose="00000400000000000000" pitchFamily="2" charset="-78"/>
              </a:rPr>
              <a:t>نمي‌كنند</a:t>
            </a:r>
            <a:endParaRPr lang="en-US" sz="2400" dirty="0" smtClean="0">
              <a:solidFill>
                <a:prstClr val="black">
                  <a:lumMod val="75000"/>
                  <a:lumOff val="25000"/>
                </a:prstClr>
              </a:solidFill>
              <a:cs typeface="B Zar" panose="00000400000000000000" pitchFamily="2" charset="-78"/>
            </a:endParaRPr>
          </a:p>
          <a:p>
            <a:endParaRPr lang="en-US" sz="2400" dirty="0">
              <a:solidFill>
                <a:prstClr val="black">
                  <a:lumMod val="75000"/>
                  <a:lumOff val="25000"/>
                </a:prstClr>
              </a:solidFill>
              <a:cs typeface="B Zar" panose="00000400000000000000" pitchFamily="2" charset="-78"/>
            </a:endParaRPr>
          </a:p>
          <a:p>
            <a:endParaRPr lang="en-US" sz="2400" dirty="0" smtClean="0">
              <a:solidFill>
                <a:prstClr val="black">
                  <a:lumMod val="75000"/>
                  <a:lumOff val="25000"/>
                </a:prstClr>
              </a:solidFill>
              <a:cs typeface="B Zar" panose="00000400000000000000" pitchFamily="2" charset="-78"/>
            </a:endParaRPr>
          </a:p>
          <a:p>
            <a:pPr algn="ctr"/>
            <a:r>
              <a:rPr lang="en-US" sz="2800" dirty="0" smtClean="0">
                <a:solidFill>
                  <a:srgbClr val="FF0000"/>
                </a:solidFill>
                <a:cs typeface="B Zar" panose="00000400000000000000" pitchFamily="2" charset="-78"/>
              </a:rPr>
              <a:t>15</a:t>
            </a:r>
            <a:endParaRPr lang="fa-IR" sz="2800" dirty="0">
              <a:solidFill>
                <a:srgbClr val="FF0000"/>
              </a:solidFill>
            </a:endParaRPr>
          </a:p>
        </p:txBody>
      </p:sp>
    </p:spTree>
    <p:extLst>
      <p:ext uri="{BB962C8B-B14F-4D97-AF65-F5344CB8AC3E}">
        <p14:creationId xmlns:p14="http://schemas.microsoft.com/office/powerpoint/2010/main" val="7009818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295845" cy="653716"/>
          </a:xfrm>
        </p:spPr>
        <p:txBody>
          <a:bodyPr/>
          <a:lstStyle/>
          <a:p>
            <a:r>
              <a:rPr lang="fa-IR" dirty="0" smtClean="0">
                <a:solidFill>
                  <a:schemeClr val="bg1"/>
                </a:solidFill>
              </a:rPr>
              <a:t>ا</a:t>
            </a:r>
            <a:endParaRPr lang="fa-IR" dirty="0">
              <a:solidFill>
                <a:schemeClr val="bg1"/>
              </a:solidFill>
            </a:endParaRPr>
          </a:p>
        </p:txBody>
      </p:sp>
      <p:sp>
        <p:nvSpPr>
          <p:cNvPr id="3" name="Content Placeholder 2"/>
          <p:cNvSpPr>
            <a:spLocks noGrp="1"/>
          </p:cNvSpPr>
          <p:nvPr>
            <p:ph idx="1"/>
          </p:nvPr>
        </p:nvSpPr>
        <p:spPr>
          <a:xfrm>
            <a:off x="144379" y="609600"/>
            <a:ext cx="9408695" cy="6497051"/>
          </a:xfrm>
        </p:spPr>
        <p:txBody>
          <a:bodyPr>
            <a:normAutofit/>
          </a:bodyPr>
          <a:lstStyle/>
          <a:p>
            <a:pPr marL="0" indent="0">
              <a:buNone/>
            </a:pPr>
            <a:r>
              <a:rPr lang="fa-IR" sz="3000" dirty="0">
                <a:solidFill>
                  <a:srgbClr val="00B0F0"/>
                </a:solidFill>
                <a:cs typeface="B Zar" panose="00000400000000000000" pitchFamily="2" charset="-78"/>
              </a:rPr>
              <a:t>در عرصه رقابت انحصاري</a:t>
            </a:r>
            <a:r>
              <a:rPr lang="fa-IR" sz="2400" dirty="0">
                <a:cs typeface="B Zar" panose="00000400000000000000" pitchFamily="2" charset="-78"/>
              </a:rPr>
              <a:t>، بازار متشكل از تعداد زيادي خريدار و فروشنده است كه معاملاتشان مبتني بر گستره‌اي از قيمت‌ها مي‌باشد و نه تك قيمت ارائه شده توسط بازار. </a:t>
            </a:r>
            <a:endParaRPr lang="fa-IR" sz="2400" dirty="0" smtClean="0">
              <a:cs typeface="B Zar" panose="00000400000000000000" pitchFamily="2" charset="-78"/>
            </a:endParaRPr>
          </a:p>
          <a:p>
            <a:pPr marL="0" indent="0">
              <a:buNone/>
            </a:pPr>
            <a:r>
              <a:rPr lang="fa-IR" sz="2400" dirty="0" smtClean="0">
                <a:cs typeface="B Zar" panose="00000400000000000000" pitchFamily="2" charset="-78"/>
              </a:rPr>
              <a:t>گستره </a:t>
            </a:r>
            <a:r>
              <a:rPr lang="fa-IR" sz="2400" dirty="0">
                <a:cs typeface="B Zar" panose="00000400000000000000" pitchFamily="2" charset="-78"/>
              </a:rPr>
              <a:t>قيمت‌ها در نتيجه امكان متمايزسازي كالاها و خدمات ارائه شده از جانب فروشنده به خريدار مي‌باشد. هم خود محصول مي‌تواند از لحاظ كيفيت، ظاهر، يا شيكي متفاوت باشد و هم خدمات عرضه شده تحت لواي آن. </a:t>
            </a:r>
            <a:endParaRPr lang="fa-IR" sz="2400" dirty="0" smtClean="0">
              <a:cs typeface="B Zar" panose="00000400000000000000" pitchFamily="2" charset="-78"/>
            </a:endParaRPr>
          </a:p>
          <a:p>
            <a:pPr marL="0" indent="0">
              <a:buNone/>
            </a:pPr>
            <a:r>
              <a:rPr lang="fa-IR" sz="2400" dirty="0" smtClean="0">
                <a:cs typeface="B Zar" panose="00000400000000000000" pitchFamily="2" charset="-78"/>
              </a:rPr>
              <a:t>خريداران </a:t>
            </a:r>
            <a:r>
              <a:rPr lang="fa-IR" sz="2400" dirty="0">
                <a:cs typeface="B Zar" panose="00000400000000000000" pitchFamily="2" charset="-78"/>
              </a:rPr>
              <a:t>تفاوت‌هاي موجود در محصولات ارائه شده توسط فروشندگان را مشاهده كرده و قيمت‌هايي متفاوت بابت آنها خواهند پرداخت. </a:t>
            </a:r>
            <a:endParaRPr lang="fa-IR" sz="2400" dirty="0" smtClean="0">
              <a:cs typeface="B Zar" panose="00000400000000000000" pitchFamily="2" charset="-78"/>
            </a:endParaRPr>
          </a:p>
          <a:p>
            <a:pPr marL="0" indent="0">
              <a:buNone/>
            </a:pPr>
            <a:r>
              <a:rPr lang="fa-IR" sz="2400" dirty="0" smtClean="0">
                <a:cs typeface="B Zar" panose="00000400000000000000" pitchFamily="2" charset="-78"/>
              </a:rPr>
              <a:t>فروشندگان </a:t>
            </a:r>
            <a:r>
              <a:rPr lang="fa-IR" sz="2400" dirty="0">
                <a:cs typeface="B Zar" panose="00000400000000000000" pitchFamily="2" charset="-78"/>
              </a:rPr>
              <a:t>تلاش مي‌كنند تا كالاها و خدمات متمايزي را براي بخش‌هاي مختلف مصرف‌كنندگان ارائه دهند و به منظور متمايزسازي آنچه كه به بازار عرضه مي‌كنند علاوه بر قيمت، آزادانه عواملي  چون برندگذاري، تبليغات و فروش شخصي را نيز بكار مي‌بندند. </a:t>
            </a:r>
            <a:endParaRPr lang="fa-IR" sz="2400" dirty="0" smtClean="0">
              <a:cs typeface="B Zar" panose="00000400000000000000" pitchFamily="2" charset="-78"/>
            </a:endParaRPr>
          </a:p>
          <a:p>
            <a:pPr marL="0" indent="0">
              <a:buNone/>
            </a:pPr>
            <a:r>
              <a:rPr lang="fa-IR" sz="2400" dirty="0" smtClean="0">
                <a:cs typeface="B Zar" panose="00000400000000000000" pitchFamily="2" charset="-78"/>
              </a:rPr>
              <a:t>  </a:t>
            </a:r>
            <a:r>
              <a:rPr lang="fa-IR" sz="2400" dirty="0">
                <a:cs typeface="B Zar" panose="00000400000000000000" pitchFamily="2" charset="-78"/>
              </a:rPr>
              <a:t>از آن جايي كه در چنين بازارهايي رقباي زيادي وجود دارند، نسبت به بازارهاي انحصار چندقطبي، استراتژي قيمت‌گذاري رقبا بر روي هريك از شركت‌ها اثر كمتري خواهد داشت</a:t>
            </a:r>
            <a:r>
              <a:rPr lang="fa-IR" sz="2800" dirty="0">
                <a:cs typeface="B Zar" panose="00000400000000000000" pitchFamily="2" charset="-78"/>
              </a:rPr>
              <a:t>. </a:t>
            </a:r>
            <a:endParaRPr lang="en-US" sz="2800" dirty="0" smtClean="0">
              <a:cs typeface="B Zar" panose="00000400000000000000" pitchFamily="2" charset="-78"/>
            </a:endParaRPr>
          </a:p>
          <a:p>
            <a:pPr marL="0" indent="0">
              <a:buNone/>
            </a:pPr>
            <a:endParaRPr lang="en-US" sz="2800" dirty="0">
              <a:cs typeface="B Zar" panose="00000400000000000000" pitchFamily="2" charset="-78"/>
            </a:endParaRPr>
          </a:p>
          <a:p>
            <a:pPr marL="0" indent="0" algn="ctr">
              <a:buNone/>
            </a:pPr>
            <a:r>
              <a:rPr lang="en-US" sz="2800" dirty="0" smtClean="0">
                <a:solidFill>
                  <a:srgbClr val="FF0000"/>
                </a:solidFill>
                <a:cs typeface="B Zar" panose="00000400000000000000" pitchFamily="2" charset="-78"/>
              </a:rPr>
              <a:t>16</a:t>
            </a:r>
            <a:endParaRPr lang="en-US" sz="2800" dirty="0">
              <a:solidFill>
                <a:srgbClr val="FF0000"/>
              </a:solidFill>
              <a:cs typeface="B Zar" panose="00000400000000000000" pitchFamily="2" charset="-78"/>
            </a:endParaRPr>
          </a:p>
        </p:txBody>
      </p:sp>
    </p:spTree>
    <p:extLst>
      <p:ext uri="{BB962C8B-B14F-4D97-AF65-F5344CB8AC3E}">
        <p14:creationId xmlns:p14="http://schemas.microsoft.com/office/powerpoint/2010/main" val="40732330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55213" cy="593558"/>
          </a:xfrm>
        </p:spPr>
        <p:txBody>
          <a:bodyPr>
            <a:normAutofit fontScale="90000"/>
          </a:bodyPr>
          <a:lstStyle/>
          <a:p>
            <a:r>
              <a:rPr lang="fa-IR" dirty="0" smtClean="0">
                <a:solidFill>
                  <a:schemeClr val="bg1"/>
                </a:solidFill>
              </a:rPr>
              <a:t>ی</a:t>
            </a:r>
            <a:endParaRPr lang="fa-IR" dirty="0">
              <a:solidFill>
                <a:schemeClr val="bg1"/>
              </a:solidFill>
            </a:endParaRPr>
          </a:p>
        </p:txBody>
      </p:sp>
      <p:sp>
        <p:nvSpPr>
          <p:cNvPr id="3" name="Content Placeholder 2"/>
          <p:cNvSpPr>
            <a:spLocks noGrp="1"/>
          </p:cNvSpPr>
          <p:nvPr>
            <p:ph idx="1"/>
          </p:nvPr>
        </p:nvSpPr>
        <p:spPr>
          <a:xfrm>
            <a:off x="-1" y="417096"/>
            <a:ext cx="9800823" cy="6440904"/>
          </a:xfrm>
        </p:spPr>
        <p:txBody>
          <a:bodyPr>
            <a:normAutofit/>
          </a:bodyPr>
          <a:lstStyle/>
          <a:p>
            <a:pPr marL="0" lvl="0" indent="0">
              <a:buClr>
                <a:srgbClr val="90C226"/>
              </a:buClr>
              <a:buNone/>
            </a:pPr>
            <a:r>
              <a:rPr lang="fa-IR" sz="3000" dirty="0" smtClean="0">
                <a:solidFill>
                  <a:srgbClr val="00B0F0"/>
                </a:solidFill>
                <a:cs typeface="B Zar" panose="00000400000000000000" pitchFamily="2" charset="-78"/>
              </a:rPr>
              <a:t>                       در </a:t>
            </a:r>
            <a:r>
              <a:rPr lang="fa-IR" sz="3000" dirty="0">
                <a:solidFill>
                  <a:srgbClr val="00B0F0"/>
                </a:solidFill>
                <a:cs typeface="B Zar" panose="00000400000000000000" pitchFamily="2" charset="-78"/>
              </a:rPr>
              <a:t>عرصه رقابت انحصار </a:t>
            </a:r>
            <a:r>
              <a:rPr lang="fa-IR" sz="3000" dirty="0" smtClean="0">
                <a:solidFill>
                  <a:srgbClr val="00B0F0"/>
                </a:solidFill>
                <a:cs typeface="B Zar" panose="00000400000000000000" pitchFamily="2" charset="-78"/>
              </a:rPr>
              <a:t>چندقطبی</a:t>
            </a:r>
          </a:p>
          <a:p>
            <a:pPr marL="0" lvl="0" indent="0">
              <a:buClr>
                <a:srgbClr val="90C226"/>
              </a:buClr>
              <a:buNone/>
            </a:pPr>
            <a:endParaRPr lang="fa-IR" sz="3000" dirty="0">
              <a:solidFill>
                <a:prstClr val="black">
                  <a:lumMod val="75000"/>
                  <a:lumOff val="25000"/>
                </a:prstClr>
              </a:solidFill>
              <a:cs typeface="B Zar" panose="00000400000000000000" pitchFamily="2" charset="-78"/>
            </a:endParaRPr>
          </a:p>
          <a:p>
            <a:pPr marL="0" lvl="0" indent="0">
              <a:buClr>
                <a:srgbClr val="90C226"/>
              </a:buClr>
              <a:buNone/>
            </a:pPr>
            <a:r>
              <a:rPr lang="fa-IR" sz="2800" dirty="0" smtClean="0">
                <a:solidFill>
                  <a:prstClr val="black">
                    <a:lumMod val="75000"/>
                    <a:lumOff val="25000"/>
                  </a:prstClr>
                </a:solidFill>
                <a:cs typeface="B Zar" panose="00000400000000000000" pitchFamily="2" charset="-78"/>
              </a:rPr>
              <a:t>بازار </a:t>
            </a:r>
            <a:r>
              <a:rPr lang="fa-IR" sz="2800" dirty="0">
                <a:solidFill>
                  <a:prstClr val="black">
                    <a:lumMod val="75000"/>
                    <a:lumOff val="25000"/>
                  </a:prstClr>
                </a:solidFill>
                <a:cs typeface="B Zar" panose="00000400000000000000" pitchFamily="2" charset="-78"/>
              </a:rPr>
              <a:t>متشكل از تعداد محدودي از خريداران است كه نسبت به قيمت‌گذاري و استراتژي بازاريابي يكديگر بسيار حساس هستند. </a:t>
            </a:r>
            <a:endParaRPr lang="fa-IR" sz="2800" dirty="0" smtClean="0">
              <a:solidFill>
                <a:prstClr val="black">
                  <a:lumMod val="75000"/>
                  <a:lumOff val="25000"/>
                </a:prstClr>
              </a:solidFill>
              <a:cs typeface="B Zar" panose="00000400000000000000" pitchFamily="2" charset="-78"/>
            </a:endParaRPr>
          </a:p>
          <a:p>
            <a:pPr marL="0" lvl="0" indent="0">
              <a:buClr>
                <a:srgbClr val="90C226"/>
              </a:buClr>
              <a:buNone/>
            </a:pPr>
            <a:r>
              <a:rPr lang="fa-IR" sz="2800" dirty="0" smtClean="0">
                <a:solidFill>
                  <a:prstClr val="black">
                    <a:lumMod val="75000"/>
                    <a:lumOff val="25000"/>
                  </a:prstClr>
                </a:solidFill>
                <a:cs typeface="B Zar" panose="00000400000000000000" pitchFamily="2" charset="-78"/>
              </a:rPr>
              <a:t>محصول </a:t>
            </a:r>
            <a:r>
              <a:rPr lang="fa-IR" sz="2800" dirty="0">
                <a:solidFill>
                  <a:prstClr val="black">
                    <a:lumMod val="75000"/>
                    <a:lumOff val="25000"/>
                  </a:prstClr>
                </a:solidFill>
                <a:cs typeface="B Zar" panose="00000400000000000000" pitchFamily="2" charset="-78"/>
              </a:rPr>
              <a:t>مي‌تواند متحدالشكل مانند (فولاد، آلومينيوم) يا گوناگون مانند (خودرو، رايانه) باشد. </a:t>
            </a:r>
            <a:endParaRPr lang="fa-IR" sz="2800" dirty="0" smtClean="0">
              <a:solidFill>
                <a:prstClr val="black">
                  <a:lumMod val="75000"/>
                  <a:lumOff val="25000"/>
                </a:prstClr>
              </a:solidFill>
              <a:cs typeface="B Zar" panose="00000400000000000000" pitchFamily="2" charset="-78"/>
            </a:endParaRPr>
          </a:p>
          <a:p>
            <a:pPr marL="0" lvl="0" indent="0">
              <a:buClr>
                <a:srgbClr val="90C226"/>
              </a:buClr>
              <a:buNone/>
            </a:pPr>
            <a:r>
              <a:rPr lang="fa-IR" sz="2800" dirty="0" smtClean="0">
                <a:solidFill>
                  <a:prstClr val="black">
                    <a:lumMod val="75000"/>
                    <a:lumOff val="25000"/>
                  </a:prstClr>
                </a:solidFill>
                <a:cs typeface="B Zar" panose="00000400000000000000" pitchFamily="2" charset="-78"/>
              </a:rPr>
              <a:t>تعداد </a:t>
            </a:r>
            <a:r>
              <a:rPr lang="fa-IR" sz="2800" dirty="0">
                <a:solidFill>
                  <a:prstClr val="black">
                    <a:lumMod val="75000"/>
                    <a:lumOff val="25000"/>
                  </a:prstClr>
                </a:solidFill>
                <a:cs typeface="B Zar" panose="00000400000000000000" pitchFamily="2" charset="-78"/>
              </a:rPr>
              <a:t>فروشندگان محدود است زيرا ورود به چنين بازارهايي براي فروشندگان جديد دشوار است. </a:t>
            </a:r>
            <a:endParaRPr lang="en-US" sz="2800" dirty="0" smtClean="0">
              <a:solidFill>
                <a:prstClr val="black">
                  <a:lumMod val="75000"/>
                  <a:lumOff val="25000"/>
                </a:prstClr>
              </a:solidFill>
              <a:cs typeface="B Zar" panose="00000400000000000000" pitchFamily="2" charset="-78"/>
            </a:endParaRPr>
          </a:p>
          <a:p>
            <a:pPr marL="0" lvl="0" indent="0">
              <a:buClr>
                <a:srgbClr val="90C226"/>
              </a:buClr>
              <a:buNone/>
            </a:pPr>
            <a:r>
              <a:rPr lang="fa-IR" sz="2800" dirty="0" smtClean="0">
                <a:solidFill>
                  <a:prstClr val="black">
                    <a:lumMod val="75000"/>
                    <a:lumOff val="25000"/>
                  </a:prstClr>
                </a:solidFill>
                <a:cs typeface="B Zar" panose="00000400000000000000" pitchFamily="2" charset="-78"/>
              </a:rPr>
              <a:t>تمامي </a:t>
            </a:r>
            <a:r>
              <a:rPr lang="fa-IR" sz="2800" dirty="0">
                <a:solidFill>
                  <a:prstClr val="black">
                    <a:lumMod val="75000"/>
                    <a:lumOff val="25000"/>
                  </a:prstClr>
                </a:solidFill>
                <a:cs typeface="B Zar" panose="00000400000000000000" pitchFamily="2" charset="-78"/>
              </a:rPr>
              <a:t>فروشندگان نسبت به استراتژي‌ها و اقدامات رقبا گوش به زنگ هستند</a:t>
            </a:r>
            <a:r>
              <a:rPr lang="fa-IR" sz="2800" dirty="0" smtClean="0">
                <a:solidFill>
                  <a:prstClr val="black">
                    <a:lumMod val="75000"/>
                    <a:lumOff val="25000"/>
                  </a:prstClr>
                </a:solidFill>
                <a:cs typeface="B Zar" panose="00000400000000000000" pitchFamily="2" charset="-78"/>
              </a:rPr>
              <a:t>.</a:t>
            </a:r>
          </a:p>
          <a:p>
            <a:pPr marL="0" lvl="0" indent="0">
              <a:buClr>
                <a:srgbClr val="90C226"/>
              </a:buClr>
              <a:buNone/>
            </a:pPr>
            <a:r>
              <a:rPr lang="fa-IR" sz="2800" dirty="0" smtClean="0">
                <a:solidFill>
                  <a:prstClr val="black">
                    <a:lumMod val="75000"/>
                    <a:lumOff val="25000"/>
                  </a:prstClr>
                </a:solidFill>
                <a:cs typeface="B Zar" panose="00000400000000000000" pitchFamily="2" charset="-78"/>
              </a:rPr>
              <a:t> </a:t>
            </a:r>
            <a:endParaRPr lang="en-US" sz="2800" dirty="0">
              <a:solidFill>
                <a:prstClr val="black">
                  <a:lumMod val="75000"/>
                  <a:lumOff val="25000"/>
                </a:prstClr>
              </a:solidFill>
              <a:cs typeface="B Zar" panose="00000400000000000000" pitchFamily="2" charset="-78"/>
            </a:endParaRPr>
          </a:p>
          <a:p>
            <a:pPr marL="0" lvl="0" indent="0">
              <a:buClr>
                <a:srgbClr val="90C226"/>
              </a:buClr>
              <a:buNone/>
            </a:pPr>
            <a:endParaRPr lang="en-US" sz="2800" dirty="0" smtClean="0">
              <a:solidFill>
                <a:prstClr val="black">
                  <a:lumMod val="75000"/>
                  <a:lumOff val="25000"/>
                </a:prstClr>
              </a:solidFill>
              <a:cs typeface="B Zar" panose="00000400000000000000" pitchFamily="2" charset="-78"/>
            </a:endParaRPr>
          </a:p>
          <a:p>
            <a:pPr marL="0" lvl="0" indent="0" algn="ctr">
              <a:buClr>
                <a:srgbClr val="90C226"/>
              </a:buClr>
              <a:buNone/>
            </a:pPr>
            <a:r>
              <a:rPr lang="en-US" sz="2800" dirty="0" smtClean="0">
                <a:solidFill>
                  <a:srgbClr val="FF0000"/>
                </a:solidFill>
                <a:cs typeface="B Zar" panose="00000400000000000000" pitchFamily="2" charset="-78"/>
              </a:rPr>
              <a:t>17</a:t>
            </a:r>
            <a:endParaRPr lang="en-US" sz="2800" dirty="0">
              <a:solidFill>
                <a:srgbClr val="FF0000"/>
              </a:solidFill>
              <a:cs typeface="B Zar" panose="00000400000000000000" pitchFamily="2" charset="-78"/>
            </a:endParaRPr>
          </a:p>
          <a:p>
            <a:endParaRPr lang="fa-IR" dirty="0"/>
          </a:p>
        </p:txBody>
      </p:sp>
    </p:spTree>
    <p:extLst>
      <p:ext uri="{BB962C8B-B14F-4D97-AF65-F5344CB8AC3E}">
        <p14:creationId xmlns:p14="http://schemas.microsoft.com/office/powerpoint/2010/main" val="21171049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88940" cy="1320800"/>
          </a:xfrm>
        </p:spPr>
        <p:txBody>
          <a:bodyPr/>
          <a:lstStyle/>
          <a:p>
            <a:r>
              <a:rPr lang="fa-IR" dirty="0" smtClean="0">
                <a:solidFill>
                  <a:schemeClr val="bg1"/>
                </a:solidFill>
              </a:rPr>
              <a:t>ا</a:t>
            </a:r>
            <a:endParaRPr lang="fa-IR" dirty="0">
              <a:solidFill>
                <a:schemeClr val="bg1"/>
              </a:solidFill>
            </a:endParaRPr>
          </a:p>
        </p:txBody>
      </p:sp>
      <p:sp>
        <p:nvSpPr>
          <p:cNvPr id="3" name="Content Placeholder 2"/>
          <p:cNvSpPr>
            <a:spLocks noGrp="1"/>
          </p:cNvSpPr>
          <p:nvPr>
            <p:ph idx="1"/>
          </p:nvPr>
        </p:nvSpPr>
        <p:spPr>
          <a:xfrm>
            <a:off x="1" y="204536"/>
            <a:ext cx="9749306" cy="6653463"/>
          </a:xfrm>
        </p:spPr>
        <p:txBody>
          <a:bodyPr>
            <a:normAutofit lnSpcReduction="10000"/>
          </a:bodyPr>
          <a:lstStyle/>
          <a:p>
            <a:pPr marL="0" indent="0">
              <a:buNone/>
            </a:pPr>
            <a:r>
              <a:rPr lang="fa-IR" sz="3200" dirty="0">
                <a:solidFill>
                  <a:srgbClr val="0070C0"/>
                </a:solidFill>
                <a:cs typeface="B Zar" panose="00000400000000000000" pitchFamily="2" charset="-78"/>
              </a:rPr>
              <a:t>در عرصه انحصار خالص</a:t>
            </a:r>
            <a:r>
              <a:rPr lang="fa-IR" sz="2400" dirty="0">
                <a:cs typeface="B Zar" panose="00000400000000000000" pitchFamily="2" charset="-78"/>
              </a:rPr>
              <a:t>، بازار تنها در بر گيرنده يك فروشنده مي‌باشد. فروش ممكن است در انحصار </a:t>
            </a:r>
            <a:r>
              <a:rPr lang="fa-IR" sz="2400" dirty="0" smtClean="0">
                <a:cs typeface="B Zar" panose="00000400000000000000" pitchFamily="2" charset="-78"/>
              </a:rPr>
              <a:t>دولت</a:t>
            </a:r>
            <a:r>
              <a:rPr lang="en-US" sz="2400" dirty="0">
                <a:cs typeface="B Zar" panose="00000400000000000000" pitchFamily="2" charset="-78"/>
              </a:rPr>
              <a:t> </a:t>
            </a:r>
            <a:r>
              <a:rPr lang="fa-IR" sz="2400" dirty="0" smtClean="0">
                <a:cs typeface="B Zar" panose="00000400000000000000" pitchFamily="2" charset="-78"/>
              </a:rPr>
              <a:t>، </a:t>
            </a:r>
            <a:r>
              <a:rPr lang="fa-IR" sz="2400" dirty="0">
                <a:cs typeface="B Zar" panose="00000400000000000000" pitchFamily="2" charset="-78"/>
              </a:rPr>
              <a:t>در انحصار سازماني خصوصي تحت كنترل دولت </a:t>
            </a:r>
            <a:r>
              <a:rPr lang="fa-IR" sz="2400" dirty="0" smtClean="0">
                <a:cs typeface="B Zar" panose="00000400000000000000" pitchFamily="2" charset="-78"/>
              </a:rPr>
              <a:t>، </a:t>
            </a:r>
            <a:r>
              <a:rPr lang="fa-IR" sz="2400" dirty="0">
                <a:cs typeface="B Zar" panose="00000400000000000000" pitchFamily="2" charset="-78"/>
              </a:rPr>
              <a:t>يا انحصار خصوصي بدون نظارت دولت </a:t>
            </a:r>
            <a:r>
              <a:rPr lang="fa-IR" sz="2400" dirty="0" smtClean="0">
                <a:cs typeface="B Zar" panose="00000400000000000000" pitchFamily="2" charset="-78"/>
              </a:rPr>
              <a:t> </a:t>
            </a:r>
            <a:r>
              <a:rPr lang="fa-IR" sz="2400" dirty="0">
                <a:cs typeface="B Zar" panose="00000400000000000000" pitchFamily="2" charset="-78"/>
              </a:rPr>
              <a:t>باشد. </a:t>
            </a:r>
            <a:endParaRPr lang="fa-IR" sz="2400" dirty="0" smtClean="0">
              <a:cs typeface="B Zar" panose="00000400000000000000" pitchFamily="2" charset="-78"/>
            </a:endParaRPr>
          </a:p>
          <a:p>
            <a:pPr marL="0" indent="0">
              <a:buNone/>
            </a:pPr>
            <a:r>
              <a:rPr lang="fa-IR" sz="2400" dirty="0" smtClean="0">
                <a:cs typeface="B Zar" panose="00000400000000000000" pitchFamily="2" charset="-78"/>
              </a:rPr>
              <a:t>در </a:t>
            </a:r>
            <a:r>
              <a:rPr lang="fa-IR" sz="2400" dirty="0">
                <a:cs typeface="B Zar" panose="00000400000000000000" pitchFamily="2" charset="-78"/>
              </a:rPr>
              <a:t>هريك از اين موارد قيمت‌گذاري به گونه‌اي متفاوت انجام مي‌شود. در شرايط انحصار تحت كنترل دولت، دولت اين اجازه را به شركت مي‌دهد تا نرخ‌هايي را تعيين كند كه در نتيجه آنها «سودي مطلوب» عايدش شود. انحصاراتي كه تحت نظارت دولت نيستند اين اختيار را دارند تا قيمت‌هايشان را متناسب با جو بازار تعيين كنند</a:t>
            </a:r>
            <a:r>
              <a:rPr lang="fa-IR" sz="2400" dirty="0" smtClean="0">
                <a:cs typeface="B Zar" panose="00000400000000000000" pitchFamily="2" charset="-78"/>
              </a:rPr>
              <a:t>.</a:t>
            </a:r>
          </a:p>
          <a:p>
            <a:pPr marL="0" indent="0">
              <a:buNone/>
            </a:pPr>
            <a:r>
              <a:rPr lang="fa-IR" sz="2400" dirty="0" smtClean="0">
                <a:cs typeface="B Zar" panose="00000400000000000000" pitchFamily="2" charset="-78"/>
              </a:rPr>
              <a:t> </a:t>
            </a:r>
            <a:r>
              <a:rPr lang="fa-IR" sz="2400" dirty="0">
                <a:cs typeface="B Zar" panose="00000400000000000000" pitchFamily="2" charset="-78"/>
              </a:rPr>
              <a:t>با اين وجود بنابر دلايلي از جمله: تمايل به عدم جلب توجه رقبا، تمايل به نفوذ در بازار از طريق ارائه قيمت پايين، يا ترس از مقررات دولتي، آنها هميشه حداكثر قيمت‌ را مطالبه نمي‌كنند. </a:t>
            </a:r>
            <a:endParaRPr lang="en-US" sz="2400" dirty="0">
              <a:cs typeface="B Zar" panose="00000400000000000000" pitchFamily="2" charset="-78"/>
            </a:endParaRPr>
          </a:p>
          <a:p>
            <a:pPr marL="0" indent="0">
              <a:buNone/>
            </a:pPr>
            <a:r>
              <a:rPr lang="fa-IR" sz="2800" dirty="0">
                <a:solidFill>
                  <a:srgbClr val="00B0F0"/>
                </a:solidFill>
                <a:cs typeface="B Zar" panose="00000400000000000000" pitchFamily="2" charset="-78"/>
              </a:rPr>
              <a:t>تحليل رابطه قيمت و تقاضا</a:t>
            </a:r>
            <a:r>
              <a:rPr lang="fa-IR" sz="2800" dirty="0" smtClean="0">
                <a:solidFill>
                  <a:srgbClr val="00B0F0"/>
                </a:solidFill>
                <a:cs typeface="B Zar" panose="00000400000000000000" pitchFamily="2" charset="-78"/>
              </a:rPr>
              <a:t>.</a:t>
            </a:r>
            <a:endParaRPr lang="en-US" sz="2800" dirty="0" smtClean="0">
              <a:solidFill>
                <a:srgbClr val="00B0F0"/>
              </a:solidFill>
              <a:cs typeface="B Zar" panose="00000400000000000000" pitchFamily="2" charset="-78"/>
            </a:endParaRPr>
          </a:p>
          <a:p>
            <a:pPr marL="0" indent="0">
              <a:buNone/>
            </a:pPr>
            <a:r>
              <a:rPr lang="fa-IR" sz="2400" dirty="0" smtClean="0">
                <a:cs typeface="B Zar" panose="00000400000000000000" pitchFamily="2" charset="-78"/>
              </a:rPr>
              <a:t> </a:t>
            </a:r>
            <a:r>
              <a:rPr lang="fa-IR" sz="2400" dirty="0">
                <a:cs typeface="B Zar" panose="00000400000000000000" pitchFamily="2" charset="-78"/>
              </a:rPr>
              <a:t>هريك از قيمت‌هاي مطالبه شده توسط شركت ميزان متفاوتي از تقاضا را نتيجه خواهند داد. </a:t>
            </a:r>
            <a:endParaRPr lang="en-US" sz="2400" dirty="0" smtClean="0">
              <a:cs typeface="B Zar" panose="00000400000000000000" pitchFamily="2" charset="-78"/>
            </a:endParaRPr>
          </a:p>
          <a:p>
            <a:pPr marL="0" indent="0">
              <a:buNone/>
            </a:pPr>
            <a:endParaRPr lang="en-US" sz="2400" dirty="0">
              <a:cs typeface="B Zar" panose="00000400000000000000" pitchFamily="2" charset="-78"/>
            </a:endParaRPr>
          </a:p>
          <a:p>
            <a:pPr marL="0" indent="0">
              <a:buNone/>
            </a:pPr>
            <a:r>
              <a:rPr lang="fa-IR" sz="2400" dirty="0" smtClean="0">
                <a:cs typeface="B Zar" panose="00000400000000000000" pitchFamily="2" charset="-78"/>
              </a:rPr>
              <a:t>در </a:t>
            </a:r>
            <a:r>
              <a:rPr lang="fa-IR" sz="2400" dirty="0">
                <a:cs typeface="B Zar" panose="00000400000000000000" pitchFamily="2" charset="-78"/>
              </a:rPr>
              <a:t>حالت عادي، تقاضا و قيمت رابطه‌اي عكس دارند؛ به اين معنا كه هرچه قيمت بالاتر باشد تقاضا كمتر خواهد بود. </a:t>
            </a:r>
            <a:endParaRPr lang="en-US" sz="2400" dirty="0" smtClean="0">
              <a:cs typeface="B Zar" panose="00000400000000000000" pitchFamily="2" charset="-78"/>
            </a:endParaRPr>
          </a:p>
          <a:p>
            <a:pPr marL="0" indent="0">
              <a:buNone/>
            </a:pPr>
            <a:endParaRPr lang="en-US" sz="2400" dirty="0">
              <a:cs typeface="B Zar" panose="00000400000000000000" pitchFamily="2" charset="-78"/>
            </a:endParaRPr>
          </a:p>
          <a:p>
            <a:pPr marL="0" indent="0" algn="ctr">
              <a:buNone/>
            </a:pPr>
            <a:r>
              <a:rPr lang="en-US" sz="2800" dirty="0" smtClean="0">
                <a:solidFill>
                  <a:srgbClr val="FF0000"/>
                </a:solidFill>
                <a:cs typeface="B Zar" panose="00000400000000000000" pitchFamily="2" charset="-78"/>
              </a:rPr>
              <a:t>18</a:t>
            </a:r>
            <a:endParaRPr lang="en-US" sz="2800" dirty="0">
              <a:solidFill>
                <a:srgbClr val="FF0000"/>
              </a:solidFill>
              <a:cs typeface="B Zar" panose="00000400000000000000" pitchFamily="2" charset="-78"/>
            </a:endParaRPr>
          </a:p>
        </p:txBody>
      </p:sp>
    </p:spTree>
    <p:extLst>
      <p:ext uri="{BB962C8B-B14F-4D97-AF65-F5344CB8AC3E}">
        <p14:creationId xmlns:p14="http://schemas.microsoft.com/office/powerpoint/2010/main" val="24185548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9559"/>
            <a:ext cx="9662615" cy="6182435"/>
          </a:xfrm>
        </p:spPr>
        <p:txBody>
          <a:bodyPr>
            <a:normAutofit fontScale="90000"/>
          </a:bodyPr>
          <a:lstStyle/>
          <a:p>
            <a:pPr algn="ctr"/>
            <a:r>
              <a:rPr lang="fa-IR" sz="4400" dirty="0" smtClean="0">
                <a:solidFill>
                  <a:srgbClr val="C00000"/>
                </a:solidFill>
                <a:cs typeface="B Nazanin" panose="00000400000000000000" pitchFamily="2" charset="-78"/>
              </a:rPr>
              <a:t>خلاصه اهداف فصل</a:t>
            </a:r>
            <a:r>
              <a:rPr lang="fa-IR" dirty="0" smtClean="0"/>
              <a:t/>
            </a:r>
            <a:br>
              <a:rPr lang="fa-IR" dirty="0" smtClean="0"/>
            </a:br>
            <a:r>
              <a:rPr lang="fa-IR" dirty="0"/>
              <a:t/>
            </a:r>
            <a:br>
              <a:rPr lang="fa-IR" dirty="0"/>
            </a:br>
            <a:r>
              <a:rPr lang="fa-IR" sz="2800" dirty="0" smtClean="0">
                <a:solidFill>
                  <a:srgbClr val="0070C0"/>
                </a:solidFill>
              </a:rPr>
              <a:t>هدف 1 : قیمت چیست ؟</a:t>
            </a:r>
            <a:br>
              <a:rPr lang="fa-IR" sz="2800" dirty="0" smtClean="0">
                <a:solidFill>
                  <a:srgbClr val="0070C0"/>
                </a:solidFill>
              </a:rPr>
            </a:br>
            <a:r>
              <a:rPr lang="fa-IR" sz="2800" dirty="0" smtClean="0">
                <a:solidFill>
                  <a:srgbClr val="0070C0"/>
                </a:solidFill>
              </a:rPr>
              <a:t/>
            </a:r>
            <a:br>
              <a:rPr lang="fa-IR" sz="2800" dirty="0" smtClean="0">
                <a:solidFill>
                  <a:srgbClr val="0070C0"/>
                </a:solidFill>
              </a:rPr>
            </a:br>
            <a:r>
              <a:rPr lang="fa-IR" sz="2800" dirty="0" smtClean="0">
                <a:solidFill>
                  <a:schemeClr val="accent3"/>
                </a:solidFill>
              </a:rPr>
              <a:t/>
            </a:r>
            <a:br>
              <a:rPr lang="fa-IR" sz="2800" dirty="0" smtClean="0">
                <a:solidFill>
                  <a:schemeClr val="accent3"/>
                </a:solidFill>
              </a:rPr>
            </a:br>
            <a:r>
              <a:rPr lang="fa-IR" sz="2800" dirty="0" smtClean="0">
                <a:solidFill>
                  <a:schemeClr val="accent3"/>
                </a:solidFill>
              </a:rPr>
              <a:t>هدف 2 : برداشت های مشتری از ارزش به هنگام قیمت گذاری</a:t>
            </a:r>
            <a:r>
              <a:rPr lang="fa-IR" sz="2800" dirty="0" smtClean="0">
                <a:solidFill>
                  <a:srgbClr val="0070C0"/>
                </a:solidFill>
              </a:rPr>
              <a:t/>
            </a:r>
            <a:br>
              <a:rPr lang="fa-IR" sz="2800" dirty="0" smtClean="0">
                <a:solidFill>
                  <a:srgbClr val="0070C0"/>
                </a:solidFill>
              </a:rPr>
            </a:br>
            <a:r>
              <a:rPr lang="fa-IR" sz="2800" dirty="0" smtClean="0">
                <a:solidFill>
                  <a:srgbClr val="0070C0"/>
                </a:solidFill>
              </a:rPr>
              <a:t/>
            </a:r>
            <a:br>
              <a:rPr lang="fa-IR" sz="2800" dirty="0" smtClean="0">
                <a:solidFill>
                  <a:srgbClr val="0070C0"/>
                </a:solidFill>
              </a:rPr>
            </a:br>
            <a:r>
              <a:rPr lang="fa-IR" sz="2800" dirty="0" smtClean="0">
                <a:solidFill>
                  <a:srgbClr val="0070C0"/>
                </a:solidFill>
              </a:rPr>
              <a:t/>
            </a:r>
            <a:br>
              <a:rPr lang="fa-IR" sz="2800" dirty="0" smtClean="0">
                <a:solidFill>
                  <a:srgbClr val="0070C0"/>
                </a:solidFill>
              </a:rPr>
            </a:br>
            <a:r>
              <a:rPr lang="fa-IR" sz="2800" dirty="0" smtClean="0">
                <a:solidFill>
                  <a:schemeClr val="accent3">
                    <a:lumMod val="50000"/>
                  </a:schemeClr>
                </a:solidFill>
              </a:rPr>
              <a:t>هدف 3 : هزینه های شرکت و محصول به هنگام قیمت گذاری </a:t>
            </a:r>
            <a:r>
              <a:rPr lang="fa-IR" sz="2800" dirty="0" smtClean="0">
                <a:solidFill>
                  <a:srgbClr val="0070C0"/>
                </a:solidFill>
              </a:rPr>
              <a:t/>
            </a:r>
            <a:br>
              <a:rPr lang="fa-IR" sz="2800" dirty="0" smtClean="0">
                <a:solidFill>
                  <a:srgbClr val="0070C0"/>
                </a:solidFill>
              </a:rPr>
            </a:br>
            <a:r>
              <a:rPr lang="fa-IR" sz="2800" dirty="0" smtClean="0">
                <a:solidFill>
                  <a:srgbClr val="0070C0"/>
                </a:solidFill>
              </a:rPr>
              <a:t/>
            </a:r>
            <a:br>
              <a:rPr lang="fa-IR" sz="2800" dirty="0" smtClean="0">
                <a:solidFill>
                  <a:srgbClr val="0070C0"/>
                </a:solidFill>
              </a:rPr>
            </a:br>
            <a:r>
              <a:rPr lang="fa-IR" sz="2800" dirty="0" smtClean="0">
                <a:solidFill>
                  <a:srgbClr val="0070C0"/>
                </a:solidFill>
              </a:rPr>
              <a:t/>
            </a:r>
            <a:br>
              <a:rPr lang="fa-IR" sz="2800" dirty="0" smtClean="0">
                <a:solidFill>
                  <a:srgbClr val="0070C0"/>
                </a:solidFill>
              </a:rPr>
            </a:br>
            <a:r>
              <a:rPr lang="fa-IR" sz="2800" dirty="0" smtClean="0">
                <a:solidFill>
                  <a:srgbClr val="7030A0"/>
                </a:solidFill>
              </a:rPr>
              <a:t>هدف 4 : سایر ملاحظات داخلی و خارجی موثر بر تصمیمات مرتبط با قیمت گذاری</a:t>
            </a:r>
            <a:r>
              <a:rPr lang="fa-IR" sz="2800" dirty="0" smtClean="0">
                <a:solidFill>
                  <a:srgbClr val="0070C0"/>
                </a:solidFill>
              </a:rPr>
              <a:t/>
            </a:r>
            <a:br>
              <a:rPr lang="fa-IR" sz="2800" dirty="0" smtClean="0">
                <a:solidFill>
                  <a:srgbClr val="0070C0"/>
                </a:solidFill>
              </a:rPr>
            </a:br>
            <a:r>
              <a:rPr lang="fa-IR" sz="2800" dirty="0">
                <a:solidFill>
                  <a:srgbClr val="0070C0"/>
                </a:solidFill>
              </a:rPr>
              <a:t/>
            </a:r>
            <a:br>
              <a:rPr lang="fa-IR" sz="2800" dirty="0">
                <a:solidFill>
                  <a:srgbClr val="0070C0"/>
                </a:solidFill>
              </a:rPr>
            </a:br>
            <a:r>
              <a:rPr lang="fa-IR" sz="3100" dirty="0" smtClean="0">
                <a:solidFill>
                  <a:srgbClr val="FF0000"/>
                </a:solidFill>
              </a:rPr>
              <a:t>1</a:t>
            </a:r>
            <a:r>
              <a:rPr lang="fa-IR" sz="2800" dirty="0" smtClean="0">
                <a:solidFill>
                  <a:srgbClr val="0070C0"/>
                </a:solidFill>
              </a:rPr>
              <a:t/>
            </a:r>
            <a:br>
              <a:rPr lang="fa-IR" sz="2800" dirty="0" smtClean="0">
                <a:solidFill>
                  <a:srgbClr val="0070C0"/>
                </a:solidFill>
              </a:rPr>
            </a:br>
            <a:r>
              <a:rPr lang="fa-IR" sz="2800" dirty="0">
                <a:solidFill>
                  <a:srgbClr val="0070C0"/>
                </a:solidFill>
              </a:rPr>
              <a:t/>
            </a:r>
            <a:br>
              <a:rPr lang="fa-IR" sz="2800" dirty="0">
                <a:solidFill>
                  <a:srgbClr val="0070C0"/>
                </a:solidFill>
              </a:rPr>
            </a:br>
            <a:r>
              <a:rPr lang="fa-IR" sz="2800" dirty="0" smtClean="0">
                <a:solidFill>
                  <a:srgbClr val="0070C0"/>
                </a:solidFill>
              </a:rPr>
              <a:t/>
            </a:r>
            <a:br>
              <a:rPr lang="fa-IR" sz="2800" dirty="0" smtClean="0">
                <a:solidFill>
                  <a:srgbClr val="0070C0"/>
                </a:solidFill>
              </a:rPr>
            </a:br>
            <a:r>
              <a:rPr lang="fa-IR" sz="2800" dirty="0">
                <a:solidFill>
                  <a:srgbClr val="0070C0"/>
                </a:solidFill>
              </a:rPr>
              <a:t/>
            </a:r>
            <a:br>
              <a:rPr lang="fa-IR" sz="2800" dirty="0">
                <a:solidFill>
                  <a:srgbClr val="0070C0"/>
                </a:solidFill>
              </a:rPr>
            </a:br>
            <a:r>
              <a:rPr lang="fa-IR" sz="2800" dirty="0">
                <a:solidFill>
                  <a:srgbClr val="0070C0"/>
                </a:solidFill>
              </a:rPr>
              <a:t/>
            </a:r>
            <a:br>
              <a:rPr lang="fa-IR" sz="2800" dirty="0">
                <a:solidFill>
                  <a:srgbClr val="0070C0"/>
                </a:solidFill>
              </a:rPr>
            </a:br>
            <a:r>
              <a:rPr lang="fa-IR" sz="2800" dirty="0" smtClean="0">
                <a:solidFill>
                  <a:srgbClr val="0070C0"/>
                </a:solidFill>
              </a:rPr>
              <a:t>1</a:t>
            </a:r>
            <a:endParaRPr lang="en-US" sz="2800" dirty="0">
              <a:solidFill>
                <a:srgbClr val="0070C0"/>
              </a:solidFill>
            </a:endParaRPr>
          </a:p>
        </p:txBody>
      </p:sp>
      <p:sp>
        <p:nvSpPr>
          <p:cNvPr id="3" name="Content Placeholder 2"/>
          <p:cNvSpPr>
            <a:spLocks noGrp="1"/>
          </p:cNvSpPr>
          <p:nvPr>
            <p:ph idx="1"/>
          </p:nvPr>
        </p:nvSpPr>
        <p:spPr>
          <a:xfrm flipH="1">
            <a:off x="109181" y="3757378"/>
            <a:ext cx="158719" cy="500724"/>
          </a:xfrm>
        </p:spPr>
        <p:txBody>
          <a:bodyPr>
            <a:normAutofit fontScale="85000" lnSpcReduction="20000"/>
          </a:bodyPr>
          <a:lstStyle/>
          <a:p>
            <a:pPr marL="0" indent="0">
              <a:buNone/>
            </a:pPr>
            <a:r>
              <a:rPr lang="en-US" dirty="0"/>
              <a:t/>
            </a:r>
            <a:br>
              <a:rPr lang="en-US" dirty="0"/>
            </a:br>
            <a:r>
              <a:rPr lang="en-US" dirty="0" smtClean="0">
                <a:solidFill>
                  <a:schemeClr val="bg1"/>
                </a:solidFill>
              </a:rPr>
              <a:t>1</a:t>
            </a:r>
            <a:endParaRPr lang="en-US" dirty="0">
              <a:solidFill>
                <a:schemeClr val="bg1"/>
              </a:solidFill>
            </a:endParaRPr>
          </a:p>
        </p:txBody>
      </p:sp>
    </p:spTree>
    <p:extLst>
      <p:ext uri="{BB962C8B-B14F-4D97-AF65-F5344CB8AC3E}">
        <p14:creationId xmlns:p14="http://schemas.microsoft.com/office/powerpoint/2010/main" val="25655166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43182" cy="1320800"/>
          </a:xfrm>
        </p:spPr>
        <p:txBody>
          <a:bodyPr/>
          <a:lstStyle/>
          <a:p>
            <a:r>
              <a:rPr lang="fa-IR" dirty="0" smtClean="0">
                <a:solidFill>
                  <a:schemeClr val="bg1"/>
                </a:solidFill>
              </a:rPr>
              <a:t>ا</a:t>
            </a:r>
            <a:endParaRPr lang="fa-IR" dirty="0">
              <a:solidFill>
                <a:schemeClr val="bg1"/>
              </a:solidFill>
            </a:endParaRPr>
          </a:p>
        </p:txBody>
      </p:sp>
      <p:sp>
        <p:nvSpPr>
          <p:cNvPr id="3" name="Content Placeholder 2"/>
          <p:cNvSpPr>
            <a:spLocks noGrp="1"/>
          </p:cNvSpPr>
          <p:nvPr>
            <p:ph idx="1"/>
          </p:nvPr>
        </p:nvSpPr>
        <p:spPr>
          <a:xfrm>
            <a:off x="0" y="309093"/>
            <a:ext cx="9556124" cy="6445876"/>
          </a:xfrm>
        </p:spPr>
        <p:txBody>
          <a:bodyPr>
            <a:normAutofit fontScale="85000" lnSpcReduction="20000"/>
          </a:bodyPr>
          <a:lstStyle/>
          <a:p>
            <a:pPr marL="0" indent="0">
              <a:buNone/>
            </a:pPr>
            <a:r>
              <a:rPr lang="fa-IR" sz="2800" dirty="0">
                <a:solidFill>
                  <a:srgbClr val="0070C0"/>
                </a:solidFill>
                <a:cs typeface="B Zar" panose="00000400000000000000" pitchFamily="2" charset="-78"/>
              </a:rPr>
              <a:t>در مورد كالاهاي با پرستيژ (اعتبار)، منحني تقاضا گاهي صعودي است. مصرف‌كنندگان مي‌پندارند كه قيمت‌هاي بالاتر به معناي كيفيت بهتر است </a:t>
            </a:r>
            <a:endParaRPr lang="fa-IR" sz="2800" dirty="0" smtClean="0">
              <a:solidFill>
                <a:srgbClr val="0070C0"/>
              </a:solidFill>
              <a:cs typeface="B Zar" panose="00000400000000000000" pitchFamily="2" charset="-78"/>
            </a:endParaRPr>
          </a:p>
          <a:p>
            <a:pPr marL="0" indent="0">
              <a:buNone/>
            </a:pPr>
            <a:endParaRPr lang="en-US" sz="2800" dirty="0">
              <a:cs typeface="B Zar" panose="00000400000000000000" pitchFamily="2" charset="-78"/>
            </a:endParaRPr>
          </a:p>
          <a:p>
            <a:pPr marL="0" indent="0">
              <a:buNone/>
            </a:pPr>
            <a:r>
              <a:rPr lang="fa-IR" sz="2800" dirty="0">
                <a:solidFill>
                  <a:srgbClr val="00B050"/>
                </a:solidFill>
                <a:cs typeface="B Zar" panose="00000400000000000000" pitchFamily="2" charset="-78"/>
              </a:rPr>
              <a:t>اغلب شركت‌ها سعي دارند از طريق تخمين ميزان تقاضا به ازاي قيمت‌هاي مختلف، منحني‌هاي تقاضا را بسنجند. نوع بازار شرايط را عوض مي‌كند</a:t>
            </a:r>
            <a:r>
              <a:rPr lang="fa-IR" sz="2800" dirty="0" smtClean="0">
                <a:solidFill>
                  <a:srgbClr val="00B050"/>
                </a:solidFill>
                <a:cs typeface="B Zar" panose="00000400000000000000" pitchFamily="2" charset="-78"/>
              </a:rPr>
              <a:t>.</a:t>
            </a:r>
          </a:p>
          <a:p>
            <a:pPr marL="0" indent="0">
              <a:buNone/>
            </a:pPr>
            <a:endParaRPr lang="fa-IR" sz="2800" dirty="0" smtClean="0">
              <a:cs typeface="B Zar" panose="00000400000000000000" pitchFamily="2" charset="-78"/>
            </a:endParaRPr>
          </a:p>
          <a:p>
            <a:pPr marL="0" indent="0">
              <a:buNone/>
            </a:pPr>
            <a:r>
              <a:rPr lang="fa-IR" sz="2800" dirty="0" smtClean="0">
                <a:cs typeface="B Zar" panose="00000400000000000000" pitchFamily="2" charset="-78"/>
              </a:rPr>
              <a:t> </a:t>
            </a:r>
            <a:endParaRPr lang="en-US" sz="2800" dirty="0">
              <a:cs typeface="B Zar" panose="00000400000000000000" pitchFamily="2" charset="-78"/>
            </a:endParaRPr>
          </a:p>
          <a:p>
            <a:pPr marL="0" indent="0">
              <a:buNone/>
            </a:pPr>
            <a:r>
              <a:rPr lang="fa-IR" sz="2800" dirty="0">
                <a:solidFill>
                  <a:srgbClr val="FF0000"/>
                </a:solidFill>
                <a:cs typeface="B Zar" panose="00000400000000000000" pitchFamily="2" charset="-78"/>
              </a:rPr>
              <a:t>كشش قيمتي تقاضا (كشش پذيري </a:t>
            </a:r>
            <a:r>
              <a:rPr lang="fa-IR" sz="2800" dirty="0" smtClean="0">
                <a:solidFill>
                  <a:srgbClr val="FF0000"/>
                </a:solidFill>
                <a:cs typeface="B Zar" panose="00000400000000000000" pitchFamily="2" charset="-78"/>
              </a:rPr>
              <a:t>تقاضا </a:t>
            </a:r>
            <a:r>
              <a:rPr lang="fa-IR" sz="2800" dirty="0">
                <a:solidFill>
                  <a:srgbClr val="FF0000"/>
                </a:solidFill>
                <a:cs typeface="B Zar" panose="00000400000000000000" pitchFamily="2" charset="-78"/>
              </a:rPr>
              <a:t>در قيمت</a:t>
            </a:r>
            <a:r>
              <a:rPr lang="fa-IR" sz="2800" dirty="0" smtClean="0">
                <a:solidFill>
                  <a:srgbClr val="FF0000"/>
                </a:solidFill>
                <a:cs typeface="B Zar" panose="00000400000000000000" pitchFamily="2" charset="-78"/>
              </a:rPr>
              <a:t>).</a:t>
            </a:r>
          </a:p>
          <a:p>
            <a:pPr marL="0" indent="0">
              <a:buNone/>
            </a:pPr>
            <a:endParaRPr lang="fa-IR" sz="2800" dirty="0" smtClean="0">
              <a:cs typeface="B Zar" panose="00000400000000000000" pitchFamily="2" charset="-78"/>
            </a:endParaRPr>
          </a:p>
          <a:p>
            <a:pPr marL="0" indent="0">
              <a:buNone/>
            </a:pPr>
            <a:r>
              <a:rPr lang="fa-IR" sz="2800" dirty="0" smtClean="0">
                <a:cs typeface="B Zar" panose="00000400000000000000" pitchFamily="2" charset="-78"/>
              </a:rPr>
              <a:t> </a:t>
            </a:r>
            <a:r>
              <a:rPr lang="fa-IR" sz="2800" dirty="0">
                <a:cs typeface="B Zar" panose="00000400000000000000" pitchFamily="2" charset="-78"/>
              </a:rPr>
              <a:t>بازارياب‌ها همچنين بايد از ميزان كشش قيمت آگاهي داشته باشند، به اين معنا كه، ايجاد تغييري در قيمت به چه ميزان بر تقاضا اثرگذار خواهد بود. </a:t>
            </a:r>
            <a:endParaRPr lang="en-US" sz="2800" dirty="0" smtClean="0">
              <a:cs typeface="B Zar" panose="00000400000000000000" pitchFamily="2" charset="-78"/>
            </a:endParaRPr>
          </a:p>
          <a:p>
            <a:pPr marL="0" indent="0">
              <a:buNone/>
            </a:pPr>
            <a:endParaRPr lang="en-US" sz="2400" dirty="0">
              <a:cs typeface="B Zar" panose="00000400000000000000" pitchFamily="2" charset="-78"/>
            </a:endParaRPr>
          </a:p>
          <a:p>
            <a:pPr marL="0" indent="0">
              <a:buNone/>
            </a:pPr>
            <a:endParaRPr lang="en-US" sz="2400" dirty="0" smtClean="0">
              <a:cs typeface="B Zar" panose="00000400000000000000" pitchFamily="2" charset="-78"/>
            </a:endParaRPr>
          </a:p>
          <a:p>
            <a:pPr marL="0" indent="0">
              <a:buNone/>
            </a:pPr>
            <a:endParaRPr lang="en-US" sz="2400" dirty="0">
              <a:cs typeface="B Zar" panose="00000400000000000000" pitchFamily="2" charset="-78"/>
            </a:endParaRPr>
          </a:p>
          <a:p>
            <a:pPr marL="0" indent="0">
              <a:buNone/>
            </a:pPr>
            <a:endParaRPr lang="en-US" sz="2400" dirty="0" smtClean="0">
              <a:cs typeface="B Zar" panose="00000400000000000000" pitchFamily="2" charset="-78"/>
            </a:endParaRPr>
          </a:p>
          <a:p>
            <a:pPr marL="0" indent="0" algn="ctr">
              <a:buNone/>
            </a:pPr>
            <a:r>
              <a:rPr lang="en-US" sz="2800" dirty="0" smtClean="0">
                <a:solidFill>
                  <a:srgbClr val="FF0000"/>
                </a:solidFill>
                <a:cs typeface="B Zar" panose="00000400000000000000" pitchFamily="2" charset="-78"/>
              </a:rPr>
              <a:t>19</a:t>
            </a:r>
            <a:endParaRPr lang="en-US" sz="2800" dirty="0">
              <a:solidFill>
                <a:srgbClr val="FF0000"/>
              </a:solidFill>
              <a:cs typeface="B Zar" panose="00000400000000000000" pitchFamily="2" charset="-78"/>
            </a:endParaRPr>
          </a:p>
        </p:txBody>
      </p:sp>
    </p:spTree>
    <p:extLst>
      <p:ext uri="{BB962C8B-B14F-4D97-AF65-F5344CB8AC3E}">
        <p14:creationId xmlns:p14="http://schemas.microsoft.com/office/powerpoint/2010/main" val="151572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22866" cy="1320800"/>
          </a:xfrm>
        </p:spPr>
        <p:txBody>
          <a:bodyPr/>
          <a:lstStyle/>
          <a:p>
            <a:r>
              <a:rPr lang="fa-IR" dirty="0" smtClean="0">
                <a:solidFill>
                  <a:schemeClr val="bg1"/>
                </a:solidFill>
              </a:rPr>
              <a:t>ا</a:t>
            </a:r>
            <a:endParaRPr lang="fa-IR" dirty="0">
              <a:solidFill>
                <a:schemeClr val="bg1"/>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20315" y="469232"/>
                <a:ext cx="9590355" cy="6280483"/>
              </a:xfrm>
            </p:spPr>
            <p:txBody>
              <a:bodyPr>
                <a:noAutofit/>
              </a:bodyPr>
              <a:lstStyle/>
              <a:p>
                <a:pPr marL="0" indent="0">
                  <a:buNone/>
                </a:pPr>
                <a:r>
                  <a:rPr lang="fa-IR" sz="2000" dirty="0">
                    <a:cs typeface="B Zar" panose="00000400000000000000" pitchFamily="2" charset="-78"/>
                  </a:rPr>
                  <a:t>اگر در صورت ايجاد تغييري كوچك در قيمت، تقاضا چندان تغييري نكند مي‌گوييم تقاضا بدون كشش است. اگر تقاضا شديداً تغيير كند، مي‌گوييم تقاضا داراي كشش است. ميزان كشش قيمتي تقاضا توسط معادله ذيل تعيين مي‌گردد: </a:t>
                </a:r>
                <a:endParaRPr lang="en-US" sz="2000" dirty="0">
                  <a:cs typeface="B Zar" panose="00000400000000000000" pitchFamily="2" charset="-78"/>
                </a:endParaRPr>
              </a:p>
              <a:p>
                <a14:m>
                  <m:oMath xmlns:m="http://schemas.openxmlformats.org/officeDocument/2006/math">
                    <m:d>
                      <m:dPr>
                        <m:ctrlPr>
                          <a:rPr lang="en-US" sz="2000" i="1" smtClean="0">
                            <a:solidFill>
                              <a:srgbClr val="FF0000"/>
                            </a:solidFill>
                            <a:latin typeface="Cambria Math" panose="02040503050406030204" pitchFamily="18" charset="0"/>
                          </a:rPr>
                        </m:ctrlPr>
                      </m:dPr>
                      <m:e>
                        <m:r>
                          <a:rPr lang="fa-IR" sz="2000">
                            <a:solidFill>
                              <a:srgbClr val="FF0000"/>
                            </a:solidFill>
                            <a:latin typeface="Cambria Math" panose="02040503050406030204" pitchFamily="18" charset="0"/>
                          </a:rPr>
                          <m:t>قيمت</m:t>
                        </m:r>
                        <m:r>
                          <a:rPr lang="fa-IR" sz="2000">
                            <a:solidFill>
                              <a:srgbClr val="FF0000"/>
                            </a:solidFill>
                            <a:latin typeface="Cambria Math" panose="02040503050406030204" pitchFamily="18" charset="0"/>
                          </a:rPr>
                          <m:t> </m:t>
                        </m:r>
                        <m:r>
                          <a:rPr lang="fa-IR" sz="2000">
                            <a:solidFill>
                              <a:srgbClr val="FF0000"/>
                            </a:solidFill>
                            <a:latin typeface="Cambria Math" panose="02040503050406030204" pitchFamily="18" charset="0"/>
                          </a:rPr>
                          <m:t>در</m:t>
                        </m:r>
                        <m:r>
                          <a:rPr lang="fa-IR" sz="2000">
                            <a:solidFill>
                              <a:srgbClr val="FF0000"/>
                            </a:solidFill>
                            <a:latin typeface="Cambria Math" panose="02040503050406030204" pitchFamily="18" charset="0"/>
                          </a:rPr>
                          <m:t> </m:t>
                        </m:r>
                        <m:r>
                          <a:rPr lang="fa-IR" sz="2000">
                            <a:solidFill>
                              <a:srgbClr val="FF0000"/>
                            </a:solidFill>
                            <a:latin typeface="Cambria Math" panose="02040503050406030204" pitchFamily="18" charset="0"/>
                          </a:rPr>
                          <m:t>تقاضا</m:t>
                        </m:r>
                        <m:r>
                          <a:rPr lang="fa-IR" sz="2000">
                            <a:solidFill>
                              <a:srgbClr val="FF0000"/>
                            </a:solidFill>
                            <a:latin typeface="Cambria Math" panose="02040503050406030204" pitchFamily="18" charset="0"/>
                          </a:rPr>
                          <m:t> </m:t>
                        </m:r>
                        <m:r>
                          <a:rPr lang="fa-IR" sz="2000">
                            <a:solidFill>
                              <a:srgbClr val="FF0000"/>
                            </a:solidFill>
                            <a:latin typeface="Cambria Math" panose="02040503050406030204" pitchFamily="18" charset="0"/>
                          </a:rPr>
                          <m:t>پذيري</m:t>
                        </m:r>
                        <m:r>
                          <a:rPr lang="fa-IR" sz="2000">
                            <a:solidFill>
                              <a:srgbClr val="FF0000"/>
                            </a:solidFill>
                            <a:latin typeface="Cambria Math" panose="02040503050406030204" pitchFamily="18" charset="0"/>
                          </a:rPr>
                          <m:t> </m:t>
                        </m:r>
                        <m:r>
                          <a:rPr lang="fa-IR" sz="2000">
                            <a:solidFill>
                              <a:srgbClr val="FF0000"/>
                            </a:solidFill>
                            <a:latin typeface="Cambria Math" panose="02040503050406030204" pitchFamily="18" charset="0"/>
                          </a:rPr>
                          <m:t>كشش</m:t>
                        </m:r>
                      </m:e>
                    </m:d>
                    <m:r>
                      <a:rPr lang="fa-IR" sz="2000">
                        <a:solidFill>
                          <a:srgbClr val="FF0000"/>
                        </a:solidFill>
                        <a:latin typeface="Cambria Math" panose="02040503050406030204" pitchFamily="18" charset="0"/>
                      </a:rPr>
                      <m:t>تقاضا</m:t>
                    </m:r>
                    <m:r>
                      <a:rPr lang="fa-IR" sz="2000">
                        <a:solidFill>
                          <a:srgbClr val="FF0000"/>
                        </a:solidFill>
                        <a:latin typeface="Cambria Math" panose="02040503050406030204" pitchFamily="18" charset="0"/>
                      </a:rPr>
                      <m:t> </m:t>
                    </m:r>
                    <m:r>
                      <a:rPr lang="fa-IR" sz="2000">
                        <a:solidFill>
                          <a:srgbClr val="FF0000"/>
                        </a:solidFill>
                        <a:latin typeface="Cambria Math" panose="02040503050406030204" pitchFamily="18" charset="0"/>
                      </a:rPr>
                      <m:t>قيمتي</m:t>
                    </m:r>
                    <m:r>
                      <a:rPr lang="fa-IR" sz="2000">
                        <a:solidFill>
                          <a:srgbClr val="FF0000"/>
                        </a:solidFill>
                        <a:latin typeface="Cambria Math" panose="02040503050406030204" pitchFamily="18" charset="0"/>
                      </a:rPr>
                      <m:t> </m:t>
                    </m:r>
                    <m:r>
                      <a:rPr lang="fa-IR" sz="2000">
                        <a:solidFill>
                          <a:srgbClr val="FF0000"/>
                        </a:solidFill>
                        <a:latin typeface="Cambria Math" panose="02040503050406030204" pitchFamily="18" charset="0"/>
                      </a:rPr>
                      <m:t>كشش</m:t>
                    </m:r>
                    <m:r>
                      <a:rPr lang="en-US" sz="2000">
                        <a:solidFill>
                          <a:srgbClr val="FF0000"/>
                        </a:solidFill>
                        <a:latin typeface="Cambria Math" panose="02040503050406030204" pitchFamily="18" charset="0"/>
                      </a:rPr>
                      <m:t>=</m:t>
                    </m:r>
                    <m:f>
                      <m:fPr>
                        <m:ctrlPr>
                          <a:rPr lang="en-US" sz="2000" i="1">
                            <a:solidFill>
                              <a:srgbClr val="FF0000"/>
                            </a:solidFill>
                            <a:latin typeface="Cambria Math" panose="02040503050406030204" pitchFamily="18" charset="0"/>
                          </a:rPr>
                        </m:ctrlPr>
                      </m:fPr>
                      <m:num>
                        <m:r>
                          <a:rPr lang="fa-IR" sz="2000">
                            <a:solidFill>
                              <a:srgbClr val="FF0000"/>
                            </a:solidFill>
                            <a:latin typeface="Cambria Math" panose="02040503050406030204" pitchFamily="18" charset="0"/>
                          </a:rPr>
                          <m:t>تقاضا</m:t>
                        </m:r>
                        <m:r>
                          <a:rPr lang="fa-IR" sz="2000">
                            <a:solidFill>
                              <a:srgbClr val="FF0000"/>
                            </a:solidFill>
                            <a:latin typeface="Cambria Math" panose="02040503050406030204" pitchFamily="18" charset="0"/>
                          </a:rPr>
                          <m:t> </m:t>
                        </m:r>
                        <m:r>
                          <a:rPr lang="fa-IR" sz="2000">
                            <a:solidFill>
                              <a:srgbClr val="FF0000"/>
                            </a:solidFill>
                            <a:latin typeface="Cambria Math" panose="02040503050406030204" pitchFamily="18" charset="0"/>
                          </a:rPr>
                          <m:t>مقدار</m:t>
                        </m:r>
                        <m:r>
                          <a:rPr lang="fa-IR" sz="2000">
                            <a:solidFill>
                              <a:srgbClr val="FF0000"/>
                            </a:solidFill>
                            <a:latin typeface="Cambria Math" panose="02040503050406030204" pitchFamily="18" charset="0"/>
                          </a:rPr>
                          <m:t> </m:t>
                        </m:r>
                        <m:r>
                          <a:rPr lang="fa-IR" sz="2000">
                            <a:solidFill>
                              <a:srgbClr val="FF0000"/>
                            </a:solidFill>
                            <a:latin typeface="Cambria Math" panose="02040503050406030204" pitchFamily="18" charset="0"/>
                          </a:rPr>
                          <m:t>در</m:t>
                        </m:r>
                        <m:r>
                          <a:rPr lang="fa-IR" sz="2000">
                            <a:solidFill>
                              <a:srgbClr val="FF0000"/>
                            </a:solidFill>
                            <a:latin typeface="Cambria Math" panose="02040503050406030204" pitchFamily="18" charset="0"/>
                          </a:rPr>
                          <m:t> </m:t>
                        </m:r>
                        <m:r>
                          <a:rPr lang="fa-IR" sz="2000">
                            <a:solidFill>
                              <a:srgbClr val="FF0000"/>
                            </a:solidFill>
                            <a:latin typeface="Cambria Math" panose="02040503050406030204" pitchFamily="18" charset="0"/>
                          </a:rPr>
                          <m:t>تغيير</m:t>
                        </m:r>
                        <m:r>
                          <a:rPr lang="fa-IR" sz="2000">
                            <a:solidFill>
                              <a:srgbClr val="FF0000"/>
                            </a:solidFill>
                            <a:latin typeface="Cambria Math" panose="02040503050406030204" pitchFamily="18" charset="0"/>
                          </a:rPr>
                          <m:t> </m:t>
                        </m:r>
                        <m:r>
                          <a:rPr lang="fa-IR" sz="2000">
                            <a:solidFill>
                              <a:srgbClr val="FF0000"/>
                            </a:solidFill>
                            <a:latin typeface="Cambria Math" panose="02040503050406030204" pitchFamily="18" charset="0"/>
                          </a:rPr>
                          <m:t>درصد</m:t>
                        </m:r>
                        <m:r>
                          <a:rPr lang="fa-IR" sz="2000">
                            <a:solidFill>
                              <a:srgbClr val="FF0000"/>
                            </a:solidFill>
                            <a:latin typeface="Cambria Math" panose="02040503050406030204" pitchFamily="18" charset="0"/>
                          </a:rPr>
                          <m:t> </m:t>
                        </m:r>
                      </m:num>
                      <m:den>
                        <m:r>
                          <a:rPr lang="fa-IR" sz="2000">
                            <a:solidFill>
                              <a:srgbClr val="FF0000"/>
                            </a:solidFill>
                            <a:latin typeface="Cambria Math" panose="02040503050406030204" pitchFamily="18" charset="0"/>
                          </a:rPr>
                          <m:t>قيمت</m:t>
                        </m:r>
                        <m:r>
                          <a:rPr lang="fa-IR" sz="2000">
                            <a:solidFill>
                              <a:srgbClr val="FF0000"/>
                            </a:solidFill>
                            <a:latin typeface="Cambria Math" panose="02040503050406030204" pitchFamily="18" charset="0"/>
                          </a:rPr>
                          <m:t> </m:t>
                        </m:r>
                        <m:r>
                          <a:rPr lang="fa-IR" sz="2000">
                            <a:solidFill>
                              <a:srgbClr val="FF0000"/>
                            </a:solidFill>
                            <a:latin typeface="Cambria Math" panose="02040503050406030204" pitchFamily="18" charset="0"/>
                          </a:rPr>
                          <m:t>در</m:t>
                        </m:r>
                        <m:r>
                          <a:rPr lang="fa-IR" sz="2000">
                            <a:solidFill>
                              <a:srgbClr val="FF0000"/>
                            </a:solidFill>
                            <a:latin typeface="Cambria Math" panose="02040503050406030204" pitchFamily="18" charset="0"/>
                          </a:rPr>
                          <m:t> </m:t>
                        </m:r>
                        <m:r>
                          <a:rPr lang="fa-IR" sz="2000">
                            <a:solidFill>
                              <a:srgbClr val="FF0000"/>
                            </a:solidFill>
                            <a:latin typeface="Cambria Math" panose="02040503050406030204" pitchFamily="18" charset="0"/>
                          </a:rPr>
                          <m:t>تغيير</m:t>
                        </m:r>
                        <m:r>
                          <a:rPr lang="fa-IR" sz="2000">
                            <a:solidFill>
                              <a:srgbClr val="FF0000"/>
                            </a:solidFill>
                            <a:latin typeface="Cambria Math" panose="02040503050406030204" pitchFamily="18" charset="0"/>
                          </a:rPr>
                          <m:t> </m:t>
                        </m:r>
                        <m:r>
                          <a:rPr lang="fa-IR" sz="2000">
                            <a:solidFill>
                              <a:srgbClr val="FF0000"/>
                            </a:solidFill>
                            <a:latin typeface="Cambria Math" panose="02040503050406030204" pitchFamily="18" charset="0"/>
                          </a:rPr>
                          <m:t>درصد</m:t>
                        </m:r>
                        <m:r>
                          <a:rPr lang="fa-IR" sz="2000">
                            <a:solidFill>
                              <a:srgbClr val="FF0000"/>
                            </a:solidFill>
                            <a:latin typeface="Cambria Math" panose="02040503050406030204" pitchFamily="18" charset="0"/>
                          </a:rPr>
                          <m:t> </m:t>
                        </m:r>
                      </m:den>
                    </m:f>
                  </m:oMath>
                </a14:m>
                <a:endParaRPr lang="en-US" sz="2000" dirty="0">
                  <a:cs typeface="B Zar" panose="00000400000000000000" pitchFamily="2" charset="-78"/>
                </a:endParaRPr>
              </a:p>
              <a:p>
                <a:pPr marL="0" indent="0">
                  <a:buNone/>
                </a:pPr>
                <a:r>
                  <a:rPr lang="fa-IR" sz="2000" dirty="0">
                    <a:solidFill>
                      <a:schemeClr val="accent4">
                        <a:lumMod val="75000"/>
                      </a:schemeClr>
                    </a:solidFill>
                    <a:cs typeface="B Zar" panose="00000400000000000000" pitchFamily="2" charset="-78"/>
                  </a:rPr>
                  <a:t>چه عاملي تعيين كننده ميزان كشش قيمتي تقاضا است</a:t>
                </a:r>
                <a:r>
                  <a:rPr lang="fa-IR" sz="2000" dirty="0">
                    <a:cs typeface="B Zar" panose="00000400000000000000" pitchFamily="2" charset="-78"/>
                  </a:rPr>
                  <a:t>؟ خريداران زماني كه محصول مورد خريدشان منحصر بفرد باشد يا از كيفيت، اعتبار (پرستيژ)، يا امتياز بالايي برخوردار باشد، كمتر نسبت به قيمت حساسيت نشان مي‌دهند. </a:t>
                </a:r>
                <a:endParaRPr lang="fa-IR" sz="2000" dirty="0" smtClean="0">
                  <a:cs typeface="B Zar" panose="00000400000000000000" pitchFamily="2" charset="-78"/>
                </a:endParaRPr>
              </a:p>
              <a:p>
                <a:pPr marL="0" indent="0">
                  <a:buNone/>
                </a:pPr>
                <a:endParaRPr lang="fa-IR" sz="2000" dirty="0" smtClean="0">
                  <a:cs typeface="B Zar" panose="00000400000000000000" pitchFamily="2" charset="-78"/>
                </a:endParaRPr>
              </a:p>
              <a:p>
                <a:pPr marL="0" indent="0">
                  <a:buNone/>
                </a:pPr>
                <a:r>
                  <a:rPr lang="fa-IR" sz="2000" dirty="0" smtClean="0">
                    <a:cs typeface="B Zar" panose="00000400000000000000" pitchFamily="2" charset="-78"/>
                  </a:rPr>
                  <a:t>سرانجام</a:t>
                </a:r>
                <a:r>
                  <a:rPr lang="fa-IR" sz="2000" dirty="0">
                    <a:cs typeface="B Zar" panose="00000400000000000000" pitchFamily="2" charset="-78"/>
                  </a:rPr>
                  <a:t>، زماني كه هزينه كل پرداختي بابت يك محصول نسبت به درآمد آنها رقمي پايين است يا زماني كه در پرداخت هزينه با فرد ديگري شريك مي‌شوند خريداران حساسيت كمتري نسبت به قيمت نشان مي‌دهند. </a:t>
                </a:r>
                <a:endParaRPr lang="fa-IR" sz="2000" dirty="0" smtClean="0">
                  <a:cs typeface="B Zar" panose="00000400000000000000" pitchFamily="2" charset="-78"/>
                </a:endParaRPr>
              </a:p>
              <a:p>
                <a:pPr marL="0" indent="0">
                  <a:buNone/>
                </a:pPr>
                <a:endParaRPr lang="en-US" sz="2000" dirty="0">
                  <a:cs typeface="B Zar" panose="00000400000000000000" pitchFamily="2" charset="-78"/>
                </a:endParaRPr>
              </a:p>
              <a:p>
                <a:pPr marL="0" indent="0">
                  <a:buNone/>
                </a:pPr>
                <a:r>
                  <a:rPr lang="fa-IR" sz="2000" dirty="0" smtClean="0">
                    <a:cs typeface="B Zar" panose="00000400000000000000" pitchFamily="2" charset="-78"/>
                  </a:rPr>
                  <a:t>اگر </a:t>
                </a:r>
                <a:r>
                  <a:rPr lang="fa-IR" sz="2000" dirty="0">
                    <a:cs typeface="B Zar" panose="00000400000000000000" pitchFamily="2" charset="-78"/>
                  </a:rPr>
                  <a:t>تقاضا </a:t>
                </a:r>
                <a:r>
                  <a:rPr lang="fa-IR" sz="2000" dirty="0" smtClean="0">
                    <a:cs typeface="B Zar" panose="00000400000000000000" pitchFamily="2" charset="-78"/>
                  </a:rPr>
                  <a:t>داراي </a:t>
                </a:r>
                <a:r>
                  <a:rPr lang="fa-IR" sz="2000" dirty="0">
                    <a:cs typeface="B Zar" panose="00000400000000000000" pitchFamily="2" charset="-78"/>
                  </a:rPr>
                  <a:t>كشش باشد فروشندگان كاهش قيمت‌ها را مدنظر قرار خواهند داد. قيمت پايين‌تر ايجاد درآمد كل بيشتري مي‌كند. اين شيوه تا زماني عاقلانه است كه هزينه‌هاي اضافه توليد و فروش از اضافه درآمد فراتر نروند</a:t>
                </a:r>
                <a:r>
                  <a:rPr lang="fa-IR" sz="2000" dirty="0" smtClean="0">
                    <a:cs typeface="B Zar" panose="00000400000000000000" pitchFamily="2" charset="-78"/>
                  </a:rPr>
                  <a:t>.</a:t>
                </a:r>
              </a:p>
              <a:p>
                <a:pPr marL="0" indent="0">
                  <a:buNone/>
                </a:pPr>
                <a:endParaRPr lang="fa-IR" sz="2000" dirty="0" smtClean="0">
                  <a:cs typeface="B Zar" panose="00000400000000000000" pitchFamily="2" charset="-78"/>
                </a:endParaRPr>
              </a:p>
              <a:p>
                <a:pPr marL="0" indent="0">
                  <a:buNone/>
                </a:pPr>
                <a:endParaRPr lang="en-US" sz="2000" dirty="0">
                  <a:cs typeface="B Zar" panose="00000400000000000000" pitchFamily="2" charset="-78"/>
                </a:endParaRPr>
              </a:p>
              <a:p>
                <a:pPr marL="0" indent="0" algn="ctr">
                  <a:buNone/>
                </a:pPr>
                <a:r>
                  <a:rPr lang="en-US" sz="2800" dirty="0" smtClean="0">
                    <a:solidFill>
                      <a:srgbClr val="FF0000"/>
                    </a:solidFill>
                    <a:cs typeface="B Zar" panose="00000400000000000000" pitchFamily="2" charset="-78"/>
                  </a:rPr>
                  <a:t>20</a:t>
                </a:r>
                <a:endParaRPr lang="en-US" sz="2800" dirty="0">
                  <a:solidFill>
                    <a:srgbClr val="FF0000"/>
                  </a:solidFill>
                  <a:cs typeface="B Zar" panose="00000400000000000000" pitchFamily="2" charset="-78"/>
                </a:endParaRPr>
              </a:p>
              <a:p>
                <a:pPr marL="0" indent="0">
                  <a:buNone/>
                </a:pPr>
                <a:endParaRPr lang="en-US" sz="2000" dirty="0">
                  <a:cs typeface="B Zar" panose="00000400000000000000" pitchFamily="2" charset="-78"/>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20315" y="469232"/>
                <a:ext cx="9590355" cy="6280483"/>
              </a:xfrm>
              <a:blipFill rotWithShape="0">
                <a:blip r:embed="rId2"/>
                <a:stretch>
                  <a:fillRect l="-954" t="-583" r="-636"/>
                </a:stretch>
              </a:blipFill>
            </p:spPr>
            <p:txBody>
              <a:bodyPr/>
              <a:lstStyle/>
              <a:p>
                <a:r>
                  <a:rPr lang="en-US">
                    <a:noFill/>
                  </a:rPr>
                  <a:t> </a:t>
                </a:r>
              </a:p>
            </p:txBody>
          </p:sp>
        </mc:Fallback>
      </mc:AlternateContent>
    </p:spTree>
    <p:extLst>
      <p:ext uri="{BB962C8B-B14F-4D97-AF65-F5344CB8AC3E}">
        <p14:creationId xmlns:p14="http://schemas.microsoft.com/office/powerpoint/2010/main" val="2734676820"/>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a:solidFill>
                  <a:srgbClr val="C00000"/>
                </a:solidFill>
                <a:cs typeface="B Zar" panose="00000400000000000000" pitchFamily="2" charset="-78"/>
              </a:rPr>
              <a:t>استراتژي و قيمت‌هاي </a:t>
            </a:r>
            <a:r>
              <a:rPr lang="fa-IR" b="1" dirty="0" smtClean="0">
                <a:solidFill>
                  <a:srgbClr val="C00000"/>
                </a:solidFill>
                <a:cs typeface="B Zar" panose="00000400000000000000" pitchFamily="2" charset="-78"/>
              </a:rPr>
              <a:t>رقبا</a:t>
            </a:r>
            <a:r>
              <a:rPr lang="en-US" b="1" dirty="0" smtClean="0">
                <a:solidFill>
                  <a:srgbClr val="C00000"/>
                </a:solidFill>
                <a:cs typeface="B Zar" panose="00000400000000000000" pitchFamily="2" charset="-78"/>
              </a:rPr>
              <a:t>                                     </a:t>
            </a:r>
            <a:r>
              <a:rPr lang="fa-IR" b="1" dirty="0" smtClean="0">
                <a:solidFill>
                  <a:srgbClr val="C00000"/>
                </a:solidFill>
                <a:cs typeface="B Zar" panose="00000400000000000000" pitchFamily="2" charset="-78"/>
              </a:rPr>
              <a:t> </a:t>
            </a:r>
            <a:r>
              <a:rPr lang="en-US" dirty="0">
                <a:cs typeface="B Zar" panose="00000400000000000000" pitchFamily="2" charset="-78"/>
              </a:rPr>
              <a:t/>
            </a:r>
            <a:br>
              <a:rPr lang="en-US" dirty="0">
                <a:cs typeface="B Zar" panose="00000400000000000000" pitchFamily="2" charset="-78"/>
              </a:rPr>
            </a:br>
            <a:endParaRPr lang="fa-IR" dirty="0">
              <a:cs typeface="B Zar" panose="00000400000000000000" pitchFamily="2" charset="-78"/>
            </a:endParaRPr>
          </a:p>
        </p:txBody>
      </p:sp>
      <p:sp>
        <p:nvSpPr>
          <p:cNvPr id="3" name="Content Placeholder 2"/>
          <p:cNvSpPr>
            <a:spLocks noGrp="1"/>
          </p:cNvSpPr>
          <p:nvPr>
            <p:ph idx="1"/>
          </p:nvPr>
        </p:nvSpPr>
        <p:spPr>
          <a:xfrm>
            <a:off x="-1" y="1417320"/>
            <a:ext cx="10071279" cy="5440679"/>
          </a:xfrm>
        </p:spPr>
        <p:txBody>
          <a:bodyPr>
            <a:noAutofit/>
          </a:bodyPr>
          <a:lstStyle/>
          <a:p>
            <a:pPr marL="0" indent="0">
              <a:buNone/>
            </a:pPr>
            <a:r>
              <a:rPr lang="fa-IR" sz="2400" dirty="0">
                <a:cs typeface="B Zar" panose="00000400000000000000" pitchFamily="2" charset="-78"/>
              </a:rPr>
              <a:t>شركت در راستاي قيمت‌گذاري بر محصولات خود بايد هزينه‌ها، قيمت‌ها و محصولات عرضه شده توسط رقبا به بازار را هم مدنظر قرار دهد. </a:t>
            </a:r>
            <a:endParaRPr lang="fa-IR" sz="2400" dirty="0" smtClean="0">
              <a:cs typeface="B Zar" panose="00000400000000000000" pitchFamily="2" charset="-78"/>
            </a:endParaRPr>
          </a:p>
          <a:p>
            <a:pPr marL="0" indent="0">
              <a:buNone/>
            </a:pPr>
            <a:r>
              <a:rPr lang="fa-IR" sz="2400" dirty="0" smtClean="0">
                <a:cs typeface="B Zar" panose="00000400000000000000" pitchFamily="2" charset="-78"/>
              </a:rPr>
              <a:t>مصرف </a:t>
            </a:r>
            <a:r>
              <a:rPr lang="fa-IR" sz="2400" dirty="0">
                <a:cs typeface="B Zar" panose="00000400000000000000" pitchFamily="2" charset="-78"/>
              </a:rPr>
              <a:t>كنندگان معيار قضاوت پيرامون ميزان ارزش محصول را قيمت‌هاي مطالبه شده از جانب رقبا بابت محصولات مشابه قرار مي‌دهند. </a:t>
            </a:r>
            <a:endParaRPr lang="fa-IR" sz="2400" dirty="0" smtClean="0">
              <a:cs typeface="B Zar" panose="00000400000000000000" pitchFamily="2" charset="-78"/>
            </a:endParaRPr>
          </a:p>
          <a:p>
            <a:pPr marL="0" indent="0">
              <a:buNone/>
            </a:pPr>
            <a:endParaRPr lang="fa-IR" sz="2400" dirty="0" smtClean="0">
              <a:cs typeface="B Zar" panose="00000400000000000000" pitchFamily="2" charset="-78"/>
            </a:endParaRPr>
          </a:p>
          <a:p>
            <a:pPr marL="0" indent="0">
              <a:buNone/>
            </a:pPr>
            <a:r>
              <a:rPr lang="fa-IR" sz="2400" dirty="0" smtClean="0">
                <a:cs typeface="B Zar" panose="00000400000000000000" pitchFamily="2" charset="-78"/>
              </a:rPr>
              <a:t>به </a:t>
            </a:r>
            <a:r>
              <a:rPr lang="fa-IR" sz="2400" dirty="0">
                <a:cs typeface="B Zar" panose="00000400000000000000" pitchFamily="2" charset="-78"/>
              </a:rPr>
              <a:t>علاوه، استراتژي قيمت‌گذاري شركت ممكن است بر ماهيت رقابت پيش روي آن هم اثرگذار باشد. </a:t>
            </a:r>
            <a:endParaRPr lang="fa-IR" sz="2400" dirty="0" smtClean="0">
              <a:cs typeface="B Zar" panose="00000400000000000000" pitchFamily="2" charset="-78"/>
            </a:endParaRPr>
          </a:p>
          <a:p>
            <a:pPr marL="0" indent="0">
              <a:buNone/>
            </a:pPr>
            <a:endParaRPr lang="fa-IR" sz="2400" dirty="0" smtClean="0">
              <a:cs typeface="B Zar" panose="00000400000000000000" pitchFamily="2" charset="-78"/>
            </a:endParaRPr>
          </a:p>
          <a:p>
            <a:pPr marL="0" indent="0">
              <a:buNone/>
            </a:pPr>
            <a:r>
              <a:rPr lang="fa-IR" sz="2400" dirty="0" smtClean="0">
                <a:cs typeface="B Zar" panose="00000400000000000000" pitchFamily="2" charset="-78"/>
              </a:rPr>
              <a:t>در </a:t>
            </a:r>
            <a:r>
              <a:rPr lang="fa-IR" sz="2400" dirty="0">
                <a:cs typeface="B Zar" panose="00000400000000000000" pitchFamily="2" charset="-78"/>
              </a:rPr>
              <a:t>مقابل، اتخاذ يك استراتژي مبتني بر تعيين قيمتي پايين و با سوددهي اندك ممكن است منجر به توقف يا خروج رقبا از بازار موردنظر شود. </a:t>
            </a:r>
            <a:endParaRPr lang="en-US" sz="2400" dirty="0">
              <a:cs typeface="B Zar" panose="00000400000000000000" pitchFamily="2" charset="-78"/>
            </a:endParaRPr>
          </a:p>
          <a:p>
            <a:pPr marL="0" indent="0">
              <a:buNone/>
            </a:pPr>
            <a:endParaRPr lang="en-US" sz="2400" dirty="0" smtClean="0">
              <a:cs typeface="B Zar" panose="00000400000000000000" pitchFamily="2" charset="-78"/>
            </a:endParaRPr>
          </a:p>
          <a:p>
            <a:pPr marL="0" indent="0" algn="ctr">
              <a:buNone/>
            </a:pPr>
            <a:r>
              <a:rPr lang="en-US" sz="2800" dirty="0" smtClean="0">
                <a:solidFill>
                  <a:srgbClr val="FF0000"/>
                </a:solidFill>
                <a:cs typeface="B Zar" panose="00000400000000000000" pitchFamily="2" charset="-78"/>
              </a:rPr>
              <a:t>21</a:t>
            </a:r>
            <a:endParaRPr lang="en-US" sz="2800" dirty="0">
              <a:solidFill>
                <a:srgbClr val="FF0000"/>
              </a:solidFill>
              <a:cs typeface="B Zar" panose="00000400000000000000" pitchFamily="2" charset="-78"/>
            </a:endParaRPr>
          </a:p>
        </p:txBody>
      </p:sp>
    </p:spTree>
    <p:extLst>
      <p:ext uri="{BB962C8B-B14F-4D97-AF65-F5344CB8AC3E}">
        <p14:creationId xmlns:p14="http://schemas.microsoft.com/office/powerpoint/2010/main" val="14341634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393" y="0"/>
            <a:ext cx="8596668" cy="1320800"/>
          </a:xfrm>
        </p:spPr>
        <p:txBody>
          <a:bodyPr/>
          <a:lstStyle/>
          <a:p>
            <a:pPr algn="r"/>
            <a:r>
              <a:rPr lang="fa-IR" b="1" dirty="0">
                <a:solidFill>
                  <a:srgbClr val="0070C0"/>
                </a:solidFill>
                <a:cs typeface="B Zar" panose="00000400000000000000" pitchFamily="2" charset="-78"/>
              </a:rPr>
              <a:t>ساير عوامل خارجي </a:t>
            </a:r>
            <a:r>
              <a:rPr lang="en-US" dirty="0">
                <a:cs typeface="B Zar" panose="00000400000000000000" pitchFamily="2" charset="-78"/>
              </a:rPr>
              <a:t/>
            </a:r>
            <a:br>
              <a:rPr lang="en-US" dirty="0">
                <a:cs typeface="B Zar" panose="00000400000000000000" pitchFamily="2" charset="-78"/>
              </a:rPr>
            </a:br>
            <a:endParaRPr lang="fa-IR" dirty="0">
              <a:cs typeface="B Zar" panose="00000400000000000000" pitchFamily="2" charset="-78"/>
            </a:endParaRPr>
          </a:p>
        </p:txBody>
      </p:sp>
      <p:sp>
        <p:nvSpPr>
          <p:cNvPr id="3" name="Content Placeholder 2"/>
          <p:cNvSpPr>
            <a:spLocks noGrp="1"/>
          </p:cNvSpPr>
          <p:nvPr>
            <p:ph idx="1"/>
          </p:nvPr>
        </p:nvSpPr>
        <p:spPr>
          <a:xfrm>
            <a:off x="0" y="1159100"/>
            <a:ext cx="9673389" cy="6111024"/>
          </a:xfrm>
        </p:spPr>
        <p:txBody>
          <a:bodyPr>
            <a:normAutofit/>
          </a:bodyPr>
          <a:lstStyle/>
          <a:p>
            <a:pPr marL="0" indent="0">
              <a:buNone/>
            </a:pPr>
            <a:r>
              <a:rPr lang="fa-IR" sz="2400" dirty="0">
                <a:cs typeface="B Zar" panose="00000400000000000000" pitchFamily="2" charset="-78"/>
              </a:rPr>
              <a:t>شركت به هنگام تعيين قيمت بايد برخي از عوامل ديگر موجود در محيط خارجش را هم مدنظر قرار دهد</a:t>
            </a:r>
            <a:r>
              <a:rPr lang="fa-IR" sz="2400" dirty="0" smtClean="0">
                <a:cs typeface="B Zar" panose="00000400000000000000" pitchFamily="2" charset="-78"/>
              </a:rPr>
              <a:t>.</a:t>
            </a:r>
            <a:endParaRPr lang="en-US" sz="2400" dirty="0" smtClean="0">
              <a:cs typeface="B Zar" panose="00000400000000000000" pitchFamily="2" charset="-78"/>
            </a:endParaRPr>
          </a:p>
          <a:p>
            <a:pPr marL="0" indent="0">
              <a:buNone/>
            </a:pPr>
            <a:r>
              <a:rPr lang="fa-IR" sz="2400" dirty="0" smtClean="0">
                <a:cs typeface="B Zar" panose="00000400000000000000" pitchFamily="2" charset="-78"/>
              </a:rPr>
              <a:t> </a:t>
            </a:r>
          </a:p>
          <a:p>
            <a:pPr marL="0" indent="0">
              <a:buNone/>
            </a:pPr>
            <a:r>
              <a:rPr lang="fa-IR" sz="2400" dirty="0" smtClean="0">
                <a:solidFill>
                  <a:srgbClr val="00B0F0"/>
                </a:solidFill>
                <a:cs typeface="B Zar" panose="00000400000000000000" pitchFamily="2" charset="-78"/>
              </a:rPr>
              <a:t>عوامل </a:t>
            </a:r>
            <a:r>
              <a:rPr lang="fa-IR" sz="2400" dirty="0">
                <a:solidFill>
                  <a:srgbClr val="00B0F0"/>
                </a:solidFill>
                <a:cs typeface="B Zar" panose="00000400000000000000" pitchFamily="2" charset="-78"/>
              </a:rPr>
              <a:t>اقتصادي </a:t>
            </a:r>
            <a:r>
              <a:rPr lang="fa-IR" sz="2400" dirty="0">
                <a:cs typeface="B Zar" panose="00000400000000000000" pitchFamily="2" charset="-78"/>
              </a:rPr>
              <a:t>مانند رونق يا ركود، تورم و نرخ‌هاي بهره بر تصميمات مرتبط با قيمت‌گذاري اثرگذار هستند، زيرا هم در برداشت‌هاي مصرف كننده از قيمت و ارزش محصول اثرگذارند و هم بر هزينه‌هاي توليد يك محصول</a:t>
            </a:r>
            <a:r>
              <a:rPr lang="fa-IR" sz="2400" dirty="0" smtClean="0">
                <a:cs typeface="B Zar" panose="00000400000000000000" pitchFamily="2" charset="-78"/>
              </a:rPr>
              <a:t>.</a:t>
            </a:r>
            <a:endParaRPr lang="en-US" sz="2400" dirty="0" smtClean="0">
              <a:cs typeface="B Zar" panose="00000400000000000000" pitchFamily="2" charset="-78"/>
            </a:endParaRPr>
          </a:p>
          <a:p>
            <a:pPr marL="0" indent="0">
              <a:buNone/>
            </a:pPr>
            <a:r>
              <a:rPr lang="fa-IR" sz="2400" dirty="0" smtClean="0">
                <a:cs typeface="B Zar" panose="00000400000000000000" pitchFamily="2" charset="-78"/>
              </a:rPr>
              <a:t> </a:t>
            </a:r>
            <a:endParaRPr lang="en-US" sz="2400" dirty="0">
              <a:cs typeface="B Zar" panose="00000400000000000000" pitchFamily="2" charset="-78"/>
            </a:endParaRPr>
          </a:p>
          <a:p>
            <a:pPr marL="0" indent="0">
              <a:buNone/>
            </a:pPr>
            <a:r>
              <a:rPr lang="fa-IR" sz="2400" dirty="0" smtClean="0">
                <a:solidFill>
                  <a:srgbClr val="0099FF"/>
                </a:solidFill>
                <a:cs typeface="B Zar" panose="00000400000000000000" pitchFamily="2" charset="-78"/>
              </a:rPr>
              <a:t>دولت</a:t>
            </a:r>
            <a:r>
              <a:rPr lang="fa-IR" sz="2400" dirty="0" smtClean="0">
                <a:cs typeface="B Zar" panose="00000400000000000000" pitchFamily="2" charset="-78"/>
              </a:rPr>
              <a:t> </a:t>
            </a:r>
            <a:r>
              <a:rPr lang="fa-IR" sz="2400" dirty="0">
                <a:cs typeface="B Zar" panose="00000400000000000000" pitchFamily="2" charset="-78"/>
              </a:rPr>
              <a:t>يكي ديگر از عوامل خارجي مهم و اثرگذار بر تصميمات مرتبط با قيمت‌گذاري است. در نهايت، ممكن است نياز باشد نگراني‌هاي اجتماعي هم موردتوجه قرار گيرند. </a:t>
            </a:r>
            <a:endParaRPr lang="fa-IR" sz="2400" dirty="0" smtClean="0">
              <a:cs typeface="B Zar" panose="00000400000000000000" pitchFamily="2" charset="-78"/>
            </a:endParaRPr>
          </a:p>
          <a:p>
            <a:pPr marL="0" indent="0" algn="ctr">
              <a:buNone/>
            </a:pPr>
            <a:endParaRPr lang="en-US" sz="2800" dirty="0" smtClean="0">
              <a:solidFill>
                <a:srgbClr val="FF0000"/>
              </a:solidFill>
              <a:cs typeface="B Zar" panose="00000400000000000000" pitchFamily="2" charset="-78"/>
            </a:endParaRPr>
          </a:p>
          <a:p>
            <a:pPr marL="0" indent="0" algn="ctr">
              <a:buNone/>
            </a:pPr>
            <a:endParaRPr lang="en-US" sz="2800" dirty="0">
              <a:solidFill>
                <a:srgbClr val="FF0000"/>
              </a:solidFill>
              <a:cs typeface="B Zar" panose="00000400000000000000" pitchFamily="2" charset="-78"/>
            </a:endParaRPr>
          </a:p>
          <a:p>
            <a:pPr marL="0" indent="0" algn="ctr">
              <a:buNone/>
            </a:pPr>
            <a:r>
              <a:rPr lang="en-US" sz="2800" dirty="0" smtClean="0">
                <a:solidFill>
                  <a:srgbClr val="FF0000"/>
                </a:solidFill>
                <a:cs typeface="B Zar" panose="00000400000000000000" pitchFamily="2" charset="-78"/>
              </a:rPr>
              <a:t>22</a:t>
            </a:r>
            <a:endParaRPr lang="fa-IR" sz="2800" dirty="0">
              <a:solidFill>
                <a:srgbClr val="FF0000"/>
              </a:solidFill>
              <a:cs typeface="B Zar" panose="00000400000000000000" pitchFamily="2" charset="-78"/>
            </a:endParaRPr>
          </a:p>
        </p:txBody>
      </p:sp>
    </p:spTree>
    <p:extLst>
      <p:ext uri="{BB962C8B-B14F-4D97-AF65-F5344CB8AC3E}">
        <p14:creationId xmlns:p14="http://schemas.microsoft.com/office/powerpoint/2010/main" val="2930400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12849"/>
            <a:ext cx="9607639" cy="6745151"/>
          </a:xfrm>
        </p:spPr>
        <p:txBody>
          <a:bodyPr/>
          <a:lstStyle/>
          <a:p>
            <a:pPr algn="ctr"/>
            <a:r>
              <a:rPr lang="fa-IR" dirty="0" smtClean="0"/>
              <a:t/>
            </a:r>
            <a:br>
              <a:rPr lang="fa-IR" dirty="0" smtClean="0"/>
            </a:br>
            <a:r>
              <a:rPr lang="fa-IR" dirty="0"/>
              <a:t/>
            </a:r>
            <a:br>
              <a:rPr lang="fa-IR" dirty="0"/>
            </a:br>
            <a:r>
              <a:rPr lang="fa-IR" dirty="0" smtClean="0"/>
              <a:t/>
            </a:r>
            <a:br>
              <a:rPr lang="fa-IR" dirty="0" smtClean="0"/>
            </a:br>
            <a:r>
              <a:rPr lang="fa-IR" dirty="0" smtClean="0"/>
              <a:t/>
            </a:r>
            <a:br>
              <a:rPr lang="fa-IR" dirty="0" smtClean="0"/>
            </a:br>
            <a:r>
              <a:rPr lang="fa-IR" sz="5400" b="1" u="sng" dirty="0" smtClean="0">
                <a:solidFill>
                  <a:srgbClr val="C00000"/>
                </a:solidFill>
                <a:cs typeface="B Nazanin" panose="00000400000000000000" pitchFamily="2" charset="-78"/>
              </a:rPr>
              <a:t>با تشکر از نگاه پرمهر شما</a:t>
            </a:r>
            <a:endParaRPr lang="en-US" sz="5400" b="1" u="sng" dirty="0">
              <a:solidFill>
                <a:srgbClr val="C00000"/>
              </a:solidFill>
              <a:cs typeface="B Nazanin" panose="00000400000000000000" pitchFamily="2" charset="-78"/>
            </a:endParaRPr>
          </a:p>
        </p:txBody>
      </p:sp>
      <p:sp>
        <p:nvSpPr>
          <p:cNvPr id="3" name="Content Placeholder 2"/>
          <p:cNvSpPr>
            <a:spLocks noGrp="1"/>
          </p:cNvSpPr>
          <p:nvPr>
            <p:ph idx="1"/>
          </p:nvPr>
        </p:nvSpPr>
        <p:spPr>
          <a:xfrm>
            <a:off x="0" y="112849"/>
            <a:ext cx="584796" cy="337911"/>
          </a:xfrm>
        </p:spPr>
        <p:txBody>
          <a:bodyPr>
            <a:normAutofit fontScale="92500" lnSpcReduction="10000"/>
          </a:bodyPr>
          <a:lstStyle/>
          <a:p>
            <a:endParaRPr lang="en-US"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956159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614" y="706913"/>
            <a:ext cx="8596668" cy="1320800"/>
          </a:xfrm>
        </p:spPr>
        <p:txBody>
          <a:bodyPr>
            <a:normAutofit fontScale="90000"/>
          </a:bodyPr>
          <a:lstStyle/>
          <a:p>
            <a:pPr algn="r"/>
            <a:r>
              <a:rPr lang="fa-IR" b="1" dirty="0" smtClean="0">
                <a:cs typeface="B Zar" panose="00000400000000000000" pitchFamily="2" charset="-78"/>
              </a:rPr>
              <a:t>قیمت چیست ؟                         </a:t>
            </a:r>
            <a:r>
              <a:rPr lang="en-US" b="1" dirty="0" smtClean="0">
                <a:cs typeface="B Zar" panose="00000400000000000000" pitchFamily="2" charset="-78"/>
              </a:rPr>
              <a:t/>
            </a:r>
            <a:br>
              <a:rPr lang="en-US" b="1" dirty="0" smtClean="0">
                <a:cs typeface="B Zar" panose="00000400000000000000" pitchFamily="2" charset="-78"/>
              </a:rPr>
            </a:br>
            <a:r>
              <a:rPr lang="en-US" b="1" dirty="0">
                <a:cs typeface="B Zar" panose="00000400000000000000" pitchFamily="2" charset="-78"/>
              </a:rPr>
              <a:t/>
            </a:r>
            <a:br>
              <a:rPr lang="en-US" b="1" dirty="0">
                <a:cs typeface="B Zar" panose="00000400000000000000" pitchFamily="2" charset="-78"/>
              </a:rPr>
            </a:br>
            <a:r>
              <a:rPr lang="en-US" b="1" dirty="0" smtClean="0">
                <a:cs typeface="B Zar" panose="00000400000000000000" pitchFamily="2" charset="-78"/>
              </a:rPr>
              <a:t> </a:t>
            </a:r>
            <a:r>
              <a:rPr lang="fa-IR" b="1" dirty="0" smtClean="0">
                <a:cs typeface="B Zar" panose="00000400000000000000" pitchFamily="2" charset="-78"/>
              </a:rPr>
              <a:t> </a:t>
            </a:r>
            <a:r>
              <a:rPr lang="en-US" dirty="0">
                <a:cs typeface="B Zar" panose="00000400000000000000" pitchFamily="2" charset="-78"/>
              </a:rPr>
              <a:t/>
            </a:r>
            <a:br>
              <a:rPr lang="en-US" dirty="0">
                <a:cs typeface="B Zar" panose="00000400000000000000" pitchFamily="2" charset="-78"/>
              </a:rPr>
            </a:br>
            <a:endParaRPr lang="fa-IR" dirty="0">
              <a:cs typeface="B Zar" panose="00000400000000000000" pitchFamily="2" charset="-78"/>
            </a:endParaRPr>
          </a:p>
        </p:txBody>
      </p:sp>
      <p:sp>
        <p:nvSpPr>
          <p:cNvPr id="3" name="Content Placeholder 2"/>
          <p:cNvSpPr>
            <a:spLocks noGrp="1"/>
          </p:cNvSpPr>
          <p:nvPr>
            <p:ph idx="1"/>
          </p:nvPr>
        </p:nvSpPr>
        <p:spPr>
          <a:xfrm>
            <a:off x="106680" y="2734627"/>
            <a:ext cx="10165080" cy="4123373"/>
          </a:xfrm>
        </p:spPr>
        <p:txBody>
          <a:bodyPr>
            <a:noAutofit/>
          </a:bodyPr>
          <a:lstStyle/>
          <a:p>
            <a:pPr marL="0" indent="0">
              <a:buNone/>
            </a:pPr>
            <a:r>
              <a:rPr lang="fa-IR" sz="2800" dirty="0">
                <a:cs typeface="B Nazanin" panose="00000400000000000000" pitchFamily="2" charset="-78"/>
              </a:rPr>
              <a:t>در قالب محدودترين تعريف، </a:t>
            </a:r>
            <a:r>
              <a:rPr lang="fa-IR" sz="3200" dirty="0">
                <a:solidFill>
                  <a:schemeClr val="accent5">
                    <a:lumMod val="60000"/>
                    <a:lumOff val="40000"/>
                  </a:schemeClr>
                </a:solidFill>
                <a:cs typeface="B Nazanin" panose="00000400000000000000" pitchFamily="2" charset="-78"/>
              </a:rPr>
              <a:t>قيمت</a:t>
            </a:r>
            <a:r>
              <a:rPr lang="fa-IR" sz="2800" dirty="0">
                <a:cs typeface="B Nazanin" panose="00000400000000000000" pitchFamily="2" charset="-78"/>
              </a:rPr>
              <a:t> عبارتست از مقدار پول مطالبه شده بابت محصول يا خدمت. در نگاهي گسترده‌تر</a:t>
            </a:r>
            <a:r>
              <a:rPr lang="fa-IR" sz="3200" dirty="0">
                <a:solidFill>
                  <a:schemeClr val="accent5"/>
                </a:solidFill>
                <a:cs typeface="B Nazanin" panose="00000400000000000000" pitchFamily="2" charset="-78"/>
              </a:rPr>
              <a:t>، قيمت </a:t>
            </a:r>
            <a:r>
              <a:rPr lang="fa-IR" sz="2800" dirty="0">
                <a:cs typeface="B Nazanin" panose="00000400000000000000" pitchFamily="2" charset="-78"/>
              </a:rPr>
              <a:t>عبارتست از مجموع تمام ارزش‌هايي كه مشتري‌ها از دست مي‌دهند تا بتوانند مزاياي برخورداري يا استفاده از يك كالا يا خدمت را بدست آورند. به لحاظ تاريخي، قيمت مهم‌ترين عامل موثر بر انتخاب خريدار است. </a:t>
            </a:r>
            <a:endParaRPr lang="fa-IR" sz="2800" dirty="0" smtClean="0">
              <a:cs typeface="B Nazanin" panose="00000400000000000000" pitchFamily="2" charset="-78"/>
            </a:endParaRPr>
          </a:p>
          <a:p>
            <a:pPr marL="0" indent="0">
              <a:buNone/>
            </a:pPr>
            <a:r>
              <a:rPr lang="fa-IR" sz="3600" dirty="0" smtClean="0">
                <a:solidFill>
                  <a:srgbClr val="7030A0"/>
                </a:solidFill>
                <a:cs typeface="B Nazanin" panose="00000400000000000000" pitchFamily="2" charset="-78"/>
              </a:rPr>
              <a:t>قيمت</a:t>
            </a:r>
            <a:r>
              <a:rPr lang="fa-IR" sz="2800" dirty="0" smtClean="0">
                <a:cs typeface="B Nazanin" panose="00000400000000000000" pitchFamily="2" charset="-78"/>
              </a:rPr>
              <a:t> </a:t>
            </a:r>
            <a:r>
              <a:rPr lang="fa-IR" sz="2800" dirty="0">
                <a:cs typeface="B Nazanin" panose="00000400000000000000" pitchFamily="2" charset="-78"/>
              </a:rPr>
              <a:t>تنها عنصر موجود در آميخته بازاريابي است كه براي شركت درآمدزايي </a:t>
            </a:r>
            <a:r>
              <a:rPr lang="fa-IR" sz="2800" dirty="0" smtClean="0">
                <a:cs typeface="B Nazanin" panose="00000400000000000000" pitchFamily="2" charset="-78"/>
              </a:rPr>
              <a:t>مي‌كند. </a:t>
            </a:r>
          </a:p>
          <a:p>
            <a:pPr marL="0" indent="0">
              <a:buNone/>
            </a:pPr>
            <a:r>
              <a:rPr lang="fa-IR" sz="2800" dirty="0" smtClean="0">
                <a:solidFill>
                  <a:srgbClr val="FF0000"/>
                </a:solidFill>
                <a:cs typeface="B Nazanin" panose="00000400000000000000" pitchFamily="2" charset="-78"/>
              </a:rPr>
              <a:t>قيمت</a:t>
            </a:r>
            <a:r>
              <a:rPr lang="fa-IR" sz="2800" dirty="0" smtClean="0">
                <a:cs typeface="B Nazanin" panose="00000400000000000000" pitchFamily="2" charset="-78"/>
              </a:rPr>
              <a:t> </a:t>
            </a:r>
            <a:r>
              <a:rPr lang="fa-IR" sz="2800" dirty="0">
                <a:cs typeface="B Nazanin" panose="00000400000000000000" pitchFamily="2" charset="-78"/>
              </a:rPr>
              <a:t>مهمترين مشكل پيش روي مديران ارشد بازاريابي </a:t>
            </a:r>
            <a:r>
              <a:rPr lang="fa-IR" sz="2800" dirty="0" smtClean="0">
                <a:cs typeface="B Nazanin" panose="00000400000000000000" pitchFamily="2" charset="-78"/>
              </a:rPr>
              <a:t>مي‌باشد </a:t>
            </a:r>
            <a:r>
              <a:rPr lang="fa-IR" sz="2800" dirty="0">
                <a:cs typeface="B Nazanin" panose="00000400000000000000" pitchFamily="2" charset="-78"/>
              </a:rPr>
              <a:t>و بسياري از شركت‌ها مهارت كافي در مديريت آن را ندارند. </a:t>
            </a:r>
            <a:endParaRPr lang="en-US" sz="2800" dirty="0" smtClean="0">
              <a:cs typeface="B Nazanin" panose="00000400000000000000" pitchFamily="2" charset="-78"/>
            </a:endParaRPr>
          </a:p>
          <a:p>
            <a:pPr marL="0" indent="0" algn="ctr">
              <a:buNone/>
            </a:pPr>
            <a:r>
              <a:rPr lang="en-US" sz="2800" dirty="0" smtClean="0">
                <a:solidFill>
                  <a:srgbClr val="FF0000"/>
                </a:solidFill>
                <a:cs typeface="B Nazanin" panose="00000400000000000000" pitchFamily="2" charset="-78"/>
              </a:rPr>
              <a:t>2</a:t>
            </a:r>
            <a:endParaRPr lang="en-US" sz="2800" dirty="0">
              <a:solidFill>
                <a:srgbClr val="FF0000"/>
              </a:solidFill>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286250" cy="2734627"/>
          </a:xfrm>
          <a:prstGeom prst="rect">
            <a:avLst/>
          </a:prstGeom>
        </p:spPr>
      </p:pic>
    </p:spTree>
    <p:extLst>
      <p:ext uri="{BB962C8B-B14F-4D97-AF65-F5344CB8AC3E}">
        <p14:creationId xmlns:p14="http://schemas.microsoft.com/office/powerpoint/2010/main" val="885216512"/>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06062"/>
            <a:ext cx="10805374" cy="2859110"/>
          </a:xfrm>
        </p:spPr>
        <p:txBody>
          <a:bodyPr>
            <a:normAutofit/>
          </a:bodyPr>
          <a:lstStyle/>
          <a:p>
            <a:pPr marL="457200" indent="-457200">
              <a:buFont typeface="Wingdings" panose="05000000000000000000" pitchFamily="2" charset="2"/>
              <a:buChar char="Ø"/>
            </a:pPr>
            <a:endParaRPr lang="en-US" sz="3200" dirty="0"/>
          </a:p>
        </p:txBody>
      </p:sp>
      <p:sp>
        <p:nvSpPr>
          <p:cNvPr id="3" name="Content Placeholder 2"/>
          <p:cNvSpPr>
            <a:spLocks noGrp="1"/>
          </p:cNvSpPr>
          <p:nvPr>
            <p:ph idx="1"/>
          </p:nvPr>
        </p:nvSpPr>
        <p:spPr>
          <a:xfrm>
            <a:off x="0" y="407631"/>
            <a:ext cx="481765" cy="365101"/>
          </a:xfrm>
        </p:spPr>
        <p:txBody>
          <a:bodyPr>
            <a:normAutofit lnSpcReduction="10000"/>
          </a:bodyPr>
          <a:lstStyle/>
          <a:p>
            <a:endParaRPr lang="en-US" dirty="0" smtClean="0">
              <a:solidFill>
                <a:schemeClr val="bg1"/>
              </a:solidFill>
            </a:endParaRPr>
          </a:p>
          <a:p>
            <a:endParaRPr lang="en-US"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67708993"/>
              </p:ext>
            </p:extLst>
          </p:nvPr>
        </p:nvGraphicFramePr>
        <p:xfrm>
          <a:off x="90152" y="312328"/>
          <a:ext cx="10715223" cy="3108960"/>
        </p:xfrm>
        <a:graphic>
          <a:graphicData uri="http://schemas.openxmlformats.org/drawingml/2006/table">
            <a:tbl>
              <a:tblPr firstRow="1" firstCol="1" bandRow="1">
                <a:tableStyleId>{EB9631B5-78F2-41C9-869B-9F39066F8104}</a:tableStyleId>
              </a:tblPr>
              <a:tblGrid>
                <a:gridCol w="10715223"/>
              </a:tblGrid>
              <a:tr h="2297591">
                <a:tc>
                  <a:txBody>
                    <a:bodyPr/>
                    <a:lstStyle/>
                    <a:p>
                      <a:pPr algn="r" rtl="1"/>
                      <a:endParaRPr lang="fa-IR" dirty="0" smtClean="0"/>
                    </a:p>
                    <a:p>
                      <a:pPr algn="l" rtl="1"/>
                      <a:r>
                        <a:rPr lang="fa-IR" dirty="0" smtClean="0"/>
                        <a:t> </a:t>
                      </a:r>
                    </a:p>
                    <a:p>
                      <a:pPr algn="r" rtl="1"/>
                      <a:endParaRPr lang="fa-IR" dirty="0" smtClean="0"/>
                    </a:p>
                    <a:p>
                      <a:pPr algn="l" rtl="1"/>
                      <a:endParaRPr lang="fa-IR" dirty="0" smtClean="0"/>
                    </a:p>
                    <a:p>
                      <a:pPr algn="l" rtl="1"/>
                      <a:r>
                        <a:rPr lang="fa-IR" dirty="0" smtClean="0"/>
                        <a:t>حداقل قیمت</a:t>
                      </a:r>
                    </a:p>
                    <a:p>
                      <a:pPr algn="l" rtl="1"/>
                      <a:r>
                        <a:rPr lang="fa-IR" dirty="0" smtClean="0"/>
                        <a:t>زیرا این قیمت هیچ سودی </a:t>
                      </a:r>
                    </a:p>
                    <a:p>
                      <a:pPr algn="l" rtl="1"/>
                      <a:r>
                        <a:rPr lang="fa-IR" dirty="0" smtClean="0"/>
                        <a:t>عاید</a:t>
                      </a:r>
                      <a:r>
                        <a:rPr lang="fa-IR" baseline="0" dirty="0" smtClean="0"/>
                        <a:t> شرکت نمی کند .</a:t>
                      </a:r>
                      <a:r>
                        <a:rPr lang="fa-IR" dirty="0" smtClean="0"/>
                        <a:t>  </a:t>
                      </a:r>
                    </a:p>
                    <a:p>
                      <a:pPr algn="r" rtl="1"/>
                      <a:r>
                        <a:rPr lang="fa-IR" dirty="0" smtClean="0"/>
                        <a:t>سقف</a:t>
                      </a:r>
                      <a:r>
                        <a:rPr lang="fa-IR" baseline="0" dirty="0" smtClean="0"/>
                        <a:t> قیمت</a:t>
                      </a:r>
                    </a:p>
                    <a:p>
                      <a:pPr algn="r" rtl="1"/>
                      <a:endParaRPr lang="fa-IR" baseline="0" dirty="0" smtClean="0"/>
                    </a:p>
                    <a:p>
                      <a:pPr algn="r" rtl="1"/>
                      <a:r>
                        <a:rPr lang="fa-IR" baseline="0" dirty="0" smtClean="0"/>
                        <a:t>بالاتر از این قیمت هیچ تقاضایی                                                                                   </a:t>
                      </a:r>
                    </a:p>
                    <a:p>
                      <a:pPr algn="r" rtl="1"/>
                      <a:r>
                        <a:rPr lang="fa-IR" baseline="0" dirty="0" smtClean="0"/>
                        <a:t>وجود ندارد .</a:t>
                      </a:r>
                      <a:endParaRPr lang="fa-IR" dirty="0" smtClean="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954206820"/>
              </p:ext>
            </p:extLst>
          </p:nvPr>
        </p:nvGraphicFramePr>
        <p:xfrm>
          <a:off x="9083090" y="433388"/>
          <a:ext cx="1389487" cy="1554480"/>
        </p:xfrm>
        <a:graphic>
          <a:graphicData uri="http://schemas.openxmlformats.org/drawingml/2006/table">
            <a:tbl>
              <a:tblPr firstRow="1" bandRow="1">
                <a:tableStyleId>{5C22544A-7EE6-4342-B048-85BDC9FD1C3A}</a:tableStyleId>
              </a:tblPr>
              <a:tblGrid>
                <a:gridCol w="1389487"/>
              </a:tblGrid>
              <a:tr h="1498444">
                <a:tc>
                  <a:txBody>
                    <a:bodyPr/>
                    <a:lstStyle/>
                    <a:p>
                      <a:pPr algn="r"/>
                      <a:r>
                        <a:rPr lang="fa-IR" sz="2400" dirty="0" smtClean="0">
                          <a:solidFill>
                            <a:srgbClr val="C00000"/>
                          </a:solidFill>
                          <a:cs typeface="B Nazanin" panose="00000400000000000000" pitchFamily="2" charset="-78"/>
                        </a:rPr>
                        <a:t>برداشت</a:t>
                      </a:r>
                      <a:r>
                        <a:rPr lang="fa-IR" sz="2400" baseline="0" dirty="0" smtClean="0">
                          <a:solidFill>
                            <a:srgbClr val="C00000"/>
                          </a:solidFill>
                          <a:cs typeface="B Nazanin" panose="00000400000000000000" pitchFamily="2" charset="-78"/>
                        </a:rPr>
                        <a:t> های مشتری از ارزش</a:t>
                      </a:r>
                      <a:endParaRPr lang="en-US" sz="2400" dirty="0">
                        <a:solidFill>
                          <a:srgbClr val="C00000"/>
                        </a:solidFill>
                        <a:cs typeface="B Nazanin" panose="00000400000000000000" pitchFamily="2" charset="-78"/>
                      </a:endParaRPr>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730182839"/>
              </p:ext>
            </p:extLst>
          </p:nvPr>
        </p:nvGraphicFramePr>
        <p:xfrm>
          <a:off x="3296991" y="476518"/>
          <a:ext cx="4043967" cy="1815921"/>
        </p:xfrm>
        <a:graphic>
          <a:graphicData uri="http://schemas.openxmlformats.org/drawingml/2006/table">
            <a:tbl>
              <a:tblPr firstRow="1" bandRow="1">
                <a:tableStyleId>{5C22544A-7EE6-4342-B048-85BDC9FD1C3A}</a:tableStyleId>
              </a:tblPr>
              <a:tblGrid>
                <a:gridCol w="4043967"/>
              </a:tblGrid>
              <a:tr h="795709">
                <a:tc>
                  <a:txBody>
                    <a:bodyPr/>
                    <a:lstStyle/>
                    <a:p>
                      <a:r>
                        <a:rPr lang="fa-IR" baseline="0" dirty="0" smtClean="0">
                          <a:cs typeface="B Nazanin" panose="00000400000000000000" pitchFamily="2" charset="-78"/>
                        </a:rPr>
                        <a:t>  </a:t>
                      </a:r>
                    </a:p>
                    <a:p>
                      <a:r>
                        <a:rPr lang="fa-IR" baseline="0" dirty="0" smtClean="0">
                          <a:cs typeface="B Nazanin" panose="00000400000000000000" pitchFamily="2" charset="-78"/>
                        </a:rPr>
                        <a:t>  </a:t>
                      </a:r>
                      <a:r>
                        <a:rPr lang="fa-IR" sz="2400" baseline="0" dirty="0" smtClean="0">
                          <a:cs typeface="B Nazanin" panose="00000400000000000000" pitchFamily="2" charset="-78"/>
                        </a:rPr>
                        <a:t>دیگر ملاحظات داخلی و خارجی</a:t>
                      </a:r>
                      <a:endParaRPr lang="en-US" sz="2400" dirty="0">
                        <a:cs typeface="B Nazanin" panose="00000400000000000000" pitchFamily="2" charset="-78"/>
                      </a:endParaRPr>
                    </a:p>
                  </a:txBody>
                  <a:tcPr/>
                </a:tc>
              </a:tr>
              <a:tr h="1020212">
                <a:tc>
                  <a:txBody>
                    <a:bodyPr/>
                    <a:lstStyle/>
                    <a:p>
                      <a:r>
                        <a:rPr lang="fa-IR" dirty="0" smtClean="0">
                          <a:cs typeface="B Nazanin" panose="00000400000000000000" pitchFamily="2" charset="-78"/>
                        </a:rPr>
                        <a:t> </a:t>
                      </a:r>
                      <a:r>
                        <a:rPr lang="fa-IR" sz="2000" dirty="0" smtClean="0">
                          <a:cs typeface="B Nazanin" panose="00000400000000000000" pitchFamily="2" charset="-78"/>
                        </a:rPr>
                        <a:t>استراتژی</a:t>
                      </a:r>
                      <a:r>
                        <a:rPr lang="fa-IR" sz="2000" baseline="0" dirty="0" smtClean="0">
                          <a:cs typeface="B Nazanin" panose="00000400000000000000" pitchFamily="2" charset="-78"/>
                        </a:rPr>
                        <a:t> ، اهداف و آمیخته بازاریابی ، ماهیت بازار و تقاضا ، استراتژی ها و قیمت های رقبا</a:t>
                      </a:r>
                      <a:endParaRPr lang="en-US" sz="2000" dirty="0">
                        <a:cs typeface="B Nazanin" panose="00000400000000000000" pitchFamily="2" charset="-78"/>
                      </a:endParaRP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38420407"/>
              </p:ext>
            </p:extLst>
          </p:nvPr>
        </p:nvGraphicFramePr>
        <p:xfrm>
          <a:off x="481765" y="482251"/>
          <a:ext cx="1571223" cy="965916"/>
        </p:xfrm>
        <a:graphic>
          <a:graphicData uri="http://schemas.openxmlformats.org/drawingml/2006/table">
            <a:tbl>
              <a:tblPr firstRow="1" bandRow="1">
                <a:tableStyleId>{5C22544A-7EE6-4342-B048-85BDC9FD1C3A}</a:tableStyleId>
              </a:tblPr>
              <a:tblGrid>
                <a:gridCol w="1571223"/>
              </a:tblGrid>
              <a:tr h="965916">
                <a:tc>
                  <a:txBody>
                    <a:bodyPr/>
                    <a:lstStyle/>
                    <a:p>
                      <a:r>
                        <a:rPr lang="fa-IR" dirty="0" smtClean="0"/>
                        <a:t>  </a:t>
                      </a:r>
                      <a:r>
                        <a:rPr lang="fa-IR" sz="2000" dirty="0" smtClean="0">
                          <a:solidFill>
                            <a:srgbClr val="C00000"/>
                          </a:solidFill>
                          <a:cs typeface="B Nazanin" panose="00000400000000000000" pitchFamily="2" charset="-78"/>
                        </a:rPr>
                        <a:t>هزینه های </a:t>
                      </a:r>
                    </a:p>
                    <a:p>
                      <a:r>
                        <a:rPr lang="fa-IR" sz="2000" dirty="0" smtClean="0">
                          <a:solidFill>
                            <a:srgbClr val="C00000"/>
                          </a:solidFill>
                          <a:cs typeface="B Nazanin" panose="00000400000000000000" pitchFamily="2" charset="-78"/>
                        </a:rPr>
                        <a:t>    محصول</a:t>
                      </a:r>
                    </a:p>
                  </a:txBody>
                  <a:tcPr/>
                </a:tc>
              </a:tr>
            </a:tbl>
          </a:graphicData>
        </a:graphic>
      </p:graphicFrame>
      <p:sp>
        <p:nvSpPr>
          <p:cNvPr id="11" name="Left-Right Arrow 10"/>
          <p:cNvSpPr/>
          <p:nvPr/>
        </p:nvSpPr>
        <p:spPr>
          <a:xfrm>
            <a:off x="7778839" y="963535"/>
            <a:ext cx="965916"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Right Arrow 11"/>
          <p:cNvSpPr/>
          <p:nvPr/>
        </p:nvSpPr>
        <p:spPr>
          <a:xfrm>
            <a:off x="2176529" y="963535"/>
            <a:ext cx="965916"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aphicFrame>
        <p:nvGraphicFramePr>
          <p:cNvPr id="13" name="Table 12"/>
          <p:cNvGraphicFramePr>
            <a:graphicFrameLocks noGrp="1"/>
          </p:cNvGraphicFramePr>
          <p:nvPr>
            <p:extLst>
              <p:ext uri="{D42A27DB-BD31-4B8C-83A1-F6EECF244321}">
                <p14:modId xmlns:p14="http://schemas.microsoft.com/office/powerpoint/2010/main" val="4248525625"/>
              </p:ext>
            </p:extLst>
          </p:nvPr>
        </p:nvGraphicFramePr>
        <p:xfrm>
          <a:off x="4584879" y="3646224"/>
          <a:ext cx="5087154" cy="3139440"/>
        </p:xfrm>
        <a:graphic>
          <a:graphicData uri="http://schemas.openxmlformats.org/drawingml/2006/table">
            <a:tbl>
              <a:tblPr firstRow="1" bandRow="1">
                <a:tableStyleId>{5C22544A-7EE6-4342-B048-85BDC9FD1C3A}</a:tableStyleId>
              </a:tblPr>
              <a:tblGrid>
                <a:gridCol w="5087154"/>
              </a:tblGrid>
              <a:tr h="2745580">
                <a:tc>
                  <a:txBody>
                    <a:bodyPr/>
                    <a:lstStyle/>
                    <a:p>
                      <a:r>
                        <a:rPr lang="fa-IR" dirty="0" smtClean="0">
                          <a:solidFill>
                            <a:srgbClr val="C00000"/>
                          </a:solidFill>
                          <a:cs typeface="B Nazanin" panose="00000400000000000000" pitchFamily="2" charset="-78"/>
                        </a:rPr>
                        <a:t>ا</a:t>
                      </a:r>
                      <a:r>
                        <a:rPr lang="fa-IR" sz="2000" dirty="0" smtClean="0">
                          <a:solidFill>
                            <a:srgbClr val="C00000"/>
                          </a:solidFill>
                          <a:cs typeface="B Nazanin" panose="00000400000000000000" pitchFamily="2" charset="-78"/>
                        </a:rPr>
                        <a:t>گر مشتری مشاهده کند</a:t>
                      </a:r>
                      <a:r>
                        <a:rPr lang="fa-IR" sz="2000" baseline="0" dirty="0" smtClean="0">
                          <a:solidFill>
                            <a:srgbClr val="C00000"/>
                          </a:solidFill>
                          <a:cs typeface="B Nazanin" panose="00000400000000000000" pitchFamily="2" charset="-78"/>
                        </a:rPr>
                        <a:t> که قیمت محصول از ارزش ارائه شده توسط آن بیشتر باشد ، آن را نخواهد خرید .</a:t>
                      </a:r>
                    </a:p>
                    <a:p>
                      <a:endParaRPr lang="fa-IR" sz="2000" baseline="0" dirty="0" smtClean="0">
                        <a:solidFill>
                          <a:srgbClr val="C00000"/>
                        </a:solidFill>
                        <a:cs typeface="B Nazanin" panose="00000400000000000000" pitchFamily="2" charset="-78"/>
                      </a:endParaRPr>
                    </a:p>
                    <a:p>
                      <a:r>
                        <a:rPr lang="fa-IR" sz="2000" baseline="0" dirty="0" smtClean="0">
                          <a:solidFill>
                            <a:srgbClr val="C00000"/>
                          </a:solidFill>
                          <a:cs typeface="B Nazanin" panose="00000400000000000000" pitchFamily="2" charset="-78"/>
                        </a:rPr>
                        <a:t>اگر شرکت قیمت محصول را پایین تر از هزینه های متحمل شده برای تولید آن تعیین کند ، متضرر خواهد شد . </a:t>
                      </a:r>
                    </a:p>
                    <a:p>
                      <a:endParaRPr lang="fa-IR" sz="2000" baseline="0" dirty="0" smtClean="0">
                        <a:solidFill>
                          <a:srgbClr val="C00000"/>
                        </a:solidFill>
                        <a:cs typeface="B Nazanin" panose="00000400000000000000" pitchFamily="2" charset="-78"/>
                      </a:endParaRPr>
                    </a:p>
                    <a:p>
                      <a:r>
                        <a:rPr lang="fa-IR" sz="2000" baseline="0" dirty="0" smtClean="0">
                          <a:solidFill>
                            <a:srgbClr val="C00000"/>
                          </a:solidFill>
                          <a:cs typeface="B Nazanin" panose="00000400000000000000" pitchFamily="2" charset="-78"/>
                        </a:rPr>
                        <a:t>در میان این دو کران قیمت ، استراتژی مناسب قیمت گذاری آن است که برای مشتری ارزش و برای شرکت سود به ارمغان در آورد .</a:t>
                      </a:r>
                      <a:endParaRPr lang="en-US" sz="2000" dirty="0">
                        <a:solidFill>
                          <a:srgbClr val="C00000"/>
                        </a:solidFill>
                        <a:cs typeface="B Nazanin" panose="00000400000000000000" pitchFamily="2" charset="-78"/>
                      </a:endParaRPr>
                    </a:p>
                  </a:txBody>
                  <a:tcPr/>
                </a:tc>
              </a:tr>
            </a:tbl>
          </a:graphicData>
        </a:graphic>
      </p:graphicFrame>
      <p:sp>
        <p:nvSpPr>
          <p:cNvPr id="22" name="Left-Up Arrow 21"/>
          <p:cNvSpPr/>
          <p:nvPr/>
        </p:nvSpPr>
        <p:spPr>
          <a:xfrm>
            <a:off x="9800436" y="3567450"/>
            <a:ext cx="1004939" cy="1700011"/>
          </a:xfrm>
          <a:prstGeom prst="leftUp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Tree>
    <p:extLst>
      <p:ext uri="{BB962C8B-B14F-4D97-AF65-F5344CB8AC3E}">
        <p14:creationId xmlns:p14="http://schemas.microsoft.com/office/powerpoint/2010/main" val="58714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166" y="425115"/>
            <a:ext cx="9657792" cy="990601"/>
          </a:xfrm>
        </p:spPr>
        <p:txBody>
          <a:bodyPr>
            <a:normAutofit fontScale="90000"/>
          </a:bodyPr>
          <a:lstStyle/>
          <a:p>
            <a:r>
              <a:rPr lang="fa-IR" b="1" dirty="0">
                <a:solidFill>
                  <a:schemeClr val="tx2">
                    <a:lumMod val="60000"/>
                    <a:lumOff val="40000"/>
                  </a:schemeClr>
                </a:solidFill>
                <a:cs typeface="B Zar" panose="00000400000000000000" pitchFamily="2" charset="-78"/>
              </a:rPr>
              <a:t>برداشت‌هاي مشتري نسبت به ارزش ارائه </a:t>
            </a:r>
            <a:r>
              <a:rPr lang="fa-IR" b="1" dirty="0" smtClean="0">
                <a:solidFill>
                  <a:schemeClr val="tx2">
                    <a:lumMod val="60000"/>
                    <a:lumOff val="40000"/>
                  </a:schemeClr>
                </a:solidFill>
                <a:cs typeface="B Zar" panose="00000400000000000000" pitchFamily="2" charset="-78"/>
              </a:rPr>
              <a:t>شدتوسط</a:t>
            </a:r>
            <a:r>
              <a:rPr lang="en-US" b="1" dirty="0" smtClean="0">
                <a:solidFill>
                  <a:schemeClr val="tx2">
                    <a:lumMod val="60000"/>
                    <a:lumOff val="40000"/>
                  </a:schemeClr>
                </a:solidFill>
                <a:cs typeface="B Zar" panose="00000400000000000000" pitchFamily="2" charset="-78"/>
              </a:rPr>
              <a:t>         </a:t>
            </a:r>
            <a:r>
              <a:rPr lang="fa-IR" b="1" dirty="0" smtClean="0">
                <a:solidFill>
                  <a:schemeClr val="tx2">
                    <a:lumMod val="60000"/>
                    <a:lumOff val="40000"/>
                  </a:schemeClr>
                </a:solidFill>
                <a:cs typeface="B Zar" panose="00000400000000000000" pitchFamily="2" charset="-78"/>
              </a:rPr>
              <a:t> محصول</a:t>
            </a:r>
            <a:r>
              <a:rPr lang="en-US" b="1" dirty="0" smtClean="0">
                <a:solidFill>
                  <a:schemeClr val="tx2">
                    <a:lumMod val="60000"/>
                    <a:lumOff val="40000"/>
                  </a:schemeClr>
                </a:solidFill>
                <a:cs typeface="B Zar" panose="00000400000000000000" pitchFamily="2" charset="-78"/>
              </a:rPr>
              <a:t>                                                         </a:t>
            </a:r>
            <a:r>
              <a:rPr lang="fa-IR" b="1" dirty="0" smtClean="0">
                <a:solidFill>
                  <a:schemeClr val="tx2">
                    <a:lumMod val="60000"/>
                    <a:lumOff val="40000"/>
                  </a:schemeClr>
                </a:solidFill>
                <a:cs typeface="B Zar" panose="00000400000000000000" pitchFamily="2" charset="-78"/>
              </a:rPr>
              <a:t> </a:t>
            </a:r>
            <a:r>
              <a:rPr lang="en-US" dirty="0">
                <a:cs typeface="B Zar" panose="00000400000000000000" pitchFamily="2" charset="-78"/>
              </a:rPr>
              <a:t/>
            </a:r>
            <a:br>
              <a:rPr lang="en-US" dirty="0">
                <a:cs typeface="B Zar" panose="00000400000000000000" pitchFamily="2" charset="-78"/>
              </a:rPr>
            </a:br>
            <a:endParaRPr lang="fa-IR" dirty="0">
              <a:cs typeface="B Zar" panose="00000400000000000000" pitchFamily="2" charset="-78"/>
            </a:endParaRPr>
          </a:p>
        </p:txBody>
      </p:sp>
      <p:sp>
        <p:nvSpPr>
          <p:cNvPr id="3" name="Content Placeholder 2"/>
          <p:cNvSpPr>
            <a:spLocks noGrp="1"/>
          </p:cNvSpPr>
          <p:nvPr>
            <p:ph idx="1"/>
          </p:nvPr>
        </p:nvSpPr>
        <p:spPr>
          <a:xfrm>
            <a:off x="90151" y="1979598"/>
            <a:ext cx="9798789" cy="4878402"/>
          </a:xfrm>
        </p:spPr>
        <p:txBody>
          <a:bodyPr>
            <a:normAutofit fontScale="92500" lnSpcReduction="10000"/>
          </a:bodyPr>
          <a:lstStyle/>
          <a:p>
            <a:pPr marL="0" indent="0">
              <a:buNone/>
            </a:pPr>
            <a:r>
              <a:rPr lang="fa-IR" sz="2400" dirty="0">
                <a:cs typeface="B Zar" panose="00000400000000000000" pitchFamily="2" charset="-78"/>
              </a:rPr>
              <a:t>در نهايت اين مشتري است كه مشخص مي‌كند قيمت محصول مناسب است يا خير. تصميمات مرتبط با قيمت‌گذاري، </a:t>
            </a:r>
            <a:r>
              <a:rPr lang="fa-IR" sz="2400" dirty="0" smtClean="0">
                <a:cs typeface="B Zar" panose="00000400000000000000" pitchFamily="2" charset="-78"/>
              </a:rPr>
              <a:t>بايد </a:t>
            </a:r>
            <a:r>
              <a:rPr lang="fa-IR" sz="2400" dirty="0">
                <a:cs typeface="B Zar" panose="00000400000000000000" pitchFamily="2" charset="-78"/>
              </a:rPr>
              <a:t>شروع‌شان در جهت ايجاد ارزش براي مشتري باشد. </a:t>
            </a:r>
            <a:endParaRPr lang="fa-IR" sz="2400" dirty="0" smtClean="0">
              <a:cs typeface="B Zar" panose="00000400000000000000" pitchFamily="2" charset="-78"/>
            </a:endParaRPr>
          </a:p>
          <a:p>
            <a:pPr marL="0" indent="0">
              <a:buNone/>
            </a:pPr>
            <a:endParaRPr lang="fa-IR" sz="2400" dirty="0" smtClean="0">
              <a:solidFill>
                <a:schemeClr val="accent4">
                  <a:lumMod val="75000"/>
                </a:schemeClr>
              </a:solidFill>
              <a:cs typeface="B Zar" panose="00000400000000000000" pitchFamily="2" charset="-78"/>
            </a:endParaRPr>
          </a:p>
          <a:p>
            <a:pPr marL="0" indent="0">
              <a:buNone/>
            </a:pPr>
            <a:r>
              <a:rPr lang="fa-IR" sz="2400" dirty="0" smtClean="0">
                <a:solidFill>
                  <a:schemeClr val="accent4">
                    <a:lumMod val="75000"/>
                  </a:schemeClr>
                </a:solidFill>
                <a:cs typeface="B Zar" panose="00000400000000000000" pitchFamily="2" charset="-78"/>
              </a:rPr>
              <a:t>زماني </a:t>
            </a:r>
            <a:r>
              <a:rPr lang="fa-IR" sz="2400" dirty="0">
                <a:solidFill>
                  <a:schemeClr val="accent4">
                    <a:lumMod val="75000"/>
                  </a:schemeClr>
                </a:solidFill>
                <a:cs typeface="B Zar" panose="00000400000000000000" pitchFamily="2" charset="-78"/>
              </a:rPr>
              <a:t>كه مشتري محصولي را خريداري مي‌كند، چيزي داراي ارزش (قيمت) را در ازاي دريافت چيز ديگري كه داراي ارزش است (مزاياي برخورداري يا استفاده از محصول) معاوضه مي‌كند. </a:t>
            </a:r>
          </a:p>
          <a:p>
            <a:pPr marL="0" indent="0">
              <a:buNone/>
            </a:pPr>
            <a:endParaRPr lang="fa-IR" sz="2400" dirty="0" smtClean="0">
              <a:cs typeface="B Zar" panose="00000400000000000000" pitchFamily="2" charset="-78"/>
            </a:endParaRPr>
          </a:p>
          <a:p>
            <a:pPr marL="0" indent="0">
              <a:buNone/>
            </a:pPr>
            <a:r>
              <a:rPr lang="fa-IR" sz="2400" dirty="0" smtClean="0">
                <a:cs typeface="B Zar" panose="00000400000000000000" pitchFamily="2" charset="-78"/>
              </a:rPr>
              <a:t>قيمت‌گذاري </a:t>
            </a:r>
            <a:r>
              <a:rPr lang="fa-IR" sz="2400" dirty="0">
                <a:cs typeface="B Zar" panose="00000400000000000000" pitchFamily="2" charset="-78"/>
              </a:rPr>
              <a:t>موثر و مشتري محور مستلزم آگاهي از ميزان ارزشي كه مصرف‌كنندگان براي مزاياي دريافتي از محصول قائل‌اند و تعيين قيمتي كه چنين ارزشي را به ارمغان مي‌آورد، مي‌باشد</a:t>
            </a:r>
            <a:r>
              <a:rPr lang="fa-IR" sz="2800" dirty="0">
                <a:cs typeface="B Zar" panose="00000400000000000000" pitchFamily="2" charset="-78"/>
              </a:rPr>
              <a:t>. </a:t>
            </a:r>
            <a:endParaRPr lang="en-US" sz="2800" dirty="0" smtClean="0">
              <a:cs typeface="B Zar" panose="00000400000000000000" pitchFamily="2" charset="-78"/>
            </a:endParaRPr>
          </a:p>
          <a:p>
            <a:pPr marL="0" indent="0">
              <a:buNone/>
            </a:pPr>
            <a:endParaRPr lang="en-US" sz="2800" dirty="0" smtClean="0">
              <a:cs typeface="B Zar" panose="00000400000000000000" pitchFamily="2" charset="-78"/>
            </a:endParaRPr>
          </a:p>
          <a:p>
            <a:pPr marL="0" indent="0">
              <a:buNone/>
            </a:pPr>
            <a:endParaRPr lang="en-US" sz="2800" dirty="0" smtClean="0">
              <a:cs typeface="B Zar" panose="00000400000000000000" pitchFamily="2" charset="-78"/>
            </a:endParaRPr>
          </a:p>
          <a:p>
            <a:pPr marL="0" indent="0" algn="ctr">
              <a:buNone/>
            </a:pPr>
            <a:r>
              <a:rPr lang="en-US" sz="2800" dirty="0">
                <a:solidFill>
                  <a:srgbClr val="FF0000"/>
                </a:solidFill>
                <a:cs typeface="B Zar" panose="00000400000000000000" pitchFamily="2" charset="-78"/>
              </a:rPr>
              <a:t>4</a:t>
            </a:r>
          </a:p>
          <a:p>
            <a:pPr marL="0" indent="0">
              <a:buNone/>
            </a:pPr>
            <a:endParaRPr lang="fa-IR" dirty="0">
              <a:cs typeface="B Zar" panose="00000400000000000000" pitchFamily="2" charset="-78"/>
            </a:endParaRPr>
          </a:p>
        </p:txBody>
      </p:sp>
    </p:spTree>
    <p:extLst>
      <p:ext uri="{BB962C8B-B14F-4D97-AF65-F5344CB8AC3E}">
        <p14:creationId xmlns:p14="http://schemas.microsoft.com/office/powerpoint/2010/main" val="3349980883"/>
      </p:ext>
    </p:extLst>
  </p:cSld>
  <p:clrMapOvr>
    <a:masterClrMapping/>
  </p:clrMapOvr>
  <p:transition spd="slow">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89" y="-45076"/>
            <a:ext cx="11777732" cy="6690576"/>
          </a:xfrm>
        </p:spPr>
        <p:txBody>
          <a:bodyPr>
            <a:normAutofit fontScale="90000"/>
          </a:bodyPr>
          <a:lstStyle/>
          <a:p>
            <a:pPr algn="ctr"/>
            <a:r>
              <a:rPr lang="fa-IR" dirty="0" smtClean="0"/>
              <a:t> </a:t>
            </a:r>
            <a:r>
              <a:rPr lang="fa-IR" sz="2700" dirty="0" smtClean="0">
                <a:solidFill>
                  <a:srgbClr val="C00000"/>
                </a:solidFill>
                <a:cs typeface="B Nazanin" panose="00000400000000000000" pitchFamily="2" charset="-78"/>
              </a:rPr>
              <a:t>قیمت گذاری بر مبنای هزینه</a:t>
            </a:r>
            <a:br>
              <a:rPr lang="fa-IR" sz="2700" dirty="0" smtClean="0">
                <a:solidFill>
                  <a:srgbClr val="C00000"/>
                </a:solidFill>
                <a:cs typeface="B Nazanin" panose="00000400000000000000" pitchFamily="2" charset="-78"/>
              </a:rPr>
            </a:br>
            <a:r>
              <a:rPr lang="fa-IR" sz="2700" dirty="0">
                <a:solidFill>
                  <a:srgbClr val="C00000"/>
                </a:solidFill>
                <a:cs typeface="B Nazanin" panose="00000400000000000000" pitchFamily="2" charset="-78"/>
              </a:rPr>
              <a:t/>
            </a:r>
            <a:br>
              <a:rPr lang="fa-IR" sz="2700" dirty="0">
                <a:solidFill>
                  <a:srgbClr val="C00000"/>
                </a:solidFill>
                <a:cs typeface="B Nazanin" panose="00000400000000000000" pitchFamily="2" charset="-78"/>
              </a:rPr>
            </a:br>
            <a:r>
              <a:rPr lang="fa-IR" sz="2700" dirty="0" smtClean="0">
                <a:solidFill>
                  <a:srgbClr val="C00000"/>
                </a:solidFill>
                <a:cs typeface="B Nazanin" panose="00000400000000000000" pitchFamily="2" charset="-78"/>
              </a:rPr>
              <a:t/>
            </a:r>
            <a:br>
              <a:rPr lang="fa-IR" sz="2700" dirty="0" smtClean="0">
                <a:solidFill>
                  <a:srgbClr val="C00000"/>
                </a:solidFill>
                <a:cs typeface="B Nazanin" panose="00000400000000000000" pitchFamily="2" charset="-78"/>
              </a:rPr>
            </a:br>
            <a:r>
              <a:rPr lang="fa-IR" sz="2700" dirty="0">
                <a:solidFill>
                  <a:srgbClr val="C00000"/>
                </a:solidFill>
                <a:cs typeface="B Nazanin" panose="00000400000000000000" pitchFamily="2" charset="-78"/>
              </a:rPr>
              <a:t/>
            </a:r>
            <a:br>
              <a:rPr lang="fa-IR" sz="2700" dirty="0">
                <a:solidFill>
                  <a:srgbClr val="C00000"/>
                </a:solidFill>
                <a:cs typeface="B Nazanin" panose="00000400000000000000" pitchFamily="2" charset="-78"/>
              </a:rPr>
            </a:br>
            <a:r>
              <a:rPr lang="fa-IR" sz="2700" dirty="0" smtClean="0">
                <a:solidFill>
                  <a:srgbClr val="C00000"/>
                </a:solidFill>
                <a:cs typeface="B Nazanin" panose="00000400000000000000" pitchFamily="2" charset="-78"/>
              </a:rPr>
              <a:t/>
            </a:r>
            <a:br>
              <a:rPr lang="fa-IR" sz="2700" dirty="0" smtClean="0">
                <a:solidFill>
                  <a:srgbClr val="C00000"/>
                </a:solidFill>
                <a:cs typeface="B Nazanin" panose="00000400000000000000" pitchFamily="2" charset="-78"/>
              </a:rPr>
            </a:br>
            <a:r>
              <a:rPr lang="fa-IR" sz="2700" dirty="0">
                <a:solidFill>
                  <a:srgbClr val="C00000"/>
                </a:solidFill>
                <a:cs typeface="B Nazanin" panose="00000400000000000000" pitchFamily="2" charset="-78"/>
              </a:rPr>
              <a:t/>
            </a:r>
            <a:br>
              <a:rPr lang="fa-IR" sz="2700" dirty="0">
                <a:solidFill>
                  <a:srgbClr val="C00000"/>
                </a:solidFill>
                <a:cs typeface="B Nazanin" panose="00000400000000000000" pitchFamily="2" charset="-78"/>
              </a:rPr>
            </a:br>
            <a:r>
              <a:rPr lang="fa-IR" sz="2700" dirty="0" smtClean="0">
                <a:solidFill>
                  <a:srgbClr val="C00000"/>
                </a:solidFill>
                <a:cs typeface="B Nazanin" panose="00000400000000000000" pitchFamily="2" charset="-78"/>
              </a:rPr>
              <a:t/>
            </a:r>
            <a:br>
              <a:rPr lang="fa-IR" sz="2700" dirty="0" smtClean="0">
                <a:solidFill>
                  <a:srgbClr val="C00000"/>
                </a:solidFill>
                <a:cs typeface="B Nazanin" panose="00000400000000000000" pitchFamily="2" charset="-78"/>
              </a:rPr>
            </a:br>
            <a:r>
              <a:rPr lang="fa-IR" sz="2700" dirty="0" smtClean="0">
                <a:solidFill>
                  <a:srgbClr val="C00000"/>
                </a:solidFill>
                <a:cs typeface="B Nazanin" panose="00000400000000000000" pitchFamily="2" charset="-78"/>
              </a:rPr>
              <a:t/>
            </a:r>
            <a:br>
              <a:rPr lang="fa-IR" sz="2700" dirty="0" smtClean="0">
                <a:solidFill>
                  <a:srgbClr val="C00000"/>
                </a:solidFill>
                <a:cs typeface="B Nazanin" panose="00000400000000000000" pitchFamily="2" charset="-78"/>
              </a:rPr>
            </a:br>
            <a:r>
              <a:rPr lang="fa-IR" sz="2700" dirty="0" smtClean="0">
                <a:solidFill>
                  <a:srgbClr val="C00000"/>
                </a:solidFill>
                <a:cs typeface="B Nazanin" panose="00000400000000000000" pitchFamily="2" charset="-78"/>
              </a:rPr>
              <a:t>قیمت گذاری بر مبنای میزان ارزش متصور</a:t>
            </a:r>
            <a:br>
              <a:rPr lang="fa-IR" sz="2700" dirty="0" smtClean="0">
                <a:solidFill>
                  <a:srgbClr val="C00000"/>
                </a:solidFill>
                <a:cs typeface="B Nazanin" panose="00000400000000000000" pitchFamily="2" charset="-78"/>
              </a:rPr>
            </a:br>
            <a:r>
              <a:rPr lang="fa-IR" sz="2700" dirty="0" smtClean="0">
                <a:solidFill>
                  <a:srgbClr val="C00000"/>
                </a:solidFill>
                <a:cs typeface="B Nazanin" panose="00000400000000000000" pitchFamily="2" charset="-78"/>
              </a:rPr>
              <a:t/>
            </a:r>
            <a:br>
              <a:rPr lang="fa-IR" sz="2700" dirty="0" smtClean="0">
                <a:solidFill>
                  <a:srgbClr val="C00000"/>
                </a:solidFill>
                <a:cs typeface="B Nazanin" panose="00000400000000000000" pitchFamily="2" charset="-78"/>
              </a:rPr>
            </a:br>
            <a:r>
              <a:rPr lang="fa-IR" sz="2700" dirty="0" smtClean="0">
                <a:solidFill>
                  <a:srgbClr val="C00000"/>
                </a:solidFill>
                <a:cs typeface="B Nazanin" panose="00000400000000000000" pitchFamily="2" charset="-78"/>
              </a:rPr>
              <a:t/>
            </a:r>
            <a:br>
              <a:rPr lang="fa-IR" sz="2700" dirty="0" smtClean="0">
                <a:solidFill>
                  <a:srgbClr val="C00000"/>
                </a:solidFill>
                <a:cs typeface="B Nazanin" panose="00000400000000000000" pitchFamily="2" charset="-78"/>
              </a:rPr>
            </a:br>
            <a:r>
              <a:rPr lang="fa-IR" sz="2700" dirty="0">
                <a:solidFill>
                  <a:srgbClr val="C00000"/>
                </a:solidFill>
                <a:cs typeface="B Nazanin" panose="00000400000000000000" pitchFamily="2" charset="-78"/>
              </a:rPr>
              <a:t/>
            </a:r>
            <a:br>
              <a:rPr lang="fa-IR" sz="2700" dirty="0">
                <a:solidFill>
                  <a:srgbClr val="C00000"/>
                </a:solidFill>
                <a:cs typeface="B Nazanin" panose="00000400000000000000" pitchFamily="2" charset="-78"/>
              </a:rPr>
            </a:br>
            <a:r>
              <a:rPr lang="fa-IR" sz="2700" dirty="0" smtClean="0">
                <a:solidFill>
                  <a:srgbClr val="C00000"/>
                </a:solidFill>
                <a:cs typeface="B Nazanin" panose="00000400000000000000" pitchFamily="2" charset="-78"/>
              </a:rPr>
              <a:t/>
            </a:r>
            <a:br>
              <a:rPr lang="fa-IR" sz="2700" dirty="0" smtClean="0">
                <a:solidFill>
                  <a:srgbClr val="C00000"/>
                </a:solidFill>
                <a:cs typeface="B Nazanin" panose="00000400000000000000" pitchFamily="2" charset="-78"/>
              </a:rPr>
            </a:br>
            <a:r>
              <a:rPr lang="fa-IR" sz="2000" dirty="0" smtClean="0">
                <a:cs typeface="B Nazanin" panose="00000400000000000000" pitchFamily="2" charset="-78"/>
              </a:rPr>
              <a:t/>
            </a:r>
            <a:br>
              <a:rPr lang="fa-IR" sz="2000" dirty="0" smtClean="0">
                <a:cs typeface="B Nazanin" panose="00000400000000000000" pitchFamily="2" charset="-78"/>
              </a:rPr>
            </a:br>
            <a:r>
              <a:rPr lang="fa-IR" sz="2000" dirty="0">
                <a:solidFill>
                  <a:srgbClr val="C00000"/>
                </a:solidFill>
                <a:cs typeface="B Nazanin" panose="00000400000000000000" pitchFamily="2" charset="-78"/>
              </a:rPr>
              <a:t>قیمت گذاری بر اساس میزان ارزش متصور در مقایسه با قیمت گذاری بر مبنای هزینه</a:t>
            </a:r>
            <a:r>
              <a:rPr lang="fa-IR" sz="2000" dirty="0" smtClean="0"/>
              <a:t/>
            </a:r>
            <a:br>
              <a:rPr lang="fa-IR" sz="2000" dirty="0" smtClean="0"/>
            </a:br>
            <a:r>
              <a:rPr lang="fa-IR" sz="2000" dirty="0" smtClean="0">
                <a:solidFill>
                  <a:srgbClr val="FF0000"/>
                </a:solidFill>
              </a:rPr>
              <a:t/>
            </a:r>
            <a:br>
              <a:rPr lang="fa-IR" sz="2000" dirty="0" smtClean="0">
                <a:solidFill>
                  <a:srgbClr val="FF0000"/>
                </a:solidFill>
              </a:rPr>
            </a:br>
            <a:r>
              <a:rPr lang="fa-IR" sz="2000" dirty="0">
                <a:solidFill>
                  <a:srgbClr val="FF0000"/>
                </a:solidFill>
              </a:rPr>
              <a:t/>
            </a:r>
            <a:br>
              <a:rPr lang="fa-IR" sz="2000" dirty="0">
                <a:solidFill>
                  <a:srgbClr val="FF0000"/>
                </a:solidFill>
              </a:rPr>
            </a:br>
            <a:r>
              <a:rPr lang="fa-IR" sz="2000" dirty="0" smtClean="0">
                <a:solidFill>
                  <a:srgbClr val="FF0000"/>
                </a:solidFill>
              </a:rPr>
              <a:t/>
            </a:r>
            <a:br>
              <a:rPr lang="fa-IR" sz="2000" dirty="0" smtClean="0">
                <a:solidFill>
                  <a:srgbClr val="FF0000"/>
                </a:solidFill>
              </a:rPr>
            </a:br>
            <a:r>
              <a:rPr lang="fa-IR" sz="2000" dirty="0">
                <a:solidFill>
                  <a:srgbClr val="FF0000"/>
                </a:solidFill>
              </a:rPr>
              <a:t/>
            </a:r>
            <a:br>
              <a:rPr lang="fa-IR" sz="2000" dirty="0">
                <a:solidFill>
                  <a:srgbClr val="FF0000"/>
                </a:solidFill>
              </a:rPr>
            </a:br>
            <a:r>
              <a:rPr lang="fa-IR" sz="2000" dirty="0" smtClean="0">
                <a:solidFill>
                  <a:srgbClr val="FF0000"/>
                </a:solidFill>
              </a:rPr>
              <a:t>5</a:t>
            </a:r>
            <a:r>
              <a:rPr lang="fa-IR" sz="2000" dirty="0" smtClean="0"/>
              <a:t/>
            </a:r>
            <a:br>
              <a:rPr lang="fa-IR" sz="2000" dirty="0" smtClean="0"/>
            </a:br>
            <a:r>
              <a:rPr lang="fa-IR" sz="2000" dirty="0"/>
              <a:t/>
            </a:r>
            <a:br>
              <a:rPr lang="fa-IR" sz="2000" dirty="0"/>
            </a:br>
            <a:r>
              <a:rPr lang="fa-IR" sz="2000" dirty="0" smtClean="0"/>
              <a:t/>
            </a:r>
            <a:br>
              <a:rPr lang="fa-IR" sz="2000" dirty="0" smtClean="0"/>
            </a:br>
            <a:r>
              <a:rPr lang="fa-IR" sz="2000" dirty="0"/>
              <a:t/>
            </a:r>
            <a:br>
              <a:rPr lang="fa-IR" sz="2000" dirty="0"/>
            </a:br>
            <a:r>
              <a:rPr lang="fa-IR" sz="2000" dirty="0" smtClean="0"/>
              <a:t/>
            </a:r>
            <a:br>
              <a:rPr lang="fa-IR" sz="2000" dirty="0" smtClean="0"/>
            </a:br>
            <a:endParaRPr lang="en-US" sz="1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904547"/>
              </p:ext>
            </p:extLst>
          </p:nvPr>
        </p:nvGraphicFramePr>
        <p:xfrm>
          <a:off x="8601702" y="1171928"/>
          <a:ext cx="1005938" cy="1094703"/>
        </p:xfrm>
        <a:graphic>
          <a:graphicData uri="http://schemas.openxmlformats.org/drawingml/2006/table">
            <a:tbl>
              <a:tblPr firstRow="1" bandRow="1">
                <a:tableStyleId>{5C22544A-7EE6-4342-B048-85BDC9FD1C3A}</a:tableStyleId>
              </a:tblPr>
              <a:tblGrid>
                <a:gridCol w="1005938"/>
              </a:tblGrid>
              <a:tr h="1094703">
                <a:tc>
                  <a:txBody>
                    <a:bodyPr/>
                    <a:lstStyle/>
                    <a:p>
                      <a:r>
                        <a:rPr lang="fa-IR" sz="2000" dirty="0" smtClean="0">
                          <a:solidFill>
                            <a:srgbClr val="FF0000"/>
                          </a:solidFill>
                          <a:cs typeface="B Nazanin" panose="00000400000000000000" pitchFamily="2" charset="-78"/>
                        </a:rPr>
                        <a:t>طراحی </a:t>
                      </a:r>
                    </a:p>
                    <a:p>
                      <a:r>
                        <a:rPr lang="fa-IR" sz="2000" dirty="0" smtClean="0">
                          <a:solidFill>
                            <a:srgbClr val="FF0000"/>
                          </a:solidFill>
                          <a:cs typeface="B Nazanin" panose="00000400000000000000" pitchFamily="2" charset="-78"/>
                        </a:rPr>
                        <a:t>محصول مناسب</a:t>
                      </a:r>
                      <a:endParaRPr lang="en-US" sz="2000" dirty="0">
                        <a:solidFill>
                          <a:srgbClr val="FF0000"/>
                        </a:solidFill>
                        <a:cs typeface="B Nazanin" panose="00000400000000000000" pitchFamily="2" charset="-78"/>
                      </a:endParaRPr>
                    </a:p>
                  </a:txBody>
                  <a:tcPr/>
                </a:tc>
              </a:tr>
            </a:tbl>
          </a:graphicData>
        </a:graphic>
      </p:graphicFrame>
      <p:sp>
        <p:nvSpPr>
          <p:cNvPr id="5" name="Left Arrow 4"/>
          <p:cNvSpPr/>
          <p:nvPr/>
        </p:nvSpPr>
        <p:spPr>
          <a:xfrm>
            <a:off x="7920507" y="1719280"/>
            <a:ext cx="501890" cy="15860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289205131"/>
              </p:ext>
            </p:extLst>
          </p:nvPr>
        </p:nvGraphicFramePr>
        <p:xfrm>
          <a:off x="6259133" y="1197685"/>
          <a:ext cx="1249251" cy="1184907"/>
        </p:xfrm>
        <a:graphic>
          <a:graphicData uri="http://schemas.openxmlformats.org/drawingml/2006/table">
            <a:tbl>
              <a:tblPr firstRow="1" bandRow="1">
                <a:tableStyleId>{5C22544A-7EE6-4342-B048-85BDC9FD1C3A}</a:tableStyleId>
              </a:tblPr>
              <a:tblGrid>
                <a:gridCol w="1249251"/>
              </a:tblGrid>
              <a:tr h="1184907">
                <a:tc>
                  <a:txBody>
                    <a:bodyPr/>
                    <a:lstStyle/>
                    <a:p>
                      <a:r>
                        <a:rPr lang="fa-IR" dirty="0" smtClean="0">
                          <a:solidFill>
                            <a:srgbClr val="0070C0"/>
                          </a:solidFill>
                          <a:cs typeface="B Nazanin" panose="00000400000000000000" pitchFamily="2" charset="-78"/>
                        </a:rPr>
                        <a:t>تعیین</a:t>
                      </a:r>
                      <a:r>
                        <a:rPr lang="fa-IR" baseline="0" dirty="0" smtClean="0">
                          <a:solidFill>
                            <a:srgbClr val="0070C0"/>
                          </a:solidFill>
                          <a:cs typeface="B Nazanin" panose="00000400000000000000" pitchFamily="2" charset="-78"/>
                        </a:rPr>
                        <a:t> </a:t>
                      </a:r>
                    </a:p>
                    <a:p>
                      <a:r>
                        <a:rPr lang="fa-IR" baseline="0" dirty="0" smtClean="0">
                          <a:solidFill>
                            <a:srgbClr val="0070C0"/>
                          </a:solidFill>
                          <a:cs typeface="B Nazanin" panose="00000400000000000000" pitchFamily="2" charset="-78"/>
                        </a:rPr>
                        <a:t>هزینه های محصول</a:t>
                      </a:r>
                      <a:endParaRPr lang="en-US" dirty="0">
                        <a:solidFill>
                          <a:srgbClr val="0070C0"/>
                        </a:solidFill>
                        <a:cs typeface="B Nazanin" panose="00000400000000000000" pitchFamily="2" charset="-78"/>
                      </a:endParaRPr>
                    </a:p>
                  </a:txBody>
                  <a:tcPr/>
                </a:tc>
              </a:tr>
            </a:tbl>
          </a:graphicData>
        </a:graphic>
      </p:graphicFrame>
      <p:sp>
        <p:nvSpPr>
          <p:cNvPr id="7" name="Left Arrow 6"/>
          <p:cNvSpPr/>
          <p:nvPr/>
        </p:nvSpPr>
        <p:spPr>
          <a:xfrm>
            <a:off x="5473519" y="1719280"/>
            <a:ext cx="412124" cy="158604"/>
          </a:xfrm>
          <a:prstGeom prst="leftArrow">
            <a:avLst>
              <a:gd name="adj1" fmla="val 50000"/>
              <a:gd name="adj2" fmla="val 531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extLst>
              <p:ext uri="{D42A27DB-BD31-4B8C-83A1-F6EECF244321}">
                <p14:modId xmlns:p14="http://schemas.microsoft.com/office/powerpoint/2010/main" val="4036776986"/>
              </p:ext>
            </p:extLst>
          </p:nvPr>
        </p:nvGraphicFramePr>
        <p:xfrm>
          <a:off x="3636852" y="1227307"/>
          <a:ext cx="1290749" cy="1245437"/>
        </p:xfrm>
        <a:graphic>
          <a:graphicData uri="http://schemas.openxmlformats.org/drawingml/2006/table">
            <a:tbl>
              <a:tblPr firstRow="1" bandRow="1">
                <a:tableStyleId>{5C22544A-7EE6-4342-B048-85BDC9FD1C3A}</a:tableStyleId>
              </a:tblPr>
              <a:tblGrid>
                <a:gridCol w="1290749"/>
              </a:tblGrid>
              <a:tr h="1245437">
                <a:tc>
                  <a:txBody>
                    <a:bodyPr/>
                    <a:lstStyle/>
                    <a:p>
                      <a:r>
                        <a:rPr lang="fa-IR" dirty="0" smtClean="0"/>
                        <a:t> </a:t>
                      </a:r>
                      <a:r>
                        <a:rPr lang="fa-IR" sz="2000" dirty="0" smtClean="0">
                          <a:solidFill>
                            <a:schemeClr val="tx1">
                              <a:lumMod val="95000"/>
                              <a:lumOff val="5000"/>
                            </a:schemeClr>
                          </a:solidFill>
                          <a:cs typeface="B Nazanin" panose="00000400000000000000" pitchFamily="2" charset="-78"/>
                        </a:rPr>
                        <a:t>تعیین قیمت بر اساس هزینه</a:t>
                      </a:r>
                      <a:endParaRPr lang="en-US" sz="2000" dirty="0">
                        <a:solidFill>
                          <a:schemeClr val="tx1">
                            <a:lumMod val="95000"/>
                            <a:lumOff val="5000"/>
                          </a:schemeClr>
                        </a:solidFill>
                        <a:cs typeface="B Nazanin" panose="00000400000000000000" pitchFamily="2" charset="-78"/>
                      </a:endParaRPr>
                    </a:p>
                  </a:txBody>
                  <a:tcPr/>
                </a:tc>
              </a:tr>
            </a:tbl>
          </a:graphicData>
        </a:graphic>
      </p:graphicFrame>
      <p:sp>
        <p:nvSpPr>
          <p:cNvPr id="9" name="Left Arrow 8"/>
          <p:cNvSpPr/>
          <p:nvPr/>
        </p:nvSpPr>
        <p:spPr>
          <a:xfrm>
            <a:off x="2859109" y="1719280"/>
            <a:ext cx="463640" cy="164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3739843623"/>
              </p:ext>
            </p:extLst>
          </p:nvPr>
        </p:nvGraphicFramePr>
        <p:xfrm>
          <a:off x="1143357" y="1018719"/>
          <a:ext cx="1355144" cy="1642167"/>
        </p:xfrm>
        <a:graphic>
          <a:graphicData uri="http://schemas.openxmlformats.org/drawingml/2006/table">
            <a:tbl>
              <a:tblPr firstRow="1" bandRow="1">
                <a:tableStyleId>{5C22544A-7EE6-4342-B048-85BDC9FD1C3A}</a:tableStyleId>
              </a:tblPr>
              <a:tblGrid>
                <a:gridCol w="1355144"/>
              </a:tblGrid>
              <a:tr h="1642167">
                <a:tc>
                  <a:txBody>
                    <a:bodyPr/>
                    <a:lstStyle/>
                    <a:p>
                      <a:r>
                        <a:rPr lang="fa-IR" dirty="0" smtClean="0"/>
                        <a:t> </a:t>
                      </a:r>
                      <a:r>
                        <a:rPr lang="fa-IR" sz="1800" dirty="0" smtClean="0">
                          <a:solidFill>
                            <a:schemeClr val="accent4">
                              <a:lumMod val="50000"/>
                            </a:schemeClr>
                          </a:solidFill>
                          <a:cs typeface="B Nazanin" panose="00000400000000000000" pitchFamily="2" charset="-78"/>
                        </a:rPr>
                        <a:t>متقاعد کردن خریداران نسبت به ارزش محصول</a:t>
                      </a:r>
                      <a:endParaRPr lang="en-US" sz="1800" dirty="0">
                        <a:solidFill>
                          <a:schemeClr val="accent4">
                            <a:lumMod val="50000"/>
                          </a:schemeClr>
                        </a:solidFill>
                        <a:cs typeface="B Nazanin" panose="00000400000000000000" pitchFamily="2" charset="-78"/>
                      </a:endParaRPr>
                    </a:p>
                  </a:txBody>
                  <a:tcPr/>
                </a:tc>
              </a:tr>
            </a:tbl>
          </a:graphicData>
        </a:graphic>
      </p:graphicFrame>
      <p:sp>
        <p:nvSpPr>
          <p:cNvPr id="12" name="Left Arrow 11"/>
          <p:cNvSpPr/>
          <p:nvPr/>
        </p:nvSpPr>
        <p:spPr>
          <a:xfrm>
            <a:off x="9829605" y="1719280"/>
            <a:ext cx="399245" cy="22037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152110670"/>
              </p:ext>
            </p:extLst>
          </p:nvPr>
        </p:nvGraphicFramePr>
        <p:xfrm>
          <a:off x="10378663" y="1246840"/>
          <a:ext cx="1146220" cy="944880"/>
        </p:xfrm>
        <a:graphic>
          <a:graphicData uri="http://schemas.openxmlformats.org/drawingml/2006/table">
            <a:tbl>
              <a:tblPr firstRow="1" bandRow="1">
                <a:tableStyleId>{5C22544A-7EE6-4342-B048-85BDC9FD1C3A}</a:tableStyleId>
              </a:tblPr>
              <a:tblGrid>
                <a:gridCol w="1146220"/>
              </a:tblGrid>
              <a:tr h="837127">
                <a:tc>
                  <a:txBody>
                    <a:bodyPr/>
                    <a:lstStyle/>
                    <a:p>
                      <a:r>
                        <a:rPr lang="fa-IR" dirty="0" smtClean="0"/>
                        <a:t> </a:t>
                      </a:r>
                      <a:r>
                        <a:rPr lang="fa-IR" sz="2800" dirty="0" smtClean="0">
                          <a:solidFill>
                            <a:srgbClr val="C00000"/>
                          </a:solidFill>
                          <a:cs typeface="B Nazanin" panose="00000400000000000000" pitchFamily="2" charset="-78"/>
                        </a:rPr>
                        <a:t>روش  </a:t>
                      </a:r>
                    </a:p>
                    <a:p>
                      <a:r>
                        <a:rPr lang="fa-IR" sz="2800" dirty="0" smtClean="0">
                          <a:solidFill>
                            <a:srgbClr val="C00000"/>
                          </a:solidFill>
                          <a:cs typeface="B Nazanin" panose="00000400000000000000" pitchFamily="2" charset="-78"/>
                        </a:rPr>
                        <a:t>نادرست</a:t>
                      </a:r>
                      <a:endParaRPr lang="en-US" sz="2800" dirty="0">
                        <a:solidFill>
                          <a:srgbClr val="C00000"/>
                        </a:solidFill>
                        <a:cs typeface="B Nazanin" panose="00000400000000000000" pitchFamily="2" charset="-78"/>
                      </a:endParaRPr>
                    </a:p>
                  </a:txBody>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366793149"/>
              </p:ext>
            </p:extLst>
          </p:nvPr>
        </p:nvGraphicFramePr>
        <p:xfrm>
          <a:off x="8422397" y="3534035"/>
          <a:ext cx="1455313" cy="1339402"/>
        </p:xfrm>
        <a:graphic>
          <a:graphicData uri="http://schemas.openxmlformats.org/drawingml/2006/table">
            <a:tbl>
              <a:tblPr firstRow="1" bandRow="1">
                <a:tableStyleId>{5C22544A-7EE6-4342-B048-85BDC9FD1C3A}</a:tableStyleId>
              </a:tblPr>
              <a:tblGrid>
                <a:gridCol w="1455313"/>
              </a:tblGrid>
              <a:tr h="1339402">
                <a:tc>
                  <a:txBody>
                    <a:bodyPr/>
                    <a:lstStyle/>
                    <a:p>
                      <a:r>
                        <a:rPr lang="fa-IR" baseline="0" dirty="0" smtClean="0"/>
                        <a:t> </a:t>
                      </a:r>
                      <a:r>
                        <a:rPr lang="fa-IR" sz="2000" baseline="0" dirty="0" smtClean="0">
                          <a:solidFill>
                            <a:srgbClr val="FF0000"/>
                          </a:solidFill>
                          <a:cs typeface="B Nazanin" panose="00000400000000000000" pitchFamily="2" charset="-78"/>
                        </a:rPr>
                        <a:t>ارزیابی نیازها و برداشت های مشتری از ارزش</a:t>
                      </a:r>
                      <a:endParaRPr lang="en-US" sz="2000" dirty="0">
                        <a:solidFill>
                          <a:srgbClr val="FF0000"/>
                        </a:solidFill>
                        <a:cs typeface="B Nazanin" panose="00000400000000000000" pitchFamily="2" charset="-78"/>
                      </a:endParaRPr>
                    </a:p>
                  </a:txBody>
                  <a:tcPr/>
                </a:tc>
              </a:tr>
            </a:tbl>
          </a:graphicData>
        </a:graphic>
      </p:graphicFrame>
      <p:sp>
        <p:nvSpPr>
          <p:cNvPr id="15" name="Left Arrow 14"/>
          <p:cNvSpPr/>
          <p:nvPr/>
        </p:nvSpPr>
        <p:spPr>
          <a:xfrm>
            <a:off x="7791718" y="4075126"/>
            <a:ext cx="501890" cy="24469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Table 15"/>
          <p:cNvGraphicFramePr>
            <a:graphicFrameLocks noGrp="1"/>
          </p:cNvGraphicFramePr>
          <p:nvPr>
            <p:extLst>
              <p:ext uri="{D42A27DB-BD31-4B8C-83A1-F6EECF244321}">
                <p14:modId xmlns:p14="http://schemas.microsoft.com/office/powerpoint/2010/main" val="3706809265"/>
              </p:ext>
            </p:extLst>
          </p:nvPr>
        </p:nvGraphicFramePr>
        <p:xfrm>
          <a:off x="6310648" y="3579897"/>
          <a:ext cx="1378039" cy="1479854"/>
        </p:xfrm>
        <a:graphic>
          <a:graphicData uri="http://schemas.openxmlformats.org/drawingml/2006/table">
            <a:tbl>
              <a:tblPr firstRow="1" bandRow="1">
                <a:tableStyleId>{5C22544A-7EE6-4342-B048-85BDC9FD1C3A}</a:tableStyleId>
              </a:tblPr>
              <a:tblGrid>
                <a:gridCol w="1378039"/>
              </a:tblGrid>
              <a:tr h="1479854">
                <a:tc>
                  <a:txBody>
                    <a:bodyPr/>
                    <a:lstStyle/>
                    <a:p>
                      <a:r>
                        <a:rPr lang="fa-IR" dirty="0" smtClean="0"/>
                        <a:t> </a:t>
                      </a:r>
                      <a:r>
                        <a:rPr lang="fa-IR" sz="2000" dirty="0" smtClean="0">
                          <a:solidFill>
                            <a:srgbClr val="0099FF"/>
                          </a:solidFill>
                          <a:cs typeface="B Nazanin" panose="00000400000000000000" pitchFamily="2" charset="-78"/>
                        </a:rPr>
                        <a:t>تعیین قیمت متناسب با ارزش متصور</a:t>
                      </a:r>
                      <a:r>
                        <a:rPr lang="fa-IR" sz="2000" baseline="0" dirty="0" smtClean="0">
                          <a:solidFill>
                            <a:srgbClr val="0099FF"/>
                          </a:solidFill>
                          <a:cs typeface="B Nazanin" panose="00000400000000000000" pitchFamily="2" charset="-78"/>
                        </a:rPr>
                        <a:t> مشتری</a:t>
                      </a:r>
                      <a:endParaRPr lang="en-US" sz="2000" dirty="0">
                        <a:solidFill>
                          <a:srgbClr val="0099FF"/>
                        </a:solidFill>
                        <a:cs typeface="B Nazanin" panose="00000400000000000000" pitchFamily="2" charset="-78"/>
                      </a:endParaRPr>
                    </a:p>
                  </a:txBody>
                  <a:tcPr/>
                </a:tc>
              </a:tr>
            </a:tbl>
          </a:graphicData>
        </a:graphic>
      </p:graphicFrame>
      <p:sp>
        <p:nvSpPr>
          <p:cNvPr id="17" name="Left Arrow 16"/>
          <p:cNvSpPr/>
          <p:nvPr/>
        </p:nvSpPr>
        <p:spPr>
          <a:xfrm>
            <a:off x="5653821" y="4157801"/>
            <a:ext cx="463642" cy="23947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Table 17"/>
          <p:cNvGraphicFramePr>
            <a:graphicFrameLocks noGrp="1"/>
          </p:cNvGraphicFramePr>
          <p:nvPr>
            <p:extLst>
              <p:ext uri="{D42A27DB-BD31-4B8C-83A1-F6EECF244321}">
                <p14:modId xmlns:p14="http://schemas.microsoft.com/office/powerpoint/2010/main" val="3641718447"/>
              </p:ext>
            </p:extLst>
          </p:nvPr>
        </p:nvGraphicFramePr>
        <p:xfrm>
          <a:off x="3748895" y="3642241"/>
          <a:ext cx="1724625" cy="1367642"/>
        </p:xfrm>
        <a:graphic>
          <a:graphicData uri="http://schemas.openxmlformats.org/drawingml/2006/table">
            <a:tbl>
              <a:tblPr firstRow="1" bandRow="1">
                <a:tableStyleId>{5C22544A-7EE6-4342-B048-85BDC9FD1C3A}</a:tableStyleId>
              </a:tblPr>
              <a:tblGrid>
                <a:gridCol w="1724625"/>
              </a:tblGrid>
              <a:tr h="1367642">
                <a:tc>
                  <a:txBody>
                    <a:bodyPr/>
                    <a:lstStyle/>
                    <a:p>
                      <a:r>
                        <a:rPr lang="fa-IR" dirty="0" smtClean="0"/>
                        <a:t> </a:t>
                      </a:r>
                      <a:r>
                        <a:rPr lang="fa-IR" sz="2000" dirty="0" smtClean="0">
                          <a:solidFill>
                            <a:schemeClr val="accent5">
                              <a:lumMod val="50000"/>
                            </a:schemeClr>
                          </a:solidFill>
                          <a:cs typeface="B Nazanin" panose="00000400000000000000" pitchFamily="2" charset="-78"/>
                        </a:rPr>
                        <a:t>تعیین میزان هزینه هایی که باید</a:t>
                      </a:r>
                      <a:r>
                        <a:rPr lang="fa-IR" sz="2000" baseline="0" dirty="0" smtClean="0">
                          <a:solidFill>
                            <a:schemeClr val="accent5">
                              <a:lumMod val="50000"/>
                            </a:schemeClr>
                          </a:solidFill>
                          <a:cs typeface="B Nazanin" panose="00000400000000000000" pitchFamily="2" charset="-78"/>
                        </a:rPr>
                        <a:t> انجام شود</a:t>
                      </a:r>
                      <a:endParaRPr lang="en-US" sz="2000" dirty="0">
                        <a:solidFill>
                          <a:schemeClr val="accent5">
                            <a:lumMod val="50000"/>
                          </a:schemeClr>
                        </a:solidFill>
                        <a:cs typeface="B Nazanin" panose="00000400000000000000" pitchFamily="2" charset="-78"/>
                      </a:endParaRPr>
                    </a:p>
                  </a:txBody>
                  <a:tcPr/>
                </a:tc>
              </a:tr>
            </a:tbl>
          </a:graphicData>
        </a:graphic>
      </p:graphicFrame>
      <p:sp>
        <p:nvSpPr>
          <p:cNvPr id="19" name="Left Arrow 18"/>
          <p:cNvSpPr/>
          <p:nvPr/>
        </p:nvSpPr>
        <p:spPr>
          <a:xfrm>
            <a:off x="3090929" y="4197475"/>
            <a:ext cx="463640" cy="22623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0" name="Table 19"/>
          <p:cNvGraphicFramePr>
            <a:graphicFrameLocks noGrp="1"/>
          </p:cNvGraphicFramePr>
          <p:nvPr>
            <p:extLst>
              <p:ext uri="{D42A27DB-BD31-4B8C-83A1-F6EECF244321}">
                <p14:modId xmlns:p14="http://schemas.microsoft.com/office/powerpoint/2010/main" val="3769872735"/>
              </p:ext>
            </p:extLst>
          </p:nvPr>
        </p:nvGraphicFramePr>
        <p:xfrm>
          <a:off x="948386" y="3648324"/>
          <a:ext cx="1910724" cy="1615440"/>
        </p:xfrm>
        <a:graphic>
          <a:graphicData uri="http://schemas.openxmlformats.org/drawingml/2006/table">
            <a:tbl>
              <a:tblPr firstRow="1" bandRow="1">
                <a:tableStyleId>{5C22544A-7EE6-4342-B048-85BDC9FD1C3A}</a:tableStyleId>
              </a:tblPr>
              <a:tblGrid>
                <a:gridCol w="1910724"/>
              </a:tblGrid>
              <a:tr h="1490346">
                <a:tc>
                  <a:txBody>
                    <a:bodyPr/>
                    <a:lstStyle/>
                    <a:p>
                      <a:r>
                        <a:rPr lang="fa-IR" sz="2000" dirty="0" smtClean="0">
                          <a:solidFill>
                            <a:srgbClr val="7030A0"/>
                          </a:solidFill>
                          <a:cs typeface="B Nazanin" panose="00000400000000000000" pitchFamily="2" charset="-78"/>
                        </a:rPr>
                        <a:t>طراحی محصولی که ارزش</a:t>
                      </a:r>
                      <a:r>
                        <a:rPr lang="fa-IR" sz="2000" baseline="0" dirty="0" smtClean="0">
                          <a:solidFill>
                            <a:srgbClr val="7030A0"/>
                          </a:solidFill>
                          <a:cs typeface="B Nazanin" panose="00000400000000000000" pitchFamily="2" charset="-78"/>
                        </a:rPr>
                        <a:t> مورد نظر مشتری را در قبال قیمت تعیین شده ارائه کند .</a:t>
                      </a:r>
                      <a:endParaRPr lang="en-US" sz="2000" dirty="0">
                        <a:solidFill>
                          <a:srgbClr val="7030A0"/>
                        </a:solidFill>
                        <a:cs typeface="B Nazanin" panose="00000400000000000000" pitchFamily="2" charset="-78"/>
                      </a:endParaRPr>
                    </a:p>
                  </a:txBody>
                  <a:tcPr/>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2453516976"/>
              </p:ext>
            </p:extLst>
          </p:nvPr>
        </p:nvGraphicFramePr>
        <p:xfrm>
          <a:off x="10103473" y="4739425"/>
          <a:ext cx="1571223" cy="2011680"/>
        </p:xfrm>
        <a:graphic>
          <a:graphicData uri="http://schemas.openxmlformats.org/drawingml/2006/table">
            <a:tbl>
              <a:tblPr firstRow="1" bandRow="1">
                <a:tableStyleId>{5C22544A-7EE6-4342-B048-85BDC9FD1C3A}</a:tableStyleId>
              </a:tblPr>
              <a:tblGrid>
                <a:gridCol w="1571223"/>
              </a:tblGrid>
              <a:tr h="1287889">
                <a:tc>
                  <a:txBody>
                    <a:bodyPr/>
                    <a:lstStyle/>
                    <a:p>
                      <a:r>
                        <a:rPr lang="fa-IR" dirty="0" smtClean="0">
                          <a:solidFill>
                            <a:srgbClr val="0070C0"/>
                          </a:solidFill>
                          <a:cs typeface="B Nazanin" panose="00000400000000000000" pitchFamily="2" charset="-78"/>
                        </a:rPr>
                        <a:t>شیوه</a:t>
                      </a:r>
                      <a:r>
                        <a:rPr lang="fa-IR" baseline="0" dirty="0" smtClean="0">
                          <a:solidFill>
                            <a:srgbClr val="0070C0"/>
                          </a:solidFill>
                          <a:cs typeface="B Nazanin" panose="00000400000000000000" pitchFamily="2" charset="-78"/>
                        </a:rPr>
                        <a:t> صحیح ! همچون تمامی موارد دیگر در بازاریابی ، قیمت گزاری مناسب هم با مشتری آغاز می شود .</a:t>
                      </a:r>
                      <a:endParaRPr lang="en-US" dirty="0">
                        <a:solidFill>
                          <a:srgbClr val="0070C0"/>
                        </a:solidFill>
                        <a:cs typeface="B Nazanin" panose="00000400000000000000" pitchFamily="2" charset="-78"/>
                      </a:endParaRPr>
                    </a:p>
                  </a:txBody>
                  <a:tcPr/>
                </a:tc>
              </a:tr>
            </a:tbl>
          </a:graphicData>
        </a:graphic>
      </p:graphicFrame>
      <p:sp>
        <p:nvSpPr>
          <p:cNvPr id="22" name="Left-Up Arrow 21"/>
          <p:cNvSpPr/>
          <p:nvPr/>
        </p:nvSpPr>
        <p:spPr>
          <a:xfrm rot="16200000">
            <a:off x="10157219" y="4074265"/>
            <a:ext cx="417705" cy="796417"/>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3648552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8366" y="463640"/>
            <a:ext cx="4404575" cy="2743199"/>
          </a:xfrm>
        </p:spPr>
        <p:txBody>
          <a:bodyPr>
            <a:normAutofit fontScale="90000"/>
          </a:bodyPr>
          <a:lstStyle/>
          <a:p>
            <a:pPr algn="r"/>
            <a:r>
              <a:rPr lang="fa-IR" sz="3100" b="1" dirty="0" smtClean="0">
                <a:solidFill>
                  <a:srgbClr val="7030A0"/>
                </a:solidFill>
                <a:cs typeface="B Nazanin" panose="00000400000000000000" pitchFamily="2" charset="-78"/>
              </a:rPr>
              <a:t>دو گونه قیمت گذاری بر مبنای ارزش متصور:</a:t>
            </a:r>
            <a:r>
              <a:rPr lang="fa-IR" b="1" dirty="0" smtClean="0">
                <a:cs typeface="B Zar" panose="00000400000000000000" pitchFamily="2" charset="-78"/>
              </a:rPr>
              <a:t/>
            </a:r>
            <a:br>
              <a:rPr lang="fa-IR" b="1" dirty="0" smtClean="0">
                <a:cs typeface="B Zar" panose="00000400000000000000" pitchFamily="2" charset="-78"/>
              </a:rPr>
            </a:br>
            <a:r>
              <a:rPr lang="fa-IR" b="1" dirty="0" smtClean="0">
                <a:cs typeface="B Zar" panose="00000400000000000000" pitchFamily="2" charset="-78"/>
              </a:rPr>
              <a:t/>
            </a:r>
            <a:br>
              <a:rPr lang="fa-IR" b="1" dirty="0" smtClean="0">
                <a:cs typeface="B Zar" panose="00000400000000000000" pitchFamily="2" charset="-78"/>
              </a:rPr>
            </a:br>
            <a:r>
              <a:rPr lang="fa-IR" b="1" dirty="0" smtClean="0">
                <a:cs typeface="B Zar" panose="00000400000000000000" pitchFamily="2" charset="-78"/>
              </a:rPr>
              <a:t>1 . </a:t>
            </a:r>
            <a:r>
              <a:rPr lang="fa-IR" sz="2700" b="1" dirty="0" smtClean="0">
                <a:solidFill>
                  <a:srgbClr val="C00000"/>
                </a:solidFill>
                <a:cs typeface="B Zar" panose="00000400000000000000" pitchFamily="2" charset="-78"/>
              </a:rPr>
              <a:t>قيمت‌گذاري </a:t>
            </a:r>
            <a:r>
              <a:rPr lang="fa-IR" sz="2700" b="1" dirty="0">
                <a:solidFill>
                  <a:srgbClr val="C00000"/>
                </a:solidFill>
                <a:cs typeface="B Zar" panose="00000400000000000000" pitchFamily="2" charset="-78"/>
              </a:rPr>
              <a:t>بر مبناي ارائه ارزش </a:t>
            </a:r>
            <a:r>
              <a:rPr lang="fa-IR" sz="2700" b="1" dirty="0" smtClean="0">
                <a:solidFill>
                  <a:srgbClr val="C00000"/>
                </a:solidFill>
                <a:cs typeface="B Zar" panose="00000400000000000000" pitchFamily="2" charset="-78"/>
              </a:rPr>
              <a:t>موجه</a:t>
            </a:r>
            <a:r>
              <a:rPr lang="en-US" sz="2700" b="1" dirty="0" smtClean="0">
                <a:solidFill>
                  <a:srgbClr val="C00000"/>
                </a:solidFill>
                <a:cs typeface="B Zar" panose="00000400000000000000" pitchFamily="2" charset="-78"/>
              </a:rPr>
              <a:t>                    </a:t>
            </a:r>
            <a:r>
              <a:rPr lang="fa-IR" b="1" dirty="0" smtClean="0">
                <a:cs typeface="B Zar" panose="00000400000000000000" pitchFamily="2" charset="-78"/>
              </a:rPr>
              <a:t/>
            </a:r>
            <a:br>
              <a:rPr lang="fa-IR" b="1" dirty="0" smtClean="0">
                <a:cs typeface="B Zar" panose="00000400000000000000" pitchFamily="2" charset="-78"/>
              </a:rPr>
            </a:br>
            <a:r>
              <a:rPr lang="en-US" dirty="0">
                <a:cs typeface="B Zar" panose="00000400000000000000" pitchFamily="2" charset="-78"/>
              </a:rPr>
              <a:t/>
            </a:r>
            <a:br>
              <a:rPr lang="en-US" dirty="0">
                <a:cs typeface="B Zar" panose="00000400000000000000" pitchFamily="2" charset="-78"/>
              </a:rPr>
            </a:br>
            <a:endParaRPr lang="fa-IR" dirty="0">
              <a:cs typeface="B Zar" panose="00000400000000000000" pitchFamily="2" charset="-78"/>
            </a:endParaRPr>
          </a:p>
        </p:txBody>
      </p:sp>
      <p:sp>
        <p:nvSpPr>
          <p:cNvPr id="3" name="Content Placeholder 2"/>
          <p:cNvSpPr>
            <a:spLocks noGrp="1"/>
          </p:cNvSpPr>
          <p:nvPr>
            <p:ph idx="1"/>
          </p:nvPr>
        </p:nvSpPr>
        <p:spPr>
          <a:xfrm>
            <a:off x="144379" y="3709115"/>
            <a:ext cx="9504947" cy="3148885"/>
          </a:xfrm>
        </p:spPr>
        <p:txBody>
          <a:bodyPr>
            <a:normAutofit fontScale="92500"/>
          </a:bodyPr>
          <a:lstStyle/>
          <a:p>
            <a:pPr marL="0" indent="0">
              <a:buNone/>
            </a:pPr>
            <a:r>
              <a:rPr lang="fa-IR" sz="2400" dirty="0">
                <a:cs typeface="B Zar" panose="00000400000000000000" pitchFamily="2" charset="-78"/>
              </a:rPr>
              <a:t>هر روز بر تعداد بازارياب‌هايي كه به منظور ارائه تركيب مناسبي از كيفيت و خدمت مفيد در ازاي قيمتي منصفانه، به عبارت ديگر استراتژي قيمت‌گذاري بر مبناي ارائه ارزش موجه را اتخاذ مي‌كنند افزوده مي‌شود</a:t>
            </a:r>
            <a:r>
              <a:rPr lang="fa-IR" sz="2400" dirty="0" smtClean="0">
                <a:cs typeface="B Zar" panose="00000400000000000000" pitchFamily="2" charset="-78"/>
              </a:rPr>
              <a:t>.</a:t>
            </a:r>
            <a:endParaRPr lang="en-US" sz="2400" dirty="0" smtClean="0">
              <a:cs typeface="B Zar" panose="00000400000000000000" pitchFamily="2" charset="-78"/>
            </a:endParaRPr>
          </a:p>
          <a:p>
            <a:pPr marL="0" indent="0">
              <a:buNone/>
            </a:pPr>
            <a:r>
              <a:rPr lang="fa-IR" sz="2400" dirty="0" smtClean="0">
                <a:cs typeface="B Zar" panose="00000400000000000000" pitchFamily="2" charset="-78"/>
              </a:rPr>
              <a:t> </a:t>
            </a:r>
            <a:endParaRPr lang="en-US" sz="2400" dirty="0">
              <a:cs typeface="B Zar" panose="00000400000000000000" pitchFamily="2" charset="-78"/>
            </a:endParaRPr>
          </a:p>
          <a:p>
            <a:pPr marL="0" indent="0">
              <a:buNone/>
            </a:pPr>
            <a:r>
              <a:rPr lang="fa-IR" sz="2400" dirty="0">
                <a:cs typeface="B Zar" panose="00000400000000000000" pitchFamily="2" charset="-78"/>
              </a:rPr>
              <a:t>در ساير موارد، قيمت‌گذاري بر مبناي ارائه ارزش موجه دربرگيرنده طراحي مجدد برندهاي موجود به منظور ارائه كيفيتي بالاتر در ازاي همان قيمت يا همان كيفيت در ازاي قيمتي پايين‌تر مي‌باشد. </a:t>
            </a:r>
            <a:endParaRPr lang="en-US" sz="2400" dirty="0" smtClean="0">
              <a:cs typeface="B Zar" panose="00000400000000000000" pitchFamily="2" charset="-78"/>
            </a:endParaRPr>
          </a:p>
          <a:p>
            <a:pPr marL="0" indent="0">
              <a:buNone/>
            </a:pPr>
            <a:endParaRPr lang="en-US" sz="2400" dirty="0" smtClean="0">
              <a:cs typeface="B Zar" panose="00000400000000000000" pitchFamily="2" charset="-78"/>
            </a:endParaRPr>
          </a:p>
          <a:p>
            <a:pPr marL="0" indent="0" algn="ctr">
              <a:buNone/>
            </a:pPr>
            <a:r>
              <a:rPr lang="en-US" sz="2800" dirty="0" smtClean="0">
                <a:solidFill>
                  <a:srgbClr val="FF0000"/>
                </a:solidFill>
                <a:cs typeface="B Zar" panose="00000400000000000000" pitchFamily="2" charset="-78"/>
              </a:rPr>
              <a:t>6</a:t>
            </a:r>
            <a:endParaRPr lang="en-US" sz="2800" dirty="0">
              <a:solidFill>
                <a:srgbClr val="FF0000"/>
              </a:solidFill>
              <a:cs typeface="B Zar"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379" y="806963"/>
            <a:ext cx="4543425" cy="2819400"/>
          </a:xfrm>
          <a:prstGeom prst="rect">
            <a:avLst/>
          </a:prstGeom>
        </p:spPr>
      </p:pic>
    </p:spTree>
    <p:extLst>
      <p:ext uri="{BB962C8B-B14F-4D97-AF65-F5344CB8AC3E}">
        <p14:creationId xmlns:p14="http://schemas.microsoft.com/office/powerpoint/2010/main" val="156030319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2152" y="1803042"/>
            <a:ext cx="5139883" cy="1451084"/>
          </a:xfrm>
        </p:spPr>
        <p:txBody>
          <a:bodyPr>
            <a:normAutofit fontScale="90000"/>
          </a:bodyPr>
          <a:lstStyle/>
          <a:p>
            <a:pPr algn="r"/>
            <a:r>
              <a:rPr lang="fa-IR" dirty="0" smtClean="0">
                <a:solidFill>
                  <a:srgbClr val="00B0F0"/>
                </a:solidFill>
                <a:cs typeface="B Zar" panose="00000400000000000000" pitchFamily="2" charset="-78"/>
              </a:rPr>
              <a:t>2 . قيمت‌گذاري مبتني بر ارزش    افزوده</a:t>
            </a:r>
            <a:r>
              <a:rPr lang="en-US" dirty="0" smtClean="0">
                <a:solidFill>
                  <a:srgbClr val="00B0F0"/>
                </a:solidFill>
                <a:cs typeface="B Zar" panose="00000400000000000000" pitchFamily="2" charset="-78"/>
              </a:rPr>
              <a:t>                           </a:t>
            </a:r>
            <a:r>
              <a:rPr lang="en-US" dirty="0" smtClean="0">
                <a:cs typeface="B Zar" panose="00000400000000000000" pitchFamily="2" charset="-78"/>
              </a:rPr>
              <a:t/>
            </a:r>
            <a:br>
              <a:rPr lang="en-US" dirty="0" smtClean="0">
                <a:cs typeface="B Zar" panose="00000400000000000000" pitchFamily="2" charset="-78"/>
              </a:rPr>
            </a:br>
            <a:endParaRPr lang="fa-IR" dirty="0"/>
          </a:p>
        </p:txBody>
      </p:sp>
      <p:sp>
        <p:nvSpPr>
          <p:cNvPr id="3" name="Content Placeholder 2"/>
          <p:cNvSpPr>
            <a:spLocks noGrp="1"/>
          </p:cNvSpPr>
          <p:nvPr>
            <p:ph idx="1"/>
          </p:nvPr>
        </p:nvSpPr>
        <p:spPr>
          <a:xfrm>
            <a:off x="301467" y="2528584"/>
            <a:ext cx="9938084" cy="4114800"/>
          </a:xfrm>
        </p:spPr>
        <p:txBody>
          <a:bodyPr>
            <a:normAutofit fontScale="62500" lnSpcReduction="20000"/>
          </a:bodyPr>
          <a:lstStyle/>
          <a:p>
            <a:pPr marL="0" indent="0">
              <a:buNone/>
            </a:pPr>
            <a:endParaRPr lang="en-US" sz="2400" dirty="0" smtClean="0">
              <a:cs typeface="B Zar" panose="00000400000000000000" pitchFamily="2" charset="-78"/>
            </a:endParaRPr>
          </a:p>
          <a:p>
            <a:pPr marL="0" indent="0">
              <a:buNone/>
            </a:pPr>
            <a:endParaRPr lang="en-US" sz="2900" dirty="0">
              <a:cs typeface="B Zar" panose="00000400000000000000" pitchFamily="2" charset="-78"/>
            </a:endParaRPr>
          </a:p>
          <a:p>
            <a:pPr marL="0" indent="0">
              <a:buNone/>
            </a:pPr>
            <a:endParaRPr lang="en-US" sz="2900" dirty="0" smtClean="0">
              <a:cs typeface="B Zar" panose="00000400000000000000" pitchFamily="2" charset="-78"/>
            </a:endParaRPr>
          </a:p>
          <a:p>
            <a:pPr marL="0" indent="0">
              <a:buNone/>
            </a:pPr>
            <a:r>
              <a:rPr lang="fa-IR" sz="2900" dirty="0" smtClean="0">
                <a:cs typeface="B Zar" panose="00000400000000000000" pitchFamily="2" charset="-78"/>
              </a:rPr>
              <a:t>به </a:t>
            </a:r>
            <a:r>
              <a:rPr lang="fa-IR" sz="2900" dirty="0">
                <a:cs typeface="B Zar" panose="00000400000000000000" pitchFamily="2" charset="-78"/>
              </a:rPr>
              <a:t>منظور افزايش توان قيمت‌گذاري، بسياري از شركت‌ها استراتژي قيمت‌گذاري مبتني بر ارزش افزوده را اتخاذ مي‌كنند. </a:t>
            </a:r>
            <a:endParaRPr lang="en-US" sz="2900" dirty="0" smtClean="0">
              <a:cs typeface="B Zar" panose="00000400000000000000" pitchFamily="2" charset="-78"/>
            </a:endParaRPr>
          </a:p>
          <a:p>
            <a:pPr marL="0" indent="0">
              <a:buNone/>
            </a:pPr>
            <a:endParaRPr lang="en-US" sz="2900" dirty="0">
              <a:cs typeface="B Zar" panose="00000400000000000000" pitchFamily="2" charset="-78"/>
            </a:endParaRPr>
          </a:p>
          <a:p>
            <a:pPr marL="0" indent="0">
              <a:buNone/>
            </a:pPr>
            <a:endParaRPr lang="en-US" sz="2900" dirty="0" smtClean="0">
              <a:cs typeface="B Zar" panose="00000400000000000000" pitchFamily="2" charset="-78"/>
            </a:endParaRPr>
          </a:p>
          <a:p>
            <a:pPr marL="0" indent="0">
              <a:buNone/>
            </a:pPr>
            <a:endParaRPr lang="en-US" sz="2900" dirty="0">
              <a:cs typeface="B Zar" panose="00000400000000000000" pitchFamily="2" charset="-78"/>
            </a:endParaRPr>
          </a:p>
          <a:p>
            <a:pPr marL="0" indent="0">
              <a:buNone/>
            </a:pPr>
            <a:r>
              <a:rPr lang="fa-IR" sz="2900" dirty="0" smtClean="0">
                <a:cs typeface="B Zar" panose="00000400000000000000" pitchFamily="2" charset="-78"/>
              </a:rPr>
              <a:t>شركت‌ها </a:t>
            </a:r>
            <a:r>
              <a:rPr lang="fa-IR" sz="2900" dirty="0">
                <a:cs typeface="B Zar" panose="00000400000000000000" pitchFamily="2" charset="-78"/>
              </a:rPr>
              <a:t>به جاي كاهش قيمت‌ها در جهت هماهنگي با رقبا ويژگي‌ها و خدماتي كه داراي ارزش اضافي هستند را به منظور ايجاد تمايز در </a:t>
            </a:r>
            <a:endParaRPr lang="en-US" sz="2900" dirty="0" smtClean="0">
              <a:cs typeface="B Zar" panose="00000400000000000000" pitchFamily="2" charset="-78"/>
            </a:endParaRPr>
          </a:p>
          <a:p>
            <a:pPr marL="0" indent="0">
              <a:buNone/>
            </a:pPr>
            <a:endParaRPr lang="en-US" sz="2900" dirty="0">
              <a:cs typeface="B Zar" panose="00000400000000000000" pitchFamily="2" charset="-78"/>
            </a:endParaRPr>
          </a:p>
          <a:p>
            <a:pPr marL="0" indent="0">
              <a:buNone/>
            </a:pPr>
            <a:r>
              <a:rPr lang="fa-IR" sz="2900" dirty="0" smtClean="0">
                <a:cs typeface="B Zar" panose="00000400000000000000" pitchFamily="2" charset="-78"/>
              </a:rPr>
              <a:t>آنچه </a:t>
            </a:r>
            <a:r>
              <a:rPr lang="fa-IR" sz="2900" dirty="0">
                <a:cs typeface="B Zar" panose="00000400000000000000" pitchFamily="2" charset="-78"/>
              </a:rPr>
              <a:t>كه به بازار عرضه مي‌كنند </a:t>
            </a:r>
            <a:r>
              <a:rPr lang="fa-IR" sz="2900" dirty="0" smtClean="0">
                <a:cs typeface="B Zar" panose="00000400000000000000" pitchFamily="2" charset="-78"/>
              </a:rPr>
              <a:t> </a:t>
            </a:r>
            <a:r>
              <a:rPr lang="fa-IR" sz="2900" dirty="0">
                <a:cs typeface="B Zar" panose="00000400000000000000" pitchFamily="2" charset="-78"/>
              </a:rPr>
              <a:t>مي‌افزايند و از اين طريق از قيمت‌هاي بالاتر پشتيباني مي‌كنند. </a:t>
            </a:r>
            <a:endParaRPr lang="fa-IR" sz="2900" dirty="0" smtClean="0">
              <a:cs typeface="B Zar" panose="00000400000000000000" pitchFamily="2" charset="-78"/>
            </a:endParaRPr>
          </a:p>
          <a:p>
            <a:pPr marL="0" indent="0">
              <a:buNone/>
            </a:pPr>
            <a:endParaRPr lang="en-US" sz="2400" dirty="0">
              <a:cs typeface="B Zar" panose="00000400000000000000" pitchFamily="2" charset="-78"/>
            </a:endParaRPr>
          </a:p>
          <a:p>
            <a:pPr marL="0" indent="0" algn="ctr">
              <a:buNone/>
            </a:pPr>
            <a:r>
              <a:rPr lang="en-US" sz="2800" dirty="0" smtClean="0">
                <a:solidFill>
                  <a:srgbClr val="FF0000"/>
                </a:solidFill>
                <a:cs typeface="B Zar" panose="00000400000000000000" pitchFamily="2" charset="-78"/>
              </a:rPr>
              <a:t>7</a:t>
            </a:r>
          </a:p>
          <a:p>
            <a:pPr marL="0" indent="0">
              <a:buNone/>
            </a:pPr>
            <a:endParaRPr lang="en-US" sz="2400" dirty="0">
              <a:cs typeface="B Zar"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718" y="438303"/>
            <a:ext cx="3175000" cy="2413000"/>
          </a:xfrm>
          <a:prstGeom prst="rect">
            <a:avLst/>
          </a:prstGeom>
        </p:spPr>
      </p:pic>
    </p:spTree>
    <p:extLst>
      <p:ext uri="{BB962C8B-B14F-4D97-AF65-F5344CB8AC3E}">
        <p14:creationId xmlns:p14="http://schemas.microsoft.com/office/powerpoint/2010/main" val="4106496088"/>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408" y="140368"/>
            <a:ext cx="8596668" cy="804778"/>
          </a:xfrm>
        </p:spPr>
        <p:txBody>
          <a:bodyPr>
            <a:normAutofit fontScale="90000"/>
          </a:bodyPr>
          <a:lstStyle/>
          <a:p>
            <a:r>
              <a:rPr lang="en-US" b="1" dirty="0" smtClean="0">
                <a:solidFill>
                  <a:srgbClr val="0070C0"/>
                </a:solidFill>
                <a:cs typeface="B Zar" panose="00000400000000000000" pitchFamily="2" charset="-78"/>
              </a:rPr>
              <a:t>   </a:t>
            </a:r>
            <a:r>
              <a:rPr lang="fa-IR" b="1" dirty="0" smtClean="0">
                <a:solidFill>
                  <a:srgbClr val="0070C0"/>
                </a:solidFill>
                <a:cs typeface="B Zar" panose="00000400000000000000" pitchFamily="2" charset="-78"/>
              </a:rPr>
              <a:t>انواع هزينه‌ها</a:t>
            </a:r>
            <a:r>
              <a:rPr lang="en-US" b="1" dirty="0" smtClean="0">
                <a:solidFill>
                  <a:srgbClr val="0070C0"/>
                </a:solidFill>
                <a:cs typeface="B Zar" panose="00000400000000000000" pitchFamily="2" charset="-78"/>
              </a:rPr>
              <a:t>                                           </a:t>
            </a:r>
            <a:r>
              <a:rPr lang="fa-IR" b="1" dirty="0" smtClean="0">
                <a:solidFill>
                  <a:srgbClr val="0070C0"/>
                </a:solidFill>
                <a:cs typeface="B Zar" panose="00000400000000000000" pitchFamily="2" charset="-78"/>
              </a:rPr>
              <a:t/>
            </a:r>
            <a:br>
              <a:rPr lang="fa-IR" b="1" dirty="0" smtClean="0">
                <a:solidFill>
                  <a:srgbClr val="0070C0"/>
                </a:solidFill>
                <a:cs typeface="B Zar" panose="00000400000000000000" pitchFamily="2" charset="-78"/>
              </a:rPr>
            </a:br>
            <a:r>
              <a:rPr lang="en-US" b="1" dirty="0" smtClean="0">
                <a:solidFill>
                  <a:srgbClr val="0070C0"/>
                </a:solidFill>
                <a:cs typeface="B Zar" panose="00000400000000000000" pitchFamily="2" charset="-78"/>
              </a:rPr>
              <a:t>  </a:t>
            </a:r>
            <a:br>
              <a:rPr lang="en-US" b="1" dirty="0" smtClean="0">
                <a:solidFill>
                  <a:srgbClr val="0070C0"/>
                </a:solidFill>
                <a:cs typeface="B Zar" panose="00000400000000000000" pitchFamily="2" charset="-78"/>
              </a:rPr>
            </a:br>
            <a:r>
              <a:rPr lang="fa-IR" b="1" dirty="0" smtClean="0">
                <a:solidFill>
                  <a:srgbClr val="0070C0"/>
                </a:solidFill>
                <a:cs typeface="B Zar" panose="00000400000000000000" pitchFamily="2" charset="-78"/>
              </a:rPr>
              <a:t> </a:t>
            </a:r>
            <a:r>
              <a:rPr lang="en-US" dirty="0">
                <a:cs typeface="B Zar" panose="00000400000000000000" pitchFamily="2" charset="-78"/>
              </a:rPr>
              <a:t/>
            </a:r>
            <a:br>
              <a:rPr lang="en-US" dirty="0">
                <a:cs typeface="B Zar" panose="00000400000000000000" pitchFamily="2" charset="-78"/>
              </a:rPr>
            </a:br>
            <a:endParaRPr lang="fa-IR" dirty="0">
              <a:cs typeface="B Zar" panose="00000400000000000000" pitchFamily="2" charset="-78"/>
            </a:endParaRPr>
          </a:p>
        </p:txBody>
      </p:sp>
      <p:sp>
        <p:nvSpPr>
          <p:cNvPr id="3" name="Content Placeholder 2"/>
          <p:cNvSpPr>
            <a:spLocks noGrp="1"/>
          </p:cNvSpPr>
          <p:nvPr>
            <p:ph idx="1"/>
          </p:nvPr>
        </p:nvSpPr>
        <p:spPr>
          <a:xfrm>
            <a:off x="-96252" y="945146"/>
            <a:ext cx="9709484" cy="5912854"/>
          </a:xfrm>
        </p:spPr>
        <p:txBody>
          <a:bodyPr>
            <a:noAutofit/>
          </a:bodyPr>
          <a:lstStyle/>
          <a:p>
            <a:pPr marL="0" indent="0">
              <a:buNone/>
            </a:pPr>
            <a:r>
              <a:rPr lang="fa-IR" sz="2800" dirty="0" smtClean="0">
                <a:solidFill>
                  <a:srgbClr val="C00000"/>
                </a:solidFill>
                <a:cs typeface="B Zar" panose="00000400000000000000" pitchFamily="2" charset="-78"/>
              </a:rPr>
              <a:t>هزينه‌هاي </a:t>
            </a:r>
            <a:r>
              <a:rPr lang="fa-IR" sz="2800" dirty="0">
                <a:solidFill>
                  <a:srgbClr val="C00000"/>
                </a:solidFill>
                <a:cs typeface="B Zar" panose="00000400000000000000" pitchFamily="2" charset="-78"/>
              </a:rPr>
              <a:t>ثابت </a:t>
            </a:r>
            <a:r>
              <a:rPr lang="fa-IR" sz="2400" dirty="0">
                <a:cs typeface="B Zar" panose="00000400000000000000" pitchFamily="2" charset="-78"/>
              </a:rPr>
              <a:t>(كه بالاسري هم خوانده مي‌شوند) هزينه‌هايي هستند كه با ميزان توليد و فروش تغيير نمي‌كنند. </a:t>
            </a:r>
            <a:endParaRPr lang="fa-IR" sz="2400" dirty="0" smtClean="0">
              <a:cs typeface="B Zar" panose="00000400000000000000" pitchFamily="2" charset="-78"/>
            </a:endParaRPr>
          </a:p>
          <a:p>
            <a:pPr marL="0" indent="0">
              <a:buNone/>
            </a:pPr>
            <a:r>
              <a:rPr lang="fa-IR" sz="2800" dirty="0" smtClean="0">
                <a:solidFill>
                  <a:srgbClr val="C00000"/>
                </a:solidFill>
                <a:cs typeface="B Zar" panose="00000400000000000000" pitchFamily="2" charset="-78"/>
              </a:rPr>
              <a:t>هزينه‌هاي </a:t>
            </a:r>
            <a:r>
              <a:rPr lang="fa-IR" sz="2800" dirty="0">
                <a:solidFill>
                  <a:srgbClr val="C00000"/>
                </a:solidFill>
                <a:cs typeface="B Zar" panose="00000400000000000000" pitchFamily="2" charset="-78"/>
              </a:rPr>
              <a:t>متغير </a:t>
            </a:r>
            <a:r>
              <a:rPr lang="fa-IR" sz="2400" dirty="0">
                <a:cs typeface="B Zar" panose="00000400000000000000" pitchFamily="2" charset="-78"/>
              </a:rPr>
              <a:t>مستقيماً و با توجه به ميزان توليد تغيير مي‌كنند. ساخت هريك از رايانه‌هاي شخصي توليد شده </a:t>
            </a:r>
            <a:r>
              <a:rPr lang="fa-IR" sz="2400" dirty="0" smtClean="0">
                <a:cs typeface="B Zar" panose="00000400000000000000" pitchFamily="2" charset="-78"/>
              </a:rPr>
              <a:t>در </a:t>
            </a:r>
            <a:r>
              <a:rPr lang="fa-IR" sz="2400" dirty="0">
                <a:cs typeface="B Zar" panose="00000400000000000000" pitchFamily="2" charset="-78"/>
              </a:rPr>
              <a:t>برگيرنده هزينه‌هايي چون تراشه‌هاي رايانه، سيم، پلاستيك، بسته‌بندي و ساير مواد اوليه مي‌باشد. اين هزينه‌ها معمولاً براي تمام واحدهاي توليد شده يكسان هستند. چنين هزينه‌هايي متغير ناميده مي‌شوند زيرا تغيير كل آنها با توجه به تعداد واحدهاي توليدي تغيير مي‌كند. </a:t>
            </a:r>
            <a:endParaRPr lang="fa-IR" sz="2400" dirty="0" smtClean="0">
              <a:cs typeface="B Zar" panose="00000400000000000000" pitchFamily="2" charset="-78"/>
            </a:endParaRPr>
          </a:p>
          <a:p>
            <a:pPr marL="0" indent="0">
              <a:buNone/>
            </a:pPr>
            <a:r>
              <a:rPr lang="fa-IR" sz="2400" dirty="0" smtClean="0">
                <a:solidFill>
                  <a:srgbClr val="00B0F0"/>
                </a:solidFill>
                <a:cs typeface="B Zar" panose="00000400000000000000" pitchFamily="2" charset="-78"/>
              </a:rPr>
              <a:t>بهای </a:t>
            </a:r>
            <a:r>
              <a:rPr lang="fa-IR" sz="2400" dirty="0">
                <a:solidFill>
                  <a:srgbClr val="00B0F0"/>
                </a:solidFill>
                <a:cs typeface="B Zar" panose="00000400000000000000" pitchFamily="2" charset="-78"/>
              </a:rPr>
              <a:t>تمام شده كل</a:t>
            </a:r>
            <a:r>
              <a:rPr lang="fa-IR" sz="2400" dirty="0">
                <a:cs typeface="B Zar" panose="00000400000000000000" pitchFamily="2" charset="-78"/>
              </a:rPr>
              <a:t> عبارتست از مجموع هزينه‌هاي ثابت و متغير به ازاي تمام مقادير توليد. </a:t>
            </a:r>
            <a:endParaRPr lang="fa-IR" sz="2400" dirty="0" smtClean="0">
              <a:cs typeface="B Zar" panose="00000400000000000000" pitchFamily="2" charset="-78"/>
            </a:endParaRPr>
          </a:p>
          <a:p>
            <a:pPr marL="0" indent="0">
              <a:buNone/>
            </a:pPr>
            <a:r>
              <a:rPr lang="fa-IR" sz="2400" dirty="0" smtClean="0">
                <a:cs typeface="B Zar" panose="00000400000000000000" pitchFamily="2" charset="-78"/>
              </a:rPr>
              <a:t>مديريت </a:t>
            </a:r>
            <a:r>
              <a:rPr lang="fa-IR" sz="2400" dirty="0">
                <a:cs typeface="B Zar" panose="00000400000000000000" pitchFamily="2" charset="-78"/>
              </a:rPr>
              <a:t>خواستار آن است تا قيمتي را مطالبه كند كه </a:t>
            </a:r>
            <a:r>
              <a:rPr lang="fa-IR" sz="2400" dirty="0" smtClean="0">
                <a:cs typeface="B Zar" panose="00000400000000000000" pitchFamily="2" charset="-78"/>
              </a:rPr>
              <a:t>حداقل </a:t>
            </a:r>
            <a:r>
              <a:rPr lang="fa-IR" sz="2400" dirty="0">
                <a:cs typeface="B Zar" panose="00000400000000000000" pitchFamily="2" charset="-78"/>
              </a:rPr>
              <a:t>بهاي تمام شده كل توليد را براي ميزان معيني از توليد پوشش دهد. </a:t>
            </a:r>
            <a:endParaRPr lang="en-US" sz="2400" dirty="0">
              <a:cs typeface="B Zar" panose="00000400000000000000" pitchFamily="2" charset="-78"/>
            </a:endParaRPr>
          </a:p>
          <a:p>
            <a:pPr marL="0" indent="0">
              <a:buNone/>
            </a:pPr>
            <a:r>
              <a:rPr lang="fa-IR" sz="2400" dirty="0">
                <a:cs typeface="B Zar" panose="00000400000000000000" pitchFamily="2" charset="-78"/>
              </a:rPr>
              <a:t>ساده‌ترين شيوه قيمت‌گذاري مبتني بر افزودن ضريب مخصوص منفعت به هزينه تمام شده، مي‌باشد. شركت‌هاي ساختماني، براي مثال با تخمين كل هزينه پروژه و افزودن درصدي استاندارد بابت سود، مناقصات را ارائه </a:t>
            </a:r>
            <a:r>
              <a:rPr lang="fa-IR" sz="2400" dirty="0" smtClean="0">
                <a:cs typeface="B Zar" panose="00000400000000000000" pitchFamily="2" charset="-78"/>
              </a:rPr>
              <a:t>مي‌كنند</a:t>
            </a:r>
            <a:endParaRPr lang="en-US" sz="2400" dirty="0" smtClean="0">
              <a:cs typeface="B Zar" panose="00000400000000000000" pitchFamily="2" charset="-78"/>
            </a:endParaRPr>
          </a:p>
          <a:p>
            <a:pPr marL="0" indent="0" algn="ctr">
              <a:buNone/>
            </a:pPr>
            <a:r>
              <a:rPr lang="en-US" sz="2400" dirty="0">
                <a:solidFill>
                  <a:srgbClr val="FF0000"/>
                </a:solidFill>
                <a:cs typeface="B Zar" panose="00000400000000000000" pitchFamily="2" charset="-78"/>
              </a:rPr>
              <a:t>8</a:t>
            </a:r>
          </a:p>
        </p:txBody>
      </p:sp>
    </p:spTree>
    <p:extLst>
      <p:ext uri="{BB962C8B-B14F-4D97-AF65-F5344CB8AC3E}">
        <p14:creationId xmlns:p14="http://schemas.microsoft.com/office/powerpoint/2010/main" val="3084179365"/>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1430</TotalTime>
  <Words>2460</Words>
  <Application>Microsoft Office PowerPoint</Application>
  <PresentationFormat>Widescreen</PresentationFormat>
  <Paragraphs>208</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B Nazanin</vt:lpstr>
      <vt:lpstr>B Zar</vt:lpstr>
      <vt:lpstr>Cambria Math</vt:lpstr>
      <vt:lpstr>Tahoma</vt:lpstr>
      <vt:lpstr>Trebuchet MS</vt:lpstr>
      <vt:lpstr>Wingdings</vt:lpstr>
      <vt:lpstr>Wingdings 3</vt:lpstr>
      <vt:lpstr>Facet</vt:lpstr>
      <vt:lpstr>بنام آنکه آسمانها را برای لبخند گلها می گریاند.  بازاریابی : فصل دهم  درک اصول قیمت گذاری و ایجاد ارزش مورد نظر مشتری  استاد مربوطه : دکتر پرند</vt:lpstr>
      <vt:lpstr>خلاصه اهداف فصل  هدف 1 : قیمت چیست ؟   هدف 2 : برداشت های مشتری از ارزش به هنگام قیمت گذاری   هدف 3 : هزینه های شرکت و محصول به هنگام قیمت گذاری    هدف 4 : سایر ملاحظات داخلی و خارجی موثر بر تصمیمات مرتبط با قیمت گذاری  1     1</vt:lpstr>
      <vt:lpstr>قیمت چیست ؟                              </vt:lpstr>
      <vt:lpstr>PowerPoint Presentation</vt:lpstr>
      <vt:lpstr>برداشت‌هاي مشتري نسبت به ارزش ارائه شدتوسط          محصول                                                           </vt:lpstr>
      <vt:lpstr> قیمت گذاری بر مبنای هزینه        قیمت گذاری بر مبنای میزان ارزش متصور      قیمت گذاری بر اساس میزان ارزش متصور در مقایسه با قیمت گذاری بر مبنای هزینه     5     </vt:lpstr>
      <vt:lpstr>دو گونه قیمت گذاری بر مبنای ارزش متصور:  1 . قيمت‌گذاري بر مبناي ارائه ارزش موجه                      </vt:lpstr>
      <vt:lpstr>2 . قيمت‌گذاري مبتني بر ارزش    افزوده                            </vt:lpstr>
      <vt:lpstr>   انواع هزينه‌ها                                                 </vt:lpstr>
      <vt:lpstr>PowerPoint Presentation</vt:lpstr>
      <vt:lpstr>ساير ملاحظات داخلي و خارجي اثرگذار در           تصميمات مربوط به قيمت                              </vt:lpstr>
      <vt:lpstr>استراتژي كلي بازاريابي، اهداف و استراتژي آميخته بازاريابي  </vt:lpstr>
      <vt:lpstr>شركت مي‌تواند قيمت‌ها را پايين بگيرد و بدين صورت از ايجاد رقابت در بازار جلوگيري كند، يا در جهت ايجاد موازنه در بازار قيمت‌هايي هم سطح با قيمت‌هاي رقبا برگزيند.</vt:lpstr>
      <vt:lpstr>ر</vt:lpstr>
      <vt:lpstr>بازار و تقاضا </vt:lpstr>
      <vt:lpstr>ی</vt:lpstr>
      <vt:lpstr>ا</vt:lpstr>
      <vt:lpstr>ی</vt:lpstr>
      <vt:lpstr>ا</vt:lpstr>
      <vt:lpstr>ا</vt:lpstr>
      <vt:lpstr>ا</vt:lpstr>
      <vt:lpstr>استراتژي و قيمت‌هاي رقبا                                       </vt:lpstr>
      <vt:lpstr>ساير عوامل خارجي  </vt:lpstr>
      <vt:lpstr>    با تشکر از نگاه پرمهر شما</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درک اصول قیمت گذاری و ایجاد ارزش مورد نظر مشتری </dc:title>
  <dc:creator>Maziar KH</dc:creator>
  <cp:lastModifiedBy>pc my hom</cp:lastModifiedBy>
  <cp:revision>98</cp:revision>
  <dcterms:created xsi:type="dcterms:W3CDTF">2014-11-12T21:40:18Z</dcterms:created>
  <dcterms:modified xsi:type="dcterms:W3CDTF">2015-05-13T20:22:02Z</dcterms:modified>
</cp:coreProperties>
</file>