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 id="270" r:id="rId1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B50BB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8" autoAdjust="0"/>
    <p:restoredTop sz="94624" autoAdjust="0"/>
  </p:normalViewPr>
  <p:slideViewPr>
    <p:cSldViewPr>
      <p:cViewPr varScale="1">
        <p:scale>
          <a:sx n="65" d="100"/>
          <a:sy n="65" d="100"/>
        </p:scale>
        <p:origin x="-114" y="-192"/>
      </p:cViewPr>
      <p:guideLst>
        <p:guide orient="horz" pos="2160"/>
        <p:guide pos="2880"/>
      </p:guideLst>
    </p:cSldViewPr>
  </p:slideViewPr>
  <p:outlineViewPr>
    <p:cViewPr>
      <p:scale>
        <a:sx n="33" d="100"/>
        <a:sy n="33" d="100"/>
      </p:scale>
      <p:origin x="0" y="1087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8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AFD82C28-2FB2-4281-8468-ACBC91973E3E}" type="datetimeFigureOut">
              <a:rPr lang="fa-IR" smtClean="0"/>
              <a:pPr/>
              <a:t>1434/04/22</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16BB210C-F430-461E-8139-5DCEBA983E93}" type="slidenum">
              <a:rPr lang="fa-IR" smtClean="0"/>
              <a:pPr/>
              <a:t>‹#›</a:t>
            </a:fld>
            <a:endParaRPr 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30C2B55-87F1-426D-B730-B8C6FAB5C7A6}" type="datetimeFigureOut">
              <a:rPr lang="fa-IR" smtClean="0"/>
              <a:pPr/>
              <a:t>1434/04/22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424C191-5EC4-44DD-8DB3-F701B9515D94}"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7424C191-5EC4-44DD-8DB3-F701B9515D94}" type="slidenum">
              <a:rPr lang="fa-IR" smtClean="0"/>
              <a:pPr/>
              <a:t>1</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7424C191-5EC4-44DD-8DB3-F701B9515D94}" type="slidenum">
              <a:rPr lang="fa-IR" smtClean="0"/>
              <a:pPr/>
              <a:t>2</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7424C191-5EC4-44DD-8DB3-F701B9515D94}" type="slidenum">
              <a:rPr lang="fa-IR" smtClean="0"/>
              <a:pPr/>
              <a:t>3</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6D29661E-F5F6-440E-A8E4-3B90EDEA7DE9}"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strips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6D29661E-F5F6-440E-A8E4-3B90EDEA7DE9}"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strips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FDA66C-A5CB-47DB-872B-BDC9B84D829C}" type="datetimeFigureOut">
              <a:rPr lang="fa-IR" smtClean="0"/>
              <a:pPr/>
              <a:t>1434/04/22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D29661E-F5F6-440E-A8E4-3B90EDEA7DE9}" type="slidenum">
              <a:rPr lang="fa-IR" smtClean="0"/>
              <a:pPr/>
              <a:t>‹#›</a:t>
            </a:fld>
            <a:endParaRPr lang="fa-IR"/>
          </a:p>
        </p:txBody>
      </p:sp>
    </p:spTree>
  </p:cSld>
  <p:clrMapOvr>
    <a:masterClrMapping/>
  </p:clrMapOvr>
  <p:transition spd="slow">
    <p:strips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EFDA66C-A5CB-47DB-872B-BDC9B84D829C}" type="datetimeFigureOut">
              <a:rPr lang="fa-IR" smtClean="0"/>
              <a:pPr/>
              <a:t>1434/04/22</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D29661E-F5F6-440E-A8E4-3B90EDEA7DE9}"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strips dir="rd"/>
  </p:transition>
  <p:timing>
    <p:tnLst>
      <p:par>
        <p:cTn id="1" dur="indefinite" restart="never" nodeType="tmRoot"/>
      </p:par>
    </p:tnLst>
  </p:timing>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0"/>
            <a:ext cx="8069010" cy="4000528"/>
          </a:xfrm>
        </p:spPr>
        <p:txBody>
          <a:bodyPr>
            <a:prstTxWarp prst="textWave4">
              <a:avLst>
                <a:gd name="adj1" fmla="val 6250"/>
                <a:gd name="adj2" fmla="val -376"/>
              </a:avLst>
            </a:prstTxWarp>
            <a:normAutofit/>
            <a:scene3d>
              <a:camera prst="orthographicFront"/>
              <a:lightRig rig="glow" dir="tl">
                <a:rot lat="0" lon="0" rev="5400000"/>
              </a:lightRig>
            </a:scene3d>
            <a:sp3d contourW="12700">
              <a:bevelT w="25400" h="25400"/>
              <a:contourClr>
                <a:schemeClr val="accent6">
                  <a:shade val="73000"/>
                </a:schemeClr>
              </a:contourClr>
            </a:sp3d>
          </a:bodyPr>
          <a:lstStyle/>
          <a:p>
            <a:endParaRPr lang="fa-I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endParaRPr lang="fa-I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endParaRPr lang="fa-I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fa-IR"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بِسم الله الرّحمن الرّحیم</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80756"/>
          </a:xfrm>
        </p:spPr>
        <p:txBody>
          <a:bodyPr>
            <a:normAutofit fontScale="92500" lnSpcReduction="10000"/>
          </a:bodyPr>
          <a:lstStyle/>
          <a:p>
            <a:r>
              <a:rPr lang="fa-IR" dirty="0" smtClean="0">
                <a:solidFill>
                  <a:schemeClr val="bg1"/>
                </a:solidFill>
              </a:rPr>
              <a:t>2- </a:t>
            </a:r>
            <a:r>
              <a:rPr lang="fa-IR" b="1" dirty="0" smtClean="0">
                <a:solidFill>
                  <a:schemeClr val="bg1"/>
                </a:solidFill>
              </a:rPr>
              <a:t>مرحله پیش عملیاتی : ۲تا ۷ سالگی</a:t>
            </a:r>
          </a:p>
          <a:p>
            <a:r>
              <a:rPr lang="fa-IR" dirty="0" smtClean="0">
                <a:solidFill>
                  <a:srgbClr val="0000FF"/>
                </a:solidFill>
              </a:rPr>
              <a:t>علت نامگذاری این مرحله به پیش عملیاتی آن است که کودکان دراین مرحله هنوز قادر به تفکر عملیاتی یا تفکر منطقی نیستند . در این مرحله زبان کمک زیادی به رشدشناختی کودک می کند و او را قادر می سازد تا پدیده ها و امور مختلف را به طور نمادی مورد بررسی قرار داده و مفاهیم مختلف را بشناسد .</a:t>
            </a:r>
          </a:p>
          <a:p>
            <a:r>
              <a:rPr lang="fa-IR" b="1" dirty="0" smtClean="0">
                <a:solidFill>
                  <a:schemeClr val="bg1"/>
                </a:solidFill>
              </a:rPr>
              <a:t>ویژگی های مرحله پیش عملیاتی :</a:t>
            </a:r>
          </a:p>
          <a:p>
            <a:r>
              <a:rPr lang="fa-IR" b="1" dirty="0" smtClean="0">
                <a:solidFill>
                  <a:srgbClr val="FF0000"/>
                </a:solidFill>
              </a:rPr>
              <a:t>1- خودمحوری</a:t>
            </a:r>
            <a:r>
              <a:rPr lang="fa-IR" dirty="0" smtClean="0">
                <a:solidFill>
                  <a:srgbClr val="FF0000"/>
                </a:solidFill>
              </a:rPr>
              <a:t> : </a:t>
            </a:r>
            <a:r>
              <a:rPr lang="fa-IR" dirty="0" smtClean="0">
                <a:solidFill>
                  <a:srgbClr val="FFFF00"/>
                </a:solidFill>
              </a:rPr>
              <a:t>یعنی کود نمی تواند به دیدگاه مشخص دیگری توجه کند . او کلمات را براساس تجارب خود تفسیر می کند وبه کارمی برد و هنوز نمی داند کودکان و نوجوانان دیگر ، که تجارب متفاوتی دارند ، احتمالاً می توانند تصورات متفاوتی داشته باشند.</a:t>
            </a:r>
          </a:p>
          <a:p>
            <a:r>
              <a:rPr lang="fa-IR" dirty="0" smtClean="0">
                <a:solidFill>
                  <a:srgbClr val="FF0000"/>
                </a:solidFill>
              </a:rPr>
              <a:t>2- </a:t>
            </a:r>
            <a:r>
              <a:rPr lang="fa-IR" b="1" dirty="0" smtClean="0">
                <a:solidFill>
                  <a:srgbClr val="FF0000"/>
                </a:solidFill>
              </a:rPr>
              <a:t>جاندارپنداری</a:t>
            </a:r>
            <a:r>
              <a:rPr lang="fa-IR" dirty="0" smtClean="0">
                <a:solidFill>
                  <a:srgbClr val="FF0000"/>
                </a:solidFill>
              </a:rPr>
              <a:t> : </a:t>
            </a:r>
            <a:r>
              <a:rPr lang="fa-IR" dirty="0" smtClean="0">
                <a:solidFill>
                  <a:srgbClr val="0000FF"/>
                </a:solidFill>
              </a:rPr>
              <a:t>نسبت دادن خصوصیات موجودات زنده به اشیاء .مثال کودک چهارساله ای که فکرمیکند «ماه به پشت ابرها می رود که بخوابد»جاندار پنداری تفکر خود را به نمایش می گذارند.</a:t>
            </a:r>
          </a:p>
          <a:p>
            <a:endParaRPr lang="fa-IR" dirty="0">
              <a:solidFill>
                <a:schemeClr val="bg1"/>
              </a:solidFill>
            </a:endParaRPr>
          </a:p>
        </p:txBody>
      </p:sp>
    </p:spTree>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1"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1800" dirty="0" smtClean="0">
                <a:solidFill>
                  <a:schemeClr val="bg1"/>
                </a:solidFill>
              </a:rPr>
              <a:t>مرحلۀ پیش عملیاتی خود به </a:t>
            </a:r>
            <a:r>
              <a:rPr lang="fa-IR" sz="1800" dirty="0" smtClean="0">
                <a:solidFill>
                  <a:schemeClr val="bg1"/>
                </a:solidFill>
              </a:rPr>
              <a:t>دومرحله تقسیم </a:t>
            </a:r>
            <a:r>
              <a:rPr lang="fa-IR" sz="1800" dirty="0" smtClean="0">
                <a:solidFill>
                  <a:schemeClr val="bg1"/>
                </a:solidFill>
              </a:rPr>
              <a:t>شده است </a:t>
            </a:r>
            <a:r>
              <a:rPr lang="fa-IR" sz="1800" dirty="0" smtClean="0">
                <a:solidFill>
                  <a:schemeClr val="bg1"/>
                </a:solidFill>
              </a:rPr>
              <a:t>:</a:t>
            </a:r>
            <a:endParaRPr lang="fa-IR" sz="1800" dirty="0">
              <a:solidFill>
                <a:schemeClr val="bg1"/>
              </a:solidFill>
            </a:endParaRPr>
          </a:p>
        </p:txBody>
      </p:sp>
      <p:sp>
        <p:nvSpPr>
          <p:cNvPr id="3" name="Content Placeholder 2"/>
          <p:cNvSpPr>
            <a:spLocks noGrp="1"/>
          </p:cNvSpPr>
          <p:nvPr>
            <p:ph idx="1"/>
          </p:nvPr>
        </p:nvSpPr>
        <p:spPr/>
        <p:txBody>
          <a:bodyPr/>
          <a:lstStyle/>
          <a:p>
            <a:r>
              <a:rPr lang="fa-IR" sz="2400" dirty="0" smtClean="0">
                <a:solidFill>
                  <a:srgbClr val="0000FF"/>
                </a:solidFill>
              </a:rPr>
              <a:t>1- </a:t>
            </a:r>
            <a:r>
              <a:rPr lang="fa-IR" sz="2400" b="1" dirty="0" smtClean="0">
                <a:solidFill>
                  <a:srgbClr val="0000FF"/>
                </a:solidFill>
              </a:rPr>
              <a:t>مرحلۀ پیش مفهومی </a:t>
            </a:r>
            <a:r>
              <a:rPr lang="fa-IR" sz="2400" b="1" dirty="0" smtClean="0">
                <a:solidFill>
                  <a:srgbClr val="0000FF"/>
                </a:solidFill>
              </a:rPr>
              <a:t>( از </a:t>
            </a:r>
            <a:r>
              <a:rPr lang="fa-IR" sz="2400" b="1" dirty="0" smtClean="0">
                <a:solidFill>
                  <a:srgbClr val="0000FF"/>
                </a:solidFill>
              </a:rPr>
              <a:t>دو تا چهار </a:t>
            </a:r>
            <a:r>
              <a:rPr lang="fa-IR" sz="2400" b="1" dirty="0" smtClean="0">
                <a:solidFill>
                  <a:srgbClr val="0000FF"/>
                </a:solidFill>
              </a:rPr>
              <a:t>سالگی )</a:t>
            </a:r>
          </a:p>
          <a:p>
            <a:r>
              <a:rPr lang="fa-IR" sz="2400" dirty="0" smtClean="0">
                <a:solidFill>
                  <a:srgbClr val="FFFF00"/>
                </a:solidFill>
              </a:rPr>
              <a:t>بـه این دلیل به این مرحله، پیش مفهومی می گویندکه مفاهیم کودکان دراین مرحله هنـوز به معنی واقعی کلمه مفهوم نیستند .یعنی از جامعیت واقعی برخوردار </a:t>
            </a:r>
            <a:r>
              <a:rPr lang="fa-IR" sz="2400" dirty="0" smtClean="0">
                <a:solidFill>
                  <a:srgbClr val="FFFF00"/>
                </a:solidFill>
              </a:rPr>
              <a:t>نیستند.  </a:t>
            </a:r>
          </a:p>
          <a:p>
            <a:endParaRPr lang="fa-IR" sz="2400" dirty="0" smtClean="0">
              <a:solidFill>
                <a:srgbClr val="0000FF"/>
              </a:solidFill>
            </a:endParaRPr>
          </a:p>
          <a:p>
            <a:r>
              <a:rPr lang="fa-IR" sz="2400" dirty="0" smtClean="0">
                <a:solidFill>
                  <a:srgbClr val="0000FF"/>
                </a:solidFill>
              </a:rPr>
              <a:t>2</a:t>
            </a:r>
            <a:r>
              <a:rPr lang="fa-IR" sz="2400" dirty="0" smtClean="0">
                <a:solidFill>
                  <a:srgbClr val="0000FF"/>
                </a:solidFill>
              </a:rPr>
              <a:t>- </a:t>
            </a:r>
            <a:r>
              <a:rPr lang="fa-IR" sz="2400" b="1" dirty="0" smtClean="0">
                <a:solidFill>
                  <a:srgbClr val="0000FF"/>
                </a:solidFill>
              </a:rPr>
              <a:t>مرحلۀ تفکر شهودی ( از چهار تا هفت </a:t>
            </a:r>
            <a:r>
              <a:rPr lang="fa-IR" sz="2400" b="1" dirty="0" smtClean="0">
                <a:solidFill>
                  <a:srgbClr val="0000FF"/>
                </a:solidFill>
              </a:rPr>
              <a:t>سالگی )</a:t>
            </a:r>
          </a:p>
          <a:p>
            <a:r>
              <a:rPr lang="fa-IR" sz="2000" dirty="0" smtClean="0">
                <a:solidFill>
                  <a:srgbClr val="FFFF00"/>
                </a:solidFill>
              </a:rPr>
              <a:t>علت نـامگذاری ایـن مرحله به این نام آن است کـه تـفکر کودک در ایـن مـرحله بیشتر جنبۀ ادراکی دارد و بر جنبه های ظاهری امور مبتنی است . از ویژگیهای مهم تفکر کودک در این مـرحله این است که بر یـکی از جنبه های مشخص امـور تـکیه می کنند و جنبه های دیـگر آنـرا نـادیده می گیرنـد .</a:t>
            </a:r>
            <a:endParaRPr lang="fa-IR" sz="2000" dirty="0">
              <a:solidFill>
                <a:srgbClr val="FFFF00"/>
              </a:solidFill>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to="" calcmode="lin" valueType="num">
                                      <p:cBhvr>
                                        <p:cTn id="12"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09318"/>
          </a:xfrm>
        </p:spPr>
        <p:txBody>
          <a:bodyPr>
            <a:normAutofit lnSpcReduction="10000"/>
          </a:bodyPr>
          <a:lstStyle/>
          <a:p>
            <a:r>
              <a:rPr lang="fa-IR" b="1" dirty="0" smtClean="0">
                <a:solidFill>
                  <a:schemeClr val="bg1"/>
                </a:solidFill>
              </a:rPr>
              <a:t>3- مرحله عملیات عینی :۷ تا ۱۱سالگی</a:t>
            </a:r>
          </a:p>
          <a:p>
            <a:r>
              <a:rPr lang="fa-IR" dirty="0" smtClean="0">
                <a:solidFill>
                  <a:srgbClr val="FFFF00"/>
                </a:solidFill>
              </a:rPr>
              <a:t>کودک در این مرحله توانایی انجام اعمال منطقی را کسب می کند،اما این اعمال رابا امور محسوس و عینی می تواند انجام دهد نه با امور فرضی وپدیده های انتزاعی .</a:t>
            </a:r>
          </a:p>
          <a:p>
            <a:r>
              <a:rPr lang="fa-IR" dirty="0" smtClean="0">
                <a:solidFill>
                  <a:schemeClr val="bg1"/>
                </a:solidFill>
              </a:rPr>
              <a:t>4- </a:t>
            </a:r>
            <a:r>
              <a:rPr lang="fa-IR" b="1" dirty="0" smtClean="0">
                <a:solidFill>
                  <a:schemeClr val="bg1"/>
                </a:solidFill>
              </a:rPr>
              <a:t>مرحله عملیات صوری : 1۱ سالگی به بعد</a:t>
            </a:r>
          </a:p>
          <a:p>
            <a:r>
              <a:rPr lang="fa-IR" dirty="0" smtClean="0">
                <a:solidFill>
                  <a:srgbClr val="FFFF00"/>
                </a:solidFill>
              </a:rPr>
              <a:t>در آخرین مرحله رشد شناختی ، کودک به تدریج توانایی تفکر بر حسب امور انتزاعی راکسب می کند و بر قوانین منطق صوری مسلط می شود و بدین لحاظ این مرحله را مرحله ی عملیات صوری نام نهاده اند . اندیشه های کودکان در این مرحله علاوه بر اشیای محسوس ، موارد احتمالی و فرضی را نیزشامل می شود و لذا کودکان این مرحله قادر می شوند تفکر عملی مبتنی بر روش فرضیه ای –قیا سی را به کاربندد، یعنی می توانند به طرح فرضیه بپردازند و بدون نیاز به مراجعه به اشیای محسوس به وارسی فرضیه ی خود اقدام کنند.</a:t>
            </a:r>
            <a:endParaRPr lang="fa-IR" dirty="0">
              <a:solidFill>
                <a:srgbClr val="FFFF00"/>
              </a:solidFill>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diamond(in)">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1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600" dirty="0" smtClean="0">
                <a:solidFill>
                  <a:srgbClr val="FF0000"/>
                </a:solidFill>
              </a:rPr>
              <a:t>کاربرد دیدگاههای پیاژه در آموزش و پرورش</a:t>
            </a:r>
            <a:r>
              <a:rPr lang="en-US" dirty="0" smtClean="0"/>
              <a:t/>
            </a:r>
            <a:br>
              <a:rPr lang="en-US" dirty="0" smtClean="0"/>
            </a:br>
            <a:endParaRPr lang="fa-IR" dirty="0"/>
          </a:p>
        </p:txBody>
      </p:sp>
      <p:sp>
        <p:nvSpPr>
          <p:cNvPr id="3" name="Content Placeholder 2"/>
          <p:cNvSpPr>
            <a:spLocks noGrp="1"/>
          </p:cNvSpPr>
          <p:nvPr>
            <p:ph idx="1"/>
          </p:nvPr>
        </p:nvSpPr>
        <p:spPr>
          <a:xfrm>
            <a:off x="428596" y="1643050"/>
            <a:ext cx="8229600" cy="5000660"/>
          </a:xfrm>
        </p:spPr>
        <p:txBody>
          <a:bodyPr>
            <a:normAutofit/>
          </a:bodyPr>
          <a:lstStyle/>
          <a:p>
            <a:pPr>
              <a:buNone/>
            </a:pPr>
            <a:r>
              <a:rPr lang="fa-IR" dirty="0" smtClean="0">
                <a:solidFill>
                  <a:srgbClr val="0000FF"/>
                </a:solidFill>
              </a:rPr>
              <a:t>1- زبان و تفکر کودک متفاوت از زبان و تفکر بزرگسالان است .</a:t>
            </a:r>
          </a:p>
          <a:p>
            <a:pPr>
              <a:buNone/>
            </a:pPr>
            <a:r>
              <a:rPr lang="fa-IR" dirty="0" smtClean="0">
                <a:solidFill>
                  <a:srgbClr val="FFFF00"/>
                </a:solidFill>
              </a:rPr>
              <a:t>2- کـودکان برای اینکه یاد بگیرند باید روی اشیاء عمل کنند . تـعلیم کلامی رسمی در مورد کودکان غیر مؤثر است.</a:t>
            </a:r>
          </a:p>
          <a:p>
            <a:pPr>
              <a:buNone/>
            </a:pPr>
            <a:r>
              <a:rPr lang="fa-IR" dirty="0" smtClean="0">
                <a:solidFill>
                  <a:srgbClr val="0000FF"/>
                </a:solidFill>
              </a:rPr>
              <a:t>3- کودکان در رویارویی بـا تجربه ای کـه تازگی آن در حد متوسط است بیشترین رغبت را از خود نشان می دهند و بیشترین مقدار یاد می گیرند.</a:t>
            </a:r>
          </a:p>
          <a:p>
            <a:pPr>
              <a:buNone/>
            </a:pPr>
            <a:r>
              <a:rPr lang="fa-IR" dirty="0" smtClean="0">
                <a:solidFill>
                  <a:srgbClr val="FFFF00"/>
                </a:solidFill>
              </a:rPr>
              <a:t>4- کودکان می باید فرصت گفتگو با یکدیگر در مدرسه و مجادله و مناظره داشته باشند.</a:t>
            </a:r>
          </a:p>
          <a:p>
            <a:pPr>
              <a:buNone/>
            </a:pPr>
            <a:endParaRPr lang="fa-IR" dirty="0" smtClean="0"/>
          </a:p>
          <a:p>
            <a:pPr>
              <a:buNone/>
            </a:pPr>
            <a:endParaRPr lang="fa-IR" dirty="0"/>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5809318"/>
          </a:xfrm>
        </p:spPr>
        <p:txBody>
          <a:bodyPr/>
          <a:lstStyle/>
          <a:p>
            <a:pPr>
              <a:buNone/>
            </a:pPr>
            <a:r>
              <a:rPr lang="fa-IR" dirty="0" smtClean="0">
                <a:solidFill>
                  <a:schemeClr val="bg1"/>
                </a:solidFill>
              </a:rPr>
              <a:t>5- یـکی از مهمترین کمکـهای پیـاژه به آموزش و پرورش ، فراهم کـردن داده های وسیع در زمینۀ رشد کودکان در زمینۀ مفاهیم پایه در ریـاضیات،منطق وعلوم و درنتیجه رشد عمومی تفکر است.</a:t>
            </a:r>
          </a:p>
          <a:p>
            <a:pPr>
              <a:buNone/>
            </a:pPr>
            <a:r>
              <a:rPr lang="fa-IR" dirty="0" smtClean="0">
                <a:solidFill>
                  <a:srgbClr val="FFFF00"/>
                </a:solidFill>
              </a:rPr>
              <a:t>6- پیاژه تأکید زیادی بر یادگیری اکتشافی کودکان دارد.</a:t>
            </a:r>
          </a:p>
          <a:p>
            <a:pPr>
              <a:buNone/>
            </a:pPr>
            <a:r>
              <a:rPr lang="fa-IR" dirty="0" smtClean="0">
                <a:solidFill>
                  <a:srgbClr val="0000FF"/>
                </a:solidFill>
              </a:rPr>
              <a:t>7- نظر مـؤکد پیـاژه ایـن است کـه بـرنامه های درسی را بـاید براساس مراحل رشد ذهنی کودکان پی ریزی کرد.دانش آموزان دریک مقطع سنی خاص بعضی مطالب را یادنمی گیرند و نمیتوانند هم یاد بگیرند.</a:t>
            </a:r>
          </a:p>
          <a:p>
            <a:pPr>
              <a:buNone/>
            </a:pPr>
            <a:r>
              <a:rPr lang="fa-IR" dirty="0" smtClean="0">
                <a:solidFill>
                  <a:srgbClr val="FFFF00"/>
                </a:solidFill>
              </a:rPr>
              <a:t>8- نوع تکالیف ، مقدار آن و سرعت یادگیری باید بر تواناییهای کودکان مبتنی باشد. </a:t>
            </a:r>
          </a:p>
          <a:p>
            <a:endParaRPr lang="fa-IR" dirty="0"/>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chemeClr val="bg1"/>
                </a:solidFill>
              </a:rPr>
              <a:t>نتیجه</a:t>
            </a:r>
            <a:r>
              <a:rPr lang="en-US" dirty="0" smtClean="0">
                <a:solidFill>
                  <a:schemeClr val="bg1"/>
                </a:solidFill>
              </a:rPr>
              <a:t> </a:t>
            </a:r>
            <a:r>
              <a:rPr lang="fa-IR" dirty="0" smtClean="0">
                <a:solidFill>
                  <a:schemeClr val="bg1"/>
                </a:solidFill>
              </a:rPr>
              <a:t>گیری</a:t>
            </a:r>
            <a:r>
              <a:rPr lang="en-US" dirty="0" smtClean="0"/>
              <a:t/>
            </a:r>
            <a:br>
              <a:rPr lang="en-US" dirty="0" smtClean="0"/>
            </a:br>
            <a:endParaRPr lang="fa-IR" dirty="0"/>
          </a:p>
        </p:txBody>
      </p:sp>
      <p:sp>
        <p:nvSpPr>
          <p:cNvPr id="3" name="Content Placeholder 2"/>
          <p:cNvSpPr>
            <a:spLocks noGrp="1"/>
          </p:cNvSpPr>
          <p:nvPr>
            <p:ph idx="1"/>
          </p:nvPr>
        </p:nvSpPr>
        <p:spPr/>
        <p:txBody>
          <a:bodyPr>
            <a:normAutofit fontScale="85000" lnSpcReduction="10000"/>
          </a:bodyPr>
          <a:lstStyle/>
          <a:p>
            <a:r>
              <a:rPr lang="fa-IR" dirty="0" smtClean="0">
                <a:solidFill>
                  <a:srgbClr val="0000FF"/>
                </a:solidFill>
              </a:rPr>
              <a:t>صحت و اعتبار مراحل رشد هوشی پیـاژه به وسیلۀ خود او وبسیاری دیگر از روانشناسان و محققان به ثبوت رسیده است . این واقـعیت که همۀ کـودکان مراحل هوشی پیـاژه را طـی می کنند باعث اظهار نـظرهای زیـادی دربارۀ چگونگی استفاده از ایـن مـراحل شده است . بعضی از محققین آمریکایی کنجکاوی بیش از حدی در مورد چگونگی استفاده از یافته های پیاژه برای تسریع یادگیری و بالاتر بردن بهرۀ هوشی کودکان داشته اند ولی به اعتقاد پیاژه تأکید بر تسریع هوشی نه تنها موفقیت آمیز نیست بـلکه ممکن است خطراتی را نیز در بـر داشته باشد.زیراکودک برای یادگیری واقعی یک مطلب نیاز به فرصت دارد تا تجارب جدیدی را جذب کند و بـه موقعیتهای جدید تعمیم دهد . ایـن امـر وقتی روی می دهد کـه در کودک ابـزار ذهنی لازم رشد کرده باشد . حال اگـر بـه نوجوانان بیش از حد تـعلیمات رسمی ارائه شود که مانع جذب کامل آنها بـه اکتشاف خودشان باشد احتمالاً کودکانی بـار خواهند آمـد کـه از نظر هوشی سوخته اند . ایـن کودکان بـعداً مانند کودک سوختـه ای کـه از آتش فرار می کند از فعالیتهای هوشی پرهیز خواهند </a:t>
            </a:r>
            <a:r>
              <a:rPr lang="fa-IR" dirty="0" smtClean="0">
                <a:solidFill>
                  <a:srgbClr val="0000FF"/>
                </a:solidFill>
              </a:rPr>
              <a:t>کرد.</a:t>
            </a:r>
            <a:endParaRPr lang="fa-IR" dirty="0">
              <a:solidFill>
                <a:srgbClr val="0000FF"/>
              </a:solidFill>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solidFill>
                  <a:schemeClr val="bg1"/>
                </a:solidFill>
              </a:rPr>
              <a:t>نام</a:t>
            </a:r>
            <a:r>
              <a:rPr lang="fa-IR" dirty="0" smtClean="0"/>
              <a:t> </a:t>
            </a:r>
            <a:r>
              <a:rPr lang="fa-IR" dirty="0" smtClean="0">
                <a:solidFill>
                  <a:srgbClr val="FF0000"/>
                </a:solidFill>
              </a:rPr>
              <a:t>:</a:t>
            </a:r>
            <a:r>
              <a:rPr lang="fa-IR" dirty="0" smtClean="0">
                <a:solidFill>
                  <a:schemeClr val="accent4">
                    <a:lumMod val="60000"/>
                    <a:lumOff val="40000"/>
                  </a:schemeClr>
                </a:solidFill>
              </a:rPr>
              <a:t> </a:t>
            </a:r>
            <a:r>
              <a:rPr lang="fa-IR" dirty="0" smtClean="0">
                <a:solidFill>
                  <a:srgbClr val="FFFF00"/>
                </a:solidFill>
              </a:rPr>
              <a:t>حامد</a:t>
            </a:r>
            <a:r>
              <a:rPr lang="fa-IR" dirty="0" smtClean="0"/>
              <a:t> </a:t>
            </a:r>
          </a:p>
          <a:p>
            <a:r>
              <a:rPr lang="fa-IR" dirty="0" smtClean="0">
                <a:solidFill>
                  <a:schemeClr val="bg1"/>
                </a:solidFill>
              </a:rPr>
              <a:t>نام خانوادگی </a:t>
            </a:r>
            <a:r>
              <a:rPr lang="fa-IR" dirty="0" smtClean="0">
                <a:solidFill>
                  <a:srgbClr val="FF0000"/>
                </a:solidFill>
              </a:rPr>
              <a:t>:</a:t>
            </a:r>
            <a:r>
              <a:rPr lang="fa-IR" dirty="0" smtClean="0">
                <a:solidFill>
                  <a:srgbClr val="002060"/>
                </a:solidFill>
              </a:rPr>
              <a:t> </a:t>
            </a:r>
            <a:r>
              <a:rPr lang="fa-IR" dirty="0" smtClean="0">
                <a:solidFill>
                  <a:srgbClr val="FFFF00"/>
                </a:solidFill>
              </a:rPr>
              <a:t>قاسمی فسارانی</a:t>
            </a:r>
          </a:p>
          <a:p>
            <a:r>
              <a:rPr lang="fa-IR" dirty="0" smtClean="0">
                <a:solidFill>
                  <a:schemeClr val="bg1"/>
                </a:solidFill>
              </a:rPr>
              <a:t>محل تحصیل</a:t>
            </a:r>
            <a:r>
              <a:rPr lang="fa-IR" dirty="0" smtClean="0">
                <a:solidFill>
                  <a:schemeClr val="bg1"/>
                </a:solidFill>
                <a:effectLst>
                  <a:glow rad="101600">
                    <a:srgbClr val="FFFF00">
                      <a:alpha val="60000"/>
                    </a:srgbClr>
                  </a:glow>
                </a:effectLst>
              </a:rPr>
              <a:t> </a:t>
            </a:r>
            <a:r>
              <a:rPr lang="fa-IR" dirty="0" smtClean="0">
                <a:solidFill>
                  <a:srgbClr val="FF0000"/>
                </a:solidFill>
              </a:rPr>
              <a:t>:</a:t>
            </a:r>
            <a:r>
              <a:rPr lang="fa-IR" dirty="0" smtClean="0">
                <a:solidFill>
                  <a:srgbClr val="002060"/>
                </a:solidFill>
                <a:effectLst>
                  <a:glow rad="101600">
                    <a:srgbClr val="FFFF00">
                      <a:alpha val="60000"/>
                    </a:srgbClr>
                  </a:glow>
                </a:effectLst>
              </a:rPr>
              <a:t> </a:t>
            </a:r>
            <a:r>
              <a:rPr lang="fa-IR" dirty="0" smtClean="0">
                <a:solidFill>
                  <a:srgbClr val="FFFF00"/>
                </a:solidFill>
              </a:rPr>
              <a:t>دانشگاه فرهنگیان پردیس آیت الله طالقانی قم</a:t>
            </a:r>
          </a:p>
          <a:p>
            <a:r>
              <a:rPr lang="fa-IR" dirty="0" smtClean="0">
                <a:solidFill>
                  <a:schemeClr val="bg1"/>
                </a:solidFill>
              </a:rPr>
              <a:t>موضوع تحقیق </a:t>
            </a:r>
            <a:r>
              <a:rPr lang="fa-IR" dirty="0" smtClean="0">
                <a:solidFill>
                  <a:srgbClr val="FF0000"/>
                </a:solidFill>
              </a:rPr>
              <a:t>:</a:t>
            </a:r>
            <a:r>
              <a:rPr lang="fa-IR" dirty="0" smtClean="0">
                <a:solidFill>
                  <a:schemeClr val="bg1"/>
                </a:solidFill>
              </a:rPr>
              <a:t> </a:t>
            </a:r>
            <a:r>
              <a:rPr lang="fa-IR" dirty="0" smtClean="0">
                <a:solidFill>
                  <a:srgbClr val="FFFF00"/>
                </a:solidFill>
              </a:rPr>
              <a:t>ژان </a:t>
            </a:r>
            <a:r>
              <a:rPr lang="fa-IR" dirty="0" smtClean="0">
                <a:solidFill>
                  <a:srgbClr val="FFFF00"/>
                </a:solidFill>
              </a:rPr>
              <a:t>ویلیام فریتز پیاژه</a:t>
            </a:r>
            <a:endParaRPr lang="fa-IR" dirty="0" smtClean="0">
              <a:solidFill>
                <a:srgbClr val="FFFF00"/>
              </a:solidFill>
            </a:endParaRPr>
          </a:p>
          <a:p>
            <a:r>
              <a:rPr lang="fa-IR" dirty="0" smtClean="0">
                <a:solidFill>
                  <a:schemeClr val="bg1"/>
                </a:solidFill>
              </a:rPr>
              <a:t>پست الکترونیکی </a:t>
            </a:r>
            <a:r>
              <a:rPr lang="fa-IR" dirty="0" smtClean="0">
                <a:solidFill>
                  <a:srgbClr val="FF0000"/>
                </a:solidFill>
              </a:rPr>
              <a:t>:</a:t>
            </a:r>
            <a:r>
              <a:rPr lang="fa-IR" dirty="0" smtClean="0">
                <a:solidFill>
                  <a:srgbClr val="002060"/>
                </a:solidFill>
                <a:effectLst>
                  <a:glow rad="101600">
                    <a:srgbClr val="FFFF00">
                      <a:alpha val="60000"/>
                    </a:srgbClr>
                  </a:glow>
                </a:effectLst>
              </a:rPr>
              <a:t> </a:t>
            </a:r>
            <a:r>
              <a:rPr lang="en-US" dirty="0" smtClean="0">
                <a:solidFill>
                  <a:srgbClr val="FFFF00"/>
                </a:solidFill>
              </a:rPr>
              <a:t>hamed.ghasemi1391@gmail.com</a:t>
            </a:r>
          </a:p>
          <a:p>
            <a:r>
              <a:rPr lang="fa-IR" dirty="0" smtClean="0">
                <a:solidFill>
                  <a:schemeClr val="bg1"/>
                </a:solidFill>
              </a:rPr>
              <a:t>درس مربوطه </a:t>
            </a:r>
            <a:r>
              <a:rPr lang="fa-IR" dirty="0" smtClean="0">
                <a:solidFill>
                  <a:srgbClr val="FF0000"/>
                </a:solidFill>
              </a:rPr>
              <a:t>:</a:t>
            </a:r>
            <a:r>
              <a:rPr lang="fa-IR" dirty="0" smtClean="0">
                <a:solidFill>
                  <a:srgbClr val="002060"/>
                </a:solidFill>
                <a:effectLst>
                  <a:glow rad="101600">
                    <a:srgbClr val="FFFF00">
                      <a:alpha val="60000"/>
                    </a:srgbClr>
                  </a:glow>
                </a:effectLst>
              </a:rPr>
              <a:t> </a:t>
            </a:r>
            <a:r>
              <a:rPr lang="fa-IR" dirty="0" smtClean="0">
                <a:solidFill>
                  <a:srgbClr val="FFFF00"/>
                </a:solidFill>
              </a:rPr>
              <a:t>راهنمایی و مشاوره</a:t>
            </a:r>
          </a:p>
          <a:p>
            <a:r>
              <a:rPr lang="fa-IR" dirty="0" smtClean="0">
                <a:solidFill>
                  <a:schemeClr val="bg1"/>
                </a:solidFill>
              </a:rPr>
              <a:t>استاد</a:t>
            </a:r>
            <a:r>
              <a:rPr lang="fa-IR" dirty="0" smtClean="0">
                <a:solidFill>
                  <a:srgbClr val="002060"/>
                </a:solidFill>
                <a:effectLst>
                  <a:glow rad="101600">
                    <a:srgbClr val="FFFF00">
                      <a:alpha val="60000"/>
                    </a:srgbClr>
                  </a:glow>
                </a:effectLst>
              </a:rPr>
              <a:t> </a:t>
            </a:r>
            <a:r>
              <a:rPr lang="fa-IR" dirty="0" smtClean="0">
                <a:solidFill>
                  <a:srgbClr val="FF0000"/>
                </a:solidFill>
              </a:rPr>
              <a:t>:</a:t>
            </a:r>
            <a:r>
              <a:rPr lang="fa-IR" dirty="0" smtClean="0">
                <a:solidFill>
                  <a:srgbClr val="002060"/>
                </a:solidFill>
                <a:effectLst>
                  <a:glow rad="101600">
                    <a:srgbClr val="FFFF00">
                      <a:alpha val="60000"/>
                    </a:srgbClr>
                  </a:glow>
                </a:effectLst>
              </a:rPr>
              <a:t> </a:t>
            </a:r>
            <a:r>
              <a:rPr lang="fa-IR" dirty="0" smtClean="0">
                <a:solidFill>
                  <a:srgbClr val="FFFF00"/>
                </a:solidFill>
              </a:rPr>
              <a:t>آقای ملّاحسینی</a:t>
            </a:r>
            <a:endParaRPr lang="en-US" dirty="0" smtClean="0">
              <a:solidFill>
                <a:srgbClr val="FFFF00"/>
              </a:solidFill>
            </a:endParaRPr>
          </a:p>
          <a:p>
            <a:endParaRPr lang="fa-IR" dirty="0"/>
          </a:p>
        </p:txBody>
      </p:sp>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57158" y="5429264"/>
            <a:ext cx="8229600" cy="1143000"/>
          </a:xfrm>
        </p:spPr>
        <p:txBody>
          <a:bodyPr>
            <a:noAutofit/>
          </a:bodyPr>
          <a:lstStyle/>
          <a:p>
            <a:r>
              <a:rPr lang="fa-IR" sz="2400" dirty="0" smtClean="0">
                <a:solidFill>
                  <a:srgbClr val="FF0000"/>
                </a:solidFill>
              </a:rPr>
              <a:t>ژان ویلیام فریتز پیاژه (</a:t>
            </a:r>
            <a:r>
              <a:rPr lang="en-US" sz="2400" dirty="0" smtClean="0">
                <a:solidFill>
                  <a:srgbClr val="FF0000"/>
                </a:solidFill>
              </a:rPr>
              <a:t>Jean William Fritz Piaget</a:t>
            </a:r>
            <a:r>
              <a:rPr lang="fa-IR" sz="2400" dirty="0" smtClean="0">
                <a:solidFill>
                  <a:srgbClr val="FF0000"/>
                </a:solidFill>
              </a:rPr>
              <a:t>)</a:t>
            </a:r>
            <a:endParaRPr lang="fa-IR" sz="2400" dirty="0">
              <a:solidFill>
                <a:srgbClr val="FF0000"/>
              </a:solidFill>
            </a:endParaRPr>
          </a:p>
        </p:txBody>
      </p:sp>
      <p:pic>
        <p:nvPicPr>
          <p:cNvPr id="11" name="Content Placeholder 10" descr="piaget.jpg"/>
          <p:cNvPicPr>
            <a:picLocks noGrp="1"/>
          </p:cNvPicPr>
          <p:nvPr>
            <p:ph idx="1"/>
          </p:nvPr>
        </p:nvPicPr>
        <p:blipFill>
          <a:blip r:embed="rId3" cstate="print"/>
          <a:stretch>
            <a:fillRect/>
          </a:stretch>
        </p:blipFill>
        <p:spPr>
          <a:xfrm>
            <a:off x="2357422" y="214290"/>
            <a:ext cx="4286280" cy="5357826"/>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a-IR" sz="3600" dirty="0" smtClean="0">
                <a:ln w="6350">
                  <a:solidFill>
                    <a:srgbClr val="FF0000"/>
                  </a:solidFill>
                </a:ln>
                <a:solidFill>
                  <a:srgbClr val="FF0000"/>
                </a:solidFill>
                <a:effectLst>
                  <a:outerShdw blurRad="114300" dist="101600" dir="2700000" algn="tl" rotWithShape="0">
                    <a:srgbClr val="000000">
                      <a:alpha val="40000"/>
                    </a:srgbClr>
                  </a:outerShdw>
                </a:effectLst>
              </a:rPr>
              <a:t>زندگینامه</a:t>
            </a:r>
            <a:r>
              <a:rPr lang="en-US" sz="3600" dirty="0" smtClean="0"/>
              <a:t/>
            </a:r>
            <a:br>
              <a:rPr lang="en-US" sz="3600" dirty="0" smtClean="0"/>
            </a:br>
            <a:endParaRPr lang="fa-IR" sz="3600" dirty="0">
              <a:ln/>
              <a:solidFill>
                <a:schemeClr val="accent3"/>
              </a:solidFill>
              <a:effectLst/>
              <a:latin typeface="Adobe Fan Heiti Std B" pitchFamily="34" charset="-128"/>
              <a:ea typeface="Adobe Fan Heiti Std B" pitchFamily="34" charset="-128"/>
            </a:endParaRPr>
          </a:p>
        </p:txBody>
      </p:sp>
      <p:sp>
        <p:nvSpPr>
          <p:cNvPr id="3" name="Content Placeholder 2"/>
          <p:cNvSpPr>
            <a:spLocks noGrp="1"/>
          </p:cNvSpPr>
          <p:nvPr>
            <p:ph idx="1"/>
          </p:nvPr>
        </p:nvSpPr>
        <p:spPr>
          <a:xfrm>
            <a:off x="500034" y="1643050"/>
            <a:ext cx="8229600" cy="4709160"/>
          </a:xfrm>
        </p:spPr>
        <p:txBody>
          <a:bodyPr>
            <a:noAutofit/>
          </a:bodyPr>
          <a:lstStyle/>
          <a:p>
            <a:r>
              <a:rPr lang="fa-IR" sz="2400" dirty="0" smtClean="0">
                <a:solidFill>
                  <a:schemeClr val="bg1"/>
                </a:solidFill>
              </a:rPr>
              <a:t>پیاژه در تاریخ 9 اوت 1896 (مصادف با 18 مرداد 1275 هجری شمسی ) در نوشاتل سویس به دنیا آمد.و اولین فرزند خانواده بود.مادرش ربکا جاکسون و پدرش آرتور پیاژه،استاد دانشگاه در رشته ادبیات در قرون وسطی بود.در ۱۱ سالگی، وقتی دانش‌آموز مدرسهٔ لاتینِ نوشاتل بود، مقالهٔ کوتاهی در مورد یک گنجشک آلبینو نوشت و همین مقاله مقدمه ای شد برای یک زندگی سراسر علمی همراه با تألیف بیش از شصت کتاب و چند صد مقاله. در دوران نوجوانی علاقه پیاژه به جانورشناسی بیشتر شد و مقالاتی در مورد نرم‌تنان نوشت.</a:t>
            </a:r>
            <a:r>
              <a:rPr lang="fa-IR" sz="2400" dirty="0" smtClean="0"/>
              <a:t> </a:t>
            </a:r>
            <a:r>
              <a:rPr lang="fa-IR" sz="2400" dirty="0" smtClean="0">
                <a:solidFill>
                  <a:schemeClr val="bg1"/>
                </a:solidFill>
              </a:rPr>
              <a:t>پـس از پایان تحصـیلات دبیرسـتانی وارد دانشگاه نوشـاتل شد و در رشـتۀ علوم طبیعی به تحصیل پرداخت. 21 سال بیشتر نداشت که از این دانشگاه با مدرک دکترای جانورشناسی فارغ التـحصیل شد .</a:t>
            </a:r>
            <a:r>
              <a:rPr lang="fa-IR" sz="2400" dirty="0" smtClean="0"/>
              <a:t> </a:t>
            </a:r>
            <a:r>
              <a:rPr lang="fa-IR" sz="2400" dirty="0" smtClean="0">
                <a:solidFill>
                  <a:schemeClr val="bg1"/>
                </a:solidFill>
              </a:rPr>
              <a:t>در سال 1923 پیاژه و ولنتاین چاتنی با هم ازدواج کردند و حاصل این ازدواج سه فرزند </a:t>
            </a:r>
            <a:r>
              <a:rPr lang="fa-IR" sz="2400" dirty="0" smtClean="0">
                <a:solidFill>
                  <a:schemeClr val="bg1"/>
                </a:solidFill>
              </a:rPr>
              <a:t>بود.در نهایت پیاژه در سپتامبر سال 1980 در ژنو در گذشت.</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مسئولیتهای پیاژه</a:t>
            </a:r>
            <a:endParaRPr lang="fa-IR" dirty="0"/>
          </a:p>
        </p:txBody>
      </p:sp>
      <p:sp>
        <p:nvSpPr>
          <p:cNvPr id="3" name="Content Placeholder 2"/>
          <p:cNvSpPr>
            <a:spLocks noGrp="1"/>
          </p:cNvSpPr>
          <p:nvPr>
            <p:ph idx="1"/>
          </p:nvPr>
        </p:nvSpPr>
        <p:spPr/>
        <p:txBody>
          <a:bodyPr>
            <a:normAutofit lnSpcReduction="10000"/>
          </a:bodyPr>
          <a:lstStyle/>
          <a:p>
            <a:r>
              <a:rPr lang="fa-IR" dirty="0" smtClean="0">
                <a:solidFill>
                  <a:srgbClr val="FFFF00"/>
                </a:solidFill>
              </a:rPr>
              <a:t>1- مـدتی نیز در موزۀ تاریـخ طبیعی نوشاتل به کار پرداخت و مسـئولیت طبقه بندی مجموعۀ جانور شناسی موزه را برعهده گرفت .</a:t>
            </a:r>
          </a:p>
          <a:p>
            <a:r>
              <a:rPr lang="fa-IR" dirty="0" smtClean="0">
                <a:solidFill>
                  <a:srgbClr val="FF0000"/>
                </a:solidFill>
              </a:rPr>
              <a:t>2- در فاصلۀ سالـهای 1923 تا 1932 که معـاونت تـحقیقات مؤسسۀ ژان ژاک روسو در پاریس را برعـهده داشت .</a:t>
            </a:r>
          </a:p>
          <a:p>
            <a:r>
              <a:rPr lang="fa-IR" dirty="0" smtClean="0">
                <a:solidFill>
                  <a:srgbClr val="00B050"/>
                </a:solidFill>
              </a:rPr>
              <a:t>3- ریاست مؤسسۀ ژان ژاک روسو</a:t>
            </a:r>
          </a:p>
          <a:p>
            <a:r>
              <a:rPr lang="fa-IR" dirty="0" smtClean="0">
                <a:solidFill>
                  <a:srgbClr val="00B0F0"/>
                </a:solidFill>
              </a:rPr>
              <a:t>4- ریاست دفتر بین المللی تعلیم وتربیت وابسطه به یونسکو </a:t>
            </a:r>
          </a:p>
          <a:p>
            <a:r>
              <a:rPr lang="fa-IR" dirty="0" smtClean="0">
                <a:solidFill>
                  <a:schemeClr val="bg1"/>
                </a:solidFill>
              </a:rPr>
              <a:t>5- در بسیاری از دانشگاههای اروپـا و آمـریکا درمقام اسـتاد میهمان تدریـس کرده است.</a:t>
            </a:r>
          </a:p>
          <a:p>
            <a:r>
              <a:rPr lang="fa-IR" dirty="0" smtClean="0">
                <a:solidFill>
                  <a:srgbClr val="0000FF"/>
                </a:solidFill>
              </a:rPr>
              <a:t>6- ریاست دفتر بین‌المللی آموزش</a:t>
            </a:r>
            <a:endParaRPr lang="fa-IR" dirty="0">
              <a:solidFill>
                <a:srgbClr val="0000FF"/>
              </a:solidFill>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iterate type="lt">
                                    <p:tmPct val="0"/>
                                  </p:iterate>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nodeType="click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9" dur="1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FFFF00"/>
                </a:solidFill>
              </a:rPr>
              <a:t>پیاژه تحت تأثیر چه کسانی قرار میگیرد؟</a:t>
            </a:r>
            <a:endParaRPr lang="fa-IR" dirty="0">
              <a:solidFill>
                <a:srgbClr val="FFFF00"/>
              </a:solidFill>
            </a:endParaRPr>
          </a:p>
        </p:txBody>
      </p:sp>
      <p:sp>
        <p:nvSpPr>
          <p:cNvPr id="3" name="Content Placeholder 2"/>
          <p:cNvSpPr>
            <a:spLocks noGrp="1"/>
          </p:cNvSpPr>
          <p:nvPr>
            <p:ph idx="1"/>
          </p:nvPr>
        </p:nvSpPr>
        <p:spPr>
          <a:xfrm>
            <a:off x="428596" y="1714488"/>
            <a:ext cx="8229600" cy="4709160"/>
          </a:xfrm>
        </p:spPr>
        <p:txBody>
          <a:bodyPr/>
          <a:lstStyle/>
          <a:p>
            <a:r>
              <a:rPr lang="fa-IR" dirty="0" smtClean="0">
                <a:solidFill>
                  <a:srgbClr val="0000FF"/>
                </a:solidFill>
              </a:rPr>
              <a:t>1- پیاژه تحت تأثیر کورنو مطالعاتـش را که تا آن زمان محدود به علوم زیستی بود را وسعت داد و به مطالعۀ فلسفه ، منطق و ادیان شناسی پرداخت .</a:t>
            </a:r>
          </a:p>
          <a:p>
            <a:r>
              <a:rPr lang="fa-IR" dirty="0" smtClean="0">
                <a:solidFill>
                  <a:schemeClr val="bg1"/>
                </a:solidFill>
              </a:rPr>
              <a:t>2- اوایـل سالهای 1940 آلـبرت انیشتین مطالعه دربارۀ چگونگی ادراک کودک از مفـهومهای زمـان ، سـرعت و حرکت را بـا توجه بـه اهمیت موضـوع ازدیدگاه دانـش شـناسی بـه پیـاژه پیشنهاد کـرد و پیـاژه نیز این پیشنهاد را پذیرفت و در سال 1946 بـه انتشار دو کتـاب دربارۀ این موضوعها پرداخت .</a:t>
            </a:r>
            <a:endParaRPr lang="fa-IR" dirty="0">
              <a:solidFill>
                <a:schemeClr val="bg1"/>
              </a:solidFill>
            </a:endParaRPr>
          </a:p>
        </p:txBody>
      </p:sp>
      <p:pic>
        <p:nvPicPr>
          <p:cNvPr id="4" name="Picture 3" descr="G:\einstein.jpg"/>
          <p:cNvPicPr/>
          <p:nvPr/>
        </p:nvPicPr>
        <p:blipFill>
          <a:blip r:embed="rId2" cstate="print"/>
          <a:srcRect/>
          <a:stretch>
            <a:fillRect/>
          </a:stretch>
        </p:blipFill>
        <p:spPr bwMode="auto">
          <a:xfrm>
            <a:off x="2071670" y="1643050"/>
            <a:ext cx="4786346" cy="4929198"/>
          </a:xfrm>
          <a:prstGeom prst="rect">
            <a:avLst/>
          </a:prstGeom>
          <a:noFill/>
          <a:ln w="9525">
            <a:noFill/>
            <a:miter lim="800000"/>
            <a:headEnd/>
            <a:tailEnd/>
          </a:ln>
        </p:spPr>
      </p:pic>
    </p:spTree>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3000" fill="hold"/>
                                        <p:tgtEl>
                                          <p:spTgt spid="4"/>
                                        </p:tgtEl>
                                        <p:attrNameLst>
                                          <p:attrName>ppt_x</p:attrName>
                                        </p:attrNameLst>
                                      </p:cBhvr>
                                      <p:tavLst>
                                        <p:tav tm="0">
                                          <p:val>
                                            <p:strVal val="#ppt_x"/>
                                          </p:val>
                                        </p:tav>
                                        <p:tav tm="100000">
                                          <p:val>
                                            <p:strVal val="#ppt_x"/>
                                          </p:val>
                                        </p:tav>
                                      </p:tavLst>
                                    </p:anim>
                                    <p:anim calcmode="lin" valueType="num">
                                      <p:cBhvr additive="base">
                                        <p:cTn id="22"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0000FF"/>
                </a:solidFill>
              </a:rPr>
              <a:t>افکار و دیدگاههای ژان پیاژه</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r>
              <a:rPr lang="fa-IR" sz="2200" dirty="0" smtClean="0">
                <a:solidFill>
                  <a:srgbClr val="FFFF00"/>
                </a:solidFill>
              </a:rPr>
              <a:t>مهمترین بخش نظـریات پیاژه توصـیفی اسـت کـه او از مـراحل مختلف رشد ذهنی بدسـت می دهد.در این نظریه، رشد ذهنی از تولد تا بزرگسالی به چهار مرحله تقسیم می شود:</a:t>
            </a:r>
          </a:p>
          <a:p>
            <a:r>
              <a:rPr lang="fa-IR" sz="2200" dirty="0" smtClean="0">
                <a:solidFill>
                  <a:schemeClr val="bg1"/>
                </a:solidFill>
              </a:rPr>
              <a:t>1- </a:t>
            </a:r>
            <a:r>
              <a:rPr lang="fa-IR" sz="2400" b="1" dirty="0" smtClean="0">
                <a:solidFill>
                  <a:schemeClr val="bg1"/>
                </a:solidFill>
              </a:rPr>
              <a:t>مرحله حسی – حرکتی: تولد تا ۲ سالگی</a:t>
            </a:r>
          </a:p>
          <a:p>
            <a:r>
              <a:rPr lang="fa-IR" sz="2400" dirty="0" smtClean="0">
                <a:solidFill>
                  <a:srgbClr val="0000FF"/>
                </a:solidFill>
              </a:rPr>
              <a:t>منظور از حسی –حرکتی این است که کودکان ، در این مرحله ، از توانایی استفاده از حواس و اعمال خود برای درک جهان یپرامون استفاده می کنند. ودر اواخر این دوران تفکر پدیدار میشود. پیاژهمرحله ی حسی –حرکتی </a:t>
            </a:r>
            <a:r>
              <a:rPr lang="fa-IR" sz="2400" b="1" dirty="0" smtClean="0">
                <a:solidFill>
                  <a:srgbClr val="0000FF"/>
                </a:solidFill>
              </a:rPr>
              <a:t>را به شش خرده مرحله</a:t>
            </a:r>
            <a:r>
              <a:rPr lang="fa-IR" sz="2400" dirty="0" smtClean="0">
                <a:solidFill>
                  <a:srgbClr val="0000FF"/>
                </a:solidFill>
              </a:rPr>
              <a:t> تقسیم کرده است . که عبارتند </a:t>
            </a:r>
            <a:r>
              <a:rPr lang="fa-IR" sz="2400" b="1" dirty="0" smtClean="0">
                <a:solidFill>
                  <a:srgbClr val="0000FF"/>
                </a:solidFill>
              </a:rPr>
              <a:t>از : </a:t>
            </a:r>
          </a:p>
          <a:p>
            <a:r>
              <a:rPr lang="fa-IR" sz="2400" b="1" dirty="0" smtClean="0">
                <a:solidFill>
                  <a:schemeClr val="bg1"/>
                </a:solidFill>
              </a:rPr>
              <a:t>ا - </a:t>
            </a:r>
            <a:r>
              <a:rPr lang="fa-IR" sz="2400" dirty="0" smtClean="0">
                <a:solidFill>
                  <a:schemeClr val="bg1"/>
                </a:solidFill>
              </a:rPr>
              <a:t>تولد تا ۲ ماهگی (دوره غلبه ی بازتاب های شرطی مانند مکیدن )</a:t>
            </a:r>
          </a:p>
          <a:p>
            <a:r>
              <a:rPr lang="fa-IR" sz="2400" dirty="0" smtClean="0">
                <a:solidFill>
                  <a:srgbClr val="FFFF00"/>
                </a:solidFill>
              </a:rPr>
              <a:t>2- ۲تا۴ ماهگی (دوره جذب تجارب جدید وانطباق و طراحی ساختارهای جدید شناختی مانند شیشه به جای پستا نک وگرفتن اسباب بازی.</a:t>
            </a:r>
            <a:endParaRPr lang="fa-IR" sz="2200" dirty="0">
              <a:solidFill>
                <a:srgbClr val="FFFF00"/>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4709160"/>
          </a:xfrm>
        </p:spPr>
        <p:txBody>
          <a:bodyPr/>
          <a:lstStyle/>
          <a:p>
            <a:r>
              <a:rPr lang="fa-IR" dirty="0" smtClean="0">
                <a:solidFill>
                  <a:schemeClr val="bg1"/>
                </a:solidFill>
              </a:rPr>
              <a:t>3- ۴ تا۸ماهگی (دوره درک علت و معلول های ساده و هماهنگی حواس بینایی و لامسه .مثال : آخرباری که نوزاد با دست خود به شیشه زد،به او شیر داده شد و بدین ترتیب او حالا طرحی را برای دست زدن به شیشه ی شیر آغاز می کند.</a:t>
            </a:r>
          </a:p>
          <a:p>
            <a:endParaRPr lang="fa-IR" dirty="0" smtClean="0">
              <a:solidFill>
                <a:srgbClr val="0000FF"/>
              </a:solidFill>
            </a:endParaRPr>
          </a:p>
          <a:p>
            <a:r>
              <a:rPr lang="fa-IR" dirty="0" smtClean="0">
                <a:solidFill>
                  <a:srgbClr val="0000FF"/>
                </a:solidFill>
              </a:rPr>
              <a:t>4- ۸ تا۱۲ ماهگی (دوره درک بسیار ساده ازمفهوم زمان و دوره ی درک بقای شی ء مثال : نوزادی که گریه می کند تا کسی او را بلند کند وقتی صدای پای پدرش را در راهروی منتهی به اتاقش می شنود ساکت می شود. او می داند که بیش از چند ثانیه ی دیگر تا آرامشش فاصله نمانده است .</a:t>
            </a:r>
          </a:p>
          <a:p>
            <a:endParaRPr lang="fa-IR" dirty="0">
              <a:solidFill>
                <a:srgbClr val="0000FF"/>
              </a:solidFill>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428736"/>
            <a:ext cx="8229600" cy="4709160"/>
          </a:xfrm>
        </p:spPr>
        <p:txBody>
          <a:bodyPr/>
          <a:lstStyle/>
          <a:p>
            <a:r>
              <a:rPr lang="fa-IR" dirty="0" smtClean="0">
                <a:solidFill>
                  <a:srgbClr val="0000FF"/>
                </a:solidFill>
              </a:rPr>
              <a:t>5- ۱۲ تا ۱۸ ماهگی ( دوره ی آغاز تجربه کردن جهان خارج و دستیابی به اولین تجارب حل مسئله و افزایش تقلیداز سایرین. مثال کودکان وسایل را پرت می کنند،گاز می گیرند ،لجاجت می ورزند ،اشیاء می شکنند ، صرفاً برای اینکه ببینند چه اتفاق می افتد.</a:t>
            </a:r>
          </a:p>
          <a:p>
            <a:endParaRPr lang="fa-IR" dirty="0" smtClean="0">
              <a:solidFill>
                <a:srgbClr val="0000FF"/>
              </a:solidFill>
            </a:endParaRPr>
          </a:p>
          <a:p>
            <a:r>
              <a:rPr lang="fa-IR" dirty="0" smtClean="0">
                <a:solidFill>
                  <a:srgbClr val="FFFF00"/>
                </a:solidFill>
              </a:rPr>
              <a:t>6- ۱۸ تا ۲۴ ماهگی (دوره ی آغاز فکرکردن ، ایجاد تصور اشیاء در ذهن خود ودستیابی به راه های جدید برای حل مسأله .</a:t>
            </a:r>
            <a:endParaRPr lang="fa-IR" dirty="0">
              <a:solidFill>
                <a:srgbClr val="FFFF00"/>
              </a:solidFill>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234</TotalTime>
  <Words>1523</Words>
  <Application>Microsoft Office PowerPoint</Application>
  <PresentationFormat>On-screen Show (4:3)</PresentationFormat>
  <Paragraphs>65</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Slide 1</vt:lpstr>
      <vt:lpstr>Slide 2</vt:lpstr>
      <vt:lpstr>ژان ویلیام فریتز پیاژه (Jean William Fritz Piaget)</vt:lpstr>
      <vt:lpstr>زندگینامه </vt:lpstr>
      <vt:lpstr>مسئولیتهای پیاژه</vt:lpstr>
      <vt:lpstr>پیاژه تحت تأثیر چه کسانی قرار میگیرد؟</vt:lpstr>
      <vt:lpstr>افکار و دیدگاههای ژان پیاژه </vt:lpstr>
      <vt:lpstr>Slide 8</vt:lpstr>
      <vt:lpstr>Slide 9</vt:lpstr>
      <vt:lpstr>Slide 10</vt:lpstr>
      <vt:lpstr>مرحلۀ پیش عملیاتی خود به دومرحله تقسیم شده است :</vt:lpstr>
      <vt:lpstr>Slide 12</vt:lpstr>
      <vt:lpstr>کاربرد دیدگاههای پیاژه در آموزش و پرورش </vt:lpstr>
      <vt:lpstr>Slide 14</vt:lpstr>
      <vt:lpstr>نتیجه گیری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9143075051</dc:creator>
  <cp:lastModifiedBy>ITUser</cp:lastModifiedBy>
  <cp:revision>24</cp:revision>
  <dcterms:created xsi:type="dcterms:W3CDTF">2013-03-03T13:24:19Z</dcterms:created>
  <dcterms:modified xsi:type="dcterms:W3CDTF">2013-03-04T11:53:44Z</dcterms:modified>
</cp:coreProperties>
</file>