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7" r:id="rId3"/>
    <p:sldId id="259" r:id="rId4"/>
    <p:sldId id="282" r:id="rId5"/>
    <p:sldId id="281" r:id="rId6"/>
    <p:sldId id="260" r:id="rId7"/>
    <p:sldId id="261" r:id="rId8"/>
    <p:sldId id="262" r:id="rId9"/>
    <p:sldId id="263" r:id="rId10"/>
    <p:sldId id="264" r:id="rId11"/>
    <p:sldId id="265" r:id="rId12"/>
    <p:sldId id="272" r:id="rId13"/>
    <p:sldId id="273" r:id="rId14"/>
    <p:sldId id="274" r:id="rId15"/>
    <p:sldId id="275" r:id="rId16"/>
    <p:sldId id="276" r:id="rId17"/>
    <p:sldId id="266" r:id="rId18"/>
    <p:sldId id="268" r:id="rId19"/>
    <p:sldId id="269" r:id="rId20"/>
    <p:sldId id="267" r:id="rId21"/>
    <p:sldId id="270" r:id="rId22"/>
    <p:sldId id="283" r:id="rId23"/>
    <p:sldId id="287" r:id="rId24"/>
    <p:sldId id="285" r:id="rId25"/>
    <p:sldId id="288" r:id="rId26"/>
    <p:sldId id="284" r:id="rId27"/>
    <p:sldId id="289" r:id="rId28"/>
    <p:sldId id="286" r:id="rId29"/>
    <p:sldId id="290" r:id="rId30"/>
    <p:sldId id="278" r:id="rId31"/>
    <p:sldId id="277" r:id="rId32"/>
    <p:sldId id="279" r:id="rId33"/>
    <p:sldId id="280" r:id="rId34"/>
    <p:sldId id="27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6969" autoAdjust="0"/>
    <p:restoredTop sz="94660"/>
  </p:normalViewPr>
  <p:slideViewPr>
    <p:cSldViewPr snapToGrid="0">
      <p:cViewPr varScale="1">
        <p:scale>
          <a:sx n="73" d="100"/>
          <a:sy n="73" d="100"/>
        </p:scale>
        <p:origin x="-540"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40"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34527536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3229285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xmlns="" val="1573562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38103081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xmlns="" val="1890002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215620660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25749276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735378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12702836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A6CA56-CBA1-4C0B-BE2F-5CE4297CA900}" type="datetimeFigureOut">
              <a:rPr lang="en-US" smtClean="0"/>
              <a:pPr/>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3986413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4A6CA56-CBA1-4C0B-BE2F-5CE4297CA900}" type="datetimeFigureOut">
              <a:rPr lang="en-US" smtClean="0"/>
              <a:pPr/>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2925504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A6CA56-CBA1-4C0B-BE2F-5CE4297CA900}" type="datetimeFigureOut">
              <a:rPr lang="en-US" smtClean="0"/>
              <a:pPr/>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2569842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4A6CA56-CBA1-4C0B-BE2F-5CE4297CA900}" type="datetimeFigureOut">
              <a:rPr lang="en-US" smtClean="0"/>
              <a:pPr/>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3123884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A6CA56-CBA1-4C0B-BE2F-5CE4297CA900}" type="datetimeFigureOut">
              <a:rPr lang="en-US" smtClean="0"/>
              <a:pPr/>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13491041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A6CA56-CBA1-4C0B-BE2F-5CE4297CA900}" type="datetimeFigureOut">
              <a:rPr lang="en-US" smtClean="0"/>
              <a:pPr/>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234167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A6CA56-CBA1-4C0B-BE2F-5CE4297CA900}" type="datetimeFigureOut">
              <a:rPr lang="en-US" smtClean="0"/>
              <a:pPr/>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397CB4-60E8-4F77-BF7B-F42F3E52F888}" type="slidenum">
              <a:rPr lang="en-US" smtClean="0"/>
              <a:pPr/>
              <a:t>‹#›</a:t>
            </a:fld>
            <a:endParaRPr lang="en-US"/>
          </a:p>
        </p:txBody>
      </p:sp>
    </p:spTree>
    <p:extLst>
      <p:ext uri="{BB962C8B-B14F-4D97-AF65-F5344CB8AC3E}">
        <p14:creationId xmlns:p14="http://schemas.microsoft.com/office/powerpoint/2010/main" xmlns="" val="41022482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A6CA56-CBA1-4C0B-BE2F-5CE4297CA900}" type="datetimeFigureOut">
              <a:rPr lang="en-US" smtClean="0"/>
              <a:pPr/>
              <a:t>1/1/2018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397CB4-60E8-4F77-BF7B-F42F3E52F888}" type="slidenum">
              <a:rPr lang="en-US" smtClean="0"/>
              <a:pPr/>
              <a:t>‹#›</a:t>
            </a:fld>
            <a:endParaRPr lang="en-US"/>
          </a:p>
        </p:txBody>
      </p:sp>
      <p:sp>
        <p:nvSpPr>
          <p:cNvPr id="18" name="Title 1">
            <a:extLst>
              <a:ext uri="{FF2B5EF4-FFF2-40B4-BE49-F238E27FC236}">
                <a16:creationId xmlns:a16="http://schemas.microsoft.com/office/drawing/2014/main" xmlns="" id="{473D3692-4446-4CD8-90BA-C39830FFB8B9}"/>
              </a:ext>
            </a:extLst>
          </p:cNvPr>
          <p:cNvSpPr txBox="1">
            <a:spLocks/>
          </p:cNvSpPr>
          <p:nvPr userDrawn="1"/>
        </p:nvSpPr>
        <p:spPr>
          <a:xfrm>
            <a:off x="9334500" y="803708"/>
            <a:ext cx="3158510" cy="1646302"/>
          </a:xfrm>
          <a:prstGeom prst="rect">
            <a:avLst/>
          </a:prstGeom>
        </p:spPr>
        <p:txBody>
          <a:bodyPr anchor="b">
            <a:noAutofit/>
          </a:bodyPr>
          <a:lstStyle>
            <a:lvl1pPr algn="r" defTabSz="457200" rtl="0" eaLnBrk="1" latinLnBrk="0" hangingPunct="1">
              <a:spcBef>
                <a:spcPct val="0"/>
              </a:spcBef>
              <a:buNone/>
              <a:defRPr sz="2000" kern="1200">
                <a:solidFill>
                  <a:schemeClr val="bg1"/>
                </a:solidFill>
                <a:latin typeface="+mj-lt"/>
                <a:ea typeface="+mj-ea"/>
                <a:cs typeface="B Titr" panose="00000700000000000000" pitchFamily="2" charset="-78"/>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fa-IR" dirty="0"/>
              <a:t>استان آذربایجان غربی</a:t>
            </a:r>
            <a:endParaRPr lang="en-US" dirty="0"/>
          </a:p>
          <a:p>
            <a:pPr marL="0" indent="0" algn="ctr">
              <a:buNone/>
            </a:pPr>
            <a:endParaRPr lang="en-US" sz="2000" dirty="0">
              <a:solidFill>
                <a:schemeClr val="tx1">
                  <a:lumMod val="95000"/>
                  <a:lumOff val="5000"/>
                </a:schemeClr>
              </a:solidFill>
              <a:cs typeface="B Lotus" panose="00000400000000000000" pitchFamily="2" charset="-78"/>
            </a:endParaRPr>
          </a:p>
          <a:p>
            <a:pPr marL="0" indent="0" algn="ctr">
              <a:buNone/>
            </a:pPr>
            <a:r>
              <a:rPr lang="fa-IR" sz="2000" dirty="0">
                <a:solidFill>
                  <a:schemeClr val="tx1">
                    <a:lumMod val="95000"/>
                    <a:lumOff val="5000"/>
                  </a:schemeClr>
                </a:solidFill>
                <a:cs typeface="B Lotus" panose="00000400000000000000" pitchFamily="2" charset="-78"/>
              </a:rPr>
              <a:t>راهنمای برنامه درسی </a:t>
            </a:r>
          </a:p>
          <a:p>
            <a:pPr marL="0" indent="0" algn="ctr">
              <a:buNone/>
            </a:pPr>
            <a:r>
              <a:rPr lang="fa-IR" sz="2000" dirty="0">
                <a:solidFill>
                  <a:schemeClr val="tx1">
                    <a:lumMod val="95000"/>
                    <a:lumOff val="5000"/>
                  </a:schemeClr>
                </a:solidFill>
                <a:cs typeface="B Lotus" panose="00000400000000000000" pitchFamily="2" charset="-78"/>
              </a:rPr>
              <a:t>ارزشیابی </a:t>
            </a:r>
          </a:p>
          <a:p>
            <a:pPr marL="0" indent="0" algn="ctr">
              <a:buNone/>
            </a:pPr>
            <a:r>
              <a:rPr lang="fa-IR" sz="2000" dirty="0">
                <a:solidFill>
                  <a:schemeClr val="tx1">
                    <a:lumMod val="95000"/>
                    <a:lumOff val="5000"/>
                  </a:schemeClr>
                </a:solidFill>
                <a:cs typeface="B Lotus" panose="00000400000000000000" pitchFamily="2" charset="-78"/>
              </a:rPr>
              <a:t>روش تدریس </a:t>
            </a:r>
            <a:endParaRPr lang="en-US" sz="2000" dirty="0">
              <a:solidFill>
                <a:schemeClr val="tx1">
                  <a:lumMod val="95000"/>
                  <a:lumOff val="5000"/>
                </a:schemeClr>
              </a:solidFill>
              <a:cs typeface="B Lotus" panose="00000400000000000000" pitchFamily="2" charset="-78"/>
            </a:endParaRPr>
          </a:p>
          <a:p>
            <a:pPr algn="ctr"/>
            <a:endParaRPr lang="en-US" dirty="0"/>
          </a:p>
        </p:txBody>
      </p:sp>
    </p:spTree>
    <p:extLst>
      <p:ext uri="{BB962C8B-B14F-4D97-AF65-F5344CB8AC3E}">
        <p14:creationId xmlns:p14="http://schemas.microsoft.com/office/powerpoint/2010/main" xmlns="" val="587373377"/>
      </p:ext>
    </p:extLst>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 id="2147483740" r:id="rId12"/>
    <p:sldLayoutId id="2147483741" r:id="rId13"/>
    <p:sldLayoutId id="2147483742" r:id="rId14"/>
    <p:sldLayoutId id="2147483743" r:id="rId15"/>
    <p:sldLayoutId id="21474837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xmlns="" id="{A7036AD0-9AB4-4AA0-8A52-E06E9651D90B}"/>
              </a:ext>
            </a:extLst>
          </p:cNvPr>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434547" y="324263"/>
            <a:ext cx="6993835" cy="5137779"/>
          </a:xfrm>
          <a:prstGeom prst="rect">
            <a:avLst/>
          </a:prstGeom>
        </p:spPr>
      </p:pic>
    </p:spTree>
    <p:extLst>
      <p:ext uri="{BB962C8B-B14F-4D97-AF65-F5344CB8AC3E}">
        <p14:creationId xmlns:p14="http://schemas.microsoft.com/office/powerpoint/2010/main" xmlns="" val="28915201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065" y="1488613"/>
            <a:ext cx="8596668" cy="3880773"/>
          </a:xfrm>
        </p:spPr>
        <p:txBody>
          <a:bodyPr/>
          <a:lstStyle/>
          <a:p>
            <a:pPr marL="0" indent="0" algn="r" rtl="1">
              <a:buNone/>
            </a:pPr>
            <a:r>
              <a:rPr lang="fa-IR" sz="3200" dirty="0">
                <a:solidFill>
                  <a:schemeClr val="accent2">
                    <a:lumMod val="50000"/>
                  </a:schemeClr>
                </a:solidFill>
                <a:cs typeface="B Lotus" panose="00000400000000000000" pitchFamily="2" charset="-78"/>
              </a:rPr>
              <a:t>با ارزيابي رفتارهاي متفاوت در ارتباط با خود و ديگران در موقعيت‌هاي گوناگون زندگي، رفتارهاي سالم را انتخاب كند/گزارش كند/به كار گيرد.</a:t>
            </a:r>
          </a:p>
          <a:p>
            <a:pPr marL="0" indent="0" algn="r" rtl="1">
              <a:buNone/>
            </a:pPr>
            <a:r>
              <a:rPr lang="fa-IR" sz="3200" dirty="0">
                <a:solidFill>
                  <a:schemeClr val="accent2">
                    <a:lumMod val="50000"/>
                  </a:schemeClr>
                </a:solidFill>
                <a:cs typeface="B Lotus" panose="00000400000000000000" pitchFamily="2" charset="-78"/>
              </a:rPr>
              <a:t>با استفاده از منابع علمي معتبر و بهره‌گيري از علم تجربي، بتواند ايده‌هايي مبتني بر تجارب شخصي، براي مشاركت در فعاليت‌هاي علمي ارائه دهد و در اين فعاليت‌ها با حفظ ارزش‌ها و اخلاق علمي مشاركت كند.</a:t>
            </a:r>
          </a:p>
          <a:p>
            <a:pPr algn="r" rtl="1"/>
            <a:endParaRPr lang="fa-IR" sz="3200" dirty="0">
              <a:cs typeface="B Lotus" panose="00000400000000000000" pitchFamily="2" charset="-78"/>
            </a:endParaRPr>
          </a:p>
          <a:p>
            <a:pPr algn="r" rtl="1"/>
            <a:endParaRPr lang="en-US" dirty="0">
              <a:cs typeface="B Lotus" panose="00000400000000000000" pitchFamily="2" charset="-78"/>
            </a:endParaRPr>
          </a:p>
        </p:txBody>
      </p:sp>
    </p:spTree>
    <p:extLst>
      <p:ext uri="{BB962C8B-B14F-4D97-AF65-F5344CB8AC3E}">
        <p14:creationId xmlns:p14="http://schemas.microsoft.com/office/powerpoint/2010/main" xmlns="" val="27877726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73777"/>
            <a:ext cx="8917928" cy="5067586"/>
          </a:xfrm>
        </p:spPr>
        <p:txBody>
          <a:bodyPr>
            <a:normAutofit fontScale="92500" lnSpcReduction="20000"/>
          </a:bodyPr>
          <a:lstStyle/>
          <a:p>
            <a:pPr marL="0" indent="0" algn="r" rtl="1">
              <a:buNone/>
            </a:pPr>
            <a:r>
              <a:rPr lang="fa-IR" sz="2800" dirty="0">
                <a:solidFill>
                  <a:schemeClr val="accent1"/>
                </a:solidFill>
                <a:cs typeface="B Lotus" panose="00000400000000000000" pitchFamily="2" charset="-78"/>
              </a:rPr>
              <a:t>برخی از روشهای آموزش</a:t>
            </a:r>
            <a:r>
              <a:rPr lang="fa-IR" dirty="0">
                <a:cs typeface="B Lotus" panose="00000400000000000000" pitchFamily="2" charset="-78"/>
              </a:rPr>
              <a:t> </a:t>
            </a:r>
          </a:p>
          <a:p>
            <a:pPr marL="0" indent="0" algn="r" rtl="1">
              <a:buNone/>
            </a:pPr>
            <a:r>
              <a:rPr lang="fa-IR" sz="3000" dirty="0">
                <a:solidFill>
                  <a:schemeClr val="accent2">
                    <a:lumMod val="50000"/>
                  </a:schemeClr>
                </a:solidFill>
                <a:cs typeface="B Lotus" panose="00000400000000000000" pitchFamily="2" charset="-78"/>
              </a:rPr>
              <a:t>با بررسی تجربه سایر کشورها در تولید کتاب راهنمای معلم ،چهار مدل متمایز آموزشی ،متناسب با مفروضات مطرح شده در آموزش موقعیت محور ،قابل شناسایی است.</a:t>
            </a:r>
          </a:p>
          <a:p>
            <a:pPr marL="0" indent="0" algn="r" rtl="1">
              <a:buNone/>
            </a:pPr>
            <a:r>
              <a:rPr lang="fa-IR" sz="3000" dirty="0">
                <a:solidFill>
                  <a:schemeClr val="accent2">
                    <a:lumMod val="50000"/>
                  </a:schemeClr>
                </a:solidFill>
                <a:cs typeface="B Lotus" panose="00000400000000000000" pitchFamily="2" charset="-78"/>
              </a:rPr>
              <a:t>معلمان گرامی می توانند بسته به نیاز ، شرایط و موضوع درسی از روشهای زیر استفاده نمایند .</a:t>
            </a:r>
          </a:p>
          <a:p>
            <a:pPr algn="r" rtl="1">
              <a:buFont typeface="Wingdings" panose="05000000000000000000" pitchFamily="2" charset="2"/>
              <a:buChar char="q"/>
            </a:pPr>
            <a:r>
              <a:rPr lang="fa-IR" sz="3000" dirty="0">
                <a:solidFill>
                  <a:schemeClr val="accent2">
                    <a:lumMod val="50000"/>
                  </a:schemeClr>
                </a:solidFill>
                <a:cs typeface="B Lotus" panose="00000400000000000000" pitchFamily="2" charset="-78"/>
              </a:rPr>
              <a:t>آموزش پژوهش محور  </a:t>
            </a:r>
          </a:p>
          <a:p>
            <a:pPr algn="r" rtl="1">
              <a:buFont typeface="Wingdings" panose="05000000000000000000" pitchFamily="2" charset="2"/>
              <a:buChar char="q"/>
            </a:pPr>
            <a:r>
              <a:rPr lang="fa-IR" sz="3000" dirty="0">
                <a:solidFill>
                  <a:schemeClr val="accent2">
                    <a:lumMod val="50000"/>
                  </a:schemeClr>
                </a:solidFill>
                <a:cs typeface="B Lotus" panose="00000400000000000000" pitchFamily="2" charset="-78"/>
              </a:rPr>
              <a:t>آموزش به مدل </a:t>
            </a:r>
            <a:r>
              <a:rPr lang="en-US" sz="3000" dirty="0">
                <a:solidFill>
                  <a:schemeClr val="accent2">
                    <a:lumMod val="50000"/>
                  </a:schemeClr>
                </a:solidFill>
                <a:cs typeface="B Lotus" panose="00000400000000000000" pitchFamily="2" charset="-78"/>
              </a:rPr>
              <a:t>E</a:t>
            </a:r>
            <a:r>
              <a:rPr lang="fa-IR" sz="3000" dirty="0">
                <a:solidFill>
                  <a:schemeClr val="accent2">
                    <a:lumMod val="50000"/>
                  </a:schemeClr>
                </a:solidFill>
                <a:cs typeface="B Lotus" panose="00000400000000000000" pitchFamily="2" charset="-78"/>
              </a:rPr>
              <a:t>7</a:t>
            </a:r>
            <a:r>
              <a:rPr lang="en-US" sz="3000" dirty="0">
                <a:solidFill>
                  <a:schemeClr val="accent2">
                    <a:lumMod val="50000"/>
                  </a:schemeClr>
                </a:solidFill>
                <a:cs typeface="B Lotus" panose="00000400000000000000" pitchFamily="2" charset="-78"/>
              </a:rPr>
              <a:t> – </a:t>
            </a:r>
            <a:r>
              <a:rPr lang="fa-IR" sz="3000" dirty="0">
                <a:solidFill>
                  <a:schemeClr val="accent2">
                    <a:lumMod val="50000"/>
                  </a:schemeClr>
                </a:solidFill>
                <a:cs typeface="B Lotus" panose="00000400000000000000" pitchFamily="2" charset="-78"/>
              </a:rPr>
              <a:t> </a:t>
            </a:r>
            <a:r>
              <a:rPr lang="en-US" sz="3000" dirty="0">
                <a:solidFill>
                  <a:schemeClr val="accent2">
                    <a:lumMod val="50000"/>
                  </a:schemeClr>
                </a:solidFill>
                <a:cs typeface="B Lotus" panose="00000400000000000000" pitchFamily="2" charset="-78"/>
              </a:rPr>
              <a:t>E</a:t>
            </a:r>
            <a:r>
              <a:rPr lang="fa-IR" sz="3000" dirty="0">
                <a:solidFill>
                  <a:schemeClr val="accent2">
                    <a:lumMod val="50000"/>
                  </a:schemeClr>
                </a:solidFill>
                <a:cs typeface="B Lotus" panose="00000400000000000000" pitchFamily="2" charset="-78"/>
              </a:rPr>
              <a:t>5</a:t>
            </a:r>
          </a:p>
          <a:p>
            <a:pPr algn="r" rtl="1">
              <a:buFont typeface="Wingdings" panose="05000000000000000000" pitchFamily="2" charset="2"/>
              <a:buChar char="q"/>
            </a:pPr>
            <a:r>
              <a:rPr lang="fa-IR" sz="3000" dirty="0">
                <a:solidFill>
                  <a:schemeClr val="accent2">
                    <a:lumMod val="50000"/>
                  </a:schemeClr>
                </a:solidFill>
                <a:cs typeface="B Lotus" panose="00000400000000000000" pitchFamily="2" charset="-78"/>
              </a:rPr>
              <a:t>مدل آموزشی 5 ت</a:t>
            </a:r>
          </a:p>
          <a:p>
            <a:pPr algn="r" rtl="1">
              <a:buFont typeface="Wingdings" panose="05000000000000000000" pitchFamily="2" charset="2"/>
              <a:buChar char="q"/>
            </a:pPr>
            <a:r>
              <a:rPr lang="fa-IR" sz="3000" dirty="0">
                <a:solidFill>
                  <a:schemeClr val="accent2">
                    <a:lumMod val="50000"/>
                  </a:schemeClr>
                </a:solidFill>
                <a:cs typeface="B Lotus" panose="00000400000000000000" pitchFamily="2" charset="-78"/>
              </a:rPr>
              <a:t>آموزش زمینه محور </a:t>
            </a:r>
          </a:p>
          <a:p>
            <a:pPr algn="r" rtl="1">
              <a:buFont typeface="Wingdings" panose="05000000000000000000" pitchFamily="2" charset="2"/>
              <a:buChar char="q"/>
            </a:pPr>
            <a:r>
              <a:rPr lang="fa-IR" sz="3000" dirty="0">
                <a:solidFill>
                  <a:schemeClr val="accent2">
                    <a:lumMod val="50000"/>
                  </a:schemeClr>
                </a:solidFill>
                <a:cs typeface="B Lotus" panose="00000400000000000000" pitchFamily="2" charset="-78"/>
              </a:rPr>
              <a:t>آموزش به روش طراحی معکوس </a:t>
            </a:r>
          </a:p>
          <a:p>
            <a:pPr algn="r" rtl="1"/>
            <a:endParaRPr lang="en-US" sz="2000" dirty="0">
              <a:solidFill>
                <a:schemeClr val="accent2">
                  <a:lumMod val="50000"/>
                </a:schemeClr>
              </a:solidFill>
              <a:cs typeface="B Lotus" panose="00000400000000000000" pitchFamily="2" charset="-78"/>
            </a:endParaRPr>
          </a:p>
        </p:txBody>
      </p:sp>
    </p:spTree>
    <p:extLst>
      <p:ext uri="{BB962C8B-B14F-4D97-AF65-F5344CB8AC3E}">
        <p14:creationId xmlns:p14="http://schemas.microsoft.com/office/powerpoint/2010/main" xmlns="" val="5979727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a:t>آموزش پژوهش محور چیست ؟</a:t>
            </a:r>
            <a:endParaRPr lang="en-US" sz="2800"/>
          </a:p>
        </p:txBody>
      </p:sp>
      <p:sp>
        <p:nvSpPr>
          <p:cNvPr id="3" name="Content Placeholder 2"/>
          <p:cNvSpPr>
            <a:spLocks noGrp="1"/>
          </p:cNvSpPr>
          <p:nvPr>
            <p:ph idx="1"/>
          </p:nvPr>
        </p:nvSpPr>
        <p:spPr>
          <a:xfrm>
            <a:off x="929125" y="1488613"/>
            <a:ext cx="8596668" cy="3692987"/>
          </a:xfrm>
        </p:spPr>
        <p:txBody>
          <a:bodyPr>
            <a:noAutofit/>
          </a:bodyPr>
          <a:lstStyle/>
          <a:p>
            <a:pPr algn="just" rtl="1"/>
            <a:r>
              <a:rPr lang="fa-IR" sz="2800" dirty="0">
                <a:cs typeface="B Lotus" panose="00000400000000000000" pitchFamily="2" charset="-78"/>
              </a:rPr>
              <a:t> در این رویكرد دانش آموز خود به دنبال الگوها و روابطی مرتبط با مشاهده هایش از جهان پیرامون است و به عبارت دیگر نقطه شروع ، مراحل كار و نقطه پایان فعالیت ها را خود تعیین می كند. در رویكرد پژوهش- محور هنگامی كه فعالیت ها از بطن پرسش های دانش آموز بر می خیزد و بر اساس تجارب او شكل می گیرد به وی فرصت داده می شود تا تجارب و مشاهده های خود را همزمان به كار گیرد . علوم برای او بسیار ملموس ، هیجان انگیز ، قابل دسترس و به عبارتی جزئی از زندگی روزانه او می شود.</a:t>
            </a:r>
            <a:endParaRPr lang="en-US" sz="2800" dirty="0">
              <a:cs typeface="B Lotus" panose="00000400000000000000" pitchFamily="2" charset="-78"/>
            </a:endParaRPr>
          </a:p>
        </p:txBody>
      </p:sp>
    </p:spTree>
    <p:extLst>
      <p:ext uri="{BB962C8B-B14F-4D97-AF65-F5344CB8AC3E}">
        <p14:creationId xmlns:p14="http://schemas.microsoft.com/office/powerpoint/2010/main" xmlns="" val="374976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68626"/>
          </a:xfrm>
        </p:spPr>
        <p:txBody>
          <a:bodyPr>
            <a:normAutofit/>
          </a:bodyPr>
          <a:lstStyle/>
          <a:p>
            <a:pPr algn="r"/>
            <a:r>
              <a:rPr lang="en-US" sz="2800" dirty="0"/>
              <a:t>7E/5E </a:t>
            </a:r>
            <a:r>
              <a:rPr lang="fa-IR" sz="2800" dirty="0"/>
              <a:t>مراحل آموزش با مدل</a:t>
            </a:r>
          </a:p>
        </p:txBody>
      </p:sp>
      <p:sp>
        <p:nvSpPr>
          <p:cNvPr id="3" name="Content Placeholder 2"/>
          <p:cNvSpPr>
            <a:spLocks noGrp="1"/>
          </p:cNvSpPr>
          <p:nvPr>
            <p:ph idx="1"/>
          </p:nvPr>
        </p:nvSpPr>
        <p:spPr>
          <a:xfrm>
            <a:off x="305011" y="1139821"/>
            <a:ext cx="8596668" cy="5231950"/>
          </a:xfrm>
        </p:spPr>
        <p:txBody>
          <a:bodyPr>
            <a:noAutofit/>
          </a:bodyPr>
          <a:lstStyle/>
          <a:p>
            <a:pPr marL="0" indent="0" algn="just" rtl="1">
              <a:buNone/>
            </a:pPr>
            <a:r>
              <a:rPr lang="fa-IR" sz="2800" dirty="0">
                <a:cs typeface="B Lotus" panose="00000400000000000000" pitchFamily="2" charset="-78"/>
              </a:rPr>
              <a:t>براساس رویکرد ساخت گرایانه در فرایند یادگیری طراحی شده است و برمبنای آن، </a:t>
            </a:r>
            <a:r>
              <a:rPr lang="fa-IR" sz="2800" dirty="0" smtClean="0">
                <a:cs typeface="B Lotus" panose="00000400000000000000" pitchFamily="2" charset="-78"/>
              </a:rPr>
              <a:t>یادگیران</a:t>
            </a:r>
            <a:r>
              <a:rPr lang="fa-IR" sz="2800" dirty="0">
                <a:cs typeface="B Lotus" panose="00000400000000000000" pitchFamily="2" charset="-78"/>
              </a:rPr>
              <a:t>، هر دانش جدیدی را بر پایه دانش فعلی خود می سازند. این مدل برای هر سن و موضوع درسی قابل استفاده است. هر مرحله این مدل، دربردارنده مرتبه ای از یادگیری است و به معلم و دانش آموز امکان می دهد، با فعالیت های مشترک، بر مبنای دانش فعلی خود دانش جدید را بنا نهند. این مراحل عبارت اند از:</a:t>
            </a:r>
          </a:p>
          <a:p>
            <a:pPr algn="just" rtl="1"/>
            <a:r>
              <a:rPr lang="fa-IR" sz="2800" dirty="0" smtClean="0">
                <a:cs typeface="B Lotus" panose="00000400000000000000" pitchFamily="2" charset="-78"/>
              </a:rPr>
              <a:t>درگیرکردن</a:t>
            </a:r>
            <a:endParaRPr lang="fa-IR" sz="2800" dirty="0">
              <a:cs typeface="B Lotus" panose="00000400000000000000" pitchFamily="2" charset="-78"/>
            </a:endParaRPr>
          </a:p>
          <a:p>
            <a:pPr algn="just" rtl="1"/>
            <a:r>
              <a:rPr lang="fa-IR" sz="2800" dirty="0">
                <a:cs typeface="B Lotus" panose="00000400000000000000" pitchFamily="2" charset="-78"/>
              </a:rPr>
              <a:t>کشف کردن</a:t>
            </a:r>
          </a:p>
          <a:p>
            <a:pPr algn="just" rtl="1"/>
            <a:r>
              <a:rPr lang="fa-IR" sz="2800" dirty="0">
                <a:cs typeface="B Lotus" panose="00000400000000000000" pitchFamily="2" charset="-78"/>
              </a:rPr>
              <a:t>شرح دادن</a:t>
            </a:r>
          </a:p>
          <a:p>
            <a:pPr algn="just" rtl="1"/>
            <a:r>
              <a:rPr lang="fa-IR" sz="2800" dirty="0">
                <a:cs typeface="B Lotus" panose="00000400000000000000" pitchFamily="2" charset="-78"/>
              </a:rPr>
              <a:t>گسترش (تعمیم ددن)</a:t>
            </a:r>
          </a:p>
          <a:p>
            <a:pPr algn="just" rtl="1"/>
            <a:r>
              <a:rPr lang="fa-IR" sz="2800" dirty="0">
                <a:cs typeface="B Lotus" panose="00000400000000000000" pitchFamily="2" charset="-78"/>
              </a:rPr>
              <a:t>ارزشیابی</a:t>
            </a:r>
          </a:p>
        </p:txBody>
      </p:sp>
    </p:spTree>
    <p:extLst>
      <p:ext uri="{BB962C8B-B14F-4D97-AF65-F5344CB8AC3E}">
        <p14:creationId xmlns:p14="http://schemas.microsoft.com/office/powerpoint/2010/main" xmlns="" val="177369271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2820" y="217714"/>
            <a:ext cx="8596668" cy="1320800"/>
          </a:xfrm>
        </p:spPr>
        <p:txBody>
          <a:bodyPr>
            <a:normAutofit/>
          </a:bodyPr>
          <a:lstStyle/>
          <a:p>
            <a:pPr algn="r"/>
            <a:r>
              <a:rPr lang="fa-IR" sz="2800" dirty="0"/>
              <a:t>مدل آموزشی 5 ت</a:t>
            </a:r>
            <a:endParaRPr lang="en-US" sz="2800" dirty="0"/>
          </a:p>
        </p:txBody>
      </p:sp>
      <p:sp>
        <p:nvSpPr>
          <p:cNvPr id="3" name="Content Placeholder 2"/>
          <p:cNvSpPr>
            <a:spLocks noGrp="1"/>
          </p:cNvSpPr>
          <p:nvPr>
            <p:ph idx="1"/>
          </p:nvPr>
        </p:nvSpPr>
        <p:spPr>
          <a:xfrm>
            <a:off x="662820" y="878114"/>
            <a:ext cx="8906931" cy="3692987"/>
          </a:xfrm>
        </p:spPr>
        <p:txBody>
          <a:bodyPr>
            <a:noAutofit/>
          </a:bodyPr>
          <a:lstStyle/>
          <a:p>
            <a:pPr marL="0" indent="0" algn="just" rtl="1">
              <a:buNone/>
            </a:pPr>
            <a:r>
              <a:rPr lang="fa-IR" sz="2800" dirty="0">
                <a:cs typeface="B Lotus" panose="00000400000000000000" pitchFamily="2" charset="-78"/>
              </a:rPr>
              <a:t>این مدل آموزشی از سال های دهه 1980 در تولید مواد درسی جدید و نیز در آموزش ضمن خدمت معلمان پیوسته مورد استفاده بوده است. این مدل، به ترتیب، از این مراحل تشکیل شده است: </a:t>
            </a:r>
          </a:p>
          <a:p>
            <a:pPr algn="just" rtl="1"/>
            <a:r>
              <a:rPr lang="fa-IR" sz="2800" dirty="0">
                <a:cs typeface="B Lotus" panose="00000400000000000000" pitchFamily="2" charset="-78"/>
              </a:rPr>
              <a:t>ترغیب</a:t>
            </a:r>
          </a:p>
          <a:p>
            <a:pPr algn="just" rtl="1"/>
            <a:r>
              <a:rPr lang="fa-IR" sz="2800" dirty="0">
                <a:cs typeface="B Lotus" panose="00000400000000000000" pitchFamily="2" charset="-78"/>
              </a:rPr>
              <a:t>تحقیق</a:t>
            </a:r>
          </a:p>
          <a:p>
            <a:pPr algn="just" rtl="1"/>
            <a:r>
              <a:rPr lang="fa-IR" sz="2800" dirty="0">
                <a:cs typeface="B Lotus" panose="00000400000000000000" pitchFamily="2" charset="-78"/>
              </a:rPr>
              <a:t>توضیح</a:t>
            </a:r>
          </a:p>
          <a:p>
            <a:pPr algn="just" rtl="1"/>
            <a:r>
              <a:rPr lang="fa-IR" sz="2800" dirty="0">
                <a:cs typeface="B Lotus" panose="00000400000000000000" pitchFamily="2" charset="-78"/>
              </a:rPr>
              <a:t> تعمیق</a:t>
            </a:r>
          </a:p>
          <a:p>
            <a:pPr algn="just" rtl="1"/>
            <a:r>
              <a:rPr lang="fa-IR" sz="2800" dirty="0">
                <a:cs typeface="B Lotus" panose="00000400000000000000" pitchFamily="2" charset="-78"/>
              </a:rPr>
              <a:t>تصحیح</a:t>
            </a:r>
          </a:p>
          <a:p>
            <a:pPr marL="0" indent="0" algn="just" rtl="1">
              <a:buNone/>
            </a:pPr>
            <a:r>
              <a:rPr lang="fa-IR" sz="2800" dirty="0">
                <a:cs typeface="B Lotus" panose="00000400000000000000" pitchFamily="2" charset="-78"/>
              </a:rPr>
              <a:t>هر مرحله، عملکرد خاص خود را دارد و به انسجام آموزش معلم وتنظیم درک بهتر دانش علمی فناورانه، مهارت ها و نگرش ها کمک می کند.</a:t>
            </a:r>
            <a:endParaRPr lang="en-US" sz="2800" dirty="0">
              <a:cs typeface="B Lotus" panose="00000400000000000000" pitchFamily="2" charset="-78"/>
            </a:endParaRPr>
          </a:p>
        </p:txBody>
      </p:sp>
    </p:spTree>
    <p:extLst>
      <p:ext uri="{BB962C8B-B14F-4D97-AF65-F5344CB8AC3E}">
        <p14:creationId xmlns:p14="http://schemas.microsoft.com/office/powerpoint/2010/main" xmlns="" val="26575766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362" y="167813"/>
            <a:ext cx="8596668" cy="1320800"/>
          </a:xfrm>
        </p:spPr>
        <p:txBody>
          <a:bodyPr>
            <a:normAutofit/>
          </a:bodyPr>
          <a:lstStyle/>
          <a:p>
            <a:pPr algn="r" rtl="1"/>
            <a:r>
              <a:rPr lang="fa-IR" sz="2800" dirty="0"/>
              <a:t>آموزش زمینه محور</a:t>
            </a:r>
            <a:endParaRPr lang="en-US" sz="2800" dirty="0"/>
          </a:p>
        </p:txBody>
      </p:sp>
      <p:sp>
        <p:nvSpPr>
          <p:cNvPr id="3" name="Content Placeholder 2"/>
          <p:cNvSpPr>
            <a:spLocks noGrp="1"/>
          </p:cNvSpPr>
          <p:nvPr>
            <p:ph idx="1"/>
          </p:nvPr>
        </p:nvSpPr>
        <p:spPr>
          <a:xfrm>
            <a:off x="929125" y="972906"/>
            <a:ext cx="8596668" cy="4912187"/>
          </a:xfrm>
        </p:spPr>
        <p:txBody>
          <a:bodyPr>
            <a:noAutofit/>
          </a:bodyPr>
          <a:lstStyle/>
          <a:p>
            <a:pPr marL="0" indent="0" algn="just" rtl="1">
              <a:buNone/>
            </a:pPr>
            <a:r>
              <a:rPr lang="fa-IR" sz="2800" dirty="0">
                <a:solidFill>
                  <a:srgbClr val="FF0000"/>
                </a:solidFill>
                <a:cs typeface="B Lotus" panose="00000400000000000000" pitchFamily="2" charset="-78"/>
              </a:rPr>
              <a:t>به طور خلاصه آموزش زمینه محور عبارت اند از:</a:t>
            </a:r>
          </a:p>
          <a:p>
            <a:pPr marL="0" indent="0" algn="just" rtl="1">
              <a:buNone/>
            </a:pPr>
            <a:endParaRPr lang="fa-IR" sz="2800" dirty="0">
              <a:solidFill>
                <a:srgbClr val="FF0000"/>
              </a:solidFill>
              <a:cs typeface="B Lotus" panose="00000400000000000000" pitchFamily="2" charset="-78"/>
            </a:endParaRPr>
          </a:p>
          <a:p>
            <a:pPr algn="just" rtl="1"/>
            <a:r>
              <a:rPr lang="fa-IR" sz="2800" dirty="0">
                <a:cs typeface="B Lotus" panose="00000400000000000000" pitchFamily="2" charset="-78"/>
              </a:rPr>
              <a:t>ارتباط فراوان با زندگی فراگیران دارد.</a:t>
            </a:r>
          </a:p>
          <a:p>
            <a:pPr algn="just" rtl="1"/>
            <a:r>
              <a:rPr lang="fa-IR" sz="2800" dirty="0">
                <a:cs typeface="B Lotus" panose="00000400000000000000" pitchFamily="2" charset="-78"/>
              </a:rPr>
              <a:t>انسجام درونی دارد؛ یکپارچه و مرتبط با هدف های آموزشی است؛</a:t>
            </a:r>
          </a:p>
          <a:p>
            <a:pPr algn="just" rtl="1"/>
            <a:r>
              <a:rPr lang="fa-IR" sz="2800" dirty="0">
                <a:cs typeface="B Lotus" panose="00000400000000000000" pitchFamily="2" charset="-78"/>
              </a:rPr>
              <a:t>اهداف نگرشی، مهارتی و دانشی در محیطی اجتماعی و خلاق در یک زمینه آموزشی یکپارچه می شوند.</a:t>
            </a:r>
          </a:p>
          <a:p>
            <a:pPr algn="just" rtl="1"/>
            <a:r>
              <a:rPr lang="fa-IR" sz="2800" dirty="0">
                <a:cs typeface="B Lotus" panose="00000400000000000000" pitchFamily="2" charset="-78"/>
              </a:rPr>
              <a:t>قابلیت عمیق شدن دارد: در یک زمینه آموزشی به جای درگیر شدن با گستره یک موضوع، به عمق آن می پردازد تا یادگیری مؤثر و پربازده شود.</a:t>
            </a:r>
          </a:p>
          <a:p>
            <a:pPr algn="just" rtl="1"/>
            <a:r>
              <a:rPr lang="fa-IR" sz="2800" dirty="0">
                <a:cs typeface="B Lotus" panose="00000400000000000000" pitchFamily="2" charset="-78"/>
              </a:rPr>
              <a:t>نقاط اتصال خوبی با موضوع های مختلف دارد</a:t>
            </a:r>
            <a:endParaRPr lang="en-US" sz="2800" dirty="0">
              <a:cs typeface="B Lotus" panose="00000400000000000000" pitchFamily="2" charset="-78"/>
            </a:endParaRPr>
          </a:p>
        </p:txBody>
      </p:sp>
    </p:spTree>
    <p:extLst>
      <p:ext uri="{BB962C8B-B14F-4D97-AF65-F5344CB8AC3E}">
        <p14:creationId xmlns:p14="http://schemas.microsoft.com/office/powerpoint/2010/main" xmlns="" val="148835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6362" y="167813"/>
            <a:ext cx="8596668" cy="1320800"/>
          </a:xfrm>
        </p:spPr>
        <p:txBody>
          <a:bodyPr>
            <a:normAutofit/>
          </a:bodyPr>
          <a:lstStyle/>
          <a:p>
            <a:pPr algn="r" rtl="1"/>
            <a:r>
              <a:rPr lang="fa-IR" sz="2800" dirty="0"/>
              <a:t>آموزش به روش طراحی معکوس یا کلاس معکوس</a:t>
            </a:r>
            <a:endParaRPr lang="en-US" sz="2800" dirty="0"/>
          </a:p>
        </p:txBody>
      </p:sp>
      <p:sp>
        <p:nvSpPr>
          <p:cNvPr id="3" name="Content Placeholder 2"/>
          <p:cNvSpPr>
            <a:spLocks noGrp="1"/>
          </p:cNvSpPr>
          <p:nvPr>
            <p:ph idx="1"/>
          </p:nvPr>
        </p:nvSpPr>
        <p:spPr>
          <a:xfrm>
            <a:off x="827525" y="1118498"/>
            <a:ext cx="8596668" cy="4912187"/>
          </a:xfrm>
        </p:spPr>
        <p:txBody>
          <a:bodyPr>
            <a:noAutofit/>
          </a:bodyPr>
          <a:lstStyle/>
          <a:p>
            <a:pPr marL="0" indent="0" algn="just" rtl="1">
              <a:buNone/>
            </a:pPr>
            <a:r>
              <a:rPr lang="fa-IR" sz="2800" dirty="0">
                <a:solidFill>
                  <a:schemeClr val="tx1"/>
                </a:solidFill>
                <a:cs typeface="B Lotus" panose="00000400000000000000" pitchFamily="2" charset="-78"/>
              </a:rPr>
              <a:t>تعریف سنتی از کلاس معکوس این گونه است:</a:t>
            </a:r>
          </a:p>
          <a:p>
            <a:pPr marL="0" indent="0" algn="just" rtl="1">
              <a:buNone/>
            </a:pPr>
            <a:r>
              <a:rPr lang="fa-IR" sz="2800" dirty="0">
                <a:solidFill>
                  <a:schemeClr val="tx1"/>
                </a:solidFill>
                <a:cs typeface="B Lotus" panose="00000400000000000000" pitchFamily="2" charset="-78"/>
              </a:rPr>
              <a:t> کلاس معکوس جایی است که فیلم های ویدئویی جایگزین تدریس مستقیم می شوند.</a:t>
            </a:r>
          </a:p>
          <a:p>
            <a:pPr marL="0" indent="0" algn="just" rtl="1">
              <a:buNone/>
            </a:pPr>
            <a:r>
              <a:rPr lang="fa-IR" sz="2800" dirty="0">
                <a:solidFill>
                  <a:schemeClr val="tx1"/>
                </a:solidFill>
                <a:cs typeface="B Lotus" panose="00000400000000000000" pitchFamily="2" charset="-78"/>
              </a:rPr>
              <a:t> این موضوع باعث می شود دانش آموزان زمان اختصاصی پیدا کنند تا با معلم خود بر روی فعالیت های کلیدی یادگیری به فعالیت بپردازند.</a:t>
            </a:r>
          </a:p>
          <a:p>
            <a:pPr marL="0" indent="0" algn="just" rtl="1">
              <a:buNone/>
            </a:pPr>
            <a:r>
              <a:rPr lang="fa-IR" sz="2800" dirty="0">
                <a:solidFill>
                  <a:schemeClr val="tx1"/>
                </a:solidFill>
                <a:cs typeface="B Lotus" panose="00000400000000000000" pitchFamily="2" charset="-78"/>
              </a:rPr>
              <a:t> این گونه از کلاس طراحی معکوس نامیده می شود، چون آنچه قبلاً کار کلاسی یا سخنرانی محسوب می شد در خانه و از طریق ویدئوهای معلم ساخته انجام می شود و آنچه پیش تر تکلیف منزل نامیده می شد؛ یعنی همان</a:t>
            </a:r>
          </a:p>
          <a:p>
            <a:pPr marL="0" indent="0" algn="just" rtl="1">
              <a:buNone/>
            </a:pPr>
            <a:r>
              <a:rPr lang="fa-IR" sz="2800" dirty="0">
                <a:solidFill>
                  <a:schemeClr val="tx1"/>
                </a:solidFill>
                <a:cs typeface="B Lotus" panose="00000400000000000000" pitchFamily="2" charset="-78"/>
              </a:rPr>
              <a:t>مسائل و تکالیف، در کلاس درس انجام می شوند. </a:t>
            </a:r>
            <a:endParaRPr lang="en-US" sz="2800" dirty="0">
              <a:solidFill>
                <a:schemeClr val="tx1"/>
              </a:solidFill>
              <a:cs typeface="B Lotus" panose="00000400000000000000" pitchFamily="2" charset="-78"/>
            </a:endParaRPr>
          </a:p>
        </p:txBody>
      </p:sp>
    </p:spTree>
    <p:extLst>
      <p:ext uri="{BB962C8B-B14F-4D97-AF65-F5344CB8AC3E}">
        <p14:creationId xmlns:p14="http://schemas.microsoft.com/office/powerpoint/2010/main" xmlns="" val="16318624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8581" y="692331"/>
            <a:ext cx="8596668" cy="5421086"/>
          </a:xfrm>
        </p:spPr>
        <p:txBody>
          <a:bodyPr>
            <a:noAutofit/>
          </a:bodyPr>
          <a:lstStyle/>
          <a:p>
            <a:pPr marL="0" indent="0" algn="just" rtl="1">
              <a:buNone/>
            </a:pPr>
            <a:r>
              <a:rPr lang="fa-IR" sz="2800" dirty="0">
                <a:solidFill>
                  <a:schemeClr val="accent2">
                    <a:lumMod val="50000"/>
                  </a:schemeClr>
                </a:solidFill>
                <a:cs typeface="B Lotus" panose="00000400000000000000" pitchFamily="2" charset="-78"/>
              </a:rPr>
              <a:t>با توجه به تاکید برنامه درسی ملی بر آموزش زمینه محور و لزوم ارایه محتوایی که با زندگی حال و آینده دانش آموزان ارتباط داشته باشد موضوع های کتابهای </a:t>
            </a:r>
            <a:r>
              <a:rPr lang="fa-IR" sz="2800" dirty="0" smtClean="0">
                <a:solidFill>
                  <a:schemeClr val="accent2">
                    <a:lumMod val="50000"/>
                  </a:schemeClr>
                </a:solidFill>
                <a:cs typeface="B Lotus" panose="00000400000000000000" pitchFamily="2" charset="-78"/>
              </a:rPr>
              <a:t>زمین </a:t>
            </a:r>
            <a:r>
              <a:rPr lang="fa-IR" sz="2800" dirty="0">
                <a:solidFill>
                  <a:schemeClr val="accent2">
                    <a:lumMod val="50000"/>
                  </a:schemeClr>
                </a:solidFill>
                <a:cs typeface="B Lotus" panose="00000400000000000000" pitchFamily="2" charset="-78"/>
              </a:rPr>
              <a:t>شناسی </a:t>
            </a:r>
            <a:r>
              <a:rPr lang="fa-IR" sz="2800" dirty="0" smtClean="0">
                <a:solidFill>
                  <a:schemeClr val="accent2">
                    <a:lumMod val="50000"/>
                  </a:schemeClr>
                </a:solidFill>
                <a:cs typeface="B Lotus" panose="00000400000000000000" pitchFamily="2" charset="-78"/>
              </a:rPr>
              <a:t>و انسان و محیط زیست اینگونه </a:t>
            </a:r>
            <a:r>
              <a:rPr lang="fa-IR" sz="2800" dirty="0">
                <a:solidFill>
                  <a:schemeClr val="accent2">
                    <a:lumMod val="50000"/>
                  </a:schemeClr>
                </a:solidFill>
                <a:cs typeface="B Lotus" panose="00000400000000000000" pitchFamily="2" charset="-78"/>
              </a:rPr>
              <a:t>انتخاب شدند:</a:t>
            </a:r>
          </a:p>
          <a:p>
            <a:pPr marL="0" indent="0" algn="just" rtl="1">
              <a:buNone/>
            </a:pPr>
            <a:r>
              <a:rPr lang="fa-IR" sz="2800" dirty="0">
                <a:solidFill>
                  <a:schemeClr val="accent1"/>
                </a:solidFill>
                <a:cs typeface="B Lotus" panose="00000400000000000000" pitchFamily="2" charset="-78"/>
              </a:rPr>
              <a:t>كتاب </a:t>
            </a:r>
            <a:r>
              <a:rPr lang="fa-IR" sz="2800" dirty="0" smtClean="0">
                <a:solidFill>
                  <a:schemeClr val="accent1"/>
                </a:solidFill>
                <a:cs typeface="B Lotus" panose="00000400000000000000" pitchFamily="2" charset="-78"/>
              </a:rPr>
              <a:t>زمین‌شناسي: </a:t>
            </a:r>
            <a:endParaRPr lang="fa-IR" sz="2800" dirty="0">
              <a:solidFill>
                <a:schemeClr val="accent1"/>
              </a:solidFill>
              <a:cs typeface="B Lotus" panose="00000400000000000000" pitchFamily="2" charset="-78"/>
            </a:endParaRPr>
          </a:p>
          <a:p>
            <a:pPr marL="0" indent="0" algn="just" rtl="1">
              <a:buNone/>
            </a:pPr>
            <a:r>
              <a:rPr lang="fa-IR" sz="2800" dirty="0">
                <a:solidFill>
                  <a:schemeClr val="accent2">
                    <a:lumMod val="50000"/>
                  </a:schemeClr>
                </a:solidFill>
                <a:cs typeface="B Lotus" panose="00000400000000000000" pitchFamily="2" charset="-78"/>
              </a:rPr>
              <a:t>معرفی </a:t>
            </a:r>
            <a:r>
              <a:rPr lang="fa-IR" sz="2800" dirty="0" smtClean="0">
                <a:solidFill>
                  <a:schemeClr val="accent2">
                    <a:lumMod val="50000"/>
                  </a:schemeClr>
                </a:solidFill>
                <a:cs typeface="B Lotus" panose="00000400000000000000" pitchFamily="2" charset="-78"/>
              </a:rPr>
              <a:t>زمین شناسی</a:t>
            </a:r>
            <a:r>
              <a:rPr lang="fa-IR" sz="2800" dirty="0">
                <a:solidFill>
                  <a:schemeClr val="accent2">
                    <a:lumMod val="50000"/>
                  </a:schemeClr>
                </a:solidFill>
                <a:cs typeface="B Lotus" panose="00000400000000000000" pitchFamily="2" charset="-78"/>
              </a:rPr>
              <a:t>، آشنایی با </a:t>
            </a:r>
            <a:r>
              <a:rPr lang="fa-IR" sz="2800" dirty="0" smtClean="0">
                <a:solidFill>
                  <a:schemeClr val="accent2">
                    <a:lumMod val="50000"/>
                  </a:schemeClr>
                </a:solidFill>
                <a:cs typeface="B Lotus" panose="00000400000000000000" pitchFamily="2" charset="-78"/>
              </a:rPr>
              <a:t>آفرینش زمین و مراحل تکوین زمین و پدیده های مرتبط با آن، آشنایی با شناسایی و اکتشاف منابع معدنی برای که زیر بنای تمدن وتوسعه صنعتی هستند، </a:t>
            </a:r>
            <a:r>
              <a:rPr lang="fa-IR" sz="2800" dirty="0">
                <a:solidFill>
                  <a:schemeClr val="accent2">
                    <a:lumMod val="50000"/>
                  </a:schemeClr>
                </a:solidFill>
                <a:cs typeface="B Lotus" panose="00000400000000000000" pitchFamily="2" charset="-78"/>
              </a:rPr>
              <a:t>آشنایی با </a:t>
            </a:r>
            <a:r>
              <a:rPr lang="fa-IR" sz="2800" dirty="0" smtClean="0">
                <a:solidFill>
                  <a:schemeClr val="accent2">
                    <a:lumMod val="50000"/>
                  </a:schemeClr>
                </a:solidFill>
                <a:cs typeface="B Lotus" panose="00000400000000000000" pitchFamily="2" charset="-78"/>
              </a:rPr>
              <a:t>منابع آب و خاک و اهمیت آنها در زندگی انسان بر روی کره زمین و اهمیت دادن به نحوه صحیح استفاده از این منابع، آشنایی با ساختار زمین ومکان یابی مناسب در ساختن سازه ها،آشنایی با تاثیر عناصر بر سلامت انسان و بیماریهای زمین زاد،آشنایی با پدیده های طبیعی زمین مثل :زمین لرزه،آتشفشان و نقش آنها در زندگی روی کره زمین،آشنایی با تاریخچه زمین شناسی ایران و تقسیمات زمین ساختی در ایران.</a:t>
            </a:r>
            <a:endParaRPr lang="fa-IR" sz="2800" dirty="0">
              <a:solidFill>
                <a:schemeClr val="accent2">
                  <a:lumMod val="50000"/>
                </a:schemeClr>
              </a:solidFill>
              <a:cs typeface="B Lotus" panose="00000400000000000000" pitchFamily="2" charset="-78"/>
            </a:endParaRPr>
          </a:p>
          <a:p>
            <a:pPr algn="just" rtl="1"/>
            <a:endParaRPr lang="en-US" sz="2800" dirty="0">
              <a:solidFill>
                <a:schemeClr val="accent2">
                  <a:lumMod val="50000"/>
                </a:schemeClr>
              </a:solidFill>
              <a:cs typeface="B Lotus" panose="00000400000000000000" pitchFamily="2" charset="-78"/>
            </a:endParaRPr>
          </a:p>
        </p:txBody>
      </p:sp>
    </p:spTree>
    <p:extLst>
      <p:ext uri="{BB962C8B-B14F-4D97-AF65-F5344CB8AC3E}">
        <p14:creationId xmlns:p14="http://schemas.microsoft.com/office/powerpoint/2010/main" xmlns="" val="17508397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60665"/>
            <a:ext cx="8596668" cy="4580697"/>
          </a:xfrm>
        </p:spPr>
        <p:txBody>
          <a:bodyPr>
            <a:noAutofit/>
          </a:bodyPr>
          <a:lstStyle/>
          <a:p>
            <a:pPr marL="0" indent="0" algn="just" rtl="1">
              <a:buNone/>
            </a:pPr>
            <a:r>
              <a:rPr lang="fa-IR" sz="2800" dirty="0">
                <a:solidFill>
                  <a:schemeClr val="accent2">
                    <a:lumMod val="50000"/>
                  </a:schemeClr>
                </a:solidFill>
                <a:cs typeface="B Lotus" panose="00000400000000000000" pitchFamily="2" charset="-78"/>
              </a:rPr>
              <a:t>به معرفي </a:t>
            </a:r>
            <a:r>
              <a:rPr lang="fa-IR" sz="2800" dirty="0" smtClean="0">
                <a:solidFill>
                  <a:schemeClr val="accent2">
                    <a:lumMod val="50000"/>
                  </a:schemeClr>
                </a:solidFill>
                <a:cs typeface="B Lotus" panose="00000400000000000000" pitchFamily="2" charset="-78"/>
              </a:rPr>
              <a:t>مسائل مهم زیست محیطی  و ارائه فعالیتهای مناسب برای حفظ </a:t>
            </a:r>
            <a:r>
              <a:rPr lang="fa-IR" sz="2800" dirty="0">
                <a:solidFill>
                  <a:schemeClr val="accent2">
                    <a:lumMod val="50000"/>
                  </a:schemeClr>
                </a:solidFill>
                <a:cs typeface="B Lotus" panose="00000400000000000000" pitchFamily="2" charset="-78"/>
              </a:rPr>
              <a:t>و پايداري </a:t>
            </a:r>
            <a:r>
              <a:rPr lang="fa-IR" sz="2800" dirty="0" smtClean="0">
                <a:solidFill>
                  <a:schemeClr val="accent2">
                    <a:lumMod val="50000"/>
                  </a:schemeClr>
                </a:solidFill>
                <a:cs typeface="B Lotus" panose="00000400000000000000" pitchFamily="2" charset="-78"/>
              </a:rPr>
              <a:t> محیط زیست و بهبود شرایط زیستی برای انسان و سایر جانداران </a:t>
            </a:r>
            <a:r>
              <a:rPr lang="fa-IR" sz="2800" dirty="0">
                <a:solidFill>
                  <a:schemeClr val="accent2">
                    <a:lumMod val="50000"/>
                  </a:schemeClr>
                </a:solidFill>
                <a:cs typeface="B Lotus" panose="00000400000000000000" pitchFamily="2" charset="-78"/>
              </a:rPr>
              <a:t>مي‌پردازد. </a:t>
            </a:r>
          </a:p>
          <a:p>
            <a:pPr marL="0" indent="0" algn="just" rtl="1">
              <a:buNone/>
            </a:pPr>
            <a:r>
              <a:rPr lang="fa-IR" sz="2800" dirty="0">
                <a:solidFill>
                  <a:schemeClr val="accent2">
                    <a:lumMod val="50000"/>
                  </a:schemeClr>
                </a:solidFill>
                <a:cs typeface="B Lotus" panose="00000400000000000000" pitchFamily="2" charset="-78"/>
              </a:rPr>
              <a:t>محتواي فصول کتاب </a:t>
            </a:r>
            <a:r>
              <a:rPr lang="fa-IR" sz="2800" dirty="0" smtClean="0">
                <a:solidFill>
                  <a:schemeClr val="accent2">
                    <a:lumMod val="50000"/>
                  </a:schemeClr>
                </a:solidFill>
                <a:cs typeface="B Lotus" panose="00000400000000000000" pitchFamily="2" charset="-78"/>
              </a:rPr>
              <a:t>شامل: آب سرچشمه زندگی، خاک و اهمیت آن ،هوا نفس زندگی ، انرژی حرکت زندگی، زباله فاجعه زیست محیطی، تنوع زیستی تابلوی زیبای آفرینش ومحیط زیست بستر گردشگری است.</a:t>
            </a:r>
            <a:endParaRPr lang="fa-IR" sz="2800" dirty="0">
              <a:solidFill>
                <a:schemeClr val="accent2">
                  <a:lumMod val="50000"/>
                </a:schemeClr>
              </a:solidFill>
              <a:cs typeface="B Lotus" panose="00000400000000000000" pitchFamily="2" charset="-78"/>
            </a:endParaRPr>
          </a:p>
          <a:p>
            <a:pPr marL="0" indent="0" algn="just" rtl="1">
              <a:buNone/>
            </a:pPr>
            <a:r>
              <a:rPr lang="fa-IR" sz="2800" dirty="0">
                <a:solidFill>
                  <a:schemeClr val="accent2">
                    <a:lumMod val="50000"/>
                  </a:schemeClr>
                </a:solidFill>
                <a:cs typeface="B Lotus" panose="00000400000000000000" pitchFamily="2" charset="-78"/>
              </a:rPr>
              <a:t>نقطه شروع ارائه محتوا در هر دو  كتاب، آموخته‌هاي دانش‌آموزان در دوره‌ي اول متوسطه بوده است. در ارائه محتوا، اولويت با آنهايي است كه دانش‌آموز در زندگي با آن مواجه مي‌شود. </a:t>
            </a:r>
          </a:p>
          <a:p>
            <a:pPr algn="just" rtl="1"/>
            <a:endParaRPr lang="en-US" sz="2800" dirty="0">
              <a:solidFill>
                <a:schemeClr val="accent2">
                  <a:lumMod val="50000"/>
                </a:schemeClr>
              </a:solidFill>
              <a:cs typeface="B Lotus" panose="00000400000000000000" pitchFamily="2" charset="-78"/>
            </a:endParaRPr>
          </a:p>
        </p:txBody>
      </p:sp>
      <p:sp>
        <p:nvSpPr>
          <p:cNvPr id="4" name="Rectangle 3"/>
          <p:cNvSpPr/>
          <p:nvPr/>
        </p:nvSpPr>
        <p:spPr>
          <a:xfrm>
            <a:off x="5854537" y="855776"/>
            <a:ext cx="3908920" cy="461665"/>
          </a:xfrm>
          <a:prstGeom prst="rect">
            <a:avLst/>
          </a:prstGeom>
        </p:spPr>
        <p:txBody>
          <a:bodyPr wrap="square">
            <a:spAutoFit/>
          </a:bodyPr>
          <a:lstStyle/>
          <a:p>
            <a:r>
              <a:rPr lang="fa-IR" sz="2400" dirty="0">
                <a:solidFill>
                  <a:schemeClr val="accent1"/>
                </a:solidFill>
              </a:rPr>
              <a:t>كتاب </a:t>
            </a:r>
            <a:r>
              <a:rPr lang="fa-IR" sz="2400" dirty="0" smtClean="0">
                <a:solidFill>
                  <a:schemeClr val="accent1"/>
                </a:solidFill>
              </a:rPr>
              <a:t>انسان و محیط زیست: </a:t>
            </a:r>
            <a:endParaRPr lang="en-US" sz="2400" dirty="0">
              <a:solidFill>
                <a:schemeClr val="accent1"/>
              </a:solidFill>
            </a:endParaRPr>
          </a:p>
        </p:txBody>
      </p:sp>
    </p:spTree>
    <p:extLst>
      <p:ext uri="{BB962C8B-B14F-4D97-AF65-F5344CB8AC3E}">
        <p14:creationId xmlns:p14="http://schemas.microsoft.com/office/powerpoint/2010/main" xmlns="" val="27939122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389413"/>
            <a:ext cx="8596668" cy="4959136"/>
          </a:xfrm>
        </p:spPr>
        <p:txBody>
          <a:bodyPr>
            <a:noAutofit/>
          </a:bodyPr>
          <a:lstStyle/>
          <a:p>
            <a:pPr marL="0" indent="0" algn="just" rtl="1">
              <a:buNone/>
            </a:pPr>
            <a:r>
              <a:rPr lang="fa-IR" sz="2800" dirty="0">
                <a:solidFill>
                  <a:schemeClr val="accent2">
                    <a:lumMod val="50000"/>
                  </a:schemeClr>
                </a:solidFill>
                <a:cs typeface="B Lotus" panose="00000400000000000000" pitchFamily="2" charset="-78"/>
              </a:rPr>
              <a:t>آموزش اين كتابها مستلزم به كارگيري ظرفيت دانش‌آموزان در كلاس درس و مشاركت هرچه بيشتر آنها در امر يادگيري است. </a:t>
            </a:r>
          </a:p>
          <a:p>
            <a:pPr marL="0" indent="0" algn="just" rtl="1">
              <a:buNone/>
            </a:pPr>
            <a:r>
              <a:rPr lang="fa-IR" sz="2800" dirty="0">
                <a:solidFill>
                  <a:schemeClr val="accent2">
                    <a:lumMod val="50000"/>
                  </a:schemeClr>
                </a:solidFill>
                <a:cs typeface="B Lotus" panose="00000400000000000000" pitchFamily="2" charset="-78"/>
              </a:rPr>
              <a:t>معلم در اين جايگاه نقش تسهيل‌گر آموزش و نه انتقال دهنده دانش را ايفا مي‌كند.</a:t>
            </a:r>
          </a:p>
          <a:p>
            <a:pPr marL="0" indent="0" algn="just" rtl="1">
              <a:buNone/>
            </a:pPr>
            <a:r>
              <a:rPr lang="fa-IR" sz="2800" dirty="0">
                <a:solidFill>
                  <a:schemeClr val="accent2">
                    <a:lumMod val="50000"/>
                  </a:schemeClr>
                </a:solidFill>
                <a:cs typeface="B Lotus" panose="00000400000000000000" pitchFamily="2" charset="-78"/>
              </a:rPr>
              <a:t>در تأليف اين كتابها چند نكته مدنظر مؤلفان و شوراي تأليف بوده است: </a:t>
            </a:r>
          </a:p>
          <a:p>
            <a:pPr marL="0" indent="0" algn="just" rtl="1">
              <a:buNone/>
            </a:pPr>
            <a:r>
              <a:rPr lang="fa-IR" sz="2800" dirty="0">
                <a:solidFill>
                  <a:schemeClr val="accent2">
                    <a:lumMod val="50000"/>
                  </a:schemeClr>
                </a:solidFill>
                <a:cs typeface="B Lotus" panose="00000400000000000000" pitchFamily="2" charset="-78"/>
              </a:rPr>
              <a:t>حجم كتاب با ساعت اختصاص يافته به آن </a:t>
            </a:r>
            <a:r>
              <a:rPr lang="fa-IR" sz="2800" dirty="0" smtClean="0">
                <a:solidFill>
                  <a:schemeClr val="accent2">
                    <a:lumMod val="50000"/>
                  </a:schemeClr>
                </a:solidFill>
                <a:cs typeface="B Lotus" panose="00000400000000000000" pitchFamily="2" charset="-78"/>
              </a:rPr>
              <a:t>(2 </a:t>
            </a:r>
            <a:r>
              <a:rPr lang="fa-IR" sz="2800" dirty="0">
                <a:solidFill>
                  <a:schemeClr val="accent2">
                    <a:lumMod val="50000"/>
                  </a:schemeClr>
                </a:solidFill>
                <a:cs typeface="B Lotus" panose="00000400000000000000" pitchFamily="2" charset="-78"/>
              </a:rPr>
              <a:t>ساعت در هفته برای </a:t>
            </a:r>
            <a:r>
              <a:rPr lang="fa-IR" sz="2800" dirty="0" smtClean="0">
                <a:solidFill>
                  <a:schemeClr val="accent2">
                    <a:lumMod val="50000"/>
                  </a:schemeClr>
                </a:solidFill>
                <a:cs typeface="B Lotus" panose="00000400000000000000" pitchFamily="2" charset="-78"/>
              </a:rPr>
              <a:t>زمین شناسی </a:t>
            </a:r>
            <a:r>
              <a:rPr lang="fa-IR" sz="2800" dirty="0">
                <a:solidFill>
                  <a:schemeClr val="accent2">
                    <a:lumMod val="50000"/>
                  </a:schemeClr>
                </a:solidFill>
                <a:cs typeface="B Lotus" panose="00000400000000000000" pitchFamily="2" charset="-78"/>
              </a:rPr>
              <a:t>و </a:t>
            </a:r>
            <a:r>
              <a:rPr lang="fa-IR" sz="2800" dirty="0" smtClean="0">
                <a:solidFill>
                  <a:schemeClr val="accent2">
                    <a:lumMod val="50000"/>
                  </a:schemeClr>
                </a:solidFill>
                <a:cs typeface="B Lotus" panose="00000400000000000000" pitchFamily="2" charset="-78"/>
              </a:rPr>
              <a:t>2 </a:t>
            </a:r>
            <a:r>
              <a:rPr lang="fa-IR" sz="2800" dirty="0">
                <a:solidFill>
                  <a:schemeClr val="accent2">
                    <a:lumMod val="50000"/>
                  </a:schemeClr>
                </a:solidFill>
                <a:cs typeface="B Lotus" panose="00000400000000000000" pitchFamily="2" charset="-78"/>
              </a:rPr>
              <a:t>ساعت در هفته برای </a:t>
            </a:r>
            <a:r>
              <a:rPr lang="fa-IR" sz="2800" dirty="0" smtClean="0">
                <a:solidFill>
                  <a:schemeClr val="accent2">
                    <a:lumMod val="50000"/>
                  </a:schemeClr>
                </a:solidFill>
                <a:cs typeface="B Lotus" panose="00000400000000000000" pitchFamily="2" charset="-78"/>
              </a:rPr>
              <a:t>انسان و محیط زیست) </a:t>
            </a:r>
            <a:r>
              <a:rPr lang="fa-IR" sz="2800" dirty="0">
                <a:solidFill>
                  <a:schemeClr val="accent2">
                    <a:lumMod val="50000"/>
                  </a:schemeClr>
                </a:solidFill>
                <a:cs typeface="B Lotus" panose="00000400000000000000" pitchFamily="2" charset="-78"/>
              </a:rPr>
              <a:t>متناسب باشد. </a:t>
            </a:r>
            <a:r>
              <a:rPr lang="fa-IR" sz="2800" dirty="0" smtClean="0">
                <a:solidFill>
                  <a:schemeClr val="accent2">
                    <a:lumMod val="50000"/>
                  </a:schemeClr>
                </a:solidFill>
                <a:cs typeface="B Lotus" panose="00000400000000000000" pitchFamily="2" charset="-78"/>
              </a:rPr>
              <a:t>البته بخشی از مطالب و فعالیتهای عملی در کتابهای آزمایشگاه علوم 1و2 مطرح شده است که معلمان میتوانند از یادگرفته های دانش آموزان در آزمایشگاه در کلاسهای درسی زمین شناسی بهره ببرند.</a:t>
            </a:r>
            <a:endParaRPr lang="fa-IR" sz="2800" dirty="0">
              <a:solidFill>
                <a:schemeClr val="accent2">
                  <a:lumMod val="50000"/>
                </a:schemeClr>
              </a:solidFill>
              <a:cs typeface="B Lotus" panose="00000400000000000000" pitchFamily="2" charset="-78"/>
            </a:endParaRPr>
          </a:p>
          <a:p>
            <a:pPr algn="just" rtl="1"/>
            <a:endParaRPr lang="en-US" sz="2800" dirty="0">
              <a:cs typeface="B Lotus" panose="00000400000000000000" pitchFamily="2" charset="-78"/>
            </a:endParaRPr>
          </a:p>
        </p:txBody>
      </p:sp>
    </p:spTree>
    <p:extLst>
      <p:ext uri="{BB962C8B-B14F-4D97-AF65-F5344CB8AC3E}">
        <p14:creationId xmlns:p14="http://schemas.microsoft.com/office/powerpoint/2010/main" xmlns="" val="2624451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2105171"/>
            <a:ext cx="8596668" cy="3880773"/>
          </a:xfrm>
        </p:spPr>
        <p:txBody>
          <a:bodyPr>
            <a:normAutofit/>
          </a:bodyPr>
          <a:lstStyle/>
          <a:p>
            <a:pPr marL="0" indent="0" algn="ctr">
              <a:buNone/>
            </a:pPr>
            <a:r>
              <a:rPr lang="fa-IR" sz="3600" dirty="0">
                <a:solidFill>
                  <a:schemeClr val="accent2">
                    <a:lumMod val="50000"/>
                  </a:schemeClr>
                </a:solidFill>
                <a:cs typeface="B Lotus" panose="00000400000000000000" pitchFamily="2" charset="-78"/>
              </a:rPr>
              <a:t>اشاعه وتبیین و آگاهی بخشی </a:t>
            </a:r>
            <a:r>
              <a:rPr lang="fa-IR" sz="3600" dirty="0">
                <a:solidFill>
                  <a:srgbClr val="FF0000"/>
                </a:solidFill>
                <a:cs typeface="B Lotus" panose="00000400000000000000" pitchFamily="2" charset="-78"/>
              </a:rPr>
              <a:t>راهنمای برنامه درسی </a:t>
            </a:r>
          </a:p>
          <a:p>
            <a:pPr marL="0" indent="0" algn="ctr">
              <a:buNone/>
            </a:pPr>
            <a:r>
              <a:rPr lang="fa-IR" sz="3600" dirty="0">
                <a:solidFill>
                  <a:schemeClr val="accent2">
                    <a:lumMod val="50000"/>
                  </a:schemeClr>
                </a:solidFill>
                <a:cs typeface="B Lotus" panose="00000400000000000000" pitchFamily="2" charset="-78"/>
              </a:rPr>
              <a:t>و</a:t>
            </a:r>
          </a:p>
          <a:p>
            <a:pPr marL="0" indent="0" algn="ctr">
              <a:buNone/>
            </a:pPr>
            <a:r>
              <a:rPr lang="fa-IR" sz="3600" dirty="0">
                <a:solidFill>
                  <a:schemeClr val="accent2">
                    <a:lumMod val="50000"/>
                  </a:schemeClr>
                </a:solidFill>
                <a:cs typeface="B Lotus" panose="00000400000000000000" pitchFamily="2" charset="-78"/>
              </a:rPr>
              <a:t>تدوین نحوه </a:t>
            </a:r>
            <a:r>
              <a:rPr lang="fa-IR" sz="3600" dirty="0">
                <a:solidFill>
                  <a:srgbClr val="FF0000"/>
                </a:solidFill>
                <a:cs typeface="B Lotus" panose="00000400000000000000" pitchFamily="2" charset="-78"/>
              </a:rPr>
              <a:t>ارزشیابی</a:t>
            </a:r>
            <a:r>
              <a:rPr lang="fa-IR" sz="3600" dirty="0">
                <a:solidFill>
                  <a:schemeClr val="accent2">
                    <a:lumMod val="50000"/>
                  </a:schemeClr>
                </a:solidFill>
                <a:cs typeface="B Lotus" panose="00000400000000000000" pitchFamily="2" charset="-78"/>
              </a:rPr>
              <a:t> و </a:t>
            </a:r>
            <a:r>
              <a:rPr lang="fa-IR" sz="3600" dirty="0">
                <a:solidFill>
                  <a:srgbClr val="FF0000"/>
                </a:solidFill>
                <a:cs typeface="B Lotus" panose="00000400000000000000" pitchFamily="2" charset="-78"/>
              </a:rPr>
              <a:t>روش تدریس </a:t>
            </a:r>
            <a:endParaRPr lang="en-US" sz="3600" dirty="0">
              <a:solidFill>
                <a:srgbClr val="FF0000"/>
              </a:solidFill>
              <a:cs typeface="B Lotus" panose="00000400000000000000" pitchFamily="2" charset="-78"/>
            </a:endParaRPr>
          </a:p>
        </p:txBody>
      </p:sp>
    </p:spTree>
    <p:extLst>
      <p:ext uri="{BB962C8B-B14F-4D97-AF65-F5344CB8AC3E}">
        <p14:creationId xmlns:p14="http://schemas.microsoft.com/office/powerpoint/2010/main" xmlns="" val="16018948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460665"/>
            <a:ext cx="8596668" cy="4580697"/>
          </a:xfrm>
        </p:spPr>
        <p:txBody>
          <a:bodyPr>
            <a:normAutofit fontScale="92500"/>
          </a:bodyPr>
          <a:lstStyle/>
          <a:p>
            <a:pPr marL="0" indent="0" algn="just" rtl="1">
              <a:buNone/>
            </a:pPr>
            <a:r>
              <a:rPr lang="fa-IR" sz="2800" dirty="0">
                <a:solidFill>
                  <a:schemeClr val="accent2">
                    <a:lumMod val="50000"/>
                  </a:schemeClr>
                </a:solidFill>
                <a:cs typeface="B Lotus" panose="00000400000000000000" pitchFamily="2" charset="-78"/>
              </a:rPr>
              <a:t>مباحث مطرح شده در دوره‌ي اول متوسطه در اين </a:t>
            </a:r>
            <a:r>
              <a:rPr lang="fa-IR" sz="2800" dirty="0" smtClean="0">
                <a:solidFill>
                  <a:schemeClr val="accent2">
                    <a:lumMod val="50000"/>
                  </a:schemeClr>
                </a:solidFill>
                <a:cs typeface="B Lotus" panose="00000400000000000000" pitchFamily="2" charset="-78"/>
              </a:rPr>
              <a:t>كتاب ها </a:t>
            </a:r>
            <a:r>
              <a:rPr lang="fa-IR" sz="2800" dirty="0">
                <a:solidFill>
                  <a:schemeClr val="accent2">
                    <a:lumMod val="50000"/>
                  </a:schemeClr>
                </a:solidFill>
                <a:cs typeface="B Lotus" panose="00000400000000000000" pitchFamily="2" charset="-78"/>
              </a:rPr>
              <a:t>كامل‌تر شده و به صورت تخصصي‌تر به آن پرداخته شده  است، البته سعي شده از تكرار مطالب دوره‌ي اول خودداري شود.</a:t>
            </a:r>
          </a:p>
          <a:p>
            <a:pPr marL="0" indent="0" algn="just" rtl="1">
              <a:buNone/>
            </a:pPr>
            <a:r>
              <a:rPr lang="fa-IR" sz="2800" dirty="0">
                <a:solidFill>
                  <a:schemeClr val="accent2">
                    <a:lumMod val="50000"/>
                  </a:schemeClr>
                </a:solidFill>
                <a:cs typeface="B Lotus" panose="00000400000000000000" pitchFamily="2" charset="-78"/>
              </a:rPr>
              <a:t>در بعضي از قسمت‌هاي </a:t>
            </a:r>
            <a:r>
              <a:rPr lang="fa-IR" sz="2800" dirty="0" smtClean="0">
                <a:solidFill>
                  <a:schemeClr val="accent2">
                    <a:lumMod val="50000"/>
                  </a:schemeClr>
                </a:solidFill>
                <a:cs typeface="B Lotus" panose="00000400000000000000" pitchFamily="2" charset="-78"/>
              </a:rPr>
              <a:t>كتاب ها </a:t>
            </a:r>
            <a:r>
              <a:rPr lang="fa-IR" sz="2800" dirty="0">
                <a:solidFill>
                  <a:schemeClr val="accent2">
                    <a:lumMod val="50000"/>
                  </a:schemeClr>
                </a:solidFill>
                <a:cs typeface="B Lotus" panose="00000400000000000000" pitchFamily="2" charset="-78"/>
              </a:rPr>
              <a:t>تصاويري از دوره‌ي اول متوسطه آمده است. هدف از اين كاريادآوري آموخته‌هاي قبلي است. </a:t>
            </a:r>
          </a:p>
          <a:p>
            <a:pPr algn="just" rtl="1"/>
            <a:endParaRPr lang="fa-IR" sz="2800" dirty="0">
              <a:solidFill>
                <a:schemeClr val="accent2">
                  <a:lumMod val="50000"/>
                </a:schemeClr>
              </a:solidFill>
              <a:cs typeface="B Lotus" panose="00000400000000000000" pitchFamily="2" charset="-78"/>
            </a:endParaRPr>
          </a:p>
          <a:p>
            <a:pPr marL="0" indent="0" algn="just" rtl="1">
              <a:buNone/>
            </a:pPr>
            <a:r>
              <a:rPr lang="fa-IR" sz="2800" dirty="0">
                <a:solidFill>
                  <a:schemeClr val="accent2">
                    <a:lumMod val="50000"/>
                  </a:schemeClr>
                </a:solidFill>
                <a:cs typeface="B Lotus" panose="00000400000000000000" pitchFamily="2" charset="-78"/>
              </a:rPr>
              <a:t>در بيشتر قسمت‌هاي </a:t>
            </a:r>
            <a:r>
              <a:rPr lang="fa-IR" sz="2800" dirty="0" smtClean="0">
                <a:solidFill>
                  <a:schemeClr val="accent2">
                    <a:lumMod val="50000"/>
                  </a:schemeClr>
                </a:solidFill>
                <a:cs typeface="B Lotus" panose="00000400000000000000" pitchFamily="2" charset="-78"/>
              </a:rPr>
              <a:t>كتاب ها </a:t>
            </a:r>
            <a:r>
              <a:rPr lang="fa-IR" sz="2800" dirty="0">
                <a:solidFill>
                  <a:schemeClr val="accent2">
                    <a:lumMod val="50000"/>
                  </a:schemeClr>
                </a:solidFill>
                <a:cs typeface="B Lotus" panose="00000400000000000000" pitchFamily="2" charset="-78"/>
              </a:rPr>
              <a:t>بحث با انجام فعاليت همراه با طرح سؤالاتي شروع مي‌شود هدف از اين روش درگير كردن دانش‌آموز با مبحث، بارش فكري و تاحدي مفهوم‌سازي توسط خود دانش‌آموز است</a:t>
            </a:r>
            <a:r>
              <a:rPr lang="fa-IR" sz="2800" dirty="0" smtClean="0">
                <a:solidFill>
                  <a:schemeClr val="accent2">
                    <a:lumMod val="50000"/>
                  </a:schemeClr>
                </a:solidFill>
                <a:cs typeface="B Lotus" panose="00000400000000000000" pitchFamily="2" charset="-78"/>
              </a:rPr>
              <a:t>. و در نهایت در پایان فصل به تغییر نگرش و یا ایجاد یک نگرش جدید در دانش آموز منجر شود.</a:t>
            </a:r>
            <a:endParaRPr lang="fa-IR" sz="2800" dirty="0">
              <a:solidFill>
                <a:schemeClr val="accent2">
                  <a:lumMod val="50000"/>
                </a:schemeClr>
              </a:solidFill>
              <a:cs typeface="B Lotus" panose="00000400000000000000" pitchFamily="2" charset="-78"/>
            </a:endParaRPr>
          </a:p>
          <a:p>
            <a:pPr algn="just" rtl="1"/>
            <a:endParaRPr lang="fa-IR" sz="2800" dirty="0">
              <a:solidFill>
                <a:schemeClr val="accent2">
                  <a:lumMod val="50000"/>
                </a:schemeClr>
              </a:solidFill>
              <a:cs typeface="B Lotus" panose="00000400000000000000" pitchFamily="2" charset="-78"/>
            </a:endParaRPr>
          </a:p>
          <a:p>
            <a:pPr algn="just" rtl="1"/>
            <a:endParaRPr lang="en-US" dirty="0">
              <a:cs typeface="B Lotus" panose="00000400000000000000" pitchFamily="2" charset="-78"/>
            </a:endParaRPr>
          </a:p>
        </p:txBody>
      </p:sp>
    </p:spTree>
    <p:extLst>
      <p:ext uri="{BB962C8B-B14F-4D97-AF65-F5344CB8AC3E}">
        <p14:creationId xmlns:p14="http://schemas.microsoft.com/office/powerpoint/2010/main" xmlns="" val="225169699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733" y="798885"/>
            <a:ext cx="8596668" cy="3880773"/>
          </a:xfrm>
        </p:spPr>
        <p:txBody>
          <a:bodyPr>
            <a:normAutofit fontScale="92500" lnSpcReduction="20000"/>
          </a:bodyPr>
          <a:lstStyle/>
          <a:p>
            <a:pPr marL="0" indent="0" algn="r">
              <a:buNone/>
            </a:pPr>
            <a:r>
              <a:rPr lang="fa-IR" sz="2800" dirty="0">
                <a:solidFill>
                  <a:schemeClr val="accent2">
                    <a:lumMod val="50000"/>
                  </a:schemeClr>
                </a:solidFill>
                <a:cs typeface="B Lotus" panose="00000400000000000000" pitchFamily="2" charset="-78"/>
              </a:rPr>
              <a:t>سعي شده مباحث </a:t>
            </a:r>
            <a:r>
              <a:rPr lang="fa-IR" sz="2800" dirty="0" smtClean="0">
                <a:solidFill>
                  <a:schemeClr val="accent2">
                    <a:lumMod val="50000"/>
                  </a:schemeClr>
                </a:solidFill>
                <a:cs typeface="B Lotus" panose="00000400000000000000" pitchFamily="2" charset="-78"/>
              </a:rPr>
              <a:t>مختلف زمین شناسی جداگانه </a:t>
            </a:r>
            <a:r>
              <a:rPr lang="fa-IR" sz="2800" dirty="0">
                <a:solidFill>
                  <a:schemeClr val="accent2">
                    <a:lumMod val="50000"/>
                  </a:schemeClr>
                </a:solidFill>
                <a:cs typeface="B Lotus" panose="00000400000000000000" pitchFamily="2" charset="-78"/>
              </a:rPr>
              <a:t>مطرح شوند تا دانش‌آموزان انگيزه بيشتري براي يادگيري داشته باشند. </a:t>
            </a:r>
          </a:p>
          <a:p>
            <a:pPr marL="0" indent="0" algn="r">
              <a:buNone/>
            </a:pPr>
            <a:r>
              <a:rPr lang="fa-IR" sz="2800" dirty="0">
                <a:solidFill>
                  <a:schemeClr val="accent2">
                    <a:lumMod val="50000"/>
                  </a:schemeClr>
                </a:solidFill>
                <a:cs typeface="B Lotus" panose="00000400000000000000" pitchFamily="2" charset="-78"/>
              </a:rPr>
              <a:t>انجام دادن فعالیتهای عملی در کتابهای </a:t>
            </a:r>
            <a:r>
              <a:rPr lang="fa-IR" sz="2800" dirty="0" smtClean="0">
                <a:solidFill>
                  <a:schemeClr val="accent2">
                    <a:lumMod val="50000"/>
                  </a:schemeClr>
                </a:solidFill>
                <a:cs typeface="B Lotus" panose="00000400000000000000" pitchFamily="2" charset="-78"/>
              </a:rPr>
              <a:t>یازدهم </a:t>
            </a:r>
            <a:r>
              <a:rPr lang="fa-IR" sz="2800" dirty="0">
                <a:solidFill>
                  <a:schemeClr val="accent2">
                    <a:lumMod val="50000"/>
                  </a:schemeClr>
                </a:solidFill>
                <a:cs typeface="B Lotus" panose="00000400000000000000" pitchFamily="2" charset="-78"/>
              </a:rPr>
              <a:t>به منظور :</a:t>
            </a:r>
          </a:p>
          <a:p>
            <a:pPr marL="0" indent="0" algn="r">
              <a:buNone/>
            </a:pPr>
            <a:r>
              <a:rPr lang="fa-IR" sz="2800" dirty="0">
                <a:solidFill>
                  <a:schemeClr val="accent1"/>
                </a:solidFill>
                <a:cs typeface="B Lotus" panose="00000400000000000000" pitchFamily="2" charset="-78"/>
              </a:rPr>
              <a:t>گسترش مفاهیم وتعمیق آنها </a:t>
            </a:r>
          </a:p>
          <a:p>
            <a:pPr marL="0" indent="0" algn="r">
              <a:buNone/>
            </a:pPr>
            <a:r>
              <a:rPr lang="fa-IR" sz="2800" dirty="0">
                <a:solidFill>
                  <a:schemeClr val="accent1"/>
                </a:solidFill>
                <a:cs typeface="B Lotus" panose="00000400000000000000" pitchFamily="2" charset="-78"/>
              </a:rPr>
              <a:t>به کارگیری روش علمی با طراحی آزمایش وپژوهش</a:t>
            </a:r>
          </a:p>
          <a:p>
            <a:pPr marL="0" indent="0" algn="r">
              <a:buNone/>
            </a:pPr>
            <a:r>
              <a:rPr lang="fa-IR" sz="2800" dirty="0">
                <a:solidFill>
                  <a:schemeClr val="accent1"/>
                </a:solidFill>
                <a:cs typeface="B Lotus" panose="00000400000000000000" pitchFamily="2" charset="-78"/>
              </a:rPr>
              <a:t>تقویت مهارتهایی مانند پیش بینی ، استدلال و مقایسه</a:t>
            </a:r>
          </a:p>
          <a:p>
            <a:pPr marL="0" indent="0" algn="r">
              <a:buNone/>
            </a:pPr>
            <a:r>
              <a:rPr lang="fa-IR" sz="2800" dirty="0">
                <a:solidFill>
                  <a:schemeClr val="accent1"/>
                </a:solidFill>
                <a:cs typeface="B Lotus" panose="00000400000000000000" pitchFamily="2" charset="-78"/>
              </a:rPr>
              <a:t>گزارش </a:t>
            </a:r>
            <a:r>
              <a:rPr lang="fa-IR" sz="2800" dirty="0" smtClean="0">
                <a:solidFill>
                  <a:schemeClr val="accent1"/>
                </a:solidFill>
                <a:cs typeface="B Lotus" panose="00000400000000000000" pitchFamily="2" charset="-78"/>
              </a:rPr>
              <a:t>نویس  </a:t>
            </a:r>
          </a:p>
          <a:p>
            <a:pPr marL="0" indent="0" algn="r" rtl="1">
              <a:buNone/>
            </a:pPr>
            <a:r>
              <a:rPr lang="fa-IR" sz="2800" dirty="0" smtClean="0">
                <a:solidFill>
                  <a:schemeClr val="accent1"/>
                </a:solidFill>
                <a:cs typeface="B Lotus" panose="00000400000000000000" pitchFamily="2" charset="-78"/>
              </a:rPr>
              <a:t> مهارت </a:t>
            </a:r>
            <a:r>
              <a:rPr lang="fa-IR" sz="2800" dirty="0">
                <a:solidFill>
                  <a:schemeClr val="accent1"/>
                </a:solidFill>
                <a:cs typeface="B Lotus" panose="00000400000000000000" pitchFamily="2" charset="-78"/>
              </a:rPr>
              <a:t>در </a:t>
            </a:r>
            <a:r>
              <a:rPr lang="fa-IR" sz="2800" dirty="0" smtClean="0">
                <a:solidFill>
                  <a:schemeClr val="accent1"/>
                </a:solidFill>
                <a:cs typeface="B Lotus" panose="00000400000000000000" pitchFamily="2" charset="-78"/>
              </a:rPr>
              <a:t>شناسایی سنگها و کانی ها ، جهت یابی و نقشه خوانی </a:t>
            </a:r>
          </a:p>
          <a:p>
            <a:pPr marL="0" indent="0" algn="r" rtl="1">
              <a:buNone/>
            </a:pPr>
            <a:r>
              <a:rPr lang="fa-IR" sz="2800" dirty="0" smtClean="0">
                <a:solidFill>
                  <a:schemeClr val="accent1"/>
                </a:solidFill>
                <a:cs typeface="B Lotus" panose="00000400000000000000" pitchFamily="2" charset="-78"/>
              </a:rPr>
              <a:t>شناخت تاریخچه تشکیل ایران و ماهیت ملی</a:t>
            </a:r>
            <a:endParaRPr lang="fa-IR" sz="2800" dirty="0">
              <a:solidFill>
                <a:schemeClr val="accent1"/>
              </a:solidFill>
              <a:cs typeface="B Lotus" panose="00000400000000000000" pitchFamily="2" charset="-78"/>
            </a:endParaRPr>
          </a:p>
          <a:p>
            <a:pPr algn="r"/>
            <a:endParaRPr lang="fa-IR" sz="2400" dirty="0">
              <a:solidFill>
                <a:schemeClr val="accent1"/>
              </a:solidFill>
              <a:cs typeface="B Lotus" panose="00000400000000000000" pitchFamily="2" charset="-78"/>
            </a:endParaRPr>
          </a:p>
          <a:p>
            <a:endParaRPr lang="en-US" dirty="0">
              <a:cs typeface="B Lotus" panose="00000400000000000000" pitchFamily="2" charset="-78"/>
            </a:endParaRPr>
          </a:p>
        </p:txBody>
      </p:sp>
    </p:spTree>
    <p:extLst>
      <p:ext uri="{BB962C8B-B14F-4D97-AF65-F5344CB8AC3E}">
        <p14:creationId xmlns:p14="http://schemas.microsoft.com/office/powerpoint/2010/main" xmlns="" val="34104351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574767"/>
            <a:ext cx="8596668" cy="5466596"/>
          </a:xfrm>
        </p:spPr>
        <p:txBody>
          <a:bodyPr>
            <a:normAutofit/>
          </a:bodyPr>
          <a:lstStyle/>
          <a:p>
            <a:pPr algn="r"/>
            <a:r>
              <a:rPr lang="fa-IR" sz="2800" dirty="0" smtClean="0">
                <a:solidFill>
                  <a:schemeClr val="accent1"/>
                </a:solidFill>
                <a:cs typeface="B Lotus" pitchFamily="2" charset="-78"/>
              </a:rPr>
              <a:t>تغییر در نگرش</a:t>
            </a:r>
          </a:p>
          <a:p>
            <a:pPr algn="r" rtl="1"/>
            <a:r>
              <a:rPr lang="fa-IR" sz="2800" dirty="0" smtClean="0">
                <a:solidFill>
                  <a:schemeClr val="accent1">
                    <a:lumMod val="50000"/>
                  </a:schemeClr>
                </a:solidFill>
                <a:cs typeface="B Lotus" pitchFamily="2" charset="-78"/>
              </a:rPr>
              <a:t>نگرش به معنای تمایل به اقدام در مسیری معین است. نگرش های ما باورهای عمیقی هستند كه در اندیشه ی ما جای گرفته اند</a:t>
            </a:r>
            <a:r>
              <a:rPr lang="en-US" sz="2800" dirty="0" smtClean="0">
                <a:solidFill>
                  <a:schemeClr val="accent1">
                    <a:lumMod val="50000"/>
                  </a:schemeClr>
                </a:solidFill>
                <a:cs typeface="B Lotus" pitchFamily="2" charset="-78"/>
              </a:rPr>
              <a:t>. </a:t>
            </a:r>
            <a:br>
              <a:rPr lang="en-US" sz="2800" dirty="0" smtClean="0">
                <a:solidFill>
                  <a:schemeClr val="accent1">
                    <a:lumMod val="50000"/>
                  </a:schemeClr>
                </a:solidFill>
                <a:cs typeface="B Lotus" pitchFamily="2" charset="-78"/>
              </a:rPr>
            </a:br>
            <a:r>
              <a:rPr lang="fa-IR" sz="2800" dirty="0" smtClean="0">
                <a:solidFill>
                  <a:schemeClr val="accent1">
                    <a:lumMod val="50000"/>
                  </a:schemeClr>
                </a:solidFill>
                <a:cs typeface="B Lotus" pitchFamily="2" charset="-78"/>
              </a:rPr>
              <a:t>در گذشته هدف آموزش علوم، تنها دانایی بود اما پس از مدتی به توانایی هم توجه شد و امروزه، علاوه بر دانستنی ها و مهارت ها، به نگرش ها نیز به عنوان جزئی مكمل و ضروری پرداخته می شود. پس از پایان دوران تحصیل، احتمال دارد بسیاری از مطالب درسی فراموش شوند اما نگرش ها، چون در اعماق وجود ما جای دارندتا پایان عمر باقی می مانند اهمیت نگرش ها از دانستنی ها و مهارت ها بیش تر است. ما درصدد ایجاد و تقویت نگرش های خاص در دانش آموزان هستیم. </a:t>
            </a:r>
            <a:endParaRPr lang="en-US" sz="2800" dirty="0">
              <a:solidFill>
                <a:schemeClr val="accent1">
                  <a:lumMod val="50000"/>
                </a:schemeClr>
              </a:solidFill>
              <a:cs typeface="B Lotus" pitchFamily="2" charset="-7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Autofit/>
          </a:bodyPr>
          <a:lstStyle/>
          <a:p>
            <a:pPr algn="r" rtl="1"/>
            <a:r>
              <a:rPr lang="fa-IR" sz="2800" dirty="0" smtClean="0">
                <a:solidFill>
                  <a:srgbClr val="FFC000"/>
                </a:solidFill>
                <a:cs typeface="B Lotus" pitchFamily="2" charset="-78"/>
              </a:rPr>
              <a:t>نگرش ها،</a:t>
            </a:r>
            <a:r>
              <a:rPr lang="fa-IR" sz="2800" dirty="0" smtClean="0">
                <a:cs typeface="B Lotus" pitchFamily="2" charset="-78"/>
              </a:rPr>
              <a:t> </a:t>
            </a:r>
            <a:r>
              <a:rPr lang="fa-IR" sz="2800" dirty="0" smtClean="0">
                <a:solidFill>
                  <a:schemeClr val="accent2">
                    <a:lumMod val="50000"/>
                  </a:schemeClr>
                </a:solidFill>
                <a:cs typeface="B Lotus" pitchFamily="2" charset="-78"/>
              </a:rPr>
              <a:t>نوع نگاه و عملكرد ما را نسبت به افراد و محیط پیرامونمان تعیین می كنند. همچنین دانش آموزان را وامی دارند تا در شرایط پیش بینی نشده، به طرز خاصی عمل كنند، به گونه ی معینی سخن بگویند، از برخی چیزها به وجد آیند و از بعضی چیزها ناراحت و حتی متنفر شوند تصمیم گیری مسئولانه، احترام گذاشتن به عقاید دیگران، اعتماد به نفس، انعطاف پذیری در اندیشه و عمل، و دوری از تنگ نظری و تعصب، از نگرش های پایه هستند كه در كلیه ی درس ها وجود دارند. </a:t>
            </a:r>
            <a:endParaRPr lang="en-US" sz="2800" dirty="0" smtClean="0">
              <a:solidFill>
                <a:schemeClr val="accent2">
                  <a:lumMod val="50000"/>
                </a:schemeClr>
              </a:solidFill>
              <a:cs typeface="B Lotus" pitchFamily="2" charset="-78"/>
            </a:endParaRPr>
          </a:p>
          <a:p>
            <a:pPr algn="r" rtl="1"/>
            <a:endParaRPr lang="en-US" sz="2800" dirty="0">
              <a:cs typeface="B Lotus"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60101"/>
          </a:xfrm>
        </p:spPr>
        <p:txBody>
          <a:bodyPr>
            <a:normAutofit fontScale="90000"/>
          </a:bodyPr>
          <a:lstStyle/>
          <a:p>
            <a:endParaRPr lang="en-US" dirty="0"/>
          </a:p>
        </p:txBody>
      </p:sp>
      <p:sp>
        <p:nvSpPr>
          <p:cNvPr id="3" name="Content Placeholder 2"/>
          <p:cNvSpPr>
            <a:spLocks noGrp="1"/>
          </p:cNvSpPr>
          <p:nvPr>
            <p:ph idx="1"/>
          </p:nvPr>
        </p:nvSpPr>
        <p:spPr>
          <a:xfrm>
            <a:off x="677334" y="1031967"/>
            <a:ext cx="8596668" cy="5009396"/>
          </a:xfrm>
        </p:spPr>
        <p:txBody>
          <a:bodyPr>
            <a:noAutofit/>
          </a:bodyPr>
          <a:lstStyle/>
          <a:p>
            <a:pPr algn="r" rtl="1"/>
            <a:r>
              <a:rPr lang="fa-IR" sz="2800" dirty="0" smtClean="0">
                <a:cs typeface="B Lotus" pitchFamily="2" charset="-78"/>
              </a:rPr>
              <a:t>گروهی از نگرش ها به شخصیت انسان ها مربوط می شوند؛ هم چون: كنجكاوی، خلاقیت و علاقه به یادگیری. این نگرش ها كه تا پایان عمر هم در انسان باقی می مانند، باعث می شوند كه انسان همواره یادگیرنده باقی بماند</a:t>
            </a:r>
          </a:p>
          <a:p>
            <a:pPr algn="r" rtl="1">
              <a:buNone/>
            </a:pPr>
            <a:r>
              <a:rPr lang="fa-IR" sz="2800" dirty="0" smtClean="0">
                <a:cs typeface="B Lotus" pitchFamily="2" charset="-78"/>
              </a:rPr>
              <a:t>تمایل به یادگیری و كنجكاوی نسبت به مسائل محیطی و زیست محیطی و رعایت نكات ایمنی از جمله نگرش های عمومی هستند و باید در همه ی درس ها گنجانده شوند. نگرش ها را می توان در همه ی نقاط مدرسه آموزش داد. برای ایجاد یك نگرش در دانش آموزان، معلم خود باید به آن نگرش رسیده باشد</a:t>
            </a:r>
            <a:r>
              <a:rPr lang="en-US" sz="2800" dirty="0" smtClean="0">
                <a:cs typeface="B Lotus" pitchFamily="2" charset="-78"/>
              </a:rPr>
              <a:t>. </a:t>
            </a:r>
            <a:endParaRPr lang="fa-IR" sz="2800" dirty="0" smtClean="0">
              <a:cs typeface="B Lotus" pitchFamily="2" charset="-7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r" rtl="1">
              <a:buNone/>
            </a:pPr>
            <a:r>
              <a:rPr lang="fa-IR" sz="2800" dirty="0" smtClean="0">
                <a:cs typeface="B Lotus" pitchFamily="2" charset="-78"/>
              </a:rPr>
              <a:t>نگرشی که به علوم تجربی اختصاص دارد، نگاه دانش آموز به علم است؛ طرز نگرش او نسبت به اهمیت علم و اثرگذاری آن بر زندگی! آیا نگرش مثبتی به علم دارد یا به علم بدیین است و فكر می كند كه علم نمی تواند مشكلات زندگی را حل كند؟</a:t>
            </a:r>
          </a:p>
          <a:p>
            <a:pPr algn="r" rtl="1"/>
            <a:endParaRPr lang="en-US" sz="2800" dirty="0">
              <a:cs typeface="B Lotus" pitchFamily="2" charset="-7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509451"/>
            <a:ext cx="8596668" cy="5531911"/>
          </a:xfrm>
        </p:spPr>
        <p:txBody>
          <a:bodyPr>
            <a:normAutofit/>
          </a:bodyPr>
          <a:lstStyle/>
          <a:p>
            <a:pPr algn="r" rtl="1"/>
            <a:r>
              <a:rPr lang="en-US" dirty="0" smtClean="0"/>
              <a:t/>
            </a:r>
            <a:br>
              <a:rPr lang="en-US" dirty="0" smtClean="0"/>
            </a:br>
            <a:r>
              <a:rPr lang="en-US" dirty="0" smtClean="0"/>
              <a:t/>
            </a:r>
            <a:br>
              <a:rPr lang="en-US" dirty="0" smtClean="0"/>
            </a:br>
            <a:r>
              <a:rPr lang="fa-IR" sz="2800" dirty="0" smtClean="0">
                <a:solidFill>
                  <a:schemeClr val="accent1">
                    <a:lumMod val="50000"/>
                  </a:schemeClr>
                </a:solidFill>
                <a:cs typeface="B Lotus" pitchFamily="2" charset="-78"/>
              </a:rPr>
              <a:t>نگرش مهم دیگر، نگرش ها به نحوه ی تفكر و اندیشیدن دانش آموزان مربوط می شوند</a:t>
            </a:r>
            <a:r>
              <a:rPr lang="en-US" dirty="0" smtClean="0">
                <a:solidFill>
                  <a:schemeClr val="accent1">
                    <a:lumMod val="50000"/>
                  </a:schemeClr>
                </a:solidFill>
              </a:rPr>
              <a:t/>
            </a:r>
            <a:br>
              <a:rPr lang="en-US" dirty="0" smtClean="0">
                <a:solidFill>
                  <a:schemeClr val="accent1">
                    <a:lumMod val="50000"/>
                  </a:schemeClr>
                </a:solidFill>
              </a:rPr>
            </a:br>
            <a:r>
              <a:rPr lang="fa-IR" sz="2800" dirty="0" smtClean="0">
                <a:solidFill>
                  <a:schemeClr val="accent1">
                    <a:lumMod val="50000"/>
                  </a:schemeClr>
                </a:solidFill>
                <a:cs typeface="B Lotus" pitchFamily="2" charset="-78"/>
              </a:rPr>
              <a:t>ما باید پایه ی درست استدلال را در كودكان پی ریزی كنیم. آنها باید محتاطانه، دقیق و مستدل نتیجه گیری كنند و تا زمانی كه بررسی های لازم را انجام نداده اند، در مورد هیچ موضوعی حكمی صادر نكنند. </a:t>
            </a:r>
            <a:endParaRPr lang="en-US" sz="2800" dirty="0" smtClean="0">
              <a:solidFill>
                <a:schemeClr val="accent1">
                  <a:lumMod val="50000"/>
                </a:schemeClr>
              </a:solidFill>
              <a:cs typeface="B Lotus" pitchFamily="2" charset="-78"/>
            </a:endParaRPr>
          </a:p>
          <a:p>
            <a:pPr algn="r" rtl="1"/>
            <a:r>
              <a:rPr lang="fa-IR" sz="2800" dirty="0" smtClean="0">
                <a:solidFill>
                  <a:schemeClr val="accent1">
                    <a:lumMod val="50000"/>
                  </a:schemeClr>
                </a:solidFill>
                <a:cs typeface="B Lotus" pitchFamily="2" charset="-78"/>
              </a:rPr>
              <a:t>تفكر نقاد نیز یكی از مهم ترین نگرش های مثبت است. با ایجاد تفكر نقاد باید دانش آموزان را وادار كرد تا هنگام نتیجه گیری، دلایل پدیده ی مورد مطالعه را به طور مستدل و با دقت توضیح دهند و نظریات خود را برای قبول یا رد موضوع، با دقت كافی بیان كنند</a:t>
            </a:r>
            <a:r>
              <a:rPr lang="en-US" sz="2800" dirty="0" smtClean="0">
                <a:solidFill>
                  <a:schemeClr val="accent1">
                    <a:lumMod val="50000"/>
                  </a:schemeClr>
                </a:solidFill>
                <a:cs typeface="B Lotus" pitchFamily="2" charset="-78"/>
              </a:rPr>
              <a:t>. </a:t>
            </a:r>
            <a:br>
              <a:rPr lang="en-US" sz="2800" dirty="0" smtClean="0">
                <a:solidFill>
                  <a:schemeClr val="accent1">
                    <a:lumMod val="50000"/>
                  </a:schemeClr>
                </a:solidFill>
                <a:cs typeface="B Lotus" pitchFamily="2" charset="-78"/>
              </a:rPr>
            </a:br>
            <a:endParaRPr lang="en-US" sz="2800" dirty="0">
              <a:solidFill>
                <a:schemeClr val="accent1">
                  <a:lumMod val="50000"/>
                </a:schemeClr>
              </a:solidFill>
              <a:cs typeface="B Lotus"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sz="2800" dirty="0" smtClean="0">
                <a:cs typeface="B Lotus" pitchFamily="2" charset="-78"/>
              </a:rPr>
              <a:t>نگرش مهم دیگر، ایجاد آمادگی برای پذیرش عدم قطعیت است؛ یعنی در علوم تجربی درباره ی هیچ عقیده ای تعصب خاصی نداریم و همواره برای پذیرش تكامل، تحول و بهبود در علوم تجربی آماده ایم. </a:t>
            </a:r>
            <a:endParaRPr lang="en-US" sz="2800" dirty="0" smtClean="0">
              <a:cs typeface="B Lotus" pitchFamily="2" charset="-78"/>
            </a:endParaRPr>
          </a:p>
          <a:p>
            <a:pPr algn="r" rtl="1"/>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77334" y="600891"/>
            <a:ext cx="8596668" cy="5747658"/>
          </a:xfrm>
        </p:spPr>
        <p:txBody>
          <a:bodyPr>
            <a:noAutofit/>
          </a:bodyPr>
          <a:lstStyle/>
          <a:p>
            <a:pPr algn="r" rtl="1"/>
            <a:r>
              <a:rPr lang="fa-IR" sz="2800" dirty="0" smtClean="0">
                <a:solidFill>
                  <a:schemeClr val="accent1"/>
                </a:solidFill>
                <a:cs typeface="B Lotus" pitchFamily="2" charset="-78"/>
              </a:rPr>
              <a:t>با توجه به مطالب گفته شده، نقش معلم در ایجاد و پرورش نگرش های مثبت چیست؟</a:t>
            </a:r>
            <a:r>
              <a:rPr lang="en-US" sz="2800" dirty="0" smtClean="0">
                <a:solidFill>
                  <a:schemeClr val="accent1"/>
                </a:solidFill>
                <a:cs typeface="B Lotus" pitchFamily="2" charset="-78"/>
              </a:rPr>
              <a:t/>
            </a:r>
            <a:br>
              <a:rPr lang="en-US" sz="2800" dirty="0" smtClean="0">
                <a:solidFill>
                  <a:schemeClr val="accent1"/>
                </a:solidFill>
                <a:cs typeface="B Lotus" pitchFamily="2" charset="-78"/>
              </a:rPr>
            </a:br>
            <a:r>
              <a:rPr lang="fa-IR" sz="2800" dirty="0" smtClean="0">
                <a:solidFill>
                  <a:schemeClr val="accent2">
                    <a:lumMod val="50000"/>
                  </a:schemeClr>
                </a:solidFill>
                <a:cs typeface="B Lotus" pitchFamily="2" charset="-78"/>
              </a:rPr>
              <a:t>نگرش ها باورهای انسان ها هستند و این باورها را نمی توان به آنها تحمیل كرد. همانا باید شرایطی ایجاد كنند تا دانش آموزان، خود به این باورها برسند. در محیط سرشار از امرونهی، نگرشی ایجاد نمی شود؛ نگرش ها هنگام آزادی عمل و انتخاب شكل می گیرند. هم چنین، نگرش ها صرفا˝ در مدرسه آموزش داده نمی شوند بلكه جامعه، خانواده، گروه دوستان، فامیل، كوچه و خیابان و همه ی رسانه های كشور در ایجاد نگرش ها اثر گذارند و چه بسا، نسبت به مدرسه اثرگذاری بیشتری دارند. هر چند برای آموزش مستقیم نگرش ها راهی وجود ندارد و نگرش ها در لحظه لحظه ی زندگی پرورش می یابند اما برای ایجاد و پرورش همین نگرش های مناسب می توان در فرصت های مناسب توجه دانش آموزان را به آثار مثبت علم و دانش در زندگی انسان جلب كرد. </a:t>
            </a:r>
            <a:endParaRPr lang="en-US" sz="2800" dirty="0">
              <a:solidFill>
                <a:schemeClr val="accent2">
                  <a:lumMod val="50000"/>
                </a:schemeClr>
              </a:solidFill>
              <a:cs typeface="B Lotus" pitchFamily="2" charset="-78"/>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r" rtl="1"/>
            <a:r>
              <a:rPr lang="fa-IR" sz="2800" dirty="0" smtClean="0">
                <a:solidFill>
                  <a:schemeClr val="accent1">
                    <a:lumMod val="50000"/>
                  </a:schemeClr>
                </a:solidFill>
                <a:cs typeface="B Lotus" pitchFamily="2" charset="-78"/>
              </a:rPr>
              <a:t>كلام آخر این كه مراكز عمومی ترویج علم در جامع، مانند: فرهنگ سراها، خانه های فرهنگ، موزه های علوم و خانه های علم، در افزایش استقبال عمومی از علم آموزی اثر چشم گیری دارند. آنها علاوه بر این، شهروندان را به یادگیرندگان مادام العمر تبدیل می كنند و سواد علمی- فناورانه ی جامعه را بالا می برند.</a:t>
            </a:r>
            <a:endParaRPr lang="en-US" sz="2800" dirty="0" smtClean="0">
              <a:solidFill>
                <a:schemeClr val="accent1">
                  <a:lumMod val="50000"/>
                </a:schemeClr>
              </a:solidFill>
              <a:cs typeface="B Lotus" pitchFamily="2" charset="-78"/>
            </a:endParaRP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7957" y="1151186"/>
            <a:ext cx="8596668" cy="3880773"/>
          </a:xfrm>
        </p:spPr>
        <p:txBody>
          <a:bodyPr>
            <a:noAutofit/>
          </a:bodyPr>
          <a:lstStyle/>
          <a:p>
            <a:pPr marL="0" indent="0" algn="r">
              <a:buNone/>
            </a:pPr>
            <a:r>
              <a:rPr lang="fa-IR" sz="2400" dirty="0">
                <a:cs typeface="B Lotus" panose="00000400000000000000" pitchFamily="2" charset="-78"/>
              </a:rPr>
              <a:t>وقتی انسان خودش را بشناسد خدا را شناخته است .</a:t>
            </a:r>
            <a:endParaRPr lang="fa-IR" sz="2400" dirty="0">
              <a:solidFill>
                <a:schemeClr val="accent2">
                  <a:lumMod val="50000"/>
                </a:schemeClr>
              </a:solidFill>
              <a:cs typeface="B Lotus" panose="00000400000000000000" pitchFamily="2" charset="-78"/>
            </a:endParaRPr>
          </a:p>
          <a:p>
            <a:pPr marL="0" indent="0" algn="r">
              <a:buNone/>
            </a:pPr>
            <a:r>
              <a:rPr lang="fa-IR" sz="2400" dirty="0">
                <a:solidFill>
                  <a:schemeClr val="accent2">
                    <a:lumMod val="50000"/>
                  </a:schemeClr>
                </a:solidFill>
                <a:cs typeface="B Lotus" panose="00000400000000000000" pitchFamily="2" charset="-78"/>
              </a:rPr>
              <a:t>فلسفه تعلیم وتربیت در کشور ما بر گرفته از دین مبین </a:t>
            </a:r>
            <a:r>
              <a:rPr lang="fa-IR" sz="2400" dirty="0">
                <a:solidFill>
                  <a:schemeClr val="accent1">
                    <a:lumMod val="50000"/>
                  </a:schemeClr>
                </a:solidFill>
                <a:cs typeface="B Lotus" panose="00000400000000000000" pitchFamily="2" charset="-78"/>
              </a:rPr>
              <a:t>اسلام</a:t>
            </a:r>
            <a:r>
              <a:rPr lang="fa-IR" sz="2400" dirty="0">
                <a:solidFill>
                  <a:schemeClr val="accent2">
                    <a:lumMod val="50000"/>
                  </a:schemeClr>
                </a:solidFill>
                <a:cs typeface="B Lotus" panose="00000400000000000000" pitchFamily="2" charset="-78"/>
              </a:rPr>
              <a:t> وفرهنگ ایرانی اسلامی است .</a:t>
            </a:r>
          </a:p>
          <a:p>
            <a:pPr marL="0" indent="0" algn="r">
              <a:buNone/>
            </a:pPr>
            <a:r>
              <a:rPr lang="fa-IR" sz="2400" dirty="0">
                <a:solidFill>
                  <a:schemeClr val="accent2">
                    <a:lumMod val="50000"/>
                  </a:schemeClr>
                </a:solidFill>
                <a:cs typeface="B Lotus" panose="00000400000000000000" pitchFamily="2" charset="-78"/>
              </a:rPr>
              <a:t>از نظر اسلام جهان تجلی اراده خداوند است وپدیده های جهان ,آیات ونشانه های وجود </a:t>
            </a:r>
            <a:endParaRPr lang="fa-IR" sz="2400" dirty="0" smtClean="0">
              <a:solidFill>
                <a:schemeClr val="accent2">
                  <a:lumMod val="50000"/>
                </a:schemeClr>
              </a:solidFill>
              <a:cs typeface="B Lotus" panose="00000400000000000000" pitchFamily="2" charset="-78"/>
            </a:endParaRPr>
          </a:p>
          <a:p>
            <a:pPr marL="0" indent="0" algn="r">
              <a:buNone/>
            </a:pPr>
            <a:r>
              <a:rPr lang="fa-IR" sz="2400" dirty="0" smtClean="0">
                <a:solidFill>
                  <a:schemeClr val="accent2">
                    <a:lumMod val="50000"/>
                  </a:schemeClr>
                </a:solidFill>
                <a:cs typeface="B Lotus" panose="00000400000000000000" pitchFamily="2" charset="-78"/>
              </a:rPr>
              <a:t>آفریننده </a:t>
            </a:r>
            <a:r>
              <a:rPr lang="fa-IR" sz="2400" dirty="0">
                <a:solidFill>
                  <a:schemeClr val="accent2">
                    <a:lumMod val="50000"/>
                  </a:schemeClr>
                </a:solidFill>
                <a:cs typeface="B Lotus" panose="00000400000000000000" pitchFamily="2" charset="-78"/>
              </a:rPr>
              <a:t>یکتا </a:t>
            </a:r>
            <a:r>
              <a:rPr lang="fa-IR" sz="2400" dirty="0" smtClean="0">
                <a:solidFill>
                  <a:schemeClr val="accent2">
                    <a:lumMod val="50000"/>
                  </a:schemeClr>
                </a:solidFill>
                <a:cs typeface="B Lotus" panose="00000400000000000000" pitchFamily="2" charset="-78"/>
              </a:rPr>
              <a:t>است. </a:t>
            </a:r>
            <a:endParaRPr lang="fa-IR" sz="2400" dirty="0">
              <a:solidFill>
                <a:schemeClr val="accent2">
                  <a:lumMod val="50000"/>
                </a:schemeClr>
              </a:solidFill>
              <a:cs typeface="B Lotus" panose="00000400000000000000" pitchFamily="2" charset="-78"/>
            </a:endParaRPr>
          </a:p>
          <a:p>
            <a:pPr algn="ctr"/>
            <a:endParaRPr lang="en-US" sz="2400" dirty="0">
              <a:solidFill>
                <a:schemeClr val="accent2">
                  <a:lumMod val="50000"/>
                </a:schemeClr>
              </a:solidFill>
              <a:cs typeface="B Lotus" panose="00000400000000000000" pitchFamily="2" charset="-78"/>
            </a:endParaRPr>
          </a:p>
        </p:txBody>
      </p:sp>
    </p:spTree>
    <p:extLst>
      <p:ext uri="{BB962C8B-B14F-4D97-AF65-F5344CB8AC3E}">
        <p14:creationId xmlns:p14="http://schemas.microsoft.com/office/powerpoint/2010/main" xmlns="" val="121300483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847" y="876504"/>
            <a:ext cx="9508793" cy="4714399"/>
          </a:xfrm>
        </p:spPr>
        <p:txBody>
          <a:bodyPr>
            <a:noAutofit/>
          </a:bodyPr>
          <a:lstStyle/>
          <a:p>
            <a:pPr algn="r" rtl="1">
              <a:buFont typeface="Wingdings" panose="05000000000000000000" pitchFamily="2" charset="2"/>
              <a:buChar char="v"/>
            </a:pPr>
            <a:r>
              <a:rPr lang="fa-IR" sz="2400" dirty="0">
                <a:solidFill>
                  <a:schemeClr val="accent2">
                    <a:lumMod val="50000"/>
                  </a:schemeClr>
                </a:solidFill>
                <a:cs typeface="B Lotus" panose="00000400000000000000" pitchFamily="2" charset="-78"/>
              </a:rPr>
              <a:t>راهنمای معلم</a:t>
            </a:r>
          </a:p>
          <a:p>
            <a:pPr algn="r" rtl="1">
              <a:buFont typeface="Wingdings" panose="05000000000000000000" pitchFamily="2" charset="2"/>
              <a:buChar char="v"/>
            </a:pPr>
            <a:r>
              <a:rPr lang="fa-IR" sz="2400" dirty="0">
                <a:solidFill>
                  <a:schemeClr val="accent2">
                    <a:lumMod val="50000"/>
                  </a:schemeClr>
                </a:solidFill>
                <a:cs typeface="B Lotus" panose="00000400000000000000" pitchFamily="2" charset="-78"/>
              </a:rPr>
              <a:t>نرم افزار </a:t>
            </a:r>
            <a:r>
              <a:rPr lang="fa-IR" sz="2400" dirty="0" smtClean="0">
                <a:solidFill>
                  <a:schemeClr val="accent2">
                    <a:lumMod val="50000"/>
                  </a:schemeClr>
                </a:solidFill>
                <a:cs typeface="B Lotus" panose="00000400000000000000" pitchFamily="2" charset="-78"/>
              </a:rPr>
              <a:t>آموزشی</a:t>
            </a:r>
            <a:endParaRPr lang="fa-IR" sz="2400" dirty="0">
              <a:solidFill>
                <a:schemeClr val="accent2">
                  <a:lumMod val="50000"/>
                </a:schemeClr>
              </a:solidFill>
              <a:cs typeface="B Lotus" panose="00000400000000000000" pitchFamily="2" charset="-78"/>
            </a:endParaRPr>
          </a:p>
          <a:p>
            <a:pPr algn="r" rtl="1">
              <a:buFont typeface="Wingdings" panose="05000000000000000000" pitchFamily="2" charset="2"/>
              <a:buChar char="v"/>
            </a:pPr>
            <a:r>
              <a:rPr lang="fa-IR" sz="2400" dirty="0">
                <a:solidFill>
                  <a:schemeClr val="accent2">
                    <a:lumMod val="50000"/>
                  </a:schemeClr>
                </a:solidFill>
                <a:cs typeface="B Lotus" panose="00000400000000000000" pitchFamily="2" charset="-78"/>
              </a:rPr>
              <a:t>کتاب کار</a:t>
            </a:r>
          </a:p>
          <a:p>
            <a:pPr algn="r" rtl="1">
              <a:buFont typeface="Wingdings" panose="05000000000000000000" pitchFamily="2" charset="2"/>
              <a:buChar char="v"/>
            </a:pPr>
            <a:r>
              <a:rPr lang="fa-IR" sz="2400" dirty="0">
                <a:solidFill>
                  <a:schemeClr val="accent2">
                    <a:lumMod val="50000"/>
                  </a:schemeClr>
                </a:solidFill>
                <a:cs typeface="B Lotus" panose="00000400000000000000" pitchFamily="2" charset="-78"/>
              </a:rPr>
              <a:t>محتوای پشتیبان </a:t>
            </a:r>
            <a:r>
              <a:rPr lang="fa-IR" sz="2400" dirty="0" smtClean="0">
                <a:solidFill>
                  <a:schemeClr val="accent2">
                    <a:lumMod val="50000"/>
                  </a:schemeClr>
                </a:solidFill>
                <a:cs typeface="B Lotus" panose="00000400000000000000" pitchFamily="2" charset="-78"/>
              </a:rPr>
              <a:t>سایت </a:t>
            </a:r>
            <a:r>
              <a:rPr lang="fa-IR" sz="2400" dirty="0">
                <a:solidFill>
                  <a:schemeClr val="accent2">
                    <a:lumMod val="50000"/>
                  </a:schemeClr>
                </a:solidFill>
                <a:cs typeface="B Lotus" panose="00000400000000000000" pitchFamily="2" charset="-78"/>
              </a:rPr>
              <a:t>گروه </a:t>
            </a:r>
            <a:r>
              <a:rPr lang="fa-IR" sz="2400" dirty="0" smtClean="0">
                <a:solidFill>
                  <a:schemeClr val="accent2">
                    <a:lumMod val="50000"/>
                  </a:schemeClr>
                </a:solidFill>
                <a:cs typeface="B Lotus" panose="00000400000000000000" pitchFamily="2" charset="-78"/>
              </a:rPr>
              <a:t>زمین شناسی</a:t>
            </a:r>
            <a:r>
              <a:rPr lang="fa-IR" sz="2400" dirty="0">
                <a:solidFill>
                  <a:schemeClr val="accent2">
                    <a:lumMod val="50000"/>
                  </a:schemeClr>
                </a:solidFill>
                <a:cs typeface="B Lotus" panose="00000400000000000000" pitchFamily="2" charset="-78"/>
              </a:rPr>
              <a:t>.</a:t>
            </a:r>
          </a:p>
          <a:p>
            <a:pPr marL="0" indent="0" algn="r" rtl="1">
              <a:buNone/>
            </a:pPr>
            <a:endParaRPr lang="fa-IR" sz="2400" dirty="0">
              <a:solidFill>
                <a:schemeClr val="accent2">
                  <a:lumMod val="50000"/>
                </a:schemeClr>
              </a:solidFill>
              <a:cs typeface="B Lotus" panose="00000400000000000000" pitchFamily="2" charset="-78"/>
            </a:endParaRPr>
          </a:p>
          <a:p>
            <a:pPr marL="0" indent="0" algn="r" rtl="1">
              <a:buNone/>
            </a:pPr>
            <a:r>
              <a:rPr lang="fa-IR" sz="2400" dirty="0">
                <a:solidFill>
                  <a:schemeClr val="accent2">
                    <a:lumMod val="50000"/>
                  </a:schemeClr>
                </a:solidFill>
                <a:cs typeface="B Lotus" panose="00000400000000000000" pitchFamily="2" charset="-78"/>
              </a:rPr>
              <a:t>معلمان گرامی برای آشنایی بیشتر با مباحث کتاب درسی می توانند از توضیحات مؤلفان </a:t>
            </a:r>
            <a:r>
              <a:rPr lang="fa-IR" sz="2400" dirty="0" smtClean="0">
                <a:solidFill>
                  <a:schemeClr val="accent2">
                    <a:lumMod val="50000"/>
                  </a:schemeClr>
                </a:solidFill>
                <a:cs typeface="B Lotus" panose="00000400000000000000" pitchFamily="2" charset="-78"/>
              </a:rPr>
              <a:t>در فیلم های آموزشی آمده است استفاده نمایند.</a:t>
            </a:r>
            <a:endParaRPr lang="fa-IR" sz="2400" dirty="0">
              <a:solidFill>
                <a:schemeClr val="accent2">
                  <a:lumMod val="50000"/>
                </a:schemeClr>
              </a:solidFill>
              <a:cs typeface="B Lotus" panose="00000400000000000000" pitchFamily="2" charset="-78"/>
            </a:endParaRPr>
          </a:p>
          <a:p>
            <a:pPr marL="0" indent="0" algn="r" rtl="1">
              <a:buNone/>
            </a:pPr>
            <a:r>
              <a:rPr lang="fa-IR" sz="2400" dirty="0">
                <a:solidFill>
                  <a:schemeClr val="accent2">
                    <a:lumMod val="50000"/>
                  </a:schemeClr>
                </a:solidFill>
                <a:cs typeface="B Lotus" panose="00000400000000000000" pitchFamily="2" charset="-78"/>
              </a:rPr>
              <a:t>کتاب کار تألیف و چاپ شده حاوی انواع و اقسام پرسش هایی است که با آنها می توان دانش آموزان را بیشتر با درس درگیر کرد و از آزمون ها و نمونه سؤالات آن الگو گرفت.</a:t>
            </a:r>
            <a:endParaRPr lang="en-US" sz="2400" dirty="0">
              <a:cs typeface="B Lotus" panose="00000400000000000000" pitchFamily="2" charset="-78"/>
            </a:endParaRPr>
          </a:p>
        </p:txBody>
      </p:sp>
      <p:sp>
        <p:nvSpPr>
          <p:cNvPr id="4" name="Content Placeholder 2">
            <a:extLst>
              <a:ext uri="{FF2B5EF4-FFF2-40B4-BE49-F238E27FC236}">
                <a16:creationId xmlns:a16="http://schemas.microsoft.com/office/drawing/2014/main" xmlns="" id="{2531BDC5-B48D-4800-AA85-4B24529F81DD}"/>
              </a:ext>
            </a:extLst>
          </p:cNvPr>
          <p:cNvSpPr txBox="1">
            <a:spLocks/>
          </p:cNvSpPr>
          <p:nvPr/>
        </p:nvSpPr>
        <p:spPr>
          <a:xfrm>
            <a:off x="183848" y="436028"/>
            <a:ext cx="9366552" cy="56665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r">
              <a:buNone/>
            </a:pPr>
            <a:r>
              <a:rPr lang="fa-IR" sz="2400" dirty="0">
                <a:solidFill>
                  <a:schemeClr val="accent2"/>
                </a:solidFill>
                <a:cs typeface="B Lotus" panose="00000400000000000000" pitchFamily="2" charset="-78"/>
              </a:rPr>
              <a:t>اجزای بستۀ آموزشی مرتبط با کتاب</a:t>
            </a:r>
          </a:p>
        </p:txBody>
      </p:sp>
    </p:spTree>
    <p:extLst>
      <p:ext uri="{BB962C8B-B14F-4D97-AF65-F5344CB8AC3E}">
        <p14:creationId xmlns:p14="http://schemas.microsoft.com/office/powerpoint/2010/main" xmlns="" val="17698502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732" y="1262743"/>
            <a:ext cx="8974668" cy="5014086"/>
          </a:xfrm>
        </p:spPr>
        <p:txBody>
          <a:bodyPr>
            <a:noAutofit/>
          </a:bodyPr>
          <a:lstStyle/>
          <a:p>
            <a:pPr marL="0" indent="0" algn="r" rtl="1">
              <a:buNone/>
            </a:pPr>
            <a:r>
              <a:rPr lang="fa-IR" sz="2400" dirty="0">
                <a:solidFill>
                  <a:schemeClr val="accent2"/>
                </a:solidFill>
                <a:cs typeface="B Lotus" panose="00000400000000000000" pitchFamily="2" charset="-78"/>
              </a:rPr>
              <a:t>از آنجا که ارزشیابی، جزئی از مراحل آموزش و یادگیری است، روش های پیشنهادی زیر، که توسط بیشتر معلمان در کلاس اجرا می شود، می تواند در ارزشیابی آنچه دانش آموزان در هر جلسه و در طول </a:t>
            </a:r>
            <a:r>
              <a:rPr lang="fa-IR" sz="2400" dirty="0" smtClean="0">
                <a:solidFill>
                  <a:schemeClr val="accent2"/>
                </a:solidFill>
                <a:cs typeface="B Lotus" panose="00000400000000000000" pitchFamily="2" charset="-78"/>
              </a:rPr>
              <a:t>سال یاد </a:t>
            </a:r>
            <a:r>
              <a:rPr lang="fa-IR" sz="2400" dirty="0">
                <a:solidFill>
                  <a:schemeClr val="accent2"/>
                </a:solidFill>
                <a:cs typeface="B Lotus" panose="00000400000000000000" pitchFamily="2" charset="-78"/>
              </a:rPr>
              <a:t>گرفته اند، مفید واقع شود.</a:t>
            </a:r>
          </a:p>
          <a:p>
            <a:pPr marL="0" indent="0" algn="r" rtl="1">
              <a:buNone/>
            </a:pPr>
            <a:endParaRPr lang="fa-IR" sz="2400" dirty="0">
              <a:solidFill>
                <a:schemeClr val="accent2"/>
              </a:solidFill>
              <a:cs typeface="B Lotus" panose="00000400000000000000" pitchFamily="2" charset="-78"/>
            </a:endParaRPr>
          </a:p>
          <a:p>
            <a:pPr algn="r" rtl="1">
              <a:buFont typeface="Wingdings" panose="05000000000000000000" pitchFamily="2" charset="2"/>
              <a:buChar char="v"/>
            </a:pPr>
            <a:r>
              <a:rPr lang="fa-IR" sz="2400" dirty="0">
                <a:solidFill>
                  <a:srgbClr val="FF0000"/>
                </a:solidFill>
                <a:cs typeface="B Lotus" panose="00000400000000000000" pitchFamily="2" charset="-78"/>
              </a:rPr>
              <a:t>ارائه آموخته ها و گزارش فعالیت ها: </a:t>
            </a:r>
            <a:r>
              <a:rPr lang="fa-IR" sz="2400" dirty="0">
                <a:solidFill>
                  <a:schemeClr val="accent2">
                    <a:lumMod val="50000"/>
                  </a:schemeClr>
                </a:solidFill>
                <a:cs typeface="B Lotus" panose="00000400000000000000" pitchFamily="2" charset="-78"/>
              </a:rPr>
              <a:t>دانش آموزان، با برنامه ریزی معلم، می توانند بعضی</a:t>
            </a:r>
          </a:p>
          <a:p>
            <a:pPr marL="0" indent="0" algn="r" rtl="1">
              <a:buNone/>
            </a:pPr>
            <a:r>
              <a:rPr lang="fa-IR" sz="2400" dirty="0">
                <a:solidFill>
                  <a:schemeClr val="accent2">
                    <a:lumMod val="50000"/>
                  </a:schemeClr>
                </a:solidFill>
                <a:cs typeface="B Lotus" panose="00000400000000000000" pitchFamily="2" charset="-78"/>
              </a:rPr>
              <a:t>آموخته های خود را به صورت سمینار در کلاس ارائه دهند یا نتایج فعالیت های کتاب را به صورت های مختلف در کلاس گزارش کنند. این ارائه می تواند به صورت پرده نگار، پوستر، روزنامه دیواری یا مقاله باشد. معلم، با در نظر گرفتن موارد مختلف، ارزیابی خود را از ارائه دانش آموز به صورت فهرست وار تهیه کرده، جمع بندی آن را دفتر ثبت نمرات وارد می کند.</a:t>
            </a:r>
          </a:p>
        </p:txBody>
      </p:sp>
      <p:sp>
        <p:nvSpPr>
          <p:cNvPr id="4" name="Content Placeholder 2">
            <a:extLst>
              <a:ext uri="{FF2B5EF4-FFF2-40B4-BE49-F238E27FC236}">
                <a16:creationId xmlns:a16="http://schemas.microsoft.com/office/drawing/2014/main" xmlns="" id="{18107AB8-DA20-4D78-A1DD-0F9E884FDBD4}"/>
              </a:ext>
            </a:extLst>
          </p:cNvPr>
          <p:cNvSpPr txBox="1">
            <a:spLocks/>
          </p:cNvSpPr>
          <p:nvPr/>
        </p:nvSpPr>
        <p:spPr>
          <a:xfrm>
            <a:off x="1814285" y="581171"/>
            <a:ext cx="7358115" cy="6815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r">
              <a:buNone/>
            </a:pPr>
            <a:r>
              <a:rPr lang="fa-IR" sz="3200" dirty="0">
                <a:solidFill>
                  <a:schemeClr val="accent2"/>
                </a:solidFill>
                <a:cs typeface="B Lotus" panose="00000400000000000000" pitchFamily="2" charset="-78"/>
              </a:rPr>
              <a:t>ارزشیابی آموخته های دانش آموزان</a:t>
            </a:r>
          </a:p>
        </p:txBody>
      </p:sp>
    </p:spTree>
    <p:extLst>
      <p:ext uri="{BB962C8B-B14F-4D97-AF65-F5344CB8AC3E}">
        <p14:creationId xmlns:p14="http://schemas.microsoft.com/office/powerpoint/2010/main" xmlns="" val="46836223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5732" y="1262743"/>
            <a:ext cx="8974668" cy="5014086"/>
          </a:xfrm>
        </p:spPr>
        <p:txBody>
          <a:bodyPr>
            <a:noAutofit/>
          </a:bodyPr>
          <a:lstStyle/>
          <a:p>
            <a:pPr algn="r" rtl="1">
              <a:buFont typeface="Wingdings" panose="05000000000000000000" pitchFamily="2" charset="2"/>
              <a:buChar char="v"/>
            </a:pPr>
            <a:r>
              <a:rPr lang="fa-IR" sz="2400" dirty="0">
                <a:solidFill>
                  <a:srgbClr val="FF0000"/>
                </a:solidFill>
                <a:cs typeface="B Lotus" panose="00000400000000000000" pitchFamily="2" charset="-78"/>
              </a:rPr>
              <a:t>مشاهدۀ کارهای عملی دانش آموزان: </a:t>
            </a:r>
            <a:r>
              <a:rPr lang="fa-IR" sz="2400" dirty="0">
                <a:solidFill>
                  <a:schemeClr val="accent2">
                    <a:lumMod val="50000"/>
                  </a:schemeClr>
                </a:solidFill>
                <a:cs typeface="B Lotus" panose="00000400000000000000" pitchFamily="2" charset="-78"/>
              </a:rPr>
              <a:t>در حین برگزاری </a:t>
            </a:r>
            <a:r>
              <a:rPr lang="fa-IR" sz="2400" dirty="0" smtClean="0">
                <a:solidFill>
                  <a:schemeClr val="accent2">
                    <a:lumMod val="50000"/>
                  </a:schemeClr>
                </a:solidFill>
                <a:cs typeface="B Lotus" panose="00000400000000000000" pitchFamily="2" charset="-78"/>
              </a:rPr>
              <a:t>کلاس و فعالیت های عملی </a:t>
            </a:r>
            <a:r>
              <a:rPr lang="fa-IR" sz="2400" dirty="0">
                <a:solidFill>
                  <a:schemeClr val="accent2">
                    <a:lumMod val="50000"/>
                  </a:schemeClr>
                </a:solidFill>
                <a:cs typeface="B Lotus" panose="00000400000000000000" pitchFamily="2" charset="-78"/>
              </a:rPr>
              <a:t>(</a:t>
            </a:r>
            <a:r>
              <a:rPr lang="fa-IR" sz="2400" dirty="0" smtClean="0">
                <a:solidFill>
                  <a:schemeClr val="accent2">
                    <a:lumMod val="50000"/>
                  </a:schemeClr>
                </a:solidFill>
                <a:cs typeface="B Lotus" panose="00000400000000000000" pitchFamily="2" charset="-78"/>
              </a:rPr>
              <a:t> </a:t>
            </a:r>
            <a:r>
              <a:rPr lang="fa-IR" sz="2400" dirty="0">
                <a:solidFill>
                  <a:schemeClr val="accent2">
                    <a:lumMod val="50000"/>
                  </a:schemeClr>
                </a:solidFill>
                <a:cs typeface="B Lotus" panose="00000400000000000000" pitchFamily="2" charset="-78"/>
              </a:rPr>
              <a:t>فعالیت های فردی و گروهی یا پس از آن، بازبینه )چک </a:t>
            </a:r>
            <a:r>
              <a:rPr lang="fa-IR" sz="2400" dirty="0" smtClean="0">
                <a:solidFill>
                  <a:schemeClr val="accent2">
                    <a:lumMod val="50000"/>
                  </a:schemeClr>
                </a:solidFill>
                <a:cs typeface="B Lotus" panose="00000400000000000000" pitchFamily="2" charset="-78"/>
              </a:rPr>
              <a:t>لیستهایی </a:t>
            </a:r>
            <a:r>
              <a:rPr lang="fa-IR" sz="2400" dirty="0">
                <a:solidFill>
                  <a:schemeClr val="accent2">
                    <a:lumMod val="50000"/>
                  </a:schemeClr>
                </a:solidFill>
                <a:cs typeface="B Lotus" panose="00000400000000000000" pitchFamily="2" charset="-78"/>
              </a:rPr>
              <a:t>تهیه می شود و مطابق آنها نمراتی به دانش آموز تعلق می گیرد و در دفتر نمرات ثبت می شود.</a:t>
            </a:r>
          </a:p>
          <a:p>
            <a:pPr marL="0" indent="0" algn="r" rtl="1">
              <a:buNone/>
            </a:pPr>
            <a:endParaRPr lang="fa-IR" sz="2400" dirty="0">
              <a:solidFill>
                <a:schemeClr val="accent2">
                  <a:lumMod val="50000"/>
                </a:schemeClr>
              </a:solidFill>
              <a:cs typeface="B Lotus" panose="00000400000000000000" pitchFamily="2" charset="-78"/>
            </a:endParaRPr>
          </a:p>
          <a:p>
            <a:pPr algn="r" rtl="1">
              <a:buFont typeface="Wingdings" panose="05000000000000000000" pitchFamily="2" charset="2"/>
              <a:buChar char="v"/>
            </a:pPr>
            <a:r>
              <a:rPr lang="fa-IR" sz="2400" dirty="0">
                <a:solidFill>
                  <a:srgbClr val="FF0000"/>
                </a:solidFill>
                <a:cs typeface="B Lotus" panose="00000400000000000000" pitchFamily="2" charset="-78"/>
              </a:rPr>
              <a:t>پرسش کلاسی: </a:t>
            </a:r>
            <a:r>
              <a:rPr lang="fa-IR" sz="2400" dirty="0">
                <a:solidFill>
                  <a:schemeClr val="accent2">
                    <a:lumMod val="50000"/>
                  </a:schemeClr>
                </a:solidFill>
                <a:cs typeface="B Lotus" panose="00000400000000000000" pitchFamily="2" charset="-78"/>
              </a:rPr>
              <a:t>در هر جلسه و در بخشی از وقت کلاس، از مباحث تدریس شده یا ارائه شده توسط دانش آموزان در جلسه گذشته، سؤالاتی شفاهی از بعضی دانش آموزان پرسیده و نمره دانش آموز دردفتر نمرات ثبت شود.</a:t>
            </a:r>
          </a:p>
          <a:p>
            <a:pPr algn="r" rtl="1">
              <a:buFont typeface="Wingdings" panose="05000000000000000000" pitchFamily="2" charset="2"/>
              <a:buChar char="v"/>
            </a:pPr>
            <a:endParaRPr lang="fa-IR" sz="2400" dirty="0">
              <a:solidFill>
                <a:schemeClr val="accent2">
                  <a:lumMod val="50000"/>
                </a:schemeClr>
              </a:solidFill>
              <a:cs typeface="B Lotus" panose="00000400000000000000" pitchFamily="2" charset="-78"/>
            </a:endParaRPr>
          </a:p>
          <a:p>
            <a:pPr algn="r" rtl="1">
              <a:buFont typeface="Wingdings" panose="05000000000000000000" pitchFamily="2" charset="2"/>
              <a:buChar char="v"/>
            </a:pPr>
            <a:r>
              <a:rPr lang="fa-IR" sz="2400" dirty="0">
                <a:solidFill>
                  <a:srgbClr val="FF0000"/>
                </a:solidFill>
                <a:cs typeface="B Lotus" panose="00000400000000000000" pitchFamily="2" charset="-78"/>
              </a:rPr>
              <a:t>آزمونک (کوئیز): </a:t>
            </a:r>
            <a:r>
              <a:rPr lang="fa-IR" sz="2400" dirty="0">
                <a:solidFill>
                  <a:schemeClr val="tx1"/>
                </a:solidFill>
                <a:cs typeface="B Lotus" panose="00000400000000000000" pitchFamily="2" charset="-78"/>
              </a:rPr>
              <a:t>بدون اطلاع قبلی دانش آموزان، می توان آزمون کتبی کوتاهی برگزار کرد که در آن به دو یا سه سؤال پاسخ دهند. </a:t>
            </a:r>
            <a:r>
              <a:rPr lang="fa-IR" sz="2400" dirty="0" smtClean="0">
                <a:solidFill>
                  <a:schemeClr val="tx1"/>
                </a:solidFill>
                <a:cs typeface="B Lotus" panose="00000400000000000000" pitchFamily="2" charset="-78"/>
              </a:rPr>
              <a:t>نمره کسب </a:t>
            </a:r>
            <a:r>
              <a:rPr lang="fa-IR" sz="2400" dirty="0">
                <a:solidFill>
                  <a:schemeClr val="tx1"/>
                </a:solidFill>
                <a:cs typeface="B Lotus" panose="00000400000000000000" pitchFamily="2" charset="-78"/>
              </a:rPr>
              <a:t>شده در این کوئیزها نیز در دفتر نمرات ثبت می شود.</a:t>
            </a:r>
          </a:p>
        </p:txBody>
      </p:sp>
      <p:sp>
        <p:nvSpPr>
          <p:cNvPr id="4" name="Content Placeholder 2">
            <a:extLst>
              <a:ext uri="{FF2B5EF4-FFF2-40B4-BE49-F238E27FC236}">
                <a16:creationId xmlns:a16="http://schemas.microsoft.com/office/drawing/2014/main" xmlns="" id="{18107AB8-DA20-4D78-A1DD-0F9E884FDBD4}"/>
              </a:ext>
            </a:extLst>
          </p:cNvPr>
          <p:cNvSpPr txBox="1">
            <a:spLocks/>
          </p:cNvSpPr>
          <p:nvPr/>
        </p:nvSpPr>
        <p:spPr>
          <a:xfrm>
            <a:off x="1814285" y="581171"/>
            <a:ext cx="7358115" cy="6815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r">
              <a:buNone/>
            </a:pPr>
            <a:r>
              <a:rPr lang="fa-IR" sz="3200" dirty="0">
                <a:solidFill>
                  <a:schemeClr val="accent2"/>
                </a:solidFill>
                <a:cs typeface="B Lotus" panose="00000400000000000000" pitchFamily="2" charset="-78"/>
              </a:rPr>
              <a:t>ارزشیابی آموخته های دانش آموزان</a:t>
            </a:r>
          </a:p>
        </p:txBody>
      </p:sp>
    </p:spTree>
    <p:extLst>
      <p:ext uri="{BB962C8B-B14F-4D97-AF65-F5344CB8AC3E}">
        <p14:creationId xmlns:p14="http://schemas.microsoft.com/office/powerpoint/2010/main" xmlns="" val="285586525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6418" y="1059543"/>
            <a:ext cx="9468154" cy="5014086"/>
          </a:xfrm>
        </p:spPr>
        <p:txBody>
          <a:bodyPr>
            <a:noAutofit/>
          </a:bodyPr>
          <a:lstStyle/>
          <a:p>
            <a:pPr algn="r" rtl="1">
              <a:buFont typeface="Wingdings" panose="05000000000000000000" pitchFamily="2" charset="2"/>
              <a:buChar char="v"/>
            </a:pPr>
            <a:r>
              <a:rPr lang="fa-IR" sz="2400" dirty="0">
                <a:solidFill>
                  <a:srgbClr val="FF0000"/>
                </a:solidFill>
                <a:cs typeface="B Lotus" panose="00000400000000000000" pitchFamily="2" charset="-78"/>
              </a:rPr>
              <a:t>آزمون پایان فصل: </a:t>
            </a:r>
            <a:r>
              <a:rPr lang="fa-IR" sz="2400" dirty="0">
                <a:solidFill>
                  <a:schemeClr val="tx1"/>
                </a:solidFill>
                <a:cs typeface="B Lotus" panose="00000400000000000000" pitchFamily="2" charset="-78"/>
              </a:rPr>
              <a:t>پس از اتمام هر یک از فصل های کتاب و با اطلاع قبلی دانش آموزان</a:t>
            </a:r>
          </a:p>
          <a:p>
            <a:pPr algn="r" rtl="1">
              <a:buFont typeface="Wingdings" panose="05000000000000000000" pitchFamily="2" charset="2"/>
              <a:buChar char="v"/>
            </a:pPr>
            <a:r>
              <a:rPr lang="fa-IR" sz="2400" dirty="0">
                <a:solidFill>
                  <a:schemeClr val="tx1"/>
                </a:solidFill>
                <a:cs typeface="B Lotus" panose="00000400000000000000" pitchFamily="2" charset="-78"/>
              </a:rPr>
              <a:t>به صورت کتبی و در زمان مشخصی برگزار می شود. نمره این امتحان نیز در دفتر ثبت می شود.</a:t>
            </a:r>
          </a:p>
          <a:p>
            <a:pPr algn="r" rtl="1">
              <a:buFont typeface="Wingdings" panose="05000000000000000000" pitchFamily="2" charset="2"/>
              <a:buChar char="v"/>
            </a:pPr>
            <a:r>
              <a:rPr lang="fa-IR" sz="2400" dirty="0">
                <a:solidFill>
                  <a:srgbClr val="FF0000"/>
                </a:solidFill>
                <a:cs typeface="B Lotus" panose="00000400000000000000" pitchFamily="2" charset="-78"/>
              </a:rPr>
              <a:t>نمرۀ مستمر دانش آموزان: </a:t>
            </a:r>
            <a:r>
              <a:rPr lang="fa-IR" sz="2400" dirty="0">
                <a:solidFill>
                  <a:schemeClr val="tx1"/>
                </a:solidFill>
                <a:cs typeface="B Lotus" panose="00000400000000000000" pitchFamily="2" charset="-78"/>
              </a:rPr>
              <a:t>با جمع بندی نمرات شفاهی، آزمونک پایان فصل، </a:t>
            </a:r>
            <a:r>
              <a:rPr lang="fa-IR" sz="2400" dirty="0" smtClean="0">
                <a:solidFill>
                  <a:schemeClr val="tx1"/>
                </a:solidFill>
                <a:cs typeface="B Lotus" panose="00000400000000000000" pitchFamily="2" charset="-78"/>
              </a:rPr>
              <a:t>مشاهده </a:t>
            </a:r>
            <a:r>
              <a:rPr lang="fa-IR" sz="2400" dirty="0">
                <a:solidFill>
                  <a:schemeClr val="tx1"/>
                </a:solidFill>
                <a:cs typeface="B Lotus" panose="00000400000000000000" pitchFamily="2" charset="-78"/>
              </a:rPr>
              <a:t>کار عملی، فعالیت دانش آموزی و …، همراه با نظر دبیر در مورد دانش آموز که در طول سال تحصیلی به دست آمده است، نمره ای به عنوان مستمر اول و دوم در کارنامه ثبت می شود که </a:t>
            </a:r>
            <a:r>
              <a:rPr lang="fa-IR" sz="2400" dirty="0" smtClean="0">
                <a:solidFill>
                  <a:schemeClr val="tx1"/>
                </a:solidFill>
                <a:cs typeface="B Lotus" panose="00000400000000000000" pitchFamily="2" charset="-78"/>
              </a:rPr>
              <a:t>حداکثر </a:t>
            </a:r>
            <a:r>
              <a:rPr lang="fa-IR" sz="2400" dirty="0">
                <a:solidFill>
                  <a:schemeClr val="tx1"/>
                </a:solidFill>
                <a:cs typeface="B Lotus" panose="00000400000000000000" pitchFamily="2" charset="-78"/>
              </a:rPr>
              <a:t>دارای 20 امتیاز است.</a:t>
            </a:r>
          </a:p>
          <a:p>
            <a:pPr algn="r" rtl="1">
              <a:buFont typeface="Wingdings" panose="05000000000000000000" pitchFamily="2" charset="2"/>
              <a:buChar char="v"/>
            </a:pPr>
            <a:r>
              <a:rPr lang="fa-IR" sz="2400" dirty="0">
                <a:solidFill>
                  <a:srgbClr val="FF0000"/>
                </a:solidFill>
                <a:cs typeface="B Lotus" panose="00000400000000000000" pitchFamily="2" charset="-78"/>
              </a:rPr>
              <a:t>امتحان میان سال و پایان سال: </a:t>
            </a:r>
            <a:r>
              <a:rPr lang="fa-IR" sz="2400" dirty="0">
                <a:solidFill>
                  <a:schemeClr val="tx1"/>
                </a:solidFill>
                <a:cs typeface="B Lotus" panose="00000400000000000000" pitchFamily="2" charset="-78"/>
              </a:rPr>
              <a:t>مطابق با امتیاز بندی پیشنهادی دفتر، از بخش هایی از کتاب،</a:t>
            </a:r>
          </a:p>
          <a:p>
            <a:pPr algn="r" rtl="1">
              <a:buFont typeface="Wingdings" panose="05000000000000000000" pitchFamily="2" charset="2"/>
              <a:buChar char="v"/>
            </a:pPr>
            <a:r>
              <a:rPr lang="fa-IR" sz="2400" dirty="0">
                <a:solidFill>
                  <a:schemeClr val="tx1"/>
                </a:solidFill>
                <a:cs typeface="B Lotus" panose="00000400000000000000" pitchFamily="2" charset="-78"/>
              </a:rPr>
              <a:t>آزمونی 20 نمره ای طراحی و طبق برنامه و زمان مشخص اجرا می شود. </a:t>
            </a:r>
            <a:r>
              <a:rPr lang="fa-IR" sz="2400" dirty="0" smtClean="0">
                <a:solidFill>
                  <a:schemeClr val="tx1"/>
                </a:solidFill>
                <a:cs typeface="B Lotus" panose="00000400000000000000" pitchFamily="2" charset="-78"/>
              </a:rPr>
              <a:t>نمره </a:t>
            </a:r>
            <a:r>
              <a:rPr lang="fa-IR" sz="2400" dirty="0">
                <a:solidFill>
                  <a:schemeClr val="tx1"/>
                </a:solidFill>
                <a:cs typeface="B Lotus" panose="00000400000000000000" pitchFamily="2" charset="-78"/>
              </a:rPr>
              <a:t>دانش آموز، به عنوان نمره میان سال، در کارنامه ثبت می شود.</a:t>
            </a:r>
          </a:p>
          <a:p>
            <a:pPr algn="r" rtl="1">
              <a:buFont typeface="Wingdings" panose="05000000000000000000" pitchFamily="2" charset="2"/>
              <a:buChar char="v"/>
            </a:pPr>
            <a:r>
              <a:rPr lang="fa-IR" sz="2400" dirty="0">
                <a:solidFill>
                  <a:srgbClr val="FF0000"/>
                </a:solidFill>
                <a:cs typeface="B Lotus" panose="00000400000000000000" pitchFamily="2" charset="-78"/>
              </a:rPr>
              <a:t>جمع بندی ارزشیابی در کارنامه دانش آموز: </a:t>
            </a:r>
            <a:r>
              <a:rPr lang="fa-IR" sz="2400" dirty="0">
                <a:solidFill>
                  <a:schemeClr val="tx1"/>
                </a:solidFill>
                <a:cs typeface="B Lotus" panose="00000400000000000000" pitchFamily="2" charset="-78"/>
              </a:rPr>
              <a:t>با توجه به دستورالعمل معاونت آموزش دوره دوم متوسطه، مبنی بر اعمال ضریب ) 1 2 1 4( به ترتیب برای )مستمر اول، آزمون نیمسال، مستمر دوم وآزمون پایانی)</a:t>
            </a:r>
          </a:p>
        </p:txBody>
      </p:sp>
      <p:sp>
        <p:nvSpPr>
          <p:cNvPr id="4" name="Content Placeholder 2">
            <a:extLst>
              <a:ext uri="{FF2B5EF4-FFF2-40B4-BE49-F238E27FC236}">
                <a16:creationId xmlns:a16="http://schemas.microsoft.com/office/drawing/2014/main" xmlns="" id="{18107AB8-DA20-4D78-A1DD-0F9E884FDBD4}"/>
              </a:ext>
            </a:extLst>
          </p:cNvPr>
          <p:cNvSpPr txBox="1">
            <a:spLocks/>
          </p:cNvSpPr>
          <p:nvPr/>
        </p:nvSpPr>
        <p:spPr>
          <a:xfrm>
            <a:off x="1683656" y="377971"/>
            <a:ext cx="7358115" cy="681572"/>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pPr marL="0" indent="0" algn="r">
              <a:buNone/>
            </a:pPr>
            <a:r>
              <a:rPr lang="fa-IR" sz="3200" dirty="0">
                <a:solidFill>
                  <a:schemeClr val="accent2"/>
                </a:solidFill>
                <a:cs typeface="B Lotus" panose="00000400000000000000" pitchFamily="2" charset="-78"/>
              </a:rPr>
              <a:t>ارزشیابی آموخته های دانش آموزان</a:t>
            </a:r>
          </a:p>
        </p:txBody>
      </p:sp>
    </p:spTree>
    <p:extLst>
      <p:ext uri="{BB962C8B-B14F-4D97-AF65-F5344CB8AC3E}">
        <p14:creationId xmlns:p14="http://schemas.microsoft.com/office/powerpoint/2010/main" xmlns="" val="200561166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591" y="1614324"/>
            <a:ext cx="8596668" cy="3880773"/>
          </a:xfrm>
        </p:spPr>
        <p:txBody>
          <a:bodyPr>
            <a:normAutofit/>
          </a:bodyPr>
          <a:lstStyle/>
          <a:p>
            <a:pPr marL="0" indent="0" algn="ctr">
              <a:buNone/>
            </a:pPr>
            <a:r>
              <a:rPr lang="fa-IR" sz="6000" dirty="0">
                <a:solidFill>
                  <a:schemeClr val="accent1"/>
                </a:solidFill>
              </a:rPr>
              <a:t>با تشکر </a:t>
            </a:r>
            <a:endParaRPr lang="en-US" sz="6000" dirty="0">
              <a:solidFill>
                <a:schemeClr val="accent1"/>
              </a:solidFill>
            </a:endParaRPr>
          </a:p>
        </p:txBody>
      </p:sp>
    </p:spTree>
    <p:extLst>
      <p:ext uri="{BB962C8B-B14F-4D97-AF65-F5344CB8AC3E}">
        <p14:creationId xmlns:p14="http://schemas.microsoft.com/office/powerpoint/2010/main" xmlns="" val="19202689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4994366"/>
          </a:xfrm>
        </p:spPr>
        <p:txBody>
          <a:bodyPr/>
          <a:lstStyle/>
          <a:p>
            <a:endParaRPr lang="en-US" dirty="0"/>
          </a:p>
        </p:txBody>
      </p:sp>
      <p:sp>
        <p:nvSpPr>
          <p:cNvPr id="3" name="Content Placeholder 2"/>
          <p:cNvSpPr>
            <a:spLocks noGrp="1"/>
          </p:cNvSpPr>
          <p:nvPr>
            <p:ph idx="1"/>
          </p:nvPr>
        </p:nvSpPr>
        <p:spPr/>
        <p:txBody>
          <a:bodyPr/>
          <a:lstStyle/>
          <a:p>
            <a:pPr marL="0" indent="0" algn="r">
              <a:buNone/>
            </a:pPr>
            <a:r>
              <a:rPr lang="fa-IR" sz="2400" dirty="0" smtClean="0">
                <a:solidFill>
                  <a:schemeClr val="accent1"/>
                </a:solidFill>
                <a:cs typeface="B Lotus" panose="00000400000000000000" pitchFamily="2" charset="-78"/>
              </a:rPr>
              <a:t>فلسفه درس زمین شناسی</a:t>
            </a:r>
          </a:p>
          <a:p>
            <a:pPr marL="0" indent="0" algn="r">
              <a:buNone/>
            </a:pPr>
            <a:r>
              <a:rPr lang="fa-IR" sz="2400" dirty="0" smtClean="0">
                <a:solidFill>
                  <a:schemeClr val="accent2">
                    <a:lumMod val="50000"/>
                  </a:schemeClr>
                </a:solidFill>
                <a:cs typeface="B Lotus" panose="00000400000000000000" pitchFamily="2" charset="-78"/>
              </a:rPr>
              <a:t>با معرفی پدیده های غیر زنده و طبیعی،جزئیات ونظم حاکم بر آنها ،آیات ونشانه های حکمت وقدرت خداوندی را آشکار می سازد و از این طریق پیوند بین خالق ومخلوق را مستحکم تر می کند . </a:t>
            </a:r>
          </a:p>
          <a:p>
            <a:pPr marL="0" indent="0" algn="r" rtl="1">
              <a:buNone/>
            </a:pPr>
            <a:r>
              <a:rPr lang="fa-IR" sz="2400" dirty="0" smtClean="0">
                <a:solidFill>
                  <a:schemeClr val="accent2">
                    <a:lumMod val="50000"/>
                  </a:schemeClr>
                </a:solidFill>
                <a:cs typeface="B Lotus" panose="00000400000000000000" pitchFamily="2" charset="-78"/>
              </a:rPr>
              <a:t>نقش زمین شناسی به عنوان درس پایه برای شناخت زمین،استفاده بهینه از منابع معدنی ،  انرژی های آن برای رفع نیازهای انسان وپرداختن به مسائل زیست محیطی است.</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306286"/>
            <a:ext cx="8596668" cy="4153988"/>
          </a:xfrm>
        </p:spPr>
        <p:txBody>
          <a:bodyPr/>
          <a:lstStyle/>
          <a:p>
            <a:endParaRPr lang="en-US" dirty="0"/>
          </a:p>
        </p:txBody>
      </p:sp>
      <p:sp>
        <p:nvSpPr>
          <p:cNvPr id="3" name="Content Placeholder 2"/>
          <p:cNvSpPr>
            <a:spLocks noGrp="1"/>
          </p:cNvSpPr>
          <p:nvPr>
            <p:ph idx="1"/>
          </p:nvPr>
        </p:nvSpPr>
        <p:spPr/>
        <p:txBody>
          <a:bodyPr>
            <a:normAutofit/>
          </a:bodyPr>
          <a:lstStyle/>
          <a:p>
            <a:pPr algn="r"/>
            <a:r>
              <a:rPr lang="fa-IR" sz="2400" dirty="0" smtClean="0">
                <a:cs typeface="B Lotus" pitchFamily="2" charset="-78"/>
              </a:rPr>
              <a:t>بطور كلی هدف آموزش علوم آن است كه دانش آموزان را برای یادگیری مادام العمر آماده كند؛ به عبارت دیگر، هدف كلی آموزش علوم ایجاد مهارت و توانایی كسب سواد علمی- فناورانه در دانش آموزان است. بر این اساس، هدف های آموزش علوم را می توان در سه حیطه ی اصلی و اساسی، به شرح زیر در نظر گرفت</a:t>
            </a:r>
            <a:r>
              <a:rPr lang="en-US" sz="2400" dirty="0" smtClean="0">
                <a:cs typeface="B Lotus" pitchFamily="2" charset="-78"/>
              </a:rPr>
              <a:t>:</a:t>
            </a:r>
            <a:br>
              <a:rPr lang="en-US" sz="2400" dirty="0" smtClean="0">
                <a:cs typeface="B Lotus" pitchFamily="2" charset="-78"/>
              </a:rPr>
            </a:br>
            <a:r>
              <a:rPr lang="fa-IR" sz="2400" dirty="0" smtClean="0">
                <a:cs typeface="B Lotus" pitchFamily="2" charset="-78"/>
              </a:rPr>
              <a:t>     1-دانستنی های ضروری </a:t>
            </a:r>
          </a:p>
          <a:p>
            <a:pPr algn="r" rtl="1"/>
            <a:r>
              <a:rPr lang="fa-IR" sz="2400" dirty="0" smtClean="0">
                <a:cs typeface="B Lotus" pitchFamily="2" charset="-78"/>
              </a:rPr>
              <a:t>2-مهارت های ضروری</a:t>
            </a:r>
            <a:r>
              <a:rPr lang="en-US" sz="2400" dirty="0" smtClean="0">
                <a:cs typeface="B Lotus" pitchFamily="2" charset="-78"/>
              </a:rPr>
              <a:t/>
            </a:r>
            <a:br>
              <a:rPr lang="en-US" sz="2400" dirty="0" smtClean="0">
                <a:cs typeface="B Lotus" pitchFamily="2" charset="-78"/>
              </a:rPr>
            </a:br>
            <a:r>
              <a:rPr lang="fa-IR" sz="2400" dirty="0" smtClean="0">
                <a:cs typeface="B Lotus" pitchFamily="2" charset="-78"/>
              </a:rPr>
              <a:t>3-نگرش های ضروری</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65459" y="1768703"/>
            <a:ext cx="8596668" cy="3880773"/>
          </a:xfrm>
        </p:spPr>
        <p:txBody>
          <a:bodyPr>
            <a:normAutofit fontScale="92500" lnSpcReduction="20000"/>
          </a:bodyPr>
          <a:lstStyle/>
          <a:p>
            <a:pPr marL="0" indent="0" algn="r">
              <a:buNone/>
            </a:pPr>
            <a:r>
              <a:rPr lang="fa-IR" sz="3000" dirty="0">
                <a:solidFill>
                  <a:schemeClr val="accent2">
                    <a:lumMod val="50000"/>
                  </a:schemeClr>
                </a:solidFill>
                <a:cs typeface="B Lotus" panose="00000400000000000000" pitchFamily="2" charset="-78"/>
              </a:rPr>
              <a:t>اهداف برنامه درسی مطابق با برنامه‌ي درسي ملي در چهار عرصه‌ تعريف شده: </a:t>
            </a:r>
          </a:p>
          <a:p>
            <a:pPr marL="0" indent="0" algn="r">
              <a:buNone/>
            </a:pPr>
            <a:r>
              <a:rPr lang="fa-IR" sz="3000" dirty="0">
                <a:solidFill>
                  <a:schemeClr val="accent2">
                    <a:lumMod val="50000"/>
                  </a:schemeClr>
                </a:solidFill>
                <a:cs typeface="B Lotus" panose="00000400000000000000" pitchFamily="2" charset="-78"/>
              </a:rPr>
              <a:t> </a:t>
            </a:r>
            <a:r>
              <a:rPr lang="fa-IR" sz="3000" dirty="0">
                <a:solidFill>
                  <a:schemeClr val="accent1"/>
                </a:solidFill>
                <a:cs typeface="B Lotus" panose="00000400000000000000" pitchFamily="2" charset="-78"/>
              </a:rPr>
              <a:t>ارتباط با </a:t>
            </a:r>
            <a:r>
              <a:rPr lang="fa-IR" sz="3000" dirty="0" smtClean="0">
                <a:solidFill>
                  <a:schemeClr val="accent1"/>
                </a:solidFill>
                <a:cs typeface="B Lotus" panose="00000400000000000000" pitchFamily="2" charset="-78"/>
              </a:rPr>
              <a:t>خدا</a:t>
            </a:r>
            <a:endParaRPr lang="fa-IR" sz="3000" dirty="0">
              <a:solidFill>
                <a:schemeClr val="accent1"/>
              </a:solidFill>
              <a:cs typeface="B Lotus" panose="00000400000000000000" pitchFamily="2" charset="-78"/>
            </a:endParaRPr>
          </a:p>
          <a:p>
            <a:pPr marL="0" indent="0" algn="r">
              <a:buNone/>
            </a:pPr>
            <a:r>
              <a:rPr lang="fa-IR" sz="3000" dirty="0">
                <a:solidFill>
                  <a:schemeClr val="accent1"/>
                </a:solidFill>
                <a:cs typeface="B Lotus" panose="00000400000000000000" pitchFamily="2" charset="-78"/>
              </a:rPr>
              <a:t>ارتباط با </a:t>
            </a:r>
            <a:r>
              <a:rPr lang="fa-IR" sz="3000" dirty="0" smtClean="0">
                <a:solidFill>
                  <a:schemeClr val="accent1"/>
                </a:solidFill>
                <a:cs typeface="B Lotus" panose="00000400000000000000" pitchFamily="2" charset="-78"/>
              </a:rPr>
              <a:t>خود</a:t>
            </a:r>
            <a:endParaRPr lang="en-US" sz="3000" dirty="0" smtClean="0">
              <a:solidFill>
                <a:schemeClr val="accent1"/>
              </a:solidFill>
              <a:cs typeface="B Lotus" panose="00000400000000000000" pitchFamily="2" charset="-78"/>
            </a:endParaRPr>
          </a:p>
          <a:p>
            <a:pPr marL="0" indent="0" algn="r">
              <a:buNone/>
            </a:pPr>
            <a:r>
              <a:rPr lang="fa-IR" sz="3000" dirty="0" smtClean="0">
                <a:solidFill>
                  <a:schemeClr val="accent1"/>
                </a:solidFill>
                <a:cs typeface="B Lotus" panose="00000400000000000000" pitchFamily="2" charset="-78"/>
              </a:rPr>
              <a:t>ارتباط </a:t>
            </a:r>
            <a:r>
              <a:rPr lang="fa-IR" sz="3000" dirty="0">
                <a:solidFill>
                  <a:schemeClr val="accent1"/>
                </a:solidFill>
                <a:cs typeface="B Lotus" panose="00000400000000000000" pitchFamily="2" charset="-78"/>
              </a:rPr>
              <a:t>با خلق </a:t>
            </a:r>
          </a:p>
          <a:p>
            <a:pPr marL="0" indent="0" algn="r">
              <a:buNone/>
            </a:pPr>
            <a:r>
              <a:rPr lang="fa-IR" sz="3000" dirty="0">
                <a:solidFill>
                  <a:schemeClr val="accent1"/>
                </a:solidFill>
                <a:cs typeface="B Lotus" panose="00000400000000000000" pitchFamily="2" charset="-78"/>
              </a:rPr>
              <a:t> ارتباط با خلقت </a:t>
            </a:r>
          </a:p>
          <a:p>
            <a:pPr marL="0" indent="0" algn="r">
              <a:buNone/>
            </a:pPr>
            <a:r>
              <a:rPr lang="fa-IR" sz="3000" dirty="0">
                <a:solidFill>
                  <a:schemeClr val="accent2">
                    <a:lumMod val="50000"/>
                  </a:schemeClr>
                </a:solidFill>
                <a:cs typeface="B Lotus" panose="00000400000000000000" pitchFamily="2" charset="-78"/>
              </a:rPr>
              <a:t>در جهت تقويت پنج عنصر پيش مي‌رود:</a:t>
            </a:r>
          </a:p>
          <a:p>
            <a:pPr marL="0" indent="0" algn="r">
              <a:buNone/>
            </a:pPr>
            <a:r>
              <a:rPr lang="fa-IR" sz="3000" dirty="0">
                <a:solidFill>
                  <a:schemeClr val="accent1"/>
                </a:solidFill>
                <a:cs typeface="B Lotus" panose="00000400000000000000" pitchFamily="2" charset="-78"/>
              </a:rPr>
              <a:t>تفكر و تعقل، ايمان، علم، عمل و اخلاق</a:t>
            </a:r>
          </a:p>
          <a:p>
            <a:pPr algn="r"/>
            <a:endParaRPr lang="en-US" dirty="0">
              <a:cs typeface="B Lotus" panose="00000400000000000000" pitchFamily="2" charset="-78"/>
            </a:endParaRPr>
          </a:p>
        </p:txBody>
      </p:sp>
    </p:spTree>
    <p:extLst>
      <p:ext uri="{BB962C8B-B14F-4D97-AF65-F5344CB8AC3E}">
        <p14:creationId xmlns:p14="http://schemas.microsoft.com/office/powerpoint/2010/main" xmlns="" val="39690597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47407"/>
            <a:ext cx="8596668" cy="3880773"/>
          </a:xfrm>
        </p:spPr>
        <p:txBody>
          <a:bodyPr>
            <a:normAutofit/>
          </a:bodyPr>
          <a:lstStyle/>
          <a:p>
            <a:pPr marL="0" indent="0" algn="r">
              <a:buNone/>
            </a:pPr>
            <a:r>
              <a:rPr lang="fa-IR" sz="2800" dirty="0">
                <a:solidFill>
                  <a:schemeClr val="accent2">
                    <a:lumMod val="50000"/>
                  </a:schemeClr>
                </a:solidFill>
                <a:cs typeface="B Lotus" panose="00000400000000000000" pitchFamily="2" charset="-78"/>
              </a:rPr>
              <a:t>بسیاری از مهارتها ،</a:t>
            </a:r>
            <a:r>
              <a:rPr lang="fa-IR" sz="2800" dirty="0" smtClean="0">
                <a:solidFill>
                  <a:schemeClr val="accent2">
                    <a:lumMod val="50000"/>
                  </a:schemeClr>
                </a:solidFill>
                <a:cs typeface="B Lotus" panose="00000400000000000000" pitchFamily="2" charset="-78"/>
              </a:rPr>
              <a:t>نگرشها </a:t>
            </a:r>
            <a:r>
              <a:rPr lang="fa-IR" sz="2800" dirty="0">
                <a:solidFill>
                  <a:schemeClr val="accent2">
                    <a:lumMod val="50000"/>
                  </a:schemeClr>
                </a:solidFill>
                <a:cs typeface="B Lotus" panose="00000400000000000000" pitchFamily="2" charset="-78"/>
              </a:rPr>
              <a:t>وعقایدی که دانش آموزان در درس </a:t>
            </a:r>
            <a:r>
              <a:rPr lang="fa-IR" sz="2800" dirty="0" smtClean="0">
                <a:solidFill>
                  <a:schemeClr val="accent2">
                    <a:lumMod val="50000"/>
                  </a:schemeClr>
                </a:solidFill>
                <a:cs typeface="B Lotus" panose="00000400000000000000" pitchFamily="2" charset="-78"/>
              </a:rPr>
              <a:t>زمین شناسی </a:t>
            </a:r>
            <a:r>
              <a:rPr lang="fa-IR" sz="2800" dirty="0">
                <a:solidFill>
                  <a:schemeClr val="accent2">
                    <a:lumMod val="50000"/>
                  </a:schemeClr>
                </a:solidFill>
                <a:cs typeface="B Lotus" panose="00000400000000000000" pitchFamily="2" charset="-78"/>
              </a:rPr>
              <a:t>از طریق فعالیتهای علمی کسب می کنند ،به گونه ای است که می توانند آنها را در بقیۀ موضوعات درسی نیز بیاموزند و به کار گیرند مهارتهایی مثل مشاهده کردن، پیش بینی و استنباط که فرایند آموزش علوم به ویژه </a:t>
            </a:r>
            <a:r>
              <a:rPr lang="fa-IR" sz="2800" dirty="0" smtClean="0">
                <a:solidFill>
                  <a:schemeClr val="accent2">
                    <a:lumMod val="50000"/>
                  </a:schemeClr>
                </a:solidFill>
                <a:cs typeface="B Lotus" panose="00000400000000000000" pitchFamily="2" charset="-78"/>
              </a:rPr>
              <a:t>زمین </a:t>
            </a:r>
            <a:r>
              <a:rPr lang="fa-IR" sz="2800" dirty="0">
                <a:solidFill>
                  <a:schemeClr val="accent2">
                    <a:lumMod val="50000"/>
                  </a:schemeClr>
                </a:solidFill>
                <a:cs typeface="B Lotus" panose="00000400000000000000" pitchFamily="2" charset="-78"/>
              </a:rPr>
              <a:t>شناسی ، به آنها وابسته است ،در بسیاری از موضوعات درسی به عنوان «مهارتهای یادگیری » تلقی می شود .</a:t>
            </a:r>
            <a:endParaRPr lang="en-US" sz="2800" dirty="0">
              <a:solidFill>
                <a:schemeClr val="accent2">
                  <a:lumMod val="50000"/>
                </a:schemeClr>
              </a:solidFill>
              <a:cs typeface="B Lotus" panose="00000400000000000000" pitchFamily="2" charset="-78"/>
            </a:endParaRPr>
          </a:p>
        </p:txBody>
      </p:sp>
    </p:spTree>
    <p:extLst>
      <p:ext uri="{BB962C8B-B14F-4D97-AF65-F5344CB8AC3E}">
        <p14:creationId xmlns:p14="http://schemas.microsoft.com/office/powerpoint/2010/main" xmlns="" val="4058765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3580" y="1567543"/>
            <a:ext cx="8596668" cy="4461943"/>
          </a:xfrm>
        </p:spPr>
        <p:txBody>
          <a:bodyPr>
            <a:normAutofit/>
          </a:bodyPr>
          <a:lstStyle/>
          <a:p>
            <a:pPr marL="0" indent="0" algn="just" rtl="1">
              <a:buNone/>
            </a:pPr>
            <a:r>
              <a:rPr lang="fa-IR" sz="3300" dirty="0">
                <a:solidFill>
                  <a:schemeClr val="accent1"/>
                </a:solidFill>
                <a:cs typeface="B Lotus" panose="00000400000000000000" pitchFamily="2" charset="-78"/>
              </a:rPr>
              <a:t>شایستگی ها (اهداف )</a:t>
            </a:r>
          </a:p>
          <a:p>
            <a:pPr marL="0" indent="0" algn="just" rtl="1">
              <a:buNone/>
            </a:pPr>
            <a:r>
              <a:rPr lang="fa-IR" sz="3000" dirty="0">
                <a:solidFill>
                  <a:schemeClr val="accent2">
                    <a:lumMod val="50000"/>
                  </a:schemeClr>
                </a:solidFill>
                <a:cs typeface="B Lotus" panose="00000400000000000000" pitchFamily="2" charset="-78"/>
              </a:rPr>
              <a:t>اگر هدفی در درس ملی و درس </a:t>
            </a:r>
            <a:r>
              <a:rPr lang="fa-IR" sz="3000" dirty="0" smtClean="0">
                <a:solidFill>
                  <a:schemeClr val="accent2">
                    <a:lumMod val="50000"/>
                  </a:schemeClr>
                </a:solidFill>
                <a:cs typeface="B Lotus" panose="00000400000000000000" pitchFamily="2" charset="-78"/>
              </a:rPr>
              <a:t>زمین </a:t>
            </a:r>
            <a:r>
              <a:rPr lang="fa-IR" sz="3000" dirty="0">
                <a:solidFill>
                  <a:schemeClr val="accent2">
                    <a:lumMod val="50000"/>
                  </a:schemeClr>
                </a:solidFill>
                <a:cs typeface="B Lotus" panose="00000400000000000000" pitchFamily="2" charset="-78"/>
              </a:rPr>
              <a:t>شناسی دنبال شود بایستی به کسب یک شایستگی منجر شود .</a:t>
            </a:r>
          </a:p>
          <a:p>
            <a:pPr marL="0" indent="0" algn="just" rtl="1">
              <a:buNone/>
            </a:pPr>
            <a:r>
              <a:rPr lang="fa-IR" sz="3000" dirty="0">
                <a:solidFill>
                  <a:schemeClr val="accent2">
                    <a:lumMod val="50000"/>
                  </a:schemeClr>
                </a:solidFill>
                <a:cs typeface="B Lotus" panose="00000400000000000000" pitchFamily="2" charset="-78"/>
              </a:rPr>
              <a:t>مهم‌ترين شايستگي‌هاي مدنظر حوزه علوم تجربي كه درس </a:t>
            </a:r>
            <a:r>
              <a:rPr lang="fa-IR" sz="3000" dirty="0" smtClean="0">
                <a:solidFill>
                  <a:schemeClr val="accent2">
                    <a:lumMod val="50000"/>
                  </a:schemeClr>
                </a:solidFill>
                <a:cs typeface="B Lotus" panose="00000400000000000000" pitchFamily="2" charset="-78"/>
              </a:rPr>
              <a:t>زمین‌شناسي </a:t>
            </a:r>
            <a:r>
              <a:rPr lang="fa-IR" sz="3000" dirty="0">
                <a:solidFill>
                  <a:schemeClr val="accent2">
                    <a:lumMod val="50000"/>
                  </a:schemeClr>
                </a:solidFill>
                <a:cs typeface="B Lotus" panose="00000400000000000000" pitchFamily="2" charset="-78"/>
              </a:rPr>
              <a:t>تلاش مي‌كند در دانش‌آموز تحقق يابد: </a:t>
            </a:r>
          </a:p>
          <a:p>
            <a:pPr marL="0" indent="0" algn="just" rtl="1">
              <a:buNone/>
            </a:pPr>
            <a:r>
              <a:rPr lang="fa-IR" sz="3000" dirty="0">
                <a:solidFill>
                  <a:schemeClr val="accent2">
                    <a:lumMod val="50000"/>
                  </a:schemeClr>
                </a:solidFill>
                <a:cs typeface="B Lotus" panose="00000400000000000000" pitchFamily="2" charset="-78"/>
              </a:rPr>
              <a:t>انتظار مي‌رود دانش‌آموز بتواند: </a:t>
            </a:r>
          </a:p>
          <a:p>
            <a:pPr algn="just" rtl="1"/>
            <a:endParaRPr lang="fa-IR" sz="3000" dirty="0">
              <a:solidFill>
                <a:schemeClr val="accent2">
                  <a:lumMod val="50000"/>
                </a:schemeClr>
              </a:solidFill>
              <a:cs typeface="B Lotus" panose="00000400000000000000" pitchFamily="2" charset="-78"/>
            </a:endParaRPr>
          </a:p>
          <a:p>
            <a:pPr algn="just" rtl="1"/>
            <a:endParaRPr lang="en-US" sz="3600" dirty="0">
              <a:solidFill>
                <a:schemeClr val="accent2">
                  <a:lumMod val="50000"/>
                </a:schemeClr>
              </a:solidFill>
              <a:cs typeface="B Lotus" panose="00000400000000000000" pitchFamily="2" charset="-78"/>
            </a:endParaRPr>
          </a:p>
        </p:txBody>
      </p:sp>
    </p:spTree>
    <p:extLst>
      <p:ext uri="{BB962C8B-B14F-4D97-AF65-F5344CB8AC3E}">
        <p14:creationId xmlns:p14="http://schemas.microsoft.com/office/powerpoint/2010/main" xmlns="" val="22548522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80655"/>
            <a:ext cx="8596668" cy="4960707"/>
          </a:xfrm>
        </p:spPr>
        <p:txBody>
          <a:bodyPr>
            <a:noAutofit/>
          </a:bodyPr>
          <a:lstStyle/>
          <a:p>
            <a:pPr marL="0" indent="0" algn="just" rtl="1">
              <a:buNone/>
            </a:pPr>
            <a:r>
              <a:rPr lang="fa-IR" sz="2800" dirty="0">
                <a:solidFill>
                  <a:schemeClr val="accent2">
                    <a:lumMod val="50000"/>
                  </a:schemeClr>
                </a:solidFill>
                <a:cs typeface="B Lotus" panose="00000400000000000000" pitchFamily="2" charset="-78"/>
              </a:rPr>
              <a:t>نظام‌مندي طبيعت را به عنوان بخشي از خلقت، بر اساس درك و تحليل مفاهيم، الگوها و روابط بين پديده‌هاي طبيعي به عنوان آيات الهي كشف و گزارش كند و نتايج آن را براي حل مسائل حال و آينده در ابعاد فردي و اجتماعي در قالب ايده يا ابزار ارائه </a:t>
            </a:r>
            <a:r>
              <a:rPr lang="fa-IR" sz="2800" dirty="0" smtClean="0">
                <a:solidFill>
                  <a:schemeClr val="accent2">
                    <a:lumMod val="50000"/>
                  </a:schemeClr>
                </a:solidFill>
                <a:cs typeface="B Lotus" panose="00000400000000000000" pitchFamily="2" charset="-78"/>
              </a:rPr>
              <a:t>دهد  به </a:t>
            </a:r>
            <a:r>
              <a:rPr lang="fa-IR" sz="2800" dirty="0">
                <a:solidFill>
                  <a:schemeClr val="accent2">
                    <a:lumMod val="50000"/>
                  </a:schemeClr>
                </a:solidFill>
                <a:cs typeface="B Lotus" panose="00000400000000000000" pitchFamily="2" charset="-78"/>
              </a:rPr>
              <a:t>كارگيرد.</a:t>
            </a:r>
          </a:p>
          <a:p>
            <a:pPr marL="0" indent="0" algn="just" rtl="1">
              <a:buNone/>
            </a:pPr>
            <a:r>
              <a:rPr lang="fa-IR" sz="2800" dirty="0">
                <a:solidFill>
                  <a:schemeClr val="accent2">
                    <a:lumMod val="50000"/>
                  </a:schemeClr>
                </a:solidFill>
                <a:cs typeface="B Lotus" panose="00000400000000000000" pitchFamily="2" charset="-78"/>
              </a:rPr>
              <a:t>با درك ماهيت، روش و فرايند علم تجربي، امكان به كارگيري اين علم را در حل مسائل واقعي زندگي (حال و آينده)، تحليل و محدوديت‌ها و توانمندي‌هاي علوم تجربي را در حل اين مسائل گزارش كند. </a:t>
            </a:r>
          </a:p>
        </p:txBody>
      </p:sp>
    </p:spTree>
    <p:extLst>
      <p:ext uri="{BB962C8B-B14F-4D97-AF65-F5344CB8AC3E}">
        <p14:creationId xmlns:p14="http://schemas.microsoft.com/office/powerpoint/2010/main" xmlns="" val="642126552"/>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Retrospect</Template>
  <TotalTime>477</TotalTime>
  <Words>2534</Words>
  <Application>Microsoft Office PowerPoint</Application>
  <PresentationFormat>Custom</PresentationFormat>
  <Paragraphs>128</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Facet</vt:lpstr>
      <vt:lpstr>Slide 1</vt:lpstr>
      <vt:lpstr>Slide 2</vt:lpstr>
      <vt:lpstr>Slide 3</vt:lpstr>
      <vt:lpstr>Slide 4</vt:lpstr>
      <vt:lpstr>Slide 5</vt:lpstr>
      <vt:lpstr>Slide 6</vt:lpstr>
      <vt:lpstr>Slide 7</vt:lpstr>
      <vt:lpstr>Slide 8</vt:lpstr>
      <vt:lpstr>Slide 9</vt:lpstr>
      <vt:lpstr>Slide 10</vt:lpstr>
      <vt:lpstr>Slide 11</vt:lpstr>
      <vt:lpstr>آموزش پژوهش محور چیست ؟</vt:lpstr>
      <vt:lpstr>7E/5E مراحل آموزش با مدل</vt:lpstr>
      <vt:lpstr>مدل آموزشی 5 ت</vt:lpstr>
      <vt:lpstr>آموزش زمینه محور</vt:lpstr>
      <vt:lpstr>آموزش به روش طراحی معکوس یا کلاس معکوس</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تعالی</dc:title>
  <dc:creator>dell</dc:creator>
  <cp:lastModifiedBy>gam-3</cp:lastModifiedBy>
  <cp:revision>60</cp:revision>
  <dcterms:created xsi:type="dcterms:W3CDTF">2017-12-17T06:46:41Z</dcterms:created>
  <dcterms:modified xsi:type="dcterms:W3CDTF">2018-01-01T05:13:43Z</dcterms:modified>
</cp:coreProperties>
</file>