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0" r:id="rId14"/>
    <p:sldId id="271" r:id="rId15"/>
    <p:sldId id="267" r:id="rId16"/>
    <p:sldId id="268" r:id="rId17"/>
    <p:sldId id="26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E907"/>
    <a:srgbClr val="EBF3F5"/>
    <a:srgbClr val="F0F8FA"/>
    <a:srgbClr val="D6EB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r" rtl="1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r" rtl="1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r" rtl="1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09800"/>
            <a:ext cx="8534400" cy="2895600"/>
          </a:xfrm>
        </p:spPr>
        <p:txBody>
          <a:bodyPr>
            <a:normAutofit fontScale="90000"/>
          </a:bodyPr>
          <a:lstStyle/>
          <a:p>
            <a:pPr algn="r">
              <a:lnSpc>
                <a:spcPct val="200000"/>
              </a:lnSpc>
            </a:pPr>
            <a:r>
              <a:rPr lang="fa-IR" sz="5400" dirty="0" smtClean="0">
                <a:cs typeface="B Titr" pitchFamily="2" charset="-78"/>
              </a:rPr>
              <a:t>ارائه یک طرح تصویری </a:t>
            </a:r>
            <a:br>
              <a:rPr lang="fa-IR" sz="5400" dirty="0" smtClean="0">
                <a:cs typeface="B Titr" pitchFamily="2" charset="-78"/>
              </a:rPr>
            </a:br>
            <a:r>
              <a:rPr lang="fa-IR" sz="5400" dirty="0" smtClean="0">
                <a:cs typeface="B Titr" pitchFamily="2" charset="-78"/>
              </a:rPr>
              <a:t>برای مدل کسب و کار</a:t>
            </a:r>
            <a:endParaRPr lang="fa-IR" sz="54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0"/>
            <a:ext cx="3429000" cy="1524000"/>
          </a:xfrm>
        </p:spPr>
        <p:txBody>
          <a:bodyPr>
            <a:normAutofit/>
          </a:bodyPr>
          <a:lstStyle/>
          <a:p>
            <a:r>
              <a:rPr lang="fa-IR" b="1" dirty="0" smtClean="0">
                <a:cs typeface="B Mitra" pitchFamily="2" charset="-78"/>
              </a:rPr>
              <a:t>کلاس استراتژیهای کسب و کار</a:t>
            </a:r>
          </a:p>
          <a:p>
            <a:r>
              <a:rPr lang="fa-IR" b="1" dirty="0" smtClean="0">
                <a:cs typeface="B Mitra" pitchFamily="2" charset="-78"/>
              </a:rPr>
              <a:t>دکتر روستا</a:t>
            </a:r>
          </a:p>
          <a:p>
            <a:endParaRPr lang="fa-IR" b="1" dirty="0" smtClean="0">
              <a:cs typeface="B Mitra" pitchFamily="2" charset="-78"/>
            </a:endParaRPr>
          </a:p>
          <a:p>
            <a:endParaRPr lang="fa-IR" b="1" dirty="0" smtClean="0">
              <a:cs typeface="B Mitra" pitchFamily="2" charset="-78"/>
            </a:endParaRPr>
          </a:p>
          <a:p>
            <a:r>
              <a:rPr lang="fa-IR" b="1" dirty="0" smtClean="0">
                <a:cs typeface="B Mitra" pitchFamily="2" charset="-78"/>
              </a:rPr>
              <a:t>ماجد </a:t>
            </a:r>
            <a:r>
              <a:rPr lang="fa-IR" b="1" dirty="0" smtClean="0">
                <a:cs typeface="B Mitra" pitchFamily="2" charset="-78"/>
              </a:rPr>
              <a:t>ناجی</a:t>
            </a:r>
            <a:endParaRPr lang="fa-IR" b="1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/>
        </p:nvSpPr>
        <p:spPr>
          <a:xfrm>
            <a:off x="4114800" y="1600200"/>
            <a:ext cx="4343400" cy="4648200"/>
          </a:xfrm>
          <a:prstGeom prst="round2DiagRect">
            <a:avLst>
              <a:gd name="adj1" fmla="val 24445"/>
              <a:gd name="adj2" fmla="val 0"/>
            </a:avLst>
          </a:prstGeom>
          <a:solidFill>
            <a:srgbClr val="B9E907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مهمترین هزینه های ایجاد شده حین اجرا</a:t>
            </a: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مهمترین هزینه ها؟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گرانترین منابع کلیدی و فعالیتهای کلیدی؟</a:t>
            </a: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انواع ساختار هزینه 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هزینه محور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ارزش محور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خصوصیات ساختار هزینه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هزینه های ثابت و متغیر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صرفه اقتصادی ناشی از </a:t>
            </a:r>
          </a:p>
          <a:p>
            <a:pPr lvl="1" algn="just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مقیاس</a:t>
            </a:r>
          </a:p>
          <a:p>
            <a:pPr lvl="1" algn="just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محدوده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82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4800" dirty="0" smtClean="0"/>
              <a:t>I pad-I tunes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r="781" b="16667"/>
          <a:stretch>
            <a:fillRect/>
          </a:stretch>
        </p:blipFill>
        <p:spPr bwMode="auto">
          <a:xfrm>
            <a:off x="0" y="1066800"/>
            <a:ext cx="919353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229600" cy="1027176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cs typeface="B Titr" pitchFamily="2" charset="-78"/>
              </a:rPr>
              <a:t>مدل کسب و کار آی پد- آی تونز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6664" t="18889" r="6710" b="8889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/>
        </p:nvSpPr>
        <p:spPr>
          <a:xfrm>
            <a:off x="3718302" y="1600200"/>
            <a:ext cx="1676400" cy="8382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لذتی منحصربه فرد از موسیقی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344906" y="1524000"/>
            <a:ext cx="1676400" cy="8382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بازار انبوه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5410200" y="3810000"/>
            <a:ext cx="18288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Mitra" pitchFamily="2" charset="-78"/>
              </a:rPr>
              <a:t>فروشگاههای خرده فروشی</a:t>
            </a:r>
            <a:endParaRPr lang="fa-IR" sz="16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5410200" y="4114800"/>
            <a:ext cx="18288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Mitra" pitchFamily="2" charset="-78"/>
              </a:rPr>
              <a:t>فروشگاههای اپل</a:t>
            </a:r>
            <a:endParaRPr lang="fa-IR" sz="16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5410200" y="4419600"/>
            <a:ext cx="18288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Mitra" pitchFamily="2" charset="-78"/>
              </a:rPr>
              <a:t>فروشگاههای آی تونز</a:t>
            </a:r>
            <a:endParaRPr lang="fa-IR" sz="16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5410200" y="4724400"/>
            <a:ext cx="18288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Mitra" pitchFamily="2" charset="-78"/>
              </a:rPr>
              <a:t>اپل دات کام</a:t>
            </a:r>
            <a:endParaRPr lang="fa-IR" sz="16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5547102" y="1600200"/>
            <a:ext cx="16764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لاو مارک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5562600" y="2057400"/>
            <a:ext cx="16764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هزینه های تعویض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6096000" y="5410200"/>
            <a:ext cx="21336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درآمدهای ناشی از موسیقی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6096000" y="5867400"/>
            <a:ext cx="21336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درآمدهای ناشی از سخت افزار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1905000" y="1524000"/>
            <a:ext cx="16764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طراحی سخت افزار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1905000" y="1981200"/>
            <a:ext cx="16764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بازاریابی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1905000" y="3962400"/>
            <a:ext cx="16764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برند اپل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905000" y="4282698"/>
            <a:ext cx="16764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افراد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1905000" y="4572000"/>
            <a:ext cx="16764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سخت افزار آی پد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1905000" y="4876800"/>
            <a:ext cx="16764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محتوا و قراردادها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1905000" y="5181600"/>
            <a:ext cx="16764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نرم افزار آی تونز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3048000" y="6172200"/>
            <a:ext cx="14478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بازاریابی و فروش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1981200" y="6172200"/>
            <a:ext cx="9144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تولید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914400" y="6172200"/>
            <a:ext cx="914400" cy="381000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افراد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76200" y="1539498"/>
            <a:ext cx="1676400" cy="670302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شرکتهای ضبط موسیقی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76200" y="2286000"/>
            <a:ext cx="1676400" cy="670302"/>
          </a:xfrm>
          <a:prstGeom prst="round2Diag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B Mitra" pitchFamily="2" charset="-78"/>
              </a:rPr>
              <a:t>OEMs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5831" t="17778" r="5877" b="7778"/>
          <a:stretch>
            <a:fillRect/>
          </a:stretch>
        </p:blipFill>
        <p:spPr bwMode="auto">
          <a:xfrm>
            <a:off x="1447800" y="2812210"/>
            <a:ext cx="6400800" cy="404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C:\Documents and Settings\Administrator\Desktop\n00112717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6416" y="0"/>
            <a:ext cx="3976784" cy="2819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9600" y="0"/>
            <a:ext cx="2592000" cy="14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b="1" dirty="0" smtClean="0">
                <a:solidFill>
                  <a:srgbClr val="FFC000"/>
                </a:solidFill>
                <a:cs typeface="B Mitra" pitchFamily="2" charset="-78"/>
              </a:rPr>
              <a:t>منطق</a:t>
            </a:r>
            <a:endParaRPr lang="fa-IR" sz="5400" b="1" dirty="0">
              <a:solidFill>
                <a:srgbClr val="FFC000"/>
              </a:solidFill>
              <a:cs typeface="B Mitra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7800"/>
            <a:ext cx="2590800" cy="14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b="1" dirty="0" smtClean="0">
                <a:solidFill>
                  <a:srgbClr val="FFC000"/>
                </a:solidFill>
                <a:cs typeface="B Mitra" pitchFamily="2" charset="-78"/>
              </a:rPr>
              <a:t>احساسات</a:t>
            </a:r>
            <a:endParaRPr lang="fa-IR" sz="5400" b="1" dirty="0">
              <a:solidFill>
                <a:srgbClr val="FFC000"/>
              </a:solidFill>
              <a:cs typeface="B Mitr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2819400"/>
            <a:ext cx="3200400" cy="4038600"/>
          </a:xfrm>
          <a:prstGeom prst="rect">
            <a:avLst/>
          </a:prstGeom>
          <a:solidFill>
            <a:srgbClr val="0070C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9600" b="1" dirty="0" smtClean="0">
                <a:solidFill>
                  <a:schemeClr val="tx1"/>
                </a:solidFill>
                <a:cs typeface="B Mitra" pitchFamily="2" charset="-78"/>
              </a:rPr>
              <a:t>کارایی</a:t>
            </a:r>
            <a:endParaRPr lang="fa-IR" sz="48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2819400"/>
            <a:ext cx="3200400" cy="4038600"/>
          </a:xfrm>
          <a:prstGeom prst="rect">
            <a:avLst/>
          </a:prstGeom>
          <a:solidFill>
            <a:srgbClr val="0070C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9600" b="1" dirty="0" smtClean="0">
                <a:solidFill>
                  <a:schemeClr val="tx1"/>
                </a:solidFill>
                <a:cs typeface="B Mitra" pitchFamily="2" charset="-78"/>
              </a:rPr>
              <a:t>ارزش</a:t>
            </a:r>
            <a:endParaRPr lang="fa-IR" sz="4800" b="1" dirty="0">
              <a:solidFill>
                <a:schemeClr val="tx1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59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810000" y="1524000"/>
            <a:ext cx="1524000" cy="373380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ounded Rectangle 14"/>
          <p:cNvSpPr/>
          <p:nvPr/>
        </p:nvSpPr>
        <p:spPr>
          <a:xfrm>
            <a:off x="7239000" y="1524000"/>
            <a:ext cx="1524000" cy="373380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ounded Rectangle 15"/>
          <p:cNvSpPr/>
          <p:nvPr/>
        </p:nvSpPr>
        <p:spPr>
          <a:xfrm>
            <a:off x="5532120" y="3108960"/>
            <a:ext cx="1524000" cy="213360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5532120" y="1524000"/>
            <a:ext cx="1524000" cy="99060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/>
          <p:cNvSpPr/>
          <p:nvPr/>
        </p:nvSpPr>
        <p:spPr>
          <a:xfrm>
            <a:off x="2087880" y="1402080"/>
            <a:ext cx="1524000" cy="111252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ounded Rectangle 18"/>
          <p:cNvSpPr/>
          <p:nvPr/>
        </p:nvSpPr>
        <p:spPr>
          <a:xfrm>
            <a:off x="2087880" y="3124200"/>
            <a:ext cx="1524000" cy="213360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ounded Rectangle 19"/>
          <p:cNvSpPr/>
          <p:nvPr/>
        </p:nvSpPr>
        <p:spPr>
          <a:xfrm>
            <a:off x="365760" y="1493520"/>
            <a:ext cx="1524000" cy="373380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Rounded Rectangle 20"/>
          <p:cNvSpPr/>
          <p:nvPr/>
        </p:nvSpPr>
        <p:spPr>
          <a:xfrm>
            <a:off x="5105400" y="5394960"/>
            <a:ext cx="3733800" cy="111252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ounded Rectangle 21"/>
          <p:cNvSpPr/>
          <p:nvPr/>
        </p:nvSpPr>
        <p:spPr>
          <a:xfrm>
            <a:off x="807720" y="5379720"/>
            <a:ext cx="3688080" cy="111252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7738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810000" y="1524000"/>
            <a:ext cx="1524000" cy="373380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ounded Rectangle 14"/>
          <p:cNvSpPr/>
          <p:nvPr/>
        </p:nvSpPr>
        <p:spPr>
          <a:xfrm>
            <a:off x="7376160" y="1524000"/>
            <a:ext cx="1524000" cy="373380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ounded Rectangle 15"/>
          <p:cNvSpPr/>
          <p:nvPr/>
        </p:nvSpPr>
        <p:spPr>
          <a:xfrm>
            <a:off x="5593080" y="3688080"/>
            <a:ext cx="1524000" cy="160020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5532120" y="1524000"/>
            <a:ext cx="1524000" cy="99060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/>
          <p:cNvSpPr/>
          <p:nvPr/>
        </p:nvSpPr>
        <p:spPr>
          <a:xfrm>
            <a:off x="2011680" y="1493520"/>
            <a:ext cx="1524000" cy="164592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ounded Rectangle 18"/>
          <p:cNvSpPr/>
          <p:nvPr/>
        </p:nvSpPr>
        <p:spPr>
          <a:xfrm>
            <a:off x="1996440" y="3703320"/>
            <a:ext cx="1524000" cy="167640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ounded Rectangle 19"/>
          <p:cNvSpPr/>
          <p:nvPr/>
        </p:nvSpPr>
        <p:spPr>
          <a:xfrm>
            <a:off x="228600" y="1554480"/>
            <a:ext cx="1524000" cy="373380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Rounded Rectangle 20"/>
          <p:cNvSpPr/>
          <p:nvPr/>
        </p:nvSpPr>
        <p:spPr>
          <a:xfrm>
            <a:off x="5105400" y="5486400"/>
            <a:ext cx="3733800" cy="111252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ounded Rectangle 21"/>
          <p:cNvSpPr/>
          <p:nvPr/>
        </p:nvSpPr>
        <p:spPr>
          <a:xfrm>
            <a:off x="762000" y="5501640"/>
            <a:ext cx="3688080" cy="111252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84282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810000" y="1783080"/>
            <a:ext cx="1524000" cy="350520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ounded Rectangle 14"/>
          <p:cNvSpPr/>
          <p:nvPr/>
        </p:nvSpPr>
        <p:spPr>
          <a:xfrm>
            <a:off x="7345680" y="1798320"/>
            <a:ext cx="1524000" cy="3505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ounded Rectangle 15"/>
          <p:cNvSpPr/>
          <p:nvPr/>
        </p:nvSpPr>
        <p:spPr>
          <a:xfrm>
            <a:off x="5577840" y="3733800"/>
            <a:ext cx="1524000" cy="160020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5516880" y="1828800"/>
            <a:ext cx="1630680" cy="129540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/>
          <p:cNvSpPr/>
          <p:nvPr/>
        </p:nvSpPr>
        <p:spPr>
          <a:xfrm>
            <a:off x="2011680" y="1783080"/>
            <a:ext cx="1524000" cy="138684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ounded Rectangle 18"/>
          <p:cNvSpPr/>
          <p:nvPr/>
        </p:nvSpPr>
        <p:spPr>
          <a:xfrm>
            <a:off x="2026920" y="3810000"/>
            <a:ext cx="1524000" cy="150876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ounded Rectangle 19"/>
          <p:cNvSpPr/>
          <p:nvPr/>
        </p:nvSpPr>
        <p:spPr>
          <a:xfrm>
            <a:off x="228600" y="1752600"/>
            <a:ext cx="1524000" cy="353568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Rounded Rectangle 20"/>
          <p:cNvSpPr/>
          <p:nvPr/>
        </p:nvSpPr>
        <p:spPr>
          <a:xfrm>
            <a:off x="5105400" y="5486400"/>
            <a:ext cx="3733800" cy="111252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ounded Rectangle 21"/>
          <p:cNvSpPr/>
          <p:nvPr/>
        </p:nvSpPr>
        <p:spPr>
          <a:xfrm>
            <a:off x="762000" y="5501640"/>
            <a:ext cx="3688080" cy="1112520"/>
          </a:xfrm>
          <a:prstGeom prst="roundRect">
            <a:avLst/>
          </a:prstGeom>
          <a:solidFill>
            <a:srgbClr val="D6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B9E907"/>
                </a:solidFill>
                <a:cs typeface="B Titr" pitchFamily="2" charset="-78"/>
              </a:rPr>
              <a:t>تحلیل و بررسی</a:t>
            </a:r>
            <a:endParaRPr lang="fa-IR" dirty="0">
              <a:solidFill>
                <a:srgbClr val="B9E907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a-IR" dirty="0" smtClean="0">
                <a:cs typeface="B Mitra" pitchFamily="2" charset="-78"/>
              </a:rPr>
              <a:t>ارائه یک طرح تصویری، کمک بسیار زیادی به آموزش، فهم و یادگیری بلندمدت مفاهیم مدیریتی، از جمله مدل کسب و کار می کند.</a:t>
            </a:r>
          </a:p>
          <a:p>
            <a:pPr algn="just"/>
            <a:r>
              <a:rPr lang="fa-IR" dirty="0" smtClean="0">
                <a:cs typeface="B Mitra" pitchFamily="2" charset="-78"/>
              </a:rPr>
              <a:t>اجزای مدلهای کسب و کار، در حقیقت همان ارکانی است که در بیانیه ماموریت سازمان می آید. لذا استفاده از هر دو این مفاهیم، به فهم بهتر مدیران سازمان از کارویژه آنها کمک خواهد کرد.</a:t>
            </a:r>
          </a:p>
          <a:p>
            <a:pPr algn="just"/>
            <a:r>
              <a:rPr lang="fa-IR" dirty="0" smtClean="0">
                <a:cs typeface="B Mitra" pitchFamily="2" charset="-78"/>
              </a:rPr>
              <a:t>مدلهای بسیار زیادی در حوزه مدلهای کسب و کار ارائه شده است و هر کدام اجزای خاصی را در مدل طرح می کنند. </a:t>
            </a:r>
            <a:r>
              <a:rPr lang="fa-IR" smtClean="0">
                <a:cs typeface="B Mitra" pitchFamily="2" charset="-78"/>
              </a:rPr>
              <a:t>جامعیت و مانعیت این اجزا، عامل اصلی انتخاب این مدل به عنوان مدل مناسب بوده است.</a:t>
            </a:r>
            <a:endParaRPr lang="fa-IR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Diagonal Corner Rectangle 5"/>
          <p:cNvSpPr/>
          <p:nvPr/>
        </p:nvSpPr>
        <p:spPr>
          <a:xfrm>
            <a:off x="152400" y="990600"/>
            <a:ext cx="4343400" cy="5562600"/>
          </a:xfrm>
          <a:prstGeom prst="round2DiagRect">
            <a:avLst>
              <a:gd name="adj1" fmla="val 24445"/>
              <a:gd name="adj2" fmla="val 0"/>
            </a:avLst>
          </a:prstGeom>
          <a:solidFill>
            <a:srgbClr val="B9E907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مشتری= قلب هر کسب و کار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بدون مشتری هیچ شرکتی در بلندمدت دوام نمی آورد.</a:t>
            </a: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خلق ارزش برای چه کسی؟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مهمترین مشتریان؟</a:t>
            </a: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نحوه گروه بندی مشتریان: </a:t>
            </a: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نیاز متفاوت، کانال توزیع متفاوت، روابط متفاوت، سودآوری متفاوت، پرداخت پول برای جنبه های متفاوت محصول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انواع بازار: </a:t>
            </a: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بازار انبوه، بازار گوشه ای، بازار بخش بندی شده، متنوع، پلتفرمهای چند وجهی</a:t>
            </a:r>
            <a:endParaRPr lang="fa-IR" sz="2000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55"/>
            <a:ext cx="9144000" cy="688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/>
        </p:nvSpPr>
        <p:spPr>
          <a:xfrm>
            <a:off x="152400" y="990600"/>
            <a:ext cx="4343400" cy="5562600"/>
          </a:xfrm>
          <a:prstGeom prst="round2DiagRect">
            <a:avLst>
              <a:gd name="adj1" fmla="val 24445"/>
              <a:gd name="adj2" fmla="val 0"/>
            </a:avLst>
          </a:prstGeom>
          <a:solidFill>
            <a:srgbClr val="B9E907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ارزش پیشنهادی، دلیل ترجیح یک شرکت به دیگری است. 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ارزش پیشنهادی بسته منافعی است که شرکت به مشتریان می دهد.</a:t>
            </a: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چه ارزشی ارائه می دهیم؟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به حل کدام مساله کمک می کنیم؟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چه نیازی را برآورده می کنیم؟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برای هر دسته از مشتریان، چه ارزشی می دهیم؟</a:t>
            </a: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ارزشها: </a:t>
            </a: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تازگی، عملکرد، سفارشی سازی، انجام کامل کار، طراحی، برند و منزلت، قیمت، کاهش هزینه، کاهش ریسک، قابلیت دسترسی، راحتی استفاده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/>
        </p:nvSpPr>
        <p:spPr>
          <a:xfrm>
            <a:off x="152400" y="990600"/>
            <a:ext cx="4343400" cy="5562600"/>
          </a:xfrm>
          <a:prstGeom prst="round2DiagRect">
            <a:avLst>
              <a:gd name="adj1" fmla="val 24445"/>
              <a:gd name="adj2" fmla="val 0"/>
            </a:avLst>
          </a:prstGeom>
          <a:solidFill>
            <a:srgbClr val="B9E907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نقطه تماس با مشتری.</a:t>
            </a: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هر مشتری، کدام کانال را ترجیح می دهد؟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یکپارچگی کانالها؟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کانالهای بهتر و با صرفه تر؟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هماهنگی با برنامه روزمره مشتریان؟</a:t>
            </a: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کارکردها: </a:t>
            </a: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آگاهی، ارزیابی، خرید، تحویل، پس از فروش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انواع کانال:</a:t>
            </a: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 مالکیت ما یا شریک/ مستقیم یا غیرمستقیم.</a:t>
            </a:r>
            <a:endParaRPr lang="fa-IR" sz="2000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53"/>
            <a:ext cx="9144000" cy="687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/>
        </p:nvSpPr>
        <p:spPr>
          <a:xfrm>
            <a:off x="152400" y="990600"/>
            <a:ext cx="4343400" cy="5562600"/>
          </a:xfrm>
          <a:prstGeom prst="round2DiagRect">
            <a:avLst>
              <a:gd name="adj1" fmla="val 24445"/>
              <a:gd name="adj2" fmla="val 0"/>
            </a:avLst>
          </a:prstGeom>
          <a:solidFill>
            <a:srgbClr val="B9E907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هر مشتری انتظار چه نوع ارتباطی؟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هزینه ایجاد روابط؟</a:t>
            </a: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گزینه ها: </a:t>
            </a: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کمک شخصی، کمک شخصی اختصاصی، سلف سرویس، خدمات خودکار، جوامع، خلق مشترک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انواع بازار: </a:t>
            </a: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بازار انبوه، بازار گوشه ای، بازار بخش بندی شده، متنوع، پلتفرمهای چند وجهی</a:t>
            </a:r>
            <a:endParaRPr lang="fa-IR" sz="2000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99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/>
        </p:nvSpPr>
        <p:spPr>
          <a:xfrm>
            <a:off x="152400" y="990600"/>
            <a:ext cx="4343400" cy="5562600"/>
          </a:xfrm>
          <a:prstGeom prst="round2DiagRect">
            <a:avLst>
              <a:gd name="adj1" fmla="val 24445"/>
              <a:gd name="adj2" fmla="val 0"/>
            </a:avLst>
          </a:prstGeom>
          <a:solidFill>
            <a:srgbClr val="B9E907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اگر مشتری، قلب کسب و کار، جریانهای درآمدی، شریانها.</a:t>
            </a: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هر مشتری واقعاً برای چه ارزشی، پول می پردازد؟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چگونه پول می پردازند؟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هر جریان درآمدی، چه سهمی از کل؟</a:t>
            </a: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انواع: </a:t>
            </a: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فروش دارایی، حق استفادهف حق عضویت، قرض، اعضای حق امتیاز، کارگزاری، تبلیغات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قیمت گذاری</a:t>
            </a:r>
            <a:endParaRPr lang="fa-IR" sz="2000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99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/>
        </p:nvSpPr>
        <p:spPr>
          <a:xfrm>
            <a:off x="4267200" y="1524000"/>
            <a:ext cx="4343400" cy="4724400"/>
          </a:xfrm>
          <a:prstGeom prst="round2DiagRect">
            <a:avLst>
              <a:gd name="adj1" fmla="val 24445"/>
              <a:gd name="adj2" fmla="val 0"/>
            </a:avLst>
          </a:prstGeom>
          <a:solidFill>
            <a:srgbClr val="B9E907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ارزشهای پیشنهادی، کانالها، ارتباط با مشتری و جریانهای درآمدی، نیازمند کدام منابع کلیدی؟</a:t>
            </a: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انواع: 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ملموس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غیرملموس</a:t>
            </a:r>
          </a:p>
          <a:p>
            <a:pPr lvl="1" algn="just" rtl="1">
              <a:buFont typeface="Arial" pitchFamily="34" charset="0"/>
              <a:buChar char="•"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شهرت و ارتباطات</a:t>
            </a:r>
          </a:p>
          <a:p>
            <a:pPr lvl="1" algn="just" rtl="1">
              <a:buFont typeface="Arial" pitchFamily="34" charset="0"/>
              <a:buChar char="•"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دانش، قابلیت، گرایش</a:t>
            </a:r>
            <a:endParaRPr lang="fa-IR" sz="2000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68"/>
            <a:ext cx="9144000" cy="685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Diagonal Corner Rectangle 5"/>
          <p:cNvSpPr/>
          <p:nvPr/>
        </p:nvSpPr>
        <p:spPr>
          <a:xfrm>
            <a:off x="4114800" y="1600200"/>
            <a:ext cx="4343400" cy="4648200"/>
          </a:xfrm>
          <a:prstGeom prst="round2DiagRect">
            <a:avLst>
              <a:gd name="adj1" fmla="val 24445"/>
              <a:gd name="adj2" fmla="val 0"/>
            </a:avLst>
          </a:prstGeom>
          <a:solidFill>
            <a:srgbClr val="B9E907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ارزشهای پیشنهادی، کانالها، ارتباط با مشتری و جریانهای درآمدی، نیازمند کدام فعالیتهای کلیدی؟</a:t>
            </a: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انواع: 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تولید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حل مساله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پلتفرم/ شبکه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9"/>
            <a:ext cx="9144000" cy="685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/>
        </p:nvSpPr>
        <p:spPr>
          <a:xfrm>
            <a:off x="2743200" y="1600200"/>
            <a:ext cx="5715000" cy="4648200"/>
          </a:xfrm>
          <a:prstGeom prst="round2DiagRect">
            <a:avLst>
              <a:gd name="adj1" fmla="val 24445"/>
              <a:gd name="adj2" fmla="val 0"/>
            </a:avLst>
          </a:prstGeom>
          <a:solidFill>
            <a:srgbClr val="B9E907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تامین کنندگان و شرکا</a:t>
            </a: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انواع: 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ائتلافهای استراتژیک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همکاری با رقبا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سرمایه گذاری مشترک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روابط خریدار- تامین کننده</a:t>
            </a: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شرکای کلیدی ما؟ تامین کنندگان کلیدی ما؟</a:t>
            </a: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کدام منابع کلیدی و فعالیتهای کلیدی، انجام توسط شرکا؟</a:t>
            </a:r>
          </a:p>
          <a:p>
            <a:pPr algn="just" rtl="1"/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انگیزه ها: </a:t>
            </a: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بهینه سازی و صرفه به مقیاس، کاهش ریسک، کسب منابع یا فعالیتها</a:t>
            </a:r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880</TotalTime>
  <Words>670</Words>
  <Application>Microsoft Office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ارائه یک طرح تصویری  برای مدل کسب و کار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I pad-I tunes</vt:lpstr>
      <vt:lpstr>مدل کسب و کار آی پد- آی تونز</vt:lpstr>
      <vt:lpstr>Slide 14</vt:lpstr>
      <vt:lpstr>Slide 15</vt:lpstr>
      <vt:lpstr>Slide 16</vt:lpstr>
      <vt:lpstr>Slide 17</vt:lpstr>
      <vt:lpstr>تحلیل و بررسی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Model Generation</dc:title>
  <dc:creator/>
  <cp:lastModifiedBy>NPSoft</cp:lastModifiedBy>
  <cp:revision>105</cp:revision>
  <dcterms:created xsi:type="dcterms:W3CDTF">2006-08-16T00:00:00Z</dcterms:created>
  <dcterms:modified xsi:type="dcterms:W3CDTF">2014-03-06T06:20:34Z</dcterms:modified>
</cp:coreProperties>
</file>