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2" r:id="rId1"/>
  </p:sldMasterIdLst>
  <p:notesMasterIdLst>
    <p:notesMasterId r:id="rId99"/>
  </p:notesMasterIdLst>
  <p:sldIdLst>
    <p:sldId id="349" r:id="rId2"/>
    <p:sldId id="433" r:id="rId3"/>
    <p:sldId id="260" r:id="rId4"/>
    <p:sldId id="350" r:id="rId5"/>
    <p:sldId id="353" r:id="rId6"/>
    <p:sldId id="354" r:id="rId7"/>
    <p:sldId id="352" r:id="rId8"/>
    <p:sldId id="358" r:id="rId9"/>
    <p:sldId id="357" r:id="rId10"/>
    <p:sldId id="356" r:id="rId11"/>
    <p:sldId id="355" r:id="rId12"/>
    <p:sldId id="351"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6" r:id="rId28"/>
    <p:sldId id="375" r:id="rId29"/>
    <p:sldId id="374" r:id="rId30"/>
    <p:sldId id="377" r:id="rId31"/>
    <p:sldId id="373" r:id="rId32"/>
    <p:sldId id="380" r:id="rId33"/>
    <p:sldId id="378" r:id="rId34"/>
    <p:sldId id="381" r:id="rId35"/>
    <p:sldId id="379" r:id="rId36"/>
    <p:sldId id="382" r:id="rId37"/>
    <p:sldId id="383" r:id="rId38"/>
    <p:sldId id="384" r:id="rId39"/>
    <p:sldId id="387" r:id="rId40"/>
    <p:sldId id="388" r:id="rId41"/>
    <p:sldId id="389" r:id="rId42"/>
    <p:sldId id="386" r:id="rId43"/>
    <p:sldId id="385" r:id="rId44"/>
    <p:sldId id="391" r:id="rId45"/>
    <p:sldId id="392" r:id="rId46"/>
    <p:sldId id="395" r:id="rId47"/>
    <p:sldId id="394" r:id="rId48"/>
    <p:sldId id="390" r:id="rId49"/>
    <p:sldId id="393" r:id="rId50"/>
    <p:sldId id="396" r:id="rId51"/>
    <p:sldId id="397" r:id="rId52"/>
    <p:sldId id="398" r:id="rId53"/>
    <p:sldId id="399" r:id="rId54"/>
    <p:sldId id="400" r:id="rId55"/>
    <p:sldId id="402" r:id="rId56"/>
    <p:sldId id="403" r:id="rId57"/>
    <p:sldId id="401" r:id="rId58"/>
    <p:sldId id="404" r:id="rId59"/>
    <p:sldId id="408" r:id="rId60"/>
    <p:sldId id="405" r:id="rId61"/>
    <p:sldId id="415" r:id="rId62"/>
    <p:sldId id="417" r:id="rId63"/>
    <p:sldId id="416" r:id="rId64"/>
    <p:sldId id="419" r:id="rId65"/>
    <p:sldId id="418" r:id="rId66"/>
    <p:sldId id="407" r:id="rId67"/>
    <p:sldId id="336" r:id="rId68"/>
    <p:sldId id="337" r:id="rId69"/>
    <p:sldId id="335" r:id="rId70"/>
    <p:sldId id="338" r:id="rId71"/>
    <p:sldId id="334" r:id="rId72"/>
    <p:sldId id="346" r:id="rId73"/>
    <p:sldId id="343" r:id="rId74"/>
    <p:sldId id="421" r:id="rId75"/>
    <p:sldId id="420" r:id="rId76"/>
    <p:sldId id="423" r:id="rId77"/>
    <p:sldId id="424" r:id="rId78"/>
    <p:sldId id="425" r:id="rId79"/>
    <p:sldId id="422" r:id="rId80"/>
    <p:sldId id="340" r:id="rId81"/>
    <p:sldId id="341" r:id="rId82"/>
    <p:sldId id="342" r:id="rId83"/>
    <p:sldId id="426" r:id="rId84"/>
    <p:sldId id="427" r:id="rId85"/>
    <p:sldId id="428" r:id="rId86"/>
    <p:sldId id="412" r:id="rId87"/>
    <p:sldId id="429" r:id="rId88"/>
    <p:sldId id="430" r:id="rId89"/>
    <p:sldId id="406" r:id="rId90"/>
    <p:sldId id="431" r:id="rId91"/>
    <p:sldId id="347" r:id="rId92"/>
    <p:sldId id="410" r:id="rId93"/>
    <p:sldId id="411" r:id="rId94"/>
    <p:sldId id="413" r:id="rId95"/>
    <p:sldId id="414" r:id="rId96"/>
    <p:sldId id="348" r:id="rId97"/>
    <p:sldId id="281" r:id="rId98"/>
  </p:sldIdLst>
  <p:sldSz cx="9144000" cy="6858000" type="screen4x3"/>
  <p:notesSz cx="6858000" cy="9144000"/>
  <p:defaultTextStyle>
    <a:defPPr>
      <a:defRPr lang="ar-SA"/>
    </a:defPPr>
    <a:lvl1pPr algn="l" rtl="1" fontAlgn="base">
      <a:spcBef>
        <a:spcPct val="0"/>
      </a:spcBef>
      <a:spcAft>
        <a:spcPct val="0"/>
      </a:spcAft>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1pPr>
    <a:lvl2pPr marL="457200" algn="l" rtl="1" fontAlgn="base">
      <a:spcBef>
        <a:spcPct val="0"/>
      </a:spcBef>
      <a:spcAft>
        <a:spcPct val="0"/>
      </a:spcAft>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2pPr>
    <a:lvl3pPr marL="914400" algn="l" rtl="1" fontAlgn="base">
      <a:spcBef>
        <a:spcPct val="0"/>
      </a:spcBef>
      <a:spcAft>
        <a:spcPct val="0"/>
      </a:spcAft>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3pPr>
    <a:lvl4pPr marL="1371600" algn="l" rtl="1" fontAlgn="base">
      <a:spcBef>
        <a:spcPct val="0"/>
      </a:spcBef>
      <a:spcAft>
        <a:spcPct val="0"/>
      </a:spcAft>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4pPr>
    <a:lvl5pPr marL="1828800" algn="l" rtl="1" fontAlgn="base">
      <a:spcBef>
        <a:spcPct val="0"/>
      </a:spcBef>
      <a:spcAft>
        <a:spcPct val="0"/>
      </a:spcAft>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5pPr>
    <a:lvl6pPr marL="2286000" algn="r" defTabSz="914400" rtl="1" eaLnBrk="1" latinLnBrk="0" hangingPunct="1">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6pPr>
    <a:lvl7pPr marL="2743200" algn="r" defTabSz="914400" rtl="1" eaLnBrk="1" latinLnBrk="0" hangingPunct="1">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7pPr>
    <a:lvl8pPr marL="3200400" algn="r" defTabSz="914400" rtl="1" eaLnBrk="1" latinLnBrk="0" hangingPunct="1">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8pPr>
    <a:lvl9pPr marL="3657600" algn="r" defTabSz="914400" rtl="1" eaLnBrk="1" latinLnBrk="0" hangingPunct="1">
      <a:defRPr sz="1400" kern="1200">
        <a:solidFill>
          <a:schemeClr val="tx1"/>
        </a:solidFill>
        <a:effectLst>
          <a:outerShdw blurRad="38100" dist="38100" dir="2700000" algn="tl">
            <a:srgbClr val="000000">
              <a:alpha val="43137"/>
            </a:srgbClr>
          </a:outerShdw>
        </a:effectLst>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D2FF"/>
    <a:srgbClr val="CCFF99"/>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28" autoAdjust="0"/>
    <p:restoredTop sz="94660"/>
  </p:normalViewPr>
  <p:slideViewPr>
    <p:cSldViewPr>
      <p:cViewPr>
        <p:scale>
          <a:sx n="60" d="100"/>
          <a:sy n="60" d="100"/>
        </p:scale>
        <p:origin x="-1764"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D0102A5C-0BD7-419F-BC72-A91E4C542020}" type="datetimeFigureOut">
              <a:rPr lang="fa-IR"/>
              <a:pPr>
                <a:defRPr/>
              </a:pPr>
              <a:t>1436/07/29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smtClean="0"/>
            </a:lvl1pPr>
          </a:lstStyle>
          <a:p>
            <a:pPr>
              <a:defRPr/>
            </a:pPr>
            <a:fld id="{D14EEBA3-4CFC-4EE7-BAFF-4FF00DADC8E1}" type="slidenum">
              <a:rPr lang="fa-IR"/>
              <a:pPr>
                <a:defRPr/>
              </a:pPr>
              <a:t>‹#›</a:t>
            </a:fld>
            <a:endParaRPr lang="fa-IR"/>
          </a:p>
        </p:txBody>
      </p:sp>
    </p:spTree>
    <p:extLst>
      <p:ext uri="{BB962C8B-B14F-4D97-AF65-F5344CB8AC3E}">
        <p14:creationId xmlns:p14="http://schemas.microsoft.com/office/powerpoint/2010/main" val="133589016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rtl="0">
              <a:defRPr/>
            </a:pPr>
            <a:endParaRPr lang="en-US" sz="2400">
              <a:effectLst/>
              <a:latin typeface="Times New Roman" pitchFamily="18" charset="0"/>
            </a:endParaRPr>
          </a:p>
        </p:txBody>
      </p:sp>
      <p:sp>
        <p:nvSpPr>
          <p:cNvPr id="7987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987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F30EC05A-0C09-4E84-A66C-260CBE92F553}" type="slidenum">
              <a:rPr lang="ar-SA"/>
              <a:pPr>
                <a:defRPr/>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D51C87D-4261-47ED-A05A-5F129708DF22}" type="slidenum">
              <a:rPr lang="ar-SA"/>
              <a:pPr>
                <a:defRPr/>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EB68028-8900-4E81-943E-57B3571A0B22}" type="slidenum">
              <a:rPr lang="ar-SA"/>
              <a:pPr>
                <a:defRPr/>
              </a:pPr>
              <a:t>‹#›</a:t>
            </a:fld>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566738" y="17526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66738" y="3962400"/>
            <a:ext cx="39243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half" idx="3"/>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949CF606-E8E7-4BEB-B56C-F4F2B83F8485}" type="slidenum">
              <a:rPr lang="ar-SA"/>
              <a:pPr>
                <a:defRPr/>
              </a:pPr>
              <a:t>‹#›</a:t>
            </a:fld>
            <a:endParaRPr lang="en-US"/>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4BAC1DE-B588-4751-8532-B02AA33AF600}" type="slidenum">
              <a:rPr lang="ar-SA"/>
              <a:pPr>
                <a:defRPr/>
              </a:pPr>
              <a:t>‹#›</a:t>
            </a:fld>
            <a:endParaRPr lang="en-US"/>
          </a:p>
        </p:txBody>
      </p:sp>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fa-IR"/>
          </a:p>
        </p:txBody>
      </p:sp>
      <p:sp>
        <p:nvSpPr>
          <p:cNvPr id="3" name="Content Placeholder 2"/>
          <p:cNvSpPr>
            <a:spLocks noGrp="1"/>
          </p:cNvSpPr>
          <p:nvPr>
            <p:ph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A071F46-6681-46D4-B258-32F6711D9FCE}" type="slidenum">
              <a:rPr lang="ar-SA"/>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83A36B4-707F-4950-8E20-8370FB8E46A3}" type="slidenum">
              <a:rPr lang="ar-SA"/>
              <a:pPr>
                <a:defRPr/>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92A206A-7E74-4FB3-8DDC-4E1718087DF3}" type="slidenum">
              <a:rPr lang="ar-SA"/>
              <a:pPr>
                <a:defRPr/>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61F1422-1503-47EF-91CB-86FD3594201C}" type="slidenum">
              <a:rPr lang="ar-SA"/>
              <a:pPr>
                <a:defRPr/>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F9ECD6C-A180-4301-909A-97FB2F23522D}" type="slidenum">
              <a:rPr lang="ar-SA"/>
              <a:pPr>
                <a:defRPr/>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F9485D3A-1F3C-4804-B5B4-7E112CA3EC30}" type="slidenum">
              <a:rPr lang="ar-SA"/>
              <a:pPr>
                <a:defRPr/>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3BB88039-3C90-4A33-BDDC-DB756D0F73F8}" type="slidenum">
              <a:rPr lang="ar-SA"/>
              <a:pPr>
                <a:defRPr/>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BFEB796-A866-4A71-9B43-56FA36EC887C}" type="slidenum">
              <a:rPr lang="ar-SA"/>
              <a:pPr>
                <a:defRPr/>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6BA8C51-DBEF-4B25-869E-1E9565F85F11}" type="slidenum">
              <a:rPr lang="ar-SA"/>
              <a:pPr>
                <a:defRPr/>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rtl="0">
              <a:defRPr/>
            </a:pPr>
            <a:endParaRPr lang="en-US" sz="2400">
              <a:effectLst/>
              <a:latin typeface="Times New Roman" pitchFamily="18" charset="0"/>
            </a:endParaRPr>
          </a:p>
        </p:txBody>
      </p:sp>
      <p:sp>
        <p:nvSpPr>
          <p:cNvPr id="788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fa-IR"/>
          </a:p>
        </p:txBody>
      </p:sp>
      <p:sp>
        <p:nvSpPr>
          <p:cNvPr id="7885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smtClean="0">
                <a:effectLst/>
              </a:defRPr>
            </a:lvl1pPr>
          </a:lstStyle>
          <a:p>
            <a:pPr>
              <a:defRPr/>
            </a:pPr>
            <a:endParaRPr lang="en-US"/>
          </a:p>
        </p:txBody>
      </p:sp>
      <p:sp>
        <p:nvSpPr>
          <p:cNvPr id="7885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200" smtClean="0">
                <a:effectLst/>
              </a:defRPr>
            </a:lvl1pPr>
          </a:lstStyle>
          <a:p>
            <a:pPr>
              <a:defRPr/>
            </a:pPr>
            <a:endParaRPr lang="en-US"/>
          </a:p>
        </p:txBody>
      </p:sp>
      <p:sp>
        <p:nvSpPr>
          <p:cNvPr id="7885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200" smtClean="0">
                <a:effectLst/>
              </a:defRPr>
            </a:lvl1pPr>
          </a:lstStyle>
          <a:p>
            <a:pPr>
              <a:defRPr/>
            </a:pPr>
            <a:fld id="{5E4107B9-D5C5-4A65-BCC4-89B35D526F9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ransition>
    <p:zoom dir="in"/>
  </p:transition>
  <p:timing>
    <p:tnLst>
      <p:par>
        <p:cTn id="1" dur="indefinite" restart="never" nodeType="tmRoot"/>
      </p:par>
    </p:tn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www.donertebat.com/images/p17.gif" TargetMode="External"/><Relationship Id="rId3" Type="http://schemas.openxmlformats.org/officeDocument/2006/relationships/hyperlink" Target="http://www.donertebat.com/images/p5.gif" TargetMode="External"/><Relationship Id="rId7"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www.donertebat.com/images/p.gif" TargetMode="External"/><Relationship Id="rId4" Type="http://schemas.openxmlformats.org/officeDocument/2006/relationships/image" Target="../media/image55.png"/><Relationship Id="rId9" Type="http://schemas.openxmlformats.org/officeDocument/2006/relationships/image" Target="../media/image58.png"/></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donertebat.com/images/p24.gif" TargetMode="Externa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www.donertebat.com/images/p9.gif" TargetMode="External"/><Relationship Id="rId4" Type="http://schemas.openxmlformats.org/officeDocument/2006/relationships/image" Target="../media/image60.jpeg"/></Relationships>
</file>

<file path=ppt/slides/_rels/slide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8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9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9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9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G:\kaf sazi\kaf\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143000" y="685800"/>
            <a:ext cx="7239000" cy="830997"/>
          </a:xfrm>
          <a:prstGeom prst="rect">
            <a:avLst/>
          </a:prstGeom>
          <a:noFill/>
        </p:spPr>
        <p:txBody>
          <a:bodyPr wrap="square" rtlCol="1">
            <a:spAutoFit/>
          </a:bodyPr>
          <a:lstStyle/>
          <a:p>
            <a:pPr algn="ctr"/>
            <a:r>
              <a:rPr lang="fa-IR" sz="4800" dirty="0" smtClean="0">
                <a:solidFill>
                  <a:schemeClr val="accent2">
                    <a:lumMod val="60000"/>
                    <a:lumOff val="40000"/>
                  </a:schemeClr>
                </a:solidFill>
                <a:effectLst>
                  <a:glow rad="101600">
                    <a:schemeClr val="accent4">
                      <a:satMod val="175000"/>
                      <a:alpha val="40000"/>
                    </a:schemeClr>
                  </a:glow>
                  <a:outerShdw blurRad="38100" dist="38100" dir="2700000" algn="tl">
                    <a:srgbClr val="000000">
                      <a:alpha val="43137"/>
                    </a:srgbClr>
                  </a:outerShdw>
                </a:effectLst>
                <a:cs typeface="Andalus" pitchFamily="2" charset="-78"/>
              </a:rPr>
              <a:t>به نام يگانه معمار هستي</a:t>
            </a:r>
            <a:endParaRPr lang="fa-IR" sz="4800" dirty="0">
              <a:solidFill>
                <a:schemeClr val="accent2">
                  <a:lumMod val="60000"/>
                  <a:lumOff val="40000"/>
                </a:schemeClr>
              </a:solidFill>
              <a:effectLst>
                <a:glow rad="101600">
                  <a:schemeClr val="accent4">
                    <a:satMod val="175000"/>
                    <a:alpha val="40000"/>
                  </a:schemeClr>
                </a:glow>
                <a:outerShdw blurRad="38100" dist="38100" dir="2700000" algn="tl">
                  <a:srgbClr val="000000">
                    <a:alpha val="43137"/>
                  </a:srgbClr>
                </a:outerShdw>
              </a:effectLst>
              <a:cs typeface="Andalus" pitchFamily="2" charset="-78"/>
            </a:endParaRPr>
          </a:p>
        </p:txBody>
      </p:sp>
      <p:sp>
        <p:nvSpPr>
          <p:cNvPr id="5" name="Rectangle 3"/>
          <p:cNvSpPr>
            <a:spLocks noGrp="1" noChangeArrowheads="1"/>
          </p:cNvSpPr>
          <p:nvPr>
            <p:ph type="subTitle" idx="4294967295"/>
          </p:nvPr>
        </p:nvSpPr>
        <p:spPr>
          <a:xfrm>
            <a:off x="1219200" y="2133600"/>
            <a:ext cx="6400800" cy="2895600"/>
          </a:xfrm>
        </p:spPr>
        <p:txBody>
          <a:bodyPr>
            <a:scene3d>
              <a:camera prst="orthographicFront"/>
              <a:lightRig rig="threePt" dir="t"/>
            </a:scene3d>
            <a:sp3d extrusionH="57150">
              <a:bevelT h="25400" prst="softRound"/>
            </a:sp3d>
          </a:bodyPr>
          <a:lstStyle/>
          <a:p>
            <a:pPr marL="533400" indent="-533400" algn="ctr" eaLnBrk="1" hangingPunct="1">
              <a:buFont typeface="Wingdings" pitchFamily="2" charset="2"/>
              <a:buNone/>
            </a:pPr>
            <a:r>
              <a:rPr lang="fa-IR" sz="6600" b="1" dirty="0" smtClean="0">
                <a:solidFill>
                  <a:schemeClr val="accent2">
                    <a:lumMod val="50000"/>
                  </a:schemeClr>
                </a:solidFill>
                <a:effectLst>
                  <a:glow rad="139700">
                    <a:schemeClr val="accent4">
                      <a:satMod val="175000"/>
                      <a:alpha val="40000"/>
                    </a:schemeClr>
                  </a:glow>
                </a:effectLst>
              </a:rPr>
              <a:t>کف </a:t>
            </a:r>
            <a:r>
              <a:rPr lang="fa-IR" sz="2400" b="1" dirty="0" smtClean="0">
                <a:solidFill>
                  <a:schemeClr val="accent2">
                    <a:lumMod val="50000"/>
                  </a:schemeClr>
                </a:solidFill>
                <a:effectLst>
                  <a:glow rad="139700">
                    <a:schemeClr val="accent4">
                      <a:satMod val="175000"/>
                      <a:alpha val="40000"/>
                    </a:schemeClr>
                  </a:glow>
                </a:effectLst>
              </a:rPr>
              <a:t>، </a:t>
            </a:r>
            <a:r>
              <a:rPr lang="fa-IR" sz="3200" b="1" dirty="0" smtClean="0">
                <a:solidFill>
                  <a:schemeClr val="accent2">
                    <a:lumMod val="50000"/>
                  </a:schemeClr>
                </a:solidFill>
                <a:effectLst>
                  <a:glow rad="139700">
                    <a:schemeClr val="accent4">
                      <a:satMod val="175000"/>
                      <a:alpha val="40000"/>
                    </a:schemeClr>
                  </a:glow>
                </a:effectLst>
              </a:rPr>
              <a:t>”کف کاذب</a:t>
            </a:r>
            <a:r>
              <a:rPr lang="fa-IR" sz="3200" b="1" dirty="0" smtClean="0">
                <a:solidFill>
                  <a:schemeClr val="accent2">
                    <a:lumMod val="50000"/>
                  </a:schemeClr>
                </a:solidFill>
                <a:effectLst>
                  <a:glow rad="139700">
                    <a:schemeClr val="accent4">
                      <a:satMod val="175000"/>
                      <a:alpha val="40000"/>
                    </a:schemeClr>
                  </a:glow>
                </a:effectLst>
              </a:rPr>
              <a:t>“</a:t>
            </a:r>
            <a:endParaRPr lang="en-US" sz="3200" b="1" dirty="0" smtClean="0">
              <a:solidFill>
                <a:schemeClr val="accent2">
                  <a:lumMod val="50000"/>
                </a:schemeClr>
              </a:solidFill>
              <a:effectLst>
                <a:glow rad="139700">
                  <a:schemeClr val="accent4">
                    <a:satMod val="175000"/>
                    <a:alpha val="40000"/>
                  </a:schemeClr>
                </a:glow>
              </a:effectLst>
            </a:endParaRPr>
          </a:p>
          <a:p>
            <a:pPr marL="533400" indent="-533400" algn="ctr" eaLnBrk="1" hangingPunct="1">
              <a:buFont typeface="Wingdings" pitchFamily="2" charset="2"/>
              <a:buNone/>
            </a:pPr>
            <a:r>
              <a:rPr lang="fa-IR" sz="3200" b="1" dirty="0" smtClean="0">
                <a:solidFill>
                  <a:schemeClr val="accent2">
                    <a:lumMod val="50000"/>
                  </a:schemeClr>
                </a:solidFill>
                <a:effectLst>
                  <a:glow rad="139700">
                    <a:schemeClr val="accent4">
                      <a:satMod val="175000"/>
                      <a:alpha val="40000"/>
                    </a:schemeClr>
                  </a:glow>
                </a:effectLst>
              </a:rPr>
              <a:t>دانشجو:رقیه کرمشاهی </a:t>
            </a:r>
          </a:p>
          <a:p>
            <a:pPr marL="533400" indent="-533400" algn="ctr" eaLnBrk="1" hangingPunct="1">
              <a:buFont typeface="Wingdings" pitchFamily="2" charset="2"/>
              <a:buNone/>
            </a:pPr>
            <a:r>
              <a:rPr lang="fa-IR" sz="3200" b="1" dirty="0" smtClean="0">
                <a:solidFill>
                  <a:schemeClr val="accent2">
                    <a:lumMod val="50000"/>
                  </a:schemeClr>
                </a:solidFill>
                <a:effectLst>
                  <a:glow rad="139700">
                    <a:schemeClr val="accent4">
                      <a:satMod val="175000"/>
                      <a:alpha val="40000"/>
                    </a:schemeClr>
                  </a:glow>
                </a:effectLst>
              </a:rPr>
              <a:t>استاد ارجمند :مهندس بحیرایی</a:t>
            </a:r>
            <a:endParaRPr lang="en-US" sz="2400" b="1" dirty="0" smtClean="0">
              <a:solidFill>
                <a:schemeClr val="accent2">
                  <a:lumMod val="50000"/>
                </a:schemeClr>
              </a:solidFill>
              <a:effectLst>
                <a:glow rad="139700">
                  <a:schemeClr val="accent4">
                    <a:satMod val="175000"/>
                    <a:alpha val="40000"/>
                  </a:schemeClr>
                </a:glow>
              </a:effectLst>
            </a:endParaRPr>
          </a:p>
        </p:txBody>
      </p:sp>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lvl="0" algn="ctr"/>
            <a:r>
              <a:rPr lang="fa-IR" sz="4400" dirty="0" smtClean="0"/>
              <a:t>بتن مگر</a:t>
            </a:r>
            <a:endParaRPr lang="en-US" sz="4400" dirty="0"/>
          </a:p>
        </p:txBody>
      </p:sp>
      <p:sp>
        <p:nvSpPr>
          <p:cNvPr id="5" name="Content Placeholder 2"/>
          <p:cNvSpPr>
            <a:spLocks noGrp="1"/>
          </p:cNvSpPr>
          <p:nvPr>
            <p:ph idx="1"/>
          </p:nvPr>
        </p:nvSpPr>
        <p:spPr>
          <a:xfrm>
            <a:off x="457200" y="1600200"/>
            <a:ext cx="8229600" cy="4709160"/>
          </a:xfrm>
        </p:spPr>
        <p:txBody>
          <a:bodyPr>
            <a:normAutofit lnSpcReduction="10000"/>
          </a:bodyPr>
          <a:lstStyle/>
          <a:p>
            <a:pPr algn="r">
              <a:lnSpc>
                <a:spcPct val="150000"/>
              </a:lnSpc>
              <a:buNone/>
            </a:pPr>
            <a:r>
              <a:rPr lang="fa-IR" sz="2800" dirty="0" smtClean="0"/>
              <a:t>براي بدست آوردن سطح صاف و محکمي روي بلوکاژ در حدود 10 سانتيمتر بتن مگر ميريزند.</a:t>
            </a:r>
          </a:p>
          <a:p>
            <a:pPr algn="r">
              <a:lnSpc>
                <a:spcPct val="150000"/>
              </a:lnSpc>
              <a:buNone/>
            </a:pPr>
            <a:r>
              <a:rPr lang="fa-IR" sz="2800" dirty="0" smtClean="0"/>
              <a:t>   اگر زمين داراي رطوبت زياد باشد و قلوه سنگ ها نتوانند مانع نفوذ رطوبت شوند ، مي توان از عايق رطوبتي مانند قيرگوني استفاده نمود. بدين گونه که يک لايه قيرگوني بر روي لايه بتن ريزي کشيده مي شود.</a:t>
            </a:r>
            <a:endParaRPr lang="en-US" sz="2800" dirty="0" smtClean="0"/>
          </a:p>
          <a:p>
            <a:pPr algn="r">
              <a:lnSpc>
                <a:spcPct val="150000"/>
              </a:lnSpc>
              <a:buNone/>
            </a:pPr>
            <a:r>
              <a:rPr lang="fa-IR" sz="2800" dirty="0" smtClean="0"/>
              <a:t> </a:t>
            </a:r>
            <a:endParaRPr lang="en-US" sz="2800" dirty="0"/>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lvl="0" algn="ctr"/>
            <a:r>
              <a:rPr lang="fa-IR" sz="4800" dirty="0" smtClean="0"/>
              <a:t>ملات </a:t>
            </a:r>
            <a:endParaRPr lang="en-US" sz="4800" dirty="0"/>
          </a:p>
        </p:txBody>
      </p:sp>
      <p:sp>
        <p:nvSpPr>
          <p:cNvPr id="5" name="Content Placeholder 2"/>
          <p:cNvSpPr>
            <a:spLocks noGrp="1"/>
          </p:cNvSpPr>
          <p:nvPr>
            <p:ph idx="1"/>
          </p:nvPr>
        </p:nvSpPr>
        <p:spPr>
          <a:xfrm>
            <a:off x="457200" y="1600200"/>
            <a:ext cx="8229600" cy="4709160"/>
          </a:xfrm>
        </p:spPr>
        <p:txBody>
          <a:bodyPr>
            <a:normAutofit/>
          </a:bodyPr>
          <a:lstStyle/>
          <a:p>
            <a:pPr algn="r" rtl="1">
              <a:lnSpc>
                <a:spcPct val="150000"/>
              </a:lnSpc>
              <a:buNone/>
            </a:pPr>
            <a:r>
              <a:rPr lang="fa-IR" sz="2800" dirty="0" smtClean="0"/>
              <a:t>روي بتن مگر يک لايه ملات ماسه سيمان يا ماسه آهک کشيده ميشود. اين لايه جهت فرش موزاييک يا سنگ ميباشد که در صورت عبور لوله هاي آب از کف بهتر است از آهک استفاده نشود زيرا آهک لوله ها را مي پوساند. </a:t>
            </a:r>
            <a:endParaRPr lang="en-US" sz="2800" dirty="0" smtClean="0"/>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lvl="0" algn="ctr"/>
            <a:r>
              <a:rPr lang="fa-IR" dirty="0" smtClean="0"/>
              <a:t>موزاييک ،سنگ و يا سراميک</a:t>
            </a:r>
            <a:endParaRPr lang="en-US" dirty="0"/>
          </a:p>
        </p:txBody>
      </p:sp>
      <p:sp>
        <p:nvSpPr>
          <p:cNvPr id="5" name="Content Placeholder 2"/>
          <p:cNvSpPr>
            <a:spLocks noGrp="1"/>
          </p:cNvSpPr>
          <p:nvPr>
            <p:ph idx="1"/>
          </p:nvPr>
        </p:nvSpPr>
        <p:spPr>
          <a:xfrm>
            <a:off x="457200" y="1600200"/>
            <a:ext cx="8229600" cy="5105400"/>
          </a:xfrm>
        </p:spPr>
        <p:txBody>
          <a:bodyPr>
            <a:normAutofit/>
          </a:bodyPr>
          <a:lstStyle/>
          <a:p>
            <a:pPr algn="r">
              <a:buNone/>
            </a:pPr>
            <a:r>
              <a:rPr lang="fa-IR" sz="2800" dirty="0" smtClean="0"/>
              <a:t>در ايران موزاييک به قطعه سيماني گفته ميشود به ابعاد 10×10 و 20×20 و25×25 و 30×30 و40×40 و 50×50 سانتيمترو کف اتاقها را با آن فرش ميکنند. </a:t>
            </a:r>
            <a:endParaRPr lang="en-US" sz="2800" dirty="0"/>
          </a:p>
        </p:txBody>
      </p:sp>
      <p:pic>
        <p:nvPicPr>
          <p:cNvPr id="6" name="Picture 2" descr="E:\dareh pity\kaf\47.bmp"/>
          <p:cNvPicPr>
            <a:picLocks noChangeAspect="1" noChangeArrowheads="1"/>
          </p:cNvPicPr>
          <p:nvPr/>
        </p:nvPicPr>
        <p:blipFill>
          <a:blip r:embed="rId2"/>
          <a:srcRect/>
          <a:stretch>
            <a:fillRect/>
          </a:stretch>
        </p:blipFill>
        <p:spPr bwMode="auto">
          <a:xfrm>
            <a:off x="609600" y="2893136"/>
            <a:ext cx="3505200" cy="2898064"/>
          </a:xfrm>
          <a:prstGeom prst="rect">
            <a:avLst/>
          </a:prstGeom>
          <a:ln>
            <a:noFill/>
          </a:ln>
          <a:effectLst>
            <a:softEdge rad="112500"/>
          </a:effec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ctr"/>
            <a:r>
              <a:rPr lang="fa-IR" dirty="0" smtClean="0"/>
              <a:t>کف پوش </a:t>
            </a:r>
            <a:endParaRPr lang="en-US" dirty="0"/>
          </a:p>
        </p:txBody>
      </p:sp>
      <p:sp>
        <p:nvSpPr>
          <p:cNvPr id="5" name="Content Placeholder 2"/>
          <p:cNvSpPr>
            <a:spLocks noGrp="1"/>
          </p:cNvSpPr>
          <p:nvPr>
            <p:ph idx="1"/>
          </p:nvPr>
        </p:nvSpPr>
        <p:spPr>
          <a:xfrm>
            <a:off x="457200" y="1600200"/>
            <a:ext cx="8229600" cy="4709160"/>
          </a:xfrm>
        </p:spPr>
        <p:txBody>
          <a:bodyPr>
            <a:normAutofit/>
          </a:bodyPr>
          <a:lstStyle/>
          <a:p>
            <a:pPr algn="r" rtl="1">
              <a:buNone/>
            </a:pPr>
            <a:r>
              <a:rPr lang="fa-IR" sz="2800" dirty="0" smtClean="0"/>
              <a:t>چنان چه در کف اتاقها از موزاييک هاي ارزان قيمت استفاده شود ممکن است روي آن را با کف پوش هاي مختلف بپوشانند. </a:t>
            </a:r>
            <a:endParaRPr lang="en-US" sz="2800" dirty="0" smtClean="0"/>
          </a:p>
          <a:p>
            <a:pPr algn="r">
              <a:buNone/>
            </a:pPr>
            <a:endParaRPr lang="en-US" sz="2800"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04800"/>
            <a:ext cx="7924800" cy="1143000"/>
          </a:xfrm>
        </p:spPr>
        <p:txBody>
          <a:bodyPr>
            <a:normAutofit/>
          </a:bodyPr>
          <a:lstStyle/>
          <a:p>
            <a:pPr algn="ctr" rtl="1"/>
            <a:r>
              <a:rPr lang="fa-IR" sz="2800" dirty="0" smtClean="0"/>
              <a:t>معرفي انواع کفپوش</a:t>
            </a:r>
            <a:br>
              <a:rPr lang="fa-IR" sz="2800" dirty="0" smtClean="0"/>
            </a:br>
            <a:r>
              <a:rPr lang="fa-IR" sz="4000" dirty="0" smtClean="0"/>
              <a:t>سنگ</a:t>
            </a:r>
            <a:endParaRPr lang="en-US" sz="2800" dirty="0"/>
          </a:p>
        </p:txBody>
      </p:sp>
      <p:sp>
        <p:nvSpPr>
          <p:cNvPr id="5" name="Content Placeholder 2"/>
          <p:cNvSpPr>
            <a:spLocks noGrp="1"/>
          </p:cNvSpPr>
          <p:nvPr>
            <p:ph idx="1"/>
          </p:nvPr>
        </p:nvSpPr>
        <p:spPr>
          <a:xfrm>
            <a:off x="457200" y="1600200"/>
            <a:ext cx="8229600" cy="4709160"/>
          </a:xfrm>
        </p:spPr>
        <p:txBody>
          <a:bodyPr/>
          <a:lstStyle/>
          <a:p>
            <a:pPr algn="r">
              <a:buNone/>
            </a:pPr>
            <a:r>
              <a:rPr lang="fa-IR" sz="2800" dirty="0" smtClean="0"/>
              <a:t>در گذشته از سنگ قلوه لاشه در پوشش کف و ديوار سازي سنگي استفاده ميشد امروزه مصرف سنگها در کفها،پله ها،قرنيز ها و ديوارها و ندرتا سقف به صورت صفحات نازک( اصطلاحا پلاک) ميباشد</a:t>
            </a:r>
            <a:endParaRPr lang="en-US" sz="2800" dirty="0"/>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1143000"/>
          </a:xfrm>
        </p:spPr>
        <p:txBody>
          <a:bodyPr>
            <a:normAutofit/>
          </a:bodyPr>
          <a:lstStyle/>
          <a:p>
            <a:pPr algn="ctr" rtl="1"/>
            <a:r>
              <a:rPr lang="fa-IR" sz="3600" dirty="0" smtClean="0"/>
              <a:t>جزييات کف(کفپوش سنگي)</a:t>
            </a:r>
            <a:endParaRPr lang="en-US" sz="3600" dirty="0"/>
          </a:p>
        </p:txBody>
      </p:sp>
      <p:pic>
        <p:nvPicPr>
          <p:cNvPr id="5" name="Picture 2" descr="E:\dareh pity\kaf\B051-Model.jpg"/>
          <p:cNvPicPr>
            <a:picLocks noGrp="1" noChangeAspect="1" noChangeArrowheads="1"/>
          </p:cNvPicPr>
          <p:nvPr>
            <p:ph idx="1"/>
          </p:nvPr>
        </p:nvPicPr>
        <p:blipFill>
          <a:blip r:embed="rId2"/>
          <a:srcRect/>
          <a:stretch>
            <a:fillRect/>
          </a:stretch>
        </p:blipFill>
        <p:spPr bwMode="auto">
          <a:xfrm>
            <a:off x="1771651" y="1676400"/>
            <a:ext cx="5619749" cy="4495800"/>
          </a:xfrm>
          <a:prstGeom prst="rect">
            <a:avLst/>
          </a:prstGeom>
          <a:ln>
            <a:noFill/>
          </a:ln>
          <a:effectLst>
            <a:softEdge rad="112500"/>
          </a:effectLst>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800" dirty="0" smtClean="0"/>
              <a:t>بتن</a:t>
            </a:r>
            <a:endParaRPr lang="en-US" sz="4800" dirty="0"/>
          </a:p>
        </p:txBody>
      </p:sp>
      <p:sp>
        <p:nvSpPr>
          <p:cNvPr id="5" name="Content Placeholder 2"/>
          <p:cNvSpPr>
            <a:spLocks noGrp="1"/>
          </p:cNvSpPr>
          <p:nvPr>
            <p:ph idx="1"/>
          </p:nvPr>
        </p:nvSpPr>
        <p:spPr>
          <a:xfrm>
            <a:off x="457200" y="1600200"/>
            <a:ext cx="8229600" cy="4709160"/>
          </a:xfrm>
        </p:spPr>
        <p:txBody>
          <a:bodyPr/>
          <a:lstStyle/>
          <a:p>
            <a:pPr algn="r">
              <a:buNone/>
            </a:pPr>
            <a:r>
              <a:rPr lang="fa-IR" sz="2800" dirty="0" smtClean="0"/>
              <a:t>نظر به اين که پوشش هاي بتني،به ويژه در کف ها در معرض ضربه ساييدگي و حمله نمک ها و مايعات خورنده قرار ميگيرند از اين رو انتخاب مصالح مناسب حايز اهميت است وعامل مهم در پايداري بتن کف،در برابر عوامل مکانيکي کيفيت سنگدانه مصرفي است </a:t>
            </a:r>
            <a:endParaRPr lang="en-US" sz="2800" dirty="0"/>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066800"/>
          </a:xfrm>
        </p:spPr>
        <p:txBody>
          <a:bodyPr/>
          <a:lstStyle/>
          <a:p>
            <a:pPr algn="ctr" rtl="1"/>
            <a:r>
              <a:rPr lang="fa-IR" dirty="0" smtClean="0"/>
              <a:t>جزييات کف(کف بتني)</a:t>
            </a:r>
            <a:endParaRPr lang="en-US" dirty="0"/>
          </a:p>
        </p:txBody>
      </p:sp>
      <p:pic>
        <p:nvPicPr>
          <p:cNvPr id="5" name="Picture 2" descr="E:\dareh pity\kaf\qww.jpg"/>
          <p:cNvPicPr>
            <a:picLocks noGrp="1" noChangeAspect="1" noChangeArrowheads="1"/>
          </p:cNvPicPr>
          <p:nvPr>
            <p:ph idx="1"/>
          </p:nvPr>
        </p:nvPicPr>
        <p:blipFill>
          <a:blip r:embed="rId2"/>
          <a:srcRect/>
          <a:stretch>
            <a:fillRect/>
          </a:stretch>
        </p:blipFill>
        <p:spPr bwMode="auto">
          <a:xfrm>
            <a:off x="1659835" y="1752600"/>
            <a:ext cx="6036365" cy="4338638"/>
          </a:xfrm>
          <a:prstGeom prst="rect">
            <a:avLst/>
          </a:prstGeom>
          <a:ln>
            <a:noFill/>
          </a:ln>
          <a:effectLst>
            <a:softEdge rad="112500"/>
          </a:effectLst>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800" dirty="0" smtClean="0"/>
              <a:t>سراميک</a:t>
            </a:r>
            <a:endParaRPr lang="en-US" sz="4800" dirty="0"/>
          </a:p>
        </p:txBody>
      </p:sp>
      <p:pic>
        <p:nvPicPr>
          <p:cNvPr id="5" name="Picture 3" descr="E:\dareh pity\kaf\small_kerabond_header_493.jpg"/>
          <p:cNvPicPr>
            <a:picLocks noChangeAspect="1" noChangeArrowheads="1"/>
          </p:cNvPicPr>
          <p:nvPr/>
        </p:nvPicPr>
        <p:blipFill>
          <a:blip r:embed="rId2"/>
          <a:srcRect/>
          <a:stretch>
            <a:fillRect/>
          </a:stretch>
        </p:blipFill>
        <p:spPr bwMode="auto">
          <a:xfrm>
            <a:off x="6400800" y="304800"/>
            <a:ext cx="2514600" cy="2790825"/>
          </a:xfrm>
          <a:prstGeom prst="rect">
            <a:avLst/>
          </a:prstGeom>
          <a:ln>
            <a:noFill/>
          </a:ln>
          <a:effectLst>
            <a:softEdge rad="112500"/>
          </a:effectLst>
        </p:spPr>
      </p:pic>
      <p:sp>
        <p:nvSpPr>
          <p:cNvPr id="6" name="Content Placeholder 2"/>
          <p:cNvSpPr>
            <a:spLocks noGrp="1"/>
          </p:cNvSpPr>
          <p:nvPr>
            <p:ph idx="1"/>
          </p:nvPr>
        </p:nvSpPr>
        <p:spPr>
          <a:xfrm>
            <a:off x="304800" y="1447800"/>
            <a:ext cx="8229600" cy="4937760"/>
          </a:xfrm>
        </p:spPr>
        <p:txBody>
          <a:bodyPr>
            <a:normAutofit/>
          </a:bodyPr>
          <a:lstStyle/>
          <a:p>
            <a:pPr algn="r">
              <a:buNone/>
            </a:pPr>
            <a:endParaRPr lang="fa-IR" sz="2800" dirty="0" smtClean="0"/>
          </a:p>
          <a:p>
            <a:pPr algn="r">
              <a:buNone/>
            </a:pPr>
            <a:endParaRPr lang="fa-IR" sz="2800" dirty="0" smtClean="0"/>
          </a:p>
          <a:p>
            <a:pPr algn="r">
              <a:buNone/>
            </a:pPr>
            <a:endParaRPr lang="fa-IR" sz="2800" dirty="0" smtClean="0"/>
          </a:p>
          <a:p>
            <a:pPr algn="r">
              <a:buNone/>
            </a:pPr>
            <a:r>
              <a:rPr lang="fa-IR" sz="2800" dirty="0" smtClean="0"/>
              <a:t>سراميک همانند آجر از خاک رس ساخته شده و ممکن است بدون لعاب يا لعابدار باشد. شکل سراميکها مربع, مستطيل و چند ضلعي است و کلفتي آن ها از 12 تا 20 ميليمتر تغيير ميکند. ابعاد سراميک هاي مربع 75،100،150،200،250 ميليمتر بوده و اندازه سراميک هاي مستطيلي 75×150 يا 100×200 يا 125×250 يا 150×300 ميليمتر ميباشد. همچنين سراميک ها با ابعاد و اشکال ويژه براي گوشه ها و قرنيزها</a:t>
            </a:r>
            <a:endParaRPr lang="en-US" sz="2800" dirty="0"/>
          </a:p>
        </p:txBody>
      </p:sp>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52400"/>
            <a:ext cx="8229600" cy="1143000"/>
          </a:xfrm>
        </p:spPr>
        <p:txBody>
          <a:bodyPr/>
          <a:lstStyle/>
          <a:p>
            <a:pPr algn="ctr" rtl="1"/>
            <a:r>
              <a:rPr lang="fa-IR" dirty="0" smtClean="0"/>
              <a:t>جزييات کف(کف سراميک)</a:t>
            </a:r>
            <a:endParaRPr lang="en-US" dirty="0"/>
          </a:p>
        </p:txBody>
      </p:sp>
      <p:pic>
        <p:nvPicPr>
          <p:cNvPr id="5" name="Picture 2" descr="E:\dareh pity\kaf\kaf seramik.jpg"/>
          <p:cNvPicPr>
            <a:picLocks noGrp="1" noChangeAspect="1" noChangeArrowheads="1"/>
          </p:cNvPicPr>
          <p:nvPr>
            <p:ph idx="1"/>
          </p:nvPr>
        </p:nvPicPr>
        <p:blipFill>
          <a:blip r:embed="rId2"/>
          <a:srcRect/>
          <a:stretch>
            <a:fillRect/>
          </a:stretch>
        </p:blipFill>
        <p:spPr bwMode="auto">
          <a:xfrm>
            <a:off x="1524000" y="1676400"/>
            <a:ext cx="6019800" cy="4418790"/>
          </a:xfrm>
          <a:prstGeom prst="rect">
            <a:avLst/>
          </a:prstGeom>
          <a:ln>
            <a:noFill/>
          </a:ln>
          <a:effectLst>
            <a:softEdge rad="112500"/>
          </a:effectLst>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 y="1752600"/>
            <a:ext cx="82296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طي ساليان متمادي عدم توجه به کف سازي حوادث زيادي به بار آورده که بيشتر آن ها شامل زيان هاي جاني مي باشد. همچنين زيان مالي ناشي از اين حوادث براي جامعه جبران ناپذير است.</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کف سازي مناسب و نظافت منظم وصحيح مي تواند تعداد حوادث در مورد لغزش و... را کاهش دهد.با اين وجود مهمترين اقدام در اين کار  طراحي صحيح و ارائه مناسب ترين کف با توجه به نياز است.</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در ادامه  مبحث سعي شده مطالبي در مورد طراحي، اناع کف از نظر کاربرد،استاندارد ها وهمچنين نظافت و نگهداري آن ارئه گردد. اميد داريم اطلاعات جامعي را در اختيار شما دوستان عزيز قرار دهيم.</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a-IR" sz="2200" b="0"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با آرزوي موفقيت</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22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A-M-J-E-N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800" dirty="0" smtClean="0"/>
              <a:t>مواد نساجي</a:t>
            </a:r>
            <a:endParaRPr lang="en-US" sz="4800" dirty="0"/>
          </a:p>
        </p:txBody>
      </p:sp>
      <p:sp>
        <p:nvSpPr>
          <p:cNvPr id="5" name="Content Placeholder 2"/>
          <p:cNvSpPr>
            <a:spLocks noGrp="1"/>
          </p:cNvSpPr>
          <p:nvPr>
            <p:ph idx="1"/>
          </p:nvPr>
        </p:nvSpPr>
        <p:spPr>
          <a:xfrm>
            <a:off x="457200" y="1600200"/>
            <a:ext cx="8229600" cy="4709160"/>
          </a:xfrm>
        </p:spPr>
        <p:txBody>
          <a:bodyPr/>
          <a:lstStyle/>
          <a:p>
            <a:pPr algn="r">
              <a:buNone/>
            </a:pPr>
            <a:r>
              <a:rPr lang="fa-IR" sz="2800" dirty="0" smtClean="0"/>
              <a:t>مواد نساجي که اغلب در کفپوش ها به مصرف ميرسند،فرآورده هايي هستند که در ساخت آنها از مواد نساجي استفاده ميشود. که در گذشته مواد مصرفي آنها الياف طبيعي مانند پنبه،کنف و پشم بوده ولي امروزه الياف مصنوعي جانشين تمام يا قسمتي از آن شده است</a:t>
            </a:r>
            <a:endParaRPr lang="en-US" sz="2800" dirty="0"/>
          </a:p>
        </p:txBody>
      </p:sp>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pPr algn="ctr" rtl="1"/>
            <a:r>
              <a:rPr lang="fa-IR" dirty="0" smtClean="0"/>
              <a:t>جزييات کفپوش مواد نساجي</a:t>
            </a:r>
            <a:endParaRPr lang="en-US" dirty="0"/>
          </a:p>
        </p:txBody>
      </p:sp>
      <p:pic>
        <p:nvPicPr>
          <p:cNvPr id="5" name="Picture 2" descr="E:\dareh pity\kaf\kaf nasaji.jpg"/>
          <p:cNvPicPr>
            <a:picLocks noGrp="1" noChangeAspect="1" noChangeArrowheads="1"/>
          </p:cNvPicPr>
          <p:nvPr>
            <p:ph idx="1"/>
          </p:nvPr>
        </p:nvPicPr>
        <p:blipFill>
          <a:blip r:embed="rId2"/>
          <a:srcRect/>
          <a:stretch>
            <a:fillRect/>
          </a:stretch>
        </p:blipFill>
        <p:spPr bwMode="auto">
          <a:xfrm>
            <a:off x="1676400" y="1676400"/>
            <a:ext cx="6019800" cy="4472759"/>
          </a:xfrm>
          <a:prstGeom prst="rect">
            <a:avLst/>
          </a:prstGeom>
          <a:ln>
            <a:noFill/>
          </a:ln>
          <a:effectLst>
            <a:softEdge rad="112500"/>
          </a:effectLst>
        </p:spPr>
      </p:pic>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400" dirty="0" smtClean="0"/>
              <a:t>پوشش هاي چوبي(پارکت)</a:t>
            </a:r>
            <a:endParaRPr lang="en-US" sz="4400" dirty="0"/>
          </a:p>
        </p:txBody>
      </p:sp>
      <p:sp>
        <p:nvSpPr>
          <p:cNvPr id="5" name="Content Placeholder 2"/>
          <p:cNvSpPr>
            <a:spLocks noGrp="1"/>
          </p:cNvSpPr>
          <p:nvPr>
            <p:ph idx="1"/>
          </p:nvPr>
        </p:nvSpPr>
        <p:spPr>
          <a:xfrm>
            <a:off x="457200" y="1691640"/>
            <a:ext cx="8229600" cy="4709160"/>
          </a:xfrm>
        </p:spPr>
        <p:txBody>
          <a:bodyPr/>
          <a:lstStyle/>
          <a:p>
            <a:pPr algn="r" rtl="1">
              <a:buNone/>
            </a:pPr>
            <a:r>
              <a:rPr lang="fa-IR" sz="2800" dirty="0" smtClean="0"/>
              <a:t>کفپوش پارکت معمولا از تکه هاي سخت چوب از گونه هاي مختلف در اندازه هاي متفاوت و نقش هاي گوناگون مانند شطرنجي، حصيري و ... ساخته مي شود. ضخامت تکه چوب ها معمولا از 6 تا 8، درازاي آن ها از 75 تا 450 و پهناي آنها از 20 تا 56 ميليمتر است ودر کارخانه آماده مي شوند و اتصال آن ها توسط ميخ سرگم يا ماستيک انجام مي گيرد</a:t>
            </a:r>
            <a:endParaRPr lang="en-US" sz="2800" dirty="0"/>
          </a:p>
        </p:txBody>
      </p:sp>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pPr algn="ctr" rtl="1"/>
            <a:r>
              <a:rPr lang="fa-IR" dirty="0" smtClean="0"/>
              <a:t>جزييات کف(کفپوش چوب)</a:t>
            </a:r>
            <a:endParaRPr lang="en-US" dirty="0"/>
          </a:p>
        </p:txBody>
      </p:sp>
      <p:pic>
        <p:nvPicPr>
          <p:cNvPr id="5" name="Picture 2" descr="E:\dareh pity\kaf\kaf chob.jpg"/>
          <p:cNvPicPr>
            <a:picLocks noGrp="1" noChangeAspect="1" noChangeArrowheads="1"/>
          </p:cNvPicPr>
          <p:nvPr>
            <p:ph idx="1"/>
          </p:nvPr>
        </p:nvPicPr>
        <p:blipFill>
          <a:blip r:embed="rId2"/>
          <a:srcRect/>
          <a:stretch>
            <a:fillRect/>
          </a:stretch>
        </p:blipFill>
        <p:spPr bwMode="auto">
          <a:xfrm>
            <a:off x="1800498" y="1676400"/>
            <a:ext cx="6124302" cy="4419600"/>
          </a:xfrm>
          <a:prstGeom prst="rect">
            <a:avLst/>
          </a:prstGeom>
          <a:ln>
            <a:noFill/>
          </a:ln>
          <a:effectLst>
            <a:softEdge rad="112500"/>
          </a:effectLst>
        </p:spPr>
      </p:pic>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موزاييک</a:t>
            </a:r>
            <a:endParaRPr lang="en-US" sz="4000" dirty="0"/>
          </a:p>
        </p:txBody>
      </p:sp>
      <p:sp>
        <p:nvSpPr>
          <p:cNvPr id="5" name="Content Placeholder 2"/>
          <p:cNvSpPr>
            <a:spLocks noGrp="1"/>
          </p:cNvSpPr>
          <p:nvPr>
            <p:ph idx="1"/>
          </p:nvPr>
        </p:nvSpPr>
        <p:spPr>
          <a:xfrm>
            <a:off x="457200" y="1600200"/>
            <a:ext cx="8229600" cy="4709160"/>
          </a:xfrm>
        </p:spPr>
        <p:txBody>
          <a:bodyPr/>
          <a:lstStyle/>
          <a:p>
            <a:pPr algn="r">
              <a:buNone/>
            </a:pPr>
            <a:r>
              <a:rPr lang="fa-IR" sz="2800" dirty="0" smtClean="0"/>
              <a:t>موزاييک نوعي بتن است که سطح آن سائيده شده و داراي ظاهري خالدار و درهم است و در کف ها، پله ها، قرنيز ها و بناي ساختمان مورد استفاده است. کفپوش موزاييک، ارزان، بادوام و متداول ترين کفپوش در ايران است</a:t>
            </a:r>
            <a:endParaRPr lang="en-US" sz="2800" dirty="0"/>
          </a:p>
        </p:txBody>
      </p:sp>
      <p:pic>
        <p:nvPicPr>
          <p:cNvPr id="6" name="Picture 3" descr="E:\dareh pity\kaf\untitled.bmp"/>
          <p:cNvPicPr>
            <a:picLocks noChangeAspect="1" noChangeArrowheads="1"/>
          </p:cNvPicPr>
          <p:nvPr/>
        </p:nvPicPr>
        <p:blipFill>
          <a:blip r:embed="rId2"/>
          <a:srcRect/>
          <a:stretch>
            <a:fillRect/>
          </a:stretch>
        </p:blipFill>
        <p:spPr bwMode="auto">
          <a:xfrm>
            <a:off x="685800" y="3352800"/>
            <a:ext cx="6035278" cy="2819400"/>
          </a:xfrm>
          <a:prstGeom prst="rect">
            <a:avLst/>
          </a:prstGeom>
          <a:ln>
            <a:noFill/>
          </a:ln>
          <a:effectLst>
            <a:softEdge rad="112500"/>
          </a:effectLst>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p:spPr>
        <p:txBody>
          <a:bodyPr/>
          <a:lstStyle/>
          <a:p>
            <a:pPr algn="ctr" rtl="1"/>
            <a:r>
              <a:rPr lang="fa-IR" sz="4000" dirty="0" smtClean="0"/>
              <a:t>جزييات کف(موزاييک)</a:t>
            </a:r>
            <a:endParaRPr lang="en-US" sz="4000" dirty="0"/>
          </a:p>
        </p:txBody>
      </p:sp>
      <p:pic>
        <p:nvPicPr>
          <p:cNvPr id="5" name="Picture 2" descr="E:\dareh pity\kaf\B053-Model.jpg"/>
          <p:cNvPicPr>
            <a:picLocks noGrp="1" noChangeAspect="1" noChangeArrowheads="1"/>
          </p:cNvPicPr>
          <p:nvPr>
            <p:ph idx="1"/>
          </p:nvPr>
        </p:nvPicPr>
        <p:blipFill>
          <a:blip r:embed="rId2"/>
          <a:srcRect/>
          <a:stretch>
            <a:fillRect/>
          </a:stretch>
        </p:blipFill>
        <p:spPr bwMode="auto">
          <a:xfrm>
            <a:off x="1905000" y="1600200"/>
            <a:ext cx="5791200" cy="4559030"/>
          </a:xfrm>
          <a:prstGeom prst="rect">
            <a:avLst/>
          </a:prstGeom>
          <a:ln>
            <a:noFill/>
          </a:ln>
          <a:effectLst>
            <a:softEdge rad="112500"/>
          </a:effectLst>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پوششهاي ارتجاعي کف</a:t>
            </a:r>
            <a:endParaRPr lang="en-US" sz="4000" dirty="0"/>
          </a:p>
        </p:txBody>
      </p:sp>
      <p:sp>
        <p:nvSpPr>
          <p:cNvPr id="5" name="Content Placeholder 2"/>
          <p:cNvSpPr>
            <a:spLocks noGrp="1"/>
          </p:cNvSpPr>
          <p:nvPr>
            <p:ph idx="1"/>
          </p:nvPr>
        </p:nvSpPr>
        <p:spPr>
          <a:xfrm>
            <a:off x="457200" y="1600200"/>
            <a:ext cx="8229600" cy="4709160"/>
          </a:xfrm>
        </p:spPr>
        <p:txBody>
          <a:bodyPr/>
          <a:lstStyle/>
          <a:p>
            <a:pPr algn="r">
              <a:buNone/>
            </a:pPr>
            <a:r>
              <a:rPr lang="fa-IR" sz="2800" dirty="0" smtClean="0"/>
              <a:t>اين پوشش ها از موادي ساخته شده است  که شکل خود را حفظ      مي کند. اين نوع کف شامل موادي مانند چوب پنبه، لينوليوم </a:t>
            </a:r>
          </a:p>
          <a:p>
            <a:pPr algn="r">
              <a:buNone/>
            </a:pPr>
            <a:r>
              <a:rPr lang="fa-IR" sz="2800" dirty="0" smtClean="0"/>
              <a:t>( يک نوع مشمع کف )، لاستيک و کف پوش لاستيکي  است. اين پوشش ها از سنگ، سراميک، کف هاي سيماني و حتي کف پوش هاي چوبي نرم ترند. کف پوش هاي ارتجاعي همچنين عايقهاي ضد صداي خوبي محسوب مي شوند</a:t>
            </a:r>
            <a:endParaRPr lang="en-US" sz="2800" dirty="0"/>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143000"/>
          </a:xfrm>
        </p:spPr>
        <p:txBody>
          <a:bodyPr/>
          <a:lstStyle/>
          <a:p>
            <a:pPr algn="ctr" rtl="1"/>
            <a:r>
              <a:rPr lang="fa-IR" sz="4000" dirty="0" smtClean="0"/>
              <a:t>جزييات کف(مواد پليمري)</a:t>
            </a:r>
            <a:endParaRPr lang="en-US" sz="4000" dirty="0"/>
          </a:p>
        </p:txBody>
      </p:sp>
      <p:pic>
        <p:nvPicPr>
          <p:cNvPr id="5" name="Picture 2" descr="E:\dareh pity\kaf\kaf polimer.jpg"/>
          <p:cNvPicPr>
            <a:picLocks noGrp="1" noChangeAspect="1" noChangeArrowheads="1"/>
          </p:cNvPicPr>
          <p:nvPr>
            <p:ph idx="1"/>
          </p:nvPr>
        </p:nvPicPr>
        <p:blipFill>
          <a:blip r:embed="rId2"/>
          <a:srcRect/>
          <a:stretch>
            <a:fillRect/>
          </a:stretch>
        </p:blipFill>
        <p:spPr bwMode="auto">
          <a:xfrm>
            <a:off x="1491343" y="1600200"/>
            <a:ext cx="6204857" cy="4572000"/>
          </a:xfrm>
          <a:prstGeom prst="rect">
            <a:avLst/>
          </a:prstGeom>
          <a:ln>
            <a:noFill/>
          </a:ln>
          <a:effectLst>
            <a:softEdge rad="112500"/>
          </a:effectLst>
        </p:spPr>
      </p:pic>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400" dirty="0" smtClean="0"/>
              <a:t>ساير کف پوشها</a:t>
            </a:r>
            <a:endParaRPr lang="en-US" sz="4400" dirty="0"/>
          </a:p>
        </p:txBody>
      </p:sp>
      <p:sp>
        <p:nvSpPr>
          <p:cNvPr id="5" name="Content Placeholder 2"/>
          <p:cNvSpPr>
            <a:spLocks noGrp="1"/>
          </p:cNvSpPr>
          <p:nvPr>
            <p:ph idx="1"/>
          </p:nvPr>
        </p:nvSpPr>
        <p:spPr>
          <a:xfrm>
            <a:off x="457200" y="1844040"/>
            <a:ext cx="8229600" cy="4709160"/>
          </a:xfrm>
        </p:spPr>
        <p:txBody>
          <a:bodyPr/>
          <a:lstStyle/>
          <a:p>
            <a:pPr algn="r" rtl="1">
              <a:buNone/>
            </a:pPr>
            <a:r>
              <a:rPr lang="fa-IR" sz="2800" dirty="0" smtClean="0"/>
              <a:t>کاشي آسفالتي</a:t>
            </a:r>
            <a:endParaRPr lang="en-US" sz="2800" dirty="0" smtClean="0"/>
          </a:p>
          <a:p>
            <a:pPr algn="r" rtl="1">
              <a:buNone/>
            </a:pPr>
            <a:r>
              <a:rPr lang="fa-IR" sz="2800" dirty="0" smtClean="0"/>
              <a:t>بلوک چوبي</a:t>
            </a:r>
            <a:endParaRPr lang="en-US" sz="2800" dirty="0" smtClean="0"/>
          </a:p>
          <a:p>
            <a:pPr algn="r" rtl="1">
              <a:buNone/>
            </a:pPr>
            <a:r>
              <a:rPr lang="fa-IR" sz="2800" dirty="0" smtClean="0"/>
              <a:t>کفپوشهاي وينيلي </a:t>
            </a:r>
            <a:endParaRPr lang="en-US" sz="2800" dirty="0" smtClean="0"/>
          </a:p>
          <a:p>
            <a:pPr algn="r" rtl="1">
              <a:buNone/>
            </a:pPr>
            <a:r>
              <a:rPr lang="fa-IR" sz="2800" dirty="0" smtClean="0"/>
              <a:t>کاشي هاي کف چرمي</a:t>
            </a:r>
            <a:endParaRPr lang="en-US" sz="2800" dirty="0" smtClean="0"/>
          </a:p>
          <a:p>
            <a:pPr algn="r" rtl="1">
              <a:buNone/>
            </a:pPr>
            <a:r>
              <a:rPr lang="fa-IR" sz="2800" dirty="0" smtClean="0"/>
              <a:t>کفپوش چوب پنبه اي </a:t>
            </a:r>
            <a:endParaRPr lang="en-US" sz="2800" dirty="0" smtClean="0"/>
          </a:p>
          <a:p>
            <a:pPr algn="r" rtl="1">
              <a:buNone/>
            </a:pPr>
            <a:r>
              <a:rPr lang="fa-IR" sz="2800" dirty="0" smtClean="0"/>
              <a:t>کفپوش هاي قيري </a:t>
            </a:r>
            <a:endParaRPr lang="en-US" sz="2800" dirty="0"/>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fa-IR" sz="4000" dirty="0" smtClean="0"/>
              <a:t>لايه هاي مختلف کف سازي از پايين به بالا در طبقات بالا</a:t>
            </a:r>
            <a:endParaRPr lang="en-US" sz="4000" dirty="0"/>
          </a:p>
        </p:txBody>
      </p:sp>
      <p:sp>
        <p:nvSpPr>
          <p:cNvPr id="5" name="Content Placeholder 2"/>
          <p:cNvSpPr>
            <a:spLocks noGrp="1"/>
          </p:cNvSpPr>
          <p:nvPr>
            <p:ph idx="1"/>
          </p:nvPr>
        </p:nvSpPr>
        <p:spPr>
          <a:xfrm>
            <a:off x="609600" y="1767840"/>
            <a:ext cx="8229600" cy="4709160"/>
          </a:xfrm>
        </p:spPr>
        <p:txBody>
          <a:bodyPr/>
          <a:lstStyle/>
          <a:p>
            <a:pPr marL="651510" lvl="0" indent="-514350" algn="r" rtl="1">
              <a:buFont typeface="+mj-lt"/>
              <a:buAutoNum type="arabicPeriod"/>
            </a:pPr>
            <a:r>
              <a:rPr lang="fa-IR" sz="2800" dirty="0" smtClean="0"/>
              <a:t>طاق ضربي و يا انواع طاق هاي ديگر </a:t>
            </a:r>
            <a:endParaRPr lang="en-US" sz="2800" dirty="0" smtClean="0"/>
          </a:p>
          <a:p>
            <a:pPr marL="651510" lvl="0" indent="-514350" algn="r" rtl="1">
              <a:buFont typeface="+mj-lt"/>
              <a:buAutoNum type="arabicPeriod"/>
            </a:pPr>
            <a:r>
              <a:rPr lang="fa-IR" sz="2800" dirty="0" smtClean="0"/>
              <a:t>بتن سبک </a:t>
            </a:r>
            <a:endParaRPr lang="en-US" sz="2800" dirty="0" smtClean="0"/>
          </a:p>
          <a:p>
            <a:pPr marL="651510" lvl="0" indent="-514350" algn="r" rtl="1">
              <a:buFont typeface="+mj-lt"/>
              <a:buAutoNum type="arabicPeriod"/>
            </a:pPr>
            <a:r>
              <a:rPr lang="fa-IR" sz="2800" dirty="0" smtClean="0"/>
              <a:t>عايق صوتي در صورت لزوم</a:t>
            </a:r>
            <a:endParaRPr lang="en-US" sz="2800" dirty="0" smtClean="0"/>
          </a:p>
          <a:p>
            <a:pPr marL="651510" lvl="0" indent="-514350" algn="r" rtl="1">
              <a:buFont typeface="+mj-lt"/>
              <a:buAutoNum type="arabicPeriod"/>
            </a:pPr>
            <a:r>
              <a:rPr lang="fa-IR" sz="2800" dirty="0" smtClean="0"/>
              <a:t>ملات </a:t>
            </a:r>
            <a:endParaRPr lang="en-US" sz="2800" dirty="0" smtClean="0"/>
          </a:p>
          <a:p>
            <a:pPr marL="651510" lvl="0" indent="-514350" algn="r" rtl="1">
              <a:buFont typeface="+mj-lt"/>
              <a:buAutoNum type="arabicPeriod"/>
            </a:pPr>
            <a:r>
              <a:rPr lang="fa-IR" sz="2800" dirty="0" smtClean="0"/>
              <a:t>موزاييک، سنگ و يا سرامييک </a:t>
            </a:r>
            <a:endParaRPr lang="en-US" sz="2800" dirty="0" smtClean="0"/>
          </a:p>
          <a:p>
            <a:pPr marL="651510" lvl="0" indent="-514350" algn="r" rtl="1">
              <a:buFont typeface="+mj-lt"/>
              <a:buAutoNum type="arabicPeriod"/>
            </a:pPr>
            <a:r>
              <a:rPr lang="fa-IR" sz="2800" dirty="0" smtClean="0"/>
              <a:t>کف پوش در صورت لزوم</a:t>
            </a:r>
            <a:endParaRPr lang="en-US" sz="2800" dirty="0" smtClean="0"/>
          </a:p>
          <a:p>
            <a:pPr marL="651510" indent="-514350" algn="r" rtl="1">
              <a:buFont typeface="+mj-lt"/>
              <a:buAutoNum type="arabicPeriod"/>
            </a:pPr>
            <a:endParaRPr lang="en-US" sz="2800" dirty="0"/>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normAutofit/>
          </a:bodyPr>
          <a:lstStyle/>
          <a:p>
            <a:pPr algn="ctr"/>
            <a:r>
              <a:rPr lang="fa-IR" sz="4400" dirty="0" smtClean="0">
                <a:effectLst>
                  <a:outerShdw blurRad="38100" dist="38100" dir="2700000" algn="tl">
                    <a:srgbClr val="000000">
                      <a:alpha val="43137"/>
                    </a:srgbClr>
                  </a:outerShdw>
                </a:effectLst>
              </a:rPr>
              <a:t>کف سازي</a:t>
            </a:r>
            <a:endParaRPr lang="en-US" sz="4400" dirty="0">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457200" y="1920240"/>
            <a:ext cx="8229600" cy="4709160"/>
          </a:xfrm>
        </p:spPr>
        <p:txBody>
          <a:bodyPr/>
          <a:lstStyle/>
          <a:p>
            <a:pPr>
              <a:buNone/>
            </a:pPr>
            <a:r>
              <a:rPr lang="fa-IR" sz="2800" dirty="0" smtClean="0"/>
              <a:t>به مجموعه عملياتي گفته ميشود که پس از اتمام عمليات سفت کاري</a:t>
            </a:r>
            <a:r>
              <a:rPr lang="en-US" sz="2800" dirty="0" smtClean="0"/>
              <a:t>   </a:t>
            </a:r>
            <a:r>
              <a:rPr lang="fa-IR" sz="2800" dirty="0" smtClean="0"/>
              <a:t>در ساختمان انجام ميشود تا ساختمان را به حالت قابل سکونت درآورد</a:t>
            </a:r>
            <a:endParaRPr lang="en-US" sz="2800" dirty="0" smtClean="0"/>
          </a:p>
          <a:p>
            <a:pPr>
              <a:buNone/>
            </a:pPr>
            <a:r>
              <a:rPr lang="fa-IR" sz="2800" dirty="0" smtClean="0"/>
              <a:t>کف سازي سطح مفيد اتاقها، سالنها، سرويسها، انبارها و... را تشکيل ميدهد. با توجه به محل ،کف سازي انواع مختلف دارد مخصوصا براي آخرين قشر کف سازي انواع مصالح لوکس و تزييني عرضه شده است از قبيل انواع موزاييک، سراميک،پارکت و کف پوشهاي ديگر.</a:t>
            </a:r>
            <a:endParaRPr lang="en-US" sz="2800" dirty="0" smtClean="0"/>
          </a:p>
          <a:p>
            <a:pPr>
              <a:buNone/>
            </a:pPr>
            <a:endParaRPr lang="en-US" sz="2800" dirty="0"/>
          </a:p>
        </p:txBody>
      </p:sp>
    </p:spTree>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ctr"/>
            <a:r>
              <a:rPr lang="fa-IR" sz="4000" dirty="0" smtClean="0"/>
              <a:t>بتن سبک</a:t>
            </a:r>
            <a:endParaRPr lang="en-US" sz="4000" dirty="0"/>
          </a:p>
        </p:txBody>
      </p:sp>
      <p:sp>
        <p:nvSpPr>
          <p:cNvPr id="3" name="Content Placeholder 2"/>
          <p:cNvSpPr>
            <a:spLocks noGrp="1"/>
          </p:cNvSpPr>
          <p:nvPr>
            <p:ph idx="1"/>
          </p:nvPr>
        </p:nvSpPr>
        <p:spPr>
          <a:xfrm>
            <a:off x="457200" y="1676400"/>
            <a:ext cx="8229600" cy="4953000"/>
          </a:xfrm>
        </p:spPr>
        <p:txBody>
          <a:bodyPr>
            <a:normAutofit/>
          </a:bodyPr>
          <a:lstStyle/>
          <a:p>
            <a:pPr algn="r" rtl="1">
              <a:buNone/>
            </a:pPr>
            <a:r>
              <a:rPr lang="fa-IR" sz="2800" dirty="0" smtClean="0">
                <a:cs typeface="+mj-cs"/>
              </a:rPr>
              <a:t>وزن مخصوص دانه هاي سنگي بين 1800 تا 2200 کيلوگرم بر متر مکعب است. چنان چه منظور از بتن ريزي فقط پر کردن فضاي خالي باشد بهتر است از دانه هايي که داراي وزن مخصوص کمتري باشد استفاده نماييم. اين دانه ها که به نام پوکه معدني ويا صنعتي معروف هستند داراي وزن مخصوصي بين 500 تا 800 کيلوگرم بر متر مکعب ميباشند. به بتني که با اين دانه ها ساخته بشود بتن سبک ميگويند</a:t>
            </a:r>
            <a:endParaRPr lang="en-US" sz="2800" dirty="0" smtClean="0">
              <a:cs typeface="+mj-cs"/>
            </a:endParaRPr>
          </a:p>
          <a:p>
            <a:pPr algn="r" rtl="1">
              <a:buNone/>
            </a:pPr>
            <a:endParaRPr lang="en-US" sz="2800" dirty="0">
              <a:cs typeface="+mj-cs"/>
            </a:endParaRPr>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828801"/>
            <a:ext cx="7924800" cy="3970318"/>
          </a:xfrm>
          <a:prstGeom prst="rect">
            <a:avLst/>
          </a:prstGeom>
        </p:spPr>
        <p:txBody>
          <a:bodyPr wrap="square">
            <a:spAutoFit/>
          </a:bodyPr>
          <a:lstStyle/>
          <a:p>
            <a:pPr algn="r"/>
            <a:r>
              <a:rPr lang="ar-SA" sz="2800" dirty="0" smtClean="0">
                <a:effectLst/>
              </a:rPr>
              <a:t>پوكه معدني چيست؟</a:t>
            </a:r>
            <a:endParaRPr lang="en-US" sz="2800" dirty="0" smtClean="0">
              <a:effectLst/>
            </a:endParaRPr>
          </a:p>
          <a:p>
            <a:pPr algn="r"/>
            <a:r>
              <a:rPr lang="ar-SA" sz="2800" dirty="0" smtClean="0">
                <a:effectLst/>
              </a:rPr>
              <a:t>پوكه معدني دانه‌هاي سبك حاصل از فعاليتهاي آتشفشاني است و مزيت عمده آن نسبت به مصالح ساختماني مشابه از  قبيل  شن  و  ماسه وزن حجمي بسيار كم آن (حدود </a:t>
            </a:r>
            <a:r>
              <a:rPr lang="fa-IR" sz="2800" dirty="0" smtClean="0">
                <a:effectLst/>
              </a:rPr>
              <a:t>0.7</a:t>
            </a:r>
            <a:r>
              <a:rPr lang="ar-SA" sz="2800" dirty="0" smtClean="0">
                <a:effectLst/>
              </a:rPr>
              <a:t>)، دارا بودن درجه سختي بالا و نيز تخلخل فراوان مي‌باشد. رنگ اين ماده معدني سفيد يا خاكستري  مايل به سفيد يا زرد است، پوكه معدني داراي دانه‌بنديهاي متفاوت از ذرات غباري تا قطعات بزرگ با قطر بيش از 100 ميليمتر است كه .هر يك از اندازه‌هاي فوق براي مصارف بخصوصي به كار مي‌روند  </a:t>
            </a:r>
            <a:endParaRPr lang="en-US" sz="2800" dirty="0" smtClean="0">
              <a:effectLst/>
            </a:endParaRPr>
          </a:p>
        </p:txBody>
      </p:sp>
      <p:sp>
        <p:nvSpPr>
          <p:cNvPr id="5" name="Rectangle 4"/>
          <p:cNvSpPr/>
          <p:nvPr/>
        </p:nvSpPr>
        <p:spPr>
          <a:xfrm>
            <a:off x="3653332" y="685800"/>
            <a:ext cx="2214068" cy="707886"/>
          </a:xfrm>
          <a:prstGeom prst="rect">
            <a:avLst/>
          </a:prstGeom>
        </p:spPr>
        <p:txBody>
          <a:bodyPr wrap="none">
            <a:spAutoFit/>
          </a:bodyPr>
          <a:lstStyle/>
          <a:p>
            <a:r>
              <a:rPr lang="ar-SA" sz="4000" dirty="0" smtClean="0">
                <a:effectLst/>
              </a:rPr>
              <a:t>پوكه معدني </a:t>
            </a:r>
            <a:endParaRPr lang="fa-IR" sz="4000" dirty="0">
              <a:effectLst/>
            </a:endParaRPr>
          </a:p>
        </p:txBody>
      </p:sp>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3" descr="G:\kaf sazi\kaf\pookeh03.jpg"/>
          <p:cNvPicPr>
            <a:picLocks noChangeAspect="1" noChangeArrowheads="1"/>
          </p:cNvPicPr>
          <p:nvPr/>
        </p:nvPicPr>
        <p:blipFill>
          <a:blip r:embed="rId2"/>
          <a:srcRect/>
          <a:stretch>
            <a:fillRect/>
          </a:stretch>
        </p:blipFill>
        <p:spPr bwMode="auto">
          <a:xfrm>
            <a:off x="4071884" y="533400"/>
            <a:ext cx="4808741" cy="3444875"/>
          </a:xfrm>
          <a:prstGeom prst="rect">
            <a:avLst/>
          </a:prstGeom>
          <a:ln>
            <a:noFill/>
          </a:ln>
          <a:effectLst>
            <a:softEdge rad="112500"/>
          </a:effectLst>
        </p:spPr>
      </p:pic>
      <p:pic>
        <p:nvPicPr>
          <p:cNvPr id="97282" name="Picture 2" descr="G:\kaf sazi\kaf\pookeh02.jpg"/>
          <p:cNvPicPr>
            <a:picLocks noChangeAspect="1" noChangeArrowheads="1"/>
          </p:cNvPicPr>
          <p:nvPr/>
        </p:nvPicPr>
        <p:blipFill>
          <a:blip r:embed="rId3"/>
          <a:srcRect/>
          <a:stretch>
            <a:fillRect/>
          </a:stretch>
        </p:blipFill>
        <p:spPr bwMode="auto">
          <a:xfrm>
            <a:off x="228600" y="2438400"/>
            <a:ext cx="4915108" cy="3521075"/>
          </a:xfrm>
          <a:prstGeom prst="rect">
            <a:avLst/>
          </a:prstGeom>
          <a:ln>
            <a:noFill/>
          </a:ln>
          <a:effectLst>
            <a:softEdge rad="112500"/>
          </a:effectLst>
        </p:spPr>
      </p:pic>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عايق صوتي</a:t>
            </a:r>
            <a:endParaRPr lang="en-US" sz="40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در ساختمانهاي بلند که واحد هاي مسکوني و يا تجاري روي هم قرار گرفته اند براي اين که ساکنين طبقات از لحاظ صدا مزاحم يکديگر نشوند بايد در کف از عايقهاي صوتي استفاده گردد.  </a:t>
            </a:r>
            <a:endParaRPr lang="en-US" sz="2800" dirty="0"/>
          </a:p>
        </p:txBody>
      </p:sp>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rtl="1"/>
            <a:r>
              <a:rPr lang="fa-IR" sz="4000" dirty="0" smtClean="0"/>
              <a:t>جزييات کف در طبقات </a:t>
            </a:r>
            <a:br>
              <a:rPr lang="fa-IR" sz="4000" dirty="0" smtClean="0"/>
            </a:br>
            <a:r>
              <a:rPr lang="fa-IR" sz="4000" dirty="0" smtClean="0"/>
              <a:t>طاق ضربي با پوشش نهايي سراميک</a:t>
            </a:r>
            <a:endParaRPr lang="en-US" sz="4000" dirty="0"/>
          </a:p>
        </p:txBody>
      </p:sp>
      <p:pic>
        <p:nvPicPr>
          <p:cNvPr id="5" name="Picture 2" descr="E:\dareh pity\kaf\zarbi seramik.jpg"/>
          <p:cNvPicPr>
            <a:picLocks noGrp="1" noChangeAspect="1" noChangeArrowheads="1"/>
          </p:cNvPicPr>
          <p:nvPr>
            <p:ph idx="1"/>
          </p:nvPr>
        </p:nvPicPr>
        <p:blipFill>
          <a:blip r:embed="rId2"/>
          <a:srcRect/>
          <a:stretch>
            <a:fillRect/>
          </a:stretch>
        </p:blipFill>
        <p:spPr bwMode="auto">
          <a:xfrm>
            <a:off x="914400" y="1692934"/>
            <a:ext cx="7086600" cy="4479266"/>
          </a:xfrm>
          <a:prstGeom prst="rect">
            <a:avLst/>
          </a:prstGeom>
          <a:ln>
            <a:noFill/>
          </a:ln>
          <a:effectLst>
            <a:softEdge rad="112500"/>
          </a:effectLst>
        </p:spPr>
      </p:pic>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fa-IR" sz="4000" dirty="0" smtClean="0"/>
              <a:t>جزييات کف در طبقات</a:t>
            </a:r>
            <a:br>
              <a:rPr lang="fa-IR" sz="4000" dirty="0" smtClean="0"/>
            </a:br>
            <a:r>
              <a:rPr lang="fa-IR" sz="4000" dirty="0" smtClean="0"/>
              <a:t>سقف مرکب با پوشش سراميک</a:t>
            </a:r>
            <a:endParaRPr lang="en-US" sz="4000" dirty="0"/>
          </a:p>
        </p:txBody>
      </p:sp>
      <p:pic>
        <p:nvPicPr>
          <p:cNvPr id="5" name="Picture 2" descr="E:\dareh pity\kaf\seramikdar tabaghe.jpg"/>
          <p:cNvPicPr>
            <a:picLocks noGrp="1" noChangeAspect="1" noChangeArrowheads="1"/>
          </p:cNvPicPr>
          <p:nvPr>
            <p:ph idx="1"/>
          </p:nvPr>
        </p:nvPicPr>
        <p:blipFill>
          <a:blip r:embed="rId2"/>
          <a:srcRect/>
          <a:stretch>
            <a:fillRect/>
          </a:stretch>
        </p:blipFill>
        <p:spPr bwMode="auto">
          <a:xfrm>
            <a:off x="1219200" y="1676400"/>
            <a:ext cx="6858000" cy="4418134"/>
          </a:xfrm>
          <a:prstGeom prst="rect">
            <a:avLst/>
          </a:prstGeom>
          <a:ln>
            <a:noFill/>
          </a:ln>
          <a:effectLst>
            <a:softEdge rad="112500"/>
          </a:effectLst>
        </p:spPr>
      </p:pic>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p:spPr>
        <p:txBody>
          <a:bodyPr>
            <a:noAutofit/>
          </a:bodyPr>
          <a:lstStyle/>
          <a:p>
            <a:pPr algn="ctr" rtl="1"/>
            <a:r>
              <a:rPr lang="fa-IR" sz="4000" dirty="0" smtClean="0"/>
              <a:t/>
            </a:r>
            <a:br>
              <a:rPr lang="fa-IR" sz="4000" dirty="0" smtClean="0"/>
            </a:br>
            <a:r>
              <a:rPr lang="fa-IR" sz="4000" dirty="0" smtClean="0"/>
              <a:t>جزييات کف در طبقات</a:t>
            </a:r>
            <a:br>
              <a:rPr lang="fa-IR" sz="4000" dirty="0" smtClean="0"/>
            </a:br>
            <a:r>
              <a:rPr lang="fa-IR" sz="4000" dirty="0" smtClean="0"/>
              <a:t>سقف تيرچه بلوک با پوشش سراميک </a:t>
            </a:r>
            <a:endParaRPr lang="en-US" sz="4000" dirty="0"/>
          </a:p>
        </p:txBody>
      </p:sp>
      <p:pic>
        <p:nvPicPr>
          <p:cNvPr id="5" name="Picture 2" descr="E:\dareh pity\kaf\tirche seramik.jpg"/>
          <p:cNvPicPr>
            <a:picLocks noGrp="1" noChangeAspect="1" noChangeArrowheads="1"/>
          </p:cNvPicPr>
          <p:nvPr>
            <p:ph idx="1"/>
          </p:nvPr>
        </p:nvPicPr>
        <p:blipFill>
          <a:blip r:embed="rId2"/>
          <a:srcRect/>
          <a:stretch>
            <a:fillRect/>
          </a:stretch>
        </p:blipFill>
        <p:spPr bwMode="auto">
          <a:xfrm>
            <a:off x="1371600" y="1676400"/>
            <a:ext cx="6400800" cy="4364567"/>
          </a:xfrm>
          <a:prstGeom prst="rect">
            <a:avLst/>
          </a:prstGeom>
          <a:ln>
            <a:noFill/>
          </a:ln>
          <a:effectLst>
            <a:softEdge rad="112500"/>
          </a:effectLst>
        </p:spPr>
      </p:pic>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rtl="1"/>
            <a:r>
              <a:rPr lang="fa-IR" sz="4000" dirty="0" smtClean="0"/>
              <a:t>سرويسها </a:t>
            </a:r>
            <a:br>
              <a:rPr lang="fa-IR" sz="4000" dirty="0" smtClean="0"/>
            </a:br>
            <a:r>
              <a:rPr lang="fa-IR" sz="4000" dirty="0" smtClean="0"/>
              <a:t>حمام- توالت- روشويي- آشپزخانه</a:t>
            </a:r>
            <a:endParaRPr lang="en-US" sz="40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قسمت هاي فوق که از مهمترين مکان هاي ساختمان هستند از لحاظ اجراي ساختماني مخصوصا در مورد عايقبندي داراي يک نوع ديتيل مي باشند و فقط ممکن است از لحاظ معماري و يا تاسيسات و نوع لوله کشي با هم متفاوت باشند. کف و ديوارهاي سرويسها داراي ديتيل جداگانه اي ميباشند و لايه هاي آن از پايين به بالا به اين شرح است:</a:t>
            </a:r>
            <a:endParaRPr lang="en-US" sz="2800" dirty="0"/>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228600"/>
            <a:ext cx="8229600" cy="1143000"/>
          </a:xfrm>
        </p:spPr>
        <p:txBody>
          <a:bodyPr>
            <a:normAutofit/>
          </a:bodyPr>
          <a:lstStyle/>
          <a:p>
            <a:pPr algn="ctr"/>
            <a:r>
              <a:rPr lang="fa-IR" sz="4000" dirty="0" smtClean="0"/>
              <a:t>بتن سبک براي شيب بندي</a:t>
            </a:r>
            <a:endParaRPr lang="en-US" sz="4000" dirty="0"/>
          </a:p>
        </p:txBody>
      </p:sp>
      <p:sp>
        <p:nvSpPr>
          <p:cNvPr id="5" name="Content Placeholder 2"/>
          <p:cNvSpPr>
            <a:spLocks noGrp="1"/>
          </p:cNvSpPr>
          <p:nvPr>
            <p:ph idx="1"/>
          </p:nvPr>
        </p:nvSpPr>
        <p:spPr>
          <a:xfrm>
            <a:off x="457200" y="1752600"/>
            <a:ext cx="8305800" cy="2133600"/>
          </a:xfrm>
        </p:spPr>
        <p:txBody>
          <a:bodyPr>
            <a:normAutofit/>
          </a:bodyPr>
          <a:lstStyle/>
          <a:p>
            <a:pPr>
              <a:buNone/>
            </a:pPr>
            <a:r>
              <a:rPr lang="fa-IR" sz="2800" dirty="0" smtClean="0"/>
              <a:t>چنان چه در کف سرويسها کف شور کار گذاشته شود حتما بايد تمام قسمت هاي کف شيب ملايمي به طرف کف شور داشته باشد</a:t>
            </a:r>
            <a:endParaRPr lang="en-US" sz="2800" dirty="0"/>
          </a:p>
        </p:txBody>
      </p:sp>
      <p:sp>
        <p:nvSpPr>
          <p:cNvPr id="6" name="Title 1"/>
          <p:cNvSpPr txBox="1">
            <a:spLocks/>
          </p:cNvSpPr>
          <p:nvPr/>
        </p:nvSpPr>
        <p:spPr bwMode="auto">
          <a:xfrm>
            <a:off x="685800" y="26670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4000" b="0" i="0" u="none" strike="noStrike" kern="0" cap="none" spc="0" normalizeH="0" baseline="0" noProof="0" dirty="0" smtClean="0">
                <a:ln>
                  <a:noFill/>
                </a:ln>
                <a:solidFill>
                  <a:schemeClr val="tx2"/>
                </a:solidFill>
                <a:effectLst/>
                <a:uLnTx/>
                <a:uFillTx/>
                <a:latin typeface="+mj-lt"/>
                <a:ea typeface="+mj-ea"/>
                <a:cs typeface="+mj-cs"/>
              </a:rPr>
              <a:t>ماسه سيمان براي زير قيرگوني</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
        <p:nvSpPr>
          <p:cNvPr id="7" name="Content Placeholder 2"/>
          <p:cNvSpPr txBox="1">
            <a:spLocks/>
          </p:cNvSpPr>
          <p:nvPr/>
        </p:nvSpPr>
        <p:spPr bwMode="auto">
          <a:xfrm>
            <a:off x="457200" y="4114800"/>
            <a:ext cx="83820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r" defTabSz="914400" rtl="1" eaLnBrk="0" fontAlgn="base" latinLnBrk="0" hangingPunct="0">
              <a:lnSpc>
                <a:spcPct val="100000"/>
              </a:lnSpc>
              <a:spcBef>
                <a:spcPct val="20000"/>
              </a:spcBef>
              <a:spcAft>
                <a:spcPct val="0"/>
              </a:spcAft>
              <a:buClr>
                <a:schemeClr val="accent2"/>
              </a:buClr>
              <a:buSzTx/>
              <a:buFont typeface="Wingdings" pitchFamily="2" charset="2"/>
              <a:buNone/>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mn-cs"/>
              </a:rPr>
              <a:t>هميشه يک قشر ملات ماسه سيمان براي زير قير گوني انجام ميشود. اين لايه و لايه قير گوني افقي و عمودي براي تمام سرويسها لازم است</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1143000"/>
          </a:xfrm>
        </p:spPr>
        <p:txBody>
          <a:bodyPr>
            <a:normAutofit/>
          </a:bodyPr>
          <a:lstStyle/>
          <a:p>
            <a:pPr algn="ctr"/>
            <a:r>
              <a:rPr lang="fa-IR" sz="4000" dirty="0" smtClean="0"/>
              <a:t>قيرگوني</a:t>
            </a:r>
            <a:endParaRPr lang="en-US" sz="4000" dirty="0"/>
          </a:p>
        </p:txBody>
      </p:sp>
      <p:sp>
        <p:nvSpPr>
          <p:cNvPr id="9" name="Content Placeholder 2"/>
          <p:cNvSpPr>
            <a:spLocks noGrp="1"/>
          </p:cNvSpPr>
          <p:nvPr>
            <p:ph idx="1"/>
          </p:nvPr>
        </p:nvSpPr>
        <p:spPr>
          <a:xfrm>
            <a:off x="457200" y="1600200"/>
            <a:ext cx="8229600" cy="4709160"/>
          </a:xfrm>
        </p:spPr>
        <p:txBody>
          <a:bodyPr>
            <a:normAutofit/>
          </a:bodyPr>
          <a:lstStyle/>
          <a:p>
            <a:pPr algn="r" rtl="1">
              <a:buNone/>
            </a:pPr>
            <a:r>
              <a:rPr lang="fa-IR" sz="2800" dirty="0" smtClean="0"/>
              <a:t>قيرگوني سرويسها بهتر است در دو مرحله انجام گيرد، مرحله اول ديوارها ومرحله دوم کف. </a:t>
            </a:r>
            <a:endParaRPr lang="en-US" sz="2800" dirty="0" smtClean="0"/>
          </a:p>
          <a:p>
            <a:pPr algn="r" rtl="1">
              <a:buNone/>
            </a:pPr>
            <a:r>
              <a:rPr lang="fa-IR" sz="2800" dirty="0" smtClean="0"/>
              <a:t>نظر به اين که معمولا کاشي کاري ديوار سرويسها را قبل از فرش کف انجام ميدهند، چنان چه قيرگوني کف همزمان با قيرگوني ديوارها انجام شود، در موقع کاشي کاري و عبور و مرور از روي قير گوني آسيب ديده و بايد تجديد شود. براي جلوگيري از اين دوباره کاري بهتر است ابتدا ديوارها را قيرگوني نمود، قيرگوني را 10 سانتيمتر روي کف ادامه دهيم  وبعد از کاشي کاري ديوارها به قير گوني کف بپردازيم. </a:t>
            </a:r>
            <a:endParaRPr lang="en-US" sz="2800" dirty="0" smtClean="0"/>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400" dirty="0" smtClean="0"/>
              <a:t>کليات کف سازي</a:t>
            </a:r>
            <a:endParaRPr lang="en-US" sz="44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براي کف سازي معمولا ابتدا يک لايه ملات نرم ريخته ميشود تا سطح را به صورت هموار درآورد. به همراه اين کار پيش بيني هاي مربوط به تاسيسات الکتريکي ومکانيکي ضروري است. پس از آن بسته به مورد خاکريزي، پوکه ريزي يا ملات ريزي انجام ميشود و نهايتا لايه انتهايي، کف نهايي را تشکيل ميدهد که ميتواند آسفالت، موزاييک، سراميک،بتن سيماني و… باشد. در عمليات کف سازي مربوط به</a:t>
            </a:r>
            <a:r>
              <a:rPr lang="en-US" sz="2800" dirty="0" smtClean="0"/>
              <a:t> </a:t>
            </a:r>
            <a:r>
              <a:rPr lang="fa-IR" sz="2800" dirty="0" smtClean="0"/>
              <a:t>نقاطي که در معرض عوامل محيطي(برف و باران و سرما وگرما)قرار دارند، بسته به مورد بعد از ملات اوليه و قبل از ملات ثانويه عايقکاري رطوبتي يا عايقکاري حرارتي يا هر دو انجام ميگيرد.</a:t>
            </a:r>
            <a:endParaRPr lang="en-US" sz="2800" dirty="0"/>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00200"/>
            <a:ext cx="8153400" cy="3108543"/>
          </a:xfrm>
          <a:prstGeom prst="rect">
            <a:avLst/>
          </a:prstGeom>
        </p:spPr>
        <p:txBody>
          <a:bodyPr wrap="square">
            <a:spAutoFit/>
          </a:bodyPr>
          <a:lstStyle/>
          <a:p>
            <a:pPr algn="r"/>
            <a:r>
              <a:rPr lang="fa-IR" sz="2800" dirty="0" smtClean="0">
                <a:effectLst/>
              </a:rPr>
              <a:t>بهتر است قيرگوني کف سرويسها در دو لايه گوني و سه لايه قير انجام شود و پس از اجرا به وسيله آب بستن در محل از غير قابل نفوذ بودن آن اطمينان حاصل شود. در ضمن بايد قيرگوني ديوار که روي کف پيش روي کرده است روي قيرگوني کف قرار گيرد و به وسيله قير داغ به هم چسبانده شوند. در موقع قيرگوني کف بايد دقت شود تا محل کفشور کاملا آب بندي شود و در صورت امکان اين قيرگوني داخل لوله کف شور قرار گيرد.</a:t>
            </a:r>
            <a:endParaRPr lang="en-US" sz="2800" dirty="0">
              <a:effectLst/>
            </a:endParaRPr>
          </a:p>
        </p:txBody>
      </p:sp>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3400" y="1981200"/>
            <a:ext cx="8229600" cy="3581400"/>
          </a:xfrm>
        </p:spPr>
        <p:txBody>
          <a:bodyPr/>
          <a:lstStyle/>
          <a:p>
            <a:pPr algn="r">
              <a:buNone/>
            </a:pPr>
            <a:r>
              <a:rPr lang="fa-IR" sz="2800" dirty="0" smtClean="0"/>
              <a:t>در کنج ديوار(محل برخورد کف با ديوار)هميشه خطر شکستن قيرگوني موجود ميباشد. براي جلوگيري از اين مسئله يک ماهيچه 2 يا 3 سانتيمتري با ملات ماسه سيمان در آن محل ايجاد کرده که زاويه 90 درجه گوشه را به 45 درجه تبديل کرده خطر ترکيدگي قيرگوني در آن محل کمتر ميشود</a:t>
            </a:r>
            <a:endParaRPr lang="en-US" sz="2800" dirty="0"/>
          </a:p>
        </p:txBody>
      </p:sp>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فرش کف</a:t>
            </a:r>
            <a:endParaRPr lang="en-US" sz="40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چنان چه کف داراي شيب باشد يعني اگر در کف سرويس کفشور کار گذاشته باشند محل سرويس را بايد با کف پوش هايي که ابعاد آن کوچکتر و متناسب با ابعاد سرويس باشد فرش کنيم، چرا که با قطعات بزرگ نمي توان شيب هاي لازم را در مکان هاي کوچک اجرا نمود</a:t>
            </a:r>
            <a:endParaRPr lang="en-US" sz="2800" dirty="0"/>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DETAIL 6-Model.jpg"/>
          <p:cNvPicPr>
            <a:picLocks noGrp="1" noChangeAspect="1" noChangeArrowheads="1"/>
          </p:cNvPicPr>
          <p:nvPr>
            <p:ph idx="1"/>
          </p:nvPr>
        </p:nvPicPr>
        <p:blipFill>
          <a:blip r:embed="rId2"/>
          <a:srcRect/>
          <a:stretch>
            <a:fillRect/>
          </a:stretch>
        </p:blipFill>
        <p:spPr bwMode="auto">
          <a:xfrm>
            <a:off x="1905000" y="1752600"/>
            <a:ext cx="5562600" cy="4417359"/>
          </a:xfrm>
          <a:prstGeom prst="rect">
            <a:avLst/>
          </a:prstGeom>
          <a:ln>
            <a:noFill/>
          </a:ln>
          <a:effectLst>
            <a:softEdge rad="112500"/>
          </a:effectLst>
        </p:spPr>
      </p:pic>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066800"/>
          </a:xfrm>
        </p:spPr>
        <p:txBody>
          <a:bodyPr/>
          <a:lstStyle/>
          <a:p>
            <a:pPr algn="ctr" rtl="1"/>
            <a:r>
              <a:rPr lang="fa-IR" sz="4000" dirty="0" smtClean="0"/>
              <a:t>جزييات کف شور سرويس ها</a:t>
            </a:r>
            <a:endParaRPr lang="en-US" sz="4000" dirty="0"/>
          </a:p>
        </p:txBody>
      </p:sp>
      <p:pic>
        <p:nvPicPr>
          <p:cNvPr id="5" name="Picture 2" descr="E:\dareh pity\kaf\BD02-Model.jpg"/>
          <p:cNvPicPr>
            <a:picLocks noGrp="1" noChangeAspect="1" noChangeArrowheads="1"/>
          </p:cNvPicPr>
          <p:nvPr>
            <p:ph idx="1"/>
          </p:nvPr>
        </p:nvPicPr>
        <p:blipFill>
          <a:blip r:embed="rId2"/>
          <a:srcRect/>
          <a:stretch>
            <a:fillRect/>
          </a:stretch>
        </p:blipFill>
        <p:spPr bwMode="auto">
          <a:xfrm>
            <a:off x="1600200" y="1676400"/>
            <a:ext cx="6124303" cy="4419600"/>
          </a:xfrm>
          <a:prstGeom prst="rect">
            <a:avLst/>
          </a:prstGeom>
          <a:ln>
            <a:noFill/>
          </a:ln>
          <a:effectLst>
            <a:softEdge rad="112500"/>
          </a:effectLst>
        </p:spPr>
      </p:pic>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www.iranomran (5 3)-Model.jpg"/>
          <p:cNvPicPr>
            <a:picLocks noGrp="1" noChangeAspect="1" noChangeArrowheads="1"/>
          </p:cNvPicPr>
          <p:nvPr>
            <p:ph idx="1"/>
          </p:nvPr>
        </p:nvPicPr>
        <p:blipFill>
          <a:blip r:embed="rId2"/>
          <a:srcRect/>
          <a:stretch>
            <a:fillRect/>
          </a:stretch>
        </p:blipFill>
        <p:spPr bwMode="auto">
          <a:xfrm>
            <a:off x="304800" y="1120066"/>
            <a:ext cx="6553200" cy="5280734"/>
          </a:xfrm>
          <a:prstGeom prst="rect">
            <a:avLst/>
          </a:prstGeom>
          <a:ln>
            <a:noFill/>
          </a:ln>
          <a:effectLst>
            <a:softEdge rad="112500"/>
          </a:effectLst>
        </p:spPr>
      </p:pic>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2015.jpg"/>
          <p:cNvPicPr>
            <a:picLocks noGrp="1" noChangeAspect="1" noChangeArrowheads="1"/>
          </p:cNvPicPr>
          <p:nvPr>
            <p:ph idx="1"/>
          </p:nvPr>
        </p:nvPicPr>
        <p:blipFill>
          <a:blip r:embed="rId2"/>
          <a:srcRect/>
          <a:stretch>
            <a:fillRect/>
          </a:stretch>
        </p:blipFill>
        <p:spPr bwMode="auto">
          <a:xfrm>
            <a:off x="120805" y="1143000"/>
            <a:ext cx="6508595" cy="5181600"/>
          </a:xfrm>
          <a:prstGeom prst="rect">
            <a:avLst/>
          </a:prstGeom>
          <a:ln>
            <a:noFill/>
          </a:ln>
          <a:effectLst>
            <a:softEdge rad="112500"/>
          </a:effectLst>
        </p:spPr>
      </p:pic>
    </p:spTree>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DETAIL8-Model.jpg"/>
          <p:cNvPicPr>
            <a:picLocks noGrp="1" noChangeAspect="1" noChangeArrowheads="1"/>
          </p:cNvPicPr>
          <p:nvPr>
            <p:ph idx="1"/>
          </p:nvPr>
        </p:nvPicPr>
        <p:blipFill>
          <a:blip r:embed="rId2"/>
          <a:srcRect/>
          <a:stretch>
            <a:fillRect/>
          </a:stretch>
        </p:blipFill>
        <p:spPr bwMode="auto">
          <a:xfrm>
            <a:off x="304800" y="990600"/>
            <a:ext cx="6865918" cy="5486400"/>
          </a:xfrm>
          <a:prstGeom prst="rect">
            <a:avLst/>
          </a:prstGeom>
          <a:ln>
            <a:noFill/>
          </a:ln>
          <a:effectLst>
            <a:softEdge rad="112500"/>
          </a:effectLst>
        </p:spPr>
      </p:pic>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www.iranomran (5 2)-Model.jpg"/>
          <p:cNvPicPr>
            <a:picLocks noGrp="1" noChangeAspect="1" noChangeArrowheads="1"/>
          </p:cNvPicPr>
          <p:nvPr>
            <p:ph idx="1"/>
          </p:nvPr>
        </p:nvPicPr>
        <p:blipFill>
          <a:blip r:embed="rId2"/>
          <a:srcRect/>
          <a:stretch>
            <a:fillRect/>
          </a:stretch>
        </p:blipFill>
        <p:spPr bwMode="auto">
          <a:xfrm>
            <a:off x="152400" y="1219200"/>
            <a:ext cx="6629400" cy="5190945"/>
          </a:xfrm>
          <a:prstGeom prst="rect">
            <a:avLst/>
          </a:prstGeom>
          <a:ln>
            <a:noFill/>
          </a:ln>
          <a:effectLst>
            <a:softEdge rad="112500"/>
          </a:effectLst>
        </p:spPr>
      </p:pic>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www.iranomran (5)-Model.jpg"/>
          <p:cNvPicPr>
            <a:picLocks noGrp="1" noChangeAspect="1" noChangeArrowheads="1"/>
          </p:cNvPicPr>
          <p:nvPr>
            <p:ph idx="1"/>
          </p:nvPr>
        </p:nvPicPr>
        <p:blipFill>
          <a:blip r:embed="rId2"/>
          <a:srcRect/>
          <a:stretch>
            <a:fillRect/>
          </a:stretch>
        </p:blipFill>
        <p:spPr bwMode="auto">
          <a:xfrm>
            <a:off x="152400" y="1143000"/>
            <a:ext cx="6668428" cy="5257800"/>
          </a:xfrm>
          <a:prstGeom prst="rect">
            <a:avLst/>
          </a:prstGeom>
          <a:ln>
            <a:noFill/>
          </a:ln>
          <a:effectLst>
            <a:softEdge rad="112500"/>
          </a:effectLst>
        </p:spPr>
      </p:pic>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24092009206.jpg"/>
          <p:cNvPicPr>
            <a:picLocks noGrp="1" noChangeAspect="1" noChangeArrowheads="1"/>
          </p:cNvPicPr>
          <p:nvPr>
            <p:ph idx="1"/>
          </p:nvPr>
        </p:nvPicPr>
        <p:blipFill>
          <a:blip r:embed="rId2" cstate="print"/>
          <a:srcRect/>
          <a:stretch>
            <a:fillRect/>
          </a:stretch>
        </p:blipFill>
        <p:spPr bwMode="auto">
          <a:xfrm>
            <a:off x="3429001" y="1143000"/>
            <a:ext cx="5257799" cy="2519680"/>
          </a:xfrm>
          <a:prstGeom prst="rect">
            <a:avLst/>
          </a:prstGeom>
          <a:ln>
            <a:noFill/>
          </a:ln>
          <a:effectLst>
            <a:softEdge rad="112500"/>
          </a:effectLst>
        </p:spPr>
      </p:pic>
      <p:pic>
        <p:nvPicPr>
          <p:cNvPr id="5" name="Picture 3" descr="E:\dareh pity\kaf\24092009207.jpg"/>
          <p:cNvPicPr>
            <a:picLocks noChangeAspect="1" noChangeArrowheads="1"/>
          </p:cNvPicPr>
          <p:nvPr/>
        </p:nvPicPr>
        <p:blipFill>
          <a:blip r:embed="rId3" cstate="print"/>
          <a:srcRect/>
          <a:stretch>
            <a:fillRect/>
          </a:stretch>
        </p:blipFill>
        <p:spPr bwMode="auto">
          <a:xfrm>
            <a:off x="533400" y="3733800"/>
            <a:ext cx="5181600" cy="2362200"/>
          </a:xfrm>
          <a:prstGeom prst="rect">
            <a:avLst/>
          </a:prstGeom>
          <a:ln>
            <a:noFill/>
          </a:ln>
          <a:effectLst>
            <a:softEdge rad="112500"/>
          </a:effectLst>
        </p:spPr>
      </p:pic>
      <p:sp>
        <p:nvSpPr>
          <p:cNvPr id="6" name="TextBox 5"/>
          <p:cNvSpPr txBox="1"/>
          <p:nvPr/>
        </p:nvSpPr>
        <p:spPr>
          <a:xfrm>
            <a:off x="5867400" y="5486400"/>
            <a:ext cx="2209800" cy="461665"/>
          </a:xfrm>
          <a:prstGeom prst="rect">
            <a:avLst/>
          </a:prstGeom>
          <a:noFill/>
        </p:spPr>
        <p:txBody>
          <a:bodyPr wrap="square" rtlCol="1">
            <a:spAutoFit/>
          </a:bodyPr>
          <a:lstStyle/>
          <a:p>
            <a:r>
              <a:rPr lang="fa-IR" sz="2400" dirty="0" smtClean="0"/>
              <a:t>جزييات كف سازي </a:t>
            </a:r>
            <a:endParaRPr lang="fa-IR" sz="2400" dirty="0"/>
          </a:p>
        </p:txBody>
      </p:sp>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fa-IR" sz="4000" dirty="0" smtClean="0"/>
              <a:t>کف سازي داخل و خارج ساختمان</a:t>
            </a:r>
            <a:endParaRPr lang="en-US" sz="40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سنگ قرنيز در نماي خارجي هم در مقابل عوامل جوي بيشتري قرار ميگيرد وهم اين که آبهاي سطحي مانند آب باران با شدت بيشتري موجب خوردگي مصالح مصالح پاي ديوار ميگردد. از اين رو سنگ قرنيز خارجي حداقل در حدود 2 سانتيمتر قطر دارد و جنس آن از نوعي است که خاصيت مکندگي نداشته و با آب واکنش نشان نميدهد</a:t>
            </a:r>
            <a:endParaRPr lang="en-US" sz="2800" dirty="0"/>
          </a:p>
        </p:txBody>
      </p:sp>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r>
              <a:rPr lang="fa-IR" sz="4000" dirty="0" smtClean="0"/>
              <a:t>سنگ قرنيز و گچ کاري و فرش کف نسبت به هم</a:t>
            </a:r>
            <a:endParaRPr lang="en-US" sz="4000" dirty="0"/>
          </a:p>
        </p:txBody>
      </p:sp>
      <p:sp>
        <p:nvSpPr>
          <p:cNvPr id="5" name="Content Placeholder 2"/>
          <p:cNvSpPr>
            <a:spLocks noGrp="1"/>
          </p:cNvSpPr>
          <p:nvPr>
            <p:ph idx="1"/>
          </p:nvPr>
        </p:nvSpPr>
        <p:spPr>
          <a:xfrm>
            <a:off x="457200" y="1600200"/>
            <a:ext cx="8229600" cy="4709160"/>
          </a:xfrm>
        </p:spPr>
        <p:txBody>
          <a:bodyPr/>
          <a:lstStyle/>
          <a:p>
            <a:pPr algn="r" rtl="1">
              <a:buNone/>
            </a:pPr>
            <a:r>
              <a:rPr lang="fa-IR" sz="2800" dirty="0" smtClean="0"/>
              <a:t>گچ کاري ترد وشکننده بوده،همچنين در مقابل رطوبت مقاوم نيست لذا در محل برخورد ديوار گچي با کف يک رديف سنگ به ارتفاع 8 تا 10 سانتيمتر نصب مينمايند تا در صورت شست و شوي کف،گچ کاري در مقابل رطوبت قرار نگيرد و همچنين در برابر ضربه هاي احتمالي مانند ضربه جارو برقي</a:t>
            </a:r>
            <a:endParaRPr lang="en-US" sz="2800" dirty="0"/>
          </a:p>
        </p:txBody>
      </p:sp>
    </p:spTree>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www.iranomran (4)-Model.jpg"/>
          <p:cNvPicPr>
            <a:picLocks noGrp="1" noChangeAspect="1" noChangeArrowheads="1"/>
          </p:cNvPicPr>
          <p:nvPr>
            <p:ph idx="1"/>
          </p:nvPr>
        </p:nvPicPr>
        <p:blipFill>
          <a:blip r:embed="rId2"/>
          <a:srcRect/>
          <a:stretch>
            <a:fillRect/>
          </a:stretch>
        </p:blipFill>
        <p:spPr bwMode="auto">
          <a:xfrm>
            <a:off x="304800" y="1219200"/>
            <a:ext cx="6571785" cy="5181600"/>
          </a:xfrm>
          <a:prstGeom prst="rect">
            <a:avLst/>
          </a:prstGeom>
          <a:ln>
            <a:noFill/>
          </a:ln>
          <a:effectLst>
            <a:softEdge rad="112500"/>
          </a:effectLst>
        </p:spPr>
      </p:pic>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naser-Model.jpg"/>
          <p:cNvPicPr>
            <a:picLocks noGrp="1" noChangeAspect="1" noChangeArrowheads="1"/>
          </p:cNvPicPr>
          <p:nvPr>
            <p:ph idx="1"/>
          </p:nvPr>
        </p:nvPicPr>
        <p:blipFill>
          <a:blip r:embed="rId2"/>
          <a:srcRect/>
          <a:stretch>
            <a:fillRect/>
          </a:stretch>
        </p:blipFill>
        <p:spPr bwMode="auto">
          <a:xfrm>
            <a:off x="228600" y="1219200"/>
            <a:ext cx="6705600" cy="5313872"/>
          </a:xfrm>
          <a:prstGeom prst="rect">
            <a:avLst/>
          </a:prstGeom>
          <a:ln>
            <a:noFill/>
          </a:ln>
          <a:effectLst>
            <a:softEdge rad="112500"/>
          </a:effectLst>
        </p:spPr>
      </p:pic>
    </p:spTree>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کف سازي و شيب بندي </a:t>
            </a:r>
            <a:endParaRPr lang="en-US" sz="4000" dirty="0"/>
          </a:p>
        </p:txBody>
      </p:sp>
      <p:sp>
        <p:nvSpPr>
          <p:cNvPr id="5" name="Content Placeholder 2"/>
          <p:cNvSpPr>
            <a:spLocks noGrp="1"/>
          </p:cNvSpPr>
          <p:nvPr>
            <p:ph idx="1"/>
          </p:nvPr>
        </p:nvSpPr>
        <p:spPr>
          <a:xfrm>
            <a:off x="533400" y="1691640"/>
            <a:ext cx="8229600" cy="4709160"/>
          </a:xfrm>
        </p:spPr>
        <p:txBody>
          <a:bodyPr/>
          <a:lstStyle/>
          <a:p>
            <a:pPr algn="r" rtl="1">
              <a:buNone/>
            </a:pPr>
            <a:r>
              <a:rPr lang="fa-IR" sz="2800" dirty="0" smtClean="0"/>
              <a:t>در يک سيستم سقف و کف، عناصر سازه اي(باربر) و عناصر غير سازه اي(پر کننده، عايق و...) در کنار هم عمل مي کنند. توجه توام به ويزگي هاي هر دو گروه لازم است. دراين ميان وزن کم به عنوان يکي از ويژگي هاي مشترک در هر گروه مطرح  است. بنابر اين استفاده از بتن سبک يک راه حل مناسب براي کاهش وزن و در نتيجه اقتصادي کردن طرح است. همچنين قابل ذکر است پانل هاي بتني دانه سبک نقش موثري در عايق کاري حرارتي کفها دارند</a:t>
            </a:r>
            <a:endParaRPr lang="en-US" sz="2800" dirty="0" smtClean="0"/>
          </a:p>
          <a:p>
            <a:pPr algn="r" rtl="1">
              <a:buNone/>
            </a:pPr>
            <a:r>
              <a:rPr lang="fa-IR" sz="2800" dirty="0" smtClean="0"/>
              <a:t> </a:t>
            </a:r>
            <a:endParaRPr lang="en-US" sz="2800" dirty="0" smtClean="0"/>
          </a:p>
          <a:p>
            <a:pPr algn="r" rtl="1">
              <a:buNone/>
            </a:pPr>
            <a:endParaRPr lang="en-US" sz="2800" dirty="0"/>
          </a:p>
        </p:txBody>
      </p:sp>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سبک دانه ها در شيب بندي </a:t>
            </a:r>
            <a:endParaRPr lang="en-US" sz="4000" dirty="0"/>
          </a:p>
        </p:txBody>
      </p:sp>
      <p:sp>
        <p:nvSpPr>
          <p:cNvPr id="5" name="Content Placeholder 2"/>
          <p:cNvSpPr>
            <a:spLocks noGrp="1"/>
          </p:cNvSpPr>
          <p:nvPr>
            <p:ph idx="1"/>
          </p:nvPr>
        </p:nvSpPr>
        <p:spPr>
          <a:xfrm>
            <a:off x="457200" y="1844040"/>
            <a:ext cx="8229600" cy="4709160"/>
          </a:xfrm>
        </p:spPr>
        <p:txBody>
          <a:bodyPr>
            <a:noAutofit/>
          </a:bodyPr>
          <a:lstStyle/>
          <a:p>
            <a:pPr algn="r" rtl="1">
              <a:buNone/>
            </a:pPr>
            <a:r>
              <a:rPr lang="fa-IR" sz="2800" dirty="0" smtClean="0"/>
              <a:t>عمر شيب بندي با دانه هاي سبک ليکا بيش از پنجاه سال است و هزينه آن 20%از ديگر روش ها کمتر است. علاوه بر شيب بندي بام ميتوان در زير انواع کفپوشها مانند سنگفرش، سراميک و... در طبقات ميتوان از سبکدانه هاي فرآوري شده استفاده کرد و لوله هاي تاسيساتي را از داخل اين لايه عبور داد.  </a:t>
            </a:r>
            <a:endParaRPr lang="en-US" sz="2800" dirty="0" smtClean="0"/>
          </a:p>
          <a:p>
            <a:pPr marL="651510" indent="-514350" algn="r" rtl="1">
              <a:buFont typeface="+mj-lt"/>
              <a:buAutoNum type="arabicPeriod"/>
            </a:pPr>
            <a:endParaRPr lang="en-US" sz="2800" dirty="0"/>
          </a:p>
        </p:txBody>
      </p:sp>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744682"/>
            <a:ext cx="7848600" cy="3970318"/>
          </a:xfrm>
          <a:prstGeom prst="rect">
            <a:avLst/>
          </a:prstGeom>
        </p:spPr>
        <p:txBody>
          <a:bodyPr wrap="square">
            <a:spAutoFit/>
          </a:bodyPr>
          <a:lstStyle/>
          <a:p>
            <a:pPr algn="r"/>
            <a:r>
              <a:rPr lang="fa-IR" sz="2800" dirty="0" smtClean="0">
                <a:effectLst/>
              </a:rPr>
              <a:t>ويژگي هايي که سبکدانه ها بايد دارا باشند: </a:t>
            </a:r>
          </a:p>
          <a:p>
            <a:pPr algn="r"/>
            <a:endParaRPr lang="fa-IR" sz="2800" dirty="0" smtClean="0">
              <a:effectLst/>
            </a:endParaRPr>
          </a:p>
          <a:p>
            <a:pPr marL="651510" lvl="0" indent="-514350" algn="r">
              <a:buFont typeface="+mj-lt"/>
              <a:buAutoNum type="arabicPeriod"/>
            </a:pPr>
            <a:r>
              <a:rPr lang="fa-IR" sz="2800" dirty="0" smtClean="0">
                <a:effectLst/>
              </a:rPr>
              <a:t>وزن مخصوص کم و داراي دانه بندي مناسب براي سهولت در شيب بندي</a:t>
            </a:r>
            <a:endParaRPr lang="en-US" sz="2800" dirty="0" smtClean="0">
              <a:effectLst/>
            </a:endParaRPr>
          </a:p>
          <a:p>
            <a:pPr marL="651510" lvl="0" indent="-514350" algn="r">
              <a:buFont typeface="+mj-lt"/>
              <a:buAutoNum type="arabicPeriod"/>
            </a:pPr>
            <a:r>
              <a:rPr lang="fa-IR" sz="2800" dirty="0" smtClean="0">
                <a:effectLst/>
              </a:rPr>
              <a:t>فرآوري شده باشند</a:t>
            </a:r>
            <a:endParaRPr lang="en-US" sz="2800" dirty="0" smtClean="0">
              <a:effectLst/>
            </a:endParaRPr>
          </a:p>
          <a:p>
            <a:pPr marL="651510" indent="-514350" algn="r">
              <a:buFont typeface="+mj-lt"/>
              <a:buAutoNum type="arabicPeriod"/>
            </a:pPr>
            <a:r>
              <a:rPr lang="fa-IR" sz="2800" dirty="0" smtClean="0">
                <a:effectLst/>
              </a:rPr>
              <a:t>جذب رطوبت پايين و افزايش مقاومت حرارتي وضريب انتقال حرارتي پايين </a:t>
            </a:r>
          </a:p>
          <a:p>
            <a:pPr marL="651510" indent="-514350" algn="r">
              <a:buFont typeface="+mj-lt"/>
              <a:buAutoNum type="arabicPeriod"/>
            </a:pPr>
            <a:r>
              <a:rPr lang="fa-IR" sz="2800" dirty="0" smtClean="0">
                <a:effectLst/>
              </a:rPr>
              <a:t>فشرده نشدن در اثر فشار مکانيکي چرا که باعث از بين رفتن خصوصيات عايق آن ها مي شود </a:t>
            </a:r>
          </a:p>
        </p:txBody>
      </p:sp>
    </p:spTree>
  </p:cSld>
  <p:clrMapOvr>
    <a:masterClrMapping/>
  </p:clrMapOvr>
  <p:transition>
    <p:zoom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000" dirty="0" smtClean="0"/>
              <a:t>مراحل شيب بندي  ( کروم بندي )</a:t>
            </a:r>
            <a:endParaRPr lang="en-US" sz="4000" dirty="0"/>
          </a:p>
        </p:txBody>
      </p:sp>
      <p:sp>
        <p:nvSpPr>
          <p:cNvPr id="5" name="Content Placeholder 2"/>
          <p:cNvSpPr>
            <a:spLocks noGrp="1"/>
          </p:cNvSpPr>
          <p:nvPr>
            <p:ph idx="1"/>
          </p:nvPr>
        </p:nvSpPr>
        <p:spPr>
          <a:xfrm>
            <a:off x="457200" y="1676400"/>
            <a:ext cx="8229600" cy="4709160"/>
          </a:xfrm>
        </p:spPr>
        <p:txBody>
          <a:bodyPr>
            <a:normAutofit fontScale="92500" lnSpcReduction="20000"/>
          </a:bodyPr>
          <a:lstStyle/>
          <a:p>
            <a:pPr algn="r" rtl="1">
              <a:buNone/>
            </a:pPr>
            <a:r>
              <a:rPr lang="fa-IR" dirty="0" smtClean="0"/>
              <a:t>توسط ملات  ماسه و سيمان و يا بتن به ضخامت 5 سانتي متر و عرض تا 15 سانتي متر، يک ماهيچه دورتادور آبرو مي سازيم. علت استفاده از ماهيچه براي جلوگيري از شکست عايق است.</a:t>
            </a:r>
            <a:endParaRPr lang="en-US" dirty="0" smtClean="0"/>
          </a:p>
          <a:p>
            <a:pPr algn="r" rtl="1">
              <a:buNone/>
            </a:pPr>
            <a:r>
              <a:rPr lang="fa-IR" dirty="0" smtClean="0"/>
              <a:t>نوارهايي از جنس بتن در محدوده ي حداکثر10متر مربع ميسازيم اين نوارها را کرم و عمليات ياد شده را کرم بندي گويند. فاصله دورترين نقطه کرم از يکديگر حداکثر برابر 1/5 متر در نظر گرفته مي شود.</a:t>
            </a:r>
            <a:endParaRPr lang="en-US" dirty="0" smtClean="0"/>
          </a:p>
          <a:p>
            <a:pPr algn="r" rtl="1">
              <a:buNone/>
            </a:pPr>
            <a:r>
              <a:rPr lang="fa-IR" dirty="0" smtClean="0"/>
              <a:t>با ريختن بتن سبک بين کرم بنديها، سطح يکپارچه اي ايجاد مي شود.</a:t>
            </a:r>
            <a:endParaRPr lang="en-US" dirty="0" smtClean="0"/>
          </a:p>
          <a:p>
            <a:pPr algn="r" rtl="1">
              <a:buNone/>
            </a:pPr>
            <a:r>
              <a:rPr lang="fa-IR" dirty="0" smtClean="0"/>
              <a:t>بر روي بتن سبک بايد حداقل2 سانتي متر ملات ماسه سيمان جهت پر کردن پستي و بلندي ها و به وجود آوردن بستري مناسب براي عايق کاري، اندود نمود. به جاي ملات ماسه سيمان مي توان از آسفالت بام با ضخامت حداقل 2 سانتي متر استفاده نمود</a:t>
            </a:r>
            <a:endParaRPr lang="en-US" dirty="0"/>
          </a:p>
        </p:txBody>
      </p:sp>
    </p:spTree>
  </p:cSld>
  <p:clrMapOvr>
    <a:masterClrMapping/>
  </p:clrMapOvr>
  <p:transition>
    <p:zoom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11092009083.jpg"/>
          <p:cNvPicPr>
            <a:picLocks noGrp="1" noChangeAspect="1" noChangeArrowheads="1"/>
          </p:cNvPicPr>
          <p:nvPr>
            <p:ph idx="1"/>
          </p:nvPr>
        </p:nvPicPr>
        <p:blipFill>
          <a:blip r:embed="rId2">
            <a:duotone>
              <a:prstClr val="black"/>
              <a:schemeClr val="accent1">
                <a:tint val="45000"/>
                <a:satMod val="400000"/>
              </a:schemeClr>
            </a:duotone>
          </a:blip>
          <a:srcRect/>
          <a:stretch>
            <a:fillRect/>
          </a:stretch>
        </p:blipFill>
        <p:spPr bwMode="auto">
          <a:xfrm>
            <a:off x="304795" y="76200"/>
            <a:ext cx="8686805" cy="6553200"/>
          </a:xfrm>
          <a:prstGeom prst="rect">
            <a:avLst/>
          </a:prstGeom>
          <a:ln>
            <a:noFill/>
          </a:ln>
          <a:effectLst>
            <a:softEdge rad="112500"/>
          </a:effectLst>
        </p:spPr>
      </p:pic>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08922.jpg"/>
          <p:cNvPicPr>
            <a:picLocks noChangeAspect="1"/>
          </p:cNvPicPr>
          <p:nvPr/>
        </p:nvPicPr>
        <p:blipFill>
          <a:blip r:embed="rId2"/>
          <a:stretch>
            <a:fillRect/>
          </a:stretch>
        </p:blipFill>
        <p:spPr>
          <a:xfrm>
            <a:off x="304800" y="1676400"/>
            <a:ext cx="6658476" cy="4419600"/>
          </a:xfrm>
          <a:prstGeom prst="rect">
            <a:avLst/>
          </a:prstGeom>
          <a:ln>
            <a:noFill/>
          </a:ln>
          <a:effectLst>
            <a:softEdge rad="112500"/>
          </a:effectLst>
        </p:spPr>
      </p:pic>
      <p:sp>
        <p:nvSpPr>
          <p:cNvPr id="4" name="Rectangle 3"/>
          <p:cNvSpPr/>
          <p:nvPr/>
        </p:nvSpPr>
        <p:spPr>
          <a:xfrm>
            <a:off x="4876800" y="304800"/>
            <a:ext cx="3962400" cy="1200329"/>
          </a:xfrm>
          <a:prstGeom prst="rect">
            <a:avLst/>
          </a:prstGeom>
        </p:spPr>
        <p:txBody>
          <a:bodyPr wrap="square">
            <a:spAutoFit/>
          </a:bodyPr>
          <a:lstStyle/>
          <a:p>
            <a:pPr algn="ctr"/>
            <a:r>
              <a:rPr lang="fa-IR" sz="7200" dirty="0" smtClean="0">
                <a:effectLst/>
              </a:rPr>
              <a:t>کف کاذب </a:t>
            </a:r>
            <a:endParaRPr lang="fa-IR" sz="7200" dirty="0">
              <a:effectLst/>
            </a:endParaRP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ar-SA" sz="4400" dirty="0" smtClean="0"/>
              <a:t>کف سازي در زيرزمين ها </a:t>
            </a:r>
            <a:endParaRPr lang="en-US" sz="4400" dirty="0"/>
          </a:p>
        </p:txBody>
      </p:sp>
      <p:sp>
        <p:nvSpPr>
          <p:cNvPr id="5" name="Content Placeholder 2"/>
          <p:cNvSpPr>
            <a:spLocks noGrp="1"/>
          </p:cNvSpPr>
          <p:nvPr>
            <p:ph idx="1"/>
          </p:nvPr>
        </p:nvSpPr>
        <p:spPr>
          <a:xfrm>
            <a:off x="457200" y="1600200"/>
            <a:ext cx="8229600" cy="4709160"/>
          </a:xfrm>
        </p:spPr>
        <p:txBody>
          <a:bodyPr/>
          <a:lstStyle/>
          <a:p>
            <a:pPr>
              <a:buNone/>
            </a:pPr>
            <a:r>
              <a:rPr lang="fa-IR" sz="2800" dirty="0" smtClean="0"/>
              <a:t>اگر زمين طبيعي کاملا خشک باشد، براي کف سازي، يک لايه بتن با عيار 200 کيلو گرم سيمان در متر مکعب با ضخامت 10 سانتي متر به روي زمين ريخته مي شود که پس از متراکم نمودن آن، آن را صاف مي کنند. پوشش نهايي مي تواند ملات ماسه و سيمان، سنگ فرش، موزاييک و... باشد.</a:t>
            </a:r>
            <a:endParaRPr lang="en-US" sz="2800" dirty="0" smtClean="0"/>
          </a:p>
        </p:txBody>
      </p:sp>
      <p:pic>
        <p:nvPicPr>
          <p:cNvPr id="6" name="Picture 2" descr="E:\dareh pity\kaf\29092009267.jpg"/>
          <p:cNvPicPr>
            <a:picLocks noChangeAspect="1" noChangeArrowheads="1"/>
          </p:cNvPicPr>
          <p:nvPr/>
        </p:nvPicPr>
        <p:blipFill>
          <a:blip r:embed="rId2" cstate="print"/>
          <a:srcRect/>
          <a:stretch>
            <a:fillRect/>
          </a:stretch>
        </p:blipFill>
        <p:spPr bwMode="auto">
          <a:xfrm>
            <a:off x="457200" y="3886200"/>
            <a:ext cx="4572000" cy="2667000"/>
          </a:xfrm>
          <a:prstGeom prst="rect">
            <a:avLst/>
          </a:prstGeom>
          <a:ln>
            <a:noFill/>
          </a:ln>
          <a:effectLst>
            <a:softEdge rad="112500"/>
          </a:effectLst>
        </p:spPr>
      </p:pic>
    </p:spTree>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800" dirty="0" smtClean="0"/>
              <a:t>کف کاذب </a:t>
            </a:r>
            <a:endParaRPr lang="en-US" sz="4800" dirty="0"/>
          </a:p>
        </p:txBody>
      </p:sp>
      <p:sp>
        <p:nvSpPr>
          <p:cNvPr id="5" name="Content Placeholder 2"/>
          <p:cNvSpPr>
            <a:spLocks noGrp="1"/>
          </p:cNvSpPr>
          <p:nvPr>
            <p:ph idx="1"/>
          </p:nvPr>
        </p:nvSpPr>
        <p:spPr>
          <a:xfrm>
            <a:off x="457200" y="1676400"/>
            <a:ext cx="8229600" cy="4709160"/>
          </a:xfrm>
        </p:spPr>
        <p:txBody>
          <a:bodyPr/>
          <a:lstStyle/>
          <a:p>
            <a:pPr algn="r" rtl="1">
              <a:buNone/>
            </a:pPr>
            <a:r>
              <a:rPr lang="fa-IR" sz="2800" dirty="0" smtClean="0"/>
              <a:t>کف کاذب نام کالايي است که به قرينه سقف کاذب نام گذاري شده است و به کفي اطلاق مي گردد که کف اصلي سازه ساختماني نيست و جهت افزايش ارتفاع محل تردد به کمک پايه هايي به کف اصلي طبقات نصب شده است. </a:t>
            </a:r>
            <a:endParaRPr lang="en-US" sz="2800" dirty="0" smtClean="0"/>
          </a:p>
          <a:p>
            <a:pPr algn="r" rtl="1">
              <a:buNone/>
            </a:pPr>
            <a:r>
              <a:rPr lang="fa-IR" sz="2800" dirty="0" smtClean="0"/>
              <a:t>دليل به کارگيري آن عموما جهت پوشش حجم زيادي از کابلها و تاسيسات است که در بعضي از اماکن به کار ميرود. کف کاذب در ابعاد 60×40، 40×40، 50×50ف 60×60، 80×80، 60×120،عرضه مي شود</a:t>
            </a:r>
            <a:endParaRPr lang="en-US" sz="2800" dirty="0"/>
          </a:p>
        </p:txBody>
      </p:sp>
    </p:spTree>
  </p:cSld>
  <p:clrMapOvr>
    <a:masterClrMapping/>
  </p:clrMapOvr>
  <p:transition>
    <p:zoom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762000"/>
            <a:ext cx="7772400" cy="5878532"/>
          </a:xfrm>
          <a:prstGeom prst="rect">
            <a:avLst/>
          </a:prstGeom>
        </p:spPr>
        <p:txBody>
          <a:bodyPr wrap="square">
            <a:spAutoFit/>
          </a:bodyPr>
          <a:lstStyle/>
          <a:p>
            <a:pPr algn="r"/>
            <a:r>
              <a:rPr lang="fa-IR" sz="4000" dirty="0" smtClean="0">
                <a:effectLst/>
              </a:rPr>
              <a:t>كـاربـرد</a:t>
            </a:r>
          </a:p>
          <a:p>
            <a:pPr algn="r"/>
            <a:r>
              <a:rPr lang="fa-IR" sz="2800" dirty="0" smtClean="0">
                <a:effectLst/>
              </a:rPr>
              <a:t/>
            </a:r>
            <a:br>
              <a:rPr lang="fa-IR" sz="2800" dirty="0" smtClean="0">
                <a:effectLst/>
              </a:rPr>
            </a:br>
            <a:r>
              <a:rPr lang="fa-IR" sz="2800" dirty="0" smtClean="0">
                <a:effectLst/>
              </a:rPr>
              <a:t>1 – ايجاد محل مناسب براي عبور دادن منصوبات مكانيكي و برقي با امكان دسترسي آسان به آنها در دوره ي  بهره برداري . </a:t>
            </a:r>
            <a:br>
              <a:rPr lang="fa-IR" sz="2800" dirty="0" smtClean="0">
                <a:effectLst/>
              </a:rPr>
            </a:br>
            <a:r>
              <a:rPr lang="fa-IR" sz="2800" dirty="0" smtClean="0">
                <a:effectLst/>
              </a:rPr>
              <a:t>2 – سبك سازي وزن ساختمان . </a:t>
            </a:r>
            <a:br>
              <a:rPr lang="fa-IR" sz="2800" dirty="0" smtClean="0">
                <a:effectLst/>
              </a:rPr>
            </a:br>
            <a:r>
              <a:rPr lang="fa-IR" sz="2800" dirty="0" smtClean="0">
                <a:effectLst/>
              </a:rPr>
              <a:t>1-3) بايد گفت با كار گذاشتن تايلهاي كف كاذب بر روي پايه ها و استرينگرها در طبقات ساختمان ، سطح يكپارچه به ارتفاع از پيش تعيين شده روي كف اصلي ايجاد ميگردد . ( ارتفاع اين سطح از 10 تا 150 سانتيمتر ميتواند متغير باشد ) . از فضاي حاصل بين كف اصلي و كف كاذب ميتوان منصوبات مكانيكي و برقي از قبيل : لوله هاي آب سرد و گرم ، هواي سرد و گرم ، كانال هوا ، </a:t>
            </a:r>
            <a:br>
              <a:rPr lang="fa-IR" sz="2800" dirty="0" smtClean="0">
                <a:effectLst/>
              </a:rPr>
            </a:br>
            <a:r>
              <a:rPr lang="fa-IR" sz="2800" dirty="0" smtClean="0">
                <a:effectLst/>
              </a:rPr>
              <a:t/>
            </a:r>
            <a:br>
              <a:rPr lang="fa-IR" sz="2800" dirty="0" smtClean="0">
                <a:effectLst/>
              </a:rPr>
            </a:br>
            <a:endParaRPr lang="fa-IR" sz="2800" dirty="0">
              <a:effectLst/>
            </a:endParaRPr>
          </a:p>
        </p:txBody>
      </p:sp>
    </p:spTree>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794570"/>
            <a:ext cx="8534400" cy="3539430"/>
          </a:xfrm>
          <a:prstGeom prst="rect">
            <a:avLst/>
          </a:prstGeom>
        </p:spPr>
        <p:txBody>
          <a:bodyPr wrap="square">
            <a:spAutoFit/>
          </a:bodyPr>
          <a:lstStyle/>
          <a:p>
            <a:pPr algn="r"/>
            <a:r>
              <a:rPr lang="fa-IR" sz="2800" dirty="0" smtClean="0">
                <a:effectLst/>
              </a:rPr>
              <a:t>سيمهاي برقي ، تلفن و صوتي ، آنتنهاي تلويزيوني و ماهواره اي و .... را عبور داد . </a:t>
            </a:r>
          </a:p>
          <a:p>
            <a:pPr algn="r"/>
            <a:r>
              <a:rPr lang="fa-IR" sz="2800" dirty="0" smtClean="0">
                <a:effectLst/>
              </a:rPr>
              <a:t>با مرعي داشتن اينكه هر كدام از تايلهاي كف كاذب در هر نقطه از سالن بوسيله تايل كش به آساني قابل برداشتن هستند ، بنابرين دسترسي سريع و آسان به تمام منصوبات زير كف كاذب در همه سطح سالن ، بدون تقبل هزينه و مشكلات تخريب و دوباره سازي ، و بدون نياز به متخصص براحتي امكان پذير بوده و در دوره ي بهره برداري از اين بابت هزينه اي بوجود نخواهد آمد .</a:t>
            </a:r>
            <a:endParaRPr lang="fa-IR" sz="2800" dirty="0">
              <a:effectLst/>
            </a:endParaRPr>
          </a:p>
        </p:txBody>
      </p:sp>
    </p:spTree>
  </p:cSld>
  <p:clrMapOvr>
    <a:masterClrMapping/>
  </p:clrMapOvr>
  <p:transition>
    <p:zoom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70995"/>
            <a:ext cx="8534400" cy="4401205"/>
          </a:xfrm>
          <a:prstGeom prst="rect">
            <a:avLst/>
          </a:prstGeom>
        </p:spPr>
        <p:txBody>
          <a:bodyPr wrap="square">
            <a:spAutoFit/>
          </a:bodyPr>
          <a:lstStyle/>
          <a:p>
            <a:pPr algn="r"/>
            <a:r>
              <a:rPr lang="fa-IR" sz="2800" dirty="0" smtClean="0">
                <a:effectLst/>
              </a:rPr>
              <a:t> با توجه به توسعه صنعت نفت ، گاز و پتروشيمي در سالهاي اخير در سراسر كشور بويژه در ميدان گازي پارس جنوبي و منطقه ويژه اقتصادي پتروشيمي و همچنين احداث نيروگاههاي جديد اعم از گازي و سيكلهاي تركيبي ، در اقصي نقاط كشور ، و با مرعي داشتن روش كنترل مركزي اين صنايع ، متخصصان و سازندگان اين پروژه هاي عظيم ، همگي براي عبور دادن سيمها و كابلهاي اطاق كنترل ، از سيستم كف كاذب استفاده ميكنند . </a:t>
            </a:r>
            <a:br>
              <a:rPr lang="fa-IR" sz="2800" dirty="0" smtClean="0">
                <a:effectLst/>
              </a:rPr>
            </a:br>
            <a:r>
              <a:rPr lang="fa-IR" sz="2800" dirty="0" smtClean="0">
                <a:effectLst/>
              </a:rPr>
              <a:t> البته نبايد از نظر دور داشت که توسعه روز افزون صنعت مخابرات ، استفاده از کف کاذب را اجتناب ناپذير کرده است .</a:t>
            </a:r>
            <a:br>
              <a:rPr lang="fa-IR" sz="2800" dirty="0" smtClean="0">
                <a:effectLst/>
              </a:rPr>
            </a:br>
            <a:endParaRPr lang="fa-IR" sz="2800" dirty="0">
              <a:effectLst/>
            </a:endParaRPr>
          </a:p>
        </p:txBody>
      </p:sp>
    </p:spTree>
  </p:cSld>
  <p:clrMapOvr>
    <a:masterClrMapping/>
  </p:clrMapOvr>
  <p:transition>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52600"/>
            <a:ext cx="8305800" cy="1384995"/>
          </a:xfrm>
          <a:prstGeom prst="rect">
            <a:avLst/>
          </a:prstGeom>
        </p:spPr>
        <p:txBody>
          <a:bodyPr wrap="square">
            <a:spAutoFit/>
          </a:bodyPr>
          <a:lstStyle/>
          <a:p>
            <a:r>
              <a:rPr lang="fa-IR" sz="2800" dirty="0" smtClean="0">
                <a:effectLst/>
              </a:rPr>
              <a:t>2-3) در خصوص سبك سازي وزن ساختمان ، با فرض اينكه در حالت معمولي منصوبات مكانيكي و برقي مثل : لوله ها و كابلها و ... از كف طبقات ساختمان عبور داده و اطراف آنها را با پوكه معدني پر ميكنند و</a:t>
            </a:r>
            <a:endParaRPr lang="fa-IR" sz="2800" dirty="0"/>
          </a:p>
        </p:txBody>
      </p:sp>
      <p:sp>
        <p:nvSpPr>
          <p:cNvPr id="5" name="Rectangle 4"/>
          <p:cNvSpPr/>
          <p:nvPr/>
        </p:nvSpPr>
        <p:spPr>
          <a:xfrm>
            <a:off x="685800" y="3189744"/>
            <a:ext cx="8077200" cy="2677656"/>
          </a:xfrm>
          <a:prstGeom prst="rect">
            <a:avLst/>
          </a:prstGeom>
        </p:spPr>
        <p:txBody>
          <a:bodyPr wrap="square">
            <a:spAutoFit/>
          </a:bodyPr>
          <a:lstStyle/>
          <a:p>
            <a:pPr algn="r"/>
            <a:r>
              <a:rPr lang="fa-IR" sz="2800" dirty="0" smtClean="0">
                <a:effectLst/>
              </a:rPr>
              <a:t>روي آنها را با ملات ماسه و سيمان مي پوشانند. در صورتيكه اگربجاي اجراي اين روش سنتي ، از مزاياي سيستم كف كاذب استفاده كنند منجر به حذف پوكه معدني اطراف لوله ها و كابلها و ... و ملات ماسه و سيمان روي آنها شده و ، مقدار قابل ملاحظه اي از بار مرده ساختمان كاسته خواهد شد . (( محاسبات مقدار کاهش بار مرده موجود است . ))</a:t>
            </a:r>
            <a:endParaRPr lang="fa-IR" sz="2800" dirty="0"/>
          </a:p>
        </p:txBody>
      </p:sp>
    </p:spTree>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340108"/>
            <a:ext cx="8001000" cy="4832092"/>
          </a:xfrm>
          <a:prstGeom prst="rect">
            <a:avLst/>
          </a:prstGeom>
        </p:spPr>
        <p:txBody>
          <a:bodyPr wrap="square">
            <a:spAutoFit/>
          </a:bodyPr>
          <a:lstStyle/>
          <a:p>
            <a:pPr algn="r"/>
            <a:r>
              <a:rPr lang="fa-IR" sz="2800" dirty="0" smtClean="0">
                <a:effectLst/>
              </a:rPr>
              <a:t/>
            </a:r>
            <a:br>
              <a:rPr lang="fa-IR" sz="2800" dirty="0" smtClean="0">
                <a:effectLst/>
              </a:rPr>
            </a:br>
            <a:r>
              <a:rPr lang="fa-IR" sz="2800" dirty="0" smtClean="0">
                <a:effectLst/>
              </a:rPr>
              <a:t> اين كاهش وزن سبب كاهش بار وارده به فونداسيونها ، ستونها ، تيرها و ..... شده و در نتيجه موجب صرفه جويي در مصالح ، دستمزد و قيمت تمام شده ي ساختمان خواهد گرديد . </a:t>
            </a:r>
            <a:br>
              <a:rPr lang="fa-IR" sz="2800" dirty="0" smtClean="0">
                <a:effectLst/>
              </a:rPr>
            </a:br>
            <a:r>
              <a:rPr lang="fa-IR" sz="2800" dirty="0" smtClean="0">
                <a:effectLst/>
              </a:rPr>
              <a:t> با توجه به ارزيابي و اظهارات كار شناسان و متخصصان صنعت ساختمان و نظر به پيشينه پروژه هاي اجرا شده در مناطق مختلف كشور ، امروزه سيستم كف كاذب بعنوان مناسبترين وسيله براي عبور دادن منصوبات برقي و مكانيكي و سبك سازي و غيره مطرح است . كه هزينه هاي اجرا و پس از آن ( دوره ي بهره برداري ) را كاهش ميدهد . مسئله مهم ديگري كه از اين جريان ( سبك سازي ) حاصل ميشود ، ازدياد مقاومت ساختمان در مقابل زلزله است .</a:t>
            </a:r>
            <a:endParaRPr lang="fa-IR" sz="2800" dirty="0"/>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pPr algn="ctr" rtl="1"/>
            <a:r>
              <a:rPr lang="fa-IR" sz="4400" dirty="0" smtClean="0"/>
              <a:t>سيستم گرمايش از کف</a:t>
            </a:r>
            <a:endParaRPr lang="en-US" sz="4400" dirty="0"/>
          </a:p>
        </p:txBody>
      </p:sp>
      <p:sp>
        <p:nvSpPr>
          <p:cNvPr id="6" name="Content Placeholder 2"/>
          <p:cNvSpPr>
            <a:spLocks noGrp="1"/>
          </p:cNvSpPr>
          <p:nvPr>
            <p:ph idx="1"/>
          </p:nvPr>
        </p:nvSpPr>
        <p:spPr>
          <a:xfrm>
            <a:off x="457200" y="1600200"/>
            <a:ext cx="8229600" cy="4709160"/>
          </a:xfrm>
        </p:spPr>
        <p:txBody>
          <a:bodyPr>
            <a:normAutofit fontScale="92500" lnSpcReduction="10000"/>
          </a:bodyPr>
          <a:lstStyle/>
          <a:p>
            <a:pPr algn="r" rtl="1">
              <a:buNone/>
            </a:pPr>
            <a:r>
              <a:rPr lang="fa-IR" dirty="0" smtClean="0"/>
              <a:t>سيستم گرمايش از کف تکنولوژي جديدي ميباشد که در چند دهه اخير رشد چشمگيري داشته است و امروزه در تمام جهان به ساير سيستم هاي گرمايشي ترجيح داده مي شود</a:t>
            </a:r>
            <a:endParaRPr lang="en-US" dirty="0" smtClean="0"/>
          </a:p>
          <a:p>
            <a:pPr algn="r" rtl="1">
              <a:buNone/>
            </a:pPr>
            <a:r>
              <a:rPr lang="fa-IR" dirty="0" smtClean="0"/>
              <a:t> </a:t>
            </a:r>
            <a:r>
              <a:rPr lang="fa-IR" sz="3500" dirty="0" smtClean="0"/>
              <a:t>مزايا </a:t>
            </a:r>
            <a:endParaRPr lang="en-US" sz="3500" dirty="0" smtClean="0"/>
          </a:p>
          <a:p>
            <a:pPr algn="r" rtl="1">
              <a:buNone/>
            </a:pPr>
            <a:r>
              <a:rPr lang="fa-IR" dirty="0" smtClean="0"/>
              <a:t>توزيع يکنواخت گرما </a:t>
            </a:r>
            <a:endParaRPr lang="en-US" dirty="0" smtClean="0"/>
          </a:p>
          <a:p>
            <a:pPr algn="r" rtl="1">
              <a:buNone/>
            </a:pPr>
            <a:r>
              <a:rPr lang="fa-IR" dirty="0" smtClean="0"/>
              <a:t>آسايش و راحتي بسيار زياد </a:t>
            </a:r>
            <a:endParaRPr lang="en-US" dirty="0" smtClean="0"/>
          </a:p>
          <a:p>
            <a:pPr algn="r" rtl="1">
              <a:buNone/>
            </a:pPr>
            <a:r>
              <a:rPr lang="fa-IR" dirty="0" smtClean="0"/>
              <a:t>عدم احساس حرکت جريان هواي گرم </a:t>
            </a:r>
            <a:endParaRPr lang="en-US" dirty="0" smtClean="0"/>
          </a:p>
          <a:p>
            <a:pPr algn="r" rtl="1">
              <a:buNone/>
            </a:pPr>
            <a:r>
              <a:rPr lang="fa-IR" dirty="0" smtClean="0"/>
              <a:t>عدم حرکت و جابه جايي گرد و غبار </a:t>
            </a:r>
            <a:endParaRPr lang="en-US" dirty="0" smtClean="0"/>
          </a:p>
          <a:p>
            <a:pPr algn="r" rtl="1">
              <a:buNone/>
            </a:pPr>
            <a:r>
              <a:rPr lang="fa-IR" dirty="0" smtClean="0"/>
              <a:t>دماي ثابت تا ارتفاع 2 متري  از کف </a:t>
            </a:r>
            <a:endParaRPr lang="en-US" dirty="0" smtClean="0"/>
          </a:p>
          <a:p>
            <a:pPr algn="r" rtl="1">
              <a:buNone/>
            </a:pPr>
            <a:r>
              <a:rPr lang="fa-IR" dirty="0" smtClean="0"/>
              <a:t>25 الي 30درصد صرفه جويي در هزينه و مصرف انرژي</a:t>
            </a:r>
            <a:endParaRPr lang="en-US" dirty="0"/>
          </a:p>
        </p:txBody>
      </p:sp>
    </p:spTree>
  </p:cSld>
  <p:clrMapOvr>
    <a:masterClrMapping/>
  </p:clrMapOvr>
  <p:transition>
    <p:zoom dir="in"/>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68613" name="Content Placeholder 6"/>
          <p:cNvSpPr>
            <a:spLocks noGrp="1"/>
          </p:cNvSpPr>
          <p:nvPr>
            <p:ph idx="1"/>
          </p:nvPr>
        </p:nvSpPr>
        <p:spPr>
          <a:xfrm>
            <a:off x="3886200" y="1981200"/>
            <a:ext cx="4572000" cy="1570038"/>
          </a:xfrm>
        </p:spPr>
        <p:txBody>
          <a:bodyPr>
            <a:spAutoFit/>
          </a:bodyPr>
          <a:lstStyle/>
          <a:p>
            <a:pPr eaLnBrk="1" hangingPunct="1">
              <a:spcBef>
                <a:spcPct val="0"/>
              </a:spcBef>
              <a:buFont typeface="Wingdings" pitchFamily="2" charset="2"/>
              <a:buChar char="v"/>
            </a:pPr>
            <a:r>
              <a:rPr lang="en-US" sz="2200" smtClean="0"/>
              <a:t> </a:t>
            </a:r>
            <a:r>
              <a:rPr lang="fa-IR" sz="2200" smtClean="0"/>
              <a:t>کف کاذب آلومينيوم</a:t>
            </a:r>
          </a:p>
          <a:p>
            <a:pPr eaLnBrk="1" hangingPunct="1">
              <a:spcBef>
                <a:spcPct val="0"/>
              </a:spcBef>
              <a:buFont typeface="Wingdings" pitchFamily="2" charset="2"/>
              <a:buChar char="v"/>
            </a:pPr>
            <a:r>
              <a:rPr lang="fa-IR" sz="2200" smtClean="0"/>
              <a:t>کف کاذب سراميک</a:t>
            </a:r>
          </a:p>
          <a:p>
            <a:pPr eaLnBrk="1" hangingPunct="1">
              <a:spcBef>
                <a:spcPct val="0"/>
              </a:spcBef>
              <a:buFont typeface="Wingdings" pitchFamily="2" charset="2"/>
              <a:buChar char="v"/>
            </a:pPr>
            <a:r>
              <a:rPr lang="fa-IR" sz="2200" smtClean="0"/>
              <a:t>کف کاذب </a:t>
            </a:r>
            <a:r>
              <a:rPr lang="en-US" smtClean="0"/>
              <a:t>MDF-PVC</a:t>
            </a:r>
            <a:endParaRPr lang="en-US" sz="2200" smtClean="0"/>
          </a:p>
          <a:p>
            <a:pPr eaLnBrk="1" hangingPunct="1">
              <a:spcBef>
                <a:spcPct val="0"/>
              </a:spcBef>
              <a:buFont typeface="Wingdings" pitchFamily="2" charset="2"/>
              <a:buNone/>
            </a:pPr>
            <a:endParaRPr lang="fa-IR" sz="2200" smtClean="0"/>
          </a:p>
        </p:txBody>
      </p:sp>
      <p:pic>
        <p:nvPicPr>
          <p:cNvPr id="8" name="Picture 1" descr="D:\Kaf E Kazeb\انواع کف کاذب_files\photo21.jpg"/>
          <p:cNvPicPr>
            <a:picLocks noChangeAspect="1" noChangeArrowheads="1"/>
          </p:cNvPicPr>
          <p:nvPr/>
        </p:nvPicPr>
        <p:blipFill>
          <a:blip r:embed="rId2"/>
          <a:srcRect/>
          <a:stretch>
            <a:fillRect/>
          </a:stretch>
        </p:blipFill>
        <p:spPr bwMode="auto">
          <a:xfrm>
            <a:off x="2209800" y="1371600"/>
            <a:ext cx="2667000" cy="2041525"/>
          </a:xfrm>
          <a:prstGeom prst="rect">
            <a:avLst/>
          </a:prstGeom>
          <a:ln>
            <a:noFill/>
          </a:ln>
          <a:effectLst>
            <a:softEdge rad="112500"/>
          </a:effectLst>
        </p:spPr>
      </p:pic>
      <p:pic>
        <p:nvPicPr>
          <p:cNvPr id="9" name="Picture 2" descr="D:\Kaf E Kazeb\انواع کف کاذب_files\22s.jpg"/>
          <p:cNvPicPr>
            <a:picLocks noChangeAspect="1" noChangeArrowheads="1"/>
          </p:cNvPicPr>
          <p:nvPr/>
        </p:nvPicPr>
        <p:blipFill>
          <a:blip r:embed="rId3"/>
          <a:srcRect/>
          <a:stretch>
            <a:fillRect/>
          </a:stretch>
        </p:blipFill>
        <p:spPr bwMode="auto">
          <a:xfrm>
            <a:off x="381000" y="3124200"/>
            <a:ext cx="2587625" cy="1981200"/>
          </a:xfrm>
          <a:prstGeom prst="rect">
            <a:avLst/>
          </a:prstGeom>
          <a:ln>
            <a:noFill/>
          </a:ln>
          <a:effectLst>
            <a:softEdge rad="112500"/>
          </a:effectLst>
        </p:spPr>
      </p:pic>
      <p:pic>
        <p:nvPicPr>
          <p:cNvPr id="10" name="Picture 2" descr="D:\Kaf E Kazeb\كف كاذب چوبی_files\w2.gif"/>
          <p:cNvPicPr>
            <a:picLocks noChangeAspect="1" noChangeArrowheads="1"/>
          </p:cNvPicPr>
          <p:nvPr/>
        </p:nvPicPr>
        <p:blipFill>
          <a:blip r:embed="rId4"/>
          <a:srcRect/>
          <a:stretch>
            <a:fillRect/>
          </a:stretch>
        </p:blipFill>
        <p:spPr bwMode="auto">
          <a:xfrm>
            <a:off x="3581400" y="3352800"/>
            <a:ext cx="2438400" cy="325120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32004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69637" name="Content Placeholder 6"/>
          <p:cNvSpPr>
            <a:spLocks noGrp="1"/>
          </p:cNvSpPr>
          <p:nvPr>
            <p:ph idx="1"/>
          </p:nvPr>
        </p:nvSpPr>
        <p:spPr>
          <a:xfrm>
            <a:off x="4800600" y="1676400"/>
            <a:ext cx="3733800" cy="1784350"/>
          </a:xfrm>
        </p:spPr>
        <p:txBody>
          <a:bodyPr>
            <a:spAutoFit/>
          </a:bodyPr>
          <a:lstStyle/>
          <a:p>
            <a:pPr eaLnBrk="1" hangingPunct="1">
              <a:spcBef>
                <a:spcPct val="0"/>
              </a:spcBef>
            </a:pPr>
            <a:endParaRPr lang="en-US" sz="2200" dirty="0" smtClean="0"/>
          </a:p>
          <a:p>
            <a:pPr eaLnBrk="1" hangingPunct="1">
              <a:spcBef>
                <a:spcPct val="0"/>
              </a:spcBef>
              <a:buFont typeface="Wingdings" pitchFamily="2" charset="2"/>
              <a:buChar char="v"/>
            </a:pPr>
            <a:r>
              <a:rPr lang="fa-IR" sz="2200" dirty="0" smtClean="0"/>
              <a:t>کف کاذب سنگ طبيعي</a:t>
            </a:r>
          </a:p>
          <a:p>
            <a:pPr eaLnBrk="1" hangingPunct="1">
              <a:spcBef>
                <a:spcPct val="0"/>
              </a:spcBef>
              <a:buFont typeface="Wingdings" pitchFamily="2" charset="2"/>
              <a:buChar char="v"/>
            </a:pPr>
            <a:r>
              <a:rPr lang="fa-IR" sz="2200" dirty="0" smtClean="0"/>
              <a:t>کف کاذب کلسيم سولفات</a:t>
            </a:r>
          </a:p>
          <a:p>
            <a:pPr eaLnBrk="1" hangingPunct="1">
              <a:spcBef>
                <a:spcPct val="0"/>
              </a:spcBef>
              <a:buFont typeface="Wingdings" pitchFamily="2" charset="2"/>
              <a:buChar char="v"/>
            </a:pPr>
            <a:r>
              <a:rPr lang="fa-IR" sz="2200" dirty="0" smtClean="0"/>
              <a:t>کف کاذب فولادي توخالي</a:t>
            </a:r>
          </a:p>
          <a:p>
            <a:pPr eaLnBrk="1" hangingPunct="1">
              <a:spcBef>
                <a:spcPct val="0"/>
              </a:spcBef>
              <a:buFont typeface="Wingdings" pitchFamily="2" charset="2"/>
              <a:buChar char="v"/>
            </a:pPr>
            <a:r>
              <a:rPr lang="fa-IR" sz="2200" dirty="0" smtClean="0"/>
              <a:t>کف کاذب فولادي سوراخدار</a:t>
            </a:r>
          </a:p>
        </p:txBody>
      </p:sp>
      <p:pic>
        <p:nvPicPr>
          <p:cNvPr id="8" name="Picture 2" descr="D:\Kaf E Kazeb\انواع کف کاذب_files\26s.jpg"/>
          <p:cNvPicPr>
            <a:picLocks noChangeAspect="1" noChangeArrowheads="1"/>
          </p:cNvPicPr>
          <p:nvPr/>
        </p:nvPicPr>
        <p:blipFill>
          <a:blip r:embed="rId2"/>
          <a:srcRect/>
          <a:stretch>
            <a:fillRect/>
          </a:stretch>
        </p:blipFill>
        <p:spPr bwMode="auto">
          <a:xfrm>
            <a:off x="685800" y="1828800"/>
            <a:ext cx="2362200" cy="1808163"/>
          </a:xfrm>
          <a:prstGeom prst="rect">
            <a:avLst/>
          </a:prstGeom>
          <a:ln>
            <a:noFill/>
          </a:ln>
          <a:effectLst>
            <a:softEdge rad="112500"/>
          </a:effectLst>
        </p:spPr>
      </p:pic>
      <p:pic>
        <p:nvPicPr>
          <p:cNvPr id="9" name="Picture 3" descr="D:\Kaf E Kazeb\انواع کف کاذب_files\calcium.jpg"/>
          <p:cNvPicPr>
            <a:picLocks noChangeAspect="1" noChangeArrowheads="1"/>
          </p:cNvPicPr>
          <p:nvPr/>
        </p:nvPicPr>
        <p:blipFill>
          <a:blip r:embed="rId3"/>
          <a:srcRect/>
          <a:stretch>
            <a:fillRect/>
          </a:stretch>
        </p:blipFill>
        <p:spPr bwMode="auto">
          <a:xfrm>
            <a:off x="3048000" y="2514600"/>
            <a:ext cx="1990725" cy="1524000"/>
          </a:xfrm>
          <a:prstGeom prst="rect">
            <a:avLst/>
          </a:prstGeom>
          <a:ln>
            <a:noFill/>
          </a:ln>
          <a:effectLst>
            <a:softEdge rad="112500"/>
          </a:effectLst>
        </p:spPr>
      </p:pic>
      <p:pic>
        <p:nvPicPr>
          <p:cNvPr id="10" name="Picture 2" descr="D:\Kaf E Kazeb\کف کاذب فولادی تو خالی_files\hollow_steel_panel.gif"/>
          <p:cNvPicPr>
            <a:picLocks noChangeAspect="1" noChangeArrowheads="1"/>
          </p:cNvPicPr>
          <p:nvPr/>
        </p:nvPicPr>
        <p:blipFill>
          <a:blip r:embed="rId4"/>
          <a:srcRect/>
          <a:stretch>
            <a:fillRect/>
          </a:stretch>
        </p:blipFill>
        <p:spPr bwMode="auto">
          <a:xfrm>
            <a:off x="1267754" y="3962400"/>
            <a:ext cx="1846921" cy="1905000"/>
          </a:xfrm>
          <a:prstGeom prst="rect">
            <a:avLst/>
          </a:prstGeom>
          <a:ln>
            <a:noFill/>
          </a:ln>
          <a:effectLst>
            <a:softEdge rad="112500"/>
          </a:effectLst>
        </p:spPr>
      </p:pic>
      <p:pic>
        <p:nvPicPr>
          <p:cNvPr id="11" name="Picture 3" descr="H:\Access\Untitled-2.jpg"/>
          <p:cNvPicPr>
            <a:picLocks noChangeAspect="1" noChangeArrowheads="1"/>
          </p:cNvPicPr>
          <p:nvPr/>
        </p:nvPicPr>
        <p:blipFill>
          <a:blip r:embed="rId5"/>
          <a:srcRect/>
          <a:stretch>
            <a:fillRect/>
          </a:stretch>
        </p:blipFill>
        <p:spPr bwMode="auto">
          <a:xfrm>
            <a:off x="3352800" y="3962400"/>
            <a:ext cx="3752850" cy="225425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4876800" y="685800"/>
            <a:ext cx="3733800" cy="830263"/>
          </a:xfrm>
          <a:prstGeom prst="rect">
            <a:avLst/>
          </a:prstGeom>
          <a:noFill/>
          <a:ln w="9525">
            <a:noFill/>
            <a:miter lim="800000"/>
            <a:headEnd/>
            <a:tailEnd/>
          </a:ln>
          <a:effectLst/>
        </p:spPr>
        <p:txBody>
          <a:bodyPr>
            <a:spAutoFit/>
          </a:bodyPr>
          <a:lstStyle/>
          <a:p>
            <a:pPr algn="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مشخصات </a:t>
            </a:r>
            <a:r>
              <a:rPr lang="fa-IR" sz="4800" b="1" dirty="0" smtClean="0">
                <a:effectLst>
                  <a:outerShdw blurRad="38100" dist="38100" dir="2700000" algn="tl">
                    <a:srgbClr val="C0C0C0"/>
                  </a:outerShdw>
                </a:effectLst>
                <a:latin typeface="Andalus" pitchFamily="18" charset="-78"/>
                <a:cs typeface="Andalus" pitchFamily="18" charset="-78"/>
              </a:rPr>
              <a:t>فيزيکي</a:t>
            </a:r>
            <a:endParaRPr lang="fa-IR"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67589" name="Content Placeholder 8"/>
          <p:cNvSpPr>
            <a:spLocks noGrp="1"/>
          </p:cNvSpPr>
          <p:nvPr>
            <p:ph idx="1"/>
          </p:nvPr>
        </p:nvSpPr>
        <p:spPr>
          <a:xfrm>
            <a:off x="566738" y="1752600"/>
            <a:ext cx="8001000" cy="1446213"/>
          </a:xfrm>
        </p:spPr>
        <p:txBody>
          <a:bodyPr>
            <a:spAutoFit/>
          </a:bodyPr>
          <a:lstStyle/>
          <a:p>
            <a:pPr eaLnBrk="1" hangingPunct="1">
              <a:spcBef>
                <a:spcPct val="0"/>
              </a:spcBef>
            </a:pPr>
            <a:endParaRPr lang="fa-IR" sz="2200" smtClean="0"/>
          </a:p>
          <a:p>
            <a:pPr eaLnBrk="1" hangingPunct="1">
              <a:spcBef>
                <a:spcPct val="0"/>
              </a:spcBef>
              <a:buFont typeface="Wingdings" pitchFamily="2" charset="2"/>
              <a:buChar char="v"/>
            </a:pPr>
            <a:r>
              <a:rPr lang="fa-IR" sz="2200" smtClean="0"/>
              <a:t>کفپوش ها </a:t>
            </a:r>
          </a:p>
          <a:p>
            <a:pPr eaLnBrk="1" hangingPunct="1">
              <a:spcBef>
                <a:spcPct val="0"/>
              </a:spcBef>
              <a:buFont typeface="Wingdings" pitchFamily="2" charset="2"/>
              <a:buChar char="v"/>
            </a:pPr>
            <a:r>
              <a:rPr lang="fa-IR" sz="2200" smtClean="0"/>
              <a:t>پايه ها</a:t>
            </a:r>
          </a:p>
          <a:p>
            <a:pPr eaLnBrk="1" hangingPunct="1">
              <a:spcBef>
                <a:spcPct val="0"/>
              </a:spcBef>
              <a:buFont typeface="Wingdings" pitchFamily="2" charset="2"/>
              <a:buChar char="v"/>
            </a:pPr>
            <a:r>
              <a:rPr lang="fa-IR" sz="2200" smtClean="0"/>
              <a:t>استرينگرها</a:t>
            </a:r>
            <a:endParaRPr lang="ar-AE" sz="2200" smtClean="0"/>
          </a:p>
        </p:txBody>
      </p:sp>
      <p:pic>
        <p:nvPicPr>
          <p:cNvPr id="10" name="Picture 2" descr="D:\Kaf E Kazeb\Access Flooring\Top%20Left.jpg"/>
          <p:cNvPicPr>
            <a:picLocks noChangeAspect="1" noChangeArrowheads="1"/>
          </p:cNvPicPr>
          <p:nvPr/>
        </p:nvPicPr>
        <p:blipFill>
          <a:blip r:embed="rId2"/>
          <a:srcRect/>
          <a:stretch>
            <a:fillRect/>
          </a:stretch>
        </p:blipFill>
        <p:spPr bwMode="auto">
          <a:xfrm>
            <a:off x="533400" y="1828800"/>
            <a:ext cx="5181600" cy="3124200"/>
          </a:xfrm>
          <a:prstGeom prst="rect">
            <a:avLst/>
          </a:prstGeom>
          <a:ln>
            <a:noFill/>
          </a:ln>
          <a:effectLst>
            <a:softEdge rad="112500"/>
          </a:effectLst>
        </p:spPr>
      </p:pic>
      <p:pic>
        <p:nvPicPr>
          <p:cNvPr id="11" name="Picture 3" descr="D:\Kaf E Kazeb\Access Flooring\untitledk.bmp"/>
          <p:cNvPicPr>
            <a:picLocks noChangeAspect="1" noChangeArrowheads="1"/>
          </p:cNvPicPr>
          <p:nvPr/>
        </p:nvPicPr>
        <p:blipFill>
          <a:blip r:embed="rId3"/>
          <a:srcRect/>
          <a:stretch>
            <a:fillRect/>
          </a:stretch>
        </p:blipFill>
        <p:spPr bwMode="auto">
          <a:xfrm>
            <a:off x="3810000" y="4572000"/>
            <a:ext cx="5076825" cy="2058988"/>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Autofit/>
          </a:bodyPr>
          <a:lstStyle/>
          <a:p>
            <a:pPr algn="ctr"/>
            <a:r>
              <a:rPr lang="fa-IR" sz="3200" dirty="0" smtClean="0"/>
              <a:t>لايه هاي مختلف کف سازي از پايين به بالادر طبقه همکف</a:t>
            </a:r>
            <a:endParaRPr lang="en-US" sz="3200" dirty="0"/>
          </a:p>
        </p:txBody>
      </p:sp>
      <p:sp>
        <p:nvSpPr>
          <p:cNvPr id="5" name="Content Placeholder 2"/>
          <p:cNvSpPr>
            <a:spLocks noGrp="1"/>
          </p:cNvSpPr>
          <p:nvPr>
            <p:ph idx="1"/>
          </p:nvPr>
        </p:nvSpPr>
        <p:spPr>
          <a:xfrm>
            <a:off x="533400" y="1981200"/>
            <a:ext cx="8229600" cy="4709160"/>
          </a:xfrm>
        </p:spPr>
        <p:txBody>
          <a:bodyPr/>
          <a:lstStyle/>
          <a:p>
            <a:pPr marL="651510" indent="-514350" algn="r" rtl="1">
              <a:buFont typeface="+mj-lt"/>
              <a:buAutoNum type="arabicPeriod"/>
            </a:pPr>
            <a:r>
              <a:rPr lang="fa-IR" b="1" dirty="0" smtClean="0"/>
              <a:t>زمين کوبيده</a:t>
            </a:r>
            <a:endParaRPr lang="en-US" b="1" dirty="0" smtClean="0"/>
          </a:p>
          <a:p>
            <a:pPr marL="651510" lvl="0" indent="-514350" algn="r" rtl="1">
              <a:buFont typeface="+mj-lt"/>
              <a:buAutoNum type="arabicPeriod"/>
            </a:pPr>
            <a:r>
              <a:rPr lang="fa-IR" b="1" dirty="0" smtClean="0"/>
              <a:t>بلوکاژ(ماکادوم)</a:t>
            </a:r>
            <a:endParaRPr lang="en-US" b="1" dirty="0" smtClean="0"/>
          </a:p>
          <a:p>
            <a:pPr marL="651510" lvl="0" indent="-514350" algn="r" rtl="1">
              <a:buFont typeface="+mj-lt"/>
              <a:buAutoNum type="arabicPeriod"/>
            </a:pPr>
            <a:r>
              <a:rPr lang="fa-IR" b="1" dirty="0" smtClean="0"/>
              <a:t>بتن مگر</a:t>
            </a:r>
            <a:endParaRPr lang="en-US" b="1" dirty="0" smtClean="0"/>
          </a:p>
          <a:p>
            <a:pPr marL="651510" indent="-514350" algn="r" rtl="1">
              <a:buFont typeface="+mj-lt"/>
              <a:buAutoNum type="arabicPeriod"/>
            </a:pPr>
            <a:r>
              <a:rPr lang="fa-IR" b="1" dirty="0" smtClean="0"/>
              <a:t>ملات </a:t>
            </a:r>
            <a:endParaRPr lang="en-US" b="1" dirty="0" smtClean="0"/>
          </a:p>
          <a:p>
            <a:pPr marL="651510" indent="-514350" algn="r" rtl="1">
              <a:buFont typeface="+mj-lt"/>
              <a:buAutoNum type="arabicPeriod"/>
            </a:pPr>
            <a:r>
              <a:rPr lang="fa-IR" b="1" dirty="0" smtClean="0"/>
              <a:t>موزاييک ، سنگ و يا سراميک</a:t>
            </a:r>
            <a:endParaRPr lang="en-US" b="1" dirty="0" smtClean="0"/>
          </a:p>
          <a:p>
            <a:pPr marL="651510" indent="-514350" algn="r" rtl="1">
              <a:buFont typeface="+mj-lt"/>
              <a:buAutoNum type="arabicPeriod"/>
            </a:pPr>
            <a:r>
              <a:rPr lang="fa-IR" b="1" dirty="0" smtClean="0"/>
              <a:t>کف پوش در صورت لزوم </a:t>
            </a:r>
            <a:endParaRPr lang="en-US" b="1" dirty="0" smtClean="0"/>
          </a:p>
          <a:p>
            <a:pPr marL="651510" lvl="0" indent="-514350" algn="r" rtl="1">
              <a:buFont typeface="+mj-lt"/>
              <a:buAutoNum type="arabicPeriod"/>
            </a:pPr>
            <a:endParaRPr lang="en-US" b="1" dirty="0" smtClean="0"/>
          </a:p>
          <a:p>
            <a:pPr marL="651510" indent="-514350" algn="r" rtl="1">
              <a:buFont typeface="+mj-lt"/>
              <a:buAutoNum type="arabicPeriod"/>
            </a:pPr>
            <a:endParaRPr lang="en-US" b="1" dirty="0"/>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32004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3" name="Title 1"/>
          <p:cNvSpPr>
            <a:spLocks noGrp="1"/>
          </p:cNvSpPr>
          <p:nvPr>
            <p:ph idx="1"/>
          </p:nvPr>
        </p:nvSpPr>
        <p:spPr>
          <a:xfrm>
            <a:off x="6019800" y="1752600"/>
            <a:ext cx="2547938" cy="685800"/>
          </a:xfrm>
        </p:spPr>
        <p:txBody>
          <a:bodyPr/>
          <a:lstStyle/>
          <a:p>
            <a:pPr marL="0" lvl="8" indent="0" fontAlgn="auto">
              <a:spcBef>
                <a:spcPts val="0"/>
              </a:spcBef>
              <a:spcAft>
                <a:spcPts val="0"/>
              </a:spcAft>
              <a:defRPr/>
            </a:pPr>
            <a:r>
              <a:rPr lang="fa-IR" sz="2500" b="1" dirty="0"/>
              <a:t>خواص کفپوش ها</a:t>
            </a:r>
            <a:endParaRPr lang="ar-AE" sz="2500" b="1" dirty="0"/>
          </a:p>
        </p:txBody>
      </p:sp>
      <p:sp>
        <p:nvSpPr>
          <p:cNvPr id="14" name="Rectangle 13"/>
          <p:cNvSpPr/>
          <p:nvPr/>
        </p:nvSpPr>
        <p:spPr>
          <a:xfrm>
            <a:off x="3886200" y="2514600"/>
            <a:ext cx="4624388" cy="1784350"/>
          </a:xfrm>
          <a:prstGeom prst="rect">
            <a:avLst/>
          </a:prstGeom>
        </p:spPr>
        <p:txBody>
          <a:bodyPr>
            <a:spAutoFit/>
          </a:bodyPr>
          <a:lstStyle/>
          <a:p>
            <a:pPr algn="r" fontAlgn="auto">
              <a:spcBef>
                <a:spcPts val="0"/>
              </a:spcBef>
              <a:spcAft>
                <a:spcPts val="0"/>
              </a:spcAft>
              <a:buFont typeface="Wingdings" pitchFamily="2" charset="2"/>
              <a:buChar char="v"/>
              <a:defRPr/>
            </a:pPr>
            <a:r>
              <a:rPr lang="fa-IR" sz="2200" dirty="0" smtClean="0">
                <a:latin typeface="+mn-lt"/>
                <a:cs typeface="+mn-cs"/>
              </a:rPr>
              <a:t>آنتي </a:t>
            </a:r>
            <a:r>
              <a:rPr lang="fa-IR" sz="2200" dirty="0">
                <a:latin typeface="+mn-lt"/>
                <a:cs typeface="+mn-cs"/>
              </a:rPr>
              <a:t>استاتيک</a:t>
            </a:r>
          </a:p>
          <a:p>
            <a:pPr algn="r" fontAlgn="auto">
              <a:spcBef>
                <a:spcPts val="0"/>
              </a:spcBef>
              <a:spcAft>
                <a:spcPts val="0"/>
              </a:spcAft>
              <a:buFont typeface="Wingdings" pitchFamily="2" charset="2"/>
              <a:buChar char="v"/>
              <a:defRPr/>
            </a:pPr>
            <a:r>
              <a:rPr lang="fa-IR" sz="2200" dirty="0">
                <a:latin typeface="+mn-lt"/>
                <a:cs typeface="+mn-cs"/>
              </a:rPr>
              <a:t>کانداکتيو</a:t>
            </a:r>
          </a:p>
          <a:p>
            <a:pPr algn="r" fontAlgn="auto">
              <a:spcBef>
                <a:spcPts val="0"/>
              </a:spcBef>
              <a:spcAft>
                <a:spcPts val="0"/>
              </a:spcAft>
              <a:buFont typeface="Wingdings" pitchFamily="2" charset="2"/>
              <a:buChar char="v"/>
              <a:defRPr/>
            </a:pPr>
            <a:r>
              <a:rPr lang="fa-IR" sz="2200" dirty="0">
                <a:latin typeface="+mn-lt"/>
                <a:cs typeface="+mn-cs"/>
              </a:rPr>
              <a:t>ضريب صدا </a:t>
            </a:r>
            <a:r>
              <a:rPr lang="fa-IR" sz="2200" dirty="0" smtClean="0">
                <a:latin typeface="+mn-lt"/>
                <a:cs typeface="+mn-cs"/>
              </a:rPr>
              <a:t>گيري </a:t>
            </a:r>
            <a:r>
              <a:rPr lang="fa-IR" sz="2200" dirty="0">
                <a:latin typeface="+mn-lt"/>
                <a:cs typeface="+mn-cs"/>
              </a:rPr>
              <a:t>مناسب        </a:t>
            </a:r>
          </a:p>
          <a:p>
            <a:pPr algn="r" fontAlgn="auto">
              <a:spcBef>
                <a:spcPts val="0"/>
              </a:spcBef>
              <a:spcAft>
                <a:spcPts val="0"/>
              </a:spcAft>
              <a:buFont typeface="Wingdings" pitchFamily="2" charset="2"/>
              <a:buChar char="v"/>
              <a:defRPr/>
            </a:pPr>
            <a:r>
              <a:rPr lang="fa-IR" sz="2200" dirty="0">
                <a:latin typeface="+mn-lt"/>
                <a:cs typeface="+mn-cs"/>
              </a:rPr>
              <a:t>ضد خش(به جز کف کاذب </a:t>
            </a:r>
            <a:r>
              <a:rPr lang="fa-IR" sz="2200" dirty="0" smtClean="0">
                <a:latin typeface="+mn-lt"/>
                <a:cs typeface="+mn-cs"/>
              </a:rPr>
              <a:t>آلومينيومي)</a:t>
            </a:r>
            <a:endParaRPr lang="en-US" sz="2200" dirty="0">
              <a:latin typeface="+mn-lt"/>
              <a:cs typeface="+mn-cs"/>
            </a:endParaRPr>
          </a:p>
          <a:p>
            <a:pPr algn="r" fontAlgn="auto">
              <a:spcBef>
                <a:spcPts val="0"/>
              </a:spcBef>
              <a:spcAft>
                <a:spcPts val="0"/>
              </a:spcAft>
              <a:buFont typeface="Wingdings" pitchFamily="2" charset="2"/>
              <a:buChar char="v"/>
              <a:defRPr/>
            </a:pPr>
            <a:r>
              <a:rPr lang="fa-IR" sz="2200" dirty="0">
                <a:latin typeface="+mn-lt"/>
                <a:cs typeface="+mn-cs"/>
              </a:rPr>
              <a:t>ابعاد و اندازه: 40×40  50×50 و 60×60</a:t>
            </a:r>
          </a:p>
        </p:txBody>
      </p:sp>
      <p:pic>
        <p:nvPicPr>
          <p:cNvPr id="15" name="Picture 2" descr="H:\Access\mainImage_1.jpg"/>
          <p:cNvPicPr>
            <a:picLocks noChangeAspect="1" noChangeArrowheads="1"/>
          </p:cNvPicPr>
          <p:nvPr/>
        </p:nvPicPr>
        <p:blipFill>
          <a:blip r:embed="rId2"/>
          <a:srcRect/>
          <a:stretch>
            <a:fillRect/>
          </a:stretch>
        </p:blipFill>
        <p:spPr bwMode="auto">
          <a:xfrm>
            <a:off x="533400" y="1752600"/>
            <a:ext cx="3581400" cy="2170113"/>
          </a:xfrm>
          <a:prstGeom prst="rect">
            <a:avLst/>
          </a:prstGeom>
          <a:ln>
            <a:noFill/>
          </a:ln>
          <a:effectLst>
            <a:softEdge rad="112500"/>
          </a:effectLst>
        </p:spPr>
      </p:pic>
      <p:pic>
        <p:nvPicPr>
          <p:cNvPr id="16" name="Picture 1" descr="H:\Access\Untitled-1.jpg"/>
          <p:cNvPicPr>
            <a:picLocks noChangeAspect="1" noChangeArrowheads="1"/>
          </p:cNvPicPr>
          <p:nvPr/>
        </p:nvPicPr>
        <p:blipFill>
          <a:blip r:embed="rId3"/>
          <a:srcRect/>
          <a:stretch>
            <a:fillRect/>
          </a:stretch>
        </p:blipFill>
        <p:spPr bwMode="auto">
          <a:xfrm>
            <a:off x="3195638" y="4322763"/>
            <a:ext cx="5105400" cy="2390775"/>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5410200" y="685800"/>
            <a:ext cx="3124200" cy="769938"/>
          </a:xfrm>
          <a:prstGeom prst="rect">
            <a:avLst/>
          </a:prstGeom>
          <a:noFill/>
          <a:ln w="9525">
            <a:noFill/>
            <a:miter lim="800000"/>
            <a:headEnd/>
            <a:tailEnd/>
          </a:ln>
          <a:effectLst/>
        </p:spPr>
        <p:txBody>
          <a:bodyPr>
            <a:spAutoFit/>
          </a:bodyPr>
          <a:lstStyle/>
          <a:p>
            <a:pPr algn="r">
              <a:spcBef>
                <a:spcPct val="50000"/>
              </a:spcBef>
              <a:defRPr/>
            </a:pPr>
            <a:r>
              <a:rPr lang="fa-IR" sz="4400" b="1" dirty="0">
                <a:effectLst>
                  <a:outerShdw blurRad="38100" dist="38100" dir="2700000" algn="tl">
                    <a:srgbClr val="C0C0C0"/>
                  </a:outerShdw>
                </a:effectLst>
                <a:latin typeface="Andalus" pitchFamily="18" charset="-78"/>
                <a:cs typeface="Andalus" pitchFamily="18" charset="-78"/>
              </a:rPr>
              <a:t>موارد استفاده</a:t>
            </a:r>
            <a:endParaRPr lang="en-US" sz="44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5" name="Rectangle 11"/>
          <p:cNvSpPr>
            <a:spLocks noGrp="1" noChangeArrowheads="1"/>
          </p:cNvSpPr>
          <p:nvPr>
            <p:ph type="body" sz="half" idx="1"/>
          </p:nvPr>
        </p:nvSpPr>
        <p:spPr>
          <a:xfrm>
            <a:off x="5638800" y="1828800"/>
            <a:ext cx="3048000" cy="4267200"/>
          </a:xfrm>
        </p:spPr>
        <p:txBody>
          <a:bodyPr>
            <a:noAutofit/>
          </a:bodyPr>
          <a:lstStyle/>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سالنهاي نمايش</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رستورانها و کافي شاپها</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سالنهاي کنفرانس</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استخر ها و حمام ها </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مکانهاي آموزشي</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انبارها</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 اتاقهاي کنترل</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لابراتوارها</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هتلها</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اتاقهاي سرور و کامپيوتر</a:t>
            </a:r>
          </a:p>
          <a:p>
            <a:pPr marL="571500" indent="-571500" eaLnBrk="1" hangingPunct="1">
              <a:buFont typeface="Wingdings" pitchFamily="2" charset="2"/>
              <a:buNone/>
              <a:defRPr/>
            </a:pPr>
            <a:r>
              <a:rPr lang="fa-IR" sz="2200" dirty="0" smtClean="0">
                <a:ln w="6350">
                  <a:solidFill>
                    <a:schemeClr val="accent1">
                      <a:shade val="43000"/>
                    </a:schemeClr>
                  </a:solidFill>
                </a:ln>
                <a:effectLst>
                  <a:outerShdw blurRad="38100" dist="38100" dir="2700000" algn="tl">
                    <a:srgbClr val="000000">
                      <a:alpha val="43137"/>
                    </a:srgbClr>
                  </a:outerShdw>
                </a:effectLst>
              </a:rPr>
              <a:t>چاپخانه ها</a:t>
            </a:r>
          </a:p>
          <a:p>
            <a:pPr marL="571500" indent="-571500" eaLnBrk="1" hangingPunct="1">
              <a:buFont typeface="Wingdings" pitchFamily="2" charset="2"/>
              <a:buNone/>
              <a:defRPr/>
            </a:pPr>
            <a:endParaRPr lang="en-US" sz="2200" dirty="0" smtClean="0"/>
          </a:p>
        </p:txBody>
      </p:sp>
      <p:sp>
        <p:nvSpPr>
          <p:cNvPr id="8" name="Text Placeholder 2"/>
          <p:cNvSpPr txBox="1">
            <a:spLocks/>
          </p:cNvSpPr>
          <p:nvPr/>
        </p:nvSpPr>
        <p:spPr>
          <a:xfrm>
            <a:off x="3962400" y="1905000"/>
            <a:ext cx="2286000" cy="2895600"/>
          </a:xfrm>
          <a:prstGeom prst="rect">
            <a:avLst/>
          </a:prstGeom>
        </p:spPr>
        <p:txBody>
          <a:bodyPr/>
          <a:lstStyle/>
          <a:p>
            <a:pPr marL="54864" algn="r" fontAlgn="auto">
              <a:spcBef>
                <a:spcPct val="20000"/>
              </a:spcBef>
              <a:spcAft>
                <a:spcPts val="0"/>
              </a:spcAft>
              <a:buClr>
                <a:schemeClr val="accent1"/>
              </a:buClr>
              <a:buSzPct val="80000"/>
              <a:buFont typeface="Wingdings 2"/>
              <a:buNone/>
              <a:defRPr/>
            </a:pPr>
            <a:r>
              <a:rPr lang="ar-AE" sz="2200" dirty="0">
                <a:latin typeface="F_Mitra" pitchFamily="2" charset="2"/>
                <a:cs typeface="+mn-cs"/>
              </a:rPr>
              <a:t>مخابرات</a:t>
            </a:r>
          </a:p>
          <a:p>
            <a:pPr marL="54864" algn="r" fontAlgn="auto">
              <a:spcBef>
                <a:spcPct val="20000"/>
              </a:spcBef>
              <a:spcAft>
                <a:spcPts val="0"/>
              </a:spcAft>
              <a:buClr>
                <a:schemeClr val="accent1"/>
              </a:buClr>
              <a:buSzPct val="80000"/>
              <a:buFont typeface="Wingdings 2"/>
              <a:buNone/>
              <a:defRPr/>
            </a:pPr>
            <a:r>
              <a:rPr lang="ar-AE" sz="2200" dirty="0">
                <a:latin typeface="F_Mitra" pitchFamily="2" charset="2"/>
                <a:cs typeface="+mn-cs"/>
              </a:rPr>
              <a:t>نما</a:t>
            </a:r>
            <a:r>
              <a:rPr lang="fa-IR" sz="2200" dirty="0">
                <a:latin typeface="F_Mitra" pitchFamily="2" charset="2"/>
                <a:cs typeface="+mn-cs"/>
              </a:rPr>
              <a:t>يش</a:t>
            </a:r>
            <a:r>
              <a:rPr lang="ar-AE" sz="2200" dirty="0">
                <a:latin typeface="F_Mitra" pitchFamily="2" charset="2"/>
                <a:cs typeface="+mn-cs"/>
              </a:rPr>
              <a:t>گاه ها </a:t>
            </a:r>
          </a:p>
          <a:p>
            <a:pPr marL="54864" algn="r" fontAlgn="auto">
              <a:spcBef>
                <a:spcPct val="20000"/>
              </a:spcBef>
              <a:spcAft>
                <a:spcPts val="0"/>
              </a:spcAft>
              <a:buClr>
                <a:schemeClr val="accent1"/>
              </a:buClr>
              <a:buSzPct val="80000"/>
              <a:buFont typeface="Wingdings 2"/>
              <a:buNone/>
              <a:defRPr/>
            </a:pPr>
            <a:r>
              <a:rPr lang="ar-AE" sz="2200" dirty="0">
                <a:latin typeface="F_Mitra" pitchFamily="2" charset="2"/>
                <a:cs typeface="+mn-cs"/>
              </a:rPr>
              <a:t>اتاق تجه</a:t>
            </a:r>
            <a:r>
              <a:rPr lang="fa-IR" sz="2200" dirty="0">
                <a:latin typeface="F_Mitra" pitchFamily="2" charset="2"/>
                <a:cs typeface="+mn-cs"/>
              </a:rPr>
              <a:t>ي</a:t>
            </a:r>
            <a:r>
              <a:rPr lang="ar-AE" sz="2200" dirty="0">
                <a:latin typeface="F_Mitra" pitchFamily="2" charset="2"/>
                <a:cs typeface="+mn-cs"/>
              </a:rPr>
              <a:t>زات</a:t>
            </a:r>
          </a:p>
          <a:p>
            <a:pPr marL="54864" algn="r" fontAlgn="auto">
              <a:spcBef>
                <a:spcPct val="20000"/>
              </a:spcBef>
              <a:spcAft>
                <a:spcPts val="0"/>
              </a:spcAft>
              <a:buClr>
                <a:schemeClr val="accent1"/>
              </a:buClr>
              <a:buSzPct val="80000"/>
              <a:buFont typeface="Wingdings 2"/>
              <a:buNone/>
              <a:defRPr/>
            </a:pPr>
            <a:r>
              <a:rPr lang="ar-AE" sz="2200" dirty="0">
                <a:latin typeface="F_Mitra" pitchFamily="2" charset="2"/>
                <a:cs typeface="+mn-cs"/>
              </a:rPr>
              <a:t>آرش</a:t>
            </a:r>
            <a:r>
              <a:rPr lang="fa-IR" sz="2200" dirty="0">
                <a:latin typeface="F_Mitra" pitchFamily="2" charset="2"/>
                <a:cs typeface="+mn-cs"/>
              </a:rPr>
              <a:t>ي</a:t>
            </a:r>
            <a:r>
              <a:rPr lang="ar-AE" sz="2200" dirty="0">
                <a:latin typeface="F_Mitra" pitchFamily="2" charset="2"/>
                <a:cs typeface="+mn-cs"/>
              </a:rPr>
              <a:t>وها و کتابخانه </a:t>
            </a:r>
          </a:p>
        </p:txBody>
      </p:sp>
      <p:pic>
        <p:nvPicPr>
          <p:cNvPr id="9" name="Picture 2" descr="D:\Kaf E Kazeb\Access Flooring\untitledvb.bmp"/>
          <p:cNvPicPr>
            <a:picLocks noChangeAspect="1" noChangeArrowheads="1"/>
          </p:cNvPicPr>
          <p:nvPr/>
        </p:nvPicPr>
        <p:blipFill>
          <a:blip r:embed="rId2"/>
          <a:srcRect/>
          <a:stretch>
            <a:fillRect/>
          </a:stretch>
        </p:blipFill>
        <p:spPr bwMode="auto">
          <a:xfrm>
            <a:off x="609600" y="1828800"/>
            <a:ext cx="3657600" cy="2743200"/>
          </a:xfrm>
          <a:prstGeom prst="rect">
            <a:avLst/>
          </a:prstGeom>
          <a:ln>
            <a:noFill/>
          </a:ln>
          <a:effectLst>
            <a:softEdge rad="112500"/>
          </a:effectLst>
        </p:spPr>
      </p:pic>
      <p:pic>
        <p:nvPicPr>
          <p:cNvPr id="10" name="Picture 3" descr="D:\Kaf E Kazeb\Access Flooring\0704_04.jpg"/>
          <p:cNvPicPr>
            <a:picLocks noChangeAspect="1" noChangeArrowheads="1"/>
          </p:cNvPicPr>
          <p:nvPr/>
        </p:nvPicPr>
        <p:blipFill>
          <a:blip r:embed="rId3"/>
          <a:srcRect/>
          <a:stretch>
            <a:fillRect/>
          </a:stretch>
        </p:blipFill>
        <p:spPr bwMode="auto">
          <a:xfrm>
            <a:off x="3124200" y="4005263"/>
            <a:ext cx="2971800" cy="2852737"/>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10"/>
          <p:cNvSpPr>
            <a:spLocks noGrp="1"/>
          </p:cNvSpPr>
          <p:nvPr>
            <p:ph idx="1"/>
          </p:nvPr>
        </p:nvSpPr>
        <p:spPr/>
        <p:txBody>
          <a:bodyPr/>
          <a:lstStyle/>
          <a:p>
            <a:pPr eaLnBrk="1" hangingPunct="1">
              <a:buFont typeface="Wingdings" pitchFamily="2" charset="2"/>
              <a:buNone/>
            </a:pPr>
            <a:r>
              <a:rPr lang="fa-IR" sz="2400" b="1" dirty="0" smtClean="0"/>
              <a:t>جزئيات اجرايي</a:t>
            </a:r>
          </a:p>
        </p:txBody>
      </p:sp>
      <p:pic>
        <p:nvPicPr>
          <p:cNvPr id="13" name="Picture 2" descr="D:\Kaf E Kazeb\Access Flooring\f2c00812.gif"/>
          <p:cNvPicPr>
            <a:picLocks noChangeAspect="1" noChangeArrowheads="1"/>
          </p:cNvPicPr>
          <p:nvPr/>
        </p:nvPicPr>
        <p:blipFill>
          <a:blip r:embed="rId2"/>
          <a:srcRect/>
          <a:stretch>
            <a:fillRect/>
          </a:stretch>
        </p:blipFill>
        <p:spPr bwMode="auto">
          <a:xfrm>
            <a:off x="312737" y="76200"/>
            <a:ext cx="4183063" cy="4205288"/>
          </a:xfrm>
          <a:prstGeom prst="rect">
            <a:avLst/>
          </a:prstGeom>
          <a:ln>
            <a:noFill/>
          </a:ln>
          <a:effectLst>
            <a:softEdge rad="112500"/>
          </a:effectLst>
        </p:spPr>
      </p:pic>
      <p:pic>
        <p:nvPicPr>
          <p:cNvPr id="14" name="Picture 3" descr="D:\Kaf E Kazeb\Access Flooring\Access_Raised_Floor_with_Mixed_Veneer.jpg"/>
          <p:cNvPicPr>
            <a:picLocks noChangeAspect="1" noChangeArrowheads="1"/>
          </p:cNvPicPr>
          <p:nvPr/>
        </p:nvPicPr>
        <p:blipFill>
          <a:blip r:embed="rId3"/>
          <a:srcRect/>
          <a:stretch>
            <a:fillRect/>
          </a:stretch>
        </p:blipFill>
        <p:spPr bwMode="auto">
          <a:xfrm>
            <a:off x="5495925" y="2362200"/>
            <a:ext cx="3419475" cy="3419475"/>
          </a:xfrm>
          <a:prstGeom prst="rect">
            <a:avLst/>
          </a:prstGeom>
          <a:ln>
            <a:noFill/>
          </a:ln>
          <a:effectLst>
            <a:softEdge rad="112500"/>
          </a:effectLst>
        </p:spPr>
      </p:pic>
      <p:sp>
        <p:nvSpPr>
          <p:cNvPr id="15" name="Text Box 7"/>
          <p:cNvSpPr txBox="1">
            <a:spLocks noChangeArrowheads="1"/>
          </p:cNvSpPr>
          <p:nvPr/>
        </p:nvSpPr>
        <p:spPr bwMode="auto">
          <a:xfrm>
            <a:off x="6019800" y="6096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74758" name="Picture 6" descr="G:\kaf sazi\1111\75148lit.jpg"/>
          <p:cNvPicPr>
            <a:picLocks noChangeAspect="1" noChangeArrowheads="1"/>
          </p:cNvPicPr>
          <p:nvPr/>
        </p:nvPicPr>
        <p:blipFill>
          <a:blip r:embed="rId4"/>
          <a:srcRect/>
          <a:stretch>
            <a:fillRect/>
          </a:stretch>
        </p:blipFill>
        <p:spPr bwMode="auto">
          <a:xfrm>
            <a:off x="1700708" y="4114800"/>
            <a:ext cx="3785692" cy="251460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5867400" y="381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75781" name="Content Placeholder 6"/>
          <p:cNvSpPr>
            <a:spLocks noGrp="1"/>
          </p:cNvSpPr>
          <p:nvPr>
            <p:ph idx="1"/>
          </p:nvPr>
        </p:nvSpPr>
        <p:spPr/>
        <p:txBody>
          <a:bodyPr/>
          <a:lstStyle/>
          <a:p>
            <a:pPr eaLnBrk="1" hangingPunct="1">
              <a:buFont typeface="Wingdings" pitchFamily="2" charset="2"/>
              <a:buNone/>
            </a:pPr>
            <a:r>
              <a:rPr lang="fa-IR" sz="2400" b="1" dirty="0" smtClean="0"/>
              <a:t>طرحهاي کفپوش</a:t>
            </a:r>
          </a:p>
        </p:txBody>
      </p:sp>
      <p:pic>
        <p:nvPicPr>
          <p:cNvPr id="8" name="Picture 2" descr="H:\Access\Untitled-3.jpg"/>
          <p:cNvPicPr>
            <a:picLocks noChangeAspect="1" noChangeArrowheads="1"/>
          </p:cNvPicPr>
          <p:nvPr/>
        </p:nvPicPr>
        <p:blipFill>
          <a:blip r:embed="rId2"/>
          <a:srcRect/>
          <a:stretch>
            <a:fillRect/>
          </a:stretch>
        </p:blipFill>
        <p:spPr bwMode="auto">
          <a:xfrm>
            <a:off x="304800" y="457200"/>
            <a:ext cx="3733800" cy="6113463"/>
          </a:xfrm>
          <a:prstGeom prst="rect">
            <a:avLst/>
          </a:prstGeom>
          <a:ln>
            <a:noFill/>
          </a:ln>
          <a:effectLst>
            <a:softEdge rad="112500"/>
          </a:effectLst>
        </p:spPr>
      </p:pic>
      <p:pic>
        <p:nvPicPr>
          <p:cNvPr id="9" name="Picture 6" descr="C:\Users\toos\Desktop\tilevise.jpg"/>
          <p:cNvPicPr>
            <a:picLocks noChangeAspect="1" noChangeArrowheads="1"/>
          </p:cNvPicPr>
          <p:nvPr/>
        </p:nvPicPr>
        <p:blipFill>
          <a:blip r:embed="rId3"/>
          <a:srcRect/>
          <a:stretch>
            <a:fillRect/>
          </a:stretch>
        </p:blipFill>
        <p:spPr bwMode="auto">
          <a:xfrm>
            <a:off x="4343400" y="2362200"/>
            <a:ext cx="3752850" cy="1524000"/>
          </a:xfrm>
          <a:prstGeom prst="rect">
            <a:avLst/>
          </a:prstGeom>
          <a:ln>
            <a:noFill/>
          </a:ln>
          <a:effectLst>
            <a:softEdge rad="112500"/>
          </a:effectLst>
        </p:spPr>
      </p:pic>
      <p:pic>
        <p:nvPicPr>
          <p:cNvPr id="10" name="Picture 3" descr="D:\Kaf E Kazeb\29s.jpg"/>
          <p:cNvPicPr>
            <a:picLocks noChangeAspect="1" noChangeArrowheads="1"/>
          </p:cNvPicPr>
          <p:nvPr/>
        </p:nvPicPr>
        <p:blipFill>
          <a:blip r:embed="rId4"/>
          <a:srcRect/>
          <a:stretch>
            <a:fillRect/>
          </a:stretch>
        </p:blipFill>
        <p:spPr bwMode="auto">
          <a:xfrm>
            <a:off x="5029200" y="3886200"/>
            <a:ext cx="3594100" cy="266700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457200" y="1085195"/>
            <a:ext cx="80772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کف کاذب فولادي</a:t>
            </a:r>
            <a:endParaRPr kumimoji="0" lang="en-US" sz="3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پانل هاي اين نوع کف کاذب از ورقهاي فولادي توليد مي شود. ابعاد آنها 600*600 ميليمتر و ضخامت آنها 34 ميليمتر مي باشد</a:t>
            </a: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n-US"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روکش رويي آنها معمولا از انواع کفپوش مي باشد و البته مي توان از پارکت ، موکت و سراميک نيز جهت پوشش دادن سطح رويي آنها بهره برد</a:t>
            </a:r>
            <a:endParaRPr kumimoji="0" lang="en-US"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زيرسازي اين نوع کف کاذب از دو قسمت پايه و استرينگر تشکيل شده است که هر دو فولادي بوده و بدليل داشتن دقت  بالا بدون اتصال پيچي مونتاژ مي شوند و هر کدام داراي عايق صداگير مي باشند</a:t>
            </a: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پايه ها از ارتفاع 13 الي 120 سانتيمتر قابل توليد مي باشند و تا   3  سانتيمتر قابل رگلاژ مي باشند</a:t>
            </a:r>
            <a:endParaRPr kumimoji="0" lang="en-US"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جهت استفاده در مناطق با درصد رطوبت بالا ، قطعات زيرسازي کف کاذب گالوانيزه گرم و سطوح داخلي پانل ها زينکود (99% روي سرد) مي شوند</a:t>
            </a:r>
            <a:endParaRPr kumimoji="0" lang="en-US"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جهت آب بندي پانلها از زهوارهاي پلاستيکي فشرده سخت از نوع اي بي اس </a:t>
            </a: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استفاده مي گردد</a:t>
            </a: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هر پانل فولادي به تنهايي داراي مقاومت فشاري 1200 کيلوگرم بر هر فوت مربع و 200 کيلوگرم بر هر اينچ مربع مي باشد</a:t>
            </a:r>
            <a:endParaRPr kumimoji="0" lang="en-US"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دسترسي آسان به تاسيسات زير کف، اجراي سريع، قابليت جابجايي، آنتي استاتيک بودن از مهمنرين مزاياي اين نوع کف کاذب مي باشد</a:t>
            </a:r>
            <a:endParaRPr kumimoji="0" lang="fa-IR" sz="3600" i="0" u="none" strike="noStrike" cap="none" normalizeH="0" baseline="0" dirty="0" smtClean="0">
              <a:ln>
                <a:noFill/>
              </a:ln>
              <a:solidFill>
                <a:schemeClr val="tx1"/>
              </a:solidFill>
              <a:effectLst/>
              <a:latin typeface="Tahoma" pitchFamily="34" charset="0"/>
              <a:cs typeface="Tahoma" pitchFamily="34" charset="0"/>
            </a:endParaRPr>
          </a:p>
        </p:txBody>
      </p:sp>
    </p:spTree>
  </p:cSld>
  <p:clrMapOvr>
    <a:masterClrMapping/>
  </p:clrMapOvr>
  <p:transition>
    <p:zoom dir="in"/>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598" y="1141656"/>
          <a:ext cx="8001001" cy="5044958"/>
        </p:xfrm>
        <a:graphic>
          <a:graphicData uri="http://schemas.openxmlformats.org/drawingml/2006/table">
            <a:tbl>
              <a:tblPr firstCol="1"/>
              <a:tblGrid>
                <a:gridCol w="1591053"/>
                <a:gridCol w="1157040"/>
                <a:gridCol w="958525"/>
                <a:gridCol w="1012046"/>
                <a:gridCol w="1301063"/>
                <a:gridCol w="1012046"/>
                <a:gridCol w="969228"/>
              </a:tblGrid>
              <a:tr h="381000">
                <a:tc>
                  <a:txBody>
                    <a:bodyPr/>
                    <a:lstStyle/>
                    <a:p>
                      <a:pPr algn="ctr" rtl="0">
                        <a:lnSpc>
                          <a:spcPct val="115000"/>
                        </a:lnSpc>
                        <a:spcAft>
                          <a:spcPts val="0"/>
                        </a:spcAft>
                      </a:pPr>
                      <a:r>
                        <a:rPr lang="fa-IR" sz="1400" b="1" dirty="0" smtClean="0">
                          <a:latin typeface="Calibri"/>
                          <a:ea typeface="Times New Roman"/>
                          <a:cs typeface="Tahoma"/>
                        </a:rPr>
                        <a:t>تلورانس</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اندازه</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مساحت</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ارتفاع</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ضخامت</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مواداولیه</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قطعه</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602607">
                <a:tc>
                  <a:txBody>
                    <a:bodyPr/>
                    <a:lstStyle/>
                    <a:p>
                      <a:pPr algn="ctr" rtl="0">
                        <a:lnSpc>
                          <a:spcPct val="115000"/>
                        </a:lnSpc>
                        <a:spcAft>
                          <a:spcPts val="0"/>
                        </a:spcAft>
                      </a:pPr>
                      <a:r>
                        <a:rPr lang="en-US" sz="1400" b="1">
                          <a:latin typeface="Tahoma"/>
                          <a:ea typeface="Times New Roman"/>
                          <a:cs typeface="Arial"/>
                        </a:rPr>
                        <a:t>0.05 mm</a:t>
                      </a:r>
                      <a:endParaRPr lang="en-US" sz="2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75*75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5625mm</a:t>
                      </a:r>
                      <a:r>
                        <a:rPr lang="en-US" sz="1400" b="1" baseline="30000">
                          <a:latin typeface="Tahoma"/>
                          <a:ea typeface="Times New Roman"/>
                          <a:cs typeface="Arial"/>
                        </a:rPr>
                        <a:t>2</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100" b="1">
                          <a:latin typeface="Tahoma"/>
                          <a:ea typeface="Times New Roman"/>
                          <a:cs typeface="Arial"/>
                        </a:rPr>
                        <a:t>4 mm with27 mm clues ramus</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400" b="1">
                          <a:latin typeface="Calibri"/>
                          <a:ea typeface="Times New Roman"/>
                          <a:cs typeface="Tahoma"/>
                        </a:rPr>
                        <a:t>آلومینیوم</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100" b="1" dirty="0">
                          <a:latin typeface="Calibri"/>
                          <a:ea typeface="Times New Roman"/>
                          <a:cs typeface="Tahoma"/>
                        </a:rPr>
                        <a:t>کلاهک پایه</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030787">
                <a:tc>
                  <a:txBody>
                    <a:bodyPr/>
                    <a:lstStyle/>
                    <a:p>
                      <a:pPr algn="ctr" rtl="0">
                        <a:lnSpc>
                          <a:spcPct val="115000"/>
                        </a:lnSpc>
                        <a:spcAft>
                          <a:spcPts val="0"/>
                        </a:spcAft>
                      </a:pPr>
                      <a:r>
                        <a:rPr lang="en-US" sz="1400" b="1">
                          <a:latin typeface="Tahoma"/>
                          <a:ea typeface="Times New Roman"/>
                          <a:cs typeface="Arial"/>
                        </a:rPr>
                        <a:t>0.05 mm</a:t>
                      </a:r>
                      <a:endParaRPr lang="en-US" sz="2800">
                        <a:latin typeface="Times New Roman"/>
                        <a:ea typeface="Times New Roman"/>
                        <a:cs typeface="Arial"/>
                      </a:endParaRPr>
                    </a:p>
                    <a:p>
                      <a:pPr algn="ctr" rtl="0">
                        <a:lnSpc>
                          <a:spcPct val="115000"/>
                        </a:lnSpc>
                        <a:spcAft>
                          <a:spcPts val="0"/>
                        </a:spcAft>
                      </a:pPr>
                      <a:r>
                        <a:rPr lang="en-US" sz="1400" b="1">
                          <a:latin typeface="Tahoma"/>
                          <a:ea typeface="Times New Roman"/>
                          <a:cs typeface="Arial"/>
                        </a:rPr>
                        <a:t>0.05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a:lnSpc>
                          <a:spcPct val="115000"/>
                        </a:lnSpc>
                        <a:spcAft>
                          <a:spcPts val="0"/>
                        </a:spcAft>
                      </a:pPr>
                      <a:endParaRPr lang="en-US" sz="28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15386mm</a:t>
                      </a:r>
                      <a:r>
                        <a:rPr lang="en-US" sz="1400" b="1" baseline="30000">
                          <a:latin typeface="Tahoma"/>
                          <a:ea typeface="Times New Roman"/>
                          <a:cs typeface="Arial"/>
                        </a:rPr>
                        <a:t>2</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9498mm</a:t>
                      </a:r>
                      <a:r>
                        <a:rPr lang="en-US" sz="1400" b="1" baseline="30000">
                          <a:latin typeface="Tahoma"/>
                          <a:ea typeface="Times New Roman"/>
                          <a:cs typeface="Arial"/>
                        </a:rPr>
                        <a:t>2</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4 mm</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3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dirty="0">
                          <a:latin typeface="Calibri"/>
                          <a:ea typeface="Times New Roman"/>
                          <a:cs typeface="Tahoma"/>
                        </a:rPr>
                        <a:t>آلومینیوم</a:t>
                      </a:r>
                      <a:endParaRPr lang="en-US" sz="2400" dirty="0">
                        <a:latin typeface="Calibri"/>
                        <a:ea typeface="Calibri"/>
                        <a:cs typeface="Arial"/>
                      </a:endParaRPr>
                    </a:p>
                    <a:p>
                      <a:pPr algn="ctr" rtl="0">
                        <a:lnSpc>
                          <a:spcPct val="115000"/>
                        </a:lnSpc>
                        <a:spcAft>
                          <a:spcPts val="0"/>
                        </a:spcAft>
                      </a:pPr>
                      <a:r>
                        <a:rPr lang="fa-IR" sz="1400" b="1" dirty="0">
                          <a:latin typeface="Calibri"/>
                          <a:ea typeface="Times New Roman"/>
                          <a:cs typeface="Tahoma"/>
                        </a:rPr>
                        <a:t>فولادی</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نشیمندگاه پایه</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8478">
                <a:tc>
                  <a:txBody>
                    <a:bodyPr/>
                    <a:lstStyle/>
                    <a:p>
                      <a:pPr algn="ctr" rtl="0">
                        <a:lnSpc>
                          <a:spcPct val="115000"/>
                        </a:lnSpc>
                        <a:spcAft>
                          <a:spcPts val="0"/>
                        </a:spcAft>
                      </a:pPr>
                      <a:r>
                        <a:rPr lang="en-US" sz="1100" b="1">
                          <a:latin typeface="Tahoma"/>
                          <a:ea typeface="Times New Roman"/>
                          <a:cs typeface="Arial"/>
                        </a:rPr>
                        <a:t>Size:  </a:t>
                      </a:r>
                      <a:r>
                        <a:rPr lang="en-US" sz="1600">
                          <a:latin typeface="Tahoma"/>
                          <a:ea typeface="Times New Roman"/>
                          <a:cs typeface="Arial"/>
                        </a:rPr>
                        <a:t>0.1</a:t>
                      </a:r>
                      <a:r>
                        <a:rPr lang="en-US" sz="1100" b="1">
                          <a:latin typeface="Tahoma"/>
                          <a:ea typeface="Times New Roman"/>
                          <a:cs typeface="Arial"/>
                        </a:rPr>
                        <a:t> mm</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Thick.:</a:t>
                      </a:r>
                      <a:r>
                        <a:rPr lang="en-US" sz="1100" b="1">
                          <a:latin typeface="Tahoma"/>
                          <a:ea typeface="Times New Roman"/>
                          <a:cs typeface="Arial"/>
                        </a:rPr>
                        <a:t>0.05mm</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Height: 1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 22mm</a:t>
                      </a:r>
                      <a:endParaRPr lang="en-US" sz="2800">
                        <a:latin typeface="Times New Roman"/>
                        <a:ea typeface="Times New Roman"/>
                        <a:cs typeface="Arial"/>
                      </a:endParaRPr>
                    </a:p>
                    <a:p>
                      <a:pPr algn="ctr" rtl="0">
                        <a:lnSpc>
                          <a:spcPct val="115000"/>
                        </a:lnSpc>
                        <a:spcAft>
                          <a:spcPts val="0"/>
                        </a:spcAft>
                      </a:pPr>
                      <a:r>
                        <a:rPr lang="en-US" sz="1400" b="1">
                          <a:latin typeface="Tahoma"/>
                          <a:ea typeface="Times New Roman"/>
                          <a:cs typeface="Arial"/>
                        </a:rPr>
                        <a:t>or</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27mm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9-50cm</a:t>
                      </a:r>
                      <a:endParaRPr lang="en-US" sz="2400" dirty="0">
                        <a:latin typeface="Calibri"/>
                        <a:ea typeface="Calibri"/>
                        <a:cs typeface="Arial"/>
                      </a:endParaRPr>
                    </a:p>
                    <a:p>
                      <a:pPr algn="ctr" rtl="0">
                        <a:lnSpc>
                          <a:spcPct val="115000"/>
                        </a:lnSpc>
                        <a:spcAft>
                          <a:spcPts val="0"/>
                        </a:spcAft>
                      </a:pPr>
                      <a:r>
                        <a:rPr lang="en-US" sz="1400" b="1" dirty="0">
                          <a:latin typeface="Tahoma"/>
                          <a:ea typeface="Times New Roman"/>
                          <a:cs typeface="Arial"/>
                        </a:rPr>
                        <a:t>or</a:t>
                      </a:r>
                      <a:endParaRPr lang="en-US" sz="2400" dirty="0">
                        <a:latin typeface="Calibri"/>
                        <a:ea typeface="Calibri"/>
                        <a:cs typeface="Arial"/>
                      </a:endParaRPr>
                    </a:p>
                    <a:p>
                      <a:pPr algn="ctr" rtl="0">
                        <a:lnSpc>
                          <a:spcPct val="115000"/>
                        </a:lnSpc>
                        <a:spcAft>
                          <a:spcPts val="0"/>
                        </a:spcAft>
                      </a:pPr>
                      <a:r>
                        <a:rPr lang="en-US" sz="1800" b="1" baseline="30000" dirty="0">
                          <a:latin typeface="Tahoma"/>
                          <a:ea typeface="Times New Roman"/>
                          <a:cs typeface="Arial"/>
                        </a:rPr>
                        <a:t>50-140</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2.5 mm</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or</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2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rtl="0">
                        <a:lnSpc>
                          <a:spcPct val="115000"/>
                        </a:lnSpc>
                        <a:spcAft>
                          <a:spcPts val="0"/>
                        </a:spcAft>
                      </a:pPr>
                      <a:endParaRPr lang="en-US" sz="2400">
                        <a:latin typeface="Calibri"/>
                        <a:ea typeface="Calibri"/>
                        <a:cs typeface="Arial"/>
                      </a:endParaRPr>
                    </a:p>
                    <a:p>
                      <a:pPr algn="ctr" rtl="0">
                        <a:lnSpc>
                          <a:spcPct val="115000"/>
                        </a:lnSpc>
                        <a:spcAft>
                          <a:spcPts val="0"/>
                        </a:spcAft>
                      </a:pPr>
                      <a:r>
                        <a:rPr lang="fa-IR" sz="1400" b="1">
                          <a:latin typeface="Calibri"/>
                          <a:ea typeface="Times New Roman"/>
                          <a:cs typeface="Tahoma"/>
                        </a:rPr>
                        <a:t>فولادی</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400" b="1">
                          <a:latin typeface="Calibri"/>
                          <a:ea typeface="Times New Roman"/>
                          <a:cs typeface="Tahoma"/>
                        </a:rPr>
                        <a:t>لوله واسط</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22622">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100" b="1">
                          <a:latin typeface="Tahoma"/>
                          <a:ea typeface="Times New Roman"/>
                          <a:cs typeface="Arial"/>
                        </a:rPr>
                        <a:t> 3/4"</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10 mm</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آلومینیوم</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مهره قفل کن</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8736">
                <a:tc>
                  <a:txBody>
                    <a:bodyPr/>
                    <a:lstStyle/>
                    <a:p>
                      <a:pPr algn="ctr" rtl="0">
                        <a:lnSpc>
                          <a:spcPct val="115000"/>
                        </a:lnSpc>
                        <a:spcAft>
                          <a:spcPts val="0"/>
                        </a:spcAft>
                      </a:pPr>
                      <a:r>
                        <a:rPr lang="en-US" sz="1400" b="1">
                          <a:latin typeface="Tahoma"/>
                          <a:ea typeface="Times New Roman"/>
                          <a:cs typeface="Arial"/>
                        </a:rPr>
                        <a:t>5 micron</a:t>
                      </a:r>
                      <a:endParaRPr lang="en-US" sz="2800">
                        <a:latin typeface="Times New Roman"/>
                        <a:ea typeface="Times New Roman"/>
                        <a:cs typeface="Arial"/>
                      </a:endParaRPr>
                    </a:p>
                    <a:p>
                      <a:pPr algn="ctr" rtl="0">
                        <a:lnSpc>
                          <a:spcPct val="115000"/>
                        </a:lnSpc>
                        <a:spcAft>
                          <a:spcPts val="0"/>
                        </a:spcAft>
                      </a:pPr>
                      <a:r>
                        <a:rPr lang="en-US" sz="1100">
                          <a:latin typeface="Tahoma"/>
                          <a:ea typeface="Times New Roman"/>
                          <a:cs typeface="Arial"/>
                        </a:rPr>
                        <a:t> </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10 micron</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20 mic.</a:t>
                      </a:r>
                      <a:endParaRPr lang="en-US" sz="2400">
                        <a:latin typeface="Calibri"/>
                        <a:ea typeface="Calibri"/>
                        <a:cs typeface="Arial"/>
                      </a:endParaRPr>
                    </a:p>
                    <a:p>
                      <a:pPr algn="ctr" rtl="0">
                        <a:lnSpc>
                          <a:spcPct val="115000"/>
                        </a:lnSpc>
                        <a:spcAft>
                          <a:spcPts val="0"/>
                        </a:spcAft>
                      </a:pPr>
                      <a:r>
                        <a:rPr lang="en-US" sz="1100">
                          <a:latin typeface="Tahoma"/>
                          <a:ea typeface="Times New Roman"/>
                          <a:cs typeface="Arial"/>
                        </a:rPr>
                        <a:t> </a:t>
                      </a:r>
                      <a:endParaRPr lang="en-US" sz="2400">
                        <a:latin typeface="Calibri"/>
                        <a:ea typeface="Calibri"/>
                        <a:cs typeface="Arial"/>
                      </a:endParaRPr>
                    </a:p>
                    <a:p>
                      <a:pPr algn="ctr" rtl="0">
                        <a:lnSpc>
                          <a:spcPct val="115000"/>
                        </a:lnSpc>
                        <a:spcAft>
                          <a:spcPts val="0"/>
                        </a:spcAft>
                      </a:pPr>
                      <a:r>
                        <a:rPr lang="en-US" sz="1400" b="1">
                          <a:latin typeface="Tahoma"/>
                          <a:ea typeface="Times New Roman"/>
                          <a:cs typeface="Arial"/>
                        </a:rPr>
                        <a:t>80 mic.</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100" b="1">
                          <a:latin typeface="Calibri"/>
                          <a:ea typeface="Times New Roman"/>
                          <a:cs typeface="Tahoma"/>
                        </a:rPr>
                        <a:t>گالوانیزه سرد</a:t>
                      </a:r>
                      <a:endParaRPr lang="en-US" sz="2400">
                        <a:latin typeface="Calibri"/>
                        <a:ea typeface="Calibri"/>
                        <a:cs typeface="Arial"/>
                      </a:endParaRPr>
                    </a:p>
                    <a:p>
                      <a:pPr algn="ctr" rtl="0">
                        <a:lnSpc>
                          <a:spcPct val="115000"/>
                        </a:lnSpc>
                        <a:spcAft>
                          <a:spcPts val="0"/>
                        </a:spcAft>
                      </a:pPr>
                      <a:r>
                        <a:rPr lang="en-US" sz="1100">
                          <a:latin typeface="Tahoma"/>
                          <a:ea typeface="Times New Roman"/>
                          <a:cs typeface="Arial"/>
                        </a:rPr>
                        <a:t> </a:t>
                      </a:r>
                      <a:endParaRPr lang="en-US" sz="2400">
                        <a:latin typeface="Calibri"/>
                        <a:ea typeface="Calibri"/>
                        <a:cs typeface="Arial"/>
                      </a:endParaRPr>
                    </a:p>
                    <a:p>
                      <a:pPr algn="ctr" rtl="0">
                        <a:lnSpc>
                          <a:spcPct val="115000"/>
                        </a:lnSpc>
                        <a:spcAft>
                          <a:spcPts val="0"/>
                        </a:spcAft>
                      </a:pPr>
                      <a:r>
                        <a:rPr lang="fa-IR" sz="1100" b="1">
                          <a:latin typeface="Calibri"/>
                          <a:ea typeface="Times New Roman"/>
                          <a:cs typeface="Tahoma"/>
                        </a:rPr>
                        <a:t>گالوانیزه گرم</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endParaRPr lang="en-US" sz="2400">
                        <a:latin typeface="Calibri"/>
                        <a:ea typeface="Calibri"/>
                        <a:cs typeface="Arial"/>
                      </a:endParaRPr>
                    </a:p>
                    <a:p>
                      <a:pPr algn="ctr" rtl="0">
                        <a:lnSpc>
                          <a:spcPct val="115000"/>
                        </a:lnSpc>
                        <a:spcAft>
                          <a:spcPts val="0"/>
                        </a:spcAft>
                      </a:pPr>
                      <a:r>
                        <a:rPr lang="fa-IR" sz="1100" b="1">
                          <a:latin typeface="Calibri"/>
                          <a:ea typeface="Times New Roman"/>
                          <a:cs typeface="Tahoma"/>
                        </a:rPr>
                        <a:t>پوشش رویی</a:t>
                      </a:r>
                      <a:endParaRPr lang="en-US" sz="2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98770">
                <a:tc>
                  <a:txBody>
                    <a:bodyPr/>
                    <a:lstStyle/>
                    <a:p>
                      <a:pPr algn="ctr" rtl="0">
                        <a:lnSpc>
                          <a:spcPct val="115000"/>
                        </a:lnSpc>
                        <a:spcAft>
                          <a:spcPts val="0"/>
                        </a:spcAft>
                      </a:pPr>
                      <a:r>
                        <a:rPr lang="en-US" sz="1100" b="1" dirty="0">
                          <a:latin typeface="Tahoma"/>
                          <a:ea typeface="Times New Roman"/>
                          <a:cs typeface="Arial"/>
                        </a:rPr>
                        <a:t>0.1 mm</a:t>
                      </a:r>
                      <a:endParaRPr lang="en-US" sz="28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Tahoma"/>
                          <a:ea typeface="Times New Roman"/>
                          <a:cs typeface="Arial"/>
                        </a:rPr>
                        <a:t>75*75 mm</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Tahoma"/>
                          <a:ea typeface="Times New Roman"/>
                          <a:cs typeface="Arial"/>
                        </a:rPr>
                        <a:t>5625mm</a:t>
                      </a:r>
                      <a:r>
                        <a:rPr lang="en-US" sz="1400" b="1" baseline="30000" dirty="0">
                          <a:latin typeface="Tahoma"/>
                          <a:ea typeface="Times New Roman"/>
                          <a:cs typeface="Arial"/>
                        </a:rPr>
                        <a:t>2</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Tahoma"/>
                          <a:ea typeface="Times New Roman"/>
                          <a:cs typeface="Arial"/>
                        </a:rPr>
                        <a:t>---</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Tahoma"/>
                          <a:ea typeface="Times New Roman"/>
                          <a:cs typeface="Arial"/>
                        </a:rPr>
                        <a:t>2 mm</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100" b="1" dirty="0">
                          <a:latin typeface="Calibri"/>
                          <a:ea typeface="Times New Roman"/>
                          <a:cs typeface="Tahoma"/>
                        </a:rPr>
                        <a:t>لاستیک</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100" b="1" dirty="0">
                          <a:latin typeface="Calibri"/>
                          <a:ea typeface="Times New Roman"/>
                          <a:cs typeface="Tahoma"/>
                        </a:rPr>
                        <a:t>لایه صداگیر</a:t>
                      </a:r>
                      <a:endParaRPr lang="en-US" sz="2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46" name="Picture 1"/>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5" name="Picture 2"/>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4" name="Picture 3"/>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3" name="Picture 4"/>
          <p:cNvSpPr>
            <a:spLocks noChangeAspect="1" noChangeArrowheads="1"/>
          </p:cNvSpPr>
          <p:nvPr/>
        </p:nvSpPr>
        <p:spPr bwMode="auto">
          <a:xfrm>
            <a:off x="0" y="0"/>
            <a:ext cx="4381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2" name="Picture 5"/>
          <p:cNvSpPr>
            <a:spLocks noChangeAspect="1" noChangeArrowheads="1"/>
          </p:cNvSpPr>
          <p:nvPr/>
        </p:nvSpPr>
        <p:spPr bwMode="auto">
          <a:xfrm>
            <a:off x="0" y="0"/>
            <a:ext cx="4762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1" name="Picture 6"/>
          <p:cNvSpPr>
            <a:spLocks noChangeAspect="1" noChangeArrowheads="1"/>
          </p:cNvSpPr>
          <p:nvPr/>
        </p:nvSpPr>
        <p:spPr bwMode="auto">
          <a:xfrm>
            <a:off x="0" y="0"/>
            <a:ext cx="66675"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0" name="Picture 7"/>
          <p:cNvSpPr>
            <a:spLocks noChangeAspect="1" noChangeArrowheads="1"/>
          </p:cNvSpPr>
          <p:nvPr/>
        </p:nvSpPr>
        <p:spPr bwMode="auto">
          <a:xfrm>
            <a:off x="0" y="0"/>
            <a:ext cx="85725"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39" name="Picture 8"/>
          <p:cNvSpPr>
            <a:spLocks noChangeAspect="1" noChangeArrowheads="1"/>
          </p:cNvSpPr>
          <p:nvPr/>
        </p:nvSpPr>
        <p:spPr bwMode="auto">
          <a:xfrm>
            <a:off x="0" y="0"/>
            <a:ext cx="952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38" name="Picture 9"/>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37" name="Picture 10"/>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4347" name="Rectangle 11"/>
          <p:cNvSpPr>
            <a:spLocks noChangeArrowheads="1"/>
          </p:cNvSpPr>
          <p:nvPr/>
        </p:nvSpPr>
        <p:spPr bwMode="auto">
          <a:xfrm>
            <a:off x="5943600" y="381000"/>
            <a:ext cx="251460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جدول مشخصات پایه</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a:ea typeface="Times New Roman" pitchFamily="18" charset="0"/>
                <a:cs typeface="Tahoma" pitchFamily="34"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57200" y="1103055"/>
            <a:ext cx="8153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استرینگر</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بخش دیگر زیر ساختار کف کاذب فولادی استرینگر های فولادی با روکش گالوانیزه گرم و سرد می باشد. استرینگر ها از پروفیل های چهارگوش طی مراحل برش ،فرم شیار، پانچ سوراخ ، پوشش و مونتاژ فوم تولید می شوند.</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استرینگرها دارای دو سوراخ در دو طرف می باشند که به منظور مونتاژ سریع و دقت نصب بر روی استرینگر ها ایجاد شده اند.بر روی استرینگر ها، فوم صداگیر مخصوص مونتاژ می شود تا از ایجاد صدای فلز رو فلز جلوگیری کند.</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a-I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C:\Documents and Settings\students\Desktop\New Folder\37307lit.jpg"/>
          <p:cNvPicPr>
            <a:picLocks noChangeAspect="1" noChangeArrowheads="1"/>
          </p:cNvPicPr>
          <p:nvPr/>
        </p:nvPicPr>
        <p:blipFill>
          <a:blip r:embed="rId2"/>
          <a:srcRect/>
          <a:stretch>
            <a:fillRect/>
          </a:stretch>
        </p:blipFill>
        <p:spPr bwMode="auto">
          <a:xfrm>
            <a:off x="762000" y="3352800"/>
            <a:ext cx="3962400" cy="2631586"/>
          </a:xfrm>
          <a:prstGeom prst="rect">
            <a:avLst/>
          </a:prstGeom>
          <a:ln>
            <a:noFill/>
          </a:ln>
          <a:effectLst>
            <a:softEdge rad="112500"/>
          </a:effectLst>
        </p:spPr>
      </p:pic>
    </p:spTree>
  </p:cSld>
  <p:clrMapOvr>
    <a:masterClrMapping/>
  </p:clrMapOvr>
  <p:transition>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1" y="1752600"/>
          <a:ext cx="7238999" cy="4114799"/>
        </p:xfrm>
        <a:graphic>
          <a:graphicData uri="http://schemas.openxmlformats.org/drawingml/2006/table">
            <a:tbl>
              <a:tblPr/>
              <a:tblGrid>
                <a:gridCol w="1309819"/>
                <a:gridCol w="1146205"/>
                <a:gridCol w="981683"/>
                <a:gridCol w="983500"/>
                <a:gridCol w="818978"/>
                <a:gridCol w="1103483"/>
                <a:gridCol w="895331"/>
              </a:tblGrid>
              <a:tr h="686654">
                <a:tc>
                  <a:txBody>
                    <a:bodyPr/>
                    <a:lstStyle/>
                    <a:p>
                      <a:pPr algn="ctr" rtl="0">
                        <a:lnSpc>
                          <a:spcPct val="115000"/>
                        </a:lnSpc>
                        <a:spcAft>
                          <a:spcPts val="0"/>
                        </a:spcAft>
                      </a:pPr>
                      <a:r>
                        <a:rPr lang="fa-IR" sz="1400" b="1" dirty="0">
                          <a:latin typeface="Calibri"/>
                          <a:ea typeface="Times New Roman"/>
                          <a:cs typeface="Tahoma"/>
                        </a:rPr>
                        <a:t>تلورانس</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اندازه</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مساحت</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ارتفاع</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ضخامت</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مواداولیه</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قطعه</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95793">
                <a:tc>
                  <a:txBody>
                    <a:bodyPr/>
                    <a:lstStyle/>
                    <a:p>
                      <a:pPr algn="ctr" rtl="0">
                        <a:lnSpc>
                          <a:spcPct val="115000"/>
                        </a:lnSpc>
                        <a:spcAft>
                          <a:spcPts val="0"/>
                        </a:spcAft>
                      </a:pPr>
                      <a:r>
                        <a:rPr lang="en-US" sz="1400" b="1">
                          <a:latin typeface="Tahoma"/>
                          <a:ea typeface="Times New Roman"/>
                          <a:cs typeface="Arial"/>
                        </a:rPr>
                        <a:t>5 mm</a:t>
                      </a:r>
                      <a:endParaRPr lang="en-US" sz="14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30*30 mm</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562mm</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a:latin typeface="Tahoma"/>
                          <a:ea typeface="Times New Roman"/>
                          <a:cs typeface="Arial"/>
                        </a:rPr>
                        <a:t>1 mm</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400" b="1">
                          <a:latin typeface="Calibri"/>
                          <a:ea typeface="Times New Roman"/>
                          <a:cs typeface="Tahoma"/>
                        </a:rPr>
                        <a:t>فولادی</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400" b="1">
                          <a:latin typeface="Calibri"/>
                          <a:ea typeface="Times New Roman"/>
                          <a:cs typeface="Tahoma"/>
                        </a:rPr>
                        <a:t>پروفیل چهارگوش</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910458">
                <a:tc>
                  <a:txBody>
                    <a:bodyPr/>
                    <a:lstStyle/>
                    <a:p>
                      <a:pPr algn="ctr" rtl="0">
                        <a:lnSpc>
                          <a:spcPct val="115000"/>
                        </a:lnSpc>
                        <a:spcAft>
                          <a:spcPts val="0"/>
                        </a:spcAft>
                      </a:pPr>
                      <a:r>
                        <a:rPr lang="en-US" sz="1400" b="1">
                          <a:latin typeface="Tahoma"/>
                          <a:ea typeface="Times New Roman"/>
                          <a:cs typeface="Arial"/>
                        </a:rPr>
                        <a:t>5 micron</a:t>
                      </a:r>
                      <a:endParaRPr lang="en-US" sz="1400">
                        <a:latin typeface="Times New Roman"/>
                        <a:ea typeface="Times New Roman"/>
                        <a:cs typeface="Arial"/>
                      </a:endParaRPr>
                    </a:p>
                    <a:p>
                      <a:pPr algn="ctr" rtl="0">
                        <a:lnSpc>
                          <a:spcPct val="115000"/>
                        </a:lnSpc>
                        <a:spcAft>
                          <a:spcPts val="0"/>
                        </a:spcAft>
                      </a:pPr>
                      <a:r>
                        <a:rPr lang="en-US" sz="1400" b="1">
                          <a:latin typeface="Tahoma"/>
                          <a:ea typeface="Times New Roman"/>
                          <a:cs typeface="Arial"/>
                        </a:rPr>
                        <a:t>10 micron</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p>
                      <a:pPr algn="ctr" rtl="0">
                        <a:lnSpc>
                          <a:spcPct val="115000"/>
                        </a:lnSpc>
                        <a:spcAft>
                          <a:spcPts val="0"/>
                        </a:spcAft>
                      </a:pPr>
                      <a:r>
                        <a:rPr lang="en-US" sz="1400" b="1">
                          <a:latin typeface="Tahoma"/>
                          <a:ea typeface="Times New Roman"/>
                          <a:cs typeface="Arial"/>
                        </a:rPr>
                        <a:t>---</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1400" b="1" dirty="0">
                          <a:latin typeface="Tahoma"/>
                          <a:ea typeface="Times New Roman"/>
                          <a:cs typeface="Arial"/>
                        </a:rPr>
                        <a:t>20 </a:t>
                      </a:r>
                      <a:r>
                        <a:rPr lang="en-US" sz="1400" b="1" dirty="0" err="1">
                          <a:latin typeface="Tahoma"/>
                          <a:ea typeface="Times New Roman"/>
                          <a:cs typeface="Arial"/>
                        </a:rPr>
                        <a:t>mic</a:t>
                      </a:r>
                      <a:r>
                        <a:rPr lang="en-US" sz="1400" b="1" dirty="0">
                          <a:latin typeface="Tahoma"/>
                          <a:ea typeface="Times New Roman"/>
                          <a:cs typeface="Arial"/>
                        </a:rPr>
                        <a:t>.</a:t>
                      </a:r>
                      <a:endParaRPr lang="en-US" sz="2000" dirty="0">
                        <a:latin typeface="Calibri"/>
                        <a:ea typeface="Calibri"/>
                        <a:cs typeface="Arial"/>
                      </a:endParaRPr>
                    </a:p>
                    <a:p>
                      <a:pPr algn="ctr" rtl="0">
                        <a:lnSpc>
                          <a:spcPct val="115000"/>
                        </a:lnSpc>
                        <a:spcAft>
                          <a:spcPts val="0"/>
                        </a:spcAft>
                      </a:pPr>
                      <a:r>
                        <a:rPr lang="en-US" sz="1400" b="1" dirty="0">
                          <a:latin typeface="Tahoma"/>
                          <a:ea typeface="Times New Roman"/>
                          <a:cs typeface="Arial"/>
                        </a:rPr>
                        <a:t>80 </a:t>
                      </a:r>
                      <a:r>
                        <a:rPr lang="en-US" sz="1400" b="1" dirty="0" err="1">
                          <a:latin typeface="Tahoma"/>
                          <a:ea typeface="Times New Roman"/>
                          <a:cs typeface="Arial"/>
                        </a:rPr>
                        <a:t>mic</a:t>
                      </a:r>
                      <a:r>
                        <a:rPr lang="en-US" sz="1400" b="1" dirty="0">
                          <a:latin typeface="Tahoma"/>
                          <a:ea typeface="Times New Roman"/>
                          <a:cs typeface="Arial"/>
                        </a:rPr>
                        <a:t>.</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a-IR" sz="1400" b="1">
                          <a:latin typeface="Calibri"/>
                          <a:ea typeface="Times New Roman"/>
                          <a:cs typeface="Tahoma"/>
                        </a:rPr>
                        <a:t>گالوانیزه سرد</a:t>
                      </a:r>
                      <a:endParaRPr lang="en-US" sz="2000">
                        <a:latin typeface="Calibri"/>
                        <a:ea typeface="Calibri"/>
                        <a:cs typeface="Arial"/>
                      </a:endParaRPr>
                    </a:p>
                    <a:p>
                      <a:pPr algn="ctr" rtl="0">
                        <a:lnSpc>
                          <a:spcPct val="115000"/>
                        </a:lnSpc>
                        <a:spcAft>
                          <a:spcPts val="0"/>
                        </a:spcAft>
                      </a:pPr>
                      <a:r>
                        <a:rPr lang="fa-IR" sz="1400" b="1">
                          <a:latin typeface="Calibri"/>
                          <a:ea typeface="Times New Roman"/>
                          <a:cs typeface="Tahoma"/>
                        </a:rPr>
                        <a:t>گالوانیزه گرم</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a:latin typeface="Calibri"/>
                        <a:ea typeface="Calibri"/>
                        <a:cs typeface="Arial"/>
                      </a:endParaRPr>
                    </a:p>
                    <a:p>
                      <a:pPr algn="ctr" rtl="0">
                        <a:lnSpc>
                          <a:spcPct val="115000"/>
                        </a:lnSpc>
                        <a:spcAft>
                          <a:spcPts val="0"/>
                        </a:spcAft>
                      </a:pPr>
                      <a:r>
                        <a:rPr lang="fa-IR" sz="1400" b="1">
                          <a:latin typeface="Calibri"/>
                          <a:ea typeface="Times New Roman"/>
                          <a:cs typeface="Tahoma"/>
                        </a:rPr>
                        <a:t>پوشش رویی</a:t>
                      </a:r>
                      <a:endParaRPr lang="en-US" sz="20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894">
                <a:tc>
                  <a:txBody>
                    <a:bodyPr/>
                    <a:lstStyle/>
                    <a:p>
                      <a:pPr algn="ctr" rtl="0">
                        <a:lnSpc>
                          <a:spcPct val="115000"/>
                        </a:lnSpc>
                        <a:spcAft>
                          <a:spcPts val="0"/>
                        </a:spcAft>
                      </a:pPr>
                      <a:r>
                        <a:rPr lang="en-US" sz="1400" b="1" dirty="0">
                          <a:latin typeface="Tahoma"/>
                          <a:ea typeface="Times New Roman"/>
                          <a:cs typeface="Arial"/>
                        </a:rPr>
                        <a:t>0.2 mm</a:t>
                      </a:r>
                      <a:endParaRPr lang="en-US" sz="1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11 mm</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6182mm</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562 mm</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3 mm</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en-US" sz="1400" b="1" dirty="0">
                          <a:latin typeface="Tahoma"/>
                          <a:ea typeface="Times New Roman"/>
                          <a:cs typeface="Arial"/>
                        </a:rPr>
                        <a:t>EPDM </a:t>
                      </a:r>
                      <a:r>
                        <a:rPr lang="fa-IR" sz="1400" b="1" dirty="0">
                          <a:latin typeface="Tahoma"/>
                          <a:ea typeface="Times New Roman"/>
                          <a:cs typeface="Arial"/>
                        </a:rPr>
                        <a:t> فوم</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rtl="0">
                        <a:lnSpc>
                          <a:spcPct val="115000"/>
                        </a:lnSpc>
                        <a:spcAft>
                          <a:spcPts val="0"/>
                        </a:spcAft>
                      </a:pPr>
                      <a:r>
                        <a:rPr lang="fa-IR" sz="1400" b="1" dirty="0">
                          <a:latin typeface="Calibri"/>
                          <a:ea typeface="Times New Roman"/>
                          <a:cs typeface="Tahoma"/>
                        </a:rPr>
                        <a:t>لایه صداگیر</a:t>
                      </a:r>
                      <a:endParaRPr lang="en-US" sz="20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10244" name="Picture 45"/>
          <p:cNvSpPr>
            <a:spLocks noChangeAspect="1" noChangeArrowheads="1"/>
          </p:cNvSpPr>
          <p:nvPr/>
        </p:nvSpPr>
        <p:spPr bwMode="auto">
          <a:xfrm>
            <a:off x="0" y="0"/>
            <a:ext cx="180975"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0243" name="Picture 46"/>
          <p:cNvSpPr>
            <a:spLocks noChangeAspect="1" noChangeArrowheads="1"/>
          </p:cNvSpPr>
          <p:nvPr/>
        </p:nvSpPr>
        <p:spPr bwMode="auto">
          <a:xfrm>
            <a:off x="0" y="0"/>
            <a:ext cx="952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0242" name="Picture 47"/>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0241" name="Picture 48"/>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10245" name="Rectangle 5"/>
          <p:cNvSpPr>
            <a:spLocks noChangeArrowheads="1"/>
          </p:cNvSpPr>
          <p:nvPr/>
        </p:nvSpPr>
        <p:spPr bwMode="auto">
          <a:xfrm>
            <a:off x="5562600" y="1154668"/>
            <a:ext cx="3057247"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جدول مشخصات استرینگر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09600" y="1066800"/>
            <a:ext cx="80010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کف کاذب سنگی</a:t>
            </a:r>
            <a:endParaRPr kumimoji="0" lang="en-US" sz="24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
            <a:b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b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پانل های این نوع کف کاذب از سنگ های گرانیت کالیبره شده  با دقت 2/0 میلیمتر تولید می شود </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ابعاد آنها 500*500 میلیمتر و ضخامت آنها 30 میلیمتر می باشد </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زیرسازی این نوع کف کاذب از دو قسمت پایه و استرینگر تشکیل شده است که هر دو فولادی بوده و بدلیل داشتن دقت بالا بدون اتصال پیچی مونتاژ می شوند ، استرینگرها دارای فوم صداگیر و پایه ها دارای نشیمندگاه پلاستیکی سخت جهت قرارگرفتن سنگ بر روی آنها می باشند</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a:ea typeface="Times New Roman" pitchFamily="18" charset="0"/>
                <a:cs typeface="Tahoma"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پایه ها از ارتفاع  10 الی 100 سانتیمتر قابل تولید می باشند و تا 3 سانتیمتر قابل رگلاژ می باشند</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جهت استفاده در مناطق با درصد رطوبت بالا ، قطعات زیرسازی کف کاذب گالوانیزه گرم می شوند</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کلیه پانل های سنگی  بمنظور آب بندی بیشتر و همچنین جهت جلوگیری از لب پر شدن هنگام جابجایی و داخل و خارج کردن دارای فوم های مخصوص پشت چسبدار </a:t>
            </a:r>
            <a:r>
              <a:rPr kumimoji="0" lang="en-US"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ای-پی-دی-ام) در لبه ها می باشند</a:t>
            </a:r>
            <a:r>
              <a:rPr kumimoji="0" lang="en-US" sz="1600" i="0" u="none" strike="noStrike" cap="none" normalizeH="0" baseline="0" dirty="0" smtClean="0">
                <a:ln>
                  <a:noFill/>
                </a:ln>
                <a:solidFill>
                  <a:schemeClr val="tx1"/>
                </a:solidFill>
                <a:effectLst/>
                <a:latin typeface="Arial"/>
                <a:ea typeface="Times New Roman" pitchFamily="18" charset="0"/>
                <a:cs typeface="Tahoma" pitchFamily="34" charset="0"/>
              </a:rPr>
              <a:t> </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a:ea typeface="Times New Roman" pitchFamily="18" charset="0"/>
                <a:cs typeface="Tahoma"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هر پانل سنگی به تنهایی دارای مقاوت فشاری 1 تن بر هر فوت مربع و 400 کیلوگرم بر هر اینچ مربع در مرکز پانل می باشد</a:t>
            </a:r>
            <a:endPar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کاهش وزن ساختمان، دسترسی آسان به تاسیسات زیر کف، اجرای سریع، رهایی از پوکه و ملات ریزی ، قابلیت جابجایی از مهمترین مزایای این نوع کف کاذب می باشد</a:t>
            </a:r>
            <a:endParaRPr kumimoji="0" lang="fa-IR"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57200" y="1066800"/>
            <a:ext cx="8001000"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پایه</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1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پایه ها بخش مهم زیر ساختار در سیستم کف کاذب میباشند که شامل اجزا زیر میباشند: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الف) لوله های واسط استاندارد فولادی که دارای پوشش گالوانیزه گرم و سرد میباشد.لوله های واسط برای ارتفاع های زیر50 سانتیمتر دارای  قطر 20 میلیمتر و برای ارتفاعات بالای 50 سانتیمتر دارای قطر 27 میلیمتر میباشند.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ب )کلاهک یا سر پایه که از جنس آلومینیم و از طریق دایکست تولید می شود.کلاهک ها دارای 4عدد شاخک راهنما میباشند که این شاخک ها سرعت و دقت مونتاژ و نصب پانل ها را بالا میبرد.کلاهک های طراحی شده توسط گروه مهندسی آروست دارای مهره قفل شونده آلومینیومی هستند که تثبیت ارتفاع پانل ها را تضمین میکند.</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 )نشیمندگاه پایه که در دو نوع تولید میشوند.نشیمنگاه فولادی که از ورق فولادی فرم داده شده و پانچ شده تولید میشود و بر روی لوله واسط پرس میشوند و دارای پوشش گالوانیزه سرد یا گرم میباشد.نشیمندگاه آلومینیومی که از طریق دایکاست تولید میشود و بر روی لوله واسط پیچ میشود و دارای مهره قفل شونده میباشد.</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16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پایه های کف کاذب فولادی در ضخامت ها و ارتفاع های متفاوت بسته به سفارش تولید میشوند که معمولا ارتفاع تولیدی بین 13 تا 130 سانتیمتر است.</a:t>
            </a:r>
            <a:endParaRPr kumimoji="0" lang="fa-IR" sz="3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ctr"/>
            <a:r>
              <a:rPr lang="fa-IR" sz="4400" dirty="0" smtClean="0"/>
              <a:t>زمين کوبيده</a:t>
            </a:r>
            <a:endParaRPr lang="en-US" sz="4400" dirty="0"/>
          </a:p>
        </p:txBody>
      </p:sp>
      <p:sp>
        <p:nvSpPr>
          <p:cNvPr id="5" name="Content Placeholder 2"/>
          <p:cNvSpPr>
            <a:spLocks noGrp="1"/>
          </p:cNvSpPr>
          <p:nvPr>
            <p:ph idx="1"/>
          </p:nvPr>
        </p:nvSpPr>
        <p:spPr>
          <a:xfrm>
            <a:off x="381000" y="1676400"/>
            <a:ext cx="8382000" cy="4724400"/>
          </a:xfrm>
        </p:spPr>
        <p:txBody>
          <a:bodyPr>
            <a:normAutofit/>
          </a:bodyPr>
          <a:lstStyle/>
          <a:p>
            <a:pPr algn="r">
              <a:buNone/>
            </a:pPr>
            <a:r>
              <a:rPr lang="fa-IR" sz="2800" dirty="0" smtClean="0"/>
              <a:t>چنانچه ساختمان در زمين هاي خاک دستي ويا سست  احداث شود براي جلوگيري از نشستهاي احتمالي زمين کف اتاقها وسالنها را دستي ويا با دستگاه ميکوبند</a:t>
            </a:r>
            <a:endParaRPr lang="en-US" sz="2800" dirty="0"/>
          </a:p>
        </p:txBody>
      </p:sp>
      <p:pic>
        <p:nvPicPr>
          <p:cNvPr id="6" name="Picture 2" descr="J:\Images\Camera\200909\200909A1\29092009266.jpg"/>
          <p:cNvPicPr>
            <a:picLocks noChangeAspect="1" noChangeArrowheads="1"/>
          </p:cNvPicPr>
          <p:nvPr/>
        </p:nvPicPr>
        <p:blipFill>
          <a:blip r:embed="rId2" cstate="print"/>
          <a:srcRect/>
          <a:stretch>
            <a:fillRect/>
          </a:stretch>
        </p:blipFill>
        <p:spPr bwMode="auto">
          <a:xfrm>
            <a:off x="533400" y="2786063"/>
            <a:ext cx="5203240" cy="3309937"/>
          </a:xfrm>
          <a:prstGeom prst="rect">
            <a:avLst/>
          </a:prstGeom>
          <a:ln>
            <a:noFill/>
          </a:ln>
          <a:effectLst>
            <a:softEdge rad="112500"/>
          </a:effectLst>
        </p:spPr>
      </p:pic>
    </p:spTree>
  </p:cSld>
  <p:clrMapOvr>
    <a:masterClrMapping/>
  </p:clrMapOvr>
  <p:transition>
    <p:zoom dir="in"/>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32004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71685" name="Content Placeholder 11"/>
          <p:cNvSpPr>
            <a:spLocks noGrp="1"/>
          </p:cNvSpPr>
          <p:nvPr>
            <p:ph idx="1"/>
          </p:nvPr>
        </p:nvSpPr>
        <p:spPr>
          <a:xfrm>
            <a:off x="4724400" y="1752600"/>
            <a:ext cx="4224338" cy="4267200"/>
          </a:xfrm>
        </p:spPr>
        <p:txBody>
          <a:bodyPr/>
          <a:lstStyle/>
          <a:p>
            <a:pPr algn="justLow" eaLnBrk="1" hangingPunct="1">
              <a:buFont typeface="Wingdings" pitchFamily="2" charset="2"/>
              <a:buNone/>
            </a:pPr>
            <a:r>
              <a:rPr lang="fa-IR" b="1" dirty="0" smtClean="0"/>
              <a:t>پايه ها</a:t>
            </a:r>
          </a:p>
          <a:p>
            <a:pPr algn="justLow" eaLnBrk="1" hangingPunct="1">
              <a:buFont typeface="Wingdings" pitchFamily="2" charset="2"/>
              <a:buNone/>
            </a:pPr>
            <a:r>
              <a:rPr lang="fa-IR" sz="2000" dirty="0" smtClean="0"/>
              <a:t>پايه کف کاذب داراي پنج قسمت است که از پايين به بالا عبارتند از :</a:t>
            </a:r>
          </a:p>
          <a:p>
            <a:pPr algn="justLow" eaLnBrk="1" hangingPunct="1">
              <a:buFont typeface="Wingdings" pitchFamily="2" charset="2"/>
              <a:buNone/>
            </a:pPr>
            <a:r>
              <a:rPr lang="fa-IR" sz="2000" dirty="0" smtClean="0"/>
              <a:t>بخش تحتاني به قطر ٢٠ سانتي متر</a:t>
            </a:r>
          </a:p>
          <a:p>
            <a:pPr algn="justLow" eaLnBrk="1" hangingPunct="1">
              <a:buFont typeface="Wingdings" pitchFamily="2" charset="2"/>
              <a:buNone/>
            </a:pPr>
            <a:r>
              <a:rPr lang="fa-IR" sz="2000" dirty="0" smtClean="0"/>
              <a:t>بخش تنظيم کننده ارتفاع</a:t>
            </a:r>
          </a:p>
          <a:p>
            <a:pPr algn="justLow" eaLnBrk="1" hangingPunct="1">
              <a:buFont typeface="Wingdings" pitchFamily="2" charset="2"/>
              <a:buNone/>
            </a:pPr>
            <a:r>
              <a:rPr lang="fa-IR" sz="2000" dirty="0" smtClean="0"/>
              <a:t>بخش واسط</a:t>
            </a:r>
          </a:p>
          <a:p>
            <a:pPr algn="justLow" eaLnBrk="1" hangingPunct="1">
              <a:buFont typeface="Wingdings" pitchFamily="2" charset="2"/>
              <a:buNone/>
            </a:pPr>
            <a:r>
              <a:rPr lang="fa-IR" sz="2000" dirty="0" smtClean="0"/>
              <a:t>بخش فوقاني به قطر ۱۵۵ ميلي متر، قطر سطح اتکا ١٩٠ ميلي متر با ضخامت ٤ ميلي متر</a:t>
            </a:r>
          </a:p>
          <a:p>
            <a:pPr algn="justLow" eaLnBrk="1" hangingPunct="1">
              <a:buFont typeface="Wingdings" pitchFamily="2" charset="2"/>
              <a:buNone/>
            </a:pPr>
            <a:r>
              <a:rPr lang="fa-IR" sz="2000" dirty="0" smtClean="0"/>
              <a:t>بخش تصحيح کننده شيب با قابليت تصحيح شيب کف از صفر تا ۵ درصد، به قطر ١٧٠ ميلي متر ، که با اعداد ٠ - ١ - ٢ - ٣ - ٤ و ۵ روي قطعه زيرين درج شده است. </a:t>
            </a:r>
          </a:p>
          <a:p>
            <a:pPr algn="justLow" eaLnBrk="1" hangingPunct="1">
              <a:buFont typeface="Wingdings" pitchFamily="2" charset="2"/>
              <a:buNone/>
            </a:pPr>
            <a:endParaRPr lang="fa-IR" sz="2200" b="1" dirty="0" smtClean="0"/>
          </a:p>
        </p:txBody>
      </p:sp>
      <p:pic>
        <p:nvPicPr>
          <p:cNvPr id="6" name="Picture 2" descr="D:\Kaf E Kazeb\مشخصات فنی کف کاذب_files\d-03.jpg"/>
          <p:cNvPicPr>
            <a:picLocks noChangeAspect="1" noChangeArrowheads="1"/>
          </p:cNvPicPr>
          <p:nvPr/>
        </p:nvPicPr>
        <p:blipFill>
          <a:blip r:embed="rId2"/>
          <a:srcRect/>
          <a:stretch>
            <a:fillRect/>
          </a:stretch>
        </p:blipFill>
        <p:spPr bwMode="auto">
          <a:xfrm>
            <a:off x="0" y="1981200"/>
            <a:ext cx="4594225" cy="3810000"/>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8831IMG_6824.jpg"/>
          <p:cNvPicPr>
            <a:picLocks noChangeAspect="1"/>
          </p:cNvPicPr>
          <p:nvPr/>
        </p:nvPicPr>
        <p:blipFill>
          <a:blip r:embed="rId2"/>
          <a:stretch>
            <a:fillRect/>
          </a:stretch>
        </p:blipFill>
        <p:spPr>
          <a:xfrm>
            <a:off x="645160" y="2209800"/>
            <a:ext cx="2783840" cy="370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9031" name="Text Box 7"/>
          <p:cNvSpPr txBox="1">
            <a:spLocks noChangeArrowheads="1"/>
          </p:cNvSpPr>
          <p:nvPr/>
        </p:nvSpPr>
        <p:spPr bwMode="auto">
          <a:xfrm>
            <a:off x="32004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pic>
        <p:nvPicPr>
          <p:cNvPr id="6" name="Picture 2" descr="D:\Kaf E Kazeb\پایه ها  و استرینگر_files\p5_small.gif">
            <a:hlinkClick r:id="rId3"/>
          </p:cNvPr>
          <p:cNvPicPr>
            <a:picLocks noChangeAspect="1" noChangeArrowheads="1"/>
          </p:cNvPicPr>
          <p:nvPr/>
        </p:nvPicPr>
        <p:blipFill>
          <a:blip r:embed="rId4"/>
          <a:srcRect/>
          <a:stretch>
            <a:fillRect/>
          </a:stretch>
        </p:blipFill>
        <p:spPr bwMode="auto">
          <a:xfrm>
            <a:off x="4724400" y="2133600"/>
            <a:ext cx="1258888"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D:\Kaf E Kazeb\پایه ها  و استرینگر_files\p_small.gif">
            <a:hlinkClick r:id="rId5"/>
          </p:cNvPr>
          <p:cNvPicPr>
            <a:picLocks noChangeAspect="1" noChangeArrowheads="1"/>
          </p:cNvPicPr>
          <p:nvPr/>
        </p:nvPicPr>
        <p:blipFill>
          <a:blip r:embed="rId6"/>
          <a:srcRect/>
          <a:stretch>
            <a:fillRect/>
          </a:stretch>
        </p:blipFill>
        <p:spPr bwMode="auto">
          <a:xfrm>
            <a:off x="3429000" y="2819400"/>
            <a:ext cx="1444625"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2714" name="Picture 10" descr="G:\kaf sazi\1111\18585lit.jpg"/>
          <p:cNvPicPr>
            <a:picLocks noChangeAspect="1" noChangeArrowheads="1"/>
          </p:cNvPicPr>
          <p:nvPr/>
        </p:nvPicPr>
        <p:blipFill>
          <a:blip r:embed="rId7" cstate="print"/>
          <a:srcRect/>
          <a:stretch>
            <a:fillRect/>
          </a:stretch>
        </p:blipFill>
        <p:spPr bwMode="auto">
          <a:xfrm>
            <a:off x="5943600" y="3200400"/>
            <a:ext cx="1736725" cy="2614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D:\Kaf E Kazeb\پایه ها  و استرینگر_files\p17_small.gif">
            <a:hlinkClick r:id="rId8"/>
          </p:cNvPr>
          <p:cNvPicPr>
            <a:picLocks noChangeAspect="1" noChangeArrowheads="1"/>
          </p:cNvPicPr>
          <p:nvPr/>
        </p:nvPicPr>
        <p:blipFill>
          <a:blip r:embed="rId9"/>
          <a:srcRect/>
          <a:stretch>
            <a:fillRect/>
          </a:stretch>
        </p:blipFill>
        <p:spPr bwMode="auto">
          <a:xfrm>
            <a:off x="6324600" y="1905000"/>
            <a:ext cx="2438400" cy="1485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dir="in"/>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1" name="Text Box 7"/>
          <p:cNvSpPr txBox="1">
            <a:spLocks noChangeArrowheads="1"/>
          </p:cNvSpPr>
          <p:nvPr/>
        </p:nvSpPr>
        <p:spPr bwMode="auto">
          <a:xfrm>
            <a:off x="32004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
        <p:nvSpPr>
          <p:cNvPr id="129032" name="Text Box 8"/>
          <p:cNvSpPr txBox="1">
            <a:spLocks noChangeArrowheads="1"/>
          </p:cNvSpPr>
          <p:nvPr/>
        </p:nvSpPr>
        <p:spPr bwMode="auto">
          <a:xfrm>
            <a:off x="3200400" y="762000"/>
            <a:ext cx="50292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129034" name="Text Box 10"/>
          <p:cNvSpPr txBox="1">
            <a:spLocks noChangeArrowheads="1"/>
          </p:cNvSpPr>
          <p:nvPr/>
        </p:nvSpPr>
        <p:spPr bwMode="auto">
          <a:xfrm>
            <a:off x="3429000" y="762000"/>
            <a:ext cx="3962400" cy="366713"/>
          </a:xfrm>
          <a:prstGeom prst="rect">
            <a:avLst/>
          </a:prstGeom>
          <a:noFill/>
          <a:ln w="9525">
            <a:noFill/>
            <a:miter lim="800000"/>
            <a:headEnd/>
            <a:tailEnd/>
          </a:ln>
          <a:effectLst/>
        </p:spPr>
        <p:txBody>
          <a:bodyPr>
            <a:spAutoFit/>
          </a:bodyPr>
          <a:lstStyle/>
          <a:p>
            <a:pPr>
              <a:spcBef>
                <a:spcPct val="50000"/>
              </a:spcBef>
              <a:defRPr/>
            </a:pPr>
            <a:endParaRPr lang="en-US" sz="1800">
              <a:effectLst>
                <a:outerShdw blurRad="38100" dist="38100" dir="2700000" algn="tl">
                  <a:srgbClr val="C0C0C0"/>
                </a:outerShdw>
              </a:effectLst>
            </a:endParaRPr>
          </a:p>
        </p:txBody>
      </p:sp>
      <p:sp>
        <p:nvSpPr>
          <p:cNvPr id="73733" name="Content Placeholder 11"/>
          <p:cNvSpPr>
            <a:spLocks noGrp="1"/>
          </p:cNvSpPr>
          <p:nvPr>
            <p:ph idx="1"/>
          </p:nvPr>
        </p:nvSpPr>
        <p:spPr>
          <a:xfrm>
            <a:off x="6553200" y="1752600"/>
            <a:ext cx="2319337" cy="762000"/>
          </a:xfrm>
        </p:spPr>
        <p:txBody>
          <a:bodyPr/>
          <a:lstStyle/>
          <a:p>
            <a:pPr eaLnBrk="1" hangingPunct="1">
              <a:buFont typeface="Wingdings" pitchFamily="2" charset="2"/>
              <a:buNone/>
            </a:pPr>
            <a:r>
              <a:rPr lang="fa-IR" sz="2000" dirty="0" smtClean="0"/>
              <a:t>پايه هاي فولادي</a:t>
            </a:r>
          </a:p>
        </p:txBody>
      </p:sp>
      <p:pic>
        <p:nvPicPr>
          <p:cNvPr id="6" name="Picture 6" descr="D:\Kaf E Kazeb\پایه ها  و استرینگر_files\p24_small1.gif">
            <a:hlinkClick r:id="rId2"/>
          </p:cNvPr>
          <p:cNvPicPr>
            <a:picLocks noChangeAspect="1" noChangeArrowheads="1"/>
          </p:cNvPicPr>
          <p:nvPr/>
        </p:nvPicPr>
        <p:blipFill>
          <a:blip r:embed="rId3"/>
          <a:srcRect/>
          <a:stretch>
            <a:fillRect/>
          </a:stretch>
        </p:blipFill>
        <p:spPr bwMode="auto">
          <a:xfrm>
            <a:off x="7543800" y="2209800"/>
            <a:ext cx="1143000" cy="3760788"/>
          </a:xfrm>
          <a:prstGeom prst="rect">
            <a:avLst/>
          </a:prstGeom>
          <a:ln>
            <a:noFill/>
          </a:ln>
          <a:effectLst>
            <a:softEdge rad="112500"/>
          </a:effectLst>
        </p:spPr>
      </p:pic>
      <p:sp>
        <p:nvSpPr>
          <p:cNvPr id="7" name="Rectangle 15"/>
          <p:cNvSpPr>
            <a:spLocks noChangeArrowheads="1"/>
          </p:cNvSpPr>
          <p:nvPr/>
        </p:nvSpPr>
        <p:spPr bwMode="auto">
          <a:xfrm>
            <a:off x="3048000" y="3581400"/>
            <a:ext cx="4191000" cy="369888"/>
          </a:xfrm>
          <a:prstGeom prst="rect">
            <a:avLst/>
          </a:prstGeom>
          <a:noFill/>
          <a:ln w="9525">
            <a:noFill/>
            <a:miter lim="800000"/>
            <a:headEnd/>
            <a:tailEnd/>
          </a:ln>
        </p:spPr>
        <p:txBody>
          <a:bodyPr>
            <a:spAutoFit/>
          </a:bodyPr>
          <a:lstStyle/>
          <a:p>
            <a:pPr>
              <a:defRPr/>
            </a:pPr>
            <a:r>
              <a:rPr lang="fa-IR" sz="1800" dirty="0">
                <a:latin typeface="Century Gothic" pitchFamily="34" charset="0"/>
                <a:cs typeface="+mn-cs"/>
              </a:rPr>
              <a:t>پايه جهت کف </a:t>
            </a:r>
            <a:r>
              <a:rPr lang="fa-IR" sz="1800" dirty="0" smtClean="0">
                <a:latin typeface="Century Gothic" pitchFamily="34" charset="0"/>
                <a:cs typeface="+mn-cs"/>
              </a:rPr>
              <a:t>هاي فولادي </a:t>
            </a:r>
            <a:r>
              <a:rPr lang="fa-IR" sz="1800" dirty="0">
                <a:latin typeface="Century Gothic" pitchFamily="34" charset="0"/>
                <a:cs typeface="+mn-cs"/>
              </a:rPr>
              <a:t>تا ارتفاع20/1 </a:t>
            </a:r>
            <a:r>
              <a:rPr lang="fa-IR" sz="1800" dirty="0" smtClean="0">
                <a:latin typeface="Century Gothic" pitchFamily="34" charset="0"/>
                <a:cs typeface="+mn-cs"/>
              </a:rPr>
              <a:t>سانتي </a:t>
            </a:r>
            <a:r>
              <a:rPr lang="fa-IR" sz="1800" dirty="0">
                <a:latin typeface="Century Gothic" pitchFamily="34" charset="0"/>
                <a:cs typeface="+mn-cs"/>
              </a:rPr>
              <a:t>متر</a:t>
            </a:r>
            <a:r>
              <a:rPr lang="en-US" sz="1800" dirty="0">
                <a:latin typeface="Century Gothic" pitchFamily="34" charset="0"/>
                <a:cs typeface="+mn-cs"/>
              </a:rPr>
              <a:t> </a:t>
            </a:r>
          </a:p>
        </p:txBody>
      </p:sp>
      <p:pic>
        <p:nvPicPr>
          <p:cNvPr id="8" name="Picture 2" descr="D:\Kaf E Kazeb\Access Flooring\raised-floor2.jpg"/>
          <p:cNvPicPr>
            <a:picLocks noChangeAspect="1" noChangeArrowheads="1"/>
          </p:cNvPicPr>
          <p:nvPr/>
        </p:nvPicPr>
        <p:blipFill>
          <a:blip r:embed="rId4"/>
          <a:srcRect/>
          <a:stretch>
            <a:fillRect/>
          </a:stretch>
        </p:blipFill>
        <p:spPr bwMode="auto">
          <a:xfrm>
            <a:off x="2057400" y="4038600"/>
            <a:ext cx="5378450" cy="2170113"/>
          </a:xfrm>
          <a:prstGeom prst="rect">
            <a:avLst/>
          </a:prstGeom>
          <a:ln>
            <a:noFill/>
          </a:ln>
          <a:effectLst>
            <a:softEdge rad="112500"/>
          </a:effectLst>
        </p:spPr>
      </p:pic>
      <p:sp>
        <p:nvSpPr>
          <p:cNvPr id="9" name="Rectangle 8"/>
          <p:cNvSpPr/>
          <p:nvPr/>
        </p:nvSpPr>
        <p:spPr>
          <a:xfrm>
            <a:off x="2514600" y="2133600"/>
            <a:ext cx="2514600" cy="584200"/>
          </a:xfrm>
          <a:prstGeom prst="rect">
            <a:avLst/>
          </a:prstGeom>
        </p:spPr>
        <p:txBody>
          <a:bodyPr>
            <a:spAutoFit/>
          </a:bodyPr>
          <a:lstStyle/>
          <a:p>
            <a:pPr algn="r">
              <a:defRPr/>
            </a:pPr>
            <a:r>
              <a:rPr lang="fa-IR" sz="1600" dirty="0">
                <a:latin typeface="Century Gothic" pitchFamily="34" charset="0"/>
                <a:cs typeface="+mn-cs"/>
              </a:rPr>
              <a:t>پايه و </a:t>
            </a:r>
            <a:r>
              <a:rPr lang="fa-IR" sz="1600" dirty="0" smtClean="0">
                <a:latin typeface="Century Gothic" pitchFamily="34" charset="0"/>
                <a:cs typeface="+mn-cs"/>
              </a:rPr>
              <a:t>کلگي </a:t>
            </a:r>
            <a:r>
              <a:rPr lang="fa-IR" sz="1600" dirty="0">
                <a:latin typeface="Century Gothic" pitchFamily="34" charset="0"/>
                <a:cs typeface="+mn-cs"/>
              </a:rPr>
              <a:t>از جنس فولاد </a:t>
            </a:r>
            <a:r>
              <a:rPr lang="fa-IR" sz="1600" dirty="0" smtClean="0">
                <a:latin typeface="Century Gothic" pitchFamily="34" charset="0"/>
                <a:cs typeface="+mn-cs"/>
              </a:rPr>
              <a:t>آبکاري </a:t>
            </a:r>
            <a:r>
              <a:rPr lang="fa-IR" sz="1600" dirty="0">
                <a:latin typeface="Century Gothic" pitchFamily="34" charset="0"/>
                <a:cs typeface="+mn-cs"/>
              </a:rPr>
              <a:t>شده جهت کف </a:t>
            </a:r>
            <a:r>
              <a:rPr lang="fa-IR" sz="1600" dirty="0" smtClean="0">
                <a:latin typeface="Century Gothic" pitchFamily="34" charset="0"/>
                <a:cs typeface="+mn-cs"/>
              </a:rPr>
              <a:t>هاي </a:t>
            </a:r>
            <a:r>
              <a:rPr lang="fa-IR" sz="1600" dirty="0">
                <a:latin typeface="Century Gothic" pitchFamily="34" charset="0"/>
                <a:cs typeface="+mn-cs"/>
              </a:rPr>
              <a:t>کاذب </a:t>
            </a:r>
            <a:r>
              <a:rPr lang="fa-IR" sz="1600" dirty="0" smtClean="0">
                <a:latin typeface="Century Gothic" pitchFamily="34" charset="0"/>
                <a:cs typeface="+mn-cs"/>
              </a:rPr>
              <a:t>فولادي</a:t>
            </a:r>
            <a:r>
              <a:rPr lang="en-US" sz="1600" dirty="0" smtClean="0">
                <a:latin typeface="Century Gothic" pitchFamily="34" charset="0"/>
                <a:cs typeface="+mn-cs"/>
              </a:rPr>
              <a:t> </a:t>
            </a:r>
            <a:endParaRPr lang="en-US" sz="1600" dirty="0">
              <a:latin typeface="Century Gothic" pitchFamily="34" charset="0"/>
              <a:cs typeface="+mn-cs"/>
            </a:endParaRPr>
          </a:p>
        </p:txBody>
      </p:sp>
      <p:pic>
        <p:nvPicPr>
          <p:cNvPr id="10" name="Picture 4" descr="D:\Kaf E Kazeb\پایه ها  و استرینگر_files\p9_small.gif">
            <a:hlinkClick r:id="rId5"/>
          </p:cNvPr>
          <p:cNvPicPr>
            <a:picLocks noChangeAspect="1" noChangeArrowheads="1"/>
          </p:cNvPicPr>
          <p:nvPr/>
        </p:nvPicPr>
        <p:blipFill>
          <a:blip r:embed="rId6"/>
          <a:srcRect/>
          <a:stretch>
            <a:fillRect/>
          </a:stretch>
        </p:blipFill>
        <p:spPr bwMode="auto">
          <a:xfrm>
            <a:off x="533400" y="1752600"/>
            <a:ext cx="1824038" cy="2060575"/>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90344.jpg"/>
          <p:cNvPicPr>
            <a:picLocks noChangeAspect="1"/>
          </p:cNvPicPr>
          <p:nvPr/>
        </p:nvPicPr>
        <p:blipFill>
          <a:blip r:embed="rId2"/>
          <a:stretch>
            <a:fillRect/>
          </a:stretch>
        </p:blipFill>
        <p:spPr>
          <a:xfrm>
            <a:off x="4114800" y="2514600"/>
            <a:ext cx="3657600" cy="2743200"/>
          </a:xfrm>
          <a:prstGeom prst="rect">
            <a:avLst/>
          </a:prstGeom>
          <a:ln>
            <a:noFill/>
          </a:ln>
          <a:effectLst>
            <a:softEdge rad="112500"/>
          </a:effectLst>
        </p:spPr>
      </p:pic>
      <p:sp>
        <p:nvSpPr>
          <p:cNvPr id="8194" name="Rectangle 2"/>
          <p:cNvSpPr>
            <a:spLocks noChangeArrowheads="1"/>
          </p:cNvSpPr>
          <p:nvPr/>
        </p:nvSpPr>
        <p:spPr bwMode="auto">
          <a:xfrm>
            <a:off x="762000" y="1066800"/>
            <a:ext cx="78486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لوازم و تجهیزات</a:t>
            </a: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جهت تامین قابلیت انطباق و سازگاری با عملکرد محیط، کف های کاذب دارای سطوح شیبدار و پلکان، سیستم و کانال های تهویه هوا و ترمینال هایی جهت تعبیه پریز برق ، تلفن و کامپیوتر طراحی و تولید می شوند. نمونه هایی از این تجهیزات و لوازم در زیر مشاهده می شوند:</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82445.jpg"/>
          <p:cNvPicPr>
            <a:picLocks noChangeAspect="1"/>
          </p:cNvPicPr>
          <p:nvPr/>
        </p:nvPicPr>
        <p:blipFill>
          <a:blip r:embed="rId3"/>
          <a:srcRect l="11193" r="21649" b="23668"/>
          <a:stretch>
            <a:fillRect/>
          </a:stretch>
        </p:blipFill>
        <p:spPr>
          <a:xfrm>
            <a:off x="685800" y="3429000"/>
            <a:ext cx="3749040" cy="3124200"/>
          </a:xfrm>
          <a:prstGeom prst="rect">
            <a:avLst/>
          </a:prstGeom>
          <a:ln>
            <a:noFill/>
          </a:ln>
          <a:effectLst>
            <a:softEdge rad="112500"/>
          </a:effectLst>
        </p:spPr>
      </p:pic>
    </p:spTree>
  </p:cSld>
  <p:clrMapOvr>
    <a:masterClrMapping/>
  </p:clrMapOvr>
  <p:transition>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AutoShape 8"/>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5" name="AutoShape 7"/>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4" name="AutoShape 6"/>
          <p:cNvSpPr>
            <a:spLocks noChangeAspect="1" noChangeArrowheads="1"/>
          </p:cNvSpPr>
          <p:nvPr/>
        </p:nvSpPr>
        <p:spPr bwMode="auto">
          <a:xfrm>
            <a:off x="0" y="0"/>
            <a:ext cx="4381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3" name="AutoShape 5"/>
          <p:cNvSpPr>
            <a:spLocks noChangeAspect="1" noChangeArrowheads="1"/>
          </p:cNvSpPr>
          <p:nvPr/>
        </p:nvSpPr>
        <p:spPr bwMode="auto">
          <a:xfrm>
            <a:off x="0" y="0"/>
            <a:ext cx="4762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2" name="AutoShape 4"/>
          <p:cNvSpPr>
            <a:spLocks noChangeAspect="1" noChangeArrowheads="1"/>
          </p:cNvSpPr>
          <p:nvPr/>
        </p:nvSpPr>
        <p:spPr bwMode="auto">
          <a:xfrm>
            <a:off x="0" y="0"/>
            <a:ext cx="66675"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1" name="AutoShape 3"/>
          <p:cNvSpPr>
            <a:spLocks noChangeAspect="1" noChangeArrowheads="1"/>
          </p:cNvSpPr>
          <p:nvPr/>
        </p:nvSpPr>
        <p:spPr bwMode="auto">
          <a:xfrm>
            <a:off x="0" y="0"/>
            <a:ext cx="85725"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0" name="AutoShape 2"/>
          <p:cNvSpPr>
            <a:spLocks noChangeAspect="1" noChangeArrowheads="1"/>
          </p:cNvSpPr>
          <p:nvPr/>
        </p:nvSpPr>
        <p:spPr bwMode="auto">
          <a:xfrm>
            <a:off x="0" y="0"/>
            <a:ext cx="9525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69" name="AutoShape 1"/>
          <p:cNvSpPr>
            <a:spLocks noChangeAspect="1" noChangeArrowheads="1"/>
          </p:cNvSpPr>
          <p:nvPr/>
        </p:nvSpPr>
        <p:spPr bwMode="auto">
          <a:xfrm>
            <a:off x="0" y="0"/>
            <a:ext cx="76200" cy="123825"/>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7179" name="Rectangle 11"/>
          <p:cNvSpPr>
            <a:spLocks noChangeArrowheads="1"/>
          </p:cNvSpPr>
          <p:nvPr/>
        </p:nvSpPr>
        <p:spPr bwMode="auto">
          <a:xfrm>
            <a:off x="533400" y="1079480"/>
            <a:ext cx="81534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MFarayand"/>
                <a:ea typeface="Times New Roman" pitchFamily="18" charset="0"/>
                <a:cs typeface="Arial" pitchFamily="34" charset="0"/>
              </a:rPr>
              <a:t>اجزاء کف کاذب</a:t>
            </a:r>
          </a:p>
          <a:p>
            <a:pPr marL="0" marR="0" lvl="0" indent="0" algn="r" defTabSz="91440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MFarayand"/>
                <a:ea typeface="Times New Roman" pitchFamily="18" charset="0"/>
                <a:cs typeface="Arial" pitchFamily="34" charset="0"/>
              </a:rPr>
              <a:t>کف های کاذب عموماً از سه جز کلی: تایل، پایه و استرینگر تشکیل می شوند که البته بسته به نوع کف کاذب از مواد مختلفی در ساخت آنها استفاده می شود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MFarayand"/>
                <a:ea typeface="Times New Roman" pitchFamily="18" charset="0"/>
                <a:cs typeface="Arial" pitchFamily="34" charset="0"/>
              </a:rPr>
              <a:t>ضمناً ابعاد تایل کف های کاذب متغییر بوده و باتوجه به کاربرد ویژه  آنها، تولید و به بازار ارائه می گردند. ولی در حالت عمومی سایز آنها  50 × 50 ،60 × 60 و 120 × 60  می باشد .(واحد سانتیمتر)</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MFarayand"/>
                <a:ea typeface="Times New Roman" pitchFamily="18" charset="0"/>
                <a:cs typeface="Arial" pitchFamily="34" charset="0"/>
              </a:rPr>
              <a:t>انواع کف کاذب</a:t>
            </a:r>
          </a:p>
          <a:p>
            <a:pPr marL="0" marR="0" lvl="0" indent="0" algn="r" defTabSz="91440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MFarayand"/>
                <a:ea typeface="Times New Roman" pitchFamily="18" charset="0"/>
                <a:cs typeface="Arial" pitchFamily="34" charset="0"/>
              </a:rPr>
              <a:t>کف های کاذب از نظر کاربردی به چهار دسته تقسیم می شوند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MFarayand"/>
                <a:ea typeface="Times New Roman" pitchFamily="18" charset="0"/>
                <a:cs typeface="Arial" pitchFamily="34" charset="0"/>
              </a:rPr>
              <a:t>1- کف های مخصوص پوشاندن تأسیسات</a:t>
            </a:r>
          </a:p>
          <a:p>
            <a:pPr marL="0" marR="0" lvl="0" indent="0" algn="r" defTabSz="914400" eaLnBrk="0" fontAlgn="base" latinLnBrk="0" hangingPunct="0">
              <a:lnSpc>
                <a:spcPct val="100000"/>
              </a:lnSpc>
              <a:spcBef>
                <a:spcPct val="0"/>
              </a:spcBef>
              <a:spcAft>
                <a:spcPct val="0"/>
              </a:spcAft>
              <a:buClrTx/>
              <a:buSzTx/>
              <a:buFontTx/>
              <a:buNone/>
              <a:tabLst/>
            </a:pPr>
            <a:r>
              <a:rPr kumimoji="0" lang="fa-IR" sz="1600" i="0" u="none" strike="noStrike" cap="none" normalizeH="0" baseline="0" dirty="0" smtClean="0">
                <a:ln>
                  <a:noFill/>
                </a:ln>
                <a:solidFill>
                  <a:schemeClr val="tx1"/>
                </a:solidFill>
                <a:effectLst/>
                <a:latin typeface="MFarayand"/>
                <a:ea typeface="Times New Roman" pitchFamily="18" charset="0"/>
                <a:cs typeface="Arial" pitchFamily="34" charset="0"/>
              </a:rPr>
              <a:t>2- کف های مخصوص انتقال آبهای سطحی ، خاک و ماسه</a:t>
            </a:r>
            <a:r>
              <a:rPr kumimoji="0" lang="en-US" sz="2000" i="0" u="none" strike="noStrike" cap="none" normalizeH="0" baseline="0" dirty="0" smtClean="0">
                <a:ln>
                  <a:noFill/>
                </a:ln>
                <a:solidFill>
                  <a:schemeClr val="tx1"/>
                </a:solidFill>
                <a:effectLst/>
                <a:latin typeface="Arial" pitchFamily="34" charset="0"/>
                <a:cs typeface="Arial" pitchFamily="34" charset="0"/>
              </a:rPr>
              <a:t> </a:t>
            </a:r>
            <a:endParaRPr kumimoji="0" lang="fa-IR" sz="2000" i="0" u="none" strike="noStrike" cap="none" normalizeH="0" baseline="0" dirty="0" smtClean="0">
              <a:ln>
                <a:noFill/>
              </a:ln>
              <a:solidFill>
                <a:schemeClr val="tx1"/>
              </a:solidFill>
              <a:effectLst/>
              <a:latin typeface="Arial" pitchFamily="34" charset="0"/>
              <a:cs typeface="Arial" pitchFamily="34" charset="0"/>
            </a:endParaRPr>
          </a:p>
          <a:p>
            <a:pPr algn="r"/>
            <a:r>
              <a:rPr lang="fa-IR" sz="1600" dirty="0" smtClean="0">
                <a:effectLst/>
              </a:rPr>
              <a:t>3- کف های مخصوص جهت نصب گرمایش کف و کاهش رطوبت</a:t>
            </a:r>
            <a:endParaRPr lang="en-US" sz="1600" dirty="0" smtClean="0">
              <a:effectLst/>
            </a:endParaRPr>
          </a:p>
          <a:p>
            <a:pPr algn="r"/>
            <a:r>
              <a:rPr lang="fa-IR" sz="1600" dirty="0" smtClean="0">
                <a:effectLst/>
              </a:rPr>
              <a:t>4- کف های مخصوص سبک سازی ساختمان...</a:t>
            </a:r>
            <a:endParaRPr kumimoji="0" lang="en-US" sz="16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09600" y="1050191"/>
            <a:ext cx="792480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800" i="0" u="none" strike="noStrike" cap="none" normalizeH="0" baseline="0" dirty="0" smtClean="0">
                <a:ln>
                  <a:noFill/>
                </a:ln>
                <a:solidFill>
                  <a:schemeClr val="tx1"/>
                </a:solidFill>
                <a:effectLst/>
                <a:latin typeface="MFarayand"/>
                <a:ea typeface="Times New Roman" pitchFamily="18" charset="0"/>
                <a:cs typeface="Arial" pitchFamily="34" charset="0"/>
              </a:rPr>
              <a:t>بکارگیری کف های کاذب جهت نصب تأسیسات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endPar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این نوع کف ها عموماً در سالنهای صنعتی و مراکز کامپیوتری و مخابراتی بکار می روند و هدف از بکارگیری آنها ایجاد یک پوشش مناسب جهت کابلهای برق و شبکه کامپیوتر می باشد و بعنوان کف های کاذبی که دائماً از محل خود جابجا می شوند بکار می روند و عموماً سطح آنها از کف پوشهای مخصوص از جنس </a:t>
            </a:r>
            <a:r>
              <a:rPr kumimoji="0" lang="en-US" sz="1600" b="0" i="0" u="none" strike="noStrike" cap="none" normalizeH="0" baseline="0" dirty="0" smtClean="0">
                <a:ln>
                  <a:noFill/>
                </a:ln>
                <a:solidFill>
                  <a:schemeClr val="tx1"/>
                </a:solidFill>
                <a:effectLst/>
                <a:latin typeface="MFarayand"/>
                <a:ea typeface="Times New Roman" pitchFamily="18" charset="0"/>
                <a:cs typeface="Times New Roman" pitchFamily="18" charset="0"/>
              </a:rPr>
              <a:t>PVC</a:t>
            </a: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 یا لنولئوم ، مکالئوم ، فرمیکا </a:t>
            </a:r>
            <a:r>
              <a:rPr kumimoji="0" lang="en-US" sz="1600" b="0" i="0" u="none" strike="noStrike" cap="none" normalizeH="0" baseline="0" dirty="0" smtClean="0">
                <a:ln>
                  <a:noFill/>
                </a:ln>
                <a:solidFill>
                  <a:schemeClr val="tx1"/>
                </a:solidFill>
                <a:effectLst/>
                <a:latin typeface="MFarayand"/>
                <a:ea typeface="Times New Roman" pitchFamily="18" charset="0"/>
                <a:cs typeface="Times New Roman" pitchFamily="18" charset="0"/>
              </a:rPr>
              <a:t>HPL</a:t>
            </a: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 وسنگ مصنوعی پوشیده شده است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از خواص مهم این کف های کاذب می توان به موارد ذیل اشاره کرد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1- قابلیت تحمل یک ساعت حرارت بالا درشرایط آتش سوزی بدون ریزش و بدون ایجاد دود و گازهای سمی و خفه کننده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2- مقاومت در برابر بارهای دینامیک غلطشی در حدود یک تن بر هر تایل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3- قابلیت مقاومت بارهای استاتیک حداقل با ضریب طراحی2 </a:t>
            </a: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4- ضد الکتریسیته ساکن مناسب مراکز کامپیوتری</a:t>
            </a:r>
            <a:endParaRPr kumimoji="0" lang="en-US" sz="1600" b="0" i="0" u="none" strike="noStrike" cap="none" normalizeH="0" baseline="0" dirty="0" smtClean="0">
              <a:ln>
                <a:noFill/>
              </a:ln>
              <a:solidFill>
                <a:schemeClr val="tx1"/>
              </a:solidFill>
              <a:effectLst/>
              <a:latin typeface="MFarayand"/>
              <a:ea typeface="Times New Roman" pitchFamily="18" charset="0"/>
              <a:cs typeface="Arial" pitchFamily="34" charset="0"/>
            </a:endParaRPr>
          </a:p>
          <a:p>
            <a:pPr algn="r"/>
            <a:r>
              <a:rPr lang="fa-IR" sz="1600" dirty="0" smtClean="0">
                <a:effectLst/>
              </a:rPr>
              <a:t>این نوع کف ها معمولاً از مواد فلزی و یا چوب و سنگ محافظت شده با فلزات ساخته می شوند .از انواع رایج این کف ها می توان از انواع آلومینیومی آن نام برد....</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101378" name="Picture 2" descr="G:\kaf sazi\1111\8727IMG_1877.jpg"/>
          <p:cNvPicPr>
            <a:picLocks noChangeAspect="1" noChangeArrowheads="1"/>
          </p:cNvPicPr>
          <p:nvPr/>
        </p:nvPicPr>
        <p:blipFill>
          <a:blip r:embed="rId2"/>
          <a:srcRect/>
          <a:stretch>
            <a:fillRect/>
          </a:stretch>
        </p:blipFill>
        <p:spPr bwMode="auto">
          <a:xfrm>
            <a:off x="5562600" y="1905000"/>
            <a:ext cx="3429000" cy="4566787"/>
          </a:xfrm>
          <a:prstGeom prst="rect">
            <a:avLst/>
          </a:prstGeom>
          <a:ln>
            <a:noFill/>
          </a:ln>
          <a:effectLst>
            <a:softEdge rad="112500"/>
          </a:effectLst>
        </p:spPr>
      </p:pic>
      <p:pic>
        <p:nvPicPr>
          <p:cNvPr id="101380" name="Picture 4" descr="G:\kaf sazi\1111\9199IMG_1860.jpg"/>
          <p:cNvPicPr>
            <a:picLocks noChangeAspect="1" noChangeArrowheads="1"/>
          </p:cNvPicPr>
          <p:nvPr/>
        </p:nvPicPr>
        <p:blipFill>
          <a:blip r:embed="rId3"/>
          <a:srcRect/>
          <a:stretch>
            <a:fillRect/>
          </a:stretch>
        </p:blipFill>
        <p:spPr bwMode="auto">
          <a:xfrm>
            <a:off x="304800" y="1776806"/>
            <a:ext cx="3810000" cy="5081194"/>
          </a:xfrm>
          <a:prstGeom prst="rect">
            <a:avLst/>
          </a:prstGeom>
          <a:ln>
            <a:noFill/>
          </a:ln>
          <a:effectLst>
            <a:softEdge rad="112500"/>
          </a:effectLst>
        </p:spPr>
      </p:pic>
      <p:pic>
        <p:nvPicPr>
          <p:cNvPr id="6" name="Picture 5" descr="8497IMG_6754.jpg"/>
          <p:cNvPicPr>
            <a:picLocks noChangeAspect="1"/>
          </p:cNvPicPr>
          <p:nvPr/>
        </p:nvPicPr>
        <p:blipFill>
          <a:blip r:embed="rId4"/>
          <a:stretch>
            <a:fillRect/>
          </a:stretch>
        </p:blipFill>
        <p:spPr>
          <a:xfrm>
            <a:off x="3124200" y="228600"/>
            <a:ext cx="2783840" cy="3708400"/>
          </a:xfrm>
          <a:prstGeom prst="rect">
            <a:avLst/>
          </a:prstGeom>
          <a:ln>
            <a:noFill/>
          </a:ln>
          <a:effectLst>
            <a:softEdge rad="112500"/>
          </a:effectLst>
        </p:spPr>
      </p:pic>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688641.jpg"/>
          <p:cNvPicPr>
            <a:picLocks noChangeAspect="1"/>
          </p:cNvPicPr>
          <p:nvPr/>
        </p:nvPicPr>
        <p:blipFill>
          <a:blip r:embed="rId2"/>
          <a:stretch>
            <a:fillRect/>
          </a:stretch>
        </p:blipFill>
        <p:spPr>
          <a:xfrm>
            <a:off x="3952523" y="4343400"/>
            <a:ext cx="2905477" cy="2209800"/>
          </a:xfrm>
          <a:prstGeom prst="rect">
            <a:avLst/>
          </a:prstGeom>
          <a:ln>
            <a:noFill/>
          </a:ln>
          <a:effectLst>
            <a:softEdge rad="112500"/>
          </a:effectLst>
        </p:spPr>
      </p:pic>
      <p:sp>
        <p:nvSpPr>
          <p:cNvPr id="5121" name="Rectangle 1"/>
          <p:cNvSpPr>
            <a:spLocks noChangeArrowheads="1"/>
          </p:cNvSpPr>
          <p:nvPr/>
        </p:nvSpPr>
        <p:spPr bwMode="auto">
          <a:xfrm>
            <a:off x="609600" y="1143000"/>
            <a:ext cx="8001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MFarayand"/>
                <a:ea typeface="Times New Roman" pitchFamily="18" charset="0"/>
                <a:cs typeface="Arial" pitchFamily="34" charset="0"/>
              </a:rPr>
              <a:t>کف های مخصوص انتقال آبهای سطحی ، خاک و ماسه </a:t>
            </a:r>
          </a:p>
          <a:p>
            <a:pPr marL="0" marR="0" lvl="0" indent="0" algn="r" defTabSz="91440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این نوع از کف های کاذب غالباً مشبک و یا درزدار می باشند که در سالنهای تولید مواد شیمیائی ، آزمایشگاه ها ، آبکاری ها وکارخانه جات داروئی و غذایی و حتی دور استخرهای ورزشی و اماکن عمومی نصب می شوند . این نوع از کف ها عموماً دارای تایلهای سنگی، پلاستیکی یا فولاد زنگ نزن و پایه های فولادی و آلومینیومی یا پلاستیکی می باشند و بعنوان کف کاذب ثابت غالباً در کارخانه جات و یا فضای آزاد بکار می روند . از خواص مهم این کف ها می توان به موارد زیر اشاره کرد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1- مقاوم در برابر شرایط فضای آزاد و قابلیت نصب در سطوح سیمانی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2- مقاوم در برابر اشعه </a:t>
            </a:r>
            <a:r>
              <a:rPr kumimoji="0" lang="en-US" sz="1600" b="0" i="0" u="none" strike="noStrike" cap="none" normalizeH="0" baseline="0" dirty="0" smtClean="0">
                <a:ln>
                  <a:noFill/>
                </a:ln>
                <a:solidFill>
                  <a:schemeClr val="tx1"/>
                </a:solidFill>
                <a:effectLst/>
                <a:latin typeface="MFarayand"/>
                <a:ea typeface="Times New Roman" pitchFamily="18" charset="0"/>
                <a:cs typeface="Times New Roman" pitchFamily="18" charset="0"/>
              </a:rPr>
              <a:t>UV</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3- مقاوم در برابر پیری ( خستگی مواد)</a:t>
            </a: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4- مقاوم در برابر مواد اسیدی و قلیائی</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lvl="0" algn="r" eaLnBrk="0" hangingPunct="0"/>
            <a:r>
              <a:rPr lang="fa-IR" sz="1600" dirty="0" smtClean="0">
                <a:effectLst/>
              </a:rPr>
              <a:t>5- مقاومت عالی در برابر رطوبت...</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552832.jpg"/>
          <p:cNvPicPr>
            <a:picLocks noChangeAspect="1"/>
          </p:cNvPicPr>
          <p:nvPr/>
        </p:nvPicPr>
        <p:blipFill>
          <a:blip r:embed="rId3"/>
          <a:srcRect t="-6593" r="-2474"/>
          <a:stretch>
            <a:fillRect/>
          </a:stretch>
        </p:blipFill>
        <p:spPr>
          <a:xfrm>
            <a:off x="533400" y="3429000"/>
            <a:ext cx="3810000" cy="2463800"/>
          </a:xfrm>
          <a:prstGeom prst="rect">
            <a:avLst/>
          </a:prstGeom>
          <a:ln>
            <a:noFill/>
          </a:ln>
          <a:effectLst>
            <a:softEdge rad="112500"/>
          </a:effectLst>
        </p:spPr>
      </p:pic>
    </p:spTree>
  </p:cSld>
  <p:clrMapOvr>
    <a:masterClrMapping/>
  </p:clrMapOvr>
  <p:transition>
    <p:zoom dir="in"/>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685800" y="1066800"/>
            <a:ext cx="80010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MFarayand"/>
                <a:ea typeface="Times New Roman" pitchFamily="18" charset="0"/>
                <a:cs typeface="Arial" pitchFamily="34" charset="0"/>
              </a:rPr>
              <a:t>کف های مخصوص جهت نصب گرمایش کف و کاهش رطوبت </a:t>
            </a:r>
          </a:p>
          <a:p>
            <a:pPr marL="0" marR="0" lvl="0" indent="0" algn="r" defTabSz="91440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در کشورهای سردسیر خصوصاً در مناطق مرطوب جهت ایجاد یک سیستم گرمایش مطلوب مهندسان معمولا ترجیح می دهند لوله کشی آب گرم از سطح زیر کف انتقال داده شود و با بکارگیری لوله های هادی مانند لوله مسی انرژی گرمائی را به کف کاذب انتقال می دهند. این نوع از کف های کاذب عموماً دارای پایه های بسیار کوتاه و تایلها با هدایت حرارتی بالا هستند که برای بارهای سنگین مناسب نمی باشند ولی برای انتقال حرارت بسیار مناسبند .این نوع کف کاذب معمولاً بصورت ثابت می باشند و پس از نصب قابلیت جابه جایی تایلها به سادگی میسر نمی شود . از ویژ گی های آنها می توان به موارد ذیل اشاره کرد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1- سطح آنها عموماً از جنسهائی مانند پارکت ،</a:t>
            </a:r>
            <a:r>
              <a:rPr kumimoji="0" lang="en-US" sz="1600" b="0" i="0" u="none" strike="noStrike" cap="none" normalizeH="0" baseline="0" dirty="0" smtClean="0">
                <a:ln>
                  <a:noFill/>
                </a:ln>
                <a:solidFill>
                  <a:schemeClr val="tx1"/>
                </a:solidFill>
                <a:effectLst/>
                <a:latin typeface="MFarayand"/>
                <a:ea typeface="Times New Roman" pitchFamily="18" charset="0"/>
                <a:cs typeface="Times New Roman" pitchFamily="18" charset="0"/>
              </a:rPr>
              <a:t>HPL</a:t>
            </a: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 ، سرامیک و کفپوشهای چوب پنبه ای می باشد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2- اتصال آن ها به هم کامل و بدون درز می باشد.</a:t>
            </a: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3- به میزان مناسبی عایق صوتی هستند .</a:t>
            </a:r>
            <a:endParaRPr kumimoji="0" lang="en-US" sz="1600" b="0" i="0" u="none" strike="noStrike" cap="none" normalizeH="0" baseline="0" dirty="0" smtClean="0">
              <a:ln>
                <a:noFill/>
              </a:ln>
              <a:solidFill>
                <a:schemeClr val="tx1"/>
              </a:solidFill>
              <a:effectLst/>
              <a:latin typeface="MFarayand"/>
              <a:ea typeface="Times New Roman" pitchFamily="18" charset="0"/>
              <a:cs typeface="Arial" pitchFamily="34" charset="0"/>
            </a:endParaRPr>
          </a:p>
          <a:p>
            <a:pPr algn="r"/>
            <a:r>
              <a:rPr lang="fa-IR" sz="1600" dirty="0" smtClean="0">
                <a:effectLst/>
              </a:rPr>
              <a:t>4- مقاومت مناسبی در مقابل رطوبت و مواد شوینده خانگی دارند.</a:t>
            </a:r>
            <a:endParaRPr lang="en-US" sz="1600" dirty="0" smtClean="0">
              <a:effectLst/>
            </a:endParaRPr>
          </a:p>
          <a:p>
            <a:pPr algn="r"/>
            <a:r>
              <a:rPr lang="fa-IR" sz="1600" dirty="0" smtClean="0">
                <a:effectLst/>
              </a:rPr>
              <a:t>5- مقاوم در برابر نفوذ حشرات موذی می باشند.</a:t>
            </a:r>
            <a:endParaRPr lang="en-US" sz="1600" dirty="0" smtClean="0">
              <a:effectLst/>
            </a:endParaRPr>
          </a:p>
          <a:p>
            <a:pPr algn="r"/>
            <a:r>
              <a:rPr lang="fa-IR" sz="1600" dirty="0" smtClean="0">
                <a:effectLst/>
              </a:rPr>
              <a:t>6- عموماً در خانه های چوبی و پیش ساخته بکار می روند ....</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zoom dir="in"/>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reh pity\kaf\56_HydronicH.jpg"/>
          <p:cNvPicPr>
            <a:picLocks noGrp="1" noChangeAspect="1" noChangeArrowheads="1"/>
          </p:cNvPicPr>
          <p:nvPr>
            <p:ph idx="1"/>
          </p:nvPr>
        </p:nvPicPr>
        <p:blipFill>
          <a:blip r:embed="rId2"/>
          <a:srcRect/>
          <a:stretch>
            <a:fillRect/>
          </a:stretch>
        </p:blipFill>
        <p:spPr bwMode="auto">
          <a:xfrm>
            <a:off x="76200" y="152400"/>
            <a:ext cx="5118100" cy="2971800"/>
          </a:xfrm>
          <a:prstGeom prst="rect">
            <a:avLst/>
          </a:prstGeom>
          <a:ln>
            <a:noFill/>
          </a:ln>
          <a:effectLst>
            <a:softEdge rad="112500"/>
          </a:effectLst>
        </p:spPr>
      </p:pic>
      <p:pic>
        <p:nvPicPr>
          <p:cNvPr id="5" name="Picture 4" descr="E:\dareh pity\kaf\spaceheat_demo.jpg"/>
          <p:cNvPicPr>
            <a:picLocks noChangeAspect="1" noChangeArrowheads="1"/>
          </p:cNvPicPr>
          <p:nvPr/>
        </p:nvPicPr>
        <p:blipFill>
          <a:blip r:embed="rId3"/>
          <a:srcRect/>
          <a:stretch>
            <a:fillRect/>
          </a:stretch>
        </p:blipFill>
        <p:spPr bwMode="auto">
          <a:xfrm>
            <a:off x="4074042" y="2438400"/>
            <a:ext cx="4917558" cy="2819400"/>
          </a:xfrm>
          <a:prstGeom prst="rect">
            <a:avLst/>
          </a:prstGeom>
          <a:ln>
            <a:noFill/>
          </a:ln>
          <a:effectLst>
            <a:softEdge rad="112500"/>
          </a:effectLst>
        </p:spPr>
      </p:pic>
      <p:pic>
        <p:nvPicPr>
          <p:cNvPr id="7" name="Picture 2" descr="G:\kaf sazi\kaf\underfloor-heating_8.jpg"/>
          <p:cNvPicPr>
            <a:picLocks noChangeAspect="1" noChangeArrowheads="1"/>
          </p:cNvPicPr>
          <p:nvPr/>
        </p:nvPicPr>
        <p:blipFill>
          <a:blip r:embed="rId4"/>
          <a:srcRect/>
          <a:stretch>
            <a:fillRect/>
          </a:stretch>
        </p:blipFill>
        <p:spPr bwMode="auto">
          <a:xfrm>
            <a:off x="0" y="3124200"/>
            <a:ext cx="4191000" cy="3474720"/>
          </a:xfrm>
          <a:prstGeom prst="rect">
            <a:avLst/>
          </a:prstGeom>
          <a:noFill/>
          <a:ln w="9525">
            <a:noFill/>
            <a:miter lim="800000"/>
            <a:headEnd/>
            <a:tailEnd/>
          </a:ln>
          <a:effectLst>
            <a:softEdge rad="112500"/>
          </a:effectLst>
        </p:spPr>
      </p:pic>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lvl="0" algn="ctr"/>
            <a:r>
              <a:rPr lang="fa-IR" sz="4400" dirty="0" smtClean="0"/>
              <a:t>بلوکاژ(ماکادوم)</a:t>
            </a:r>
            <a:endParaRPr lang="en-US" sz="4400" dirty="0"/>
          </a:p>
        </p:txBody>
      </p:sp>
      <p:sp>
        <p:nvSpPr>
          <p:cNvPr id="5" name="Content Placeholder 2"/>
          <p:cNvSpPr>
            <a:spLocks noGrp="1"/>
          </p:cNvSpPr>
          <p:nvPr>
            <p:ph idx="1"/>
          </p:nvPr>
        </p:nvSpPr>
        <p:spPr>
          <a:xfrm>
            <a:off x="457200" y="1600200"/>
            <a:ext cx="8229600" cy="4709160"/>
          </a:xfrm>
        </p:spPr>
        <p:txBody>
          <a:bodyPr/>
          <a:lstStyle/>
          <a:p>
            <a:pPr algn="r">
              <a:buNone/>
            </a:pPr>
            <a:r>
              <a:rPr lang="fa-IR" dirty="0" smtClean="0"/>
              <a:t>براي جلوگيري از نفوذ رطوبت به اتاقها و سالن ها روي زمين کوبيده شده به ضخامت حد اقل 15 سانتيمتر سنگهاي درشت با قطر تقريبي 5 سانتيمتر ميريزند که با توجه به فضاي خالي بين سنگها مانع صعود نم ورطوبت به طبقات بالاتر ميگردد</a:t>
            </a:r>
            <a:endParaRPr lang="en-US" dirty="0"/>
          </a:p>
        </p:txBody>
      </p:sp>
      <p:pic>
        <p:nvPicPr>
          <p:cNvPr id="96258" name="Picture 2" descr="G:\kaf sazi\kaf\naser-Model.jpg"/>
          <p:cNvPicPr>
            <a:picLocks noChangeAspect="1" noChangeArrowheads="1"/>
          </p:cNvPicPr>
          <p:nvPr/>
        </p:nvPicPr>
        <p:blipFill>
          <a:blip r:embed="rId2"/>
          <a:srcRect t="25445"/>
          <a:stretch>
            <a:fillRect/>
          </a:stretch>
        </p:blipFill>
        <p:spPr bwMode="auto">
          <a:xfrm>
            <a:off x="381000" y="3581400"/>
            <a:ext cx="6611007" cy="2971800"/>
          </a:xfrm>
          <a:prstGeom prst="rect">
            <a:avLst/>
          </a:prstGeom>
          <a:ln>
            <a:noFill/>
          </a:ln>
          <a:effectLst>
            <a:softEdge rad="112500"/>
          </a:effectLst>
        </p:spPr>
      </p:pic>
    </p:spTree>
  </p:cSld>
  <p:clrMapOvr>
    <a:masterClrMapping/>
  </p:clrMapOvr>
  <p:transition>
    <p:zoom dir="in"/>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09600" y="1097101"/>
            <a:ext cx="8001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eaLnBrk="1" fontAlgn="base" latinLnBrk="0" hangingPunct="1">
              <a:lnSpc>
                <a:spcPct val="100000"/>
              </a:lnSpc>
              <a:spcBef>
                <a:spcPct val="0"/>
              </a:spcBef>
              <a:spcAft>
                <a:spcPct val="0"/>
              </a:spcAft>
              <a:buClrTx/>
              <a:buSzTx/>
              <a:buFontTx/>
              <a:buNone/>
              <a:tabLst/>
            </a:pPr>
            <a:r>
              <a:rPr kumimoji="0" lang="fa-IR" sz="2400" i="0" u="none" strike="noStrike" cap="none" normalizeH="0" baseline="0" dirty="0" smtClean="0">
                <a:ln>
                  <a:noFill/>
                </a:ln>
                <a:solidFill>
                  <a:schemeClr val="tx1"/>
                </a:solidFill>
                <a:effectLst/>
                <a:latin typeface="MFarayand"/>
                <a:ea typeface="Times New Roman" pitchFamily="18" charset="0"/>
                <a:cs typeface="Arial" pitchFamily="34" charset="0"/>
              </a:rPr>
              <a:t>بکارگیری کف کاذب جهت کاهش وزن ساختمانها </a:t>
            </a:r>
          </a:p>
          <a:p>
            <a:pPr marL="0" marR="0" lvl="0" indent="0" algn="r" defTabSz="914400" eaLnBrk="1" fontAlgn="base" latinLnBrk="0" hangingPunct="1">
              <a:lnSpc>
                <a:spcPct val="100000"/>
              </a:lnSpc>
              <a:spcBef>
                <a:spcPct val="0"/>
              </a:spcBef>
              <a:spcAft>
                <a:spcPct val="0"/>
              </a:spcAft>
              <a:buClrTx/>
              <a:buSzTx/>
              <a:buFontTx/>
              <a:buNone/>
              <a:tabLst/>
            </a:pPr>
            <a:endPar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endParaRPr>
          </a:p>
          <a:p>
            <a:pPr marL="0" marR="0" lvl="0" indent="0" algn="r" defTabSz="914400"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MFarayand"/>
                <a:ea typeface="Times New Roman" pitchFamily="18" charset="0"/>
                <a:cs typeface="Arial" pitchFamily="34" charset="0"/>
              </a:rPr>
              <a:t>اخیراً شرکت آذران شروع به تولید کف کاذبی نموده که جهت حذف عملیات زیرسازی سنگهای کف طبقات در ساختمانها و همچنین حذف کامل پوکه ریزی آنها طراحی شده و بلعکس سایر انواع کف کاذب علاوه بر این که باری بر ساختمان تحمیل نمی کند بطور میانگین باعث کاهش 10 % وزن ساختمان می شود . این نوع از کف کاذب در غرفه های نمایشگاهی نیز قابل نصب است و به علت طراحی خاص آن مقاومت بسیار خوبی در مقابل بارهای جانبی دارد و بدون نیاز به شاسی سازی و یا محل اتکا بطور کامل مستقل از استراکچر پیرامون، قابل نصب است . از دیگر مزایای این کف کاذب قابلیت نصب آن در سطوح ناصاف و ناهموار است . این نوع کف های کاذب غالباً با استفاده از چسب بتن مستقیماً روی طبقات بتنی نصب می شوند و نیاز به هیچگونه زیر سازی ندارند . در این نوع کف ها عموماً از تایلهائی از جنس گرانیت مصنوعی ، مرمر مصنوعی و چوب فشرده استفاده می شود و مناسب ساختمانهای اداری می باشند این کف ها معمولاً قابلیت جابه جایی خوبی دارند و در فضاهای داخلی  و  خارجی بکار می روند . ازویژگی های آن میتوان به موارد زیر اشاره کرد :</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endParaRPr kumimoji="0" lang="fa-IR" sz="1600" b="0" i="0" u="none" strike="noStrike" cap="none" normalizeH="0" baseline="0" dirty="0" smtClean="0">
              <a:ln>
                <a:noFill/>
              </a:ln>
              <a:solidFill>
                <a:schemeClr val="tx1"/>
              </a:solidFill>
              <a:effectLst/>
              <a:latin typeface="Arial" pitchFamily="34" charset="0"/>
              <a:cs typeface="Arial" pitchFamily="34" charset="0"/>
            </a:endParaRPr>
          </a:p>
          <a:p>
            <a:pPr lvl="0" algn="r"/>
            <a:r>
              <a:rPr lang="fa-IR" sz="1600" dirty="0" smtClean="0">
                <a:effectLst/>
                <a:latin typeface="MFarayand"/>
                <a:ea typeface="Times New Roman" pitchFamily="18" charset="0"/>
              </a:rPr>
              <a:t>1- قابلیت تنظیم محوری پایه ها به همراه امکان تنظیم ارتفاع.</a:t>
            </a:r>
            <a:endParaRPr lang="en-US" sz="1600" dirty="0" smtClean="0">
              <a:effectLst/>
              <a:latin typeface="Arial" pitchFamily="34" charset="0"/>
            </a:endParaRPr>
          </a:p>
          <a:p>
            <a:pPr lvl="0" algn="r" eaLnBrk="0" hangingPunct="0"/>
            <a:r>
              <a:rPr lang="fa-IR" sz="1600" dirty="0" smtClean="0">
                <a:effectLst/>
                <a:latin typeface="MFarayand"/>
                <a:ea typeface="Times New Roman" pitchFamily="18" charset="0"/>
              </a:rPr>
              <a:t>2- مقاومت در مقابل بارهای جانبی.</a:t>
            </a:r>
            <a:endParaRPr lang="en-US" sz="1600" dirty="0" smtClean="0">
              <a:effectLst/>
              <a:latin typeface="Arial" pitchFamily="34" charset="0"/>
            </a:endParaRPr>
          </a:p>
          <a:p>
            <a:pPr lvl="0" algn="r" eaLnBrk="0" hangingPunct="0"/>
            <a:r>
              <a:rPr lang="fa-IR" sz="1600" dirty="0" smtClean="0">
                <a:effectLst/>
                <a:latin typeface="MFarayand"/>
                <a:ea typeface="Times New Roman" pitchFamily="18" charset="0"/>
              </a:rPr>
              <a:t>3- مقاومت سایشی عالی و مناسب بکارگیری در اماکن پر تردد .</a:t>
            </a:r>
            <a:endParaRPr lang="en-US" sz="1600" dirty="0" smtClean="0">
              <a:effectLst/>
              <a:latin typeface="Arial" pitchFamily="34" charset="0"/>
            </a:endParaRPr>
          </a:p>
          <a:p>
            <a:pPr lvl="0" algn="r" eaLnBrk="0" hangingPunct="0"/>
            <a:r>
              <a:rPr lang="fa-IR" sz="1600" dirty="0" smtClean="0">
                <a:effectLst/>
                <a:latin typeface="MFarayand"/>
                <a:ea typeface="Times New Roman" pitchFamily="18" charset="0"/>
              </a:rPr>
              <a:t>4- عایق صوتی مناسب بعلاوه حذف صدای انعکاس تردد روی سنگ.</a:t>
            </a:r>
            <a:endParaRPr lang="en-US" sz="1600" dirty="0" smtClean="0">
              <a:effectLst/>
              <a:latin typeface="Arial" pitchFamily="34" charset="0"/>
            </a:endParaRPr>
          </a:p>
          <a:p>
            <a:pPr lvl="0" algn="r" eaLnBrk="0" hangingPunct="0"/>
            <a:r>
              <a:rPr lang="fa-IR" sz="1600" dirty="0" smtClean="0">
                <a:effectLst/>
                <a:latin typeface="MFarayand"/>
                <a:ea typeface="Times New Roman" pitchFamily="18" charset="0"/>
              </a:rPr>
              <a:t>5- ضد الکتریسیته ساکن و مناسب اماکن اداری مجهز به کامپیوتر.</a:t>
            </a:r>
          </a:p>
          <a:p>
            <a:pPr lvl="0" algn="r" rtl="0" eaLnBrk="0" hangingPunct="0"/>
            <a:r>
              <a:rPr lang="fa-IR" sz="1600" dirty="0" smtClean="0">
                <a:effectLst/>
                <a:latin typeface="MFarayand"/>
                <a:ea typeface="Times New Roman" pitchFamily="18" charset="0"/>
              </a:rPr>
              <a:t>6- قابلیت شستشو.</a:t>
            </a:r>
            <a:r>
              <a:rPr lang="en-US" sz="1600" dirty="0" smtClean="0">
                <a:effectLst/>
                <a:latin typeface="Arial" pitchFamily="34" charset="0"/>
              </a:rPr>
              <a:t> </a:t>
            </a:r>
          </a:p>
          <a:p>
            <a:pPr marL="0" marR="0" lvl="0" indent="0" algn="r" defTabSz="91440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Kaf E Kazeb\Access Flooring\raised-floor.jpg"/>
          <p:cNvPicPr>
            <a:picLocks noGrp="1" noChangeAspect="1" noChangeArrowheads="1"/>
          </p:cNvPicPr>
          <p:nvPr>
            <p:ph idx="1"/>
          </p:nvPr>
        </p:nvPicPr>
        <p:blipFill>
          <a:blip r:embed="rId2"/>
          <a:srcRect/>
          <a:stretch>
            <a:fillRect/>
          </a:stretch>
        </p:blipFill>
        <p:spPr>
          <a:xfrm>
            <a:off x="457200" y="533400"/>
            <a:ext cx="4064000" cy="3048000"/>
          </a:xfrm>
          <a:prstGeom prst="rect">
            <a:avLst/>
          </a:prstGeom>
          <a:ln>
            <a:noFill/>
          </a:ln>
          <a:effectLst>
            <a:softEdge rad="112500"/>
          </a:effectLst>
        </p:spPr>
      </p:pic>
      <p:pic>
        <p:nvPicPr>
          <p:cNvPr id="8" name="Picture 2" descr="D:\Kaf E Kazeb\Access Flooring\raised-floor3.jpg"/>
          <p:cNvPicPr>
            <a:picLocks noChangeAspect="1" noChangeArrowheads="1"/>
          </p:cNvPicPr>
          <p:nvPr/>
        </p:nvPicPr>
        <p:blipFill>
          <a:blip r:embed="rId3"/>
          <a:srcRect/>
          <a:stretch>
            <a:fillRect/>
          </a:stretch>
        </p:blipFill>
        <p:spPr bwMode="auto">
          <a:xfrm>
            <a:off x="1143000" y="3429000"/>
            <a:ext cx="6410325" cy="3200400"/>
          </a:xfrm>
          <a:prstGeom prst="rect">
            <a:avLst/>
          </a:prstGeom>
          <a:ln>
            <a:noFill/>
          </a:ln>
          <a:effectLst>
            <a:softEdge rad="112500"/>
          </a:effectLst>
        </p:spPr>
      </p:pic>
      <p:pic>
        <p:nvPicPr>
          <p:cNvPr id="9" name="Picture 3" descr="H:\Access\782px-Suction-lifter-one-cup.jpg"/>
          <p:cNvPicPr>
            <a:picLocks noChangeAspect="1" noChangeArrowheads="1"/>
          </p:cNvPicPr>
          <p:nvPr/>
        </p:nvPicPr>
        <p:blipFill>
          <a:blip r:embed="rId4"/>
          <a:srcRect/>
          <a:stretch>
            <a:fillRect/>
          </a:stretch>
        </p:blipFill>
        <p:spPr bwMode="auto">
          <a:xfrm>
            <a:off x="5791200" y="1371600"/>
            <a:ext cx="3044825" cy="2336800"/>
          </a:xfrm>
          <a:prstGeom prst="rect">
            <a:avLst/>
          </a:prstGeom>
          <a:ln>
            <a:noFill/>
          </a:ln>
          <a:effectLst>
            <a:softEdge rad="112500"/>
          </a:effectLst>
        </p:spPr>
      </p:pic>
      <p:sp>
        <p:nvSpPr>
          <p:cNvPr id="10"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Tree>
  </p:cSld>
  <p:clrMapOvr>
    <a:masterClrMapping/>
  </p:clrMapOvr>
  <p:transition>
    <p:zoom dir="in"/>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5" name="Picture 5" descr="G:\kaf sazi\1111\8865174.jpg"/>
          <p:cNvPicPr>
            <a:picLocks noChangeAspect="1" noChangeArrowheads="1"/>
          </p:cNvPicPr>
          <p:nvPr/>
        </p:nvPicPr>
        <p:blipFill>
          <a:blip r:embed="rId2"/>
          <a:srcRect/>
          <a:stretch>
            <a:fillRect/>
          </a:stretch>
        </p:blipFill>
        <p:spPr bwMode="auto">
          <a:xfrm>
            <a:off x="3352800" y="2362200"/>
            <a:ext cx="5486400" cy="4116154"/>
          </a:xfrm>
          <a:prstGeom prst="rect">
            <a:avLst/>
          </a:prstGeom>
          <a:ln>
            <a:noFill/>
          </a:ln>
          <a:effectLst>
            <a:softEdge rad="112500"/>
          </a:effectLst>
        </p:spPr>
      </p:pic>
      <p:pic>
        <p:nvPicPr>
          <p:cNvPr id="6" name="Picture 6" descr="G:\kaf sazi\1111\133024072008416.jpg"/>
          <p:cNvPicPr>
            <a:picLocks noChangeAspect="1" noChangeArrowheads="1"/>
          </p:cNvPicPr>
          <p:nvPr/>
        </p:nvPicPr>
        <p:blipFill>
          <a:blip r:embed="rId3"/>
          <a:srcRect/>
          <a:stretch>
            <a:fillRect/>
          </a:stretch>
        </p:blipFill>
        <p:spPr bwMode="auto">
          <a:xfrm>
            <a:off x="494457" y="228600"/>
            <a:ext cx="3315543" cy="4419600"/>
          </a:xfrm>
          <a:prstGeom prst="rect">
            <a:avLst/>
          </a:prstGeom>
          <a:ln>
            <a:noFill/>
          </a:ln>
          <a:effectLst>
            <a:softEdge rad="112500"/>
          </a:effectLst>
        </p:spPr>
      </p:pic>
    </p:spTree>
  </p:cSld>
  <p:clrMapOvr>
    <a:masterClrMapping/>
  </p:clrMapOvr>
  <p:transition>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102402" name="Picture 2" descr="G:\kaf sazi\1111\147924072008414.jpg"/>
          <p:cNvPicPr>
            <a:picLocks noChangeAspect="1" noChangeArrowheads="1"/>
          </p:cNvPicPr>
          <p:nvPr/>
        </p:nvPicPr>
        <p:blipFill>
          <a:blip r:embed="rId2"/>
          <a:srcRect/>
          <a:stretch>
            <a:fillRect/>
          </a:stretch>
        </p:blipFill>
        <p:spPr bwMode="auto">
          <a:xfrm>
            <a:off x="5561728" y="1371600"/>
            <a:ext cx="3429872" cy="4572000"/>
          </a:xfrm>
          <a:prstGeom prst="rect">
            <a:avLst/>
          </a:prstGeom>
          <a:ln>
            <a:noFill/>
          </a:ln>
          <a:effectLst>
            <a:softEdge rad="112500"/>
          </a:effectLst>
        </p:spPr>
      </p:pic>
      <p:pic>
        <p:nvPicPr>
          <p:cNvPr id="102403" name="Picture 3" descr="G:\kaf sazi\1111\303524072008413.jpg"/>
          <p:cNvPicPr>
            <a:picLocks noChangeAspect="1" noChangeArrowheads="1"/>
          </p:cNvPicPr>
          <p:nvPr/>
        </p:nvPicPr>
        <p:blipFill>
          <a:blip r:embed="rId3"/>
          <a:srcRect/>
          <a:stretch>
            <a:fillRect/>
          </a:stretch>
        </p:blipFill>
        <p:spPr bwMode="auto">
          <a:xfrm>
            <a:off x="2286000" y="3428999"/>
            <a:ext cx="3962400" cy="2971801"/>
          </a:xfrm>
          <a:prstGeom prst="rect">
            <a:avLst/>
          </a:prstGeom>
          <a:ln>
            <a:noFill/>
          </a:ln>
          <a:effectLst>
            <a:softEdge rad="112500"/>
          </a:effectLst>
        </p:spPr>
      </p:pic>
      <p:pic>
        <p:nvPicPr>
          <p:cNvPr id="102404" name="Picture 4" descr="G:\kaf sazi\1111\8120185.jpg"/>
          <p:cNvPicPr>
            <a:picLocks noChangeAspect="1" noChangeArrowheads="1"/>
          </p:cNvPicPr>
          <p:nvPr/>
        </p:nvPicPr>
        <p:blipFill>
          <a:blip r:embed="rId4"/>
          <a:srcRect/>
          <a:stretch>
            <a:fillRect/>
          </a:stretch>
        </p:blipFill>
        <p:spPr bwMode="auto">
          <a:xfrm>
            <a:off x="457200" y="228600"/>
            <a:ext cx="4572000" cy="3430128"/>
          </a:xfrm>
          <a:prstGeom prst="rect">
            <a:avLst/>
          </a:prstGeom>
          <a:ln>
            <a:noFill/>
          </a:ln>
          <a:effectLst>
            <a:softEdge rad="112500"/>
          </a:effectLst>
        </p:spPr>
      </p:pic>
    </p:spTree>
  </p:cSld>
  <p:clrMapOvr>
    <a:masterClrMapping/>
  </p:clrMapOvr>
  <p:transition>
    <p:zoom dir="in"/>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G:\kaf sazi\1111\6354IMG_6714.jpg"/>
          <p:cNvPicPr>
            <a:picLocks noChangeAspect="1" noChangeArrowheads="1"/>
          </p:cNvPicPr>
          <p:nvPr/>
        </p:nvPicPr>
        <p:blipFill>
          <a:blip r:embed="rId2"/>
          <a:srcRect/>
          <a:stretch>
            <a:fillRect/>
          </a:stretch>
        </p:blipFill>
        <p:spPr bwMode="auto">
          <a:xfrm>
            <a:off x="838200" y="3067050"/>
            <a:ext cx="4953000" cy="3714750"/>
          </a:xfrm>
          <a:prstGeom prst="rect">
            <a:avLst/>
          </a:prstGeom>
          <a:ln>
            <a:noFill/>
          </a:ln>
          <a:effectLst>
            <a:softEdge rad="112500"/>
          </a:effectLst>
        </p:spPr>
      </p:pic>
      <p:sp>
        <p:nvSpPr>
          <p:cNvPr id="4"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100355" name="Picture 3" descr="G:\kaf sazi\1111\4915IMG_1875.jpg"/>
          <p:cNvPicPr>
            <a:picLocks noChangeAspect="1" noChangeArrowheads="1"/>
          </p:cNvPicPr>
          <p:nvPr/>
        </p:nvPicPr>
        <p:blipFill>
          <a:blip r:embed="rId3"/>
          <a:srcRect/>
          <a:stretch>
            <a:fillRect/>
          </a:stretch>
        </p:blipFill>
        <p:spPr bwMode="auto">
          <a:xfrm>
            <a:off x="5181600" y="1319677"/>
            <a:ext cx="3581400" cy="4776323"/>
          </a:xfrm>
          <a:prstGeom prst="rect">
            <a:avLst/>
          </a:prstGeom>
          <a:ln>
            <a:noFill/>
          </a:ln>
          <a:effectLst>
            <a:softEdge rad="112500"/>
          </a:effectLst>
        </p:spPr>
      </p:pic>
      <p:pic>
        <p:nvPicPr>
          <p:cNvPr id="100354" name="Picture 2" descr="G:\kaf sazi\1111\4680IMG_6748.jpg"/>
          <p:cNvPicPr>
            <a:picLocks noChangeAspect="1" noChangeArrowheads="1"/>
          </p:cNvPicPr>
          <p:nvPr/>
        </p:nvPicPr>
        <p:blipFill>
          <a:blip r:embed="rId4"/>
          <a:srcRect/>
          <a:stretch>
            <a:fillRect/>
          </a:stretch>
        </p:blipFill>
        <p:spPr bwMode="auto">
          <a:xfrm>
            <a:off x="1143000" y="254000"/>
            <a:ext cx="2784475" cy="3708400"/>
          </a:xfrm>
          <a:prstGeom prst="rect">
            <a:avLst/>
          </a:prstGeom>
          <a:ln>
            <a:noFill/>
          </a:ln>
          <a:effectLst>
            <a:softEdge rad="112500"/>
          </a:effectLst>
        </p:spPr>
      </p:pic>
    </p:spTree>
  </p:cSld>
  <p:clrMapOvr>
    <a:masterClrMapping/>
  </p:clrMapOvr>
  <p:transition>
    <p:zoom dir="in"/>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pic>
        <p:nvPicPr>
          <p:cNvPr id="99330" name="Picture 2" descr="G:\kaf sazi\1111\2245mainImage_m1.jpg"/>
          <p:cNvPicPr>
            <a:picLocks noChangeAspect="1" noChangeArrowheads="1"/>
          </p:cNvPicPr>
          <p:nvPr/>
        </p:nvPicPr>
        <p:blipFill>
          <a:blip r:embed="rId2"/>
          <a:srcRect/>
          <a:stretch>
            <a:fillRect/>
          </a:stretch>
        </p:blipFill>
        <p:spPr bwMode="auto">
          <a:xfrm>
            <a:off x="228600" y="228600"/>
            <a:ext cx="5486400" cy="4112792"/>
          </a:xfrm>
          <a:prstGeom prst="rect">
            <a:avLst/>
          </a:prstGeom>
          <a:ln>
            <a:noFill/>
          </a:ln>
          <a:effectLst>
            <a:softEdge rad="112500"/>
          </a:effectLst>
        </p:spPr>
      </p:pic>
      <p:pic>
        <p:nvPicPr>
          <p:cNvPr id="99331" name="Picture 3" descr="G:\kaf sazi\1111\4192IMG_1869.jpg"/>
          <p:cNvPicPr>
            <a:picLocks noChangeAspect="1" noChangeArrowheads="1"/>
          </p:cNvPicPr>
          <p:nvPr/>
        </p:nvPicPr>
        <p:blipFill>
          <a:blip r:embed="rId3"/>
          <a:srcRect/>
          <a:stretch>
            <a:fillRect/>
          </a:stretch>
        </p:blipFill>
        <p:spPr bwMode="auto">
          <a:xfrm>
            <a:off x="4495800" y="3277625"/>
            <a:ext cx="4572000" cy="3427975"/>
          </a:xfrm>
          <a:prstGeom prst="rect">
            <a:avLst/>
          </a:prstGeom>
          <a:ln>
            <a:noFill/>
          </a:ln>
          <a:effectLst>
            <a:softEdge rad="112500"/>
          </a:effectLst>
        </p:spPr>
      </p:pic>
    </p:spTree>
  </p:cSld>
  <p:clrMapOvr>
    <a:masterClrMapping/>
  </p:clrMapOvr>
  <p:transition>
    <p:zoom dir="in"/>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Kaf E Kazeb\Access Flooring\HDG%20%b5%d8%b0%e5%b0%b2%d7%b0.jpg"/>
          <p:cNvPicPr>
            <a:picLocks noGrp="1" noChangeAspect="1" noChangeArrowheads="1"/>
          </p:cNvPicPr>
          <p:nvPr>
            <p:ph idx="1"/>
          </p:nvPr>
        </p:nvPicPr>
        <p:blipFill>
          <a:blip r:embed="rId2"/>
          <a:srcRect/>
          <a:stretch>
            <a:fillRect/>
          </a:stretch>
        </p:blipFill>
        <p:spPr>
          <a:xfrm>
            <a:off x="838200" y="1828800"/>
            <a:ext cx="7602538" cy="4267200"/>
          </a:xfrm>
          <a:prstGeom prst="rect">
            <a:avLst/>
          </a:prstGeom>
          <a:ln>
            <a:noFill/>
          </a:ln>
          <a:effectLst>
            <a:softEdge rad="112500"/>
          </a:effectLst>
        </p:spPr>
      </p:pic>
      <p:sp>
        <p:nvSpPr>
          <p:cNvPr id="10" name="Text Box 7"/>
          <p:cNvSpPr txBox="1">
            <a:spLocks noChangeArrowheads="1"/>
          </p:cNvSpPr>
          <p:nvPr/>
        </p:nvSpPr>
        <p:spPr bwMode="auto">
          <a:xfrm>
            <a:off x="5715000" y="533400"/>
            <a:ext cx="3124200" cy="830263"/>
          </a:xfrm>
          <a:prstGeom prst="rect">
            <a:avLst/>
          </a:prstGeom>
          <a:noFill/>
          <a:ln w="9525">
            <a:noFill/>
            <a:miter lim="800000"/>
            <a:headEnd/>
            <a:tailEnd/>
          </a:ln>
          <a:effectLst/>
        </p:spPr>
        <p:txBody>
          <a:bodyPr>
            <a:spAutoFit/>
          </a:bodyPr>
          <a:lstStyle/>
          <a:p>
            <a:pPr algn="ctr">
              <a:spcBef>
                <a:spcPct val="50000"/>
              </a:spcBef>
              <a:defRPr/>
            </a:pPr>
            <a:r>
              <a:rPr lang="fa-IR" sz="4800" b="1" dirty="0">
                <a:effectLst>
                  <a:outerShdw blurRad="38100" dist="38100" dir="2700000" algn="tl">
                    <a:srgbClr val="C0C0C0"/>
                  </a:outerShdw>
                </a:effectLst>
                <a:latin typeface="Andalus" pitchFamily="18" charset="-78"/>
                <a:cs typeface="Andalus" pitchFamily="18" charset="-78"/>
              </a:rPr>
              <a:t>کف کاذب</a:t>
            </a:r>
            <a:endParaRPr lang="en-US" sz="4800" b="1" dirty="0">
              <a:effectLst>
                <a:outerShdw blurRad="38100" dist="38100" dir="2700000" algn="tl">
                  <a:srgbClr val="C0C0C0"/>
                </a:outerShdw>
              </a:effectLst>
              <a:latin typeface="Andalus" pitchFamily="18" charset="-78"/>
              <a:cs typeface="Andalus" pitchFamily="18" charset="-78"/>
            </a:endParaRPr>
          </a:p>
        </p:txBody>
      </p:sp>
    </p:spTree>
  </p:cSld>
  <p:clrMapOvr>
    <a:masterClrMapping/>
  </p:clrMapOvr>
  <p:transition>
    <p:zoom dir="in"/>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E:\dareh pity\kaf\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83" name="Rectangle 3"/>
          <p:cNvSpPr>
            <a:spLocks noGrp="1" noChangeArrowheads="1"/>
          </p:cNvSpPr>
          <p:nvPr>
            <p:ph type="body" idx="1"/>
          </p:nvPr>
        </p:nvSpPr>
        <p:spPr>
          <a:xfrm>
            <a:off x="2057400" y="4267200"/>
            <a:ext cx="3657600" cy="1981200"/>
          </a:xfrm>
        </p:spPr>
        <p:txBody>
          <a:bodyPr/>
          <a:lstStyle/>
          <a:p>
            <a:pPr algn="ctr" eaLnBrk="1" hangingPunct="1">
              <a:buFont typeface="Wingdings" pitchFamily="2" charset="2"/>
              <a:buNone/>
            </a:pPr>
            <a:r>
              <a:rPr lang="fa-IR" sz="9600" dirty="0" smtClean="0">
                <a:solidFill>
                  <a:schemeClr val="bg1"/>
                </a:solidFill>
                <a:effectLst>
                  <a:reflection blurRad="6350" stA="50000" endA="300" endPos="50000" dist="29997" dir="5400000" sy="-100000" algn="bl" rotWithShape="0"/>
                </a:effectLst>
                <a:latin typeface="Andalus" pitchFamily="2" charset="-78"/>
                <a:cs typeface="Andalus" pitchFamily="2" charset="-78"/>
              </a:rPr>
              <a:t>پايان</a:t>
            </a:r>
            <a:endParaRPr lang="en-US" sz="9600" dirty="0" smtClean="0">
              <a:solidFill>
                <a:schemeClr val="bg1"/>
              </a:solidFill>
              <a:effectLst>
                <a:reflection blurRad="6350" stA="50000" endA="300" endPos="50000" dist="29997" dir="5400000" sy="-100000" algn="bl" rotWithShape="0"/>
              </a:effectLst>
              <a:latin typeface="Andalus" pitchFamily="2" charset="-78"/>
              <a:cs typeface="Andalus" pitchFamily="2" charset="-78"/>
            </a:endParaRPr>
          </a:p>
        </p:txBody>
      </p:sp>
      <p:sp>
        <p:nvSpPr>
          <p:cNvPr id="4" name="TextBox 3"/>
          <p:cNvSpPr txBox="1"/>
          <p:nvPr/>
        </p:nvSpPr>
        <p:spPr>
          <a:xfrm>
            <a:off x="2514600" y="1000780"/>
            <a:ext cx="5105400" cy="523220"/>
          </a:xfrm>
          <a:prstGeom prst="rect">
            <a:avLst/>
          </a:prstGeom>
          <a:noFill/>
        </p:spPr>
        <p:txBody>
          <a:bodyPr wrap="square" rtlCol="1">
            <a:spAutoFit/>
          </a:bodyPr>
          <a:lstStyle/>
          <a:p>
            <a:pPr algn="ctr"/>
            <a:r>
              <a:rPr lang="fa-IR" sz="2800" dirty="0" smtClean="0">
                <a:solidFill>
                  <a:schemeClr val="accent5">
                    <a:lumMod val="25000"/>
                  </a:schemeClr>
                </a:solidFill>
                <a:effectLst/>
              </a:rPr>
              <a:t>با تشکر از همراهي شما دوستان عزيز</a:t>
            </a:r>
            <a:endParaRPr lang="fa-IR" sz="2800" dirty="0">
              <a:solidFill>
                <a:schemeClr val="accent5">
                  <a:lumMod val="25000"/>
                </a:schemeClr>
              </a:solidFill>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p:cTn id="7" dur="500" fill="hold"/>
                                        <p:tgtEl>
                                          <p:spTgt spid="1228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8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8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1309</TotalTime>
  <Words>3216</Words>
  <Application>Microsoft Office PowerPoint</Application>
  <PresentationFormat>On-screen Show (4:3)</PresentationFormat>
  <Paragraphs>392</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Profile</vt:lpstr>
      <vt:lpstr>PowerPoint Presentation</vt:lpstr>
      <vt:lpstr>PowerPoint Presentation</vt:lpstr>
      <vt:lpstr>کف سازي</vt:lpstr>
      <vt:lpstr>کليات کف سازي</vt:lpstr>
      <vt:lpstr>PowerPoint Presentation</vt:lpstr>
      <vt:lpstr>کف سازي در زيرزمين ها </vt:lpstr>
      <vt:lpstr>لايه هاي مختلف کف سازي از پايين به بالادر طبقه همکف</vt:lpstr>
      <vt:lpstr>زمين کوبيده</vt:lpstr>
      <vt:lpstr>بلوکاژ(ماکادوم)</vt:lpstr>
      <vt:lpstr>بتن مگر</vt:lpstr>
      <vt:lpstr>ملات </vt:lpstr>
      <vt:lpstr>موزاييک ،سنگ و يا سراميک</vt:lpstr>
      <vt:lpstr>کف پوش </vt:lpstr>
      <vt:lpstr>معرفي انواع کفپوش سنگ</vt:lpstr>
      <vt:lpstr>جزييات کف(کفپوش سنگي)</vt:lpstr>
      <vt:lpstr>بتن</vt:lpstr>
      <vt:lpstr>جزييات کف(کف بتني)</vt:lpstr>
      <vt:lpstr>سراميک</vt:lpstr>
      <vt:lpstr>جزييات کف(کف سراميک)</vt:lpstr>
      <vt:lpstr>مواد نساجي</vt:lpstr>
      <vt:lpstr>جزييات کفپوش مواد نساجي</vt:lpstr>
      <vt:lpstr>پوشش هاي چوبي(پارکت)</vt:lpstr>
      <vt:lpstr>جزييات کف(کفپوش چوب)</vt:lpstr>
      <vt:lpstr>موزاييک</vt:lpstr>
      <vt:lpstr>جزييات کف(موزاييک)</vt:lpstr>
      <vt:lpstr>پوششهاي ارتجاعي کف</vt:lpstr>
      <vt:lpstr>جزييات کف(مواد پليمري)</vt:lpstr>
      <vt:lpstr>ساير کف پوشها</vt:lpstr>
      <vt:lpstr>لايه هاي مختلف کف سازي از پايين به بالا در طبقات بالا</vt:lpstr>
      <vt:lpstr>بتن سبک</vt:lpstr>
      <vt:lpstr>PowerPoint Presentation</vt:lpstr>
      <vt:lpstr>PowerPoint Presentation</vt:lpstr>
      <vt:lpstr>عايق صوتي</vt:lpstr>
      <vt:lpstr>جزييات کف در طبقات  طاق ضربي با پوشش نهايي سراميک</vt:lpstr>
      <vt:lpstr>جزييات کف در طبقات سقف مرکب با پوشش سراميک</vt:lpstr>
      <vt:lpstr> جزييات کف در طبقات سقف تيرچه بلوک با پوشش سراميک </vt:lpstr>
      <vt:lpstr>سرويسها  حمام- توالت- روشويي- آشپزخانه</vt:lpstr>
      <vt:lpstr>بتن سبک براي شيب بندي</vt:lpstr>
      <vt:lpstr>قيرگوني</vt:lpstr>
      <vt:lpstr>PowerPoint Presentation</vt:lpstr>
      <vt:lpstr>PowerPoint Presentation</vt:lpstr>
      <vt:lpstr>فرش کف</vt:lpstr>
      <vt:lpstr>PowerPoint Presentation</vt:lpstr>
      <vt:lpstr>جزييات کف شور سرويس ها</vt:lpstr>
      <vt:lpstr>PowerPoint Presentation</vt:lpstr>
      <vt:lpstr>PowerPoint Presentation</vt:lpstr>
      <vt:lpstr>PowerPoint Presentation</vt:lpstr>
      <vt:lpstr>PowerPoint Presentation</vt:lpstr>
      <vt:lpstr>PowerPoint Presentation</vt:lpstr>
      <vt:lpstr>کف سازي داخل و خارج ساختمان</vt:lpstr>
      <vt:lpstr>سنگ قرنيز و گچ کاري و فرش کف نسبت به هم</vt:lpstr>
      <vt:lpstr>PowerPoint Presentation</vt:lpstr>
      <vt:lpstr>PowerPoint Presentation</vt:lpstr>
      <vt:lpstr>کف سازي و شيب بندي </vt:lpstr>
      <vt:lpstr>سبک دانه ها در شيب بندي </vt:lpstr>
      <vt:lpstr>PowerPoint Presentation</vt:lpstr>
      <vt:lpstr>مراحل شيب بندي  ( کروم بندي )</vt:lpstr>
      <vt:lpstr>PowerPoint Presentation</vt:lpstr>
      <vt:lpstr>PowerPoint Presentation</vt:lpstr>
      <vt:lpstr>کف کاذب </vt:lpstr>
      <vt:lpstr>PowerPoint Presentation</vt:lpstr>
      <vt:lpstr>PowerPoint Presentation</vt:lpstr>
      <vt:lpstr>PowerPoint Presentation</vt:lpstr>
      <vt:lpstr>PowerPoint Presentation</vt:lpstr>
      <vt:lpstr>PowerPoint Presentation</vt:lpstr>
      <vt:lpstr>سيستم گرمايش از کف</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mdp</dc:creator>
  <cp:lastModifiedBy>minab.data</cp:lastModifiedBy>
  <cp:revision>148</cp:revision>
  <dcterms:created xsi:type="dcterms:W3CDTF">2008-12-19T20:03:49Z</dcterms:created>
  <dcterms:modified xsi:type="dcterms:W3CDTF">2015-05-17T10:53:10Z</dcterms:modified>
</cp:coreProperties>
</file>