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53"/>
  </p:notesMasterIdLst>
  <p:sldIdLst>
    <p:sldId id="257" r:id="rId2"/>
    <p:sldId id="258" r:id="rId3"/>
    <p:sldId id="261" r:id="rId4"/>
    <p:sldId id="263" r:id="rId5"/>
    <p:sldId id="262" r:id="rId6"/>
    <p:sldId id="30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6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7" r:id="rId35"/>
    <p:sldId id="291" r:id="rId36"/>
    <p:sldId id="292" r:id="rId37"/>
    <p:sldId id="293" r:id="rId38"/>
    <p:sldId id="298" r:id="rId39"/>
    <p:sldId id="295" r:id="rId40"/>
    <p:sldId id="299" r:id="rId41"/>
    <p:sldId id="300" r:id="rId42"/>
    <p:sldId id="301" r:id="rId43"/>
    <p:sldId id="302" r:id="rId44"/>
    <p:sldId id="303" r:id="rId45"/>
    <p:sldId id="294" r:id="rId46"/>
    <p:sldId id="305" r:id="rId47"/>
    <p:sldId id="306" r:id="rId48"/>
    <p:sldId id="307" r:id="rId49"/>
    <p:sldId id="309" r:id="rId50"/>
    <p:sldId id="308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7EFD-C9DD-4915-A88A-472F3B73BC5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B84D-4AA3-4F78-ADA8-B3F17025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B182B-8114-4377-A654-CC84EB1419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99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3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9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53AB-CA6A-461D-9170-9EF5718EF21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6501E1-270E-4E04-A4EE-AD5E2D9A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ilvananews.ir/index.aspx?fkeyid=&amp;siteid=51&amp;pageid=1439&amp;newsview=242288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/imgres?imgurl=http://www.imna.ir/images/docs/000117/n00117658-b.jpg&amp;imgrefurl=http://www.imna.ir/fa/doc/article/117658/%D8%AE%D9%88%D8%B1%D8%AF%D9%86-%D8%B4%DB%8C%D8%B1-%DA%AF%D8%B1%D9%85-%DA%A9%D8%A7%D9%87%D8%B4-%D8%A7%D8%B3%D8%AA%D8%B1%D8%B3-%D9%85%D9%88%D8%AB%D8%B1&amp;docid=181L_6VpbIRU3M&amp;tbnid=0Up5fKQIC0wGcM:&amp;w=275&amp;h=196&amp;bih=813&amp;biw=1708&amp;ved=0ahUKEwjJppPimpXMAhWsF5oKHdxrA_cQMwhWKC8wLw&amp;iact=mrc&amp;uact=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source=images&amp;cd=&amp;cad=rja&amp;uact=8&amp;ved=0ahUKEwjyuPKamZXMAhWMOSwKHfOFA3IQjRwIBw&amp;url=http://www.akairan.com/fun/tanz/lion-images.html&amp;psig=AFQjCNHaJqD6jSXKwf4N2DQ0zbNOJ-a6_w&amp;ust=146096584105037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namnak.com/10396-&#1582;&#1608;&#1575;&#1589;-&#1662;&#1606;&#1740;&#1585;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0" y="0"/>
            <a:ext cx="6890059" cy="68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7" y="1410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غذاى‏ ذو الخاصّية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7" y="1461814"/>
            <a:ext cx="8596668" cy="539618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تعریف ذو الخاصّية: امری ورای کیفیات و امور ظاهره حسیه، بلکه به مناسبتی بسیار </a:t>
            </a:r>
            <a:r>
              <a:rPr lang="fa-IR" sz="2800" dirty="0" smtClean="0">
                <a:cs typeface="0 Nazanin Bold" panose="00000700000000000000" pitchFamily="2" charset="-78"/>
              </a:rPr>
              <a:t>لطیف، </a:t>
            </a:r>
            <a:r>
              <a:rPr lang="fa-IR" sz="2800" dirty="0">
                <a:cs typeface="0 Nazanin Bold" panose="00000700000000000000" pitchFamily="2" charset="-78"/>
              </a:rPr>
              <a:t>دقیق </a:t>
            </a:r>
            <a:r>
              <a:rPr lang="fa-IR" sz="2800" dirty="0" smtClean="0">
                <a:cs typeface="0 Nazanin Bold" panose="00000700000000000000" pitchFamily="2" charset="-78"/>
              </a:rPr>
              <a:t>و خفی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غذاى‏ ذو الخاصّية: آن است كه تأثير آن به مادّه و صورت هر دو باشد امّا مادّه غالب،</a:t>
            </a:r>
          </a:p>
          <a:p>
            <a:pPr marL="0" indent="0" algn="r" rtl="1">
              <a:buNone/>
            </a:pPr>
            <a:r>
              <a:rPr lang="fa-IR" sz="2800" dirty="0">
                <a:cs typeface="0 Nazanin Bold" panose="00000700000000000000" pitchFamily="2" charset="-78"/>
              </a:rPr>
              <a:t>كه با وجود تغذيه، دفع سمّيت نمايد.</a:t>
            </a:r>
            <a:endParaRPr lang="en-US" sz="2800" dirty="0">
              <a:cs typeface="0 Nazanin Bold" panose="00000700000000000000" pitchFamily="2" charset="-78"/>
            </a:endParaRPr>
          </a:p>
          <a:p>
            <a:pPr algn="r" rtl="1"/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" y="3135857"/>
            <a:ext cx="3490131" cy="34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131928"/>
            <a:ext cx="8596668" cy="1320800"/>
          </a:xfrm>
        </p:spPr>
        <p:txBody>
          <a:bodyPr/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دواى‏ ذو </a:t>
            </a:r>
            <a:r>
              <a:rPr lang="fa-IR" sz="5900" dirty="0" smtClean="0">
                <a:cs typeface="0 Nazanin Bold" panose="00000700000000000000" pitchFamily="2" charset="-78"/>
              </a:rPr>
              <a:t>الخاصيّة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728"/>
            <a:ext cx="9274002" cy="540527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dirty="0">
                <a:cs typeface="0 Nazanin Bold" panose="00000700000000000000" pitchFamily="2" charset="-78"/>
              </a:rPr>
              <a:t>تأثير آن به كيفيت و صورت هر دو باشد</a:t>
            </a:r>
            <a:r>
              <a:rPr lang="fa-IR" sz="2800" dirty="0" smtClean="0">
                <a:cs typeface="0 Nazanin Bold" panose="00000700000000000000" pitchFamily="2" charset="-78"/>
              </a:rPr>
              <a:t>؛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مانند:</a:t>
            </a:r>
            <a:r>
              <a:rPr lang="fa-IR" sz="2800" dirty="0">
                <a:cs typeface="0 Nazanin Bold" panose="00000700000000000000" pitchFamily="2" charset="-78"/>
              </a:rPr>
              <a:t> </a:t>
            </a:r>
            <a:r>
              <a:rPr lang="fa-IR" sz="2800" dirty="0" smtClean="0">
                <a:cs typeface="0 Nazanin Bold" panose="00000700000000000000" pitchFamily="2" charset="-78"/>
              </a:rPr>
              <a:t>جدوار </a:t>
            </a:r>
            <a:r>
              <a:rPr lang="fa-IR" sz="2800" dirty="0">
                <a:cs typeface="0 Nazanin Bold" panose="00000700000000000000" pitchFamily="2" charset="-78"/>
              </a:rPr>
              <a:t>و حبّ الغار</a:t>
            </a: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endParaRPr lang="fa-IR" sz="2800" dirty="0">
              <a:cs typeface="0 Nazanin Bold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كه با وجود دفع سمّيت، احداث حرارتى غالب بر مزاج اصلى بدن مى‏نمايد.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" y="471601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09" y="460609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92" y="4585174"/>
            <a:ext cx="2825286" cy="21640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75751" y="3792681"/>
            <a:ext cx="2660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برگ بو</a:t>
            </a:r>
            <a:endParaRPr lang="fa-IR" dirty="0">
              <a:solidFill>
                <a:srgbClr val="000000"/>
              </a:solidFill>
            </a:endParaRPr>
          </a:p>
          <a:p>
            <a:pPr algn="ctr"/>
            <a:r>
              <a:rPr lang="en-US" b="0" dirty="0" err="1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Laurus</a:t>
            </a:r>
            <a:r>
              <a:rPr lang="en-US" b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dirty="0" err="1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nobilis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2084" y="3659155"/>
            <a:ext cx="2477634" cy="1190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 smtClean="0">
              <a:cs typeface="0 Nazanin Bold" panose="00000700000000000000" pitchFamily="2" charset="-78"/>
            </a:endParaRPr>
          </a:p>
          <a:p>
            <a:pPr algn="ctr"/>
            <a:r>
              <a:rPr lang="fa-IR" dirty="0" smtClean="0">
                <a:cs typeface="0 Nazanin Bold" panose="00000700000000000000" pitchFamily="2" charset="-78"/>
              </a:rPr>
              <a:t>جدوار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Curcuma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zedoaria</a:t>
            </a:r>
            <a:endParaRPr lang="fa-IR" dirty="0" smtClean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411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 و دواى‏ ذو الخاصيّة 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9274002" cy="469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تاثير آن </a:t>
            </a:r>
            <a:r>
              <a:rPr lang="fa-IR" sz="2800" dirty="0" smtClean="0">
                <a:cs typeface="0 Nazanin Bold" panose="00000700000000000000" pitchFamily="2" charset="-78"/>
              </a:rPr>
              <a:t>به مادّه </a:t>
            </a:r>
            <a:r>
              <a:rPr lang="fa-IR" sz="2800" dirty="0">
                <a:cs typeface="0 Nazanin Bold" panose="00000700000000000000" pitchFamily="2" charset="-78"/>
              </a:rPr>
              <a:t>و كيفيّت و صورت هر سه </a:t>
            </a:r>
            <a:r>
              <a:rPr lang="fa-IR" sz="2800" dirty="0" smtClean="0">
                <a:cs typeface="0 Nazanin Bold" panose="00000700000000000000" pitchFamily="2" charset="-78"/>
              </a:rPr>
              <a:t>باشد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مانند</a:t>
            </a:r>
            <a:r>
              <a:rPr lang="fa-IR" sz="2800" i="1" dirty="0">
                <a:cs typeface="0 Nazanin Bold" panose="00000700000000000000" pitchFamily="2" charset="-78"/>
              </a:rPr>
              <a:t> تفّاح </a:t>
            </a:r>
            <a:r>
              <a:rPr lang="fa-IR" sz="2800" dirty="0" smtClean="0">
                <a:cs typeface="0 Nazanin Bold" panose="00000700000000000000" pitchFamily="2" charset="-78"/>
              </a:rPr>
              <a:t>كه </a:t>
            </a:r>
            <a:r>
              <a:rPr lang="fa-IR" sz="2800" dirty="0">
                <a:cs typeface="0 Nazanin Bold" panose="00000700000000000000" pitchFamily="2" charset="-78"/>
              </a:rPr>
              <a:t>با وجود تغذيه و احداث اندك كيفيّتى غالب بر بدن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تفريح </a:t>
            </a:r>
            <a:r>
              <a:rPr lang="fa-IR" sz="2800" dirty="0">
                <a:cs typeface="0 Nazanin Bold" panose="00000700000000000000" pitchFamily="2" charset="-78"/>
              </a:rPr>
              <a:t>و سرور مى‏</a:t>
            </a:r>
            <a:r>
              <a:rPr lang="fa-IR" sz="2800" dirty="0" smtClean="0">
                <a:cs typeface="0 Nazanin Bold" panose="00000700000000000000" pitchFamily="2" charset="-78"/>
              </a:rPr>
              <a:t>آورد.</a:t>
            </a:r>
            <a:endParaRPr lang="en-US" sz="2800" dirty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4" y="3873873"/>
            <a:ext cx="5968254" cy="29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0" y="2961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صالح الکیموس 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16906"/>
            <a:ext cx="9622731" cy="5241094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cs typeface="0 Nazanin Bold" panose="00000700000000000000" pitchFamily="2" charset="-78"/>
              </a:rPr>
              <a:t>موادی را صالح الکیموس در نظر می گیرند، که از هضم آنها اخلاط </a:t>
            </a:r>
            <a:r>
              <a:rPr lang="fa-IR" sz="2800" dirty="0" smtClean="0">
                <a:cs typeface="0 Nazanin Bold" panose="00000700000000000000" pitchFamily="2" charset="-78"/>
              </a:rPr>
              <a:t>متعادل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و صالحه ایجاد شود یعنی میزان دم و بلغم و صفرا و سودایی که از آنها ایجاد می گردد متناسب باشد و مزاج فرد را تغییر فاحش ندهد.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99155" y="3413697"/>
            <a:ext cx="2716298" cy="3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79" y="58230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فاسدالکیموس</a:t>
            </a:r>
            <a:r>
              <a:rPr lang="fa-IR" dirty="0">
                <a:cs typeface="0 Nazanin Bold" panose="00000700000000000000" pitchFamily="2" charset="-78"/>
              </a:rPr>
              <a:t/>
            </a:r>
            <a:br>
              <a:rPr lang="fa-IR" dirty="0">
                <a:cs typeface="0 Nazanin Bold" panose="000007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3941"/>
            <a:ext cx="9274002" cy="4697411"/>
          </a:xfrm>
        </p:spPr>
        <p:txBody>
          <a:bodyPr/>
          <a:lstStyle/>
          <a:p>
            <a:pPr algn="ctr" rtl="1"/>
            <a:r>
              <a:rPr lang="fa-IR" sz="2800" dirty="0">
                <a:cs typeface="0 Nazanin Bold" panose="00000700000000000000" pitchFamily="2" charset="-78"/>
              </a:rPr>
              <a:t>موادی را فاسد الکیموس در نظر می گیرند، که از هضم آنها اخلاط نامتعادل ایجاد شود یعنی میزان کمی خون و میزان </a:t>
            </a:r>
            <a:r>
              <a:rPr lang="fa-IR" sz="2800" dirty="0" smtClean="0">
                <a:cs typeface="0 Nazanin Bold" panose="00000700000000000000" pitchFamily="2" charset="-78"/>
              </a:rPr>
              <a:t>بیشتری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بلغم و </a:t>
            </a:r>
            <a:r>
              <a:rPr lang="fa-IR" sz="2800" dirty="0" smtClean="0">
                <a:cs typeface="0 Nazanin Bold" panose="00000700000000000000" pitchFamily="2" charset="-78"/>
              </a:rPr>
              <a:t>صفرا</a:t>
            </a:r>
            <a:r>
              <a:rPr lang="fa-IR" sz="2800" dirty="0">
                <a:cs typeface="0 Nazanin Bold" panose="00000700000000000000" pitchFamily="2" charset="-78"/>
              </a:rPr>
              <a:t> و سودا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از </a:t>
            </a:r>
            <a:r>
              <a:rPr lang="fa-IR" sz="2800" dirty="0">
                <a:cs typeface="0 Nazanin Bold" panose="00000700000000000000" pitchFamily="2" charset="-78"/>
              </a:rPr>
              <a:t>آنها ایجاد گشته که در مصرف مکرر باعث ایجاد بیماری می گردند</a:t>
            </a:r>
            <a:r>
              <a:rPr lang="fa-IR" dirty="0">
                <a:cs typeface="0 Nazanin Bold" panose="00000700000000000000" pitchFamily="2" charset="-78"/>
              </a:rPr>
              <a:t>.</a:t>
            </a:r>
            <a:endParaRPr lang="en-US" dirty="0">
              <a:cs typeface="0 Nazanin Bold" panose="00000700000000000000" pitchFamily="2" charset="-78"/>
            </a:endParaRPr>
          </a:p>
          <a:p>
            <a:pPr marL="0" indent="0" algn="r" rtl="1">
              <a:buNone/>
            </a:pPr>
            <a:endParaRPr lang="fa-IR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1" y="4443115"/>
            <a:ext cx="2247900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50" y="4493704"/>
            <a:ext cx="2573510" cy="192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019" y="4493704"/>
            <a:ext cx="2968847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7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غذای لطیف 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غذایی است که به سهولت هضم می شود و پس از هضم از آن خون رقیق تولید </a:t>
            </a:r>
            <a:r>
              <a:rPr lang="fa-IR" sz="2800" dirty="0" smtClean="0">
                <a:cs typeface="0 Nazanin Bold" panose="00000700000000000000" pitchFamily="2" charset="-78"/>
              </a:rPr>
              <a:t>میشود.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زرده تخم مرغ عسلی، ماءاللحم گوسفند یکساله، گوشت کبوتر بچه ، انار، سیب شیرین و انگور</a:t>
            </a:r>
            <a:endParaRPr lang="en-US" sz="2800" dirty="0">
              <a:cs typeface="0 Nazanin Bold" panose="00000700000000000000" pitchFamily="2" charset="-78"/>
            </a:endParaRPr>
          </a:p>
          <a:p>
            <a:pPr algn="r" rtl="1"/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49" y="4411851"/>
            <a:ext cx="2788188" cy="185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351101"/>
            <a:ext cx="23050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37" y="4411851"/>
            <a:ext cx="2429674" cy="20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00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غذاهای </a:t>
            </a:r>
            <a:r>
              <a:rPr lang="fa-IR" sz="5900" dirty="0" smtClean="0">
                <a:cs typeface="0 Nazanin Bold" panose="00000700000000000000" pitchFamily="2" charset="-78"/>
              </a:rPr>
              <a:t>غلیظ 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5496"/>
            <a:ext cx="9274002" cy="5352504"/>
          </a:xfrm>
        </p:spPr>
        <p:txBody>
          <a:bodyPr/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به سختی هضم میشود و پس از هضم از آن خون غلیظ تولید میشود</a:t>
            </a:r>
            <a:r>
              <a:rPr lang="fa-IR" sz="2800" dirty="0" smtClean="0">
                <a:cs typeface="0 Nazanin Bold" panose="00000700000000000000" pitchFamily="2" charset="-78"/>
              </a:rPr>
              <a:t>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گوشت گاو </a:t>
            </a:r>
            <a:r>
              <a:rPr lang="fa-IR" sz="2800" dirty="0" smtClean="0">
                <a:cs typeface="0 Nazanin Bold" panose="00000700000000000000" pitchFamily="2" charset="-78"/>
              </a:rPr>
              <a:t>، </a:t>
            </a:r>
            <a:r>
              <a:rPr lang="fa-IR" sz="2800" dirty="0">
                <a:cs typeface="0 Nazanin Bold" panose="00000700000000000000" pitchFamily="2" charset="-78"/>
              </a:rPr>
              <a:t>گوساله </a:t>
            </a: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میش(کباب شده یا بریان) گوشت صیدها مثل آهو،گوشت قدید، گوشت بط ،گوشت اسب، </a:t>
            </a:r>
            <a:r>
              <a:rPr lang="fa-IR" sz="2800" dirty="0" smtClean="0">
                <a:cs typeface="0 Nazanin Bold" panose="00000700000000000000" pitchFamily="2" charset="-78"/>
              </a:rPr>
              <a:t>پاچه،بادنجان و پنیر</a:t>
            </a:r>
            <a:endParaRPr lang="en-US" sz="2800" dirty="0">
              <a:cs typeface="0 Nazanin Bold" panose="000007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8" y="409602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72" y="4096023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71" y="4096022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40" y="336644"/>
            <a:ext cx="8596668" cy="1320800"/>
          </a:xfrm>
        </p:spPr>
        <p:txBody>
          <a:bodyPr/>
          <a:lstStyle/>
          <a:p>
            <a:pPr algn="ctr"/>
            <a:r>
              <a:rPr lang="fa-IR" dirty="0">
                <a:cs typeface="0 Nazanin Bold" panose="00000700000000000000" pitchFamily="2" charset="-78"/>
              </a:rPr>
              <a:t> </a:t>
            </a:r>
            <a:r>
              <a:rPr lang="fa-IR" sz="5900" dirty="0">
                <a:cs typeface="0 Nazanin Bold" panose="00000700000000000000" pitchFamily="2" charset="-78"/>
              </a:rPr>
              <a:t>کثیرالغذا 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7445"/>
            <a:ext cx="10304060" cy="5200555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cs typeface="0 Nazanin Bold" panose="00000700000000000000" pitchFamily="2" charset="-78"/>
              </a:rPr>
              <a:t>موادی که مقادیر عمده ای اخلاط ایجاد </a:t>
            </a: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در صورت هضم انرژی زیادی </a:t>
            </a:r>
            <a:r>
              <a:rPr lang="fa-IR" sz="2800" dirty="0" smtClean="0">
                <a:cs typeface="0 Nazanin Bold" panose="00000700000000000000" pitchFamily="2" charset="-78"/>
              </a:rPr>
              <a:t>تولید</a:t>
            </a:r>
          </a:p>
          <a:p>
            <a:pPr marL="0" indent="0" algn="ctr" rtl="1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می </a:t>
            </a:r>
            <a:r>
              <a:rPr lang="fa-IR" sz="2800" dirty="0" smtClean="0">
                <a:cs typeface="0 Nazanin Bold" panose="00000700000000000000" pitchFamily="2" charset="-78"/>
              </a:rPr>
              <a:t>کنند </a:t>
            </a:r>
            <a:r>
              <a:rPr lang="fa-IR" sz="2800" dirty="0">
                <a:cs typeface="0 Nazanin Bold" panose="00000700000000000000" pitchFamily="2" charset="-78"/>
              </a:rPr>
              <a:t>و بدن و اندامها مدت قابل توجهی از مصرف غذای مجدد بی نیاز می شوند.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03" y="3429084"/>
            <a:ext cx="4354141" cy="29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قلیل الغذا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>
                <a:cs typeface="0 Nazanin Bold" panose="00000700000000000000" pitchFamily="2" charset="-78"/>
              </a:rPr>
              <a:t>موادی که انرژی کمتری دارند و صرفا شکم پرکن هستند.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1" y="3259992"/>
            <a:ext cx="4832106" cy="30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متوسط الغذا</a:t>
            </a:r>
            <a:br>
              <a:rPr lang="fa-IR" sz="5900" dirty="0">
                <a:cs typeface="0 Nazanin Bold" panose="00000700000000000000" pitchFamily="2" charset="-78"/>
              </a:rPr>
            </a:b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>
                <a:cs typeface="0 Nazanin Bold" panose="00000700000000000000" pitchFamily="2" charset="-78"/>
              </a:rPr>
              <a:t>مابین کثیرالغذا و قلیل الغذا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28" y="3943412"/>
            <a:ext cx="3168272" cy="24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51713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cs typeface="0 Aseman" panose="00000400000000000000" pitchFamily="2" charset="-78"/>
              </a:rPr>
              <a:t>آموزش مقدماتی طب سنتی</a:t>
            </a:r>
            <a:br>
              <a:rPr lang="fa-IR" sz="6000" dirty="0" smtClean="0">
                <a:cs typeface="0 Aseman" panose="00000400000000000000" pitchFamily="2" charset="-78"/>
              </a:rPr>
            </a:br>
            <a:r>
              <a:rPr lang="fa-IR" sz="6000" dirty="0" smtClean="0">
                <a:cs typeface="0 Aseman" panose="00000400000000000000" pitchFamily="2" charset="-78"/>
              </a:rPr>
              <a:t>مرکز تحقیقات طب و داروسازی سنتی</a:t>
            </a:r>
            <a:endParaRPr lang="en-US" sz="6000" dirty="0">
              <a:cs typeface="0 Asem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3070745"/>
            <a:ext cx="4184035" cy="297061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3070746"/>
            <a:ext cx="4184034" cy="2970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a-IR" sz="6000" dirty="0">
                <a:cs typeface="B Nazanin" panose="00000400000000000000" pitchFamily="2" charset="-78"/>
              </a:rPr>
              <a:t>آشنایی </a:t>
            </a:r>
            <a:endParaRPr lang="fa-IR" sz="6000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cs typeface="B Nazanin" panose="00000400000000000000" pitchFamily="2" charset="-78"/>
              </a:rPr>
              <a:t>با </a:t>
            </a:r>
            <a:r>
              <a:rPr lang="fa-IR" sz="6000" dirty="0">
                <a:cs typeface="B Nazanin" panose="00000400000000000000" pitchFamily="2" charset="-78"/>
              </a:rPr>
              <a:t>مواد </a:t>
            </a:r>
            <a:r>
              <a:rPr lang="fa-IR" sz="6000" dirty="0" smtClean="0">
                <a:cs typeface="B Nazanin" panose="00000400000000000000" pitchFamily="2" charset="-78"/>
              </a:rPr>
              <a:t>غذایی</a:t>
            </a:r>
          </a:p>
          <a:p>
            <a:pPr marL="0" indent="0" algn="ctr">
              <a:buNone/>
            </a:pPr>
            <a:r>
              <a:rPr lang="fa-IR" sz="6000" dirty="0" smtClean="0">
                <a:cs typeface="B Nazanin" panose="00000400000000000000" pitchFamily="2" charset="-78"/>
              </a:rPr>
              <a:t> </a:t>
            </a:r>
            <a:r>
              <a:rPr lang="fa-IR" sz="6000" dirty="0">
                <a:cs typeface="B Nazanin" panose="00000400000000000000" pitchFamily="2" charset="-78"/>
              </a:rPr>
              <a:t>و داروئی </a:t>
            </a:r>
            <a:r>
              <a:rPr lang="fa-IR" sz="6000" dirty="0" smtClean="0">
                <a:cs typeface="B Nazanin" panose="00000400000000000000" pitchFamily="2" charset="-78"/>
              </a:rPr>
              <a:t>پرکاربرد</a:t>
            </a:r>
          </a:p>
          <a:p>
            <a:pPr marL="0" indent="0" algn="ct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مدرس:دکتر لیلی عبدی </a:t>
            </a:r>
          </a:p>
          <a:p>
            <a:pPr marL="0" indent="0" algn="ct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داروسازی سنتی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Ph.D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fa-IR" sz="3600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6000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 sz="6000" dirty="0">
              <a:cs typeface="B Nazanin" panose="00000400000000000000" pitchFamily="2" charset="-78"/>
            </a:endParaRPr>
          </a:p>
        </p:txBody>
      </p:sp>
      <p:pic>
        <p:nvPicPr>
          <p:cNvPr id="13" name="irc_mi" descr="http://silvananews.ir/uploads/%D9%85%D8%A7%D9%87%DB%8C_32820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" y="3073654"/>
            <a:ext cx="4184035" cy="296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9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900752"/>
          </a:xfrm>
        </p:spPr>
        <p:txBody>
          <a:bodyPr>
            <a:normAutofit/>
          </a:bodyPr>
          <a:lstStyle/>
          <a:p>
            <a:pPr algn="ctr"/>
            <a:r>
              <a:rPr lang="fa-IR" sz="4800" dirty="0">
                <a:cs typeface="0 Nazanin Bold" panose="00000700000000000000" pitchFamily="2" charset="-78"/>
              </a:rPr>
              <a:t>طعم های مهم</a:t>
            </a:r>
            <a:endParaRPr lang="en-US" sz="4800" dirty="0">
              <a:cs typeface="0 Nazanin Bold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16532"/>
              </p:ext>
            </p:extLst>
          </p:nvPr>
        </p:nvGraphicFramePr>
        <p:xfrm>
          <a:off x="1309053" y="1742644"/>
          <a:ext cx="6826144" cy="512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7658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     کیفیت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مزه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سرد و خشک/تر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ترش(حامض)، 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گرم وخشک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تلخ(مر)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معتدل مایل به گرمی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شیرین(حلو)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گرم و خشک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شور(مالح)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گرم و خشک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تند(حریف)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سرد و تر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بی مزه(تفه)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سرد و خشک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قابض</a:t>
                      </a:r>
                      <a:r>
                        <a:rPr lang="fa-IR" sz="28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0 Nazanin Bold" panose="00000700000000000000" pitchFamily="2" charset="-78"/>
                        </a:rPr>
                        <a:t> و عفص</a:t>
                      </a:r>
                      <a:endParaRPr lang="fa-IR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0 Nazanin Bold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788537"/>
            <a:ext cx="944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0 Nazanin Bold" panose="00000700000000000000" pitchFamily="2" charset="-78"/>
              </a:rPr>
              <a:t>یکی از نکات مهم در تغذیه طب سنتی ایران،توجه به مزه غذاها است. </a:t>
            </a:r>
            <a:endParaRPr lang="fa-IR" sz="2800" dirty="0" smtClean="0">
              <a:solidFill>
                <a:schemeClr val="tx1">
                  <a:lumMod val="75000"/>
                  <a:lumOff val="25000"/>
                </a:schemeClr>
              </a:solidFill>
              <a:cs typeface="0 Nazanin Bold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0 Nazanin Bold" panose="00000700000000000000" pitchFamily="2" charset="-78"/>
              </a:rPr>
              <a:t>معمولا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0 Nazanin Bold" panose="00000700000000000000" pitchFamily="2" charset="-78"/>
              </a:rPr>
              <a:t>هر مزه از کیفیت خاصی برخوردار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0 Nazanin Bold" panose="00000700000000000000" pitchFamily="2" charset="-78"/>
              </a:rPr>
              <a:t>است.</a:t>
            </a:r>
            <a:endParaRPr lang="fa-IR" sz="2800" dirty="0">
              <a:solidFill>
                <a:schemeClr val="tx1">
                  <a:lumMod val="75000"/>
                  <a:lumOff val="25000"/>
                </a:schemeClr>
              </a:solidFill>
              <a:cs typeface="0 Nazanin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7" y="0"/>
            <a:ext cx="8596668" cy="1014483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مزه ترش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82666"/>
            <a:ext cx="9444251" cy="5475334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0 Nazanin Bold" panose="00000700000000000000" pitchFamily="2" charset="-78"/>
              </a:rPr>
              <a:t>افراط در مصرف مواد ترش به علت ایجاد سردی و </a:t>
            </a:r>
            <a:r>
              <a:rPr lang="fa-IR" sz="2800" dirty="0" smtClean="0">
                <a:cs typeface="0 Nazanin Bold" panose="00000700000000000000" pitchFamily="2" charset="-78"/>
              </a:rPr>
              <a:t>خشکی، بر </a:t>
            </a:r>
            <a:r>
              <a:rPr lang="fa-IR" sz="2800" dirty="0">
                <a:cs typeface="0 Nazanin Bold" panose="00000700000000000000" pitchFamily="2" charset="-78"/>
              </a:rPr>
              <a:t>دستگاه </a:t>
            </a:r>
            <a:r>
              <a:rPr lang="fa-IR" sz="2800" i="1" dirty="0">
                <a:solidFill>
                  <a:srgbClr val="002060"/>
                </a:solidFill>
                <a:cs typeface="0 Nazanin Bold" panose="00000700000000000000" pitchFamily="2" charset="-78"/>
              </a:rPr>
              <a:t>تنفسی</a:t>
            </a:r>
            <a:r>
              <a:rPr lang="fa-IR" sz="2800" dirty="0">
                <a:cs typeface="0 Nazanin Bold" panose="00000700000000000000" pitchFamily="2" charset="-78"/>
              </a:rPr>
              <a:t> و </a:t>
            </a:r>
            <a:r>
              <a:rPr lang="fa-IR" sz="2800" i="1" dirty="0">
                <a:solidFill>
                  <a:srgbClr val="002060"/>
                </a:solidFill>
                <a:cs typeface="0 Nazanin Bold" panose="00000700000000000000" pitchFamily="2" charset="-78"/>
              </a:rPr>
              <a:t>عصبی</a:t>
            </a:r>
            <a:r>
              <a:rPr lang="fa-IR" sz="2800" dirty="0">
                <a:cs typeface="0 Nazanin Bold" panose="00000700000000000000" pitchFamily="2" charset="-78"/>
              </a:rPr>
              <a:t> اثر منفی دارد.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باعث </a:t>
            </a:r>
            <a:r>
              <a:rPr lang="fa-IR" sz="2800" i="1" dirty="0">
                <a:cs typeface="0 Nazanin Bold" panose="00000700000000000000" pitchFamily="2" charset="-78"/>
              </a:rPr>
              <a:t>تشدید </a:t>
            </a:r>
            <a:r>
              <a:rPr lang="fa-IR" sz="2800" i="1" dirty="0">
                <a:solidFill>
                  <a:srgbClr val="002060"/>
                </a:solidFill>
                <a:cs typeface="0 Nazanin Bold" panose="00000700000000000000" pitchFamily="2" charset="-78"/>
              </a:rPr>
              <a:t>سرفه</a:t>
            </a:r>
            <a:r>
              <a:rPr lang="fa-IR" sz="2800" i="1" dirty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می شود.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افراد</a:t>
            </a:r>
            <a:r>
              <a:rPr lang="fa-IR" sz="2800" i="1" dirty="0">
                <a:solidFill>
                  <a:srgbClr val="002060"/>
                </a:solidFill>
                <a:cs typeface="0 Nazanin Bold" panose="00000700000000000000" pitchFamily="2" charset="-78"/>
              </a:rPr>
              <a:t> سوداوی </a:t>
            </a:r>
            <a:r>
              <a:rPr lang="fa-IR" sz="2800" dirty="0">
                <a:cs typeface="0 Nazanin Bold" panose="00000700000000000000" pitchFamily="2" charset="-78"/>
              </a:rPr>
              <a:t>از مصرف آنها صدمه می </a:t>
            </a:r>
            <a:r>
              <a:rPr lang="fa-IR" sz="2800" dirty="0" smtClean="0">
                <a:cs typeface="0 Nazanin Bold" panose="00000700000000000000" pitchFamily="2" charset="-78"/>
              </a:rPr>
              <a:t>بینند.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استفاده به اندازه موجب پاکسازی بدن از مواد زائد می گردد.</a:t>
            </a:r>
          </a:p>
          <a:p>
            <a:pPr algn="l" rtl="1"/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15" y="4120333"/>
            <a:ext cx="3091217" cy="26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43"/>
            <a:ext cx="9376012" cy="991263"/>
          </a:xfrm>
        </p:spPr>
        <p:txBody>
          <a:bodyPr>
            <a:normAutofit/>
          </a:bodyPr>
          <a:lstStyle/>
          <a:p>
            <a:pPr algn="ctr"/>
            <a:r>
              <a:rPr lang="fa-IR" sz="5900" dirty="0" smtClean="0">
                <a:cs typeface="0 Nazanin Bold" panose="00000700000000000000" pitchFamily="2" charset="-78"/>
              </a:rPr>
              <a:t>مزه تلخ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2206"/>
            <a:ext cx="9567081" cy="5825794"/>
          </a:xfrm>
        </p:spPr>
        <p:txBody>
          <a:bodyPr/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افزایش گرمی </a:t>
            </a:r>
            <a:r>
              <a:rPr lang="fa-IR" sz="2800" dirty="0" smtClean="0">
                <a:cs typeface="0 Nazanin Bold" panose="00000700000000000000" pitchFamily="2" charset="-78"/>
              </a:rPr>
              <a:t>و خشکی بدن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بدون خاصیت غذایی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پاک کننده دستگاه گوارش از مواد لزج </a:t>
            </a:r>
            <a:r>
              <a:rPr lang="fa-IR" sz="2800" dirty="0" smtClean="0">
                <a:cs typeface="0 Nazanin Bold" panose="00000700000000000000" pitchFamily="2" charset="-78"/>
              </a:rPr>
              <a:t>و بلغمی</a:t>
            </a:r>
          </a:p>
          <a:p>
            <a:pPr algn="r" rtl="1"/>
            <a:r>
              <a:rPr lang="fa-IR" sz="2800" dirty="0" smtClean="0">
                <a:cs typeface="0 Nazanin Bold" panose="00000700000000000000" pitchFamily="2" charset="-78"/>
              </a:rPr>
              <a:t>رقیق نمودن خون و افزایش استعداد خونریزی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l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25" y="3821373"/>
            <a:ext cx="2954101" cy="2302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66" y="3821373"/>
            <a:ext cx="3022473" cy="22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4"/>
            <a:ext cx="9321421" cy="926117"/>
          </a:xfrm>
        </p:spPr>
        <p:txBody>
          <a:bodyPr>
            <a:no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اطریفل ها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9116"/>
            <a:ext cx="9785445" cy="5738885"/>
          </a:xfrm>
        </p:spPr>
        <p:txBody>
          <a:bodyPr/>
          <a:lstStyle/>
          <a:p>
            <a:pPr marL="0" indent="0" algn="ctr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اطریفل ها معجونی برگرفته از سه میوه هلیله، بلیله و آمله می باشند.</a:t>
            </a:r>
          </a:p>
          <a:p>
            <a:pPr marL="0" indent="0" algn="ctr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تقویت اعضای عصبی و دباغی دستگاه گوارش از فضولات و مواد زائد.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AutoShape 2" descr="Image result for ‫اطریفل چیست‬‎"/>
          <p:cNvSpPr>
            <a:spLocks noChangeAspect="1" noChangeArrowheads="1"/>
          </p:cNvSpPr>
          <p:nvPr/>
        </p:nvSpPr>
        <p:spPr bwMode="auto">
          <a:xfrm>
            <a:off x="372534" y="15882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" y="2909095"/>
            <a:ext cx="24765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4" y="5143500"/>
            <a:ext cx="24765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309" y="2395872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545454"/>
                </a:solidFill>
              </a:rPr>
              <a:t>Terminalia </a:t>
            </a:r>
            <a:r>
              <a:rPr lang="en-US" i="1" dirty="0" err="1">
                <a:solidFill>
                  <a:srgbClr val="545454"/>
                </a:solidFill>
              </a:rPr>
              <a:t>chebula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521" y="2823370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521" y="5143500"/>
            <a:ext cx="2502767" cy="1714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2096" y="2433044"/>
            <a:ext cx="222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545454"/>
                </a:solidFill>
              </a:rPr>
              <a:t>Terminalia </a:t>
            </a:r>
            <a:r>
              <a:rPr lang="en-US" i="1" dirty="0" err="1">
                <a:solidFill>
                  <a:srgbClr val="545454"/>
                </a:solidFill>
              </a:rPr>
              <a:t>bellirica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008" y="2750345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270" y="4929187"/>
            <a:ext cx="2390775" cy="17907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74772" y="2433044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545454"/>
                </a:solidFill>
              </a:rPr>
              <a:t>Emblica</a:t>
            </a:r>
            <a:r>
              <a:rPr lang="en-US" i="1" dirty="0">
                <a:solidFill>
                  <a:srgbClr val="545454"/>
                </a:solidFill>
              </a:rPr>
              <a:t> </a:t>
            </a:r>
            <a:r>
              <a:rPr lang="en-US" i="1" dirty="0" err="1">
                <a:solidFill>
                  <a:srgbClr val="545454"/>
                </a:solidFill>
              </a:rPr>
              <a:t>officinalis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مزه شیرین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معتدل مایل به گرمی.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خاصیت غذایی زیاد بوده و جزء غذاهای اصلی به شمار می روند.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 فربه کننده بدن.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استحاله به خلط غالب و خون.</a:t>
            </a:r>
          </a:p>
          <a:p>
            <a:pPr algn="r"/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68" y="4345521"/>
            <a:ext cx="4191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35" y="322997"/>
            <a:ext cx="8596668" cy="1320800"/>
          </a:xfrm>
        </p:spPr>
        <p:txBody>
          <a:bodyPr>
            <a:normAutofit/>
          </a:bodyPr>
          <a:lstStyle/>
          <a:p>
            <a:pPr algn="ctr" rtl="1"/>
            <a:r>
              <a:rPr lang="fa-IR" sz="5900" dirty="0">
                <a:cs typeface="0 Nazanin Bold" panose="00000700000000000000" pitchFamily="2" charset="-78"/>
              </a:rPr>
              <a:t>مزه شور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35" y="2025935"/>
            <a:ext cx="8596668" cy="4927600"/>
          </a:xfrm>
        </p:spPr>
        <p:txBody>
          <a:bodyPr/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گرم </a:t>
            </a:r>
            <a:r>
              <a:rPr lang="fa-IR" sz="2800" dirty="0" smtClean="0">
                <a:cs typeface="0 Nazanin Bold" panose="00000700000000000000" pitchFamily="2" charset="-78"/>
              </a:rPr>
              <a:t>وخشک.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بدون خاصیت </a:t>
            </a:r>
            <a:r>
              <a:rPr lang="fa-IR" sz="2800" dirty="0" smtClean="0">
                <a:cs typeface="0 Nazanin Bold" panose="00000700000000000000" pitchFamily="2" charset="-78"/>
              </a:rPr>
              <a:t>غذایی.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مصرف به </a:t>
            </a:r>
            <a:r>
              <a:rPr lang="fa-IR" sz="2800" dirty="0" smtClean="0">
                <a:cs typeface="0 Nazanin Bold" panose="00000700000000000000" pitchFamily="2" charset="-78"/>
              </a:rPr>
              <a:t>اندازه، </a:t>
            </a:r>
            <a:r>
              <a:rPr lang="fa-IR" sz="2800" dirty="0">
                <a:cs typeface="0 Nazanin Bold" panose="00000700000000000000" pitchFamily="2" charset="-78"/>
              </a:rPr>
              <a:t>بلغم را از بین می </a:t>
            </a:r>
            <a:r>
              <a:rPr lang="fa-IR" sz="2800" dirty="0" smtClean="0">
                <a:cs typeface="0 Nazanin Bold" panose="00000700000000000000" pitchFamily="2" charset="-78"/>
              </a:rPr>
              <a:t>برد. 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مانع </a:t>
            </a:r>
            <a:r>
              <a:rPr lang="fa-IR" sz="2800" dirty="0" smtClean="0">
                <a:cs typeface="0 Nazanin Bold" panose="00000700000000000000" pitchFamily="2" charset="-78"/>
              </a:rPr>
              <a:t>عفونت.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از بین برنده بی میلی غذا و برطرف کردن سیری </a:t>
            </a:r>
            <a:r>
              <a:rPr lang="fa-IR" sz="2800" dirty="0" smtClean="0">
                <a:cs typeface="0 Nazanin Bold" panose="00000700000000000000" pitchFamily="2" charset="-78"/>
              </a:rPr>
              <a:t>کاذب.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9" y="5082369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5900" dirty="0">
                <a:cs typeface="0 Nazanin Bold" panose="00000700000000000000" pitchFamily="2" charset="-78"/>
              </a:rPr>
              <a:t>مزه تند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گرم </a:t>
            </a:r>
            <a:r>
              <a:rPr lang="fa-IR" sz="2800" dirty="0" smtClean="0">
                <a:cs typeface="0 Nazanin Bold" panose="00000700000000000000" pitchFamily="2" charset="-78"/>
              </a:rPr>
              <a:t>وخشک</a:t>
            </a:r>
          </a:p>
          <a:p>
            <a:pPr algn="r" rtl="1"/>
            <a:r>
              <a:rPr lang="fa-IR" sz="2800" dirty="0" smtClean="0">
                <a:cs typeface="0 Nazanin Bold" panose="00000700000000000000" pitchFamily="2" charset="-78"/>
              </a:rPr>
              <a:t>در حکم دارو</a:t>
            </a:r>
            <a:endParaRPr lang="fa-IR" sz="2800" dirty="0">
              <a:cs typeface="0 Nazanin Bold" panose="00000700000000000000" pitchFamily="2" charset="-78"/>
            </a:endParaRP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برای افراد بلغمی گاهی مناسب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تحریک صفراوی مزاجان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22" y="2558024"/>
            <a:ext cx="3342564" cy="3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بدون مزه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9274002" cy="469741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سرد و تر .</a:t>
            </a:r>
          </a:p>
          <a:p>
            <a:pPr algn="r" rtl="1"/>
            <a:r>
              <a:rPr lang="fa-IR" sz="2800" dirty="0">
                <a:cs typeface="0 Nazanin Bold" panose="00000700000000000000" pitchFamily="2" charset="-78"/>
              </a:rPr>
              <a:t>بیشتر غذاهای حقیقی، بی مزه هستند و اساس نشو و نمای بدن می باشند و خاصیت دارویی ندارند.</a:t>
            </a:r>
          </a:p>
          <a:p>
            <a:pPr algn="r"/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98" y="442370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4399888"/>
            <a:ext cx="42862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400" dirty="0">
                <a:cs typeface="0 Nazanin Bold" panose="00000700000000000000" pitchFamily="2" charset="-78"/>
              </a:rPr>
              <a:t>ارتباط بوی مواد </a:t>
            </a:r>
            <a:r>
              <a:rPr lang="fa-IR" sz="5400" dirty="0" smtClean="0">
                <a:cs typeface="0 Nazanin Bold" panose="00000700000000000000" pitchFamily="2" charset="-78"/>
              </a:rPr>
              <a:t>غذایی </a:t>
            </a:r>
            <a:r>
              <a:rPr lang="fa-IR" sz="5400" dirty="0">
                <a:cs typeface="0 Nazanin Bold" panose="00000700000000000000" pitchFamily="2" charset="-78"/>
              </a:rPr>
              <a:t>با مزاج آنها</a:t>
            </a:r>
            <a:endParaRPr lang="en-US" sz="5400" dirty="0">
              <a:cs typeface="0 Nazanin Bold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4149" y="2647663"/>
          <a:ext cx="6528156" cy="34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4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نوع بو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مزاج غذا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شدید و قوی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گرم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کم و ضعیف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سرد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معتدل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معتدل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400" dirty="0">
                <a:cs typeface="0 Nazanin Bold" panose="00000700000000000000" pitchFamily="2" charset="-78"/>
              </a:rPr>
              <a:t>ارتباط بوی مواد </a:t>
            </a:r>
            <a:r>
              <a:rPr lang="fa-IR" sz="5400" dirty="0" smtClean="0">
                <a:cs typeface="0 Nazanin Bold" panose="00000700000000000000" pitchFamily="2" charset="-78"/>
              </a:rPr>
              <a:t>غذایی </a:t>
            </a:r>
            <a:r>
              <a:rPr lang="fa-IR" sz="5400" dirty="0">
                <a:cs typeface="0 Nazanin Bold" panose="00000700000000000000" pitchFamily="2" charset="-78"/>
              </a:rPr>
              <a:t>با مزاج آنها</a:t>
            </a:r>
            <a:endParaRPr lang="en-US" sz="5400" dirty="0">
              <a:cs typeface="0 Nazanin Bold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4149" y="2647663"/>
          <a:ext cx="6528156" cy="34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4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نوع بو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مزاج غذا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شدید و قوی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گرم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کم و ضعیف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سرد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22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بوهای معتدل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معتدل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941" y="807767"/>
            <a:ext cx="7766936" cy="2344865"/>
          </a:xfrm>
        </p:spPr>
        <p:txBody>
          <a:bodyPr/>
          <a:lstStyle/>
          <a:p>
            <a:pPr algn="ctr"/>
            <a:r>
              <a:rPr lang="fa-IR" sz="7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فَلیَنظُرِ الاِنسانُ اِلی طَعامِه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941" y="3152632"/>
            <a:ext cx="7766936" cy="2688609"/>
          </a:xfrm>
        </p:spPr>
        <p:txBody>
          <a:bodyPr>
            <a:noAutofit/>
          </a:bodyPr>
          <a:lstStyle/>
          <a:p>
            <a:pPr algn="ctr"/>
            <a:endParaRPr lang="fa-IR" sz="6000" baseline="30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6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انسان </a:t>
            </a:r>
            <a:r>
              <a:rPr lang="ar-SA" sz="6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باید در غذای خویش به دقت بنگرد</a:t>
            </a:r>
            <a:r>
              <a:rPr lang="fa-IR" sz="6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a-IR" sz="6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4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آیه </a:t>
            </a:r>
            <a:r>
              <a:rPr lang="ar-SA" sz="4000" baseline="30000" dirty="0"/>
              <a:t>24</a:t>
            </a:r>
            <a:r>
              <a:rPr lang="ar-SA" sz="40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-سوره مبارکه </a:t>
            </a:r>
            <a:r>
              <a:rPr lang="ar-SA" sz="4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عبس</a:t>
            </a:r>
            <a:r>
              <a:rPr lang="fa-IR" sz="4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7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3540"/>
            <a:ext cx="8596668" cy="1320800"/>
          </a:xfrm>
        </p:spPr>
        <p:txBody>
          <a:bodyPr/>
          <a:lstStyle/>
          <a:p>
            <a:pPr algn="ctr"/>
            <a:r>
              <a:rPr lang="fa-IR" sz="5400" dirty="0" smtClean="0">
                <a:cs typeface="0 Nazanin Bold" panose="00000700000000000000" pitchFamily="2" charset="-78"/>
              </a:rPr>
              <a:t>شیر(لَبَن</a:t>
            </a:r>
            <a:r>
              <a:rPr lang="fa-IR" sz="5400" dirty="0">
                <a:cs typeface="0 Nazanin Bold" panose="00000700000000000000" pitchFamily="2" charset="-78"/>
              </a:rPr>
              <a:t>)</a:t>
            </a:r>
            <a:endParaRPr lang="en-US" sz="54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95"/>
            <a:ext cx="9785444" cy="5602406"/>
          </a:xfrm>
        </p:spPr>
        <p:txBody>
          <a:bodyPr/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خواص شیر از منظر حکمای طب سنتی </a:t>
            </a:r>
            <a:endParaRPr lang="en-US" sz="2800" dirty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400" b="1" dirty="0">
                <a:cs typeface="B Nazanin" panose="00000400000000000000" pitchFamily="2" charset="-78"/>
              </a:rPr>
              <a:t>حکیم محمد کاظم گیلانی در </a:t>
            </a:r>
            <a:r>
              <a:rPr lang="fa-IR" sz="2400" b="1" dirty="0" smtClean="0">
                <a:cs typeface="B Nazanin" panose="00000400000000000000" pitchFamily="2" charset="-78"/>
              </a:rPr>
              <a:t>کتا</a:t>
            </a:r>
            <a:r>
              <a:rPr lang="fa-IR" sz="2400" b="1" dirty="0">
                <a:cs typeface="B Nazanin" panose="00000400000000000000" pitchFamily="2" charset="-78"/>
              </a:rPr>
              <a:t>ب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حفظ الصحه ناصری می فرمایند</a:t>
            </a:r>
            <a:r>
              <a:rPr lang="fa-IR" sz="2400" b="1" dirty="0" smtClean="0">
                <a:cs typeface="B Nazanin" panose="000004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هرشیری مرکب از سه جوهر مختلف است: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مائیت (</a:t>
            </a:r>
            <a:r>
              <a:rPr lang="fa-IR" sz="2000" b="1" dirty="0">
                <a:cs typeface="B Nazanin" panose="00000400000000000000" pitchFamily="2" charset="-78"/>
              </a:rPr>
              <a:t>آبی) و </a:t>
            </a:r>
            <a:r>
              <a:rPr lang="fa-IR" sz="2000" b="1" dirty="0" smtClean="0">
                <a:cs typeface="B Nazanin" panose="00000400000000000000" pitchFamily="2" charset="-78"/>
              </a:rPr>
              <a:t>جبنیت ( </a:t>
            </a:r>
            <a:r>
              <a:rPr lang="fa-IR" sz="2000" b="1" dirty="0">
                <a:cs typeface="B Nazanin" panose="00000400000000000000" pitchFamily="2" charset="-78"/>
              </a:rPr>
              <a:t>پنیری</a:t>
            </a:r>
            <a:r>
              <a:rPr lang="fa-IR" sz="2000" b="1" dirty="0" smtClean="0">
                <a:cs typeface="B Nazanin" panose="00000400000000000000" pitchFamily="2" charset="-78"/>
              </a:rPr>
              <a:t>)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و دسومت (چربی</a:t>
            </a:r>
            <a:r>
              <a:rPr lang="fa-IR" sz="2000" b="1" dirty="0">
                <a:cs typeface="B Nazanin" panose="00000400000000000000" pitchFamily="2" charset="-78"/>
              </a:rPr>
              <a:t>)</a:t>
            </a:r>
            <a:r>
              <a:rPr lang="fa-IR" sz="2000" b="1" dirty="0" smtClean="0">
                <a:cs typeface="B Nazanin" panose="00000400000000000000" pitchFamily="2" charset="-78"/>
              </a:rPr>
              <a:t> که </a:t>
            </a:r>
            <a:r>
              <a:rPr lang="fa-IR" sz="2000" b="1" dirty="0">
                <a:cs typeface="B Nazanin" panose="00000400000000000000" pitchFamily="2" charset="-78"/>
              </a:rPr>
              <a:t>هر یک مزاج مخصوصی دارد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طبیعت مطلقه شیر، گرم در اول و تر در دوم است و به حسب غلبه هریک از سه جوهر گفته شده ،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طبیعت </a:t>
            </a:r>
            <a:r>
              <a:rPr lang="fa-IR" sz="2000" b="1" dirty="0">
                <a:cs typeface="B Nazanin" panose="00000400000000000000" pitchFamily="2" charset="-78"/>
              </a:rPr>
              <a:t>آن در گرمی و سردی و و تری وخشکی و اعتدال مختلف می گردد.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 descr="Image result for ‫عکس شیر خوراکی‬‎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00" y="4189862"/>
            <a:ext cx="3118644" cy="254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0075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300" dirty="0">
                <a:cs typeface="0 Nazanin Bold" panose="00000700000000000000" pitchFamily="2" charset="-78"/>
              </a:rPr>
              <a:t>کلیات طب سنتی در </a:t>
            </a:r>
            <a:r>
              <a:rPr lang="fa-IR" sz="5300" dirty="0" smtClean="0">
                <a:cs typeface="0 Nazanin Bold" panose="00000700000000000000" pitchFamily="2" charset="-78"/>
              </a:rPr>
              <a:t>مورد</a:t>
            </a:r>
            <a:r>
              <a:rPr lang="fa-IR" sz="5300" dirty="0">
                <a:cs typeface="0 Nazanin Bold" panose="00000700000000000000" pitchFamily="2" charset="-78"/>
              </a:rPr>
              <a:t> خواص شیر</a:t>
            </a:r>
            <a:r>
              <a:rPr lang="fa-IR" sz="5300" dirty="0" smtClean="0">
                <a:cs typeface="0 Nazanin Bold" panose="00000700000000000000" pitchFamily="2" charset="-78"/>
              </a:rPr>
              <a:t/>
            </a:r>
            <a:br>
              <a:rPr lang="fa-IR" sz="5300" dirty="0" smtClean="0">
                <a:cs typeface="0 Nazanin Bold" panose="00000700000000000000" pitchFamily="2" charset="-78"/>
              </a:rPr>
            </a:br>
            <a:r>
              <a:rPr lang="fa-IR" sz="6000" dirty="0">
                <a:cs typeface="0 Nazanin Bold" panose="00000700000000000000" pitchFamily="2" charset="-78"/>
              </a:rPr>
              <a:t>  </a:t>
            </a:r>
            <a:endParaRPr lang="en-US" sz="60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8173"/>
            <a:ext cx="9526136" cy="5779828"/>
          </a:xfrm>
        </p:spPr>
        <p:txBody>
          <a:bodyPr>
            <a:normAutofit fontScale="32500" lnSpcReduction="20000"/>
          </a:bodyPr>
          <a:lstStyle/>
          <a:p>
            <a:pPr algn="r" rtl="1"/>
            <a:r>
              <a:rPr lang="fa-IR" dirty="0"/>
              <a:t> </a:t>
            </a:r>
            <a:endParaRPr lang="en-US" dirty="0"/>
          </a:p>
          <a:p>
            <a:pPr algn="r" rtl="1"/>
            <a:r>
              <a:rPr lang="fa-IR" dirty="0"/>
              <a:t>– </a:t>
            </a:r>
            <a:r>
              <a:rPr lang="fa-IR" sz="3700" dirty="0">
                <a:cs typeface="B Nazanin" panose="00000400000000000000" pitchFamily="2" charset="-78"/>
              </a:rPr>
              <a:t>شیر حیوانی که مدت حاملگی آن نزدیک به زمان حاملگی انسان باشداز نظر تغذیه مناسب تر می باشد. پس شیرگاوکه مدت حاملگی آن نیز نه ماه است برای تغذیه انسان و مخصوصا اطفال مناسب تر است.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شیربز و گوسفند بعداز شیرگاو، برای تغذیه مناسب می باشند.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شیر حیوانی که در نیستان و بیشه چرا می کند تری و مائیت بیشتری دارد و شیر حیوانی که در کوه ها چرا نماید سبک تراست.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بهترین شیر ، شیر گاو جوان و چاق می باشد که سالم بوده ، هیچ گونه بیماری نداشته و همچنین در مراتع چریده باشد.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در کتب طب سنتی هرجاشیر مطلق آورده شده باشد منظور شیر گاو است که دهنیت (چربی) بر آن غالب بوده و غلیظ نیز میباشد (شیر میش چربی و غلظت بیشتری از شیر گاو دارد).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  شیر خوب قوام معتدل دارد سفید و صاف است طعم شیرین دارد و بدون بوی بد میباشد.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 smtClean="0">
                <a:cs typeface="B Nazanin" panose="00000400000000000000" pitchFamily="2" charset="-78"/>
              </a:rPr>
              <a:t>– </a:t>
            </a:r>
            <a:r>
              <a:rPr lang="fa-IR" sz="3700" dirty="0">
                <a:cs typeface="B Nazanin" panose="00000400000000000000" pitchFamily="2" charset="-78"/>
              </a:rPr>
              <a:t>شیر موجب تقویت قلب میشود.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شیر سبب لینت شکم، افزایش تولید منی و نیروی جنسی شده همچنین چاق کننده نیز هست.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مصرف شیر به صورت  شیر برنج و فرنی موجب طولانی شدن عمر و خوش رنگی صورت میشود.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شیر برای سوداویان </a:t>
            </a:r>
            <a:r>
              <a:rPr lang="fa-IR" sz="3700" dirty="0" smtClean="0">
                <a:cs typeface="B Nazanin" panose="00000400000000000000" pitchFamily="2" charset="-78"/>
              </a:rPr>
              <a:t>و صاحبان </a:t>
            </a:r>
            <a:r>
              <a:rPr lang="fa-IR" sz="3700" dirty="0">
                <a:cs typeface="B Nazanin" panose="00000400000000000000" pitchFamily="2" charset="-78"/>
              </a:rPr>
              <a:t>مزاج سرد و خشک و معتادین به تریاک مفید است.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</a:t>
            </a:r>
            <a:r>
              <a:rPr lang="fa-IR" sz="3700" b="1" dirty="0">
                <a:cs typeface="B Nazanin" panose="00000400000000000000" pitchFamily="2" charset="-78"/>
              </a:rPr>
              <a:t>مصرف همزمان شیر و چیز های ترش و شور و یا گوشت و تخم مرغ و ماهی و ترب و پیاز و میوه های تازه و سبزیحات و برخی حبوبات زیان آور است.</a:t>
            </a:r>
            <a:endParaRPr lang="en-US" sz="3700" b="1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مصرف غذا بعد از شیر و خوابیدن بدنبال آن سبب فاسد شدن شیر میشود.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</a:t>
            </a:r>
            <a:r>
              <a:rPr lang="fa-IR" sz="3700" b="1" dirty="0">
                <a:cs typeface="B Nazanin" panose="00000400000000000000" pitchFamily="2" charset="-78"/>
              </a:rPr>
              <a:t>در مصرف شیر باید چند نکته را رعایت </a:t>
            </a:r>
            <a:r>
              <a:rPr lang="fa-IR" sz="3700" b="1" dirty="0" smtClean="0">
                <a:cs typeface="B Nazanin" panose="00000400000000000000" pitchFamily="2" charset="-78"/>
              </a:rPr>
              <a:t>کرد</a:t>
            </a:r>
          </a:p>
          <a:p>
            <a:pPr marL="0" indent="0" algn="r" rtl="1">
              <a:buNone/>
            </a:pPr>
            <a:r>
              <a:rPr lang="fa-IR" sz="3700" b="1" dirty="0" smtClean="0">
                <a:cs typeface="B Nazanin" panose="00000400000000000000" pitchFamily="2" charset="-78"/>
              </a:rPr>
              <a:t>: </a:t>
            </a:r>
            <a:r>
              <a:rPr lang="fa-IR" sz="3700" b="1" dirty="0">
                <a:cs typeface="B Nazanin" panose="00000400000000000000" pitchFamily="2" charset="-78"/>
              </a:rPr>
              <a:t>اول اینکه باید به مقدار معتدل خورده شود دوم آنکه در بعضی اوقات ( نه بطور دائم) مصرف </a:t>
            </a:r>
            <a:r>
              <a:rPr lang="fa-IR" sz="3700" b="1" dirty="0" smtClean="0">
                <a:cs typeface="B Nazanin" panose="00000400000000000000" pitchFamily="2" charset="-78"/>
              </a:rPr>
              <a:t>شود و </a:t>
            </a:r>
            <a:r>
              <a:rPr lang="fa-IR" sz="3700" b="1" dirty="0">
                <a:cs typeface="B Nazanin" panose="00000400000000000000" pitchFamily="2" charset="-78"/>
              </a:rPr>
              <a:t>نکته آخر اینکه با مصلحات آن مصرف </a:t>
            </a:r>
            <a:r>
              <a:rPr lang="fa-IR" sz="3700" b="1" dirty="0" smtClean="0">
                <a:cs typeface="B Nazanin" panose="00000400000000000000" pitchFamily="2" charset="-78"/>
              </a:rPr>
              <a:t>شود.</a:t>
            </a:r>
            <a:endParaRPr lang="en-US" sz="3700" b="1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</a:t>
            </a:r>
            <a:r>
              <a:rPr lang="fa-IR" sz="3700" b="1" dirty="0">
                <a:cs typeface="B Nazanin" panose="00000400000000000000" pitchFamily="2" charset="-78"/>
              </a:rPr>
              <a:t>مصلح شیر در افراد با مزاج گرم، شکر و در مزاج سرد عسل، میباشد که مانع انجماد و بسته شدن شیر در معده </a:t>
            </a:r>
            <a:r>
              <a:rPr lang="fa-IR" sz="3700" b="1" dirty="0" smtClean="0">
                <a:cs typeface="B Nazanin" panose="00000400000000000000" pitchFamily="2" charset="-78"/>
              </a:rPr>
              <a:t>است.)</a:t>
            </a:r>
            <a:endParaRPr lang="en-US" sz="3700" b="1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 smtClean="0">
                <a:cs typeface="B Nazanin" panose="00000400000000000000" pitchFamily="2" charset="-78"/>
              </a:rPr>
              <a:t>– </a:t>
            </a:r>
            <a:r>
              <a:rPr lang="fa-IR" sz="3700" dirty="0">
                <a:cs typeface="B Nazanin" panose="00000400000000000000" pitchFamily="2" charset="-78"/>
              </a:rPr>
              <a:t>مناسبترین فصل برای مصرف شیر در جوانان، بهار و درپیران، تابستان </a:t>
            </a:r>
            <a:r>
              <a:rPr lang="fa-IR" sz="3700" dirty="0" smtClean="0">
                <a:cs typeface="B Nazanin" panose="00000400000000000000" pitchFamily="2" charset="-78"/>
              </a:rPr>
              <a:t>میباشد.</a:t>
            </a:r>
            <a:endParaRPr lang="en-US" sz="3700" dirty="0">
              <a:cs typeface="B Nazanin" panose="00000400000000000000" pitchFamily="2" charset="-78"/>
            </a:endParaRPr>
          </a:p>
          <a:p>
            <a:pPr algn="r" rtl="1"/>
            <a:r>
              <a:rPr lang="fa-IR" sz="3700" dirty="0">
                <a:cs typeface="B Nazanin" panose="00000400000000000000" pitchFamily="2" charset="-78"/>
              </a:rPr>
              <a:t>– مداومت در خوردن شیر موجب تولید سنگ کلیه و مثانه میشود .</a:t>
            </a:r>
            <a:endParaRPr lang="en-US" sz="37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2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cdn.akairan.com/akairan/user/12/20156171701371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54" y="464023"/>
            <a:ext cx="6018627" cy="560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2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77792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800" dirty="0">
                <a:cs typeface="0 Nazanin Bold" panose="00000700000000000000" pitchFamily="2" charset="-78"/>
              </a:rPr>
              <a:t>مزاج </a:t>
            </a:r>
            <a:r>
              <a:rPr lang="fa-IR" sz="4800" dirty="0" smtClean="0">
                <a:cs typeface="0 Nazanin Bold" panose="00000700000000000000" pitchFamily="2" charset="-78"/>
              </a:rPr>
              <a:t>شیر و </a:t>
            </a:r>
            <a:r>
              <a:rPr lang="fa-IR" sz="4800" dirty="0">
                <a:cs typeface="0 Nazanin Bold" panose="00000700000000000000" pitchFamily="2" charset="-78"/>
              </a:rPr>
              <a:t>فرآورده های آن</a:t>
            </a:r>
            <a:endParaRPr lang="en-US" sz="4800" dirty="0">
              <a:cs typeface="0 Nazanin Bold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244181"/>
              </p:ext>
            </p:extLst>
          </p:nvPr>
        </p:nvGraphicFramePr>
        <p:xfrm>
          <a:off x="1" y="928044"/>
          <a:ext cx="9485193" cy="59299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87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41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163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لبنیات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مزاج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درجه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مصلح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پنیر تازه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مغز گردو، آویشن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,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عسل،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نعناع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خشک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سبزی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های معطر،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پنیر کهنه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 و خشک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مغز گردو، آویشن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,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عسل،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نعناع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خشک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سبزی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های معطر،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خامه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و 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عسل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دوغ و ماست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زنیان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نعناع،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آویشن،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سیر،کاکوتی،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زیتون،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سیاه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دانه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پونه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سرشیر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عسل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شیر پاستوریزه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عسل ،گلاب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شیر محلی تازه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1-2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عسل ،گلاب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قرا قروط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 و خشک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انواع فلفل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زیره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سیاه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کره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1-2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عسل، شکر سرخ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کشک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سردو خشک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گلنگبین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سیر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،  نعناع خشک، پونه کوهی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4163"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ماست چکیده</a:t>
                      </a:r>
                      <a:endParaRPr lang="en-U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 وتر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1" eaLnBrk="1" latinLnBrk="0" hangingPunct="1">
                        <a:lnSpc>
                          <a:spcPts val="1500"/>
                        </a:lnSpc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ts val="1500"/>
                        </a:lnSpc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مغز گردو، آویشن، عسل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effectLst/>
                          <a:cs typeface="B Nazanin" panose="00000400000000000000" pitchFamily="2" charset="-78"/>
                        </a:rPr>
                        <a:t>نعناع </a:t>
                      </a: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خشک، سبزی های معطر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72"/>
            <a:ext cx="9274002" cy="1157027"/>
          </a:xfrm>
        </p:spPr>
        <p:txBody>
          <a:bodyPr>
            <a:normAutofit/>
          </a:bodyPr>
          <a:lstStyle/>
          <a:p>
            <a:pPr algn="ctr"/>
            <a:r>
              <a:rPr lang="fa-IR" sz="4800" dirty="0">
                <a:cs typeface="0 Nazanin Bold" panose="00000700000000000000" pitchFamily="2" charset="-78"/>
              </a:rPr>
              <a:t>ماءالجبن(آب پنیر)</a:t>
            </a:r>
            <a:endParaRPr lang="en-US" sz="4800" dirty="0">
              <a:cs typeface="0 Nazanin Bold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50125" y="1514900"/>
            <a:ext cx="10194877" cy="524074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خاصیت اصلی آن سم زدایی از کل بدن است و به دلیل نفوذ سریع در تمام عروق انتهایی و ریز بدن، </a:t>
            </a:r>
            <a:r>
              <a:rPr lang="fa-IR" sz="2400" dirty="0" smtClean="0">
                <a:cs typeface="B Nazanin" panose="00000400000000000000" pitchFamily="2" charset="-78"/>
              </a:rPr>
              <a:t>کل </a:t>
            </a:r>
            <a:r>
              <a:rPr lang="fa-IR" sz="2400" dirty="0">
                <a:cs typeface="B Nazanin" panose="00000400000000000000" pitchFamily="2" charset="-78"/>
              </a:rPr>
              <a:t>بدن را از اخلاط غلیظ و گرفتگی عروق ریز پاکسازی می کند. به همین دلیل در درمان انواع لکهای پوستی، انواع سده ها، انواع سوء مزاجها و انواع اختلالات خلقی مفید است. با توجه به اینکه امروزه به دلیل آلودگی هوا و انواع غذاهای کارخانه‌ای میزان سموم موجود در خون و کبد  زیاد است توصیه می‌شود افراد سالم نیز به نوشیدن آن مداومت داشته باشند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یک کیلو شیر را جوشانده بلافاصله بعد از جوش آمدن شعله را خاموش کرده و دو سوم استکان سکنجبین ترش یا سرکه خانگی در آن بریزید و کمی صبر نمائید تا شیر به اصطلاح بریده شود.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اگر </a:t>
            </a:r>
            <a:r>
              <a:rPr lang="fa-IR" sz="2400" dirty="0">
                <a:cs typeface="B Nazanin" panose="00000400000000000000" pitchFamily="2" charset="-78"/>
              </a:rPr>
              <a:t>شیر بریده نشد، می توانید چند قاشق غذاخوری دیگر سرکه خانگی به آن اضافه نمائید تا بریده شود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22" y="3207224"/>
            <a:ext cx="4659642" cy="1984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64" y="3371136"/>
            <a:ext cx="2145708" cy="16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40" y="28205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300" dirty="0">
                <a:cs typeface="0 Nazanin Bold" panose="00000700000000000000" pitchFamily="2" charset="-78"/>
              </a:rPr>
              <a:t>دیدگاه طب سنتی در مورد انواع گوشت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9619"/>
            <a:ext cx="9758149" cy="5138382"/>
          </a:xfrm>
        </p:spPr>
        <p:txBody>
          <a:bodyPr/>
          <a:lstStyle/>
          <a:p>
            <a:pPr marL="0" indent="0" algn="r">
              <a:buNone/>
            </a:pPr>
            <a:r>
              <a:rPr lang="ar-SA" sz="3200" dirty="0">
                <a:cs typeface="B Nazanin" panose="00000400000000000000" pitchFamily="2" charset="-78"/>
              </a:rPr>
              <a:t>در میان غذاها گوشت بیشترین غذاییت را دارد یعنی در حجم مشابه با سایر خوردنی‌‌ها مقدار انرژی و رشد دهندگی بیشتری دارد. منتها هضم آن نسبت به سایر غذاهای اصلی انسان سخت‌تر است و بنابراین افرادی که دارای بدن‌‌های ضعیف و کم فعالیت و یا معده‌‌های ضعیف هستند نمی‌توانند هر گوشتی و به هر میزانی استفاده </a:t>
            </a:r>
            <a:r>
              <a:rPr lang="ar-SA" sz="3200" dirty="0" smtClean="0">
                <a:cs typeface="B Nazanin" panose="00000400000000000000" pitchFamily="2" charset="-78"/>
              </a:rPr>
              <a:t>کنند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گوشت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97" y="4189863"/>
            <a:ext cx="2963554" cy="266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3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15" y="2138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4800" dirty="0">
                <a:cs typeface="0 Nazanin Bold" panose="00000700000000000000" pitchFamily="2" charset="-78"/>
              </a:rPr>
              <a:t>بهترین گوشت ها کدامند؟</a:t>
            </a:r>
            <a:endParaRPr lang="en-US" sz="48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19619"/>
            <a:ext cx="9744501" cy="513838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اول:گوشت کلیه پرندگانی که از نظر جثه متوسط هستند: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مرغ خانگی،کبک، تیهو و دراج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دوم:گوسفند و بز بین شش ماه تا یک سال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سوم: گوساله و شتر جوان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چهارم: آهو بره و بزغاله کوهی</a:t>
            </a:r>
          </a:p>
          <a:p>
            <a:pPr marL="0" indent="0" algn="r"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پنجم: ماهی و میگو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" y="3893204"/>
            <a:ext cx="4172676" cy="29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054"/>
            <a:ext cx="9512490" cy="1320800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cs typeface="0 Nazanin Bold" panose="00000700000000000000" pitchFamily="2" charset="-78"/>
              </a:rPr>
              <a:t>گوشت کدام بخش از بدن حیوانات بهتر </a:t>
            </a:r>
            <a:r>
              <a:rPr lang="fa-IR" sz="4400" dirty="0" smtClean="0">
                <a:cs typeface="0 Nazanin Bold" panose="00000700000000000000" pitchFamily="2" charset="-78"/>
              </a:rPr>
              <a:t>است</a:t>
            </a:r>
            <a:r>
              <a:rPr lang="fa-IR" sz="4800" dirty="0" smtClean="0">
                <a:cs typeface="0 Nazanin Bold" panose="00000700000000000000" pitchFamily="2" charset="-78"/>
              </a:rPr>
              <a:t>؟</a:t>
            </a:r>
            <a:endParaRPr lang="en-US" sz="48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2855"/>
            <a:ext cx="9703558" cy="5357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cs typeface="B Nazanin" panose="00000400000000000000" pitchFamily="2" charset="-78"/>
              </a:rPr>
              <a:t>گوشت </a:t>
            </a:r>
            <a:r>
              <a:rPr lang="ar-SA" sz="4400" dirty="0">
                <a:solidFill>
                  <a:srgbClr val="002060"/>
                </a:solidFill>
                <a:cs typeface="B Nazanin" panose="00000400000000000000" pitchFamily="2" charset="-78"/>
              </a:rPr>
              <a:t>سردست و گردن </a:t>
            </a:r>
            <a:r>
              <a:rPr lang="ar-SA" sz="4400" dirty="0">
                <a:cs typeface="B Nazanin" panose="00000400000000000000" pitchFamily="2" charset="-78"/>
              </a:rPr>
              <a:t>از گوشت ران بهتر است 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6" y="3042845"/>
            <a:ext cx="5479576" cy="38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50697"/>
            <a:ext cx="9403307" cy="1320800"/>
          </a:xfrm>
        </p:spPr>
        <p:txBody>
          <a:bodyPr>
            <a:normAutofit/>
          </a:bodyPr>
          <a:lstStyle/>
          <a:p>
            <a:pPr algn="ctr"/>
            <a:r>
              <a:rPr lang="fa-IR" sz="7200" dirty="0">
                <a:cs typeface="0 Nazanin Bold" panose="00000700000000000000" pitchFamily="2" charset="-78"/>
              </a:rPr>
              <a:t>ماء الحم</a:t>
            </a:r>
            <a:endParaRPr lang="en-US" sz="7200" dirty="0">
              <a:cs typeface="0 Nazanin Bold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60589"/>
            <a:ext cx="9717206" cy="4697411"/>
          </a:xfrm>
        </p:spPr>
        <p:txBody>
          <a:bodyPr/>
          <a:lstStyle/>
          <a:p>
            <a:pPr marL="0" indent="0" algn="ctr">
              <a:buNone/>
            </a:pPr>
            <a:r>
              <a:rPr lang="fa-IR" sz="4400" dirty="0">
                <a:cs typeface="B Nazanin" panose="00000400000000000000" pitchFamily="2" charset="-78"/>
              </a:rPr>
              <a:t>برای تقویت بیمارانی که دوران نقاهت را می گذرانند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44" y="3754839"/>
            <a:ext cx="3489917" cy="26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39" y="1625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7200" dirty="0">
                <a:cs typeface="0 Nazanin Bold" panose="00000700000000000000" pitchFamily="2" charset="-78"/>
              </a:rPr>
              <a:t>غلات</a:t>
            </a:r>
            <a:endParaRPr lang="en-US" sz="72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05971"/>
            <a:ext cx="9758149" cy="5152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>
                <a:cs typeface="B Nazanin" panose="00000400000000000000" pitchFamily="2" charset="-78"/>
              </a:rPr>
              <a:t>پرمصرف‌ترین آنها شامل گندم، </a:t>
            </a:r>
            <a:r>
              <a:rPr lang="fa-IR" sz="4400" dirty="0" smtClean="0">
                <a:cs typeface="B Nazanin" panose="00000400000000000000" pitchFamily="2" charset="-78"/>
              </a:rPr>
              <a:t>برنج، جو و </a:t>
            </a:r>
            <a:r>
              <a:rPr lang="fa-IR" sz="4400" dirty="0">
                <a:cs typeface="B Nazanin" panose="00000400000000000000" pitchFamily="2" charset="-78"/>
              </a:rPr>
              <a:t>ذرت 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93" y="3471934"/>
            <a:ext cx="5238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1523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تعریف </a:t>
            </a:r>
            <a:r>
              <a:rPr lang="fa-IR" sz="6600" dirty="0" smtClean="0">
                <a:cs typeface="0 Nazanin Bold" panose="00000700000000000000" pitchFamily="2" charset="-78"/>
              </a:rPr>
              <a:t>غذا</a:t>
            </a:r>
            <a:br>
              <a:rPr lang="fa-IR" sz="6600" dirty="0" smtClean="0">
                <a:cs typeface="0 Nazanin Bold" panose="00000700000000000000" pitchFamily="2" charset="-78"/>
              </a:rPr>
            </a:br>
            <a:r>
              <a:rPr lang="fa-IR" sz="6600" dirty="0" smtClean="0">
                <a:cs typeface="0 Nazanin Bold" panose="00000700000000000000" pitchFamily="2" charset="-78"/>
              </a:rPr>
              <a:t>از دیدگاه مکتب طب ایرانی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11467"/>
            <a:ext cx="8596668" cy="388077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000" dirty="0">
                <a:cs typeface="0 Nazanin Bold" panose="00000700000000000000" pitchFamily="2" charset="-78"/>
              </a:rPr>
              <a:t>غذا، خوردنی هایی است که </a:t>
            </a:r>
            <a:r>
              <a:rPr lang="fa-IR" sz="4000" i="1" dirty="0">
                <a:cs typeface="0 Nazanin Bold" panose="00000700000000000000" pitchFamily="2" charset="-78"/>
              </a:rPr>
              <a:t>بدل مایتحلل </a:t>
            </a:r>
            <a:r>
              <a:rPr lang="fa-IR" sz="4000" dirty="0">
                <a:cs typeface="0 Nazanin Bold" panose="00000700000000000000" pitchFamily="2" charset="-78"/>
              </a:rPr>
              <a:t>شده </a:t>
            </a:r>
            <a:endParaRPr lang="fa-IR" sz="4000" dirty="0" smtClean="0">
              <a:cs typeface="0 Nazanin Bold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cs typeface="0 Nazanin Bold" panose="00000700000000000000" pitchFamily="2" charset="-78"/>
              </a:rPr>
              <a:t>و </a:t>
            </a:r>
            <a:r>
              <a:rPr lang="fa-IR" sz="4000" dirty="0">
                <a:cs typeface="0 Nazanin Bold" panose="00000700000000000000" pitchFamily="2" charset="-78"/>
              </a:rPr>
              <a:t>بر </a:t>
            </a:r>
            <a:r>
              <a:rPr lang="fa-IR" sz="4000" i="1" dirty="0">
                <a:cs typeface="0 Nazanin Bold" panose="00000700000000000000" pitchFamily="2" charset="-78"/>
              </a:rPr>
              <a:t>اقطار ثلاثه </a:t>
            </a:r>
            <a:r>
              <a:rPr lang="fa-IR" sz="4000" dirty="0">
                <a:cs typeface="0 Nazanin Bold" panose="00000700000000000000" pitchFamily="2" charset="-78"/>
              </a:rPr>
              <a:t>بدن می </a:t>
            </a:r>
            <a:r>
              <a:rPr lang="fa-IR" sz="4000" dirty="0" smtClean="0">
                <a:cs typeface="0 Nazanin Bold" panose="00000700000000000000" pitchFamily="2" charset="-78"/>
              </a:rPr>
              <a:t>افزاید</a:t>
            </a:r>
          </a:p>
          <a:p>
            <a:pPr marL="0" indent="0" algn="ctr" rtl="1">
              <a:buNone/>
            </a:pPr>
            <a:r>
              <a:rPr lang="fa-IR" sz="4000" dirty="0" smtClean="0">
                <a:cs typeface="0 Nazanin Bold" panose="00000700000000000000" pitchFamily="2" charset="-78"/>
              </a:rPr>
              <a:t> </a:t>
            </a:r>
            <a:r>
              <a:rPr lang="fa-IR" sz="4000" dirty="0">
                <a:cs typeface="0 Nazanin Bold" panose="00000700000000000000" pitchFamily="2" charset="-78"/>
              </a:rPr>
              <a:t>و به بقای شخص و بقای نوع کمک می کند.</a:t>
            </a:r>
            <a:endParaRPr lang="en-US" sz="4000" dirty="0">
              <a:cs typeface="0 Nazanin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766"/>
            <a:ext cx="9403307" cy="1364898"/>
          </a:xfrm>
        </p:spPr>
        <p:txBody>
          <a:bodyPr>
            <a:normAutofit/>
          </a:bodyPr>
          <a:lstStyle/>
          <a:p>
            <a:pPr algn="ctr"/>
            <a:r>
              <a:rPr lang="fa-IR" sz="7200" dirty="0">
                <a:cs typeface="0 Nazanin Bold" panose="00000700000000000000" pitchFamily="2" charset="-78"/>
              </a:rPr>
              <a:t>برنج(اُرُز)</a:t>
            </a:r>
            <a:endParaRPr lang="en-US" sz="72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6663"/>
            <a:ext cx="9744501" cy="541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برنج از جمله غذاهای مرکب القواست و در هر بدنی موجب پدید آمدن </a:t>
            </a:r>
          </a:p>
          <a:p>
            <a:pPr marL="0" indent="0" algn="ctr"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کیفیتی موافق کیفیت آن بدن می شود.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71" y="2952180"/>
            <a:ext cx="2265390" cy="181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45" y="4895850"/>
            <a:ext cx="2653477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01" y="4895851"/>
            <a:ext cx="2275706" cy="1920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436" y="4910908"/>
            <a:ext cx="23336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901" y="2952180"/>
            <a:ext cx="2275706" cy="1812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45" y="2952180"/>
            <a:ext cx="2664585" cy="18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274002" cy="1072841"/>
          </a:xfrm>
        </p:spPr>
        <p:txBody>
          <a:bodyPr>
            <a:no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جو(شعیر)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367"/>
            <a:ext cx="9730854" cy="543863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>
                <a:cs typeface="B Nazanin" panose="00000400000000000000" pitchFamily="2" charset="-78"/>
              </a:rPr>
              <a:t>جو از نظر طبیعت طبق نظر حکمای سنتی سرد و خشک است و مواد مغذی آن از گندم کمتر </a:t>
            </a:r>
            <a:r>
              <a:rPr lang="fa-IR" sz="2000" dirty="0" smtClean="0">
                <a:cs typeface="B Nazanin" panose="00000400000000000000" pitchFamily="2" charset="-78"/>
              </a:rPr>
              <a:t>است.</a:t>
            </a:r>
          </a:p>
          <a:p>
            <a:pPr marL="0" indent="0" algn="r">
              <a:buNone/>
            </a:pPr>
            <a:r>
              <a:rPr lang="fa-IR" sz="2000" dirty="0">
                <a:cs typeface="B Nazanin" panose="00000400000000000000" pitchFamily="2" charset="-78"/>
              </a:rPr>
              <a:t>جو زود هضم می شود ، مولد خون صالح است و به اصطلاح خونساز است ولی معده را سست می </a:t>
            </a:r>
            <a:r>
              <a:rPr lang="fa-IR" sz="2000" dirty="0" smtClean="0">
                <a:cs typeface="B Nazanin" panose="00000400000000000000" pitchFamily="2" charset="-78"/>
              </a:rPr>
              <a:t>کند.</a:t>
            </a:r>
          </a:p>
          <a:p>
            <a:pPr marL="0" indent="0" algn="r">
              <a:buNone/>
            </a:pPr>
            <a:r>
              <a:rPr lang="fa-IR" sz="2000" dirty="0">
                <a:cs typeface="B Nazanin" panose="00000400000000000000" pitchFamily="2" charset="-78"/>
              </a:rPr>
              <a:t>غلیان صفرا و خون را تسکین می دهد و تب های گرم و تب های سل را تقلیل می دهد. مضر مثانه است، از این نظر باید با روغن و انسیون خورده شود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2000" dirty="0">
                <a:cs typeface="B Nazanin" panose="00000400000000000000" pitchFamily="2" charset="-78"/>
              </a:rPr>
              <a:t>ضماد و آرد جو رادع است، ورم های سخت را تحلیل می برد، دمل های گرم را سر باز می کند و به تنهایی و یا مخلوط با هم وزن آرد جو و تخم </a:t>
            </a:r>
            <a:r>
              <a:rPr lang="fa-IR" sz="2000" dirty="0">
                <a:cs typeface="B Nazanin" panose="00000400000000000000" pitchFamily="2" charset="-78"/>
                <a:hlinkClick r:id="rId2" tooltip="خواص و مضرات پنیر"/>
              </a:rPr>
              <a:t>پنیر</a:t>
            </a:r>
            <a:r>
              <a:rPr lang="fa-IR" sz="2000" dirty="0">
                <a:cs typeface="B Nazanin" panose="00000400000000000000" pitchFamily="2" charset="-78"/>
              </a:rPr>
              <a:t>ک، برای سل ، ذات الجنب ، ورم های زیر بغل ، سینه ، پستان ، پشت گوش و سایر اعضا مفید </a:t>
            </a:r>
            <a:r>
              <a:rPr lang="fa-IR" sz="2000" dirty="0" smtClean="0">
                <a:cs typeface="B Nazanin" panose="00000400000000000000" pitchFamily="2" charset="-78"/>
              </a:rPr>
              <a:t>است.</a:t>
            </a:r>
          </a:p>
          <a:p>
            <a:pPr marL="0" indent="0" algn="r">
              <a:buNone/>
            </a:pPr>
            <a:r>
              <a:rPr lang="fa-IR" sz="2000" dirty="0">
                <a:cs typeface="B Nazanin" panose="00000400000000000000" pitchFamily="2" charset="-78"/>
              </a:rPr>
              <a:t>جو برای سرد مزاجان مضر است از این نظر باید با شکر خورده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05" y="474103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21" y="4741032"/>
            <a:ext cx="26193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63" y="4741032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89660" cy="1320800"/>
          </a:xfrm>
        </p:spPr>
        <p:txBody>
          <a:bodyPr>
            <a:normAutofit/>
          </a:bodyPr>
          <a:lstStyle/>
          <a:p>
            <a:pPr algn="ctr"/>
            <a:r>
              <a:rPr lang="ar-SA" sz="6600" dirty="0">
                <a:cs typeface="0 Nazanin Bold" panose="00000700000000000000" pitchFamily="2" charset="-78"/>
              </a:rPr>
              <a:t>ماءالشعیر طبی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9367"/>
            <a:ext cx="9744501" cy="54386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حکما بر این قایلند که هیچ « غذاى دوائى» ، نافع تر از ماءالشعیر نیست. زیرا در ماءالشعیر خواصی وجود دارد که در هیچ غذاى واحدی این همه خاصیت دیده نشده است.</a:t>
            </a:r>
            <a:endParaRPr lang="fa-IR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طبیعت ماءالشعیر، سرد و تر است، در نتیجه برای به تعادل رساندن گرم مزاجان مفید می باشد.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سهل النفوذ درتمام بدن بوده و سبب حفظ قوت آن می شود. 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منقی (پاک کننده) معده است.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به سرعت هضم یافته و ایجاد نفخ نمی کند.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کمک به دفع مواد زاید در بدن می نماید.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لذیذ است بنابراین طبیعت بیمار آن را براحتی می پذیرد.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ماءالشعیر، مسکن عطش(تشنگی) است.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>
              <a:buNone/>
            </a:pPr>
            <a:r>
              <a:rPr lang="ar-SA" sz="2400" dirty="0">
                <a:cs typeface="B Nazanin" panose="00000400000000000000" pitchFamily="2" charset="-78"/>
              </a:rPr>
              <a:t>در درمان تب ها ی حاره ( گرم) چیزی بهتر و برتر از ماءالشعیر نمی باشد.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29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929"/>
            <a:ext cx="927400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600" dirty="0">
                <a:cs typeface="0 Nazanin Bold" panose="00000700000000000000" pitchFamily="2" charset="-78"/>
              </a:rPr>
              <a:t>روش تهیه ماءالشعیر طبی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322"/>
            <a:ext cx="9635319" cy="516567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3600" b="1" dirty="0">
                <a:cs typeface="B Nazanin" panose="00000400000000000000" pitchFamily="2" charset="-78"/>
              </a:rPr>
              <a:t>یک پیمانه جوی پوست کنده یا بلغور جوی پاک شده را با بیست پیمانه آب ، روی حرارت ملایم بجوشانید و هرچه که کف داد از روی آن برگیرید و دور بریزید تا زمانی که حجم آن به یک چهارم کاهش یابد.در طول پخت برای جلوگیری </a:t>
            </a:r>
            <a:r>
              <a:rPr lang="ar-SA" sz="3600" b="1" dirty="0" smtClean="0">
                <a:cs typeface="B Nazanin" panose="00000400000000000000" pitchFamily="2" charset="-78"/>
              </a:rPr>
              <a:t>از</a:t>
            </a:r>
            <a:endParaRPr lang="fa-IR" sz="3600" b="1" dirty="0" smtClean="0">
              <a:cs typeface="B Nazanin" panose="00000400000000000000" pitchFamily="2" charset="-78"/>
            </a:endParaRPr>
          </a:p>
          <a:p>
            <a:pPr marL="0" lvl="0" indent="0" algn="ctr">
              <a:buNone/>
            </a:pPr>
            <a:r>
              <a:rPr lang="ar-SA" sz="3600" b="1" dirty="0" smtClean="0">
                <a:cs typeface="B Nazanin" panose="00000400000000000000" pitchFamily="2" charset="-78"/>
              </a:rPr>
              <a:t> </a:t>
            </a:r>
            <a:r>
              <a:rPr lang="ar-SA" sz="3600" b="1" dirty="0">
                <a:cs typeface="B Nazanin" panose="00000400000000000000" pitchFamily="2" charset="-78"/>
              </a:rPr>
              <a:t>ته گرفتن باید هم زدن صورت گیرد. پس از کاهش حرارت، بوسیله تنظیف یا توری ریز صاف کرده و عصاره گیری نموده، جرم آن را جدا نمایید.</a:t>
            </a:r>
            <a:endParaRPr lang="en-US" sz="36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1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750"/>
            <a:ext cx="9274002" cy="993253"/>
          </a:xfrm>
        </p:spPr>
        <p:txBody>
          <a:bodyPr>
            <a:noAutofit/>
          </a:bodyPr>
          <a:lstStyle/>
          <a:p>
            <a:pPr algn="ctr"/>
            <a:r>
              <a:rPr lang="ar-SA" sz="5900" dirty="0">
                <a:cs typeface="0 Nazanin Bold" panose="00000700000000000000" pitchFamily="2" charset="-78"/>
              </a:rPr>
              <a:t>موارد منع مصرف ماءالشعیر طبی</a:t>
            </a:r>
            <a:r>
              <a:rPr lang="en-US" sz="5900" dirty="0">
                <a:cs typeface="0 Nazanin Bold" panose="00000700000000000000" pitchFamily="2" charset="-78"/>
              </a:rPr>
              <a:t/>
            </a:r>
            <a:br>
              <a:rPr lang="en-US" sz="5900" dirty="0">
                <a:cs typeface="0 Nazanin Bold" panose="00000700000000000000" pitchFamily="2" charset="-78"/>
              </a:rPr>
            </a:b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33015"/>
            <a:ext cx="9785445" cy="5424985"/>
          </a:xfrm>
        </p:spPr>
        <p:txBody>
          <a:bodyPr>
            <a:normAutofit lnSpcReduction="10000"/>
          </a:bodyPr>
          <a:lstStyle/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یبوست:  </a:t>
            </a:r>
            <a:r>
              <a:rPr lang="ar-SA" sz="2400" b="1" dirty="0">
                <a:cs typeface="B Nazanin" panose="00000400000000000000" pitchFamily="2" charset="-78"/>
              </a:rPr>
              <a:t>اگربیمار دارای یبوست باشد و نیاز به مصرف ماءالشعیر طبی احساس شد، ابتدا بوسیله تنقیه (حقنه یا شیاف)، پاکسازی روده صورت گیرد (با نظرپزشک معالج: طبیب سنتی) سپس اقدام به مصرف آن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عدم مصرف همزمان با سکنجبین</a:t>
            </a:r>
            <a:r>
              <a:rPr lang="ar-SA" sz="2400" b="1" dirty="0">
                <a:cs typeface="B Nazanin" panose="00000400000000000000" pitchFamily="2" charset="-78"/>
              </a:rPr>
              <a:t>: در صورت نیاز به مصرف سکنجبین از هر نوعی( درمانی یا معمولی) با فاصله 2ساعت قبل و 4ساعت بعد از مصرف ماءالشعیر طبی صورت گیرد.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هنگام فصد</a:t>
            </a:r>
            <a:r>
              <a:rPr lang="ar-SA" sz="2400" b="1" dirty="0">
                <a:cs typeface="B Nazanin" panose="00000400000000000000" pitchFamily="2" charset="-78"/>
              </a:rPr>
              <a:t>: بیماری که نیازمند فصد می باشد، نباید ماءالشعیر طبی تجویز گردد.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هنگام مصرف مسهل</a:t>
            </a:r>
            <a:r>
              <a:rPr lang="ar-SA" sz="2400" b="1" dirty="0">
                <a:cs typeface="B Nazanin" panose="00000400000000000000" pitchFamily="2" charset="-78"/>
              </a:rPr>
              <a:t>: در صورت نیاز به استفاده از مسهل نباید ماءالشعیر طبی مصرف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اوجاع صعب</a:t>
            </a:r>
            <a:r>
              <a:rPr lang="ar-SA" sz="2400" b="1" dirty="0">
                <a:cs typeface="B Nazanin" panose="00000400000000000000" pitchFamily="2" charset="-78"/>
              </a:rPr>
              <a:t>: چنانچه بیمار دردهای شدید و صعب داشته باشد، تجویز ماءالشعیر طبی جایز نمی باشد.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در بیماری های خطر ناک</a:t>
            </a:r>
            <a:endParaRPr lang="en-US" sz="32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6520"/>
            <a:ext cx="9437775" cy="132080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بقولات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46913"/>
            <a:ext cx="9758149" cy="51110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 </a:t>
            </a:r>
            <a:r>
              <a:rPr lang="fa-IR" sz="3200" b="1" dirty="0">
                <a:cs typeface="B Nazanin" panose="00000400000000000000" pitchFamily="2" charset="-78"/>
              </a:rPr>
              <a:t>مترادف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endParaRPr lang="fa-IR" sz="32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3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حبوبات </a:t>
            </a:r>
            <a:r>
              <a:rPr lang="fa-IR" sz="3200" b="1" dirty="0">
                <a:cs typeface="B Nazanin" panose="00000400000000000000" pitchFamily="2" charset="-78"/>
              </a:rPr>
              <a:t>: دانه های گیاه چون نخود و لوبیا و ماش و عدس و باقلا و جز آنها </a:t>
            </a:r>
          </a:p>
          <a:p>
            <a:pPr marL="0" indent="0" algn="r">
              <a:buNone/>
            </a:pPr>
            <a:r>
              <a:rPr lang="fa-IR" sz="3200" b="1" dirty="0">
                <a:cs typeface="B Nazanin" panose="00000400000000000000" pitchFamily="2" charset="-78"/>
              </a:rPr>
              <a:t>  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تره بار</a:t>
            </a:r>
            <a:r>
              <a:rPr lang="fa-IR" sz="3200" b="1" dirty="0">
                <a:cs typeface="B Nazanin" panose="00000400000000000000" pitchFamily="2" charset="-78"/>
              </a:rPr>
              <a:t>: کلم </a:t>
            </a:r>
            <a:r>
              <a:rPr lang="fa-IR" sz="3200" b="1" dirty="0" smtClean="0">
                <a:cs typeface="B Nazanin" panose="00000400000000000000" pitchFamily="2" charset="-78"/>
              </a:rPr>
              <a:t>پیچ،کلم برگ، شلغم ، چغندر و هویج.....  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3" y="4302456"/>
            <a:ext cx="3161275" cy="218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382" y="4302455"/>
            <a:ext cx="3136203" cy="21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9224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نخودآب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0025"/>
            <a:ext cx="9744501" cy="53779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b="1" dirty="0">
                <a:cs typeface="B Nazanin" panose="00000400000000000000" pitchFamily="2" charset="-78"/>
              </a:rPr>
              <a:t>نخود دارای طبع گرم و خشک است. </a:t>
            </a:r>
          </a:p>
          <a:p>
            <a:pPr marL="0" indent="0" algn="r">
              <a:buNone/>
            </a:pPr>
            <a:r>
              <a:rPr lang="fa-IR" sz="3200" b="1" dirty="0">
                <a:cs typeface="B Nazanin" panose="00000400000000000000" pitchFamily="2" charset="-78"/>
              </a:rPr>
              <a:t>و برای تقویت بنیه یکی از بهترین </a:t>
            </a:r>
            <a:r>
              <a:rPr lang="fa-IR" sz="3200" b="1" dirty="0" smtClean="0">
                <a:cs typeface="B Nazanin" panose="00000400000000000000" pitchFamily="2" charset="-78"/>
              </a:rPr>
              <a:t>حبوبات می </a:t>
            </a:r>
            <a:r>
              <a:rPr lang="fa-IR" sz="3200" b="1" dirty="0">
                <a:cs typeface="B Nazanin" panose="00000400000000000000" pitchFamily="2" charset="-78"/>
              </a:rPr>
              <a:t>باشد. </a:t>
            </a:r>
          </a:p>
          <a:p>
            <a:pPr marL="0" indent="0" algn="r">
              <a:buNone/>
            </a:pPr>
            <a:r>
              <a:rPr lang="fa-IR" sz="3200" b="1" dirty="0">
                <a:cs typeface="B Nazanin" panose="00000400000000000000" pitchFamily="2" charset="-78"/>
              </a:rPr>
              <a:t>برای تقویت نیروی جنسی و رفع ناباروریها نیز مصرف نخود به اشکال مختلف توصیه می شود.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42" y="4012442"/>
            <a:ext cx="2626660" cy="25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21" y="4176215"/>
            <a:ext cx="2933826" cy="2413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59" y="3912992"/>
            <a:ext cx="2721304" cy="26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هویج(جزر)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7607"/>
            <a:ext cx="9771797" cy="5370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b="1" dirty="0">
                <a:cs typeface="B Nazanin" panose="00000400000000000000" pitchFamily="2" charset="-78"/>
              </a:rPr>
              <a:t>هویج گرم و تر می باشد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934" y="2721130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34" y="4906453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3" y="2721130"/>
            <a:ext cx="5439444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897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جزریه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1254"/>
            <a:ext cx="9812740" cy="5356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b="1" dirty="0">
                <a:cs typeface="B Nazanin" panose="00000400000000000000" pitchFamily="2" charset="-78"/>
              </a:rPr>
              <a:t>کثیرالغذا و مهیج باه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38" y="4179627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19351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63" y="2404731"/>
            <a:ext cx="2962275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911" y="4193512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معرفی چند کتاب مفید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7" y="4212720"/>
            <a:ext cx="1824771" cy="2645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54" y="1521284"/>
            <a:ext cx="1626706" cy="2468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74" y="4223303"/>
            <a:ext cx="1763168" cy="2559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6" y="4178226"/>
            <a:ext cx="1619672" cy="255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1" y="1521284"/>
            <a:ext cx="1737067" cy="250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6" y="1509450"/>
            <a:ext cx="1619656" cy="24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تقسیم بندی غذاها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7857"/>
            <a:ext cx="9949218" cy="5070143"/>
          </a:xfrm>
        </p:spPr>
        <p:txBody>
          <a:bodyPr>
            <a:normAutofit/>
          </a:bodyPr>
          <a:lstStyle/>
          <a:p>
            <a:pPr algn="r" rtl="1"/>
            <a:r>
              <a:rPr lang="fa-IR" sz="2600" dirty="0" smtClean="0">
                <a:cs typeface="0 Nazanin Bold" panose="00000700000000000000" pitchFamily="2" charset="-78"/>
              </a:rPr>
              <a:t>براساس </a:t>
            </a:r>
            <a:r>
              <a:rPr lang="fa-IR" sz="3000" dirty="0" smtClean="0">
                <a:solidFill>
                  <a:srgbClr val="002060"/>
                </a:solidFill>
                <a:cs typeface="0 Nazanin Bold" panose="00000700000000000000" pitchFamily="2" charset="-78"/>
              </a:rPr>
              <a:t>افعال</a:t>
            </a:r>
            <a:r>
              <a:rPr lang="fa-IR" sz="2600" dirty="0" smtClean="0">
                <a:cs typeface="0 Nazanin Bold" panose="00000700000000000000" pitchFamily="2" charset="-78"/>
              </a:rPr>
              <a:t>:</a:t>
            </a:r>
            <a:r>
              <a:rPr lang="fa-IR" sz="2600" dirty="0">
                <a:cs typeface="0 Nazanin Bold" panose="00000700000000000000" pitchFamily="2" charset="-78"/>
              </a:rPr>
              <a:t>1-غذاي‏ مطلق‏ 2- دواي مطلق 3-  غذاي دوائي 4- دواي </a:t>
            </a:r>
            <a:r>
              <a:rPr lang="fa-IR" sz="2600" dirty="0" smtClean="0">
                <a:cs typeface="0 Nazanin Bold" panose="00000700000000000000" pitchFamily="2" charset="-78"/>
              </a:rPr>
              <a:t>غذائي</a:t>
            </a:r>
          </a:p>
          <a:p>
            <a:pPr marL="0" indent="0" algn="r" rtl="1">
              <a:buNone/>
            </a:pPr>
            <a:r>
              <a:rPr lang="fa-IR" sz="2600" dirty="0" smtClean="0">
                <a:cs typeface="0 Nazanin Bold" panose="00000700000000000000" pitchFamily="2" charset="-78"/>
              </a:rPr>
              <a:t> 5-  </a:t>
            </a:r>
            <a:r>
              <a:rPr lang="fa-IR" sz="2600" dirty="0">
                <a:cs typeface="0 Nazanin Bold" panose="00000700000000000000" pitchFamily="2" charset="-78"/>
              </a:rPr>
              <a:t>غذاي ذو الخاصيه 6-  دواي ذو الخاصيه 7-  غذا و دواي ذو الخاصيه (</a:t>
            </a:r>
            <a:r>
              <a:rPr lang="fa-IR" sz="2400" dirty="0">
                <a:cs typeface="0 Nazanin Bold" panose="00000700000000000000" pitchFamily="2" charset="-78"/>
              </a:rPr>
              <a:t>مخزن الادويه </a:t>
            </a:r>
            <a:r>
              <a:rPr lang="fa-IR" sz="2600" dirty="0">
                <a:cs typeface="0 Nazanin Bold" panose="00000700000000000000" pitchFamily="2" charset="-78"/>
              </a:rPr>
              <a:t>)</a:t>
            </a:r>
          </a:p>
          <a:p>
            <a:pPr algn="r" rtl="1"/>
            <a:endParaRPr lang="en-US" sz="2600" dirty="0">
              <a:cs typeface="0 Nazanin Bold" panose="00000700000000000000" pitchFamily="2" charset="-78"/>
            </a:endParaRPr>
          </a:p>
          <a:p>
            <a:pPr algn="r" rtl="1"/>
            <a:r>
              <a:rPr lang="fa-IR" sz="2600" dirty="0" smtClean="0">
                <a:cs typeface="0 Nazanin Bold" panose="00000700000000000000" pitchFamily="2" charset="-78"/>
              </a:rPr>
              <a:t>براساس </a:t>
            </a:r>
            <a:r>
              <a:rPr lang="fa-IR" sz="3000" dirty="0">
                <a:solidFill>
                  <a:srgbClr val="002060"/>
                </a:solidFill>
                <a:cs typeface="0 Nazanin Bold" panose="00000700000000000000" pitchFamily="2" charset="-78"/>
              </a:rPr>
              <a:t>کیموس</a:t>
            </a:r>
            <a:r>
              <a:rPr lang="fa-IR" sz="2600" dirty="0" smtClean="0">
                <a:cs typeface="0 Nazanin Bold" panose="00000700000000000000" pitchFamily="2" charset="-78"/>
              </a:rPr>
              <a:t> تولید شده:1-صالح الکیموس 2-</a:t>
            </a:r>
            <a:r>
              <a:rPr lang="fa-IR" sz="2600" dirty="0">
                <a:cs typeface="0 Nazanin Bold" panose="00000700000000000000" pitchFamily="2" charset="-78"/>
              </a:rPr>
              <a:t>فاسدالکیموس</a:t>
            </a:r>
          </a:p>
          <a:p>
            <a:pPr marL="0" indent="0" algn="r" rtl="1">
              <a:buNone/>
            </a:pPr>
            <a:endParaRPr lang="fa-IR" sz="2600" dirty="0" smtClean="0">
              <a:cs typeface="0 Nazanin Bold" panose="00000700000000000000" pitchFamily="2" charset="-78"/>
            </a:endParaRPr>
          </a:p>
          <a:p>
            <a:pPr algn="r" rtl="1"/>
            <a:r>
              <a:rPr lang="fa-IR" sz="2600" dirty="0" smtClean="0">
                <a:cs typeface="0 Nazanin Bold" panose="00000700000000000000" pitchFamily="2" charset="-78"/>
              </a:rPr>
              <a:t>براساس</a:t>
            </a:r>
            <a:r>
              <a:rPr lang="fa-IR" sz="3000" dirty="0">
                <a:solidFill>
                  <a:srgbClr val="002060"/>
                </a:solidFill>
                <a:cs typeface="0 Nazanin Bold" panose="00000700000000000000" pitchFamily="2" charset="-78"/>
              </a:rPr>
              <a:t> غلظت </a:t>
            </a:r>
            <a:r>
              <a:rPr lang="fa-IR" sz="2600" dirty="0" smtClean="0">
                <a:cs typeface="0 Nazanin Bold" panose="00000700000000000000" pitchFamily="2" charset="-78"/>
              </a:rPr>
              <a:t>یا </a:t>
            </a:r>
            <a:r>
              <a:rPr lang="fa-IR" sz="3000" dirty="0">
                <a:solidFill>
                  <a:srgbClr val="002060"/>
                </a:solidFill>
                <a:cs typeface="0 Nazanin Bold" panose="00000700000000000000" pitchFamily="2" charset="-78"/>
              </a:rPr>
              <a:t>رقت</a:t>
            </a:r>
            <a:r>
              <a:rPr lang="fa-IR" sz="2600" dirty="0" smtClean="0">
                <a:cs typeface="0 Nazanin Bold" panose="00000700000000000000" pitchFamily="2" charset="-78"/>
              </a:rPr>
              <a:t>:1- غلیظ (کثیف)2- لطیف 3- متوسط (معتدل) </a:t>
            </a:r>
          </a:p>
          <a:p>
            <a:pPr algn="r" rtl="1"/>
            <a:endParaRPr lang="fa-IR" sz="2600" dirty="0" smtClean="0">
              <a:cs typeface="0 Nazanin Bold" panose="00000700000000000000" pitchFamily="2" charset="-78"/>
            </a:endParaRPr>
          </a:p>
          <a:p>
            <a:pPr algn="r" rtl="1"/>
            <a:r>
              <a:rPr lang="fa-IR" sz="2600" dirty="0" smtClean="0">
                <a:cs typeface="0 Nazanin Bold" panose="00000700000000000000" pitchFamily="2" charset="-78"/>
              </a:rPr>
              <a:t>براساس میزان </a:t>
            </a:r>
            <a:r>
              <a:rPr lang="fa-IR" sz="3000" dirty="0">
                <a:solidFill>
                  <a:srgbClr val="002060"/>
                </a:solidFill>
                <a:cs typeface="0 Nazanin Bold" panose="00000700000000000000" pitchFamily="2" charset="-78"/>
              </a:rPr>
              <a:t>غذائیت</a:t>
            </a:r>
            <a:r>
              <a:rPr lang="fa-IR" sz="2600" dirty="0" smtClean="0">
                <a:cs typeface="0 Nazanin Bold" panose="00000700000000000000" pitchFamily="2" charset="-78"/>
              </a:rPr>
              <a:t>:1- کثیرالغذا 2- قلیل الغذا 3- متوسط الغذا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132764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cs typeface="0 Nazanin Bold" panose="00000700000000000000" pitchFamily="2" charset="-78"/>
              </a:rPr>
              <a:t>سکنجبین</a:t>
            </a:r>
            <a:endParaRPr lang="en-US" sz="66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42197"/>
            <a:ext cx="9744501" cy="531580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طرز تهیه :</a:t>
            </a:r>
          </a:p>
          <a:p>
            <a:pPr marL="0" indent="0" algn="r">
              <a:buNone/>
            </a:pP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سکنجبین ساده</a:t>
            </a:r>
            <a:r>
              <a:rPr lang="fa-IR" sz="2400" b="1" dirty="0">
                <a:cs typeface="B Nazanin" panose="00000400000000000000" pitchFamily="2" charset="-78"/>
              </a:rPr>
              <a:t>:یک واحد آب را می جوشانیم و دو واحد شکر را اضافه کرده و بعد از حل شدن کامل نیم واحد سرکه افزوده ، ده الی پانزده دقیقه می جوشانیم.</a:t>
            </a:r>
          </a:p>
          <a:p>
            <a:pPr marL="0" indent="0" algn="r">
              <a:buNone/>
            </a:pP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سکنجبین دارویی</a:t>
            </a:r>
            <a:r>
              <a:rPr lang="fa-IR" dirty="0" smtClean="0"/>
              <a:t>: </a:t>
            </a:r>
            <a:r>
              <a:rPr lang="fa-IR" sz="2400" b="1" dirty="0">
                <a:cs typeface="B Nazanin" panose="00000400000000000000" pitchFamily="2" charset="-78"/>
              </a:rPr>
              <a:t>مفرده ها اهم از ریشه یا بذرها را از شب در مخلوط آب و سرکه به نسبت سه به یک می خیسانیم و روز بعد جوشانده و صاف کرده و با هم حجم عصارهف شکر یا عسل افزوده به قوام می آوریم.</a:t>
            </a:r>
          </a:p>
          <a:p>
            <a:pPr marL="0" indent="0" algn="r">
              <a:buNone/>
            </a:pP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سکنجبین</a:t>
            </a:r>
            <a:r>
              <a:rPr lang="fa-IR" dirty="0" smtClean="0"/>
              <a:t> </a:t>
            </a:r>
            <a:r>
              <a:rPr lang="fa-IR" sz="3200" b="1" dirty="0">
                <a:solidFill>
                  <a:srgbClr val="002060"/>
                </a:solidFill>
                <a:cs typeface="B Nazanin" panose="00000400000000000000" pitchFamily="2" charset="-78"/>
              </a:rPr>
              <a:t>سفرجلی</a:t>
            </a:r>
            <a:r>
              <a:rPr lang="fa-IR" sz="2400" b="1" dirty="0">
                <a:cs typeface="B Nazanin" panose="00000400000000000000" pitchFamily="2" charset="-78"/>
              </a:rPr>
              <a:t>:آب به یک واحد، شکر یک واحد و سرکه یک چهارم واحد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71" y="49080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1" y="1094607"/>
            <a:ext cx="6574951" cy="48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9" y="24111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غذای مطلق</a:t>
            </a:r>
            <a:r>
              <a:rPr lang="en-US" sz="5900" dirty="0">
                <a:cs typeface="0 Nazanin Bold" panose="00000700000000000000" pitchFamily="2" charset="-78"/>
              </a:rPr>
              <a:t/>
            </a:r>
            <a:br>
              <a:rPr lang="en-US" sz="5900" dirty="0">
                <a:cs typeface="0 Nazanin Bold" panose="00000700000000000000" pitchFamily="2" charset="-78"/>
              </a:rPr>
            </a:b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1911"/>
            <a:ext cx="9703558" cy="4697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غذاى‏ مطلق‏ آنست كه تأثير و تأثر آن در بدن </a:t>
            </a:r>
            <a:r>
              <a:rPr lang="fa-IR" sz="2800" dirty="0" smtClean="0">
                <a:cs typeface="0 Nazanin Bold" panose="00000700000000000000" pitchFamily="2" charset="-78"/>
              </a:rPr>
              <a:t>به </a:t>
            </a:r>
            <a:r>
              <a:rPr lang="fa-IR" sz="2800" i="1" dirty="0" smtClean="0">
                <a:cs typeface="0 Nazanin Bold" panose="00000700000000000000" pitchFamily="2" charset="-78"/>
              </a:rPr>
              <a:t>ماده</a:t>
            </a: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فقط باشد نه </a:t>
            </a:r>
            <a:r>
              <a:rPr lang="fa-IR" sz="2800" dirty="0" smtClean="0">
                <a:cs typeface="0 Nazanin Bold" panose="00000700000000000000" pitchFamily="2" charset="-78"/>
              </a:rPr>
              <a:t>به </a:t>
            </a:r>
            <a:r>
              <a:rPr lang="fa-IR" sz="2800" i="1" dirty="0" smtClean="0">
                <a:cs typeface="0 Nazanin Bold" panose="00000700000000000000" pitchFamily="2" charset="-78"/>
              </a:rPr>
              <a:t>كيفيت</a:t>
            </a:r>
            <a:r>
              <a:rPr lang="fa-IR" sz="2800" dirty="0" smtClean="0">
                <a:cs typeface="0 Nazanin Bold" panose="00000700000000000000" pitchFamily="2" charset="-78"/>
              </a:rPr>
              <a:t>،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بدين قسم كه چون وارد بدن گردد، بدن از آن متأثر و متغير نشود</a:t>
            </a:r>
            <a:r>
              <a:rPr lang="fa-IR" sz="2800" dirty="0" smtClean="0">
                <a:cs typeface="0 Nazanin Bold" panose="00000700000000000000" pitchFamily="2" charset="-78"/>
              </a:rPr>
              <a:t>،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و </a:t>
            </a:r>
            <a:r>
              <a:rPr lang="fa-IR" sz="2800" dirty="0">
                <a:cs typeface="0 Nazanin Bold" panose="00000700000000000000" pitchFamily="2" charset="-78"/>
              </a:rPr>
              <a:t>از مزاج اصلى خود نگردد،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بلكه </a:t>
            </a:r>
            <a:r>
              <a:rPr lang="fa-IR" sz="2800" dirty="0">
                <a:cs typeface="0 Nazanin Bold" panose="00000700000000000000" pitchFamily="2" charset="-78"/>
              </a:rPr>
              <a:t>در آن تصرف نموده و صورت غذائى آن را متغير و متبدل گرداند كه صورت اصلى آن نماند </a:t>
            </a:r>
            <a:r>
              <a:rPr lang="fa-IR" sz="2800" dirty="0" smtClean="0">
                <a:cs typeface="0 Nazanin Bold" panose="00000700000000000000" pitchFamily="2" charset="-78"/>
              </a:rPr>
              <a:t>و مستحيل به صورت </a:t>
            </a:r>
            <a:r>
              <a:rPr lang="fa-IR" sz="2800" dirty="0">
                <a:cs typeface="0 Nazanin Bold" panose="00000700000000000000" pitchFamily="2" charset="-78"/>
              </a:rPr>
              <a:t>خلطى شود </a:t>
            </a:r>
            <a:r>
              <a:rPr lang="fa-IR" sz="2800" dirty="0" smtClean="0">
                <a:cs typeface="0 Nazanin Bold" panose="00000700000000000000" pitchFamily="2" charset="-78"/>
              </a:rPr>
              <a:t>که مستعد </a:t>
            </a:r>
            <a:r>
              <a:rPr lang="fa-IR" sz="2800" dirty="0">
                <a:cs typeface="0 Nazanin Bold" panose="00000700000000000000" pitchFamily="2" charset="-78"/>
              </a:rPr>
              <a:t>اين شود كه </a:t>
            </a:r>
            <a:r>
              <a:rPr lang="fa-IR" sz="2800" dirty="0" smtClean="0">
                <a:cs typeface="0 Nazanin Bold" panose="00000700000000000000" pitchFamily="2" charset="-78"/>
              </a:rPr>
              <a:t>جزء </a:t>
            </a:r>
            <a:r>
              <a:rPr lang="fa-IR" sz="2800" i="1" dirty="0">
                <a:cs typeface="0 Nazanin Bold" panose="00000700000000000000" pitchFamily="2" charset="-78"/>
              </a:rPr>
              <a:t>عضو</a:t>
            </a:r>
            <a:r>
              <a:rPr lang="fa-IR" sz="2800" dirty="0">
                <a:cs typeface="0 Nazanin Bold" panose="00000700000000000000" pitchFamily="2" charset="-78"/>
              </a:rPr>
              <a:t> بگردد </a:t>
            </a: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بر </a:t>
            </a:r>
            <a:r>
              <a:rPr lang="fa-IR" sz="2800" i="1" dirty="0">
                <a:cs typeface="0 Nazanin Bold" panose="00000700000000000000" pitchFamily="2" charset="-78"/>
              </a:rPr>
              <a:t>اقطار ثلاثه اعضاء </a:t>
            </a:r>
            <a:r>
              <a:rPr lang="fa-IR" sz="2800" dirty="0" smtClean="0">
                <a:cs typeface="0 Nazanin Bold" panose="00000700000000000000" pitchFamily="2" charset="-78"/>
              </a:rPr>
              <a:t>بيفزايد.</a:t>
            </a:r>
          </a:p>
          <a:p>
            <a:pPr marL="0" indent="0" algn="ctr">
              <a:buNone/>
            </a:pP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0" y="4726854"/>
            <a:ext cx="3884589" cy="19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394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دواي مطلق</a:t>
            </a:r>
            <a:r>
              <a:rPr lang="en-US" sz="5900" dirty="0">
                <a:cs typeface="0 Nazanin Bold" panose="00000700000000000000" pitchFamily="2" charset="-78"/>
              </a:rPr>
              <a:t/>
            </a:r>
            <a:br>
              <a:rPr lang="en-US" sz="5900" dirty="0">
                <a:cs typeface="0 Nazanin Bold" panose="00000700000000000000" pitchFamily="2" charset="-78"/>
              </a:rPr>
            </a:b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9425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دو اى مطلق آن است كه از بدن متغير نشود و بدن را مغير كند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احداث كيفيتى مى‏نمايد و تأثير آن به </a:t>
            </a:r>
            <a:r>
              <a:rPr lang="fa-IR" sz="2800" i="1" dirty="0">
                <a:cs typeface="0 Nazanin Bold" panose="00000700000000000000" pitchFamily="2" charset="-78"/>
              </a:rPr>
              <a:t>كيفيت</a:t>
            </a:r>
            <a:r>
              <a:rPr lang="fa-IR" sz="2800" dirty="0">
                <a:cs typeface="0 Nazanin Bold" panose="00000700000000000000" pitchFamily="2" charset="-78"/>
              </a:rPr>
              <a:t> فقط است بدون </a:t>
            </a:r>
            <a:r>
              <a:rPr lang="fa-IR" sz="2800" i="1" dirty="0">
                <a:cs typeface="0 Nazanin Bold" panose="00000700000000000000" pitchFamily="2" charset="-78"/>
              </a:rPr>
              <a:t>مادّه</a:t>
            </a:r>
            <a:r>
              <a:rPr lang="fa-IR" sz="2800" dirty="0">
                <a:cs typeface="0 Nazanin Bold" panose="00000700000000000000" pitchFamily="2" charset="-78"/>
              </a:rPr>
              <a:t> مثل فلفل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09" y="3909812"/>
            <a:ext cx="3312718" cy="30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غذاي دوائي</a:t>
            </a:r>
            <a:r>
              <a:rPr lang="en-US" sz="5900" dirty="0">
                <a:cs typeface="0 Nazanin Bold" panose="00000700000000000000" pitchFamily="2" charset="-78"/>
              </a:rPr>
              <a:t/>
            </a:r>
            <a:br>
              <a:rPr lang="en-US" sz="5900" dirty="0">
                <a:cs typeface="0 Nazanin Bold" panose="00000700000000000000" pitchFamily="2" charset="-78"/>
              </a:rPr>
            </a:b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92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غذاى‏ دوائى‏ آنست كه تأثير آن در بدن به </a:t>
            </a:r>
            <a:r>
              <a:rPr lang="fa-IR" sz="2800" i="1" dirty="0">
                <a:cs typeface="0 Nazanin Bold" panose="00000700000000000000" pitchFamily="2" charset="-78"/>
              </a:rPr>
              <a:t>ماده </a:t>
            </a:r>
            <a:r>
              <a:rPr lang="fa-IR" sz="2800" dirty="0">
                <a:cs typeface="0 Nazanin Bold" panose="00000700000000000000" pitchFamily="2" charset="-78"/>
              </a:rPr>
              <a:t>و </a:t>
            </a:r>
            <a:r>
              <a:rPr lang="fa-IR" sz="2800" i="1" dirty="0">
                <a:cs typeface="0 Nazanin Bold" panose="00000700000000000000" pitchFamily="2" charset="-78"/>
              </a:rPr>
              <a:t>كيفيت</a:t>
            </a:r>
            <a:r>
              <a:rPr lang="fa-IR" sz="2800" dirty="0">
                <a:cs typeface="0 Nazanin Bold" panose="00000700000000000000" pitchFamily="2" charset="-78"/>
              </a:rPr>
              <a:t> هر دو </a:t>
            </a:r>
            <a:r>
              <a:rPr lang="fa-IR" sz="2800" dirty="0" smtClean="0">
                <a:cs typeface="0 Nazanin Bold" panose="00000700000000000000" pitchFamily="2" charset="-78"/>
              </a:rPr>
              <a:t>باشد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با </a:t>
            </a:r>
            <a:r>
              <a:rPr lang="fa-IR" sz="2800" i="1" dirty="0">
                <a:cs typeface="0 Nazanin Bold" panose="00000700000000000000" pitchFamily="2" charset="-78"/>
              </a:rPr>
              <a:t>غلبه ماده </a:t>
            </a:r>
            <a:r>
              <a:rPr lang="fa-IR" sz="2800" dirty="0">
                <a:cs typeface="0 Nazanin Bold" panose="00000700000000000000" pitchFamily="2" charset="-78"/>
              </a:rPr>
              <a:t>كه بعد از تأثير و تأثر از آن خلطى حاصل گردد </a:t>
            </a:r>
            <a:r>
              <a:rPr lang="fa-IR" sz="2800" dirty="0" smtClean="0">
                <a:cs typeface="0 Nazanin Bold" panose="00000700000000000000" pitchFamily="2" charset="-78"/>
              </a:rPr>
              <a:t>كه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i="1" dirty="0">
                <a:cs typeface="0 Nazanin Bold" panose="00000700000000000000" pitchFamily="2" charset="-78"/>
              </a:rPr>
              <a:t>جزء بدن </a:t>
            </a:r>
            <a:r>
              <a:rPr lang="fa-IR" sz="2800" dirty="0">
                <a:cs typeface="0 Nazanin Bold" panose="00000700000000000000" pitchFamily="2" charset="-78"/>
              </a:rPr>
              <a:t>و مشابه آن تواند شد،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با آن اندك كيفيتى و مزاجى باشد غالب بر كيفيت و مزاج اصلى بدن و اندك تغيرى در بدن نمايد </a:t>
            </a:r>
            <a:r>
              <a:rPr lang="fa-IR" sz="2800" dirty="0" smtClean="0">
                <a:cs typeface="0 Nazanin Bold" panose="00000700000000000000" pitchFamily="2" charset="-78"/>
              </a:rPr>
              <a:t>به كيفيت </a:t>
            </a:r>
            <a:r>
              <a:rPr lang="fa-IR" sz="2800" dirty="0">
                <a:cs typeface="0 Nazanin Bold" panose="00000700000000000000" pitchFamily="2" charset="-78"/>
              </a:rPr>
              <a:t>خود بهر كيفيتى كه </a:t>
            </a:r>
            <a:r>
              <a:rPr lang="fa-IR" sz="2800" dirty="0" smtClean="0">
                <a:cs typeface="0 Nazanin Bold" panose="00000700000000000000" pitchFamily="2" charset="-78"/>
              </a:rPr>
              <a:t>باشد.</a:t>
            </a:r>
            <a:endParaRPr lang="en-US" sz="2800" dirty="0">
              <a:cs typeface="0 Nazanin Bol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13" y="4806356"/>
            <a:ext cx="2679510" cy="20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3" y="2265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5900" dirty="0">
                <a:cs typeface="0 Nazanin Bold" panose="00000700000000000000" pitchFamily="2" charset="-78"/>
              </a:rPr>
              <a:t>دواى‏ غذائى</a:t>
            </a:r>
            <a:endParaRPr lang="en-US" sz="5900" dirty="0">
              <a:cs typeface="0 Nazanin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735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800" dirty="0">
                <a:cs typeface="0 Nazanin Bold" panose="00000700000000000000" pitchFamily="2" charset="-78"/>
              </a:rPr>
              <a:t>تأثير آن در بدن به كيفيت و ماده هر دو باشد با غلبه كيفيت، </a:t>
            </a:r>
            <a:endParaRPr lang="fa-IR" sz="2800" dirty="0" smtClean="0">
              <a:cs typeface="0 Nazanin Bold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و </a:t>
            </a:r>
            <a:r>
              <a:rPr lang="fa-IR" sz="2800" dirty="0">
                <a:cs typeface="0 Nazanin Bold" panose="00000700000000000000" pitchFamily="2" charset="-78"/>
              </a:rPr>
              <a:t>بدن را متغير سازد </a:t>
            </a:r>
            <a:r>
              <a:rPr lang="fa-IR" sz="2800" dirty="0" smtClean="0">
                <a:cs typeface="0 Nazanin Bold" panose="00000700000000000000" pitchFamily="2" charset="-78"/>
              </a:rPr>
              <a:t>به اندك </a:t>
            </a:r>
            <a:r>
              <a:rPr lang="fa-IR" sz="2800" dirty="0">
                <a:cs typeface="0 Nazanin Bold" panose="00000700000000000000" pitchFamily="2" charset="-78"/>
              </a:rPr>
              <a:t>تغييرى</a:t>
            </a:r>
            <a:r>
              <a:rPr lang="fa-IR" sz="2800" dirty="0" smtClean="0">
                <a:cs typeface="0 Nazanin Bold" panose="00000700000000000000" pitchFamily="2" charset="-78"/>
              </a:rPr>
              <a:t>،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و ثانيا بدن در آن تصرف نمايد، و از آن خلط بسيار كمى حاصل گردد، كه قابليت غذائيت و جوهر بدن شدن </a:t>
            </a:r>
            <a:r>
              <a:rPr lang="fa-IR" sz="2800" dirty="0" smtClean="0">
                <a:cs typeface="0 Nazanin Bold" panose="00000700000000000000" pitchFamily="2" charset="-78"/>
              </a:rPr>
              <a:t>داشته باشد</a:t>
            </a:r>
          </a:p>
          <a:p>
            <a:pPr marL="0" indent="0" algn="ctr">
              <a:buNone/>
            </a:pPr>
            <a:r>
              <a:rPr lang="fa-IR" sz="2800" dirty="0" smtClean="0">
                <a:cs typeface="0 Nazanin Bold" panose="00000700000000000000" pitchFamily="2" charset="-78"/>
              </a:rPr>
              <a:t> </a:t>
            </a:r>
            <a:r>
              <a:rPr lang="fa-IR" sz="2800" dirty="0">
                <a:cs typeface="0 Nazanin Bold" panose="00000700000000000000" pitchFamily="2" charset="-78"/>
              </a:rPr>
              <a:t>با احداث كيفيتى غالب بر </a:t>
            </a:r>
            <a:r>
              <a:rPr lang="fa-IR" sz="2800" dirty="0" smtClean="0">
                <a:cs typeface="0 Nazanin Bold" panose="00000700000000000000" pitchFamily="2" charset="-78"/>
              </a:rPr>
              <a:t>بدن</a:t>
            </a:r>
          </a:p>
          <a:p>
            <a:pPr marL="0" indent="0" algn="ctr">
              <a:buNone/>
            </a:pPr>
            <a:endParaRPr lang="fa-IR" sz="2800" dirty="0" smtClean="0">
              <a:cs typeface="0 Nazanin Bold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41" y="4349856"/>
            <a:ext cx="4284054" cy="2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1142</TotalTime>
  <Words>2274</Words>
  <Application>Microsoft Office PowerPoint</Application>
  <PresentationFormat>Widescreen</PresentationFormat>
  <Paragraphs>296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0 Aseman</vt:lpstr>
      <vt:lpstr>0 Nazanin Bold</vt:lpstr>
      <vt:lpstr>Arial</vt:lpstr>
      <vt:lpstr>B Nazanin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آموزش مقدماتی طب سنتی مرکز تحقیقات طب و داروسازی سنتی</vt:lpstr>
      <vt:lpstr>فَلیَنظُرِ الاِنسانُ اِلی طَعامِه </vt:lpstr>
      <vt:lpstr>تعریف غذا از دیدگاه مکتب طب ایرانی </vt:lpstr>
      <vt:lpstr>تقسیم بندی غذاها</vt:lpstr>
      <vt:lpstr>غذای مطلق </vt:lpstr>
      <vt:lpstr>دواي مطلق </vt:lpstr>
      <vt:lpstr>غذاي دوائي </vt:lpstr>
      <vt:lpstr>دواى‏ غذائى</vt:lpstr>
      <vt:lpstr>غذاى‏ ذو الخاصّية</vt:lpstr>
      <vt:lpstr>دواى‏ ذو الخاصيّة</vt:lpstr>
      <vt:lpstr>غذا و دواى‏ ذو الخاصيّة </vt:lpstr>
      <vt:lpstr>صالح الکیموس </vt:lpstr>
      <vt:lpstr>فاسدالکیموس </vt:lpstr>
      <vt:lpstr>غذای لطیف </vt:lpstr>
      <vt:lpstr>غذاهای غلیظ </vt:lpstr>
      <vt:lpstr> کثیرالغذا </vt:lpstr>
      <vt:lpstr>قلیل الغذا</vt:lpstr>
      <vt:lpstr>متوسط الغذا </vt:lpstr>
      <vt:lpstr>طعم های مهم</vt:lpstr>
      <vt:lpstr>مزه ترش</vt:lpstr>
      <vt:lpstr>مزه تلخ</vt:lpstr>
      <vt:lpstr>اطریفل ها</vt:lpstr>
      <vt:lpstr>مزه شیرین</vt:lpstr>
      <vt:lpstr>مزه شور</vt:lpstr>
      <vt:lpstr>مزه تند</vt:lpstr>
      <vt:lpstr>بدون مزه</vt:lpstr>
      <vt:lpstr>ارتباط بوی مواد غذایی با مزاج آنها</vt:lpstr>
      <vt:lpstr>ارتباط بوی مواد غذایی با مزاج آنها</vt:lpstr>
      <vt:lpstr>شیر(لَبَن)</vt:lpstr>
      <vt:lpstr>کلیات طب سنتی در مورد خواص شیر   </vt:lpstr>
      <vt:lpstr>PowerPoint Presentation</vt:lpstr>
      <vt:lpstr>مزاج شیر و فرآورده های آن</vt:lpstr>
      <vt:lpstr>ماءالجبن(آب پنیر)</vt:lpstr>
      <vt:lpstr>دیدگاه طب سنتی در مورد انواع گوشت     </vt:lpstr>
      <vt:lpstr>بهترین گوشت ها کدامند؟</vt:lpstr>
      <vt:lpstr>گوشت کدام بخش از بدن حیوانات بهتر است؟</vt:lpstr>
      <vt:lpstr>ماء الحم</vt:lpstr>
      <vt:lpstr>غلات</vt:lpstr>
      <vt:lpstr>برنج(اُرُز)</vt:lpstr>
      <vt:lpstr>جو(شعیر)</vt:lpstr>
      <vt:lpstr>ماءالشعیر طبی</vt:lpstr>
      <vt:lpstr>روش تهیه ماءالشعیر طبی </vt:lpstr>
      <vt:lpstr>موارد منع مصرف ماءالشعیر طبی </vt:lpstr>
      <vt:lpstr>بقولات</vt:lpstr>
      <vt:lpstr>نخودآب</vt:lpstr>
      <vt:lpstr>هویج(جزر)</vt:lpstr>
      <vt:lpstr>جزریه</vt:lpstr>
      <vt:lpstr>معرفی چند کتاب مفید</vt:lpstr>
      <vt:lpstr>سکنجبین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fakhari</cp:lastModifiedBy>
  <cp:revision>57</cp:revision>
  <dcterms:created xsi:type="dcterms:W3CDTF">2016-04-17T12:07:41Z</dcterms:created>
  <dcterms:modified xsi:type="dcterms:W3CDTF">2016-04-19T12:15:06Z</dcterms:modified>
</cp:coreProperties>
</file>