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0" r:id="rId1"/>
  </p:sldMasterIdLst>
  <p:notesMasterIdLst>
    <p:notesMasterId r:id="rId99"/>
  </p:notesMasterIdLst>
  <p:handoutMasterIdLst>
    <p:handoutMasterId r:id="rId100"/>
  </p:handoutMasterIdLst>
  <p:sldIdLst>
    <p:sldId id="431" r:id="rId2"/>
    <p:sldId id="387" r:id="rId3"/>
    <p:sldId id="388" r:id="rId4"/>
    <p:sldId id="389" r:id="rId5"/>
    <p:sldId id="267" r:id="rId6"/>
    <p:sldId id="256" r:id="rId7"/>
    <p:sldId id="258" r:id="rId8"/>
    <p:sldId id="264" r:id="rId9"/>
    <p:sldId id="259" r:id="rId10"/>
    <p:sldId id="260" r:id="rId11"/>
    <p:sldId id="342" r:id="rId12"/>
    <p:sldId id="343" r:id="rId13"/>
    <p:sldId id="344" r:id="rId14"/>
    <p:sldId id="268" r:id="rId15"/>
    <p:sldId id="263" r:id="rId16"/>
    <p:sldId id="340" r:id="rId17"/>
    <p:sldId id="261" r:id="rId18"/>
    <p:sldId id="262" r:id="rId19"/>
    <p:sldId id="265" r:id="rId20"/>
    <p:sldId id="390" r:id="rId21"/>
    <p:sldId id="295" r:id="rId22"/>
    <p:sldId id="275" r:id="rId23"/>
    <p:sldId id="288" r:id="rId24"/>
    <p:sldId id="289" r:id="rId25"/>
    <p:sldId id="290" r:id="rId26"/>
    <p:sldId id="296" r:id="rId27"/>
    <p:sldId id="291" r:id="rId28"/>
    <p:sldId id="297" r:id="rId29"/>
    <p:sldId id="391" r:id="rId30"/>
    <p:sldId id="292" r:id="rId31"/>
    <p:sldId id="392" r:id="rId32"/>
    <p:sldId id="393" r:id="rId33"/>
    <p:sldId id="394" r:id="rId34"/>
    <p:sldId id="395" r:id="rId35"/>
    <p:sldId id="396" r:id="rId36"/>
    <p:sldId id="397" r:id="rId37"/>
    <p:sldId id="293" r:id="rId38"/>
    <p:sldId id="306" r:id="rId39"/>
    <p:sldId id="307" r:id="rId40"/>
    <p:sldId id="294" r:id="rId41"/>
    <p:sldId id="309" r:id="rId42"/>
    <p:sldId id="333" r:id="rId43"/>
    <p:sldId id="329" r:id="rId44"/>
    <p:sldId id="330" r:id="rId45"/>
    <p:sldId id="331" r:id="rId46"/>
    <p:sldId id="398" r:id="rId47"/>
    <p:sldId id="399" r:id="rId48"/>
    <p:sldId id="332" r:id="rId49"/>
    <p:sldId id="335" r:id="rId50"/>
    <p:sldId id="386" r:id="rId51"/>
    <p:sldId id="336" r:id="rId52"/>
    <p:sldId id="337" r:id="rId53"/>
    <p:sldId id="338" r:id="rId54"/>
    <p:sldId id="339" r:id="rId55"/>
    <p:sldId id="374" r:id="rId56"/>
    <p:sldId id="375" r:id="rId57"/>
    <p:sldId id="403" r:id="rId58"/>
    <p:sldId id="376" r:id="rId59"/>
    <p:sldId id="400" r:id="rId60"/>
    <p:sldId id="401" r:id="rId61"/>
    <p:sldId id="402" r:id="rId62"/>
    <p:sldId id="350" r:id="rId63"/>
    <p:sldId id="404" r:id="rId64"/>
    <p:sldId id="310" r:id="rId65"/>
    <p:sldId id="311" r:id="rId66"/>
    <p:sldId id="312" r:id="rId67"/>
    <p:sldId id="313" r:id="rId68"/>
    <p:sldId id="315" r:id="rId69"/>
    <p:sldId id="316" r:id="rId70"/>
    <p:sldId id="318" r:id="rId71"/>
    <p:sldId id="319" r:id="rId72"/>
    <p:sldId id="321" r:id="rId73"/>
    <p:sldId id="325" r:id="rId74"/>
    <p:sldId id="326" r:id="rId75"/>
    <p:sldId id="327" r:id="rId76"/>
    <p:sldId id="405" r:id="rId77"/>
    <p:sldId id="420" r:id="rId78"/>
    <p:sldId id="345" r:id="rId79"/>
    <p:sldId id="419" r:id="rId80"/>
    <p:sldId id="406" r:id="rId81"/>
    <p:sldId id="407" r:id="rId82"/>
    <p:sldId id="408" r:id="rId83"/>
    <p:sldId id="409" r:id="rId84"/>
    <p:sldId id="410" r:id="rId85"/>
    <p:sldId id="411" r:id="rId86"/>
    <p:sldId id="412" r:id="rId87"/>
    <p:sldId id="413" r:id="rId88"/>
    <p:sldId id="414" r:id="rId89"/>
    <p:sldId id="415" r:id="rId90"/>
    <p:sldId id="416" r:id="rId91"/>
    <p:sldId id="417" r:id="rId92"/>
    <p:sldId id="418" r:id="rId93"/>
    <p:sldId id="266" r:id="rId94"/>
    <p:sldId id="421" r:id="rId95"/>
    <p:sldId id="270" r:id="rId96"/>
    <p:sldId id="272" r:id="rId97"/>
    <p:sldId id="274" r:id="rId98"/>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a:srgbClr val="FF00FF"/>
    <a:srgbClr val="FF9900"/>
    <a:srgbClr val="FFFF00"/>
    <a:srgbClr val="99FF33"/>
    <a:srgbClr val="FF0000"/>
    <a:srgbClr val="66FF3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394" autoAdjust="0"/>
    <p:restoredTop sz="96517" autoAdjust="0"/>
  </p:normalViewPr>
  <p:slideViewPr>
    <p:cSldViewPr>
      <p:cViewPr varScale="1">
        <p:scale>
          <a:sx n="70" d="100"/>
          <a:sy n="70" d="100"/>
        </p:scale>
        <p:origin x="138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61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22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atin typeface="Arial" pitchFamily="34" charset="0"/>
              </a:defRPr>
            </a:lvl1pPr>
          </a:lstStyle>
          <a:p>
            <a:pPr>
              <a:defRPr/>
            </a:pPr>
            <a:endParaRPr lang="en-US"/>
          </a:p>
        </p:txBody>
      </p:sp>
      <p:sp>
        <p:nvSpPr>
          <p:cNvPr id="1822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pitchFamily="34" charset="0"/>
              </a:defRPr>
            </a:lvl1pPr>
          </a:lstStyle>
          <a:p>
            <a:pPr>
              <a:defRPr/>
            </a:pPr>
            <a:endParaRPr lang="en-US"/>
          </a:p>
        </p:txBody>
      </p:sp>
      <p:sp>
        <p:nvSpPr>
          <p:cNvPr id="1822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atin typeface="Arial" pitchFamily="34" charset="0"/>
              </a:defRPr>
            </a:lvl1pPr>
          </a:lstStyle>
          <a:p>
            <a:pPr>
              <a:defRPr/>
            </a:pPr>
            <a:endParaRPr lang="en-US"/>
          </a:p>
        </p:txBody>
      </p:sp>
      <p:sp>
        <p:nvSpPr>
          <p:cNvPr id="1822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fld id="{34BA1BC1-78E2-417B-BC15-2A6D2562D966}" type="slidenum">
              <a:rPr lang="ar-SA" altLang="fa-IR"/>
              <a:pPr/>
              <a:t>‹#›</a:t>
            </a:fld>
            <a:endParaRPr lang="en-US" altLang="fa-I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78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atin typeface="Arial" pitchFamily="34" charset="0"/>
              </a:defRPr>
            </a:lvl1pPr>
          </a:lstStyle>
          <a:p>
            <a:pPr>
              <a:defRPr/>
            </a:pPr>
            <a:endParaRPr lang="en-US"/>
          </a:p>
        </p:txBody>
      </p:sp>
      <p:sp>
        <p:nvSpPr>
          <p:cNvPr id="2078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pitchFamily="34" charset="0"/>
              </a:defRPr>
            </a:lvl1pPr>
          </a:lstStyle>
          <a:p>
            <a:pPr>
              <a:defRPr/>
            </a:pPr>
            <a:endParaRPr lang="en-US"/>
          </a:p>
        </p:txBody>
      </p:sp>
      <p:sp>
        <p:nvSpPr>
          <p:cNvPr id="1116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78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78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atin typeface="Arial" pitchFamily="34" charset="0"/>
              </a:defRPr>
            </a:lvl1pPr>
          </a:lstStyle>
          <a:p>
            <a:pPr>
              <a:defRPr/>
            </a:pPr>
            <a:endParaRPr lang="en-US"/>
          </a:p>
        </p:txBody>
      </p:sp>
      <p:sp>
        <p:nvSpPr>
          <p:cNvPr id="2078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fld id="{22BAAEB6-EFC0-4151-B8E8-DBF069F90AD3}" type="slidenum">
              <a:rPr lang="ar-SA" altLang="fa-IR"/>
              <a:pPr/>
              <a:t>‹#›</a:t>
            </a:fld>
            <a:endParaRPr lang="en-US" altLang="fa-IR"/>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EAB2DB1B-D136-42EB-B679-DAE96E871B31}" type="slidenum">
              <a:rPr lang="ar-SA" altLang="fa-IR">
                <a:latin typeface="Arial" panose="020B0604020202020204" pitchFamily="34" charset="0"/>
              </a:rPr>
              <a:pPr eaLnBrk="1" hangingPunct="1"/>
              <a:t>2</a:t>
            </a:fld>
            <a:endParaRPr lang="en-US" altLang="fa-IR">
              <a:latin typeface="Arial" panose="020B0604020202020204" pitchFamily="34" charset="0"/>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fa-I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7D2C3737-0D1C-421F-B6E4-EFBBF297B271}" type="slidenum">
              <a:rPr lang="ar-SA" altLang="fa-IR">
                <a:latin typeface="Arial" panose="020B0604020202020204" pitchFamily="34" charset="0"/>
              </a:rPr>
              <a:pPr eaLnBrk="1" hangingPunct="1"/>
              <a:t>4</a:t>
            </a:fld>
            <a:endParaRPr lang="en-US" altLang="fa-IR">
              <a:latin typeface="Arial" panose="020B0604020202020204" pitchFamily="34" charset="0"/>
            </a:endParaRPr>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fa-I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27137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27137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smtClean="0"/>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smtClean="0"/>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fld id="{5BE1A179-32BD-4403-9B6E-FB9BCFE3BA4F}" type="slidenum">
              <a:rPr lang="ar-SA" altLang="fa-IR"/>
              <a:pPr/>
              <a:t>‹#›</a:t>
            </a:fld>
            <a:endParaRPr lang="en-US" altLang="fa-IR"/>
          </a:p>
        </p:txBody>
      </p:sp>
      <p:sp>
        <p:nvSpPr>
          <p:cNvPr id="16" name="Rectangle 15"/>
          <p:cNvSpPr/>
          <p:nvPr userDrawn="1"/>
        </p:nvSpPr>
        <p:spPr>
          <a:xfrm>
            <a:off x="0" y="-27384"/>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2053201858"/>
      </p:ext>
    </p:extLst>
  </p:cSld>
  <p:clrMapOvr>
    <a:masterClrMapping/>
  </p:clrMapOvr>
  <p:transition>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7BC8074D-1BD0-41FC-9110-A27FEE52ED9B}" type="slidenum">
              <a:rPr lang="ar-SA" altLang="fa-IR"/>
              <a:pPr/>
              <a:t>‹#›</a:t>
            </a:fld>
            <a:endParaRPr lang="en-US" altLang="fa-I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52162250"/>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6DC8165B-444A-446C-8F77-1E0209F2B857}" type="slidenum">
              <a:rPr lang="ar-SA" altLang="fa-IR"/>
              <a:pPr/>
              <a:t>‹#›</a:t>
            </a:fld>
            <a:endParaRPr lang="en-US" altLang="fa-I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25978387"/>
      </p:ext>
    </p:extLst>
  </p:cSld>
  <p:clrMapOvr>
    <a:masterClrMapping/>
  </p:clrMapOvr>
  <p:transition>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
          <p:cNvSpPr>
            <a:spLocks noGrp="1" noChangeArrowheads="1"/>
          </p:cNvSpPr>
          <p:nvPr>
            <p:ph type="dt" sz="half" idx="10"/>
          </p:nvPr>
        </p:nvSpPr>
        <p:spPr>
          <a:ln/>
        </p:spPr>
        <p:txBody>
          <a:bodyPr/>
          <a:lstStyle>
            <a:lvl1pPr>
              <a:defRPr/>
            </a:lvl1pPr>
          </a:lstStyle>
          <a:p>
            <a:pPr>
              <a:defRPr/>
            </a:pPr>
            <a:endParaRPr lang="en-US"/>
          </a:p>
        </p:txBody>
      </p:sp>
      <p:sp>
        <p:nvSpPr>
          <p:cNvPr id="7" name="Rectangle 3"/>
          <p:cNvSpPr>
            <a:spLocks noGrp="1" noChangeArrowheads="1"/>
          </p:cNvSpPr>
          <p:nvPr>
            <p:ph type="sldNum" sz="quarter" idx="11"/>
          </p:nvPr>
        </p:nvSpPr>
        <p:spPr>
          <a:ln/>
        </p:spPr>
        <p:txBody>
          <a:bodyPr/>
          <a:lstStyle>
            <a:lvl1pPr>
              <a:defRPr/>
            </a:lvl1pPr>
          </a:lstStyle>
          <a:p>
            <a:fld id="{45FDD626-3908-4E94-A363-DF8C5A85B3B7}" type="slidenum">
              <a:rPr lang="ar-SA" altLang="fa-IR"/>
              <a:pPr/>
              <a:t>‹#›</a:t>
            </a:fld>
            <a:endParaRPr lang="en-US" altLang="fa-IR"/>
          </a:p>
        </p:txBody>
      </p:sp>
      <p:sp>
        <p:nvSpPr>
          <p:cNvPr id="8"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46353100"/>
      </p:ext>
    </p:extLst>
  </p:cSld>
  <p:clrMapOvr>
    <a:masterClrMapping/>
  </p:clrMapOvr>
  <p:transition>
    <p:wedg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61E73E83-D1EF-4C0E-898D-299125962F26}" type="slidenum">
              <a:rPr lang="ar-SA" altLang="fa-IR"/>
              <a:pPr/>
              <a:t>‹#›</a:t>
            </a:fld>
            <a:endParaRPr lang="en-US" altLang="fa-IR"/>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05585549"/>
      </p:ext>
    </p:extLst>
  </p:cSld>
  <p:clrMapOvr>
    <a:masterClrMapping/>
  </p:clrMapOvr>
  <p:transition>
    <p:wedg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C80048F8-82E5-4C3D-B849-38D3881B0FC7}" type="slidenum">
              <a:rPr lang="ar-SA" altLang="fa-IR"/>
              <a:pPr/>
              <a:t>‹#›</a:t>
            </a:fld>
            <a:endParaRPr lang="en-US" altLang="fa-I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61752299"/>
      </p:ext>
    </p:extLst>
  </p:cSld>
  <p:clrMapOvr>
    <a:masterClrMapping/>
  </p:clrMapOvr>
  <p:transition>
    <p:wedg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600200"/>
            <a:ext cx="4038600" cy="4525963"/>
          </a:xfrm>
        </p:spPr>
        <p:txBody>
          <a:bodyPr/>
          <a:lstStyle/>
          <a:p>
            <a:pPr lvl="0"/>
            <a:endParaRPr lang="en-US" noProof="0" smtClean="0"/>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9E1E4C72-2C5E-4D38-A76B-1D9DBDCDFE1F}" type="slidenum">
              <a:rPr lang="ar-SA" altLang="fa-IR"/>
              <a:pPr/>
              <a:t>‹#›</a:t>
            </a:fld>
            <a:endParaRPr lang="en-US" altLang="fa-IR"/>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37819416"/>
      </p:ext>
    </p:extLst>
  </p:cSld>
  <p:clrMapOvr>
    <a:masterClrMapping/>
  </p:clrMapOvr>
  <p:transition>
    <p:wedg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smtClean="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0C0B47FF-9301-4F30-9819-761A1493A64C}" type="slidenum">
              <a:rPr lang="ar-SA" altLang="fa-IR"/>
              <a:pPr/>
              <a:t>‹#›</a:t>
            </a:fld>
            <a:endParaRPr lang="en-US" altLang="fa-I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6411593"/>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4D24BC72-0179-473B-ADFA-C1341ABF18D9}" type="slidenum">
              <a:rPr lang="ar-SA" altLang="fa-IR"/>
              <a:pPr/>
              <a:t>‹#›</a:t>
            </a:fld>
            <a:endParaRPr lang="en-US" altLang="fa-I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419660029"/>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E028F693-6329-4B20-98D4-175C11420452}" type="slidenum">
              <a:rPr lang="ar-SA" altLang="fa-IR"/>
              <a:pPr/>
              <a:t>‹#›</a:t>
            </a:fld>
            <a:endParaRPr lang="en-US" altLang="fa-I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814874762"/>
      </p:ext>
    </p:extLst>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D024775C-FBCB-4A50-9DB9-B3F11879BDE9}" type="slidenum">
              <a:rPr lang="ar-SA" altLang="fa-IR"/>
              <a:pPr/>
              <a:t>‹#›</a:t>
            </a:fld>
            <a:endParaRPr lang="en-US" altLang="fa-IR"/>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43388188"/>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fld id="{789EE77E-8B12-42CF-8721-A36B1BFB5992}" type="slidenum">
              <a:rPr lang="ar-SA" altLang="fa-IR"/>
              <a:pPr/>
              <a:t>‹#›</a:t>
            </a:fld>
            <a:endParaRPr lang="en-US" altLang="fa-IR"/>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9486624"/>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fld id="{B54CC8E5-4E49-4277-9A8E-F8B99CD8F2F6}" type="slidenum">
              <a:rPr lang="ar-SA" altLang="fa-IR"/>
              <a:pPr/>
              <a:t>‹#›</a:t>
            </a:fld>
            <a:endParaRPr lang="en-US" altLang="fa-IR"/>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50031795"/>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fld id="{2CE4BDDB-D39D-427B-A149-41634F421683}" type="slidenum">
              <a:rPr lang="ar-SA" altLang="fa-IR"/>
              <a:pPr/>
              <a:t>‹#›</a:t>
            </a:fld>
            <a:endParaRPr lang="en-US" altLang="fa-IR"/>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26528533"/>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27F3A384-ECB6-47F1-B523-141EFF1D267F}" type="slidenum">
              <a:rPr lang="ar-SA" altLang="fa-IR"/>
              <a:pPr/>
              <a:t>‹#›</a:t>
            </a:fld>
            <a:endParaRPr lang="en-US" altLang="fa-IR"/>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89642024"/>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C7C3646B-E05C-4BF8-BC94-14D8D21D752D}" type="slidenum">
              <a:rPr lang="ar-SA" altLang="fa-IR"/>
              <a:pPr/>
              <a:t>‹#›</a:t>
            </a:fld>
            <a:endParaRPr lang="en-US" altLang="fa-IR"/>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84992161"/>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smtClean="0">
                <a:latin typeface="Arial" pitchFamily="34" charset="0"/>
              </a:defRPr>
            </a:lvl1pPr>
          </a:lstStyle>
          <a:p>
            <a:pPr>
              <a:defRPr/>
            </a:pPr>
            <a:endParaRPr lang="en-US"/>
          </a:p>
        </p:txBody>
      </p:sp>
      <p:sp>
        <p:nvSpPr>
          <p:cNvPr id="27033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latin typeface="Arial" panose="020B0604020202020204" pitchFamily="34" charset="0"/>
              </a:defRPr>
            </a:lvl1pPr>
          </a:lstStyle>
          <a:p>
            <a:fld id="{19D8774A-CF37-424E-9DBE-D8A530E00C6C}" type="slidenum">
              <a:rPr lang="ar-SA" altLang="fa-IR"/>
              <a:pPr/>
              <a:t>‹#›</a:t>
            </a:fld>
            <a:endParaRPr lang="en-US" altLang="fa-IR"/>
          </a:p>
        </p:txBody>
      </p:sp>
      <p:grpSp>
        <p:nvGrpSpPr>
          <p:cNvPr id="4100" name="Group 4"/>
          <p:cNvGrpSpPr>
            <a:grpSpLocks/>
          </p:cNvGrpSpPr>
          <p:nvPr/>
        </p:nvGrpSpPr>
        <p:grpSpPr bwMode="auto">
          <a:xfrm>
            <a:off x="0" y="0"/>
            <a:ext cx="9140825" cy="6850063"/>
            <a:chOff x="0" y="0"/>
            <a:chExt cx="5758" cy="4315"/>
          </a:xfrm>
        </p:grpSpPr>
        <p:grpSp>
          <p:nvGrpSpPr>
            <p:cNvPr id="4104" name="Group 5"/>
            <p:cNvGrpSpPr>
              <a:grpSpLocks/>
            </p:cNvGrpSpPr>
            <p:nvPr userDrawn="1"/>
          </p:nvGrpSpPr>
          <p:grpSpPr bwMode="auto">
            <a:xfrm>
              <a:off x="1728" y="2230"/>
              <a:ext cx="4027" cy="2085"/>
              <a:chOff x="1728" y="2230"/>
              <a:chExt cx="4027" cy="2085"/>
            </a:xfrm>
          </p:grpSpPr>
          <p:sp>
            <p:nvSpPr>
              <p:cNvPr id="27034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27034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27034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27034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27034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27034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27034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27034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7035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200" smtClean="0">
                <a:latin typeface="Arial" pitchFamily="34" charset="0"/>
              </a:defRPr>
            </a:lvl1pPr>
          </a:lstStyle>
          <a:p>
            <a:pPr>
              <a:defRPr/>
            </a:pPr>
            <a:endParaRPr lang="en-US"/>
          </a:p>
        </p:txBody>
      </p:sp>
      <p:sp>
        <p:nvSpPr>
          <p:cNvPr id="27035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 name="Rectangle 15"/>
          <p:cNvSpPr/>
          <p:nvPr userDrawn="1"/>
        </p:nvSpPr>
        <p:spPr>
          <a:xfrm>
            <a:off x="0" y="-27384"/>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2" tx1="lt1" bg2="dk1" tx2="lt2" accent1="accent1" accent2="accent2" accent3="accent3" accent4="accent4" accent5="accent5" accent6="accent6" hlink="hlink" folHlink="folHlink"/>
  <p:sldLayoutIdLst>
    <p:sldLayoutId id="2147483713"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70349"/>
                                        </p:tgtEl>
                                        <p:attrNameLst>
                                          <p:attrName>style.visibility</p:attrName>
                                        </p:attrNameLst>
                                      </p:cBhvr>
                                      <p:to>
                                        <p:strVal val="visible"/>
                                      </p:to>
                                    </p:set>
                                    <p:animEffect transition="in" filter="fade">
                                      <p:cBhvr>
                                        <p:cTn id="7" dur="768" decel="100000"/>
                                        <p:tgtEl>
                                          <p:spTgt spid="270349"/>
                                        </p:tgtEl>
                                      </p:cBhvr>
                                    </p:animEffect>
                                    <p:animScale>
                                      <p:cBhvr>
                                        <p:cTn id="8" dur="768" decel="100000"/>
                                        <p:tgtEl>
                                          <p:spTgt spid="270349"/>
                                        </p:tgtEl>
                                      </p:cBhvr>
                                      <p:from x="10000" y="10000"/>
                                      <p:to x="200000" y="450000"/>
                                    </p:animScale>
                                    <p:animScale>
                                      <p:cBhvr>
                                        <p:cTn id="9" dur="1230" accel="100000" fill="hold">
                                          <p:stCondLst>
                                            <p:cond delay="768"/>
                                          </p:stCondLst>
                                        </p:cTn>
                                        <p:tgtEl>
                                          <p:spTgt spid="270349"/>
                                        </p:tgtEl>
                                      </p:cBhvr>
                                      <p:from x="200000" y="450000"/>
                                      <p:to x="100000" y="100000"/>
                                    </p:animScale>
                                    <p:set>
                                      <p:cBhvr>
                                        <p:cTn id="10" dur="768" fill="hold"/>
                                        <p:tgtEl>
                                          <p:spTgt spid="270349"/>
                                        </p:tgtEl>
                                        <p:attrNameLst>
                                          <p:attrName>ppt_x</p:attrName>
                                        </p:attrNameLst>
                                      </p:cBhvr>
                                      <p:to>
                                        <p:strVal val="(0.5)"/>
                                      </p:to>
                                    </p:set>
                                    <p:anim from="(0.5)" to="(#ppt_x)" calcmode="lin" valueType="num">
                                      <p:cBhvr>
                                        <p:cTn id="11" dur="1230" accel="100000" fill="hold">
                                          <p:stCondLst>
                                            <p:cond delay="768"/>
                                          </p:stCondLst>
                                        </p:cTn>
                                        <p:tgtEl>
                                          <p:spTgt spid="270349"/>
                                        </p:tgtEl>
                                        <p:attrNameLst>
                                          <p:attrName>ppt_x</p:attrName>
                                        </p:attrNameLst>
                                      </p:cBhvr>
                                    </p:anim>
                                    <p:set>
                                      <p:cBhvr>
                                        <p:cTn id="12" dur="768" fill="hold"/>
                                        <p:tgtEl>
                                          <p:spTgt spid="270349"/>
                                        </p:tgtEl>
                                        <p:attrNameLst>
                                          <p:attrName>ppt_y</p:attrName>
                                        </p:attrNameLst>
                                      </p:cBhvr>
                                      <p:to>
                                        <p:strVal val="(#ppt_y+0.4)"/>
                                      </p:to>
                                    </p:set>
                                    <p:anim from="(#ppt_y+0.4)" to="(#ppt_y)" calcmode="lin" valueType="num">
                                      <p:cBhvr>
                                        <p:cTn id="13" dur="1230" accel="100000" fill="hold">
                                          <p:stCondLst>
                                            <p:cond delay="768"/>
                                          </p:stCondLst>
                                        </p:cTn>
                                        <p:tgtEl>
                                          <p:spTgt spid="270349"/>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270351">
                                            <p:txEl>
                                              <p:pRg st="0" end="0"/>
                                            </p:txEl>
                                          </p:spTgt>
                                        </p:tgtEl>
                                        <p:attrNameLst>
                                          <p:attrName>style.visibility</p:attrName>
                                        </p:attrNameLst>
                                      </p:cBhvr>
                                      <p:to>
                                        <p:strVal val="visible"/>
                                      </p:to>
                                    </p:set>
                                    <p:anim calcmode="lin" valueType="num">
                                      <p:cBhvr>
                                        <p:cTn id="18" dur="500" fill="hold"/>
                                        <p:tgtEl>
                                          <p:spTgt spid="270351">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270351">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270351">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270351">
                                            <p:txEl>
                                              <p:pRg st="1" end="1"/>
                                            </p:txEl>
                                          </p:spTgt>
                                        </p:tgtEl>
                                        <p:attrNameLst>
                                          <p:attrName>style.visibility</p:attrName>
                                        </p:attrNameLst>
                                      </p:cBhvr>
                                      <p:to>
                                        <p:strVal val="visible"/>
                                      </p:to>
                                    </p:set>
                                    <p:anim calcmode="lin" valueType="num">
                                      <p:cBhvr>
                                        <p:cTn id="23" dur="500" fill="hold"/>
                                        <p:tgtEl>
                                          <p:spTgt spid="270351">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270351">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270351">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270351">
                                            <p:txEl>
                                              <p:pRg st="2" end="2"/>
                                            </p:txEl>
                                          </p:spTgt>
                                        </p:tgtEl>
                                        <p:attrNameLst>
                                          <p:attrName>style.visibility</p:attrName>
                                        </p:attrNameLst>
                                      </p:cBhvr>
                                      <p:to>
                                        <p:strVal val="visible"/>
                                      </p:to>
                                    </p:set>
                                    <p:anim calcmode="lin" valueType="num">
                                      <p:cBhvr>
                                        <p:cTn id="28" dur="500" fill="hold"/>
                                        <p:tgtEl>
                                          <p:spTgt spid="270351">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270351">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270351">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270351">
                                            <p:txEl>
                                              <p:pRg st="3" end="3"/>
                                            </p:txEl>
                                          </p:spTgt>
                                        </p:tgtEl>
                                        <p:attrNameLst>
                                          <p:attrName>style.visibility</p:attrName>
                                        </p:attrNameLst>
                                      </p:cBhvr>
                                      <p:to>
                                        <p:strVal val="visible"/>
                                      </p:to>
                                    </p:set>
                                    <p:anim calcmode="lin" valueType="num">
                                      <p:cBhvr>
                                        <p:cTn id="33" dur="500" fill="hold"/>
                                        <p:tgtEl>
                                          <p:spTgt spid="270351">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270351">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270351">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270351">
                                            <p:txEl>
                                              <p:pRg st="4" end="4"/>
                                            </p:txEl>
                                          </p:spTgt>
                                        </p:tgtEl>
                                        <p:attrNameLst>
                                          <p:attrName>style.visibility</p:attrName>
                                        </p:attrNameLst>
                                      </p:cBhvr>
                                      <p:to>
                                        <p:strVal val="visible"/>
                                      </p:to>
                                    </p:set>
                                    <p:anim calcmode="lin" valueType="num">
                                      <p:cBhvr>
                                        <p:cTn id="38" dur="500" fill="hold"/>
                                        <p:tgtEl>
                                          <p:spTgt spid="270351">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270351">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2703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49" grpId="0"/>
      <p:bldP spid="270351" grpId="0" build="p">
        <p:tmplLst>
          <p:tmpl lvl="1">
            <p:tnLst>
              <p:par>
                <p:cTn presetID="53" presetClass="entr" presetSubtype="0" fill="hold" nodeType="clickEffect">
                  <p:stCondLst>
                    <p:cond delay="0"/>
                  </p:stCondLst>
                  <p:childTnLst>
                    <p:set>
                      <p:cBhvr>
                        <p:cTn dur="1" fill="hold">
                          <p:stCondLst>
                            <p:cond delay="0"/>
                          </p:stCondLst>
                        </p:cTn>
                        <p:tgtEl>
                          <p:spTgt spid="270351"/>
                        </p:tgtEl>
                        <p:attrNameLst>
                          <p:attrName>style.visibility</p:attrName>
                        </p:attrNameLst>
                      </p:cBhvr>
                      <p:to>
                        <p:strVal val="visible"/>
                      </p:to>
                    </p:set>
                    <p:anim calcmode="lin" valueType="num">
                      <p:cBhvr>
                        <p:cTn dur="500" fill="hold"/>
                        <p:tgtEl>
                          <p:spTgt spid="270351"/>
                        </p:tgtEl>
                        <p:attrNameLst>
                          <p:attrName>ppt_w</p:attrName>
                        </p:attrNameLst>
                      </p:cBhvr>
                      <p:tavLst>
                        <p:tav tm="0">
                          <p:val>
                            <p:fltVal val="0"/>
                          </p:val>
                        </p:tav>
                        <p:tav tm="100000">
                          <p:val>
                            <p:strVal val="#ppt_w"/>
                          </p:val>
                        </p:tav>
                      </p:tavLst>
                    </p:anim>
                    <p:anim calcmode="lin" valueType="num">
                      <p:cBhvr>
                        <p:cTn dur="500" fill="hold"/>
                        <p:tgtEl>
                          <p:spTgt spid="270351"/>
                        </p:tgtEl>
                        <p:attrNameLst>
                          <p:attrName>ppt_h</p:attrName>
                        </p:attrNameLst>
                      </p:cBhvr>
                      <p:tavLst>
                        <p:tav tm="0">
                          <p:val>
                            <p:fltVal val="0"/>
                          </p:val>
                        </p:tav>
                        <p:tav tm="100000">
                          <p:val>
                            <p:strVal val="#ppt_h"/>
                          </p:val>
                        </p:tav>
                      </p:tavLst>
                    </p:anim>
                    <p:animEffect transition="in" filter="fade">
                      <p:cBhvr>
                        <p:cTn dur="500"/>
                        <p:tgtEl>
                          <p:spTgt spid="270351"/>
                        </p:tgtEl>
                      </p:cBhvr>
                    </p:animEffect>
                  </p:childTnLst>
                </p:cTn>
              </p:par>
            </p:tnLst>
          </p:tmpl>
          <p:tmpl lvl="2">
            <p:tnLst>
              <p:par>
                <p:cTn presetID="53" presetClass="entr" presetSubtype="0" fill="hold" nodeType="withEffect">
                  <p:stCondLst>
                    <p:cond delay="0"/>
                  </p:stCondLst>
                  <p:childTnLst>
                    <p:set>
                      <p:cBhvr>
                        <p:cTn dur="1" fill="hold">
                          <p:stCondLst>
                            <p:cond delay="0"/>
                          </p:stCondLst>
                        </p:cTn>
                        <p:tgtEl>
                          <p:spTgt spid="270351"/>
                        </p:tgtEl>
                        <p:attrNameLst>
                          <p:attrName>style.visibility</p:attrName>
                        </p:attrNameLst>
                      </p:cBhvr>
                      <p:to>
                        <p:strVal val="visible"/>
                      </p:to>
                    </p:set>
                    <p:anim calcmode="lin" valueType="num">
                      <p:cBhvr>
                        <p:cTn dur="500" fill="hold"/>
                        <p:tgtEl>
                          <p:spTgt spid="270351"/>
                        </p:tgtEl>
                        <p:attrNameLst>
                          <p:attrName>ppt_w</p:attrName>
                        </p:attrNameLst>
                      </p:cBhvr>
                      <p:tavLst>
                        <p:tav tm="0">
                          <p:val>
                            <p:fltVal val="0"/>
                          </p:val>
                        </p:tav>
                        <p:tav tm="100000">
                          <p:val>
                            <p:strVal val="#ppt_w"/>
                          </p:val>
                        </p:tav>
                      </p:tavLst>
                    </p:anim>
                    <p:anim calcmode="lin" valueType="num">
                      <p:cBhvr>
                        <p:cTn dur="500" fill="hold"/>
                        <p:tgtEl>
                          <p:spTgt spid="270351"/>
                        </p:tgtEl>
                        <p:attrNameLst>
                          <p:attrName>ppt_h</p:attrName>
                        </p:attrNameLst>
                      </p:cBhvr>
                      <p:tavLst>
                        <p:tav tm="0">
                          <p:val>
                            <p:fltVal val="0"/>
                          </p:val>
                        </p:tav>
                        <p:tav tm="100000">
                          <p:val>
                            <p:strVal val="#ppt_h"/>
                          </p:val>
                        </p:tav>
                      </p:tavLst>
                    </p:anim>
                    <p:animEffect transition="in" filter="fade">
                      <p:cBhvr>
                        <p:cTn dur="500"/>
                        <p:tgtEl>
                          <p:spTgt spid="270351"/>
                        </p:tgtEl>
                      </p:cBhvr>
                    </p:animEffect>
                  </p:childTnLst>
                </p:cTn>
              </p:par>
            </p:tnLst>
          </p:tmpl>
          <p:tmpl lvl="3">
            <p:tnLst>
              <p:par>
                <p:cTn presetID="53" presetClass="entr" presetSubtype="0" fill="hold" nodeType="withEffect">
                  <p:stCondLst>
                    <p:cond delay="0"/>
                  </p:stCondLst>
                  <p:childTnLst>
                    <p:set>
                      <p:cBhvr>
                        <p:cTn dur="1" fill="hold">
                          <p:stCondLst>
                            <p:cond delay="0"/>
                          </p:stCondLst>
                        </p:cTn>
                        <p:tgtEl>
                          <p:spTgt spid="270351"/>
                        </p:tgtEl>
                        <p:attrNameLst>
                          <p:attrName>style.visibility</p:attrName>
                        </p:attrNameLst>
                      </p:cBhvr>
                      <p:to>
                        <p:strVal val="visible"/>
                      </p:to>
                    </p:set>
                    <p:anim calcmode="lin" valueType="num">
                      <p:cBhvr>
                        <p:cTn dur="500" fill="hold"/>
                        <p:tgtEl>
                          <p:spTgt spid="270351"/>
                        </p:tgtEl>
                        <p:attrNameLst>
                          <p:attrName>ppt_w</p:attrName>
                        </p:attrNameLst>
                      </p:cBhvr>
                      <p:tavLst>
                        <p:tav tm="0">
                          <p:val>
                            <p:fltVal val="0"/>
                          </p:val>
                        </p:tav>
                        <p:tav tm="100000">
                          <p:val>
                            <p:strVal val="#ppt_w"/>
                          </p:val>
                        </p:tav>
                      </p:tavLst>
                    </p:anim>
                    <p:anim calcmode="lin" valueType="num">
                      <p:cBhvr>
                        <p:cTn dur="500" fill="hold"/>
                        <p:tgtEl>
                          <p:spTgt spid="270351"/>
                        </p:tgtEl>
                        <p:attrNameLst>
                          <p:attrName>ppt_h</p:attrName>
                        </p:attrNameLst>
                      </p:cBhvr>
                      <p:tavLst>
                        <p:tav tm="0">
                          <p:val>
                            <p:fltVal val="0"/>
                          </p:val>
                        </p:tav>
                        <p:tav tm="100000">
                          <p:val>
                            <p:strVal val="#ppt_h"/>
                          </p:val>
                        </p:tav>
                      </p:tavLst>
                    </p:anim>
                    <p:animEffect transition="in" filter="fade">
                      <p:cBhvr>
                        <p:cTn dur="500"/>
                        <p:tgtEl>
                          <p:spTgt spid="270351"/>
                        </p:tgtEl>
                      </p:cBhvr>
                    </p:animEffect>
                  </p:childTnLst>
                </p:cTn>
              </p:par>
            </p:tnLst>
          </p:tmpl>
          <p:tmpl lvl="4">
            <p:tnLst>
              <p:par>
                <p:cTn presetID="53" presetClass="entr" presetSubtype="0" fill="hold" nodeType="withEffect">
                  <p:stCondLst>
                    <p:cond delay="0"/>
                  </p:stCondLst>
                  <p:childTnLst>
                    <p:set>
                      <p:cBhvr>
                        <p:cTn dur="1" fill="hold">
                          <p:stCondLst>
                            <p:cond delay="0"/>
                          </p:stCondLst>
                        </p:cTn>
                        <p:tgtEl>
                          <p:spTgt spid="270351"/>
                        </p:tgtEl>
                        <p:attrNameLst>
                          <p:attrName>style.visibility</p:attrName>
                        </p:attrNameLst>
                      </p:cBhvr>
                      <p:to>
                        <p:strVal val="visible"/>
                      </p:to>
                    </p:set>
                    <p:anim calcmode="lin" valueType="num">
                      <p:cBhvr>
                        <p:cTn dur="500" fill="hold"/>
                        <p:tgtEl>
                          <p:spTgt spid="270351"/>
                        </p:tgtEl>
                        <p:attrNameLst>
                          <p:attrName>ppt_w</p:attrName>
                        </p:attrNameLst>
                      </p:cBhvr>
                      <p:tavLst>
                        <p:tav tm="0">
                          <p:val>
                            <p:fltVal val="0"/>
                          </p:val>
                        </p:tav>
                        <p:tav tm="100000">
                          <p:val>
                            <p:strVal val="#ppt_w"/>
                          </p:val>
                        </p:tav>
                      </p:tavLst>
                    </p:anim>
                    <p:anim calcmode="lin" valueType="num">
                      <p:cBhvr>
                        <p:cTn dur="500" fill="hold"/>
                        <p:tgtEl>
                          <p:spTgt spid="270351"/>
                        </p:tgtEl>
                        <p:attrNameLst>
                          <p:attrName>ppt_h</p:attrName>
                        </p:attrNameLst>
                      </p:cBhvr>
                      <p:tavLst>
                        <p:tav tm="0">
                          <p:val>
                            <p:fltVal val="0"/>
                          </p:val>
                        </p:tav>
                        <p:tav tm="100000">
                          <p:val>
                            <p:strVal val="#ppt_h"/>
                          </p:val>
                        </p:tav>
                      </p:tavLst>
                    </p:anim>
                    <p:animEffect transition="in" filter="fade">
                      <p:cBhvr>
                        <p:cTn dur="500"/>
                        <p:tgtEl>
                          <p:spTgt spid="270351"/>
                        </p:tgtEl>
                      </p:cBhvr>
                    </p:animEffect>
                  </p:childTnLst>
                </p:cTn>
              </p:par>
            </p:tnLst>
          </p:tmpl>
          <p:tmpl lvl="5">
            <p:tnLst>
              <p:par>
                <p:cTn presetID="53" presetClass="entr" presetSubtype="0" fill="hold" nodeType="withEffect">
                  <p:stCondLst>
                    <p:cond delay="0"/>
                  </p:stCondLst>
                  <p:childTnLst>
                    <p:set>
                      <p:cBhvr>
                        <p:cTn dur="1" fill="hold">
                          <p:stCondLst>
                            <p:cond delay="0"/>
                          </p:stCondLst>
                        </p:cTn>
                        <p:tgtEl>
                          <p:spTgt spid="270351"/>
                        </p:tgtEl>
                        <p:attrNameLst>
                          <p:attrName>style.visibility</p:attrName>
                        </p:attrNameLst>
                      </p:cBhvr>
                      <p:to>
                        <p:strVal val="visible"/>
                      </p:to>
                    </p:set>
                    <p:anim calcmode="lin" valueType="num">
                      <p:cBhvr>
                        <p:cTn dur="500" fill="hold"/>
                        <p:tgtEl>
                          <p:spTgt spid="270351"/>
                        </p:tgtEl>
                        <p:attrNameLst>
                          <p:attrName>ppt_w</p:attrName>
                        </p:attrNameLst>
                      </p:cBhvr>
                      <p:tavLst>
                        <p:tav tm="0">
                          <p:val>
                            <p:fltVal val="0"/>
                          </p:val>
                        </p:tav>
                        <p:tav tm="100000">
                          <p:val>
                            <p:strVal val="#ppt_w"/>
                          </p:val>
                        </p:tav>
                      </p:tavLst>
                    </p:anim>
                    <p:anim calcmode="lin" valueType="num">
                      <p:cBhvr>
                        <p:cTn dur="500" fill="hold"/>
                        <p:tgtEl>
                          <p:spTgt spid="270351"/>
                        </p:tgtEl>
                        <p:attrNameLst>
                          <p:attrName>ppt_h</p:attrName>
                        </p:attrNameLst>
                      </p:cBhvr>
                      <p:tavLst>
                        <p:tav tm="0">
                          <p:val>
                            <p:fltVal val="0"/>
                          </p:val>
                        </p:tav>
                        <p:tav tm="100000">
                          <p:val>
                            <p:strVal val="#ppt_h"/>
                          </p:val>
                        </p:tav>
                      </p:tavLst>
                    </p:anim>
                    <p:animEffect transition="in" filter="fade">
                      <p:cBhvr>
                        <p:cTn dur="500"/>
                        <p:tgtEl>
                          <p:spTgt spid="270351"/>
                        </p:tgtEl>
                      </p:cBhvr>
                    </p:animEffect>
                  </p:childTnLst>
                </p:cTn>
              </p:par>
            </p:tnLst>
          </p:tmpl>
        </p:tmplLst>
      </p:bldP>
    </p:bldLst>
  </p:timing>
  <p:txStyles>
    <p:titleStyle>
      <a:lvl1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2pPr>
      <a:lvl3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3pPr>
      <a:lvl4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4pPr>
      <a:lvl5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5pPr>
      <a:lvl6pPr marL="4572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6pPr>
      <a:lvl7pPr marL="9144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7pPr>
      <a:lvl8pPr marL="13716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8pPr>
      <a:lvl9pPr marL="18288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9pPr>
    </p:titleStyle>
    <p:bodyStyle>
      <a:lvl1pPr marL="342900" indent="-342900" algn="r" rtl="1"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r" rtl="1"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r" rtl="1"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r" rtl="1"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 Id="rId5" Type="http://schemas.openxmlformats.org/officeDocument/2006/relationships/image" Target="../media/image6.wmf"/><Relationship Id="rId4" Type="http://schemas.openxmlformats.org/officeDocument/2006/relationships/image" Target="../media/image5.wmf"/></Relationships>
</file>

<file path=ppt/slides/_rels/slide2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12.xml"/><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6.xml"/><Relationship Id="rId1" Type="http://schemas.openxmlformats.org/officeDocument/2006/relationships/vmlDrawing" Target="../drawings/vmlDrawing1.vml"/><Relationship Id="rId4" Type="http://schemas.openxmlformats.org/officeDocument/2006/relationships/image" Target="../media/image12.e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3.xml"/><Relationship Id="rId5" Type="http://schemas.openxmlformats.org/officeDocument/2006/relationships/image" Target="../media/image6.wmf"/><Relationship Id="rId4" Type="http://schemas.openxmlformats.org/officeDocument/2006/relationships/image" Target="../media/image5.w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1.wmf"/><Relationship Id="rId1" Type="http://schemas.openxmlformats.org/officeDocument/2006/relationships/slideLayout" Target="../slideLayouts/slideLayout12.xml"/><Relationship Id="rId4" Type="http://schemas.openxmlformats.org/officeDocument/2006/relationships/image" Target="../media/image16.jpeg"/></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1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90A8AC-D4EE-42A6-9E8E-936CD809B1CA}" type="slidenum">
              <a:rPr lang="en-US" smtClean="0"/>
              <a:pPr/>
              <a:t>1</a:t>
            </a:fld>
            <a:endParaRPr lang="en-US" dirty="0"/>
          </a:p>
        </p:txBody>
      </p:sp>
      <p:pic>
        <p:nvPicPr>
          <p:cNvPr id="5" name="Picture 4" descr="besm.wmf"/>
          <p:cNvPicPr>
            <a:picLocks noChangeAspect="1"/>
          </p:cNvPicPr>
          <p:nvPr/>
        </p:nvPicPr>
        <p:blipFill>
          <a:blip r:embed="rId2" cstate="print">
            <a:duotone>
              <a:prstClr val="black"/>
              <a:srgbClr val="CC6600">
                <a:tint val="45000"/>
                <a:satMod val="400000"/>
              </a:srgbClr>
            </a:duotone>
          </a:blip>
          <a:stretch>
            <a:fillRect/>
          </a:stretch>
        </p:blipFill>
        <p:spPr>
          <a:xfrm>
            <a:off x="971600" y="1116731"/>
            <a:ext cx="7344816" cy="4960210"/>
          </a:xfrm>
          <a:prstGeom prst="rect">
            <a:avLst/>
          </a:prstGeom>
          <a:effectLst>
            <a:outerShdw blurRad="215900" dist="101600" dir="4560000" algn="ctr" rotWithShape="0">
              <a:schemeClr val="bg1">
                <a:alpha val="52000"/>
              </a:schemeClr>
            </a:outerShdw>
          </a:effectLst>
        </p:spPr>
      </p:pic>
    </p:spTree>
    <p:extLst>
      <p:ext uri="{BB962C8B-B14F-4D97-AF65-F5344CB8AC3E}">
        <p14:creationId xmlns:p14="http://schemas.microsoft.com/office/powerpoint/2010/main" val="1549388396"/>
      </p:ext>
    </p:extLst>
  </p:cSld>
  <p:clrMapOvr>
    <a:masterClrMapping/>
  </p:clrMapOvr>
  <p:transition advTm="1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a:xfrm>
            <a:off x="395288" y="0"/>
            <a:ext cx="8229600" cy="765175"/>
          </a:xfrm>
        </p:spPr>
        <p:txBody>
          <a:bodyPr/>
          <a:lstStyle/>
          <a:p>
            <a:pPr eaLnBrk="1" hangingPunct="1">
              <a:defRPr/>
            </a:pPr>
            <a:r>
              <a:rPr lang="ar-SA" sz="4000" smtClean="0">
                <a:solidFill>
                  <a:srgbClr val="FFFF00"/>
                </a:solidFill>
                <a:cs typeface="Titr" pitchFamily="2" charset="-78"/>
              </a:rPr>
              <a:t>نقشهاي مديريتي ازديدگاه آديزس</a:t>
            </a:r>
            <a:r>
              <a:rPr lang="ar-SA" sz="4000" b="0" smtClean="0">
                <a:solidFill>
                  <a:srgbClr val="FFFF00"/>
                </a:solidFill>
                <a:cs typeface="Titr" pitchFamily="2" charset="-78"/>
              </a:rPr>
              <a:t>  </a:t>
            </a:r>
            <a:endParaRPr lang="en-US" sz="4000" b="0" smtClean="0">
              <a:solidFill>
                <a:srgbClr val="FFFF00"/>
              </a:solidFill>
              <a:cs typeface="Titr" pitchFamily="2" charset="-78"/>
            </a:endParaRPr>
          </a:p>
        </p:txBody>
      </p:sp>
      <p:sp>
        <p:nvSpPr>
          <p:cNvPr id="7171" name="Rectangle 3"/>
          <p:cNvSpPr>
            <a:spLocks noGrp="1" noChangeArrowheads="1"/>
          </p:cNvSpPr>
          <p:nvPr>
            <p:ph type="body" idx="1"/>
          </p:nvPr>
        </p:nvSpPr>
        <p:spPr>
          <a:xfrm>
            <a:off x="0" y="836613"/>
            <a:ext cx="9144000" cy="6021387"/>
          </a:xfrm>
        </p:spPr>
        <p:txBody>
          <a:bodyPr/>
          <a:lstStyle/>
          <a:p>
            <a:pPr algn="just" eaLnBrk="1" hangingPunct="1">
              <a:lnSpc>
                <a:spcPct val="80000"/>
              </a:lnSpc>
              <a:buFont typeface="Wingdings" panose="05000000000000000000" pitchFamily="2" charset="2"/>
              <a:buNone/>
              <a:defRPr/>
            </a:pPr>
            <a:r>
              <a:rPr lang="fa-IR" sz="2800" b="1" smtClean="0">
                <a:solidFill>
                  <a:srgbClr val="00FF99"/>
                </a:solidFill>
                <a:cs typeface="Yagut" pitchFamily="2" charset="-78"/>
              </a:rPr>
              <a:t>براي اداره كردن سازمان مدير به چهار نقش نياز دارد:</a:t>
            </a:r>
          </a:p>
          <a:p>
            <a:pPr algn="just" eaLnBrk="1" hangingPunct="1">
              <a:lnSpc>
                <a:spcPct val="80000"/>
              </a:lnSpc>
              <a:buFont typeface="Wingdings" panose="05000000000000000000" pitchFamily="2" charset="2"/>
              <a:buNone/>
              <a:defRPr/>
            </a:pPr>
            <a:r>
              <a:rPr lang="fa-IR" sz="2400" b="1" smtClean="0">
                <a:cs typeface="Yagut" pitchFamily="2" charset="-78"/>
              </a:rPr>
              <a:t>1- </a:t>
            </a:r>
            <a:r>
              <a:rPr lang="fa-IR" sz="2400" b="1" smtClean="0">
                <a:solidFill>
                  <a:srgbClr val="FFFF00"/>
                </a:solidFill>
                <a:cs typeface="Yagut" pitchFamily="2" charset="-78"/>
              </a:rPr>
              <a:t>نقش توليدي (</a:t>
            </a:r>
            <a:r>
              <a:rPr lang="en-US" sz="2400" b="1" smtClean="0">
                <a:solidFill>
                  <a:srgbClr val="FFFF00"/>
                </a:solidFill>
                <a:cs typeface="Yagut" pitchFamily="2" charset="-78"/>
              </a:rPr>
              <a:t>Producing</a:t>
            </a:r>
            <a:r>
              <a:rPr lang="fa-IR" sz="2400" b="1" smtClean="0">
                <a:solidFill>
                  <a:srgbClr val="FFFF00"/>
                </a:solidFill>
                <a:cs typeface="Yagut" pitchFamily="2" charset="-78"/>
              </a:rPr>
              <a:t>):</a:t>
            </a:r>
            <a:r>
              <a:rPr lang="fa-IR" sz="2400" b="1" smtClean="0">
                <a:cs typeface="Yagut" pitchFamily="2" charset="-78"/>
              </a:rPr>
              <a:t>ازمدير در نقش توليد  انتظار ميرود كه به اهداف كاري خود برسد.براي اين كارهم لازم است كه درحرفه خود دانش ومهارت لازم را داشته باشد.چه اينكار بازاريابي ،مهندسي يا حسابداري باشد،چه هركار ديگري.(اين نقش باخرده سامانه فني و اقتصادي در ارتباط است)</a:t>
            </a:r>
          </a:p>
          <a:p>
            <a:pPr algn="just" eaLnBrk="1" hangingPunct="1">
              <a:lnSpc>
                <a:spcPct val="80000"/>
              </a:lnSpc>
              <a:buFont typeface="Wingdings" panose="05000000000000000000" pitchFamily="2" charset="2"/>
              <a:buNone/>
              <a:defRPr/>
            </a:pPr>
            <a:r>
              <a:rPr lang="fa-IR" sz="2400" b="1" smtClean="0">
                <a:cs typeface="Yagut" pitchFamily="2" charset="-78"/>
              </a:rPr>
              <a:t>2- </a:t>
            </a:r>
            <a:r>
              <a:rPr lang="fa-IR" sz="2400" b="1" smtClean="0">
                <a:solidFill>
                  <a:srgbClr val="FFFF00"/>
                </a:solidFill>
                <a:cs typeface="Yagut" pitchFamily="2" charset="-78"/>
              </a:rPr>
              <a:t>نقش اجرا يي يا وظيفه اداره كردن(</a:t>
            </a:r>
            <a:r>
              <a:rPr lang="en-US" sz="2400" b="1" smtClean="0">
                <a:solidFill>
                  <a:srgbClr val="FFFF00"/>
                </a:solidFill>
                <a:cs typeface="Yagut" pitchFamily="2" charset="-78"/>
              </a:rPr>
              <a:t>Implementing</a:t>
            </a:r>
            <a:r>
              <a:rPr lang="fa-IR" sz="2400" b="1" smtClean="0">
                <a:solidFill>
                  <a:srgbClr val="FFFF00"/>
                </a:solidFill>
                <a:cs typeface="Yagut" pitchFamily="2" charset="-78"/>
              </a:rPr>
              <a:t>):</a:t>
            </a:r>
            <a:r>
              <a:rPr lang="fa-IR" sz="2400" b="1" smtClean="0">
                <a:cs typeface="Yagut" pitchFamily="2" charset="-78"/>
              </a:rPr>
              <a:t>از مدير در نقش اجرايي انتظار ميرود كه به انجام وظايف مديريتي بپردازد.مدير بايد بتواندافرادي راكه بااوكارمي كنند اداره نموده ودقت كند كه اين افراد مولد باشند.در اين كار نقش مديران برنامه ريزي ، هماهنگي ، كنترل و انظباط بخشيدن است.(اين نقش با خرده سامانه اداري وتشكيلاتي ارتباط دارد)</a:t>
            </a:r>
          </a:p>
          <a:p>
            <a:pPr algn="just" eaLnBrk="1" hangingPunct="1">
              <a:lnSpc>
                <a:spcPct val="80000"/>
              </a:lnSpc>
              <a:buFont typeface="Wingdings" panose="05000000000000000000" pitchFamily="2" charset="2"/>
              <a:buNone/>
              <a:defRPr/>
            </a:pPr>
            <a:r>
              <a:rPr lang="fa-IR" sz="2400" b="1" smtClean="0">
                <a:cs typeface="Yagut" pitchFamily="2" charset="-78"/>
              </a:rPr>
              <a:t>3- </a:t>
            </a:r>
            <a:r>
              <a:rPr lang="fa-IR" sz="2400" b="1" smtClean="0">
                <a:solidFill>
                  <a:srgbClr val="FFFF00"/>
                </a:solidFill>
                <a:cs typeface="Yagut" pitchFamily="2" charset="-78"/>
              </a:rPr>
              <a:t>نقش نو آوري وخلاقيت (</a:t>
            </a:r>
            <a:r>
              <a:rPr lang="en-US" sz="2400" b="1" smtClean="0">
                <a:solidFill>
                  <a:srgbClr val="FFFF00"/>
                </a:solidFill>
                <a:cs typeface="Yagut" pitchFamily="2" charset="-78"/>
              </a:rPr>
              <a:t>Innovating</a:t>
            </a:r>
            <a:r>
              <a:rPr lang="fa-IR" sz="2400" b="1" smtClean="0">
                <a:solidFill>
                  <a:srgbClr val="FFFF00"/>
                </a:solidFill>
                <a:cs typeface="Yagut" pitchFamily="2" charset="-78"/>
              </a:rPr>
              <a:t>):</a:t>
            </a:r>
            <a:r>
              <a:rPr lang="fa-IR" sz="2400" b="1" smtClean="0">
                <a:cs typeface="Yagut" pitchFamily="2" charset="-78"/>
              </a:rPr>
              <a:t>در اين نقش از مديرانتظار ميرود كه با توجه به تحولات محيطي با نوآوري اهداف سازماني ونظامهاي كاري را تغيير دهد.(اين نقش با خرده سامانه اطلاعاتي – تصميم گيري در ارتباط است)</a:t>
            </a:r>
          </a:p>
          <a:p>
            <a:pPr algn="just" eaLnBrk="1" hangingPunct="1">
              <a:lnSpc>
                <a:spcPct val="80000"/>
              </a:lnSpc>
              <a:buFont typeface="Wingdings" panose="05000000000000000000" pitchFamily="2" charset="2"/>
              <a:buNone/>
              <a:defRPr/>
            </a:pPr>
            <a:r>
              <a:rPr lang="fa-IR" sz="2400" b="1" smtClean="0">
                <a:cs typeface="Yagut" pitchFamily="2" charset="-78"/>
              </a:rPr>
              <a:t>4- </a:t>
            </a:r>
            <a:r>
              <a:rPr lang="fa-IR" sz="2400" b="1" smtClean="0">
                <a:solidFill>
                  <a:srgbClr val="FFFF00"/>
                </a:solidFill>
                <a:cs typeface="Yagut" pitchFamily="2" charset="-78"/>
              </a:rPr>
              <a:t>نقش تلفيق ويكپارچه نمودن (</a:t>
            </a:r>
            <a:r>
              <a:rPr lang="en-US" sz="2400" b="1" smtClean="0">
                <a:solidFill>
                  <a:srgbClr val="FFFF00"/>
                </a:solidFill>
                <a:cs typeface="Yagut" pitchFamily="2" charset="-78"/>
              </a:rPr>
              <a:t>Integrating</a:t>
            </a:r>
            <a:r>
              <a:rPr lang="fa-IR" sz="2400" b="1" smtClean="0">
                <a:solidFill>
                  <a:srgbClr val="FFFF00"/>
                </a:solidFill>
                <a:cs typeface="Yagut" pitchFamily="2" charset="-78"/>
              </a:rPr>
              <a:t>):</a:t>
            </a:r>
            <a:r>
              <a:rPr lang="fa-IR" sz="2400" b="1" smtClean="0">
                <a:cs typeface="Yagut" pitchFamily="2" charset="-78"/>
              </a:rPr>
              <a:t>دراين نقش مدير بايد همه سازمان را در پي اهداف واستراتژيهاي سازمان متحدكند.دراينجا مديراهداف فردي رابا اهداف گروهي ، ريسك فردي راباريسك گروهي هماهنگ كرده ونتيجتاًسازماندهي فردي رابه سازماندهي گروهي تبديل ميكند.اين كارالبته كسي را ميخواهدكه دربرابر نيازهاي مردم حساس باشد.(اين نقش با خرده سامانه انساني- اجتماعي مرتبط است)</a:t>
            </a:r>
            <a:endParaRPr lang="en-US" sz="2400" b="1" smtClean="0">
              <a:cs typeface="Yagut" pitchFamily="2" charset="-78"/>
            </a:endParaRPr>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2514" name="Rectangle 2"/>
          <p:cNvSpPr>
            <a:spLocks noGrp="1" noRot="1" noChangeArrowheads="1"/>
          </p:cNvSpPr>
          <p:nvPr>
            <p:ph type="title"/>
          </p:nvPr>
        </p:nvSpPr>
        <p:spPr>
          <a:xfrm>
            <a:off x="457200" y="115888"/>
            <a:ext cx="8229600" cy="865187"/>
          </a:xfrm>
        </p:spPr>
        <p:txBody>
          <a:bodyPr/>
          <a:lstStyle/>
          <a:p>
            <a:pPr eaLnBrk="1" hangingPunct="1">
              <a:defRPr/>
            </a:pPr>
            <a:r>
              <a:rPr lang="fa-IR" smtClean="0">
                <a:solidFill>
                  <a:srgbClr val="FFFF00"/>
                </a:solidFill>
                <a:cs typeface="Titr" pitchFamily="2" charset="-78"/>
              </a:rPr>
              <a:t>نگاهي بر نگرش نظام مند</a:t>
            </a:r>
            <a:endParaRPr lang="en-US" smtClean="0">
              <a:solidFill>
                <a:srgbClr val="FFFF00"/>
              </a:solidFill>
              <a:cs typeface="Titr" pitchFamily="2" charset="-78"/>
            </a:endParaRPr>
          </a:p>
        </p:txBody>
      </p:sp>
      <p:sp>
        <p:nvSpPr>
          <p:cNvPr id="192515" name="Rectangle 3"/>
          <p:cNvSpPr>
            <a:spLocks noGrp="1" noChangeArrowheads="1"/>
          </p:cNvSpPr>
          <p:nvPr>
            <p:ph type="body" idx="1"/>
          </p:nvPr>
        </p:nvSpPr>
        <p:spPr>
          <a:xfrm>
            <a:off x="0" y="908050"/>
            <a:ext cx="9144000" cy="4349750"/>
          </a:xfrm>
        </p:spPr>
        <p:txBody>
          <a:bodyPr/>
          <a:lstStyle/>
          <a:p>
            <a:pPr algn="just" eaLnBrk="1" hangingPunct="1">
              <a:lnSpc>
                <a:spcPct val="90000"/>
              </a:lnSpc>
              <a:buFont typeface="Wingdings" panose="05000000000000000000" pitchFamily="2" charset="2"/>
              <a:buNone/>
              <a:defRPr/>
            </a:pPr>
            <a:r>
              <a:rPr lang="fa-IR" b="1" smtClean="0">
                <a:solidFill>
                  <a:srgbClr val="00FF99"/>
                </a:solidFill>
              </a:rPr>
              <a:t>تعريف سامانه:</a:t>
            </a:r>
          </a:p>
          <a:p>
            <a:pPr algn="just" eaLnBrk="1" hangingPunct="1">
              <a:lnSpc>
                <a:spcPct val="90000"/>
              </a:lnSpc>
              <a:buFont typeface="Wingdings" panose="05000000000000000000" pitchFamily="2" charset="2"/>
              <a:buNone/>
              <a:defRPr/>
            </a:pPr>
            <a:r>
              <a:rPr lang="fa-IR" sz="2800" b="1" smtClean="0">
                <a:cs typeface="Yagut" pitchFamily="2" charset="-78"/>
              </a:rPr>
              <a:t>مجموعه اي است از اجزاء به هم مرتبط كه با يكديگر در تعامل بوده و هدف خاصي را دنبال مي كنند.</a:t>
            </a:r>
          </a:p>
          <a:p>
            <a:pPr algn="just" eaLnBrk="1" hangingPunct="1">
              <a:lnSpc>
                <a:spcPct val="90000"/>
              </a:lnSpc>
              <a:buFont typeface="Wingdings" panose="05000000000000000000" pitchFamily="2" charset="2"/>
              <a:buNone/>
              <a:defRPr/>
            </a:pPr>
            <a:r>
              <a:rPr lang="fa-IR" b="1" smtClean="0">
                <a:solidFill>
                  <a:srgbClr val="00FF99"/>
                </a:solidFill>
                <a:cs typeface="Yagut" pitchFamily="2" charset="-78"/>
              </a:rPr>
              <a:t>اجزاء سامانه :</a:t>
            </a:r>
          </a:p>
          <a:p>
            <a:pPr algn="just" eaLnBrk="1" hangingPunct="1">
              <a:lnSpc>
                <a:spcPct val="90000"/>
              </a:lnSpc>
              <a:buClr>
                <a:schemeClr val="tx1"/>
              </a:buClr>
              <a:defRPr/>
            </a:pPr>
            <a:r>
              <a:rPr lang="fa-IR" sz="2800" b="1" smtClean="0">
                <a:cs typeface="Yagut" pitchFamily="2" charset="-78"/>
              </a:rPr>
              <a:t>ورودي</a:t>
            </a:r>
          </a:p>
          <a:p>
            <a:pPr algn="just" eaLnBrk="1" hangingPunct="1">
              <a:lnSpc>
                <a:spcPct val="90000"/>
              </a:lnSpc>
              <a:buClr>
                <a:schemeClr val="tx1"/>
              </a:buClr>
              <a:defRPr/>
            </a:pPr>
            <a:r>
              <a:rPr lang="fa-IR" sz="2800" b="1" smtClean="0">
                <a:cs typeface="Yagut" pitchFamily="2" charset="-78"/>
              </a:rPr>
              <a:t>فرايند</a:t>
            </a:r>
          </a:p>
          <a:p>
            <a:pPr algn="just" eaLnBrk="1" hangingPunct="1">
              <a:lnSpc>
                <a:spcPct val="90000"/>
              </a:lnSpc>
              <a:buClr>
                <a:schemeClr val="tx1"/>
              </a:buClr>
              <a:defRPr/>
            </a:pPr>
            <a:r>
              <a:rPr lang="fa-IR" sz="2800" b="1" smtClean="0">
                <a:cs typeface="Yagut" pitchFamily="2" charset="-78"/>
              </a:rPr>
              <a:t>خروجي</a:t>
            </a:r>
          </a:p>
          <a:p>
            <a:pPr algn="just" eaLnBrk="1" hangingPunct="1">
              <a:lnSpc>
                <a:spcPct val="90000"/>
              </a:lnSpc>
              <a:buClr>
                <a:schemeClr val="tx1"/>
              </a:buClr>
              <a:defRPr/>
            </a:pPr>
            <a:r>
              <a:rPr lang="fa-IR" sz="2800" b="1" smtClean="0">
                <a:cs typeface="Yagut" pitchFamily="2" charset="-78"/>
              </a:rPr>
              <a:t>بازخورد</a:t>
            </a:r>
          </a:p>
          <a:p>
            <a:pPr algn="just" eaLnBrk="1" hangingPunct="1">
              <a:lnSpc>
                <a:spcPct val="90000"/>
              </a:lnSpc>
              <a:buClr>
                <a:schemeClr val="tx1"/>
              </a:buClr>
              <a:defRPr/>
            </a:pPr>
            <a:r>
              <a:rPr lang="fa-IR" sz="2800" b="1" smtClean="0">
                <a:cs typeface="Yagut" pitchFamily="2" charset="-78"/>
              </a:rPr>
              <a:t>محيط </a:t>
            </a:r>
          </a:p>
          <a:p>
            <a:pPr algn="just" eaLnBrk="1" hangingPunct="1">
              <a:lnSpc>
                <a:spcPct val="90000"/>
              </a:lnSpc>
              <a:buFont typeface="Wingdings" panose="05000000000000000000" pitchFamily="2" charset="2"/>
              <a:buNone/>
              <a:defRPr/>
            </a:pPr>
            <a:endParaRPr lang="en-US" sz="2800" b="1" smtClean="0">
              <a:cs typeface="Yagut" pitchFamily="2" charset="-78"/>
            </a:endParaRPr>
          </a:p>
        </p:txBody>
      </p:sp>
      <p:sp>
        <p:nvSpPr>
          <p:cNvPr id="16388" name="Rectangle 4"/>
          <p:cNvSpPr>
            <a:spLocks noChangeArrowheads="1"/>
          </p:cNvSpPr>
          <p:nvPr/>
        </p:nvSpPr>
        <p:spPr bwMode="auto">
          <a:xfrm>
            <a:off x="900113" y="5157788"/>
            <a:ext cx="1368425" cy="531812"/>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3200" b="1">
                <a:solidFill>
                  <a:srgbClr val="FF0000"/>
                </a:solidFill>
                <a:latin typeface="Arial" panose="020B0604020202020204" pitchFamily="34" charset="0"/>
                <a:cs typeface="Yagut" pitchFamily="2" charset="0"/>
              </a:rPr>
              <a:t>ورودي</a:t>
            </a:r>
            <a:endParaRPr lang="en-US" altLang="fa-IR" sz="3200" b="1">
              <a:solidFill>
                <a:srgbClr val="FF0000"/>
              </a:solidFill>
              <a:latin typeface="Arial" panose="020B0604020202020204" pitchFamily="34" charset="0"/>
              <a:cs typeface="Yagut" pitchFamily="2" charset="0"/>
            </a:endParaRPr>
          </a:p>
        </p:txBody>
      </p:sp>
      <p:sp>
        <p:nvSpPr>
          <p:cNvPr id="16389" name="Rectangle 5"/>
          <p:cNvSpPr>
            <a:spLocks noChangeArrowheads="1"/>
          </p:cNvSpPr>
          <p:nvPr/>
        </p:nvSpPr>
        <p:spPr bwMode="auto">
          <a:xfrm>
            <a:off x="3059113" y="5157788"/>
            <a:ext cx="1368425" cy="531812"/>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3200" b="1">
                <a:solidFill>
                  <a:srgbClr val="FF0000"/>
                </a:solidFill>
                <a:latin typeface="Arial" panose="020B0604020202020204" pitchFamily="34" charset="0"/>
                <a:cs typeface="Yagut" pitchFamily="2" charset="0"/>
              </a:rPr>
              <a:t>فرايند</a:t>
            </a:r>
            <a:endParaRPr lang="en-US" altLang="fa-IR" sz="3200" b="1">
              <a:solidFill>
                <a:srgbClr val="FF0000"/>
              </a:solidFill>
              <a:latin typeface="Arial" panose="020B0604020202020204" pitchFamily="34" charset="0"/>
              <a:cs typeface="Yagut" pitchFamily="2" charset="0"/>
            </a:endParaRPr>
          </a:p>
        </p:txBody>
      </p:sp>
      <p:sp>
        <p:nvSpPr>
          <p:cNvPr id="16390" name="Rectangle 6"/>
          <p:cNvSpPr>
            <a:spLocks noChangeArrowheads="1"/>
          </p:cNvSpPr>
          <p:nvPr/>
        </p:nvSpPr>
        <p:spPr bwMode="auto">
          <a:xfrm>
            <a:off x="5219700" y="5157788"/>
            <a:ext cx="1368425" cy="531812"/>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3200" b="1">
                <a:solidFill>
                  <a:srgbClr val="FF0000"/>
                </a:solidFill>
                <a:latin typeface="Arial" panose="020B0604020202020204" pitchFamily="34" charset="0"/>
                <a:cs typeface="Yagut" pitchFamily="2" charset="0"/>
              </a:rPr>
              <a:t>خروجي</a:t>
            </a:r>
            <a:endParaRPr lang="en-US" altLang="fa-IR" sz="3200" b="1">
              <a:solidFill>
                <a:srgbClr val="FF0000"/>
              </a:solidFill>
              <a:latin typeface="Arial" panose="020B0604020202020204" pitchFamily="34" charset="0"/>
              <a:cs typeface="Yagut" pitchFamily="2" charset="0"/>
            </a:endParaRPr>
          </a:p>
        </p:txBody>
      </p:sp>
      <p:sp>
        <p:nvSpPr>
          <p:cNvPr id="16391" name="Rectangle 7"/>
          <p:cNvSpPr>
            <a:spLocks noChangeArrowheads="1"/>
          </p:cNvSpPr>
          <p:nvPr/>
        </p:nvSpPr>
        <p:spPr bwMode="auto">
          <a:xfrm>
            <a:off x="2987675" y="6165850"/>
            <a:ext cx="1368425" cy="531813"/>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3200" b="1">
                <a:solidFill>
                  <a:srgbClr val="FF0000"/>
                </a:solidFill>
                <a:latin typeface="Arial" panose="020B0604020202020204" pitchFamily="34" charset="0"/>
                <a:cs typeface="Yagut" pitchFamily="2" charset="0"/>
              </a:rPr>
              <a:t>بازخورد</a:t>
            </a:r>
            <a:endParaRPr lang="en-US" altLang="fa-IR" sz="3200" b="1">
              <a:solidFill>
                <a:srgbClr val="FF0000"/>
              </a:solidFill>
              <a:latin typeface="Arial" panose="020B0604020202020204" pitchFamily="34" charset="0"/>
              <a:cs typeface="Yagut" pitchFamily="2" charset="0"/>
            </a:endParaRPr>
          </a:p>
        </p:txBody>
      </p:sp>
      <p:sp>
        <p:nvSpPr>
          <p:cNvPr id="16392" name="Line 8"/>
          <p:cNvSpPr>
            <a:spLocks noChangeShapeType="1"/>
          </p:cNvSpPr>
          <p:nvPr/>
        </p:nvSpPr>
        <p:spPr bwMode="auto">
          <a:xfrm flipH="1">
            <a:off x="250825" y="6453188"/>
            <a:ext cx="27368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393" name="Line 9"/>
          <p:cNvSpPr>
            <a:spLocks noChangeShapeType="1"/>
          </p:cNvSpPr>
          <p:nvPr/>
        </p:nvSpPr>
        <p:spPr bwMode="auto">
          <a:xfrm flipV="1">
            <a:off x="250825" y="5445125"/>
            <a:ext cx="0" cy="10080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394" name="Line 10"/>
          <p:cNvSpPr>
            <a:spLocks noChangeShapeType="1"/>
          </p:cNvSpPr>
          <p:nvPr/>
        </p:nvSpPr>
        <p:spPr bwMode="auto">
          <a:xfrm>
            <a:off x="7019925" y="5445125"/>
            <a:ext cx="0" cy="10080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395" name="Line 11"/>
          <p:cNvSpPr>
            <a:spLocks noChangeShapeType="1"/>
          </p:cNvSpPr>
          <p:nvPr/>
        </p:nvSpPr>
        <p:spPr bwMode="auto">
          <a:xfrm flipH="1">
            <a:off x="4356100" y="6453188"/>
            <a:ext cx="26638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396" name="Line 12"/>
          <p:cNvSpPr>
            <a:spLocks noChangeShapeType="1"/>
          </p:cNvSpPr>
          <p:nvPr/>
        </p:nvSpPr>
        <p:spPr bwMode="auto">
          <a:xfrm>
            <a:off x="6588125" y="5445125"/>
            <a:ext cx="4318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397" name="Line 13"/>
          <p:cNvSpPr>
            <a:spLocks noChangeShapeType="1"/>
          </p:cNvSpPr>
          <p:nvPr/>
        </p:nvSpPr>
        <p:spPr bwMode="auto">
          <a:xfrm>
            <a:off x="250825" y="5445125"/>
            <a:ext cx="649288"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398" name="Line 14"/>
          <p:cNvSpPr>
            <a:spLocks noChangeShapeType="1"/>
          </p:cNvSpPr>
          <p:nvPr/>
        </p:nvSpPr>
        <p:spPr bwMode="auto">
          <a:xfrm>
            <a:off x="2268538" y="5445125"/>
            <a:ext cx="7905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399" name="Line 15"/>
          <p:cNvSpPr>
            <a:spLocks noChangeShapeType="1"/>
          </p:cNvSpPr>
          <p:nvPr/>
        </p:nvSpPr>
        <p:spPr bwMode="auto">
          <a:xfrm>
            <a:off x="4427538" y="5445125"/>
            <a:ext cx="792162"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00" name="Oval 16"/>
          <p:cNvSpPr>
            <a:spLocks noChangeArrowheads="1"/>
          </p:cNvSpPr>
          <p:nvPr/>
        </p:nvSpPr>
        <p:spPr bwMode="auto">
          <a:xfrm>
            <a:off x="684213" y="2276475"/>
            <a:ext cx="2951162" cy="2592388"/>
          </a:xfrm>
          <a:prstGeom prst="ellipse">
            <a:avLst/>
          </a:prstGeom>
          <a:solidFill>
            <a:schemeClr val="accent1"/>
          </a:solidFill>
          <a:ln w="19050">
            <a:solidFill>
              <a:srgbClr val="0000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endParaRPr lang="en-US" altLang="fa-IR" sz="2800"/>
          </a:p>
        </p:txBody>
      </p:sp>
      <p:sp>
        <p:nvSpPr>
          <p:cNvPr id="16401" name="Oval 17"/>
          <p:cNvSpPr>
            <a:spLocks noChangeArrowheads="1"/>
          </p:cNvSpPr>
          <p:nvPr/>
        </p:nvSpPr>
        <p:spPr bwMode="auto">
          <a:xfrm>
            <a:off x="1185863" y="2565400"/>
            <a:ext cx="649287" cy="647700"/>
          </a:xfrm>
          <a:prstGeom prst="ellipse">
            <a:avLst/>
          </a:prstGeom>
          <a:solidFill>
            <a:schemeClr val="accent1"/>
          </a:solidFill>
          <a:ln w="28575">
            <a:solidFill>
              <a:srgbClr val="0000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b="1">
                <a:solidFill>
                  <a:srgbClr val="000000"/>
                </a:solidFill>
                <a:latin typeface="Tahoma" panose="020B0604030504040204" pitchFamily="34" charset="0"/>
              </a:rPr>
              <a:t>خرده </a:t>
            </a:r>
          </a:p>
          <a:p>
            <a:pPr algn="ctr" rtl="0" eaLnBrk="1" hangingPunct="1"/>
            <a:r>
              <a:rPr lang="fa-IR" altLang="fa-IR" b="1">
                <a:solidFill>
                  <a:srgbClr val="000000"/>
                </a:solidFill>
                <a:latin typeface="Tahoma" panose="020B0604030504040204" pitchFamily="34" charset="0"/>
              </a:rPr>
              <a:t>سامانه</a:t>
            </a:r>
            <a:endParaRPr lang="en-US" altLang="fa-IR" b="1">
              <a:solidFill>
                <a:srgbClr val="000000"/>
              </a:solidFill>
              <a:latin typeface="Tahoma" panose="020B0604030504040204" pitchFamily="34" charset="0"/>
            </a:endParaRPr>
          </a:p>
        </p:txBody>
      </p:sp>
      <p:sp>
        <p:nvSpPr>
          <p:cNvPr id="16402" name="Oval 18"/>
          <p:cNvSpPr>
            <a:spLocks noChangeArrowheads="1"/>
          </p:cNvSpPr>
          <p:nvPr/>
        </p:nvSpPr>
        <p:spPr bwMode="auto">
          <a:xfrm>
            <a:off x="2124075" y="2492375"/>
            <a:ext cx="649288" cy="647700"/>
          </a:xfrm>
          <a:prstGeom prst="ellipse">
            <a:avLst/>
          </a:prstGeom>
          <a:solidFill>
            <a:schemeClr val="accent1"/>
          </a:solidFill>
          <a:ln w="25400">
            <a:solidFill>
              <a:srgbClr val="0000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1600" b="1">
                <a:solidFill>
                  <a:srgbClr val="000000"/>
                </a:solidFill>
                <a:latin typeface="Tahoma" panose="020B0604030504040204" pitchFamily="34" charset="0"/>
                <a:cs typeface="Yagut" pitchFamily="2" charset="0"/>
              </a:rPr>
              <a:t>خرده </a:t>
            </a:r>
          </a:p>
          <a:p>
            <a:pPr algn="ctr" rtl="0" eaLnBrk="1" hangingPunct="1"/>
            <a:r>
              <a:rPr lang="fa-IR" altLang="fa-IR" sz="1600" b="1">
                <a:solidFill>
                  <a:srgbClr val="000000"/>
                </a:solidFill>
                <a:latin typeface="Tahoma" panose="020B0604030504040204" pitchFamily="34" charset="0"/>
                <a:cs typeface="Yagut" pitchFamily="2" charset="0"/>
              </a:rPr>
              <a:t>سامانه</a:t>
            </a:r>
            <a:endParaRPr lang="en-US" altLang="fa-IR" sz="1600" b="1">
              <a:solidFill>
                <a:srgbClr val="000000"/>
              </a:solidFill>
              <a:latin typeface="Tahoma" panose="020B0604030504040204" pitchFamily="34" charset="0"/>
              <a:cs typeface="Yagut" pitchFamily="2" charset="0"/>
            </a:endParaRPr>
          </a:p>
        </p:txBody>
      </p:sp>
      <p:sp>
        <p:nvSpPr>
          <p:cNvPr id="16403" name="Oval 19"/>
          <p:cNvSpPr>
            <a:spLocks noChangeArrowheads="1"/>
          </p:cNvSpPr>
          <p:nvPr/>
        </p:nvSpPr>
        <p:spPr bwMode="auto">
          <a:xfrm>
            <a:off x="1692275" y="4005263"/>
            <a:ext cx="649288" cy="647700"/>
          </a:xfrm>
          <a:prstGeom prst="ellipse">
            <a:avLst/>
          </a:prstGeom>
          <a:solidFill>
            <a:schemeClr val="accent1"/>
          </a:solidFill>
          <a:ln w="28575">
            <a:solidFill>
              <a:srgbClr val="0000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b="1">
                <a:solidFill>
                  <a:srgbClr val="000000"/>
                </a:solidFill>
                <a:latin typeface="Tahoma" panose="020B0604030504040204" pitchFamily="34" charset="0"/>
              </a:rPr>
              <a:t>خرده </a:t>
            </a:r>
          </a:p>
          <a:p>
            <a:pPr algn="ctr" rtl="0" eaLnBrk="1" hangingPunct="1"/>
            <a:r>
              <a:rPr lang="fa-IR" altLang="fa-IR" b="1">
                <a:solidFill>
                  <a:srgbClr val="000000"/>
                </a:solidFill>
                <a:latin typeface="Tahoma" panose="020B0604030504040204" pitchFamily="34" charset="0"/>
              </a:rPr>
              <a:t>سامانه</a:t>
            </a:r>
            <a:endParaRPr lang="en-US" altLang="fa-IR" b="1">
              <a:solidFill>
                <a:srgbClr val="000000"/>
              </a:solidFill>
              <a:latin typeface="Tahoma" panose="020B0604030504040204" pitchFamily="34" charset="0"/>
            </a:endParaRPr>
          </a:p>
        </p:txBody>
      </p:sp>
      <p:sp>
        <p:nvSpPr>
          <p:cNvPr id="16404" name="Oval 20"/>
          <p:cNvSpPr>
            <a:spLocks noChangeArrowheads="1"/>
          </p:cNvSpPr>
          <p:nvPr/>
        </p:nvSpPr>
        <p:spPr bwMode="auto">
          <a:xfrm>
            <a:off x="900113" y="3429000"/>
            <a:ext cx="649287" cy="647700"/>
          </a:xfrm>
          <a:prstGeom prst="ellipse">
            <a:avLst/>
          </a:prstGeom>
          <a:solidFill>
            <a:schemeClr val="accent1"/>
          </a:solidFill>
          <a:ln w="28575">
            <a:solidFill>
              <a:srgbClr val="0000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16405" name="Oval 21"/>
          <p:cNvSpPr>
            <a:spLocks noChangeArrowheads="1"/>
          </p:cNvSpPr>
          <p:nvPr/>
        </p:nvSpPr>
        <p:spPr bwMode="auto">
          <a:xfrm>
            <a:off x="2771775" y="2997200"/>
            <a:ext cx="649288" cy="647700"/>
          </a:xfrm>
          <a:prstGeom prst="ellipse">
            <a:avLst/>
          </a:prstGeom>
          <a:solidFill>
            <a:schemeClr val="accent1"/>
          </a:solidFill>
          <a:ln w="28575">
            <a:solidFill>
              <a:srgbClr val="0000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b="1">
                <a:solidFill>
                  <a:srgbClr val="000000"/>
                </a:solidFill>
                <a:latin typeface="Tahoma" panose="020B0604030504040204" pitchFamily="34" charset="0"/>
              </a:rPr>
              <a:t>خرده </a:t>
            </a:r>
          </a:p>
          <a:p>
            <a:pPr algn="ctr" rtl="0" eaLnBrk="1" hangingPunct="1"/>
            <a:r>
              <a:rPr lang="fa-IR" altLang="fa-IR" b="1">
                <a:solidFill>
                  <a:srgbClr val="000000"/>
                </a:solidFill>
                <a:latin typeface="Tahoma" panose="020B0604030504040204" pitchFamily="34" charset="0"/>
              </a:rPr>
              <a:t>سامانه</a:t>
            </a:r>
            <a:endParaRPr lang="en-US" altLang="fa-IR" b="1">
              <a:solidFill>
                <a:srgbClr val="000000"/>
              </a:solidFill>
              <a:latin typeface="Tahoma" panose="020B0604030504040204" pitchFamily="34" charset="0"/>
            </a:endParaRPr>
          </a:p>
        </p:txBody>
      </p:sp>
      <p:sp>
        <p:nvSpPr>
          <p:cNvPr id="16406" name="Oval 22"/>
          <p:cNvSpPr>
            <a:spLocks noChangeArrowheads="1"/>
          </p:cNvSpPr>
          <p:nvPr/>
        </p:nvSpPr>
        <p:spPr bwMode="auto">
          <a:xfrm>
            <a:off x="2411413" y="3716338"/>
            <a:ext cx="649287" cy="647700"/>
          </a:xfrm>
          <a:prstGeom prst="ellipse">
            <a:avLst/>
          </a:prstGeom>
          <a:solidFill>
            <a:schemeClr val="accent1"/>
          </a:solidFill>
          <a:ln w="28575">
            <a:solidFill>
              <a:srgbClr val="0000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b="1">
                <a:solidFill>
                  <a:srgbClr val="000000"/>
                </a:solidFill>
                <a:latin typeface="Tahoma" panose="020B0604030504040204" pitchFamily="34" charset="0"/>
              </a:rPr>
              <a:t>خرده </a:t>
            </a:r>
          </a:p>
          <a:p>
            <a:pPr algn="ctr" rtl="0" eaLnBrk="1" hangingPunct="1"/>
            <a:r>
              <a:rPr lang="fa-IR" altLang="fa-IR" b="1">
                <a:solidFill>
                  <a:srgbClr val="000000"/>
                </a:solidFill>
                <a:latin typeface="Tahoma" panose="020B0604030504040204" pitchFamily="34" charset="0"/>
              </a:rPr>
              <a:t>سامانه</a:t>
            </a:r>
            <a:endParaRPr lang="en-US" altLang="fa-IR" b="1">
              <a:solidFill>
                <a:srgbClr val="000000"/>
              </a:solidFill>
              <a:latin typeface="Tahoma" panose="020B0604030504040204" pitchFamily="34" charset="0"/>
            </a:endParaRPr>
          </a:p>
        </p:txBody>
      </p:sp>
      <p:sp>
        <p:nvSpPr>
          <p:cNvPr id="16407" name="Oval 23"/>
          <p:cNvSpPr>
            <a:spLocks noChangeArrowheads="1"/>
          </p:cNvSpPr>
          <p:nvPr/>
        </p:nvSpPr>
        <p:spPr bwMode="auto">
          <a:xfrm>
            <a:off x="971550" y="3573463"/>
            <a:ext cx="215900" cy="215900"/>
          </a:xfrm>
          <a:prstGeom prst="ellipse">
            <a:avLst/>
          </a:prstGeom>
          <a:solidFill>
            <a:schemeClr val="accent1"/>
          </a:solidFill>
          <a:ln w="28575">
            <a:solidFill>
              <a:srgbClr val="0000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800" b="1">
                <a:solidFill>
                  <a:srgbClr val="000000"/>
                </a:solidFill>
                <a:latin typeface="Tahoma" panose="020B0604030504040204" pitchFamily="34" charset="0"/>
              </a:rPr>
              <a:t>سامانه</a:t>
            </a:r>
            <a:endParaRPr lang="en-US" altLang="fa-IR" sz="800" b="1">
              <a:solidFill>
                <a:srgbClr val="000000"/>
              </a:solidFill>
              <a:latin typeface="Tahoma" panose="020B0604030504040204" pitchFamily="34" charset="0"/>
            </a:endParaRPr>
          </a:p>
        </p:txBody>
      </p:sp>
      <p:sp>
        <p:nvSpPr>
          <p:cNvPr id="16408" name="Oval 24"/>
          <p:cNvSpPr>
            <a:spLocks noChangeArrowheads="1"/>
          </p:cNvSpPr>
          <p:nvPr/>
        </p:nvSpPr>
        <p:spPr bwMode="auto">
          <a:xfrm>
            <a:off x="1187450" y="3789363"/>
            <a:ext cx="215900" cy="215900"/>
          </a:xfrm>
          <a:prstGeom prst="ellipse">
            <a:avLst/>
          </a:prstGeom>
          <a:solidFill>
            <a:schemeClr val="accent1"/>
          </a:solidFill>
          <a:ln w="28575">
            <a:solidFill>
              <a:srgbClr val="0000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16409" name="Oval 25"/>
          <p:cNvSpPr>
            <a:spLocks noChangeArrowheads="1"/>
          </p:cNvSpPr>
          <p:nvPr/>
        </p:nvSpPr>
        <p:spPr bwMode="auto">
          <a:xfrm>
            <a:off x="1258888" y="3500438"/>
            <a:ext cx="215900" cy="215900"/>
          </a:xfrm>
          <a:prstGeom prst="ellipse">
            <a:avLst/>
          </a:prstGeom>
          <a:solidFill>
            <a:schemeClr val="accent1"/>
          </a:solidFill>
          <a:ln w="28575">
            <a:solidFill>
              <a:srgbClr val="0000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16410" name="Line 26"/>
          <p:cNvSpPr>
            <a:spLocks noChangeShapeType="1"/>
          </p:cNvSpPr>
          <p:nvPr/>
        </p:nvSpPr>
        <p:spPr bwMode="auto">
          <a:xfrm flipH="1">
            <a:off x="1835150" y="2852738"/>
            <a:ext cx="215900"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11" name="Line 27"/>
          <p:cNvSpPr>
            <a:spLocks noChangeShapeType="1"/>
          </p:cNvSpPr>
          <p:nvPr/>
        </p:nvSpPr>
        <p:spPr bwMode="auto">
          <a:xfrm>
            <a:off x="1835150" y="2708275"/>
            <a:ext cx="288925"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12" name="Line 28"/>
          <p:cNvSpPr>
            <a:spLocks noChangeShapeType="1"/>
          </p:cNvSpPr>
          <p:nvPr/>
        </p:nvSpPr>
        <p:spPr bwMode="auto">
          <a:xfrm>
            <a:off x="2843213" y="2924175"/>
            <a:ext cx="73025" cy="73025"/>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13" name="Line 29"/>
          <p:cNvSpPr>
            <a:spLocks noChangeShapeType="1"/>
          </p:cNvSpPr>
          <p:nvPr/>
        </p:nvSpPr>
        <p:spPr bwMode="auto">
          <a:xfrm flipH="1" flipV="1">
            <a:off x="2700338" y="3068638"/>
            <a:ext cx="71437" cy="144462"/>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14" name="Line 30"/>
          <p:cNvSpPr>
            <a:spLocks noChangeShapeType="1"/>
          </p:cNvSpPr>
          <p:nvPr/>
        </p:nvSpPr>
        <p:spPr bwMode="auto">
          <a:xfrm flipH="1">
            <a:off x="2987675" y="3644900"/>
            <a:ext cx="71438" cy="71438"/>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15" name="Line 31"/>
          <p:cNvSpPr>
            <a:spLocks noChangeShapeType="1"/>
          </p:cNvSpPr>
          <p:nvPr/>
        </p:nvSpPr>
        <p:spPr bwMode="auto">
          <a:xfrm flipV="1">
            <a:off x="2771775" y="3573463"/>
            <a:ext cx="144463" cy="142875"/>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16" name="Line 32"/>
          <p:cNvSpPr>
            <a:spLocks noChangeShapeType="1"/>
          </p:cNvSpPr>
          <p:nvPr/>
        </p:nvSpPr>
        <p:spPr bwMode="auto">
          <a:xfrm flipH="1">
            <a:off x="2339975" y="4292600"/>
            <a:ext cx="144463"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17" name="Line 34"/>
          <p:cNvSpPr>
            <a:spLocks noChangeShapeType="1"/>
          </p:cNvSpPr>
          <p:nvPr/>
        </p:nvSpPr>
        <p:spPr bwMode="auto">
          <a:xfrm>
            <a:off x="2339975" y="4149725"/>
            <a:ext cx="71438"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18" name="Line 35"/>
          <p:cNvSpPr>
            <a:spLocks noChangeShapeType="1"/>
          </p:cNvSpPr>
          <p:nvPr/>
        </p:nvSpPr>
        <p:spPr bwMode="auto">
          <a:xfrm flipH="1" flipV="1">
            <a:off x="1476375" y="4076700"/>
            <a:ext cx="215900" cy="144463"/>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19" name="Line 36"/>
          <p:cNvSpPr>
            <a:spLocks noChangeShapeType="1"/>
          </p:cNvSpPr>
          <p:nvPr/>
        </p:nvSpPr>
        <p:spPr bwMode="auto">
          <a:xfrm>
            <a:off x="1547813" y="3933825"/>
            <a:ext cx="215900" cy="142875"/>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20" name="Line 37"/>
          <p:cNvSpPr>
            <a:spLocks noChangeShapeType="1"/>
          </p:cNvSpPr>
          <p:nvPr/>
        </p:nvSpPr>
        <p:spPr bwMode="auto">
          <a:xfrm flipV="1">
            <a:off x="1258888" y="3213100"/>
            <a:ext cx="73025" cy="144463"/>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21" name="Line 38"/>
          <p:cNvSpPr>
            <a:spLocks noChangeShapeType="1"/>
          </p:cNvSpPr>
          <p:nvPr/>
        </p:nvSpPr>
        <p:spPr bwMode="auto">
          <a:xfrm flipH="1">
            <a:off x="1116013" y="3068638"/>
            <a:ext cx="71437" cy="288925"/>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22" name="Line 39"/>
          <p:cNvSpPr>
            <a:spLocks noChangeShapeType="1"/>
          </p:cNvSpPr>
          <p:nvPr/>
        </p:nvSpPr>
        <p:spPr bwMode="auto">
          <a:xfrm flipV="1">
            <a:off x="1979613" y="3141663"/>
            <a:ext cx="288925" cy="863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23" name="Line 40"/>
          <p:cNvSpPr>
            <a:spLocks noChangeShapeType="1"/>
          </p:cNvSpPr>
          <p:nvPr/>
        </p:nvSpPr>
        <p:spPr bwMode="auto">
          <a:xfrm flipH="1">
            <a:off x="2124075" y="3141663"/>
            <a:ext cx="287338" cy="79216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24" name="Line 41"/>
          <p:cNvSpPr>
            <a:spLocks noChangeShapeType="1"/>
          </p:cNvSpPr>
          <p:nvPr/>
        </p:nvSpPr>
        <p:spPr bwMode="auto">
          <a:xfrm flipH="1" flipV="1">
            <a:off x="1763713" y="3213100"/>
            <a:ext cx="792162" cy="57626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25" name="Line 42"/>
          <p:cNvSpPr>
            <a:spLocks noChangeShapeType="1"/>
          </p:cNvSpPr>
          <p:nvPr/>
        </p:nvSpPr>
        <p:spPr bwMode="auto">
          <a:xfrm>
            <a:off x="1835150" y="3068638"/>
            <a:ext cx="720725" cy="57626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26" name="Line 43"/>
          <p:cNvSpPr>
            <a:spLocks noChangeShapeType="1"/>
          </p:cNvSpPr>
          <p:nvPr/>
        </p:nvSpPr>
        <p:spPr bwMode="auto">
          <a:xfrm flipH="1">
            <a:off x="1619250" y="3357563"/>
            <a:ext cx="1152525" cy="358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27" name="Line 44"/>
          <p:cNvSpPr>
            <a:spLocks noChangeShapeType="1"/>
          </p:cNvSpPr>
          <p:nvPr/>
        </p:nvSpPr>
        <p:spPr bwMode="auto">
          <a:xfrm flipV="1">
            <a:off x="1619250" y="3213100"/>
            <a:ext cx="1152525" cy="28733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28" name="Line 45"/>
          <p:cNvSpPr>
            <a:spLocks noChangeShapeType="1"/>
          </p:cNvSpPr>
          <p:nvPr/>
        </p:nvSpPr>
        <p:spPr bwMode="auto">
          <a:xfrm>
            <a:off x="1547813" y="3716338"/>
            <a:ext cx="936625" cy="730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6429" name="Line 46"/>
          <p:cNvSpPr>
            <a:spLocks noChangeShapeType="1"/>
          </p:cNvSpPr>
          <p:nvPr/>
        </p:nvSpPr>
        <p:spPr bwMode="auto">
          <a:xfrm flipH="1" flipV="1">
            <a:off x="1619250" y="3860800"/>
            <a:ext cx="720725" cy="730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3538" name="Rectangle 2"/>
          <p:cNvSpPr>
            <a:spLocks noGrp="1" noRot="1" noChangeArrowheads="1"/>
          </p:cNvSpPr>
          <p:nvPr>
            <p:ph type="title"/>
          </p:nvPr>
        </p:nvSpPr>
        <p:spPr>
          <a:xfrm>
            <a:off x="457200" y="0"/>
            <a:ext cx="8229600" cy="765175"/>
          </a:xfrm>
        </p:spPr>
        <p:txBody>
          <a:bodyPr/>
          <a:lstStyle/>
          <a:p>
            <a:pPr eaLnBrk="1" hangingPunct="1">
              <a:defRPr/>
            </a:pPr>
            <a:r>
              <a:rPr lang="fa-IR" smtClean="0">
                <a:solidFill>
                  <a:srgbClr val="FFFF00"/>
                </a:solidFill>
                <a:cs typeface="Titr" pitchFamily="2" charset="-78"/>
              </a:rPr>
              <a:t>نگرش نظام مند</a:t>
            </a:r>
            <a:endParaRPr lang="en-US" b="0" smtClean="0">
              <a:solidFill>
                <a:srgbClr val="FFFF00"/>
              </a:solidFill>
              <a:cs typeface="Titr" pitchFamily="2" charset="-78"/>
            </a:endParaRPr>
          </a:p>
        </p:txBody>
      </p:sp>
      <p:sp>
        <p:nvSpPr>
          <p:cNvPr id="193539" name="Rectangle 3"/>
          <p:cNvSpPr>
            <a:spLocks noGrp="1" noChangeArrowheads="1"/>
          </p:cNvSpPr>
          <p:nvPr>
            <p:ph type="body" idx="1"/>
          </p:nvPr>
        </p:nvSpPr>
        <p:spPr>
          <a:xfrm>
            <a:off x="0" y="836613"/>
            <a:ext cx="9144000" cy="6021387"/>
          </a:xfrm>
        </p:spPr>
        <p:txBody>
          <a:bodyPr/>
          <a:lstStyle/>
          <a:p>
            <a:pPr algn="just" eaLnBrk="1" hangingPunct="1">
              <a:defRPr/>
            </a:pPr>
            <a:r>
              <a:rPr lang="fa-IR" b="1" smtClean="0">
                <a:solidFill>
                  <a:srgbClr val="00FF99"/>
                </a:solidFill>
              </a:rPr>
              <a:t>ورودي:</a:t>
            </a:r>
            <a:r>
              <a:rPr lang="fa-IR" smtClean="0"/>
              <a:t>آن چيزيست كه وارد سامانه شده وفعاليت آنراامكان پذير ميسازد.</a:t>
            </a:r>
          </a:p>
          <a:p>
            <a:pPr algn="just" eaLnBrk="1" hangingPunct="1">
              <a:defRPr/>
            </a:pPr>
            <a:r>
              <a:rPr lang="fa-IR" b="1" smtClean="0">
                <a:solidFill>
                  <a:srgbClr val="00FF99"/>
                </a:solidFill>
              </a:rPr>
              <a:t>فرايند:</a:t>
            </a:r>
            <a:r>
              <a:rPr lang="fa-IR" smtClean="0"/>
              <a:t>وروديهادرفرايند مورد تغييروتحول قرارميگيردكه ما حصل آن خروجي است كه به محيط بر ميگردد.</a:t>
            </a:r>
          </a:p>
          <a:p>
            <a:pPr algn="just" eaLnBrk="1" hangingPunct="1">
              <a:defRPr/>
            </a:pPr>
            <a:r>
              <a:rPr lang="fa-IR" b="1" smtClean="0">
                <a:solidFill>
                  <a:srgbClr val="00FF99"/>
                </a:solidFill>
              </a:rPr>
              <a:t>خروجي:</a:t>
            </a:r>
            <a:r>
              <a:rPr lang="fa-IR" smtClean="0"/>
              <a:t>سامانه ماحصل تغييراتي را كه برروي وروديها بوجود ميآورد به شكل خروجي (كالا يا خدمات ) به محيط ارائه ميكند.</a:t>
            </a:r>
          </a:p>
          <a:p>
            <a:pPr algn="just" eaLnBrk="1" hangingPunct="1">
              <a:defRPr/>
            </a:pPr>
            <a:r>
              <a:rPr lang="fa-IR" b="1" smtClean="0">
                <a:solidFill>
                  <a:srgbClr val="00FF99"/>
                </a:solidFill>
              </a:rPr>
              <a:t>بازخورد:</a:t>
            </a:r>
            <a:r>
              <a:rPr lang="fa-IR" smtClean="0"/>
              <a:t>خروجيهاي سامانه وقتي واردمحيط ميشوند،بازتابهايي دارند كه به خود سامانه بر ميگردد.</a:t>
            </a:r>
          </a:p>
          <a:p>
            <a:pPr algn="just" eaLnBrk="1" hangingPunct="1">
              <a:defRPr/>
            </a:pPr>
            <a:r>
              <a:rPr lang="fa-IR" b="1" smtClean="0">
                <a:solidFill>
                  <a:srgbClr val="00FF99"/>
                </a:solidFill>
              </a:rPr>
              <a:t>محيط:</a:t>
            </a:r>
            <a:r>
              <a:rPr lang="fa-IR" smtClean="0"/>
              <a:t>پديده ايست كه تحت كنترل سامانه نيست ولي برعملكرد آن اثرميگذارد.اين تاثيربايد به حدي باشد</a:t>
            </a:r>
            <a:r>
              <a:rPr lang="en-US" smtClean="0"/>
              <a:t> </a:t>
            </a:r>
            <a:r>
              <a:rPr lang="fa-IR" smtClean="0"/>
              <a:t>كه رفتار سامانه متاثرازآن باشد.</a:t>
            </a:r>
            <a:endParaRPr lang="en-US" smtClean="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63" name="Rectangle 3"/>
          <p:cNvSpPr>
            <a:spLocks noGrp="1" noChangeArrowheads="1"/>
          </p:cNvSpPr>
          <p:nvPr>
            <p:ph type="body" idx="1"/>
          </p:nvPr>
        </p:nvSpPr>
        <p:spPr>
          <a:xfrm>
            <a:off x="0" y="0"/>
            <a:ext cx="9144000" cy="7316788"/>
          </a:xfrm>
        </p:spPr>
        <p:txBody>
          <a:bodyPr/>
          <a:lstStyle/>
          <a:p>
            <a:pPr algn="ctr" eaLnBrk="1" hangingPunct="1">
              <a:lnSpc>
                <a:spcPct val="90000"/>
              </a:lnSpc>
              <a:buFont typeface="Wingdings" panose="05000000000000000000" pitchFamily="2" charset="2"/>
              <a:buNone/>
              <a:defRPr/>
            </a:pPr>
            <a:r>
              <a:rPr lang="fa-IR" sz="3600" b="1" smtClean="0">
                <a:solidFill>
                  <a:srgbClr val="FFFF00"/>
                </a:solidFill>
                <a:cs typeface="Sina" pitchFamily="2" charset="-78"/>
              </a:rPr>
              <a:t>ويژگي سامانههاي باز:</a:t>
            </a:r>
          </a:p>
          <a:p>
            <a:pPr algn="just" eaLnBrk="1" hangingPunct="1">
              <a:lnSpc>
                <a:spcPct val="90000"/>
              </a:lnSpc>
              <a:buClr>
                <a:schemeClr val="tx1"/>
              </a:buClr>
              <a:defRPr/>
            </a:pPr>
            <a:r>
              <a:rPr lang="fa-IR" sz="2800" b="1" smtClean="0">
                <a:solidFill>
                  <a:srgbClr val="FFFF00"/>
                </a:solidFill>
                <a:cs typeface="Sina" pitchFamily="2" charset="-78"/>
              </a:rPr>
              <a:t>كليت ياهم افزايي</a:t>
            </a:r>
            <a:r>
              <a:rPr lang="fa-IR" sz="2800" b="1" smtClean="0">
                <a:cs typeface="Yagut" pitchFamily="2" charset="-78"/>
              </a:rPr>
              <a:t>:</a:t>
            </a:r>
            <a:r>
              <a:rPr lang="fa-IR" sz="2800" smtClean="0">
                <a:cs typeface="Yagut" pitchFamily="2" charset="-78"/>
              </a:rPr>
              <a:t>كل سامانه خصوصيتي داردكه هر يك ازاجزاء به تنهايي ندارد.ارتباط متقابل و نظم وهدفي كه اجزاءكنارهم دارنداين خصوصيت كلي را براي سامانه بوجود ميآورند.</a:t>
            </a:r>
          </a:p>
          <a:p>
            <a:pPr algn="just" eaLnBrk="1" hangingPunct="1">
              <a:lnSpc>
                <a:spcPct val="90000"/>
              </a:lnSpc>
              <a:buClr>
                <a:schemeClr val="tx1"/>
              </a:buClr>
              <a:defRPr/>
            </a:pPr>
            <a:r>
              <a:rPr lang="fa-IR" sz="2800" b="1" smtClean="0">
                <a:solidFill>
                  <a:srgbClr val="FFFF00"/>
                </a:solidFill>
                <a:cs typeface="Sina" pitchFamily="2" charset="-78"/>
              </a:rPr>
              <a:t>همبستگي بين اجزاء</a:t>
            </a:r>
            <a:r>
              <a:rPr lang="fa-IR" sz="2800" b="1" smtClean="0">
                <a:cs typeface="Yagut" pitchFamily="2" charset="-78"/>
              </a:rPr>
              <a:t>:</a:t>
            </a:r>
            <a:r>
              <a:rPr lang="fa-IR" sz="2800" smtClean="0">
                <a:cs typeface="Yagut" pitchFamily="2" charset="-78"/>
              </a:rPr>
              <a:t>هرجزء درسامانه بنحوي باسايراجزاء مرتبط است . بخاطرهمين همبستگي اگريكي ازاجزاء سامانه دچاراختلال گردد ساير اجزاء از آن متاثر ميشوند.</a:t>
            </a:r>
          </a:p>
          <a:p>
            <a:pPr algn="just" eaLnBrk="1" hangingPunct="1">
              <a:lnSpc>
                <a:spcPct val="90000"/>
              </a:lnSpc>
              <a:buClr>
                <a:schemeClr val="tx1"/>
              </a:buClr>
              <a:defRPr/>
            </a:pPr>
            <a:r>
              <a:rPr lang="fa-IR" sz="2800" b="1" smtClean="0">
                <a:solidFill>
                  <a:srgbClr val="FFFF00"/>
                </a:solidFill>
                <a:cs typeface="Sina" pitchFamily="2" charset="-78"/>
              </a:rPr>
              <a:t>تناسب بين اجزاء</a:t>
            </a:r>
            <a:r>
              <a:rPr lang="fa-IR" sz="2800" b="1" smtClean="0">
                <a:cs typeface="Yagut" pitchFamily="2" charset="-78"/>
              </a:rPr>
              <a:t>:</a:t>
            </a:r>
            <a:r>
              <a:rPr lang="fa-IR" sz="2800" smtClean="0">
                <a:cs typeface="Yagut" pitchFamily="2" charset="-78"/>
              </a:rPr>
              <a:t> بين اجزاء هرسامانه  تناسب وسنخيت وجود دارد .</a:t>
            </a:r>
          </a:p>
          <a:p>
            <a:pPr algn="just" eaLnBrk="1" hangingPunct="1">
              <a:lnSpc>
                <a:spcPct val="90000"/>
              </a:lnSpc>
              <a:buClr>
                <a:schemeClr val="tx1"/>
              </a:buClr>
              <a:defRPr/>
            </a:pPr>
            <a:r>
              <a:rPr lang="fa-IR" sz="2800" b="1" smtClean="0">
                <a:solidFill>
                  <a:srgbClr val="FFFF00"/>
                </a:solidFill>
                <a:cs typeface="Sina" pitchFamily="2" charset="-78"/>
              </a:rPr>
              <a:t>گرايش به</a:t>
            </a:r>
            <a:r>
              <a:rPr lang="fa-IR" sz="2800" smtClean="0">
                <a:solidFill>
                  <a:srgbClr val="FFFF00"/>
                </a:solidFill>
                <a:cs typeface="Sina" pitchFamily="2" charset="-78"/>
              </a:rPr>
              <a:t> </a:t>
            </a:r>
            <a:r>
              <a:rPr lang="fa-IR" sz="2800" b="1" smtClean="0">
                <a:solidFill>
                  <a:srgbClr val="FFFF00"/>
                </a:solidFill>
                <a:cs typeface="Sina" pitchFamily="2" charset="-78"/>
              </a:rPr>
              <a:t>فنا</a:t>
            </a:r>
            <a:r>
              <a:rPr lang="fa-IR" sz="2800" b="1" smtClean="0">
                <a:cs typeface="Yagut" pitchFamily="2" charset="-78"/>
              </a:rPr>
              <a:t>:</a:t>
            </a:r>
            <a:r>
              <a:rPr lang="fa-IR" sz="2800" smtClean="0">
                <a:cs typeface="Yagut" pitchFamily="2" charset="-78"/>
              </a:rPr>
              <a:t>سامانههابخاطرتماسشان بامحيط مستهلك وپيرميشوند .آنتروپي به معني تمايل به پيري و بي نظمي است.</a:t>
            </a:r>
          </a:p>
          <a:p>
            <a:pPr algn="just" eaLnBrk="1" hangingPunct="1">
              <a:lnSpc>
                <a:spcPct val="90000"/>
              </a:lnSpc>
              <a:buClr>
                <a:schemeClr val="tx1"/>
              </a:buClr>
              <a:defRPr/>
            </a:pPr>
            <a:r>
              <a:rPr lang="fa-IR" sz="2800" b="1" smtClean="0">
                <a:solidFill>
                  <a:srgbClr val="FFFF00"/>
                </a:solidFill>
                <a:cs typeface="Sina" pitchFamily="2" charset="-78"/>
              </a:rPr>
              <a:t>گرايش به تعادل</a:t>
            </a:r>
            <a:r>
              <a:rPr lang="fa-IR" sz="2800" b="1" smtClean="0">
                <a:cs typeface="Yagut" pitchFamily="2" charset="-78"/>
              </a:rPr>
              <a:t>:</a:t>
            </a:r>
            <a:r>
              <a:rPr lang="fa-IR" sz="2800" smtClean="0">
                <a:cs typeface="Yagut" pitchFamily="2" charset="-78"/>
              </a:rPr>
              <a:t>تعادل لازمه وجود يك سامانه است.اين تعادل ازهماهنگي ميان اجزاء يك سامانه با سامانههاي فرعي بوجود ميآيد.اگر بين اجزاء سامانه هماهنگي نباشد ، سامانه قادربه ادامه حيات نيست.</a:t>
            </a:r>
          </a:p>
          <a:p>
            <a:pPr algn="just" eaLnBrk="1" hangingPunct="1">
              <a:lnSpc>
                <a:spcPct val="90000"/>
              </a:lnSpc>
              <a:buClr>
                <a:schemeClr val="tx1"/>
              </a:buClr>
              <a:defRPr/>
            </a:pPr>
            <a:r>
              <a:rPr lang="fa-IR" sz="2800" b="1" smtClean="0">
                <a:solidFill>
                  <a:srgbClr val="FFFF00"/>
                </a:solidFill>
                <a:cs typeface="Sina" pitchFamily="2" charset="-78"/>
              </a:rPr>
              <a:t>وجود</a:t>
            </a:r>
            <a:r>
              <a:rPr lang="en-US" sz="2800" b="1" smtClean="0">
                <a:solidFill>
                  <a:srgbClr val="FFFF00"/>
                </a:solidFill>
                <a:cs typeface="Sina" pitchFamily="2" charset="-78"/>
              </a:rPr>
              <a:t> </a:t>
            </a:r>
            <a:r>
              <a:rPr lang="fa-IR" sz="2800" b="1" smtClean="0">
                <a:solidFill>
                  <a:srgbClr val="FFFF00"/>
                </a:solidFill>
                <a:cs typeface="Yagut" pitchFamily="2" charset="-78"/>
              </a:rPr>
              <a:t>سلسله</a:t>
            </a:r>
            <a:r>
              <a:rPr lang="fa-IR" sz="2800" b="1" smtClean="0">
                <a:solidFill>
                  <a:srgbClr val="FFFF00"/>
                </a:solidFill>
                <a:cs typeface="Sina" pitchFamily="2" charset="-78"/>
              </a:rPr>
              <a:t> مراتب</a:t>
            </a:r>
            <a:r>
              <a:rPr lang="fa-IR" sz="2800" b="1" smtClean="0">
                <a:cs typeface="Yagut" pitchFamily="2" charset="-78"/>
              </a:rPr>
              <a:t>:</a:t>
            </a:r>
            <a:r>
              <a:rPr lang="fa-IR" sz="2800" smtClean="0">
                <a:cs typeface="Yagut" pitchFamily="2" charset="-78"/>
              </a:rPr>
              <a:t>درسامانهها نوعي نظم سلسله مراتبي ازنظرساختاري وعملكردي وجود داردبنحويكه دردرون هرسامانه يك سامانه كوچكتروجود دارد كه در نهايت به يك سامانه كوچك ساده ختم ميشود.</a:t>
            </a:r>
          </a:p>
          <a:p>
            <a:pPr algn="just" eaLnBrk="1" hangingPunct="1">
              <a:lnSpc>
                <a:spcPct val="90000"/>
              </a:lnSpc>
              <a:buFont typeface="Wingdings" panose="05000000000000000000" pitchFamily="2" charset="2"/>
              <a:buNone/>
              <a:defRPr/>
            </a:pPr>
            <a:endParaRPr lang="en-US" sz="2800" smtClean="0">
              <a:cs typeface="Yagut" pitchFamily="2" charset="-78"/>
            </a:endParaRPr>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323850" y="0"/>
            <a:ext cx="8229600" cy="908050"/>
          </a:xfrm>
        </p:spPr>
        <p:txBody>
          <a:bodyPr/>
          <a:lstStyle/>
          <a:p>
            <a:pPr eaLnBrk="1" hangingPunct="1">
              <a:defRPr/>
            </a:pPr>
            <a:r>
              <a:rPr lang="ar-SA" sz="4000" smtClean="0">
                <a:solidFill>
                  <a:srgbClr val="FFFF00"/>
                </a:solidFill>
                <a:cs typeface="Titr" pitchFamily="2" charset="-78"/>
              </a:rPr>
              <a:t>نقشهاي مديريت براساس نظرمينتزبرگ</a:t>
            </a:r>
            <a:endParaRPr lang="en-US" sz="4000" smtClean="0">
              <a:solidFill>
                <a:srgbClr val="FFFF00"/>
              </a:solidFill>
              <a:cs typeface="Titr" pitchFamily="2" charset="-78"/>
            </a:endParaRPr>
          </a:p>
        </p:txBody>
      </p:sp>
      <p:sp>
        <p:nvSpPr>
          <p:cNvPr id="15363" name="Rectangle 3"/>
          <p:cNvSpPr>
            <a:spLocks noGrp="1" noChangeArrowheads="1"/>
          </p:cNvSpPr>
          <p:nvPr>
            <p:ph type="body" idx="1"/>
          </p:nvPr>
        </p:nvSpPr>
        <p:spPr>
          <a:xfrm>
            <a:off x="395288" y="981075"/>
            <a:ext cx="8353425" cy="5145088"/>
          </a:xfrm>
        </p:spPr>
        <p:txBody>
          <a:bodyPr/>
          <a:lstStyle/>
          <a:p>
            <a:pPr eaLnBrk="1" hangingPunct="1">
              <a:defRPr/>
            </a:pPr>
            <a:r>
              <a:rPr lang="fa-IR" sz="3600" b="1" smtClean="0">
                <a:solidFill>
                  <a:srgbClr val="00FF99"/>
                </a:solidFill>
                <a:cs typeface="Yagut" pitchFamily="2" charset="-78"/>
              </a:rPr>
              <a:t>نقشهای ارتباطی</a:t>
            </a:r>
          </a:p>
          <a:p>
            <a:pPr eaLnBrk="1" hangingPunct="1">
              <a:buFont typeface="Wingdings" panose="05000000000000000000" pitchFamily="2" charset="2"/>
              <a:buNone/>
              <a:defRPr/>
            </a:pPr>
            <a:r>
              <a:rPr lang="fa-IR" sz="3600" b="1" smtClean="0">
                <a:cs typeface="Yagut" pitchFamily="2" charset="-78"/>
              </a:rPr>
              <a:t>1- مقام تشريفاتی 2- رهبری 3- رابط </a:t>
            </a:r>
          </a:p>
          <a:p>
            <a:pPr eaLnBrk="1" hangingPunct="1">
              <a:defRPr/>
            </a:pPr>
            <a:r>
              <a:rPr lang="fa-IR" sz="3600" b="1" smtClean="0">
                <a:solidFill>
                  <a:srgbClr val="00FF99"/>
                </a:solidFill>
                <a:cs typeface="Yagut" pitchFamily="2" charset="-78"/>
              </a:rPr>
              <a:t>نقشهای اطلاعاتی</a:t>
            </a:r>
          </a:p>
          <a:p>
            <a:pPr eaLnBrk="1" hangingPunct="1">
              <a:buFont typeface="Wingdings" panose="05000000000000000000" pitchFamily="2" charset="2"/>
              <a:buNone/>
              <a:defRPr/>
            </a:pPr>
            <a:r>
              <a:rPr lang="fa-IR" sz="3600" b="1" smtClean="0">
                <a:cs typeface="Yagut" pitchFamily="2" charset="-78"/>
              </a:rPr>
              <a:t>1- گردآوری اطلاعات 2- اطلاع رسانی 3- سخنگوی گروه</a:t>
            </a:r>
          </a:p>
          <a:p>
            <a:pPr eaLnBrk="1" hangingPunct="1">
              <a:defRPr/>
            </a:pPr>
            <a:r>
              <a:rPr lang="fa-IR" sz="3600" b="1" smtClean="0">
                <a:solidFill>
                  <a:srgbClr val="00FF99"/>
                </a:solidFill>
                <a:cs typeface="Yagut" pitchFamily="2" charset="-78"/>
              </a:rPr>
              <a:t>نقشهای تصميم گيری</a:t>
            </a:r>
          </a:p>
          <a:p>
            <a:pPr eaLnBrk="1" hangingPunct="1">
              <a:buFont typeface="Wingdings" panose="05000000000000000000" pitchFamily="2" charset="2"/>
              <a:buNone/>
              <a:defRPr/>
            </a:pPr>
            <a:r>
              <a:rPr lang="fa-IR" sz="3600" b="1" smtClean="0">
                <a:cs typeface="Yagut" pitchFamily="2" charset="-78"/>
              </a:rPr>
              <a:t>1- کارآفرينی(خلاقيت و نوآوری)2- حل کننده مسائل </a:t>
            </a:r>
            <a:endParaRPr lang="en-US" sz="3600" b="1" smtClean="0">
              <a:cs typeface="Yagut" pitchFamily="2" charset="-78"/>
            </a:endParaRPr>
          </a:p>
          <a:p>
            <a:pPr eaLnBrk="1" hangingPunct="1">
              <a:buFont typeface="Wingdings" panose="05000000000000000000" pitchFamily="2" charset="2"/>
              <a:buNone/>
              <a:defRPr/>
            </a:pPr>
            <a:r>
              <a:rPr lang="fa-IR" sz="3600" b="1" smtClean="0">
                <a:cs typeface="Yagut" pitchFamily="2" charset="-78"/>
              </a:rPr>
              <a:t> 3 - تخصيص دهنده منابع   4- چانه زنی و مذاکره</a:t>
            </a:r>
            <a:endParaRPr lang="en-US" sz="3600" b="1" smtClean="0">
              <a:cs typeface="Yagut" pitchFamily="2" charset="-78"/>
            </a:endParaRPr>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a:xfrm>
            <a:off x="468313" y="0"/>
            <a:ext cx="8229600" cy="765175"/>
          </a:xfrm>
        </p:spPr>
        <p:txBody>
          <a:bodyPr/>
          <a:lstStyle/>
          <a:p>
            <a:pPr eaLnBrk="1" hangingPunct="1">
              <a:defRPr/>
            </a:pPr>
            <a:r>
              <a:rPr lang="ar-SA" smtClean="0">
                <a:solidFill>
                  <a:srgbClr val="FFFF00"/>
                </a:solidFill>
                <a:cs typeface="Titr" pitchFamily="2" charset="-78"/>
              </a:rPr>
              <a:t>مهارتهاي مديريت</a:t>
            </a:r>
            <a:endParaRPr lang="en-US" smtClean="0">
              <a:solidFill>
                <a:srgbClr val="FFFF00"/>
              </a:solidFill>
              <a:cs typeface="Titr" pitchFamily="2" charset="-78"/>
            </a:endParaRPr>
          </a:p>
        </p:txBody>
      </p:sp>
      <p:sp>
        <p:nvSpPr>
          <p:cNvPr id="10243" name="Rectangle 3"/>
          <p:cNvSpPr>
            <a:spLocks noGrp="1" noChangeArrowheads="1"/>
          </p:cNvSpPr>
          <p:nvPr>
            <p:ph type="body" idx="1"/>
          </p:nvPr>
        </p:nvSpPr>
        <p:spPr>
          <a:xfrm>
            <a:off x="0" y="981075"/>
            <a:ext cx="9144000" cy="6192838"/>
          </a:xfrm>
        </p:spPr>
        <p:txBody>
          <a:bodyPr/>
          <a:lstStyle/>
          <a:p>
            <a:pPr eaLnBrk="1" hangingPunct="1">
              <a:lnSpc>
                <a:spcPct val="80000"/>
              </a:lnSpc>
              <a:defRPr/>
            </a:pPr>
            <a:r>
              <a:rPr lang="fa-IR" sz="3600" b="1" smtClean="0">
                <a:cs typeface="Yagut" pitchFamily="2" charset="-78"/>
              </a:rPr>
              <a:t>به اعتقاد </a:t>
            </a:r>
            <a:r>
              <a:rPr lang="fa-IR" sz="3600" b="1" smtClean="0">
                <a:solidFill>
                  <a:srgbClr val="00FF99"/>
                </a:solidFill>
                <a:cs typeface="Yagut" pitchFamily="2" charset="-78"/>
              </a:rPr>
              <a:t>رابرت ال كاتز</a:t>
            </a:r>
            <a:r>
              <a:rPr lang="en-US" b="1" smtClean="0">
                <a:cs typeface="Yagut" pitchFamily="2" charset="-78"/>
              </a:rPr>
              <a:t>Robert .l. Katz</a:t>
            </a:r>
            <a:r>
              <a:rPr lang="fa-IR" sz="3600" b="1" smtClean="0">
                <a:cs typeface="Yagut" pitchFamily="2" charset="-78"/>
              </a:rPr>
              <a:t> مديران بايد از سه مهارت برخوردار باشند:</a:t>
            </a:r>
          </a:p>
          <a:p>
            <a:pPr eaLnBrk="1" hangingPunct="1">
              <a:lnSpc>
                <a:spcPct val="80000"/>
              </a:lnSpc>
              <a:defRPr/>
            </a:pPr>
            <a:r>
              <a:rPr lang="fa-IR" smtClean="0">
                <a:solidFill>
                  <a:srgbClr val="FFFF00"/>
                </a:solidFill>
                <a:cs typeface="Sina" pitchFamily="2" charset="-78"/>
              </a:rPr>
              <a:t>مهارت فني</a:t>
            </a:r>
            <a:r>
              <a:rPr lang="fa-IR" smtClean="0">
                <a:cs typeface="Yagut" pitchFamily="2" charset="-78"/>
              </a:rPr>
              <a:t>:</a:t>
            </a:r>
            <a:endParaRPr lang="en-US" smtClean="0">
              <a:cs typeface="Yagut" pitchFamily="2" charset="-78"/>
            </a:endParaRPr>
          </a:p>
          <a:p>
            <a:pPr eaLnBrk="1" hangingPunct="1">
              <a:lnSpc>
                <a:spcPct val="80000"/>
              </a:lnSpc>
              <a:buFont typeface="Wingdings" panose="05000000000000000000" pitchFamily="2" charset="2"/>
              <a:buNone/>
              <a:defRPr/>
            </a:pPr>
            <a:r>
              <a:rPr lang="fa-IR" smtClean="0">
                <a:cs typeface="Yagut" pitchFamily="2" charset="-78"/>
              </a:rPr>
              <a:t>عبارتست ازتوانايي استفاده ازروشها، فنون،تكنيكها ودانش يك رشته خاص مثل آهنگري،جوشكاري، حسابداري</a:t>
            </a:r>
            <a:r>
              <a:rPr lang="en-US" smtClean="0">
                <a:cs typeface="Yagut" pitchFamily="2" charset="-78"/>
              </a:rPr>
              <a:t> </a:t>
            </a:r>
            <a:r>
              <a:rPr lang="fa-IR" smtClean="0">
                <a:cs typeface="Yagut" pitchFamily="2" charset="-78"/>
              </a:rPr>
              <a:t>،</a:t>
            </a:r>
            <a:r>
              <a:rPr lang="en-US" smtClean="0">
                <a:cs typeface="Yagut" pitchFamily="2" charset="-78"/>
              </a:rPr>
              <a:t> </a:t>
            </a:r>
            <a:r>
              <a:rPr lang="fa-IR" smtClean="0">
                <a:cs typeface="Yagut" pitchFamily="2" charset="-78"/>
              </a:rPr>
              <a:t> جراحي و...</a:t>
            </a:r>
          </a:p>
          <a:p>
            <a:pPr eaLnBrk="1" hangingPunct="1">
              <a:lnSpc>
                <a:spcPct val="80000"/>
              </a:lnSpc>
              <a:defRPr/>
            </a:pPr>
            <a:r>
              <a:rPr lang="fa-IR" smtClean="0">
                <a:solidFill>
                  <a:srgbClr val="FFFF00"/>
                </a:solidFill>
                <a:cs typeface="Sina" pitchFamily="2" charset="-78"/>
              </a:rPr>
              <a:t>مهارت انساني</a:t>
            </a:r>
            <a:r>
              <a:rPr lang="fa-IR" smtClean="0">
                <a:cs typeface="Yagut" pitchFamily="2" charset="-78"/>
              </a:rPr>
              <a:t> :</a:t>
            </a:r>
            <a:endParaRPr lang="en-US" smtClean="0">
              <a:cs typeface="Yagut" pitchFamily="2" charset="-78"/>
            </a:endParaRPr>
          </a:p>
          <a:p>
            <a:pPr eaLnBrk="1" hangingPunct="1">
              <a:lnSpc>
                <a:spcPct val="80000"/>
              </a:lnSpc>
              <a:buFont typeface="Wingdings" panose="05000000000000000000" pitchFamily="2" charset="2"/>
              <a:buNone/>
              <a:defRPr/>
            </a:pPr>
            <a:r>
              <a:rPr lang="fa-IR" smtClean="0">
                <a:cs typeface="Yagut" pitchFamily="2" charset="-78"/>
              </a:rPr>
              <a:t>عبارتست از توانايي درك آدمها وشناخت آنها و ويژگيهاي  اخلاقيشان و توانايي ايجاد انگيزه درآنها</a:t>
            </a:r>
          </a:p>
          <a:p>
            <a:pPr eaLnBrk="1" hangingPunct="1">
              <a:lnSpc>
                <a:spcPct val="80000"/>
              </a:lnSpc>
              <a:defRPr/>
            </a:pPr>
            <a:r>
              <a:rPr lang="fa-IR" smtClean="0">
                <a:solidFill>
                  <a:srgbClr val="FFFF00"/>
                </a:solidFill>
                <a:cs typeface="Sina" pitchFamily="2" charset="-78"/>
              </a:rPr>
              <a:t>مهارت مفهومي</a:t>
            </a:r>
            <a:r>
              <a:rPr lang="fa-IR" smtClean="0">
                <a:cs typeface="Yagut" pitchFamily="2" charset="-78"/>
              </a:rPr>
              <a:t>:</a:t>
            </a:r>
            <a:endParaRPr lang="en-US" smtClean="0">
              <a:cs typeface="Yagut" pitchFamily="2" charset="-78"/>
            </a:endParaRPr>
          </a:p>
          <a:p>
            <a:pPr eaLnBrk="1" hangingPunct="1">
              <a:lnSpc>
                <a:spcPct val="80000"/>
              </a:lnSpc>
              <a:buFont typeface="Wingdings" panose="05000000000000000000" pitchFamily="2" charset="2"/>
              <a:buNone/>
              <a:defRPr/>
            </a:pPr>
            <a:r>
              <a:rPr lang="fa-IR" smtClean="0">
                <a:cs typeface="Yagut" pitchFamily="2" charset="-78"/>
              </a:rPr>
              <a:t> عبارتست از توانايي مديردراداره كردن افرادوهماهنگ ومنسجم نمودن فعاليتهاي آنهاست.براي اينكارلازم است مدير سازمان را در قالب يك مجموعه كه اجزاي آنرا به هم مرتبط ببيند.</a:t>
            </a:r>
            <a:endParaRPr lang="en-US" smtClean="0">
              <a:cs typeface="Yagut" pitchFamily="2" charset="-78"/>
            </a:endParaRPr>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0466" name="Rectangle 2"/>
          <p:cNvSpPr>
            <a:spLocks noGrp="1" noRot="1" noChangeArrowheads="1"/>
          </p:cNvSpPr>
          <p:nvPr>
            <p:ph type="title"/>
          </p:nvPr>
        </p:nvSpPr>
        <p:spPr>
          <a:xfrm>
            <a:off x="457200" y="0"/>
            <a:ext cx="8229600" cy="765175"/>
          </a:xfrm>
        </p:spPr>
        <p:txBody>
          <a:bodyPr/>
          <a:lstStyle/>
          <a:p>
            <a:pPr eaLnBrk="1" hangingPunct="1">
              <a:defRPr/>
            </a:pPr>
            <a:r>
              <a:rPr lang="fa-IR" sz="4000" smtClean="0">
                <a:solidFill>
                  <a:srgbClr val="FFFF00"/>
                </a:solidFill>
                <a:cs typeface="Titr" pitchFamily="2" charset="-78"/>
              </a:rPr>
              <a:t>عوامل موثر در يك سامانه  اجتماعي</a:t>
            </a:r>
            <a:r>
              <a:rPr lang="fa-IR" sz="4000" b="0" smtClean="0">
                <a:solidFill>
                  <a:srgbClr val="FFFF00"/>
                </a:solidFill>
                <a:cs typeface="Titr" pitchFamily="2" charset="-78"/>
              </a:rPr>
              <a:t> </a:t>
            </a:r>
            <a:endParaRPr lang="en-US" sz="4000" b="0" smtClean="0">
              <a:solidFill>
                <a:srgbClr val="FFFF00"/>
              </a:solidFill>
              <a:cs typeface="Titr" pitchFamily="2" charset="-78"/>
            </a:endParaRPr>
          </a:p>
        </p:txBody>
      </p:sp>
      <p:sp>
        <p:nvSpPr>
          <p:cNvPr id="190467" name="Rectangle 3"/>
          <p:cNvSpPr>
            <a:spLocks noGrp="1" noChangeArrowheads="1"/>
          </p:cNvSpPr>
          <p:nvPr>
            <p:ph type="body" idx="1"/>
          </p:nvPr>
        </p:nvSpPr>
        <p:spPr>
          <a:xfrm>
            <a:off x="0" y="692150"/>
            <a:ext cx="9144000" cy="6337300"/>
          </a:xfrm>
        </p:spPr>
        <p:txBody>
          <a:bodyPr/>
          <a:lstStyle/>
          <a:p>
            <a:pPr eaLnBrk="1" hangingPunct="1">
              <a:buFont typeface="Wingdings" panose="05000000000000000000" pitchFamily="2" charset="2"/>
              <a:buNone/>
              <a:defRPr/>
            </a:pPr>
            <a:r>
              <a:rPr lang="fa-IR" b="1" smtClean="0">
                <a:solidFill>
                  <a:srgbClr val="FF9900"/>
                </a:solidFill>
                <a:cs typeface="Yagut" pitchFamily="2" charset="-78"/>
              </a:rPr>
              <a:t>جرج سي هومانز</a:t>
            </a:r>
            <a:r>
              <a:rPr lang="fa-IR" smtClean="0">
                <a:cs typeface="Yagut" pitchFamily="2" charset="-78"/>
              </a:rPr>
              <a:t> معتقداست كه درهرسامانه اجتماعي سه عامل وجود دارد:</a:t>
            </a:r>
          </a:p>
          <a:p>
            <a:pPr eaLnBrk="1" hangingPunct="1">
              <a:buFont typeface="Wingdings" panose="05000000000000000000" pitchFamily="2" charset="2"/>
              <a:buNone/>
              <a:defRPr/>
            </a:pPr>
            <a:r>
              <a:rPr lang="fa-IR" b="1" smtClean="0">
                <a:solidFill>
                  <a:srgbClr val="00FF99"/>
                </a:solidFill>
                <a:cs typeface="Yagut" pitchFamily="2" charset="-78"/>
              </a:rPr>
              <a:t>1-فعاليتها:</a:t>
            </a:r>
            <a:r>
              <a:rPr lang="fa-IR" smtClean="0">
                <a:cs typeface="Yagut" pitchFamily="2" charset="-78"/>
              </a:rPr>
              <a:t>وظايفي كه مردم اجرا ميكنند</a:t>
            </a:r>
          </a:p>
          <a:p>
            <a:pPr eaLnBrk="1" hangingPunct="1">
              <a:buFont typeface="Wingdings" panose="05000000000000000000" pitchFamily="2" charset="2"/>
              <a:buNone/>
              <a:defRPr/>
            </a:pPr>
            <a:r>
              <a:rPr lang="fa-IR" b="1" smtClean="0">
                <a:solidFill>
                  <a:srgbClr val="00FF99"/>
                </a:solidFill>
                <a:cs typeface="Yagut" pitchFamily="2" charset="-78"/>
              </a:rPr>
              <a:t>2-كنشهاي متقابل:</a:t>
            </a:r>
            <a:r>
              <a:rPr lang="fa-IR" smtClean="0">
                <a:cs typeface="Yagut" pitchFamily="2" charset="-78"/>
              </a:rPr>
              <a:t>رفتارهايي كه بين مردم وگروهها صورت ميگيرد</a:t>
            </a:r>
          </a:p>
          <a:p>
            <a:pPr eaLnBrk="1" hangingPunct="1">
              <a:buFont typeface="Wingdings" panose="05000000000000000000" pitchFamily="2" charset="2"/>
              <a:buNone/>
              <a:defRPr/>
            </a:pPr>
            <a:r>
              <a:rPr lang="fa-IR" b="1" smtClean="0">
                <a:solidFill>
                  <a:srgbClr val="00FF99"/>
                </a:solidFill>
                <a:cs typeface="Yagut" pitchFamily="2" charset="-78"/>
              </a:rPr>
              <a:t>3-حالات</a:t>
            </a:r>
            <a:r>
              <a:rPr lang="fa-IR" smtClean="0">
                <a:cs typeface="Yagut" pitchFamily="2" charset="-78"/>
              </a:rPr>
              <a:t> </a:t>
            </a:r>
            <a:r>
              <a:rPr lang="fa-IR" b="1" smtClean="0">
                <a:solidFill>
                  <a:srgbClr val="00FF99"/>
                </a:solidFill>
                <a:cs typeface="Yagut" pitchFamily="2" charset="-78"/>
              </a:rPr>
              <a:t>عاطفي:</a:t>
            </a:r>
            <a:r>
              <a:rPr lang="fa-IR" smtClean="0">
                <a:cs typeface="Yagut" pitchFamily="2" charset="-78"/>
              </a:rPr>
              <a:t>گرايشهايي كه ميان افرادوگروهها بوجود ميآيند.</a:t>
            </a:r>
          </a:p>
          <a:p>
            <a:pPr eaLnBrk="1" hangingPunct="1">
              <a:buFont typeface="Wingdings" panose="05000000000000000000" pitchFamily="2" charset="2"/>
              <a:buNone/>
              <a:defRPr/>
            </a:pPr>
            <a:r>
              <a:rPr lang="fa-IR" smtClean="0">
                <a:solidFill>
                  <a:schemeClr val="hlink"/>
                </a:solidFill>
                <a:cs typeface="Yagut" pitchFamily="2" charset="-78"/>
              </a:rPr>
              <a:t>هرسازماني كه بخواهدپا برجابماندبه فعاليتها،</a:t>
            </a:r>
            <a:endParaRPr lang="en-US" smtClean="0">
              <a:solidFill>
                <a:schemeClr val="hlink"/>
              </a:solidFill>
              <a:cs typeface="Yagut" pitchFamily="2" charset="-78"/>
            </a:endParaRPr>
          </a:p>
          <a:p>
            <a:pPr eaLnBrk="1" hangingPunct="1">
              <a:buFont typeface="Wingdings" panose="05000000000000000000" pitchFamily="2" charset="2"/>
              <a:buNone/>
              <a:defRPr/>
            </a:pPr>
            <a:r>
              <a:rPr lang="fa-IR" smtClean="0">
                <a:solidFill>
                  <a:schemeClr val="hlink"/>
                </a:solidFill>
                <a:cs typeface="Yagut" pitchFamily="2" charset="-78"/>
              </a:rPr>
              <a:t>كنشهاي متقابل وحالات عاطفي معيني نيازدارد.</a:t>
            </a:r>
          </a:p>
          <a:p>
            <a:pPr eaLnBrk="1" hangingPunct="1">
              <a:buFont typeface="Wingdings" panose="05000000000000000000" pitchFamily="2" charset="2"/>
              <a:buNone/>
              <a:defRPr/>
            </a:pPr>
            <a:endParaRPr lang="fa-IR" smtClean="0">
              <a:solidFill>
                <a:schemeClr val="hlink"/>
              </a:solidFill>
              <a:cs typeface="Yagut" pitchFamily="2" charset="-78"/>
            </a:endParaRPr>
          </a:p>
          <a:p>
            <a:pPr eaLnBrk="1" hangingPunct="1">
              <a:buFont typeface="Wingdings" panose="05000000000000000000" pitchFamily="2" charset="2"/>
              <a:buNone/>
              <a:defRPr/>
            </a:pPr>
            <a:r>
              <a:rPr lang="fa-IR" sz="3100" b="1" i="1" smtClean="0">
                <a:solidFill>
                  <a:srgbClr val="FF00FF"/>
                </a:solidFill>
                <a:cs typeface="Yagut" pitchFamily="2" charset="-78"/>
              </a:rPr>
              <a:t>هرتغييردريكي ازاين سه عامل باعث بوجود</a:t>
            </a:r>
            <a:endParaRPr lang="en-US" sz="3100" b="1" i="1" smtClean="0">
              <a:solidFill>
                <a:srgbClr val="FF00FF"/>
              </a:solidFill>
              <a:cs typeface="Yagut" pitchFamily="2" charset="-78"/>
            </a:endParaRPr>
          </a:p>
          <a:p>
            <a:pPr eaLnBrk="1" hangingPunct="1">
              <a:buFont typeface="Wingdings" panose="05000000000000000000" pitchFamily="2" charset="2"/>
              <a:buNone/>
              <a:defRPr/>
            </a:pPr>
            <a:r>
              <a:rPr lang="fa-IR" smtClean="0">
                <a:solidFill>
                  <a:srgbClr val="FF00FF"/>
                </a:solidFill>
                <a:cs typeface="Yagut" pitchFamily="2" charset="-78"/>
              </a:rPr>
              <a:t>آ</a:t>
            </a:r>
            <a:r>
              <a:rPr lang="en-US" b="1" i="1" smtClean="0">
                <a:solidFill>
                  <a:srgbClr val="FF00FF"/>
                </a:solidFill>
                <a:cs typeface="Yagut" pitchFamily="2" charset="-78"/>
              </a:rPr>
              <a:t> </a:t>
            </a:r>
            <a:r>
              <a:rPr lang="fa-IR" sz="3100" b="1" i="1" smtClean="0">
                <a:solidFill>
                  <a:srgbClr val="FF00FF"/>
                </a:solidFill>
                <a:cs typeface="Yagut" pitchFamily="2" charset="-78"/>
              </a:rPr>
              <a:t>مدن تغييراتي دردوعامل</a:t>
            </a:r>
            <a:r>
              <a:rPr lang="fa-IR" sz="3100" b="1" i="1" smtClean="0">
                <a:solidFill>
                  <a:srgbClr val="FF00FF"/>
                </a:solidFill>
              </a:rPr>
              <a:t> ديگرخواهد شد.</a:t>
            </a:r>
            <a:endParaRPr lang="en-US" sz="3100" b="1" i="1" smtClean="0">
              <a:solidFill>
                <a:srgbClr val="FF00FF"/>
              </a:solidFill>
            </a:endParaRPr>
          </a:p>
        </p:txBody>
      </p:sp>
      <p:sp>
        <p:nvSpPr>
          <p:cNvPr id="21508" name="Oval 4"/>
          <p:cNvSpPr>
            <a:spLocks noChangeArrowheads="1"/>
          </p:cNvSpPr>
          <p:nvPr/>
        </p:nvSpPr>
        <p:spPr bwMode="auto">
          <a:xfrm>
            <a:off x="179388" y="5157788"/>
            <a:ext cx="1225550" cy="1223962"/>
          </a:xfrm>
          <a:prstGeom prst="ellipse">
            <a:avLst/>
          </a:prstGeom>
          <a:solidFill>
            <a:srgbClr val="FFFF00"/>
          </a:solidFill>
          <a:ln w="28575">
            <a:solidFill>
              <a:srgbClr val="FF00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FF0000"/>
                </a:solidFill>
                <a:latin typeface="Tahoma" panose="020B0604030504040204" pitchFamily="34" charset="0"/>
              </a:rPr>
              <a:t>كنشهاي </a:t>
            </a:r>
          </a:p>
          <a:p>
            <a:pPr algn="ctr" rtl="0" eaLnBrk="1" hangingPunct="1"/>
            <a:r>
              <a:rPr lang="fa-IR" altLang="fa-IR" sz="2400" b="1">
                <a:solidFill>
                  <a:srgbClr val="FF0000"/>
                </a:solidFill>
                <a:latin typeface="Tahoma" panose="020B0604030504040204" pitchFamily="34" charset="0"/>
              </a:rPr>
              <a:t>متقابل</a:t>
            </a:r>
            <a:endParaRPr lang="en-US" altLang="fa-IR" sz="2400" b="1">
              <a:solidFill>
                <a:srgbClr val="FF0000"/>
              </a:solidFill>
              <a:latin typeface="Tahoma" panose="020B0604030504040204" pitchFamily="34" charset="0"/>
            </a:endParaRPr>
          </a:p>
        </p:txBody>
      </p:sp>
      <p:sp>
        <p:nvSpPr>
          <p:cNvPr id="21509" name="Oval 5"/>
          <p:cNvSpPr>
            <a:spLocks noChangeArrowheads="1"/>
          </p:cNvSpPr>
          <p:nvPr/>
        </p:nvSpPr>
        <p:spPr bwMode="auto">
          <a:xfrm>
            <a:off x="2268538" y="5084763"/>
            <a:ext cx="1295400" cy="1223962"/>
          </a:xfrm>
          <a:prstGeom prst="ellipse">
            <a:avLst/>
          </a:prstGeom>
          <a:solidFill>
            <a:srgbClr val="FFFF00"/>
          </a:solidFill>
          <a:ln w="28575">
            <a:solidFill>
              <a:srgbClr val="FF00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FF0000"/>
                </a:solidFill>
                <a:latin typeface="Tahoma" panose="020B0604030504040204" pitchFamily="34" charset="0"/>
              </a:rPr>
              <a:t>حالات </a:t>
            </a:r>
          </a:p>
          <a:p>
            <a:pPr algn="ctr" rtl="0" eaLnBrk="1" hangingPunct="1"/>
            <a:r>
              <a:rPr lang="fa-IR" altLang="fa-IR" sz="2400" b="1">
                <a:solidFill>
                  <a:srgbClr val="FF0000"/>
                </a:solidFill>
                <a:latin typeface="Tahoma" panose="020B0604030504040204" pitchFamily="34" charset="0"/>
              </a:rPr>
              <a:t>عاطفي</a:t>
            </a:r>
            <a:endParaRPr lang="en-US" altLang="fa-IR" sz="2400" b="1">
              <a:solidFill>
                <a:srgbClr val="FF0000"/>
              </a:solidFill>
              <a:latin typeface="Tahoma" panose="020B0604030504040204" pitchFamily="34" charset="0"/>
            </a:endParaRPr>
          </a:p>
        </p:txBody>
      </p:sp>
      <p:sp>
        <p:nvSpPr>
          <p:cNvPr id="21510" name="Oval 6"/>
          <p:cNvSpPr>
            <a:spLocks noChangeArrowheads="1"/>
          </p:cNvSpPr>
          <p:nvPr/>
        </p:nvSpPr>
        <p:spPr bwMode="auto">
          <a:xfrm>
            <a:off x="971550" y="3860800"/>
            <a:ext cx="1296988" cy="1223963"/>
          </a:xfrm>
          <a:prstGeom prst="ellipse">
            <a:avLst/>
          </a:prstGeom>
          <a:solidFill>
            <a:srgbClr val="FFFF00"/>
          </a:solidFill>
          <a:ln w="28575">
            <a:solidFill>
              <a:srgbClr val="FF00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FF0000"/>
                </a:solidFill>
                <a:latin typeface="Tahoma" panose="020B0604030504040204" pitchFamily="34" charset="0"/>
              </a:rPr>
              <a:t>فعاليتها</a:t>
            </a:r>
            <a:endParaRPr lang="en-US" altLang="fa-IR" sz="2400" b="1">
              <a:solidFill>
                <a:srgbClr val="FF0000"/>
              </a:solidFill>
              <a:latin typeface="Tahoma" panose="020B0604030504040204" pitchFamily="34" charset="0"/>
            </a:endParaRPr>
          </a:p>
        </p:txBody>
      </p:sp>
      <p:sp>
        <p:nvSpPr>
          <p:cNvPr id="21511" name="Line 7"/>
          <p:cNvSpPr>
            <a:spLocks noChangeShapeType="1"/>
          </p:cNvSpPr>
          <p:nvPr/>
        </p:nvSpPr>
        <p:spPr bwMode="auto">
          <a:xfrm flipH="1">
            <a:off x="755650" y="4797425"/>
            <a:ext cx="287338" cy="360363"/>
          </a:xfrm>
          <a:prstGeom prst="line">
            <a:avLst/>
          </a:prstGeom>
          <a:noFill/>
          <a:ln w="2857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1512" name="Line 8"/>
          <p:cNvSpPr>
            <a:spLocks noChangeShapeType="1"/>
          </p:cNvSpPr>
          <p:nvPr/>
        </p:nvSpPr>
        <p:spPr bwMode="auto">
          <a:xfrm>
            <a:off x="1403350" y="5734050"/>
            <a:ext cx="865188" cy="0"/>
          </a:xfrm>
          <a:prstGeom prst="line">
            <a:avLst/>
          </a:prstGeom>
          <a:noFill/>
          <a:ln w="2857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1513" name="Line 9"/>
          <p:cNvSpPr>
            <a:spLocks noChangeShapeType="1"/>
          </p:cNvSpPr>
          <p:nvPr/>
        </p:nvSpPr>
        <p:spPr bwMode="auto">
          <a:xfrm>
            <a:off x="2195513" y="4797425"/>
            <a:ext cx="360362" cy="431800"/>
          </a:xfrm>
          <a:prstGeom prst="line">
            <a:avLst/>
          </a:prstGeom>
          <a:noFill/>
          <a:ln w="2857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xfrm>
            <a:off x="-180975" y="0"/>
            <a:ext cx="9324975" cy="1143000"/>
          </a:xfrm>
        </p:spPr>
        <p:txBody>
          <a:bodyPr/>
          <a:lstStyle/>
          <a:p>
            <a:pPr eaLnBrk="1" hangingPunct="1">
              <a:defRPr/>
            </a:pPr>
            <a:r>
              <a:rPr lang="ar-SA" sz="4000" smtClean="0">
                <a:solidFill>
                  <a:srgbClr val="FFFF00"/>
                </a:solidFill>
                <a:cs typeface="Titr" pitchFamily="2" charset="-78"/>
              </a:rPr>
              <a:t>رفتار سازماني بدنبال دادن چه دانشي به مديران است؟</a:t>
            </a:r>
            <a:endParaRPr lang="en-US" sz="4000" smtClean="0">
              <a:solidFill>
                <a:srgbClr val="FFFF00"/>
              </a:solidFill>
              <a:cs typeface="Titr" pitchFamily="2" charset="-78"/>
            </a:endParaRPr>
          </a:p>
        </p:txBody>
      </p:sp>
      <p:sp>
        <p:nvSpPr>
          <p:cNvPr id="8195" name="Rectangle 3"/>
          <p:cNvSpPr>
            <a:spLocks noGrp="1" noChangeArrowheads="1"/>
          </p:cNvSpPr>
          <p:nvPr>
            <p:ph type="body" idx="1"/>
          </p:nvPr>
        </p:nvSpPr>
        <p:spPr>
          <a:xfrm>
            <a:off x="0" y="908050"/>
            <a:ext cx="9144000" cy="6121400"/>
          </a:xfrm>
        </p:spPr>
        <p:txBody>
          <a:bodyPr/>
          <a:lstStyle/>
          <a:p>
            <a:pPr algn="just" eaLnBrk="1" hangingPunct="1">
              <a:defRPr/>
            </a:pPr>
            <a:r>
              <a:rPr lang="ar-SA" b="1" smtClean="0">
                <a:solidFill>
                  <a:srgbClr val="00FF99"/>
                </a:solidFill>
                <a:cs typeface="Yagut" pitchFamily="2" charset="-78"/>
              </a:rPr>
              <a:t>درك رفتارگذشته افراد:</a:t>
            </a:r>
            <a:r>
              <a:rPr lang="ar-SA" smtClean="0">
                <a:cs typeface="Yagut" pitchFamily="2" charset="-78"/>
              </a:rPr>
              <a:t>چراافراداينگونه رفتارميكنند؟چه چيزي باعث ميشود كه اينگونه اعمال يارفتارهايي راازخودنشان دهند؟چه چيزي الگوهاي رفتار افراد يا گروهها بوجود ميآورد؟</a:t>
            </a:r>
          </a:p>
          <a:p>
            <a:pPr algn="just" eaLnBrk="1" hangingPunct="1">
              <a:defRPr/>
            </a:pPr>
            <a:r>
              <a:rPr lang="ar-SA" b="1" smtClean="0">
                <a:solidFill>
                  <a:srgbClr val="00FF99"/>
                </a:solidFill>
                <a:cs typeface="Yagut" pitchFamily="2" charset="-78"/>
              </a:rPr>
              <a:t>پيش بيني رفتار آينده:</a:t>
            </a:r>
            <a:r>
              <a:rPr lang="ar-SA" smtClean="0">
                <a:cs typeface="Yagut" pitchFamily="2" charset="-78"/>
              </a:rPr>
              <a:t>افراد در آينده چطور رفتار ميكنند؟</a:t>
            </a:r>
          </a:p>
          <a:p>
            <a:pPr algn="just" eaLnBrk="1" hangingPunct="1">
              <a:defRPr/>
            </a:pPr>
            <a:r>
              <a:rPr lang="ar-SA" smtClean="0">
                <a:cs typeface="Yagut" pitchFamily="2" charset="-78"/>
              </a:rPr>
              <a:t>شناخت عواملي</a:t>
            </a:r>
            <a:r>
              <a:rPr lang="en-US" smtClean="0">
                <a:cs typeface="Yagut" pitchFamily="2" charset="-78"/>
              </a:rPr>
              <a:t> </a:t>
            </a:r>
            <a:r>
              <a:rPr lang="ar-SA" smtClean="0">
                <a:cs typeface="Yagut" pitchFamily="2" charset="-78"/>
              </a:rPr>
              <a:t>كه باعث تغيير،هدايت وكنترل رفتارميشود:</a:t>
            </a:r>
            <a:r>
              <a:rPr lang="en-US" smtClean="0">
                <a:cs typeface="Yagut" pitchFamily="2" charset="-78"/>
              </a:rPr>
              <a:t> </a:t>
            </a:r>
            <a:r>
              <a:rPr lang="ar-SA" smtClean="0">
                <a:cs typeface="Yagut" pitchFamily="2" charset="-78"/>
              </a:rPr>
              <a:t>چطور</a:t>
            </a:r>
            <a:r>
              <a:rPr lang="en-US" smtClean="0">
                <a:cs typeface="Yagut" pitchFamily="2" charset="-78"/>
              </a:rPr>
              <a:t> </a:t>
            </a:r>
            <a:r>
              <a:rPr lang="ar-SA" smtClean="0">
                <a:cs typeface="Yagut" pitchFamily="2" charset="-78"/>
              </a:rPr>
              <a:t>ميتوان رفتار افرادراتغييرجهت دادوكنترل كرد.</a:t>
            </a:r>
            <a:endParaRPr lang="en-US" smtClean="0">
              <a:cs typeface="Yagut" pitchFamily="2" charset="-78"/>
            </a:endParaRPr>
          </a:p>
          <a:p>
            <a:pPr algn="just" eaLnBrk="1" hangingPunct="1">
              <a:defRPr/>
            </a:pPr>
            <a:endParaRPr lang="ar-SA" smtClean="0">
              <a:cs typeface="Yagut" pitchFamily="2" charset="-78"/>
            </a:endParaRPr>
          </a:p>
          <a:p>
            <a:pPr algn="just" eaLnBrk="1" hangingPunct="1">
              <a:buFont typeface="Wingdings" panose="05000000000000000000" pitchFamily="2" charset="2"/>
              <a:buNone/>
              <a:defRPr/>
            </a:pPr>
            <a:r>
              <a:rPr lang="ar-SA" b="1" smtClean="0">
                <a:solidFill>
                  <a:srgbClr val="FF9900"/>
                </a:solidFill>
                <a:cs typeface="Yagut" pitchFamily="2" charset="-78"/>
              </a:rPr>
              <a:t>نبايدفراموش كردكه دومهارت اولي طبعاً انفعالي است .فهميدن و پيش بيني كردن به دخالت افراد ديگرنيازندارد.ولي جهت بخشي، تغيير وكنترل رفتار افراد كليد رسيدن به اهداف سازماني است.</a:t>
            </a:r>
            <a:endParaRPr lang="en-US" b="1" smtClean="0">
              <a:solidFill>
                <a:srgbClr val="FF9900"/>
              </a:solidFill>
              <a:cs typeface="Yagut" pitchFamily="2" charset="-78"/>
            </a:endParaRPr>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a:xfrm>
            <a:off x="395288" y="0"/>
            <a:ext cx="8229600" cy="765175"/>
          </a:xfrm>
        </p:spPr>
        <p:txBody>
          <a:bodyPr/>
          <a:lstStyle/>
          <a:p>
            <a:pPr eaLnBrk="1" hangingPunct="1">
              <a:defRPr/>
            </a:pPr>
            <a:r>
              <a:rPr lang="ar-SA" sz="4000" smtClean="0">
                <a:solidFill>
                  <a:srgbClr val="FFFF00"/>
                </a:solidFill>
                <a:cs typeface="Titr" pitchFamily="2" charset="-78"/>
              </a:rPr>
              <a:t>ِ ابزار مديريت</a:t>
            </a:r>
            <a:endParaRPr lang="en-US" sz="4000" smtClean="0">
              <a:solidFill>
                <a:srgbClr val="FFFF00"/>
              </a:solidFill>
              <a:cs typeface="Titr" pitchFamily="2" charset="-78"/>
            </a:endParaRPr>
          </a:p>
        </p:txBody>
      </p:sp>
      <p:sp>
        <p:nvSpPr>
          <p:cNvPr id="9219" name="Rectangle 3"/>
          <p:cNvSpPr>
            <a:spLocks noGrp="1" noChangeArrowheads="1"/>
          </p:cNvSpPr>
          <p:nvPr>
            <p:ph type="body" idx="1"/>
          </p:nvPr>
        </p:nvSpPr>
        <p:spPr>
          <a:xfrm>
            <a:off x="0" y="620713"/>
            <a:ext cx="9144000" cy="6237287"/>
          </a:xfrm>
        </p:spPr>
        <p:txBody>
          <a:bodyPr/>
          <a:lstStyle/>
          <a:p>
            <a:pPr algn="just" eaLnBrk="1" hangingPunct="1">
              <a:lnSpc>
                <a:spcPct val="80000"/>
              </a:lnSpc>
              <a:buFont typeface="Wingdings" panose="05000000000000000000" pitchFamily="2" charset="2"/>
              <a:buNone/>
              <a:defRPr/>
            </a:pPr>
            <a:r>
              <a:rPr lang="ar-SA" smtClean="0">
                <a:cs typeface="Yagut" pitchFamily="2" charset="-78"/>
              </a:rPr>
              <a:t>براي هركاري وسيله مناسب لازمست.مثلاً چكش براي كوبيدن ميخ ، چاقو براي بريدن، آچاربراي بستن پيچ و........</a:t>
            </a:r>
          </a:p>
          <a:p>
            <a:pPr algn="just" eaLnBrk="1" hangingPunct="1">
              <a:lnSpc>
                <a:spcPct val="80000"/>
              </a:lnSpc>
              <a:buFont typeface="Wingdings" panose="05000000000000000000" pitchFamily="2" charset="2"/>
              <a:buNone/>
              <a:defRPr/>
            </a:pPr>
            <a:r>
              <a:rPr lang="ar-SA" smtClean="0">
                <a:cs typeface="Yagut" pitchFamily="2" charset="-78"/>
              </a:rPr>
              <a:t>براي مديريت هم ابزارهاي مفيدزيادي تهيه شده امامابايدبدانيم كه اين ابزارها براي چه كاري ساخته شده اندومهمتراينكه </a:t>
            </a:r>
            <a:r>
              <a:rPr lang="ar-SA" b="1" i="1" smtClean="0">
                <a:solidFill>
                  <a:srgbClr val="FFFF00"/>
                </a:solidFill>
                <a:cs typeface="Yagut" pitchFamily="2" charset="-78"/>
              </a:rPr>
              <a:t>بدانيم چه كارهايي از انها برمي آيدوچه كارهايي برنمي ايد</a:t>
            </a:r>
            <a:r>
              <a:rPr lang="ar-SA" i="1" smtClean="0">
                <a:solidFill>
                  <a:srgbClr val="FFFF00"/>
                </a:solidFill>
                <a:cs typeface="Yagut" pitchFamily="2" charset="-78"/>
              </a:rPr>
              <a:t>؟</a:t>
            </a:r>
            <a:r>
              <a:rPr lang="ar-SA" smtClean="0">
                <a:cs typeface="Yagut" pitchFamily="2" charset="-78"/>
              </a:rPr>
              <a:t>ما بايد فرق آنها را درك كرده واستفاده موثر از آنها را بدانيم.</a:t>
            </a:r>
          </a:p>
          <a:p>
            <a:pPr algn="just" eaLnBrk="1" hangingPunct="1">
              <a:lnSpc>
                <a:spcPct val="80000"/>
              </a:lnSpc>
              <a:buFont typeface="Wingdings" panose="05000000000000000000" pitchFamily="2" charset="2"/>
              <a:buNone/>
              <a:defRPr/>
            </a:pPr>
            <a:r>
              <a:rPr lang="ar-SA" b="1" smtClean="0">
                <a:solidFill>
                  <a:srgbClr val="FF9900"/>
                </a:solidFill>
                <a:cs typeface="Yagut" pitchFamily="2" charset="-78"/>
              </a:rPr>
              <a:t>چند نكته را فراموش نكنيد:</a:t>
            </a:r>
          </a:p>
          <a:p>
            <a:pPr algn="just" eaLnBrk="1" hangingPunct="1">
              <a:lnSpc>
                <a:spcPct val="80000"/>
              </a:lnSpc>
              <a:buClr>
                <a:schemeClr val="tx1"/>
              </a:buClr>
              <a:buFont typeface="Arial" pitchFamily="34" charset="0"/>
              <a:buChar char="◄"/>
              <a:defRPr/>
            </a:pPr>
            <a:r>
              <a:rPr lang="ar-SA" sz="2800" b="1" smtClean="0">
                <a:cs typeface="Yagut" pitchFamily="2" charset="-78"/>
              </a:rPr>
              <a:t>در رفتار سازماني و ارتباط با افراد لحظه به لحظه بايد معقولانه و حساب شده رفتار كنيد .چون هر حرف و حركت و عمل شما براي ديگران معني دارو اثر گذار است.</a:t>
            </a:r>
          </a:p>
          <a:p>
            <a:pPr algn="just" eaLnBrk="1" hangingPunct="1">
              <a:lnSpc>
                <a:spcPct val="80000"/>
              </a:lnSpc>
              <a:buClr>
                <a:schemeClr val="tx1"/>
              </a:buClr>
              <a:buFont typeface="Arial" pitchFamily="34" charset="0"/>
              <a:buChar char="◄"/>
              <a:defRPr/>
            </a:pPr>
            <a:r>
              <a:rPr lang="ar-SA" sz="2800" b="1" smtClean="0">
                <a:cs typeface="Yagut" pitchFamily="2" charset="-78"/>
              </a:rPr>
              <a:t>در حيطه علوم رفتاري و مديريتي چيزي به نام  قوانين و مقررات جامع  وجود ندارد.و چيزي به نام اصول مديريت جز در كتابهايي به اين نام وجود خارجي ندارد.</a:t>
            </a:r>
          </a:p>
          <a:p>
            <a:pPr algn="just" eaLnBrk="1" hangingPunct="1">
              <a:lnSpc>
                <a:spcPct val="80000"/>
              </a:lnSpc>
              <a:buClr>
                <a:schemeClr val="tx1"/>
              </a:buClr>
              <a:buFont typeface="Arial" pitchFamily="34" charset="0"/>
              <a:buChar char="◄"/>
              <a:defRPr/>
            </a:pPr>
            <a:r>
              <a:rPr lang="ar-SA" sz="2800" b="1" smtClean="0">
                <a:cs typeface="Yagut" pitchFamily="2" charset="-78"/>
              </a:rPr>
              <a:t>در انجام اموخته هاي جديد طبيعي است كه در ابتدا خطا كنيد مثل انجام هر فعاليت جديدي .بنابراين دلسرد نشويد.</a:t>
            </a:r>
          </a:p>
          <a:p>
            <a:pPr eaLnBrk="1" hangingPunct="1">
              <a:lnSpc>
                <a:spcPct val="80000"/>
              </a:lnSpc>
              <a:buFont typeface="Wingdings" panose="05000000000000000000" pitchFamily="2" charset="2"/>
              <a:buNone/>
              <a:defRPr/>
            </a:pPr>
            <a:endParaRPr lang="en-US" sz="2800" b="1" smtClean="0">
              <a:cs typeface="Yagut" pitchFamily="2" charset="-78"/>
            </a:endParaRPr>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xfrm>
            <a:off x="468313" y="0"/>
            <a:ext cx="8229600" cy="981075"/>
          </a:xfrm>
        </p:spPr>
        <p:txBody>
          <a:bodyPr/>
          <a:lstStyle/>
          <a:p>
            <a:pPr eaLnBrk="1" hangingPunct="1">
              <a:defRPr/>
            </a:pPr>
            <a:r>
              <a:rPr lang="ar-SA" sz="4000" smtClean="0">
                <a:solidFill>
                  <a:srgbClr val="FFFF00"/>
                </a:solidFill>
                <a:cs typeface="Titr" pitchFamily="2" charset="-78"/>
              </a:rPr>
              <a:t>سه حيطه مطالعاتي رفتارسازماني</a:t>
            </a:r>
            <a:endParaRPr lang="en-US" sz="4000" smtClean="0">
              <a:solidFill>
                <a:srgbClr val="FFFF00"/>
              </a:solidFill>
              <a:cs typeface="Titr" pitchFamily="2" charset="-78"/>
            </a:endParaRPr>
          </a:p>
        </p:txBody>
      </p:sp>
      <p:sp>
        <p:nvSpPr>
          <p:cNvPr id="12291" name="Rectangle 3"/>
          <p:cNvSpPr>
            <a:spLocks noGrp="1" noChangeArrowheads="1"/>
          </p:cNvSpPr>
          <p:nvPr>
            <p:ph type="body" idx="1"/>
          </p:nvPr>
        </p:nvSpPr>
        <p:spPr>
          <a:xfrm>
            <a:off x="0" y="981075"/>
            <a:ext cx="9144000" cy="5876925"/>
          </a:xfrm>
        </p:spPr>
        <p:txBody>
          <a:bodyPr/>
          <a:lstStyle/>
          <a:p>
            <a:pPr eaLnBrk="1" hangingPunct="1">
              <a:defRPr/>
            </a:pPr>
            <a:r>
              <a:rPr lang="ar-SA" sz="4000" b="1" smtClean="0">
                <a:solidFill>
                  <a:srgbClr val="00FF99"/>
                </a:solidFill>
              </a:rPr>
              <a:t>رفتارفرد</a:t>
            </a:r>
            <a:r>
              <a:rPr lang="ar-SA" sz="4000" smtClean="0"/>
              <a:t> </a:t>
            </a:r>
            <a:r>
              <a:rPr lang="ar-SA" sz="3600" smtClean="0"/>
              <a:t>(انگيزش،شخصيت ،ادراك و...)</a:t>
            </a:r>
          </a:p>
          <a:p>
            <a:pPr eaLnBrk="1" hangingPunct="1">
              <a:defRPr/>
            </a:pPr>
            <a:r>
              <a:rPr lang="ar-SA" sz="4000" b="1" smtClean="0">
                <a:solidFill>
                  <a:srgbClr val="00FF99"/>
                </a:solidFill>
              </a:rPr>
              <a:t>رفتارگروه</a:t>
            </a:r>
            <a:r>
              <a:rPr lang="ar-SA" sz="4000" smtClean="0"/>
              <a:t> </a:t>
            </a:r>
            <a:r>
              <a:rPr lang="ar-SA" sz="3600" smtClean="0"/>
              <a:t>(پويايي گروه،تعارض و...)</a:t>
            </a:r>
          </a:p>
          <a:p>
            <a:pPr eaLnBrk="1" hangingPunct="1">
              <a:defRPr/>
            </a:pPr>
            <a:r>
              <a:rPr lang="ar-SA" sz="4000" b="1" smtClean="0">
                <a:solidFill>
                  <a:srgbClr val="00FF99"/>
                </a:solidFill>
              </a:rPr>
              <a:t>رفتارسازماني</a:t>
            </a:r>
            <a:r>
              <a:rPr lang="ar-SA" sz="4000" smtClean="0"/>
              <a:t> </a:t>
            </a:r>
            <a:r>
              <a:rPr lang="ar-SA" sz="3600" smtClean="0"/>
              <a:t>(فرهنگ سازماني،مديريت تغييروبهبود و بازسازي سازمان و...)</a:t>
            </a:r>
          </a:p>
          <a:p>
            <a:pPr eaLnBrk="1" hangingPunct="1">
              <a:buFont typeface="Wingdings" panose="05000000000000000000" pitchFamily="2" charset="2"/>
              <a:buNone/>
              <a:defRPr/>
            </a:pPr>
            <a:r>
              <a:rPr lang="ar-SA" sz="2800" b="1" smtClean="0">
                <a:solidFill>
                  <a:srgbClr val="FF9900"/>
                </a:solidFill>
              </a:rPr>
              <a:t>با اين وجود سطح مورد </a:t>
            </a:r>
            <a:r>
              <a:rPr lang="fa-IR" sz="2800" b="1" smtClean="0">
                <a:solidFill>
                  <a:srgbClr val="FF9900"/>
                </a:solidFill>
              </a:rPr>
              <a:t>مطالعه</a:t>
            </a:r>
            <a:r>
              <a:rPr lang="ar-SA" sz="2800" b="1" smtClean="0">
                <a:solidFill>
                  <a:srgbClr val="FF9900"/>
                </a:solidFill>
              </a:rPr>
              <a:t> در رفتار سازماني بطور كلي خرد نگر است</a:t>
            </a:r>
          </a:p>
          <a:p>
            <a:pPr eaLnBrk="1" hangingPunct="1">
              <a:buFont typeface="Wingdings" panose="05000000000000000000" pitchFamily="2" charset="2"/>
              <a:buNone/>
              <a:defRPr/>
            </a:pPr>
            <a:endParaRPr lang="ar-SA" sz="2800" smtClean="0"/>
          </a:p>
          <a:p>
            <a:pPr eaLnBrk="1" hangingPunct="1">
              <a:buFont typeface="Wingdings" panose="05000000000000000000" pitchFamily="2" charset="2"/>
              <a:buNone/>
              <a:defRPr/>
            </a:pPr>
            <a:endParaRPr lang="en-US" sz="4000" smtClean="0"/>
          </a:p>
        </p:txBody>
      </p:sp>
      <p:sp>
        <p:nvSpPr>
          <p:cNvPr id="24580" name="Rectangle 4"/>
          <p:cNvSpPr>
            <a:spLocks noChangeArrowheads="1"/>
          </p:cNvSpPr>
          <p:nvPr/>
        </p:nvSpPr>
        <p:spPr bwMode="auto">
          <a:xfrm>
            <a:off x="323850" y="5949950"/>
            <a:ext cx="2159000" cy="719138"/>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3200" b="1">
                <a:solidFill>
                  <a:srgbClr val="FF0000"/>
                </a:solidFill>
                <a:latin typeface="Arial" panose="020B0604020202020204" pitchFamily="34" charset="0"/>
              </a:rPr>
              <a:t>رفتارفرد</a:t>
            </a:r>
            <a:endParaRPr lang="en-US" altLang="fa-IR" sz="3200" b="1">
              <a:solidFill>
                <a:srgbClr val="FF0000"/>
              </a:solidFill>
              <a:latin typeface="Arial" panose="020B0604020202020204" pitchFamily="34" charset="0"/>
            </a:endParaRPr>
          </a:p>
        </p:txBody>
      </p:sp>
      <p:sp>
        <p:nvSpPr>
          <p:cNvPr id="24581" name="Rectangle 5"/>
          <p:cNvSpPr>
            <a:spLocks noChangeArrowheads="1"/>
          </p:cNvSpPr>
          <p:nvPr/>
        </p:nvSpPr>
        <p:spPr bwMode="auto">
          <a:xfrm>
            <a:off x="1979613" y="5229225"/>
            <a:ext cx="2160587" cy="7207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3200" b="1">
                <a:solidFill>
                  <a:srgbClr val="FF0000"/>
                </a:solidFill>
                <a:latin typeface="Arial" panose="020B0604020202020204" pitchFamily="34" charset="0"/>
              </a:rPr>
              <a:t>رفتارگروه</a:t>
            </a:r>
            <a:endParaRPr lang="en-US" altLang="fa-IR" sz="3200" b="1">
              <a:solidFill>
                <a:srgbClr val="FF0000"/>
              </a:solidFill>
              <a:latin typeface="Arial" panose="020B0604020202020204" pitchFamily="34" charset="0"/>
            </a:endParaRPr>
          </a:p>
        </p:txBody>
      </p:sp>
      <p:sp>
        <p:nvSpPr>
          <p:cNvPr id="24582" name="Rectangle 6"/>
          <p:cNvSpPr>
            <a:spLocks noChangeArrowheads="1"/>
          </p:cNvSpPr>
          <p:nvPr/>
        </p:nvSpPr>
        <p:spPr bwMode="auto">
          <a:xfrm>
            <a:off x="3708400" y="4508500"/>
            <a:ext cx="2232025" cy="7207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3200" b="1">
                <a:solidFill>
                  <a:srgbClr val="FF0000"/>
                </a:solidFill>
                <a:latin typeface="Arial" panose="020B0604020202020204" pitchFamily="34" charset="0"/>
              </a:rPr>
              <a:t>رفتارسازمان</a:t>
            </a:r>
            <a:endParaRPr lang="en-US" altLang="fa-IR" sz="3200" b="1">
              <a:solidFill>
                <a:srgbClr val="FF0000"/>
              </a:solidFill>
              <a:latin typeface="Arial" panose="020B0604020202020204" pitchFamily="34" charset="0"/>
            </a:endParaRP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1123" name="Rectangle 3"/>
          <p:cNvSpPr>
            <a:spLocks noGrp="1" noRot="1" noChangeArrowheads="1"/>
          </p:cNvSpPr>
          <p:nvPr>
            <p:ph type="title"/>
          </p:nvPr>
        </p:nvSpPr>
        <p:spPr>
          <a:xfrm>
            <a:off x="1619250" y="1268413"/>
            <a:ext cx="5688013" cy="3313112"/>
          </a:xfrm>
        </p:spPr>
        <p:txBody>
          <a:bodyPr/>
          <a:lstStyle/>
          <a:p>
            <a:pPr eaLnBrk="1" hangingPunct="1">
              <a:defRPr/>
            </a:pPr>
            <a:r>
              <a:rPr lang="fa-IR" sz="8100" b="0" dirty="0" smtClean="0">
                <a:solidFill>
                  <a:srgbClr val="FFFF00"/>
                </a:solidFill>
                <a:cs typeface="Titr" pitchFamily="2" charset="-78"/>
              </a:rPr>
              <a:t>رفتار سازماني</a:t>
            </a:r>
            <a:r>
              <a:rPr lang="en-US" sz="8100" b="0" dirty="0" smtClean="0">
                <a:solidFill>
                  <a:srgbClr val="FFFF00"/>
                </a:solidFill>
                <a:cs typeface="Titr" pitchFamily="2" charset="-78"/>
              </a:rPr>
              <a:t/>
            </a:r>
            <a:br>
              <a:rPr lang="en-US" sz="8100" b="0" dirty="0" smtClean="0">
                <a:solidFill>
                  <a:srgbClr val="FFFF00"/>
                </a:solidFill>
                <a:cs typeface="Titr" pitchFamily="2" charset="-78"/>
              </a:rPr>
            </a:br>
            <a:r>
              <a:rPr lang="en-US" sz="2000" b="0" dirty="0" smtClean="0">
                <a:solidFill>
                  <a:schemeClr val="folHlink"/>
                </a:solidFill>
                <a:cs typeface="Titr" pitchFamily="2" charset="-78"/>
              </a:rPr>
              <a:t/>
            </a:r>
            <a:br>
              <a:rPr lang="en-US" sz="2000" b="0" dirty="0" smtClean="0">
                <a:solidFill>
                  <a:schemeClr val="folHlink"/>
                </a:solidFill>
                <a:cs typeface="Titr" pitchFamily="2" charset="-78"/>
              </a:rPr>
            </a:br>
            <a:r>
              <a:rPr lang="en-US" sz="4000" dirty="0" smtClean="0">
                <a:solidFill>
                  <a:schemeClr val="folHlink"/>
                </a:solidFill>
                <a:cs typeface="Titr" pitchFamily="2" charset="-78"/>
              </a:rPr>
              <a:t>ORGANIZATIONAL   </a:t>
            </a:r>
            <a:r>
              <a:rPr lang="en-US" dirty="0" smtClean="0">
                <a:solidFill>
                  <a:schemeClr val="folHlink"/>
                </a:solidFill>
                <a:cs typeface="Titr" pitchFamily="2" charset="-78"/>
              </a:rPr>
              <a:t>BEHAVIOR</a:t>
            </a:r>
          </a:p>
        </p:txBody>
      </p:sp>
      <p:sp>
        <p:nvSpPr>
          <p:cNvPr id="7171" name="Text Box 6"/>
          <p:cNvSpPr txBox="1">
            <a:spLocks noChangeArrowheads="1"/>
          </p:cNvSpPr>
          <p:nvPr/>
        </p:nvSpPr>
        <p:spPr bwMode="auto">
          <a:xfrm>
            <a:off x="2916238" y="260350"/>
            <a:ext cx="28082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endParaRPr lang="en-US" altLang="fa-IR">
              <a:latin typeface="Tahoma" panose="020B0604030504040204" pitchFamily="34" charset="0"/>
            </a:endParaRP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1619250" y="1844675"/>
            <a:ext cx="6265863" cy="4105275"/>
          </a:xfrm>
          <a:prstGeom prst="rect">
            <a:avLst/>
          </a:prstGeom>
          <a:gradFill rotWithShape="1">
            <a:gsLst>
              <a:gs pos="0">
                <a:srgbClr val="FFFF99">
                  <a:alpha val="84000"/>
                </a:srgbClr>
              </a:gs>
              <a:gs pos="100000">
                <a:schemeClr val="bg1"/>
              </a:gs>
            </a:gsLst>
            <a:path path="rect">
              <a:fillToRect l="100000" b="100000"/>
            </a:path>
          </a:gradFill>
          <a:ln w="2540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25603" name="Rectangle 3"/>
          <p:cNvSpPr>
            <a:spLocks noChangeArrowheads="1"/>
          </p:cNvSpPr>
          <p:nvPr/>
        </p:nvSpPr>
        <p:spPr bwMode="auto">
          <a:xfrm>
            <a:off x="1619250" y="2781300"/>
            <a:ext cx="5184775" cy="316865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25604" name="Rectangle 4"/>
          <p:cNvSpPr>
            <a:spLocks noChangeArrowheads="1"/>
          </p:cNvSpPr>
          <p:nvPr/>
        </p:nvSpPr>
        <p:spPr bwMode="auto">
          <a:xfrm>
            <a:off x="1619250" y="3933825"/>
            <a:ext cx="3457575" cy="201612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endParaRPr lang="en-US" altLang="fa-IR">
              <a:latin typeface="Arial" panose="020B0604020202020204" pitchFamily="34" charset="0"/>
            </a:endParaRPr>
          </a:p>
        </p:txBody>
      </p:sp>
      <p:sp>
        <p:nvSpPr>
          <p:cNvPr id="276485" name="Rectangle 5"/>
          <p:cNvSpPr>
            <a:spLocks noGrp="1" noRot="1" noChangeArrowheads="1"/>
          </p:cNvSpPr>
          <p:nvPr>
            <p:ph type="title"/>
          </p:nvPr>
        </p:nvSpPr>
        <p:spPr>
          <a:xfrm>
            <a:off x="457200" y="0"/>
            <a:ext cx="8229600" cy="836613"/>
          </a:xfrm>
        </p:spPr>
        <p:txBody>
          <a:bodyPr/>
          <a:lstStyle/>
          <a:p>
            <a:pPr eaLnBrk="1" hangingPunct="1">
              <a:defRPr/>
            </a:pPr>
            <a:r>
              <a:rPr lang="fa-IR" sz="4000" b="0" smtClean="0">
                <a:cs typeface="Titr" pitchFamily="2" charset="-78"/>
              </a:rPr>
              <a:t>سطوح تغييردرافراد </a:t>
            </a:r>
            <a:endParaRPr lang="en-US" sz="4000" b="0" smtClean="0">
              <a:cs typeface="Titr" pitchFamily="2" charset="-78"/>
            </a:endParaRPr>
          </a:p>
        </p:txBody>
      </p:sp>
      <p:sp>
        <p:nvSpPr>
          <p:cNvPr id="25606" name="Rectangle 6"/>
          <p:cNvSpPr>
            <a:spLocks noChangeArrowheads="1"/>
          </p:cNvSpPr>
          <p:nvPr/>
        </p:nvSpPr>
        <p:spPr bwMode="auto">
          <a:xfrm>
            <a:off x="1619250" y="5013325"/>
            <a:ext cx="1873250" cy="93662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latin typeface="Arial" panose="020B0604020202020204" pitchFamily="34" charset="0"/>
                <a:cs typeface="Yagut" pitchFamily="2" charset="0"/>
              </a:rPr>
              <a:t>دانش</a:t>
            </a:r>
            <a:endParaRPr lang="en-US" altLang="fa-IR" sz="2400" b="1">
              <a:latin typeface="Arial" panose="020B0604020202020204" pitchFamily="34" charset="0"/>
              <a:cs typeface="Yagut" pitchFamily="2" charset="0"/>
            </a:endParaRPr>
          </a:p>
        </p:txBody>
      </p:sp>
      <p:sp>
        <p:nvSpPr>
          <p:cNvPr id="25607" name="Text Box 7"/>
          <p:cNvSpPr txBox="1">
            <a:spLocks noChangeArrowheads="1"/>
          </p:cNvSpPr>
          <p:nvPr/>
        </p:nvSpPr>
        <p:spPr bwMode="auto">
          <a:xfrm>
            <a:off x="3708400" y="4365625"/>
            <a:ext cx="1223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400" b="1">
                <a:latin typeface="Arial" panose="020B0604020202020204" pitchFamily="34" charset="0"/>
                <a:cs typeface="Yagut" pitchFamily="2" charset="0"/>
              </a:rPr>
              <a:t>نگرشها</a:t>
            </a:r>
            <a:endParaRPr lang="en-US" altLang="fa-IR" sz="2400" b="1">
              <a:latin typeface="Arial" panose="020B0604020202020204" pitchFamily="34" charset="0"/>
              <a:cs typeface="Yagut" pitchFamily="2" charset="0"/>
            </a:endParaRPr>
          </a:p>
        </p:txBody>
      </p:sp>
      <p:sp>
        <p:nvSpPr>
          <p:cNvPr id="25608" name="Text Box 8"/>
          <p:cNvSpPr txBox="1">
            <a:spLocks noChangeArrowheads="1"/>
          </p:cNvSpPr>
          <p:nvPr/>
        </p:nvSpPr>
        <p:spPr bwMode="auto">
          <a:xfrm>
            <a:off x="4932363" y="3141663"/>
            <a:ext cx="14398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400" b="1">
                <a:solidFill>
                  <a:srgbClr val="000000"/>
                </a:solidFill>
                <a:latin typeface="Arial" panose="020B0604020202020204" pitchFamily="34" charset="0"/>
                <a:cs typeface="Yagut" pitchFamily="2" charset="0"/>
              </a:rPr>
              <a:t>رفتار فردي</a:t>
            </a:r>
            <a:endParaRPr lang="en-US" altLang="fa-IR" sz="2400" b="1">
              <a:solidFill>
                <a:srgbClr val="000000"/>
              </a:solidFill>
              <a:latin typeface="Arial" panose="020B0604020202020204" pitchFamily="34" charset="0"/>
              <a:cs typeface="Yagut" pitchFamily="2" charset="0"/>
            </a:endParaRPr>
          </a:p>
        </p:txBody>
      </p:sp>
      <p:sp>
        <p:nvSpPr>
          <p:cNvPr id="25609" name="Text Box 9"/>
          <p:cNvSpPr txBox="1">
            <a:spLocks noChangeArrowheads="1"/>
          </p:cNvSpPr>
          <p:nvPr/>
        </p:nvSpPr>
        <p:spPr bwMode="auto">
          <a:xfrm>
            <a:off x="6156325" y="2060575"/>
            <a:ext cx="1728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400" b="1">
                <a:solidFill>
                  <a:srgbClr val="000000"/>
                </a:solidFill>
                <a:latin typeface="Arial" panose="020B0604020202020204" pitchFamily="34" charset="0"/>
                <a:cs typeface="Yagut" pitchFamily="2" charset="0"/>
              </a:rPr>
              <a:t>رفتار گروهي</a:t>
            </a:r>
            <a:r>
              <a:rPr lang="fa-IR" altLang="fa-IR" b="1">
                <a:solidFill>
                  <a:srgbClr val="000000"/>
                </a:solidFill>
                <a:latin typeface="Arial" panose="020B0604020202020204" pitchFamily="34" charset="0"/>
                <a:cs typeface="Yagut" pitchFamily="2" charset="0"/>
              </a:rPr>
              <a:t> </a:t>
            </a:r>
            <a:endParaRPr lang="en-US" altLang="fa-IR" b="1">
              <a:solidFill>
                <a:srgbClr val="000000"/>
              </a:solidFill>
              <a:latin typeface="Arial" panose="020B0604020202020204" pitchFamily="34" charset="0"/>
              <a:cs typeface="Yagut" pitchFamily="2" charset="0"/>
            </a:endParaRPr>
          </a:p>
        </p:txBody>
      </p:sp>
      <p:sp>
        <p:nvSpPr>
          <p:cNvPr id="25610" name="Text Box 10"/>
          <p:cNvSpPr txBox="1">
            <a:spLocks noChangeArrowheads="1"/>
          </p:cNvSpPr>
          <p:nvPr/>
        </p:nvSpPr>
        <p:spPr bwMode="auto">
          <a:xfrm>
            <a:off x="4284663" y="6092825"/>
            <a:ext cx="13668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cs typeface="Yagut" pitchFamily="2" charset="0"/>
              </a:rPr>
              <a:t>زمان طولاني</a:t>
            </a:r>
            <a:endParaRPr lang="en-US" altLang="fa-IR" b="1">
              <a:latin typeface="Arial" panose="020B0604020202020204" pitchFamily="34" charset="0"/>
              <a:cs typeface="Yagut" pitchFamily="2" charset="0"/>
            </a:endParaRPr>
          </a:p>
        </p:txBody>
      </p:sp>
      <p:sp>
        <p:nvSpPr>
          <p:cNvPr id="25611" name="Line 11"/>
          <p:cNvSpPr>
            <a:spLocks noChangeShapeType="1"/>
          </p:cNvSpPr>
          <p:nvPr/>
        </p:nvSpPr>
        <p:spPr bwMode="auto">
          <a:xfrm>
            <a:off x="5435600" y="6308725"/>
            <a:ext cx="15843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5612" name="Line 12"/>
          <p:cNvSpPr>
            <a:spLocks noChangeShapeType="1"/>
          </p:cNvSpPr>
          <p:nvPr/>
        </p:nvSpPr>
        <p:spPr bwMode="auto">
          <a:xfrm flipH="1">
            <a:off x="2555875" y="6308725"/>
            <a:ext cx="1728788"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5613" name="Text Box 13"/>
          <p:cNvSpPr txBox="1">
            <a:spLocks noChangeArrowheads="1"/>
          </p:cNvSpPr>
          <p:nvPr/>
        </p:nvSpPr>
        <p:spPr bwMode="auto">
          <a:xfrm>
            <a:off x="7092950" y="6092825"/>
            <a:ext cx="7905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000" b="1">
                <a:latin typeface="Arial" panose="020B0604020202020204" pitchFamily="34" charset="0"/>
                <a:cs typeface="Yagut" pitchFamily="2" charset="0"/>
              </a:rPr>
              <a:t>طولاني</a:t>
            </a:r>
            <a:endParaRPr lang="en-US" altLang="fa-IR" sz="2000" b="1">
              <a:latin typeface="Arial" panose="020B0604020202020204" pitchFamily="34" charset="0"/>
              <a:cs typeface="Yagut" pitchFamily="2" charset="0"/>
            </a:endParaRPr>
          </a:p>
        </p:txBody>
      </p:sp>
      <p:sp>
        <p:nvSpPr>
          <p:cNvPr id="25614" name="Text Box 14"/>
          <p:cNvSpPr txBox="1">
            <a:spLocks noChangeArrowheads="1"/>
          </p:cNvSpPr>
          <p:nvPr/>
        </p:nvSpPr>
        <p:spPr bwMode="auto">
          <a:xfrm>
            <a:off x="1763713" y="6092825"/>
            <a:ext cx="935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000" b="1">
                <a:latin typeface="Arial" panose="020B0604020202020204" pitchFamily="34" charset="0"/>
                <a:cs typeface="Yagut" pitchFamily="2" charset="0"/>
              </a:rPr>
              <a:t>كوتاه</a:t>
            </a:r>
            <a:endParaRPr lang="en-US" altLang="fa-IR" sz="2000" b="1">
              <a:latin typeface="Arial" panose="020B0604020202020204" pitchFamily="34" charset="0"/>
              <a:cs typeface="Yagut" pitchFamily="2" charset="0"/>
            </a:endParaRPr>
          </a:p>
        </p:txBody>
      </p:sp>
      <p:sp>
        <p:nvSpPr>
          <p:cNvPr id="25615" name="Text Box 15"/>
          <p:cNvSpPr txBox="1">
            <a:spLocks noChangeArrowheads="1"/>
          </p:cNvSpPr>
          <p:nvPr/>
        </p:nvSpPr>
        <p:spPr bwMode="auto">
          <a:xfrm>
            <a:off x="395288" y="3933825"/>
            <a:ext cx="7921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b="1">
                <a:latin typeface="Arial" panose="020B0604020202020204" pitchFamily="34" charset="0"/>
                <a:cs typeface="Yagut" pitchFamily="2" charset="0"/>
              </a:rPr>
              <a:t>مشكل</a:t>
            </a:r>
            <a:endParaRPr lang="en-US" altLang="fa-IR" b="1">
              <a:latin typeface="Arial" panose="020B0604020202020204" pitchFamily="34" charset="0"/>
              <a:cs typeface="Yagut" pitchFamily="2" charset="0"/>
            </a:endParaRPr>
          </a:p>
        </p:txBody>
      </p:sp>
      <p:sp>
        <p:nvSpPr>
          <p:cNvPr id="25616" name="Text Box 16"/>
          <p:cNvSpPr txBox="1">
            <a:spLocks noChangeArrowheads="1"/>
          </p:cNvSpPr>
          <p:nvPr/>
        </p:nvSpPr>
        <p:spPr bwMode="auto">
          <a:xfrm>
            <a:off x="611188" y="5661025"/>
            <a:ext cx="7191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000" b="1">
                <a:latin typeface="Arial" panose="020B0604020202020204" pitchFamily="34" charset="0"/>
                <a:cs typeface="Yagut" pitchFamily="2" charset="0"/>
              </a:rPr>
              <a:t>حداقل</a:t>
            </a:r>
            <a:endParaRPr lang="en-US" altLang="fa-IR" sz="2000" b="1">
              <a:latin typeface="Arial" panose="020B0604020202020204" pitchFamily="34" charset="0"/>
              <a:cs typeface="Yagut" pitchFamily="2" charset="0"/>
            </a:endParaRPr>
          </a:p>
        </p:txBody>
      </p:sp>
      <p:sp>
        <p:nvSpPr>
          <p:cNvPr id="25617" name="Text Box 17"/>
          <p:cNvSpPr txBox="1">
            <a:spLocks noChangeArrowheads="1"/>
          </p:cNvSpPr>
          <p:nvPr/>
        </p:nvSpPr>
        <p:spPr bwMode="auto">
          <a:xfrm>
            <a:off x="611188" y="1844675"/>
            <a:ext cx="8651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000" b="1">
                <a:latin typeface="Arial" panose="020B0604020202020204" pitchFamily="34" charset="0"/>
                <a:cs typeface="Yagut" pitchFamily="2" charset="0"/>
              </a:rPr>
              <a:t>حداكثر</a:t>
            </a:r>
            <a:endParaRPr lang="en-US" altLang="fa-IR" sz="2000" b="1">
              <a:latin typeface="Arial" panose="020B0604020202020204" pitchFamily="34" charset="0"/>
              <a:cs typeface="Yagut" pitchFamily="2" charset="0"/>
            </a:endParaRPr>
          </a:p>
        </p:txBody>
      </p:sp>
      <p:sp>
        <p:nvSpPr>
          <p:cNvPr id="25618" name="Line 18"/>
          <p:cNvSpPr>
            <a:spLocks noChangeShapeType="1"/>
          </p:cNvSpPr>
          <p:nvPr/>
        </p:nvSpPr>
        <p:spPr bwMode="auto">
          <a:xfrm flipV="1">
            <a:off x="1116013" y="2205038"/>
            <a:ext cx="0" cy="331152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5619" name="AutoShape 19"/>
          <p:cNvSpPr>
            <a:spLocks noChangeArrowheads="1"/>
          </p:cNvSpPr>
          <p:nvPr/>
        </p:nvSpPr>
        <p:spPr bwMode="auto">
          <a:xfrm rot="-2313717">
            <a:off x="395288" y="6021388"/>
            <a:ext cx="1425575" cy="647700"/>
          </a:xfrm>
          <a:prstGeom prst="rightArrow">
            <a:avLst>
              <a:gd name="adj1" fmla="val 50000"/>
              <a:gd name="adj2" fmla="val 55025"/>
            </a:avLst>
          </a:prstGeom>
          <a:solidFill>
            <a:schemeClr val="accent1"/>
          </a:solidFill>
          <a:ln w="2540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latin typeface="Arial" panose="020B0604020202020204" pitchFamily="34" charset="0"/>
              </a:rPr>
              <a:t>قدرت شخصي</a:t>
            </a:r>
            <a:endParaRPr lang="en-US" altLang="fa-IR" sz="2000" b="1">
              <a:latin typeface="Arial" panose="020B0604020202020204" pitchFamily="34" charset="0"/>
            </a:endParaRPr>
          </a:p>
        </p:txBody>
      </p:sp>
      <p:sp>
        <p:nvSpPr>
          <p:cNvPr id="25620" name="AutoShape 20"/>
          <p:cNvSpPr>
            <a:spLocks noChangeArrowheads="1"/>
          </p:cNvSpPr>
          <p:nvPr/>
        </p:nvSpPr>
        <p:spPr bwMode="auto">
          <a:xfrm rot="-2793612">
            <a:off x="7650957" y="896144"/>
            <a:ext cx="1223962" cy="717550"/>
          </a:xfrm>
          <a:prstGeom prst="leftArrow">
            <a:avLst>
              <a:gd name="adj1" fmla="val 50000"/>
              <a:gd name="adj2" fmla="val 42644"/>
            </a:avLst>
          </a:prstGeom>
          <a:solidFill>
            <a:schemeClr val="accent1"/>
          </a:solidFill>
          <a:ln w="2540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latin typeface="Arial" panose="020B0604020202020204" pitchFamily="34" charset="0"/>
              </a:rPr>
              <a:t>قدرت مقام</a:t>
            </a:r>
            <a:endParaRPr lang="en-US" altLang="fa-IR" sz="2000" b="1">
              <a:latin typeface="Arial" panose="020B0604020202020204" pitchFamily="34" charset="0"/>
            </a:endParaRPr>
          </a:p>
        </p:txBody>
      </p:sp>
      <p:sp>
        <p:nvSpPr>
          <p:cNvPr id="25621" name="Text Box 21"/>
          <p:cNvSpPr txBox="1">
            <a:spLocks noChangeArrowheads="1"/>
          </p:cNvSpPr>
          <p:nvPr/>
        </p:nvSpPr>
        <p:spPr bwMode="auto">
          <a:xfrm rot="-2691200">
            <a:off x="8154988" y="1700213"/>
            <a:ext cx="989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sz="2400" b="1">
                <a:latin typeface="Arial" panose="020B0604020202020204" pitchFamily="34" charset="0"/>
              </a:rPr>
              <a:t>آمرانه</a:t>
            </a:r>
            <a:endParaRPr lang="en-US" altLang="fa-IR" sz="2400" b="1">
              <a:latin typeface="Arial" panose="020B0604020202020204" pitchFamily="34" charset="0"/>
            </a:endParaRPr>
          </a:p>
        </p:txBody>
      </p:sp>
      <p:sp>
        <p:nvSpPr>
          <p:cNvPr id="25622" name="Text Box 22"/>
          <p:cNvSpPr txBox="1">
            <a:spLocks noChangeArrowheads="1"/>
          </p:cNvSpPr>
          <p:nvPr/>
        </p:nvSpPr>
        <p:spPr bwMode="auto">
          <a:xfrm rot="-2554243">
            <a:off x="0" y="6092825"/>
            <a:ext cx="1141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sz="2400" b="1">
                <a:latin typeface="Arial" panose="020B0604020202020204" pitchFamily="34" charset="0"/>
              </a:rPr>
              <a:t>مشاركتي</a:t>
            </a:r>
            <a:endParaRPr lang="en-US" altLang="fa-IR" sz="2400" b="1">
              <a:latin typeface="Arial" panose="020B0604020202020204" pitchFamily="34" charset="0"/>
            </a:endParaRPr>
          </a:p>
        </p:txBody>
      </p:sp>
    </p:spTree>
  </p:cSld>
  <p:clrMapOvr>
    <a:masterClrMapping/>
  </p:clrMapOvr>
  <p:transition>
    <p:wedge/>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7523" name="Rectangle 3"/>
          <p:cNvSpPr>
            <a:spLocks noGrp="1" noChangeArrowheads="1"/>
          </p:cNvSpPr>
          <p:nvPr>
            <p:ph type="body" idx="1"/>
          </p:nvPr>
        </p:nvSpPr>
        <p:spPr>
          <a:xfrm>
            <a:off x="457200" y="404813"/>
            <a:ext cx="8229600" cy="4248150"/>
          </a:xfrm>
        </p:spPr>
        <p:txBody>
          <a:bodyPr anchor="ctr"/>
          <a:lstStyle/>
          <a:p>
            <a:pPr algn="ctr" eaLnBrk="1" hangingPunct="1">
              <a:buFont typeface="Wingdings" panose="05000000000000000000" pitchFamily="2" charset="2"/>
              <a:buNone/>
              <a:defRPr/>
            </a:pPr>
            <a:r>
              <a:rPr lang="fa-IR" sz="8000" b="1" smtClean="0">
                <a:solidFill>
                  <a:srgbClr val="FFFF00"/>
                </a:solidFill>
                <a:cs typeface="Titr" pitchFamily="2" charset="-78"/>
              </a:rPr>
              <a:t>بخش دوم</a:t>
            </a:r>
          </a:p>
          <a:p>
            <a:pPr algn="ctr" eaLnBrk="1" hangingPunct="1">
              <a:buFont typeface="Wingdings" panose="05000000000000000000" pitchFamily="2" charset="2"/>
              <a:buNone/>
              <a:defRPr/>
            </a:pPr>
            <a:r>
              <a:rPr lang="fa-IR" sz="8000" b="1" smtClean="0">
                <a:solidFill>
                  <a:srgbClr val="FFFF00"/>
                </a:solidFill>
                <a:cs typeface="Titr" pitchFamily="2" charset="-78"/>
              </a:rPr>
              <a:t>رفتار فردي</a:t>
            </a:r>
            <a:endParaRPr lang="en-US" sz="8000" b="1" smtClean="0">
              <a:solidFill>
                <a:srgbClr val="FFFF00"/>
              </a:solidFill>
              <a:cs typeface="Titr" pitchFamily="2" charset="-78"/>
            </a:endParaRPr>
          </a:p>
        </p:txBody>
      </p:sp>
      <p:pic>
        <p:nvPicPr>
          <p:cNvPr id="107524" name="Picture 4" descr="TALK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2988" y="4437063"/>
            <a:ext cx="708025" cy="195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525" name="Picture 5" descr="TALK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33975" y="4508500"/>
            <a:ext cx="950913" cy="182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526" name="Picture 6" descr="TALK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00338" y="4508500"/>
            <a:ext cx="962025"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527" name="Picture 7" descr="TALK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42988" y="4508500"/>
            <a:ext cx="6667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childTnLst>
                                    <p:set>
                                      <p:cBhvr>
                                        <p:cTn id="6" dur="1" fill="hold">
                                          <p:stCondLst>
                                            <p:cond delay="0"/>
                                          </p:stCondLst>
                                        </p:cTn>
                                        <p:tgtEl>
                                          <p:spTgt spid="107524"/>
                                        </p:tgtEl>
                                        <p:attrNameLst>
                                          <p:attrName>style.visibility</p:attrName>
                                        </p:attrNameLst>
                                      </p:cBhvr>
                                      <p:to>
                                        <p:strVal val="visible"/>
                                      </p:to>
                                    </p:set>
                                    <p:animEffect transition="in" filter="fade">
                                      <p:cBhvr>
                                        <p:cTn id="7" dur="770" decel="100000"/>
                                        <p:tgtEl>
                                          <p:spTgt spid="107524"/>
                                        </p:tgtEl>
                                      </p:cBhvr>
                                    </p:animEffect>
                                    <p:animScale>
                                      <p:cBhvr>
                                        <p:cTn id="8" dur="770" decel="100000"/>
                                        <p:tgtEl>
                                          <p:spTgt spid="107524"/>
                                        </p:tgtEl>
                                      </p:cBhvr>
                                      <p:from x="10000" y="10000"/>
                                      <p:to x="200000" y="450000"/>
                                    </p:animScale>
                                    <p:animScale>
                                      <p:cBhvr>
                                        <p:cTn id="9" dur="1230" accel="100000" fill="hold">
                                          <p:stCondLst>
                                            <p:cond delay="770"/>
                                          </p:stCondLst>
                                        </p:cTn>
                                        <p:tgtEl>
                                          <p:spTgt spid="107524"/>
                                        </p:tgtEl>
                                      </p:cBhvr>
                                      <p:from x="200000" y="450000"/>
                                      <p:to x="100000" y="100000"/>
                                    </p:animScale>
                                    <p:set>
                                      <p:cBhvr>
                                        <p:cTn id="10" dur="770" fill="hold"/>
                                        <p:tgtEl>
                                          <p:spTgt spid="107524"/>
                                        </p:tgtEl>
                                        <p:attrNameLst>
                                          <p:attrName>ppt_x</p:attrName>
                                        </p:attrNameLst>
                                      </p:cBhvr>
                                      <p:to>
                                        <p:strVal val="(0.5)"/>
                                      </p:to>
                                    </p:set>
                                    <p:anim from="(0.5)" to="(#ppt_x)" calcmode="lin" valueType="num">
                                      <p:cBhvr>
                                        <p:cTn id="11" dur="1230" accel="100000" fill="hold">
                                          <p:stCondLst>
                                            <p:cond delay="770"/>
                                          </p:stCondLst>
                                        </p:cTn>
                                        <p:tgtEl>
                                          <p:spTgt spid="107524"/>
                                        </p:tgtEl>
                                        <p:attrNameLst>
                                          <p:attrName>ppt_x</p:attrName>
                                        </p:attrNameLst>
                                      </p:cBhvr>
                                    </p:anim>
                                    <p:set>
                                      <p:cBhvr>
                                        <p:cTn id="12" dur="770" fill="hold"/>
                                        <p:tgtEl>
                                          <p:spTgt spid="107524"/>
                                        </p:tgtEl>
                                        <p:attrNameLst>
                                          <p:attrName>ppt_y</p:attrName>
                                        </p:attrNameLst>
                                      </p:cBhvr>
                                      <p:to>
                                        <p:strVal val="(#ppt_y+0.4)"/>
                                      </p:to>
                                    </p:set>
                                    <p:anim from="(#ppt_y+0.4)" to="(#ppt_y)" calcmode="lin" valueType="num">
                                      <p:cBhvr>
                                        <p:cTn id="13" dur="1230" accel="100000" fill="hold">
                                          <p:stCondLst>
                                            <p:cond delay="770"/>
                                          </p:stCondLst>
                                        </p:cTn>
                                        <p:tgtEl>
                                          <p:spTgt spid="107524"/>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107525"/>
                                        </p:tgtEl>
                                        <p:attrNameLst>
                                          <p:attrName>style.visibility</p:attrName>
                                        </p:attrNameLst>
                                      </p:cBhvr>
                                      <p:to>
                                        <p:strVal val="visible"/>
                                      </p:to>
                                    </p:set>
                                    <p:animEffect transition="in" filter="fade">
                                      <p:cBhvr>
                                        <p:cTn id="16" dur="770" decel="100000"/>
                                        <p:tgtEl>
                                          <p:spTgt spid="107525"/>
                                        </p:tgtEl>
                                      </p:cBhvr>
                                    </p:animEffect>
                                    <p:animScale>
                                      <p:cBhvr>
                                        <p:cTn id="17" dur="770" decel="100000"/>
                                        <p:tgtEl>
                                          <p:spTgt spid="107525"/>
                                        </p:tgtEl>
                                      </p:cBhvr>
                                      <p:from x="10000" y="10000"/>
                                      <p:to x="200000" y="450000"/>
                                    </p:animScale>
                                    <p:animScale>
                                      <p:cBhvr>
                                        <p:cTn id="18" dur="1230" accel="100000" fill="hold">
                                          <p:stCondLst>
                                            <p:cond delay="770"/>
                                          </p:stCondLst>
                                        </p:cTn>
                                        <p:tgtEl>
                                          <p:spTgt spid="107525"/>
                                        </p:tgtEl>
                                      </p:cBhvr>
                                      <p:from x="200000" y="450000"/>
                                      <p:to x="100000" y="100000"/>
                                    </p:animScale>
                                    <p:set>
                                      <p:cBhvr>
                                        <p:cTn id="19" dur="770" fill="hold"/>
                                        <p:tgtEl>
                                          <p:spTgt spid="107525"/>
                                        </p:tgtEl>
                                        <p:attrNameLst>
                                          <p:attrName>ppt_x</p:attrName>
                                        </p:attrNameLst>
                                      </p:cBhvr>
                                      <p:to>
                                        <p:strVal val="(0.5)"/>
                                      </p:to>
                                    </p:set>
                                    <p:anim from="(0.5)" to="(#ppt_x)" calcmode="lin" valueType="num">
                                      <p:cBhvr>
                                        <p:cTn id="20" dur="1230" accel="100000" fill="hold">
                                          <p:stCondLst>
                                            <p:cond delay="770"/>
                                          </p:stCondLst>
                                        </p:cTn>
                                        <p:tgtEl>
                                          <p:spTgt spid="107525"/>
                                        </p:tgtEl>
                                        <p:attrNameLst>
                                          <p:attrName>ppt_x</p:attrName>
                                        </p:attrNameLst>
                                      </p:cBhvr>
                                    </p:anim>
                                    <p:set>
                                      <p:cBhvr>
                                        <p:cTn id="21" dur="770" fill="hold"/>
                                        <p:tgtEl>
                                          <p:spTgt spid="107525"/>
                                        </p:tgtEl>
                                        <p:attrNameLst>
                                          <p:attrName>ppt_y</p:attrName>
                                        </p:attrNameLst>
                                      </p:cBhvr>
                                      <p:to>
                                        <p:strVal val="(#ppt_y+0.4)"/>
                                      </p:to>
                                    </p:set>
                                    <p:anim from="(#ppt_y+0.4)" to="(#ppt_y)" calcmode="lin" valueType="num">
                                      <p:cBhvr>
                                        <p:cTn id="22" dur="1230" accel="100000" fill="hold">
                                          <p:stCondLst>
                                            <p:cond delay="770"/>
                                          </p:stCondLst>
                                        </p:cTn>
                                        <p:tgtEl>
                                          <p:spTgt spid="107525"/>
                                        </p:tgtEl>
                                        <p:attrNameLst>
                                          <p:attrName>ppt_y</p:attrName>
                                        </p:attrNameLst>
                                      </p:cBhvr>
                                    </p:anim>
                                  </p:childTnLst>
                                </p:cTn>
                              </p:par>
                              <p:par>
                                <p:cTn id="23" presetID="51" presetClass="entr" presetSubtype="0" fill="hold" nodeType="withEffect">
                                  <p:stCondLst>
                                    <p:cond delay="0"/>
                                  </p:stCondLst>
                                  <p:childTnLst>
                                    <p:set>
                                      <p:cBhvr>
                                        <p:cTn id="24" dur="1" fill="hold">
                                          <p:stCondLst>
                                            <p:cond delay="0"/>
                                          </p:stCondLst>
                                        </p:cTn>
                                        <p:tgtEl>
                                          <p:spTgt spid="107526"/>
                                        </p:tgtEl>
                                        <p:attrNameLst>
                                          <p:attrName>style.visibility</p:attrName>
                                        </p:attrNameLst>
                                      </p:cBhvr>
                                      <p:to>
                                        <p:strVal val="visible"/>
                                      </p:to>
                                    </p:set>
                                    <p:animEffect transition="in" filter="fade">
                                      <p:cBhvr>
                                        <p:cTn id="25" dur="770" decel="100000"/>
                                        <p:tgtEl>
                                          <p:spTgt spid="107526"/>
                                        </p:tgtEl>
                                      </p:cBhvr>
                                    </p:animEffect>
                                    <p:animScale>
                                      <p:cBhvr>
                                        <p:cTn id="26" dur="770" decel="100000"/>
                                        <p:tgtEl>
                                          <p:spTgt spid="107526"/>
                                        </p:tgtEl>
                                      </p:cBhvr>
                                      <p:from x="10000" y="10000"/>
                                      <p:to x="200000" y="450000"/>
                                    </p:animScale>
                                    <p:animScale>
                                      <p:cBhvr>
                                        <p:cTn id="27" dur="1230" accel="100000" fill="hold">
                                          <p:stCondLst>
                                            <p:cond delay="770"/>
                                          </p:stCondLst>
                                        </p:cTn>
                                        <p:tgtEl>
                                          <p:spTgt spid="107526"/>
                                        </p:tgtEl>
                                      </p:cBhvr>
                                      <p:from x="200000" y="450000"/>
                                      <p:to x="100000" y="100000"/>
                                    </p:animScale>
                                    <p:set>
                                      <p:cBhvr>
                                        <p:cTn id="28" dur="770" fill="hold"/>
                                        <p:tgtEl>
                                          <p:spTgt spid="107526"/>
                                        </p:tgtEl>
                                        <p:attrNameLst>
                                          <p:attrName>ppt_x</p:attrName>
                                        </p:attrNameLst>
                                      </p:cBhvr>
                                      <p:to>
                                        <p:strVal val="(0.5)"/>
                                      </p:to>
                                    </p:set>
                                    <p:anim from="(0.5)" to="(#ppt_x)" calcmode="lin" valueType="num">
                                      <p:cBhvr>
                                        <p:cTn id="29" dur="1230" accel="100000" fill="hold">
                                          <p:stCondLst>
                                            <p:cond delay="770"/>
                                          </p:stCondLst>
                                        </p:cTn>
                                        <p:tgtEl>
                                          <p:spTgt spid="107526"/>
                                        </p:tgtEl>
                                        <p:attrNameLst>
                                          <p:attrName>ppt_x</p:attrName>
                                        </p:attrNameLst>
                                      </p:cBhvr>
                                    </p:anim>
                                    <p:set>
                                      <p:cBhvr>
                                        <p:cTn id="30" dur="770" fill="hold"/>
                                        <p:tgtEl>
                                          <p:spTgt spid="107526"/>
                                        </p:tgtEl>
                                        <p:attrNameLst>
                                          <p:attrName>ppt_y</p:attrName>
                                        </p:attrNameLst>
                                      </p:cBhvr>
                                      <p:to>
                                        <p:strVal val="(#ppt_y+0.4)"/>
                                      </p:to>
                                    </p:set>
                                    <p:anim from="(#ppt_y+0.4)" to="(#ppt_y)" calcmode="lin" valueType="num">
                                      <p:cBhvr>
                                        <p:cTn id="31" dur="1230" accel="100000" fill="hold">
                                          <p:stCondLst>
                                            <p:cond delay="770"/>
                                          </p:stCondLst>
                                        </p:cTn>
                                        <p:tgtEl>
                                          <p:spTgt spid="107526"/>
                                        </p:tgtEl>
                                        <p:attrNameLst>
                                          <p:attrName>ppt_y</p:attrName>
                                        </p:attrNameLst>
                                      </p:cBhvr>
                                    </p:anim>
                                  </p:childTnLst>
                                </p:cTn>
                              </p:par>
                              <p:par>
                                <p:cTn id="32" presetID="51" presetClass="entr" presetSubtype="0" fill="hold" nodeType="withEffect">
                                  <p:stCondLst>
                                    <p:cond delay="0"/>
                                  </p:stCondLst>
                                  <p:childTnLst>
                                    <p:set>
                                      <p:cBhvr>
                                        <p:cTn id="33" dur="1" fill="hold">
                                          <p:stCondLst>
                                            <p:cond delay="0"/>
                                          </p:stCondLst>
                                        </p:cTn>
                                        <p:tgtEl>
                                          <p:spTgt spid="107527"/>
                                        </p:tgtEl>
                                        <p:attrNameLst>
                                          <p:attrName>style.visibility</p:attrName>
                                        </p:attrNameLst>
                                      </p:cBhvr>
                                      <p:to>
                                        <p:strVal val="visible"/>
                                      </p:to>
                                    </p:set>
                                    <p:animEffect transition="in" filter="fade">
                                      <p:cBhvr>
                                        <p:cTn id="34" dur="770" decel="100000"/>
                                        <p:tgtEl>
                                          <p:spTgt spid="107527"/>
                                        </p:tgtEl>
                                      </p:cBhvr>
                                    </p:animEffect>
                                    <p:animScale>
                                      <p:cBhvr>
                                        <p:cTn id="35" dur="770" decel="100000"/>
                                        <p:tgtEl>
                                          <p:spTgt spid="107527"/>
                                        </p:tgtEl>
                                      </p:cBhvr>
                                      <p:from x="10000" y="10000"/>
                                      <p:to x="200000" y="450000"/>
                                    </p:animScale>
                                    <p:animScale>
                                      <p:cBhvr>
                                        <p:cTn id="36" dur="1230" accel="100000" fill="hold">
                                          <p:stCondLst>
                                            <p:cond delay="770"/>
                                          </p:stCondLst>
                                        </p:cTn>
                                        <p:tgtEl>
                                          <p:spTgt spid="107527"/>
                                        </p:tgtEl>
                                      </p:cBhvr>
                                      <p:from x="200000" y="450000"/>
                                      <p:to x="100000" y="100000"/>
                                    </p:animScale>
                                    <p:set>
                                      <p:cBhvr>
                                        <p:cTn id="37" dur="770" fill="hold"/>
                                        <p:tgtEl>
                                          <p:spTgt spid="107527"/>
                                        </p:tgtEl>
                                        <p:attrNameLst>
                                          <p:attrName>ppt_x</p:attrName>
                                        </p:attrNameLst>
                                      </p:cBhvr>
                                      <p:to>
                                        <p:strVal val="(0.5)"/>
                                      </p:to>
                                    </p:set>
                                    <p:anim from="(0.5)" to="(#ppt_x)" calcmode="lin" valueType="num">
                                      <p:cBhvr>
                                        <p:cTn id="38" dur="1230" accel="100000" fill="hold">
                                          <p:stCondLst>
                                            <p:cond delay="770"/>
                                          </p:stCondLst>
                                        </p:cTn>
                                        <p:tgtEl>
                                          <p:spTgt spid="107527"/>
                                        </p:tgtEl>
                                        <p:attrNameLst>
                                          <p:attrName>ppt_x</p:attrName>
                                        </p:attrNameLst>
                                      </p:cBhvr>
                                    </p:anim>
                                    <p:set>
                                      <p:cBhvr>
                                        <p:cTn id="39" dur="770" fill="hold"/>
                                        <p:tgtEl>
                                          <p:spTgt spid="107527"/>
                                        </p:tgtEl>
                                        <p:attrNameLst>
                                          <p:attrName>ppt_y</p:attrName>
                                        </p:attrNameLst>
                                      </p:cBhvr>
                                      <p:to>
                                        <p:strVal val="(#ppt_y+0.4)"/>
                                      </p:to>
                                    </p:set>
                                    <p:anim from="(#ppt_y+0.4)" to="(#ppt_y)" calcmode="lin" valueType="num">
                                      <p:cBhvr>
                                        <p:cTn id="40" dur="1230" accel="100000" fill="hold">
                                          <p:stCondLst>
                                            <p:cond delay="770"/>
                                          </p:stCondLst>
                                        </p:cTn>
                                        <p:tgtEl>
                                          <p:spTgt spid="107527"/>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a:xfrm>
            <a:off x="468313" y="0"/>
            <a:ext cx="8229600" cy="765175"/>
          </a:xfrm>
        </p:spPr>
        <p:txBody>
          <a:bodyPr/>
          <a:lstStyle/>
          <a:p>
            <a:pPr eaLnBrk="1" hangingPunct="1">
              <a:defRPr/>
            </a:pPr>
            <a:r>
              <a:rPr lang="fa-IR" sz="4000" smtClean="0">
                <a:solidFill>
                  <a:srgbClr val="FFFF00"/>
                </a:solidFill>
                <a:cs typeface="Titr" pitchFamily="2" charset="-78"/>
              </a:rPr>
              <a:t>عوامل موثر در </a:t>
            </a:r>
            <a:r>
              <a:rPr lang="ar-SA" sz="4000" smtClean="0">
                <a:solidFill>
                  <a:srgbClr val="FFFF00"/>
                </a:solidFill>
                <a:cs typeface="Titr" pitchFamily="2" charset="-78"/>
              </a:rPr>
              <a:t>رفتار فردي</a:t>
            </a:r>
            <a:endParaRPr lang="en-US" sz="4000" smtClean="0">
              <a:solidFill>
                <a:srgbClr val="FFFF00"/>
              </a:solidFill>
              <a:cs typeface="Titr" pitchFamily="2" charset="-78"/>
            </a:endParaRPr>
          </a:p>
        </p:txBody>
      </p:sp>
      <p:sp>
        <p:nvSpPr>
          <p:cNvPr id="26627" name="Rectangle 3"/>
          <p:cNvSpPr>
            <a:spLocks noGrp="1" noChangeArrowheads="1"/>
          </p:cNvSpPr>
          <p:nvPr>
            <p:ph type="body" sz="half" idx="1"/>
          </p:nvPr>
        </p:nvSpPr>
        <p:spPr>
          <a:xfrm>
            <a:off x="1692275" y="692150"/>
            <a:ext cx="5111750" cy="4465638"/>
          </a:xfrm>
        </p:spPr>
        <p:txBody>
          <a:bodyPr/>
          <a:lstStyle/>
          <a:p>
            <a:pPr marL="533400" indent="-533400" eaLnBrk="1" hangingPunct="1">
              <a:buFontTx/>
              <a:buAutoNum type="arabicPeriod"/>
              <a:defRPr/>
            </a:pPr>
            <a:r>
              <a:rPr lang="ar-SA" b="1" smtClean="0">
                <a:cs typeface="Yagut" pitchFamily="2" charset="-78"/>
              </a:rPr>
              <a:t>ويژگي شخ</a:t>
            </a:r>
            <a:r>
              <a:rPr lang="fa-IR" b="1" smtClean="0">
                <a:cs typeface="Yagut" pitchFamily="2" charset="-78"/>
              </a:rPr>
              <a:t>ص</a:t>
            </a:r>
            <a:r>
              <a:rPr lang="ar-SA" b="1" smtClean="0">
                <a:cs typeface="Yagut" pitchFamily="2" charset="-78"/>
              </a:rPr>
              <a:t>ي</a:t>
            </a:r>
          </a:p>
          <a:p>
            <a:pPr marL="533400" indent="-533400" eaLnBrk="1" hangingPunct="1">
              <a:buFontTx/>
              <a:buAutoNum type="arabicPeriod"/>
              <a:defRPr/>
            </a:pPr>
            <a:r>
              <a:rPr lang="ar-SA" b="1" smtClean="0">
                <a:cs typeface="Yagut" pitchFamily="2" charset="-78"/>
              </a:rPr>
              <a:t>توانايي</a:t>
            </a:r>
          </a:p>
          <a:p>
            <a:pPr marL="533400" indent="-533400" eaLnBrk="1" hangingPunct="1">
              <a:buFontTx/>
              <a:buAutoNum type="arabicPeriod"/>
              <a:defRPr/>
            </a:pPr>
            <a:r>
              <a:rPr lang="ar-SA" b="1" smtClean="0">
                <a:cs typeface="Yagut" pitchFamily="2" charset="-78"/>
              </a:rPr>
              <a:t>شخ</a:t>
            </a:r>
            <a:r>
              <a:rPr lang="fa-IR" b="1" smtClean="0">
                <a:cs typeface="Yagut" pitchFamily="2" charset="-78"/>
              </a:rPr>
              <a:t>ص</a:t>
            </a:r>
            <a:r>
              <a:rPr lang="ar-SA" b="1" smtClean="0">
                <a:cs typeface="Yagut" pitchFamily="2" charset="-78"/>
              </a:rPr>
              <a:t>يت</a:t>
            </a:r>
          </a:p>
          <a:p>
            <a:pPr marL="533400" indent="-533400" eaLnBrk="1" hangingPunct="1">
              <a:buFontTx/>
              <a:buAutoNum type="arabicPeriod"/>
              <a:defRPr/>
            </a:pPr>
            <a:r>
              <a:rPr lang="ar-SA" b="1" smtClean="0">
                <a:cs typeface="Yagut" pitchFamily="2" charset="-78"/>
              </a:rPr>
              <a:t>يادگيري</a:t>
            </a:r>
          </a:p>
          <a:p>
            <a:pPr marL="533400" indent="-533400" eaLnBrk="1" hangingPunct="1">
              <a:buFontTx/>
              <a:buAutoNum type="arabicPeriod"/>
              <a:defRPr/>
            </a:pPr>
            <a:r>
              <a:rPr lang="ar-SA" b="1" smtClean="0">
                <a:cs typeface="Yagut" pitchFamily="2" charset="-78"/>
              </a:rPr>
              <a:t>ادراك</a:t>
            </a:r>
          </a:p>
          <a:p>
            <a:pPr marL="533400" indent="-533400" eaLnBrk="1" hangingPunct="1">
              <a:buFontTx/>
              <a:buAutoNum type="arabicPeriod"/>
              <a:defRPr/>
            </a:pPr>
            <a:r>
              <a:rPr lang="ar-SA" b="1" smtClean="0">
                <a:cs typeface="Yagut" pitchFamily="2" charset="-78"/>
              </a:rPr>
              <a:t>ارزشها و نگرشها</a:t>
            </a:r>
          </a:p>
          <a:p>
            <a:pPr marL="533400" indent="-533400" eaLnBrk="1" hangingPunct="1">
              <a:buFontTx/>
              <a:buAutoNum type="arabicPeriod"/>
              <a:defRPr/>
            </a:pPr>
            <a:r>
              <a:rPr lang="ar-SA" b="1" smtClean="0">
                <a:cs typeface="Yagut" pitchFamily="2" charset="-78"/>
              </a:rPr>
              <a:t>انگيزش</a:t>
            </a:r>
            <a:endParaRPr lang="en-US" b="1" smtClean="0">
              <a:cs typeface="Yagut" pitchFamily="2" charset="-78"/>
            </a:endParaRPr>
          </a:p>
        </p:txBody>
      </p:sp>
      <p:pic>
        <p:nvPicPr>
          <p:cNvPr id="26628" name="Picture 4" descr="AMFRUST"/>
          <p:cNvPicPr>
            <a:picLocks noGrp="1" noChangeAspect="1" noChangeArrowheads="1"/>
          </p:cNvPicPr>
          <p:nvPr>
            <p:ph sz="quarter" idx="2"/>
          </p:nvPr>
        </p:nvPicPr>
        <p:blipFill>
          <a:blip r:embed="rId2" cstate="print">
            <a:extLst>
              <a:ext uri="{28A0092B-C50C-407E-A947-70E740481C1C}">
                <a14:useLocalDpi xmlns:a14="http://schemas.microsoft.com/office/drawing/2010/main" val="0"/>
              </a:ext>
            </a:extLst>
          </a:blip>
          <a:srcRect/>
          <a:stretch>
            <a:fillRect/>
          </a:stretch>
        </p:blipFill>
        <p:spPr>
          <a:xfrm>
            <a:off x="4284663" y="5229225"/>
            <a:ext cx="1325562" cy="1436688"/>
          </a:xfrm>
          <a:noFill/>
          <a:extLst>
            <a:ext uri="{909E8E84-426E-40DD-AFC4-6F175D3DCCD1}">
              <a14:hiddenFill xmlns:a14="http://schemas.microsoft.com/office/drawing/2010/main">
                <a:solidFill>
                  <a:srgbClr val="FFFFFF"/>
                </a:solidFill>
              </a14:hiddenFill>
            </a:ext>
          </a:extLst>
        </p:spPr>
      </p:pic>
      <p:pic>
        <p:nvPicPr>
          <p:cNvPr id="26630" name="Picture 6" descr="AMBUSY"/>
          <p:cNvPicPr>
            <a:picLocks noGrp="1" noChangeAspect="1" noChangeArrowheads="1"/>
          </p:cNvPicPr>
          <p:nvPr>
            <p:ph sz="quarter" idx="3"/>
          </p:nvPr>
        </p:nvPicPr>
        <p:blipFill>
          <a:blip r:embed="rId3" cstate="print">
            <a:extLst>
              <a:ext uri="{28A0092B-C50C-407E-A947-70E740481C1C}">
                <a14:useLocalDpi xmlns:a14="http://schemas.microsoft.com/office/drawing/2010/main" val="0"/>
              </a:ext>
            </a:extLst>
          </a:blip>
          <a:srcRect/>
          <a:stretch>
            <a:fillRect/>
          </a:stretch>
        </p:blipFill>
        <p:spPr>
          <a:xfrm>
            <a:off x="6156325" y="5157788"/>
            <a:ext cx="1295400" cy="1473200"/>
          </a:xfrm>
          <a:noFill/>
          <a:extLst>
            <a:ext uri="{909E8E84-426E-40DD-AFC4-6F175D3DCCD1}">
              <a14:hiddenFill xmlns:a14="http://schemas.microsoft.com/office/drawing/2010/main">
                <a:solidFill>
                  <a:srgbClr val="FFFFFF"/>
                </a:solidFill>
              </a14:hiddenFill>
            </a:ext>
          </a:extLst>
        </p:spPr>
      </p:pic>
      <p:pic>
        <p:nvPicPr>
          <p:cNvPr id="26632" name="Picture 8" descr="AMDOUB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56550" y="4868863"/>
            <a:ext cx="987425" cy="182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3" name="Picture 9" descr="AMFAS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71775" y="5157788"/>
            <a:ext cx="1231900" cy="153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4" name="Picture 10" descr="AMPOWE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850" y="5084763"/>
            <a:ext cx="222885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26632"/>
                                        </p:tgtEl>
                                        <p:attrNameLst>
                                          <p:attrName>style.visibility</p:attrName>
                                        </p:attrNameLst>
                                      </p:cBhvr>
                                      <p:to>
                                        <p:strVal val="visible"/>
                                      </p:to>
                                    </p:set>
                                    <p:anim calcmode="lin" valueType="num">
                                      <p:cBhvr>
                                        <p:cTn id="7" dur="500" fill="hold"/>
                                        <p:tgtEl>
                                          <p:spTgt spid="26632"/>
                                        </p:tgtEl>
                                        <p:attrNameLst>
                                          <p:attrName>ppt_w</p:attrName>
                                        </p:attrNameLst>
                                      </p:cBhvr>
                                      <p:tavLst>
                                        <p:tav tm="0">
                                          <p:val>
                                            <p:fltVal val="0"/>
                                          </p:val>
                                        </p:tav>
                                        <p:tav tm="100000">
                                          <p:val>
                                            <p:strVal val="#ppt_w"/>
                                          </p:val>
                                        </p:tav>
                                      </p:tavLst>
                                    </p:anim>
                                    <p:anim calcmode="lin" valueType="num">
                                      <p:cBhvr>
                                        <p:cTn id="8" dur="500" fill="hold"/>
                                        <p:tgtEl>
                                          <p:spTgt spid="26632"/>
                                        </p:tgtEl>
                                        <p:attrNameLst>
                                          <p:attrName>ppt_h</p:attrName>
                                        </p:attrNameLst>
                                      </p:cBhvr>
                                      <p:tavLst>
                                        <p:tav tm="0">
                                          <p:val>
                                            <p:fltVal val="0"/>
                                          </p:val>
                                        </p:tav>
                                        <p:tav tm="100000">
                                          <p:val>
                                            <p:strVal val="#ppt_h"/>
                                          </p:val>
                                        </p:tav>
                                      </p:tavLst>
                                    </p:anim>
                                    <p:animEffect transition="in" filter="fade">
                                      <p:cBhvr>
                                        <p:cTn id="9" dur="500"/>
                                        <p:tgtEl>
                                          <p:spTgt spid="26632"/>
                                        </p:tgtEl>
                                      </p:cBhvr>
                                    </p:animEffect>
                                  </p:childTnLst>
                                </p:cTn>
                              </p:par>
                              <p:par>
                                <p:cTn id="10" presetID="53" presetClass="entr" presetSubtype="0" fill="hold" nodeType="withEffect">
                                  <p:stCondLst>
                                    <p:cond delay="0"/>
                                  </p:stCondLst>
                                  <p:childTnLst>
                                    <p:set>
                                      <p:cBhvr>
                                        <p:cTn id="11" dur="1" fill="hold">
                                          <p:stCondLst>
                                            <p:cond delay="0"/>
                                          </p:stCondLst>
                                        </p:cTn>
                                        <p:tgtEl>
                                          <p:spTgt spid="26630"/>
                                        </p:tgtEl>
                                        <p:attrNameLst>
                                          <p:attrName>style.visibility</p:attrName>
                                        </p:attrNameLst>
                                      </p:cBhvr>
                                      <p:to>
                                        <p:strVal val="visible"/>
                                      </p:to>
                                    </p:set>
                                    <p:anim calcmode="lin" valueType="num">
                                      <p:cBhvr>
                                        <p:cTn id="12" dur="500" fill="hold"/>
                                        <p:tgtEl>
                                          <p:spTgt spid="26630"/>
                                        </p:tgtEl>
                                        <p:attrNameLst>
                                          <p:attrName>ppt_w</p:attrName>
                                        </p:attrNameLst>
                                      </p:cBhvr>
                                      <p:tavLst>
                                        <p:tav tm="0">
                                          <p:val>
                                            <p:fltVal val="0"/>
                                          </p:val>
                                        </p:tav>
                                        <p:tav tm="100000">
                                          <p:val>
                                            <p:strVal val="#ppt_w"/>
                                          </p:val>
                                        </p:tav>
                                      </p:tavLst>
                                    </p:anim>
                                    <p:anim calcmode="lin" valueType="num">
                                      <p:cBhvr>
                                        <p:cTn id="13" dur="500" fill="hold"/>
                                        <p:tgtEl>
                                          <p:spTgt spid="26630"/>
                                        </p:tgtEl>
                                        <p:attrNameLst>
                                          <p:attrName>ppt_h</p:attrName>
                                        </p:attrNameLst>
                                      </p:cBhvr>
                                      <p:tavLst>
                                        <p:tav tm="0">
                                          <p:val>
                                            <p:fltVal val="0"/>
                                          </p:val>
                                        </p:tav>
                                        <p:tav tm="100000">
                                          <p:val>
                                            <p:strVal val="#ppt_h"/>
                                          </p:val>
                                        </p:tav>
                                      </p:tavLst>
                                    </p:anim>
                                    <p:animEffect transition="in" filter="fade">
                                      <p:cBhvr>
                                        <p:cTn id="14" dur="500"/>
                                        <p:tgtEl>
                                          <p:spTgt spid="26630"/>
                                        </p:tgtEl>
                                      </p:cBhvr>
                                    </p:animEffect>
                                  </p:childTnLst>
                                </p:cTn>
                              </p:par>
                              <p:par>
                                <p:cTn id="15" presetID="53" presetClass="entr" presetSubtype="0" fill="hold" nodeType="withEffect">
                                  <p:stCondLst>
                                    <p:cond delay="0"/>
                                  </p:stCondLst>
                                  <p:childTnLst>
                                    <p:set>
                                      <p:cBhvr>
                                        <p:cTn id="16" dur="1" fill="hold">
                                          <p:stCondLst>
                                            <p:cond delay="0"/>
                                          </p:stCondLst>
                                        </p:cTn>
                                        <p:tgtEl>
                                          <p:spTgt spid="26628"/>
                                        </p:tgtEl>
                                        <p:attrNameLst>
                                          <p:attrName>style.visibility</p:attrName>
                                        </p:attrNameLst>
                                      </p:cBhvr>
                                      <p:to>
                                        <p:strVal val="visible"/>
                                      </p:to>
                                    </p:set>
                                    <p:anim calcmode="lin" valueType="num">
                                      <p:cBhvr>
                                        <p:cTn id="17" dur="500" fill="hold"/>
                                        <p:tgtEl>
                                          <p:spTgt spid="26628"/>
                                        </p:tgtEl>
                                        <p:attrNameLst>
                                          <p:attrName>ppt_w</p:attrName>
                                        </p:attrNameLst>
                                      </p:cBhvr>
                                      <p:tavLst>
                                        <p:tav tm="0">
                                          <p:val>
                                            <p:fltVal val="0"/>
                                          </p:val>
                                        </p:tav>
                                        <p:tav tm="100000">
                                          <p:val>
                                            <p:strVal val="#ppt_w"/>
                                          </p:val>
                                        </p:tav>
                                      </p:tavLst>
                                    </p:anim>
                                    <p:anim calcmode="lin" valueType="num">
                                      <p:cBhvr>
                                        <p:cTn id="18" dur="500" fill="hold"/>
                                        <p:tgtEl>
                                          <p:spTgt spid="26628"/>
                                        </p:tgtEl>
                                        <p:attrNameLst>
                                          <p:attrName>ppt_h</p:attrName>
                                        </p:attrNameLst>
                                      </p:cBhvr>
                                      <p:tavLst>
                                        <p:tav tm="0">
                                          <p:val>
                                            <p:fltVal val="0"/>
                                          </p:val>
                                        </p:tav>
                                        <p:tav tm="100000">
                                          <p:val>
                                            <p:strVal val="#ppt_h"/>
                                          </p:val>
                                        </p:tav>
                                      </p:tavLst>
                                    </p:anim>
                                    <p:animEffect transition="in" filter="fade">
                                      <p:cBhvr>
                                        <p:cTn id="19" dur="500"/>
                                        <p:tgtEl>
                                          <p:spTgt spid="26628"/>
                                        </p:tgtEl>
                                      </p:cBhvr>
                                    </p:animEffect>
                                  </p:childTnLst>
                                </p:cTn>
                              </p:par>
                              <p:par>
                                <p:cTn id="20" presetID="53" presetClass="entr" presetSubtype="0" fill="hold" nodeType="withEffect">
                                  <p:stCondLst>
                                    <p:cond delay="0"/>
                                  </p:stCondLst>
                                  <p:childTnLst>
                                    <p:set>
                                      <p:cBhvr>
                                        <p:cTn id="21" dur="1" fill="hold">
                                          <p:stCondLst>
                                            <p:cond delay="0"/>
                                          </p:stCondLst>
                                        </p:cTn>
                                        <p:tgtEl>
                                          <p:spTgt spid="26633"/>
                                        </p:tgtEl>
                                        <p:attrNameLst>
                                          <p:attrName>style.visibility</p:attrName>
                                        </p:attrNameLst>
                                      </p:cBhvr>
                                      <p:to>
                                        <p:strVal val="visible"/>
                                      </p:to>
                                    </p:set>
                                    <p:anim calcmode="lin" valueType="num">
                                      <p:cBhvr>
                                        <p:cTn id="22" dur="500" fill="hold"/>
                                        <p:tgtEl>
                                          <p:spTgt spid="26633"/>
                                        </p:tgtEl>
                                        <p:attrNameLst>
                                          <p:attrName>ppt_w</p:attrName>
                                        </p:attrNameLst>
                                      </p:cBhvr>
                                      <p:tavLst>
                                        <p:tav tm="0">
                                          <p:val>
                                            <p:fltVal val="0"/>
                                          </p:val>
                                        </p:tav>
                                        <p:tav tm="100000">
                                          <p:val>
                                            <p:strVal val="#ppt_w"/>
                                          </p:val>
                                        </p:tav>
                                      </p:tavLst>
                                    </p:anim>
                                    <p:anim calcmode="lin" valueType="num">
                                      <p:cBhvr>
                                        <p:cTn id="23" dur="500" fill="hold"/>
                                        <p:tgtEl>
                                          <p:spTgt spid="26633"/>
                                        </p:tgtEl>
                                        <p:attrNameLst>
                                          <p:attrName>ppt_h</p:attrName>
                                        </p:attrNameLst>
                                      </p:cBhvr>
                                      <p:tavLst>
                                        <p:tav tm="0">
                                          <p:val>
                                            <p:fltVal val="0"/>
                                          </p:val>
                                        </p:tav>
                                        <p:tav tm="100000">
                                          <p:val>
                                            <p:strVal val="#ppt_h"/>
                                          </p:val>
                                        </p:tav>
                                      </p:tavLst>
                                    </p:anim>
                                    <p:animEffect transition="in" filter="fade">
                                      <p:cBhvr>
                                        <p:cTn id="24" dur="500"/>
                                        <p:tgtEl>
                                          <p:spTgt spid="26633"/>
                                        </p:tgtEl>
                                      </p:cBhvr>
                                    </p:animEffect>
                                  </p:childTnLst>
                                </p:cTn>
                              </p:par>
                              <p:par>
                                <p:cTn id="25" presetID="53" presetClass="entr" presetSubtype="0" fill="hold" nodeType="withEffect">
                                  <p:stCondLst>
                                    <p:cond delay="0"/>
                                  </p:stCondLst>
                                  <p:childTnLst>
                                    <p:set>
                                      <p:cBhvr>
                                        <p:cTn id="26" dur="1" fill="hold">
                                          <p:stCondLst>
                                            <p:cond delay="0"/>
                                          </p:stCondLst>
                                        </p:cTn>
                                        <p:tgtEl>
                                          <p:spTgt spid="26634"/>
                                        </p:tgtEl>
                                        <p:attrNameLst>
                                          <p:attrName>style.visibility</p:attrName>
                                        </p:attrNameLst>
                                      </p:cBhvr>
                                      <p:to>
                                        <p:strVal val="visible"/>
                                      </p:to>
                                    </p:set>
                                    <p:anim calcmode="lin" valueType="num">
                                      <p:cBhvr>
                                        <p:cTn id="27" dur="500" fill="hold"/>
                                        <p:tgtEl>
                                          <p:spTgt spid="26634"/>
                                        </p:tgtEl>
                                        <p:attrNameLst>
                                          <p:attrName>ppt_w</p:attrName>
                                        </p:attrNameLst>
                                      </p:cBhvr>
                                      <p:tavLst>
                                        <p:tav tm="0">
                                          <p:val>
                                            <p:fltVal val="0"/>
                                          </p:val>
                                        </p:tav>
                                        <p:tav tm="100000">
                                          <p:val>
                                            <p:strVal val="#ppt_w"/>
                                          </p:val>
                                        </p:tav>
                                      </p:tavLst>
                                    </p:anim>
                                    <p:anim calcmode="lin" valueType="num">
                                      <p:cBhvr>
                                        <p:cTn id="28" dur="500" fill="hold"/>
                                        <p:tgtEl>
                                          <p:spTgt spid="26634"/>
                                        </p:tgtEl>
                                        <p:attrNameLst>
                                          <p:attrName>ppt_h</p:attrName>
                                        </p:attrNameLst>
                                      </p:cBhvr>
                                      <p:tavLst>
                                        <p:tav tm="0">
                                          <p:val>
                                            <p:fltVal val="0"/>
                                          </p:val>
                                        </p:tav>
                                        <p:tav tm="100000">
                                          <p:val>
                                            <p:strVal val="#ppt_h"/>
                                          </p:val>
                                        </p:tav>
                                      </p:tavLst>
                                    </p:anim>
                                    <p:animEffect transition="in" filter="fade">
                                      <p:cBhvr>
                                        <p:cTn id="29" dur="500"/>
                                        <p:tgtEl>
                                          <p:spTgt spid="266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354" name="Rectangle 2"/>
          <p:cNvSpPr>
            <a:spLocks noGrp="1" noRot="1" noChangeArrowheads="1"/>
          </p:cNvSpPr>
          <p:nvPr>
            <p:ph type="title"/>
          </p:nvPr>
        </p:nvSpPr>
        <p:spPr>
          <a:xfrm>
            <a:off x="457200" y="0"/>
            <a:ext cx="8229600" cy="981075"/>
          </a:xfrm>
        </p:spPr>
        <p:txBody>
          <a:bodyPr/>
          <a:lstStyle/>
          <a:p>
            <a:pPr marL="838200" indent="-838200" eaLnBrk="1" hangingPunct="1">
              <a:buFontTx/>
              <a:buAutoNum type="arabicPeriod"/>
              <a:defRPr/>
            </a:pPr>
            <a:r>
              <a:rPr lang="ar-SA" sz="4000" smtClean="0">
                <a:solidFill>
                  <a:srgbClr val="FFFF00"/>
                </a:solidFill>
                <a:cs typeface="Yagut" pitchFamily="2" charset="-78"/>
              </a:rPr>
              <a:t>ويژگي شخ</a:t>
            </a:r>
            <a:r>
              <a:rPr lang="fa-IR" sz="4000" smtClean="0">
                <a:solidFill>
                  <a:srgbClr val="FFFF00"/>
                </a:solidFill>
                <a:cs typeface="Yagut" pitchFamily="2" charset="-78"/>
              </a:rPr>
              <a:t>ص</a:t>
            </a:r>
            <a:r>
              <a:rPr lang="ar-SA" sz="4000" smtClean="0">
                <a:solidFill>
                  <a:srgbClr val="FFFF00"/>
                </a:solidFill>
                <a:cs typeface="Yagut" pitchFamily="2" charset="-78"/>
              </a:rPr>
              <a:t>ي </a:t>
            </a:r>
            <a:r>
              <a:rPr lang="fa-IR" sz="4000" smtClean="0">
                <a:solidFill>
                  <a:srgbClr val="FFFF00"/>
                </a:solidFill>
                <a:cs typeface="Titr" pitchFamily="2" charset="-78"/>
              </a:rPr>
              <a:t>(بيوگرافي)</a:t>
            </a:r>
            <a:endParaRPr lang="en-US" sz="4000" smtClean="0">
              <a:solidFill>
                <a:srgbClr val="FFFF00"/>
              </a:solidFill>
              <a:cs typeface="Titr" pitchFamily="2" charset="-78"/>
            </a:endParaRPr>
          </a:p>
        </p:txBody>
      </p:sp>
      <p:sp>
        <p:nvSpPr>
          <p:cNvPr id="100355" name="Rectangle 3"/>
          <p:cNvSpPr>
            <a:spLocks noGrp="1" noChangeArrowheads="1"/>
          </p:cNvSpPr>
          <p:nvPr>
            <p:ph type="body" idx="1"/>
          </p:nvPr>
        </p:nvSpPr>
        <p:spPr>
          <a:xfrm>
            <a:off x="323850" y="1125538"/>
            <a:ext cx="8569325" cy="4464050"/>
          </a:xfrm>
        </p:spPr>
        <p:txBody>
          <a:bodyPr/>
          <a:lstStyle/>
          <a:p>
            <a:pPr marL="609600" indent="-609600" algn="ctr" eaLnBrk="1" hangingPunct="1">
              <a:buFontTx/>
              <a:buAutoNum type="alphaLcPeriod"/>
              <a:defRPr/>
            </a:pPr>
            <a:r>
              <a:rPr lang="fa-IR" sz="4000" b="1" smtClean="0">
                <a:cs typeface="Yagut" pitchFamily="2" charset="-78"/>
              </a:rPr>
              <a:t>سن</a:t>
            </a:r>
          </a:p>
          <a:p>
            <a:pPr marL="609600" indent="-609600" algn="ctr" eaLnBrk="1" hangingPunct="1">
              <a:buFontTx/>
              <a:buAutoNum type="alphaLcPeriod"/>
              <a:defRPr/>
            </a:pPr>
            <a:r>
              <a:rPr lang="fa-IR" sz="4000" b="1" smtClean="0">
                <a:cs typeface="Yagut" pitchFamily="2" charset="-78"/>
              </a:rPr>
              <a:t>جنسيت</a:t>
            </a:r>
          </a:p>
          <a:p>
            <a:pPr marL="609600" indent="-609600" algn="ctr" eaLnBrk="1" hangingPunct="1">
              <a:buFontTx/>
              <a:buAutoNum type="alphaLcPeriod"/>
              <a:defRPr/>
            </a:pPr>
            <a:r>
              <a:rPr lang="fa-IR" sz="4000" b="1" smtClean="0">
                <a:cs typeface="Yagut" pitchFamily="2" charset="-78"/>
              </a:rPr>
              <a:t>وضعيت تاهل</a:t>
            </a:r>
          </a:p>
          <a:p>
            <a:pPr marL="609600" indent="-609600" algn="ctr" eaLnBrk="1" hangingPunct="1">
              <a:buFontTx/>
              <a:buAutoNum type="alphaLcPeriod"/>
              <a:defRPr/>
            </a:pPr>
            <a:r>
              <a:rPr lang="fa-IR" sz="4000" b="1" smtClean="0">
                <a:cs typeface="Yagut" pitchFamily="2" charset="-78"/>
              </a:rPr>
              <a:t>وابستگان</a:t>
            </a:r>
          </a:p>
          <a:p>
            <a:pPr marL="609600" indent="-609600" algn="ctr" eaLnBrk="1" hangingPunct="1">
              <a:buFontTx/>
              <a:buAutoNum type="alphaLcPeriod"/>
              <a:defRPr/>
            </a:pPr>
            <a:r>
              <a:rPr lang="fa-IR" sz="4000" b="1" smtClean="0">
                <a:cs typeface="Yagut" pitchFamily="2" charset="-78"/>
              </a:rPr>
              <a:t>سابقه خدمت</a:t>
            </a:r>
          </a:p>
          <a:p>
            <a:pPr marL="609600" indent="-609600" algn="ctr" eaLnBrk="1" hangingPunct="1">
              <a:buFontTx/>
              <a:buAutoNum type="alphaLcPeriod"/>
              <a:defRPr/>
            </a:pPr>
            <a:r>
              <a:rPr lang="fa-IR" sz="4000" b="1" smtClean="0">
                <a:cs typeface="Yagut" pitchFamily="2" charset="-78"/>
              </a:rPr>
              <a:t>توانايي</a:t>
            </a:r>
            <a:endParaRPr lang="en-US" sz="4000" b="1" smtClean="0">
              <a:cs typeface="Yagut" pitchFamily="2" charset="-78"/>
            </a:endParaRPr>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Rectangle 2"/>
          <p:cNvSpPr>
            <a:spLocks noGrp="1" noRot="1" noChangeArrowheads="1"/>
          </p:cNvSpPr>
          <p:nvPr>
            <p:ph type="title"/>
          </p:nvPr>
        </p:nvSpPr>
        <p:spPr>
          <a:xfrm>
            <a:off x="457200" y="0"/>
            <a:ext cx="8229600" cy="836613"/>
          </a:xfrm>
        </p:spPr>
        <p:txBody>
          <a:bodyPr/>
          <a:lstStyle/>
          <a:p>
            <a:pPr marL="762000" indent="-762000" eaLnBrk="1" hangingPunct="1">
              <a:buFontTx/>
              <a:buAutoNum type="arabicPeriod" startAt="2"/>
              <a:defRPr/>
            </a:pPr>
            <a:r>
              <a:rPr lang="fa-IR" sz="4000" smtClean="0">
                <a:solidFill>
                  <a:srgbClr val="FFFF00"/>
                </a:solidFill>
                <a:cs typeface="Titr" pitchFamily="2" charset="-78"/>
              </a:rPr>
              <a:t>توانايي</a:t>
            </a:r>
            <a:endParaRPr lang="en-US" sz="4000" smtClean="0">
              <a:solidFill>
                <a:srgbClr val="FFFF00"/>
              </a:solidFill>
              <a:cs typeface="Titr" pitchFamily="2" charset="-78"/>
            </a:endParaRPr>
          </a:p>
        </p:txBody>
      </p:sp>
      <p:sp>
        <p:nvSpPr>
          <p:cNvPr id="101379" name="Rectangle 3"/>
          <p:cNvSpPr>
            <a:spLocks noGrp="1" noChangeArrowheads="1"/>
          </p:cNvSpPr>
          <p:nvPr>
            <p:ph type="body" idx="1"/>
          </p:nvPr>
        </p:nvSpPr>
        <p:spPr>
          <a:xfrm>
            <a:off x="0" y="765175"/>
            <a:ext cx="9144000" cy="6092825"/>
          </a:xfrm>
        </p:spPr>
        <p:txBody>
          <a:bodyPr/>
          <a:lstStyle/>
          <a:p>
            <a:pPr eaLnBrk="1" hangingPunct="1">
              <a:buFont typeface="Wingdings" panose="05000000000000000000" pitchFamily="2" charset="2"/>
              <a:buNone/>
              <a:defRPr/>
            </a:pPr>
            <a:r>
              <a:rPr lang="fa-IR" b="1" smtClean="0">
                <a:solidFill>
                  <a:srgbClr val="FF9900"/>
                </a:solidFill>
                <a:cs typeface="Yagut" pitchFamily="2" charset="-78"/>
              </a:rPr>
              <a:t>توانايي يعني توان فرد در انجام كارهايي كه در يك پست سازماني بايد انجام شود.</a:t>
            </a:r>
          </a:p>
          <a:p>
            <a:pPr algn="ctr" eaLnBrk="1" hangingPunct="1">
              <a:buFont typeface="Wingdings" panose="05000000000000000000" pitchFamily="2" charset="2"/>
              <a:buNone/>
              <a:defRPr/>
            </a:pPr>
            <a:r>
              <a:rPr lang="fa-IR" sz="3600" b="1" smtClean="0">
                <a:solidFill>
                  <a:srgbClr val="FF00FF"/>
                </a:solidFill>
                <a:cs typeface="Sina" pitchFamily="2" charset="-78"/>
              </a:rPr>
              <a:t>توانايي افراد دو بُعد دارد :</a:t>
            </a:r>
            <a:endParaRPr lang="en-US" sz="3600" b="1" smtClean="0">
              <a:solidFill>
                <a:srgbClr val="FF00FF"/>
              </a:solidFill>
              <a:cs typeface="Sina" pitchFamily="2" charset="-78"/>
            </a:endParaRPr>
          </a:p>
          <a:p>
            <a:pPr algn="ctr" eaLnBrk="1" hangingPunct="1">
              <a:buFont typeface="Wingdings" panose="05000000000000000000" pitchFamily="2" charset="2"/>
              <a:buNone/>
              <a:defRPr/>
            </a:pPr>
            <a:endParaRPr lang="fa-IR" sz="3600" b="1" smtClean="0">
              <a:solidFill>
                <a:srgbClr val="FF00FF"/>
              </a:solidFill>
              <a:cs typeface="Sina" pitchFamily="2" charset="-78"/>
            </a:endParaRPr>
          </a:p>
          <a:p>
            <a:pPr algn="ctr" eaLnBrk="1" hangingPunct="1">
              <a:buClr>
                <a:schemeClr val="tx1"/>
              </a:buClr>
              <a:defRPr/>
            </a:pPr>
            <a:r>
              <a:rPr lang="fa-IR" b="1" smtClean="0">
                <a:solidFill>
                  <a:srgbClr val="00FF99"/>
                </a:solidFill>
                <a:cs typeface="Yagut" pitchFamily="2" charset="-78"/>
              </a:rPr>
              <a:t>توانايي هوشي (ذهني):</a:t>
            </a:r>
          </a:p>
          <a:p>
            <a:pPr algn="ctr" eaLnBrk="1" hangingPunct="1">
              <a:buClr>
                <a:schemeClr val="tx1"/>
              </a:buClr>
              <a:buFont typeface="Wingdings" panose="05000000000000000000" pitchFamily="2" charset="2"/>
              <a:buNone/>
              <a:defRPr/>
            </a:pPr>
            <a:r>
              <a:rPr lang="fa-IR" smtClean="0">
                <a:cs typeface="Yagut" pitchFamily="2" charset="-78"/>
              </a:rPr>
              <a:t>استعداد عددي، درك كلامي ، سرعت ادراكي ، استدلال قياسي .</a:t>
            </a:r>
            <a:endParaRPr lang="en-US" smtClean="0">
              <a:cs typeface="Yagut" pitchFamily="2" charset="-78"/>
            </a:endParaRPr>
          </a:p>
          <a:p>
            <a:pPr algn="ctr" eaLnBrk="1" hangingPunct="1">
              <a:buClr>
                <a:schemeClr val="tx1"/>
              </a:buClr>
              <a:buFont typeface="Wingdings" panose="05000000000000000000" pitchFamily="2" charset="2"/>
              <a:buNone/>
              <a:defRPr/>
            </a:pPr>
            <a:endParaRPr lang="fa-IR" smtClean="0">
              <a:cs typeface="Yagut" pitchFamily="2" charset="-78"/>
            </a:endParaRPr>
          </a:p>
          <a:p>
            <a:pPr algn="ctr" eaLnBrk="1" hangingPunct="1">
              <a:buClr>
                <a:schemeClr val="tx1"/>
              </a:buClr>
              <a:defRPr/>
            </a:pPr>
            <a:r>
              <a:rPr lang="fa-IR" b="1" smtClean="0">
                <a:solidFill>
                  <a:srgbClr val="00FF99"/>
                </a:solidFill>
                <a:cs typeface="Yagut" pitchFamily="2" charset="-78"/>
              </a:rPr>
              <a:t>توانايي جسمي (فيزيكي):</a:t>
            </a:r>
          </a:p>
          <a:p>
            <a:pPr algn="ctr" eaLnBrk="1" hangingPunct="1">
              <a:buClr>
                <a:schemeClr val="tx1"/>
              </a:buClr>
              <a:buFont typeface="Wingdings" panose="05000000000000000000" pitchFamily="2" charset="2"/>
              <a:buNone/>
              <a:defRPr/>
            </a:pPr>
            <a:r>
              <a:rPr lang="fa-IR" smtClean="0">
                <a:cs typeface="Yagut" pitchFamily="2" charset="-78"/>
              </a:rPr>
              <a:t>نيروي عضلاني ، زورمندي ، توانايي در سرعت و حركت ، هماهنگي و حفظ تعادل و استقامت بدن .</a:t>
            </a:r>
            <a:endParaRPr lang="en-US" smtClean="0">
              <a:cs typeface="Yagut" pitchFamily="2" charset="-78"/>
            </a:endParaRPr>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2" name="Rectangle 2"/>
          <p:cNvSpPr>
            <a:spLocks noGrp="1" noRot="1" noChangeArrowheads="1"/>
          </p:cNvSpPr>
          <p:nvPr>
            <p:ph type="title"/>
          </p:nvPr>
        </p:nvSpPr>
        <p:spPr>
          <a:xfrm>
            <a:off x="457200" y="0"/>
            <a:ext cx="8229600" cy="692150"/>
          </a:xfrm>
        </p:spPr>
        <p:txBody>
          <a:bodyPr/>
          <a:lstStyle/>
          <a:p>
            <a:pPr marL="762000" indent="-762000" eaLnBrk="1" hangingPunct="1">
              <a:buFontTx/>
              <a:buAutoNum type="arabicPeriod" startAt="3"/>
              <a:defRPr/>
            </a:pPr>
            <a:r>
              <a:rPr lang="fa-IR" sz="4000" smtClean="0">
                <a:solidFill>
                  <a:srgbClr val="FFFF00"/>
                </a:solidFill>
                <a:cs typeface="Titr" pitchFamily="2" charset="-78"/>
              </a:rPr>
              <a:t>شخصيت</a:t>
            </a:r>
            <a:endParaRPr lang="en-US" sz="4000" smtClean="0">
              <a:solidFill>
                <a:srgbClr val="FFFF00"/>
              </a:solidFill>
              <a:cs typeface="Titr" pitchFamily="2" charset="-78"/>
            </a:endParaRPr>
          </a:p>
        </p:txBody>
      </p:sp>
      <p:sp>
        <p:nvSpPr>
          <p:cNvPr id="102403" name="Rectangle 3"/>
          <p:cNvSpPr>
            <a:spLocks noGrp="1" noChangeArrowheads="1"/>
          </p:cNvSpPr>
          <p:nvPr>
            <p:ph type="body" idx="1"/>
          </p:nvPr>
        </p:nvSpPr>
        <p:spPr>
          <a:xfrm>
            <a:off x="0" y="549275"/>
            <a:ext cx="9144000" cy="6308725"/>
          </a:xfrm>
        </p:spPr>
        <p:txBody>
          <a:bodyPr/>
          <a:lstStyle/>
          <a:p>
            <a:pPr algn="ctr" eaLnBrk="1" hangingPunct="1">
              <a:buFont typeface="Wingdings" panose="05000000000000000000" pitchFamily="2" charset="2"/>
              <a:buNone/>
              <a:defRPr/>
            </a:pPr>
            <a:r>
              <a:rPr lang="fa-IR" smtClean="0">
                <a:cs typeface="Yagut" pitchFamily="2" charset="-78"/>
              </a:rPr>
              <a:t>افراددرمقابل انگيزه ها ونيازهاي خاص پاسخهاي خاصي راازخود نشان ميدهندواين امربا گذشت زمان تبديل به عادت ميشود.</a:t>
            </a:r>
            <a:r>
              <a:rPr lang="en-US" smtClean="0">
                <a:cs typeface="Yagut" pitchFamily="2" charset="-78"/>
              </a:rPr>
              <a:t> </a:t>
            </a:r>
            <a:r>
              <a:rPr lang="fa-IR" smtClean="0">
                <a:cs typeface="Yagut" pitchFamily="2" charset="-78"/>
              </a:rPr>
              <a:t>مجموعه عادتهاي رفتاري،شخصيت</a:t>
            </a:r>
            <a:r>
              <a:rPr lang="en-US" smtClean="0">
                <a:cs typeface="Yagut" pitchFamily="2" charset="-78"/>
              </a:rPr>
              <a:t> </a:t>
            </a:r>
            <a:r>
              <a:rPr lang="fa-IR" smtClean="0">
                <a:cs typeface="Yagut" pitchFamily="2" charset="-78"/>
              </a:rPr>
              <a:t>افرادراشكل ميدهد.</a:t>
            </a:r>
            <a:endParaRPr lang="en-US" smtClean="0">
              <a:cs typeface="Yagut" pitchFamily="2" charset="-78"/>
            </a:endParaRPr>
          </a:p>
          <a:p>
            <a:pPr algn="just" eaLnBrk="1" hangingPunct="1">
              <a:buFont typeface="Wingdings" panose="05000000000000000000" pitchFamily="2" charset="2"/>
              <a:buNone/>
              <a:defRPr/>
            </a:pPr>
            <a:endParaRPr lang="en-US" smtClean="0">
              <a:cs typeface="Yagut" pitchFamily="2" charset="-78"/>
            </a:endParaRPr>
          </a:p>
          <a:p>
            <a:pPr algn="ctr" eaLnBrk="1" hangingPunct="1">
              <a:buFont typeface="Wingdings" panose="05000000000000000000" pitchFamily="2" charset="2"/>
              <a:buNone/>
              <a:defRPr/>
            </a:pPr>
            <a:r>
              <a:rPr lang="fa-IR" b="1" smtClean="0">
                <a:cs typeface="Homa" pitchFamily="2" charset="-78"/>
              </a:rPr>
              <a:t>بنابراين شخصيت عبارتست از:</a:t>
            </a:r>
            <a:endParaRPr lang="en-US" b="1" smtClean="0">
              <a:cs typeface="Homa" pitchFamily="2" charset="-78"/>
            </a:endParaRPr>
          </a:p>
          <a:p>
            <a:pPr algn="ctr" eaLnBrk="1" hangingPunct="1">
              <a:buFont typeface="Wingdings" panose="05000000000000000000" pitchFamily="2" charset="2"/>
              <a:buNone/>
              <a:defRPr/>
            </a:pPr>
            <a:r>
              <a:rPr lang="fa-IR" b="1" smtClean="0">
                <a:solidFill>
                  <a:srgbClr val="FFFF00"/>
                </a:solidFill>
                <a:cs typeface="Homa" pitchFamily="2" charset="-78"/>
              </a:rPr>
              <a:t>مجموعه عادتهاي</a:t>
            </a:r>
            <a:r>
              <a:rPr lang="en-US" b="1" smtClean="0">
                <a:solidFill>
                  <a:srgbClr val="FFFF00"/>
                </a:solidFill>
                <a:cs typeface="Homa" pitchFamily="2" charset="-78"/>
              </a:rPr>
              <a:t> </a:t>
            </a:r>
            <a:r>
              <a:rPr lang="fa-IR" b="1" smtClean="0">
                <a:solidFill>
                  <a:srgbClr val="FFFF00"/>
                </a:solidFill>
                <a:cs typeface="Homa" pitchFamily="2" charset="-78"/>
              </a:rPr>
              <a:t>رفتاري</a:t>
            </a:r>
            <a:r>
              <a:rPr lang="en-US" b="1" smtClean="0">
                <a:solidFill>
                  <a:srgbClr val="FFFF00"/>
                </a:solidFill>
                <a:cs typeface="Homa" pitchFamily="2" charset="-78"/>
              </a:rPr>
              <a:t> </a:t>
            </a:r>
            <a:r>
              <a:rPr lang="fa-IR" b="1" smtClean="0">
                <a:solidFill>
                  <a:srgbClr val="FFFF00"/>
                </a:solidFill>
                <a:cs typeface="Homa" pitchFamily="2" charset="-78"/>
              </a:rPr>
              <a:t>(عادت</a:t>
            </a:r>
            <a:r>
              <a:rPr lang="en-US" b="1" smtClean="0">
                <a:solidFill>
                  <a:srgbClr val="FFFF00"/>
                </a:solidFill>
                <a:cs typeface="Homa" pitchFamily="2" charset="-78"/>
              </a:rPr>
              <a:t>A</a:t>
            </a:r>
            <a:r>
              <a:rPr lang="fa-IR" b="1" smtClean="0">
                <a:solidFill>
                  <a:srgbClr val="FFFF00"/>
                </a:solidFill>
                <a:cs typeface="Homa" pitchFamily="2" charset="-78"/>
              </a:rPr>
              <a:t>،</a:t>
            </a:r>
            <a:r>
              <a:rPr lang="en-US" b="1" smtClean="0">
                <a:solidFill>
                  <a:srgbClr val="FFFF00"/>
                </a:solidFill>
                <a:cs typeface="Homa" pitchFamily="2" charset="-78"/>
              </a:rPr>
              <a:t> B</a:t>
            </a:r>
            <a:r>
              <a:rPr lang="fa-IR" b="1" smtClean="0">
                <a:solidFill>
                  <a:srgbClr val="FFFF00"/>
                </a:solidFill>
                <a:cs typeface="Homa" pitchFamily="2" charset="-78"/>
              </a:rPr>
              <a:t>،</a:t>
            </a:r>
            <a:r>
              <a:rPr lang="en-US" b="1" smtClean="0">
                <a:solidFill>
                  <a:srgbClr val="FFFF00"/>
                </a:solidFill>
                <a:cs typeface="Homa" pitchFamily="2" charset="-78"/>
              </a:rPr>
              <a:t> C </a:t>
            </a:r>
            <a:r>
              <a:rPr lang="fa-IR" b="1" smtClean="0">
                <a:solidFill>
                  <a:srgbClr val="FFFF00"/>
                </a:solidFill>
                <a:cs typeface="Homa" pitchFamily="2" charset="-78"/>
              </a:rPr>
              <a:t>)</a:t>
            </a:r>
            <a:endParaRPr lang="en-US" b="1" smtClean="0">
              <a:solidFill>
                <a:srgbClr val="FFFF00"/>
              </a:solidFill>
              <a:cs typeface="Homa" pitchFamily="2" charset="-78"/>
            </a:endParaRPr>
          </a:p>
          <a:p>
            <a:pPr eaLnBrk="1" hangingPunct="1">
              <a:buFont typeface="Wingdings" panose="05000000000000000000" pitchFamily="2" charset="2"/>
              <a:buNone/>
              <a:defRPr/>
            </a:pPr>
            <a:endParaRPr lang="fa-IR" b="1" smtClean="0">
              <a:solidFill>
                <a:srgbClr val="FFFF00"/>
              </a:solidFill>
              <a:cs typeface="Homa" pitchFamily="2" charset="-78"/>
            </a:endParaRPr>
          </a:p>
          <a:p>
            <a:pPr algn="ctr" eaLnBrk="1" hangingPunct="1">
              <a:buFont typeface="Wingdings" panose="05000000000000000000" pitchFamily="2" charset="2"/>
              <a:buNone/>
              <a:defRPr/>
            </a:pPr>
            <a:r>
              <a:rPr lang="fa-IR" b="1" smtClean="0">
                <a:solidFill>
                  <a:srgbClr val="00FF99"/>
                </a:solidFill>
                <a:cs typeface="Yagut" pitchFamily="2" charset="-78"/>
              </a:rPr>
              <a:t>به اعتقاد رابينز :</a:t>
            </a:r>
            <a:endParaRPr lang="en-US" b="1" smtClean="0">
              <a:solidFill>
                <a:srgbClr val="00FF99"/>
              </a:solidFill>
              <a:cs typeface="Yagut" pitchFamily="2" charset="-78"/>
            </a:endParaRPr>
          </a:p>
          <a:p>
            <a:pPr algn="ctr" eaLnBrk="1" hangingPunct="1">
              <a:buFont typeface="Wingdings" panose="05000000000000000000" pitchFamily="2" charset="2"/>
              <a:buNone/>
              <a:defRPr/>
            </a:pPr>
            <a:r>
              <a:rPr lang="fa-IR" smtClean="0">
                <a:cs typeface="Arash" pitchFamily="2" charset="-78"/>
              </a:rPr>
              <a:t>شخصيت مجموعه راههايي است كه يك نفربدان وسيله دربرابرديگران ازخودواكنش نشان ميدهد ياروابط متقابل ايجاد ميكند.</a:t>
            </a:r>
          </a:p>
          <a:p>
            <a:pPr algn="ctr" eaLnBrk="1" hangingPunct="1">
              <a:buFont typeface="Wingdings" panose="05000000000000000000" pitchFamily="2" charset="2"/>
              <a:buNone/>
              <a:defRPr/>
            </a:pPr>
            <a:endParaRPr lang="en-US" smtClean="0">
              <a:cs typeface="Arash" pitchFamily="2" charset="-78"/>
            </a:endParaRPr>
          </a:p>
        </p:txBody>
      </p:sp>
    </p:spTree>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667" name="Rectangle 3"/>
          <p:cNvSpPr>
            <a:spLocks noGrp="1" noChangeArrowheads="1"/>
          </p:cNvSpPr>
          <p:nvPr>
            <p:ph type="body" idx="1"/>
          </p:nvPr>
        </p:nvSpPr>
        <p:spPr>
          <a:xfrm>
            <a:off x="0" y="692150"/>
            <a:ext cx="9144000" cy="6165850"/>
          </a:xfrm>
        </p:spPr>
        <p:txBody>
          <a:bodyPr/>
          <a:lstStyle/>
          <a:p>
            <a:pPr algn="ctr" eaLnBrk="1" hangingPunct="1">
              <a:buFont typeface="Wingdings" panose="05000000000000000000" pitchFamily="2" charset="2"/>
              <a:buChar char="v"/>
              <a:defRPr/>
            </a:pPr>
            <a:r>
              <a:rPr lang="fa-IR" sz="2800" b="1" smtClean="0">
                <a:solidFill>
                  <a:srgbClr val="FFFF00"/>
                </a:solidFill>
              </a:rPr>
              <a:t>وراثت :</a:t>
            </a:r>
            <a:r>
              <a:rPr lang="fa-IR" sz="2800" smtClean="0"/>
              <a:t> </a:t>
            </a:r>
          </a:p>
          <a:p>
            <a:pPr algn="ctr" eaLnBrk="1" hangingPunct="1">
              <a:buFont typeface="Wingdings" panose="05000000000000000000" pitchFamily="2" charset="2"/>
              <a:buNone/>
              <a:defRPr/>
            </a:pPr>
            <a:r>
              <a:rPr lang="fa-IR" sz="2800" smtClean="0">
                <a:cs typeface="Yagut" pitchFamily="2" charset="-78"/>
              </a:rPr>
              <a:t>عواملي كه در زمان تشكيل جنين بوجود ميآيد، شكل فيزيكي انسان،تركيب ماهيچه ها،عضلات،جنسيت،شكل صورت،سلامت جسمي و.. ازجمله خصوصيياتي است</a:t>
            </a:r>
            <a:r>
              <a:rPr lang="en-US" sz="2800" smtClean="0">
                <a:cs typeface="Yagut" pitchFamily="2" charset="-78"/>
              </a:rPr>
              <a:t> </a:t>
            </a:r>
            <a:r>
              <a:rPr lang="fa-IR" sz="2800" smtClean="0">
                <a:cs typeface="Yagut" pitchFamily="2" charset="-78"/>
              </a:rPr>
              <a:t>كه معمولاًمتاثرازوجود پدرومادرهستند.</a:t>
            </a:r>
            <a:r>
              <a:rPr lang="en-US" sz="2800" smtClean="0">
                <a:cs typeface="Yagut" pitchFamily="2" charset="-78"/>
              </a:rPr>
              <a:t> </a:t>
            </a:r>
            <a:endParaRPr lang="fa-IR" sz="2800" smtClean="0">
              <a:cs typeface="Yagut" pitchFamily="2" charset="-78"/>
            </a:endParaRPr>
          </a:p>
          <a:p>
            <a:pPr algn="ctr" eaLnBrk="1" hangingPunct="1">
              <a:buFont typeface="Wingdings" panose="05000000000000000000" pitchFamily="2" charset="2"/>
              <a:buChar char="v"/>
              <a:defRPr/>
            </a:pPr>
            <a:r>
              <a:rPr lang="fa-IR" sz="2800" b="1" smtClean="0">
                <a:solidFill>
                  <a:srgbClr val="FFFF00"/>
                </a:solidFill>
              </a:rPr>
              <a:t>محيط:</a:t>
            </a:r>
          </a:p>
          <a:p>
            <a:pPr algn="ctr" eaLnBrk="1" hangingPunct="1">
              <a:buFont typeface="Wingdings" panose="05000000000000000000" pitchFamily="2" charset="2"/>
              <a:buNone/>
              <a:defRPr/>
            </a:pPr>
            <a:r>
              <a:rPr lang="fa-IR" sz="2800" smtClean="0">
                <a:cs typeface="Yagut" pitchFamily="2" charset="-78"/>
              </a:rPr>
              <a:t>از جمله عواملي است كه درتشكيل شخصيت موثرميباشند وعبارتند از: فرهنگي كه شخص درآن بزرگ ميشود-هنجارهاي موجود ميان اعضاي خانواده-دوستان-گروههاي اجتماعي وسايرعوامل ذينفوذ كه فردآنها را تجربه ميكند </a:t>
            </a:r>
            <a:r>
              <a:rPr lang="en-US" sz="2800" smtClean="0">
                <a:cs typeface="Yagut" pitchFamily="2" charset="-78"/>
              </a:rPr>
              <a:t>              </a:t>
            </a:r>
            <a:r>
              <a:rPr lang="fa-IR" sz="2800" smtClean="0">
                <a:cs typeface="Yagut" pitchFamily="2" charset="-78"/>
              </a:rPr>
              <a:t> </a:t>
            </a:r>
          </a:p>
          <a:p>
            <a:pPr algn="ctr" eaLnBrk="1" hangingPunct="1">
              <a:buFont typeface="Wingdings" panose="05000000000000000000" pitchFamily="2" charset="2"/>
              <a:buChar char="v"/>
              <a:defRPr/>
            </a:pPr>
            <a:r>
              <a:rPr lang="fa-IR" sz="2800" b="1" smtClean="0">
                <a:solidFill>
                  <a:srgbClr val="FFFF00"/>
                </a:solidFill>
              </a:rPr>
              <a:t>موقعيت يا وضعيت</a:t>
            </a:r>
            <a:r>
              <a:rPr lang="fa-IR" sz="2800" smtClean="0"/>
              <a:t> :</a:t>
            </a:r>
          </a:p>
          <a:p>
            <a:pPr algn="ctr" eaLnBrk="1" hangingPunct="1">
              <a:buFont typeface="Wingdings" panose="05000000000000000000" pitchFamily="2" charset="2"/>
              <a:buNone/>
              <a:defRPr/>
            </a:pPr>
            <a:r>
              <a:rPr lang="fa-IR" sz="2800" smtClean="0">
                <a:cs typeface="Yagut" pitchFamily="2" charset="-78"/>
              </a:rPr>
              <a:t>خواستها وگرايشهاي افراد درموقعيتها ووضعيتهاي مختلف با يكديگر متفاوتند.لذاافراد درهرموقعيتي جنبه خاصي ازشخصيت خودراابرازمينمايند.</a:t>
            </a:r>
            <a:endParaRPr lang="en-US" sz="2800" smtClean="0">
              <a:cs typeface="Yagut" pitchFamily="2" charset="-78"/>
            </a:endParaRPr>
          </a:p>
        </p:txBody>
      </p:sp>
      <p:sp>
        <p:nvSpPr>
          <p:cNvPr id="113669" name="Rectangle 5"/>
          <p:cNvSpPr>
            <a:spLocks noRot="1" noChangeArrowheads="1"/>
          </p:cNvSpPr>
          <p:nvPr/>
        </p:nvSpPr>
        <p:spPr bwMode="auto">
          <a:xfrm>
            <a:off x="395288" y="0"/>
            <a:ext cx="8229600" cy="687388"/>
          </a:xfrm>
          <a:prstGeom prst="rect">
            <a:avLst/>
          </a:prstGeom>
          <a:noFill/>
          <a:ln w="9525">
            <a:noFill/>
            <a:miter lim="800000"/>
            <a:headEnd/>
            <a:tailEnd/>
          </a:ln>
          <a:effectLst/>
        </p:spPr>
        <p:txBody>
          <a:bodyPr anchor="ctr"/>
          <a:lstStyle/>
          <a:p>
            <a:pPr algn="ctr">
              <a:defRPr/>
            </a:pPr>
            <a:r>
              <a:rPr lang="fa-IR" sz="3600" b="1">
                <a:solidFill>
                  <a:srgbClr val="FFFF00"/>
                </a:solidFill>
                <a:effectLst>
                  <a:outerShdw blurRad="38100" dist="38100" dir="2700000" algn="tl">
                    <a:srgbClr val="000000"/>
                  </a:outerShdw>
                </a:effectLst>
                <a:cs typeface="Titr" pitchFamily="2" charset="-78"/>
              </a:rPr>
              <a:t>عوامل تعيين كننده شخصيت</a:t>
            </a:r>
            <a:r>
              <a:rPr lang="fa-IR" sz="3600" b="1">
                <a:solidFill>
                  <a:srgbClr val="FFFF00"/>
                </a:solidFill>
                <a:effectLst>
                  <a:outerShdw blurRad="38100" dist="38100" dir="2700000" algn="tl">
                    <a:srgbClr val="000000"/>
                  </a:outerShdw>
                </a:effectLst>
              </a:rPr>
              <a:t> </a:t>
            </a:r>
            <a:endParaRPr lang="en-US" sz="3600" b="1">
              <a:solidFill>
                <a:srgbClr val="FFFF00"/>
              </a:solidFill>
              <a:effectLst>
                <a:outerShdw blurRad="38100" dist="38100" dir="2700000" algn="tl">
                  <a:srgbClr val="000000"/>
                </a:outerShdw>
              </a:effectLst>
            </a:endParaRPr>
          </a:p>
        </p:txBody>
      </p:sp>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Rectangle 2"/>
          <p:cNvSpPr>
            <a:spLocks noGrp="1" noRot="1" noChangeArrowheads="1"/>
          </p:cNvSpPr>
          <p:nvPr>
            <p:ph type="title"/>
          </p:nvPr>
        </p:nvSpPr>
        <p:spPr>
          <a:xfrm>
            <a:off x="457200" y="0"/>
            <a:ext cx="8229600" cy="836613"/>
          </a:xfrm>
        </p:spPr>
        <p:txBody>
          <a:bodyPr/>
          <a:lstStyle/>
          <a:p>
            <a:pPr marL="762000" indent="-762000" eaLnBrk="1" hangingPunct="1">
              <a:buFontTx/>
              <a:buAutoNum type="arabicPeriod" startAt="4"/>
              <a:defRPr/>
            </a:pPr>
            <a:r>
              <a:rPr lang="fa-IR" sz="4000" smtClean="0">
                <a:solidFill>
                  <a:srgbClr val="FFFF00"/>
                </a:solidFill>
                <a:cs typeface="Titr" pitchFamily="2" charset="-78"/>
              </a:rPr>
              <a:t>يادگيري</a:t>
            </a:r>
            <a:endParaRPr lang="en-US" sz="4000" smtClean="0">
              <a:solidFill>
                <a:srgbClr val="FFFF00"/>
              </a:solidFill>
              <a:cs typeface="Titr" pitchFamily="2" charset="-78"/>
            </a:endParaRPr>
          </a:p>
        </p:txBody>
      </p:sp>
      <p:sp>
        <p:nvSpPr>
          <p:cNvPr id="103427" name="Rectangle 3"/>
          <p:cNvSpPr>
            <a:spLocks noGrp="1" noChangeArrowheads="1"/>
          </p:cNvSpPr>
          <p:nvPr>
            <p:ph type="body" idx="1"/>
          </p:nvPr>
        </p:nvSpPr>
        <p:spPr>
          <a:xfrm>
            <a:off x="0" y="1484313"/>
            <a:ext cx="9144000" cy="5616575"/>
          </a:xfrm>
        </p:spPr>
        <p:txBody>
          <a:bodyPr/>
          <a:lstStyle/>
          <a:p>
            <a:pPr algn="ctr" eaLnBrk="1" hangingPunct="1">
              <a:lnSpc>
                <a:spcPct val="90000"/>
              </a:lnSpc>
              <a:buFont typeface="Wingdings" panose="05000000000000000000" pitchFamily="2" charset="2"/>
              <a:buNone/>
              <a:defRPr/>
            </a:pPr>
            <a:r>
              <a:rPr lang="fa-IR" b="1" smtClean="0">
                <a:solidFill>
                  <a:srgbClr val="FFFF00"/>
                </a:solidFill>
                <a:cs typeface="Homa" pitchFamily="2" charset="-78"/>
              </a:rPr>
              <a:t>هرنوع تغييردررفتار(بصورت نسبتاً دائمي) كه درنتيجه تجربه رخ دهدرا يادگيري ميگوييم.</a:t>
            </a:r>
          </a:p>
          <a:p>
            <a:pPr algn="ctr" eaLnBrk="1" hangingPunct="1">
              <a:lnSpc>
                <a:spcPct val="90000"/>
              </a:lnSpc>
              <a:buFont typeface="Wingdings" panose="05000000000000000000" pitchFamily="2" charset="2"/>
              <a:buNone/>
              <a:defRPr/>
            </a:pPr>
            <a:r>
              <a:rPr lang="fa-IR" smtClean="0"/>
              <a:t>از تعريف فوق چنين استنباط مي شود كه :</a:t>
            </a:r>
          </a:p>
          <a:p>
            <a:pPr algn="ctr" eaLnBrk="1" hangingPunct="1">
              <a:lnSpc>
                <a:spcPct val="90000"/>
              </a:lnSpc>
              <a:buFont typeface="Wingdings" panose="05000000000000000000" pitchFamily="2" charset="2"/>
              <a:buNone/>
              <a:defRPr/>
            </a:pPr>
            <a:r>
              <a:rPr lang="fa-IR" b="1" smtClean="0">
                <a:solidFill>
                  <a:srgbClr val="00FF99"/>
                </a:solidFill>
              </a:rPr>
              <a:t>اولاً</a:t>
            </a:r>
            <a:r>
              <a:rPr lang="en-US" b="1" smtClean="0">
                <a:solidFill>
                  <a:srgbClr val="00FF99"/>
                </a:solidFill>
              </a:rPr>
              <a:t> </a:t>
            </a:r>
            <a:r>
              <a:rPr lang="fa-IR" b="1" smtClean="0">
                <a:solidFill>
                  <a:srgbClr val="00FF99"/>
                </a:solidFill>
              </a:rPr>
              <a:t>- يادگيري مستلزم تغييراست.</a:t>
            </a:r>
            <a:r>
              <a:rPr lang="fa-IR" smtClean="0"/>
              <a:t>ازنظرسازماني امكان دارد اين تغييرخوب يا بد باشد.</a:t>
            </a:r>
          </a:p>
          <a:p>
            <a:pPr algn="ctr" eaLnBrk="1" hangingPunct="1">
              <a:lnSpc>
                <a:spcPct val="90000"/>
              </a:lnSpc>
              <a:buFont typeface="Wingdings" panose="05000000000000000000" pitchFamily="2" charset="2"/>
              <a:buNone/>
              <a:defRPr/>
            </a:pPr>
            <a:r>
              <a:rPr lang="fa-IR" b="1" smtClean="0">
                <a:solidFill>
                  <a:srgbClr val="00FF99"/>
                </a:solidFill>
              </a:rPr>
              <a:t>ثانياً</a:t>
            </a:r>
            <a:r>
              <a:rPr lang="en-US" b="1" smtClean="0">
                <a:solidFill>
                  <a:srgbClr val="00FF99"/>
                </a:solidFill>
              </a:rPr>
              <a:t> </a:t>
            </a:r>
            <a:r>
              <a:rPr lang="fa-IR" b="1" smtClean="0">
                <a:solidFill>
                  <a:srgbClr val="00FF99"/>
                </a:solidFill>
              </a:rPr>
              <a:t>- تغيير بايد نسبتاً دائمي باشد.</a:t>
            </a:r>
            <a:r>
              <a:rPr lang="fa-IR" smtClean="0"/>
              <a:t>رفتارهاي ناشي از خستگي يا سازگاري موقت را شامل نمي شود.</a:t>
            </a:r>
          </a:p>
          <a:p>
            <a:pPr algn="ctr" eaLnBrk="1" hangingPunct="1">
              <a:lnSpc>
                <a:spcPct val="90000"/>
              </a:lnSpc>
              <a:buFont typeface="Wingdings" panose="05000000000000000000" pitchFamily="2" charset="2"/>
              <a:buNone/>
              <a:defRPr/>
            </a:pPr>
            <a:r>
              <a:rPr lang="fa-IR" b="1" smtClean="0">
                <a:solidFill>
                  <a:srgbClr val="00FF99"/>
                </a:solidFill>
              </a:rPr>
              <a:t>ثالثاً - يادگيري به رفتارربط دارد.</a:t>
            </a:r>
            <a:r>
              <a:rPr lang="fa-IR" smtClean="0"/>
              <a:t>تغييردرفرايندفكري يانگرش فرد(اگربا تغييردررفتارهمراه نباشد) يادگيري نخواهدبود.</a:t>
            </a:r>
          </a:p>
          <a:p>
            <a:pPr algn="ctr" eaLnBrk="1" hangingPunct="1">
              <a:lnSpc>
                <a:spcPct val="90000"/>
              </a:lnSpc>
              <a:buFont typeface="Wingdings" panose="05000000000000000000" pitchFamily="2" charset="2"/>
              <a:buNone/>
              <a:defRPr/>
            </a:pPr>
            <a:r>
              <a:rPr lang="fa-IR" b="1" smtClean="0">
                <a:solidFill>
                  <a:srgbClr val="00FF99"/>
                </a:solidFill>
              </a:rPr>
              <a:t>رابعاً - براي يادگيري نوعي تجربه لازم است.</a:t>
            </a:r>
            <a:r>
              <a:rPr lang="fa-IR" smtClean="0"/>
              <a:t> ميتوان اين تجربه را مستقيم ياغيرمستقيم كسب نمود.</a:t>
            </a:r>
            <a:endParaRPr lang="en-US" smtClean="0"/>
          </a:p>
        </p:txBody>
      </p:sp>
      <p:sp>
        <p:nvSpPr>
          <p:cNvPr id="103428" name="Rectangle 4"/>
          <p:cNvSpPr>
            <a:spLocks noChangeArrowheads="1"/>
          </p:cNvSpPr>
          <p:nvPr/>
        </p:nvSpPr>
        <p:spPr bwMode="auto">
          <a:xfrm>
            <a:off x="0" y="765175"/>
            <a:ext cx="9144000" cy="719138"/>
          </a:xfrm>
          <a:prstGeom prst="rect">
            <a:avLst/>
          </a:prstGeom>
          <a:noFill/>
          <a:ln w="9525">
            <a:noFill/>
            <a:miter lim="800000"/>
            <a:headEnd/>
            <a:tailEnd/>
          </a:ln>
          <a:effectLst/>
        </p:spPr>
        <p:txBody>
          <a:bodyPr anchor="ctr"/>
          <a:lstStyle/>
          <a:p>
            <a:pPr algn="ctr">
              <a:defRPr/>
            </a:pPr>
            <a:r>
              <a:rPr lang="fa-IR" sz="2800" b="1">
                <a:solidFill>
                  <a:srgbClr val="FF9900"/>
                </a:solidFill>
                <a:effectLst>
                  <a:outerShdw blurRad="38100" dist="38100" dir="2700000" algn="tl">
                    <a:srgbClr val="000000"/>
                  </a:outerShdw>
                </a:effectLst>
                <a:cs typeface="Sina" pitchFamily="2" charset="-78"/>
              </a:rPr>
              <a:t>اگر كسي بخواهد رفتاري را پيش بيني وآنرا توجيه كند، بايد شيوه يادگيري را درك نمايد</a:t>
            </a:r>
            <a:endParaRPr lang="en-US" sz="2800" b="1">
              <a:solidFill>
                <a:srgbClr val="FF9900"/>
              </a:solidFill>
              <a:effectLst>
                <a:outerShdw blurRad="38100" dist="38100" dir="2700000" algn="tl">
                  <a:srgbClr val="000000"/>
                </a:outerShdw>
              </a:effectLst>
              <a:cs typeface="Sina" pitchFamily="2" charset="-78"/>
            </a:endParaRPr>
          </a:p>
        </p:txBody>
      </p:sp>
    </p:spTree>
  </p:cSld>
  <p:clrMapOvr>
    <a:masterClrMapping/>
  </p:clrMapOvr>
  <p:transition>
    <p:wedg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4690" name="Rectangle 2"/>
          <p:cNvSpPr>
            <a:spLocks noGrp="1" noRot="1" noChangeArrowheads="1"/>
          </p:cNvSpPr>
          <p:nvPr>
            <p:ph type="title"/>
          </p:nvPr>
        </p:nvSpPr>
        <p:spPr>
          <a:xfrm>
            <a:off x="468313" y="0"/>
            <a:ext cx="8291512" cy="620713"/>
          </a:xfrm>
        </p:spPr>
        <p:txBody>
          <a:bodyPr/>
          <a:lstStyle/>
          <a:p>
            <a:pPr eaLnBrk="1" hangingPunct="1">
              <a:defRPr/>
            </a:pPr>
            <a:r>
              <a:rPr lang="fa-IR" sz="4000" smtClean="0">
                <a:solidFill>
                  <a:srgbClr val="FFFF00"/>
                </a:solidFill>
                <a:cs typeface="Titr" pitchFamily="2" charset="-78"/>
              </a:rPr>
              <a:t>نظريه هاي يادگيري</a:t>
            </a:r>
            <a:endParaRPr lang="en-US" sz="4000" smtClean="0">
              <a:solidFill>
                <a:srgbClr val="FFFF00"/>
              </a:solidFill>
              <a:cs typeface="Titr" pitchFamily="2" charset="-78"/>
            </a:endParaRPr>
          </a:p>
        </p:txBody>
      </p:sp>
      <p:sp>
        <p:nvSpPr>
          <p:cNvPr id="114691" name="Rectangle 3"/>
          <p:cNvSpPr>
            <a:spLocks noGrp="1" noChangeArrowheads="1"/>
          </p:cNvSpPr>
          <p:nvPr>
            <p:ph type="body" idx="1"/>
          </p:nvPr>
        </p:nvSpPr>
        <p:spPr>
          <a:xfrm>
            <a:off x="0" y="549275"/>
            <a:ext cx="9144000" cy="6165850"/>
          </a:xfrm>
        </p:spPr>
        <p:txBody>
          <a:bodyPr/>
          <a:lstStyle/>
          <a:p>
            <a:pPr algn="ctr" eaLnBrk="1" hangingPunct="1">
              <a:lnSpc>
                <a:spcPct val="80000"/>
              </a:lnSpc>
              <a:buFont typeface="Wingdings" panose="05000000000000000000" pitchFamily="2" charset="2"/>
              <a:buChar char="v"/>
              <a:defRPr/>
            </a:pPr>
            <a:r>
              <a:rPr lang="fa-IR" smtClean="0">
                <a:solidFill>
                  <a:srgbClr val="99FF33"/>
                </a:solidFill>
                <a:cs typeface="Titr" pitchFamily="2" charset="-78"/>
              </a:rPr>
              <a:t>شرطي سازي كلاسيك :</a:t>
            </a:r>
          </a:p>
          <a:p>
            <a:pPr algn="ctr" eaLnBrk="1" hangingPunct="1">
              <a:lnSpc>
                <a:spcPct val="80000"/>
              </a:lnSpc>
              <a:buFont typeface="Wingdings" panose="05000000000000000000" pitchFamily="2" charset="2"/>
              <a:buNone/>
              <a:defRPr/>
            </a:pPr>
            <a:r>
              <a:rPr lang="fa-IR" sz="2400" b="1" smtClean="0">
                <a:solidFill>
                  <a:srgbClr val="00FF99"/>
                </a:solidFill>
              </a:rPr>
              <a:t>براين اساس،اصولاًيادگيري يك </a:t>
            </a:r>
            <a:r>
              <a:rPr lang="fa-IR" sz="2400" b="1" smtClean="0">
                <a:solidFill>
                  <a:srgbClr val="00FF99"/>
                </a:solidFill>
                <a:cs typeface="Homa" pitchFamily="2" charset="-78"/>
              </a:rPr>
              <a:t>پاسخ شرطي</a:t>
            </a:r>
            <a:r>
              <a:rPr lang="fa-IR" sz="2400" b="1" smtClean="0">
                <a:solidFill>
                  <a:srgbClr val="00FF99"/>
                </a:solidFill>
              </a:rPr>
              <a:t> به يك </a:t>
            </a:r>
            <a:r>
              <a:rPr lang="fa-IR" sz="2400" b="1" smtClean="0">
                <a:solidFill>
                  <a:srgbClr val="00FF99"/>
                </a:solidFill>
                <a:cs typeface="Homa" pitchFamily="2" charset="-78"/>
              </a:rPr>
              <a:t>محرك شرطي</a:t>
            </a:r>
            <a:r>
              <a:rPr lang="fa-IR" sz="2400" b="1" smtClean="0">
                <a:solidFill>
                  <a:srgbClr val="00FF99"/>
                </a:solidFill>
              </a:rPr>
              <a:t> يا </a:t>
            </a:r>
            <a:r>
              <a:rPr lang="fa-IR" sz="2400" b="1" smtClean="0">
                <a:solidFill>
                  <a:srgbClr val="00FF99"/>
                </a:solidFill>
                <a:cs typeface="Homa" pitchFamily="2" charset="-78"/>
              </a:rPr>
              <a:t>غيرشرطي</a:t>
            </a:r>
            <a:r>
              <a:rPr lang="fa-IR" sz="2400" b="1" smtClean="0">
                <a:solidFill>
                  <a:srgbClr val="00FF99"/>
                </a:solidFill>
              </a:rPr>
              <a:t>است .</a:t>
            </a:r>
          </a:p>
          <a:p>
            <a:pPr algn="ctr" eaLnBrk="1" hangingPunct="1">
              <a:lnSpc>
                <a:spcPct val="80000"/>
              </a:lnSpc>
              <a:buFont typeface="Wingdings" panose="05000000000000000000" pitchFamily="2" charset="2"/>
              <a:buNone/>
              <a:defRPr/>
            </a:pPr>
            <a:r>
              <a:rPr lang="fa-IR" sz="2400" b="1" smtClean="0">
                <a:solidFill>
                  <a:schemeClr val="hlink"/>
                </a:solidFill>
              </a:rPr>
              <a:t>ازمايش پاولوف :</a:t>
            </a:r>
          </a:p>
          <a:p>
            <a:pPr algn="ctr" eaLnBrk="1" hangingPunct="1">
              <a:lnSpc>
                <a:spcPct val="80000"/>
              </a:lnSpc>
              <a:buFont typeface="Wingdings" panose="05000000000000000000" pitchFamily="2" charset="2"/>
              <a:buNone/>
              <a:defRPr/>
            </a:pPr>
            <a:r>
              <a:rPr lang="fa-IR" sz="2400" b="1" smtClean="0">
                <a:solidFill>
                  <a:srgbClr val="00FF99"/>
                </a:solidFill>
              </a:rPr>
              <a:t>گوشت (محرك غير شرطي) </a:t>
            </a:r>
            <a:r>
              <a:rPr lang="en-US" sz="2400" b="1" smtClean="0">
                <a:solidFill>
                  <a:srgbClr val="00FF99"/>
                </a:solidFill>
              </a:rPr>
              <a:t>                             </a:t>
            </a:r>
            <a:r>
              <a:rPr lang="fa-IR" sz="2400" b="1" smtClean="0">
                <a:solidFill>
                  <a:srgbClr val="00FF99"/>
                </a:solidFill>
              </a:rPr>
              <a:t>ترشحات بزاق دهان (پاسخ غير شرطي)</a:t>
            </a:r>
          </a:p>
          <a:p>
            <a:pPr algn="ctr" eaLnBrk="1" hangingPunct="1">
              <a:lnSpc>
                <a:spcPct val="80000"/>
              </a:lnSpc>
              <a:buFont typeface="Wingdings" panose="05000000000000000000" pitchFamily="2" charset="2"/>
              <a:buNone/>
              <a:defRPr/>
            </a:pPr>
            <a:r>
              <a:rPr lang="fa-IR" sz="2400" b="1" smtClean="0">
                <a:solidFill>
                  <a:srgbClr val="00FF99"/>
                </a:solidFill>
              </a:rPr>
              <a:t>صداي زنگ (محرك غير شرطي) </a:t>
            </a:r>
            <a:r>
              <a:rPr lang="en-US" sz="2400" b="1" smtClean="0">
                <a:solidFill>
                  <a:srgbClr val="00FF99"/>
                </a:solidFill>
              </a:rPr>
              <a:t>                      </a:t>
            </a:r>
            <a:r>
              <a:rPr lang="fa-IR" sz="2400" b="1" smtClean="0">
                <a:solidFill>
                  <a:srgbClr val="00FF99"/>
                </a:solidFill>
              </a:rPr>
              <a:t>ترشحات بزاق دهان (پاسخ غير شرطي</a:t>
            </a:r>
            <a:r>
              <a:rPr lang="fa-IR" sz="2400" b="1" smtClean="0">
                <a:solidFill>
                  <a:srgbClr val="99FF33"/>
                </a:solidFill>
              </a:rPr>
              <a:t>)</a:t>
            </a:r>
            <a:r>
              <a:rPr lang="fa-IR" sz="2000" b="1" smtClean="0">
                <a:solidFill>
                  <a:srgbClr val="00FF99"/>
                </a:solidFill>
              </a:rPr>
              <a:t> </a:t>
            </a:r>
          </a:p>
          <a:p>
            <a:pPr algn="ctr" eaLnBrk="1" hangingPunct="1">
              <a:lnSpc>
                <a:spcPct val="80000"/>
              </a:lnSpc>
              <a:buFont typeface="Wingdings" panose="05000000000000000000" pitchFamily="2" charset="2"/>
              <a:buNone/>
              <a:defRPr/>
            </a:pPr>
            <a:r>
              <a:rPr lang="fa-IR" b="1" smtClean="0">
                <a:solidFill>
                  <a:srgbClr val="FF9900"/>
                </a:solidFill>
                <a:cs typeface="Titr" pitchFamily="2" charset="-78"/>
              </a:rPr>
              <a:t>شرطي ساختن عامل:</a:t>
            </a:r>
            <a:r>
              <a:rPr lang="fa-IR" b="1" smtClean="0">
                <a:solidFill>
                  <a:schemeClr val="accent1"/>
                </a:solidFill>
              </a:rPr>
              <a:t> </a:t>
            </a:r>
          </a:p>
          <a:p>
            <a:pPr algn="ctr" eaLnBrk="1" hangingPunct="1">
              <a:lnSpc>
                <a:spcPct val="80000"/>
              </a:lnSpc>
              <a:buFont typeface="Wingdings" panose="05000000000000000000" pitchFamily="2" charset="2"/>
              <a:buNone/>
              <a:defRPr/>
            </a:pPr>
            <a:r>
              <a:rPr lang="fa-IR" sz="2400" b="1" smtClean="0"/>
              <a:t>براين اساس رفتارتابع پيامدهايش ميباشد.درواقع مردم درطول زندگيشان ياد</a:t>
            </a:r>
            <a:r>
              <a:rPr lang="en-US" sz="2400" b="1" smtClean="0"/>
              <a:t> </a:t>
            </a:r>
            <a:r>
              <a:rPr lang="fa-IR" sz="2400" b="1" smtClean="0"/>
              <a:t>ميگيرندكه براي بدست آوردن خواسته ها ودوري ازآنچه كه نميخواهند،چگونه رفتاركنند.</a:t>
            </a:r>
            <a:r>
              <a:rPr lang="fa-IR" sz="2400" b="1" smtClean="0">
                <a:solidFill>
                  <a:schemeClr val="hlink"/>
                </a:solidFill>
              </a:rPr>
              <a:t>اسكينر </a:t>
            </a:r>
            <a:r>
              <a:rPr lang="fa-IR" sz="2400" b="1" smtClean="0"/>
              <a:t>معتقد است كه عوامل بيروني (نه دروني) تعيين كننده نوع رفتارميباشند.(يعني رفتار آموخته ميشود).وي استدلال ميكند كه ايجاد بازتابهاي خوشايند نسبت به يك رفتار، باعث خواهد شدكه تكرارآن رفتارافزايش يابد.اگر رفتار بصورت مثبت تقويت نشود ،</a:t>
            </a:r>
            <a:r>
              <a:rPr lang="en-US" sz="2400" b="1" smtClean="0"/>
              <a:t> </a:t>
            </a:r>
            <a:r>
              <a:rPr lang="fa-IR" sz="2400" b="1" smtClean="0"/>
              <a:t>احتمال تكرار آن كم خواهد بود.</a:t>
            </a:r>
          </a:p>
          <a:p>
            <a:pPr algn="ctr" eaLnBrk="1" hangingPunct="1">
              <a:lnSpc>
                <a:spcPct val="80000"/>
              </a:lnSpc>
              <a:buFont typeface="Wingdings" panose="05000000000000000000" pitchFamily="2" charset="2"/>
              <a:buNone/>
              <a:defRPr/>
            </a:pPr>
            <a:r>
              <a:rPr lang="fa-IR" b="1" smtClean="0">
                <a:solidFill>
                  <a:srgbClr val="FF0000"/>
                </a:solidFill>
                <a:cs typeface="Titr" pitchFamily="2" charset="-78"/>
              </a:rPr>
              <a:t>يادگيري اجتماعي</a:t>
            </a:r>
            <a:r>
              <a:rPr lang="fa-IR" b="1" smtClean="0">
                <a:solidFill>
                  <a:srgbClr val="FF0000"/>
                </a:solidFill>
              </a:rPr>
              <a:t> :</a:t>
            </a:r>
          </a:p>
          <a:p>
            <a:pPr algn="ctr" eaLnBrk="1" hangingPunct="1">
              <a:lnSpc>
                <a:spcPct val="80000"/>
              </a:lnSpc>
              <a:buFont typeface="Wingdings" panose="05000000000000000000" pitchFamily="2" charset="2"/>
              <a:buNone/>
              <a:defRPr/>
            </a:pPr>
            <a:r>
              <a:rPr lang="fa-IR" sz="2400" b="1" smtClean="0"/>
              <a:t>بر اين اساس افرادميتوانند به روشهاي ذيل ياد بگيرند:با مشاهده آنچه براي ديگران اتفاق مي افتد/ شنيدن از ديگران/ تجربه مستقيم و شخصي. بيشتر يادگيريهاي ما از طريق الگوهاي مشاهده ايست(مثل پدرومادر-دوستان</a:t>
            </a:r>
            <a:r>
              <a:rPr lang="fa-IR" sz="2400" b="1" smtClean="0">
                <a:latin typeface="Arial"/>
              </a:rPr>
              <a:t>–</a:t>
            </a:r>
            <a:r>
              <a:rPr lang="fa-IR" sz="2400" b="1" smtClean="0"/>
              <a:t>همكاران-اساتيدو..)دراين نظريه ادراك افرادموردتوجه قرارميگيرد.شيوه پاسخگويي افرادبه يك رفتارمتاثرازدرك آنان ازپيآمدها و تعريفهايي است كه به آنها ميدهند (ونه پيامدهاي عيني آن رفتار).</a:t>
            </a:r>
          </a:p>
        </p:txBody>
      </p:sp>
      <p:sp>
        <p:nvSpPr>
          <p:cNvPr id="33796" name="Line 4"/>
          <p:cNvSpPr>
            <a:spLocks noChangeShapeType="1"/>
          </p:cNvSpPr>
          <p:nvPr/>
        </p:nvSpPr>
        <p:spPr bwMode="auto">
          <a:xfrm flipH="1">
            <a:off x="4211638" y="1916113"/>
            <a:ext cx="1728787"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33797" name="Line 5"/>
          <p:cNvSpPr>
            <a:spLocks noChangeShapeType="1"/>
          </p:cNvSpPr>
          <p:nvPr/>
        </p:nvSpPr>
        <p:spPr bwMode="auto">
          <a:xfrm flipH="1">
            <a:off x="4211638" y="2276475"/>
            <a:ext cx="1512887"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7506" name="Rectangle 2"/>
          <p:cNvSpPr>
            <a:spLocks noGrp="1" noChangeArrowheads="1"/>
          </p:cNvSpPr>
          <p:nvPr>
            <p:ph type="body" sz="half" idx="1"/>
          </p:nvPr>
        </p:nvSpPr>
        <p:spPr>
          <a:xfrm>
            <a:off x="3563938" y="692150"/>
            <a:ext cx="5580062" cy="3600450"/>
          </a:xfrm>
        </p:spPr>
        <p:txBody>
          <a:bodyPr/>
          <a:lstStyle/>
          <a:p>
            <a:pPr algn="just" eaLnBrk="1" hangingPunct="1">
              <a:lnSpc>
                <a:spcPct val="80000"/>
              </a:lnSpc>
              <a:buClr>
                <a:srgbClr val="000000"/>
              </a:buClr>
              <a:buFont typeface="Wingdings" panose="05000000000000000000" pitchFamily="2" charset="2"/>
              <a:buNone/>
              <a:defRPr/>
            </a:pPr>
            <a:r>
              <a:rPr lang="fa-IR" sz="2000" b="1" smtClean="0">
                <a:cs typeface="Yagut" pitchFamily="2" charset="-78"/>
              </a:rPr>
              <a:t>براي شكل دادن رفتارديگران به چهار طريق ميتوان عمل نمود: </a:t>
            </a:r>
          </a:p>
          <a:p>
            <a:pPr algn="just" eaLnBrk="1" hangingPunct="1">
              <a:lnSpc>
                <a:spcPct val="80000"/>
              </a:lnSpc>
              <a:buClr>
                <a:srgbClr val="000000"/>
              </a:buClr>
              <a:buFont typeface="Wingdings" panose="05000000000000000000" pitchFamily="2" charset="2"/>
              <a:buChar char="v"/>
              <a:defRPr/>
            </a:pPr>
            <a:r>
              <a:rPr lang="fa-IR" sz="2400" b="1" smtClean="0">
                <a:solidFill>
                  <a:srgbClr val="00FF99"/>
                </a:solidFill>
                <a:cs typeface="Yagut" pitchFamily="2" charset="-78"/>
              </a:rPr>
              <a:t>تقويت مثبت رفتار :</a:t>
            </a:r>
          </a:p>
          <a:p>
            <a:pPr algn="ctr" eaLnBrk="1" hangingPunct="1">
              <a:lnSpc>
                <a:spcPct val="80000"/>
              </a:lnSpc>
              <a:buClr>
                <a:srgbClr val="000000"/>
              </a:buClr>
              <a:buFont typeface="Wingdings" panose="05000000000000000000" pitchFamily="2" charset="2"/>
              <a:buNone/>
              <a:defRPr/>
            </a:pPr>
            <a:r>
              <a:rPr lang="fa-IR" sz="1800" b="1" smtClean="0">
                <a:cs typeface="Yagut" pitchFamily="2" charset="-78"/>
              </a:rPr>
              <a:t>اگر نتيجه رفتار پاسخ خوشايندي باشد آنرا تقويت مثبت مي گويند.</a:t>
            </a:r>
            <a:r>
              <a:rPr lang="fa-IR" sz="2000" b="1" smtClean="0">
                <a:cs typeface="Yagut" pitchFamily="2" charset="-78"/>
              </a:rPr>
              <a:t> </a:t>
            </a:r>
          </a:p>
          <a:p>
            <a:pPr algn="just" eaLnBrk="1" hangingPunct="1">
              <a:lnSpc>
                <a:spcPct val="80000"/>
              </a:lnSpc>
              <a:buClr>
                <a:srgbClr val="000000"/>
              </a:buClr>
              <a:buFont typeface="Wingdings" panose="05000000000000000000" pitchFamily="2" charset="2"/>
              <a:buChar char="v"/>
              <a:defRPr/>
            </a:pPr>
            <a:r>
              <a:rPr lang="fa-IR" sz="2400" b="1" smtClean="0">
                <a:solidFill>
                  <a:srgbClr val="00FF99"/>
                </a:solidFill>
                <a:cs typeface="Yagut" pitchFamily="2" charset="-78"/>
              </a:rPr>
              <a:t>تقويت منفي رفتار:</a:t>
            </a:r>
            <a:r>
              <a:rPr lang="fa-IR" sz="2000" b="1" smtClean="0">
                <a:solidFill>
                  <a:srgbClr val="00FF99"/>
                </a:solidFill>
                <a:cs typeface="Yagut" pitchFamily="2" charset="-78"/>
              </a:rPr>
              <a:t> </a:t>
            </a:r>
          </a:p>
          <a:p>
            <a:pPr algn="ctr" eaLnBrk="1" hangingPunct="1">
              <a:lnSpc>
                <a:spcPct val="80000"/>
              </a:lnSpc>
              <a:buClr>
                <a:srgbClr val="000000"/>
              </a:buClr>
              <a:buFont typeface="Wingdings" panose="05000000000000000000" pitchFamily="2" charset="2"/>
              <a:buNone/>
              <a:defRPr/>
            </a:pPr>
            <a:r>
              <a:rPr lang="fa-IR" sz="1800" b="1" smtClean="0">
                <a:cs typeface="Yagut" pitchFamily="2" charset="-78"/>
              </a:rPr>
              <a:t>اگر نتيجه رفتار حذف پيآمد ناخوشايند باشد آنرا تقويت منفي مي نامند.</a:t>
            </a:r>
          </a:p>
          <a:p>
            <a:pPr algn="just" eaLnBrk="1" hangingPunct="1">
              <a:lnSpc>
                <a:spcPct val="80000"/>
              </a:lnSpc>
              <a:buClr>
                <a:srgbClr val="000000"/>
              </a:buClr>
              <a:buFont typeface="Wingdings" panose="05000000000000000000" pitchFamily="2" charset="2"/>
              <a:buChar char="v"/>
              <a:defRPr/>
            </a:pPr>
            <a:r>
              <a:rPr lang="fa-IR" sz="2400" b="1" smtClean="0">
                <a:solidFill>
                  <a:srgbClr val="00FF99"/>
                </a:solidFill>
                <a:cs typeface="Yagut" pitchFamily="2" charset="-78"/>
              </a:rPr>
              <a:t>خاموش سازي:</a:t>
            </a:r>
          </a:p>
          <a:p>
            <a:pPr algn="ctr" eaLnBrk="1" hangingPunct="1">
              <a:lnSpc>
                <a:spcPct val="80000"/>
              </a:lnSpc>
              <a:buClr>
                <a:srgbClr val="000000"/>
              </a:buClr>
              <a:buFont typeface="Wingdings" panose="05000000000000000000" pitchFamily="2" charset="2"/>
              <a:buNone/>
              <a:defRPr/>
            </a:pPr>
            <a:r>
              <a:rPr lang="fa-IR" sz="2000" b="1" smtClean="0">
                <a:cs typeface="Yagut" pitchFamily="2" charset="-78"/>
              </a:rPr>
              <a:t> </a:t>
            </a:r>
            <a:r>
              <a:rPr lang="fa-IR" sz="1800" b="1" smtClean="0">
                <a:cs typeface="Yagut" pitchFamily="2" charset="-78"/>
              </a:rPr>
              <a:t>يعني تقويت نكردن</a:t>
            </a:r>
            <a:r>
              <a:rPr lang="fa-IR" sz="2000" b="1" smtClean="0">
                <a:cs typeface="Yagut" pitchFamily="2" charset="-78"/>
              </a:rPr>
              <a:t> </a:t>
            </a:r>
            <a:r>
              <a:rPr lang="fa-IR" sz="1800" b="1" smtClean="0">
                <a:cs typeface="Yagut" pitchFamily="2" charset="-78"/>
              </a:rPr>
              <a:t>رفتاري كه درفرد وجود دارد اگررفتاري تقويت نشود به مرور زمان از بين خواهد رفت</a:t>
            </a:r>
            <a:r>
              <a:rPr lang="en-US" sz="1800" b="1" smtClean="0">
                <a:cs typeface="Yagut" pitchFamily="2" charset="-78"/>
              </a:rPr>
              <a:t>                                        </a:t>
            </a:r>
            <a:endParaRPr lang="fa-IR" sz="1800" b="1" smtClean="0">
              <a:cs typeface="Yagut" pitchFamily="2" charset="-78"/>
            </a:endParaRPr>
          </a:p>
          <a:p>
            <a:pPr algn="just" eaLnBrk="1" hangingPunct="1">
              <a:lnSpc>
                <a:spcPct val="80000"/>
              </a:lnSpc>
              <a:buClr>
                <a:srgbClr val="000000"/>
              </a:buClr>
              <a:buFont typeface="Wingdings" panose="05000000000000000000" pitchFamily="2" charset="2"/>
              <a:buChar char="v"/>
              <a:defRPr/>
            </a:pPr>
            <a:r>
              <a:rPr lang="fa-IR" sz="2400" b="1" smtClean="0">
                <a:solidFill>
                  <a:srgbClr val="00FF99"/>
                </a:solidFill>
                <a:cs typeface="Yagut" pitchFamily="2" charset="-78"/>
              </a:rPr>
              <a:t>تنبيه :</a:t>
            </a:r>
          </a:p>
          <a:p>
            <a:pPr algn="ctr" eaLnBrk="1" hangingPunct="1">
              <a:lnSpc>
                <a:spcPct val="80000"/>
              </a:lnSpc>
              <a:buClr>
                <a:srgbClr val="000000"/>
              </a:buClr>
              <a:buFont typeface="Wingdings" panose="05000000000000000000" pitchFamily="2" charset="2"/>
              <a:buNone/>
              <a:defRPr/>
            </a:pPr>
            <a:r>
              <a:rPr lang="fa-IR" sz="1800" b="1" smtClean="0">
                <a:cs typeface="Yagut" pitchFamily="2" charset="-78"/>
              </a:rPr>
              <a:t>اگر پي آمد رفتار پاسخ نا خوشايند باشد آن را تنبيه گويند.</a:t>
            </a:r>
            <a:endParaRPr lang="en-US" sz="1800" b="1" smtClean="0">
              <a:cs typeface="Yagut" pitchFamily="2" charset="-78"/>
            </a:endParaRPr>
          </a:p>
        </p:txBody>
      </p:sp>
      <p:sp>
        <p:nvSpPr>
          <p:cNvPr id="277507" name="Rectangle 3"/>
          <p:cNvSpPr>
            <a:spLocks noChangeArrowheads="1"/>
          </p:cNvSpPr>
          <p:nvPr/>
        </p:nvSpPr>
        <p:spPr bwMode="auto">
          <a:xfrm>
            <a:off x="468313" y="0"/>
            <a:ext cx="8280400" cy="692150"/>
          </a:xfrm>
          <a:prstGeom prst="rect">
            <a:avLst/>
          </a:prstGeom>
          <a:noFill/>
          <a:ln w="9525">
            <a:noFill/>
            <a:miter lim="800000"/>
            <a:headEnd/>
            <a:tailEnd/>
          </a:ln>
          <a:effectLst/>
        </p:spPr>
        <p:txBody>
          <a:bodyPr anchor="ctr"/>
          <a:lstStyle/>
          <a:p>
            <a:pPr algn="ctr">
              <a:defRPr/>
            </a:pPr>
            <a:r>
              <a:rPr lang="fa-IR" sz="4000" b="1">
                <a:solidFill>
                  <a:srgbClr val="FFFF00"/>
                </a:solidFill>
                <a:effectLst>
                  <a:outerShdw blurRad="38100" dist="38100" dir="2700000" algn="tl">
                    <a:srgbClr val="000000"/>
                  </a:outerShdw>
                </a:effectLst>
                <a:cs typeface="Titr" pitchFamily="2" charset="-78"/>
              </a:rPr>
              <a:t>شكل دادن به رفتار</a:t>
            </a:r>
            <a:r>
              <a:rPr lang="fa-IR" sz="3700">
                <a:effectLst>
                  <a:outerShdw blurRad="38100" dist="38100" dir="2700000" algn="tl">
                    <a:srgbClr val="000000"/>
                  </a:outerShdw>
                </a:effectLst>
                <a:cs typeface="Titr" pitchFamily="2" charset="-78"/>
              </a:rPr>
              <a:t> </a:t>
            </a:r>
            <a:r>
              <a:rPr lang="fa-IR" sz="3600">
                <a:solidFill>
                  <a:srgbClr val="FFFF00"/>
                </a:solidFill>
                <a:effectLst>
                  <a:outerShdw blurRad="38100" dist="38100" dir="2700000" algn="tl">
                    <a:srgbClr val="000000"/>
                  </a:outerShdw>
                </a:effectLst>
                <a:cs typeface="Titr" pitchFamily="2" charset="-78"/>
              </a:rPr>
              <a:t>(</a:t>
            </a:r>
            <a:r>
              <a:rPr lang="en-US" sz="3600">
                <a:solidFill>
                  <a:srgbClr val="FFFF00"/>
                </a:solidFill>
                <a:effectLst>
                  <a:outerShdw blurRad="38100" dist="38100" dir="2700000" algn="tl">
                    <a:srgbClr val="000000"/>
                  </a:outerShdw>
                </a:effectLst>
                <a:cs typeface="Titr" pitchFamily="2" charset="-78"/>
              </a:rPr>
              <a:t>Shaping Behavior</a:t>
            </a:r>
            <a:r>
              <a:rPr lang="fa-IR" sz="3600">
                <a:solidFill>
                  <a:srgbClr val="FFFF00"/>
                </a:solidFill>
                <a:effectLst>
                  <a:outerShdw blurRad="38100" dist="38100" dir="2700000" algn="tl">
                    <a:srgbClr val="000000"/>
                  </a:outerShdw>
                </a:effectLst>
                <a:cs typeface="Titr" pitchFamily="2" charset="-78"/>
              </a:rPr>
              <a:t>)</a:t>
            </a:r>
            <a:endParaRPr lang="en-US" sz="3600">
              <a:solidFill>
                <a:srgbClr val="FFFF00"/>
              </a:solidFill>
              <a:effectLst>
                <a:outerShdw blurRad="38100" dist="38100" dir="2700000" algn="tl">
                  <a:srgbClr val="000000"/>
                </a:outerShdw>
              </a:effectLst>
              <a:cs typeface="Titr" pitchFamily="2" charset="-78"/>
            </a:endParaRPr>
          </a:p>
        </p:txBody>
      </p:sp>
      <p:sp>
        <p:nvSpPr>
          <p:cNvPr id="277508" name="Rectangle 4"/>
          <p:cNvSpPr>
            <a:spLocks noChangeArrowheads="1"/>
          </p:cNvSpPr>
          <p:nvPr/>
        </p:nvSpPr>
        <p:spPr bwMode="auto">
          <a:xfrm>
            <a:off x="250825" y="1052513"/>
            <a:ext cx="1296988" cy="431800"/>
          </a:xfrm>
          <a:prstGeom prst="rect">
            <a:avLst/>
          </a:prstGeom>
          <a:solidFill>
            <a:schemeClr val="accent1"/>
          </a:solidFill>
          <a:ln w="2540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FF0000"/>
                </a:solidFill>
                <a:latin typeface="Tahoma" panose="020B0604030504040204" pitchFamily="34" charset="0"/>
                <a:cs typeface="Yagut" pitchFamily="2" charset="0"/>
              </a:rPr>
              <a:t>رفتار شايسته</a:t>
            </a:r>
            <a:endParaRPr lang="en-US" altLang="fa-IR" sz="2000" b="1">
              <a:solidFill>
                <a:srgbClr val="FF0000"/>
              </a:solidFill>
              <a:latin typeface="Tahoma" panose="020B0604030504040204" pitchFamily="34" charset="0"/>
              <a:cs typeface="Yagut" pitchFamily="2" charset="0"/>
            </a:endParaRPr>
          </a:p>
        </p:txBody>
      </p:sp>
      <p:sp>
        <p:nvSpPr>
          <p:cNvPr id="277509" name="Rectangle 5"/>
          <p:cNvSpPr>
            <a:spLocks noChangeArrowheads="1"/>
          </p:cNvSpPr>
          <p:nvPr/>
        </p:nvSpPr>
        <p:spPr bwMode="auto">
          <a:xfrm>
            <a:off x="2051050" y="1052513"/>
            <a:ext cx="1512888" cy="431800"/>
          </a:xfrm>
          <a:prstGeom prst="rect">
            <a:avLst/>
          </a:prstGeom>
          <a:solidFill>
            <a:schemeClr val="accent1"/>
          </a:solidFill>
          <a:ln w="2540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FF0000"/>
                </a:solidFill>
                <a:latin typeface="Tahoma" panose="020B0604030504040204" pitchFamily="34" charset="0"/>
                <a:cs typeface="Yagut" pitchFamily="2" charset="0"/>
              </a:rPr>
              <a:t>پيآمد مطلوب</a:t>
            </a:r>
            <a:endParaRPr lang="en-US" altLang="fa-IR" sz="2000" b="1">
              <a:solidFill>
                <a:srgbClr val="FF0000"/>
              </a:solidFill>
              <a:latin typeface="Tahoma" panose="020B0604030504040204" pitchFamily="34" charset="0"/>
              <a:cs typeface="Yagut" pitchFamily="2" charset="0"/>
            </a:endParaRPr>
          </a:p>
        </p:txBody>
      </p:sp>
      <p:sp>
        <p:nvSpPr>
          <p:cNvPr id="277510" name="Rectangle 6"/>
          <p:cNvSpPr>
            <a:spLocks noChangeArrowheads="1"/>
          </p:cNvSpPr>
          <p:nvPr/>
        </p:nvSpPr>
        <p:spPr bwMode="auto">
          <a:xfrm>
            <a:off x="250825" y="1773238"/>
            <a:ext cx="1296988" cy="431800"/>
          </a:xfrm>
          <a:prstGeom prst="rect">
            <a:avLst/>
          </a:prstGeom>
          <a:solidFill>
            <a:schemeClr val="accent1"/>
          </a:solidFill>
          <a:ln w="2540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FF0000"/>
                </a:solidFill>
                <a:latin typeface="Tahoma" panose="020B0604030504040204" pitchFamily="34" charset="0"/>
                <a:cs typeface="Yagut" pitchFamily="2" charset="0"/>
              </a:rPr>
              <a:t>رفتار شايسته</a:t>
            </a:r>
            <a:endParaRPr lang="en-US" altLang="fa-IR" sz="2000" b="1">
              <a:solidFill>
                <a:srgbClr val="FF0000"/>
              </a:solidFill>
              <a:latin typeface="Tahoma" panose="020B0604030504040204" pitchFamily="34" charset="0"/>
              <a:cs typeface="Yagut" pitchFamily="2" charset="0"/>
            </a:endParaRPr>
          </a:p>
        </p:txBody>
      </p:sp>
      <p:sp>
        <p:nvSpPr>
          <p:cNvPr id="277511" name="Rectangle 7"/>
          <p:cNvSpPr>
            <a:spLocks noChangeArrowheads="1"/>
          </p:cNvSpPr>
          <p:nvPr/>
        </p:nvSpPr>
        <p:spPr bwMode="auto">
          <a:xfrm>
            <a:off x="2051050" y="3357563"/>
            <a:ext cx="1512888" cy="431800"/>
          </a:xfrm>
          <a:prstGeom prst="rect">
            <a:avLst/>
          </a:prstGeom>
          <a:solidFill>
            <a:schemeClr val="accent1"/>
          </a:solidFill>
          <a:ln w="2540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FF0000"/>
                </a:solidFill>
                <a:latin typeface="Tahoma" panose="020B0604030504040204" pitchFamily="34" charset="0"/>
                <a:cs typeface="Yagut" pitchFamily="2" charset="0"/>
              </a:rPr>
              <a:t>پيآمد نامطلوب</a:t>
            </a:r>
            <a:endParaRPr lang="en-US" altLang="fa-IR" sz="2000" b="1">
              <a:solidFill>
                <a:srgbClr val="FF0000"/>
              </a:solidFill>
              <a:latin typeface="Tahoma" panose="020B0604030504040204" pitchFamily="34" charset="0"/>
              <a:cs typeface="Yagut" pitchFamily="2" charset="0"/>
            </a:endParaRPr>
          </a:p>
        </p:txBody>
      </p:sp>
      <p:sp>
        <p:nvSpPr>
          <p:cNvPr id="277512" name="Rectangle 8"/>
          <p:cNvSpPr>
            <a:spLocks noChangeArrowheads="1"/>
          </p:cNvSpPr>
          <p:nvPr/>
        </p:nvSpPr>
        <p:spPr bwMode="auto">
          <a:xfrm>
            <a:off x="250825" y="2565400"/>
            <a:ext cx="1296988" cy="431800"/>
          </a:xfrm>
          <a:prstGeom prst="rect">
            <a:avLst/>
          </a:prstGeom>
          <a:solidFill>
            <a:schemeClr val="accent1"/>
          </a:solidFill>
          <a:ln w="2540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FF0000"/>
                </a:solidFill>
                <a:latin typeface="Tahoma" panose="020B0604030504040204" pitchFamily="34" charset="0"/>
                <a:cs typeface="Yagut" pitchFamily="2" charset="0"/>
              </a:rPr>
              <a:t>رفتار ناشايست</a:t>
            </a:r>
            <a:endParaRPr lang="en-US" altLang="fa-IR" sz="2000" b="1">
              <a:solidFill>
                <a:srgbClr val="FF0000"/>
              </a:solidFill>
              <a:latin typeface="Tahoma" panose="020B0604030504040204" pitchFamily="34" charset="0"/>
              <a:cs typeface="Yagut" pitchFamily="2" charset="0"/>
            </a:endParaRPr>
          </a:p>
        </p:txBody>
      </p:sp>
      <p:sp>
        <p:nvSpPr>
          <p:cNvPr id="277513" name="Rectangle 9"/>
          <p:cNvSpPr>
            <a:spLocks noChangeArrowheads="1"/>
          </p:cNvSpPr>
          <p:nvPr/>
        </p:nvSpPr>
        <p:spPr bwMode="auto">
          <a:xfrm>
            <a:off x="250825" y="3357563"/>
            <a:ext cx="1296988" cy="431800"/>
          </a:xfrm>
          <a:prstGeom prst="rect">
            <a:avLst/>
          </a:prstGeom>
          <a:solidFill>
            <a:schemeClr val="accent1"/>
          </a:solidFill>
          <a:ln w="2540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FF0000"/>
                </a:solidFill>
                <a:latin typeface="Tahoma" panose="020B0604030504040204" pitchFamily="34" charset="0"/>
                <a:cs typeface="Yagut" pitchFamily="2" charset="0"/>
              </a:rPr>
              <a:t>رفتار ناشايست</a:t>
            </a:r>
            <a:endParaRPr lang="en-US" altLang="fa-IR" sz="2000" b="1">
              <a:solidFill>
                <a:srgbClr val="FF0000"/>
              </a:solidFill>
              <a:latin typeface="Tahoma" panose="020B0604030504040204" pitchFamily="34" charset="0"/>
              <a:cs typeface="Yagut" pitchFamily="2" charset="0"/>
            </a:endParaRPr>
          </a:p>
        </p:txBody>
      </p:sp>
      <p:sp>
        <p:nvSpPr>
          <p:cNvPr id="277514" name="Rectangle 10"/>
          <p:cNvSpPr>
            <a:spLocks noChangeArrowheads="1"/>
          </p:cNvSpPr>
          <p:nvPr/>
        </p:nvSpPr>
        <p:spPr bwMode="auto">
          <a:xfrm>
            <a:off x="2051050" y="2565400"/>
            <a:ext cx="1512888" cy="431800"/>
          </a:xfrm>
          <a:prstGeom prst="rect">
            <a:avLst/>
          </a:prstGeom>
          <a:solidFill>
            <a:schemeClr val="accent1"/>
          </a:solidFill>
          <a:ln w="2540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FF0000"/>
                </a:solidFill>
                <a:latin typeface="Tahoma" panose="020B0604030504040204" pitchFamily="34" charset="0"/>
                <a:cs typeface="Yagut" pitchFamily="2" charset="0"/>
              </a:rPr>
              <a:t>عدم پاسخ</a:t>
            </a:r>
            <a:endParaRPr lang="en-US" altLang="fa-IR" sz="2000" b="1">
              <a:solidFill>
                <a:srgbClr val="FF0000"/>
              </a:solidFill>
              <a:latin typeface="Tahoma" panose="020B0604030504040204" pitchFamily="34" charset="0"/>
              <a:cs typeface="Yagut" pitchFamily="2" charset="0"/>
            </a:endParaRPr>
          </a:p>
        </p:txBody>
      </p:sp>
      <p:sp>
        <p:nvSpPr>
          <p:cNvPr id="277515" name="Rectangle 11"/>
          <p:cNvSpPr>
            <a:spLocks noChangeArrowheads="1"/>
          </p:cNvSpPr>
          <p:nvPr/>
        </p:nvSpPr>
        <p:spPr bwMode="auto">
          <a:xfrm>
            <a:off x="1979613" y="1773238"/>
            <a:ext cx="1655762" cy="431800"/>
          </a:xfrm>
          <a:prstGeom prst="rect">
            <a:avLst/>
          </a:prstGeom>
          <a:solidFill>
            <a:schemeClr val="accent1"/>
          </a:solidFill>
          <a:ln w="2540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FF0000"/>
                </a:solidFill>
                <a:latin typeface="Tahoma" panose="020B0604030504040204" pitchFamily="34" charset="0"/>
                <a:cs typeface="Yagut" pitchFamily="2" charset="0"/>
              </a:rPr>
              <a:t>حذف پيآمدنامطلوب</a:t>
            </a:r>
            <a:endParaRPr lang="en-US" altLang="fa-IR" sz="2000" b="1">
              <a:solidFill>
                <a:srgbClr val="FF0000"/>
              </a:solidFill>
              <a:latin typeface="Tahoma" panose="020B0604030504040204" pitchFamily="34" charset="0"/>
              <a:cs typeface="Yagut" pitchFamily="2" charset="0"/>
            </a:endParaRPr>
          </a:p>
        </p:txBody>
      </p:sp>
      <p:sp>
        <p:nvSpPr>
          <p:cNvPr id="277516" name="Line 12"/>
          <p:cNvSpPr>
            <a:spLocks noChangeShapeType="1"/>
          </p:cNvSpPr>
          <p:nvPr/>
        </p:nvSpPr>
        <p:spPr bwMode="auto">
          <a:xfrm>
            <a:off x="1547813" y="1196975"/>
            <a:ext cx="503237"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77517" name="Line 13"/>
          <p:cNvSpPr>
            <a:spLocks noChangeShapeType="1"/>
          </p:cNvSpPr>
          <p:nvPr/>
        </p:nvSpPr>
        <p:spPr bwMode="auto">
          <a:xfrm>
            <a:off x="1547813" y="2060575"/>
            <a:ext cx="4318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77518" name="Line 14"/>
          <p:cNvSpPr>
            <a:spLocks noChangeShapeType="1"/>
          </p:cNvSpPr>
          <p:nvPr/>
        </p:nvSpPr>
        <p:spPr bwMode="auto">
          <a:xfrm>
            <a:off x="1547813" y="2781300"/>
            <a:ext cx="5048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77519" name="Line 15"/>
          <p:cNvSpPr>
            <a:spLocks noChangeShapeType="1"/>
          </p:cNvSpPr>
          <p:nvPr/>
        </p:nvSpPr>
        <p:spPr bwMode="auto">
          <a:xfrm>
            <a:off x="1547813" y="3644900"/>
            <a:ext cx="5048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77520" name="Rectangle 16"/>
          <p:cNvSpPr>
            <a:spLocks noChangeArrowheads="1"/>
          </p:cNvSpPr>
          <p:nvPr/>
        </p:nvSpPr>
        <p:spPr bwMode="auto">
          <a:xfrm>
            <a:off x="0" y="3789363"/>
            <a:ext cx="9144000"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just" eaLnBrk="1" hangingPunct="1"/>
            <a:r>
              <a:rPr lang="fa-IR" altLang="fa-IR" sz="2400" b="1">
                <a:solidFill>
                  <a:srgbClr val="FF9900"/>
                </a:solidFill>
                <a:latin typeface="Tahoma" panose="020B0604030504040204" pitchFamily="34" charset="0"/>
                <a:cs typeface="Yagut" pitchFamily="2" charset="0"/>
              </a:rPr>
              <a:t>فراموش نكنيم :</a:t>
            </a:r>
          </a:p>
          <a:p>
            <a:pPr algn="just" eaLnBrk="1" hangingPunct="1"/>
            <a:r>
              <a:rPr lang="fa-IR" altLang="fa-IR" sz="2400" b="1">
                <a:latin typeface="Tahoma" panose="020B0604030504040204" pitchFamily="34" charset="0"/>
                <a:cs typeface="Yagut" pitchFamily="2" charset="0"/>
              </a:rPr>
              <a:t> </a:t>
            </a:r>
            <a:r>
              <a:rPr lang="fa-IR" altLang="fa-IR" sz="2400" b="1">
                <a:solidFill>
                  <a:srgbClr val="FF00FF"/>
                </a:solidFill>
                <a:latin typeface="Tahoma" panose="020B0604030504040204" pitchFamily="34" charset="0"/>
                <a:cs typeface="Yagut" pitchFamily="2" charset="0"/>
              </a:rPr>
              <a:t>اول:</a:t>
            </a:r>
            <a:r>
              <a:rPr lang="fa-IR" altLang="fa-IR" sz="2400" b="1">
                <a:latin typeface="Tahoma" panose="020B0604030504040204" pitchFamily="34" charset="0"/>
                <a:cs typeface="Yagut" pitchFamily="2" charset="0"/>
              </a:rPr>
              <a:t> براي ايجاد تغييردررفتار نوعي تقويت ضروري است . </a:t>
            </a:r>
          </a:p>
          <a:p>
            <a:pPr algn="just" eaLnBrk="1" hangingPunct="1"/>
            <a:r>
              <a:rPr lang="fa-IR" altLang="fa-IR" sz="2400" b="1">
                <a:latin typeface="Tahoma" panose="020B0604030504040204" pitchFamily="34" charset="0"/>
                <a:cs typeface="Yagut" pitchFamily="2" charset="0"/>
              </a:rPr>
              <a:t> </a:t>
            </a:r>
            <a:r>
              <a:rPr lang="fa-IR" altLang="fa-IR" sz="2400" b="1">
                <a:solidFill>
                  <a:srgbClr val="FF00FF"/>
                </a:solidFill>
                <a:latin typeface="Tahoma" panose="020B0604030504040204" pitchFamily="34" charset="0"/>
                <a:cs typeface="Yagut" pitchFamily="2" charset="0"/>
              </a:rPr>
              <a:t>دوم:</a:t>
            </a:r>
            <a:r>
              <a:rPr lang="fa-IR" altLang="fa-IR" sz="2400" b="1">
                <a:latin typeface="Tahoma" panose="020B0604030504040204" pitchFamily="34" charset="0"/>
                <a:cs typeface="Yagut" pitchFamily="2" charset="0"/>
              </a:rPr>
              <a:t> پاداشهابايستي باتوجه به تفاوتهاي فردي لحاظ گردد</a:t>
            </a:r>
          </a:p>
          <a:p>
            <a:pPr algn="just" eaLnBrk="1" hangingPunct="1"/>
            <a:r>
              <a:rPr lang="fa-IR" altLang="fa-IR" sz="2400" b="1">
                <a:solidFill>
                  <a:srgbClr val="FF00FF"/>
                </a:solidFill>
                <a:latin typeface="Tahoma" panose="020B0604030504040204" pitchFamily="34" charset="0"/>
                <a:cs typeface="Yagut" pitchFamily="2" charset="0"/>
              </a:rPr>
              <a:t>سوم:</a:t>
            </a:r>
            <a:r>
              <a:rPr lang="fa-IR" altLang="fa-IR" sz="2400" b="1">
                <a:latin typeface="Tahoma" panose="020B0604030504040204" pitchFamily="34" charset="0"/>
                <a:cs typeface="Yagut" pitchFamily="2" charset="0"/>
              </a:rPr>
              <a:t> زمان تقويت رفتارد</a:t>
            </a:r>
            <a:r>
              <a:rPr lang="fa-IR" altLang="fa-IR" sz="2000" b="1"/>
              <a:t>ر</a:t>
            </a:r>
            <a:r>
              <a:rPr lang="fa-IR" altLang="fa-IR" sz="2400" b="1">
                <a:latin typeface="Tahoma" panose="020B0604030504040204" pitchFamily="34" charset="0"/>
                <a:cs typeface="Yagut" pitchFamily="2" charset="0"/>
              </a:rPr>
              <a:t> سرعت يادگيري وحفظ وتداوم رفتار موثر است .</a:t>
            </a:r>
            <a:endParaRPr lang="en-US" altLang="fa-IR" sz="2400" b="1">
              <a:latin typeface="Tahoma" panose="020B0604030504040204" pitchFamily="34" charset="0"/>
              <a:cs typeface="Yagut" pitchFamily="2" charset="0"/>
            </a:endParaRPr>
          </a:p>
        </p:txBody>
      </p:sp>
      <p:sp>
        <p:nvSpPr>
          <p:cNvPr id="277521" name="Rectangle 17"/>
          <p:cNvSpPr>
            <a:spLocks noChangeArrowheads="1"/>
          </p:cNvSpPr>
          <p:nvPr/>
        </p:nvSpPr>
        <p:spPr bwMode="auto">
          <a:xfrm>
            <a:off x="0" y="5089525"/>
            <a:ext cx="91440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r>
              <a:rPr lang="fa-IR" altLang="fa-IR" sz="2000" b="1">
                <a:solidFill>
                  <a:srgbClr val="FF9900"/>
                </a:solidFill>
                <a:latin typeface="Tahoma" panose="020B0604030504040204" pitchFamily="34" charset="0"/>
                <a:cs typeface="Yagut" pitchFamily="2" charset="0"/>
              </a:rPr>
              <a:t>در خصوص تنبيه :</a:t>
            </a:r>
            <a:endParaRPr lang="en-US" altLang="fa-IR" sz="2000" b="1">
              <a:solidFill>
                <a:srgbClr val="FF9900"/>
              </a:solidFill>
              <a:latin typeface="Tahoma" panose="020B0604030504040204" pitchFamily="34" charset="0"/>
              <a:cs typeface="Yagut" pitchFamily="2" charset="0"/>
            </a:endParaRPr>
          </a:p>
          <a:p>
            <a:pPr eaLnBrk="1" hangingPunct="1"/>
            <a:r>
              <a:rPr lang="fa-IR" altLang="fa-IR" sz="2000" b="1">
                <a:solidFill>
                  <a:srgbClr val="FF00FF"/>
                </a:solidFill>
                <a:latin typeface="Tahoma" panose="020B0604030504040204" pitchFamily="34" charset="0"/>
                <a:cs typeface="Yagut" pitchFamily="2" charset="0"/>
              </a:rPr>
              <a:t>اولاً</a:t>
            </a:r>
            <a:r>
              <a:rPr lang="fa-IR" altLang="fa-IR" sz="2000" b="1">
                <a:latin typeface="Tahoma" panose="020B0604030504040204" pitchFamily="34" charset="0"/>
                <a:cs typeface="Yagut" pitchFamily="2" charset="0"/>
              </a:rPr>
              <a:t> بايدقبل ازآنكه رفتارنامطلوب بشد</a:t>
            </a:r>
            <a:r>
              <a:rPr lang="en-US" altLang="fa-IR" sz="2000" b="1">
                <a:latin typeface="Tahoma" panose="020B0604030504040204" pitchFamily="34" charset="0"/>
                <a:cs typeface="Yagut" pitchFamily="2" charset="0"/>
              </a:rPr>
              <a:t> </a:t>
            </a:r>
            <a:r>
              <a:rPr lang="fa-IR" altLang="fa-IR" sz="2000" b="1">
                <a:latin typeface="Tahoma" panose="020B0604030504040204" pitchFamily="34" charset="0"/>
                <a:cs typeface="Yagut" pitchFamily="2" charset="0"/>
              </a:rPr>
              <a:t>ت تقويت شده باشداعمال گردد.</a:t>
            </a:r>
            <a:endParaRPr lang="en-US" altLang="fa-IR" sz="2000" b="1">
              <a:latin typeface="Tahoma" panose="020B0604030504040204" pitchFamily="34" charset="0"/>
              <a:cs typeface="Yagut" pitchFamily="2" charset="0"/>
            </a:endParaRPr>
          </a:p>
          <a:p>
            <a:pPr eaLnBrk="1" hangingPunct="1"/>
            <a:r>
              <a:rPr lang="fa-IR" altLang="fa-IR" sz="2000" b="1">
                <a:solidFill>
                  <a:srgbClr val="FF00FF"/>
                </a:solidFill>
                <a:latin typeface="Tahoma" panose="020B0604030504040204" pitchFamily="34" charset="0"/>
                <a:cs typeface="Yagut" pitchFamily="2" charset="0"/>
              </a:rPr>
              <a:t>ثانياً</a:t>
            </a:r>
            <a:r>
              <a:rPr lang="en-US" altLang="fa-IR" sz="2000" b="1">
                <a:latin typeface="Tahoma" panose="020B0604030504040204" pitchFamily="34" charset="0"/>
                <a:cs typeface="Yagut" pitchFamily="2" charset="0"/>
              </a:rPr>
              <a:t> </a:t>
            </a:r>
            <a:r>
              <a:rPr lang="fa-IR" altLang="fa-IR" sz="2000" b="1">
                <a:latin typeface="Tahoma" panose="020B0604030504040204" pitchFamily="34" charset="0"/>
                <a:cs typeface="Yagut" pitchFamily="2" charset="0"/>
              </a:rPr>
              <a:t>بايد بعدازمشاهده رفتارنامطلوب اعمال شودتارابطه بين رفتارنامطلوب وپيامدآن درذهن</a:t>
            </a:r>
            <a:r>
              <a:rPr lang="en-US" altLang="fa-IR" sz="2000" b="1">
                <a:latin typeface="Tahoma" panose="020B0604030504040204" pitchFamily="34" charset="0"/>
                <a:cs typeface="Yagut" pitchFamily="2" charset="0"/>
              </a:rPr>
              <a:t> </a:t>
            </a:r>
            <a:r>
              <a:rPr lang="fa-IR" altLang="fa-IR" sz="2000" b="1">
                <a:latin typeface="Tahoma" panose="020B0604030504040204" pitchFamily="34" charset="0"/>
                <a:cs typeface="Yagut" pitchFamily="2" charset="0"/>
              </a:rPr>
              <a:t>نقش ببندد.</a:t>
            </a:r>
            <a:endParaRPr lang="en-US" altLang="fa-IR" sz="2000" b="1">
              <a:latin typeface="Tahoma" panose="020B0604030504040204" pitchFamily="34" charset="0"/>
              <a:cs typeface="Yagut" pitchFamily="2" charset="0"/>
            </a:endParaRPr>
          </a:p>
          <a:p>
            <a:pPr eaLnBrk="1" hangingPunct="1"/>
            <a:r>
              <a:rPr lang="fa-IR" altLang="fa-IR" sz="2000" b="1">
                <a:solidFill>
                  <a:srgbClr val="FF00FF"/>
                </a:solidFill>
                <a:latin typeface="Tahoma" panose="020B0604030504040204" pitchFamily="34" charset="0"/>
                <a:cs typeface="Yagut" pitchFamily="2" charset="0"/>
              </a:rPr>
              <a:t>ثالثاً</a:t>
            </a:r>
            <a:r>
              <a:rPr lang="en-US" altLang="fa-IR" sz="2000" b="1">
                <a:solidFill>
                  <a:srgbClr val="FF00FF"/>
                </a:solidFill>
                <a:latin typeface="Tahoma" panose="020B0604030504040204" pitchFamily="34" charset="0"/>
                <a:cs typeface="Yagut" pitchFamily="2" charset="0"/>
              </a:rPr>
              <a:t> </a:t>
            </a:r>
            <a:r>
              <a:rPr lang="fa-IR" altLang="fa-IR" sz="2000" b="1">
                <a:latin typeface="Tahoma" panose="020B0604030504040204" pitchFamily="34" charset="0"/>
                <a:cs typeface="Yagut" pitchFamily="2" charset="0"/>
              </a:rPr>
              <a:t>درتنبيه بايد بجاي شخص بررفتارفردتكيه كرد.بنابراين تنبه بايد.غيرشخصي،مداوم،وبيطرفانه باشد.</a:t>
            </a:r>
            <a:r>
              <a:rPr lang="en-US" altLang="fa-IR" sz="2000" b="1">
                <a:latin typeface="Tahoma" panose="020B0604030504040204" pitchFamily="34" charset="0"/>
                <a:cs typeface="Yagut" pitchFamily="2" charset="0"/>
              </a:rPr>
              <a:t> </a:t>
            </a:r>
            <a:r>
              <a:rPr lang="fa-IR" altLang="fa-IR" sz="2000" b="1">
                <a:latin typeface="Tahoma" panose="020B0604030504040204" pitchFamily="34" charset="0"/>
                <a:cs typeface="Yagut" pitchFamily="2" charset="0"/>
              </a:rPr>
              <a:t>ودر</a:t>
            </a:r>
            <a:r>
              <a:rPr lang="fa-IR" altLang="fa-IR" sz="2000" b="1">
                <a:solidFill>
                  <a:srgbClr val="FF00FF"/>
                </a:solidFill>
                <a:latin typeface="Tahoma" panose="020B0604030504040204" pitchFamily="34" charset="0"/>
                <a:cs typeface="Yagut" pitchFamily="2" charset="0"/>
              </a:rPr>
              <a:t>نهايت</a:t>
            </a:r>
            <a:r>
              <a:rPr lang="fa-IR" altLang="fa-IR" sz="2000" b="1">
                <a:latin typeface="Tahoma" panose="020B0604030504040204" pitchFamily="34" charset="0"/>
                <a:cs typeface="Yagut" pitchFamily="2" charset="0"/>
              </a:rPr>
              <a:t> تنبيه بايد حدالامكان آگاهي دهنده باشد.</a:t>
            </a:r>
            <a:endParaRPr lang="en-US" altLang="fa-IR" sz="2000" b="1">
              <a:latin typeface="Tahoma" panose="020B0604030504040204" pitchFamily="34" charset="0"/>
              <a:cs typeface="Yagut" pitchFamily="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77507"/>
                                        </p:tgtEl>
                                        <p:attrNameLst>
                                          <p:attrName>style.visibility</p:attrName>
                                        </p:attrNameLst>
                                      </p:cBhvr>
                                      <p:to>
                                        <p:strVal val="visible"/>
                                      </p:to>
                                    </p:set>
                                    <p:anim calcmode="lin" valueType="num">
                                      <p:cBhvr>
                                        <p:cTn id="7" dur="500" fill="hold"/>
                                        <p:tgtEl>
                                          <p:spTgt spid="277507"/>
                                        </p:tgtEl>
                                        <p:attrNameLst>
                                          <p:attrName>ppt_w</p:attrName>
                                        </p:attrNameLst>
                                      </p:cBhvr>
                                      <p:tavLst>
                                        <p:tav tm="0">
                                          <p:val>
                                            <p:fltVal val="0"/>
                                          </p:val>
                                        </p:tav>
                                        <p:tav tm="100000">
                                          <p:val>
                                            <p:strVal val="#ppt_w"/>
                                          </p:val>
                                        </p:tav>
                                      </p:tavLst>
                                    </p:anim>
                                    <p:anim calcmode="lin" valueType="num">
                                      <p:cBhvr>
                                        <p:cTn id="8" dur="500" fill="hold"/>
                                        <p:tgtEl>
                                          <p:spTgt spid="277507"/>
                                        </p:tgtEl>
                                        <p:attrNameLst>
                                          <p:attrName>ppt_h</p:attrName>
                                        </p:attrNameLst>
                                      </p:cBhvr>
                                      <p:tavLst>
                                        <p:tav tm="0">
                                          <p:val>
                                            <p:fltVal val="0"/>
                                          </p:val>
                                        </p:tav>
                                        <p:tav tm="100000">
                                          <p:val>
                                            <p:strVal val="#ppt_h"/>
                                          </p:val>
                                        </p:tav>
                                      </p:tavLst>
                                    </p:anim>
                                    <p:animEffect transition="in" filter="fade">
                                      <p:cBhvr>
                                        <p:cTn id="9" dur="500"/>
                                        <p:tgtEl>
                                          <p:spTgt spid="27750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1" nodeType="clickEffect">
                                  <p:stCondLst>
                                    <p:cond delay="0"/>
                                  </p:stCondLst>
                                  <p:childTnLst>
                                    <p:set>
                                      <p:cBhvr>
                                        <p:cTn id="13" dur="1" fill="hold">
                                          <p:stCondLst>
                                            <p:cond delay="0"/>
                                          </p:stCondLst>
                                        </p:cTn>
                                        <p:tgtEl>
                                          <p:spTgt spid="277507"/>
                                        </p:tgtEl>
                                        <p:attrNameLst>
                                          <p:attrName>style.visibility</p:attrName>
                                        </p:attrNameLst>
                                      </p:cBhvr>
                                      <p:to>
                                        <p:strVal val="visible"/>
                                      </p:to>
                                    </p:set>
                                    <p:anim calcmode="lin" valueType="num">
                                      <p:cBhvr additive="base">
                                        <p:cTn id="14" dur="500" fill="hold"/>
                                        <p:tgtEl>
                                          <p:spTgt spid="277507"/>
                                        </p:tgtEl>
                                        <p:attrNameLst>
                                          <p:attrName>ppt_x</p:attrName>
                                        </p:attrNameLst>
                                      </p:cBhvr>
                                      <p:tavLst>
                                        <p:tav tm="0">
                                          <p:val>
                                            <p:strVal val="#ppt_x"/>
                                          </p:val>
                                        </p:tav>
                                        <p:tav tm="100000">
                                          <p:val>
                                            <p:strVal val="#ppt_x"/>
                                          </p:val>
                                        </p:tav>
                                      </p:tavLst>
                                    </p:anim>
                                    <p:anim calcmode="lin" valueType="num">
                                      <p:cBhvr additive="base">
                                        <p:cTn id="15" dur="500" fill="hold"/>
                                        <p:tgtEl>
                                          <p:spTgt spid="277507"/>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3" presetClass="entr" presetSubtype="16" fill="hold" grpId="0" nodeType="clickEffect">
                                  <p:stCondLst>
                                    <p:cond delay="0"/>
                                  </p:stCondLst>
                                  <p:childTnLst>
                                    <p:set>
                                      <p:cBhvr>
                                        <p:cTn id="19" dur="1" fill="hold">
                                          <p:stCondLst>
                                            <p:cond delay="0"/>
                                          </p:stCondLst>
                                        </p:cTn>
                                        <p:tgtEl>
                                          <p:spTgt spid="277506">
                                            <p:txEl>
                                              <p:pRg st="0" end="0"/>
                                            </p:txEl>
                                          </p:spTgt>
                                        </p:tgtEl>
                                        <p:attrNameLst>
                                          <p:attrName>style.visibility</p:attrName>
                                        </p:attrNameLst>
                                      </p:cBhvr>
                                      <p:to>
                                        <p:strVal val="visible"/>
                                      </p:to>
                                    </p:set>
                                    <p:anim calcmode="lin" valueType="num">
                                      <p:cBhvr>
                                        <p:cTn id="20" dur="500" fill="hold"/>
                                        <p:tgtEl>
                                          <p:spTgt spid="277506">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27750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3" presetClass="entr" presetSubtype="16" fill="hold" grpId="0" nodeType="clickEffect">
                                  <p:stCondLst>
                                    <p:cond delay="0"/>
                                  </p:stCondLst>
                                  <p:childTnLst>
                                    <p:set>
                                      <p:cBhvr>
                                        <p:cTn id="25" dur="1" fill="hold">
                                          <p:stCondLst>
                                            <p:cond delay="0"/>
                                          </p:stCondLst>
                                        </p:cTn>
                                        <p:tgtEl>
                                          <p:spTgt spid="277506">
                                            <p:txEl>
                                              <p:pRg st="1" end="1"/>
                                            </p:txEl>
                                          </p:spTgt>
                                        </p:tgtEl>
                                        <p:attrNameLst>
                                          <p:attrName>style.visibility</p:attrName>
                                        </p:attrNameLst>
                                      </p:cBhvr>
                                      <p:to>
                                        <p:strVal val="visible"/>
                                      </p:to>
                                    </p:set>
                                    <p:anim calcmode="lin" valueType="num">
                                      <p:cBhvr>
                                        <p:cTn id="26" dur="500" fill="hold"/>
                                        <p:tgtEl>
                                          <p:spTgt spid="277506">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277506">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277506">
                                            <p:txEl>
                                              <p:pRg st="2" end="2"/>
                                            </p:txEl>
                                          </p:spTgt>
                                        </p:tgtEl>
                                        <p:attrNameLst>
                                          <p:attrName>style.visibility</p:attrName>
                                        </p:attrNameLst>
                                      </p:cBhvr>
                                      <p:to>
                                        <p:strVal val="visible"/>
                                      </p:to>
                                    </p:set>
                                    <p:anim calcmode="lin" valueType="num">
                                      <p:cBhvr>
                                        <p:cTn id="32" dur="500" fill="hold"/>
                                        <p:tgtEl>
                                          <p:spTgt spid="277506">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277506">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3" presetClass="entr" presetSubtype="16" fill="hold" grpId="0" nodeType="clickEffect">
                                  <p:stCondLst>
                                    <p:cond delay="0"/>
                                  </p:stCondLst>
                                  <p:childTnLst>
                                    <p:set>
                                      <p:cBhvr>
                                        <p:cTn id="37" dur="1" fill="hold">
                                          <p:stCondLst>
                                            <p:cond delay="0"/>
                                          </p:stCondLst>
                                        </p:cTn>
                                        <p:tgtEl>
                                          <p:spTgt spid="277506">
                                            <p:txEl>
                                              <p:pRg st="3" end="3"/>
                                            </p:txEl>
                                          </p:spTgt>
                                        </p:tgtEl>
                                        <p:attrNameLst>
                                          <p:attrName>style.visibility</p:attrName>
                                        </p:attrNameLst>
                                      </p:cBhvr>
                                      <p:to>
                                        <p:strVal val="visible"/>
                                      </p:to>
                                    </p:set>
                                    <p:anim calcmode="lin" valueType="num">
                                      <p:cBhvr>
                                        <p:cTn id="38" dur="500" fill="hold"/>
                                        <p:tgtEl>
                                          <p:spTgt spid="277506">
                                            <p:txEl>
                                              <p:pRg st="3" end="3"/>
                                            </p:txEl>
                                          </p:spTgt>
                                        </p:tgtEl>
                                        <p:attrNameLst>
                                          <p:attrName>ppt_w</p:attrName>
                                        </p:attrNameLst>
                                      </p:cBhvr>
                                      <p:tavLst>
                                        <p:tav tm="0">
                                          <p:val>
                                            <p:fltVal val="0"/>
                                          </p:val>
                                        </p:tav>
                                        <p:tav tm="100000">
                                          <p:val>
                                            <p:strVal val="#ppt_w"/>
                                          </p:val>
                                        </p:tav>
                                      </p:tavLst>
                                    </p:anim>
                                    <p:anim calcmode="lin" valueType="num">
                                      <p:cBhvr>
                                        <p:cTn id="39" dur="500" fill="hold"/>
                                        <p:tgtEl>
                                          <p:spTgt spid="277506">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3" presetClass="entr" presetSubtype="16" fill="hold" grpId="0" nodeType="clickEffect">
                                  <p:stCondLst>
                                    <p:cond delay="0"/>
                                  </p:stCondLst>
                                  <p:childTnLst>
                                    <p:set>
                                      <p:cBhvr>
                                        <p:cTn id="43" dur="1" fill="hold">
                                          <p:stCondLst>
                                            <p:cond delay="0"/>
                                          </p:stCondLst>
                                        </p:cTn>
                                        <p:tgtEl>
                                          <p:spTgt spid="277506">
                                            <p:txEl>
                                              <p:pRg st="4" end="4"/>
                                            </p:txEl>
                                          </p:spTgt>
                                        </p:tgtEl>
                                        <p:attrNameLst>
                                          <p:attrName>style.visibility</p:attrName>
                                        </p:attrNameLst>
                                      </p:cBhvr>
                                      <p:to>
                                        <p:strVal val="visible"/>
                                      </p:to>
                                    </p:set>
                                    <p:anim calcmode="lin" valueType="num">
                                      <p:cBhvr>
                                        <p:cTn id="44" dur="500" fill="hold"/>
                                        <p:tgtEl>
                                          <p:spTgt spid="277506">
                                            <p:txEl>
                                              <p:pRg st="4" end="4"/>
                                            </p:txEl>
                                          </p:spTgt>
                                        </p:tgtEl>
                                        <p:attrNameLst>
                                          <p:attrName>ppt_w</p:attrName>
                                        </p:attrNameLst>
                                      </p:cBhvr>
                                      <p:tavLst>
                                        <p:tav tm="0">
                                          <p:val>
                                            <p:fltVal val="0"/>
                                          </p:val>
                                        </p:tav>
                                        <p:tav tm="100000">
                                          <p:val>
                                            <p:strVal val="#ppt_w"/>
                                          </p:val>
                                        </p:tav>
                                      </p:tavLst>
                                    </p:anim>
                                    <p:anim calcmode="lin" valueType="num">
                                      <p:cBhvr>
                                        <p:cTn id="45" dur="500" fill="hold"/>
                                        <p:tgtEl>
                                          <p:spTgt spid="277506">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3" presetClass="entr" presetSubtype="16" fill="hold" grpId="0" nodeType="clickEffect">
                                  <p:stCondLst>
                                    <p:cond delay="0"/>
                                  </p:stCondLst>
                                  <p:childTnLst>
                                    <p:set>
                                      <p:cBhvr>
                                        <p:cTn id="49" dur="1" fill="hold">
                                          <p:stCondLst>
                                            <p:cond delay="0"/>
                                          </p:stCondLst>
                                        </p:cTn>
                                        <p:tgtEl>
                                          <p:spTgt spid="277506">
                                            <p:txEl>
                                              <p:pRg st="5" end="5"/>
                                            </p:txEl>
                                          </p:spTgt>
                                        </p:tgtEl>
                                        <p:attrNameLst>
                                          <p:attrName>style.visibility</p:attrName>
                                        </p:attrNameLst>
                                      </p:cBhvr>
                                      <p:to>
                                        <p:strVal val="visible"/>
                                      </p:to>
                                    </p:set>
                                    <p:anim calcmode="lin" valueType="num">
                                      <p:cBhvr>
                                        <p:cTn id="50" dur="500" fill="hold"/>
                                        <p:tgtEl>
                                          <p:spTgt spid="277506">
                                            <p:txEl>
                                              <p:pRg st="5" end="5"/>
                                            </p:txEl>
                                          </p:spTgt>
                                        </p:tgtEl>
                                        <p:attrNameLst>
                                          <p:attrName>ppt_w</p:attrName>
                                        </p:attrNameLst>
                                      </p:cBhvr>
                                      <p:tavLst>
                                        <p:tav tm="0">
                                          <p:val>
                                            <p:fltVal val="0"/>
                                          </p:val>
                                        </p:tav>
                                        <p:tav tm="100000">
                                          <p:val>
                                            <p:strVal val="#ppt_w"/>
                                          </p:val>
                                        </p:tav>
                                      </p:tavLst>
                                    </p:anim>
                                    <p:anim calcmode="lin" valueType="num">
                                      <p:cBhvr>
                                        <p:cTn id="51" dur="500" fill="hold"/>
                                        <p:tgtEl>
                                          <p:spTgt spid="277506">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3" presetClass="entr" presetSubtype="16" fill="hold" grpId="0" nodeType="clickEffect">
                                  <p:stCondLst>
                                    <p:cond delay="0"/>
                                  </p:stCondLst>
                                  <p:childTnLst>
                                    <p:set>
                                      <p:cBhvr>
                                        <p:cTn id="55" dur="1" fill="hold">
                                          <p:stCondLst>
                                            <p:cond delay="0"/>
                                          </p:stCondLst>
                                        </p:cTn>
                                        <p:tgtEl>
                                          <p:spTgt spid="277506">
                                            <p:txEl>
                                              <p:pRg st="6" end="6"/>
                                            </p:txEl>
                                          </p:spTgt>
                                        </p:tgtEl>
                                        <p:attrNameLst>
                                          <p:attrName>style.visibility</p:attrName>
                                        </p:attrNameLst>
                                      </p:cBhvr>
                                      <p:to>
                                        <p:strVal val="visible"/>
                                      </p:to>
                                    </p:set>
                                    <p:anim calcmode="lin" valueType="num">
                                      <p:cBhvr>
                                        <p:cTn id="56" dur="500" fill="hold"/>
                                        <p:tgtEl>
                                          <p:spTgt spid="277506">
                                            <p:txEl>
                                              <p:pRg st="6" end="6"/>
                                            </p:txEl>
                                          </p:spTgt>
                                        </p:tgtEl>
                                        <p:attrNameLst>
                                          <p:attrName>ppt_w</p:attrName>
                                        </p:attrNameLst>
                                      </p:cBhvr>
                                      <p:tavLst>
                                        <p:tav tm="0">
                                          <p:val>
                                            <p:fltVal val="0"/>
                                          </p:val>
                                        </p:tav>
                                        <p:tav tm="100000">
                                          <p:val>
                                            <p:strVal val="#ppt_w"/>
                                          </p:val>
                                        </p:tav>
                                      </p:tavLst>
                                    </p:anim>
                                    <p:anim calcmode="lin" valueType="num">
                                      <p:cBhvr>
                                        <p:cTn id="57" dur="500" fill="hold"/>
                                        <p:tgtEl>
                                          <p:spTgt spid="277506">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23" presetClass="entr" presetSubtype="16" fill="hold" grpId="0" nodeType="clickEffect">
                                  <p:stCondLst>
                                    <p:cond delay="0"/>
                                  </p:stCondLst>
                                  <p:childTnLst>
                                    <p:set>
                                      <p:cBhvr>
                                        <p:cTn id="61" dur="1" fill="hold">
                                          <p:stCondLst>
                                            <p:cond delay="0"/>
                                          </p:stCondLst>
                                        </p:cTn>
                                        <p:tgtEl>
                                          <p:spTgt spid="277506">
                                            <p:txEl>
                                              <p:pRg st="7" end="7"/>
                                            </p:txEl>
                                          </p:spTgt>
                                        </p:tgtEl>
                                        <p:attrNameLst>
                                          <p:attrName>style.visibility</p:attrName>
                                        </p:attrNameLst>
                                      </p:cBhvr>
                                      <p:to>
                                        <p:strVal val="visible"/>
                                      </p:to>
                                    </p:set>
                                    <p:anim calcmode="lin" valueType="num">
                                      <p:cBhvr>
                                        <p:cTn id="62" dur="500" fill="hold"/>
                                        <p:tgtEl>
                                          <p:spTgt spid="277506">
                                            <p:txEl>
                                              <p:pRg st="7" end="7"/>
                                            </p:txEl>
                                          </p:spTgt>
                                        </p:tgtEl>
                                        <p:attrNameLst>
                                          <p:attrName>ppt_w</p:attrName>
                                        </p:attrNameLst>
                                      </p:cBhvr>
                                      <p:tavLst>
                                        <p:tav tm="0">
                                          <p:val>
                                            <p:fltVal val="0"/>
                                          </p:val>
                                        </p:tav>
                                        <p:tav tm="100000">
                                          <p:val>
                                            <p:strVal val="#ppt_w"/>
                                          </p:val>
                                        </p:tav>
                                      </p:tavLst>
                                    </p:anim>
                                    <p:anim calcmode="lin" valueType="num">
                                      <p:cBhvr>
                                        <p:cTn id="63" dur="500" fill="hold"/>
                                        <p:tgtEl>
                                          <p:spTgt spid="277506">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3" presetClass="entr" presetSubtype="16" fill="hold" grpId="0" nodeType="clickEffect">
                                  <p:stCondLst>
                                    <p:cond delay="0"/>
                                  </p:stCondLst>
                                  <p:childTnLst>
                                    <p:set>
                                      <p:cBhvr>
                                        <p:cTn id="67" dur="1" fill="hold">
                                          <p:stCondLst>
                                            <p:cond delay="0"/>
                                          </p:stCondLst>
                                        </p:cTn>
                                        <p:tgtEl>
                                          <p:spTgt spid="277506">
                                            <p:txEl>
                                              <p:pRg st="8" end="8"/>
                                            </p:txEl>
                                          </p:spTgt>
                                        </p:tgtEl>
                                        <p:attrNameLst>
                                          <p:attrName>style.visibility</p:attrName>
                                        </p:attrNameLst>
                                      </p:cBhvr>
                                      <p:to>
                                        <p:strVal val="visible"/>
                                      </p:to>
                                    </p:set>
                                    <p:anim calcmode="lin" valueType="num">
                                      <p:cBhvr>
                                        <p:cTn id="68" dur="500" fill="hold"/>
                                        <p:tgtEl>
                                          <p:spTgt spid="277506">
                                            <p:txEl>
                                              <p:pRg st="8" end="8"/>
                                            </p:txEl>
                                          </p:spTgt>
                                        </p:tgtEl>
                                        <p:attrNameLst>
                                          <p:attrName>ppt_w</p:attrName>
                                        </p:attrNameLst>
                                      </p:cBhvr>
                                      <p:tavLst>
                                        <p:tav tm="0">
                                          <p:val>
                                            <p:fltVal val="0"/>
                                          </p:val>
                                        </p:tav>
                                        <p:tav tm="100000">
                                          <p:val>
                                            <p:strVal val="#ppt_w"/>
                                          </p:val>
                                        </p:tav>
                                      </p:tavLst>
                                    </p:anim>
                                    <p:anim calcmode="lin" valueType="num">
                                      <p:cBhvr>
                                        <p:cTn id="69" dur="500" fill="hold"/>
                                        <p:tgtEl>
                                          <p:spTgt spid="277506">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8" presetClass="entr" presetSubtype="16" fill="hold" grpId="0" nodeType="clickEffect">
                                  <p:stCondLst>
                                    <p:cond delay="0"/>
                                  </p:stCondLst>
                                  <p:childTnLst>
                                    <p:set>
                                      <p:cBhvr>
                                        <p:cTn id="73" dur="1" fill="hold">
                                          <p:stCondLst>
                                            <p:cond delay="0"/>
                                          </p:stCondLst>
                                        </p:cTn>
                                        <p:tgtEl>
                                          <p:spTgt spid="277508"/>
                                        </p:tgtEl>
                                        <p:attrNameLst>
                                          <p:attrName>style.visibility</p:attrName>
                                        </p:attrNameLst>
                                      </p:cBhvr>
                                      <p:to>
                                        <p:strVal val="visible"/>
                                      </p:to>
                                    </p:set>
                                    <p:animEffect transition="in" filter="diamond(in)">
                                      <p:cBhvr>
                                        <p:cTn id="74" dur="2000"/>
                                        <p:tgtEl>
                                          <p:spTgt spid="277508"/>
                                        </p:tgtEl>
                                      </p:cBhvr>
                                    </p:animEffect>
                                  </p:childTnLst>
                                </p:cTn>
                              </p:par>
                              <p:par>
                                <p:cTn id="75" presetID="8" presetClass="entr" presetSubtype="16" fill="hold" nodeType="withEffect">
                                  <p:stCondLst>
                                    <p:cond delay="0"/>
                                  </p:stCondLst>
                                  <p:childTnLst>
                                    <p:set>
                                      <p:cBhvr>
                                        <p:cTn id="76" dur="1" fill="hold">
                                          <p:stCondLst>
                                            <p:cond delay="0"/>
                                          </p:stCondLst>
                                        </p:cTn>
                                        <p:tgtEl>
                                          <p:spTgt spid="277516"/>
                                        </p:tgtEl>
                                        <p:attrNameLst>
                                          <p:attrName>style.visibility</p:attrName>
                                        </p:attrNameLst>
                                      </p:cBhvr>
                                      <p:to>
                                        <p:strVal val="visible"/>
                                      </p:to>
                                    </p:set>
                                    <p:animEffect transition="in" filter="diamond(in)">
                                      <p:cBhvr>
                                        <p:cTn id="77" dur="2000"/>
                                        <p:tgtEl>
                                          <p:spTgt spid="277516"/>
                                        </p:tgtEl>
                                      </p:cBhvr>
                                    </p:animEffect>
                                  </p:childTnLst>
                                </p:cTn>
                              </p:par>
                              <p:par>
                                <p:cTn id="78" presetID="8" presetClass="entr" presetSubtype="16" fill="hold" grpId="0" nodeType="withEffect">
                                  <p:stCondLst>
                                    <p:cond delay="0"/>
                                  </p:stCondLst>
                                  <p:childTnLst>
                                    <p:set>
                                      <p:cBhvr>
                                        <p:cTn id="79" dur="1" fill="hold">
                                          <p:stCondLst>
                                            <p:cond delay="0"/>
                                          </p:stCondLst>
                                        </p:cTn>
                                        <p:tgtEl>
                                          <p:spTgt spid="277509"/>
                                        </p:tgtEl>
                                        <p:attrNameLst>
                                          <p:attrName>style.visibility</p:attrName>
                                        </p:attrNameLst>
                                      </p:cBhvr>
                                      <p:to>
                                        <p:strVal val="visible"/>
                                      </p:to>
                                    </p:set>
                                    <p:animEffect transition="in" filter="diamond(in)">
                                      <p:cBhvr>
                                        <p:cTn id="80" dur="2000"/>
                                        <p:tgtEl>
                                          <p:spTgt spid="277509"/>
                                        </p:tgtEl>
                                      </p:cBhvr>
                                    </p:animEffect>
                                  </p:childTnLst>
                                </p:cTn>
                              </p:par>
                              <p:par>
                                <p:cTn id="81" presetID="8" presetClass="entr" presetSubtype="16" fill="hold" grpId="0" nodeType="withEffect">
                                  <p:stCondLst>
                                    <p:cond delay="0"/>
                                  </p:stCondLst>
                                  <p:childTnLst>
                                    <p:set>
                                      <p:cBhvr>
                                        <p:cTn id="82" dur="1" fill="hold">
                                          <p:stCondLst>
                                            <p:cond delay="0"/>
                                          </p:stCondLst>
                                        </p:cTn>
                                        <p:tgtEl>
                                          <p:spTgt spid="277510"/>
                                        </p:tgtEl>
                                        <p:attrNameLst>
                                          <p:attrName>style.visibility</p:attrName>
                                        </p:attrNameLst>
                                      </p:cBhvr>
                                      <p:to>
                                        <p:strVal val="visible"/>
                                      </p:to>
                                    </p:set>
                                    <p:animEffect transition="in" filter="diamond(in)">
                                      <p:cBhvr>
                                        <p:cTn id="83" dur="2000"/>
                                        <p:tgtEl>
                                          <p:spTgt spid="277510"/>
                                        </p:tgtEl>
                                      </p:cBhvr>
                                    </p:animEffect>
                                  </p:childTnLst>
                                </p:cTn>
                              </p:par>
                              <p:par>
                                <p:cTn id="84" presetID="8" presetClass="entr" presetSubtype="16" fill="hold" nodeType="withEffect">
                                  <p:stCondLst>
                                    <p:cond delay="0"/>
                                  </p:stCondLst>
                                  <p:childTnLst>
                                    <p:set>
                                      <p:cBhvr>
                                        <p:cTn id="85" dur="1" fill="hold">
                                          <p:stCondLst>
                                            <p:cond delay="0"/>
                                          </p:stCondLst>
                                        </p:cTn>
                                        <p:tgtEl>
                                          <p:spTgt spid="277517"/>
                                        </p:tgtEl>
                                        <p:attrNameLst>
                                          <p:attrName>style.visibility</p:attrName>
                                        </p:attrNameLst>
                                      </p:cBhvr>
                                      <p:to>
                                        <p:strVal val="visible"/>
                                      </p:to>
                                    </p:set>
                                    <p:animEffect transition="in" filter="diamond(in)">
                                      <p:cBhvr>
                                        <p:cTn id="86" dur="2000"/>
                                        <p:tgtEl>
                                          <p:spTgt spid="277517"/>
                                        </p:tgtEl>
                                      </p:cBhvr>
                                    </p:animEffect>
                                  </p:childTnLst>
                                </p:cTn>
                              </p:par>
                              <p:par>
                                <p:cTn id="87" presetID="8" presetClass="entr" presetSubtype="16" fill="hold" grpId="0" nodeType="withEffect">
                                  <p:stCondLst>
                                    <p:cond delay="0"/>
                                  </p:stCondLst>
                                  <p:childTnLst>
                                    <p:set>
                                      <p:cBhvr>
                                        <p:cTn id="88" dur="1" fill="hold">
                                          <p:stCondLst>
                                            <p:cond delay="0"/>
                                          </p:stCondLst>
                                        </p:cTn>
                                        <p:tgtEl>
                                          <p:spTgt spid="277515"/>
                                        </p:tgtEl>
                                        <p:attrNameLst>
                                          <p:attrName>style.visibility</p:attrName>
                                        </p:attrNameLst>
                                      </p:cBhvr>
                                      <p:to>
                                        <p:strVal val="visible"/>
                                      </p:to>
                                    </p:set>
                                    <p:animEffect transition="in" filter="diamond(in)">
                                      <p:cBhvr>
                                        <p:cTn id="89" dur="2000"/>
                                        <p:tgtEl>
                                          <p:spTgt spid="277515"/>
                                        </p:tgtEl>
                                      </p:cBhvr>
                                    </p:animEffect>
                                  </p:childTnLst>
                                </p:cTn>
                              </p:par>
                              <p:par>
                                <p:cTn id="90" presetID="8" presetClass="entr" presetSubtype="16" fill="hold" grpId="0" nodeType="withEffect">
                                  <p:stCondLst>
                                    <p:cond delay="0"/>
                                  </p:stCondLst>
                                  <p:childTnLst>
                                    <p:set>
                                      <p:cBhvr>
                                        <p:cTn id="91" dur="1" fill="hold">
                                          <p:stCondLst>
                                            <p:cond delay="0"/>
                                          </p:stCondLst>
                                        </p:cTn>
                                        <p:tgtEl>
                                          <p:spTgt spid="277512"/>
                                        </p:tgtEl>
                                        <p:attrNameLst>
                                          <p:attrName>style.visibility</p:attrName>
                                        </p:attrNameLst>
                                      </p:cBhvr>
                                      <p:to>
                                        <p:strVal val="visible"/>
                                      </p:to>
                                    </p:set>
                                    <p:animEffect transition="in" filter="diamond(in)">
                                      <p:cBhvr>
                                        <p:cTn id="92" dur="2000"/>
                                        <p:tgtEl>
                                          <p:spTgt spid="277512"/>
                                        </p:tgtEl>
                                      </p:cBhvr>
                                    </p:animEffect>
                                  </p:childTnLst>
                                </p:cTn>
                              </p:par>
                              <p:par>
                                <p:cTn id="93" presetID="8" presetClass="entr" presetSubtype="16" fill="hold" nodeType="withEffect">
                                  <p:stCondLst>
                                    <p:cond delay="0"/>
                                  </p:stCondLst>
                                  <p:childTnLst>
                                    <p:set>
                                      <p:cBhvr>
                                        <p:cTn id="94" dur="1" fill="hold">
                                          <p:stCondLst>
                                            <p:cond delay="0"/>
                                          </p:stCondLst>
                                        </p:cTn>
                                        <p:tgtEl>
                                          <p:spTgt spid="277518"/>
                                        </p:tgtEl>
                                        <p:attrNameLst>
                                          <p:attrName>style.visibility</p:attrName>
                                        </p:attrNameLst>
                                      </p:cBhvr>
                                      <p:to>
                                        <p:strVal val="visible"/>
                                      </p:to>
                                    </p:set>
                                    <p:animEffect transition="in" filter="diamond(in)">
                                      <p:cBhvr>
                                        <p:cTn id="95" dur="2000"/>
                                        <p:tgtEl>
                                          <p:spTgt spid="277518"/>
                                        </p:tgtEl>
                                      </p:cBhvr>
                                    </p:animEffect>
                                  </p:childTnLst>
                                </p:cTn>
                              </p:par>
                              <p:par>
                                <p:cTn id="96" presetID="8" presetClass="entr" presetSubtype="16" fill="hold" grpId="0" nodeType="withEffect">
                                  <p:stCondLst>
                                    <p:cond delay="0"/>
                                  </p:stCondLst>
                                  <p:childTnLst>
                                    <p:set>
                                      <p:cBhvr>
                                        <p:cTn id="97" dur="1" fill="hold">
                                          <p:stCondLst>
                                            <p:cond delay="0"/>
                                          </p:stCondLst>
                                        </p:cTn>
                                        <p:tgtEl>
                                          <p:spTgt spid="277514"/>
                                        </p:tgtEl>
                                        <p:attrNameLst>
                                          <p:attrName>style.visibility</p:attrName>
                                        </p:attrNameLst>
                                      </p:cBhvr>
                                      <p:to>
                                        <p:strVal val="visible"/>
                                      </p:to>
                                    </p:set>
                                    <p:animEffect transition="in" filter="diamond(in)">
                                      <p:cBhvr>
                                        <p:cTn id="98" dur="2000"/>
                                        <p:tgtEl>
                                          <p:spTgt spid="277514"/>
                                        </p:tgtEl>
                                      </p:cBhvr>
                                    </p:animEffect>
                                  </p:childTnLst>
                                </p:cTn>
                              </p:par>
                              <p:par>
                                <p:cTn id="99" presetID="8" presetClass="entr" presetSubtype="16" fill="hold" grpId="0" nodeType="withEffect">
                                  <p:stCondLst>
                                    <p:cond delay="0"/>
                                  </p:stCondLst>
                                  <p:childTnLst>
                                    <p:set>
                                      <p:cBhvr>
                                        <p:cTn id="100" dur="1" fill="hold">
                                          <p:stCondLst>
                                            <p:cond delay="0"/>
                                          </p:stCondLst>
                                        </p:cTn>
                                        <p:tgtEl>
                                          <p:spTgt spid="277513"/>
                                        </p:tgtEl>
                                        <p:attrNameLst>
                                          <p:attrName>style.visibility</p:attrName>
                                        </p:attrNameLst>
                                      </p:cBhvr>
                                      <p:to>
                                        <p:strVal val="visible"/>
                                      </p:to>
                                    </p:set>
                                    <p:animEffect transition="in" filter="diamond(in)">
                                      <p:cBhvr>
                                        <p:cTn id="101" dur="2000"/>
                                        <p:tgtEl>
                                          <p:spTgt spid="277513"/>
                                        </p:tgtEl>
                                      </p:cBhvr>
                                    </p:animEffect>
                                  </p:childTnLst>
                                </p:cTn>
                              </p:par>
                              <p:par>
                                <p:cTn id="102" presetID="8" presetClass="entr" presetSubtype="16" fill="hold" nodeType="withEffect">
                                  <p:stCondLst>
                                    <p:cond delay="0"/>
                                  </p:stCondLst>
                                  <p:childTnLst>
                                    <p:set>
                                      <p:cBhvr>
                                        <p:cTn id="103" dur="1" fill="hold">
                                          <p:stCondLst>
                                            <p:cond delay="0"/>
                                          </p:stCondLst>
                                        </p:cTn>
                                        <p:tgtEl>
                                          <p:spTgt spid="277519"/>
                                        </p:tgtEl>
                                        <p:attrNameLst>
                                          <p:attrName>style.visibility</p:attrName>
                                        </p:attrNameLst>
                                      </p:cBhvr>
                                      <p:to>
                                        <p:strVal val="visible"/>
                                      </p:to>
                                    </p:set>
                                    <p:animEffect transition="in" filter="diamond(in)">
                                      <p:cBhvr>
                                        <p:cTn id="104" dur="2000"/>
                                        <p:tgtEl>
                                          <p:spTgt spid="277519"/>
                                        </p:tgtEl>
                                      </p:cBhvr>
                                    </p:animEffect>
                                  </p:childTnLst>
                                </p:cTn>
                              </p:par>
                              <p:par>
                                <p:cTn id="105" presetID="8" presetClass="entr" presetSubtype="16" fill="hold" grpId="0" nodeType="withEffect">
                                  <p:stCondLst>
                                    <p:cond delay="0"/>
                                  </p:stCondLst>
                                  <p:childTnLst>
                                    <p:set>
                                      <p:cBhvr>
                                        <p:cTn id="106" dur="1" fill="hold">
                                          <p:stCondLst>
                                            <p:cond delay="0"/>
                                          </p:stCondLst>
                                        </p:cTn>
                                        <p:tgtEl>
                                          <p:spTgt spid="277511"/>
                                        </p:tgtEl>
                                        <p:attrNameLst>
                                          <p:attrName>style.visibility</p:attrName>
                                        </p:attrNameLst>
                                      </p:cBhvr>
                                      <p:to>
                                        <p:strVal val="visible"/>
                                      </p:to>
                                    </p:set>
                                    <p:animEffect transition="in" filter="diamond(in)">
                                      <p:cBhvr>
                                        <p:cTn id="107" dur="2000"/>
                                        <p:tgtEl>
                                          <p:spTgt spid="277511"/>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8" presetClass="entr" presetSubtype="16" fill="hold" grpId="0" nodeType="clickEffect">
                                  <p:stCondLst>
                                    <p:cond delay="0"/>
                                  </p:stCondLst>
                                  <p:childTnLst>
                                    <p:set>
                                      <p:cBhvr>
                                        <p:cTn id="111" dur="1" fill="hold">
                                          <p:stCondLst>
                                            <p:cond delay="0"/>
                                          </p:stCondLst>
                                        </p:cTn>
                                        <p:tgtEl>
                                          <p:spTgt spid="277520"/>
                                        </p:tgtEl>
                                        <p:attrNameLst>
                                          <p:attrName>style.visibility</p:attrName>
                                        </p:attrNameLst>
                                      </p:cBhvr>
                                      <p:to>
                                        <p:strVal val="visible"/>
                                      </p:to>
                                    </p:set>
                                    <p:animEffect transition="in" filter="diamond(in)">
                                      <p:cBhvr>
                                        <p:cTn id="112" dur="2000"/>
                                        <p:tgtEl>
                                          <p:spTgt spid="277520"/>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5" presetClass="entr" presetSubtype="0" fill="hold" grpId="0" nodeType="clickEffect">
                                  <p:stCondLst>
                                    <p:cond delay="0"/>
                                  </p:stCondLst>
                                  <p:childTnLst>
                                    <p:set>
                                      <p:cBhvr>
                                        <p:cTn id="116" dur="1" fill="hold">
                                          <p:stCondLst>
                                            <p:cond delay="0"/>
                                          </p:stCondLst>
                                        </p:cTn>
                                        <p:tgtEl>
                                          <p:spTgt spid="277521"/>
                                        </p:tgtEl>
                                        <p:attrNameLst>
                                          <p:attrName>style.visibility</p:attrName>
                                        </p:attrNameLst>
                                      </p:cBhvr>
                                      <p:to>
                                        <p:strVal val="visible"/>
                                      </p:to>
                                    </p:set>
                                    <p:anim calcmode="lin" valueType="num">
                                      <p:cBhvr>
                                        <p:cTn id="117" dur="500" decel="50000" fill="hold">
                                          <p:stCondLst>
                                            <p:cond delay="0"/>
                                          </p:stCondLst>
                                        </p:cTn>
                                        <p:tgtEl>
                                          <p:spTgt spid="277521"/>
                                        </p:tgtEl>
                                        <p:attrNameLst>
                                          <p:attrName>style.rotation</p:attrName>
                                        </p:attrNameLst>
                                      </p:cBhvr>
                                      <p:tavLst>
                                        <p:tav tm="0">
                                          <p:val>
                                            <p:fltVal val="-90"/>
                                          </p:val>
                                        </p:tav>
                                        <p:tav tm="100000">
                                          <p:val>
                                            <p:fltVal val="0"/>
                                          </p:val>
                                        </p:tav>
                                      </p:tavLst>
                                    </p:anim>
                                    <p:anim calcmode="lin" valueType="num">
                                      <p:cBhvr>
                                        <p:cTn id="118" dur="500" decel="50000" fill="hold">
                                          <p:stCondLst>
                                            <p:cond delay="0"/>
                                          </p:stCondLst>
                                        </p:cTn>
                                        <p:tgtEl>
                                          <p:spTgt spid="277521"/>
                                        </p:tgtEl>
                                        <p:attrNameLst>
                                          <p:attrName>ppt_w</p:attrName>
                                        </p:attrNameLst>
                                      </p:cBhvr>
                                      <p:tavLst>
                                        <p:tav tm="0">
                                          <p:val>
                                            <p:strVal val="#ppt_w"/>
                                          </p:val>
                                        </p:tav>
                                        <p:tav tm="100000">
                                          <p:val>
                                            <p:strVal val="#ppt_w*.05"/>
                                          </p:val>
                                        </p:tav>
                                      </p:tavLst>
                                    </p:anim>
                                    <p:anim calcmode="lin" valueType="num">
                                      <p:cBhvr>
                                        <p:cTn id="119" dur="500" accel="50000" fill="hold">
                                          <p:stCondLst>
                                            <p:cond delay="500"/>
                                          </p:stCondLst>
                                        </p:cTn>
                                        <p:tgtEl>
                                          <p:spTgt spid="277521"/>
                                        </p:tgtEl>
                                        <p:attrNameLst>
                                          <p:attrName>ppt_w</p:attrName>
                                        </p:attrNameLst>
                                      </p:cBhvr>
                                      <p:tavLst>
                                        <p:tav tm="0">
                                          <p:val>
                                            <p:strVal val="#ppt_w*.05"/>
                                          </p:val>
                                        </p:tav>
                                        <p:tav tm="100000">
                                          <p:val>
                                            <p:strVal val="#ppt_w"/>
                                          </p:val>
                                        </p:tav>
                                      </p:tavLst>
                                    </p:anim>
                                    <p:anim calcmode="lin" valueType="num">
                                      <p:cBhvr>
                                        <p:cTn id="120" dur="1000" fill="hold"/>
                                        <p:tgtEl>
                                          <p:spTgt spid="277521"/>
                                        </p:tgtEl>
                                        <p:attrNameLst>
                                          <p:attrName>ppt_h</p:attrName>
                                        </p:attrNameLst>
                                      </p:cBhvr>
                                      <p:tavLst>
                                        <p:tav tm="0">
                                          <p:val>
                                            <p:strVal val="#ppt_h"/>
                                          </p:val>
                                        </p:tav>
                                        <p:tav tm="100000">
                                          <p:val>
                                            <p:strVal val="#ppt_h"/>
                                          </p:val>
                                        </p:tav>
                                      </p:tavLst>
                                    </p:anim>
                                    <p:anim calcmode="lin" valueType="num">
                                      <p:cBhvr>
                                        <p:cTn id="121" dur="500" decel="50000" fill="hold">
                                          <p:stCondLst>
                                            <p:cond delay="0"/>
                                          </p:stCondLst>
                                        </p:cTn>
                                        <p:tgtEl>
                                          <p:spTgt spid="277521"/>
                                        </p:tgtEl>
                                        <p:attrNameLst>
                                          <p:attrName>ppt_x</p:attrName>
                                        </p:attrNameLst>
                                      </p:cBhvr>
                                      <p:tavLst>
                                        <p:tav tm="0">
                                          <p:val>
                                            <p:strVal val="#ppt_x+.4"/>
                                          </p:val>
                                        </p:tav>
                                        <p:tav tm="100000">
                                          <p:val>
                                            <p:strVal val="#ppt_x"/>
                                          </p:val>
                                        </p:tav>
                                      </p:tavLst>
                                    </p:anim>
                                    <p:anim calcmode="lin" valueType="num">
                                      <p:cBhvr>
                                        <p:cTn id="122" dur="500" decel="50000" fill="hold">
                                          <p:stCondLst>
                                            <p:cond delay="0"/>
                                          </p:stCondLst>
                                        </p:cTn>
                                        <p:tgtEl>
                                          <p:spTgt spid="277521"/>
                                        </p:tgtEl>
                                        <p:attrNameLst>
                                          <p:attrName>ppt_y</p:attrName>
                                        </p:attrNameLst>
                                      </p:cBhvr>
                                      <p:tavLst>
                                        <p:tav tm="0">
                                          <p:val>
                                            <p:strVal val="#ppt_y-.2"/>
                                          </p:val>
                                        </p:tav>
                                        <p:tav tm="100000">
                                          <p:val>
                                            <p:strVal val="#ppt_y+.1"/>
                                          </p:val>
                                        </p:tav>
                                      </p:tavLst>
                                    </p:anim>
                                    <p:anim calcmode="lin" valueType="num">
                                      <p:cBhvr>
                                        <p:cTn id="123" dur="500" accel="50000" fill="hold">
                                          <p:stCondLst>
                                            <p:cond delay="500"/>
                                          </p:stCondLst>
                                        </p:cTn>
                                        <p:tgtEl>
                                          <p:spTgt spid="277521"/>
                                        </p:tgtEl>
                                        <p:attrNameLst>
                                          <p:attrName>ppt_y</p:attrName>
                                        </p:attrNameLst>
                                      </p:cBhvr>
                                      <p:tavLst>
                                        <p:tav tm="0">
                                          <p:val>
                                            <p:strVal val="#ppt_y+.1"/>
                                          </p:val>
                                        </p:tav>
                                        <p:tav tm="100000">
                                          <p:val>
                                            <p:strVal val="#ppt_y"/>
                                          </p:val>
                                        </p:tav>
                                      </p:tavLst>
                                    </p:anim>
                                    <p:animEffect transition="in" filter="fade">
                                      <p:cBhvr>
                                        <p:cTn id="124" dur="1000" decel="50000">
                                          <p:stCondLst>
                                            <p:cond delay="0"/>
                                          </p:stCondLst>
                                        </p:cTn>
                                        <p:tgtEl>
                                          <p:spTgt spid="2775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6" grpId="0" build="p"/>
      <p:bldP spid="277507" grpId="0"/>
      <p:bldP spid="277507" grpId="1"/>
      <p:bldP spid="277508" grpId="0" animBg="1"/>
      <p:bldP spid="277509" grpId="0" animBg="1"/>
      <p:bldP spid="277510" grpId="0" animBg="1"/>
      <p:bldP spid="277511" grpId="0" animBg="1"/>
      <p:bldP spid="277512" grpId="0" animBg="1"/>
      <p:bldP spid="277513" grpId="0" animBg="1"/>
      <p:bldP spid="277514" grpId="0" animBg="1"/>
      <p:bldP spid="277515" grpId="0" animBg="1"/>
      <p:bldP spid="277520" grpId="0"/>
      <p:bldP spid="277521"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3410" name="Rectangle 2"/>
          <p:cNvSpPr>
            <a:spLocks noGrp="1" noChangeArrowheads="1"/>
          </p:cNvSpPr>
          <p:nvPr>
            <p:ph type="body" idx="1"/>
          </p:nvPr>
        </p:nvSpPr>
        <p:spPr>
          <a:xfrm>
            <a:off x="457200" y="533400"/>
            <a:ext cx="8218488" cy="4695825"/>
          </a:xfrm>
        </p:spPr>
        <p:txBody>
          <a:bodyPr/>
          <a:lstStyle/>
          <a:p>
            <a:pPr eaLnBrk="1" hangingPunct="1">
              <a:buClr>
                <a:srgbClr val="000000"/>
              </a:buClr>
              <a:buFont typeface="Wingdings" panose="05000000000000000000" pitchFamily="2" charset="2"/>
              <a:buNone/>
              <a:defRPr/>
            </a:pPr>
            <a:r>
              <a:rPr lang="fa-IR" sz="4800" b="1" u="sng" smtClean="0">
                <a:cs typeface="Titr" pitchFamily="2" charset="-78"/>
              </a:rPr>
              <a:t>فهرست</a:t>
            </a:r>
            <a:r>
              <a:rPr lang="fa-IR" sz="4800" b="1" smtClean="0">
                <a:cs typeface="Titr" pitchFamily="2" charset="-78"/>
              </a:rPr>
              <a:t> </a:t>
            </a:r>
            <a:endParaRPr lang="en-US" sz="4800" b="1" smtClean="0">
              <a:cs typeface="Titr" pitchFamily="2" charset="-78"/>
            </a:endParaRPr>
          </a:p>
          <a:p>
            <a:pPr eaLnBrk="1" hangingPunct="1">
              <a:buClr>
                <a:srgbClr val="000000"/>
              </a:buClr>
              <a:buFont typeface="Wingdings" panose="05000000000000000000" pitchFamily="2" charset="2"/>
              <a:buNone/>
              <a:defRPr/>
            </a:pPr>
            <a:endParaRPr lang="fa-IR" sz="4800" b="1" smtClean="0">
              <a:cs typeface="Titr" pitchFamily="2" charset="-78"/>
            </a:endParaRPr>
          </a:p>
          <a:p>
            <a:pPr eaLnBrk="1" hangingPunct="1">
              <a:buClr>
                <a:srgbClr val="000000"/>
              </a:buClr>
              <a:buFont typeface="Wingdings" panose="05000000000000000000" pitchFamily="2" charset="2"/>
              <a:buChar char="E"/>
              <a:defRPr/>
            </a:pPr>
            <a:r>
              <a:rPr lang="fa-IR" sz="4000" b="1" smtClean="0">
                <a:cs typeface="Titr" pitchFamily="2" charset="-78"/>
              </a:rPr>
              <a:t>بخش اول :</a:t>
            </a:r>
            <a:r>
              <a:rPr lang="en-US" sz="4000" b="1" smtClean="0">
                <a:cs typeface="Titr" pitchFamily="2" charset="-78"/>
              </a:rPr>
              <a:t> </a:t>
            </a:r>
            <a:r>
              <a:rPr lang="fa-IR" sz="4000" b="1" smtClean="0">
                <a:cs typeface="Titr" pitchFamily="2" charset="-78"/>
              </a:rPr>
              <a:t>مباني رفتار سازماني </a:t>
            </a:r>
          </a:p>
          <a:p>
            <a:pPr eaLnBrk="1" hangingPunct="1">
              <a:buClr>
                <a:srgbClr val="000000"/>
              </a:buClr>
              <a:buFont typeface="Wingdings" panose="05000000000000000000" pitchFamily="2" charset="2"/>
              <a:buChar char="E"/>
              <a:defRPr/>
            </a:pPr>
            <a:r>
              <a:rPr lang="fa-IR" sz="4000" b="1" smtClean="0">
                <a:cs typeface="Titr" pitchFamily="2" charset="-78"/>
              </a:rPr>
              <a:t>بخش دوم :</a:t>
            </a:r>
            <a:r>
              <a:rPr lang="en-US" sz="4000" b="1" smtClean="0">
                <a:cs typeface="Titr" pitchFamily="2" charset="-78"/>
              </a:rPr>
              <a:t> </a:t>
            </a:r>
            <a:r>
              <a:rPr lang="fa-IR" sz="4000" b="1" smtClean="0">
                <a:cs typeface="Titr" pitchFamily="2" charset="-78"/>
              </a:rPr>
              <a:t> رفتار فردي</a:t>
            </a:r>
          </a:p>
          <a:p>
            <a:pPr eaLnBrk="1" hangingPunct="1">
              <a:buClr>
                <a:srgbClr val="000000"/>
              </a:buClr>
              <a:buFont typeface="Wingdings" panose="05000000000000000000" pitchFamily="2" charset="2"/>
              <a:buChar char="E"/>
              <a:defRPr/>
            </a:pPr>
            <a:r>
              <a:rPr lang="fa-IR" sz="4000" b="1" smtClean="0">
                <a:cs typeface="Titr" pitchFamily="2" charset="-78"/>
              </a:rPr>
              <a:t>بخش سوم :</a:t>
            </a:r>
            <a:r>
              <a:rPr lang="en-US" sz="4000" b="1" smtClean="0">
                <a:cs typeface="Titr" pitchFamily="2" charset="-78"/>
              </a:rPr>
              <a:t> </a:t>
            </a:r>
            <a:r>
              <a:rPr lang="fa-IR" sz="4000" b="1" smtClean="0">
                <a:cs typeface="Titr" pitchFamily="2" charset="-78"/>
              </a:rPr>
              <a:t> رفتار گروهي  </a:t>
            </a:r>
            <a:endParaRPr lang="en-US" sz="4000" b="1" smtClean="0">
              <a:cs typeface="Titr" pitchFamily="2" charset="-78"/>
            </a:endParaRPr>
          </a:p>
        </p:txBody>
      </p:sp>
    </p:spTree>
  </p:cSld>
  <p:clrMapOvr>
    <a:masterClrMapping/>
  </p:clrMapOvr>
  <p:transition>
    <p:wedge/>
  </p:transition>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Rectangle 2"/>
          <p:cNvSpPr>
            <a:spLocks noGrp="1" noRot="1" noChangeArrowheads="1"/>
          </p:cNvSpPr>
          <p:nvPr>
            <p:ph type="title"/>
          </p:nvPr>
        </p:nvSpPr>
        <p:spPr>
          <a:xfrm>
            <a:off x="457200" y="0"/>
            <a:ext cx="8229600" cy="620713"/>
          </a:xfrm>
        </p:spPr>
        <p:txBody>
          <a:bodyPr/>
          <a:lstStyle/>
          <a:p>
            <a:pPr eaLnBrk="1" hangingPunct="1">
              <a:defRPr/>
            </a:pPr>
            <a:r>
              <a:rPr lang="fa-IR" sz="4000" smtClean="0">
                <a:solidFill>
                  <a:srgbClr val="FFFF00"/>
                </a:solidFill>
              </a:rPr>
              <a:t>5- </a:t>
            </a:r>
            <a:r>
              <a:rPr lang="fa-IR" sz="4000" smtClean="0">
                <a:solidFill>
                  <a:srgbClr val="FFFF00"/>
                </a:solidFill>
                <a:cs typeface="Titr" pitchFamily="2" charset="-78"/>
              </a:rPr>
              <a:t>ادراك</a:t>
            </a:r>
            <a:endParaRPr lang="en-US" sz="4000" smtClean="0">
              <a:solidFill>
                <a:srgbClr val="FFFF00"/>
              </a:solidFill>
              <a:cs typeface="Titr" pitchFamily="2" charset="-78"/>
            </a:endParaRPr>
          </a:p>
        </p:txBody>
      </p:sp>
      <p:sp>
        <p:nvSpPr>
          <p:cNvPr id="104451" name="Rectangle 3"/>
          <p:cNvSpPr>
            <a:spLocks noGrp="1" noChangeArrowheads="1"/>
          </p:cNvSpPr>
          <p:nvPr>
            <p:ph type="body" idx="1"/>
          </p:nvPr>
        </p:nvSpPr>
        <p:spPr>
          <a:xfrm>
            <a:off x="0" y="620713"/>
            <a:ext cx="9144000" cy="6408737"/>
          </a:xfrm>
        </p:spPr>
        <p:txBody>
          <a:bodyPr/>
          <a:lstStyle/>
          <a:p>
            <a:pPr algn="ctr" eaLnBrk="1" hangingPunct="1">
              <a:lnSpc>
                <a:spcPct val="90000"/>
              </a:lnSpc>
              <a:buFont typeface="Wingdings" panose="05000000000000000000" pitchFamily="2" charset="2"/>
              <a:buNone/>
              <a:defRPr/>
            </a:pPr>
            <a:r>
              <a:rPr lang="fa-IR" sz="2800" smtClean="0"/>
              <a:t>مجموعه اي ازفرايندهاست كه فرد توسط آنها محيط اطراف خود</a:t>
            </a:r>
            <a:r>
              <a:rPr lang="en-US" sz="2800" smtClean="0"/>
              <a:t> </a:t>
            </a:r>
            <a:r>
              <a:rPr lang="fa-IR" sz="2800" smtClean="0"/>
              <a:t>را شناخته واطلاعات مربوط به آنرا تفسيرميكند.ما هنگام </a:t>
            </a:r>
            <a:r>
              <a:rPr lang="fa-IR" sz="2800" b="1" smtClean="0">
                <a:cs typeface="Titr" pitchFamily="2" charset="-78"/>
              </a:rPr>
              <a:t>ادراك</a:t>
            </a:r>
            <a:r>
              <a:rPr lang="fa-IR" sz="2800" smtClean="0"/>
              <a:t> اطلاعات رابه شكلهاي مختلف مانند </a:t>
            </a:r>
            <a:r>
              <a:rPr lang="fa-IR" sz="2800" smtClean="0">
                <a:cs typeface="Homa" pitchFamily="2" charset="-78"/>
              </a:rPr>
              <a:t>جملات</a:t>
            </a:r>
            <a:r>
              <a:rPr lang="fa-IR" sz="2800" smtClean="0"/>
              <a:t> و </a:t>
            </a:r>
            <a:r>
              <a:rPr lang="fa-IR" sz="2800" smtClean="0">
                <a:cs typeface="Homa" pitchFamily="2" charset="-78"/>
              </a:rPr>
              <a:t>عبارات</a:t>
            </a:r>
            <a:r>
              <a:rPr lang="fa-IR" sz="2800" smtClean="0"/>
              <a:t> ، </a:t>
            </a:r>
            <a:r>
              <a:rPr lang="fa-IR" sz="2800" smtClean="0">
                <a:cs typeface="Homa" pitchFamily="2" charset="-78"/>
              </a:rPr>
              <a:t>تصويرهاي عيني</a:t>
            </a:r>
            <a:r>
              <a:rPr lang="fa-IR" sz="2800" smtClean="0"/>
              <a:t> و</a:t>
            </a:r>
            <a:r>
              <a:rPr lang="fa-IR" sz="2800" smtClean="0">
                <a:cs typeface="Homa" pitchFamily="2" charset="-78"/>
              </a:rPr>
              <a:t>حركت</a:t>
            </a:r>
            <a:r>
              <a:rPr lang="fa-IR" sz="2800" smtClean="0"/>
              <a:t>و</a:t>
            </a:r>
            <a:r>
              <a:rPr lang="fa-IR" sz="2800" smtClean="0">
                <a:cs typeface="Homa" pitchFamily="2" charset="-78"/>
              </a:rPr>
              <a:t>شكل</a:t>
            </a:r>
            <a:r>
              <a:rPr lang="fa-IR" sz="2800" smtClean="0"/>
              <a:t> </a:t>
            </a:r>
            <a:r>
              <a:rPr lang="fa-IR" sz="2800" smtClean="0">
                <a:cs typeface="Titr" pitchFamily="2" charset="-78"/>
              </a:rPr>
              <a:t>درك</a:t>
            </a:r>
            <a:r>
              <a:rPr lang="fa-IR" sz="2800" smtClean="0"/>
              <a:t> ميكنيم.</a:t>
            </a:r>
          </a:p>
          <a:p>
            <a:pPr algn="ctr" eaLnBrk="1" hangingPunct="1">
              <a:lnSpc>
                <a:spcPct val="90000"/>
              </a:lnSpc>
              <a:buFont typeface="Wingdings" panose="05000000000000000000" pitchFamily="2" charset="2"/>
              <a:buNone/>
              <a:defRPr/>
            </a:pPr>
            <a:r>
              <a:rPr lang="fa-IR" sz="2800" smtClean="0"/>
              <a:t>فراينديست كه بدان وسيله افرادپنداشتهاوبرداشتهاازمحيط را تفسيروبه آن معني ميدهند.</a:t>
            </a:r>
          </a:p>
          <a:p>
            <a:pPr algn="ctr" eaLnBrk="1" hangingPunct="1">
              <a:lnSpc>
                <a:spcPct val="90000"/>
              </a:lnSpc>
              <a:buFont typeface="Wingdings" panose="05000000000000000000" pitchFamily="2" charset="2"/>
              <a:buNone/>
              <a:defRPr/>
            </a:pPr>
            <a:r>
              <a:rPr lang="fa-IR" sz="2800" smtClean="0"/>
              <a:t>درمحيط سازمان نيزافرادحوادث ووقايع راتفسيرميكننددرحاليكه ممكن است واقعيت نداشته باشد </a:t>
            </a:r>
          </a:p>
          <a:p>
            <a:pPr algn="ctr" eaLnBrk="1" hangingPunct="1">
              <a:lnSpc>
                <a:spcPct val="90000"/>
              </a:lnSpc>
              <a:buFont typeface="Wingdings" panose="05000000000000000000" pitchFamily="2" charset="2"/>
              <a:buNone/>
              <a:defRPr/>
            </a:pPr>
            <a:r>
              <a:rPr lang="fa-IR" sz="2400" smtClean="0">
                <a:cs typeface="Yagut" pitchFamily="2" charset="-78"/>
              </a:rPr>
              <a:t>بعنوان مثال:طرفداران دو تيم ورزشي هر كدام مسابقه را بگونه اي توصيف ميكنند كه با يكديگرمتفاوت است در حاليكه يك پديده واحدرا مشاهده كرده اند.بنابراين درك وبرداشت افرادازپديده هاي اطرافشان بايكديگر متفاوت است وهمين تفاوت ادراكي باعث تفاوت در رفتارها مي گردد.</a:t>
            </a:r>
          </a:p>
          <a:p>
            <a:pPr algn="ctr" eaLnBrk="1" hangingPunct="1">
              <a:lnSpc>
                <a:spcPct val="90000"/>
              </a:lnSpc>
              <a:buFont typeface="Wingdings" panose="05000000000000000000" pitchFamily="2" charset="2"/>
              <a:buNone/>
              <a:defRPr/>
            </a:pPr>
            <a:r>
              <a:rPr lang="fa-IR" smtClean="0">
                <a:solidFill>
                  <a:srgbClr val="FF00FF"/>
                </a:solidFill>
              </a:rPr>
              <a:t>لذا آگاهي از درك و برداشت افراد نسبت به مسائل اطرافشان مي تواند ما را در پيش بيني رفتار آنها ياري نمايد</a:t>
            </a:r>
            <a:r>
              <a:rPr lang="en-US" smtClean="0">
                <a:solidFill>
                  <a:srgbClr val="FF00FF"/>
                </a:solidFill>
              </a:rPr>
              <a:t>.</a:t>
            </a:r>
            <a:r>
              <a:rPr lang="fa-IR" smtClean="0">
                <a:solidFill>
                  <a:srgbClr val="FF00FF"/>
                </a:solidFill>
              </a:rPr>
              <a:t>فراموش نكنيم كه ما بر اساس ادراكي كه از حقيقت داريم عمل مي كنيم نه خود حقيقت.</a:t>
            </a:r>
            <a:endParaRPr lang="en-US" smtClean="0">
              <a:solidFill>
                <a:srgbClr val="FF00FF"/>
              </a:solidFill>
            </a:endParaRPr>
          </a:p>
        </p:txBody>
      </p:sp>
    </p:spTree>
  </p:cSld>
  <p:clrMapOvr>
    <a:masterClrMapping/>
  </p:clrMapOvr>
  <p:transition>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8530" name="Rectangle 2"/>
          <p:cNvSpPr>
            <a:spLocks noGrp="1" noRot="1" noChangeArrowheads="1"/>
          </p:cNvSpPr>
          <p:nvPr>
            <p:ph type="title"/>
          </p:nvPr>
        </p:nvSpPr>
        <p:spPr>
          <a:xfrm>
            <a:off x="468313" y="0"/>
            <a:ext cx="8218487" cy="908050"/>
          </a:xfrm>
        </p:spPr>
        <p:txBody>
          <a:bodyPr/>
          <a:lstStyle/>
          <a:p>
            <a:pPr eaLnBrk="1" hangingPunct="1">
              <a:defRPr/>
            </a:pPr>
            <a:r>
              <a:rPr lang="fa-IR" sz="4000" smtClean="0">
                <a:solidFill>
                  <a:srgbClr val="FF9900"/>
                </a:solidFill>
                <a:cs typeface="Titr" pitchFamily="2" charset="-78"/>
              </a:rPr>
              <a:t>داستان يك حادثه</a:t>
            </a:r>
            <a:endParaRPr lang="en-US" sz="4000" smtClean="0">
              <a:solidFill>
                <a:srgbClr val="FF9900"/>
              </a:solidFill>
              <a:cs typeface="Titr" pitchFamily="2" charset="-78"/>
            </a:endParaRPr>
          </a:p>
        </p:txBody>
      </p:sp>
      <p:sp>
        <p:nvSpPr>
          <p:cNvPr id="278531" name="Rectangle 3"/>
          <p:cNvSpPr>
            <a:spLocks noGrp="1" noChangeArrowheads="1"/>
          </p:cNvSpPr>
          <p:nvPr>
            <p:ph type="body" idx="1"/>
          </p:nvPr>
        </p:nvSpPr>
        <p:spPr>
          <a:xfrm>
            <a:off x="0" y="765175"/>
            <a:ext cx="9144000" cy="2951163"/>
          </a:xfrm>
        </p:spPr>
        <p:txBody>
          <a:bodyPr/>
          <a:lstStyle/>
          <a:p>
            <a:pPr algn="just" eaLnBrk="1" hangingPunct="1">
              <a:buFont typeface="Wingdings" panose="05000000000000000000" pitchFamily="2" charset="2"/>
              <a:buNone/>
              <a:defRPr/>
            </a:pPr>
            <a:r>
              <a:rPr lang="fa-IR" b="1" smtClean="0">
                <a:solidFill>
                  <a:srgbClr val="00FF99"/>
                </a:solidFill>
                <a:cs typeface="Titr" pitchFamily="2" charset="-78"/>
              </a:rPr>
              <a:t>گزارش پليس :</a:t>
            </a:r>
          </a:p>
          <a:p>
            <a:pPr algn="just" eaLnBrk="1" hangingPunct="1">
              <a:buFont typeface="Wingdings" panose="05000000000000000000" pitchFamily="2" charset="2"/>
              <a:buNone/>
              <a:defRPr/>
            </a:pPr>
            <a:r>
              <a:rPr lang="fa-IR" sz="2800" smtClean="0">
                <a:cs typeface="Yagut" pitchFamily="2" charset="-78"/>
              </a:rPr>
              <a:t>در ساعت 21 روز جمعه مورخ 16/2/84 يك دستگاه خودروي پيكان به شماره انتظامي... به رانندگي آقاي...درمحدوه كوي دانشگاه بايكدستگاه دوچرخه به مالكيت آقاي...تصادف نموده كه براثرآن چرخ جلوي دوچرخه آسيب ديده است.اين حادثه هيچگونه خسارت جاني دربرنداشته است .</a:t>
            </a:r>
            <a:endParaRPr lang="en-US" sz="2800" smtClean="0">
              <a:cs typeface="Yagut" pitchFamily="2" charset="-78"/>
            </a:endParaRPr>
          </a:p>
        </p:txBody>
      </p:sp>
      <p:sp>
        <p:nvSpPr>
          <p:cNvPr id="278532" name="Rectangle 4"/>
          <p:cNvSpPr>
            <a:spLocks noChangeArrowheads="1"/>
          </p:cNvSpPr>
          <p:nvPr/>
        </p:nvSpPr>
        <p:spPr bwMode="auto">
          <a:xfrm>
            <a:off x="0" y="3284538"/>
            <a:ext cx="9144000" cy="4246562"/>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None/>
              <a:defRPr/>
            </a:pPr>
            <a:r>
              <a:rPr lang="fa-IR" sz="3200" b="1">
                <a:solidFill>
                  <a:srgbClr val="00FF99"/>
                </a:solidFill>
                <a:effectLst>
                  <a:outerShdw blurRad="38100" dist="38100" dir="2700000" algn="tl">
                    <a:srgbClr val="000000"/>
                  </a:outerShdw>
                </a:effectLst>
                <a:cs typeface="Titr" pitchFamily="2" charset="-78"/>
              </a:rPr>
              <a:t>صبح روزبعد</a:t>
            </a:r>
            <a:r>
              <a:rPr lang="fa-IR" sz="3200" b="1">
                <a:solidFill>
                  <a:srgbClr val="00FF99"/>
                </a:solidFill>
                <a:effectLst>
                  <a:outerShdw blurRad="38100" dist="38100" dir="2700000" algn="tl">
                    <a:srgbClr val="000000"/>
                  </a:outerShdw>
                </a:effectLst>
                <a:cs typeface="Titr" pitchFamily="2" charset="-78"/>
                <a:sym typeface="Wingdings" pitchFamily="2" charset="2"/>
              </a:rPr>
              <a:t>(گفتگوي دو دانشجو):</a:t>
            </a:r>
          </a:p>
          <a:p>
            <a:pPr marL="342900" indent="-342900">
              <a:spcBef>
                <a:spcPct val="20000"/>
              </a:spcBef>
              <a:buClr>
                <a:schemeClr val="hlink"/>
              </a:buClr>
              <a:buSzPct val="70000"/>
              <a:buFont typeface="Wingdings" pitchFamily="2" charset="2"/>
              <a:buNone/>
              <a:defRPr/>
            </a:pPr>
            <a:r>
              <a:rPr lang="fa-IR" sz="2800">
                <a:effectLst>
                  <a:outerShdw blurRad="38100" dist="38100" dir="2700000" algn="tl">
                    <a:srgbClr val="000000"/>
                  </a:outerShdw>
                </a:effectLst>
                <a:cs typeface="Yagut" pitchFamily="2" charset="-78"/>
                <a:sym typeface="Wingdings" pitchFamily="2" charset="2"/>
              </a:rPr>
              <a:t>دانشجوي </a:t>
            </a:r>
            <a:r>
              <a:rPr lang="en-US" sz="2800">
                <a:effectLst>
                  <a:outerShdw blurRad="38100" dist="38100" dir="2700000" algn="tl">
                    <a:srgbClr val="000000"/>
                  </a:outerShdw>
                </a:effectLst>
                <a:cs typeface="Yagut" pitchFamily="2" charset="-78"/>
                <a:sym typeface="Wingdings" pitchFamily="2" charset="2"/>
              </a:rPr>
              <a:t>A</a:t>
            </a:r>
            <a:r>
              <a:rPr lang="fa-IR" sz="2800">
                <a:effectLst>
                  <a:outerShdw blurRad="38100" dist="38100" dir="2700000" algn="tl">
                    <a:srgbClr val="000000"/>
                  </a:outerShdw>
                </a:effectLst>
                <a:cs typeface="Yagut" pitchFamily="2" charset="-78"/>
                <a:sym typeface="Wingdings" pitchFamily="2" charset="2"/>
              </a:rPr>
              <a:t>:راستي شنيدي ديشب يكي ازنگهبانهاي كوي باماشين زده به يك دانشجو </a:t>
            </a:r>
          </a:p>
          <a:p>
            <a:pPr marL="342900" indent="-342900">
              <a:spcBef>
                <a:spcPct val="20000"/>
              </a:spcBef>
              <a:buClr>
                <a:schemeClr val="hlink"/>
              </a:buClr>
              <a:buSzPct val="70000"/>
              <a:buFont typeface="Wingdings" pitchFamily="2" charset="2"/>
              <a:buNone/>
              <a:defRPr/>
            </a:pPr>
            <a:r>
              <a:rPr lang="fa-IR" sz="2800">
                <a:effectLst>
                  <a:outerShdw blurRad="38100" dist="38100" dir="2700000" algn="tl">
                    <a:srgbClr val="000000"/>
                  </a:outerShdw>
                </a:effectLst>
                <a:cs typeface="Yagut" pitchFamily="2" charset="-78"/>
                <a:sym typeface="Wingdings" pitchFamily="2" charset="2"/>
              </a:rPr>
              <a:t>دانشجوي </a:t>
            </a:r>
            <a:r>
              <a:rPr lang="en-US" sz="2800">
                <a:effectLst>
                  <a:outerShdw blurRad="38100" dist="38100" dir="2700000" algn="tl">
                    <a:srgbClr val="000000"/>
                  </a:outerShdw>
                </a:effectLst>
                <a:cs typeface="Yagut" pitchFamily="2" charset="-78"/>
                <a:sym typeface="Wingdings" pitchFamily="2" charset="2"/>
              </a:rPr>
              <a:t>B</a:t>
            </a:r>
            <a:r>
              <a:rPr lang="fa-IR" sz="2800">
                <a:effectLst>
                  <a:outerShdw blurRad="38100" dist="38100" dir="2700000" algn="tl">
                    <a:srgbClr val="000000"/>
                  </a:outerShdw>
                </a:effectLst>
                <a:cs typeface="Yagut" pitchFamily="2" charset="-78"/>
                <a:sym typeface="Wingdings" pitchFamily="2" charset="2"/>
              </a:rPr>
              <a:t>:آره،ميگن حال پسره خرابه وتوي بيمارستانه</a:t>
            </a:r>
          </a:p>
          <a:p>
            <a:pPr marL="342900" indent="-342900">
              <a:spcBef>
                <a:spcPct val="20000"/>
              </a:spcBef>
              <a:buClr>
                <a:schemeClr val="hlink"/>
              </a:buClr>
              <a:buSzPct val="70000"/>
              <a:buFont typeface="Wingdings" pitchFamily="2" charset="2"/>
              <a:buNone/>
              <a:defRPr/>
            </a:pPr>
            <a:r>
              <a:rPr lang="fa-IR" sz="2800">
                <a:effectLst>
                  <a:outerShdw blurRad="38100" dist="38100" dir="2700000" algn="tl">
                    <a:srgbClr val="000000"/>
                  </a:outerShdw>
                </a:effectLst>
                <a:cs typeface="Yagut" pitchFamily="2" charset="-78"/>
                <a:sym typeface="Wingdings" pitchFamily="2" charset="2"/>
              </a:rPr>
              <a:t>دانشجوي </a:t>
            </a:r>
            <a:r>
              <a:rPr lang="en-US" sz="2800">
                <a:effectLst>
                  <a:outerShdw blurRad="38100" dist="38100" dir="2700000" algn="tl">
                    <a:srgbClr val="000000"/>
                  </a:outerShdw>
                </a:effectLst>
                <a:cs typeface="Yagut" pitchFamily="2" charset="-78"/>
                <a:sym typeface="Wingdings" pitchFamily="2" charset="2"/>
              </a:rPr>
              <a:t>A</a:t>
            </a:r>
            <a:r>
              <a:rPr lang="fa-IR" sz="2800">
                <a:effectLst>
                  <a:outerShdw blurRad="38100" dist="38100" dir="2700000" algn="tl">
                    <a:srgbClr val="000000"/>
                  </a:outerShdw>
                </a:effectLst>
                <a:cs typeface="Yagut" pitchFamily="2" charset="-78"/>
                <a:sym typeface="Wingdings" pitchFamily="2" charset="2"/>
              </a:rPr>
              <a:t>: بيچاره پسره!واقعاً اين نگهبانها تا كي ميخوان بامااينجوري برخورد كنند .</a:t>
            </a:r>
          </a:p>
          <a:p>
            <a:pPr marL="342900" indent="-342900">
              <a:spcBef>
                <a:spcPct val="20000"/>
              </a:spcBef>
              <a:buClr>
                <a:schemeClr val="hlink"/>
              </a:buClr>
              <a:buSzPct val="70000"/>
              <a:buFont typeface="Wingdings" pitchFamily="2" charset="2"/>
              <a:buNone/>
              <a:defRPr/>
            </a:pPr>
            <a:r>
              <a:rPr lang="fa-IR" sz="2800">
                <a:effectLst>
                  <a:outerShdw blurRad="38100" dist="38100" dir="2700000" algn="tl">
                    <a:srgbClr val="000000"/>
                  </a:outerShdw>
                </a:effectLst>
                <a:cs typeface="Yagut" pitchFamily="2" charset="-78"/>
                <a:sym typeface="Wingdings" pitchFamily="2" charset="2"/>
              </a:rPr>
              <a:t>دانشجوي </a:t>
            </a:r>
            <a:r>
              <a:rPr lang="en-US" sz="2800">
                <a:effectLst>
                  <a:outerShdw blurRad="38100" dist="38100" dir="2700000" algn="tl">
                    <a:srgbClr val="000000"/>
                  </a:outerShdw>
                </a:effectLst>
                <a:cs typeface="Yagut" pitchFamily="2" charset="-78"/>
                <a:sym typeface="Wingdings" pitchFamily="2" charset="2"/>
              </a:rPr>
              <a:t>B</a:t>
            </a:r>
            <a:r>
              <a:rPr lang="fa-IR" sz="2800">
                <a:effectLst>
                  <a:outerShdw blurRad="38100" dist="38100" dir="2700000" algn="tl">
                    <a:srgbClr val="000000"/>
                  </a:outerShdw>
                </a:effectLst>
                <a:cs typeface="Yagut" pitchFamily="2" charset="-78"/>
                <a:sym typeface="Wingdings" pitchFamily="2" charset="2"/>
              </a:rPr>
              <a:t>:هيچكي به فكر ما نيست!</a:t>
            </a:r>
            <a:endParaRPr lang="en-US" sz="2800">
              <a:effectLst>
                <a:outerShdw blurRad="38100" dist="38100" dir="2700000" algn="tl">
                  <a:srgbClr val="000000"/>
                </a:outerShdw>
              </a:effectLst>
              <a:cs typeface="Yagut" pitchFamily="2" charset="-78"/>
              <a:sym typeface="Wingdings" pitchFamily="2" charset="2"/>
            </a:endParaRPr>
          </a:p>
        </p:txBody>
      </p:sp>
    </p:spTree>
  </p:cSld>
  <p:clrMapOvr>
    <a:masterClrMapping/>
  </p:clrMapOvr>
  <p:transition>
    <p:wedg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9554" name="Rectangle 2"/>
          <p:cNvSpPr>
            <a:spLocks noGrp="1" noChangeArrowheads="1"/>
          </p:cNvSpPr>
          <p:nvPr>
            <p:ph type="body" idx="1"/>
          </p:nvPr>
        </p:nvSpPr>
        <p:spPr>
          <a:xfrm>
            <a:off x="0" y="188913"/>
            <a:ext cx="9144000" cy="5111750"/>
          </a:xfrm>
        </p:spPr>
        <p:txBody>
          <a:bodyPr/>
          <a:lstStyle/>
          <a:p>
            <a:pPr algn="just" eaLnBrk="1" hangingPunct="1">
              <a:buFont typeface="Wingdings" panose="05000000000000000000" pitchFamily="2" charset="2"/>
              <a:buNone/>
              <a:defRPr/>
            </a:pPr>
            <a:r>
              <a:rPr lang="fa-IR" b="1" smtClean="0">
                <a:solidFill>
                  <a:srgbClr val="00FF99"/>
                </a:solidFill>
                <a:cs typeface="Titr" pitchFamily="2" charset="-78"/>
              </a:rPr>
              <a:t>گزارش سرپرست كوي دانشگاه به معاونت دانشجويي :</a:t>
            </a:r>
          </a:p>
          <a:p>
            <a:pPr algn="just" eaLnBrk="1" hangingPunct="1">
              <a:buFont typeface="Wingdings" panose="05000000000000000000" pitchFamily="2" charset="2"/>
              <a:buNone/>
              <a:defRPr/>
            </a:pPr>
            <a:r>
              <a:rPr lang="fa-IR" smtClean="0"/>
              <a:t>با سلام </a:t>
            </a:r>
          </a:p>
          <a:p>
            <a:pPr algn="just" eaLnBrk="1" hangingPunct="1">
              <a:buFont typeface="Wingdings" panose="05000000000000000000" pitchFamily="2" charset="2"/>
              <a:buNone/>
              <a:defRPr/>
            </a:pPr>
            <a:r>
              <a:rPr lang="fa-IR" smtClean="0">
                <a:cs typeface="Yagut" pitchFamily="2" charset="-78"/>
              </a:rPr>
              <a:t>احتراماً به استحضار ميرساند كه درشب گذشته پدريكي ازدانشجويان ساكن در ساختمان19كوي درحاليكه باخودروي پيكان خوددرحال خروج ازدرب كوي بوده است با دوچرخه يكي ازدانشجويان كه كناردرب خروجي پارك كرده  تصادف  ميكند كه متاسفانه سرراننده خودرو به علت ترمزناگهاني به شيشه جلواصابت وزخمي ميشود.وي توسط پرسنل كلينيك كوي درمان وبا رضايت دانشجوي صاحب دوچرخه كوي را ترك مي كند.</a:t>
            </a:r>
            <a:endParaRPr lang="en-US" smtClean="0">
              <a:cs typeface="Yagut" pitchFamily="2" charset="-78"/>
            </a:endParaRPr>
          </a:p>
        </p:txBody>
      </p:sp>
    </p:spTree>
  </p:cSld>
  <p:clrMapOvr>
    <a:masterClrMapping/>
  </p:clrMapOvr>
  <p:transition>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0578" name="Rectangle 2"/>
          <p:cNvSpPr>
            <a:spLocks noGrp="1" noRot="1" noChangeArrowheads="1"/>
          </p:cNvSpPr>
          <p:nvPr>
            <p:ph type="title"/>
          </p:nvPr>
        </p:nvSpPr>
        <p:spPr>
          <a:xfrm>
            <a:off x="468313" y="0"/>
            <a:ext cx="8229600" cy="765175"/>
          </a:xfrm>
        </p:spPr>
        <p:txBody>
          <a:bodyPr/>
          <a:lstStyle/>
          <a:p>
            <a:pPr eaLnBrk="1" hangingPunct="1">
              <a:defRPr/>
            </a:pPr>
            <a:r>
              <a:rPr lang="fa-IR" sz="4000" smtClean="0">
                <a:solidFill>
                  <a:srgbClr val="FFFF00"/>
                </a:solidFill>
                <a:cs typeface="Titr" pitchFamily="2" charset="-78"/>
              </a:rPr>
              <a:t>چارچوب ادراكي</a:t>
            </a:r>
            <a:endParaRPr lang="en-US" sz="4000" smtClean="0">
              <a:solidFill>
                <a:srgbClr val="FFFF00"/>
              </a:solidFill>
              <a:cs typeface="Titr" pitchFamily="2" charset="-78"/>
            </a:endParaRPr>
          </a:p>
        </p:txBody>
      </p:sp>
      <p:sp>
        <p:nvSpPr>
          <p:cNvPr id="280579" name="Rectangle 3"/>
          <p:cNvSpPr>
            <a:spLocks noGrp="1" noChangeArrowheads="1"/>
          </p:cNvSpPr>
          <p:nvPr>
            <p:ph type="body" idx="1"/>
          </p:nvPr>
        </p:nvSpPr>
        <p:spPr>
          <a:xfrm>
            <a:off x="2843213" y="981075"/>
            <a:ext cx="6300787" cy="5876925"/>
          </a:xfrm>
        </p:spPr>
        <p:txBody>
          <a:bodyPr/>
          <a:lstStyle/>
          <a:p>
            <a:pPr eaLnBrk="1" hangingPunct="1">
              <a:buFont typeface="Wingdings" panose="05000000000000000000" pitchFamily="2" charset="2"/>
              <a:buNone/>
              <a:defRPr/>
            </a:pPr>
            <a:r>
              <a:rPr lang="fa-IR" sz="3600" smtClean="0">
                <a:cs typeface="Homa" pitchFamily="2" charset="-78"/>
              </a:rPr>
              <a:t>يك شئي ،يك شخص،يك حادثه ويا يك فعاليت دركانون ادراك ماقرارميگيرد</a:t>
            </a:r>
            <a:r>
              <a:rPr lang="en-US" sz="3600" smtClean="0">
                <a:cs typeface="Homa" pitchFamily="2" charset="-78"/>
              </a:rPr>
              <a:t> </a:t>
            </a:r>
            <a:r>
              <a:rPr lang="fa-IR" sz="3600" smtClean="0">
                <a:cs typeface="Homa" pitchFamily="2" charset="-78"/>
              </a:rPr>
              <a:t>وباعث ميشودانسان نسبت به يك موضوعي آگاهي يابد،سپس علت وجودي شئي راتشخيص داده وبا تفسيرآن واكنش لازم راازخود نشان ميدهد.پاسخ يا واكنش ميتواندبه شكل رفتارآشكاريا تغييردرنگرش(يا طرز تلقي)ياهردويآنهاباشد.</a:t>
            </a:r>
            <a:endParaRPr lang="en-US" sz="3600" smtClean="0">
              <a:cs typeface="Homa" pitchFamily="2" charset="-78"/>
            </a:endParaRPr>
          </a:p>
        </p:txBody>
      </p:sp>
      <p:sp>
        <p:nvSpPr>
          <p:cNvPr id="38916" name="Rectangle 4"/>
          <p:cNvSpPr>
            <a:spLocks noChangeArrowheads="1"/>
          </p:cNvSpPr>
          <p:nvPr/>
        </p:nvSpPr>
        <p:spPr bwMode="auto">
          <a:xfrm>
            <a:off x="1116013" y="2565400"/>
            <a:ext cx="1584325" cy="2447925"/>
          </a:xfrm>
          <a:prstGeom prst="rect">
            <a:avLst/>
          </a:prstGeom>
          <a:noFill/>
          <a:ln w="2857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38917" name="Rectangle 5"/>
          <p:cNvSpPr>
            <a:spLocks noChangeArrowheads="1"/>
          </p:cNvSpPr>
          <p:nvPr/>
        </p:nvSpPr>
        <p:spPr bwMode="auto">
          <a:xfrm>
            <a:off x="1403350" y="2708275"/>
            <a:ext cx="936625" cy="433388"/>
          </a:xfrm>
          <a:prstGeom prst="rect">
            <a:avLst/>
          </a:prstGeom>
          <a:solidFill>
            <a:srgbClr val="00FF00"/>
          </a:solidFill>
          <a:ln w="2540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FF0000"/>
                </a:solidFill>
                <a:latin typeface="Tahoma" panose="020B0604030504040204" pitchFamily="34" charset="0"/>
              </a:rPr>
              <a:t>آگاهي</a:t>
            </a:r>
            <a:endParaRPr lang="en-US" altLang="fa-IR" sz="2000" b="1">
              <a:solidFill>
                <a:srgbClr val="FF0000"/>
              </a:solidFill>
              <a:latin typeface="Tahoma" panose="020B0604030504040204" pitchFamily="34" charset="0"/>
            </a:endParaRPr>
          </a:p>
        </p:txBody>
      </p:sp>
      <p:sp>
        <p:nvSpPr>
          <p:cNvPr id="38918" name="Rectangle 6"/>
          <p:cNvSpPr>
            <a:spLocks noChangeArrowheads="1"/>
          </p:cNvSpPr>
          <p:nvPr/>
        </p:nvSpPr>
        <p:spPr bwMode="auto">
          <a:xfrm>
            <a:off x="1403350" y="3500438"/>
            <a:ext cx="936625" cy="433387"/>
          </a:xfrm>
          <a:prstGeom prst="rect">
            <a:avLst/>
          </a:prstGeom>
          <a:solidFill>
            <a:srgbClr val="00FF00"/>
          </a:solidFill>
          <a:ln w="2540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FF0000"/>
                </a:solidFill>
                <a:latin typeface="Tahoma" panose="020B0604030504040204" pitchFamily="34" charset="0"/>
              </a:rPr>
              <a:t>تشخيص</a:t>
            </a:r>
            <a:endParaRPr lang="en-US" altLang="fa-IR" sz="2000" b="1">
              <a:solidFill>
                <a:srgbClr val="FF0000"/>
              </a:solidFill>
              <a:latin typeface="Tahoma" panose="020B0604030504040204" pitchFamily="34" charset="0"/>
            </a:endParaRPr>
          </a:p>
        </p:txBody>
      </p:sp>
      <p:sp>
        <p:nvSpPr>
          <p:cNvPr id="38919" name="Rectangle 7"/>
          <p:cNvSpPr>
            <a:spLocks noChangeArrowheads="1"/>
          </p:cNvSpPr>
          <p:nvPr/>
        </p:nvSpPr>
        <p:spPr bwMode="auto">
          <a:xfrm>
            <a:off x="1403350" y="4292600"/>
            <a:ext cx="936625" cy="431800"/>
          </a:xfrm>
          <a:prstGeom prst="rect">
            <a:avLst/>
          </a:prstGeom>
          <a:solidFill>
            <a:srgbClr val="00FF00"/>
          </a:solidFill>
          <a:ln w="2540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FF0000"/>
                </a:solidFill>
                <a:latin typeface="Tahoma" panose="020B0604030504040204" pitchFamily="34" charset="0"/>
              </a:rPr>
              <a:t>تفسير</a:t>
            </a:r>
            <a:endParaRPr lang="en-US" altLang="fa-IR" sz="2000" b="1">
              <a:solidFill>
                <a:srgbClr val="FF0000"/>
              </a:solidFill>
              <a:latin typeface="Tahoma" panose="020B0604030504040204" pitchFamily="34" charset="0"/>
            </a:endParaRPr>
          </a:p>
        </p:txBody>
      </p:sp>
      <p:sp>
        <p:nvSpPr>
          <p:cNvPr id="38920" name="Rectangle 8"/>
          <p:cNvSpPr>
            <a:spLocks noChangeArrowheads="1"/>
          </p:cNvSpPr>
          <p:nvPr/>
        </p:nvSpPr>
        <p:spPr bwMode="auto">
          <a:xfrm>
            <a:off x="1476375" y="1916113"/>
            <a:ext cx="936625" cy="433387"/>
          </a:xfrm>
          <a:prstGeom prst="rect">
            <a:avLst/>
          </a:prstGeom>
          <a:solidFill>
            <a:srgbClr val="00FF00"/>
          </a:solidFill>
          <a:ln w="2540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FF0000"/>
                </a:solidFill>
                <a:latin typeface="Tahoma" panose="020B0604030504040204" pitchFamily="34" charset="0"/>
              </a:rPr>
              <a:t>موضوع</a:t>
            </a:r>
            <a:endParaRPr lang="en-US" altLang="fa-IR" sz="2000" b="1">
              <a:solidFill>
                <a:srgbClr val="FF0000"/>
              </a:solidFill>
              <a:latin typeface="Tahoma" panose="020B0604030504040204" pitchFamily="34" charset="0"/>
            </a:endParaRPr>
          </a:p>
        </p:txBody>
      </p:sp>
      <p:sp>
        <p:nvSpPr>
          <p:cNvPr id="38921" name="Rectangle 9"/>
          <p:cNvSpPr>
            <a:spLocks noChangeArrowheads="1"/>
          </p:cNvSpPr>
          <p:nvPr/>
        </p:nvSpPr>
        <p:spPr bwMode="auto">
          <a:xfrm>
            <a:off x="1403350" y="5229225"/>
            <a:ext cx="936625" cy="431800"/>
          </a:xfrm>
          <a:prstGeom prst="rect">
            <a:avLst/>
          </a:prstGeom>
          <a:solidFill>
            <a:srgbClr val="00FF00"/>
          </a:solidFill>
          <a:ln w="2540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FF0000"/>
                </a:solidFill>
                <a:latin typeface="Tahoma" panose="020B0604030504040204" pitchFamily="34" charset="0"/>
              </a:rPr>
              <a:t>پاسخ</a:t>
            </a:r>
            <a:endParaRPr lang="en-US" altLang="fa-IR" sz="2000" b="1">
              <a:solidFill>
                <a:srgbClr val="FF0000"/>
              </a:solidFill>
              <a:latin typeface="Tahoma" panose="020B0604030504040204" pitchFamily="34" charset="0"/>
            </a:endParaRPr>
          </a:p>
        </p:txBody>
      </p:sp>
      <p:sp>
        <p:nvSpPr>
          <p:cNvPr id="38922" name="Line 10"/>
          <p:cNvSpPr>
            <a:spLocks noChangeShapeType="1"/>
          </p:cNvSpPr>
          <p:nvPr/>
        </p:nvSpPr>
        <p:spPr bwMode="auto">
          <a:xfrm>
            <a:off x="1908175" y="2349500"/>
            <a:ext cx="0" cy="358775"/>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38923" name="Line 11"/>
          <p:cNvSpPr>
            <a:spLocks noChangeShapeType="1"/>
          </p:cNvSpPr>
          <p:nvPr/>
        </p:nvSpPr>
        <p:spPr bwMode="auto">
          <a:xfrm>
            <a:off x="1908175" y="3141663"/>
            <a:ext cx="0" cy="358775"/>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38924" name="Line 12"/>
          <p:cNvSpPr>
            <a:spLocks noChangeShapeType="1"/>
          </p:cNvSpPr>
          <p:nvPr/>
        </p:nvSpPr>
        <p:spPr bwMode="auto">
          <a:xfrm>
            <a:off x="1908175" y="3933825"/>
            <a:ext cx="0" cy="358775"/>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38925" name="Line 13"/>
          <p:cNvSpPr>
            <a:spLocks noChangeShapeType="1"/>
          </p:cNvSpPr>
          <p:nvPr/>
        </p:nvSpPr>
        <p:spPr bwMode="auto">
          <a:xfrm>
            <a:off x="1908175" y="4724400"/>
            <a:ext cx="0" cy="504825"/>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1602" name="Rectangle 2"/>
          <p:cNvSpPr>
            <a:spLocks noGrp="1" noRot="1" noChangeArrowheads="1"/>
          </p:cNvSpPr>
          <p:nvPr>
            <p:ph type="title"/>
          </p:nvPr>
        </p:nvSpPr>
        <p:spPr>
          <a:xfrm>
            <a:off x="457200" y="44450"/>
            <a:ext cx="8218488" cy="792163"/>
          </a:xfrm>
        </p:spPr>
        <p:txBody>
          <a:bodyPr/>
          <a:lstStyle/>
          <a:p>
            <a:pPr eaLnBrk="1" hangingPunct="1">
              <a:defRPr/>
            </a:pPr>
            <a:r>
              <a:rPr lang="fa-IR" sz="4000" smtClean="0">
                <a:solidFill>
                  <a:srgbClr val="FFFF00"/>
                </a:solidFill>
                <a:cs typeface="Titr" pitchFamily="2" charset="-78"/>
              </a:rPr>
              <a:t>عوامل موثر بر ادراك</a:t>
            </a:r>
            <a:endParaRPr lang="en-US" sz="4000" smtClean="0">
              <a:solidFill>
                <a:srgbClr val="FFFF00"/>
              </a:solidFill>
              <a:cs typeface="Titr" pitchFamily="2" charset="-78"/>
            </a:endParaRPr>
          </a:p>
        </p:txBody>
      </p:sp>
      <p:sp>
        <p:nvSpPr>
          <p:cNvPr id="281603" name="Rectangle 3"/>
          <p:cNvSpPr>
            <a:spLocks noGrp="1" noChangeArrowheads="1"/>
          </p:cNvSpPr>
          <p:nvPr>
            <p:ph type="body" idx="1"/>
          </p:nvPr>
        </p:nvSpPr>
        <p:spPr>
          <a:xfrm>
            <a:off x="0" y="765175"/>
            <a:ext cx="9144000" cy="6092825"/>
          </a:xfrm>
        </p:spPr>
        <p:txBody>
          <a:bodyPr/>
          <a:lstStyle/>
          <a:p>
            <a:pPr algn="ctr" eaLnBrk="1" hangingPunct="1">
              <a:buClr>
                <a:srgbClr val="000000"/>
              </a:buClr>
              <a:buFont typeface="Wingdings" panose="05000000000000000000" pitchFamily="2" charset="2"/>
              <a:buChar char="v"/>
              <a:defRPr/>
            </a:pPr>
            <a:r>
              <a:rPr lang="fa-IR" b="1" smtClean="0">
                <a:solidFill>
                  <a:srgbClr val="00FF99"/>
                </a:solidFill>
                <a:cs typeface="Yagut" pitchFamily="2" charset="-78"/>
              </a:rPr>
              <a:t>ويژگيهاي موضوع (هدف ياپديده موردتوجه)</a:t>
            </a:r>
          </a:p>
          <a:p>
            <a:pPr algn="ctr" eaLnBrk="1" hangingPunct="1">
              <a:buClr>
                <a:srgbClr val="000000"/>
              </a:buClr>
              <a:buFont typeface="Wingdings" panose="05000000000000000000" pitchFamily="2" charset="2"/>
              <a:buNone/>
              <a:defRPr/>
            </a:pPr>
            <a:r>
              <a:rPr lang="fa-IR" sz="2400" b="1" smtClean="0">
                <a:cs typeface="Yagut" pitchFamily="2" charset="-78"/>
              </a:rPr>
              <a:t>ويژگيهاي پديده هاي مورد مشاهده ميتواند برآنچه كه نسبت به آنها ادراك ميشود تاثير بگذارد.جديدونوبودن،حركت،صدا،اندازه،زمينه ومجاورت ونزديكي ازجمله ويژگيهاي پديده هاي مورد مشاهده هستند كه ميتواننددردرك مشاهده كننده تاثير بگذارند.</a:t>
            </a:r>
            <a:endParaRPr lang="en-US" sz="2400" b="1" smtClean="0">
              <a:cs typeface="Yagut" pitchFamily="2" charset="-78"/>
            </a:endParaRPr>
          </a:p>
          <a:p>
            <a:pPr algn="ctr" eaLnBrk="1" hangingPunct="1">
              <a:buClr>
                <a:srgbClr val="000000"/>
              </a:buClr>
              <a:buFont typeface="Wingdings" panose="05000000000000000000" pitchFamily="2" charset="2"/>
              <a:buNone/>
              <a:defRPr/>
            </a:pPr>
            <a:endParaRPr lang="fa-IR" sz="2400" b="1" smtClean="0">
              <a:cs typeface="Yagut" pitchFamily="2" charset="-78"/>
            </a:endParaRPr>
          </a:p>
          <a:p>
            <a:pPr algn="ctr" eaLnBrk="1" hangingPunct="1">
              <a:buClr>
                <a:srgbClr val="000000"/>
              </a:buClr>
              <a:buFont typeface="Wingdings" panose="05000000000000000000" pitchFamily="2" charset="2"/>
              <a:buChar char="v"/>
              <a:defRPr/>
            </a:pPr>
            <a:r>
              <a:rPr lang="fa-IR" b="1" smtClean="0">
                <a:solidFill>
                  <a:srgbClr val="00FF99"/>
                </a:solidFill>
                <a:cs typeface="Yagut" pitchFamily="2" charset="-78"/>
              </a:rPr>
              <a:t>ويژگيهاي شخصي/ فرد</a:t>
            </a:r>
          </a:p>
          <a:p>
            <a:pPr algn="ctr" eaLnBrk="1" hangingPunct="1">
              <a:buClr>
                <a:srgbClr val="000000"/>
              </a:buClr>
              <a:buFont typeface="Wingdings" panose="05000000000000000000" pitchFamily="2" charset="2"/>
              <a:buNone/>
              <a:defRPr/>
            </a:pPr>
            <a:r>
              <a:rPr lang="fa-IR" sz="2400" b="1" smtClean="0">
                <a:cs typeface="Yagut" pitchFamily="2" charset="-78"/>
              </a:rPr>
              <a:t>ويژگيهاي شخصي افرادبردرك وتفسيرآنهاازپديده هاي پيرامونشان موثراست.عوامل شخصي كه بر ادراك فرد تاثيرميگذارندعبارتند از:نگرشها،انگيزه ها،علايق،تجربه هاي گذشته، وانتظارات شخص</a:t>
            </a:r>
            <a:endParaRPr lang="en-US" sz="2400" b="1" smtClean="0">
              <a:cs typeface="Yagut" pitchFamily="2" charset="-78"/>
            </a:endParaRPr>
          </a:p>
          <a:p>
            <a:pPr algn="ctr" eaLnBrk="1" hangingPunct="1">
              <a:buClr>
                <a:srgbClr val="000000"/>
              </a:buClr>
              <a:buFont typeface="Wingdings" panose="05000000000000000000" pitchFamily="2" charset="2"/>
              <a:buNone/>
              <a:defRPr/>
            </a:pPr>
            <a:endParaRPr lang="fa-IR" sz="2400" b="1" smtClean="0">
              <a:cs typeface="Yagut" pitchFamily="2" charset="-78"/>
            </a:endParaRPr>
          </a:p>
          <a:p>
            <a:pPr algn="ctr" eaLnBrk="1" hangingPunct="1">
              <a:buClr>
                <a:srgbClr val="000000"/>
              </a:buClr>
              <a:buFont typeface="Wingdings" panose="05000000000000000000" pitchFamily="2" charset="2"/>
              <a:buChar char="v"/>
              <a:defRPr/>
            </a:pPr>
            <a:r>
              <a:rPr lang="fa-IR" b="1" smtClean="0">
                <a:solidFill>
                  <a:srgbClr val="00FF99"/>
                </a:solidFill>
                <a:cs typeface="Yagut" pitchFamily="2" charset="-78"/>
              </a:rPr>
              <a:t>ويژگيهاي موقعيت</a:t>
            </a:r>
          </a:p>
          <a:p>
            <a:pPr algn="ctr" eaLnBrk="1" hangingPunct="1">
              <a:buClr>
                <a:srgbClr val="000000"/>
              </a:buClr>
              <a:buFont typeface="Wingdings" panose="05000000000000000000" pitchFamily="2" charset="2"/>
              <a:buNone/>
              <a:defRPr/>
            </a:pPr>
            <a:r>
              <a:rPr lang="fa-IR" smtClean="0"/>
              <a:t>  </a:t>
            </a:r>
            <a:r>
              <a:rPr lang="fa-IR" sz="2400" b="1" smtClean="0">
                <a:cs typeface="Yagut" pitchFamily="2" charset="-78"/>
              </a:rPr>
              <a:t>زمينه اي كه درآن مارويدادهاوپديده ها رامينگريم برادراك ماتاثيرميگذارد.ازجمله محيط اجتماعي،زمان،مكان،مقدارنور،ميزان حرارت و..</a:t>
            </a:r>
            <a:endParaRPr lang="en-US" sz="2400" b="1" smtClean="0">
              <a:cs typeface="Yagut" pitchFamily="2" charset="-78"/>
            </a:endParaRPr>
          </a:p>
        </p:txBody>
      </p:sp>
    </p:spTree>
  </p:cSld>
  <p:clrMapOvr>
    <a:masterClrMapping/>
  </p:clrMapOvr>
  <p:transition>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2626" name="Rectangle 2"/>
          <p:cNvSpPr>
            <a:spLocks noGrp="1" noRot="1" noChangeArrowheads="1"/>
          </p:cNvSpPr>
          <p:nvPr>
            <p:ph type="title"/>
          </p:nvPr>
        </p:nvSpPr>
        <p:spPr>
          <a:xfrm>
            <a:off x="468313" y="188913"/>
            <a:ext cx="8218487" cy="1052512"/>
          </a:xfrm>
        </p:spPr>
        <p:txBody>
          <a:bodyPr/>
          <a:lstStyle/>
          <a:p>
            <a:pPr eaLnBrk="1" hangingPunct="1">
              <a:defRPr/>
            </a:pPr>
            <a:r>
              <a:rPr lang="fa-IR" sz="4000" b="0" smtClean="0">
                <a:solidFill>
                  <a:srgbClr val="FFFF00"/>
                </a:solidFill>
                <a:cs typeface="Titr" pitchFamily="2" charset="-78"/>
              </a:rPr>
              <a:t>فنون قضاوت درباره ديگران</a:t>
            </a:r>
            <a:br>
              <a:rPr lang="fa-IR" sz="4000" b="0" smtClean="0">
                <a:solidFill>
                  <a:srgbClr val="FFFF00"/>
                </a:solidFill>
                <a:cs typeface="Titr" pitchFamily="2" charset="-78"/>
              </a:rPr>
            </a:br>
            <a:endParaRPr lang="en-US" sz="4000" b="0" smtClean="0">
              <a:solidFill>
                <a:srgbClr val="FFFF00"/>
              </a:solidFill>
              <a:cs typeface="Titr" pitchFamily="2" charset="-78"/>
            </a:endParaRPr>
          </a:p>
        </p:txBody>
      </p:sp>
      <p:sp>
        <p:nvSpPr>
          <p:cNvPr id="282627" name="Rectangle 3"/>
          <p:cNvSpPr>
            <a:spLocks noGrp="1" noChangeArrowheads="1"/>
          </p:cNvSpPr>
          <p:nvPr>
            <p:ph type="body" idx="1"/>
          </p:nvPr>
        </p:nvSpPr>
        <p:spPr>
          <a:xfrm>
            <a:off x="0" y="692150"/>
            <a:ext cx="9144000" cy="6381750"/>
          </a:xfrm>
        </p:spPr>
        <p:txBody>
          <a:bodyPr/>
          <a:lstStyle/>
          <a:p>
            <a:pPr eaLnBrk="1" hangingPunct="1">
              <a:lnSpc>
                <a:spcPct val="90000"/>
              </a:lnSpc>
              <a:buClr>
                <a:srgbClr val="000000"/>
              </a:buClr>
              <a:buFont typeface="Wingdings" panose="05000000000000000000" pitchFamily="2" charset="2"/>
              <a:buChar char="v"/>
              <a:defRPr/>
            </a:pPr>
            <a:r>
              <a:rPr lang="fa-IR" sz="2800" b="1" smtClean="0">
                <a:solidFill>
                  <a:srgbClr val="00FF99"/>
                </a:solidFill>
                <a:cs typeface="Titr" pitchFamily="2" charset="-78"/>
              </a:rPr>
              <a:t>گزينش ذهني: </a:t>
            </a:r>
            <a:r>
              <a:rPr lang="fa-IR" sz="2000" b="1" smtClean="0">
                <a:solidFill>
                  <a:srgbClr val="00FF99"/>
                </a:solidFill>
                <a:cs typeface="Titr" pitchFamily="2" charset="-78"/>
              </a:rPr>
              <a:t>(</a:t>
            </a:r>
            <a:r>
              <a:rPr lang="en-US" sz="2000" b="1" smtClean="0">
                <a:solidFill>
                  <a:srgbClr val="00FF99"/>
                </a:solidFill>
                <a:cs typeface="Titr" pitchFamily="2" charset="-78"/>
              </a:rPr>
              <a:t>Selective Perception</a:t>
            </a:r>
            <a:r>
              <a:rPr lang="fa-IR" sz="2000" b="1" smtClean="0">
                <a:solidFill>
                  <a:srgbClr val="00FF99"/>
                </a:solidFill>
                <a:cs typeface="Titr" pitchFamily="2" charset="-78"/>
              </a:rPr>
              <a:t>)</a:t>
            </a:r>
            <a:endParaRPr lang="en-US" sz="2000" b="1" smtClean="0">
              <a:solidFill>
                <a:srgbClr val="00FF99"/>
              </a:solidFill>
              <a:cs typeface="Titr" pitchFamily="2" charset="-78"/>
            </a:endParaRPr>
          </a:p>
          <a:p>
            <a:pPr eaLnBrk="1" hangingPunct="1">
              <a:lnSpc>
                <a:spcPct val="90000"/>
              </a:lnSpc>
              <a:buClr>
                <a:srgbClr val="000000"/>
              </a:buClr>
              <a:buFont typeface="Wingdings" panose="05000000000000000000" pitchFamily="2" charset="2"/>
              <a:buNone/>
              <a:defRPr/>
            </a:pPr>
            <a:r>
              <a:rPr lang="fa-IR" sz="2000" b="1" smtClean="0">
                <a:cs typeface="Titr" pitchFamily="2" charset="-78"/>
              </a:rPr>
              <a:t>افراد از طريق گزينش ، توجه خود را بيشتر به موضوعاتي معطوف مي كنند كه برايشان راحت است و يا ارامش ايجاد مي كند و از موضوعاتي كه باعث بروز ناراحتي در آنها مي شود ، دوري مي جويند .بر اساس تحقيقات سايمون ، مديران به حل مشكلاتي مي پردازند كه در آن تخصص دارند.</a:t>
            </a:r>
          </a:p>
          <a:p>
            <a:pPr eaLnBrk="1" hangingPunct="1">
              <a:lnSpc>
                <a:spcPct val="90000"/>
              </a:lnSpc>
              <a:buClr>
                <a:srgbClr val="000000"/>
              </a:buClr>
              <a:buFont typeface="Wingdings" panose="05000000000000000000" pitchFamily="2" charset="2"/>
              <a:buChar char="v"/>
              <a:defRPr/>
            </a:pPr>
            <a:r>
              <a:rPr lang="fa-IR" sz="2800" b="1" smtClean="0">
                <a:solidFill>
                  <a:srgbClr val="00FF99"/>
                </a:solidFill>
                <a:cs typeface="Titr" pitchFamily="2" charset="-78"/>
              </a:rPr>
              <a:t>نظم منطقي(سازمان ذهني) :</a:t>
            </a:r>
          </a:p>
          <a:p>
            <a:pPr eaLnBrk="1" hangingPunct="1">
              <a:lnSpc>
                <a:spcPct val="90000"/>
              </a:lnSpc>
              <a:buClr>
                <a:srgbClr val="000000"/>
              </a:buClr>
              <a:buFont typeface="Wingdings" panose="05000000000000000000" pitchFamily="2" charset="2"/>
              <a:buNone/>
              <a:defRPr/>
            </a:pPr>
            <a:r>
              <a:rPr lang="fa-IR" sz="2000" b="1" smtClean="0">
                <a:cs typeface="Titr" pitchFamily="2" charset="-78"/>
              </a:rPr>
              <a:t>يعني اعمال نظم درادراك.درسازماندهي ادراك ما محركهايي راكه باواقعيت همسويي ندارندحذف ميكنيم.</a:t>
            </a:r>
          </a:p>
          <a:p>
            <a:pPr eaLnBrk="1" hangingPunct="1">
              <a:lnSpc>
                <a:spcPct val="90000"/>
              </a:lnSpc>
              <a:buClr>
                <a:srgbClr val="000000"/>
              </a:buClr>
              <a:buFont typeface="Wingdings" panose="05000000000000000000" pitchFamily="2" charset="2"/>
              <a:buChar char="v"/>
              <a:defRPr/>
            </a:pPr>
            <a:r>
              <a:rPr lang="fa-IR" sz="2800" b="1" smtClean="0">
                <a:solidFill>
                  <a:srgbClr val="00FF99"/>
                </a:solidFill>
                <a:cs typeface="Titr" pitchFamily="2" charset="-78"/>
              </a:rPr>
              <a:t>كليشه سازي</a:t>
            </a:r>
            <a:r>
              <a:rPr lang="en-US" sz="2800" b="1" smtClean="0">
                <a:solidFill>
                  <a:srgbClr val="00FF99"/>
                </a:solidFill>
                <a:cs typeface="Titr" pitchFamily="2" charset="-78"/>
              </a:rPr>
              <a:t> </a:t>
            </a:r>
            <a:r>
              <a:rPr lang="fa-IR" sz="2800" b="1" smtClean="0">
                <a:solidFill>
                  <a:srgbClr val="00FF99"/>
                </a:solidFill>
                <a:cs typeface="Titr" pitchFamily="2" charset="-78"/>
              </a:rPr>
              <a:t>:</a:t>
            </a:r>
            <a:r>
              <a:rPr lang="fa-IR" sz="2000" b="1" smtClean="0">
                <a:solidFill>
                  <a:srgbClr val="00FF99"/>
                </a:solidFill>
                <a:cs typeface="Titr" pitchFamily="2" charset="-78"/>
              </a:rPr>
              <a:t>(</a:t>
            </a:r>
            <a:r>
              <a:rPr lang="en-US" sz="2000" b="1" smtClean="0">
                <a:solidFill>
                  <a:srgbClr val="00FF99"/>
                </a:solidFill>
                <a:cs typeface="Titr" pitchFamily="2" charset="-78"/>
              </a:rPr>
              <a:t>Stereotyping</a:t>
            </a:r>
            <a:r>
              <a:rPr lang="fa-IR" sz="2000" b="1" smtClean="0">
                <a:solidFill>
                  <a:srgbClr val="00FF99"/>
                </a:solidFill>
                <a:cs typeface="Titr" pitchFamily="2" charset="-78"/>
              </a:rPr>
              <a:t>)</a:t>
            </a:r>
          </a:p>
          <a:p>
            <a:pPr eaLnBrk="1" hangingPunct="1">
              <a:lnSpc>
                <a:spcPct val="90000"/>
              </a:lnSpc>
              <a:buClr>
                <a:srgbClr val="000000"/>
              </a:buClr>
              <a:buFont typeface="Wingdings" panose="05000000000000000000" pitchFamily="2" charset="2"/>
              <a:buNone/>
              <a:defRPr/>
            </a:pPr>
            <a:r>
              <a:rPr lang="fa-IR" sz="2000" b="1" smtClean="0">
                <a:cs typeface="Titr" pitchFamily="2" charset="-78"/>
              </a:rPr>
              <a:t>يعني  طبقه بندي اشخاص بر مبناي صفات خاص ، كليشه سازي داراي سه مرحله است: در ابتدا طبقه هايي را كه اشخاص بر حسب آن دسته بندي خواهيم كرد(بر حسب نژاد ، منطقه ، جنسيت و...)تعيين مي كنيم.سپس صفت ها و ويژگي هاي هر يك از طبقه ها را (توانايي جسمي ، كلامي ، اخلاقي و..) به آنها مرتبط مي كنيم و در نهايت چنين استنباط مي كنيم كه تمام افرادي كه در طبقه هاي خاص قرار گرفته اند ، همان صفات و نشانه ها را دارند.</a:t>
            </a:r>
          </a:p>
          <a:p>
            <a:pPr eaLnBrk="1" hangingPunct="1">
              <a:lnSpc>
                <a:spcPct val="90000"/>
              </a:lnSpc>
              <a:buClr>
                <a:srgbClr val="000000"/>
              </a:buClr>
              <a:buFont typeface="Wingdings" panose="05000000000000000000" pitchFamily="2" charset="2"/>
              <a:buChar char="v"/>
              <a:defRPr/>
            </a:pPr>
            <a:r>
              <a:rPr lang="fa-IR" sz="2800" b="1" smtClean="0">
                <a:solidFill>
                  <a:srgbClr val="00FF99"/>
                </a:solidFill>
                <a:cs typeface="Titr" pitchFamily="2" charset="-78"/>
              </a:rPr>
              <a:t>اثرهاله اي :</a:t>
            </a:r>
            <a:r>
              <a:rPr lang="en-US" sz="2800" b="1" smtClean="0">
                <a:solidFill>
                  <a:srgbClr val="00FF99"/>
                </a:solidFill>
                <a:cs typeface="Titr" pitchFamily="2" charset="-78"/>
              </a:rPr>
              <a:t> </a:t>
            </a:r>
            <a:r>
              <a:rPr lang="fa-IR" sz="2000" b="1" smtClean="0">
                <a:solidFill>
                  <a:srgbClr val="00FF99"/>
                </a:solidFill>
                <a:cs typeface="Titr" pitchFamily="2" charset="-78"/>
              </a:rPr>
              <a:t>(</a:t>
            </a:r>
            <a:r>
              <a:rPr lang="en-US" sz="2000" b="1" smtClean="0">
                <a:solidFill>
                  <a:srgbClr val="00FF99"/>
                </a:solidFill>
                <a:cs typeface="Titr" pitchFamily="2" charset="-78"/>
              </a:rPr>
              <a:t>Hallo Effect</a:t>
            </a:r>
            <a:r>
              <a:rPr lang="fa-IR" sz="2000" b="1" smtClean="0">
                <a:solidFill>
                  <a:srgbClr val="00FF99"/>
                </a:solidFill>
                <a:cs typeface="Titr" pitchFamily="2" charset="-78"/>
              </a:rPr>
              <a:t>)</a:t>
            </a:r>
          </a:p>
          <a:p>
            <a:pPr eaLnBrk="1" hangingPunct="1">
              <a:lnSpc>
                <a:spcPct val="90000"/>
              </a:lnSpc>
              <a:buClr>
                <a:srgbClr val="000000"/>
              </a:buClr>
              <a:buFont typeface="Wingdings" panose="05000000000000000000" pitchFamily="2" charset="2"/>
              <a:buNone/>
              <a:defRPr/>
            </a:pPr>
            <a:r>
              <a:rPr lang="fa-IR" sz="2000" b="1" smtClean="0">
                <a:cs typeface="Titr" pitchFamily="2" charset="-78"/>
              </a:rPr>
              <a:t>هنگاميكه اجازه ميدهيم يك ويژگي به تنهايي ارزيابي ماراازسايرويژگيهاي فرد تحت الشعاع  قراردهد.</a:t>
            </a:r>
          </a:p>
          <a:p>
            <a:pPr eaLnBrk="1" hangingPunct="1">
              <a:lnSpc>
                <a:spcPct val="90000"/>
              </a:lnSpc>
              <a:buClr>
                <a:srgbClr val="000000"/>
              </a:buClr>
              <a:buFont typeface="Wingdings" panose="05000000000000000000" pitchFamily="2" charset="2"/>
              <a:buChar char="v"/>
              <a:defRPr/>
            </a:pPr>
            <a:r>
              <a:rPr lang="fa-IR" sz="2800" b="1" smtClean="0">
                <a:solidFill>
                  <a:srgbClr val="00FF99"/>
                </a:solidFill>
                <a:cs typeface="Titr" pitchFamily="2" charset="-78"/>
              </a:rPr>
              <a:t>فرافكني :</a:t>
            </a:r>
            <a:r>
              <a:rPr lang="en-US" sz="2800" b="1" smtClean="0">
                <a:solidFill>
                  <a:srgbClr val="00FF99"/>
                </a:solidFill>
                <a:cs typeface="Titr" pitchFamily="2" charset="-78"/>
              </a:rPr>
              <a:t> </a:t>
            </a:r>
            <a:r>
              <a:rPr lang="fa-IR" sz="2000" b="1" smtClean="0">
                <a:solidFill>
                  <a:srgbClr val="00FF99"/>
                </a:solidFill>
                <a:cs typeface="Titr" pitchFamily="2" charset="-78"/>
              </a:rPr>
              <a:t>(</a:t>
            </a:r>
            <a:r>
              <a:rPr lang="en-US" sz="2000" b="1" smtClean="0">
                <a:solidFill>
                  <a:srgbClr val="00FF99"/>
                </a:solidFill>
                <a:cs typeface="Titr" pitchFamily="2" charset="-78"/>
              </a:rPr>
              <a:t>Projection</a:t>
            </a:r>
            <a:r>
              <a:rPr lang="fa-IR" sz="2000" b="1" smtClean="0">
                <a:solidFill>
                  <a:srgbClr val="00FF99"/>
                </a:solidFill>
                <a:cs typeface="Titr" pitchFamily="2" charset="-78"/>
              </a:rPr>
              <a:t>)</a:t>
            </a:r>
          </a:p>
          <a:p>
            <a:pPr eaLnBrk="1" hangingPunct="1">
              <a:lnSpc>
                <a:spcPct val="90000"/>
              </a:lnSpc>
              <a:buClr>
                <a:srgbClr val="000000"/>
              </a:buClr>
              <a:buFont typeface="Wingdings" panose="05000000000000000000" pitchFamily="2" charset="2"/>
              <a:buNone/>
              <a:defRPr/>
            </a:pPr>
            <a:r>
              <a:rPr lang="fa-IR" sz="2000" b="1" smtClean="0">
                <a:cs typeface="Titr" pitchFamily="2" charset="-78"/>
              </a:rPr>
              <a:t>زماني به وقوع مي پيوندد كه ما خودمان را در ديگران ببينيم.در اينجا فرد تلاش مي كند تا ويژگي هاي خود را به ديگران نسبت دهد .در واقع او سعي مي كند تا ديگران را همانند خود ببيند.</a:t>
            </a:r>
          </a:p>
        </p:txBody>
      </p:sp>
    </p:spTree>
  </p:cSld>
  <p:clrMapOvr>
    <a:masterClrMapping/>
  </p:clrMapOvr>
  <p:transition>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3650" name="Rectangle 2"/>
          <p:cNvSpPr>
            <a:spLocks noGrp="1" noRot="1" noChangeArrowheads="1"/>
          </p:cNvSpPr>
          <p:nvPr>
            <p:ph type="title"/>
          </p:nvPr>
        </p:nvSpPr>
        <p:spPr>
          <a:xfrm>
            <a:off x="468313" y="44450"/>
            <a:ext cx="8291512" cy="647700"/>
          </a:xfrm>
        </p:spPr>
        <p:txBody>
          <a:bodyPr/>
          <a:lstStyle/>
          <a:p>
            <a:pPr eaLnBrk="1" hangingPunct="1">
              <a:defRPr/>
            </a:pPr>
            <a:r>
              <a:rPr lang="fa-IR" sz="4000" smtClean="0">
                <a:solidFill>
                  <a:srgbClr val="FFFF00"/>
                </a:solidFill>
                <a:cs typeface="Titr" pitchFamily="2" charset="-78"/>
              </a:rPr>
              <a:t>نظريه اسناد</a:t>
            </a:r>
            <a:r>
              <a:rPr lang="fa-IR" sz="4200" b="0" smtClean="0">
                <a:cs typeface="Titr" pitchFamily="2" charset="-78"/>
              </a:rPr>
              <a:t> </a:t>
            </a:r>
            <a:r>
              <a:rPr lang="fa-IR" sz="3200" smtClean="0">
                <a:solidFill>
                  <a:srgbClr val="FFFF00"/>
                </a:solidFill>
                <a:cs typeface="Titr" pitchFamily="2" charset="-78"/>
              </a:rPr>
              <a:t>(</a:t>
            </a:r>
            <a:r>
              <a:rPr lang="en-US" sz="3200" smtClean="0">
                <a:solidFill>
                  <a:srgbClr val="FFFF00"/>
                </a:solidFill>
                <a:cs typeface="Titr" pitchFamily="2" charset="-78"/>
              </a:rPr>
              <a:t>ATTRIBUTION THEORY</a:t>
            </a:r>
            <a:r>
              <a:rPr lang="fa-IR" sz="3200" smtClean="0">
                <a:solidFill>
                  <a:srgbClr val="FFFF00"/>
                </a:solidFill>
                <a:cs typeface="Titr" pitchFamily="2" charset="-78"/>
              </a:rPr>
              <a:t>)</a:t>
            </a:r>
            <a:endParaRPr lang="en-US" sz="3200" smtClean="0">
              <a:solidFill>
                <a:srgbClr val="FFFF00"/>
              </a:solidFill>
              <a:cs typeface="Titr" pitchFamily="2" charset="-78"/>
            </a:endParaRPr>
          </a:p>
        </p:txBody>
      </p:sp>
      <p:sp>
        <p:nvSpPr>
          <p:cNvPr id="283651" name="Rectangle 3"/>
          <p:cNvSpPr>
            <a:spLocks noGrp="1" noChangeArrowheads="1"/>
          </p:cNvSpPr>
          <p:nvPr>
            <p:ph type="body" idx="1"/>
          </p:nvPr>
        </p:nvSpPr>
        <p:spPr>
          <a:xfrm>
            <a:off x="3995738" y="692150"/>
            <a:ext cx="5148262" cy="6408738"/>
          </a:xfrm>
        </p:spPr>
        <p:txBody>
          <a:bodyPr/>
          <a:lstStyle/>
          <a:p>
            <a:pPr algn="just" eaLnBrk="1" hangingPunct="1">
              <a:lnSpc>
                <a:spcPct val="80000"/>
              </a:lnSpc>
              <a:buFont typeface="Wingdings" panose="05000000000000000000" pitchFamily="2" charset="2"/>
              <a:buNone/>
              <a:defRPr/>
            </a:pPr>
            <a:r>
              <a:rPr lang="fa-IR" sz="2200" b="1" smtClean="0">
                <a:latin typeface="Yaqouti" pitchFamily="2" charset="2"/>
                <a:cs typeface="Yagut" pitchFamily="2" charset="-78"/>
              </a:rPr>
              <a:t>ادراك</a:t>
            </a:r>
            <a:r>
              <a:rPr lang="en-US" sz="2200" b="1" smtClean="0">
                <a:latin typeface="Yaqouti" pitchFamily="2" charset="2"/>
                <a:cs typeface="Yagut" pitchFamily="2" charset="-78"/>
              </a:rPr>
              <a:t> </a:t>
            </a:r>
            <a:r>
              <a:rPr lang="fa-IR" sz="2200" b="1" smtClean="0">
                <a:latin typeface="Yaqouti" pitchFamily="2" charset="2"/>
                <a:cs typeface="Yagut" pitchFamily="2" charset="-78"/>
              </a:rPr>
              <a:t>ازمردم وهمكارانمان باادراك ازاشياء بيجان متفاوت است. ما وقتي رفتارافرادرا مي بينيم درصدد پي بردن به علل رفتار آنها و توجيه آن برمي آييم.براساس اين نظريه ، هنگام مشاهده رفتاريك فرد،سعي ميكنيم تامشخص كنيم كه علت رفتاردروني است يابيروني.رفتارهاييكه علت دروني</a:t>
            </a:r>
            <a:r>
              <a:rPr lang="en-US" sz="2200" b="1" smtClean="0">
                <a:latin typeface="Yaqouti" pitchFamily="2" charset="2"/>
                <a:cs typeface="Yagut" pitchFamily="2" charset="-78"/>
              </a:rPr>
              <a:t> </a:t>
            </a:r>
            <a:r>
              <a:rPr lang="fa-IR" sz="2200" b="1" smtClean="0">
                <a:latin typeface="Yaqouti" pitchFamily="2" charset="2"/>
                <a:cs typeface="Yagut" pitchFamily="2" charset="-78"/>
              </a:rPr>
              <a:t> دارند،آنهايي هستند كه تحت كنترل شخصي فردميباشند.رفتارهاييكه علت بيروني دارند،آنهايي هستندكه درنتيجه علتهاي خارجي پديدميآيند.اسناد به سه عامل بستگي دارد:بعبارت ديگردرفراينداسناد،مارفتار يك شخص رامشاهده مي كنيم سپس آنرا برحسب درجه تطابق، تداوم و تفاوت ارزيابي مي كنيم:</a:t>
            </a:r>
          </a:p>
          <a:p>
            <a:pPr algn="just" eaLnBrk="1" hangingPunct="1">
              <a:lnSpc>
                <a:spcPct val="80000"/>
              </a:lnSpc>
              <a:buFont typeface="Wingdings" panose="05000000000000000000" pitchFamily="2" charset="2"/>
              <a:buNone/>
              <a:defRPr/>
            </a:pPr>
            <a:r>
              <a:rPr lang="fa-IR" sz="2200" b="1" smtClean="0">
                <a:latin typeface="Yaqouti" pitchFamily="2" charset="2"/>
                <a:cs typeface="Yagut" pitchFamily="2" charset="-78"/>
              </a:rPr>
              <a:t>1- </a:t>
            </a:r>
            <a:r>
              <a:rPr lang="fa-IR" sz="2400" b="1" smtClean="0">
                <a:solidFill>
                  <a:srgbClr val="00FF99"/>
                </a:solidFill>
                <a:latin typeface="Yaqouti" pitchFamily="2" charset="2"/>
                <a:cs typeface="Homa" pitchFamily="2" charset="-78"/>
              </a:rPr>
              <a:t>تطابق</a:t>
            </a:r>
            <a:r>
              <a:rPr lang="fa-IR" sz="2400" b="1" smtClean="0">
                <a:solidFill>
                  <a:srgbClr val="00FF99"/>
                </a:solidFill>
                <a:latin typeface="Yaqouti" pitchFamily="2" charset="2"/>
                <a:cs typeface="Yagut" pitchFamily="2" charset="-78"/>
              </a:rPr>
              <a:t>: (</a:t>
            </a:r>
            <a:r>
              <a:rPr lang="en-US" sz="2400" b="1" smtClean="0">
                <a:solidFill>
                  <a:srgbClr val="00FF99"/>
                </a:solidFill>
                <a:cs typeface="Titr" pitchFamily="2" charset="-78"/>
              </a:rPr>
              <a:t>Consistency</a:t>
            </a:r>
            <a:r>
              <a:rPr lang="fa-IR" sz="2400" b="1" smtClean="0">
                <a:solidFill>
                  <a:srgbClr val="00FF99"/>
                </a:solidFill>
                <a:latin typeface="Yaqouti" pitchFamily="2" charset="2"/>
                <a:cs typeface="Yagut" pitchFamily="2" charset="-78"/>
              </a:rPr>
              <a:t>)</a:t>
            </a:r>
            <a:r>
              <a:rPr lang="en-US" sz="2400" b="1" smtClean="0">
                <a:solidFill>
                  <a:srgbClr val="00FF99"/>
                </a:solidFill>
                <a:latin typeface="Yaqouti" pitchFamily="2" charset="2"/>
                <a:cs typeface="Yagut" pitchFamily="2" charset="-78"/>
              </a:rPr>
              <a:t> </a:t>
            </a:r>
            <a:endParaRPr lang="fa-IR" sz="2400" b="1" smtClean="0">
              <a:solidFill>
                <a:srgbClr val="00FF99"/>
              </a:solidFill>
              <a:latin typeface="Yaqouti" pitchFamily="2" charset="2"/>
              <a:cs typeface="Yagut" pitchFamily="2" charset="-78"/>
            </a:endParaRPr>
          </a:p>
          <a:p>
            <a:pPr algn="just" eaLnBrk="1" hangingPunct="1">
              <a:lnSpc>
                <a:spcPct val="80000"/>
              </a:lnSpc>
              <a:buFont typeface="Wingdings" panose="05000000000000000000" pitchFamily="2" charset="2"/>
              <a:buNone/>
              <a:defRPr/>
            </a:pPr>
            <a:r>
              <a:rPr lang="fa-IR" sz="2200" b="1" smtClean="0">
                <a:latin typeface="Yaqouti" pitchFamily="2" charset="2"/>
                <a:cs typeface="Yagut" pitchFamily="2" charset="-78"/>
              </a:rPr>
              <a:t>يعني درجه تطبيق رفتارديگران بارفتارمشاهده شده در همان موقعيت</a:t>
            </a:r>
          </a:p>
          <a:p>
            <a:pPr algn="just" eaLnBrk="1" hangingPunct="1">
              <a:lnSpc>
                <a:spcPct val="80000"/>
              </a:lnSpc>
              <a:buFont typeface="Wingdings" panose="05000000000000000000" pitchFamily="2" charset="2"/>
              <a:buNone/>
              <a:defRPr/>
            </a:pPr>
            <a:r>
              <a:rPr lang="fa-IR" sz="2200" b="1" smtClean="0">
                <a:latin typeface="Yaqouti" pitchFamily="2" charset="2"/>
                <a:cs typeface="Yagut" pitchFamily="2" charset="-78"/>
              </a:rPr>
              <a:t>2- </a:t>
            </a:r>
            <a:r>
              <a:rPr lang="fa-IR" sz="2400" b="1" smtClean="0">
                <a:solidFill>
                  <a:srgbClr val="00FF99"/>
                </a:solidFill>
                <a:latin typeface="Yaqouti" pitchFamily="2" charset="2"/>
                <a:cs typeface="Homa" pitchFamily="2" charset="-78"/>
              </a:rPr>
              <a:t>تداوم</a:t>
            </a:r>
            <a:r>
              <a:rPr lang="fa-IR" sz="2400" b="1" smtClean="0">
                <a:solidFill>
                  <a:srgbClr val="00FF99"/>
                </a:solidFill>
                <a:latin typeface="Yaqouti" pitchFamily="2" charset="2"/>
                <a:cs typeface="Yagut" pitchFamily="2" charset="-78"/>
              </a:rPr>
              <a:t>: (</a:t>
            </a:r>
            <a:r>
              <a:rPr lang="en-US" sz="2400" b="1" smtClean="0">
                <a:solidFill>
                  <a:srgbClr val="00FF99"/>
                </a:solidFill>
                <a:cs typeface="Titr" pitchFamily="2" charset="-78"/>
              </a:rPr>
              <a:t>Consensus</a:t>
            </a:r>
            <a:r>
              <a:rPr lang="fa-IR" sz="2400" b="1" smtClean="0">
                <a:solidFill>
                  <a:srgbClr val="00FF99"/>
                </a:solidFill>
                <a:latin typeface="Yaqouti" pitchFamily="2" charset="2"/>
                <a:cs typeface="Yagut" pitchFamily="2" charset="-78"/>
              </a:rPr>
              <a:t>)</a:t>
            </a:r>
          </a:p>
          <a:p>
            <a:pPr algn="just" eaLnBrk="1" hangingPunct="1">
              <a:lnSpc>
                <a:spcPct val="80000"/>
              </a:lnSpc>
              <a:buFont typeface="Wingdings" panose="05000000000000000000" pitchFamily="2" charset="2"/>
              <a:buNone/>
              <a:defRPr/>
            </a:pPr>
            <a:r>
              <a:rPr lang="fa-IR" sz="2200" b="1" smtClean="0">
                <a:latin typeface="Yaqouti" pitchFamily="2" charset="2"/>
                <a:cs typeface="Yagut" pitchFamily="2" charset="-78"/>
              </a:rPr>
              <a:t>ميزان تكرار رفتار مشاهده شده در همان موقعيت</a:t>
            </a:r>
          </a:p>
          <a:p>
            <a:pPr algn="just" eaLnBrk="1" hangingPunct="1">
              <a:lnSpc>
                <a:spcPct val="80000"/>
              </a:lnSpc>
              <a:buFont typeface="Wingdings" panose="05000000000000000000" pitchFamily="2" charset="2"/>
              <a:buNone/>
              <a:defRPr/>
            </a:pPr>
            <a:r>
              <a:rPr lang="fa-IR" sz="2200" b="1" smtClean="0">
                <a:latin typeface="Yaqouti" pitchFamily="2" charset="2"/>
                <a:cs typeface="Yagut" pitchFamily="2" charset="-78"/>
              </a:rPr>
              <a:t>3- </a:t>
            </a:r>
            <a:r>
              <a:rPr lang="fa-IR" sz="2400" b="1" smtClean="0">
                <a:solidFill>
                  <a:srgbClr val="00FF99"/>
                </a:solidFill>
                <a:latin typeface="Yaqouti" pitchFamily="2" charset="2"/>
                <a:cs typeface="Homa" pitchFamily="2" charset="-78"/>
              </a:rPr>
              <a:t>تفاوت</a:t>
            </a:r>
            <a:r>
              <a:rPr lang="fa-IR" sz="2400" b="1" smtClean="0">
                <a:solidFill>
                  <a:srgbClr val="00FF99"/>
                </a:solidFill>
                <a:latin typeface="Yaqouti" pitchFamily="2" charset="2"/>
                <a:cs typeface="Yagut" pitchFamily="2" charset="-78"/>
              </a:rPr>
              <a:t>: (</a:t>
            </a:r>
            <a:r>
              <a:rPr lang="en-US" sz="2400" b="1" smtClean="0">
                <a:solidFill>
                  <a:srgbClr val="00FF99"/>
                </a:solidFill>
                <a:cs typeface="Titr" pitchFamily="2" charset="-78"/>
              </a:rPr>
              <a:t>Distinctiveness</a:t>
            </a:r>
            <a:r>
              <a:rPr lang="fa-IR" sz="2400" b="1" smtClean="0">
                <a:solidFill>
                  <a:srgbClr val="00FF99"/>
                </a:solidFill>
                <a:latin typeface="Yaqouti" pitchFamily="2" charset="2"/>
                <a:cs typeface="Yagut" pitchFamily="2" charset="-78"/>
              </a:rPr>
              <a:t>)</a:t>
            </a:r>
          </a:p>
          <a:p>
            <a:pPr algn="just" eaLnBrk="1" hangingPunct="1">
              <a:lnSpc>
                <a:spcPct val="80000"/>
              </a:lnSpc>
              <a:buFont typeface="Wingdings" panose="05000000000000000000" pitchFamily="2" charset="2"/>
              <a:buNone/>
              <a:defRPr/>
            </a:pPr>
            <a:r>
              <a:rPr lang="fa-IR" sz="2200" b="1" smtClean="0">
                <a:latin typeface="Yaqouti" pitchFamily="2" charset="2"/>
                <a:cs typeface="Yagut" pitchFamily="2" charset="-78"/>
              </a:rPr>
              <a:t>آيا فرد درموقعيتهاي متفاوت رفتارهاي متفاوت دارد؟</a:t>
            </a:r>
            <a:endParaRPr lang="en-US" sz="2200" b="1" smtClean="0">
              <a:latin typeface="Yaqouti" pitchFamily="2" charset="2"/>
              <a:cs typeface="Yagut" pitchFamily="2" charset="-78"/>
            </a:endParaRPr>
          </a:p>
        </p:txBody>
      </p:sp>
      <p:sp>
        <p:nvSpPr>
          <p:cNvPr id="41988" name="Text Box 4"/>
          <p:cNvSpPr txBox="1">
            <a:spLocks noChangeArrowheads="1"/>
          </p:cNvSpPr>
          <p:nvPr/>
        </p:nvSpPr>
        <p:spPr bwMode="auto">
          <a:xfrm>
            <a:off x="1619250" y="757238"/>
            <a:ext cx="865188" cy="666750"/>
          </a:xfrm>
          <a:prstGeom prst="rect">
            <a:avLst/>
          </a:prstGeom>
          <a:solidFill>
            <a:srgbClr val="C0C0C0"/>
          </a:solidFill>
          <a:ln w="25400">
            <a:solidFill>
              <a:srgbClr val="000000"/>
            </a:solidFill>
            <a:miter lim="800000"/>
            <a:headEnd/>
            <a:tailEnd/>
          </a:ln>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b="1">
                <a:solidFill>
                  <a:srgbClr val="FF0000"/>
                </a:solidFill>
                <a:latin typeface="Tahoma" panose="020B0604030504040204" pitchFamily="34" charset="0"/>
                <a:cs typeface="Yagut" pitchFamily="2" charset="0"/>
              </a:rPr>
              <a:t>تطايق</a:t>
            </a:r>
            <a:r>
              <a:rPr lang="fa-IR" altLang="fa-IR" sz="1400" b="1">
                <a:solidFill>
                  <a:srgbClr val="FF0000"/>
                </a:solidFill>
                <a:latin typeface="Tahoma" panose="020B0604030504040204" pitchFamily="34" charset="0"/>
                <a:cs typeface="Yagut" pitchFamily="2" charset="0"/>
              </a:rPr>
              <a:t> </a:t>
            </a:r>
          </a:p>
          <a:p>
            <a:pPr algn="ctr" rtl="0" eaLnBrk="1" hangingPunct="1">
              <a:spcBef>
                <a:spcPct val="50000"/>
              </a:spcBef>
            </a:pPr>
            <a:r>
              <a:rPr lang="fa-IR" altLang="fa-IR" sz="1200" b="1">
                <a:solidFill>
                  <a:srgbClr val="FF0000"/>
                </a:solidFill>
                <a:latin typeface="Tahoma" panose="020B0604030504040204" pitchFamily="34" charset="0"/>
                <a:cs typeface="Yagut" pitchFamily="2" charset="0"/>
              </a:rPr>
              <a:t>(كم يا زياد)</a:t>
            </a:r>
            <a:endParaRPr lang="en-US" altLang="fa-IR" sz="1200" b="1">
              <a:solidFill>
                <a:srgbClr val="FF0000"/>
              </a:solidFill>
              <a:latin typeface="Tahoma" panose="020B0604030504040204" pitchFamily="34" charset="0"/>
              <a:cs typeface="Yagut" pitchFamily="2" charset="0"/>
            </a:endParaRPr>
          </a:p>
        </p:txBody>
      </p:sp>
      <p:sp>
        <p:nvSpPr>
          <p:cNvPr id="41989" name="Text Box 5"/>
          <p:cNvSpPr txBox="1">
            <a:spLocks noChangeArrowheads="1"/>
          </p:cNvSpPr>
          <p:nvPr/>
        </p:nvSpPr>
        <p:spPr bwMode="auto">
          <a:xfrm>
            <a:off x="1619250" y="1620838"/>
            <a:ext cx="865188" cy="666750"/>
          </a:xfrm>
          <a:prstGeom prst="rect">
            <a:avLst/>
          </a:prstGeom>
          <a:solidFill>
            <a:srgbClr val="C0C0C0"/>
          </a:solidFill>
          <a:ln w="25400">
            <a:solidFill>
              <a:srgbClr val="000000"/>
            </a:solidFill>
            <a:miter lim="800000"/>
            <a:headEnd/>
            <a:tailEnd/>
          </a:ln>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b="1">
                <a:solidFill>
                  <a:srgbClr val="FF0000"/>
                </a:solidFill>
                <a:latin typeface="Tahoma" panose="020B0604030504040204" pitchFamily="34" charset="0"/>
                <a:cs typeface="Yagut" pitchFamily="2" charset="0"/>
              </a:rPr>
              <a:t>تداوم</a:t>
            </a:r>
            <a:r>
              <a:rPr lang="fa-IR" altLang="fa-IR" sz="1400" b="1">
                <a:solidFill>
                  <a:srgbClr val="FF0000"/>
                </a:solidFill>
                <a:latin typeface="Tahoma" panose="020B0604030504040204" pitchFamily="34" charset="0"/>
                <a:cs typeface="Yagut" pitchFamily="2" charset="0"/>
              </a:rPr>
              <a:t> </a:t>
            </a:r>
          </a:p>
          <a:p>
            <a:pPr algn="ctr" rtl="0" eaLnBrk="1" hangingPunct="1">
              <a:spcBef>
                <a:spcPct val="50000"/>
              </a:spcBef>
            </a:pPr>
            <a:r>
              <a:rPr lang="fa-IR" altLang="fa-IR" sz="1200" b="1">
                <a:solidFill>
                  <a:srgbClr val="FF0000"/>
                </a:solidFill>
                <a:latin typeface="Tahoma" panose="020B0604030504040204" pitchFamily="34" charset="0"/>
                <a:cs typeface="Yagut" pitchFamily="2" charset="0"/>
              </a:rPr>
              <a:t>(كم يا زياد)</a:t>
            </a:r>
            <a:endParaRPr lang="en-US" altLang="fa-IR" sz="1200" b="1">
              <a:solidFill>
                <a:srgbClr val="FF0000"/>
              </a:solidFill>
              <a:latin typeface="Tahoma" panose="020B0604030504040204" pitchFamily="34" charset="0"/>
              <a:cs typeface="Yagut" pitchFamily="2" charset="0"/>
            </a:endParaRPr>
          </a:p>
        </p:txBody>
      </p:sp>
      <p:sp>
        <p:nvSpPr>
          <p:cNvPr id="41990" name="Text Box 6"/>
          <p:cNvSpPr txBox="1">
            <a:spLocks noChangeArrowheads="1"/>
          </p:cNvSpPr>
          <p:nvPr/>
        </p:nvSpPr>
        <p:spPr bwMode="auto">
          <a:xfrm>
            <a:off x="1619250" y="2484438"/>
            <a:ext cx="865188" cy="666750"/>
          </a:xfrm>
          <a:prstGeom prst="rect">
            <a:avLst/>
          </a:prstGeom>
          <a:solidFill>
            <a:srgbClr val="C0C0C0"/>
          </a:solidFill>
          <a:ln w="25400">
            <a:solidFill>
              <a:srgbClr val="000000"/>
            </a:solidFill>
            <a:miter lim="800000"/>
            <a:headEnd/>
            <a:tailEnd/>
          </a:ln>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b="1">
                <a:solidFill>
                  <a:srgbClr val="FF0000"/>
                </a:solidFill>
                <a:latin typeface="Tahoma" panose="020B0604030504040204" pitchFamily="34" charset="0"/>
                <a:cs typeface="Yagut" pitchFamily="2" charset="0"/>
              </a:rPr>
              <a:t>تفاوت</a:t>
            </a:r>
            <a:endParaRPr lang="fa-IR" altLang="fa-IR" sz="1400" b="1">
              <a:solidFill>
                <a:srgbClr val="FF0000"/>
              </a:solidFill>
              <a:latin typeface="Tahoma" panose="020B0604030504040204" pitchFamily="34" charset="0"/>
              <a:cs typeface="Yagut" pitchFamily="2" charset="0"/>
            </a:endParaRPr>
          </a:p>
          <a:p>
            <a:pPr algn="ctr" rtl="0" eaLnBrk="1" hangingPunct="1">
              <a:spcBef>
                <a:spcPct val="50000"/>
              </a:spcBef>
            </a:pPr>
            <a:r>
              <a:rPr lang="fa-IR" altLang="fa-IR" sz="1200" b="1">
                <a:solidFill>
                  <a:srgbClr val="FF0000"/>
                </a:solidFill>
                <a:latin typeface="Tahoma" panose="020B0604030504040204" pitchFamily="34" charset="0"/>
                <a:cs typeface="Yagut" pitchFamily="2" charset="0"/>
              </a:rPr>
              <a:t>(كم يا زياد)</a:t>
            </a:r>
            <a:endParaRPr lang="en-US" altLang="fa-IR" sz="1200" b="1">
              <a:solidFill>
                <a:srgbClr val="FF0000"/>
              </a:solidFill>
              <a:latin typeface="Tahoma" panose="020B0604030504040204" pitchFamily="34" charset="0"/>
              <a:cs typeface="Yagut" pitchFamily="2" charset="0"/>
            </a:endParaRPr>
          </a:p>
        </p:txBody>
      </p:sp>
      <p:sp>
        <p:nvSpPr>
          <p:cNvPr id="41991" name="Text Box 7"/>
          <p:cNvSpPr txBox="1">
            <a:spLocks noChangeArrowheads="1"/>
          </p:cNvSpPr>
          <p:nvPr/>
        </p:nvSpPr>
        <p:spPr bwMode="auto">
          <a:xfrm>
            <a:off x="3059113" y="1692275"/>
            <a:ext cx="865187" cy="666750"/>
          </a:xfrm>
          <a:prstGeom prst="rect">
            <a:avLst/>
          </a:prstGeom>
          <a:solidFill>
            <a:srgbClr val="C0C0C0"/>
          </a:solidFill>
          <a:ln w="25400">
            <a:solidFill>
              <a:srgbClr val="000000"/>
            </a:solidFill>
            <a:miter lim="800000"/>
            <a:headEnd/>
            <a:tailEnd/>
          </a:ln>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b="1">
                <a:solidFill>
                  <a:srgbClr val="FF0000"/>
                </a:solidFill>
                <a:latin typeface="Tahoma" panose="020B0604030504040204" pitchFamily="34" charset="0"/>
                <a:cs typeface="Yagut" pitchFamily="2" charset="0"/>
              </a:rPr>
              <a:t>اسناد علتها</a:t>
            </a:r>
            <a:endParaRPr lang="en-US" altLang="fa-IR" sz="1200" b="1">
              <a:solidFill>
                <a:srgbClr val="FF0000"/>
              </a:solidFill>
              <a:latin typeface="Tahoma" panose="020B0604030504040204" pitchFamily="34" charset="0"/>
              <a:cs typeface="Yagut" pitchFamily="2" charset="0"/>
            </a:endParaRPr>
          </a:p>
        </p:txBody>
      </p:sp>
      <p:sp>
        <p:nvSpPr>
          <p:cNvPr id="41992" name="Text Box 8"/>
          <p:cNvSpPr txBox="1">
            <a:spLocks noChangeArrowheads="1"/>
          </p:cNvSpPr>
          <p:nvPr/>
        </p:nvSpPr>
        <p:spPr bwMode="auto">
          <a:xfrm>
            <a:off x="107950" y="1620838"/>
            <a:ext cx="865188" cy="666750"/>
          </a:xfrm>
          <a:prstGeom prst="rect">
            <a:avLst/>
          </a:prstGeom>
          <a:solidFill>
            <a:srgbClr val="C0C0C0"/>
          </a:solidFill>
          <a:ln w="25400">
            <a:solidFill>
              <a:srgbClr val="000000"/>
            </a:solidFill>
            <a:miter lim="800000"/>
            <a:headEnd/>
            <a:tailEnd/>
          </a:ln>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b="1">
                <a:solidFill>
                  <a:srgbClr val="FF0000"/>
                </a:solidFill>
                <a:latin typeface="Tahoma" panose="020B0604030504040204" pitchFamily="34" charset="0"/>
                <a:cs typeface="Yagut" pitchFamily="2" charset="0"/>
              </a:rPr>
              <a:t>مشاهده رفتار</a:t>
            </a:r>
            <a:r>
              <a:rPr lang="fa-IR" altLang="fa-IR" sz="1400" b="1">
                <a:solidFill>
                  <a:srgbClr val="FF0000"/>
                </a:solidFill>
                <a:latin typeface="Tahoma" panose="020B0604030504040204" pitchFamily="34" charset="0"/>
                <a:cs typeface="Yagut" pitchFamily="2" charset="0"/>
              </a:rPr>
              <a:t> </a:t>
            </a:r>
          </a:p>
        </p:txBody>
      </p:sp>
      <p:sp>
        <p:nvSpPr>
          <p:cNvPr id="41993" name="Line 9"/>
          <p:cNvSpPr>
            <a:spLocks noChangeShapeType="1"/>
          </p:cNvSpPr>
          <p:nvPr/>
        </p:nvSpPr>
        <p:spPr bwMode="auto">
          <a:xfrm>
            <a:off x="1258888" y="1052513"/>
            <a:ext cx="0" cy="1800225"/>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1994" name="Line 10"/>
          <p:cNvSpPr>
            <a:spLocks noChangeShapeType="1"/>
          </p:cNvSpPr>
          <p:nvPr/>
        </p:nvSpPr>
        <p:spPr bwMode="auto">
          <a:xfrm>
            <a:off x="1258888" y="2852738"/>
            <a:ext cx="360362"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1995" name="Line 11"/>
          <p:cNvSpPr>
            <a:spLocks noChangeShapeType="1"/>
          </p:cNvSpPr>
          <p:nvPr/>
        </p:nvSpPr>
        <p:spPr bwMode="auto">
          <a:xfrm>
            <a:off x="1258888" y="1052513"/>
            <a:ext cx="360362"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1996" name="Line 12"/>
          <p:cNvSpPr>
            <a:spLocks noChangeShapeType="1"/>
          </p:cNvSpPr>
          <p:nvPr/>
        </p:nvSpPr>
        <p:spPr bwMode="auto">
          <a:xfrm>
            <a:off x="973138" y="1989138"/>
            <a:ext cx="287337"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1997" name="Line 13"/>
          <p:cNvSpPr>
            <a:spLocks noChangeShapeType="1"/>
          </p:cNvSpPr>
          <p:nvPr/>
        </p:nvSpPr>
        <p:spPr bwMode="auto">
          <a:xfrm>
            <a:off x="2844800" y="1052513"/>
            <a:ext cx="0" cy="1800225"/>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1998" name="Line 14"/>
          <p:cNvSpPr>
            <a:spLocks noChangeShapeType="1"/>
          </p:cNvSpPr>
          <p:nvPr/>
        </p:nvSpPr>
        <p:spPr bwMode="auto">
          <a:xfrm>
            <a:off x="2484438" y="2852738"/>
            <a:ext cx="360362"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1999" name="Line 15"/>
          <p:cNvSpPr>
            <a:spLocks noChangeShapeType="1"/>
          </p:cNvSpPr>
          <p:nvPr/>
        </p:nvSpPr>
        <p:spPr bwMode="auto">
          <a:xfrm>
            <a:off x="2484438" y="1052513"/>
            <a:ext cx="360362"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2000" name="Line 16"/>
          <p:cNvSpPr>
            <a:spLocks noChangeShapeType="1"/>
          </p:cNvSpPr>
          <p:nvPr/>
        </p:nvSpPr>
        <p:spPr bwMode="auto">
          <a:xfrm>
            <a:off x="2844800" y="1916113"/>
            <a:ext cx="215900"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2001" name="Text Box 17"/>
          <p:cNvSpPr txBox="1">
            <a:spLocks noChangeArrowheads="1"/>
          </p:cNvSpPr>
          <p:nvPr/>
        </p:nvSpPr>
        <p:spPr bwMode="auto">
          <a:xfrm>
            <a:off x="0" y="3213100"/>
            <a:ext cx="3995738" cy="384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just" eaLnBrk="1" hangingPunct="1">
              <a:spcBef>
                <a:spcPct val="50000"/>
              </a:spcBef>
            </a:pPr>
            <a:r>
              <a:rPr lang="fa-IR" altLang="fa-IR" sz="1700" b="1">
                <a:latin typeface="Tahoma" panose="020B0604030504040204" pitchFamily="34" charset="0"/>
                <a:cs typeface="Homa" pitchFamily="2" charset="0"/>
              </a:rPr>
              <a:t>بعنوان مثال: يكي ازكاركنان درمحيط كار جنجال ايجاد كرده ومانع كارديگران ميشود.اگرشخص مذكورتنها كسي است كه مانع كارديگران ميشود (تطابق كم)و اگراواين رفتارراچندين باردرهفته تكرارميكند (تداوم زياد)ودرمحيطهاي كاري ديگرنيزاين رفتارازوي مشاهده شده است (تفاوت كم)، نتيجه گيري منطقي اينست كه رفتارشخص مذكورعلت دروني داشته باشد.</a:t>
            </a:r>
          </a:p>
          <a:p>
            <a:pPr algn="just" eaLnBrk="1" hangingPunct="1">
              <a:spcBef>
                <a:spcPct val="50000"/>
              </a:spcBef>
            </a:pPr>
            <a:r>
              <a:rPr lang="fa-IR" altLang="fa-IR" sz="1700" b="1">
                <a:latin typeface="Tahoma" panose="020B0604030504040204" pitchFamily="34" charset="0"/>
                <a:cs typeface="Homa" pitchFamily="2" charset="0"/>
              </a:rPr>
              <a:t>حال اگردرهمين مثال،همه اعضاي گروه باعث ايجادجنجال شوند (تطابق زياد) وشخص مورد نظر بيشتردرمحيط كارجنجال راه مياندازد(تداوم زياد)ولي هيچوقت چنين رفتاري رادرمحيطهاي كاري ديگر مشاهده نكرده ايد (تفاوت زياد)نتيجه گيري منطقي آن است كه علت رفتار شخص خارجي است.</a:t>
            </a:r>
            <a:endParaRPr lang="en-US" altLang="fa-IR" sz="1700" b="1">
              <a:latin typeface="Tahoma" panose="020B0604030504040204" pitchFamily="34" charset="0"/>
              <a:cs typeface="Homa" pitchFamily="2" charset="0"/>
            </a:endParaRPr>
          </a:p>
        </p:txBody>
      </p:sp>
    </p:spTree>
  </p:cSld>
  <p:clrMapOvr>
    <a:masterClrMapping/>
  </p:clrMapOvr>
  <p:transition>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4" name="Rectangle 2"/>
          <p:cNvSpPr>
            <a:spLocks noGrp="1" noRot="1" noChangeArrowheads="1"/>
          </p:cNvSpPr>
          <p:nvPr>
            <p:ph type="title"/>
          </p:nvPr>
        </p:nvSpPr>
        <p:spPr>
          <a:xfrm>
            <a:off x="457200" y="0"/>
            <a:ext cx="8229600" cy="620713"/>
          </a:xfrm>
        </p:spPr>
        <p:txBody>
          <a:bodyPr/>
          <a:lstStyle/>
          <a:p>
            <a:pPr eaLnBrk="1" hangingPunct="1">
              <a:defRPr/>
            </a:pPr>
            <a:r>
              <a:rPr lang="fa-IR" sz="4000" smtClean="0">
                <a:solidFill>
                  <a:srgbClr val="FFFF00"/>
                </a:solidFill>
                <a:cs typeface="Titr" pitchFamily="2" charset="-78"/>
              </a:rPr>
              <a:t>6- ارزشها و نگرشها</a:t>
            </a:r>
            <a:endParaRPr lang="en-US" sz="4000" smtClean="0">
              <a:solidFill>
                <a:srgbClr val="FFFF00"/>
              </a:solidFill>
              <a:cs typeface="Titr" pitchFamily="2" charset="-78"/>
            </a:endParaRPr>
          </a:p>
        </p:txBody>
      </p:sp>
      <p:sp>
        <p:nvSpPr>
          <p:cNvPr id="105475" name="Rectangle 3"/>
          <p:cNvSpPr>
            <a:spLocks noGrp="1" noChangeArrowheads="1"/>
          </p:cNvSpPr>
          <p:nvPr>
            <p:ph type="body" idx="1"/>
          </p:nvPr>
        </p:nvSpPr>
        <p:spPr>
          <a:xfrm>
            <a:off x="0" y="620713"/>
            <a:ext cx="9144000" cy="6840537"/>
          </a:xfrm>
        </p:spPr>
        <p:txBody>
          <a:bodyPr/>
          <a:lstStyle/>
          <a:p>
            <a:pPr algn="ctr" eaLnBrk="1" hangingPunct="1">
              <a:lnSpc>
                <a:spcPct val="80000"/>
              </a:lnSpc>
              <a:buFont typeface="Wingdings" panose="05000000000000000000" pitchFamily="2" charset="2"/>
              <a:buNone/>
              <a:defRPr/>
            </a:pPr>
            <a:r>
              <a:rPr lang="fa-IR" b="1" smtClean="0">
                <a:solidFill>
                  <a:srgbClr val="00FF99"/>
                </a:solidFill>
                <a:cs typeface="Sina" pitchFamily="2" charset="-78"/>
              </a:rPr>
              <a:t>ارزشها</a:t>
            </a:r>
            <a:r>
              <a:rPr lang="fa-IR" sz="2400" smtClean="0"/>
              <a:t> </a:t>
            </a:r>
            <a:endParaRPr lang="en-US" sz="2400" smtClean="0"/>
          </a:p>
          <a:p>
            <a:pPr algn="ctr" eaLnBrk="1" hangingPunct="1">
              <a:lnSpc>
                <a:spcPct val="80000"/>
              </a:lnSpc>
              <a:buFont typeface="Wingdings" panose="05000000000000000000" pitchFamily="2" charset="2"/>
              <a:buNone/>
              <a:defRPr/>
            </a:pPr>
            <a:r>
              <a:rPr lang="fa-IR" sz="2800" smtClean="0"/>
              <a:t>اعتقادات فرد نسبت به مطلوب يا نامطلوب بودن يك رفتار.بطور كلي ارزشها درواقع خوب يا بدها يادرست ونادرست هاي زندگي هستند.بعبارت ديگر ارزشها حامل نظرات وعقايد فردميباشندمبني براينكه چه چيزمطلوب است.</a:t>
            </a:r>
            <a:r>
              <a:rPr lang="en-US" sz="2800" smtClean="0"/>
              <a:t> </a:t>
            </a:r>
            <a:r>
              <a:rPr lang="fa-IR" sz="2800" smtClean="0"/>
              <a:t>ارزشها از نظر محتوايي وشدت ويژگي خاص خود رادارند.ارزشها بر نگرشها،انگيزه هاوادراك افراد تاثيرميگذارند.ارزشهاي فردي درسالهاي نخست زندگي بوجود ميآيندوازپدرومادر،معلم ودوستان كسب ميگردند.</a:t>
            </a:r>
            <a:r>
              <a:rPr lang="en-US" sz="2800" smtClean="0"/>
              <a:t> </a:t>
            </a:r>
            <a:r>
              <a:rPr lang="fa-IR" sz="2800" smtClean="0"/>
              <a:t>ارزشها بطور نسبي ثابت، پايداروبا دوام هستند.</a:t>
            </a:r>
          </a:p>
          <a:p>
            <a:pPr algn="ctr" eaLnBrk="1" hangingPunct="1">
              <a:lnSpc>
                <a:spcPct val="80000"/>
              </a:lnSpc>
              <a:buFont typeface="Wingdings" panose="05000000000000000000" pitchFamily="2" charset="2"/>
              <a:buNone/>
              <a:defRPr/>
            </a:pPr>
            <a:r>
              <a:rPr lang="fa-IR" b="1" smtClean="0">
                <a:solidFill>
                  <a:srgbClr val="00FF99"/>
                </a:solidFill>
                <a:cs typeface="Sina" pitchFamily="2" charset="-78"/>
              </a:rPr>
              <a:t>نگرشها</a:t>
            </a:r>
            <a:endParaRPr lang="en-US" b="1" smtClean="0">
              <a:solidFill>
                <a:srgbClr val="00FF99"/>
              </a:solidFill>
              <a:cs typeface="Sina" pitchFamily="2" charset="-78"/>
            </a:endParaRPr>
          </a:p>
          <a:p>
            <a:pPr algn="ctr" eaLnBrk="1" hangingPunct="1">
              <a:lnSpc>
                <a:spcPct val="80000"/>
              </a:lnSpc>
              <a:buFont typeface="Wingdings" panose="05000000000000000000" pitchFamily="2" charset="2"/>
              <a:buNone/>
              <a:defRPr/>
            </a:pPr>
            <a:r>
              <a:rPr lang="fa-IR" sz="2400" smtClean="0"/>
              <a:t> </a:t>
            </a:r>
            <a:r>
              <a:rPr lang="fa-IR" sz="2800" smtClean="0"/>
              <a:t>به مفهوم ارزيابي شخص (به صورت مطلوب يا  نا مطلوب ) نسبت به يك شئي ، فرد، عمل و يا رفتاري خاص است.</a:t>
            </a:r>
          </a:p>
          <a:p>
            <a:pPr algn="ctr" eaLnBrk="1" hangingPunct="1">
              <a:lnSpc>
                <a:spcPct val="80000"/>
              </a:lnSpc>
              <a:buFont typeface="Wingdings" panose="05000000000000000000" pitchFamily="2" charset="2"/>
              <a:buNone/>
              <a:defRPr/>
            </a:pPr>
            <a:r>
              <a:rPr lang="fa-IR" sz="2800" smtClean="0">
                <a:solidFill>
                  <a:srgbClr val="FFFF00"/>
                </a:solidFill>
                <a:latin typeface="Yaqouti" pitchFamily="2" charset="2"/>
                <a:cs typeface="Homa" pitchFamily="2" charset="-78"/>
              </a:rPr>
              <a:t>ارزش مفهومي وسيعتروجامعترازنگرش دارد.بعنوان مثال:جمله “تبعيض بد است”يك ارزش ميباشد در حاليكه جمله “من طرفداريك برنامه خاص جهت گزينش وارتقاء كاركنان هستم” يك نگرش</a:t>
            </a:r>
            <a:r>
              <a:rPr lang="fa-IR" sz="2800" smtClean="0">
                <a:solidFill>
                  <a:srgbClr val="FFFF00"/>
                </a:solidFill>
                <a:latin typeface="Yaqouti" pitchFamily="2" charset="2"/>
                <a:cs typeface="Yagut" pitchFamily="2" charset="-78"/>
              </a:rPr>
              <a:t> است.</a:t>
            </a:r>
          </a:p>
          <a:p>
            <a:pPr algn="ctr" eaLnBrk="1" hangingPunct="1">
              <a:lnSpc>
                <a:spcPct val="80000"/>
              </a:lnSpc>
              <a:buFont typeface="Wingdings" panose="05000000000000000000" pitchFamily="2" charset="2"/>
              <a:buNone/>
              <a:defRPr/>
            </a:pPr>
            <a:r>
              <a:rPr lang="fa-IR" sz="2800" smtClean="0">
                <a:solidFill>
                  <a:srgbClr val="FFFF00"/>
                </a:solidFill>
                <a:latin typeface="Yaqouti" pitchFamily="2" charset="2"/>
                <a:cs typeface="Sina" pitchFamily="2" charset="-78"/>
              </a:rPr>
              <a:t>ماميتوانيم با شناخت وآگاهي ازارزشهاونگرشهاي افرادنسبت به پديده هاي اطرافشان  رفتارهاي آنها را پيش بيني كنيم.</a:t>
            </a:r>
            <a:endParaRPr lang="en-US" sz="2800" smtClean="0">
              <a:solidFill>
                <a:srgbClr val="FFFF00"/>
              </a:solidFill>
              <a:latin typeface="Yaqouti" pitchFamily="2" charset="2"/>
              <a:cs typeface="Sina" pitchFamily="2" charset="-78"/>
            </a:endParaRPr>
          </a:p>
        </p:txBody>
      </p:sp>
    </p:spTree>
  </p:cSld>
  <p:clrMapOvr>
    <a:masterClrMapping/>
  </p:clrMapOvr>
  <p:transition>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1" name="Rectangle 3"/>
          <p:cNvSpPr>
            <a:spLocks noGrp="1" noChangeArrowheads="1"/>
          </p:cNvSpPr>
          <p:nvPr>
            <p:ph type="body" idx="1"/>
          </p:nvPr>
        </p:nvSpPr>
        <p:spPr>
          <a:xfrm>
            <a:off x="0" y="692150"/>
            <a:ext cx="9144000" cy="6165850"/>
          </a:xfrm>
        </p:spPr>
        <p:txBody>
          <a:bodyPr/>
          <a:lstStyle/>
          <a:p>
            <a:pPr marL="533400" indent="-533400" algn="just" eaLnBrk="1" hangingPunct="1">
              <a:lnSpc>
                <a:spcPct val="90000"/>
              </a:lnSpc>
              <a:buFont typeface="Wingdings" panose="05000000000000000000" pitchFamily="2" charset="2"/>
              <a:buNone/>
              <a:defRPr/>
            </a:pPr>
            <a:r>
              <a:rPr lang="fa-IR" sz="2000" smtClean="0">
                <a:cs typeface="Yagut" pitchFamily="2" charset="-78"/>
              </a:rPr>
              <a:t>ناهماهنگي شناختي زماني اتفاق ميافتدكه بين دوياچند نگرش شخص يا بين رفتار شخص ونگرشهايش همسويي ندارد(در واقع افراد سعي ميكنند كه تعارضات موجودبين گرايشها ورفتارهايشان راكاهش دهند) .بر اساس اين نظريه مردم درپي حداقل رساندن ناهماهنگي واظطراب ناشي ازآن هستند.دراينصورت سعي مي كنند يكي ازعلل ناهماهنگ را متعادل ساخته تا تنش را كاهش دهند ودرواقع فرد به رفتاري سازش جويانه دست ميزند تابه يك حالت تعادل وهماهنگي دست يابد.</a:t>
            </a:r>
          </a:p>
          <a:p>
            <a:pPr marL="533400" indent="-533400" algn="just" eaLnBrk="1" hangingPunct="1">
              <a:lnSpc>
                <a:spcPct val="90000"/>
              </a:lnSpc>
              <a:buFont typeface="Wingdings" panose="05000000000000000000" pitchFamily="2" charset="2"/>
              <a:buNone/>
              <a:defRPr/>
            </a:pPr>
            <a:r>
              <a:rPr lang="fa-IR" sz="2000" b="1" smtClean="0">
                <a:solidFill>
                  <a:srgbClr val="00FF99"/>
                </a:solidFill>
                <a:cs typeface="Yagut" pitchFamily="2" charset="-78"/>
              </a:rPr>
              <a:t>لئون فستينگر</a:t>
            </a:r>
            <a:r>
              <a:rPr lang="fa-IR" sz="2000" smtClean="0">
                <a:cs typeface="Yagut" pitchFamily="2" charset="-78"/>
              </a:rPr>
              <a:t> درتحقيقاتش نشان داد كه افراد سيگاري كمترازسايرين زيانهاي سيگارراباوردارند.بعبارت ديگر اگرآنها نتوانند سيگاررا ترك كنند،لااقل ميتوانند به نتيجه تحقيقات بدبينانه نگاه كنند.</a:t>
            </a:r>
          </a:p>
          <a:p>
            <a:pPr marL="533400" indent="-533400" algn="just" eaLnBrk="1" hangingPunct="1">
              <a:lnSpc>
                <a:spcPct val="90000"/>
              </a:lnSpc>
              <a:buFont typeface="Wingdings" panose="05000000000000000000" pitchFamily="2" charset="2"/>
              <a:buNone/>
              <a:defRPr/>
            </a:pPr>
            <a:r>
              <a:rPr lang="fa-IR" sz="2000" smtClean="0">
                <a:cs typeface="Yagut" pitchFamily="2" charset="-78"/>
              </a:rPr>
              <a:t>عوامل شخص به كاهش ناهماهنگي متكي است به </a:t>
            </a:r>
            <a:r>
              <a:rPr lang="fa-IR" sz="2000" b="1" smtClean="0">
                <a:solidFill>
                  <a:srgbClr val="00FF99"/>
                </a:solidFill>
                <a:cs typeface="Yagut" pitchFamily="2" charset="-78"/>
              </a:rPr>
              <a:t>اهميت عوامل بوجود</a:t>
            </a:r>
            <a:r>
              <a:rPr lang="fa-IR" sz="2000" b="1" smtClean="0">
                <a:cs typeface="Yagut" pitchFamily="2" charset="-78"/>
              </a:rPr>
              <a:t> </a:t>
            </a:r>
            <a:r>
              <a:rPr lang="fa-IR" sz="2000" b="1" smtClean="0">
                <a:solidFill>
                  <a:srgbClr val="00FF99"/>
                </a:solidFill>
                <a:cs typeface="Yagut" pitchFamily="2" charset="-78"/>
              </a:rPr>
              <a:t>آورنده</a:t>
            </a:r>
            <a:r>
              <a:rPr lang="fa-IR" sz="2000" smtClean="0">
                <a:cs typeface="Yagut" pitchFamily="2" charset="-78"/>
              </a:rPr>
              <a:t>،ميزان نفوذ برآن عوامل ونيز </a:t>
            </a:r>
            <a:r>
              <a:rPr lang="fa-IR" sz="2000" b="1" smtClean="0">
                <a:solidFill>
                  <a:srgbClr val="00FF99"/>
                </a:solidFill>
                <a:cs typeface="Yagut" pitchFamily="2" charset="-78"/>
              </a:rPr>
              <a:t>پاداشهايي كه در ناهماهنگي</a:t>
            </a:r>
            <a:r>
              <a:rPr lang="fa-IR" sz="2000" smtClean="0">
                <a:cs typeface="Yagut" pitchFamily="2" charset="-78"/>
              </a:rPr>
              <a:t>  دخيل هستند .</a:t>
            </a:r>
          </a:p>
          <a:p>
            <a:pPr marL="533400" indent="-533400" algn="just" eaLnBrk="1" hangingPunct="1">
              <a:lnSpc>
                <a:spcPct val="90000"/>
              </a:lnSpc>
              <a:buFont typeface="Wingdings" panose="05000000000000000000" pitchFamily="2" charset="2"/>
              <a:buNone/>
              <a:defRPr/>
            </a:pPr>
            <a:r>
              <a:rPr lang="fa-IR" sz="2000" smtClean="0">
                <a:cs typeface="Yagut" pitchFamily="2" charset="-78"/>
              </a:rPr>
              <a:t>بعنوان مثال : مدير شركتي معتقد است هيچ سازماني حق آلوده كردن آب و هوا را تدارد (محيط زيست) حال فرض كنيم ، او به عنوان مدير مجبور باشد بين منافع سازمان و نگرشهاي خود تصميمي را اتخاذ كند .اگر آلوده كردن رودخانه باعث نفع شركت شود او به خاطر منافع شركت دست به ناهماهنگي شناختي در درجات بالا مي زند.</a:t>
            </a:r>
            <a:endParaRPr lang="en-US" sz="2000" smtClean="0">
              <a:cs typeface="Yagut" pitchFamily="2" charset="-78"/>
            </a:endParaRPr>
          </a:p>
          <a:p>
            <a:pPr marL="533400" indent="-533400" algn="just" eaLnBrk="1" hangingPunct="1">
              <a:lnSpc>
                <a:spcPct val="90000"/>
              </a:lnSpc>
              <a:buFont typeface="Wingdings" panose="05000000000000000000" pitchFamily="2" charset="2"/>
              <a:buNone/>
              <a:defRPr/>
            </a:pPr>
            <a:r>
              <a:rPr lang="fa-IR" sz="2400" b="1" smtClean="0">
                <a:cs typeface="Yagut" pitchFamily="2" charset="-78"/>
              </a:rPr>
              <a:t>براي حل اين مشكل چندين راه وجود دارد :</a:t>
            </a:r>
          </a:p>
          <a:p>
            <a:pPr marL="533400" indent="-533400" algn="just" eaLnBrk="1" hangingPunct="1">
              <a:lnSpc>
                <a:spcPct val="90000"/>
              </a:lnSpc>
              <a:buFontTx/>
              <a:buAutoNum type="arabicPeriod"/>
              <a:defRPr/>
            </a:pPr>
            <a:r>
              <a:rPr lang="fa-IR" sz="2000" smtClean="0">
                <a:cs typeface="Yagut" pitchFamily="2" charset="-78"/>
              </a:rPr>
              <a:t>ميتواند تغييررفتار دهد(آلوده كردن رودخانه را متوقف كند)</a:t>
            </a:r>
          </a:p>
          <a:p>
            <a:pPr marL="533400" indent="-533400" algn="just" eaLnBrk="1" hangingPunct="1">
              <a:lnSpc>
                <a:spcPct val="90000"/>
              </a:lnSpc>
              <a:buFontTx/>
              <a:buAutoNum type="arabicPeriod"/>
              <a:defRPr/>
            </a:pPr>
            <a:r>
              <a:rPr lang="fa-IR" sz="2000" smtClean="0">
                <a:cs typeface="Yagut" pitchFamily="2" charset="-78"/>
              </a:rPr>
              <a:t>ميتواند ناهماهنگي را با اين نتيجه كه رفتارناهماهنگ خيلي مهم نيست(نفع شركت مهمترازنفع محيط زيست است و من مسئول شركتم نه محيط) را تعديل كرده و كار خودش را ادامه ميدهد.</a:t>
            </a:r>
          </a:p>
          <a:p>
            <a:pPr marL="533400" indent="-533400" algn="just" eaLnBrk="1" hangingPunct="1">
              <a:lnSpc>
                <a:spcPct val="90000"/>
              </a:lnSpc>
              <a:buFontTx/>
              <a:buAutoNum type="arabicPeriod"/>
              <a:defRPr/>
            </a:pPr>
            <a:r>
              <a:rPr lang="fa-IR" sz="2000" smtClean="0">
                <a:cs typeface="Yagut" pitchFamily="2" charset="-78"/>
              </a:rPr>
              <a:t>ميتواند گرايش خود را عوض كند(آلوده كردن رودخانه هيچ اشكالي ندارد)</a:t>
            </a:r>
          </a:p>
          <a:p>
            <a:pPr marL="533400" indent="-533400" algn="just" eaLnBrk="1" hangingPunct="1">
              <a:lnSpc>
                <a:spcPct val="90000"/>
              </a:lnSpc>
              <a:buFontTx/>
              <a:buAutoNum type="arabicPeriod"/>
              <a:defRPr/>
            </a:pPr>
            <a:r>
              <a:rPr lang="fa-IR" sz="2000" smtClean="0">
                <a:cs typeface="Yagut" pitchFamily="2" charset="-78"/>
              </a:rPr>
              <a:t>واينكه درپي عوامل هماهنگ بيشترباشدتابرعوامل ناهماهنگ بچربد (فوايد محصولات مابيش از زيانيست كه به محيط وارد ميشود).</a:t>
            </a:r>
            <a:endParaRPr lang="en-US" sz="2000" smtClean="0">
              <a:cs typeface="Yagut" pitchFamily="2" charset="-78"/>
            </a:endParaRPr>
          </a:p>
        </p:txBody>
      </p:sp>
      <p:sp>
        <p:nvSpPr>
          <p:cNvPr id="124932" name="Rectangle 4"/>
          <p:cNvSpPr>
            <a:spLocks noGrp="1" noChangeArrowheads="1"/>
          </p:cNvSpPr>
          <p:nvPr>
            <p:ph type="title"/>
          </p:nvPr>
        </p:nvSpPr>
        <p:spPr>
          <a:xfrm>
            <a:off x="468313" y="0"/>
            <a:ext cx="8064500" cy="765175"/>
          </a:xfrm>
        </p:spPr>
        <p:txBody>
          <a:bodyPr anchor="b"/>
          <a:lstStyle/>
          <a:p>
            <a:pPr eaLnBrk="1" hangingPunct="1">
              <a:defRPr/>
            </a:pPr>
            <a:r>
              <a:rPr lang="fa-IR" sz="4000" smtClean="0">
                <a:solidFill>
                  <a:srgbClr val="FFFF00"/>
                </a:solidFill>
                <a:cs typeface="Titr" pitchFamily="2" charset="-78"/>
              </a:rPr>
              <a:t>نا هماهنگي شناختي</a:t>
            </a:r>
            <a:endParaRPr lang="en-US" sz="4000" smtClean="0">
              <a:solidFill>
                <a:srgbClr val="FFFF00"/>
              </a:solidFill>
              <a:cs typeface="Titr" pitchFamily="2" charset="-78"/>
            </a:endParaRPr>
          </a:p>
        </p:txBody>
      </p:sp>
    </p:spTree>
  </p:cSld>
  <p:clrMapOvr>
    <a:masterClrMapping/>
  </p:clrMapOvr>
  <p:transition>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5956" name="Text Box 4"/>
          <p:cNvSpPr txBox="1">
            <a:spLocks noChangeArrowheads="1"/>
          </p:cNvSpPr>
          <p:nvPr/>
        </p:nvSpPr>
        <p:spPr bwMode="auto">
          <a:xfrm>
            <a:off x="395288" y="1557338"/>
            <a:ext cx="1800225" cy="528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800" b="1">
                <a:solidFill>
                  <a:srgbClr val="FFFF00"/>
                </a:solidFill>
                <a:latin typeface="Tahoma" panose="020B0604030504040204" pitchFamily="34" charset="0"/>
                <a:cs typeface="Yagut" pitchFamily="2" charset="0"/>
              </a:rPr>
              <a:t>ارزشها</a:t>
            </a:r>
            <a:endParaRPr lang="en-US" altLang="fa-IR" sz="2800" b="1">
              <a:solidFill>
                <a:srgbClr val="FFFF00"/>
              </a:solidFill>
              <a:latin typeface="Tahoma" panose="020B0604030504040204" pitchFamily="34" charset="0"/>
              <a:cs typeface="Yagut" pitchFamily="2" charset="0"/>
            </a:endParaRPr>
          </a:p>
        </p:txBody>
      </p:sp>
      <p:sp>
        <p:nvSpPr>
          <p:cNvPr id="125958" name="Text Box 6"/>
          <p:cNvSpPr txBox="1">
            <a:spLocks noChangeArrowheads="1"/>
          </p:cNvSpPr>
          <p:nvPr/>
        </p:nvSpPr>
        <p:spPr bwMode="auto">
          <a:xfrm>
            <a:off x="395288" y="2476500"/>
            <a:ext cx="1800225"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800" b="1">
                <a:solidFill>
                  <a:srgbClr val="FFFF00"/>
                </a:solidFill>
                <a:latin typeface="Tahoma" panose="020B0604030504040204" pitchFamily="34" charset="0"/>
                <a:cs typeface="Yagut" pitchFamily="2" charset="0"/>
              </a:rPr>
              <a:t>نگرشها</a:t>
            </a:r>
            <a:endParaRPr lang="en-US" altLang="fa-IR" sz="2800" b="1">
              <a:solidFill>
                <a:srgbClr val="FFFF00"/>
              </a:solidFill>
              <a:latin typeface="Tahoma" panose="020B0604030504040204" pitchFamily="34" charset="0"/>
              <a:cs typeface="Yagut" pitchFamily="2" charset="0"/>
            </a:endParaRPr>
          </a:p>
        </p:txBody>
      </p:sp>
      <p:sp>
        <p:nvSpPr>
          <p:cNvPr id="125959" name="Text Box 7"/>
          <p:cNvSpPr txBox="1">
            <a:spLocks noChangeArrowheads="1"/>
          </p:cNvSpPr>
          <p:nvPr/>
        </p:nvSpPr>
        <p:spPr bwMode="auto">
          <a:xfrm>
            <a:off x="395288" y="3268663"/>
            <a:ext cx="1800225" cy="528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800" b="1">
                <a:solidFill>
                  <a:srgbClr val="FFFF00"/>
                </a:solidFill>
                <a:latin typeface="Tahoma" panose="020B0604030504040204" pitchFamily="34" charset="0"/>
                <a:cs typeface="Yagut" pitchFamily="2" charset="0"/>
              </a:rPr>
              <a:t>شخصيت</a:t>
            </a:r>
            <a:endParaRPr lang="en-US" altLang="fa-IR" sz="2800" b="1">
              <a:solidFill>
                <a:srgbClr val="FFFF00"/>
              </a:solidFill>
              <a:latin typeface="Tahoma" panose="020B0604030504040204" pitchFamily="34" charset="0"/>
              <a:cs typeface="Yagut" pitchFamily="2" charset="0"/>
            </a:endParaRPr>
          </a:p>
        </p:txBody>
      </p:sp>
      <p:sp>
        <p:nvSpPr>
          <p:cNvPr id="125960" name="Text Box 8"/>
          <p:cNvSpPr txBox="1">
            <a:spLocks noChangeArrowheads="1"/>
          </p:cNvSpPr>
          <p:nvPr/>
        </p:nvSpPr>
        <p:spPr bwMode="auto">
          <a:xfrm>
            <a:off x="395288" y="4149725"/>
            <a:ext cx="1800225"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800" b="1">
                <a:solidFill>
                  <a:srgbClr val="FFFF00"/>
                </a:solidFill>
                <a:latin typeface="Tahoma" panose="020B0604030504040204" pitchFamily="34" charset="0"/>
                <a:cs typeface="Yagut" pitchFamily="2" charset="0"/>
              </a:rPr>
              <a:t>توانايي</a:t>
            </a:r>
            <a:endParaRPr lang="en-US" altLang="fa-IR" sz="2800" b="1">
              <a:solidFill>
                <a:srgbClr val="FFFF00"/>
              </a:solidFill>
              <a:latin typeface="Tahoma" panose="020B0604030504040204" pitchFamily="34" charset="0"/>
              <a:cs typeface="Yagut" pitchFamily="2" charset="0"/>
            </a:endParaRPr>
          </a:p>
        </p:txBody>
      </p:sp>
      <p:sp>
        <p:nvSpPr>
          <p:cNvPr id="125961" name="Text Box 9"/>
          <p:cNvSpPr txBox="1">
            <a:spLocks noChangeArrowheads="1"/>
          </p:cNvSpPr>
          <p:nvPr/>
        </p:nvSpPr>
        <p:spPr bwMode="auto">
          <a:xfrm>
            <a:off x="3132138" y="2205038"/>
            <a:ext cx="1800225" cy="528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800" b="1">
                <a:solidFill>
                  <a:srgbClr val="FFFF00"/>
                </a:solidFill>
                <a:latin typeface="Tahoma" panose="020B0604030504040204" pitchFamily="34" charset="0"/>
                <a:cs typeface="Yagut" pitchFamily="2" charset="0"/>
              </a:rPr>
              <a:t>انگيزه</a:t>
            </a:r>
            <a:endParaRPr lang="en-US" altLang="fa-IR" sz="2800" b="1">
              <a:solidFill>
                <a:srgbClr val="FFFF00"/>
              </a:solidFill>
              <a:latin typeface="Tahoma" panose="020B0604030504040204" pitchFamily="34" charset="0"/>
              <a:cs typeface="Yagut" pitchFamily="2" charset="0"/>
            </a:endParaRPr>
          </a:p>
        </p:txBody>
      </p:sp>
      <p:sp>
        <p:nvSpPr>
          <p:cNvPr id="125962" name="Text Box 10"/>
          <p:cNvSpPr txBox="1">
            <a:spLocks noChangeArrowheads="1"/>
          </p:cNvSpPr>
          <p:nvPr/>
        </p:nvSpPr>
        <p:spPr bwMode="auto">
          <a:xfrm>
            <a:off x="3132138" y="3141663"/>
            <a:ext cx="1800225" cy="528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800" b="1">
                <a:solidFill>
                  <a:srgbClr val="FFFF00"/>
                </a:solidFill>
                <a:latin typeface="Tahoma" panose="020B0604030504040204" pitchFamily="34" charset="0"/>
                <a:cs typeface="Yagut" pitchFamily="2" charset="0"/>
              </a:rPr>
              <a:t>ادراك</a:t>
            </a:r>
            <a:endParaRPr lang="en-US" altLang="fa-IR" sz="2800" b="1">
              <a:solidFill>
                <a:srgbClr val="FFFF00"/>
              </a:solidFill>
              <a:latin typeface="Tahoma" panose="020B0604030504040204" pitchFamily="34" charset="0"/>
              <a:cs typeface="Yagut" pitchFamily="2" charset="0"/>
            </a:endParaRPr>
          </a:p>
        </p:txBody>
      </p:sp>
      <p:sp>
        <p:nvSpPr>
          <p:cNvPr id="125963" name="Text Box 11"/>
          <p:cNvSpPr txBox="1">
            <a:spLocks noChangeArrowheads="1"/>
          </p:cNvSpPr>
          <p:nvPr/>
        </p:nvSpPr>
        <p:spPr bwMode="auto">
          <a:xfrm>
            <a:off x="3132138" y="4149725"/>
            <a:ext cx="1800225"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800" b="1">
                <a:solidFill>
                  <a:srgbClr val="FFFF00"/>
                </a:solidFill>
                <a:latin typeface="Tahoma" panose="020B0604030504040204" pitchFamily="34" charset="0"/>
                <a:cs typeface="Yagut" pitchFamily="2" charset="0"/>
              </a:rPr>
              <a:t>يادگيري</a:t>
            </a:r>
            <a:endParaRPr lang="en-US" altLang="fa-IR" sz="2800" b="1">
              <a:solidFill>
                <a:srgbClr val="FFFF00"/>
              </a:solidFill>
              <a:latin typeface="Tahoma" panose="020B0604030504040204" pitchFamily="34" charset="0"/>
              <a:cs typeface="Yagut" pitchFamily="2" charset="0"/>
            </a:endParaRPr>
          </a:p>
        </p:txBody>
      </p:sp>
      <p:sp>
        <p:nvSpPr>
          <p:cNvPr id="45065" name="Text Box 12"/>
          <p:cNvSpPr txBox="1">
            <a:spLocks noChangeArrowheads="1"/>
          </p:cNvSpPr>
          <p:nvPr/>
        </p:nvSpPr>
        <p:spPr bwMode="auto">
          <a:xfrm>
            <a:off x="6300788" y="3197225"/>
            <a:ext cx="1871662"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800" b="1">
                <a:solidFill>
                  <a:srgbClr val="FFFF00"/>
                </a:solidFill>
                <a:latin typeface="Tahoma" panose="020B0604030504040204" pitchFamily="34" charset="0"/>
                <a:cs typeface="Yagut" pitchFamily="2" charset="0"/>
              </a:rPr>
              <a:t>رفتار فردي</a:t>
            </a:r>
            <a:endParaRPr lang="en-US" altLang="fa-IR" sz="2800" b="1">
              <a:solidFill>
                <a:srgbClr val="FFFF00"/>
              </a:solidFill>
              <a:latin typeface="Tahoma" panose="020B0604030504040204" pitchFamily="34" charset="0"/>
              <a:cs typeface="Yagut" pitchFamily="2" charset="0"/>
            </a:endParaRPr>
          </a:p>
        </p:txBody>
      </p:sp>
      <p:sp>
        <p:nvSpPr>
          <p:cNvPr id="125965" name="Line 13"/>
          <p:cNvSpPr>
            <a:spLocks noChangeShapeType="1"/>
          </p:cNvSpPr>
          <p:nvPr/>
        </p:nvSpPr>
        <p:spPr bwMode="auto">
          <a:xfrm>
            <a:off x="1258888" y="2060575"/>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25966" name="Line 14"/>
          <p:cNvSpPr>
            <a:spLocks noChangeShapeType="1"/>
          </p:cNvSpPr>
          <p:nvPr/>
        </p:nvSpPr>
        <p:spPr bwMode="auto">
          <a:xfrm>
            <a:off x="2195513" y="2708275"/>
            <a:ext cx="863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25967" name="Line 15"/>
          <p:cNvSpPr>
            <a:spLocks noChangeShapeType="1"/>
          </p:cNvSpPr>
          <p:nvPr/>
        </p:nvSpPr>
        <p:spPr bwMode="auto">
          <a:xfrm>
            <a:off x="2195513" y="2708275"/>
            <a:ext cx="863600" cy="576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25968" name="Line 16"/>
          <p:cNvSpPr>
            <a:spLocks noChangeShapeType="1"/>
          </p:cNvSpPr>
          <p:nvPr/>
        </p:nvSpPr>
        <p:spPr bwMode="auto">
          <a:xfrm>
            <a:off x="2195513" y="3500438"/>
            <a:ext cx="9366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25969" name="Line 17"/>
          <p:cNvSpPr>
            <a:spLocks noChangeShapeType="1"/>
          </p:cNvSpPr>
          <p:nvPr/>
        </p:nvSpPr>
        <p:spPr bwMode="auto">
          <a:xfrm flipH="1">
            <a:off x="2195513" y="4365625"/>
            <a:ext cx="9350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25970" name="Line 18"/>
          <p:cNvSpPr>
            <a:spLocks noChangeShapeType="1"/>
          </p:cNvSpPr>
          <p:nvPr/>
        </p:nvSpPr>
        <p:spPr bwMode="auto">
          <a:xfrm>
            <a:off x="1258888" y="5013325"/>
            <a:ext cx="39608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25971" name="Line 19"/>
          <p:cNvSpPr>
            <a:spLocks noChangeShapeType="1"/>
          </p:cNvSpPr>
          <p:nvPr/>
        </p:nvSpPr>
        <p:spPr bwMode="auto">
          <a:xfrm>
            <a:off x="1258888" y="4652963"/>
            <a:ext cx="0" cy="3603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25972" name="Line 20"/>
          <p:cNvSpPr>
            <a:spLocks noChangeShapeType="1"/>
          </p:cNvSpPr>
          <p:nvPr/>
        </p:nvSpPr>
        <p:spPr bwMode="auto">
          <a:xfrm flipV="1">
            <a:off x="5219700" y="3716338"/>
            <a:ext cx="1081088" cy="12969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25973" name="Line 21"/>
          <p:cNvSpPr>
            <a:spLocks noChangeShapeType="1"/>
          </p:cNvSpPr>
          <p:nvPr/>
        </p:nvSpPr>
        <p:spPr bwMode="auto">
          <a:xfrm flipV="1">
            <a:off x="4932363" y="3573463"/>
            <a:ext cx="1368425" cy="7191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25974" name="Line 22"/>
          <p:cNvSpPr>
            <a:spLocks noChangeShapeType="1"/>
          </p:cNvSpPr>
          <p:nvPr/>
        </p:nvSpPr>
        <p:spPr bwMode="auto">
          <a:xfrm>
            <a:off x="4932363" y="3429000"/>
            <a:ext cx="13684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25975" name="Line 23"/>
          <p:cNvSpPr>
            <a:spLocks noChangeShapeType="1"/>
          </p:cNvSpPr>
          <p:nvPr/>
        </p:nvSpPr>
        <p:spPr bwMode="auto">
          <a:xfrm>
            <a:off x="4932363" y="2636838"/>
            <a:ext cx="1368425" cy="720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25976" name="Line 24"/>
          <p:cNvSpPr>
            <a:spLocks noChangeShapeType="1"/>
          </p:cNvSpPr>
          <p:nvPr/>
        </p:nvSpPr>
        <p:spPr bwMode="auto">
          <a:xfrm>
            <a:off x="4211638" y="2708275"/>
            <a:ext cx="0" cy="4333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25977" name="Line 25"/>
          <p:cNvSpPr>
            <a:spLocks noChangeShapeType="1"/>
          </p:cNvSpPr>
          <p:nvPr/>
        </p:nvSpPr>
        <p:spPr bwMode="auto">
          <a:xfrm>
            <a:off x="4211638" y="3644900"/>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25978" name="Line 26"/>
          <p:cNvSpPr>
            <a:spLocks noChangeShapeType="1"/>
          </p:cNvSpPr>
          <p:nvPr/>
        </p:nvSpPr>
        <p:spPr bwMode="auto">
          <a:xfrm flipV="1">
            <a:off x="3708400" y="3644900"/>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25979" name="Line 27"/>
          <p:cNvSpPr>
            <a:spLocks noChangeShapeType="1"/>
          </p:cNvSpPr>
          <p:nvPr/>
        </p:nvSpPr>
        <p:spPr bwMode="auto">
          <a:xfrm flipV="1">
            <a:off x="3708400" y="2708275"/>
            <a:ext cx="0" cy="4333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25980" name="Rectangle 28"/>
          <p:cNvSpPr>
            <a:spLocks noGrp="1" noChangeArrowheads="1"/>
          </p:cNvSpPr>
          <p:nvPr>
            <p:ph type="title"/>
          </p:nvPr>
        </p:nvSpPr>
        <p:spPr>
          <a:xfrm>
            <a:off x="457200" y="0"/>
            <a:ext cx="8229600" cy="836613"/>
          </a:xfrm>
        </p:spPr>
        <p:txBody>
          <a:bodyPr/>
          <a:lstStyle/>
          <a:p>
            <a:pPr eaLnBrk="1" hangingPunct="1">
              <a:defRPr/>
            </a:pPr>
            <a:r>
              <a:rPr lang="fa-IR" sz="4000" smtClean="0">
                <a:solidFill>
                  <a:srgbClr val="FFFF00"/>
                </a:solidFill>
                <a:cs typeface="Titr" pitchFamily="2" charset="-78"/>
              </a:rPr>
              <a:t>عوامل موثربررفتار فردي</a:t>
            </a:r>
            <a:endParaRPr lang="en-US" sz="4000" smtClean="0">
              <a:solidFill>
                <a:srgbClr val="FFFF00"/>
              </a:solidFill>
              <a:cs typeface="Titr"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25956"/>
                                        </p:tgtEl>
                                        <p:attrNameLst>
                                          <p:attrName>style.visibility</p:attrName>
                                        </p:attrNameLst>
                                      </p:cBhvr>
                                      <p:to>
                                        <p:strVal val="visible"/>
                                      </p:to>
                                    </p:set>
                                    <p:animEffect transition="in" filter="fade">
                                      <p:cBhvr>
                                        <p:cTn id="7" dur="770" decel="100000"/>
                                        <p:tgtEl>
                                          <p:spTgt spid="125956"/>
                                        </p:tgtEl>
                                      </p:cBhvr>
                                    </p:animEffect>
                                    <p:animScale>
                                      <p:cBhvr>
                                        <p:cTn id="8" dur="770" decel="100000"/>
                                        <p:tgtEl>
                                          <p:spTgt spid="125956"/>
                                        </p:tgtEl>
                                      </p:cBhvr>
                                      <p:from x="10000" y="10000"/>
                                      <p:to x="200000" y="450000"/>
                                    </p:animScale>
                                    <p:animScale>
                                      <p:cBhvr>
                                        <p:cTn id="9" dur="1230" accel="100000" fill="hold">
                                          <p:stCondLst>
                                            <p:cond delay="770"/>
                                          </p:stCondLst>
                                        </p:cTn>
                                        <p:tgtEl>
                                          <p:spTgt spid="125956"/>
                                        </p:tgtEl>
                                      </p:cBhvr>
                                      <p:from x="200000" y="450000"/>
                                      <p:to x="100000" y="100000"/>
                                    </p:animScale>
                                    <p:set>
                                      <p:cBhvr>
                                        <p:cTn id="10" dur="770" fill="hold"/>
                                        <p:tgtEl>
                                          <p:spTgt spid="125956"/>
                                        </p:tgtEl>
                                        <p:attrNameLst>
                                          <p:attrName>ppt_x</p:attrName>
                                        </p:attrNameLst>
                                      </p:cBhvr>
                                      <p:to>
                                        <p:strVal val="(0.5)"/>
                                      </p:to>
                                    </p:set>
                                    <p:anim from="(0.5)" to="(#ppt_x)" calcmode="lin" valueType="num">
                                      <p:cBhvr>
                                        <p:cTn id="11" dur="1230" accel="100000" fill="hold">
                                          <p:stCondLst>
                                            <p:cond delay="770"/>
                                          </p:stCondLst>
                                        </p:cTn>
                                        <p:tgtEl>
                                          <p:spTgt spid="125956"/>
                                        </p:tgtEl>
                                        <p:attrNameLst>
                                          <p:attrName>ppt_x</p:attrName>
                                        </p:attrNameLst>
                                      </p:cBhvr>
                                    </p:anim>
                                    <p:set>
                                      <p:cBhvr>
                                        <p:cTn id="12" dur="770" fill="hold"/>
                                        <p:tgtEl>
                                          <p:spTgt spid="125956"/>
                                        </p:tgtEl>
                                        <p:attrNameLst>
                                          <p:attrName>ppt_y</p:attrName>
                                        </p:attrNameLst>
                                      </p:cBhvr>
                                      <p:to>
                                        <p:strVal val="(#ppt_y+0.4)"/>
                                      </p:to>
                                    </p:set>
                                    <p:anim from="(#ppt_y+0.4)" to="(#ppt_y)" calcmode="lin" valueType="num">
                                      <p:cBhvr>
                                        <p:cTn id="13" dur="1230" accel="100000" fill="hold">
                                          <p:stCondLst>
                                            <p:cond delay="770"/>
                                          </p:stCondLst>
                                        </p:cTn>
                                        <p:tgtEl>
                                          <p:spTgt spid="125956"/>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1" presetClass="entr" presetSubtype="0" fill="hold" nodeType="clickEffect">
                                  <p:stCondLst>
                                    <p:cond delay="0"/>
                                  </p:stCondLst>
                                  <p:childTnLst>
                                    <p:set>
                                      <p:cBhvr>
                                        <p:cTn id="17" dur="1" fill="hold">
                                          <p:stCondLst>
                                            <p:cond delay="0"/>
                                          </p:stCondLst>
                                        </p:cTn>
                                        <p:tgtEl>
                                          <p:spTgt spid="125965"/>
                                        </p:tgtEl>
                                        <p:attrNameLst>
                                          <p:attrName>style.visibility</p:attrName>
                                        </p:attrNameLst>
                                      </p:cBhvr>
                                      <p:to>
                                        <p:strVal val="visible"/>
                                      </p:to>
                                    </p:set>
                                    <p:animEffect transition="in" filter="fade">
                                      <p:cBhvr>
                                        <p:cTn id="18" dur="770" decel="100000"/>
                                        <p:tgtEl>
                                          <p:spTgt spid="125965"/>
                                        </p:tgtEl>
                                      </p:cBhvr>
                                    </p:animEffect>
                                    <p:animScale>
                                      <p:cBhvr>
                                        <p:cTn id="19" dur="770" decel="100000"/>
                                        <p:tgtEl>
                                          <p:spTgt spid="125965"/>
                                        </p:tgtEl>
                                      </p:cBhvr>
                                      <p:from x="10000" y="10000"/>
                                      <p:to x="200000" y="450000"/>
                                    </p:animScale>
                                    <p:animScale>
                                      <p:cBhvr>
                                        <p:cTn id="20" dur="1230" accel="100000" fill="hold">
                                          <p:stCondLst>
                                            <p:cond delay="770"/>
                                          </p:stCondLst>
                                        </p:cTn>
                                        <p:tgtEl>
                                          <p:spTgt spid="125965"/>
                                        </p:tgtEl>
                                      </p:cBhvr>
                                      <p:from x="200000" y="450000"/>
                                      <p:to x="100000" y="100000"/>
                                    </p:animScale>
                                    <p:set>
                                      <p:cBhvr>
                                        <p:cTn id="21" dur="770" fill="hold"/>
                                        <p:tgtEl>
                                          <p:spTgt spid="125965"/>
                                        </p:tgtEl>
                                        <p:attrNameLst>
                                          <p:attrName>ppt_x</p:attrName>
                                        </p:attrNameLst>
                                      </p:cBhvr>
                                      <p:to>
                                        <p:strVal val="(0.5)"/>
                                      </p:to>
                                    </p:set>
                                    <p:anim from="(0.5)" to="(#ppt_x)" calcmode="lin" valueType="num">
                                      <p:cBhvr>
                                        <p:cTn id="22" dur="1230" accel="100000" fill="hold">
                                          <p:stCondLst>
                                            <p:cond delay="770"/>
                                          </p:stCondLst>
                                        </p:cTn>
                                        <p:tgtEl>
                                          <p:spTgt spid="125965"/>
                                        </p:tgtEl>
                                        <p:attrNameLst>
                                          <p:attrName>ppt_x</p:attrName>
                                        </p:attrNameLst>
                                      </p:cBhvr>
                                    </p:anim>
                                    <p:set>
                                      <p:cBhvr>
                                        <p:cTn id="23" dur="770" fill="hold"/>
                                        <p:tgtEl>
                                          <p:spTgt spid="125965"/>
                                        </p:tgtEl>
                                        <p:attrNameLst>
                                          <p:attrName>ppt_y</p:attrName>
                                        </p:attrNameLst>
                                      </p:cBhvr>
                                      <p:to>
                                        <p:strVal val="(#ppt_y+0.4)"/>
                                      </p:to>
                                    </p:set>
                                    <p:anim from="(#ppt_y+0.4)" to="(#ppt_y)" calcmode="lin" valueType="num">
                                      <p:cBhvr>
                                        <p:cTn id="24" dur="1230" accel="100000" fill="hold">
                                          <p:stCondLst>
                                            <p:cond delay="770"/>
                                          </p:stCondLst>
                                        </p:cTn>
                                        <p:tgtEl>
                                          <p:spTgt spid="125965"/>
                                        </p:tgtEl>
                                        <p:attrNameLst>
                                          <p:attrName>ppt_y</p:attrName>
                                        </p:attrNameLst>
                                      </p:cBhvr>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51" presetClass="entr" presetSubtype="0" fill="hold" grpId="0" nodeType="clickEffect">
                                  <p:stCondLst>
                                    <p:cond delay="0"/>
                                  </p:stCondLst>
                                  <p:childTnLst>
                                    <p:set>
                                      <p:cBhvr>
                                        <p:cTn id="28" dur="1" fill="hold">
                                          <p:stCondLst>
                                            <p:cond delay="0"/>
                                          </p:stCondLst>
                                        </p:cTn>
                                        <p:tgtEl>
                                          <p:spTgt spid="125958"/>
                                        </p:tgtEl>
                                        <p:attrNameLst>
                                          <p:attrName>style.visibility</p:attrName>
                                        </p:attrNameLst>
                                      </p:cBhvr>
                                      <p:to>
                                        <p:strVal val="visible"/>
                                      </p:to>
                                    </p:set>
                                    <p:animEffect transition="in" filter="fade">
                                      <p:cBhvr>
                                        <p:cTn id="29" dur="770" decel="100000"/>
                                        <p:tgtEl>
                                          <p:spTgt spid="125958"/>
                                        </p:tgtEl>
                                      </p:cBhvr>
                                    </p:animEffect>
                                    <p:animScale>
                                      <p:cBhvr>
                                        <p:cTn id="30" dur="770" decel="100000"/>
                                        <p:tgtEl>
                                          <p:spTgt spid="125958"/>
                                        </p:tgtEl>
                                      </p:cBhvr>
                                      <p:from x="10000" y="10000"/>
                                      <p:to x="200000" y="450000"/>
                                    </p:animScale>
                                    <p:animScale>
                                      <p:cBhvr>
                                        <p:cTn id="31" dur="1230" accel="100000" fill="hold">
                                          <p:stCondLst>
                                            <p:cond delay="770"/>
                                          </p:stCondLst>
                                        </p:cTn>
                                        <p:tgtEl>
                                          <p:spTgt spid="125958"/>
                                        </p:tgtEl>
                                      </p:cBhvr>
                                      <p:from x="200000" y="450000"/>
                                      <p:to x="100000" y="100000"/>
                                    </p:animScale>
                                    <p:set>
                                      <p:cBhvr>
                                        <p:cTn id="32" dur="770" fill="hold"/>
                                        <p:tgtEl>
                                          <p:spTgt spid="125958"/>
                                        </p:tgtEl>
                                        <p:attrNameLst>
                                          <p:attrName>ppt_x</p:attrName>
                                        </p:attrNameLst>
                                      </p:cBhvr>
                                      <p:to>
                                        <p:strVal val="(0.5)"/>
                                      </p:to>
                                    </p:set>
                                    <p:anim from="(0.5)" to="(#ppt_x)" calcmode="lin" valueType="num">
                                      <p:cBhvr>
                                        <p:cTn id="33" dur="1230" accel="100000" fill="hold">
                                          <p:stCondLst>
                                            <p:cond delay="770"/>
                                          </p:stCondLst>
                                        </p:cTn>
                                        <p:tgtEl>
                                          <p:spTgt spid="125958"/>
                                        </p:tgtEl>
                                        <p:attrNameLst>
                                          <p:attrName>ppt_x</p:attrName>
                                        </p:attrNameLst>
                                      </p:cBhvr>
                                    </p:anim>
                                    <p:set>
                                      <p:cBhvr>
                                        <p:cTn id="34" dur="770" fill="hold"/>
                                        <p:tgtEl>
                                          <p:spTgt spid="125958"/>
                                        </p:tgtEl>
                                        <p:attrNameLst>
                                          <p:attrName>ppt_y</p:attrName>
                                        </p:attrNameLst>
                                      </p:cBhvr>
                                      <p:to>
                                        <p:strVal val="(#ppt_y+0.4)"/>
                                      </p:to>
                                    </p:set>
                                    <p:anim from="(#ppt_y+0.4)" to="(#ppt_y)" calcmode="lin" valueType="num">
                                      <p:cBhvr>
                                        <p:cTn id="35" dur="1230" accel="100000" fill="hold">
                                          <p:stCondLst>
                                            <p:cond delay="770"/>
                                          </p:stCondLst>
                                        </p:cTn>
                                        <p:tgtEl>
                                          <p:spTgt spid="125958"/>
                                        </p:tgtEl>
                                        <p:attrNameLst>
                                          <p:attrName>ppt_y</p:attrName>
                                        </p:attrNameLst>
                                      </p:cBhvr>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51" presetClass="entr" presetSubtype="0" fill="hold" nodeType="clickEffect">
                                  <p:stCondLst>
                                    <p:cond delay="0"/>
                                  </p:stCondLst>
                                  <p:childTnLst>
                                    <p:set>
                                      <p:cBhvr>
                                        <p:cTn id="39" dur="1" fill="hold">
                                          <p:stCondLst>
                                            <p:cond delay="0"/>
                                          </p:stCondLst>
                                        </p:cTn>
                                        <p:tgtEl>
                                          <p:spTgt spid="125966"/>
                                        </p:tgtEl>
                                        <p:attrNameLst>
                                          <p:attrName>style.visibility</p:attrName>
                                        </p:attrNameLst>
                                      </p:cBhvr>
                                      <p:to>
                                        <p:strVal val="visible"/>
                                      </p:to>
                                    </p:set>
                                    <p:animEffect transition="in" filter="fade">
                                      <p:cBhvr>
                                        <p:cTn id="40" dur="770" decel="100000"/>
                                        <p:tgtEl>
                                          <p:spTgt spid="125966"/>
                                        </p:tgtEl>
                                      </p:cBhvr>
                                    </p:animEffect>
                                    <p:animScale>
                                      <p:cBhvr>
                                        <p:cTn id="41" dur="770" decel="100000"/>
                                        <p:tgtEl>
                                          <p:spTgt spid="125966"/>
                                        </p:tgtEl>
                                      </p:cBhvr>
                                      <p:from x="10000" y="10000"/>
                                      <p:to x="200000" y="450000"/>
                                    </p:animScale>
                                    <p:animScale>
                                      <p:cBhvr>
                                        <p:cTn id="42" dur="1230" accel="100000" fill="hold">
                                          <p:stCondLst>
                                            <p:cond delay="770"/>
                                          </p:stCondLst>
                                        </p:cTn>
                                        <p:tgtEl>
                                          <p:spTgt spid="125966"/>
                                        </p:tgtEl>
                                      </p:cBhvr>
                                      <p:from x="200000" y="450000"/>
                                      <p:to x="100000" y="100000"/>
                                    </p:animScale>
                                    <p:set>
                                      <p:cBhvr>
                                        <p:cTn id="43" dur="770" fill="hold"/>
                                        <p:tgtEl>
                                          <p:spTgt spid="125966"/>
                                        </p:tgtEl>
                                        <p:attrNameLst>
                                          <p:attrName>ppt_x</p:attrName>
                                        </p:attrNameLst>
                                      </p:cBhvr>
                                      <p:to>
                                        <p:strVal val="(0.5)"/>
                                      </p:to>
                                    </p:set>
                                    <p:anim from="(0.5)" to="(#ppt_x)" calcmode="lin" valueType="num">
                                      <p:cBhvr>
                                        <p:cTn id="44" dur="1230" accel="100000" fill="hold">
                                          <p:stCondLst>
                                            <p:cond delay="770"/>
                                          </p:stCondLst>
                                        </p:cTn>
                                        <p:tgtEl>
                                          <p:spTgt spid="125966"/>
                                        </p:tgtEl>
                                        <p:attrNameLst>
                                          <p:attrName>ppt_x</p:attrName>
                                        </p:attrNameLst>
                                      </p:cBhvr>
                                    </p:anim>
                                    <p:set>
                                      <p:cBhvr>
                                        <p:cTn id="45" dur="770" fill="hold"/>
                                        <p:tgtEl>
                                          <p:spTgt spid="125966"/>
                                        </p:tgtEl>
                                        <p:attrNameLst>
                                          <p:attrName>ppt_y</p:attrName>
                                        </p:attrNameLst>
                                      </p:cBhvr>
                                      <p:to>
                                        <p:strVal val="(#ppt_y+0.4)"/>
                                      </p:to>
                                    </p:set>
                                    <p:anim from="(#ppt_y+0.4)" to="(#ppt_y)" calcmode="lin" valueType="num">
                                      <p:cBhvr>
                                        <p:cTn id="46" dur="1230" accel="100000" fill="hold">
                                          <p:stCondLst>
                                            <p:cond delay="770"/>
                                          </p:stCondLst>
                                        </p:cTn>
                                        <p:tgtEl>
                                          <p:spTgt spid="125966"/>
                                        </p:tgtEl>
                                        <p:attrNameLst>
                                          <p:attrName>ppt_y</p:attrName>
                                        </p:attrNameLst>
                                      </p:cBhvr>
                                    </p:anim>
                                  </p:childTnLst>
                                </p:cTn>
                              </p:par>
                              <p:par>
                                <p:cTn id="47" presetID="51" presetClass="entr" presetSubtype="0" fill="hold" nodeType="withEffect">
                                  <p:stCondLst>
                                    <p:cond delay="0"/>
                                  </p:stCondLst>
                                  <p:childTnLst>
                                    <p:set>
                                      <p:cBhvr>
                                        <p:cTn id="48" dur="1" fill="hold">
                                          <p:stCondLst>
                                            <p:cond delay="0"/>
                                          </p:stCondLst>
                                        </p:cTn>
                                        <p:tgtEl>
                                          <p:spTgt spid="125967"/>
                                        </p:tgtEl>
                                        <p:attrNameLst>
                                          <p:attrName>style.visibility</p:attrName>
                                        </p:attrNameLst>
                                      </p:cBhvr>
                                      <p:to>
                                        <p:strVal val="visible"/>
                                      </p:to>
                                    </p:set>
                                    <p:animEffect transition="in" filter="fade">
                                      <p:cBhvr>
                                        <p:cTn id="49" dur="770" decel="100000"/>
                                        <p:tgtEl>
                                          <p:spTgt spid="125967"/>
                                        </p:tgtEl>
                                      </p:cBhvr>
                                    </p:animEffect>
                                    <p:animScale>
                                      <p:cBhvr>
                                        <p:cTn id="50" dur="770" decel="100000"/>
                                        <p:tgtEl>
                                          <p:spTgt spid="125967"/>
                                        </p:tgtEl>
                                      </p:cBhvr>
                                      <p:from x="10000" y="10000"/>
                                      <p:to x="200000" y="450000"/>
                                    </p:animScale>
                                    <p:animScale>
                                      <p:cBhvr>
                                        <p:cTn id="51" dur="1230" accel="100000" fill="hold">
                                          <p:stCondLst>
                                            <p:cond delay="770"/>
                                          </p:stCondLst>
                                        </p:cTn>
                                        <p:tgtEl>
                                          <p:spTgt spid="125967"/>
                                        </p:tgtEl>
                                      </p:cBhvr>
                                      <p:from x="200000" y="450000"/>
                                      <p:to x="100000" y="100000"/>
                                    </p:animScale>
                                    <p:set>
                                      <p:cBhvr>
                                        <p:cTn id="52" dur="770" fill="hold"/>
                                        <p:tgtEl>
                                          <p:spTgt spid="125967"/>
                                        </p:tgtEl>
                                        <p:attrNameLst>
                                          <p:attrName>ppt_x</p:attrName>
                                        </p:attrNameLst>
                                      </p:cBhvr>
                                      <p:to>
                                        <p:strVal val="(0.5)"/>
                                      </p:to>
                                    </p:set>
                                    <p:anim from="(0.5)" to="(#ppt_x)" calcmode="lin" valueType="num">
                                      <p:cBhvr>
                                        <p:cTn id="53" dur="1230" accel="100000" fill="hold">
                                          <p:stCondLst>
                                            <p:cond delay="770"/>
                                          </p:stCondLst>
                                        </p:cTn>
                                        <p:tgtEl>
                                          <p:spTgt spid="125967"/>
                                        </p:tgtEl>
                                        <p:attrNameLst>
                                          <p:attrName>ppt_x</p:attrName>
                                        </p:attrNameLst>
                                      </p:cBhvr>
                                    </p:anim>
                                    <p:set>
                                      <p:cBhvr>
                                        <p:cTn id="54" dur="770" fill="hold"/>
                                        <p:tgtEl>
                                          <p:spTgt spid="125967"/>
                                        </p:tgtEl>
                                        <p:attrNameLst>
                                          <p:attrName>ppt_y</p:attrName>
                                        </p:attrNameLst>
                                      </p:cBhvr>
                                      <p:to>
                                        <p:strVal val="(#ppt_y+0.4)"/>
                                      </p:to>
                                    </p:set>
                                    <p:anim from="(#ppt_y+0.4)" to="(#ppt_y)" calcmode="lin" valueType="num">
                                      <p:cBhvr>
                                        <p:cTn id="55" dur="1230" accel="100000" fill="hold">
                                          <p:stCondLst>
                                            <p:cond delay="770"/>
                                          </p:stCondLst>
                                        </p:cTn>
                                        <p:tgtEl>
                                          <p:spTgt spid="125967"/>
                                        </p:tgtEl>
                                        <p:attrNameLst>
                                          <p:attrName>ppt_y</p:attrName>
                                        </p:attrNameLst>
                                      </p:cBhvr>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51" presetClass="entr" presetSubtype="0" fill="hold" grpId="0" nodeType="clickEffect">
                                  <p:stCondLst>
                                    <p:cond delay="0"/>
                                  </p:stCondLst>
                                  <p:childTnLst>
                                    <p:set>
                                      <p:cBhvr>
                                        <p:cTn id="59" dur="1" fill="hold">
                                          <p:stCondLst>
                                            <p:cond delay="0"/>
                                          </p:stCondLst>
                                        </p:cTn>
                                        <p:tgtEl>
                                          <p:spTgt spid="125961"/>
                                        </p:tgtEl>
                                        <p:attrNameLst>
                                          <p:attrName>style.visibility</p:attrName>
                                        </p:attrNameLst>
                                      </p:cBhvr>
                                      <p:to>
                                        <p:strVal val="visible"/>
                                      </p:to>
                                    </p:set>
                                    <p:animEffect transition="in" filter="fade">
                                      <p:cBhvr>
                                        <p:cTn id="60" dur="770" decel="100000"/>
                                        <p:tgtEl>
                                          <p:spTgt spid="125961"/>
                                        </p:tgtEl>
                                      </p:cBhvr>
                                    </p:animEffect>
                                    <p:animScale>
                                      <p:cBhvr>
                                        <p:cTn id="61" dur="770" decel="100000"/>
                                        <p:tgtEl>
                                          <p:spTgt spid="125961"/>
                                        </p:tgtEl>
                                      </p:cBhvr>
                                      <p:from x="10000" y="10000"/>
                                      <p:to x="200000" y="450000"/>
                                    </p:animScale>
                                    <p:animScale>
                                      <p:cBhvr>
                                        <p:cTn id="62" dur="1230" accel="100000" fill="hold">
                                          <p:stCondLst>
                                            <p:cond delay="770"/>
                                          </p:stCondLst>
                                        </p:cTn>
                                        <p:tgtEl>
                                          <p:spTgt spid="125961"/>
                                        </p:tgtEl>
                                      </p:cBhvr>
                                      <p:from x="200000" y="450000"/>
                                      <p:to x="100000" y="100000"/>
                                    </p:animScale>
                                    <p:set>
                                      <p:cBhvr>
                                        <p:cTn id="63" dur="770" fill="hold"/>
                                        <p:tgtEl>
                                          <p:spTgt spid="125961"/>
                                        </p:tgtEl>
                                        <p:attrNameLst>
                                          <p:attrName>ppt_x</p:attrName>
                                        </p:attrNameLst>
                                      </p:cBhvr>
                                      <p:to>
                                        <p:strVal val="(0.5)"/>
                                      </p:to>
                                    </p:set>
                                    <p:anim from="(0.5)" to="(#ppt_x)" calcmode="lin" valueType="num">
                                      <p:cBhvr>
                                        <p:cTn id="64" dur="1230" accel="100000" fill="hold">
                                          <p:stCondLst>
                                            <p:cond delay="770"/>
                                          </p:stCondLst>
                                        </p:cTn>
                                        <p:tgtEl>
                                          <p:spTgt spid="125961"/>
                                        </p:tgtEl>
                                        <p:attrNameLst>
                                          <p:attrName>ppt_x</p:attrName>
                                        </p:attrNameLst>
                                      </p:cBhvr>
                                    </p:anim>
                                    <p:set>
                                      <p:cBhvr>
                                        <p:cTn id="65" dur="770" fill="hold"/>
                                        <p:tgtEl>
                                          <p:spTgt spid="125961"/>
                                        </p:tgtEl>
                                        <p:attrNameLst>
                                          <p:attrName>ppt_y</p:attrName>
                                        </p:attrNameLst>
                                      </p:cBhvr>
                                      <p:to>
                                        <p:strVal val="(#ppt_y+0.4)"/>
                                      </p:to>
                                    </p:set>
                                    <p:anim from="(#ppt_y+0.4)" to="(#ppt_y)" calcmode="lin" valueType="num">
                                      <p:cBhvr>
                                        <p:cTn id="66" dur="1230" accel="100000" fill="hold">
                                          <p:stCondLst>
                                            <p:cond delay="770"/>
                                          </p:stCondLst>
                                        </p:cTn>
                                        <p:tgtEl>
                                          <p:spTgt spid="125961"/>
                                        </p:tgtEl>
                                        <p:attrNameLst>
                                          <p:attrName>ppt_y</p:attrName>
                                        </p:attrNameLst>
                                      </p:cBhvr>
                                    </p:anim>
                                  </p:childTnLst>
                                </p:cTn>
                              </p:par>
                              <p:par>
                                <p:cTn id="67" presetID="51" presetClass="entr" presetSubtype="0" fill="hold" grpId="0" nodeType="withEffect">
                                  <p:stCondLst>
                                    <p:cond delay="0"/>
                                  </p:stCondLst>
                                  <p:childTnLst>
                                    <p:set>
                                      <p:cBhvr>
                                        <p:cTn id="68" dur="1" fill="hold">
                                          <p:stCondLst>
                                            <p:cond delay="0"/>
                                          </p:stCondLst>
                                        </p:cTn>
                                        <p:tgtEl>
                                          <p:spTgt spid="125962"/>
                                        </p:tgtEl>
                                        <p:attrNameLst>
                                          <p:attrName>style.visibility</p:attrName>
                                        </p:attrNameLst>
                                      </p:cBhvr>
                                      <p:to>
                                        <p:strVal val="visible"/>
                                      </p:to>
                                    </p:set>
                                    <p:animEffect transition="in" filter="fade">
                                      <p:cBhvr>
                                        <p:cTn id="69" dur="770" decel="100000"/>
                                        <p:tgtEl>
                                          <p:spTgt spid="125962"/>
                                        </p:tgtEl>
                                      </p:cBhvr>
                                    </p:animEffect>
                                    <p:animScale>
                                      <p:cBhvr>
                                        <p:cTn id="70" dur="770" decel="100000"/>
                                        <p:tgtEl>
                                          <p:spTgt spid="125962"/>
                                        </p:tgtEl>
                                      </p:cBhvr>
                                      <p:from x="10000" y="10000"/>
                                      <p:to x="200000" y="450000"/>
                                    </p:animScale>
                                    <p:animScale>
                                      <p:cBhvr>
                                        <p:cTn id="71" dur="1230" accel="100000" fill="hold">
                                          <p:stCondLst>
                                            <p:cond delay="770"/>
                                          </p:stCondLst>
                                        </p:cTn>
                                        <p:tgtEl>
                                          <p:spTgt spid="125962"/>
                                        </p:tgtEl>
                                      </p:cBhvr>
                                      <p:from x="200000" y="450000"/>
                                      <p:to x="100000" y="100000"/>
                                    </p:animScale>
                                    <p:set>
                                      <p:cBhvr>
                                        <p:cTn id="72" dur="770" fill="hold"/>
                                        <p:tgtEl>
                                          <p:spTgt spid="125962"/>
                                        </p:tgtEl>
                                        <p:attrNameLst>
                                          <p:attrName>ppt_x</p:attrName>
                                        </p:attrNameLst>
                                      </p:cBhvr>
                                      <p:to>
                                        <p:strVal val="(0.5)"/>
                                      </p:to>
                                    </p:set>
                                    <p:anim from="(0.5)" to="(#ppt_x)" calcmode="lin" valueType="num">
                                      <p:cBhvr>
                                        <p:cTn id="73" dur="1230" accel="100000" fill="hold">
                                          <p:stCondLst>
                                            <p:cond delay="770"/>
                                          </p:stCondLst>
                                        </p:cTn>
                                        <p:tgtEl>
                                          <p:spTgt spid="125962"/>
                                        </p:tgtEl>
                                        <p:attrNameLst>
                                          <p:attrName>ppt_x</p:attrName>
                                        </p:attrNameLst>
                                      </p:cBhvr>
                                    </p:anim>
                                    <p:set>
                                      <p:cBhvr>
                                        <p:cTn id="74" dur="770" fill="hold"/>
                                        <p:tgtEl>
                                          <p:spTgt spid="125962"/>
                                        </p:tgtEl>
                                        <p:attrNameLst>
                                          <p:attrName>ppt_y</p:attrName>
                                        </p:attrNameLst>
                                      </p:cBhvr>
                                      <p:to>
                                        <p:strVal val="(#ppt_y+0.4)"/>
                                      </p:to>
                                    </p:set>
                                    <p:anim from="(#ppt_y+0.4)" to="(#ppt_y)" calcmode="lin" valueType="num">
                                      <p:cBhvr>
                                        <p:cTn id="75" dur="1230" accel="100000" fill="hold">
                                          <p:stCondLst>
                                            <p:cond delay="770"/>
                                          </p:stCondLst>
                                        </p:cTn>
                                        <p:tgtEl>
                                          <p:spTgt spid="125962"/>
                                        </p:tgtEl>
                                        <p:attrNameLst>
                                          <p:attrName>ppt_y</p:attrName>
                                        </p:attrNameLst>
                                      </p:cBhvr>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51" presetClass="entr" presetSubtype="0" fill="hold" nodeType="clickEffect">
                                  <p:stCondLst>
                                    <p:cond delay="0"/>
                                  </p:stCondLst>
                                  <p:childTnLst>
                                    <p:set>
                                      <p:cBhvr>
                                        <p:cTn id="79" dur="1" fill="hold">
                                          <p:stCondLst>
                                            <p:cond delay="0"/>
                                          </p:stCondLst>
                                        </p:cTn>
                                        <p:tgtEl>
                                          <p:spTgt spid="125976"/>
                                        </p:tgtEl>
                                        <p:attrNameLst>
                                          <p:attrName>style.visibility</p:attrName>
                                        </p:attrNameLst>
                                      </p:cBhvr>
                                      <p:to>
                                        <p:strVal val="visible"/>
                                      </p:to>
                                    </p:set>
                                    <p:animEffect transition="in" filter="fade">
                                      <p:cBhvr>
                                        <p:cTn id="80" dur="770" decel="100000"/>
                                        <p:tgtEl>
                                          <p:spTgt spid="125976"/>
                                        </p:tgtEl>
                                      </p:cBhvr>
                                    </p:animEffect>
                                    <p:animScale>
                                      <p:cBhvr>
                                        <p:cTn id="81" dur="770" decel="100000"/>
                                        <p:tgtEl>
                                          <p:spTgt spid="125976"/>
                                        </p:tgtEl>
                                      </p:cBhvr>
                                      <p:from x="10000" y="10000"/>
                                      <p:to x="200000" y="450000"/>
                                    </p:animScale>
                                    <p:animScale>
                                      <p:cBhvr>
                                        <p:cTn id="82" dur="1230" accel="100000" fill="hold">
                                          <p:stCondLst>
                                            <p:cond delay="770"/>
                                          </p:stCondLst>
                                        </p:cTn>
                                        <p:tgtEl>
                                          <p:spTgt spid="125976"/>
                                        </p:tgtEl>
                                      </p:cBhvr>
                                      <p:from x="200000" y="450000"/>
                                      <p:to x="100000" y="100000"/>
                                    </p:animScale>
                                    <p:set>
                                      <p:cBhvr>
                                        <p:cTn id="83" dur="770" fill="hold"/>
                                        <p:tgtEl>
                                          <p:spTgt spid="125976"/>
                                        </p:tgtEl>
                                        <p:attrNameLst>
                                          <p:attrName>ppt_x</p:attrName>
                                        </p:attrNameLst>
                                      </p:cBhvr>
                                      <p:to>
                                        <p:strVal val="(0.5)"/>
                                      </p:to>
                                    </p:set>
                                    <p:anim from="(0.5)" to="(#ppt_x)" calcmode="lin" valueType="num">
                                      <p:cBhvr>
                                        <p:cTn id="84" dur="1230" accel="100000" fill="hold">
                                          <p:stCondLst>
                                            <p:cond delay="770"/>
                                          </p:stCondLst>
                                        </p:cTn>
                                        <p:tgtEl>
                                          <p:spTgt spid="125976"/>
                                        </p:tgtEl>
                                        <p:attrNameLst>
                                          <p:attrName>ppt_x</p:attrName>
                                        </p:attrNameLst>
                                      </p:cBhvr>
                                    </p:anim>
                                    <p:set>
                                      <p:cBhvr>
                                        <p:cTn id="85" dur="770" fill="hold"/>
                                        <p:tgtEl>
                                          <p:spTgt spid="125976"/>
                                        </p:tgtEl>
                                        <p:attrNameLst>
                                          <p:attrName>ppt_y</p:attrName>
                                        </p:attrNameLst>
                                      </p:cBhvr>
                                      <p:to>
                                        <p:strVal val="(#ppt_y+0.4)"/>
                                      </p:to>
                                    </p:set>
                                    <p:anim from="(#ppt_y+0.4)" to="(#ppt_y)" calcmode="lin" valueType="num">
                                      <p:cBhvr>
                                        <p:cTn id="86" dur="1230" accel="100000" fill="hold">
                                          <p:stCondLst>
                                            <p:cond delay="770"/>
                                          </p:stCondLst>
                                        </p:cTn>
                                        <p:tgtEl>
                                          <p:spTgt spid="125976"/>
                                        </p:tgtEl>
                                        <p:attrNameLst>
                                          <p:attrName>ppt_y</p:attrName>
                                        </p:attrNameLst>
                                      </p:cBhvr>
                                    </p:anim>
                                  </p:childTnLst>
                                </p:cTn>
                              </p:par>
                              <p:par>
                                <p:cTn id="87" presetID="51" presetClass="entr" presetSubtype="0" fill="hold" nodeType="withEffect">
                                  <p:stCondLst>
                                    <p:cond delay="0"/>
                                  </p:stCondLst>
                                  <p:childTnLst>
                                    <p:set>
                                      <p:cBhvr>
                                        <p:cTn id="88" dur="1" fill="hold">
                                          <p:stCondLst>
                                            <p:cond delay="0"/>
                                          </p:stCondLst>
                                        </p:cTn>
                                        <p:tgtEl>
                                          <p:spTgt spid="125979"/>
                                        </p:tgtEl>
                                        <p:attrNameLst>
                                          <p:attrName>style.visibility</p:attrName>
                                        </p:attrNameLst>
                                      </p:cBhvr>
                                      <p:to>
                                        <p:strVal val="visible"/>
                                      </p:to>
                                    </p:set>
                                    <p:animEffect transition="in" filter="fade">
                                      <p:cBhvr>
                                        <p:cTn id="89" dur="770" decel="100000"/>
                                        <p:tgtEl>
                                          <p:spTgt spid="125979"/>
                                        </p:tgtEl>
                                      </p:cBhvr>
                                    </p:animEffect>
                                    <p:animScale>
                                      <p:cBhvr>
                                        <p:cTn id="90" dur="770" decel="100000"/>
                                        <p:tgtEl>
                                          <p:spTgt spid="125979"/>
                                        </p:tgtEl>
                                      </p:cBhvr>
                                      <p:from x="10000" y="10000"/>
                                      <p:to x="200000" y="450000"/>
                                    </p:animScale>
                                    <p:animScale>
                                      <p:cBhvr>
                                        <p:cTn id="91" dur="1230" accel="100000" fill="hold">
                                          <p:stCondLst>
                                            <p:cond delay="770"/>
                                          </p:stCondLst>
                                        </p:cTn>
                                        <p:tgtEl>
                                          <p:spTgt spid="125979"/>
                                        </p:tgtEl>
                                      </p:cBhvr>
                                      <p:from x="200000" y="450000"/>
                                      <p:to x="100000" y="100000"/>
                                    </p:animScale>
                                    <p:set>
                                      <p:cBhvr>
                                        <p:cTn id="92" dur="770" fill="hold"/>
                                        <p:tgtEl>
                                          <p:spTgt spid="125979"/>
                                        </p:tgtEl>
                                        <p:attrNameLst>
                                          <p:attrName>ppt_x</p:attrName>
                                        </p:attrNameLst>
                                      </p:cBhvr>
                                      <p:to>
                                        <p:strVal val="(0.5)"/>
                                      </p:to>
                                    </p:set>
                                    <p:anim from="(0.5)" to="(#ppt_x)" calcmode="lin" valueType="num">
                                      <p:cBhvr>
                                        <p:cTn id="93" dur="1230" accel="100000" fill="hold">
                                          <p:stCondLst>
                                            <p:cond delay="770"/>
                                          </p:stCondLst>
                                        </p:cTn>
                                        <p:tgtEl>
                                          <p:spTgt spid="125979"/>
                                        </p:tgtEl>
                                        <p:attrNameLst>
                                          <p:attrName>ppt_x</p:attrName>
                                        </p:attrNameLst>
                                      </p:cBhvr>
                                    </p:anim>
                                    <p:set>
                                      <p:cBhvr>
                                        <p:cTn id="94" dur="770" fill="hold"/>
                                        <p:tgtEl>
                                          <p:spTgt spid="125979"/>
                                        </p:tgtEl>
                                        <p:attrNameLst>
                                          <p:attrName>ppt_y</p:attrName>
                                        </p:attrNameLst>
                                      </p:cBhvr>
                                      <p:to>
                                        <p:strVal val="(#ppt_y+0.4)"/>
                                      </p:to>
                                    </p:set>
                                    <p:anim from="(#ppt_y+0.4)" to="(#ppt_y)" calcmode="lin" valueType="num">
                                      <p:cBhvr>
                                        <p:cTn id="95" dur="1230" accel="100000" fill="hold">
                                          <p:stCondLst>
                                            <p:cond delay="770"/>
                                          </p:stCondLst>
                                        </p:cTn>
                                        <p:tgtEl>
                                          <p:spTgt spid="125979"/>
                                        </p:tgtEl>
                                        <p:attrNameLst>
                                          <p:attrName>ppt_y</p:attrName>
                                        </p:attrNameLst>
                                      </p:cBhvr>
                                    </p:anim>
                                  </p:childTnLst>
                                </p:cTn>
                              </p:par>
                            </p:childTnLst>
                          </p:cTn>
                        </p:par>
                      </p:childTnLst>
                    </p:cTn>
                  </p:par>
                  <p:par>
                    <p:cTn id="96" fill="hold" nodeType="clickPar">
                      <p:stCondLst>
                        <p:cond delay="indefinite"/>
                      </p:stCondLst>
                      <p:childTnLst>
                        <p:par>
                          <p:cTn id="97" fill="hold" nodeType="withGroup">
                            <p:stCondLst>
                              <p:cond delay="0"/>
                            </p:stCondLst>
                            <p:childTnLst>
                              <p:par>
                                <p:cTn id="98" presetID="51" presetClass="entr" presetSubtype="0" fill="hold" grpId="0" nodeType="clickEffect">
                                  <p:stCondLst>
                                    <p:cond delay="0"/>
                                  </p:stCondLst>
                                  <p:childTnLst>
                                    <p:set>
                                      <p:cBhvr>
                                        <p:cTn id="99" dur="1" fill="hold">
                                          <p:stCondLst>
                                            <p:cond delay="0"/>
                                          </p:stCondLst>
                                        </p:cTn>
                                        <p:tgtEl>
                                          <p:spTgt spid="125959"/>
                                        </p:tgtEl>
                                        <p:attrNameLst>
                                          <p:attrName>style.visibility</p:attrName>
                                        </p:attrNameLst>
                                      </p:cBhvr>
                                      <p:to>
                                        <p:strVal val="visible"/>
                                      </p:to>
                                    </p:set>
                                    <p:animEffect transition="in" filter="fade">
                                      <p:cBhvr>
                                        <p:cTn id="100" dur="770" decel="100000"/>
                                        <p:tgtEl>
                                          <p:spTgt spid="125959"/>
                                        </p:tgtEl>
                                      </p:cBhvr>
                                    </p:animEffect>
                                    <p:animScale>
                                      <p:cBhvr>
                                        <p:cTn id="101" dur="770" decel="100000"/>
                                        <p:tgtEl>
                                          <p:spTgt spid="125959"/>
                                        </p:tgtEl>
                                      </p:cBhvr>
                                      <p:from x="10000" y="10000"/>
                                      <p:to x="200000" y="450000"/>
                                    </p:animScale>
                                    <p:animScale>
                                      <p:cBhvr>
                                        <p:cTn id="102" dur="1230" accel="100000" fill="hold">
                                          <p:stCondLst>
                                            <p:cond delay="770"/>
                                          </p:stCondLst>
                                        </p:cTn>
                                        <p:tgtEl>
                                          <p:spTgt spid="125959"/>
                                        </p:tgtEl>
                                      </p:cBhvr>
                                      <p:from x="200000" y="450000"/>
                                      <p:to x="100000" y="100000"/>
                                    </p:animScale>
                                    <p:set>
                                      <p:cBhvr>
                                        <p:cTn id="103" dur="770" fill="hold"/>
                                        <p:tgtEl>
                                          <p:spTgt spid="125959"/>
                                        </p:tgtEl>
                                        <p:attrNameLst>
                                          <p:attrName>ppt_x</p:attrName>
                                        </p:attrNameLst>
                                      </p:cBhvr>
                                      <p:to>
                                        <p:strVal val="(0.5)"/>
                                      </p:to>
                                    </p:set>
                                    <p:anim from="(0.5)" to="(#ppt_x)" calcmode="lin" valueType="num">
                                      <p:cBhvr>
                                        <p:cTn id="104" dur="1230" accel="100000" fill="hold">
                                          <p:stCondLst>
                                            <p:cond delay="770"/>
                                          </p:stCondLst>
                                        </p:cTn>
                                        <p:tgtEl>
                                          <p:spTgt spid="125959"/>
                                        </p:tgtEl>
                                        <p:attrNameLst>
                                          <p:attrName>ppt_x</p:attrName>
                                        </p:attrNameLst>
                                      </p:cBhvr>
                                    </p:anim>
                                    <p:set>
                                      <p:cBhvr>
                                        <p:cTn id="105" dur="770" fill="hold"/>
                                        <p:tgtEl>
                                          <p:spTgt spid="125959"/>
                                        </p:tgtEl>
                                        <p:attrNameLst>
                                          <p:attrName>ppt_y</p:attrName>
                                        </p:attrNameLst>
                                      </p:cBhvr>
                                      <p:to>
                                        <p:strVal val="(#ppt_y+0.4)"/>
                                      </p:to>
                                    </p:set>
                                    <p:anim from="(#ppt_y+0.4)" to="(#ppt_y)" calcmode="lin" valueType="num">
                                      <p:cBhvr>
                                        <p:cTn id="106" dur="1230" accel="100000" fill="hold">
                                          <p:stCondLst>
                                            <p:cond delay="770"/>
                                          </p:stCondLst>
                                        </p:cTn>
                                        <p:tgtEl>
                                          <p:spTgt spid="125959"/>
                                        </p:tgtEl>
                                        <p:attrNameLst>
                                          <p:attrName>ppt_y</p:attrName>
                                        </p:attrNameLst>
                                      </p:cBhvr>
                                    </p:anim>
                                  </p:childTnLst>
                                </p:cTn>
                              </p:par>
                            </p:childTnLst>
                          </p:cTn>
                        </p:par>
                      </p:childTnLst>
                    </p:cTn>
                  </p:par>
                  <p:par>
                    <p:cTn id="107" fill="hold" nodeType="clickPar">
                      <p:stCondLst>
                        <p:cond delay="indefinite"/>
                      </p:stCondLst>
                      <p:childTnLst>
                        <p:par>
                          <p:cTn id="108" fill="hold" nodeType="withGroup">
                            <p:stCondLst>
                              <p:cond delay="0"/>
                            </p:stCondLst>
                            <p:childTnLst>
                              <p:par>
                                <p:cTn id="109" presetID="51" presetClass="entr" presetSubtype="0" fill="hold" nodeType="clickEffect">
                                  <p:stCondLst>
                                    <p:cond delay="0"/>
                                  </p:stCondLst>
                                  <p:childTnLst>
                                    <p:set>
                                      <p:cBhvr>
                                        <p:cTn id="110" dur="1" fill="hold">
                                          <p:stCondLst>
                                            <p:cond delay="0"/>
                                          </p:stCondLst>
                                        </p:cTn>
                                        <p:tgtEl>
                                          <p:spTgt spid="125968"/>
                                        </p:tgtEl>
                                        <p:attrNameLst>
                                          <p:attrName>style.visibility</p:attrName>
                                        </p:attrNameLst>
                                      </p:cBhvr>
                                      <p:to>
                                        <p:strVal val="visible"/>
                                      </p:to>
                                    </p:set>
                                    <p:animEffect transition="in" filter="fade">
                                      <p:cBhvr>
                                        <p:cTn id="111" dur="770" decel="100000"/>
                                        <p:tgtEl>
                                          <p:spTgt spid="125968"/>
                                        </p:tgtEl>
                                      </p:cBhvr>
                                    </p:animEffect>
                                    <p:animScale>
                                      <p:cBhvr>
                                        <p:cTn id="112" dur="770" decel="100000"/>
                                        <p:tgtEl>
                                          <p:spTgt spid="125968"/>
                                        </p:tgtEl>
                                      </p:cBhvr>
                                      <p:from x="10000" y="10000"/>
                                      <p:to x="200000" y="450000"/>
                                    </p:animScale>
                                    <p:animScale>
                                      <p:cBhvr>
                                        <p:cTn id="113" dur="1230" accel="100000" fill="hold">
                                          <p:stCondLst>
                                            <p:cond delay="770"/>
                                          </p:stCondLst>
                                        </p:cTn>
                                        <p:tgtEl>
                                          <p:spTgt spid="125968"/>
                                        </p:tgtEl>
                                      </p:cBhvr>
                                      <p:from x="200000" y="450000"/>
                                      <p:to x="100000" y="100000"/>
                                    </p:animScale>
                                    <p:set>
                                      <p:cBhvr>
                                        <p:cTn id="114" dur="770" fill="hold"/>
                                        <p:tgtEl>
                                          <p:spTgt spid="125968"/>
                                        </p:tgtEl>
                                        <p:attrNameLst>
                                          <p:attrName>ppt_x</p:attrName>
                                        </p:attrNameLst>
                                      </p:cBhvr>
                                      <p:to>
                                        <p:strVal val="(0.5)"/>
                                      </p:to>
                                    </p:set>
                                    <p:anim from="(0.5)" to="(#ppt_x)" calcmode="lin" valueType="num">
                                      <p:cBhvr>
                                        <p:cTn id="115" dur="1230" accel="100000" fill="hold">
                                          <p:stCondLst>
                                            <p:cond delay="770"/>
                                          </p:stCondLst>
                                        </p:cTn>
                                        <p:tgtEl>
                                          <p:spTgt spid="125968"/>
                                        </p:tgtEl>
                                        <p:attrNameLst>
                                          <p:attrName>ppt_x</p:attrName>
                                        </p:attrNameLst>
                                      </p:cBhvr>
                                    </p:anim>
                                    <p:set>
                                      <p:cBhvr>
                                        <p:cTn id="116" dur="770" fill="hold"/>
                                        <p:tgtEl>
                                          <p:spTgt spid="125968"/>
                                        </p:tgtEl>
                                        <p:attrNameLst>
                                          <p:attrName>ppt_y</p:attrName>
                                        </p:attrNameLst>
                                      </p:cBhvr>
                                      <p:to>
                                        <p:strVal val="(#ppt_y+0.4)"/>
                                      </p:to>
                                    </p:set>
                                    <p:anim from="(#ppt_y+0.4)" to="(#ppt_y)" calcmode="lin" valueType="num">
                                      <p:cBhvr>
                                        <p:cTn id="117" dur="1230" accel="100000" fill="hold">
                                          <p:stCondLst>
                                            <p:cond delay="770"/>
                                          </p:stCondLst>
                                        </p:cTn>
                                        <p:tgtEl>
                                          <p:spTgt spid="125968"/>
                                        </p:tgtEl>
                                        <p:attrNameLst>
                                          <p:attrName>ppt_y</p:attrName>
                                        </p:attrNameLst>
                                      </p:cBhvr>
                                    </p:anim>
                                  </p:childTnLst>
                                </p:cTn>
                              </p:par>
                            </p:childTnLst>
                          </p:cTn>
                        </p:par>
                      </p:childTnLst>
                    </p:cTn>
                  </p:par>
                  <p:par>
                    <p:cTn id="118" fill="hold" nodeType="clickPar">
                      <p:stCondLst>
                        <p:cond delay="indefinite"/>
                      </p:stCondLst>
                      <p:childTnLst>
                        <p:par>
                          <p:cTn id="119" fill="hold" nodeType="withGroup">
                            <p:stCondLst>
                              <p:cond delay="0"/>
                            </p:stCondLst>
                            <p:childTnLst>
                              <p:par>
                                <p:cTn id="120" presetID="51" presetClass="entr" presetSubtype="0" fill="hold" nodeType="clickEffect">
                                  <p:stCondLst>
                                    <p:cond delay="0"/>
                                  </p:stCondLst>
                                  <p:childTnLst>
                                    <p:set>
                                      <p:cBhvr>
                                        <p:cTn id="121" dur="1" fill="hold">
                                          <p:stCondLst>
                                            <p:cond delay="0"/>
                                          </p:stCondLst>
                                        </p:cTn>
                                        <p:tgtEl>
                                          <p:spTgt spid="125977"/>
                                        </p:tgtEl>
                                        <p:attrNameLst>
                                          <p:attrName>style.visibility</p:attrName>
                                        </p:attrNameLst>
                                      </p:cBhvr>
                                      <p:to>
                                        <p:strVal val="visible"/>
                                      </p:to>
                                    </p:set>
                                    <p:animEffect transition="in" filter="fade">
                                      <p:cBhvr>
                                        <p:cTn id="122" dur="770" decel="100000"/>
                                        <p:tgtEl>
                                          <p:spTgt spid="125977"/>
                                        </p:tgtEl>
                                      </p:cBhvr>
                                    </p:animEffect>
                                    <p:animScale>
                                      <p:cBhvr>
                                        <p:cTn id="123" dur="770" decel="100000"/>
                                        <p:tgtEl>
                                          <p:spTgt spid="125977"/>
                                        </p:tgtEl>
                                      </p:cBhvr>
                                      <p:from x="10000" y="10000"/>
                                      <p:to x="200000" y="450000"/>
                                    </p:animScale>
                                    <p:animScale>
                                      <p:cBhvr>
                                        <p:cTn id="124" dur="1230" accel="100000" fill="hold">
                                          <p:stCondLst>
                                            <p:cond delay="770"/>
                                          </p:stCondLst>
                                        </p:cTn>
                                        <p:tgtEl>
                                          <p:spTgt spid="125977"/>
                                        </p:tgtEl>
                                      </p:cBhvr>
                                      <p:from x="200000" y="450000"/>
                                      <p:to x="100000" y="100000"/>
                                    </p:animScale>
                                    <p:set>
                                      <p:cBhvr>
                                        <p:cTn id="125" dur="770" fill="hold"/>
                                        <p:tgtEl>
                                          <p:spTgt spid="125977"/>
                                        </p:tgtEl>
                                        <p:attrNameLst>
                                          <p:attrName>ppt_x</p:attrName>
                                        </p:attrNameLst>
                                      </p:cBhvr>
                                      <p:to>
                                        <p:strVal val="(0.5)"/>
                                      </p:to>
                                    </p:set>
                                    <p:anim from="(0.5)" to="(#ppt_x)" calcmode="lin" valueType="num">
                                      <p:cBhvr>
                                        <p:cTn id="126" dur="1230" accel="100000" fill="hold">
                                          <p:stCondLst>
                                            <p:cond delay="770"/>
                                          </p:stCondLst>
                                        </p:cTn>
                                        <p:tgtEl>
                                          <p:spTgt spid="125977"/>
                                        </p:tgtEl>
                                        <p:attrNameLst>
                                          <p:attrName>ppt_x</p:attrName>
                                        </p:attrNameLst>
                                      </p:cBhvr>
                                    </p:anim>
                                    <p:set>
                                      <p:cBhvr>
                                        <p:cTn id="127" dur="770" fill="hold"/>
                                        <p:tgtEl>
                                          <p:spTgt spid="125977"/>
                                        </p:tgtEl>
                                        <p:attrNameLst>
                                          <p:attrName>ppt_y</p:attrName>
                                        </p:attrNameLst>
                                      </p:cBhvr>
                                      <p:to>
                                        <p:strVal val="(#ppt_y+0.4)"/>
                                      </p:to>
                                    </p:set>
                                    <p:anim from="(#ppt_y+0.4)" to="(#ppt_y)" calcmode="lin" valueType="num">
                                      <p:cBhvr>
                                        <p:cTn id="128" dur="1230" accel="100000" fill="hold">
                                          <p:stCondLst>
                                            <p:cond delay="770"/>
                                          </p:stCondLst>
                                        </p:cTn>
                                        <p:tgtEl>
                                          <p:spTgt spid="125977"/>
                                        </p:tgtEl>
                                        <p:attrNameLst>
                                          <p:attrName>ppt_y</p:attrName>
                                        </p:attrNameLst>
                                      </p:cBhvr>
                                    </p:anim>
                                  </p:childTnLst>
                                </p:cTn>
                              </p:par>
                            </p:childTnLst>
                          </p:cTn>
                        </p:par>
                      </p:childTnLst>
                    </p:cTn>
                  </p:par>
                  <p:par>
                    <p:cTn id="129" fill="hold" nodeType="clickPar">
                      <p:stCondLst>
                        <p:cond delay="indefinite"/>
                      </p:stCondLst>
                      <p:childTnLst>
                        <p:par>
                          <p:cTn id="130" fill="hold" nodeType="withGroup">
                            <p:stCondLst>
                              <p:cond delay="0"/>
                            </p:stCondLst>
                            <p:childTnLst>
                              <p:par>
                                <p:cTn id="131" presetID="51" presetClass="entr" presetSubtype="0" fill="hold" grpId="0" nodeType="clickEffect">
                                  <p:stCondLst>
                                    <p:cond delay="0"/>
                                  </p:stCondLst>
                                  <p:childTnLst>
                                    <p:set>
                                      <p:cBhvr>
                                        <p:cTn id="132" dur="1" fill="hold">
                                          <p:stCondLst>
                                            <p:cond delay="0"/>
                                          </p:stCondLst>
                                        </p:cTn>
                                        <p:tgtEl>
                                          <p:spTgt spid="125963"/>
                                        </p:tgtEl>
                                        <p:attrNameLst>
                                          <p:attrName>style.visibility</p:attrName>
                                        </p:attrNameLst>
                                      </p:cBhvr>
                                      <p:to>
                                        <p:strVal val="visible"/>
                                      </p:to>
                                    </p:set>
                                    <p:animEffect transition="in" filter="fade">
                                      <p:cBhvr>
                                        <p:cTn id="133" dur="770" decel="100000"/>
                                        <p:tgtEl>
                                          <p:spTgt spid="125963"/>
                                        </p:tgtEl>
                                      </p:cBhvr>
                                    </p:animEffect>
                                    <p:animScale>
                                      <p:cBhvr>
                                        <p:cTn id="134" dur="770" decel="100000"/>
                                        <p:tgtEl>
                                          <p:spTgt spid="125963"/>
                                        </p:tgtEl>
                                      </p:cBhvr>
                                      <p:from x="10000" y="10000"/>
                                      <p:to x="200000" y="450000"/>
                                    </p:animScale>
                                    <p:animScale>
                                      <p:cBhvr>
                                        <p:cTn id="135" dur="1230" accel="100000" fill="hold">
                                          <p:stCondLst>
                                            <p:cond delay="770"/>
                                          </p:stCondLst>
                                        </p:cTn>
                                        <p:tgtEl>
                                          <p:spTgt spid="125963"/>
                                        </p:tgtEl>
                                      </p:cBhvr>
                                      <p:from x="200000" y="450000"/>
                                      <p:to x="100000" y="100000"/>
                                    </p:animScale>
                                    <p:set>
                                      <p:cBhvr>
                                        <p:cTn id="136" dur="770" fill="hold"/>
                                        <p:tgtEl>
                                          <p:spTgt spid="125963"/>
                                        </p:tgtEl>
                                        <p:attrNameLst>
                                          <p:attrName>ppt_x</p:attrName>
                                        </p:attrNameLst>
                                      </p:cBhvr>
                                      <p:to>
                                        <p:strVal val="(0.5)"/>
                                      </p:to>
                                    </p:set>
                                    <p:anim from="(0.5)" to="(#ppt_x)" calcmode="lin" valueType="num">
                                      <p:cBhvr>
                                        <p:cTn id="137" dur="1230" accel="100000" fill="hold">
                                          <p:stCondLst>
                                            <p:cond delay="770"/>
                                          </p:stCondLst>
                                        </p:cTn>
                                        <p:tgtEl>
                                          <p:spTgt spid="125963"/>
                                        </p:tgtEl>
                                        <p:attrNameLst>
                                          <p:attrName>ppt_x</p:attrName>
                                        </p:attrNameLst>
                                      </p:cBhvr>
                                    </p:anim>
                                    <p:set>
                                      <p:cBhvr>
                                        <p:cTn id="138" dur="770" fill="hold"/>
                                        <p:tgtEl>
                                          <p:spTgt spid="125963"/>
                                        </p:tgtEl>
                                        <p:attrNameLst>
                                          <p:attrName>ppt_y</p:attrName>
                                        </p:attrNameLst>
                                      </p:cBhvr>
                                      <p:to>
                                        <p:strVal val="(#ppt_y+0.4)"/>
                                      </p:to>
                                    </p:set>
                                    <p:anim from="(#ppt_y+0.4)" to="(#ppt_y)" calcmode="lin" valueType="num">
                                      <p:cBhvr>
                                        <p:cTn id="139" dur="1230" accel="100000" fill="hold">
                                          <p:stCondLst>
                                            <p:cond delay="770"/>
                                          </p:stCondLst>
                                        </p:cTn>
                                        <p:tgtEl>
                                          <p:spTgt spid="125963"/>
                                        </p:tgtEl>
                                        <p:attrNameLst>
                                          <p:attrName>ppt_y</p:attrName>
                                        </p:attrNameLst>
                                      </p:cBhvr>
                                    </p:anim>
                                  </p:childTnLst>
                                </p:cTn>
                              </p:par>
                            </p:childTnLst>
                          </p:cTn>
                        </p:par>
                      </p:childTnLst>
                    </p:cTn>
                  </p:par>
                  <p:par>
                    <p:cTn id="140" fill="hold" nodeType="clickPar">
                      <p:stCondLst>
                        <p:cond delay="indefinite"/>
                      </p:stCondLst>
                      <p:childTnLst>
                        <p:par>
                          <p:cTn id="141" fill="hold" nodeType="withGroup">
                            <p:stCondLst>
                              <p:cond delay="0"/>
                            </p:stCondLst>
                            <p:childTnLst>
                              <p:par>
                                <p:cTn id="142" presetID="51" presetClass="entr" presetSubtype="0" fill="hold" nodeType="clickEffect">
                                  <p:stCondLst>
                                    <p:cond delay="0"/>
                                  </p:stCondLst>
                                  <p:childTnLst>
                                    <p:set>
                                      <p:cBhvr>
                                        <p:cTn id="143" dur="1" fill="hold">
                                          <p:stCondLst>
                                            <p:cond delay="0"/>
                                          </p:stCondLst>
                                        </p:cTn>
                                        <p:tgtEl>
                                          <p:spTgt spid="125978"/>
                                        </p:tgtEl>
                                        <p:attrNameLst>
                                          <p:attrName>style.visibility</p:attrName>
                                        </p:attrNameLst>
                                      </p:cBhvr>
                                      <p:to>
                                        <p:strVal val="visible"/>
                                      </p:to>
                                    </p:set>
                                    <p:animEffect transition="in" filter="fade">
                                      <p:cBhvr>
                                        <p:cTn id="144" dur="770" decel="100000"/>
                                        <p:tgtEl>
                                          <p:spTgt spid="125978"/>
                                        </p:tgtEl>
                                      </p:cBhvr>
                                    </p:animEffect>
                                    <p:animScale>
                                      <p:cBhvr>
                                        <p:cTn id="145" dur="770" decel="100000"/>
                                        <p:tgtEl>
                                          <p:spTgt spid="125978"/>
                                        </p:tgtEl>
                                      </p:cBhvr>
                                      <p:from x="10000" y="10000"/>
                                      <p:to x="200000" y="450000"/>
                                    </p:animScale>
                                    <p:animScale>
                                      <p:cBhvr>
                                        <p:cTn id="146" dur="1230" accel="100000" fill="hold">
                                          <p:stCondLst>
                                            <p:cond delay="770"/>
                                          </p:stCondLst>
                                        </p:cTn>
                                        <p:tgtEl>
                                          <p:spTgt spid="125978"/>
                                        </p:tgtEl>
                                      </p:cBhvr>
                                      <p:from x="200000" y="450000"/>
                                      <p:to x="100000" y="100000"/>
                                    </p:animScale>
                                    <p:set>
                                      <p:cBhvr>
                                        <p:cTn id="147" dur="770" fill="hold"/>
                                        <p:tgtEl>
                                          <p:spTgt spid="125978"/>
                                        </p:tgtEl>
                                        <p:attrNameLst>
                                          <p:attrName>ppt_x</p:attrName>
                                        </p:attrNameLst>
                                      </p:cBhvr>
                                      <p:to>
                                        <p:strVal val="(0.5)"/>
                                      </p:to>
                                    </p:set>
                                    <p:anim from="(0.5)" to="(#ppt_x)" calcmode="lin" valueType="num">
                                      <p:cBhvr>
                                        <p:cTn id="148" dur="1230" accel="100000" fill="hold">
                                          <p:stCondLst>
                                            <p:cond delay="770"/>
                                          </p:stCondLst>
                                        </p:cTn>
                                        <p:tgtEl>
                                          <p:spTgt spid="125978"/>
                                        </p:tgtEl>
                                        <p:attrNameLst>
                                          <p:attrName>ppt_x</p:attrName>
                                        </p:attrNameLst>
                                      </p:cBhvr>
                                    </p:anim>
                                    <p:set>
                                      <p:cBhvr>
                                        <p:cTn id="149" dur="770" fill="hold"/>
                                        <p:tgtEl>
                                          <p:spTgt spid="125978"/>
                                        </p:tgtEl>
                                        <p:attrNameLst>
                                          <p:attrName>ppt_y</p:attrName>
                                        </p:attrNameLst>
                                      </p:cBhvr>
                                      <p:to>
                                        <p:strVal val="(#ppt_y+0.4)"/>
                                      </p:to>
                                    </p:set>
                                    <p:anim from="(#ppt_y+0.4)" to="(#ppt_y)" calcmode="lin" valueType="num">
                                      <p:cBhvr>
                                        <p:cTn id="150" dur="1230" accel="100000" fill="hold">
                                          <p:stCondLst>
                                            <p:cond delay="770"/>
                                          </p:stCondLst>
                                        </p:cTn>
                                        <p:tgtEl>
                                          <p:spTgt spid="125978"/>
                                        </p:tgtEl>
                                        <p:attrNameLst>
                                          <p:attrName>ppt_y</p:attrName>
                                        </p:attrNameLst>
                                      </p:cBhvr>
                                    </p:anim>
                                  </p:childTnLst>
                                </p:cTn>
                              </p:par>
                            </p:childTnLst>
                          </p:cTn>
                        </p:par>
                      </p:childTnLst>
                    </p:cTn>
                  </p:par>
                  <p:par>
                    <p:cTn id="151" fill="hold" nodeType="clickPar">
                      <p:stCondLst>
                        <p:cond delay="indefinite"/>
                      </p:stCondLst>
                      <p:childTnLst>
                        <p:par>
                          <p:cTn id="152" fill="hold" nodeType="withGroup">
                            <p:stCondLst>
                              <p:cond delay="0"/>
                            </p:stCondLst>
                            <p:childTnLst>
                              <p:par>
                                <p:cTn id="153" presetID="51" presetClass="entr" presetSubtype="0" fill="hold" nodeType="clickEffect">
                                  <p:stCondLst>
                                    <p:cond delay="0"/>
                                  </p:stCondLst>
                                  <p:childTnLst>
                                    <p:set>
                                      <p:cBhvr>
                                        <p:cTn id="154" dur="1" fill="hold">
                                          <p:stCondLst>
                                            <p:cond delay="0"/>
                                          </p:stCondLst>
                                        </p:cTn>
                                        <p:tgtEl>
                                          <p:spTgt spid="125969"/>
                                        </p:tgtEl>
                                        <p:attrNameLst>
                                          <p:attrName>style.visibility</p:attrName>
                                        </p:attrNameLst>
                                      </p:cBhvr>
                                      <p:to>
                                        <p:strVal val="visible"/>
                                      </p:to>
                                    </p:set>
                                    <p:animEffect transition="in" filter="fade">
                                      <p:cBhvr>
                                        <p:cTn id="155" dur="770" decel="100000"/>
                                        <p:tgtEl>
                                          <p:spTgt spid="125969"/>
                                        </p:tgtEl>
                                      </p:cBhvr>
                                    </p:animEffect>
                                    <p:animScale>
                                      <p:cBhvr>
                                        <p:cTn id="156" dur="770" decel="100000"/>
                                        <p:tgtEl>
                                          <p:spTgt spid="125969"/>
                                        </p:tgtEl>
                                      </p:cBhvr>
                                      <p:from x="10000" y="10000"/>
                                      <p:to x="200000" y="450000"/>
                                    </p:animScale>
                                    <p:animScale>
                                      <p:cBhvr>
                                        <p:cTn id="157" dur="1230" accel="100000" fill="hold">
                                          <p:stCondLst>
                                            <p:cond delay="770"/>
                                          </p:stCondLst>
                                        </p:cTn>
                                        <p:tgtEl>
                                          <p:spTgt spid="125969"/>
                                        </p:tgtEl>
                                      </p:cBhvr>
                                      <p:from x="200000" y="450000"/>
                                      <p:to x="100000" y="100000"/>
                                    </p:animScale>
                                    <p:set>
                                      <p:cBhvr>
                                        <p:cTn id="158" dur="770" fill="hold"/>
                                        <p:tgtEl>
                                          <p:spTgt spid="125969"/>
                                        </p:tgtEl>
                                        <p:attrNameLst>
                                          <p:attrName>ppt_x</p:attrName>
                                        </p:attrNameLst>
                                      </p:cBhvr>
                                      <p:to>
                                        <p:strVal val="(0.5)"/>
                                      </p:to>
                                    </p:set>
                                    <p:anim from="(0.5)" to="(#ppt_x)" calcmode="lin" valueType="num">
                                      <p:cBhvr>
                                        <p:cTn id="159" dur="1230" accel="100000" fill="hold">
                                          <p:stCondLst>
                                            <p:cond delay="770"/>
                                          </p:stCondLst>
                                        </p:cTn>
                                        <p:tgtEl>
                                          <p:spTgt spid="125969"/>
                                        </p:tgtEl>
                                        <p:attrNameLst>
                                          <p:attrName>ppt_x</p:attrName>
                                        </p:attrNameLst>
                                      </p:cBhvr>
                                    </p:anim>
                                    <p:set>
                                      <p:cBhvr>
                                        <p:cTn id="160" dur="770" fill="hold"/>
                                        <p:tgtEl>
                                          <p:spTgt spid="125969"/>
                                        </p:tgtEl>
                                        <p:attrNameLst>
                                          <p:attrName>ppt_y</p:attrName>
                                        </p:attrNameLst>
                                      </p:cBhvr>
                                      <p:to>
                                        <p:strVal val="(#ppt_y+0.4)"/>
                                      </p:to>
                                    </p:set>
                                    <p:anim from="(#ppt_y+0.4)" to="(#ppt_y)" calcmode="lin" valueType="num">
                                      <p:cBhvr>
                                        <p:cTn id="161" dur="1230" accel="100000" fill="hold">
                                          <p:stCondLst>
                                            <p:cond delay="770"/>
                                          </p:stCondLst>
                                        </p:cTn>
                                        <p:tgtEl>
                                          <p:spTgt spid="125969"/>
                                        </p:tgtEl>
                                        <p:attrNameLst>
                                          <p:attrName>ppt_y</p:attrName>
                                        </p:attrNameLst>
                                      </p:cBhvr>
                                    </p:anim>
                                  </p:childTnLst>
                                </p:cTn>
                              </p:par>
                            </p:childTnLst>
                          </p:cTn>
                        </p:par>
                      </p:childTnLst>
                    </p:cTn>
                  </p:par>
                  <p:par>
                    <p:cTn id="162" fill="hold" nodeType="clickPar">
                      <p:stCondLst>
                        <p:cond delay="indefinite"/>
                      </p:stCondLst>
                      <p:childTnLst>
                        <p:par>
                          <p:cTn id="163" fill="hold" nodeType="withGroup">
                            <p:stCondLst>
                              <p:cond delay="0"/>
                            </p:stCondLst>
                            <p:childTnLst>
                              <p:par>
                                <p:cTn id="164" presetID="51" presetClass="entr" presetSubtype="0" fill="hold" grpId="0" nodeType="clickEffect">
                                  <p:stCondLst>
                                    <p:cond delay="0"/>
                                  </p:stCondLst>
                                  <p:childTnLst>
                                    <p:set>
                                      <p:cBhvr>
                                        <p:cTn id="165" dur="1" fill="hold">
                                          <p:stCondLst>
                                            <p:cond delay="0"/>
                                          </p:stCondLst>
                                        </p:cTn>
                                        <p:tgtEl>
                                          <p:spTgt spid="125960"/>
                                        </p:tgtEl>
                                        <p:attrNameLst>
                                          <p:attrName>style.visibility</p:attrName>
                                        </p:attrNameLst>
                                      </p:cBhvr>
                                      <p:to>
                                        <p:strVal val="visible"/>
                                      </p:to>
                                    </p:set>
                                    <p:animEffect transition="in" filter="fade">
                                      <p:cBhvr>
                                        <p:cTn id="166" dur="770" decel="100000"/>
                                        <p:tgtEl>
                                          <p:spTgt spid="125960"/>
                                        </p:tgtEl>
                                      </p:cBhvr>
                                    </p:animEffect>
                                    <p:animScale>
                                      <p:cBhvr>
                                        <p:cTn id="167" dur="770" decel="100000"/>
                                        <p:tgtEl>
                                          <p:spTgt spid="125960"/>
                                        </p:tgtEl>
                                      </p:cBhvr>
                                      <p:from x="10000" y="10000"/>
                                      <p:to x="200000" y="450000"/>
                                    </p:animScale>
                                    <p:animScale>
                                      <p:cBhvr>
                                        <p:cTn id="168" dur="1230" accel="100000" fill="hold">
                                          <p:stCondLst>
                                            <p:cond delay="770"/>
                                          </p:stCondLst>
                                        </p:cTn>
                                        <p:tgtEl>
                                          <p:spTgt spid="125960"/>
                                        </p:tgtEl>
                                      </p:cBhvr>
                                      <p:from x="200000" y="450000"/>
                                      <p:to x="100000" y="100000"/>
                                    </p:animScale>
                                    <p:set>
                                      <p:cBhvr>
                                        <p:cTn id="169" dur="770" fill="hold"/>
                                        <p:tgtEl>
                                          <p:spTgt spid="125960"/>
                                        </p:tgtEl>
                                        <p:attrNameLst>
                                          <p:attrName>ppt_x</p:attrName>
                                        </p:attrNameLst>
                                      </p:cBhvr>
                                      <p:to>
                                        <p:strVal val="(0.5)"/>
                                      </p:to>
                                    </p:set>
                                    <p:anim from="(0.5)" to="(#ppt_x)" calcmode="lin" valueType="num">
                                      <p:cBhvr>
                                        <p:cTn id="170" dur="1230" accel="100000" fill="hold">
                                          <p:stCondLst>
                                            <p:cond delay="770"/>
                                          </p:stCondLst>
                                        </p:cTn>
                                        <p:tgtEl>
                                          <p:spTgt spid="125960"/>
                                        </p:tgtEl>
                                        <p:attrNameLst>
                                          <p:attrName>ppt_x</p:attrName>
                                        </p:attrNameLst>
                                      </p:cBhvr>
                                    </p:anim>
                                    <p:set>
                                      <p:cBhvr>
                                        <p:cTn id="171" dur="770" fill="hold"/>
                                        <p:tgtEl>
                                          <p:spTgt spid="125960"/>
                                        </p:tgtEl>
                                        <p:attrNameLst>
                                          <p:attrName>ppt_y</p:attrName>
                                        </p:attrNameLst>
                                      </p:cBhvr>
                                      <p:to>
                                        <p:strVal val="(#ppt_y+0.4)"/>
                                      </p:to>
                                    </p:set>
                                    <p:anim from="(#ppt_y+0.4)" to="(#ppt_y)" calcmode="lin" valueType="num">
                                      <p:cBhvr>
                                        <p:cTn id="172" dur="1230" accel="100000" fill="hold">
                                          <p:stCondLst>
                                            <p:cond delay="770"/>
                                          </p:stCondLst>
                                        </p:cTn>
                                        <p:tgtEl>
                                          <p:spTgt spid="125960"/>
                                        </p:tgtEl>
                                        <p:attrNameLst>
                                          <p:attrName>ppt_y</p:attrName>
                                        </p:attrNameLst>
                                      </p:cBhvr>
                                    </p:anim>
                                  </p:childTnLst>
                                </p:cTn>
                              </p:par>
                            </p:childTnLst>
                          </p:cTn>
                        </p:par>
                      </p:childTnLst>
                    </p:cTn>
                  </p:par>
                  <p:par>
                    <p:cTn id="173" fill="hold" nodeType="clickPar">
                      <p:stCondLst>
                        <p:cond delay="indefinite"/>
                      </p:stCondLst>
                      <p:childTnLst>
                        <p:par>
                          <p:cTn id="174" fill="hold" nodeType="withGroup">
                            <p:stCondLst>
                              <p:cond delay="0"/>
                            </p:stCondLst>
                            <p:childTnLst>
                              <p:par>
                                <p:cTn id="175" presetID="51" presetClass="entr" presetSubtype="0" fill="hold" nodeType="clickEffect">
                                  <p:stCondLst>
                                    <p:cond delay="0"/>
                                  </p:stCondLst>
                                  <p:childTnLst>
                                    <p:set>
                                      <p:cBhvr>
                                        <p:cTn id="176" dur="1" fill="hold">
                                          <p:stCondLst>
                                            <p:cond delay="0"/>
                                          </p:stCondLst>
                                        </p:cTn>
                                        <p:tgtEl>
                                          <p:spTgt spid="125971"/>
                                        </p:tgtEl>
                                        <p:attrNameLst>
                                          <p:attrName>style.visibility</p:attrName>
                                        </p:attrNameLst>
                                      </p:cBhvr>
                                      <p:to>
                                        <p:strVal val="visible"/>
                                      </p:to>
                                    </p:set>
                                    <p:animEffect transition="in" filter="fade">
                                      <p:cBhvr>
                                        <p:cTn id="177" dur="770" decel="100000"/>
                                        <p:tgtEl>
                                          <p:spTgt spid="125971"/>
                                        </p:tgtEl>
                                      </p:cBhvr>
                                    </p:animEffect>
                                    <p:animScale>
                                      <p:cBhvr>
                                        <p:cTn id="178" dur="770" decel="100000"/>
                                        <p:tgtEl>
                                          <p:spTgt spid="125971"/>
                                        </p:tgtEl>
                                      </p:cBhvr>
                                      <p:from x="10000" y="10000"/>
                                      <p:to x="200000" y="450000"/>
                                    </p:animScale>
                                    <p:animScale>
                                      <p:cBhvr>
                                        <p:cTn id="179" dur="1230" accel="100000" fill="hold">
                                          <p:stCondLst>
                                            <p:cond delay="770"/>
                                          </p:stCondLst>
                                        </p:cTn>
                                        <p:tgtEl>
                                          <p:spTgt spid="125971"/>
                                        </p:tgtEl>
                                      </p:cBhvr>
                                      <p:from x="200000" y="450000"/>
                                      <p:to x="100000" y="100000"/>
                                    </p:animScale>
                                    <p:set>
                                      <p:cBhvr>
                                        <p:cTn id="180" dur="770" fill="hold"/>
                                        <p:tgtEl>
                                          <p:spTgt spid="125971"/>
                                        </p:tgtEl>
                                        <p:attrNameLst>
                                          <p:attrName>ppt_x</p:attrName>
                                        </p:attrNameLst>
                                      </p:cBhvr>
                                      <p:to>
                                        <p:strVal val="(0.5)"/>
                                      </p:to>
                                    </p:set>
                                    <p:anim from="(0.5)" to="(#ppt_x)" calcmode="lin" valueType="num">
                                      <p:cBhvr>
                                        <p:cTn id="181" dur="1230" accel="100000" fill="hold">
                                          <p:stCondLst>
                                            <p:cond delay="770"/>
                                          </p:stCondLst>
                                        </p:cTn>
                                        <p:tgtEl>
                                          <p:spTgt spid="125971"/>
                                        </p:tgtEl>
                                        <p:attrNameLst>
                                          <p:attrName>ppt_x</p:attrName>
                                        </p:attrNameLst>
                                      </p:cBhvr>
                                    </p:anim>
                                    <p:set>
                                      <p:cBhvr>
                                        <p:cTn id="182" dur="770" fill="hold"/>
                                        <p:tgtEl>
                                          <p:spTgt spid="125971"/>
                                        </p:tgtEl>
                                        <p:attrNameLst>
                                          <p:attrName>ppt_y</p:attrName>
                                        </p:attrNameLst>
                                      </p:cBhvr>
                                      <p:to>
                                        <p:strVal val="(#ppt_y+0.4)"/>
                                      </p:to>
                                    </p:set>
                                    <p:anim from="(#ppt_y+0.4)" to="(#ppt_y)" calcmode="lin" valueType="num">
                                      <p:cBhvr>
                                        <p:cTn id="183" dur="1230" accel="100000" fill="hold">
                                          <p:stCondLst>
                                            <p:cond delay="770"/>
                                          </p:stCondLst>
                                        </p:cTn>
                                        <p:tgtEl>
                                          <p:spTgt spid="125971"/>
                                        </p:tgtEl>
                                        <p:attrNameLst>
                                          <p:attrName>ppt_y</p:attrName>
                                        </p:attrNameLst>
                                      </p:cBhvr>
                                    </p:anim>
                                  </p:childTnLst>
                                </p:cTn>
                              </p:par>
                              <p:par>
                                <p:cTn id="184" presetID="51" presetClass="entr" presetSubtype="0" fill="hold" nodeType="withEffect">
                                  <p:stCondLst>
                                    <p:cond delay="0"/>
                                  </p:stCondLst>
                                  <p:childTnLst>
                                    <p:set>
                                      <p:cBhvr>
                                        <p:cTn id="185" dur="1" fill="hold">
                                          <p:stCondLst>
                                            <p:cond delay="0"/>
                                          </p:stCondLst>
                                        </p:cTn>
                                        <p:tgtEl>
                                          <p:spTgt spid="125970"/>
                                        </p:tgtEl>
                                        <p:attrNameLst>
                                          <p:attrName>style.visibility</p:attrName>
                                        </p:attrNameLst>
                                      </p:cBhvr>
                                      <p:to>
                                        <p:strVal val="visible"/>
                                      </p:to>
                                    </p:set>
                                    <p:animEffect transition="in" filter="fade">
                                      <p:cBhvr>
                                        <p:cTn id="186" dur="770" decel="100000"/>
                                        <p:tgtEl>
                                          <p:spTgt spid="125970"/>
                                        </p:tgtEl>
                                      </p:cBhvr>
                                    </p:animEffect>
                                    <p:animScale>
                                      <p:cBhvr>
                                        <p:cTn id="187" dur="770" decel="100000"/>
                                        <p:tgtEl>
                                          <p:spTgt spid="125970"/>
                                        </p:tgtEl>
                                      </p:cBhvr>
                                      <p:from x="10000" y="10000"/>
                                      <p:to x="200000" y="450000"/>
                                    </p:animScale>
                                    <p:animScale>
                                      <p:cBhvr>
                                        <p:cTn id="188" dur="1230" accel="100000" fill="hold">
                                          <p:stCondLst>
                                            <p:cond delay="770"/>
                                          </p:stCondLst>
                                        </p:cTn>
                                        <p:tgtEl>
                                          <p:spTgt spid="125970"/>
                                        </p:tgtEl>
                                      </p:cBhvr>
                                      <p:from x="200000" y="450000"/>
                                      <p:to x="100000" y="100000"/>
                                    </p:animScale>
                                    <p:set>
                                      <p:cBhvr>
                                        <p:cTn id="189" dur="770" fill="hold"/>
                                        <p:tgtEl>
                                          <p:spTgt spid="125970"/>
                                        </p:tgtEl>
                                        <p:attrNameLst>
                                          <p:attrName>ppt_x</p:attrName>
                                        </p:attrNameLst>
                                      </p:cBhvr>
                                      <p:to>
                                        <p:strVal val="(0.5)"/>
                                      </p:to>
                                    </p:set>
                                    <p:anim from="(0.5)" to="(#ppt_x)" calcmode="lin" valueType="num">
                                      <p:cBhvr>
                                        <p:cTn id="190" dur="1230" accel="100000" fill="hold">
                                          <p:stCondLst>
                                            <p:cond delay="770"/>
                                          </p:stCondLst>
                                        </p:cTn>
                                        <p:tgtEl>
                                          <p:spTgt spid="125970"/>
                                        </p:tgtEl>
                                        <p:attrNameLst>
                                          <p:attrName>ppt_x</p:attrName>
                                        </p:attrNameLst>
                                      </p:cBhvr>
                                    </p:anim>
                                    <p:set>
                                      <p:cBhvr>
                                        <p:cTn id="191" dur="770" fill="hold"/>
                                        <p:tgtEl>
                                          <p:spTgt spid="125970"/>
                                        </p:tgtEl>
                                        <p:attrNameLst>
                                          <p:attrName>ppt_y</p:attrName>
                                        </p:attrNameLst>
                                      </p:cBhvr>
                                      <p:to>
                                        <p:strVal val="(#ppt_y+0.4)"/>
                                      </p:to>
                                    </p:set>
                                    <p:anim from="(#ppt_y+0.4)" to="(#ppt_y)" calcmode="lin" valueType="num">
                                      <p:cBhvr>
                                        <p:cTn id="192" dur="1230" accel="100000" fill="hold">
                                          <p:stCondLst>
                                            <p:cond delay="770"/>
                                          </p:stCondLst>
                                        </p:cTn>
                                        <p:tgtEl>
                                          <p:spTgt spid="125970"/>
                                        </p:tgtEl>
                                        <p:attrNameLst>
                                          <p:attrName>ppt_y</p:attrName>
                                        </p:attrNameLst>
                                      </p:cBhvr>
                                    </p:anim>
                                  </p:childTnLst>
                                </p:cTn>
                              </p:par>
                              <p:par>
                                <p:cTn id="193" presetID="51" presetClass="entr" presetSubtype="0" fill="hold" nodeType="withEffect">
                                  <p:stCondLst>
                                    <p:cond delay="0"/>
                                  </p:stCondLst>
                                  <p:childTnLst>
                                    <p:set>
                                      <p:cBhvr>
                                        <p:cTn id="194" dur="1" fill="hold">
                                          <p:stCondLst>
                                            <p:cond delay="0"/>
                                          </p:stCondLst>
                                        </p:cTn>
                                        <p:tgtEl>
                                          <p:spTgt spid="125972"/>
                                        </p:tgtEl>
                                        <p:attrNameLst>
                                          <p:attrName>style.visibility</p:attrName>
                                        </p:attrNameLst>
                                      </p:cBhvr>
                                      <p:to>
                                        <p:strVal val="visible"/>
                                      </p:to>
                                    </p:set>
                                    <p:animEffect transition="in" filter="fade">
                                      <p:cBhvr>
                                        <p:cTn id="195" dur="770" decel="100000"/>
                                        <p:tgtEl>
                                          <p:spTgt spid="125972"/>
                                        </p:tgtEl>
                                      </p:cBhvr>
                                    </p:animEffect>
                                    <p:animScale>
                                      <p:cBhvr>
                                        <p:cTn id="196" dur="770" decel="100000"/>
                                        <p:tgtEl>
                                          <p:spTgt spid="125972"/>
                                        </p:tgtEl>
                                      </p:cBhvr>
                                      <p:from x="10000" y="10000"/>
                                      <p:to x="200000" y="450000"/>
                                    </p:animScale>
                                    <p:animScale>
                                      <p:cBhvr>
                                        <p:cTn id="197" dur="1230" accel="100000" fill="hold">
                                          <p:stCondLst>
                                            <p:cond delay="770"/>
                                          </p:stCondLst>
                                        </p:cTn>
                                        <p:tgtEl>
                                          <p:spTgt spid="125972"/>
                                        </p:tgtEl>
                                      </p:cBhvr>
                                      <p:from x="200000" y="450000"/>
                                      <p:to x="100000" y="100000"/>
                                    </p:animScale>
                                    <p:set>
                                      <p:cBhvr>
                                        <p:cTn id="198" dur="770" fill="hold"/>
                                        <p:tgtEl>
                                          <p:spTgt spid="125972"/>
                                        </p:tgtEl>
                                        <p:attrNameLst>
                                          <p:attrName>ppt_x</p:attrName>
                                        </p:attrNameLst>
                                      </p:cBhvr>
                                      <p:to>
                                        <p:strVal val="(0.5)"/>
                                      </p:to>
                                    </p:set>
                                    <p:anim from="(0.5)" to="(#ppt_x)" calcmode="lin" valueType="num">
                                      <p:cBhvr>
                                        <p:cTn id="199" dur="1230" accel="100000" fill="hold">
                                          <p:stCondLst>
                                            <p:cond delay="770"/>
                                          </p:stCondLst>
                                        </p:cTn>
                                        <p:tgtEl>
                                          <p:spTgt spid="125972"/>
                                        </p:tgtEl>
                                        <p:attrNameLst>
                                          <p:attrName>ppt_x</p:attrName>
                                        </p:attrNameLst>
                                      </p:cBhvr>
                                    </p:anim>
                                    <p:set>
                                      <p:cBhvr>
                                        <p:cTn id="200" dur="770" fill="hold"/>
                                        <p:tgtEl>
                                          <p:spTgt spid="125972"/>
                                        </p:tgtEl>
                                        <p:attrNameLst>
                                          <p:attrName>ppt_y</p:attrName>
                                        </p:attrNameLst>
                                      </p:cBhvr>
                                      <p:to>
                                        <p:strVal val="(#ppt_y+0.4)"/>
                                      </p:to>
                                    </p:set>
                                    <p:anim from="(#ppt_y+0.4)" to="(#ppt_y)" calcmode="lin" valueType="num">
                                      <p:cBhvr>
                                        <p:cTn id="201" dur="1230" accel="100000" fill="hold">
                                          <p:stCondLst>
                                            <p:cond delay="770"/>
                                          </p:stCondLst>
                                        </p:cTn>
                                        <p:tgtEl>
                                          <p:spTgt spid="125972"/>
                                        </p:tgtEl>
                                        <p:attrNameLst>
                                          <p:attrName>ppt_y</p:attrName>
                                        </p:attrNameLst>
                                      </p:cBhvr>
                                    </p:anim>
                                  </p:childTnLst>
                                </p:cTn>
                              </p:par>
                            </p:childTnLst>
                          </p:cTn>
                        </p:par>
                      </p:childTnLst>
                    </p:cTn>
                  </p:par>
                  <p:par>
                    <p:cTn id="202" fill="hold" nodeType="clickPar">
                      <p:stCondLst>
                        <p:cond delay="indefinite"/>
                      </p:stCondLst>
                      <p:childTnLst>
                        <p:par>
                          <p:cTn id="203" fill="hold" nodeType="withGroup">
                            <p:stCondLst>
                              <p:cond delay="0"/>
                            </p:stCondLst>
                            <p:childTnLst>
                              <p:par>
                                <p:cTn id="204" presetID="51" presetClass="entr" presetSubtype="0" fill="hold" nodeType="clickEffect">
                                  <p:stCondLst>
                                    <p:cond delay="0"/>
                                  </p:stCondLst>
                                  <p:childTnLst>
                                    <p:set>
                                      <p:cBhvr>
                                        <p:cTn id="205" dur="1" fill="hold">
                                          <p:stCondLst>
                                            <p:cond delay="0"/>
                                          </p:stCondLst>
                                        </p:cTn>
                                        <p:tgtEl>
                                          <p:spTgt spid="125975"/>
                                        </p:tgtEl>
                                        <p:attrNameLst>
                                          <p:attrName>style.visibility</p:attrName>
                                        </p:attrNameLst>
                                      </p:cBhvr>
                                      <p:to>
                                        <p:strVal val="visible"/>
                                      </p:to>
                                    </p:set>
                                    <p:animEffect transition="in" filter="fade">
                                      <p:cBhvr>
                                        <p:cTn id="206" dur="770" decel="100000"/>
                                        <p:tgtEl>
                                          <p:spTgt spid="125975"/>
                                        </p:tgtEl>
                                      </p:cBhvr>
                                    </p:animEffect>
                                    <p:animScale>
                                      <p:cBhvr>
                                        <p:cTn id="207" dur="770" decel="100000"/>
                                        <p:tgtEl>
                                          <p:spTgt spid="125975"/>
                                        </p:tgtEl>
                                      </p:cBhvr>
                                      <p:from x="10000" y="10000"/>
                                      <p:to x="200000" y="450000"/>
                                    </p:animScale>
                                    <p:animScale>
                                      <p:cBhvr>
                                        <p:cTn id="208" dur="1230" accel="100000" fill="hold">
                                          <p:stCondLst>
                                            <p:cond delay="770"/>
                                          </p:stCondLst>
                                        </p:cTn>
                                        <p:tgtEl>
                                          <p:spTgt spid="125975"/>
                                        </p:tgtEl>
                                      </p:cBhvr>
                                      <p:from x="200000" y="450000"/>
                                      <p:to x="100000" y="100000"/>
                                    </p:animScale>
                                    <p:set>
                                      <p:cBhvr>
                                        <p:cTn id="209" dur="770" fill="hold"/>
                                        <p:tgtEl>
                                          <p:spTgt spid="125975"/>
                                        </p:tgtEl>
                                        <p:attrNameLst>
                                          <p:attrName>ppt_x</p:attrName>
                                        </p:attrNameLst>
                                      </p:cBhvr>
                                      <p:to>
                                        <p:strVal val="(0.5)"/>
                                      </p:to>
                                    </p:set>
                                    <p:anim from="(0.5)" to="(#ppt_x)" calcmode="lin" valueType="num">
                                      <p:cBhvr>
                                        <p:cTn id="210" dur="1230" accel="100000" fill="hold">
                                          <p:stCondLst>
                                            <p:cond delay="770"/>
                                          </p:stCondLst>
                                        </p:cTn>
                                        <p:tgtEl>
                                          <p:spTgt spid="125975"/>
                                        </p:tgtEl>
                                        <p:attrNameLst>
                                          <p:attrName>ppt_x</p:attrName>
                                        </p:attrNameLst>
                                      </p:cBhvr>
                                    </p:anim>
                                    <p:set>
                                      <p:cBhvr>
                                        <p:cTn id="211" dur="770" fill="hold"/>
                                        <p:tgtEl>
                                          <p:spTgt spid="125975"/>
                                        </p:tgtEl>
                                        <p:attrNameLst>
                                          <p:attrName>ppt_y</p:attrName>
                                        </p:attrNameLst>
                                      </p:cBhvr>
                                      <p:to>
                                        <p:strVal val="(#ppt_y+0.4)"/>
                                      </p:to>
                                    </p:set>
                                    <p:anim from="(#ppt_y+0.4)" to="(#ppt_y)" calcmode="lin" valueType="num">
                                      <p:cBhvr>
                                        <p:cTn id="212" dur="1230" accel="100000" fill="hold">
                                          <p:stCondLst>
                                            <p:cond delay="770"/>
                                          </p:stCondLst>
                                        </p:cTn>
                                        <p:tgtEl>
                                          <p:spTgt spid="125975"/>
                                        </p:tgtEl>
                                        <p:attrNameLst>
                                          <p:attrName>ppt_y</p:attrName>
                                        </p:attrNameLst>
                                      </p:cBhvr>
                                    </p:anim>
                                  </p:childTnLst>
                                </p:cTn>
                              </p:par>
                              <p:par>
                                <p:cTn id="213" presetID="51" presetClass="entr" presetSubtype="0" fill="hold" nodeType="withEffect">
                                  <p:stCondLst>
                                    <p:cond delay="0"/>
                                  </p:stCondLst>
                                  <p:childTnLst>
                                    <p:set>
                                      <p:cBhvr>
                                        <p:cTn id="214" dur="1" fill="hold">
                                          <p:stCondLst>
                                            <p:cond delay="0"/>
                                          </p:stCondLst>
                                        </p:cTn>
                                        <p:tgtEl>
                                          <p:spTgt spid="125974"/>
                                        </p:tgtEl>
                                        <p:attrNameLst>
                                          <p:attrName>style.visibility</p:attrName>
                                        </p:attrNameLst>
                                      </p:cBhvr>
                                      <p:to>
                                        <p:strVal val="visible"/>
                                      </p:to>
                                    </p:set>
                                    <p:animEffect transition="in" filter="fade">
                                      <p:cBhvr>
                                        <p:cTn id="215" dur="770" decel="100000"/>
                                        <p:tgtEl>
                                          <p:spTgt spid="125974"/>
                                        </p:tgtEl>
                                      </p:cBhvr>
                                    </p:animEffect>
                                    <p:animScale>
                                      <p:cBhvr>
                                        <p:cTn id="216" dur="770" decel="100000"/>
                                        <p:tgtEl>
                                          <p:spTgt spid="125974"/>
                                        </p:tgtEl>
                                      </p:cBhvr>
                                      <p:from x="10000" y="10000"/>
                                      <p:to x="200000" y="450000"/>
                                    </p:animScale>
                                    <p:animScale>
                                      <p:cBhvr>
                                        <p:cTn id="217" dur="1230" accel="100000" fill="hold">
                                          <p:stCondLst>
                                            <p:cond delay="770"/>
                                          </p:stCondLst>
                                        </p:cTn>
                                        <p:tgtEl>
                                          <p:spTgt spid="125974"/>
                                        </p:tgtEl>
                                      </p:cBhvr>
                                      <p:from x="200000" y="450000"/>
                                      <p:to x="100000" y="100000"/>
                                    </p:animScale>
                                    <p:set>
                                      <p:cBhvr>
                                        <p:cTn id="218" dur="770" fill="hold"/>
                                        <p:tgtEl>
                                          <p:spTgt spid="125974"/>
                                        </p:tgtEl>
                                        <p:attrNameLst>
                                          <p:attrName>ppt_x</p:attrName>
                                        </p:attrNameLst>
                                      </p:cBhvr>
                                      <p:to>
                                        <p:strVal val="(0.5)"/>
                                      </p:to>
                                    </p:set>
                                    <p:anim from="(0.5)" to="(#ppt_x)" calcmode="lin" valueType="num">
                                      <p:cBhvr>
                                        <p:cTn id="219" dur="1230" accel="100000" fill="hold">
                                          <p:stCondLst>
                                            <p:cond delay="770"/>
                                          </p:stCondLst>
                                        </p:cTn>
                                        <p:tgtEl>
                                          <p:spTgt spid="125974"/>
                                        </p:tgtEl>
                                        <p:attrNameLst>
                                          <p:attrName>ppt_x</p:attrName>
                                        </p:attrNameLst>
                                      </p:cBhvr>
                                    </p:anim>
                                    <p:set>
                                      <p:cBhvr>
                                        <p:cTn id="220" dur="770" fill="hold"/>
                                        <p:tgtEl>
                                          <p:spTgt spid="125974"/>
                                        </p:tgtEl>
                                        <p:attrNameLst>
                                          <p:attrName>ppt_y</p:attrName>
                                        </p:attrNameLst>
                                      </p:cBhvr>
                                      <p:to>
                                        <p:strVal val="(#ppt_y+0.4)"/>
                                      </p:to>
                                    </p:set>
                                    <p:anim from="(#ppt_y+0.4)" to="(#ppt_y)" calcmode="lin" valueType="num">
                                      <p:cBhvr>
                                        <p:cTn id="221" dur="1230" accel="100000" fill="hold">
                                          <p:stCondLst>
                                            <p:cond delay="770"/>
                                          </p:stCondLst>
                                        </p:cTn>
                                        <p:tgtEl>
                                          <p:spTgt spid="125974"/>
                                        </p:tgtEl>
                                        <p:attrNameLst>
                                          <p:attrName>ppt_y</p:attrName>
                                        </p:attrNameLst>
                                      </p:cBhvr>
                                    </p:anim>
                                  </p:childTnLst>
                                </p:cTn>
                              </p:par>
                              <p:par>
                                <p:cTn id="222" presetID="51" presetClass="entr" presetSubtype="0" fill="hold" nodeType="withEffect">
                                  <p:stCondLst>
                                    <p:cond delay="0"/>
                                  </p:stCondLst>
                                  <p:childTnLst>
                                    <p:set>
                                      <p:cBhvr>
                                        <p:cTn id="223" dur="1" fill="hold">
                                          <p:stCondLst>
                                            <p:cond delay="0"/>
                                          </p:stCondLst>
                                        </p:cTn>
                                        <p:tgtEl>
                                          <p:spTgt spid="125973"/>
                                        </p:tgtEl>
                                        <p:attrNameLst>
                                          <p:attrName>style.visibility</p:attrName>
                                        </p:attrNameLst>
                                      </p:cBhvr>
                                      <p:to>
                                        <p:strVal val="visible"/>
                                      </p:to>
                                    </p:set>
                                    <p:animEffect transition="in" filter="fade">
                                      <p:cBhvr>
                                        <p:cTn id="224" dur="770" decel="100000"/>
                                        <p:tgtEl>
                                          <p:spTgt spid="125973"/>
                                        </p:tgtEl>
                                      </p:cBhvr>
                                    </p:animEffect>
                                    <p:animScale>
                                      <p:cBhvr>
                                        <p:cTn id="225" dur="770" decel="100000"/>
                                        <p:tgtEl>
                                          <p:spTgt spid="125973"/>
                                        </p:tgtEl>
                                      </p:cBhvr>
                                      <p:from x="10000" y="10000"/>
                                      <p:to x="200000" y="450000"/>
                                    </p:animScale>
                                    <p:animScale>
                                      <p:cBhvr>
                                        <p:cTn id="226" dur="1230" accel="100000" fill="hold">
                                          <p:stCondLst>
                                            <p:cond delay="770"/>
                                          </p:stCondLst>
                                        </p:cTn>
                                        <p:tgtEl>
                                          <p:spTgt spid="125973"/>
                                        </p:tgtEl>
                                      </p:cBhvr>
                                      <p:from x="200000" y="450000"/>
                                      <p:to x="100000" y="100000"/>
                                    </p:animScale>
                                    <p:set>
                                      <p:cBhvr>
                                        <p:cTn id="227" dur="770" fill="hold"/>
                                        <p:tgtEl>
                                          <p:spTgt spid="125973"/>
                                        </p:tgtEl>
                                        <p:attrNameLst>
                                          <p:attrName>ppt_x</p:attrName>
                                        </p:attrNameLst>
                                      </p:cBhvr>
                                      <p:to>
                                        <p:strVal val="(0.5)"/>
                                      </p:to>
                                    </p:set>
                                    <p:anim from="(0.5)" to="(#ppt_x)" calcmode="lin" valueType="num">
                                      <p:cBhvr>
                                        <p:cTn id="228" dur="1230" accel="100000" fill="hold">
                                          <p:stCondLst>
                                            <p:cond delay="770"/>
                                          </p:stCondLst>
                                        </p:cTn>
                                        <p:tgtEl>
                                          <p:spTgt spid="125973"/>
                                        </p:tgtEl>
                                        <p:attrNameLst>
                                          <p:attrName>ppt_x</p:attrName>
                                        </p:attrNameLst>
                                      </p:cBhvr>
                                    </p:anim>
                                    <p:set>
                                      <p:cBhvr>
                                        <p:cTn id="229" dur="770" fill="hold"/>
                                        <p:tgtEl>
                                          <p:spTgt spid="125973"/>
                                        </p:tgtEl>
                                        <p:attrNameLst>
                                          <p:attrName>ppt_y</p:attrName>
                                        </p:attrNameLst>
                                      </p:cBhvr>
                                      <p:to>
                                        <p:strVal val="(#ppt_y+0.4)"/>
                                      </p:to>
                                    </p:set>
                                    <p:anim from="(#ppt_y+0.4)" to="(#ppt_y)" calcmode="lin" valueType="num">
                                      <p:cBhvr>
                                        <p:cTn id="230" dur="1230" accel="100000" fill="hold">
                                          <p:stCondLst>
                                            <p:cond delay="770"/>
                                          </p:stCondLst>
                                        </p:cTn>
                                        <p:tgtEl>
                                          <p:spTgt spid="125973"/>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6" grpId="0" animBg="1"/>
      <p:bldP spid="125958" grpId="0" animBg="1"/>
      <p:bldP spid="125959" grpId="0" animBg="1"/>
      <p:bldP spid="125960" grpId="0" animBg="1"/>
      <p:bldP spid="125961" grpId="0" animBg="1"/>
      <p:bldP spid="125962" grpId="0" animBg="1"/>
      <p:bldP spid="125963"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218" name="Picture 2" descr="coach"/>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250825" y="188913"/>
            <a:ext cx="2592388" cy="1927225"/>
          </a:xfrm>
          <a:noFill/>
          <a:extLst>
            <a:ext uri="{909E8E84-426E-40DD-AFC4-6F175D3DCCD1}">
              <a14:hiddenFill xmlns:a14="http://schemas.microsoft.com/office/drawing/2010/main">
                <a:solidFill>
                  <a:srgbClr val="FFFFFF"/>
                </a:solidFill>
              </a14:hiddenFill>
            </a:ext>
          </a:extLst>
        </p:spPr>
      </p:pic>
      <p:sp>
        <p:nvSpPr>
          <p:cNvPr id="274435" name="Rectangle 3"/>
          <p:cNvSpPr>
            <a:spLocks noGrp="1" noRot="1" noChangeArrowheads="1"/>
          </p:cNvSpPr>
          <p:nvPr>
            <p:ph type="title"/>
          </p:nvPr>
        </p:nvSpPr>
        <p:spPr>
          <a:xfrm>
            <a:off x="539750" y="1844675"/>
            <a:ext cx="8280400" cy="3960813"/>
          </a:xfrm>
        </p:spPr>
        <p:txBody>
          <a:bodyPr/>
          <a:lstStyle/>
          <a:p>
            <a:pPr eaLnBrk="1" hangingPunct="1">
              <a:defRPr/>
            </a:pPr>
            <a:r>
              <a:rPr lang="fa-IR" sz="8000" smtClean="0">
                <a:solidFill>
                  <a:srgbClr val="FFFF00"/>
                </a:solidFill>
                <a:cs typeface="Titr" pitchFamily="2" charset="-78"/>
              </a:rPr>
              <a:t>بخش اول</a:t>
            </a:r>
            <a:r>
              <a:rPr lang="en-US" sz="8000" smtClean="0">
                <a:solidFill>
                  <a:srgbClr val="FFFF00"/>
                </a:solidFill>
                <a:cs typeface="Titr" pitchFamily="2" charset="-78"/>
              </a:rPr>
              <a:t/>
            </a:r>
            <a:br>
              <a:rPr lang="en-US" sz="8000" smtClean="0">
                <a:solidFill>
                  <a:srgbClr val="FFFF00"/>
                </a:solidFill>
                <a:cs typeface="Titr" pitchFamily="2" charset="-78"/>
              </a:rPr>
            </a:br>
            <a:r>
              <a:rPr lang="fa-IR" sz="8000" smtClean="0">
                <a:solidFill>
                  <a:schemeClr val="tx1"/>
                </a:solidFill>
                <a:cs typeface="Titr" pitchFamily="2" charset="-78"/>
              </a:rPr>
              <a:t/>
            </a:r>
            <a:br>
              <a:rPr lang="fa-IR" sz="8000" smtClean="0">
                <a:solidFill>
                  <a:schemeClr val="tx1"/>
                </a:solidFill>
                <a:cs typeface="Titr" pitchFamily="2" charset="-78"/>
              </a:rPr>
            </a:br>
            <a:r>
              <a:rPr lang="fa-IR" sz="8000" smtClean="0">
                <a:solidFill>
                  <a:srgbClr val="FFFF00"/>
                </a:solidFill>
                <a:cs typeface="Titr" pitchFamily="2" charset="-78"/>
              </a:rPr>
              <a:t>مباني</a:t>
            </a:r>
            <a:r>
              <a:rPr lang="en-US" sz="8000" smtClean="0">
                <a:solidFill>
                  <a:srgbClr val="FFFF00"/>
                </a:solidFill>
                <a:cs typeface="Titr" pitchFamily="2" charset="-78"/>
              </a:rPr>
              <a:t> </a:t>
            </a:r>
            <a:r>
              <a:rPr lang="fa-IR" sz="8000" smtClean="0">
                <a:solidFill>
                  <a:srgbClr val="FFFF00"/>
                </a:solidFill>
                <a:cs typeface="Titr" pitchFamily="2" charset="-78"/>
              </a:rPr>
              <a:t>رفتار سازماني</a:t>
            </a:r>
            <a:endParaRPr lang="en-US" sz="8000" smtClean="0">
              <a:solidFill>
                <a:srgbClr val="FFFF00"/>
              </a:solidFill>
              <a:cs typeface="Titr" pitchFamily="2" charset="-78"/>
            </a:endParaRPr>
          </a:p>
        </p:txBody>
      </p:sp>
      <p:sp>
        <p:nvSpPr>
          <p:cNvPr id="9220" name="Text Box 4"/>
          <p:cNvSpPr txBox="1">
            <a:spLocks noChangeArrowheads="1"/>
          </p:cNvSpPr>
          <p:nvPr/>
        </p:nvSpPr>
        <p:spPr bwMode="auto">
          <a:xfrm>
            <a:off x="2916238" y="260350"/>
            <a:ext cx="28082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endParaRPr lang="en-US" altLang="fa-IR">
              <a:latin typeface="Tahoma" panose="020B0604030504040204" pitchFamily="34" charset="0"/>
            </a:endParaRPr>
          </a:p>
        </p:txBody>
      </p:sp>
    </p:spTree>
  </p:cSld>
  <p:clrMapOvr>
    <a:masterClrMapping/>
  </p:clrMapOvr>
  <p:transition>
    <p:wedge/>
  </p:transition>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6498" name="Rectangle 2"/>
          <p:cNvSpPr>
            <a:spLocks noGrp="1" noRot="1" noChangeArrowheads="1"/>
          </p:cNvSpPr>
          <p:nvPr>
            <p:ph type="title"/>
          </p:nvPr>
        </p:nvSpPr>
        <p:spPr>
          <a:xfrm>
            <a:off x="457200" y="76200"/>
            <a:ext cx="8229600" cy="688975"/>
          </a:xfrm>
        </p:spPr>
        <p:txBody>
          <a:bodyPr/>
          <a:lstStyle/>
          <a:p>
            <a:pPr eaLnBrk="1" hangingPunct="1">
              <a:defRPr/>
            </a:pPr>
            <a:r>
              <a:rPr lang="fa-IR" sz="4000" smtClean="0">
                <a:solidFill>
                  <a:srgbClr val="FFFF00"/>
                </a:solidFill>
                <a:cs typeface="Titr" pitchFamily="2" charset="-78"/>
              </a:rPr>
              <a:t>7- انگيزش</a:t>
            </a:r>
            <a:endParaRPr lang="en-US" sz="4000" smtClean="0">
              <a:solidFill>
                <a:srgbClr val="FFFF00"/>
              </a:solidFill>
              <a:cs typeface="Titr" pitchFamily="2" charset="-78"/>
            </a:endParaRPr>
          </a:p>
        </p:txBody>
      </p:sp>
      <p:sp>
        <p:nvSpPr>
          <p:cNvPr id="106499" name="Rectangle 3"/>
          <p:cNvSpPr>
            <a:spLocks noGrp="1" noChangeArrowheads="1"/>
          </p:cNvSpPr>
          <p:nvPr>
            <p:ph type="body" idx="1"/>
          </p:nvPr>
        </p:nvSpPr>
        <p:spPr>
          <a:xfrm>
            <a:off x="0" y="692150"/>
            <a:ext cx="9144000" cy="5689600"/>
          </a:xfrm>
        </p:spPr>
        <p:txBody>
          <a:bodyPr/>
          <a:lstStyle/>
          <a:p>
            <a:pPr algn="ctr" eaLnBrk="1" hangingPunct="1">
              <a:buFont typeface="Wingdings" panose="05000000000000000000" pitchFamily="2" charset="2"/>
              <a:buNone/>
              <a:defRPr/>
            </a:pPr>
            <a:r>
              <a:rPr lang="fa-IR" sz="2800" b="1" smtClean="0">
                <a:cs typeface="Yagut" pitchFamily="2" charset="-78"/>
              </a:rPr>
              <a:t>انگيزه عامل رفتار است.انگيزه را مي توان بعنوان نيازها، خواسته ها و كششهاي دروني افراد تعبيرنمود.</a:t>
            </a:r>
          </a:p>
          <a:p>
            <a:pPr algn="ctr" eaLnBrk="1" hangingPunct="1">
              <a:buFont typeface="Wingdings" panose="05000000000000000000" pitchFamily="2" charset="2"/>
              <a:buNone/>
              <a:defRPr/>
            </a:pPr>
            <a:r>
              <a:rPr lang="fa-IR" sz="2800" b="1" smtClean="0">
                <a:cs typeface="Yagut" pitchFamily="2" charset="-78"/>
              </a:rPr>
              <a:t>انگيزه ها بسوي هدفهايي ميل ميكنند كه ميتوانداز روي شعورخودآگاه يا ناخودآگاه افراد باشد.بنابر اين رفتار هدف گرا است.</a:t>
            </a:r>
          </a:p>
          <a:p>
            <a:pPr algn="ctr" eaLnBrk="1" hangingPunct="1">
              <a:buFont typeface="Wingdings" panose="05000000000000000000" pitchFamily="2" charset="2"/>
              <a:buNone/>
              <a:defRPr/>
            </a:pPr>
            <a:r>
              <a:rPr lang="fa-IR" sz="2800" b="1" smtClean="0">
                <a:cs typeface="Yagut" pitchFamily="2" charset="-78"/>
              </a:rPr>
              <a:t>در مجموع انگيزه ها دلايل يا چراهاي رفتار هستند.آنها باعث بروز رفتار شده و جهت رفتار را تعيين مي كنند.لذا مديران براي پيش بيني رفتار افراد ، انگيزه هاي آنان را بخوبي بشناسند.</a:t>
            </a:r>
          </a:p>
          <a:p>
            <a:pPr eaLnBrk="1" hangingPunct="1">
              <a:buFont typeface="Wingdings" panose="05000000000000000000" pitchFamily="2" charset="2"/>
              <a:buNone/>
              <a:defRPr/>
            </a:pPr>
            <a:r>
              <a:rPr lang="fa-IR" b="1" smtClean="0">
                <a:solidFill>
                  <a:srgbClr val="00FF99"/>
                </a:solidFill>
                <a:cs typeface="Yagut" pitchFamily="2" charset="-78"/>
              </a:rPr>
              <a:t>نكته حائزاهميت آنست كه:</a:t>
            </a:r>
          </a:p>
          <a:p>
            <a:pPr eaLnBrk="1" hangingPunct="1">
              <a:buFont typeface="Wingdings" panose="05000000000000000000" pitchFamily="2" charset="2"/>
              <a:buChar char="ü"/>
              <a:defRPr/>
            </a:pPr>
            <a:r>
              <a:rPr lang="fa-IR" sz="2800" b="1" smtClean="0">
                <a:cs typeface="Yagut" pitchFamily="2" charset="-78"/>
              </a:rPr>
              <a:t>انگيزه هادردرون افراد قراردارندوهدف دربيرون .هدفها درواقع پاداشي</a:t>
            </a:r>
            <a:r>
              <a:rPr lang="en-US" sz="2800" b="1" smtClean="0">
                <a:cs typeface="Yagut" pitchFamily="2" charset="-78"/>
              </a:rPr>
              <a:t> </a:t>
            </a:r>
            <a:r>
              <a:rPr lang="fa-IR" sz="2800" b="1" smtClean="0">
                <a:cs typeface="Yagut" pitchFamily="2" charset="-78"/>
              </a:rPr>
              <a:t>هستندكه ماانتظارداريم درنتيجه رفتارخاص به آن نايل شويم.</a:t>
            </a:r>
          </a:p>
          <a:p>
            <a:pPr eaLnBrk="1" hangingPunct="1">
              <a:buFont typeface="Wingdings" panose="05000000000000000000" pitchFamily="2" charset="2"/>
              <a:buChar char="ü"/>
              <a:defRPr/>
            </a:pPr>
            <a:r>
              <a:rPr lang="fa-IR" sz="2800" b="1" smtClean="0">
                <a:cs typeface="Yagut" pitchFamily="2" charset="-78"/>
              </a:rPr>
              <a:t>افراد درانگيزه ها با يكديگرمتفاوتند.</a:t>
            </a:r>
          </a:p>
          <a:p>
            <a:pPr eaLnBrk="1" hangingPunct="1">
              <a:buFont typeface="Wingdings" panose="05000000000000000000" pitchFamily="2" charset="2"/>
              <a:buNone/>
              <a:defRPr/>
            </a:pPr>
            <a:endParaRPr lang="en-US" sz="2800" b="1" smtClean="0">
              <a:cs typeface="Yagut" pitchFamily="2" charset="-78"/>
            </a:endParaRPr>
          </a:p>
        </p:txBody>
      </p:sp>
      <p:sp>
        <p:nvSpPr>
          <p:cNvPr id="106500" name="Text Box 4"/>
          <p:cNvSpPr txBox="1">
            <a:spLocks noChangeArrowheads="1"/>
          </p:cNvSpPr>
          <p:nvPr/>
        </p:nvSpPr>
        <p:spPr bwMode="auto">
          <a:xfrm>
            <a:off x="323850" y="5262563"/>
            <a:ext cx="1512888" cy="588962"/>
          </a:xfrm>
          <a:prstGeom prst="rect">
            <a:avLst/>
          </a:prstGeom>
          <a:solidFill>
            <a:srgbClr val="C0C0C0"/>
          </a:solidFill>
          <a:ln w="9525">
            <a:solidFill>
              <a:srgbClr val="000000"/>
            </a:solidFill>
            <a:miter lim="800000"/>
            <a:headEnd/>
            <a:tailEnd/>
          </a:ln>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3200" b="1">
                <a:solidFill>
                  <a:srgbClr val="000000"/>
                </a:solidFill>
                <a:latin typeface="Tahoma" panose="020B0604030504040204" pitchFamily="34" charset="0"/>
              </a:rPr>
              <a:t>انگيزه</a:t>
            </a:r>
            <a:endParaRPr lang="en-US" altLang="fa-IR" sz="3200" b="1">
              <a:solidFill>
                <a:srgbClr val="000000"/>
              </a:solidFill>
              <a:latin typeface="Tahoma" panose="020B0604030504040204" pitchFamily="34" charset="0"/>
            </a:endParaRPr>
          </a:p>
        </p:txBody>
      </p:sp>
      <p:sp>
        <p:nvSpPr>
          <p:cNvPr id="106501" name="Text Box 5"/>
          <p:cNvSpPr txBox="1">
            <a:spLocks noChangeArrowheads="1"/>
          </p:cNvSpPr>
          <p:nvPr/>
        </p:nvSpPr>
        <p:spPr bwMode="auto">
          <a:xfrm>
            <a:off x="323850" y="6116638"/>
            <a:ext cx="1512888" cy="588962"/>
          </a:xfrm>
          <a:prstGeom prst="rect">
            <a:avLst/>
          </a:prstGeom>
          <a:solidFill>
            <a:srgbClr val="C0C0C0"/>
          </a:solidFill>
          <a:ln w="9525">
            <a:solidFill>
              <a:srgbClr val="000000"/>
            </a:solidFill>
            <a:miter lim="800000"/>
            <a:headEnd/>
            <a:tailEnd/>
          </a:ln>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3200" b="1">
                <a:solidFill>
                  <a:srgbClr val="000000"/>
                </a:solidFill>
                <a:latin typeface="Tahoma" panose="020B0604030504040204" pitchFamily="34" charset="0"/>
              </a:rPr>
              <a:t>هدف</a:t>
            </a:r>
            <a:endParaRPr lang="en-US" altLang="fa-IR" sz="3200" b="1">
              <a:solidFill>
                <a:srgbClr val="000000"/>
              </a:solidFill>
              <a:latin typeface="Tahoma" panose="020B0604030504040204" pitchFamily="34" charset="0"/>
            </a:endParaRPr>
          </a:p>
        </p:txBody>
      </p:sp>
      <p:sp>
        <p:nvSpPr>
          <p:cNvPr id="106502" name="Line 6"/>
          <p:cNvSpPr>
            <a:spLocks noChangeShapeType="1"/>
          </p:cNvSpPr>
          <p:nvPr/>
        </p:nvSpPr>
        <p:spPr bwMode="auto">
          <a:xfrm>
            <a:off x="1042988" y="5876925"/>
            <a:ext cx="0" cy="28892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06503" name="Line 7"/>
          <p:cNvSpPr>
            <a:spLocks noChangeShapeType="1"/>
          </p:cNvSpPr>
          <p:nvPr/>
        </p:nvSpPr>
        <p:spPr bwMode="auto">
          <a:xfrm>
            <a:off x="2339975" y="5516563"/>
            <a:ext cx="0" cy="93662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06504" name="Line 8"/>
          <p:cNvSpPr>
            <a:spLocks noChangeShapeType="1"/>
          </p:cNvSpPr>
          <p:nvPr/>
        </p:nvSpPr>
        <p:spPr bwMode="auto">
          <a:xfrm>
            <a:off x="1836738" y="5516563"/>
            <a:ext cx="503237"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06505" name="Line 9"/>
          <p:cNvSpPr>
            <a:spLocks noChangeShapeType="1"/>
          </p:cNvSpPr>
          <p:nvPr/>
        </p:nvSpPr>
        <p:spPr bwMode="auto">
          <a:xfrm>
            <a:off x="1836738" y="6453188"/>
            <a:ext cx="503237"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06506" name="Text Box 10"/>
          <p:cNvSpPr txBox="1">
            <a:spLocks noChangeArrowheads="1"/>
          </p:cNvSpPr>
          <p:nvPr/>
        </p:nvSpPr>
        <p:spPr bwMode="auto">
          <a:xfrm>
            <a:off x="2771775" y="5683250"/>
            <a:ext cx="1512888" cy="588963"/>
          </a:xfrm>
          <a:prstGeom prst="rect">
            <a:avLst/>
          </a:prstGeom>
          <a:solidFill>
            <a:srgbClr val="C0C0C0"/>
          </a:solidFill>
          <a:ln w="9525">
            <a:solidFill>
              <a:srgbClr val="000000"/>
            </a:solidFill>
            <a:miter lim="800000"/>
            <a:headEnd/>
            <a:tailEnd/>
          </a:ln>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3200" b="1">
                <a:solidFill>
                  <a:srgbClr val="000000"/>
                </a:solidFill>
                <a:latin typeface="Tahoma" panose="020B0604030504040204" pitchFamily="34" charset="0"/>
              </a:rPr>
              <a:t>رفتار</a:t>
            </a:r>
            <a:endParaRPr lang="en-US" altLang="fa-IR" sz="3200" b="1">
              <a:solidFill>
                <a:srgbClr val="000000"/>
              </a:solidFill>
              <a:latin typeface="Tahoma" panose="020B0604030504040204" pitchFamily="34" charset="0"/>
            </a:endParaRPr>
          </a:p>
        </p:txBody>
      </p:sp>
      <p:sp>
        <p:nvSpPr>
          <p:cNvPr id="106507" name="Line 11"/>
          <p:cNvSpPr>
            <a:spLocks noChangeShapeType="1"/>
          </p:cNvSpPr>
          <p:nvPr/>
        </p:nvSpPr>
        <p:spPr bwMode="auto">
          <a:xfrm>
            <a:off x="2339975" y="6021388"/>
            <a:ext cx="433388"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06500"/>
                                        </p:tgtEl>
                                        <p:attrNameLst>
                                          <p:attrName>style.visibility</p:attrName>
                                        </p:attrNameLst>
                                      </p:cBhvr>
                                      <p:to>
                                        <p:strVal val="visible"/>
                                      </p:to>
                                    </p:set>
                                    <p:animEffect transition="in" filter="fade">
                                      <p:cBhvr>
                                        <p:cTn id="7" dur="770" decel="100000"/>
                                        <p:tgtEl>
                                          <p:spTgt spid="106500"/>
                                        </p:tgtEl>
                                      </p:cBhvr>
                                    </p:animEffect>
                                    <p:animScale>
                                      <p:cBhvr>
                                        <p:cTn id="8" dur="770" decel="100000"/>
                                        <p:tgtEl>
                                          <p:spTgt spid="106500"/>
                                        </p:tgtEl>
                                      </p:cBhvr>
                                      <p:from x="10000" y="10000"/>
                                      <p:to x="200000" y="450000"/>
                                    </p:animScale>
                                    <p:animScale>
                                      <p:cBhvr>
                                        <p:cTn id="9" dur="1230" accel="100000" fill="hold">
                                          <p:stCondLst>
                                            <p:cond delay="770"/>
                                          </p:stCondLst>
                                        </p:cTn>
                                        <p:tgtEl>
                                          <p:spTgt spid="106500"/>
                                        </p:tgtEl>
                                      </p:cBhvr>
                                      <p:from x="200000" y="450000"/>
                                      <p:to x="100000" y="100000"/>
                                    </p:animScale>
                                    <p:set>
                                      <p:cBhvr>
                                        <p:cTn id="10" dur="770" fill="hold"/>
                                        <p:tgtEl>
                                          <p:spTgt spid="106500"/>
                                        </p:tgtEl>
                                        <p:attrNameLst>
                                          <p:attrName>ppt_x</p:attrName>
                                        </p:attrNameLst>
                                      </p:cBhvr>
                                      <p:to>
                                        <p:strVal val="(0.5)"/>
                                      </p:to>
                                    </p:set>
                                    <p:anim from="(0.5)" to="(#ppt_x)" calcmode="lin" valueType="num">
                                      <p:cBhvr>
                                        <p:cTn id="11" dur="1230" accel="100000" fill="hold">
                                          <p:stCondLst>
                                            <p:cond delay="770"/>
                                          </p:stCondLst>
                                        </p:cTn>
                                        <p:tgtEl>
                                          <p:spTgt spid="106500"/>
                                        </p:tgtEl>
                                        <p:attrNameLst>
                                          <p:attrName>ppt_x</p:attrName>
                                        </p:attrNameLst>
                                      </p:cBhvr>
                                    </p:anim>
                                    <p:set>
                                      <p:cBhvr>
                                        <p:cTn id="12" dur="770" fill="hold"/>
                                        <p:tgtEl>
                                          <p:spTgt spid="106500"/>
                                        </p:tgtEl>
                                        <p:attrNameLst>
                                          <p:attrName>ppt_y</p:attrName>
                                        </p:attrNameLst>
                                      </p:cBhvr>
                                      <p:to>
                                        <p:strVal val="(#ppt_y+0.4)"/>
                                      </p:to>
                                    </p:set>
                                    <p:anim from="(#ppt_y+0.4)" to="(#ppt_y)" calcmode="lin" valueType="num">
                                      <p:cBhvr>
                                        <p:cTn id="13" dur="1230" accel="100000" fill="hold">
                                          <p:stCondLst>
                                            <p:cond delay="770"/>
                                          </p:stCondLst>
                                        </p:cTn>
                                        <p:tgtEl>
                                          <p:spTgt spid="106500"/>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1" presetClass="entr" presetSubtype="0" fill="hold" nodeType="clickEffect">
                                  <p:stCondLst>
                                    <p:cond delay="0"/>
                                  </p:stCondLst>
                                  <p:childTnLst>
                                    <p:set>
                                      <p:cBhvr>
                                        <p:cTn id="17" dur="1" fill="hold">
                                          <p:stCondLst>
                                            <p:cond delay="0"/>
                                          </p:stCondLst>
                                        </p:cTn>
                                        <p:tgtEl>
                                          <p:spTgt spid="106502"/>
                                        </p:tgtEl>
                                        <p:attrNameLst>
                                          <p:attrName>style.visibility</p:attrName>
                                        </p:attrNameLst>
                                      </p:cBhvr>
                                      <p:to>
                                        <p:strVal val="visible"/>
                                      </p:to>
                                    </p:set>
                                    <p:animEffect transition="in" filter="fade">
                                      <p:cBhvr>
                                        <p:cTn id="18" dur="770" decel="100000"/>
                                        <p:tgtEl>
                                          <p:spTgt spid="106502"/>
                                        </p:tgtEl>
                                      </p:cBhvr>
                                    </p:animEffect>
                                    <p:animScale>
                                      <p:cBhvr>
                                        <p:cTn id="19" dur="770" decel="100000"/>
                                        <p:tgtEl>
                                          <p:spTgt spid="106502"/>
                                        </p:tgtEl>
                                      </p:cBhvr>
                                      <p:from x="10000" y="10000"/>
                                      <p:to x="200000" y="450000"/>
                                    </p:animScale>
                                    <p:animScale>
                                      <p:cBhvr>
                                        <p:cTn id="20" dur="1230" accel="100000" fill="hold">
                                          <p:stCondLst>
                                            <p:cond delay="770"/>
                                          </p:stCondLst>
                                        </p:cTn>
                                        <p:tgtEl>
                                          <p:spTgt spid="106502"/>
                                        </p:tgtEl>
                                      </p:cBhvr>
                                      <p:from x="200000" y="450000"/>
                                      <p:to x="100000" y="100000"/>
                                    </p:animScale>
                                    <p:set>
                                      <p:cBhvr>
                                        <p:cTn id="21" dur="770" fill="hold"/>
                                        <p:tgtEl>
                                          <p:spTgt spid="106502"/>
                                        </p:tgtEl>
                                        <p:attrNameLst>
                                          <p:attrName>ppt_x</p:attrName>
                                        </p:attrNameLst>
                                      </p:cBhvr>
                                      <p:to>
                                        <p:strVal val="(0.5)"/>
                                      </p:to>
                                    </p:set>
                                    <p:anim from="(0.5)" to="(#ppt_x)" calcmode="lin" valueType="num">
                                      <p:cBhvr>
                                        <p:cTn id="22" dur="1230" accel="100000" fill="hold">
                                          <p:stCondLst>
                                            <p:cond delay="770"/>
                                          </p:stCondLst>
                                        </p:cTn>
                                        <p:tgtEl>
                                          <p:spTgt spid="106502"/>
                                        </p:tgtEl>
                                        <p:attrNameLst>
                                          <p:attrName>ppt_x</p:attrName>
                                        </p:attrNameLst>
                                      </p:cBhvr>
                                    </p:anim>
                                    <p:set>
                                      <p:cBhvr>
                                        <p:cTn id="23" dur="770" fill="hold"/>
                                        <p:tgtEl>
                                          <p:spTgt spid="106502"/>
                                        </p:tgtEl>
                                        <p:attrNameLst>
                                          <p:attrName>ppt_y</p:attrName>
                                        </p:attrNameLst>
                                      </p:cBhvr>
                                      <p:to>
                                        <p:strVal val="(#ppt_y+0.4)"/>
                                      </p:to>
                                    </p:set>
                                    <p:anim from="(#ppt_y+0.4)" to="(#ppt_y)" calcmode="lin" valueType="num">
                                      <p:cBhvr>
                                        <p:cTn id="24" dur="1230" accel="100000" fill="hold">
                                          <p:stCondLst>
                                            <p:cond delay="770"/>
                                          </p:stCondLst>
                                        </p:cTn>
                                        <p:tgtEl>
                                          <p:spTgt spid="106502"/>
                                        </p:tgtEl>
                                        <p:attrNameLst>
                                          <p:attrName>ppt_y</p:attrName>
                                        </p:attrNameLst>
                                      </p:cBhvr>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51" presetClass="entr" presetSubtype="0" fill="hold" grpId="0" nodeType="clickEffect">
                                  <p:stCondLst>
                                    <p:cond delay="0"/>
                                  </p:stCondLst>
                                  <p:childTnLst>
                                    <p:set>
                                      <p:cBhvr>
                                        <p:cTn id="28" dur="1" fill="hold">
                                          <p:stCondLst>
                                            <p:cond delay="0"/>
                                          </p:stCondLst>
                                        </p:cTn>
                                        <p:tgtEl>
                                          <p:spTgt spid="106501"/>
                                        </p:tgtEl>
                                        <p:attrNameLst>
                                          <p:attrName>style.visibility</p:attrName>
                                        </p:attrNameLst>
                                      </p:cBhvr>
                                      <p:to>
                                        <p:strVal val="visible"/>
                                      </p:to>
                                    </p:set>
                                    <p:animEffect transition="in" filter="fade">
                                      <p:cBhvr>
                                        <p:cTn id="29" dur="770" decel="100000"/>
                                        <p:tgtEl>
                                          <p:spTgt spid="106501"/>
                                        </p:tgtEl>
                                      </p:cBhvr>
                                    </p:animEffect>
                                    <p:animScale>
                                      <p:cBhvr>
                                        <p:cTn id="30" dur="770" decel="100000"/>
                                        <p:tgtEl>
                                          <p:spTgt spid="106501"/>
                                        </p:tgtEl>
                                      </p:cBhvr>
                                      <p:from x="10000" y="10000"/>
                                      <p:to x="200000" y="450000"/>
                                    </p:animScale>
                                    <p:animScale>
                                      <p:cBhvr>
                                        <p:cTn id="31" dur="1230" accel="100000" fill="hold">
                                          <p:stCondLst>
                                            <p:cond delay="770"/>
                                          </p:stCondLst>
                                        </p:cTn>
                                        <p:tgtEl>
                                          <p:spTgt spid="106501"/>
                                        </p:tgtEl>
                                      </p:cBhvr>
                                      <p:from x="200000" y="450000"/>
                                      <p:to x="100000" y="100000"/>
                                    </p:animScale>
                                    <p:set>
                                      <p:cBhvr>
                                        <p:cTn id="32" dur="770" fill="hold"/>
                                        <p:tgtEl>
                                          <p:spTgt spid="106501"/>
                                        </p:tgtEl>
                                        <p:attrNameLst>
                                          <p:attrName>ppt_x</p:attrName>
                                        </p:attrNameLst>
                                      </p:cBhvr>
                                      <p:to>
                                        <p:strVal val="(0.5)"/>
                                      </p:to>
                                    </p:set>
                                    <p:anim from="(0.5)" to="(#ppt_x)" calcmode="lin" valueType="num">
                                      <p:cBhvr>
                                        <p:cTn id="33" dur="1230" accel="100000" fill="hold">
                                          <p:stCondLst>
                                            <p:cond delay="770"/>
                                          </p:stCondLst>
                                        </p:cTn>
                                        <p:tgtEl>
                                          <p:spTgt spid="106501"/>
                                        </p:tgtEl>
                                        <p:attrNameLst>
                                          <p:attrName>ppt_x</p:attrName>
                                        </p:attrNameLst>
                                      </p:cBhvr>
                                    </p:anim>
                                    <p:set>
                                      <p:cBhvr>
                                        <p:cTn id="34" dur="770" fill="hold"/>
                                        <p:tgtEl>
                                          <p:spTgt spid="106501"/>
                                        </p:tgtEl>
                                        <p:attrNameLst>
                                          <p:attrName>ppt_y</p:attrName>
                                        </p:attrNameLst>
                                      </p:cBhvr>
                                      <p:to>
                                        <p:strVal val="(#ppt_y+0.4)"/>
                                      </p:to>
                                    </p:set>
                                    <p:anim from="(#ppt_y+0.4)" to="(#ppt_y)" calcmode="lin" valueType="num">
                                      <p:cBhvr>
                                        <p:cTn id="35" dur="1230" accel="100000" fill="hold">
                                          <p:stCondLst>
                                            <p:cond delay="770"/>
                                          </p:stCondLst>
                                        </p:cTn>
                                        <p:tgtEl>
                                          <p:spTgt spid="106501"/>
                                        </p:tgtEl>
                                        <p:attrNameLst>
                                          <p:attrName>ppt_y</p:attrName>
                                        </p:attrNameLst>
                                      </p:cBhvr>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51" presetClass="entr" presetSubtype="0" fill="hold" nodeType="clickEffect">
                                  <p:stCondLst>
                                    <p:cond delay="0"/>
                                  </p:stCondLst>
                                  <p:childTnLst>
                                    <p:set>
                                      <p:cBhvr>
                                        <p:cTn id="39" dur="1" fill="hold">
                                          <p:stCondLst>
                                            <p:cond delay="0"/>
                                          </p:stCondLst>
                                        </p:cTn>
                                        <p:tgtEl>
                                          <p:spTgt spid="106504"/>
                                        </p:tgtEl>
                                        <p:attrNameLst>
                                          <p:attrName>style.visibility</p:attrName>
                                        </p:attrNameLst>
                                      </p:cBhvr>
                                      <p:to>
                                        <p:strVal val="visible"/>
                                      </p:to>
                                    </p:set>
                                    <p:animEffect transition="in" filter="fade">
                                      <p:cBhvr>
                                        <p:cTn id="40" dur="770" decel="100000"/>
                                        <p:tgtEl>
                                          <p:spTgt spid="106504"/>
                                        </p:tgtEl>
                                      </p:cBhvr>
                                    </p:animEffect>
                                    <p:animScale>
                                      <p:cBhvr>
                                        <p:cTn id="41" dur="770" decel="100000"/>
                                        <p:tgtEl>
                                          <p:spTgt spid="106504"/>
                                        </p:tgtEl>
                                      </p:cBhvr>
                                      <p:from x="10000" y="10000"/>
                                      <p:to x="200000" y="450000"/>
                                    </p:animScale>
                                    <p:animScale>
                                      <p:cBhvr>
                                        <p:cTn id="42" dur="1230" accel="100000" fill="hold">
                                          <p:stCondLst>
                                            <p:cond delay="770"/>
                                          </p:stCondLst>
                                        </p:cTn>
                                        <p:tgtEl>
                                          <p:spTgt spid="106504"/>
                                        </p:tgtEl>
                                      </p:cBhvr>
                                      <p:from x="200000" y="450000"/>
                                      <p:to x="100000" y="100000"/>
                                    </p:animScale>
                                    <p:set>
                                      <p:cBhvr>
                                        <p:cTn id="43" dur="770" fill="hold"/>
                                        <p:tgtEl>
                                          <p:spTgt spid="106504"/>
                                        </p:tgtEl>
                                        <p:attrNameLst>
                                          <p:attrName>ppt_x</p:attrName>
                                        </p:attrNameLst>
                                      </p:cBhvr>
                                      <p:to>
                                        <p:strVal val="(0.5)"/>
                                      </p:to>
                                    </p:set>
                                    <p:anim from="(0.5)" to="(#ppt_x)" calcmode="lin" valueType="num">
                                      <p:cBhvr>
                                        <p:cTn id="44" dur="1230" accel="100000" fill="hold">
                                          <p:stCondLst>
                                            <p:cond delay="770"/>
                                          </p:stCondLst>
                                        </p:cTn>
                                        <p:tgtEl>
                                          <p:spTgt spid="106504"/>
                                        </p:tgtEl>
                                        <p:attrNameLst>
                                          <p:attrName>ppt_x</p:attrName>
                                        </p:attrNameLst>
                                      </p:cBhvr>
                                    </p:anim>
                                    <p:set>
                                      <p:cBhvr>
                                        <p:cTn id="45" dur="770" fill="hold"/>
                                        <p:tgtEl>
                                          <p:spTgt spid="106504"/>
                                        </p:tgtEl>
                                        <p:attrNameLst>
                                          <p:attrName>ppt_y</p:attrName>
                                        </p:attrNameLst>
                                      </p:cBhvr>
                                      <p:to>
                                        <p:strVal val="(#ppt_y+0.4)"/>
                                      </p:to>
                                    </p:set>
                                    <p:anim from="(#ppt_y+0.4)" to="(#ppt_y)" calcmode="lin" valueType="num">
                                      <p:cBhvr>
                                        <p:cTn id="46" dur="1230" accel="100000" fill="hold">
                                          <p:stCondLst>
                                            <p:cond delay="770"/>
                                          </p:stCondLst>
                                        </p:cTn>
                                        <p:tgtEl>
                                          <p:spTgt spid="106504"/>
                                        </p:tgtEl>
                                        <p:attrNameLst>
                                          <p:attrName>ppt_y</p:attrName>
                                        </p:attrNameLst>
                                      </p:cBhvr>
                                    </p:anim>
                                  </p:childTnLst>
                                </p:cTn>
                              </p:par>
                              <p:par>
                                <p:cTn id="47" presetID="51" presetClass="entr" presetSubtype="0" fill="hold" nodeType="withEffect">
                                  <p:stCondLst>
                                    <p:cond delay="0"/>
                                  </p:stCondLst>
                                  <p:childTnLst>
                                    <p:set>
                                      <p:cBhvr>
                                        <p:cTn id="48" dur="1" fill="hold">
                                          <p:stCondLst>
                                            <p:cond delay="0"/>
                                          </p:stCondLst>
                                        </p:cTn>
                                        <p:tgtEl>
                                          <p:spTgt spid="106503"/>
                                        </p:tgtEl>
                                        <p:attrNameLst>
                                          <p:attrName>style.visibility</p:attrName>
                                        </p:attrNameLst>
                                      </p:cBhvr>
                                      <p:to>
                                        <p:strVal val="visible"/>
                                      </p:to>
                                    </p:set>
                                    <p:animEffect transition="in" filter="fade">
                                      <p:cBhvr>
                                        <p:cTn id="49" dur="770" decel="100000"/>
                                        <p:tgtEl>
                                          <p:spTgt spid="106503"/>
                                        </p:tgtEl>
                                      </p:cBhvr>
                                    </p:animEffect>
                                    <p:animScale>
                                      <p:cBhvr>
                                        <p:cTn id="50" dur="770" decel="100000"/>
                                        <p:tgtEl>
                                          <p:spTgt spid="106503"/>
                                        </p:tgtEl>
                                      </p:cBhvr>
                                      <p:from x="10000" y="10000"/>
                                      <p:to x="200000" y="450000"/>
                                    </p:animScale>
                                    <p:animScale>
                                      <p:cBhvr>
                                        <p:cTn id="51" dur="1230" accel="100000" fill="hold">
                                          <p:stCondLst>
                                            <p:cond delay="770"/>
                                          </p:stCondLst>
                                        </p:cTn>
                                        <p:tgtEl>
                                          <p:spTgt spid="106503"/>
                                        </p:tgtEl>
                                      </p:cBhvr>
                                      <p:from x="200000" y="450000"/>
                                      <p:to x="100000" y="100000"/>
                                    </p:animScale>
                                    <p:set>
                                      <p:cBhvr>
                                        <p:cTn id="52" dur="770" fill="hold"/>
                                        <p:tgtEl>
                                          <p:spTgt spid="106503"/>
                                        </p:tgtEl>
                                        <p:attrNameLst>
                                          <p:attrName>ppt_x</p:attrName>
                                        </p:attrNameLst>
                                      </p:cBhvr>
                                      <p:to>
                                        <p:strVal val="(0.5)"/>
                                      </p:to>
                                    </p:set>
                                    <p:anim from="(0.5)" to="(#ppt_x)" calcmode="lin" valueType="num">
                                      <p:cBhvr>
                                        <p:cTn id="53" dur="1230" accel="100000" fill="hold">
                                          <p:stCondLst>
                                            <p:cond delay="770"/>
                                          </p:stCondLst>
                                        </p:cTn>
                                        <p:tgtEl>
                                          <p:spTgt spid="106503"/>
                                        </p:tgtEl>
                                        <p:attrNameLst>
                                          <p:attrName>ppt_x</p:attrName>
                                        </p:attrNameLst>
                                      </p:cBhvr>
                                    </p:anim>
                                    <p:set>
                                      <p:cBhvr>
                                        <p:cTn id="54" dur="770" fill="hold"/>
                                        <p:tgtEl>
                                          <p:spTgt spid="106503"/>
                                        </p:tgtEl>
                                        <p:attrNameLst>
                                          <p:attrName>ppt_y</p:attrName>
                                        </p:attrNameLst>
                                      </p:cBhvr>
                                      <p:to>
                                        <p:strVal val="(#ppt_y+0.4)"/>
                                      </p:to>
                                    </p:set>
                                    <p:anim from="(#ppt_y+0.4)" to="(#ppt_y)" calcmode="lin" valueType="num">
                                      <p:cBhvr>
                                        <p:cTn id="55" dur="1230" accel="100000" fill="hold">
                                          <p:stCondLst>
                                            <p:cond delay="770"/>
                                          </p:stCondLst>
                                        </p:cTn>
                                        <p:tgtEl>
                                          <p:spTgt spid="106503"/>
                                        </p:tgtEl>
                                        <p:attrNameLst>
                                          <p:attrName>ppt_y</p:attrName>
                                        </p:attrNameLst>
                                      </p:cBhvr>
                                    </p:anim>
                                  </p:childTnLst>
                                </p:cTn>
                              </p:par>
                              <p:par>
                                <p:cTn id="56" presetID="51" presetClass="entr" presetSubtype="0" fill="hold" nodeType="withEffect">
                                  <p:stCondLst>
                                    <p:cond delay="0"/>
                                  </p:stCondLst>
                                  <p:childTnLst>
                                    <p:set>
                                      <p:cBhvr>
                                        <p:cTn id="57" dur="1" fill="hold">
                                          <p:stCondLst>
                                            <p:cond delay="0"/>
                                          </p:stCondLst>
                                        </p:cTn>
                                        <p:tgtEl>
                                          <p:spTgt spid="106505"/>
                                        </p:tgtEl>
                                        <p:attrNameLst>
                                          <p:attrName>style.visibility</p:attrName>
                                        </p:attrNameLst>
                                      </p:cBhvr>
                                      <p:to>
                                        <p:strVal val="visible"/>
                                      </p:to>
                                    </p:set>
                                    <p:animEffect transition="in" filter="fade">
                                      <p:cBhvr>
                                        <p:cTn id="58" dur="770" decel="100000"/>
                                        <p:tgtEl>
                                          <p:spTgt spid="106505"/>
                                        </p:tgtEl>
                                      </p:cBhvr>
                                    </p:animEffect>
                                    <p:animScale>
                                      <p:cBhvr>
                                        <p:cTn id="59" dur="770" decel="100000"/>
                                        <p:tgtEl>
                                          <p:spTgt spid="106505"/>
                                        </p:tgtEl>
                                      </p:cBhvr>
                                      <p:from x="10000" y="10000"/>
                                      <p:to x="200000" y="450000"/>
                                    </p:animScale>
                                    <p:animScale>
                                      <p:cBhvr>
                                        <p:cTn id="60" dur="1230" accel="100000" fill="hold">
                                          <p:stCondLst>
                                            <p:cond delay="770"/>
                                          </p:stCondLst>
                                        </p:cTn>
                                        <p:tgtEl>
                                          <p:spTgt spid="106505"/>
                                        </p:tgtEl>
                                      </p:cBhvr>
                                      <p:from x="200000" y="450000"/>
                                      <p:to x="100000" y="100000"/>
                                    </p:animScale>
                                    <p:set>
                                      <p:cBhvr>
                                        <p:cTn id="61" dur="770" fill="hold"/>
                                        <p:tgtEl>
                                          <p:spTgt spid="106505"/>
                                        </p:tgtEl>
                                        <p:attrNameLst>
                                          <p:attrName>ppt_x</p:attrName>
                                        </p:attrNameLst>
                                      </p:cBhvr>
                                      <p:to>
                                        <p:strVal val="(0.5)"/>
                                      </p:to>
                                    </p:set>
                                    <p:anim from="(0.5)" to="(#ppt_x)" calcmode="lin" valueType="num">
                                      <p:cBhvr>
                                        <p:cTn id="62" dur="1230" accel="100000" fill="hold">
                                          <p:stCondLst>
                                            <p:cond delay="770"/>
                                          </p:stCondLst>
                                        </p:cTn>
                                        <p:tgtEl>
                                          <p:spTgt spid="106505"/>
                                        </p:tgtEl>
                                        <p:attrNameLst>
                                          <p:attrName>ppt_x</p:attrName>
                                        </p:attrNameLst>
                                      </p:cBhvr>
                                    </p:anim>
                                    <p:set>
                                      <p:cBhvr>
                                        <p:cTn id="63" dur="770" fill="hold"/>
                                        <p:tgtEl>
                                          <p:spTgt spid="106505"/>
                                        </p:tgtEl>
                                        <p:attrNameLst>
                                          <p:attrName>ppt_y</p:attrName>
                                        </p:attrNameLst>
                                      </p:cBhvr>
                                      <p:to>
                                        <p:strVal val="(#ppt_y+0.4)"/>
                                      </p:to>
                                    </p:set>
                                    <p:anim from="(#ppt_y+0.4)" to="(#ppt_y)" calcmode="lin" valueType="num">
                                      <p:cBhvr>
                                        <p:cTn id="64" dur="1230" accel="100000" fill="hold">
                                          <p:stCondLst>
                                            <p:cond delay="770"/>
                                          </p:stCondLst>
                                        </p:cTn>
                                        <p:tgtEl>
                                          <p:spTgt spid="106505"/>
                                        </p:tgtEl>
                                        <p:attrNameLst>
                                          <p:attrName>ppt_y</p:attrName>
                                        </p:attrNameLst>
                                      </p:cBhvr>
                                    </p:anim>
                                  </p:childTnLst>
                                </p:cTn>
                              </p:par>
                              <p:par>
                                <p:cTn id="65" presetID="51" presetClass="entr" presetSubtype="0" fill="hold" nodeType="withEffect">
                                  <p:stCondLst>
                                    <p:cond delay="0"/>
                                  </p:stCondLst>
                                  <p:childTnLst>
                                    <p:set>
                                      <p:cBhvr>
                                        <p:cTn id="66" dur="1" fill="hold">
                                          <p:stCondLst>
                                            <p:cond delay="0"/>
                                          </p:stCondLst>
                                        </p:cTn>
                                        <p:tgtEl>
                                          <p:spTgt spid="106507"/>
                                        </p:tgtEl>
                                        <p:attrNameLst>
                                          <p:attrName>style.visibility</p:attrName>
                                        </p:attrNameLst>
                                      </p:cBhvr>
                                      <p:to>
                                        <p:strVal val="visible"/>
                                      </p:to>
                                    </p:set>
                                    <p:animEffect transition="in" filter="fade">
                                      <p:cBhvr>
                                        <p:cTn id="67" dur="770" decel="100000"/>
                                        <p:tgtEl>
                                          <p:spTgt spid="106507"/>
                                        </p:tgtEl>
                                      </p:cBhvr>
                                    </p:animEffect>
                                    <p:animScale>
                                      <p:cBhvr>
                                        <p:cTn id="68" dur="770" decel="100000"/>
                                        <p:tgtEl>
                                          <p:spTgt spid="106507"/>
                                        </p:tgtEl>
                                      </p:cBhvr>
                                      <p:from x="10000" y="10000"/>
                                      <p:to x="200000" y="450000"/>
                                    </p:animScale>
                                    <p:animScale>
                                      <p:cBhvr>
                                        <p:cTn id="69" dur="1230" accel="100000" fill="hold">
                                          <p:stCondLst>
                                            <p:cond delay="770"/>
                                          </p:stCondLst>
                                        </p:cTn>
                                        <p:tgtEl>
                                          <p:spTgt spid="106507"/>
                                        </p:tgtEl>
                                      </p:cBhvr>
                                      <p:from x="200000" y="450000"/>
                                      <p:to x="100000" y="100000"/>
                                    </p:animScale>
                                    <p:set>
                                      <p:cBhvr>
                                        <p:cTn id="70" dur="770" fill="hold"/>
                                        <p:tgtEl>
                                          <p:spTgt spid="106507"/>
                                        </p:tgtEl>
                                        <p:attrNameLst>
                                          <p:attrName>ppt_x</p:attrName>
                                        </p:attrNameLst>
                                      </p:cBhvr>
                                      <p:to>
                                        <p:strVal val="(0.5)"/>
                                      </p:to>
                                    </p:set>
                                    <p:anim from="(0.5)" to="(#ppt_x)" calcmode="lin" valueType="num">
                                      <p:cBhvr>
                                        <p:cTn id="71" dur="1230" accel="100000" fill="hold">
                                          <p:stCondLst>
                                            <p:cond delay="770"/>
                                          </p:stCondLst>
                                        </p:cTn>
                                        <p:tgtEl>
                                          <p:spTgt spid="106507"/>
                                        </p:tgtEl>
                                        <p:attrNameLst>
                                          <p:attrName>ppt_x</p:attrName>
                                        </p:attrNameLst>
                                      </p:cBhvr>
                                    </p:anim>
                                    <p:set>
                                      <p:cBhvr>
                                        <p:cTn id="72" dur="770" fill="hold"/>
                                        <p:tgtEl>
                                          <p:spTgt spid="106507"/>
                                        </p:tgtEl>
                                        <p:attrNameLst>
                                          <p:attrName>ppt_y</p:attrName>
                                        </p:attrNameLst>
                                      </p:cBhvr>
                                      <p:to>
                                        <p:strVal val="(#ppt_y+0.4)"/>
                                      </p:to>
                                    </p:set>
                                    <p:anim from="(#ppt_y+0.4)" to="(#ppt_y)" calcmode="lin" valueType="num">
                                      <p:cBhvr>
                                        <p:cTn id="73" dur="1230" accel="100000" fill="hold">
                                          <p:stCondLst>
                                            <p:cond delay="770"/>
                                          </p:stCondLst>
                                        </p:cTn>
                                        <p:tgtEl>
                                          <p:spTgt spid="106507"/>
                                        </p:tgtEl>
                                        <p:attrNameLst>
                                          <p:attrName>ppt_y</p:attrName>
                                        </p:attrNameLst>
                                      </p:cBhvr>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51" presetClass="entr" presetSubtype="0" fill="hold" grpId="0" nodeType="clickEffect">
                                  <p:stCondLst>
                                    <p:cond delay="0"/>
                                  </p:stCondLst>
                                  <p:childTnLst>
                                    <p:set>
                                      <p:cBhvr>
                                        <p:cTn id="77" dur="1" fill="hold">
                                          <p:stCondLst>
                                            <p:cond delay="0"/>
                                          </p:stCondLst>
                                        </p:cTn>
                                        <p:tgtEl>
                                          <p:spTgt spid="106506"/>
                                        </p:tgtEl>
                                        <p:attrNameLst>
                                          <p:attrName>style.visibility</p:attrName>
                                        </p:attrNameLst>
                                      </p:cBhvr>
                                      <p:to>
                                        <p:strVal val="visible"/>
                                      </p:to>
                                    </p:set>
                                    <p:animEffect transition="in" filter="fade">
                                      <p:cBhvr>
                                        <p:cTn id="78" dur="770" decel="100000"/>
                                        <p:tgtEl>
                                          <p:spTgt spid="106506"/>
                                        </p:tgtEl>
                                      </p:cBhvr>
                                    </p:animEffect>
                                    <p:animScale>
                                      <p:cBhvr>
                                        <p:cTn id="79" dur="770" decel="100000"/>
                                        <p:tgtEl>
                                          <p:spTgt spid="106506"/>
                                        </p:tgtEl>
                                      </p:cBhvr>
                                      <p:from x="10000" y="10000"/>
                                      <p:to x="200000" y="450000"/>
                                    </p:animScale>
                                    <p:animScale>
                                      <p:cBhvr>
                                        <p:cTn id="80" dur="1230" accel="100000" fill="hold">
                                          <p:stCondLst>
                                            <p:cond delay="770"/>
                                          </p:stCondLst>
                                        </p:cTn>
                                        <p:tgtEl>
                                          <p:spTgt spid="106506"/>
                                        </p:tgtEl>
                                      </p:cBhvr>
                                      <p:from x="200000" y="450000"/>
                                      <p:to x="100000" y="100000"/>
                                    </p:animScale>
                                    <p:set>
                                      <p:cBhvr>
                                        <p:cTn id="81" dur="770" fill="hold"/>
                                        <p:tgtEl>
                                          <p:spTgt spid="106506"/>
                                        </p:tgtEl>
                                        <p:attrNameLst>
                                          <p:attrName>ppt_x</p:attrName>
                                        </p:attrNameLst>
                                      </p:cBhvr>
                                      <p:to>
                                        <p:strVal val="(0.5)"/>
                                      </p:to>
                                    </p:set>
                                    <p:anim from="(0.5)" to="(#ppt_x)" calcmode="lin" valueType="num">
                                      <p:cBhvr>
                                        <p:cTn id="82" dur="1230" accel="100000" fill="hold">
                                          <p:stCondLst>
                                            <p:cond delay="770"/>
                                          </p:stCondLst>
                                        </p:cTn>
                                        <p:tgtEl>
                                          <p:spTgt spid="106506"/>
                                        </p:tgtEl>
                                        <p:attrNameLst>
                                          <p:attrName>ppt_x</p:attrName>
                                        </p:attrNameLst>
                                      </p:cBhvr>
                                    </p:anim>
                                    <p:set>
                                      <p:cBhvr>
                                        <p:cTn id="83" dur="770" fill="hold"/>
                                        <p:tgtEl>
                                          <p:spTgt spid="106506"/>
                                        </p:tgtEl>
                                        <p:attrNameLst>
                                          <p:attrName>ppt_y</p:attrName>
                                        </p:attrNameLst>
                                      </p:cBhvr>
                                      <p:to>
                                        <p:strVal val="(#ppt_y+0.4)"/>
                                      </p:to>
                                    </p:set>
                                    <p:anim from="(#ppt_y+0.4)" to="(#ppt_y)" calcmode="lin" valueType="num">
                                      <p:cBhvr>
                                        <p:cTn id="84" dur="1230" accel="100000" fill="hold">
                                          <p:stCondLst>
                                            <p:cond delay="770"/>
                                          </p:stCondLst>
                                        </p:cTn>
                                        <p:tgtEl>
                                          <p:spTgt spid="106506"/>
                                        </p:tgtEl>
                                        <p:attrNameLst>
                                          <p:attrName>ppt_y</p:attrName>
                                        </p:attrNameLst>
                                      </p:cBhvr>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51" presetClass="entr" presetSubtype="0" fill="hold" grpId="1" nodeType="clickEffect">
                                  <p:stCondLst>
                                    <p:cond delay="0"/>
                                  </p:stCondLst>
                                  <p:childTnLst>
                                    <p:set>
                                      <p:cBhvr>
                                        <p:cTn id="88" dur="1" fill="hold">
                                          <p:stCondLst>
                                            <p:cond delay="0"/>
                                          </p:stCondLst>
                                        </p:cTn>
                                        <p:tgtEl>
                                          <p:spTgt spid="106506"/>
                                        </p:tgtEl>
                                        <p:attrNameLst>
                                          <p:attrName>style.visibility</p:attrName>
                                        </p:attrNameLst>
                                      </p:cBhvr>
                                      <p:to>
                                        <p:strVal val="visible"/>
                                      </p:to>
                                    </p:set>
                                    <p:animEffect transition="in" filter="fade">
                                      <p:cBhvr>
                                        <p:cTn id="89" dur="770" decel="100000"/>
                                        <p:tgtEl>
                                          <p:spTgt spid="106506"/>
                                        </p:tgtEl>
                                      </p:cBhvr>
                                    </p:animEffect>
                                    <p:animScale>
                                      <p:cBhvr>
                                        <p:cTn id="90" dur="770" decel="100000"/>
                                        <p:tgtEl>
                                          <p:spTgt spid="106506"/>
                                        </p:tgtEl>
                                      </p:cBhvr>
                                      <p:from x="10000" y="10000"/>
                                      <p:to x="200000" y="450000"/>
                                    </p:animScale>
                                    <p:animScale>
                                      <p:cBhvr>
                                        <p:cTn id="91" dur="1230" accel="100000" fill="hold">
                                          <p:stCondLst>
                                            <p:cond delay="770"/>
                                          </p:stCondLst>
                                        </p:cTn>
                                        <p:tgtEl>
                                          <p:spTgt spid="106506"/>
                                        </p:tgtEl>
                                      </p:cBhvr>
                                      <p:from x="200000" y="450000"/>
                                      <p:to x="100000" y="100000"/>
                                    </p:animScale>
                                    <p:set>
                                      <p:cBhvr>
                                        <p:cTn id="92" dur="770" fill="hold"/>
                                        <p:tgtEl>
                                          <p:spTgt spid="106506"/>
                                        </p:tgtEl>
                                        <p:attrNameLst>
                                          <p:attrName>ppt_x</p:attrName>
                                        </p:attrNameLst>
                                      </p:cBhvr>
                                      <p:to>
                                        <p:strVal val="(0.5)"/>
                                      </p:to>
                                    </p:set>
                                    <p:anim from="(0.5)" to="(#ppt_x)" calcmode="lin" valueType="num">
                                      <p:cBhvr>
                                        <p:cTn id="93" dur="1230" accel="100000" fill="hold">
                                          <p:stCondLst>
                                            <p:cond delay="770"/>
                                          </p:stCondLst>
                                        </p:cTn>
                                        <p:tgtEl>
                                          <p:spTgt spid="106506"/>
                                        </p:tgtEl>
                                        <p:attrNameLst>
                                          <p:attrName>ppt_x</p:attrName>
                                        </p:attrNameLst>
                                      </p:cBhvr>
                                    </p:anim>
                                    <p:set>
                                      <p:cBhvr>
                                        <p:cTn id="94" dur="770" fill="hold"/>
                                        <p:tgtEl>
                                          <p:spTgt spid="106506"/>
                                        </p:tgtEl>
                                        <p:attrNameLst>
                                          <p:attrName>ppt_y</p:attrName>
                                        </p:attrNameLst>
                                      </p:cBhvr>
                                      <p:to>
                                        <p:strVal val="(#ppt_y+0.4)"/>
                                      </p:to>
                                    </p:set>
                                    <p:anim from="(#ppt_y+0.4)" to="(#ppt_y)" calcmode="lin" valueType="num">
                                      <p:cBhvr>
                                        <p:cTn id="95" dur="1230" accel="100000" fill="hold">
                                          <p:stCondLst>
                                            <p:cond delay="770"/>
                                          </p:stCondLst>
                                        </p:cTn>
                                        <p:tgtEl>
                                          <p:spTgt spid="10650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0" grpId="0" animBg="1"/>
      <p:bldP spid="106501" grpId="0" animBg="1"/>
      <p:bldP spid="106506" grpId="0" animBg="1"/>
      <p:bldP spid="106506" grpId="1" animBg="1"/>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4147" name="Rectangle 3"/>
          <p:cNvSpPr>
            <a:spLocks noGrp="1" noChangeArrowheads="1"/>
          </p:cNvSpPr>
          <p:nvPr>
            <p:ph type="body" sz="half" idx="1"/>
          </p:nvPr>
        </p:nvSpPr>
        <p:spPr>
          <a:xfrm>
            <a:off x="0" y="0"/>
            <a:ext cx="9144000" cy="4221163"/>
          </a:xfrm>
        </p:spPr>
        <p:txBody>
          <a:bodyPr/>
          <a:lstStyle/>
          <a:p>
            <a:pPr algn="ctr" eaLnBrk="1" hangingPunct="1">
              <a:buFont typeface="Wingdings" panose="05000000000000000000" pitchFamily="2" charset="2"/>
              <a:buNone/>
              <a:defRPr/>
            </a:pPr>
            <a:r>
              <a:rPr lang="fa-IR" b="1" smtClean="0">
                <a:solidFill>
                  <a:srgbClr val="FFFF00"/>
                </a:solidFill>
                <a:cs typeface="Titr" pitchFamily="2" charset="-78"/>
              </a:rPr>
              <a:t>قدرت انگيزه :</a:t>
            </a:r>
          </a:p>
          <a:p>
            <a:pPr algn="ctr" eaLnBrk="1" hangingPunct="1">
              <a:buFont typeface="Wingdings" panose="05000000000000000000" pitchFamily="2" charset="2"/>
              <a:buNone/>
              <a:defRPr/>
            </a:pPr>
            <a:r>
              <a:rPr lang="fa-IR" sz="2800" b="1" smtClean="0">
                <a:cs typeface="Yagut" pitchFamily="2" charset="-78"/>
              </a:rPr>
              <a:t>همه افراد داراي انگيزه هاي مختلفي مي باشند و انگيزه ها براي كنترل رفتار افراد با يكديگر در رقابت مي باشند .بنابراين انگيزه يا نيازي كه داراي بيشترين قدرت باشد منجر به نوعي فعاليت يا رفتار مي گردد</a:t>
            </a:r>
            <a:r>
              <a:rPr lang="fa-IR" sz="2800" smtClean="0"/>
              <a:t>.</a:t>
            </a:r>
          </a:p>
          <a:p>
            <a:pPr algn="ctr" eaLnBrk="1" hangingPunct="1">
              <a:buFont typeface="Wingdings" panose="05000000000000000000" pitchFamily="2" charset="2"/>
              <a:buNone/>
              <a:defRPr/>
            </a:pPr>
            <a:r>
              <a:rPr lang="fa-IR" b="1" smtClean="0">
                <a:solidFill>
                  <a:srgbClr val="FFFF00"/>
                </a:solidFill>
                <a:cs typeface="Titr" pitchFamily="2" charset="-78"/>
              </a:rPr>
              <a:t>تغيير در قدرت انگيزه :</a:t>
            </a:r>
            <a:r>
              <a:rPr lang="fa-IR" sz="2800" smtClean="0"/>
              <a:t> </a:t>
            </a:r>
          </a:p>
          <a:p>
            <a:pPr algn="ctr" eaLnBrk="1" hangingPunct="1">
              <a:buFont typeface="Wingdings" panose="05000000000000000000" pitchFamily="2" charset="2"/>
              <a:buNone/>
              <a:defRPr/>
            </a:pPr>
            <a:r>
              <a:rPr lang="fa-IR" sz="2800" b="1" smtClean="0">
                <a:cs typeface="Yagut" pitchFamily="2" charset="-78"/>
              </a:rPr>
              <a:t>به منظور كاهش قدرت يك نياز يا بايد آنرا تامين نمود يا در مقابل آن مانع ايجاد كرد.بر اساس نظريه مازلو وقتي نيازي ارضاء شود ديگر براي رفتار انگيزه محسوب نمي شود.</a:t>
            </a:r>
            <a:endParaRPr lang="en-US" sz="2800" b="1" smtClean="0">
              <a:cs typeface="Yagut" pitchFamily="2" charset="-78"/>
            </a:endParaRPr>
          </a:p>
        </p:txBody>
      </p:sp>
      <p:sp>
        <p:nvSpPr>
          <p:cNvPr id="47107" name="Text Box 10"/>
          <p:cNvSpPr txBox="1">
            <a:spLocks noChangeArrowheads="1"/>
          </p:cNvSpPr>
          <p:nvPr/>
        </p:nvSpPr>
        <p:spPr bwMode="auto">
          <a:xfrm>
            <a:off x="0" y="4221163"/>
            <a:ext cx="9144000" cy="2289175"/>
          </a:xfrm>
          <a:prstGeom prst="rect">
            <a:avLst/>
          </a:prstGeom>
          <a:noFill/>
          <a:ln>
            <a:noFill/>
          </a:ln>
          <a:effectLst>
            <a:prstShdw prst="shdw13" dist="53882" dir="13500000">
              <a:srgbClr val="808080">
                <a:alpha val="50000"/>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spcBef>
                <a:spcPct val="50000"/>
              </a:spcBef>
            </a:pPr>
            <a:r>
              <a:rPr lang="fa-IR" altLang="fa-IR" sz="3600">
                <a:solidFill>
                  <a:srgbClr val="FFFF00"/>
                </a:solidFill>
                <a:latin typeface="Tahoma" panose="020B0604030504040204" pitchFamily="34" charset="0"/>
                <a:cs typeface="Titr" pitchFamily="2" charset="0"/>
              </a:rPr>
              <a:t>انگيزه يانيازي كه ازقدرت بيشتري برخوردارباشد،رفتار فردرا شكل ميدهد.بنابراين اگربخواهيم بررفتارافراد تاثير گذاشته ونفوذكنيم بايدبفهميم كه نيازشان درآن لحظه اززمان چيست ؟</a:t>
            </a:r>
            <a:endParaRPr lang="en-US" altLang="fa-IR" sz="3600">
              <a:solidFill>
                <a:srgbClr val="FFFF00"/>
              </a:solidFill>
              <a:latin typeface="Tahoma" panose="020B0604030504040204" pitchFamily="34" charset="0"/>
              <a:cs typeface="Titr" pitchFamily="2" charset="0"/>
            </a:endParaRPr>
          </a:p>
        </p:txBody>
      </p:sp>
    </p:spTree>
  </p:cSld>
  <p:clrMapOvr>
    <a:masterClrMapping/>
  </p:clrMapOvr>
  <p:transition>
    <p:wedg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7" name="Line 4"/>
          <p:cNvSpPr>
            <a:spLocks noChangeShapeType="1"/>
          </p:cNvSpPr>
          <p:nvPr/>
        </p:nvSpPr>
        <p:spPr bwMode="auto">
          <a:xfrm>
            <a:off x="754063" y="3357563"/>
            <a:ext cx="0" cy="295275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028" name="Line 5"/>
          <p:cNvSpPr>
            <a:spLocks noChangeShapeType="1"/>
          </p:cNvSpPr>
          <p:nvPr/>
        </p:nvSpPr>
        <p:spPr bwMode="auto">
          <a:xfrm flipV="1">
            <a:off x="754063" y="6308725"/>
            <a:ext cx="5762625" cy="15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029" name="Freeform 6"/>
          <p:cNvSpPr>
            <a:spLocks/>
          </p:cNvSpPr>
          <p:nvPr/>
        </p:nvSpPr>
        <p:spPr bwMode="auto">
          <a:xfrm>
            <a:off x="754063" y="4365625"/>
            <a:ext cx="5041900" cy="1452563"/>
          </a:xfrm>
          <a:custGeom>
            <a:avLst/>
            <a:gdLst>
              <a:gd name="T0" fmla="*/ 0 w 3176"/>
              <a:gd name="T1" fmla="*/ 91 h 915"/>
              <a:gd name="T2" fmla="*/ 1044 w 3176"/>
              <a:gd name="T3" fmla="*/ 136 h 915"/>
              <a:gd name="T4" fmla="*/ 1860 w 3176"/>
              <a:gd name="T5" fmla="*/ 907 h 915"/>
              <a:gd name="T6" fmla="*/ 3176 w 3176"/>
              <a:gd name="T7" fmla="*/ 91 h 915"/>
              <a:gd name="T8" fmla="*/ 0 60000 65536"/>
              <a:gd name="T9" fmla="*/ 0 60000 65536"/>
              <a:gd name="T10" fmla="*/ 0 60000 65536"/>
              <a:gd name="T11" fmla="*/ 0 60000 65536"/>
              <a:gd name="T12" fmla="*/ 0 w 3176"/>
              <a:gd name="T13" fmla="*/ 0 h 915"/>
              <a:gd name="T14" fmla="*/ 3176 w 3176"/>
              <a:gd name="T15" fmla="*/ 915 h 915"/>
            </a:gdLst>
            <a:ahLst/>
            <a:cxnLst>
              <a:cxn ang="T8">
                <a:pos x="T0" y="T1"/>
              </a:cxn>
              <a:cxn ang="T9">
                <a:pos x="T2" y="T3"/>
              </a:cxn>
              <a:cxn ang="T10">
                <a:pos x="T4" y="T5"/>
              </a:cxn>
              <a:cxn ang="T11">
                <a:pos x="T6" y="T7"/>
              </a:cxn>
            </a:cxnLst>
            <a:rect l="T12" t="T13" r="T14" b="T15"/>
            <a:pathLst>
              <a:path w="3176" h="915">
                <a:moveTo>
                  <a:pt x="0" y="91"/>
                </a:moveTo>
                <a:cubicBezTo>
                  <a:pt x="367" y="45"/>
                  <a:pt x="734" y="0"/>
                  <a:pt x="1044" y="136"/>
                </a:cubicBezTo>
                <a:cubicBezTo>
                  <a:pt x="1354" y="272"/>
                  <a:pt x="1505" y="915"/>
                  <a:pt x="1860" y="907"/>
                </a:cubicBezTo>
                <a:cubicBezTo>
                  <a:pt x="2215" y="899"/>
                  <a:pt x="2957" y="227"/>
                  <a:pt x="3176" y="91"/>
                </a:cubicBezTo>
              </a:path>
            </a:pathLst>
          </a:custGeom>
          <a:noFill/>
          <a:ln w="69850">
            <a:solidFill>
              <a:srgbClr val="00FF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1030" name="Freeform 7"/>
          <p:cNvSpPr>
            <a:spLocks/>
          </p:cNvSpPr>
          <p:nvPr/>
        </p:nvSpPr>
        <p:spPr bwMode="auto">
          <a:xfrm>
            <a:off x="754063" y="4497388"/>
            <a:ext cx="5329237" cy="1511300"/>
          </a:xfrm>
          <a:custGeom>
            <a:avLst/>
            <a:gdLst>
              <a:gd name="T0" fmla="*/ 0 w 3357"/>
              <a:gd name="T1" fmla="*/ 507 h 952"/>
              <a:gd name="T2" fmla="*/ 1769 w 3357"/>
              <a:gd name="T3" fmla="*/ 53 h 952"/>
              <a:gd name="T4" fmla="*/ 2813 w 3357"/>
              <a:gd name="T5" fmla="*/ 824 h 952"/>
              <a:gd name="T6" fmla="*/ 3357 w 3357"/>
              <a:gd name="T7" fmla="*/ 824 h 952"/>
              <a:gd name="T8" fmla="*/ 0 60000 65536"/>
              <a:gd name="T9" fmla="*/ 0 60000 65536"/>
              <a:gd name="T10" fmla="*/ 0 60000 65536"/>
              <a:gd name="T11" fmla="*/ 0 60000 65536"/>
              <a:gd name="T12" fmla="*/ 0 w 3357"/>
              <a:gd name="T13" fmla="*/ 0 h 952"/>
              <a:gd name="T14" fmla="*/ 3357 w 3357"/>
              <a:gd name="T15" fmla="*/ 952 h 952"/>
            </a:gdLst>
            <a:ahLst/>
            <a:cxnLst>
              <a:cxn ang="T8">
                <a:pos x="T0" y="T1"/>
              </a:cxn>
              <a:cxn ang="T9">
                <a:pos x="T2" y="T3"/>
              </a:cxn>
              <a:cxn ang="T10">
                <a:pos x="T4" y="T5"/>
              </a:cxn>
              <a:cxn ang="T11">
                <a:pos x="T6" y="T7"/>
              </a:cxn>
            </a:cxnLst>
            <a:rect l="T12" t="T13" r="T14" b="T15"/>
            <a:pathLst>
              <a:path w="3357" h="952">
                <a:moveTo>
                  <a:pt x="0" y="507"/>
                </a:moveTo>
                <a:cubicBezTo>
                  <a:pt x="650" y="253"/>
                  <a:pt x="1300" y="0"/>
                  <a:pt x="1769" y="53"/>
                </a:cubicBezTo>
                <a:cubicBezTo>
                  <a:pt x="2238" y="106"/>
                  <a:pt x="2548" y="696"/>
                  <a:pt x="2813" y="824"/>
                </a:cubicBezTo>
                <a:cubicBezTo>
                  <a:pt x="3078" y="952"/>
                  <a:pt x="3266" y="824"/>
                  <a:pt x="3357" y="824"/>
                </a:cubicBezTo>
              </a:path>
            </a:pathLst>
          </a:custGeom>
          <a:noFill/>
          <a:ln w="41275">
            <a:solidFill>
              <a:srgbClr val="808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1031" name="Freeform 8"/>
          <p:cNvSpPr>
            <a:spLocks/>
          </p:cNvSpPr>
          <p:nvPr/>
        </p:nvSpPr>
        <p:spPr bwMode="auto">
          <a:xfrm>
            <a:off x="754063" y="4533900"/>
            <a:ext cx="5689600" cy="1489075"/>
          </a:xfrm>
          <a:custGeom>
            <a:avLst/>
            <a:gdLst>
              <a:gd name="T0" fmla="*/ 0 w 3584"/>
              <a:gd name="T1" fmla="*/ 938 h 938"/>
              <a:gd name="T2" fmla="*/ 2722 w 3584"/>
              <a:gd name="T3" fmla="*/ 76 h 938"/>
              <a:gd name="T4" fmla="*/ 3584 w 3584"/>
              <a:gd name="T5" fmla="*/ 484 h 938"/>
              <a:gd name="T6" fmla="*/ 0 60000 65536"/>
              <a:gd name="T7" fmla="*/ 0 60000 65536"/>
              <a:gd name="T8" fmla="*/ 0 60000 65536"/>
              <a:gd name="T9" fmla="*/ 0 w 3584"/>
              <a:gd name="T10" fmla="*/ 0 h 938"/>
              <a:gd name="T11" fmla="*/ 3584 w 3584"/>
              <a:gd name="T12" fmla="*/ 938 h 938"/>
            </a:gdLst>
            <a:ahLst/>
            <a:cxnLst>
              <a:cxn ang="T6">
                <a:pos x="T0" y="T1"/>
              </a:cxn>
              <a:cxn ang="T7">
                <a:pos x="T2" y="T3"/>
              </a:cxn>
              <a:cxn ang="T8">
                <a:pos x="T4" y="T5"/>
              </a:cxn>
            </a:cxnLst>
            <a:rect l="T9" t="T10" r="T11" b="T12"/>
            <a:pathLst>
              <a:path w="3584" h="938">
                <a:moveTo>
                  <a:pt x="0" y="938"/>
                </a:moveTo>
                <a:cubicBezTo>
                  <a:pt x="1062" y="545"/>
                  <a:pt x="2125" y="152"/>
                  <a:pt x="2722" y="76"/>
                </a:cubicBezTo>
                <a:cubicBezTo>
                  <a:pt x="3319" y="0"/>
                  <a:pt x="3451" y="242"/>
                  <a:pt x="3584" y="484"/>
                </a:cubicBezTo>
              </a:path>
            </a:pathLst>
          </a:custGeom>
          <a:noFill/>
          <a:ln w="63500">
            <a:solidFill>
              <a:srgbClr val="CCFFFF"/>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1032" name="Text Box 9"/>
          <p:cNvSpPr txBox="1">
            <a:spLocks noChangeArrowheads="1"/>
          </p:cNvSpPr>
          <p:nvPr/>
        </p:nvSpPr>
        <p:spPr bwMode="auto">
          <a:xfrm>
            <a:off x="827088" y="3933825"/>
            <a:ext cx="1368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400" b="1">
                <a:solidFill>
                  <a:srgbClr val="FFFF00"/>
                </a:solidFill>
                <a:latin typeface="Tahoma" panose="020B0604030504040204" pitchFamily="34" charset="0"/>
              </a:rPr>
              <a:t>گرسنگي</a:t>
            </a:r>
            <a:endParaRPr lang="en-US" altLang="fa-IR" sz="2400" b="1">
              <a:solidFill>
                <a:srgbClr val="FFFF00"/>
              </a:solidFill>
              <a:latin typeface="Tahoma" panose="020B0604030504040204" pitchFamily="34" charset="0"/>
            </a:endParaRPr>
          </a:p>
        </p:txBody>
      </p:sp>
      <p:sp>
        <p:nvSpPr>
          <p:cNvPr id="1033" name="Text Box 10"/>
          <p:cNvSpPr txBox="1">
            <a:spLocks noChangeArrowheads="1"/>
          </p:cNvSpPr>
          <p:nvPr/>
        </p:nvSpPr>
        <p:spPr bwMode="auto">
          <a:xfrm>
            <a:off x="2627313" y="4078288"/>
            <a:ext cx="1368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400" b="1">
                <a:solidFill>
                  <a:schemeClr val="accent1"/>
                </a:solidFill>
                <a:latin typeface="Tahoma" panose="020B0604030504040204" pitchFamily="34" charset="0"/>
              </a:rPr>
              <a:t>تشنگي</a:t>
            </a:r>
            <a:endParaRPr lang="en-US" altLang="fa-IR" sz="2400" b="1">
              <a:solidFill>
                <a:schemeClr val="accent1"/>
              </a:solidFill>
              <a:latin typeface="Tahoma" panose="020B0604030504040204" pitchFamily="34" charset="0"/>
            </a:endParaRPr>
          </a:p>
        </p:txBody>
      </p:sp>
      <p:sp>
        <p:nvSpPr>
          <p:cNvPr id="1034" name="Text Box 11"/>
          <p:cNvSpPr txBox="1">
            <a:spLocks noChangeArrowheads="1"/>
          </p:cNvSpPr>
          <p:nvPr/>
        </p:nvSpPr>
        <p:spPr bwMode="auto">
          <a:xfrm>
            <a:off x="4498975" y="4078288"/>
            <a:ext cx="1368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400" b="1">
                <a:solidFill>
                  <a:schemeClr val="tx2"/>
                </a:solidFill>
                <a:latin typeface="Tahoma" panose="020B0604030504040204" pitchFamily="34" charset="0"/>
              </a:rPr>
              <a:t>خواب</a:t>
            </a:r>
            <a:endParaRPr lang="en-US" altLang="fa-IR" sz="2400" b="1">
              <a:solidFill>
                <a:schemeClr val="tx2"/>
              </a:solidFill>
              <a:latin typeface="Tahoma" panose="020B0604030504040204" pitchFamily="34" charset="0"/>
            </a:endParaRPr>
          </a:p>
        </p:txBody>
      </p:sp>
      <p:sp>
        <p:nvSpPr>
          <p:cNvPr id="1035" name="Text Box 12"/>
          <p:cNvSpPr txBox="1">
            <a:spLocks noChangeArrowheads="1"/>
          </p:cNvSpPr>
          <p:nvPr/>
        </p:nvSpPr>
        <p:spPr bwMode="auto">
          <a:xfrm rot="10800000">
            <a:off x="179388" y="4149725"/>
            <a:ext cx="4889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sz="2000" b="1">
                <a:solidFill>
                  <a:srgbClr val="FFFF00"/>
                </a:solidFill>
                <a:latin typeface="Tahoma" panose="020B0604030504040204" pitchFamily="34" charset="0"/>
              </a:rPr>
              <a:t>قدرت احتياج</a:t>
            </a:r>
            <a:endParaRPr lang="en-US" altLang="fa-IR" sz="2000" b="1">
              <a:solidFill>
                <a:srgbClr val="FFFF00"/>
              </a:solidFill>
              <a:latin typeface="Tahoma" panose="020B0604030504040204" pitchFamily="34" charset="0"/>
            </a:endParaRPr>
          </a:p>
        </p:txBody>
      </p:sp>
      <p:sp>
        <p:nvSpPr>
          <p:cNvPr id="1036" name="Line 13"/>
          <p:cNvSpPr>
            <a:spLocks noChangeShapeType="1"/>
          </p:cNvSpPr>
          <p:nvPr/>
        </p:nvSpPr>
        <p:spPr bwMode="auto">
          <a:xfrm flipV="1">
            <a:off x="468313" y="3284538"/>
            <a:ext cx="0" cy="792162"/>
          </a:xfrm>
          <a:prstGeom prst="line">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037" name="Line 14"/>
          <p:cNvSpPr>
            <a:spLocks noChangeShapeType="1"/>
          </p:cNvSpPr>
          <p:nvPr/>
        </p:nvSpPr>
        <p:spPr bwMode="auto">
          <a:xfrm flipV="1">
            <a:off x="468313" y="5445125"/>
            <a:ext cx="0" cy="720725"/>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038" name="Text Box 15"/>
          <p:cNvSpPr txBox="1">
            <a:spLocks noChangeArrowheads="1"/>
          </p:cNvSpPr>
          <p:nvPr/>
        </p:nvSpPr>
        <p:spPr bwMode="auto">
          <a:xfrm>
            <a:off x="1835150" y="6453188"/>
            <a:ext cx="2016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spcBef>
                <a:spcPct val="50000"/>
              </a:spcBef>
            </a:pPr>
            <a:r>
              <a:rPr lang="fa-IR" altLang="fa-IR" sz="2400" b="1">
                <a:solidFill>
                  <a:srgbClr val="FFFF00"/>
                </a:solidFill>
                <a:latin typeface="Tahoma" panose="020B0604030504040204" pitchFamily="34" charset="0"/>
              </a:rPr>
              <a:t>احتياجات چندگانه</a:t>
            </a:r>
            <a:endParaRPr lang="en-US" altLang="fa-IR" sz="2400" b="1">
              <a:solidFill>
                <a:srgbClr val="FFFF00"/>
              </a:solidFill>
              <a:latin typeface="Tahoma" panose="020B0604030504040204" pitchFamily="34" charset="0"/>
            </a:endParaRPr>
          </a:p>
        </p:txBody>
      </p:sp>
      <p:graphicFrame>
        <p:nvGraphicFramePr>
          <p:cNvPr id="1026" name="Object 16"/>
          <p:cNvGraphicFramePr>
            <a:graphicFrameLocks noGrp="1" noChangeAspect="1"/>
          </p:cNvGraphicFramePr>
          <p:nvPr>
            <p:ph idx="1"/>
          </p:nvPr>
        </p:nvGraphicFramePr>
        <p:xfrm>
          <a:off x="468313" y="836613"/>
          <a:ext cx="8470900" cy="2159000"/>
        </p:xfrm>
        <a:graphic>
          <a:graphicData uri="http://schemas.openxmlformats.org/presentationml/2006/ole">
            <mc:AlternateContent xmlns:mc="http://schemas.openxmlformats.org/markup-compatibility/2006">
              <mc:Choice xmlns:v="urn:schemas-microsoft-com:vml" Requires="v">
                <p:oleObj spid="_x0000_s1050" name="Chart" r:id="rId3" imgW="6096000" imgH="4067192" progId="MSGraph.Chart.8">
                  <p:embed followColorScheme="full"/>
                </p:oleObj>
              </mc:Choice>
              <mc:Fallback>
                <p:oleObj name="Chart" r:id="rId3" imgW="6096000" imgH="4067192" progId="MSGraph.Chart.8">
                  <p:embed followColorScheme="full"/>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313" y="836613"/>
                        <a:ext cx="8470900" cy="215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39" name="Text Box 18"/>
          <p:cNvSpPr txBox="1">
            <a:spLocks noChangeArrowheads="1"/>
          </p:cNvSpPr>
          <p:nvPr/>
        </p:nvSpPr>
        <p:spPr bwMode="auto">
          <a:xfrm>
            <a:off x="611188" y="1844675"/>
            <a:ext cx="647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sz="1600" b="1">
                <a:solidFill>
                  <a:srgbClr val="FF0000"/>
                </a:solidFill>
                <a:latin typeface="Tahoma" panose="020B0604030504040204" pitchFamily="34" charset="0"/>
              </a:rPr>
              <a:t>قدرت انگيزه</a:t>
            </a:r>
            <a:endParaRPr lang="en-US" altLang="fa-IR" sz="1600" b="1">
              <a:solidFill>
                <a:srgbClr val="FF0000"/>
              </a:solidFill>
              <a:latin typeface="Tahoma" panose="020B0604030504040204" pitchFamily="34" charset="0"/>
            </a:endParaRPr>
          </a:p>
        </p:txBody>
      </p:sp>
      <p:sp>
        <p:nvSpPr>
          <p:cNvPr id="1040" name="Text Box 19"/>
          <p:cNvSpPr txBox="1">
            <a:spLocks noChangeArrowheads="1"/>
          </p:cNvSpPr>
          <p:nvPr/>
        </p:nvSpPr>
        <p:spPr bwMode="auto">
          <a:xfrm>
            <a:off x="3419475" y="0"/>
            <a:ext cx="237648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sz="4400" b="1">
                <a:solidFill>
                  <a:srgbClr val="FFFF00"/>
                </a:solidFill>
                <a:latin typeface="Tahoma" panose="020B0604030504040204" pitchFamily="34" charset="0"/>
              </a:rPr>
              <a:t>انگيزه ها</a:t>
            </a:r>
            <a:endParaRPr lang="en-US" altLang="fa-IR" sz="4400" b="1">
              <a:solidFill>
                <a:srgbClr val="FFFF00"/>
              </a:solidFill>
              <a:latin typeface="Tahoma" panose="020B0604030504040204" pitchFamily="34" charset="0"/>
            </a:endParaRPr>
          </a:p>
        </p:txBody>
      </p:sp>
    </p:spTree>
  </p:cSld>
  <p:clrMapOvr>
    <a:masterClrMapping/>
  </p:clrMapOvr>
  <p:transition>
    <p:wedge/>
  </p:transition>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0" y="0"/>
            <a:ext cx="9144000" cy="1484313"/>
          </a:xfrm>
        </p:spPr>
        <p:txBody>
          <a:bodyPr anchor="t"/>
          <a:lstStyle/>
          <a:p>
            <a:pPr algn="just" eaLnBrk="1" hangingPunct="1">
              <a:defRPr/>
            </a:pPr>
            <a:r>
              <a:rPr lang="fa-IR" sz="2400" b="0" smtClean="0">
                <a:cs typeface="Yagut" pitchFamily="2" charset="-78"/>
              </a:rPr>
              <a:t>وقتي </a:t>
            </a:r>
            <a:r>
              <a:rPr lang="fa-IR" sz="2400" b="0" smtClean="0">
                <a:solidFill>
                  <a:schemeClr val="tx1"/>
                </a:solidFill>
                <a:cs typeface="Yagut" pitchFamily="2" charset="-78"/>
              </a:rPr>
              <a:t>يك نياز با مانعي برخورد ميكند بعضاً باعث كاهش قدرت آن خواهد</a:t>
            </a:r>
            <a:r>
              <a:rPr lang="fa-IR" sz="2400" b="0" smtClean="0">
                <a:cs typeface="Yagut" pitchFamily="2" charset="-78"/>
              </a:rPr>
              <a:t> شد.با اينحال هميشه چنين اتفاق نمي افتد.گاهاً افراددست به رفتار سازش جويانه ومنطقي ميزندد واز اين طريق با اعمال ديگري سعي ميكنند تا به آن هدف برسند.اگر افرادمرتب در جهت رسيدن به هدف خود دچار ناكامي شوند ممكن است هدف ديگري جانشين هدف قبلي خود كنند.</a:t>
            </a:r>
            <a:endParaRPr lang="en-US" sz="2400" b="0" smtClean="0">
              <a:cs typeface="Yagut" pitchFamily="2" charset="-78"/>
            </a:endParaRPr>
          </a:p>
        </p:txBody>
      </p:sp>
      <p:sp>
        <p:nvSpPr>
          <p:cNvPr id="174083" name="Rectangle 3"/>
          <p:cNvSpPr>
            <a:spLocks noGrp="1" noChangeArrowheads="1"/>
          </p:cNvSpPr>
          <p:nvPr>
            <p:ph type="body" idx="1"/>
          </p:nvPr>
        </p:nvSpPr>
        <p:spPr>
          <a:xfrm>
            <a:off x="0" y="1557338"/>
            <a:ext cx="9144000" cy="5300662"/>
          </a:xfrm>
        </p:spPr>
        <p:txBody>
          <a:bodyPr/>
          <a:lstStyle/>
          <a:p>
            <a:pPr eaLnBrk="1" hangingPunct="1">
              <a:lnSpc>
                <a:spcPct val="80000"/>
              </a:lnSpc>
              <a:buFont typeface="Wingdings" panose="05000000000000000000" pitchFamily="2" charset="2"/>
              <a:buNone/>
              <a:defRPr/>
            </a:pPr>
            <a:r>
              <a:rPr lang="fa-IR" sz="2400" smtClean="0">
                <a:cs typeface="Yagut" pitchFamily="2" charset="-78"/>
              </a:rPr>
              <a:t>بااينحال رفتارسازشجويانه منطقي منجربه تعيين هدفهاي ديگرويا كاهش قدرت نياز</a:t>
            </a:r>
            <a:r>
              <a:rPr lang="en-US" sz="2400" smtClean="0">
                <a:cs typeface="Yagut" pitchFamily="2" charset="-78"/>
              </a:rPr>
              <a:t> </a:t>
            </a:r>
            <a:r>
              <a:rPr lang="fa-IR" sz="2400" smtClean="0">
                <a:cs typeface="Yagut" pitchFamily="2" charset="-78"/>
              </a:rPr>
              <a:t>ميگردد.</a:t>
            </a:r>
            <a:r>
              <a:rPr lang="en-US" sz="2400" smtClean="0">
                <a:cs typeface="Yagut" pitchFamily="2" charset="-78"/>
              </a:rPr>
              <a:t> </a:t>
            </a:r>
            <a:r>
              <a:rPr lang="fa-IR" sz="2400" smtClean="0">
                <a:cs typeface="Yagut" pitchFamily="2" charset="-78"/>
              </a:rPr>
              <a:t>موانع مكرر درراه رسيدن به هدف با عث ناكامي فردميشود واين باعث شكل گيري </a:t>
            </a:r>
            <a:r>
              <a:rPr lang="fa-IR" sz="2400" i="1" smtClean="0">
                <a:cs typeface="Yagut" pitchFamily="2" charset="-78"/>
              </a:rPr>
              <a:t>رفتار غير منطقي</a:t>
            </a:r>
            <a:r>
              <a:rPr lang="fa-IR" sz="2400" smtClean="0">
                <a:cs typeface="Yagut" pitchFamily="2" charset="-78"/>
              </a:rPr>
              <a:t> از سوي فرد ميگردد.</a:t>
            </a:r>
          </a:p>
          <a:p>
            <a:pPr eaLnBrk="1" hangingPunct="1">
              <a:lnSpc>
                <a:spcPct val="80000"/>
              </a:lnSpc>
              <a:buFont typeface="Wingdings" panose="05000000000000000000" pitchFamily="2" charset="2"/>
              <a:buNone/>
              <a:defRPr/>
            </a:pPr>
            <a:r>
              <a:rPr lang="fa-IR" sz="2800" b="1" smtClean="0">
                <a:solidFill>
                  <a:srgbClr val="00FF99"/>
                </a:solidFill>
                <a:latin typeface="Arial"/>
                <a:cs typeface="Yagut" pitchFamily="2" charset="-78"/>
              </a:rPr>
              <a:t>”نرمن اف ماير“</a:t>
            </a:r>
            <a:r>
              <a:rPr lang="fa-IR" sz="2400" b="1" smtClean="0">
                <a:cs typeface="Yagut" pitchFamily="2" charset="-78"/>
              </a:rPr>
              <a:t>رفتارهاي سازش جويانه غير منطقي را علاوه بر حمله ، دليل تراش ، واپس روي ، تثبيت ، تسليم بر مي شمارد.</a:t>
            </a:r>
          </a:p>
          <a:p>
            <a:pPr eaLnBrk="1" hangingPunct="1">
              <a:lnSpc>
                <a:spcPct val="80000"/>
              </a:lnSpc>
              <a:buFont typeface="Wingdings" panose="05000000000000000000" pitchFamily="2" charset="2"/>
              <a:buChar char="v"/>
              <a:defRPr/>
            </a:pPr>
            <a:r>
              <a:rPr lang="fa-IR" sz="2400" b="1" i="1" smtClean="0">
                <a:solidFill>
                  <a:srgbClr val="FFFF00"/>
                </a:solidFill>
                <a:cs typeface="Yagut" pitchFamily="2" charset="-78"/>
              </a:rPr>
              <a:t>دليل تراشي (</a:t>
            </a:r>
            <a:r>
              <a:rPr lang="en-US" sz="2400" b="1" i="1" smtClean="0">
                <a:solidFill>
                  <a:srgbClr val="FFFF00"/>
                </a:solidFill>
                <a:cs typeface="Yagut" pitchFamily="2" charset="-78"/>
              </a:rPr>
              <a:t>Rationalization</a:t>
            </a:r>
            <a:r>
              <a:rPr lang="fa-IR" sz="2400" b="1" i="1" smtClean="0">
                <a:solidFill>
                  <a:srgbClr val="FFFF00"/>
                </a:solidFill>
                <a:cs typeface="Yagut" pitchFamily="2" charset="-78"/>
              </a:rPr>
              <a:t>)</a:t>
            </a:r>
            <a:r>
              <a:rPr lang="en-US" sz="2400" b="1" i="1" smtClean="0">
                <a:solidFill>
                  <a:srgbClr val="FFFF00"/>
                </a:solidFill>
                <a:cs typeface="Yagut" pitchFamily="2" charset="-78"/>
              </a:rPr>
              <a:t>:</a:t>
            </a:r>
            <a:r>
              <a:rPr lang="fa-IR" sz="2400" b="1" smtClean="0">
                <a:cs typeface="Yagut" pitchFamily="2" charset="-78"/>
              </a:rPr>
              <a:t>بهانه تراشيدن.مثلاً شخص ممكن است فرد ديگري را </a:t>
            </a:r>
            <a:r>
              <a:rPr lang="fa-IR" sz="2400" b="1" i="1" smtClean="0">
                <a:cs typeface="Yagut" pitchFamily="2" charset="-78"/>
              </a:rPr>
              <a:t>دليل</a:t>
            </a:r>
            <a:r>
              <a:rPr lang="fa-IR" sz="2400" b="1" smtClean="0">
                <a:cs typeface="Yagut" pitchFamily="2" charset="-78"/>
              </a:rPr>
              <a:t> ناتواني خويش بداند.</a:t>
            </a:r>
          </a:p>
          <a:p>
            <a:pPr eaLnBrk="1" hangingPunct="1">
              <a:lnSpc>
                <a:spcPct val="80000"/>
              </a:lnSpc>
              <a:buFont typeface="Wingdings" panose="05000000000000000000" pitchFamily="2" charset="2"/>
              <a:buChar char="v"/>
              <a:defRPr/>
            </a:pPr>
            <a:r>
              <a:rPr lang="fa-IR" sz="2400" b="1" i="1" smtClean="0">
                <a:solidFill>
                  <a:srgbClr val="FFFF00"/>
                </a:solidFill>
                <a:cs typeface="Yagut" pitchFamily="2" charset="-78"/>
              </a:rPr>
              <a:t>واپس روي (</a:t>
            </a:r>
            <a:r>
              <a:rPr lang="en-US" sz="2400" b="1" i="1" smtClean="0">
                <a:solidFill>
                  <a:srgbClr val="FFFF00"/>
                </a:solidFill>
                <a:cs typeface="Yagut" pitchFamily="2" charset="-78"/>
              </a:rPr>
              <a:t>Regression</a:t>
            </a:r>
            <a:r>
              <a:rPr lang="fa-IR" sz="2400" b="1" smtClean="0">
                <a:solidFill>
                  <a:srgbClr val="FFFF00"/>
                </a:solidFill>
                <a:cs typeface="Yagut" pitchFamily="2" charset="-78"/>
              </a:rPr>
              <a:t>):</a:t>
            </a:r>
            <a:r>
              <a:rPr lang="fa-IR" sz="2400" b="1" smtClean="0">
                <a:cs typeface="Yagut" pitchFamily="2" charset="-78"/>
              </a:rPr>
              <a:t>مطابق سن وسال و مقام عمل نكردن.افراد ناكام فعاليتهاي سازنده براي حل مشكل را كنارگذاشته وبه رفتارهاي ابتدايي كودكانه روي ميآورند.مثلاً شخصي كه ماشينش خاموش ميشودونميتواند آنرا روشن كند،از ماشين پايين آمده وبه آن لگد ميزند.</a:t>
            </a:r>
          </a:p>
          <a:p>
            <a:pPr eaLnBrk="1" hangingPunct="1">
              <a:lnSpc>
                <a:spcPct val="80000"/>
              </a:lnSpc>
              <a:buFont typeface="Wingdings" panose="05000000000000000000" pitchFamily="2" charset="2"/>
              <a:buChar char="v"/>
              <a:defRPr/>
            </a:pPr>
            <a:r>
              <a:rPr lang="fa-IR" sz="2400" b="1" i="1" smtClean="0">
                <a:solidFill>
                  <a:srgbClr val="FFFF00"/>
                </a:solidFill>
                <a:cs typeface="Yagut" pitchFamily="2" charset="-78"/>
              </a:rPr>
              <a:t>تثبيت (</a:t>
            </a:r>
            <a:r>
              <a:rPr lang="en-US" sz="2400" b="1" i="1" smtClean="0">
                <a:solidFill>
                  <a:srgbClr val="FFFF00"/>
                </a:solidFill>
                <a:cs typeface="Yagut" pitchFamily="2" charset="-78"/>
              </a:rPr>
              <a:t>Fixation</a:t>
            </a:r>
            <a:r>
              <a:rPr lang="fa-IR" sz="2400" b="1" i="1" smtClean="0">
                <a:solidFill>
                  <a:srgbClr val="FFFF00"/>
                </a:solidFill>
                <a:cs typeface="Yagut" pitchFamily="2" charset="-78"/>
              </a:rPr>
              <a:t>):</a:t>
            </a:r>
            <a:r>
              <a:rPr lang="en-US" sz="2400" b="1" smtClean="0">
                <a:cs typeface="Yagut" pitchFamily="2" charset="-78"/>
              </a:rPr>
              <a:t> </a:t>
            </a:r>
            <a:r>
              <a:rPr lang="fa-IR" sz="2400" b="1" smtClean="0">
                <a:cs typeface="Yagut" pitchFamily="2" charset="-78"/>
              </a:rPr>
              <a:t>وقتي صورت ميگيردكه از شخص مكرراً يكنوع رفتار بروز نمايد.</a:t>
            </a:r>
          </a:p>
          <a:p>
            <a:pPr eaLnBrk="1" hangingPunct="1">
              <a:lnSpc>
                <a:spcPct val="80000"/>
              </a:lnSpc>
              <a:buFont typeface="Wingdings" panose="05000000000000000000" pitchFamily="2" charset="2"/>
              <a:buChar char="v"/>
              <a:defRPr/>
            </a:pPr>
            <a:r>
              <a:rPr lang="fa-IR" sz="2400" b="1" i="1" smtClean="0">
                <a:solidFill>
                  <a:srgbClr val="FFFF00"/>
                </a:solidFill>
                <a:cs typeface="Yagut" pitchFamily="2" charset="-78"/>
              </a:rPr>
              <a:t>تسليم (</a:t>
            </a:r>
            <a:r>
              <a:rPr lang="en-US" sz="2400" b="1" i="1" smtClean="0">
                <a:solidFill>
                  <a:srgbClr val="FFFF00"/>
                </a:solidFill>
                <a:cs typeface="Yagut" pitchFamily="2" charset="-78"/>
              </a:rPr>
              <a:t>Resignation</a:t>
            </a:r>
            <a:r>
              <a:rPr lang="fa-IR" sz="2400" b="1" i="1" smtClean="0">
                <a:solidFill>
                  <a:srgbClr val="FFFF00"/>
                </a:solidFill>
                <a:cs typeface="Yagut" pitchFamily="2" charset="-78"/>
              </a:rPr>
              <a:t>):</a:t>
            </a:r>
            <a:r>
              <a:rPr lang="fa-IR" sz="2400" b="1" smtClean="0">
                <a:cs typeface="Yagut" pitchFamily="2" charset="-78"/>
              </a:rPr>
              <a:t>يا بي خيالي پس ازمحروميت طولاني افراددرنيل به هدفها آنها</a:t>
            </a:r>
            <a:r>
              <a:rPr lang="en-US" sz="2400" b="1" smtClean="0">
                <a:cs typeface="Yagut" pitchFamily="2" charset="-78"/>
              </a:rPr>
              <a:t> </a:t>
            </a:r>
            <a:r>
              <a:rPr lang="fa-IR" sz="2400" b="1" smtClean="0">
                <a:cs typeface="Yagut" pitchFamily="2" charset="-78"/>
              </a:rPr>
              <a:t> ميخواهند بااين كار ازواقعيت وسرچشمه محروميت كنار بكشند.</a:t>
            </a:r>
          </a:p>
          <a:p>
            <a:pPr eaLnBrk="1" hangingPunct="1">
              <a:lnSpc>
                <a:spcPct val="80000"/>
              </a:lnSpc>
              <a:buFont typeface="Wingdings" panose="05000000000000000000" pitchFamily="2" charset="2"/>
              <a:buNone/>
              <a:defRPr/>
            </a:pPr>
            <a:r>
              <a:rPr lang="fa-IR" sz="2800" b="1" smtClean="0">
                <a:cs typeface="Sina" pitchFamily="2" charset="-78"/>
              </a:rPr>
              <a:t>مديربايد توجه داشته باشدكه پرخاشگري،دليل تراشي،واپسگرايي،تثبيت و</a:t>
            </a:r>
            <a:r>
              <a:rPr lang="en-US" sz="2800" b="1" smtClean="0">
                <a:cs typeface="Sina" pitchFamily="2" charset="-78"/>
              </a:rPr>
              <a:t> </a:t>
            </a:r>
            <a:r>
              <a:rPr lang="fa-IR" sz="2800" b="1" smtClean="0">
                <a:cs typeface="Sina" pitchFamily="2" charset="-78"/>
              </a:rPr>
              <a:t>تسليم همه ازعلايم محروميتند واحتمالاً نشان دهنده مشكل درفرايندمديريت. </a:t>
            </a:r>
            <a:r>
              <a:rPr lang="en-US" sz="2800" b="1" smtClean="0">
                <a:cs typeface="Sina" pitchFamily="2" charset="-78"/>
              </a:rPr>
              <a:t> </a:t>
            </a:r>
          </a:p>
        </p:txBody>
      </p:sp>
    </p:spTree>
  </p:cSld>
  <p:clrMapOvr>
    <a:masterClrMapping/>
  </p:clrMapOvr>
  <p:transition>
    <p:wedg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5107" name="Rectangle 3"/>
          <p:cNvSpPr>
            <a:spLocks noGrp="1" noChangeArrowheads="1"/>
          </p:cNvSpPr>
          <p:nvPr>
            <p:ph type="body" idx="1"/>
          </p:nvPr>
        </p:nvSpPr>
        <p:spPr>
          <a:xfrm>
            <a:off x="179388" y="0"/>
            <a:ext cx="8964612" cy="6858000"/>
          </a:xfrm>
        </p:spPr>
        <p:txBody>
          <a:bodyPr/>
          <a:lstStyle/>
          <a:p>
            <a:pPr algn="ctr" eaLnBrk="1" hangingPunct="1">
              <a:lnSpc>
                <a:spcPct val="90000"/>
              </a:lnSpc>
              <a:buFont typeface="Wingdings" panose="05000000000000000000" pitchFamily="2" charset="2"/>
              <a:buNone/>
              <a:defRPr/>
            </a:pPr>
            <a:r>
              <a:rPr lang="fa-IR" b="1" smtClean="0">
                <a:solidFill>
                  <a:srgbClr val="FFFF00"/>
                </a:solidFill>
                <a:cs typeface="Titr" pitchFamily="2" charset="-78"/>
              </a:rPr>
              <a:t>طبقه بندي فعاليتها:</a:t>
            </a:r>
          </a:p>
          <a:p>
            <a:pPr algn="just" eaLnBrk="1" hangingPunct="1">
              <a:lnSpc>
                <a:spcPct val="90000"/>
              </a:lnSpc>
              <a:buFont typeface="Wingdings" panose="05000000000000000000" pitchFamily="2" charset="2"/>
              <a:buNone/>
              <a:defRPr/>
            </a:pPr>
            <a:r>
              <a:rPr lang="fa-IR" sz="2400" smtClean="0">
                <a:cs typeface="Yagut" pitchFamily="2" charset="-78"/>
              </a:rPr>
              <a:t>افراددرزمانهاي خاص نيازهاي متفاوت دارنداما نيازي كه ازحداكثرقدرت برخورداراست تعيين كننده رفتارفردميباشد.فعاليتهاي ناشي از نيازها راميتوان به دوگروه طبقه بندي كرد: </a:t>
            </a:r>
            <a:r>
              <a:rPr lang="fa-IR" sz="2400" i="1" smtClean="0">
                <a:solidFill>
                  <a:srgbClr val="FFFF00"/>
                </a:solidFill>
                <a:cs typeface="Yagut" pitchFamily="2" charset="-78"/>
              </a:rPr>
              <a:t>فعاليتهاي هدفگرا</a:t>
            </a:r>
            <a:r>
              <a:rPr lang="fa-IR" sz="2400" smtClean="0">
                <a:cs typeface="Yagut" pitchFamily="2" charset="-78"/>
              </a:rPr>
              <a:t> و </a:t>
            </a:r>
            <a:r>
              <a:rPr lang="fa-IR" sz="2400" i="1" smtClean="0">
                <a:solidFill>
                  <a:srgbClr val="FFFF00"/>
                </a:solidFill>
                <a:cs typeface="Yagut" pitchFamily="2" charset="-78"/>
              </a:rPr>
              <a:t>فعاليتهاي هدفدار</a:t>
            </a:r>
          </a:p>
          <a:p>
            <a:pPr algn="just" eaLnBrk="1" hangingPunct="1">
              <a:lnSpc>
                <a:spcPct val="90000"/>
              </a:lnSpc>
              <a:buFont typeface="Wingdings" panose="05000000000000000000" pitchFamily="2" charset="2"/>
              <a:buNone/>
              <a:defRPr/>
            </a:pPr>
            <a:r>
              <a:rPr lang="fa-IR" sz="2400" i="1" smtClean="0">
                <a:solidFill>
                  <a:srgbClr val="FFFF00"/>
                </a:solidFill>
                <a:cs typeface="Titr" pitchFamily="2" charset="-78"/>
              </a:rPr>
              <a:t>فعاليتهاي هدفگرا</a:t>
            </a:r>
            <a:r>
              <a:rPr lang="fa-IR" sz="2400" smtClean="0">
                <a:cs typeface="Yagut" pitchFamily="2" charset="-78"/>
              </a:rPr>
              <a:t>درواقع فعاليتهايي هستندكه جهت رسيدن به هدف انجام ميگيرند</a:t>
            </a:r>
            <a:r>
              <a:rPr lang="en-US" sz="2400" smtClean="0">
                <a:cs typeface="Yagut" pitchFamily="2" charset="-78"/>
              </a:rPr>
              <a:t> </a:t>
            </a:r>
            <a:r>
              <a:rPr lang="fa-IR" sz="2400" smtClean="0">
                <a:cs typeface="Yagut" pitchFamily="2" charset="-78"/>
              </a:rPr>
              <a:t>درحاليكه </a:t>
            </a:r>
            <a:r>
              <a:rPr lang="fa-IR" sz="2400" i="1" smtClean="0">
                <a:solidFill>
                  <a:srgbClr val="FFFF00"/>
                </a:solidFill>
                <a:cs typeface="Titr" pitchFamily="2" charset="-78"/>
              </a:rPr>
              <a:t>فعاليت هدفدار</a:t>
            </a:r>
            <a:r>
              <a:rPr lang="fa-IR" sz="2400" smtClean="0">
                <a:cs typeface="Yagut" pitchFamily="2" charset="-78"/>
              </a:rPr>
              <a:t>اشتغال بخودهدف است.درفعاليت هدفگراهنگاميكه فرد شروع به فعاليت ميكندقدرت نيازافزايش پيداميكندتاجاييكه به فعاليت هدفدارختم شده يا دچار</a:t>
            </a:r>
            <a:r>
              <a:rPr lang="en-US" sz="2400" smtClean="0">
                <a:cs typeface="Yagut" pitchFamily="2" charset="-78"/>
              </a:rPr>
              <a:t> </a:t>
            </a:r>
            <a:r>
              <a:rPr lang="fa-IR" sz="2400" smtClean="0">
                <a:cs typeface="Yagut" pitchFamily="2" charset="-78"/>
              </a:rPr>
              <a:t>محروميت گردد.درفعاليت هدفدارهنگاميكه فردشروع به فعاليت ميكند،قدرت نياز كاهش مي يابد. </a:t>
            </a:r>
          </a:p>
          <a:p>
            <a:pPr algn="just" eaLnBrk="1" hangingPunct="1">
              <a:lnSpc>
                <a:spcPct val="90000"/>
              </a:lnSpc>
              <a:buFont typeface="Wingdings" panose="05000000000000000000" pitchFamily="2" charset="2"/>
              <a:buNone/>
              <a:defRPr/>
            </a:pPr>
            <a:r>
              <a:rPr lang="fa-IR" sz="2400" smtClean="0">
                <a:cs typeface="Yagut" pitchFamily="2" charset="-78"/>
              </a:rPr>
              <a:t>دراينحال نبايد فراموش كرد كه ماهرگزبطوركامل نيازي را ارضاء نميكنيم.چون با شروع ارضاءوكاهش شدت آن نيازهاي با قدرت بعدي رفتارماراشكل ميدهند.لذا تامين يك نيازبراي يك</a:t>
            </a:r>
            <a:r>
              <a:rPr lang="en-US" sz="2400" smtClean="0">
                <a:cs typeface="Yagut" pitchFamily="2" charset="-78"/>
              </a:rPr>
              <a:t> </a:t>
            </a:r>
            <a:r>
              <a:rPr lang="fa-IR" sz="2400" smtClean="0">
                <a:cs typeface="Yagut" pitchFamily="2" charset="-78"/>
              </a:rPr>
              <a:t>مدت محدود صورت ميگيرد.درمجموع قويترين انگيزه رفتاري را بوجود ميآورد كه ياهدفگرا است ياهدفدار.از آنجاكه همه هدفهادست يافتني نيستند،(صرفنظر ازقدرت انگيزه) به فعاليت هدفدار نمي رسند .</a:t>
            </a:r>
          </a:p>
          <a:p>
            <a:pPr algn="just" eaLnBrk="1" hangingPunct="1">
              <a:lnSpc>
                <a:spcPct val="90000"/>
              </a:lnSpc>
              <a:buFont typeface="Wingdings" panose="05000000000000000000" pitchFamily="2" charset="2"/>
              <a:buNone/>
              <a:defRPr/>
            </a:pPr>
            <a:r>
              <a:rPr lang="fa-IR" sz="2400" smtClean="0">
                <a:cs typeface="Sina" pitchFamily="2" charset="-78"/>
              </a:rPr>
              <a:t>بخاطرداشته باشيد كه اگربخواهيد دررفتار شخص ديگري نفوذ كنيد،قبل ازهرچيزبايد بدانيد كه چرا انگيزه اي درآن لحظه خاص ازنظر آن شخص اهميت دارد.براي آنكه هدف كارايي داشته باشد، بايد مطابق بافت نيازمندي شخص درگير قضيه باشد.</a:t>
            </a:r>
            <a:endParaRPr lang="en-US" sz="2400" smtClean="0">
              <a:cs typeface="Sina" pitchFamily="2" charset="-78"/>
            </a:endParaRPr>
          </a:p>
        </p:txBody>
      </p:sp>
      <p:sp>
        <p:nvSpPr>
          <p:cNvPr id="49155" name="Text Box 14"/>
          <p:cNvSpPr txBox="1">
            <a:spLocks noChangeArrowheads="1"/>
          </p:cNvSpPr>
          <p:nvPr/>
        </p:nvSpPr>
        <p:spPr bwMode="auto">
          <a:xfrm>
            <a:off x="4716463" y="5761038"/>
            <a:ext cx="1655762" cy="495300"/>
          </a:xfrm>
          <a:prstGeom prst="rect">
            <a:avLst/>
          </a:prstGeom>
          <a:solidFill>
            <a:srgbClr val="FFFF99"/>
          </a:solidFill>
          <a:ln w="38100">
            <a:solidFill>
              <a:srgbClr val="000000"/>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400" b="1">
                <a:solidFill>
                  <a:srgbClr val="000000"/>
                </a:solidFill>
                <a:latin typeface="Tahoma" panose="020B0604030504040204" pitchFamily="34" charset="0"/>
              </a:rPr>
              <a:t>فعاليت هدفگرا</a:t>
            </a:r>
            <a:endParaRPr lang="en-US" altLang="fa-IR" sz="2400" b="1">
              <a:solidFill>
                <a:srgbClr val="000000"/>
              </a:solidFill>
              <a:latin typeface="Tahoma" panose="020B0604030504040204" pitchFamily="34" charset="0"/>
            </a:endParaRPr>
          </a:p>
        </p:txBody>
      </p:sp>
      <p:sp>
        <p:nvSpPr>
          <p:cNvPr id="49156" name="Text Box 15"/>
          <p:cNvSpPr txBox="1">
            <a:spLocks noChangeArrowheads="1"/>
          </p:cNvSpPr>
          <p:nvPr/>
        </p:nvSpPr>
        <p:spPr bwMode="auto">
          <a:xfrm>
            <a:off x="4716463" y="6408738"/>
            <a:ext cx="1655762" cy="495300"/>
          </a:xfrm>
          <a:prstGeom prst="rect">
            <a:avLst/>
          </a:prstGeom>
          <a:solidFill>
            <a:srgbClr val="FFFF99"/>
          </a:solidFill>
          <a:ln w="38100">
            <a:solidFill>
              <a:srgbClr val="000000"/>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400" b="1">
                <a:solidFill>
                  <a:srgbClr val="000000"/>
                </a:solidFill>
                <a:latin typeface="Tahoma" panose="020B0604030504040204" pitchFamily="34" charset="0"/>
              </a:rPr>
              <a:t>فعاليت هدفدار</a:t>
            </a:r>
            <a:endParaRPr lang="en-US" altLang="fa-IR" sz="2400" b="1">
              <a:solidFill>
                <a:srgbClr val="000000"/>
              </a:solidFill>
              <a:latin typeface="Tahoma" panose="020B0604030504040204" pitchFamily="34" charset="0"/>
            </a:endParaRPr>
          </a:p>
        </p:txBody>
      </p:sp>
      <p:sp>
        <p:nvSpPr>
          <p:cNvPr id="49157" name="AutoShape 16"/>
          <p:cNvSpPr>
            <a:spLocks noChangeArrowheads="1"/>
          </p:cNvSpPr>
          <p:nvPr/>
        </p:nvSpPr>
        <p:spPr bwMode="auto">
          <a:xfrm>
            <a:off x="5364163" y="6237288"/>
            <a:ext cx="215900" cy="215900"/>
          </a:xfrm>
          <a:prstGeom prst="downArrow">
            <a:avLst>
              <a:gd name="adj1" fmla="val 50000"/>
              <a:gd name="adj2" fmla="val 25000"/>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49158" name="AutoShape 17"/>
          <p:cNvSpPr>
            <a:spLocks/>
          </p:cNvSpPr>
          <p:nvPr/>
        </p:nvSpPr>
        <p:spPr bwMode="auto">
          <a:xfrm>
            <a:off x="4356100" y="5761038"/>
            <a:ext cx="215900" cy="1008062"/>
          </a:xfrm>
          <a:prstGeom prst="leftBrace">
            <a:avLst>
              <a:gd name="adj1" fmla="val 38909"/>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175122" name="Text Box 18"/>
          <p:cNvSpPr txBox="1">
            <a:spLocks noChangeArrowheads="1"/>
          </p:cNvSpPr>
          <p:nvPr/>
        </p:nvSpPr>
        <p:spPr bwMode="auto">
          <a:xfrm>
            <a:off x="2628900" y="6049963"/>
            <a:ext cx="1223963" cy="557212"/>
          </a:xfrm>
          <a:prstGeom prst="rect">
            <a:avLst/>
          </a:prstGeom>
          <a:gradFill rotWithShape="1">
            <a:gsLst>
              <a:gs pos="0">
                <a:srgbClr val="FFFF99"/>
              </a:gs>
              <a:gs pos="50000">
                <a:schemeClr val="accent1"/>
              </a:gs>
              <a:gs pos="100000">
                <a:srgbClr val="FFFF99"/>
              </a:gs>
            </a:gsLst>
            <a:lin ang="5400000" scaled="1"/>
          </a:gradFill>
          <a:ln w="38100">
            <a:solidFill>
              <a:srgbClr val="000000"/>
            </a:solidFill>
            <a:miter lim="800000"/>
            <a:headEnd/>
            <a:tailEnd/>
          </a:ln>
          <a:effectLst/>
        </p:spPr>
        <p:txBody>
          <a:bodyPr>
            <a:spAutoFit/>
          </a:bodyPr>
          <a:lstStyle/>
          <a:p>
            <a:pPr algn="ctr" rtl="0">
              <a:spcBef>
                <a:spcPct val="50000"/>
              </a:spcBef>
              <a:defRPr/>
            </a:pPr>
            <a:r>
              <a:rPr lang="fa-IR" sz="2800" b="1">
                <a:solidFill>
                  <a:srgbClr val="000000"/>
                </a:solidFill>
                <a:latin typeface="Tahoma" pitchFamily="34" charset="0"/>
              </a:rPr>
              <a:t>رفتار</a:t>
            </a:r>
            <a:endParaRPr lang="en-US" sz="2800" b="1">
              <a:solidFill>
                <a:srgbClr val="000000"/>
              </a:solidFill>
              <a:latin typeface="Tahoma" pitchFamily="34" charset="0"/>
            </a:endParaRPr>
          </a:p>
        </p:txBody>
      </p:sp>
      <p:sp>
        <p:nvSpPr>
          <p:cNvPr id="49160" name="Line 19"/>
          <p:cNvSpPr>
            <a:spLocks noChangeShapeType="1"/>
          </p:cNvSpPr>
          <p:nvPr/>
        </p:nvSpPr>
        <p:spPr bwMode="auto">
          <a:xfrm>
            <a:off x="3852863" y="6265863"/>
            <a:ext cx="503237"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75124" name="Text Box 20"/>
          <p:cNvSpPr txBox="1">
            <a:spLocks noChangeArrowheads="1"/>
          </p:cNvSpPr>
          <p:nvPr/>
        </p:nvSpPr>
        <p:spPr bwMode="auto">
          <a:xfrm>
            <a:off x="107950" y="5470525"/>
            <a:ext cx="1512888" cy="547688"/>
          </a:xfrm>
          <a:prstGeom prst="rect">
            <a:avLst/>
          </a:prstGeom>
          <a:solidFill>
            <a:srgbClr val="C0C0C0"/>
          </a:solidFill>
          <a:ln w="28575">
            <a:solidFill>
              <a:srgbClr val="000000"/>
            </a:solidFill>
            <a:miter lim="800000"/>
            <a:headEnd/>
            <a:tailEnd/>
          </a:ln>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800" b="1">
                <a:solidFill>
                  <a:srgbClr val="000000"/>
                </a:solidFill>
                <a:latin typeface="Tahoma" panose="020B0604030504040204" pitchFamily="34" charset="0"/>
              </a:rPr>
              <a:t>انگيزه</a:t>
            </a:r>
            <a:endParaRPr lang="en-US" altLang="fa-IR" sz="2800" b="1">
              <a:solidFill>
                <a:srgbClr val="000000"/>
              </a:solidFill>
              <a:latin typeface="Tahoma" panose="020B0604030504040204" pitchFamily="34" charset="0"/>
            </a:endParaRPr>
          </a:p>
        </p:txBody>
      </p:sp>
      <p:sp>
        <p:nvSpPr>
          <p:cNvPr id="175125" name="Text Box 21"/>
          <p:cNvSpPr txBox="1">
            <a:spLocks noChangeArrowheads="1"/>
          </p:cNvSpPr>
          <p:nvPr/>
        </p:nvSpPr>
        <p:spPr bwMode="auto">
          <a:xfrm>
            <a:off x="107950" y="6353175"/>
            <a:ext cx="1512888" cy="547688"/>
          </a:xfrm>
          <a:prstGeom prst="rect">
            <a:avLst/>
          </a:prstGeom>
          <a:solidFill>
            <a:srgbClr val="C0C0C0"/>
          </a:solidFill>
          <a:ln w="28575">
            <a:solidFill>
              <a:srgbClr val="000000"/>
            </a:solidFill>
            <a:miter lim="800000"/>
            <a:headEnd/>
            <a:tailEnd/>
          </a:ln>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800" b="1">
                <a:solidFill>
                  <a:srgbClr val="000000"/>
                </a:solidFill>
                <a:latin typeface="Tahoma" panose="020B0604030504040204" pitchFamily="34" charset="0"/>
              </a:rPr>
              <a:t>هدف</a:t>
            </a:r>
            <a:endParaRPr lang="en-US" altLang="fa-IR" sz="2800" b="1">
              <a:solidFill>
                <a:srgbClr val="000000"/>
              </a:solidFill>
              <a:latin typeface="Tahoma" panose="020B0604030504040204" pitchFamily="34" charset="0"/>
            </a:endParaRPr>
          </a:p>
        </p:txBody>
      </p:sp>
      <p:sp>
        <p:nvSpPr>
          <p:cNvPr id="175126" name="Line 22"/>
          <p:cNvSpPr>
            <a:spLocks noChangeShapeType="1"/>
          </p:cNvSpPr>
          <p:nvPr/>
        </p:nvSpPr>
        <p:spPr bwMode="auto">
          <a:xfrm>
            <a:off x="828675" y="6021388"/>
            <a:ext cx="0" cy="35877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75127" name="Line 23"/>
          <p:cNvSpPr>
            <a:spLocks noChangeShapeType="1"/>
          </p:cNvSpPr>
          <p:nvPr/>
        </p:nvSpPr>
        <p:spPr bwMode="auto">
          <a:xfrm>
            <a:off x="2124075" y="5732463"/>
            <a:ext cx="0" cy="9366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75128" name="Line 24"/>
          <p:cNvSpPr>
            <a:spLocks noChangeShapeType="1"/>
          </p:cNvSpPr>
          <p:nvPr/>
        </p:nvSpPr>
        <p:spPr bwMode="auto">
          <a:xfrm>
            <a:off x="1620838" y="5732463"/>
            <a:ext cx="503237"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75129" name="Line 25"/>
          <p:cNvSpPr>
            <a:spLocks noChangeShapeType="1"/>
          </p:cNvSpPr>
          <p:nvPr/>
        </p:nvSpPr>
        <p:spPr bwMode="auto">
          <a:xfrm>
            <a:off x="1620838" y="6669088"/>
            <a:ext cx="503237"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75130" name="Line 26"/>
          <p:cNvSpPr>
            <a:spLocks noChangeShapeType="1"/>
          </p:cNvSpPr>
          <p:nvPr/>
        </p:nvSpPr>
        <p:spPr bwMode="auto">
          <a:xfrm>
            <a:off x="2124075" y="6237288"/>
            <a:ext cx="4333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75124"/>
                                        </p:tgtEl>
                                        <p:attrNameLst>
                                          <p:attrName>style.visibility</p:attrName>
                                        </p:attrNameLst>
                                      </p:cBhvr>
                                      <p:to>
                                        <p:strVal val="visible"/>
                                      </p:to>
                                    </p:set>
                                    <p:animEffect transition="in" filter="fade">
                                      <p:cBhvr>
                                        <p:cTn id="7" dur="770" decel="100000"/>
                                        <p:tgtEl>
                                          <p:spTgt spid="175124"/>
                                        </p:tgtEl>
                                      </p:cBhvr>
                                    </p:animEffect>
                                    <p:animScale>
                                      <p:cBhvr>
                                        <p:cTn id="8" dur="770" decel="100000"/>
                                        <p:tgtEl>
                                          <p:spTgt spid="175124"/>
                                        </p:tgtEl>
                                      </p:cBhvr>
                                      <p:from x="10000" y="10000"/>
                                      <p:to x="200000" y="450000"/>
                                    </p:animScale>
                                    <p:animScale>
                                      <p:cBhvr>
                                        <p:cTn id="9" dur="1230" accel="100000" fill="hold">
                                          <p:stCondLst>
                                            <p:cond delay="770"/>
                                          </p:stCondLst>
                                        </p:cTn>
                                        <p:tgtEl>
                                          <p:spTgt spid="175124"/>
                                        </p:tgtEl>
                                      </p:cBhvr>
                                      <p:from x="200000" y="450000"/>
                                      <p:to x="100000" y="100000"/>
                                    </p:animScale>
                                    <p:set>
                                      <p:cBhvr>
                                        <p:cTn id="10" dur="770" fill="hold"/>
                                        <p:tgtEl>
                                          <p:spTgt spid="175124"/>
                                        </p:tgtEl>
                                        <p:attrNameLst>
                                          <p:attrName>ppt_x</p:attrName>
                                        </p:attrNameLst>
                                      </p:cBhvr>
                                      <p:to>
                                        <p:strVal val="(0.5)"/>
                                      </p:to>
                                    </p:set>
                                    <p:anim from="(0.5)" to="(#ppt_x)" calcmode="lin" valueType="num">
                                      <p:cBhvr>
                                        <p:cTn id="11" dur="1230" accel="100000" fill="hold">
                                          <p:stCondLst>
                                            <p:cond delay="770"/>
                                          </p:stCondLst>
                                        </p:cTn>
                                        <p:tgtEl>
                                          <p:spTgt spid="175124"/>
                                        </p:tgtEl>
                                        <p:attrNameLst>
                                          <p:attrName>ppt_x</p:attrName>
                                        </p:attrNameLst>
                                      </p:cBhvr>
                                    </p:anim>
                                    <p:set>
                                      <p:cBhvr>
                                        <p:cTn id="12" dur="770" fill="hold"/>
                                        <p:tgtEl>
                                          <p:spTgt spid="175124"/>
                                        </p:tgtEl>
                                        <p:attrNameLst>
                                          <p:attrName>ppt_y</p:attrName>
                                        </p:attrNameLst>
                                      </p:cBhvr>
                                      <p:to>
                                        <p:strVal val="(#ppt_y+0.4)"/>
                                      </p:to>
                                    </p:set>
                                    <p:anim from="(#ppt_y+0.4)" to="(#ppt_y)" calcmode="lin" valueType="num">
                                      <p:cBhvr>
                                        <p:cTn id="13" dur="1230" accel="100000" fill="hold">
                                          <p:stCondLst>
                                            <p:cond delay="770"/>
                                          </p:stCondLst>
                                        </p:cTn>
                                        <p:tgtEl>
                                          <p:spTgt spid="175124"/>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1" presetClass="entr" presetSubtype="0" fill="hold" nodeType="clickEffect">
                                  <p:stCondLst>
                                    <p:cond delay="0"/>
                                  </p:stCondLst>
                                  <p:childTnLst>
                                    <p:set>
                                      <p:cBhvr>
                                        <p:cTn id="17" dur="1" fill="hold">
                                          <p:stCondLst>
                                            <p:cond delay="0"/>
                                          </p:stCondLst>
                                        </p:cTn>
                                        <p:tgtEl>
                                          <p:spTgt spid="175126"/>
                                        </p:tgtEl>
                                        <p:attrNameLst>
                                          <p:attrName>style.visibility</p:attrName>
                                        </p:attrNameLst>
                                      </p:cBhvr>
                                      <p:to>
                                        <p:strVal val="visible"/>
                                      </p:to>
                                    </p:set>
                                    <p:animEffect transition="in" filter="fade">
                                      <p:cBhvr>
                                        <p:cTn id="18" dur="770" decel="100000"/>
                                        <p:tgtEl>
                                          <p:spTgt spid="175126"/>
                                        </p:tgtEl>
                                      </p:cBhvr>
                                    </p:animEffect>
                                    <p:animScale>
                                      <p:cBhvr>
                                        <p:cTn id="19" dur="770" decel="100000"/>
                                        <p:tgtEl>
                                          <p:spTgt spid="175126"/>
                                        </p:tgtEl>
                                      </p:cBhvr>
                                      <p:from x="10000" y="10000"/>
                                      <p:to x="200000" y="450000"/>
                                    </p:animScale>
                                    <p:animScale>
                                      <p:cBhvr>
                                        <p:cTn id="20" dur="1230" accel="100000" fill="hold">
                                          <p:stCondLst>
                                            <p:cond delay="770"/>
                                          </p:stCondLst>
                                        </p:cTn>
                                        <p:tgtEl>
                                          <p:spTgt spid="175126"/>
                                        </p:tgtEl>
                                      </p:cBhvr>
                                      <p:from x="200000" y="450000"/>
                                      <p:to x="100000" y="100000"/>
                                    </p:animScale>
                                    <p:set>
                                      <p:cBhvr>
                                        <p:cTn id="21" dur="770" fill="hold"/>
                                        <p:tgtEl>
                                          <p:spTgt spid="175126"/>
                                        </p:tgtEl>
                                        <p:attrNameLst>
                                          <p:attrName>ppt_x</p:attrName>
                                        </p:attrNameLst>
                                      </p:cBhvr>
                                      <p:to>
                                        <p:strVal val="(0.5)"/>
                                      </p:to>
                                    </p:set>
                                    <p:anim from="(0.5)" to="(#ppt_x)" calcmode="lin" valueType="num">
                                      <p:cBhvr>
                                        <p:cTn id="22" dur="1230" accel="100000" fill="hold">
                                          <p:stCondLst>
                                            <p:cond delay="770"/>
                                          </p:stCondLst>
                                        </p:cTn>
                                        <p:tgtEl>
                                          <p:spTgt spid="175126"/>
                                        </p:tgtEl>
                                        <p:attrNameLst>
                                          <p:attrName>ppt_x</p:attrName>
                                        </p:attrNameLst>
                                      </p:cBhvr>
                                    </p:anim>
                                    <p:set>
                                      <p:cBhvr>
                                        <p:cTn id="23" dur="770" fill="hold"/>
                                        <p:tgtEl>
                                          <p:spTgt spid="175126"/>
                                        </p:tgtEl>
                                        <p:attrNameLst>
                                          <p:attrName>ppt_y</p:attrName>
                                        </p:attrNameLst>
                                      </p:cBhvr>
                                      <p:to>
                                        <p:strVal val="(#ppt_y+0.4)"/>
                                      </p:to>
                                    </p:set>
                                    <p:anim from="(#ppt_y+0.4)" to="(#ppt_y)" calcmode="lin" valueType="num">
                                      <p:cBhvr>
                                        <p:cTn id="24" dur="1230" accel="100000" fill="hold">
                                          <p:stCondLst>
                                            <p:cond delay="770"/>
                                          </p:stCondLst>
                                        </p:cTn>
                                        <p:tgtEl>
                                          <p:spTgt spid="175126"/>
                                        </p:tgtEl>
                                        <p:attrNameLst>
                                          <p:attrName>ppt_y</p:attrName>
                                        </p:attrNameLst>
                                      </p:cBhvr>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51" presetClass="entr" presetSubtype="0" fill="hold" grpId="0" nodeType="clickEffect">
                                  <p:stCondLst>
                                    <p:cond delay="0"/>
                                  </p:stCondLst>
                                  <p:childTnLst>
                                    <p:set>
                                      <p:cBhvr>
                                        <p:cTn id="28" dur="1" fill="hold">
                                          <p:stCondLst>
                                            <p:cond delay="0"/>
                                          </p:stCondLst>
                                        </p:cTn>
                                        <p:tgtEl>
                                          <p:spTgt spid="175125"/>
                                        </p:tgtEl>
                                        <p:attrNameLst>
                                          <p:attrName>style.visibility</p:attrName>
                                        </p:attrNameLst>
                                      </p:cBhvr>
                                      <p:to>
                                        <p:strVal val="visible"/>
                                      </p:to>
                                    </p:set>
                                    <p:animEffect transition="in" filter="fade">
                                      <p:cBhvr>
                                        <p:cTn id="29" dur="770" decel="100000"/>
                                        <p:tgtEl>
                                          <p:spTgt spid="175125"/>
                                        </p:tgtEl>
                                      </p:cBhvr>
                                    </p:animEffect>
                                    <p:animScale>
                                      <p:cBhvr>
                                        <p:cTn id="30" dur="770" decel="100000"/>
                                        <p:tgtEl>
                                          <p:spTgt spid="175125"/>
                                        </p:tgtEl>
                                      </p:cBhvr>
                                      <p:from x="10000" y="10000"/>
                                      <p:to x="200000" y="450000"/>
                                    </p:animScale>
                                    <p:animScale>
                                      <p:cBhvr>
                                        <p:cTn id="31" dur="1230" accel="100000" fill="hold">
                                          <p:stCondLst>
                                            <p:cond delay="770"/>
                                          </p:stCondLst>
                                        </p:cTn>
                                        <p:tgtEl>
                                          <p:spTgt spid="175125"/>
                                        </p:tgtEl>
                                      </p:cBhvr>
                                      <p:from x="200000" y="450000"/>
                                      <p:to x="100000" y="100000"/>
                                    </p:animScale>
                                    <p:set>
                                      <p:cBhvr>
                                        <p:cTn id="32" dur="770" fill="hold"/>
                                        <p:tgtEl>
                                          <p:spTgt spid="175125"/>
                                        </p:tgtEl>
                                        <p:attrNameLst>
                                          <p:attrName>ppt_x</p:attrName>
                                        </p:attrNameLst>
                                      </p:cBhvr>
                                      <p:to>
                                        <p:strVal val="(0.5)"/>
                                      </p:to>
                                    </p:set>
                                    <p:anim from="(0.5)" to="(#ppt_x)" calcmode="lin" valueType="num">
                                      <p:cBhvr>
                                        <p:cTn id="33" dur="1230" accel="100000" fill="hold">
                                          <p:stCondLst>
                                            <p:cond delay="770"/>
                                          </p:stCondLst>
                                        </p:cTn>
                                        <p:tgtEl>
                                          <p:spTgt spid="175125"/>
                                        </p:tgtEl>
                                        <p:attrNameLst>
                                          <p:attrName>ppt_x</p:attrName>
                                        </p:attrNameLst>
                                      </p:cBhvr>
                                    </p:anim>
                                    <p:set>
                                      <p:cBhvr>
                                        <p:cTn id="34" dur="770" fill="hold"/>
                                        <p:tgtEl>
                                          <p:spTgt spid="175125"/>
                                        </p:tgtEl>
                                        <p:attrNameLst>
                                          <p:attrName>ppt_y</p:attrName>
                                        </p:attrNameLst>
                                      </p:cBhvr>
                                      <p:to>
                                        <p:strVal val="(#ppt_y+0.4)"/>
                                      </p:to>
                                    </p:set>
                                    <p:anim from="(#ppt_y+0.4)" to="(#ppt_y)" calcmode="lin" valueType="num">
                                      <p:cBhvr>
                                        <p:cTn id="35" dur="1230" accel="100000" fill="hold">
                                          <p:stCondLst>
                                            <p:cond delay="770"/>
                                          </p:stCondLst>
                                        </p:cTn>
                                        <p:tgtEl>
                                          <p:spTgt spid="175125"/>
                                        </p:tgtEl>
                                        <p:attrNameLst>
                                          <p:attrName>ppt_y</p:attrName>
                                        </p:attrNameLst>
                                      </p:cBhvr>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51" presetClass="entr" presetSubtype="0" fill="hold" nodeType="clickEffect">
                                  <p:stCondLst>
                                    <p:cond delay="0"/>
                                  </p:stCondLst>
                                  <p:childTnLst>
                                    <p:set>
                                      <p:cBhvr>
                                        <p:cTn id="39" dur="1" fill="hold">
                                          <p:stCondLst>
                                            <p:cond delay="0"/>
                                          </p:stCondLst>
                                        </p:cTn>
                                        <p:tgtEl>
                                          <p:spTgt spid="175128"/>
                                        </p:tgtEl>
                                        <p:attrNameLst>
                                          <p:attrName>style.visibility</p:attrName>
                                        </p:attrNameLst>
                                      </p:cBhvr>
                                      <p:to>
                                        <p:strVal val="visible"/>
                                      </p:to>
                                    </p:set>
                                    <p:animEffect transition="in" filter="fade">
                                      <p:cBhvr>
                                        <p:cTn id="40" dur="770" decel="100000"/>
                                        <p:tgtEl>
                                          <p:spTgt spid="175128"/>
                                        </p:tgtEl>
                                      </p:cBhvr>
                                    </p:animEffect>
                                    <p:animScale>
                                      <p:cBhvr>
                                        <p:cTn id="41" dur="770" decel="100000"/>
                                        <p:tgtEl>
                                          <p:spTgt spid="175128"/>
                                        </p:tgtEl>
                                      </p:cBhvr>
                                      <p:from x="10000" y="10000"/>
                                      <p:to x="200000" y="450000"/>
                                    </p:animScale>
                                    <p:animScale>
                                      <p:cBhvr>
                                        <p:cTn id="42" dur="1230" accel="100000" fill="hold">
                                          <p:stCondLst>
                                            <p:cond delay="770"/>
                                          </p:stCondLst>
                                        </p:cTn>
                                        <p:tgtEl>
                                          <p:spTgt spid="175128"/>
                                        </p:tgtEl>
                                      </p:cBhvr>
                                      <p:from x="200000" y="450000"/>
                                      <p:to x="100000" y="100000"/>
                                    </p:animScale>
                                    <p:set>
                                      <p:cBhvr>
                                        <p:cTn id="43" dur="770" fill="hold"/>
                                        <p:tgtEl>
                                          <p:spTgt spid="175128"/>
                                        </p:tgtEl>
                                        <p:attrNameLst>
                                          <p:attrName>ppt_x</p:attrName>
                                        </p:attrNameLst>
                                      </p:cBhvr>
                                      <p:to>
                                        <p:strVal val="(0.5)"/>
                                      </p:to>
                                    </p:set>
                                    <p:anim from="(0.5)" to="(#ppt_x)" calcmode="lin" valueType="num">
                                      <p:cBhvr>
                                        <p:cTn id="44" dur="1230" accel="100000" fill="hold">
                                          <p:stCondLst>
                                            <p:cond delay="770"/>
                                          </p:stCondLst>
                                        </p:cTn>
                                        <p:tgtEl>
                                          <p:spTgt spid="175128"/>
                                        </p:tgtEl>
                                        <p:attrNameLst>
                                          <p:attrName>ppt_x</p:attrName>
                                        </p:attrNameLst>
                                      </p:cBhvr>
                                    </p:anim>
                                    <p:set>
                                      <p:cBhvr>
                                        <p:cTn id="45" dur="770" fill="hold"/>
                                        <p:tgtEl>
                                          <p:spTgt spid="175128"/>
                                        </p:tgtEl>
                                        <p:attrNameLst>
                                          <p:attrName>ppt_y</p:attrName>
                                        </p:attrNameLst>
                                      </p:cBhvr>
                                      <p:to>
                                        <p:strVal val="(#ppt_y+0.4)"/>
                                      </p:to>
                                    </p:set>
                                    <p:anim from="(#ppt_y+0.4)" to="(#ppt_y)" calcmode="lin" valueType="num">
                                      <p:cBhvr>
                                        <p:cTn id="46" dur="1230" accel="100000" fill="hold">
                                          <p:stCondLst>
                                            <p:cond delay="770"/>
                                          </p:stCondLst>
                                        </p:cTn>
                                        <p:tgtEl>
                                          <p:spTgt spid="175128"/>
                                        </p:tgtEl>
                                        <p:attrNameLst>
                                          <p:attrName>ppt_y</p:attrName>
                                        </p:attrNameLst>
                                      </p:cBhvr>
                                    </p:anim>
                                  </p:childTnLst>
                                </p:cTn>
                              </p:par>
                              <p:par>
                                <p:cTn id="47" presetID="51" presetClass="entr" presetSubtype="0" fill="hold" nodeType="withEffect">
                                  <p:stCondLst>
                                    <p:cond delay="0"/>
                                  </p:stCondLst>
                                  <p:childTnLst>
                                    <p:set>
                                      <p:cBhvr>
                                        <p:cTn id="48" dur="1" fill="hold">
                                          <p:stCondLst>
                                            <p:cond delay="0"/>
                                          </p:stCondLst>
                                        </p:cTn>
                                        <p:tgtEl>
                                          <p:spTgt spid="175127"/>
                                        </p:tgtEl>
                                        <p:attrNameLst>
                                          <p:attrName>style.visibility</p:attrName>
                                        </p:attrNameLst>
                                      </p:cBhvr>
                                      <p:to>
                                        <p:strVal val="visible"/>
                                      </p:to>
                                    </p:set>
                                    <p:animEffect transition="in" filter="fade">
                                      <p:cBhvr>
                                        <p:cTn id="49" dur="770" decel="100000"/>
                                        <p:tgtEl>
                                          <p:spTgt spid="175127"/>
                                        </p:tgtEl>
                                      </p:cBhvr>
                                    </p:animEffect>
                                    <p:animScale>
                                      <p:cBhvr>
                                        <p:cTn id="50" dur="770" decel="100000"/>
                                        <p:tgtEl>
                                          <p:spTgt spid="175127"/>
                                        </p:tgtEl>
                                      </p:cBhvr>
                                      <p:from x="10000" y="10000"/>
                                      <p:to x="200000" y="450000"/>
                                    </p:animScale>
                                    <p:animScale>
                                      <p:cBhvr>
                                        <p:cTn id="51" dur="1230" accel="100000" fill="hold">
                                          <p:stCondLst>
                                            <p:cond delay="770"/>
                                          </p:stCondLst>
                                        </p:cTn>
                                        <p:tgtEl>
                                          <p:spTgt spid="175127"/>
                                        </p:tgtEl>
                                      </p:cBhvr>
                                      <p:from x="200000" y="450000"/>
                                      <p:to x="100000" y="100000"/>
                                    </p:animScale>
                                    <p:set>
                                      <p:cBhvr>
                                        <p:cTn id="52" dur="770" fill="hold"/>
                                        <p:tgtEl>
                                          <p:spTgt spid="175127"/>
                                        </p:tgtEl>
                                        <p:attrNameLst>
                                          <p:attrName>ppt_x</p:attrName>
                                        </p:attrNameLst>
                                      </p:cBhvr>
                                      <p:to>
                                        <p:strVal val="(0.5)"/>
                                      </p:to>
                                    </p:set>
                                    <p:anim from="(0.5)" to="(#ppt_x)" calcmode="lin" valueType="num">
                                      <p:cBhvr>
                                        <p:cTn id="53" dur="1230" accel="100000" fill="hold">
                                          <p:stCondLst>
                                            <p:cond delay="770"/>
                                          </p:stCondLst>
                                        </p:cTn>
                                        <p:tgtEl>
                                          <p:spTgt spid="175127"/>
                                        </p:tgtEl>
                                        <p:attrNameLst>
                                          <p:attrName>ppt_x</p:attrName>
                                        </p:attrNameLst>
                                      </p:cBhvr>
                                    </p:anim>
                                    <p:set>
                                      <p:cBhvr>
                                        <p:cTn id="54" dur="770" fill="hold"/>
                                        <p:tgtEl>
                                          <p:spTgt spid="175127"/>
                                        </p:tgtEl>
                                        <p:attrNameLst>
                                          <p:attrName>ppt_y</p:attrName>
                                        </p:attrNameLst>
                                      </p:cBhvr>
                                      <p:to>
                                        <p:strVal val="(#ppt_y+0.4)"/>
                                      </p:to>
                                    </p:set>
                                    <p:anim from="(#ppt_y+0.4)" to="(#ppt_y)" calcmode="lin" valueType="num">
                                      <p:cBhvr>
                                        <p:cTn id="55" dur="1230" accel="100000" fill="hold">
                                          <p:stCondLst>
                                            <p:cond delay="770"/>
                                          </p:stCondLst>
                                        </p:cTn>
                                        <p:tgtEl>
                                          <p:spTgt spid="175127"/>
                                        </p:tgtEl>
                                        <p:attrNameLst>
                                          <p:attrName>ppt_y</p:attrName>
                                        </p:attrNameLst>
                                      </p:cBhvr>
                                    </p:anim>
                                  </p:childTnLst>
                                </p:cTn>
                              </p:par>
                              <p:par>
                                <p:cTn id="56" presetID="51" presetClass="entr" presetSubtype="0" fill="hold" nodeType="withEffect">
                                  <p:stCondLst>
                                    <p:cond delay="0"/>
                                  </p:stCondLst>
                                  <p:childTnLst>
                                    <p:set>
                                      <p:cBhvr>
                                        <p:cTn id="57" dur="1" fill="hold">
                                          <p:stCondLst>
                                            <p:cond delay="0"/>
                                          </p:stCondLst>
                                        </p:cTn>
                                        <p:tgtEl>
                                          <p:spTgt spid="175129"/>
                                        </p:tgtEl>
                                        <p:attrNameLst>
                                          <p:attrName>style.visibility</p:attrName>
                                        </p:attrNameLst>
                                      </p:cBhvr>
                                      <p:to>
                                        <p:strVal val="visible"/>
                                      </p:to>
                                    </p:set>
                                    <p:animEffect transition="in" filter="fade">
                                      <p:cBhvr>
                                        <p:cTn id="58" dur="770" decel="100000"/>
                                        <p:tgtEl>
                                          <p:spTgt spid="175129"/>
                                        </p:tgtEl>
                                      </p:cBhvr>
                                    </p:animEffect>
                                    <p:animScale>
                                      <p:cBhvr>
                                        <p:cTn id="59" dur="770" decel="100000"/>
                                        <p:tgtEl>
                                          <p:spTgt spid="175129"/>
                                        </p:tgtEl>
                                      </p:cBhvr>
                                      <p:from x="10000" y="10000"/>
                                      <p:to x="200000" y="450000"/>
                                    </p:animScale>
                                    <p:animScale>
                                      <p:cBhvr>
                                        <p:cTn id="60" dur="1230" accel="100000" fill="hold">
                                          <p:stCondLst>
                                            <p:cond delay="770"/>
                                          </p:stCondLst>
                                        </p:cTn>
                                        <p:tgtEl>
                                          <p:spTgt spid="175129"/>
                                        </p:tgtEl>
                                      </p:cBhvr>
                                      <p:from x="200000" y="450000"/>
                                      <p:to x="100000" y="100000"/>
                                    </p:animScale>
                                    <p:set>
                                      <p:cBhvr>
                                        <p:cTn id="61" dur="770" fill="hold"/>
                                        <p:tgtEl>
                                          <p:spTgt spid="175129"/>
                                        </p:tgtEl>
                                        <p:attrNameLst>
                                          <p:attrName>ppt_x</p:attrName>
                                        </p:attrNameLst>
                                      </p:cBhvr>
                                      <p:to>
                                        <p:strVal val="(0.5)"/>
                                      </p:to>
                                    </p:set>
                                    <p:anim from="(0.5)" to="(#ppt_x)" calcmode="lin" valueType="num">
                                      <p:cBhvr>
                                        <p:cTn id="62" dur="1230" accel="100000" fill="hold">
                                          <p:stCondLst>
                                            <p:cond delay="770"/>
                                          </p:stCondLst>
                                        </p:cTn>
                                        <p:tgtEl>
                                          <p:spTgt spid="175129"/>
                                        </p:tgtEl>
                                        <p:attrNameLst>
                                          <p:attrName>ppt_x</p:attrName>
                                        </p:attrNameLst>
                                      </p:cBhvr>
                                    </p:anim>
                                    <p:set>
                                      <p:cBhvr>
                                        <p:cTn id="63" dur="770" fill="hold"/>
                                        <p:tgtEl>
                                          <p:spTgt spid="175129"/>
                                        </p:tgtEl>
                                        <p:attrNameLst>
                                          <p:attrName>ppt_y</p:attrName>
                                        </p:attrNameLst>
                                      </p:cBhvr>
                                      <p:to>
                                        <p:strVal val="(#ppt_y+0.4)"/>
                                      </p:to>
                                    </p:set>
                                    <p:anim from="(#ppt_y+0.4)" to="(#ppt_y)" calcmode="lin" valueType="num">
                                      <p:cBhvr>
                                        <p:cTn id="64" dur="1230" accel="100000" fill="hold">
                                          <p:stCondLst>
                                            <p:cond delay="770"/>
                                          </p:stCondLst>
                                        </p:cTn>
                                        <p:tgtEl>
                                          <p:spTgt spid="175129"/>
                                        </p:tgtEl>
                                        <p:attrNameLst>
                                          <p:attrName>ppt_y</p:attrName>
                                        </p:attrNameLst>
                                      </p:cBhvr>
                                    </p:anim>
                                  </p:childTnLst>
                                </p:cTn>
                              </p:par>
                              <p:par>
                                <p:cTn id="65" presetID="51" presetClass="entr" presetSubtype="0" fill="hold" nodeType="withEffect">
                                  <p:stCondLst>
                                    <p:cond delay="0"/>
                                  </p:stCondLst>
                                  <p:childTnLst>
                                    <p:set>
                                      <p:cBhvr>
                                        <p:cTn id="66" dur="1" fill="hold">
                                          <p:stCondLst>
                                            <p:cond delay="0"/>
                                          </p:stCondLst>
                                        </p:cTn>
                                        <p:tgtEl>
                                          <p:spTgt spid="175130"/>
                                        </p:tgtEl>
                                        <p:attrNameLst>
                                          <p:attrName>style.visibility</p:attrName>
                                        </p:attrNameLst>
                                      </p:cBhvr>
                                      <p:to>
                                        <p:strVal val="visible"/>
                                      </p:to>
                                    </p:set>
                                    <p:animEffect transition="in" filter="fade">
                                      <p:cBhvr>
                                        <p:cTn id="67" dur="770" decel="100000"/>
                                        <p:tgtEl>
                                          <p:spTgt spid="175130"/>
                                        </p:tgtEl>
                                      </p:cBhvr>
                                    </p:animEffect>
                                    <p:animScale>
                                      <p:cBhvr>
                                        <p:cTn id="68" dur="770" decel="100000"/>
                                        <p:tgtEl>
                                          <p:spTgt spid="175130"/>
                                        </p:tgtEl>
                                      </p:cBhvr>
                                      <p:from x="10000" y="10000"/>
                                      <p:to x="200000" y="450000"/>
                                    </p:animScale>
                                    <p:animScale>
                                      <p:cBhvr>
                                        <p:cTn id="69" dur="1230" accel="100000" fill="hold">
                                          <p:stCondLst>
                                            <p:cond delay="770"/>
                                          </p:stCondLst>
                                        </p:cTn>
                                        <p:tgtEl>
                                          <p:spTgt spid="175130"/>
                                        </p:tgtEl>
                                      </p:cBhvr>
                                      <p:from x="200000" y="450000"/>
                                      <p:to x="100000" y="100000"/>
                                    </p:animScale>
                                    <p:set>
                                      <p:cBhvr>
                                        <p:cTn id="70" dur="770" fill="hold"/>
                                        <p:tgtEl>
                                          <p:spTgt spid="175130"/>
                                        </p:tgtEl>
                                        <p:attrNameLst>
                                          <p:attrName>ppt_x</p:attrName>
                                        </p:attrNameLst>
                                      </p:cBhvr>
                                      <p:to>
                                        <p:strVal val="(0.5)"/>
                                      </p:to>
                                    </p:set>
                                    <p:anim from="(0.5)" to="(#ppt_x)" calcmode="lin" valueType="num">
                                      <p:cBhvr>
                                        <p:cTn id="71" dur="1230" accel="100000" fill="hold">
                                          <p:stCondLst>
                                            <p:cond delay="770"/>
                                          </p:stCondLst>
                                        </p:cTn>
                                        <p:tgtEl>
                                          <p:spTgt spid="175130"/>
                                        </p:tgtEl>
                                        <p:attrNameLst>
                                          <p:attrName>ppt_x</p:attrName>
                                        </p:attrNameLst>
                                      </p:cBhvr>
                                    </p:anim>
                                    <p:set>
                                      <p:cBhvr>
                                        <p:cTn id="72" dur="770" fill="hold"/>
                                        <p:tgtEl>
                                          <p:spTgt spid="175130"/>
                                        </p:tgtEl>
                                        <p:attrNameLst>
                                          <p:attrName>ppt_y</p:attrName>
                                        </p:attrNameLst>
                                      </p:cBhvr>
                                      <p:to>
                                        <p:strVal val="(#ppt_y+0.4)"/>
                                      </p:to>
                                    </p:set>
                                    <p:anim from="(#ppt_y+0.4)" to="(#ppt_y)" calcmode="lin" valueType="num">
                                      <p:cBhvr>
                                        <p:cTn id="73" dur="1230" accel="100000" fill="hold">
                                          <p:stCondLst>
                                            <p:cond delay="770"/>
                                          </p:stCondLst>
                                        </p:cTn>
                                        <p:tgtEl>
                                          <p:spTgt spid="17513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24" grpId="0" animBg="1"/>
      <p:bldP spid="175125" grpId="0" animBg="1"/>
    </p:bld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6132" name="Text Box 4"/>
          <p:cNvSpPr txBox="1">
            <a:spLocks noChangeArrowheads="1"/>
          </p:cNvSpPr>
          <p:nvPr/>
        </p:nvSpPr>
        <p:spPr bwMode="auto">
          <a:xfrm>
            <a:off x="7235825" y="5013325"/>
            <a:ext cx="1655763" cy="495300"/>
          </a:xfrm>
          <a:prstGeom prst="rect">
            <a:avLst/>
          </a:prstGeom>
          <a:solidFill>
            <a:srgbClr val="FFFF99"/>
          </a:solidFill>
          <a:ln w="38100">
            <a:solidFill>
              <a:srgbClr val="000000"/>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400">
                <a:solidFill>
                  <a:srgbClr val="000000"/>
                </a:solidFill>
                <a:latin typeface="Tahoma" panose="020B0604030504040204" pitchFamily="34" charset="0"/>
              </a:rPr>
              <a:t>فعاليت هدفگرا</a:t>
            </a:r>
            <a:endParaRPr lang="en-US" altLang="fa-IR" sz="2400">
              <a:solidFill>
                <a:srgbClr val="000000"/>
              </a:solidFill>
              <a:latin typeface="Tahoma" panose="020B0604030504040204" pitchFamily="34" charset="0"/>
            </a:endParaRPr>
          </a:p>
        </p:txBody>
      </p:sp>
      <p:sp>
        <p:nvSpPr>
          <p:cNvPr id="176133" name="Text Box 5"/>
          <p:cNvSpPr txBox="1">
            <a:spLocks noChangeArrowheads="1"/>
          </p:cNvSpPr>
          <p:nvPr/>
        </p:nvSpPr>
        <p:spPr bwMode="auto">
          <a:xfrm>
            <a:off x="7239000" y="5876925"/>
            <a:ext cx="1655763" cy="495300"/>
          </a:xfrm>
          <a:prstGeom prst="rect">
            <a:avLst/>
          </a:prstGeom>
          <a:solidFill>
            <a:srgbClr val="FFFF99"/>
          </a:solidFill>
          <a:ln w="38100">
            <a:solidFill>
              <a:srgbClr val="000000"/>
            </a:solidFill>
            <a:prstDash val="dash"/>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400">
                <a:solidFill>
                  <a:srgbClr val="000000"/>
                </a:solidFill>
                <a:latin typeface="Tahoma" panose="020B0604030504040204" pitchFamily="34" charset="0"/>
              </a:rPr>
              <a:t>فعاليت هدفدار</a:t>
            </a:r>
            <a:endParaRPr lang="en-US" altLang="fa-IR" sz="2400">
              <a:solidFill>
                <a:srgbClr val="000000"/>
              </a:solidFill>
              <a:latin typeface="Tahoma" panose="020B0604030504040204" pitchFamily="34" charset="0"/>
            </a:endParaRPr>
          </a:p>
        </p:txBody>
      </p:sp>
      <p:sp>
        <p:nvSpPr>
          <p:cNvPr id="176134" name="AutoShape 6"/>
          <p:cNvSpPr>
            <a:spLocks noChangeArrowheads="1"/>
          </p:cNvSpPr>
          <p:nvPr/>
        </p:nvSpPr>
        <p:spPr bwMode="auto">
          <a:xfrm>
            <a:off x="7886700" y="5635625"/>
            <a:ext cx="215900" cy="215900"/>
          </a:xfrm>
          <a:prstGeom prst="downArrow">
            <a:avLst>
              <a:gd name="adj1" fmla="val 50000"/>
              <a:gd name="adj2" fmla="val 25000"/>
            </a:avLst>
          </a:prstGeom>
          <a:solidFill>
            <a:srgbClr val="000000"/>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176135" name="AutoShape 7"/>
          <p:cNvSpPr>
            <a:spLocks/>
          </p:cNvSpPr>
          <p:nvPr/>
        </p:nvSpPr>
        <p:spPr bwMode="auto">
          <a:xfrm>
            <a:off x="6878638" y="5229225"/>
            <a:ext cx="215900" cy="1008063"/>
          </a:xfrm>
          <a:prstGeom prst="leftBrace">
            <a:avLst>
              <a:gd name="adj1" fmla="val 38909"/>
              <a:gd name="adj2" fmla="val 50000"/>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176136" name="Text Box 8"/>
          <p:cNvSpPr txBox="1">
            <a:spLocks noChangeArrowheads="1"/>
          </p:cNvSpPr>
          <p:nvPr/>
        </p:nvSpPr>
        <p:spPr bwMode="auto">
          <a:xfrm>
            <a:off x="5151438" y="5518150"/>
            <a:ext cx="1223962" cy="495300"/>
          </a:xfrm>
          <a:prstGeom prst="rect">
            <a:avLst/>
          </a:prstGeom>
          <a:gradFill rotWithShape="1">
            <a:gsLst>
              <a:gs pos="0">
                <a:srgbClr val="FFFF99"/>
              </a:gs>
              <a:gs pos="50000">
                <a:schemeClr val="accent1"/>
              </a:gs>
              <a:gs pos="100000">
                <a:srgbClr val="FFFF99"/>
              </a:gs>
            </a:gsLst>
            <a:lin ang="5400000" scaled="1"/>
          </a:gradFill>
          <a:ln w="38100">
            <a:solidFill>
              <a:srgbClr val="000000"/>
            </a:solidFill>
            <a:miter lim="800000"/>
            <a:headEnd/>
            <a:tailEnd/>
          </a:ln>
          <a:effectLst/>
        </p:spPr>
        <p:txBody>
          <a:bodyPr>
            <a:spAutoFit/>
          </a:bodyPr>
          <a:lstStyle/>
          <a:p>
            <a:pPr algn="ctr" rtl="0">
              <a:spcBef>
                <a:spcPct val="50000"/>
              </a:spcBef>
              <a:defRPr/>
            </a:pPr>
            <a:r>
              <a:rPr lang="fa-IR" sz="2400" b="1">
                <a:solidFill>
                  <a:srgbClr val="000000"/>
                </a:solidFill>
                <a:latin typeface="Tahoma" pitchFamily="34" charset="0"/>
              </a:rPr>
              <a:t>رفتار</a:t>
            </a:r>
            <a:endParaRPr lang="en-US" sz="2400" b="1">
              <a:solidFill>
                <a:srgbClr val="000000"/>
              </a:solidFill>
              <a:latin typeface="Tahoma" pitchFamily="34" charset="0"/>
            </a:endParaRPr>
          </a:p>
        </p:txBody>
      </p:sp>
      <p:sp>
        <p:nvSpPr>
          <p:cNvPr id="176137" name="Line 9"/>
          <p:cNvSpPr>
            <a:spLocks noChangeShapeType="1"/>
          </p:cNvSpPr>
          <p:nvPr/>
        </p:nvSpPr>
        <p:spPr bwMode="auto">
          <a:xfrm>
            <a:off x="6375400" y="5734050"/>
            <a:ext cx="503238" cy="0"/>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76138" name="Rectangle 10"/>
          <p:cNvSpPr>
            <a:spLocks noChangeArrowheads="1"/>
          </p:cNvSpPr>
          <p:nvPr/>
        </p:nvSpPr>
        <p:spPr bwMode="auto">
          <a:xfrm>
            <a:off x="0" y="0"/>
            <a:ext cx="9144000" cy="4581525"/>
          </a:xfrm>
          <a:prstGeom prst="rect">
            <a:avLst/>
          </a:prstGeom>
          <a:noFill/>
          <a:ln w="9525">
            <a:noFill/>
            <a:miter lim="800000"/>
            <a:headEnd/>
            <a:tailEnd/>
          </a:ln>
          <a:effectLst/>
        </p:spPr>
        <p:txBody>
          <a:bodyPr/>
          <a:lstStyle/>
          <a:p>
            <a:pPr marL="342900" indent="-342900" algn="ctr">
              <a:spcBef>
                <a:spcPct val="20000"/>
              </a:spcBef>
              <a:buClr>
                <a:schemeClr val="hlink"/>
              </a:buClr>
              <a:buSzPct val="70000"/>
              <a:buFont typeface="Wingdings" pitchFamily="2" charset="2"/>
              <a:buNone/>
              <a:defRPr/>
            </a:pPr>
            <a:r>
              <a:rPr lang="fa-IR" sz="3200" b="1">
                <a:solidFill>
                  <a:srgbClr val="FFFF00"/>
                </a:solidFill>
                <a:effectLst>
                  <a:outerShdw blurRad="38100" dist="38100" dir="2700000" algn="tl">
                    <a:srgbClr val="000000"/>
                  </a:outerShdw>
                </a:effectLst>
                <a:cs typeface="Yagut" pitchFamily="2" charset="-78"/>
              </a:rPr>
              <a:t>انتظارودسترسي :</a:t>
            </a:r>
            <a:r>
              <a:rPr lang="fa-IR" sz="2600">
                <a:effectLst>
                  <a:outerShdw blurRad="38100" dist="38100" dir="2700000" algn="tl">
                    <a:srgbClr val="000000"/>
                  </a:outerShdw>
                </a:effectLst>
                <a:cs typeface="Yagut" pitchFamily="2" charset="-78"/>
              </a:rPr>
              <a:t> </a:t>
            </a:r>
            <a:r>
              <a:rPr lang="fa-IR" sz="2400" b="1">
                <a:solidFill>
                  <a:srgbClr val="FFFF00"/>
                </a:solidFill>
                <a:effectLst>
                  <a:outerShdw blurRad="38100" dist="38100" dir="2700000" algn="tl">
                    <a:srgbClr val="000000"/>
                  </a:outerShdw>
                </a:effectLst>
                <a:cs typeface="Yagut" pitchFamily="2" charset="-78"/>
              </a:rPr>
              <a:t>(</a:t>
            </a:r>
            <a:r>
              <a:rPr lang="en-US" sz="2400" b="1">
                <a:solidFill>
                  <a:srgbClr val="FFFF00"/>
                </a:solidFill>
                <a:effectLst>
                  <a:outerShdw blurRad="38100" dist="38100" dir="2700000" algn="tl">
                    <a:srgbClr val="000000"/>
                  </a:outerShdw>
                </a:effectLst>
                <a:cs typeface="Yagut" pitchFamily="2" charset="-78"/>
              </a:rPr>
              <a:t>Expectancy &amp; Availability</a:t>
            </a:r>
            <a:r>
              <a:rPr lang="fa-IR" sz="2400" b="1">
                <a:solidFill>
                  <a:srgbClr val="FFFF00"/>
                </a:solidFill>
                <a:effectLst>
                  <a:outerShdw blurRad="38100" dist="38100" dir="2700000" algn="tl">
                    <a:srgbClr val="000000"/>
                  </a:outerShdw>
                </a:effectLst>
                <a:cs typeface="Yagut" pitchFamily="2" charset="-78"/>
              </a:rPr>
              <a:t>)</a:t>
            </a:r>
          </a:p>
          <a:p>
            <a:pPr marL="342900" indent="-342900" algn="just">
              <a:spcBef>
                <a:spcPct val="20000"/>
              </a:spcBef>
              <a:buClr>
                <a:schemeClr val="hlink"/>
              </a:buClr>
              <a:buSzPct val="70000"/>
              <a:buFont typeface="Wingdings" pitchFamily="2" charset="2"/>
              <a:buNone/>
              <a:defRPr/>
            </a:pPr>
            <a:r>
              <a:rPr lang="fa-IR" sz="2600" b="1">
                <a:solidFill>
                  <a:srgbClr val="FFFF00"/>
                </a:solidFill>
                <a:effectLst>
                  <a:outerShdw blurRad="38100" dist="38100" dir="2700000" algn="tl">
                    <a:srgbClr val="000000"/>
                  </a:outerShdw>
                </a:effectLst>
                <a:cs typeface="Sina" pitchFamily="2" charset="-78"/>
              </a:rPr>
              <a:t>انتظار</a:t>
            </a:r>
            <a:r>
              <a:rPr lang="fa-IR" sz="2600">
                <a:effectLst>
                  <a:outerShdw blurRad="38100" dist="38100" dir="2700000" algn="tl">
                    <a:srgbClr val="000000"/>
                  </a:outerShdw>
                </a:effectLst>
                <a:cs typeface="Yagut" pitchFamily="2" charset="-78"/>
              </a:rPr>
              <a:t>تصوريست كه فردبرحسب تجربه خوداحتمال ارضاء يك نيازراحدس ميزند.لذا انتظاربه “</a:t>
            </a:r>
            <a:r>
              <a:rPr lang="fa-IR" sz="2600" b="1" i="1">
                <a:solidFill>
                  <a:srgbClr val="00FF99"/>
                </a:solidFill>
                <a:effectLst>
                  <a:outerShdw blurRad="38100" dist="38100" dir="2700000" algn="tl">
                    <a:srgbClr val="000000"/>
                  </a:outerShdw>
                </a:effectLst>
                <a:cs typeface="Yagut" pitchFamily="2" charset="-78"/>
              </a:rPr>
              <a:t>مجموعه تجارب گذشته فرد برميگردد</a:t>
            </a:r>
            <a:r>
              <a:rPr lang="fa-IR" sz="2600">
                <a:effectLst>
                  <a:outerShdw blurRad="38100" dist="38100" dir="2700000" algn="tl">
                    <a:srgbClr val="000000"/>
                  </a:outerShdw>
                </a:effectLst>
                <a:latin typeface="Arial"/>
                <a:cs typeface="Yagut" pitchFamily="2" charset="-78"/>
              </a:rPr>
              <a:t>” كه ميتواند واقعي يا نيابتي باشد.</a:t>
            </a:r>
          </a:p>
          <a:p>
            <a:pPr marL="342900" indent="-342900" algn="just">
              <a:spcBef>
                <a:spcPct val="20000"/>
              </a:spcBef>
              <a:buClr>
                <a:schemeClr val="hlink"/>
              </a:buClr>
              <a:buSzPct val="70000"/>
              <a:buFont typeface="Wingdings" pitchFamily="2" charset="2"/>
              <a:buNone/>
              <a:defRPr/>
            </a:pPr>
            <a:r>
              <a:rPr lang="fa-IR" sz="2600" b="1">
                <a:solidFill>
                  <a:srgbClr val="FFFF00"/>
                </a:solidFill>
                <a:effectLst>
                  <a:outerShdw blurRad="38100" dist="38100" dir="2700000" algn="tl">
                    <a:srgbClr val="000000"/>
                  </a:outerShdw>
                </a:effectLst>
                <a:cs typeface="Sina" pitchFamily="2" charset="-78"/>
              </a:rPr>
              <a:t>دسترسي</a:t>
            </a:r>
            <a:r>
              <a:rPr lang="fa-IR" sz="2600" b="1">
                <a:solidFill>
                  <a:srgbClr val="FFFF00"/>
                </a:solidFill>
                <a:effectLst>
                  <a:outerShdw blurRad="38100" dist="38100" dir="2700000" algn="tl">
                    <a:srgbClr val="000000"/>
                  </a:outerShdw>
                </a:effectLst>
                <a:cs typeface="Yagut" pitchFamily="2" charset="-78"/>
              </a:rPr>
              <a:t> </a:t>
            </a:r>
            <a:r>
              <a:rPr lang="fa-IR" sz="2600">
                <a:effectLst>
                  <a:outerShdw blurRad="38100" dist="38100" dir="2700000" algn="tl">
                    <a:srgbClr val="000000"/>
                  </a:outerShdw>
                </a:effectLst>
                <a:cs typeface="Yagut" pitchFamily="2" charset="-78"/>
              </a:rPr>
              <a:t>منعكس كننده تصورماازمحدوديتهاي محيط است.مفهومش آنست كه هدفهاي</a:t>
            </a:r>
            <a:r>
              <a:rPr lang="en-US" sz="2600">
                <a:effectLst>
                  <a:outerShdw blurRad="38100" dist="38100" dir="2700000" algn="tl">
                    <a:srgbClr val="000000"/>
                  </a:outerShdw>
                </a:effectLst>
                <a:cs typeface="Yagut" pitchFamily="2" charset="-78"/>
              </a:rPr>
              <a:t> </a:t>
            </a:r>
            <a:r>
              <a:rPr lang="fa-IR" sz="2600">
                <a:effectLst>
                  <a:outerShdw blurRad="38100" dist="38100" dir="2700000" algn="tl">
                    <a:srgbClr val="000000"/>
                  </a:outerShdw>
                </a:effectLst>
                <a:cs typeface="Yagut" pitchFamily="2" charset="-78"/>
              </a:rPr>
              <a:t> فرددرجهت ارضاي نيازهاي اوتا چه اندازه قابل دسترسي هستند،لذا “ </a:t>
            </a:r>
            <a:r>
              <a:rPr lang="fa-IR" sz="2600" b="1" i="1">
                <a:solidFill>
                  <a:srgbClr val="00FF99"/>
                </a:solidFill>
                <a:effectLst>
                  <a:outerShdw blurRad="38100" dist="38100" dir="2700000" algn="tl">
                    <a:srgbClr val="000000"/>
                  </a:outerShdw>
                </a:effectLst>
                <a:cs typeface="Yagut" pitchFamily="2" charset="-78"/>
              </a:rPr>
              <a:t>دسترسي متغيري است وابسته به محيط</a:t>
            </a:r>
            <a:r>
              <a:rPr lang="fa-IR" sz="2600" b="1" i="1">
                <a:effectLst>
                  <a:outerShdw blurRad="38100" dist="38100" dir="2700000" algn="tl">
                    <a:srgbClr val="000000"/>
                  </a:outerShdw>
                </a:effectLst>
                <a:cs typeface="Yagut" pitchFamily="2" charset="-78"/>
              </a:rPr>
              <a:t> “.</a:t>
            </a:r>
          </a:p>
          <a:p>
            <a:pPr marL="342900" indent="-342900" algn="just">
              <a:spcBef>
                <a:spcPct val="20000"/>
              </a:spcBef>
              <a:buClr>
                <a:schemeClr val="hlink"/>
              </a:buClr>
              <a:buSzPct val="70000"/>
              <a:buFont typeface="Wingdings" pitchFamily="2" charset="2"/>
              <a:buNone/>
              <a:defRPr/>
            </a:pPr>
            <a:r>
              <a:rPr lang="fa-IR" sz="2600" b="1">
                <a:effectLst>
                  <a:outerShdw blurRad="38100" dist="38100" dir="2700000" algn="tl">
                    <a:srgbClr val="000000"/>
                  </a:outerShdw>
                </a:effectLst>
                <a:cs typeface="Yagut" pitchFamily="2" charset="-78"/>
              </a:rPr>
              <a:t>در مجموع انگيزه هاو نيازهاي دروني يك شخص به هدفهايي رو ميكند كه شخص در دسترس بودن يا نبودن آنرا تفسيروتعبير نموده واين امربرروي انتظاراو تاثيرميگذارد.اگرانتظاربالا باشد،قدرت انگيزه بيشترميشود.اين حركت شكل دايره وار دارد .</a:t>
            </a:r>
          </a:p>
          <a:p>
            <a:pPr marL="342900" indent="-342900" algn="just">
              <a:spcBef>
                <a:spcPct val="20000"/>
              </a:spcBef>
              <a:buClr>
                <a:schemeClr val="hlink"/>
              </a:buClr>
              <a:buSzPct val="70000"/>
              <a:buFont typeface="Wingdings" pitchFamily="2" charset="2"/>
              <a:buNone/>
              <a:defRPr/>
            </a:pPr>
            <a:r>
              <a:rPr lang="fa-IR" sz="2600">
                <a:effectLst>
                  <a:outerShdw blurRad="38100" dist="38100" dir="2700000" algn="tl">
                    <a:srgbClr val="000000"/>
                  </a:outerShdw>
                </a:effectLst>
                <a:cs typeface="Yagut" pitchFamily="2" charset="-78"/>
              </a:rPr>
              <a:t> </a:t>
            </a:r>
            <a:endParaRPr lang="en-US" sz="2600">
              <a:effectLst>
                <a:outerShdw blurRad="38100" dist="38100" dir="2700000" algn="tl">
                  <a:srgbClr val="000000"/>
                </a:outerShdw>
              </a:effectLst>
              <a:cs typeface="Yagut" pitchFamily="2" charset="-78"/>
            </a:endParaRPr>
          </a:p>
        </p:txBody>
      </p:sp>
      <p:sp>
        <p:nvSpPr>
          <p:cNvPr id="176139" name="Text Box 11"/>
          <p:cNvSpPr txBox="1">
            <a:spLocks noChangeArrowheads="1"/>
          </p:cNvSpPr>
          <p:nvPr/>
        </p:nvSpPr>
        <p:spPr bwMode="auto">
          <a:xfrm>
            <a:off x="2700338" y="5040313"/>
            <a:ext cx="1512887" cy="485775"/>
          </a:xfrm>
          <a:prstGeom prst="rect">
            <a:avLst/>
          </a:prstGeom>
          <a:solidFill>
            <a:srgbClr val="C0C0C0"/>
          </a:solidFill>
          <a:ln w="28575">
            <a:solidFill>
              <a:srgbClr val="000000"/>
            </a:solidFill>
            <a:miter lim="800000"/>
            <a:headEnd/>
            <a:tailEnd/>
          </a:ln>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400" b="1">
                <a:solidFill>
                  <a:srgbClr val="000000"/>
                </a:solidFill>
                <a:latin typeface="Tahoma" panose="020B0604030504040204" pitchFamily="34" charset="0"/>
              </a:rPr>
              <a:t>انگيزه</a:t>
            </a:r>
            <a:endParaRPr lang="en-US" altLang="fa-IR" sz="2400" b="1">
              <a:solidFill>
                <a:srgbClr val="000000"/>
              </a:solidFill>
              <a:latin typeface="Tahoma" panose="020B0604030504040204" pitchFamily="34" charset="0"/>
            </a:endParaRPr>
          </a:p>
        </p:txBody>
      </p:sp>
      <p:sp>
        <p:nvSpPr>
          <p:cNvPr id="176140" name="Text Box 12"/>
          <p:cNvSpPr txBox="1">
            <a:spLocks noChangeArrowheads="1"/>
          </p:cNvSpPr>
          <p:nvPr/>
        </p:nvSpPr>
        <p:spPr bwMode="auto">
          <a:xfrm>
            <a:off x="2698750" y="5868988"/>
            <a:ext cx="1512888" cy="485775"/>
          </a:xfrm>
          <a:prstGeom prst="rect">
            <a:avLst/>
          </a:prstGeom>
          <a:solidFill>
            <a:srgbClr val="C0C0C0"/>
          </a:solidFill>
          <a:ln w="28575">
            <a:solidFill>
              <a:srgbClr val="000000"/>
            </a:solidFill>
            <a:miter lim="800000"/>
            <a:headEnd/>
            <a:tailEnd/>
          </a:ln>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400" b="1">
                <a:solidFill>
                  <a:srgbClr val="000000"/>
                </a:solidFill>
                <a:latin typeface="Tahoma" panose="020B0604030504040204" pitchFamily="34" charset="0"/>
              </a:rPr>
              <a:t>هدف</a:t>
            </a:r>
            <a:endParaRPr lang="en-US" altLang="fa-IR" sz="2400" b="1">
              <a:solidFill>
                <a:srgbClr val="000000"/>
              </a:solidFill>
              <a:latin typeface="Tahoma" panose="020B0604030504040204" pitchFamily="34" charset="0"/>
            </a:endParaRPr>
          </a:p>
        </p:txBody>
      </p:sp>
      <p:sp>
        <p:nvSpPr>
          <p:cNvPr id="176141" name="Line 13"/>
          <p:cNvSpPr>
            <a:spLocks noChangeShapeType="1"/>
          </p:cNvSpPr>
          <p:nvPr/>
        </p:nvSpPr>
        <p:spPr bwMode="auto">
          <a:xfrm>
            <a:off x="3419475" y="5532438"/>
            <a:ext cx="0" cy="358775"/>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76142" name="Line 14"/>
          <p:cNvSpPr>
            <a:spLocks noChangeShapeType="1"/>
          </p:cNvSpPr>
          <p:nvPr/>
        </p:nvSpPr>
        <p:spPr bwMode="auto">
          <a:xfrm>
            <a:off x="4716463" y="5243513"/>
            <a:ext cx="0" cy="9366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76143" name="Line 15"/>
          <p:cNvSpPr>
            <a:spLocks noChangeShapeType="1"/>
          </p:cNvSpPr>
          <p:nvPr/>
        </p:nvSpPr>
        <p:spPr bwMode="auto">
          <a:xfrm>
            <a:off x="4213225" y="5243513"/>
            <a:ext cx="503238"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76144" name="Line 16"/>
          <p:cNvSpPr>
            <a:spLocks noChangeShapeType="1"/>
          </p:cNvSpPr>
          <p:nvPr/>
        </p:nvSpPr>
        <p:spPr bwMode="auto">
          <a:xfrm>
            <a:off x="4213225" y="6180138"/>
            <a:ext cx="503238"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76145" name="Line 17"/>
          <p:cNvSpPr>
            <a:spLocks noChangeShapeType="1"/>
          </p:cNvSpPr>
          <p:nvPr/>
        </p:nvSpPr>
        <p:spPr bwMode="auto">
          <a:xfrm>
            <a:off x="4716463" y="5748338"/>
            <a:ext cx="433387"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76146" name="Text Box 18"/>
          <p:cNvSpPr txBox="1">
            <a:spLocks noChangeArrowheads="1"/>
          </p:cNvSpPr>
          <p:nvPr/>
        </p:nvSpPr>
        <p:spPr bwMode="auto">
          <a:xfrm>
            <a:off x="34925" y="4932363"/>
            <a:ext cx="1512888" cy="700087"/>
          </a:xfrm>
          <a:prstGeom prst="rect">
            <a:avLst/>
          </a:prstGeom>
          <a:solidFill>
            <a:srgbClr val="99CCFF"/>
          </a:solidFill>
          <a:ln w="28575">
            <a:solidFill>
              <a:srgbClr val="000000"/>
            </a:solidFill>
            <a:miter lim="800000"/>
            <a:headEnd/>
            <a:tailEnd/>
          </a:ln>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000" b="1">
                <a:solidFill>
                  <a:srgbClr val="000000"/>
                </a:solidFill>
                <a:latin typeface="Tahoma" panose="020B0604030504040204" pitchFamily="34" charset="0"/>
              </a:rPr>
              <a:t>انتظار</a:t>
            </a:r>
          </a:p>
          <a:p>
            <a:pPr algn="ctr" rtl="0" eaLnBrk="1" hangingPunct="1">
              <a:spcBef>
                <a:spcPct val="50000"/>
              </a:spcBef>
            </a:pPr>
            <a:r>
              <a:rPr lang="fa-IR" altLang="fa-IR" sz="1200" b="1">
                <a:solidFill>
                  <a:srgbClr val="000000"/>
                </a:solidFill>
                <a:latin typeface="Tahoma" panose="020B0604030504040204" pitchFamily="34" charset="0"/>
              </a:rPr>
              <a:t>(مجموعه تجارب )</a:t>
            </a:r>
            <a:endParaRPr lang="en-US" altLang="fa-IR" sz="1200" b="1">
              <a:solidFill>
                <a:srgbClr val="000000"/>
              </a:solidFill>
              <a:latin typeface="Tahoma" panose="020B0604030504040204" pitchFamily="34" charset="0"/>
            </a:endParaRPr>
          </a:p>
        </p:txBody>
      </p:sp>
      <p:sp>
        <p:nvSpPr>
          <p:cNvPr id="176147" name="Text Box 19"/>
          <p:cNvSpPr txBox="1">
            <a:spLocks noChangeArrowheads="1"/>
          </p:cNvSpPr>
          <p:nvPr/>
        </p:nvSpPr>
        <p:spPr bwMode="auto">
          <a:xfrm>
            <a:off x="34925" y="5973763"/>
            <a:ext cx="1512888" cy="623887"/>
          </a:xfrm>
          <a:prstGeom prst="rect">
            <a:avLst/>
          </a:prstGeom>
          <a:solidFill>
            <a:srgbClr val="99CCFF"/>
          </a:solidFill>
          <a:ln w="28575">
            <a:solidFill>
              <a:srgbClr val="000000"/>
            </a:solidFill>
            <a:miter lim="800000"/>
            <a:headEnd/>
            <a:tailEnd/>
          </a:ln>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b="1">
                <a:solidFill>
                  <a:srgbClr val="000000"/>
                </a:solidFill>
                <a:latin typeface="Tahoma" panose="020B0604030504040204" pitchFamily="34" charset="0"/>
              </a:rPr>
              <a:t>دسترسي</a:t>
            </a:r>
          </a:p>
          <a:p>
            <a:pPr algn="ctr" rtl="0" eaLnBrk="1" hangingPunct="1">
              <a:spcBef>
                <a:spcPct val="50000"/>
              </a:spcBef>
            </a:pPr>
            <a:endParaRPr lang="en-US" altLang="fa-IR" sz="1000" b="1">
              <a:solidFill>
                <a:srgbClr val="000000"/>
              </a:solidFill>
              <a:latin typeface="Tahoma" panose="020B0604030504040204" pitchFamily="34" charset="0"/>
            </a:endParaRPr>
          </a:p>
        </p:txBody>
      </p:sp>
      <p:sp>
        <p:nvSpPr>
          <p:cNvPr id="176152" name="Freeform 24"/>
          <p:cNvSpPr>
            <a:spLocks/>
          </p:cNvSpPr>
          <p:nvPr/>
        </p:nvSpPr>
        <p:spPr bwMode="auto">
          <a:xfrm>
            <a:off x="1619250" y="5300663"/>
            <a:ext cx="1020763" cy="4762"/>
          </a:xfrm>
          <a:custGeom>
            <a:avLst/>
            <a:gdLst>
              <a:gd name="T0" fmla="*/ 0 w 643"/>
              <a:gd name="T1" fmla="*/ 0 h 3"/>
              <a:gd name="T2" fmla="*/ 643 w 643"/>
              <a:gd name="T3" fmla="*/ 3 h 3"/>
              <a:gd name="T4" fmla="*/ 0 60000 65536"/>
              <a:gd name="T5" fmla="*/ 0 60000 65536"/>
              <a:gd name="T6" fmla="*/ 0 w 643"/>
              <a:gd name="T7" fmla="*/ 0 h 3"/>
              <a:gd name="T8" fmla="*/ 643 w 643"/>
              <a:gd name="T9" fmla="*/ 3 h 3"/>
            </a:gdLst>
            <a:ahLst/>
            <a:cxnLst>
              <a:cxn ang="T4">
                <a:pos x="T0" y="T1"/>
              </a:cxn>
              <a:cxn ang="T5">
                <a:pos x="T2" y="T3"/>
              </a:cxn>
            </a:cxnLst>
            <a:rect l="T6" t="T7" r="T8" b="T9"/>
            <a:pathLst>
              <a:path w="643" h="3">
                <a:moveTo>
                  <a:pt x="0" y="0"/>
                </a:moveTo>
                <a:lnTo>
                  <a:pt x="643" y="3"/>
                </a:lnTo>
              </a:path>
            </a:pathLst>
          </a:custGeom>
          <a:noFill/>
          <a:ln w="28575">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176153" name="Line 25"/>
          <p:cNvSpPr>
            <a:spLocks noChangeShapeType="1"/>
          </p:cNvSpPr>
          <p:nvPr/>
        </p:nvSpPr>
        <p:spPr bwMode="auto">
          <a:xfrm flipV="1">
            <a:off x="900113" y="5589588"/>
            <a:ext cx="0" cy="360362"/>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76154" name="Line 26"/>
          <p:cNvSpPr>
            <a:spLocks noChangeShapeType="1"/>
          </p:cNvSpPr>
          <p:nvPr/>
        </p:nvSpPr>
        <p:spPr bwMode="auto">
          <a:xfrm flipH="1">
            <a:off x="1619250" y="6092825"/>
            <a:ext cx="1008063"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76155" name="Line 27"/>
          <p:cNvSpPr>
            <a:spLocks noChangeShapeType="1"/>
          </p:cNvSpPr>
          <p:nvPr/>
        </p:nvSpPr>
        <p:spPr bwMode="auto">
          <a:xfrm flipV="1">
            <a:off x="3708400" y="5516563"/>
            <a:ext cx="0" cy="360362"/>
          </a:xfrm>
          <a:prstGeom prst="line">
            <a:avLst/>
          </a:prstGeom>
          <a:noFill/>
          <a:ln w="2857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76157" name="Line 29"/>
          <p:cNvSpPr>
            <a:spLocks noChangeShapeType="1"/>
          </p:cNvSpPr>
          <p:nvPr/>
        </p:nvSpPr>
        <p:spPr bwMode="auto">
          <a:xfrm>
            <a:off x="611188" y="5661025"/>
            <a:ext cx="0" cy="36036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76158" name="Line 30"/>
          <p:cNvSpPr>
            <a:spLocks noChangeShapeType="1"/>
          </p:cNvSpPr>
          <p:nvPr/>
        </p:nvSpPr>
        <p:spPr bwMode="auto">
          <a:xfrm flipH="1">
            <a:off x="1692275" y="5157788"/>
            <a:ext cx="863600" cy="0"/>
          </a:xfrm>
          <a:prstGeom prst="line">
            <a:avLst/>
          </a:prstGeom>
          <a:noFill/>
          <a:ln w="2857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76159" name="Line 31"/>
          <p:cNvSpPr>
            <a:spLocks noChangeShapeType="1"/>
          </p:cNvSpPr>
          <p:nvPr/>
        </p:nvSpPr>
        <p:spPr bwMode="auto">
          <a:xfrm>
            <a:off x="1619250" y="6237288"/>
            <a:ext cx="1008063" cy="0"/>
          </a:xfrm>
          <a:prstGeom prst="line">
            <a:avLst/>
          </a:prstGeom>
          <a:noFill/>
          <a:ln w="2857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76160" name="Line 32"/>
          <p:cNvSpPr>
            <a:spLocks noChangeShapeType="1"/>
          </p:cNvSpPr>
          <p:nvPr/>
        </p:nvSpPr>
        <p:spPr bwMode="auto">
          <a:xfrm>
            <a:off x="971550" y="4581525"/>
            <a:ext cx="496887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76161" name="Line 33"/>
          <p:cNvSpPr>
            <a:spLocks noChangeShapeType="1"/>
          </p:cNvSpPr>
          <p:nvPr/>
        </p:nvSpPr>
        <p:spPr bwMode="auto">
          <a:xfrm flipV="1">
            <a:off x="5940425" y="4581525"/>
            <a:ext cx="0" cy="93503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76162" name="Line 34"/>
          <p:cNvSpPr>
            <a:spLocks noChangeShapeType="1"/>
          </p:cNvSpPr>
          <p:nvPr/>
        </p:nvSpPr>
        <p:spPr bwMode="auto">
          <a:xfrm>
            <a:off x="971550" y="4581525"/>
            <a:ext cx="0" cy="43180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76163" name="Rectangle 35"/>
          <p:cNvSpPr>
            <a:spLocks noChangeArrowheads="1"/>
          </p:cNvSpPr>
          <p:nvPr/>
        </p:nvSpPr>
        <p:spPr bwMode="auto">
          <a:xfrm>
            <a:off x="2555875" y="4221163"/>
            <a:ext cx="151130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000000"/>
                </a:solidFill>
                <a:latin typeface="Tahoma" panose="020B0604030504040204" pitchFamily="34" charset="0"/>
              </a:rPr>
              <a:t>حلقه بازخورد</a:t>
            </a:r>
            <a:endParaRPr lang="en-US" altLang="fa-IR" sz="2400" b="1">
              <a:solidFill>
                <a:srgbClr val="000000"/>
              </a:solidFill>
              <a:latin typeface="Tahoma" panose="020B0604030504040204" pitchFamily="34" charset="0"/>
            </a:endParaRPr>
          </a:p>
        </p:txBody>
      </p:sp>
      <p:sp>
        <p:nvSpPr>
          <p:cNvPr id="176164" name="AutoShape 36"/>
          <p:cNvSpPr>
            <a:spLocks noChangeArrowheads="1"/>
          </p:cNvSpPr>
          <p:nvPr/>
        </p:nvSpPr>
        <p:spPr bwMode="auto">
          <a:xfrm>
            <a:off x="8964613" y="5445125"/>
            <a:ext cx="107950" cy="576263"/>
          </a:xfrm>
          <a:prstGeom prst="curvedLeftArrow">
            <a:avLst>
              <a:gd name="adj1" fmla="val 106765"/>
              <a:gd name="adj2" fmla="val 213530"/>
              <a:gd name="adj3" fmla="val 26551"/>
            </a:avLst>
          </a:prstGeom>
          <a:solidFill>
            <a:srgbClr val="000000"/>
          </a:solidFill>
          <a:ln w="9525">
            <a:solidFill>
              <a:srgbClr val="000000"/>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176166" name="AutoShape 38"/>
          <p:cNvSpPr>
            <a:spLocks noChangeArrowheads="1"/>
          </p:cNvSpPr>
          <p:nvPr/>
        </p:nvSpPr>
        <p:spPr bwMode="auto">
          <a:xfrm flipH="1" flipV="1">
            <a:off x="7019925" y="5445125"/>
            <a:ext cx="144463" cy="504825"/>
          </a:xfrm>
          <a:prstGeom prst="curvedLeftArrow">
            <a:avLst>
              <a:gd name="adj1" fmla="val 69890"/>
              <a:gd name="adj2" fmla="val 139780"/>
              <a:gd name="adj3" fmla="val 33333"/>
            </a:avLst>
          </a:prstGeom>
          <a:solidFill>
            <a:srgbClr val="000000"/>
          </a:solidFill>
          <a:ln w="9525">
            <a:solidFill>
              <a:srgbClr val="000000"/>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76138"/>
                                        </p:tgtEl>
                                        <p:attrNameLst>
                                          <p:attrName>style.visibility</p:attrName>
                                        </p:attrNameLst>
                                      </p:cBhvr>
                                      <p:to>
                                        <p:strVal val="visible"/>
                                      </p:to>
                                    </p:set>
                                    <p:animEffect transition="in" filter="fade">
                                      <p:cBhvr>
                                        <p:cTn id="7" dur="770" decel="100000"/>
                                        <p:tgtEl>
                                          <p:spTgt spid="176138"/>
                                        </p:tgtEl>
                                      </p:cBhvr>
                                    </p:animEffect>
                                    <p:animScale>
                                      <p:cBhvr>
                                        <p:cTn id="8" dur="770" decel="100000"/>
                                        <p:tgtEl>
                                          <p:spTgt spid="176138"/>
                                        </p:tgtEl>
                                      </p:cBhvr>
                                      <p:from x="10000" y="10000"/>
                                      <p:to x="200000" y="450000"/>
                                    </p:animScale>
                                    <p:animScale>
                                      <p:cBhvr>
                                        <p:cTn id="9" dur="1230" accel="100000" fill="hold">
                                          <p:stCondLst>
                                            <p:cond delay="770"/>
                                          </p:stCondLst>
                                        </p:cTn>
                                        <p:tgtEl>
                                          <p:spTgt spid="176138"/>
                                        </p:tgtEl>
                                      </p:cBhvr>
                                      <p:from x="200000" y="450000"/>
                                      <p:to x="100000" y="100000"/>
                                    </p:animScale>
                                    <p:set>
                                      <p:cBhvr>
                                        <p:cTn id="10" dur="770" fill="hold"/>
                                        <p:tgtEl>
                                          <p:spTgt spid="176138"/>
                                        </p:tgtEl>
                                        <p:attrNameLst>
                                          <p:attrName>ppt_x</p:attrName>
                                        </p:attrNameLst>
                                      </p:cBhvr>
                                      <p:to>
                                        <p:strVal val="(0.5)"/>
                                      </p:to>
                                    </p:set>
                                    <p:anim from="(0.5)" to="(#ppt_x)" calcmode="lin" valueType="num">
                                      <p:cBhvr>
                                        <p:cTn id="11" dur="1230" accel="100000" fill="hold">
                                          <p:stCondLst>
                                            <p:cond delay="770"/>
                                          </p:stCondLst>
                                        </p:cTn>
                                        <p:tgtEl>
                                          <p:spTgt spid="176138"/>
                                        </p:tgtEl>
                                        <p:attrNameLst>
                                          <p:attrName>ppt_x</p:attrName>
                                        </p:attrNameLst>
                                      </p:cBhvr>
                                    </p:anim>
                                    <p:set>
                                      <p:cBhvr>
                                        <p:cTn id="12" dur="770" fill="hold"/>
                                        <p:tgtEl>
                                          <p:spTgt spid="176138"/>
                                        </p:tgtEl>
                                        <p:attrNameLst>
                                          <p:attrName>ppt_y</p:attrName>
                                        </p:attrNameLst>
                                      </p:cBhvr>
                                      <p:to>
                                        <p:strVal val="(#ppt_y+0.4)"/>
                                      </p:to>
                                    </p:set>
                                    <p:anim from="(#ppt_y+0.4)" to="(#ppt_y)" calcmode="lin" valueType="num">
                                      <p:cBhvr>
                                        <p:cTn id="13" dur="1230" accel="100000" fill="hold">
                                          <p:stCondLst>
                                            <p:cond delay="770"/>
                                          </p:stCondLst>
                                        </p:cTn>
                                        <p:tgtEl>
                                          <p:spTgt spid="176138"/>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176139"/>
                                        </p:tgtEl>
                                        <p:attrNameLst>
                                          <p:attrName>style.visibility</p:attrName>
                                        </p:attrNameLst>
                                      </p:cBhvr>
                                      <p:to>
                                        <p:strVal val="visible"/>
                                      </p:to>
                                    </p:set>
                                    <p:animEffect transition="in" filter="fade">
                                      <p:cBhvr>
                                        <p:cTn id="18" dur="770" decel="100000"/>
                                        <p:tgtEl>
                                          <p:spTgt spid="176139"/>
                                        </p:tgtEl>
                                      </p:cBhvr>
                                    </p:animEffect>
                                    <p:animScale>
                                      <p:cBhvr>
                                        <p:cTn id="19" dur="770" decel="100000"/>
                                        <p:tgtEl>
                                          <p:spTgt spid="176139"/>
                                        </p:tgtEl>
                                      </p:cBhvr>
                                      <p:from x="10000" y="10000"/>
                                      <p:to x="200000" y="450000"/>
                                    </p:animScale>
                                    <p:animScale>
                                      <p:cBhvr>
                                        <p:cTn id="20" dur="1230" accel="100000" fill="hold">
                                          <p:stCondLst>
                                            <p:cond delay="770"/>
                                          </p:stCondLst>
                                        </p:cTn>
                                        <p:tgtEl>
                                          <p:spTgt spid="176139"/>
                                        </p:tgtEl>
                                      </p:cBhvr>
                                      <p:from x="200000" y="450000"/>
                                      <p:to x="100000" y="100000"/>
                                    </p:animScale>
                                    <p:set>
                                      <p:cBhvr>
                                        <p:cTn id="21" dur="770" fill="hold"/>
                                        <p:tgtEl>
                                          <p:spTgt spid="176139"/>
                                        </p:tgtEl>
                                        <p:attrNameLst>
                                          <p:attrName>ppt_x</p:attrName>
                                        </p:attrNameLst>
                                      </p:cBhvr>
                                      <p:to>
                                        <p:strVal val="(0.5)"/>
                                      </p:to>
                                    </p:set>
                                    <p:anim from="(0.5)" to="(#ppt_x)" calcmode="lin" valueType="num">
                                      <p:cBhvr>
                                        <p:cTn id="22" dur="1230" accel="100000" fill="hold">
                                          <p:stCondLst>
                                            <p:cond delay="770"/>
                                          </p:stCondLst>
                                        </p:cTn>
                                        <p:tgtEl>
                                          <p:spTgt spid="176139"/>
                                        </p:tgtEl>
                                        <p:attrNameLst>
                                          <p:attrName>ppt_x</p:attrName>
                                        </p:attrNameLst>
                                      </p:cBhvr>
                                    </p:anim>
                                    <p:set>
                                      <p:cBhvr>
                                        <p:cTn id="23" dur="770" fill="hold"/>
                                        <p:tgtEl>
                                          <p:spTgt spid="176139"/>
                                        </p:tgtEl>
                                        <p:attrNameLst>
                                          <p:attrName>ppt_y</p:attrName>
                                        </p:attrNameLst>
                                      </p:cBhvr>
                                      <p:to>
                                        <p:strVal val="(#ppt_y+0.4)"/>
                                      </p:to>
                                    </p:set>
                                    <p:anim from="(#ppt_y+0.4)" to="(#ppt_y)" calcmode="lin" valueType="num">
                                      <p:cBhvr>
                                        <p:cTn id="24" dur="1230" accel="100000" fill="hold">
                                          <p:stCondLst>
                                            <p:cond delay="770"/>
                                          </p:stCondLst>
                                        </p:cTn>
                                        <p:tgtEl>
                                          <p:spTgt spid="176139"/>
                                        </p:tgtEl>
                                        <p:attrNameLst>
                                          <p:attrName>ppt_y</p:attrName>
                                        </p:attrNameLst>
                                      </p:cBhvr>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51" presetClass="entr" presetSubtype="0" fill="hold" nodeType="clickEffect">
                                  <p:stCondLst>
                                    <p:cond delay="0"/>
                                  </p:stCondLst>
                                  <p:childTnLst>
                                    <p:set>
                                      <p:cBhvr>
                                        <p:cTn id="28" dur="1" fill="hold">
                                          <p:stCondLst>
                                            <p:cond delay="0"/>
                                          </p:stCondLst>
                                        </p:cTn>
                                        <p:tgtEl>
                                          <p:spTgt spid="176141"/>
                                        </p:tgtEl>
                                        <p:attrNameLst>
                                          <p:attrName>style.visibility</p:attrName>
                                        </p:attrNameLst>
                                      </p:cBhvr>
                                      <p:to>
                                        <p:strVal val="visible"/>
                                      </p:to>
                                    </p:set>
                                    <p:animEffect transition="in" filter="fade">
                                      <p:cBhvr>
                                        <p:cTn id="29" dur="770" decel="100000"/>
                                        <p:tgtEl>
                                          <p:spTgt spid="176141"/>
                                        </p:tgtEl>
                                      </p:cBhvr>
                                    </p:animEffect>
                                    <p:animScale>
                                      <p:cBhvr>
                                        <p:cTn id="30" dur="770" decel="100000"/>
                                        <p:tgtEl>
                                          <p:spTgt spid="176141"/>
                                        </p:tgtEl>
                                      </p:cBhvr>
                                      <p:from x="10000" y="10000"/>
                                      <p:to x="200000" y="450000"/>
                                    </p:animScale>
                                    <p:animScale>
                                      <p:cBhvr>
                                        <p:cTn id="31" dur="1230" accel="100000" fill="hold">
                                          <p:stCondLst>
                                            <p:cond delay="770"/>
                                          </p:stCondLst>
                                        </p:cTn>
                                        <p:tgtEl>
                                          <p:spTgt spid="176141"/>
                                        </p:tgtEl>
                                      </p:cBhvr>
                                      <p:from x="200000" y="450000"/>
                                      <p:to x="100000" y="100000"/>
                                    </p:animScale>
                                    <p:set>
                                      <p:cBhvr>
                                        <p:cTn id="32" dur="770" fill="hold"/>
                                        <p:tgtEl>
                                          <p:spTgt spid="176141"/>
                                        </p:tgtEl>
                                        <p:attrNameLst>
                                          <p:attrName>ppt_x</p:attrName>
                                        </p:attrNameLst>
                                      </p:cBhvr>
                                      <p:to>
                                        <p:strVal val="(0.5)"/>
                                      </p:to>
                                    </p:set>
                                    <p:anim from="(0.5)" to="(#ppt_x)" calcmode="lin" valueType="num">
                                      <p:cBhvr>
                                        <p:cTn id="33" dur="1230" accel="100000" fill="hold">
                                          <p:stCondLst>
                                            <p:cond delay="770"/>
                                          </p:stCondLst>
                                        </p:cTn>
                                        <p:tgtEl>
                                          <p:spTgt spid="176141"/>
                                        </p:tgtEl>
                                        <p:attrNameLst>
                                          <p:attrName>ppt_x</p:attrName>
                                        </p:attrNameLst>
                                      </p:cBhvr>
                                    </p:anim>
                                    <p:set>
                                      <p:cBhvr>
                                        <p:cTn id="34" dur="770" fill="hold"/>
                                        <p:tgtEl>
                                          <p:spTgt spid="176141"/>
                                        </p:tgtEl>
                                        <p:attrNameLst>
                                          <p:attrName>ppt_y</p:attrName>
                                        </p:attrNameLst>
                                      </p:cBhvr>
                                      <p:to>
                                        <p:strVal val="(#ppt_y+0.4)"/>
                                      </p:to>
                                    </p:set>
                                    <p:anim from="(#ppt_y+0.4)" to="(#ppt_y)" calcmode="lin" valueType="num">
                                      <p:cBhvr>
                                        <p:cTn id="35" dur="1230" accel="100000" fill="hold">
                                          <p:stCondLst>
                                            <p:cond delay="770"/>
                                          </p:stCondLst>
                                        </p:cTn>
                                        <p:tgtEl>
                                          <p:spTgt spid="176141"/>
                                        </p:tgtEl>
                                        <p:attrNameLst>
                                          <p:attrName>ppt_y</p:attrName>
                                        </p:attrNameLst>
                                      </p:cBhvr>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51" presetClass="entr" presetSubtype="0" fill="hold" grpId="0" nodeType="clickEffect">
                                  <p:stCondLst>
                                    <p:cond delay="0"/>
                                  </p:stCondLst>
                                  <p:childTnLst>
                                    <p:set>
                                      <p:cBhvr>
                                        <p:cTn id="39" dur="1" fill="hold">
                                          <p:stCondLst>
                                            <p:cond delay="0"/>
                                          </p:stCondLst>
                                        </p:cTn>
                                        <p:tgtEl>
                                          <p:spTgt spid="176140"/>
                                        </p:tgtEl>
                                        <p:attrNameLst>
                                          <p:attrName>style.visibility</p:attrName>
                                        </p:attrNameLst>
                                      </p:cBhvr>
                                      <p:to>
                                        <p:strVal val="visible"/>
                                      </p:to>
                                    </p:set>
                                    <p:animEffect transition="in" filter="fade">
                                      <p:cBhvr>
                                        <p:cTn id="40" dur="770" decel="100000"/>
                                        <p:tgtEl>
                                          <p:spTgt spid="176140"/>
                                        </p:tgtEl>
                                      </p:cBhvr>
                                    </p:animEffect>
                                    <p:animScale>
                                      <p:cBhvr>
                                        <p:cTn id="41" dur="770" decel="100000"/>
                                        <p:tgtEl>
                                          <p:spTgt spid="176140"/>
                                        </p:tgtEl>
                                      </p:cBhvr>
                                      <p:from x="10000" y="10000"/>
                                      <p:to x="200000" y="450000"/>
                                    </p:animScale>
                                    <p:animScale>
                                      <p:cBhvr>
                                        <p:cTn id="42" dur="1230" accel="100000" fill="hold">
                                          <p:stCondLst>
                                            <p:cond delay="770"/>
                                          </p:stCondLst>
                                        </p:cTn>
                                        <p:tgtEl>
                                          <p:spTgt spid="176140"/>
                                        </p:tgtEl>
                                      </p:cBhvr>
                                      <p:from x="200000" y="450000"/>
                                      <p:to x="100000" y="100000"/>
                                    </p:animScale>
                                    <p:set>
                                      <p:cBhvr>
                                        <p:cTn id="43" dur="770" fill="hold"/>
                                        <p:tgtEl>
                                          <p:spTgt spid="176140"/>
                                        </p:tgtEl>
                                        <p:attrNameLst>
                                          <p:attrName>ppt_x</p:attrName>
                                        </p:attrNameLst>
                                      </p:cBhvr>
                                      <p:to>
                                        <p:strVal val="(0.5)"/>
                                      </p:to>
                                    </p:set>
                                    <p:anim from="(0.5)" to="(#ppt_x)" calcmode="lin" valueType="num">
                                      <p:cBhvr>
                                        <p:cTn id="44" dur="1230" accel="100000" fill="hold">
                                          <p:stCondLst>
                                            <p:cond delay="770"/>
                                          </p:stCondLst>
                                        </p:cTn>
                                        <p:tgtEl>
                                          <p:spTgt spid="176140"/>
                                        </p:tgtEl>
                                        <p:attrNameLst>
                                          <p:attrName>ppt_x</p:attrName>
                                        </p:attrNameLst>
                                      </p:cBhvr>
                                    </p:anim>
                                    <p:set>
                                      <p:cBhvr>
                                        <p:cTn id="45" dur="770" fill="hold"/>
                                        <p:tgtEl>
                                          <p:spTgt spid="176140"/>
                                        </p:tgtEl>
                                        <p:attrNameLst>
                                          <p:attrName>ppt_y</p:attrName>
                                        </p:attrNameLst>
                                      </p:cBhvr>
                                      <p:to>
                                        <p:strVal val="(#ppt_y+0.4)"/>
                                      </p:to>
                                    </p:set>
                                    <p:anim from="(#ppt_y+0.4)" to="(#ppt_y)" calcmode="lin" valueType="num">
                                      <p:cBhvr>
                                        <p:cTn id="46" dur="1230" accel="100000" fill="hold">
                                          <p:stCondLst>
                                            <p:cond delay="770"/>
                                          </p:stCondLst>
                                        </p:cTn>
                                        <p:tgtEl>
                                          <p:spTgt spid="176140"/>
                                        </p:tgtEl>
                                        <p:attrNameLst>
                                          <p:attrName>ppt_y</p:attrName>
                                        </p:attrNameLst>
                                      </p:cBhvr>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51" presetClass="entr" presetSubtype="0" fill="hold" nodeType="clickEffect">
                                  <p:stCondLst>
                                    <p:cond delay="0"/>
                                  </p:stCondLst>
                                  <p:childTnLst>
                                    <p:set>
                                      <p:cBhvr>
                                        <p:cTn id="50" dur="1" fill="hold">
                                          <p:stCondLst>
                                            <p:cond delay="0"/>
                                          </p:stCondLst>
                                        </p:cTn>
                                        <p:tgtEl>
                                          <p:spTgt spid="176154"/>
                                        </p:tgtEl>
                                        <p:attrNameLst>
                                          <p:attrName>style.visibility</p:attrName>
                                        </p:attrNameLst>
                                      </p:cBhvr>
                                      <p:to>
                                        <p:strVal val="visible"/>
                                      </p:to>
                                    </p:set>
                                    <p:animEffect transition="in" filter="fade">
                                      <p:cBhvr>
                                        <p:cTn id="51" dur="770" decel="100000"/>
                                        <p:tgtEl>
                                          <p:spTgt spid="176154"/>
                                        </p:tgtEl>
                                      </p:cBhvr>
                                    </p:animEffect>
                                    <p:animScale>
                                      <p:cBhvr>
                                        <p:cTn id="52" dur="770" decel="100000"/>
                                        <p:tgtEl>
                                          <p:spTgt spid="176154"/>
                                        </p:tgtEl>
                                      </p:cBhvr>
                                      <p:from x="10000" y="10000"/>
                                      <p:to x="200000" y="450000"/>
                                    </p:animScale>
                                    <p:animScale>
                                      <p:cBhvr>
                                        <p:cTn id="53" dur="1230" accel="100000" fill="hold">
                                          <p:stCondLst>
                                            <p:cond delay="770"/>
                                          </p:stCondLst>
                                        </p:cTn>
                                        <p:tgtEl>
                                          <p:spTgt spid="176154"/>
                                        </p:tgtEl>
                                      </p:cBhvr>
                                      <p:from x="200000" y="450000"/>
                                      <p:to x="100000" y="100000"/>
                                    </p:animScale>
                                    <p:set>
                                      <p:cBhvr>
                                        <p:cTn id="54" dur="770" fill="hold"/>
                                        <p:tgtEl>
                                          <p:spTgt spid="176154"/>
                                        </p:tgtEl>
                                        <p:attrNameLst>
                                          <p:attrName>ppt_x</p:attrName>
                                        </p:attrNameLst>
                                      </p:cBhvr>
                                      <p:to>
                                        <p:strVal val="(0.5)"/>
                                      </p:to>
                                    </p:set>
                                    <p:anim from="(0.5)" to="(#ppt_x)" calcmode="lin" valueType="num">
                                      <p:cBhvr>
                                        <p:cTn id="55" dur="1230" accel="100000" fill="hold">
                                          <p:stCondLst>
                                            <p:cond delay="770"/>
                                          </p:stCondLst>
                                        </p:cTn>
                                        <p:tgtEl>
                                          <p:spTgt spid="176154"/>
                                        </p:tgtEl>
                                        <p:attrNameLst>
                                          <p:attrName>ppt_x</p:attrName>
                                        </p:attrNameLst>
                                      </p:cBhvr>
                                    </p:anim>
                                    <p:set>
                                      <p:cBhvr>
                                        <p:cTn id="56" dur="770" fill="hold"/>
                                        <p:tgtEl>
                                          <p:spTgt spid="176154"/>
                                        </p:tgtEl>
                                        <p:attrNameLst>
                                          <p:attrName>ppt_y</p:attrName>
                                        </p:attrNameLst>
                                      </p:cBhvr>
                                      <p:to>
                                        <p:strVal val="(#ppt_y+0.4)"/>
                                      </p:to>
                                    </p:set>
                                    <p:anim from="(#ppt_y+0.4)" to="(#ppt_y)" calcmode="lin" valueType="num">
                                      <p:cBhvr>
                                        <p:cTn id="57" dur="1230" accel="100000" fill="hold">
                                          <p:stCondLst>
                                            <p:cond delay="770"/>
                                          </p:stCondLst>
                                        </p:cTn>
                                        <p:tgtEl>
                                          <p:spTgt spid="176154"/>
                                        </p:tgtEl>
                                        <p:attrNameLst>
                                          <p:attrName>ppt_y</p:attrName>
                                        </p:attrNameLst>
                                      </p:cBhvr>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51" presetClass="entr" presetSubtype="0" fill="hold" grpId="0" nodeType="clickEffect">
                                  <p:stCondLst>
                                    <p:cond delay="0"/>
                                  </p:stCondLst>
                                  <p:childTnLst>
                                    <p:set>
                                      <p:cBhvr>
                                        <p:cTn id="61" dur="1" fill="hold">
                                          <p:stCondLst>
                                            <p:cond delay="0"/>
                                          </p:stCondLst>
                                        </p:cTn>
                                        <p:tgtEl>
                                          <p:spTgt spid="176147"/>
                                        </p:tgtEl>
                                        <p:attrNameLst>
                                          <p:attrName>style.visibility</p:attrName>
                                        </p:attrNameLst>
                                      </p:cBhvr>
                                      <p:to>
                                        <p:strVal val="visible"/>
                                      </p:to>
                                    </p:set>
                                    <p:animEffect transition="in" filter="fade">
                                      <p:cBhvr>
                                        <p:cTn id="62" dur="770" decel="100000"/>
                                        <p:tgtEl>
                                          <p:spTgt spid="176147"/>
                                        </p:tgtEl>
                                      </p:cBhvr>
                                    </p:animEffect>
                                    <p:animScale>
                                      <p:cBhvr>
                                        <p:cTn id="63" dur="770" decel="100000"/>
                                        <p:tgtEl>
                                          <p:spTgt spid="176147"/>
                                        </p:tgtEl>
                                      </p:cBhvr>
                                      <p:from x="10000" y="10000"/>
                                      <p:to x="200000" y="450000"/>
                                    </p:animScale>
                                    <p:animScale>
                                      <p:cBhvr>
                                        <p:cTn id="64" dur="1230" accel="100000" fill="hold">
                                          <p:stCondLst>
                                            <p:cond delay="770"/>
                                          </p:stCondLst>
                                        </p:cTn>
                                        <p:tgtEl>
                                          <p:spTgt spid="176147"/>
                                        </p:tgtEl>
                                      </p:cBhvr>
                                      <p:from x="200000" y="450000"/>
                                      <p:to x="100000" y="100000"/>
                                    </p:animScale>
                                    <p:set>
                                      <p:cBhvr>
                                        <p:cTn id="65" dur="770" fill="hold"/>
                                        <p:tgtEl>
                                          <p:spTgt spid="176147"/>
                                        </p:tgtEl>
                                        <p:attrNameLst>
                                          <p:attrName>ppt_x</p:attrName>
                                        </p:attrNameLst>
                                      </p:cBhvr>
                                      <p:to>
                                        <p:strVal val="(0.5)"/>
                                      </p:to>
                                    </p:set>
                                    <p:anim from="(0.5)" to="(#ppt_x)" calcmode="lin" valueType="num">
                                      <p:cBhvr>
                                        <p:cTn id="66" dur="1230" accel="100000" fill="hold">
                                          <p:stCondLst>
                                            <p:cond delay="770"/>
                                          </p:stCondLst>
                                        </p:cTn>
                                        <p:tgtEl>
                                          <p:spTgt spid="176147"/>
                                        </p:tgtEl>
                                        <p:attrNameLst>
                                          <p:attrName>ppt_x</p:attrName>
                                        </p:attrNameLst>
                                      </p:cBhvr>
                                    </p:anim>
                                    <p:set>
                                      <p:cBhvr>
                                        <p:cTn id="67" dur="770" fill="hold"/>
                                        <p:tgtEl>
                                          <p:spTgt spid="176147"/>
                                        </p:tgtEl>
                                        <p:attrNameLst>
                                          <p:attrName>ppt_y</p:attrName>
                                        </p:attrNameLst>
                                      </p:cBhvr>
                                      <p:to>
                                        <p:strVal val="(#ppt_y+0.4)"/>
                                      </p:to>
                                    </p:set>
                                    <p:anim from="(#ppt_y+0.4)" to="(#ppt_y)" calcmode="lin" valueType="num">
                                      <p:cBhvr>
                                        <p:cTn id="68" dur="1230" accel="100000" fill="hold">
                                          <p:stCondLst>
                                            <p:cond delay="770"/>
                                          </p:stCondLst>
                                        </p:cTn>
                                        <p:tgtEl>
                                          <p:spTgt spid="176147"/>
                                        </p:tgtEl>
                                        <p:attrNameLst>
                                          <p:attrName>ppt_y</p:attrName>
                                        </p:attrNameLst>
                                      </p:cBhvr>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51" presetClass="entr" presetSubtype="0" fill="hold" nodeType="clickEffect">
                                  <p:stCondLst>
                                    <p:cond delay="0"/>
                                  </p:stCondLst>
                                  <p:childTnLst>
                                    <p:set>
                                      <p:cBhvr>
                                        <p:cTn id="72" dur="1" fill="hold">
                                          <p:stCondLst>
                                            <p:cond delay="0"/>
                                          </p:stCondLst>
                                        </p:cTn>
                                        <p:tgtEl>
                                          <p:spTgt spid="176153"/>
                                        </p:tgtEl>
                                        <p:attrNameLst>
                                          <p:attrName>style.visibility</p:attrName>
                                        </p:attrNameLst>
                                      </p:cBhvr>
                                      <p:to>
                                        <p:strVal val="visible"/>
                                      </p:to>
                                    </p:set>
                                    <p:animEffect transition="in" filter="fade">
                                      <p:cBhvr>
                                        <p:cTn id="73" dur="770" decel="100000"/>
                                        <p:tgtEl>
                                          <p:spTgt spid="176153"/>
                                        </p:tgtEl>
                                      </p:cBhvr>
                                    </p:animEffect>
                                    <p:animScale>
                                      <p:cBhvr>
                                        <p:cTn id="74" dur="770" decel="100000"/>
                                        <p:tgtEl>
                                          <p:spTgt spid="176153"/>
                                        </p:tgtEl>
                                      </p:cBhvr>
                                      <p:from x="10000" y="10000"/>
                                      <p:to x="200000" y="450000"/>
                                    </p:animScale>
                                    <p:animScale>
                                      <p:cBhvr>
                                        <p:cTn id="75" dur="1230" accel="100000" fill="hold">
                                          <p:stCondLst>
                                            <p:cond delay="770"/>
                                          </p:stCondLst>
                                        </p:cTn>
                                        <p:tgtEl>
                                          <p:spTgt spid="176153"/>
                                        </p:tgtEl>
                                      </p:cBhvr>
                                      <p:from x="200000" y="450000"/>
                                      <p:to x="100000" y="100000"/>
                                    </p:animScale>
                                    <p:set>
                                      <p:cBhvr>
                                        <p:cTn id="76" dur="770" fill="hold"/>
                                        <p:tgtEl>
                                          <p:spTgt spid="176153"/>
                                        </p:tgtEl>
                                        <p:attrNameLst>
                                          <p:attrName>ppt_x</p:attrName>
                                        </p:attrNameLst>
                                      </p:cBhvr>
                                      <p:to>
                                        <p:strVal val="(0.5)"/>
                                      </p:to>
                                    </p:set>
                                    <p:anim from="(0.5)" to="(#ppt_x)" calcmode="lin" valueType="num">
                                      <p:cBhvr>
                                        <p:cTn id="77" dur="1230" accel="100000" fill="hold">
                                          <p:stCondLst>
                                            <p:cond delay="770"/>
                                          </p:stCondLst>
                                        </p:cTn>
                                        <p:tgtEl>
                                          <p:spTgt spid="176153"/>
                                        </p:tgtEl>
                                        <p:attrNameLst>
                                          <p:attrName>ppt_x</p:attrName>
                                        </p:attrNameLst>
                                      </p:cBhvr>
                                    </p:anim>
                                    <p:set>
                                      <p:cBhvr>
                                        <p:cTn id="78" dur="770" fill="hold"/>
                                        <p:tgtEl>
                                          <p:spTgt spid="176153"/>
                                        </p:tgtEl>
                                        <p:attrNameLst>
                                          <p:attrName>ppt_y</p:attrName>
                                        </p:attrNameLst>
                                      </p:cBhvr>
                                      <p:to>
                                        <p:strVal val="(#ppt_y+0.4)"/>
                                      </p:to>
                                    </p:set>
                                    <p:anim from="(#ppt_y+0.4)" to="(#ppt_y)" calcmode="lin" valueType="num">
                                      <p:cBhvr>
                                        <p:cTn id="79" dur="1230" accel="100000" fill="hold">
                                          <p:stCondLst>
                                            <p:cond delay="770"/>
                                          </p:stCondLst>
                                        </p:cTn>
                                        <p:tgtEl>
                                          <p:spTgt spid="176153"/>
                                        </p:tgtEl>
                                        <p:attrNameLst>
                                          <p:attrName>ppt_y</p:attrName>
                                        </p:attrNameLst>
                                      </p:cBhvr>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51" presetClass="entr" presetSubtype="0" fill="hold" grpId="0" nodeType="clickEffect">
                                  <p:stCondLst>
                                    <p:cond delay="0"/>
                                  </p:stCondLst>
                                  <p:childTnLst>
                                    <p:set>
                                      <p:cBhvr>
                                        <p:cTn id="83" dur="1" fill="hold">
                                          <p:stCondLst>
                                            <p:cond delay="0"/>
                                          </p:stCondLst>
                                        </p:cTn>
                                        <p:tgtEl>
                                          <p:spTgt spid="176146"/>
                                        </p:tgtEl>
                                        <p:attrNameLst>
                                          <p:attrName>style.visibility</p:attrName>
                                        </p:attrNameLst>
                                      </p:cBhvr>
                                      <p:to>
                                        <p:strVal val="visible"/>
                                      </p:to>
                                    </p:set>
                                    <p:animEffect transition="in" filter="fade">
                                      <p:cBhvr>
                                        <p:cTn id="84" dur="770" decel="100000"/>
                                        <p:tgtEl>
                                          <p:spTgt spid="176146"/>
                                        </p:tgtEl>
                                      </p:cBhvr>
                                    </p:animEffect>
                                    <p:animScale>
                                      <p:cBhvr>
                                        <p:cTn id="85" dur="770" decel="100000"/>
                                        <p:tgtEl>
                                          <p:spTgt spid="176146"/>
                                        </p:tgtEl>
                                      </p:cBhvr>
                                      <p:from x="10000" y="10000"/>
                                      <p:to x="200000" y="450000"/>
                                    </p:animScale>
                                    <p:animScale>
                                      <p:cBhvr>
                                        <p:cTn id="86" dur="1230" accel="100000" fill="hold">
                                          <p:stCondLst>
                                            <p:cond delay="770"/>
                                          </p:stCondLst>
                                        </p:cTn>
                                        <p:tgtEl>
                                          <p:spTgt spid="176146"/>
                                        </p:tgtEl>
                                      </p:cBhvr>
                                      <p:from x="200000" y="450000"/>
                                      <p:to x="100000" y="100000"/>
                                    </p:animScale>
                                    <p:set>
                                      <p:cBhvr>
                                        <p:cTn id="87" dur="770" fill="hold"/>
                                        <p:tgtEl>
                                          <p:spTgt spid="176146"/>
                                        </p:tgtEl>
                                        <p:attrNameLst>
                                          <p:attrName>ppt_x</p:attrName>
                                        </p:attrNameLst>
                                      </p:cBhvr>
                                      <p:to>
                                        <p:strVal val="(0.5)"/>
                                      </p:to>
                                    </p:set>
                                    <p:anim from="(0.5)" to="(#ppt_x)" calcmode="lin" valueType="num">
                                      <p:cBhvr>
                                        <p:cTn id="88" dur="1230" accel="100000" fill="hold">
                                          <p:stCondLst>
                                            <p:cond delay="770"/>
                                          </p:stCondLst>
                                        </p:cTn>
                                        <p:tgtEl>
                                          <p:spTgt spid="176146"/>
                                        </p:tgtEl>
                                        <p:attrNameLst>
                                          <p:attrName>ppt_x</p:attrName>
                                        </p:attrNameLst>
                                      </p:cBhvr>
                                    </p:anim>
                                    <p:set>
                                      <p:cBhvr>
                                        <p:cTn id="89" dur="770" fill="hold"/>
                                        <p:tgtEl>
                                          <p:spTgt spid="176146"/>
                                        </p:tgtEl>
                                        <p:attrNameLst>
                                          <p:attrName>ppt_y</p:attrName>
                                        </p:attrNameLst>
                                      </p:cBhvr>
                                      <p:to>
                                        <p:strVal val="(#ppt_y+0.4)"/>
                                      </p:to>
                                    </p:set>
                                    <p:anim from="(#ppt_y+0.4)" to="(#ppt_y)" calcmode="lin" valueType="num">
                                      <p:cBhvr>
                                        <p:cTn id="90" dur="1230" accel="100000" fill="hold">
                                          <p:stCondLst>
                                            <p:cond delay="770"/>
                                          </p:stCondLst>
                                        </p:cTn>
                                        <p:tgtEl>
                                          <p:spTgt spid="176146"/>
                                        </p:tgtEl>
                                        <p:attrNameLst>
                                          <p:attrName>ppt_y</p:attrName>
                                        </p:attrNameLst>
                                      </p:cBhvr>
                                    </p:anim>
                                  </p:childTnLst>
                                </p:cTn>
                              </p:par>
                              <p:par>
                                <p:cTn id="91" presetID="51" presetClass="entr" presetSubtype="0" fill="hold" grpId="0" nodeType="withEffect">
                                  <p:stCondLst>
                                    <p:cond delay="0"/>
                                  </p:stCondLst>
                                  <p:childTnLst>
                                    <p:set>
                                      <p:cBhvr>
                                        <p:cTn id="92" dur="1" fill="hold">
                                          <p:stCondLst>
                                            <p:cond delay="0"/>
                                          </p:stCondLst>
                                        </p:cTn>
                                        <p:tgtEl>
                                          <p:spTgt spid="176152"/>
                                        </p:tgtEl>
                                        <p:attrNameLst>
                                          <p:attrName>style.visibility</p:attrName>
                                        </p:attrNameLst>
                                      </p:cBhvr>
                                      <p:to>
                                        <p:strVal val="visible"/>
                                      </p:to>
                                    </p:set>
                                    <p:animEffect transition="in" filter="fade">
                                      <p:cBhvr>
                                        <p:cTn id="93" dur="770" decel="100000"/>
                                        <p:tgtEl>
                                          <p:spTgt spid="176152"/>
                                        </p:tgtEl>
                                      </p:cBhvr>
                                    </p:animEffect>
                                    <p:animScale>
                                      <p:cBhvr>
                                        <p:cTn id="94" dur="770" decel="100000"/>
                                        <p:tgtEl>
                                          <p:spTgt spid="176152"/>
                                        </p:tgtEl>
                                      </p:cBhvr>
                                      <p:from x="10000" y="10000"/>
                                      <p:to x="200000" y="450000"/>
                                    </p:animScale>
                                    <p:animScale>
                                      <p:cBhvr>
                                        <p:cTn id="95" dur="1230" accel="100000" fill="hold">
                                          <p:stCondLst>
                                            <p:cond delay="770"/>
                                          </p:stCondLst>
                                        </p:cTn>
                                        <p:tgtEl>
                                          <p:spTgt spid="176152"/>
                                        </p:tgtEl>
                                      </p:cBhvr>
                                      <p:from x="200000" y="450000"/>
                                      <p:to x="100000" y="100000"/>
                                    </p:animScale>
                                    <p:set>
                                      <p:cBhvr>
                                        <p:cTn id="96" dur="770" fill="hold"/>
                                        <p:tgtEl>
                                          <p:spTgt spid="176152"/>
                                        </p:tgtEl>
                                        <p:attrNameLst>
                                          <p:attrName>ppt_x</p:attrName>
                                        </p:attrNameLst>
                                      </p:cBhvr>
                                      <p:to>
                                        <p:strVal val="(0.5)"/>
                                      </p:to>
                                    </p:set>
                                    <p:anim from="(0.5)" to="(#ppt_x)" calcmode="lin" valueType="num">
                                      <p:cBhvr>
                                        <p:cTn id="97" dur="1230" accel="100000" fill="hold">
                                          <p:stCondLst>
                                            <p:cond delay="770"/>
                                          </p:stCondLst>
                                        </p:cTn>
                                        <p:tgtEl>
                                          <p:spTgt spid="176152"/>
                                        </p:tgtEl>
                                        <p:attrNameLst>
                                          <p:attrName>ppt_x</p:attrName>
                                        </p:attrNameLst>
                                      </p:cBhvr>
                                    </p:anim>
                                    <p:set>
                                      <p:cBhvr>
                                        <p:cTn id="98" dur="770" fill="hold"/>
                                        <p:tgtEl>
                                          <p:spTgt spid="176152"/>
                                        </p:tgtEl>
                                        <p:attrNameLst>
                                          <p:attrName>ppt_y</p:attrName>
                                        </p:attrNameLst>
                                      </p:cBhvr>
                                      <p:to>
                                        <p:strVal val="(#ppt_y+0.4)"/>
                                      </p:to>
                                    </p:set>
                                    <p:anim from="(#ppt_y+0.4)" to="(#ppt_y)" calcmode="lin" valueType="num">
                                      <p:cBhvr>
                                        <p:cTn id="99" dur="1230" accel="100000" fill="hold">
                                          <p:stCondLst>
                                            <p:cond delay="770"/>
                                          </p:stCondLst>
                                        </p:cTn>
                                        <p:tgtEl>
                                          <p:spTgt spid="176152"/>
                                        </p:tgtEl>
                                        <p:attrNameLst>
                                          <p:attrName>ppt_y</p:attrName>
                                        </p:attrNameLst>
                                      </p:cBhvr>
                                    </p:anim>
                                  </p:childTnLst>
                                </p:cTn>
                              </p:par>
                            </p:childTnLst>
                          </p:cTn>
                        </p:par>
                      </p:childTnLst>
                    </p:cTn>
                  </p:par>
                  <p:par>
                    <p:cTn id="100" fill="hold" nodeType="clickPar">
                      <p:stCondLst>
                        <p:cond delay="indefinite"/>
                      </p:stCondLst>
                      <p:childTnLst>
                        <p:par>
                          <p:cTn id="101" fill="hold" nodeType="withGroup">
                            <p:stCondLst>
                              <p:cond delay="0"/>
                            </p:stCondLst>
                            <p:childTnLst>
                              <p:par>
                                <p:cTn id="102" presetID="51" presetClass="entr" presetSubtype="0" fill="hold" nodeType="clickEffect">
                                  <p:stCondLst>
                                    <p:cond delay="0"/>
                                  </p:stCondLst>
                                  <p:childTnLst>
                                    <p:set>
                                      <p:cBhvr>
                                        <p:cTn id="103" dur="1" fill="hold">
                                          <p:stCondLst>
                                            <p:cond delay="0"/>
                                          </p:stCondLst>
                                        </p:cTn>
                                        <p:tgtEl>
                                          <p:spTgt spid="176143"/>
                                        </p:tgtEl>
                                        <p:attrNameLst>
                                          <p:attrName>style.visibility</p:attrName>
                                        </p:attrNameLst>
                                      </p:cBhvr>
                                      <p:to>
                                        <p:strVal val="visible"/>
                                      </p:to>
                                    </p:set>
                                    <p:animEffect transition="in" filter="fade">
                                      <p:cBhvr>
                                        <p:cTn id="104" dur="770" decel="100000"/>
                                        <p:tgtEl>
                                          <p:spTgt spid="176143"/>
                                        </p:tgtEl>
                                      </p:cBhvr>
                                    </p:animEffect>
                                    <p:animScale>
                                      <p:cBhvr>
                                        <p:cTn id="105" dur="770" decel="100000"/>
                                        <p:tgtEl>
                                          <p:spTgt spid="176143"/>
                                        </p:tgtEl>
                                      </p:cBhvr>
                                      <p:from x="10000" y="10000"/>
                                      <p:to x="200000" y="450000"/>
                                    </p:animScale>
                                    <p:animScale>
                                      <p:cBhvr>
                                        <p:cTn id="106" dur="1230" accel="100000" fill="hold">
                                          <p:stCondLst>
                                            <p:cond delay="770"/>
                                          </p:stCondLst>
                                        </p:cTn>
                                        <p:tgtEl>
                                          <p:spTgt spid="176143"/>
                                        </p:tgtEl>
                                      </p:cBhvr>
                                      <p:from x="200000" y="450000"/>
                                      <p:to x="100000" y="100000"/>
                                    </p:animScale>
                                    <p:set>
                                      <p:cBhvr>
                                        <p:cTn id="107" dur="770" fill="hold"/>
                                        <p:tgtEl>
                                          <p:spTgt spid="176143"/>
                                        </p:tgtEl>
                                        <p:attrNameLst>
                                          <p:attrName>ppt_x</p:attrName>
                                        </p:attrNameLst>
                                      </p:cBhvr>
                                      <p:to>
                                        <p:strVal val="(0.5)"/>
                                      </p:to>
                                    </p:set>
                                    <p:anim from="(0.5)" to="(#ppt_x)" calcmode="lin" valueType="num">
                                      <p:cBhvr>
                                        <p:cTn id="108" dur="1230" accel="100000" fill="hold">
                                          <p:stCondLst>
                                            <p:cond delay="770"/>
                                          </p:stCondLst>
                                        </p:cTn>
                                        <p:tgtEl>
                                          <p:spTgt spid="176143"/>
                                        </p:tgtEl>
                                        <p:attrNameLst>
                                          <p:attrName>ppt_x</p:attrName>
                                        </p:attrNameLst>
                                      </p:cBhvr>
                                    </p:anim>
                                    <p:set>
                                      <p:cBhvr>
                                        <p:cTn id="109" dur="770" fill="hold"/>
                                        <p:tgtEl>
                                          <p:spTgt spid="176143"/>
                                        </p:tgtEl>
                                        <p:attrNameLst>
                                          <p:attrName>ppt_y</p:attrName>
                                        </p:attrNameLst>
                                      </p:cBhvr>
                                      <p:to>
                                        <p:strVal val="(#ppt_y+0.4)"/>
                                      </p:to>
                                    </p:set>
                                    <p:anim from="(#ppt_y+0.4)" to="(#ppt_y)" calcmode="lin" valueType="num">
                                      <p:cBhvr>
                                        <p:cTn id="110" dur="1230" accel="100000" fill="hold">
                                          <p:stCondLst>
                                            <p:cond delay="770"/>
                                          </p:stCondLst>
                                        </p:cTn>
                                        <p:tgtEl>
                                          <p:spTgt spid="176143"/>
                                        </p:tgtEl>
                                        <p:attrNameLst>
                                          <p:attrName>ppt_y</p:attrName>
                                        </p:attrNameLst>
                                      </p:cBhvr>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51" presetClass="entr" presetSubtype="0" fill="hold" nodeType="clickEffect">
                                  <p:stCondLst>
                                    <p:cond delay="0"/>
                                  </p:stCondLst>
                                  <p:childTnLst>
                                    <p:set>
                                      <p:cBhvr>
                                        <p:cTn id="114" dur="1" fill="hold">
                                          <p:stCondLst>
                                            <p:cond delay="0"/>
                                          </p:stCondLst>
                                        </p:cTn>
                                        <p:tgtEl>
                                          <p:spTgt spid="176158"/>
                                        </p:tgtEl>
                                        <p:attrNameLst>
                                          <p:attrName>style.visibility</p:attrName>
                                        </p:attrNameLst>
                                      </p:cBhvr>
                                      <p:to>
                                        <p:strVal val="visible"/>
                                      </p:to>
                                    </p:set>
                                    <p:animEffect transition="in" filter="fade">
                                      <p:cBhvr>
                                        <p:cTn id="115" dur="770" decel="100000"/>
                                        <p:tgtEl>
                                          <p:spTgt spid="176158"/>
                                        </p:tgtEl>
                                      </p:cBhvr>
                                    </p:animEffect>
                                    <p:animScale>
                                      <p:cBhvr>
                                        <p:cTn id="116" dur="770" decel="100000"/>
                                        <p:tgtEl>
                                          <p:spTgt spid="176158"/>
                                        </p:tgtEl>
                                      </p:cBhvr>
                                      <p:from x="10000" y="10000"/>
                                      <p:to x="200000" y="450000"/>
                                    </p:animScale>
                                    <p:animScale>
                                      <p:cBhvr>
                                        <p:cTn id="117" dur="1230" accel="100000" fill="hold">
                                          <p:stCondLst>
                                            <p:cond delay="770"/>
                                          </p:stCondLst>
                                        </p:cTn>
                                        <p:tgtEl>
                                          <p:spTgt spid="176158"/>
                                        </p:tgtEl>
                                      </p:cBhvr>
                                      <p:from x="200000" y="450000"/>
                                      <p:to x="100000" y="100000"/>
                                    </p:animScale>
                                    <p:set>
                                      <p:cBhvr>
                                        <p:cTn id="118" dur="770" fill="hold"/>
                                        <p:tgtEl>
                                          <p:spTgt spid="176158"/>
                                        </p:tgtEl>
                                        <p:attrNameLst>
                                          <p:attrName>ppt_x</p:attrName>
                                        </p:attrNameLst>
                                      </p:cBhvr>
                                      <p:to>
                                        <p:strVal val="(0.5)"/>
                                      </p:to>
                                    </p:set>
                                    <p:anim from="(0.5)" to="(#ppt_x)" calcmode="lin" valueType="num">
                                      <p:cBhvr>
                                        <p:cTn id="119" dur="1230" accel="100000" fill="hold">
                                          <p:stCondLst>
                                            <p:cond delay="770"/>
                                          </p:stCondLst>
                                        </p:cTn>
                                        <p:tgtEl>
                                          <p:spTgt spid="176158"/>
                                        </p:tgtEl>
                                        <p:attrNameLst>
                                          <p:attrName>ppt_x</p:attrName>
                                        </p:attrNameLst>
                                      </p:cBhvr>
                                    </p:anim>
                                    <p:set>
                                      <p:cBhvr>
                                        <p:cTn id="120" dur="770" fill="hold"/>
                                        <p:tgtEl>
                                          <p:spTgt spid="176158"/>
                                        </p:tgtEl>
                                        <p:attrNameLst>
                                          <p:attrName>ppt_y</p:attrName>
                                        </p:attrNameLst>
                                      </p:cBhvr>
                                      <p:to>
                                        <p:strVal val="(#ppt_y+0.4)"/>
                                      </p:to>
                                    </p:set>
                                    <p:anim from="(#ppt_y+0.4)" to="(#ppt_y)" calcmode="lin" valueType="num">
                                      <p:cBhvr>
                                        <p:cTn id="121" dur="1230" accel="100000" fill="hold">
                                          <p:stCondLst>
                                            <p:cond delay="770"/>
                                          </p:stCondLst>
                                        </p:cTn>
                                        <p:tgtEl>
                                          <p:spTgt spid="176158"/>
                                        </p:tgtEl>
                                        <p:attrNameLst>
                                          <p:attrName>ppt_y</p:attrName>
                                        </p:attrNameLst>
                                      </p:cBhvr>
                                    </p:anim>
                                  </p:childTnLst>
                                </p:cTn>
                              </p:par>
                              <p:par>
                                <p:cTn id="122" presetID="51" presetClass="entr" presetSubtype="0" fill="hold" nodeType="withEffect">
                                  <p:stCondLst>
                                    <p:cond delay="0"/>
                                  </p:stCondLst>
                                  <p:childTnLst>
                                    <p:set>
                                      <p:cBhvr>
                                        <p:cTn id="123" dur="1" fill="hold">
                                          <p:stCondLst>
                                            <p:cond delay="0"/>
                                          </p:stCondLst>
                                        </p:cTn>
                                        <p:tgtEl>
                                          <p:spTgt spid="176157"/>
                                        </p:tgtEl>
                                        <p:attrNameLst>
                                          <p:attrName>style.visibility</p:attrName>
                                        </p:attrNameLst>
                                      </p:cBhvr>
                                      <p:to>
                                        <p:strVal val="visible"/>
                                      </p:to>
                                    </p:set>
                                    <p:animEffect transition="in" filter="fade">
                                      <p:cBhvr>
                                        <p:cTn id="124" dur="770" decel="100000"/>
                                        <p:tgtEl>
                                          <p:spTgt spid="176157"/>
                                        </p:tgtEl>
                                      </p:cBhvr>
                                    </p:animEffect>
                                    <p:animScale>
                                      <p:cBhvr>
                                        <p:cTn id="125" dur="770" decel="100000"/>
                                        <p:tgtEl>
                                          <p:spTgt spid="176157"/>
                                        </p:tgtEl>
                                      </p:cBhvr>
                                      <p:from x="10000" y="10000"/>
                                      <p:to x="200000" y="450000"/>
                                    </p:animScale>
                                    <p:animScale>
                                      <p:cBhvr>
                                        <p:cTn id="126" dur="1230" accel="100000" fill="hold">
                                          <p:stCondLst>
                                            <p:cond delay="770"/>
                                          </p:stCondLst>
                                        </p:cTn>
                                        <p:tgtEl>
                                          <p:spTgt spid="176157"/>
                                        </p:tgtEl>
                                      </p:cBhvr>
                                      <p:from x="200000" y="450000"/>
                                      <p:to x="100000" y="100000"/>
                                    </p:animScale>
                                    <p:set>
                                      <p:cBhvr>
                                        <p:cTn id="127" dur="770" fill="hold"/>
                                        <p:tgtEl>
                                          <p:spTgt spid="176157"/>
                                        </p:tgtEl>
                                        <p:attrNameLst>
                                          <p:attrName>ppt_x</p:attrName>
                                        </p:attrNameLst>
                                      </p:cBhvr>
                                      <p:to>
                                        <p:strVal val="(0.5)"/>
                                      </p:to>
                                    </p:set>
                                    <p:anim from="(0.5)" to="(#ppt_x)" calcmode="lin" valueType="num">
                                      <p:cBhvr>
                                        <p:cTn id="128" dur="1230" accel="100000" fill="hold">
                                          <p:stCondLst>
                                            <p:cond delay="770"/>
                                          </p:stCondLst>
                                        </p:cTn>
                                        <p:tgtEl>
                                          <p:spTgt spid="176157"/>
                                        </p:tgtEl>
                                        <p:attrNameLst>
                                          <p:attrName>ppt_x</p:attrName>
                                        </p:attrNameLst>
                                      </p:cBhvr>
                                    </p:anim>
                                    <p:set>
                                      <p:cBhvr>
                                        <p:cTn id="129" dur="770" fill="hold"/>
                                        <p:tgtEl>
                                          <p:spTgt spid="176157"/>
                                        </p:tgtEl>
                                        <p:attrNameLst>
                                          <p:attrName>ppt_y</p:attrName>
                                        </p:attrNameLst>
                                      </p:cBhvr>
                                      <p:to>
                                        <p:strVal val="(#ppt_y+0.4)"/>
                                      </p:to>
                                    </p:set>
                                    <p:anim from="(#ppt_y+0.4)" to="(#ppt_y)" calcmode="lin" valueType="num">
                                      <p:cBhvr>
                                        <p:cTn id="130" dur="1230" accel="100000" fill="hold">
                                          <p:stCondLst>
                                            <p:cond delay="770"/>
                                          </p:stCondLst>
                                        </p:cTn>
                                        <p:tgtEl>
                                          <p:spTgt spid="176157"/>
                                        </p:tgtEl>
                                        <p:attrNameLst>
                                          <p:attrName>ppt_y</p:attrName>
                                        </p:attrNameLst>
                                      </p:cBhvr>
                                    </p:anim>
                                  </p:childTnLst>
                                </p:cTn>
                              </p:par>
                              <p:par>
                                <p:cTn id="131" presetID="51" presetClass="entr" presetSubtype="0" fill="hold" nodeType="withEffect">
                                  <p:stCondLst>
                                    <p:cond delay="0"/>
                                  </p:stCondLst>
                                  <p:childTnLst>
                                    <p:set>
                                      <p:cBhvr>
                                        <p:cTn id="132" dur="1" fill="hold">
                                          <p:stCondLst>
                                            <p:cond delay="0"/>
                                          </p:stCondLst>
                                        </p:cTn>
                                        <p:tgtEl>
                                          <p:spTgt spid="176159"/>
                                        </p:tgtEl>
                                        <p:attrNameLst>
                                          <p:attrName>style.visibility</p:attrName>
                                        </p:attrNameLst>
                                      </p:cBhvr>
                                      <p:to>
                                        <p:strVal val="visible"/>
                                      </p:to>
                                    </p:set>
                                    <p:animEffect transition="in" filter="fade">
                                      <p:cBhvr>
                                        <p:cTn id="133" dur="770" decel="100000"/>
                                        <p:tgtEl>
                                          <p:spTgt spid="176159"/>
                                        </p:tgtEl>
                                      </p:cBhvr>
                                    </p:animEffect>
                                    <p:animScale>
                                      <p:cBhvr>
                                        <p:cTn id="134" dur="770" decel="100000"/>
                                        <p:tgtEl>
                                          <p:spTgt spid="176159"/>
                                        </p:tgtEl>
                                      </p:cBhvr>
                                      <p:from x="10000" y="10000"/>
                                      <p:to x="200000" y="450000"/>
                                    </p:animScale>
                                    <p:animScale>
                                      <p:cBhvr>
                                        <p:cTn id="135" dur="1230" accel="100000" fill="hold">
                                          <p:stCondLst>
                                            <p:cond delay="770"/>
                                          </p:stCondLst>
                                        </p:cTn>
                                        <p:tgtEl>
                                          <p:spTgt spid="176159"/>
                                        </p:tgtEl>
                                      </p:cBhvr>
                                      <p:from x="200000" y="450000"/>
                                      <p:to x="100000" y="100000"/>
                                    </p:animScale>
                                    <p:set>
                                      <p:cBhvr>
                                        <p:cTn id="136" dur="770" fill="hold"/>
                                        <p:tgtEl>
                                          <p:spTgt spid="176159"/>
                                        </p:tgtEl>
                                        <p:attrNameLst>
                                          <p:attrName>ppt_x</p:attrName>
                                        </p:attrNameLst>
                                      </p:cBhvr>
                                      <p:to>
                                        <p:strVal val="(0.5)"/>
                                      </p:to>
                                    </p:set>
                                    <p:anim from="(0.5)" to="(#ppt_x)" calcmode="lin" valueType="num">
                                      <p:cBhvr>
                                        <p:cTn id="137" dur="1230" accel="100000" fill="hold">
                                          <p:stCondLst>
                                            <p:cond delay="770"/>
                                          </p:stCondLst>
                                        </p:cTn>
                                        <p:tgtEl>
                                          <p:spTgt spid="176159"/>
                                        </p:tgtEl>
                                        <p:attrNameLst>
                                          <p:attrName>ppt_x</p:attrName>
                                        </p:attrNameLst>
                                      </p:cBhvr>
                                    </p:anim>
                                    <p:set>
                                      <p:cBhvr>
                                        <p:cTn id="138" dur="770" fill="hold"/>
                                        <p:tgtEl>
                                          <p:spTgt spid="176159"/>
                                        </p:tgtEl>
                                        <p:attrNameLst>
                                          <p:attrName>ppt_y</p:attrName>
                                        </p:attrNameLst>
                                      </p:cBhvr>
                                      <p:to>
                                        <p:strVal val="(#ppt_y+0.4)"/>
                                      </p:to>
                                    </p:set>
                                    <p:anim from="(#ppt_y+0.4)" to="(#ppt_y)" calcmode="lin" valueType="num">
                                      <p:cBhvr>
                                        <p:cTn id="139" dur="1230" accel="100000" fill="hold">
                                          <p:stCondLst>
                                            <p:cond delay="770"/>
                                          </p:stCondLst>
                                        </p:cTn>
                                        <p:tgtEl>
                                          <p:spTgt spid="176159"/>
                                        </p:tgtEl>
                                        <p:attrNameLst>
                                          <p:attrName>ppt_y</p:attrName>
                                        </p:attrNameLst>
                                      </p:cBhvr>
                                    </p:anim>
                                  </p:childTnLst>
                                </p:cTn>
                              </p:par>
                              <p:par>
                                <p:cTn id="140" presetID="51" presetClass="entr" presetSubtype="0" fill="hold" nodeType="withEffect">
                                  <p:stCondLst>
                                    <p:cond delay="0"/>
                                  </p:stCondLst>
                                  <p:childTnLst>
                                    <p:set>
                                      <p:cBhvr>
                                        <p:cTn id="141" dur="1" fill="hold">
                                          <p:stCondLst>
                                            <p:cond delay="0"/>
                                          </p:stCondLst>
                                        </p:cTn>
                                        <p:tgtEl>
                                          <p:spTgt spid="176155"/>
                                        </p:tgtEl>
                                        <p:attrNameLst>
                                          <p:attrName>style.visibility</p:attrName>
                                        </p:attrNameLst>
                                      </p:cBhvr>
                                      <p:to>
                                        <p:strVal val="visible"/>
                                      </p:to>
                                    </p:set>
                                    <p:animEffect transition="in" filter="fade">
                                      <p:cBhvr>
                                        <p:cTn id="142" dur="770" decel="100000"/>
                                        <p:tgtEl>
                                          <p:spTgt spid="176155"/>
                                        </p:tgtEl>
                                      </p:cBhvr>
                                    </p:animEffect>
                                    <p:animScale>
                                      <p:cBhvr>
                                        <p:cTn id="143" dur="770" decel="100000"/>
                                        <p:tgtEl>
                                          <p:spTgt spid="176155"/>
                                        </p:tgtEl>
                                      </p:cBhvr>
                                      <p:from x="10000" y="10000"/>
                                      <p:to x="200000" y="450000"/>
                                    </p:animScale>
                                    <p:animScale>
                                      <p:cBhvr>
                                        <p:cTn id="144" dur="1230" accel="100000" fill="hold">
                                          <p:stCondLst>
                                            <p:cond delay="770"/>
                                          </p:stCondLst>
                                        </p:cTn>
                                        <p:tgtEl>
                                          <p:spTgt spid="176155"/>
                                        </p:tgtEl>
                                      </p:cBhvr>
                                      <p:from x="200000" y="450000"/>
                                      <p:to x="100000" y="100000"/>
                                    </p:animScale>
                                    <p:set>
                                      <p:cBhvr>
                                        <p:cTn id="145" dur="770" fill="hold"/>
                                        <p:tgtEl>
                                          <p:spTgt spid="176155"/>
                                        </p:tgtEl>
                                        <p:attrNameLst>
                                          <p:attrName>ppt_x</p:attrName>
                                        </p:attrNameLst>
                                      </p:cBhvr>
                                      <p:to>
                                        <p:strVal val="(0.5)"/>
                                      </p:to>
                                    </p:set>
                                    <p:anim from="(0.5)" to="(#ppt_x)" calcmode="lin" valueType="num">
                                      <p:cBhvr>
                                        <p:cTn id="146" dur="1230" accel="100000" fill="hold">
                                          <p:stCondLst>
                                            <p:cond delay="770"/>
                                          </p:stCondLst>
                                        </p:cTn>
                                        <p:tgtEl>
                                          <p:spTgt spid="176155"/>
                                        </p:tgtEl>
                                        <p:attrNameLst>
                                          <p:attrName>ppt_x</p:attrName>
                                        </p:attrNameLst>
                                      </p:cBhvr>
                                    </p:anim>
                                    <p:set>
                                      <p:cBhvr>
                                        <p:cTn id="147" dur="770" fill="hold"/>
                                        <p:tgtEl>
                                          <p:spTgt spid="176155"/>
                                        </p:tgtEl>
                                        <p:attrNameLst>
                                          <p:attrName>ppt_y</p:attrName>
                                        </p:attrNameLst>
                                      </p:cBhvr>
                                      <p:to>
                                        <p:strVal val="(#ppt_y+0.4)"/>
                                      </p:to>
                                    </p:set>
                                    <p:anim from="(#ppt_y+0.4)" to="(#ppt_y)" calcmode="lin" valueType="num">
                                      <p:cBhvr>
                                        <p:cTn id="148" dur="1230" accel="100000" fill="hold">
                                          <p:stCondLst>
                                            <p:cond delay="770"/>
                                          </p:stCondLst>
                                        </p:cTn>
                                        <p:tgtEl>
                                          <p:spTgt spid="176155"/>
                                        </p:tgtEl>
                                        <p:attrNameLst>
                                          <p:attrName>ppt_y</p:attrName>
                                        </p:attrNameLst>
                                      </p:cBhvr>
                                    </p:anim>
                                  </p:childTnLst>
                                </p:cTn>
                              </p:par>
                              <p:par>
                                <p:cTn id="149" presetID="51" presetClass="entr" presetSubtype="0" fill="hold" nodeType="withEffect">
                                  <p:stCondLst>
                                    <p:cond delay="0"/>
                                  </p:stCondLst>
                                  <p:childTnLst>
                                    <p:set>
                                      <p:cBhvr>
                                        <p:cTn id="150" dur="1" fill="hold">
                                          <p:stCondLst>
                                            <p:cond delay="0"/>
                                          </p:stCondLst>
                                        </p:cTn>
                                        <p:tgtEl>
                                          <p:spTgt spid="176142"/>
                                        </p:tgtEl>
                                        <p:attrNameLst>
                                          <p:attrName>style.visibility</p:attrName>
                                        </p:attrNameLst>
                                      </p:cBhvr>
                                      <p:to>
                                        <p:strVal val="visible"/>
                                      </p:to>
                                    </p:set>
                                    <p:animEffect transition="in" filter="fade">
                                      <p:cBhvr>
                                        <p:cTn id="151" dur="770" decel="100000"/>
                                        <p:tgtEl>
                                          <p:spTgt spid="176142"/>
                                        </p:tgtEl>
                                      </p:cBhvr>
                                    </p:animEffect>
                                    <p:animScale>
                                      <p:cBhvr>
                                        <p:cTn id="152" dur="770" decel="100000"/>
                                        <p:tgtEl>
                                          <p:spTgt spid="176142"/>
                                        </p:tgtEl>
                                      </p:cBhvr>
                                      <p:from x="10000" y="10000"/>
                                      <p:to x="200000" y="450000"/>
                                    </p:animScale>
                                    <p:animScale>
                                      <p:cBhvr>
                                        <p:cTn id="153" dur="1230" accel="100000" fill="hold">
                                          <p:stCondLst>
                                            <p:cond delay="770"/>
                                          </p:stCondLst>
                                        </p:cTn>
                                        <p:tgtEl>
                                          <p:spTgt spid="176142"/>
                                        </p:tgtEl>
                                      </p:cBhvr>
                                      <p:from x="200000" y="450000"/>
                                      <p:to x="100000" y="100000"/>
                                    </p:animScale>
                                    <p:set>
                                      <p:cBhvr>
                                        <p:cTn id="154" dur="770" fill="hold"/>
                                        <p:tgtEl>
                                          <p:spTgt spid="176142"/>
                                        </p:tgtEl>
                                        <p:attrNameLst>
                                          <p:attrName>ppt_x</p:attrName>
                                        </p:attrNameLst>
                                      </p:cBhvr>
                                      <p:to>
                                        <p:strVal val="(0.5)"/>
                                      </p:to>
                                    </p:set>
                                    <p:anim from="(0.5)" to="(#ppt_x)" calcmode="lin" valueType="num">
                                      <p:cBhvr>
                                        <p:cTn id="155" dur="1230" accel="100000" fill="hold">
                                          <p:stCondLst>
                                            <p:cond delay="770"/>
                                          </p:stCondLst>
                                        </p:cTn>
                                        <p:tgtEl>
                                          <p:spTgt spid="176142"/>
                                        </p:tgtEl>
                                        <p:attrNameLst>
                                          <p:attrName>ppt_x</p:attrName>
                                        </p:attrNameLst>
                                      </p:cBhvr>
                                    </p:anim>
                                    <p:set>
                                      <p:cBhvr>
                                        <p:cTn id="156" dur="770" fill="hold"/>
                                        <p:tgtEl>
                                          <p:spTgt spid="176142"/>
                                        </p:tgtEl>
                                        <p:attrNameLst>
                                          <p:attrName>ppt_y</p:attrName>
                                        </p:attrNameLst>
                                      </p:cBhvr>
                                      <p:to>
                                        <p:strVal val="(#ppt_y+0.4)"/>
                                      </p:to>
                                    </p:set>
                                    <p:anim from="(#ppt_y+0.4)" to="(#ppt_y)" calcmode="lin" valueType="num">
                                      <p:cBhvr>
                                        <p:cTn id="157" dur="1230" accel="100000" fill="hold">
                                          <p:stCondLst>
                                            <p:cond delay="770"/>
                                          </p:stCondLst>
                                        </p:cTn>
                                        <p:tgtEl>
                                          <p:spTgt spid="176142"/>
                                        </p:tgtEl>
                                        <p:attrNameLst>
                                          <p:attrName>ppt_y</p:attrName>
                                        </p:attrNameLst>
                                      </p:cBhvr>
                                    </p:anim>
                                  </p:childTnLst>
                                </p:cTn>
                              </p:par>
                              <p:par>
                                <p:cTn id="158" presetID="51" presetClass="entr" presetSubtype="0" fill="hold" nodeType="withEffect">
                                  <p:stCondLst>
                                    <p:cond delay="0"/>
                                  </p:stCondLst>
                                  <p:childTnLst>
                                    <p:set>
                                      <p:cBhvr>
                                        <p:cTn id="159" dur="1" fill="hold">
                                          <p:stCondLst>
                                            <p:cond delay="0"/>
                                          </p:stCondLst>
                                        </p:cTn>
                                        <p:tgtEl>
                                          <p:spTgt spid="176144"/>
                                        </p:tgtEl>
                                        <p:attrNameLst>
                                          <p:attrName>style.visibility</p:attrName>
                                        </p:attrNameLst>
                                      </p:cBhvr>
                                      <p:to>
                                        <p:strVal val="visible"/>
                                      </p:to>
                                    </p:set>
                                    <p:animEffect transition="in" filter="fade">
                                      <p:cBhvr>
                                        <p:cTn id="160" dur="770" decel="100000"/>
                                        <p:tgtEl>
                                          <p:spTgt spid="176144"/>
                                        </p:tgtEl>
                                      </p:cBhvr>
                                    </p:animEffect>
                                    <p:animScale>
                                      <p:cBhvr>
                                        <p:cTn id="161" dur="770" decel="100000"/>
                                        <p:tgtEl>
                                          <p:spTgt spid="176144"/>
                                        </p:tgtEl>
                                      </p:cBhvr>
                                      <p:from x="10000" y="10000"/>
                                      <p:to x="200000" y="450000"/>
                                    </p:animScale>
                                    <p:animScale>
                                      <p:cBhvr>
                                        <p:cTn id="162" dur="1230" accel="100000" fill="hold">
                                          <p:stCondLst>
                                            <p:cond delay="770"/>
                                          </p:stCondLst>
                                        </p:cTn>
                                        <p:tgtEl>
                                          <p:spTgt spid="176144"/>
                                        </p:tgtEl>
                                      </p:cBhvr>
                                      <p:from x="200000" y="450000"/>
                                      <p:to x="100000" y="100000"/>
                                    </p:animScale>
                                    <p:set>
                                      <p:cBhvr>
                                        <p:cTn id="163" dur="770" fill="hold"/>
                                        <p:tgtEl>
                                          <p:spTgt spid="176144"/>
                                        </p:tgtEl>
                                        <p:attrNameLst>
                                          <p:attrName>ppt_x</p:attrName>
                                        </p:attrNameLst>
                                      </p:cBhvr>
                                      <p:to>
                                        <p:strVal val="(0.5)"/>
                                      </p:to>
                                    </p:set>
                                    <p:anim from="(0.5)" to="(#ppt_x)" calcmode="lin" valueType="num">
                                      <p:cBhvr>
                                        <p:cTn id="164" dur="1230" accel="100000" fill="hold">
                                          <p:stCondLst>
                                            <p:cond delay="770"/>
                                          </p:stCondLst>
                                        </p:cTn>
                                        <p:tgtEl>
                                          <p:spTgt spid="176144"/>
                                        </p:tgtEl>
                                        <p:attrNameLst>
                                          <p:attrName>ppt_x</p:attrName>
                                        </p:attrNameLst>
                                      </p:cBhvr>
                                    </p:anim>
                                    <p:set>
                                      <p:cBhvr>
                                        <p:cTn id="165" dur="770" fill="hold"/>
                                        <p:tgtEl>
                                          <p:spTgt spid="176144"/>
                                        </p:tgtEl>
                                        <p:attrNameLst>
                                          <p:attrName>ppt_y</p:attrName>
                                        </p:attrNameLst>
                                      </p:cBhvr>
                                      <p:to>
                                        <p:strVal val="(#ppt_y+0.4)"/>
                                      </p:to>
                                    </p:set>
                                    <p:anim from="(#ppt_y+0.4)" to="(#ppt_y)" calcmode="lin" valueType="num">
                                      <p:cBhvr>
                                        <p:cTn id="166" dur="1230" accel="100000" fill="hold">
                                          <p:stCondLst>
                                            <p:cond delay="770"/>
                                          </p:stCondLst>
                                        </p:cTn>
                                        <p:tgtEl>
                                          <p:spTgt spid="176144"/>
                                        </p:tgtEl>
                                        <p:attrNameLst>
                                          <p:attrName>ppt_y</p:attrName>
                                        </p:attrNameLst>
                                      </p:cBhvr>
                                    </p:anim>
                                  </p:childTnLst>
                                </p:cTn>
                              </p:par>
                              <p:par>
                                <p:cTn id="167" presetID="51" presetClass="entr" presetSubtype="0" fill="hold" nodeType="withEffect">
                                  <p:stCondLst>
                                    <p:cond delay="0"/>
                                  </p:stCondLst>
                                  <p:childTnLst>
                                    <p:set>
                                      <p:cBhvr>
                                        <p:cTn id="168" dur="1" fill="hold">
                                          <p:stCondLst>
                                            <p:cond delay="0"/>
                                          </p:stCondLst>
                                        </p:cTn>
                                        <p:tgtEl>
                                          <p:spTgt spid="176145"/>
                                        </p:tgtEl>
                                        <p:attrNameLst>
                                          <p:attrName>style.visibility</p:attrName>
                                        </p:attrNameLst>
                                      </p:cBhvr>
                                      <p:to>
                                        <p:strVal val="visible"/>
                                      </p:to>
                                    </p:set>
                                    <p:animEffect transition="in" filter="fade">
                                      <p:cBhvr>
                                        <p:cTn id="169" dur="770" decel="100000"/>
                                        <p:tgtEl>
                                          <p:spTgt spid="176145"/>
                                        </p:tgtEl>
                                      </p:cBhvr>
                                    </p:animEffect>
                                    <p:animScale>
                                      <p:cBhvr>
                                        <p:cTn id="170" dur="770" decel="100000"/>
                                        <p:tgtEl>
                                          <p:spTgt spid="176145"/>
                                        </p:tgtEl>
                                      </p:cBhvr>
                                      <p:from x="10000" y="10000"/>
                                      <p:to x="200000" y="450000"/>
                                    </p:animScale>
                                    <p:animScale>
                                      <p:cBhvr>
                                        <p:cTn id="171" dur="1230" accel="100000" fill="hold">
                                          <p:stCondLst>
                                            <p:cond delay="770"/>
                                          </p:stCondLst>
                                        </p:cTn>
                                        <p:tgtEl>
                                          <p:spTgt spid="176145"/>
                                        </p:tgtEl>
                                      </p:cBhvr>
                                      <p:from x="200000" y="450000"/>
                                      <p:to x="100000" y="100000"/>
                                    </p:animScale>
                                    <p:set>
                                      <p:cBhvr>
                                        <p:cTn id="172" dur="770" fill="hold"/>
                                        <p:tgtEl>
                                          <p:spTgt spid="176145"/>
                                        </p:tgtEl>
                                        <p:attrNameLst>
                                          <p:attrName>ppt_x</p:attrName>
                                        </p:attrNameLst>
                                      </p:cBhvr>
                                      <p:to>
                                        <p:strVal val="(0.5)"/>
                                      </p:to>
                                    </p:set>
                                    <p:anim from="(0.5)" to="(#ppt_x)" calcmode="lin" valueType="num">
                                      <p:cBhvr>
                                        <p:cTn id="173" dur="1230" accel="100000" fill="hold">
                                          <p:stCondLst>
                                            <p:cond delay="770"/>
                                          </p:stCondLst>
                                        </p:cTn>
                                        <p:tgtEl>
                                          <p:spTgt spid="176145"/>
                                        </p:tgtEl>
                                        <p:attrNameLst>
                                          <p:attrName>ppt_x</p:attrName>
                                        </p:attrNameLst>
                                      </p:cBhvr>
                                    </p:anim>
                                    <p:set>
                                      <p:cBhvr>
                                        <p:cTn id="174" dur="770" fill="hold"/>
                                        <p:tgtEl>
                                          <p:spTgt spid="176145"/>
                                        </p:tgtEl>
                                        <p:attrNameLst>
                                          <p:attrName>ppt_y</p:attrName>
                                        </p:attrNameLst>
                                      </p:cBhvr>
                                      <p:to>
                                        <p:strVal val="(#ppt_y+0.4)"/>
                                      </p:to>
                                    </p:set>
                                    <p:anim from="(#ppt_y+0.4)" to="(#ppt_y)" calcmode="lin" valueType="num">
                                      <p:cBhvr>
                                        <p:cTn id="175" dur="1230" accel="100000" fill="hold">
                                          <p:stCondLst>
                                            <p:cond delay="770"/>
                                          </p:stCondLst>
                                        </p:cTn>
                                        <p:tgtEl>
                                          <p:spTgt spid="176145"/>
                                        </p:tgtEl>
                                        <p:attrNameLst>
                                          <p:attrName>ppt_y</p:attrName>
                                        </p:attrNameLst>
                                      </p:cBhvr>
                                    </p:anim>
                                  </p:childTnLst>
                                </p:cTn>
                              </p:par>
                            </p:childTnLst>
                          </p:cTn>
                        </p:par>
                      </p:childTnLst>
                    </p:cTn>
                  </p:par>
                  <p:par>
                    <p:cTn id="176" fill="hold" nodeType="clickPar">
                      <p:stCondLst>
                        <p:cond delay="indefinite"/>
                      </p:stCondLst>
                      <p:childTnLst>
                        <p:par>
                          <p:cTn id="177" fill="hold" nodeType="withGroup">
                            <p:stCondLst>
                              <p:cond delay="0"/>
                            </p:stCondLst>
                            <p:childTnLst>
                              <p:par>
                                <p:cTn id="178" presetID="51" presetClass="entr" presetSubtype="0" fill="hold" nodeType="clickEffect">
                                  <p:stCondLst>
                                    <p:cond delay="0"/>
                                  </p:stCondLst>
                                  <p:childTnLst>
                                    <p:set>
                                      <p:cBhvr>
                                        <p:cTn id="179" dur="1" fill="hold">
                                          <p:stCondLst>
                                            <p:cond delay="0"/>
                                          </p:stCondLst>
                                        </p:cTn>
                                        <p:tgtEl>
                                          <p:spTgt spid="176142"/>
                                        </p:tgtEl>
                                        <p:attrNameLst>
                                          <p:attrName>style.visibility</p:attrName>
                                        </p:attrNameLst>
                                      </p:cBhvr>
                                      <p:to>
                                        <p:strVal val="visible"/>
                                      </p:to>
                                    </p:set>
                                    <p:animEffect transition="in" filter="fade">
                                      <p:cBhvr>
                                        <p:cTn id="180" dur="770" decel="100000"/>
                                        <p:tgtEl>
                                          <p:spTgt spid="176142"/>
                                        </p:tgtEl>
                                      </p:cBhvr>
                                    </p:animEffect>
                                    <p:animScale>
                                      <p:cBhvr>
                                        <p:cTn id="181" dur="770" decel="100000"/>
                                        <p:tgtEl>
                                          <p:spTgt spid="176142"/>
                                        </p:tgtEl>
                                      </p:cBhvr>
                                      <p:from x="10000" y="10000"/>
                                      <p:to x="200000" y="450000"/>
                                    </p:animScale>
                                    <p:animScale>
                                      <p:cBhvr>
                                        <p:cTn id="182" dur="1230" accel="100000" fill="hold">
                                          <p:stCondLst>
                                            <p:cond delay="770"/>
                                          </p:stCondLst>
                                        </p:cTn>
                                        <p:tgtEl>
                                          <p:spTgt spid="176142"/>
                                        </p:tgtEl>
                                      </p:cBhvr>
                                      <p:from x="200000" y="450000"/>
                                      <p:to x="100000" y="100000"/>
                                    </p:animScale>
                                    <p:set>
                                      <p:cBhvr>
                                        <p:cTn id="183" dur="770" fill="hold"/>
                                        <p:tgtEl>
                                          <p:spTgt spid="176142"/>
                                        </p:tgtEl>
                                        <p:attrNameLst>
                                          <p:attrName>ppt_x</p:attrName>
                                        </p:attrNameLst>
                                      </p:cBhvr>
                                      <p:to>
                                        <p:strVal val="(0.5)"/>
                                      </p:to>
                                    </p:set>
                                    <p:anim from="(0.5)" to="(#ppt_x)" calcmode="lin" valueType="num">
                                      <p:cBhvr>
                                        <p:cTn id="184" dur="1230" accel="100000" fill="hold">
                                          <p:stCondLst>
                                            <p:cond delay="770"/>
                                          </p:stCondLst>
                                        </p:cTn>
                                        <p:tgtEl>
                                          <p:spTgt spid="176142"/>
                                        </p:tgtEl>
                                        <p:attrNameLst>
                                          <p:attrName>ppt_x</p:attrName>
                                        </p:attrNameLst>
                                      </p:cBhvr>
                                    </p:anim>
                                    <p:set>
                                      <p:cBhvr>
                                        <p:cTn id="185" dur="770" fill="hold"/>
                                        <p:tgtEl>
                                          <p:spTgt spid="176142"/>
                                        </p:tgtEl>
                                        <p:attrNameLst>
                                          <p:attrName>ppt_y</p:attrName>
                                        </p:attrNameLst>
                                      </p:cBhvr>
                                      <p:to>
                                        <p:strVal val="(#ppt_y+0.4)"/>
                                      </p:to>
                                    </p:set>
                                    <p:anim from="(#ppt_y+0.4)" to="(#ppt_y)" calcmode="lin" valueType="num">
                                      <p:cBhvr>
                                        <p:cTn id="186" dur="1230" accel="100000" fill="hold">
                                          <p:stCondLst>
                                            <p:cond delay="770"/>
                                          </p:stCondLst>
                                        </p:cTn>
                                        <p:tgtEl>
                                          <p:spTgt spid="176142"/>
                                        </p:tgtEl>
                                        <p:attrNameLst>
                                          <p:attrName>ppt_y</p:attrName>
                                        </p:attrNameLst>
                                      </p:cBhvr>
                                    </p:anim>
                                  </p:childTnLst>
                                </p:cTn>
                              </p:par>
                              <p:par>
                                <p:cTn id="187" presetID="51" presetClass="entr" presetSubtype="0" fill="hold" nodeType="withEffect">
                                  <p:stCondLst>
                                    <p:cond delay="0"/>
                                  </p:stCondLst>
                                  <p:childTnLst>
                                    <p:set>
                                      <p:cBhvr>
                                        <p:cTn id="188" dur="1" fill="hold">
                                          <p:stCondLst>
                                            <p:cond delay="0"/>
                                          </p:stCondLst>
                                        </p:cTn>
                                        <p:tgtEl>
                                          <p:spTgt spid="176143"/>
                                        </p:tgtEl>
                                        <p:attrNameLst>
                                          <p:attrName>style.visibility</p:attrName>
                                        </p:attrNameLst>
                                      </p:cBhvr>
                                      <p:to>
                                        <p:strVal val="visible"/>
                                      </p:to>
                                    </p:set>
                                    <p:animEffect transition="in" filter="fade">
                                      <p:cBhvr>
                                        <p:cTn id="189" dur="770" decel="100000"/>
                                        <p:tgtEl>
                                          <p:spTgt spid="176143"/>
                                        </p:tgtEl>
                                      </p:cBhvr>
                                    </p:animEffect>
                                    <p:animScale>
                                      <p:cBhvr>
                                        <p:cTn id="190" dur="770" decel="100000"/>
                                        <p:tgtEl>
                                          <p:spTgt spid="176143"/>
                                        </p:tgtEl>
                                      </p:cBhvr>
                                      <p:from x="10000" y="10000"/>
                                      <p:to x="200000" y="450000"/>
                                    </p:animScale>
                                    <p:animScale>
                                      <p:cBhvr>
                                        <p:cTn id="191" dur="1230" accel="100000" fill="hold">
                                          <p:stCondLst>
                                            <p:cond delay="770"/>
                                          </p:stCondLst>
                                        </p:cTn>
                                        <p:tgtEl>
                                          <p:spTgt spid="176143"/>
                                        </p:tgtEl>
                                      </p:cBhvr>
                                      <p:from x="200000" y="450000"/>
                                      <p:to x="100000" y="100000"/>
                                    </p:animScale>
                                    <p:set>
                                      <p:cBhvr>
                                        <p:cTn id="192" dur="770" fill="hold"/>
                                        <p:tgtEl>
                                          <p:spTgt spid="176143"/>
                                        </p:tgtEl>
                                        <p:attrNameLst>
                                          <p:attrName>ppt_x</p:attrName>
                                        </p:attrNameLst>
                                      </p:cBhvr>
                                      <p:to>
                                        <p:strVal val="(0.5)"/>
                                      </p:to>
                                    </p:set>
                                    <p:anim from="(0.5)" to="(#ppt_x)" calcmode="lin" valueType="num">
                                      <p:cBhvr>
                                        <p:cTn id="193" dur="1230" accel="100000" fill="hold">
                                          <p:stCondLst>
                                            <p:cond delay="770"/>
                                          </p:stCondLst>
                                        </p:cTn>
                                        <p:tgtEl>
                                          <p:spTgt spid="176143"/>
                                        </p:tgtEl>
                                        <p:attrNameLst>
                                          <p:attrName>ppt_x</p:attrName>
                                        </p:attrNameLst>
                                      </p:cBhvr>
                                    </p:anim>
                                    <p:set>
                                      <p:cBhvr>
                                        <p:cTn id="194" dur="770" fill="hold"/>
                                        <p:tgtEl>
                                          <p:spTgt spid="176143"/>
                                        </p:tgtEl>
                                        <p:attrNameLst>
                                          <p:attrName>ppt_y</p:attrName>
                                        </p:attrNameLst>
                                      </p:cBhvr>
                                      <p:to>
                                        <p:strVal val="(#ppt_y+0.4)"/>
                                      </p:to>
                                    </p:set>
                                    <p:anim from="(#ppt_y+0.4)" to="(#ppt_y)" calcmode="lin" valueType="num">
                                      <p:cBhvr>
                                        <p:cTn id="195" dur="1230" accel="100000" fill="hold">
                                          <p:stCondLst>
                                            <p:cond delay="770"/>
                                          </p:stCondLst>
                                        </p:cTn>
                                        <p:tgtEl>
                                          <p:spTgt spid="176143"/>
                                        </p:tgtEl>
                                        <p:attrNameLst>
                                          <p:attrName>ppt_y</p:attrName>
                                        </p:attrNameLst>
                                      </p:cBhvr>
                                    </p:anim>
                                  </p:childTnLst>
                                </p:cTn>
                              </p:par>
                              <p:par>
                                <p:cTn id="196" presetID="51" presetClass="entr" presetSubtype="0" fill="hold" nodeType="withEffect">
                                  <p:stCondLst>
                                    <p:cond delay="0"/>
                                  </p:stCondLst>
                                  <p:childTnLst>
                                    <p:set>
                                      <p:cBhvr>
                                        <p:cTn id="197" dur="1" fill="hold">
                                          <p:stCondLst>
                                            <p:cond delay="0"/>
                                          </p:stCondLst>
                                        </p:cTn>
                                        <p:tgtEl>
                                          <p:spTgt spid="176144"/>
                                        </p:tgtEl>
                                        <p:attrNameLst>
                                          <p:attrName>style.visibility</p:attrName>
                                        </p:attrNameLst>
                                      </p:cBhvr>
                                      <p:to>
                                        <p:strVal val="visible"/>
                                      </p:to>
                                    </p:set>
                                    <p:animEffect transition="in" filter="fade">
                                      <p:cBhvr>
                                        <p:cTn id="198" dur="770" decel="100000"/>
                                        <p:tgtEl>
                                          <p:spTgt spid="176144"/>
                                        </p:tgtEl>
                                      </p:cBhvr>
                                    </p:animEffect>
                                    <p:animScale>
                                      <p:cBhvr>
                                        <p:cTn id="199" dur="770" decel="100000"/>
                                        <p:tgtEl>
                                          <p:spTgt spid="176144"/>
                                        </p:tgtEl>
                                      </p:cBhvr>
                                      <p:from x="10000" y="10000"/>
                                      <p:to x="200000" y="450000"/>
                                    </p:animScale>
                                    <p:animScale>
                                      <p:cBhvr>
                                        <p:cTn id="200" dur="1230" accel="100000" fill="hold">
                                          <p:stCondLst>
                                            <p:cond delay="770"/>
                                          </p:stCondLst>
                                        </p:cTn>
                                        <p:tgtEl>
                                          <p:spTgt spid="176144"/>
                                        </p:tgtEl>
                                      </p:cBhvr>
                                      <p:from x="200000" y="450000"/>
                                      <p:to x="100000" y="100000"/>
                                    </p:animScale>
                                    <p:set>
                                      <p:cBhvr>
                                        <p:cTn id="201" dur="770" fill="hold"/>
                                        <p:tgtEl>
                                          <p:spTgt spid="176144"/>
                                        </p:tgtEl>
                                        <p:attrNameLst>
                                          <p:attrName>ppt_x</p:attrName>
                                        </p:attrNameLst>
                                      </p:cBhvr>
                                      <p:to>
                                        <p:strVal val="(0.5)"/>
                                      </p:to>
                                    </p:set>
                                    <p:anim from="(0.5)" to="(#ppt_x)" calcmode="lin" valueType="num">
                                      <p:cBhvr>
                                        <p:cTn id="202" dur="1230" accel="100000" fill="hold">
                                          <p:stCondLst>
                                            <p:cond delay="770"/>
                                          </p:stCondLst>
                                        </p:cTn>
                                        <p:tgtEl>
                                          <p:spTgt spid="176144"/>
                                        </p:tgtEl>
                                        <p:attrNameLst>
                                          <p:attrName>ppt_x</p:attrName>
                                        </p:attrNameLst>
                                      </p:cBhvr>
                                    </p:anim>
                                    <p:set>
                                      <p:cBhvr>
                                        <p:cTn id="203" dur="770" fill="hold"/>
                                        <p:tgtEl>
                                          <p:spTgt spid="176144"/>
                                        </p:tgtEl>
                                        <p:attrNameLst>
                                          <p:attrName>ppt_y</p:attrName>
                                        </p:attrNameLst>
                                      </p:cBhvr>
                                      <p:to>
                                        <p:strVal val="(#ppt_y+0.4)"/>
                                      </p:to>
                                    </p:set>
                                    <p:anim from="(#ppt_y+0.4)" to="(#ppt_y)" calcmode="lin" valueType="num">
                                      <p:cBhvr>
                                        <p:cTn id="204" dur="1230" accel="100000" fill="hold">
                                          <p:stCondLst>
                                            <p:cond delay="770"/>
                                          </p:stCondLst>
                                        </p:cTn>
                                        <p:tgtEl>
                                          <p:spTgt spid="176144"/>
                                        </p:tgtEl>
                                        <p:attrNameLst>
                                          <p:attrName>ppt_y</p:attrName>
                                        </p:attrNameLst>
                                      </p:cBhvr>
                                    </p:anim>
                                  </p:childTnLst>
                                </p:cTn>
                              </p:par>
                              <p:par>
                                <p:cTn id="205" presetID="51" presetClass="entr" presetSubtype="0" fill="hold" nodeType="withEffect">
                                  <p:stCondLst>
                                    <p:cond delay="0"/>
                                  </p:stCondLst>
                                  <p:childTnLst>
                                    <p:set>
                                      <p:cBhvr>
                                        <p:cTn id="206" dur="1" fill="hold">
                                          <p:stCondLst>
                                            <p:cond delay="0"/>
                                          </p:stCondLst>
                                        </p:cTn>
                                        <p:tgtEl>
                                          <p:spTgt spid="176145"/>
                                        </p:tgtEl>
                                        <p:attrNameLst>
                                          <p:attrName>style.visibility</p:attrName>
                                        </p:attrNameLst>
                                      </p:cBhvr>
                                      <p:to>
                                        <p:strVal val="visible"/>
                                      </p:to>
                                    </p:set>
                                    <p:animEffect transition="in" filter="fade">
                                      <p:cBhvr>
                                        <p:cTn id="207" dur="770" decel="100000"/>
                                        <p:tgtEl>
                                          <p:spTgt spid="176145"/>
                                        </p:tgtEl>
                                      </p:cBhvr>
                                    </p:animEffect>
                                    <p:animScale>
                                      <p:cBhvr>
                                        <p:cTn id="208" dur="770" decel="100000"/>
                                        <p:tgtEl>
                                          <p:spTgt spid="176145"/>
                                        </p:tgtEl>
                                      </p:cBhvr>
                                      <p:from x="10000" y="10000"/>
                                      <p:to x="200000" y="450000"/>
                                    </p:animScale>
                                    <p:animScale>
                                      <p:cBhvr>
                                        <p:cTn id="209" dur="1230" accel="100000" fill="hold">
                                          <p:stCondLst>
                                            <p:cond delay="770"/>
                                          </p:stCondLst>
                                        </p:cTn>
                                        <p:tgtEl>
                                          <p:spTgt spid="176145"/>
                                        </p:tgtEl>
                                      </p:cBhvr>
                                      <p:from x="200000" y="450000"/>
                                      <p:to x="100000" y="100000"/>
                                    </p:animScale>
                                    <p:set>
                                      <p:cBhvr>
                                        <p:cTn id="210" dur="770" fill="hold"/>
                                        <p:tgtEl>
                                          <p:spTgt spid="176145"/>
                                        </p:tgtEl>
                                        <p:attrNameLst>
                                          <p:attrName>ppt_x</p:attrName>
                                        </p:attrNameLst>
                                      </p:cBhvr>
                                      <p:to>
                                        <p:strVal val="(0.5)"/>
                                      </p:to>
                                    </p:set>
                                    <p:anim from="(0.5)" to="(#ppt_x)" calcmode="lin" valueType="num">
                                      <p:cBhvr>
                                        <p:cTn id="211" dur="1230" accel="100000" fill="hold">
                                          <p:stCondLst>
                                            <p:cond delay="770"/>
                                          </p:stCondLst>
                                        </p:cTn>
                                        <p:tgtEl>
                                          <p:spTgt spid="176145"/>
                                        </p:tgtEl>
                                        <p:attrNameLst>
                                          <p:attrName>ppt_x</p:attrName>
                                        </p:attrNameLst>
                                      </p:cBhvr>
                                    </p:anim>
                                    <p:set>
                                      <p:cBhvr>
                                        <p:cTn id="212" dur="770" fill="hold"/>
                                        <p:tgtEl>
                                          <p:spTgt spid="176145"/>
                                        </p:tgtEl>
                                        <p:attrNameLst>
                                          <p:attrName>ppt_y</p:attrName>
                                        </p:attrNameLst>
                                      </p:cBhvr>
                                      <p:to>
                                        <p:strVal val="(#ppt_y+0.4)"/>
                                      </p:to>
                                    </p:set>
                                    <p:anim from="(#ppt_y+0.4)" to="(#ppt_y)" calcmode="lin" valueType="num">
                                      <p:cBhvr>
                                        <p:cTn id="213" dur="1230" accel="100000" fill="hold">
                                          <p:stCondLst>
                                            <p:cond delay="770"/>
                                          </p:stCondLst>
                                        </p:cTn>
                                        <p:tgtEl>
                                          <p:spTgt spid="176145"/>
                                        </p:tgtEl>
                                        <p:attrNameLst>
                                          <p:attrName>ppt_y</p:attrName>
                                        </p:attrNameLst>
                                      </p:cBhvr>
                                    </p:anim>
                                  </p:childTnLst>
                                </p:cTn>
                              </p:par>
                            </p:childTnLst>
                          </p:cTn>
                        </p:par>
                      </p:childTnLst>
                    </p:cTn>
                  </p:par>
                  <p:par>
                    <p:cTn id="214" fill="hold" nodeType="clickPar">
                      <p:stCondLst>
                        <p:cond delay="indefinite"/>
                      </p:stCondLst>
                      <p:childTnLst>
                        <p:par>
                          <p:cTn id="215" fill="hold" nodeType="withGroup">
                            <p:stCondLst>
                              <p:cond delay="0"/>
                            </p:stCondLst>
                            <p:childTnLst>
                              <p:par>
                                <p:cTn id="216" presetID="51" presetClass="entr" presetSubtype="0" fill="hold" grpId="0" nodeType="clickEffect">
                                  <p:stCondLst>
                                    <p:cond delay="0"/>
                                  </p:stCondLst>
                                  <p:childTnLst>
                                    <p:set>
                                      <p:cBhvr>
                                        <p:cTn id="217" dur="1" fill="hold">
                                          <p:stCondLst>
                                            <p:cond delay="0"/>
                                          </p:stCondLst>
                                        </p:cTn>
                                        <p:tgtEl>
                                          <p:spTgt spid="176136"/>
                                        </p:tgtEl>
                                        <p:attrNameLst>
                                          <p:attrName>style.visibility</p:attrName>
                                        </p:attrNameLst>
                                      </p:cBhvr>
                                      <p:to>
                                        <p:strVal val="visible"/>
                                      </p:to>
                                    </p:set>
                                    <p:animEffect transition="in" filter="fade">
                                      <p:cBhvr>
                                        <p:cTn id="218" dur="770" decel="100000"/>
                                        <p:tgtEl>
                                          <p:spTgt spid="176136"/>
                                        </p:tgtEl>
                                      </p:cBhvr>
                                    </p:animEffect>
                                    <p:animScale>
                                      <p:cBhvr>
                                        <p:cTn id="219" dur="770" decel="100000"/>
                                        <p:tgtEl>
                                          <p:spTgt spid="176136"/>
                                        </p:tgtEl>
                                      </p:cBhvr>
                                      <p:from x="10000" y="10000"/>
                                      <p:to x="200000" y="450000"/>
                                    </p:animScale>
                                    <p:animScale>
                                      <p:cBhvr>
                                        <p:cTn id="220" dur="1230" accel="100000" fill="hold">
                                          <p:stCondLst>
                                            <p:cond delay="770"/>
                                          </p:stCondLst>
                                        </p:cTn>
                                        <p:tgtEl>
                                          <p:spTgt spid="176136"/>
                                        </p:tgtEl>
                                      </p:cBhvr>
                                      <p:from x="200000" y="450000"/>
                                      <p:to x="100000" y="100000"/>
                                    </p:animScale>
                                    <p:set>
                                      <p:cBhvr>
                                        <p:cTn id="221" dur="770" fill="hold"/>
                                        <p:tgtEl>
                                          <p:spTgt spid="176136"/>
                                        </p:tgtEl>
                                        <p:attrNameLst>
                                          <p:attrName>ppt_x</p:attrName>
                                        </p:attrNameLst>
                                      </p:cBhvr>
                                      <p:to>
                                        <p:strVal val="(0.5)"/>
                                      </p:to>
                                    </p:set>
                                    <p:anim from="(0.5)" to="(#ppt_x)" calcmode="lin" valueType="num">
                                      <p:cBhvr>
                                        <p:cTn id="222" dur="1230" accel="100000" fill="hold">
                                          <p:stCondLst>
                                            <p:cond delay="770"/>
                                          </p:stCondLst>
                                        </p:cTn>
                                        <p:tgtEl>
                                          <p:spTgt spid="176136"/>
                                        </p:tgtEl>
                                        <p:attrNameLst>
                                          <p:attrName>ppt_x</p:attrName>
                                        </p:attrNameLst>
                                      </p:cBhvr>
                                    </p:anim>
                                    <p:set>
                                      <p:cBhvr>
                                        <p:cTn id="223" dur="770" fill="hold"/>
                                        <p:tgtEl>
                                          <p:spTgt spid="176136"/>
                                        </p:tgtEl>
                                        <p:attrNameLst>
                                          <p:attrName>ppt_y</p:attrName>
                                        </p:attrNameLst>
                                      </p:cBhvr>
                                      <p:to>
                                        <p:strVal val="(#ppt_y+0.4)"/>
                                      </p:to>
                                    </p:set>
                                    <p:anim from="(#ppt_y+0.4)" to="(#ppt_y)" calcmode="lin" valueType="num">
                                      <p:cBhvr>
                                        <p:cTn id="224" dur="1230" accel="100000" fill="hold">
                                          <p:stCondLst>
                                            <p:cond delay="770"/>
                                          </p:stCondLst>
                                        </p:cTn>
                                        <p:tgtEl>
                                          <p:spTgt spid="176136"/>
                                        </p:tgtEl>
                                        <p:attrNameLst>
                                          <p:attrName>ppt_y</p:attrName>
                                        </p:attrNameLst>
                                      </p:cBhvr>
                                    </p:anim>
                                  </p:childTnLst>
                                </p:cTn>
                              </p:par>
                            </p:childTnLst>
                          </p:cTn>
                        </p:par>
                      </p:childTnLst>
                    </p:cTn>
                  </p:par>
                  <p:par>
                    <p:cTn id="225" fill="hold" nodeType="clickPar">
                      <p:stCondLst>
                        <p:cond delay="indefinite"/>
                      </p:stCondLst>
                      <p:childTnLst>
                        <p:par>
                          <p:cTn id="226" fill="hold" nodeType="withGroup">
                            <p:stCondLst>
                              <p:cond delay="0"/>
                            </p:stCondLst>
                            <p:childTnLst>
                              <p:par>
                                <p:cTn id="227" presetID="51" presetClass="entr" presetSubtype="0" fill="hold" nodeType="clickEffect">
                                  <p:stCondLst>
                                    <p:cond delay="0"/>
                                  </p:stCondLst>
                                  <p:childTnLst>
                                    <p:set>
                                      <p:cBhvr>
                                        <p:cTn id="228" dur="1" fill="hold">
                                          <p:stCondLst>
                                            <p:cond delay="0"/>
                                          </p:stCondLst>
                                        </p:cTn>
                                        <p:tgtEl>
                                          <p:spTgt spid="176137"/>
                                        </p:tgtEl>
                                        <p:attrNameLst>
                                          <p:attrName>style.visibility</p:attrName>
                                        </p:attrNameLst>
                                      </p:cBhvr>
                                      <p:to>
                                        <p:strVal val="visible"/>
                                      </p:to>
                                    </p:set>
                                    <p:animEffect transition="in" filter="fade">
                                      <p:cBhvr>
                                        <p:cTn id="229" dur="770" decel="100000"/>
                                        <p:tgtEl>
                                          <p:spTgt spid="176137"/>
                                        </p:tgtEl>
                                      </p:cBhvr>
                                    </p:animEffect>
                                    <p:animScale>
                                      <p:cBhvr>
                                        <p:cTn id="230" dur="770" decel="100000"/>
                                        <p:tgtEl>
                                          <p:spTgt spid="176137"/>
                                        </p:tgtEl>
                                      </p:cBhvr>
                                      <p:from x="10000" y="10000"/>
                                      <p:to x="200000" y="450000"/>
                                    </p:animScale>
                                    <p:animScale>
                                      <p:cBhvr>
                                        <p:cTn id="231" dur="1230" accel="100000" fill="hold">
                                          <p:stCondLst>
                                            <p:cond delay="770"/>
                                          </p:stCondLst>
                                        </p:cTn>
                                        <p:tgtEl>
                                          <p:spTgt spid="176137"/>
                                        </p:tgtEl>
                                      </p:cBhvr>
                                      <p:from x="200000" y="450000"/>
                                      <p:to x="100000" y="100000"/>
                                    </p:animScale>
                                    <p:set>
                                      <p:cBhvr>
                                        <p:cTn id="232" dur="770" fill="hold"/>
                                        <p:tgtEl>
                                          <p:spTgt spid="176137"/>
                                        </p:tgtEl>
                                        <p:attrNameLst>
                                          <p:attrName>ppt_x</p:attrName>
                                        </p:attrNameLst>
                                      </p:cBhvr>
                                      <p:to>
                                        <p:strVal val="(0.5)"/>
                                      </p:to>
                                    </p:set>
                                    <p:anim from="(0.5)" to="(#ppt_x)" calcmode="lin" valueType="num">
                                      <p:cBhvr>
                                        <p:cTn id="233" dur="1230" accel="100000" fill="hold">
                                          <p:stCondLst>
                                            <p:cond delay="770"/>
                                          </p:stCondLst>
                                        </p:cTn>
                                        <p:tgtEl>
                                          <p:spTgt spid="176137"/>
                                        </p:tgtEl>
                                        <p:attrNameLst>
                                          <p:attrName>ppt_x</p:attrName>
                                        </p:attrNameLst>
                                      </p:cBhvr>
                                    </p:anim>
                                    <p:set>
                                      <p:cBhvr>
                                        <p:cTn id="234" dur="770" fill="hold"/>
                                        <p:tgtEl>
                                          <p:spTgt spid="176137"/>
                                        </p:tgtEl>
                                        <p:attrNameLst>
                                          <p:attrName>ppt_y</p:attrName>
                                        </p:attrNameLst>
                                      </p:cBhvr>
                                      <p:to>
                                        <p:strVal val="(#ppt_y+0.4)"/>
                                      </p:to>
                                    </p:set>
                                    <p:anim from="(#ppt_y+0.4)" to="(#ppt_y)" calcmode="lin" valueType="num">
                                      <p:cBhvr>
                                        <p:cTn id="235" dur="1230" accel="100000" fill="hold">
                                          <p:stCondLst>
                                            <p:cond delay="770"/>
                                          </p:stCondLst>
                                        </p:cTn>
                                        <p:tgtEl>
                                          <p:spTgt spid="176137"/>
                                        </p:tgtEl>
                                        <p:attrNameLst>
                                          <p:attrName>ppt_y</p:attrName>
                                        </p:attrNameLst>
                                      </p:cBhvr>
                                    </p:anim>
                                  </p:childTnLst>
                                </p:cTn>
                              </p:par>
                              <p:par>
                                <p:cTn id="236" presetID="51" presetClass="entr" presetSubtype="0" fill="hold" grpId="0" nodeType="withEffect">
                                  <p:stCondLst>
                                    <p:cond delay="0"/>
                                  </p:stCondLst>
                                  <p:childTnLst>
                                    <p:set>
                                      <p:cBhvr>
                                        <p:cTn id="237" dur="1" fill="hold">
                                          <p:stCondLst>
                                            <p:cond delay="0"/>
                                          </p:stCondLst>
                                        </p:cTn>
                                        <p:tgtEl>
                                          <p:spTgt spid="176135"/>
                                        </p:tgtEl>
                                        <p:attrNameLst>
                                          <p:attrName>style.visibility</p:attrName>
                                        </p:attrNameLst>
                                      </p:cBhvr>
                                      <p:to>
                                        <p:strVal val="visible"/>
                                      </p:to>
                                    </p:set>
                                    <p:animEffect transition="in" filter="fade">
                                      <p:cBhvr>
                                        <p:cTn id="238" dur="770" decel="100000"/>
                                        <p:tgtEl>
                                          <p:spTgt spid="176135"/>
                                        </p:tgtEl>
                                      </p:cBhvr>
                                    </p:animEffect>
                                    <p:animScale>
                                      <p:cBhvr>
                                        <p:cTn id="239" dur="770" decel="100000"/>
                                        <p:tgtEl>
                                          <p:spTgt spid="176135"/>
                                        </p:tgtEl>
                                      </p:cBhvr>
                                      <p:from x="10000" y="10000"/>
                                      <p:to x="200000" y="450000"/>
                                    </p:animScale>
                                    <p:animScale>
                                      <p:cBhvr>
                                        <p:cTn id="240" dur="1230" accel="100000" fill="hold">
                                          <p:stCondLst>
                                            <p:cond delay="770"/>
                                          </p:stCondLst>
                                        </p:cTn>
                                        <p:tgtEl>
                                          <p:spTgt spid="176135"/>
                                        </p:tgtEl>
                                      </p:cBhvr>
                                      <p:from x="200000" y="450000"/>
                                      <p:to x="100000" y="100000"/>
                                    </p:animScale>
                                    <p:set>
                                      <p:cBhvr>
                                        <p:cTn id="241" dur="770" fill="hold"/>
                                        <p:tgtEl>
                                          <p:spTgt spid="176135"/>
                                        </p:tgtEl>
                                        <p:attrNameLst>
                                          <p:attrName>ppt_x</p:attrName>
                                        </p:attrNameLst>
                                      </p:cBhvr>
                                      <p:to>
                                        <p:strVal val="(0.5)"/>
                                      </p:to>
                                    </p:set>
                                    <p:anim from="(0.5)" to="(#ppt_x)" calcmode="lin" valueType="num">
                                      <p:cBhvr>
                                        <p:cTn id="242" dur="1230" accel="100000" fill="hold">
                                          <p:stCondLst>
                                            <p:cond delay="770"/>
                                          </p:stCondLst>
                                        </p:cTn>
                                        <p:tgtEl>
                                          <p:spTgt spid="176135"/>
                                        </p:tgtEl>
                                        <p:attrNameLst>
                                          <p:attrName>ppt_x</p:attrName>
                                        </p:attrNameLst>
                                      </p:cBhvr>
                                    </p:anim>
                                    <p:set>
                                      <p:cBhvr>
                                        <p:cTn id="243" dur="770" fill="hold"/>
                                        <p:tgtEl>
                                          <p:spTgt spid="176135"/>
                                        </p:tgtEl>
                                        <p:attrNameLst>
                                          <p:attrName>ppt_y</p:attrName>
                                        </p:attrNameLst>
                                      </p:cBhvr>
                                      <p:to>
                                        <p:strVal val="(#ppt_y+0.4)"/>
                                      </p:to>
                                    </p:set>
                                    <p:anim from="(#ppt_y+0.4)" to="(#ppt_y)" calcmode="lin" valueType="num">
                                      <p:cBhvr>
                                        <p:cTn id="244" dur="1230" accel="100000" fill="hold">
                                          <p:stCondLst>
                                            <p:cond delay="770"/>
                                          </p:stCondLst>
                                        </p:cTn>
                                        <p:tgtEl>
                                          <p:spTgt spid="176135"/>
                                        </p:tgtEl>
                                        <p:attrNameLst>
                                          <p:attrName>ppt_y</p:attrName>
                                        </p:attrNameLst>
                                      </p:cBhvr>
                                    </p:anim>
                                  </p:childTnLst>
                                </p:cTn>
                              </p:par>
                              <p:par>
                                <p:cTn id="245" presetID="51" presetClass="entr" presetSubtype="0" fill="hold" grpId="0" nodeType="withEffect">
                                  <p:stCondLst>
                                    <p:cond delay="0"/>
                                  </p:stCondLst>
                                  <p:childTnLst>
                                    <p:set>
                                      <p:cBhvr>
                                        <p:cTn id="246" dur="1" fill="hold">
                                          <p:stCondLst>
                                            <p:cond delay="0"/>
                                          </p:stCondLst>
                                        </p:cTn>
                                        <p:tgtEl>
                                          <p:spTgt spid="176132"/>
                                        </p:tgtEl>
                                        <p:attrNameLst>
                                          <p:attrName>style.visibility</p:attrName>
                                        </p:attrNameLst>
                                      </p:cBhvr>
                                      <p:to>
                                        <p:strVal val="visible"/>
                                      </p:to>
                                    </p:set>
                                    <p:animEffect transition="in" filter="fade">
                                      <p:cBhvr>
                                        <p:cTn id="247" dur="770" decel="100000"/>
                                        <p:tgtEl>
                                          <p:spTgt spid="176132"/>
                                        </p:tgtEl>
                                      </p:cBhvr>
                                    </p:animEffect>
                                    <p:animScale>
                                      <p:cBhvr>
                                        <p:cTn id="248" dur="770" decel="100000"/>
                                        <p:tgtEl>
                                          <p:spTgt spid="176132"/>
                                        </p:tgtEl>
                                      </p:cBhvr>
                                      <p:from x="10000" y="10000"/>
                                      <p:to x="200000" y="450000"/>
                                    </p:animScale>
                                    <p:animScale>
                                      <p:cBhvr>
                                        <p:cTn id="249" dur="1230" accel="100000" fill="hold">
                                          <p:stCondLst>
                                            <p:cond delay="770"/>
                                          </p:stCondLst>
                                        </p:cTn>
                                        <p:tgtEl>
                                          <p:spTgt spid="176132"/>
                                        </p:tgtEl>
                                      </p:cBhvr>
                                      <p:from x="200000" y="450000"/>
                                      <p:to x="100000" y="100000"/>
                                    </p:animScale>
                                    <p:set>
                                      <p:cBhvr>
                                        <p:cTn id="250" dur="770" fill="hold"/>
                                        <p:tgtEl>
                                          <p:spTgt spid="176132"/>
                                        </p:tgtEl>
                                        <p:attrNameLst>
                                          <p:attrName>ppt_x</p:attrName>
                                        </p:attrNameLst>
                                      </p:cBhvr>
                                      <p:to>
                                        <p:strVal val="(0.5)"/>
                                      </p:to>
                                    </p:set>
                                    <p:anim from="(0.5)" to="(#ppt_x)" calcmode="lin" valueType="num">
                                      <p:cBhvr>
                                        <p:cTn id="251" dur="1230" accel="100000" fill="hold">
                                          <p:stCondLst>
                                            <p:cond delay="770"/>
                                          </p:stCondLst>
                                        </p:cTn>
                                        <p:tgtEl>
                                          <p:spTgt spid="176132"/>
                                        </p:tgtEl>
                                        <p:attrNameLst>
                                          <p:attrName>ppt_x</p:attrName>
                                        </p:attrNameLst>
                                      </p:cBhvr>
                                    </p:anim>
                                    <p:set>
                                      <p:cBhvr>
                                        <p:cTn id="252" dur="770" fill="hold"/>
                                        <p:tgtEl>
                                          <p:spTgt spid="176132"/>
                                        </p:tgtEl>
                                        <p:attrNameLst>
                                          <p:attrName>ppt_y</p:attrName>
                                        </p:attrNameLst>
                                      </p:cBhvr>
                                      <p:to>
                                        <p:strVal val="(#ppt_y+0.4)"/>
                                      </p:to>
                                    </p:set>
                                    <p:anim from="(#ppt_y+0.4)" to="(#ppt_y)" calcmode="lin" valueType="num">
                                      <p:cBhvr>
                                        <p:cTn id="253" dur="1230" accel="100000" fill="hold">
                                          <p:stCondLst>
                                            <p:cond delay="770"/>
                                          </p:stCondLst>
                                        </p:cTn>
                                        <p:tgtEl>
                                          <p:spTgt spid="176132"/>
                                        </p:tgtEl>
                                        <p:attrNameLst>
                                          <p:attrName>ppt_y</p:attrName>
                                        </p:attrNameLst>
                                      </p:cBhvr>
                                    </p:anim>
                                  </p:childTnLst>
                                </p:cTn>
                              </p:par>
                              <p:par>
                                <p:cTn id="254" presetID="51" presetClass="entr" presetSubtype="0" fill="hold" grpId="0" nodeType="withEffect">
                                  <p:stCondLst>
                                    <p:cond delay="0"/>
                                  </p:stCondLst>
                                  <p:childTnLst>
                                    <p:set>
                                      <p:cBhvr>
                                        <p:cTn id="255" dur="1" fill="hold">
                                          <p:stCondLst>
                                            <p:cond delay="0"/>
                                          </p:stCondLst>
                                        </p:cTn>
                                        <p:tgtEl>
                                          <p:spTgt spid="176134"/>
                                        </p:tgtEl>
                                        <p:attrNameLst>
                                          <p:attrName>style.visibility</p:attrName>
                                        </p:attrNameLst>
                                      </p:cBhvr>
                                      <p:to>
                                        <p:strVal val="visible"/>
                                      </p:to>
                                    </p:set>
                                    <p:animEffect transition="in" filter="fade">
                                      <p:cBhvr>
                                        <p:cTn id="256" dur="770" decel="100000"/>
                                        <p:tgtEl>
                                          <p:spTgt spid="176134"/>
                                        </p:tgtEl>
                                      </p:cBhvr>
                                    </p:animEffect>
                                    <p:animScale>
                                      <p:cBhvr>
                                        <p:cTn id="257" dur="770" decel="100000"/>
                                        <p:tgtEl>
                                          <p:spTgt spid="176134"/>
                                        </p:tgtEl>
                                      </p:cBhvr>
                                      <p:from x="10000" y="10000"/>
                                      <p:to x="200000" y="450000"/>
                                    </p:animScale>
                                    <p:animScale>
                                      <p:cBhvr>
                                        <p:cTn id="258" dur="1230" accel="100000" fill="hold">
                                          <p:stCondLst>
                                            <p:cond delay="770"/>
                                          </p:stCondLst>
                                        </p:cTn>
                                        <p:tgtEl>
                                          <p:spTgt spid="176134"/>
                                        </p:tgtEl>
                                      </p:cBhvr>
                                      <p:from x="200000" y="450000"/>
                                      <p:to x="100000" y="100000"/>
                                    </p:animScale>
                                    <p:set>
                                      <p:cBhvr>
                                        <p:cTn id="259" dur="770" fill="hold"/>
                                        <p:tgtEl>
                                          <p:spTgt spid="176134"/>
                                        </p:tgtEl>
                                        <p:attrNameLst>
                                          <p:attrName>ppt_x</p:attrName>
                                        </p:attrNameLst>
                                      </p:cBhvr>
                                      <p:to>
                                        <p:strVal val="(0.5)"/>
                                      </p:to>
                                    </p:set>
                                    <p:anim from="(0.5)" to="(#ppt_x)" calcmode="lin" valueType="num">
                                      <p:cBhvr>
                                        <p:cTn id="260" dur="1230" accel="100000" fill="hold">
                                          <p:stCondLst>
                                            <p:cond delay="770"/>
                                          </p:stCondLst>
                                        </p:cTn>
                                        <p:tgtEl>
                                          <p:spTgt spid="176134"/>
                                        </p:tgtEl>
                                        <p:attrNameLst>
                                          <p:attrName>ppt_x</p:attrName>
                                        </p:attrNameLst>
                                      </p:cBhvr>
                                    </p:anim>
                                    <p:set>
                                      <p:cBhvr>
                                        <p:cTn id="261" dur="770" fill="hold"/>
                                        <p:tgtEl>
                                          <p:spTgt spid="176134"/>
                                        </p:tgtEl>
                                        <p:attrNameLst>
                                          <p:attrName>ppt_y</p:attrName>
                                        </p:attrNameLst>
                                      </p:cBhvr>
                                      <p:to>
                                        <p:strVal val="(#ppt_y+0.4)"/>
                                      </p:to>
                                    </p:set>
                                    <p:anim from="(#ppt_y+0.4)" to="(#ppt_y)" calcmode="lin" valueType="num">
                                      <p:cBhvr>
                                        <p:cTn id="262" dur="1230" accel="100000" fill="hold">
                                          <p:stCondLst>
                                            <p:cond delay="770"/>
                                          </p:stCondLst>
                                        </p:cTn>
                                        <p:tgtEl>
                                          <p:spTgt spid="176134"/>
                                        </p:tgtEl>
                                        <p:attrNameLst>
                                          <p:attrName>ppt_y</p:attrName>
                                        </p:attrNameLst>
                                      </p:cBhvr>
                                    </p:anim>
                                  </p:childTnLst>
                                </p:cTn>
                              </p:par>
                              <p:par>
                                <p:cTn id="263" presetID="51" presetClass="entr" presetSubtype="0" fill="hold" grpId="0" nodeType="withEffect">
                                  <p:stCondLst>
                                    <p:cond delay="0"/>
                                  </p:stCondLst>
                                  <p:childTnLst>
                                    <p:set>
                                      <p:cBhvr>
                                        <p:cTn id="264" dur="1" fill="hold">
                                          <p:stCondLst>
                                            <p:cond delay="0"/>
                                          </p:stCondLst>
                                        </p:cTn>
                                        <p:tgtEl>
                                          <p:spTgt spid="176133"/>
                                        </p:tgtEl>
                                        <p:attrNameLst>
                                          <p:attrName>style.visibility</p:attrName>
                                        </p:attrNameLst>
                                      </p:cBhvr>
                                      <p:to>
                                        <p:strVal val="visible"/>
                                      </p:to>
                                    </p:set>
                                    <p:animEffect transition="in" filter="fade">
                                      <p:cBhvr>
                                        <p:cTn id="265" dur="770" decel="100000"/>
                                        <p:tgtEl>
                                          <p:spTgt spid="176133"/>
                                        </p:tgtEl>
                                      </p:cBhvr>
                                    </p:animEffect>
                                    <p:animScale>
                                      <p:cBhvr>
                                        <p:cTn id="266" dur="770" decel="100000"/>
                                        <p:tgtEl>
                                          <p:spTgt spid="176133"/>
                                        </p:tgtEl>
                                      </p:cBhvr>
                                      <p:from x="10000" y="10000"/>
                                      <p:to x="200000" y="450000"/>
                                    </p:animScale>
                                    <p:animScale>
                                      <p:cBhvr>
                                        <p:cTn id="267" dur="1230" accel="100000" fill="hold">
                                          <p:stCondLst>
                                            <p:cond delay="770"/>
                                          </p:stCondLst>
                                        </p:cTn>
                                        <p:tgtEl>
                                          <p:spTgt spid="176133"/>
                                        </p:tgtEl>
                                      </p:cBhvr>
                                      <p:from x="200000" y="450000"/>
                                      <p:to x="100000" y="100000"/>
                                    </p:animScale>
                                    <p:set>
                                      <p:cBhvr>
                                        <p:cTn id="268" dur="770" fill="hold"/>
                                        <p:tgtEl>
                                          <p:spTgt spid="176133"/>
                                        </p:tgtEl>
                                        <p:attrNameLst>
                                          <p:attrName>ppt_x</p:attrName>
                                        </p:attrNameLst>
                                      </p:cBhvr>
                                      <p:to>
                                        <p:strVal val="(0.5)"/>
                                      </p:to>
                                    </p:set>
                                    <p:anim from="(0.5)" to="(#ppt_x)" calcmode="lin" valueType="num">
                                      <p:cBhvr>
                                        <p:cTn id="269" dur="1230" accel="100000" fill="hold">
                                          <p:stCondLst>
                                            <p:cond delay="770"/>
                                          </p:stCondLst>
                                        </p:cTn>
                                        <p:tgtEl>
                                          <p:spTgt spid="176133"/>
                                        </p:tgtEl>
                                        <p:attrNameLst>
                                          <p:attrName>ppt_x</p:attrName>
                                        </p:attrNameLst>
                                      </p:cBhvr>
                                    </p:anim>
                                    <p:set>
                                      <p:cBhvr>
                                        <p:cTn id="270" dur="770" fill="hold"/>
                                        <p:tgtEl>
                                          <p:spTgt spid="176133"/>
                                        </p:tgtEl>
                                        <p:attrNameLst>
                                          <p:attrName>ppt_y</p:attrName>
                                        </p:attrNameLst>
                                      </p:cBhvr>
                                      <p:to>
                                        <p:strVal val="(#ppt_y+0.4)"/>
                                      </p:to>
                                    </p:set>
                                    <p:anim from="(#ppt_y+0.4)" to="(#ppt_y)" calcmode="lin" valueType="num">
                                      <p:cBhvr>
                                        <p:cTn id="271" dur="1230" accel="100000" fill="hold">
                                          <p:stCondLst>
                                            <p:cond delay="770"/>
                                          </p:stCondLst>
                                        </p:cTn>
                                        <p:tgtEl>
                                          <p:spTgt spid="176133"/>
                                        </p:tgtEl>
                                        <p:attrNameLst>
                                          <p:attrName>ppt_y</p:attrName>
                                        </p:attrNameLst>
                                      </p:cBhvr>
                                    </p:anim>
                                  </p:childTnLst>
                                </p:cTn>
                              </p:par>
                              <p:par>
                                <p:cTn id="272" presetID="51" presetClass="entr" presetSubtype="0" fill="hold" grpId="0" nodeType="withEffect">
                                  <p:stCondLst>
                                    <p:cond delay="0"/>
                                  </p:stCondLst>
                                  <p:childTnLst>
                                    <p:set>
                                      <p:cBhvr>
                                        <p:cTn id="273" dur="1" fill="hold">
                                          <p:stCondLst>
                                            <p:cond delay="0"/>
                                          </p:stCondLst>
                                        </p:cTn>
                                        <p:tgtEl>
                                          <p:spTgt spid="176166"/>
                                        </p:tgtEl>
                                        <p:attrNameLst>
                                          <p:attrName>style.visibility</p:attrName>
                                        </p:attrNameLst>
                                      </p:cBhvr>
                                      <p:to>
                                        <p:strVal val="visible"/>
                                      </p:to>
                                    </p:set>
                                    <p:animEffect transition="in" filter="fade">
                                      <p:cBhvr>
                                        <p:cTn id="274" dur="770" decel="100000"/>
                                        <p:tgtEl>
                                          <p:spTgt spid="176166"/>
                                        </p:tgtEl>
                                      </p:cBhvr>
                                    </p:animEffect>
                                    <p:animScale>
                                      <p:cBhvr>
                                        <p:cTn id="275" dur="770" decel="100000"/>
                                        <p:tgtEl>
                                          <p:spTgt spid="176166"/>
                                        </p:tgtEl>
                                      </p:cBhvr>
                                      <p:from x="10000" y="10000"/>
                                      <p:to x="200000" y="450000"/>
                                    </p:animScale>
                                    <p:animScale>
                                      <p:cBhvr>
                                        <p:cTn id="276" dur="1230" accel="100000" fill="hold">
                                          <p:stCondLst>
                                            <p:cond delay="770"/>
                                          </p:stCondLst>
                                        </p:cTn>
                                        <p:tgtEl>
                                          <p:spTgt spid="176166"/>
                                        </p:tgtEl>
                                      </p:cBhvr>
                                      <p:from x="200000" y="450000"/>
                                      <p:to x="100000" y="100000"/>
                                    </p:animScale>
                                    <p:set>
                                      <p:cBhvr>
                                        <p:cTn id="277" dur="770" fill="hold"/>
                                        <p:tgtEl>
                                          <p:spTgt spid="176166"/>
                                        </p:tgtEl>
                                        <p:attrNameLst>
                                          <p:attrName>ppt_x</p:attrName>
                                        </p:attrNameLst>
                                      </p:cBhvr>
                                      <p:to>
                                        <p:strVal val="(0.5)"/>
                                      </p:to>
                                    </p:set>
                                    <p:anim from="(0.5)" to="(#ppt_x)" calcmode="lin" valueType="num">
                                      <p:cBhvr>
                                        <p:cTn id="278" dur="1230" accel="100000" fill="hold">
                                          <p:stCondLst>
                                            <p:cond delay="770"/>
                                          </p:stCondLst>
                                        </p:cTn>
                                        <p:tgtEl>
                                          <p:spTgt spid="176166"/>
                                        </p:tgtEl>
                                        <p:attrNameLst>
                                          <p:attrName>ppt_x</p:attrName>
                                        </p:attrNameLst>
                                      </p:cBhvr>
                                    </p:anim>
                                    <p:set>
                                      <p:cBhvr>
                                        <p:cTn id="279" dur="770" fill="hold"/>
                                        <p:tgtEl>
                                          <p:spTgt spid="176166"/>
                                        </p:tgtEl>
                                        <p:attrNameLst>
                                          <p:attrName>ppt_y</p:attrName>
                                        </p:attrNameLst>
                                      </p:cBhvr>
                                      <p:to>
                                        <p:strVal val="(#ppt_y+0.4)"/>
                                      </p:to>
                                    </p:set>
                                    <p:anim from="(#ppt_y+0.4)" to="(#ppt_y)" calcmode="lin" valueType="num">
                                      <p:cBhvr>
                                        <p:cTn id="280" dur="1230" accel="100000" fill="hold">
                                          <p:stCondLst>
                                            <p:cond delay="770"/>
                                          </p:stCondLst>
                                        </p:cTn>
                                        <p:tgtEl>
                                          <p:spTgt spid="176166"/>
                                        </p:tgtEl>
                                        <p:attrNameLst>
                                          <p:attrName>ppt_y</p:attrName>
                                        </p:attrNameLst>
                                      </p:cBhvr>
                                    </p:anim>
                                  </p:childTnLst>
                                </p:cTn>
                              </p:par>
                              <p:par>
                                <p:cTn id="281" presetID="51" presetClass="entr" presetSubtype="0" fill="hold" grpId="0" nodeType="withEffect">
                                  <p:stCondLst>
                                    <p:cond delay="0"/>
                                  </p:stCondLst>
                                  <p:childTnLst>
                                    <p:set>
                                      <p:cBhvr>
                                        <p:cTn id="282" dur="1" fill="hold">
                                          <p:stCondLst>
                                            <p:cond delay="0"/>
                                          </p:stCondLst>
                                        </p:cTn>
                                        <p:tgtEl>
                                          <p:spTgt spid="176164"/>
                                        </p:tgtEl>
                                        <p:attrNameLst>
                                          <p:attrName>style.visibility</p:attrName>
                                        </p:attrNameLst>
                                      </p:cBhvr>
                                      <p:to>
                                        <p:strVal val="visible"/>
                                      </p:to>
                                    </p:set>
                                    <p:animEffect transition="in" filter="fade">
                                      <p:cBhvr>
                                        <p:cTn id="283" dur="770" decel="100000"/>
                                        <p:tgtEl>
                                          <p:spTgt spid="176164"/>
                                        </p:tgtEl>
                                      </p:cBhvr>
                                    </p:animEffect>
                                    <p:animScale>
                                      <p:cBhvr>
                                        <p:cTn id="284" dur="770" decel="100000"/>
                                        <p:tgtEl>
                                          <p:spTgt spid="176164"/>
                                        </p:tgtEl>
                                      </p:cBhvr>
                                      <p:from x="10000" y="10000"/>
                                      <p:to x="200000" y="450000"/>
                                    </p:animScale>
                                    <p:animScale>
                                      <p:cBhvr>
                                        <p:cTn id="285" dur="1230" accel="100000" fill="hold">
                                          <p:stCondLst>
                                            <p:cond delay="770"/>
                                          </p:stCondLst>
                                        </p:cTn>
                                        <p:tgtEl>
                                          <p:spTgt spid="176164"/>
                                        </p:tgtEl>
                                      </p:cBhvr>
                                      <p:from x="200000" y="450000"/>
                                      <p:to x="100000" y="100000"/>
                                    </p:animScale>
                                    <p:set>
                                      <p:cBhvr>
                                        <p:cTn id="286" dur="770" fill="hold"/>
                                        <p:tgtEl>
                                          <p:spTgt spid="176164"/>
                                        </p:tgtEl>
                                        <p:attrNameLst>
                                          <p:attrName>ppt_x</p:attrName>
                                        </p:attrNameLst>
                                      </p:cBhvr>
                                      <p:to>
                                        <p:strVal val="(0.5)"/>
                                      </p:to>
                                    </p:set>
                                    <p:anim from="(0.5)" to="(#ppt_x)" calcmode="lin" valueType="num">
                                      <p:cBhvr>
                                        <p:cTn id="287" dur="1230" accel="100000" fill="hold">
                                          <p:stCondLst>
                                            <p:cond delay="770"/>
                                          </p:stCondLst>
                                        </p:cTn>
                                        <p:tgtEl>
                                          <p:spTgt spid="176164"/>
                                        </p:tgtEl>
                                        <p:attrNameLst>
                                          <p:attrName>ppt_x</p:attrName>
                                        </p:attrNameLst>
                                      </p:cBhvr>
                                    </p:anim>
                                    <p:set>
                                      <p:cBhvr>
                                        <p:cTn id="288" dur="770" fill="hold"/>
                                        <p:tgtEl>
                                          <p:spTgt spid="176164"/>
                                        </p:tgtEl>
                                        <p:attrNameLst>
                                          <p:attrName>ppt_y</p:attrName>
                                        </p:attrNameLst>
                                      </p:cBhvr>
                                      <p:to>
                                        <p:strVal val="(#ppt_y+0.4)"/>
                                      </p:to>
                                    </p:set>
                                    <p:anim from="(#ppt_y+0.4)" to="(#ppt_y)" calcmode="lin" valueType="num">
                                      <p:cBhvr>
                                        <p:cTn id="289" dur="1230" accel="100000" fill="hold">
                                          <p:stCondLst>
                                            <p:cond delay="770"/>
                                          </p:stCondLst>
                                        </p:cTn>
                                        <p:tgtEl>
                                          <p:spTgt spid="176164"/>
                                        </p:tgtEl>
                                        <p:attrNameLst>
                                          <p:attrName>ppt_y</p:attrName>
                                        </p:attrNameLst>
                                      </p:cBhvr>
                                    </p:anim>
                                  </p:childTnLst>
                                </p:cTn>
                              </p:par>
                            </p:childTnLst>
                          </p:cTn>
                        </p:par>
                      </p:childTnLst>
                    </p:cTn>
                  </p:par>
                  <p:par>
                    <p:cTn id="290" fill="hold" nodeType="clickPar">
                      <p:stCondLst>
                        <p:cond delay="indefinite"/>
                      </p:stCondLst>
                      <p:childTnLst>
                        <p:par>
                          <p:cTn id="291" fill="hold" nodeType="withGroup">
                            <p:stCondLst>
                              <p:cond delay="0"/>
                            </p:stCondLst>
                            <p:childTnLst>
                              <p:par>
                                <p:cTn id="292" presetID="51" presetClass="entr" presetSubtype="0" fill="hold" nodeType="clickEffect">
                                  <p:stCondLst>
                                    <p:cond delay="0"/>
                                  </p:stCondLst>
                                  <p:childTnLst>
                                    <p:set>
                                      <p:cBhvr>
                                        <p:cTn id="293" dur="1" fill="hold">
                                          <p:stCondLst>
                                            <p:cond delay="0"/>
                                          </p:stCondLst>
                                        </p:cTn>
                                        <p:tgtEl>
                                          <p:spTgt spid="176162"/>
                                        </p:tgtEl>
                                        <p:attrNameLst>
                                          <p:attrName>style.visibility</p:attrName>
                                        </p:attrNameLst>
                                      </p:cBhvr>
                                      <p:to>
                                        <p:strVal val="visible"/>
                                      </p:to>
                                    </p:set>
                                    <p:animEffect transition="in" filter="fade">
                                      <p:cBhvr>
                                        <p:cTn id="294" dur="770" decel="100000"/>
                                        <p:tgtEl>
                                          <p:spTgt spid="176162"/>
                                        </p:tgtEl>
                                      </p:cBhvr>
                                    </p:animEffect>
                                    <p:animScale>
                                      <p:cBhvr>
                                        <p:cTn id="295" dur="770" decel="100000"/>
                                        <p:tgtEl>
                                          <p:spTgt spid="176162"/>
                                        </p:tgtEl>
                                      </p:cBhvr>
                                      <p:from x="10000" y="10000"/>
                                      <p:to x="200000" y="450000"/>
                                    </p:animScale>
                                    <p:animScale>
                                      <p:cBhvr>
                                        <p:cTn id="296" dur="1230" accel="100000" fill="hold">
                                          <p:stCondLst>
                                            <p:cond delay="770"/>
                                          </p:stCondLst>
                                        </p:cTn>
                                        <p:tgtEl>
                                          <p:spTgt spid="176162"/>
                                        </p:tgtEl>
                                      </p:cBhvr>
                                      <p:from x="200000" y="450000"/>
                                      <p:to x="100000" y="100000"/>
                                    </p:animScale>
                                    <p:set>
                                      <p:cBhvr>
                                        <p:cTn id="297" dur="770" fill="hold"/>
                                        <p:tgtEl>
                                          <p:spTgt spid="176162"/>
                                        </p:tgtEl>
                                        <p:attrNameLst>
                                          <p:attrName>ppt_x</p:attrName>
                                        </p:attrNameLst>
                                      </p:cBhvr>
                                      <p:to>
                                        <p:strVal val="(0.5)"/>
                                      </p:to>
                                    </p:set>
                                    <p:anim from="(0.5)" to="(#ppt_x)" calcmode="lin" valueType="num">
                                      <p:cBhvr>
                                        <p:cTn id="298" dur="1230" accel="100000" fill="hold">
                                          <p:stCondLst>
                                            <p:cond delay="770"/>
                                          </p:stCondLst>
                                        </p:cTn>
                                        <p:tgtEl>
                                          <p:spTgt spid="176162"/>
                                        </p:tgtEl>
                                        <p:attrNameLst>
                                          <p:attrName>ppt_x</p:attrName>
                                        </p:attrNameLst>
                                      </p:cBhvr>
                                    </p:anim>
                                    <p:set>
                                      <p:cBhvr>
                                        <p:cTn id="299" dur="770" fill="hold"/>
                                        <p:tgtEl>
                                          <p:spTgt spid="176162"/>
                                        </p:tgtEl>
                                        <p:attrNameLst>
                                          <p:attrName>ppt_y</p:attrName>
                                        </p:attrNameLst>
                                      </p:cBhvr>
                                      <p:to>
                                        <p:strVal val="(#ppt_y+0.4)"/>
                                      </p:to>
                                    </p:set>
                                    <p:anim from="(#ppt_y+0.4)" to="(#ppt_y)" calcmode="lin" valueType="num">
                                      <p:cBhvr>
                                        <p:cTn id="300" dur="1230" accel="100000" fill="hold">
                                          <p:stCondLst>
                                            <p:cond delay="770"/>
                                          </p:stCondLst>
                                        </p:cTn>
                                        <p:tgtEl>
                                          <p:spTgt spid="176162"/>
                                        </p:tgtEl>
                                        <p:attrNameLst>
                                          <p:attrName>ppt_y</p:attrName>
                                        </p:attrNameLst>
                                      </p:cBhvr>
                                    </p:anim>
                                  </p:childTnLst>
                                </p:cTn>
                              </p:par>
                              <p:par>
                                <p:cTn id="301" presetID="51" presetClass="entr" presetSubtype="0" fill="hold" nodeType="withEffect">
                                  <p:stCondLst>
                                    <p:cond delay="0"/>
                                  </p:stCondLst>
                                  <p:childTnLst>
                                    <p:set>
                                      <p:cBhvr>
                                        <p:cTn id="302" dur="1" fill="hold">
                                          <p:stCondLst>
                                            <p:cond delay="0"/>
                                          </p:stCondLst>
                                        </p:cTn>
                                        <p:tgtEl>
                                          <p:spTgt spid="176160"/>
                                        </p:tgtEl>
                                        <p:attrNameLst>
                                          <p:attrName>style.visibility</p:attrName>
                                        </p:attrNameLst>
                                      </p:cBhvr>
                                      <p:to>
                                        <p:strVal val="visible"/>
                                      </p:to>
                                    </p:set>
                                    <p:animEffect transition="in" filter="fade">
                                      <p:cBhvr>
                                        <p:cTn id="303" dur="770" decel="100000"/>
                                        <p:tgtEl>
                                          <p:spTgt spid="176160"/>
                                        </p:tgtEl>
                                      </p:cBhvr>
                                    </p:animEffect>
                                    <p:animScale>
                                      <p:cBhvr>
                                        <p:cTn id="304" dur="770" decel="100000"/>
                                        <p:tgtEl>
                                          <p:spTgt spid="176160"/>
                                        </p:tgtEl>
                                      </p:cBhvr>
                                      <p:from x="10000" y="10000"/>
                                      <p:to x="200000" y="450000"/>
                                    </p:animScale>
                                    <p:animScale>
                                      <p:cBhvr>
                                        <p:cTn id="305" dur="1230" accel="100000" fill="hold">
                                          <p:stCondLst>
                                            <p:cond delay="770"/>
                                          </p:stCondLst>
                                        </p:cTn>
                                        <p:tgtEl>
                                          <p:spTgt spid="176160"/>
                                        </p:tgtEl>
                                      </p:cBhvr>
                                      <p:from x="200000" y="450000"/>
                                      <p:to x="100000" y="100000"/>
                                    </p:animScale>
                                    <p:set>
                                      <p:cBhvr>
                                        <p:cTn id="306" dur="770" fill="hold"/>
                                        <p:tgtEl>
                                          <p:spTgt spid="176160"/>
                                        </p:tgtEl>
                                        <p:attrNameLst>
                                          <p:attrName>ppt_x</p:attrName>
                                        </p:attrNameLst>
                                      </p:cBhvr>
                                      <p:to>
                                        <p:strVal val="(0.5)"/>
                                      </p:to>
                                    </p:set>
                                    <p:anim from="(0.5)" to="(#ppt_x)" calcmode="lin" valueType="num">
                                      <p:cBhvr>
                                        <p:cTn id="307" dur="1230" accel="100000" fill="hold">
                                          <p:stCondLst>
                                            <p:cond delay="770"/>
                                          </p:stCondLst>
                                        </p:cTn>
                                        <p:tgtEl>
                                          <p:spTgt spid="176160"/>
                                        </p:tgtEl>
                                        <p:attrNameLst>
                                          <p:attrName>ppt_x</p:attrName>
                                        </p:attrNameLst>
                                      </p:cBhvr>
                                    </p:anim>
                                    <p:set>
                                      <p:cBhvr>
                                        <p:cTn id="308" dur="770" fill="hold"/>
                                        <p:tgtEl>
                                          <p:spTgt spid="176160"/>
                                        </p:tgtEl>
                                        <p:attrNameLst>
                                          <p:attrName>ppt_y</p:attrName>
                                        </p:attrNameLst>
                                      </p:cBhvr>
                                      <p:to>
                                        <p:strVal val="(#ppt_y+0.4)"/>
                                      </p:to>
                                    </p:set>
                                    <p:anim from="(#ppt_y+0.4)" to="(#ppt_y)" calcmode="lin" valueType="num">
                                      <p:cBhvr>
                                        <p:cTn id="309" dur="1230" accel="100000" fill="hold">
                                          <p:stCondLst>
                                            <p:cond delay="770"/>
                                          </p:stCondLst>
                                        </p:cTn>
                                        <p:tgtEl>
                                          <p:spTgt spid="176160"/>
                                        </p:tgtEl>
                                        <p:attrNameLst>
                                          <p:attrName>ppt_y</p:attrName>
                                        </p:attrNameLst>
                                      </p:cBhvr>
                                    </p:anim>
                                  </p:childTnLst>
                                </p:cTn>
                              </p:par>
                              <p:par>
                                <p:cTn id="310" presetID="51" presetClass="entr" presetSubtype="0" fill="hold" nodeType="withEffect">
                                  <p:stCondLst>
                                    <p:cond delay="0"/>
                                  </p:stCondLst>
                                  <p:childTnLst>
                                    <p:set>
                                      <p:cBhvr>
                                        <p:cTn id="311" dur="1" fill="hold">
                                          <p:stCondLst>
                                            <p:cond delay="0"/>
                                          </p:stCondLst>
                                        </p:cTn>
                                        <p:tgtEl>
                                          <p:spTgt spid="176161"/>
                                        </p:tgtEl>
                                        <p:attrNameLst>
                                          <p:attrName>style.visibility</p:attrName>
                                        </p:attrNameLst>
                                      </p:cBhvr>
                                      <p:to>
                                        <p:strVal val="visible"/>
                                      </p:to>
                                    </p:set>
                                    <p:animEffect transition="in" filter="fade">
                                      <p:cBhvr>
                                        <p:cTn id="312" dur="770" decel="100000"/>
                                        <p:tgtEl>
                                          <p:spTgt spid="176161"/>
                                        </p:tgtEl>
                                      </p:cBhvr>
                                    </p:animEffect>
                                    <p:animScale>
                                      <p:cBhvr>
                                        <p:cTn id="313" dur="770" decel="100000"/>
                                        <p:tgtEl>
                                          <p:spTgt spid="176161"/>
                                        </p:tgtEl>
                                      </p:cBhvr>
                                      <p:from x="10000" y="10000"/>
                                      <p:to x="200000" y="450000"/>
                                    </p:animScale>
                                    <p:animScale>
                                      <p:cBhvr>
                                        <p:cTn id="314" dur="1230" accel="100000" fill="hold">
                                          <p:stCondLst>
                                            <p:cond delay="770"/>
                                          </p:stCondLst>
                                        </p:cTn>
                                        <p:tgtEl>
                                          <p:spTgt spid="176161"/>
                                        </p:tgtEl>
                                      </p:cBhvr>
                                      <p:from x="200000" y="450000"/>
                                      <p:to x="100000" y="100000"/>
                                    </p:animScale>
                                    <p:set>
                                      <p:cBhvr>
                                        <p:cTn id="315" dur="770" fill="hold"/>
                                        <p:tgtEl>
                                          <p:spTgt spid="176161"/>
                                        </p:tgtEl>
                                        <p:attrNameLst>
                                          <p:attrName>ppt_x</p:attrName>
                                        </p:attrNameLst>
                                      </p:cBhvr>
                                      <p:to>
                                        <p:strVal val="(0.5)"/>
                                      </p:to>
                                    </p:set>
                                    <p:anim from="(0.5)" to="(#ppt_x)" calcmode="lin" valueType="num">
                                      <p:cBhvr>
                                        <p:cTn id="316" dur="1230" accel="100000" fill="hold">
                                          <p:stCondLst>
                                            <p:cond delay="770"/>
                                          </p:stCondLst>
                                        </p:cTn>
                                        <p:tgtEl>
                                          <p:spTgt spid="176161"/>
                                        </p:tgtEl>
                                        <p:attrNameLst>
                                          <p:attrName>ppt_x</p:attrName>
                                        </p:attrNameLst>
                                      </p:cBhvr>
                                    </p:anim>
                                    <p:set>
                                      <p:cBhvr>
                                        <p:cTn id="317" dur="770" fill="hold"/>
                                        <p:tgtEl>
                                          <p:spTgt spid="176161"/>
                                        </p:tgtEl>
                                        <p:attrNameLst>
                                          <p:attrName>ppt_y</p:attrName>
                                        </p:attrNameLst>
                                      </p:cBhvr>
                                      <p:to>
                                        <p:strVal val="(#ppt_y+0.4)"/>
                                      </p:to>
                                    </p:set>
                                    <p:anim from="(#ppt_y+0.4)" to="(#ppt_y)" calcmode="lin" valueType="num">
                                      <p:cBhvr>
                                        <p:cTn id="318" dur="1230" accel="100000" fill="hold">
                                          <p:stCondLst>
                                            <p:cond delay="770"/>
                                          </p:stCondLst>
                                        </p:cTn>
                                        <p:tgtEl>
                                          <p:spTgt spid="176161"/>
                                        </p:tgtEl>
                                        <p:attrNameLst>
                                          <p:attrName>ppt_y</p:attrName>
                                        </p:attrNameLst>
                                      </p:cBhvr>
                                    </p:anim>
                                  </p:childTnLst>
                                </p:cTn>
                              </p:par>
                              <p:par>
                                <p:cTn id="319" presetID="51" presetClass="entr" presetSubtype="0" fill="hold" grpId="0" nodeType="withEffect">
                                  <p:stCondLst>
                                    <p:cond delay="0"/>
                                  </p:stCondLst>
                                  <p:childTnLst>
                                    <p:set>
                                      <p:cBhvr>
                                        <p:cTn id="320" dur="1" fill="hold">
                                          <p:stCondLst>
                                            <p:cond delay="0"/>
                                          </p:stCondLst>
                                        </p:cTn>
                                        <p:tgtEl>
                                          <p:spTgt spid="176163"/>
                                        </p:tgtEl>
                                        <p:attrNameLst>
                                          <p:attrName>style.visibility</p:attrName>
                                        </p:attrNameLst>
                                      </p:cBhvr>
                                      <p:to>
                                        <p:strVal val="visible"/>
                                      </p:to>
                                    </p:set>
                                    <p:animEffect transition="in" filter="fade">
                                      <p:cBhvr>
                                        <p:cTn id="321" dur="770" decel="100000"/>
                                        <p:tgtEl>
                                          <p:spTgt spid="176163"/>
                                        </p:tgtEl>
                                      </p:cBhvr>
                                    </p:animEffect>
                                    <p:animScale>
                                      <p:cBhvr>
                                        <p:cTn id="322" dur="770" decel="100000"/>
                                        <p:tgtEl>
                                          <p:spTgt spid="176163"/>
                                        </p:tgtEl>
                                      </p:cBhvr>
                                      <p:from x="10000" y="10000"/>
                                      <p:to x="200000" y="450000"/>
                                    </p:animScale>
                                    <p:animScale>
                                      <p:cBhvr>
                                        <p:cTn id="323" dur="1230" accel="100000" fill="hold">
                                          <p:stCondLst>
                                            <p:cond delay="770"/>
                                          </p:stCondLst>
                                        </p:cTn>
                                        <p:tgtEl>
                                          <p:spTgt spid="176163"/>
                                        </p:tgtEl>
                                      </p:cBhvr>
                                      <p:from x="200000" y="450000"/>
                                      <p:to x="100000" y="100000"/>
                                    </p:animScale>
                                    <p:set>
                                      <p:cBhvr>
                                        <p:cTn id="324" dur="770" fill="hold"/>
                                        <p:tgtEl>
                                          <p:spTgt spid="176163"/>
                                        </p:tgtEl>
                                        <p:attrNameLst>
                                          <p:attrName>ppt_x</p:attrName>
                                        </p:attrNameLst>
                                      </p:cBhvr>
                                      <p:to>
                                        <p:strVal val="(0.5)"/>
                                      </p:to>
                                    </p:set>
                                    <p:anim from="(0.5)" to="(#ppt_x)" calcmode="lin" valueType="num">
                                      <p:cBhvr>
                                        <p:cTn id="325" dur="1230" accel="100000" fill="hold">
                                          <p:stCondLst>
                                            <p:cond delay="770"/>
                                          </p:stCondLst>
                                        </p:cTn>
                                        <p:tgtEl>
                                          <p:spTgt spid="176163"/>
                                        </p:tgtEl>
                                        <p:attrNameLst>
                                          <p:attrName>ppt_x</p:attrName>
                                        </p:attrNameLst>
                                      </p:cBhvr>
                                    </p:anim>
                                    <p:set>
                                      <p:cBhvr>
                                        <p:cTn id="326" dur="770" fill="hold"/>
                                        <p:tgtEl>
                                          <p:spTgt spid="176163"/>
                                        </p:tgtEl>
                                        <p:attrNameLst>
                                          <p:attrName>ppt_y</p:attrName>
                                        </p:attrNameLst>
                                      </p:cBhvr>
                                      <p:to>
                                        <p:strVal val="(#ppt_y+0.4)"/>
                                      </p:to>
                                    </p:set>
                                    <p:anim from="(#ppt_y+0.4)" to="(#ppt_y)" calcmode="lin" valueType="num">
                                      <p:cBhvr>
                                        <p:cTn id="327" dur="1230" accel="100000" fill="hold">
                                          <p:stCondLst>
                                            <p:cond delay="770"/>
                                          </p:stCondLst>
                                        </p:cTn>
                                        <p:tgtEl>
                                          <p:spTgt spid="176163"/>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2" grpId="0" animBg="1"/>
      <p:bldP spid="176133" grpId="0" animBg="1"/>
      <p:bldP spid="176134" grpId="0" animBg="1"/>
      <p:bldP spid="176135" grpId="0" animBg="1"/>
      <p:bldP spid="176136" grpId="0" animBg="1"/>
      <p:bldP spid="176138" grpId="0"/>
      <p:bldP spid="176139" grpId="0" animBg="1"/>
      <p:bldP spid="176140" grpId="0" animBg="1"/>
      <p:bldP spid="176146" grpId="0" animBg="1"/>
      <p:bldP spid="176147" grpId="0" animBg="1"/>
      <p:bldP spid="176152" grpId="0" animBg="1"/>
      <p:bldP spid="176163" grpId="0"/>
      <p:bldP spid="176164" grpId="0" animBg="1"/>
      <p:bldP spid="176166" grpId="0" animBg="1"/>
    </p:bld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Oval 2"/>
          <p:cNvSpPr>
            <a:spLocks noChangeArrowheads="1"/>
          </p:cNvSpPr>
          <p:nvPr/>
        </p:nvSpPr>
        <p:spPr bwMode="auto">
          <a:xfrm rot="-875850">
            <a:off x="2484438" y="4941888"/>
            <a:ext cx="4745037" cy="1439862"/>
          </a:xfrm>
          <a:prstGeom prst="ellipse">
            <a:avLst/>
          </a:prstGeom>
          <a:noFill/>
          <a:ln w="38100">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51203" name="Oval 3"/>
          <p:cNvSpPr>
            <a:spLocks noChangeArrowheads="1"/>
          </p:cNvSpPr>
          <p:nvPr/>
        </p:nvSpPr>
        <p:spPr bwMode="auto">
          <a:xfrm rot="1026163">
            <a:off x="2160588" y="4727575"/>
            <a:ext cx="4883150" cy="1511300"/>
          </a:xfrm>
          <a:prstGeom prst="ellipse">
            <a:avLst/>
          </a:prstGeom>
          <a:noFill/>
          <a:ln w="57150" cmpd="thinThick">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284676" name="Rectangle 4"/>
          <p:cNvSpPr>
            <a:spLocks noGrp="1" noRot="1" noChangeArrowheads="1"/>
          </p:cNvSpPr>
          <p:nvPr>
            <p:ph type="title"/>
          </p:nvPr>
        </p:nvSpPr>
        <p:spPr>
          <a:xfrm>
            <a:off x="468313" y="0"/>
            <a:ext cx="8229600" cy="620713"/>
          </a:xfrm>
        </p:spPr>
        <p:txBody>
          <a:bodyPr/>
          <a:lstStyle/>
          <a:p>
            <a:pPr eaLnBrk="1" hangingPunct="1">
              <a:defRPr/>
            </a:pPr>
            <a:r>
              <a:rPr lang="fa-IR" sz="3800" smtClean="0">
                <a:solidFill>
                  <a:srgbClr val="FFFF00"/>
                </a:solidFill>
                <a:cs typeface="Titr" pitchFamily="2" charset="-78"/>
              </a:rPr>
              <a:t>رواندرماني و تعديل رفتار</a:t>
            </a:r>
            <a:r>
              <a:rPr lang="fa-IR" sz="2800" b="0" smtClean="0">
                <a:solidFill>
                  <a:schemeClr val="tx1"/>
                </a:solidFill>
                <a:cs typeface="Titr" pitchFamily="2" charset="-78"/>
              </a:rPr>
              <a:t>  </a:t>
            </a:r>
            <a:endParaRPr lang="en-US" sz="2800" b="0" smtClean="0">
              <a:solidFill>
                <a:schemeClr val="tx1"/>
              </a:solidFill>
              <a:cs typeface="Titr" pitchFamily="2" charset="-78"/>
            </a:endParaRPr>
          </a:p>
        </p:txBody>
      </p:sp>
      <p:sp>
        <p:nvSpPr>
          <p:cNvPr id="284677" name="Rectangle 5"/>
          <p:cNvSpPr>
            <a:spLocks noGrp="1" noChangeArrowheads="1"/>
          </p:cNvSpPr>
          <p:nvPr>
            <p:ph type="body" idx="1"/>
          </p:nvPr>
        </p:nvSpPr>
        <p:spPr>
          <a:xfrm>
            <a:off x="0" y="692150"/>
            <a:ext cx="9144000" cy="3673475"/>
          </a:xfrm>
        </p:spPr>
        <p:txBody>
          <a:bodyPr/>
          <a:lstStyle/>
          <a:p>
            <a:pPr eaLnBrk="1" hangingPunct="1">
              <a:lnSpc>
                <a:spcPct val="80000"/>
              </a:lnSpc>
              <a:buClr>
                <a:srgbClr val="000000"/>
              </a:buClr>
              <a:buFont typeface="Wingdings" panose="05000000000000000000" pitchFamily="2" charset="2"/>
              <a:buNone/>
              <a:defRPr/>
            </a:pPr>
            <a:r>
              <a:rPr lang="fa-IR" sz="2400" b="1" smtClean="0">
                <a:solidFill>
                  <a:srgbClr val="FF9900"/>
                </a:solidFill>
                <a:cs typeface="Titr" pitchFamily="2" charset="-78"/>
              </a:rPr>
              <a:t>ما براي آنكه رفتار افراد را تغيير دهيم از دو روش ميتوانيم عمل كنيم :</a:t>
            </a:r>
          </a:p>
          <a:p>
            <a:pPr eaLnBrk="1" hangingPunct="1">
              <a:lnSpc>
                <a:spcPct val="80000"/>
              </a:lnSpc>
              <a:buClr>
                <a:srgbClr val="000000"/>
              </a:buClr>
              <a:buFont typeface="Wingdings" panose="05000000000000000000" pitchFamily="2" charset="2"/>
              <a:buNone/>
              <a:defRPr/>
            </a:pPr>
            <a:r>
              <a:rPr lang="fa-IR" sz="2800" b="1" smtClean="0">
                <a:solidFill>
                  <a:srgbClr val="00FF99"/>
                </a:solidFill>
                <a:cs typeface="Titr" pitchFamily="2" charset="-78"/>
              </a:rPr>
              <a:t>روان درماني :</a:t>
            </a:r>
            <a:r>
              <a:rPr lang="fa-IR" sz="2400" smtClean="0">
                <a:cs typeface="Titr" pitchFamily="2" charset="-78"/>
              </a:rPr>
              <a:t>تغيير درنيازها وانگيزه ها. نظر رواندرمانها اينست كه براي تغييررفتار بايدازاحساسات وگرايشهاي درون يك فردآغازكرد.(هرچندكه اينكارتوسط حرفه ايها انجام مي شودزمانبروهزينه بر است)دراينجا تكيه بر تحليل دلايل پنهان دررفتارهايي است كه غالباًً نتيجه تجارب اوليه درزندگي است.</a:t>
            </a:r>
          </a:p>
          <a:p>
            <a:pPr eaLnBrk="1" hangingPunct="1">
              <a:lnSpc>
                <a:spcPct val="80000"/>
              </a:lnSpc>
              <a:buClr>
                <a:srgbClr val="000000"/>
              </a:buClr>
              <a:buFont typeface="Wingdings" panose="05000000000000000000" pitchFamily="2" charset="2"/>
              <a:buNone/>
              <a:defRPr/>
            </a:pPr>
            <a:r>
              <a:rPr lang="fa-IR" sz="2800" b="1" smtClean="0">
                <a:solidFill>
                  <a:srgbClr val="00FF99"/>
                </a:solidFill>
                <a:cs typeface="Titr" pitchFamily="2" charset="-78"/>
              </a:rPr>
              <a:t>تعديل رفتار:</a:t>
            </a:r>
            <a:r>
              <a:rPr lang="fa-IR" sz="2400" smtClean="0">
                <a:cs typeface="Titr" pitchFamily="2" charset="-78"/>
              </a:rPr>
              <a:t>بررفتارمشهود تاكيد دارد وازاهداف و ياروشهاي بيرون ازفرداستفاده ميكند تا با تعديل وشكل بخشيدن به رفتارآنرا بسوي عملكرد دلخواه هدايت كند.فرض منطقي اين است كه رفتاربوسيله نتايج مستقيم خويش كنترل ميشوند.آنچه پس ازاتفاق افتادن رفتار روي ميدهد به رفتار بيفزايد، ازآن بكاهد ويا سركوبش كند .</a:t>
            </a:r>
            <a:endParaRPr lang="en-US" sz="2400" smtClean="0">
              <a:cs typeface="Titr" pitchFamily="2" charset="-78"/>
            </a:endParaRPr>
          </a:p>
        </p:txBody>
      </p:sp>
      <p:sp>
        <p:nvSpPr>
          <p:cNvPr id="284678" name="Text Box 6"/>
          <p:cNvSpPr txBox="1">
            <a:spLocks noChangeArrowheads="1"/>
          </p:cNvSpPr>
          <p:nvPr/>
        </p:nvSpPr>
        <p:spPr bwMode="auto">
          <a:xfrm>
            <a:off x="5151438" y="5518150"/>
            <a:ext cx="1223962" cy="495300"/>
          </a:xfrm>
          <a:prstGeom prst="rect">
            <a:avLst/>
          </a:prstGeom>
          <a:gradFill rotWithShape="1">
            <a:gsLst>
              <a:gs pos="0">
                <a:srgbClr val="FFFF99"/>
              </a:gs>
              <a:gs pos="50000">
                <a:schemeClr val="accent1"/>
              </a:gs>
              <a:gs pos="100000">
                <a:srgbClr val="FFFF99"/>
              </a:gs>
            </a:gsLst>
            <a:lin ang="5400000" scaled="1"/>
          </a:gradFill>
          <a:ln w="38100">
            <a:solidFill>
              <a:srgbClr val="000000"/>
            </a:solidFill>
            <a:miter lim="800000"/>
            <a:headEnd/>
            <a:tailEnd/>
          </a:ln>
          <a:effectLst/>
        </p:spPr>
        <p:txBody>
          <a:bodyPr>
            <a:spAutoFit/>
          </a:bodyPr>
          <a:lstStyle/>
          <a:p>
            <a:pPr algn="ctr" rtl="0">
              <a:spcBef>
                <a:spcPct val="50000"/>
              </a:spcBef>
              <a:defRPr/>
            </a:pPr>
            <a:r>
              <a:rPr lang="fa-IR" sz="2400" b="1">
                <a:solidFill>
                  <a:srgbClr val="000000"/>
                </a:solidFill>
                <a:latin typeface="Tahoma" pitchFamily="34" charset="0"/>
              </a:rPr>
              <a:t>رفتار</a:t>
            </a:r>
            <a:endParaRPr lang="en-US" sz="2400" b="1">
              <a:solidFill>
                <a:srgbClr val="000000"/>
              </a:solidFill>
              <a:latin typeface="Tahoma" pitchFamily="34" charset="0"/>
            </a:endParaRPr>
          </a:p>
        </p:txBody>
      </p:sp>
      <p:sp>
        <p:nvSpPr>
          <p:cNvPr id="284679" name="Text Box 7"/>
          <p:cNvSpPr txBox="1">
            <a:spLocks noChangeArrowheads="1"/>
          </p:cNvSpPr>
          <p:nvPr/>
        </p:nvSpPr>
        <p:spPr bwMode="auto">
          <a:xfrm>
            <a:off x="2700338" y="5040313"/>
            <a:ext cx="1512887" cy="485775"/>
          </a:xfrm>
          <a:prstGeom prst="rect">
            <a:avLst/>
          </a:prstGeom>
          <a:solidFill>
            <a:srgbClr val="C0C0C0"/>
          </a:solidFill>
          <a:ln w="28575">
            <a:solidFill>
              <a:srgbClr val="000000"/>
            </a:solidFill>
            <a:miter lim="800000"/>
            <a:headEnd/>
            <a:tailEnd/>
          </a:ln>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400" b="1">
                <a:solidFill>
                  <a:srgbClr val="000000"/>
                </a:solidFill>
                <a:latin typeface="Tahoma" panose="020B0604030504040204" pitchFamily="34" charset="0"/>
              </a:rPr>
              <a:t>انگيزه</a:t>
            </a:r>
            <a:endParaRPr lang="en-US" altLang="fa-IR" sz="2400" b="1">
              <a:solidFill>
                <a:srgbClr val="000000"/>
              </a:solidFill>
              <a:latin typeface="Tahoma" panose="020B0604030504040204" pitchFamily="34" charset="0"/>
            </a:endParaRPr>
          </a:p>
        </p:txBody>
      </p:sp>
      <p:sp>
        <p:nvSpPr>
          <p:cNvPr id="284680" name="Text Box 8"/>
          <p:cNvSpPr txBox="1">
            <a:spLocks noChangeArrowheads="1"/>
          </p:cNvSpPr>
          <p:nvPr/>
        </p:nvSpPr>
        <p:spPr bwMode="auto">
          <a:xfrm>
            <a:off x="2698750" y="5868988"/>
            <a:ext cx="1512888" cy="485775"/>
          </a:xfrm>
          <a:prstGeom prst="rect">
            <a:avLst/>
          </a:prstGeom>
          <a:solidFill>
            <a:srgbClr val="C0C0C0"/>
          </a:solidFill>
          <a:ln w="28575">
            <a:solidFill>
              <a:srgbClr val="000000"/>
            </a:solidFill>
            <a:miter lim="800000"/>
            <a:headEnd/>
            <a:tailEnd/>
          </a:ln>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spcBef>
                <a:spcPct val="50000"/>
              </a:spcBef>
            </a:pPr>
            <a:r>
              <a:rPr lang="fa-IR" altLang="fa-IR" sz="2400" b="1">
                <a:solidFill>
                  <a:srgbClr val="000000"/>
                </a:solidFill>
                <a:latin typeface="Tahoma" panose="020B0604030504040204" pitchFamily="34" charset="0"/>
              </a:rPr>
              <a:t>هدف</a:t>
            </a:r>
            <a:endParaRPr lang="en-US" altLang="fa-IR" sz="2400" b="1">
              <a:solidFill>
                <a:srgbClr val="000000"/>
              </a:solidFill>
              <a:latin typeface="Tahoma" panose="020B0604030504040204" pitchFamily="34" charset="0"/>
            </a:endParaRPr>
          </a:p>
        </p:txBody>
      </p:sp>
      <p:sp>
        <p:nvSpPr>
          <p:cNvPr id="284681" name="Line 9"/>
          <p:cNvSpPr>
            <a:spLocks noChangeShapeType="1"/>
          </p:cNvSpPr>
          <p:nvPr/>
        </p:nvSpPr>
        <p:spPr bwMode="auto">
          <a:xfrm>
            <a:off x="3419475" y="5532438"/>
            <a:ext cx="0" cy="35877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84682" name="Line 10"/>
          <p:cNvSpPr>
            <a:spLocks noChangeShapeType="1"/>
          </p:cNvSpPr>
          <p:nvPr/>
        </p:nvSpPr>
        <p:spPr bwMode="auto">
          <a:xfrm>
            <a:off x="4716463" y="5243513"/>
            <a:ext cx="0" cy="9366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84683" name="Line 11"/>
          <p:cNvSpPr>
            <a:spLocks noChangeShapeType="1"/>
          </p:cNvSpPr>
          <p:nvPr/>
        </p:nvSpPr>
        <p:spPr bwMode="auto">
          <a:xfrm>
            <a:off x="4213225" y="5243513"/>
            <a:ext cx="50323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84684" name="Line 12"/>
          <p:cNvSpPr>
            <a:spLocks noChangeShapeType="1"/>
          </p:cNvSpPr>
          <p:nvPr/>
        </p:nvSpPr>
        <p:spPr bwMode="auto">
          <a:xfrm>
            <a:off x="4213225" y="6180138"/>
            <a:ext cx="50323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84685" name="Line 13"/>
          <p:cNvSpPr>
            <a:spLocks noChangeShapeType="1"/>
          </p:cNvSpPr>
          <p:nvPr/>
        </p:nvSpPr>
        <p:spPr bwMode="auto">
          <a:xfrm>
            <a:off x="4716463" y="5748338"/>
            <a:ext cx="433387"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84686" name="Line 14"/>
          <p:cNvSpPr>
            <a:spLocks noChangeShapeType="1"/>
          </p:cNvSpPr>
          <p:nvPr/>
        </p:nvSpPr>
        <p:spPr bwMode="auto">
          <a:xfrm flipV="1">
            <a:off x="3708400" y="5516563"/>
            <a:ext cx="0" cy="360362"/>
          </a:xfrm>
          <a:prstGeom prst="line">
            <a:avLst/>
          </a:prstGeom>
          <a:noFill/>
          <a:ln w="2857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51215" name="AutoShape 15"/>
          <p:cNvSpPr>
            <a:spLocks/>
          </p:cNvSpPr>
          <p:nvPr/>
        </p:nvSpPr>
        <p:spPr bwMode="auto">
          <a:xfrm rot="10447159">
            <a:off x="2078038" y="3841750"/>
            <a:ext cx="1628775" cy="400050"/>
          </a:xfrm>
          <a:prstGeom prst="callout3">
            <a:avLst>
              <a:gd name="adj1" fmla="val 76917"/>
              <a:gd name="adj2" fmla="val 102194"/>
              <a:gd name="adj3" fmla="val 76917"/>
              <a:gd name="adj4" fmla="val 102194"/>
              <a:gd name="adj5" fmla="val -64005"/>
              <a:gd name="adj6" fmla="val 116708"/>
              <a:gd name="adj7" fmla="val -137866"/>
              <a:gd name="adj8" fmla="val 77384"/>
            </a:avLst>
          </a:prstGeom>
          <a:solidFill>
            <a:srgbClr val="000000"/>
          </a:solidFill>
          <a:ln w="25400">
            <a:solidFill>
              <a:srgbClr val="000000"/>
            </a:solidFill>
            <a:miter lim="800000"/>
            <a:headEnd/>
            <a:tailEnd/>
          </a:ln>
        </p:spPr>
        <p:txBody>
          <a:bodyPr rot="10800000"/>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00FF99"/>
                </a:solidFill>
                <a:latin typeface="Tahoma" panose="020B0604030504040204" pitchFamily="34" charset="0"/>
                <a:cs typeface="Titr" pitchFamily="2" charset="0"/>
              </a:rPr>
              <a:t>روان درماني</a:t>
            </a:r>
            <a:endParaRPr lang="en-US" altLang="fa-IR" sz="3200" b="1">
              <a:solidFill>
                <a:srgbClr val="00FF99"/>
              </a:solidFill>
              <a:latin typeface="Tahoma" panose="020B0604030504040204" pitchFamily="34" charset="0"/>
              <a:cs typeface="Titr" pitchFamily="2" charset="0"/>
            </a:endParaRPr>
          </a:p>
        </p:txBody>
      </p:sp>
      <p:sp>
        <p:nvSpPr>
          <p:cNvPr id="51216" name="AutoShape 16"/>
          <p:cNvSpPr>
            <a:spLocks/>
          </p:cNvSpPr>
          <p:nvPr/>
        </p:nvSpPr>
        <p:spPr bwMode="auto">
          <a:xfrm rot="10447159">
            <a:off x="7058025" y="3717925"/>
            <a:ext cx="1582738" cy="400050"/>
          </a:xfrm>
          <a:prstGeom prst="callout3">
            <a:avLst>
              <a:gd name="adj1" fmla="val 65699"/>
              <a:gd name="adj2" fmla="val -6722"/>
              <a:gd name="adj3" fmla="val 65574"/>
              <a:gd name="adj4" fmla="val -7921"/>
              <a:gd name="adj5" fmla="val -54819"/>
              <a:gd name="adj6" fmla="val 4481"/>
              <a:gd name="adj7" fmla="val -277875"/>
              <a:gd name="adj8" fmla="val 135648"/>
            </a:avLst>
          </a:prstGeom>
          <a:solidFill>
            <a:srgbClr val="FF0000"/>
          </a:solidFill>
          <a:ln w="25400">
            <a:solidFill>
              <a:srgbClr val="FF0000"/>
            </a:solidFill>
            <a:miter lim="800000"/>
            <a:headEnd/>
            <a:tailEnd/>
          </a:ln>
        </p:spPr>
        <p:txBody>
          <a:bodyPr rot="10800000"/>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800" b="1">
                <a:solidFill>
                  <a:srgbClr val="00FF99"/>
                </a:solidFill>
                <a:latin typeface="Tahoma" panose="020B0604030504040204" pitchFamily="34" charset="0"/>
                <a:cs typeface="Titr" pitchFamily="2" charset="0"/>
              </a:rPr>
              <a:t>تعديل رفتار</a:t>
            </a:r>
            <a:endParaRPr lang="en-US" altLang="fa-IR" sz="2800" b="1">
              <a:solidFill>
                <a:srgbClr val="00FF99"/>
              </a:solidFill>
              <a:latin typeface="Tahoma" panose="020B0604030504040204" pitchFamily="34" charset="0"/>
              <a:cs typeface="Titr" pitchFamily="2"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84679"/>
                                        </p:tgtEl>
                                        <p:attrNameLst>
                                          <p:attrName>style.visibility</p:attrName>
                                        </p:attrNameLst>
                                      </p:cBhvr>
                                      <p:to>
                                        <p:strVal val="visible"/>
                                      </p:to>
                                    </p:set>
                                    <p:animEffect transition="in" filter="fade">
                                      <p:cBhvr>
                                        <p:cTn id="7" dur="770" decel="100000"/>
                                        <p:tgtEl>
                                          <p:spTgt spid="284679"/>
                                        </p:tgtEl>
                                      </p:cBhvr>
                                    </p:animEffect>
                                    <p:animScale>
                                      <p:cBhvr>
                                        <p:cTn id="8" dur="770" decel="100000"/>
                                        <p:tgtEl>
                                          <p:spTgt spid="284679"/>
                                        </p:tgtEl>
                                      </p:cBhvr>
                                      <p:from x="10000" y="10000"/>
                                      <p:to x="200000" y="450000"/>
                                    </p:animScale>
                                    <p:animScale>
                                      <p:cBhvr>
                                        <p:cTn id="9" dur="1230" accel="100000" fill="hold">
                                          <p:stCondLst>
                                            <p:cond delay="770"/>
                                          </p:stCondLst>
                                        </p:cTn>
                                        <p:tgtEl>
                                          <p:spTgt spid="284679"/>
                                        </p:tgtEl>
                                      </p:cBhvr>
                                      <p:from x="200000" y="450000"/>
                                      <p:to x="100000" y="100000"/>
                                    </p:animScale>
                                    <p:set>
                                      <p:cBhvr>
                                        <p:cTn id="10" dur="770" fill="hold"/>
                                        <p:tgtEl>
                                          <p:spTgt spid="284679"/>
                                        </p:tgtEl>
                                        <p:attrNameLst>
                                          <p:attrName>ppt_x</p:attrName>
                                        </p:attrNameLst>
                                      </p:cBhvr>
                                      <p:to>
                                        <p:strVal val="(0.5)"/>
                                      </p:to>
                                    </p:set>
                                    <p:anim from="(0.5)" to="(#ppt_x)" calcmode="lin" valueType="num">
                                      <p:cBhvr>
                                        <p:cTn id="11" dur="1230" accel="100000" fill="hold">
                                          <p:stCondLst>
                                            <p:cond delay="770"/>
                                          </p:stCondLst>
                                        </p:cTn>
                                        <p:tgtEl>
                                          <p:spTgt spid="284679"/>
                                        </p:tgtEl>
                                        <p:attrNameLst>
                                          <p:attrName>ppt_x</p:attrName>
                                        </p:attrNameLst>
                                      </p:cBhvr>
                                    </p:anim>
                                    <p:set>
                                      <p:cBhvr>
                                        <p:cTn id="12" dur="770" fill="hold"/>
                                        <p:tgtEl>
                                          <p:spTgt spid="284679"/>
                                        </p:tgtEl>
                                        <p:attrNameLst>
                                          <p:attrName>ppt_y</p:attrName>
                                        </p:attrNameLst>
                                      </p:cBhvr>
                                      <p:to>
                                        <p:strVal val="(#ppt_y+0.4)"/>
                                      </p:to>
                                    </p:set>
                                    <p:anim from="(#ppt_y+0.4)" to="(#ppt_y)" calcmode="lin" valueType="num">
                                      <p:cBhvr>
                                        <p:cTn id="13" dur="1230" accel="100000" fill="hold">
                                          <p:stCondLst>
                                            <p:cond delay="770"/>
                                          </p:stCondLst>
                                        </p:cTn>
                                        <p:tgtEl>
                                          <p:spTgt spid="284679"/>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1" presetClass="entr" presetSubtype="0" fill="hold" nodeType="clickEffect">
                                  <p:stCondLst>
                                    <p:cond delay="0"/>
                                  </p:stCondLst>
                                  <p:childTnLst>
                                    <p:set>
                                      <p:cBhvr>
                                        <p:cTn id="17" dur="1" fill="hold">
                                          <p:stCondLst>
                                            <p:cond delay="0"/>
                                          </p:stCondLst>
                                        </p:cTn>
                                        <p:tgtEl>
                                          <p:spTgt spid="284681"/>
                                        </p:tgtEl>
                                        <p:attrNameLst>
                                          <p:attrName>style.visibility</p:attrName>
                                        </p:attrNameLst>
                                      </p:cBhvr>
                                      <p:to>
                                        <p:strVal val="visible"/>
                                      </p:to>
                                    </p:set>
                                    <p:animEffect transition="in" filter="fade">
                                      <p:cBhvr>
                                        <p:cTn id="18" dur="770" decel="100000"/>
                                        <p:tgtEl>
                                          <p:spTgt spid="284681"/>
                                        </p:tgtEl>
                                      </p:cBhvr>
                                    </p:animEffect>
                                    <p:animScale>
                                      <p:cBhvr>
                                        <p:cTn id="19" dur="770" decel="100000"/>
                                        <p:tgtEl>
                                          <p:spTgt spid="284681"/>
                                        </p:tgtEl>
                                      </p:cBhvr>
                                      <p:from x="10000" y="10000"/>
                                      <p:to x="200000" y="450000"/>
                                    </p:animScale>
                                    <p:animScale>
                                      <p:cBhvr>
                                        <p:cTn id="20" dur="1230" accel="100000" fill="hold">
                                          <p:stCondLst>
                                            <p:cond delay="770"/>
                                          </p:stCondLst>
                                        </p:cTn>
                                        <p:tgtEl>
                                          <p:spTgt spid="284681"/>
                                        </p:tgtEl>
                                      </p:cBhvr>
                                      <p:from x="200000" y="450000"/>
                                      <p:to x="100000" y="100000"/>
                                    </p:animScale>
                                    <p:set>
                                      <p:cBhvr>
                                        <p:cTn id="21" dur="770" fill="hold"/>
                                        <p:tgtEl>
                                          <p:spTgt spid="284681"/>
                                        </p:tgtEl>
                                        <p:attrNameLst>
                                          <p:attrName>ppt_x</p:attrName>
                                        </p:attrNameLst>
                                      </p:cBhvr>
                                      <p:to>
                                        <p:strVal val="(0.5)"/>
                                      </p:to>
                                    </p:set>
                                    <p:anim from="(0.5)" to="(#ppt_x)" calcmode="lin" valueType="num">
                                      <p:cBhvr>
                                        <p:cTn id="22" dur="1230" accel="100000" fill="hold">
                                          <p:stCondLst>
                                            <p:cond delay="770"/>
                                          </p:stCondLst>
                                        </p:cTn>
                                        <p:tgtEl>
                                          <p:spTgt spid="284681"/>
                                        </p:tgtEl>
                                        <p:attrNameLst>
                                          <p:attrName>ppt_x</p:attrName>
                                        </p:attrNameLst>
                                      </p:cBhvr>
                                    </p:anim>
                                    <p:set>
                                      <p:cBhvr>
                                        <p:cTn id="23" dur="770" fill="hold"/>
                                        <p:tgtEl>
                                          <p:spTgt spid="284681"/>
                                        </p:tgtEl>
                                        <p:attrNameLst>
                                          <p:attrName>ppt_y</p:attrName>
                                        </p:attrNameLst>
                                      </p:cBhvr>
                                      <p:to>
                                        <p:strVal val="(#ppt_y+0.4)"/>
                                      </p:to>
                                    </p:set>
                                    <p:anim from="(#ppt_y+0.4)" to="(#ppt_y)" calcmode="lin" valueType="num">
                                      <p:cBhvr>
                                        <p:cTn id="24" dur="1230" accel="100000" fill="hold">
                                          <p:stCondLst>
                                            <p:cond delay="770"/>
                                          </p:stCondLst>
                                        </p:cTn>
                                        <p:tgtEl>
                                          <p:spTgt spid="284681"/>
                                        </p:tgtEl>
                                        <p:attrNameLst>
                                          <p:attrName>ppt_y</p:attrName>
                                        </p:attrNameLst>
                                      </p:cBhvr>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51" presetClass="entr" presetSubtype="0" fill="hold" grpId="0" nodeType="clickEffect">
                                  <p:stCondLst>
                                    <p:cond delay="0"/>
                                  </p:stCondLst>
                                  <p:childTnLst>
                                    <p:set>
                                      <p:cBhvr>
                                        <p:cTn id="28" dur="1" fill="hold">
                                          <p:stCondLst>
                                            <p:cond delay="0"/>
                                          </p:stCondLst>
                                        </p:cTn>
                                        <p:tgtEl>
                                          <p:spTgt spid="284680"/>
                                        </p:tgtEl>
                                        <p:attrNameLst>
                                          <p:attrName>style.visibility</p:attrName>
                                        </p:attrNameLst>
                                      </p:cBhvr>
                                      <p:to>
                                        <p:strVal val="visible"/>
                                      </p:to>
                                    </p:set>
                                    <p:animEffect transition="in" filter="fade">
                                      <p:cBhvr>
                                        <p:cTn id="29" dur="770" decel="100000"/>
                                        <p:tgtEl>
                                          <p:spTgt spid="284680"/>
                                        </p:tgtEl>
                                      </p:cBhvr>
                                    </p:animEffect>
                                    <p:animScale>
                                      <p:cBhvr>
                                        <p:cTn id="30" dur="770" decel="100000"/>
                                        <p:tgtEl>
                                          <p:spTgt spid="284680"/>
                                        </p:tgtEl>
                                      </p:cBhvr>
                                      <p:from x="10000" y="10000"/>
                                      <p:to x="200000" y="450000"/>
                                    </p:animScale>
                                    <p:animScale>
                                      <p:cBhvr>
                                        <p:cTn id="31" dur="1230" accel="100000" fill="hold">
                                          <p:stCondLst>
                                            <p:cond delay="770"/>
                                          </p:stCondLst>
                                        </p:cTn>
                                        <p:tgtEl>
                                          <p:spTgt spid="284680"/>
                                        </p:tgtEl>
                                      </p:cBhvr>
                                      <p:from x="200000" y="450000"/>
                                      <p:to x="100000" y="100000"/>
                                    </p:animScale>
                                    <p:set>
                                      <p:cBhvr>
                                        <p:cTn id="32" dur="770" fill="hold"/>
                                        <p:tgtEl>
                                          <p:spTgt spid="284680"/>
                                        </p:tgtEl>
                                        <p:attrNameLst>
                                          <p:attrName>ppt_x</p:attrName>
                                        </p:attrNameLst>
                                      </p:cBhvr>
                                      <p:to>
                                        <p:strVal val="(0.5)"/>
                                      </p:to>
                                    </p:set>
                                    <p:anim from="(0.5)" to="(#ppt_x)" calcmode="lin" valueType="num">
                                      <p:cBhvr>
                                        <p:cTn id="33" dur="1230" accel="100000" fill="hold">
                                          <p:stCondLst>
                                            <p:cond delay="770"/>
                                          </p:stCondLst>
                                        </p:cTn>
                                        <p:tgtEl>
                                          <p:spTgt spid="284680"/>
                                        </p:tgtEl>
                                        <p:attrNameLst>
                                          <p:attrName>ppt_x</p:attrName>
                                        </p:attrNameLst>
                                      </p:cBhvr>
                                    </p:anim>
                                    <p:set>
                                      <p:cBhvr>
                                        <p:cTn id="34" dur="770" fill="hold"/>
                                        <p:tgtEl>
                                          <p:spTgt spid="284680"/>
                                        </p:tgtEl>
                                        <p:attrNameLst>
                                          <p:attrName>ppt_y</p:attrName>
                                        </p:attrNameLst>
                                      </p:cBhvr>
                                      <p:to>
                                        <p:strVal val="(#ppt_y+0.4)"/>
                                      </p:to>
                                    </p:set>
                                    <p:anim from="(#ppt_y+0.4)" to="(#ppt_y)" calcmode="lin" valueType="num">
                                      <p:cBhvr>
                                        <p:cTn id="35" dur="1230" accel="100000" fill="hold">
                                          <p:stCondLst>
                                            <p:cond delay="770"/>
                                          </p:stCondLst>
                                        </p:cTn>
                                        <p:tgtEl>
                                          <p:spTgt spid="284680"/>
                                        </p:tgtEl>
                                        <p:attrNameLst>
                                          <p:attrName>ppt_y</p:attrName>
                                        </p:attrNameLst>
                                      </p:cBhvr>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51" presetClass="entr" presetSubtype="0" fill="hold" nodeType="clickEffect">
                                  <p:stCondLst>
                                    <p:cond delay="0"/>
                                  </p:stCondLst>
                                  <p:childTnLst>
                                    <p:set>
                                      <p:cBhvr>
                                        <p:cTn id="39" dur="1" fill="hold">
                                          <p:stCondLst>
                                            <p:cond delay="0"/>
                                          </p:stCondLst>
                                        </p:cTn>
                                        <p:tgtEl>
                                          <p:spTgt spid="284683"/>
                                        </p:tgtEl>
                                        <p:attrNameLst>
                                          <p:attrName>style.visibility</p:attrName>
                                        </p:attrNameLst>
                                      </p:cBhvr>
                                      <p:to>
                                        <p:strVal val="visible"/>
                                      </p:to>
                                    </p:set>
                                    <p:animEffect transition="in" filter="fade">
                                      <p:cBhvr>
                                        <p:cTn id="40" dur="770" decel="100000"/>
                                        <p:tgtEl>
                                          <p:spTgt spid="284683"/>
                                        </p:tgtEl>
                                      </p:cBhvr>
                                    </p:animEffect>
                                    <p:animScale>
                                      <p:cBhvr>
                                        <p:cTn id="41" dur="770" decel="100000"/>
                                        <p:tgtEl>
                                          <p:spTgt spid="284683"/>
                                        </p:tgtEl>
                                      </p:cBhvr>
                                      <p:from x="10000" y="10000"/>
                                      <p:to x="200000" y="450000"/>
                                    </p:animScale>
                                    <p:animScale>
                                      <p:cBhvr>
                                        <p:cTn id="42" dur="1230" accel="100000" fill="hold">
                                          <p:stCondLst>
                                            <p:cond delay="770"/>
                                          </p:stCondLst>
                                        </p:cTn>
                                        <p:tgtEl>
                                          <p:spTgt spid="284683"/>
                                        </p:tgtEl>
                                      </p:cBhvr>
                                      <p:from x="200000" y="450000"/>
                                      <p:to x="100000" y="100000"/>
                                    </p:animScale>
                                    <p:set>
                                      <p:cBhvr>
                                        <p:cTn id="43" dur="770" fill="hold"/>
                                        <p:tgtEl>
                                          <p:spTgt spid="284683"/>
                                        </p:tgtEl>
                                        <p:attrNameLst>
                                          <p:attrName>ppt_x</p:attrName>
                                        </p:attrNameLst>
                                      </p:cBhvr>
                                      <p:to>
                                        <p:strVal val="(0.5)"/>
                                      </p:to>
                                    </p:set>
                                    <p:anim from="(0.5)" to="(#ppt_x)" calcmode="lin" valueType="num">
                                      <p:cBhvr>
                                        <p:cTn id="44" dur="1230" accel="100000" fill="hold">
                                          <p:stCondLst>
                                            <p:cond delay="770"/>
                                          </p:stCondLst>
                                        </p:cTn>
                                        <p:tgtEl>
                                          <p:spTgt spid="284683"/>
                                        </p:tgtEl>
                                        <p:attrNameLst>
                                          <p:attrName>ppt_x</p:attrName>
                                        </p:attrNameLst>
                                      </p:cBhvr>
                                    </p:anim>
                                    <p:set>
                                      <p:cBhvr>
                                        <p:cTn id="45" dur="770" fill="hold"/>
                                        <p:tgtEl>
                                          <p:spTgt spid="284683"/>
                                        </p:tgtEl>
                                        <p:attrNameLst>
                                          <p:attrName>ppt_y</p:attrName>
                                        </p:attrNameLst>
                                      </p:cBhvr>
                                      <p:to>
                                        <p:strVal val="(#ppt_y+0.4)"/>
                                      </p:to>
                                    </p:set>
                                    <p:anim from="(#ppt_y+0.4)" to="(#ppt_y)" calcmode="lin" valueType="num">
                                      <p:cBhvr>
                                        <p:cTn id="46" dur="1230" accel="100000" fill="hold">
                                          <p:stCondLst>
                                            <p:cond delay="770"/>
                                          </p:stCondLst>
                                        </p:cTn>
                                        <p:tgtEl>
                                          <p:spTgt spid="284683"/>
                                        </p:tgtEl>
                                        <p:attrNameLst>
                                          <p:attrName>ppt_y</p:attrName>
                                        </p:attrNameLst>
                                      </p:cBhvr>
                                    </p:anim>
                                  </p:childTnLst>
                                </p:cTn>
                              </p:par>
                              <p:par>
                                <p:cTn id="47" presetID="51" presetClass="entr" presetSubtype="0" fill="hold" nodeType="withEffect">
                                  <p:stCondLst>
                                    <p:cond delay="0"/>
                                  </p:stCondLst>
                                  <p:childTnLst>
                                    <p:set>
                                      <p:cBhvr>
                                        <p:cTn id="48" dur="1" fill="hold">
                                          <p:stCondLst>
                                            <p:cond delay="0"/>
                                          </p:stCondLst>
                                        </p:cTn>
                                        <p:tgtEl>
                                          <p:spTgt spid="284686"/>
                                        </p:tgtEl>
                                        <p:attrNameLst>
                                          <p:attrName>style.visibility</p:attrName>
                                        </p:attrNameLst>
                                      </p:cBhvr>
                                      <p:to>
                                        <p:strVal val="visible"/>
                                      </p:to>
                                    </p:set>
                                    <p:animEffect transition="in" filter="fade">
                                      <p:cBhvr>
                                        <p:cTn id="49" dur="770" decel="100000"/>
                                        <p:tgtEl>
                                          <p:spTgt spid="284686"/>
                                        </p:tgtEl>
                                      </p:cBhvr>
                                    </p:animEffect>
                                    <p:animScale>
                                      <p:cBhvr>
                                        <p:cTn id="50" dur="770" decel="100000"/>
                                        <p:tgtEl>
                                          <p:spTgt spid="284686"/>
                                        </p:tgtEl>
                                      </p:cBhvr>
                                      <p:from x="10000" y="10000"/>
                                      <p:to x="200000" y="450000"/>
                                    </p:animScale>
                                    <p:animScale>
                                      <p:cBhvr>
                                        <p:cTn id="51" dur="1230" accel="100000" fill="hold">
                                          <p:stCondLst>
                                            <p:cond delay="770"/>
                                          </p:stCondLst>
                                        </p:cTn>
                                        <p:tgtEl>
                                          <p:spTgt spid="284686"/>
                                        </p:tgtEl>
                                      </p:cBhvr>
                                      <p:from x="200000" y="450000"/>
                                      <p:to x="100000" y="100000"/>
                                    </p:animScale>
                                    <p:set>
                                      <p:cBhvr>
                                        <p:cTn id="52" dur="770" fill="hold"/>
                                        <p:tgtEl>
                                          <p:spTgt spid="284686"/>
                                        </p:tgtEl>
                                        <p:attrNameLst>
                                          <p:attrName>ppt_x</p:attrName>
                                        </p:attrNameLst>
                                      </p:cBhvr>
                                      <p:to>
                                        <p:strVal val="(0.5)"/>
                                      </p:to>
                                    </p:set>
                                    <p:anim from="(0.5)" to="(#ppt_x)" calcmode="lin" valueType="num">
                                      <p:cBhvr>
                                        <p:cTn id="53" dur="1230" accel="100000" fill="hold">
                                          <p:stCondLst>
                                            <p:cond delay="770"/>
                                          </p:stCondLst>
                                        </p:cTn>
                                        <p:tgtEl>
                                          <p:spTgt spid="284686"/>
                                        </p:tgtEl>
                                        <p:attrNameLst>
                                          <p:attrName>ppt_x</p:attrName>
                                        </p:attrNameLst>
                                      </p:cBhvr>
                                    </p:anim>
                                    <p:set>
                                      <p:cBhvr>
                                        <p:cTn id="54" dur="770" fill="hold"/>
                                        <p:tgtEl>
                                          <p:spTgt spid="284686"/>
                                        </p:tgtEl>
                                        <p:attrNameLst>
                                          <p:attrName>ppt_y</p:attrName>
                                        </p:attrNameLst>
                                      </p:cBhvr>
                                      <p:to>
                                        <p:strVal val="(#ppt_y+0.4)"/>
                                      </p:to>
                                    </p:set>
                                    <p:anim from="(#ppt_y+0.4)" to="(#ppt_y)" calcmode="lin" valueType="num">
                                      <p:cBhvr>
                                        <p:cTn id="55" dur="1230" accel="100000" fill="hold">
                                          <p:stCondLst>
                                            <p:cond delay="770"/>
                                          </p:stCondLst>
                                        </p:cTn>
                                        <p:tgtEl>
                                          <p:spTgt spid="284686"/>
                                        </p:tgtEl>
                                        <p:attrNameLst>
                                          <p:attrName>ppt_y</p:attrName>
                                        </p:attrNameLst>
                                      </p:cBhvr>
                                    </p:anim>
                                  </p:childTnLst>
                                </p:cTn>
                              </p:par>
                              <p:par>
                                <p:cTn id="56" presetID="51" presetClass="entr" presetSubtype="0" fill="hold" nodeType="withEffect">
                                  <p:stCondLst>
                                    <p:cond delay="0"/>
                                  </p:stCondLst>
                                  <p:childTnLst>
                                    <p:set>
                                      <p:cBhvr>
                                        <p:cTn id="57" dur="1" fill="hold">
                                          <p:stCondLst>
                                            <p:cond delay="0"/>
                                          </p:stCondLst>
                                        </p:cTn>
                                        <p:tgtEl>
                                          <p:spTgt spid="284682"/>
                                        </p:tgtEl>
                                        <p:attrNameLst>
                                          <p:attrName>style.visibility</p:attrName>
                                        </p:attrNameLst>
                                      </p:cBhvr>
                                      <p:to>
                                        <p:strVal val="visible"/>
                                      </p:to>
                                    </p:set>
                                    <p:animEffect transition="in" filter="fade">
                                      <p:cBhvr>
                                        <p:cTn id="58" dur="770" decel="100000"/>
                                        <p:tgtEl>
                                          <p:spTgt spid="284682"/>
                                        </p:tgtEl>
                                      </p:cBhvr>
                                    </p:animEffect>
                                    <p:animScale>
                                      <p:cBhvr>
                                        <p:cTn id="59" dur="770" decel="100000"/>
                                        <p:tgtEl>
                                          <p:spTgt spid="284682"/>
                                        </p:tgtEl>
                                      </p:cBhvr>
                                      <p:from x="10000" y="10000"/>
                                      <p:to x="200000" y="450000"/>
                                    </p:animScale>
                                    <p:animScale>
                                      <p:cBhvr>
                                        <p:cTn id="60" dur="1230" accel="100000" fill="hold">
                                          <p:stCondLst>
                                            <p:cond delay="770"/>
                                          </p:stCondLst>
                                        </p:cTn>
                                        <p:tgtEl>
                                          <p:spTgt spid="284682"/>
                                        </p:tgtEl>
                                      </p:cBhvr>
                                      <p:from x="200000" y="450000"/>
                                      <p:to x="100000" y="100000"/>
                                    </p:animScale>
                                    <p:set>
                                      <p:cBhvr>
                                        <p:cTn id="61" dur="770" fill="hold"/>
                                        <p:tgtEl>
                                          <p:spTgt spid="284682"/>
                                        </p:tgtEl>
                                        <p:attrNameLst>
                                          <p:attrName>ppt_x</p:attrName>
                                        </p:attrNameLst>
                                      </p:cBhvr>
                                      <p:to>
                                        <p:strVal val="(0.5)"/>
                                      </p:to>
                                    </p:set>
                                    <p:anim from="(0.5)" to="(#ppt_x)" calcmode="lin" valueType="num">
                                      <p:cBhvr>
                                        <p:cTn id="62" dur="1230" accel="100000" fill="hold">
                                          <p:stCondLst>
                                            <p:cond delay="770"/>
                                          </p:stCondLst>
                                        </p:cTn>
                                        <p:tgtEl>
                                          <p:spTgt spid="284682"/>
                                        </p:tgtEl>
                                        <p:attrNameLst>
                                          <p:attrName>ppt_x</p:attrName>
                                        </p:attrNameLst>
                                      </p:cBhvr>
                                    </p:anim>
                                    <p:set>
                                      <p:cBhvr>
                                        <p:cTn id="63" dur="770" fill="hold"/>
                                        <p:tgtEl>
                                          <p:spTgt spid="284682"/>
                                        </p:tgtEl>
                                        <p:attrNameLst>
                                          <p:attrName>ppt_y</p:attrName>
                                        </p:attrNameLst>
                                      </p:cBhvr>
                                      <p:to>
                                        <p:strVal val="(#ppt_y+0.4)"/>
                                      </p:to>
                                    </p:set>
                                    <p:anim from="(#ppt_y+0.4)" to="(#ppt_y)" calcmode="lin" valueType="num">
                                      <p:cBhvr>
                                        <p:cTn id="64" dur="1230" accel="100000" fill="hold">
                                          <p:stCondLst>
                                            <p:cond delay="770"/>
                                          </p:stCondLst>
                                        </p:cTn>
                                        <p:tgtEl>
                                          <p:spTgt spid="284682"/>
                                        </p:tgtEl>
                                        <p:attrNameLst>
                                          <p:attrName>ppt_y</p:attrName>
                                        </p:attrNameLst>
                                      </p:cBhvr>
                                    </p:anim>
                                  </p:childTnLst>
                                </p:cTn>
                              </p:par>
                              <p:par>
                                <p:cTn id="65" presetID="51" presetClass="entr" presetSubtype="0" fill="hold" nodeType="withEffect">
                                  <p:stCondLst>
                                    <p:cond delay="0"/>
                                  </p:stCondLst>
                                  <p:childTnLst>
                                    <p:set>
                                      <p:cBhvr>
                                        <p:cTn id="66" dur="1" fill="hold">
                                          <p:stCondLst>
                                            <p:cond delay="0"/>
                                          </p:stCondLst>
                                        </p:cTn>
                                        <p:tgtEl>
                                          <p:spTgt spid="284684"/>
                                        </p:tgtEl>
                                        <p:attrNameLst>
                                          <p:attrName>style.visibility</p:attrName>
                                        </p:attrNameLst>
                                      </p:cBhvr>
                                      <p:to>
                                        <p:strVal val="visible"/>
                                      </p:to>
                                    </p:set>
                                    <p:animEffect transition="in" filter="fade">
                                      <p:cBhvr>
                                        <p:cTn id="67" dur="770" decel="100000"/>
                                        <p:tgtEl>
                                          <p:spTgt spid="284684"/>
                                        </p:tgtEl>
                                      </p:cBhvr>
                                    </p:animEffect>
                                    <p:animScale>
                                      <p:cBhvr>
                                        <p:cTn id="68" dur="770" decel="100000"/>
                                        <p:tgtEl>
                                          <p:spTgt spid="284684"/>
                                        </p:tgtEl>
                                      </p:cBhvr>
                                      <p:from x="10000" y="10000"/>
                                      <p:to x="200000" y="450000"/>
                                    </p:animScale>
                                    <p:animScale>
                                      <p:cBhvr>
                                        <p:cTn id="69" dur="1230" accel="100000" fill="hold">
                                          <p:stCondLst>
                                            <p:cond delay="770"/>
                                          </p:stCondLst>
                                        </p:cTn>
                                        <p:tgtEl>
                                          <p:spTgt spid="284684"/>
                                        </p:tgtEl>
                                      </p:cBhvr>
                                      <p:from x="200000" y="450000"/>
                                      <p:to x="100000" y="100000"/>
                                    </p:animScale>
                                    <p:set>
                                      <p:cBhvr>
                                        <p:cTn id="70" dur="770" fill="hold"/>
                                        <p:tgtEl>
                                          <p:spTgt spid="284684"/>
                                        </p:tgtEl>
                                        <p:attrNameLst>
                                          <p:attrName>ppt_x</p:attrName>
                                        </p:attrNameLst>
                                      </p:cBhvr>
                                      <p:to>
                                        <p:strVal val="(0.5)"/>
                                      </p:to>
                                    </p:set>
                                    <p:anim from="(0.5)" to="(#ppt_x)" calcmode="lin" valueType="num">
                                      <p:cBhvr>
                                        <p:cTn id="71" dur="1230" accel="100000" fill="hold">
                                          <p:stCondLst>
                                            <p:cond delay="770"/>
                                          </p:stCondLst>
                                        </p:cTn>
                                        <p:tgtEl>
                                          <p:spTgt spid="284684"/>
                                        </p:tgtEl>
                                        <p:attrNameLst>
                                          <p:attrName>ppt_x</p:attrName>
                                        </p:attrNameLst>
                                      </p:cBhvr>
                                    </p:anim>
                                    <p:set>
                                      <p:cBhvr>
                                        <p:cTn id="72" dur="770" fill="hold"/>
                                        <p:tgtEl>
                                          <p:spTgt spid="284684"/>
                                        </p:tgtEl>
                                        <p:attrNameLst>
                                          <p:attrName>ppt_y</p:attrName>
                                        </p:attrNameLst>
                                      </p:cBhvr>
                                      <p:to>
                                        <p:strVal val="(#ppt_y+0.4)"/>
                                      </p:to>
                                    </p:set>
                                    <p:anim from="(#ppt_y+0.4)" to="(#ppt_y)" calcmode="lin" valueType="num">
                                      <p:cBhvr>
                                        <p:cTn id="73" dur="1230" accel="100000" fill="hold">
                                          <p:stCondLst>
                                            <p:cond delay="770"/>
                                          </p:stCondLst>
                                        </p:cTn>
                                        <p:tgtEl>
                                          <p:spTgt spid="284684"/>
                                        </p:tgtEl>
                                        <p:attrNameLst>
                                          <p:attrName>ppt_y</p:attrName>
                                        </p:attrNameLst>
                                      </p:cBhvr>
                                    </p:anim>
                                  </p:childTnLst>
                                </p:cTn>
                              </p:par>
                              <p:par>
                                <p:cTn id="74" presetID="51" presetClass="entr" presetSubtype="0" fill="hold" nodeType="withEffect">
                                  <p:stCondLst>
                                    <p:cond delay="0"/>
                                  </p:stCondLst>
                                  <p:childTnLst>
                                    <p:set>
                                      <p:cBhvr>
                                        <p:cTn id="75" dur="1" fill="hold">
                                          <p:stCondLst>
                                            <p:cond delay="0"/>
                                          </p:stCondLst>
                                        </p:cTn>
                                        <p:tgtEl>
                                          <p:spTgt spid="284685"/>
                                        </p:tgtEl>
                                        <p:attrNameLst>
                                          <p:attrName>style.visibility</p:attrName>
                                        </p:attrNameLst>
                                      </p:cBhvr>
                                      <p:to>
                                        <p:strVal val="visible"/>
                                      </p:to>
                                    </p:set>
                                    <p:animEffect transition="in" filter="fade">
                                      <p:cBhvr>
                                        <p:cTn id="76" dur="770" decel="100000"/>
                                        <p:tgtEl>
                                          <p:spTgt spid="284685"/>
                                        </p:tgtEl>
                                      </p:cBhvr>
                                    </p:animEffect>
                                    <p:animScale>
                                      <p:cBhvr>
                                        <p:cTn id="77" dur="770" decel="100000"/>
                                        <p:tgtEl>
                                          <p:spTgt spid="284685"/>
                                        </p:tgtEl>
                                      </p:cBhvr>
                                      <p:from x="10000" y="10000"/>
                                      <p:to x="200000" y="450000"/>
                                    </p:animScale>
                                    <p:animScale>
                                      <p:cBhvr>
                                        <p:cTn id="78" dur="1230" accel="100000" fill="hold">
                                          <p:stCondLst>
                                            <p:cond delay="770"/>
                                          </p:stCondLst>
                                        </p:cTn>
                                        <p:tgtEl>
                                          <p:spTgt spid="284685"/>
                                        </p:tgtEl>
                                      </p:cBhvr>
                                      <p:from x="200000" y="450000"/>
                                      <p:to x="100000" y="100000"/>
                                    </p:animScale>
                                    <p:set>
                                      <p:cBhvr>
                                        <p:cTn id="79" dur="770" fill="hold"/>
                                        <p:tgtEl>
                                          <p:spTgt spid="284685"/>
                                        </p:tgtEl>
                                        <p:attrNameLst>
                                          <p:attrName>ppt_x</p:attrName>
                                        </p:attrNameLst>
                                      </p:cBhvr>
                                      <p:to>
                                        <p:strVal val="(0.5)"/>
                                      </p:to>
                                    </p:set>
                                    <p:anim from="(0.5)" to="(#ppt_x)" calcmode="lin" valueType="num">
                                      <p:cBhvr>
                                        <p:cTn id="80" dur="1230" accel="100000" fill="hold">
                                          <p:stCondLst>
                                            <p:cond delay="770"/>
                                          </p:stCondLst>
                                        </p:cTn>
                                        <p:tgtEl>
                                          <p:spTgt spid="284685"/>
                                        </p:tgtEl>
                                        <p:attrNameLst>
                                          <p:attrName>ppt_x</p:attrName>
                                        </p:attrNameLst>
                                      </p:cBhvr>
                                    </p:anim>
                                    <p:set>
                                      <p:cBhvr>
                                        <p:cTn id="81" dur="770" fill="hold"/>
                                        <p:tgtEl>
                                          <p:spTgt spid="284685"/>
                                        </p:tgtEl>
                                        <p:attrNameLst>
                                          <p:attrName>ppt_y</p:attrName>
                                        </p:attrNameLst>
                                      </p:cBhvr>
                                      <p:to>
                                        <p:strVal val="(#ppt_y+0.4)"/>
                                      </p:to>
                                    </p:set>
                                    <p:anim from="(#ppt_y+0.4)" to="(#ppt_y)" calcmode="lin" valueType="num">
                                      <p:cBhvr>
                                        <p:cTn id="82" dur="1230" accel="100000" fill="hold">
                                          <p:stCondLst>
                                            <p:cond delay="770"/>
                                          </p:stCondLst>
                                        </p:cTn>
                                        <p:tgtEl>
                                          <p:spTgt spid="284685"/>
                                        </p:tgtEl>
                                        <p:attrNameLst>
                                          <p:attrName>ppt_y</p:attrName>
                                        </p:attrNameLst>
                                      </p:cBhvr>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51" presetClass="entr" presetSubtype="0" fill="hold" nodeType="clickEffect">
                                  <p:stCondLst>
                                    <p:cond delay="0"/>
                                  </p:stCondLst>
                                  <p:childTnLst>
                                    <p:set>
                                      <p:cBhvr>
                                        <p:cTn id="86" dur="1" fill="hold">
                                          <p:stCondLst>
                                            <p:cond delay="0"/>
                                          </p:stCondLst>
                                        </p:cTn>
                                        <p:tgtEl>
                                          <p:spTgt spid="284682"/>
                                        </p:tgtEl>
                                        <p:attrNameLst>
                                          <p:attrName>style.visibility</p:attrName>
                                        </p:attrNameLst>
                                      </p:cBhvr>
                                      <p:to>
                                        <p:strVal val="visible"/>
                                      </p:to>
                                    </p:set>
                                    <p:animEffect transition="in" filter="fade">
                                      <p:cBhvr>
                                        <p:cTn id="87" dur="770" decel="100000"/>
                                        <p:tgtEl>
                                          <p:spTgt spid="284682"/>
                                        </p:tgtEl>
                                      </p:cBhvr>
                                    </p:animEffect>
                                    <p:animScale>
                                      <p:cBhvr>
                                        <p:cTn id="88" dur="770" decel="100000"/>
                                        <p:tgtEl>
                                          <p:spTgt spid="284682"/>
                                        </p:tgtEl>
                                      </p:cBhvr>
                                      <p:from x="10000" y="10000"/>
                                      <p:to x="200000" y="450000"/>
                                    </p:animScale>
                                    <p:animScale>
                                      <p:cBhvr>
                                        <p:cTn id="89" dur="1230" accel="100000" fill="hold">
                                          <p:stCondLst>
                                            <p:cond delay="770"/>
                                          </p:stCondLst>
                                        </p:cTn>
                                        <p:tgtEl>
                                          <p:spTgt spid="284682"/>
                                        </p:tgtEl>
                                      </p:cBhvr>
                                      <p:from x="200000" y="450000"/>
                                      <p:to x="100000" y="100000"/>
                                    </p:animScale>
                                    <p:set>
                                      <p:cBhvr>
                                        <p:cTn id="90" dur="770" fill="hold"/>
                                        <p:tgtEl>
                                          <p:spTgt spid="284682"/>
                                        </p:tgtEl>
                                        <p:attrNameLst>
                                          <p:attrName>ppt_x</p:attrName>
                                        </p:attrNameLst>
                                      </p:cBhvr>
                                      <p:to>
                                        <p:strVal val="(0.5)"/>
                                      </p:to>
                                    </p:set>
                                    <p:anim from="(0.5)" to="(#ppt_x)" calcmode="lin" valueType="num">
                                      <p:cBhvr>
                                        <p:cTn id="91" dur="1230" accel="100000" fill="hold">
                                          <p:stCondLst>
                                            <p:cond delay="770"/>
                                          </p:stCondLst>
                                        </p:cTn>
                                        <p:tgtEl>
                                          <p:spTgt spid="284682"/>
                                        </p:tgtEl>
                                        <p:attrNameLst>
                                          <p:attrName>ppt_x</p:attrName>
                                        </p:attrNameLst>
                                      </p:cBhvr>
                                    </p:anim>
                                    <p:set>
                                      <p:cBhvr>
                                        <p:cTn id="92" dur="770" fill="hold"/>
                                        <p:tgtEl>
                                          <p:spTgt spid="284682"/>
                                        </p:tgtEl>
                                        <p:attrNameLst>
                                          <p:attrName>ppt_y</p:attrName>
                                        </p:attrNameLst>
                                      </p:cBhvr>
                                      <p:to>
                                        <p:strVal val="(#ppt_y+0.4)"/>
                                      </p:to>
                                    </p:set>
                                    <p:anim from="(#ppt_y+0.4)" to="(#ppt_y)" calcmode="lin" valueType="num">
                                      <p:cBhvr>
                                        <p:cTn id="93" dur="1230" accel="100000" fill="hold">
                                          <p:stCondLst>
                                            <p:cond delay="770"/>
                                          </p:stCondLst>
                                        </p:cTn>
                                        <p:tgtEl>
                                          <p:spTgt spid="284682"/>
                                        </p:tgtEl>
                                        <p:attrNameLst>
                                          <p:attrName>ppt_y</p:attrName>
                                        </p:attrNameLst>
                                      </p:cBhvr>
                                    </p:anim>
                                  </p:childTnLst>
                                </p:cTn>
                              </p:par>
                              <p:par>
                                <p:cTn id="94" presetID="51" presetClass="entr" presetSubtype="0" fill="hold" nodeType="withEffect">
                                  <p:stCondLst>
                                    <p:cond delay="0"/>
                                  </p:stCondLst>
                                  <p:childTnLst>
                                    <p:set>
                                      <p:cBhvr>
                                        <p:cTn id="95" dur="1" fill="hold">
                                          <p:stCondLst>
                                            <p:cond delay="0"/>
                                          </p:stCondLst>
                                        </p:cTn>
                                        <p:tgtEl>
                                          <p:spTgt spid="284683"/>
                                        </p:tgtEl>
                                        <p:attrNameLst>
                                          <p:attrName>style.visibility</p:attrName>
                                        </p:attrNameLst>
                                      </p:cBhvr>
                                      <p:to>
                                        <p:strVal val="visible"/>
                                      </p:to>
                                    </p:set>
                                    <p:animEffect transition="in" filter="fade">
                                      <p:cBhvr>
                                        <p:cTn id="96" dur="770" decel="100000"/>
                                        <p:tgtEl>
                                          <p:spTgt spid="284683"/>
                                        </p:tgtEl>
                                      </p:cBhvr>
                                    </p:animEffect>
                                    <p:animScale>
                                      <p:cBhvr>
                                        <p:cTn id="97" dur="770" decel="100000"/>
                                        <p:tgtEl>
                                          <p:spTgt spid="284683"/>
                                        </p:tgtEl>
                                      </p:cBhvr>
                                      <p:from x="10000" y="10000"/>
                                      <p:to x="200000" y="450000"/>
                                    </p:animScale>
                                    <p:animScale>
                                      <p:cBhvr>
                                        <p:cTn id="98" dur="1230" accel="100000" fill="hold">
                                          <p:stCondLst>
                                            <p:cond delay="770"/>
                                          </p:stCondLst>
                                        </p:cTn>
                                        <p:tgtEl>
                                          <p:spTgt spid="284683"/>
                                        </p:tgtEl>
                                      </p:cBhvr>
                                      <p:from x="200000" y="450000"/>
                                      <p:to x="100000" y="100000"/>
                                    </p:animScale>
                                    <p:set>
                                      <p:cBhvr>
                                        <p:cTn id="99" dur="770" fill="hold"/>
                                        <p:tgtEl>
                                          <p:spTgt spid="284683"/>
                                        </p:tgtEl>
                                        <p:attrNameLst>
                                          <p:attrName>ppt_x</p:attrName>
                                        </p:attrNameLst>
                                      </p:cBhvr>
                                      <p:to>
                                        <p:strVal val="(0.5)"/>
                                      </p:to>
                                    </p:set>
                                    <p:anim from="(0.5)" to="(#ppt_x)" calcmode="lin" valueType="num">
                                      <p:cBhvr>
                                        <p:cTn id="100" dur="1230" accel="100000" fill="hold">
                                          <p:stCondLst>
                                            <p:cond delay="770"/>
                                          </p:stCondLst>
                                        </p:cTn>
                                        <p:tgtEl>
                                          <p:spTgt spid="284683"/>
                                        </p:tgtEl>
                                        <p:attrNameLst>
                                          <p:attrName>ppt_x</p:attrName>
                                        </p:attrNameLst>
                                      </p:cBhvr>
                                    </p:anim>
                                    <p:set>
                                      <p:cBhvr>
                                        <p:cTn id="101" dur="770" fill="hold"/>
                                        <p:tgtEl>
                                          <p:spTgt spid="284683"/>
                                        </p:tgtEl>
                                        <p:attrNameLst>
                                          <p:attrName>ppt_y</p:attrName>
                                        </p:attrNameLst>
                                      </p:cBhvr>
                                      <p:to>
                                        <p:strVal val="(#ppt_y+0.4)"/>
                                      </p:to>
                                    </p:set>
                                    <p:anim from="(#ppt_y+0.4)" to="(#ppt_y)" calcmode="lin" valueType="num">
                                      <p:cBhvr>
                                        <p:cTn id="102" dur="1230" accel="100000" fill="hold">
                                          <p:stCondLst>
                                            <p:cond delay="770"/>
                                          </p:stCondLst>
                                        </p:cTn>
                                        <p:tgtEl>
                                          <p:spTgt spid="284683"/>
                                        </p:tgtEl>
                                        <p:attrNameLst>
                                          <p:attrName>ppt_y</p:attrName>
                                        </p:attrNameLst>
                                      </p:cBhvr>
                                    </p:anim>
                                  </p:childTnLst>
                                </p:cTn>
                              </p:par>
                              <p:par>
                                <p:cTn id="103" presetID="51" presetClass="entr" presetSubtype="0" fill="hold" nodeType="withEffect">
                                  <p:stCondLst>
                                    <p:cond delay="0"/>
                                  </p:stCondLst>
                                  <p:childTnLst>
                                    <p:set>
                                      <p:cBhvr>
                                        <p:cTn id="104" dur="1" fill="hold">
                                          <p:stCondLst>
                                            <p:cond delay="0"/>
                                          </p:stCondLst>
                                        </p:cTn>
                                        <p:tgtEl>
                                          <p:spTgt spid="284684"/>
                                        </p:tgtEl>
                                        <p:attrNameLst>
                                          <p:attrName>style.visibility</p:attrName>
                                        </p:attrNameLst>
                                      </p:cBhvr>
                                      <p:to>
                                        <p:strVal val="visible"/>
                                      </p:to>
                                    </p:set>
                                    <p:animEffect transition="in" filter="fade">
                                      <p:cBhvr>
                                        <p:cTn id="105" dur="770" decel="100000"/>
                                        <p:tgtEl>
                                          <p:spTgt spid="284684"/>
                                        </p:tgtEl>
                                      </p:cBhvr>
                                    </p:animEffect>
                                    <p:animScale>
                                      <p:cBhvr>
                                        <p:cTn id="106" dur="770" decel="100000"/>
                                        <p:tgtEl>
                                          <p:spTgt spid="284684"/>
                                        </p:tgtEl>
                                      </p:cBhvr>
                                      <p:from x="10000" y="10000"/>
                                      <p:to x="200000" y="450000"/>
                                    </p:animScale>
                                    <p:animScale>
                                      <p:cBhvr>
                                        <p:cTn id="107" dur="1230" accel="100000" fill="hold">
                                          <p:stCondLst>
                                            <p:cond delay="770"/>
                                          </p:stCondLst>
                                        </p:cTn>
                                        <p:tgtEl>
                                          <p:spTgt spid="284684"/>
                                        </p:tgtEl>
                                      </p:cBhvr>
                                      <p:from x="200000" y="450000"/>
                                      <p:to x="100000" y="100000"/>
                                    </p:animScale>
                                    <p:set>
                                      <p:cBhvr>
                                        <p:cTn id="108" dur="770" fill="hold"/>
                                        <p:tgtEl>
                                          <p:spTgt spid="284684"/>
                                        </p:tgtEl>
                                        <p:attrNameLst>
                                          <p:attrName>ppt_x</p:attrName>
                                        </p:attrNameLst>
                                      </p:cBhvr>
                                      <p:to>
                                        <p:strVal val="(0.5)"/>
                                      </p:to>
                                    </p:set>
                                    <p:anim from="(0.5)" to="(#ppt_x)" calcmode="lin" valueType="num">
                                      <p:cBhvr>
                                        <p:cTn id="109" dur="1230" accel="100000" fill="hold">
                                          <p:stCondLst>
                                            <p:cond delay="770"/>
                                          </p:stCondLst>
                                        </p:cTn>
                                        <p:tgtEl>
                                          <p:spTgt spid="284684"/>
                                        </p:tgtEl>
                                        <p:attrNameLst>
                                          <p:attrName>ppt_x</p:attrName>
                                        </p:attrNameLst>
                                      </p:cBhvr>
                                    </p:anim>
                                    <p:set>
                                      <p:cBhvr>
                                        <p:cTn id="110" dur="770" fill="hold"/>
                                        <p:tgtEl>
                                          <p:spTgt spid="284684"/>
                                        </p:tgtEl>
                                        <p:attrNameLst>
                                          <p:attrName>ppt_y</p:attrName>
                                        </p:attrNameLst>
                                      </p:cBhvr>
                                      <p:to>
                                        <p:strVal val="(#ppt_y+0.4)"/>
                                      </p:to>
                                    </p:set>
                                    <p:anim from="(#ppt_y+0.4)" to="(#ppt_y)" calcmode="lin" valueType="num">
                                      <p:cBhvr>
                                        <p:cTn id="111" dur="1230" accel="100000" fill="hold">
                                          <p:stCondLst>
                                            <p:cond delay="770"/>
                                          </p:stCondLst>
                                        </p:cTn>
                                        <p:tgtEl>
                                          <p:spTgt spid="284684"/>
                                        </p:tgtEl>
                                        <p:attrNameLst>
                                          <p:attrName>ppt_y</p:attrName>
                                        </p:attrNameLst>
                                      </p:cBhvr>
                                    </p:anim>
                                  </p:childTnLst>
                                </p:cTn>
                              </p:par>
                              <p:par>
                                <p:cTn id="112" presetID="51" presetClass="entr" presetSubtype="0" fill="hold" nodeType="withEffect">
                                  <p:stCondLst>
                                    <p:cond delay="0"/>
                                  </p:stCondLst>
                                  <p:childTnLst>
                                    <p:set>
                                      <p:cBhvr>
                                        <p:cTn id="113" dur="1" fill="hold">
                                          <p:stCondLst>
                                            <p:cond delay="0"/>
                                          </p:stCondLst>
                                        </p:cTn>
                                        <p:tgtEl>
                                          <p:spTgt spid="284685"/>
                                        </p:tgtEl>
                                        <p:attrNameLst>
                                          <p:attrName>style.visibility</p:attrName>
                                        </p:attrNameLst>
                                      </p:cBhvr>
                                      <p:to>
                                        <p:strVal val="visible"/>
                                      </p:to>
                                    </p:set>
                                    <p:animEffect transition="in" filter="fade">
                                      <p:cBhvr>
                                        <p:cTn id="114" dur="770" decel="100000"/>
                                        <p:tgtEl>
                                          <p:spTgt spid="284685"/>
                                        </p:tgtEl>
                                      </p:cBhvr>
                                    </p:animEffect>
                                    <p:animScale>
                                      <p:cBhvr>
                                        <p:cTn id="115" dur="770" decel="100000"/>
                                        <p:tgtEl>
                                          <p:spTgt spid="284685"/>
                                        </p:tgtEl>
                                      </p:cBhvr>
                                      <p:from x="10000" y="10000"/>
                                      <p:to x="200000" y="450000"/>
                                    </p:animScale>
                                    <p:animScale>
                                      <p:cBhvr>
                                        <p:cTn id="116" dur="1230" accel="100000" fill="hold">
                                          <p:stCondLst>
                                            <p:cond delay="770"/>
                                          </p:stCondLst>
                                        </p:cTn>
                                        <p:tgtEl>
                                          <p:spTgt spid="284685"/>
                                        </p:tgtEl>
                                      </p:cBhvr>
                                      <p:from x="200000" y="450000"/>
                                      <p:to x="100000" y="100000"/>
                                    </p:animScale>
                                    <p:set>
                                      <p:cBhvr>
                                        <p:cTn id="117" dur="770" fill="hold"/>
                                        <p:tgtEl>
                                          <p:spTgt spid="284685"/>
                                        </p:tgtEl>
                                        <p:attrNameLst>
                                          <p:attrName>ppt_x</p:attrName>
                                        </p:attrNameLst>
                                      </p:cBhvr>
                                      <p:to>
                                        <p:strVal val="(0.5)"/>
                                      </p:to>
                                    </p:set>
                                    <p:anim from="(0.5)" to="(#ppt_x)" calcmode="lin" valueType="num">
                                      <p:cBhvr>
                                        <p:cTn id="118" dur="1230" accel="100000" fill="hold">
                                          <p:stCondLst>
                                            <p:cond delay="770"/>
                                          </p:stCondLst>
                                        </p:cTn>
                                        <p:tgtEl>
                                          <p:spTgt spid="284685"/>
                                        </p:tgtEl>
                                        <p:attrNameLst>
                                          <p:attrName>ppt_x</p:attrName>
                                        </p:attrNameLst>
                                      </p:cBhvr>
                                    </p:anim>
                                    <p:set>
                                      <p:cBhvr>
                                        <p:cTn id="119" dur="770" fill="hold"/>
                                        <p:tgtEl>
                                          <p:spTgt spid="284685"/>
                                        </p:tgtEl>
                                        <p:attrNameLst>
                                          <p:attrName>ppt_y</p:attrName>
                                        </p:attrNameLst>
                                      </p:cBhvr>
                                      <p:to>
                                        <p:strVal val="(#ppt_y+0.4)"/>
                                      </p:to>
                                    </p:set>
                                    <p:anim from="(#ppt_y+0.4)" to="(#ppt_y)" calcmode="lin" valueType="num">
                                      <p:cBhvr>
                                        <p:cTn id="120" dur="1230" accel="100000" fill="hold">
                                          <p:stCondLst>
                                            <p:cond delay="770"/>
                                          </p:stCondLst>
                                        </p:cTn>
                                        <p:tgtEl>
                                          <p:spTgt spid="284685"/>
                                        </p:tgtEl>
                                        <p:attrNameLst>
                                          <p:attrName>ppt_y</p:attrName>
                                        </p:attrNameLst>
                                      </p:cBhvr>
                                    </p:anim>
                                  </p:childTnLst>
                                </p:cTn>
                              </p:par>
                            </p:childTnLst>
                          </p:cTn>
                        </p:par>
                      </p:childTnLst>
                    </p:cTn>
                  </p:par>
                  <p:par>
                    <p:cTn id="121" fill="hold" nodeType="clickPar">
                      <p:stCondLst>
                        <p:cond delay="indefinite"/>
                      </p:stCondLst>
                      <p:childTnLst>
                        <p:par>
                          <p:cTn id="122" fill="hold" nodeType="withGroup">
                            <p:stCondLst>
                              <p:cond delay="0"/>
                            </p:stCondLst>
                            <p:childTnLst>
                              <p:par>
                                <p:cTn id="123" presetID="51" presetClass="entr" presetSubtype="0" fill="hold" grpId="0" nodeType="clickEffect">
                                  <p:stCondLst>
                                    <p:cond delay="0"/>
                                  </p:stCondLst>
                                  <p:childTnLst>
                                    <p:set>
                                      <p:cBhvr>
                                        <p:cTn id="124" dur="1" fill="hold">
                                          <p:stCondLst>
                                            <p:cond delay="0"/>
                                          </p:stCondLst>
                                        </p:cTn>
                                        <p:tgtEl>
                                          <p:spTgt spid="284678"/>
                                        </p:tgtEl>
                                        <p:attrNameLst>
                                          <p:attrName>style.visibility</p:attrName>
                                        </p:attrNameLst>
                                      </p:cBhvr>
                                      <p:to>
                                        <p:strVal val="visible"/>
                                      </p:to>
                                    </p:set>
                                    <p:animEffect transition="in" filter="fade">
                                      <p:cBhvr>
                                        <p:cTn id="125" dur="770" decel="100000"/>
                                        <p:tgtEl>
                                          <p:spTgt spid="284678"/>
                                        </p:tgtEl>
                                      </p:cBhvr>
                                    </p:animEffect>
                                    <p:animScale>
                                      <p:cBhvr>
                                        <p:cTn id="126" dur="770" decel="100000"/>
                                        <p:tgtEl>
                                          <p:spTgt spid="284678"/>
                                        </p:tgtEl>
                                      </p:cBhvr>
                                      <p:from x="10000" y="10000"/>
                                      <p:to x="200000" y="450000"/>
                                    </p:animScale>
                                    <p:animScale>
                                      <p:cBhvr>
                                        <p:cTn id="127" dur="1230" accel="100000" fill="hold">
                                          <p:stCondLst>
                                            <p:cond delay="770"/>
                                          </p:stCondLst>
                                        </p:cTn>
                                        <p:tgtEl>
                                          <p:spTgt spid="284678"/>
                                        </p:tgtEl>
                                      </p:cBhvr>
                                      <p:from x="200000" y="450000"/>
                                      <p:to x="100000" y="100000"/>
                                    </p:animScale>
                                    <p:set>
                                      <p:cBhvr>
                                        <p:cTn id="128" dur="770" fill="hold"/>
                                        <p:tgtEl>
                                          <p:spTgt spid="284678"/>
                                        </p:tgtEl>
                                        <p:attrNameLst>
                                          <p:attrName>ppt_x</p:attrName>
                                        </p:attrNameLst>
                                      </p:cBhvr>
                                      <p:to>
                                        <p:strVal val="(0.5)"/>
                                      </p:to>
                                    </p:set>
                                    <p:anim from="(0.5)" to="(#ppt_x)" calcmode="lin" valueType="num">
                                      <p:cBhvr>
                                        <p:cTn id="129" dur="1230" accel="100000" fill="hold">
                                          <p:stCondLst>
                                            <p:cond delay="770"/>
                                          </p:stCondLst>
                                        </p:cTn>
                                        <p:tgtEl>
                                          <p:spTgt spid="284678"/>
                                        </p:tgtEl>
                                        <p:attrNameLst>
                                          <p:attrName>ppt_x</p:attrName>
                                        </p:attrNameLst>
                                      </p:cBhvr>
                                    </p:anim>
                                    <p:set>
                                      <p:cBhvr>
                                        <p:cTn id="130" dur="770" fill="hold"/>
                                        <p:tgtEl>
                                          <p:spTgt spid="284678"/>
                                        </p:tgtEl>
                                        <p:attrNameLst>
                                          <p:attrName>ppt_y</p:attrName>
                                        </p:attrNameLst>
                                      </p:cBhvr>
                                      <p:to>
                                        <p:strVal val="(#ppt_y+0.4)"/>
                                      </p:to>
                                    </p:set>
                                    <p:anim from="(#ppt_y+0.4)" to="(#ppt_y)" calcmode="lin" valueType="num">
                                      <p:cBhvr>
                                        <p:cTn id="131" dur="1230" accel="100000" fill="hold">
                                          <p:stCondLst>
                                            <p:cond delay="770"/>
                                          </p:stCondLst>
                                        </p:cTn>
                                        <p:tgtEl>
                                          <p:spTgt spid="284678"/>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8" grpId="0" animBg="1"/>
      <p:bldP spid="284679" grpId="0" animBg="1"/>
      <p:bldP spid="284680" grpId="0" animBg="1"/>
    </p:bld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5698" name="Rectangle 2"/>
          <p:cNvSpPr>
            <a:spLocks noGrp="1" noRot="1" noChangeArrowheads="1"/>
          </p:cNvSpPr>
          <p:nvPr>
            <p:ph type="title"/>
          </p:nvPr>
        </p:nvSpPr>
        <p:spPr>
          <a:xfrm>
            <a:off x="457200" y="0"/>
            <a:ext cx="8229600" cy="765175"/>
          </a:xfrm>
        </p:spPr>
        <p:txBody>
          <a:bodyPr/>
          <a:lstStyle/>
          <a:p>
            <a:pPr eaLnBrk="1" hangingPunct="1">
              <a:defRPr/>
            </a:pPr>
            <a:r>
              <a:rPr lang="fa-IR" sz="4000" smtClean="0">
                <a:solidFill>
                  <a:srgbClr val="FFFF00"/>
                </a:solidFill>
                <a:cs typeface="Titr" pitchFamily="2" charset="-78"/>
              </a:rPr>
              <a:t>نظريه هاي انگيزش</a:t>
            </a:r>
            <a:endParaRPr lang="en-US" sz="4000" smtClean="0">
              <a:solidFill>
                <a:srgbClr val="FFFF00"/>
              </a:solidFill>
              <a:cs typeface="Titr" pitchFamily="2" charset="-78"/>
            </a:endParaRPr>
          </a:p>
        </p:txBody>
      </p:sp>
      <p:sp>
        <p:nvSpPr>
          <p:cNvPr id="285699" name="Rectangle 3"/>
          <p:cNvSpPr>
            <a:spLocks noGrp="1" noChangeArrowheads="1"/>
          </p:cNvSpPr>
          <p:nvPr>
            <p:ph type="body" idx="1"/>
          </p:nvPr>
        </p:nvSpPr>
        <p:spPr>
          <a:xfrm>
            <a:off x="0" y="692150"/>
            <a:ext cx="9144000" cy="6165850"/>
          </a:xfrm>
        </p:spPr>
        <p:txBody>
          <a:bodyPr/>
          <a:lstStyle/>
          <a:p>
            <a:pPr eaLnBrk="1" hangingPunct="1">
              <a:buClr>
                <a:srgbClr val="000000"/>
              </a:buClr>
              <a:buFont typeface="Wingdings" panose="05000000000000000000" pitchFamily="2" charset="2"/>
              <a:buNone/>
              <a:defRPr/>
            </a:pPr>
            <a:r>
              <a:rPr lang="fa-IR" b="1" smtClean="0">
                <a:solidFill>
                  <a:srgbClr val="00FF99"/>
                </a:solidFill>
                <a:cs typeface="Yagut" pitchFamily="2" charset="-78"/>
              </a:rPr>
              <a:t>نظريه هاي محتوايي</a:t>
            </a:r>
          </a:p>
          <a:p>
            <a:pPr eaLnBrk="1" hangingPunct="1">
              <a:buClr>
                <a:srgbClr val="000000"/>
              </a:buClr>
              <a:buFont typeface="Wingdings" panose="05000000000000000000" pitchFamily="2" charset="2"/>
              <a:buNone/>
              <a:defRPr/>
            </a:pPr>
            <a:r>
              <a:rPr lang="fa-IR" sz="2400" b="1" smtClean="0">
                <a:solidFill>
                  <a:srgbClr val="FF00FF"/>
                </a:solidFill>
                <a:cs typeface="Yagut" pitchFamily="2" charset="-78"/>
              </a:rPr>
              <a:t>نظريه هاي اوليه :</a:t>
            </a:r>
            <a:r>
              <a:rPr lang="en-US" sz="2400" b="1" smtClean="0">
                <a:solidFill>
                  <a:srgbClr val="FF00FF"/>
                </a:solidFill>
                <a:cs typeface="Yagut" pitchFamily="2" charset="-78"/>
              </a:rPr>
              <a:t> </a:t>
            </a:r>
            <a:r>
              <a:rPr lang="fa-IR" sz="2400" b="1" smtClean="0">
                <a:cs typeface="Yagut" pitchFamily="2" charset="-78"/>
              </a:rPr>
              <a:t>سلسله مراتب نيازها( مازلو) </a:t>
            </a:r>
            <a:r>
              <a:rPr lang="fa-IR" sz="2400" b="1" smtClean="0">
                <a:latin typeface="Arial"/>
                <a:cs typeface="Yagut" pitchFamily="2" charset="-78"/>
              </a:rPr>
              <a:t>–</a:t>
            </a:r>
            <a:r>
              <a:rPr lang="fa-IR" sz="2400" b="1" smtClean="0">
                <a:cs typeface="Yagut" pitchFamily="2" charset="-78"/>
              </a:rPr>
              <a:t> نظريه </a:t>
            </a:r>
            <a:r>
              <a:rPr lang="en-US" sz="2400" b="1" smtClean="0">
                <a:cs typeface="Yagut" pitchFamily="2" charset="-78"/>
              </a:rPr>
              <a:t>X</a:t>
            </a:r>
            <a:r>
              <a:rPr lang="fa-IR" sz="2400" b="1" smtClean="0">
                <a:cs typeface="Yagut" pitchFamily="2" charset="-78"/>
              </a:rPr>
              <a:t> و </a:t>
            </a:r>
            <a:r>
              <a:rPr lang="en-US" sz="2400" b="1" smtClean="0">
                <a:cs typeface="Yagut" pitchFamily="2" charset="-78"/>
              </a:rPr>
              <a:t>Y</a:t>
            </a:r>
            <a:r>
              <a:rPr lang="fa-IR" sz="2400" b="1" smtClean="0">
                <a:cs typeface="Yagut" pitchFamily="2" charset="-78"/>
              </a:rPr>
              <a:t>(مك گريگور) </a:t>
            </a:r>
            <a:r>
              <a:rPr lang="fa-IR" sz="2400" b="1" smtClean="0">
                <a:latin typeface="Arial"/>
                <a:cs typeface="Yagut" pitchFamily="2" charset="-78"/>
              </a:rPr>
              <a:t>–</a:t>
            </a:r>
            <a:r>
              <a:rPr lang="fa-IR" sz="2400" b="1" smtClean="0">
                <a:cs typeface="Yagut" pitchFamily="2" charset="-78"/>
              </a:rPr>
              <a:t> دو عاملي (هرزبرگ)</a:t>
            </a:r>
          </a:p>
          <a:p>
            <a:pPr eaLnBrk="1" hangingPunct="1">
              <a:buClr>
                <a:srgbClr val="000000"/>
              </a:buClr>
              <a:buFont typeface="Wingdings" panose="05000000000000000000" pitchFamily="2" charset="2"/>
              <a:buNone/>
              <a:defRPr/>
            </a:pPr>
            <a:r>
              <a:rPr lang="fa-IR" sz="2400" b="1" smtClean="0">
                <a:solidFill>
                  <a:srgbClr val="FF00FF"/>
                </a:solidFill>
                <a:cs typeface="Yagut" pitchFamily="2" charset="-78"/>
              </a:rPr>
              <a:t>نظريه هاي نوين :</a:t>
            </a:r>
            <a:r>
              <a:rPr lang="fa-IR" sz="2400" b="1" smtClean="0">
                <a:cs typeface="Yagut" pitchFamily="2" charset="-78"/>
              </a:rPr>
              <a:t> </a:t>
            </a:r>
            <a:r>
              <a:rPr lang="en-US" sz="2400" b="1" smtClean="0">
                <a:cs typeface="Yagut" pitchFamily="2" charset="-78"/>
              </a:rPr>
              <a:t>ERG</a:t>
            </a:r>
            <a:r>
              <a:rPr lang="fa-IR" sz="2400" b="1" smtClean="0">
                <a:cs typeface="Yagut" pitchFamily="2" charset="-78"/>
              </a:rPr>
              <a:t> (كلينتون آلدرفر) </a:t>
            </a:r>
            <a:r>
              <a:rPr lang="fa-IR" sz="2400" b="1" smtClean="0">
                <a:latin typeface="Arial"/>
                <a:cs typeface="Yagut" pitchFamily="2" charset="-78"/>
              </a:rPr>
              <a:t>–</a:t>
            </a:r>
            <a:r>
              <a:rPr lang="fa-IR" sz="2400" b="1" smtClean="0">
                <a:cs typeface="Yagut" pitchFamily="2" charset="-78"/>
              </a:rPr>
              <a:t>نيازهاي سه گانه ديويد مك كللند </a:t>
            </a:r>
            <a:r>
              <a:rPr lang="fa-IR" sz="2400" b="1" smtClean="0">
                <a:latin typeface="Arial"/>
                <a:cs typeface="Yagut" pitchFamily="2" charset="-78"/>
              </a:rPr>
              <a:t>–</a:t>
            </a:r>
            <a:r>
              <a:rPr lang="fa-IR" sz="2400" b="1" smtClean="0">
                <a:cs typeface="Yagut" pitchFamily="2" charset="-78"/>
              </a:rPr>
              <a:t>ارزشيابي شناخت</a:t>
            </a:r>
          </a:p>
          <a:p>
            <a:pPr eaLnBrk="1" hangingPunct="1">
              <a:buClr>
                <a:srgbClr val="000000"/>
              </a:buClr>
              <a:buFont typeface="Wingdings" panose="05000000000000000000" pitchFamily="2" charset="2"/>
              <a:buNone/>
              <a:defRPr/>
            </a:pPr>
            <a:r>
              <a:rPr lang="fa-IR" b="1" smtClean="0">
                <a:solidFill>
                  <a:srgbClr val="00FF99"/>
                </a:solidFill>
                <a:cs typeface="Yagut" pitchFamily="2" charset="-78"/>
              </a:rPr>
              <a:t>نظريه هاي فرايندي</a:t>
            </a:r>
          </a:p>
          <a:p>
            <a:pPr eaLnBrk="1" hangingPunct="1">
              <a:buClr>
                <a:srgbClr val="000000"/>
              </a:buClr>
              <a:buFont typeface="Wingdings" panose="05000000000000000000" pitchFamily="2" charset="2"/>
              <a:buNone/>
              <a:defRPr/>
            </a:pPr>
            <a:r>
              <a:rPr lang="fa-IR" sz="2400" b="1" smtClean="0">
                <a:cs typeface="Yagut" pitchFamily="2" charset="-78"/>
              </a:rPr>
              <a:t>نظريه ويژگيهاي ضروري شغل (ترنر و لارنس) </a:t>
            </a:r>
            <a:r>
              <a:rPr lang="fa-IR" sz="2400" b="1" smtClean="0">
                <a:latin typeface="Arial"/>
                <a:cs typeface="Yagut" pitchFamily="2" charset="-78"/>
              </a:rPr>
              <a:t>–</a:t>
            </a:r>
            <a:r>
              <a:rPr lang="fa-IR" sz="2400" b="1" smtClean="0">
                <a:cs typeface="Yagut" pitchFamily="2" charset="-78"/>
              </a:rPr>
              <a:t>الگوي ويژگيهاي شغلي (هاكمن) </a:t>
            </a:r>
            <a:r>
              <a:rPr lang="fa-IR" sz="2400" b="1" smtClean="0">
                <a:latin typeface="Arial"/>
                <a:cs typeface="Yagut" pitchFamily="2" charset="-78"/>
              </a:rPr>
              <a:t>–</a:t>
            </a:r>
            <a:r>
              <a:rPr lang="fa-IR" sz="2400" b="1" smtClean="0">
                <a:cs typeface="Yagut" pitchFamily="2" charset="-78"/>
              </a:rPr>
              <a:t>تعيين هدف (ادوين لاك) </a:t>
            </a:r>
            <a:r>
              <a:rPr lang="fa-IR" sz="2400" b="1" smtClean="0">
                <a:latin typeface="Arial"/>
                <a:cs typeface="Yagut" pitchFamily="2" charset="-78"/>
              </a:rPr>
              <a:t>–</a:t>
            </a:r>
            <a:r>
              <a:rPr lang="fa-IR" sz="2400" b="1" smtClean="0">
                <a:cs typeface="Yagut" pitchFamily="2" charset="-78"/>
              </a:rPr>
              <a:t>تقويت رفتار</a:t>
            </a:r>
            <a:r>
              <a:rPr lang="fa-IR" sz="2400" b="1" smtClean="0">
                <a:latin typeface="Arial"/>
                <a:cs typeface="Yagut" pitchFamily="2" charset="-78"/>
              </a:rPr>
              <a:t>–</a:t>
            </a:r>
            <a:r>
              <a:rPr lang="fa-IR" sz="2400" b="1" smtClean="0">
                <a:cs typeface="Yagut" pitchFamily="2" charset="-78"/>
              </a:rPr>
              <a:t> نبرابري (جي استيسي آدامز) </a:t>
            </a:r>
            <a:r>
              <a:rPr lang="fa-IR" sz="2400" b="1" smtClean="0">
                <a:latin typeface="Arial"/>
                <a:cs typeface="Yagut" pitchFamily="2" charset="-78"/>
              </a:rPr>
              <a:t>–</a:t>
            </a:r>
            <a:r>
              <a:rPr lang="fa-IR" sz="2400" b="1" smtClean="0">
                <a:cs typeface="Yagut" pitchFamily="2" charset="-78"/>
              </a:rPr>
              <a:t>انتظار(ويكتور وروم)</a:t>
            </a:r>
          </a:p>
          <a:p>
            <a:pPr eaLnBrk="1" hangingPunct="1">
              <a:buClr>
                <a:srgbClr val="000000"/>
              </a:buClr>
              <a:buFont typeface="Wingdings" panose="05000000000000000000" pitchFamily="2" charset="2"/>
              <a:buNone/>
              <a:defRPr/>
            </a:pPr>
            <a:endParaRPr lang="en-US" sz="2400" b="1" smtClean="0">
              <a:cs typeface="Yagut" pitchFamily="2" charset="-78"/>
            </a:endParaRPr>
          </a:p>
        </p:txBody>
      </p:sp>
    </p:spTree>
  </p:cSld>
  <p:clrMapOvr>
    <a:masterClrMapping/>
  </p:clrMapOvr>
  <p:transition>
    <p:wedge/>
  </p:transition>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7155" name="Rectangle 3"/>
          <p:cNvSpPr>
            <a:spLocks noGrp="1" noChangeArrowheads="1"/>
          </p:cNvSpPr>
          <p:nvPr>
            <p:ph type="body" sz="half" idx="1"/>
          </p:nvPr>
        </p:nvSpPr>
        <p:spPr>
          <a:xfrm>
            <a:off x="0" y="0"/>
            <a:ext cx="9144000" cy="3068638"/>
          </a:xfrm>
        </p:spPr>
        <p:txBody>
          <a:bodyPr/>
          <a:lstStyle/>
          <a:p>
            <a:pPr algn="ctr" eaLnBrk="1" hangingPunct="1">
              <a:lnSpc>
                <a:spcPct val="80000"/>
              </a:lnSpc>
              <a:buFont typeface="Wingdings" panose="05000000000000000000" pitchFamily="2" charset="2"/>
              <a:buNone/>
              <a:defRPr/>
            </a:pPr>
            <a:r>
              <a:rPr lang="fa-IR" sz="2800" b="1" smtClean="0">
                <a:solidFill>
                  <a:srgbClr val="FFFF00"/>
                </a:solidFill>
                <a:cs typeface="Titr" pitchFamily="2" charset="-78"/>
              </a:rPr>
              <a:t>نظريه سلسله مراتب نيازهاي مازلو</a:t>
            </a:r>
          </a:p>
          <a:p>
            <a:pPr algn="just" eaLnBrk="1" hangingPunct="1">
              <a:lnSpc>
                <a:spcPct val="80000"/>
              </a:lnSpc>
              <a:buFont typeface="Wingdings" panose="05000000000000000000" pitchFamily="2" charset="2"/>
              <a:buNone/>
              <a:defRPr/>
            </a:pPr>
            <a:r>
              <a:rPr lang="fa-IR" sz="2100" b="1" smtClean="0">
                <a:solidFill>
                  <a:srgbClr val="FF9900"/>
                </a:solidFill>
                <a:cs typeface="Yagut" pitchFamily="2" charset="-78"/>
              </a:rPr>
              <a:t>در درون هر انساني ، نيازها بصورت سلسله مراتب وجود دارند كه عبارتند از :</a:t>
            </a:r>
          </a:p>
          <a:p>
            <a:pPr algn="just" eaLnBrk="1" hangingPunct="1">
              <a:lnSpc>
                <a:spcPct val="80000"/>
              </a:lnSpc>
              <a:buFont typeface="Wingdings" panose="05000000000000000000" pitchFamily="2" charset="2"/>
              <a:buNone/>
              <a:defRPr/>
            </a:pPr>
            <a:r>
              <a:rPr lang="fa-IR" sz="2100" b="1" smtClean="0">
                <a:cs typeface="Yagut" pitchFamily="2" charset="-78"/>
              </a:rPr>
              <a:t>1- </a:t>
            </a:r>
            <a:r>
              <a:rPr lang="fa-IR" sz="2100" b="1" smtClean="0">
                <a:solidFill>
                  <a:srgbClr val="00FF99"/>
                </a:solidFill>
                <a:cs typeface="Yagut" pitchFamily="2" charset="-78"/>
              </a:rPr>
              <a:t>فيزيولوژيكي :</a:t>
            </a:r>
            <a:r>
              <a:rPr lang="fa-IR" sz="2100" b="1" smtClean="0">
                <a:cs typeface="Yagut" pitchFamily="2" charset="-78"/>
              </a:rPr>
              <a:t> شامل گرسنگي ، تشنگي ، استراحت و ساير نيازهاي فيزيكي بدن</a:t>
            </a:r>
          </a:p>
          <a:p>
            <a:pPr algn="just" eaLnBrk="1" hangingPunct="1">
              <a:lnSpc>
                <a:spcPct val="80000"/>
              </a:lnSpc>
              <a:buFont typeface="Wingdings" panose="05000000000000000000" pitchFamily="2" charset="2"/>
              <a:buNone/>
              <a:defRPr/>
            </a:pPr>
            <a:r>
              <a:rPr lang="fa-IR" sz="2100" b="1" smtClean="0">
                <a:cs typeface="Yagut" pitchFamily="2" charset="-78"/>
              </a:rPr>
              <a:t>2- </a:t>
            </a:r>
            <a:r>
              <a:rPr lang="fa-IR" sz="2100" b="1" smtClean="0">
                <a:solidFill>
                  <a:srgbClr val="00FF99"/>
                </a:solidFill>
                <a:cs typeface="Yagut" pitchFamily="2" charset="-78"/>
              </a:rPr>
              <a:t>ايمني :</a:t>
            </a:r>
            <a:r>
              <a:rPr lang="fa-IR" sz="2100" b="1" smtClean="0">
                <a:cs typeface="Yagut" pitchFamily="2" charset="-78"/>
              </a:rPr>
              <a:t> شامل امنيت و محفوظ ماندن در برابر خطرات فيزيكي و عاطفي</a:t>
            </a:r>
          </a:p>
          <a:p>
            <a:pPr algn="just" eaLnBrk="1" hangingPunct="1">
              <a:lnSpc>
                <a:spcPct val="80000"/>
              </a:lnSpc>
              <a:buFont typeface="Wingdings" panose="05000000000000000000" pitchFamily="2" charset="2"/>
              <a:buNone/>
              <a:defRPr/>
            </a:pPr>
            <a:r>
              <a:rPr lang="fa-IR" sz="2100" b="1" smtClean="0">
                <a:cs typeface="Yagut" pitchFamily="2" charset="-78"/>
              </a:rPr>
              <a:t>3- </a:t>
            </a:r>
            <a:r>
              <a:rPr lang="fa-IR" sz="2100" b="1" smtClean="0">
                <a:solidFill>
                  <a:srgbClr val="00FF99"/>
                </a:solidFill>
                <a:cs typeface="Yagut" pitchFamily="2" charset="-78"/>
              </a:rPr>
              <a:t>اجتماعي :</a:t>
            </a:r>
            <a:r>
              <a:rPr lang="fa-IR" sz="2100" b="1" smtClean="0">
                <a:cs typeface="Yagut" pitchFamily="2" charset="-78"/>
              </a:rPr>
              <a:t> شامل عاطفه ، تعلق خاطر و دوستي و محبت </a:t>
            </a:r>
          </a:p>
          <a:p>
            <a:pPr algn="just" eaLnBrk="1" hangingPunct="1">
              <a:lnSpc>
                <a:spcPct val="80000"/>
              </a:lnSpc>
              <a:buFont typeface="Wingdings" panose="05000000000000000000" pitchFamily="2" charset="2"/>
              <a:buNone/>
              <a:defRPr/>
            </a:pPr>
            <a:r>
              <a:rPr lang="fa-IR" sz="2100" b="1" smtClean="0">
                <a:cs typeface="Yagut" pitchFamily="2" charset="-78"/>
              </a:rPr>
              <a:t>4- </a:t>
            </a:r>
            <a:r>
              <a:rPr lang="fa-IR" sz="2100" b="1" smtClean="0">
                <a:solidFill>
                  <a:srgbClr val="00FF99"/>
                </a:solidFill>
                <a:cs typeface="Yagut" pitchFamily="2" charset="-78"/>
              </a:rPr>
              <a:t>احترام :</a:t>
            </a:r>
            <a:r>
              <a:rPr lang="fa-IR" sz="2100" b="1" smtClean="0">
                <a:cs typeface="Yagut" pitchFamily="2" charset="-78"/>
              </a:rPr>
              <a:t> به دو بخش دروني وبيروني تقسيم ميشود.احترام دروني شامل حرمت نفس،خودمختاري و پيشرفت واحترام بيروني شامل پايگاه ، مقام ، شهرت وجلب توجه ميشود.</a:t>
            </a:r>
          </a:p>
          <a:p>
            <a:pPr algn="just" eaLnBrk="1" hangingPunct="1">
              <a:lnSpc>
                <a:spcPct val="80000"/>
              </a:lnSpc>
              <a:buFont typeface="Wingdings" panose="05000000000000000000" pitchFamily="2" charset="2"/>
              <a:buNone/>
              <a:defRPr/>
            </a:pPr>
            <a:r>
              <a:rPr lang="fa-IR" sz="2100" b="1" smtClean="0">
                <a:cs typeface="Yagut" pitchFamily="2" charset="-78"/>
              </a:rPr>
              <a:t>5-</a:t>
            </a:r>
            <a:r>
              <a:rPr lang="fa-IR" sz="2100" b="1" smtClean="0">
                <a:solidFill>
                  <a:srgbClr val="00FF99"/>
                </a:solidFill>
                <a:cs typeface="Yagut" pitchFamily="2" charset="-78"/>
              </a:rPr>
              <a:t> خودشكوفايي:</a:t>
            </a:r>
            <a:r>
              <a:rPr lang="fa-IR" sz="2100" b="1" smtClean="0">
                <a:cs typeface="Yagut" pitchFamily="2" charset="-78"/>
              </a:rPr>
              <a:t>شامل رشدودستيابي به چيزهايي است كه فردبالقوه استعداد رسيدن به آنها رادارد وبه اصطلاح خود شكوفا ميشود.</a:t>
            </a:r>
          </a:p>
          <a:p>
            <a:pPr algn="just" eaLnBrk="1" hangingPunct="1">
              <a:lnSpc>
                <a:spcPct val="80000"/>
              </a:lnSpc>
              <a:buFont typeface="Wingdings" panose="05000000000000000000" pitchFamily="2" charset="2"/>
              <a:buNone/>
              <a:defRPr/>
            </a:pPr>
            <a:endParaRPr lang="en-US" sz="2100" b="1" smtClean="0">
              <a:cs typeface="Yagut" pitchFamily="2" charset="-78"/>
            </a:endParaRPr>
          </a:p>
        </p:txBody>
      </p:sp>
      <p:grpSp>
        <p:nvGrpSpPr>
          <p:cNvPr id="2" name="Diagram 6"/>
          <p:cNvGrpSpPr>
            <a:grpSpLocks noChangeAspect="1"/>
          </p:cNvGrpSpPr>
          <p:nvPr/>
        </p:nvGrpSpPr>
        <p:grpSpPr bwMode="auto">
          <a:xfrm>
            <a:off x="34925" y="2574925"/>
            <a:ext cx="3241675" cy="3230563"/>
            <a:chOff x="1582" y="858"/>
            <a:chExt cx="2552" cy="2544"/>
          </a:xfrm>
        </p:grpSpPr>
        <p:sp>
          <p:nvSpPr>
            <p:cNvPr id="3" name="_s2052"/>
            <p:cNvSpPr>
              <a:spLocks noChangeArrowheads="1"/>
            </p:cNvSpPr>
            <p:nvPr/>
          </p:nvSpPr>
          <p:spPr bwMode="auto">
            <a:xfrm flipV="1">
              <a:off x="2604" y="1028"/>
              <a:ext cx="508" cy="441"/>
            </a:xfrm>
            <a:custGeom>
              <a:avLst/>
              <a:gdLst>
                <a:gd name="G0" fmla="+- 10800 0 0"/>
                <a:gd name="G1" fmla="+- 21600 0 10800"/>
                <a:gd name="G2" fmla="*/ 10800 1 2"/>
                <a:gd name="G3" fmla="+- 21600 0 G2"/>
                <a:gd name="G4" fmla="+/ 10800 21600 2"/>
                <a:gd name="G5" fmla="+/ G1 0 2"/>
                <a:gd name="G6" fmla="*/ 21600 21600 10800"/>
                <a:gd name="G7" fmla="*/ G6 1 2"/>
                <a:gd name="G8" fmla="+- 21600 0 G7"/>
                <a:gd name="G9" fmla="*/ 21600 1 2"/>
                <a:gd name="G10" fmla="+- 10800 0 G9"/>
                <a:gd name="G11" fmla="?: G10 G8 0"/>
                <a:gd name="G12" fmla="?: G10 G7 21600"/>
                <a:gd name="T0" fmla="*/ 16200 w 21600"/>
                <a:gd name="T1" fmla="*/ 10800 h 21600"/>
                <a:gd name="T2" fmla="*/ 10800 w 21600"/>
                <a:gd name="T3" fmla="*/ 21600 h 21600"/>
                <a:gd name="T4" fmla="*/ 5400 w 21600"/>
                <a:gd name="T5" fmla="*/ 10800 h 21600"/>
                <a:gd name="T6" fmla="*/ 10800 w 21600"/>
                <a:gd name="T7" fmla="*/ 0 h 21600"/>
                <a:gd name="T8" fmla="*/ 7200 w 21600"/>
                <a:gd name="T9" fmla="*/ 7200 h 21600"/>
                <a:gd name="T10" fmla="*/ 14400 w 21600"/>
                <a:gd name="T11" fmla="*/ 14400 h 21600"/>
              </a:gdLst>
              <a:ahLst/>
              <a:cxnLst>
                <a:cxn ang="0">
                  <a:pos x="T0" y="T1"/>
                </a:cxn>
                <a:cxn ang="0">
                  <a:pos x="T2" y="T3"/>
                </a:cxn>
                <a:cxn ang="0">
                  <a:pos x="T4" y="T5"/>
                </a:cxn>
                <a:cxn ang="0">
                  <a:pos x="T6" y="T7"/>
                </a:cxn>
              </a:cxnLst>
              <a:rect l="T8" t="T9" r="T10" b="T11"/>
              <a:pathLst>
                <a:path w="21600" h="21600">
                  <a:moveTo>
                    <a:pt x="0" y="0"/>
                  </a:moveTo>
                  <a:lnTo>
                    <a:pt x="10800" y="21600"/>
                  </a:lnTo>
                  <a:lnTo>
                    <a:pt x="10800" y="21600"/>
                  </a:lnTo>
                  <a:lnTo>
                    <a:pt x="21600" y="0"/>
                  </a:lnTo>
                  <a:close/>
                </a:path>
              </a:pathLst>
            </a:custGeom>
            <a:solidFill>
              <a:srgbClr val="99CC00"/>
            </a:solidFill>
            <a:ln w="4699" algn="in">
              <a:solidFill>
                <a:schemeClr val="tx1"/>
              </a:solidFill>
              <a:miter lim="800000"/>
              <a:headEnd/>
              <a:tailEnd/>
            </a:ln>
          </p:spPr>
          <p:txBody>
            <a:bodyPr rot="10800000" vert="horz" wrap="none" lIns="72465" tIns="36233" rIns="72465" bIns="362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500" b="1" i="0" u="none" strike="noStrike" cap="none" normalizeH="0" baseline="0" smtClean="0">
                  <a:ln>
                    <a:noFill/>
                  </a:ln>
                  <a:solidFill>
                    <a:srgbClr val="FF0000"/>
                  </a:solidFill>
                  <a:effectLst/>
                  <a:latin typeface="Tahoma" panose="020B0604030504040204" pitchFamily="34" charset="0"/>
                  <a:cs typeface="Yagut" pitchFamily="2" charset="0"/>
                </a:rPr>
                <a:t>خود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500" b="1" i="0" u="none" strike="noStrike" cap="none" normalizeH="0" baseline="0" smtClean="0">
                  <a:ln>
                    <a:noFill/>
                  </a:ln>
                  <a:solidFill>
                    <a:srgbClr val="FF0000"/>
                  </a:solidFill>
                  <a:effectLst/>
                  <a:latin typeface="Tahoma" panose="020B0604030504040204" pitchFamily="34" charset="0"/>
                  <a:cs typeface="Yagut" pitchFamily="2" charset="0"/>
                </a:rPr>
                <a:t>شكوفايي</a:t>
              </a:r>
              <a:endParaRPr kumimoji="0" lang="en-US" altLang="fa-IR" sz="1500" b="1" i="0" u="none" strike="noStrike" cap="none" normalizeH="0" baseline="0" smtClean="0">
                <a:ln>
                  <a:noFill/>
                </a:ln>
                <a:solidFill>
                  <a:srgbClr val="FF0000"/>
                </a:solidFill>
                <a:effectLst/>
                <a:latin typeface="Tahoma" panose="020B0604030504040204" pitchFamily="34" charset="0"/>
                <a:cs typeface="Yagut" pitchFamily="2" charset="0"/>
              </a:endParaRPr>
            </a:p>
          </p:txBody>
        </p:sp>
        <p:sp>
          <p:nvSpPr>
            <p:cNvPr id="4" name="_s2053"/>
            <p:cNvSpPr>
              <a:spLocks noChangeArrowheads="1"/>
            </p:cNvSpPr>
            <p:nvPr/>
          </p:nvSpPr>
          <p:spPr bwMode="auto">
            <a:xfrm flipV="1">
              <a:off x="2349" y="1469"/>
              <a:ext cx="1018" cy="44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9900"/>
            </a:solidFill>
            <a:ln w="4699" algn="in">
              <a:solidFill>
                <a:schemeClr val="tx1"/>
              </a:solidFill>
              <a:miter lim="800000"/>
              <a:headEnd/>
              <a:tailEnd/>
            </a:ln>
          </p:spPr>
          <p:txBody>
            <a:bodyPr rot="10800000" vert="horz" wrap="none" lIns="72465" tIns="36233" rIns="72465" bIns="362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600" b="1" i="0" u="none" strike="noStrike" cap="none" normalizeH="0" baseline="0" smtClean="0">
                  <a:ln>
                    <a:noFill/>
                  </a:ln>
                  <a:solidFill>
                    <a:srgbClr val="FF0000"/>
                  </a:solidFill>
                  <a:effectLst/>
                  <a:latin typeface="Tahoma" panose="020B0604030504040204" pitchFamily="34" charset="0"/>
                  <a:cs typeface="Yagut" pitchFamily="2" charset="0"/>
                </a:rPr>
                <a:t>نياز به احترام</a:t>
              </a:r>
              <a:endParaRPr kumimoji="0" lang="en-US" altLang="fa-IR" sz="1600" b="1" i="0" u="none" strike="noStrike" cap="none" normalizeH="0" baseline="0" smtClean="0">
                <a:ln>
                  <a:noFill/>
                </a:ln>
                <a:solidFill>
                  <a:srgbClr val="FF0000"/>
                </a:solidFill>
                <a:effectLst/>
                <a:latin typeface="Tahoma" panose="020B0604030504040204" pitchFamily="34" charset="0"/>
                <a:cs typeface="Yagut" pitchFamily="2" charset="0"/>
              </a:endParaRPr>
            </a:p>
          </p:txBody>
        </p:sp>
        <p:sp>
          <p:nvSpPr>
            <p:cNvPr id="5" name="_s2054"/>
            <p:cNvSpPr>
              <a:spLocks noChangeArrowheads="1"/>
            </p:cNvSpPr>
            <p:nvPr/>
          </p:nvSpPr>
          <p:spPr bwMode="auto">
            <a:xfrm flipV="1">
              <a:off x="2095" y="1909"/>
              <a:ext cx="1526" cy="441"/>
            </a:xfrm>
            <a:custGeom>
              <a:avLst/>
              <a:gdLst>
                <a:gd name="G0" fmla="+- 3600 0 0"/>
                <a:gd name="G1" fmla="+- 21600 0 3600"/>
                <a:gd name="G2" fmla="*/ 3600 1 2"/>
                <a:gd name="G3" fmla="+- 21600 0 G2"/>
                <a:gd name="G4" fmla="+/ 3600 21600 2"/>
                <a:gd name="G5" fmla="+/ G1 0 2"/>
                <a:gd name="G6" fmla="*/ 21600 21600 3600"/>
                <a:gd name="G7" fmla="*/ G6 1 2"/>
                <a:gd name="G8" fmla="+- 21600 0 G7"/>
                <a:gd name="G9" fmla="*/ 21600 1 2"/>
                <a:gd name="G10" fmla="+- 3600 0 G9"/>
                <a:gd name="G11" fmla="?: G10 G8 0"/>
                <a:gd name="G12" fmla="?: G10 G7 21600"/>
                <a:gd name="T0" fmla="*/ 19800 w 21600"/>
                <a:gd name="T1" fmla="*/ 10800 h 21600"/>
                <a:gd name="T2" fmla="*/ 10800 w 21600"/>
                <a:gd name="T3" fmla="*/ 21600 h 21600"/>
                <a:gd name="T4" fmla="*/ 1800 w 21600"/>
                <a:gd name="T5" fmla="*/ 10800 h 21600"/>
                <a:gd name="T6" fmla="*/ 10800 w 21600"/>
                <a:gd name="T7" fmla="*/ 0 h 21600"/>
                <a:gd name="T8" fmla="*/ 3600 w 21600"/>
                <a:gd name="T9" fmla="*/ 3600 h 21600"/>
                <a:gd name="T10" fmla="*/ 18000 w 21600"/>
                <a:gd name="T11" fmla="*/ 18000 h 21600"/>
              </a:gdLst>
              <a:ahLst/>
              <a:cxnLst>
                <a:cxn ang="0">
                  <a:pos x="T0" y="T1"/>
                </a:cxn>
                <a:cxn ang="0">
                  <a:pos x="T2" y="T3"/>
                </a:cxn>
                <a:cxn ang="0">
                  <a:pos x="T4" y="T5"/>
                </a:cxn>
                <a:cxn ang="0">
                  <a:pos x="T6" y="T7"/>
                </a:cxn>
              </a:cxnLst>
              <a:rect l="T8" t="T9" r="T10" b="T11"/>
              <a:pathLst>
                <a:path w="21600" h="21600">
                  <a:moveTo>
                    <a:pt x="0" y="0"/>
                  </a:moveTo>
                  <a:lnTo>
                    <a:pt x="3600" y="21600"/>
                  </a:lnTo>
                  <a:lnTo>
                    <a:pt x="18000" y="21600"/>
                  </a:lnTo>
                  <a:lnTo>
                    <a:pt x="21600" y="0"/>
                  </a:lnTo>
                  <a:close/>
                </a:path>
              </a:pathLst>
            </a:custGeom>
            <a:solidFill>
              <a:srgbClr val="FFCC00"/>
            </a:solidFill>
            <a:ln w="4699" algn="in">
              <a:solidFill>
                <a:schemeClr val="tx1"/>
              </a:solidFill>
              <a:miter lim="800000"/>
              <a:headEnd/>
              <a:tailEnd/>
            </a:ln>
          </p:spPr>
          <p:txBody>
            <a:bodyPr rot="10800000" vert="horz" wrap="none" lIns="72465" tIns="36233" rIns="72465" bIns="362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600" b="1" i="0" u="none" strike="noStrike" cap="none" normalizeH="0" baseline="0" smtClean="0">
                  <a:ln>
                    <a:noFill/>
                  </a:ln>
                  <a:solidFill>
                    <a:srgbClr val="FF0000"/>
                  </a:solidFill>
                  <a:effectLst/>
                  <a:latin typeface="Tahoma" panose="020B0604030504040204" pitchFamily="34" charset="0"/>
                  <a:cs typeface="Yagut" pitchFamily="2" charset="0"/>
                </a:rPr>
                <a:t>نياز اجتماعي</a:t>
              </a:r>
              <a:endParaRPr kumimoji="0" lang="en-US" altLang="fa-IR" sz="1600" b="1" i="0" u="none" strike="noStrike" cap="none" normalizeH="0" baseline="0" smtClean="0">
                <a:ln>
                  <a:noFill/>
                </a:ln>
                <a:solidFill>
                  <a:srgbClr val="FF0000"/>
                </a:solidFill>
                <a:effectLst/>
                <a:latin typeface="Tahoma" panose="020B0604030504040204" pitchFamily="34" charset="0"/>
                <a:cs typeface="Yagut" pitchFamily="2" charset="0"/>
              </a:endParaRPr>
            </a:p>
          </p:txBody>
        </p:sp>
        <p:sp>
          <p:nvSpPr>
            <p:cNvPr id="6" name="_s2055"/>
            <p:cNvSpPr>
              <a:spLocks noChangeArrowheads="1"/>
            </p:cNvSpPr>
            <p:nvPr/>
          </p:nvSpPr>
          <p:spPr bwMode="auto">
            <a:xfrm flipV="1">
              <a:off x="1840" y="2350"/>
              <a:ext cx="2036" cy="441"/>
            </a:xfrm>
            <a:custGeom>
              <a:avLst/>
              <a:gdLst>
                <a:gd name="G0" fmla="+- 2700 0 0"/>
                <a:gd name="G1" fmla="+- 21600 0 2700"/>
                <a:gd name="G2" fmla="*/ 2700 1 2"/>
                <a:gd name="G3" fmla="+- 21600 0 G2"/>
                <a:gd name="G4" fmla="+/ 2700 21600 2"/>
                <a:gd name="G5" fmla="+/ G1 0 2"/>
                <a:gd name="G6" fmla="*/ 21600 21600 2700"/>
                <a:gd name="G7" fmla="*/ G6 1 2"/>
                <a:gd name="G8" fmla="+- 21600 0 G7"/>
                <a:gd name="G9" fmla="*/ 21600 1 2"/>
                <a:gd name="G10" fmla="+- 2700 0 G9"/>
                <a:gd name="G11" fmla="?: G10 G8 0"/>
                <a:gd name="G12" fmla="?: G10 G7 21600"/>
                <a:gd name="T0" fmla="*/ 20250 w 21600"/>
                <a:gd name="T1" fmla="*/ 10800 h 21600"/>
                <a:gd name="T2" fmla="*/ 10800 w 21600"/>
                <a:gd name="T3" fmla="*/ 21600 h 21600"/>
                <a:gd name="T4" fmla="*/ 1350 w 21600"/>
                <a:gd name="T5" fmla="*/ 10800 h 21600"/>
                <a:gd name="T6" fmla="*/ 10800 w 21600"/>
                <a:gd name="T7" fmla="*/ 0 h 21600"/>
                <a:gd name="T8" fmla="*/ 3150 w 21600"/>
                <a:gd name="T9" fmla="*/ 3150 h 21600"/>
                <a:gd name="T10" fmla="*/ 18450 w 21600"/>
                <a:gd name="T11" fmla="*/ 18450 h 21600"/>
              </a:gdLst>
              <a:ahLst/>
              <a:cxnLst>
                <a:cxn ang="0">
                  <a:pos x="T0" y="T1"/>
                </a:cxn>
                <a:cxn ang="0">
                  <a:pos x="T2" y="T3"/>
                </a:cxn>
                <a:cxn ang="0">
                  <a:pos x="T4" y="T5"/>
                </a:cxn>
                <a:cxn ang="0">
                  <a:pos x="T6" y="T7"/>
                </a:cxn>
              </a:cxnLst>
              <a:rect l="T8" t="T9" r="T10" b="T11"/>
              <a:pathLst>
                <a:path w="21600" h="21600">
                  <a:moveTo>
                    <a:pt x="0" y="0"/>
                  </a:moveTo>
                  <a:lnTo>
                    <a:pt x="2700" y="21600"/>
                  </a:lnTo>
                  <a:lnTo>
                    <a:pt x="18900" y="21600"/>
                  </a:lnTo>
                  <a:lnTo>
                    <a:pt x="21600" y="0"/>
                  </a:lnTo>
                  <a:close/>
                </a:path>
              </a:pathLst>
            </a:custGeom>
            <a:solidFill>
              <a:srgbClr val="FFCC99"/>
            </a:solidFill>
            <a:ln w="4699" algn="in">
              <a:solidFill>
                <a:schemeClr val="tx1"/>
              </a:solidFill>
              <a:miter lim="800000"/>
              <a:headEnd/>
              <a:tailEnd/>
            </a:ln>
          </p:spPr>
          <p:txBody>
            <a:bodyPr rot="10800000" vert="horz" wrap="none" lIns="72465" tIns="36233" rIns="72465" bIns="362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600" b="1" i="0" u="none" strike="noStrike" cap="none" normalizeH="0" baseline="0" smtClean="0">
                  <a:ln>
                    <a:noFill/>
                  </a:ln>
                  <a:solidFill>
                    <a:srgbClr val="FF0000"/>
                  </a:solidFill>
                  <a:effectLst/>
                  <a:latin typeface="Tahoma" panose="020B0604030504040204" pitchFamily="34" charset="0"/>
                  <a:cs typeface="Yagut" pitchFamily="2" charset="0"/>
                </a:rPr>
                <a:t>نياز به ايمني</a:t>
              </a:r>
              <a:endParaRPr kumimoji="0" lang="en-US" altLang="fa-IR" sz="1600" b="1" i="0" u="none" strike="noStrike" cap="none" normalizeH="0" baseline="0" smtClean="0">
                <a:ln>
                  <a:noFill/>
                </a:ln>
                <a:solidFill>
                  <a:srgbClr val="FF0000"/>
                </a:solidFill>
                <a:effectLst/>
                <a:latin typeface="Tahoma" panose="020B0604030504040204" pitchFamily="34" charset="0"/>
                <a:cs typeface="Yagut" pitchFamily="2" charset="0"/>
              </a:endParaRPr>
            </a:p>
          </p:txBody>
        </p:sp>
        <p:sp>
          <p:nvSpPr>
            <p:cNvPr id="7" name="_s2056"/>
            <p:cNvSpPr>
              <a:spLocks noChangeArrowheads="1"/>
            </p:cNvSpPr>
            <p:nvPr/>
          </p:nvSpPr>
          <p:spPr bwMode="auto">
            <a:xfrm flipV="1">
              <a:off x="1586" y="2791"/>
              <a:ext cx="2544" cy="440"/>
            </a:xfrm>
            <a:custGeom>
              <a:avLst/>
              <a:gdLst>
                <a:gd name="G0" fmla="+- 2160 0 0"/>
                <a:gd name="G1" fmla="+- 21600 0 2160"/>
                <a:gd name="G2" fmla="*/ 2160 1 2"/>
                <a:gd name="G3" fmla="+- 21600 0 G2"/>
                <a:gd name="G4" fmla="+/ 2160 21600 2"/>
                <a:gd name="G5" fmla="+/ G1 0 2"/>
                <a:gd name="G6" fmla="*/ 21600 21600 2160"/>
                <a:gd name="G7" fmla="*/ G6 1 2"/>
                <a:gd name="G8" fmla="+- 21600 0 G7"/>
                <a:gd name="G9" fmla="*/ 21600 1 2"/>
                <a:gd name="G10" fmla="+- 2160 0 G9"/>
                <a:gd name="G11" fmla="?: G10 G8 0"/>
                <a:gd name="G12" fmla="?: G10 G7 21600"/>
                <a:gd name="T0" fmla="*/ 20520 w 21600"/>
                <a:gd name="T1" fmla="*/ 10800 h 21600"/>
                <a:gd name="T2" fmla="*/ 10800 w 21600"/>
                <a:gd name="T3" fmla="*/ 21600 h 21600"/>
                <a:gd name="T4" fmla="*/ 1080 w 21600"/>
                <a:gd name="T5" fmla="*/ 10800 h 21600"/>
                <a:gd name="T6" fmla="*/ 10800 w 21600"/>
                <a:gd name="T7" fmla="*/ 0 h 21600"/>
                <a:gd name="T8" fmla="*/ 2880 w 21600"/>
                <a:gd name="T9" fmla="*/ 2880 h 21600"/>
                <a:gd name="T10" fmla="*/ 18720 w 21600"/>
                <a:gd name="T11" fmla="*/ 18720 h 21600"/>
              </a:gdLst>
              <a:ahLst/>
              <a:cxnLst>
                <a:cxn ang="0">
                  <a:pos x="T0" y="T1"/>
                </a:cxn>
                <a:cxn ang="0">
                  <a:pos x="T2" y="T3"/>
                </a:cxn>
                <a:cxn ang="0">
                  <a:pos x="T4" y="T5"/>
                </a:cxn>
                <a:cxn ang="0">
                  <a:pos x="T6" y="T7"/>
                </a:cxn>
              </a:cxnLst>
              <a:rect l="T8" t="T9" r="T10" b="T11"/>
              <a:pathLst>
                <a:path w="21600" h="21600">
                  <a:moveTo>
                    <a:pt x="0" y="0"/>
                  </a:moveTo>
                  <a:lnTo>
                    <a:pt x="2160" y="21600"/>
                  </a:lnTo>
                  <a:lnTo>
                    <a:pt x="19440" y="21600"/>
                  </a:lnTo>
                  <a:lnTo>
                    <a:pt x="21600" y="0"/>
                  </a:lnTo>
                  <a:close/>
                </a:path>
              </a:pathLst>
            </a:custGeom>
            <a:solidFill>
              <a:srgbClr val="CCFFCC"/>
            </a:solidFill>
            <a:ln w="4699" algn="in">
              <a:solidFill>
                <a:schemeClr val="tx1"/>
              </a:solidFill>
              <a:miter lim="800000"/>
              <a:headEnd/>
              <a:tailEnd/>
            </a:ln>
          </p:spPr>
          <p:txBody>
            <a:bodyPr rot="10800000" vert="horz" wrap="none" lIns="72465" tIns="36233" rIns="72465" bIns="362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600" b="1" i="0" u="none" strike="noStrike" cap="none" normalizeH="0" baseline="0" smtClean="0">
                  <a:ln>
                    <a:noFill/>
                  </a:ln>
                  <a:solidFill>
                    <a:srgbClr val="FF0000"/>
                  </a:solidFill>
                  <a:effectLst/>
                  <a:latin typeface="Tahoma" panose="020B0604030504040204" pitchFamily="34" charset="0"/>
                  <a:cs typeface="Yagut" pitchFamily="2" charset="0"/>
                </a:rPr>
                <a:t>نيازهاي فيزيولوژيك</a:t>
              </a:r>
              <a:endParaRPr kumimoji="0" lang="en-US" altLang="fa-IR" sz="1600" b="1" i="0" u="none" strike="noStrike" cap="none" normalizeH="0" baseline="0" smtClean="0">
                <a:ln>
                  <a:noFill/>
                </a:ln>
                <a:solidFill>
                  <a:srgbClr val="FF0000"/>
                </a:solidFill>
                <a:effectLst/>
                <a:latin typeface="Tahoma" panose="020B0604030504040204" pitchFamily="34" charset="0"/>
                <a:cs typeface="Yagut" pitchFamily="2" charset="0"/>
              </a:endParaRPr>
            </a:p>
          </p:txBody>
        </p:sp>
      </p:grpSp>
      <p:sp>
        <p:nvSpPr>
          <p:cNvPr id="2058" name="AutoShape 13"/>
          <p:cNvSpPr>
            <a:spLocks noChangeArrowheads="1"/>
          </p:cNvSpPr>
          <p:nvPr/>
        </p:nvSpPr>
        <p:spPr bwMode="auto">
          <a:xfrm>
            <a:off x="107950" y="5805488"/>
            <a:ext cx="1511300" cy="1079500"/>
          </a:xfrm>
          <a:prstGeom prst="flowChartMerge">
            <a:avLst/>
          </a:prstGeom>
          <a:gradFill rotWithShape="1">
            <a:gsLst>
              <a:gs pos="0">
                <a:srgbClr val="767600"/>
              </a:gs>
              <a:gs pos="100000">
                <a:srgbClr val="FFFF00"/>
              </a:gs>
            </a:gsLst>
            <a:lin ang="5400000" scaled="1"/>
          </a:gradFill>
          <a:ln w="9525">
            <a:solidFill>
              <a:srgbClr val="000000"/>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2059" name="Line 14"/>
          <p:cNvSpPr>
            <a:spLocks noChangeShapeType="1"/>
          </p:cNvSpPr>
          <p:nvPr/>
        </p:nvSpPr>
        <p:spPr bwMode="auto">
          <a:xfrm>
            <a:off x="611188" y="6524625"/>
            <a:ext cx="433387"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60" name="Line 15"/>
          <p:cNvSpPr>
            <a:spLocks noChangeShapeType="1"/>
          </p:cNvSpPr>
          <p:nvPr/>
        </p:nvSpPr>
        <p:spPr bwMode="auto">
          <a:xfrm>
            <a:off x="466725" y="6237288"/>
            <a:ext cx="79216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61" name="Line 16"/>
          <p:cNvSpPr>
            <a:spLocks noChangeShapeType="1"/>
          </p:cNvSpPr>
          <p:nvPr/>
        </p:nvSpPr>
        <p:spPr bwMode="auto">
          <a:xfrm>
            <a:off x="323850" y="6021388"/>
            <a:ext cx="115093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62" name="AutoShape 17"/>
          <p:cNvSpPr>
            <a:spLocks noChangeArrowheads="1"/>
          </p:cNvSpPr>
          <p:nvPr/>
        </p:nvSpPr>
        <p:spPr bwMode="auto">
          <a:xfrm>
            <a:off x="1763713" y="5661025"/>
            <a:ext cx="1295400" cy="1152525"/>
          </a:xfrm>
          <a:prstGeom prst="flowChartDecision">
            <a:avLst/>
          </a:prstGeom>
          <a:gradFill rotWithShape="1">
            <a:gsLst>
              <a:gs pos="0">
                <a:srgbClr val="477618"/>
              </a:gs>
              <a:gs pos="50000">
                <a:srgbClr val="99FF33"/>
              </a:gs>
              <a:gs pos="100000">
                <a:srgbClr val="477618"/>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2063" name="Line 18"/>
          <p:cNvSpPr>
            <a:spLocks noChangeShapeType="1"/>
          </p:cNvSpPr>
          <p:nvPr/>
        </p:nvSpPr>
        <p:spPr bwMode="auto">
          <a:xfrm>
            <a:off x="2195513" y="6526213"/>
            <a:ext cx="4318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64" name="Line 19"/>
          <p:cNvSpPr>
            <a:spLocks noChangeShapeType="1"/>
          </p:cNvSpPr>
          <p:nvPr/>
        </p:nvSpPr>
        <p:spPr bwMode="auto">
          <a:xfrm>
            <a:off x="1979613" y="6310313"/>
            <a:ext cx="8636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65" name="Freeform 20"/>
          <p:cNvSpPr>
            <a:spLocks/>
          </p:cNvSpPr>
          <p:nvPr/>
        </p:nvSpPr>
        <p:spPr bwMode="auto">
          <a:xfrm>
            <a:off x="1944688" y="6091238"/>
            <a:ext cx="876300" cy="12700"/>
          </a:xfrm>
          <a:custGeom>
            <a:avLst/>
            <a:gdLst>
              <a:gd name="T0" fmla="*/ 0 w 552"/>
              <a:gd name="T1" fmla="*/ 8 h 8"/>
              <a:gd name="T2" fmla="*/ 552 w 552"/>
              <a:gd name="T3" fmla="*/ 0 h 8"/>
              <a:gd name="T4" fmla="*/ 0 60000 65536"/>
              <a:gd name="T5" fmla="*/ 0 60000 65536"/>
              <a:gd name="T6" fmla="*/ 0 w 552"/>
              <a:gd name="T7" fmla="*/ 0 h 8"/>
              <a:gd name="T8" fmla="*/ 552 w 552"/>
              <a:gd name="T9" fmla="*/ 8 h 8"/>
            </a:gdLst>
            <a:ahLst/>
            <a:cxnLst>
              <a:cxn ang="T4">
                <a:pos x="T0" y="T1"/>
              </a:cxn>
              <a:cxn ang="T5">
                <a:pos x="T2" y="T3"/>
              </a:cxn>
            </a:cxnLst>
            <a:rect l="T6" t="T7" r="T8" b="T9"/>
            <a:pathLst>
              <a:path w="552" h="8">
                <a:moveTo>
                  <a:pt x="0" y="8"/>
                </a:moveTo>
                <a:lnTo>
                  <a:pt x="552"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2066" name="Freeform 21"/>
          <p:cNvSpPr>
            <a:spLocks/>
          </p:cNvSpPr>
          <p:nvPr/>
        </p:nvSpPr>
        <p:spPr bwMode="auto">
          <a:xfrm>
            <a:off x="2138363" y="5872163"/>
            <a:ext cx="501650" cy="1587"/>
          </a:xfrm>
          <a:custGeom>
            <a:avLst/>
            <a:gdLst>
              <a:gd name="T0" fmla="*/ 0 w 316"/>
              <a:gd name="T1" fmla="*/ 0 h 1"/>
              <a:gd name="T2" fmla="*/ 316 w 316"/>
              <a:gd name="T3" fmla="*/ 0 h 1"/>
              <a:gd name="T4" fmla="*/ 0 60000 65536"/>
              <a:gd name="T5" fmla="*/ 0 60000 65536"/>
              <a:gd name="T6" fmla="*/ 0 w 316"/>
              <a:gd name="T7" fmla="*/ 0 h 1"/>
              <a:gd name="T8" fmla="*/ 316 w 316"/>
              <a:gd name="T9" fmla="*/ 1 h 1"/>
            </a:gdLst>
            <a:ahLst/>
            <a:cxnLst>
              <a:cxn ang="T4">
                <a:pos x="T0" y="T1"/>
              </a:cxn>
              <a:cxn ang="T5">
                <a:pos x="T2" y="T3"/>
              </a:cxn>
            </a:cxnLst>
            <a:rect l="T6" t="T7" r="T8" b="T9"/>
            <a:pathLst>
              <a:path w="316" h="1">
                <a:moveTo>
                  <a:pt x="0" y="0"/>
                </a:moveTo>
                <a:lnTo>
                  <a:pt x="316"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177174" name="Rectangle 22"/>
          <p:cNvSpPr>
            <a:spLocks noChangeArrowheads="1"/>
          </p:cNvSpPr>
          <p:nvPr/>
        </p:nvSpPr>
        <p:spPr bwMode="auto">
          <a:xfrm>
            <a:off x="2411413" y="2781300"/>
            <a:ext cx="6732587" cy="2089150"/>
          </a:xfrm>
          <a:prstGeom prst="rect">
            <a:avLst/>
          </a:prstGeom>
          <a:noFill/>
          <a:ln w="9525">
            <a:noFill/>
            <a:miter lim="800000"/>
            <a:headEnd/>
            <a:tailEnd/>
          </a:ln>
          <a:effectLst/>
        </p:spPr>
        <p:txBody>
          <a:bodyPr/>
          <a:lstStyle/>
          <a:p>
            <a:pPr marL="342900" indent="-342900">
              <a:lnSpc>
                <a:spcPct val="80000"/>
              </a:lnSpc>
              <a:spcBef>
                <a:spcPct val="20000"/>
              </a:spcBef>
              <a:buClr>
                <a:schemeClr val="hlink"/>
              </a:buClr>
              <a:buSzPct val="70000"/>
              <a:buFont typeface="Wingdings" pitchFamily="2" charset="2"/>
              <a:buNone/>
              <a:defRPr/>
            </a:pPr>
            <a:r>
              <a:rPr lang="fa-IR" sz="2400" b="1">
                <a:solidFill>
                  <a:schemeClr val="hlink"/>
                </a:solidFill>
                <a:effectLst>
                  <a:outerShdw blurRad="38100" dist="38100" dir="2700000" algn="tl">
                    <a:srgbClr val="000000"/>
                  </a:outerShdw>
                </a:effectLst>
                <a:cs typeface="Homa" pitchFamily="2" charset="-78"/>
              </a:rPr>
              <a:t>هريك ازنيازها كه بمقدار كافي ارضاء شود، نياز بعدي خود نمايي ميكند.نظريه فوق بيانگراينست كه،اگرچه هيچ نيازي بصورت كامل ارضاء</a:t>
            </a:r>
            <a:r>
              <a:rPr lang="en-US" sz="2400" b="1">
                <a:solidFill>
                  <a:schemeClr val="hlink"/>
                </a:solidFill>
                <a:effectLst>
                  <a:outerShdw blurRad="38100" dist="38100" dir="2700000" algn="tl">
                    <a:srgbClr val="000000"/>
                  </a:outerShdw>
                </a:effectLst>
                <a:cs typeface="Homa" pitchFamily="2" charset="-78"/>
              </a:rPr>
              <a:t> </a:t>
            </a:r>
            <a:r>
              <a:rPr lang="fa-IR" sz="2400" b="1">
                <a:solidFill>
                  <a:schemeClr val="hlink"/>
                </a:solidFill>
                <a:effectLst>
                  <a:outerShdw blurRad="38100" dist="38100" dir="2700000" algn="tl">
                    <a:srgbClr val="000000"/>
                  </a:outerShdw>
                </a:effectLst>
                <a:cs typeface="Homa" pitchFamily="2" charset="-78"/>
              </a:rPr>
              <a:t>نمي</a:t>
            </a:r>
            <a:r>
              <a:rPr lang="en-US" sz="2400" b="1">
                <a:solidFill>
                  <a:schemeClr val="hlink"/>
                </a:solidFill>
                <a:effectLst>
                  <a:outerShdw blurRad="38100" dist="38100" dir="2700000" algn="tl">
                    <a:srgbClr val="000000"/>
                  </a:outerShdw>
                </a:effectLst>
                <a:cs typeface="Homa" pitchFamily="2" charset="-78"/>
              </a:rPr>
              <a:t> </a:t>
            </a:r>
            <a:r>
              <a:rPr lang="fa-IR" sz="2400" b="1">
                <a:solidFill>
                  <a:schemeClr val="hlink"/>
                </a:solidFill>
                <a:effectLst>
                  <a:outerShdw blurRad="38100" dist="38100" dir="2700000" algn="tl">
                    <a:srgbClr val="000000"/>
                  </a:outerShdw>
                </a:effectLst>
                <a:cs typeface="Homa" pitchFamily="2" charset="-78"/>
              </a:rPr>
              <a:t>شودولي اگر نيازي</a:t>
            </a:r>
            <a:r>
              <a:rPr lang="en-US" sz="2400" b="1">
                <a:solidFill>
                  <a:schemeClr val="hlink"/>
                </a:solidFill>
                <a:effectLst>
                  <a:outerShdw blurRad="38100" dist="38100" dir="2700000" algn="tl">
                    <a:srgbClr val="000000"/>
                  </a:outerShdw>
                </a:effectLst>
                <a:cs typeface="Homa" pitchFamily="2" charset="-78"/>
              </a:rPr>
              <a:t> </a:t>
            </a:r>
            <a:r>
              <a:rPr lang="fa-IR" sz="2400" b="1">
                <a:solidFill>
                  <a:schemeClr val="hlink"/>
                </a:solidFill>
                <a:effectLst>
                  <a:outerShdw blurRad="38100" dist="38100" dir="2700000" algn="tl">
                    <a:srgbClr val="000000"/>
                  </a:outerShdw>
                </a:effectLst>
                <a:cs typeface="Homa" pitchFamily="2" charset="-78"/>
              </a:rPr>
              <a:t>بمقدار لازم ارضاء شود،</a:t>
            </a:r>
            <a:r>
              <a:rPr lang="en-US" sz="2400" b="1">
                <a:solidFill>
                  <a:schemeClr val="hlink"/>
                </a:solidFill>
                <a:effectLst>
                  <a:outerShdw blurRad="38100" dist="38100" dir="2700000" algn="tl">
                    <a:srgbClr val="000000"/>
                  </a:outerShdw>
                </a:effectLst>
                <a:cs typeface="Homa" pitchFamily="2" charset="-78"/>
              </a:rPr>
              <a:t> </a:t>
            </a:r>
            <a:r>
              <a:rPr lang="fa-IR" sz="2400" b="1">
                <a:solidFill>
                  <a:schemeClr val="hlink"/>
                </a:solidFill>
                <a:effectLst>
                  <a:outerShdw blurRad="38100" dist="38100" dir="2700000" algn="tl">
                    <a:srgbClr val="000000"/>
                  </a:outerShdw>
                </a:effectLst>
                <a:cs typeface="Homa" pitchFamily="2" charset="-78"/>
              </a:rPr>
              <a:t>ديگرايجاد انگيزه نميكند.لذااگربخواهيد ديگري را تحريك كنيد،</a:t>
            </a:r>
            <a:r>
              <a:rPr lang="en-US" sz="2400" b="1">
                <a:solidFill>
                  <a:schemeClr val="hlink"/>
                </a:solidFill>
                <a:effectLst>
                  <a:outerShdw blurRad="38100" dist="38100" dir="2700000" algn="tl">
                    <a:srgbClr val="000000"/>
                  </a:outerShdw>
                </a:effectLst>
                <a:cs typeface="Homa" pitchFamily="2" charset="-78"/>
              </a:rPr>
              <a:t> </a:t>
            </a:r>
            <a:r>
              <a:rPr lang="fa-IR" sz="2400" b="1">
                <a:solidFill>
                  <a:schemeClr val="hlink"/>
                </a:solidFill>
                <a:effectLst>
                  <a:outerShdw blurRad="38100" dist="38100" dir="2700000" algn="tl">
                    <a:srgbClr val="000000"/>
                  </a:outerShdw>
                </a:effectLst>
                <a:cs typeface="Homa" pitchFamily="2" charset="-78"/>
              </a:rPr>
              <a:t>بايد بفهميد كه از نظرسلسله مراتب نيازها، در كجا قرار</a:t>
            </a:r>
            <a:r>
              <a:rPr lang="en-US" sz="2400" b="1">
                <a:solidFill>
                  <a:schemeClr val="hlink"/>
                </a:solidFill>
                <a:effectLst>
                  <a:outerShdw blurRad="38100" dist="38100" dir="2700000" algn="tl">
                    <a:srgbClr val="000000"/>
                  </a:outerShdw>
                </a:effectLst>
                <a:cs typeface="Homa" pitchFamily="2" charset="-78"/>
              </a:rPr>
              <a:t> </a:t>
            </a:r>
            <a:r>
              <a:rPr lang="fa-IR" sz="2400" b="1">
                <a:solidFill>
                  <a:schemeClr val="hlink"/>
                </a:solidFill>
                <a:effectLst>
                  <a:outerShdw blurRad="38100" dist="38100" dir="2700000" algn="tl">
                    <a:srgbClr val="000000"/>
                  </a:outerShdw>
                </a:effectLst>
                <a:cs typeface="Homa" pitchFamily="2" charset="-78"/>
              </a:rPr>
              <a:t>دارد و</a:t>
            </a:r>
            <a:r>
              <a:rPr lang="en-US" sz="2400" b="1">
                <a:solidFill>
                  <a:schemeClr val="hlink"/>
                </a:solidFill>
                <a:effectLst>
                  <a:outerShdw blurRad="38100" dist="38100" dir="2700000" algn="tl">
                    <a:srgbClr val="000000"/>
                  </a:outerShdw>
                </a:effectLst>
                <a:cs typeface="Homa" pitchFamily="2" charset="-78"/>
              </a:rPr>
              <a:t> </a:t>
            </a:r>
            <a:r>
              <a:rPr lang="fa-IR" sz="2400" b="1">
                <a:solidFill>
                  <a:schemeClr val="hlink"/>
                </a:solidFill>
                <a:effectLst>
                  <a:outerShdw blurRad="38100" dist="38100" dir="2700000" algn="tl">
                    <a:srgbClr val="000000"/>
                  </a:outerShdw>
                </a:effectLst>
                <a:cs typeface="Homa" pitchFamily="2" charset="-78"/>
              </a:rPr>
              <a:t>آنوقت درجهت ارضاي همان نياز اقدام نماييد. اگرنيازها بطور</a:t>
            </a:r>
            <a:r>
              <a:rPr lang="en-US" sz="2400" b="1">
                <a:solidFill>
                  <a:schemeClr val="hlink"/>
                </a:solidFill>
                <a:effectLst>
                  <a:outerShdw blurRad="38100" dist="38100" dir="2700000" algn="tl">
                    <a:srgbClr val="000000"/>
                  </a:outerShdw>
                </a:effectLst>
                <a:cs typeface="Homa" pitchFamily="2" charset="-78"/>
              </a:rPr>
              <a:t> </a:t>
            </a:r>
            <a:r>
              <a:rPr lang="fa-IR" sz="2400" b="1">
                <a:solidFill>
                  <a:schemeClr val="hlink"/>
                </a:solidFill>
                <a:effectLst>
                  <a:outerShdw blurRad="38100" dist="38100" dir="2700000" algn="tl">
                    <a:srgbClr val="000000"/>
                  </a:outerShdw>
                </a:effectLst>
                <a:cs typeface="Homa" pitchFamily="2" charset="-78"/>
              </a:rPr>
              <a:t>طبيعي تامين نشوند ،افراد بطورغيرطبيعي آنرا تامين ميكنند.</a:t>
            </a:r>
          </a:p>
          <a:p>
            <a:pPr marL="342900" indent="-342900">
              <a:lnSpc>
                <a:spcPct val="80000"/>
              </a:lnSpc>
              <a:spcBef>
                <a:spcPct val="20000"/>
              </a:spcBef>
              <a:buClr>
                <a:schemeClr val="hlink"/>
              </a:buClr>
              <a:buSzPct val="70000"/>
              <a:buFont typeface="Wingdings" pitchFamily="2" charset="2"/>
              <a:buNone/>
              <a:defRPr/>
            </a:pPr>
            <a:endParaRPr lang="en-US" sz="1600">
              <a:effectLst>
                <a:outerShdw blurRad="38100" dist="38100" dir="2700000" algn="tl">
                  <a:srgbClr val="000000"/>
                </a:outerShdw>
              </a:effectLst>
              <a:cs typeface="Homa" pitchFamily="2" charset="-78"/>
            </a:endParaRPr>
          </a:p>
        </p:txBody>
      </p:sp>
      <p:sp>
        <p:nvSpPr>
          <p:cNvPr id="177175" name="Rectangle 23"/>
          <p:cNvSpPr>
            <a:spLocks noChangeArrowheads="1"/>
          </p:cNvSpPr>
          <p:nvPr/>
        </p:nvSpPr>
        <p:spPr bwMode="auto">
          <a:xfrm>
            <a:off x="3563938" y="5084763"/>
            <a:ext cx="5405437" cy="1657350"/>
          </a:xfrm>
          <a:prstGeom prst="rect">
            <a:avLst/>
          </a:prstGeom>
          <a:noFill/>
          <a:ln w="9525">
            <a:noFill/>
            <a:miter lim="800000"/>
            <a:headEnd/>
            <a:tailEnd/>
          </a:ln>
          <a:effectLst/>
        </p:spPr>
        <p:txBody>
          <a:bodyPr/>
          <a:lstStyle/>
          <a:p>
            <a:pPr marL="342900" indent="-342900" algn="just">
              <a:lnSpc>
                <a:spcPct val="80000"/>
              </a:lnSpc>
              <a:spcBef>
                <a:spcPct val="20000"/>
              </a:spcBef>
              <a:buClr>
                <a:schemeClr val="hlink"/>
              </a:buClr>
              <a:buSzPct val="70000"/>
              <a:buFont typeface="Wingdings" pitchFamily="2" charset="2"/>
              <a:buNone/>
              <a:defRPr/>
            </a:pPr>
            <a:endParaRPr lang="en-US" sz="1200">
              <a:effectLst>
                <a:outerShdw blurRad="38100" dist="38100" dir="2700000" algn="tl">
                  <a:srgbClr val="000000"/>
                </a:outerShdw>
              </a:effectLst>
              <a:cs typeface="Yagut" pitchFamily="2" charset="-78"/>
            </a:endParaRPr>
          </a:p>
        </p:txBody>
      </p:sp>
      <p:sp>
        <p:nvSpPr>
          <p:cNvPr id="177176" name="Rectangle 24"/>
          <p:cNvSpPr>
            <a:spLocks noChangeArrowheads="1"/>
          </p:cNvSpPr>
          <p:nvPr/>
        </p:nvSpPr>
        <p:spPr bwMode="auto">
          <a:xfrm>
            <a:off x="3348038" y="4797425"/>
            <a:ext cx="5795962" cy="1916113"/>
          </a:xfrm>
          <a:prstGeom prst="rect">
            <a:avLst/>
          </a:prstGeom>
          <a:noFill/>
          <a:ln w="9525">
            <a:noFill/>
            <a:miter lim="800000"/>
            <a:headEnd/>
            <a:tailEnd/>
          </a:ln>
          <a:effectLst/>
        </p:spPr>
        <p:txBody>
          <a:bodyPr/>
          <a:lstStyle/>
          <a:p>
            <a:pPr marL="342900" indent="-342900" algn="just">
              <a:lnSpc>
                <a:spcPct val="80000"/>
              </a:lnSpc>
              <a:spcBef>
                <a:spcPct val="20000"/>
              </a:spcBef>
              <a:buClr>
                <a:schemeClr val="hlink"/>
              </a:buClr>
              <a:buSzPct val="70000"/>
              <a:buFont typeface="Wingdings" pitchFamily="2" charset="2"/>
              <a:buNone/>
              <a:defRPr/>
            </a:pPr>
            <a:r>
              <a:rPr lang="fa-IR" sz="2000" b="1">
                <a:solidFill>
                  <a:srgbClr val="FF00FF"/>
                </a:solidFill>
                <a:effectLst>
                  <a:outerShdw blurRad="38100" dist="38100" dir="2700000" algn="tl">
                    <a:srgbClr val="000000"/>
                  </a:outerShdw>
                </a:effectLst>
                <a:cs typeface="Sina" pitchFamily="2" charset="-78"/>
              </a:rPr>
              <a:t>مازلو اين نيازها را به دو دسته رده بالا و رده پايين تقسيم كرد.نيازهاي فيزيولوژيكي و امنيت در رده پايين  و نيازهاي اجتماعي ، احترام ، و خود شكوفايي را در رده بالا قرار داد.اين طبقه بندي ازآن جهت است كه نيازهاي رده بال در درون فرد ارضا ميشوند درحاليكه نيازهاي رده پايين بوسيله عوامل بيروني(مثل دستمزد،استخدام ..)نتيجه گيرياينست كه درزمان رونق اقتصادي، تقريباً نيازهاي رده پايين همه كساني كه شغل دائم دارندبمقدار كافي ارضا ء ميشود.</a:t>
            </a:r>
          </a:p>
          <a:p>
            <a:pPr marL="342900" indent="-342900" algn="just">
              <a:lnSpc>
                <a:spcPct val="80000"/>
              </a:lnSpc>
              <a:spcBef>
                <a:spcPct val="20000"/>
              </a:spcBef>
              <a:buClr>
                <a:schemeClr val="hlink"/>
              </a:buClr>
              <a:buSzPct val="70000"/>
              <a:buFont typeface="Wingdings" pitchFamily="2" charset="2"/>
              <a:buNone/>
              <a:defRPr/>
            </a:pPr>
            <a:endParaRPr lang="en-US" sz="2000">
              <a:solidFill>
                <a:srgbClr val="FF00FF"/>
              </a:solidFill>
              <a:effectLst>
                <a:outerShdw blurRad="38100" dist="38100" dir="2700000" algn="tl">
                  <a:srgbClr val="000000"/>
                </a:outerShdw>
              </a:effectLst>
              <a:cs typeface="Sina" pitchFamily="2" charset="-78"/>
            </a:endParaRPr>
          </a:p>
        </p:txBody>
      </p:sp>
    </p:spTree>
  </p:cSld>
  <p:clrMapOvr>
    <a:masterClrMapping/>
  </p:clrMapOvr>
  <p:transition>
    <p:wedge/>
  </p:transition>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5347" name="Rectangle 3"/>
          <p:cNvSpPr>
            <a:spLocks noGrp="1" noChangeArrowheads="1"/>
          </p:cNvSpPr>
          <p:nvPr>
            <p:ph type="body" idx="1"/>
          </p:nvPr>
        </p:nvSpPr>
        <p:spPr>
          <a:xfrm>
            <a:off x="0" y="0"/>
            <a:ext cx="9144000" cy="2276475"/>
          </a:xfrm>
        </p:spPr>
        <p:txBody>
          <a:bodyPr/>
          <a:lstStyle/>
          <a:p>
            <a:pPr algn="ctr" eaLnBrk="1" hangingPunct="1">
              <a:buFont typeface="Wingdings" panose="05000000000000000000" pitchFamily="2" charset="2"/>
              <a:buNone/>
              <a:defRPr/>
            </a:pPr>
            <a:r>
              <a:rPr lang="fa-IR" b="1" smtClean="0">
                <a:solidFill>
                  <a:srgbClr val="FFFF00"/>
                </a:solidFill>
                <a:cs typeface="Titr" pitchFamily="2" charset="-78"/>
              </a:rPr>
              <a:t>نظريه </a:t>
            </a:r>
            <a:r>
              <a:rPr lang="en-US" b="1" smtClean="0">
                <a:solidFill>
                  <a:srgbClr val="FFFF00"/>
                </a:solidFill>
                <a:cs typeface="Titr" pitchFamily="2" charset="-78"/>
              </a:rPr>
              <a:t>X</a:t>
            </a:r>
            <a:r>
              <a:rPr lang="fa-IR" b="1" smtClean="0">
                <a:solidFill>
                  <a:srgbClr val="FFFF00"/>
                </a:solidFill>
                <a:cs typeface="Titr" pitchFamily="2" charset="-78"/>
              </a:rPr>
              <a:t>و</a:t>
            </a:r>
            <a:r>
              <a:rPr lang="en-US" b="1" smtClean="0">
                <a:solidFill>
                  <a:srgbClr val="FFFF00"/>
                </a:solidFill>
                <a:cs typeface="Titr" pitchFamily="2" charset="-78"/>
              </a:rPr>
              <a:t>Y</a:t>
            </a:r>
            <a:r>
              <a:rPr lang="fa-IR" b="1" smtClean="0">
                <a:solidFill>
                  <a:srgbClr val="FFFF00"/>
                </a:solidFill>
                <a:cs typeface="Titr" pitchFamily="2" charset="-78"/>
              </a:rPr>
              <a:t>داگلاس مك گرگور</a:t>
            </a:r>
          </a:p>
          <a:p>
            <a:pPr algn="ctr" eaLnBrk="1" hangingPunct="1">
              <a:buFont typeface="Wingdings" panose="05000000000000000000" pitchFamily="2" charset="2"/>
              <a:buNone/>
              <a:defRPr/>
            </a:pPr>
            <a:r>
              <a:rPr lang="fa-IR" sz="2400" b="1" smtClean="0">
                <a:solidFill>
                  <a:schemeClr val="tx2"/>
                </a:solidFill>
              </a:rPr>
              <a:t>وي دو ديدگاه مديران نسبت به انسانها را ارائه كرد.يكي منفي و ديگري مثبت.او پس از مشاهده رفتار مديران با كاركنان به اين نتيجه رسيد كه ديدگاه مديران در باره ماهيت انسان بر يك دسته مفروضات خاص بنا شده و آنان گرايش دارند كه رفتارشان نسبت به زيردستان منطبق با اين مفرضات باشد.</a:t>
            </a:r>
          </a:p>
        </p:txBody>
      </p:sp>
      <p:sp>
        <p:nvSpPr>
          <p:cNvPr id="185349" name="Rectangle 5"/>
          <p:cNvSpPr>
            <a:spLocks noChangeArrowheads="1"/>
          </p:cNvSpPr>
          <p:nvPr/>
        </p:nvSpPr>
        <p:spPr bwMode="auto">
          <a:xfrm>
            <a:off x="4787900" y="2276475"/>
            <a:ext cx="4181475" cy="4465638"/>
          </a:xfrm>
          <a:prstGeom prst="rect">
            <a:avLst/>
          </a:prstGeom>
          <a:noFill/>
          <a:ln w="38100">
            <a:solidFill>
              <a:srgbClr val="000000"/>
            </a:solidFill>
            <a:miter lim="800000"/>
            <a:headEnd/>
            <a:tailEnd/>
          </a:ln>
          <a:effectLst/>
        </p:spPr>
        <p:txBody>
          <a:bodyPr/>
          <a:lstStyle/>
          <a:p>
            <a:pPr marL="342900" indent="-342900" algn="ctr">
              <a:lnSpc>
                <a:spcPct val="80000"/>
              </a:lnSpc>
              <a:spcBef>
                <a:spcPct val="20000"/>
              </a:spcBef>
              <a:buClr>
                <a:schemeClr val="hlink"/>
              </a:buClr>
              <a:buSzPct val="70000"/>
              <a:buFont typeface="Wingdings" pitchFamily="2" charset="2"/>
              <a:buNone/>
              <a:defRPr/>
            </a:pPr>
            <a:r>
              <a:rPr lang="fa-IR" sz="2400" b="1">
                <a:solidFill>
                  <a:srgbClr val="99FF33"/>
                </a:solidFill>
                <a:effectLst>
                  <a:outerShdw blurRad="38100" dist="38100" dir="2700000" algn="tl">
                    <a:srgbClr val="000000"/>
                  </a:outerShdw>
                </a:effectLst>
                <a:cs typeface="Sina" pitchFamily="2" charset="-78"/>
              </a:rPr>
              <a:t>با توجه به مفروضات </a:t>
            </a:r>
            <a:r>
              <a:rPr lang="en-US" sz="2400" b="1">
                <a:solidFill>
                  <a:srgbClr val="99FF33"/>
                </a:solidFill>
                <a:effectLst>
                  <a:outerShdw blurRad="38100" dist="38100" dir="2700000" algn="tl">
                    <a:srgbClr val="000000"/>
                  </a:outerShdw>
                </a:effectLst>
                <a:cs typeface="Sina" pitchFamily="2" charset="-78"/>
              </a:rPr>
              <a:t>X</a:t>
            </a:r>
            <a:r>
              <a:rPr lang="fa-IR" sz="2400" b="1">
                <a:solidFill>
                  <a:srgbClr val="99FF33"/>
                </a:solidFill>
                <a:effectLst>
                  <a:outerShdw blurRad="38100" dist="38100" dir="2700000" algn="tl">
                    <a:srgbClr val="000000"/>
                  </a:outerShdw>
                </a:effectLst>
                <a:cs typeface="Sina" pitchFamily="2" charset="-78"/>
              </a:rPr>
              <a:t> مديران رفتار خودرابر پايه چهارفرض مي گذارند:</a:t>
            </a:r>
          </a:p>
          <a:p>
            <a:pPr marL="342900" indent="-342900" algn="just">
              <a:lnSpc>
                <a:spcPct val="80000"/>
              </a:lnSpc>
              <a:spcBef>
                <a:spcPct val="20000"/>
              </a:spcBef>
              <a:buClr>
                <a:schemeClr val="hlink"/>
              </a:buClr>
              <a:buSzPct val="70000"/>
              <a:buFont typeface="Wingdings" pitchFamily="2" charset="2"/>
              <a:buNone/>
              <a:defRPr/>
            </a:pPr>
            <a:r>
              <a:rPr lang="fa-IR" sz="2200" b="1">
                <a:effectLst>
                  <a:outerShdw blurRad="38100" dist="38100" dir="2700000" algn="tl">
                    <a:srgbClr val="000000"/>
                  </a:outerShdw>
                </a:effectLst>
                <a:cs typeface="Homa" pitchFamily="2" charset="-78"/>
              </a:rPr>
              <a:t>1- كارگران بصورت ذاتي وفطري كار رادوست ندارندوازهرفرصتي استفاده ميكند تا از زير كار شانه خالي كنند.</a:t>
            </a:r>
          </a:p>
          <a:p>
            <a:pPr marL="342900" indent="-342900" algn="just">
              <a:lnSpc>
                <a:spcPct val="80000"/>
              </a:lnSpc>
              <a:spcBef>
                <a:spcPct val="20000"/>
              </a:spcBef>
              <a:buClr>
                <a:schemeClr val="hlink"/>
              </a:buClr>
              <a:buSzPct val="70000"/>
              <a:buFont typeface="Wingdings" pitchFamily="2" charset="2"/>
              <a:buNone/>
              <a:defRPr/>
            </a:pPr>
            <a:r>
              <a:rPr lang="fa-IR" sz="2200" b="1">
                <a:effectLst>
                  <a:outerShdw blurRad="38100" dist="38100" dir="2700000" algn="tl">
                    <a:srgbClr val="000000"/>
                  </a:outerShdw>
                </a:effectLst>
                <a:cs typeface="Homa" pitchFamily="2" charset="-78"/>
              </a:rPr>
              <a:t>2- چون كارگران ازكاربدشان ميآيد، پس</a:t>
            </a:r>
            <a:r>
              <a:rPr lang="en-US" sz="2200" b="1">
                <a:effectLst>
                  <a:outerShdw blurRad="38100" dist="38100" dir="2700000" algn="tl">
                    <a:srgbClr val="000000"/>
                  </a:outerShdw>
                </a:effectLst>
                <a:cs typeface="Homa" pitchFamily="2" charset="-78"/>
              </a:rPr>
              <a:t> </a:t>
            </a:r>
            <a:r>
              <a:rPr lang="fa-IR" sz="2200" b="1">
                <a:effectLst>
                  <a:outerShdw blurRad="38100" dist="38100" dir="2700000" algn="tl">
                    <a:srgbClr val="000000"/>
                  </a:outerShdw>
                </a:effectLst>
                <a:cs typeface="Homa" pitchFamily="2" charset="-78"/>
              </a:rPr>
              <a:t>بايدآنهارامجبوركرد.لذابايد آنهارا تهديد</a:t>
            </a:r>
            <a:r>
              <a:rPr lang="en-US" sz="2200" b="1">
                <a:effectLst>
                  <a:outerShdw blurRad="38100" dist="38100" dir="2700000" algn="tl">
                    <a:srgbClr val="000000"/>
                  </a:outerShdw>
                </a:effectLst>
                <a:cs typeface="Homa" pitchFamily="2" charset="-78"/>
              </a:rPr>
              <a:t> </a:t>
            </a:r>
            <a:r>
              <a:rPr lang="fa-IR" sz="2200" b="1">
                <a:effectLst>
                  <a:outerShdw blurRad="38100" dist="38100" dir="2700000" algn="tl">
                    <a:srgbClr val="000000"/>
                  </a:outerShdw>
                </a:effectLst>
                <a:cs typeface="Homa" pitchFamily="2" charset="-78"/>
              </a:rPr>
              <a:t>به توبيخ وجريمه وكنترل نمودتابه هدف سازمان دست يافت</a:t>
            </a:r>
          </a:p>
          <a:p>
            <a:pPr marL="342900" indent="-342900" algn="just">
              <a:lnSpc>
                <a:spcPct val="80000"/>
              </a:lnSpc>
              <a:spcBef>
                <a:spcPct val="20000"/>
              </a:spcBef>
              <a:buClr>
                <a:schemeClr val="hlink"/>
              </a:buClr>
              <a:buSzPct val="70000"/>
              <a:buFont typeface="Wingdings" pitchFamily="2" charset="2"/>
              <a:buNone/>
              <a:defRPr/>
            </a:pPr>
            <a:r>
              <a:rPr lang="fa-IR" sz="2200" b="1">
                <a:effectLst>
                  <a:outerShdw blurRad="38100" dist="38100" dir="2700000" algn="tl">
                    <a:srgbClr val="000000"/>
                  </a:outerShdw>
                </a:effectLst>
                <a:cs typeface="Homa" pitchFamily="2" charset="-78"/>
              </a:rPr>
              <a:t>3- كاركنان از زير بار مسئوليت شانه خالي كرده ودرهروقت ممكن،دستور و راهنمايي</a:t>
            </a:r>
            <a:r>
              <a:rPr lang="en-US" sz="2200" b="1">
                <a:effectLst>
                  <a:outerShdw blurRad="38100" dist="38100" dir="2700000" algn="tl">
                    <a:srgbClr val="000000"/>
                  </a:outerShdw>
                </a:effectLst>
                <a:cs typeface="Homa" pitchFamily="2" charset="-78"/>
              </a:rPr>
              <a:t>  </a:t>
            </a:r>
            <a:r>
              <a:rPr lang="fa-IR" sz="2200" b="1">
                <a:effectLst>
                  <a:outerShdw blurRad="38100" dist="38100" dir="2700000" algn="tl">
                    <a:srgbClr val="000000"/>
                  </a:outerShdw>
                </a:effectLst>
                <a:cs typeface="Homa" pitchFamily="2" charset="-78"/>
              </a:rPr>
              <a:t>مستقيم مي نمايند.</a:t>
            </a:r>
          </a:p>
          <a:p>
            <a:pPr marL="342900" indent="-342900" algn="just">
              <a:lnSpc>
                <a:spcPct val="80000"/>
              </a:lnSpc>
              <a:spcBef>
                <a:spcPct val="20000"/>
              </a:spcBef>
              <a:buClr>
                <a:schemeClr val="hlink"/>
              </a:buClr>
              <a:buSzPct val="70000"/>
              <a:buFont typeface="Wingdings" pitchFamily="2" charset="2"/>
              <a:buNone/>
              <a:defRPr/>
            </a:pPr>
            <a:r>
              <a:rPr lang="fa-IR" sz="2200" b="1">
                <a:effectLst>
                  <a:outerShdw blurRad="38100" dist="38100" dir="2700000" algn="tl">
                    <a:srgbClr val="000000"/>
                  </a:outerShdw>
                </a:effectLst>
                <a:cs typeface="Homa" pitchFamily="2" charset="-78"/>
              </a:rPr>
              <a:t>4- بيشتركارگران به مسئوليت امنيت بيش ازهرچيز ديگري اهميت ميدهندوهيچ نوع جاه طلبي و بلند پروازي ندارند.</a:t>
            </a:r>
            <a:r>
              <a:rPr lang="en-US" sz="2200" b="1">
                <a:effectLst>
                  <a:outerShdw blurRad="38100" dist="38100" dir="2700000" algn="tl">
                    <a:srgbClr val="000000"/>
                  </a:outerShdw>
                </a:effectLst>
                <a:cs typeface="Homa" pitchFamily="2" charset="-78"/>
              </a:rPr>
              <a:t> </a:t>
            </a:r>
            <a:endParaRPr lang="fa-IR" sz="2200" b="1">
              <a:effectLst>
                <a:outerShdw blurRad="38100" dist="38100" dir="2700000" algn="tl">
                  <a:srgbClr val="000000"/>
                </a:outerShdw>
              </a:effectLst>
              <a:cs typeface="Homa" pitchFamily="2" charset="-78"/>
            </a:endParaRPr>
          </a:p>
          <a:p>
            <a:pPr marL="342900" indent="-342900" algn="just">
              <a:lnSpc>
                <a:spcPct val="80000"/>
              </a:lnSpc>
              <a:spcBef>
                <a:spcPct val="20000"/>
              </a:spcBef>
              <a:buClr>
                <a:schemeClr val="hlink"/>
              </a:buClr>
              <a:buSzPct val="70000"/>
              <a:buFont typeface="Wingdings" pitchFamily="2" charset="2"/>
              <a:buNone/>
              <a:defRPr/>
            </a:pPr>
            <a:endParaRPr lang="en-US" sz="2200" b="1">
              <a:effectLst>
                <a:outerShdw blurRad="38100" dist="38100" dir="2700000" algn="tl">
                  <a:srgbClr val="000000"/>
                </a:outerShdw>
              </a:effectLst>
              <a:cs typeface="Homa" pitchFamily="2" charset="-78"/>
            </a:endParaRPr>
          </a:p>
        </p:txBody>
      </p:sp>
      <p:sp>
        <p:nvSpPr>
          <p:cNvPr id="185350" name="Rectangle 6"/>
          <p:cNvSpPr>
            <a:spLocks noChangeArrowheads="1"/>
          </p:cNvSpPr>
          <p:nvPr/>
        </p:nvSpPr>
        <p:spPr bwMode="auto">
          <a:xfrm>
            <a:off x="179388" y="2276475"/>
            <a:ext cx="4392612" cy="4465638"/>
          </a:xfrm>
          <a:prstGeom prst="rect">
            <a:avLst/>
          </a:prstGeom>
          <a:noFill/>
          <a:ln w="38100">
            <a:solidFill>
              <a:srgbClr val="000000"/>
            </a:solidFill>
            <a:miter lim="800000"/>
            <a:headEnd/>
            <a:tailEnd/>
          </a:ln>
          <a:effectLst/>
        </p:spPr>
        <p:txBody>
          <a:bodyPr/>
          <a:lstStyle/>
          <a:p>
            <a:pPr marL="342900" indent="-342900" algn="ctr">
              <a:lnSpc>
                <a:spcPct val="80000"/>
              </a:lnSpc>
              <a:spcBef>
                <a:spcPct val="20000"/>
              </a:spcBef>
              <a:buClr>
                <a:schemeClr val="hlink"/>
              </a:buClr>
              <a:buSzPct val="70000"/>
              <a:buFont typeface="Wingdings" pitchFamily="2" charset="2"/>
              <a:buNone/>
              <a:defRPr/>
            </a:pPr>
            <a:r>
              <a:rPr lang="fa-IR" sz="2400" b="1">
                <a:solidFill>
                  <a:srgbClr val="99FF33"/>
                </a:solidFill>
                <a:effectLst>
                  <a:outerShdw blurRad="38100" dist="38100" dir="2700000" algn="tl">
                    <a:srgbClr val="000000"/>
                  </a:outerShdw>
                </a:effectLst>
                <a:cs typeface="Sina" pitchFamily="2" charset="-78"/>
              </a:rPr>
              <a:t>با توجه به مفروضات </a:t>
            </a:r>
            <a:r>
              <a:rPr lang="en-US" sz="2400" b="1">
                <a:solidFill>
                  <a:srgbClr val="99FF33"/>
                </a:solidFill>
                <a:effectLst>
                  <a:outerShdw blurRad="38100" dist="38100" dir="2700000" algn="tl">
                    <a:srgbClr val="000000"/>
                  </a:outerShdw>
                </a:effectLst>
                <a:cs typeface="Sina" pitchFamily="2" charset="-78"/>
              </a:rPr>
              <a:t>Y</a:t>
            </a:r>
            <a:r>
              <a:rPr lang="fa-IR" sz="2400" b="1">
                <a:solidFill>
                  <a:srgbClr val="99FF33"/>
                </a:solidFill>
                <a:effectLst>
                  <a:outerShdw blurRad="38100" dist="38100" dir="2700000" algn="tl">
                    <a:srgbClr val="000000"/>
                  </a:outerShdw>
                </a:effectLst>
                <a:cs typeface="Sina" pitchFamily="2" charset="-78"/>
              </a:rPr>
              <a:t> مديران رفتار خود را بر پايه چهار فرض مي گذارند:</a:t>
            </a:r>
          </a:p>
          <a:p>
            <a:pPr marL="342900" indent="-342900" algn="just">
              <a:lnSpc>
                <a:spcPct val="80000"/>
              </a:lnSpc>
              <a:spcBef>
                <a:spcPct val="20000"/>
              </a:spcBef>
              <a:buClr>
                <a:schemeClr val="hlink"/>
              </a:buClr>
              <a:buSzPct val="70000"/>
              <a:buFont typeface="Wingdings" pitchFamily="2" charset="2"/>
              <a:buNone/>
              <a:defRPr/>
            </a:pPr>
            <a:r>
              <a:rPr lang="fa-IR" sz="2400" b="1">
                <a:effectLst>
                  <a:outerShdw blurRad="38100" dist="38100" dir="2700000" algn="tl">
                    <a:srgbClr val="000000"/>
                  </a:outerShdw>
                </a:effectLst>
                <a:cs typeface="Homa" pitchFamily="2" charset="-78"/>
              </a:rPr>
              <a:t>1- كارگران مي توانند كار را مثل يك تفريح يا سرگرمي تصور كنند</a:t>
            </a:r>
          </a:p>
          <a:p>
            <a:pPr marL="342900" indent="-342900" algn="just">
              <a:lnSpc>
                <a:spcPct val="80000"/>
              </a:lnSpc>
              <a:spcBef>
                <a:spcPct val="20000"/>
              </a:spcBef>
              <a:buClr>
                <a:schemeClr val="hlink"/>
              </a:buClr>
              <a:buSzPct val="70000"/>
              <a:buFont typeface="Wingdings" pitchFamily="2" charset="2"/>
              <a:buNone/>
              <a:defRPr/>
            </a:pPr>
            <a:r>
              <a:rPr lang="fa-IR" sz="2400" b="1">
                <a:effectLst>
                  <a:outerShdw blurRad="38100" dist="38100" dir="2700000" algn="tl">
                    <a:srgbClr val="000000"/>
                  </a:outerShdw>
                </a:effectLst>
                <a:cs typeface="Homa" pitchFamily="2" charset="-78"/>
              </a:rPr>
              <a:t>2- اگر كسي خود را متعهد به تامين هدفي بداند ، نيازي به كنترل و راهنمايي نداشته و او خود رفتارش را كنترل مي نمايد.</a:t>
            </a:r>
          </a:p>
          <a:p>
            <a:pPr marL="342900" indent="-342900" algn="just">
              <a:lnSpc>
                <a:spcPct val="80000"/>
              </a:lnSpc>
              <a:spcBef>
                <a:spcPct val="20000"/>
              </a:spcBef>
              <a:buClr>
                <a:schemeClr val="hlink"/>
              </a:buClr>
              <a:buSzPct val="70000"/>
              <a:buFont typeface="Wingdings" pitchFamily="2" charset="2"/>
              <a:buNone/>
              <a:defRPr/>
            </a:pPr>
            <a:r>
              <a:rPr lang="fa-IR" sz="2400" b="1">
                <a:effectLst>
                  <a:outerShdw blurRad="38100" dist="38100" dir="2700000" algn="tl">
                    <a:srgbClr val="000000"/>
                  </a:outerShdw>
                </a:effectLst>
                <a:cs typeface="Homa" pitchFamily="2" charset="-78"/>
              </a:rPr>
              <a:t>3- عموم مردم مي توانند مسئوليت پذيري را ياد بگيرند و در پي قبول آن باشند.</a:t>
            </a:r>
          </a:p>
          <a:p>
            <a:pPr marL="342900" indent="-342900" algn="just">
              <a:lnSpc>
                <a:spcPct val="80000"/>
              </a:lnSpc>
              <a:spcBef>
                <a:spcPct val="20000"/>
              </a:spcBef>
              <a:buClr>
                <a:schemeClr val="hlink"/>
              </a:buClr>
              <a:buSzPct val="70000"/>
              <a:buFont typeface="Wingdings" pitchFamily="2" charset="2"/>
              <a:buNone/>
              <a:defRPr/>
            </a:pPr>
            <a:r>
              <a:rPr lang="fa-IR" sz="2400" b="1">
                <a:effectLst>
                  <a:outerShdw blurRad="38100" dist="38100" dir="2700000" algn="tl">
                    <a:srgbClr val="000000"/>
                  </a:outerShdw>
                </a:effectLst>
                <a:cs typeface="Homa" pitchFamily="2" charset="-78"/>
              </a:rPr>
              <a:t>4- توانايي نوآوري و خلاقيت در تمام جامعه توزيع شده و الزاماً در انحصار مقامات عالي سازمان نيست.</a:t>
            </a:r>
            <a:endParaRPr lang="en-US" sz="2400" b="1">
              <a:effectLst>
                <a:outerShdw blurRad="38100" dist="38100" dir="2700000" algn="tl">
                  <a:srgbClr val="000000"/>
                </a:outerShdw>
              </a:effectLst>
              <a:cs typeface="Homa" pitchFamily="2" charset="-78"/>
            </a:endParaRPr>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a:xfrm>
            <a:off x="395288" y="0"/>
            <a:ext cx="8229600" cy="777875"/>
          </a:xfrm>
        </p:spPr>
        <p:txBody>
          <a:bodyPr/>
          <a:lstStyle/>
          <a:p>
            <a:pPr eaLnBrk="1" hangingPunct="1">
              <a:defRPr/>
            </a:pPr>
            <a:r>
              <a:rPr lang="ar-SA" sz="4000" smtClean="0">
                <a:solidFill>
                  <a:srgbClr val="FFFF00"/>
                </a:solidFill>
                <a:cs typeface="Titr" pitchFamily="2" charset="-78"/>
              </a:rPr>
              <a:t>مقدمه رفتار سازماني</a:t>
            </a:r>
            <a:endParaRPr lang="en-US" sz="4000" smtClean="0">
              <a:solidFill>
                <a:srgbClr val="FFFF00"/>
              </a:solidFill>
              <a:cs typeface="Titr" pitchFamily="2" charset="-78"/>
            </a:endParaRPr>
          </a:p>
        </p:txBody>
      </p:sp>
      <p:sp>
        <p:nvSpPr>
          <p:cNvPr id="14339" name="Rectangle 3"/>
          <p:cNvSpPr>
            <a:spLocks noGrp="1" noChangeArrowheads="1"/>
          </p:cNvSpPr>
          <p:nvPr>
            <p:ph type="body" sz="half" idx="1"/>
          </p:nvPr>
        </p:nvSpPr>
        <p:spPr>
          <a:xfrm>
            <a:off x="0" y="908050"/>
            <a:ext cx="9144000" cy="3529013"/>
          </a:xfrm>
        </p:spPr>
        <p:txBody>
          <a:bodyPr/>
          <a:lstStyle/>
          <a:p>
            <a:pPr algn="just" eaLnBrk="1" hangingPunct="1">
              <a:buFont typeface="Wingdings" panose="05000000000000000000" pitchFamily="2" charset="2"/>
              <a:buNone/>
              <a:defRPr/>
            </a:pPr>
            <a:r>
              <a:rPr lang="ar-SA" smtClean="0">
                <a:cs typeface="Yagut" pitchFamily="2" charset="-78"/>
              </a:rPr>
              <a:t>امروزه ديگر مطمئن هستيم كه موفقيت سازمان مستقيماً به استفاده موثر نيروي انساني بستگي دارد و مدير موفق مديري است كه بتواند به خوبي از افراد خود بهره برده و توان آنها را بكار گيرد.</a:t>
            </a:r>
          </a:p>
          <a:p>
            <a:pPr algn="just" eaLnBrk="1" hangingPunct="1">
              <a:buFont typeface="Wingdings" panose="05000000000000000000" pitchFamily="2" charset="2"/>
              <a:buNone/>
              <a:defRPr/>
            </a:pPr>
            <a:r>
              <a:rPr lang="ar-SA" smtClean="0">
                <a:cs typeface="Yagut" pitchFamily="2" charset="-78"/>
              </a:rPr>
              <a:t>براي اين منظور مدير بايد يكسري مهارت و توانايي را داشته باشد كه در مبحث </a:t>
            </a:r>
            <a:r>
              <a:rPr lang="ar-SA" b="1" smtClean="0">
                <a:solidFill>
                  <a:srgbClr val="00FF99"/>
                </a:solidFill>
                <a:cs typeface="Yagut" pitchFamily="2" charset="-78"/>
              </a:rPr>
              <a:t>رفتار سازماني</a:t>
            </a:r>
            <a:r>
              <a:rPr lang="ar-SA" smtClean="0">
                <a:cs typeface="Yagut" pitchFamily="2" charset="-78"/>
              </a:rPr>
              <a:t> به آنها پرداخته ميشود.</a:t>
            </a:r>
            <a:endParaRPr lang="en-US" smtClean="0">
              <a:cs typeface="Yagut" pitchFamily="2" charset="-78"/>
            </a:endParaRPr>
          </a:p>
        </p:txBody>
      </p:sp>
      <p:pic>
        <p:nvPicPr>
          <p:cNvPr id="14352" name="Picture 16" descr="TALK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2988" y="4437063"/>
            <a:ext cx="708025" cy="195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3" name="Picture 17" descr="TALK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33975" y="4508500"/>
            <a:ext cx="950913" cy="182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4" name="Picture 18" descr="TALK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00338" y="4508500"/>
            <a:ext cx="962025"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5" name="Picture 19" descr="TALK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42988" y="4508500"/>
            <a:ext cx="6667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childTnLst>
                                    <p:set>
                                      <p:cBhvr>
                                        <p:cTn id="6" dur="1" fill="hold">
                                          <p:stCondLst>
                                            <p:cond delay="0"/>
                                          </p:stCondLst>
                                        </p:cTn>
                                        <p:tgtEl>
                                          <p:spTgt spid="14352"/>
                                        </p:tgtEl>
                                        <p:attrNameLst>
                                          <p:attrName>style.visibility</p:attrName>
                                        </p:attrNameLst>
                                      </p:cBhvr>
                                      <p:to>
                                        <p:strVal val="visible"/>
                                      </p:to>
                                    </p:set>
                                    <p:animEffect transition="in" filter="fade">
                                      <p:cBhvr>
                                        <p:cTn id="7" dur="770" decel="100000"/>
                                        <p:tgtEl>
                                          <p:spTgt spid="14352"/>
                                        </p:tgtEl>
                                      </p:cBhvr>
                                    </p:animEffect>
                                    <p:animScale>
                                      <p:cBhvr>
                                        <p:cTn id="8" dur="770" decel="100000"/>
                                        <p:tgtEl>
                                          <p:spTgt spid="14352"/>
                                        </p:tgtEl>
                                      </p:cBhvr>
                                      <p:from x="10000" y="10000"/>
                                      <p:to x="200000" y="450000"/>
                                    </p:animScale>
                                    <p:animScale>
                                      <p:cBhvr>
                                        <p:cTn id="9" dur="1230" accel="100000" fill="hold">
                                          <p:stCondLst>
                                            <p:cond delay="770"/>
                                          </p:stCondLst>
                                        </p:cTn>
                                        <p:tgtEl>
                                          <p:spTgt spid="14352"/>
                                        </p:tgtEl>
                                      </p:cBhvr>
                                      <p:from x="200000" y="450000"/>
                                      <p:to x="100000" y="100000"/>
                                    </p:animScale>
                                    <p:set>
                                      <p:cBhvr>
                                        <p:cTn id="10" dur="770" fill="hold"/>
                                        <p:tgtEl>
                                          <p:spTgt spid="14352"/>
                                        </p:tgtEl>
                                        <p:attrNameLst>
                                          <p:attrName>ppt_x</p:attrName>
                                        </p:attrNameLst>
                                      </p:cBhvr>
                                      <p:to>
                                        <p:strVal val="(0.5)"/>
                                      </p:to>
                                    </p:set>
                                    <p:anim from="(0.5)" to="(#ppt_x)" calcmode="lin" valueType="num">
                                      <p:cBhvr>
                                        <p:cTn id="11" dur="1230" accel="100000" fill="hold">
                                          <p:stCondLst>
                                            <p:cond delay="770"/>
                                          </p:stCondLst>
                                        </p:cTn>
                                        <p:tgtEl>
                                          <p:spTgt spid="14352"/>
                                        </p:tgtEl>
                                        <p:attrNameLst>
                                          <p:attrName>ppt_x</p:attrName>
                                        </p:attrNameLst>
                                      </p:cBhvr>
                                    </p:anim>
                                    <p:set>
                                      <p:cBhvr>
                                        <p:cTn id="12" dur="770" fill="hold"/>
                                        <p:tgtEl>
                                          <p:spTgt spid="14352"/>
                                        </p:tgtEl>
                                        <p:attrNameLst>
                                          <p:attrName>ppt_y</p:attrName>
                                        </p:attrNameLst>
                                      </p:cBhvr>
                                      <p:to>
                                        <p:strVal val="(#ppt_y+0.4)"/>
                                      </p:to>
                                    </p:set>
                                    <p:anim from="(#ppt_y+0.4)" to="(#ppt_y)" calcmode="lin" valueType="num">
                                      <p:cBhvr>
                                        <p:cTn id="13" dur="1230" accel="100000" fill="hold">
                                          <p:stCondLst>
                                            <p:cond delay="770"/>
                                          </p:stCondLst>
                                        </p:cTn>
                                        <p:tgtEl>
                                          <p:spTgt spid="14352"/>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14353"/>
                                        </p:tgtEl>
                                        <p:attrNameLst>
                                          <p:attrName>style.visibility</p:attrName>
                                        </p:attrNameLst>
                                      </p:cBhvr>
                                      <p:to>
                                        <p:strVal val="visible"/>
                                      </p:to>
                                    </p:set>
                                    <p:animEffect transition="in" filter="fade">
                                      <p:cBhvr>
                                        <p:cTn id="16" dur="770" decel="100000"/>
                                        <p:tgtEl>
                                          <p:spTgt spid="14353"/>
                                        </p:tgtEl>
                                      </p:cBhvr>
                                    </p:animEffect>
                                    <p:animScale>
                                      <p:cBhvr>
                                        <p:cTn id="17" dur="770" decel="100000"/>
                                        <p:tgtEl>
                                          <p:spTgt spid="14353"/>
                                        </p:tgtEl>
                                      </p:cBhvr>
                                      <p:from x="10000" y="10000"/>
                                      <p:to x="200000" y="450000"/>
                                    </p:animScale>
                                    <p:animScale>
                                      <p:cBhvr>
                                        <p:cTn id="18" dur="1230" accel="100000" fill="hold">
                                          <p:stCondLst>
                                            <p:cond delay="770"/>
                                          </p:stCondLst>
                                        </p:cTn>
                                        <p:tgtEl>
                                          <p:spTgt spid="14353"/>
                                        </p:tgtEl>
                                      </p:cBhvr>
                                      <p:from x="200000" y="450000"/>
                                      <p:to x="100000" y="100000"/>
                                    </p:animScale>
                                    <p:set>
                                      <p:cBhvr>
                                        <p:cTn id="19" dur="770" fill="hold"/>
                                        <p:tgtEl>
                                          <p:spTgt spid="14353"/>
                                        </p:tgtEl>
                                        <p:attrNameLst>
                                          <p:attrName>ppt_x</p:attrName>
                                        </p:attrNameLst>
                                      </p:cBhvr>
                                      <p:to>
                                        <p:strVal val="(0.5)"/>
                                      </p:to>
                                    </p:set>
                                    <p:anim from="(0.5)" to="(#ppt_x)" calcmode="lin" valueType="num">
                                      <p:cBhvr>
                                        <p:cTn id="20" dur="1230" accel="100000" fill="hold">
                                          <p:stCondLst>
                                            <p:cond delay="770"/>
                                          </p:stCondLst>
                                        </p:cTn>
                                        <p:tgtEl>
                                          <p:spTgt spid="14353"/>
                                        </p:tgtEl>
                                        <p:attrNameLst>
                                          <p:attrName>ppt_x</p:attrName>
                                        </p:attrNameLst>
                                      </p:cBhvr>
                                    </p:anim>
                                    <p:set>
                                      <p:cBhvr>
                                        <p:cTn id="21" dur="770" fill="hold"/>
                                        <p:tgtEl>
                                          <p:spTgt spid="14353"/>
                                        </p:tgtEl>
                                        <p:attrNameLst>
                                          <p:attrName>ppt_y</p:attrName>
                                        </p:attrNameLst>
                                      </p:cBhvr>
                                      <p:to>
                                        <p:strVal val="(#ppt_y+0.4)"/>
                                      </p:to>
                                    </p:set>
                                    <p:anim from="(#ppt_y+0.4)" to="(#ppt_y)" calcmode="lin" valueType="num">
                                      <p:cBhvr>
                                        <p:cTn id="22" dur="1230" accel="100000" fill="hold">
                                          <p:stCondLst>
                                            <p:cond delay="770"/>
                                          </p:stCondLst>
                                        </p:cTn>
                                        <p:tgtEl>
                                          <p:spTgt spid="14353"/>
                                        </p:tgtEl>
                                        <p:attrNameLst>
                                          <p:attrName>ppt_y</p:attrName>
                                        </p:attrNameLst>
                                      </p:cBhvr>
                                    </p:anim>
                                  </p:childTnLst>
                                </p:cTn>
                              </p:par>
                              <p:par>
                                <p:cTn id="23" presetID="51" presetClass="entr" presetSubtype="0" fill="hold" nodeType="withEffect">
                                  <p:stCondLst>
                                    <p:cond delay="0"/>
                                  </p:stCondLst>
                                  <p:childTnLst>
                                    <p:set>
                                      <p:cBhvr>
                                        <p:cTn id="24" dur="1" fill="hold">
                                          <p:stCondLst>
                                            <p:cond delay="0"/>
                                          </p:stCondLst>
                                        </p:cTn>
                                        <p:tgtEl>
                                          <p:spTgt spid="14354"/>
                                        </p:tgtEl>
                                        <p:attrNameLst>
                                          <p:attrName>style.visibility</p:attrName>
                                        </p:attrNameLst>
                                      </p:cBhvr>
                                      <p:to>
                                        <p:strVal val="visible"/>
                                      </p:to>
                                    </p:set>
                                    <p:animEffect transition="in" filter="fade">
                                      <p:cBhvr>
                                        <p:cTn id="25" dur="770" decel="100000"/>
                                        <p:tgtEl>
                                          <p:spTgt spid="14354"/>
                                        </p:tgtEl>
                                      </p:cBhvr>
                                    </p:animEffect>
                                    <p:animScale>
                                      <p:cBhvr>
                                        <p:cTn id="26" dur="770" decel="100000"/>
                                        <p:tgtEl>
                                          <p:spTgt spid="14354"/>
                                        </p:tgtEl>
                                      </p:cBhvr>
                                      <p:from x="10000" y="10000"/>
                                      <p:to x="200000" y="450000"/>
                                    </p:animScale>
                                    <p:animScale>
                                      <p:cBhvr>
                                        <p:cTn id="27" dur="1230" accel="100000" fill="hold">
                                          <p:stCondLst>
                                            <p:cond delay="770"/>
                                          </p:stCondLst>
                                        </p:cTn>
                                        <p:tgtEl>
                                          <p:spTgt spid="14354"/>
                                        </p:tgtEl>
                                      </p:cBhvr>
                                      <p:from x="200000" y="450000"/>
                                      <p:to x="100000" y="100000"/>
                                    </p:animScale>
                                    <p:set>
                                      <p:cBhvr>
                                        <p:cTn id="28" dur="770" fill="hold"/>
                                        <p:tgtEl>
                                          <p:spTgt spid="14354"/>
                                        </p:tgtEl>
                                        <p:attrNameLst>
                                          <p:attrName>ppt_x</p:attrName>
                                        </p:attrNameLst>
                                      </p:cBhvr>
                                      <p:to>
                                        <p:strVal val="(0.5)"/>
                                      </p:to>
                                    </p:set>
                                    <p:anim from="(0.5)" to="(#ppt_x)" calcmode="lin" valueType="num">
                                      <p:cBhvr>
                                        <p:cTn id="29" dur="1230" accel="100000" fill="hold">
                                          <p:stCondLst>
                                            <p:cond delay="770"/>
                                          </p:stCondLst>
                                        </p:cTn>
                                        <p:tgtEl>
                                          <p:spTgt spid="14354"/>
                                        </p:tgtEl>
                                        <p:attrNameLst>
                                          <p:attrName>ppt_x</p:attrName>
                                        </p:attrNameLst>
                                      </p:cBhvr>
                                    </p:anim>
                                    <p:set>
                                      <p:cBhvr>
                                        <p:cTn id="30" dur="770" fill="hold"/>
                                        <p:tgtEl>
                                          <p:spTgt spid="14354"/>
                                        </p:tgtEl>
                                        <p:attrNameLst>
                                          <p:attrName>ppt_y</p:attrName>
                                        </p:attrNameLst>
                                      </p:cBhvr>
                                      <p:to>
                                        <p:strVal val="(#ppt_y+0.4)"/>
                                      </p:to>
                                    </p:set>
                                    <p:anim from="(#ppt_y+0.4)" to="(#ppt_y)" calcmode="lin" valueType="num">
                                      <p:cBhvr>
                                        <p:cTn id="31" dur="1230" accel="100000" fill="hold">
                                          <p:stCondLst>
                                            <p:cond delay="770"/>
                                          </p:stCondLst>
                                        </p:cTn>
                                        <p:tgtEl>
                                          <p:spTgt spid="14354"/>
                                        </p:tgtEl>
                                        <p:attrNameLst>
                                          <p:attrName>ppt_y</p:attrName>
                                        </p:attrNameLst>
                                      </p:cBhvr>
                                    </p:anim>
                                  </p:childTnLst>
                                </p:cTn>
                              </p:par>
                              <p:par>
                                <p:cTn id="32" presetID="51" presetClass="entr" presetSubtype="0" fill="hold" nodeType="withEffect">
                                  <p:stCondLst>
                                    <p:cond delay="0"/>
                                  </p:stCondLst>
                                  <p:childTnLst>
                                    <p:set>
                                      <p:cBhvr>
                                        <p:cTn id="33" dur="1" fill="hold">
                                          <p:stCondLst>
                                            <p:cond delay="0"/>
                                          </p:stCondLst>
                                        </p:cTn>
                                        <p:tgtEl>
                                          <p:spTgt spid="14355"/>
                                        </p:tgtEl>
                                        <p:attrNameLst>
                                          <p:attrName>style.visibility</p:attrName>
                                        </p:attrNameLst>
                                      </p:cBhvr>
                                      <p:to>
                                        <p:strVal val="visible"/>
                                      </p:to>
                                    </p:set>
                                    <p:animEffect transition="in" filter="fade">
                                      <p:cBhvr>
                                        <p:cTn id="34" dur="770" decel="100000"/>
                                        <p:tgtEl>
                                          <p:spTgt spid="14355"/>
                                        </p:tgtEl>
                                      </p:cBhvr>
                                    </p:animEffect>
                                    <p:animScale>
                                      <p:cBhvr>
                                        <p:cTn id="35" dur="770" decel="100000"/>
                                        <p:tgtEl>
                                          <p:spTgt spid="14355"/>
                                        </p:tgtEl>
                                      </p:cBhvr>
                                      <p:from x="10000" y="10000"/>
                                      <p:to x="200000" y="450000"/>
                                    </p:animScale>
                                    <p:animScale>
                                      <p:cBhvr>
                                        <p:cTn id="36" dur="1230" accel="100000" fill="hold">
                                          <p:stCondLst>
                                            <p:cond delay="770"/>
                                          </p:stCondLst>
                                        </p:cTn>
                                        <p:tgtEl>
                                          <p:spTgt spid="14355"/>
                                        </p:tgtEl>
                                      </p:cBhvr>
                                      <p:from x="200000" y="450000"/>
                                      <p:to x="100000" y="100000"/>
                                    </p:animScale>
                                    <p:set>
                                      <p:cBhvr>
                                        <p:cTn id="37" dur="770" fill="hold"/>
                                        <p:tgtEl>
                                          <p:spTgt spid="14355"/>
                                        </p:tgtEl>
                                        <p:attrNameLst>
                                          <p:attrName>ppt_x</p:attrName>
                                        </p:attrNameLst>
                                      </p:cBhvr>
                                      <p:to>
                                        <p:strVal val="(0.5)"/>
                                      </p:to>
                                    </p:set>
                                    <p:anim from="(0.5)" to="(#ppt_x)" calcmode="lin" valueType="num">
                                      <p:cBhvr>
                                        <p:cTn id="38" dur="1230" accel="100000" fill="hold">
                                          <p:stCondLst>
                                            <p:cond delay="770"/>
                                          </p:stCondLst>
                                        </p:cTn>
                                        <p:tgtEl>
                                          <p:spTgt spid="14355"/>
                                        </p:tgtEl>
                                        <p:attrNameLst>
                                          <p:attrName>ppt_x</p:attrName>
                                        </p:attrNameLst>
                                      </p:cBhvr>
                                    </p:anim>
                                    <p:set>
                                      <p:cBhvr>
                                        <p:cTn id="39" dur="770" fill="hold"/>
                                        <p:tgtEl>
                                          <p:spTgt spid="14355"/>
                                        </p:tgtEl>
                                        <p:attrNameLst>
                                          <p:attrName>ppt_y</p:attrName>
                                        </p:attrNameLst>
                                      </p:cBhvr>
                                      <p:to>
                                        <p:strVal val="(#ppt_y+0.4)"/>
                                      </p:to>
                                    </p:set>
                                    <p:anim from="(#ppt_y+0.4)" to="(#ppt_y)" calcmode="lin" valueType="num">
                                      <p:cBhvr>
                                        <p:cTn id="40" dur="1230" accel="100000" fill="hold">
                                          <p:stCondLst>
                                            <p:cond delay="770"/>
                                          </p:stCondLst>
                                        </p:cTn>
                                        <p:tgtEl>
                                          <p:spTgt spid="1435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0099" name="Rectangle 3"/>
          <p:cNvSpPr>
            <a:spLocks noGrp="1" noChangeArrowheads="1"/>
          </p:cNvSpPr>
          <p:nvPr>
            <p:ph type="body" idx="1"/>
          </p:nvPr>
        </p:nvSpPr>
        <p:spPr>
          <a:xfrm>
            <a:off x="0" y="0"/>
            <a:ext cx="9144000" cy="7046913"/>
          </a:xfrm>
        </p:spPr>
        <p:txBody>
          <a:bodyPr/>
          <a:lstStyle/>
          <a:p>
            <a:pPr algn="ctr" eaLnBrk="1" hangingPunct="1">
              <a:lnSpc>
                <a:spcPct val="90000"/>
              </a:lnSpc>
              <a:buFont typeface="Wingdings" panose="05000000000000000000" pitchFamily="2" charset="2"/>
              <a:buNone/>
              <a:defRPr/>
            </a:pPr>
            <a:r>
              <a:rPr lang="fa-IR" sz="3600" b="1" smtClean="0">
                <a:solidFill>
                  <a:srgbClr val="99FF33"/>
                </a:solidFill>
                <a:cs typeface="Titr" pitchFamily="2" charset="-78"/>
              </a:rPr>
              <a:t>كريس آرجريس</a:t>
            </a:r>
            <a:endParaRPr lang="en-US" sz="3600" b="1" smtClean="0">
              <a:solidFill>
                <a:srgbClr val="99FF33"/>
              </a:solidFill>
              <a:cs typeface="Titr" pitchFamily="2" charset="-78"/>
            </a:endParaRPr>
          </a:p>
          <a:p>
            <a:pPr eaLnBrk="1" hangingPunct="1">
              <a:lnSpc>
                <a:spcPct val="90000"/>
              </a:lnSpc>
              <a:buFont typeface="Wingdings" panose="05000000000000000000" pitchFamily="2" charset="2"/>
              <a:buNone/>
              <a:defRPr/>
            </a:pPr>
            <a:r>
              <a:rPr lang="fa-IR" sz="2800" smtClean="0"/>
              <a:t> الگوي رفتاري</a:t>
            </a:r>
            <a:r>
              <a:rPr lang="en-US" sz="2400" smtClean="0"/>
              <a:t>A </a:t>
            </a:r>
            <a:r>
              <a:rPr lang="fa-IR" sz="2400" smtClean="0"/>
              <a:t>و</a:t>
            </a:r>
            <a:r>
              <a:rPr lang="en-US" sz="2400" smtClean="0"/>
              <a:t>B</a:t>
            </a:r>
            <a:r>
              <a:rPr lang="fa-IR" sz="2800" smtClean="0"/>
              <a:t> راهمراه بانظريه </a:t>
            </a:r>
            <a:r>
              <a:rPr lang="en-US" sz="2400" smtClean="0"/>
              <a:t>X</a:t>
            </a:r>
            <a:r>
              <a:rPr lang="fa-IR" sz="2400" smtClean="0"/>
              <a:t>و</a:t>
            </a:r>
            <a:r>
              <a:rPr lang="en-US" sz="2400" smtClean="0"/>
              <a:t>Y</a:t>
            </a:r>
            <a:r>
              <a:rPr lang="fa-IR" sz="2800" smtClean="0"/>
              <a:t>تعريف نموده واختلاف بين گرايش ورفتاررا نيز مشخص مينمايد.الگوي </a:t>
            </a:r>
            <a:r>
              <a:rPr lang="en-US" sz="2400" smtClean="0"/>
              <a:t>A</a:t>
            </a:r>
            <a:r>
              <a:rPr lang="fa-IR" sz="2800" smtClean="0"/>
              <a:t>منطبق با نظريه </a:t>
            </a:r>
            <a:r>
              <a:rPr lang="en-US" sz="2400" smtClean="0"/>
              <a:t>X</a:t>
            </a:r>
            <a:r>
              <a:rPr lang="fa-IR" sz="2800" smtClean="0"/>
              <a:t>والگوي </a:t>
            </a:r>
            <a:r>
              <a:rPr lang="en-US" sz="2400" smtClean="0"/>
              <a:t>B</a:t>
            </a:r>
            <a:r>
              <a:rPr lang="fa-IR" sz="2800" smtClean="0"/>
              <a:t> منطبق با نظريه </a:t>
            </a:r>
            <a:r>
              <a:rPr lang="en-US" sz="2400" smtClean="0"/>
              <a:t>Y</a:t>
            </a:r>
            <a:r>
              <a:rPr lang="fa-IR" sz="2800" smtClean="0"/>
              <a:t> ميباشد.درالگوي </a:t>
            </a:r>
            <a:r>
              <a:rPr lang="en-US" sz="2800" smtClean="0"/>
              <a:t>A</a:t>
            </a:r>
            <a:r>
              <a:rPr lang="fa-IR" sz="2800" smtClean="0"/>
              <a:t>افراد احساسات خود رابرملا نميكنند،رك و صريح نيستندوبه ديگران نيزكمك نميكنند.ازطرف ديگرالگوي</a:t>
            </a:r>
            <a:r>
              <a:rPr lang="en-US" sz="2400" smtClean="0"/>
              <a:t>B</a:t>
            </a:r>
            <a:r>
              <a:rPr lang="fa-IR" sz="2800" smtClean="0"/>
              <a:t>به افراد اجازه بروزاحساسات، رك گويي و كمك به ديگران مينمايد.</a:t>
            </a:r>
          </a:p>
          <a:p>
            <a:pPr eaLnBrk="1" hangingPunct="1">
              <a:lnSpc>
                <a:spcPct val="90000"/>
              </a:lnSpc>
              <a:buFont typeface="Wingdings" panose="05000000000000000000" pitchFamily="2" charset="2"/>
              <a:buNone/>
              <a:defRPr/>
            </a:pPr>
            <a:r>
              <a:rPr lang="fa-IR" sz="2800" smtClean="0"/>
              <a:t>آرجريس تاكيد مي كند با آنكه </a:t>
            </a:r>
            <a:r>
              <a:rPr lang="en-US" sz="2400" smtClean="0"/>
              <a:t>XA</a:t>
            </a:r>
            <a:r>
              <a:rPr lang="fa-IR" sz="2800" smtClean="0"/>
              <a:t> </a:t>
            </a:r>
            <a:r>
              <a:rPr lang="fa-IR" sz="2400" smtClean="0"/>
              <a:t>و </a:t>
            </a:r>
            <a:r>
              <a:rPr lang="en-US" sz="2400" smtClean="0"/>
              <a:t>YB</a:t>
            </a:r>
            <a:r>
              <a:rPr lang="fa-IR" sz="2800" smtClean="0"/>
              <a:t>ازهم جدا نيستند بااينحال اجباري ندارند كه باهم باشند.درشرايطي ممكن است الگوي</a:t>
            </a:r>
            <a:r>
              <a:rPr lang="en-US" sz="2400" smtClean="0"/>
              <a:t>A</a:t>
            </a:r>
            <a:r>
              <a:rPr lang="fa-IR" sz="2800" smtClean="0"/>
              <a:t>با نظريه</a:t>
            </a:r>
            <a:r>
              <a:rPr lang="en-US" sz="2400" smtClean="0"/>
              <a:t>Y</a:t>
            </a:r>
            <a:r>
              <a:rPr lang="fa-IR" sz="2800" smtClean="0"/>
              <a:t>همراه باشدوالگوي </a:t>
            </a:r>
            <a:r>
              <a:rPr lang="en-US" sz="2400" smtClean="0"/>
              <a:t>B</a:t>
            </a:r>
            <a:r>
              <a:rPr lang="fa-IR" sz="2800" smtClean="0"/>
              <a:t>بانظريه </a:t>
            </a:r>
            <a:r>
              <a:rPr lang="en-US" sz="2400" smtClean="0"/>
              <a:t>X</a:t>
            </a:r>
            <a:r>
              <a:rPr lang="fa-IR" sz="2800" smtClean="0"/>
              <a:t>.درست است كه مديران </a:t>
            </a:r>
            <a:r>
              <a:rPr lang="en-US" sz="2400" smtClean="0"/>
              <a:t>XB</a:t>
            </a:r>
            <a:r>
              <a:rPr lang="fa-IR" sz="2800" smtClean="0"/>
              <a:t> تصورات منفي درموردافراد دارند ولي بنظرميآيدكه رفتارشان تسهيل كننده ونشان ازحمايت دارد.آرجريس به اين نتيجه ميرسدكه </a:t>
            </a:r>
            <a:r>
              <a:rPr lang="en-US" sz="2400" smtClean="0"/>
              <a:t>XB</a:t>
            </a:r>
            <a:r>
              <a:rPr lang="fa-IR" sz="2800" smtClean="0"/>
              <a:t> به دودليل اتفاق ميافتد: </a:t>
            </a:r>
          </a:p>
          <a:p>
            <a:pPr eaLnBrk="1" hangingPunct="1">
              <a:lnSpc>
                <a:spcPct val="90000"/>
              </a:lnSpc>
              <a:buFont typeface="Wingdings" panose="05000000000000000000" pitchFamily="2" charset="2"/>
              <a:buNone/>
              <a:defRPr/>
            </a:pPr>
            <a:r>
              <a:rPr lang="fa-IR" sz="2400" b="1" smtClean="0"/>
              <a:t>اولاً: يا شنيده اندويا ازراه تجربه آموخته اندكه اينگونه رفتارسطح توليدرا بالاميبرد.</a:t>
            </a:r>
          </a:p>
          <a:p>
            <a:pPr eaLnBrk="1" hangingPunct="1">
              <a:lnSpc>
                <a:spcPct val="90000"/>
              </a:lnSpc>
              <a:buFont typeface="Wingdings" panose="05000000000000000000" pitchFamily="2" charset="2"/>
              <a:buNone/>
              <a:defRPr/>
            </a:pPr>
            <a:r>
              <a:rPr lang="fa-IR" sz="2400" b="1" smtClean="0"/>
              <a:t>ثانياً:اينكه براي افرادي كارميكنندكه محيط حمايتي بوجودآورده اندوبراي آنكه شغل خودرااز دست ندهندبايدرفتاري همينگونه داشته باشند.</a:t>
            </a:r>
          </a:p>
          <a:p>
            <a:pPr eaLnBrk="1" hangingPunct="1">
              <a:lnSpc>
                <a:spcPct val="90000"/>
              </a:lnSpc>
              <a:buFont typeface="Wingdings" panose="05000000000000000000" pitchFamily="2" charset="2"/>
              <a:buNone/>
              <a:defRPr/>
            </a:pPr>
            <a:r>
              <a:rPr lang="fa-IR" sz="2400" b="1" smtClean="0"/>
              <a:t>اما مديراني كه </a:t>
            </a:r>
            <a:r>
              <a:rPr lang="en-US" sz="2400" b="1" smtClean="0"/>
              <a:t>YA</a:t>
            </a:r>
            <a:r>
              <a:rPr lang="fa-IR" sz="2400" b="1" smtClean="0"/>
              <a:t>راعمل ميكنند،به اين دليل چنين رفتاري رابرميگزينندكه يابراي افرادي كارميكنند كه تمايل دارند افراد را تحت كنترل قراردهندوازآنان رفتاري شبيه به همين را مي طلبند وياآنكه براي مدتي رفتار كنترل كننده رالازم مي بينند.</a:t>
            </a:r>
            <a:endParaRPr lang="en-US" sz="2400" b="1" smtClean="0"/>
          </a:p>
        </p:txBody>
      </p:sp>
    </p:spTree>
  </p:cSld>
  <p:clrMapOvr>
    <a:masterClrMapping/>
  </p:clrMapOvr>
  <p:transition>
    <p:wedge/>
  </p:transition>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6371" name="Rectangle 3"/>
          <p:cNvSpPr>
            <a:spLocks noGrp="1" noChangeArrowheads="1"/>
          </p:cNvSpPr>
          <p:nvPr>
            <p:ph type="body" idx="1"/>
          </p:nvPr>
        </p:nvSpPr>
        <p:spPr>
          <a:xfrm>
            <a:off x="0" y="188913"/>
            <a:ext cx="9144000" cy="6858000"/>
          </a:xfrm>
        </p:spPr>
        <p:txBody>
          <a:bodyPr/>
          <a:lstStyle/>
          <a:p>
            <a:pPr algn="ctr" eaLnBrk="1" hangingPunct="1">
              <a:lnSpc>
                <a:spcPct val="90000"/>
              </a:lnSpc>
              <a:buFont typeface="Wingdings" panose="05000000000000000000" pitchFamily="2" charset="2"/>
              <a:buNone/>
              <a:defRPr/>
            </a:pPr>
            <a:r>
              <a:rPr lang="fa-IR" sz="3600" b="1" smtClean="0">
                <a:solidFill>
                  <a:srgbClr val="99FF33"/>
                </a:solidFill>
                <a:cs typeface="Titr" pitchFamily="2" charset="-78"/>
              </a:rPr>
              <a:t>نظريه بهداشت </a:t>
            </a:r>
            <a:r>
              <a:rPr lang="fa-IR" sz="3600" b="1" smtClean="0">
                <a:solidFill>
                  <a:srgbClr val="99FF33"/>
                </a:solidFill>
                <a:latin typeface="Arial"/>
                <a:cs typeface="Titr" pitchFamily="2" charset="-78"/>
              </a:rPr>
              <a:t>–</a:t>
            </a:r>
            <a:r>
              <a:rPr lang="fa-IR" sz="3600" b="1" smtClean="0">
                <a:solidFill>
                  <a:srgbClr val="99FF33"/>
                </a:solidFill>
                <a:cs typeface="Titr" pitchFamily="2" charset="-78"/>
              </a:rPr>
              <a:t> انگيزش هرزبرگ</a:t>
            </a:r>
          </a:p>
          <a:p>
            <a:pPr algn="just" eaLnBrk="1" hangingPunct="1">
              <a:lnSpc>
                <a:spcPct val="90000"/>
              </a:lnSpc>
              <a:buFont typeface="Wingdings" panose="05000000000000000000" pitchFamily="2" charset="2"/>
              <a:buNone/>
              <a:defRPr/>
            </a:pPr>
            <a:r>
              <a:rPr lang="fa-IR" sz="3600" smtClean="0"/>
              <a:t> </a:t>
            </a:r>
            <a:r>
              <a:rPr lang="fa-IR" sz="2800" smtClean="0">
                <a:cs typeface="Yagut" pitchFamily="2" charset="-78"/>
              </a:rPr>
              <a:t>هرزبرگ براساس تحقيقاتش اذعان ميدارد كه داده ها نشان ميدهدكه نارضايتي از كار نقطه مخالف رضايت نيست (بر خلاف باورهاي قديمي) .اگر عوامل نارضايتي از كار خذف شود الزاماً موجب رضايت شغلي نخواهد شد.</a:t>
            </a:r>
          </a:p>
          <a:p>
            <a:pPr algn="just" eaLnBrk="1" hangingPunct="1">
              <a:lnSpc>
                <a:spcPct val="90000"/>
              </a:lnSpc>
              <a:buFont typeface="Wingdings" panose="05000000000000000000" pitchFamily="2" charset="2"/>
              <a:buNone/>
              <a:defRPr/>
            </a:pPr>
            <a:r>
              <a:rPr lang="fa-IR" sz="2800" smtClean="0">
                <a:cs typeface="Yagut" pitchFamily="2" charset="-78"/>
              </a:rPr>
              <a:t>بر اساس ديدگاه وي عواملي  كه به رضايت شغلي منجر مي شوند جدا و متمايز از آنهايي هستند كه موجب نا رضايتي شغلي مي شوند.بنابر اين مديراني كه در پي خذف عواملي هستند كه باعث نارضايتي شغلي مي شود مي توانند آرامش را به سازمان برگردانند، ولي الزاماً باعث انگيزش يا تحريك افراد نميشوند.بنابر اين ويژگي هايي مثل مديريت و سياست شركت , سرپرستي ، روابط بين افراد ، شرايط كاري و حقوق به عنوان عوامل بهداشتي شناخته شده اند.هنگامي كه اين عوامل در وضع مناسبي باشند ، افراد ناراضي نخواهند بود، ولي كاملاً راضي هم نخواهند بود.اگر بخواهيم موجب انگيزش در افراد شويم ، بايد روي مسئله پيشرفت ، شناخت و كسب شهرت ، ماهيت كار ، مسئوليت و رشد تاكيد نماييم.اينها ويژگي هايي هستند كه موجب مي شوند فرد به پاداشهاي دروني برسد.                              </a:t>
            </a:r>
            <a:endParaRPr lang="en-US" sz="2800" smtClean="0">
              <a:cs typeface="Yagut" pitchFamily="2" charset="-78"/>
            </a:endParaRPr>
          </a:p>
        </p:txBody>
      </p:sp>
    </p:spTree>
  </p:cSld>
  <p:clrMapOvr>
    <a:masterClrMapping/>
  </p:clrMapOvr>
  <p:transition>
    <p:wedge/>
  </p:transition>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7395" name="Rectangle 3"/>
          <p:cNvSpPr>
            <a:spLocks noGrp="1" noChangeArrowheads="1"/>
          </p:cNvSpPr>
          <p:nvPr>
            <p:ph type="body" idx="1"/>
          </p:nvPr>
        </p:nvSpPr>
        <p:spPr>
          <a:xfrm>
            <a:off x="0" y="0"/>
            <a:ext cx="9144000" cy="2565400"/>
          </a:xfrm>
        </p:spPr>
        <p:txBody>
          <a:bodyPr/>
          <a:lstStyle/>
          <a:p>
            <a:pPr algn="ctr" eaLnBrk="1" hangingPunct="1">
              <a:lnSpc>
                <a:spcPct val="80000"/>
              </a:lnSpc>
              <a:buFont typeface="Wingdings" panose="05000000000000000000" pitchFamily="2" charset="2"/>
              <a:buNone/>
              <a:defRPr/>
            </a:pPr>
            <a:r>
              <a:rPr lang="fa-IR" sz="2800" b="1" smtClean="0">
                <a:solidFill>
                  <a:srgbClr val="FFFF00"/>
                </a:solidFill>
                <a:cs typeface="Titr" pitchFamily="2" charset="-78"/>
              </a:rPr>
              <a:t>نظريه </a:t>
            </a:r>
            <a:r>
              <a:rPr lang="en-US" sz="2800" b="1" smtClean="0">
                <a:solidFill>
                  <a:srgbClr val="FFFF00"/>
                </a:solidFill>
                <a:cs typeface="Titr" pitchFamily="2" charset="-78"/>
              </a:rPr>
              <a:t>ERG</a:t>
            </a:r>
            <a:r>
              <a:rPr lang="fa-IR" sz="2800" b="1" smtClean="0">
                <a:solidFill>
                  <a:srgbClr val="FFFF00"/>
                </a:solidFill>
                <a:cs typeface="Yagut" pitchFamily="2" charset="-78"/>
              </a:rPr>
              <a:t> :</a:t>
            </a:r>
            <a:endParaRPr lang="en-US" sz="2800" b="1" smtClean="0">
              <a:solidFill>
                <a:srgbClr val="FFFF00"/>
              </a:solidFill>
              <a:cs typeface="Yagut" pitchFamily="2" charset="-78"/>
            </a:endParaRPr>
          </a:p>
          <a:p>
            <a:pPr algn="just" eaLnBrk="1" hangingPunct="1">
              <a:lnSpc>
                <a:spcPct val="80000"/>
              </a:lnSpc>
              <a:buFont typeface="Wingdings" panose="05000000000000000000" pitchFamily="2" charset="2"/>
              <a:buNone/>
              <a:defRPr/>
            </a:pPr>
            <a:r>
              <a:rPr lang="fa-IR" sz="2000" b="1" smtClean="0">
                <a:solidFill>
                  <a:srgbClr val="FF0000"/>
                </a:solidFill>
                <a:cs typeface="Yagut" pitchFamily="2" charset="-78"/>
              </a:rPr>
              <a:t> </a:t>
            </a:r>
            <a:r>
              <a:rPr lang="fa-IR" sz="2400" b="1" smtClean="0">
                <a:cs typeface="Yagut" pitchFamily="2" charset="-78"/>
              </a:rPr>
              <a:t>كليننتون آلدرفربا مطالعه نظريه مازلو،نيازهاي اصلي را به سه دسته تقسيم</a:t>
            </a:r>
            <a:r>
              <a:rPr lang="fa-IR" sz="2400" b="1" smtClean="0"/>
              <a:t> </a:t>
            </a:r>
            <a:r>
              <a:rPr lang="fa-IR" sz="2400" b="1" smtClean="0">
                <a:cs typeface="Yagut" pitchFamily="2" charset="-78"/>
              </a:rPr>
              <a:t>نمود</a:t>
            </a:r>
            <a:r>
              <a:rPr lang="fa-IR" sz="2400" b="1" smtClean="0">
                <a:cs typeface="Sina" pitchFamily="2" charset="-78"/>
              </a:rPr>
              <a:t>.هستي يا وجود</a:t>
            </a:r>
            <a:r>
              <a:rPr lang="fa-IR" sz="2400" b="1" smtClean="0">
                <a:latin typeface="Arial"/>
                <a:cs typeface="Sina" pitchFamily="2" charset="-78"/>
              </a:rPr>
              <a:t>–</a:t>
            </a:r>
            <a:r>
              <a:rPr lang="fa-IR" sz="2400" b="1" smtClean="0">
                <a:cs typeface="Sina" pitchFamily="2" charset="-78"/>
              </a:rPr>
              <a:t>داشتن ارتباط-رشد</a:t>
            </a:r>
            <a:r>
              <a:rPr lang="fa-IR" sz="2400" b="1" smtClean="0"/>
              <a:t>.</a:t>
            </a:r>
            <a:r>
              <a:rPr lang="fa-IR" sz="2400" b="1" smtClean="0">
                <a:cs typeface="Yagut" pitchFamily="2" charset="-78"/>
              </a:rPr>
              <a:t>نيازهاي هستي كه براي ادامه حيات ضروريند.(نيازهاي فيزيولوژيك وامنيت)،نيازبه داشتن ارتباط همان نياز اجتماعي واحترام مازلواست.نياز به رشد يعني رغبت ياعلاقه دروني فرد براي رشد.آلدرفر با اين دسته بندي ازنظريه مازلو نشان داد كه: ر هر زمان امكان دارد كه بيش از يك نياز فعال باشد. </a:t>
            </a:r>
            <a:endParaRPr lang="en-US" sz="2400" b="1" smtClean="0">
              <a:cs typeface="Yagut" pitchFamily="2" charset="-78"/>
            </a:endParaRPr>
          </a:p>
        </p:txBody>
      </p:sp>
      <p:sp>
        <p:nvSpPr>
          <p:cNvPr id="187397" name="Rectangle 5"/>
          <p:cNvSpPr>
            <a:spLocks noChangeArrowheads="1"/>
          </p:cNvSpPr>
          <p:nvPr/>
        </p:nvSpPr>
        <p:spPr bwMode="auto">
          <a:xfrm>
            <a:off x="0" y="1989138"/>
            <a:ext cx="9144000" cy="2087562"/>
          </a:xfrm>
          <a:prstGeom prst="rect">
            <a:avLst/>
          </a:prstGeom>
          <a:noFill/>
          <a:ln w="9525">
            <a:noFill/>
            <a:miter lim="800000"/>
            <a:headEnd/>
            <a:tailEnd/>
          </a:ln>
          <a:effectLst/>
        </p:spPr>
        <p:txBody>
          <a:bodyPr/>
          <a:lstStyle/>
          <a:p>
            <a:pPr marL="342900" indent="-342900" algn="ctr">
              <a:lnSpc>
                <a:spcPct val="90000"/>
              </a:lnSpc>
              <a:spcBef>
                <a:spcPct val="20000"/>
              </a:spcBef>
              <a:buClr>
                <a:schemeClr val="hlink"/>
              </a:buClr>
              <a:buSzPct val="70000"/>
              <a:buFont typeface="Wingdings" pitchFamily="2" charset="2"/>
              <a:buNone/>
              <a:defRPr/>
            </a:pPr>
            <a:r>
              <a:rPr lang="fa-IR" sz="2800" b="1">
                <a:solidFill>
                  <a:srgbClr val="FFFF00"/>
                </a:solidFill>
                <a:effectLst>
                  <a:outerShdw blurRad="38100" dist="38100" dir="2700000" algn="tl">
                    <a:srgbClr val="000000"/>
                  </a:outerShdw>
                </a:effectLst>
                <a:cs typeface="Titr" pitchFamily="2" charset="-78"/>
              </a:rPr>
              <a:t>نظريه نيازهاي سه گانه مك كللند: </a:t>
            </a:r>
            <a:r>
              <a:rPr lang="fa-IR" sz="2400" b="1">
                <a:solidFill>
                  <a:srgbClr val="FFFF00"/>
                </a:solidFill>
                <a:effectLst>
                  <a:outerShdw blurRad="38100" dist="38100" dir="2700000" algn="tl">
                    <a:srgbClr val="000000"/>
                  </a:outerShdw>
                </a:effectLst>
                <a:cs typeface="Titr" pitchFamily="2" charset="-78"/>
              </a:rPr>
              <a:t>(</a:t>
            </a:r>
            <a:r>
              <a:rPr lang="en-US" sz="2400" b="1">
                <a:solidFill>
                  <a:srgbClr val="FFFF00"/>
                </a:solidFill>
                <a:effectLst>
                  <a:outerShdw blurRad="38100" dist="38100" dir="2700000" algn="tl">
                    <a:srgbClr val="000000"/>
                  </a:outerShdw>
                </a:effectLst>
                <a:cs typeface="Titr" pitchFamily="2" charset="-78"/>
              </a:rPr>
              <a:t>Three Needs Theory</a:t>
            </a:r>
            <a:r>
              <a:rPr lang="fa-IR" sz="2400" b="1">
                <a:solidFill>
                  <a:srgbClr val="FFFF00"/>
                </a:solidFill>
                <a:effectLst>
                  <a:outerShdw blurRad="38100" dist="38100" dir="2700000" algn="tl">
                    <a:srgbClr val="000000"/>
                  </a:outerShdw>
                </a:effectLst>
                <a:cs typeface="Titr" pitchFamily="2" charset="-78"/>
              </a:rPr>
              <a:t>)</a:t>
            </a:r>
          </a:p>
          <a:p>
            <a:pPr marL="342900" indent="-342900" algn="just">
              <a:lnSpc>
                <a:spcPct val="90000"/>
              </a:lnSpc>
              <a:spcBef>
                <a:spcPct val="20000"/>
              </a:spcBef>
              <a:buClr>
                <a:schemeClr val="hlink"/>
              </a:buClr>
              <a:buSzPct val="70000"/>
              <a:buFont typeface="Wingdings" pitchFamily="2" charset="2"/>
              <a:buNone/>
              <a:defRPr/>
            </a:pPr>
            <a:r>
              <a:rPr lang="fa-IR" sz="2400" b="1">
                <a:effectLst>
                  <a:outerShdw blurRad="38100" dist="38100" dir="2700000" algn="tl">
                    <a:srgbClr val="000000"/>
                  </a:outerShdw>
                </a:effectLst>
                <a:cs typeface="Yagut" pitchFamily="2" charset="-78"/>
              </a:rPr>
              <a:t>سه نوع انگيزه درافرادوجود دارد</a:t>
            </a:r>
            <a:r>
              <a:rPr lang="en-US" sz="2400" b="1">
                <a:effectLst>
                  <a:outerShdw blurRad="38100" dist="38100" dir="2700000" algn="tl">
                    <a:srgbClr val="000000"/>
                  </a:outerShdw>
                </a:effectLst>
                <a:cs typeface="Yagut" pitchFamily="2" charset="-78"/>
              </a:rPr>
              <a:t> </a:t>
            </a:r>
            <a:r>
              <a:rPr lang="fa-IR" sz="2400" b="1">
                <a:effectLst>
                  <a:outerShdw blurRad="38100" dist="38100" dir="2700000" algn="tl">
                    <a:srgbClr val="000000"/>
                  </a:outerShdw>
                </a:effectLst>
                <a:cs typeface="Yagut" pitchFamily="2" charset="-78"/>
              </a:rPr>
              <a:t>كه شناخت آنها براي درك انگيزه ها اهميت زيادي دارد: </a:t>
            </a:r>
          </a:p>
          <a:p>
            <a:pPr marL="342900" indent="-342900" algn="just">
              <a:lnSpc>
                <a:spcPct val="90000"/>
              </a:lnSpc>
              <a:spcBef>
                <a:spcPct val="20000"/>
              </a:spcBef>
              <a:buClr>
                <a:schemeClr val="hlink"/>
              </a:buClr>
              <a:buSzPct val="70000"/>
              <a:buFont typeface="Wingdings" pitchFamily="2" charset="2"/>
              <a:buNone/>
              <a:defRPr/>
            </a:pPr>
            <a:r>
              <a:rPr lang="fa-IR" sz="2400" b="1">
                <a:effectLst>
                  <a:outerShdw blurRad="38100" dist="38100" dir="2700000" algn="tl">
                    <a:srgbClr val="000000"/>
                  </a:outerShdw>
                </a:effectLst>
                <a:cs typeface="Yagut" pitchFamily="2" charset="-78"/>
              </a:rPr>
              <a:t>نياز به كسب موفقيت :</a:t>
            </a:r>
            <a:r>
              <a:rPr lang="fa-IR" sz="2400" b="1">
                <a:effectLst>
                  <a:outerShdw blurRad="38100" dist="38100" dir="2700000" algn="tl">
                    <a:srgbClr val="000000"/>
                  </a:outerShdw>
                </a:effectLst>
                <a:cs typeface="Homa" pitchFamily="2" charset="-78"/>
              </a:rPr>
              <a:t>يعني تلاش و كوشش براي درخشيدن وكسب موفقيت</a:t>
            </a:r>
          </a:p>
          <a:p>
            <a:pPr marL="342900" indent="-342900" algn="just">
              <a:lnSpc>
                <a:spcPct val="90000"/>
              </a:lnSpc>
              <a:spcBef>
                <a:spcPct val="20000"/>
              </a:spcBef>
              <a:buClr>
                <a:schemeClr val="hlink"/>
              </a:buClr>
              <a:buSzPct val="70000"/>
              <a:buFont typeface="Wingdings" pitchFamily="2" charset="2"/>
              <a:buNone/>
              <a:defRPr/>
            </a:pPr>
            <a:r>
              <a:rPr lang="fa-IR" sz="2400" b="1">
                <a:effectLst>
                  <a:outerShdw blurRad="38100" dist="38100" dir="2700000" algn="tl">
                    <a:srgbClr val="000000"/>
                  </a:outerShdw>
                </a:effectLst>
                <a:cs typeface="Yagut" pitchFamily="2" charset="-78"/>
              </a:rPr>
              <a:t>نياز به كسب قدرت:</a:t>
            </a:r>
            <a:r>
              <a:rPr lang="fa-IR" sz="2400" b="1">
                <a:effectLst>
                  <a:outerShdw blurRad="38100" dist="38100" dir="2700000" algn="tl">
                    <a:srgbClr val="000000"/>
                  </a:outerShdw>
                </a:effectLst>
                <a:cs typeface="Homa" pitchFamily="2" charset="-78"/>
              </a:rPr>
              <a:t>يعني ديگران را وادار كنيم تا بنحوي مطابق خواسته مارفتار كنند</a:t>
            </a:r>
          </a:p>
          <a:p>
            <a:pPr marL="342900" indent="-342900" algn="just">
              <a:lnSpc>
                <a:spcPct val="90000"/>
              </a:lnSpc>
              <a:spcBef>
                <a:spcPct val="20000"/>
              </a:spcBef>
              <a:buClr>
                <a:schemeClr val="hlink"/>
              </a:buClr>
              <a:buSzPct val="70000"/>
              <a:buFont typeface="Wingdings" pitchFamily="2" charset="2"/>
              <a:buNone/>
              <a:defRPr/>
            </a:pPr>
            <a:r>
              <a:rPr lang="fa-IR" sz="2400" b="1">
                <a:effectLst>
                  <a:outerShdw blurRad="38100" dist="38100" dir="2700000" algn="tl">
                    <a:srgbClr val="000000"/>
                  </a:outerShdw>
                </a:effectLst>
                <a:cs typeface="Yagut" pitchFamily="2" charset="-78"/>
              </a:rPr>
              <a:t> نيازبه داشتن ارتباط با ديگران:</a:t>
            </a:r>
            <a:r>
              <a:rPr lang="fa-IR" sz="2400" b="1">
                <a:effectLst>
                  <a:outerShdw blurRad="38100" dist="38100" dir="2700000" algn="tl">
                    <a:srgbClr val="000000"/>
                  </a:outerShdw>
                </a:effectLst>
                <a:cs typeface="Homa" pitchFamily="2" charset="-78"/>
              </a:rPr>
              <a:t>تمايل به داشتن روابط متقابل و دوستانه با ديگران</a:t>
            </a:r>
            <a:endParaRPr lang="en-US" sz="2400" b="1">
              <a:effectLst>
                <a:outerShdw blurRad="38100" dist="38100" dir="2700000" algn="tl">
                  <a:srgbClr val="000000"/>
                </a:outerShdw>
              </a:effectLst>
              <a:cs typeface="Homa" pitchFamily="2" charset="-78"/>
            </a:endParaRPr>
          </a:p>
        </p:txBody>
      </p:sp>
      <p:sp>
        <p:nvSpPr>
          <p:cNvPr id="187398" name="Rectangle 6"/>
          <p:cNvSpPr>
            <a:spLocks noChangeArrowheads="1"/>
          </p:cNvSpPr>
          <p:nvPr/>
        </p:nvSpPr>
        <p:spPr bwMode="auto">
          <a:xfrm>
            <a:off x="0" y="4076700"/>
            <a:ext cx="9144000" cy="2781300"/>
          </a:xfrm>
          <a:prstGeom prst="rect">
            <a:avLst/>
          </a:prstGeom>
          <a:noFill/>
          <a:ln w="9525">
            <a:noFill/>
            <a:miter lim="800000"/>
            <a:headEnd/>
            <a:tailEnd/>
          </a:ln>
          <a:effectLst/>
        </p:spPr>
        <p:txBody>
          <a:bodyPr/>
          <a:lstStyle/>
          <a:p>
            <a:pPr marL="342900" indent="-342900" algn="ctr">
              <a:lnSpc>
                <a:spcPct val="90000"/>
              </a:lnSpc>
              <a:spcBef>
                <a:spcPct val="20000"/>
              </a:spcBef>
              <a:buClr>
                <a:schemeClr val="hlink"/>
              </a:buClr>
              <a:buSzPct val="70000"/>
              <a:buFont typeface="Wingdings" pitchFamily="2" charset="2"/>
              <a:buNone/>
              <a:defRPr/>
            </a:pPr>
            <a:r>
              <a:rPr lang="fa-IR" sz="2800" b="1">
                <a:solidFill>
                  <a:srgbClr val="FFFF00"/>
                </a:solidFill>
                <a:effectLst>
                  <a:outerShdw blurRad="38100" dist="38100" dir="2700000" algn="tl">
                    <a:srgbClr val="000000"/>
                  </a:outerShdw>
                </a:effectLst>
                <a:cs typeface="Titr" pitchFamily="2" charset="-78"/>
              </a:rPr>
              <a:t>نظريه ارزشيابي شناخت</a:t>
            </a:r>
            <a:r>
              <a:rPr lang="fa-IR" sz="2400" b="1">
                <a:solidFill>
                  <a:srgbClr val="FFFF00"/>
                </a:solidFill>
                <a:effectLst>
                  <a:outerShdw blurRad="38100" dist="38100" dir="2700000" algn="tl">
                    <a:srgbClr val="000000"/>
                  </a:outerShdw>
                </a:effectLst>
                <a:cs typeface="Titr" pitchFamily="2" charset="-78"/>
              </a:rPr>
              <a:t> </a:t>
            </a:r>
            <a:r>
              <a:rPr lang="fa-IR" sz="2800" b="1">
                <a:solidFill>
                  <a:srgbClr val="FFFF00"/>
                </a:solidFill>
                <a:effectLst>
                  <a:outerShdw blurRad="38100" dist="38100" dir="2700000" algn="tl">
                    <a:srgbClr val="000000"/>
                  </a:outerShdw>
                </a:effectLst>
                <a:cs typeface="Titr" pitchFamily="2" charset="-78"/>
              </a:rPr>
              <a:t>:</a:t>
            </a:r>
            <a:r>
              <a:rPr lang="fa-IR" sz="2400" b="1">
                <a:solidFill>
                  <a:srgbClr val="FFFF00"/>
                </a:solidFill>
                <a:effectLst>
                  <a:outerShdw blurRad="38100" dist="38100" dir="2700000" algn="tl">
                    <a:srgbClr val="000000"/>
                  </a:outerShdw>
                </a:effectLst>
                <a:cs typeface="Titr" pitchFamily="2" charset="-78"/>
              </a:rPr>
              <a:t>(</a:t>
            </a:r>
            <a:r>
              <a:rPr lang="en-US" sz="2400" b="1">
                <a:solidFill>
                  <a:srgbClr val="FFFF00"/>
                </a:solidFill>
                <a:effectLst>
                  <a:outerShdw blurRad="38100" dist="38100" dir="2700000" algn="tl">
                    <a:srgbClr val="000000"/>
                  </a:outerShdw>
                </a:effectLst>
                <a:cs typeface="Titr" pitchFamily="2" charset="-78"/>
              </a:rPr>
              <a:t>Cognitive Evaluation</a:t>
            </a:r>
            <a:r>
              <a:rPr lang="fa-IR" sz="2400" b="1">
                <a:solidFill>
                  <a:srgbClr val="FFFF00"/>
                </a:solidFill>
                <a:effectLst>
                  <a:outerShdw blurRad="38100" dist="38100" dir="2700000" algn="tl">
                    <a:srgbClr val="000000"/>
                  </a:outerShdw>
                </a:effectLst>
                <a:cs typeface="Titr" pitchFamily="2" charset="-78"/>
              </a:rPr>
              <a:t>)</a:t>
            </a:r>
            <a:endParaRPr lang="fa-IR" sz="2400" b="1">
              <a:solidFill>
                <a:srgbClr val="FFFF00"/>
              </a:solidFill>
              <a:effectLst>
                <a:outerShdw blurRad="38100" dist="38100" dir="2700000" algn="tl">
                  <a:srgbClr val="000000"/>
                </a:outerShdw>
              </a:effectLst>
              <a:cs typeface="Yagut" pitchFamily="2" charset="-78"/>
            </a:endParaRPr>
          </a:p>
          <a:p>
            <a:pPr marL="342900" indent="-342900" algn="just">
              <a:lnSpc>
                <a:spcPct val="90000"/>
              </a:lnSpc>
              <a:spcBef>
                <a:spcPct val="20000"/>
              </a:spcBef>
              <a:buClr>
                <a:schemeClr val="hlink"/>
              </a:buClr>
              <a:buSzPct val="70000"/>
              <a:buFont typeface="Wingdings" pitchFamily="2" charset="2"/>
              <a:buNone/>
              <a:defRPr/>
            </a:pPr>
            <a:r>
              <a:rPr lang="fa-IR" sz="2100" b="1">
                <a:effectLst>
                  <a:outerShdw blurRad="38100" dist="38100" dir="2700000" algn="tl">
                    <a:srgbClr val="000000"/>
                  </a:outerShdw>
                </a:effectLst>
                <a:cs typeface="Yagut" pitchFamily="2" charset="-78"/>
              </a:rPr>
              <a:t>دراين نظريه چنين استدلال ميشود كه اگر سازمان ازپاداشهاي بيروني جهت جبران عملكردهاي شايسته و عالي استفاده نمايد ، پاداشهاي دروني كاهش مييابد.به بيان ديگر،اگر به فرد به ازاي انجام كار مورد علاقه اش پاداش دهيد ، اين كارباعث آن م شود كه علاقه ذاتي و دروني فردبه آن كار كاهش يابد.در اين صورت ما محركهاي بيروني را جايگزين محركهاي دروني يا ذاتي كرده ايم.</a:t>
            </a:r>
          </a:p>
          <a:p>
            <a:pPr marL="342900" indent="-342900" algn="just">
              <a:lnSpc>
                <a:spcPct val="90000"/>
              </a:lnSpc>
              <a:spcBef>
                <a:spcPct val="20000"/>
              </a:spcBef>
              <a:buClr>
                <a:schemeClr val="hlink"/>
              </a:buClr>
              <a:buSzPct val="70000"/>
              <a:buFont typeface="Wingdings" pitchFamily="2" charset="2"/>
              <a:buNone/>
              <a:defRPr/>
            </a:pPr>
            <a:r>
              <a:rPr lang="fa-IR" sz="2100" b="1">
                <a:effectLst>
                  <a:outerShdw blurRad="38100" dist="38100" dir="2700000" algn="tl">
                    <a:srgbClr val="000000"/>
                  </a:outerShdw>
                </a:effectLst>
                <a:cs typeface="Yagut" pitchFamily="2" charset="-78"/>
              </a:rPr>
              <a:t>دراين خصوص بايدتوجه كرد كه درسازمانها،مشاغل رده پايين ذاتاًبه آن اندازه ارضاء كننده نيستندكه بتوانند تمايلات دروني راارضاءنمايند واز طرف ديگر بسياري از پستها ومقامهاي مديريتي و حرفه اي پاداشهاي دروني درخوددارند. اين نظريه در باره مشاغلي بكارميآيد كه بين اين دوسطح هستند</a:t>
            </a:r>
          </a:p>
        </p:txBody>
      </p:sp>
    </p:spTree>
  </p:cSld>
  <p:clrMapOvr>
    <a:masterClrMapping/>
  </p:clrMapOvr>
  <p:transition>
    <p:wedge/>
  </p:transition>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8419" name="Rectangle 3"/>
          <p:cNvSpPr>
            <a:spLocks noGrp="1" noChangeArrowheads="1"/>
          </p:cNvSpPr>
          <p:nvPr>
            <p:ph type="body" idx="1"/>
          </p:nvPr>
        </p:nvSpPr>
        <p:spPr>
          <a:xfrm>
            <a:off x="0" y="2060575"/>
            <a:ext cx="9144000" cy="3744913"/>
          </a:xfrm>
        </p:spPr>
        <p:txBody>
          <a:bodyPr/>
          <a:lstStyle/>
          <a:p>
            <a:pPr algn="ctr" eaLnBrk="1" hangingPunct="1">
              <a:lnSpc>
                <a:spcPct val="80000"/>
              </a:lnSpc>
              <a:buFont typeface="Wingdings" panose="05000000000000000000" pitchFamily="2" charset="2"/>
              <a:buNone/>
              <a:defRPr/>
            </a:pPr>
            <a:r>
              <a:rPr lang="fa-IR" b="1" smtClean="0">
                <a:solidFill>
                  <a:srgbClr val="FFFF00"/>
                </a:solidFill>
                <a:cs typeface="Titr" pitchFamily="2" charset="-78"/>
              </a:rPr>
              <a:t>الگوي ويژگيهاي شغلي</a:t>
            </a:r>
            <a:r>
              <a:rPr lang="fa-IR" sz="2800" b="1" smtClean="0">
                <a:solidFill>
                  <a:srgbClr val="FFFF00"/>
                </a:solidFill>
                <a:cs typeface="Titr" pitchFamily="2" charset="-78"/>
              </a:rPr>
              <a:t> (</a:t>
            </a:r>
            <a:r>
              <a:rPr lang="en-US" sz="2800" b="1" smtClean="0">
                <a:solidFill>
                  <a:srgbClr val="FFFF00"/>
                </a:solidFill>
                <a:cs typeface="Titr" pitchFamily="2" charset="-78"/>
              </a:rPr>
              <a:t>Job Characteristics Model</a:t>
            </a:r>
            <a:r>
              <a:rPr lang="fa-IR" sz="2800" b="1" smtClean="0">
                <a:solidFill>
                  <a:srgbClr val="FFFF00"/>
                </a:solidFill>
                <a:cs typeface="Titr" pitchFamily="2" charset="-78"/>
              </a:rPr>
              <a:t>)</a:t>
            </a:r>
            <a:endParaRPr lang="en-US" sz="2800" b="1" smtClean="0">
              <a:solidFill>
                <a:srgbClr val="FFFF00"/>
              </a:solidFill>
              <a:cs typeface="Titr" pitchFamily="2" charset="-78"/>
            </a:endParaRPr>
          </a:p>
          <a:p>
            <a:pPr algn="just" eaLnBrk="1" hangingPunct="1">
              <a:lnSpc>
                <a:spcPct val="80000"/>
              </a:lnSpc>
              <a:buFont typeface="Wingdings" panose="05000000000000000000" pitchFamily="2" charset="2"/>
              <a:buNone/>
              <a:defRPr/>
            </a:pPr>
            <a:r>
              <a:rPr lang="fa-IR" sz="2200" b="1" smtClean="0">
                <a:solidFill>
                  <a:srgbClr val="FF9900"/>
                </a:solidFill>
                <a:cs typeface="Yagut" pitchFamily="2" charset="-78"/>
              </a:rPr>
              <a:t>طبق الگوي </a:t>
            </a:r>
            <a:r>
              <a:rPr lang="fa-IR" sz="2200" b="1" smtClean="0">
                <a:solidFill>
                  <a:srgbClr val="FF9900"/>
                </a:solidFill>
                <a:cs typeface="Homa" pitchFamily="2" charset="-78"/>
              </a:rPr>
              <a:t>هاكمن واولدهم</a:t>
            </a:r>
            <a:r>
              <a:rPr lang="fa-IR" sz="2200" b="1" smtClean="0">
                <a:solidFill>
                  <a:srgbClr val="FF9900"/>
                </a:solidFill>
                <a:cs typeface="Yagut" pitchFamily="2" charset="-78"/>
              </a:rPr>
              <a:t> ،هر شغلي را ميتوان برحسب پنج بعد اصلي تشريح كرد كه عبارتند از:</a:t>
            </a:r>
            <a:r>
              <a:rPr lang="fa-IR" sz="2000" b="1" smtClean="0">
                <a:cs typeface="Yagut" pitchFamily="2" charset="-78"/>
              </a:rPr>
              <a:t> </a:t>
            </a:r>
          </a:p>
          <a:p>
            <a:pPr algn="just" eaLnBrk="1" hangingPunct="1">
              <a:lnSpc>
                <a:spcPct val="80000"/>
              </a:lnSpc>
              <a:buFont typeface="Wingdings" panose="05000000000000000000" pitchFamily="2" charset="2"/>
              <a:buNone/>
              <a:defRPr/>
            </a:pPr>
            <a:r>
              <a:rPr lang="fa-IR" sz="2000" b="1" smtClean="0">
                <a:solidFill>
                  <a:srgbClr val="00FF99"/>
                </a:solidFill>
                <a:cs typeface="Yagut" pitchFamily="2" charset="-78"/>
              </a:rPr>
              <a:t>1- </a:t>
            </a:r>
            <a:r>
              <a:rPr lang="fa-IR" sz="2000" b="1" smtClean="0">
                <a:solidFill>
                  <a:srgbClr val="00FF99"/>
                </a:solidFill>
                <a:cs typeface="Sina" pitchFamily="2" charset="-78"/>
              </a:rPr>
              <a:t>گوناگوني در مهارت</a:t>
            </a:r>
            <a:r>
              <a:rPr lang="fa-IR" sz="2000" b="1" smtClean="0">
                <a:solidFill>
                  <a:srgbClr val="00FF99"/>
                </a:solidFill>
                <a:cs typeface="Yagut" pitchFamily="2" charset="-78"/>
              </a:rPr>
              <a:t> : </a:t>
            </a:r>
            <a:r>
              <a:rPr lang="fa-IR" sz="2000" b="1" smtClean="0">
                <a:cs typeface="Yagut" pitchFamily="2" charset="-78"/>
              </a:rPr>
              <a:t>فعاليتهايي كه براي انجام كار لازمست وفرد بايد از مهارتهاي خود استفاده نمايد</a:t>
            </a:r>
          </a:p>
          <a:p>
            <a:pPr algn="just" eaLnBrk="1" hangingPunct="1">
              <a:lnSpc>
                <a:spcPct val="80000"/>
              </a:lnSpc>
              <a:buFont typeface="Wingdings" panose="05000000000000000000" pitchFamily="2" charset="2"/>
              <a:buNone/>
              <a:defRPr/>
            </a:pPr>
            <a:r>
              <a:rPr lang="fa-IR" sz="2000" b="1" smtClean="0">
                <a:solidFill>
                  <a:srgbClr val="00FF99"/>
                </a:solidFill>
                <a:cs typeface="Yagut" pitchFamily="2" charset="-78"/>
              </a:rPr>
              <a:t>2- </a:t>
            </a:r>
            <a:r>
              <a:rPr lang="fa-IR" sz="2000" b="1" smtClean="0">
                <a:solidFill>
                  <a:srgbClr val="00FF99"/>
                </a:solidFill>
                <a:cs typeface="Sina" pitchFamily="2" charset="-78"/>
              </a:rPr>
              <a:t>نوع كار (با مفهوم بودن وظيفه):</a:t>
            </a:r>
            <a:r>
              <a:rPr lang="fa-IR" sz="2000" b="1" smtClean="0">
                <a:solidFill>
                  <a:srgbClr val="00FF99"/>
                </a:solidFill>
                <a:cs typeface="Yagut" pitchFamily="2" charset="-78"/>
              </a:rPr>
              <a:t> </a:t>
            </a:r>
            <a:r>
              <a:rPr lang="fa-IR" sz="2000" b="1" smtClean="0">
                <a:cs typeface="Yagut" pitchFamily="2" charset="-78"/>
              </a:rPr>
              <a:t>آنچه كه بايد براي تكميل كل يابخشي از كار انجام داد.</a:t>
            </a:r>
          </a:p>
          <a:p>
            <a:pPr algn="just" eaLnBrk="1" hangingPunct="1">
              <a:lnSpc>
                <a:spcPct val="80000"/>
              </a:lnSpc>
              <a:buFont typeface="Wingdings" panose="05000000000000000000" pitchFamily="2" charset="2"/>
              <a:buNone/>
              <a:defRPr/>
            </a:pPr>
            <a:r>
              <a:rPr lang="fa-IR" sz="2000" b="1" smtClean="0">
                <a:solidFill>
                  <a:srgbClr val="00FF99"/>
                </a:solidFill>
                <a:cs typeface="Yagut" pitchFamily="2" charset="-78"/>
              </a:rPr>
              <a:t>3- </a:t>
            </a:r>
            <a:r>
              <a:rPr lang="fa-IR" sz="2000" b="1" smtClean="0">
                <a:solidFill>
                  <a:srgbClr val="00FF99"/>
                </a:solidFill>
                <a:cs typeface="Sina" pitchFamily="2" charset="-78"/>
              </a:rPr>
              <a:t>اهميت كار :</a:t>
            </a:r>
            <a:r>
              <a:rPr lang="fa-IR" sz="2000" b="1" smtClean="0">
                <a:solidFill>
                  <a:srgbClr val="00FF99"/>
                </a:solidFill>
                <a:cs typeface="Yagut" pitchFamily="2" charset="-78"/>
              </a:rPr>
              <a:t> </a:t>
            </a:r>
            <a:r>
              <a:rPr lang="fa-IR" sz="2000" b="1" smtClean="0">
                <a:cs typeface="Yagut" pitchFamily="2" charset="-78"/>
              </a:rPr>
              <a:t>مقدار اثري كه يك كار بر زندگي يا كار ديگران مي گذارد و از اين نظر اهميت دارد .</a:t>
            </a:r>
          </a:p>
          <a:p>
            <a:pPr algn="just" eaLnBrk="1" hangingPunct="1">
              <a:lnSpc>
                <a:spcPct val="80000"/>
              </a:lnSpc>
              <a:buFont typeface="Wingdings" panose="05000000000000000000" pitchFamily="2" charset="2"/>
              <a:buNone/>
              <a:defRPr/>
            </a:pPr>
            <a:r>
              <a:rPr lang="fa-IR" sz="2000" b="1" smtClean="0">
                <a:solidFill>
                  <a:srgbClr val="00FF99"/>
                </a:solidFill>
                <a:cs typeface="Yagut" pitchFamily="2" charset="-78"/>
              </a:rPr>
              <a:t>4- </a:t>
            </a:r>
            <a:r>
              <a:rPr lang="fa-IR" sz="2000" b="1" smtClean="0">
                <a:solidFill>
                  <a:srgbClr val="00FF99"/>
                </a:solidFill>
                <a:cs typeface="Sina" pitchFamily="2" charset="-78"/>
              </a:rPr>
              <a:t>خود مختاري </a:t>
            </a:r>
            <a:r>
              <a:rPr lang="fa-IR" sz="2000" b="1" smtClean="0">
                <a:cs typeface="Sina" pitchFamily="2" charset="-78"/>
              </a:rPr>
              <a:t>:</a:t>
            </a:r>
            <a:r>
              <a:rPr lang="fa-IR" sz="2000" b="1" smtClean="0">
                <a:cs typeface="Yagut" pitchFamily="2" charset="-78"/>
              </a:rPr>
              <a:t> ميزان اختيارات واستقلال فرد</a:t>
            </a:r>
            <a:r>
              <a:rPr lang="en-US" sz="2000" b="1" smtClean="0">
                <a:cs typeface="Yagut" pitchFamily="2" charset="-78"/>
              </a:rPr>
              <a:t> </a:t>
            </a:r>
            <a:r>
              <a:rPr lang="fa-IR" sz="2000" b="1" smtClean="0">
                <a:cs typeface="Yagut" pitchFamily="2" charset="-78"/>
              </a:rPr>
              <a:t>در برنامه ريزي و تعيين مراحل كار .</a:t>
            </a:r>
          </a:p>
          <a:p>
            <a:pPr algn="just" eaLnBrk="1" hangingPunct="1">
              <a:lnSpc>
                <a:spcPct val="80000"/>
              </a:lnSpc>
              <a:buFont typeface="Wingdings" panose="05000000000000000000" pitchFamily="2" charset="2"/>
              <a:buNone/>
              <a:defRPr/>
            </a:pPr>
            <a:r>
              <a:rPr lang="fa-IR" sz="2000" b="1" smtClean="0">
                <a:solidFill>
                  <a:srgbClr val="00FF99"/>
                </a:solidFill>
                <a:cs typeface="Yagut" pitchFamily="2" charset="-78"/>
              </a:rPr>
              <a:t>5- </a:t>
            </a:r>
            <a:r>
              <a:rPr lang="fa-IR" sz="2000" b="1" smtClean="0">
                <a:solidFill>
                  <a:srgbClr val="00FF99"/>
                </a:solidFill>
                <a:cs typeface="Sina" pitchFamily="2" charset="-78"/>
              </a:rPr>
              <a:t>بازخورنمودن نتيجه فعاليتها :</a:t>
            </a:r>
            <a:r>
              <a:rPr lang="fa-IR" sz="2000" b="1" smtClean="0">
                <a:solidFill>
                  <a:srgbClr val="00FF99"/>
                </a:solidFill>
                <a:cs typeface="Yagut" pitchFamily="2" charset="-78"/>
              </a:rPr>
              <a:t> </a:t>
            </a:r>
            <a:r>
              <a:rPr lang="fa-IR" sz="2000" b="1" smtClean="0">
                <a:cs typeface="Yagut" pitchFamily="2" charset="-78"/>
              </a:rPr>
              <a:t>اطلاعاتي كه فرد در باره نتيجه عملكرد ميگيرد.</a:t>
            </a:r>
            <a:endParaRPr lang="en-US" sz="2000" b="1" smtClean="0">
              <a:cs typeface="Yagut" pitchFamily="2" charset="-78"/>
            </a:endParaRPr>
          </a:p>
        </p:txBody>
      </p:sp>
      <p:sp>
        <p:nvSpPr>
          <p:cNvPr id="188421" name="Rectangle 5"/>
          <p:cNvSpPr>
            <a:spLocks noChangeArrowheads="1"/>
          </p:cNvSpPr>
          <p:nvPr/>
        </p:nvSpPr>
        <p:spPr bwMode="auto">
          <a:xfrm>
            <a:off x="0" y="0"/>
            <a:ext cx="9144000" cy="1989138"/>
          </a:xfrm>
          <a:prstGeom prst="rect">
            <a:avLst/>
          </a:prstGeom>
          <a:noFill/>
          <a:ln w="9525">
            <a:noFill/>
            <a:miter lim="800000"/>
            <a:headEnd/>
            <a:tailEnd/>
          </a:ln>
          <a:effectLst/>
        </p:spPr>
        <p:txBody>
          <a:bodyPr/>
          <a:lstStyle/>
          <a:p>
            <a:pPr marL="342900" indent="-342900" algn="ctr">
              <a:lnSpc>
                <a:spcPct val="80000"/>
              </a:lnSpc>
              <a:spcBef>
                <a:spcPct val="20000"/>
              </a:spcBef>
              <a:buClr>
                <a:schemeClr val="hlink"/>
              </a:buClr>
              <a:buSzPct val="70000"/>
              <a:buFont typeface="Wingdings" pitchFamily="2" charset="2"/>
              <a:buNone/>
              <a:defRPr/>
            </a:pPr>
            <a:r>
              <a:rPr lang="fa-IR" sz="2800" b="1">
                <a:solidFill>
                  <a:srgbClr val="FFFF00"/>
                </a:solidFill>
                <a:effectLst>
                  <a:outerShdw blurRad="38100" dist="38100" dir="2700000" algn="tl">
                    <a:srgbClr val="000000"/>
                  </a:outerShdw>
                </a:effectLst>
                <a:cs typeface="Titr" pitchFamily="2" charset="-78"/>
              </a:rPr>
              <a:t>نظريه ويژگيهاي ضروري شغل(</a:t>
            </a:r>
            <a:r>
              <a:rPr lang="en-US" sz="2400" b="1">
                <a:solidFill>
                  <a:srgbClr val="FFFF00"/>
                </a:solidFill>
                <a:effectLst>
                  <a:outerShdw blurRad="38100" dist="38100" dir="2700000" algn="tl">
                    <a:srgbClr val="000000"/>
                  </a:outerShdw>
                </a:effectLst>
                <a:cs typeface="Titr" pitchFamily="2" charset="-78"/>
              </a:rPr>
              <a:t>Requisite Task Attributes Theory</a:t>
            </a:r>
            <a:r>
              <a:rPr lang="fa-IR" sz="2400" b="1">
                <a:solidFill>
                  <a:srgbClr val="FFFF00"/>
                </a:solidFill>
                <a:effectLst>
                  <a:outerShdw blurRad="38100" dist="38100" dir="2700000" algn="tl">
                    <a:srgbClr val="000000"/>
                  </a:outerShdw>
                </a:effectLst>
                <a:cs typeface="Titr" pitchFamily="2" charset="-78"/>
              </a:rPr>
              <a:t>)</a:t>
            </a:r>
            <a:endParaRPr lang="en-US" sz="2400" b="1">
              <a:solidFill>
                <a:srgbClr val="FFFF00"/>
              </a:solidFill>
              <a:effectLst>
                <a:outerShdw blurRad="38100" dist="38100" dir="2700000" algn="tl">
                  <a:srgbClr val="000000"/>
                </a:outerShdw>
              </a:effectLst>
              <a:cs typeface="Titr" pitchFamily="2" charset="-78"/>
            </a:endParaRPr>
          </a:p>
          <a:p>
            <a:pPr marL="342900" indent="-342900">
              <a:lnSpc>
                <a:spcPct val="80000"/>
              </a:lnSpc>
              <a:spcBef>
                <a:spcPct val="20000"/>
              </a:spcBef>
              <a:buClr>
                <a:schemeClr val="hlink"/>
              </a:buClr>
              <a:buSzPct val="70000"/>
              <a:buFont typeface="Wingdings" pitchFamily="2" charset="2"/>
              <a:buNone/>
              <a:defRPr/>
            </a:pPr>
            <a:r>
              <a:rPr lang="fa-IR" sz="2200" b="1">
                <a:solidFill>
                  <a:srgbClr val="FF9900"/>
                </a:solidFill>
                <a:effectLst>
                  <a:outerShdw blurRad="38100" dist="38100" dir="2700000" algn="tl">
                    <a:srgbClr val="000000"/>
                  </a:outerShdw>
                </a:effectLst>
                <a:cs typeface="Sina" pitchFamily="2" charset="-78"/>
              </a:rPr>
              <a:t>ترنر ولارنس</a:t>
            </a:r>
            <a:r>
              <a:rPr lang="fa-IR" sz="2200" b="1">
                <a:solidFill>
                  <a:srgbClr val="FF9900"/>
                </a:solidFill>
                <a:effectLst>
                  <a:outerShdw blurRad="38100" dist="38100" dir="2700000" algn="tl">
                    <a:srgbClr val="000000"/>
                  </a:outerShdw>
                </a:effectLst>
                <a:cs typeface="Yagut" pitchFamily="2" charset="-78"/>
              </a:rPr>
              <a:t> در دهه 1960 درباره ويژگيهاي شغلي تحقيق كردند.آنان پيش بيني كردند كه كاركنان مشاغلي را ترجيح ميدهندكه پيچيده وچالشگرباشند.آنها پيچيدگي مشاغل رابرحسب شش ويژگي زير بيان كردند:</a:t>
            </a:r>
          </a:p>
          <a:p>
            <a:pPr marL="342900" indent="-342900">
              <a:lnSpc>
                <a:spcPct val="80000"/>
              </a:lnSpc>
              <a:spcBef>
                <a:spcPct val="20000"/>
              </a:spcBef>
              <a:buClr>
                <a:schemeClr val="hlink"/>
              </a:buClr>
              <a:buSzPct val="70000"/>
              <a:buFont typeface="Wingdings" pitchFamily="2" charset="2"/>
              <a:buNone/>
              <a:defRPr/>
            </a:pPr>
            <a:r>
              <a:rPr lang="fa-IR" sz="2200" b="1">
                <a:solidFill>
                  <a:srgbClr val="00FF99"/>
                </a:solidFill>
                <a:effectLst>
                  <a:outerShdw blurRad="38100" dist="38100" dir="2700000" algn="tl">
                    <a:srgbClr val="000000"/>
                  </a:outerShdw>
                </a:effectLst>
                <a:cs typeface="Yagut" pitchFamily="2" charset="-78"/>
              </a:rPr>
              <a:t>1-تنوع ياگوناگوني2-خود مختاري3-مسئوليت4-دانش ومهارت 5-تعامل اجتماعي ضروري6-تعامل اجتماعي</a:t>
            </a:r>
            <a:r>
              <a:rPr lang="fa-IR" sz="2200" b="1">
                <a:solidFill>
                  <a:schemeClr val="tx2"/>
                </a:solidFill>
                <a:effectLst>
                  <a:outerShdw blurRad="38100" dist="38100" dir="2700000" algn="tl">
                    <a:srgbClr val="000000"/>
                  </a:outerShdw>
                </a:effectLst>
                <a:cs typeface="Yagut" pitchFamily="2" charset="-78"/>
              </a:rPr>
              <a:t> بزعم ايشان يك شغل هرچقدردرويژگيهاي فوق نمره بالاتري بگيرد،پيچيدگي بيشتري خواهد داشت.</a:t>
            </a:r>
            <a:endParaRPr lang="en-US" sz="2200" b="1">
              <a:solidFill>
                <a:schemeClr val="tx2"/>
              </a:solidFill>
              <a:effectLst>
                <a:outerShdw blurRad="38100" dist="38100" dir="2700000" algn="tl">
                  <a:srgbClr val="000000"/>
                </a:outerShdw>
              </a:effectLst>
              <a:cs typeface="Yagut" pitchFamily="2" charset="-78"/>
            </a:endParaRPr>
          </a:p>
          <a:p>
            <a:pPr marL="342900" indent="-342900">
              <a:lnSpc>
                <a:spcPct val="80000"/>
              </a:lnSpc>
              <a:spcBef>
                <a:spcPct val="20000"/>
              </a:spcBef>
              <a:buClr>
                <a:schemeClr val="hlink"/>
              </a:buClr>
              <a:buSzPct val="70000"/>
              <a:buFont typeface="Wingdings" pitchFamily="2" charset="2"/>
              <a:buNone/>
              <a:defRPr/>
            </a:pPr>
            <a:endParaRPr lang="fa-IR" sz="2200" b="1">
              <a:solidFill>
                <a:schemeClr val="tx2"/>
              </a:solidFill>
              <a:effectLst>
                <a:outerShdw blurRad="38100" dist="38100" dir="2700000" algn="tl">
                  <a:srgbClr val="000000"/>
                </a:outerShdw>
              </a:effectLst>
              <a:cs typeface="Yagut" pitchFamily="2" charset="-78"/>
            </a:endParaRPr>
          </a:p>
        </p:txBody>
      </p:sp>
      <p:sp>
        <p:nvSpPr>
          <p:cNvPr id="57348" name="Rectangle 6"/>
          <p:cNvSpPr>
            <a:spLocks noChangeArrowheads="1"/>
          </p:cNvSpPr>
          <p:nvPr/>
        </p:nvSpPr>
        <p:spPr bwMode="auto">
          <a:xfrm>
            <a:off x="250825" y="4797425"/>
            <a:ext cx="1873250" cy="35877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en-US" altLang="fa-IR" sz="1600" b="1">
                <a:solidFill>
                  <a:srgbClr val="000000"/>
                </a:solidFill>
                <a:latin typeface="Tahoma" panose="020B0604030504040204" pitchFamily="34" charset="0"/>
              </a:rPr>
              <a:t>SKILL VARIETY</a:t>
            </a:r>
          </a:p>
        </p:txBody>
      </p:sp>
      <p:sp>
        <p:nvSpPr>
          <p:cNvPr id="57349" name="Rectangle 7"/>
          <p:cNvSpPr>
            <a:spLocks noChangeArrowheads="1"/>
          </p:cNvSpPr>
          <p:nvPr/>
        </p:nvSpPr>
        <p:spPr bwMode="auto">
          <a:xfrm>
            <a:off x="250825" y="5157788"/>
            <a:ext cx="187325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en-US" altLang="fa-IR" sz="1600" b="1">
                <a:solidFill>
                  <a:srgbClr val="000000"/>
                </a:solidFill>
                <a:latin typeface="Tahoma" panose="020B0604030504040204" pitchFamily="34" charset="0"/>
              </a:rPr>
              <a:t>TASK IDENTITY</a:t>
            </a:r>
          </a:p>
        </p:txBody>
      </p:sp>
      <p:sp>
        <p:nvSpPr>
          <p:cNvPr id="57350" name="Rectangle 8"/>
          <p:cNvSpPr>
            <a:spLocks noChangeArrowheads="1"/>
          </p:cNvSpPr>
          <p:nvPr/>
        </p:nvSpPr>
        <p:spPr bwMode="auto">
          <a:xfrm>
            <a:off x="250825" y="5589588"/>
            <a:ext cx="1873250" cy="360362"/>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en-US" altLang="fa-IR" sz="1400" b="1">
                <a:solidFill>
                  <a:srgbClr val="000000"/>
                </a:solidFill>
                <a:latin typeface="Tahoma" panose="020B0604030504040204" pitchFamily="34" charset="0"/>
              </a:rPr>
              <a:t>TASK SIGNIFICANCE</a:t>
            </a:r>
          </a:p>
        </p:txBody>
      </p:sp>
      <p:sp>
        <p:nvSpPr>
          <p:cNvPr id="57351" name="Rectangle 9"/>
          <p:cNvSpPr>
            <a:spLocks noChangeArrowheads="1"/>
          </p:cNvSpPr>
          <p:nvPr/>
        </p:nvSpPr>
        <p:spPr bwMode="auto">
          <a:xfrm>
            <a:off x="250825" y="6021388"/>
            <a:ext cx="1873250" cy="360362"/>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en-US" altLang="fa-IR" sz="1600" b="1">
                <a:solidFill>
                  <a:srgbClr val="000000"/>
                </a:solidFill>
                <a:latin typeface="Tahoma" panose="020B0604030504040204" pitchFamily="34" charset="0"/>
              </a:rPr>
              <a:t>AUTONOMY</a:t>
            </a:r>
          </a:p>
        </p:txBody>
      </p:sp>
      <p:sp>
        <p:nvSpPr>
          <p:cNvPr id="57352" name="Rectangle 10"/>
          <p:cNvSpPr>
            <a:spLocks noChangeArrowheads="1"/>
          </p:cNvSpPr>
          <p:nvPr/>
        </p:nvSpPr>
        <p:spPr bwMode="auto">
          <a:xfrm>
            <a:off x="250825" y="6453188"/>
            <a:ext cx="1873250" cy="404812"/>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en-US" altLang="fa-IR" sz="1600" b="1">
                <a:solidFill>
                  <a:srgbClr val="000000"/>
                </a:solidFill>
                <a:latin typeface="Tahoma" panose="020B0604030504040204" pitchFamily="34" charset="0"/>
              </a:rPr>
              <a:t>FEED BACK</a:t>
            </a:r>
          </a:p>
        </p:txBody>
      </p:sp>
      <p:sp>
        <p:nvSpPr>
          <p:cNvPr id="57353" name="Rectangle 12"/>
          <p:cNvSpPr>
            <a:spLocks noChangeArrowheads="1"/>
          </p:cNvSpPr>
          <p:nvPr/>
        </p:nvSpPr>
        <p:spPr bwMode="auto">
          <a:xfrm>
            <a:off x="2555875" y="5229225"/>
            <a:ext cx="26638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b="1">
                <a:solidFill>
                  <a:srgbClr val="000000"/>
                </a:solidFill>
                <a:latin typeface="Tahoma" panose="020B0604030504040204" pitchFamily="34" charset="0"/>
              </a:rPr>
              <a:t>كار را مهم و با ارزش دانستن</a:t>
            </a:r>
            <a:endParaRPr lang="en-US" altLang="fa-IR" b="1">
              <a:solidFill>
                <a:srgbClr val="000000"/>
              </a:solidFill>
              <a:latin typeface="Tahoma" panose="020B0604030504040204" pitchFamily="34" charset="0"/>
            </a:endParaRPr>
          </a:p>
        </p:txBody>
      </p:sp>
      <p:sp>
        <p:nvSpPr>
          <p:cNvPr id="57354" name="Rectangle 13"/>
          <p:cNvSpPr>
            <a:spLocks noChangeArrowheads="1"/>
          </p:cNvSpPr>
          <p:nvPr/>
        </p:nvSpPr>
        <p:spPr bwMode="auto">
          <a:xfrm>
            <a:off x="2554288" y="5805488"/>
            <a:ext cx="2665412" cy="503237"/>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b="1">
                <a:solidFill>
                  <a:srgbClr val="000000"/>
                </a:solidFill>
                <a:latin typeface="Tahoma" panose="020B0604030504040204" pitchFamily="34" charset="0"/>
              </a:rPr>
              <a:t>دركاراحساس مسئوليت داشتن</a:t>
            </a:r>
            <a:endParaRPr lang="en-US" altLang="fa-IR" b="1">
              <a:solidFill>
                <a:srgbClr val="000000"/>
              </a:solidFill>
              <a:latin typeface="Tahoma" panose="020B0604030504040204" pitchFamily="34" charset="0"/>
            </a:endParaRPr>
          </a:p>
        </p:txBody>
      </p:sp>
      <p:sp>
        <p:nvSpPr>
          <p:cNvPr id="57355" name="Rectangle 14"/>
          <p:cNvSpPr>
            <a:spLocks noChangeArrowheads="1"/>
          </p:cNvSpPr>
          <p:nvPr/>
        </p:nvSpPr>
        <p:spPr bwMode="auto">
          <a:xfrm>
            <a:off x="2554288" y="6381750"/>
            <a:ext cx="2665412" cy="47625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000000"/>
                </a:solidFill>
                <a:latin typeface="Tahoma" panose="020B0604030504040204" pitchFamily="34" charset="0"/>
              </a:rPr>
              <a:t>نتايج كار را مهم دانستن</a:t>
            </a:r>
            <a:endParaRPr lang="en-US" altLang="fa-IR" sz="2000" b="1">
              <a:solidFill>
                <a:srgbClr val="000000"/>
              </a:solidFill>
              <a:latin typeface="Tahoma" panose="020B0604030504040204" pitchFamily="34" charset="0"/>
            </a:endParaRPr>
          </a:p>
        </p:txBody>
      </p:sp>
      <p:sp>
        <p:nvSpPr>
          <p:cNvPr id="57356" name="AutoShape 15"/>
          <p:cNvSpPr>
            <a:spLocks/>
          </p:cNvSpPr>
          <p:nvPr/>
        </p:nvSpPr>
        <p:spPr bwMode="auto">
          <a:xfrm>
            <a:off x="2195513" y="4868863"/>
            <a:ext cx="73025" cy="1081087"/>
          </a:xfrm>
          <a:prstGeom prst="rightBrace">
            <a:avLst>
              <a:gd name="adj1" fmla="val 123370"/>
              <a:gd name="adj2" fmla="val 50000"/>
            </a:avLst>
          </a:prstGeom>
          <a:solidFill>
            <a:srgbClr val="000000"/>
          </a:soli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57357" name="AutoShape 16"/>
          <p:cNvSpPr>
            <a:spLocks/>
          </p:cNvSpPr>
          <p:nvPr/>
        </p:nvSpPr>
        <p:spPr bwMode="auto">
          <a:xfrm>
            <a:off x="5435600" y="5300663"/>
            <a:ext cx="144463" cy="1512887"/>
          </a:xfrm>
          <a:prstGeom prst="leftBrace">
            <a:avLst>
              <a:gd name="adj1" fmla="val 87271"/>
              <a:gd name="adj2" fmla="val 50000"/>
            </a:avLst>
          </a:prstGeom>
          <a:noFill/>
          <a:ln w="317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57358" name="Rectangle 17"/>
          <p:cNvSpPr>
            <a:spLocks noChangeArrowheads="1"/>
          </p:cNvSpPr>
          <p:nvPr/>
        </p:nvSpPr>
        <p:spPr bwMode="auto">
          <a:xfrm>
            <a:off x="5724525" y="5229225"/>
            <a:ext cx="1584325" cy="35877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b="1">
                <a:solidFill>
                  <a:srgbClr val="000000"/>
                </a:solidFill>
                <a:latin typeface="Tahoma" panose="020B0604030504040204" pitchFamily="34" charset="0"/>
              </a:rPr>
              <a:t>كيفيت كاري بهتر</a:t>
            </a:r>
            <a:endParaRPr lang="en-US" altLang="fa-IR" b="1">
              <a:solidFill>
                <a:srgbClr val="000000"/>
              </a:solidFill>
              <a:latin typeface="Tahoma" panose="020B0604030504040204" pitchFamily="34" charset="0"/>
            </a:endParaRPr>
          </a:p>
        </p:txBody>
      </p:sp>
      <p:sp>
        <p:nvSpPr>
          <p:cNvPr id="57359" name="Rectangle 18"/>
          <p:cNvSpPr>
            <a:spLocks noChangeArrowheads="1"/>
          </p:cNvSpPr>
          <p:nvPr/>
        </p:nvSpPr>
        <p:spPr bwMode="auto">
          <a:xfrm>
            <a:off x="5724525" y="5661025"/>
            <a:ext cx="1584325" cy="35877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000000"/>
                </a:solidFill>
                <a:latin typeface="Tahoma" panose="020B0604030504040204" pitchFamily="34" charset="0"/>
              </a:rPr>
              <a:t>انگيزه بيشتر</a:t>
            </a:r>
            <a:endParaRPr lang="en-US" altLang="fa-IR" sz="2000" b="1">
              <a:solidFill>
                <a:srgbClr val="000000"/>
              </a:solidFill>
              <a:latin typeface="Tahoma" panose="020B0604030504040204" pitchFamily="34" charset="0"/>
            </a:endParaRPr>
          </a:p>
        </p:txBody>
      </p:sp>
      <p:sp>
        <p:nvSpPr>
          <p:cNvPr id="57360" name="Rectangle 19"/>
          <p:cNvSpPr>
            <a:spLocks noChangeArrowheads="1"/>
          </p:cNvSpPr>
          <p:nvPr/>
        </p:nvSpPr>
        <p:spPr bwMode="auto">
          <a:xfrm>
            <a:off x="5724525" y="6092825"/>
            <a:ext cx="1584325" cy="28892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000000"/>
                </a:solidFill>
                <a:latin typeface="Tahoma" panose="020B0604030504040204" pitchFamily="34" charset="0"/>
              </a:rPr>
              <a:t>رضايت كاري بيشتر</a:t>
            </a:r>
            <a:endParaRPr lang="en-US" altLang="fa-IR" sz="2000" b="1">
              <a:solidFill>
                <a:srgbClr val="000000"/>
              </a:solidFill>
              <a:latin typeface="Tahoma" panose="020B0604030504040204" pitchFamily="34" charset="0"/>
            </a:endParaRPr>
          </a:p>
        </p:txBody>
      </p:sp>
      <p:sp>
        <p:nvSpPr>
          <p:cNvPr id="57361" name="Rectangle 20"/>
          <p:cNvSpPr>
            <a:spLocks noChangeArrowheads="1"/>
          </p:cNvSpPr>
          <p:nvPr/>
        </p:nvSpPr>
        <p:spPr bwMode="auto">
          <a:xfrm>
            <a:off x="5724525" y="6524625"/>
            <a:ext cx="1584325" cy="33337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000000"/>
                </a:solidFill>
                <a:latin typeface="Tahoma" panose="020B0604030504040204" pitchFamily="34" charset="0"/>
              </a:rPr>
              <a:t>غيبت كمتر در كار</a:t>
            </a:r>
            <a:endParaRPr lang="en-US" altLang="fa-IR" sz="2000" b="1">
              <a:solidFill>
                <a:srgbClr val="000000"/>
              </a:solidFill>
              <a:latin typeface="Tahoma" panose="020B0604030504040204" pitchFamily="34" charset="0"/>
            </a:endParaRPr>
          </a:p>
        </p:txBody>
      </p:sp>
      <p:sp>
        <p:nvSpPr>
          <p:cNvPr id="57362" name="Line 22"/>
          <p:cNvSpPr>
            <a:spLocks noChangeShapeType="1"/>
          </p:cNvSpPr>
          <p:nvPr/>
        </p:nvSpPr>
        <p:spPr bwMode="auto">
          <a:xfrm>
            <a:off x="2124075" y="6165850"/>
            <a:ext cx="431800" cy="0"/>
          </a:xfrm>
          <a:prstGeom prst="line">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57363" name="Line 23"/>
          <p:cNvSpPr>
            <a:spLocks noChangeShapeType="1"/>
          </p:cNvSpPr>
          <p:nvPr/>
        </p:nvSpPr>
        <p:spPr bwMode="auto">
          <a:xfrm>
            <a:off x="2124075" y="6597650"/>
            <a:ext cx="431800" cy="0"/>
          </a:xfrm>
          <a:prstGeom prst="line">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57364" name="Line 24"/>
          <p:cNvSpPr>
            <a:spLocks noChangeShapeType="1"/>
          </p:cNvSpPr>
          <p:nvPr/>
        </p:nvSpPr>
        <p:spPr bwMode="auto">
          <a:xfrm>
            <a:off x="2268538" y="5373688"/>
            <a:ext cx="287337" cy="0"/>
          </a:xfrm>
          <a:prstGeom prst="line">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57365" name="Rectangle 25"/>
          <p:cNvSpPr>
            <a:spLocks noChangeArrowheads="1"/>
          </p:cNvSpPr>
          <p:nvPr/>
        </p:nvSpPr>
        <p:spPr bwMode="auto">
          <a:xfrm>
            <a:off x="395288" y="4292600"/>
            <a:ext cx="1584325"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FF00FF"/>
                </a:solidFill>
                <a:latin typeface="Tahoma" panose="020B0604030504040204" pitchFamily="34" charset="0"/>
              </a:rPr>
              <a:t>نمره توان انگيزش</a:t>
            </a:r>
            <a:endParaRPr lang="en-US" altLang="fa-IR" sz="2400" b="1">
              <a:solidFill>
                <a:srgbClr val="FF00FF"/>
              </a:solidFill>
              <a:latin typeface="Tahoma" panose="020B0604030504040204" pitchFamily="34" charset="0"/>
            </a:endParaRPr>
          </a:p>
        </p:txBody>
      </p:sp>
      <p:sp>
        <p:nvSpPr>
          <p:cNvPr id="57366" name="Rectangle 26"/>
          <p:cNvSpPr>
            <a:spLocks noChangeArrowheads="1"/>
          </p:cNvSpPr>
          <p:nvPr/>
        </p:nvSpPr>
        <p:spPr bwMode="auto">
          <a:xfrm>
            <a:off x="3635375" y="4941888"/>
            <a:ext cx="1081088"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FF00FF"/>
                </a:solidFill>
                <a:latin typeface="Tahoma" panose="020B0604030504040204" pitchFamily="34" charset="0"/>
              </a:rPr>
              <a:t>3</a:t>
            </a:r>
            <a:endParaRPr lang="en-US" altLang="fa-IR" sz="2400" b="1">
              <a:solidFill>
                <a:srgbClr val="FF00FF"/>
              </a:solidFill>
              <a:latin typeface="Tahoma" panose="020B0604030504040204" pitchFamily="34" charset="0"/>
            </a:endParaRPr>
          </a:p>
        </p:txBody>
      </p:sp>
      <p:sp>
        <p:nvSpPr>
          <p:cNvPr id="57367" name="Rectangle 27"/>
          <p:cNvSpPr>
            <a:spLocks noChangeArrowheads="1"/>
          </p:cNvSpPr>
          <p:nvPr/>
        </p:nvSpPr>
        <p:spPr bwMode="auto">
          <a:xfrm>
            <a:off x="3203575" y="4508500"/>
            <a:ext cx="26638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FF00FF"/>
                </a:solidFill>
                <a:latin typeface="Tahoma" panose="020B0604030504040204" pitchFamily="34" charset="0"/>
              </a:rPr>
              <a:t>ماهيت كار+تنوع درمهارت+اهميت كار</a:t>
            </a:r>
            <a:endParaRPr lang="en-US" altLang="fa-IR" sz="2400" b="1">
              <a:solidFill>
                <a:srgbClr val="FF00FF"/>
              </a:solidFill>
              <a:latin typeface="Tahoma" panose="020B0604030504040204" pitchFamily="34" charset="0"/>
            </a:endParaRPr>
          </a:p>
        </p:txBody>
      </p:sp>
      <p:sp>
        <p:nvSpPr>
          <p:cNvPr id="57368" name="Rectangle 28"/>
          <p:cNvSpPr>
            <a:spLocks noChangeArrowheads="1"/>
          </p:cNvSpPr>
          <p:nvPr/>
        </p:nvSpPr>
        <p:spPr bwMode="auto">
          <a:xfrm>
            <a:off x="6877050" y="4724400"/>
            <a:ext cx="15843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FF00FF"/>
                </a:solidFill>
                <a:latin typeface="Tahoma" panose="020B0604030504040204" pitchFamily="34" charset="0"/>
              </a:rPr>
              <a:t>بازخورد*خودمختاري *</a:t>
            </a:r>
            <a:endParaRPr lang="en-US" altLang="fa-IR" sz="2400" b="1">
              <a:solidFill>
                <a:srgbClr val="FF00FF"/>
              </a:solidFill>
              <a:latin typeface="Tahoma" panose="020B0604030504040204" pitchFamily="34" charset="0"/>
            </a:endParaRPr>
          </a:p>
        </p:txBody>
      </p:sp>
      <p:sp>
        <p:nvSpPr>
          <p:cNvPr id="57369" name="Rectangle 29"/>
          <p:cNvSpPr>
            <a:spLocks noChangeArrowheads="1"/>
          </p:cNvSpPr>
          <p:nvPr/>
        </p:nvSpPr>
        <p:spPr bwMode="auto">
          <a:xfrm>
            <a:off x="2339975" y="4797425"/>
            <a:ext cx="288925"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FF00FF"/>
                </a:solidFill>
                <a:latin typeface="Tahoma" panose="020B0604030504040204" pitchFamily="34" charset="0"/>
              </a:rPr>
              <a:t>=</a:t>
            </a:r>
            <a:endParaRPr lang="en-US" altLang="fa-IR" sz="2400" b="1">
              <a:solidFill>
                <a:srgbClr val="FF00FF"/>
              </a:solidFill>
              <a:latin typeface="Tahoma" panose="020B0604030504040204" pitchFamily="34" charset="0"/>
            </a:endParaRPr>
          </a:p>
        </p:txBody>
      </p:sp>
      <p:sp>
        <p:nvSpPr>
          <p:cNvPr id="57370" name="Line 30"/>
          <p:cNvSpPr>
            <a:spLocks noChangeShapeType="1"/>
          </p:cNvSpPr>
          <p:nvPr/>
        </p:nvSpPr>
        <p:spPr bwMode="auto">
          <a:xfrm flipH="1">
            <a:off x="2627313" y="4868863"/>
            <a:ext cx="3816350" cy="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wedge/>
  </p:transition>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9443" name="Rectangle 3"/>
          <p:cNvSpPr>
            <a:spLocks noGrp="1" noChangeArrowheads="1"/>
          </p:cNvSpPr>
          <p:nvPr>
            <p:ph type="body" idx="1"/>
          </p:nvPr>
        </p:nvSpPr>
        <p:spPr>
          <a:xfrm>
            <a:off x="0" y="0"/>
            <a:ext cx="9144000" cy="1989138"/>
          </a:xfrm>
        </p:spPr>
        <p:txBody>
          <a:bodyPr/>
          <a:lstStyle/>
          <a:p>
            <a:pPr algn="ctr" eaLnBrk="1" hangingPunct="1">
              <a:lnSpc>
                <a:spcPct val="90000"/>
              </a:lnSpc>
              <a:buFont typeface="Wingdings" panose="05000000000000000000" pitchFamily="2" charset="2"/>
              <a:buNone/>
              <a:defRPr/>
            </a:pPr>
            <a:r>
              <a:rPr lang="fa-IR" sz="2800" b="1" smtClean="0">
                <a:solidFill>
                  <a:srgbClr val="FFFF00"/>
                </a:solidFill>
                <a:cs typeface="Titr" pitchFamily="2" charset="-78"/>
              </a:rPr>
              <a:t>نظريه تعيين هدف</a:t>
            </a:r>
            <a:r>
              <a:rPr lang="fa-IR" sz="2400" b="1" smtClean="0">
                <a:solidFill>
                  <a:srgbClr val="FFFF00"/>
                </a:solidFill>
                <a:cs typeface="Titr" pitchFamily="2" charset="-78"/>
              </a:rPr>
              <a:t>(</a:t>
            </a:r>
            <a:r>
              <a:rPr lang="en-US" sz="2400" b="1" smtClean="0">
                <a:solidFill>
                  <a:srgbClr val="FFFF00"/>
                </a:solidFill>
                <a:cs typeface="Titr" pitchFamily="2" charset="-78"/>
              </a:rPr>
              <a:t>Goal Setting Theory</a:t>
            </a:r>
            <a:r>
              <a:rPr lang="fa-IR" sz="2400" b="1" smtClean="0">
                <a:solidFill>
                  <a:srgbClr val="FFFF00"/>
                </a:solidFill>
                <a:cs typeface="Titr" pitchFamily="2" charset="-78"/>
              </a:rPr>
              <a:t>)</a:t>
            </a:r>
          </a:p>
          <a:p>
            <a:pPr algn="just" eaLnBrk="1" hangingPunct="1">
              <a:lnSpc>
                <a:spcPct val="90000"/>
              </a:lnSpc>
              <a:buFont typeface="Wingdings" panose="05000000000000000000" pitchFamily="2" charset="2"/>
              <a:buNone/>
              <a:defRPr/>
            </a:pPr>
            <a:r>
              <a:rPr lang="fa-IR" sz="2400" b="1" smtClean="0"/>
              <a:t>در اواخر دهه 1960 ادوين لاك پيشنهاد كرد كه فعاليت ها بايستي در جهت تامين هدف خاصي باشند و اين مسئله مي تواند يكي از محركهاي اصلي كار باشد.در مجموع مي توان گفت كه هدفهاي خاص موجب افزايش عملكرد مي گردند و اگر هدف مشكل باشد عملكرد بهتر خواهد بود .بعلاوه بازخور نتيجه كار موجب عملكردهاي عالي مي گردد</a:t>
            </a:r>
            <a:r>
              <a:rPr lang="fa-IR" sz="2400" smtClean="0"/>
              <a:t>.</a:t>
            </a:r>
            <a:endParaRPr lang="en-US" sz="2400" smtClean="0"/>
          </a:p>
        </p:txBody>
      </p:sp>
      <p:sp>
        <p:nvSpPr>
          <p:cNvPr id="189445" name="Rectangle 5"/>
          <p:cNvSpPr>
            <a:spLocks noChangeArrowheads="1"/>
          </p:cNvSpPr>
          <p:nvPr/>
        </p:nvSpPr>
        <p:spPr bwMode="auto">
          <a:xfrm>
            <a:off x="0" y="1989138"/>
            <a:ext cx="9144000" cy="2160587"/>
          </a:xfrm>
          <a:prstGeom prst="rect">
            <a:avLst/>
          </a:prstGeom>
          <a:noFill/>
          <a:ln w="9525">
            <a:noFill/>
            <a:miter lim="800000"/>
            <a:headEnd/>
            <a:tailEnd/>
          </a:ln>
          <a:effectLst/>
        </p:spPr>
        <p:txBody>
          <a:bodyPr/>
          <a:lstStyle/>
          <a:p>
            <a:pPr marL="342900" indent="-342900" algn="ctr">
              <a:spcBef>
                <a:spcPct val="20000"/>
              </a:spcBef>
              <a:buClr>
                <a:schemeClr val="hlink"/>
              </a:buClr>
              <a:buSzPct val="70000"/>
              <a:buFont typeface="Wingdings" pitchFamily="2" charset="2"/>
              <a:buNone/>
              <a:defRPr/>
            </a:pPr>
            <a:r>
              <a:rPr lang="fa-IR" sz="2800" b="1">
                <a:solidFill>
                  <a:srgbClr val="FFFF00"/>
                </a:solidFill>
                <a:effectLst>
                  <a:outerShdw blurRad="38100" dist="38100" dir="2700000" algn="tl">
                    <a:srgbClr val="000000"/>
                  </a:outerShdw>
                </a:effectLst>
                <a:cs typeface="Titr" pitchFamily="2" charset="-78"/>
              </a:rPr>
              <a:t>نظريه تقويت رفتار</a:t>
            </a:r>
            <a:r>
              <a:rPr lang="fa-IR" sz="2400" b="1">
                <a:solidFill>
                  <a:srgbClr val="FFFF00"/>
                </a:solidFill>
                <a:effectLst>
                  <a:outerShdw blurRad="38100" dist="38100" dir="2700000" algn="tl">
                    <a:srgbClr val="000000"/>
                  </a:outerShdw>
                </a:effectLst>
                <a:cs typeface="Titr" pitchFamily="2" charset="-78"/>
              </a:rPr>
              <a:t>( </a:t>
            </a:r>
            <a:r>
              <a:rPr lang="en-US" sz="2400" b="1">
                <a:solidFill>
                  <a:srgbClr val="FFFF00"/>
                </a:solidFill>
                <a:effectLst>
                  <a:outerShdw blurRad="38100" dist="38100" dir="2700000" algn="tl">
                    <a:srgbClr val="000000"/>
                  </a:outerShdw>
                </a:effectLst>
                <a:cs typeface="Titr" pitchFamily="2" charset="-78"/>
              </a:rPr>
              <a:t>Reinforcement Theory</a:t>
            </a:r>
            <a:r>
              <a:rPr lang="fa-IR" sz="2400" b="1">
                <a:solidFill>
                  <a:srgbClr val="000000"/>
                </a:solidFill>
                <a:effectLst>
                  <a:outerShdw blurRad="38100" dist="38100" dir="2700000" algn="tl">
                    <a:srgbClr val="FFFFFF"/>
                  </a:outerShdw>
                </a:effectLst>
                <a:cs typeface="Titr" pitchFamily="2" charset="-78"/>
              </a:rPr>
              <a:t>)</a:t>
            </a:r>
          </a:p>
          <a:p>
            <a:pPr marL="342900" indent="-342900" algn="just">
              <a:spcBef>
                <a:spcPct val="20000"/>
              </a:spcBef>
              <a:buClr>
                <a:schemeClr val="hlink"/>
              </a:buClr>
              <a:buSzPct val="70000"/>
              <a:buFont typeface="Wingdings" pitchFamily="2" charset="2"/>
              <a:buNone/>
              <a:defRPr/>
            </a:pPr>
            <a:r>
              <a:rPr lang="fa-IR" sz="2400" b="1">
                <a:effectLst>
                  <a:outerShdw blurRad="38100" dist="38100" dir="2700000" algn="tl">
                    <a:srgbClr val="000000"/>
                  </a:outerShdw>
                </a:effectLst>
              </a:rPr>
              <a:t>براساس اين نظريه عوامل تقويت كننده رفتارراكنترل ميكنند.طرفداران اين نظريه معتقدند كه محيط باعث نوع رفتارميشود.آنان براين باورند كه مانبايد نگران رويدادهاي دروني باشيم زيراعوامل تقويت كننده رفتارراكنترل ميكنند.بعبارت ديگردراين نظريه به حالت دروني فرد توجه نميشود وتنها به آنچه كه نتيجه عمل واقدام فردميباشد توجه ميشود.</a:t>
            </a:r>
            <a:endParaRPr lang="en-US" sz="2400" b="1">
              <a:effectLst>
                <a:outerShdw blurRad="38100" dist="38100" dir="2700000" algn="tl">
                  <a:srgbClr val="000000"/>
                </a:outerShdw>
              </a:effectLst>
            </a:endParaRPr>
          </a:p>
        </p:txBody>
      </p:sp>
      <p:sp>
        <p:nvSpPr>
          <p:cNvPr id="189446" name="Rectangle 6"/>
          <p:cNvSpPr>
            <a:spLocks noChangeArrowheads="1"/>
          </p:cNvSpPr>
          <p:nvPr/>
        </p:nvSpPr>
        <p:spPr bwMode="auto">
          <a:xfrm>
            <a:off x="0" y="4149725"/>
            <a:ext cx="9144000" cy="2708275"/>
          </a:xfrm>
          <a:prstGeom prst="rect">
            <a:avLst/>
          </a:prstGeom>
          <a:noFill/>
          <a:ln w="9525">
            <a:noFill/>
            <a:miter lim="800000"/>
            <a:headEnd/>
            <a:tailEnd/>
          </a:ln>
          <a:effectLst/>
        </p:spPr>
        <p:txBody>
          <a:bodyPr/>
          <a:lstStyle/>
          <a:p>
            <a:pPr marL="342900" indent="-342900" algn="ctr">
              <a:spcBef>
                <a:spcPct val="20000"/>
              </a:spcBef>
              <a:buClr>
                <a:schemeClr val="hlink"/>
              </a:buClr>
              <a:buSzPct val="70000"/>
              <a:buFont typeface="Wingdings" pitchFamily="2" charset="2"/>
              <a:buNone/>
              <a:defRPr/>
            </a:pPr>
            <a:r>
              <a:rPr lang="fa-IR" sz="2800" b="1">
                <a:solidFill>
                  <a:srgbClr val="FFFF00"/>
                </a:solidFill>
                <a:effectLst>
                  <a:outerShdw blurRad="38100" dist="38100" dir="2700000" algn="tl">
                    <a:srgbClr val="000000"/>
                  </a:outerShdw>
                </a:effectLst>
                <a:cs typeface="Titr" pitchFamily="2" charset="-78"/>
              </a:rPr>
              <a:t>فهرست نيازهاي ماري</a:t>
            </a:r>
            <a:r>
              <a:rPr lang="fa-IR" sz="2400" b="1">
                <a:solidFill>
                  <a:srgbClr val="FFFF00"/>
                </a:solidFill>
                <a:effectLst>
                  <a:outerShdw blurRad="38100" dist="38100" dir="2700000" algn="tl">
                    <a:srgbClr val="000000"/>
                  </a:outerShdw>
                </a:effectLst>
                <a:cs typeface="Titr" pitchFamily="2" charset="-78"/>
              </a:rPr>
              <a:t> ( </a:t>
            </a:r>
            <a:r>
              <a:rPr lang="en-US" sz="2400" b="1">
                <a:solidFill>
                  <a:srgbClr val="FFFF00"/>
                </a:solidFill>
                <a:effectLst>
                  <a:outerShdw blurRad="38100" dist="38100" dir="2700000" algn="tl">
                    <a:srgbClr val="000000"/>
                  </a:outerShdw>
                </a:effectLst>
                <a:cs typeface="Titr" pitchFamily="2" charset="-78"/>
              </a:rPr>
              <a:t>Marry </a:t>
            </a:r>
            <a:r>
              <a:rPr lang="en-US" sz="2400" b="1">
                <a:solidFill>
                  <a:srgbClr val="FFFF00"/>
                </a:solidFill>
                <a:effectLst>
                  <a:outerShdw blurRad="38100" dist="38100" dir="2700000" algn="tl">
                    <a:srgbClr val="000000"/>
                  </a:outerShdw>
                </a:effectLst>
                <a:latin typeface="Arial"/>
                <a:cs typeface="Titr" pitchFamily="2" charset="-78"/>
              </a:rPr>
              <a:t>–</a:t>
            </a:r>
            <a:r>
              <a:rPr lang="en-US" sz="2400" b="1">
                <a:solidFill>
                  <a:srgbClr val="FFFF00"/>
                </a:solidFill>
                <a:effectLst>
                  <a:outerShdw blurRad="38100" dist="38100" dir="2700000" algn="tl">
                    <a:srgbClr val="000000"/>
                  </a:outerShdw>
                </a:effectLst>
                <a:cs typeface="Titr" pitchFamily="2" charset="-78"/>
              </a:rPr>
              <a:t> Manifest Needs Theory</a:t>
            </a:r>
            <a:r>
              <a:rPr lang="fa-IR" sz="2000" b="1">
                <a:solidFill>
                  <a:srgbClr val="FFFF00"/>
                </a:solidFill>
                <a:effectLst>
                  <a:outerShdw blurRad="38100" dist="38100" dir="2700000" algn="tl">
                    <a:srgbClr val="000000"/>
                  </a:outerShdw>
                </a:effectLst>
                <a:cs typeface="Titr" pitchFamily="2" charset="-78"/>
              </a:rPr>
              <a:t>)</a:t>
            </a:r>
          </a:p>
          <a:p>
            <a:pPr marL="342900" indent="-342900" algn="just">
              <a:spcBef>
                <a:spcPct val="20000"/>
              </a:spcBef>
              <a:buClr>
                <a:schemeClr val="hlink"/>
              </a:buClr>
              <a:buSzPct val="70000"/>
              <a:buFont typeface="Wingdings" pitchFamily="2" charset="2"/>
              <a:buNone/>
              <a:defRPr/>
            </a:pPr>
            <a:r>
              <a:rPr lang="fa-IR" sz="2000" b="1">
                <a:effectLst>
                  <a:outerShdw blurRad="38100" dist="38100" dir="2700000" algn="tl">
                    <a:srgbClr val="000000"/>
                  </a:outerShdw>
                </a:effectLst>
              </a:rPr>
              <a:t>در اين نظريه همانند نظريه سلسله مراتب نيازها فرض بر اين است كه انسانها داراي مجموعه اي از نيازها هستند كه موجب ايجاد انگيزه در آنها مي شود . در اينجا ماري هيچگونه ترتيب و سلسله مراتبي براي نيازها قائل نشده است . به اعتقاد او همه اين نيازها اكتسابي بوده و ذاتي نيستند و در هر زماني تعدادي از اين نيازها مي توانند با هم فعال شوند .به علاوه ماري معتقد بود كه هر نيازي داراي دو جزء يعني </a:t>
            </a:r>
            <a:r>
              <a:rPr lang="fa-IR" sz="2000" b="1">
                <a:effectLst>
                  <a:outerShdw blurRad="38100" dist="38100" dir="2700000" algn="tl">
                    <a:srgbClr val="000000"/>
                  </a:outerShdw>
                </a:effectLst>
                <a:cs typeface="Sina" pitchFamily="2" charset="-78"/>
              </a:rPr>
              <a:t>جهت و شدت</a:t>
            </a:r>
            <a:r>
              <a:rPr lang="fa-IR" sz="2000" b="1">
                <a:effectLst>
                  <a:outerShdw blurRad="38100" dist="38100" dir="2700000" algn="tl">
                    <a:srgbClr val="000000"/>
                  </a:outerShdw>
                </a:effectLst>
              </a:rPr>
              <a:t> است.جهت اشاره دارد به شيء و يا شخصي كه قرار است نياز فرد را بر طرف كند و شدت به ميزان نياز . به زعم وي وجود شرايط محيطي مناسب براي آشكار شدن يك نياز ضروري است . اين نياز عبارتند از : كسب موفقيت ، استقلال ، نظم ، قدرت ، محبت ، پرخاشگري ، غم خواري و غيره .....</a:t>
            </a:r>
            <a:endParaRPr lang="en-US" sz="2000" b="1">
              <a:effectLst>
                <a:outerShdw blurRad="38100" dist="38100" dir="2700000" algn="tl">
                  <a:srgbClr val="000000"/>
                </a:outerShdw>
              </a:effectLst>
            </a:endParaRPr>
          </a:p>
        </p:txBody>
      </p:sp>
    </p:spTree>
  </p:cSld>
  <p:clrMapOvr>
    <a:masterClrMapping/>
  </p:clrMapOvr>
  <p:transition>
    <p:wedge/>
  </p:transition>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3715" name="Rectangle 3"/>
          <p:cNvSpPr>
            <a:spLocks noGrp="1" noChangeArrowheads="1"/>
          </p:cNvSpPr>
          <p:nvPr>
            <p:ph type="body" idx="1"/>
          </p:nvPr>
        </p:nvSpPr>
        <p:spPr>
          <a:xfrm>
            <a:off x="0" y="0"/>
            <a:ext cx="9144000" cy="6858000"/>
          </a:xfrm>
        </p:spPr>
        <p:txBody>
          <a:bodyPr/>
          <a:lstStyle/>
          <a:p>
            <a:pPr marL="711200" indent="-711200" algn="ctr" eaLnBrk="1" hangingPunct="1">
              <a:buFont typeface="Wingdings" panose="05000000000000000000" pitchFamily="2" charset="2"/>
              <a:buNone/>
              <a:defRPr/>
            </a:pPr>
            <a:r>
              <a:rPr lang="fa-IR" b="1" smtClean="0">
                <a:solidFill>
                  <a:srgbClr val="99FF33"/>
                </a:solidFill>
                <a:cs typeface="Titr" pitchFamily="2" charset="-78"/>
              </a:rPr>
              <a:t>نظريه برابري</a:t>
            </a:r>
          </a:p>
          <a:p>
            <a:pPr marL="711200" indent="-711200" algn="just" eaLnBrk="1" hangingPunct="1">
              <a:buFont typeface="Wingdings" panose="05000000000000000000" pitchFamily="2" charset="2"/>
              <a:buNone/>
              <a:defRPr/>
            </a:pPr>
            <a:r>
              <a:rPr lang="fa-IR" sz="2800" smtClean="0"/>
              <a:t>افراد معمولاً آنچه را كه از يك موقعيت شغلي بدست مي آورند و آنچه را كه به سازمان مي دهند مقايسه نموده و سپس آنرا با ديگران مقايسه مي نمايند.</a:t>
            </a:r>
          </a:p>
          <a:p>
            <a:pPr marL="711200" indent="-711200" algn="just" eaLnBrk="1" hangingPunct="1">
              <a:buFont typeface="Wingdings" panose="05000000000000000000" pitchFamily="2" charset="2"/>
              <a:buNone/>
              <a:defRPr/>
            </a:pPr>
            <a:r>
              <a:rPr lang="fa-IR" smtClean="0">
                <a:latin typeface="Arial"/>
              </a:rPr>
              <a:t>“</a:t>
            </a:r>
            <a:r>
              <a:rPr lang="fa-IR" sz="2800" smtClean="0">
                <a:solidFill>
                  <a:srgbClr val="00FF99"/>
                </a:solidFill>
                <a:cs typeface="Yagut" pitchFamily="2" charset="-78"/>
              </a:rPr>
              <a:t>جي استيسي آدامز</a:t>
            </a:r>
            <a:r>
              <a:rPr lang="fa-IR" sz="2800" smtClean="0">
                <a:latin typeface="Arial"/>
              </a:rPr>
              <a:t>” اذعان مي دارد كه اگر در سازمان نا برابري و اجحافي را احساس نمايند با اقداماتي كه خلاف منافع سازمان است در صدد اصلاح اين نابرابريها بر خواهند آمد . هر فردي خود را با چهار مرجع زير مقايسه مي كند:</a:t>
            </a:r>
          </a:p>
          <a:p>
            <a:pPr marL="711200" indent="-711200" algn="just" eaLnBrk="1" hangingPunct="1">
              <a:buFont typeface="Wingdings" panose="05000000000000000000" pitchFamily="2" charset="2"/>
              <a:buNone/>
              <a:defRPr/>
            </a:pPr>
            <a:r>
              <a:rPr lang="fa-IR" sz="2400" smtClean="0">
                <a:solidFill>
                  <a:srgbClr val="99FF33"/>
                </a:solidFill>
                <a:cs typeface="Sina" pitchFamily="2" charset="-78"/>
              </a:rPr>
              <a:t>درون سازمان با خود</a:t>
            </a:r>
            <a:r>
              <a:rPr lang="fa-IR" sz="2400" smtClean="0">
                <a:cs typeface="Yagut" pitchFamily="2" charset="-78"/>
              </a:rPr>
              <a:t>: تجربياتي كه خود در پست ديگري از همان سازمان داشته است</a:t>
            </a:r>
          </a:p>
          <a:p>
            <a:pPr marL="711200" indent="-711200" algn="just" eaLnBrk="1" hangingPunct="1">
              <a:buFont typeface="Wingdings" panose="05000000000000000000" pitchFamily="2" charset="2"/>
              <a:buNone/>
              <a:defRPr/>
            </a:pPr>
            <a:r>
              <a:rPr lang="fa-IR" sz="2400" smtClean="0">
                <a:solidFill>
                  <a:srgbClr val="99FF33"/>
                </a:solidFill>
                <a:cs typeface="Sina" pitchFamily="2" charset="-78"/>
              </a:rPr>
              <a:t>خارج ازسازمان باخود</a:t>
            </a:r>
            <a:r>
              <a:rPr lang="fa-IR" sz="2400" smtClean="0">
                <a:cs typeface="Sina" pitchFamily="2" charset="-78"/>
              </a:rPr>
              <a:t>:</a:t>
            </a:r>
            <a:r>
              <a:rPr lang="fa-IR" sz="2400" smtClean="0">
                <a:cs typeface="Yagut" pitchFamily="2" charset="-78"/>
              </a:rPr>
              <a:t> تجربياتي كه فرد درموقعيتي در خارج از آن سازمان داشته است</a:t>
            </a:r>
          </a:p>
          <a:p>
            <a:pPr marL="711200" indent="-711200" algn="just" eaLnBrk="1" hangingPunct="1">
              <a:buFont typeface="Wingdings" panose="05000000000000000000" pitchFamily="2" charset="2"/>
              <a:buNone/>
              <a:defRPr/>
            </a:pPr>
            <a:r>
              <a:rPr lang="fa-IR" sz="2400" smtClean="0">
                <a:solidFill>
                  <a:srgbClr val="99FF33"/>
                </a:solidFill>
                <a:cs typeface="Sina" pitchFamily="2" charset="-78"/>
              </a:rPr>
              <a:t>درون سازمان با فرد</a:t>
            </a:r>
            <a:r>
              <a:rPr lang="fa-IR" sz="2400" smtClean="0">
                <a:solidFill>
                  <a:srgbClr val="99FF33"/>
                </a:solidFill>
                <a:cs typeface="Yagut" pitchFamily="2" charset="-78"/>
              </a:rPr>
              <a:t> </a:t>
            </a:r>
            <a:r>
              <a:rPr lang="fa-IR" sz="2400" smtClean="0">
                <a:solidFill>
                  <a:srgbClr val="99FF33"/>
                </a:solidFill>
                <a:cs typeface="Sina" pitchFamily="2" charset="-78"/>
              </a:rPr>
              <a:t>ديگر</a:t>
            </a:r>
            <a:r>
              <a:rPr lang="fa-IR" sz="2400" smtClean="0">
                <a:solidFill>
                  <a:srgbClr val="99FF33"/>
                </a:solidFill>
                <a:cs typeface="Yagut" pitchFamily="2" charset="-78"/>
              </a:rPr>
              <a:t>:</a:t>
            </a:r>
            <a:r>
              <a:rPr lang="fa-IR" sz="2400" smtClean="0">
                <a:cs typeface="Yagut" pitchFamily="2" charset="-78"/>
              </a:rPr>
              <a:t> فرد يا گروهي از ساير افراد كه درداخل همان سازمان هستند</a:t>
            </a:r>
          </a:p>
          <a:p>
            <a:pPr marL="711200" indent="-711200" algn="just" eaLnBrk="1" hangingPunct="1">
              <a:buFont typeface="Wingdings" panose="05000000000000000000" pitchFamily="2" charset="2"/>
              <a:buNone/>
              <a:defRPr/>
            </a:pPr>
            <a:r>
              <a:rPr lang="fa-IR" sz="2400" smtClean="0">
                <a:solidFill>
                  <a:srgbClr val="99FF33"/>
                </a:solidFill>
                <a:cs typeface="Sina" pitchFamily="2" charset="-78"/>
              </a:rPr>
              <a:t>خارج از سازمان با فرد ديگر :</a:t>
            </a:r>
            <a:r>
              <a:rPr lang="fa-IR" sz="2400" smtClean="0">
                <a:cs typeface="Sina" pitchFamily="2" charset="-78"/>
              </a:rPr>
              <a:t> </a:t>
            </a:r>
            <a:r>
              <a:rPr lang="fa-IR" sz="2400" smtClean="0">
                <a:cs typeface="Yagut" pitchFamily="2" charset="-78"/>
              </a:rPr>
              <a:t>فرد يا گروهي از ساير افراد در خارج از همان سازمان</a:t>
            </a:r>
            <a:endParaRPr lang="en-US" sz="2400" smtClean="0">
              <a:cs typeface="Yagut" pitchFamily="2" charset="-78"/>
            </a:endParaRPr>
          </a:p>
          <a:p>
            <a:pPr marL="711200" indent="-711200" algn="just" eaLnBrk="1" hangingPunct="1">
              <a:buFont typeface="Wingdings" panose="05000000000000000000" pitchFamily="2" charset="2"/>
              <a:buNone/>
              <a:defRPr/>
            </a:pPr>
            <a:endParaRPr lang="fa-IR" sz="2400" smtClean="0">
              <a:cs typeface="Yagut" pitchFamily="2" charset="-78"/>
            </a:endParaRPr>
          </a:p>
          <a:p>
            <a:pPr marL="711200" indent="-711200" algn="just" eaLnBrk="1" hangingPunct="1">
              <a:buFont typeface="Wingdings" panose="05000000000000000000" pitchFamily="2" charset="2"/>
              <a:buNone/>
              <a:defRPr/>
            </a:pPr>
            <a:r>
              <a:rPr lang="fa-IR" sz="2400" b="1" smtClean="0">
                <a:solidFill>
                  <a:srgbClr val="FF9900"/>
                </a:solidFill>
                <a:cs typeface="Yagut" pitchFamily="2" charset="-78"/>
              </a:rPr>
              <a:t>مورد قياس فرداطلاعاتيست كه ازديگران به اوميرسدوياجذابيتهايي است كه درمرجع مورد مقايسه وجود دارد.اين امر باعث شده است كه سه متغير مورد توجه قرار گيرند</a:t>
            </a:r>
            <a:r>
              <a:rPr lang="fa-IR" sz="2400" smtClean="0">
                <a:cs typeface="Yagut" pitchFamily="2" charset="-78"/>
              </a:rPr>
              <a:t> </a:t>
            </a:r>
            <a:r>
              <a:rPr lang="fa-IR" sz="2400" b="1" smtClean="0">
                <a:solidFill>
                  <a:srgbClr val="FF9900"/>
                </a:solidFill>
                <a:cs typeface="Yagut" pitchFamily="2" charset="-78"/>
              </a:rPr>
              <a:t>: </a:t>
            </a:r>
            <a:r>
              <a:rPr lang="fa-IR" sz="2400" smtClean="0">
                <a:cs typeface="Yagut" pitchFamily="2" charset="-78"/>
              </a:rPr>
              <a:t>          </a:t>
            </a:r>
            <a:r>
              <a:rPr lang="fa-IR" sz="2400" b="1" smtClean="0">
                <a:solidFill>
                  <a:srgbClr val="FF00FF"/>
                </a:solidFill>
                <a:cs typeface="Yagut" pitchFamily="2" charset="-78"/>
              </a:rPr>
              <a:t>ميزان حقوق </a:t>
            </a:r>
            <a:r>
              <a:rPr lang="fa-IR" sz="2400" b="1" smtClean="0">
                <a:solidFill>
                  <a:srgbClr val="FF00FF"/>
                </a:solidFill>
                <a:latin typeface="Arial"/>
                <a:cs typeface="Yagut" pitchFamily="2" charset="-78"/>
              </a:rPr>
              <a:t>–</a:t>
            </a:r>
            <a:r>
              <a:rPr lang="fa-IR" sz="2400" b="1" smtClean="0">
                <a:solidFill>
                  <a:srgbClr val="FF00FF"/>
                </a:solidFill>
                <a:cs typeface="Yagut" pitchFamily="2" charset="-78"/>
              </a:rPr>
              <a:t> ميزان تحصيلات وسابقه خدمت</a:t>
            </a:r>
          </a:p>
          <a:p>
            <a:pPr marL="711200" indent="-711200" algn="just" eaLnBrk="1" hangingPunct="1">
              <a:buFont typeface="Wingdings" panose="05000000000000000000" pitchFamily="2" charset="2"/>
              <a:buNone/>
              <a:defRPr/>
            </a:pPr>
            <a:endParaRPr lang="fa-IR" sz="2400" b="1" smtClean="0">
              <a:solidFill>
                <a:srgbClr val="FF00FF"/>
              </a:solidFill>
              <a:cs typeface="Yagut" pitchFamily="2" charset="-78"/>
            </a:endParaRPr>
          </a:p>
          <a:p>
            <a:pPr marL="711200" indent="-711200" algn="just" eaLnBrk="1" hangingPunct="1">
              <a:buFont typeface="Wingdings" panose="05000000000000000000" pitchFamily="2" charset="2"/>
              <a:buNone/>
              <a:defRPr/>
            </a:pPr>
            <a:endParaRPr lang="en-US" sz="2400" b="1" smtClean="0"/>
          </a:p>
        </p:txBody>
      </p:sp>
    </p:spTree>
  </p:cSld>
  <p:clrMapOvr>
    <a:masterClrMapping/>
  </p:clrMapOvr>
  <p:transition>
    <p:wedge/>
  </p:transition>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4739" name="Rectangle 3"/>
          <p:cNvSpPr>
            <a:spLocks noGrp="1" noChangeArrowheads="1"/>
          </p:cNvSpPr>
          <p:nvPr>
            <p:ph type="body" idx="1"/>
          </p:nvPr>
        </p:nvSpPr>
        <p:spPr>
          <a:xfrm>
            <a:off x="0" y="0"/>
            <a:ext cx="9144000" cy="6858000"/>
          </a:xfrm>
        </p:spPr>
        <p:txBody>
          <a:bodyPr/>
          <a:lstStyle/>
          <a:p>
            <a:pPr marL="609600" indent="-609600" algn="just" eaLnBrk="1" hangingPunct="1">
              <a:buFont typeface="Wingdings" panose="05000000000000000000" pitchFamily="2" charset="2"/>
              <a:buNone/>
              <a:defRPr/>
            </a:pPr>
            <a:r>
              <a:rPr lang="fa-IR" sz="2100" b="1" smtClean="0"/>
              <a:t>كاركناني كه حقوق بالاتري مي گيرند و از تحصيلات بيشتري برخوردارند ديدگاه وسيع تر و اطلاعات بيشتري دارند . بنابراين احتمال زيادي هست كه خود را با خارجي ها مقايسه كنند .يا آنانكه سابقه خدمت كمتري دارند و به صورت قراردادي و پيماني هستند در باره ديگران اطلاعات كمتري داشته و لاجرم به تجربيات خصوصي خود در سازمان تكيه مي كنند. بالاخره آنهايي كه سابقه طولاني دارند خود را با همكاران مقايسه مي كنند .با توجه به نظريه برابري اگر فردي تصور كند كه در حق وي اجحاف شده است به يكي از روشهاي زير اقدام مي كند:</a:t>
            </a:r>
          </a:p>
          <a:p>
            <a:pPr marL="609600" indent="-609600" algn="just" eaLnBrk="1" hangingPunct="1">
              <a:buFont typeface="Wingdings" panose="05000000000000000000" pitchFamily="2" charset="2"/>
              <a:buChar char="v"/>
              <a:defRPr/>
            </a:pPr>
            <a:r>
              <a:rPr lang="fa-IR" sz="2100" b="1" smtClean="0">
                <a:solidFill>
                  <a:srgbClr val="99FF33"/>
                </a:solidFill>
                <a:cs typeface="Sina" pitchFamily="2" charset="-78"/>
              </a:rPr>
              <a:t>از ميزان فعاليت خود كاسته و تلاش كافي نمي كند</a:t>
            </a:r>
          </a:p>
          <a:p>
            <a:pPr marL="609600" indent="-609600" algn="just" eaLnBrk="1" hangingPunct="1">
              <a:buFont typeface="Wingdings" panose="05000000000000000000" pitchFamily="2" charset="2"/>
              <a:buChar char="v"/>
              <a:defRPr/>
            </a:pPr>
            <a:r>
              <a:rPr lang="fa-IR" sz="2100" b="1" smtClean="0">
                <a:solidFill>
                  <a:srgbClr val="99FF33"/>
                </a:solidFill>
                <a:cs typeface="Sina" pitchFamily="2" charset="-78"/>
              </a:rPr>
              <a:t>نتيجه توليد را تغيير مي دهد</a:t>
            </a:r>
            <a:r>
              <a:rPr lang="fa-IR" sz="2100" b="1" smtClean="0"/>
              <a:t> (مثلاًاگر حقوق اوبراساس تعداد توليد است اواز كيفيت كم ميكند )</a:t>
            </a:r>
          </a:p>
          <a:p>
            <a:pPr marL="609600" indent="-609600" algn="just" eaLnBrk="1" hangingPunct="1">
              <a:buFont typeface="Wingdings" panose="05000000000000000000" pitchFamily="2" charset="2"/>
              <a:buChar char="v"/>
              <a:defRPr/>
            </a:pPr>
            <a:r>
              <a:rPr lang="fa-IR" sz="2100" b="1" smtClean="0">
                <a:solidFill>
                  <a:srgbClr val="99FF33"/>
                </a:solidFill>
                <a:cs typeface="Sina" pitchFamily="2" charset="-78"/>
              </a:rPr>
              <a:t>در ادراك خودتجديد نظرميكند</a:t>
            </a:r>
            <a:r>
              <a:rPr lang="fa-IR" sz="2100" b="1" smtClean="0"/>
              <a:t>(ممكن است بگوييد كه من اشتباه كرده ام ونظرش راعوض كند)</a:t>
            </a:r>
          </a:p>
          <a:p>
            <a:pPr marL="609600" indent="-609600" algn="just" eaLnBrk="1" hangingPunct="1">
              <a:buFont typeface="Wingdings" panose="05000000000000000000" pitchFamily="2" charset="2"/>
              <a:buChar char="v"/>
              <a:defRPr/>
            </a:pPr>
            <a:r>
              <a:rPr lang="fa-IR" sz="2100" b="1" smtClean="0">
                <a:solidFill>
                  <a:srgbClr val="99FF33"/>
                </a:solidFill>
                <a:cs typeface="Sina" pitchFamily="2" charset="-78"/>
              </a:rPr>
              <a:t>مرجع يا آنچه را كه شخص خودرا با آن مقايسه ميكند را تغيير ميدهد</a:t>
            </a:r>
            <a:r>
              <a:rPr lang="fa-IR" sz="2100" b="1" smtClean="0">
                <a:solidFill>
                  <a:srgbClr val="99FF33"/>
                </a:solidFill>
              </a:rPr>
              <a:t>.</a:t>
            </a:r>
          </a:p>
          <a:p>
            <a:pPr marL="609600" indent="-609600" algn="just" eaLnBrk="1" hangingPunct="1">
              <a:buFont typeface="Wingdings" panose="05000000000000000000" pitchFamily="2" charset="2"/>
              <a:buChar char="v"/>
              <a:defRPr/>
            </a:pPr>
            <a:r>
              <a:rPr lang="fa-IR" sz="2100" b="1" smtClean="0">
                <a:solidFill>
                  <a:srgbClr val="99FF33"/>
                </a:solidFill>
                <a:cs typeface="Sina" pitchFamily="2" charset="-78"/>
              </a:rPr>
              <a:t>سازمان را ترك مي كند.</a:t>
            </a:r>
          </a:p>
          <a:p>
            <a:pPr marL="609600" indent="-609600" algn="just" eaLnBrk="1" hangingPunct="1">
              <a:buFont typeface="Wingdings" panose="05000000000000000000" pitchFamily="2" charset="2"/>
              <a:buNone/>
              <a:defRPr/>
            </a:pPr>
            <a:r>
              <a:rPr lang="fa-IR" sz="2100" b="1" smtClean="0"/>
              <a:t>بنابر اين يك عضو سازمان ، مقدار كار </a:t>
            </a:r>
            <a:r>
              <a:rPr lang="fa-IR" sz="2100" b="1" smtClean="0">
                <a:latin typeface="Arial"/>
              </a:rPr>
              <a:t>–</a:t>
            </a:r>
            <a:r>
              <a:rPr lang="fa-IR" sz="2100" b="1" smtClean="0"/>
              <a:t> ميزان فعاليت </a:t>
            </a:r>
            <a:r>
              <a:rPr lang="fa-IR" sz="2100" b="1" smtClean="0">
                <a:latin typeface="Arial"/>
              </a:rPr>
              <a:t>–</a:t>
            </a:r>
            <a:r>
              <a:rPr lang="fa-IR" sz="2100" b="1" smtClean="0"/>
              <a:t> تجربه </a:t>
            </a:r>
            <a:r>
              <a:rPr lang="fa-IR" sz="2100" b="1" smtClean="0">
                <a:latin typeface="Arial"/>
              </a:rPr>
              <a:t>–</a:t>
            </a:r>
            <a:r>
              <a:rPr lang="fa-IR" sz="2100" b="1" smtClean="0"/>
              <a:t> ميزان تحصيلات </a:t>
            </a:r>
            <a:r>
              <a:rPr lang="fa-IR" sz="2100" b="1" smtClean="0">
                <a:latin typeface="Arial"/>
              </a:rPr>
              <a:t>–</a:t>
            </a:r>
            <a:r>
              <a:rPr lang="fa-IR" sz="2100" b="1" smtClean="0"/>
              <a:t> و شايستگي و وفاداري خود را با سطح حقوق </a:t>
            </a:r>
            <a:r>
              <a:rPr lang="fa-IR" sz="2100" b="1" smtClean="0">
                <a:latin typeface="Arial"/>
              </a:rPr>
              <a:t>–</a:t>
            </a:r>
            <a:r>
              <a:rPr lang="fa-IR" sz="2100" b="1" smtClean="0"/>
              <a:t> ميزان افزايش حقوق </a:t>
            </a:r>
            <a:r>
              <a:rPr lang="fa-IR" sz="2100" b="1" smtClean="0">
                <a:latin typeface="Arial"/>
              </a:rPr>
              <a:t>–</a:t>
            </a:r>
            <a:r>
              <a:rPr lang="fa-IR" sz="2100" b="1" smtClean="0"/>
              <a:t> جايگاه- و شهرتي كه در سازمان دارد مقايسه مي كند. وقتي افراد بين نسبت داده و ستاده در مقايسه با ديگران نوعي ظلم </a:t>
            </a:r>
            <a:r>
              <a:rPr lang="fa-IR" sz="2100" b="1" smtClean="0">
                <a:latin typeface="Arial"/>
              </a:rPr>
              <a:t>–</a:t>
            </a:r>
            <a:r>
              <a:rPr lang="fa-IR" sz="2100" b="1" smtClean="0"/>
              <a:t> اجحاف- نابرابري </a:t>
            </a:r>
            <a:r>
              <a:rPr lang="fa-IR" sz="2100" b="1" smtClean="0">
                <a:latin typeface="Arial"/>
              </a:rPr>
              <a:t>–</a:t>
            </a:r>
            <a:r>
              <a:rPr lang="fa-IR" sz="2100" b="1" smtClean="0"/>
              <a:t> و بي عدالتي مشاهده كنند دچار نوعي تنش و فشار رواني مي شوند . اين تنش باعث ايجاد انگيزه شده و فرد دنبال چيزي مي گردد كه تصور مي كند عدل و انصاف است.</a:t>
            </a:r>
          </a:p>
          <a:p>
            <a:pPr marL="609600" indent="-609600" algn="just" eaLnBrk="1" hangingPunct="1">
              <a:buFont typeface="Wingdings" panose="05000000000000000000" pitchFamily="2" charset="2"/>
              <a:buNone/>
              <a:defRPr/>
            </a:pPr>
            <a:r>
              <a:rPr lang="fa-IR" sz="2100" b="1" smtClean="0"/>
              <a:t>لذا اساس اين نظريه بر اين پايه استوار است كه افراد مي خواهند با آنها با عدالت رفتار شود .برابري يعني اينكه در مقايسه با ديگران با ما منصفانه رفتار شده است و نا برابري يعني اينكه در ارتباط با ديگران با ما منصفانه رفتار نشده است .</a:t>
            </a:r>
          </a:p>
          <a:p>
            <a:pPr marL="609600" indent="-609600" algn="just" eaLnBrk="1" hangingPunct="1">
              <a:buFont typeface="Wingdings" panose="05000000000000000000" pitchFamily="2" charset="2"/>
              <a:buNone/>
              <a:defRPr/>
            </a:pPr>
            <a:endParaRPr lang="fa-IR" sz="2100" b="1" smtClean="0"/>
          </a:p>
          <a:p>
            <a:pPr marL="609600" indent="-609600" algn="just" eaLnBrk="1" hangingPunct="1">
              <a:buFont typeface="Wingdings" panose="05000000000000000000" pitchFamily="2" charset="2"/>
              <a:buNone/>
              <a:defRPr/>
            </a:pPr>
            <a:endParaRPr lang="en-US" sz="1800" b="1" smtClean="0"/>
          </a:p>
        </p:txBody>
      </p:sp>
    </p:spTree>
  </p:cSld>
  <p:clrMapOvr>
    <a:masterClrMapping/>
  </p:clrMapOvr>
  <p:transition>
    <p:wedge/>
  </p:transition>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9794" name="Rectangle 2"/>
          <p:cNvSpPr>
            <a:spLocks noGrp="1" noChangeArrowheads="1"/>
          </p:cNvSpPr>
          <p:nvPr>
            <p:ph type="body" idx="1"/>
          </p:nvPr>
        </p:nvSpPr>
        <p:spPr>
          <a:xfrm>
            <a:off x="0" y="2205038"/>
            <a:ext cx="9144000" cy="5184775"/>
          </a:xfrm>
        </p:spPr>
        <p:txBody>
          <a:bodyPr/>
          <a:lstStyle/>
          <a:p>
            <a:pPr marL="609600" indent="-609600" algn="just" eaLnBrk="1" hangingPunct="1">
              <a:buClr>
                <a:srgbClr val="000000"/>
              </a:buClr>
              <a:buFont typeface="Wingdings" panose="05000000000000000000" pitchFamily="2" charset="2"/>
              <a:buNone/>
              <a:defRPr/>
            </a:pPr>
            <a:r>
              <a:rPr lang="fa-IR" sz="2800" b="1" smtClean="0">
                <a:solidFill>
                  <a:srgbClr val="FF9900"/>
                </a:solidFill>
                <a:cs typeface="Yagut" pitchFamily="2" charset="-78"/>
              </a:rPr>
              <a:t>نظريه برابري ، سه پيام براي مديران دارد: </a:t>
            </a:r>
          </a:p>
          <a:p>
            <a:pPr marL="609600" indent="-609600" algn="just" eaLnBrk="1" hangingPunct="1">
              <a:buClr>
                <a:srgbClr val="000000"/>
              </a:buClr>
              <a:buFontTx/>
              <a:buAutoNum type="arabicPeriod"/>
              <a:defRPr/>
            </a:pPr>
            <a:r>
              <a:rPr lang="fa-IR" sz="2800" smtClean="0">
                <a:cs typeface="Yagut" pitchFamily="2" charset="-78"/>
              </a:rPr>
              <a:t>هر يك ازاعضاي سازمان بايدمبناي پرداخت پاداش رابدانند.مثلاًاگر پاداش بيشتر به كيفيت كارتعلق ميگيرد،اين موضوع بايدبه روشني به اطلاع كاركنان برسد.</a:t>
            </a:r>
          </a:p>
          <a:p>
            <a:pPr marL="609600" indent="-609600" algn="just" eaLnBrk="1" hangingPunct="1">
              <a:buClr>
                <a:srgbClr val="000000"/>
              </a:buClr>
              <a:buFontTx/>
              <a:buAutoNum type="arabicPeriod"/>
              <a:defRPr/>
            </a:pPr>
            <a:r>
              <a:rPr lang="fa-IR" sz="2800" smtClean="0">
                <a:cs typeface="Yagut" pitchFamily="2" charset="-78"/>
              </a:rPr>
              <a:t>اشخاص ازچند ديدگاه به پاداشهاي خودنگاه ميكنند.بعضي ديدگاه ملموس و مادي آنرادرنظرميگيرندوبعضي ديگرديدگاه غيرملموس آنرا مي بينند.</a:t>
            </a:r>
          </a:p>
          <a:p>
            <a:pPr marL="609600" indent="-609600" algn="just" eaLnBrk="1" hangingPunct="1">
              <a:buClr>
                <a:srgbClr val="000000"/>
              </a:buClr>
              <a:buFontTx/>
              <a:buAutoNum type="arabicPeriod"/>
              <a:defRPr/>
            </a:pPr>
            <a:r>
              <a:rPr lang="fa-IR" sz="2800" smtClean="0">
                <a:cs typeface="Yagut" pitchFamily="2" charset="-78"/>
              </a:rPr>
              <a:t>اقدام اشخاص برپايه تصوروادراك آنهاازواقعيت ميباشدو نه خود واقعيت . بنابراين تصورمدير نسبت به عادلانه بودن پاداش اوبه زيردستان، دليلي نداردكه مطابق نظرزيردستان بوده وآنها نيزمثل مديرتصوركنند</a:t>
            </a:r>
          </a:p>
          <a:p>
            <a:pPr marL="609600" indent="-609600" algn="just" eaLnBrk="1" hangingPunct="1">
              <a:buClr>
                <a:srgbClr val="000000"/>
              </a:buClr>
              <a:buFontTx/>
              <a:buAutoNum type="arabicPeriod"/>
              <a:defRPr/>
            </a:pPr>
            <a:endParaRPr lang="en-US" sz="2800" smtClean="0">
              <a:cs typeface="Yagut" pitchFamily="2" charset="-78"/>
            </a:endParaRPr>
          </a:p>
        </p:txBody>
      </p:sp>
      <p:sp>
        <p:nvSpPr>
          <p:cNvPr id="61443" name="Rectangle 3"/>
          <p:cNvSpPr>
            <a:spLocks noChangeArrowheads="1"/>
          </p:cNvSpPr>
          <p:nvPr/>
        </p:nvSpPr>
        <p:spPr bwMode="auto">
          <a:xfrm>
            <a:off x="0" y="836613"/>
            <a:ext cx="1619250" cy="792162"/>
          </a:xfrm>
          <a:prstGeom prst="rect">
            <a:avLst/>
          </a:prstGeom>
          <a:solidFill>
            <a:schemeClr val="accent1"/>
          </a:solidFill>
          <a:ln w="25400">
            <a:solidFill>
              <a:srgbClr val="000000"/>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00FF99"/>
                </a:solidFill>
                <a:latin typeface="Tahoma" panose="020B0604030504040204" pitchFamily="34" charset="0"/>
                <a:cs typeface="Yagut" pitchFamily="2" charset="0"/>
              </a:rPr>
              <a:t>ارزيابي خويش</a:t>
            </a:r>
            <a:endParaRPr lang="en-US" altLang="fa-IR" sz="2400" b="1">
              <a:solidFill>
                <a:srgbClr val="00FF99"/>
              </a:solidFill>
              <a:latin typeface="Tahoma" panose="020B0604030504040204" pitchFamily="34" charset="0"/>
              <a:cs typeface="Yagut" pitchFamily="2" charset="0"/>
            </a:endParaRPr>
          </a:p>
        </p:txBody>
      </p:sp>
      <p:sp>
        <p:nvSpPr>
          <p:cNvPr id="61444" name="Rectangle 4"/>
          <p:cNvSpPr>
            <a:spLocks noChangeArrowheads="1"/>
          </p:cNvSpPr>
          <p:nvPr/>
        </p:nvSpPr>
        <p:spPr bwMode="auto">
          <a:xfrm>
            <a:off x="1908175" y="836613"/>
            <a:ext cx="1582738" cy="792162"/>
          </a:xfrm>
          <a:prstGeom prst="rect">
            <a:avLst/>
          </a:prstGeom>
          <a:solidFill>
            <a:schemeClr val="accent1"/>
          </a:solidFill>
          <a:ln w="25400">
            <a:solidFill>
              <a:srgbClr val="000000"/>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FF0000"/>
                </a:solidFill>
                <a:latin typeface="Tahoma" panose="020B0604030504040204" pitchFamily="34" charset="0"/>
                <a:cs typeface="Yagut" pitchFamily="2" charset="0"/>
              </a:rPr>
              <a:t>ارزيابي ديگري</a:t>
            </a:r>
            <a:endParaRPr lang="en-US" altLang="fa-IR" sz="2400" b="1">
              <a:solidFill>
                <a:srgbClr val="FF0000"/>
              </a:solidFill>
              <a:latin typeface="Tahoma" panose="020B0604030504040204" pitchFamily="34" charset="0"/>
              <a:cs typeface="Yagut" pitchFamily="2" charset="0"/>
            </a:endParaRPr>
          </a:p>
        </p:txBody>
      </p:sp>
      <p:sp>
        <p:nvSpPr>
          <p:cNvPr id="61445" name="Rectangle 5"/>
          <p:cNvSpPr>
            <a:spLocks noChangeArrowheads="1"/>
          </p:cNvSpPr>
          <p:nvPr/>
        </p:nvSpPr>
        <p:spPr bwMode="auto">
          <a:xfrm>
            <a:off x="3924300" y="836613"/>
            <a:ext cx="2447925" cy="792162"/>
          </a:xfrm>
          <a:prstGeom prst="rect">
            <a:avLst/>
          </a:prstGeom>
          <a:solidFill>
            <a:schemeClr val="accent1"/>
          </a:solidFill>
          <a:ln w="25400">
            <a:solidFill>
              <a:srgbClr val="000000"/>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990099"/>
                </a:solidFill>
                <a:latin typeface="Tahoma" panose="020B0604030504040204" pitchFamily="34" charset="0"/>
                <a:cs typeface="Yagut" pitchFamily="2" charset="0"/>
              </a:rPr>
              <a:t>مقايسه خويش</a:t>
            </a:r>
            <a:endParaRPr lang="en-US" altLang="fa-IR" sz="2400" b="1">
              <a:solidFill>
                <a:srgbClr val="990099"/>
              </a:solidFill>
              <a:latin typeface="Tahoma" panose="020B0604030504040204" pitchFamily="34" charset="0"/>
              <a:cs typeface="Yagut" pitchFamily="2" charset="0"/>
            </a:endParaRPr>
          </a:p>
          <a:p>
            <a:pPr algn="ctr" rtl="0" eaLnBrk="1" hangingPunct="1"/>
            <a:r>
              <a:rPr lang="fa-IR" altLang="fa-IR" sz="2400" b="1">
                <a:solidFill>
                  <a:srgbClr val="990099"/>
                </a:solidFill>
                <a:latin typeface="Tahoma" panose="020B0604030504040204" pitchFamily="34" charset="0"/>
                <a:cs typeface="Yagut" pitchFamily="2" charset="0"/>
              </a:rPr>
              <a:t> باديگري</a:t>
            </a:r>
            <a:endParaRPr lang="en-US" altLang="fa-IR" sz="2400" b="1">
              <a:solidFill>
                <a:srgbClr val="990099"/>
              </a:solidFill>
              <a:latin typeface="Tahoma" panose="020B0604030504040204" pitchFamily="34" charset="0"/>
              <a:cs typeface="Yagut" pitchFamily="2" charset="0"/>
            </a:endParaRPr>
          </a:p>
        </p:txBody>
      </p:sp>
      <p:sp>
        <p:nvSpPr>
          <p:cNvPr id="61446" name="Rectangle 6"/>
          <p:cNvSpPr>
            <a:spLocks noChangeArrowheads="1"/>
          </p:cNvSpPr>
          <p:nvPr/>
        </p:nvSpPr>
        <p:spPr bwMode="auto">
          <a:xfrm>
            <a:off x="6659563" y="836613"/>
            <a:ext cx="2484437" cy="792162"/>
          </a:xfrm>
          <a:prstGeom prst="rect">
            <a:avLst/>
          </a:prstGeom>
          <a:solidFill>
            <a:schemeClr val="accent1"/>
          </a:solidFill>
          <a:ln w="25400">
            <a:solidFill>
              <a:srgbClr val="000000"/>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FF9900"/>
                </a:solidFill>
                <a:latin typeface="Tahoma" panose="020B0604030504040204" pitchFamily="34" charset="0"/>
                <a:cs typeface="Yagut" pitchFamily="2" charset="0"/>
              </a:rPr>
              <a:t>احساس برابري</a:t>
            </a:r>
            <a:endParaRPr lang="en-US" altLang="fa-IR" sz="2400" b="1">
              <a:solidFill>
                <a:srgbClr val="FF9900"/>
              </a:solidFill>
              <a:latin typeface="Tahoma" panose="020B0604030504040204" pitchFamily="34" charset="0"/>
              <a:cs typeface="Yagut" pitchFamily="2" charset="0"/>
            </a:endParaRPr>
          </a:p>
          <a:p>
            <a:pPr algn="ctr" rtl="0" eaLnBrk="1" hangingPunct="1"/>
            <a:r>
              <a:rPr lang="fa-IR" altLang="fa-IR" sz="2400" b="1">
                <a:solidFill>
                  <a:srgbClr val="FF9900"/>
                </a:solidFill>
                <a:latin typeface="Tahoma" panose="020B0604030504040204" pitchFamily="34" charset="0"/>
                <a:cs typeface="Yagut" pitchFamily="2" charset="0"/>
              </a:rPr>
              <a:t> يانابرابري</a:t>
            </a:r>
            <a:endParaRPr lang="en-US" altLang="fa-IR" sz="2400" b="1">
              <a:solidFill>
                <a:srgbClr val="FF9900"/>
              </a:solidFill>
              <a:latin typeface="Tahoma" panose="020B0604030504040204" pitchFamily="34" charset="0"/>
              <a:cs typeface="Yagut" pitchFamily="2" charset="0"/>
            </a:endParaRPr>
          </a:p>
        </p:txBody>
      </p:sp>
      <p:sp>
        <p:nvSpPr>
          <p:cNvPr id="61447" name="Line 7"/>
          <p:cNvSpPr>
            <a:spLocks noChangeShapeType="1"/>
          </p:cNvSpPr>
          <p:nvPr/>
        </p:nvSpPr>
        <p:spPr bwMode="auto">
          <a:xfrm>
            <a:off x="1619250" y="1125538"/>
            <a:ext cx="2889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61448" name="Line 8"/>
          <p:cNvSpPr>
            <a:spLocks noChangeShapeType="1"/>
          </p:cNvSpPr>
          <p:nvPr/>
        </p:nvSpPr>
        <p:spPr bwMode="auto">
          <a:xfrm>
            <a:off x="3492500" y="1125538"/>
            <a:ext cx="4318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61449" name="Line 9"/>
          <p:cNvSpPr>
            <a:spLocks noChangeShapeType="1"/>
          </p:cNvSpPr>
          <p:nvPr/>
        </p:nvSpPr>
        <p:spPr bwMode="auto">
          <a:xfrm>
            <a:off x="6372225" y="1196975"/>
            <a:ext cx="287338"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61450" name="Rectangle 10"/>
          <p:cNvSpPr>
            <a:spLocks noChangeArrowheads="1"/>
          </p:cNvSpPr>
          <p:nvPr/>
        </p:nvSpPr>
        <p:spPr bwMode="auto">
          <a:xfrm>
            <a:off x="1763713" y="0"/>
            <a:ext cx="5616575"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3200" b="1">
                <a:solidFill>
                  <a:srgbClr val="FFFF00"/>
                </a:solidFill>
                <a:latin typeface="Tahoma" panose="020B0604030504040204" pitchFamily="34" charset="0"/>
                <a:cs typeface="Titr" pitchFamily="2" charset="0"/>
              </a:rPr>
              <a:t>فرايند چهارمرحله اي ادراك نابرابري</a:t>
            </a:r>
            <a:r>
              <a:rPr lang="fa-IR" altLang="fa-IR" sz="3200" b="1">
                <a:solidFill>
                  <a:srgbClr val="000000"/>
                </a:solidFill>
                <a:latin typeface="Tahoma" panose="020B0604030504040204" pitchFamily="34" charset="0"/>
                <a:cs typeface="Titr" pitchFamily="2" charset="0"/>
              </a:rPr>
              <a:t> </a:t>
            </a:r>
            <a:endParaRPr lang="en-US" altLang="fa-IR" sz="3200" b="1">
              <a:solidFill>
                <a:srgbClr val="000000"/>
              </a:solidFill>
              <a:latin typeface="Tahoma" panose="020B0604030504040204" pitchFamily="34" charset="0"/>
              <a:cs typeface="Titr" pitchFamily="2" charset="0"/>
            </a:endParaRPr>
          </a:p>
        </p:txBody>
      </p:sp>
    </p:spTree>
  </p:cSld>
  <p:clrMapOvr>
    <a:masterClrMapping/>
  </p:clrMapOvr>
  <p:transition>
    <p:wedge/>
  </p:transition>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63" name="Rectangle 3"/>
          <p:cNvSpPr>
            <a:spLocks noGrp="1" noChangeArrowheads="1"/>
          </p:cNvSpPr>
          <p:nvPr>
            <p:ph type="body" idx="1"/>
          </p:nvPr>
        </p:nvSpPr>
        <p:spPr>
          <a:xfrm>
            <a:off x="0" y="0"/>
            <a:ext cx="9144000" cy="4554538"/>
          </a:xfrm>
        </p:spPr>
        <p:txBody>
          <a:bodyPr/>
          <a:lstStyle/>
          <a:p>
            <a:pPr marL="609600" indent="-609600" algn="ctr" eaLnBrk="1" hangingPunct="1">
              <a:lnSpc>
                <a:spcPct val="90000"/>
              </a:lnSpc>
              <a:buFont typeface="Wingdings" panose="05000000000000000000" pitchFamily="2" charset="2"/>
              <a:buNone/>
              <a:defRPr/>
            </a:pPr>
            <a:r>
              <a:rPr lang="fa-IR" sz="2800" b="1" smtClean="0">
                <a:solidFill>
                  <a:srgbClr val="FFFF00"/>
                </a:solidFill>
                <a:cs typeface="Titr" pitchFamily="2" charset="-78"/>
              </a:rPr>
              <a:t>نظريه انتظار </a:t>
            </a:r>
            <a:r>
              <a:rPr lang="fa-IR" sz="2400" b="1" smtClean="0">
                <a:solidFill>
                  <a:srgbClr val="FFFF00"/>
                </a:solidFill>
                <a:cs typeface="Titr" pitchFamily="2" charset="-78"/>
              </a:rPr>
              <a:t>(</a:t>
            </a:r>
            <a:r>
              <a:rPr lang="en-US" sz="2400" b="1" smtClean="0">
                <a:solidFill>
                  <a:srgbClr val="FFFF00"/>
                </a:solidFill>
                <a:cs typeface="Titr" pitchFamily="2" charset="-78"/>
              </a:rPr>
              <a:t>EXPECTANCY THEORY</a:t>
            </a:r>
            <a:r>
              <a:rPr lang="fa-IR" sz="2400" b="1" smtClean="0">
                <a:solidFill>
                  <a:srgbClr val="FFFF00"/>
                </a:solidFill>
                <a:cs typeface="Titr" pitchFamily="2" charset="-78"/>
              </a:rPr>
              <a:t>)</a:t>
            </a:r>
            <a:r>
              <a:rPr lang="en-US" sz="2400" smtClean="0">
                <a:solidFill>
                  <a:srgbClr val="FFFF00"/>
                </a:solidFill>
                <a:cs typeface="Titr" pitchFamily="2" charset="-78"/>
              </a:rPr>
              <a:t>:</a:t>
            </a:r>
          </a:p>
          <a:p>
            <a:pPr marL="609600" indent="-609600" algn="just" eaLnBrk="1" hangingPunct="1">
              <a:lnSpc>
                <a:spcPct val="90000"/>
              </a:lnSpc>
              <a:buFont typeface="Wingdings" panose="05000000000000000000" pitchFamily="2" charset="2"/>
              <a:buNone/>
              <a:defRPr/>
            </a:pPr>
            <a:r>
              <a:rPr lang="fa-IR" sz="2400" b="1" smtClean="0">
                <a:solidFill>
                  <a:srgbClr val="00FF99"/>
                </a:solidFill>
              </a:rPr>
              <a:t>ويكتور وروم</a:t>
            </a:r>
            <a:r>
              <a:rPr lang="fa-IR" sz="2400" smtClean="0"/>
              <a:t>  </a:t>
            </a:r>
            <a:r>
              <a:rPr lang="fa-IR" sz="2400" smtClean="0">
                <a:solidFill>
                  <a:srgbClr val="FF9900"/>
                </a:solidFill>
              </a:rPr>
              <a:t>چنين استدلال ميكندكه گرايش به نوعي عمل درگروانتظاراتي است كه پيامد آن مشخص ودرنتيجه مورد علاقه فاعل آن ميباشد. اين نظريه شامل سه متغيير است :</a:t>
            </a:r>
          </a:p>
          <a:p>
            <a:pPr marL="609600" indent="-609600" algn="just" eaLnBrk="1" hangingPunct="1">
              <a:lnSpc>
                <a:spcPct val="90000"/>
              </a:lnSpc>
              <a:buFontTx/>
              <a:buAutoNum type="arabicPeriod"/>
              <a:defRPr/>
            </a:pPr>
            <a:r>
              <a:rPr lang="fa-IR" sz="2400" b="1" smtClean="0">
                <a:solidFill>
                  <a:srgbClr val="00FF99"/>
                </a:solidFill>
              </a:rPr>
              <a:t>اهميت :</a:t>
            </a:r>
            <a:r>
              <a:rPr lang="fa-IR" sz="2400" smtClean="0"/>
              <a:t> يعني اهميتي كه فرد به نتيجه انجام يك كار مي دهد .</a:t>
            </a:r>
          </a:p>
          <a:p>
            <a:pPr marL="609600" indent="-609600" algn="just" eaLnBrk="1" hangingPunct="1">
              <a:lnSpc>
                <a:spcPct val="90000"/>
              </a:lnSpc>
              <a:buFontTx/>
              <a:buAutoNum type="arabicPeriod"/>
              <a:defRPr/>
            </a:pPr>
            <a:r>
              <a:rPr lang="fa-IR" sz="2400" b="1" smtClean="0">
                <a:solidFill>
                  <a:srgbClr val="00FF99"/>
                </a:solidFill>
              </a:rPr>
              <a:t>رابطه بين عملكردوپاداش(نتيجه):</a:t>
            </a:r>
            <a:r>
              <a:rPr lang="fa-IR" sz="2400" smtClean="0"/>
              <a:t>باورفردمبني براينكه سطح معيني ازعملكردبه نتيجه مورد نظرميانجامد</a:t>
            </a:r>
          </a:p>
          <a:p>
            <a:pPr marL="609600" indent="-609600" algn="just" eaLnBrk="1" hangingPunct="1">
              <a:lnSpc>
                <a:spcPct val="90000"/>
              </a:lnSpc>
              <a:buFontTx/>
              <a:buAutoNum type="arabicPeriod"/>
              <a:defRPr/>
            </a:pPr>
            <a:r>
              <a:rPr lang="fa-IR" sz="2400" b="1" smtClean="0">
                <a:solidFill>
                  <a:srgbClr val="00FF99"/>
                </a:solidFill>
              </a:rPr>
              <a:t>رابطه بين تلاش وعملكرد:</a:t>
            </a:r>
            <a:r>
              <a:rPr lang="fa-IR" sz="2400" smtClean="0"/>
              <a:t>ازنظرفردمقدارتلاشي است كه احتمالاًبه عملكردمعيني مي انجامد. براساس نظريه فوق انگيزش فرد براي انجام يك كاربه اين موضوع بستگي داردكه به اعتقاد فردموفقيت دركارتا چه اندازه ممكن است واگرشخص به اين هدف يعني عملكردفوق برسدآيا پاداش مناسب رادريافت خواهدنمودوآيا پاداش فوق هدفهاي فردي اوراتامين و وي را راضي مينمايد؟                                                                                                                                                                                                                                                                                                                                                                                                                                                                                                                                                        </a:t>
            </a:r>
          </a:p>
          <a:p>
            <a:pPr marL="609600" indent="-609600" algn="just" eaLnBrk="1" hangingPunct="1">
              <a:lnSpc>
                <a:spcPct val="90000"/>
              </a:lnSpc>
              <a:buFont typeface="Wingdings" panose="05000000000000000000" pitchFamily="2" charset="2"/>
              <a:buNone/>
              <a:defRPr/>
            </a:pPr>
            <a:endParaRPr lang="en-US" smtClean="0"/>
          </a:p>
        </p:txBody>
      </p:sp>
      <p:sp>
        <p:nvSpPr>
          <p:cNvPr id="62467" name="Rectangle 4"/>
          <p:cNvSpPr>
            <a:spLocks noChangeArrowheads="1"/>
          </p:cNvSpPr>
          <p:nvPr/>
        </p:nvSpPr>
        <p:spPr bwMode="auto">
          <a:xfrm>
            <a:off x="1476375" y="5157788"/>
            <a:ext cx="1366838" cy="358775"/>
          </a:xfrm>
          <a:prstGeom prst="rect">
            <a:avLst/>
          </a:prstGeom>
          <a:solidFill>
            <a:srgbClr val="99FF33"/>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800" b="1">
                <a:solidFill>
                  <a:srgbClr val="000000"/>
                </a:solidFill>
                <a:latin typeface="Tahoma" panose="020B0604030504040204" pitchFamily="34" charset="0"/>
              </a:rPr>
              <a:t>تلاش</a:t>
            </a:r>
            <a:endParaRPr lang="en-US" altLang="fa-IR" sz="2800" b="1">
              <a:solidFill>
                <a:srgbClr val="000000"/>
              </a:solidFill>
              <a:latin typeface="Tahoma" panose="020B0604030504040204" pitchFamily="34" charset="0"/>
            </a:endParaRPr>
          </a:p>
        </p:txBody>
      </p:sp>
      <p:sp>
        <p:nvSpPr>
          <p:cNvPr id="62468" name="Rectangle 5"/>
          <p:cNvSpPr>
            <a:spLocks noChangeArrowheads="1"/>
          </p:cNvSpPr>
          <p:nvPr/>
        </p:nvSpPr>
        <p:spPr bwMode="auto">
          <a:xfrm>
            <a:off x="3709988" y="5157788"/>
            <a:ext cx="1366837" cy="358775"/>
          </a:xfrm>
          <a:prstGeom prst="rect">
            <a:avLst/>
          </a:prstGeom>
          <a:solidFill>
            <a:srgbClr val="99FF33"/>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800" b="1">
                <a:solidFill>
                  <a:srgbClr val="000000"/>
                </a:solidFill>
                <a:latin typeface="Tahoma" panose="020B0604030504040204" pitchFamily="34" charset="0"/>
              </a:rPr>
              <a:t>عملكرد</a:t>
            </a:r>
            <a:endParaRPr lang="en-US" altLang="fa-IR" sz="2800" b="1">
              <a:solidFill>
                <a:srgbClr val="000000"/>
              </a:solidFill>
              <a:latin typeface="Tahoma" panose="020B0604030504040204" pitchFamily="34" charset="0"/>
            </a:endParaRPr>
          </a:p>
        </p:txBody>
      </p:sp>
      <p:sp>
        <p:nvSpPr>
          <p:cNvPr id="62469" name="Rectangle 6"/>
          <p:cNvSpPr>
            <a:spLocks noChangeArrowheads="1"/>
          </p:cNvSpPr>
          <p:nvPr/>
        </p:nvSpPr>
        <p:spPr bwMode="auto">
          <a:xfrm>
            <a:off x="5868988" y="5157788"/>
            <a:ext cx="1366837" cy="358775"/>
          </a:xfrm>
          <a:prstGeom prst="rect">
            <a:avLst/>
          </a:prstGeom>
          <a:solidFill>
            <a:srgbClr val="99FF33"/>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800" b="1">
                <a:solidFill>
                  <a:srgbClr val="000000"/>
                </a:solidFill>
                <a:latin typeface="Tahoma" panose="020B0604030504040204" pitchFamily="34" charset="0"/>
              </a:rPr>
              <a:t>نتيجه</a:t>
            </a:r>
            <a:endParaRPr lang="en-US" altLang="fa-IR" sz="2800" b="1">
              <a:solidFill>
                <a:srgbClr val="000000"/>
              </a:solidFill>
              <a:latin typeface="Tahoma" panose="020B0604030504040204" pitchFamily="34" charset="0"/>
            </a:endParaRPr>
          </a:p>
        </p:txBody>
      </p:sp>
      <p:sp>
        <p:nvSpPr>
          <p:cNvPr id="62470" name="Rectangle 7"/>
          <p:cNvSpPr>
            <a:spLocks noChangeArrowheads="1"/>
          </p:cNvSpPr>
          <p:nvPr/>
        </p:nvSpPr>
        <p:spPr bwMode="auto">
          <a:xfrm>
            <a:off x="1476375" y="5734050"/>
            <a:ext cx="201612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99FF33"/>
                </a:solidFill>
                <a:latin typeface="Tahoma" panose="020B0604030504040204" pitchFamily="34" charset="0"/>
              </a:rPr>
              <a:t>احتمال تحقق عملكرد</a:t>
            </a:r>
          </a:p>
          <a:p>
            <a:pPr algn="ctr" rtl="0" eaLnBrk="1" hangingPunct="1"/>
            <a:r>
              <a:rPr lang="fa-IR" altLang="fa-IR" sz="2400" b="1">
                <a:solidFill>
                  <a:srgbClr val="99FF33"/>
                </a:solidFill>
                <a:latin typeface="Tahoma" panose="020B0604030504040204" pitchFamily="34" charset="0"/>
              </a:rPr>
              <a:t> از طريق تلاش</a:t>
            </a:r>
            <a:endParaRPr lang="en-US" altLang="fa-IR" sz="2400" b="1">
              <a:solidFill>
                <a:srgbClr val="99FF33"/>
              </a:solidFill>
              <a:latin typeface="Tahoma" panose="020B0604030504040204" pitchFamily="34" charset="0"/>
            </a:endParaRPr>
          </a:p>
        </p:txBody>
      </p:sp>
      <p:sp>
        <p:nvSpPr>
          <p:cNvPr id="245768" name="Oval 8"/>
          <p:cNvSpPr>
            <a:spLocks noChangeArrowheads="1"/>
          </p:cNvSpPr>
          <p:nvPr/>
        </p:nvSpPr>
        <p:spPr bwMode="auto">
          <a:xfrm>
            <a:off x="3924300" y="5876925"/>
            <a:ext cx="935038" cy="792163"/>
          </a:xfrm>
          <a:prstGeom prst="ellipse">
            <a:avLst/>
          </a:prstGeom>
          <a:gradFill rotWithShape="1">
            <a:gsLst>
              <a:gs pos="0">
                <a:srgbClr val="99FF33">
                  <a:alpha val="78000"/>
                </a:srgbClr>
              </a:gs>
              <a:gs pos="50000">
                <a:srgbClr val="FFFFFF"/>
              </a:gs>
              <a:gs pos="100000">
                <a:srgbClr val="99FF33">
                  <a:alpha val="78000"/>
                </a:srgbClr>
              </a:gs>
            </a:gsLst>
            <a:lin ang="5400000" scaled="1"/>
          </a:gradFill>
          <a:ln w="9525">
            <a:solidFill>
              <a:schemeClr val="tx1"/>
            </a:solidFill>
            <a:round/>
            <a:headEnd/>
            <a:tailEnd/>
          </a:ln>
          <a:effectLst/>
        </p:spPr>
        <p:txBody>
          <a:bodyPr wrap="none" anchor="ctr"/>
          <a:lstStyle/>
          <a:p>
            <a:pPr algn="ctr" rtl="0">
              <a:defRPr/>
            </a:pPr>
            <a:r>
              <a:rPr lang="fa-IR" sz="2800" b="1">
                <a:solidFill>
                  <a:srgbClr val="000000"/>
                </a:solidFill>
                <a:latin typeface="Tahoma" pitchFamily="34" charset="0"/>
              </a:rPr>
              <a:t>توانايي</a:t>
            </a:r>
            <a:endParaRPr lang="en-US" sz="2800" b="1">
              <a:solidFill>
                <a:srgbClr val="000000"/>
              </a:solidFill>
              <a:latin typeface="Tahoma" pitchFamily="34" charset="0"/>
            </a:endParaRPr>
          </a:p>
        </p:txBody>
      </p:sp>
      <p:sp>
        <p:nvSpPr>
          <p:cNvPr id="245769" name="Oval 9"/>
          <p:cNvSpPr>
            <a:spLocks noChangeArrowheads="1"/>
          </p:cNvSpPr>
          <p:nvPr/>
        </p:nvSpPr>
        <p:spPr bwMode="auto">
          <a:xfrm>
            <a:off x="3924300" y="4005263"/>
            <a:ext cx="935038" cy="792162"/>
          </a:xfrm>
          <a:prstGeom prst="ellipse">
            <a:avLst/>
          </a:prstGeom>
          <a:gradFill rotWithShape="1">
            <a:gsLst>
              <a:gs pos="0">
                <a:srgbClr val="99FF33">
                  <a:alpha val="78000"/>
                </a:srgbClr>
              </a:gs>
              <a:gs pos="50000">
                <a:srgbClr val="FFFFFF"/>
              </a:gs>
              <a:gs pos="100000">
                <a:srgbClr val="99FF33">
                  <a:alpha val="78000"/>
                </a:srgbClr>
              </a:gs>
            </a:gsLst>
            <a:lin ang="5400000" scaled="1"/>
          </a:gradFill>
          <a:ln w="9525">
            <a:solidFill>
              <a:schemeClr val="tx1"/>
            </a:solidFill>
            <a:round/>
            <a:headEnd/>
            <a:tailEnd/>
          </a:ln>
          <a:effectLst/>
        </p:spPr>
        <p:txBody>
          <a:bodyPr wrap="none" anchor="ctr"/>
          <a:lstStyle/>
          <a:p>
            <a:pPr algn="ctr" rtl="0">
              <a:defRPr/>
            </a:pPr>
            <a:r>
              <a:rPr lang="fa-IR" sz="2800" b="1">
                <a:solidFill>
                  <a:srgbClr val="000000"/>
                </a:solidFill>
                <a:latin typeface="Tahoma" pitchFamily="34" charset="0"/>
              </a:rPr>
              <a:t>محيط</a:t>
            </a:r>
            <a:endParaRPr lang="en-US" sz="2800" b="1">
              <a:solidFill>
                <a:srgbClr val="000000"/>
              </a:solidFill>
              <a:latin typeface="Tahoma" pitchFamily="34" charset="0"/>
            </a:endParaRPr>
          </a:p>
        </p:txBody>
      </p:sp>
      <p:sp>
        <p:nvSpPr>
          <p:cNvPr id="62477" name="Rectangle 10"/>
          <p:cNvSpPr>
            <a:spLocks noChangeArrowheads="1"/>
          </p:cNvSpPr>
          <p:nvPr/>
        </p:nvSpPr>
        <p:spPr bwMode="auto">
          <a:xfrm>
            <a:off x="5076825" y="5734050"/>
            <a:ext cx="2087563"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99FF33"/>
                </a:solidFill>
                <a:latin typeface="Tahoma" panose="020B0604030504040204" pitchFamily="34" charset="0"/>
              </a:rPr>
              <a:t>احتمال تحقق نتيجه</a:t>
            </a:r>
          </a:p>
          <a:p>
            <a:pPr algn="ctr" rtl="0" eaLnBrk="1" hangingPunct="1"/>
            <a:r>
              <a:rPr lang="fa-IR" altLang="fa-IR" sz="2400" b="1">
                <a:solidFill>
                  <a:srgbClr val="99FF33"/>
                </a:solidFill>
                <a:latin typeface="Tahoma" panose="020B0604030504040204" pitchFamily="34" charset="0"/>
              </a:rPr>
              <a:t> از طريق عملكرد</a:t>
            </a:r>
            <a:endParaRPr lang="en-US" altLang="fa-IR" sz="2400" b="1">
              <a:solidFill>
                <a:srgbClr val="99FF33"/>
              </a:solidFill>
              <a:latin typeface="Tahoma" panose="020B0604030504040204" pitchFamily="34" charset="0"/>
            </a:endParaRPr>
          </a:p>
        </p:txBody>
      </p:sp>
      <p:sp>
        <p:nvSpPr>
          <p:cNvPr id="62478" name="Line 11"/>
          <p:cNvSpPr>
            <a:spLocks noChangeShapeType="1"/>
          </p:cNvSpPr>
          <p:nvPr/>
        </p:nvSpPr>
        <p:spPr bwMode="auto">
          <a:xfrm>
            <a:off x="2843213" y="5373688"/>
            <a:ext cx="865187"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62479" name="Line 12"/>
          <p:cNvSpPr>
            <a:spLocks noChangeShapeType="1"/>
          </p:cNvSpPr>
          <p:nvPr/>
        </p:nvSpPr>
        <p:spPr bwMode="auto">
          <a:xfrm>
            <a:off x="5076825" y="5373688"/>
            <a:ext cx="7905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62480" name="Line 13"/>
          <p:cNvSpPr>
            <a:spLocks noChangeShapeType="1"/>
          </p:cNvSpPr>
          <p:nvPr/>
        </p:nvSpPr>
        <p:spPr bwMode="auto">
          <a:xfrm>
            <a:off x="4356100" y="4797425"/>
            <a:ext cx="0" cy="360363"/>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62481" name="Line 14"/>
          <p:cNvSpPr>
            <a:spLocks noChangeShapeType="1"/>
          </p:cNvSpPr>
          <p:nvPr/>
        </p:nvSpPr>
        <p:spPr bwMode="auto">
          <a:xfrm flipV="1">
            <a:off x="4356100" y="5516563"/>
            <a:ext cx="0" cy="360362"/>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62482" name="Rectangle 15"/>
          <p:cNvSpPr>
            <a:spLocks noChangeArrowheads="1"/>
          </p:cNvSpPr>
          <p:nvPr/>
        </p:nvSpPr>
        <p:spPr bwMode="auto">
          <a:xfrm>
            <a:off x="6372225" y="4365625"/>
            <a:ext cx="23764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3200" b="1">
                <a:solidFill>
                  <a:srgbClr val="99FF33"/>
                </a:solidFill>
                <a:latin typeface="Tahoma" panose="020B0604030504040204" pitchFamily="34" charset="0"/>
                <a:cs typeface="Sina" pitchFamily="2" charset="0"/>
              </a:rPr>
              <a:t>الگوي ساده انتظار</a:t>
            </a:r>
            <a:endParaRPr lang="en-US" altLang="fa-IR" sz="3200" b="1">
              <a:solidFill>
                <a:srgbClr val="99FF33"/>
              </a:solidFill>
              <a:latin typeface="Tahoma" panose="020B0604030504040204" pitchFamily="34" charset="0"/>
              <a:cs typeface="Sina" pitchFamily="2" charset="0"/>
            </a:endParaRPr>
          </a:p>
        </p:txBody>
      </p:sp>
    </p:spTree>
  </p:cSld>
  <p:clrMapOvr>
    <a:masterClrMapping/>
  </p:clrMapOvr>
  <p:transition>
    <p:wedge/>
  </p:transition>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22" name="Rectangle 2"/>
          <p:cNvSpPr>
            <a:spLocks noGrp="1" noChangeArrowheads="1"/>
          </p:cNvSpPr>
          <p:nvPr>
            <p:ph type="body" idx="1"/>
          </p:nvPr>
        </p:nvSpPr>
        <p:spPr>
          <a:xfrm>
            <a:off x="0" y="0"/>
            <a:ext cx="9144000" cy="7361238"/>
          </a:xfrm>
        </p:spPr>
        <p:txBody>
          <a:bodyPr/>
          <a:lstStyle/>
          <a:p>
            <a:pPr marL="609600" indent="-609600" algn="ctr" eaLnBrk="1" hangingPunct="1">
              <a:lnSpc>
                <a:spcPct val="80000"/>
              </a:lnSpc>
              <a:buClr>
                <a:srgbClr val="000000"/>
              </a:buClr>
              <a:buFont typeface="Wingdings" panose="05000000000000000000" pitchFamily="2" charset="2"/>
              <a:buNone/>
              <a:defRPr/>
            </a:pPr>
            <a:r>
              <a:rPr lang="fa-IR" sz="2800" b="1" smtClean="0">
                <a:solidFill>
                  <a:srgbClr val="FFFF00"/>
                </a:solidFill>
                <a:cs typeface="Titr" pitchFamily="2" charset="-78"/>
              </a:rPr>
              <a:t>نظريه بلوغ و عدم بلوغ</a:t>
            </a:r>
            <a:r>
              <a:rPr lang="fa-IR" sz="2200" b="1" smtClean="0"/>
              <a:t> </a:t>
            </a:r>
            <a:r>
              <a:rPr lang="fa-IR" sz="2400" b="1" smtClean="0">
                <a:solidFill>
                  <a:srgbClr val="FFFF00"/>
                </a:solidFill>
              </a:rPr>
              <a:t>(</a:t>
            </a:r>
            <a:r>
              <a:rPr lang="en-US" sz="2400" b="1" smtClean="0">
                <a:solidFill>
                  <a:srgbClr val="FFFF00"/>
                </a:solidFill>
              </a:rPr>
              <a:t>Maturity &amp; Immaturity Theory</a:t>
            </a:r>
            <a:r>
              <a:rPr lang="fa-IR" sz="2400" b="1" smtClean="0">
                <a:solidFill>
                  <a:srgbClr val="FFFF00"/>
                </a:solidFill>
              </a:rPr>
              <a:t>)</a:t>
            </a:r>
            <a:endParaRPr lang="en-US" sz="2400" b="1" smtClean="0">
              <a:solidFill>
                <a:srgbClr val="FFFF00"/>
              </a:solidFill>
            </a:endParaRPr>
          </a:p>
          <a:p>
            <a:pPr marL="609600" indent="-609600" algn="ctr" eaLnBrk="1" hangingPunct="1">
              <a:lnSpc>
                <a:spcPct val="80000"/>
              </a:lnSpc>
              <a:buClr>
                <a:srgbClr val="000000"/>
              </a:buClr>
              <a:buFont typeface="Wingdings" panose="05000000000000000000" pitchFamily="2" charset="2"/>
              <a:buNone/>
              <a:defRPr/>
            </a:pPr>
            <a:r>
              <a:rPr lang="fa-IR" sz="2400" b="1" smtClean="0">
                <a:solidFill>
                  <a:srgbClr val="FF9900"/>
                </a:solidFill>
                <a:cs typeface="Yagut" pitchFamily="2" charset="-78"/>
              </a:rPr>
              <a:t>طبق نظرآرجريس،اگرمردم بخواهندپيشرفت كرده وبالغ شوندبايدهفت تغييردرشخصيت آنها بوجودآيد.</a:t>
            </a:r>
          </a:p>
          <a:p>
            <a:pPr marL="609600" indent="-609600" algn="just" eaLnBrk="1" hangingPunct="1">
              <a:lnSpc>
                <a:spcPct val="80000"/>
              </a:lnSpc>
              <a:buClr>
                <a:srgbClr val="000000"/>
              </a:buClr>
              <a:buFontTx/>
              <a:buNone/>
              <a:defRPr/>
            </a:pPr>
            <a:r>
              <a:rPr lang="fa-IR" sz="2200" smtClean="0">
                <a:cs typeface="Yagut" pitchFamily="2" charset="-78"/>
              </a:rPr>
              <a:t> افرادازحالت منفعل خردسالي به مرحله بزرگسالي كه بافعاليت روزافزون همراه است پيش روند.</a:t>
            </a:r>
          </a:p>
          <a:p>
            <a:pPr marL="609600" indent="-609600" algn="just" eaLnBrk="1" hangingPunct="1">
              <a:lnSpc>
                <a:spcPct val="80000"/>
              </a:lnSpc>
              <a:buClr>
                <a:srgbClr val="000000"/>
              </a:buClr>
              <a:buFontTx/>
              <a:buNone/>
              <a:defRPr/>
            </a:pPr>
            <a:r>
              <a:rPr lang="fa-IR" sz="2200" smtClean="0">
                <a:cs typeface="Yagut" pitchFamily="2" charset="-78"/>
              </a:rPr>
              <a:t>از حالت وابستگي به ديگران در خردسالي به عدم وابستگي نسبي بزرگسالي برسند.</a:t>
            </a:r>
          </a:p>
          <a:p>
            <a:pPr marL="609600" indent="-609600" algn="just" eaLnBrk="1" hangingPunct="1">
              <a:lnSpc>
                <a:spcPct val="80000"/>
              </a:lnSpc>
              <a:buClr>
                <a:srgbClr val="000000"/>
              </a:buClr>
              <a:buFontTx/>
              <a:buNone/>
              <a:defRPr/>
            </a:pPr>
            <a:r>
              <a:rPr lang="fa-IR" sz="2200" smtClean="0">
                <a:cs typeface="Yagut" pitchFamily="2" charset="-78"/>
              </a:rPr>
              <a:t>رفتارافراددرخردسالي چند شيوه بيشترندارد،درحاليكه دربزرگسالي ميتواندشيوه هاي زيادي داشته باشد.</a:t>
            </a:r>
          </a:p>
          <a:p>
            <a:pPr marL="609600" indent="-609600" algn="just" eaLnBrk="1" hangingPunct="1">
              <a:lnSpc>
                <a:spcPct val="80000"/>
              </a:lnSpc>
              <a:buClr>
                <a:srgbClr val="000000"/>
              </a:buClr>
              <a:buFontTx/>
              <a:buNone/>
              <a:defRPr/>
            </a:pPr>
            <a:r>
              <a:rPr lang="fa-IR" sz="2200" smtClean="0">
                <a:cs typeface="Yagut" pitchFamily="2" charset="-78"/>
              </a:rPr>
              <a:t>افراددرخردسالي علايق نامعقول وسطحي دارنددرحاليكه دربزرگسالي علايقشان عميق ونيرومند است .</a:t>
            </a:r>
          </a:p>
          <a:p>
            <a:pPr marL="609600" indent="-609600" algn="just" eaLnBrk="1" hangingPunct="1">
              <a:lnSpc>
                <a:spcPct val="80000"/>
              </a:lnSpc>
              <a:buClr>
                <a:srgbClr val="000000"/>
              </a:buClr>
              <a:buFontTx/>
              <a:buNone/>
              <a:defRPr/>
            </a:pPr>
            <a:r>
              <a:rPr lang="fa-IR" sz="2200" smtClean="0">
                <a:cs typeface="Yagut" pitchFamily="2" charset="-78"/>
              </a:rPr>
              <a:t>چشم انداززماني كودكان كوتاه مدت وزمان حال است،درحاليكه چشم اندازافرادبالغ شامل گذشته وحال نيزميشود. </a:t>
            </a:r>
          </a:p>
          <a:p>
            <a:pPr marL="609600" indent="-609600" algn="just" eaLnBrk="1" hangingPunct="1">
              <a:lnSpc>
                <a:spcPct val="80000"/>
              </a:lnSpc>
              <a:buClr>
                <a:srgbClr val="000000"/>
              </a:buClr>
              <a:buFontTx/>
              <a:buNone/>
              <a:defRPr/>
            </a:pPr>
            <a:r>
              <a:rPr lang="fa-IR" sz="2200" smtClean="0">
                <a:cs typeface="Yagut" pitchFamily="2" charset="-78"/>
              </a:rPr>
              <a:t>افراددرخردسالي تابع همه هستند ولي دربزرگسالي به مقام وموقعيتي ميرسندكه مساوي يابالاترازسطح ديگران هم قرارميگيرند </a:t>
            </a:r>
          </a:p>
          <a:p>
            <a:pPr marL="609600" indent="-609600" algn="just" eaLnBrk="1" hangingPunct="1">
              <a:lnSpc>
                <a:spcPct val="80000"/>
              </a:lnSpc>
              <a:buClr>
                <a:srgbClr val="000000"/>
              </a:buClr>
              <a:buFontTx/>
              <a:buNone/>
              <a:defRPr/>
            </a:pPr>
            <a:r>
              <a:rPr lang="fa-IR" sz="2200" smtClean="0">
                <a:cs typeface="Yagut" pitchFamily="2" charset="-78"/>
              </a:rPr>
              <a:t>افراددرخردسالي خودآگاهي ندارندولي دربزرگسالي نه تنهاازخودآگاهي بلكه ازخودكنترلي نيز برخوردارند.</a:t>
            </a:r>
          </a:p>
          <a:p>
            <a:pPr marL="609600" indent="-609600" algn="just" eaLnBrk="1" hangingPunct="1">
              <a:lnSpc>
                <a:spcPct val="80000"/>
              </a:lnSpc>
              <a:buClr>
                <a:srgbClr val="000000"/>
              </a:buClr>
              <a:buFont typeface="Wingdings" panose="05000000000000000000" pitchFamily="2" charset="2"/>
              <a:buNone/>
              <a:defRPr/>
            </a:pPr>
            <a:r>
              <a:rPr lang="fa-IR" sz="2200" smtClean="0">
                <a:cs typeface="Yagut" pitchFamily="2" charset="-78"/>
              </a:rPr>
              <a:t>اين تغييرات در طول يك زنجيره قرار دارند و يك شخصيت سالم در طول اين زنجيره از عدم بلوغ به بلوغ در پيشرفت است.</a:t>
            </a:r>
          </a:p>
          <a:p>
            <a:pPr marL="609600" indent="-609600" algn="just" eaLnBrk="1" hangingPunct="1">
              <a:lnSpc>
                <a:spcPct val="80000"/>
              </a:lnSpc>
              <a:buClr>
                <a:srgbClr val="000000"/>
              </a:buClr>
              <a:buFont typeface="Wingdings" panose="05000000000000000000" pitchFamily="2" charset="2"/>
              <a:buNone/>
              <a:defRPr/>
            </a:pPr>
            <a:r>
              <a:rPr lang="fa-IR" sz="2200" b="1" smtClean="0">
                <a:solidFill>
                  <a:srgbClr val="00FF99"/>
                </a:solidFill>
                <a:cs typeface="Yagut" pitchFamily="2" charset="-78"/>
              </a:rPr>
              <a:t>آرجريس</a:t>
            </a:r>
            <a:r>
              <a:rPr lang="fa-IR" sz="2200" smtClean="0">
                <a:cs typeface="Yagut" pitchFamily="2" charset="-78"/>
              </a:rPr>
              <a:t> در تحقيقات خود راجع به بي تفاوتي و عدم تلاش كارگران به اين نتيجه مي رسد كه روشهاي مديريتي كه در سازمانها بكار مي رود افراد را از رسيدن به بلوغ باز مي دارد . افراد در سازمانها اختيار چنداني ندارند و تشويق مي شوند تا غير فعال ، وابسته و تابع باشند . بنابراين رفتارشان از بلوغ برخوردار نيست . طبق نظر آرجريس نا بالغ نگه داشتن افراد در ذات تشكيلات اداري است. </a:t>
            </a:r>
            <a:endParaRPr lang="en-US" sz="2200" smtClean="0">
              <a:cs typeface="Yagut" pitchFamily="2" charset="-78"/>
            </a:endParaRPr>
          </a:p>
        </p:txBody>
      </p:sp>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0" y="333375"/>
            <a:ext cx="9144000" cy="6264275"/>
          </a:xfrm>
        </p:spPr>
        <p:txBody>
          <a:bodyPr/>
          <a:lstStyle/>
          <a:p>
            <a:pPr algn="just" eaLnBrk="1" hangingPunct="1">
              <a:defRPr/>
            </a:pPr>
            <a:r>
              <a:rPr lang="ar-SA" smtClean="0"/>
              <a:t> مديران به چيزي نياز دارند كه بتوانند هم از رفتار مشهود و هم از رفتار نامشهود و پنهان كارگر و كارمند و آنچه كه در درون آنها مي گذرد پي ببرند.</a:t>
            </a:r>
          </a:p>
          <a:p>
            <a:pPr algn="just" eaLnBrk="1" hangingPunct="1">
              <a:defRPr/>
            </a:pPr>
            <a:r>
              <a:rPr lang="ar-SA" smtClean="0"/>
              <a:t>مديران به آن نياز دارند كه بدانند ،اگر در صورت و ظاهر افراد عدم رضايتي نمي بينند دليل آن نيست كه در درون آنها بغض و كينه نسبت به آنها وجود ندارد.</a:t>
            </a:r>
            <a:endParaRPr lang="fa-IR" smtClean="0"/>
          </a:p>
          <a:p>
            <a:pPr algn="just" eaLnBrk="1" hangingPunct="1">
              <a:defRPr/>
            </a:pPr>
            <a:endParaRPr lang="ar-SA" smtClean="0"/>
          </a:p>
          <a:p>
            <a:pPr algn="just" eaLnBrk="1" hangingPunct="1">
              <a:defRPr/>
            </a:pPr>
            <a:r>
              <a:rPr lang="ar-SA" smtClean="0"/>
              <a:t>بنابراين </a:t>
            </a:r>
            <a:r>
              <a:rPr lang="ar-SA" b="1" i="1" smtClean="0"/>
              <a:t>كارايي يك مدير به اين بستگي دارد كه هم از جنبه هاي فني شغلش آگاهي داشته باشد و هم از مهارتهاي انساني مطلع باشد.</a:t>
            </a:r>
            <a:endParaRPr lang="en-US" b="1" i="1" smtClean="0"/>
          </a:p>
        </p:txBody>
      </p:sp>
    </p:spTree>
  </p:cSld>
  <p:clrMapOvr>
    <a:masterClrMapping/>
  </p:clrMapOvr>
  <p:transition>
    <p:wedg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7746" name="Rectangle 2"/>
          <p:cNvSpPr>
            <a:spLocks noGrp="1" noChangeArrowheads="1"/>
          </p:cNvSpPr>
          <p:nvPr>
            <p:ph type="body" idx="1"/>
          </p:nvPr>
        </p:nvSpPr>
        <p:spPr>
          <a:xfrm>
            <a:off x="0" y="0"/>
            <a:ext cx="9144000" cy="2492375"/>
          </a:xfrm>
        </p:spPr>
        <p:txBody>
          <a:bodyPr/>
          <a:lstStyle/>
          <a:p>
            <a:pPr algn="ctr" eaLnBrk="1" hangingPunct="1">
              <a:lnSpc>
                <a:spcPct val="80000"/>
              </a:lnSpc>
              <a:buFont typeface="Wingdings" panose="05000000000000000000" pitchFamily="2" charset="2"/>
              <a:buNone/>
              <a:defRPr/>
            </a:pPr>
            <a:r>
              <a:rPr lang="fa-IR" b="1" smtClean="0">
                <a:solidFill>
                  <a:srgbClr val="FFFF00"/>
                </a:solidFill>
                <a:cs typeface="Titr" pitchFamily="2" charset="-78"/>
              </a:rPr>
              <a:t>نظريه اسناد</a:t>
            </a:r>
          </a:p>
          <a:p>
            <a:pPr algn="just" eaLnBrk="1" hangingPunct="1">
              <a:lnSpc>
                <a:spcPct val="80000"/>
              </a:lnSpc>
              <a:buFont typeface="Wingdings" panose="05000000000000000000" pitchFamily="2" charset="2"/>
              <a:buNone/>
              <a:defRPr/>
            </a:pPr>
            <a:r>
              <a:rPr lang="fa-IR" sz="2000" b="1" smtClean="0">
                <a:cs typeface="Titr" pitchFamily="2" charset="-78"/>
              </a:rPr>
              <a:t> </a:t>
            </a:r>
            <a:r>
              <a:rPr lang="fa-IR" sz="2000" b="1" smtClean="0">
                <a:cs typeface="Yagut" pitchFamily="2" charset="-78"/>
              </a:rPr>
              <a:t>در اين نظريه كوشش شده است تا برداشتهاي افراد از علل رفتارها و نقش مشاهده كننده رفتار يا انجام دهنده آن رفتار بررسي شده و تحليل گردد.</a:t>
            </a:r>
          </a:p>
          <a:p>
            <a:pPr algn="just" eaLnBrk="1" hangingPunct="1">
              <a:lnSpc>
                <a:spcPct val="80000"/>
              </a:lnSpc>
              <a:buFont typeface="Wingdings" panose="05000000000000000000" pitchFamily="2" charset="2"/>
              <a:buNone/>
              <a:defRPr/>
            </a:pPr>
            <a:r>
              <a:rPr lang="fa-IR" sz="2000" b="1" smtClean="0">
                <a:cs typeface="Yagut" pitchFamily="2" charset="-78"/>
              </a:rPr>
              <a:t>غالباً افراد هنگام بررسي رفتار خود ، در صورتيكه عمل موفقيت آميزي داشته باشند ، علت موفقيت را ناشي از ويژگي هاي فردي و توانائيهاي خود قلمداد مي كنند . در حاليكه  عدم موفقيت خويش را به عوامل محيطي و علل خارجي نسبت مي دهد . از سوي ديگر ،  در نقش مشاهده كننده موفقيت فردرا به عوامل خارجي و شكستهاي او را به عوامل دروني و شخصي نسبت مي دهند.  </a:t>
            </a:r>
            <a:endParaRPr lang="en-US" sz="2000" b="1" smtClean="0">
              <a:cs typeface="Yagut" pitchFamily="2" charset="-78"/>
            </a:endParaRPr>
          </a:p>
        </p:txBody>
      </p:sp>
      <p:sp>
        <p:nvSpPr>
          <p:cNvPr id="287747" name="Rectangle 3"/>
          <p:cNvSpPr>
            <a:spLocks noChangeArrowheads="1"/>
          </p:cNvSpPr>
          <p:nvPr/>
        </p:nvSpPr>
        <p:spPr bwMode="auto">
          <a:xfrm>
            <a:off x="0" y="2133600"/>
            <a:ext cx="9144000" cy="4724400"/>
          </a:xfrm>
          <a:prstGeom prst="rect">
            <a:avLst/>
          </a:prstGeom>
          <a:noFill/>
          <a:ln w="9525">
            <a:noFill/>
            <a:miter lim="800000"/>
            <a:headEnd/>
            <a:tailEnd/>
          </a:ln>
          <a:effectLst/>
        </p:spPr>
        <p:txBody>
          <a:bodyPr/>
          <a:lstStyle/>
          <a:p>
            <a:pPr marL="342900" indent="-342900" algn="ctr">
              <a:lnSpc>
                <a:spcPct val="90000"/>
              </a:lnSpc>
              <a:spcBef>
                <a:spcPct val="20000"/>
              </a:spcBef>
              <a:buClr>
                <a:schemeClr val="hlink"/>
              </a:buClr>
              <a:buSzPct val="70000"/>
              <a:buFont typeface="Wingdings" pitchFamily="2" charset="2"/>
              <a:buNone/>
              <a:defRPr/>
            </a:pPr>
            <a:r>
              <a:rPr lang="fa-IR" sz="2800" b="1">
                <a:solidFill>
                  <a:srgbClr val="FFFF00"/>
                </a:solidFill>
                <a:effectLst>
                  <a:outerShdw blurRad="38100" dist="38100" dir="2700000" algn="tl">
                    <a:srgbClr val="000000"/>
                  </a:outerShdw>
                </a:effectLst>
                <a:cs typeface="Titr" pitchFamily="2" charset="-78"/>
              </a:rPr>
              <a:t>الگوي اقتضايي انگيزش</a:t>
            </a:r>
            <a:r>
              <a:rPr lang="fa-IR" sz="2400" b="1">
                <a:solidFill>
                  <a:srgbClr val="FFFF00"/>
                </a:solidFill>
                <a:effectLst>
                  <a:outerShdw blurRad="38100" dist="38100" dir="2700000" algn="tl">
                    <a:srgbClr val="000000"/>
                  </a:outerShdw>
                </a:effectLst>
                <a:cs typeface="Titr" pitchFamily="2" charset="-78"/>
              </a:rPr>
              <a:t> (</a:t>
            </a:r>
            <a:r>
              <a:rPr lang="en-US" sz="2400" b="1">
                <a:solidFill>
                  <a:srgbClr val="FFFF00"/>
                </a:solidFill>
                <a:effectLst>
                  <a:outerShdw blurRad="38100" dist="38100" dir="2700000" algn="tl">
                    <a:srgbClr val="000000"/>
                  </a:outerShdw>
                </a:effectLst>
                <a:cs typeface="Titr" pitchFamily="2" charset="-78"/>
              </a:rPr>
              <a:t>Motivation Contingency Theory</a:t>
            </a:r>
            <a:r>
              <a:rPr lang="fa-IR" sz="2400" b="1">
                <a:solidFill>
                  <a:srgbClr val="FFFF00"/>
                </a:solidFill>
                <a:effectLst>
                  <a:outerShdw blurRad="38100" dist="38100" dir="2700000" algn="tl">
                    <a:srgbClr val="000000"/>
                  </a:outerShdw>
                </a:effectLst>
                <a:cs typeface="Titr" pitchFamily="2" charset="-78"/>
              </a:rPr>
              <a:t>)</a:t>
            </a:r>
          </a:p>
          <a:p>
            <a:pPr marL="342900" indent="-342900" algn="just">
              <a:lnSpc>
                <a:spcPct val="90000"/>
              </a:lnSpc>
              <a:spcBef>
                <a:spcPct val="20000"/>
              </a:spcBef>
              <a:buClr>
                <a:schemeClr val="hlink"/>
              </a:buClr>
              <a:buSzPct val="70000"/>
              <a:buFont typeface="Wingdings" pitchFamily="2" charset="2"/>
              <a:buNone/>
              <a:defRPr/>
            </a:pPr>
            <a:r>
              <a:rPr lang="fa-IR" sz="1600" b="1">
                <a:effectLst>
                  <a:outerShdw blurRad="38100" dist="38100" dir="2700000" algn="tl">
                    <a:srgbClr val="000000"/>
                  </a:outerShdw>
                </a:effectLst>
                <a:cs typeface="Titr" pitchFamily="2" charset="-78"/>
              </a:rPr>
              <a:t> </a:t>
            </a:r>
            <a:r>
              <a:rPr lang="fa-IR" sz="2400" b="1">
                <a:solidFill>
                  <a:srgbClr val="FF9900"/>
                </a:solidFill>
                <a:effectLst>
                  <a:outerShdw blurRad="38100" dist="38100" dir="2700000" algn="tl">
                    <a:srgbClr val="000000"/>
                  </a:outerShdw>
                </a:effectLst>
                <a:cs typeface="Yagut" pitchFamily="2" charset="-78"/>
              </a:rPr>
              <a:t>الگوي اقتضايي كوشيده نگرش همه جانبه به مسئله انگيزش درسازمان داشته باشدوازاين جهت به خصوصيات شغل وشاغل و سازمان توجه نموده است.</a:t>
            </a:r>
            <a:endParaRPr lang="en-US" sz="2400" b="1">
              <a:solidFill>
                <a:srgbClr val="FF9900"/>
              </a:solidFill>
              <a:effectLst>
                <a:outerShdw blurRad="38100" dist="38100" dir="2700000" algn="tl">
                  <a:srgbClr val="000000"/>
                </a:outerShdw>
              </a:effectLst>
              <a:cs typeface="Yagut" pitchFamily="2" charset="-78"/>
            </a:endParaRPr>
          </a:p>
          <a:p>
            <a:pPr marL="342900" indent="-342900" algn="just">
              <a:lnSpc>
                <a:spcPct val="90000"/>
              </a:lnSpc>
              <a:spcBef>
                <a:spcPct val="20000"/>
              </a:spcBef>
              <a:buClr>
                <a:schemeClr val="hlink"/>
              </a:buClr>
              <a:buSzPct val="70000"/>
              <a:buFont typeface="Wingdings" pitchFamily="2" charset="2"/>
              <a:buNone/>
              <a:defRPr/>
            </a:pPr>
            <a:r>
              <a:rPr lang="fa-IR" sz="2400">
                <a:effectLst>
                  <a:outerShdw blurRad="38100" dist="38100" dir="2700000" algn="tl">
                    <a:srgbClr val="000000"/>
                  </a:outerShdw>
                </a:effectLst>
                <a:cs typeface="Yagut" pitchFamily="2" charset="-78"/>
              </a:rPr>
              <a:t>دراين مدل </a:t>
            </a:r>
            <a:r>
              <a:rPr lang="fa-IR" sz="2400" b="1">
                <a:solidFill>
                  <a:srgbClr val="00FF99"/>
                </a:solidFill>
                <a:effectLst>
                  <a:outerShdw blurRad="38100" dist="38100" dir="2700000" algn="tl">
                    <a:srgbClr val="000000"/>
                  </a:outerShdw>
                </a:effectLst>
                <a:cs typeface="Sina" pitchFamily="2" charset="-78"/>
              </a:rPr>
              <a:t>شاغلين</a:t>
            </a:r>
            <a:r>
              <a:rPr lang="fa-IR" sz="2400">
                <a:effectLst>
                  <a:outerShdw blurRad="38100" dist="38100" dir="2700000" algn="tl">
                    <a:srgbClr val="000000"/>
                  </a:outerShdw>
                </a:effectLst>
                <a:cs typeface="Sina" pitchFamily="2" charset="-78"/>
              </a:rPr>
              <a:t> براساس نيازها وانتظاراتشان به دوگروه تقسيم شده اند :</a:t>
            </a:r>
            <a:r>
              <a:rPr lang="fa-IR" sz="2400">
                <a:effectLst>
                  <a:outerShdw blurRad="38100" dist="38100" dir="2700000" algn="tl">
                    <a:srgbClr val="000000"/>
                  </a:outerShdw>
                </a:effectLst>
                <a:cs typeface="Yagut" pitchFamily="2" charset="-78"/>
              </a:rPr>
              <a:t>1- كاركنان با نيازهاي كمال طلبي و رشد وتعالي2- كاركنان با نيازهاي سطح پايين و نازل</a:t>
            </a:r>
          </a:p>
          <a:p>
            <a:pPr marL="342900" indent="-342900" algn="just">
              <a:lnSpc>
                <a:spcPct val="90000"/>
              </a:lnSpc>
              <a:spcBef>
                <a:spcPct val="20000"/>
              </a:spcBef>
              <a:buClr>
                <a:schemeClr val="hlink"/>
              </a:buClr>
              <a:buSzPct val="70000"/>
              <a:buFont typeface="Wingdings" pitchFamily="2" charset="2"/>
              <a:buNone/>
              <a:defRPr/>
            </a:pPr>
            <a:r>
              <a:rPr lang="fa-IR" sz="2400" b="1">
                <a:solidFill>
                  <a:srgbClr val="00FF99"/>
                </a:solidFill>
                <a:effectLst>
                  <a:outerShdw blurRad="38100" dist="38100" dir="2700000" algn="tl">
                    <a:srgbClr val="000000"/>
                  </a:outerShdw>
                </a:effectLst>
                <a:cs typeface="Sina" pitchFamily="2" charset="-78"/>
              </a:rPr>
              <a:t>مشاغل</a:t>
            </a:r>
            <a:r>
              <a:rPr lang="fa-IR" sz="2400">
                <a:effectLst>
                  <a:outerShdw blurRad="38100" dist="38100" dir="2700000" algn="tl">
                    <a:srgbClr val="000000"/>
                  </a:outerShdw>
                </a:effectLst>
                <a:cs typeface="Sina" pitchFamily="2" charset="-78"/>
              </a:rPr>
              <a:t> نيزبه دونوع كلي تقسيم شده اند :</a:t>
            </a:r>
            <a:r>
              <a:rPr lang="fa-IR" sz="2400">
                <a:effectLst>
                  <a:outerShdw blurRad="38100" dist="38100" dir="2700000" algn="tl">
                    <a:srgbClr val="000000"/>
                  </a:outerShdw>
                </a:effectLst>
                <a:cs typeface="Yagut" pitchFamily="2" charset="-78"/>
              </a:rPr>
              <a:t>1- مشاغل توسعه يافته ، غني و با مفهوم2- مشاغل ساده و يكنواخت </a:t>
            </a:r>
          </a:p>
          <a:p>
            <a:pPr marL="342900" indent="-342900" algn="just">
              <a:lnSpc>
                <a:spcPct val="90000"/>
              </a:lnSpc>
              <a:spcBef>
                <a:spcPct val="20000"/>
              </a:spcBef>
              <a:buClr>
                <a:schemeClr val="hlink"/>
              </a:buClr>
              <a:buSzPct val="70000"/>
              <a:buFont typeface="Wingdings" pitchFamily="2" charset="2"/>
              <a:buNone/>
              <a:defRPr/>
            </a:pPr>
            <a:r>
              <a:rPr lang="fa-IR" sz="2400" b="1">
                <a:solidFill>
                  <a:srgbClr val="00FF99"/>
                </a:solidFill>
                <a:effectLst>
                  <a:outerShdw blurRad="38100" dist="38100" dir="2700000" algn="tl">
                    <a:srgbClr val="000000"/>
                  </a:outerShdw>
                </a:effectLst>
                <a:cs typeface="Sina" pitchFamily="2" charset="-78"/>
              </a:rPr>
              <a:t>سازمانها</a:t>
            </a:r>
            <a:r>
              <a:rPr lang="fa-IR" sz="2400">
                <a:effectLst>
                  <a:outerShdw blurRad="38100" dist="38100" dir="2700000" algn="tl">
                    <a:srgbClr val="000000"/>
                  </a:outerShdw>
                </a:effectLst>
                <a:cs typeface="Sina" pitchFamily="2" charset="-78"/>
              </a:rPr>
              <a:t> نيزبه دونوع تقسيم ميشوند:</a:t>
            </a:r>
            <a:r>
              <a:rPr lang="fa-IR" sz="2400">
                <a:effectLst>
                  <a:outerShdw blurRad="38100" dist="38100" dir="2700000" algn="tl">
                    <a:srgbClr val="000000"/>
                  </a:outerShdw>
                </a:effectLst>
                <a:cs typeface="Yagut" pitchFamily="2" charset="-78"/>
              </a:rPr>
              <a:t>1-سازمانهاي انعطاف پذيروانساني2-سازمانهاي ماشيني وبوروكراتيك </a:t>
            </a:r>
          </a:p>
          <a:p>
            <a:pPr marL="342900" indent="-342900" algn="just">
              <a:lnSpc>
                <a:spcPct val="90000"/>
              </a:lnSpc>
              <a:spcBef>
                <a:spcPct val="20000"/>
              </a:spcBef>
              <a:buClr>
                <a:schemeClr val="hlink"/>
              </a:buClr>
              <a:buSzPct val="70000"/>
              <a:buFont typeface="Wingdings" pitchFamily="2" charset="2"/>
              <a:buNone/>
              <a:defRPr/>
            </a:pPr>
            <a:r>
              <a:rPr lang="fa-IR" sz="2400" b="1">
                <a:solidFill>
                  <a:srgbClr val="FF00FF"/>
                </a:solidFill>
                <a:effectLst>
                  <a:outerShdw blurRad="38100" dist="38100" dir="2700000" algn="tl">
                    <a:srgbClr val="000000"/>
                  </a:outerShdw>
                </a:effectLst>
                <a:cs typeface="Yagut" pitchFamily="2" charset="-78"/>
              </a:rPr>
              <a:t>تركيب ابعادسه گانه فوق الذكر ميتواند آثار متفاوت انگيزشي را باعث شود.مثلاً در يك سازمان بوروكراتيك وماشيني،فردبانيازهاي سطح پايين درشغلهاي ساده ويكنواخت،انگيزه كافي را داراست. درصورتيكه در همين شرايط فردي بانيازهاي رشدوكمال احساس رضايت نداشته وانگيزه كاري خود راازدست ميدهد.</a:t>
            </a:r>
            <a:endParaRPr lang="en-US" sz="2400" b="1">
              <a:solidFill>
                <a:srgbClr val="FF00FF"/>
              </a:solidFill>
              <a:effectLst>
                <a:outerShdw blurRad="38100" dist="38100" dir="2700000" algn="tl">
                  <a:srgbClr val="000000"/>
                </a:outerShdw>
              </a:effectLst>
              <a:cs typeface="Yagut" pitchFamily="2" charset="-78"/>
            </a:endParaRPr>
          </a:p>
        </p:txBody>
      </p:sp>
    </p:spTree>
  </p:cSld>
  <p:clrMapOvr>
    <a:masterClrMapping/>
  </p:clrMapOvr>
  <p:transition>
    <p:wedg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8770" name="Rectangle 2"/>
          <p:cNvSpPr>
            <a:spLocks noGrp="1" noRot="1" noChangeArrowheads="1"/>
          </p:cNvSpPr>
          <p:nvPr>
            <p:ph type="title"/>
          </p:nvPr>
        </p:nvSpPr>
        <p:spPr>
          <a:xfrm>
            <a:off x="468313" y="0"/>
            <a:ext cx="8229600" cy="692150"/>
          </a:xfrm>
        </p:spPr>
        <p:txBody>
          <a:bodyPr/>
          <a:lstStyle/>
          <a:p>
            <a:pPr eaLnBrk="1" hangingPunct="1">
              <a:defRPr/>
            </a:pPr>
            <a:r>
              <a:rPr lang="fa-IR" sz="3200" smtClean="0">
                <a:solidFill>
                  <a:srgbClr val="FFFF00"/>
                </a:solidFill>
                <a:cs typeface="Titr" pitchFamily="2" charset="-78"/>
              </a:rPr>
              <a:t>انگيزش در عمل</a:t>
            </a:r>
            <a:r>
              <a:rPr lang="fa-IR" sz="4000" b="0" smtClean="0">
                <a:solidFill>
                  <a:schemeClr val="tx1"/>
                </a:solidFill>
                <a:cs typeface="Titr" pitchFamily="2" charset="-78"/>
              </a:rPr>
              <a:t> </a:t>
            </a:r>
            <a:endParaRPr lang="en-US" sz="4000" b="0" smtClean="0">
              <a:solidFill>
                <a:schemeClr val="tx1"/>
              </a:solidFill>
              <a:cs typeface="Titr" pitchFamily="2" charset="-78"/>
            </a:endParaRPr>
          </a:p>
        </p:txBody>
      </p:sp>
      <p:sp>
        <p:nvSpPr>
          <p:cNvPr id="288771" name="Rectangle 3"/>
          <p:cNvSpPr>
            <a:spLocks noGrp="1" noChangeArrowheads="1"/>
          </p:cNvSpPr>
          <p:nvPr>
            <p:ph type="body" idx="1"/>
          </p:nvPr>
        </p:nvSpPr>
        <p:spPr>
          <a:xfrm>
            <a:off x="0" y="620713"/>
            <a:ext cx="9144000" cy="6237287"/>
          </a:xfrm>
        </p:spPr>
        <p:txBody>
          <a:bodyPr/>
          <a:lstStyle/>
          <a:p>
            <a:pPr algn="just" eaLnBrk="1" hangingPunct="1">
              <a:lnSpc>
                <a:spcPct val="80000"/>
              </a:lnSpc>
              <a:buFont typeface="Wingdings" panose="05000000000000000000" pitchFamily="2" charset="2"/>
              <a:buNone/>
              <a:defRPr/>
            </a:pPr>
            <a:r>
              <a:rPr lang="fa-IR" sz="2500" b="1" smtClean="0">
                <a:cs typeface="Homa" pitchFamily="2" charset="-78"/>
              </a:rPr>
              <a:t>براي كاربردي ساختن نظريه هاي انگيزش ، طراحي شغل مناسبترين كار است . مهمترين تلاشهايي كه در اين زمينه صورت گرفته است عبارتند از :</a:t>
            </a:r>
          </a:p>
          <a:p>
            <a:pPr algn="just" eaLnBrk="1" hangingPunct="1">
              <a:lnSpc>
                <a:spcPct val="80000"/>
              </a:lnSpc>
              <a:buFont typeface="Wingdings" panose="05000000000000000000" pitchFamily="2" charset="2"/>
              <a:buNone/>
              <a:defRPr/>
            </a:pPr>
            <a:r>
              <a:rPr lang="fa-IR" sz="2500" b="1" smtClean="0">
                <a:solidFill>
                  <a:srgbClr val="00FF99"/>
                </a:solidFill>
                <a:cs typeface="Homa" pitchFamily="2" charset="-78"/>
              </a:rPr>
              <a:t>1- </a:t>
            </a:r>
            <a:r>
              <a:rPr lang="fa-IR" sz="2500" b="1" smtClean="0">
                <a:solidFill>
                  <a:srgbClr val="00FF99"/>
                </a:solidFill>
                <a:cs typeface="Sina" pitchFamily="2" charset="-78"/>
              </a:rPr>
              <a:t>مهندسي شغل</a:t>
            </a:r>
            <a:r>
              <a:rPr lang="fa-IR" sz="2500" b="1" smtClean="0">
                <a:solidFill>
                  <a:srgbClr val="00FF99"/>
                </a:solidFill>
                <a:cs typeface="Homa" pitchFamily="2" charset="-78"/>
              </a:rPr>
              <a:t> :</a:t>
            </a:r>
            <a:r>
              <a:rPr lang="fa-IR" sz="2500" b="1" smtClean="0">
                <a:cs typeface="Homa" pitchFamily="2" charset="-78"/>
              </a:rPr>
              <a:t> </a:t>
            </a:r>
            <a:r>
              <a:rPr lang="fa-IR" sz="2500" smtClean="0">
                <a:cs typeface="Homa" pitchFamily="2" charset="-78"/>
              </a:rPr>
              <a:t>هدف از مهندسي شغل آن است كه از طريق مطالعه كار ، زمان سنجي ، و روش سنجي بتوانيم بهترين راه انجام كار را بدست آوريم.</a:t>
            </a:r>
          </a:p>
          <a:p>
            <a:pPr algn="just" eaLnBrk="1" hangingPunct="1">
              <a:lnSpc>
                <a:spcPct val="80000"/>
              </a:lnSpc>
              <a:buFont typeface="Wingdings" panose="05000000000000000000" pitchFamily="2" charset="2"/>
              <a:buNone/>
              <a:defRPr/>
            </a:pPr>
            <a:r>
              <a:rPr lang="fa-IR" sz="2500" b="1" smtClean="0">
                <a:solidFill>
                  <a:srgbClr val="00FF99"/>
                </a:solidFill>
                <a:cs typeface="Homa" pitchFamily="2" charset="-78"/>
              </a:rPr>
              <a:t>2- </a:t>
            </a:r>
            <a:r>
              <a:rPr lang="fa-IR" sz="2500" b="1" smtClean="0">
                <a:solidFill>
                  <a:srgbClr val="00FF99"/>
                </a:solidFill>
                <a:cs typeface="Sina" pitchFamily="2" charset="-78"/>
              </a:rPr>
              <a:t>توسعه شغل</a:t>
            </a:r>
            <a:r>
              <a:rPr lang="fa-IR" sz="2500" b="1" smtClean="0">
                <a:solidFill>
                  <a:srgbClr val="00FF99"/>
                </a:solidFill>
                <a:cs typeface="Homa" pitchFamily="2" charset="-78"/>
              </a:rPr>
              <a:t> :</a:t>
            </a:r>
            <a:r>
              <a:rPr lang="fa-IR" sz="2500" b="1" smtClean="0">
                <a:cs typeface="Homa" pitchFamily="2" charset="-78"/>
              </a:rPr>
              <a:t> </a:t>
            </a:r>
            <a:r>
              <a:rPr lang="fa-IR" sz="2500" smtClean="0">
                <a:cs typeface="Homa" pitchFamily="2" charset="-78"/>
              </a:rPr>
              <a:t>مشاغل تخصصي و خرد شده باعث دلخردگي شاغلين آنها شده و انگيزه كاري آنها را تضعيف مي كند .براي جلوگيري از اين وضعيت مي توان با افزودن چند وظيفه شغل را توسعه داده و از حالت يكنواختي خارج نمود.</a:t>
            </a:r>
          </a:p>
          <a:p>
            <a:pPr algn="just" eaLnBrk="1" hangingPunct="1">
              <a:lnSpc>
                <a:spcPct val="80000"/>
              </a:lnSpc>
              <a:buFont typeface="Wingdings" panose="05000000000000000000" pitchFamily="2" charset="2"/>
              <a:buNone/>
              <a:defRPr/>
            </a:pPr>
            <a:r>
              <a:rPr lang="fa-IR" sz="2500" b="1" smtClean="0">
                <a:solidFill>
                  <a:srgbClr val="00FF99"/>
                </a:solidFill>
                <a:cs typeface="Homa" pitchFamily="2" charset="-78"/>
              </a:rPr>
              <a:t>3- </a:t>
            </a:r>
            <a:r>
              <a:rPr lang="fa-IR" sz="2500" b="1" smtClean="0">
                <a:solidFill>
                  <a:srgbClr val="00FF99"/>
                </a:solidFill>
                <a:cs typeface="Sina" pitchFamily="2" charset="-78"/>
              </a:rPr>
              <a:t>چرخش شغلي</a:t>
            </a:r>
            <a:r>
              <a:rPr lang="fa-IR" sz="2500" b="1" smtClean="0">
                <a:solidFill>
                  <a:srgbClr val="00FF99"/>
                </a:solidFill>
                <a:cs typeface="Homa" pitchFamily="2" charset="-78"/>
              </a:rPr>
              <a:t> :</a:t>
            </a:r>
            <a:r>
              <a:rPr lang="fa-IR" sz="2500" b="1" smtClean="0">
                <a:cs typeface="Homa" pitchFamily="2" charset="-78"/>
              </a:rPr>
              <a:t> </a:t>
            </a:r>
            <a:r>
              <a:rPr lang="fa-IR" sz="2500" smtClean="0">
                <a:cs typeface="Homa" pitchFamily="2" charset="-78"/>
              </a:rPr>
              <a:t>اگر بتوان افراد را در مشاغل هم خانواده و شبيه هم جابجا نمود چرخش شغلي افراد با مشاغل بيشتري آشنا شده و در كار خود از تنوع برخوردار مي شوند .</a:t>
            </a:r>
          </a:p>
          <a:p>
            <a:pPr algn="just" eaLnBrk="1" hangingPunct="1">
              <a:lnSpc>
                <a:spcPct val="80000"/>
              </a:lnSpc>
              <a:buFont typeface="Wingdings" panose="05000000000000000000" pitchFamily="2" charset="2"/>
              <a:buNone/>
              <a:defRPr/>
            </a:pPr>
            <a:r>
              <a:rPr lang="fa-IR" sz="2500" b="1" smtClean="0">
                <a:solidFill>
                  <a:srgbClr val="00FF99"/>
                </a:solidFill>
                <a:cs typeface="Homa" pitchFamily="2" charset="-78"/>
              </a:rPr>
              <a:t>4- </a:t>
            </a:r>
            <a:r>
              <a:rPr lang="fa-IR" sz="2500" b="1" smtClean="0">
                <a:solidFill>
                  <a:srgbClr val="00FF99"/>
                </a:solidFill>
                <a:cs typeface="Sina" pitchFamily="2" charset="-78"/>
              </a:rPr>
              <a:t>غني سازي شغل</a:t>
            </a:r>
            <a:r>
              <a:rPr lang="fa-IR" sz="2500" b="1" smtClean="0">
                <a:solidFill>
                  <a:srgbClr val="00FF99"/>
                </a:solidFill>
                <a:cs typeface="Homa" pitchFamily="2" charset="-78"/>
              </a:rPr>
              <a:t> :</a:t>
            </a:r>
            <a:r>
              <a:rPr lang="fa-IR" sz="2500" b="1" smtClean="0">
                <a:cs typeface="Homa" pitchFamily="2" charset="-78"/>
              </a:rPr>
              <a:t> </a:t>
            </a:r>
            <a:r>
              <a:rPr lang="fa-IR" sz="2500" smtClean="0">
                <a:cs typeface="Homa" pitchFamily="2" charset="-78"/>
              </a:rPr>
              <a:t>بر اين فرض قرار دارد كه يك شغل بايد نياز به موفقيت ، شناخت ، مسئوليت پذيري و رشد و كمال را در افراد برآورده نمايد. به اين معني كه شغل بايد غني ، با معني ، داراي اختيارات كافي باشد به نحوي كه شاغل آن با استقلال كار كرده ، بر كار خود كنترل داشته و زمينه مساعد براي رشد و خلاقيت داشته باشد. لازم به ذكر است كه در توسعه شغل با افزودن وظايف به شغل آن را توسعه مي داديم اما در غني سازي شغل ، با دادن اختيارات و مسئوليتهاي بيشتر بدون آنكه وظايف را بيشتر كنيم شغل را از جهت عمق توسعه مي دهيم.</a:t>
            </a:r>
          </a:p>
          <a:p>
            <a:pPr algn="just" eaLnBrk="1" hangingPunct="1">
              <a:lnSpc>
                <a:spcPct val="80000"/>
              </a:lnSpc>
              <a:buFont typeface="Wingdings" panose="05000000000000000000" pitchFamily="2" charset="2"/>
              <a:buNone/>
              <a:defRPr/>
            </a:pPr>
            <a:r>
              <a:rPr lang="fa-IR" sz="2500" b="1" smtClean="0">
                <a:solidFill>
                  <a:srgbClr val="00FF99"/>
                </a:solidFill>
                <a:cs typeface="Homa" pitchFamily="2" charset="-78"/>
              </a:rPr>
              <a:t>5- </a:t>
            </a:r>
            <a:r>
              <a:rPr lang="fa-IR" sz="2500" b="1" smtClean="0">
                <a:solidFill>
                  <a:srgbClr val="00FF99"/>
                </a:solidFill>
                <a:cs typeface="Sina" pitchFamily="2" charset="-78"/>
              </a:rPr>
              <a:t>مشاغل گروهي</a:t>
            </a:r>
            <a:r>
              <a:rPr lang="fa-IR" sz="2500" b="1" smtClean="0">
                <a:solidFill>
                  <a:srgbClr val="00FF99"/>
                </a:solidFill>
                <a:cs typeface="Homa" pitchFamily="2" charset="-78"/>
              </a:rPr>
              <a:t> :</a:t>
            </a:r>
            <a:r>
              <a:rPr lang="fa-IR" sz="2500" b="1" smtClean="0">
                <a:cs typeface="Homa" pitchFamily="2" charset="-78"/>
              </a:rPr>
              <a:t> </a:t>
            </a:r>
            <a:r>
              <a:rPr lang="fa-IR" sz="2500" smtClean="0">
                <a:cs typeface="Homa" pitchFamily="2" charset="-78"/>
              </a:rPr>
              <a:t>در اينجا يك گروه را مامور انجام يك شغل مي كنند و به آن استقلال مي دهند تا در امور داخلي خود تصميم گرفتند و عمل نمايند .</a:t>
            </a:r>
          </a:p>
          <a:p>
            <a:pPr algn="just" eaLnBrk="1" hangingPunct="1">
              <a:lnSpc>
                <a:spcPct val="80000"/>
              </a:lnSpc>
              <a:buFont typeface="Wingdings" panose="05000000000000000000" pitchFamily="2" charset="2"/>
              <a:buNone/>
              <a:defRPr/>
            </a:pPr>
            <a:endParaRPr lang="en-US" sz="2500" smtClean="0">
              <a:cs typeface="Homa" pitchFamily="2" charset="-78"/>
            </a:endParaRPr>
          </a:p>
        </p:txBody>
      </p:sp>
    </p:spTree>
  </p:cSld>
  <p:clrMapOvr>
    <a:masterClrMapping/>
  </p:clrMapOvr>
  <p:transition>
    <p:wedge/>
  </p:transition>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02" name="Rectangle 2"/>
          <p:cNvSpPr>
            <a:spLocks noGrp="1" noRot="1" noChangeArrowheads="1"/>
          </p:cNvSpPr>
          <p:nvPr>
            <p:ph type="title"/>
          </p:nvPr>
        </p:nvSpPr>
        <p:spPr/>
        <p:txBody>
          <a:bodyPr/>
          <a:lstStyle/>
          <a:p>
            <a:pPr eaLnBrk="1" hangingPunct="1">
              <a:defRPr/>
            </a:pPr>
            <a:r>
              <a:rPr lang="fa-IR" smtClean="0">
                <a:solidFill>
                  <a:srgbClr val="99FF33"/>
                </a:solidFill>
              </a:rPr>
              <a:t>منابع انگيزش</a:t>
            </a:r>
            <a:endParaRPr lang="en-US" smtClean="0">
              <a:solidFill>
                <a:srgbClr val="99FF33"/>
              </a:solidFill>
            </a:endParaRPr>
          </a:p>
        </p:txBody>
      </p:sp>
      <p:sp>
        <p:nvSpPr>
          <p:cNvPr id="204803" name="Line 3"/>
          <p:cNvSpPr>
            <a:spLocks noChangeShapeType="1"/>
          </p:cNvSpPr>
          <p:nvPr/>
        </p:nvSpPr>
        <p:spPr bwMode="blackWhite">
          <a:xfrm>
            <a:off x="4572000" y="4572000"/>
            <a:ext cx="0" cy="1066800"/>
          </a:xfrm>
          <a:prstGeom prst="line">
            <a:avLst/>
          </a:prstGeom>
          <a:noFill/>
          <a:ln w="76200">
            <a:solidFill>
              <a:schemeClr val="tx1"/>
            </a:solidFill>
            <a:round/>
            <a:headEnd type="triangle" w="med" len="med"/>
            <a:tailEnd/>
          </a:ln>
          <a:effectLst>
            <a:outerShdw dist="107763" dir="2700000" algn="ctr" rotWithShape="0">
              <a:schemeClr val="bg2">
                <a:alpha val="50000"/>
              </a:schemeClr>
            </a:outerShdw>
          </a:effectLst>
        </p:spPr>
        <p:txBody>
          <a:bodyPr wrap="none" anchor="ctr"/>
          <a:lstStyle/>
          <a:p>
            <a:pPr>
              <a:defRPr/>
            </a:pPr>
            <a:endParaRPr lang="en-US"/>
          </a:p>
        </p:txBody>
      </p:sp>
      <p:sp>
        <p:nvSpPr>
          <p:cNvPr id="204804" name="Line 4"/>
          <p:cNvSpPr>
            <a:spLocks noChangeShapeType="1"/>
          </p:cNvSpPr>
          <p:nvPr/>
        </p:nvSpPr>
        <p:spPr bwMode="blackWhite">
          <a:xfrm rot="-8132954">
            <a:off x="2514600" y="2971800"/>
            <a:ext cx="1295400" cy="1588"/>
          </a:xfrm>
          <a:prstGeom prst="line">
            <a:avLst/>
          </a:prstGeom>
          <a:noFill/>
          <a:ln w="76200">
            <a:solidFill>
              <a:schemeClr val="tx1"/>
            </a:solidFill>
            <a:round/>
            <a:headEnd type="triangle" w="med" len="med"/>
            <a:tailEnd/>
          </a:ln>
          <a:effectLst>
            <a:outerShdw dist="107763" dir="2700000" algn="ctr" rotWithShape="0">
              <a:schemeClr val="bg2">
                <a:alpha val="50000"/>
              </a:schemeClr>
            </a:outerShdw>
          </a:effectLst>
        </p:spPr>
        <p:txBody>
          <a:bodyPr wrap="none" anchor="ctr"/>
          <a:lstStyle/>
          <a:p>
            <a:pPr>
              <a:defRPr/>
            </a:pPr>
            <a:endParaRPr lang="en-US"/>
          </a:p>
        </p:txBody>
      </p:sp>
      <p:sp>
        <p:nvSpPr>
          <p:cNvPr id="204805" name="Line 5"/>
          <p:cNvSpPr>
            <a:spLocks noChangeShapeType="1"/>
          </p:cNvSpPr>
          <p:nvPr/>
        </p:nvSpPr>
        <p:spPr bwMode="blackWhite">
          <a:xfrm rot="-2727649">
            <a:off x="5360194" y="3036094"/>
            <a:ext cx="1141412" cy="0"/>
          </a:xfrm>
          <a:prstGeom prst="line">
            <a:avLst/>
          </a:prstGeom>
          <a:noFill/>
          <a:ln w="76200">
            <a:solidFill>
              <a:schemeClr val="tx1"/>
            </a:solidFill>
            <a:round/>
            <a:headEnd type="triangle" w="med" len="med"/>
            <a:tailEnd/>
          </a:ln>
          <a:effectLst>
            <a:outerShdw dist="35921" dir="2700000" algn="ctr" rotWithShape="0">
              <a:schemeClr val="bg2">
                <a:alpha val="50000"/>
              </a:schemeClr>
            </a:outerShdw>
          </a:effectLst>
        </p:spPr>
        <p:txBody>
          <a:bodyPr wrap="none" anchor="ctr"/>
          <a:lstStyle/>
          <a:p>
            <a:pPr>
              <a:defRPr/>
            </a:pPr>
            <a:endParaRPr lang="en-US"/>
          </a:p>
        </p:txBody>
      </p:sp>
      <p:sp>
        <p:nvSpPr>
          <p:cNvPr id="204806" name="Rectangle 6"/>
          <p:cNvSpPr>
            <a:spLocks noChangeArrowheads="1"/>
          </p:cNvSpPr>
          <p:nvPr/>
        </p:nvSpPr>
        <p:spPr bwMode="blackWhite">
          <a:xfrm>
            <a:off x="3121025" y="5181600"/>
            <a:ext cx="2898775" cy="685800"/>
          </a:xfrm>
          <a:prstGeom prst="rect">
            <a:avLst/>
          </a:prstGeom>
          <a:solidFill>
            <a:srgbClr val="669900"/>
          </a:solidFill>
          <a:ln w="9525">
            <a:solidFill>
              <a:schemeClr val="tx1"/>
            </a:solidFill>
            <a:miter lim="800000"/>
            <a:headEnd/>
            <a:tailEnd/>
          </a:ln>
          <a:effectLst>
            <a:outerShdw dist="107763" dir="2700000" algn="ctr" rotWithShape="0">
              <a:schemeClr val="bg2">
                <a:alpha val="50000"/>
              </a:schemeClr>
            </a:outerShdw>
          </a:effectLst>
        </p:spPr>
        <p:txBody>
          <a:bodyPr anchor="ctr" anchorCtr="1"/>
          <a:lstStyle/>
          <a:p>
            <a:pPr algn="ctr" rtl="0" eaLnBrk="0" hangingPunct="0">
              <a:defRPr/>
            </a:pPr>
            <a:r>
              <a:rPr lang="fa-IR" sz="3200" b="1">
                <a:solidFill>
                  <a:schemeClr val="bg1"/>
                </a:solidFill>
                <a:effectLst>
                  <a:outerShdw blurRad="38100" dist="38100" dir="2700000" algn="tl">
                    <a:srgbClr val="000000"/>
                  </a:outerShdw>
                </a:effectLst>
                <a:latin typeface="Arial" pitchFamily="34" charset="0"/>
              </a:rPr>
              <a:t>ماهيت سازمان</a:t>
            </a:r>
            <a:endParaRPr lang="en-US" sz="3200" b="1">
              <a:solidFill>
                <a:schemeClr val="bg1"/>
              </a:solidFill>
              <a:effectLst>
                <a:outerShdw blurRad="38100" dist="38100" dir="2700000" algn="tl">
                  <a:srgbClr val="000000"/>
                </a:outerShdw>
              </a:effectLst>
              <a:latin typeface="Arial" pitchFamily="34" charset="0"/>
            </a:endParaRPr>
          </a:p>
        </p:txBody>
      </p:sp>
      <p:sp>
        <p:nvSpPr>
          <p:cNvPr id="204807" name="Rectangle 7"/>
          <p:cNvSpPr>
            <a:spLocks noChangeArrowheads="1"/>
          </p:cNvSpPr>
          <p:nvPr/>
        </p:nvSpPr>
        <p:spPr bwMode="blackWhite">
          <a:xfrm>
            <a:off x="914400" y="1844675"/>
            <a:ext cx="2898775" cy="974725"/>
          </a:xfrm>
          <a:prstGeom prst="rect">
            <a:avLst/>
          </a:prstGeom>
          <a:solidFill>
            <a:srgbClr val="969696"/>
          </a:solidFill>
          <a:ln w="9525">
            <a:solidFill>
              <a:schemeClr val="tx1"/>
            </a:solidFill>
            <a:miter lim="800000"/>
            <a:headEnd/>
            <a:tailEnd/>
          </a:ln>
          <a:effectLst>
            <a:outerShdw dist="107763" dir="2700000" algn="ctr" rotWithShape="0">
              <a:schemeClr val="bg2">
                <a:alpha val="50000"/>
              </a:schemeClr>
            </a:outerShdw>
          </a:effectLst>
        </p:spPr>
        <p:txBody>
          <a:bodyPr anchor="ctr" anchorCtr="1"/>
          <a:lstStyle/>
          <a:p>
            <a:pPr algn="ctr" rtl="0" eaLnBrk="0" hangingPunct="0">
              <a:defRPr/>
            </a:pPr>
            <a:r>
              <a:rPr lang="fa-IR" sz="2800" b="1">
                <a:solidFill>
                  <a:schemeClr val="bg1"/>
                </a:solidFill>
                <a:effectLst>
                  <a:outerShdw blurRad="38100" dist="38100" dir="2700000" algn="tl">
                    <a:srgbClr val="000000"/>
                  </a:outerShdw>
                </a:effectLst>
                <a:latin typeface="Arial" pitchFamily="34" charset="0"/>
              </a:rPr>
              <a:t>ويژگيها و صفات فردي</a:t>
            </a:r>
            <a:endParaRPr lang="en-US" sz="2800" b="1">
              <a:solidFill>
                <a:schemeClr val="bg1"/>
              </a:solidFill>
              <a:effectLst>
                <a:outerShdw blurRad="38100" dist="38100" dir="2700000" algn="tl">
                  <a:srgbClr val="000000"/>
                </a:outerShdw>
              </a:effectLst>
              <a:latin typeface="Arial" pitchFamily="34" charset="0"/>
            </a:endParaRPr>
          </a:p>
        </p:txBody>
      </p:sp>
      <p:sp>
        <p:nvSpPr>
          <p:cNvPr id="204808" name="Rectangle 8"/>
          <p:cNvSpPr>
            <a:spLocks noChangeArrowheads="1"/>
          </p:cNvSpPr>
          <p:nvPr/>
        </p:nvSpPr>
        <p:spPr bwMode="blackWhite">
          <a:xfrm>
            <a:off x="5254625" y="1916113"/>
            <a:ext cx="2898775" cy="903287"/>
          </a:xfrm>
          <a:prstGeom prst="rect">
            <a:avLst/>
          </a:prstGeom>
          <a:solidFill>
            <a:srgbClr val="FF6600"/>
          </a:solidFill>
          <a:ln w="9525">
            <a:solidFill>
              <a:schemeClr val="tx1"/>
            </a:solidFill>
            <a:miter lim="800000"/>
            <a:headEnd/>
            <a:tailEnd/>
          </a:ln>
          <a:effectLst>
            <a:outerShdw dist="107763" dir="2700000" algn="ctr" rotWithShape="0">
              <a:schemeClr val="bg2">
                <a:alpha val="50000"/>
              </a:schemeClr>
            </a:outerShdw>
          </a:effectLst>
        </p:spPr>
        <p:txBody>
          <a:bodyPr anchor="ctr" anchorCtr="1"/>
          <a:lstStyle/>
          <a:p>
            <a:pPr algn="ctr" rtl="0" eaLnBrk="0" hangingPunct="0">
              <a:defRPr/>
            </a:pPr>
            <a:r>
              <a:rPr lang="fa-IR" sz="3200" b="1">
                <a:solidFill>
                  <a:schemeClr val="bg1"/>
                </a:solidFill>
                <a:effectLst>
                  <a:outerShdw blurRad="38100" dist="38100" dir="2700000" algn="tl">
                    <a:srgbClr val="000000"/>
                  </a:outerShdw>
                </a:effectLst>
                <a:latin typeface="Arial" pitchFamily="34" charset="0"/>
              </a:rPr>
              <a:t>ماهيت شغل</a:t>
            </a:r>
            <a:endParaRPr lang="en-US" sz="3200" b="1">
              <a:solidFill>
                <a:schemeClr val="bg1"/>
              </a:solidFill>
              <a:effectLst>
                <a:outerShdw blurRad="38100" dist="38100" dir="2700000" algn="tl">
                  <a:srgbClr val="000000"/>
                </a:outerShdw>
              </a:effectLst>
              <a:latin typeface="Arial" pitchFamily="34" charset="0"/>
            </a:endParaRPr>
          </a:p>
        </p:txBody>
      </p:sp>
      <p:sp>
        <p:nvSpPr>
          <p:cNvPr id="204809" name="Oval 9"/>
          <p:cNvSpPr>
            <a:spLocks noChangeArrowheads="1"/>
          </p:cNvSpPr>
          <p:nvPr/>
        </p:nvSpPr>
        <p:spPr bwMode="blackWhite">
          <a:xfrm>
            <a:off x="3263900" y="3213100"/>
            <a:ext cx="2603500" cy="1358900"/>
          </a:xfrm>
          <a:prstGeom prst="ellipse">
            <a:avLst/>
          </a:prstGeom>
          <a:solidFill>
            <a:srgbClr val="0000FF"/>
          </a:solidFill>
          <a:ln w="9525">
            <a:solidFill>
              <a:schemeClr val="tx1"/>
            </a:solidFill>
            <a:round/>
            <a:headEnd/>
            <a:tailEnd/>
          </a:ln>
          <a:effectLst>
            <a:outerShdw dist="107763" dir="2700000" algn="ctr" rotWithShape="0">
              <a:schemeClr val="bg2">
                <a:alpha val="50000"/>
              </a:schemeClr>
            </a:outerShdw>
          </a:effectLst>
        </p:spPr>
        <p:txBody>
          <a:bodyPr anchor="ctr"/>
          <a:lstStyle/>
          <a:p>
            <a:pPr algn="ctr" rtl="0" eaLnBrk="0" hangingPunct="0">
              <a:defRPr/>
            </a:pPr>
            <a:r>
              <a:rPr lang="fa-IR" sz="3200" b="1">
                <a:solidFill>
                  <a:srgbClr val="99FF33"/>
                </a:solidFill>
                <a:effectLst>
                  <a:outerShdw blurRad="38100" dist="38100" dir="2700000" algn="tl">
                    <a:srgbClr val="000000"/>
                  </a:outerShdw>
                </a:effectLst>
                <a:latin typeface="Arial" pitchFamily="34" charset="0"/>
              </a:rPr>
              <a:t>انگيزش فرد</a:t>
            </a:r>
            <a:endParaRPr lang="en-US" sz="3200" b="1">
              <a:solidFill>
                <a:srgbClr val="99FF33"/>
              </a:solidFill>
              <a:effectLst>
                <a:outerShdw blurRad="38100" dist="38100" dir="2700000" algn="tl">
                  <a:srgbClr val="000000"/>
                </a:outerShdw>
              </a:effectLst>
              <a:latin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04809"/>
                                        </p:tgtEl>
                                        <p:attrNameLst>
                                          <p:attrName>style.visibility</p:attrName>
                                        </p:attrNameLst>
                                      </p:cBhvr>
                                      <p:to>
                                        <p:strVal val="visible"/>
                                      </p:to>
                                    </p:set>
                                    <p:animEffect transition="in" filter="box(out)">
                                      <p:cBhvr>
                                        <p:cTn id="7" dur="500"/>
                                        <p:tgtEl>
                                          <p:spTgt spid="204809"/>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204807"/>
                                        </p:tgtEl>
                                        <p:attrNameLst>
                                          <p:attrName>style.visibility</p:attrName>
                                        </p:attrNameLst>
                                      </p:cBhvr>
                                      <p:to>
                                        <p:strVal val="visible"/>
                                      </p:to>
                                    </p:set>
                                    <p:animEffect transition="in" filter="strips(downRight)">
                                      <p:cBhvr>
                                        <p:cTn id="11" dur="500"/>
                                        <p:tgtEl>
                                          <p:spTgt spid="204807"/>
                                        </p:tgtEl>
                                      </p:cBhvr>
                                    </p:animEffect>
                                  </p:childTnLst>
                                </p:cTn>
                              </p:par>
                            </p:childTnLst>
                          </p:cTn>
                        </p:par>
                        <p:par>
                          <p:cTn id="12" fill="hold" nodeType="afterGroup">
                            <p:stCondLst>
                              <p:cond delay="1000"/>
                            </p:stCondLst>
                            <p:childTnLst>
                              <p:par>
                                <p:cTn id="13" presetID="18" presetClass="entr" presetSubtype="6" fill="hold" nodeType="afterEffect">
                                  <p:stCondLst>
                                    <p:cond delay="0"/>
                                  </p:stCondLst>
                                  <p:childTnLst>
                                    <p:set>
                                      <p:cBhvr>
                                        <p:cTn id="14" dur="1" fill="hold">
                                          <p:stCondLst>
                                            <p:cond delay="0"/>
                                          </p:stCondLst>
                                        </p:cTn>
                                        <p:tgtEl>
                                          <p:spTgt spid="204804"/>
                                        </p:tgtEl>
                                        <p:attrNameLst>
                                          <p:attrName>style.visibility</p:attrName>
                                        </p:attrNameLst>
                                      </p:cBhvr>
                                      <p:to>
                                        <p:strVal val="visible"/>
                                      </p:to>
                                    </p:set>
                                    <p:animEffect transition="in" filter="strips(downRight)">
                                      <p:cBhvr>
                                        <p:cTn id="15" dur="500"/>
                                        <p:tgtEl>
                                          <p:spTgt spid="204804"/>
                                        </p:tgtEl>
                                      </p:cBhvr>
                                    </p:animEffect>
                                  </p:childTnLst>
                                </p:cTn>
                              </p:par>
                            </p:childTnLst>
                          </p:cTn>
                        </p:par>
                        <p:par>
                          <p:cTn id="16" fill="hold" nodeType="afterGroup">
                            <p:stCondLst>
                              <p:cond delay="1500"/>
                            </p:stCondLst>
                            <p:childTnLst>
                              <p:par>
                                <p:cTn id="17" presetID="22" presetClass="entr" presetSubtype="2" fill="hold" grpId="0" nodeType="afterEffect">
                                  <p:stCondLst>
                                    <p:cond delay="0"/>
                                  </p:stCondLst>
                                  <p:childTnLst>
                                    <p:set>
                                      <p:cBhvr>
                                        <p:cTn id="18" dur="1" fill="hold">
                                          <p:stCondLst>
                                            <p:cond delay="0"/>
                                          </p:stCondLst>
                                        </p:cTn>
                                        <p:tgtEl>
                                          <p:spTgt spid="204808"/>
                                        </p:tgtEl>
                                        <p:attrNameLst>
                                          <p:attrName>style.visibility</p:attrName>
                                        </p:attrNameLst>
                                      </p:cBhvr>
                                      <p:to>
                                        <p:strVal val="visible"/>
                                      </p:to>
                                    </p:set>
                                    <p:animEffect transition="in" filter="wipe(right)">
                                      <p:cBhvr>
                                        <p:cTn id="19" dur="500"/>
                                        <p:tgtEl>
                                          <p:spTgt spid="204808"/>
                                        </p:tgtEl>
                                      </p:cBhvr>
                                    </p:animEffect>
                                  </p:childTnLst>
                                </p:cTn>
                              </p:par>
                            </p:childTnLst>
                          </p:cTn>
                        </p:par>
                        <p:par>
                          <p:cTn id="20" fill="hold" nodeType="afterGroup">
                            <p:stCondLst>
                              <p:cond delay="2000"/>
                            </p:stCondLst>
                            <p:childTnLst>
                              <p:par>
                                <p:cTn id="21" presetID="18" presetClass="entr" presetSubtype="12" fill="hold" nodeType="afterEffect">
                                  <p:stCondLst>
                                    <p:cond delay="0"/>
                                  </p:stCondLst>
                                  <p:childTnLst>
                                    <p:set>
                                      <p:cBhvr>
                                        <p:cTn id="22" dur="1" fill="hold">
                                          <p:stCondLst>
                                            <p:cond delay="0"/>
                                          </p:stCondLst>
                                        </p:cTn>
                                        <p:tgtEl>
                                          <p:spTgt spid="204805"/>
                                        </p:tgtEl>
                                        <p:attrNameLst>
                                          <p:attrName>style.visibility</p:attrName>
                                        </p:attrNameLst>
                                      </p:cBhvr>
                                      <p:to>
                                        <p:strVal val="visible"/>
                                      </p:to>
                                    </p:set>
                                    <p:animEffect transition="in" filter="strips(downLeft)">
                                      <p:cBhvr>
                                        <p:cTn id="23" dur="500"/>
                                        <p:tgtEl>
                                          <p:spTgt spid="204805"/>
                                        </p:tgtEl>
                                      </p:cBhvr>
                                    </p:animEffect>
                                  </p:childTnLst>
                                </p:cTn>
                              </p:par>
                            </p:childTnLst>
                          </p:cTn>
                        </p:par>
                        <p:par>
                          <p:cTn id="24" fill="hold" nodeType="afterGroup">
                            <p:stCondLst>
                              <p:cond delay="2500"/>
                            </p:stCondLst>
                            <p:childTnLst>
                              <p:par>
                                <p:cTn id="25" presetID="12" presetClass="entr" presetSubtype="4" fill="hold" grpId="0" nodeType="afterEffect">
                                  <p:stCondLst>
                                    <p:cond delay="0"/>
                                  </p:stCondLst>
                                  <p:childTnLst>
                                    <p:set>
                                      <p:cBhvr>
                                        <p:cTn id="26" dur="1" fill="hold">
                                          <p:stCondLst>
                                            <p:cond delay="0"/>
                                          </p:stCondLst>
                                        </p:cTn>
                                        <p:tgtEl>
                                          <p:spTgt spid="204806"/>
                                        </p:tgtEl>
                                        <p:attrNameLst>
                                          <p:attrName>style.visibility</p:attrName>
                                        </p:attrNameLst>
                                      </p:cBhvr>
                                      <p:to>
                                        <p:strVal val="visible"/>
                                      </p:to>
                                    </p:set>
                                    <p:animEffect transition="in" filter="slide(fromBottom)">
                                      <p:cBhvr>
                                        <p:cTn id="27" dur="500"/>
                                        <p:tgtEl>
                                          <p:spTgt spid="204806"/>
                                        </p:tgtEl>
                                      </p:cBhvr>
                                    </p:animEffect>
                                  </p:childTnLst>
                                </p:cTn>
                              </p:par>
                            </p:childTnLst>
                          </p:cTn>
                        </p:par>
                        <p:par>
                          <p:cTn id="28" fill="hold" nodeType="afterGroup">
                            <p:stCondLst>
                              <p:cond delay="3000"/>
                            </p:stCondLst>
                            <p:childTnLst>
                              <p:par>
                                <p:cTn id="29" presetID="22" presetClass="entr" presetSubtype="4" fill="hold" nodeType="afterEffect">
                                  <p:stCondLst>
                                    <p:cond delay="0"/>
                                  </p:stCondLst>
                                  <p:childTnLst>
                                    <p:set>
                                      <p:cBhvr>
                                        <p:cTn id="30" dur="1" fill="hold">
                                          <p:stCondLst>
                                            <p:cond delay="0"/>
                                          </p:stCondLst>
                                        </p:cTn>
                                        <p:tgtEl>
                                          <p:spTgt spid="204803"/>
                                        </p:tgtEl>
                                        <p:attrNameLst>
                                          <p:attrName>style.visibility</p:attrName>
                                        </p:attrNameLst>
                                      </p:cBhvr>
                                      <p:to>
                                        <p:strVal val="visible"/>
                                      </p:to>
                                    </p:set>
                                    <p:animEffect transition="in" filter="wipe(down)">
                                      <p:cBhvr>
                                        <p:cTn id="31" dur="500"/>
                                        <p:tgtEl>
                                          <p:spTgt spid="2048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6" grpId="0" animBg="1" autoUpdateAnimBg="0"/>
      <p:bldP spid="204807" grpId="0" animBg="1" autoUpdateAnimBg="0"/>
      <p:bldP spid="204808" grpId="0" animBg="1" autoUpdateAnimBg="0"/>
      <p:bldP spid="204809" grpId="0" animBg="1"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0818" name="Rectangle 2"/>
          <p:cNvSpPr>
            <a:spLocks noGrp="1" noChangeArrowheads="1"/>
          </p:cNvSpPr>
          <p:nvPr>
            <p:ph type="body" idx="1"/>
          </p:nvPr>
        </p:nvSpPr>
        <p:spPr>
          <a:xfrm>
            <a:off x="468313" y="404813"/>
            <a:ext cx="8229600" cy="3744912"/>
          </a:xfrm>
        </p:spPr>
        <p:txBody>
          <a:bodyPr anchor="ctr"/>
          <a:lstStyle/>
          <a:p>
            <a:pPr algn="ctr" eaLnBrk="1" hangingPunct="1">
              <a:buFont typeface="Wingdings" panose="05000000000000000000" pitchFamily="2" charset="2"/>
              <a:buNone/>
              <a:defRPr/>
            </a:pPr>
            <a:r>
              <a:rPr lang="fa-IR" sz="8000" b="1" smtClean="0">
                <a:solidFill>
                  <a:srgbClr val="FFFF00"/>
                </a:solidFill>
                <a:cs typeface="Titr" pitchFamily="2" charset="-78"/>
              </a:rPr>
              <a:t>بخش سوم </a:t>
            </a:r>
          </a:p>
          <a:p>
            <a:pPr algn="ctr" eaLnBrk="1" hangingPunct="1">
              <a:buFont typeface="Wingdings" panose="05000000000000000000" pitchFamily="2" charset="2"/>
              <a:buNone/>
              <a:defRPr/>
            </a:pPr>
            <a:r>
              <a:rPr lang="fa-IR" sz="8000" b="1" smtClean="0">
                <a:solidFill>
                  <a:srgbClr val="FFFF00"/>
                </a:solidFill>
                <a:cs typeface="Titr" pitchFamily="2" charset="-78"/>
              </a:rPr>
              <a:t>رفتار گروهي</a:t>
            </a:r>
            <a:endParaRPr lang="en-US" sz="8000" b="1" smtClean="0">
              <a:solidFill>
                <a:srgbClr val="FFFF00"/>
              </a:solidFill>
              <a:cs typeface="Titr" pitchFamily="2" charset="-78"/>
            </a:endParaRPr>
          </a:p>
        </p:txBody>
      </p:sp>
      <p:pic>
        <p:nvPicPr>
          <p:cNvPr id="67587" name="Picture 3" descr="coa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4076700"/>
            <a:ext cx="2808287" cy="25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588" name="Picture 4" descr="coach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788" y="4076700"/>
            <a:ext cx="2700337" cy="25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589" name="Picture 5" descr="coach4"/>
          <p:cNvPicPr>
            <a:picLocks noChangeAspect="1" noChangeArrowheads="1"/>
          </p:cNvPicPr>
          <p:nvPr/>
        </p:nvPicPr>
        <p:blipFill>
          <a:blip r:embed="rId4">
            <a:clrChange>
              <a:clrFrom>
                <a:srgbClr val="8AB0F7"/>
              </a:clrFrom>
              <a:clrTo>
                <a:srgbClr val="8AB0F7">
                  <a:alpha val="0"/>
                </a:srgbClr>
              </a:clrTo>
            </a:clrChange>
            <a:extLst>
              <a:ext uri="{28A0092B-C50C-407E-A947-70E740481C1C}">
                <a14:useLocalDpi xmlns:a14="http://schemas.microsoft.com/office/drawing/2010/main" val="0"/>
              </a:ext>
            </a:extLst>
          </a:blip>
          <a:srcRect/>
          <a:stretch>
            <a:fillRect/>
          </a:stretch>
        </p:blipFill>
        <p:spPr bwMode="auto">
          <a:xfrm>
            <a:off x="2987675" y="4076700"/>
            <a:ext cx="3311525" cy="25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edge/>
  </p:transition>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170" name="Rectangle 2"/>
          <p:cNvSpPr>
            <a:spLocks noGrp="1" noRot="1" noChangeArrowheads="1"/>
          </p:cNvSpPr>
          <p:nvPr>
            <p:ph type="title"/>
          </p:nvPr>
        </p:nvSpPr>
        <p:spPr>
          <a:xfrm>
            <a:off x="457200" y="0"/>
            <a:ext cx="8229600" cy="836613"/>
          </a:xfrm>
        </p:spPr>
        <p:txBody>
          <a:bodyPr/>
          <a:lstStyle/>
          <a:p>
            <a:pPr eaLnBrk="1" hangingPunct="1">
              <a:defRPr/>
            </a:pPr>
            <a:r>
              <a:rPr lang="fa-IR" sz="4000" smtClean="0">
                <a:solidFill>
                  <a:srgbClr val="FFFF00"/>
                </a:solidFill>
                <a:cs typeface="Titr" pitchFamily="2" charset="-78"/>
              </a:rPr>
              <a:t>تحليل تعاملي</a:t>
            </a:r>
            <a:r>
              <a:rPr lang="fa-IR" b="0" smtClean="0">
                <a:solidFill>
                  <a:srgbClr val="FFFF00"/>
                </a:solidFill>
                <a:cs typeface="Titr" pitchFamily="2" charset="-78"/>
              </a:rPr>
              <a:t> </a:t>
            </a:r>
            <a:r>
              <a:rPr lang="en-US" sz="3600" smtClean="0">
                <a:solidFill>
                  <a:srgbClr val="FFFF00"/>
                </a:solidFill>
                <a:cs typeface="Titr" pitchFamily="2" charset="-78"/>
              </a:rPr>
              <a:t>TA</a:t>
            </a:r>
          </a:p>
        </p:txBody>
      </p:sp>
      <p:sp>
        <p:nvSpPr>
          <p:cNvPr id="135171" name="Rectangle 3"/>
          <p:cNvSpPr>
            <a:spLocks noGrp="1" noChangeArrowheads="1"/>
          </p:cNvSpPr>
          <p:nvPr>
            <p:ph type="body" idx="1"/>
          </p:nvPr>
        </p:nvSpPr>
        <p:spPr>
          <a:xfrm>
            <a:off x="0" y="765175"/>
            <a:ext cx="9144000" cy="4895850"/>
          </a:xfrm>
        </p:spPr>
        <p:txBody>
          <a:bodyPr/>
          <a:lstStyle/>
          <a:p>
            <a:pPr eaLnBrk="1" hangingPunct="1">
              <a:buFont typeface="Wingdings" panose="05000000000000000000" pitchFamily="2" charset="2"/>
              <a:buNone/>
              <a:defRPr/>
            </a:pPr>
            <a:r>
              <a:rPr lang="fa-IR" smtClean="0"/>
              <a:t>به اعتقاد فرويد در شخصيت انسان سه منبع وجود دارد كه سبب </a:t>
            </a:r>
            <a:r>
              <a:rPr lang="fa-IR" i="1" smtClean="0"/>
              <a:t>تحريك ، آگاهي و كنترل</a:t>
            </a:r>
            <a:r>
              <a:rPr lang="fa-IR" smtClean="0"/>
              <a:t> فرد مي گردد.وي آنها را من، فرامن و نهاد(</a:t>
            </a:r>
            <a:r>
              <a:rPr lang="en-US" smtClean="0"/>
              <a:t>id-ego-superego</a:t>
            </a:r>
            <a:r>
              <a:rPr lang="fa-IR" smtClean="0"/>
              <a:t>) مي نامد </a:t>
            </a:r>
            <a:r>
              <a:rPr lang="en-US" smtClean="0"/>
              <a:t>.</a:t>
            </a:r>
            <a:endParaRPr lang="fa-IR" smtClean="0"/>
          </a:p>
          <a:p>
            <a:pPr eaLnBrk="1" hangingPunct="1">
              <a:buFont typeface="Wingdings" panose="05000000000000000000" pitchFamily="2" charset="2"/>
              <a:buNone/>
              <a:defRPr/>
            </a:pPr>
            <a:r>
              <a:rPr lang="fa-IR" smtClean="0"/>
              <a:t>شخصيت فرد مجموعه اي است از الگوهاي رفتاري كه در طي زمان بوجود آمده است و چيزي است كه مردم آن را به نام او ثبت مي كنند.اين الگوهاي رفتاري در درجات مختلف بروز مي كنند و از سه حالت من :والد ، بالغ و كودك سرچشمه مي گيرند. </a:t>
            </a:r>
            <a:endParaRPr lang="en-US" smtClean="0"/>
          </a:p>
          <a:p>
            <a:pPr eaLnBrk="1" hangingPunct="1">
              <a:buFont typeface="Wingdings" panose="05000000000000000000" pitchFamily="2" charset="2"/>
              <a:buNone/>
              <a:defRPr/>
            </a:pPr>
            <a:endParaRPr lang="fa-IR" smtClean="0"/>
          </a:p>
          <a:p>
            <a:pPr eaLnBrk="1" hangingPunct="1">
              <a:buFont typeface="Wingdings" panose="05000000000000000000" pitchFamily="2" charset="2"/>
              <a:buNone/>
              <a:defRPr/>
            </a:pPr>
            <a:r>
              <a:rPr lang="fa-IR" b="1" smtClean="0">
                <a:effectLst/>
              </a:rPr>
              <a:t>افراد درون ذهن ماكه با آنها صحبت مي كنيم”حالات من “نام دارند.</a:t>
            </a:r>
          </a:p>
          <a:p>
            <a:pPr eaLnBrk="1" hangingPunct="1">
              <a:buFont typeface="Wingdings" panose="05000000000000000000" pitchFamily="2" charset="2"/>
              <a:buNone/>
              <a:defRPr/>
            </a:pPr>
            <a:endParaRPr lang="en-US" b="1" smtClean="0"/>
          </a:p>
        </p:txBody>
      </p:sp>
    </p:spTree>
  </p:cSld>
  <p:clrMapOvr>
    <a:masterClrMapping/>
  </p:clrMapOvr>
  <p:transition>
    <p:wedg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059113" y="1052513"/>
            <a:ext cx="1152525" cy="3529012"/>
          </a:xfrm>
          <a:prstGeom prst="rect">
            <a:avLst/>
          </a:prstGeom>
          <a:solidFill>
            <a:srgbClr val="FF9900"/>
          </a:solidFill>
          <a:ln w="9525" algn="ctr">
            <a:solidFill>
              <a:srgbClr val="FF9900"/>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136195" name="Rectangle 3"/>
          <p:cNvSpPr>
            <a:spLocks noGrp="1" noRot="1" noChangeArrowheads="1"/>
          </p:cNvSpPr>
          <p:nvPr>
            <p:ph type="title"/>
          </p:nvPr>
        </p:nvSpPr>
        <p:spPr>
          <a:xfrm>
            <a:off x="457200" y="0"/>
            <a:ext cx="8229600" cy="765175"/>
          </a:xfrm>
        </p:spPr>
        <p:txBody>
          <a:bodyPr/>
          <a:lstStyle/>
          <a:p>
            <a:pPr eaLnBrk="1" hangingPunct="1">
              <a:defRPr/>
            </a:pPr>
            <a:r>
              <a:rPr lang="ar-SA" sz="3600" smtClean="0">
                <a:solidFill>
                  <a:srgbClr val="FFFF00"/>
                </a:solidFill>
              </a:rPr>
              <a:t>حالات من شخصيت</a:t>
            </a:r>
            <a:endParaRPr lang="en-US" sz="3600" smtClean="0">
              <a:solidFill>
                <a:srgbClr val="FFFF00"/>
              </a:solidFill>
            </a:endParaRPr>
          </a:p>
        </p:txBody>
      </p:sp>
      <p:sp>
        <p:nvSpPr>
          <p:cNvPr id="69636" name="Oval 4"/>
          <p:cNvSpPr>
            <a:spLocks noChangeArrowheads="1"/>
          </p:cNvSpPr>
          <p:nvPr/>
        </p:nvSpPr>
        <p:spPr bwMode="auto">
          <a:xfrm>
            <a:off x="3132138" y="1268413"/>
            <a:ext cx="927100" cy="571500"/>
          </a:xfrm>
          <a:prstGeom prst="ellipse">
            <a:avLst/>
          </a:prstGeom>
          <a:solidFill>
            <a:srgbClr val="FFFF99"/>
          </a:soli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0000"/>
                </a:solidFill>
                <a:latin typeface="Arial" panose="020B0604020202020204" pitchFamily="34" charset="0"/>
              </a:rPr>
              <a:t>والد</a:t>
            </a:r>
            <a:endParaRPr lang="en-US" altLang="fa-IR" sz="2800" b="1">
              <a:solidFill>
                <a:srgbClr val="FF0000"/>
              </a:solidFill>
              <a:latin typeface="Arial" panose="020B0604020202020204" pitchFamily="34" charset="0"/>
            </a:endParaRPr>
          </a:p>
        </p:txBody>
      </p:sp>
      <p:sp>
        <p:nvSpPr>
          <p:cNvPr id="69637" name="Oval 5"/>
          <p:cNvSpPr>
            <a:spLocks noChangeArrowheads="1"/>
          </p:cNvSpPr>
          <p:nvPr/>
        </p:nvSpPr>
        <p:spPr bwMode="auto">
          <a:xfrm>
            <a:off x="3132138" y="2565400"/>
            <a:ext cx="927100" cy="571500"/>
          </a:xfrm>
          <a:prstGeom prst="ellipse">
            <a:avLst/>
          </a:prstGeom>
          <a:solidFill>
            <a:srgbClr val="FFFF99"/>
          </a:soli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0000"/>
                </a:solidFill>
                <a:latin typeface="Arial" panose="020B0604020202020204" pitchFamily="34" charset="0"/>
              </a:rPr>
              <a:t>بالغ</a:t>
            </a:r>
            <a:endParaRPr lang="en-US" altLang="fa-IR" sz="2800" b="1">
              <a:solidFill>
                <a:srgbClr val="FF0000"/>
              </a:solidFill>
              <a:latin typeface="Arial" panose="020B0604020202020204" pitchFamily="34" charset="0"/>
            </a:endParaRPr>
          </a:p>
        </p:txBody>
      </p:sp>
      <p:sp>
        <p:nvSpPr>
          <p:cNvPr id="69638" name="Oval 6"/>
          <p:cNvSpPr>
            <a:spLocks noChangeArrowheads="1"/>
          </p:cNvSpPr>
          <p:nvPr/>
        </p:nvSpPr>
        <p:spPr bwMode="auto">
          <a:xfrm>
            <a:off x="3132138" y="3716338"/>
            <a:ext cx="927100" cy="571500"/>
          </a:xfrm>
          <a:prstGeom prst="ellipse">
            <a:avLst/>
          </a:prstGeom>
          <a:solidFill>
            <a:srgbClr val="FFFF99"/>
          </a:soli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0000"/>
                </a:solidFill>
                <a:latin typeface="Arial" panose="020B0604020202020204" pitchFamily="34" charset="0"/>
              </a:rPr>
              <a:t>كودك</a:t>
            </a:r>
            <a:endParaRPr lang="en-US" altLang="fa-IR" sz="2800" b="1">
              <a:solidFill>
                <a:srgbClr val="FF0000"/>
              </a:solidFill>
              <a:latin typeface="Arial" panose="020B0604020202020204" pitchFamily="34" charset="0"/>
            </a:endParaRPr>
          </a:p>
        </p:txBody>
      </p:sp>
      <p:sp>
        <p:nvSpPr>
          <p:cNvPr id="69639" name="Rectangle 7"/>
          <p:cNvSpPr>
            <a:spLocks noChangeArrowheads="1"/>
          </p:cNvSpPr>
          <p:nvPr/>
        </p:nvSpPr>
        <p:spPr bwMode="auto">
          <a:xfrm>
            <a:off x="684213" y="2492375"/>
            <a:ext cx="1871662" cy="64928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3200" b="1">
                <a:solidFill>
                  <a:srgbClr val="FF00FF"/>
                </a:solidFill>
                <a:latin typeface="Arial" panose="020B0604020202020204" pitchFamily="34" charset="0"/>
              </a:rPr>
              <a:t>شخصيت</a:t>
            </a:r>
            <a:endParaRPr lang="en-US" altLang="fa-IR" sz="3200" b="1">
              <a:solidFill>
                <a:srgbClr val="FF00FF"/>
              </a:solidFill>
              <a:latin typeface="Arial" panose="020B0604020202020204" pitchFamily="34" charset="0"/>
            </a:endParaRPr>
          </a:p>
        </p:txBody>
      </p:sp>
      <p:sp>
        <p:nvSpPr>
          <p:cNvPr id="69640" name="Rectangle 8"/>
          <p:cNvSpPr>
            <a:spLocks noChangeArrowheads="1"/>
          </p:cNvSpPr>
          <p:nvPr/>
        </p:nvSpPr>
        <p:spPr bwMode="auto">
          <a:xfrm>
            <a:off x="5940425" y="765175"/>
            <a:ext cx="2303463"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ltLang="fa-IR" sz="2400" b="1">
                <a:latin typeface="Arial" panose="020B0604020202020204" pitchFamily="34" charset="0"/>
              </a:rPr>
              <a:t>والد منتقد</a:t>
            </a:r>
            <a:endParaRPr lang="en-US" altLang="fa-IR" sz="2400" b="1">
              <a:latin typeface="Arial" panose="020B0604020202020204" pitchFamily="34" charset="0"/>
            </a:endParaRPr>
          </a:p>
          <a:p>
            <a:pPr algn="ctr" eaLnBrk="1" hangingPunct="1"/>
            <a:r>
              <a:rPr lang="en-US" altLang="fa-IR" sz="2400" b="1">
                <a:latin typeface="Arial" panose="020B0604020202020204" pitchFamily="34" charset="0"/>
              </a:rPr>
              <a:t>Critical Parent</a:t>
            </a:r>
          </a:p>
        </p:txBody>
      </p:sp>
      <p:sp>
        <p:nvSpPr>
          <p:cNvPr id="69641" name="Rectangle 9"/>
          <p:cNvSpPr>
            <a:spLocks noChangeArrowheads="1"/>
          </p:cNvSpPr>
          <p:nvPr/>
        </p:nvSpPr>
        <p:spPr bwMode="auto">
          <a:xfrm>
            <a:off x="5940425" y="1700213"/>
            <a:ext cx="2305050"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ltLang="fa-IR" sz="2400" b="1">
                <a:latin typeface="Arial" panose="020B0604020202020204" pitchFamily="34" charset="0"/>
              </a:rPr>
              <a:t>والد پرورش دهنده</a:t>
            </a:r>
            <a:endParaRPr lang="en-US" altLang="fa-IR" sz="2400" b="1">
              <a:latin typeface="Arial" panose="020B0604020202020204" pitchFamily="34" charset="0"/>
            </a:endParaRPr>
          </a:p>
          <a:p>
            <a:pPr algn="ctr" eaLnBrk="1" hangingPunct="1"/>
            <a:r>
              <a:rPr lang="en-US" altLang="fa-IR" sz="2400" b="1">
                <a:latin typeface="Arial" panose="020B0604020202020204" pitchFamily="34" charset="0"/>
              </a:rPr>
              <a:t>Nurturing Parent</a:t>
            </a:r>
          </a:p>
        </p:txBody>
      </p:sp>
      <p:sp>
        <p:nvSpPr>
          <p:cNvPr id="69642" name="Rectangle 10"/>
          <p:cNvSpPr>
            <a:spLocks noChangeArrowheads="1"/>
          </p:cNvSpPr>
          <p:nvPr/>
        </p:nvSpPr>
        <p:spPr bwMode="auto">
          <a:xfrm>
            <a:off x="6156325" y="4292600"/>
            <a:ext cx="2160588"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ltLang="fa-IR" sz="2400" b="1">
                <a:latin typeface="Arial" panose="020B0604020202020204" pitchFamily="34" charset="0"/>
              </a:rPr>
              <a:t>كودك شاد</a:t>
            </a:r>
            <a:endParaRPr lang="en-US" altLang="fa-IR" sz="2400" b="1">
              <a:latin typeface="Arial" panose="020B0604020202020204" pitchFamily="34" charset="0"/>
            </a:endParaRPr>
          </a:p>
          <a:p>
            <a:pPr algn="ctr" eaLnBrk="1" hangingPunct="1"/>
            <a:r>
              <a:rPr lang="en-US" altLang="fa-IR" sz="2400" b="1">
                <a:latin typeface="Arial" panose="020B0604020202020204" pitchFamily="34" charset="0"/>
              </a:rPr>
              <a:t>Happy Child</a:t>
            </a:r>
          </a:p>
        </p:txBody>
      </p:sp>
      <p:sp>
        <p:nvSpPr>
          <p:cNvPr id="69643" name="Rectangle 11"/>
          <p:cNvSpPr>
            <a:spLocks noChangeArrowheads="1"/>
          </p:cNvSpPr>
          <p:nvPr/>
        </p:nvSpPr>
        <p:spPr bwMode="auto">
          <a:xfrm>
            <a:off x="6084888" y="3284538"/>
            <a:ext cx="2376487"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ltLang="fa-IR" sz="2400" b="1">
                <a:latin typeface="Arial" panose="020B0604020202020204" pitchFamily="34" charset="0"/>
              </a:rPr>
              <a:t>كودك مخرب</a:t>
            </a:r>
          </a:p>
          <a:p>
            <a:pPr algn="ctr" eaLnBrk="1" hangingPunct="1"/>
            <a:r>
              <a:rPr lang="en-US" altLang="fa-IR" sz="2400" b="1">
                <a:latin typeface="Arial" panose="020B0604020202020204" pitchFamily="34" charset="0"/>
              </a:rPr>
              <a:t>Destructive Child</a:t>
            </a:r>
          </a:p>
        </p:txBody>
      </p:sp>
      <p:sp>
        <p:nvSpPr>
          <p:cNvPr id="69644" name="AutoShape 16"/>
          <p:cNvSpPr>
            <a:spLocks/>
          </p:cNvSpPr>
          <p:nvPr/>
        </p:nvSpPr>
        <p:spPr bwMode="auto">
          <a:xfrm>
            <a:off x="2700338" y="1125538"/>
            <a:ext cx="214312" cy="3382962"/>
          </a:xfrm>
          <a:prstGeom prst="leftBrace">
            <a:avLst>
              <a:gd name="adj1" fmla="val 131543"/>
              <a:gd name="adj2" fmla="val 50583"/>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69645" name="Rectangle 17"/>
          <p:cNvSpPr>
            <a:spLocks noChangeArrowheads="1"/>
          </p:cNvSpPr>
          <p:nvPr/>
        </p:nvSpPr>
        <p:spPr bwMode="auto">
          <a:xfrm>
            <a:off x="4932363" y="2565400"/>
            <a:ext cx="158432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ltLang="fa-IR" sz="2400" b="1">
                <a:latin typeface="Arial" panose="020B0604020202020204" pitchFamily="34" charset="0"/>
              </a:rPr>
              <a:t>بالغ</a:t>
            </a:r>
            <a:r>
              <a:rPr lang="en-US" altLang="fa-IR" sz="2400" b="1">
                <a:latin typeface="Arial" panose="020B0604020202020204" pitchFamily="34" charset="0"/>
              </a:rPr>
              <a:t>Adult  </a:t>
            </a:r>
          </a:p>
        </p:txBody>
      </p:sp>
      <p:sp>
        <p:nvSpPr>
          <p:cNvPr id="69646" name="Line 18"/>
          <p:cNvSpPr>
            <a:spLocks noChangeShapeType="1"/>
          </p:cNvSpPr>
          <p:nvPr/>
        </p:nvSpPr>
        <p:spPr bwMode="auto">
          <a:xfrm flipH="1">
            <a:off x="4211638" y="2924175"/>
            <a:ext cx="72072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fa-IR"/>
          </a:p>
        </p:txBody>
      </p:sp>
      <p:sp>
        <p:nvSpPr>
          <p:cNvPr id="69647" name="Line 19"/>
          <p:cNvSpPr>
            <a:spLocks noChangeShapeType="1"/>
          </p:cNvSpPr>
          <p:nvPr/>
        </p:nvSpPr>
        <p:spPr bwMode="auto">
          <a:xfrm flipV="1">
            <a:off x="4211638" y="1052513"/>
            <a:ext cx="2016125"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69648" name="Line 20"/>
          <p:cNvSpPr>
            <a:spLocks noChangeShapeType="1"/>
          </p:cNvSpPr>
          <p:nvPr/>
        </p:nvSpPr>
        <p:spPr bwMode="auto">
          <a:xfrm>
            <a:off x="4211638" y="1484313"/>
            <a:ext cx="1728787"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69649" name="Line 21"/>
          <p:cNvSpPr>
            <a:spLocks noChangeShapeType="1"/>
          </p:cNvSpPr>
          <p:nvPr/>
        </p:nvSpPr>
        <p:spPr bwMode="auto">
          <a:xfrm flipV="1">
            <a:off x="4211638" y="3644900"/>
            <a:ext cx="2016125"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69650" name="Line 22"/>
          <p:cNvSpPr>
            <a:spLocks noChangeShapeType="1"/>
          </p:cNvSpPr>
          <p:nvPr/>
        </p:nvSpPr>
        <p:spPr bwMode="auto">
          <a:xfrm>
            <a:off x="4211638" y="4005263"/>
            <a:ext cx="2232025" cy="5762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wedg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7218" name="Rectangle 2"/>
          <p:cNvSpPr>
            <a:spLocks noGrp="1" noRot="1" noChangeArrowheads="1"/>
          </p:cNvSpPr>
          <p:nvPr>
            <p:ph type="title"/>
          </p:nvPr>
        </p:nvSpPr>
        <p:spPr>
          <a:xfrm>
            <a:off x="457200" y="0"/>
            <a:ext cx="8229600" cy="836613"/>
          </a:xfrm>
        </p:spPr>
        <p:txBody>
          <a:bodyPr/>
          <a:lstStyle/>
          <a:p>
            <a:pPr eaLnBrk="1" hangingPunct="1">
              <a:defRPr/>
            </a:pPr>
            <a:r>
              <a:rPr lang="ar-SA" sz="3600" smtClean="0">
                <a:solidFill>
                  <a:srgbClr val="FFFF00"/>
                </a:solidFill>
              </a:rPr>
              <a:t>حالات من</a:t>
            </a:r>
            <a:r>
              <a:rPr lang="ar-SA" smtClean="0"/>
              <a:t> </a:t>
            </a:r>
            <a:endParaRPr lang="en-US" smtClean="0"/>
          </a:p>
        </p:txBody>
      </p:sp>
      <p:sp>
        <p:nvSpPr>
          <p:cNvPr id="137219" name="Rectangle 3"/>
          <p:cNvSpPr>
            <a:spLocks noGrp="1" noChangeArrowheads="1"/>
          </p:cNvSpPr>
          <p:nvPr>
            <p:ph type="body" idx="1"/>
          </p:nvPr>
        </p:nvSpPr>
        <p:spPr>
          <a:xfrm>
            <a:off x="0" y="692150"/>
            <a:ext cx="9144000" cy="2520950"/>
          </a:xfrm>
        </p:spPr>
        <p:txBody>
          <a:bodyPr/>
          <a:lstStyle/>
          <a:p>
            <a:pPr algn="just" eaLnBrk="1" hangingPunct="1">
              <a:lnSpc>
                <a:spcPct val="90000"/>
              </a:lnSpc>
              <a:buFont typeface="Wingdings" panose="05000000000000000000" pitchFamily="2" charset="2"/>
              <a:buNone/>
              <a:defRPr/>
            </a:pPr>
            <a:r>
              <a:rPr lang="ar-SA" b="1" smtClean="0"/>
              <a:t>حالات من كوچكترين ربطي به سن زماني افراد ندارند ، بلكه صرفاً سن روانشناختي آنان مورد نظر مي باشد.</a:t>
            </a:r>
          </a:p>
          <a:p>
            <a:pPr algn="just" eaLnBrk="1" hangingPunct="1">
              <a:lnSpc>
                <a:spcPct val="90000"/>
              </a:lnSpc>
              <a:buFont typeface="Wingdings" panose="05000000000000000000" pitchFamily="2" charset="2"/>
              <a:buNone/>
              <a:defRPr/>
            </a:pPr>
            <a:r>
              <a:rPr lang="ar-SA" b="1" smtClean="0"/>
              <a:t>به اعتقاد اريك برن اگرچه امكان مشاهده مستقيم اين حالات وجود ندارداما ميتوان با مشاهده رفتار نتيجه گرفت كه كدام حالات من درآن لحظه خاص فعال است.</a:t>
            </a:r>
          </a:p>
          <a:p>
            <a:pPr algn="just" eaLnBrk="1" hangingPunct="1">
              <a:lnSpc>
                <a:spcPct val="90000"/>
              </a:lnSpc>
              <a:buFont typeface="Wingdings" panose="05000000000000000000" pitchFamily="2" charset="2"/>
              <a:buNone/>
              <a:defRPr/>
            </a:pPr>
            <a:endParaRPr lang="en-US" smtClean="0"/>
          </a:p>
        </p:txBody>
      </p:sp>
      <p:sp>
        <p:nvSpPr>
          <p:cNvPr id="137220" name="Rectangle 4"/>
          <p:cNvSpPr>
            <a:spLocks noRot="1" noChangeArrowheads="1"/>
          </p:cNvSpPr>
          <p:nvPr/>
        </p:nvSpPr>
        <p:spPr bwMode="auto">
          <a:xfrm>
            <a:off x="395288" y="2852738"/>
            <a:ext cx="8229600" cy="1008062"/>
          </a:xfrm>
          <a:prstGeom prst="rect">
            <a:avLst/>
          </a:prstGeom>
          <a:noFill/>
          <a:ln w="9525">
            <a:noFill/>
            <a:miter lim="800000"/>
            <a:headEnd/>
            <a:tailEnd/>
          </a:ln>
          <a:effectLst/>
        </p:spPr>
        <p:txBody>
          <a:bodyPr anchor="ctr"/>
          <a:lstStyle/>
          <a:p>
            <a:pPr algn="ctr">
              <a:defRPr/>
            </a:pPr>
            <a:r>
              <a:rPr lang="ar-SA" sz="3600" b="1">
                <a:solidFill>
                  <a:srgbClr val="00FF99"/>
                </a:solidFill>
                <a:effectLst>
                  <a:outerShdw blurRad="38100" dist="38100" dir="2700000" algn="tl">
                    <a:srgbClr val="000000"/>
                  </a:outerShdw>
                </a:effectLst>
              </a:rPr>
              <a:t>حالت من بالغ</a:t>
            </a:r>
            <a:endParaRPr lang="en-US" sz="3600" b="1">
              <a:solidFill>
                <a:srgbClr val="00FF99"/>
              </a:solidFill>
              <a:effectLst>
                <a:outerShdw blurRad="38100" dist="38100" dir="2700000" algn="tl">
                  <a:srgbClr val="000000"/>
                </a:outerShdw>
              </a:effectLst>
            </a:endParaRPr>
          </a:p>
        </p:txBody>
      </p:sp>
      <p:sp>
        <p:nvSpPr>
          <p:cNvPr id="137221" name="Rectangle 5"/>
          <p:cNvSpPr>
            <a:spLocks noChangeArrowheads="1"/>
          </p:cNvSpPr>
          <p:nvPr/>
        </p:nvSpPr>
        <p:spPr bwMode="auto">
          <a:xfrm>
            <a:off x="0" y="3860800"/>
            <a:ext cx="9144000" cy="1655763"/>
          </a:xfrm>
          <a:prstGeom prst="rect">
            <a:avLst/>
          </a:prstGeom>
          <a:noFill/>
          <a:ln w="9525">
            <a:noFill/>
            <a:miter lim="800000"/>
            <a:headEnd/>
            <a:tailEnd/>
          </a:ln>
          <a:effectLst/>
        </p:spPr>
        <p:txBody>
          <a:bodyPr/>
          <a:lstStyle/>
          <a:p>
            <a:pPr marL="342900" indent="-342900" algn="just">
              <a:spcBef>
                <a:spcPct val="20000"/>
              </a:spcBef>
              <a:buClr>
                <a:schemeClr val="hlink"/>
              </a:buClr>
              <a:buSzPct val="70000"/>
              <a:buFont typeface="Wingdings" pitchFamily="2" charset="2"/>
              <a:buNone/>
              <a:defRPr/>
            </a:pPr>
            <a:r>
              <a:rPr lang="ar-SA" sz="3200" b="1">
                <a:effectLst>
                  <a:outerShdw blurRad="38100" dist="38100" dir="2700000" algn="tl">
                    <a:srgbClr val="000000"/>
                  </a:outerShdw>
                </a:effectLst>
              </a:rPr>
              <a:t>حالت من بالغ اعمالي راباعث ميشودكه بطورساده ازآنهابعنوان اعمال منطقي،معقولانه،عقلايي وخالي ازاحساسات يادميشود.وجه مشخصه رفتار من بالغ تحليل مشكل وتصميم گيري عقلايي است. </a:t>
            </a:r>
            <a:endParaRPr lang="en-US" sz="3200" b="1">
              <a:effectLst>
                <a:outerShdw blurRad="38100" dist="38100" dir="2700000" algn="tl">
                  <a:srgbClr val="000000"/>
                </a:outerShdw>
              </a:effectLst>
            </a:endParaRPr>
          </a:p>
        </p:txBody>
      </p:sp>
    </p:spTree>
  </p:cSld>
  <p:clrMapOvr>
    <a:masterClrMapping/>
  </p:clrMapOvr>
  <p:transition>
    <p:wedg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8242" name="Rectangle 2"/>
          <p:cNvSpPr>
            <a:spLocks noGrp="1" noRot="1" noChangeArrowheads="1"/>
          </p:cNvSpPr>
          <p:nvPr>
            <p:ph type="title"/>
          </p:nvPr>
        </p:nvSpPr>
        <p:spPr>
          <a:xfrm>
            <a:off x="684213" y="0"/>
            <a:ext cx="8229600" cy="836613"/>
          </a:xfrm>
        </p:spPr>
        <p:txBody>
          <a:bodyPr/>
          <a:lstStyle/>
          <a:p>
            <a:pPr eaLnBrk="1" hangingPunct="1">
              <a:defRPr/>
            </a:pPr>
            <a:r>
              <a:rPr lang="ar-SA" sz="3600" smtClean="0">
                <a:solidFill>
                  <a:srgbClr val="00FF99"/>
                </a:solidFill>
              </a:rPr>
              <a:t>حالت من والد</a:t>
            </a:r>
            <a:endParaRPr lang="en-US" sz="3600" smtClean="0">
              <a:solidFill>
                <a:srgbClr val="00FF99"/>
              </a:solidFill>
            </a:endParaRPr>
          </a:p>
        </p:txBody>
      </p:sp>
      <p:sp>
        <p:nvSpPr>
          <p:cNvPr id="138243" name="Rectangle 3"/>
          <p:cNvSpPr>
            <a:spLocks noGrp="1" noChangeArrowheads="1"/>
          </p:cNvSpPr>
          <p:nvPr>
            <p:ph type="body" idx="1"/>
          </p:nvPr>
        </p:nvSpPr>
        <p:spPr>
          <a:xfrm>
            <a:off x="0" y="765175"/>
            <a:ext cx="9144000" cy="6092825"/>
          </a:xfrm>
        </p:spPr>
        <p:txBody>
          <a:bodyPr/>
          <a:lstStyle/>
          <a:p>
            <a:pPr algn="just" eaLnBrk="1" hangingPunct="1">
              <a:lnSpc>
                <a:spcPct val="90000"/>
              </a:lnSpc>
              <a:buFont typeface="Wingdings" panose="05000000000000000000" pitchFamily="2" charset="2"/>
              <a:buNone/>
              <a:defRPr/>
            </a:pPr>
            <a:r>
              <a:rPr lang="fa-IR" sz="2800" b="1" smtClean="0">
                <a:cs typeface="Homa" pitchFamily="2" charset="-78"/>
              </a:rPr>
              <a:t>حالات من والد نتيجه شرطي شدن (پيامهايي)است كه مردم در روزگار كودكي از والدين خويش، برادران و خواهران بزرگترمعلمين مدرسه ، روحانيون و ديگر اشخاص مقتدر دريافت كرده اند.اين پيامها را مي توان همانند ”كاست هاي ظبط شده كوچكي“در مغز مردم دانست.اين پيامها چنين هستند: صحيح است-غلط است-بد است-خوب است –بايد -نبايد-...از اين رو من والد ما جزو ارزيابي كننده ماست كه موجب رفتارهايي با بارارزشي مي شود.البته نه ارزش واقعي بلكه ارزش كسب شده.</a:t>
            </a:r>
          </a:p>
          <a:p>
            <a:pPr algn="just" eaLnBrk="1" hangingPunct="1">
              <a:lnSpc>
                <a:spcPct val="90000"/>
              </a:lnSpc>
              <a:buFont typeface="Wingdings" panose="05000000000000000000" pitchFamily="2" charset="2"/>
              <a:buNone/>
              <a:defRPr/>
            </a:pPr>
            <a:endParaRPr lang="fa-IR" sz="2800" b="1" smtClean="0">
              <a:cs typeface="Homa" pitchFamily="2" charset="-78"/>
            </a:endParaRPr>
          </a:p>
          <a:p>
            <a:pPr algn="just" eaLnBrk="1" hangingPunct="1">
              <a:lnSpc>
                <a:spcPct val="90000"/>
              </a:lnSpc>
              <a:buFont typeface="Wingdings" panose="05000000000000000000" pitchFamily="2" charset="2"/>
              <a:buNone/>
              <a:defRPr/>
            </a:pPr>
            <a:r>
              <a:rPr lang="fa-IR" b="1" smtClean="0">
                <a:solidFill>
                  <a:srgbClr val="FF9900"/>
                </a:solidFill>
                <a:latin typeface="Arial Black" pitchFamily="34" charset="0"/>
                <a:cs typeface="Homa" pitchFamily="2" charset="-78"/>
              </a:rPr>
              <a:t>دو نوع حالت من والد وجود دارد :</a:t>
            </a:r>
            <a:endParaRPr lang="en-US" b="1" smtClean="0">
              <a:solidFill>
                <a:srgbClr val="FF9900"/>
              </a:solidFill>
              <a:latin typeface="Arial Black" pitchFamily="34" charset="0"/>
              <a:cs typeface="Homa" pitchFamily="2" charset="-78"/>
            </a:endParaRPr>
          </a:p>
          <a:p>
            <a:pPr algn="just" eaLnBrk="1" hangingPunct="1">
              <a:lnSpc>
                <a:spcPct val="90000"/>
              </a:lnSpc>
              <a:buFont typeface="Wingdings" panose="05000000000000000000" pitchFamily="2" charset="2"/>
              <a:buNone/>
              <a:defRPr/>
            </a:pPr>
            <a:endParaRPr lang="fa-IR" b="1" smtClean="0">
              <a:solidFill>
                <a:srgbClr val="FF9900"/>
              </a:solidFill>
              <a:latin typeface="Arial Black" pitchFamily="34" charset="0"/>
              <a:cs typeface="Homa" pitchFamily="2" charset="-78"/>
            </a:endParaRPr>
          </a:p>
          <a:p>
            <a:pPr algn="just" eaLnBrk="1" hangingPunct="1">
              <a:lnSpc>
                <a:spcPct val="90000"/>
              </a:lnSpc>
              <a:buClr>
                <a:schemeClr val="tx1"/>
              </a:buClr>
              <a:buFont typeface="Wingdings" panose="05000000000000000000" pitchFamily="2" charset="2"/>
              <a:buChar char="Ø"/>
              <a:defRPr/>
            </a:pPr>
            <a:r>
              <a:rPr lang="fa-IR" sz="2800" b="1" i="1" smtClean="0">
                <a:solidFill>
                  <a:srgbClr val="FF00FF"/>
                </a:solidFill>
                <a:cs typeface="Homa" pitchFamily="2" charset="-78"/>
              </a:rPr>
              <a:t>والد پرورش دهنده:</a:t>
            </a:r>
            <a:r>
              <a:rPr lang="fa-IR" sz="2800" b="1" i="1" smtClean="0">
                <a:cs typeface="Homa" pitchFamily="2" charset="-78"/>
              </a:rPr>
              <a:t> مردم رادرك ميكند وبه آنهااهميت ميدهد</a:t>
            </a:r>
          </a:p>
          <a:p>
            <a:pPr algn="just" eaLnBrk="1" hangingPunct="1">
              <a:lnSpc>
                <a:spcPct val="90000"/>
              </a:lnSpc>
              <a:buClr>
                <a:schemeClr val="tx1"/>
              </a:buClr>
              <a:buFont typeface="Wingdings" panose="05000000000000000000" pitchFamily="2" charset="2"/>
              <a:buChar char="Ø"/>
              <a:defRPr/>
            </a:pPr>
            <a:r>
              <a:rPr lang="fa-IR" sz="2800" b="1" i="1" smtClean="0">
                <a:solidFill>
                  <a:srgbClr val="FF00FF"/>
                </a:solidFill>
                <a:cs typeface="Homa" pitchFamily="2" charset="-78"/>
              </a:rPr>
              <a:t>والد منتقد:</a:t>
            </a:r>
            <a:r>
              <a:rPr lang="fa-IR" sz="2800" b="1" i="1" smtClean="0">
                <a:cs typeface="Homa" pitchFamily="2" charset="-78"/>
              </a:rPr>
              <a:t> به رفتاروشخصيت افراد حمله ميكند.دراين حالت مردم سخت ارزياب و قضاوت كننده ميشوند.</a:t>
            </a:r>
          </a:p>
          <a:p>
            <a:pPr algn="just" eaLnBrk="1" hangingPunct="1">
              <a:lnSpc>
                <a:spcPct val="90000"/>
              </a:lnSpc>
              <a:buFont typeface="Wingdings" panose="05000000000000000000" pitchFamily="2" charset="2"/>
              <a:buNone/>
              <a:defRPr/>
            </a:pPr>
            <a:endParaRPr lang="fa-IR" sz="2800" i="1" smtClean="0">
              <a:cs typeface="Homa" pitchFamily="2" charset="-78"/>
            </a:endParaRPr>
          </a:p>
          <a:p>
            <a:pPr algn="just" eaLnBrk="1" hangingPunct="1">
              <a:lnSpc>
                <a:spcPct val="90000"/>
              </a:lnSpc>
              <a:buFont typeface="Wingdings" panose="05000000000000000000" pitchFamily="2" charset="2"/>
              <a:buNone/>
              <a:defRPr/>
            </a:pPr>
            <a:endParaRPr lang="fa-IR" sz="2800" b="1" smtClean="0">
              <a:cs typeface="Homa" pitchFamily="2" charset="-78"/>
            </a:endParaRPr>
          </a:p>
          <a:p>
            <a:pPr algn="just" eaLnBrk="1" hangingPunct="1">
              <a:lnSpc>
                <a:spcPct val="90000"/>
              </a:lnSpc>
              <a:buFont typeface="Wingdings" panose="05000000000000000000" pitchFamily="2" charset="2"/>
              <a:buNone/>
              <a:defRPr/>
            </a:pPr>
            <a:endParaRPr lang="fa-IR" sz="2800" b="1" smtClean="0">
              <a:cs typeface="Homa" pitchFamily="2" charset="-78"/>
            </a:endParaRPr>
          </a:p>
          <a:p>
            <a:pPr eaLnBrk="1" hangingPunct="1">
              <a:lnSpc>
                <a:spcPct val="90000"/>
              </a:lnSpc>
              <a:spcBef>
                <a:spcPct val="0"/>
              </a:spcBef>
              <a:buFont typeface="Wingdings" panose="05000000000000000000" pitchFamily="2" charset="2"/>
              <a:buNone/>
              <a:defRPr/>
            </a:pPr>
            <a:endParaRPr lang="en-US" sz="1800" b="1" smtClean="0"/>
          </a:p>
        </p:txBody>
      </p:sp>
    </p:spTree>
  </p:cSld>
  <p:clrMapOvr>
    <a:masterClrMapping/>
  </p:clrMapOvr>
  <p:transition>
    <p:wedg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0290" name="Rectangle 2"/>
          <p:cNvSpPr>
            <a:spLocks noGrp="1" noRot="1" noChangeArrowheads="1"/>
          </p:cNvSpPr>
          <p:nvPr>
            <p:ph type="title"/>
          </p:nvPr>
        </p:nvSpPr>
        <p:spPr>
          <a:xfrm>
            <a:off x="457200" y="0"/>
            <a:ext cx="8229600" cy="836613"/>
          </a:xfrm>
        </p:spPr>
        <p:txBody>
          <a:bodyPr/>
          <a:lstStyle/>
          <a:p>
            <a:pPr eaLnBrk="1" hangingPunct="1">
              <a:defRPr/>
            </a:pPr>
            <a:r>
              <a:rPr lang="ar-SA" sz="3600" smtClean="0">
                <a:solidFill>
                  <a:srgbClr val="00FF99"/>
                </a:solidFill>
              </a:rPr>
              <a:t>حالت من كودك</a:t>
            </a:r>
            <a:endParaRPr lang="en-US" sz="3600" smtClean="0">
              <a:solidFill>
                <a:srgbClr val="00FF99"/>
              </a:solidFill>
            </a:endParaRPr>
          </a:p>
        </p:txBody>
      </p:sp>
      <p:sp>
        <p:nvSpPr>
          <p:cNvPr id="140291" name="Rectangle 3"/>
          <p:cNvSpPr>
            <a:spLocks noGrp="1" noChangeArrowheads="1"/>
          </p:cNvSpPr>
          <p:nvPr>
            <p:ph type="body" idx="1"/>
          </p:nvPr>
        </p:nvSpPr>
        <p:spPr>
          <a:xfrm>
            <a:off x="0" y="692150"/>
            <a:ext cx="9144000" cy="6165850"/>
          </a:xfrm>
        </p:spPr>
        <p:txBody>
          <a:bodyPr/>
          <a:lstStyle/>
          <a:p>
            <a:pPr algn="just" eaLnBrk="1" hangingPunct="1">
              <a:lnSpc>
                <a:spcPct val="90000"/>
              </a:lnSpc>
              <a:buFont typeface="Wingdings" panose="05000000000000000000" pitchFamily="2" charset="2"/>
              <a:buNone/>
              <a:defRPr/>
            </a:pPr>
            <a:r>
              <a:rPr lang="ar-SA" sz="2800" b="1" smtClean="0"/>
              <a:t>حالت من كودك به رفتارهايي مربوط مي شود كه هنگام عكس العمل عاطفي صورت مي گيرد.در اينجا فرد داراي انگيزه ها و نگرش هاي طبيعي او است كه از تجربيات كودكي آموخته شده است.</a:t>
            </a:r>
            <a:endParaRPr lang="en-US" sz="2800" b="1" smtClean="0"/>
          </a:p>
          <a:p>
            <a:pPr algn="just" eaLnBrk="1" hangingPunct="1">
              <a:lnSpc>
                <a:spcPct val="90000"/>
              </a:lnSpc>
              <a:buFont typeface="Wingdings" panose="05000000000000000000" pitchFamily="2" charset="2"/>
              <a:buNone/>
              <a:defRPr/>
            </a:pPr>
            <a:endParaRPr lang="ar-SA" sz="2800" b="1" smtClean="0"/>
          </a:p>
          <a:p>
            <a:pPr algn="just" eaLnBrk="1" hangingPunct="1">
              <a:lnSpc>
                <a:spcPct val="90000"/>
              </a:lnSpc>
              <a:buFont typeface="Wingdings" panose="05000000000000000000" pitchFamily="2" charset="2"/>
              <a:buNone/>
              <a:defRPr/>
            </a:pPr>
            <a:r>
              <a:rPr lang="ar-SA" sz="2800" b="1" smtClean="0">
                <a:solidFill>
                  <a:srgbClr val="FF9900"/>
                </a:solidFill>
              </a:rPr>
              <a:t>دو حالت من كودك وجود دارد:</a:t>
            </a:r>
          </a:p>
          <a:p>
            <a:pPr algn="just" eaLnBrk="1" hangingPunct="1">
              <a:lnSpc>
                <a:spcPct val="90000"/>
              </a:lnSpc>
              <a:buFont typeface="Wingdings" panose="05000000000000000000" pitchFamily="2" charset="2"/>
              <a:buNone/>
              <a:defRPr/>
            </a:pPr>
            <a:r>
              <a:rPr lang="ar-SA" sz="2800" b="1" smtClean="0">
                <a:solidFill>
                  <a:srgbClr val="FF00FF"/>
                </a:solidFill>
              </a:rPr>
              <a:t>كودك خوشحال:</a:t>
            </a:r>
            <a:r>
              <a:rPr lang="ar-SA" sz="2800" smtClean="0"/>
              <a:t>آنهايي كه ازناحيه كودك خوشحال خودعمل ميكنند،اعمالشان ناشي ازخواست آنهاست، اما رفتارشان مخل ديگران يامخرب محيط نيست.</a:t>
            </a:r>
          </a:p>
          <a:p>
            <a:pPr algn="just" eaLnBrk="1" hangingPunct="1">
              <a:lnSpc>
                <a:spcPct val="90000"/>
              </a:lnSpc>
              <a:buFont typeface="Wingdings" panose="05000000000000000000" pitchFamily="2" charset="2"/>
              <a:buNone/>
              <a:defRPr/>
            </a:pPr>
            <a:r>
              <a:rPr lang="ar-SA" sz="2800" b="1" smtClean="0">
                <a:solidFill>
                  <a:srgbClr val="FF00FF"/>
                </a:solidFill>
              </a:rPr>
              <a:t>كودك مخرب:</a:t>
            </a:r>
            <a:r>
              <a:rPr lang="ar-SA" sz="2800" smtClean="0"/>
              <a:t>آنهايي كه ازناحيه كودك خوشحال خودعمل ميكنند،اعمالشان ناشي از خواست آنهاست،</a:t>
            </a:r>
            <a:r>
              <a:rPr lang="en-US" sz="2800" smtClean="0"/>
              <a:t> </a:t>
            </a:r>
            <a:r>
              <a:rPr lang="ar-SA" sz="2800" smtClean="0"/>
              <a:t>اما رفتارشان مخل ديگران يا مخرب محيط است.كودك مخرب ميتواند شورشي يا تسليم باشد.</a:t>
            </a:r>
          </a:p>
          <a:p>
            <a:pPr algn="just" eaLnBrk="1" hangingPunct="1">
              <a:lnSpc>
                <a:spcPct val="90000"/>
              </a:lnSpc>
              <a:buFont typeface="Wingdings" panose="05000000000000000000" pitchFamily="2" charset="2"/>
              <a:buNone/>
              <a:defRPr/>
            </a:pPr>
            <a:endParaRPr lang="ar-SA" sz="2800" smtClean="0"/>
          </a:p>
          <a:p>
            <a:pPr algn="just" eaLnBrk="1" hangingPunct="1">
              <a:lnSpc>
                <a:spcPct val="90000"/>
              </a:lnSpc>
              <a:buFont typeface="Wingdings" panose="05000000000000000000" pitchFamily="2" charset="2"/>
              <a:buNone/>
              <a:defRPr/>
            </a:pPr>
            <a:r>
              <a:rPr lang="ar-SA" sz="2800" b="1" smtClean="0"/>
              <a:t>يادآورميشودكه رفتاربه خودي خودنه خوشحال ونه مخرب است .اينكه آيا رفتار شخص ازناحيه كودك خوشحال است ياكودك مخرب به تعامل يا بازخورد ديگران بستگي دارد.</a:t>
            </a:r>
          </a:p>
          <a:p>
            <a:pPr algn="just" eaLnBrk="1" hangingPunct="1">
              <a:lnSpc>
                <a:spcPct val="90000"/>
              </a:lnSpc>
              <a:buFont typeface="Wingdings" panose="05000000000000000000" pitchFamily="2" charset="2"/>
              <a:buNone/>
              <a:defRPr/>
            </a:pPr>
            <a:endParaRPr lang="en-US" sz="2800" b="1" smtClean="0"/>
          </a:p>
        </p:txBody>
      </p:sp>
    </p:spTree>
  </p:cSld>
  <p:clrMapOvr>
    <a:masterClrMapping/>
  </p:clrMapOvr>
  <p:transition>
    <p:wedg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1314" name="Rectangle 2"/>
          <p:cNvSpPr>
            <a:spLocks noGrp="1" noRot="1" noChangeArrowheads="1"/>
          </p:cNvSpPr>
          <p:nvPr>
            <p:ph type="title"/>
          </p:nvPr>
        </p:nvSpPr>
        <p:spPr>
          <a:xfrm>
            <a:off x="457200" y="0"/>
            <a:ext cx="8229600" cy="692150"/>
          </a:xfrm>
        </p:spPr>
        <p:txBody>
          <a:bodyPr/>
          <a:lstStyle/>
          <a:p>
            <a:pPr eaLnBrk="1" hangingPunct="1">
              <a:defRPr/>
            </a:pPr>
            <a:r>
              <a:rPr lang="ar-SA" sz="3600" smtClean="0">
                <a:solidFill>
                  <a:srgbClr val="00FF99"/>
                </a:solidFill>
              </a:rPr>
              <a:t>شخصيت سالم</a:t>
            </a:r>
            <a:endParaRPr lang="en-US" sz="3600" smtClean="0">
              <a:solidFill>
                <a:srgbClr val="00FF99"/>
              </a:solidFill>
            </a:endParaRPr>
          </a:p>
        </p:txBody>
      </p:sp>
      <p:sp>
        <p:nvSpPr>
          <p:cNvPr id="141315" name="Rectangle 3"/>
          <p:cNvSpPr>
            <a:spLocks noGrp="1" noChangeArrowheads="1"/>
          </p:cNvSpPr>
          <p:nvPr>
            <p:ph type="body" idx="1"/>
          </p:nvPr>
        </p:nvSpPr>
        <p:spPr>
          <a:xfrm>
            <a:off x="0" y="549275"/>
            <a:ext cx="9144000" cy="1584325"/>
          </a:xfrm>
        </p:spPr>
        <p:txBody>
          <a:bodyPr/>
          <a:lstStyle/>
          <a:p>
            <a:pPr eaLnBrk="1" hangingPunct="1">
              <a:lnSpc>
                <a:spcPct val="90000"/>
              </a:lnSpc>
              <a:buFont typeface="Wingdings" panose="05000000000000000000" pitchFamily="2" charset="2"/>
              <a:buNone/>
              <a:defRPr/>
            </a:pPr>
            <a:r>
              <a:rPr lang="ar-SA" sz="2800" b="1" smtClean="0"/>
              <a:t>همه مردم درزمانهاي مختلف براساس اين سه حالت من رفتارميكنند. انسان سالم داراي شخصيتي است كه به گفته </a:t>
            </a:r>
            <a:r>
              <a:rPr lang="ar-SA" sz="2800" b="1" smtClean="0">
                <a:solidFill>
                  <a:srgbClr val="00FF99"/>
                </a:solidFill>
              </a:rPr>
              <a:t>واگنر</a:t>
            </a:r>
            <a:r>
              <a:rPr lang="ar-SA" sz="2800" b="1" smtClean="0"/>
              <a:t>بين هرسه حالت بويژه والد</a:t>
            </a:r>
            <a:r>
              <a:rPr lang="en-US" sz="2800" b="1" smtClean="0"/>
              <a:t> </a:t>
            </a:r>
            <a:r>
              <a:rPr lang="ar-SA" sz="2800" b="1" smtClean="0"/>
              <a:t>پرورش دهنده،بالغ وكودك شاد موازنه برقرار مي كند.</a:t>
            </a:r>
          </a:p>
        </p:txBody>
      </p:sp>
      <p:sp>
        <p:nvSpPr>
          <p:cNvPr id="141316" name="Rectangle 4"/>
          <p:cNvSpPr>
            <a:spLocks noRot="1" noChangeArrowheads="1"/>
          </p:cNvSpPr>
          <p:nvPr/>
        </p:nvSpPr>
        <p:spPr bwMode="auto">
          <a:xfrm>
            <a:off x="468313" y="1700213"/>
            <a:ext cx="8229600" cy="792162"/>
          </a:xfrm>
          <a:prstGeom prst="rect">
            <a:avLst/>
          </a:prstGeom>
          <a:noFill/>
          <a:ln w="9525">
            <a:noFill/>
            <a:miter lim="800000"/>
            <a:headEnd/>
            <a:tailEnd/>
          </a:ln>
          <a:effectLst/>
        </p:spPr>
        <p:txBody>
          <a:bodyPr anchor="ctr"/>
          <a:lstStyle/>
          <a:p>
            <a:pPr algn="ctr">
              <a:defRPr/>
            </a:pPr>
            <a:r>
              <a:rPr lang="ar-SA" sz="3600" b="1">
                <a:solidFill>
                  <a:srgbClr val="FFFF00"/>
                </a:solidFill>
                <a:effectLst>
                  <a:outerShdw blurRad="38100" dist="38100" dir="2700000" algn="tl">
                    <a:srgbClr val="000000"/>
                  </a:outerShdw>
                </a:effectLst>
              </a:rPr>
              <a:t>مشكل سازمان با وضعيت من فرد</a:t>
            </a:r>
            <a:endParaRPr lang="en-US" sz="3600" b="1">
              <a:solidFill>
                <a:srgbClr val="FFFF00"/>
              </a:solidFill>
              <a:effectLst>
                <a:outerShdw blurRad="38100" dist="38100" dir="2700000" algn="tl">
                  <a:srgbClr val="000000"/>
                </a:outerShdw>
              </a:effectLst>
            </a:endParaRPr>
          </a:p>
        </p:txBody>
      </p:sp>
      <p:sp>
        <p:nvSpPr>
          <p:cNvPr id="141317" name="Rectangle 5"/>
          <p:cNvSpPr>
            <a:spLocks noChangeArrowheads="1"/>
          </p:cNvSpPr>
          <p:nvPr/>
        </p:nvSpPr>
        <p:spPr bwMode="auto">
          <a:xfrm>
            <a:off x="0" y="2420938"/>
            <a:ext cx="9144000" cy="4437062"/>
          </a:xfrm>
          <a:prstGeom prst="rect">
            <a:avLst/>
          </a:prstGeom>
          <a:noFill/>
          <a:ln w="9525">
            <a:noFill/>
            <a:miter lim="800000"/>
            <a:headEnd/>
            <a:tailEnd/>
          </a:ln>
          <a:effectLst/>
        </p:spPr>
        <p:txBody>
          <a:bodyPr/>
          <a:lstStyle/>
          <a:p>
            <a:pPr marL="342900" indent="-342900" algn="just">
              <a:lnSpc>
                <a:spcPct val="80000"/>
              </a:lnSpc>
              <a:spcBef>
                <a:spcPct val="20000"/>
              </a:spcBef>
              <a:buClr>
                <a:schemeClr val="hlink"/>
              </a:buClr>
              <a:buSzPct val="70000"/>
              <a:buFont typeface="Wingdings" pitchFamily="2" charset="2"/>
              <a:buNone/>
              <a:defRPr/>
            </a:pPr>
            <a:r>
              <a:rPr lang="ar-SA" sz="2600">
                <a:effectLst>
                  <a:outerShdw blurRad="38100" dist="38100" dir="2700000" algn="tl">
                    <a:srgbClr val="000000"/>
                  </a:outerShdw>
                </a:effectLst>
              </a:rPr>
              <a:t>مشكل ما درسازمانها اينست كه افراد تحت نفوذيك يادوحالت من قرارميگيرند.مسئله وقتي ناگواراست كه حالت من بالغ در موضع اجرايي نيست وشخصيت فردزير سلطه والدمنتقد يا كودك مخرب باشد.</a:t>
            </a:r>
          </a:p>
          <a:p>
            <a:pPr marL="342900" indent="-342900" algn="just">
              <a:lnSpc>
                <a:spcPct val="80000"/>
              </a:lnSpc>
              <a:spcBef>
                <a:spcPct val="20000"/>
              </a:spcBef>
              <a:buClr>
                <a:schemeClr val="hlink"/>
              </a:buClr>
              <a:buSzPct val="70000"/>
              <a:buFont typeface="Wingdings" pitchFamily="2" charset="2"/>
              <a:buNone/>
              <a:defRPr/>
            </a:pPr>
            <a:r>
              <a:rPr lang="ar-SA" sz="2600">
                <a:effectLst>
                  <a:outerShdw blurRad="38100" dist="38100" dir="2700000" algn="tl">
                    <a:srgbClr val="000000"/>
                  </a:outerShdw>
                </a:effectLst>
              </a:rPr>
              <a:t>خصوصاً مردم زيرنفوذكودك خودرادرگيرمشكل گشايي عقلايي نميكنند.آنهادر</a:t>
            </a:r>
            <a:r>
              <a:rPr lang="en-US" sz="2600">
                <a:effectLst>
                  <a:outerShdw blurRad="38100" dist="38100" dir="2700000" algn="tl">
                    <a:srgbClr val="000000"/>
                  </a:outerShdw>
                </a:effectLst>
              </a:rPr>
              <a:t> </a:t>
            </a:r>
            <a:r>
              <a:rPr lang="ar-SA" sz="2600">
                <a:effectLst>
                  <a:outerShdw blurRad="38100" dist="38100" dir="2700000" algn="tl">
                    <a:srgbClr val="000000"/>
                  </a:outerShdw>
                </a:effectLst>
              </a:rPr>
              <a:t>سالهاي</a:t>
            </a:r>
            <a:r>
              <a:rPr lang="en-US" sz="2600">
                <a:effectLst>
                  <a:outerShdw blurRad="38100" dist="38100" dir="2700000" algn="tl">
                    <a:srgbClr val="000000"/>
                  </a:outerShdw>
                </a:effectLst>
              </a:rPr>
              <a:t> </a:t>
            </a:r>
            <a:r>
              <a:rPr lang="ar-SA" sz="2600">
                <a:effectLst>
                  <a:outerShdw blurRad="38100" dist="38100" dir="2700000" algn="tl">
                    <a:srgbClr val="000000"/>
                  </a:outerShdw>
                </a:effectLst>
              </a:rPr>
              <a:t> اوليه  زندگيشان  آموخته اند كه با جيغ وفرياد انداختن واحساساتي بودن به آنچه ميخواهند برسند.</a:t>
            </a:r>
          </a:p>
          <a:p>
            <a:pPr marL="342900" indent="-342900" algn="just">
              <a:lnSpc>
                <a:spcPct val="80000"/>
              </a:lnSpc>
              <a:spcBef>
                <a:spcPct val="20000"/>
              </a:spcBef>
              <a:buClr>
                <a:schemeClr val="hlink"/>
              </a:buClr>
              <a:buSzPct val="70000"/>
              <a:buFont typeface="Wingdings" pitchFamily="2" charset="2"/>
              <a:buNone/>
              <a:defRPr/>
            </a:pPr>
            <a:r>
              <a:rPr lang="ar-SA" sz="2600">
                <a:effectLst>
                  <a:outerShdw blurRad="38100" dist="38100" dir="2700000" algn="tl">
                    <a:srgbClr val="000000"/>
                  </a:outerShdw>
                </a:effectLst>
              </a:rPr>
              <a:t>افرادزيرنفوذ والدخودرا درگير مشكل گشايي عقلايي نميكنندزيراازپيش ميدانند كه حق كدام است و ناحق كدام.</a:t>
            </a:r>
          </a:p>
          <a:p>
            <a:pPr marL="342900" indent="-342900" algn="just">
              <a:lnSpc>
                <a:spcPct val="80000"/>
              </a:lnSpc>
              <a:spcBef>
                <a:spcPct val="20000"/>
              </a:spcBef>
              <a:buClr>
                <a:schemeClr val="hlink"/>
              </a:buClr>
              <a:buSzPct val="70000"/>
              <a:buFont typeface="Wingdings" pitchFamily="2" charset="2"/>
              <a:buNone/>
              <a:defRPr/>
            </a:pPr>
            <a:r>
              <a:rPr lang="ar-SA" sz="2600">
                <a:effectLst>
                  <a:outerShdw blurRad="38100" dist="38100" dir="2700000" algn="tl">
                    <a:srgbClr val="000000"/>
                  </a:outerShdw>
                </a:effectLst>
              </a:rPr>
              <a:t>حتي آنهاييكه زيرنفوذبالغ هستندپردردسرندزيراكاركردن باانهاخسته كننده است.آنها اغلب معتادبه كارند.مانند ديگران عمل نميكنند.هرگزازحالت خشك ورسمي بيرون نمي ايند وتفريح نمي كنند </a:t>
            </a:r>
          </a:p>
          <a:p>
            <a:pPr marL="342900" indent="-342900" algn="just">
              <a:lnSpc>
                <a:spcPct val="80000"/>
              </a:lnSpc>
              <a:spcBef>
                <a:spcPct val="20000"/>
              </a:spcBef>
              <a:buClr>
                <a:schemeClr val="hlink"/>
              </a:buClr>
              <a:buSzPct val="70000"/>
              <a:buFont typeface="Wingdings" pitchFamily="2" charset="2"/>
              <a:buNone/>
              <a:defRPr/>
            </a:pPr>
            <a:r>
              <a:rPr lang="ar-SA" sz="2600" b="1">
                <a:solidFill>
                  <a:srgbClr val="FF00FF"/>
                </a:solidFill>
                <a:effectLst>
                  <a:outerShdw blurRad="38100" dist="38100" dir="2700000" algn="tl">
                    <a:srgbClr val="000000"/>
                  </a:outerShdw>
                </a:effectLst>
              </a:rPr>
              <a:t>ازاين روموازنه ميان هرسه حالت من به سلامتي شخص كمك مي كند. </a:t>
            </a:r>
          </a:p>
          <a:p>
            <a:pPr marL="342900" indent="-342900" algn="just">
              <a:lnSpc>
                <a:spcPct val="80000"/>
              </a:lnSpc>
              <a:spcBef>
                <a:spcPct val="20000"/>
              </a:spcBef>
              <a:buClr>
                <a:schemeClr val="hlink"/>
              </a:buClr>
              <a:buSzPct val="70000"/>
              <a:buFont typeface="Wingdings" pitchFamily="2" charset="2"/>
              <a:buNone/>
              <a:defRPr/>
            </a:pPr>
            <a:endParaRPr lang="en-US" sz="2600" b="1">
              <a:solidFill>
                <a:srgbClr val="FF00FF"/>
              </a:solidFill>
              <a:effectLst>
                <a:outerShdw blurRad="38100" dist="38100" dir="2700000" algn="tl">
                  <a:srgbClr val="000000"/>
                </a:outerShdw>
              </a:effectLst>
            </a:endParaRPr>
          </a:p>
          <a:p>
            <a:pPr marL="342900" indent="-342900" algn="just">
              <a:lnSpc>
                <a:spcPct val="80000"/>
              </a:lnSpc>
              <a:spcBef>
                <a:spcPct val="20000"/>
              </a:spcBef>
              <a:buClr>
                <a:schemeClr val="hlink"/>
              </a:buClr>
              <a:buSzPct val="70000"/>
              <a:buFont typeface="Wingdings" pitchFamily="2" charset="2"/>
              <a:buNone/>
              <a:defRPr/>
            </a:pPr>
            <a:endParaRPr lang="en-US" sz="2400">
              <a:effectLst>
                <a:outerShdw blurRad="38100" dist="38100" dir="2700000" algn="tl">
                  <a:srgbClr val="000000"/>
                </a:outerShdw>
              </a:effectLst>
            </a:endParaRP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21" name="Rectangle 25"/>
          <p:cNvSpPr>
            <a:spLocks noGrp="1" noRot="1" noChangeArrowheads="1"/>
          </p:cNvSpPr>
          <p:nvPr>
            <p:ph type="title"/>
          </p:nvPr>
        </p:nvSpPr>
        <p:spPr>
          <a:xfrm>
            <a:off x="0" y="765175"/>
            <a:ext cx="9144000" cy="3241675"/>
          </a:xfrm>
        </p:spPr>
        <p:txBody>
          <a:bodyPr/>
          <a:lstStyle/>
          <a:p>
            <a:pPr algn="r" eaLnBrk="1" hangingPunct="1">
              <a:defRPr/>
            </a:pPr>
            <a:r>
              <a:rPr lang="ar-SA" sz="3200" b="0" smtClean="0">
                <a:solidFill>
                  <a:schemeClr val="tx1"/>
                </a:solidFill>
                <a:cs typeface="Yagut" pitchFamily="2" charset="-78"/>
              </a:rPr>
              <a:t>ويليام جيمز استاد دانشگاه هاروارد  در تحقيقات خود به اين نتيجه رسيد كه كاركنان روزمزد براي آنكه كارشان را داشته باشند بعبارت ديگر براي آنكه اخراج نشوند كافيست كه 20 تا 30 درصد ظرفيت كاري خودرابه</a:t>
            </a:r>
            <a:r>
              <a:rPr lang="fa-IR" sz="3200" b="0" smtClean="0">
                <a:solidFill>
                  <a:schemeClr val="tx1"/>
                </a:solidFill>
                <a:cs typeface="Yagut" pitchFamily="2" charset="-78"/>
              </a:rPr>
              <a:t> </a:t>
            </a:r>
            <a:r>
              <a:rPr lang="ar-SA" sz="3200" b="0" smtClean="0">
                <a:solidFill>
                  <a:schemeClr val="tx1"/>
                </a:solidFill>
                <a:cs typeface="Yagut" pitchFamily="2" charset="-78"/>
              </a:rPr>
              <a:t>كاراندازند.</a:t>
            </a:r>
            <a:br>
              <a:rPr lang="ar-SA" sz="3200" b="0" smtClean="0">
                <a:solidFill>
                  <a:schemeClr val="tx1"/>
                </a:solidFill>
                <a:cs typeface="Yagut" pitchFamily="2" charset="-78"/>
              </a:rPr>
            </a:br>
            <a:r>
              <a:rPr lang="ar-SA" sz="3200" b="0" smtClean="0">
                <a:solidFill>
                  <a:schemeClr val="tx1"/>
                </a:solidFill>
                <a:cs typeface="Yagut" pitchFamily="2" charset="-78"/>
              </a:rPr>
              <a:t>مطالعات او نشان داد كه اگر كاركنان به نحو شايسته انگيخته شوند كارايي شان به 80 تا 90 درصد خواهد رسيد.</a:t>
            </a:r>
            <a:r>
              <a:rPr lang="en-US" sz="3200" b="0" smtClean="0">
                <a:solidFill>
                  <a:schemeClr val="tx1"/>
                </a:solidFill>
                <a:cs typeface="Yagut" pitchFamily="2" charset="-78"/>
              </a:rPr>
              <a:t/>
            </a:r>
            <a:br>
              <a:rPr lang="en-US" sz="3200" b="0" smtClean="0">
                <a:solidFill>
                  <a:schemeClr val="tx1"/>
                </a:solidFill>
                <a:cs typeface="Yagut" pitchFamily="2" charset="-78"/>
              </a:rPr>
            </a:br>
            <a:endParaRPr lang="en-US" sz="3200" b="0" smtClean="0">
              <a:solidFill>
                <a:schemeClr val="tx1"/>
              </a:solidFill>
              <a:cs typeface="Yagut" pitchFamily="2" charset="-78"/>
            </a:endParaRPr>
          </a:p>
        </p:txBody>
      </p:sp>
      <p:sp>
        <p:nvSpPr>
          <p:cNvPr id="12291" name="Text Box 5"/>
          <p:cNvSpPr txBox="1">
            <a:spLocks noChangeArrowheads="1"/>
          </p:cNvSpPr>
          <p:nvPr/>
        </p:nvSpPr>
        <p:spPr bwMode="auto">
          <a:xfrm>
            <a:off x="684213" y="3933825"/>
            <a:ext cx="5032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pPr>
            <a:endParaRPr lang="en-US" altLang="fa-IR">
              <a:latin typeface="Arial" panose="020B0604020202020204" pitchFamily="34" charset="0"/>
            </a:endParaRPr>
          </a:p>
        </p:txBody>
      </p:sp>
      <p:graphicFrame>
        <p:nvGraphicFramePr>
          <p:cNvPr id="4160" name="Group 64"/>
          <p:cNvGraphicFramePr>
            <a:graphicFrameLocks noGrp="1"/>
          </p:cNvGraphicFramePr>
          <p:nvPr>
            <p:ph idx="1"/>
          </p:nvPr>
        </p:nvGraphicFramePr>
        <p:xfrm>
          <a:off x="611188" y="3716338"/>
          <a:ext cx="2305050" cy="2475021"/>
        </p:xfrm>
        <a:graphic>
          <a:graphicData uri="http://schemas.openxmlformats.org/drawingml/2006/table">
            <a:tbl>
              <a:tblPr rtl="1"/>
              <a:tblGrid>
                <a:gridCol w="2305050">
                  <a:extLst>
                    <a:ext uri="{9D8B030D-6E8A-4147-A177-3AD203B41FA5}">
                      <a16:colId xmlns:a16="http://schemas.microsoft.com/office/drawing/2014/main" val="20000"/>
                    </a:ext>
                  </a:extLst>
                </a:gridCol>
              </a:tblGrid>
              <a:tr h="518027">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marT="45708" marB="4570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5379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3600" b="1" i="0" u="none" strike="noStrike" cap="none" normalizeH="0" baseline="0" smtClean="0">
                          <a:ln>
                            <a:noFill/>
                          </a:ln>
                          <a:solidFill>
                            <a:srgbClr val="FF9900"/>
                          </a:solidFill>
                          <a:effectLst>
                            <a:outerShdw blurRad="38100" dist="38100" dir="2700000" algn="tl">
                              <a:srgbClr val="C0C0C0"/>
                            </a:outerShdw>
                          </a:effectLst>
                          <a:latin typeface="Garamond" pitchFamily="18" charset="0"/>
                          <a:cs typeface="Arial" pitchFamily="34" charset="0"/>
                        </a:rPr>
                        <a:t>درصد توانايي فرد</a:t>
                      </a:r>
                      <a:endParaRPr kumimoji="0" lang="en-US" sz="3600" b="1" i="0" u="none" strike="noStrike" cap="none" normalizeH="0" baseline="0" smtClean="0">
                        <a:ln>
                          <a:noFill/>
                        </a:ln>
                        <a:solidFill>
                          <a:srgbClr val="FF9900"/>
                        </a:solidFill>
                        <a:effectLst>
                          <a:outerShdw blurRad="38100" dist="38100" dir="2700000" algn="tl">
                            <a:srgbClr val="C0C0C0"/>
                          </a:outerShdw>
                        </a:effectLst>
                        <a:latin typeface="Garamond" pitchFamily="18" charset="0"/>
                        <a:cs typeface="Arial" pitchFamily="34" charset="0"/>
                      </a:endParaRPr>
                    </a:p>
                  </a:txBody>
                  <a:tcPr marT="45708" marB="4570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pattFill prst="lgGrid">
                      <a:fgClr>
                        <a:schemeClr val="accent1"/>
                      </a:fgClr>
                      <a:bgClr>
                        <a:srgbClr val="FFFFFF"/>
                      </a:bgClr>
                    </a:pattFill>
                  </a:tcPr>
                </a:tc>
                <a:extLst>
                  <a:ext uri="{0D108BD9-81ED-4DB2-BD59-A6C34878D82A}">
                    <a16:rowId xmlns:a16="http://schemas.microsoft.com/office/drawing/2014/main" val="10001"/>
                  </a:ext>
                </a:extLst>
              </a:tr>
              <a:tr h="603095">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marT="45708" marB="4570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2302" name="AutoShape 44"/>
          <p:cNvSpPr>
            <a:spLocks/>
          </p:cNvSpPr>
          <p:nvPr/>
        </p:nvSpPr>
        <p:spPr bwMode="auto">
          <a:xfrm>
            <a:off x="4787900" y="4292600"/>
            <a:ext cx="504825" cy="1223963"/>
          </a:xfrm>
          <a:prstGeom prst="rightBrace">
            <a:avLst>
              <a:gd name="adj1" fmla="val 20204"/>
              <a:gd name="adj2" fmla="val 50000"/>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12303" name="Rectangle 46"/>
          <p:cNvSpPr>
            <a:spLocks noChangeArrowheads="1"/>
          </p:cNvSpPr>
          <p:nvPr/>
        </p:nvSpPr>
        <p:spPr bwMode="auto">
          <a:xfrm>
            <a:off x="3059113" y="4076700"/>
            <a:ext cx="1800225" cy="647700"/>
          </a:xfrm>
          <a:prstGeom prst="rect">
            <a:avLst/>
          </a:prstGeom>
          <a:solidFill>
            <a:srgbClr val="FFFF99"/>
          </a:solidFill>
          <a:ln w="9525">
            <a:solidFill>
              <a:srgbClr val="FFFFFF"/>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400" b="1">
                <a:solidFill>
                  <a:schemeClr val="bg1"/>
                </a:solidFill>
                <a:latin typeface="Arial" panose="020B0604020202020204" pitchFamily="34" charset="0"/>
              </a:rPr>
              <a:t>80 تا 90 درصد</a:t>
            </a:r>
            <a:endParaRPr lang="en-US" altLang="fa-IR" sz="2400" b="1">
              <a:solidFill>
                <a:schemeClr val="bg1"/>
              </a:solidFill>
              <a:latin typeface="Arial" panose="020B0604020202020204" pitchFamily="34" charset="0"/>
            </a:endParaRPr>
          </a:p>
        </p:txBody>
      </p:sp>
      <p:sp>
        <p:nvSpPr>
          <p:cNvPr id="12304" name="Rectangle 47"/>
          <p:cNvSpPr>
            <a:spLocks noChangeArrowheads="1"/>
          </p:cNvSpPr>
          <p:nvPr/>
        </p:nvSpPr>
        <p:spPr bwMode="auto">
          <a:xfrm>
            <a:off x="3059113" y="5084763"/>
            <a:ext cx="1800225" cy="647700"/>
          </a:xfrm>
          <a:prstGeom prst="rect">
            <a:avLst/>
          </a:prstGeom>
          <a:solidFill>
            <a:srgbClr val="FFFF99"/>
          </a:solidFill>
          <a:ln w="9525">
            <a:solidFill>
              <a:srgbClr val="FFFFFF"/>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400" b="1">
                <a:solidFill>
                  <a:schemeClr val="bg1"/>
                </a:solidFill>
                <a:latin typeface="Arial" panose="020B0604020202020204" pitchFamily="34" charset="0"/>
              </a:rPr>
              <a:t>20 تا 30 درصد</a:t>
            </a:r>
            <a:endParaRPr lang="en-US" altLang="fa-IR" sz="2400" b="1">
              <a:solidFill>
                <a:schemeClr val="bg1"/>
              </a:solidFill>
              <a:latin typeface="Arial" panose="020B0604020202020204" pitchFamily="34" charset="0"/>
            </a:endParaRPr>
          </a:p>
        </p:txBody>
      </p:sp>
      <p:sp>
        <p:nvSpPr>
          <p:cNvPr id="12305" name="Rectangle 51"/>
          <p:cNvSpPr>
            <a:spLocks noChangeArrowheads="1"/>
          </p:cNvSpPr>
          <p:nvPr/>
        </p:nvSpPr>
        <p:spPr bwMode="auto">
          <a:xfrm>
            <a:off x="5364163" y="4437063"/>
            <a:ext cx="3168650" cy="936625"/>
          </a:xfrm>
          <a:prstGeom prst="rect">
            <a:avLst/>
          </a:prstGeom>
          <a:solidFill>
            <a:srgbClr val="FFFF00"/>
          </a:solidFill>
          <a:ln w="9525">
            <a:solidFill>
              <a:srgbClr val="FFFFFF"/>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chemeClr val="bg1"/>
                </a:solidFill>
                <a:latin typeface="Arial" panose="020B0604020202020204" pitchFamily="34" charset="0"/>
              </a:rPr>
              <a:t>فضايي كه تحت تاثير</a:t>
            </a:r>
            <a:endParaRPr lang="en-US" altLang="fa-IR" sz="2800" b="1">
              <a:solidFill>
                <a:schemeClr val="bg1"/>
              </a:solidFill>
              <a:latin typeface="Arial" panose="020B0604020202020204" pitchFamily="34" charset="0"/>
            </a:endParaRPr>
          </a:p>
          <a:p>
            <a:pPr algn="ctr" eaLnBrk="1" hangingPunct="1"/>
            <a:r>
              <a:rPr lang="ar-SA" altLang="fa-IR" sz="2800" b="1">
                <a:solidFill>
                  <a:schemeClr val="bg1"/>
                </a:solidFill>
                <a:latin typeface="Arial" panose="020B0604020202020204" pitchFamily="34" charset="0"/>
              </a:rPr>
              <a:t> انگيزش قرار گرفته</a:t>
            </a:r>
            <a:endParaRPr lang="en-US" altLang="fa-IR" sz="2800" b="1">
              <a:solidFill>
                <a:schemeClr val="bg1"/>
              </a:solidFill>
              <a:latin typeface="Arial" panose="020B0604020202020204" pitchFamily="34" charset="0"/>
            </a:endParaRPr>
          </a:p>
        </p:txBody>
      </p:sp>
      <p:sp>
        <p:nvSpPr>
          <p:cNvPr id="4151" name="Rectangle 55"/>
          <p:cNvSpPr>
            <a:spLocks noChangeArrowheads="1"/>
          </p:cNvSpPr>
          <p:nvPr/>
        </p:nvSpPr>
        <p:spPr bwMode="auto">
          <a:xfrm>
            <a:off x="684213" y="3213100"/>
            <a:ext cx="2159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3200" b="1">
                <a:solidFill>
                  <a:srgbClr val="00FF99"/>
                </a:solidFill>
                <a:latin typeface="Arial" panose="020B0604020202020204" pitchFamily="34" charset="0"/>
              </a:rPr>
              <a:t>كارمند</a:t>
            </a:r>
            <a:endParaRPr lang="en-US" altLang="fa-IR" sz="3200" b="1">
              <a:solidFill>
                <a:srgbClr val="00FF99"/>
              </a:solidFill>
              <a:latin typeface="Arial" panose="020B0604020202020204" pitchFamily="34" charset="0"/>
            </a:endParaRPr>
          </a:p>
        </p:txBody>
      </p:sp>
      <p:sp>
        <p:nvSpPr>
          <p:cNvPr id="4153" name="Rectangle 57"/>
          <p:cNvSpPr>
            <a:spLocks noChangeArrowheads="1"/>
          </p:cNvSpPr>
          <p:nvPr/>
        </p:nvSpPr>
        <p:spPr bwMode="auto">
          <a:xfrm>
            <a:off x="395288" y="0"/>
            <a:ext cx="8424862" cy="836613"/>
          </a:xfrm>
          <a:prstGeom prst="rect">
            <a:avLst/>
          </a:prstGeom>
          <a:noFill/>
          <a:ln w="9525">
            <a:noFill/>
            <a:miter lim="800000"/>
            <a:headEnd/>
            <a:tailEnd/>
          </a:ln>
          <a:effectLst/>
        </p:spPr>
        <p:txBody>
          <a:bodyPr anchor="ctr"/>
          <a:lstStyle/>
          <a:p>
            <a:pPr algn="ctr">
              <a:defRPr/>
            </a:pPr>
            <a:r>
              <a:rPr lang="ar-SA" sz="3200">
                <a:effectLst>
                  <a:outerShdw blurRad="38100" dist="38100" dir="2700000" algn="tl">
                    <a:srgbClr val="000000"/>
                  </a:outerShdw>
                </a:effectLst>
                <a:cs typeface="Titr" pitchFamily="2" charset="-78"/>
              </a:rPr>
              <a:t/>
            </a:r>
            <a:br>
              <a:rPr lang="ar-SA" sz="3200">
                <a:effectLst>
                  <a:outerShdw blurRad="38100" dist="38100" dir="2700000" algn="tl">
                    <a:srgbClr val="000000"/>
                  </a:outerShdw>
                </a:effectLst>
                <a:cs typeface="Titr" pitchFamily="2" charset="-78"/>
              </a:rPr>
            </a:br>
            <a:r>
              <a:rPr lang="ar-SA" sz="4000" b="1">
                <a:solidFill>
                  <a:srgbClr val="FFFF00"/>
                </a:solidFill>
                <a:effectLst>
                  <a:outerShdw blurRad="38100" dist="38100" dir="2700000" algn="tl">
                    <a:srgbClr val="000000"/>
                  </a:outerShdw>
                </a:effectLst>
                <a:cs typeface="Titr" pitchFamily="2" charset="-78"/>
              </a:rPr>
              <a:t>تاثير انگيزش بر عملكرد افراد</a:t>
            </a:r>
            <a:r>
              <a:rPr lang="en-US" sz="4000" b="1">
                <a:effectLst>
                  <a:outerShdw blurRad="38100" dist="38100" dir="2700000" algn="tl">
                    <a:srgbClr val="000000"/>
                  </a:outerShdw>
                </a:effectLst>
                <a:cs typeface="Titr" pitchFamily="2" charset="-78"/>
              </a:rPr>
              <a:t/>
            </a:r>
            <a:br>
              <a:rPr lang="en-US" sz="4000" b="1">
                <a:effectLst>
                  <a:outerShdw blurRad="38100" dist="38100" dir="2700000" algn="tl">
                    <a:srgbClr val="000000"/>
                  </a:outerShdw>
                </a:effectLst>
                <a:cs typeface="Titr" pitchFamily="2" charset="-78"/>
              </a:rPr>
            </a:br>
            <a:endParaRPr lang="en-US" sz="4000" b="1">
              <a:effectLst>
                <a:outerShdw blurRad="38100" dist="38100" dir="2700000" algn="tl">
                  <a:srgbClr val="000000"/>
                </a:outerShdw>
              </a:effectLst>
              <a:cs typeface="Titr"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12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160"/>
                                        </p:tgtEl>
                                        <p:attrNameLst>
                                          <p:attrName>style.visibility</p:attrName>
                                        </p:attrNameLst>
                                      </p:cBhvr>
                                      <p:to>
                                        <p:strVal val="visible"/>
                                      </p:to>
                                    </p:set>
                                  </p:child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499"/>
                                          </p:stCondLst>
                                        </p:cTn>
                                        <p:tgtEl>
                                          <p:spTgt spid="41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1" grpId="0" autoUpdateAnimBg="0"/>
      <p:bldP spid="4151" grpId="0"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62" name="Rectangle 2"/>
          <p:cNvSpPr>
            <a:spLocks noGrp="1" noRot="1" noChangeArrowheads="1"/>
          </p:cNvSpPr>
          <p:nvPr>
            <p:ph type="title"/>
          </p:nvPr>
        </p:nvSpPr>
        <p:spPr>
          <a:xfrm>
            <a:off x="457200" y="0"/>
            <a:ext cx="8229600" cy="836613"/>
          </a:xfrm>
        </p:spPr>
        <p:txBody>
          <a:bodyPr/>
          <a:lstStyle/>
          <a:p>
            <a:pPr eaLnBrk="1" hangingPunct="1">
              <a:defRPr/>
            </a:pPr>
            <a:r>
              <a:rPr lang="ar-SA" sz="3600" smtClean="0">
                <a:solidFill>
                  <a:srgbClr val="FFFF00"/>
                </a:solidFill>
              </a:rPr>
              <a:t>وضعيت زندگي</a:t>
            </a:r>
            <a:endParaRPr lang="en-US" sz="3600" smtClean="0">
              <a:solidFill>
                <a:srgbClr val="FFFF00"/>
              </a:solidFill>
            </a:endParaRPr>
          </a:p>
        </p:txBody>
      </p:sp>
      <p:sp>
        <p:nvSpPr>
          <p:cNvPr id="143363" name="Rectangle 3"/>
          <p:cNvSpPr>
            <a:spLocks noGrp="1" noChangeArrowheads="1"/>
          </p:cNvSpPr>
          <p:nvPr>
            <p:ph type="body" idx="1"/>
          </p:nvPr>
        </p:nvSpPr>
        <p:spPr>
          <a:xfrm>
            <a:off x="0" y="765175"/>
            <a:ext cx="9144000" cy="6092825"/>
          </a:xfrm>
        </p:spPr>
        <p:txBody>
          <a:bodyPr/>
          <a:lstStyle/>
          <a:p>
            <a:pPr algn="just" eaLnBrk="1" hangingPunct="1">
              <a:buFont typeface="Wingdings" panose="05000000000000000000" pitchFamily="2" charset="2"/>
              <a:buNone/>
              <a:defRPr/>
            </a:pPr>
            <a:r>
              <a:rPr lang="fa-IR" smtClean="0"/>
              <a:t>درفرايند رشد مردم درباره ارزش خود ونيزبراي افراد مهم درمحيط خودمفروضات اوليه اي دارند.</a:t>
            </a:r>
            <a:r>
              <a:rPr lang="fa-IR" b="1" smtClean="0">
                <a:solidFill>
                  <a:srgbClr val="00FF99"/>
                </a:solidFill>
              </a:rPr>
              <a:t>توماس هريس</a:t>
            </a:r>
            <a:r>
              <a:rPr lang="fa-IR" smtClean="0"/>
              <a:t> تركيب مفروضات درباره خودوشخص ديگرراوضعيت زندگي مي نامد.وضعيتهاي زندگي ازحالات من با دوامترند . </a:t>
            </a:r>
          </a:p>
          <a:p>
            <a:pPr algn="just" eaLnBrk="1" hangingPunct="1">
              <a:buFont typeface="Wingdings" panose="05000000000000000000" pitchFamily="2" charset="2"/>
              <a:buNone/>
              <a:defRPr/>
            </a:pPr>
            <a:r>
              <a:rPr lang="fa-IR" smtClean="0"/>
              <a:t>اين مفروضات ازنقطه نظرخوبي</a:t>
            </a:r>
            <a:r>
              <a:rPr lang="en-US" sz="2800" b="1" smtClean="0">
                <a:solidFill>
                  <a:srgbClr val="00FF99"/>
                </a:solidFill>
              </a:rPr>
              <a:t>OKAYNESS</a:t>
            </a:r>
            <a:r>
              <a:rPr lang="fa-IR" smtClean="0"/>
              <a:t>بشرح ذيل تبيين مي شوند :</a:t>
            </a:r>
          </a:p>
          <a:p>
            <a:pPr algn="just" eaLnBrk="1" hangingPunct="1">
              <a:buFont typeface="Wingdings" panose="05000000000000000000" pitchFamily="2" charset="2"/>
              <a:buChar char="v"/>
              <a:defRPr/>
            </a:pPr>
            <a:r>
              <a:rPr lang="fa-IR" b="1" i="1" smtClean="0">
                <a:solidFill>
                  <a:schemeClr val="folHlink"/>
                </a:solidFill>
              </a:rPr>
              <a:t>من خوب نيستم – تو خوب نيستي</a:t>
            </a:r>
          </a:p>
          <a:p>
            <a:pPr algn="just" eaLnBrk="1" hangingPunct="1">
              <a:buFont typeface="Wingdings" panose="05000000000000000000" pitchFamily="2" charset="2"/>
              <a:buChar char="v"/>
              <a:defRPr/>
            </a:pPr>
            <a:r>
              <a:rPr lang="fa-IR" b="1" i="1" smtClean="0">
                <a:solidFill>
                  <a:schemeClr val="folHlink"/>
                </a:solidFill>
              </a:rPr>
              <a:t>من خوب نيستم – تو خوبي</a:t>
            </a:r>
          </a:p>
          <a:p>
            <a:pPr algn="just" eaLnBrk="1" hangingPunct="1">
              <a:buFont typeface="Wingdings" panose="05000000000000000000" pitchFamily="2" charset="2"/>
              <a:buChar char="v"/>
              <a:defRPr/>
            </a:pPr>
            <a:r>
              <a:rPr lang="fa-IR" b="1" i="1" smtClean="0">
                <a:solidFill>
                  <a:schemeClr val="folHlink"/>
                </a:solidFill>
              </a:rPr>
              <a:t>من خوبم – تو خوب نيستي</a:t>
            </a:r>
          </a:p>
          <a:p>
            <a:pPr algn="just" eaLnBrk="1" hangingPunct="1">
              <a:buFont typeface="Wingdings" panose="05000000000000000000" pitchFamily="2" charset="2"/>
              <a:buChar char="v"/>
              <a:defRPr/>
            </a:pPr>
            <a:r>
              <a:rPr lang="fa-IR" b="1" i="1" smtClean="0">
                <a:solidFill>
                  <a:schemeClr val="folHlink"/>
                </a:solidFill>
              </a:rPr>
              <a:t>من خوبم – تو خوبي</a:t>
            </a:r>
            <a:endParaRPr lang="en-US" b="1" i="1" smtClean="0">
              <a:solidFill>
                <a:schemeClr val="folHlink"/>
              </a:solidFill>
            </a:endParaRPr>
          </a:p>
        </p:txBody>
      </p:sp>
    </p:spTree>
  </p:cSld>
  <p:clrMapOvr>
    <a:masterClrMapping/>
  </p:clrMapOvr>
  <p:transition>
    <p:wedg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6" name="Rectangle 2"/>
          <p:cNvSpPr>
            <a:spLocks noGrp="1" noRot="1" noChangeArrowheads="1"/>
          </p:cNvSpPr>
          <p:nvPr>
            <p:ph type="title"/>
          </p:nvPr>
        </p:nvSpPr>
        <p:spPr>
          <a:xfrm>
            <a:off x="323850" y="0"/>
            <a:ext cx="8620125" cy="836613"/>
          </a:xfrm>
        </p:spPr>
        <p:txBody>
          <a:bodyPr/>
          <a:lstStyle/>
          <a:p>
            <a:pPr eaLnBrk="1" hangingPunct="1">
              <a:defRPr/>
            </a:pPr>
            <a:r>
              <a:rPr lang="ar-SA" sz="3600" smtClean="0">
                <a:solidFill>
                  <a:srgbClr val="00FF99"/>
                </a:solidFill>
              </a:rPr>
              <a:t>دارندگان وضعيت زندگي(من خوب نيستم-توخوب نيستي)</a:t>
            </a:r>
            <a:endParaRPr lang="en-US" sz="3600" smtClean="0">
              <a:solidFill>
                <a:srgbClr val="00FF99"/>
              </a:solidFill>
            </a:endParaRPr>
          </a:p>
        </p:txBody>
      </p:sp>
      <p:sp>
        <p:nvSpPr>
          <p:cNvPr id="144387" name="Rectangle 3"/>
          <p:cNvSpPr>
            <a:spLocks noGrp="1" noChangeArrowheads="1"/>
          </p:cNvSpPr>
          <p:nvPr>
            <p:ph type="body" idx="1"/>
          </p:nvPr>
        </p:nvSpPr>
        <p:spPr>
          <a:xfrm>
            <a:off x="0" y="981075"/>
            <a:ext cx="9144000" cy="2087563"/>
          </a:xfrm>
        </p:spPr>
        <p:txBody>
          <a:bodyPr/>
          <a:lstStyle/>
          <a:p>
            <a:pPr algn="just" eaLnBrk="1" hangingPunct="1">
              <a:buFont typeface="Wingdings" panose="05000000000000000000" pitchFamily="2" charset="2"/>
              <a:buNone/>
              <a:defRPr/>
            </a:pPr>
            <a:r>
              <a:rPr lang="ar-SA" smtClean="0"/>
              <a:t>درموردخوداحساس بدي دارند.درنظراين گروه كل زندگي مصيبت باراست.مردمي كه داراي اين حالت زندگي هستند تسليم ميشوند،به ديگران اطمينان ندارندوازخودنيزسلب اعتماد كرده اند.</a:t>
            </a:r>
          </a:p>
          <a:p>
            <a:pPr algn="just" eaLnBrk="1" hangingPunct="1">
              <a:buFont typeface="Wingdings" panose="05000000000000000000" pitchFamily="2" charset="2"/>
              <a:buNone/>
              <a:defRPr/>
            </a:pPr>
            <a:endParaRPr lang="ar-SA" smtClean="0"/>
          </a:p>
          <a:p>
            <a:pPr eaLnBrk="1" hangingPunct="1">
              <a:buFont typeface="Wingdings" panose="05000000000000000000" pitchFamily="2" charset="2"/>
              <a:buNone/>
              <a:defRPr/>
            </a:pPr>
            <a:endParaRPr lang="en-US" sz="3600" smtClean="0"/>
          </a:p>
        </p:txBody>
      </p:sp>
      <p:sp>
        <p:nvSpPr>
          <p:cNvPr id="144388" name="Rectangle 4"/>
          <p:cNvSpPr>
            <a:spLocks noRot="1" noChangeArrowheads="1"/>
          </p:cNvSpPr>
          <p:nvPr/>
        </p:nvSpPr>
        <p:spPr bwMode="auto">
          <a:xfrm>
            <a:off x="323850" y="2852738"/>
            <a:ext cx="8229600" cy="1008062"/>
          </a:xfrm>
          <a:prstGeom prst="rect">
            <a:avLst/>
          </a:prstGeom>
          <a:noFill/>
          <a:ln w="9525">
            <a:noFill/>
            <a:miter lim="800000"/>
            <a:headEnd/>
            <a:tailEnd/>
          </a:ln>
          <a:effectLst/>
        </p:spPr>
        <p:txBody>
          <a:bodyPr anchor="ctr"/>
          <a:lstStyle/>
          <a:p>
            <a:pPr algn="just">
              <a:defRPr/>
            </a:pPr>
            <a:r>
              <a:rPr lang="ar-SA" sz="3600" b="1">
                <a:solidFill>
                  <a:srgbClr val="00FF99"/>
                </a:solidFill>
                <a:effectLst>
                  <a:outerShdw blurRad="38100" dist="38100" dir="2700000" algn="tl">
                    <a:srgbClr val="000000"/>
                  </a:outerShdw>
                </a:effectLst>
              </a:rPr>
              <a:t>دارندگان وضعيت زندگي (من خوب نيستم- توخوبي)</a:t>
            </a:r>
            <a:endParaRPr lang="en-US" sz="3600" b="1">
              <a:solidFill>
                <a:srgbClr val="00FF99"/>
              </a:solidFill>
              <a:effectLst>
                <a:outerShdw blurRad="38100" dist="38100" dir="2700000" algn="tl">
                  <a:srgbClr val="000000"/>
                </a:outerShdw>
              </a:effectLst>
            </a:endParaRPr>
          </a:p>
        </p:txBody>
      </p:sp>
      <p:sp>
        <p:nvSpPr>
          <p:cNvPr id="144389" name="Rectangle 5"/>
          <p:cNvSpPr>
            <a:spLocks noChangeArrowheads="1"/>
          </p:cNvSpPr>
          <p:nvPr/>
        </p:nvSpPr>
        <p:spPr bwMode="auto">
          <a:xfrm>
            <a:off x="0" y="3933825"/>
            <a:ext cx="9144000" cy="2116138"/>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None/>
              <a:defRPr/>
            </a:pPr>
            <a:r>
              <a:rPr lang="ar-SA" sz="3200">
                <a:effectLst>
                  <a:outerShdw blurRad="38100" dist="38100" dir="2700000" algn="tl">
                    <a:srgbClr val="000000"/>
                  </a:outerShdw>
                </a:effectLst>
              </a:rPr>
              <a:t>دارندگان وضعيت من خوب نيستم شما خوبيدغالباً داراي حالت من كودك تسليم شونده ميباشند.احساسشان اينست كه ديگران تواناتر از آنهاهستند ومعمولاً مشكلات ديگران ازخودآنها كمتراست.معتقدند هميشه سرشان كلاه مي رود.</a:t>
            </a:r>
            <a:endParaRPr lang="en-US" sz="3200">
              <a:effectLst>
                <a:outerShdw blurRad="38100" dist="38100" dir="2700000" algn="tl">
                  <a:srgbClr val="000000"/>
                </a:outerShdw>
              </a:effectLst>
            </a:endParaRPr>
          </a:p>
        </p:txBody>
      </p:sp>
    </p:spTree>
  </p:cSld>
  <p:clrMapOvr>
    <a:masterClrMapping/>
  </p:clrMapOvr>
  <p:transition>
    <p:wedg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6434" name="Rectangle 2"/>
          <p:cNvSpPr>
            <a:spLocks noGrp="1" noRot="1" noChangeArrowheads="1"/>
          </p:cNvSpPr>
          <p:nvPr>
            <p:ph type="title"/>
          </p:nvPr>
        </p:nvSpPr>
        <p:spPr>
          <a:xfrm>
            <a:off x="457200" y="0"/>
            <a:ext cx="8229600" cy="908050"/>
          </a:xfrm>
        </p:spPr>
        <p:txBody>
          <a:bodyPr/>
          <a:lstStyle/>
          <a:p>
            <a:pPr eaLnBrk="1" hangingPunct="1">
              <a:defRPr/>
            </a:pPr>
            <a:r>
              <a:rPr lang="fa-IR" sz="3600" smtClean="0">
                <a:solidFill>
                  <a:srgbClr val="00FF99"/>
                </a:solidFill>
              </a:rPr>
              <a:t>دارندگان وضعيت زندگي (من خوبم – توخوب نيستي)</a:t>
            </a:r>
            <a:endParaRPr lang="en-US" sz="3600" smtClean="0">
              <a:solidFill>
                <a:srgbClr val="00FF99"/>
              </a:solidFill>
            </a:endParaRPr>
          </a:p>
        </p:txBody>
      </p:sp>
      <p:sp>
        <p:nvSpPr>
          <p:cNvPr id="146435" name="Rectangle 3"/>
          <p:cNvSpPr>
            <a:spLocks noGrp="1" noChangeArrowheads="1"/>
          </p:cNvSpPr>
          <p:nvPr>
            <p:ph type="body" idx="1"/>
          </p:nvPr>
        </p:nvSpPr>
        <p:spPr>
          <a:xfrm>
            <a:off x="0" y="765175"/>
            <a:ext cx="9144000" cy="3168650"/>
          </a:xfrm>
        </p:spPr>
        <p:txBody>
          <a:bodyPr/>
          <a:lstStyle/>
          <a:p>
            <a:pPr algn="just" eaLnBrk="1" hangingPunct="1">
              <a:buFont typeface="Wingdings" panose="05000000000000000000" pitchFamily="2" charset="2"/>
              <a:buNone/>
              <a:defRPr/>
            </a:pPr>
            <a:r>
              <a:rPr lang="ar-SA" sz="2800" smtClean="0"/>
              <a:t>دارندگان وضعيت من خوبم - شما خوب نيستيد غالباً داراي من والد منتقد هستند .اين افراد لااقل به دودليل نسبت به ديگران سوءنيت دارند: اولاً انها ديگران را از جمله منابع انتقاد به شمار مي آورند و مي پندارند اگر كاملاً بي عيب و نقص نباشند مورد انتقاد بي حد و حصر مردم قرار خواهند گرفت .</a:t>
            </a:r>
          </a:p>
          <a:p>
            <a:pPr algn="just" eaLnBrk="1" hangingPunct="1">
              <a:buFont typeface="Wingdings" panose="05000000000000000000" pitchFamily="2" charset="2"/>
              <a:buNone/>
              <a:defRPr/>
            </a:pPr>
            <a:r>
              <a:rPr lang="ar-SA" sz="2800" smtClean="0"/>
              <a:t>ثانياًدلشان ميخواهدازصاحبان اقتدارجداشوندواستقلال بيشتري بدست بياورند، اما ياازنحوه كاراطمينان ندارندويا كوشش گذشته انان دراين خصوص با تجارب تلخ همراه بوده است.او معمولاً به كسي توجهي نمي كند .</a:t>
            </a:r>
            <a:endParaRPr lang="en-US" sz="2800" smtClean="0"/>
          </a:p>
        </p:txBody>
      </p:sp>
      <p:sp>
        <p:nvSpPr>
          <p:cNvPr id="146436" name="Rectangle 4"/>
          <p:cNvSpPr>
            <a:spLocks noChangeArrowheads="1"/>
          </p:cNvSpPr>
          <p:nvPr/>
        </p:nvSpPr>
        <p:spPr bwMode="auto">
          <a:xfrm>
            <a:off x="323850" y="4005263"/>
            <a:ext cx="8229600" cy="863600"/>
          </a:xfrm>
          <a:prstGeom prst="rect">
            <a:avLst/>
          </a:prstGeom>
          <a:noFill/>
          <a:ln w="9525">
            <a:noFill/>
            <a:miter lim="800000"/>
            <a:headEnd/>
            <a:tailEnd/>
          </a:ln>
          <a:effectLst/>
        </p:spPr>
        <p:txBody>
          <a:bodyPr anchor="ctr"/>
          <a:lstStyle/>
          <a:p>
            <a:pPr algn="ctr">
              <a:defRPr/>
            </a:pPr>
            <a:r>
              <a:rPr lang="fa-IR" sz="3600" b="1">
                <a:solidFill>
                  <a:srgbClr val="00FF99"/>
                </a:solidFill>
                <a:effectLst>
                  <a:outerShdw blurRad="38100" dist="38100" dir="2700000" algn="tl">
                    <a:srgbClr val="000000"/>
                  </a:outerShdw>
                </a:effectLst>
              </a:rPr>
              <a:t>دارندگان وضعيت زندگي (من خوبم – توخوبي)</a:t>
            </a:r>
            <a:endParaRPr lang="en-US" sz="3600" b="1">
              <a:solidFill>
                <a:srgbClr val="00FF99"/>
              </a:solidFill>
              <a:effectLst>
                <a:outerShdw blurRad="38100" dist="38100" dir="2700000" algn="tl">
                  <a:srgbClr val="000000"/>
                </a:outerShdw>
              </a:effectLst>
            </a:endParaRPr>
          </a:p>
        </p:txBody>
      </p:sp>
      <p:sp>
        <p:nvSpPr>
          <p:cNvPr id="146437" name="Rectangle 5"/>
          <p:cNvSpPr>
            <a:spLocks noChangeArrowheads="1"/>
          </p:cNvSpPr>
          <p:nvPr/>
        </p:nvSpPr>
        <p:spPr bwMode="auto">
          <a:xfrm>
            <a:off x="0" y="4868863"/>
            <a:ext cx="9144000" cy="1828800"/>
          </a:xfrm>
          <a:prstGeom prst="rect">
            <a:avLst/>
          </a:prstGeom>
          <a:noFill/>
          <a:ln w="9525">
            <a:noFill/>
            <a:miter lim="800000"/>
            <a:headEnd/>
            <a:tailEnd/>
          </a:ln>
          <a:effectLst/>
        </p:spPr>
        <p:txBody>
          <a:bodyPr/>
          <a:lstStyle/>
          <a:p>
            <a:pPr marL="342900" indent="-342900" algn="just">
              <a:spcBef>
                <a:spcPct val="20000"/>
              </a:spcBef>
              <a:buClr>
                <a:schemeClr val="hlink"/>
              </a:buClr>
              <a:buSzPct val="70000"/>
              <a:buFont typeface="Wingdings" pitchFamily="2" charset="2"/>
              <a:buNone/>
              <a:defRPr/>
            </a:pPr>
            <a:r>
              <a:rPr lang="ar-SA" sz="2800">
                <a:effectLst>
                  <a:outerShdw blurRad="38100" dist="38100" dir="2700000" algn="tl">
                    <a:srgbClr val="000000"/>
                  </a:outerShdw>
                </a:effectLst>
              </a:rPr>
              <a:t>حالت من خوبم تو خوبي و ضعيت زندگي سالم محسوب شده است .كساني كه داراي اين احساس هستند به خود اعتماد دارند و به ديگران و محيط خود اطمينان و اعتماد .رفتارشان از ناحيه من والد پرورش دهنده ، بالغ و كودك خوشحال ناشي ميشودوكمترازسوي كودك مخرب ياوالدمنتقد تاثير مي گيرند.</a:t>
            </a:r>
            <a:endParaRPr lang="en-US" sz="2800">
              <a:effectLst>
                <a:outerShdw blurRad="38100" dist="38100" dir="2700000" algn="tl">
                  <a:srgbClr val="000000"/>
                </a:outerShdw>
              </a:effectLst>
            </a:endParaRPr>
          </a:p>
        </p:txBody>
      </p:sp>
    </p:spTree>
  </p:cSld>
  <p:clrMapOvr>
    <a:masterClrMapping/>
  </p:clrMapOvr>
  <p:transition>
    <p:wedg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42" name="Rectangle 2"/>
          <p:cNvSpPr>
            <a:spLocks noGrp="1" noRot="1" noChangeArrowheads="1"/>
          </p:cNvSpPr>
          <p:nvPr>
            <p:ph type="title"/>
          </p:nvPr>
        </p:nvSpPr>
        <p:spPr>
          <a:xfrm>
            <a:off x="0" y="0"/>
            <a:ext cx="9144000" cy="909638"/>
          </a:xfrm>
        </p:spPr>
        <p:txBody>
          <a:bodyPr/>
          <a:lstStyle/>
          <a:p>
            <a:pPr eaLnBrk="1" hangingPunct="1">
              <a:defRPr/>
            </a:pPr>
            <a:r>
              <a:rPr lang="ar-SA" sz="3600" smtClean="0">
                <a:solidFill>
                  <a:srgbClr val="FFFF00"/>
                </a:solidFill>
              </a:rPr>
              <a:t>به چه تعامل هايي مديران بايد توجه داشته باشند</a:t>
            </a:r>
            <a:endParaRPr lang="en-US" sz="3600" smtClean="0">
              <a:solidFill>
                <a:srgbClr val="FFFF00"/>
              </a:solidFill>
            </a:endParaRPr>
          </a:p>
        </p:txBody>
      </p:sp>
      <p:sp>
        <p:nvSpPr>
          <p:cNvPr id="163843" name="Rectangle 3"/>
          <p:cNvSpPr>
            <a:spLocks noGrp="1" noChangeArrowheads="1"/>
          </p:cNvSpPr>
          <p:nvPr>
            <p:ph type="body" idx="1"/>
          </p:nvPr>
        </p:nvSpPr>
        <p:spPr>
          <a:xfrm>
            <a:off x="0" y="981075"/>
            <a:ext cx="9144000" cy="5151438"/>
          </a:xfrm>
        </p:spPr>
        <p:txBody>
          <a:bodyPr/>
          <a:lstStyle/>
          <a:p>
            <a:pPr algn="just" eaLnBrk="1" hangingPunct="1">
              <a:buFont typeface="Wingdings" panose="05000000000000000000" pitchFamily="2" charset="2"/>
              <a:buNone/>
              <a:defRPr/>
            </a:pPr>
            <a:r>
              <a:rPr lang="ar-SA" b="1" smtClean="0">
                <a:solidFill>
                  <a:srgbClr val="FF9900"/>
                </a:solidFill>
              </a:rPr>
              <a:t>دو نوع تعامل براي مديران قابل توجه است :</a:t>
            </a:r>
          </a:p>
          <a:p>
            <a:pPr algn="just" eaLnBrk="1" hangingPunct="1">
              <a:buFont typeface="Wingdings" panose="05000000000000000000" pitchFamily="2" charset="2"/>
              <a:buNone/>
              <a:defRPr/>
            </a:pPr>
            <a:r>
              <a:rPr lang="ar-SA" b="1" smtClean="0">
                <a:solidFill>
                  <a:srgbClr val="00FF99"/>
                </a:solidFill>
              </a:rPr>
              <a:t>تعامل باز:</a:t>
            </a:r>
            <a:r>
              <a:rPr lang="ar-SA" smtClean="0"/>
              <a:t> تعاملي است كه پاسخ به انگيزه پاسخي قابل انتظار وپيش بيني باشد .مشخصه اين تعامل  ارتباطات مداوم و آزاد ميان افراد است.</a:t>
            </a:r>
          </a:p>
          <a:p>
            <a:pPr algn="just" eaLnBrk="1" hangingPunct="1">
              <a:buFont typeface="Wingdings" panose="05000000000000000000" pitchFamily="2" charset="2"/>
              <a:buNone/>
              <a:defRPr/>
            </a:pPr>
            <a:r>
              <a:rPr lang="ar-SA" b="1" smtClean="0">
                <a:solidFill>
                  <a:srgbClr val="00FF99"/>
                </a:solidFill>
              </a:rPr>
              <a:t>تعامل بسته:</a:t>
            </a:r>
            <a:r>
              <a:rPr lang="ar-SA" smtClean="0"/>
              <a:t>تعاملي است كه به بسته شدن ارتباط ،لااقل بطورموقت ، مي انجامد.برخلاف تعامل باز پاسخ يا نامناسب است و يا خلاف انتظار، ضمناً از متن مورد نظر اوليه فرستنده انگيزه خارج است.   </a:t>
            </a:r>
            <a:endParaRPr lang="en-US" smtClean="0"/>
          </a:p>
        </p:txBody>
      </p:sp>
    </p:spTree>
  </p:cSld>
  <p:clrMapOvr>
    <a:masterClrMapping/>
  </p:clrMapOvr>
  <p:transition>
    <p:wedg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4866" name="Rectangle 2"/>
          <p:cNvSpPr>
            <a:spLocks noGrp="1" noRot="1" noChangeArrowheads="1"/>
          </p:cNvSpPr>
          <p:nvPr>
            <p:ph type="title"/>
          </p:nvPr>
        </p:nvSpPr>
        <p:spPr>
          <a:xfrm>
            <a:off x="395288" y="0"/>
            <a:ext cx="8548687" cy="765175"/>
          </a:xfrm>
        </p:spPr>
        <p:txBody>
          <a:bodyPr/>
          <a:lstStyle/>
          <a:p>
            <a:pPr eaLnBrk="1" hangingPunct="1">
              <a:defRPr/>
            </a:pPr>
            <a:r>
              <a:rPr lang="ar-SA" sz="3600" smtClean="0">
                <a:solidFill>
                  <a:srgbClr val="00FF99"/>
                </a:solidFill>
              </a:rPr>
              <a:t>تعامل ميان افراد</a:t>
            </a:r>
            <a:endParaRPr lang="en-US" sz="3600" smtClean="0">
              <a:solidFill>
                <a:srgbClr val="00FF99"/>
              </a:solidFill>
            </a:endParaRPr>
          </a:p>
        </p:txBody>
      </p:sp>
      <p:sp>
        <p:nvSpPr>
          <p:cNvPr id="78851" name="Rectangle 3"/>
          <p:cNvSpPr>
            <a:spLocks noChangeArrowheads="1"/>
          </p:cNvSpPr>
          <p:nvPr/>
        </p:nvSpPr>
        <p:spPr bwMode="auto">
          <a:xfrm>
            <a:off x="7740650" y="908050"/>
            <a:ext cx="935038" cy="24479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78852" name="Rectangle 4"/>
          <p:cNvSpPr>
            <a:spLocks noChangeArrowheads="1"/>
          </p:cNvSpPr>
          <p:nvPr/>
        </p:nvSpPr>
        <p:spPr bwMode="auto">
          <a:xfrm>
            <a:off x="6516688" y="908050"/>
            <a:ext cx="935037" cy="24479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78853" name="Oval 5"/>
          <p:cNvSpPr>
            <a:spLocks noChangeArrowheads="1"/>
          </p:cNvSpPr>
          <p:nvPr/>
        </p:nvSpPr>
        <p:spPr bwMode="auto">
          <a:xfrm>
            <a:off x="7866063" y="1050925"/>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والد</a:t>
            </a:r>
            <a:endParaRPr lang="en-US" altLang="fa-IR" sz="2800" b="1">
              <a:solidFill>
                <a:srgbClr val="FFFF00"/>
              </a:solidFill>
              <a:latin typeface="Arial" panose="020B0604020202020204" pitchFamily="34" charset="0"/>
            </a:endParaRPr>
          </a:p>
        </p:txBody>
      </p:sp>
      <p:sp>
        <p:nvSpPr>
          <p:cNvPr id="78854" name="Oval 6"/>
          <p:cNvSpPr>
            <a:spLocks noChangeArrowheads="1"/>
          </p:cNvSpPr>
          <p:nvPr/>
        </p:nvSpPr>
        <p:spPr bwMode="auto">
          <a:xfrm>
            <a:off x="7866063" y="1844675"/>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بالغ</a:t>
            </a:r>
            <a:endParaRPr lang="en-US" altLang="fa-IR" sz="2800" b="1">
              <a:solidFill>
                <a:srgbClr val="FFFF00"/>
              </a:solidFill>
              <a:latin typeface="Arial" panose="020B0604020202020204" pitchFamily="34" charset="0"/>
            </a:endParaRPr>
          </a:p>
        </p:txBody>
      </p:sp>
      <p:sp>
        <p:nvSpPr>
          <p:cNvPr id="78855" name="Oval 7"/>
          <p:cNvSpPr>
            <a:spLocks noChangeArrowheads="1"/>
          </p:cNvSpPr>
          <p:nvPr/>
        </p:nvSpPr>
        <p:spPr bwMode="auto">
          <a:xfrm>
            <a:off x="7866063" y="2635250"/>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كودك</a:t>
            </a:r>
            <a:endParaRPr lang="en-US" altLang="fa-IR" sz="2800" b="1">
              <a:solidFill>
                <a:srgbClr val="FFFF00"/>
              </a:solidFill>
              <a:latin typeface="Arial" panose="020B0604020202020204" pitchFamily="34" charset="0"/>
            </a:endParaRPr>
          </a:p>
        </p:txBody>
      </p:sp>
      <p:sp>
        <p:nvSpPr>
          <p:cNvPr id="78856" name="Oval 8"/>
          <p:cNvSpPr>
            <a:spLocks noChangeArrowheads="1"/>
          </p:cNvSpPr>
          <p:nvPr/>
        </p:nvSpPr>
        <p:spPr bwMode="auto">
          <a:xfrm>
            <a:off x="6570663" y="2635250"/>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كودك</a:t>
            </a:r>
            <a:endParaRPr lang="en-US" altLang="fa-IR" sz="2800" b="1">
              <a:solidFill>
                <a:srgbClr val="FFFF00"/>
              </a:solidFill>
              <a:latin typeface="Arial" panose="020B0604020202020204" pitchFamily="34" charset="0"/>
            </a:endParaRPr>
          </a:p>
        </p:txBody>
      </p:sp>
      <p:sp>
        <p:nvSpPr>
          <p:cNvPr id="78857" name="Oval 9"/>
          <p:cNvSpPr>
            <a:spLocks noChangeArrowheads="1"/>
          </p:cNvSpPr>
          <p:nvPr/>
        </p:nvSpPr>
        <p:spPr bwMode="auto">
          <a:xfrm>
            <a:off x="6570663" y="1844675"/>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بالغ</a:t>
            </a:r>
            <a:endParaRPr lang="en-US" altLang="fa-IR" sz="2800" b="1">
              <a:solidFill>
                <a:srgbClr val="FFFF00"/>
              </a:solidFill>
              <a:latin typeface="Arial" panose="020B0604020202020204" pitchFamily="34" charset="0"/>
            </a:endParaRPr>
          </a:p>
        </p:txBody>
      </p:sp>
      <p:sp>
        <p:nvSpPr>
          <p:cNvPr id="78858" name="Oval 10"/>
          <p:cNvSpPr>
            <a:spLocks noChangeArrowheads="1"/>
          </p:cNvSpPr>
          <p:nvPr/>
        </p:nvSpPr>
        <p:spPr bwMode="auto">
          <a:xfrm>
            <a:off x="6570663" y="1050925"/>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rPr>
              <a:t>والد</a:t>
            </a:r>
            <a:endParaRPr lang="en-US" altLang="fa-IR" sz="2800" b="1">
              <a:solidFill>
                <a:srgbClr val="FFFF00"/>
              </a:solidFill>
            </a:endParaRPr>
          </a:p>
        </p:txBody>
      </p:sp>
      <p:sp>
        <p:nvSpPr>
          <p:cNvPr id="78859" name="Rectangle 11"/>
          <p:cNvSpPr>
            <a:spLocks noChangeArrowheads="1"/>
          </p:cNvSpPr>
          <p:nvPr/>
        </p:nvSpPr>
        <p:spPr bwMode="auto">
          <a:xfrm>
            <a:off x="6516688" y="6092825"/>
            <a:ext cx="2232025" cy="431800"/>
          </a:xfrm>
          <a:prstGeom prst="rect">
            <a:avLst/>
          </a:prstGeom>
          <a:solidFill>
            <a:srgbClr val="99CCFF"/>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00FF"/>
                </a:solidFill>
                <a:latin typeface="Arial" panose="020B0604020202020204" pitchFamily="34" charset="0"/>
              </a:rPr>
              <a:t>بسته</a:t>
            </a:r>
            <a:endParaRPr lang="en-US" altLang="fa-IR" sz="2800" b="1">
              <a:solidFill>
                <a:srgbClr val="FF00FF"/>
              </a:solidFill>
              <a:latin typeface="Arial" panose="020B0604020202020204" pitchFamily="34" charset="0"/>
            </a:endParaRPr>
          </a:p>
        </p:txBody>
      </p:sp>
      <p:sp>
        <p:nvSpPr>
          <p:cNvPr id="78860" name="Rectangle 12"/>
          <p:cNvSpPr>
            <a:spLocks noChangeArrowheads="1"/>
          </p:cNvSpPr>
          <p:nvPr/>
        </p:nvSpPr>
        <p:spPr bwMode="auto">
          <a:xfrm>
            <a:off x="396875" y="6021388"/>
            <a:ext cx="4895850" cy="503237"/>
          </a:xfrm>
          <a:prstGeom prst="rect">
            <a:avLst/>
          </a:prstGeom>
          <a:solidFill>
            <a:srgbClr val="99CCFF"/>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00FF"/>
                </a:solidFill>
                <a:latin typeface="Arial" panose="020B0604020202020204" pitchFamily="34" charset="0"/>
              </a:rPr>
              <a:t>باز</a:t>
            </a:r>
            <a:endParaRPr lang="en-US" altLang="fa-IR" sz="2800" b="1">
              <a:solidFill>
                <a:srgbClr val="FF00FF"/>
              </a:solidFill>
              <a:latin typeface="Arial" panose="020B0604020202020204" pitchFamily="34" charset="0"/>
            </a:endParaRPr>
          </a:p>
        </p:txBody>
      </p:sp>
      <p:sp>
        <p:nvSpPr>
          <p:cNvPr id="78861" name="Rectangle 13"/>
          <p:cNvSpPr>
            <a:spLocks noChangeArrowheads="1"/>
          </p:cNvSpPr>
          <p:nvPr/>
        </p:nvSpPr>
        <p:spPr bwMode="auto">
          <a:xfrm>
            <a:off x="4354513" y="836613"/>
            <a:ext cx="935037" cy="24479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78862" name="Oval 14"/>
          <p:cNvSpPr>
            <a:spLocks noChangeArrowheads="1"/>
          </p:cNvSpPr>
          <p:nvPr/>
        </p:nvSpPr>
        <p:spPr bwMode="auto">
          <a:xfrm>
            <a:off x="4479925" y="979488"/>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والد</a:t>
            </a:r>
            <a:endParaRPr lang="en-US" altLang="fa-IR" sz="2800" b="1">
              <a:solidFill>
                <a:srgbClr val="FFFF00"/>
              </a:solidFill>
              <a:latin typeface="Arial" panose="020B0604020202020204" pitchFamily="34" charset="0"/>
            </a:endParaRPr>
          </a:p>
        </p:txBody>
      </p:sp>
      <p:sp>
        <p:nvSpPr>
          <p:cNvPr id="78863" name="Oval 15"/>
          <p:cNvSpPr>
            <a:spLocks noChangeArrowheads="1"/>
          </p:cNvSpPr>
          <p:nvPr/>
        </p:nvSpPr>
        <p:spPr bwMode="auto">
          <a:xfrm>
            <a:off x="4479925" y="1773238"/>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بالغ</a:t>
            </a:r>
            <a:endParaRPr lang="en-US" altLang="fa-IR" sz="2800" b="1">
              <a:solidFill>
                <a:srgbClr val="FFFF00"/>
              </a:solidFill>
              <a:latin typeface="Arial" panose="020B0604020202020204" pitchFamily="34" charset="0"/>
            </a:endParaRPr>
          </a:p>
        </p:txBody>
      </p:sp>
      <p:sp>
        <p:nvSpPr>
          <p:cNvPr id="78864" name="Oval 16"/>
          <p:cNvSpPr>
            <a:spLocks noChangeArrowheads="1"/>
          </p:cNvSpPr>
          <p:nvPr/>
        </p:nvSpPr>
        <p:spPr bwMode="auto">
          <a:xfrm>
            <a:off x="4479925" y="2563813"/>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كودك</a:t>
            </a:r>
            <a:endParaRPr lang="en-US" altLang="fa-IR" sz="2800" b="1">
              <a:solidFill>
                <a:srgbClr val="FFFF00"/>
              </a:solidFill>
              <a:latin typeface="Arial" panose="020B0604020202020204" pitchFamily="34" charset="0"/>
            </a:endParaRPr>
          </a:p>
        </p:txBody>
      </p:sp>
      <p:sp>
        <p:nvSpPr>
          <p:cNvPr id="78865" name="Rectangle 17"/>
          <p:cNvSpPr>
            <a:spLocks noChangeArrowheads="1"/>
          </p:cNvSpPr>
          <p:nvPr/>
        </p:nvSpPr>
        <p:spPr bwMode="auto">
          <a:xfrm>
            <a:off x="3059113" y="836613"/>
            <a:ext cx="935037" cy="24479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78866" name="Oval 18"/>
          <p:cNvSpPr>
            <a:spLocks noChangeArrowheads="1"/>
          </p:cNvSpPr>
          <p:nvPr/>
        </p:nvSpPr>
        <p:spPr bwMode="auto">
          <a:xfrm>
            <a:off x="3184525" y="979488"/>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والد</a:t>
            </a:r>
            <a:endParaRPr lang="en-US" altLang="fa-IR" sz="2800" b="1">
              <a:solidFill>
                <a:srgbClr val="FFFF00"/>
              </a:solidFill>
              <a:latin typeface="Arial" panose="020B0604020202020204" pitchFamily="34" charset="0"/>
            </a:endParaRPr>
          </a:p>
        </p:txBody>
      </p:sp>
      <p:sp>
        <p:nvSpPr>
          <p:cNvPr id="78867" name="Oval 19"/>
          <p:cNvSpPr>
            <a:spLocks noChangeArrowheads="1"/>
          </p:cNvSpPr>
          <p:nvPr/>
        </p:nvSpPr>
        <p:spPr bwMode="auto">
          <a:xfrm>
            <a:off x="3184525" y="1773238"/>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بالغ</a:t>
            </a:r>
            <a:endParaRPr lang="en-US" altLang="fa-IR" sz="2800" b="1">
              <a:solidFill>
                <a:srgbClr val="FFFF00"/>
              </a:solidFill>
              <a:latin typeface="Arial" panose="020B0604020202020204" pitchFamily="34" charset="0"/>
            </a:endParaRPr>
          </a:p>
        </p:txBody>
      </p:sp>
      <p:sp>
        <p:nvSpPr>
          <p:cNvPr id="78868" name="Oval 20"/>
          <p:cNvSpPr>
            <a:spLocks noChangeArrowheads="1"/>
          </p:cNvSpPr>
          <p:nvPr/>
        </p:nvSpPr>
        <p:spPr bwMode="auto">
          <a:xfrm>
            <a:off x="3184525" y="2563813"/>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كودك</a:t>
            </a:r>
            <a:endParaRPr lang="en-US" altLang="fa-IR" sz="2800" b="1">
              <a:solidFill>
                <a:srgbClr val="FFFF00"/>
              </a:solidFill>
              <a:latin typeface="Arial" panose="020B0604020202020204" pitchFamily="34" charset="0"/>
            </a:endParaRPr>
          </a:p>
        </p:txBody>
      </p:sp>
      <p:sp>
        <p:nvSpPr>
          <p:cNvPr id="78869" name="Rectangle 21"/>
          <p:cNvSpPr>
            <a:spLocks noChangeArrowheads="1"/>
          </p:cNvSpPr>
          <p:nvPr/>
        </p:nvSpPr>
        <p:spPr bwMode="auto">
          <a:xfrm>
            <a:off x="1547813" y="836613"/>
            <a:ext cx="935037" cy="24479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78870" name="Oval 22"/>
          <p:cNvSpPr>
            <a:spLocks noChangeArrowheads="1"/>
          </p:cNvSpPr>
          <p:nvPr/>
        </p:nvSpPr>
        <p:spPr bwMode="auto">
          <a:xfrm>
            <a:off x="1673225" y="979488"/>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والد</a:t>
            </a:r>
            <a:endParaRPr lang="en-US" altLang="fa-IR" sz="2800" b="1">
              <a:solidFill>
                <a:srgbClr val="FFFF00"/>
              </a:solidFill>
              <a:latin typeface="Arial" panose="020B0604020202020204" pitchFamily="34" charset="0"/>
            </a:endParaRPr>
          </a:p>
        </p:txBody>
      </p:sp>
      <p:sp>
        <p:nvSpPr>
          <p:cNvPr id="78871" name="Oval 23"/>
          <p:cNvSpPr>
            <a:spLocks noChangeArrowheads="1"/>
          </p:cNvSpPr>
          <p:nvPr/>
        </p:nvSpPr>
        <p:spPr bwMode="auto">
          <a:xfrm>
            <a:off x="1673225" y="1773238"/>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بالغ</a:t>
            </a:r>
            <a:endParaRPr lang="en-US" altLang="fa-IR" sz="2800" b="1">
              <a:solidFill>
                <a:srgbClr val="FFFF00"/>
              </a:solidFill>
              <a:latin typeface="Arial" panose="020B0604020202020204" pitchFamily="34" charset="0"/>
            </a:endParaRPr>
          </a:p>
        </p:txBody>
      </p:sp>
      <p:sp>
        <p:nvSpPr>
          <p:cNvPr id="78872" name="Oval 24"/>
          <p:cNvSpPr>
            <a:spLocks noChangeArrowheads="1"/>
          </p:cNvSpPr>
          <p:nvPr/>
        </p:nvSpPr>
        <p:spPr bwMode="auto">
          <a:xfrm>
            <a:off x="1673225" y="2563813"/>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كودك</a:t>
            </a:r>
            <a:endParaRPr lang="en-US" altLang="fa-IR" sz="2800" b="1">
              <a:solidFill>
                <a:srgbClr val="FFFF00"/>
              </a:solidFill>
              <a:latin typeface="Arial" panose="020B0604020202020204" pitchFamily="34" charset="0"/>
            </a:endParaRPr>
          </a:p>
        </p:txBody>
      </p:sp>
      <p:sp>
        <p:nvSpPr>
          <p:cNvPr id="78873" name="Rectangle 25"/>
          <p:cNvSpPr>
            <a:spLocks noChangeArrowheads="1"/>
          </p:cNvSpPr>
          <p:nvPr/>
        </p:nvSpPr>
        <p:spPr bwMode="auto">
          <a:xfrm>
            <a:off x="342900" y="836613"/>
            <a:ext cx="935038" cy="24479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78874" name="Oval 26"/>
          <p:cNvSpPr>
            <a:spLocks noChangeArrowheads="1"/>
          </p:cNvSpPr>
          <p:nvPr/>
        </p:nvSpPr>
        <p:spPr bwMode="auto">
          <a:xfrm>
            <a:off x="468313" y="979488"/>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والد</a:t>
            </a:r>
            <a:endParaRPr lang="en-US" altLang="fa-IR" sz="2800" b="1">
              <a:solidFill>
                <a:srgbClr val="FFFF00"/>
              </a:solidFill>
              <a:latin typeface="Arial" panose="020B0604020202020204" pitchFamily="34" charset="0"/>
            </a:endParaRPr>
          </a:p>
        </p:txBody>
      </p:sp>
      <p:sp>
        <p:nvSpPr>
          <p:cNvPr id="78875" name="Oval 27"/>
          <p:cNvSpPr>
            <a:spLocks noChangeArrowheads="1"/>
          </p:cNvSpPr>
          <p:nvPr/>
        </p:nvSpPr>
        <p:spPr bwMode="auto">
          <a:xfrm>
            <a:off x="468313" y="1773238"/>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بالغ</a:t>
            </a:r>
            <a:endParaRPr lang="en-US" altLang="fa-IR" sz="2800" b="1">
              <a:solidFill>
                <a:srgbClr val="FFFF00"/>
              </a:solidFill>
              <a:latin typeface="Arial" panose="020B0604020202020204" pitchFamily="34" charset="0"/>
            </a:endParaRPr>
          </a:p>
        </p:txBody>
      </p:sp>
      <p:sp>
        <p:nvSpPr>
          <p:cNvPr id="78876" name="Oval 28"/>
          <p:cNvSpPr>
            <a:spLocks noChangeArrowheads="1"/>
          </p:cNvSpPr>
          <p:nvPr/>
        </p:nvSpPr>
        <p:spPr bwMode="auto">
          <a:xfrm>
            <a:off x="468313" y="2563813"/>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كودك</a:t>
            </a:r>
            <a:endParaRPr lang="en-US" altLang="fa-IR" sz="2800" b="1">
              <a:solidFill>
                <a:srgbClr val="FFFF00"/>
              </a:solidFill>
              <a:latin typeface="Arial" panose="020B0604020202020204" pitchFamily="34" charset="0"/>
            </a:endParaRPr>
          </a:p>
        </p:txBody>
      </p:sp>
      <p:sp>
        <p:nvSpPr>
          <p:cNvPr id="78877" name="Line 29"/>
          <p:cNvSpPr>
            <a:spLocks noChangeShapeType="1"/>
          </p:cNvSpPr>
          <p:nvPr/>
        </p:nvSpPr>
        <p:spPr bwMode="auto">
          <a:xfrm>
            <a:off x="1187450" y="2058988"/>
            <a:ext cx="504825" cy="0"/>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a-IR"/>
          </a:p>
        </p:txBody>
      </p:sp>
      <p:sp>
        <p:nvSpPr>
          <p:cNvPr id="78878" name="Line 30"/>
          <p:cNvSpPr>
            <a:spLocks noChangeShapeType="1"/>
          </p:cNvSpPr>
          <p:nvPr/>
        </p:nvSpPr>
        <p:spPr bwMode="auto">
          <a:xfrm flipH="1">
            <a:off x="1116013" y="2203450"/>
            <a:ext cx="576262" cy="0"/>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a-IR"/>
          </a:p>
        </p:txBody>
      </p:sp>
      <p:sp>
        <p:nvSpPr>
          <p:cNvPr id="78879" name="Line 31"/>
          <p:cNvSpPr>
            <a:spLocks noChangeShapeType="1"/>
          </p:cNvSpPr>
          <p:nvPr/>
        </p:nvSpPr>
        <p:spPr bwMode="auto">
          <a:xfrm flipH="1">
            <a:off x="3832225" y="1266825"/>
            <a:ext cx="576263" cy="1368425"/>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a-IR"/>
          </a:p>
        </p:txBody>
      </p:sp>
      <p:sp>
        <p:nvSpPr>
          <p:cNvPr id="78880" name="Line 32"/>
          <p:cNvSpPr>
            <a:spLocks noChangeShapeType="1"/>
          </p:cNvSpPr>
          <p:nvPr/>
        </p:nvSpPr>
        <p:spPr bwMode="auto">
          <a:xfrm flipV="1">
            <a:off x="3976688" y="1482725"/>
            <a:ext cx="576262" cy="1368425"/>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a-IR"/>
          </a:p>
        </p:txBody>
      </p:sp>
      <p:sp>
        <p:nvSpPr>
          <p:cNvPr id="78881" name="Line 33"/>
          <p:cNvSpPr>
            <a:spLocks noChangeShapeType="1"/>
          </p:cNvSpPr>
          <p:nvPr/>
        </p:nvSpPr>
        <p:spPr bwMode="auto">
          <a:xfrm flipH="1">
            <a:off x="7235825" y="1266825"/>
            <a:ext cx="576263" cy="1441450"/>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a-IR"/>
          </a:p>
        </p:txBody>
      </p:sp>
      <p:sp>
        <p:nvSpPr>
          <p:cNvPr id="78882" name="Freeform 34"/>
          <p:cNvSpPr>
            <a:spLocks/>
          </p:cNvSpPr>
          <p:nvPr/>
        </p:nvSpPr>
        <p:spPr bwMode="auto">
          <a:xfrm>
            <a:off x="7315200" y="2112963"/>
            <a:ext cx="569913" cy="20637"/>
          </a:xfrm>
          <a:custGeom>
            <a:avLst/>
            <a:gdLst>
              <a:gd name="T0" fmla="*/ 0 w 359"/>
              <a:gd name="T1" fmla="*/ 0 h 13"/>
              <a:gd name="T2" fmla="*/ 359 w 359"/>
              <a:gd name="T3" fmla="*/ 13 h 13"/>
              <a:gd name="T4" fmla="*/ 0 60000 65536"/>
              <a:gd name="T5" fmla="*/ 0 60000 65536"/>
              <a:gd name="T6" fmla="*/ 0 w 359"/>
              <a:gd name="T7" fmla="*/ 0 h 13"/>
              <a:gd name="T8" fmla="*/ 359 w 359"/>
              <a:gd name="T9" fmla="*/ 13 h 13"/>
            </a:gdLst>
            <a:ahLst/>
            <a:cxnLst>
              <a:cxn ang="T4">
                <a:pos x="T0" y="T1"/>
              </a:cxn>
              <a:cxn ang="T5">
                <a:pos x="T2" y="T3"/>
              </a:cxn>
            </a:cxnLst>
            <a:rect l="T6" t="T7" r="T8" b="T9"/>
            <a:pathLst>
              <a:path w="359" h="13">
                <a:moveTo>
                  <a:pt x="0" y="0"/>
                </a:moveTo>
                <a:lnTo>
                  <a:pt x="359" y="13"/>
                </a:lnTo>
              </a:path>
            </a:pathLst>
          </a:custGeom>
          <a:noFill/>
          <a:ln w="38100">
            <a:solidFill>
              <a:srgbClr val="FF00FF"/>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78883" name="Rectangle 35"/>
          <p:cNvSpPr>
            <a:spLocks noChangeArrowheads="1"/>
          </p:cNvSpPr>
          <p:nvPr/>
        </p:nvSpPr>
        <p:spPr bwMode="auto">
          <a:xfrm>
            <a:off x="4356100" y="3429000"/>
            <a:ext cx="935038" cy="24479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78884" name="Oval 36"/>
          <p:cNvSpPr>
            <a:spLocks noChangeArrowheads="1"/>
          </p:cNvSpPr>
          <p:nvPr/>
        </p:nvSpPr>
        <p:spPr bwMode="auto">
          <a:xfrm>
            <a:off x="4481513" y="3571875"/>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والد</a:t>
            </a:r>
            <a:endParaRPr lang="en-US" altLang="fa-IR" sz="2800" b="1">
              <a:solidFill>
                <a:srgbClr val="FFFF00"/>
              </a:solidFill>
              <a:latin typeface="Arial" panose="020B0604020202020204" pitchFamily="34" charset="0"/>
            </a:endParaRPr>
          </a:p>
        </p:txBody>
      </p:sp>
      <p:sp>
        <p:nvSpPr>
          <p:cNvPr id="78885" name="Oval 37"/>
          <p:cNvSpPr>
            <a:spLocks noChangeArrowheads="1"/>
          </p:cNvSpPr>
          <p:nvPr/>
        </p:nvSpPr>
        <p:spPr bwMode="auto">
          <a:xfrm>
            <a:off x="4481513" y="4365625"/>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بالغ</a:t>
            </a:r>
            <a:endParaRPr lang="en-US" altLang="fa-IR" sz="2800" b="1">
              <a:solidFill>
                <a:srgbClr val="FFFF00"/>
              </a:solidFill>
              <a:latin typeface="Arial" panose="020B0604020202020204" pitchFamily="34" charset="0"/>
            </a:endParaRPr>
          </a:p>
        </p:txBody>
      </p:sp>
      <p:sp>
        <p:nvSpPr>
          <p:cNvPr id="78886" name="Oval 38"/>
          <p:cNvSpPr>
            <a:spLocks noChangeArrowheads="1"/>
          </p:cNvSpPr>
          <p:nvPr/>
        </p:nvSpPr>
        <p:spPr bwMode="auto">
          <a:xfrm>
            <a:off x="4481513" y="5156200"/>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كودك</a:t>
            </a:r>
            <a:endParaRPr lang="en-US" altLang="fa-IR" sz="2800" b="1">
              <a:solidFill>
                <a:srgbClr val="FFFF00"/>
              </a:solidFill>
              <a:latin typeface="Arial" panose="020B0604020202020204" pitchFamily="34" charset="0"/>
            </a:endParaRPr>
          </a:p>
        </p:txBody>
      </p:sp>
      <p:sp>
        <p:nvSpPr>
          <p:cNvPr id="78887" name="Rectangle 39"/>
          <p:cNvSpPr>
            <a:spLocks noChangeArrowheads="1"/>
          </p:cNvSpPr>
          <p:nvPr/>
        </p:nvSpPr>
        <p:spPr bwMode="auto">
          <a:xfrm>
            <a:off x="3078163" y="3429000"/>
            <a:ext cx="935037" cy="24479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78888" name="Oval 40"/>
          <p:cNvSpPr>
            <a:spLocks noChangeArrowheads="1"/>
          </p:cNvSpPr>
          <p:nvPr/>
        </p:nvSpPr>
        <p:spPr bwMode="auto">
          <a:xfrm>
            <a:off x="3203575" y="3571875"/>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والد</a:t>
            </a:r>
            <a:endParaRPr lang="en-US" altLang="fa-IR" sz="2800" b="1">
              <a:solidFill>
                <a:srgbClr val="FFFF00"/>
              </a:solidFill>
              <a:latin typeface="Arial" panose="020B0604020202020204" pitchFamily="34" charset="0"/>
            </a:endParaRPr>
          </a:p>
        </p:txBody>
      </p:sp>
      <p:sp>
        <p:nvSpPr>
          <p:cNvPr id="78889" name="Oval 41"/>
          <p:cNvSpPr>
            <a:spLocks noChangeArrowheads="1"/>
          </p:cNvSpPr>
          <p:nvPr/>
        </p:nvSpPr>
        <p:spPr bwMode="auto">
          <a:xfrm>
            <a:off x="3203575" y="4365625"/>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بالغ</a:t>
            </a:r>
            <a:endParaRPr lang="en-US" altLang="fa-IR" sz="2800" b="1">
              <a:solidFill>
                <a:srgbClr val="FFFF00"/>
              </a:solidFill>
              <a:latin typeface="Arial" panose="020B0604020202020204" pitchFamily="34" charset="0"/>
            </a:endParaRPr>
          </a:p>
        </p:txBody>
      </p:sp>
      <p:sp>
        <p:nvSpPr>
          <p:cNvPr id="78890" name="Oval 42"/>
          <p:cNvSpPr>
            <a:spLocks noChangeArrowheads="1"/>
          </p:cNvSpPr>
          <p:nvPr/>
        </p:nvSpPr>
        <p:spPr bwMode="auto">
          <a:xfrm>
            <a:off x="3203575" y="5156200"/>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كودك</a:t>
            </a:r>
            <a:endParaRPr lang="en-US" altLang="fa-IR" sz="2800" b="1">
              <a:solidFill>
                <a:srgbClr val="FFFF00"/>
              </a:solidFill>
              <a:latin typeface="Arial" panose="020B0604020202020204" pitchFamily="34" charset="0"/>
            </a:endParaRPr>
          </a:p>
        </p:txBody>
      </p:sp>
      <p:sp>
        <p:nvSpPr>
          <p:cNvPr id="78891" name="Rectangle 43"/>
          <p:cNvSpPr>
            <a:spLocks noChangeArrowheads="1"/>
          </p:cNvSpPr>
          <p:nvPr/>
        </p:nvSpPr>
        <p:spPr bwMode="auto">
          <a:xfrm>
            <a:off x="1566863" y="3430588"/>
            <a:ext cx="935037" cy="24479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78892" name="Oval 44"/>
          <p:cNvSpPr>
            <a:spLocks noChangeArrowheads="1"/>
          </p:cNvSpPr>
          <p:nvPr/>
        </p:nvSpPr>
        <p:spPr bwMode="auto">
          <a:xfrm>
            <a:off x="1692275" y="3573463"/>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والد</a:t>
            </a:r>
            <a:endParaRPr lang="en-US" altLang="fa-IR" sz="2800" b="1">
              <a:solidFill>
                <a:srgbClr val="FFFF00"/>
              </a:solidFill>
              <a:latin typeface="Arial" panose="020B0604020202020204" pitchFamily="34" charset="0"/>
            </a:endParaRPr>
          </a:p>
        </p:txBody>
      </p:sp>
      <p:sp>
        <p:nvSpPr>
          <p:cNvPr id="78893" name="Oval 45"/>
          <p:cNvSpPr>
            <a:spLocks noChangeArrowheads="1"/>
          </p:cNvSpPr>
          <p:nvPr/>
        </p:nvSpPr>
        <p:spPr bwMode="auto">
          <a:xfrm>
            <a:off x="1692275" y="4367213"/>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بالغ</a:t>
            </a:r>
            <a:endParaRPr lang="en-US" altLang="fa-IR" sz="2800" b="1">
              <a:solidFill>
                <a:srgbClr val="FFFF00"/>
              </a:solidFill>
              <a:latin typeface="Arial" panose="020B0604020202020204" pitchFamily="34" charset="0"/>
            </a:endParaRPr>
          </a:p>
        </p:txBody>
      </p:sp>
      <p:sp>
        <p:nvSpPr>
          <p:cNvPr id="78894" name="Oval 46"/>
          <p:cNvSpPr>
            <a:spLocks noChangeArrowheads="1"/>
          </p:cNvSpPr>
          <p:nvPr/>
        </p:nvSpPr>
        <p:spPr bwMode="auto">
          <a:xfrm>
            <a:off x="1692275" y="5157788"/>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كودك</a:t>
            </a:r>
            <a:endParaRPr lang="en-US" altLang="fa-IR" sz="2800" b="1">
              <a:solidFill>
                <a:srgbClr val="FFFF00"/>
              </a:solidFill>
              <a:latin typeface="Arial" panose="020B0604020202020204" pitchFamily="34" charset="0"/>
            </a:endParaRPr>
          </a:p>
        </p:txBody>
      </p:sp>
      <p:sp>
        <p:nvSpPr>
          <p:cNvPr id="78895" name="Rectangle 47"/>
          <p:cNvSpPr>
            <a:spLocks noChangeArrowheads="1"/>
          </p:cNvSpPr>
          <p:nvPr/>
        </p:nvSpPr>
        <p:spPr bwMode="auto">
          <a:xfrm>
            <a:off x="414338" y="3430588"/>
            <a:ext cx="935037" cy="24479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78896" name="Oval 48"/>
          <p:cNvSpPr>
            <a:spLocks noChangeArrowheads="1"/>
          </p:cNvSpPr>
          <p:nvPr/>
        </p:nvSpPr>
        <p:spPr bwMode="auto">
          <a:xfrm>
            <a:off x="539750" y="3573463"/>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والد</a:t>
            </a:r>
            <a:endParaRPr lang="en-US" altLang="fa-IR" sz="2800" b="1">
              <a:solidFill>
                <a:srgbClr val="FFFF00"/>
              </a:solidFill>
              <a:latin typeface="Arial" panose="020B0604020202020204" pitchFamily="34" charset="0"/>
            </a:endParaRPr>
          </a:p>
        </p:txBody>
      </p:sp>
      <p:sp>
        <p:nvSpPr>
          <p:cNvPr id="78897" name="Oval 49"/>
          <p:cNvSpPr>
            <a:spLocks noChangeArrowheads="1"/>
          </p:cNvSpPr>
          <p:nvPr/>
        </p:nvSpPr>
        <p:spPr bwMode="auto">
          <a:xfrm>
            <a:off x="539750" y="4367213"/>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بالغ</a:t>
            </a:r>
            <a:endParaRPr lang="en-US" altLang="fa-IR" sz="2800" b="1">
              <a:solidFill>
                <a:srgbClr val="FFFF00"/>
              </a:solidFill>
              <a:latin typeface="Arial" panose="020B0604020202020204" pitchFamily="34" charset="0"/>
            </a:endParaRPr>
          </a:p>
        </p:txBody>
      </p:sp>
      <p:sp>
        <p:nvSpPr>
          <p:cNvPr id="78898" name="Oval 50"/>
          <p:cNvSpPr>
            <a:spLocks noChangeArrowheads="1"/>
          </p:cNvSpPr>
          <p:nvPr/>
        </p:nvSpPr>
        <p:spPr bwMode="auto">
          <a:xfrm>
            <a:off x="539750" y="5157788"/>
            <a:ext cx="738188"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كودك</a:t>
            </a:r>
            <a:endParaRPr lang="en-US" altLang="fa-IR" sz="2800" b="1">
              <a:solidFill>
                <a:srgbClr val="FFFF00"/>
              </a:solidFill>
              <a:latin typeface="Arial" panose="020B0604020202020204" pitchFamily="34" charset="0"/>
            </a:endParaRPr>
          </a:p>
        </p:txBody>
      </p:sp>
      <p:sp>
        <p:nvSpPr>
          <p:cNvPr id="78899" name="Line 51"/>
          <p:cNvSpPr>
            <a:spLocks noChangeShapeType="1"/>
          </p:cNvSpPr>
          <p:nvPr/>
        </p:nvSpPr>
        <p:spPr bwMode="auto">
          <a:xfrm flipH="1">
            <a:off x="1258888" y="3933825"/>
            <a:ext cx="433387" cy="0"/>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a-IR"/>
          </a:p>
        </p:txBody>
      </p:sp>
      <p:sp>
        <p:nvSpPr>
          <p:cNvPr id="78900" name="Line 52"/>
          <p:cNvSpPr>
            <a:spLocks noChangeShapeType="1"/>
          </p:cNvSpPr>
          <p:nvPr/>
        </p:nvSpPr>
        <p:spPr bwMode="auto">
          <a:xfrm>
            <a:off x="1258888" y="3789363"/>
            <a:ext cx="504825" cy="0"/>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a-IR"/>
          </a:p>
        </p:txBody>
      </p:sp>
      <p:sp>
        <p:nvSpPr>
          <p:cNvPr id="78901" name="Rectangle 53"/>
          <p:cNvSpPr>
            <a:spLocks noChangeArrowheads="1"/>
          </p:cNvSpPr>
          <p:nvPr/>
        </p:nvSpPr>
        <p:spPr bwMode="auto">
          <a:xfrm>
            <a:off x="7759700" y="3502025"/>
            <a:ext cx="935038" cy="24479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78902" name="Oval 54"/>
          <p:cNvSpPr>
            <a:spLocks noChangeArrowheads="1"/>
          </p:cNvSpPr>
          <p:nvPr/>
        </p:nvSpPr>
        <p:spPr bwMode="auto">
          <a:xfrm>
            <a:off x="7885113" y="3644900"/>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والد</a:t>
            </a:r>
            <a:endParaRPr lang="en-US" altLang="fa-IR" sz="2800" b="1">
              <a:solidFill>
                <a:srgbClr val="FFFF00"/>
              </a:solidFill>
              <a:latin typeface="Arial" panose="020B0604020202020204" pitchFamily="34" charset="0"/>
            </a:endParaRPr>
          </a:p>
        </p:txBody>
      </p:sp>
      <p:sp>
        <p:nvSpPr>
          <p:cNvPr id="78903" name="Oval 55"/>
          <p:cNvSpPr>
            <a:spLocks noChangeArrowheads="1"/>
          </p:cNvSpPr>
          <p:nvPr/>
        </p:nvSpPr>
        <p:spPr bwMode="auto">
          <a:xfrm>
            <a:off x="7885113" y="4438650"/>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بالغ</a:t>
            </a:r>
            <a:endParaRPr lang="en-US" altLang="fa-IR" sz="2800" b="1">
              <a:solidFill>
                <a:srgbClr val="FFFF00"/>
              </a:solidFill>
              <a:latin typeface="Arial" panose="020B0604020202020204" pitchFamily="34" charset="0"/>
            </a:endParaRPr>
          </a:p>
        </p:txBody>
      </p:sp>
      <p:sp>
        <p:nvSpPr>
          <p:cNvPr id="78904" name="Oval 56"/>
          <p:cNvSpPr>
            <a:spLocks noChangeArrowheads="1"/>
          </p:cNvSpPr>
          <p:nvPr/>
        </p:nvSpPr>
        <p:spPr bwMode="auto">
          <a:xfrm>
            <a:off x="7885113" y="5229225"/>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كودك</a:t>
            </a:r>
            <a:endParaRPr lang="en-US" altLang="fa-IR" sz="2800" b="1">
              <a:solidFill>
                <a:srgbClr val="FFFF00"/>
              </a:solidFill>
              <a:latin typeface="Arial" panose="020B0604020202020204" pitchFamily="34" charset="0"/>
            </a:endParaRPr>
          </a:p>
        </p:txBody>
      </p:sp>
      <p:sp>
        <p:nvSpPr>
          <p:cNvPr id="78905" name="Rectangle 57"/>
          <p:cNvSpPr>
            <a:spLocks noChangeArrowheads="1"/>
          </p:cNvSpPr>
          <p:nvPr/>
        </p:nvSpPr>
        <p:spPr bwMode="auto">
          <a:xfrm>
            <a:off x="6534150" y="3502025"/>
            <a:ext cx="935038" cy="24479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78906" name="Oval 58"/>
          <p:cNvSpPr>
            <a:spLocks noChangeArrowheads="1"/>
          </p:cNvSpPr>
          <p:nvPr/>
        </p:nvSpPr>
        <p:spPr bwMode="auto">
          <a:xfrm>
            <a:off x="6659563" y="3644900"/>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والد</a:t>
            </a:r>
            <a:endParaRPr lang="en-US" altLang="fa-IR" sz="2800" b="1">
              <a:solidFill>
                <a:srgbClr val="FFFF00"/>
              </a:solidFill>
              <a:latin typeface="Arial" panose="020B0604020202020204" pitchFamily="34" charset="0"/>
            </a:endParaRPr>
          </a:p>
        </p:txBody>
      </p:sp>
      <p:sp>
        <p:nvSpPr>
          <p:cNvPr id="78907" name="Oval 59"/>
          <p:cNvSpPr>
            <a:spLocks noChangeArrowheads="1"/>
          </p:cNvSpPr>
          <p:nvPr/>
        </p:nvSpPr>
        <p:spPr bwMode="auto">
          <a:xfrm>
            <a:off x="6659563" y="4438650"/>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بالغ</a:t>
            </a:r>
            <a:endParaRPr lang="en-US" altLang="fa-IR" sz="2800" b="1">
              <a:solidFill>
                <a:srgbClr val="FFFF00"/>
              </a:solidFill>
              <a:latin typeface="Arial" panose="020B0604020202020204" pitchFamily="34" charset="0"/>
            </a:endParaRPr>
          </a:p>
        </p:txBody>
      </p:sp>
      <p:sp>
        <p:nvSpPr>
          <p:cNvPr id="78908" name="Oval 60"/>
          <p:cNvSpPr>
            <a:spLocks noChangeArrowheads="1"/>
          </p:cNvSpPr>
          <p:nvPr/>
        </p:nvSpPr>
        <p:spPr bwMode="auto">
          <a:xfrm>
            <a:off x="6659563" y="5229225"/>
            <a:ext cx="738187" cy="574675"/>
          </a:xfrm>
          <a:prstGeom prst="ellipse">
            <a:avLst/>
          </a:prstGeom>
          <a:solidFill>
            <a:srgbClr val="FF6600"/>
          </a:solidFill>
          <a:ln w="9525">
            <a:solidFill>
              <a:srgbClr val="FF6600"/>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800" b="1">
                <a:solidFill>
                  <a:srgbClr val="FFFF00"/>
                </a:solidFill>
                <a:latin typeface="Arial" panose="020B0604020202020204" pitchFamily="34" charset="0"/>
              </a:rPr>
              <a:t>كودك</a:t>
            </a:r>
            <a:endParaRPr lang="en-US" altLang="fa-IR" sz="2800" b="1">
              <a:solidFill>
                <a:srgbClr val="FFFF00"/>
              </a:solidFill>
              <a:latin typeface="Arial" panose="020B0604020202020204" pitchFamily="34" charset="0"/>
            </a:endParaRPr>
          </a:p>
        </p:txBody>
      </p:sp>
      <p:sp>
        <p:nvSpPr>
          <p:cNvPr id="78909" name="Line 61"/>
          <p:cNvSpPr>
            <a:spLocks noChangeShapeType="1"/>
          </p:cNvSpPr>
          <p:nvPr/>
        </p:nvSpPr>
        <p:spPr bwMode="auto">
          <a:xfrm flipH="1">
            <a:off x="7380288" y="3933825"/>
            <a:ext cx="504825" cy="1439863"/>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a-IR"/>
          </a:p>
        </p:txBody>
      </p:sp>
      <p:sp>
        <p:nvSpPr>
          <p:cNvPr id="78910" name="Line 62"/>
          <p:cNvSpPr>
            <a:spLocks noChangeShapeType="1"/>
          </p:cNvSpPr>
          <p:nvPr/>
        </p:nvSpPr>
        <p:spPr bwMode="auto">
          <a:xfrm>
            <a:off x="7308850" y="4076700"/>
            <a:ext cx="647700" cy="1223963"/>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a-IR"/>
          </a:p>
        </p:txBody>
      </p:sp>
      <p:sp>
        <p:nvSpPr>
          <p:cNvPr id="78911" name="Line 63"/>
          <p:cNvSpPr>
            <a:spLocks noChangeShapeType="1"/>
          </p:cNvSpPr>
          <p:nvPr/>
        </p:nvSpPr>
        <p:spPr bwMode="auto">
          <a:xfrm flipH="1">
            <a:off x="3924300" y="5373688"/>
            <a:ext cx="576263" cy="0"/>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a-IR"/>
          </a:p>
        </p:txBody>
      </p:sp>
      <p:sp>
        <p:nvSpPr>
          <p:cNvPr id="78912" name="Line 64"/>
          <p:cNvSpPr>
            <a:spLocks noChangeShapeType="1"/>
          </p:cNvSpPr>
          <p:nvPr/>
        </p:nvSpPr>
        <p:spPr bwMode="auto">
          <a:xfrm>
            <a:off x="3924300" y="5516563"/>
            <a:ext cx="576263" cy="0"/>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a-IR"/>
          </a:p>
        </p:txBody>
      </p:sp>
    </p:spTree>
  </p:cSld>
  <p:clrMapOvr>
    <a:masterClrMapping/>
  </p:clrMapOvr>
  <p:transition>
    <p:wedg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5890" name="Rectangle 2"/>
          <p:cNvSpPr>
            <a:spLocks noGrp="1" noRot="1" noChangeArrowheads="1"/>
          </p:cNvSpPr>
          <p:nvPr>
            <p:ph type="title"/>
          </p:nvPr>
        </p:nvSpPr>
        <p:spPr>
          <a:xfrm>
            <a:off x="457200" y="0"/>
            <a:ext cx="8229600" cy="836613"/>
          </a:xfrm>
        </p:spPr>
        <p:txBody>
          <a:bodyPr/>
          <a:lstStyle/>
          <a:p>
            <a:pPr eaLnBrk="1" hangingPunct="1">
              <a:defRPr/>
            </a:pPr>
            <a:r>
              <a:rPr lang="ar-SA" sz="3600" smtClean="0">
                <a:solidFill>
                  <a:srgbClr val="FFFF00"/>
                </a:solidFill>
              </a:rPr>
              <a:t>نوازشها</a:t>
            </a:r>
            <a:endParaRPr lang="en-US" sz="3600" smtClean="0">
              <a:solidFill>
                <a:srgbClr val="FFFF00"/>
              </a:solidFill>
            </a:endParaRPr>
          </a:p>
        </p:txBody>
      </p:sp>
      <p:sp>
        <p:nvSpPr>
          <p:cNvPr id="165891" name="Rectangle 3"/>
          <p:cNvSpPr>
            <a:spLocks noGrp="1" noChangeArrowheads="1"/>
          </p:cNvSpPr>
          <p:nvPr>
            <p:ph type="body" idx="1"/>
          </p:nvPr>
        </p:nvSpPr>
        <p:spPr>
          <a:xfrm>
            <a:off x="0" y="692150"/>
            <a:ext cx="9144000" cy="2808288"/>
          </a:xfrm>
        </p:spPr>
        <p:txBody>
          <a:bodyPr/>
          <a:lstStyle/>
          <a:p>
            <a:pPr algn="just" eaLnBrk="1" hangingPunct="1">
              <a:buFont typeface="Wingdings" panose="05000000000000000000" pitchFamily="2" charset="2"/>
              <a:buNone/>
              <a:defRPr/>
            </a:pPr>
            <a:r>
              <a:rPr lang="ar-SA" sz="2800" smtClean="0"/>
              <a:t>وقتي دو نفر در حال تعامل با يكديگر هستند ، نوازشهايي ميان آنها رد وبدل مي شود.به اعتقاد </a:t>
            </a:r>
            <a:r>
              <a:rPr lang="ar-SA" sz="2800" b="1" smtClean="0">
                <a:solidFill>
                  <a:srgbClr val="00FF99"/>
                </a:solidFill>
              </a:rPr>
              <a:t>جانگوارد</a:t>
            </a:r>
            <a:r>
              <a:rPr lang="ar-SA" sz="2800" smtClean="0"/>
              <a:t>:</a:t>
            </a:r>
          </a:p>
          <a:p>
            <a:pPr algn="just" eaLnBrk="1" hangingPunct="1">
              <a:buFont typeface="Wingdings" panose="05000000000000000000" pitchFamily="2" charset="2"/>
              <a:buNone/>
              <a:defRPr/>
            </a:pPr>
            <a:r>
              <a:rPr lang="ar-SA" sz="2800" smtClean="0"/>
              <a:t>نوازش ممكن است بالمس فيزيكي همراه باشديانباشد.رشدونمومااز شيرخوارگي به كودكي وازكودكي به بزرگسالي،ازنيازمابه نوازش هرگزچيزي نمي</a:t>
            </a:r>
            <a:r>
              <a:rPr lang="en-US" sz="2800" smtClean="0"/>
              <a:t> </a:t>
            </a:r>
            <a:r>
              <a:rPr lang="ar-SA" sz="2800" smtClean="0"/>
              <a:t>كاهد.درست است كه ديگرنيازبه آغوش كسي نداريم ولي به توجه محتاجيم</a:t>
            </a:r>
            <a:r>
              <a:rPr lang="en-US" sz="2800" smtClean="0"/>
              <a:t> </a:t>
            </a:r>
            <a:r>
              <a:rPr lang="ar-SA" sz="2800" smtClean="0"/>
              <a:t>.</a:t>
            </a:r>
            <a:r>
              <a:rPr lang="en-US" sz="2800" smtClean="0"/>
              <a:t> </a:t>
            </a:r>
            <a:r>
              <a:rPr lang="ar-SA" sz="2800" smtClean="0"/>
              <a:t>وقتي ما را نوازش ميكنند احساس خوبي يا بدي به ما دست ميدهد</a:t>
            </a:r>
            <a:endParaRPr lang="en-US" sz="2800" smtClean="0"/>
          </a:p>
        </p:txBody>
      </p:sp>
      <p:sp>
        <p:nvSpPr>
          <p:cNvPr id="165892" name="Rectangle 4"/>
          <p:cNvSpPr>
            <a:spLocks noChangeArrowheads="1"/>
          </p:cNvSpPr>
          <p:nvPr/>
        </p:nvSpPr>
        <p:spPr bwMode="auto">
          <a:xfrm>
            <a:off x="0" y="3357563"/>
            <a:ext cx="9144000" cy="3500437"/>
          </a:xfrm>
          <a:prstGeom prst="rect">
            <a:avLst/>
          </a:prstGeom>
          <a:noFill/>
          <a:ln w="9525">
            <a:noFill/>
            <a:miter lim="800000"/>
            <a:headEnd/>
            <a:tailEnd/>
          </a:ln>
          <a:effectLst/>
        </p:spPr>
        <p:txBody>
          <a:bodyPr/>
          <a:lstStyle/>
          <a:p>
            <a:pPr marL="342900" indent="-342900" algn="just">
              <a:lnSpc>
                <a:spcPct val="90000"/>
              </a:lnSpc>
              <a:spcBef>
                <a:spcPct val="20000"/>
              </a:spcBef>
              <a:buClr>
                <a:schemeClr val="hlink"/>
              </a:buClr>
              <a:buSzPct val="70000"/>
              <a:buFont typeface="Wingdings" pitchFamily="2" charset="2"/>
              <a:buNone/>
              <a:defRPr/>
            </a:pPr>
            <a:r>
              <a:rPr lang="ar-SA" sz="2800">
                <a:effectLst>
                  <a:outerShdw blurRad="38100" dist="38100" dir="2700000" algn="tl">
                    <a:srgbClr val="000000"/>
                  </a:outerShdw>
                </a:effectLst>
              </a:rPr>
              <a:t>اگراين مطلب كه مردم به نوازش نيازي اساسي دارندواقعيت داشته باشدپس براي رسيدن به آن سخت كوشش خواهندكرد.چنين افرادي بزودي درمحل كارخواهندآموخت كه ميتوانند ازكارفرماي خودباراههاي زيرنوازشهاي لازم را بدست بياورند:</a:t>
            </a:r>
          </a:p>
          <a:p>
            <a:pPr marL="342900" indent="-342900" algn="just">
              <a:lnSpc>
                <a:spcPct val="90000"/>
              </a:lnSpc>
              <a:spcBef>
                <a:spcPct val="20000"/>
              </a:spcBef>
              <a:buClr>
                <a:schemeClr val="hlink"/>
              </a:buClr>
              <a:buSzPct val="70000"/>
              <a:buFont typeface="Wingdings" pitchFamily="2" charset="2"/>
              <a:buNone/>
              <a:defRPr/>
            </a:pPr>
            <a:r>
              <a:rPr lang="ar-SA" sz="2800" b="1">
                <a:solidFill>
                  <a:srgbClr val="00FF99"/>
                </a:solidFill>
                <a:effectLst>
                  <a:outerShdw blurRad="38100" dist="38100" dir="2700000" algn="tl">
                    <a:srgbClr val="000000"/>
                  </a:outerShdw>
                </a:effectLst>
              </a:rPr>
              <a:t>دعوا با همكاران</a:t>
            </a:r>
            <a:r>
              <a:rPr lang="en-US" sz="2800" b="1">
                <a:solidFill>
                  <a:srgbClr val="00FF99"/>
                </a:solidFill>
                <a:effectLst>
                  <a:outerShdw blurRad="38100" dist="38100" dir="2700000" algn="tl">
                    <a:srgbClr val="000000"/>
                  </a:outerShdw>
                </a:effectLst>
              </a:rPr>
              <a:t>-</a:t>
            </a:r>
            <a:r>
              <a:rPr lang="ar-SA" sz="2800" b="1">
                <a:solidFill>
                  <a:srgbClr val="00FF99"/>
                </a:solidFill>
                <a:effectLst>
                  <a:outerShdw blurRad="38100" dist="38100" dir="2700000" algn="tl">
                    <a:srgbClr val="000000"/>
                  </a:outerShdw>
                </a:effectLst>
              </a:rPr>
              <a:t>كار شلخته وار انجام دادن</a:t>
            </a:r>
            <a:r>
              <a:rPr lang="en-US" sz="2800" b="1">
                <a:solidFill>
                  <a:srgbClr val="00FF99"/>
                </a:solidFill>
                <a:effectLst>
                  <a:outerShdw blurRad="38100" dist="38100" dir="2700000" algn="tl">
                    <a:srgbClr val="000000"/>
                  </a:outerShdw>
                </a:effectLst>
              </a:rPr>
              <a:t>-</a:t>
            </a:r>
            <a:r>
              <a:rPr lang="ar-SA" sz="2800" b="1">
                <a:solidFill>
                  <a:srgbClr val="00FF99"/>
                </a:solidFill>
                <a:effectLst>
                  <a:outerShdw blurRad="38100" dist="38100" dir="2700000" algn="tl">
                    <a:srgbClr val="000000"/>
                  </a:outerShdw>
                </a:effectLst>
              </a:rPr>
              <a:t>به خود آسيب رساندن</a:t>
            </a:r>
            <a:r>
              <a:rPr lang="ar-SA" sz="2800">
                <a:effectLst>
                  <a:outerShdw blurRad="38100" dist="38100" dir="2700000" algn="tl">
                    <a:srgbClr val="000000"/>
                  </a:outerShdw>
                </a:effectLst>
              </a:rPr>
              <a:t> </a:t>
            </a:r>
          </a:p>
          <a:p>
            <a:pPr marL="342900" indent="-342900" algn="just">
              <a:lnSpc>
                <a:spcPct val="90000"/>
              </a:lnSpc>
              <a:spcBef>
                <a:spcPct val="20000"/>
              </a:spcBef>
              <a:buClr>
                <a:schemeClr val="hlink"/>
              </a:buClr>
              <a:buSzPct val="70000"/>
              <a:buFont typeface="Wingdings" pitchFamily="2" charset="2"/>
              <a:buNone/>
              <a:defRPr/>
            </a:pPr>
            <a:r>
              <a:rPr lang="ar-SA" sz="2800">
                <a:effectLst>
                  <a:outerShdw blurRad="38100" dist="38100" dir="2700000" algn="tl">
                    <a:srgbClr val="000000"/>
                  </a:outerShdw>
                </a:effectLst>
              </a:rPr>
              <a:t>كسانيكه اينكارراميكننداحتمالاًنوازشي منفي دريافت ميكنند.اگرافرادرا درانتخاب نوازش منفي يانبودنوازش مختاركنندبسياري ازآنهادرپي پاداش منفي خواهند بود.وجود نوازش منفي از نبودش بهتر است.</a:t>
            </a:r>
            <a:endParaRPr lang="en-US" sz="2800">
              <a:effectLst>
                <a:outerShdw blurRad="38100" dist="38100" dir="2700000" algn="tl">
                  <a:srgbClr val="000000"/>
                </a:outerShdw>
              </a:effectLst>
            </a:endParaRPr>
          </a:p>
        </p:txBody>
      </p:sp>
    </p:spTree>
  </p:cSld>
  <p:clrMapOvr>
    <a:masterClrMapping/>
  </p:clrMapOvr>
  <p:transition>
    <p:wedg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1842" name="Rectangle 2"/>
          <p:cNvSpPr>
            <a:spLocks noGrp="1" noChangeArrowheads="1"/>
          </p:cNvSpPr>
          <p:nvPr>
            <p:ph type="body" sz="half" idx="1"/>
          </p:nvPr>
        </p:nvSpPr>
        <p:spPr>
          <a:xfrm>
            <a:off x="0" y="2276475"/>
            <a:ext cx="9144000" cy="4581525"/>
          </a:xfrm>
        </p:spPr>
        <p:txBody>
          <a:bodyPr/>
          <a:lstStyle/>
          <a:p>
            <a:pPr algn="just" eaLnBrk="1" hangingPunct="1">
              <a:buFont typeface="Wingdings" panose="05000000000000000000" pitchFamily="2" charset="2"/>
              <a:buNone/>
              <a:defRPr/>
            </a:pPr>
            <a:r>
              <a:rPr lang="fa-IR" b="1" smtClean="0">
                <a:solidFill>
                  <a:srgbClr val="00FF99"/>
                </a:solidFill>
                <a:cs typeface="Sina" pitchFamily="2" charset="-78"/>
              </a:rPr>
              <a:t>رهبري</a:t>
            </a:r>
            <a:r>
              <a:rPr lang="fa-IR" smtClean="0">
                <a:cs typeface="Sina" pitchFamily="2" charset="-78"/>
              </a:rPr>
              <a:t> فراينديست كه ضمن آن مديردرسازمان  تلاش ميكندتابا </a:t>
            </a:r>
            <a:r>
              <a:rPr lang="fa-IR" i="1" smtClean="0">
                <a:solidFill>
                  <a:srgbClr val="FF9900"/>
                </a:solidFill>
                <a:cs typeface="Sina" pitchFamily="2" charset="-78"/>
              </a:rPr>
              <a:t>ايجادانگيزه وارتباطي موثر</a:t>
            </a:r>
            <a:r>
              <a:rPr lang="fa-IR" smtClean="0">
                <a:solidFill>
                  <a:srgbClr val="FF9900"/>
                </a:solidFill>
                <a:cs typeface="Sina" pitchFamily="2" charset="-78"/>
              </a:rPr>
              <a:t>انجام وظايف خودرادر</a:t>
            </a:r>
            <a:r>
              <a:rPr lang="fa-IR" i="1" smtClean="0">
                <a:solidFill>
                  <a:srgbClr val="FF9900"/>
                </a:solidFill>
                <a:cs typeface="Sina" pitchFamily="2" charset="-78"/>
              </a:rPr>
              <a:t>تحقق اهداف سازماني</a:t>
            </a:r>
            <a:r>
              <a:rPr lang="fa-IR" smtClean="0">
                <a:solidFill>
                  <a:srgbClr val="FF9900"/>
                </a:solidFill>
                <a:cs typeface="Sina" pitchFamily="2" charset="-78"/>
              </a:rPr>
              <a:t> تسهيل نمايدو</a:t>
            </a:r>
            <a:r>
              <a:rPr lang="fa-IR" i="1" smtClean="0">
                <a:solidFill>
                  <a:srgbClr val="FF9900"/>
                </a:solidFill>
                <a:cs typeface="Sina" pitchFamily="2" charset="-78"/>
              </a:rPr>
              <a:t>كاركنان راازروي ميل وعلاقه به انجام وظايفشان ترغيب نمايد</a:t>
            </a:r>
            <a:r>
              <a:rPr lang="fa-IR" smtClean="0">
                <a:solidFill>
                  <a:srgbClr val="FF9900"/>
                </a:solidFill>
                <a:cs typeface="Titr" pitchFamily="2" charset="-78"/>
              </a:rPr>
              <a:t> . </a:t>
            </a:r>
          </a:p>
          <a:p>
            <a:pPr algn="just" eaLnBrk="1" hangingPunct="1">
              <a:buFont typeface="Wingdings" panose="05000000000000000000" pitchFamily="2" charset="2"/>
              <a:buNone/>
              <a:defRPr/>
            </a:pPr>
            <a:r>
              <a:rPr lang="fa-IR" smtClean="0">
                <a:cs typeface="Titr" pitchFamily="2" charset="-78"/>
              </a:rPr>
              <a:t>بنابراين رهبري يكي ازوظايف مهم واصلي مديرمحسوب ميشودونكته مهم در آن جهت دادن به رفتاراعضاء ونفوذدرآنهاميباشد. </a:t>
            </a:r>
          </a:p>
          <a:p>
            <a:pPr algn="just" eaLnBrk="1" hangingPunct="1">
              <a:buFont typeface="Wingdings" panose="05000000000000000000" pitchFamily="2" charset="2"/>
              <a:buNone/>
              <a:defRPr/>
            </a:pPr>
            <a:r>
              <a:rPr lang="fa-IR" smtClean="0">
                <a:cs typeface="Sina" pitchFamily="2" charset="-78"/>
              </a:rPr>
              <a:t>لذارهبري يك كارمستمروتمام وقت است ويك كارلحظه اي نيست وازآنجاكه دررابطه باافرادوارتباط انساني باآنهاست بايستي لحظه به لحظه آن معقولانه عمل نمود. </a:t>
            </a:r>
            <a:endParaRPr lang="en-US" smtClean="0">
              <a:cs typeface="Sina" pitchFamily="2" charset="-78"/>
            </a:endParaRPr>
          </a:p>
        </p:txBody>
      </p:sp>
      <p:sp>
        <p:nvSpPr>
          <p:cNvPr id="291845" name="Rectangle 5"/>
          <p:cNvSpPr>
            <a:spLocks noChangeArrowheads="1"/>
          </p:cNvSpPr>
          <p:nvPr/>
        </p:nvSpPr>
        <p:spPr bwMode="auto">
          <a:xfrm>
            <a:off x="0" y="765175"/>
            <a:ext cx="9144000" cy="1511300"/>
          </a:xfrm>
          <a:prstGeom prst="rect">
            <a:avLst/>
          </a:prstGeom>
          <a:noFill/>
          <a:ln w="9525">
            <a:noFill/>
            <a:miter lim="800000"/>
            <a:headEnd/>
            <a:tailEnd/>
          </a:ln>
          <a:effectLst/>
        </p:spPr>
        <p:txBody>
          <a:bodyPr/>
          <a:lstStyle/>
          <a:p>
            <a:pPr marL="342900" indent="-342900" algn="just">
              <a:lnSpc>
                <a:spcPct val="90000"/>
              </a:lnSpc>
              <a:spcBef>
                <a:spcPct val="20000"/>
              </a:spcBef>
              <a:buClr>
                <a:schemeClr val="hlink"/>
              </a:buClr>
              <a:buSzPct val="70000"/>
              <a:buFont typeface="Wingdings" pitchFamily="2" charset="2"/>
              <a:buNone/>
              <a:defRPr/>
            </a:pPr>
            <a:r>
              <a:rPr lang="fa-IR" sz="3200" b="1">
                <a:solidFill>
                  <a:srgbClr val="00FF99"/>
                </a:solidFill>
                <a:effectLst>
                  <a:outerShdw blurRad="38100" dist="38100" dir="2700000" algn="tl">
                    <a:srgbClr val="000000"/>
                  </a:outerShdw>
                </a:effectLst>
                <a:cs typeface="Yagut" pitchFamily="2" charset="-78"/>
              </a:rPr>
              <a:t>رهبري</a:t>
            </a:r>
            <a:r>
              <a:rPr lang="fa-IR" sz="3200">
                <a:effectLst>
                  <a:outerShdw blurRad="38100" dist="38100" dir="2700000" algn="tl">
                    <a:srgbClr val="000000"/>
                  </a:outerShdw>
                </a:effectLst>
                <a:cs typeface="Yagut" pitchFamily="2" charset="-78"/>
              </a:rPr>
              <a:t> يعني تاثيرگذاري برافراددرانجام وظايفشان باميل وعلاقه .</a:t>
            </a:r>
          </a:p>
          <a:p>
            <a:pPr marL="342900" indent="-342900" algn="just">
              <a:lnSpc>
                <a:spcPct val="90000"/>
              </a:lnSpc>
              <a:spcBef>
                <a:spcPct val="20000"/>
              </a:spcBef>
              <a:buClr>
                <a:schemeClr val="hlink"/>
              </a:buClr>
              <a:buSzPct val="70000"/>
              <a:buFont typeface="Wingdings" pitchFamily="2" charset="2"/>
              <a:buNone/>
              <a:defRPr/>
            </a:pPr>
            <a:r>
              <a:rPr lang="fa-IR" sz="3200" b="1">
                <a:solidFill>
                  <a:srgbClr val="00FF99"/>
                </a:solidFill>
                <a:effectLst>
                  <a:outerShdw blurRad="38100" dist="38100" dir="2700000" algn="tl">
                    <a:srgbClr val="000000"/>
                  </a:outerShdw>
                </a:effectLst>
                <a:cs typeface="Yagut" pitchFamily="2" charset="-78"/>
              </a:rPr>
              <a:t>رهبري</a:t>
            </a:r>
            <a:r>
              <a:rPr lang="fa-IR" sz="3200">
                <a:effectLst>
                  <a:outerShdw blurRad="38100" dist="38100" dir="2700000" algn="tl">
                    <a:srgbClr val="000000"/>
                  </a:outerShdw>
                </a:effectLst>
                <a:cs typeface="Yagut" pitchFamily="2" charset="-78"/>
              </a:rPr>
              <a:t> نفوذبرمرئوسان ازطريق برقراري ارتباط باآنان درتحقق اهداف سازمان بيان شده است .</a:t>
            </a:r>
            <a:endParaRPr lang="en-US" sz="3200">
              <a:effectLst>
                <a:outerShdw blurRad="38100" dist="38100" dir="2700000" algn="tl">
                  <a:srgbClr val="000000"/>
                </a:outerShdw>
              </a:effectLst>
              <a:cs typeface="Yagut" pitchFamily="2" charset="-78"/>
            </a:endParaRPr>
          </a:p>
        </p:txBody>
      </p:sp>
      <p:sp>
        <p:nvSpPr>
          <p:cNvPr id="291846" name="Rectangle 6"/>
          <p:cNvSpPr>
            <a:spLocks noGrp="1" noChangeArrowheads="1"/>
          </p:cNvSpPr>
          <p:nvPr>
            <p:ph type="title"/>
          </p:nvPr>
        </p:nvSpPr>
        <p:spPr>
          <a:xfrm>
            <a:off x="457200" y="0"/>
            <a:ext cx="8229600" cy="692150"/>
          </a:xfrm>
        </p:spPr>
        <p:txBody>
          <a:bodyPr/>
          <a:lstStyle/>
          <a:p>
            <a:pPr eaLnBrk="1" hangingPunct="1">
              <a:defRPr/>
            </a:pPr>
            <a:r>
              <a:rPr lang="fa-IR" sz="4000" smtClean="0">
                <a:solidFill>
                  <a:srgbClr val="FFFF00"/>
                </a:solidFill>
              </a:rPr>
              <a:t>رهبري</a:t>
            </a:r>
            <a:endParaRPr lang="en-US" sz="4000" smtClean="0">
              <a:solidFill>
                <a:srgbClr val="FFFF00"/>
              </a:solidFill>
            </a:endParaRPr>
          </a:p>
        </p:txBody>
      </p:sp>
    </p:spTree>
  </p:cSld>
  <p:clrMapOvr>
    <a:masterClrMapping/>
  </p:clrMapOvr>
  <p:transition>
    <p:wedge/>
  </p:transition>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02" name="Rectangle 2"/>
          <p:cNvSpPr>
            <a:spLocks noGrp="1" noRot="1" noChangeArrowheads="1"/>
          </p:cNvSpPr>
          <p:nvPr>
            <p:ph type="title"/>
          </p:nvPr>
        </p:nvSpPr>
        <p:spPr>
          <a:xfrm>
            <a:off x="250825" y="0"/>
            <a:ext cx="8229600" cy="692150"/>
          </a:xfrm>
        </p:spPr>
        <p:txBody>
          <a:bodyPr/>
          <a:lstStyle/>
          <a:p>
            <a:pPr eaLnBrk="1" hangingPunct="1">
              <a:defRPr/>
            </a:pPr>
            <a:r>
              <a:rPr lang="ar-SA" sz="3600" smtClean="0">
                <a:solidFill>
                  <a:srgbClr val="FFFF00"/>
                </a:solidFill>
                <a:cs typeface="Titr" pitchFamily="2" charset="-78"/>
              </a:rPr>
              <a:t>سه مهارت يا شايستگي رهبري</a:t>
            </a:r>
            <a:endParaRPr lang="en-US" sz="3600" smtClean="0">
              <a:solidFill>
                <a:srgbClr val="FFFF00"/>
              </a:solidFill>
              <a:cs typeface="Titr" pitchFamily="2" charset="-78"/>
            </a:endParaRPr>
          </a:p>
        </p:txBody>
      </p:sp>
      <p:sp>
        <p:nvSpPr>
          <p:cNvPr id="307203" name="Rectangle 3"/>
          <p:cNvSpPr>
            <a:spLocks noGrp="1" noChangeArrowheads="1"/>
          </p:cNvSpPr>
          <p:nvPr>
            <p:ph type="body" idx="1"/>
          </p:nvPr>
        </p:nvSpPr>
        <p:spPr>
          <a:xfrm>
            <a:off x="0" y="692150"/>
            <a:ext cx="9144000" cy="6165850"/>
          </a:xfrm>
        </p:spPr>
        <p:txBody>
          <a:bodyPr/>
          <a:lstStyle/>
          <a:p>
            <a:pPr algn="just" eaLnBrk="1" hangingPunct="1">
              <a:lnSpc>
                <a:spcPct val="90000"/>
              </a:lnSpc>
              <a:buFont typeface="Wingdings" panose="05000000000000000000" pitchFamily="2" charset="2"/>
              <a:buNone/>
              <a:defRPr/>
            </a:pPr>
            <a:r>
              <a:rPr lang="fa-IR" sz="2800" smtClean="0"/>
              <a:t> </a:t>
            </a:r>
            <a:r>
              <a:rPr lang="fa-IR" b="1" smtClean="0">
                <a:solidFill>
                  <a:srgbClr val="FF9900"/>
                </a:solidFill>
                <a:cs typeface="Yagut" pitchFamily="2" charset="-78"/>
              </a:rPr>
              <a:t>در كار رهبري يا نفوذ سه مهارت لازم است:</a:t>
            </a:r>
          </a:p>
          <a:p>
            <a:pPr algn="just" eaLnBrk="1" hangingPunct="1">
              <a:lnSpc>
                <a:spcPct val="90000"/>
              </a:lnSpc>
              <a:buFont typeface="Wingdings" panose="05000000000000000000" pitchFamily="2" charset="2"/>
              <a:buNone/>
              <a:defRPr/>
            </a:pPr>
            <a:r>
              <a:rPr lang="fa-IR" sz="2800" b="1" smtClean="0">
                <a:solidFill>
                  <a:srgbClr val="00FF00"/>
                </a:solidFill>
                <a:cs typeface="Yagut" pitchFamily="2" charset="-78"/>
              </a:rPr>
              <a:t>1-</a:t>
            </a:r>
            <a:r>
              <a:rPr lang="fa-IR" sz="2800" b="1" smtClean="0">
                <a:solidFill>
                  <a:srgbClr val="00FF00"/>
                </a:solidFill>
                <a:cs typeface="Titr" pitchFamily="2" charset="-78"/>
              </a:rPr>
              <a:t>تشخيص:</a:t>
            </a:r>
            <a:r>
              <a:rPr lang="fa-IR" sz="2800" smtClean="0">
                <a:cs typeface="Yagut" pitchFamily="2" charset="-78"/>
              </a:rPr>
              <a:t> توانايي فهم موقعيتي كه شخص ميخواهد در آن نفوذ كند</a:t>
            </a:r>
            <a:endParaRPr lang="en-US" sz="2800" smtClean="0">
              <a:cs typeface="Yagut" pitchFamily="2" charset="-78"/>
            </a:endParaRPr>
          </a:p>
          <a:p>
            <a:pPr algn="just" eaLnBrk="1" hangingPunct="1">
              <a:lnSpc>
                <a:spcPct val="90000"/>
              </a:lnSpc>
              <a:buFont typeface="Wingdings" panose="05000000000000000000" pitchFamily="2" charset="2"/>
              <a:buNone/>
              <a:defRPr/>
            </a:pPr>
            <a:r>
              <a:rPr lang="en-US" sz="2800" smtClean="0">
                <a:cs typeface="Yagut" pitchFamily="2" charset="-78"/>
              </a:rPr>
              <a:t> </a:t>
            </a:r>
            <a:r>
              <a:rPr lang="fa-IR" sz="2800" smtClean="0">
                <a:cs typeface="Yagut" pitchFamily="2" charset="-78"/>
              </a:rPr>
              <a:t>نوعي شايستگي شناختي يامغزي است درك موقعيت فعلي وآگاهي ازآنچه كه درآينده انتظارميرود</a:t>
            </a:r>
          </a:p>
          <a:p>
            <a:pPr algn="just" eaLnBrk="1" hangingPunct="1">
              <a:lnSpc>
                <a:spcPct val="90000"/>
              </a:lnSpc>
              <a:buFont typeface="Wingdings" panose="05000000000000000000" pitchFamily="2" charset="2"/>
              <a:buNone/>
              <a:defRPr/>
            </a:pPr>
            <a:r>
              <a:rPr lang="fa-IR" sz="2800" b="1" smtClean="0">
                <a:solidFill>
                  <a:srgbClr val="00FF00"/>
                </a:solidFill>
                <a:cs typeface="Yagut" pitchFamily="2" charset="-78"/>
              </a:rPr>
              <a:t>2-</a:t>
            </a:r>
            <a:r>
              <a:rPr lang="fa-IR" sz="2800" b="1" smtClean="0">
                <a:solidFill>
                  <a:srgbClr val="00FF00"/>
                </a:solidFill>
                <a:cs typeface="Titr" pitchFamily="2" charset="-78"/>
              </a:rPr>
              <a:t>تطابق:</a:t>
            </a:r>
            <a:r>
              <a:rPr lang="en-US" sz="2800" b="1" smtClean="0">
                <a:solidFill>
                  <a:srgbClr val="00FF00"/>
                </a:solidFill>
                <a:cs typeface="Titr" pitchFamily="2" charset="-78"/>
              </a:rPr>
              <a:t> </a:t>
            </a:r>
            <a:r>
              <a:rPr lang="fa-IR" sz="2800" smtClean="0">
                <a:cs typeface="Yagut" pitchFamily="2" charset="-78"/>
              </a:rPr>
              <a:t>توانايي تطابق رفتارخودوديگرمنابع در دسترس</a:t>
            </a:r>
            <a:r>
              <a:rPr lang="en-US" sz="2800" smtClean="0">
                <a:cs typeface="Yagut" pitchFamily="2" charset="-78"/>
              </a:rPr>
              <a:t> </a:t>
            </a:r>
            <a:r>
              <a:rPr lang="fa-IR" sz="2800" smtClean="0">
                <a:cs typeface="Yagut" pitchFamily="2" charset="-78"/>
              </a:rPr>
              <a:t>شخص براي روبرو</a:t>
            </a:r>
            <a:r>
              <a:rPr lang="en-US" sz="2800" smtClean="0">
                <a:cs typeface="Yagut" pitchFamily="2" charset="-78"/>
              </a:rPr>
              <a:t> </a:t>
            </a:r>
            <a:r>
              <a:rPr lang="fa-IR" sz="2800" smtClean="0">
                <a:cs typeface="Yagut" pitchFamily="2" charset="-78"/>
              </a:rPr>
              <a:t>شدن با شرايط احتمالي</a:t>
            </a:r>
            <a:endParaRPr lang="en-US" sz="2800" smtClean="0">
              <a:cs typeface="Yagut" pitchFamily="2" charset="-78"/>
            </a:endParaRPr>
          </a:p>
          <a:p>
            <a:pPr algn="just" eaLnBrk="1" hangingPunct="1">
              <a:lnSpc>
                <a:spcPct val="90000"/>
              </a:lnSpc>
              <a:buFont typeface="Wingdings" panose="05000000000000000000" pitchFamily="2" charset="2"/>
              <a:buNone/>
              <a:defRPr/>
            </a:pPr>
            <a:r>
              <a:rPr lang="fa-IR" sz="2800" smtClean="0">
                <a:cs typeface="Yagut" pitchFamily="2" charset="-78"/>
              </a:rPr>
              <a:t>نوعي شايستگي رفتاري و تطبيق رفتارهاي شخصي بنحويكه سبب پركردن خلاء وضعيت جاري وآنچه را كه ميخواهيم بشود.</a:t>
            </a:r>
          </a:p>
          <a:p>
            <a:pPr algn="just" eaLnBrk="1" hangingPunct="1">
              <a:lnSpc>
                <a:spcPct val="90000"/>
              </a:lnSpc>
              <a:buFont typeface="Wingdings" panose="05000000000000000000" pitchFamily="2" charset="2"/>
              <a:buNone/>
              <a:defRPr/>
            </a:pPr>
            <a:r>
              <a:rPr lang="fa-IR" sz="2800" b="1" smtClean="0">
                <a:solidFill>
                  <a:srgbClr val="00FF00"/>
                </a:solidFill>
                <a:cs typeface="Yagut" pitchFamily="2" charset="-78"/>
              </a:rPr>
              <a:t>3-</a:t>
            </a:r>
            <a:r>
              <a:rPr lang="fa-IR" sz="2800" b="1" smtClean="0">
                <a:solidFill>
                  <a:srgbClr val="00FF00"/>
                </a:solidFill>
                <a:cs typeface="Titr" pitchFamily="2" charset="-78"/>
              </a:rPr>
              <a:t>برقراري ارتباط:</a:t>
            </a:r>
            <a:r>
              <a:rPr lang="fa-IR" sz="2800" smtClean="0">
                <a:cs typeface="Yagut" pitchFamily="2" charset="-78"/>
              </a:rPr>
              <a:t> يعني توانايي ايجاد ارتباط به شيوه اي كه مردم به آساني آن را بفهمند و بپذيرند .</a:t>
            </a:r>
          </a:p>
          <a:p>
            <a:pPr algn="just" eaLnBrk="1" hangingPunct="1">
              <a:lnSpc>
                <a:spcPct val="90000"/>
              </a:lnSpc>
              <a:buClr>
                <a:schemeClr val="tx1"/>
              </a:buClr>
              <a:buFont typeface="Wingdings" panose="05000000000000000000" pitchFamily="2" charset="2"/>
              <a:buNone/>
              <a:defRPr/>
            </a:pPr>
            <a:r>
              <a:rPr lang="fa-IR" sz="2800" smtClean="0">
                <a:cs typeface="Yagut" pitchFamily="2" charset="-78"/>
              </a:rPr>
              <a:t>نوعي شايستگي فرايندي است،حتي اگرشخص قادربه درك وضعيت</a:t>
            </a:r>
            <a:r>
              <a:rPr lang="en-US" sz="2800" smtClean="0">
                <a:cs typeface="Yagut" pitchFamily="2" charset="-78"/>
              </a:rPr>
              <a:t> </a:t>
            </a:r>
            <a:r>
              <a:rPr lang="fa-IR" sz="2800" smtClean="0">
                <a:cs typeface="Yagut" pitchFamily="2" charset="-78"/>
              </a:rPr>
              <a:t>وتطبيق رفتارومنابع براي رسيدن به</a:t>
            </a:r>
            <a:r>
              <a:rPr lang="en-US" sz="2800" smtClean="0">
                <a:cs typeface="Yagut" pitchFamily="2" charset="-78"/>
              </a:rPr>
              <a:t> </a:t>
            </a:r>
            <a:r>
              <a:rPr lang="fa-IR" sz="2800" smtClean="0">
                <a:cs typeface="Yagut" pitchFamily="2" charset="-78"/>
              </a:rPr>
              <a:t>آن تواناباشدبه برقراري ارتباط موثر نيازدارد.اگرانسان نتواند بگونه اي كه براي مردم قابل درك باشدارتباط برقراركند،كل فرايندازتاثيرموردنظراوبرخوردارنخواهد شد.</a:t>
            </a:r>
            <a:endParaRPr lang="en-US" sz="2800" smtClean="0">
              <a:cs typeface="Yagut" pitchFamily="2" charset="-78"/>
            </a:endParaRPr>
          </a:p>
        </p:txBody>
      </p:sp>
    </p:spTree>
  </p:cSld>
  <p:clrMapOvr>
    <a:masterClrMapping/>
  </p:clrMapOvr>
  <p:transition>
    <p:wedg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8659" name="Rectangle 3"/>
          <p:cNvSpPr>
            <a:spLocks noGrp="1" noChangeArrowheads="1"/>
          </p:cNvSpPr>
          <p:nvPr>
            <p:ph type="body" sz="half" idx="1"/>
          </p:nvPr>
        </p:nvSpPr>
        <p:spPr>
          <a:xfrm>
            <a:off x="0" y="0"/>
            <a:ext cx="9144000" cy="1700213"/>
          </a:xfrm>
        </p:spPr>
        <p:txBody>
          <a:bodyPr/>
          <a:lstStyle/>
          <a:p>
            <a:pPr algn="ctr" eaLnBrk="1" hangingPunct="1">
              <a:lnSpc>
                <a:spcPct val="90000"/>
              </a:lnSpc>
              <a:buFont typeface="Wingdings" panose="05000000000000000000" pitchFamily="2" charset="2"/>
              <a:buNone/>
              <a:defRPr/>
            </a:pPr>
            <a:r>
              <a:rPr lang="fa-IR" sz="4000" b="1" smtClean="0">
                <a:solidFill>
                  <a:srgbClr val="FFFF00"/>
                </a:solidFill>
                <a:cs typeface="Titr" pitchFamily="2" charset="-78"/>
              </a:rPr>
              <a:t>محيط در رهبري</a:t>
            </a:r>
          </a:p>
          <a:p>
            <a:pPr algn="just" eaLnBrk="1" hangingPunct="1">
              <a:lnSpc>
                <a:spcPct val="90000"/>
              </a:lnSpc>
              <a:buFont typeface="Wingdings" panose="05000000000000000000" pitchFamily="2" charset="2"/>
              <a:buNone/>
              <a:defRPr/>
            </a:pPr>
            <a:r>
              <a:rPr lang="fa-IR" smtClean="0"/>
              <a:t>شيوه رهبري مديرزماني اثربخش خواهدبودكه با خواسته هاي محيط تناسب داشته باشد.اين تناسب به تشخيص مديربستگي دارد . </a:t>
            </a:r>
            <a:endParaRPr lang="en-US" smtClean="0"/>
          </a:p>
        </p:txBody>
      </p:sp>
      <p:grpSp>
        <p:nvGrpSpPr>
          <p:cNvPr id="2" name="Diagram 5"/>
          <p:cNvGrpSpPr>
            <a:grpSpLocks noChangeAspect="1"/>
          </p:cNvGrpSpPr>
          <p:nvPr/>
        </p:nvGrpSpPr>
        <p:grpSpPr bwMode="auto">
          <a:xfrm>
            <a:off x="0" y="2060575"/>
            <a:ext cx="4500563" cy="4543425"/>
            <a:chOff x="1586" y="858"/>
            <a:chExt cx="2544" cy="2544"/>
          </a:xfrm>
        </p:grpSpPr>
        <p:sp>
          <p:nvSpPr>
            <p:cNvPr id="3" name="_s3076"/>
            <p:cNvSpPr>
              <a:spLocks noChangeShapeType="1"/>
            </p:cNvSpPr>
            <p:nvPr/>
          </p:nvSpPr>
          <p:spPr bwMode="auto">
            <a:xfrm flipH="1" flipV="1">
              <a:off x="2307" y="1812"/>
              <a:ext cx="275" cy="15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fa-IR"/>
            </a:p>
          </p:txBody>
        </p:sp>
        <p:sp>
          <p:nvSpPr>
            <p:cNvPr id="4" name="_s3077"/>
            <p:cNvSpPr>
              <a:spLocks noChangeArrowheads="1"/>
            </p:cNvSpPr>
            <p:nvPr/>
          </p:nvSpPr>
          <p:spPr bwMode="auto">
            <a:xfrm>
              <a:off x="1714" y="1334"/>
              <a:ext cx="636" cy="636"/>
            </a:xfrm>
            <a:prstGeom prst="ellipse">
              <a:avLst/>
            </a:prstGeom>
            <a:solidFill>
              <a:srgbClr val="99FF33"/>
            </a:solidFill>
            <a:ln w="9525">
              <a:solidFill>
                <a:schemeClr val="tx1"/>
              </a:solidFill>
              <a:round/>
              <a:headEnd/>
              <a:tailEnd/>
            </a:ln>
          </p:spPr>
          <p:txBody>
            <a:bodyPr vert="horz" wrap="none" lIns="68012" tIns="34006" rIns="68012" bIns="3400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2800" b="1" i="0" u="none" strike="noStrike" cap="none" normalizeH="0" baseline="0" smtClean="0">
                  <a:ln>
                    <a:noFill/>
                  </a:ln>
                  <a:solidFill>
                    <a:srgbClr val="000000"/>
                  </a:solidFill>
                  <a:effectLst/>
                  <a:latin typeface="Tahoma" panose="020B0604030504040204" pitchFamily="34" charset="0"/>
                  <a:cs typeface="Arial" panose="020B0604020202020204" pitchFamily="34" charset="0"/>
                </a:rPr>
                <a:t>مافوقها </a:t>
              </a:r>
              <a:endParaRPr kumimoji="0" lang="en-US" altLang="fa-IR" sz="2800" b="1" i="0" u="none" strike="noStrike" cap="none" normalizeH="0" baseline="0" smtClean="0">
                <a:ln>
                  <a:noFill/>
                </a:ln>
                <a:solidFill>
                  <a:srgbClr val="000000"/>
                </a:solidFill>
                <a:effectLst/>
                <a:latin typeface="Tahoma" panose="020B0604030504040204" pitchFamily="34" charset="0"/>
                <a:cs typeface="Arial" panose="020B0604020202020204" pitchFamily="34" charset="0"/>
              </a:endParaRPr>
            </a:p>
          </p:txBody>
        </p:sp>
        <p:sp>
          <p:nvSpPr>
            <p:cNvPr id="5" name="_s3078"/>
            <p:cNvSpPr>
              <a:spLocks noChangeShapeType="1"/>
            </p:cNvSpPr>
            <p:nvPr/>
          </p:nvSpPr>
          <p:spPr bwMode="auto">
            <a:xfrm flipH="1">
              <a:off x="2308" y="2289"/>
              <a:ext cx="275" cy="15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fa-IR"/>
            </a:p>
          </p:txBody>
        </p:sp>
        <p:sp>
          <p:nvSpPr>
            <p:cNvPr id="6" name="_s3079"/>
            <p:cNvSpPr>
              <a:spLocks noChangeArrowheads="1"/>
            </p:cNvSpPr>
            <p:nvPr/>
          </p:nvSpPr>
          <p:spPr bwMode="auto">
            <a:xfrm>
              <a:off x="1714" y="2288"/>
              <a:ext cx="636" cy="636"/>
            </a:xfrm>
            <a:prstGeom prst="ellipse">
              <a:avLst/>
            </a:prstGeom>
            <a:solidFill>
              <a:srgbClr val="99FF33"/>
            </a:solidFill>
            <a:ln w="9525">
              <a:solidFill>
                <a:schemeClr val="tx1"/>
              </a:solidFill>
              <a:round/>
              <a:headEnd/>
              <a:tailEnd/>
            </a:ln>
          </p:spPr>
          <p:txBody>
            <a:bodyPr vert="horz" wrap="none" lIns="68012" tIns="34006" rIns="68012" bIns="3400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2800" b="1" i="0" u="none" strike="noStrike" cap="none" normalizeH="0" baseline="0" smtClean="0">
                  <a:ln>
                    <a:noFill/>
                  </a:ln>
                  <a:solidFill>
                    <a:srgbClr val="000000"/>
                  </a:solidFill>
                  <a:effectLst/>
                  <a:latin typeface="Tahoma" panose="020B0604030504040204" pitchFamily="34" charset="0"/>
                  <a:cs typeface="Arial" panose="020B0604020202020204" pitchFamily="34" charset="0"/>
                </a:rPr>
                <a:t>خواستهاي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2800" b="1" i="0" u="none" strike="noStrike" cap="none" normalizeH="0" baseline="0" smtClean="0">
                  <a:ln>
                    <a:noFill/>
                  </a:ln>
                  <a:solidFill>
                    <a:srgbClr val="000000"/>
                  </a:solidFill>
                  <a:effectLst/>
                  <a:latin typeface="Tahoma" panose="020B0604030504040204" pitchFamily="34" charset="0"/>
                  <a:cs typeface="Arial" panose="020B0604020202020204" pitchFamily="34" charset="0"/>
                </a:rPr>
                <a:t>شغلي</a:t>
              </a:r>
              <a:endParaRPr kumimoji="0" lang="en-US" altLang="fa-IR" sz="2800" b="1" i="0" u="none" strike="noStrike" cap="none" normalizeH="0" baseline="0" smtClean="0">
                <a:ln>
                  <a:noFill/>
                </a:ln>
                <a:solidFill>
                  <a:srgbClr val="000000"/>
                </a:solidFill>
                <a:effectLst/>
                <a:latin typeface="Tahoma" panose="020B0604030504040204" pitchFamily="34" charset="0"/>
                <a:cs typeface="Arial" panose="020B0604020202020204" pitchFamily="34" charset="0"/>
              </a:endParaRPr>
            </a:p>
          </p:txBody>
        </p:sp>
        <p:sp>
          <p:nvSpPr>
            <p:cNvPr id="7" name="_s3080"/>
            <p:cNvSpPr>
              <a:spLocks noChangeShapeType="1"/>
            </p:cNvSpPr>
            <p:nvPr/>
          </p:nvSpPr>
          <p:spPr bwMode="auto">
            <a:xfrm>
              <a:off x="2859" y="2448"/>
              <a:ext cx="0" cy="31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fa-IR"/>
            </a:p>
          </p:txBody>
        </p:sp>
        <p:sp>
          <p:nvSpPr>
            <p:cNvPr id="8" name="_s3081"/>
            <p:cNvSpPr>
              <a:spLocks noChangeArrowheads="1"/>
            </p:cNvSpPr>
            <p:nvPr/>
          </p:nvSpPr>
          <p:spPr bwMode="auto">
            <a:xfrm>
              <a:off x="2540" y="2765"/>
              <a:ext cx="636" cy="636"/>
            </a:xfrm>
            <a:prstGeom prst="ellipse">
              <a:avLst/>
            </a:prstGeom>
            <a:solidFill>
              <a:srgbClr val="99FF33"/>
            </a:solidFill>
            <a:ln w="9525">
              <a:solidFill>
                <a:schemeClr val="tx1"/>
              </a:solidFill>
              <a:round/>
              <a:headEnd/>
              <a:tailEnd/>
            </a:ln>
          </p:spPr>
          <p:txBody>
            <a:bodyPr vert="horz" wrap="none" lIns="68012" tIns="34006" rIns="68012" bIns="3400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2800" b="1" i="0" u="none" strike="noStrike" cap="none" normalizeH="0" baseline="0" smtClean="0">
                  <a:ln>
                    <a:noFill/>
                  </a:ln>
                  <a:solidFill>
                    <a:srgbClr val="000000"/>
                  </a:solidFill>
                  <a:effectLst/>
                  <a:latin typeface="Tahoma" panose="020B0604030504040204" pitchFamily="34" charset="0"/>
                  <a:cs typeface="Arial" panose="020B0604020202020204" pitchFamily="34" charset="0"/>
                </a:rPr>
                <a:t>متغيرهاي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2800" b="1" i="0" u="none" strike="noStrike" cap="none" normalizeH="0" baseline="0" smtClean="0">
                  <a:ln>
                    <a:noFill/>
                  </a:ln>
                  <a:solidFill>
                    <a:srgbClr val="000000"/>
                  </a:solidFill>
                  <a:effectLst/>
                  <a:latin typeface="Tahoma" panose="020B0604030504040204" pitchFamily="34" charset="0"/>
                  <a:cs typeface="Arial" panose="020B0604020202020204" pitchFamily="34" charset="0"/>
                </a:rPr>
                <a:t>وضعي</a:t>
              </a:r>
              <a:endParaRPr kumimoji="0" lang="en-US" altLang="fa-IR" sz="2800" b="1" i="0" u="none" strike="noStrike" cap="none" normalizeH="0" baseline="0" smtClean="0">
                <a:ln>
                  <a:noFill/>
                </a:ln>
                <a:solidFill>
                  <a:srgbClr val="000000"/>
                </a:solidFill>
                <a:effectLst/>
                <a:latin typeface="Tahoma" panose="020B0604030504040204" pitchFamily="34" charset="0"/>
                <a:cs typeface="Arial" panose="020B0604020202020204" pitchFamily="34" charset="0"/>
              </a:endParaRPr>
            </a:p>
          </p:txBody>
        </p:sp>
        <p:sp>
          <p:nvSpPr>
            <p:cNvPr id="9" name="_s3082"/>
            <p:cNvSpPr>
              <a:spLocks noChangeShapeType="1"/>
            </p:cNvSpPr>
            <p:nvPr/>
          </p:nvSpPr>
          <p:spPr bwMode="auto">
            <a:xfrm>
              <a:off x="3134" y="2288"/>
              <a:ext cx="275" cy="15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fa-IR"/>
            </a:p>
          </p:txBody>
        </p:sp>
        <p:sp>
          <p:nvSpPr>
            <p:cNvPr id="10" name="_s3083"/>
            <p:cNvSpPr>
              <a:spLocks noChangeArrowheads="1"/>
            </p:cNvSpPr>
            <p:nvPr/>
          </p:nvSpPr>
          <p:spPr bwMode="auto">
            <a:xfrm>
              <a:off x="3366" y="2288"/>
              <a:ext cx="636" cy="636"/>
            </a:xfrm>
            <a:prstGeom prst="ellipse">
              <a:avLst/>
            </a:prstGeom>
            <a:solidFill>
              <a:srgbClr val="99FF33"/>
            </a:solidFill>
            <a:ln w="9525">
              <a:solidFill>
                <a:schemeClr val="tx1"/>
              </a:solidFill>
              <a:round/>
              <a:headEnd/>
              <a:tailEnd/>
            </a:ln>
          </p:spPr>
          <p:txBody>
            <a:bodyPr vert="horz" wrap="none" lIns="68012" tIns="34006" rIns="68012" bIns="3400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2800" b="1" i="0" u="none" strike="noStrike" cap="none" normalizeH="0" baseline="0" smtClean="0">
                  <a:ln>
                    <a:noFill/>
                  </a:ln>
                  <a:solidFill>
                    <a:srgbClr val="000000"/>
                  </a:solidFill>
                  <a:effectLst/>
                  <a:latin typeface="Tahoma" panose="020B0604030504040204" pitchFamily="34" charset="0"/>
                  <a:cs typeface="Arial" panose="020B0604020202020204" pitchFamily="34" charset="0"/>
                </a:rPr>
                <a:t>زيردستان</a:t>
              </a:r>
              <a:endParaRPr kumimoji="0" lang="en-US" altLang="fa-IR" sz="2800" b="1" i="0" u="none" strike="noStrike" cap="none" normalizeH="0" baseline="0" smtClean="0">
                <a:ln>
                  <a:noFill/>
                </a:ln>
                <a:solidFill>
                  <a:srgbClr val="000000"/>
                </a:solidFill>
                <a:effectLst/>
                <a:latin typeface="Tahoma" panose="020B0604030504040204" pitchFamily="34" charset="0"/>
                <a:cs typeface="Arial" panose="020B0604020202020204" pitchFamily="34" charset="0"/>
              </a:endParaRPr>
            </a:p>
          </p:txBody>
        </p:sp>
        <p:sp>
          <p:nvSpPr>
            <p:cNvPr id="11" name="_s3084"/>
            <p:cNvSpPr>
              <a:spLocks noChangeShapeType="1"/>
            </p:cNvSpPr>
            <p:nvPr/>
          </p:nvSpPr>
          <p:spPr bwMode="auto">
            <a:xfrm flipV="1">
              <a:off x="3133" y="1811"/>
              <a:ext cx="275" cy="15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fa-IR"/>
            </a:p>
          </p:txBody>
        </p:sp>
        <p:sp>
          <p:nvSpPr>
            <p:cNvPr id="12" name="_s3085"/>
            <p:cNvSpPr>
              <a:spLocks noChangeArrowheads="1"/>
            </p:cNvSpPr>
            <p:nvPr/>
          </p:nvSpPr>
          <p:spPr bwMode="auto">
            <a:xfrm>
              <a:off x="3366" y="1334"/>
              <a:ext cx="636" cy="636"/>
            </a:xfrm>
            <a:prstGeom prst="ellipse">
              <a:avLst/>
            </a:prstGeom>
            <a:solidFill>
              <a:srgbClr val="99FF33"/>
            </a:solidFill>
            <a:ln w="9525">
              <a:solidFill>
                <a:schemeClr val="tx1"/>
              </a:solidFill>
              <a:round/>
              <a:headEnd/>
              <a:tailEnd/>
            </a:ln>
          </p:spPr>
          <p:txBody>
            <a:bodyPr vert="horz" wrap="none" lIns="68012" tIns="34006" rIns="68012" bIns="3400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2800" b="1" i="0" u="none" strike="noStrike" cap="none" normalizeH="0" baseline="0" smtClean="0">
                  <a:ln>
                    <a:noFill/>
                  </a:ln>
                  <a:solidFill>
                    <a:srgbClr val="000000"/>
                  </a:solidFill>
                  <a:effectLst/>
                  <a:latin typeface="Tahoma" panose="020B0604030504040204" pitchFamily="34" charset="0"/>
                  <a:cs typeface="Arial" panose="020B0604020202020204" pitchFamily="34" charset="0"/>
                </a:rPr>
                <a:t>همكاران </a:t>
              </a:r>
              <a:endParaRPr kumimoji="0" lang="en-US" altLang="fa-IR" sz="2800" b="1" i="0" u="none" strike="noStrike" cap="none" normalizeH="0" baseline="0" smtClean="0">
                <a:ln>
                  <a:noFill/>
                </a:ln>
                <a:solidFill>
                  <a:srgbClr val="000000"/>
                </a:solidFill>
                <a:effectLst/>
                <a:latin typeface="Tahoma" panose="020B0604030504040204" pitchFamily="34" charset="0"/>
                <a:cs typeface="Arial" panose="020B0604020202020204" pitchFamily="34" charset="0"/>
              </a:endParaRPr>
            </a:p>
          </p:txBody>
        </p:sp>
        <p:sp>
          <p:nvSpPr>
            <p:cNvPr id="13" name="_s3086"/>
            <p:cNvSpPr>
              <a:spLocks noChangeShapeType="1"/>
            </p:cNvSpPr>
            <p:nvPr/>
          </p:nvSpPr>
          <p:spPr bwMode="auto">
            <a:xfrm flipV="1">
              <a:off x="2858" y="1494"/>
              <a:ext cx="0" cy="31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fa-IR"/>
            </a:p>
          </p:txBody>
        </p:sp>
        <p:sp>
          <p:nvSpPr>
            <p:cNvPr id="14" name="_s3087"/>
            <p:cNvSpPr>
              <a:spLocks noChangeArrowheads="1"/>
            </p:cNvSpPr>
            <p:nvPr/>
          </p:nvSpPr>
          <p:spPr bwMode="auto">
            <a:xfrm>
              <a:off x="2540" y="858"/>
              <a:ext cx="636" cy="636"/>
            </a:xfrm>
            <a:prstGeom prst="ellipse">
              <a:avLst/>
            </a:prstGeom>
            <a:solidFill>
              <a:srgbClr val="99FF33"/>
            </a:solidFill>
            <a:ln w="9525">
              <a:solidFill>
                <a:schemeClr val="tx1"/>
              </a:solidFill>
              <a:round/>
              <a:headEnd/>
              <a:tailEnd/>
            </a:ln>
          </p:spPr>
          <p:txBody>
            <a:bodyPr vert="horz" wrap="none" lIns="68012" tIns="34006" rIns="68012" bIns="3400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2800" b="1" i="0" u="none" strike="noStrike" cap="none" normalizeH="0" baseline="0" smtClean="0">
                  <a:ln>
                    <a:noFill/>
                  </a:ln>
                  <a:solidFill>
                    <a:srgbClr val="000000"/>
                  </a:solidFill>
                  <a:effectLst/>
                  <a:latin typeface="Tahoma" panose="020B0604030504040204" pitchFamily="34" charset="0"/>
                  <a:cs typeface="Arial" panose="020B0604020202020204" pitchFamily="34" charset="0"/>
                </a:rPr>
                <a:t>سازمان</a:t>
              </a:r>
              <a:endParaRPr kumimoji="0" lang="en-US" altLang="fa-IR" sz="2800" b="1" i="0" u="none" strike="noStrike" cap="none" normalizeH="0" baseline="0" smtClean="0">
                <a:ln>
                  <a:noFill/>
                </a:ln>
                <a:solidFill>
                  <a:srgbClr val="000000"/>
                </a:solidFill>
                <a:effectLst/>
                <a:latin typeface="Tahoma" panose="020B0604030504040204" pitchFamily="34" charset="0"/>
                <a:cs typeface="Arial" panose="020B0604020202020204" pitchFamily="34" charset="0"/>
              </a:endParaRPr>
            </a:p>
          </p:txBody>
        </p:sp>
        <p:sp>
          <p:nvSpPr>
            <p:cNvPr id="15" name="_s3088"/>
            <p:cNvSpPr>
              <a:spLocks noChangeArrowheads="1"/>
            </p:cNvSpPr>
            <p:nvPr/>
          </p:nvSpPr>
          <p:spPr bwMode="auto">
            <a:xfrm>
              <a:off x="2540" y="1812"/>
              <a:ext cx="636" cy="636"/>
            </a:xfrm>
            <a:prstGeom prst="ellipse">
              <a:avLst/>
            </a:prstGeom>
            <a:solidFill>
              <a:srgbClr val="99FF33"/>
            </a:solidFill>
            <a:ln w="9525">
              <a:solidFill>
                <a:schemeClr val="tx1"/>
              </a:solidFill>
              <a:round/>
              <a:headEnd/>
              <a:tailEnd/>
            </a:ln>
          </p:spPr>
          <p:txBody>
            <a:bodyPr vert="horz" wrap="none" lIns="68012" tIns="34006" rIns="68012" bIns="3400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2800" b="1" i="0" u="none" strike="noStrike" cap="none" normalizeH="0" baseline="0" smtClean="0">
                  <a:ln>
                    <a:noFill/>
                  </a:ln>
                  <a:solidFill>
                    <a:srgbClr val="000000"/>
                  </a:solidFill>
                  <a:effectLst/>
                  <a:latin typeface="Tahoma" panose="020B0604030504040204" pitchFamily="34" charset="0"/>
                  <a:cs typeface="Arial" panose="020B0604020202020204" pitchFamily="34" charset="0"/>
                </a:rPr>
                <a:t>رهبر</a:t>
              </a:r>
              <a:endParaRPr kumimoji="0" lang="en-US" altLang="fa-IR" sz="2800" b="1" i="0" u="none" strike="noStrike" cap="none" normalizeH="0" baseline="0" smtClean="0">
                <a:ln>
                  <a:noFill/>
                </a:ln>
                <a:solidFill>
                  <a:srgbClr val="000000"/>
                </a:solidFill>
                <a:effectLst/>
                <a:latin typeface="Tahoma" panose="020B0604030504040204" pitchFamily="34" charset="0"/>
                <a:cs typeface="Arial" panose="020B0604020202020204" pitchFamily="34" charset="0"/>
              </a:endParaRPr>
            </a:p>
          </p:txBody>
        </p:sp>
      </p:grpSp>
      <p:sp>
        <p:nvSpPr>
          <p:cNvPr id="3090" name="Rectangle 21"/>
          <p:cNvSpPr>
            <a:spLocks noChangeArrowheads="1"/>
          </p:cNvSpPr>
          <p:nvPr/>
        </p:nvSpPr>
        <p:spPr bwMode="auto">
          <a:xfrm>
            <a:off x="4140200" y="1700213"/>
            <a:ext cx="5003800" cy="525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r>
              <a:rPr lang="fa-IR" altLang="fa-IR" sz="2600" b="1">
                <a:solidFill>
                  <a:srgbClr val="FF9900"/>
                </a:solidFill>
              </a:rPr>
              <a:t>بجزخواستهاي شغلي،هريك ازاين متغيرهاي محيطي را ميتوان داراي دوبخش فرض كرد</a:t>
            </a:r>
            <a:r>
              <a:rPr lang="en-US" altLang="fa-IR" sz="2600" b="1">
                <a:solidFill>
                  <a:srgbClr val="FF9900"/>
                </a:solidFill>
              </a:rPr>
              <a:t>:</a:t>
            </a:r>
          </a:p>
          <a:p>
            <a:pPr eaLnBrk="1" hangingPunct="1"/>
            <a:r>
              <a:rPr lang="fa-IR" altLang="fa-IR" sz="2600" b="1">
                <a:solidFill>
                  <a:srgbClr val="00FF00"/>
                </a:solidFill>
              </a:rPr>
              <a:t>شيوه و انتظارات </a:t>
            </a:r>
            <a:r>
              <a:rPr lang="en-US" altLang="fa-IR" sz="2600" b="1">
                <a:solidFill>
                  <a:srgbClr val="00FF00"/>
                </a:solidFill>
              </a:rPr>
              <a:t>Style </a:t>
            </a:r>
            <a:r>
              <a:rPr lang="en-US" altLang="fa-IR" sz="2600" b="1">
                <a:solidFill>
                  <a:srgbClr val="00FF00"/>
                </a:solidFill>
                <a:latin typeface="Arial" panose="020B0604020202020204" pitchFamily="34" charset="0"/>
              </a:rPr>
              <a:t>–</a:t>
            </a:r>
            <a:r>
              <a:rPr lang="en-US" altLang="fa-IR" sz="2600" b="1">
                <a:solidFill>
                  <a:srgbClr val="00FF00"/>
                </a:solidFill>
              </a:rPr>
              <a:t> Expectation</a:t>
            </a:r>
            <a:endParaRPr lang="fa-IR" altLang="fa-IR" sz="2600" b="1">
              <a:solidFill>
                <a:srgbClr val="00FF00"/>
              </a:solidFill>
            </a:endParaRPr>
          </a:p>
          <a:p>
            <a:pPr eaLnBrk="1" hangingPunct="1"/>
            <a:r>
              <a:rPr lang="fa-IR" altLang="fa-IR" sz="2600" b="1">
                <a:solidFill>
                  <a:srgbClr val="00FF00"/>
                </a:solidFill>
              </a:rPr>
              <a:t>شيوه</a:t>
            </a:r>
            <a:r>
              <a:rPr lang="fa-IR" altLang="fa-IR" sz="2600" b="1"/>
              <a:t> </a:t>
            </a:r>
            <a:r>
              <a:rPr lang="fa-IR" altLang="fa-IR" sz="2600"/>
              <a:t>يعني الگوهاي رفتاري ثابت افراد</a:t>
            </a:r>
            <a:r>
              <a:rPr lang="fa-IR" altLang="fa-IR" sz="2600" b="1"/>
              <a:t> </a:t>
            </a:r>
            <a:r>
              <a:rPr lang="fa-IR" altLang="fa-IR" sz="2600"/>
              <a:t>و</a:t>
            </a:r>
            <a:r>
              <a:rPr lang="fa-IR" altLang="fa-IR" sz="2600" b="1">
                <a:solidFill>
                  <a:srgbClr val="00FF00"/>
                </a:solidFill>
              </a:rPr>
              <a:t>انتظارات </a:t>
            </a:r>
            <a:r>
              <a:rPr lang="fa-IR" altLang="fa-IR" sz="2600"/>
              <a:t>براي افراد تشريح ميكنند كه در</a:t>
            </a:r>
            <a:r>
              <a:rPr lang="en-US" altLang="fa-IR" sz="2600"/>
              <a:t> </a:t>
            </a:r>
            <a:r>
              <a:rPr lang="fa-IR" altLang="fa-IR" sz="2600"/>
              <a:t>شرايط مختلف دركاربخصوصي كه انجام ميدهند،چه نوع رفتاري بايد داشته باشند .</a:t>
            </a:r>
          </a:p>
          <a:p>
            <a:pPr eaLnBrk="1" hangingPunct="1"/>
            <a:r>
              <a:rPr lang="fa-IR" altLang="fa-IR" sz="2600" b="1">
                <a:solidFill>
                  <a:srgbClr val="FF00FF"/>
                </a:solidFill>
              </a:rPr>
              <a:t>كارتشخيص محيط رهبري هنگامي پيچيده ميشود كه بدانيم رهبرمانند</a:t>
            </a:r>
            <a:r>
              <a:rPr lang="en-US" altLang="fa-IR" sz="2600" b="1">
                <a:solidFill>
                  <a:srgbClr val="FF00FF"/>
                </a:solidFill>
              </a:rPr>
              <a:t> </a:t>
            </a:r>
            <a:r>
              <a:rPr lang="fa-IR" altLang="fa-IR" sz="2600" b="1">
                <a:solidFill>
                  <a:srgbClr val="FF00FF"/>
                </a:solidFill>
              </a:rPr>
              <a:t>محوريست كه همه متغيرهاي محيطي تعامل گرداوميچرخند</a:t>
            </a:r>
            <a:r>
              <a:rPr lang="fa-IR" altLang="fa-IR" sz="2600" b="1"/>
              <a:t>.</a:t>
            </a:r>
            <a:endParaRPr lang="en-US" altLang="fa-IR" sz="2600" b="1"/>
          </a:p>
          <a:p>
            <a:pPr eaLnBrk="1" hangingPunct="1"/>
            <a:r>
              <a:rPr lang="fa-IR" altLang="fa-IR" sz="2600"/>
              <a:t>به اعتقاد</a:t>
            </a:r>
            <a:r>
              <a:rPr lang="fa-IR" altLang="fa-IR" sz="2600" b="1"/>
              <a:t> </a:t>
            </a:r>
            <a:r>
              <a:rPr lang="fa-IR" altLang="fa-IR" sz="2600" b="1">
                <a:solidFill>
                  <a:srgbClr val="00FF00"/>
                </a:solidFill>
              </a:rPr>
              <a:t>گتزلز</a:t>
            </a:r>
            <a:r>
              <a:rPr lang="fa-IR" altLang="fa-IR" sz="2400" b="1">
                <a:solidFill>
                  <a:srgbClr val="00FF00"/>
                </a:solidFill>
              </a:rPr>
              <a:t>(</a:t>
            </a:r>
            <a:r>
              <a:rPr lang="en-US" altLang="fa-IR" sz="2400" b="1">
                <a:solidFill>
                  <a:srgbClr val="00FF00"/>
                </a:solidFill>
              </a:rPr>
              <a:t>Quetzals</a:t>
            </a:r>
            <a:r>
              <a:rPr lang="fa-IR" altLang="fa-IR" sz="2400" b="1">
                <a:solidFill>
                  <a:srgbClr val="00FF00"/>
                </a:solidFill>
              </a:rPr>
              <a:t>)</a:t>
            </a:r>
            <a:r>
              <a:rPr lang="en-US" altLang="fa-IR" sz="2600" b="1"/>
              <a:t> </a:t>
            </a:r>
            <a:r>
              <a:rPr lang="fa-IR" altLang="fa-IR" sz="2600"/>
              <a:t>رفتارمديران در سازمان حاصل تعامل ميان شيوه وانتظارات آنهاست.</a:t>
            </a:r>
            <a:endParaRPr lang="en-US" altLang="fa-IR" sz="2600"/>
          </a:p>
        </p:txBody>
      </p:sp>
    </p:spTree>
  </p:cSld>
  <p:clrMapOvr>
    <a:masterClrMapping/>
  </p:clrMapOvr>
  <p:transition>
    <p:wedg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6178" name="Rectangle 2"/>
          <p:cNvSpPr>
            <a:spLocks noGrp="1" noChangeArrowheads="1"/>
          </p:cNvSpPr>
          <p:nvPr>
            <p:ph type="body" idx="1"/>
          </p:nvPr>
        </p:nvSpPr>
        <p:spPr>
          <a:xfrm>
            <a:off x="0" y="0"/>
            <a:ext cx="9144000" cy="6858000"/>
          </a:xfrm>
        </p:spPr>
        <p:txBody>
          <a:bodyPr/>
          <a:lstStyle/>
          <a:p>
            <a:pPr algn="just" eaLnBrk="1" hangingPunct="1">
              <a:lnSpc>
                <a:spcPct val="80000"/>
              </a:lnSpc>
              <a:buClr>
                <a:schemeClr val="tx1"/>
              </a:buClr>
              <a:buFont typeface="Wingdings" panose="05000000000000000000" pitchFamily="2" charset="2"/>
              <a:buNone/>
              <a:defRPr/>
            </a:pPr>
            <a:r>
              <a:rPr lang="fa-IR" sz="2400" b="1" smtClean="0">
                <a:solidFill>
                  <a:srgbClr val="00FF00"/>
                </a:solidFill>
                <a:cs typeface="Yagut" pitchFamily="2" charset="-78"/>
              </a:rPr>
              <a:t>شيوه وانتظارات سازمان:</a:t>
            </a:r>
            <a:r>
              <a:rPr lang="fa-IR" sz="2400" smtClean="0">
                <a:cs typeface="Yagut" pitchFamily="2" charset="-78"/>
              </a:rPr>
              <a:t> ازروي سرگذشت وسنت سازمان واهدافي كه منعكس كننده شيوه و انتظارات</a:t>
            </a:r>
            <a:r>
              <a:rPr lang="en-US" sz="2400" smtClean="0">
                <a:cs typeface="Yagut" pitchFamily="2" charset="-78"/>
              </a:rPr>
              <a:t> </a:t>
            </a:r>
            <a:r>
              <a:rPr lang="fa-IR" sz="2400" smtClean="0">
                <a:cs typeface="Yagut" pitchFamily="2" charset="-78"/>
              </a:rPr>
              <a:t>مديريت رده بالاي فعلي است تعيين مي شود.</a:t>
            </a:r>
          </a:p>
          <a:p>
            <a:pPr algn="just" eaLnBrk="1" hangingPunct="1">
              <a:lnSpc>
                <a:spcPct val="80000"/>
              </a:lnSpc>
              <a:buClr>
                <a:schemeClr val="tx1"/>
              </a:buClr>
              <a:buFont typeface="Wingdings" panose="05000000000000000000" pitchFamily="2" charset="2"/>
              <a:buNone/>
              <a:defRPr/>
            </a:pPr>
            <a:r>
              <a:rPr lang="fa-IR" sz="2400" b="1" smtClean="0">
                <a:solidFill>
                  <a:srgbClr val="00FF00"/>
                </a:solidFill>
                <a:cs typeface="Yagut" pitchFamily="2" charset="-78"/>
              </a:rPr>
              <a:t>شيوه وانتظارات رهبري:</a:t>
            </a:r>
            <a:r>
              <a:rPr lang="fa-IR" sz="2400" smtClean="0">
                <a:cs typeface="Yagut" pitchFamily="2" charset="-78"/>
              </a:rPr>
              <a:t> چهارنيروي دروني وجوددارد كه برشيوه رهبري مدير تاثيرميگذارند: نظام ارزشي مدير،اعتماد به زيردستان، تمايلات رهبر،احساس امنيت در يك موقعيت نا امن </a:t>
            </a:r>
          </a:p>
          <a:p>
            <a:pPr algn="just" eaLnBrk="1" hangingPunct="1">
              <a:lnSpc>
                <a:spcPct val="80000"/>
              </a:lnSpc>
              <a:buClr>
                <a:schemeClr val="tx1"/>
              </a:buClr>
              <a:buFont typeface="Wingdings" panose="05000000000000000000" pitchFamily="2" charset="2"/>
              <a:buNone/>
              <a:defRPr/>
            </a:pPr>
            <a:r>
              <a:rPr lang="fa-IR" sz="2400" b="1" smtClean="0">
                <a:solidFill>
                  <a:srgbClr val="00FF00"/>
                </a:solidFill>
                <a:cs typeface="Yagut" pitchFamily="2" charset="-78"/>
              </a:rPr>
              <a:t>شيوه وانتظارات زيردستان:</a:t>
            </a:r>
            <a:r>
              <a:rPr lang="fa-IR" sz="2400" smtClean="0">
                <a:cs typeface="Yagut" pitchFamily="2" charset="-78"/>
              </a:rPr>
              <a:t> مديران بايد از انتظاراتي كه زيردستانشان در مورد نحوه رفتار آنها در موقعيتهاي بخصوص دارند اطلاع داشته باشند.</a:t>
            </a:r>
            <a:r>
              <a:rPr lang="fa-IR" sz="2400" b="1" smtClean="0">
                <a:solidFill>
                  <a:srgbClr val="FF9900"/>
                </a:solidFill>
                <a:cs typeface="Yagut" pitchFamily="2" charset="-78"/>
              </a:rPr>
              <a:t>اگر شيوه رهبري مديران با انتظارات</a:t>
            </a:r>
            <a:r>
              <a:rPr lang="fa-IR" sz="2400" smtClean="0">
                <a:cs typeface="Yagut" pitchFamily="2" charset="-78"/>
              </a:rPr>
              <a:t> </a:t>
            </a:r>
            <a:r>
              <a:rPr lang="fa-IR" sz="2400" b="1" smtClean="0">
                <a:solidFill>
                  <a:srgbClr val="FF9900"/>
                </a:solidFill>
                <a:cs typeface="Yagut" pitchFamily="2" charset="-78"/>
              </a:rPr>
              <a:t>زيردستان منطبق نباشد دو راه دارند :</a:t>
            </a:r>
            <a:r>
              <a:rPr lang="fa-IR" sz="2400" smtClean="0">
                <a:cs typeface="Yagut" pitchFamily="2" charset="-78"/>
              </a:rPr>
              <a:t> يا بايد انتظارات زيردستان را نسبت به سبك رهبري خودعوض كننديااينكه سبك رهبري خودرامطابق انتظارات كاركنان تغييردهند.ازآنجاكه تغييرسبك رهبري مشكلست  بهتراست انتظارات افراد را تغيير داد .</a:t>
            </a:r>
          </a:p>
          <a:p>
            <a:pPr algn="just" eaLnBrk="1" hangingPunct="1">
              <a:lnSpc>
                <a:spcPct val="80000"/>
              </a:lnSpc>
              <a:buClr>
                <a:schemeClr val="tx1"/>
              </a:buClr>
              <a:buFont typeface="Wingdings" panose="05000000000000000000" pitchFamily="2" charset="2"/>
              <a:buNone/>
              <a:defRPr/>
            </a:pPr>
            <a:r>
              <a:rPr lang="fa-IR" sz="2400" b="1" smtClean="0">
                <a:solidFill>
                  <a:srgbClr val="FF9900"/>
                </a:solidFill>
                <a:cs typeface="Yagut" pitchFamily="2" charset="-78"/>
              </a:rPr>
              <a:t>مديرميتواندبه زيردستان خودبشرط وجود شرايط زيرآزادي بيشتراعطا كند.:</a:t>
            </a:r>
            <a:r>
              <a:rPr lang="fa-IR" sz="2400" smtClean="0">
                <a:cs typeface="Yagut" pitchFamily="2" charset="-78"/>
              </a:rPr>
              <a:t> در صورتيكه زيردستان نياز نسبتاً بالا به استقلال داشته باشند </a:t>
            </a:r>
            <a:r>
              <a:rPr lang="fa-IR" sz="2400" smtClean="0">
                <a:latin typeface="Arial"/>
                <a:cs typeface="Yagut" pitchFamily="2" charset="-78"/>
              </a:rPr>
              <a:t>–</a:t>
            </a:r>
            <a:r>
              <a:rPr lang="fa-IR" sz="2400" smtClean="0">
                <a:cs typeface="Yagut" pitchFamily="2" charset="-78"/>
              </a:rPr>
              <a:t>درصورتيكه زيردستان آمادگي براي پذيرش مسئوليت تصميم گيري داشته باشند- درصورتيكه تحمل لازم براي روبرو شدن با ابهام را داشته باشند- در صورتيكه به مسئله علاقمند باشند واحساس اهميت  كنند - در صورتيكه هدفهاي سازمان رادرك كرده و با آنها همانندي پيدا كنند- درصورتيكه دانش و تجربه لازم براي مقابله با مشكل را داشته باشند</a:t>
            </a:r>
            <a:r>
              <a:rPr lang="fa-IR" sz="2400" smtClean="0">
                <a:latin typeface="Arial"/>
                <a:cs typeface="Yagut" pitchFamily="2" charset="-78"/>
              </a:rPr>
              <a:t>–</a:t>
            </a:r>
            <a:r>
              <a:rPr lang="fa-IR" sz="2400" smtClean="0">
                <a:cs typeface="Yagut" pitchFamily="2" charset="-78"/>
              </a:rPr>
              <a:t> درصورتيكه انتظار مشاركت درتصميمگيري راداشته و دراين مورد تعليم ديده باشند .</a:t>
            </a:r>
          </a:p>
          <a:p>
            <a:pPr algn="just" eaLnBrk="1" hangingPunct="1">
              <a:lnSpc>
                <a:spcPct val="80000"/>
              </a:lnSpc>
              <a:buClr>
                <a:schemeClr val="tx1"/>
              </a:buClr>
              <a:buFont typeface="Wingdings" panose="05000000000000000000" pitchFamily="2" charset="2"/>
              <a:buNone/>
              <a:defRPr/>
            </a:pPr>
            <a:r>
              <a:rPr lang="fa-IR" sz="2400" b="1" smtClean="0">
                <a:solidFill>
                  <a:srgbClr val="00FF00"/>
                </a:solidFill>
                <a:cs typeface="Yagut" pitchFamily="2" charset="-78"/>
              </a:rPr>
              <a:t>شيوه و انتظارات روسا:</a:t>
            </a:r>
            <a:r>
              <a:rPr lang="en-US" sz="2400" b="1" smtClean="0">
                <a:cs typeface="Yagut" pitchFamily="2" charset="-78"/>
              </a:rPr>
              <a:t> </a:t>
            </a:r>
            <a:r>
              <a:rPr lang="fa-IR" sz="2400" smtClean="0">
                <a:cs typeface="Yagut" pitchFamily="2" charset="-78"/>
              </a:rPr>
              <a:t>ازنظرمديران ، دانستن انتظارات كارفرمايان مهم است بخصوص اگر قصد ترقي در سازمان را داشته باشند.</a:t>
            </a:r>
          </a:p>
          <a:p>
            <a:pPr algn="just" eaLnBrk="1" hangingPunct="1">
              <a:lnSpc>
                <a:spcPct val="80000"/>
              </a:lnSpc>
              <a:buClr>
                <a:schemeClr val="tx1"/>
              </a:buClr>
              <a:buFont typeface="Wingdings" panose="05000000000000000000" pitchFamily="2" charset="2"/>
              <a:buNone/>
              <a:defRPr/>
            </a:pPr>
            <a:r>
              <a:rPr lang="fa-IR" sz="2400" b="1" smtClean="0">
                <a:solidFill>
                  <a:srgbClr val="FF00FF"/>
                </a:solidFill>
                <a:cs typeface="Sina" pitchFamily="2" charset="-78"/>
              </a:rPr>
              <a:t>درانتخاب گروه كاري بايدتوجه كردكه هميشه نبايدافراد شخصيتهايشان با هم يكجوروهمگون باشد، آنچه كه مهم است اينكه درادراكي كه ازنقشهاي هم دارندشريك باشندوهدفهاي مشترك داشته باشند.</a:t>
            </a:r>
            <a:endParaRPr lang="en-US" sz="2400" b="1" smtClean="0">
              <a:solidFill>
                <a:srgbClr val="FF00FF"/>
              </a:solidFill>
              <a:cs typeface="Sina" pitchFamily="2" charset="-78"/>
            </a:endParaRPr>
          </a:p>
        </p:txBody>
      </p:sp>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468313" y="188913"/>
            <a:ext cx="8229600" cy="1143000"/>
          </a:xfrm>
        </p:spPr>
        <p:txBody>
          <a:bodyPr/>
          <a:lstStyle/>
          <a:p>
            <a:pPr eaLnBrk="1" hangingPunct="1">
              <a:defRPr/>
            </a:pPr>
            <a:r>
              <a:rPr lang="ar-SA" smtClean="0">
                <a:solidFill>
                  <a:srgbClr val="FFFF00"/>
                </a:solidFill>
                <a:cs typeface="Titr" pitchFamily="2" charset="-78"/>
              </a:rPr>
              <a:t>تعريف رفتار سازماني</a:t>
            </a:r>
            <a:endParaRPr lang="en-US" smtClean="0">
              <a:solidFill>
                <a:srgbClr val="FFFF00"/>
              </a:solidFill>
              <a:cs typeface="Titr" pitchFamily="2" charset="-78"/>
            </a:endParaRPr>
          </a:p>
        </p:txBody>
      </p:sp>
      <p:sp>
        <p:nvSpPr>
          <p:cNvPr id="11267" name="Rectangle 3"/>
          <p:cNvSpPr>
            <a:spLocks noGrp="1" noChangeArrowheads="1"/>
          </p:cNvSpPr>
          <p:nvPr>
            <p:ph type="body" idx="1"/>
          </p:nvPr>
        </p:nvSpPr>
        <p:spPr>
          <a:xfrm>
            <a:off x="395288" y="1412875"/>
            <a:ext cx="8518525" cy="4525963"/>
          </a:xfrm>
        </p:spPr>
        <p:txBody>
          <a:bodyPr/>
          <a:lstStyle/>
          <a:p>
            <a:pPr algn="ctr" eaLnBrk="1" hangingPunct="1">
              <a:lnSpc>
                <a:spcPct val="90000"/>
              </a:lnSpc>
              <a:buFont typeface="Wingdings" panose="05000000000000000000" pitchFamily="2" charset="2"/>
              <a:buNone/>
              <a:defRPr/>
            </a:pPr>
            <a:r>
              <a:rPr lang="fa-IR" sz="3600" b="1" i="1" smtClean="0">
                <a:solidFill>
                  <a:srgbClr val="00FF99"/>
                </a:solidFill>
                <a:cs typeface="Yagut" pitchFamily="2" charset="-78"/>
              </a:rPr>
              <a:t>رفتار سازماني</a:t>
            </a:r>
            <a:r>
              <a:rPr lang="fa-IR" sz="3600" smtClean="0">
                <a:cs typeface="Yagut" pitchFamily="2" charset="-78"/>
              </a:rPr>
              <a:t>(</a:t>
            </a:r>
            <a:r>
              <a:rPr lang="en-US" sz="3600" smtClean="0">
                <a:cs typeface="Yagut" pitchFamily="2" charset="-78"/>
              </a:rPr>
              <a:t>Organizational Behavior</a:t>
            </a:r>
            <a:r>
              <a:rPr lang="fa-IR" sz="3600" smtClean="0">
                <a:cs typeface="Yagut" pitchFamily="2" charset="-78"/>
              </a:rPr>
              <a:t>)رشته مطالعاتي است كه تاثيرافراد،گروههاوساختارسازماني را بررفتاركاركنان مورد مطالعه قرارداده وهدفش بالا بردن مهارتهاي مديران براي شناخت علل،پيش بيني و تغيير رفتار افراد در سازمان است.</a:t>
            </a:r>
          </a:p>
          <a:p>
            <a:pPr algn="ctr" eaLnBrk="1" hangingPunct="1">
              <a:lnSpc>
                <a:spcPct val="90000"/>
              </a:lnSpc>
              <a:buFont typeface="Wingdings" panose="05000000000000000000" pitchFamily="2" charset="2"/>
              <a:buNone/>
              <a:defRPr/>
            </a:pPr>
            <a:r>
              <a:rPr lang="fa-IR" sz="3600" smtClean="0">
                <a:cs typeface="Yagut" pitchFamily="2" charset="-78"/>
              </a:rPr>
              <a:t>بعبارت ديگر </a:t>
            </a:r>
            <a:r>
              <a:rPr lang="fa-IR" sz="3600" b="1" i="1" smtClean="0">
                <a:solidFill>
                  <a:srgbClr val="00FF99"/>
                </a:solidFill>
                <a:cs typeface="Yagut" pitchFamily="2" charset="-78"/>
              </a:rPr>
              <a:t>رفتار سازماني</a:t>
            </a:r>
            <a:r>
              <a:rPr lang="fa-IR" sz="3600" smtClean="0">
                <a:cs typeface="Yagut" pitchFamily="2" charset="-78"/>
              </a:rPr>
              <a:t> عبارتست ازمطالعه منظم (سامانهاتيك )اعمال ورفتاري كه مردم درسازمان از خود نشان ميدهند. </a:t>
            </a:r>
          </a:p>
          <a:p>
            <a:pPr algn="ctr" eaLnBrk="1" hangingPunct="1">
              <a:lnSpc>
                <a:spcPct val="90000"/>
              </a:lnSpc>
              <a:buFont typeface="Wingdings" panose="05000000000000000000" pitchFamily="2" charset="2"/>
              <a:buNone/>
              <a:defRPr/>
            </a:pPr>
            <a:endParaRPr lang="en-US" sz="3600" smtClean="0">
              <a:cs typeface="Yagut" pitchFamily="2" charset="-78"/>
            </a:endParaRPr>
          </a:p>
        </p:txBody>
      </p:sp>
    </p:spTree>
  </p:cSld>
  <p:clrMapOvr>
    <a:masterClrMapping/>
  </p:clrMapOvr>
  <p:transition>
    <p:wedg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2866" name="Rectangle 2"/>
          <p:cNvSpPr>
            <a:spLocks noGrp="1" noRot="1" noChangeArrowheads="1"/>
          </p:cNvSpPr>
          <p:nvPr>
            <p:ph type="title"/>
          </p:nvPr>
        </p:nvSpPr>
        <p:spPr>
          <a:xfrm>
            <a:off x="457200" y="0"/>
            <a:ext cx="8229600" cy="620713"/>
          </a:xfrm>
        </p:spPr>
        <p:txBody>
          <a:bodyPr/>
          <a:lstStyle/>
          <a:p>
            <a:pPr eaLnBrk="1" hangingPunct="1">
              <a:defRPr/>
            </a:pPr>
            <a:r>
              <a:rPr lang="fa-IR" sz="3600" smtClean="0">
                <a:solidFill>
                  <a:srgbClr val="FFFF00"/>
                </a:solidFill>
                <a:cs typeface="Titr" pitchFamily="2" charset="-78"/>
              </a:rPr>
              <a:t>قدرت و رهبري مديران</a:t>
            </a:r>
            <a:endParaRPr lang="en-US" sz="3600" smtClean="0">
              <a:solidFill>
                <a:srgbClr val="FFFF00"/>
              </a:solidFill>
              <a:cs typeface="Titr" pitchFamily="2" charset="-78"/>
            </a:endParaRPr>
          </a:p>
        </p:txBody>
      </p:sp>
      <p:sp>
        <p:nvSpPr>
          <p:cNvPr id="292867" name="Rectangle 3"/>
          <p:cNvSpPr>
            <a:spLocks noGrp="1" noChangeArrowheads="1"/>
          </p:cNvSpPr>
          <p:nvPr>
            <p:ph type="body" sz="half" idx="1"/>
          </p:nvPr>
        </p:nvSpPr>
        <p:spPr>
          <a:xfrm>
            <a:off x="0" y="549275"/>
            <a:ext cx="9144000" cy="7056438"/>
          </a:xfrm>
        </p:spPr>
        <p:txBody>
          <a:bodyPr/>
          <a:lstStyle/>
          <a:p>
            <a:pPr algn="just" eaLnBrk="1" hangingPunct="1">
              <a:buClr>
                <a:srgbClr val="000000"/>
              </a:buClr>
              <a:buFont typeface="Wingdings" panose="05000000000000000000" pitchFamily="2" charset="2"/>
              <a:buNone/>
              <a:defRPr/>
            </a:pPr>
            <a:r>
              <a:rPr lang="fa-IR" sz="2800" b="1" smtClean="0">
                <a:solidFill>
                  <a:srgbClr val="66FF33"/>
                </a:solidFill>
                <a:cs typeface="Yagut" pitchFamily="2" charset="-78"/>
              </a:rPr>
              <a:t>رهبري</a:t>
            </a:r>
            <a:r>
              <a:rPr lang="fa-IR" sz="2800" smtClean="0">
                <a:cs typeface="Yagut" pitchFamily="2" charset="-78"/>
              </a:rPr>
              <a:t> جهت دادن ونفوذبراعضاي سازمان است.</a:t>
            </a:r>
            <a:r>
              <a:rPr lang="fa-IR" sz="2800" b="1" smtClean="0">
                <a:solidFill>
                  <a:srgbClr val="66FF33"/>
                </a:solidFill>
                <a:cs typeface="Yagut" pitchFamily="2" charset="-78"/>
              </a:rPr>
              <a:t>رهبري</a:t>
            </a:r>
            <a:r>
              <a:rPr lang="fa-IR" sz="2800" smtClean="0">
                <a:cs typeface="Yagut" pitchFamily="2" charset="-78"/>
              </a:rPr>
              <a:t> مستلزم نفوذوتاثير گذاردن برافراداست ومديردرنقش رهبركسيست كه بتواندبرافرادتحت سرپرستي خودموثرباشدوبعبارت ديگرمرئوسان نفوذوقدرت اورا</a:t>
            </a:r>
            <a:r>
              <a:rPr lang="en-US" sz="2800" smtClean="0">
                <a:cs typeface="Yagut" pitchFamily="2" charset="-78"/>
              </a:rPr>
              <a:t> </a:t>
            </a:r>
            <a:r>
              <a:rPr lang="fa-IR" sz="2800" smtClean="0">
                <a:cs typeface="Yagut" pitchFamily="2" charset="-78"/>
              </a:rPr>
              <a:t>بپذيرند.</a:t>
            </a:r>
          </a:p>
          <a:p>
            <a:pPr algn="just" eaLnBrk="1" hangingPunct="1">
              <a:buClr>
                <a:srgbClr val="000000"/>
              </a:buClr>
              <a:buFont typeface="Wingdings" panose="05000000000000000000" pitchFamily="2" charset="2"/>
              <a:buNone/>
              <a:defRPr/>
            </a:pPr>
            <a:r>
              <a:rPr lang="fa-IR" sz="2800" smtClean="0">
                <a:cs typeface="Yagut" pitchFamily="2" charset="-78"/>
              </a:rPr>
              <a:t>قدرت رهبري به منابعي كه</a:t>
            </a:r>
            <a:r>
              <a:rPr lang="en-US" sz="2800" smtClean="0">
                <a:cs typeface="Yagut" pitchFamily="2" charset="-78"/>
              </a:rPr>
              <a:t> </a:t>
            </a:r>
            <a:r>
              <a:rPr lang="fa-IR" sz="2800" smtClean="0">
                <a:cs typeface="Yagut" pitchFamily="2" charset="-78"/>
              </a:rPr>
              <a:t>نفوذازآن سرچشمه ميگيردارتباط پيدا ميكند.اصولاً </a:t>
            </a:r>
            <a:r>
              <a:rPr lang="fa-IR" sz="2800" b="1" smtClean="0">
                <a:solidFill>
                  <a:srgbClr val="66FF33"/>
                </a:solidFill>
                <a:cs typeface="Yagut" pitchFamily="2" charset="-78"/>
              </a:rPr>
              <a:t>قدرت</a:t>
            </a:r>
            <a:r>
              <a:rPr lang="fa-IR" sz="2800" smtClean="0">
                <a:cs typeface="Yagut" pitchFamily="2" charset="-78"/>
              </a:rPr>
              <a:t> عبارتست ازتوانايي اعمال نفوذبرديگران و</a:t>
            </a:r>
            <a:r>
              <a:rPr lang="fa-IR" sz="2800" b="1" smtClean="0">
                <a:solidFill>
                  <a:srgbClr val="66FF33"/>
                </a:solidFill>
                <a:cs typeface="Yagut" pitchFamily="2" charset="-78"/>
              </a:rPr>
              <a:t>نفوذ</a:t>
            </a:r>
            <a:r>
              <a:rPr lang="fa-IR" sz="2800" smtClean="0">
                <a:cs typeface="Yagut" pitchFamily="2" charset="-78"/>
              </a:rPr>
              <a:t>عبارت است از</a:t>
            </a:r>
            <a:r>
              <a:rPr lang="en-US" sz="2800" smtClean="0">
                <a:cs typeface="Yagut" pitchFamily="2" charset="-78"/>
              </a:rPr>
              <a:t> </a:t>
            </a:r>
            <a:r>
              <a:rPr lang="fa-IR" sz="2800" smtClean="0">
                <a:cs typeface="Yagut" pitchFamily="2" charset="-78"/>
              </a:rPr>
              <a:t>اعماليكه مستقيم ياغيرمستقيم باعث تغييردررفتاريانظرات ديگران ميگردد</a:t>
            </a:r>
            <a:r>
              <a:rPr lang="en-US" sz="2800" smtClean="0">
                <a:cs typeface="Yagut" pitchFamily="2" charset="-78"/>
              </a:rPr>
              <a:t> </a:t>
            </a:r>
            <a:r>
              <a:rPr lang="fa-IR" sz="2800" smtClean="0">
                <a:cs typeface="Yagut" pitchFamily="2" charset="-78"/>
              </a:rPr>
              <a:t>.</a:t>
            </a:r>
            <a:r>
              <a:rPr lang="en-US" sz="2800" smtClean="0">
                <a:cs typeface="Yagut" pitchFamily="2" charset="-78"/>
              </a:rPr>
              <a:t> </a:t>
            </a:r>
            <a:r>
              <a:rPr lang="fa-IR" sz="2800" smtClean="0">
                <a:cs typeface="Yagut" pitchFamily="2" charset="-78"/>
              </a:rPr>
              <a:t>بدين ترتيب قدرت ونفوذبايكديگرندورهبري باهر</a:t>
            </a:r>
            <a:r>
              <a:rPr lang="en-US" sz="2800" smtClean="0">
                <a:cs typeface="Yagut" pitchFamily="2" charset="-78"/>
              </a:rPr>
              <a:t> </a:t>
            </a:r>
            <a:r>
              <a:rPr lang="fa-IR" sz="2800" smtClean="0">
                <a:cs typeface="Yagut" pitchFamily="2" charset="-78"/>
              </a:rPr>
              <a:t>دوي انها درارتباط است.</a:t>
            </a:r>
          </a:p>
          <a:p>
            <a:pPr algn="just" eaLnBrk="1" hangingPunct="1">
              <a:buClr>
                <a:srgbClr val="000000"/>
              </a:buClr>
              <a:buFont typeface="Wingdings" panose="05000000000000000000" pitchFamily="2" charset="2"/>
              <a:buNone/>
              <a:defRPr/>
            </a:pPr>
            <a:r>
              <a:rPr lang="fa-IR" sz="2800" b="1" smtClean="0">
                <a:solidFill>
                  <a:srgbClr val="FF9900"/>
                </a:solidFill>
                <a:cs typeface="Yagut" pitchFamily="2" charset="-78"/>
              </a:rPr>
              <a:t>انديشمندان منابع قدرت را به شرح ذيل برميشمارند</a:t>
            </a:r>
            <a:r>
              <a:rPr lang="fa-IR" sz="2800" smtClean="0">
                <a:cs typeface="Yagut" pitchFamily="2" charset="-78"/>
              </a:rPr>
              <a:t> :</a:t>
            </a:r>
          </a:p>
          <a:p>
            <a:pPr algn="just" eaLnBrk="1" hangingPunct="1">
              <a:buClr>
                <a:srgbClr val="000000"/>
              </a:buClr>
              <a:buFont typeface="Wingdings" panose="05000000000000000000" pitchFamily="2" charset="2"/>
              <a:buChar char="v"/>
              <a:defRPr/>
            </a:pPr>
            <a:r>
              <a:rPr lang="fa-IR" sz="2800" b="1" smtClean="0">
                <a:solidFill>
                  <a:srgbClr val="66FF33"/>
                </a:solidFill>
                <a:cs typeface="Yagut" pitchFamily="2" charset="-78"/>
              </a:rPr>
              <a:t>قدرت مرجع</a:t>
            </a:r>
          </a:p>
          <a:p>
            <a:pPr algn="just" eaLnBrk="1" hangingPunct="1">
              <a:buClr>
                <a:srgbClr val="000000"/>
              </a:buClr>
              <a:buFont typeface="Wingdings" panose="05000000000000000000" pitchFamily="2" charset="2"/>
              <a:buChar char="v"/>
              <a:defRPr/>
            </a:pPr>
            <a:r>
              <a:rPr lang="fa-IR" sz="2800" b="1" smtClean="0">
                <a:solidFill>
                  <a:srgbClr val="66FF33"/>
                </a:solidFill>
                <a:cs typeface="Yagut" pitchFamily="2" charset="-78"/>
              </a:rPr>
              <a:t>قدرت قانوني</a:t>
            </a:r>
          </a:p>
          <a:p>
            <a:pPr algn="just" eaLnBrk="1" hangingPunct="1">
              <a:buClr>
                <a:srgbClr val="000000"/>
              </a:buClr>
              <a:buFont typeface="Wingdings" panose="05000000000000000000" pitchFamily="2" charset="2"/>
              <a:buChar char="v"/>
              <a:defRPr/>
            </a:pPr>
            <a:r>
              <a:rPr lang="fa-IR" sz="2800" b="1" smtClean="0">
                <a:solidFill>
                  <a:srgbClr val="66FF33"/>
                </a:solidFill>
                <a:cs typeface="Yagut" pitchFamily="2" charset="-78"/>
              </a:rPr>
              <a:t>قدرت تخصصي</a:t>
            </a:r>
          </a:p>
          <a:p>
            <a:pPr algn="just" eaLnBrk="1" hangingPunct="1">
              <a:buClr>
                <a:srgbClr val="000000"/>
              </a:buClr>
              <a:buFont typeface="Wingdings" panose="05000000000000000000" pitchFamily="2" charset="2"/>
              <a:buChar char="v"/>
              <a:defRPr/>
            </a:pPr>
            <a:r>
              <a:rPr lang="fa-IR" sz="2800" b="1" smtClean="0">
                <a:solidFill>
                  <a:srgbClr val="66FF33"/>
                </a:solidFill>
                <a:cs typeface="Yagut" pitchFamily="2" charset="-78"/>
              </a:rPr>
              <a:t>قدرت پاداش</a:t>
            </a:r>
          </a:p>
          <a:p>
            <a:pPr algn="just" eaLnBrk="1" hangingPunct="1">
              <a:buClr>
                <a:srgbClr val="000000"/>
              </a:buClr>
              <a:buFont typeface="Wingdings" panose="05000000000000000000" pitchFamily="2" charset="2"/>
              <a:buChar char="v"/>
              <a:defRPr/>
            </a:pPr>
            <a:r>
              <a:rPr lang="fa-IR" sz="2800" b="1" smtClean="0">
                <a:solidFill>
                  <a:srgbClr val="66FF33"/>
                </a:solidFill>
                <a:cs typeface="Yagut" pitchFamily="2" charset="-78"/>
              </a:rPr>
              <a:t>قدرت تنبيه</a:t>
            </a:r>
            <a:endParaRPr lang="en-US" sz="2800" b="1" smtClean="0">
              <a:solidFill>
                <a:srgbClr val="66FF33"/>
              </a:solidFill>
              <a:cs typeface="Yagut" pitchFamily="2" charset="-78"/>
            </a:endParaRPr>
          </a:p>
        </p:txBody>
      </p:sp>
      <p:pic>
        <p:nvPicPr>
          <p:cNvPr id="292868" name="Picture 4" descr="AMPOWER"/>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152400" y="4724400"/>
            <a:ext cx="2082800" cy="1890713"/>
          </a:xfrm>
          <a:noFill/>
          <a:extLst>
            <a:ext uri="{909E8E84-426E-40DD-AFC4-6F175D3DCCD1}">
              <a14:hiddenFill xmlns:a14="http://schemas.microsoft.com/office/drawing/2010/main">
                <a:solidFill>
                  <a:srgbClr val="FFFFFF"/>
                </a:solidFill>
              </a14:hiddenFill>
            </a:ext>
          </a:extLst>
        </p:spPr>
      </p:pic>
      <p:pic>
        <p:nvPicPr>
          <p:cNvPr id="83973" name="Picture 5" descr="pe01832_"/>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2362200" y="4652963"/>
            <a:ext cx="1844675" cy="1985962"/>
          </a:xfrm>
          <a:noFill/>
          <a:extLst>
            <a:ext uri="{909E8E84-426E-40DD-AFC4-6F175D3DCCD1}">
              <a14:hiddenFill xmlns:a14="http://schemas.microsoft.com/office/drawing/2010/main">
                <a:solidFill>
                  <a:srgbClr val="FFFFFF"/>
                </a:solidFill>
              </a14:hiddenFill>
            </a:ext>
          </a:extLst>
        </p:spPr>
      </p:pic>
      <p:pic>
        <p:nvPicPr>
          <p:cNvPr id="83974" name="Picture 6" descr="bu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0200" y="5084763"/>
            <a:ext cx="1944688" cy="158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withEffect">
                                  <p:stCondLst>
                                    <p:cond delay="0"/>
                                  </p:stCondLst>
                                  <p:childTnLst>
                                    <p:set>
                                      <p:cBhvr>
                                        <p:cTn id="6" dur="1" fill="hold">
                                          <p:stCondLst>
                                            <p:cond delay="0"/>
                                          </p:stCondLst>
                                        </p:cTn>
                                        <p:tgtEl>
                                          <p:spTgt spid="292868"/>
                                        </p:tgtEl>
                                        <p:attrNameLst>
                                          <p:attrName>style.visibility</p:attrName>
                                        </p:attrNameLst>
                                      </p:cBhvr>
                                      <p:to>
                                        <p:strVal val="visible"/>
                                      </p:to>
                                    </p:set>
                                    <p:anim calcmode="lin" valueType="num">
                                      <p:cBhvr>
                                        <p:cTn id="7" dur="500" fill="hold"/>
                                        <p:tgtEl>
                                          <p:spTgt spid="292868"/>
                                        </p:tgtEl>
                                        <p:attrNameLst>
                                          <p:attrName>ppt_w</p:attrName>
                                        </p:attrNameLst>
                                      </p:cBhvr>
                                      <p:tavLst>
                                        <p:tav tm="0">
                                          <p:val>
                                            <p:fltVal val="0"/>
                                          </p:val>
                                        </p:tav>
                                        <p:tav tm="100000">
                                          <p:val>
                                            <p:strVal val="#ppt_w"/>
                                          </p:val>
                                        </p:tav>
                                      </p:tavLst>
                                    </p:anim>
                                    <p:anim calcmode="lin" valueType="num">
                                      <p:cBhvr>
                                        <p:cTn id="8" dur="500" fill="hold"/>
                                        <p:tgtEl>
                                          <p:spTgt spid="292868"/>
                                        </p:tgtEl>
                                        <p:attrNameLst>
                                          <p:attrName>ppt_h</p:attrName>
                                        </p:attrNameLst>
                                      </p:cBhvr>
                                      <p:tavLst>
                                        <p:tav tm="0">
                                          <p:val>
                                            <p:fltVal val="0"/>
                                          </p:val>
                                        </p:tav>
                                        <p:tav tm="100000">
                                          <p:val>
                                            <p:strVal val="#ppt_h"/>
                                          </p:val>
                                        </p:tav>
                                      </p:tavLst>
                                    </p:anim>
                                    <p:animEffect transition="in" filter="fade">
                                      <p:cBhvr>
                                        <p:cTn id="9" dur="500"/>
                                        <p:tgtEl>
                                          <p:spTgt spid="292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3890" name="Rectangle 2"/>
          <p:cNvSpPr>
            <a:spLocks noGrp="1" noRot="1" noChangeArrowheads="1"/>
          </p:cNvSpPr>
          <p:nvPr>
            <p:ph type="title"/>
          </p:nvPr>
        </p:nvSpPr>
        <p:spPr>
          <a:xfrm>
            <a:off x="457200" y="0"/>
            <a:ext cx="8229600" cy="620713"/>
          </a:xfrm>
        </p:spPr>
        <p:txBody>
          <a:bodyPr/>
          <a:lstStyle/>
          <a:p>
            <a:pPr eaLnBrk="1" hangingPunct="1">
              <a:defRPr/>
            </a:pPr>
            <a:r>
              <a:rPr lang="fa-IR" sz="3600" smtClean="0">
                <a:solidFill>
                  <a:srgbClr val="00FF00"/>
                </a:solidFill>
                <a:cs typeface="Titr" pitchFamily="2" charset="-78"/>
              </a:rPr>
              <a:t>منابع قدرت در رهبري مديران</a:t>
            </a:r>
            <a:endParaRPr lang="en-US" sz="3600" smtClean="0">
              <a:solidFill>
                <a:srgbClr val="00FF00"/>
              </a:solidFill>
              <a:cs typeface="Titr" pitchFamily="2" charset="-78"/>
            </a:endParaRPr>
          </a:p>
        </p:txBody>
      </p:sp>
      <p:sp>
        <p:nvSpPr>
          <p:cNvPr id="293891" name="Rectangle 3"/>
          <p:cNvSpPr>
            <a:spLocks noGrp="1" noChangeArrowheads="1"/>
          </p:cNvSpPr>
          <p:nvPr>
            <p:ph type="body" sz="half" idx="1"/>
          </p:nvPr>
        </p:nvSpPr>
        <p:spPr>
          <a:xfrm>
            <a:off x="0" y="692150"/>
            <a:ext cx="9144000" cy="6624638"/>
          </a:xfrm>
        </p:spPr>
        <p:txBody>
          <a:bodyPr/>
          <a:lstStyle/>
          <a:p>
            <a:pPr algn="just" eaLnBrk="1" hangingPunct="1">
              <a:buFont typeface="Wingdings" panose="05000000000000000000" pitchFamily="2" charset="2"/>
              <a:buNone/>
              <a:defRPr/>
            </a:pPr>
            <a:r>
              <a:rPr lang="fa-IR" sz="2400" b="1" smtClean="0">
                <a:solidFill>
                  <a:srgbClr val="00FF00"/>
                </a:solidFill>
                <a:cs typeface="Yagut" pitchFamily="2" charset="-78"/>
              </a:rPr>
              <a:t>اتزيوني</a:t>
            </a:r>
            <a:r>
              <a:rPr lang="fa-IR" sz="2400" smtClean="0">
                <a:cs typeface="Yagut" pitchFamily="2" charset="-78"/>
              </a:rPr>
              <a:t> ميان قدرت مقام وقدرت شخصي تفاوت قائل است.بزعم وي سرچشمه قدرت تشكيلات اداري يا نفوذ شخصي است.آنان كه قدرتشان راازتشكيلات سازماني ميگيرند داراي قدرت مقام وآنهايي كه قدرتشان رااز پيروانشان ميگيرند داراي قدرت شخصي مي باشند. قدرت شخصي بحدي است كه اعضاي گروه به رهبرخوداحترام ميگذارند،نسبت به اوخود را متعهد ميدانند وارضاي هدفهاي خودرادرهدفهاي رهبري مي بينند.بهترين وضعيت براي رهبران زمانيست كه هردو قدرت شخصي و مقام را دارا باشند. </a:t>
            </a:r>
            <a:r>
              <a:rPr lang="fa-IR" sz="2400" b="1" smtClean="0">
                <a:solidFill>
                  <a:srgbClr val="00FF00"/>
                </a:solidFill>
                <a:cs typeface="Yagut" pitchFamily="2" charset="-78"/>
              </a:rPr>
              <a:t>ماكياولي </a:t>
            </a:r>
            <a:r>
              <a:rPr lang="fa-IR" sz="2400" smtClean="0">
                <a:cs typeface="Yagut" pitchFamily="2" charset="-78"/>
              </a:rPr>
              <a:t>مانند اتزيوني اعتقاد دارد كه بهترين پاسخ آنست كه هم به شخص علاقمند باشيم وهم از او بيمناك.واگر شخص نتواندهردو راداشته باشد،نظراواينست كه رابطه برمبناي عشق زوال پذير و كوتاه مدت  است .</a:t>
            </a:r>
          </a:p>
          <a:p>
            <a:pPr algn="just" eaLnBrk="1" hangingPunct="1">
              <a:buFont typeface="Wingdings" panose="05000000000000000000" pitchFamily="2" charset="2"/>
              <a:buNone/>
              <a:defRPr/>
            </a:pPr>
            <a:r>
              <a:rPr lang="fa-IR" sz="2800" b="1" smtClean="0">
                <a:solidFill>
                  <a:srgbClr val="FF9900"/>
                </a:solidFill>
                <a:cs typeface="Yagut" pitchFamily="2" charset="-78"/>
              </a:rPr>
              <a:t>هرسي وبلانچارد با توجه به نظرات انديشمندان متفاوت دركتاب خود،منابع قدرت رابه دودسته كلي</a:t>
            </a:r>
            <a:r>
              <a:rPr lang="en-US" sz="2800" b="1" smtClean="0">
                <a:solidFill>
                  <a:srgbClr val="FF9900"/>
                </a:solidFill>
                <a:cs typeface="Yagut" pitchFamily="2" charset="-78"/>
              </a:rPr>
              <a:t> </a:t>
            </a:r>
            <a:r>
              <a:rPr lang="fa-IR" sz="2800" b="1" smtClean="0">
                <a:solidFill>
                  <a:srgbClr val="FF9900"/>
                </a:solidFill>
                <a:cs typeface="Yagut" pitchFamily="2" charset="-78"/>
              </a:rPr>
              <a:t> وهفت دسته</a:t>
            </a:r>
            <a:r>
              <a:rPr lang="en-US" sz="2800" b="1" smtClean="0">
                <a:solidFill>
                  <a:srgbClr val="FF9900"/>
                </a:solidFill>
                <a:cs typeface="Yagut" pitchFamily="2" charset="-78"/>
              </a:rPr>
              <a:t> </a:t>
            </a:r>
            <a:r>
              <a:rPr lang="fa-IR" sz="2800" b="1" smtClean="0">
                <a:solidFill>
                  <a:srgbClr val="FF9900"/>
                </a:solidFill>
                <a:cs typeface="Yagut" pitchFamily="2" charset="-78"/>
              </a:rPr>
              <a:t>تقسيم مي كنند : </a:t>
            </a:r>
          </a:p>
          <a:p>
            <a:pPr algn="just" eaLnBrk="1" hangingPunct="1">
              <a:buClr>
                <a:srgbClr val="000000"/>
              </a:buClr>
              <a:buFont typeface="Wingdings" panose="05000000000000000000" pitchFamily="2" charset="2"/>
              <a:buNone/>
              <a:defRPr/>
            </a:pPr>
            <a:r>
              <a:rPr lang="fa-IR" sz="2400" b="1" smtClean="0">
                <a:solidFill>
                  <a:srgbClr val="00FF00"/>
                </a:solidFill>
                <a:cs typeface="Sina" pitchFamily="2" charset="-78"/>
              </a:rPr>
              <a:t>قدرت شخصي</a:t>
            </a:r>
            <a:r>
              <a:rPr lang="en-US" sz="2400" b="1" smtClean="0">
                <a:solidFill>
                  <a:srgbClr val="00FF00"/>
                </a:solidFill>
                <a:cs typeface="Sina" pitchFamily="2" charset="-78"/>
              </a:rPr>
              <a:t> </a:t>
            </a:r>
            <a:r>
              <a:rPr lang="en-US" sz="2400" b="1" smtClean="0">
                <a:cs typeface="Yagut" pitchFamily="2" charset="-78"/>
              </a:rPr>
              <a:t>: </a:t>
            </a:r>
            <a:r>
              <a:rPr lang="fa-IR" sz="2400" smtClean="0">
                <a:solidFill>
                  <a:srgbClr val="FF00FF"/>
                </a:solidFill>
                <a:cs typeface="Yagut" pitchFamily="2" charset="-78"/>
              </a:rPr>
              <a:t>تخصص(</a:t>
            </a:r>
            <a:r>
              <a:rPr lang="en-US" sz="2400" smtClean="0">
                <a:solidFill>
                  <a:srgbClr val="FF00FF"/>
                </a:solidFill>
                <a:cs typeface="Yagut" pitchFamily="2" charset="-78"/>
              </a:rPr>
              <a:t>Expert</a:t>
            </a:r>
            <a:r>
              <a:rPr lang="fa-IR" sz="2400" smtClean="0">
                <a:solidFill>
                  <a:srgbClr val="FF00FF"/>
                </a:solidFill>
                <a:cs typeface="Yagut" pitchFamily="2" charset="-78"/>
              </a:rPr>
              <a:t>)</a:t>
            </a:r>
            <a:r>
              <a:rPr lang="en-US" sz="2400" smtClean="0">
                <a:solidFill>
                  <a:srgbClr val="FF00FF"/>
                </a:solidFill>
                <a:cs typeface="Yagut" pitchFamily="2" charset="-78"/>
              </a:rPr>
              <a:t> </a:t>
            </a:r>
            <a:r>
              <a:rPr lang="fa-IR" sz="2400" smtClean="0">
                <a:solidFill>
                  <a:srgbClr val="FF00FF"/>
                </a:solidFill>
                <a:cs typeface="Yagut" pitchFamily="2" charset="-78"/>
              </a:rPr>
              <a:t>اطلاعات(</a:t>
            </a:r>
            <a:r>
              <a:rPr lang="en-US" sz="2400" smtClean="0">
                <a:solidFill>
                  <a:srgbClr val="FF00FF"/>
                </a:solidFill>
                <a:cs typeface="Yagut" pitchFamily="2" charset="-78"/>
              </a:rPr>
              <a:t>Information</a:t>
            </a:r>
            <a:r>
              <a:rPr lang="fa-IR" sz="2400" smtClean="0">
                <a:solidFill>
                  <a:srgbClr val="FF00FF"/>
                </a:solidFill>
                <a:cs typeface="Yagut" pitchFamily="2" charset="-78"/>
              </a:rPr>
              <a:t>)</a:t>
            </a:r>
            <a:r>
              <a:rPr lang="en-US" sz="2400" smtClean="0">
                <a:solidFill>
                  <a:srgbClr val="FF00FF"/>
                </a:solidFill>
                <a:cs typeface="Yagut" pitchFamily="2" charset="-78"/>
              </a:rPr>
              <a:t> </a:t>
            </a:r>
            <a:r>
              <a:rPr lang="fa-IR" sz="2400" smtClean="0">
                <a:solidFill>
                  <a:srgbClr val="FF00FF"/>
                </a:solidFill>
                <a:cs typeface="Yagut" pitchFamily="2" charset="-78"/>
              </a:rPr>
              <a:t>مرجع</a:t>
            </a:r>
            <a:r>
              <a:rPr lang="en-US" sz="2400" smtClean="0">
                <a:solidFill>
                  <a:srgbClr val="FF00FF"/>
                </a:solidFill>
                <a:cs typeface="Yagut" pitchFamily="2" charset="-78"/>
              </a:rPr>
              <a:t> </a:t>
            </a:r>
            <a:r>
              <a:rPr lang="fa-IR" sz="2400" smtClean="0">
                <a:solidFill>
                  <a:srgbClr val="FF00FF"/>
                </a:solidFill>
                <a:cs typeface="Yagut" pitchFamily="2" charset="-78"/>
              </a:rPr>
              <a:t>(</a:t>
            </a:r>
            <a:r>
              <a:rPr lang="en-US" sz="2400" smtClean="0">
                <a:solidFill>
                  <a:srgbClr val="FF00FF"/>
                </a:solidFill>
                <a:cs typeface="Yagut" pitchFamily="2" charset="-78"/>
              </a:rPr>
              <a:t>Referent</a:t>
            </a:r>
            <a:r>
              <a:rPr lang="fa-IR" sz="2400" smtClean="0">
                <a:solidFill>
                  <a:srgbClr val="FF00FF"/>
                </a:solidFill>
                <a:cs typeface="Yagut" pitchFamily="2" charset="-78"/>
              </a:rPr>
              <a:t>)</a:t>
            </a:r>
          </a:p>
          <a:p>
            <a:pPr algn="just" eaLnBrk="1" hangingPunct="1">
              <a:buClr>
                <a:srgbClr val="000000"/>
              </a:buClr>
              <a:buFont typeface="Wingdings" panose="05000000000000000000" pitchFamily="2" charset="2"/>
              <a:buNone/>
              <a:defRPr/>
            </a:pPr>
            <a:r>
              <a:rPr lang="fa-IR" sz="2400" b="1" smtClean="0">
                <a:solidFill>
                  <a:srgbClr val="00FF00"/>
                </a:solidFill>
                <a:cs typeface="Yagut" pitchFamily="2" charset="-78"/>
              </a:rPr>
              <a:t>قدرت</a:t>
            </a:r>
            <a:r>
              <a:rPr lang="en-US" sz="2400" b="1" smtClean="0">
                <a:solidFill>
                  <a:srgbClr val="00FF00"/>
                </a:solidFill>
                <a:cs typeface="Yagut" pitchFamily="2" charset="-78"/>
              </a:rPr>
              <a:t> </a:t>
            </a:r>
            <a:r>
              <a:rPr lang="fa-IR" sz="2400" b="1" smtClean="0">
                <a:solidFill>
                  <a:srgbClr val="00FF00"/>
                </a:solidFill>
                <a:cs typeface="Yagut" pitchFamily="2" charset="-78"/>
              </a:rPr>
              <a:t>مقام</a:t>
            </a:r>
            <a:r>
              <a:rPr lang="en-US" sz="2400" b="1" smtClean="0">
                <a:solidFill>
                  <a:srgbClr val="00FF00"/>
                </a:solidFill>
                <a:cs typeface="Yagut" pitchFamily="2" charset="-78"/>
              </a:rPr>
              <a:t> </a:t>
            </a:r>
            <a:r>
              <a:rPr lang="en-US" sz="2400" smtClean="0">
                <a:cs typeface="Yagut" pitchFamily="2" charset="-78"/>
              </a:rPr>
              <a:t>: </a:t>
            </a:r>
            <a:r>
              <a:rPr lang="fa-IR" sz="2400" smtClean="0">
                <a:solidFill>
                  <a:srgbClr val="FF00FF"/>
                </a:solidFill>
                <a:cs typeface="Yagut" pitchFamily="2" charset="-78"/>
              </a:rPr>
              <a:t>قانوني(</a:t>
            </a:r>
            <a:r>
              <a:rPr lang="en-US" sz="2400" smtClean="0">
                <a:solidFill>
                  <a:srgbClr val="FF00FF"/>
                </a:solidFill>
                <a:cs typeface="Yagut" pitchFamily="2" charset="-78"/>
              </a:rPr>
              <a:t>Legitimate</a:t>
            </a:r>
            <a:r>
              <a:rPr lang="fa-IR" sz="2400" smtClean="0">
                <a:solidFill>
                  <a:srgbClr val="FF00FF"/>
                </a:solidFill>
                <a:cs typeface="Yagut" pitchFamily="2" charset="-78"/>
              </a:rPr>
              <a:t>)</a:t>
            </a:r>
            <a:r>
              <a:rPr lang="en-US" sz="2400" smtClean="0">
                <a:solidFill>
                  <a:srgbClr val="FF00FF"/>
                </a:solidFill>
                <a:cs typeface="Yagut" pitchFamily="2" charset="-78"/>
              </a:rPr>
              <a:t> </a:t>
            </a:r>
            <a:r>
              <a:rPr lang="fa-IR" sz="2400" smtClean="0">
                <a:solidFill>
                  <a:srgbClr val="FF00FF"/>
                </a:solidFill>
                <a:cs typeface="Yagut" pitchFamily="2" charset="-78"/>
              </a:rPr>
              <a:t>پاداش(</a:t>
            </a:r>
            <a:r>
              <a:rPr lang="en-US" sz="2400" smtClean="0">
                <a:solidFill>
                  <a:srgbClr val="FF00FF"/>
                </a:solidFill>
                <a:cs typeface="Yagut" pitchFamily="2" charset="-78"/>
              </a:rPr>
              <a:t>Reward</a:t>
            </a:r>
            <a:r>
              <a:rPr lang="fa-IR" sz="2400" smtClean="0">
                <a:solidFill>
                  <a:srgbClr val="FF00FF"/>
                </a:solidFill>
                <a:cs typeface="Yagut" pitchFamily="2" charset="-78"/>
              </a:rPr>
              <a:t>)</a:t>
            </a:r>
            <a:r>
              <a:rPr lang="en-US" sz="2400" smtClean="0">
                <a:solidFill>
                  <a:srgbClr val="FF00FF"/>
                </a:solidFill>
                <a:cs typeface="Yagut" pitchFamily="2" charset="-78"/>
              </a:rPr>
              <a:t> </a:t>
            </a:r>
            <a:r>
              <a:rPr lang="fa-IR" sz="2400" smtClean="0">
                <a:solidFill>
                  <a:srgbClr val="FF00FF"/>
                </a:solidFill>
                <a:cs typeface="Yagut" pitchFamily="2" charset="-78"/>
              </a:rPr>
              <a:t>تنبيه(</a:t>
            </a:r>
            <a:r>
              <a:rPr lang="en-US" sz="2400" smtClean="0">
                <a:solidFill>
                  <a:srgbClr val="FF00FF"/>
                </a:solidFill>
                <a:cs typeface="Yagut" pitchFamily="2" charset="-78"/>
              </a:rPr>
              <a:t>Coercive</a:t>
            </a:r>
            <a:r>
              <a:rPr lang="fa-IR" sz="2400" smtClean="0">
                <a:solidFill>
                  <a:srgbClr val="FF00FF"/>
                </a:solidFill>
                <a:cs typeface="Yagut" pitchFamily="2" charset="-78"/>
              </a:rPr>
              <a:t>)رابطه(</a:t>
            </a:r>
            <a:r>
              <a:rPr lang="en-US" sz="2400" smtClean="0">
                <a:solidFill>
                  <a:srgbClr val="FF00FF"/>
                </a:solidFill>
                <a:cs typeface="Yagut" pitchFamily="2" charset="-78"/>
              </a:rPr>
              <a:t>Connection</a:t>
            </a:r>
            <a:r>
              <a:rPr lang="fa-IR" sz="2400" smtClean="0">
                <a:solidFill>
                  <a:srgbClr val="FF00FF"/>
                </a:solidFill>
                <a:cs typeface="Yagut" pitchFamily="2" charset="-78"/>
              </a:rPr>
              <a:t>)</a:t>
            </a:r>
          </a:p>
          <a:p>
            <a:pPr algn="just" eaLnBrk="1" hangingPunct="1">
              <a:buClr>
                <a:srgbClr val="000000"/>
              </a:buClr>
              <a:buFont typeface="Wingdings" panose="05000000000000000000" pitchFamily="2" charset="2"/>
              <a:buNone/>
              <a:defRPr/>
            </a:pPr>
            <a:r>
              <a:rPr lang="fa-IR" sz="2400" b="1" smtClean="0">
                <a:cs typeface="Sina" pitchFamily="2" charset="-78"/>
              </a:rPr>
              <a:t>طبيعتاً درهرجاي سازمان كه هستيد،سعي ميكنيد درسايرين نفوذ كنيد.اما درمورد مافوقها نميتوانيدازقدرت سازماني استفاده كنيد،بلكه بايستي از قدرت شخصي خود استفاده كنيد.</a:t>
            </a:r>
            <a:endParaRPr lang="en-US" sz="2400" b="1" smtClean="0">
              <a:cs typeface="Sina" pitchFamily="2" charset="-78"/>
            </a:endParaRPr>
          </a:p>
        </p:txBody>
      </p:sp>
    </p:spTree>
  </p:cSld>
  <p:clrMapOvr>
    <a:masterClrMapping/>
  </p:clrMapOvr>
  <p:transition>
    <p:wedge/>
  </p:transition>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4914" name="Rectangle 2"/>
          <p:cNvSpPr>
            <a:spLocks noGrp="1" noRot="1" noChangeArrowheads="1"/>
          </p:cNvSpPr>
          <p:nvPr>
            <p:ph type="title"/>
          </p:nvPr>
        </p:nvSpPr>
        <p:spPr>
          <a:xfrm>
            <a:off x="468313" y="0"/>
            <a:ext cx="8064500" cy="908050"/>
          </a:xfrm>
        </p:spPr>
        <p:txBody>
          <a:bodyPr/>
          <a:lstStyle/>
          <a:p>
            <a:pPr eaLnBrk="1" hangingPunct="1">
              <a:defRPr/>
            </a:pPr>
            <a:r>
              <a:rPr lang="fa-IR" sz="4000" smtClean="0">
                <a:solidFill>
                  <a:srgbClr val="FFFF00"/>
                </a:solidFill>
                <a:cs typeface="Titr" pitchFamily="2" charset="-78"/>
              </a:rPr>
              <a:t>نظريه هاي رهبري</a:t>
            </a:r>
            <a:r>
              <a:rPr lang="fa-IR" sz="4000" smtClean="0">
                <a:solidFill>
                  <a:srgbClr val="000000"/>
                </a:solidFill>
                <a:effectLst>
                  <a:outerShdw blurRad="38100" dist="38100" dir="2700000" algn="tl">
                    <a:srgbClr val="FFFFFF"/>
                  </a:outerShdw>
                </a:effectLst>
              </a:rPr>
              <a:t> </a:t>
            </a:r>
            <a:endParaRPr lang="en-US" sz="4000" smtClean="0">
              <a:solidFill>
                <a:srgbClr val="000000"/>
              </a:solidFill>
              <a:effectLst>
                <a:outerShdw blurRad="38100" dist="38100" dir="2700000" algn="tl">
                  <a:srgbClr val="FFFFFF"/>
                </a:outerShdw>
              </a:effectLst>
            </a:endParaRPr>
          </a:p>
        </p:txBody>
      </p:sp>
      <p:sp>
        <p:nvSpPr>
          <p:cNvPr id="294915" name="Rectangle 3"/>
          <p:cNvSpPr>
            <a:spLocks noGrp="1" noChangeArrowheads="1"/>
          </p:cNvSpPr>
          <p:nvPr>
            <p:ph type="body" idx="1"/>
          </p:nvPr>
        </p:nvSpPr>
        <p:spPr>
          <a:xfrm>
            <a:off x="250825" y="1341438"/>
            <a:ext cx="8642350" cy="4824412"/>
          </a:xfrm>
        </p:spPr>
        <p:txBody>
          <a:bodyPr/>
          <a:lstStyle/>
          <a:p>
            <a:pPr eaLnBrk="1" hangingPunct="1">
              <a:buFont typeface="Wingdings" panose="05000000000000000000" pitchFamily="2" charset="2"/>
              <a:buNone/>
              <a:defRPr/>
            </a:pPr>
            <a:r>
              <a:rPr lang="fa-IR" b="1" smtClean="0">
                <a:solidFill>
                  <a:srgbClr val="00FF00"/>
                </a:solidFill>
                <a:cs typeface="Titr" pitchFamily="2" charset="-78"/>
              </a:rPr>
              <a:t>1- نظريه هاي خصوصيات رهبري (</a:t>
            </a:r>
            <a:r>
              <a:rPr lang="en-US" b="1" smtClean="0">
                <a:solidFill>
                  <a:srgbClr val="00FF00"/>
                </a:solidFill>
                <a:cs typeface="Titr" pitchFamily="2" charset="-78"/>
              </a:rPr>
              <a:t>Characteristics</a:t>
            </a:r>
            <a:r>
              <a:rPr lang="fa-IR" b="1" smtClean="0">
                <a:solidFill>
                  <a:srgbClr val="00FF00"/>
                </a:solidFill>
                <a:cs typeface="Titr" pitchFamily="2" charset="-78"/>
              </a:rPr>
              <a:t>)</a:t>
            </a:r>
            <a:endParaRPr lang="en-US" b="1" smtClean="0">
              <a:solidFill>
                <a:srgbClr val="00FF00"/>
              </a:solidFill>
              <a:cs typeface="Titr" pitchFamily="2" charset="-78"/>
            </a:endParaRPr>
          </a:p>
          <a:p>
            <a:pPr eaLnBrk="1" hangingPunct="1">
              <a:buFont typeface="Wingdings" panose="05000000000000000000" pitchFamily="2" charset="2"/>
              <a:buNone/>
              <a:defRPr/>
            </a:pPr>
            <a:endParaRPr lang="fa-IR" b="1" smtClean="0">
              <a:solidFill>
                <a:srgbClr val="00FF00"/>
              </a:solidFill>
              <a:cs typeface="Titr" pitchFamily="2" charset="-78"/>
            </a:endParaRPr>
          </a:p>
          <a:p>
            <a:pPr eaLnBrk="1" hangingPunct="1">
              <a:buFont typeface="Wingdings" panose="05000000000000000000" pitchFamily="2" charset="2"/>
              <a:buNone/>
              <a:defRPr/>
            </a:pPr>
            <a:r>
              <a:rPr lang="fa-IR" b="1" smtClean="0">
                <a:solidFill>
                  <a:srgbClr val="00FF00"/>
                </a:solidFill>
                <a:cs typeface="Titr" pitchFamily="2" charset="-78"/>
              </a:rPr>
              <a:t>2- نظريه هاي رفتاري رهبري</a:t>
            </a:r>
            <a:r>
              <a:rPr lang="en-US" b="1" smtClean="0">
                <a:solidFill>
                  <a:srgbClr val="00FF00"/>
                </a:solidFill>
                <a:cs typeface="Titr" pitchFamily="2" charset="-78"/>
              </a:rPr>
              <a:t>  </a:t>
            </a:r>
            <a:r>
              <a:rPr lang="fa-IR" b="1" smtClean="0">
                <a:solidFill>
                  <a:srgbClr val="00FF00"/>
                </a:solidFill>
                <a:cs typeface="Titr" pitchFamily="2" charset="-78"/>
              </a:rPr>
              <a:t>(</a:t>
            </a:r>
            <a:r>
              <a:rPr lang="en-US" b="1" smtClean="0">
                <a:solidFill>
                  <a:srgbClr val="00FF00"/>
                </a:solidFill>
                <a:cs typeface="Titr" pitchFamily="2" charset="-78"/>
              </a:rPr>
              <a:t>Behavior Theory</a:t>
            </a:r>
            <a:r>
              <a:rPr lang="fa-IR" b="1" smtClean="0">
                <a:solidFill>
                  <a:srgbClr val="00FF00"/>
                </a:solidFill>
                <a:cs typeface="Titr" pitchFamily="2" charset="-78"/>
              </a:rPr>
              <a:t>)</a:t>
            </a:r>
            <a:endParaRPr lang="en-US" b="1" smtClean="0">
              <a:solidFill>
                <a:srgbClr val="00FF00"/>
              </a:solidFill>
              <a:cs typeface="Titr" pitchFamily="2" charset="-78"/>
            </a:endParaRPr>
          </a:p>
          <a:p>
            <a:pPr eaLnBrk="1" hangingPunct="1">
              <a:buFont typeface="Wingdings" panose="05000000000000000000" pitchFamily="2" charset="2"/>
              <a:buNone/>
              <a:defRPr/>
            </a:pPr>
            <a:endParaRPr lang="fa-IR" b="1" smtClean="0">
              <a:solidFill>
                <a:srgbClr val="00FF00"/>
              </a:solidFill>
              <a:cs typeface="Titr" pitchFamily="2" charset="-78"/>
            </a:endParaRPr>
          </a:p>
          <a:p>
            <a:pPr eaLnBrk="1" hangingPunct="1">
              <a:buFont typeface="Wingdings" panose="05000000000000000000" pitchFamily="2" charset="2"/>
              <a:buNone/>
              <a:defRPr/>
            </a:pPr>
            <a:r>
              <a:rPr lang="fa-IR" b="1" smtClean="0">
                <a:solidFill>
                  <a:srgbClr val="00FF00"/>
                </a:solidFill>
                <a:cs typeface="Titr" pitchFamily="2" charset="-78"/>
              </a:rPr>
              <a:t>3- نظريه هاي اقتضايي رهبري (</a:t>
            </a:r>
            <a:r>
              <a:rPr lang="en-US" b="1" smtClean="0">
                <a:solidFill>
                  <a:srgbClr val="00FF00"/>
                </a:solidFill>
                <a:cs typeface="Titr" pitchFamily="2" charset="-78"/>
              </a:rPr>
              <a:t>Contingency Theory </a:t>
            </a:r>
            <a:r>
              <a:rPr lang="fa-IR" b="1" smtClean="0">
                <a:solidFill>
                  <a:srgbClr val="00FF00"/>
                </a:solidFill>
                <a:cs typeface="Titr" pitchFamily="2" charset="-78"/>
              </a:rPr>
              <a:t>)</a:t>
            </a:r>
            <a:endParaRPr lang="en-US" b="1" smtClean="0">
              <a:solidFill>
                <a:srgbClr val="00FF00"/>
              </a:solidFill>
              <a:cs typeface="Titr" pitchFamily="2" charset="-78"/>
            </a:endParaRPr>
          </a:p>
        </p:txBody>
      </p:sp>
    </p:spTree>
  </p:cSld>
  <p:clrMapOvr>
    <a:masterClrMapping/>
  </p:clrMapOvr>
  <p:transition>
    <p:wedge/>
  </p:transition>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5938" name="Rectangle 2"/>
          <p:cNvSpPr>
            <a:spLocks noGrp="1" noRot="1" noChangeArrowheads="1"/>
          </p:cNvSpPr>
          <p:nvPr>
            <p:ph type="title"/>
          </p:nvPr>
        </p:nvSpPr>
        <p:spPr>
          <a:xfrm>
            <a:off x="457200" y="0"/>
            <a:ext cx="8229600" cy="908050"/>
          </a:xfrm>
        </p:spPr>
        <p:txBody>
          <a:bodyPr/>
          <a:lstStyle/>
          <a:p>
            <a:pPr eaLnBrk="1" hangingPunct="1">
              <a:defRPr/>
            </a:pPr>
            <a:r>
              <a:rPr lang="fa-IR" sz="3600" smtClean="0">
                <a:solidFill>
                  <a:srgbClr val="FFFF00"/>
                </a:solidFill>
                <a:cs typeface="Titr" pitchFamily="2" charset="-78"/>
              </a:rPr>
              <a:t>نظريه هاي خصوصيات فردي رهبري</a:t>
            </a:r>
            <a:endParaRPr lang="en-US" sz="3600" smtClean="0">
              <a:solidFill>
                <a:srgbClr val="FFFF00"/>
              </a:solidFill>
              <a:cs typeface="Titr" pitchFamily="2" charset="-78"/>
            </a:endParaRPr>
          </a:p>
        </p:txBody>
      </p:sp>
      <p:sp>
        <p:nvSpPr>
          <p:cNvPr id="295939" name="Rectangle 3"/>
          <p:cNvSpPr>
            <a:spLocks noGrp="1" noChangeArrowheads="1"/>
          </p:cNvSpPr>
          <p:nvPr>
            <p:ph type="body" idx="1"/>
          </p:nvPr>
        </p:nvSpPr>
        <p:spPr>
          <a:xfrm>
            <a:off x="0" y="981075"/>
            <a:ext cx="9144000" cy="5876925"/>
          </a:xfrm>
        </p:spPr>
        <p:txBody>
          <a:bodyPr/>
          <a:lstStyle/>
          <a:p>
            <a:pPr algn="just" eaLnBrk="1" hangingPunct="1">
              <a:lnSpc>
                <a:spcPct val="80000"/>
              </a:lnSpc>
              <a:buFont typeface="Wingdings" panose="05000000000000000000" pitchFamily="2" charset="2"/>
              <a:buNone/>
              <a:defRPr/>
            </a:pPr>
            <a:r>
              <a:rPr lang="fa-IR" smtClean="0">
                <a:cs typeface="Yagut" pitchFamily="2" charset="-78"/>
              </a:rPr>
              <a:t>دراين گروه ازنظريات براي رهبرخصوصياتي ذاتي ذكر</a:t>
            </a:r>
            <a:r>
              <a:rPr lang="en-US" smtClean="0">
                <a:cs typeface="Yagut" pitchFamily="2" charset="-78"/>
              </a:rPr>
              <a:t> </a:t>
            </a:r>
            <a:r>
              <a:rPr lang="fa-IR" smtClean="0">
                <a:cs typeface="Yagut" pitchFamily="2" charset="-78"/>
              </a:rPr>
              <a:t>ميگردد</a:t>
            </a:r>
            <a:r>
              <a:rPr lang="en-US" smtClean="0">
                <a:cs typeface="Yagut" pitchFamily="2" charset="-78"/>
              </a:rPr>
              <a:t> </a:t>
            </a:r>
            <a:r>
              <a:rPr lang="fa-IR" smtClean="0">
                <a:cs typeface="Yagut" pitchFamily="2" charset="-78"/>
              </a:rPr>
              <a:t>.</a:t>
            </a:r>
            <a:r>
              <a:rPr lang="en-US" smtClean="0">
                <a:cs typeface="Yagut" pitchFamily="2" charset="-78"/>
              </a:rPr>
              <a:t> </a:t>
            </a:r>
            <a:r>
              <a:rPr lang="fa-IR" smtClean="0">
                <a:cs typeface="Yagut" pitchFamily="2" charset="-78"/>
              </a:rPr>
              <a:t>براساس اين نظريات رهبران،ابرمرداني هستندكه بعلت ويژگيهايي كه موهبت الهي است ، شايسته رهبري گرديده اند.</a:t>
            </a:r>
            <a:endParaRPr lang="en-US" smtClean="0">
              <a:cs typeface="Yagut" pitchFamily="2" charset="-78"/>
            </a:endParaRPr>
          </a:p>
          <a:p>
            <a:pPr algn="just" eaLnBrk="1" hangingPunct="1">
              <a:lnSpc>
                <a:spcPct val="80000"/>
              </a:lnSpc>
              <a:buFont typeface="Wingdings" panose="05000000000000000000" pitchFamily="2" charset="2"/>
              <a:buNone/>
              <a:defRPr/>
            </a:pPr>
            <a:r>
              <a:rPr lang="fa-IR" sz="2800" b="1" smtClean="0">
                <a:solidFill>
                  <a:srgbClr val="FF9900"/>
                </a:solidFill>
                <a:cs typeface="Yagut" pitchFamily="2" charset="-78"/>
              </a:rPr>
              <a:t>يكي ازنويسندگان4خصوصيت عمده رابراي رهبري ذكركرده است :</a:t>
            </a:r>
            <a:r>
              <a:rPr lang="fa-IR" sz="2800" smtClean="0">
                <a:cs typeface="Yagut" pitchFamily="2" charset="-78"/>
              </a:rPr>
              <a:t> </a:t>
            </a:r>
          </a:p>
          <a:p>
            <a:pPr algn="just" eaLnBrk="1" hangingPunct="1">
              <a:lnSpc>
                <a:spcPct val="80000"/>
              </a:lnSpc>
              <a:buFont typeface="Wingdings" panose="05000000000000000000" pitchFamily="2" charset="2"/>
              <a:buNone/>
              <a:defRPr/>
            </a:pPr>
            <a:r>
              <a:rPr lang="fa-IR" sz="2800" b="1" smtClean="0">
                <a:solidFill>
                  <a:srgbClr val="00FF00"/>
                </a:solidFill>
                <a:cs typeface="Sina" pitchFamily="2" charset="-78"/>
              </a:rPr>
              <a:t>1- هوش2- بلوغ اجتماعي ووسعت ديد3-انگيزه هاي توفيق طلبي ونيل به هدف 4-انسان گرايي </a:t>
            </a:r>
          </a:p>
          <a:p>
            <a:pPr algn="just" eaLnBrk="1" hangingPunct="1">
              <a:lnSpc>
                <a:spcPct val="80000"/>
              </a:lnSpc>
              <a:buFont typeface="Wingdings" panose="05000000000000000000" pitchFamily="2" charset="2"/>
              <a:buNone/>
              <a:defRPr/>
            </a:pPr>
            <a:r>
              <a:rPr lang="fa-IR" sz="2800" b="1" smtClean="0">
                <a:solidFill>
                  <a:srgbClr val="FF9900"/>
                </a:solidFill>
                <a:cs typeface="Yagut" pitchFamily="2" charset="-78"/>
              </a:rPr>
              <a:t>نويسنده ديگري6خصوصيت رابراي رهبرذكركرده است :</a:t>
            </a:r>
          </a:p>
          <a:p>
            <a:pPr algn="just" eaLnBrk="1" hangingPunct="1">
              <a:lnSpc>
                <a:spcPct val="80000"/>
              </a:lnSpc>
              <a:buFont typeface="Wingdings" panose="05000000000000000000" pitchFamily="2" charset="2"/>
              <a:buNone/>
              <a:defRPr/>
            </a:pPr>
            <a:r>
              <a:rPr lang="fa-IR" sz="2800" b="1" smtClean="0">
                <a:solidFill>
                  <a:srgbClr val="00FF00"/>
                </a:solidFill>
                <a:cs typeface="Sina" pitchFamily="2" charset="-78"/>
              </a:rPr>
              <a:t>1-خصوصيات فيزيكي(تيپ شناسي درمديريت</a:t>
            </a:r>
            <a:r>
              <a:rPr lang="fa-IR" sz="2800" b="1" smtClean="0">
                <a:solidFill>
                  <a:srgbClr val="00FF00"/>
                </a:solidFill>
                <a:latin typeface="Arial"/>
                <a:cs typeface="Sina" pitchFamily="2" charset="-78"/>
              </a:rPr>
              <a:t>–</a:t>
            </a:r>
            <a:r>
              <a:rPr lang="fa-IR" sz="2800" b="1" smtClean="0">
                <a:solidFill>
                  <a:srgbClr val="00FF00"/>
                </a:solidFill>
                <a:cs typeface="Sina" pitchFamily="2" charset="-78"/>
              </a:rPr>
              <a:t>قد،چهره،حركات دست و...)</a:t>
            </a:r>
            <a:endParaRPr lang="en-US" sz="2800" b="1" smtClean="0">
              <a:solidFill>
                <a:srgbClr val="00FF00"/>
              </a:solidFill>
              <a:cs typeface="Sina" pitchFamily="2" charset="-78"/>
            </a:endParaRPr>
          </a:p>
          <a:p>
            <a:pPr algn="just" eaLnBrk="1" hangingPunct="1">
              <a:lnSpc>
                <a:spcPct val="80000"/>
              </a:lnSpc>
              <a:buFont typeface="Wingdings" panose="05000000000000000000" pitchFamily="2" charset="2"/>
              <a:buNone/>
              <a:defRPr/>
            </a:pPr>
            <a:r>
              <a:rPr lang="fa-IR" sz="2800" b="1" smtClean="0">
                <a:solidFill>
                  <a:srgbClr val="00FF00"/>
                </a:solidFill>
                <a:cs typeface="Sina" pitchFamily="2" charset="-78"/>
              </a:rPr>
              <a:t>2- زمينه هاي فرهنگي مانند تحصيلات و تجربيات </a:t>
            </a:r>
            <a:endParaRPr lang="en-US" sz="2800" b="1" smtClean="0">
              <a:solidFill>
                <a:srgbClr val="00FF00"/>
              </a:solidFill>
              <a:cs typeface="Sina" pitchFamily="2" charset="-78"/>
            </a:endParaRPr>
          </a:p>
          <a:p>
            <a:pPr algn="just" eaLnBrk="1" hangingPunct="1">
              <a:lnSpc>
                <a:spcPct val="80000"/>
              </a:lnSpc>
              <a:buFont typeface="Wingdings" panose="05000000000000000000" pitchFamily="2" charset="2"/>
              <a:buNone/>
              <a:defRPr/>
            </a:pPr>
            <a:r>
              <a:rPr lang="fa-IR" sz="2800" b="1" smtClean="0">
                <a:solidFill>
                  <a:srgbClr val="00FF00"/>
                </a:solidFill>
                <a:cs typeface="Sina" pitchFamily="2" charset="-78"/>
              </a:rPr>
              <a:t>3- هوش</a:t>
            </a:r>
            <a:endParaRPr lang="en-US" sz="2800" b="1" smtClean="0">
              <a:solidFill>
                <a:srgbClr val="00FF00"/>
              </a:solidFill>
              <a:cs typeface="Sina" pitchFamily="2" charset="-78"/>
            </a:endParaRPr>
          </a:p>
          <a:p>
            <a:pPr algn="just" eaLnBrk="1" hangingPunct="1">
              <a:lnSpc>
                <a:spcPct val="80000"/>
              </a:lnSpc>
              <a:buFont typeface="Wingdings" panose="05000000000000000000" pitchFamily="2" charset="2"/>
              <a:buNone/>
              <a:defRPr/>
            </a:pPr>
            <a:r>
              <a:rPr lang="fa-IR" sz="2800" b="1" smtClean="0">
                <a:solidFill>
                  <a:srgbClr val="00FF00"/>
                </a:solidFill>
                <a:cs typeface="Sina" pitchFamily="2" charset="-78"/>
              </a:rPr>
              <a:t>4- شخصيت</a:t>
            </a:r>
            <a:endParaRPr lang="en-US" sz="2800" b="1" smtClean="0">
              <a:solidFill>
                <a:srgbClr val="00FF00"/>
              </a:solidFill>
              <a:cs typeface="Sina" pitchFamily="2" charset="-78"/>
            </a:endParaRPr>
          </a:p>
          <a:p>
            <a:pPr algn="just" eaLnBrk="1" hangingPunct="1">
              <a:lnSpc>
                <a:spcPct val="80000"/>
              </a:lnSpc>
              <a:buFont typeface="Wingdings" panose="05000000000000000000" pitchFamily="2" charset="2"/>
              <a:buNone/>
              <a:defRPr/>
            </a:pPr>
            <a:r>
              <a:rPr lang="fa-IR" sz="2800" b="1" smtClean="0">
                <a:solidFill>
                  <a:srgbClr val="00FF00"/>
                </a:solidFill>
                <a:cs typeface="Sina" pitchFamily="2" charset="-78"/>
              </a:rPr>
              <a:t>5- خصوصيات كاري (پشت كار، دانش،ابداع،ابتكار)</a:t>
            </a:r>
            <a:endParaRPr lang="en-US" sz="2800" b="1" smtClean="0">
              <a:solidFill>
                <a:srgbClr val="00FF00"/>
              </a:solidFill>
              <a:cs typeface="Sina" pitchFamily="2" charset="-78"/>
            </a:endParaRPr>
          </a:p>
          <a:p>
            <a:pPr algn="just" eaLnBrk="1" hangingPunct="1">
              <a:lnSpc>
                <a:spcPct val="80000"/>
              </a:lnSpc>
              <a:buFont typeface="Wingdings" panose="05000000000000000000" pitchFamily="2" charset="2"/>
              <a:buNone/>
              <a:defRPr/>
            </a:pPr>
            <a:r>
              <a:rPr lang="fa-IR" sz="2800" b="1" smtClean="0">
                <a:solidFill>
                  <a:srgbClr val="00FF00"/>
                </a:solidFill>
                <a:cs typeface="Sina" pitchFamily="2" charset="-78"/>
              </a:rPr>
              <a:t>6</a:t>
            </a:r>
            <a:r>
              <a:rPr lang="en-US" sz="2800" b="1" smtClean="0">
                <a:solidFill>
                  <a:srgbClr val="00FF00"/>
                </a:solidFill>
                <a:cs typeface="Sina" pitchFamily="2" charset="-78"/>
              </a:rPr>
              <a:t> </a:t>
            </a:r>
            <a:r>
              <a:rPr lang="fa-IR" sz="2800" b="1" smtClean="0">
                <a:solidFill>
                  <a:srgbClr val="00FF00"/>
                </a:solidFill>
                <a:cs typeface="Sina" pitchFamily="2" charset="-78"/>
              </a:rPr>
              <a:t>- خصوصيات اجتماعي (مانند پايگاه اجتماعي،اقتصادي وسياسي)</a:t>
            </a:r>
            <a:endParaRPr lang="en-US" sz="2800" b="1" smtClean="0">
              <a:solidFill>
                <a:srgbClr val="00FF00"/>
              </a:solidFill>
              <a:cs typeface="Sina" pitchFamily="2" charset="-78"/>
            </a:endParaRPr>
          </a:p>
        </p:txBody>
      </p:sp>
    </p:spTree>
  </p:cSld>
  <p:clrMapOvr>
    <a:masterClrMapping/>
  </p:clrMapOvr>
  <p:transition>
    <p:wedge/>
  </p:transition>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62" name="Rectangle 2"/>
          <p:cNvSpPr>
            <a:spLocks noGrp="1" noChangeArrowheads="1"/>
          </p:cNvSpPr>
          <p:nvPr>
            <p:ph type="body" sz="half" idx="1"/>
          </p:nvPr>
        </p:nvSpPr>
        <p:spPr>
          <a:xfrm>
            <a:off x="0" y="620713"/>
            <a:ext cx="9144000" cy="5688012"/>
          </a:xfrm>
        </p:spPr>
        <p:txBody>
          <a:bodyPr/>
          <a:lstStyle/>
          <a:p>
            <a:pPr algn="just" eaLnBrk="1" hangingPunct="1">
              <a:lnSpc>
                <a:spcPct val="90000"/>
              </a:lnSpc>
              <a:buFont typeface="Wingdings" panose="05000000000000000000" pitchFamily="2" charset="2"/>
              <a:buNone/>
              <a:defRPr/>
            </a:pPr>
            <a:r>
              <a:rPr lang="fa-IR" sz="2400" b="1" smtClean="0">
                <a:solidFill>
                  <a:srgbClr val="00FF00"/>
                </a:solidFill>
                <a:cs typeface="Titr" pitchFamily="2" charset="-78"/>
              </a:rPr>
              <a:t>تحقيقات اوهايو:</a:t>
            </a:r>
            <a:r>
              <a:rPr lang="en-US" sz="2400" b="1" smtClean="0">
                <a:cs typeface="Titr" pitchFamily="2" charset="-78"/>
              </a:rPr>
              <a:t> </a:t>
            </a:r>
            <a:r>
              <a:rPr lang="fa-IR" sz="2400" smtClean="0">
                <a:cs typeface="Yagut" pitchFamily="2" charset="-78"/>
              </a:rPr>
              <a:t>دراين تحقيقات رفتاررهبررابه دوبعدتقسيم كرده اند،ابتكارعمل(</a:t>
            </a:r>
            <a:r>
              <a:rPr lang="en-US" sz="2400" smtClean="0">
                <a:cs typeface="Yagut" pitchFamily="2" charset="-78"/>
              </a:rPr>
              <a:t>Initiating Structure</a:t>
            </a:r>
            <a:r>
              <a:rPr lang="fa-IR" sz="2400" smtClean="0">
                <a:cs typeface="Yagut" pitchFamily="2" charset="-78"/>
              </a:rPr>
              <a:t>)ومراعات افراد(</a:t>
            </a:r>
            <a:r>
              <a:rPr lang="en-US" sz="2400" smtClean="0">
                <a:cs typeface="Yagut" pitchFamily="2" charset="-78"/>
              </a:rPr>
              <a:t>Consideration</a:t>
            </a:r>
            <a:r>
              <a:rPr lang="fa-IR" sz="2400" smtClean="0">
                <a:cs typeface="Yagut" pitchFamily="2" charset="-78"/>
              </a:rPr>
              <a:t>).بعبارت ديگرمفاهيمي چون ساختاراوليه وملاحظات انساني را در نظرگرفته اند .</a:t>
            </a:r>
            <a:endParaRPr lang="en-US" sz="2400" smtClean="0">
              <a:cs typeface="Yagut" pitchFamily="2" charset="-78"/>
            </a:endParaRPr>
          </a:p>
          <a:p>
            <a:pPr algn="just" eaLnBrk="1" hangingPunct="1">
              <a:lnSpc>
                <a:spcPct val="90000"/>
              </a:lnSpc>
              <a:buFont typeface="Wingdings" panose="05000000000000000000" pitchFamily="2" charset="2"/>
              <a:buNone/>
              <a:defRPr/>
            </a:pPr>
            <a:r>
              <a:rPr lang="fa-IR" sz="2400" b="1" smtClean="0">
                <a:solidFill>
                  <a:srgbClr val="00FF00"/>
                </a:solidFill>
                <a:cs typeface="Yagut" pitchFamily="2" charset="-78"/>
              </a:rPr>
              <a:t>ابتكارعمل</a:t>
            </a:r>
            <a:r>
              <a:rPr lang="fa-IR" sz="2400" smtClean="0">
                <a:cs typeface="Yagut" pitchFamily="2" charset="-78"/>
              </a:rPr>
              <a:t> يعني يك رهبربراي رسيدن به هدفها،نقشهايي كه خود وزيردستانش بايدايفاكنندرا به نحواحسن تعيين وارائه نمايد.اين امرشامل سازماندهي كارها وتعيين روابط سازماني ميگردد.دراينجارهبرانتظاردارد كه كاركنان استانداردهاي مشخصي رارعايت كنند و</a:t>
            </a:r>
            <a:r>
              <a:rPr lang="en-US" sz="2400" smtClean="0">
                <a:cs typeface="Yagut" pitchFamily="2" charset="-78"/>
              </a:rPr>
              <a:t> </a:t>
            </a:r>
            <a:r>
              <a:rPr lang="fa-IR" sz="2400" smtClean="0">
                <a:cs typeface="Yagut" pitchFamily="2" charset="-78"/>
              </a:rPr>
              <a:t>مصراست كه كارها طبق جدول زمانبندي صورت گيرد.</a:t>
            </a:r>
          </a:p>
          <a:p>
            <a:pPr algn="just" eaLnBrk="1" hangingPunct="1">
              <a:lnSpc>
                <a:spcPct val="90000"/>
              </a:lnSpc>
              <a:buFont typeface="Wingdings" panose="05000000000000000000" pitchFamily="2" charset="2"/>
              <a:buNone/>
              <a:defRPr/>
            </a:pPr>
            <a:r>
              <a:rPr lang="fa-IR" sz="2400" smtClean="0">
                <a:cs typeface="Yagut" pitchFamily="2" charset="-78"/>
              </a:rPr>
              <a:t>رهبري كه درسازمان </a:t>
            </a:r>
            <a:r>
              <a:rPr lang="fa-IR" sz="2400" b="1" smtClean="0">
                <a:solidFill>
                  <a:srgbClr val="00FF00"/>
                </a:solidFill>
                <a:cs typeface="Yagut" pitchFamily="2" charset="-78"/>
              </a:rPr>
              <a:t>رعايت حال ديگران</a:t>
            </a:r>
            <a:r>
              <a:rPr lang="fa-IR" sz="2400" smtClean="0">
                <a:cs typeface="Yagut" pitchFamily="2" charset="-78"/>
              </a:rPr>
              <a:t> راميكند،تلاش ميكندكه بين خود وزيردستان احترام واعتماد متقابل بوجودآورد.او به نظرها،عقايد و احساسات آنها احترام گذاشته وميكوشدتارفاه ورضايت آنهاراتامين نمايد.اودرحل مسائل به زيردستان كمك نموده ورفتاري دوستانه وصميمي دارد .</a:t>
            </a:r>
          </a:p>
          <a:p>
            <a:pPr algn="just" eaLnBrk="1" hangingPunct="1">
              <a:lnSpc>
                <a:spcPct val="90000"/>
              </a:lnSpc>
              <a:buFont typeface="Wingdings" panose="05000000000000000000" pitchFamily="2" charset="2"/>
              <a:buNone/>
              <a:defRPr/>
            </a:pPr>
            <a:r>
              <a:rPr lang="fa-IR" sz="2400" b="1" smtClean="0">
                <a:solidFill>
                  <a:srgbClr val="FF9900"/>
                </a:solidFill>
                <a:cs typeface="Yagut" pitchFamily="2" charset="-78"/>
              </a:rPr>
              <a:t>نتايج تحقيقات دانشگاه اوهايومويد</a:t>
            </a:r>
            <a:endParaRPr lang="en-US" sz="2400" b="1" smtClean="0">
              <a:solidFill>
                <a:srgbClr val="FF9900"/>
              </a:solidFill>
              <a:cs typeface="Yagut" pitchFamily="2" charset="-78"/>
            </a:endParaRPr>
          </a:p>
          <a:p>
            <a:pPr algn="just" eaLnBrk="1" hangingPunct="1">
              <a:lnSpc>
                <a:spcPct val="90000"/>
              </a:lnSpc>
              <a:buFont typeface="Wingdings" panose="05000000000000000000" pitchFamily="2" charset="2"/>
              <a:buNone/>
              <a:defRPr/>
            </a:pPr>
            <a:r>
              <a:rPr lang="fa-IR" sz="2400" b="1" smtClean="0">
                <a:solidFill>
                  <a:srgbClr val="FF9900"/>
                </a:solidFill>
                <a:cs typeface="Yagut" pitchFamily="2" charset="-78"/>
              </a:rPr>
              <a:t>اينسترهبراني كه ازنظرابتكارعمل و</a:t>
            </a:r>
            <a:endParaRPr lang="en-US" sz="2400" b="1" smtClean="0">
              <a:solidFill>
                <a:srgbClr val="FF9900"/>
              </a:solidFill>
              <a:cs typeface="Yagut" pitchFamily="2" charset="-78"/>
            </a:endParaRPr>
          </a:p>
          <a:p>
            <a:pPr algn="just" eaLnBrk="1" hangingPunct="1">
              <a:lnSpc>
                <a:spcPct val="90000"/>
              </a:lnSpc>
              <a:buFont typeface="Wingdings" panose="05000000000000000000" pitchFamily="2" charset="2"/>
              <a:buNone/>
              <a:defRPr/>
            </a:pPr>
            <a:r>
              <a:rPr lang="fa-IR" sz="2400" b="1" smtClean="0">
                <a:solidFill>
                  <a:srgbClr val="FF9900"/>
                </a:solidFill>
                <a:cs typeface="Yagut" pitchFamily="2" charset="-78"/>
              </a:rPr>
              <a:t>رعايت حال زيردستان نمرات بالايي</a:t>
            </a:r>
            <a:endParaRPr lang="en-US" sz="2400" b="1" smtClean="0">
              <a:solidFill>
                <a:srgbClr val="FF9900"/>
              </a:solidFill>
              <a:cs typeface="Yagut" pitchFamily="2" charset="-78"/>
            </a:endParaRPr>
          </a:p>
          <a:p>
            <a:pPr algn="just" eaLnBrk="1" hangingPunct="1">
              <a:lnSpc>
                <a:spcPct val="90000"/>
              </a:lnSpc>
              <a:buFont typeface="Wingdings" panose="05000000000000000000" pitchFamily="2" charset="2"/>
              <a:buNone/>
              <a:defRPr/>
            </a:pPr>
            <a:r>
              <a:rPr lang="fa-IR" sz="2400" b="1" smtClean="0">
                <a:solidFill>
                  <a:srgbClr val="FF9900"/>
                </a:solidFill>
                <a:cs typeface="Yagut" pitchFamily="2" charset="-78"/>
              </a:rPr>
              <a:t> دارندعملكرد خوبي خواهند داشت .</a:t>
            </a:r>
            <a:endParaRPr lang="en-US" sz="2400" b="1" smtClean="0">
              <a:solidFill>
                <a:srgbClr val="FF9900"/>
              </a:solidFill>
              <a:cs typeface="Yagut" pitchFamily="2" charset="-78"/>
            </a:endParaRPr>
          </a:p>
        </p:txBody>
      </p:sp>
      <p:graphicFrame>
        <p:nvGraphicFramePr>
          <p:cNvPr id="296963" name="Group 3"/>
          <p:cNvGraphicFramePr>
            <a:graphicFrameLocks noGrp="1"/>
          </p:cNvGraphicFramePr>
          <p:nvPr>
            <p:ph sz="half" idx="2"/>
          </p:nvPr>
        </p:nvGraphicFramePr>
        <p:xfrm>
          <a:off x="1187450" y="4292600"/>
          <a:ext cx="3887788" cy="2087563"/>
        </p:xfrm>
        <a:graphic>
          <a:graphicData uri="http://schemas.openxmlformats.org/drawingml/2006/table">
            <a:tbl>
              <a:tblPr/>
              <a:tblGrid>
                <a:gridCol w="1944688">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tblGrid>
              <a:tr h="1119447">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rgbClr val="FF00FF"/>
                          </a:solidFill>
                          <a:effectLst>
                            <a:outerShdw blurRad="38100" dist="38100" dir="2700000" algn="tl">
                              <a:srgbClr val="000000"/>
                            </a:outerShdw>
                          </a:effectLst>
                          <a:latin typeface="Garamond" pitchFamily="18" charset="0"/>
                          <a:cs typeface="Titr" pitchFamily="2" charset="-78"/>
                        </a:rPr>
                        <a:t>ساختار اوليه حداقل</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rgbClr val="FF00FF"/>
                          </a:solidFill>
                          <a:effectLst>
                            <a:outerShdw blurRad="38100" dist="38100" dir="2700000" algn="tl">
                              <a:srgbClr val="000000"/>
                            </a:outerShdw>
                          </a:effectLst>
                          <a:latin typeface="Garamond" pitchFamily="18" charset="0"/>
                          <a:cs typeface="Titr" pitchFamily="2" charset="-78"/>
                        </a:rPr>
                        <a:t>ملاحظات انساني حداكثر</a:t>
                      </a:r>
                      <a:endParaRPr kumimoji="0" lang="en-US" sz="1800" b="1" i="0" u="none" strike="noStrike" cap="none" normalizeH="0" baseline="0" smtClean="0">
                        <a:ln>
                          <a:noFill/>
                        </a:ln>
                        <a:solidFill>
                          <a:srgbClr val="FF00FF"/>
                        </a:solidFill>
                        <a:effectLst>
                          <a:outerShdw blurRad="38100" dist="38100" dir="2700000" algn="tl">
                            <a:srgbClr val="000000"/>
                          </a:outerShdw>
                        </a:effectLst>
                        <a:latin typeface="Garamond" pitchFamily="18" charset="0"/>
                        <a:cs typeface="Titr" pitchFamily="2" charset="-78"/>
                      </a:endParaRPr>
                    </a:p>
                  </a:txBody>
                  <a:tcPr marT="45666" marB="4566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rgbClr val="FF00FF"/>
                          </a:solidFill>
                          <a:effectLst>
                            <a:outerShdw blurRad="38100" dist="38100" dir="2700000" algn="tl">
                              <a:srgbClr val="000000"/>
                            </a:outerShdw>
                          </a:effectLst>
                          <a:latin typeface="Garamond" pitchFamily="18" charset="0"/>
                          <a:cs typeface="Titr" pitchFamily="2" charset="-78"/>
                        </a:rPr>
                        <a:t>ساختار اوليه حداكثر</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rgbClr val="FF00FF"/>
                          </a:solidFill>
                          <a:effectLst>
                            <a:outerShdw blurRad="38100" dist="38100" dir="2700000" algn="tl">
                              <a:srgbClr val="000000"/>
                            </a:outerShdw>
                          </a:effectLst>
                          <a:latin typeface="Garamond" pitchFamily="18" charset="0"/>
                          <a:cs typeface="Titr" pitchFamily="2" charset="-78"/>
                        </a:rPr>
                        <a:t>ملاحظات انساني حداكثر</a:t>
                      </a:r>
                      <a:endParaRPr kumimoji="0" lang="en-US" sz="1800" b="1" i="0" u="none" strike="noStrike" cap="none" normalizeH="0" baseline="0" smtClean="0">
                        <a:ln>
                          <a:noFill/>
                        </a:ln>
                        <a:solidFill>
                          <a:srgbClr val="FF00FF"/>
                        </a:solidFill>
                        <a:effectLst>
                          <a:outerShdw blurRad="38100" dist="38100" dir="2700000" algn="tl">
                            <a:srgbClr val="000000"/>
                          </a:outerShdw>
                        </a:effectLst>
                        <a:latin typeface="Garamond" pitchFamily="18" charset="0"/>
                        <a:cs typeface="Titr" pitchFamily="2" charset="-78"/>
                      </a:endParaRPr>
                    </a:p>
                  </a:txBody>
                  <a:tcPr marT="45666" marB="4566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68116">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rgbClr val="FF00FF"/>
                          </a:solidFill>
                          <a:effectLst>
                            <a:outerShdw blurRad="38100" dist="38100" dir="2700000" algn="tl">
                              <a:srgbClr val="000000"/>
                            </a:outerShdw>
                          </a:effectLst>
                          <a:latin typeface="Garamond" pitchFamily="18" charset="0"/>
                          <a:cs typeface="Titr" pitchFamily="2" charset="-78"/>
                        </a:rPr>
                        <a:t>ساختار اوليه حداقل</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rgbClr val="FF00FF"/>
                          </a:solidFill>
                          <a:effectLst>
                            <a:outerShdw blurRad="38100" dist="38100" dir="2700000" algn="tl">
                              <a:srgbClr val="000000"/>
                            </a:outerShdw>
                          </a:effectLst>
                          <a:latin typeface="Garamond" pitchFamily="18" charset="0"/>
                          <a:cs typeface="Titr" pitchFamily="2" charset="-78"/>
                        </a:rPr>
                        <a:t>ملاحظات انساني حداقل</a:t>
                      </a:r>
                      <a:endParaRPr kumimoji="0" lang="en-US" sz="1800" b="1" i="0" u="none" strike="noStrike" cap="none" normalizeH="0" baseline="0" smtClean="0">
                        <a:ln>
                          <a:noFill/>
                        </a:ln>
                        <a:solidFill>
                          <a:srgbClr val="FF00FF"/>
                        </a:solidFill>
                        <a:effectLst>
                          <a:outerShdw blurRad="38100" dist="38100" dir="2700000" algn="tl">
                            <a:srgbClr val="000000"/>
                          </a:outerShdw>
                        </a:effectLst>
                        <a:latin typeface="Garamond" pitchFamily="18" charset="0"/>
                        <a:cs typeface="Titr" pitchFamily="2" charset="-78"/>
                      </a:endParaRPr>
                    </a:p>
                  </a:txBody>
                  <a:tcPr marT="45666" marB="4566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rgbClr val="FF00FF"/>
                          </a:solidFill>
                          <a:effectLst>
                            <a:outerShdw blurRad="38100" dist="38100" dir="2700000" algn="tl">
                              <a:srgbClr val="000000"/>
                            </a:outerShdw>
                          </a:effectLst>
                          <a:latin typeface="Garamond" pitchFamily="18" charset="0"/>
                          <a:cs typeface="Titr" pitchFamily="2" charset="-78"/>
                        </a:rPr>
                        <a:t>ساختار اوليه حداكثر</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rgbClr val="FF00FF"/>
                          </a:solidFill>
                          <a:effectLst>
                            <a:outerShdw blurRad="38100" dist="38100" dir="2700000" algn="tl">
                              <a:srgbClr val="000000"/>
                            </a:outerShdw>
                          </a:effectLst>
                          <a:latin typeface="Garamond" pitchFamily="18" charset="0"/>
                          <a:cs typeface="Titr" pitchFamily="2" charset="-78"/>
                        </a:rPr>
                        <a:t>ملاحظات انساني حداقل</a:t>
                      </a:r>
                      <a:endParaRPr kumimoji="0" lang="en-US" sz="1800" b="1" i="0" u="none" strike="noStrike" cap="none" normalizeH="0" baseline="0" smtClean="0">
                        <a:ln>
                          <a:noFill/>
                        </a:ln>
                        <a:solidFill>
                          <a:srgbClr val="FF00FF"/>
                        </a:solidFill>
                        <a:effectLst>
                          <a:outerShdw blurRad="38100" dist="38100" dir="2700000" algn="tl">
                            <a:srgbClr val="000000"/>
                          </a:outerShdw>
                        </a:effectLst>
                        <a:latin typeface="Garamond" pitchFamily="18" charset="0"/>
                        <a:cs typeface="Titr" pitchFamily="2" charset="-78"/>
                      </a:endParaRPr>
                    </a:p>
                  </a:txBody>
                  <a:tcPr marT="45666" marB="4566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88078" name="Rectangle 14"/>
          <p:cNvSpPr>
            <a:spLocks noChangeArrowheads="1"/>
          </p:cNvSpPr>
          <p:nvPr/>
        </p:nvSpPr>
        <p:spPr bwMode="auto">
          <a:xfrm>
            <a:off x="2051050" y="6453188"/>
            <a:ext cx="1655763"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00FF00"/>
                </a:solidFill>
                <a:latin typeface="Tahoma" panose="020B0604030504040204" pitchFamily="34" charset="0"/>
              </a:rPr>
              <a:t>ساختار اوليه</a:t>
            </a:r>
            <a:endParaRPr lang="en-US" altLang="fa-IR" sz="2400" b="1">
              <a:solidFill>
                <a:srgbClr val="00FF00"/>
              </a:solidFill>
              <a:latin typeface="Tahoma" panose="020B0604030504040204" pitchFamily="34" charset="0"/>
            </a:endParaRPr>
          </a:p>
        </p:txBody>
      </p:sp>
      <p:sp>
        <p:nvSpPr>
          <p:cNvPr id="88079" name="Rectangle 15"/>
          <p:cNvSpPr>
            <a:spLocks noChangeArrowheads="1"/>
          </p:cNvSpPr>
          <p:nvPr/>
        </p:nvSpPr>
        <p:spPr bwMode="auto">
          <a:xfrm flipV="1">
            <a:off x="179388" y="6570663"/>
            <a:ext cx="865187"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00FF00"/>
                </a:solidFill>
                <a:latin typeface="Tahoma" panose="020B0604030504040204" pitchFamily="34" charset="0"/>
              </a:rPr>
              <a:t>حداقل</a:t>
            </a:r>
            <a:endParaRPr lang="en-US" altLang="fa-IR" sz="2000" b="1">
              <a:solidFill>
                <a:srgbClr val="00FF00"/>
              </a:solidFill>
              <a:latin typeface="Tahoma" panose="020B0604030504040204" pitchFamily="34" charset="0"/>
            </a:endParaRPr>
          </a:p>
        </p:txBody>
      </p:sp>
      <p:sp>
        <p:nvSpPr>
          <p:cNvPr id="88080" name="Rectangle 16"/>
          <p:cNvSpPr>
            <a:spLocks noChangeArrowheads="1"/>
          </p:cNvSpPr>
          <p:nvPr/>
        </p:nvSpPr>
        <p:spPr bwMode="auto">
          <a:xfrm flipV="1">
            <a:off x="179388" y="4005263"/>
            <a:ext cx="93662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00FF00"/>
                </a:solidFill>
                <a:latin typeface="Tahoma" panose="020B0604030504040204" pitchFamily="34" charset="0"/>
              </a:rPr>
              <a:t>حداكثر</a:t>
            </a:r>
            <a:endParaRPr lang="en-US" altLang="fa-IR" sz="2000" b="1">
              <a:solidFill>
                <a:srgbClr val="00FF00"/>
              </a:solidFill>
              <a:latin typeface="Tahoma" panose="020B0604030504040204" pitchFamily="34" charset="0"/>
            </a:endParaRPr>
          </a:p>
        </p:txBody>
      </p:sp>
      <p:sp>
        <p:nvSpPr>
          <p:cNvPr id="88081" name="Rectangle 17"/>
          <p:cNvSpPr>
            <a:spLocks noChangeArrowheads="1"/>
          </p:cNvSpPr>
          <p:nvPr/>
        </p:nvSpPr>
        <p:spPr bwMode="auto">
          <a:xfrm rot="-5400000">
            <a:off x="-216694" y="5193507"/>
            <a:ext cx="165576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00FF00"/>
                </a:solidFill>
                <a:latin typeface="Tahoma" panose="020B0604030504040204" pitchFamily="34" charset="0"/>
              </a:rPr>
              <a:t>ملاحظات انساني</a:t>
            </a:r>
            <a:endParaRPr lang="en-US" altLang="fa-IR" sz="2400" b="1">
              <a:solidFill>
                <a:srgbClr val="00FF00"/>
              </a:solidFill>
              <a:latin typeface="Tahoma" panose="020B0604030504040204" pitchFamily="34" charset="0"/>
            </a:endParaRPr>
          </a:p>
        </p:txBody>
      </p:sp>
      <p:sp>
        <p:nvSpPr>
          <p:cNvPr id="88082" name="Line 18"/>
          <p:cNvSpPr>
            <a:spLocks noChangeShapeType="1"/>
          </p:cNvSpPr>
          <p:nvPr/>
        </p:nvSpPr>
        <p:spPr bwMode="auto">
          <a:xfrm>
            <a:off x="3708400" y="6669088"/>
            <a:ext cx="1008063"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88083" name="Line 19"/>
          <p:cNvSpPr>
            <a:spLocks noChangeShapeType="1"/>
          </p:cNvSpPr>
          <p:nvPr/>
        </p:nvSpPr>
        <p:spPr bwMode="auto">
          <a:xfrm flipH="1">
            <a:off x="971550" y="6669088"/>
            <a:ext cx="9366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88084" name="Line 20"/>
          <p:cNvSpPr>
            <a:spLocks noChangeShapeType="1"/>
          </p:cNvSpPr>
          <p:nvPr/>
        </p:nvSpPr>
        <p:spPr bwMode="auto">
          <a:xfrm>
            <a:off x="611188" y="6237288"/>
            <a:ext cx="0" cy="360362"/>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88085" name="Line 21"/>
          <p:cNvSpPr>
            <a:spLocks noChangeShapeType="1"/>
          </p:cNvSpPr>
          <p:nvPr/>
        </p:nvSpPr>
        <p:spPr bwMode="auto">
          <a:xfrm flipV="1">
            <a:off x="611188" y="4221163"/>
            <a:ext cx="0" cy="287337"/>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6982" name="Rectangle 22"/>
          <p:cNvSpPr>
            <a:spLocks noGrp="1" noChangeArrowheads="1"/>
          </p:cNvSpPr>
          <p:nvPr>
            <p:ph type="title"/>
          </p:nvPr>
        </p:nvSpPr>
        <p:spPr>
          <a:xfrm>
            <a:off x="468313" y="0"/>
            <a:ext cx="8135937" cy="620713"/>
          </a:xfrm>
        </p:spPr>
        <p:txBody>
          <a:bodyPr/>
          <a:lstStyle/>
          <a:p>
            <a:pPr eaLnBrk="1" hangingPunct="1">
              <a:defRPr/>
            </a:pPr>
            <a:r>
              <a:rPr lang="fa-IR" sz="3600" smtClean="0">
                <a:solidFill>
                  <a:srgbClr val="FFFF00"/>
                </a:solidFill>
                <a:cs typeface="Titr" pitchFamily="2" charset="-78"/>
              </a:rPr>
              <a:t>نظريه هاي رفتاري رهبري</a:t>
            </a:r>
            <a:endParaRPr lang="en-US" sz="3600" smtClean="0">
              <a:solidFill>
                <a:srgbClr val="FFFF00"/>
              </a:solidFill>
              <a:cs typeface="Titr" pitchFamily="2" charset="-78"/>
            </a:endParaRPr>
          </a:p>
        </p:txBody>
      </p:sp>
      <p:sp>
        <p:nvSpPr>
          <p:cNvPr id="88087" name="Rectangle 23"/>
          <p:cNvSpPr>
            <a:spLocks noChangeArrowheads="1"/>
          </p:cNvSpPr>
          <p:nvPr/>
        </p:nvSpPr>
        <p:spPr bwMode="auto">
          <a:xfrm flipV="1">
            <a:off x="4716463" y="6570663"/>
            <a:ext cx="93662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00FF00"/>
                </a:solidFill>
                <a:latin typeface="Tahoma" panose="020B0604030504040204" pitchFamily="34" charset="0"/>
              </a:rPr>
              <a:t>حداكثر</a:t>
            </a:r>
            <a:endParaRPr lang="en-US" altLang="fa-IR" sz="2000" b="1">
              <a:solidFill>
                <a:srgbClr val="00FF00"/>
              </a:solidFill>
              <a:latin typeface="Tahoma" panose="020B0604030504040204" pitchFamily="34" charset="0"/>
            </a:endParaRPr>
          </a:p>
        </p:txBody>
      </p:sp>
    </p:spTree>
  </p:cSld>
  <p:clrMapOvr>
    <a:masterClrMapping/>
  </p:clrMapOvr>
  <p:transition>
    <p:wedge/>
  </p:transition>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987" name="Rectangle 3"/>
          <p:cNvSpPr>
            <a:spLocks noGrp="1" noChangeArrowheads="1"/>
          </p:cNvSpPr>
          <p:nvPr>
            <p:ph type="body" sz="half" idx="1"/>
          </p:nvPr>
        </p:nvSpPr>
        <p:spPr>
          <a:xfrm>
            <a:off x="0" y="0"/>
            <a:ext cx="9144000" cy="2852738"/>
          </a:xfrm>
        </p:spPr>
        <p:txBody>
          <a:bodyPr/>
          <a:lstStyle/>
          <a:p>
            <a:pPr algn="ctr" eaLnBrk="1" hangingPunct="1">
              <a:lnSpc>
                <a:spcPct val="80000"/>
              </a:lnSpc>
              <a:buFont typeface="Wingdings" panose="05000000000000000000" pitchFamily="2" charset="2"/>
              <a:buNone/>
              <a:defRPr/>
            </a:pPr>
            <a:r>
              <a:rPr lang="fa-IR" sz="3600" b="1" smtClean="0">
                <a:solidFill>
                  <a:srgbClr val="FFFF00"/>
                </a:solidFill>
                <a:cs typeface="Titr" pitchFamily="2" charset="-78"/>
              </a:rPr>
              <a:t>شبكه مديريت</a:t>
            </a:r>
          </a:p>
          <a:p>
            <a:pPr algn="just" eaLnBrk="1" hangingPunct="1">
              <a:lnSpc>
                <a:spcPct val="80000"/>
              </a:lnSpc>
              <a:buFont typeface="Wingdings" panose="05000000000000000000" pitchFamily="2" charset="2"/>
              <a:buNone/>
              <a:defRPr/>
            </a:pPr>
            <a:r>
              <a:rPr lang="fa-IR" sz="2400" b="1" smtClean="0">
                <a:solidFill>
                  <a:srgbClr val="00FF00"/>
                </a:solidFill>
                <a:cs typeface="Yagut" pitchFamily="2" charset="-78"/>
              </a:rPr>
              <a:t>بليك و موتن</a:t>
            </a:r>
            <a:r>
              <a:rPr lang="fa-IR" sz="2400" b="1" smtClean="0">
                <a:cs typeface="Yagut" pitchFamily="2" charset="-78"/>
              </a:rPr>
              <a:t> بر اساس تحقيقات دانشگاه اوهايو وميشيگان ،نظريه شبكه مديريت راارائه نمودند</a:t>
            </a:r>
            <a:r>
              <a:rPr lang="en-US" sz="2400" b="1" smtClean="0">
                <a:cs typeface="Yagut" pitchFamily="2" charset="-78"/>
              </a:rPr>
              <a:t> </a:t>
            </a:r>
            <a:r>
              <a:rPr lang="fa-IR" sz="2400" b="1" smtClean="0">
                <a:cs typeface="Yagut" pitchFamily="2" charset="-78"/>
              </a:rPr>
              <a:t>كه يك بعد آن توجه به افراد وبعد ديگرآن توجه به توليد است.روي هرمحور نُه وضعيت وجودداردكه درمجموع يك مديرميتواند81سبك رهبري داشته باشد.</a:t>
            </a:r>
            <a:r>
              <a:rPr lang="en-US" sz="2400" b="1" smtClean="0">
                <a:cs typeface="Yagut" pitchFamily="2" charset="-78"/>
              </a:rPr>
              <a:t> </a:t>
            </a:r>
            <a:r>
              <a:rPr lang="fa-IR" sz="2400" b="1" smtClean="0">
                <a:cs typeface="Yagut" pitchFamily="2" charset="-78"/>
              </a:rPr>
              <a:t>پژوهش</a:t>
            </a:r>
            <a:r>
              <a:rPr lang="en-US" sz="2400" b="1" smtClean="0">
                <a:cs typeface="Yagut" pitchFamily="2" charset="-78"/>
              </a:rPr>
              <a:t> </a:t>
            </a:r>
            <a:r>
              <a:rPr lang="fa-IR" sz="2400" b="1" smtClean="0">
                <a:cs typeface="Yagut" pitchFamily="2" charset="-78"/>
              </a:rPr>
              <a:t>گران فوق بر اساس نتايج تحقيق خود اذعان ميدارند مديراني كه از نظر رفتاردر وضع 9-9 قرار ميگيرند بهترين عملكردرا دارند وبرعكس،آنهاييكه دروضع 1-1،9-1يا 9-1 قرارميگيرند،عملكردبسيارپاييني دارند.البته هيچ مدرك مستندي وجودنداردكه شيوه مديريت 9-9 براي همه شرايط مختلف بهترين شيوه باشد.</a:t>
            </a:r>
            <a:endParaRPr lang="en-US" sz="2400" b="1" smtClean="0">
              <a:cs typeface="Yagut" pitchFamily="2" charset="-78"/>
            </a:endParaRPr>
          </a:p>
        </p:txBody>
      </p:sp>
      <p:graphicFrame>
        <p:nvGraphicFramePr>
          <p:cNvPr id="297988" name="Group 4"/>
          <p:cNvGraphicFramePr>
            <a:graphicFrameLocks noGrp="1"/>
          </p:cNvGraphicFramePr>
          <p:nvPr>
            <p:ph sz="half" idx="2"/>
          </p:nvPr>
        </p:nvGraphicFramePr>
        <p:xfrm>
          <a:off x="395288" y="2852738"/>
          <a:ext cx="3743325" cy="3600450"/>
        </p:xfrm>
        <a:graphic>
          <a:graphicData uri="http://schemas.openxmlformats.org/drawingml/2006/table">
            <a:tbl>
              <a:tblPr/>
              <a:tblGrid>
                <a:gridCol w="414337">
                  <a:extLst>
                    <a:ext uri="{9D8B030D-6E8A-4147-A177-3AD203B41FA5}">
                      <a16:colId xmlns:a16="http://schemas.microsoft.com/office/drawing/2014/main" val="20000"/>
                    </a:ext>
                  </a:extLst>
                </a:gridCol>
                <a:gridCol w="417513">
                  <a:extLst>
                    <a:ext uri="{9D8B030D-6E8A-4147-A177-3AD203B41FA5}">
                      <a16:colId xmlns:a16="http://schemas.microsoft.com/office/drawing/2014/main" val="20001"/>
                    </a:ext>
                  </a:extLst>
                </a:gridCol>
                <a:gridCol w="417512">
                  <a:extLst>
                    <a:ext uri="{9D8B030D-6E8A-4147-A177-3AD203B41FA5}">
                      <a16:colId xmlns:a16="http://schemas.microsoft.com/office/drawing/2014/main" val="20002"/>
                    </a:ext>
                  </a:extLst>
                </a:gridCol>
                <a:gridCol w="414338">
                  <a:extLst>
                    <a:ext uri="{9D8B030D-6E8A-4147-A177-3AD203B41FA5}">
                      <a16:colId xmlns:a16="http://schemas.microsoft.com/office/drawing/2014/main" val="20003"/>
                    </a:ext>
                  </a:extLst>
                </a:gridCol>
                <a:gridCol w="415925">
                  <a:extLst>
                    <a:ext uri="{9D8B030D-6E8A-4147-A177-3AD203B41FA5}">
                      <a16:colId xmlns:a16="http://schemas.microsoft.com/office/drawing/2014/main" val="20004"/>
                    </a:ext>
                  </a:extLst>
                </a:gridCol>
                <a:gridCol w="414337">
                  <a:extLst>
                    <a:ext uri="{9D8B030D-6E8A-4147-A177-3AD203B41FA5}">
                      <a16:colId xmlns:a16="http://schemas.microsoft.com/office/drawing/2014/main" val="20005"/>
                    </a:ext>
                  </a:extLst>
                </a:gridCol>
                <a:gridCol w="417513">
                  <a:extLst>
                    <a:ext uri="{9D8B030D-6E8A-4147-A177-3AD203B41FA5}">
                      <a16:colId xmlns:a16="http://schemas.microsoft.com/office/drawing/2014/main" val="20006"/>
                    </a:ext>
                  </a:extLst>
                </a:gridCol>
                <a:gridCol w="417512">
                  <a:extLst>
                    <a:ext uri="{9D8B030D-6E8A-4147-A177-3AD203B41FA5}">
                      <a16:colId xmlns:a16="http://schemas.microsoft.com/office/drawing/2014/main" val="20007"/>
                    </a:ext>
                  </a:extLst>
                </a:gridCol>
                <a:gridCol w="414338">
                  <a:extLst>
                    <a:ext uri="{9D8B030D-6E8A-4147-A177-3AD203B41FA5}">
                      <a16:colId xmlns:a16="http://schemas.microsoft.com/office/drawing/2014/main" val="20008"/>
                    </a:ext>
                  </a:extLst>
                </a:gridCol>
              </a:tblGrid>
              <a:tr h="592137">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200" b="0" i="0" u="none" strike="noStrike" cap="none" normalizeH="0" baseline="0" smtClean="0">
                          <a:ln>
                            <a:noFill/>
                          </a:ln>
                          <a:solidFill>
                            <a:srgbClr val="990099"/>
                          </a:solidFill>
                          <a:effectLst>
                            <a:outerShdw blurRad="38100" dist="38100" dir="2700000" algn="tl">
                              <a:srgbClr val="000000"/>
                            </a:outerShdw>
                          </a:effectLst>
                          <a:latin typeface="Garamond" pitchFamily="18" charset="0"/>
                          <a:cs typeface="Arial" pitchFamily="34" charset="0"/>
                        </a:rPr>
                        <a:t>9-1</a:t>
                      </a:r>
                      <a:endParaRPr kumimoji="0" lang="en-US" sz="1200" b="0" i="0" u="none" strike="noStrike" cap="none" normalizeH="0" baseline="0" smtClean="0">
                        <a:ln>
                          <a:noFill/>
                        </a:ln>
                        <a:solidFill>
                          <a:srgbClr val="990099"/>
                        </a:solidFill>
                        <a:effectLst>
                          <a:outerShdw blurRad="38100" dist="38100" dir="2700000" algn="tl">
                            <a:srgbClr val="000000"/>
                          </a:outerShdw>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200" b="0" i="0" u="none" strike="noStrike" cap="none" normalizeH="0" baseline="0" smtClean="0">
                          <a:ln>
                            <a:noFill/>
                          </a:ln>
                          <a:solidFill>
                            <a:srgbClr val="990099"/>
                          </a:solidFill>
                          <a:effectLst>
                            <a:outerShdw blurRad="38100" dist="38100" dir="2700000" algn="tl">
                              <a:srgbClr val="000000"/>
                            </a:outerShdw>
                          </a:effectLst>
                          <a:latin typeface="Garamond" pitchFamily="18" charset="0"/>
                          <a:cs typeface="Arial" pitchFamily="34" charset="0"/>
                        </a:rPr>
                        <a:t>9-9</a:t>
                      </a:r>
                      <a:endParaRPr kumimoji="0" lang="en-US" sz="1200" b="0" i="0" u="none" strike="noStrike" cap="none" normalizeH="0" baseline="0" smtClean="0">
                        <a:ln>
                          <a:noFill/>
                        </a:ln>
                        <a:solidFill>
                          <a:srgbClr val="990099"/>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val="10000"/>
                  </a:ext>
                </a:extLst>
              </a:tr>
              <a:tr h="369888">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9413">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9413">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200" b="0" i="0" u="none" strike="noStrike" cap="none" normalizeH="0" baseline="0" smtClean="0">
                          <a:ln>
                            <a:noFill/>
                          </a:ln>
                          <a:solidFill>
                            <a:srgbClr val="990099"/>
                          </a:solidFill>
                          <a:effectLst>
                            <a:outerShdw blurRad="38100" dist="38100" dir="2700000" algn="tl">
                              <a:srgbClr val="000000"/>
                            </a:outerShdw>
                          </a:effectLst>
                          <a:latin typeface="Garamond" pitchFamily="18" charset="0"/>
                          <a:cs typeface="Arial" pitchFamily="34" charset="0"/>
                        </a:rPr>
                        <a:t>5-5</a:t>
                      </a:r>
                      <a:endParaRPr kumimoji="0" lang="en-US" sz="1200" b="0" i="0" u="none" strike="noStrike" cap="none" normalizeH="0" baseline="0" smtClean="0">
                        <a:ln>
                          <a:noFill/>
                        </a:ln>
                        <a:solidFill>
                          <a:srgbClr val="990099"/>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9413">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6238">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73063">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79413">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200" b="0" i="0" u="none" strike="noStrike" cap="none" normalizeH="0" baseline="0" smtClean="0">
                          <a:ln>
                            <a:noFill/>
                          </a:ln>
                          <a:solidFill>
                            <a:srgbClr val="990099"/>
                          </a:solidFill>
                          <a:effectLst>
                            <a:outerShdw blurRad="38100" dist="38100" dir="2700000" algn="tl">
                              <a:srgbClr val="000000"/>
                            </a:outerShdw>
                          </a:effectLst>
                          <a:latin typeface="Garamond" pitchFamily="18" charset="0"/>
                          <a:cs typeface="Arial" pitchFamily="34" charset="0"/>
                        </a:rPr>
                        <a:t>1-1</a:t>
                      </a:r>
                      <a:endParaRPr kumimoji="0" lang="en-US" sz="1200" b="0" i="0" u="none" strike="noStrike" cap="none" normalizeH="0" baseline="0" smtClean="0">
                        <a:ln>
                          <a:noFill/>
                        </a:ln>
                        <a:solidFill>
                          <a:srgbClr val="990099"/>
                        </a:solidFill>
                        <a:effectLst>
                          <a:outerShdw blurRad="38100" dist="38100" dir="2700000" algn="tl">
                            <a:srgbClr val="000000"/>
                          </a:outerShdw>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200" b="0" i="0" u="none" strike="noStrike" cap="none" normalizeH="0" baseline="0" smtClean="0">
                          <a:ln>
                            <a:noFill/>
                          </a:ln>
                          <a:solidFill>
                            <a:srgbClr val="990099"/>
                          </a:solidFill>
                          <a:effectLst>
                            <a:outerShdw blurRad="38100" dist="38100" dir="2700000" algn="tl">
                              <a:srgbClr val="000000"/>
                            </a:outerShdw>
                          </a:effectLst>
                          <a:latin typeface="Garamond" pitchFamily="18" charset="0"/>
                          <a:cs typeface="Arial" pitchFamily="34" charset="0"/>
                        </a:rPr>
                        <a:t>9-1</a:t>
                      </a:r>
                      <a:endParaRPr kumimoji="0" lang="en-US" sz="1200" b="0" i="0" u="none" strike="noStrike" cap="none" normalizeH="0" baseline="0" smtClean="0">
                        <a:ln>
                          <a:noFill/>
                        </a:ln>
                        <a:solidFill>
                          <a:srgbClr val="990099"/>
                        </a:solidFill>
                        <a:effectLst>
                          <a:outerShdw blurRad="38100" dist="38100" dir="2700000" algn="tl">
                            <a:srgbClr val="000000"/>
                          </a:outerShdw>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val="10008"/>
                  </a:ext>
                </a:extLst>
              </a:tr>
            </a:tbl>
          </a:graphicData>
        </a:graphic>
      </p:graphicFrame>
      <p:sp>
        <p:nvSpPr>
          <p:cNvPr id="298090" name="Rectangle 106"/>
          <p:cNvSpPr>
            <a:spLocks noChangeArrowheads="1"/>
          </p:cNvSpPr>
          <p:nvPr/>
        </p:nvSpPr>
        <p:spPr bwMode="auto">
          <a:xfrm>
            <a:off x="5148263" y="3357563"/>
            <a:ext cx="3683000" cy="3311525"/>
          </a:xfrm>
          <a:prstGeom prst="rect">
            <a:avLst/>
          </a:prstGeom>
          <a:noFill/>
          <a:ln w="9525">
            <a:noFill/>
            <a:miter lim="800000"/>
            <a:headEnd/>
            <a:tailEnd/>
          </a:ln>
          <a:effectLst/>
        </p:spPr>
        <p:txBody>
          <a:bodyPr/>
          <a:lstStyle/>
          <a:p>
            <a:pPr marL="342900" indent="-342900">
              <a:lnSpc>
                <a:spcPct val="80000"/>
              </a:lnSpc>
              <a:spcBef>
                <a:spcPct val="20000"/>
              </a:spcBef>
              <a:buClr>
                <a:schemeClr val="hlink"/>
              </a:buClr>
              <a:buSzPct val="70000"/>
              <a:buFont typeface="Wingdings" pitchFamily="2" charset="2"/>
              <a:buNone/>
              <a:defRPr/>
            </a:pPr>
            <a:endParaRPr lang="en-US" sz="2400">
              <a:effectLst>
                <a:outerShdw blurRad="38100" dist="38100" dir="2700000" algn="tl">
                  <a:srgbClr val="000000"/>
                </a:outerShdw>
              </a:effectLst>
            </a:endParaRPr>
          </a:p>
        </p:txBody>
      </p:sp>
      <p:sp>
        <p:nvSpPr>
          <p:cNvPr id="298091" name="Rectangle 107"/>
          <p:cNvSpPr>
            <a:spLocks noChangeArrowheads="1"/>
          </p:cNvSpPr>
          <p:nvPr/>
        </p:nvSpPr>
        <p:spPr bwMode="auto">
          <a:xfrm>
            <a:off x="4284663" y="2681288"/>
            <a:ext cx="4859337" cy="4176712"/>
          </a:xfrm>
          <a:prstGeom prst="rect">
            <a:avLst/>
          </a:prstGeom>
          <a:noFill/>
          <a:ln w="9525">
            <a:noFill/>
            <a:miter lim="800000"/>
            <a:headEnd/>
            <a:tailEnd/>
          </a:ln>
          <a:effectLst/>
        </p:spPr>
        <p:txBody>
          <a:bodyPr/>
          <a:lstStyle/>
          <a:p>
            <a:pPr marL="342900" indent="-342900" algn="just">
              <a:lnSpc>
                <a:spcPct val="80000"/>
              </a:lnSpc>
              <a:spcBef>
                <a:spcPct val="20000"/>
              </a:spcBef>
              <a:buClr>
                <a:schemeClr val="hlink"/>
              </a:buClr>
              <a:buSzPct val="70000"/>
              <a:buFont typeface="Wingdings" pitchFamily="2" charset="2"/>
              <a:buNone/>
              <a:defRPr/>
            </a:pPr>
            <a:r>
              <a:rPr lang="fa-IR" sz="1900" b="1">
                <a:solidFill>
                  <a:srgbClr val="00FF00"/>
                </a:solidFill>
                <a:effectLst>
                  <a:outerShdw blurRad="38100" dist="38100" dir="2700000" algn="tl">
                    <a:srgbClr val="000000"/>
                  </a:outerShdw>
                </a:effectLst>
                <a:cs typeface="Yagut" pitchFamily="2" charset="-78"/>
              </a:rPr>
              <a:t>الگوي 1-1:</a:t>
            </a:r>
            <a:r>
              <a:rPr lang="en-US" sz="1900" b="1">
                <a:solidFill>
                  <a:srgbClr val="00FF00"/>
                </a:solidFill>
                <a:effectLst>
                  <a:outerShdw blurRad="38100" dist="38100" dir="2700000" algn="tl">
                    <a:srgbClr val="000000"/>
                  </a:outerShdw>
                </a:effectLst>
                <a:cs typeface="Yagut" pitchFamily="2" charset="-78"/>
              </a:rPr>
              <a:t> </a:t>
            </a:r>
            <a:r>
              <a:rPr lang="fa-IR" sz="1900" b="1">
                <a:effectLst>
                  <a:outerShdw blurRad="38100" dist="38100" dir="2700000" algn="tl">
                    <a:srgbClr val="000000"/>
                  </a:outerShdw>
                </a:effectLst>
                <a:cs typeface="Yagut" pitchFamily="2" charset="-78"/>
              </a:rPr>
              <a:t>دراين حالت كه بيانگر مديريت ضعيفي است حداقل تلاش براي انجام كاروحفظ نيروي انساني در سازمان مي شود . در اينجا مديران فقط روزمرگي مي كنند و به رشد و تكامل سازمان اهميتي نمي دهند</a:t>
            </a:r>
          </a:p>
          <a:p>
            <a:pPr marL="342900" indent="-342900" algn="just">
              <a:lnSpc>
                <a:spcPct val="80000"/>
              </a:lnSpc>
              <a:spcBef>
                <a:spcPct val="20000"/>
              </a:spcBef>
              <a:buClr>
                <a:schemeClr val="hlink"/>
              </a:buClr>
              <a:buSzPct val="70000"/>
              <a:buFont typeface="Wingdings" pitchFamily="2" charset="2"/>
              <a:buNone/>
              <a:defRPr/>
            </a:pPr>
            <a:r>
              <a:rPr lang="fa-IR" sz="1900" b="1">
                <a:solidFill>
                  <a:srgbClr val="00FF00"/>
                </a:solidFill>
                <a:effectLst>
                  <a:outerShdw blurRad="38100" dist="38100" dir="2700000" algn="tl">
                    <a:srgbClr val="000000"/>
                  </a:outerShdw>
                </a:effectLst>
                <a:cs typeface="Yagut" pitchFamily="2" charset="-78"/>
              </a:rPr>
              <a:t>الگوي 9-1:</a:t>
            </a:r>
            <a:r>
              <a:rPr lang="fa-IR" sz="1900" b="1">
                <a:effectLst>
                  <a:outerShdw blurRad="38100" dist="38100" dir="2700000" algn="tl">
                    <a:srgbClr val="000000"/>
                  </a:outerShdw>
                </a:effectLst>
                <a:cs typeface="Yagut" pitchFamily="2" charset="-78"/>
              </a:rPr>
              <a:t> در اينجا مديران به تامين نيازهاي كاركنان حداكثر توجه را داشته وبه ساختن محيطي دوستانه وبهبود روابط ميان افراد توجه دارندوكمتر به توليدومسائل آن ميپردازند.</a:t>
            </a:r>
          </a:p>
          <a:p>
            <a:pPr marL="342900" indent="-342900" algn="just">
              <a:lnSpc>
                <a:spcPct val="80000"/>
              </a:lnSpc>
              <a:spcBef>
                <a:spcPct val="20000"/>
              </a:spcBef>
              <a:buClr>
                <a:schemeClr val="hlink"/>
              </a:buClr>
              <a:buSzPct val="70000"/>
              <a:buFont typeface="Wingdings" pitchFamily="2" charset="2"/>
              <a:buNone/>
              <a:defRPr/>
            </a:pPr>
            <a:r>
              <a:rPr lang="fa-IR" sz="1900" b="1">
                <a:effectLst>
                  <a:outerShdw blurRad="38100" dist="38100" dir="2700000" algn="tl">
                    <a:srgbClr val="000000"/>
                  </a:outerShdw>
                </a:effectLst>
                <a:cs typeface="Yagut" pitchFamily="2" charset="-78"/>
              </a:rPr>
              <a:t>ا</a:t>
            </a:r>
            <a:r>
              <a:rPr lang="fa-IR" sz="1900" b="1">
                <a:solidFill>
                  <a:srgbClr val="00FF00"/>
                </a:solidFill>
                <a:effectLst>
                  <a:outerShdw blurRad="38100" dist="38100" dir="2700000" algn="tl">
                    <a:srgbClr val="000000"/>
                  </a:outerShdw>
                </a:effectLst>
                <a:cs typeface="Yagut" pitchFamily="2" charset="-78"/>
              </a:rPr>
              <a:t>لگوي</a:t>
            </a:r>
            <a:r>
              <a:rPr lang="fa-IR" sz="1900" b="1">
                <a:effectLst>
                  <a:outerShdw blurRad="38100" dist="38100" dir="2700000" algn="tl">
                    <a:srgbClr val="000000"/>
                  </a:outerShdw>
                </a:effectLst>
                <a:cs typeface="Yagut" pitchFamily="2" charset="-78"/>
              </a:rPr>
              <a:t> </a:t>
            </a:r>
            <a:r>
              <a:rPr lang="fa-IR" sz="1900" b="1">
                <a:solidFill>
                  <a:srgbClr val="00FF00"/>
                </a:solidFill>
                <a:effectLst>
                  <a:outerShdw blurRad="38100" dist="38100" dir="2700000" algn="tl">
                    <a:srgbClr val="000000"/>
                  </a:outerShdw>
                </a:effectLst>
                <a:cs typeface="Yagut" pitchFamily="2" charset="-78"/>
              </a:rPr>
              <a:t>9-9:</a:t>
            </a:r>
            <a:r>
              <a:rPr lang="en-US" sz="1900" b="1">
                <a:solidFill>
                  <a:srgbClr val="00FF00"/>
                </a:solidFill>
                <a:effectLst>
                  <a:outerShdw blurRad="38100" dist="38100" dir="2700000" algn="tl">
                    <a:srgbClr val="000000"/>
                  </a:outerShdw>
                </a:effectLst>
                <a:cs typeface="Yagut" pitchFamily="2" charset="-78"/>
              </a:rPr>
              <a:t> </a:t>
            </a:r>
            <a:r>
              <a:rPr lang="fa-IR" sz="1900" b="1">
                <a:effectLst>
                  <a:outerShdw blurRad="38100" dist="38100" dir="2700000" algn="tl">
                    <a:srgbClr val="000000"/>
                  </a:outerShdw>
                </a:effectLst>
                <a:cs typeface="Yagut" pitchFamily="2" charset="-78"/>
              </a:rPr>
              <a:t>دراين حالت حداكثر توجه به سامانه توليد و رضايت كاركنان مي شود افراد خود را در مقابل سازمان متعهد و شريك مي دانند و روابط آنها با سامانه بر پايه اعتماد و احترام متقابل است.</a:t>
            </a:r>
          </a:p>
          <a:p>
            <a:pPr marL="342900" indent="-342900" algn="just">
              <a:lnSpc>
                <a:spcPct val="80000"/>
              </a:lnSpc>
              <a:spcBef>
                <a:spcPct val="20000"/>
              </a:spcBef>
              <a:buClr>
                <a:schemeClr val="hlink"/>
              </a:buClr>
              <a:buSzPct val="70000"/>
              <a:buFont typeface="Wingdings" pitchFamily="2" charset="2"/>
              <a:buNone/>
              <a:defRPr/>
            </a:pPr>
            <a:r>
              <a:rPr lang="fa-IR" sz="1900" b="1">
                <a:solidFill>
                  <a:srgbClr val="00FF00"/>
                </a:solidFill>
                <a:effectLst>
                  <a:outerShdw blurRad="38100" dist="38100" dir="2700000" algn="tl">
                    <a:srgbClr val="000000"/>
                  </a:outerShdw>
                </a:effectLst>
                <a:cs typeface="Yagut" pitchFamily="2" charset="-78"/>
              </a:rPr>
              <a:t>الگوي 1-9:</a:t>
            </a:r>
            <a:r>
              <a:rPr lang="en-US" sz="1900" b="1">
                <a:solidFill>
                  <a:srgbClr val="00FF00"/>
                </a:solidFill>
                <a:effectLst>
                  <a:outerShdw blurRad="38100" dist="38100" dir="2700000" algn="tl">
                    <a:srgbClr val="000000"/>
                  </a:outerShdw>
                </a:effectLst>
                <a:cs typeface="Yagut" pitchFamily="2" charset="-78"/>
              </a:rPr>
              <a:t> </a:t>
            </a:r>
            <a:r>
              <a:rPr lang="fa-IR" sz="1900" b="1">
                <a:effectLst>
                  <a:outerShdw blurRad="38100" dist="38100" dir="2700000" algn="tl">
                    <a:srgbClr val="000000"/>
                  </a:outerShdw>
                </a:effectLst>
                <a:cs typeface="Yagut" pitchFamily="2" charset="-78"/>
              </a:rPr>
              <a:t>در اين حالت توجه مديران به توليد و كارايي است وبه مسائل انساني كمتر توجه مي نمايند.</a:t>
            </a:r>
          </a:p>
          <a:p>
            <a:pPr marL="342900" indent="-342900" algn="just">
              <a:lnSpc>
                <a:spcPct val="80000"/>
              </a:lnSpc>
              <a:spcBef>
                <a:spcPct val="20000"/>
              </a:spcBef>
              <a:buClr>
                <a:schemeClr val="hlink"/>
              </a:buClr>
              <a:buSzPct val="70000"/>
              <a:buFont typeface="Wingdings" pitchFamily="2" charset="2"/>
              <a:buNone/>
              <a:defRPr/>
            </a:pPr>
            <a:r>
              <a:rPr lang="fa-IR" sz="1900" b="1">
                <a:solidFill>
                  <a:srgbClr val="00FF00"/>
                </a:solidFill>
                <a:effectLst>
                  <a:outerShdw blurRad="38100" dist="38100" dir="2700000" algn="tl">
                    <a:srgbClr val="000000"/>
                  </a:outerShdw>
                </a:effectLst>
                <a:cs typeface="Yagut" pitchFamily="2" charset="-78"/>
              </a:rPr>
              <a:t>الگوي 5-5:</a:t>
            </a:r>
            <a:r>
              <a:rPr lang="en-US" sz="1900" b="1">
                <a:effectLst>
                  <a:outerShdw blurRad="38100" dist="38100" dir="2700000" algn="tl">
                    <a:srgbClr val="000000"/>
                  </a:outerShdw>
                </a:effectLst>
                <a:cs typeface="Yagut" pitchFamily="2" charset="-78"/>
              </a:rPr>
              <a:t> </a:t>
            </a:r>
            <a:r>
              <a:rPr lang="fa-IR" sz="1900" b="1">
                <a:effectLst>
                  <a:outerShdw blurRad="38100" dist="38100" dir="2700000" algn="tl">
                    <a:srgbClr val="000000"/>
                  </a:outerShdw>
                </a:effectLst>
                <a:cs typeface="Yagut" pitchFamily="2" charset="-78"/>
              </a:rPr>
              <a:t>دراين حالت سبك ميانه انتخاب شده وتعادل بين توجه به توليد و نگهداري نيروي انساني وروحيه كاركنان درحدرضايتبخش مد نظرقرارميگيرد.</a:t>
            </a:r>
          </a:p>
        </p:txBody>
      </p:sp>
      <p:sp>
        <p:nvSpPr>
          <p:cNvPr id="89195" name="Rectangle 108"/>
          <p:cNvSpPr>
            <a:spLocks noChangeArrowheads="1"/>
          </p:cNvSpPr>
          <p:nvPr/>
        </p:nvSpPr>
        <p:spPr bwMode="auto">
          <a:xfrm rot="-5400000">
            <a:off x="-593725" y="4383088"/>
            <a:ext cx="1511300" cy="323850"/>
          </a:xfrm>
          <a:prstGeom prst="rect">
            <a:avLst/>
          </a:prstGeom>
          <a:solidFill>
            <a:srgbClr val="99FF33"/>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000000"/>
                </a:solidFill>
                <a:latin typeface="Tahoma" panose="020B0604030504040204" pitchFamily="34" charset="0"/>
              </a:rPr>
              <a:t>كارمند گرايي</a:t>
            </a:r>
            <a:endParaRPr lang="en-US" altLang="fa-IR" sz="2000" b="1">
              <a:solidFill>
                <a:srgbClr val="000000"/>
              </a:solidFill>
              <a:latin typeface="Tahoma" panose="020B0604030504040204" pitchFamily="34" charset="0"/>
            </a:endParaRPr>
          </a:p>
        </p:txBody>
      </p:sp>
      <p:sp>
        <p:nvSpPr>
          <p:cNvPr id="89196" name="Rectangle 109"/>
          <p:cNvSpPr>
            <a:spLocks noChangeArrowheads="1"/>
          </p:cNvSpPr>
          <p:nvPr/>
        </p:nvSpPr>
        <p:spPr bwMode="auto">
          <a:xfrm>
            <a:off x="1403350" y="6524625"/>
            <a:ext cx="1584325" cy="333375"/>
          </a:xfrm>
          <a:prstGeom prst="rect">
            <a:avLst/>
          </a:prstGeom>
          <a:solidFill>
            <a:srgbClr val="99FF33"/>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rgbClr val="000000"/>
                </a:solidFill>
                <a:latin typeface="Tahoma" panose="020B0604030504040204" pitchFamily="34" charset="0"/>
              </a:rPr>
              <a:t>توليد گرايي</a:t>
            </a:r>
            <a:endParaRPr lang="en-US" altLang="fa-IR" sz="2000" b="1">
              <a:solidFill>
                <a:srgbClr val="000000"/>
              </a:solidFill>
              <a:latin typeface="Tahoma" panose="020B0604030504040204" pitchFamily="34" charset="0"/>
            </a:endParaRPr>
          </a:p>
        </p:txBody>
      </p:sp>
      <p:sp>
        <p:nvSpPr>
          <p:cNvPr id="89197" name="Line 110"/>
          <p:cNvSpPr>
            <a:spLocks noChangeShapeType="1"/>
          </p:cNvSpPr>
          <p:nvPr/>
        </p:nvSpPr>
        <p:spPr bwMode="auto">
          <a:xfrm>
            <a:off x="2987675" y="6669088"/>
            <a:ext cx="7207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89198" name="Line 111"/>
          <p:cNvSpPr>
            <a:spLocks noChangeShapeType="1"/>
          </p:cNvSpPr>
          <p:nvPr/>
        </p:nvSpPr>
        <p:spPr bwMode="auto">
          <a:xfrm flipH="1">
            <a:off x="755650" y="6669088"/>
            <a:ext cx="646113"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89199" name="Line 112"/>
          <p:cNvSpPr>
            <a:spLocks noChangeShapeType="1"/>
          </p:cNvSpPr>
          <p:nvPr/>
        </p:nvSpPr>
        <p:spPr bwMode="auto">
          <a:xfrm>
            <a:off x="179388" y="5300663"/>
            <a:ext cx="0" cy="1008062"/>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89200" name="Line 113"/>
          <p:cNvSpPr>
            <a:spLocks noChangeShapeType="1"/>
          </p:cNvSpPr>
          <p:nvPr/>
        </p:nvSpPr>
        <p:spPr bwMode="auto">
          <a:xfrm flipV="1">
            <a:off x="179388" y="2924175"/>
            <a:ext cx="0" cy="8651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89201" name="Rectangle 114"/>
          <p:cNvSpPr>
            <a:spLocks noChangeArrowheads="1"/>
          </p:cNvSpPr>
          <p:nvPr/>
        </p:nvSpPr>
        <p:spPr bwMode="auto">
          <a:xfrm flipV="1">
            <a:off x="0" y="2565400"/>
            <a:ext cx="468313"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b="1">
                <a:solidFill>
                  <a:srgbClr val="00FF00"/>
                </a:solidFill>
                <a:latin typeface="Tahoma" panose="020B0604030504040204" pitchFamily="34" charset="0"/>
              </a:rPr>
              <a:t>حداكثر</a:t>
            </a:r>
            <a:endParaRPr lang="en-US" altLang="fa-IR" b="1">
              <a:solidFill>
                <a:srgbClr val="00FF00"/>
              </a:solidFill>
              <a:latin typeface="Tahoma" panose="020B0604030504040204" pitchFamily="34" charset="0"/>
            </a:endParaRPr>
          </a:p>
        </p:txBody>
      </p:sp>
      <p:sp>
        <p:nvSpPr>
          <p:cNvPr id="89202" name="Rectangle 115"/>
          <p:cNvSpPr>
            <a:spLocks noChangeArrowheads="1"/>
          </p:cNvSpPr>
          <p:nvPr/>
        </p:nvSpPr>
        <p:spPr bwMode="auto">
          <a:xfrm flipV="1">
            <a:off x="3635375" y="6570663"/>
            <a:ext cx="7937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b="1">
                <a:solidFill>
                  <a:srgbClr val="00FF00"/>
                </a:solidFill>
                <a:latin typeface="Tahoma" panose="020B0604030504040204" pitchFamily="34" charset="0"/>
              </a:rPr>
              <a:t>حداكثر</a:t>
            </a:r>
            <a:endParaRPr lang="en-US" altLang="fa-IR" b="1">
              <a:solidFill>
                <a:srgbClr val="00FF00"/>
              </a:solidFill>
              <a:latin typeface="Tahoma" panose="020B0604030504040204" pitchFamily="34" charset="0"/>
            </a:endParaRPr>
          </a:p>
        </p:txBody>
      </p:sp>
      <p:sp>
        <p:nvSpPr>
          <p:cNvPr id="89203" name="Rectangle 116"/>
          <p:cNvSpPr>
            <a:spLocks noChangeArrowheads="1"/>
          </p:cNvSpPr>
          <p:nvPr/>
        </p:nvSpPr>
        <p:spPr bwMode="auto">
          <a:xfrm flipV="1">
            <a:off x="0" y="6453188"/>
            <a:ext cx="5397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b="1">
                <a:solidFill>
                  <a:srgbClr val="00FF00"/>
                </a:solidFill>
                <a:latin typeface="Tahoma" panose="020B0604030504040204" pitchFamily="34" charset="0"/>
              </a:rPr>
              <a:t>حداقل</a:t>
            </a:r>
            <a:endParaRPr lang="en-US" altLang="fa-IR" b="1">
              <a:solidFill>
                <a:srgbClr val="00FF00"/>
              </a:solidFill>
              <a:latin typeface="Tahoma" panose="020B0604030504040204" pitchFamily="34" charset="0"/>
            </a:endParaRPr>
          </a:p>
        </p:txBody>
      </p:sp>
    </p:spTree>
  </p:cSld>
  <p:clrMapOvr>
    <a:masterClrMapping/>
  </p:clrMapOvr>
  <p:transition>
    <p:wedg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9010" name="Rectangle 2"/>
          <p:cNvSpPr>
            <a:spLocks noGrp="1" noChangeArrowheads="1"/>
          </p:cNvSpPr>
          <p:nvPr>
            <p:ph type="body" idx="1"/>
          </p:nvPr>
        </p:nvSpPr>
        <p:spPr>
          <a:xfrm>
            <a:off x="0" y="0"/>
            <a:ext cx="9144000" cy="7173913"/>
          </a:xfrm>
        </p:spPr>
        <p:txBody>
          <a:bodyPr/>
          <a:lstStyle/>
          <a:p>
            <a:pPr algn="ctr" eaLnBrk="1" hangingPunct="1">
              <a:lnSpc>
                <a:spcPct val="90000"/>
              </a:lnSpc>
              <a:buFont typeface="Wingdings" panose="05000000000000000000" pitchFamily="2" charset="2"/>
              <a:buNone/>
              <a:defRPr/>
            </a:pPr>
            <a:r>
              <a:rPr lang="fa-IR" sz="3600" b="1" smtClean="0">
                <a:solidFill>
                  <a:srgbClr val="FFFF00"/>
                </a:solidFill>
                <a:cs typeface="Titr" pitchFamily="2" charset="-78"/>
              </a:rPr>
              <a:t>نظريه وضعي هرسي وبلانچارد</a:t>
            </a:r>
          </a:p>
          <a:p>
            <a:pPr algn="just" eaLnBrk="1" hangingPunct="1">
              <a:lnSpc>
                <a:spcPct val="90000"/>
              </a:lnSpc>
              <a:buFont typeface="Wingdings" panose="05000000000000000000" pitchFamily="2" charset="2"/>
              <a:buNone/>
              <a:defRPr/>
            </a:pPr>
            <a:r>
              <a:rPr lang="fa-IR" sz="2400" smtClean="0">
                <a:cs typeface="Yagut" pitchFamily="2" charset="-78"/>
              </a:rPr>
              <a:t>درنظريه رهبري وضعي زيردستان(يا پيروان)رهبرمورد توجه قرارمي گيرند.ازنظراين دو پژوهشگردرجه رشد يابلوغ پيروان تعيين كننده سبك يا شيوه رهبري فرداست.بلوغ فرد يعني توانايي وتمايل فردبه قبول مسئوليت نسبت به هدايت ورفتارخويش.توانايي(يا بلوغ كاري)يعني دانش،تجربه،مهارت وآگاهي فرددرانجام كارخاص وتمايل(يابلوغ رواني) يعني ميزان وجوداطمينان ،تعهد وانگيزش درشخص براي انجام يك كارخاص.دراينجا فردبه تشويق وترغيب خارجي نيازنداشته ومشوقهاي دروني اوراكفايت مي كند.</a:t>
            </a:r>
          </a:p>
          <a:p>
            <a:pPr algn="just" eaLnBrk="1" hangingPunct="1">
              <a:lnSpc>
                <a:spcPct val="90000"/>
              </a:lnSpc>
              <a:buFont typeface="Wingdings" panose="05000000000000000000" pitchFamily="2" charset="2"/>
              <a:buNone/>
              <a:defRPr/>
            </a:pPr>
            <a:r>
              <a:rPr lang="fa-IR" sz="2800" b="1" smtClean="0">
                <a:solidFill>
                  <a:srgbClr val="FF9900"/>
                </a:solidFill>
                <a:cs typeface="Yagut" pitchFamily="2" charset="-78"/>
              </a:rPr>
              <a:t>ازاين منظرچهارمرحله بلوغ درافراد وجود دارد:</a:t>
            </a:r>
          </a:p>
          <a:p>
            <a:pPr algn="just" eaLnBrk="1" hangingPunct="1">
              <a:lnSpc>
                <a:spcPct val="90000"/>
              </a:lnSpc>
              <a:buFont typeface="Wingdings" panose="05000000000000000000" pitchFamily="2" charset="2"/>
              <a:buNone/>
              <a:defRPr/>
            </a:pPr>
            <a:r>
              <a:rPr lang="fa-IR" sz="2800" b="1" smtClean="0">
                <a:solidFill>
                  <a:srgbClr val="00FF00"/>
                </a:solidFill>
                <a:cs typeface="Titr" pitchFamily="2" charset="-78"/>
              </a:rPr>
              <a:t>مرحله اول</a:t>
            </a:r>
            <a:r>
              <a:rPr lang="en-US" sz="2800" b="1" smtClean="0">
                <a:solidFill>
                  <a:srgbClr val="00FF00"/>
                </a:solidFill>
                <a:cs typeface="Titr" pitchFamily="2" charset="-78"/>
              </a:rPr>
              <a:t>R1</a:t>
            </a:r>
            <a:r>
              <a:rPr lang="en-US" sz="2800" b="1" smtClean="0">
                <a:solidFill>
                  <a:srgbClr val="00FF00"/>
                </a:solidFill>
                <a:cs typeface="Yagut" pitchFamily="2" charset="-78"/>
              </a:rPr>
              <a:t> </a:t>
            </a:r>
            <a:r>
              <a:rPr lang="fa-IR" sz="2800" b="1" smtClean="0">
                <a:solidFill>
                  <a:srgbClr val="00FF00"/>
                </a:solidFill>
                <a:cs typeface="Yagut" pitchFamily="2" charset="-78"/>
              </a:rPr>
              <a:t>:</a:t>
            </a:r>
            <a:r>
              <a:rPr lang="en-US" sz="2800" b="1" smtClean="0">
                <a:cs typeface="Yagut" pitchFamily="2" charset="-78"/>
              </a:rPr>
              <a:t> </a:t>
            </a:r>
            <a:r>
              <a:rPr lang="fa-IR" sz="2800" smtClean="0">
                <a:cs typeface="Yagut" pitchFamily="2" charset="-78"/>
              </a:rPr>
              <a:t>دراين مرحله افرادنه توانايي انجام كاري رادارندونه مايلندكه مسئوليت انجام كاري را برعهده بگيرند.</a:t>
            </a:r>
          </a:p>
          <a:p>
            <a:pPr algn="just" eaLnBrk="1" hangingPunct="1">
              <a:lnSpc>
                <a:spcPct val="90000"/>
              </a:lnSpc>
              <a:buFont typeface="Wingdings" panose="05000000000000000000" pitchFamily="2" charset="2"/>
              <a:buNone/>
              <a:defRPr/>
            </a:pPr>
            <a:r>
              <a:rPr lang="fa-IR" sz="2800" b="1" smtClean="0">
                <a:solidFill>
                  <a:srgbClr val="00FF00"/>
                </a:solidFill>
                <a:cs typeface="Titr" pitchFamily="2" charset="-78"/>
              </a:rPr>
              <a:t>مرحله دوم</a:t>
            </a:r>
            <a:r>
              <a:rPr lang="en-US" sz="2800" b="1" smtClean="0">
                <a:solidFill>
                  <a:srgbClr val="00FF00"/>
                </a:solidFill>
                <a:cs typeface="Titr" pitchFamily="2" charset="-78"/>
              </a:rPr>
              <a:t>R2</a:t>
            </a:r>
            <a:r>
              <a:rPr lang="en-US" sz="2800" b="1" smtClean="0">
                <a:solidFill>
                  <a:srgbClr val="00FF00"/>
                </a:solidFill>
                <a:cs typeface="Yagut" pitchFamily="2" charset="-78"/>
              </a:rPr>
              <a:t> </a:t>
            </a:r>
            <a:r>
              <a:rPr lang="fa-IR" sz="2800" b="1" smtClean="0">
                <a:solidFill>
                  <a:srgbClr val="00FF00"/>
                </a:solidFill>
                <a:cs typeface="Yagut" pitchFamily="2" charset="-78"/>
              </a:rPr>
              <a:t>:</a:t>
            </a:r>
            <a:r>
              <a:rPr lang="en-US" sz="2800" b="1" smtClean="0">
                <a:cs typeface="Yagut" pitchFamily="2" charset="-78"/>
              </a:rPr>
              <a:t> </a:t>
            </a:r>
            <a:r>
              <a:rPr lang="fa-IR" sz="2800" smtClean="0">
                <a:cs typeface="Yagut" pitchFamily="2" charset="-78"/>
              </a:rPr>
              <a:t>دراين مرحله افراد توانايي انجام كارهاراندارندولي تمايل در قبول مسئوليت دارند.آنها محركها وانگيزه هاي قوي دارند ولي مهارت لازم براي انجام كارندارند.</a:t>
            </a:r>
          </a:p>
          <a:p>
            <a:pPr algn="just" eaLnBrk="1" hangingPunct="1">
              <a:lnSpc>
                <a:spcPct val="90000"/>
              </a:lnSpc>
              <a:buFont typeface="Wingdings" panose="05000000000000000000" pitchFamily="2" charset="2"/>
              <a:buNone/>
              <a:defRPr/>
            </a:pPr>
            <a:r>
              <a:rPr lang="fa-IR" sz="2800" b="1" smtClean="0">
                <a:solidFill>
                  <a:srgbClr val="00FF00"/>
                </a:solidFill>
                <a:cs typeface="Titr" pitchFamily="2" charset="-78"/>
              </a:rPr>
              <a:t>مرحله سوم</a:t>
            </a:r>
            <a:r>
              <a:rPr lang="en-US" sz="2800" b="1" smtClean="0">
                <a:solidFill>
                  <a:srgbClr val="00FF00"/>
                </a:solidFill>
                <a:cs typeface="Titr" pitchFamily="2" charset="-78"/>
              </a:rPr>
              <a:t>R3</a:t>
            </a:r>
            <a:r>
              <a:rPr lang="en-US" sz="2800" b="1" smtClean="0">
                <a:solidFill>
                  <a:srgbClr val="00FF00"/>
                </a:solidFill>
                <a:cs typeface="Yagut" pitchFamily="2" charset="-78"/>
              </a:rPr>
              <a:t> </a:t>
            </a:r>
            <a:r>
              <a:rPr lang="fa-IR" sz="2800" b="1" smtClean="0">
                <a:solidFill>
                  <a:srgbClr val="00FF00"/>
                </a:solidFill>
                <a:cs typeface="Yagut" pitchFamily="2" charset="-78"/>
              </a:rPr>
              <a:t>:</a:t>
            </a:r>
            <a:r>
              <a:rPr lang="en-US" sz="2800" b="1" smtClean="0">
                <a:cs typeface="Yagut" pitchFamily="2" charset="-78"/>
              </a:rPr>
              <a:t> </a:t>
            </a:r>
            <a:r>
              <a:rPr lang="fa-IR" sz="2800" smtClean="0">
                <a:cs typeface="Yagut" pitchFamily="2" charset="-78"/>
              </a:rPr>
              <a:t>دراين مرحله افرادتوانايي انجام كاررادارندولي نميخواهندآنچه راكه رهبرميگويدانجام دهند.</a:t>
            </a:r>
          </a:p>
          <a:p>
            <a:pPr algn="just" eaLnBrk="1" hangingPunct="1">
              <a:lnSpc>
                <a:spcPct val="90000"/>
              </a:lnSpc>
              <a:buFont typeface="Wingdings" panose="05000000000000000000" pitchFamily="2" charset="2"/>
              <a:buNone/>
              <a:defRPr/>
            </a:pPr>
            <a:r>
              <a:rPr lang="fa-IR" sz="2800" b="1" smtClean="0">
                <a:solidFill>
                  <a:srgbClr val="00FF00"/>
                </a:solidFill>
                <a:cs typeface="Titr" pitchFamily="2" charset="-78"/>
              </a:rPr>
              <a:t>مرحله چهارم </a:t>
            </a:r>
            <a:r>
              <a:rPr lang="en-US" sz="2800" b="1" smtClean="0">
                <a:solidFill>
                  <a:srgbClr val="00FF00"/>
                </a:solidFill>
                <a:cs typeface="Titr" pitchFamily="2" charset="-78"/>
              </a:rPr>
              <a:t>R4</a:t>
            </a:r>
            <a:r>
              <a:rPr lang="fa-IR" sz="2800" b="1" smtClean="0">
                <a:solidFill>
                  <a:srgbClr val="00FF00"/>
                </a:solidFill>
                <a:cs typeface="Yagut" pitchFamily="2" charset="-78"/>
              </a:rPr>
              <a:t>:</a:t>
            </a:r>
            <a:r>
              <a:rPr lang="fa-IR" sz="2800" b="1" smtClean="0">
                <a:cs typeface="Yagut" pitchFamily="2" charset="-78"/>
              </a:rPr>
              <a:t> </a:t>
            </a:r>
            <a:r>
              <a:rPr lang="fa-IR" sz="2800" smtClean="0">
                <a:cs typeface="Yagut" pitchFamily="2" charset="-78"/>
              </a:rPr>
              <a:t>دراين مرحله افرادهم توانائيهاي لازم رادارندوهم مايلندآنچه راكه ازآنها خواسته شده انجام دهند.</a:t>
            </a:r>
          </a:p>
        </p:txBody>
      </p:sp>
    </p:spTree>
  </p:cSld>
  <p:clrMapOvr>
    <a:masterClrMapping/>
  </p:clrMapOvr>
  <p:transition>
    <p:wedg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00034" name="Group 2"/>
          <p:cNvGraphicFramePr>
            <a:graphicFrameLocks noGrp="1"/>
          </p:cNvGraphicFramePr>
          <p:nvPr/>
        </p:nvGraphicFramePr>
        <p:xfrm>
          <a:off x="179388" y="765175"/>
          <a:ext cx="4248150" cy="1393825"/>
        </p:xfrm>
        <a:graphic>
          <a:graphicData uri="http://schemas.openxmlformats.org/drawingml/2006/table">
            <a:tbl>
              <a:tblPr/>
              <a:tblGrid>
                <a:gridCol w="1062037">
                  <a:extLst>
                    <a:ext uri="{9D8B030D-6E8A-4147-A177-3AD203B41FA5}">
                      <a16:colId xmlns:a16="http://schemas.microsoft.com/office/drawing/2014/main" val="20000"/>
                    </a:ext>
                  </a:extLst>
                </a:gridCol>
                <a:gridCol w="1062038">
                  <a:extLst>
                    <a:ext uri="{9D8B030D-6E8A-4147-A177-3AD203B41FA5}">
                      <a16:colId xmlns:a16="http://schemas.microsoft.com/office/drawing/2014/main" val="20001"/>
                    </a:ext>
                  </a:extLst>
                </a:gridCol>
                <a:gridCol w="1062037">
                  <a:extLst>
                    <a:ext uri="{9D8B030D-6E8A-4147-A177-3AD203B41FA5}">
                      <a16:colId xmlns:a16="http://schemas.microsoft.com/office/drawing/2014/main" val="20002"/>
                    </a:ext>
                  </a:extLst>
                </a:gridCol>
                <a:gridCol w="1062038">
                  <a:extLst>
                    <a:ext uri="{9D8B030D-6E8A-4147-A177-3AD203B41FA5}">
                      <a16:colId xmlns:a16="http://schemas.microsoft.com/office/drawing/2014/main" val="20003"/>
                    </a:ext>
                  </a:extLst>
                </a:gridCol>
              </a:tblGrid>
              <a:tr h="34925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pitchFamily="34" charset="0"/>
                        </a:rPr>
                        <a:t>R4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FF00">
                            <a:gamma/>
                            <a:tint val="0"/>
                            <a:invGamma/>
                          </a:srgbClr>
                        </a:gs>
                        <a:gs pos="100000">
                          <a:srgbClr val="00FF00"/>
                        </a:gs>
                      </a:gsLst>
                      <a:path path="shape">
                        <a:fillToRect l="50000" t="50000" r="50000" b="50000"/>
                      </a:path>
                    </a:gra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pitchFamily="34" charset="0"/>
                        </a:rPr>
                        <a:t>R3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FFCC00">
                            <a:gamma/>
                            <a:tint val="0"/>
                            <a:invGamma/>
                          </a:srgbClr>
                        </a:gs>
                        <a:gs pos="100000">
                          <a:srgbClr val="FFCC00"/>
                        </a:gs>
                      </a:gsLst>
                      <a:path path="shape">
                        <a:fillToRect l="50000" t="50000" r="50000" b="50000"/>
                      </a:path>
                    </a:gra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pitchFamily="34" charset="0"/>
                        </a:rPr>
                        <a:t>R2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CCFFCC">
                            <a:gamma/>
                            <a:tint val="0"/>
                            <a:invGamma/>
                          </a:srgbClr>
                        </a:gs>
                        <a:gs pos="100000">
                          <a:srgbClr val="CCFFCC"/>
                        </a:gs>
                      </a:gsLst>
                      <a:path path="shape">
                        <a:fillToRect l="50000" t="50000" r="50000" b="50000"/>
                      </a:path>
                    </a:gra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pitchFamily="34" charset="0"/>
                        </a:rPr>
                        <a:t>R1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FFFF66">
                            <a:gamma/>
                            <a:tint val="0"/>
                            <a:invGamma/>
                          </a:srgbClr>
                        </a:gs>
                        <a:gs pos="100000">
                          <a:srgbClr val="FFFF66"/>
                        </a:gs>
                      </a:gsLst>
                      <a:path path="shape">
                        <a:fillToRect l="50000" t="50000" r="50000" b="50000"/>
                      </a:path>
                    </a:gradFill>
                  </a:tcPr>
                </a:tc>
                <a:extLst>
                  <a:ext uri="{0D108BD9-81ED-4DB2-BD59-A6C34878D82A}">
                    <a16:rowId xmlns:a16="http://schemas.microsoft.com/office/drawing/2014/main" val="10000"/>
                  </a:ext>
                </a:extLst>
              </a:tr>
              <a:tr h="104457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Titr" pitchFamily="2" charset="-78"/>
                        </a:rPr>
                        <a:t>توانمند </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Titr" pitchFamily="2" charset="-78"/>
                        </a:rPr>
                        <a:t>و</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Titr" pitchFamily="2" charset="-78"/>
                        </a:rPr>
                        <a:t> با علاقه</a:t>
                      </a:r>
                      <a:endParaRPr kumimoji="0" lang="en-US" sz="18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FF00">
                            <a:gamma/>
                            <a:tint val="0"/>
                            <a:invGamma/>
                          </a:srgbClr>
                        </a:gs>
                        <a:gs pos="100000">
                          <a:srgbClr val="00FF00"/>
                        </a:gs>
                      </a:gsLst>
                      <a:path path="shape">
                        <a:fillToRect l="50000" t="50000" r="50000" b="50000"/>
                      </a:path>
                    </a:gra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Titr" pitchFamily="2" charset="-78"/>
                        </a:rPr>
                        <a:t>توانمند</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Titr" pitchFamily="2" charset="-78"/>
                        </a:rPr>
                        <a:t> ولي </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Titr" pitchFamily="2" charset="-78"/>
                        </a:rPr>
                        <a:t>بي علاقه</a:t>
                      </a:r>
                      <a:endParaRPr kumimoji="0" lang="en-US" sz="18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FFCC00">
                            <a:gamma/>
                            <a:tint val="0"/>
                            <a:invGamma/>
                          </a:srgbClr>
                        </a:gs>
                        <a:gs pos="100000">
                          <a:srgbClr val="FFCC00"/>
                        </a:gs>
                      </a:gsLst>
                      <a:path path="shape">
                        <a:fillToRect l="50000" t="50000" r="50000" b="50000"/>
                      </a:path>
                    </a:gra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Titr" pitchFamily="2" charset="-78"/>
                        </a:rPr>
                        <a:t>نا توان </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Titr" pitchFamily="2" charset="-78"/>
                        </a:rPr>
                        <a:t>ولي </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Titr" pitchFamily="2" charset="-78"/>
                        </a:rPr>
                        <a:t>علاقه مند</a:t>
                      </a:r>
                      <a:endParaRPr kumimoji="0" lang="en-US" sz="18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CCFFCC">
                            <a:gamma/>
                            <a:tint val="0"/>
                            <a:invGamma/>
                          </a:srgbClr>
                        </a:gs>
                        <a:gs pos="100000">
                          <a:srgbClr val="CCFFCC"/>
                        </a:gs>
                      </a:gsLst>
                      <a:path path="shape">
                        <a:fillToRect l="50000" t="50000" r="50000" b="50000"/>
                      </a:path>
                    </a:gra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Titr" pitchFamily="2" charset="-78"/>
                        </a:rPr>
                        <a:t>نا توان </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Titr" pitchFamily="2" charset="-78"/>
                        </a:rPr>
                        <a:t>و </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Titr" pitchFamily="2" charset="-78"/>
                        </a:rPr>
                        <a:t>بي علاقه</a:t>
                      </a:r>
                      <a:endParaRPr kumimoji="0" lang="en-US" sz="1800" b="1"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FFFF66">
                            <a:gamma/>
                            <a:tint val="0"/>
                            <a:invGamma/>
                          </a:srgbClr>
                        </a:gs>
                        <a:gs pos="100000">
                          <a:srgbClr val="FFFF66"/>
                        </a:gs>
                      </a:gsLst>
                      <a:path path="shape">
                        <a:fillToRect l="50000" t="50000" r="50000" b="50000"/>
                      </a:path>
                    </a:gradFill>
                  </a:tcPr>
                </a:tc>
                <a:extLst>
                  <a:ext uri="{0D108BD9-81ED-4DB2-BD59-A6C34878D82A}">
                    <a16:rowId xmlns:a16="http://schemas.microsoft.com/office/drawing/2014/main" val="10001"/>
                  </a:ext>
                </a:extLst>
              </a:tr>
            </a:tbl>
          </a:graphicData>
        </a:graphic>
      </p:graphicFrame>
      <p:sp>
        <p:nvSpPr>
          <p:cNvPr id="91155" name="Rectangle 19"/>
          <p:cNvSpPr>
            <a:spLocks noChangeArrowheads="1"/>
          </p:cNvSpPr>
          <p:nvPr/>
        </p:nvSpPr>
        <p:spPr bwMode="auto">
          <a:xfrm>
            <a:off x="179388" y="188913"/>
            <a:ext cx="4176712" cy="468312"/>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800" b="1">
                <a:solidFill>
                  <a:schemeClr val="folHlink"/>
                </a:solidFill>
                <a:latin typeface="Arial" panose="020B0604020202020204" pitchFamily="34" charset="0"/>
              </a:rPr>
              <a:t>آمادگي زيردستان (</a:t>
            </a:r>
            <a:r>
              <a:rPr lang="fa-IR" altLang="fa-IR" sz="2800" b="1">
                <a:solidFill>
                  <a:schemeClr val="folHlink"/>
                </a:solidFill>
                <a:latin typeface="Tahoma" panose="020B0604030504040204" pitchFamily="34" charset="0"/>
              </a:rPr>
              <a:t>پيروان</a:t>
            </a:r>
            <a:r>
              <a:rPr lang="fa-IR" altLang="fa-IR" sz="2800" b="1">
                <a:solidFill>
                  <a:schemeClr val="folHlink"/>
                </a:solidFill>
                <a:latin typeface="Arial" panose="020B0604020202020204" pitchFamily="34" charset="0"/>
              </a:rPr>
              <a:t>)</a:t>
            </a:r>
            <a:endParaRPr lang="en-US" altLang="fa-IR" sz="2800" b="1">
              <a:solidFill>
                <a:schemeClr val="folHlink"/>
              </a:solidFill>
              <a:latin typeface="Arial" panose="020B0604020202020204" pitchFamily="34" charset="0"/>
            </a:endParaRPr>
          </a:p>
        </p:txBody>
      </p:sp>
      <p:sp>
        <p:nvSpPr>
          <p:cNvPr id="91156" name="Rectangle 20"/>
          <p:cNvSpPr>
            <a:spLocks noChangeArrowheads="1"/>
          </p:cNvSpPr>
          <p:nvPr/>
        </p:nvSpPr>
        <p:spPr bwMode="auto">
          <a:xfrm>
            <a:off x="2339975" y="2205038"/>
            <a:ext cx="20891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chemeClr val="hlink"/>
                </a:solidFill>
                <a:latin typeface="Arial" panose="020B0604020202020204" pitchFamily="34" charset="0"/>
                <a:cs typeface="Yagut" pitchFamily="2" charset="0"/>
              </a:rPr>
              <a:t>هدايت</a:t>
            </a:r>
            <a:r>
              <a:rPr lang="fa-IR" altLang="fa-IR" sz="2000" b="1">
                <a:solidFill>
                  <a:schemeClr val="hlink"/>
                </a:solidFill>
                <a:latin typeface="Arial" panose="020B0604020202020204" pitchFamily="34" charset="0"/>
              </a:rPr>
              <a:t> از سوي رهبر</a:t>
            </a:r>
            <a:endParaRPr lang="en-US" altLang="fa-IR" sz="2000" b="1">
              <a:solidFill>
                <a:schemeClr val="hlink"/>
              </a:solidFill>
              <a:latin typeface="Arial" panose="020B0604020202020204" pitchFamily="34" charset="0"/>
            </a:endParaRPr>
          </a:p>
        </p:txBody>
      </p:sp>
      <p:sp>
        <p:nvSpPr>
          <p:cNvPr id="91157" name="Rectangle 21"/>
          <p:cNvSpPr>
            <a:spLocks noChangeArrowheads="1"/>
          </p:cNvSpPr>
          <p:nvPr/>
        </p:nvSpPr>
        <p:spPr bwMode="auto">
          <a:xfrm>
            <a:off x="250825" y="2205038"/>
            <a:ext cx="19446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000" b="1">
                <a:solidFill>
                  <a:schemeClr val="hlink"/>
                </a:solidFill>
                <a:latin typeface="Arial" panose="020B0604020202020204" pitchFamily="34" charset="0"/>
                <a:cs typeface="Yagut" pitchFamily="2" charset="0"/>
              </a:rPr>
              <a:t>هدايت از سوي زير دستان</a:t>
            </a:r>
            <a:endParaRPr lang="en-US" altLang="fa-IR" sz="2000" b="1">
              <a:solidFill>
                <a:schemeClr val="hlink"/>
              </a:solidFill>
              <a:latin typeface="Arial" panose="020B0604020202020204" pitchFamily="34" charset="0"/>
              <a:cs typeface="Yagut" pitchFamily="2" charset="0"/>
            </a:endParaRPr>
          </a:p>
        </p:txBody>
      </p:sp>
      <p:sp>
        <p:nvSpPr>
          <p:cNvPr id="91158" name="Rectangle 22"/>
          <p:cNvSpPr>
            <a:spLocks noChangeArrowheads="1"/>
          </p:cNvSpPr>
          <p:nvPr/>
        </p:nvSpPr>
        <p:spPr bwMode="auto">
          <a:xfrm>
            <a:off x="611188" y="5084763"/>
            <a:ext cx="1655762" cy="1431925"/>
          </a:xfrm>
          <a:prstGeom prst="rect">
            <a:avLst/>
          </a:prstGeom>
          <a:gradFill rotWithShape="1">
            <a:gsLst>
              <a:gs pos="0">
                <a:srgbClr val="FFFFFF"/>
              </a:gs>
              <a:gs pos="100000">
                <a:srgbClr val="00FF00"/>
              </a:gs>
            </a:gsLst>
            <a:path path="shape">
              <a:fillToRect l="50000" t="50000" r="50000" b="50000"/>
            </a:path>
          </a:gradFill>
          <a:ln w="31750">
            <a:solidFill>
              <a:srgbClr val="FF0000"/>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endParaRPr lang="en-US" altLang="fa-IR" b="1">
              <a:solidFill>
                <a:srgbClr val="000000"/>
              </a:solidFill>
              <a:latin typeface="Arial" panose="020B0604020202020204" pitchFamily="34" charset="0"/>
            </a:endParaRPr>
          </a:p>
          <a:p>
            <a:pPr algn="l" rtl="0" eaLnBrk="1" hangingPunct="1"/>
            <a:endParaRPr lang="en-US" altLang="fa-IR" b="1">
              <a:solidFill>
                <a:srgbClr val="000000"/>
              </a:solidFill>
              <a:latin typeface="Arial" panose="020B0604020202020204" pitchFamily="34" charset="0"/>
            </a:endParaRPr>
          </a:p>
          <a:p>
            <a:pPr algn="l" rtl="0" eaLnBrk="1" hangingPunct="1"/>
            <a:r>
              <a:rPr lang="en-US" altLang="fa-IR" sz="2400" b="1">
                <a:solidFill>
                  <a:srgbClr val="990099"/>
                </a:solidFill>
                <a:latin typeface="Arial" panose="020B0604020202020204" pitchFamily="34" charset="0"/>
              </a:rPr>
              <a:t>S4</a:t>
            </a:r>
          </a:p>
          <a:p>
            <a:pPr algn="l" rtl="0" eaLnBrk="1" hangingPunct="1"/>
            <a:r>
              <a:rPr lang="fa-IR" altLang="fa-IR" sz="2400" b="1">
                <a:solidFill>
                  <a:srgbClr val="990099"/>
                </a:solidFill>
                <a:latin typeface="Arial" panose="020B0604020202020204" pitchFamily="34" charset="0"/>
              </a:rPr>
              <a:t>تفويضي</a:t>
            </a:r>
            <a:endParaRPr lang="en-US" altLang="fa-IR" sz="2400" b="1">
              <a:solidFill>
                <a:srgbClr val="990099"/>
              </a:solidFill>
              <a:latin typeface="Arial" panose="020B0604020202020204" pitchFamily="34" charset="0"/>
            </a:endParaRPr>
          </a:p>
        </p:txBody>
      </p:sp>
      <p:sp>
        <p:nvSpPr>
          <p:cNvPr id="91159" name="Rectangle 23"/>
          <p:cNvSpPr>
            <a:spLocks noChangeArrowheads="1"/>
          </p:cNvSpPr>
          <p:nvPr/>
        </p:nvSpPr>
        <p:spPr bwMode="auto">
          <a:xfrm>
            <a:off x="611188" y="3644900"/>
            <a:ext cx="1655762" cy="1431925"/>
          </a:xfrm>
          <a:prstGeom prst="rect">
            <a:avLst/>
          </a:prstGeom>
          <a:gradFill rotWithShape="1">
            <a:gsLst>
              <a:gs pos="0">
                <a:srgbClr val="FFFFFF"/>
              </a:gs>
              <a:gs pos="100000">
                <a:srgbClr val="FFCC00"/>
              </a:gs>
            </a:gsLst>
            <a:path path="shape">
              <a:fillToRect l="50000" t="50000" r="50000" b="50000"/>
            </a:path>
          </a:gradFill>
          <a:ln w="31750">
            <a:solidFill>
              <a:srgbClr val="FF0000"/>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r>
              <a:rPr lang="en-US" altLang="fa-IR" sz="2400" b="1">
                <a:solidFill>
                  <a:srgbClr val="990099"/>
                </a:solidFill>
                <a:latin typeface="Arial" panose="020B0604020202020204" pitchFamily="34" charset="0"/>
              </a:rPr>
              <a:t>S3</a:t>
            </a:r>
          </a:p>
          <a:p>
            <a:pPr algn="l" rtl="0" eaLnBrk="1" hangingPunct="1"/>
            <a:r>
              <a:rPr lang="fa-IR" altLang="fa-IR" sz="2400" b="1">
                <a:solidFill>
                  <a:srgbClr val="990099"/>
                </a:solidFill>
                <a:latin typeface="Arial" panose="020B0604020202020204" pitchFamily="34" charset="0"/>
              </a:rPr>
              <a:t>مشاركتي</a:t>
            </a:r>
            <a:endParaRPr lang="en-US" altLang="fa-IR" sz="2400" b="1">
              <a:solidFill>
                <a:srgbClr val="990099"/>
              </a:solidFill>
              <a:latin typeface="Arial" panose="020B0604020202020204" pitchFamily="34" charset="0"/>
            </a:endParaRPr>
          </a:p>
        </p:txBody>
      </p:sp>
      <p:sp>
        <p:nvSpPr>
          <p:cNvPr id="91160" name="Rectangle 24"/>
          <p:cNvSpPr>
            <a:spLocks noChangeArrowheads="1"/>
          </p:cNvSpPr>
          <p:nvPr/>
        </p:nvSpPr>
        <p:spPr bwMode="auto">
          <a:xfrm>
            <a:off x="2268538" y="3644900"/>
            <a:ext cx="1655762" cy="1431925"/>
          </a:xfrm>
          <a:prstGeom prst="rect">
            <a:avLst/>
          </a:prstGeom>
          <a:gradFill rotWithShape="1">
            <a:gsLst>
              <a:gs pos="0">
                <a:srgbClr val="FFFFFF"/>
              </a:gs>
              <a:gs pos="100000">
                <a:srgbClr val="CCFFCC"/>
              </a:gs>
            </a:gsLst>
            <a:path path="shape">
              <a:fillToRect l="50000" t="50000" r="50000" b="50000"/>
            </a:path>
          </a:gradFill>
          <a:ln w="31750">
            <a:solidFill>
              <a:srgbClr val="FF0000"/>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0" eaLnBrk="1" hangingPunct="1"/>
            <a:r>
              <a:rPr lang="en-US" altLang="fa-IR" sz="2400" b="1">
                <a:solidFill>
                  <a:srgbClr val="990099"/>
                </a:solidFill>
                <a:latin typeface="Arial" panose="020B0604020202020204" pitchFamily="34" charset="0"/>
              </a:rPr>
              <a:t>S2</a:t>
            </a:r>
          </a:p>
          <a:p>
            <a:pPr rtl="0" eaLnBrk="1" hangingPunct="1"/>
            <a:r>
              <a:rPr lang="fa-IR" altLang="fa-IR" sz="2400" b="1">
                <a:solidFill>
                  <a:srgbClr val="990099"/>
                </a:solidFill>
                <a:latin typeface="Arial" panose="020B0604020202020204" pitchFamily="34" charset="0"/>
              </a:rPr>
              <a:t>متقاعد كننده</a:t>
            </a:r>
            <a:endParaRPr lang="en-US" altLang="fa-IR" sz="2400" b="1">
              <a:solidFill>
                <a:srgbClr val="990099"/>
              </a:solidFill>
              <a:latin typeface="Arial" panose="020B0604020202020204" pitchFamily="34" charset="0"/>
            </a:endParaRPr>
          </a:p>
        </p:txBody>
      </p:sp>
      <p:sp>
        <p:nvSpPr>
          <p:cNvPr id="91161" name="Rectangle 25"/>
          <p:cNvSpPr>
            <a:spLocks noChangeArrowheads="1"/>
          </p:cNvSpPr>
          <p:nvPr/>
        </p:nvSpPr>
        <p:spPr bwMode="auto">
          <a:xfrm>
            <a:off x="2266950" y="5084763"/>
            <a:ext cx="1655763" cy="1431925"/>
          </a:xfrm>
          <a:prstGeom prst="rect">
            <a:avLst/>
          </a:prstGeom>
          <a:gradFill rotWithShape="1">
            <a:gsLst>
              <a:gs pos="0">
                <a:srgbClr val="FFFFFF"/>
              </a:gs>
              <a:gs pos="100000">
                <a:srgbClr val="FFFF99"/>
              </a:gs>
            </a:gsLst>
            <a:path path="shape">
              <a:fillToRect l="50000" t="50000" r="50000" b="50000"/>
            </a:path>
          </a:gradFill>
          <a:ln w="31750">
            <a:solidFill>
              <a:srgbClr val="FF0000"/>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0" eaLnBrk="1" hangingPunct="1"/>
            <a:endParaRPr lang="en-US" altLang="fa-IR" b="1">
              <a:latin typeface="Arial" panose="020B0604020202020204" pitchFamily="34" charset="0"/>
            </a:endParaRPr>
          </a:p>
          <a:p>
            <a:pPr rtl="0" eaLnBrk="1" hangingPunct="1"/>
            <a:endParaRPr lang="en-US" altLang="fa-IR" sz="2400" b="1">
              <a:solidFill>
                <a:srgbClr val="990099"/>
              </a:solidFill>
              <a:latin typeface="Arial" panose="020B0604020202020204" pitchFamily="34" charset="0"/>
            </a:endParaRPr>
          </a:p>
          <a:p>
            <a:pPr rtl="0" eaLnBrk="1" hangingPunct="1"/>
            <a:r>
              <a:rPr lang="en-US" altLang="fa-IR" sz="2400" b="1">
                <a:solidFill>
                  <a:srgbClr val="990099"/>
                </a:solidFill>
                <a:latin typeface="Arial" panose="020B0604020202020204" pitchFamily="34" charset="0"/>
              </a:rPr>
              <a:t>S1</a:t>
            </a:r>
          </a:p>
          <a:p>
            <a:pPr rtl="0" eaLnBrk="1" hangingPunct="1"/>
            <a:r>
              <a:rPr lang="fa-IR" altLang="fa-IR" sz="2400" b="1">
                <a:solidFill>
                  <a:srgbClr val="990099"/>
                </a:solidFill>
                <a:latin typeface="Arial" panose="020B0604020202020204" pitchFamily="34" charset="0"/>
              </a:rPr>
              <a:t>دستوري</a:t>
            </a:r>
            <a:endParaRPr lang="en-US" altLang="fa-IR" sz="2400" b="1">
              <a:solidFill>
                <a:srgbClr val="990099"/>
              </a:solidFill>
              <a:latin typeface="Arial" panose="020B0604020202020204" pitchFamily="34" charset="0"/>
            </a:endParaRPr>
          </a:p>
        </p:txBody>
      </p:sp>
      <p:sp>
        <p:nvSpPr>
          <p:cNvPr id="91162" name="Freeform 26"/>
          <p:cNvSpPr>
            <a:spLocks/>
          </p:cNvSpPr>
          <p:nvPr/>
        </p:nvSpPr>
        <p:spPr bwMode="auto">
          <a:xfrm>
            <a:off x="611188" y="3860800"/>
            <a:ext cx="3311525" cy="2089150"/>
          </a:xfrm>
          <a:custGeom>
            <a:avLst/>
            <a:gdLst>
              <a:gd name="T0" fmla="*/ 0 w 2640"/>
              <a:gd name="T1" fmla="*/ 1344 h 1568"/>
              <a:gd name="T2" fmla="*/ 432 w 2640"/>
              <a:gd name="T3" fmla="*/ 1344 h 1568"/>
              <a:gd name="T4" fmla="*/ 1392 w 2640"/>
              <a:gd name="T5" fmla="*/ 0 h 1568"/>
              <a:gd name="T6" fmla="*/ 2160 w 2640"/>
              <a:gd name="T7" fmla="*/ 1344 h 1568"/>
              <a:gd name="T8" fmla="*/ 2640 w 2640"/>
              <a:gd name="T9" fmla="*/ 1200 h 1568"/>
              <a:gd name="T10" fmla="*/ 0 60000 65536"/>
              <a:gd name="T11" fmla="*/ 0 60000 65536"/>
              <a:gd name="T12" fmla="*/ 0 60000 65536"/>
              <a:gd name="T13" fmla="*/ 0 60000 65536"/>
              <a:gd name="T14" fmla="*/ 0 60000 65536"/>
              <a:gd name="T15" fmla="*/ 0 w 2640"/>
              <a:gd name="T16" fmla="*/ 0 h 1568"/>
              <a:gd name="T17" fmla="*/ 2640 w 2640"/>
              <a:gd name="T18" fmla="*/ 1568 h 1568"/>
            </a:gdLst>
            <a:ahLst/>
            <a:cxnLst>
              <a:cxn ang="T10">
                <a:pos x="T0" y="T1"/>
              </a:cxn>
              <a:cxn ang="T11">
                <a:pos x="T2" y="T3"/>
              </a:cxn>
              <a:cxn ang="T12">
                <a:pos x="T4" y="T5"/>
              </a:cxn>
              <a:cxn ang="T13">
                <a:pos x="T6" y="T7"/>
              </a:cxn>
              <a:cxn ang="T14">
                <a:pos x="T8" y="T9"/>
              </a:cxn>
            </a:cxnLst>
            <a:rect l="T15" t="T16" r="T17" b="T18"/>
            <a:pathLst>
              <a:path w="2640" h="1568">
                <a:moveTo>
                  <a:pt x="0" y="1344"/>
                </a:moveTo>
                <a:cubicBezTo>
                  <a:pt x="100" y="1456"/>
                  <a:pt x="200" y="1568"/>
                  <a:pt x="432" y="1344"/>
                </a:cubicBezTo>
                <a:cubicBezTo>
                  <a:pt x="664" y="1120"/>
                  <a:pt x="1104" y="0"/>
                  <a:pt x="1392" y="0"/>
                </a:cubicBezTo>
                <a:cubicBezTo>
                  <a:pt x="1680" y="0"/>
                  <a:pt x="1952" y="1144"/>
                  <a:pt x="2160" y="1344"/>
                </a:cubicBezTo>
                <a:cubicBezTo>
                  <a:pt x="2368" y="1544"/>
                  <a:pt x="2504" y="1372"/>
                  <a:pt x="2640" y="1200"/>
                </a:cubicBezTo>
              </a:path>
            </a:pathLst>
          </a:custGeom>
          <a:noFill/>
          <a:ln w="60325">
            <a:solidFill>
              <a:srgbClr val="FF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300059" name="Rectangle 27"/>
          <p:cNvSpPr>
            <a:spLocks noChangeArrowheads="1"/>
          </p:cNvSpPr>
          <p:nvPr/>
        </p:nvSpPr>
        <p:spPr bwMode="auto">
          <a:xfrm>
            <a:off x="0" y="2924175"/>
            <a:ext cx="4752975" cy="677863"/>
          </a:xfrm>
          <a:prstGeom prst="rect">
            <a:avLst/>
          </a:prstGeom>
          <a:noFill/>
          <a:ln w="9525">
            <a:noFill/>
            <a:miter lim="800000"/>
            <a:headEnd/>
            <a:tailEnd/>
          </a:ln>
          <a:effectLst/>
        </p:spPr>
        <p:txBody>
          <a:bodyPr anchor="b" anchorCtr="1"/>
          <a:lstStyle/>
          <a:p>
            <a:pPr algn="ctr">
              <a:defRPr/>
            </a:pPr>
            <a:r>
              <a:rPr lang="fa-IR" sz="2800" b="1">
                <a:solidFill>
                  <a:srgbClr val="FFFF00"/>
                </a:solidFill>
                <a:effectLst>
                  <a:outerShdw blurRad="38100" dist="38100" dir="2700000" algn="tl">
                    <a:srgbClr val="000000"/>
                  </a:outerShdw>
                </a:effectLst>
                <a:cs typeface="Titr" pitchFamily="2" charset="-78"/>
              </a:rPr>
              <a:t>سبك رهبري مديرباتوجه به سطح</a:t>
            </a:r>
            <a:r>
              <a:rPr lang="en-US" sz="2800" b="1">
                <a:solidFill>
                  <a:srgbClr val="FFFF00"/>
                </a:solidFill>
                <a:effectLst>
                  <a:outerShdw blurRad="38100" dist="38100" dir="2700000" algn="tl">
                    <a:srgbClr val="000000"/>
                  </a:outerShdw>
                </a:effectLst>
                <a:cs typeface="Titr" pitchFamily="2" charset="-78"/>
              </a:rPr>
              <a:t> </a:t>
            </a:r>
            <a:r>
              <a:rPr lang="fa-IR" sz="2800" b="1">
                <a:solidFill>
                  <a:srgbClr val="FFFF00"/>
                </a:solidFill>
                <a:effectLst>
                  <a:outerShdw blurRad="38100" dist="38100" dir="2700000" algn="tl">
                    <a:srgbClr val="000000"/>
                  </a:outerShdw>
                </a:effectLst>
                <a:cs typeface="Titr" pitchFamily="2" charset="-78"/>
              </a:rPr>
              <a:t>آمادگي زيردستان</a:t>
            </a:r>
            <a:endParaRPr lang="en-US" sz="2800" b="1">
              <a:solidFill>
                <a:srgbClr val="FFFF00"/>
              </a:solidFill>
              <a:effectLst>
                <a:outerShdw blurRad="38100" dist="38100" dir="2700000" algn="tl">
                  <a:srgbClr val="000000"/>
                </a:outerShdw>
              </a:effectLst>
              <a:cs typeface="Titr" pitchFamily="2" charset="-78"/>
            </a:endParaRPr>
          </a:p>
        </p:txBody>
      </p:sp>
      <p:sp>
        <p:nvSpPr>
          <p:cNvPr id="91164" name="Rectangle 28"/>
          <p:cNvSpPr>
            <a:spLocks noChangeArrowheads="1"/>
          </p:cNvSpPr>
          <p:nvPr/>
        </p:nvSpPr>
        <p:spPr bwMode="auto">
          <a:xfrm rot="5400000">
            <a:off x="2168525" y="5832475"/>
            <a:ext cx="260350" cy="17907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000000"/>
                </a:solidFill>
                <a:latin typeface="Arial" panose="020B0604020202020204" pitchFamily="34" charset="0"/>
              </a:rPr>
              <a:t>رفتار وظيفه اي</a:t>
            </a:r>
            <a:endParaRPr lang="en-US" altLang="fa-IR" sz="2400" b="1">
              <a:solidFill>
                <a:srgbClr val="000000"/>
              </a:solidFill>
              <a:latin typeface="Arial" panose="020B0604020202020204" pitchFamily="34" charset="0"/>
            </a:endParaRPr>
          </a:p>
        </p:txBody>
      </p:sp>
      <p:sp>
        <p:nvSpPr>
          <p:cNvPr id="91165" name="Line 29"/>
          <p:cNvSpPr>
            <a:spLocks noChangeShapeType="1"/>
          </p:cNvSpPr>
          <p:nvPr/>
        </p:nvSpPr>
        <p:spPr bwMode="auto">
          <a:xfrm flipH="1">
            <a:off x="827088" y="6669088"/>
            <a:ext cx="649287"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1166" name="Line 30"/>
          <p:cNvSpPr>
            <a:spLocks noChangeShapeType="1"/>
          </p:cNvSpPr>
          <p:nvPr/>
        </p:nvSpPr>
        <p:spPr bwMode="auto">
          <a:xfrm>
            <a:off x="2987675" y="6669088"/>
            <a:ext cx="576263"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1167" name="Rectangle 31"/>
          <p:cNvSpPr>
            <a:spLocks noChangeArrowheads="1"/>
          </p:cNvSpPr>
          <p:nvPr/>
        </p:nvSpPr>
        <p:spPr bwMode="auto">
          <a:xfrm>
            <a:off x="0" y="4076700"/>
            <a:ext cx="395288" cy="2087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000000"/>
                </a:solidFill>
                <a:latin typeface="Arial" panose="020B0604020202020204" pitchFamily="34" charset="0"/>
              </a:rPr>
              <a:t>رفتار رابطه گرا</a:t>
            </a:r>
            <a:endParaRPr lang="en-US" altLang="fa-IR" sz="2400" b="1">
              <a:solidFill>
                <a:srgbClr val="000000"/>
              </a:solidFill>
              <a:latin typeface="Arial" panose="020B0604020202020204" pitchFamily="34" charset="0"/>
            </a:endParaRPr>
          </a:p>
        </p:txBody>
      </p:sp>
      <p:sp>
        <p:nvSpPr>
          <p:cNvPr id="300064" name="Rectangle 32"/>
          <p:cNvSpPr>
            <a:spLocks noGrp="1" noChangeArrowheads="1"/>
          </p:cNvSpPr>
          <p:nvPr>
            <p:ph type="body" idx="1"/>
          </p:nvPr>
        </p:nvSpPr>
        <p:spPr>
          <a:xfrm>
            <a:off x="4500563" y="188913"/>
            <a:ext cx="4643437" cy="6669087"/>
          </a:xfrm>
        </p:spPr>
        <p:txBody>
          <a:bodyPr/>
          <a:lstStyle/>
          <a:p>
            <a:pPr marL="609600" indent="-609600" algn="just" eaLnBrk="1" hangingPunct="1">
              <a:lnSpc>
                <a:spcPct val="80000"/>
              </a:lnSpc>
              <a:buClr>
                <a:srgbClr val="000000"/>
              </a:buClr>
              <a:buFont typeface="Wingdings" panose="05000000000000000000" pitchFamily="2" charset="2"/>
              <a:buNone/>
              <a:defRPr/>
            </a:pPr>
            <a:r>
              <a:rPr lang="fa-IR" sz="2800" b="1" smtClean="0">
                <a:solidFill>
                  <a:srgbClr val="FFFF00"/>
                </a:solidFill>
                <a:cs typeface="Yagut" pitchFamily="2" charset="-78"/>
              </a:rPr>
              <a:t>مطابق بامراحل بلوغ فوق،چهارسبك رهبري پيشنهاد ميكنند :</a:t>
            </a:r>
          </a:p>
          <a:p>
            <a:pPr marL="609600" indent="-609600" algn="just" eaLnBrk="1" hangingPunct="1">
              <a:lnSpc>
                <a:spcPct val="80000"/>
              </a:lnSpc>
              <a:buClr>
                <a:srgbClr val="000000"/>
              </a:buClr>
              <a:buFontTx/>
              <a:buNone/>
              <a:defRPr/>
            </a:pPr>
            <a:r>
              <a:rPr lang="fa-IR" sz="2400" b="1" smtClean="0">
                <a:solidFill>
                  <a:srgbClr val="00FF00"/>
                </a:solidFill>
                <a:cs typeface="Yagut" pitchFamily="2" charset="-78"/>
              </a:rPr>
              <a:t> </a:t>
            </a:r>
            <a:r>
              <a:rPr lang="fa-IR" sz="2500" b="1" smtClean="0">
                <a:solidFill>
                  <a:srgbClr val="00FF00"/>
                </a:solidFill>
                <a:cs typeface="Yagut" pitchFamily="2" charset="-78"/>
              </a:rPr>
              <a:t>دستوري</a:t>
            </a:r>
            <a:r>
              <a:rPr lang="fa-IR" sz="2500" smtClean="0">
                <a:cs typeface="Yagut" pitchFamily="2" charset="-78"/>
              </a:rPr>
              <a:t>(طرفداركاروبي توجه به كارمند)</a:t>
            </a:r>
            <a:r>
              <a:rPr lang="en-US" sz="2500" smtClean="0">
                <a:cs typeface="Yagut" pitchFamily="2" charset="-78"/>
              </a:rPr>
              <a:t> </a:t>
            </a:r>
            <a:r>
              <a:rPr lang="fa-IR" sz="2500" smtClean="0">
                <a:cs typeface="Yagut" pitchFamily="2" charset="-78"/>
              </a:rPr>
              <a:t>رهبرنقش زيردستان راتعيين نموده </a:t>
            </a:r>
            <a:r>
              <a:rPr lang="en-US" sz="2500" smtClean="0">
                <a:cs typeface="Yagut" pitchFamily="2" charset="-78"/>
              </a:rPr>
              <a:t>    </a:t>
            </a:r>
            <a:r>
              <a:rPr lang="fa-IR" sz="2500" smtClean="0">
                <a:cs typeface="Yagut" pitchFamily="2" charset="-78"/>
              </a:rPr>
              <a:t>وروي دستورالعملها تاكيدزياد ميكند</a:t>
            </a:r>
            <a:r>
              <a:rPr lang="en-US" sz="2500" smtClean="0">
                <a:cs typeface="Yagut" pitchFamily="2" charset="-78"/>
              </a:rPr>
              <a:t> </a:t>
            </a:r>
            <a:r>
              <a:rPr lang="fa-IR" sz="2500" smtClean="0">
                <a:cs typeface="Yagut" pitchFamily="2" charset="-78"/>
              </a:rPr>
              <a:t>.</a:t>
            </a:r>
            <a:r>
              <a:rPr lang="en-US" sz="2500" smtClean="0">
                <a:cs typeface="Yagut" pitchFamily="2" charset="-78"/>
              </a:rPr>
              <a:t>  </a:t>
            </a:r>
            <a:r>
              <a:rPr lang="fa-IR" sz="2500" smtClean="0">
                <a:cs typeface="Yagut" pitchFamily="2" charset="-78"/>
              </a:rPr>
              <a:t>اوبه افرادميگويد،چه وقت ودركجا، </a:t>
            </a:r>
            <a:r>
              <a:rPr lang="en-US" sz="2500" smtClean="0">
                <a:cs typeface="Yagut" pitchFamily="2" charset="-78"/>
              </a:rPr>
              <a:t>  </a:t>
            </a:r>
            <a:r>
              <a:rPr lang="fa-IR" sz="2500" smtClean="0">
                <a:cs typeface="Yagut" pitchFamily="2" charset="-78"/>
              </a:rPr>
              <a:t>چگونه</a:t>
            </a:r>
            <a:r>
              <a:rPr lang="en-US" sz="2500" smtClean="0">
                <a:cs typeface="Yagut" pitchFamily="2" charset="-78"/>
              </a:rPr>
              <a:t> </a:t>
            </a:r>
            <a:r>
              <a:rPr lang="fa-IR" sz="2500" smtClean="0">
                <a:cs typeface="Yagut" pitchFamily="2" charset="-78"/>
              </a:rPr>
              <a:t>وچكاري بايدانجام دهند.</a:t>
            </a:r>
          </a:p>
          <a:p>
            <a:pPr marL="609600" indent="-609600" algn="just" eaLnBrk="1" hangingPunct="1">
              <a:lnSpc>
                <a:spcPct val="80000"/>
              </a:lnSpc>
              <a:buClr>
                <a:srgbClr val="000000"/>
              </a:buClr>
              <a:buFontTx/>
              <a:buNone/>
              <a:defRPr/>
            </a:pPr>
            <a:r>
              <a:rPr lang="fa-IR" sz="2500" b="1" smtClean="0">
                <a:solidFill>
                  <a:srgbClr val="00FF00"/>
                </a:solidFill>
                <a:cs typeface="Yagut" pitchFamily="2" charset="-78"/>
              </a:rPr>
              <a:t>متقاعدكننده</a:t>
            </a:r>
            <a:r>
              <a:rPr lang="fa-IR" sz="2500" smtClean="0">
                <a:cs typeface="Yagut" pitchFamily="2" charset="-78"/>
              </a:rPr>
              <a:t>(طرفداركاروكارمند)</a:t>
            </a:r>
            <a:r>
              <a:rPr lang="en-US" sz="2500" smtClean="0">
                <a:cs typeface="Yagut" pitchFamily="2" charset="-78"/>
              </a:rPr>
              <a:t>   </a:t>
            </a:r>
            <a:r>
              <a:rPr lang="fa-IR" sz="2500" smtClean="0">
                <a:cs typeface="Yagut" pitchFamily="2" charset="-78"/>
              </a:rPr>
              <a:t>رهبردستورالعملهاي مربوط به كارها</a:t>
            </a:r>
            <a:r>
              <a:rPr lang="en-US" sz="2500" smtClean="0">
                <a:cs typeface="Yagut" pitchFamily="2" charset="-78"/>
              </a:rPr>
              <a:t>    </a:t>
            </a:r>
            <a:r>
              <a:rPr lang="fa-IR" sz="2500" smtClean="0">
                <a:cs typeface="Yagut" pitchFamily="2" charset="-78"/>
              </a:rPr>
              <a:t>وبخشنامه هاي مربوط به حمايت از</a:t>
            </a:r>
            <a:r>
              <a:rPr lang="en-US" sz="2500" smtClean="0">
                <a:cs typeface="Yagut" pitchFamily="2" charset="-78"/>
              </a:rPr>
              <a:t>    </a:t>
            </a:r>
            <a:r>
              <a:rPr lang="fa-IR" sz="2500" smtClean="0">
                <a:cs typeface="Yagut" pitchFamily="2" charset="-78"/>
              </a:rPr>
              <a:t>كاركنان راصادرميكند.</a:t>
            </a:r>
          </a:p>
          <a:p>
            <a:pPr marL="609600" indent="-609600" algn="just" eaLnBrk="1" hangingPunct="1">
              <a:lnSpc>
                <a:spcPct val="80000"/>
              </a:lnSpc>
              <a:buClr>
                <a:srgbClr val="000000"/>
              </a:buClr>
              <a:buFontTx/>
              <a:buNone/>
              <a:defRPr/>
            </a:pPr>
            <a:r>
              <a:rPr lang="fa-IR" sz="2500" b="1" smtClean="0">
                <a:solidFill>
                  <a:srgbClr val="00FF00"/>
                </a:solidFill>
                <a:cs typeface="Yagut" pitchFamily="2" charset="-78"/>
              </a:rPr>
              <a:t>مشاركتي</a:t>
            </a:r>
            <a:r>
              <a:rPr lang="fa-IR" sz="2500" smtClean="0">
                <a:cs typeface="Yagut" pitchFamily="2" charset="-78"/>
              </a:rPr>
              <a:t>(طرفداركارمندوبي توجه به كار)</a:t>
            </a:r>
            <a:r>
              <a:rPr lang="en-US" sz="2500" smtClean="0">
                <a:cs typeface="Yagut" pitchFamily="2" charset="-78"/>
              </a:rPr>
              <a:t>    </a:t>
            </a:r>
            <a:r>
              <a:rPr lang="fa-IR" sz="2500" smtClean="0">
                <a:cs typeface="Yagut" pitchFamily="2" charset="-78"/>
              </a:rPr>
              <a:t>رهبروپيروان اودرتصميم گيري </a:t>
            </a:r>
            <a:r>
              <a:rPr lang="en-US" sz="2500" smtClean="0">
                <a:cs typeface="Yagut" pitchFamily="2" charset="-78"/>
              </a:rPr>
              <a:t>      </a:t>
            </a:r>
            <a:r>
              <a:rPr lang="fa-IR" sz="2500" smtClean="0">
                <a:cs typeface="Yagut" pitchFamily="2" charset="-78"/>
              </a:rPr>
              <a:t>مشاركت</a:t>
            </a:r>
            <a:r>
              <a:rPr lang="en-US" sz="2500" smtClean="0">
                <a:cs typeface="Yagut" pitchFamily="2" charset="-78"/>
              </a:rPr>
              <a:t> </a:t>
            </a:r>
            <a:r>
              <a:rPr lang="fa-IR" sz="2500" smtClean="0">
                <a:cs typeface="Yagut" pitchFamily="2" charset="-78"/>
              </a:rPr>
              <a:t> ميكنندويك سامانه ارتباطي </a:t>
            </a:r>
            <a:r>
              <a:rPr lang="en-US" sz="2500" smtClean="0">
                <a:cs typeface="Yagut" pitchFamily="2" charset="-78"/>
              </a:rPr>
              <a:t>    </a:t>
            </a:r>
            <a:r>
              <a:rPr lang="fa-IR" sz="2500" smtClean="0">
                <a:cs typeface="Yagut" pitchFamily="2" charset="-78"/>
              </a:rPr>
              <a:t>قوي</a:t>
            </a:r>
            <a:r>
              <a:rPr lang="en-US" sz="2500" smtClean="0">
                <a:cs typeface="Yagut" pitchFamily="2" charset="-78"/>
              </a:rPr>
              <a:t> </a:t>
            </a:r>
            <a:r>
              <a:rPr lang="fa-IR" sz="2500" smtClean="0">
                <a:cs typeface="Yagut" pitchFamily="2" charset="-78"/>
              </a:rPr>
              <a:t> بوجودميآيد.</a:t>
            </a:r>
          </a:p>
          <a:p>
            <a:pPr marL="609600" indent="-609600" algn="just" eaLnBrk="1" hangingPunct="1">
              <a:lnSpc>
                <a:spcPct val="80000"/>
              </a:lnSpc>
              <a:buClr>
                <a:srgbClr val="000000"/>
              </a:buClr>
              <a:buFontTx/>
              <a:buNone/>
              <a:defRPr/>
            </a:pPr>
            <a:r>
              <a:rPr lang="fa-IR" sz="2500" b="1" smtClean="0">
                <a:solidFill>
                  <a:srgbClr val="00FF00"/>
                </a:solidFill>
                <a:cs typeface="Yagut" pitchFamily="2" charset="-78"/>
              </a:rPr>
              <a:t>تفويضي</a:t>
            </a:r>
            <a:r>
              <a:rPr lang="fa-IR" sz="2500" smtClean="0">
                <a:cs typeface="Yagut" pitchFamily="2" charset="-78"/>
              </a:rPr>
              <a:t>(بي توجه به كاروكارمند)</a:t>
            </a:r>
            <a:r>
              <a:rPr lang="en-US" sz="2500" smtClean="0">
                <a:cs typeface="Yagut" pitchFamily="2" charset="-78"/>
              </a:rPr>
              <a:t> </a:t>
            </a:r>
          </a:p>
          <a:p>
            <a:pPr marL="609600" indent="-609600" algn="just" eaLnBrk="1" hangingPunct="1">
              <a:lnSpc>
                <a:spcPct val="80000"/>
              </a:lnSpc>
              <a:buClr>
                <a:srgbClr val="000000"/>
              </a:buClr>
              <a:buFontTx/>
              <a:buNone/>
              <a:defRPr/>
            </a:pPr>
            <a:r>
              <a:rPr lang="en-US" sz="2500" smtClean="0">
                <a:cs typeface="Yagut" pitchFamily="2" charset="-78"/>
              </a:rPr>
              <a:t>           </a:t>
            </a:r>
            <a:r>
              <a:rPr lang="fa-IR" sz="2500" smtClean="0">
                <a:cs typeface="Yagut" pitchFamily="2" charset="-78"/>
              </a:rPr>
              <a:t>دررابطه باكارودرزمينه حمايت از</a:t>
            </a:r>
            <a:r>
              <a:rPr lang="en-US" sz="2500" smtClean="0">
                <a:cs typeface="Yagut" pitchFamily="2" charset="-78"/>
              </a:rPr>
              <a:t>    </a:t>
            </a:r>
            <a:r>
              <a:rPr lang="fa-IR" sz="2500" smtClean="0">
                <a:cs typeface="Yagut" pitchFamily="2" charset="-78"/>
              </a:rPr>
              <a:t>كاركنان،رهبرهيچ دستورالعمل يا </a:t>
            </a:r>
            <a:r>
              <a:rPr lang="en-US" sz="2500" smtClean="0">
                <a:cs typeface="Yagut" pitchFamily="2" charset="-78"/>
              </a:rPr>
              <a:t>    </a:t>
            </a:r>
            <a:r>
              <a:rPr lang="fa-IR" sz="2500" smtClean="0">
                <a:cs typeface="Yagut" pitchFamily="2" charset="-78"/>
              </a:rPr>
              <a:t>بخشنامه اي صادر</a:t>
            </a:r>
            <a:r>
              <a:rPr lang="fa-IR" sz="2600" smtClean="0">
                <a:cs typeface="Yagut" pitchFamily="2" charset="-78"/>
              </a:rPr>
              <a:t> نمي</a:t>
            </a:r>
            <a:r>
              <a:rPr lang="fa-IR" sz="2400" smtClean="0">
                <a:cs typeface="Yagut" pitchFamily="2" charset="-78"/>
              </a:rPr>
              <a:t> كند.</a:t>
            </a:r>
          </a:p>
          <a:p>
            <a:pPr marL="609600" indent="-609600" algn="just" eaLnBrk="1" hangingPunct="1">
              <a:lnSpc>
                <a:spcPct val="80000"/>
              </a:lnSpc>
              <a:buClr>
                <a:srgbClr val="000000"/>
              </a:buClr>
              <a:buFont typeface="Wingdings" panose="05000000000000000000" pitchFamily="2" charset="2"/>
              <a:buNone/>
              <a:defRPr/>
            </a:pPr>
            <a:endParaRPr lang="en-US" sz="2400" smtClean="0">
              <a:cs typeface="Yagut" pitchFamily="2" charset="-78"/>
            </a:endParaRPr>
          </a:p>
        </p:txBody>
      </p:sp>
      <p:sp>
        <p:nvSpPr>
          <p:cNvPr id="91169" name="Line 33"/>
          <p:cNvSpPr>
            <a:spLocks noChangeShapeType="1"/>
          </p:cNvSpPr>
          <p:nvPr/>
        </p:nvSpPr>
        <p:spPr bwMode="auto">
          <a:xfrm>
            <a:off x="323850" y="5805488"/>
            <a:ext cx="0" cy="576262"/>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1170" name="Line 34"/>
          <p:cNvSpPr>
            <a:spLocks noChangeShapeType="1"/>
          </p:cNvSpPr>
          <p:nvPr/>
        </p:nvSpPr>
        <p:spPr bwMode="auto">
          <a:xfrm flipV="1">
            <a:off x="323850" y="3933825"/>
            <a:ext cx="0" cy="50323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wedg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2" name="Text Box 2"/>
          <p:cNvSpPr txBox="1">
            <a:spLocks noChangeArrowheads="1"/>
          </p:cNvSpPr>
          <p:nvPr/>
        </p:nvSpPr>
        <p:spPr bwMode="auto">
          <a:xfrm>
            <a:off x="8101013" y="5661025"/>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pPr>
            <a:r>
              <a:rPr lang="fa-IR" altLang="fa-IR" b="1">
                <a:latin typeface="Arial" panose="020B0604020202020204" pitchFamily="34" charset="0"/>
              </a:rPr>
              <a:t>تنبيه</a:t>
            </a:r>
            <a:endParaRPr lang="en-US" altLang="fa-IR" b="1">
              <a:latin typeface="Arial" panose="020B0604020202020204" pitchFamily="34" charset="0"/>
            </a:endParaRPr>
          </a:p>
        </p:txBody>
      </p:sp>
      <p:sp>
        <p:nvSpPr>
          <p:cNvPr id="92163" name="Text Box 3"/>
          <p:cNvSpPr txBox="1">
            <a:spLocks noChangeArrowheads="1"/>
          </p:cNvSpPr>
          <p:nvPr/>
        </p:nvSpPr>
        <p:spPr bwMode="auto">
          <a:xfrm>
            <a:off x="7380288" y="616585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pPr>
            <a:r>
              <a:rPr lang="fa-IR" altLang="fa-IR" b="1">
                <a:latin typeface="Arial" panose="020B0604020202020204" pitchFamily="34" charset="0"/>
              </a:rPr>
              <a:t>رابطه</a:t>
            </a:r>
            <a:endParaRPr lang="en-US" altLang="fa-IR" b="1">
              <a:latin typeface="Arial" panose="020B0604020202020204" pitchFamily="34" charset="0"/>
            </a:endParaRPr>
          </a:p>
        </p:txBody>
      </p:sp>
      <p:sp>
        <p:nvSpPr>
          <p:cNvPr id="92164" name="Text Box 4"/>
          <p:cNvSpPr txBox="1">
            <a:spLocks noChangeArrowheads="1"/>
          </p:cNvSpPr>
          <p:nvPr/>
        </p:nvSpPr>
        <p:spPr bwMode="auto">
          <a:xfrm>
            <a:off x="6732588" y="5661025"/>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pPr>
            <a:r>
              <a:rPr lang="fa-IR" altLang="fa-IR" b="1">
                <a:latin typeface="Arial" panose="020B0604020202020204" pitchFamily="34" charset="0"/>
              </a:rPr>
              <a:t>تشويق</a:t>
            </a:r>
            <a:endParaRPr lang="en-US" altLang="fa-IR" b="1">
              <a:latin typeface="Arial" panose="020B0604020202020204" pitchFamily="34" charset="0"/>
            </a:endParaRPr>
          </a:p>
        </p:txBody>
      </p:sp>
      <p:sp>
        <p:nvSpPr>
          <p:cNvPr id="92165" name="Text Box 5"/>
          <p:cNvSpPr txBox="1">
            <a:spLocks noChangeArrowheads="1"/>
          </p:cNvSpPr>
          <p:nvPr/>
        </p:nvSpPr>
        <p:spPr bwMode="auto">
          <a:xfrm>
            <a:off x="6084888" y="6092825"/>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pPr>
            <a:r>
              <a:rPr lang="fa-IR" altLang="fa-IR" b="1">
                <a:latin typeface="Arial" panose="020B0604020202020204" pitchFamily="34" charset="0"/>
              </a:rPr>
              <a:t>قانوني</a:t>
            </a:r>
            <a:endParaRPr lang="en-US" altLang="fa-IR" b="1">
              <a:latin typeface="Arial" panose="020B0604020202020204" pitchFamily="34" charset="0"/>
            </a:endParaRPr>
          </a:p>
        </p:txBody>
      </p:sp>
      <p:sp>
        <p:nvSpPr>
          <p:cNvPr id="92166" name="Text Box 6"/>
          <p:cNvSpPr txBox="1">
            <a:spLocks noChangeArrowheads="1"/>
          </p:cNvSpPr>
          <p:nvPr/>
        </p:nvSpPr>
        <p:spPr bwMode="auto">
          <a:xfrm>
            <a:off x="5292725" y="5661025"/>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pPr>
            <a:r>
              <a:rPr lang="fa-IR" altLang="fa-IR" b="1">
                <a:latin typeface="Arial" panose="020B0604020202020204" pitchFamily="34" charset="0"/>
              </a:rPr>
              <a:t>مرجع</a:t>
            </a:r>
            <a:endParaRPr lang="en-US" altLang="fa-IR" b="1">
              <a:latin typeface="Arial" panose="020B0604020202020204" pitchFamily="34" charset="0"/>
            </a:endParaRPr>
          </a:p>
        </p:txBody>
      </p:sp>
      <p:sp>
        <p:nvSpPr>
          <p:cNvPr id="301063" name="Rectangle 7"/>
          <p:cNvSpPr>
            <a:spLocks noGrp="1" noChangeArrowheads="1"/>
          </p:cNvSpPr>
          <p:nvPr>
            <p:ph type="ctrTitle"/>
          </p:nvPr>
        </p:nvSpPr>
        <p:spPr>
          <a:xfrm>
            <a:off x="3492500" y="188913"/>
            <a:ext cx="5651500" cy="360362"/>
          </a:xfrm>
        </p:spPr>
        <p:txBody>
          <a:bodyPr/>
          <a:lstStyle/>
          <a:p>
            <a:pPr eaLnBrk="1" hangingPunct="1">
              <a:defRPr/>
            </a:pPr>
            <a:r>
              <a:rPr lang="fa-IR" sz="3200" smtClean="0">
                <a:solidFill>
                  <a:srgbClr val="FFFF00"/>
                </a:solidFill>
                <a:cs typeface="Titr" pitchFamily="2" charset="-78"/>
              </a:rPr>
              <a:t>سبك رهبري</a:t>
            </a:r>
            <a:r>
              <a:rPr lang="fa-IR" sz="2800" smtClean="0">
                <a:solidFill>
                  <a:srgbClr val="FFFF00"/>
                </a:solidFill>
                <a:cs typeface="Titr" pitchFamily="2" charset="-78"/>
              </a:rPr>
              <a:t> (</a:t>
            </a:r>
            <a:r>
              <a:rPr lang="en-US" sz="2800" smtClean="0">
                <a:solidFill>
                  <a:srgbClr val="FFFF00"/>
                </a:solidFill>
                <a:cs typeface="Titr" pitchFamily="2" charset="-78"/>
              </a:rPr>
              <a:t>STYLE OF LEADER</a:t>
            </a:r>
            <a:r>
              <a:rPr lang="fa-IR" sz="2800" smtClean="0">
                <a:solidFill>
                  <a:srgbClr val="FFFF00"/>
                </a:solidFill>
                <a:cs typeface="Titr" pitchFamily="2" charset="-78"/>
              </a:rPr>
              <a:t>)</a:t>
            </a:r>
            <a:endParaRPr lang="en-US" sz="2800" smtClean="0">
              <a:solidFill>
                <a:srgbClr val="FFFF00"/>
              </a:solidFill>
              <a:cs typeface="Titr" pitchFamily="2" charset="-78"/>
            </a:endParaRPr>
          </a:p>
        </p:txBody>
      </p:sp>
      <p:sp>
        <p:nvSpPr>
          <p:cNvPr id="92168" name="Rectangle 8"/>
          <p:cNvSpPr>
            <a:spLocks noChangeArrowheads="1"/>
          </p:cNvSpPr>
          <p:nvPr/>
        </p:nvSpPr>
        <p:spPr bwMode="auto">
          <a:xfrm>
            <a:off x="4067175" y="2708275"/>
            <a:ext cx="2362200" cy="1981200"/>
          </a:xfrm>
          <a:prstGeom prst="rect">
            <a:avLst/>
          </a:prstGeom>
          <a:gradFill rotWithShape="1">
            <a:gsLst>
              <a:gs pos="0">
                <a:srgbClr val="FFFFFF"/>
              </a:gs>
              <a:gs pos="100000">
                <a:srgbClr val="00FF00"/>
              </a:gs>
            </a:gsLst>
            <a:path path="shape">
              <a:fillToRect l="50000" t="50000" r="50000" b="50000"/>
            </a:path>
          </a:gradFill>
          <a:ln w="3175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en-US" altLang="fa-IR" sz="2400" b="1">
                <a:solidFill>
                  <a:srgbClr val="990099"/>
                </a:solidFill>
                <a:latin typeface="Arial" panose="020B0604020202020204" pitchFamily="34" charset="0"/>
              </a:rPr>
              <a:t>4</a:t>
            </a:r>
          </a:p>
          <a:p>
            <a:pPr algn="ctr" rtl="0" eaLnBrk="1" hangingPunct="1"/>
            <a:r>
              <a:rPr lang="en-US" altLang="fa-IR" sz="1600" b="1">
                <a:solidFill>
                  <a:srgbClr val="990099"/>
                </a:solidFill>
                <a:latin typeface="Arial" panose="020B0604020202020204" pitchFamily="34" charset="0"/>
              </a:rPr>
              <a:t>Turn over</a:t>
            </a:r>
          </a:p>
          <a:p>
            <a:pPr algn="ctr" rtl="0" eaLnBrk="1" hangingPunct="1"/>
            <a:r>
              <a:rPr lang="en-US" altLang="fa-IR" sz="1600" b="1">
                <a:solidFill>
                  <a:srgbClr val="990099"/>
                </a:solidFill>
                <a:latin typeface="Arial" panose="020B0604020202020204" pitchFamily="34" charset="0"/>
              </a:rPr>
              <a:t> responsibility for</a:t>
            </a:r>
          </a:p>
          <a:p>
            <a:pPr algn="ctr" rtl="0" eaLnBrk="1" hangingPunct="1"/>
            <a:r>
              <a:rPr lang="en-US" altLang="fa-IR" sz="1600" b="1">
                <a:solidFill>
                  <a:srgbClr val="990099"/>
                </a:solidFill>
                <a:latin typeface="Arial" panose="020B0604020202020204" pitchFamily="34" charset="0"/>
              </a:rPr>
              <a:t> decisions</a:t>
            </a:r>
          </a:p>
          <a:p>
            <a:pPr algn="ctr" rtl="0" eaLnBrk="1" hangingPunct="1"/>
            <a:r>
              <a:rPr lang="en-US" altLang="fa-IR" sz="1600" b="1">
                <a:solidFill>
                  <a:srgbClr val="990099"/>
                </a:solidFill>
                <a:latin typeface="Arial" panose="020B0604020202020204" pitchFamily="34" charset="0"/>
              </a:rPr>
              <a:t> and implementation</a:t>
            </a:r>
            <a:endParaRPr lang="fa-IR" altLang="fa-IR" sz="1600" b="1">
              <a:solidFill>
                <a:srgbClr val="990099"/>
              </a:solidFill>
              <a:latin typeface="Arial" panose="020B0604020202020204" pitchFamily="34" charset="0"/>
            </a:endParaRPr>
          </a:p>
          <a:p>
            <a:pPr algn="ctr" rtl="0" eaLnBrk="1" hangingPunct="1"/>
            <a:r>
              <a:rPr lang="fa-IR" altLang="fa-IR" sz="1600" b="1">
                <a:solidFill>
                  <a:srgbClr val="990099"/>
                </a:solidFill>
                <a:latin typeface="Arial" panose="020B0604020202020204" pitchFamily="34" charset="0"/>
                <a:cs typeface="Titr" pitchFamily="2" charset="0"/>
              </a:rPr>
              <a:t>مسئوليت تصميم گيري </a:t>
            </a:r>
          </a:p>
          <a:p>
            <a:pPr algn="ctr" rtl="0" eaLnBrk="1" hangingPunct="1"/>
            <a:r>
              <a:rPr lang="fa-IR" altLang="fa-IR" sz="1600" b="1">
                <a:solidFill>
                  <a:srgbClr val="990099"/>
                </a:solidFill>
                <a:latin typeface="Arial" panose="020B0604020202020204" pitchFamily="34" charset="0"/>
                <a:cs typeface="Titr" pitchFamily="2" charset="0"/>
              </a:rPr>
              <a:t>و اجرا امور را تفويض مي كند</a:t>
            </a:r>
          </a:p>
        </p:txBody>
      </p:sp>
      <p:sp>
        <p:nvSpPr>
          <p:cNvPr id="92169" name="Rectangle 9"/>
          <p:cNvSpPr>
            <a:spLocks noChangeArrowheads="1"/>
          </p:cNvSpPr>
          <p:nvPr/>
        </p:nvSpPr>
        <p:spPr bwMode="auto">
          <a:xfrm>
            <a:off x="4067175" y="765175"/>
            <a:ext cx="2390775" cy="1981200"/>
          </a:xfrm>
          <a:prstGeom prst="rect">
            <a:avLst/>
          </a:prstGeom>
          <a:gradFill rotWithShape="1">
            <a:gsLst>
              <a:gs pos="0">
                <a:srgbClr val="FFFFFF"/>
              </a:gs>
              <a:gs pos="100000">
                <a:srgbClr val="FFCC00"/>
              </a:gs>
            </a:gsLst>
            <a:path path="shape">
              <a:fillToRect l="50000" t="50000" r="50000" b="50000"/>
            </a:path>
          </a:gradFill>
          <a:ln w="31750">
            <a:solidFill>
              <a:schemeClr val="tx1"/>
            </a:solidFill>
            <a:miter lim="800000"/>
            <a:headEnd/>
            <a:tailEnd/>
          </a:ln>
        </p:spPr>
        <p:txBody>
          <a:bodyPr wrap="none"/>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en-US" altLang="fa-IR" sz="2400" b="1">
                <a:solidFill>
                  <a:srgbClr val="990099"/>
                </a:solidFill>
                <a:latin typeface="Arial" panose="020B0604020202020204" pitchFamily="34" charset="0"/>
              </a:rPr>
              <a:t>3</a:t>
            </a:r>
          </a:p>
          <a:p>
            <a:pPr algn="ctr" rtl="0" eaLnBrk="1" hangingPunct="1"/>
            <a:r>
              <a:rPr lang="en-US" altLang="fa-IR" sz="1600" b="1">
                <a:solidFill>
                  <a:srgbClr val="990099"/>
                </a:solidFill>
                <a:latin typeface="Arial" panose="020B0604020202020204" pitchFamily="34" charset="0"/>
              </a:rPr>
              <a:t>Share ideas and</a:t>
            </a:r>
          </a:p>
          <a:p>
            <a:pPr algn="ctr" rtl="0" eaLnBrk="1" hangingPunct="1"/>
            <a:r>
              <a:rPr lang="en-US" altLang="fa-IR" sz="1600" b="1">
                <a:solidFill>
                  <a:srgbClr val="990099"/>
                </a:solidFill>
                <a:latin typeface="Arial" panose="020B0604020202020204" pitchFamily="34" charset="0"/>
              </a:rPr>
              <a:t> facilitate in making</a:t>
            </a:r>
          </a:p>
          <a:p>
            <a:pPr algn="ctr" rtl="0" eaLnBrk="1" hangingPunct="1"/>
            <a:r>
              <a:rPr lang="en-US" altLang="fa-IR" sz="1600" b="1">
                <a:solidFill>
                  <a:srgbClr val="990099"/>
                </a:solidFill>
                <a:latin typeface="Arial" panose="020B0604020202020204" pitchFamily="34" charset="0"/>
              </a:rPr>
              <a:t> decisions</a:t>
            </a:r>
            <a:endParaRPr lang="fa-IR" altLang="fa-IR" sz="1600" b="1">
              <a:solidFill>
                <a:srgbClr val="990099"/>
              </a:solidFill>
              <a:latin typeface="Arial" panose="020B0604020202020204" pitchFamily="34" charset="0"/>
            </a:endParaRPr>
          </a:p>
          <a:p>
            <a:pPr algn="ctr" rtl="0" eaLnBrk="1" hangingPunct="1"/>
            <a:r>
              <a:rPr lang="fa-IR" altLang="fa-IR" sz="1600" b="1">
                <a:solidFill>
                  <a:srgbClr val="990099"/>
                </a:solidFill>
                <a:latin typeface="Arial" panose="020B0604020202020204" pitchFamily="34" charset="0"/>
                <a:cs typeface="Titr" pitchFamily="2" charset="0"/>
              </a:rPr>
              <a:t>ديدگاههاي زيردستان را </a:t>
            </a:r>
          </a:p>
          <a:p>
            <a:pPr algn="ctr" rtl="0" eaLnBrk="1" hangingPunct="1"/>
            <a:r>
              <a:rPr lang="fa-IR" altLang="fa-IR" sz="1600" b="1">
                <a:solidFill>
                  <a:srgbClr val="990099"/>
                </a:solidFill>
                <a:latin typeface="Arial" panose="020B0604020202020204" pitchFamily="34" charset="0"/>
                <a:cs typeface="Titr" pitchFamily="2" charset="0"/>
              </a:rPr>
              <a:t>به مشاركت گذاشته وتصميم گيري</a:t>
            </a:r>
          </a:p>
          <a:p>
            <a:pPr algn="ctr" rtl="0" eaLnBrk="1" hangingPunct="1"/>
            <a:r>
              <a:rPr lang="fa-IR" altLang="fa-IR" sz="1600" b="1">
                <a:solidFill>
                  <a:srgbClr val="990099"/>
                </a:solidFill>
                <a:latin typeface="Arial" panose="020B0604020202020204" pitchFamily="34" charset="0"/>
                <a:cs typeface="Titr" pitchFamily="2" charset="0"/>
              </a:rPr>
              <a:t> را تسهيل ميكند</a:t>
            </a:r>
            <a:endParaRPr lang="en-US" altLang="fa-IR" sz="1600" b="1">
              <a:solidFill>
                <a:srgbClr val="990099"/>
              </a:solidFill>
              <a:latin typeface="Arial" panose="020B0604020202020204" pitchFamily="34" charset="0"/>
              <a:cs typeface="Titr" pitchFamily="2" charset="0"/>
            </a:endParaRPr>
          </a:p>
        </p:txBody>
      </p:sp>
      <p:sp>
        <p:nvSpPr>
          <p:cNvPr id="92170" name="Rectangle 10"/>
          <p:cNvSpPr>
            <a:spLocks noChangeArrowheads="1"/>
          </p:cNvSpPr>
          <p:nvPr/>
        </p:nvSpPr>
        <p:spPr bwMode="auto">
          <a:xfrm>
            <a:off x="6457950" y="765175"/>
            <a:ext cx="2362200" cy="1981200"/>
          </a:xfrm>
          <a:prstGeom prst="rect">
            <a:avLst/>
          </a:prstGeom>
          <a:gradFill rotWithShape="1">
            <a:gsLst>
              <a:gs pos="0">
                <a:srgbClr val="FFFFFF"/>
              </a:gs>
              <a:gs pos="100000">
                <a:srgbClr val="CCFFCC"/>
              </a:gs>
            </a:gsLst>
            <a:path path="shape">
              <a:fillToRect l="50000" t="50000" r="50000" b="50000"/>
            </a:path>
          </a:gradFill>
          <a:ln w="31750">
            <a:solidFill>
              <a:schemeClr val="tx1"/>
            </a:solidFill>
            <a:miter lim="800000"/>
            <a:headEnd/>
            <a:tailEnd/>
          </a:ln>
        </p:spPr>
        <p:txBody>
          <a:bodyPr wrap="none"/>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en-US" altLang="fa-IR" sz="2400" b="1">
                <a:solidFill>
                  <a:srgbClr val="990099"/>
                </a:solidFill>
                <a:latin typeface="Arial" panose="020B0604020202020204" pitchFamily="34" charset="0"/>
              </a:rPr>
              <a:t>2</a:t>
            </a:r>
          </a:p>
          <a:p>
            <a:pPr algn="ctr" rtl="0" eaLnBrk="1" hangingPunct="1"/>
            <a:r>
              <a:rPr lang="en-US" altLang="fa-IR" sz="1600" b="1">
                <a:solidFill>
                  <a:srgbClr val="990099"/>
                </a:solidFill>
                <a:latin typeface="Arial" panose="020B0604020202020204" pitchFamily="34" charset="0"/>
              </a:rPr>
              <a:t>Explain decisions</a:t>
            </a:r>
          </a:p>
          <a:p>
            <a:pPr algn="ctr" rtl="0" eaLnBrk="1" hangingPunct="1"/>
            <a:r>
              <a:rPr lang="en-US" altLang="fa-IR" sz="1600" b="1">
                <a:solidFill>
                  <a:srgbClr val="990099"/>
                </a:solidFill>
                <a:latin typeface="Arial" panose="020B0604020202020204" pitchFamily="34" charset="0"/>
              </a:rPr>
              <a:t> and provide opportunity </a:t>
            </a:r>
          </a:p>
          <a:p>
            <a:pPr algn="ctr" rtl="0" eaLnBrk="1" hangingPunct="1"/>
            <a:r>
              <a:rPr lang="en-US" altLang="fa-IR" sz="1600" b="1">
                <a:solidFill>
                  <a:srgbClr val="990099"/>
                </a:solidFill>
                <a:latin typeface="Arial" panose="020B0604020202020204" pitchFamily="34" charset="0"/>
              </a:rPr>
              <a:t>for clarification</a:t>
            </a:r>
            <a:endParaRPr lang="fa-IR" altLang="fa-IR" sz="1600" b="1">
              <a:solidFill>
                <a:srgbClr val="990099"/>
              </a:solidFill>
              <a:latin typeface="Arial" panose="020B0604020202020204" pitchFamily="34" charset="0"/>
            </a:endParaRPr>
          </a:p>
          <a:p>
            <a:pPr algn="ctr" rtl="0" eaLnBrk="1" hangingPunct="1"/>
            <a:r>
              <a:rPr lang="fa-IR" altLang="fa-IR" sz="1600" b="1">
                <a:solidFill>
                  <a:srgbClr val="990099"/>
                </a:solidFill>
                <a:latin typeface="Arial" panose="020B0604020202020204" pitchFamily="34" charset="0"/>
                <a:cs typeface="Titr" pitchFamily="2" charset="0"/>
              </a:rPr>
              <a:t>تصميمهارا توضيح ميدهدوفرصت </a:t>
            </a:r>
          </a:p>
          <a:p>
            <a:pPr algn="ctr" rtl="0" eaLnBrk="1" hangingPunct="1"/>
            <a:r>
              <a:rPr lang="fa-IR" altLang="fa-IR" sz="1600" b="1">
                <a:solidFill>
                  <a:srgbClr val="990099"/>
                </a:solidFill>
                <a:latin typeface="Arial" panose="020B0604020202020204" pitchFamily="34" charset="0"/>
                <a:cs typeface="Titr" pitchFamily="2" charset="0"/>
              </a:rPr>
              <a:t>انجام كاربه افراد ميدهد</a:t>
            </a:r>
            <a:r>
              <a:rPr lang="fa-IR" altLang="fa-IR" sz="1600" b="1">
                <a:solidFill>
                  <a:srgbClr val="000000"/>
                </a:solidFill>
                <a:latin typeface="Arial" panose="020B0604020202020204" pitchFamily="34" charset="0"/>
              </a:rPr>
              <a:t> </a:t>
            </a:r>
          </a:p>
          <a:p>
            <a:pPr algn="ctr" rtl="0" eaLnBrk="1" hangingPunct="1"/>
            <a:endParaRPr lang="en-US" altLang="fa-IR" sz="1600" b="1">
              <a:solidFill>
                <a:srgbClr val="000000"/>
              </a:solidFill>
              <a:latin typeface="Arial" panose="020B0604020202020204" pitchFamily="34" charset="0"/>
            </a:endParaRPr>
          </a:p>
        </p:txBody>
      </p:sp>
      <p:sp>
        <p:nvSpPr>
          <p:cNvPr id="92171" name="Rectangle 11"/>
          <p:cNvSpPr>
            <a:spLocks noChangeArrowheads="1"/>
          </p:cNvSpPr>
          <p:nvPr/>
        </p:nvSpPr>
        <p:spPr bwMode="auto">
          <a:xfrm>
            <a:off x="6443663" y="2708275"/>
            <a:ext cx="2362200" cy="1981200"/>
          </a:xfrm>
          <a:prstGeom prst="rect">
            <a:avLst/>
          </a:prstGeom>
          <a:gradFill rotWithShape="1">
            <a:gsLst>
              <a:gs pos="0">
                <a:srgbClr val="FFFFFF"/>
              </a:gs>
              <a:gs pos="100000">
                <a:srgbClr val="FFFF99"/>
              </a:gs>
            </a:gsLst>
            <a:path path="shape">
              <a:fillToRect l="50000" t="50000" r="50000" b="50000"/>
            </a:path>
          </a:gradFill>
          <a:ln w="31750">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en-US" altLang="fa-IR" sz="2400" b="1">
                <a:solidFill>
                  <a:srgbClr val="990099"/>
                </a:solidFill>
                <a:latin typeface="Arial" panose="020B0604020202020204" pitchFamily="34" charset="0"/>
              </a:rPr>
              <a:t>1</a:t>
            </a:r>
            <a:r>
              <a:rPr lang="en-US" altLang="fa-IR" b="1">
                <a:solidFill>
                  <a:srgbClr val="990099"/>
                </a:solidFill>
                <a:latin typeface="Arial" panose="020B0604020202020204" pitchFamily="34" charset="0"/>
              </a:rPr>
              <a:t>    </a:t>
            </a:r>
            <a:endParaRPr lang="en-US" altLang="fa-IR" sz="2400" b="1">
              <a:solidFill>
                <a:srgbClr val="990099"/>
              </a:solidFill>
              <a:latin typeface="Arial" panose="020B0604020202020204" pitchFamily="34" charset="0"/>
            </a:endParaRPr>
          </a:p>
          <a:p>
            <a:pPr algn="ctr" rtl="0" eaLnBrk="1" hangingPunct="1"/>
            <a:r>
              <a:rPr lang="fa-IR" altLang="fa-IR" sz="1600" b="1">
                <a:solidFill>
                  <a:srgbClr val="990099"/>
                </a:solidFill>
                <a:latin typeface="Arial" panose="020B0604020202020204" pitchFamily="34" charset="0"/>
                <a:cs typeface="Titr" pitchFamily="2" charset="0"/>
              </a:rPr>
              <a:t>دستورات را دقيق بيان ميكند  </a:t>
            </a:r>
          </a:p>
          <a:p>
            <a:pPr algn="ctr" rtl="0" eaLnBrk="1" hangingPunct="1"/>
            <a:r>
              <a:rPr lang="fa-IR" altLang="fa-IR" sz="1600" b="1">
                <a:solidFill>
                  <a:srgbClr val="990099"/>
                </a:solidFill>
                <a:latin typeface="Arial" panose="020B0604020202020204" pitchFamily="34" charset="0"/>
                <a:cs typeface="Titr" pitchFamily="2" charset="0"/>
              </a:rPr>
              <a:t> كارها را از نزديك سرپرستي ميكند</a:t>
            </a:r>
            <a:endParaRPr lang="en-US" altLang="fa-IR" sz="1600" b="1">
              <a:solidFill>
                <a:srgbClr val="990099"/>
              </a:solidFill>
              <a:latin typeface="Arial" panose="020B0604020202020204" pitchFamily="34" charset="0"/>
            </a:endParaRPr>
          </a:p>
          <a:p>
            <a:pPr algn="ctr" rtl="0" eaLnBrk="1" hangingPunct="1"/>
            <a:r>
              <a:rPr lang="en-US" altLang="fa-IR" sz="1600" b="1">
                <a:solidFill>
                  <a:srgbClr val="990099"/>
                </a:solidFill>
                <a:latin typeface="Arial" panose="020B0604020202020204" pitchFamily="34" charset="0"/>
              </a:rPr>
              <a:t>Provide specific</a:t>
            </a:r>
          </a:p>
          <a:p>
            <a:pPr algn="ctr" rtl="0" eaLnBrk="1" hangingPunct="1"/>
            <a:r>
              <a:rPr lang="en-US" altLang="fa-IR" sz="1600" b="1">
                <a:solidFill>
                  <a:srgbClr val="990099"/>
                </a:solidFill>
                <a:latin typeface="Arial" panose="020B0604020202020204" pitchFamily="34" charset="0"/>
              </a:rPr>
              <a:t> instructions</a:t>
            </a:r>
          </a:p>
          <a:p>
            <a:pPr algn="ctr" rtl="0" eaLnBrk="1" hangingPunct="1"/>
            <a:r>
              <a:rPr lang="en-US" altLang="fa-IR" sz="1600" b="1">
                <a:solidFill>
                  <a:srgbClr val="990099"/>
                </a:solidFill>
                <a:latin typeface="Arial" panose="020B0604020202020204" pitchFamily="34" charset="0"/>
              </a:rPr>
              <a:t>And closely supervise </a:t>
            </a:r>
          </a:p>
          <a:p>
            <a:pPr algn="ctr" rtl="0" eaLnBrk="1" hangingPunct="1"/>
            <a:r>
              <a:rPr lang="en-US" altLang="fa-IR" sz="1600" b="1">
                <a:solidFill>
                  <a:srgbClr val="000000"/>
                </a:solidFill>
                <a:latin typeface="Arial" panose="020B0604020202020204" pitchFamily="34" charset="0"/>
              </a:rPr>
              <a:t>performance</a:t>
            </a:r>
          </a:p>
        </p:txBody>
      </p:sp>
      <p:sp>
        <p:nvSpPr>
          <p:cNvPr id="92172" name="Freeform 12"/>
          <p:cNvSpPr>
            <a:spLocks/>
          </p:cNvSpPr>
          <p:nvPr/>
        </p:nvSpPr>
        <p:spPr bwMode="auto">
          <a:xfrm>
            <a:off x="4067175" y="1196975"/>
            <a:ext cx="4724400" cy="2489200"/>
          </a:xfrm>
          <a:custGeom>
            <a:avLst/>
            <a:gdLst>
              <a:gd name="T0" fmla="*/ 0 w 2640"/>
              <a:gd name="T1" fmla="*/ 1344 h 1568"/>
              <a:gd name="T2" fmla="*/ 432 w 2640"/>
              <a:gd name="T3" fmla="*/ 1344 h 1568"/>
              <a:gd name="T4" fmla="*/ 1392 w 2640"/>
              <a:gd name="T5" fmla="*/ 0 h 1568"/>
              <a:gd name="T6" fmla="*/ 2160 w 2640"/>
              <a:gd name="T7" fmla="*/ 1344 h 1568"/>
              <a:gd name="T8" fmla="*/ 2640 w 2640"/>
              <a:gd name="T9" fmla="*/ 1200 h 1568"/>
              <a:gd name="T10" fmla="*/ 0 60000 65536"/>
              <a:gd name="T11" fmla="*/ 0 60000 65536"/>
              <a:gd name="T12" fmla="*/ 0 60000 65536"/>
              <a:gd name="T13" fmla="*/ 0 60000 65536"/>
              <a:gd name="T14" fmla="*/ 0 60000 65536"/>
              <a:gd name="T15" fmla="*/ 0 w 2640"/>
              <a:gd name="T16" fmla="*/ 0 h 1568"/>
              <a:gd name="T17" fmla="*/ 2640 w 2640"/>
              <a:gd name="T18" fmla="*/ 1568 h 1568"/>
            </a:gdLst>
            <a:ahLst/>
            <a:cxnLst>
              <a:cxn ang="T10">
                <a:pos x="T0" y="T1"/>
              </a:cxn>
              <a:cxn ang="T11">
                <a:pos x="T2" y="T3"/>
              </a:cxn>
              <a:cxn ang="T12">
                <a:pos x="T4" y="T5"/>
              </a:cxn>
              <a:cxn ang="T13">
                <a:pos x="T6" y="T7"/>
              </a:cxn>
              <a:cxn ang="T14">
                <a:pos x="T8" y="T9"/>
              </a:cxn>
            </a:cxnLst>
            <a:rect l="T15" t="T16" r="T17" b="T18"/>
            <a:pathLst>
              <a:path w="2640" h="1568">
                <a:moveTo>
                  <a:pt x="0" y="1344"/>
                </a:moveTo>
                <a:cubicBezTo>
                  <a:pt x="100" y="1456"/>
                  <a:pt x="200" y="1568"/>
                  <a:pt x="432" y="1344"/>
                </a:cubicBezTo>
                <a:cubicBezTo>
                  <a:pt x="664" y="1120"/>
                  <a:pt x="1104" y="0"/>
                  <a:pt x="1392" y="0"/>
                </a:cubicBezTo>
                <a:cubicBezTo>
                  <a:pt x="1680" y="0"/>
                  <a:pt x="1952" y="1144"/>
                  <a:pt x="2160" y="1344"/>
                </a:cubicBezTo>
                <a:cubicBezTo>
                  <a:pt x="2368" y="1544"/>
                  <a:pt x="2504" y="1372"/>
                  <a:pt x="2640" y="1200"/>
                </a:cubicBezTo>
              </a:path>
            </a:pathLst>
          </a:custGeom>
          <a:noFill/>
          <a:ln w="60325">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2173" name="Text Box 13"/>
          <p:cNvSpPr txBox="1">
            <a:spLocks noChangeArrowheads="1"/>
          </p:cNvSpPr>
          <p:nvPr/>
        </p:nvSpPr>
        <p:spPr bwMode="auto">
          <a:xfrm>
            <a:off x="1447800" y="4876800"/>
            <a:ext cx="6051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endParaRPr lang="en-US" altLang="fa-IR">
              <a:latin typeface="Arial" panose="020B0604020202020204" pitchFamily="34" charset="0"/>
            </a:endParaRPr>
          </a:p>
        </p:txBody>
      </p:sp>
      <p:sp>
        <p:nvSpPr>
          <p:cNvPr id="92174" name="Text Box 14"/>
          <p:cNvSpPr txBox="1">
            <a:spLocks noChangeArrowheads="1"/>
          </p:cNvSpPr>
          <p:nvPr/>
        </p:nvSpPr>
        <p:spPr bwMode="auto">
          <a:xfrm>
            <a:off x="1447800" y="685800"/>
            <a:ext cx="38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endParaRPr lang="en-US" altLang="fa-IR">
              <a:latin typeface="Arial" panose="020B0604020202020204" pitchFamily="34" charset="0"/>
            </a:endParaRPr>
          </a:p>
        </p:txBody>
      </p:sp>
      <p:sp>
        <p:nvSpPr>
          <p:cNvPr id="92175" name="Rectangle 15"/>
          <p:cNvSpPr>
            <a:spLocks noChangeArrowheads="1"/>
          </p:cNvSpPr>
          <p:nvPr/>
        </p:nvSpPr>
        <p:spPr bwMode="auto">
          <a:xfrm rot="5400000">
            <a:off x="6336507" y="3825081"/>
            <a:ext cx="431800" cy="23764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800" b="1">
                <a:solidFill>
                  <a:schemeClr val="bg1"/>
                </a:solidFill>
                <a:latin typeface="Arial" panose="020B0604020202020204" pitchFamily="34" charset="0"/>
              </a:rPr>
              <a:t>رفتار وظيفه اي</a:t>
            </a:r>
            <a:endParaRPr lang="en-US" altLang="fa-IR" sz="2800" b="1">
              <a:solidFill>
                <a:schemeClr val="bg1"/>
              </a:solidFill>
              <a:latin typeface="Arial" panose="020B0604020202020204" pitchFamily="34" charset="0"/>
            </a:endParaRPr>
          </a:p>
        </p:txBody>
      </p:sp>
      <p:sp>
        <p:nvSpPr>
          <p:cNvPr id="92176" name="Line 16"/>
          <p:cNvSpPr>
            <a:spLocks noChangeShapeType="1"/>
          </p:cNvSpPr>
          <p:nvPr/>
        </p:nvSpPr>
        <p:spPr bwMode="auto">
          <a:xfrm flipH="1">
            <a:off x="4067175" y="5013325"/>
            <a:ext cx="122555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2177" name="Line 17"/>
          <p:cNvSpPr>
            <a:spLocks noChangeShapeType="1"/>
          </p:cNvSpPr>
          <p:nvPr/>
        </p:nvSpPr>
        <p:spPr bwMode="auto">
          <a:xfrm flipV="1">
            <a:off x="7885113" y="5013325"/>
            <a:ext cx="8636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2178" name="Rectangle 18"/>
          <p:cNvSpPr>
            <a:spLocks noChangeArrowheads="1"/>
          </p:cNvSpPr>
          <p:nvPr/>
        </p:nvSpPr>
        <p:spPr bwMode="auto">
          <a:xfrm>
            <a:off x="3419475" y="1846263"/>
            <a:ext cx="446088" cy="20875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chemeClr val="bg1"/>
                </a:solidFill>
                <a:latin typeface="Arial" panose="020B0604020202020204" pitchFamily="34" charset="0"/>
              </a:rPr>
              <a:t>رفتار رابطه گرا</a:t>
            </a:r>
            <a:endParaRPr lang="en-US" altLang="fa-IR" sz="2400" b="1">
              <a:solidFill>
                <a:schemeClr val="bg1"/>
              </a:solidFill>
              <a:latin typeface="Arial" panose="020B0604020202020204" pitchFamily="34" charset="0"/>
            </a:endParaRPr>
          </a:p>
        </p:txBody>
      </p:sp>
      <p:sp>
        <p:nvSpPr>
          <p:cNvPr id="92179" name="Line 19"/>
          <p:cNvSpPr>
            <a:spLocks noChangeShapeType="1"/>
          </p:cNvSpPr>
          <p:nvPr/>
        </p:nvSpPr>
        <p:spPr bwMode="auto">
          <a:xfrm flipV="1">
            <a:off x="3779838" y="1412875"/>
            <a:ext cx="0" cy="792163"/>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2180" name="Line 20"/>
          <p:cNvSpPr>
            <a:spLocks noChangeShapeType="1"/>
          </p:cNvSpPr>
          <p:nvPr/>
        </p:nvSpPr>
        <p:spPr bwMode="auto">
          <a:xfrm>
            <a:off x="3779838" y="3573463"/>
            <a:ext cx="0" cy="1008062"/>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2181" name="Rectangle 21"/>
          <p:cNvSpPr>
            <a:spLocks noChangeArrowheads="1"/>
          </p:cNvSpPr>
          <p:nvPr/>
        </p:nvSpPr>
        <p:spPr bwMode="auto">
          <a:xfrm>
            <a:off x="0" y="0"/>
            <a:ext cx="37798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just" eaLnBrk="1" hangingPunct="1"/>
            <a:r>
              <a:rPr lang="fa-IR" altLang="fa-IR" sz="2400" b="1">
                <a:latin typeface="Arial" panose="020B0604020202020204" pitchFamily="34" charset="0"/>
                <a:cs typeface="Sina" pitchFamily="2" charset="0"/>
              </a:rPr>
              <a:t>پايگاه قدرت و سطح آمادگي كاركنان</a:t>
            </a:r>
          </a:p>
          <a:p>
            <a:pPr algn="just" eaLnBrk="1" hangingPunct="1"/>
            <a:r>
              <a:rPr lang="fa-IR" altLang="fa-IR" sz="2400" b="1">
                <a:latin typeface="Arial" panose="020B0604020202020204" pitchFamily="34" charset="0"/>
                <a:cs typeface="Yagut" pitchFamily="2" charset="0"/>
              </a:rPr>
              <a:t>هرسي وبلانچارد معتقدندبين سطح</a:t>
            </a:r>
          </a:p>
          <a:p>
            <a:pPr algn="just" eaLnBrk="1" hangingPunct="1"/>
            <a:r>
              <a:rPr lang="fa-IR" altLang="fa-IR" sz="2400" b="1">
                <a:latin typeface="Arial" panose="020B0604020202020204" pitchFamily="34" charset="0"/>
                <a:cs typeface="Yagut" pitchFamily="2" charset="0"/>
              </a:rPr>
              <a:t> آمادگي افرادوگروههاوپايگاه قدرت</a:t>
            </a:r>
          </a:p>
          <a:p>
            <a:pPr algn="just" eaLnBrk="1" hangingPunct="1"/>
            <a:r>
              <a:rPr lang="fa-IR" altLang="fa-IR" sz="2400" b="1">
                <a:latin typeface="Arial" panose="020B0604020202020204" pitchFamily="34" charset="0"/>
                <a:cs typeface="Yagut" pitchFamily="2" charset="0"/>
              </a:rPr>
              <a:t> ايشان رابطه اي مستقيم وجوددارد</a:t>
            </a:r>
            <a:r>
              <a:rPr lang="fa-IR" altLang="fa-IR" sz="2000" b="1">
                <a:latin typeface="Arial" panose="020B0604020202020204" pitchFamily="34" charset="0"/>
                <a:cs typeface="Yagut" pitchFamily="2" charset="0"/>
              </a:rPr>
              <a:t>.</a:t>
            </a:r>
            <a:r>
              <a:rPr lang="en-US" altLang="fa-IR" sz="2000" b="1">
                <a:latin typeface="Arial" panose="020B0604020202020204" pitchFamily="34" charset="0"/>
                <a:cs typeface="Yagut" pitchFamily="2" charset="0"/>
              </a:rPr>
              <a:t>                                                                                                                                                                                                                                                                             </a:t>
            </a:r>
          </a:p>
        </p:txBody>
      </p:sp>
      <p:sp>
        <p:nvSpPr>
          <p:cNvPr id="92182" name="Line 22"/>
          <p:cNvSpPr>
            <a:spLocks noChangeShapeType="1"/>
          </p:cNvSpPr>
          <p:nvPr/>
        </p:nvSpPr>
        <p:spPr bwMode="auto">
          <a:xfrm flipV="1">
            <a:off x="2700338" y="2708275"/>
            <a:ext cx="0" cy="32416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2183" name="Text Box 23"/>
          <p:cNvSpPr txBox="1">
            <a:spLocks noChangeArrowheads="1"/>
          </p:cNvSpPr>
          <p:nvPr/>
        </p:nvSpPr>
        <p:spPr bwMode="auto">
          <a:xfrm>
            <a:off x="1331913" y="6092825"/>
            <a:ext cx="151288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sz="2400" b="1">
                <a:latin typeface="Arial" panose="020B0604020202020204" pitchFamily="34" charset="0"/>
                <a:cs typeface="Yagut" pitchFamily="2" charset="0"/>
              </a:rPr>
              <a:t>آمادگي حداقل</a:t>
            </a:r>
            <a:r>
              <a:rPr lang="fa-IR" altLang="fa-IR" b="1">
                <a:latin typeface="Arial" panose="020B0604020202020204" pitchFamily="34" charset="0"/>
                <a:cs typeface="Yagut" pitchFamily="2" charset="0"/>
              </a:rPr>
              <a:t> </a:t>
            </a:r>
            <a:endParaRPr lang="en-US" altLang="fa-IR" b="1">
              <a:latin typeface="Arial" panose="020B0604020202020204" pitchFamily="34" charset="0"/>
              <a:cs typeface="Yagut" pitchFamily="2" charset="0"/>
            </a:endParaRPr>
          </a:p>
        </p:txBody>
      </p:sp>
      <p:sp>
        <p:nvSpPr>
          <p:cNvPr id="92184" name="Text Box 24"/>
          <p:cNvSpPr txBox="1">
            <a:spLocks noChangeArrowheads="1"/>
          </p:cNvSpPr>
          <p:nvPr/>
        </p:nvSpPr>
        <p:spPr bwMode="auto">
          <a:xfrm>
            <a:off x="1331913" y="2060575"/>
            <a:ext cx="1944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sz="2400" b="1">
                <a:latin typeface="Arial" panose="020B0604020202020204" pitchFamily="34" charset="0"/>
                <a:cs typeface="Yagut" pitchFamily="2" charset="0"/>
              </a:rPr>
              <a:t>آمادگي حداكثر</a:t>
            </a:r>
            <a:endParaRPr lang="en-US" altLang="fa-IR" sz="2400" b="1">
              <a:latin typeface="Arial" panose="020B0604020202020204" pitchFamily="34" charset="0"/>
              <a:cs typeface="Yagut" pitchFamily="2" charset="0"/>
            </a:endParaRPr>
          </a:p>
        </p:txBody>
      </p:sp>
      <p:sp>
        <p:nvSpPr>
          <p:cNvPr id="92185" name="Text Box 25"/>
          <p:cNvSpPr txBox="1">
            <a:spLocks noChangeArrowheads="1"/>
          </p:cNvSpPr>
          <p:nvPr/>
        </p:nvSpPr>
        <p:spPr bwMode="auto">
          <a:xfrm>
            <a:off x="395288" y="2781300"/>
            <a:ext cx="216058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pPr>
            <a:r>
              <a:rPr lang="fa-IR" altLang="fa-IR" sz="2000" b="1">
                <a:latin typeface="Arial" panose="020B0604020202020204" pitchFamily="34" charset="0"/>
                <a:cs typeface="Yagut" pitchFamily="2" charset="0"/>
              </a:rPr>
              <a:t>قدرت تخصصي</a:t>
            </a:r>
          </a:p>
          <a:p>
            <a:pPr eaLnBrk="1" hangingPunct="1">
              <a:spcBef>
                <a:spcPct val="50000"/>
              </a:spcBef>
            </a:pPr>
            <a:r>
              <a:rPr lang="fa-IR" altLang="fa-IR" sz="2000" b="1">
                <a:latin typeface="Arial" panose="020B0604020202020204" pitchFamily="34" charset="0"/>
                <a:cs typeface="Yagut" pitchFamily="2" charset="0"/>
              </a:rPr>
              <a:t>قدرت اطلاعاتي</a:t>
            </a:r>
          </a:p>
          <a:p>
            <a:pPr eaLnBrk="1" hangingPunct="1">
              <a:spcBef>
                <a:spcPct val="50000"/>
              </a:spcBef>
            </a:pPr>
            <a:r>
              <a:rPr lang="fa-IR" altLang="fa-IR" sz="2000" b="1">
                <a:latin typeface="Arial" panose="020B0604020202020204" pitchFamily="34" charset="0"/>
                <a:cs typeface="Yagut" pitchFamily="2" charset="0"/>
              </a:rPr>
              <a:t>قدرت مرجع</a:t>
            </a:r>
          </a:p>
          <a:p>
            <a:pPr eaLnBrk="1" hangingPunct="1">
              <a:spcBef>
                <a:spcPct val="50000"/>
              </a:spcBef>
            </a:pPr>
            <a:r>
              <a:rPr lang="fa-IR" altLang="fa-IR" sz="2000" b="1">
                <a:latin typeface="Arial" panose="020B0604020202020204" pitchFamily="34" charset="0"/>
                <a:cs typeface="Yagut" pitchFamily="2" charset="0"/>
              </a:rPr>
              <a:t>قدرت قانوني(مشروع)</a:t>
            </a:r>
          </a:p>
          <a:p>
            <a:pPr eaLnBrk="1" hangingPunct="1">
              <a:spcBef>
                <a:spcPct val="50000"/>
              </a:spcBef>
            </a:pPr>
            <a:r>
              <a:rPr lang="fa-IR" altLang="fa-IR" sz="2000" b="1">
                <a:latin typeface="Arial" panose="020B0604020202020204" pitchFamily="34" charset="0"/>
                <a:cs typeface="Yagut" pitchFamily="2" charset="0"/>
              </a:rPr>
              <a:t>قدرت تشويق</a:t>
            </a:r>
          </a:p>
          <a:p>
            <a:pPr eaLnBrk="1" hangingPunct="1">
              <a:spcBef>
                <a:spcPct val="50000"/>
              </a:spcBef>
            </a:pPr>
            <a:r>
              <a:rPr lang="fa-IR" altLang="fa-IR" sz="2000" b="1">
                <a:latin typeface="Arial" panose="020B0604020202020204" pitchFamily="34" charset="0"/>
                <a:cs typeface="Yagut" pitchFamily="2" charset="0"/>
              </a:rPr>
              <a:t>قدرت رابطه</a:t>
            </a:r>
          </a:p>
          <a:p>
            <a:pPr eaLnBrk="1" hangingPunct="1">
              <a:spcBef>
                <a:spcPct val="50000"/>
              </a:spcBef>
            </a:pPr>
            <a:r>
              <a:rPr lang="fa-IR" altLang="fa-IR" sz="2000" b="1">
                <a:latin typeface="Arial" panose="020B0604020202020204" pitchFamily="34" charset="0"/>
                <a:cs typeface="Yagut" pitchFamily="2" charset="0"/>
              </a:rPr>
              <a:t>قدرت تنبيه</a:t>
            </a:r>
            <a:endParaRPr lang="en-US" altLang="fa-IR" sz="2000" b="1">
              <a:latin typeface="Arial" panose="020B0604020202020204" pitchFamily="34" charset="0"/>
              <a:cs typeface="Yagut" pitchFamily="2" charset="0"/>
            </a:endParaRPr>
          </a:p>
        </p:txBody>
      </p:sp>
      <p:sp>
        <p:nvSpPr>
          <p:cNvPr id="92186" name="AutoShape 26"/>
          <p:cNvSpPr>
            <a:spLocks noChangeArrowheads="1"/>
          </p:cNvSpPr>
          <p:nvPr/>
        </p:nvSpPr>
        <p:spPr bwMode="auto">
          <a:xfrm rot="10800000">
            <a:off x="6516688" y="5661025"/>
            <a:ext cx="2627312" cy="981075"/>
          </a:xfrm>
          <a:prstGeom prst="triangle">
            <a:avLst>
              <a:gd name="adj" fmla="val 50000"/>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2187" name="AutoShape 27"/>
          <p:cNvSpPr>
            <a:spLocks noChangeArrowheads="1"/>
          </p:cNvSpPr>
          <p:nvPr/>
        </p:nvSpPr>
        <p:spPr bwMode="auto">
          <a:xfrm rot="10800000">
            <a:off x="5148263" y="5661025"/>
            <a:ext cx="2627312" cy="981075"/>
          </a:xfrm>
          <a:prstGeom prst="triangle">
            <a:avLst>
              <a:gd name="adj" fmla="val 50000"/>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2188" name="AutoShape 28"/>
          <p:cNvSpPr>
            <a:spLocks noChangeArrowheads="1"/>
          </p:cNvSpPr>
          <p:nvPr/>
        </p:nvSpPr>
        <p:spPr bwMode="auto">
          <a:xfrm rot="10800000">
            <a:off x="3563938" y="5661025"/>
            <a:ext cx="2627312" cy="981075"/>
          </a:xfrm>
          <a:prstGeom prst="triangle">
            <a:avLst>
              <a:gd name="adj" fmla="val 50000"/>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2189" name="Text Box 29"/>
          <p:cNvSpPr txBox="1">
            <a:spLocks noChangeArrowheads="1"/>
          </p:cNvSpPr>
          <p:nvPr/>
        </p:nvSpPr>
        <p:spPr bwMode="auto">
          <a:xfrm>
            <a:off x="4284663" y="6092825"/>
            <a:ext cx="10080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pPr>
            <a:r>
              <a:rPr lang="fa-IR" altLang="fa-IR" b="1">
                <a:latin typeface="Arial" panose="020B0604020202020204" pitchFamily="34" charset="0"/>
              </a:rPr>
              <a:t>اطلاعات</a:t>
            </a:r>
            <a:endParaRPr lang="en-US" altLang="fa-IR" b="1">
              <a:latin typeface="Arial" panose="020B0604020202020204" pitchFamily="34" charset="0"/>
            </a:endParaRPr>
          </a:p>
        </p:txBody>
      </p:sp>
      <p:sp>
        <p:nvSpPr>
          <p:cNvPr id="92190" name="Text Box 30"/>
          <p:cNvSpPr txBox="1">
            <a:spLocks noChangeArrowheads="1"/>
          </p:cNvSpPr>
          <p:nvPr/>
        </p:nvSpPr>
        <p:spPr bwMode="auto">
          <a:xfrm>
            <a:off x="3563938" y="5661025"/>
            <a:ext cx="10080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pPr>
            <a:r>
              <a:rPr lang="fa-IR" altLang="fa-IR" b="1">
                <a:latin typeface="Arial" panose="020B0604020202020204" pitchFamily="34" charset="0"/>
              </a:rPr>
              <a:t>تخصص</a:t>
            </a:r>
            <a:endParaRPr lang="en-US" altLang="fa-IR" b="1">
              <a:latin typeface="Arial" panose="020B0604020202020204" pitchFamily="34" charset="0"/>
            </a:endParaRPr>
          </a:p>
        </p:txBody>
      </p:sp>
      <p:sp>
        <p:nvSpPr>
          <p:cNvPr id="92191" name="Text Box 31"/>
          <p:cNvSpPr txBox="1">
            <a:spLocks noChangeArrowheads="1"/>
          </p:cNvSpPr>
          <p:nvPr/>
        </p:nvSpPr>
        <p:spPr bwMode="auto">
          <a:xfrm>
            <a:off x="8316913" y="5300663"/>
            <a:ext cx="5762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en-US" altLang="fa-IR" b="1">
                <a:latin typeface="Arial" panose="020B0604020202020204" pitchFamily="34" charset="0"/>
              </a:rPr>
              <a:t>R1</a:t>
            </a:r>
          </a:p>
        </p:txBody>
      </p:sp>
      <p:sp>
        <p:nvSpPr>
          <p:cNvPr id="92192" name="Text Box 32"/>
          <p:cNvSpPr txBox="1">
            <a:spLocks noChangeArrowheads="1"/>
          </p:cNvSpPr>
          <p:nvPr/>
        </p:nvSpPr>
        <p:spPr bwMode="auto">
          <a:xfrm>
            <a:off x="7019925" y="5300663"/>
            <a:ext cx="5762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en-US" altLang="fa-IR" b="1">
                <a:latin typeface="Arial" panose="020B0604020202020204" pitchFamily="34" charset="0"/>
              </a:rPr>
              <a:t>R2</a:t>
            </a:r>
          </a:p>
        </p:txBody>
      </p:sp>
      <p:sp>
        <p:nvSpPr>
          <p:cNvPr id="92193" name="Text Box 33"/>
          <p:cNvSpPr txBox="1">
            <a:spLocks noChangeArrowheads="1"/>
          </p:cNvSpPr>
          <p:nvPr/>
        </p:nvSpPr>
        <p:spPr bwMode="auto">
          <a:xfrm>
            <a:off x="5435600" y="5300663"/>
            <a:ext cx="5762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en-US" altLang="fa-IR" b="1">
                <a:latin typeface="Arial" panose="020B0604020202020204" pitchFamily="34" charset="0"/>
              </a:rPr>
              <a:t>R3</a:t>
            </a:r>
          </a:p>
        </p:txBody>
      </p:sp>
      <p:sp>
        <p:nvSpPr>
          <p:cNvPr id="92194" name="Text Box 34"/>
          <p:cNvSpPr txBox="1">
            <a:spLocks noChangeArrowheads="1"/>
          </p:cNvSpPr>
          <p:nvPr/>
        </p:nvSpPr>
        <p:spPr bwMode="auto">
          <a:xfrm>
            <a:off x="4067175" y="5300663"/>
            <a:ext cx="5762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en-US" altLang="fa-IR" b="1">
                <a:latin typeface="Arial" panose="020B0604020202020204" pitchFamily="34" charset="0"/>
              </a:rPr>
              <a:t>R4</a:t>
            </a:r>
          </a:p>
        </p:txBody>
      </p:sp>
    </p:spTree>
  </p:cSld>
  <p:clrMapOvr>
    <a:masterClrMapping/>
  </p:clrMapOvr>
  <p:transition>
    <p:wedg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2082" name="Rectangle 2"/>
          <p:cNvSpPr>
            <a:spLocks noGrp="1" noRot="1" noChangeArrowheads="1"/>
          </p:cNvSpPr>
          <p:nvPr>
            <p:ph type="title"/>
          </p:nvPr>
        </p:nvSpPr>
        <p:spPr>
          <a:xfrm>
            <a:off x="457200" y="0"/>
            <a:ext cx="8229600" cy="620713"/>
          </a:xfrm>
        </p:spPr>
        <p:txBody>
          <a:bodyPr/>
          <a:lstStyle/>
          <a:p>
            <a:pPr eaLnBrk="1" hangingPunct="1">
              <a:defRPr/>
            </a:pPr>
            <a:r>
              <a:rPr lang="fa-IR" sz="3600" smtClean="0">
                <a:solidFill>
                  <a:srgbClr val="FFFF00"/>
                </a:solidFill>
                <a:cs typeface="Titr" pitchFamily="2" charset="-78"/>
              </a:rPr>
              <a:t>رهبري موفق درمقابل رهبري موثر</a:t>
            </a:r>
            <a:endParaRPr lang="en-US" sz="3600" smtClean="0">
              <a:solidFill>
                <a:srgbClr val="FFFF00"/>
              </a:solidFill>
              <a:cs typeface="Titr" pitchFamily="2" charset="-78"/>
            </a:endParaRPr>
          </a:p>
        </p:txBody>
      </p:sp>
      <p:sp>
        <p:nvSpPr>
          <p:cNvPr id="302083" name="Rectangle 3"/>
          <p:cNvSpPr>
            <a:spLocks noGrp="1" noChangeArrowheads="1"/>
          </p:cNvSpPr>
          <p:nvPr>
            <p:ph type="body" sz="half" idx="1"/>
          </p:nvPr>
        </p:nvSpPr>
        <p:spPr>
          <a:xfrm>
            <a:off x="0" y="549275"/>
            <a:ext cx="9144000" cy="4248150"/>
          </a:xfrm>
        </p:spPr>
        <p:txBody>
          <a:bodyPr/>
          <a:lstStyle/>
          <a:p>
            <a:pPr algn="just" eaLnBrk="1" hangingPunct="1">
              <a:lnSpc>
                <a:spcPct val="80000"/>
              </a:lnSpc>
              <a:buFont typeface="Wingdings" panose="05000000000000000000" pitchFamily="2" charset="2"/>
              <a:buNone/>
              <a:defRPr/>
            </a:pPr>
            <a:r>
              <a:rPr lang="fa-IR" sz="2700" smtClean="0">
                <a:cs typeface="Yagut" pitchFamily="2" charset="-78"/>
              </a:rPr>
              <a:t>كوشش براي نفوذ دررفتاراشخاص،اقدام به رهبري نام دارد.پاسخ به اين اقدام رهبري ميتواند موفق يا نا موفق باشد.</a:t>
            </a:r>
          </a:p>
          <a:p>
            <a:pPr algn="just" eaLnBrk="1" hangingPunct="1">
              <a:lnSpc>
                <a:spcPct val="80000"/>
              </a:lnSpc>
              <a:buFont typeface="Wingdings" panose="05000000000000000000" pitchFamily="2" charset="2"/>
              <a:buNone/>
              <a:defRPr/>
            </a:pPr>
            <a:r>
              <a:rPr lang="fa-IR" sz="2700" smtClean="0">
                <a:cs typeface="Yagut" pitchFamily="2" charset="-78"/>
              </a:rPr>
              <a:t>فرض كنيدمدير</a:t>
            </a:r>
            <a:r>
              <a:rPr lang="en-US" sz="2400" smtClean="0">
                <a:cs typeface="Yagut" pitchFamily="2" charset="-78"/>
              </a:rPr>
              <a:t>A</a:t>
            </a:r>
            <a:r>
              <a:rPr lang="fa-IR" sz="2700" smtClean="0">
                <a:cs typeface="Yagut" pitchFamily="2" charset="-78"/>
              </a:rPr>
              <a:t>ميكوشددرفرد</a:t>
            </a:r>
            <a:r>
              <a:rPr lang="en-US" sz="2400" smtClean="0">
                <a:cs typeface="Yagut" pitchFamily="2" charset="-78"/>
              </a:rPr>
              <a:t>B</a:t>
            </a:r>
            <a:r>
              <a:rPr lang="fa-IR" sz="2700" smtClean="0">
                <a:cs typeface="Yagut" pitchFamily="2" charset="-78"/>
              </a:rPr>
              <a:t>نفوذكندتاكارمشخصي صورت گيرد.كوشش </a:t>
            </a:r>
            <a:r>
              <a:rPr lang="en-US" sz="2700" smtClean="0">
                <a:cs typeface="Yagut" pitchFamily="2" charset="-78"/>
              </a:rPr>
              <a:t>  </a:t>
            </a:r>
            <a:r>
              <a:rPr lang="en-US" sz="2400" smtClean="0">
                <a:cs typeface="Yagut" pitchFamily="2" charset="-78"/>
              </a:rPr>
              <a:t>A</a:t>
            </a:r>
            <a:r>
              <a:rPr lang="fa-IR" sz="2700" smtClean="0">
                <a:cs typeface="Yagut" pitchFamily="2" charset="-78"/>
              </a:rPr>
              <a:t>را</a:t>
            </a:r>
            <a:r>
              <a:rPr lang="en-US" sz="2700" smtClean="0">
                <a:cs typeface="Yagut" pitchFamily="2" charset="-78"/>
              </a:rPr>
              <a:t> </a:t>
            </a:r>
            <a:r>
              <a:rPr lang="fa-IR" sz="2700" smtClean="0">
                <a:cs typeface="Yagut" pitchFamily="2" charset="-78"/>
              </a:rPr>
              <a:t>دررابطه بامقدار كاري كه </a:t>
            </a:r>
            <a:r>
              <a:rPr lang="en-US" sz="2400" smtClean="0">
                <a:cs typeface="Yagut" pitchFamily="2" charset="-78"/>
              </a:rPr>
              <a:t>B</a:t>
            </a:r>
            <a:r>
              <a:rPr lang="fa-IR" sz="2700" smtClean="0">
                <a:cs typeface="Yagut" pitchFamily="2" charset="-78"/>
              </a:rPr>
              <a:t>موفق به انجامش ميشود(برروي يك طيف)موفق يا</a:t>
            </a:r>
            <a:r>
              <a:rPr lang="en-US" sz="2700" smtClean="0">
                <a:cs typeface="Yagut" pitchFamily="2" charset="-78"/>
              </a:rPr>
              <a:t> </a:t>
            </a:r>
            <a:r>
              <a:rPr lang="fa-IR" sz="2700" smtClean="0">
                <a:cs typeface="Yagut" pitchFamily="2" charset="-78"/>
              </a:rPr>
              <a:t> ناموفق بحساب ميآوريم.</a:t>
            </a:r>
          </a:p>
          <a:p>
            <a:pPr algn="just" eaLnBrk="1" hangingPunct="1">
              <a:lnSpc>
                <a:spcPct val="80000"/>
              </a:lnSpc>
              <a:buFont typeface="Wingdings" panose="05000000000000000000" pitchFamily="2" charset="2"/>
              <a:buNone/>
              <a:defRPr/>
            </a:pPr>
            <a:r>
              <a:rPr lang="fa-IR" sz="2700" smtClean="0">
                <a:cs typeface="Yagut" pitchFamily="2" charset="-78"/>
              </a:rPr>
              <a:t>فرض كنيدرهبري</a:t>
            </a:r>
            <a:r>
              <a:rPr lang="en-US" sz="2400" smtClean="0">
                <a:cs typeface="Yagut" pitchFamily="2" charset="-78"/>
              </a:rPr>
              <a:t>A</a:t>
            </a:r>
            <a:r>
              <a:rPr lang="fa-IR" sz="2700" smtClean="0">
                <a:cs typeface="Yagut" pitchFamily="2" charset="-78"/>
              </a:rPr>
              <a:t>موفق باشدوعكس العمل</a:t>
            </a:r>
            <a:r>
              <a:rPr lang="en-US" sz="2400" smtClean="0">
                <a:cs typeface="Yagut" pitchFamily="2" charset="-78"/>
              </a:rPr>
              <a:t>B</a:t>
            </a:r>
            <a:r>
              <a:rPr lang="fa-IR" sz="2700" smtClean="0">
                <a:cs typeface="Yagut" pitchFamily="2" charset="-78"/>
              </a:rPr>
              <a:t>منطبق باخواسته هاي</a:t>
            </a:r>
            <a:r>
              <a:rPr lang="en-US" sz="2400" smtClean="0">
                <a:cs typeface="Yagut" pitchFamily="2" charset="-78"/>
              </a:rPr>
              <a:t>A</a:t>
            </a:r>
            <a:r>
              <a:rPr lang="fa-IR" sz="2700" smtClean="0">
                <a:cs typeface="Yagut" pitchFamily="2" charset="-78"/>
              </a:rPr>
              <a:t> باشد.</a:t>
            </a:r>
            <a:r>
              <a:rPr lang="en-US" sz="2700" smtClean="0">
                <a:cs typeface="Yagut" pitchFamily="2" charset="-78"/>
              </a:rPr>
              <a:t> </a:t>
            </a:r>
            <a:r>
              <a:rPr lang="fa-IR" sz="2700" smtClean="0">
                <a:cs typeface="Yagut" pitchFamily="2" charset="-78"/>
              </a:rPr>
              <a:t>تا</a:t>
            </a:r>
            <a:r>
              <a:rPr lang="en-US" sz="2700" smtClean="0">
                <a:cs typeface="Yagut" pitchFamily="2" charset="-78"/>
              </a:rPr>
              <a:t> </a:t>
            </a:r>
            <a:r>
              <a:rPr lang="fa-IR" sz="2700" smtClean="0">
                <a:cs typeface="Yagut" pitchFamily="2" charset="-78"/>
              </a:rPr>
              <a:t>اينجااعمال رهبري موفق بوده است.اما اگر شيوه رهبري</a:t>
            </a:r>
            <a:r>
              <a:rPr lang="en-US" sz="2400" smtClean="0">
                <a:cs typeface="Yagut" pitchFamily="2" charset="-78"/>
              </a:rPr>
              <a:t>A</a:t>
            </a:r>
            <a:r>
              <a:rPr lang="fa-IR" sz="2700" smtClean="0">
                <a:cs typeface="Yagut" pitchFamily="2" charset="-78"/>
              </a:rPr>
              <a:t>باانتظارات </a:t>
            </a:r>
            <a:r>
              <a:rPr lang="en-US" sz="2400" smtClean="0">
                <a:cs typeface="Yagut" pitchFamily="2" charset="-78"/>
              </a:rPr>
              <a:t>B</a:t>
            </a:r>
            <a:r>
              <a:rPr lang="fa-IR" sz="2700" smtClean="0">
                <a:cs typeface="Yagut" pitchFamily="2" charset="-78"/>
              </a:rPr>
              <a:t> تطبيق نكندودر</a:t>
            </a:r>
            <a:r>
              <a:rPr lang="en-US" sz="2400" smtClean="0">
                <a:cs typeface="Yagut" pitchFamily="2" charset="-78"/>
              </a:rPr>
              <a:t>B</a:t>
            </a:r>
            <a:r>
              <a:rPr lang="fa-IR" sz="2700" smtClean="0">
                <a:cs typeface="Yagut" pitchFamily="2" charset="-78"/>
              </a:rPr>
              <a:t>ايجاد نفرت وناراحتي وبغض وكينه كندو</a:t>
            </a:r>
            <a:r>
              <a:rPr lang="en-US" sz="2400" smtClean="0">
                <a:cs typeface="Yagut" pitchFamily="2" charset="-78"/>
              </a:rPr>
              <a:t>B</a:t>
            </a:r>
            <a:r>
              <a:rPr lang="fa-IR" sz="2700" smtClean="0">
                <a:cs typeface="Yagut" pitchFamily="2" charset="-78"/>
              </a:rPr>
              <a:t>تنها بخاطرقدرت مقام </a:t>
            </a:r>
            <a:r>
              <a:rPr lang="en-US" sz="2400" smtClean="0">
                <a:cs typeface="Yagut" pitchFamily="2" charset="-78"/>
              </a:rPr>
              <a:t>A</a:t>
            </a:r>
            <a:r>
              <a:rPr lang="fa-IR" sz="2700" smtClean="0">
                <a:cs typeface="Yagut" pitchFamily="2" charset="-78"/>
              </a:rPr>
              <a:t> كارانجام دهد،درآنصورت ميتوانيم بگوييم كه</a:t>
            </a:r>
            <a:r>
              <a:rPr lang="en-US" sz="2400" smtClean="0">
                <a:cs typeface="Yagut" pitchFamily="2" charset="-78"/>
              </a:rPr>
              <a:t>A</a:t>
            </a:r>
            <a:r>
              <a:rPr lang="fa-IR" sz="2700" smtClean="0">
                <a:cs typeface="Yagut" pitchFamily="2" charset="-78"/>
              </a:rPr>
              <a:t> موفق بوده ولي موثرنبوده است امااگر</a:t>
            </a:r>
            <a:r>
              <a:rPr lang="en-US" sz="2400" smtClean="0">
                <a:cs typeface="Yagut" pitchFamily="2" charset="-78"/>
              </a:rPr>
              <a:t>B</a:t>
            </a:r>
            <a:r>
              <a:rPr lang="fa-IR" sz="2700" smtClean="0">
                <a:cs typeface="Yagut" pitchFamily="2" charset="-78"/>
              </a:rPr>
              <a:t>كاررابااشتياق وعلاقه انجام دهد،انوقت است كه ما</a:t>
            </a:r>
            <a:r>
              <a:rPr lang="en-US" sz="2400" smtClean="0">
                <a:cs typeface="Yagut" pitchFamily="2" charset="-78"/>
              </a:rPr>
              <a:t>A</a:t>
            </a:r>
            <a:r>
              <a:rPr lang="fa-IR" sz="2700" smtClean="0">
                <a:cs typeface="Yagut" pitchFamily="2" charset="-78"/>
              </a:rPr>
              <a:t>راهم داراي قدرت مقام ميدانيم وهم داراي قدرت شخصي.</a:t>
            </a:r>
            <a:r>
              <a:rPr lang="en-US" sz="2400" smtClean="0">
                <a:cs typeface="Yagut" pitchFamily="2" charset="-78"/>
              </a:rPr>
              <a:t>B</a:t>
            </a:r>
            <a:r>
              <a:rPr lang="fa-IR" sz="2700" smtClean="0">
                <a:cs typeface="Yagut" pitchFamily="2" charset="-78"/>
              </a:rPr>
              <a:t>براي</a:t>
            </a:r>
            <a:r>
              <a:rPr lang="en-US" sz="2400" smtClean="0">
                <a:cs typeface="Yagut" pitchFamily="2" charset="-78"/>
              </a:rPr>
              <a:t>A</a:t>
            </a:r>
            <a:r>
              <a:rPr lang="fa-IR" sz="2700" smtClean="0">
                <a:cs typeface="Yagut" pitchFamily="2" charset="-78"/>
              </a:rPr>
              <a:t>احترام قائل است ومايل به همكاري بااوست .</a:t>
            </a:r>
          </a:p>
        </p:txBody>
      </p:sp>
      <p:sp>
        <p:nvSpPr>
          <p:cNvPr id="93188" name="Oval 4"/>
          <p:cNvSpPr>
            <a:spLocks noChangeArrowheads="1"/>
          </p:cNvSpPr>
          <p:nvPr/>
        </p:nvSpPr>
        <p:spPr bwMode="auto">
          <a:xfrm>
            <a:off x="395288" y="5949950"/>
            <a:ext cx="431800" cy="4318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en-US" altLang="fa-IR" b="1">
                <a:latin typeface="Arial" panose="020B0604020202020204" pitchFamily="34" charset="0"/>
              </a:rPr>
              <a:t>A</a:t>
            </a:r>
          </a:p>
        </p:txBody>
      </p:sp>
      <p:sp>
        <p:nvSpPr>
          <p:cNvPr id="93189" name="Oval 5"/>
          <p:cNvSpPr>
            <a:spLocks noChangeArrowheads="1"/>
          </p:cNvSpPr>
          <p:nvPr/>
        </p:nvSpPr>
        <p:spPr bwMode="auto">
          <a:xfrm>
            <a:off x="2411413" y="5964238"/>
            <a:ext cx="431800" cy="4318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en-US" altLang="fa-IR" b="1">
                <a:latin typeface="Arial" panose="020B0604020202020204" pitchFamily="34" charset="0"/>
              </a:rPr>
              <a:t>B</a:t>
            </a:r>
          </a:p>
        </p:txBody>
      </p:sp>
      <p:sp>
        <p:nvSpPr>
          <p:cNvPr id="93190" name="Line 6"/>
          <p:cNvSpPr>
            <a:spLocks noChangeShapeType="1"/>
          </p:cNvSpPr>
          <p:nvPr/>
        </p:nvSpPr>
        <p:spPr bwMode="auto">
          <a:xfrm>
            <a:off x="900113" y="6165850"/>
            <a:ext cx="1439862"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3191" name="Text Box 7"/>
          <p:cNvSpPr txBox="1">
            <a:spLocks noChangeArrowheads="1"/>
          </p:cNvSpPr>
          <p:nvPr/>
        </p:nvSpPr>
        <p:spPr bwMode="auto">
          <a:xfrm>
            <a:off x="971550" y="5734050"/>
            <a:ext cx="15843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sz="2000" b="1">
                <a:solidFill>
                  <a:srgbClr val="00FF00"/>
                </a:solidFill>
                <a:latin typeface="Arial" panose="020B0604020202020204" pitchFamily="34" charset="0"/>
                <a:cs typeface="Yagut" pitchFamily="2" charset="0"/>
              </a:rPr>
              <a:t>اقدام به رهبري</a:t>
            </a:r>
            <a:endParaRPr lang="en-US" altLang="fa-IR" sz="2000" b="1">
              <a:solidFill>
                <a:srgbClr val="00FF00"/>
              </a:solidFill>
              <a:latin typeface="Arial" panose="020B0604020202020204" pitchFamily="34" charset="0"/>
              <a:cs typeface="Yagut" pitchFamily="2" charset="0"/>
            </a:endParaRPr>
          </a:p>
        </p:txBody>
      </p:sp>
      <p:sp>
        <p:nvSpPr>
          <p:cNvPr id="93192" name="Line 8"/>
          <p:cNvSpPr>
            <a:spLocks noChangeShapeType="1"/>
          </p:cNvSpPr>
          <p:nvPr/>
        </p:nvSpPr>
        <p:spPr bwMode="auto">
          <a:xfrm>
            <a:off x="4211638" y="5157788"/>
            <a:ext cx="0" cy="143986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193" name="Line 9"/>
          <p:cNvSpPr>
            <a:spLocks noChangeShapeType="1"/>
          </p:cNvSpPr>
          <p:nvPr/>
        </p:nvSpPr>
        <p:spPr bwMode="auto">
          <a:xfrm flipV="1">
            <a:off x="2843213" y="5157788"/>
            <a:ext cx="1368425" cy="9350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194" name="Line 10"/>
          <p:cNvSpPr>
            <a:spLocks noChangeShapeType="1"/>
          </p:cNvSpPr>
          <p:nvPr/>
        </p:nvSpPr>
        <p:spPr bwMode="auto">
          <a:xfrm>
            <a:off x="2843213" y="6092825"/>
            <a:ext cx="1368425" cy="50482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195" name="Text Box 11"/>
          <p:cNvSpPr txBox="1">
            <a:spLocks noChangeArrowheads="1"/>
          </p:cNvSpPr>
          <p:nvPr/>
        </p:nvSpPr>
        <p:spPr bwMode="auto">
          <a:xfrm>
            <a:off x="3059113" y="5876925"/>
            <a:ext cx="11525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solidFill>
                  <a:srgbClr val="00FF00"/>
                </a:solidFill>
                <a:latin typeface="Arial" panose="020B0604020202020204" pitchFamily="34" charset="0"/>
              </a:rPr>
              <a:t>رفتار حاصله</a:t>
            </a:r>
            <a:endParaRPr lang="en-US" altLang="fa-IR" b="1">
              <a:solidFill>
                <a:srgbClr val="00FF00"/>
              </a:solidFill>
              <a:latin typeface="Arial" panose="020B0604020202020204" pitchFamily="34" charset="0"/>
            </a:endParaRPr>
          </a:p>
        </p:txBody>
      </p:sp>
      <p:sp>
        <p:nvSpPr>
          <p:cNvPr id="93196" name="Text Box 12"/>
          <p:cNvSpPr txBox="1">
            <a:spLocks noChangeArrowheads="1"/>
          </p:cNvSpPr>
          <p:nvPr/>
        </p:nvSpPr>
        <p:spPr bwMode="auto">
          <a:xfrm>
            <a:off x="4267200" y="4956175"/>
            <a:ext cx="6492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solidFill>
                  <a:srgbClr val="00FF00"/>
                </a:solidFill>
                <a:latin typeface="Arial" panose="020B0604020202020204" pitchFamily="34" charset="0"/>
              </a:rPr>
              <a:t>موفق</a:t>
            </a:r>
            <a:endParaRPr lang="en-US" altLang="fa-IR" b="1">
              <a:solidFill>
                <a:srgbClr val="00FF00"/>
              </a:solidFill>
              <a:latin typeface="Arial" panose="020B0604020202020204" pitchFamily="34" charset="0"/>
            </a:endParaRPr>
          </a:p>
        </p:txBody>
      </p:sp>
      <p:sp>
        <p:nvSpPr>
          <p:cNvPr id="93197" name="Text Box 13"/>
          <p:cNvSpPr txBox="1">
            <a:spLocks noChangeArrowheads="1"/>
          </p:cNvSpPr>
          <p:nvPr/>
        </p:nvSpPr>
        <p:spPr bwMode="auto">
          <a:xfrm>
            <a:off x="4341813" y="6375400"/>
            <a:ext cx="7921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solidFill>
                  <a:srgbClr val="00FF00"/>
                </a:solidFill>
                <a:latin typeface="Arial" panose="020B0604020202020204" pitchFamily="34" charset="0"/>
              </a:rPr>
              <a:t>نا موفق</a:t>
            </a:r>
            <a:endParaRPr lang="en-US" altLang="fa-IR" b="1">
              <a:solidFill>
                <a:srgbClr val="00FF00"/>
              </a:solidFill>
              <a:latin typeface="Arial" panose="020B0604020202020204" pitchFamily="34" charset="0"/>
            </a:endParaRPr>
          </a:p>
        </p:txBody>
      </p:sp>
      <p:sp>
        <p:nvSpPr>
          <p:cNvPr id="93198" name="Line 14"/>
          <p:cNvSpPr>
            <a:spLocks noChangeShapeType="1"/>
          </p:cNvSpPr>
          <p:nvPr/>
        </p:nvSpPr>
        <p:spPr bwMode="auto">
          <a:xfrm flipV="1">
            <a:off x="4787900" y="4652963"/>
            <a:ext cx="792163" cy="50482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199" name="Line 15"/>
          <p:cNvSpPr>
            <a:spLocks noChangeShapeType="1"/>
          </p:cNvSpPr>
          <p:nvPr/>
        </p:nvSpPr>
        <p:spPr bwMode="auto">
          <a:xfrm>
            <a:off x="4787900" y="5157788"/>
            <a:ext cx="792163" cy="7921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00" name="Line 16"/>
          <p:cNvSpPr>
            <a:spLocks noChangeShapeType="1"/>
          </p:cNvSpPr>
          <p:nvPr/>
        </p:nvSpPr>
        <p:spPr bwMode="auto">
          <a:xfrm>
            <a:off x="5580063" y="4652963"/>
            <a:ext cx="0" cy="12969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01" name="Text Box 17"/>
          <p:cNvSpPr txBox="1">
            <a:spLocks noChangeArrowheads="1"/>
          </p:cNvSpPr>
          <p:nvPr/>
        </p:nvSpPr>
        <p:spPr bwMode="auto">
          <a:xfrm>
            <a:off x="6011863" y="4365625"/>
            <a:ext cx="10810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endParaRPr lang="en-US" altLang="fa-IR">
              <a:latin typeface="Arial" panose="020B0604020202020204" pitchFamily="34" charset="0"/>
            </a:endParaRPr>
          </a:p>
        </p:txBody>
      </p:sp>
      <p:sp>
        <p:nvSpPr>
          <p:cNvPr id="93202" name="Text Box 18"/>
          <p:cNvSpPr txBox="1">
            <a:spLocks noChangeArrowheads="1"/>
          </p:cNvSpPr>
          <p:nvPr/>
        </p:nvSpPr>
        <p:spPr bwMode="auto">
          <a:xfrm>
            <a:off x="5795963" y="4581525"/>
            <a:ext cx="720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sz="2000" b="1">
                <a:solidFill>
                  <a:srgbClr val="00FF00"/>
                </a:solidFill>
                <a:latin typeface="Arial" panose="020B0604020202020204" pitchFamily="34" charset="0"/>
              </a:rPr>
              <a:t>موثر</a:t>
            </a:r>
            <a:endParaRPr lang="en-US" altLang="fa-IR" sz="2000" b="1">
              <a:solidFill>
                <a:srgbClr val="00FF00"/>
              </a:solidFill>
              <a:latin typeface="Arial" panose="020B0604020202020204" pitchFamily="34" charset="0"/>
            </a:endParaRPr>
          </a:p>
        </p:txBody>
      </p:sp>
      <p:sp>
        <p:nvSpPr>
          <p:cNvPr id="93203" name="Text Box 19"/>
          <p:cNvSpPr txBox="1">
            <a:spLocks noChangeArrowheads="1"/>
          </p:cNvSpPr>
          <p:nvPr/>
        </p:nvSpPr>
        <p:spPr bwMode="auto">
          <a:xfrm>
            <a:off x="5724525" y="5661025"/>
            <a:ext cx="9366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solidFill>
                  <a:srgbClr val="00FF00"/>
                </a:solidFill>
                <a:latin typeface="Arial" panose="020B0604020202020204" pitchFamily="34" charset="0"/>
              </a:rPr>
              <a:t>غير موثر</a:t>
            </a:r>
            <a:endParaRPr lang="en-US" altLang="fa-IR" b="1">
              <a:solidFill>
                <a:srgbClr val="00FF00"/>
              </a:solidFill>
              <a:latin typeface="Arial" panose="020B0604020202020204" pitchFamily="34" charset="0"/>
            </a:endParaRPr>
          </a:p>
        </p:txBody>
      </p:sp>
      <p:sp>
        <p:nvSpPr>
          <p:cNvPr id="93204" name="Text Box 20"/>
          <p:cNvSpPr txBox="1">
            <a:spLocks noChangeArrowheads="1"/>
          </p:cNvSpPr>
          <p:nvPr/>
        </p:nvSpPr>
        <p:spPr bwMode="auto">
          <a:xfrm>
            <a:off x="323850" y="5084763"/>
            <a:ext cx="2952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sz="2000" b="1">
                <a:solidFill>
                  <a:srgbClr val="FFFF00"/>
                </a:solidFill>
                <a:latin typeface="Arial" panose="020B0604020202020204" pitchFamily="34" charset="0"/>
                <a:cs typeface="Titr" pitchFamily="2" charset="0"/>
              </a:rPr>
              <a:t>زنجيره رهبري موثر و موفق</a:t>
            </a:r>
            <a:endParaRPr lang="en-US" altLang="fa-IR" sz="2000" b="1">
              <a:solidFill>
                <a:srgbClr val="FFFF00"/>
              </a:solidFill>
              <a:latin typeface="Arial" panose="020B0604020202020204" pitchFamily="34" charset="0"/>
              <a:cs typeface="Titr" pitchFamily="2" charset="0"/>
            </a:endParaRPr>
          </a:p>
        </p:txBody>
      </p:sp>
      <p:sp>
        <p:nvSpPr>
          <p:cNvPr id="93205" name="Line 21"/>
          <p:cNvSpPr>
            <a:spLocks noChangeShapeType="1"/>
          </p:cNvSpPr>
          <p:nvPr/>
        </p:nvSpPr>
        <p:spPr bwMode="auto">
          <a:xfrm>
            <a:off x="4211638" y="6597650"/>
            <a:ext cx="1444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06" name="Line 22"/>
          <p:cNvSpPr>
            <a:spLocks noChangeShapeType="1"/>
          </p:cNvSpPr>
          <p:nvPr/>
        </p:nvSpPr>
        <p:spPr bwMode="auto">
          <a:xfrm flipV="1">
            <a:off x="4211638" y="63817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07" name="Line 23"/>
          <p:cNvSpPr>
            <a:spLocks noChangeShapeType="1"/>
          </p:cNvSpPr>
          <p:nvPr/>
        </p:nvSpPr>
        <p:spPr bwMode="auto">
          <a:xfrm flipV="1">
            <a:off x="4211638" y="59499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08" name="Line 24"/>
          <p:cNvSpPr>
            <a:spLocks noChangeShapeType="1"/>
          </p:cNvSpPr>
          <p:nvPr/>
        </p:nvSpPr>
        <p:spPr bwMode="auto">
          <a:xfrm flipV="1">
            <a:off x="4211638" y="61658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09" name="Line 25"/>
          <p:cNvSpPr>
            <a:spLocks noChangeShapeType="1"/>
          </p:cNvSpPr>
          <p:nvPr/>
        </p:nvSpPr>
        <p:spPr bwMode="auto">
          <a:xfrm>
            <a:off x="4211638" y="57340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10" name="Line 26"/>
          <p:cNvSpPr>
            <a:spLocks noChangeShapeType="1"/>
          </p:cNvSpPr>
          <p:nvPr/>
        </p:nvSpPr>
        <p:spPr bwMode="auto">
          <a:xfrm>
            <a:off x="4211638" y="5516563"/>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11" name="Line 27"/>
          <p:cNvSpPr>
            <a:spLocks noChangeShapeType="1"/>
          </p:cNvSpPr>
          <p:nvPr/>
        </p:nvSpPr>
        <p:spPr bwMode="auto">
          <a:xfrm>
            <a:off x="4211638" y="5300663"/>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12" name="Line 28"/>
          <p:cNvSpPr>
            <a:spLocks noChangeShapeType="1"/>
          </p:cNvSpPr>
          <p:nvPr/>
        </p:nvSpPr>
        <p:spPr bwMode="auto">
          <a:xfrm>
            <a:off x="4211638" y="5157788"/>
            <a:ext cx="1444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13" name="Line 29"/>
          <p:cNvSpPr>
            <a:spLocks noChangeShapeType="1"/>
          </p:cNvSpPr>
          <p:nvPr/>
        </p:nvSpPr>
        <p:spPr bwMode="auto">
          <a:xfrm>
            <a:off x="5580063" y="5805488"/>
            <a:ext cx="1444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14" name="Line 30"/>
          <p:cNvSpPr>
            <a:spLocks noChangeShapeType="1"/>
          </p:cNvSpPr>
          <p:nvPr/>
        </p:nvSpPr>
        <p:spPr bwMode="auto">
          <a:xfrm>
            <a:off x="5580063" y="5661025"/>
            <a:ext cx="1444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15" name="Line 31"/>
          <p:cNvSpPr>
            <a:spLocks noChangeShapeType="1"/>
          </p:cNvSpPr>
          <p:nvPr/>
        </p:nvSpPr>
        <p:spPr bwMode="auto">
          <a:xfrm>
            <a:off x="5580063" y="5445125"/>
            <a:ext cx="1444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16" name="Line 32"/>
          <p:cNvSpPr>
            <a:spLocks noChangeShapeType="1"/>
          </p:cNvSpPr>
          <p:nvPr/>
        </p:nvSpPr>
        <p:spPr bwMode="auto">
          <a:xfrm>
            <a:off x="5580063" y="5229225"/>
            <a:ext cx="1444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17" name="Line 33"/>
          <p:cNvSpPr>
            <a:spLocks noChangeShapeType="1"/>
          </p:cNvSpPr>
          <p:nvPr/>
        </p:nvSpPr>
        <p:spPr bwMode="auto">
          <a:xfrm>
            <a:off x="5580063" y="5013325"/>
            <a:ext cx="1444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18" name="Line 34"/>
          <p:cNvSpPr>
            <a:spLocks noChangeShapeType="1"/>
          </p:cNvSpPr>
          <p:nvPr/>
        </p:nvSpPr>
        <p:spPr bwMode="auto">
          <a:xfrm>
            <a:off x="5580063" y="4797425"/>
            <a:ext cx="1444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19" name="Line 35"/>
          <p:cNvSpPr>
            <a:spLocks noChangeShapeType="1"/>
          </p:cNvSpPr>
          <p:nvPr/>
        </p:nvSpPr>
        <p:spPr bwMode="auto">
          <a:xfrm>
            <a:off x="5580063" y="4652963"/>
            <a:ext cx="1444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3220" name="Line 36"/>
          <p:cNvSpPr>
            <a:spLocks noChangeShapeType="1"/>
          </p:cNvSpPr>
          <p:nvPr/>
        </p:nvSpPr>
        <p:spPr bwMode="auto">
          <a:xfrm>
            <a:off x="5580063" y="5949950"/>
            <a:ext cx="1444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pic>
        <p:nvPicPr>
          <p:cNvPr id="93221" name="Picture 37" descr="coach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388225" y="4768850"/>
            <a:ext cx="1755775" cy="2089150"/>
          </a:xfrm>
          <a:noFill/>
          <a:extLst>
            <a:ext uri="{909E8E84-426E-40DD-AFC4-6F175D3DCCD1}">
              <a14:hiddenFill xmlns:a14="http://schemas.microsoft.com/office/drawing/2010/main">
                <a:solidFill>
                  <a:srgbClr val="FFFFFF"/>
                </a:solidFill>
              </a14:hiddenFill>
            </a:ext>
          </a:extLst>
        </p:spPr>
      </p:pic>
    </p:spTree>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xfrm>
            <a:off x="4356100" y="476250"/>
            <a:ext cx="4787900" cy="4895850"/>
          </a:xfrm>
        </p:spPr>
        <p:txBody>
          <a:bodyPr/>
          <a:lstStyle/>
          <a:p>
            <a:pPr algn="r" eaLnBrk="1" hangingPunct="1">
              <a:defRPr/>
            </a:pPr>
            <a:r>
              <a:rPr lang="fa-IR" sz="2400" dirty="0" smtClean="0">
                <a:solidFill>
                  <a:schemeClr val="tx1"/>
                </a:solidFill>
                <a:cs typeface="Yagut" pitchFamily="2" charset="-78"/>
              </a:rPr>
              <a:t>سازمانها ، سامانههاي اجتماعي هستند كه از چند خرده سامانه درتعامل باهم تشكيل شده اند.</a:t>
            </a:r>
            <a:br>
              <a:rPr lang="fa-IR" sz="2400" dirty="0" smtClean="0">
                <a:solidFill>
                  <a:schemeClr val="tx1"/>
                </a:solidFill>
                <a:cs typeface="Yagut" pitchFamily="2" charset="-78"/>
              </a:rPr>
            </a:br>
            <a:r>
              <a:rPr lang="fa-IR" sz="2400" dirty="0" smtClean="0">
                <a:solidFill>
                  <a:schemeClr val="tx1"/>
                </a:solidFill>
                <a:cs typeface="Yagut" pitchFamily="2" charset="-78"/>
              </a:rPr>
              <a:t>1-تاكيد خرده سامانه اداري و تشكيلاتي بر قدرت و مسئوليت درون سازماني است.</a:t>
            </a:r>
            <a:br>
              <a:rPr lang="fa-IR" sz="2400" dirty="0" smtClean="0">
                <a:solidFill>
                  <a:schemeClr val="tx1"/>
                </a:solidFill>
                <a:cs typeface="Yagut" pitchFamily="2" charset="-78"/>
              </a:rPr>
            </a:br>
            <a:r>
              <a:rPr lang="fa-IR" sz="2400" dirty="0" smtClean="0">
                <a:solidFill>
                  <a:schemeClr val="tx1"/>
                </a:solidFill>
                <a:cs typeface="Yagut" pitchFamily="2" charset="-78"/>
              </a:rPr>
              <a:t>2- خرده سامانه اطلاعاتي –تصميمگيري بر تصميمهاي مهم و نيازهاي اطلاعاتي تاكيد دارد.</a:t>
            </a:r>
            <a:br>
              <a:rPr lang="fa-IR" sz="2400" dirty="0" smtClean="0">
                <a:solidFill>
                  <a:schemeClr val="tx1"/>
                </a:solidFill>
                <a:cs typeface="Yagut" pitchFamily="2" charset="-78"/>
              </a:rPr>
            </a:br>
            <a:r>
              <a:rPr lang="fa-IR" sz="2400" dirty="0" smtClean="0">
                <a:solidFill>
                  <a:schemeClr val="tx1"/>
                </a:solidFill>
                <a:cs typeface="Yagut" pitchFamily="2" charset="-78"/>
              </a:rPr>
              <a:t>3- سامانه فني واقتصادي تاكيدش بركارو فعاليتي است كه بايددرچارچوب هدف سازمان انجام شود.</a:t>
            </a:r>
            <a:br>
              <a:rPr lang="fa-IR" sz="2400" dirty="0" smtClean="0">
                <a:solidFill>
                  <a:schemeClr val="tx1"/>
                </a:solidFill>
                <a:cs typeface="Yagut" pitchFamily="2" charset="-78"/>
              </a:rPr>
            </a:br>
            <a:r>
              <a:rPr lang="fa-IR" sz="2400" dirty="0" smtClean="0">
                <a:solidFill>
                  <a:schemeClr val="tx1"/>
                </a:solidFill>
                <a:cs typeface="Yagut" pitchFamily="2" charset="-78"/>
              </a:rPr>
              <a:t>4- سامانه اجتماعي وانساني تاكيدش</a:t>
            </a:r>
            <a:r>
              <a:rPr lang="en-US" sz="2400" dirty="0" smtClean="0">
                <a:solidFill>
                  <a:schemeClr val="tx1"/>
                </a:solidFill>
                <a:cs typeface="Yagut" pitchFamily="2" charset="-78"/>
              </a:rPr>
              <a:t> </a:t>
            </a:r>
            <a:r>
              <a:rPr lang="fa-IR" sz="2400" dirty="0" smtClean="0">
                <a:solidFill>
                  <a:schemeClr val="tx1"/>
                </a:solidFill>
                <a:cs typeface="Yagut" pitchFamily="2" charset="-78"/>
              </a:rPr>
              <a:t>بر ايجاد انگيزه وترغيب كاركنان وهدايت آنها است</a:t>
            </a:r>
            <a:endParaRPr lang="en-US" sz="2400" dirty="0" smtClean="0">
              <a:solidFill>
                <a:schemeClr val="tx1"/>
              </a:solidFill>
              <a:cs typeface="Yagut" pitchFamily="2" charset="-78"/>
            </a:endParaRPr>
          </a:p>
        </p:txBody>
      </p:sp>
      <p:sp>
        <p:nvSpPr>
          <p:cNvPr id="6148" name="Oval 4"/>
          <p:cNvSpPr>
            <a:spLocks noChangeArrowheads="1"/>
          </p:cNvSpPr>
          <p:nvPr/>
        </p:nvSpPr>
        <p:spPr bwMode="auto">
          <a:xfrm>
            <a:off x="250825" y="3141663"/>
            <a:ext cx="2232025" cy="2016125"/>
          </a:xfrm>
          <a:prstGeom prst="ellipse">
            <a:avLst/>
          </a:prstGeom>
          <a:solidFill>
            <a:srgbClr val="FFFF99"/>
          </a:soli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400" b="1">
                <a:solidFill>
                  <a:srgbClr val="FF0000"/>
                </a:solidFill>
                <a:latin typeface="Arial" panose="020B0604020202020204" pitchFamily="34" charset="0"/>
                <a:cs typeface="Yagut" pitchFamily="2" charset="0"/>
              </a:rPr>
              <a:t>خرده سامانه</a:t>
            </a:r>
          </a:p>
          <a:p>
            <a:pPr algn="ctr" eaLnBrk="1" hangingPunct="1"/>
            <a:r>
              <a:rPr lang="ar-SA" altLang="fa-IR" sz="2400" b="1">
                <a:solidFill>
                  <a:srgbClr val="FF0000"/>
                </a:solidFill>
                <a:latin typeface="Arial" panose="020B0604020202020204" pitchFamily="34" charset="0"/>
                <a:cs typeface="Yagut" pitchFamily="2" charset="0"/>
              </a:rPr>
              <a:t>اطلاعاتي-تصميمگيري</a:t>
            </a:r>
            <a:endParaRPr lang="en-US" altLang="fa-IR" sz="2400" b="1">
              <a:solidFill>
                <a:srgbClr val="FF0000"/>
              </a:solidFill>
              <a:latin typeface="Arial" panose="020B0604020202020204" pitchFamily="34" charset="0"/>
              <a:cs typeface="Yagut" pitchFamily="2" charset="0"/>
            </a:endParaRPr>
          </a:p>
        </p:txBody>
      </p:sp>
      <p:sp>
        <p:nvSpPr>
          <p:cNvPr id="6150" name="Oval 6"/>
          <p:cNvSpPr>
            <a:spLocks noChangeArrowheads="1"/>
          </p:cNvSpPr>
          <p:nvPr/>
        </p:nvSpPr>
        <p:spPr bwMode="auto">
          <a:xfrm>
            <a:off x="323850" y="1484313"/>
            <a:ext cx="2303463" cy="1728787"/>
          </a:xfrm>
          <a:prstGeom prst="ellipse">
            <a:avLst/>
          </a:prstGeom>
          <a:solidFill>
            <a:srgbClr val="00FF00"/>
          </a:soli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400" b="1">
                <a:solidFill>
                  <a:srgbClr val="FF0000"/>
                </a:solidFill>
                <a:latin typeface="Arial" panose="020B0604020202020204" pitchFamily="34" charset="0"/>
                <a:cs typeface="Yagut" pitchFamily="2" charset="0"/>
              </a:rPr>
              <a:t>خرده سامانه</a:t>
            </a:r>
          </a:p>
          <a:p>
            <a:pPr algn="ctr" eaLnBrk="1" hangingPunct="1"/>
            <a:r>
              <a:rPr lang="ar-SA" altLang="fa-IR" sz="2400" b="1">
                <a:solidFill>
                  <a:srgbClr val="FF0000"/>
                </a:solidFill>
                <a:latin typeface="Arial" panose="020B0604020202020204" pitchFamily="34" charset="0"/>
                <a:cs typeface="Yagut" pitchFamily="2" charset="0"/>
              </a:rPr>
              <a:t>اداري-تشكيلاتي</a:t>
            </a:r>
            <a:endParaRPr lang="en-US" altLang="fa-IR" sz="2400" b="1">
              <a:solidFill>
                <a:srgbClr val="FF0000"/>
              </a:solidFill>
              <a:latin typeface="Arial" panose="020B0604020202020204" pitchFamily="34" charset="0"/>
              <a:cs typeface="Yagut" pitchFamily="2" charset="0"/>
            </a:endParaRPr>
          </a:p>
        </p:txBody>
      </p:sp>
      <p:sp>
        <p:nvSpPr>
          <p:cNvPr id="6151" name="Oval 7"/>
          <p:cNvSpPr>
            <a:spLocks noChangeArrowheads="1"/>
          </p:cNvSpPr>
          <p:nvPr/>
        </p:nvSpPr>
        <p:spPr bwMode="auto">
          <a:xfrm>
            <a:off x="2411413" y="1484313"/>
            <a:ext cx="2232025" cy="1800225"/>
          </a:xfrm>
          <a:prstGeom prst="ellipse">
            <a:avLst/>
          </a:prstGeom>
          <a:solidFill>
            <a:srgbClr val="00FF99"/>
          </a:soli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400" b="1" dirty="0">
                <a:solidFill>
                  <a:srgbClr val="FF0000"/>
                </a:solidFill>
                <a:latin typeface="Arial" panose="020B0604020202020204" pitchFamily="34" charset="0"/>
                <a:cs typeface="Yagut" pitchFamily="2" charset="0"/>
              </a:rPr>
              <a:t>خرده سامانه</a:t>
            </a:r>
          </a:p>
          <a:p>
            <a:pPr algn="ctr" eaLnBrk="1" hangingPunct="1"/>
            <a:r>
              <a:rPr lang="ar-SA" altLang="fa-IR" sz="2400" b="1" dirty="0">
                <a:solidFill>
                  <a:srgbClr val="FF0000"/>
                </a:solidFill>
                <a:latin typeface="Arial" panose="020B0604020202020204" pitchFamily="34" charset="0"/>
                <a:cs typeface="Yagut" pitchFamily="2" charset="0"/>
              </a:rPr>
              <a:t>اقتصادي-فني</a:t>
            </a:r>
            <a:endParaRPr lang="en-US" altLang="fa-IR" sz="2400" b="1" dirty="0">
              <a:solidFill>
                <a:srgbClr val="FF0000"/>
              </a:solidFill>
              <a:latin typeface="Arial" panose="020B0604020202020204" pitchFamily="34" charset="0"/>
              <a:cs typeface="Yagut" pitchFamily="2" charset="0"/>
            </a:endParaRPr>
          </a:p>
        </p:txBody>
      </p:sp>
      <p:sp>
        <p:nvSpPr>
          <p:cNvPr id="6152" name="Oval 8"/>
          <p:cNvSpPr>
            <a:spLocks noChangeArrowheads="1"/>
          </p:cNvSpPr>
          <p:nvPr/>
        </p:nvSpPr>
        <p:spPr bwMode="auto">
          <a:xfrm>
            <a:off x="2484438" y="3068638"/>
            <a:ext cx="2087562" cy="2016125"/>
          </a:xfrm>
          <a:prstGeom prst="ellipse">
            <a:avLst/>
          </a:prstGeom>
          <a:solidFill>
            <a:srgbClr val="CCFFCC"/>
          </a:soli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400" b="1">
                <a:solidFill>
                  <a:srgbClr val="FF0000"/>
                </a:solidFill>
                <a:latin typeface="Arial" panose="020B0604020202020204" pitchFamily="34" charset="0"/>
                <a:cs typeface="Yagut" pitchFamily="2" charset="0"/>
              </a:rPr>
              <a:t>خرده سامانه</a:t>
            </a:r>
          </a:p>
          <a:p>
            <a:pPr algn="ctr" eaLnBrk="1" hangingPunct="1"/>
            <a:r>
              <a:rPr lang="ar-SA" altLang="fa-IR" sz="2400" b="1">
                <a:solidFill>
                  <a:srgbClr val="FF0000"/>
                </a:solidFill>
                <a:latin typeface="Arial" panose="020B0604020202020204" pitchFamily="34" charset="0"/>
                <a:cs typeface="Yagut" pitchFamily="2" charset="0"/>
              </a:rPr>
              <a:t>انساني-اجتماعي</a:t>
            </a:r>
            <a:endParaRPr lang="en-US" altLang="fa-IR" sz="2400" b="1">
              <a:solidFill>
                <a:srgbClr val="FF0000"/>
              </a:solidFill>
              <a:latin typeface="Arial" panose="020B0604020202020204" pitchFamily="34" charset="0"/>
              <a:cs typeface="Yagut" pitchFamily="2" charset="0"/>
            </a:endParaRPr>
          </a:p>
        </p:txBody>
      </p:sp>
      <p:sp>
        <p:nvSpPr>
          <p:cNvPr id="6153" name="Rectangle 9"/>
          <p:cNvSpPr>
            <a:spLocks noChangeArrowheads="1"/>
          </p:cNvSpPr>
          <p:nvPr/>
        </p:nvSpPr>
        <p:spPr bwMode="auto">
          <a:xfrm>
            <a:off x="1979613" y="2852738"/>
            <a:ext cx="936625" cy="863600"/>
          </a:xfrm>
          <a:prstGeom prst="rect">
            <a:avLst/>
          </a:prstGeom>
          <a:gradFill rotWithShape="1">
            <a:gsLst>
              <a:gs pos="0">
                <a:srgbClr val="FFFF99"/>
              </a:gs>
              <a:gs pos="100000">
                <a:srgbClr val="767647"/>
              </a:gs>
            </a:gsLst>
            <a:path path="shape">
              <a:fillToRect l="50000" t="50000" r="50000" b="50000"/>
            </a:path>
          </a:gra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400" b="1">
                <a:solidFill>
                  <a:srgbClr val="FF0000"/>
                </a:solidFill>
                <a:latin typeface="Arial" panose="020B0604020202020204" pitchFamily="34" charset="0"/>
                <a:cs typeface="Yagut" pitchFamily="2" charset="0"/>
              </a:rPr>
              <a:t>هدفها</a:t>
            </a:r>
            <a:endParaRPr lang="en-US" altLang="fa-IR" sz="2400" b="1">
              <a:solidFill>
                <a:srgbClr val="FF0000"/>
              </a:solidFill>
              <a:latin typeface="Arial" panose="020B0604020202020204" pitchFamily="34" charset="0"/>
              <a:cs typeface="Yagut" pitchFamily="2" charset="0"/>
            </a:endParaRPr>
          </a:p>
        </p:txBody>
      </p:sp>
      <p:sp>
        <p:nvSpPr>
          <p:cNvPr id="6154" name="Rectangle 10"/>
          <p:cNvSpPr>
            <a:spLocks noChangeArrowheads="1"/>
          </p:cNvSpPr>
          <p:nvPr/>
        </p:nvSpPr>
        <p:spPr bwMode="auto">
          <a:xfrm>
            <a:off x="323850" y="765175"/>
            <a:ext cx="4032250" cy="647700"/>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2400" b="1">
                <a:solidFill>
                  <a:srgbClr val="FF0000"/>
                </a:solidFill>
                <a:latin typeface="Arial" panose="020B0604020202020204" pitchFamily="34" charset="0"/>
                <a:cs typeface="Yagut" pitchFamily="2" charset="0"/>
              </a:rPr>
              <a:t>خرده سامانه هاي</a:t>
            </a:r>
            <a:r>
              <a:rPr lang="ar-SA" altLang="fa-IR" sz="2400">
                <a:solidFill>
                  <a:srgbClr val="FF0000"/>
                </a:solidFill>
                <a:latin typeface="Arial" panose="020B0604020202020204" pitchFamily="34" charset="0"/>
                <a:cs typeface="Yagut" pitchFamily="2" charset="0"/>
              </a:rPr>
              <a:t> </a:t>
            </a:r>
            <a:r>
              <a:rPr lang="ar-SA" altLang="fa-IR" sz="2400" b="1">
                <a:solidFill>
                  <a:srgbClr val="FF0000"/>
                </a:solidFill>
                <a:latin typeface="Arial" panose="020B0604020202020204" pitchFamily="34" charset="0"/>
                <a:cs typeface="Yagut" pitchFamily="2" charset="0"/>
              </a:rPr>
              <a:t>مربوط به سازمان</a:t>
            </a:r>
            <a:endParaRPr lang="en-US" altLang="fa-IR" sz="2400" b="1">
              <a:solidFill>
                <a:srgbClr val="FF0000"/>
              </a:solidFill>
              <a:latin typeface="Arial" panose="020B0604020202020204" pitchFamily="34" charset="0"/>
              <a:cs typeface="Yagut" pitchFamily="2" charset="0"/>
            </a:endParaRPr>
          </a:p>
        </p:txBody>
      </p:sp>
      <p:sp>
        <p:nvSpPr>
          <p:cNvPr id="6155" name="Rectangle 11"/>
          <p:cNvSpPr>
            <a:spLocks noChangeArrowheads="1"/>
          </p:cNvSpPr>
          <p:nvPr/>
        </p:nvSpPr>
        <p:spPr bwMode="auto">
          <a:xfrm>
            <a:off x="250825" y="0"/>
            <a:ext cx="7848600" cy="576263"/>
          </a:xfrm>
          <a:prstGeom prst="rect">
            <a:avLst/>
          </a:prstGeom>
          <a:noFill/>
          <a:ln w="9525">
            <a:noFill/>
            <a:miter lim="800000"/>
            <a:headEnd/>
            <a:tailEnd/>
          </a:ln>
          <a:effectLst/>
        </p:spPr>
        <p:txBody>
          <a:bodyPr anchor="ctr"/>
          <a:lstStyle/>
          <a:p>
            <a:pPr algn="ctr">
              <a:defRPr/>
            </a:pPr>
            <a:r>
              <a:rPr lang="ar-SA" sz="3600" b="1">
                <a:solidFill>
                  <a:srgbClr val="FFFF00"/>
                </a:solidFill>
                <a:effectLst>
                  <a:outerShdw blurRad="38100" dist="38100" dir="2700000" algn="tl">
                    <a:srgbClr val="000000"/>
                  </a:outerShdw>
                </a:effectLst>
                <a:cs typeface="Titr" pitchFamily="2" charset="-78"/>
              </a:rPr>
              <a:t>خرده سامانههاي سازمان وتاثيرمتقابل آنها</a:t>
            </a:r>
            <a:r>
              <a:rPr lang="ar-SA" sz="3600">
                <a:solidFill>
                  <a:schemeClr val="tx2"/>
                </a:solidFill>
                <a:effectLst>
                  <a:outerShdw blurRad="38100" dist="38100" dir="2700000" algn="tl">
                    <a:srgbClr val="000000"/>
                  </a:outerShdw>
                </a:effectLst>
                <a:cs typeface="Titr" pitchFamily="2" charset="-78"/>
              </a:rPr>
              <a:t> </a:t>
            </a:r>
            <a:endParaRPr lang="en-US" sz="3600">
              <a:solidFill>
                <a:schemeClr val="tx2"/>
              </a:solidFill>
              <a:effectLst>
                <a:outerShdw blurRad="38100" dist="38100" dir="2700000" algn="tl">
                  <a:srgbClr val="000000"/>
                </a:outerShdw>
              </a:effectLst>
              <a:cs typeface="Titr" pitchFamily="2" charset="-78"/>
            </a:endParaRPr>
          </a:p>
        </p:txBody>
      </p:sp>
      <p:sp>
        <p:nvSpPr>
          <p:cNvPr id="6156" name="Rectangle 12"/>
          <p:cNvSpPr>
            <a:spLocks noChangeArrowheads="1"/>
          </p:cNvSpPr>
          <p:nvPr/>
        </p:nvSpPr>
        <p:spPr bwMode="auto">
          <a:xfrm>
            <a:off x="0" y="5589588"/>
            <a:ext cx="9144000" cy="1079500"/>
          </a:xfrm>
          <a:prstGeom prst="rect">
            <a:avLst/>
          </a:prstGeom>
          <a:noFill/>
          <a:ln w="9525">
            <a:noFill/>
            <a:miter lim="800000"/>
            <a:headEnd/>
            <a:tailEnd/>
          </a:ln>
          <a:effectLst/>
        </p:spPr>
        <p:txBody>
          <a:bodyPr anchor="ctr"/>
          <a:lstStyle/>
          <a:p>
            <a:pPr>
              <a:buClr>
                <a:srgbClr val="FFFF00"/>
              </a:buClr>
              <a:buSzPct val="250000"/>
              <a:buFont typeface="Wingdings" pitchFamily="2" charset="2"/>
              <a:buChar char="E"/>
              <a:defRPr/>
            </a:pPr>
            <a:r>
              <a:rPr lang="ar-SA" sz="2400">
                <a:solidFill>
                  <a:srgbClr val="00FF99"/>
                </a:solidFill>
                <a:effectLst>
                  <a:outerShdw blurRad="38100" dist="38100" dir="2700000" algn="tl">
                    <a:srgbClr val="000000"/>
                  </a:outerShdw>
                </a:effectLst>
                <a:cs typeface="Yagut" pitchFamily="2" charset="-78"/>
              </a:rPr>
              <a:t>نكته مهم در اينجا اين است كه در چارچوب نظريه سامانه ها ، تغيير در يك سامانه فرعي باعث تغيير در ديگر قسمتهاي سامانه كلي مي شود.مفهوم اين عبارت آن است كه سازمان نبايد در مدت طولاني به بهاي از دست دادن يك خرده سامانه ، بر اهميت خرده سامانه ديگري تاكيد كند.</a:t>
            </a:r>
            <a:endParaRPr lang="en-US" sz="2400">
              <a:solidFill>
                <a:srgbClr val="00FF99"/>
              </a:solidFill>
              <a:effectLst>
                <a:outerShdw blurRad="38100" dist="38100" dir="2700000" algn="tl">
                  <a:srgbClr val="000000"/>
                </a:outerShdw>
              </a:effectLst>
              <a:cs typeface="Yagut"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770" decel="100000"/>
                                        <p:tgtEl>
                                          <p:spTgt spid="6146"/>
                                        </p:tgtEl>
                                      </p:cBhvr>
                                    </p:animEffect>
                                    <p:animScale>
                                      <p:cBhvr>
                                        <p:cTn id="8" dur="770" decel="100000"/>
                                        <p:tgtEl>
                                          <p:spTgt spid="6146"/>
                                        </p:tgtEl>
                                      </p:cBhvr>
                                      <p:from x="10000" y="10000"/>
                                      <p:to x="200000" y="450000"/>
                                    </p:animScale>
                                    <p:animScale>
                                      <p:cBhvr>
                                        <p:cTn id="9" dur="1230" accel="100000" fill="hold">
                                          <p:stCondLst>
                                            <p:cond delay="770"/>
                                          </p:stCondLst>
                                        </p:cTn>
                                        <p:tgtEl>
                                          <p:spTgt spid="6146"/>
                                        </p:tgtEl>
                                      </p:cBhvr>
                                      <p:from x="200000" y="450000"/>
                                      <p:to x="100000" y="100000"/>
                                    </p:animScale>
                                    <p:set>
                                      <p:cBhvr>
                                        <p:cTn id="10" dur="770" fill="hold"/>
                                        <p:tgtEl>
                                          <p:spTgt spid="6146"/>
                                        </p:tgtEl>
                                        <p:attrNameLst>
                                          <p:attrName>ppt_x</p:attrName>
                                        </p:attrNameLst>
                                      </p:cBhvr>
                                      <p:to>
                                        <p:strVal val="(0.5)"/>
                                      </p:to>
                                    </p:set>
                                    <p:anim from="(0.5)" to="(#ppt_x)" calcmode="lin" valueType="num">
                                      <p:cBhvr>
                                        <p:cTn id="11" dur="1230" accel="100000" fill="hold">
                                          <p:stCondLst>
                                            <p:cond delay="770"/>
                                          </p:stCondLst>
                                        </p:cTn>
                                        <p:tgtEl>
                                          <p:spTgt spid="6146"/>
                                        </p:tgtEl>
                                        <p:attrNameLst>
                                          <p:attrName>ppt_x</p:attrName>
                                        </p:attrNameLst>
                                      </p:cBhvr>
                                    </p:anim>
                                    <p:set>
                                      <p:cBhvr>
                                        <p:cTn id="12" dur="770" fill="hold"/>
                                        <p:tgtEl>
                                          <p:spTgt spid="6146"/>
                                        </p:tgtEl>
                                        <p:attrNameLst>
                                          <p:attrName>ppt_y</p:attrName>
                                        </p:attrNameLst>
                                      </p:cBhvr>
                                      <p:to>
                                        <p:strVal val="(#ppt_y+0.4)"/>
                                      </p:to>
                                    </p:set>
                                    <p:anim from="(#ppt_y+0.4)" to="(#ppt_y)" calcmode="lin" valueType="num">
                                      <p:cBhvr>
                                        <p:cTn id="13" dur="1230" accel="100000" fill="hold">
                                          <p:stCondLst>
                                            <p:cond delay="770"/>
                                          </p:stCondLst>
                                        </p:cTn>
                                        <p:tgtEl>
                                          <p:spTgt spid="6146"/>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6150"/>
                                        </p:tgtEl>
                                        <p:attrNameLst>
                                          <p:attrName>style.visibility</p:attrName>
                                        </p:attrNameLst>
                                      </p:cBhvr>
                                      <p:to>
                                        <p:strVal val="visible"/>
                                      </p:to>
                                    </p:set>
                                    <p:animEffect transition="in" filter="fade">
                                      <p:cBhvr>
                                        <p:cTn id="18" dur="770" decel="100000"/>
                                        <p:tgtEl>
                                          <p:spTgt spid="6150"/>
                                        </p:tgtEl>
                                      </p:cBhvr>
                                    </p:animEffect>
                                    <p:animScale>
                                      <p:cBhvr>
                                        <p:cTn id="19" dur="770" decel="100000"/>
                                        <p:tgtEl>
                                          <p:spTgt spid="6150"/>
                                        </p:tgtEl>
                                      </p:cBhvr>
                                      <p:from x="10000" y="10000"/>
                                      <p:to x="200000" y="450000"/>
                                    </p:animScale>
                                    <p:animScale>
                                      <p:cBhvr>
                                        <p:cTn id="20" dur="1230" accel="100000" fill="hold">
                                          <p:stCondLst>
                                            <p:cond delay="770"/>
                                          </p:stCondLst>
                                        </p:cTn>
                                        <p:tgtEl>
                                          <p:spTgt spid="6150"/>
                                        </p:tgtEl>
                                      </p:cBhvr>
                                      <p:from x="200000" y="450000"/>
                                      <p:to x="100000" y="100000"/>
                                    </p:animScale>
                                    <p:set>
                                      <p:cBhvr>
                                        <p:cTn id="21" dur="770" fill="hold"/>
                                        <p:tgtEl>
                                          <p:spTgt spid="6150"/>
                                        </p:tgtEl>
                                        <p:attrNameLst>
                                          <p:attrName>ppt_x</p:attrName>
                                        </p:attrNameLst>
                                      </p:cBhvr>
                                      <p:to>
                                        <p:strVal val="(0.5)"/>
                                      </p:to>
                                    </p:set>
                                    <p:anim from="(0.5)" to="(#ppt_x)" calcmode="lin" valueType="num">
                                      <p:cBhvr>
                                        <p:cTn id="22" dur="1230" accel="100000" fill="hold">
                                          <p:stCondLst>
                                            <p:cond delay="770"/>
                                          </p:stCondLst>
                                        </p:cTn>
                                        <p:tgtEl>
                                          <p:spTgt spid="6150"/>
                                        </p:tgtEl>
                                        <p:attrNameLst>
                                          <p:attrName>ppt_x</p:attrName>
                                        </p:attrNameLst>
                                      </p:cBhvr>
                                    </p:anim>
                                    <p:set>
                                      <p:cBhvr>
                                        <p:cTn id="23" dur="770" fill="hold"/>
                                        <p:tgtEl>
                                          <p:spTgt spid="6150"/>
                                        </p:tgtEl>
                                        <p:attrNameLst>
                                          <p:attrName>ppt_y</p:attrName>
                                        </p:attrNameLst>
                                      </p:cBhvr>
                                      <p:to>
                                        <p:strVal val="(#ppt_y+0.4)"/>
                                      </p:to>
                                    </p:set>
                                    <p:anim from="(#ppt_y+0.4)" to="(#ppt_y)" calcmode="lin" valueType="num">
                                      <p:cBhvr>
                                        <p:cTn id="24" dur="1230" accel="100000" fill="hold">
                                          <p:stCondLst>
                                            <p:cond delay="770"/>
                                          </p:stCondLst>
                                        </p:cTn>
                                        <p:tgtEl>
                                          <p:spTgt spid="6150"/>
                                        </p:tgtEl>
                                        <p:attrNameLst>
                                          <p:attrName>ppt_y</p:attrName>
                                        </p:attrNameLst>
                                      </p:cBhvr>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51" presetClass="entr" presetSubtype="0" fill="hold" grpId="0" nodeType="clickEffect">
                                  <p:stCondLst>
                                    <p:cond delay="0"/>
                                  </p:stCondLst>
                                  <p:childTnLst>
                                    <p:set>
                                      <p:cBhvr>
                                        <p:cTn id="28" dur="1" fill="hold">
                                          <p:stCondLst>
                                            <p:cond delay="0"/>
                                          </p:stCondLst>
                                        </p:cTn>
                                        <p:tgtEl>
                                          <p:spTgt spid="6148"/>
                                        </p:tgtEl>
                                        <p:attrNameLst>
                                          <p:attrName>style.visibility</p:attrName>
                                        </p:attrNameLst>
                                      </p:cBhvr>
                                      <p:to>
                                        <p:strVal val="visible"/>
                                      </p:to>
                                    </p:set>
                                    <p:animEffect transition="in" filter="fade">
                                      <p:cBhvr>
                                        <p:cTn id="29" dur="770" decel="100000"/>
                                        <p:tgtEl>
                                          <p:spTgt spid="6148"/>
                                        </p:tgtEl>
                                      </p:cBhvr>
                                    </p:animEffect>
                                    <p:animScale>
                                      <p:cBhvr>
                                        <p:cTn id="30" dur="770" decel="100000"/>
                                        <p:tgtEl>
                                          <p:spTgt spid="6148"/>
                                        </p:tgtEl>
                                      </p:cBhvr>
                                      <p:from x="10000" y="10000"/>
                                      <p:to x="200000" y="450000"/>
                                    </p:animScale>
                                    <p:animScale>
                                      <p:cBhvr>
                                        <p:cTn id="31" dur="1230" accel="100000" fill="hold">
                                          <p:stCondLst>
                                            <p:cond delay="770"/>
                                          </p:stCondLst>
                                        </p:cTn>
                                        <p:tgtEl>
                                          <p:spTgt spid="6148"/>
                                        </p:tgtEl>
                                      </p:cBhvr>
                                      <p:from x="200000" y="450000"/>
                                      <p:to x="100000" y="100000"/>
                                    </p:animScale>
                                    <p:set>
                                      <p:cBhvr>
                                        <p:cTn id="32" dur="770" fill="hold"/>
                                        <p:tgtEl>
                                          <p:spTgt spid="6148"/>
                                        </p:tgtEl>
                                        <p:attrNameLst>
                                          <p:attrName>ppt_x</p:attrName>
                                        </p:attrNameLst>
                                      </p:cBhvr>
                                      <p:to>
                                        <p:strVal val="(0.5)"/>
                                      </p:to>
                                    </p:set>
                                    <p:anim from="(0.5)" to="(#ppt_x)" calcmode="lin" valueType="num">
                                      <p:cBhvr>
                                        <p:cTn id="33" dur="1230" accel="100000" fill="hold">
                                          <p:stCondLst>
                                            <p:cond delay="770"/>
                                          </p:stCondLst>
                                        </p:cTn>
                                        <p:tgtEl>
                                          <p:spTgt spid="6148"/>
                                        </p:tgtEl>
                                        <p:attrNameLst>
                                          <p:attrName>ppt_x</p:attrName>
                                        </p:attrNameLst>
                                      </p:cBhvr>
                                    </p:anim>
                                    <p:set>
                                      <p:cBhvr>
                                        <p:cTn id="34" dur="770" fill="hold"/>
                                        <p:tgtEl>
                                          <p:spTgt spid="6148"/>
                                        </p:tgtEl>
                                        <p:attrNameLst>
                                          <p:attrName>ppt_y</p:attrName>
                                        </p:attrNameLst>
                                      </p:cBhvr>
                                      <p:to>
                                        <p:strVal val="(#ppt_y+0.4)"/>
                                      </p:to>
                                    </p:set>
                                    <p:anim from="(#ppt_y+0.4)" to="(#ppt_y)" calcmode="lin" valueType="num">
                                      <p:cBhvr>
                                        <p:cTn id="35" dur="1230" accel="100000" fill="hold">
                                          <p:stCondLst>
                                            <p:cond delay="770"/>
                                          </p:stCondLst>
                                        </p:cTn>
                                        <p:tgtEl>
                                          <p:spTgt spid="6148"/>
                                        </p:tgtEl>
                                        <p:attrNameLst>
                                          <p:attrName>ppt_y</p:attrName>
                                        </p:attrNameLst>
                                      </p:cBhvr>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51" presetClass="entr" presetSubtype="0" fill="hold" grpId="0" nodeType="clickEffect">
                                  <p:stCondLst>
                                    <p:cond delay="0"/>
                                  </p:stCondLst>
                                  <p:childTnLst>
                                    <p:set>
                                      <p:cBhvr>
                                        <p:cTn id="39" dur="1" fill="hold">
                                          <p:stCondLst>
                                            <p:cond delay="0"/>
                                          </p:stCondLst>
                                        </p:cTn>
                                        <p:tgtEl>
                                          <p:spTgt spid="6151"/>
                                        </p:tgtEl>
                                        <p:attrNameLst>
                                          <p:attrName>style.visibility</p:attrName>
                                        </p:attrNameLst>
                                      </p:cBhvr>
                                      <p:to>
                                        <p:strVal val="visible"/>
                                      </p:to>
                                    </p:set>
                                    <p:animEffect transition="in" filter="fade">
                                      <p:cBhvr>
                                        <p:cTn id="40" dur="770" decel="100000"/>
                                        <p:tgtEl>
                                          <p:spTgt spid="6151"/>
                                        </p:tgtEl>
                                      </p:cBhvr>
                                    </p:animEffect>
                                    <p:animScale>
                                      <p:cBhvr>
                                        <p:cTn id="41" dur="770" decel="100000"/>
                                        <p:tgtEl>
                                          <p:spTgt spid="6151"/>
                                        </p:tgtEl>
                                      </p:cBhvr>
                                      <p:from x="10000" y="10000"/>
                                      <p:to x="200000" y="450000"/>
                                    </p:animScale>
                                    <p:animScale>
                                      <p:cBhvr>
                                        <p:cTn id="42" dur="1230" accel="100000" fill="hold">
                                          <p:stCondLst>
                                            <p:cond delay="770"/>
                                          </p:stCondLst>
                                        </p:cTn>
                                        <p:tgtEl>
                                          <p:spTgt spid="6151"/>
                                        </p:tgtEl>
                                      </p:cBhvr>
                                      <p:from x="200000" y="450000"/>
                                      <p:to x="100000" y="100000"/>
                                    </p:animScale>
                                    <p:set>
                                      <p:cBhvr>
                                        <p:cTn id="43" dur="770" fill="hold"/>
                                        <p:tgtEl>
                                          <p:spTgt spid="6151"/>
                                        </p:tgtEl>
                                        <p:attrNameLst>
                                          <p:attrName>ppt_x</p:attrName>
                                        </p:attrNameLst>
                                      </p:cBhvr>
                                      <p:to>
                                        <p:strVal val="(0.5)"/>
                                      </p:to>
                                    </p:set>
                                    <p:anim from="(0.5)" to="(#ppt_x)" calcmode="lin" valueType="num">
                                      <p:cBhvr>
                                        <p:cTn id="44" dur="1230" accel="100000" fill="hold">
                                          <p:stCondLst>
                                            <p:cond delay="770"/>
                                          </p:stCondLst>
                                        </p:cTn>
                                        <p:tgtEl>
                                          <p:spTgt spid="6151"/>
                                        </p:tgtEl>
                                        <p:attrNameLst>
                                          <p:attrName>ppt_x</p:attrName>
                                        </p:attrNameLst>
                                      </p:cBhvr>
                                    </p:anim>
                                    <p:set>
                                      <p:cBhvr>
                                        <p:cTn id="45" dur="770" fill="hold"/>
                                        <p:tgtEl>
                                          <p:spTgt spid="6151"/>
                                        </p:tgtEl>
                                        <p:attrNameLst>
                                          <p:attrName>ppt_y</p:attrName>
                                        </p:attrNameLst>
                                      </p:cBhvr>
                                      <p:to>
                                        <p:strVal val="(#ppt_y+0.4)"/>
                                      </p:to>
                                    </p:set>
                                    <p:anim from="(#ppt_y+0.4)" to="(#ppt_y)" calcmode="lin" valueType="num">
                                      <p:cBhvr>
                                        <p:cTn id="46" dur="1230" accel="100000" fill="hold">
                                          <p:stCondLst>
                                            <p:cond delay="770"/>
                                          </p:stCondLst>
                                        </p:cTn>
                                        <p:tgtEl>
                                          <p:spTgt spid="6151"/>
                                        </p:tgtEl>
                                        <p:attrNameLst>
                                          <p:attrName>ppt_y</p:attrName>
                                        </p:attrNameLst>
                                      </p:cBhvr>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51" presetClass="entr" presetSubtype="0" fill="hold" grpId="0" nodeType="clickEffect">
                                  <p:stCondLst>
                                    <p:cond delay="0"/>
                                  </p:stCondLst>
                                  <p:childTnLst>
                                    <p:set>
                                      <p:cBhvr>
                                        <p:cTn id="50" dur="1" fill="hold">
                                          <p:stCondLst>
                                            <p:cond delay="0"/>
                                          </p:stCondLst>
                                        </p:cTn>
                                        <p:tgtEl>
                                          <p:spTgt spid="6152"/>
                                        </p:tgtEl>
                                        <p:attrNameLst>
                                          <p:attrName>style.visibility</p:attrName>
                                        </p:attrNameLst>
                                      </p:cBhvr>
                                      <p:to>
                                        <p:strVal val="visible"/>
                                      </p:to>
                                    </p:set>
                                    <p:animEffect transition="in" filter="fade">
                                      <p:cBhvr>
                                        <p:cTn id="51" dur="770" decel="100000"/>
                                        <p:tgtEl>
                                          <p:spTgt spid="6152"/>
                                        </p:tgtEl>
                                      </p:cBhvr>
                                    </p:animEffect>
                                    <p:animScale>
                                      <p:cBhvr>
                                        <p:cTn id="52" dur="770" decel="100000"/>
                                        <p:tgtEl>
                                          <p:spTgt spid="6152"/>
                                        </p:tgtEl>
                                      </p:cBhvr>
                                      <p:from x="10000" y="10000"/>
                                      <p:to x="200000" y="450000"/>
                                    </p:animScale>
                                    <p:animScale>
                                      <p:cBhvr>
                                        <p:cTn id="53" dur="1230" accel="100000" fill="hold">
                                          <p:stCondLst>
                                            <p:cond delay="770"/>
                                          </p:stCondLst>
                                        </p:cTn>
                                        <p:tgtEl>
                                          <p:spTgt spid="6152"/>
                                        </p:tgtEl>
                                      </p:cBhvr>
                                      <p:from x="200000" y="450000"/>
                                      <p:to x="100000" y="100000"/>
                                    </p:animScale>
                                    <p:set>
                                      <p:cBhvr>
                                        <p:cTn id="54" dur="770" fill="hold"/>
                                        <p:tgtEl>
                                          <p:spTgt spid="6152"/>
                                        </p:tgtEl>
                                        <p:attrNameLst>
                                          <p:attrName>ppt_x</p:attrName>
                                        </p:attrNameLst>
                                      </p:cBhvr>
                                      <p:to>
                                        <p:strVal val="(0.5)"/>
                                      </p:to>
                                    </p:set>
                                    <p:anim from="(0.5)" to="(#ppt_x)" calcmode="lin" valueType="num">
                                      <p:cBhvr>
                                        <p:cTn id="55" dur="1230" accel="100000" fill="hold">
                                          <p:stCondLst>
                                            <p:cond delay="770"/>
                                          </p:stCondLst>
                                        </p:cTn>
                                        <p:tgtEl>
                                          <p:spTgt spid="6152"/>
                                        </p:tgtEl>
                                        <p:attrNameLst>
                                          <p:attrName>ppt_x</p:attrName>
                                        </p:attrNameLst>
                                      </p:cBhvr>
                                    </p:anim>
                                    <p:set>
                                      <p:cBhvr>
                                        <p:cTn id="56" dur="770" fill="hold"/>
                                        <p:tgtEl>
                                          <p:spTgt spid="6152"/>
                                        </p:tgtEl>
                                        <p:attrNameLst>
                                          <p:attrName>ppt_y</p:attrName>
                                        </p:attrNameLst>
                                      </p:cBhvr>
                                      <p:to>
                                        <p:strVal val="(#ppt_y+0.4)"/>
                                      </p:to>
                                    </p:set>
                                    <p:anim from="(#ppt_y+0.4)" to="(#ppt_y)" calcmode="lin" valueType="num">
                                      <p:cBhvr>
                                        <p:cTn id="57" dur="1230" accel="100000" fill="hold">
                                          <p:stCondLst>
                                            <p:cond delay="770"/>
                                          </p:stCondLst>
                                        </p:cTn>
                                        <p:tgtEl>
                                          <p:spTgt spid="6152"/>
                                        </p:tgtEl>
                                        <p:attrNameLst>
                                          <p:attrName>ppt_y</p:attrName>
                                        </p:attrNameLst>
                                      </p:cBhvr>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51" presetClass="entr" presetSubtype="0" fill="hold" grpId="0" nodeType="clickEffect">
                                  <p:stCondLst>
                                    <p:cond delay="0"/>
                                  </p:stCondLst>
                                  <p:childTnLst>
                                    <p:set>
                                      <p:cBhvr>
                                        <p:cTn id="61" dur="1" fill="hold">
                                          <p:stCondLst>
                                            <p:cond delay="0"/>
                                          </p:stCondLst>
                                        </p:cTn>
                                        <p:tgtEl>
                                          <p:spTgt spid="6154"/>
                                        </p:tgtEl>
                                        <p:attrNameLst>
                                          <p:attrName>style.visibility</p:attrName>
                                        </p:attrNameLst>
                                      </p:cBhvr>
                                      <p:to>
                                        <p:strVal val="visible"/>
                                      </p:to>
                                    </p:set>
                                    <p:animEffect transition="in" filter="fade">
                                      <p:cBhvr>
                                        <p:cTn id="62" dur="770" decel="100000"/>
                                        <p:tgtEl>
                                          <p:spTgt spid="6154"/>
                                        </p:tgtEl>
                                      </p:cBhvr>
                                    </p:animEffect>
                                    <p:animScale>
                                      <p:cBhvr>
                                        <p:cTn id="63" dur="770" decel="100000"/>
                                        <p:tgtEl>
                                          <p:spTgt spid="6154"/>
                                        </p:tgtEl>
                                      </p:cBhvr>
                                      <p:from x="10000" y="10000"/>
                                      <p:to x="200000" y="450000"/>
                                    </p:animScale>
                                    <p:animScale>
                                      <p:cBhvr>
                                        <p:cTn id="64" dur="1230" accel="100000" fill="hold">
                                          <p:stCondLst>
                                            <p:cond delay="770"/>
                                          </p:stCondLst>
                                        </p:cTn>
                                        <p:tgtEl>
                                          <p:spTgt spid="6154"/>
                                        </p:tgtEl>
                                      </p:cBhvr>
                                      <p:from x="200000" y="450000"/>
                                      <p:to x="100000" y="100000"/>
                                    </p:animScale>
                                    <p:set>
                                      <p:cBhvr>
                                        <p:cTn id="65" dur="770" fill="hold"/>
                                        <p:tgtEl>
                                          <p:spTgt spid="6154"/>
                                        </p:tgtEl>
                                        <p:attrNameLst>
                                          <p:attrName>ppt_x</p:attrName>
                                        </p:attrNameLst>
                                      </p:cBhvr>
                                      <p:to>
                                        <p:strVal val="(0.5)"/>
                                      </p:to>
                                    </p:set>
                                    <p:anim from="(0.5)" to="(#ppt_x)" calcmode="lin" valueType="num">
                                      <p:cBhvr>
                                        <p:cTn id="66" dur="1230" accel="100000" fill="hold">
                                          <p:stCondLst>
                                            <p:cond delay="770"/>
                                          </p:stCondLst>
                                        </p:cTn>
                                        <p:tgtEl>
                                          <p:spTgt spid="6154"/>
                                        </p:tgtEl>
                                        <p:attrNameLst>
                                          <p:attrName>ppt_x</p:attrName>
                                        </p:attrNameLst>
                                      </p:cBhvr>
                                    </p:anim>
                                    <p:set>
                                      <p:cBhvr>
                                        <p:cTn id="67" dur="770" fill="hold"/>
                                        <p:tgtEl>
                                          <p:spTgt spid="6154"/>
                                        </p:tgtEl>
                                        <p:attrNameLst>
                                          <p:attrName>ppt_y</p:attrName>
                                        </p:attrNameLst>
                                      </p:cBhvr>
                                      <p:to>
                                        <p:strVal val="(#ppt_y+0.4)"/>
                                      </p:to>
                                    </p:set>
                                    <p:anim from="(#ppt_y+0.4)" to="(#ppt_y)" calcmode="lin" valueType="num">
                                      <p:cBhvr>
                                        <p:cTn id="68" dur="1230" accel="100000" fill="hold">
                                          <p:stCondLst>
                                            <p:cond delay="770"/>
                                          </p:stCondLst>
                                        </p:cTn>
                                        <p:tgtEl>
                                          <p:spTgt spid="6154"/>
                                        </p:tgtEl>
                                        <p:attrNameLst>
                                          <p:attrName>ppt_y</p:attrName>
                                        </p:attrNameLst>
                                      </p:cBhvr>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51" presetClass="entr" presetSubtype="0" fill="hold" grpId="0" nodeType="clickEffect">
                                  <p:stCondLst>
                                    <p:cond delay="0"/>
                                  </p:stCondLst>
                                  <p:childTnLst>
                                    <p:set>
                                      <p:cBhvr>
                                        <p:cTn id="72" dur="1" fill="hold">
                                          <p:stCondLst>
                                            <p:cond delay="0"/>
                                          </p:stCondLst>
                                        </p:cTn>
                                        <p:tgtEl>
                                          <p:spTgt spid="6153"/>
                                        </p:tgtEl>
                                        <p:attrNameLst>
                                          <p:attrName>style.visibility</p:attrName>
                                        </p:attrNameLst>
                                      </p:cBhvr>
                                      <p:to>
                                        <p:strVal val="visible"/>
                                      </p:to>
                                    </p:set>
                                    <p:animEffect transition="in" filter="fade">
                                      <p:cBhvr>
                                        <p:cTn id="73" dur="770" decel="100000"/>
                                        <p:tgtEl>
                                          <p:spTgt spid="6153"/>
                                        </p:tgtEl>
                                      </p:cBhvr>
                                    </p:animEffect>
                                    <p:animScale>
                                      <p:cBhvr>
                                        <p:cTn id="74" dur="770" decel="100000"/>
                                        <p:tgtEl>
                                          <p:spTgt spid="6153"/>
                                        </p:tgtEl>
                                      </p:cBhvr>
                                      <p:from x="10000" y="10000"/>
                                      <p:to x="200000" y="450000"/>
                                    </p:animScale>
                                    <p:animScale>
                                      <p:cBhvr>
                                        <p:cTn id="75" dur="1230" accel="100000" fill="hold">
                                          <p:stCondLst>
                                            <p:cond delay="770"/>
                                          </p:stCondLst>
                                        </p:cTn>
                                        <p:tgtEl>
                                          <p:spTgt spid="6153"/>
                                        </p:tgtEl>
                                      </p:cBhvr>
                                      <p:from x="200000" y="450000"/>
                                      <p:to x="100000" y="100000"/>
                                    </p:animScale>
                                    <p:set>
                                      <p:cBhvr>
                                        <p:cTn id="76" dur="770" fill="hold"/>
                                        <p:tgtEl>
                                          <p:spTgt spid="6153"/>
                                        </p:tgtEl>
                                        <p:attrNameLst>
                                          <p:attrName>ppt_x</p:attrName>
                                        </p:attrNameLst>
                                      </p:cBhvr>
                                      <p:to>
                                        <p:strVal val="(0.5)"/>
                                      </p:to>
                                    </p:set>
                                    <p:anim from="(0.5)" to="(#ppt_x)" calcmode="lin" valueType="num">
                                      <p:cBhvr>
                                        <p:cTn id="77" dur="1230" accel="100000" fill="hold">
                                          <p:stCondLst>
                                            <p:cond delay="770"/>
                                          </p:stCondLst>
                                        </p:cTn>
                                        <p:tgtEl>
                                          <p:spTgt spid="6153"/>
                                        </p:tgtEl>
                                        <p:attrNameLst>
                                          <p:attrName>ppt_x</p:attrName>
                                        </p:attrNameLst>
                                      </p:cBhvr>
                                    </p:anim>
                                    <p:set>
                                      <p:cBhvr>
                                        <p:cTn id="78" dur="770" fill="hold"/>
                                        <p:tgtEl>
                                          <p:spTgt spid="6153"/>
                                        </p:tgtEl>
                                        <p:attrNameLst>
                                          <p:attrName>ppt_y</p:attrName>
                                        </p:attrNameLst>
                                      </p:cBhvr>
                                      <p:to>
                                        <p:strVal val="(#ppt_y+0.4)"/>
                                      </p:to>
                                    </p:set>
                                    <p:anim from="(#ppt_y+0.4)" to="(#ppt_y)" calcmode="lin" valueType="num">
                                      <p:cBhvr>
                                        <p:cTn id="79" dur="1230" accel="100000" fill="hold">
                                          <p:stCondLst>
                                            <p:cond delay="770"/>
                                          </p:stCondLst>
                                        </p:cTn>
                                        <p:tgtEl>
                                          <p:spTgt spid="6153"/>
                                        </p:tgtEl>
                                        <p:attrNameLst>
                                          <p:attrName>ppt_y</p:attrName>
                                        </p:attrNameLst>
                                      </p:cBhvr>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51" presetClass="entr" presetSubtype="0" fill="hold" grpId="0" nodeType="clickEffect">
                                  <p:stCondLst>
                                    <p:cond delay="0"/>
                                  </p:stCondLst>
                                  <p:childTnLst>
                                    <p:set>
                                      <p:cBhvr>
                                        <p:cTn id="83" dur="1" fill="hold">
                                          <p:stCondLst>
                                            <p:cond delay="0"/>
                                          </p:stCondLst>
                                        </p:cTn>
                                        <p:tgtEl>
                                          <p:spTgt spid="6156"/>
                                        </p:tgtEl>
                                        <p:attrNameLst>
                                          <p:attrName>style.visibility</p:attrName>
                                        </p:attrNameLst>
                                      </p:cBhvr>
                                      <p:to>
                                        <p:strVal val="visible"/>
                                      </p:to>
                                    </p:set>
                                    <p:animEffect transition="in" filter="fade">
                                      <p:cBhvr>
                                        <p:cTn id="84" dur="770" decel="100000"/>
                                        <p:tgtEl>
                                          <p:spTgt spid="6156"/>
                                        </p:tgtEl>
                                      </p:cBhvr>
                                    </p:animEffect>
                                    <p:animScale>
                                      <p:cBhvr>
                                        <p:cTn id="85" dur="770" decel="100000"/>
                                        <p:tgtEl>
                                          <p:spTgt spid="6156"/>
                                        </p:tgtEl>
                                      </p:cBhvr>
                                      <p:from x="10000" y="10000"/>
                                      <p:to x="200000" y="450000"/>
                                    </p:animScale>
                                    <p:animScale>
                                      <p:cBhvr>
                                        <p:cTn id="86" dur="1230" accel="100000" fill="hold">
                                          <p:stCondLst>
                                            <p:cond delay="770"/>
                                          </p:stCondLst>
                                        </p:cTn>
                                        <p:tgtEl>
                                          <p:spTgt spid="6156"/>
                                        </p:tgtEl>
                                      </p:cBhvr>
                                      <p:from x="200000" y="450000"/>
                                      <p:to x="100000" y="100000"/>
                                    </p:animScale>
                                    <p:set>
                                      <p:cBhvr>
                                        <p:cTn id="87" dur="770" fill="hold"/>
                                        <p:tgtEl>
                                          <p:spTgt spid="6156"/>
                                        </p:tgtEl>
                                        <p:attrNameLst>
                                          <p:attrName>ppt_x</p:attrName>
                                        </p:attrNameLst>
                                      </p:cBhvr>
                                      <p:to>
                                        <p:strVal val="(0.5)"/>
                                      </p:to>
                                    </p:set>
                                    <p:anim from="(0.5)" to="(#ppt_x)" calcmode="lin" valueType="num">
                                      <p:cBhvr>
                                        <p:cTn id="88" dur="1230" accel="100000" fill="hold">
                                          <p:stCondLst>
                                            <p:cond delay="770"/>
                                          </p:stCondLst>
                                        </p:cTn>
                                        <p:tgtEl>
                                          <p:spTgt spid="6156"/>
                                        </p:tgtEl>
                                        <p:attrNameLst>
                                          <p:attrName>ppt_x</p:attrName>
                                        </p:attrNameLst>
                                      </p:cBhvr>
                                    </p:anim>
                                    <p:set>
                                      <p:cBhvr>
                                        <p:cTn id="89" dur="770" fill="hold"/>
                                        <p:tgtEl>
                                          <p:spTgt spid="6156"/>
                                        </p:tgtEl>
                                        <p:attrNameLst>
                                          <p:attrName>ppt_y</p:attrName>
                                        </p:attrNameLst>
                                      </p:cBhvr>
                                      <p:to>
                                        <p:strVal val="(#ppt_y+0.4)"/>
                                      </p:to>
                                    </p:set>
                                    <p:anim from="(#ppt_y+0.4)" to="(#ppt_y)" calcmode="lin" valueType="num">
                                      <p:cBhvr>
                                        <p:cTn id="90" dur="1230" accel="100000" fill="hold">
                                          <p:stCondLst>
                                            <p:cond delay="770"/>
                                          </p:stCondLst>
                                        </p:cTn>
                                        <p:tgtEl>
                                          <p:spTgt spid="615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8" grpId="0" animBg="1"/>
      <p:bldP spid="6150" grpId="0" animBg="1"/>
      <p:bldP spid="6151" grpId="0" animBg="1"/>
      <p:bldP spid="6152" grpId="0" animBg="1"/>
      <p:bldP spid="6153" grpId="0" animBg="1"/>
      <p:bldP spid="6154" grpId="0" animBg="1"/>
      <p:bldP spid="6156" grpId="0"/>
    </p:bld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3106" name="Rectangle 2"/>
          <p:cNvSpPr>
            <a:spLocks noGrp="1" noRot="1" noChangeArrowheads="1"/>
          </p:cNvSpPr>
          <p:nvPr>
            <p:ph type="title"/>
          </p:nvPr>
        </p:nvSpPr>
        <p:spPr>
          <a:xfrm>
            <a:off x="457200" y="0"/>
            <a:ext cx="8229600" cy="533400"/>
          </a:xfrm>
        </p:spPr>
        <p:txBody>
          <a:bodyPr/>
          <a:lstStyle/>
          <a:p>
            <a:pPr eaLnBrk="1" hangingPunct="1">
              <a:defRPr/>
            </a:pPr>
            <a:r>
              <a:rPr lang="fa-IR" sz="3600" smtClean="0">
                <a:solidFill>
                  <a:srgbClr val="FFFF00"/>
                </a:solidFill>
                <a:cs typeface="Titr" pitchFamily="2" charset="-78"/>
              </a:rPr>
              <a:t>چه چيزي اثربخشي سازمان راتعيين مي كند</a:t>
            </a:r>
            <a:endParaRPr lang="en-US" sz="3600" smtClean="0">
              <a:solidFill>
                <a:srgbClr val="FFFF00"/>
              </a:solidFill>
              <a:cs typeface="Titr" pitchFamily="2" charset="-78"/>
            </a:endParaRPr>
          </a:p>
        </p:txBody>
      </p:sp>
      <p:sp>
        <p:nvSpPr>
          <p:cNvPr id="303107" name="Rectangle 3"/>
          <p:cNvSpPr>
            <a:spLocks noGrp="1" noChangeArrowheads="1"/>
          </p:cNvSpPr>
          <p:nvPr>
            <p:ph type="body" idx="1"/>
          </p:nvPr>
        </p:nvSpPr>
        <p:spPr>
          <a:xfrm>
            <a:off x="-180975" y="620713"/>
            <a:ext cx="9324975" cy="6237287"/>
          </a:xfrm>
        </p:spPr>
        <p:txBody>
          <a:bodyPr/>
          <a:lstStyle/>
          <a:p>
            <a:pPr eaLnBrk="1" hangingPunct="1">
              <a:lnSpc>
                <a:spcPct val="90000"/>
              </a:lnSpc>
              <a:buFont typeface="Wingdings" panose="05000000000000000000" pitchFamily="2" charset="2"/>
              <a:buNone/>
              <a:defRPr/>
            </a:pPr>
            <a:r>
              <a:rPr lang="fa-IR" sz="2000" b="1" smtClean="0">
                <a:cs typeface="Yagut" pitchFamily="2" charset="-78"/>
              </a:rPr>
              <a:t>مهمترين جنبه اثربخشي،ارتباط آن باكل سازمان است.توجه مانبايدتنهابه بازده اقدام خاصي دركاررهبري مدير باشد،بلكه به موثربودن واحد سازماني درطول معيني اززمان توجه داشته باشيم.</a:t>
            </a:r>
            <a:r>
              <a:rPr lang="fa-IR" sz="2000" b="1" smtClean="0">
                <a:solidFill>
                  <a:srgbClr val="00FF00"/>
                </a:solidFill>
                <a:cs typeface="Yagut" pitchFamily="2" charset="-78"/>
              </a:rPr>
              <a:t>رنسيس</a:t>
            </a:r>
            <a:r>
              <a:rPr lang="fa-IR" sz="2000" b="1" smtClean="0">
                <a:cs typeface="Yagut" pitchFamily="2" charset="-78"/>
              </a:rPr>
              <a:t> </a:t>
            </a:r>
            <a:r>
              <a:rPr lang="fa-IR" sz="2000" b="1" smtClean="0">
                <a:solidFill>
                  <a:srgbClr val="00FF00"/>
                </a:solidFill>
                <a:cs typeface="Yagut" pitchFamily="2" charset="-78"/>
              </a:rPr>
              <a:t>ليكرت</a:t>
            </a:r>
            <a:r>
              <a:rPr lang="en-US" sz="2000" b="1" smtClean="0">
                <a:solidFill>
                  <a:srgbClr val="00FF00"/>
                </a:solidFill>
                <a:cs typeface="Yagut" pitchFamily="2" charset="-78"/>
              </a:rPr>
              <a:t> </a:t>
            </a:r>
            <a:r>
              <a:rPr lang="fa-IR" sz="2000" b="1" smtClean="0">
                <a:cs typeface="Yagut" pitchFamily="2" charset="-78"/>
              </a:rPr>
              <a:t>سه متغييررادراثربخشي سازمان شناسايي كرده است :علّي،ميانجي،ونتيجه نهايي يا بازدهي .</a:t>
            </a:r>
            <a:r>
              <a:rPr lang="fa-IR" sz="2000" smtClean="0">
                <a:cs typeface="Yagut" pitchFamily="2" charset="-78"/>
              </a:rPr>
              <a:t> </a:t>
            </a:r>
          </a:p>
          <a:p>
            <a:pPr eaLnBrk="1" hangingPunct="1">
              <a:lnSpc>
                <a:spcPct val="90000"/>
              </a:lnSpc>
              <a:buFont typeface="Wingdings" panose="05000000000000000000" pitchFamily="2" charset="2"/>
              <a:buNone/>
              <a:defRPr/>
            </a:pPr>
            <a:r>
              <a:rPr lang="fa-IR" sz="2400" b="1" smtClean="0">
                <a:solidFill>
                  <a:srgbClr val="00FF00"/>
                </a:solidFill>
                <a:cs typeface="Yagut" pitchFamily="2" charset="-78"/>
              </a:rPr>
              <a:t>متغيرهاي علّي:</a:t>
            </a:r>
            <a:r>
              <a:rPr lang="fa-IR" sz="2400" smtClean="0">
                <a:cs typeface="Yagut" pitchFamily="2" charset="-78"/>
              </a:rPr>
              <a:t> </a:t>
            </a:r>
            <a:r>
              <a:rPr lang="fa-IR" sz="2400" b="1" smtClean="0">
                <a:cs typeface="Yagut" pitchFamily="2" charset="-78"/>
              </a:rPr>
              <a:t>عناصري كه درجريان پيشرفتهاي داخلي سازمان ونتايج آن تاثير</a:t>
            </a:r>
            <a:r>
              <a:rPr lang="en-US" sz="2400" b="1" smtClean="0">
                <a:cs typeface="Yagut" pitchFamily="2" charset="-78"/>
              </a:rPr>
              <a:t> </a:t>
            </a:r>
            <a:r>
              <a:rPr lang="fa-IR" sz="2400" b="1" smtClean="0">
                <a:cs typeface="Yagut" pitchFamily="2" charset="-78"/>
              </a:rPr>
              <a:t>ميگذارند</a:t>
            </a:r>
            <a:r>
              <a:rPr lang="en-US" sz="2400" b="1" smtClean="0">
                <a:cs typeface="Yagut" pitchFamily="2" charset="-78"/>
              </a:rPr>
              <a:t> </a:t>
            </a:r>
            <a:r>
              <a:rPr lang="fa-IR" sz="2400" b="1" smtClean="0">
                <a:cs typeface="Yagut" pitchFamily="2" charset="-78"/>
              </a:rPr>
              <a:t>اين متغيرها</a:t>
            </a:r>
            <a:r>
              <a:rPr lang="en-US" sz="2400" b="1" smtClean="0">
                <a:cs typeface="Yagut" pitchFamily="2" charset="-78"/>
              </a:rPr>
              <a:t> </a:t>
            </a:r>
            <a:r>
              <a:rPr lang="fa-IR" sz="2400" b="1" smtClean="0">
                <a:cs typeface="Yagut" pitchFamily="2" charset="-78"/>
              </a:rPr>
              <a:t>همان متغيرهاي مستقلي هستند كه مديريت ياسازمان ميتواند آنهاراتبديل و</a:t>
            </a:r>
            <a:r>
              <a:rPr lang="en-US" sz="2400" b="1" smtClean="0">
                <a:cs typeface="Yagut" pitchFamily="2" charset="-78"/>
              </a:rPr>
              <a:t> </a:t>
            </a:r>
            <a:r>
              <a:rPr lang="fa-IR" sz="2400" b="1" smtClean="0">
                <a:cs typeface="Yagut" pitchFamily="2" charset="-78"/>
              </a:rPr>
              <a:t>تفويض نمايد.</a:t>
            </a:r>
          </a:p>
          <a:p>
            <a:pPr eaLnBrk="1" hangingPunct="1">
              <a:lnSpc>
                <a:spcPct val="90000"/>
              </a:lnSpc>
              <a:buFont typeface="Wingdings" panose="05000000000000000000" pitchFamily="2" charset="2"/>
              <a:buNone/>
              <a:defRPr/>
            </a:pPr>
            <a:r>
              <a:rPr lang="fa-IR" sz="2400" b="1" smtClean="0">
                <a:solidFill>
                  <a:srgbClr val="00FF00"/>
                </a:solidFill>
                <a:cs typeface="Yagut" pitchFamily="2" charset="-78"/>
              </a:rPr>
              <a:t>متغيرهاي</a:t>
            </a:r>
            <a:r>
              <a:rPr lang="fa-IR" sz="2400" smtClean="0">
                <a:solidFill>
                  <a:srgbClr val="00FF00"/>
                </a:solidFill>
                <a:cs typeface="Yagut" pitchFamily="2" charset="-78"/>
              </a:rPr>
              <a:t> </a:t>
            </a:r>
            <a:r>
              <a:rPr lang="fa-IR" sz="2400" b="1" smtClean="0">
                <a:solidFill>
                  <a:srgbClr val="00FF00"/>
                </a:solidFill>
                <a:cs typeface="Yagut" pitchFamily="2" charset="-78"/>
              </a:rPr>
              <a:t>ميانجي:</a:t>
            </a:r>
            <a:r>
              <a:rPr lang="en-US" sz="2400" b="1" smtClean="0">
                <a:cs typeface="Yagut" pitchFamily="2" charset="-78"/>
              </a:rPr>
              <a:t> </a:t>
            </a:r>
            <a:r>
              <a:rPr lang="fa-IR" sz="2400" b="1" smtClean="0">
                <a:cs typeface="Yagut" pitchFamily="2" charset="-78"/>
              </a:rPr>
              <a:t>متغيرهاي علّي برروي متغيرهاي ميانجي تاثيرميگذارند.طبق نظرليكرت</a:t>
            </a:r>
            <a:r>
              <a:rPr lang="en-US" sz="2400" b="1" smtClean="0">
                <a:cs typeface="Yagut" pitchFamily="2" charset="-78"/>
              </a:rPr>
              <a:t> </a:t>
            </a:r>
            <a:r>
              <a:rPr lang="fa-IR" sz="2400" b="1" smtClean="0">
                <a:cs typeface="Yagut" pitchFamily="2" charset="-78"/>
              </a:rPr>
              <a:t>،متغيرهاي ميانجي نماينده شرايط جاري حالات دروني يك سازمان ميباشند.درواقع متغيرهاي علّي درمتغيرهاي ميانجي متجلي ميشوند.</a:t>
            </a:r>
          </a:p>
          <a:p>
            <a:pPr eaLnBrk="1" hangingPunct="1">
              <a:lnSpc>
                <a:spcPct val="90000"/>
              </a:lnSpc>
              <a:buFont typeface="Wingdings" panose="05000000000000000000" pitchFamily="2" charset="2"/>
              <a:buNone/>
              <a:defRPr/>
            </a:pPr>
            <a:r>
              <a:rPr lang="fa-IR" sz="2400" b="1" smtClean="0">
                <a:solidFill>
                  <a:srgbClr val="00FF00"/>
                </a:solidFill>
                <a:cs typeface="Yagut" pitchFamily="2" charset="-78"/>
              </a:rPr>
              <a:t>متغيرهاي بازدهي يا نتيجه نهايي:</a:t>
            </a:r>
            <a:r>
              <a:rPr lang="en-US" sz="2400" b="1" smtClean="0">
                <a:solidFill>
                  <a:srgbClr val="00FF00"/>
                </a:solidFill>
                <a:cs typeface="Yagut" pitchFamily="2" charset="-78"/>
              </a:rPr>
              <a:t> </a:t>
            </a:r>
            <a:r>
              <a:rPr lang="fa-IR" sz="2400" b="1" smtClean="0">
                <a:cs typeface="Yagut" pitchFamily="2" charset="-78"/>
              </a:rPr>
              <a:t>متغيرهاي وابسته كه منعكس كننده نتايج  سازمان ميباشند</a:t>
            </a:r>
            <a:r>
              <a:rPr lang="en-US" sz="2400" b="1" smtClean="0">
                <a:cs typeface="Yagut" pitchFamily="2" charset="-78"/>
              </a:rPr>
              <a:t>   </a:t>
            </a:r>
          </a:p>
        </p:txBody>
      </p:sp>
      <p:sp>
        <p:nvSpPr>
          <p:cNvPr id="94212" name="Rectangle 4"/>
          <p:cNvSpPr>
            <a:spLocks noChangeArrowheads="1"/>
          </p:cNvSpPr>
          <p:nvPr/>
        </p:nvSpPr>
        <p:spPr bwMode="auto">
          <a:xfrm>
            <a:off x="250825" y="4221163"/>
            <a:ext cx="2447925" cy="2520950"/>
          </a:xfrm>
          <a:prstGeom prst="rect">
            <a:avLst/>
          </a:prstGeom>
          <a:solidFill>
            <a:schemeClr val="accent1"/>
          </a:solidFill>
          <a:ln w="28575">
            <a:solidFill>
              <a:schemeClr val="tx1"/>
            </a:solidFill>
            <a:miter lim="800000"/>
            <a:headEnd/>
            <a:tailEnd/>
          </a:ln>
        </p:spPr>
        <p:txBody>
          <a:bodyPr wrap="none"/>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0" eaLnBrk="1" hangingPunct="1"/>
            <a:r>
              <a:rPr lang="fa-IR" altLang="fa-IR" sz="2400" b="1">
                <a:solidFill>
                  <a:srgbClr val="FF0000"/>
                </a:solidFill>
                <a:latin typeface="Arial" panose="020B0604020202020204" pitchFamily="34" charset="0"/>
                <a:cs typeface="Yagut" pitchFamily="2" charset="0"/>
              </a:rPr>
              <a:t>متغيرهاي علّي</a:t>
            </a:r>
          </a:p>
          <a:p>
            <a:pPr algn="ctr" rtl="0" eaLnBrk="1" hangingPunct="1"/>
            <a:r>
              <a:rPr lang="fa-IR" altLang="fa-IR" sz="2200">
                <a:latin typeface="Arial" panose="020B0604020202020204" pitchFamily="34" charset="0"/>
                <a:cs typeface="Yagut" pitchFamily="2" charset="0"/>
              </a:rPr>
              <a:t>استراتژيهاي رهبري</a:t>
            </a:r>
          </a:p>
          <a:p>
            <a:pPr algn="ctr" rtl="0" eaLnBrk="1" hangingPunct="1"/>
            <a:r>
              <a:rPr lang="fa-IR" altLang="fa-IR" sz="2200">
                <a:latin typeface="Arial" panose="020B0604020202020204" pitchFamily="34" charset="0"/>
                <a:cs typeface="Yagut" pitchFamily="2" charset="0"/>
              </a:rPr>
              <a:t>مهارتها وروشها</a:t>
            </a:r>
          </a:p>
          <a:p>
            <a:pPr algn="ctr" rtl="0" eaLnBrk="1" hangingPunct="1"/>
            <a:r>
              <a:rPr lang="fa-IR" altLang="fa-IR" sz="2200">
                <a:latin typeface="Arial" panose="020B0604020202020204" pitchFamily="34" charset="0"/>
                <a:cs typeface="Yagut" pitchFamily="2" charset="0"/>
              </a:rPr>
              <a:t>تصميم گيريهاي مديريت</a:t>
            </a:r>
          </a:p>
          <a:p>
            <a:pPr algn="ctr" rtl="0" eaLnBrk="1" hangingPunct="1"/>
            <a:r>
              <a:rPr lang="fa-IR" altLang="fa-IR" sz="2200">
                <a:latin typeface="Arial" panose="020B0604020202020204" pitchFamily="34" charset="0"/>
                <a:cs typeface="Yagut" pitchFamily="2" charset="0"/>
              </a:rPr>
              <a:t>فلسفه،اهداف،خط مشيها و </a:t>
            </a:r>
          </a:p>
          <a:p>
            <a:pPr algn="ctr" rtl="0" eaLnBrk="1" hangingPunct="1"/>
            <a:r>
              <a:rPr lang="fa-IR" altLang="fa-IR" sz="2200">
                <a:latin typeface="Arial" panose="020B0604020202020204" pitchFamily="34" charset="0"/>
                <a:cs typeface="Yagut" pitchFamily="2" charset="0"/>
              </a:rPr>
              <a:t>ساختارسازماني </a:t>
            </a:r>
          </a:p>
          <a:p>
            <a:pPr algn="ctr" rtl="0" eaLnBrk="1" hangingPunct="1"/>
            <a:r>
              <a:rPr lang="fa-IR" altLang="fa-IR" sz="2200">
                <a:latin typeface="Arial" panose="020B0604020202020204" pitchFamily="34" charset="0"/>
                <a:cs typeface="Yagut" pitchFamily="2" charset="0"/>
              </a:rPr>
              <a:t>تكنولوژي وغيره</a:t>
            </a:r>
            <a:r>
              <a:rPr lang="fa-IR" altLang="fa-IR">
                <a:latin typeface="Arial" panose="020B0604020202020204" pitchFamily="34" charset="0"/>
                <a:cs typeface="Yagut" pitchFamily="2" charset="0"/>
              </a:rPr>
              <a:t> </a:t>
            </a:r>
          </a:p>
          <a:p>
            <a:pPr algn="ctr" rtl="0" eaLnBrk="1" hangingPunct="1"/>
            <a:endParaRPr lang="en-US" altLang="fa-IR">
              <a:latin typeface="Arial" panose="020B0604020202020204" pitchFamily="34" charset="0"/>
              <a:cs typeface="Yagut" pitchFamily="2" charset="0"/>
            </a:endParaRPr>
          </a:p>
        </p:txBody>
      </p:sp>
      <p:sp>
        <p:nvSpPr>
          <p:cNvPr id="94213" name="Rectangle 5"/>
          <p:cNvSpPr>
            <a:spLocks noChangeArrowheads="1"/>
          </p:cNvSpPr>
          <p:nvPr/>
        </p:nvSpPr>
        <p:spPr bwMode="auto">
          <a:xfrm>
            <a:off x="3203575" y="4221163"/>
            <a:ext cx="2447925" cy="2520950"/>
          </a:xfrm>
          <a:prstGeom prst="rect">
            <a:avLst/>
          </a:prstGeom>
          <a:solidFill>
            <a:schemeClr val="accent1"/>
          </a:solidFill>
          <a:ln w="28575">
            <a:solidFill>
              <a:schemeClr val="tx1"/>
            </a:solidFill>
            <a:miter lim="800000"/>
            <a:headEnd/>
            <a:tailEnd/>
          </a:ln>
        </p:spPr>
        <p:txBody>
          <a:bodyPr wrap="none"/>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ltLang="fa-IR" sz="2400" b="1">
                <a:solidFill>
                  <a:srgbClr val="FF0000"/>
                </a:solidFill>
                <a:latin typeface="Arial" panose="020B0604020202020204" pitchFamily="34" charset="0"/>
                <a:cs typeface="Yagut" pitchFamily="2" charset="0"/>
              </a:rPr>
              <a:t>متغيرهاي ميانجي</a:t>
            </a:r>
          </a:p>
          <a:p>
            <a:pPr algn="ctr" eaLnBrk="1" hangingPunct="1"/>
            <a:r>
              <a:rPr lang="fa-IR" altLang="fa-IR" sz="2200">
                <a:latin typeface="Arial" panose="020B0604020202020204" pitchFamily="34" charset="0"/>
                <a:cs typeface="Yagut" pitchFamily="2" charset="0"/>
              </a:rPr>
              <a:t>تعهد به اهداف</a:t>
            </a:r>
          </a:p>
          <a:p>
            <a:pPr algn="ctr" eaLnBrk="1" hangingPunct="1"/>
            <a:r>
              <a:rPr lang="fa-IR" altLang="fa-IR" sz="2200">
                <a:latin typeface="Arial" panose="020B0604020202020204" pitchFamily="34" charset="0"/>
                <a:cs typeface="Yagut" pitchFamily="2" charset="0"/>
              </a:rPr>
              <a:t>انگيزش وروحيه اعضاء</a:t>
            </a:r>
          </a:p>
          <a:p>
            <a:pPr algn="ctr" eaLnBrk="1" hangingPunct="1"/>
            <a:r>
              <a:rPr lang="fa-IR" altLang="fa-IR" sz="2200">
                <a:latin typeface="Arial" panose="020B0604020202020204" pitchFamily="34" charset="0"/>
                <a:cs typeface="Yagut" pitchFamily="2" charset="0"/>
              </a:rPr>
              <a:t>مهارت دررهبري ،</a:t>
            </a:r>
            <a:endParaRPr lang="en-US" altLang="fa-IR" sz="2200">
              <a:latin typeface="Arial" panose="020B0604020202020204" pitchFamily="34" charset="0"/>
              <a:cs typeface="Yagut" pitchFamily="2" charset="0"/>
            </a:endParaRPr>
          </a:p>
          <a:p>
            <a:pPr algn="ctr" eaLnBrk="1" hangingPunct="1"/>
            <a:r>
              <a:rPr lang="fa-IR" altLang="fa-IR" sz="2200">
                <a:latin typeface="Arial" panose="020B0604020202020204" pitchFamily="34" charset="0"/>
                <a:cs typeface="Yagut" pitchFamily="2" charset="0"/>
              </a:rPr>
              <a:t> ارتباطات ، </a:t>
            </a:r>
          </a:p>
          <a:p>
            <a:pPr algn="ctr" eaLnBrk="1" hangingPunct="1"/>
            <a:r>
              <a:rPr lang="fa-IR" altLang="fa-IR" sz="2200">
                <a:latin typeface="Arial" panose="020B0604020202020204" pitchFamily="34" charset="0"/>
                <a:cs typeface="Yagut" pitchFamily="2" charset="0"/>
              </a:rPr>
              <a:t>حل اختلافات،تصميم گيري </a:t>
            </a:r>
          </a:p>
          <a:p>
            <a:pPr algn="ctr" eaLnBrk="1" hangingPunct="1"/>
            <a:r>
              <a:rPr lang="fa-IR" altLang="fa-IR" sz="2200">
                <a:latin typeface="Arial" panose="020B0604020202020204" pitchFamily="34" charset="0"/>
                <a:cs typeface="Yagut" pitchFamily="2" charset="0"/>
              </a:rPr>
              <a:t>مشكل گشايي وغيره</a:t>
            </a:r>
            <a:endParaRPr lang="en-US" altLang="fa-IR" sz="2200">
              <a:latin typeface="Arial" panose="020B0604020202020204" pitchFamily="34" charset="0"/>
              <a:cs typeface="Yagut" pitchFamily="2" charset="0"/>
            </a:endParaRPr>
          </a:p>
        </p:txBody>
      </p:sp>
      <p:sp>
        <p:nvSpPr>
          <p:cNvPr id="94214" name="Rectangle 6"/>
          <p:cNvSpPr>
            <a:spLocks noChangeArrowheads="1"/>
          </p:cNvSpPr>
          <p:nvPr/>
        </p:nvSpPr>
        <p:spPr bwMode="auto">
          <a:xfrm>
            <a:off x="6084888" y="4221163"/>
            <a:ext cx="2447925" cy="2520950"/>
          </a:xfrm>
          <a:prstGeom prst="rect">
            <a:avLst/>
          </a:prstGeom>
          <a:solidFill>
            <a:schemeClr val="accent1"/>
          </a:solidFill>
          <a:ln w="28575">
            <a:solidFill>
              <a:schemeClr val="tx1"/>
            </a:solidFill>
            <a:miter lim="800000"/>
            <a:headEnd/>
            <a:tailEnd/>
          </a:ln>
        </p:spPr>
        <p:txBody>
          <a:bodyPr wrap="none"/>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ltLang="fa-IR" sz="2400" b="1">
                <a:solidFill>
                  <a:srgbClr val="FF0000"/>
                </a:solidFill>
                <a:latin typeface="Arial" panose="020B0604020202020204" pitchFamily="34" charset="0"/>
                <a:cs typeface="Yagut" pitchFamily="2" charset="0"/>
              </a:rPr>
              <a:t>متغيرهاي بازدهي</a:t>
            </a:r>
          </a:p>
          <a:p>
            <a:pPr algn="ctr" eaLnBrk="1" hangingPunct="1"/>
            <a:r>
              <a:rPr lang="fa-IR" altLang="fa-IR" sz="2200">
                <a:latin typeface="Arial" panose="020B0604020202020204" pitchFamily="34" charset="0"/>
                <a:cs typeface="Yagut" pitchFamily="2" charset="0"/>
              </a:rPr>
              <a:t>توليد (بازدهي)</a:t>
            </a:r>
          </a:p>
          <a:p>
            <a:pPr algn="ctr" eaLnBrk="1" hangingPunct="1"/>
            <a:r>
              <a:rPr lang="fa-IR" altLang="fa-IR" sz="2200">
                <a:latin typeface="Arial" panose="020B0604020202020204" pitchFamily="34" charset="0"/>
                <a:cs typeface="Yagut" pitchFamily="2" charset="0"/>
              </a:rPr>
              <a:t>هزينه ها</a:t>
            </a:r>
          </a:p>
          <a:p>
            <a:pPr algn="ctr" eaLnBrk="1" hangingPunct="1"/>
            <a:r>
              <a:rPr lang="fa-IR" altLang="fa-IR" sz="2200">
                <a:latin typeface="Arial" panose="020B0604020202020204" pitchFamily="34" charset="0"/>
                <a:cs typeface="Yagut" pitchFamily="2" charset="0"/>
              </a:rPr>
              <a:t>فروشها</a:t>
            </a:r>
          </a:p>
          <a:p>
            <a:pPr algn="ctr" eaLnBrk="1" hangingPunct="1"/>
            <a:r>
              <a:rPr lang="fa-IR" altLang="fa-IR" sz="2200">
                <a:latin typeface="Arial" panose="020B0604020202020204" pitchFamily="34" charset="0"/>
                <a:cs typeface="Yagut" pitchFamily="2" charset="0"/>
              </a:rPr>
              <a:t>درآمدها</a:t>
            </a:r>
          </a:p>
          <a:p>
            <a:pPr algn="ctr" eaLnBrk="1" hangingPunct="1"/>
            <a:r>
              <a:rPr lang="fa-IR" altLang="fa-IR" sz="2200">
                <a:latin typeface="Arial" panose="020B0604020202020204" pitchFamily="34" charset="0"/>
                <a:cs typeface="Yagut" pitchFamily="2" charset="0"/>
              </a:rPr>
              <a:t>ميزان استخدام نسبت</a:t>
            </a:r>
          </a:p>
          <a:p>
            <a:pPr algn="ctr" eaLnBrk="1" hangingPunct="1"/>
            <a:r>
              <a:rPr lang="fa-IR" altLang="fa-IR" sz="2200">
                <a:latin typeface="Arial" panose="020B0604020202020204" pitchFamily="34" charset="0"/>
                <a:cs typeface="Yagut" pitchFamily="2" charset="0"/>
              </a:rPr>
              <a:t> به اخراج واستعفاء وغيره</a:t>
            </a:r>
            <a:endParaRPr lang="en-US" altLang="fa-IR" sz="2200">
              <a:latin typeface="Arial" panose="020B0604020202020204" pitchFamily="34" charset="0"/>
              <a:cs typeface="Yagut" pitchFamily="2" charset="0"/>
            </a:endParaRPr>
          </a:p>
        </p:txBody>
      </p:sp>
      <p:sp>
        <p:nvSpPr>
          <p:cNvPr id="94215" name="Line 7"/>
          <p:cNvSpPr>
            <a:spLocks noChangeShapeType="1"/>
          </p:cNvSpPr>
          <p:nvPr/>
        </p:nvSpPr>
        <p:spPr bwMode="auto">
          <a:xfrm>
            <a:off x="2728913" y="5373688"/>
            <a:ext cx="474662"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4216" name="Line 8"/>
          <p:cNvSpPr>
            <a:spLocks noChangeShapeType="1"/>
          </p:cNvSpPr>
          <p:nvPr/>
        </p:nvSpPr>
        <p:spPr bwMode="auto">
          <a:xfrm>
            <a:off x="5651500" y="5300663"/>
            <a:ext cx="433388"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4217" name="Line 9"/>
          <p:cNvSpPr>
            <a:spLocks noChangeShapeType="1"/>
          </p:cNvSpPr>
          <p:nvPr/>
        </p:nvSpPr>
        <p:spPr bwMode="auto">
          <a:xfrm>
            <a:off x="250825" y="4652963"/>
            <a:ext cx="24495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4218" name="Line 10"/>
          <p:cNvSpPr>
            <a:spLocks noChangeShapeType="1"/>
          </p:cNvSpPr>
          <p:nvPr/>
        </p:nvSpPr>
        <p:spPr bwMode="auto">
          <a:xfrm>
            <a:off x="3203575" y="4652963"/>
            <a:ext cx="244792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4219" name="Freeform 11"/>
          <p:cNvSpPr>
            <a:spLocks/>
          </p:cNvSpPr>
          <p:nvPr/>
        </p:nvSpPr>
        <p:spPr bwMode="auto">
          <a:xfrm>
            <a:off x="6081713" y="4654550"/>
            <a:ext cx="2449512" cy="4763"/>
          </a:xfrm>
          <a:custGeom>
            <a:avLst/>
            <a:gdLst>
              <a:gd name="T0" fmla="*/ 0 w 1543"/>
              <a:gd name="T1" fmla="*/ 3 h 3"/>
              <a:gd name="T2" fmla="*/ 1543 w 1543"/>
              <a:gd name="T3" fmla="*/ 0 h 3"/>
              <a:gd name="T4" fmla="*/ 0 60000 65536"/>
              <a:gd name="T5" fmla="*/ 0 60000 65536"/>
              <a:gd name="T6" fmla="*/ 0 w 1543"/>
              <a:gd name="T7" fmla="*/ 0 h 3"/>
              <a:gd name="T8" fmla="*/ 1543 w 1543"/>
              <a:gd name="T9" fmla="*/ 3 h 3"/>
            </a:gdLst>
            <a:ahLst/>
            <a:cxnLst>
              <a:cxn ang="T4">
                <a:pos x="T0" y="T1"/>
              </a:cxn>
              <a:cxn ang="T5">
                <a:pos x="T2" y="T3"/>
              </a:cxn>
            </a:cxnLst>
            <a:rect l="T6" t="T7" r="T8" b="T9"/>
            <a:pathLst>
              <a:path w="1543" h="3">
                <a:moveTo>
                  <a:pt x="0" y="3"/>
                </a:moveTo>
                <a:lnTo>
                  <a:pt x="1543" y="0"/>
                </a:lnTo>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Tree>
  </p:cSld>
  <p:clrMapOvr>
    <a:masterClrMapping/>
  </p:clrMapOvr>
  <p:transition>
    <p:wedge/>
  </p:transition>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4130" name="Rectangle 2"/>
          <p:cNvSpPr>
            <a:spLocks noGrp="1" noRot="1" noChangeArrowheads="1"/>
          </p:cNvSpPr>
          <p:nvPr>
            <p:ph type="title"/>
          </p:nvPr>
        </p:nvSpPr>
        <p:spPr>
          <a:xfrm>
            <a:off x="457200" y="0"/>
            <a:ext cx="8229600" cy="679450"/>
          </a:xfrm>
        </p:spPr>
        <p:txBody>
          <a:bodyPr/>
          <a:lstStyle/>
          <a:p>
            <a:pPr eaLnBrk="1" hangingPunct="1">
              <a:defRPr/>
            </a:pPr>
            <a:r>
              <a:rPr lang="fa-IR" sz="3600" smtClean="0">
                <a:solidFill>
                  <a:srgbClr val="FFFF00"/>
                </a:solidFill>
                <a:cs typeface="Titr" pitchFamily="2" charset="-78"/>
              </a:rPr>
              <a:t>مشكل پيچيده سازماني</a:t>
            </a:r>
            <a:endParaRPr lang="en-US" sz="3600" smtClean="0">
              <a:solidFill>
                <a:srgbClr val="FFFF00"/>
              </a:solidFill>
              <a:cs typeface="Titr" pitchFamily="2" charset="-78"/>
            </a:endParaRPr>
          </a:p>
        </p:txBody>
      </p:sp>
      <p:sp>
        <p:nvSpPr>
          <p:cNvPr id="304131" name="Rectangle 3"/>
          <p:cNvSpPr>
            <a:spLocks noGrp="1" noChangeArrowheads="1"/>
          </p:cNvSpPr>
          <p:nvPr>
            <p:ph type="body" idx="1"/>
          </p:nvPr>
        </p:nvSpPr>
        <p:spPr>
          <a:xfrm>
            <a:off x="0" y="620713"/>
            <a:ext cx="9144000" cy="6237287"/>
          </a:xfrm>
        </p:spPr>
        <p:txBody>
          <a:bodyPr/>
          <a:lstStyle/>
          <a:p>
            <a:pPr algn="just" eaLnBrk="1" hangingPunct="1">
              <a:lnSpc>
                <a:spcPct val="85000"/>
              </a:lnSpc>
              <a:buFont typeface="Wingdings" panose="05000000000000000000" pitchFamily="2" charset="2"/>
              <a:buNone/>
              <a:defRPr/>
            </a:pPr>
            <a:r>
              <a:rPr lang="fa-IR" sz="2400" smtClean="0">
                <a:cs typeface="Yagut" pitchFamily="2" charset="-78"/>
              </a:rPr>
              <a:t>متغيرهاي علّي بيشترين سهم رادربوجودآوردن وضع ياسطح متغيرهاي ميانجي دارندوبنوبه خود درمتغيرهاي نتيجه نهايي تاثيرميگذارند. </a:t>
            </a:r>
          </a:p>
          <a:p>
            <a:pPr algn="just" eaLnBrk="1" hangingPunct="1">
              <a:lnSpc>
                <a:spcPct val="85000"/>
              </a:lnSpc>
              <a:buFont typeface="Wingdings" panose="05000000000000000000" pitchFamily="2" charset="2"/>
              <a:buNone/>
              <a:defRPr/>
            </a:pPr>
            <a:r>
              <a:rPr lang="fa-IR" sz="2400" smtClean="0">
                <a:cs typeface="Yagut" pitchFamily="2" charset="-78"/>
              </a:rPr>
              <a:t>متغيرهاي ميانجي به ساختن وتكميل سازمان توجه ميكنندواهداف درازمدت بحساب مي آيند.اين همان جزواثربخشي است كه بسياري ازمديران آنرا ناديده ميگيرند.زيرااين بخش هم به توانايي درازمدت وهم به اجراي كوتاه مدت تكيه ميكند.دليل اين اشتباه نظري راميتوان فهميد:بسياري ازمديران تنهابراساس متغيرهاي بازده كوتاه مدت ترغيب ميشوند </a:t>
            </a:r>
          </a:p>
          <a:p>
            <a:pPr algn="just" eaLnBrk="1" hangingPunct="1">
              <a:lnSpc>
                <a:spcPct val="85000"/>
              </a:lnSpc>
              <a:buFont typeface="Wingdings" panose="05000000000000000000" pitchFamily="2" charset="2"/>
              <a:buNone/>
              <a:defRPr/>
            </a:pPr>
            <a:r>
              <a:rPr lang="fa-IR" sz="2400" smtClean="0">
                <a:cs typeface="Yagut" pitchFamily="2" charset="-78"/>
              </a:rPr>
              <a:t>يكي ازمشكلات مهم درصنعت امروز،كمبود مديران موثراست.بنابراين اگرمديري“توليد گرا”از آب درآيد،بعيدنيست كه ظرف شش ماه تا يكسال بتواندمدارج ترقي رابپيمايد.اساس ارتقاي مديريت سطح بالامعمولاً بازدهي كوتاه مدت است.مديران ميكوشندكه به سطح بالاي توليد برسندولذا بيش ازحدبرمسئله تكليف تاكيددارندوبرهمه فشاروارد ميآورند.</a:t>
            </a:r>
          </a:p>
          <a:p>
            <a:pPr algn="just" eaLnBrk="1" hangingPunct="1">
              <a:lnSpc>
                <a:spcPct val="85000"/>
              </a:lnSpc>
              <a:buFont typeface="Wingdings" panose="05000000000000000000" pitchFamily="2" charset="2"/>
              <a:buNone/>
              <a:defRPr/>
            </a:pPr>
            <a:r>
              <a:rPr lang="fa-IR" sz="2400" smtClean="0">
                <a:cs typeface="Yagut" pitchFamily="2" charset="-78"/>
              </a:rPr>
              <a:t>مديري كه برهمه فشارميآوردودركوتاه مدت استعداد توليدي خود را نشان ميدهد،پيش ازآنكه جنبه هاي مزاحم متغيرهاي ميانجي اش سربرسند،مقامش ترقي ميكند.بنابراين مديران بسيار سختگير،زودتر ترقي ميكنند .</a:t>
            </a:r>
            <a:r>
              <a:rPr lang="en-US" sz="2400" smtClean="0">
                <a:cs typeface="Yagut" pitchFamily="2" charset="-78"/>
              </a:rPr>
              <a:t> </a:t>
            </a:r>
            <a:endParaRPr lang="fa-IR" sz="2400" smtClean="0">
              <a:cs typeface="Yagut" pitchFamily="2" charset="-78"/>
            </a:endParaRPr>
          </a:p>
          <a:p>
            <a:pPr algn="just" eaLnBrk="1" hangingPunct="1">
              <a:lnSpc>
                <a:spcPct val="85000"/>
              </a:lnSpc>
              <a:buFont typeface="Wingdings" panose="05000000000000000000" pitchFamily="2" charset="2"/>
              <a:buNone/>
              <a:defRPr/>
            </a:pPr>
            <a:r>
              <a:rPr lang="fa-IR" sz="2400" smtClean="0">
                <a:cs typeface="Yagut" pitchFamily="2" charset="-78"/>
              </a:rPr>
              <a:t>مشكل واقعي گريبانگير مدير بعدي ميشود.پايين آمدن شديدروحيه وانگيزش،به كاهش توليد مي انجامد.وتحقيقات نشان ميدهدكه دوباره سازي متغيرهاي ميانجي درسازماني كوچك يك تا سه سال ودرسازماني بزرگ تاهفت سال طول ميكشد.</a:t>
            </a:r>
          </a:p>
          <a:p>
            <a:pPr algn="just" eaLnBrk="1" hangingPunct="1">
              <a:lnSpc>
                <a:spcPct val="85000"/>
              </a:lnSpc>
              <a:buFont typeface="Wingdings" panose="05000000000000000000" pitchFamily="2" charset="2"/>
              <a:buNone/>
              <a:defRPr/>
            </a:pPr>
            <a:r>
              <a:rPr lang="fa-IR" sz="2400" smtClean="0">
                <a:cs typeface="Yagut" pitchFamily="2" charset="-78"/>
              </a:rPr>
              <a:t>ناگفته نماند،باآنكه اندازه گيري متغيرهاي ميانجي آسان نيست ولي نبايدآنهارادرتعيين اثربخشي سازماني ازنظردور داشت.</a:t>
            </a:r>
          </a:p>
        </p:txBody>
      </p:sp>
    </p:spTree>
  </p:cSld>
  <p:clrMapOvr>
    <a:masterClrMapping/>
  </p:clrMapOvr>
  <p:transition>
    <p:wedge/>
  </p:transition>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5154" name="Rectangle 2"/>
          <p:cNvSpPr>
            <a:spLocks noGrp="1" noRot="1" noChangeArrowheads="1"/>
          </p:cNvSpPr>
          <p:nvPr>
            <p:ph type="title"/>
          </p:nvPr>
        </p:nvSpPr>
        <p:spPr>
          <a:xfrm>
            <a:off x="1619250" y="44450"/>
            <a:ext cx="6048375" cy="647700"/>
          </a:xfrm>
        </p:spPr>
        <p:txBody>
          <a:bodyPr/>
          <a:lstStyle/>
          <a:p>
            <a:pPr eaLnBrk="1" hangingPunct="1">
              <a:defRPr/>
            </a:pPr>
            <a:r>
              <a:rPr lang="fa-IR" sz="3600" smtClean="0">
                <a:solidFill>
                  <a:srgbClr val="FFFF00"/>
                </a:solidFill>
                <a:cs typeface="Titr" pitchFamily="2" charset="-78"/>
              </a:rPr>
              <a:t>وحدت اهداف و اثربخشي</a:t>
            </a:r>
            <a:endParaRPr lang="en-US" sz="3600" smtClean="0">
              <a:solidFill>
                <a:srgbClr val="FFFF00"/>
              </a:solidFill>
              <a:cs typeface="Titr" pitchFamily="2" charset="-78"/>
            </a:endParaRPr>
          </a:p>
        </p:txBody>
      </p:sp>
      <p:sp>
        <p:nvSpPr>
          <p:cNvPr id="305155" name="Rectangle 3"/>
          <p:cNvSpPr>
            <a:spLocks noGrp="1" noChangeArrowheads="1"/>
          </p:cNvSpPr>
          <p:nvPr>
            <p:ph type="body" idx="1"/>
          </p:nvPr>
        </p:nvSpPr>
        <p:spPr>
          <a:xfrm>
            <a:off x="2195513" y="620713"/>
            <a:ext cx="6948487" cy="3313112"/>
          </a:xfrm>
        </p:spPr>
        <p:txBody>
          <a:bodyPr/>
          <a:lstStyle/>
          <a:p>
            <a:pPr algn="just" eaLnBrk="1" hangingPunct="1">
              <a:buFont typeface="Wingdings" panose="05000000000000000000" pitchFamily="2" charset="2"/>
              <a:buNone/>
              <a:defRPr/>
            </a:pPr>
            <a:r>
              <a:rPr lang="fa-IR" sz="2400" b="1" smtClean="0">
                <a:cs typeface="Yagut" pitchFamily="2" charset="-78"/>
              </a:rPr>
              <a:t>محدوده اي كه درآن افرادوگروهها تصوركنند اهدافشان ازطريق هدفهاي سازمان تامين ميگردد،سطح تلفيق اهداف گفته ميشود</a:t>
            </a:r>
            <a:r>
              <a:rPr lang="en-US" sz="2400" b="1" smtClean="0">
                <a:cs typeface="Yagut" pitchFamily="2" charset="-78"/>
              </a:rPr>
              <a:t> </a:t>
            </a:r>
            <a:r>
              <a:rPr lang="fa-IR" sz="2400" b="1" smtClean="0">
                <a:cs typeface="Yagut" pitchFamily="2" charset="-78"/>
              </a:rPr>
              <a:t>هرچه بتوان اهداف افرادرابه اهداف سازمان نزديك كرد،كار سازمان عاليترخواهد بود.</a:t>
            </a:r>
          </a:p>
          <a:p>
            <a:pPr algn="just" eaLnBrk="1" hangingPunct="1">
              <a:buFont typeface="Wingdings" panose="05000000000000000000" pitchFamily="2" charset="2"/>
              <a:buNone/>
              <a:defRPr/>
            </a:pPr>
            <a:r>
              <a:rPr lang="fa-IR" sz="2400" b="1" smtClean="0">
                <a:cs typeface="Yagut" pitchFamily="2" charset="-78"/>
              </a:rPr>
              <a:t>يكي ازروشهاي پل زدن برروي شكافي كه ميان اهداف افرادو سازمان وجوددارداينست كه رهبران موثرنوعي صداقت در خود</a:t>
            </a:r>
            <a:r>
              <a:rPr lang="en-US" sz="2400" b="1" smtClean="0">
                <a:cs typeface="Yagut" pitchFamily="2" charset="-78"/>
              </a:rPr>
              <a:t> </a:t>
            </a:r>
            <a:r>
              <a:rPr lang="fa-IR" sz="2400" b="1" smtClean="0">
                <a:cs typeface="Yagut" pitchFamily="2" charset="-78"/>
              </a:rPr>
              <a:t>ودرپيروان خودبوجودآورند.انجام اينكاراينگونه است كه رهبر نقش سخنگويي بانفوذبين پيروان ومديريت بالارا بازي ميكند.</a:t>
            </a:r>
          </a:p>
          <a:p>
            <a:pPr algn="just" eaLnBrk="1" hangingPunct="1">
              <a:buFont typeface="Wingdings" panose="05000000000000000000" pitchFamily="2" charset="2"/>
              <a:buNone/>
              <a:defRPr/>
            </a:pPr>
            <a:endParaRPr lang="en-US" sz="2400" b="1" smtClean="0">
              <a:cs typeface="Yagut" pitchFamily="2" charset="-78"/>
            </a:endParaRPr>
          </a:p>
        </p:txBody>
      </p:sp>
      <p:sp>
        <p:nvSpPr>
          <p:cNvPr id="96260" name="Freeform 4"/>
          <p:cNvSpPr>
            <a:spLocks/>
          </p:cNvSpPr>
          <p:nvPr/>
        </p:nvSpPr>
        <p:spPr bwMode="auto">
          <a:xfrm>
            <a:off x="158750" y="5578475"/>
            <a:ext cx="2570163" cy="9525"/>
          </a:xfrm>
          <a:custGeom>
            <a:avLst/>
            <a:gdLst>
              <a:gd name="T0" fmla="*/ 0 w 1619"/>
              <a:gd name="T1" fmla="*/ 0 h 6"/>
              <a:gd name="T2" fmla="*/ 1619 w 1619"/>
              <a:gd name="T3" fmla="*/ 6 h 6"/>
              <a:gd name="T4" fmla="*/ 0 60000 65536"/>
              <a:gd name="T5" fmla="*/ 0 60000 65536"/>
              <a:gd name="T6" fmla="*/ 0 w 1619"/>
              <a:gd name="T7" fmla="*/ 0 h 6"/>
              <a:gd name="T8" fmla="*/ 1619 w 1619"/>
              <a:gd name="T9" fmla="*/ 6 h 6"/>
            </a:gdLst>
            <a:ahLst/>
            <a:cxnLst>
              <a:cxn ang="T4">
                <a:pos x="T0" y="T1"/>
              </a:cxn>
              <a:cxn ang="T5">
                <a:pos x="T2" y="T3"/>
              </a:cxn>
            </a:cxnLst>
            <a:rect l="T6" t="T7" r="T8" b="T9"/>
            <a:pathLst>
              <a:path w="1619" h="6">
                <a:moveTo>
                  <a:pt x="0" y="0"/>
                </a:moveTo>
                <a:lnTo>
                  <a:pt x="1619" y="6"/>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6261" name="Freeform 5"/>
          <p:cNvSpPr>
            <a:spLocks/>
          </p:cNvSpPr>
          <p:nvPr/>
        </p:nvSpPr>
        <p:spPr bwMode="auto">
          <a:xfrm>
            <a:off x="179388" y="4659313"/>
            <a:ext cx="2084387" cy="931862"/>
          </a:xfrm>
          <a:custGeom>
            <a:avLst/>
            <a:gdLst>
              <a:gd name="T0" fmla="*/ 0 w 1222"/>
              <a:gd name="T1" fmla="*/ 587 h 587"/>
              <a:gd name="T2" fmla="*/ 1222 w 1222"/>
              <a:gd name="T3" fmla="*/ 0 h 587"/>
              <a:gd name="T4" fmla="*/ 0 60000 65536"/>
              <a:gd name="T5" fmla="*/ 0 60000 65536"/>
              <a:gd name="T6" fmla="*/ 0 w 1222"/>
              <a:gd name="T7" fmla="*/ 0 h 587"/>
              <a:gd name="T8" fmla="*/ 1222 w 1222"/>
              <a:gd name="T9" fmla="*/ 587 h 587"/>
            </a:gdLst>
            <a:ahLst/>
            <a:cxnLst>
              <a:cxn ang="T4">
                <a:pos x="T0" y="T1"/>
              </a:cxn>
              <a:cxn ang="T5">
                <a:pos x="T2" y="T3"/>
              </a:cxn>
            </a:cxnLst>
            <a:rect l="T6" t="T7" r="T8" b="T9"/>
            <a:pathLst>
              <a:path w="1222" h="587">
                <a:moveTo>
                  <a:pt x="0" y="587"/>
                </a:moveTo>
                <a:lnTo>
                  <a:pt x="1222" y="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6262" name="Line 6"/>
          <p:cNvSpPr>
            <a:spLocks noChangeShapeType="1"/>
          </p:cNvSpPr>
          <p:nvPr/>
        </p:nvSpPr>
        <p:spPr bwMode="auto">
          <a:xfrm>
            <a:off x="179388" y="5589588"/>
            <a:ext cx="1800225" cy="7921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6263" name="Text Box 7"/>
          <p:cNvSpPr txBox="1">
            <a:spLocks noChangeArrowheads="1"/>
          </p:cNvSpPr>
          <p:nvPr/>
        </p:nvSpPr>
        <p:spPr bwMode="auto">
          <a:xfrm>
            <a:off x="684213" y="5294313"/>
            <a:ext cx="13684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اهداف سازمان</a:t>
            </a:r>
            <a:endParaRPr lang="en-US" altLang="fa-IR" b="1">
              <a:latin typeface="Arial" panose="020B0604020202020204" pitchFamily="34" charset="0"/>
            </a:endParaRPr>
          </a:p>
        </p:txBody>
      </p:sp>
      <p:sp>
        <p:nvSpPr>
          <p:cNvPr id="96264" name="Text Box 8"/>
          <p:cNvSpPr txBox="1">
            <a:spLocks noChangeArrowheads="1"/>
          </p:cNvSpPr>
          <p:nvPr/>
        </p:nvSpPr>
        <p:spPr bwMode="auto">
          <a:xfrm rot="-1712726">
            <a:off x="395288" y="4718050"/>
            <a:ext cx="13668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اهداف مديريت </a:t>
            </a:r>
            <a:endParaRPr lang="en-US" altLang="fa-IR" b="1">
              <a:latin typeface="Arial" panose="020B0604020202020204" pitchFamily="34" charset="0"/>
            </a:endParaRPr>
          </a:p>
        </p:txBody>
      </p:sp>
      <p:sp>
        <p:nvSpPr>
          <p:cNvPr id="96265" name="Text Box 9"/>
          <p:cNvSpPr txBox="1">
            <a:spLocks noChangeArrowheads="1"/>
          </p:cNvSpPr>
          <p:nvPr/>
        </p:nvSpPr>
        <p:spPr bwMode="auto">
          <a:xfrm rot="1206530">
            <a:off x="250825" y="5876925"/>
            <a:ext cx="13668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اهداف كاركنان </a:t>
            </a:r>
            <a:endParaRPr lang="en-US" altLang="fa-IR" b="1">
              <a:latin typeface="Arial" panose="020B0604020202020204" pitchFamily="34" charset="0"/>
            </a:endParaRPr>
          </a:p>
        </p:txBody>
      </p:sp>
      <p:sp>
        <p:nvSpPr>
          <p:cNvPr id="96266" name="Line 10"/>
          <p:cNvSpPr>
            <a:spLocks noChangeShapeType="1"/>
          </p:cNvSpPr>
          <p:nvPr/>
        </p:nvSpPr>
        <p:spPr bwMode="auto">
          <a:xfrm flipH="1">
            <a:off x="1908175" y="4724400"/>
            <a:ext cx="287338" cy="1584325"/>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a-IR"/>
          </a:p>
        </p:txBody>
      </p:sp>
      <p:sp>
        <p:nvSpPr>
          <p:cNvPr id="96267" name="Line 11"/>
          <p:cNvSpPr>
            <a:spLocks noChangeShapeType="1"/>
          </p:cNvSpPr>
          <p:nvPr/>
        </p:nvSpPr>
        <p:spPr bwMode="auto">
          <a:xfrm flipH="1" flipV="1">
            <a:off x="2051050" y="5589588"/>
            <a:ext cx="576263" cy="5032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6268" name="Text Box 12"/>
          <p:cNvSpPr txBox="1">
            <a:spLocks noChangeArrowheads="1"/>
          </p:cNvSpPr>
          <p:nvPr/>
        </p:nvSpPr>
        <p:spPr bwMode="auto">
          <a:xfrm>
            <a:off x="2411413" y="6092825"/>
            <a:ext cx="1368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ميزان حصول</a:t>
            </a:r>
            <a:endParaRPr lang="en-US" altLang="fa-IR" b="1">
              <a:latin typeface="Arial" panose="020B0604020202020204" pitchFamily="34" charset="0"/>
            </a:endParaRPr>
          </a:p>
        </p:txBody>
      </p:sp>
      <p:sp>
        <p:nvSpPr>
          <p:cNvPr id="96269" name="Oval 13"/>
          <p:cNvSpPr>
            <a:spLocks noChangeArrowheads="1"/>
          </p:cNvSpPr>
          <p:nvPr/>
        </p:nvSpPr>
        <p:spPr bwMode="auto">
          <a:xfrm>
            <a:off x="1979613" y="5546725"/>
            <a:ext cx="71437" cy="71438"/>
          </a:xfrm>
          <a:prstGeom prst="ellipse">
            <a:avLst/>
          </a:prstGeom>
          <a:solidFill>
            <a:srgbClr val="000000"/>
          </a:soli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6270" name="Freeform 14"/>
          <p:cNvSpPr>
            <a:spLocks/>
          </p:cNvSpPr>
          <p:nvPr/>
        </p:nvSpPr>
        <p:spPr bwMode="auto">
          <a:xfrm>
            <a:off x="3924300" y="4318000"/>
            <a:ext cx="1387475" cy="1641475"/>
          </a:xfrm>
          <a:custGeom>
            <a:avLst/>
            <a:gdLst>
              <a:gd name="T0" fmla="*/ 0 w 874"/>
              <a:gd name="T1" fmla="*/ 1034 h 1034"/>
              <a:gd name="T2" fmla="*/ 874 w 874"/>
              <a:gd name="T3" fmla="*/ 0 h 1034"/>
              <a:gd name="T4" fmla="*/ 0 60000 65536"/>
              <a:gd name="T5" fmla="*/ 0 60000 65536"/>
              <a:gd name="T6" fmla="*/ 0 w 874"/>
              <a:gd name="T7" fmla="*/ 0 h 1034"/>
              <a:gd name="T8" fmla="*/ 874 w 874"/>
              <a:gd name="T9" fmla="*/ 1034 h 1034"/>
            </a:gdLst>
            <a:ahLst/>
            <a:cxnLst>
              <a:cxn ang="T4">
                <a:pos x="T0" y="T1"/>
              </a:cxn>
              <a:cxn ang="T5">
                <a:pos x="T2" y="T3"/>
              </a:cxn>
            </a:cxnLst>
            <a:rect l="T6" t="T7" r="T8" b="T9"/>
            <a:pathLst>
              <a:path w="874" h="1034">
                <a:moveTo>
                  <a:pt x="0" y="1034"/>
                </a:moveTo>
                <a:lnTo>
                  <a:pt x="874" y="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6271" name="Freeform 15"/>
          <p:cNvSpPr>
            <a:spLocks/>
          </p:cNvSpPr>
          <p:nvPr/>
        </p:nvSpPr>
        <p:spPr bwMode="auto">
          <a:xfrm>
            <a:off x="3924300" y="5949950"/>
            <a:ext cx="863600" cy="574675"/>
          </a:xfrm>
          <a:custGeom>
            <a:avLst/>
            <a:gdLst>
              <a:gd name="T0" fmla="*/ 0 w 545"/>
              <a:gd name="T1" fmla="*/ 0 h 527"/>
              <a:gd name="T2" fmla="*/ 545 w 545"/>
              <a:gd name="T3" fmla="*/ 527 h 527"/>
              <a:gd name="T4" fmla="*/ 0 60000 65536"/>
              <a:gd name="T5" fmla="*/ 0 60000 65536"/>
              <a:gd name="T6" fmla="*/ 0 w 545"/>
              <a:gd name="T7" fmla="*/ 0 h 527"/>
              <a:gd name="T8" fmla="*/ 545 w 545"/>
              <a:gd name="T9" fmla="*/ 527 h 527"/>
            </a:gdLst>
            <a:ahLst/>
            <a:cxnLst>
              <a:cxn ang="T4">
                <a:pos x="T0" y="T1"/>
              </a:cxn>
              <a:cxn ang="T5">
                <a:pos x="T2" y="T3"/>
              </a:cxn>
            </a:cxnLst>
            <a:rect l="T6" t="T7" r="T8" b="T9"/>
            <a:pathLst>
              <a:path w="545" h="527">
                <a:moveTo>
                  <a:pt x="0" y="0"/>
                </a:moveTo>
                <a:lnTo>
                  <a:pt x="545" y="527"/>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6272" name="Text Box 16"/>
          <p:cNvSpPr txBox="1">
            <a:spLocks noChangeArrowheads="1"/>
          </p:cNvSpPr>
          <p:nvPr/>
        </p:nvSpPr>
        <p:spPr bwMode="auto">
          <a:xfrm rot="-3040283">
            <a:off x="3708400" y="4805363"/>
            <a:ext cx="13668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اهداف مديريت </a:t>
            </a:r>
            <a:endParaRPr lang="en-US" altLang="fa-IR" b="1">
              <a:latin typeface="Arial" panose="020B0604020202020204" pitchFamily="34" charset="0"/>
            </a:endParaRPr>
          </a:p>
        </p:txBody>
      </p:sp>
      <p:sp>
        <p:nvSpPr>
          <p:cNvPr id="96273" name="Text Box 17"/>
          <p:cNvSpPr txBox="1">
            <a:spLocks noChangeArrowheads="1"/>
          </p:cNvSpPr>
          <p:nvPr/>
        </p:nvSpPr>
        <p:spPr bwMode="auto">
          <a:xfrm rot="2500528">
            <a:off x="3492500" y="6237288"/>
            <a:ext cx="13668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اهداف كاركنان </a:t>
            </a:r>
            <a:endParaRPr lang="en-US" altLang="fa-IR" b="1">
              <a:latin typeface="Arial" panose="020B0604020202020204" pitchFamily="34" charset="0"/>
            </a:endParaRPr>
          </a:p>
        </p:txBody>
      </p:sp>
      <p:sp>
        <p:nvSpPr>
          <p:cNvPr id="96274" name="Freeform 18"/>
          <p:cNvSpPr>
            <a:spLocks/>
          </p:cNvSpPr>
          <p:nvPr/>
        </p:nvSpPr>
        <p:spPr bwMode="auto">
          <a:xfrm>
            <a:off x="4787900" y="4365625"/>
            <a:ext cx="492125" cy="2232025"/>
          </a:xfrm>
          <a:custGeom>
            <a:avLst/>
            <a:gdLst>
              <a:gd name="T0" fmla="*/ 219 w 219"/>
              <a:gd name="T1" fmla="*/ 0 h 1536"/>
              <a:gd name="T2" fmla="*/ 0 w 219"/>
              <a:gd name="T3" fmla="*/ 1536 h 1536"/>
              <a:gd name="T4" fmla="*/ 0 60000 65536"/>
              <a:gd name="T5" fmla="*/ 0 60000 65536"/>
              <a:gd name="T6" fmla="*/ 0 w 219"/>
              <a:gd name="T7" fmla="*/ 0 h 1536"/>
              <a:gd name="T8" fmla="*/ 219 w 219"/>
              <a:gd name="T9" fmla="*/ 1536 h 1536"/>
            </a:gdLst>
            <a:ahLst/>
            <a:cxnLst>
              <a:cxn ang="T4">
                <a:pos x="T0" y="T1"/>
              </a:cxn>
              <a:cxn ang="T5">
                <a:pos x="T2" y="T3"/>
              </a:cxn>
            </a:cxnLst>
            <a:rect l="T6" t="T7" r="T8" b="T9"/>
            <a:pathLst>
              <a:path w="219" h="1536">
                <a:moveTo>
                  <a:pt x="219" y="0"/>
                </a:moveTo>
                <a:lnTo>
                  <a:pt x="0" y="1536"/>
                </a:lnTo>
              </a:path>
            </a:pathLst>
          </a:custGeom>
          <a:noFill/>
          <a:ln w="28575">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6275" name="Line 19"/>
          <p:cNvSpPr>
            <a:spLocks noChangeShapeType="1"/>
          </p:cNvSpPr>
          <p:nvPr/>
        </p:nvSpPr>
        <p:spPr bwMode="auto">
          <a:xfrm flipH="1" flipV="1">
            <a:off x="5003800" y="5957888"/>
            <a:ext cx="576263" cy="5032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6276" name="Text Box 20"/>
          <p:cNvSpPr txBox="1">
            <a:spLocks noChangeArrowheads="1"/>
          </p:cNvSpPr>
          <p:nvPr/>
        </p:nvSpPr>
        <p:spPr bwMode="auto">
          <a:xfrm>
            <a:off x="5364163" y="6461125"/>
            <a:ext cx="1368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ميزان حصول</a:t>
            </a:r>
            <a:endParaRPr lang="en-US" altLang="fa-IR" b="1">
              <a:latin typeface="Arial" panose="020B0604020202020204" pitchFamily="34" charset="0"/>
            </a:endParaRPr>
          </a:p>
        </p:txBody>
      </p:sp>
      <p:sp>
        <p:nvSpPr>
          <p:cNvPr id="96277" name="Text Box 21"/>
          <p:cNvSpPr txBox="1">
            <a:spLocks noChangeArrowheads="1"/>
          </p:cNvSpPr>
          <p:nvPr/>
        </p:nvSpPr>
        <p:spPr bwMode="auto">
          <a:xfrm>
            <a:off x="5076825" y="5445125"/>
            <a:ext cx="1368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اهداف سازمان</a:t>
            </a:r>
            <a:endParaRPr lang="en-US" altLang="fa-IR" b="1">
              <a:latin typeface="Arial" panose="020B0604020202020204" pitchFamily="34" charset="0"/>
            </a:endParaRPr>
          </a:p>
        </p:txBody>
      </p:sp>
      <p:sp>
        <p:nvSpPr>
          <p:cNvPr id="96278" name="Freeform 22"/>
          <p:cNvSpPr>
            <a:spLocks/>
          </p:cNvSpPr>
          <p:nvPr/>
        </p:nvSpPr>
        <p:spPr bwMode="auto">
          <a:xfrm>
            <a:off x="6516688" y="3860800"/>
            <a:ext cx="508000" cy="1870075"/>
          </a:xfrm>
          <a:custGeom>
            <a:avLst/>
            <a:gdLst>
              <a:gd name="T0" fmla="*/ 0 w 320"/>
              <a:gd name="T1" fmla="*/ 1178 h 1178"/>
              <a:gd name="T2" fmla="*/ 320 w 320"/>
              <a:gd name="T3" fmla="*/ 0 h 1178"/>
              <a:gd name="T4" fmla="*/ 0 60000 65536"/>
              <a:gd name="T5" fmla="*/ 0 60000 65536"/>
              <a:gd name="T6" fmla="*/ 0 w 320"/>
              <a:gd name="T7" fmla="*/ 0 h 1178"/>
              <a:gd name="T8" fmla="*/ 320 w 320"/>
              <a:gd name="T9" fmla="*/ 1178 h 1178"/>
            </a:gdLst>
            <a:ahLst/>
            <a:cxnLst>
              <a:cxn ang="T4">
                <a:pos x="T0" y="T1"/>
              </a:cxn>
              <a:cxn ang="T5">
                <a:pos x="T2" y="T3"/>
              </a:cxn>
            </a:cxnLst>
            <a:rect l="T6" t="T7" r="T8" b="T9"/>
            <a:pathLst>
              <a:path w="320" h="1178">
                <a:moveTo>
                  <a:pt x="0" y="1178"/>
                </a:moveTo>
                <a:lnTo>
                  <a:pt x="320" y="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6279" name="Freeform 23"/>
          <p:cNvSpPr>
            <a:spLocks/>
          </p:cNvSpPr>
          <p:nvPr/>
        </p:nvSpPr>
        <p:spPr bwMode="auto">
          <a:xfrm>
            <a:off x="6516688" y="5754688"/>
            <a:ext cx="682625" cy="1052512"/>
          </a:xfrm>
          <a:custGeom>
            <a:avLst/>
            <a:gdLst>
              <a:gd name="T0" fmla="*/ 0 w 430"/>
              <a:gd name="T1" fmla="*/ 0 h 663"/>
              <a:gd name="T2" fmla="*/ 430 w 430"/>
              <a:gd name="T3" fmla="*/ 663 h 663"/>
              <a:gd name="T4" fmla="*/ 0 60000 65536"/>
              <a:gd name="T5" fmla="*/ 0 60000 65536"/>
              <a:gd name="T6" fmla="*/ 0 w 430"/>
              <a:gd name="T7" fmla="*/ 0 h 663"/>
              <a:gd name="T8" fmla="*/ 430 w 430"/>
              <a:gd name="T9" fmla="*/ 663 h 663"/>
            </a:gdLst>
            <a:ahLst/>
            <a:cxnLst>
              <a:cxn ang="T4">
                <a:pos x="T0" y="T1"/>
              </a:cxn>
              <a:cxn ang="T5">
                <a:pos x="T2" y="T3"/>
              </a:cxn>
            </a:cxnLst>
            <a:rect l="T6" t="T7" r="T8" b="T9"/>
            <a:pathLst>
              <a:path w="430" h="663">
                <a:moveTo>
                  <a:pt x="0" y="0"/>
                </a:moveTo>
                <a:lnTo>
                  <a:pt x="430" y="663"/>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6280" name="Text Box 24"/>
          <p:cNvSpPr txBox="1">
            <a:spLocks noChangeArrowheads="1"/>
          </p:cNvSpPr>
          <p:nvPr/>
        </p:nvSpPr>
        <p:spPr bwMode="auto">
          <a:xfrm rot="-4438500">
            <a:off x="5872163" y="4505325"/>
            <a:ext cx="13668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اهداف مديريت </a:t>
            </a:r>
            <a:endParaRPr lang="en-US" altLang="fa-IR" b="1">
              <a:latin typeface="Arial" panose="020B0604020202020204" pitchFamily="34" charset="0"/>
            </a:endParaRPr>
          </a:p>
        </p:txBody>
      </p:sp>
      <p:sp>
        <p:nvSpPr>
          <p:cNvPr id="96281" name="Text Box 25"/>
          <p:cNvSpPr txBox="1">
            <a:spLocks noChangeArrowheads="1"/>
          </p:cNvSpPr>
          <p:nvPr/>
        </p:nvSpPr>
        <p:spPr bwMode="auto">
          <a:xfrm rot="3214556">
            <a:off x="6088063" y="6161087"/>
            <a:ext cx="13668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اهداف كاركنان </a:t>
            </a:r>
            <a:endParaRPr lang="en-US" altLang="fa-IR" b="1">
              <a:latin typeface="Arial" panose="020B0604020202020204" pitchFamily="34" charset="0"/>
            </a:endParaRPr>
          </a:p>
        </p:txBody>
      </p:sp>
      <p:sp>
        <p:nvSpPr>
          <p:cNvPr id="96282" name="Line 26"/>
          <p:cNvSpPr>
            <a:spLocks noChangeShapeType="1"/>
          </p:cNvSpPr>
          <p:nvPr/>
        </p:nvSpPr>
        <p:spPr bwMode="auto">
          <a:xfrm flipH="1" flipV="1">
            <a:off x="7091363" y="5805488"/>
            <a:ext cx="576262" cy="5032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6283" name="Text Box 27"/>
          <p:cNvSpPr txBox="1">
            <a:spLocks noChangeArrowheads="1"/>
          </p:cNvSpPr>
          <p:nvPr/>
        </p:nvSpPr>
        <p:spPr bwMode="auto">
          <a:xfrm>
            <a:off x="7235825" y="6232525"/>
            <a:ext cx="1368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ميزان حصول</a:t>
            </a:r>
            <a:endParaRPr lang="en-US" altLang="fa-IR" b="1">
              <a:latin typeface="Arial" panose="020B0604020202020204" pitchFamily="34" charset="0"/>
            </a:endParaRPr>
          </a:p>
        </p:txBody>
      </p:sp>
      <p:sp>
        <p:nvSpPr>
          <p:cNvPr id="96284" name="Text Box 28"/>
          <p:cNvSpPr txBox="1">
            <a:spLocks noChangeArrowheads="1"/>
          </p:cNvSpPr>
          <p:nvPr/>
        </p:nvSpPr>
        <p:spPr bwMode="auto">
          <a:xfrm>
            <a:off x="7596188" y="5229225"/>
            <a:ext cx="1368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اهداف سازمان</a:t>
            </a:r>
            <a:endParaRPr lang="en-US" altLang="fa-IR" b="1">
              <a:latin typeface="Arial" panose="020B0604020202020204" pitchFamily="34" charset="0"/>
            </a:endParaRPr>
          </a:p>
        </p:txBody>
      </p:sp>
      <p:sp>
        <p:nvSpPr>
          <p:cNvPr id="96285" name="Line 29"/>
          <p:cNvSpPr>
            <a:spLocks noChangeShapeType="1"/>
          </p:cNvSpPr>
          <p:nvPr/>
        </p:nvSpPr>
        <p:spPr bwMode="auto">
          <a:xfrm>
            <a:off x="7019925" y="3933825"/>
            <a:ext cx="144463" cy="2924175"/>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a-IR"/>
          </a:p>
        </p:txBody>
      </p:sp>
      <p:sp>
        <p:nvSpPr>
          <p:cNvPr id="96286" name="Freeform 30"/>
          <p:cNvSpPr>
            <a:spLocks/>
          </p:cNvSpPr>
          <p:nvPr/>
        </p:nvSpPr>
        <p:spPr bwMode="auto">
          <a:xfrm>
            <a:off x="755650" y="855663"/>
            <a:ext cx="968375" cy="1636712"/>
          </a:xfrm>
          <a:custGeom>
            <a:avLst/>
            <a:gdLst>
              <a:gd name="T0" fmla="*/ 0 w 674"/>
              <a:gd name="T1" fmla="*/ 1075 h 1075"/>
              <a:gd name="T2" fmla="*/ 674 w 674"/>
              <a:gd name="T3" fmla="*/ 0 h 1075"/>
              <a:gd name="T4" fmla="*/ 0 60000 65536"/>
              <a:gd name="T5" fmla="*/ 0 60000 65536"/>
              <a:gd name="T6" fmla="*/ 0 w 674"/>
              <a:gd name="T7" fmla="*/ 0 h 1075"/>
              <a:gd name="T8" fmla="*/ 674 w 674"/>
              <a:gd name="T9" fmla="*/ 1075 h 1075"/>
            </a:gdLst>
            <a:ahLst/>
            <a:cxnLst>
              <a:cxn ang="T4">
                <a:pos x="T0" y="T1"/>
              </a:cxn>
              <a:cxn ang="T5">
                <a:pos x="T2" y="T3"/>
              </a:cxn>
            </a:cxnLst>
            <a:rect l="T6" t="T7" r="T8" b="T9"/>
            <a:pathLst>
              <a:path w="674" h="1075">
                <a:moveTo>
                  <a:pt x="0" y="1075"/>
                </a:moveTo>
                <a:lnTo>
                  <a:pt x="674" y="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6287" name="Freeform 31"/>
          <p:cNvSpPr>
            <a:spLocks/>
          </p:cNvSpPr>
          <p:nvPr/>
        </p:nvSpPr>
        <p:spPr bwMode="auto">
          <a:xfrm>
            <a:off x="0" y="2492375"/>
            <a:ext cx="755650" cy="433388"/>
          </a:xfrm>
          <a:custGeom>
            <a:avLst/>
            <a:gdLst>
              <a:gd name="T0" fmla="*/ 383 w 383"/>
              <a:gd name="T1" fmla="*/ 0 h 227"/>
              <a:gd name="T2" fmla="*/ 0 w 383"/>
              <a:gd name="T3" fmla="*/ 227 h 227"/>
              <a:gd name="T4" fmla="*/ 0 60000 65536"/>
              <a:gd name="T5" fmla="*/ 0 60000 65536"/>
              <a:gd name="T6" fmla="*/ 0 w 383"/>
              <a:gd name="T7" fmla="*/ 0 h 227"/>
              <a:gd name="T8" fmla="*/ 383 w 383"/>
              <a:gd name="T9" fmla="*/ 227 h 227"/>
            </a:gdLst>
            <a:ahLst/>
            <a:cxnLst>
              <a:cxn ang="T4">
                <a:pos x="T0" y="T1"/>
              </a:cxn>
              <a:cxn ang="T5">
                <a:pos x="T2" y="T3"/>
              </a:cxn>
            </a:cxnLst>
            <a:rect l="T6" t="T7" r="T8" b="T9"/>
            <a:pathLst>
              <a:path w="383" h="227">
                <a:moveTo>
                  <a:pt x="383" y="0"/>
                </a:moveTo>
                <a:lnTo>
                  <a:pt x="0" y="227"/>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6288" name="Text Box 32"/>
          <p:cNvSpPr txBox="1">
            <a:spLocks noChangeArrowheads="1"/>
          </p:cNvSpPr>
          <p:nvPr/>
        </p:nvSpPr>
        <p:spPr bwMode="auto">
          <a:xfrm rot="-3040283">
            <a:off x="111125" y="1265238"/>
            <a:ext cx="13668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اهداف مديريت </a:t>
            </a:r>
            <a:endParaRPr lang="en-US" altLang="fa-IR" b="1">
              <a:latin typeface="Arial" panose="020B0604020202020204" pitchFamily="34" charset="0"/>
            </a:endParaRPr>
          </a:p>
        </p:txBody>
      </p:sp>
      <p:sp>
        <p:nvSpPr>
          <p:cNvPr id="96289" name="Text Box 33"/>
          <p:cNvSpPr txBox="1">
            <a:spLocks noChangeArrowheads="1"/>
          </p:cNvSpPr>
          <p:nvPr/>
        </p:nvSpPr>
        <p:spPr bwMode="auto">
          <a:xfrm rot="-2218689">
            <a:off x="42863" y="2801938"/>
            <a:ext cx="13128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اهداف كاركنان </a:t>
            </a:r>
            <a:endParaRPr lang="en-US" altLang="fa-IR" b="1">
              <a:latin typeface="Arial" panose="020B0604020202020204" pitchFamily="34" charset="0"/>
            </a:endParaRPr>
          </a:p>
        </p:txBody>
      </p:sp>
      <p:sp>
        <p:nvSpPr>
          <p:cNvPr id="96290" name="Text Box 34"/>
          <p:cNvSpPr txBox="1">
            <a:spLocks noChangeArrowheads="1"/>
          </p:cNvSpPr>
          <p:nvPr/>
        </p:nvSpPr>
        <p:spPr bwMode="auto">
          <a:xfrm>
            <a:off x="1116013" y="2060575"/>
            <a:ext cx="1368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اهداف سازمان</a:t>
            </a:r>
            <a:endParaRPr lang="en-US" altLang="fa-IR" b="1">
              <a:latin typeface="Arial" panose="020B0604020202020204" pitchFamily="34" charset="0"/>
            </a:endParaRPr>
          </a:p>
        </p:txBody>
      </p:sp>
      <p:sp>
        <p:nvSpPr>
          <p:cNvPr id="96291" name="Text Box 35"/>
          <p:cNvSpPr txBox="1">
            <a:spLocks noChangeArrowheads="1"/>
          </p:cNvSpPr>
          <p:nvPr/>
        </p:nvSpPr>
        <p:spPr bwMode="auto">
          <a:xfrm>
            <a:off x="0" y="404813"/>
            <a:ext cx="13684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خسارت</a:t>
            </a:r>
            <a:endParaRPr lang="en-US" altLang="fa-IR" b="1">
              <a:latin typeface="Arial" panose="020B0604020202020204" pitchFamily="34" charset="0"/>
            </a:endParaRPr>
          </a:p>
        </p:txBody>
      </p:sp>
      <p:sp>
        <p:nvSpPr>
          <p:cNvPr id="96292" name="Line 36"/>
          <p:cNvSpPr>
            <a:spLocks noChangeShapeType="1"/>
          </p:cNvSpPr>
          <p:nvPr/>
        </p:nvSpPr>
        <p:spPr bwMode="auto">
          <a:xfrm>
            <a:off x="250825" y="765175"/>
            <a:ext cx="144463" cy="16557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6293" name="Line 37"/>
          <p:cNvSpPr>
            <a:spLocks noChangeShapeType="1"/>
          </p:cNvSpPr>
          <p:nvPr/>
        </p:nvSpPr>
        <p:spPr bwMode="auto">
          <a:xfrm flipH="1">
            <a:off x="0" y="908050"/>
            <a:ext cx="1619250" cy="2016125"/>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a-IR"/>
          </a:p>
        </p:txBody>
      </p:sp>
      <p:sp>
        <p:nvSpPr>
          <p:cNvPr id="96294" name="Oval 38"/>
          <p:cNvSpPr>
            <a:spLocks noChangeArrowheads="1"/>
          </p:cNvSpPr>
          <p:nvPr/>
        </p:nvSpPr>
        <p:spPr bwMode="auto">
          <a:xfrm>
            <a:off x="323850" y="2492375"/>
            <a:ext cx="71438" cy="73025"/>
          </a:xfrm>
          <a:prstGeom prst="ellipse">
            <a:avLst/>
          </a:prstGeom>
          <a:solidFill>
            <a:srgbClr val="000000"/>
          </a:soli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6295" name="Text Box 39"/>
          <p:cNvSpPr txBox="1">
            <a:spLocks noChangeArrowheads="1"/>
          </p:cNvSpPr>
          <p:nvPr/>
        </p:nvSpPr>
        <p:spPr bwMode="auto">
          <a:xfrm>
            <a:off x="1042988" y="40767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1</a:t>
            </a:r>
            <a:endParaRPr lang="en-US" altLang="fa-IR" b="1">
              <a:latin typeface="Arial" panose="020B0604020202020204" pitchFamily="34" charset="0"/>
            </a:endParaRPr>
          </a:p>
        </p:txBody>
      </p:sp>
      <p:sp>
        <p:nvSpPr>
          <p:cNvPr id="96296" name="Text Box 40"/>
          <p:cNvSpPr txBox="1">
            <a:spLocks noChangeArrowheads="1"/>
          </p:cNvSpPr>
          <p:nvPr/>
        </p:nvSpPr>
        <p:spPr bwMode="auto">
          <a:xfrm>
            <a:off x="3779838" y="42926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2</a:t>
            </a:r>
            <a:endParaRPr lang="en-US" altLang="fa-IR" b="1">
              <a:latin typeface="Arial" panose="020B0604020202020204" pitchFamily="34" charset="0"/>
            </a:endParaRPr>
          </a:p>
        </p:txBody>
      </p:sp>
      <p:sp>
        <p:nvSpPr>
          <p:cNvPr id="96297" name="Text Box 41"/>
          <p:cNvSpPr txBox="1">
            <a:spLocks noChangeArrowheads="1"/>
          </p:cNvSpPr>
          <p:nvPr/>
        </p:nvSpPr>
        <p:spPr bwMode="auto">
          <a:xfrm>
            <a:off x="900113" y="188913"/>
            <a:ext cx="5048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4</a:t>
            </a:r>
            <a:endParaRPr lang="en-US" altLang="fa-IR" b="1">
              <a:latin typeface="Arial" panose="020B0604020202020204" pitchFamily="34" charset="0"/>
            </a:endParaRPr>
          </a:p>
        </p:txBody>
      </p:sp>
      <p:sp>
        <p:nvSpPr>
          <p:cNvPr id="96298" name="Text Box 42"/>
          <p:cNvSpPr txBox="1">
            <a:spLocks noChangeArrowheads="1"/>
          </p:cNvSpPr>
          <p:nvPr/>
        </p:nvSpPr>
        <p:spPr bwMode="auto">
          <a:xfrm>
            <a:off x="6011863" y="3933825"/>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0" eaLnBrk="1" hangingPunct="1">
              <a:spcBef>
                <a:spcPct val="50000"/>
              </a:spcBef>
            </a:pPr>
            <a:r>
              <a:rPr lang="fa-IR" altLang="fa-IR" b="1">
                <a:latin typeface="Arial" panose="020B0604020202020204" pitchFamily="34" charset="0"/>
              </a:rPr>
              <a:t>3</a:t>
            </a:r>
            <a:endParaRPr lang="en-US" altLang="fa-IR" b="1">
              <a:latin typeface="Arial" panose="020B0604020202020204" pitchFamily="34" charset="0"/>
            </a:endParaRPr>
          </a:p>
        </p:txBody>
      </p:sp>
      <p:sp>
        <p:nvSpPr>
          <p:cNvPr id="96299" name="Oval 43"/>
          <p:cNvSpPr>
            <a:spLocks noChangeArrowheads="1"/>
          </p:cNvSpPr>
          <p:nvPr/>
        </p:nvSpPr>
        <p:spPr bwMode="auto">
          <a:xfrm>
            <a:off x="4859338" y="5876925"/>
            <a:ext cx="144462" cy="144463"/>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6300" name="Oval 44"/>
          <p:cNvSpPr>
            <a:spLocks noChangeArrowheads="1"/>
          </p:cNvSpPr>
          <p:nvPr/>
        </p:nvSpPr>
        <p:spPr bwMode="auto">
          <a:xfrm>
            <a:off x="7019925" y="5661025"/>
            <a:ext cx="146050" cy="144463"/>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6301" name="Oval 45"/>
          <p:cNvSpPr>
            <a:spLocks noChangeArrowheads="1"/>
          </p:cNvSpPr>
          <p:nvPr/>
        </p:nvSpPr>
        <p:spPr bwMode="auto">
          <a:xfrm>
            <a:off x="1979613" y="5516563"/>
            <a:ext cx="144462" cy="144462"/>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6302" name="Oval 46"/>
          <p:cNvSpPr>
            <a:spLocks noChangeArrowheads="1"/>
          </p:cNvSpPr>
          <p:nvPr/>
        </p:nvSpPr>
        <p:spPr bwMode="auto">
          <a:xfrm>
            <a:off x="323850" y="2420938"/>
            <a:ext cx="144463" cy="144462"/>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en-US" altLang="fa-IR"/>
          </a:p>
        </p:txBody>
      </p:sp>
      <p:sp>
        <p:nvSpPr>
          <p:cNvPr id="96303" name="Line 47"/>
          <p:cNvSpPr>
            <a:spLocks noChangeShapeType="1"/>
          </p:cNvSpPr>
          <p:nvPr/>
        </p:nvSpPr>
        <p:spPr bwMode="auto">
          <a:xfrm>
            <a:off x="6516688" y="5734050"/>
            <a:ext cx="19431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6304" name="Line 48"/>
          <p:cNvSpPr>
            <a:spLocks noChangeShapeType="1"/>
          </p:cNvSpPr>
          <p:nvPr/>
        </p:nvSpPr>
        <p:spPr bwMode="auto">
          <a:xfrm>
            <a:off x="3924300" y="5949950"/>
            <a:ext cx="2016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6305" name="Line 49"/>
          <p:cNvSpPr>
            <a:spLocks noChangeShapeType="1"/>
          </p:cNvSpPr>
          <p:nvPr/>
        </p:nvSpPr>
        <p:spPr bwMode="auto">
          <a:xfrm flipH="1" flipV="1">
            <a:off x="0" y="2492375"/>
            <a:ext cx="21240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wedge/>
  </p:transition>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468313" y="0"/>
            <a:ext cx="8229600" cy="908050"/>
          </a:xfrm>
        </p:spPr>
        <p:txBody>
          <a:bodyPr/>
          <a:lstStyle/>
          <a:p>
            <a:pPr eaLnBrk="1" hangingPunct="1">
              <a:defRPr/>
            </a:pPr>
            <a:r>
              <a:rPr lang="ar-SA" sz="4000" smtClean="0">
                <a:solidFill>
                  <a:srgbClr val="FFFF00"/>
                </a:solidFill>
              </a:rPr>
              <a:t>موفقيت م</a:t>
            </a:r>
            <a:r>
              <a:rPr lang="fa-IR" sz="4000" smtClean="0">
                <a:solidFill>
                  <a:srgbClr val="FFFF00"/>
                </a:solidFill>
              </a:rPr>
              <a:t>د</a:t>
            </a:r>
            <a:r>
              <a:rPr lang="ar-SA" sz="4000" smtClean="0">
                <a:solidFill>
                  <a:srgbClr val="FFFF00"/>
                </a:solidFill>
              </a:rPr>
              <a:t>يران با </a:t>
            </a:r>
            <a:r>
              <a:rPr lang="fa-IR" sz="4000" smtClean="0">
                <a:solidFill>
                  <a:srgbClr val="FFFF00"/>
                </a:solidFill>
              </a:rPr>
              <a:t>پنج تعهد </a:t>
            </a:r>
            <a:r>
              <a:rPr lang="ar-SA" sz="4000" smtClean="0">
                <a:solidFill>
                  <a:srgbClr val="FFFF00"/>
                </a:solidFill>
              </a:rPr>
              <a:t>- </a:t>
            </a:r>
            <a:r>
              <a:rPr lang="fa-IR" sz="4000" smtClean="0">
                <a:solidFill>
                  <a:srgbClr val="FFFF00"/>
                </a:solidFill>
              </a:rPr>
              <a:t>مک کنزی</a:t>
            </a:r>
            <a:endParaRPr lang="en-US" sz="4000" smtClean="0">
              <a:solidFill>
                <a:srgbClr val="FFFF00"/>
              </a:solidFill>
            </a:endParaRPr>
          </a:p>
        </p:txBody>
      </p:sp>
      <p:sp>
        <p:nvSpPr>
          <p:cNvPr id="13315" name="Rectangle 3"/>
          <p:cNvSpPr>
            <a:spLocks noGrp="1" noChangeArrowheads="1"/>
          </p:cNvSpPr>
          <p:nvPr>
            <p:ph type="body" idx="1"/>
          </p:nvPr>
        </p:nvSpPr>
        <p:spPr>
          <a:xfrm>
            <a:off x="468313" y="908050"/>
            <a:ext cx="8229600" cy="5732463"/>
          </a:xfrm>
        </p:spPr>
        <p:txBody>
          <a:bodyPr/>
          <a:lstStyle/>
          <a:p>
            <a:pPr eaLnBrk="1" hangingPunct="1">
              <a:buFont typeface="Wingdings" panose="05000000000000000000" pitchFamily="2" charset="2"/>
              <a:buNone/>
              <a:defRPr/>
            </a:pPr>
            <a:r>
              <a:rPr lang="fa-IR" sz="4000" smtClean="0">
                <a:solidFill>
                  <a:srgbClr val="FF9900"/>
                </a:solidFill>
              </a:rPr>
              <a:t>مک کنزی  معتقد است که مد</a:t>
            </a:r>
            <a:r>
              <a:rPr lang="ar-SA" sz="4000" smtClean="0">
                <a:solidFill>
                  <a:srgbClr val="FF9900"/>
                </a:solidFill>
              </a:rPr>
              <a:t>ي</a:t>
            </a:r>
            <a:r>
              <a:rPr lang="fa-IR" sz="4000" smtClean="0">
                <a:solidFill>
                  <a:srgbClr val="FF9900"/>
                </a:solidFill>
              </a:rPr>
              <a:t>ران برای آنکه در کارشان ممتازباشند به پنج چیزباید متعهد باشند:</a:t>
            </a:r>
          </a:p>
          <a:p>
            <a:pPr eaLnBrk="1" hangingPunct="1">
              <a:buFont typeface="Wingdings" panose="05000000000000000000" pitchFamily="2" charset="2"/>
              <a:buNone/>
              <a:defRPr/>
            </a:pPr>
            <a:r>
              <a:rPr lang="fa-IR" sz="4000" smtClean="0">
                <a:solidFill>
                  <a:srgbClr val="00FF00"/>
                </a:solidFill>
              </a:rPr>
              <a:t>1- تعهد نسبت به مشتری </a:t>
            </a:r>
          </a:p>
          <a:p>
            <a:pPr eaLnBrk="1" hangingPunct="1">
              <a:buFont typeface="Wingdings" panose="05000000000000000000" pitchFamily="2" charset="2"/>
              <a:buNone/>
              <a:defRPr/>
            </a:pPr>
            <a:r>
              <a:rPr lang="fa-IR" sz="4000" smtClean="0">
                <a:solidFill>
                  <a:srgbClr val="00FF00"/>
                </a:solidFill>
              </a:rPr>
              <a:t>2- تعهد نسبت به سازمان و مدیریت آن</a:t>
            </a:r>
          </a:p>
          <a:p>
            <a:pPr eaLnBrk="1" hangingPunct="1">
              <a:buFont typeface="Wingdings" panose="05000000000000000000" pitchFamily="2" charset="2"/>
              <a:buNone/>
              <a:defRPr/>
            </a:pPr>
            <a:r>
              <a:rPr lang="fa-IR" sz="4000" smtClean="0">
                <a:solidFill>
                  <a:srgbClr val="00FF00"/>
                </a:solidFill>
              </a:rPr>
              <a:t>3- تعهد نسبت به خود درمقام مدیر</a:t>
            </a:r>
          </a:p>
          <a:p>
            <a:pPr eaLnBrk="1" hangingPunct="1">
              <a:buFont typeface="Wingdings" panose="05000000000000000000" pitchFamily="2" charset="2"/>
              <a:buNone/>
              <a:defRPr/>
            </a:pPr>
            <a:r>
              <a:rPr lang="fa-IR" sz="4000" smtClean="0">
                <a:solidFill>
                  <a:srgbClr val="00FF00"/>
                </a:solidFill>
              </a:rPr>
              <a:t>4- تعهد نسبت به کارکنان</a:t>
            </a:r>
          </a:p>
          <a:p>
            <a:pPr eaLnBrk="1" hangingPunct="1">
              <a:buFont typeface="Wingdings" panose="05000000000000000000" pitchFamily="2" charset="2"/>
              <a:buNone/>
              <a:defRPr/>
            </a:pPr>
            <a:r>
              <a:rPr lang="fa-IR" sz="4000" smtClean="0">
                <a:solidFill>
                  <a:srgbClr val="00FF00"/>
                </a:solidFill>
              </a:rPr>
              <a:t>5- تعهد نسبت به وظایف </a:t>
            </a:r>
            <a:endParaRPr lang="en-US" sz="4000" smtClean="0">
              <a:solidFill>
                <a:srgbClr val="00FF00"/>
              </a:solidFill>
            </a:endParaRPr>
          </a:p>
        </p:txBody>
      </p:sp>
    </p:spTree>
  </p:cSld>
  <p:clrMapOvr>
    <a:masterClrMapping/>
  </p:clrMapOvr>
  <p:transition>
    <p:wedg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9250" name="Rectangle 2"/>
          <p:cNvSpPr>
            <a:spLocks noGrp="1" noRot="1" noChangeArrowheads="1"/>
          </p:cNvSpPr>
          <p:nvPr>
            <p:ph type="title"/>
          </p:nvPr>
        </p:nvSpPr>
        <p:spPr>
          <a:xfrm>
            <a:off x="468313" y="0"/>
            <a:ext cx="8229600" cy="836613"/>
          </a:xfrm>
        </p:spPr>
        <p:txBody>
          <a:bodyPr/>
          <a:lstStyle/>
          <a:p>
            <a:pPr eaLnBrk="1" hangingPunct="1">
              <a:defRPr/>
            </a:pPr>
            <a:r>
              <a:rPr lang="fa-IR" sz="3600" smtClean="0">
                <a:solidFill>
                  <a:srgbClr val="FFFF00"/>
                </a:solidFill>
              </a:rPr>
              <a:t>تعهد نسبت به مشتری</a:t>
            </a:r>
            <a:endParaRPr lang="en-US" sz="3600" smtClean="0">
              <a:solidFill>
                <a:srgbClr val="FFFF00"/>
              </a:solidFill>
            </a:endParaRPr>
          </a:p>
        </p:txBody>
      </p:sp>
      <p:sp>
        <p:nvSpPr>
          <p:cNvPr id="309251" name="Rectangle 3"/>
          <p:cNvSpPr>
            <a:spLocks noGrp="1" noChangeArrowheads="1"/>
          </p:cNvSpPr>
          <p:nvPr>
            <p:ph type="body" sz="half" idx="1"/>
          </p:nvPr>
        </p:nvSpPr>
        <p:spPr>
          <a:xfrm>
            <a:off x="0" y="836613"/>
            <a:ext cx="9144000" cy="6021387"/>
          </a:xfrm>
        </p:spPr>
        <p:txBody>
          <a:bodyPr/>
          <a:lstStyle/>
          <a:p>
            <a:pPr eaLnBrk="1" hangingPunct="1">
              <a:buFont typeface="Wingdings" panose="05000000000000000000" pitchFamily="2" charset="2"/>
              <a:buNone/>
              <a:defRPr/>
            </a:pPr>
            <a:r>
              <a:rPr lang="fa-IR" sz="2800" b="1" smtClean="0">
                <a:solidFill>
                  <a:srgbClr val="FF9900"/>
                </a:solidFill>
                <a:latin typeface="Arial" pitchFamily="34" charset="0"/>
              </a:rPr>
              <a:t>تعهد درونی و بیرونی</a:t>
            </a:r>
            <a:r>
              <a:rPr lang="en-US" sz="2800" b="1" smtClean="0">
                <a:solidFill>
                  <a:srgbClr val="FF9900"/>
                </a:solidFill>
                <a:latin typeface="Arial" pitchFamily="34" charset="0"/>
              </a:rPr>
              <a:t> </a:t>
            </a:r>
            <a:r>
              <a:rPr lang="fa-IR" sz="2800" b="1" smtClean="0">
                <a:solidFill>
                  <a:srgbClr val="FF9900"/>
                </a:solidFill>
                <a:latin typeface="Arial" pitchFamily="34" charset="0"/>
              </a:rPr>
              <a:t>از طریق</a:t>
            </a:r>
            <a:r>
              <a:rPr lang="fa-IR" sz="2800" b="1" smtClean="0"/>
              <a:t> </a:t>
            </a:r>
          </a:p>
          <a:p>
            <a:pPr eaLnBrk="1" hangingPunct="1">
              <a:buFont typeface="Wingdings" panose="05000000000000000000" pitchFamily="2" charset="2"/>
              <a:buNone/>
              <a:defRPr/>
            </a:pPr>
            <a:r>
              <a:rPr lang="fa-IR" sz="2800" smtClean="0">
                <a:solidFill>
                  <a:srgbClr val="00FF00"/>
                </a:solidFill>
              </a:rPr>
              <a:t>ارائه خدمت :</a:t>
            </a:r>
            <a:r>
              <a:rPr lang="fa-IR" sz="2800" smtClean="0"/>
              <a:t> بطورمستمروآگاهانه وقف نیازمشتری شدن.برای اینکارشناسایی فوری نیازهای مشتری و تامین ان وحل بموقع مشکلات ضروریست. </a:t>
            </a:r>
          </a:p>
          <a:p>
            <a:pPr eaLnBrk="1" hangingPunct="1">
              <a:buFont typeface="Wingdings" panose="05000000000000000000" pitchFamily="2" charset="2"/>
              <a:buNone/>
              <a:defRPr/>
            </a:pPr>
            <a:r>
              <a:rPr lang="fa-IR" sz="2800" b="1" smtClean="0">
                <a:solidFill>
                  <a:srgbClr val="00FF00"/>
                </a:solidFill>
              </a:rPr>
              <a:t>اهمیت قائل شدن برای مشتری :</a:t>
            </a:r>
            <a:r>
              <a:rPr lang="fa-IR" sz="2800" smtClean="0"/>
              <a:t> شناساندن کامل مشتری به کسانیکه بطور عملی به مشتری خدمتی عرضه می کنند.</a:t>
            </a:r>
            <a:endParaRPr lang="en-US" sz="2800" smtClean="0"/>
          </a:p>
          <a:p>
            <a:pPr eaLnBrk="1" hangingPunct="1">
              <a:buFont typeface="Wingdings" panose="05000000000000000000" pitchFamily="2" charset="2"/>
              <a:buNone/>
              <a:defRPr/>
            </a:pPr>
            <a:endParaRPr lang="en-US" sz="2800" smtClean="0"/>
          </a:p>
          <a:p>
            <a:pPr eaLnBrk="1" hangingPunct="1">
              <a:buFont typeface="Wingdings" panose="05000000000000000000" pitchFamily="2" charset="2"/>
              <a:buNone/>
              <a:defRPr/>
            </a:pPr>
            <a:r>
              <a:rPr lang="fa-IR" b="1" smtClean="0">
                <a:solidFill>
                  <a:srgbClr val="FF9900"/>
                </a:solidFill>
              </a:rPr>
              <a:t>مدیران به روشهای ذیل برای مشتری ایجاد اهمیت می کنند:</a:t>
            </a:r>
          </a:p>
          <a:p>
            <a:pPr eaLnBrk="1" hangingPunct="1">
              <a:buFont typeface="Wingdings" panose="05000000000000000000" pitchFamily="2" charset="2"/>
              <a:buNone/>
              <a:defRPr/>
            </a:pPr>
            <a:r>
              <a:rPr lang="fa-IR" sz="2800" i="1" smtClean="0">
                <a:solidFill>
                  <a:srgbClr val="00FF00"/>
                </a:solidFill>
              </a:rPr>
              <a:t>1- ابلاغ صریح اهمیت مشتری به کارمندان</a:t>
            </a:r>
            <a:endParaRPr lang="en-US" sz="2800" i="1" smtClean="0">
              <a:solidFill>
                <a:srgbClr val="00FF00"/>
              </a:solidFill>
            </a:endParaRPr>
          </a:p>
          <a:p>
            <a:pPr eaLnBrk="1" hangingPunct="1">
              <a:buFont typeface="Wingdings" panose="05000000000000000000" pitchFamily="2" charset="2"/>
              <a:buNone/>
              <a:defRPr/>
            </a:pPr>
            <a:r>
              <a:rPr lang="fa-IR" sz="2800" i="1" smtClean="0">
                <a:solidFill>
                  <a:srgbClr val="00FF00"/>
                </a:solidFill>
              </a:rPr>
              <a:t>2-رفتار مشتری بعنوان کسیکه در راس اولویتهاست</a:t>
            </a:r>
            <a:endParaRPr lang="en-US" sz="2800" i="1" smtClean="0">
              <a:solidFill>
                <a:srgbClr val="00FF00"/>
              </a:solidFill>
            </a:endParaRPr>
          </a:p>
          <a:p>
            <a:pPr eaLnBrk="1" hangingPunct="1">
              <a:buFont typeface="Wingdings" panose="05000000000000000000" pitchFamily="2" charset="2"/>
              <a:buNone/>
              <a:defRPr/>
            </a:pPr>
            <a:r>
              <a:rPr lang="fa-IR" sz="2800" i="1" smtClean="0">
                <a:solidFill>
                  <a:srgbClr val="00FF00"/>
                </a:solidFill>
              </a:rPr>
              <a:t>3- منع اظهارات مخرب درمورد کسانیکه ازخدمات یا</a:t>
            </a:r>
            <a:endParaRPr lang="en-US" sz="2800" i="1" smtClean="0">
              <a:solidFill>
                <a:srgbClr val="00FF00"/>
              </a:solidFill>
            </a:endParaRPr>
          </a:p>
          <a:p>
            <a:pPr eaLnBrk="1" hangingPunct="1">
              <a:buFont typeface="Wingdings" panose="05000000000000000000" pitchFamily="2" charset="2"/>
              <a:buNone/>
              <a:defRPr/>
            </a:pPr>
            <a:r>
              <a:rPr lang="fa-IR" sz="2800" i="1" smtClean="0">
                <a:solidFill>
                  <a:srgbClr val="00FF00"/>
                </a:solidFill>
              </a:rPr>
              <a:t> فرآورده های گروه کاری آنان استفاده می کنند.</a:t>
            </a:r>
          </a:p>
          <a:p>
            <a:pPr eaLnBrk="1" hangingPunct="1">
              <a:defRPr/>
            </a:pPr>
            <a:endParaRPr lang="en-US" sz="2800" i="1" smtClean="0">
              <a:solidFill>
                <a:srgbClr val="00FF00"/>
              </a:solidFill>
            </a:endParaRPr>
          </a:p>
        </p:txBody>
      </p:sp>
      <p:pic>
        <p:nvPicPr>
          <p:cNvPr id="98308" name="Picture 4" descr="SECRETRY"/>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0" y="4437063"/>
            <a:ext cx="2843213" cy="2420937"/>
          </a:xfrm>
          <a:noFill/>
          <a:extLst>
            <a:ext uri="{909E8E84-426E-40DD-AFC4-6F175D3DCCD1}">
              <a14:hiddenFill xmlns:a14="http://schemas.microsoft.com/office/drawing/2010/main">
                <a:solidFill>
                  <a:srgbClr val="FFFFFF"/>
                </a:solidFill>
              </a14:hiddenFill>
            </a:ext>
          </a:extLst>
        </p:spPr>
      </p:pic>
    </p:spTree>
  </p:cSld>
  <p:clrMapOvr>
    <a:masterClrMapping/>
  </p:clrMapOvr>
  <p:transition>
    <p:wedge/>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457200" y="0"/>
            <a:ext cx="8229600" cy="908050"/>
          </a:xfrm>
        </p:spPr>
        <p:txBody>
          <a:bodyPr/>
          <a:lstStyle/>
          <a:p>
            <a:pPr eaLnBrk="1" hangingPunct="1">
              <a:defRPr/>
            </a:pPr>
            <a:r>
              <a:rPr lang="fa-IR" sz="3600" smtClean="0">
                <a:solidFill>
                  <a:srgbClr val="FFFF00"/>
                </a:solidFill>
              </a:rPr>
              <a:t>تعهد نسبت به سازمان</a:t>
            </a:r>
            <a:endParaRPr lang="en-US" sz="3600" smtClean="0">
              <a:solidFill>
                <a:srgbClr val="FFFF00"/>
              </a:solidFill>
            </a:endParaRPr>
          </a:p>
        </p:txBody>
      </p:sp>
      <p:sp>
        <p:nvSpPr>
          <p:cNvPr id="21507" name="Rectangle 3"/>
          <p:cNvSpPr>
            <a:spLocks noGrp="1" noChangeArrowheads="1"/>
          </p:cNvSpPr>
          <p:nvPr>
            <p:ph type="body" sz="half" idx="1"/>
          </p:nvPr>
        </p:nvSpPr>
        <p:spPr>
          <a:xfrm>
            <a:off x="1000125" y="908050"/>
            <a:ext cx="8143875" cy="2376488"/>
          </a:xfrm>
        </p:spPr>
        <p:txBody>
          <a:bodyPr/>
          <a:lstStyle/>
          <a:p>
            <a:pPr eaLnBrk="1" hangingPunct="1">
              <a:buFont typeface="Wingdings" panose="05000000000000000000" pitchFamily="2" charset="2"/>
              <a:buNone/>
              <a:defRPr/>
            </a:pPr>
            <a:r>
              <a:rPr lang="fa-IR" sz="2800" b="1" smtClean="0">
                <a:solidFill>
                  <a:srgbClr val="FF9900"/>
                </a:solidFill>
              </a:rPr>
              <a:t>مدیر به سه روش تعهد خود به سازمان را عملی می سازد:</a:t>
            </a:r>
          </a:p>
          <a:p>
            <a:pPr eaLnBrk="1" hangingPunct="1">
              <a:buFont typeface="Wingdings" panose="05000000000000000000" pitchFamily="2" charset="2"/>
              <a:buNone/>
              <a:defRPr/>
            </a:pPr>
            <a:r>
              <a:rPr lang="fa-IR" sz="2800" b="1" smtClean="0">
                <a:solidFill>
                  <a:srgbClr val="00FF00"/>
                </a:solidFill>
              </a:rPr>
              <a:t>1- خوشنام کردن سازمان</a:t>
            </a:r>
          </a:p>
          <a:p>
            <a:pPr eaLnBrk="1" hangingPunct="1">
              <a:buFont typeface="Wingdings" panose="05000000000000000000" pitchFamily="2" charset="2"/>
              <a:buNone/>
              <a:defRPr/>
            </a:pPr>
            <a:r>
              <a:rPr lang="fa-IR" sz="2800" b="1" smtClean="0">
                <a:solidFill>
                  <a:srgbClr val="00FF00"/>
                </a:solidFill>
              </a:rPr>
              <a:t>2- حمایت ازمدیریت رده بالا</a:t>
            </a:r>
          </a:p>
          <a:p>
            <a:pPr eaLnBrk="1" hangingPunct="1">
              <a:buFont typeface="Wingdings" panose="05000000000000000000" pitchFamily="2" charset="2"/>
              <a:buNone/>
              <a:defRPr/>
            </a:pPr>
            <a:r>
              <a:rPr lang="fa-IR" sz="2800" b="1" smtClean="0">
                <a:solidFill>
                  <a:srgbClr val="00FF00"/>
                </a:solidFill>
              </a:rPr>
              <a:t>3- عمل کردن براساس ارزشهای سازمان</a:t>
            </a:r>
            <a:endParaRPr lang="en-US" sz="2800" b="1" smtClean="0">
              <a:solidFill>
                <a:srgbClr val="00FF00"/>
              </a:solidFill>
            </a:endParaRPr>
          </a:p>
        </p:txBody>
      </p:sp>
      <p:pic>
        <p:nvPicPr>
          <p:cNvPr id="99332" name="Picture 8" descr="AMPRODUC"/>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0" y="1628775"/>
            <a:ext cx="2952750" cy="2520950"/>
          </a:xfrm>
          <a:noFill/>
          <a:extLst>
            <a:ext uri="{909E8E84-426E-40DD-AFC4-6F175D3DCCD1}">
              <a14:hiddenFill xmlns:a14="http://schemas.microsoft.com/office/drawing/2010/main">
                <a:solidFill>
                  <a:srgbClr val="FFFFFF"/>
                </a:solidFill>
              </a14:hiddenFill>
            </a:ext>
          </a:extLst>
        </p:spPr>
      </p:pic>
      <p:sp>
        <p:nvSpPr>
          <p:cNvPr id="21517" name="Rectangle 13"/>
          <p:cNvSpPr>
            <a:spLocks noRot="1" noChangeArrowheads="1"/>
          </p:cNvSpPr>
          <p:nvPr/>
        </p:nvSpPr>
        <p:spPr bwMode="auto">
          <a:xfrm>
            <a:off x="468313" y="3141663"/>
            <a:ext cx="8229600" cy="1143000"/>
          </a:xfrm>
          <a:prstGeom prst="rect">
            <a:avLst/>
          </a:prstGeom>
          <a:noFill/>
          <a:ln w="9525">
            <a:noFill/>
            <a:miter lim="800000"/>
            <a:headEnd/>
            <a:tailEnd/>
          </a:ln>
          <a:effectLst/>
        </p:spPr>
        <p:txBody>
          <a:bodyPr anchor="ctr"/>
          <a:lstStyle/>
          <a:p>
            <a:pPr algn="ctr">
              <a:defRPr/>
            </a:pPr>
            <a:r>
              <a:rPr lang="fa-IR" sz="3600" b="1">
                <a:solidFill>
                  <a:srgbClr val="FFFF00"/>
                </a:solidFill>
                <a:effectLst>
                  <a:outerShdw blurRad="38100" dist="38100" dir="2700000" algn="tl">
                    <a:srgbClr val="000000"/>
                  </a:outerShdw>
                </a:effectLst>
              </a:rPr>
              <a:t>تعهد نسبت به خود</a:t>
            </a:r>
            <a:endParaRPr lang="en-US" sz="3600" b="1">
              <a:solidFill>
                <a:srgbClr val="FFFF00"/>
              </a:solidFill>
              <a:effectLst>
                <a:outerShdw blurRad="38100" dist="38100" dir="2700000" algn="tl">
                  <a:srgbClr val="000000"/>
                </a:outerShdw>
              </a:effectLst>
            </a:endParaRPr>
          </a:p>
        </p:txBody>
      </p:sp>
      <p:sp>
        <p:nvSpPr>
          <p:cNvPr id="21518" name="Rectangle 14"/>
          <p:cNvSpPr>
            <a:spLocks noChangeArrowheads="1"/>
          </p:cNvSpPr>
          <p:nvPr/>
        </p:nvSpPr>
        <p:spPr bwMode="auto">
          <a:xfrm>
            <a:off x="3779838" y="4365625"/>
            <a:ext cx="5364162" cy="2232025"/>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None/>
              <a:defRPr/>
            </a:pPr>
            <a:r>
              <a:rPr lang="fa-IR" sz="2800" b="1">
                <a:solidFill>
                  <a:srgbClr val="00FF00"/>
                </a:solidFill>
                <a:effectLst>
                  <a:outerShdw blurRad="38100" dist="38100" dir="2700000" algn="tl">
                    <a:srgbClr val="000000"/>
                  </a:outerShdw>
                </a:effectLst>
              </a:rPr>
              <a:t>1- نشان دادن خود مختاری</a:t>
            </a:r>
          </a:p>
          <a:p>
            <a:pPr marL="342900" indent="-342900">
              <a:spcBef>
                <a:spcPct val="20000"/>
              </a:spcBef>
              <a:buClr>
                <a:schemeClr val="hlink"/>
              </a:buClr>
              <a:buSzPct val="70000"/>
              <a:buFont typeface="Wingdings" pitchFamily="2" charset="2"/>
              <a:buNone/>
              <a:defRPr/>
            </a:pPr>
            <a:r>
              <a:rPr lang="fa-IR" sz="2800" b="1">
                <a:solidFill>
                  <a:srgbClr val="00FF00"/>
                </a:solidFill>
                <a:effectLst>
                  <a:outerShdw blurRad="38100" dist="38100" dir="2700000" algn="tl">
                    <a:srgbClr val="000000"/>
                  </a:outerShdw>
                </a:effectLst>
              </a:rPr>
              <a:t>2- مقام خودرا بعنوان مدیرتثبیت کردن</a:t>
            </a:r>
          </a:p>
          <a:p>
            <a:pPr marL="342900" indent="-342900">
              <a:spcBef>
                <a:spcPct val="20000"/>
              </a:spcBef>
              <a:buClr>
                <a:schemeClr val="hlink"/>
              </a:buClr>
              <a:buSzPct val="70000"/>
              <a:buFont typeface="Wingdings" pitchFamily="2" charset="2"/>
              <a:buNone/>
              <a:defRPr/>
            </a:pPr>
            <a:r>
              <a:rPr lang="fa-IR" sz="2800" b="1">
                <a:solidFill>
                  <a:srgbClr val="00FF00"/>
                </a:solidFill>
                <a:effectLst>
                  <a:outerShdw blurRad="38100" dist="38100" dir="2700000" algn="tl">
                    <a:srgbClr val="000000"/>
                  </a:outerShdw>
                </a:effectLst>
              </a:rPr>
              <a:t>3- قبول انتقاد سازنده</a:t>
            </a:r>
            <a:endParaRPr lang="en-US" sz="2800" b="1">
              <a:solidFill>
                <a:srgbClr val="00FF00"/>
              </a:solidFill>
              <a:effectLst>
                <a:outerShdw blurRad="38100" dist="38100" dir="2700000" algn="tl">
                  <a:srgbClr val="000000"/>
                </a:outerShdw>
              </a:effectLst>
            </a:endParaRPr>
          </a:p>
        </p:txBody>
      </p:sp>
      <p:pic>
        <p:nvPicPr>
          <p:cNvPr id="99335" name="Picture 15" descr="AMFRIEND"/>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684213" y="4365625"/>
            <a:ext cx="1223962" cy="2189163"/>
          </a:xfrm>
          <a:noFill/>
          <a:extLst>
            <a:ext uri="{909E8E84-426E-40DD-AFC4-6F175D3DCCD1}">
              <a14:hiddenFill xmlns:a14="http://schemas.microsoft.com/office/drawing/2010/main">
                <a:solidFill>
                  <a:srgbClr val="FFFFFF"/>
                </a:solidFill>
              </a14:hiddenFill>
            </a:ext>
          </a:extLst>
        </p:spPr>
      </p:pic>
    </p:spTree>
  </p:cSld>
  <p:clrMapOvr>
    <a:masterClrMapping/>
  </p:clrMapOvr>
  <p:transition>
    <p:wedge/>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457200" y="0"/>
            <a:ext cx="8229600" cy="692150"/>
          </a:xfrm>
        </p:spPr>
        <p:txBody>
          <a:bodyPr/>
          <a:lstStyle/>
          <a:p>
            <a:pPr eaLnBrk="1" hangingPunct="1">
              <a:defRPr/>
            </a:pPr>
            <a:r>
              <a:rPr lang="fa-IR" sz="3600" smtClean="0">
                <a:solidFill>
                  <a:srgbClr val="FFFF00"/>
                </a:solidFill>
              </a:rPr>
              <a:t>تعهد نسبت به کارکنان</a:t>
            </a:r>
            <a:endParaRPr lang="en-US" sz="3600" smtClean="0">
              <a:solidFill>
                <a:srgbClr val="FFFF00"/>
              </a:solidFill>
            </a:endParaRPr>
          </a:p>
        </p:txBody>
      </p:sp>
      <p:sp>
        <p:nvSpPr>
          <p:cNvPr id="23555" name="Rectangle 3"/>
          <p:cNvSpPr>
            <a:spLocks noGrp="1" noChangeArrowheads="1"/>
          </p:cNvSpPr>
          <p:nvPr>
            <p:ph type="body" sz="half" idx="1"/>
          </p:nvPr>
        </p:nvSpPr>
        <p:spPr>
          <a:xfrm>
            <a:off x="3779838" y="692150"/>
            <a:ext cx="5364162" cy="2159000"/>
          </a:xfrm>
        </p:spPr>
        <p:txBody>
          <a:bodyPr/>
          <a:lstStyle/>
          <a:p>
            <a:pPr eaLnBrk="1" hangingPunct="1">
              <a:buFont typeface="Wingdings" panose="05000000000000000000" pitchFamily="2" charset="2"/>
              <a:buNone/>
              <a:defRPr/>
            </a:pPr>
            <a:r>
              <a:rPr lang="fa-IR" sz="2800" b="1" smtClean="0">
                <a:solidFill>
                  <a:srgbClr val="00FF00"/>
                </a:solidFill>
              </a:rPr>
              <a:t>1- نشان دادن علاقمندی مثبت و بازشناسی</a:t>
            </a:r>
          </a:p>
          <a:p>
            <a:pPr eaLnBrk="1" hangingPunct="1">
              <a:buFont typeface="Wingdings" panose="05000000000000000000" pitchFamily="2" charset="2"/>
              <a:buNone/>
              <a:defRPr/>
            </a:pPr>
            <a:r>
              <a:rPr lang="fa-IR" sz="2800" b="1" smtClean="0">
                <a:solidFill>
                  <a:srgbClr val="00FF00"/>
                </a:solidFill>
              </a:rPr>
              <a:t>2- دادن بازخورد پیشرفتی</a:t>
            </a:r>
          </a:p>
          <a:p>
            <a:pPr eaLnBrk="1" hangingPunct="1">
              <a:buFont typeface="Wingdings" panose="05000000000000000000" pitchFamily="2" charset="2"/>
              <a:buNone/>
              <a:defRPr/>
            </a:pPr>
            <a:r>
              <a:rPr lang="fa-IR" sz="2800" b="1" smtClean="0">
                <a:solidFill>
                  <a:srgbClr val="00FF00"/>
                </a:solidFill>
              </a:rPr>
              <a:t>3- ترغیب دیده های نوآورانه</a:t>
            </a:r>
            <a:endParaRPr lang="en-US" sz="2800" b="1" smtClean="0">
              <a:solidFill>
                <a:srgbClr val="00FF00"/>
              </a:solidFill>
            </a:endParaRPr>
          </a:p>
        </p:txBody>
      </p:sp>
      <p:pic>
        <p:nvPicPr>
          <p:cNvPr id="100356" name="Picture 12" descr="j0233018"/>
          <p:cNvPicPr>
            <a:picLocks noGrp="1" noChangeAspect="1" noChangeArrowheads="1"/>
          </p:cNvPicPr>
          <p:nvPr>
            <p:ph sz="quarter" idx="3"/>
          </p:nvPr>
        </p:nvPicPr>
        <p:blipFill>
          <a:blip r:embed="rId2">
            <a:extLst>
              <a:ext uri="{28A0092B-C50C-407E-A947-70E740481C1C}">
                <a14:useLocalDpi xmlns:a14="http://schemas.microsoft.com/office/drawing/2010/main" val="0"/>
              </a:ext>
            </a:extLst>
          </a:blip>
          <a:srcRect/>
          <a:stretch>
            <a:fillRect/>
          </a:stretch>
        </p:blipFill>
        <p:spPr>
          <a:xfrm>
            <a:off x="179388" y="476250"/>
            <a:ext cx="2376487" cy="1944688"/>
          </a:xfrm>
          <a:noFill/>
          <a:extLst>
            <a:ext uri="{909E8E84-426E-40DD-AFC4-6F175D3DCCD1}">
              <a14:hiddenFill xmlns:a14="http://schemas.microsoft.com/office/drawing/2010/main">
                <a:solidFill>
                  <a:srgbClr val="FFFFFF"/>
                </a:solidFill>
              </a14:hiddenFill>
            </a:ext>
          </a:extLst>
        </p:spPr>
      </p:pic>
      <p:sp>
        <p:nvSpPr>
          <p:cNvPr id="23567" name="Rectangle 15"/>
          <p:cNvSpPr>
            <a:spLocks noRot="1" noChangeArrowheads="1"/>
          </p:cNvSpPr>
          <p:nvPr/>
        </p:nvSpPr>
        <p:spPr bwMode="auto">
          <a:xfrm>
            <a:off x="611188" y="2349500"/>
            <a:ext cx="8229600" cy="561975"/>
          </a:xfrm>
          <a:prstGeom prst="rect">
            <a:avLst/>
          </a:prstGeom>
          <a:noFill/>
          <a:ln w="9525">
            <a:noFill/>
            <a:miter lim="800000"/>
            <a:headEnd/>
            <a:tailEnd/>
          </a:ln>
          <a:effectLst/>
        </p:spPr>
        <p:txBody>
          <a:bodyPr anchor="ctr"/>
          <a:lstStyle/>
          <a:p>
            <a:pPr algn="ctr">
              <a:defRPr/>
            </a:pPr>
            <a:r>
              <a:rPr lang="fa-IR" sz="3600" b="1">
                <a:solidFill>
                  <a:srgbClr val="FFFF00"/>
                </a:solidFill>
                <a:effectLst>
                  <a:outerShdw blurRad="38100" dist="38100" dir="2700000" algn="tl">
                    <a:srgbClr val="000000"/>
                  </a:outerShdw>
                </a:effectLst>
              </a:rPr>
              <a:t>تعهد نسبت به وظیفه</a:t>
            </a:r>
            <a:endParaRPr lang="en-US" sz="3600" b="1">
              <a:solidFill>
                <a:srgbClr val="FFFF00"/>
              </a:solidFill>
              <a:effectLst>
                <a:outerShdw blurRad="38100" dist="38100" dir="2700000" algn="tl">
                  <a:srgbClr val="000000"/>
                </a:outerShdw>
              </a:effectLst>
            </a:endParaRPr>
          </a:p>
        </p:txBody>
      </p:sp>
      <p:sp>
        <p:nvSpPr>
          <p:cNvPr id="23568" name="Rectangle 16"/>
          <p:cNvSpPr>
            <a:spLocks noChangeArrowheads="1"/>
          </p:cNvSpPr>
          <p:nvPr/>
        </p:nvSpPr>
        <p:spPr bwMode="auto">
          <a:xfrm>
            <a:off x="0" y="2924175"/>
            <a:ext cx="9144000" cy="3933825"/>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None/>
              <a:defRPr/>
            </a:pPr>
            <a:r>
              <a:rPr lang="fa-IR" sz="2400" b="1">
                <a:solidFill>
                  <a:srgbClr val="00FF00"/>
                </a:solidFill>
                <a:effectLst>
                  <a:outerShdw blurRad="38100" dist="38100" dir="2700000" algn="tl">
                    <a:srgbClr val="000000"/>
                  </a:outerShdw>
                </a:effectLst>
              </a:rPr>
              <a:t>1- هدف اصلی را حفظ میکند:</a:t>
            </a:r>
            <a:r>
              <a:rPr lang="en-US" sz="1600" b="1">
                <a:effectLst>
                  <a:outerShdw blurRad="38100" dist="38100" dir="2700000" algn="tl">
                    <a:srgbClr val="000000"/>
                  </a:outerShdw>
                </a:effectLst>
              </a:rPr>
              <a:t> </a:t>
            </a:r>
            <a:r>
              <a:rPr lang="fa-IR" sz="2200">
                <a:effectLst>
                  <a:outerShdw blurRad="38100" dist="38100" dir="2700000" algn="tl">
                    <a:srgbClr val="000000"/>
                  </a:outerShdw>
                </a:effectLst>
              </a:rPr>
              <a:t>ماموریت کلی سازمان را می شناسد وازآن حمایت میکند</a:t>
            </a:r>
            <a:r>
              <a:rPr lang="en-US" sz="2200">
                <a:effectLst>
                  <a:outerShdw blurRad="38100" dist="38100" dir="2700000" algn="tl">
                    <a:srgbClr val="000000"/>
                  </a:outerShdw>
                </a:effectLst>
              </a:rPr>
              <a:t>-</a:t>
            </a:r>
            <a:r>
              <a:rPr lang="fa-IR" sz="2200">
                <a:effectLst>
                  <a:outerShdw blurRad="38100" dist="38100" dir="2700000" algn="tl">
                    <a:srgbClr val="000000"/>
                  </a:outerShdw>
                </a:effectLst>
              </a:rPr>
              <a:t>هدفهای فرد را به هدفهای سازمانی بزرگتر گره میزند</a:t>
            </a:r>
            <a:r>
              <a:rPr lang="en-US" sz="2200">
                <a:effectLst>
                  <a:outerShdw blurRad="38100" dist="38100" dir="2700000" algn="tl">
                    <a:srgbClr val="000000"/>
                  </a:outerShdw>
                </a:effectLst>
              </a:rPr>
              <a:t>-</a:t>
            </a:r>
            <a:r>
              <a:rPr lang="fa-IR" sz="2200">
                <a:effectLst>
                  <a:outerShdw blurRad="38100" dist="38100" dir="2700000" algn="tl">
                    <a:srgbClr val="000000"/>
                  </a:outerShdw>
                </a:effectLst>
              </a:rPr>
              <a:t>همه حواس خود رامعطوف چیزی میکند که از همه مهمتر است</a:t>
            </a:r>
          </a:p>
          <a:p>
            <a:pPr marL="342900" indent="-342900">
              <a:spcBef>
                <a:spcPct val="20000"/>
              </a:spcBef>
              <a:buClr>
                <a:schemeClr val="hlink"/>
              </a:buClr>
              <a:buSzPct val="70000"/>
              <a:buFont typeface="Wingdings" pitchFamily="2" charset="2"/>
              <a:buNone/>
              <a:defRPr/>
            </a:pPr>
            <a:r>
              <a:rPr lang="fa-IR" sz="2400" b="1">
                <a:solidFill>
                  <a:srgbClr val="00FF00"/>
                </a:solidFill>
                <a:effectLst>
                  <a:outerShdw blurRad="38100" dist="38100" dir="2700000" algn="tl">
                    <a:srgbClr val="000000"/>
                  </a:outerShdw>
                </a:effectLst>
              </a:rPr>
              <a:t>2- سادگی آنرا حفظ میکند:</a:t>
            </a:r>
            <a:r>
              <a:rPr lang="en-US" sz="1600" b="1">
                <a:effectLst>
                  <a:outerShdw blurRad="38100" dist="38100" dir="2700000" algn="tl">
                    <a:srgbClr val="000000"/>
                  </a:outerShdw>
                </a:effectLst>
              </a:rPr>
              <a:t> </a:t>
            </a:r>
            <a:r>
              <a:rPr lang="fa-IR" sz="2200">
                <a:effectLst>
                  <a:outerShdw blurRad="38100" dist="38100" dir="2700000" algn="tl">
                    <a:srgbClr val="000000"/>
                  </a:outerShdw>
                </a:effectLst>
              </a:rPr>
              <a:t>سادگی کار تا جاییکه درک واجرا گردد حفظ میشود</a:t>
            </a:r>
            <a:r>
              <a:rPr lang="en-US" sz="2200">
                <a:effectLst>
                  <a:outerShdw blurRad="38100" dist="38100" dir="2700000" algn="tl">
                    <a:srgbClr val="000000"/>
                  </a:outerShdw>
                </a:effectLst>
              </a:rPr>
              <a:t>-</a:t>
            </a:r>
            <a:r>
              <a:rPr lang="fa-IR" sz="2200">
                <a:effectLst>
                  <a:outerShdw blurRad="38100" dist="38100" dir="2700000" algn="tl">
                    <a:srgbClr val="000000"/>
                  </a:outerShdw>
                </a:effectLst>
              </a:rPr>
              <a:t>کاررابه اجزای قابل حصول تقسیم میکند</a:t>
            </a:r>
            <a:r>
              <a:rPr lang="en-US" sz="2200">
                <a:effectLst>
                  <a:outerShdw blurRad="38100" dist="38100" dir="2700000" algn="tl">
                    <a:srgbClr val="000000"/>
                  </a:outerShdw>
                </a:effectLst>
              </a:rPr>
              <a:t>-</a:t>
            </a:r>
            <a:r>
              <a:rPr lang="fa-IR" sz="2200">
                <a:effectLst>
                  <a:outerShdw blurRad="38100" dist="38100" dir="2700000" algn="tl">
                    <a:srgbClr val="000000"/>
                  </a:outerShdw>
                </a:effectLst>
              </a:rPr>
              <a:t>از کوششهایی که برای ساده کردن روشها صورت میگیرد تشویق بعمل می آورد</a:t>
            </a:r>
            <a:r>
              <a:rPr lang="en-US" sz="2200">
                <a:effectLst>
                  <a:outerShdw blurRad="38100" dist="38100" dir="2700000" algn="tl">
                    <a:srgbClr val="000000"/>
                  </a:outerShdw>
                </a:effectLst>
              </a:rPr>
              <a:t>-</a:t>
            </a:r>
            <a:r>
              <a:rPr lang="fa-IR" sz="2200">
                <a:effectLst>
                  <a:outerShdw blurRad="38100" dist="38100" dir="2700000" algn="tl">
                    <a:srgbClr val="000000"/>
                  </a:outerShdw>
                </a:effectLst>
              </a:rPr>
              <a:t>از پیچیدگیهای غیرلازم اجتناب میکند</a:t>
            </a:r>
          </a:p>
          <a:p>
            <a:pPr marL="342900" indent="-342900">
              <a:spcBef>
                <a:spcPct val="20000"/>
              </a:spcBef>
              <a:buClr>
                <a:schemeClr val="hlink"/>
              </a:buClr>
              <a:buSzPct val="70000"/>
              <a:buFont typeface="Wingdings" pitchFamily="2" charset="2"/>
              <a:buNone/>
              <a:defRPr/>
            </a:pPr>
            <a:r>
              <a:rPr lang="fa-IR" sz="2400" b="1">
                <a:solidFill>
                  <a:srgbClr val="00FF00"/>
                </a:solidFill>
                <a:effectLst>
                  <a:outerShdw blurRad="38100" dist="38100" dir="2700000" algn="tl">
                    <a:srgbClr val="000000"/>
                  </a:outerShdw>
                </a:effectLst>
              </a:rPr>
              <a:t>3-</a:t>
            </a:r>
            <a:r>
              <a:rPr lang="fa-IR" sz="2400">
                <a:solidFill>
                  <a:srgbClr val="00FF00"/>
                </a:solidFill>
                <a:effectLst>
                  <a:outerShdw blurRad="38100" dist="38100" dir="2700000" algn="tl">
                    <a:srgbClr val="000000"/>
                  </a:outerShdw>
                </a:effectLst>
              </a:rPr>
              <a:t> </a:t>
            </a:r>
            <a:r>
              <a:rPr lang="fa-IR" sz="2400" b="1">
                <a:solidFill>
                  <a:srgbClr val="00FF00"/>
                </a:solidFill>
                <a:effectLst>
                  <a:outerShdw blurRad="38100" dist="38100" dir="2700000" algn="tl">
                    <a:srgbClr val="000000"/>
                  </a:outerShdw>
                </a:effectLst>
              </a:rPr>
              <a:t>عمل گرا است :</a:t>
            </a:r>
            <a:r>
              <a:rPr lang="en-US" sz="1600" b="1">
                <a:effectLst>
                  <a:outerShdw blurRad="38100" dist="38100" dir="2700000" algn="tl">
                    <a:srgbClr val="000000"/>
                  </a:outerShdw>
                </a:effectLst>
              </a:rPr>
              <a:t> </a:t>
            </a:r>
            <a:r>
              <a:rPr lang="fa-IR" sz="2200">
                <a:effectLst>
                  <a:outerShdw blurRad="38100" dist="38100" dir="2700000" algn="tl">
                    <a:srgbClr val="000000"/>
                  </a:outerShdw>
                </a:effectLst>
              </a:rPr>
              <a:t>احساس مثبت در مورد انجام به موقع کارها القا میکند</a:t>
            </a:r>
            <a:r>
              <a:rPr lang="en-US" sz="2200">
                <a:effectLst>
                  <a:outerShdw blurRad="38100" dist="38100" dir="2700000" algn="tl">
                    <a:srgbClr val="000000"/>
                  </a:outerShdw>
                </a:effectLst>
              </a:rPr>
              <a:t>-</a:t>
            </a:r>
            <a:r>
              <a:rPr lang="fa-IR" sz="2200">
                <a:effectLst>
                  <a:outerShdw blurRad="38100" dist="38100" dir="2700000" algn="tl">
                    <a:srgbClr val="000000"/>
                  </a:outerShdw>
                </a:effectLst>
              </a:rPr>
              <a:t>براهمیت پیشرفت روزانه تاکید دارد</a:t>
            </a:r>
            <a:r>
              <a:rPr lang="en-US" sz="2200">
                <a:effectLst>
                  <a:outerShdw blurRad="38100" dist="38100" dir="2700000" algn="tl">
                    <a:srgbClr val="000000"/>
                  </a:outerShdw>
                </a:effectLst>
              </a:rPr>
              <a:t>-</a:t>
            </a:r>
            <a:r>
              <a:rPr lang="fa-IR" sz="2200">
                <a:effectLst>
                  <a:outerShdw blurRad="38100" dist="38100" dir="2700000" algn="tl">
                    <a:srgbClr val="000000"/>
                  </a:outerShdw>
                </a:effectLst>
              </a:rPr>
              <a:t>همه حواس خود را متوجه انجام کار در مهلت مقرر میکند.</a:t>
            </a:r>
          </a:p>
          <a:p>
            <a:pPr marL="342900" indent="-342900">
              <a:spcBef>
                <a:spcPct val="20000"/>
              </a:spcBef>
              <a:buClr>
                <a:schemeClr val="hlink"/>
              </a:buClr>
              <a:buSzPct val="70000"/>
              <a:buFont typeface="Wingdings" pitchFamily="2" charset="2"/>
              <a:buNone/>
              <a:defRPr/>
            </a:pPr>
            <a:r>
              <a:rPr lang="fa-IR" sz="2400" b="1">
                <a:solidFill>
                  <a:srgbClr val="00FF00"/>
                </a:solidFill>
                <a:effectLst>
                  <a:outerShdw blurRad="38100" dist="38100" dir="2700000" algn="tl">
                    <a:srgbClr val="000000"/>
                  </a:outerShdw>
                </a:effectLst>
              </a:rPr>
              <a:t>4- برای وظیفه ایجاد اهمیت میکند:</a:t>
            </a:r>
            <a:r>
              <a:rPr lang="en-US" sz="1600">
                <a:effectLst>
                  <a:outerShdw blurRad="38100" dist="38100" dir="2700000" algn="tl">
                    <a:srgbClr val="000000"/>
                  </a:outerShdw>
                </a:effectLst>
              </a:rPr>
              <a:t> </a:t>
            </a:r>
            <a:r>
              <a:rPr lang="fa-IR" sz="2200">
                <a:effectLst>
                  <a:outerShdw blurRad="38100" dist="38100" dir="2700000" algn="tl">
                    <a:srgbClr val="000000"/>
                  </a:outerShdw>
                </a:effectLst>
              </a:rPr>
              <a:t>اهمیت کار را دست کم نمیگیرد</a:t>
            </a:r>
            <a:r>
              <a:rPr lang="en-US" sz="2200">
                <a:effectLst>
                  <a:outerShdw blurRad="38100" dist="38100" dir="2700000" algn="tl">
                    <a:srgbClr val="000000"/>
                  </a:outerShdw>
                </a:effectLst>
              </a:rPr>
              <a:t>-</a:t>
            </a:r>
            <a:r>
              <a:rPr lang="fa-IR" sz="2200">
                <a:effectLst>
                  <a:outerShdw blurRad="38100" dist="38100" dir="2700000" algn="tl">
                    <a:srgbClr val="000000"/>
                  </a:outerShdw>
                </a:effectLst>
              </a:rPr>
              <a:t> یشنهادات درمورد پیشرفت بخشیدن به بهره وری را تشویق میکند.</a:t>
            </a:r>
            <a:endParaRPr lang="en-US" sz="2200">
              <a:effectLst>
                <a:outerShdw blurRad="38100" dist="38100" dir="2700000" algn="tl">
                  <a:srgbClr val="000000"/>
                </a:outerShdw>
              </a:effectLst>
            </a:endParaRPr>
          </a:p>
        </p:txBody>
      </p:sp>
    </p:spTree>
  </p:cSld>
  <p:clrMapOvr>
    <a:masterClrMapping/>
  </p:clrMapOvr>
  <p:transition>
    <p:wedge/>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457200" y="0"/>
            <a:ext cx="8229600" cy="981075"/>
          </a:xfrm>
        </p:spPr>
        <p:txBody>
          <a:bodyPr/>
          <a:lstStyle/>
          <a:p>
            <a:pPr eaLnBrk="1" hangingPunct="1">
              <a:defRPr/>
            </a:pPr>
            <a:r>
              <a:rPr lang="fa-IR" sz="3600" smtClean="0">
                <a:solidFill>
                  <a:srgbClr val="FFFF00"/>
                </a:solidFill>
              </a:rPr>
              <a:t>مدیریت عملکرد بر مبنای سامانه </a:t>
            </a:r>
            <a:r>
              <a:rPr lang="en-US" sz="3200" smtClean="0">
                <a:solidFill>
                  <a:srgbClr val="FFFF00"/>
                </a:solidFill>
              </a:rPr>
              <a:t>PRICE</a:t>
            </a:r>
          </a:p>
        </p:txBody>
      </p:sp>
      <p:sp>
        <p:nvSpPr>
          <p:cNvPr id="25603" name="Rectangle 3"/>
          <p:cNvSpPr>
            <a:spLocks noGrp="1" noChangeArrowheads="1"/>
          </p:cNvSpPr>
          <p:nvPr>
            <p:ph type="body" idx="1"/>
          </p:nvPr>
        </p:nvSpPr>
        <p:spPr>
          <a:xfrm>
            <a:off x="395288" y="1341438"/>
            <a:ext cx="8229600" cy="4525962"/>
          </a:xfrm>
        </p:spPr>
        <p:txBody>
          <a:bodyPr/>
          <a:lstStyle/>
          <a:p>
            <a:pPr eaLnBrk="1" hangingPunct="1">
              <a:buFont typeface="Wingdings" panose="05000000000000000000" pitchFamily="2" charset="2"/>
              <a:buNone/>
              <a:defRPr/>
            </a:pPr>
            <a:r>
              <a:rPr lang="en-US" sz="3600" b="1" smtClean="0">
                <a:solidFill>
                  <a:srgbClr val="00FF00"/>
                </a:solidFill>
              </a:rPr>
              <a:t>P</a:t>
            </a:r>
            <a:r>
              <a:rPr lang="fa-IR" sz="3600" b="1" smtClean="0">
                <a:solidFill>
                  <a:srgbClr val="00FF00"/>
                </a:solidFill>
              </a:rPr>
              <a:t> (</a:t>
            </a:r>
            <a:r>
              <a:rPr lang="en-US" sz="3600" b="1" smtClean="0">
                <a:solidFill>
                  <a:srgbClr val="00FF00"/>
                </a:solidFill>
              </a:rPr>
              <a:t>Pinpoint</a:t>
            </a:r>
            <a:r>
              <a:rPr lang="fa-IR" sz="3600" b="1" smtClean="0">
                <a:solidFill>
                  <a:srgbClr val="00FF00"/>
                </a:solidFill>
              </a:rPr>
              <a:t>)= شناسایی دقیق کردن </a:t>
            </a:r>
          </a:p>
          <a:p>
            <a:pPr eaLnBrk="1" hangingPunct="1">
              <a:buFont typeface="Wingdings" panose="05000000000000000000" pitchFamily="2" charset="2"/>
              <a:buNone/>
              <a:defRPr/>
            </a:pPr>
            <a:r>
              <a:rPr lang="en-US" sz="3600" b="1" smtClean="0">
                <a:solidFill>
                  <a:srgbClr val="00FF00"/>
                </a:solidFill>
              </a:rPr>
              <a:t>R</a:t>
            </a:r>
            <a:r>
              <a:rPr lang="fa-IR" sz="3600" b="1" smtClean="0">
                <a:solidFill>
                  <a:srgbClr val="00FF00"/>
                </a:solidFill>
              </a:rPr>
              <a:t> (</a:t>
            </a:r>
            <a:r>
              <a:rPr lang="en-US" sz="3600" b="1" smtClean="0">
                <a:solidFill>
                  <a:srgbClr val="00FF00"/>
                </a:solidFill>
              </a:rPr>
              <a:t>Record</a:t>
            </a:r>
            <a:r>
              <a:rPr lang="fa-IR" sz="3600" b="1" smtClean="0">
                <a:solidFill>
                  <a:srgbClr val="00FF00"/>
                </a:solidFill>
              </a:rPr>
              <a:t>)= ثبت کردن</a:t>
            </a:r>
            <a:endParaRPr lang="en-US" sz="3600" b="1" smtClean="0">
              <a:solidFill>
                <a:srgbClr val="00FF00"/>
              </a:solidFill>
            </a:endParaRPr>
          </a:p>
          <a:p>
            <a:pPr eaLnBrk="1" hangingPunct="1">
              <a:buFont typeface="Wingdings" panose="05000000000000000000" pitchFamily="2" charset="2"/>
              <a:buNone/>
              <a:defRPr/>
            </a:pPr>
            <a:r>
              <a:rPr lang="en-US" sz="3600" b="1" smtClean="0">
                <a:solidFill>
                  <a:srgbClr val="00FF00"/>
                </a:solidFill>
              </a:rPr>
              <a:t>I</a:t>
            </a:r>
            <a:r>
              <a:rPr lang="fa-IR" sz="3600" b="1" smtClean="0">
                <a:solidFill>
                  <a:srgbClr val="00FF00"/>
                </a:solidFill>
              </a:rPr>
              <a:t> (</a:t>
            </a:r>
            <a:r>
              <a:rPr lang="en-US" sz="3600" b="1" smtClean="0">
                <a:solidFill>
                  <a:srgbClr val="00FF00"/>
                </a:solidFill>
              </a:rPr>
              <a:t>Involve</a:t>
            </a:r>
            <a:r>
              <a:rPr lang="fa-IR" sz="3600" b="1" smtClean="0">
                <a:solidFill>
                  <a:srgbClr val="00FF00"/>
                </a:solidFill>
              </a:rPr>
              <a:t>)=دخالت دادن</a:t>
            </a:r>
            <a:endParaRPr lang="en-US" sz="3600" b="1" smtClean="0">
              <a:solidFill>
                <a:srgbClr val="00FF00"/>
              </a:solidFill>
            </a:endParaRPr>
          </a:p>
          <a:p>
            <a:pPr eaLnBrk="1" hangingPunct="1">
              <a:buFont typeface="Wingdings" panose="05000000000000000000" pitchFamily="2" charset="2"/>
              <a:buNone/>
              <a:defRPr/>
            </a:pPr>
            <a:r>
              <a:rPr lang="en-US" sz="3600" b="1" smtClean="0">
                <a:solidFill>
                  <a:srgbClr val="00FF00"/>
                </a:solidFill>
              </a:rPr>
              <a:t> =(Coach) C</a:t>
            </a:r>
            <a:r>
              <a:rPr lang="fa-IR" sz="3600" b="1" smtClean="0">
                <a:solidFill>
                  <a:srgbClr val="00FF00"/>
                </a:solidFill>
              </a:rPr>
              <a:t>آموزش</a:t>
            </a:r>
            <a:endParaRPr lang="en-US" sz="3600" b="1" smtClean="0">
              <a:solidFill>
                <a:srgbClr val="00FF00"/>
              </a:solidFill>
            </a:endParaRPr>
          </a:p>
          <a:p>
            <a:pPr eaLnBrk="1" hangingPunct="1">
              <a:buFont typeface="Wingdings" panose="05000000000000000000" pitchFamily="2" charset="2"/>
              <a:buNone/>
              <a:defRPr/>
            </a:pPr>
            <a:r>
              <a:rPr lang="en-US" sz="3600" b="1" smtClean="0">
                <a:solidFill>
                  <a:srgbClr val="00FF00"/>
                </a:solidFill>
              </a:rPr>
              <a:t>E</a:t>
            </a:r>
            <a:r>
              <a:rPr lang="fa-IR" sz="3600" b="1" smtClean="0">
                <a:solidFill>
                  <a:srgbClr val="00FF00"/>
                </a:solidFill>
              </a:rPr>
              <a:t>(</a:t>
            </a:r>
            <a:r>
              <a:rPr lang="en-US" sz="3600" b="1" smtClean="0">
                <a:solidFill>
                  <a:srgbClr val="00FF00"/>
                </a:solidFill>
              </a:rPr>
              <a:t>Evaluating</a:t>
            </a:r>
            <a:r>
              <a:rPr lang="fa-IR" sz="3600" b="1" smtClean="0">
                <a:solidFill>
                  <a:srgbClr val="00FF00"/>
                </a:solidFill>
              </a:rPr>
              <a:t>) = ارزیابی کردن</a:t>
            </a:r>
            <a:endParaRPr lang="en-US" sz="3600" b="1" smtClean="0">
              <a:solidFill>
                <a:srgbClr val="00FF00"/>
              </a:solidFill>
            </a:endParaRPr>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Garamond" pitchFamily="18"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Garamond" pitchFamily="18" charset="0"/>
            <a:cs typeface="Arial" pitchFamily="34"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5000</TotalTime>
  <Words>11486</Words>
  <Application>Microsoft Office PowerPoint</Application>
  <PresentationFormat>On-screen Show (4:3)</PresentationFormat>
  <Paragraphs>980</Paragraphs>
  <Slides>97</Slides>
  <Notes>2</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97</vt:i4>
      </vt:variant>
    </vt:vector>
  </HeadingPairs>
  <TitlesOfParts>
    <vt:vector size="111" baseType="lpstr">
      <vt:lpstr>Arash</vt:lpstr>
      <vt:lpstr>Arial</vt:lpstr>
      <vt:lpstr>Arial Black</vt:lpstr>
      <vt:lpstr>B Titr</vt:lpstr>
      <vt:lpstr>Garamond</vt:lpstr>
      <vt:lpstr>Homa</vt:lpstr>
      <vt:lpstr>Sina</vt:lpstr>
      <vt:lpstr>Tahoma</vt:lpstr>
      <vt:lpstr>Titr</vt:lpstr>
      <vt:lpstr>Wingdings</vt:lpstr>
      <vt:lpstr>Yagut</vt:lpstr>
      <vt:lpstr>Yaqouti</vt:lpstr>
      <vt:lpstr>Stream</vt:lpstr>
      <vt:lpstr>Chart</vt:lpstr>
      <vt:lpstr>PowerPoint Presentation</vt:lpstr>
      <vt:lpstr>رفتار سازماني  ORGANIZATIONAL   BEHAVIOR</vt:lpstr>
      <vt:lpstr>PowerPoint Presentation</vt:lpstr>
      <vt:lpstr>بخش اول  مباني رفتار سازماني</vt:lpstr>
      <vt:lpstr>مقدمه رفتار سازماني</vt:lpstr>
      <vt:lpstr>PowerPoint Presentation</vt:lpstr>
      <vt:lpstr>ويليام جيمز استاد دانشگاه هاروارد  در تحقيقات خود به اين نتيجه رسيد كه كاركنان روزمزد براي آنكه كارشان را داشته باشند بعبارت ديگر براي آنكه اخراج نشوند كافيست كه 20 تا 30 درصد ظرفيت كاري خودرابه كاراندازند. مطالعات او نشان داد كه اگر كاركنان به نحو شايسته انگيخته شوند كارايي شان به 80 تا 90 درصد خواهد رسيد. </vt:lpstr>
      <vt:lpstr>تعريف رفتار سازماني</vt:lpstr>
      <vt:lpstr>سازمانها ، سامانههاي اجتماعي هستند كه از چند خرده سامانه درتعامل باهم تشكيل شده اند. 1-تاكيد خرده سامانه اداري و تشكيلاتي بر قدرت و مسئوليت درون سازماني است. 2- خرده سامانه اطلاعاتي –تصميمگيري بر تصميمهاي مهم و نيازهاي اطلاعاتي تاكيد دارد. 3- سامانه فني واقتصادي تاكيدش بركارو فعاليتي است كه بايددرچارچوب هدف سازمان انجام شود. 4- سامانه اجتماعي وانساني تاكيدش بر ايجاد انگيزه وترغيب كاركنان وهدايت آنها است</vt:lpstr>
      <vt:lpstr>نقشهاي مديريتي ازديدگاه آديزس  </vt:lpstr>
      <vt:lpstr>نگاهي بر نگرش نظام مند</vt:lpstr>
      <vt:lpstr>نگرش نظام مند</vt:lpstr>
      <vt:lpstr>PowerPoint Presentation</vt:lpstr>
      <vt:lpstr>نقشهاي مديريت براساس نظرمينتزبرگ</vt:lpstr>
      <vt:lpstr>مهارتهاي مديريت</vt:lpstr>
      <vt:lpstr>عوامل موثر در يك سامانه  اجتماعي </vt:lpstr>
      <vt:lpstr>رفتار سازماني بدنبال دادن چه دانشي به مديران است؟</vt:lpstr>
      <vt:lpstr>ِ ابزار مديريت</vt:lpstr>
      <vt:lpstr>سه حيطه مطالعاتي رفتارسازماني</vt:lpstr>
      <vt:lpstr>سطوح تغييردرافراد </vt:lpstr>
      <vt:lpstr>PowerPoint Presentation</vt:lpstr>
      <vt:lpstr>عوامل موثر در رفتار فردي</vt:lpstr>
      <vt:lpstr>ويژگي شخصي (بيوگرافي)</vt:lpstr>
      <vt:lpstr>توانايي</vt:lpstr>
      <vt:lpstr>شخصيت</vt:lpstr>
      <vt:lpstr>PowerPoint Presentation</vt:lpstr>
      <vt:lpstr>يادگيري</vt:lpstr>
      <vt:lpstr>نظريه هاي يادگيري</vt:lpstr>
      <vt:lpstr>PowerPoint Presentation</vt:lpstr>
      <vt:lpstr>5- ادراك</vt:lpstr>
      <vt:lpstr>داستان يك حادثه</vt:lpstr>
      <vt:lpstr>PowerPoint Presentation</vt:lpstr>
      <vt:lpstr>چارچوب ادراكي</vt:lpstr>
      <vt:lpstr>عوامل موثر بر ادراك</vt:lpstr>
      <vt:lpstr>فنون قضاوت درباره ديگران </vt:lpstr>
      <vt:lpstr>نظريه اسناد (ATTRIBUTION THEORY)</vt:lpstr>
      <vt:lpstr>6- ارزشها و نگرشها</vt:lpstr>
      <vt:lpstr>نا هماهنگي شناختي</vt:lpstr>
      <vt:lpstr>عوامل موثربررفتار فردي</vt:lpstr>
      <vt:lpstr>7- انگيزش</vt:lpstr>
      <vt:lpstr>PowerPoint Presentation</vt:lpstr>
      <vt:lpstr>PowerPoint Presentation</vt:lpstr>
      <vt:lpstr>وقتي يك نياز با مانعي برخورد ميكند بعضاً باعث كاهش قدرت آن خواهد شد.با اينحال هميشه چنين اتفاق نمي افتد.گاهاً افراددست به رفتار سازش جويانه ومنطقي ميزندد واز اين طريق با اعمال ديگري سعي ميكنند تا به آن هدف برسند.اگر افرادمرتب در جهت رسيدن به هدف خود دچار ناكامي شوند ممكن است هدف ديگري جانشين هدف قبلي خود كنند.</vt:lpstr>
      <vt:lpstr>PowerPoint Presentation</vt:lpstr>
      <vt:lpstr>PowerPoint Presentation</vt:lpstr>
      <vt:lpstr>رواندرماني و تعديل رفتار  </vt:lpstr>
      <vt:lpstr>نظريه هاي انگيزش</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انگيزش در عمل </vt:lpstr>
      <vt:lpstr>منابع انگيزش</vt:lpstr>
      <vt:lpstr>PowerPoint Presentation</vt:lpstr>
      <vt:lpstr>تحليل تعاملي TA</vt:lpstr>
      <vt:lpstr>حالات من شخصيت</vt:lpstr>
      <vt:lpstr>حالات من </vt:lpstr>
      <vt:lpstr>حالت من والد</vt:lpstr>
      <vt:lpstr>حالت من كودك</vt:lpstr>
      <vt:lpstr>شخصيت سالم</vt:lpstr>
      <vt:lpstr>وضعيت زندگي</vt:lpstr>
      <vt:lpstr>دارندگان وضعيت زندگي(من خوب نيستم-توخوب نيستي)</vt:lpstr>
      <vt:lpstr>دارندگان وضعيت زندگي (من خوبم – توخوب نيستي)</vt:lpstr>
      <vt:lpstr>به چه تعامل هايي مديران بايد توجه داشته باشند</vt:lpstr>
      <vt:lpstr>تعامل ميان افراد</vt:lpstr>
      <vt:lpstr>نوازشها</vt:lpstr>
      <vt:lpstr>رهبري</vt:lpstr>
      <vt:lpstr>سه مهارت يا شايستگي رهبري</vt:lpstr>
      <vt:lpstr>PowerPoint Presentation</vt:lpstr>
      <vt:lpstr>PowerPoint Presentation</vt:lpstr>
      <vt:lpstr>قدرت و رهبري مديران</vt:lpstr>
      <vt:lpstr>منابع قدرت در رهبري مديران</vt:lpstr>
      <vt:lpstr>نظريه هاي رهبري </vt:lpstr>
      <vt:lpstr>نظريه هاي خصوصيات فردي رهبري</vt:lpstr>
      <vt:lpstr>نظريه هاي رفتاري رهبري</vt:lpstr>
      <vt:lpstr>PowerPoint Presentation</vt:lpstr>
      <vt:lpstr>PowerPoint Presentation</vt:lpstr>
      <vt:lpstr>PowerPoint Presentation</vt:lpstr>
      <vt:lpstr>سبك رهبري (STYLE OF LEADER)</vt:lpstr>
      <vt:lpstr>رهبري موفق درمقابل رهبري موثر</vt:lpstr>
      <vt:lpstr>چه چيزي اثربخشي سازمان راتعيين مي كند</vt:lpstr>
      <vt:lpstr>مشكل پيچيده سازماني</vt:lpstr>
      <vt:lpstr>وحدت اهداف و اثربخشي</vt:lpstr>
      <vt:lpstr>موفقيت مديران با پنج تعهد - مک کنزی</vt:lpstr>
      <vt:lpstr>تعهد نسبت به مشتری</vt:lpstr>
      <vt:lpstr>تعهد نسبت به سازمان</vt:lpstr>
      <vt:lpstr>تعهد نسبت به کارکنان</vt:lpstr>
      <vt:lpstr>مدیریت عملکرد بر مبنای سامانه PRICE</vt:lpstr>
    </vt:vector>
  </TitlesOfParts>
  <Company>AVAJANG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ghasemee</dc:creator>
  <cp:lastModifiedBy>Sayed Ali</cp:lastModifiedBy>
  <cp:revision>530</cp:revision>
  <dcterms:created xsi:type="dcterms:W3CDTF">2005-08-04T09:01:59Z</dcterms:created>
  <dcterms:modified xsi:type="dcterms:W3CDTF">2018-06-21T20:27:05Z</dcterms:modified>
</cp:coreProperties>
</file>