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855C-9075-4405-AF84-971DFA30A2C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C315-603D-4D3A-984C-471122DC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855C-9075-4405-AF84-971DFA30A2C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C315-603D-4D3A-984C-471122DC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0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855C-9075-4405-AF84-971DFA30A2C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C315-603D-4D3A-984C-471122DC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6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855C-9075-4405-AF84-971DFA30A2C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C315-603D-4D3A-984C-471122DC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6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855C-9075-4405-AF84-971DFA30A2C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C315-603D-4D3A-984C-471122DC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855C-9075-4405-AF84-971DFA30A2C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C315-603D-4D3A-984C-471122DC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855C-9075-4405-AF84-971DFA30A2C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C315-603D-4D3A-984C-471122DC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3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855C-9075-4405-AF84-971DFA30A2C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C315-603D-4D3A-984C-471122DC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855C-9075-4405-AF84-971DFA30A2C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C315-603D-4D3A-984C-471122DC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855C-9075-4405-AF84-971DFA30A2C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C315-603D-4D3A-984C-471122DC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0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855C-9075-4405-AF84-971DFA30A2C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C315-603D-4D3A-984C-471122DC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9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9855C-9075-4405-AF84-971DFA30A2C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9C315-603D-4D3A-984C-471122DC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590800"/>
          </a:xfrm>
        </p:spPr>
        <p:txBody>
          <a:bodyPr>
            <a:noAutofit/>
          </a:bodyPr>
          <a:lstStyle/>
          <a:p>
            <a:r>
              <a:rPr lang="fa-IR" sz="11500" dirty="0" smtClean="0"/>
              <a:t>به نام خدا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نام و نام خانوادگی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00B050"/>
                </a:solidFill>
                <a:cs typeface="B Nazanin" pitchFamily="2" charset="-78"/>
              </a:rPr>
              <a:t>علی ملایی</a:t>
            </a:r>
          </a:p>
          <a:p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نام دبیر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00B050"/>
                </a:solidFill>
                <a:cs typeface="B Nazanin" pitchFamily="2" charset="-78"/>
              </a:rPr>
              <a:t>جناب آقای کاشفی</a:t>
            </a:r>
          </a:p>
          <a:p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موضوع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اقتصاد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95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791200"/>
          </a:xfrm>
        </p:spPr>
        <p:txBody>
          <a:bodyPr>
            <a:noAutofit/>
          </a:bodyPr>
          <a:lstStyle/>
          <a:p>
            <a:r>
              <a:rPr lang="fa-IR" sz="4800" dirty="0" smtClean="0">
                <a:solidFill>
                  <a:srgbClr val="002060"/>
                </a:solidFill>
              </a:rPr>
              <a:t>به سیاست هایی که دولت از طریق بانک مرکزی برای کنترل پول و حفظ ارزش آن اعمال می کند را سیاست های پولی می گویند</a:t>
            </a:r>
            <a:r>
              <a:rPr lang="fa-IR" sz="4800" dirty="0" smtClean="0">
                <a:solidFill>
                  <a:srgbClr val="FF0000"/>
                </a:solidFill>
              </a:rPr>
              <a:t>.</a:t>
            </a:r>
            <a:r>
              <a:rPr lang="fa-IR" sz="4800" dirty="0" smtClean="0"/>
              <a:t/>
            </a:r>
            <a:br>
              <a:rPr lang="fa-IR" sz="4800" dirty="0" smtClean="0"/>
            </a:br>
            <a:r>
              <a:rPr lang="fa-IR" sz="4800" dirty="0" smtClean="0"/>
              <a:t>سیاست های پولی معمولا بر دو شکل انجام می شود</a:t>
            </a:r>
            <a:r>
              <a:rPr lang="fa-IR" sz="4800" dirty="0" smtClean="0">
                <a:solidFill>
                  <a:srgbClr val="FF0000"/>
                </a:solidFill>
              </a:rPr>
              <a:t>:</a:t>
            </a:r>
            <a:r>
              <a:rPr lang="fa-IR" sz="4800" dirty="0" smtClean="0"/>
              <a:t/>
            </a:r>
            <a:br>
              <a:rPr lang="fa-IR" sz="4800" dirty="0" smtClean="0"/>
            </a:br>
            <a:r>
              <a:rPr lang="fa-IR" sz="4800" dirty="0" smtClean="0">
                <a:solidFill>
                  <a:srgbClr val="FF0000"/>
                </a:solidFill>
              </a:rPr>
              <a:t>1.</a:t>
            </a:r>
            <a:r>
              <a:rPr lang="fa-IR" sz="4800" dirty="0" smtClean="0">
                <a:solidFill>
                  <a:srgbClr val="0070C0"/>
                </a:solidFill>
              </a:rPr>
              <a:t>کاهش حجم پول در گردش</a:t>
            </a:r>
            <a:r>
              <a:rPr lang="fa-IR" sz="4800" dirty="0" smtClean="0"/>
              <a:t/>
            </a:r>
            <a:br>
              <a:rPr lang="fa-IR" sz="4800" dirty="0" smtClean="0"/>
            </a:br>
            <a:r>
              <a:rPr lang="fa-IR" sz="4800" dirty="0" smtClean="0">
                <a:solidFill>
                  <a:srgbClr val="FF0000"/>
                </a:solidFill>
              </a:rPr>
              <a:t>2.</a:t>
            </a:r>
            <a:r>
              <a:rPr lang="fa-IR" sz="4800" dirty="0" smtClean="0">
                <a:solidFill>
                  <a:srgbClr val="FFFF00"/>
                </a:solidFill>
              </a:rPr>
              <a:t>افزایش حجم پول در گردش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228600" y="6477000"/>
            <a:ext cx="762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74807"/>
      </p:ext>
    </p:extLst>
  </p:cSld>
  <p:clrMapOvr>
    <a:masterClrMapping/>
  </p:clrMapOvr>
  <p:transition spd="slow">
    <p:wheel spokes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638800"/>
          </a:xfrm>
        </p:spPr>
        <p:txBody>
          <a:bodyPr>
            <a:normAutofit/>
          </a:bodyPr>
          <a:lstStyle/>
          <a:p>
            <a:r>
              <a:rPr lang="fa-IR" sz="5400" dirty="0" smtClean="0"/>
              <a:t>عمده ترین روش هایی که بانک مرکزی برای کاهش حجم پول به کار می گیرند عبارت اند از</a:t>
            </a:r>
            <a:r>
              <a:rPr lang="fa-IR" sz="5400" dirty="0" smtClean="0">
                <a:solidFill>
                  <a:srgbClr val="FF0000"/>
                </a:solidFill>
              </a:rPr>
              <a:t>:</a:t>
            </a:r>
            <a:r>
              <a:rPr lang="fa-IR" sz="5400" dirty="0" smtClean="0"/>
              <a:t/>
            </a:r>
            <a:br>
              <a:rPr lang="fa-IR" sz="5400" dirty="0" smtClean="0"/>
            </a:br>
            <a:r>
              <a:rPr lang="fa-IR" sz="5400" dirty="0" smtClean="0">
                <a:solidFill>
                  <a:srgbClr val="FF0000"/>
                </a:solidFill>
              </a:rPr>
              <a:t>1.</a:t>
            </a:r>
            <a:r>
              <a:rPr lang="fa-IR" sz="5400" dirty="0" smtClean="0">
                <a:solidFill>
                  <a:srgbClr val="FFFF00"/>
                </a:solidFill>
              </a:rPr>
              <a:t>افزایش نرخ سپرده های قانونی</a:t>
            </a:r>
            <a:r>
              <a:rPr lang="fa-IR" sz="5400" dirty="0" smtClean="0"/>
              <a:t/>
            </a:r>
            <a:br>
              <a:rPr lang="fa-IR" sz="5400" dirty="0" smtClean="0"/>
            </a:br>
            <a:r>
              <a:rPr lang="fa-IR" sz="5400" dirty="0" smtClean="0">
                <a:solidFill>
                  <a:srgbClr val="FF0000"/>
                </a:solidFill>
              </a:rPr>
              <a:t>2.</a:t>
            </a:r>
            <a:r>
              <a:rPr lang="fa-IR" sz="5400" dirty="0" smtClean="0">
                <a:solidFill>
                  <a:srgbClr val="FFFF00"/>
                </a:solidFill>
              </a:rPr>
              <a:t>افزایش نرخ تنزیل مجدد</a:t>
            </a:r>
            <a:r>
              <a:rPr lang="fa-IR" sz="5400" dirty="0" smtClean="0"/>
              <a:t/>
            </a:r>
            <a:br>
              <a:rPr lang="fa-IR" sz="5400" dirty="0" smtClean="0"/>
            </a:br>
            <a:r>
              <a:rPr lang="fa-IR" sz="5400" dirty="0" smtClean="0">
                <a:solidFill>
                  <a:srgbClr val="FF0000"/>
                </a:solidFill>
              </a:rPr>
              <a:t>3.</a:t>
            </a:r>
            <a:r>
              <a:rPr lang="fa-IR" sz="5400" dirty="0" smtClean="0">
                <a:solidFill>
                  <a:srgbClr val="FFFF00"/>
                </a:solidFill>
              </a:rPr>
              <a:t>سیاست بازار باز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152400" y="6553200"/>
            <a:ext cx="762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7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5486400"/>
          </a:xfrm>
        </p:spPr>
        <p:txBody>
          <a:bodyPr>
            <a:noAutofit/>
          </a:bodyPr>
          <a:lstStyle/>
          <a:p>
            <a:r>
              <a:rPr lang="fa-IR" sz="5400" dirty="0" smtClean="0">
                <a:solidFill>
                  <a:srgbClr val="FFFF00"/>
                </a:solidFill>
              </a:rPr>
              <a:t>روش هایی که بانک مرکزی برای افزایش حجم پول به کار می گیرد</a:t>
            </a:r>
            <a:r>
              <a:rPr lang="fa-IR" sz="5400" dirty="0" smtClean="0">
                <a:solidFill>
                  <a:srgbClr val="FF0000"/>
                </a:solidFill>
              </a:rPr>
              <a:t>:</a:t>
            </a:r>
            <a:r>
              <a:rPr lang="fa-IR" sz="5400" dirty="0" smtClean="0"/>
              <a:t/>
            </a:r>
            <a:br>
              <a:rPr lang="fa-IR" sz="5400" dirty="0" smtClean="0"/>
            </a:br>
            <a:r>
              <a:rPr lang="fa-IR" sz="5400" dirty="0" smtClean="0">
                <a:solidFill>
                  <a:srgbClr val="FF0000"/>
                </a:solidFill>
              </a:rPr>
              <a:t>1.</a:t>
            </a:r>
            <a:r>
              <a:rPr lang="fa-IR" sz="5400" dirty="0" smtClean="0">
                <a:solidFill>
                  <a:srgbClr val="00B0F0"/>
                </a:solidFill>
              </a:rPr>
              <a:t>پایین آوردن نسبت ذخایر قانونی</a:t>
            </a:r>
            <a:br>
              <a:rPr lang="fa-IR" sz="5400" dirty="0" smtClean="0">
                <a:solidFill>
                  <a:srgbClr val="00B0F0"/>
                </a:solidFill>
              </a:rPr>
            </a:br>
            <a:r>
              <a:rPr lang="fa-IR" sz="5400" dirty="0" smtClean="0">
                <a:solidFill>
                  <a:srgbClr val="FF0000"/>
                </a:solidFill>
              </a:rPr>
              <a:t>2.</a:t>
            </a:r>
            <a:r>
              <a:rPr lang="fa-IR" sz="5400" dirty="0" smtClean="0">
                <a:solidFill>
                  <a:srgbClr val="00B0F0"/>
                </a:solidFill>
              </a:rPr>
              <a:t>پایین آوردن نرخ تنزیل مجدد</a:t>
            </a:r>
            <a:br>
              <a:rPr lang="fa-IR" sz="5400" dirty="0" smtClean="0">
                <a:solidFill>
                  <a:srgbClr val="00B0F0"/>
                </a:solidFill>
              </a:rPr>
            </a:br>
            <a:r>
              <a:rPr lang="fa-IR" sz="5400" dirty="0" smtClean="0">
                <a:solidFill>
                  <a:srgbClr val="FF0000"/>
                </a:solidFill>
              </a:rPr>
              <a:t>3.</a:t>
            </a:r>
            <a:r>
              <a:rPr lang="fa-IR" sz="5400" dirty="0" smtClean="0">
                <a:solidFill>
                  <a:srgbClr val="00B0F0"/>
                </a:solidFill>
              </a:rPr>
              <a:t>خرید اوراق مشارکت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304800" y="6477000"/>
            <a:ext cx="1524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8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explode.wav"/>
          </p:stSnd>
        </p:sndAc>
      </p:transition>
    </mc:Choice>
    <mc:Fallback>
      <p:transition spd="slow">
        <p:split orient="vert"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5638800"/>
          </a:xfrm>
        </p:spPr>
        <p:txBody>
          <a:bodyPr>
            <a:noAutofit/>
          </a:bodyPr>
          <a:lstStyle/>
          <a:p>
            <a:r>
              <a:rPr lang="fa-IR" sz="5400" dirty="0" smtClean="0"/>
              <a:t>چند نمونه از فعالیت های مختلف بانک ها را که در سراسر جهان انجام می دهند را بنویسید</a:t>
            </a:r>
            <a:r>
              <a:rPr lang="fa-IR" sz="5400" dirty="0" smtClean="0">
                <a:solidFill>
                  <a:srgbClr val="FF0000"/>
                </a:solidFill>
              </a:rPr>
              <a:t>:</a:t>
            </a:r>
            <a:r>
              <a:rPr lang="fa-IR" sz="5400" dirty="0" smtClean="0"/>
              <a:t/>
            </a:r>
            <a:br>
              <a:rPr lang="fa-IR" sz="5400" dirty="0" smtClean="0"/>
            </a:br>
            <a:r>
              <a:rPr lang="fa-IR" sz="5400" dirty="0" smtClean="0">
                <a:solidFill>
                  <a:srgbClr val="FF0000"/>
                </a:solidFill>
              </a:rPr>
              <a:t>1.</a:t>
            </a:r>
            <a:r>
              <a:rPr lang="fa-IR" sz="5400" dirty="0" smtClean="0">
                <a:solidFill>
                  <a:srgbClr val="00B050"/>
                </a:solidFill>
              </a:rPr>
              <a:t>عملیات اعتباری</a:t>
            </a:r>
            <a:r>
              <a:rPr lang="fa-IR" sz="5400" dirty="0" smtClean="0"/>
              <a:t/>
            </a:r>
            <a:br>
              <a:rPr lang="fa-IR" sz="5400" dirty="0" smtClean="0"/>
            </a:br>
            <a:r>
              <a:rPr lang="fa-IR" sz="5400" dirty="0" smtClean="0">
                <a:solidFill>
                  <a:srgbClr val="FF0000"/>
                </a:solidFill>
              </a:rPr>
              <a:t>2.</a:t>
            </a:r>
            <a:r>
              <a:rPr lang="fa-IR" sz="5400" dirty="0" smtClean="0">
                <a:solidFill>
                  <a:schemeClr val="bg1"/>
                </a:solidFill>
              </a:rPr>
              <a:t>عملیات مالی</a:t>
            </a:r>
            <a:br>
              <a:rPr lang="fa-IR" sz="5400" dirty="0" smtClean="0">
                <a:solidFill>
                  <a:schemeClr val="bg1"/>
                </a:solidFill>
              </a:rPr>
            </a:br>
            <a:r>
              <a:rPr lang="fa-IR" sz="5400" dirty="0" smtClean="0">
                <a:solidFill>
                  <a:srgbClr val="FF0000"/>
                </a:solidFill>
              </a:rPr>
              <a:t>3.خرید و فروش ارز</a:t>
            </a:r>
            <a:r>
              <a:rPr lang="fa-IR" sz="5400" dirty="0" smtClean="0"/>
              <a:t/>
            </a:r>
            <a:br>
              <a:rPr lang="fa-IR" sz="5400" dirty="0" smtClean="0"/>
            </a:br>
            <a:r>
              <a:rPr lang="fa-IR" sz="5400" dirty="0" smtClean="0">
                <a:solidFill>
                  <a:srgbClr val="FF0000"/>
                </a:solidFill>
              </a:rPr>
              <a:t>4.</a:t>
            </a:r>
            <a:r>
              <a:rPr lang="fa-IR" sz="5400" dirty="0" smtClean="0">
                <a:solidFill>
                  <a:srgbClr val="FFC000"/>
                </a:solidFill>
              </a:rPr>
              <a:t>سایر خدمات بانکی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6681" y="6659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97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به نام خدا</vt:lpstr>
      <vt:lpstr>به سیاست هایی که دولت از طریق بانک مرکزی برای کنترل پول و حفظ ارزش آن اعمال می کند را سیاست های پولی می گویند. سیاست های پولی معمولا بر دو شکل انجام می شود: 1.کاهش حجم پول در گردش 2.افزایش حجم پول در گردش</vt:lpstr>
      <vt:lpstr>عمده ترین روش هایی که بانک مرکزی برای کاهش حجم پول به کار می گیرند عبارت اند از: 1.افزایش نرخ سپرده های قانونی 2.افزایش نرخ تنزیل مجدد 3.سیاست بازار باز</vt:lpstr>
      <vt:lpstr>روش هایی که بانک مرکزی برای افزایش حجم پول به کار می گیرد: 1.پایین آوردن نسبت ذخایر قانونی 2.پایین آوردن نرخ تنزیل مجدد 3.خرید اوراق مشارکت</vt:lpstr>
      <vt:lpstr>چند نمونه از فعالیت های مختلف بانک ها را که در سراسر جهان انجام می دهند را بنویسید: 1.عملیات اعتباری 2.عملیات مالی 3.خرید و فروش ارز 4.سایر خدمات بانکی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MRT Pack 24 DVDs</dc:creator>
  <cp:lastModifiedBy>MRT Pack 24 DVDs</cp:lastModifiedBy>
  <cp:revision>4</cp:revision>
  <dcterms:created xsi:type="dcterms:W3CDTF">2016-03-17T09:41:08Z</dcterms:created>
  <dcterms:modified xsi:type="dcterms:W3CDTF">2016-03-17T10:05:35Z</dcterms:modified>
</cp:coreProperties>
</file>