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57" r:id="rId4"/>
    <p:sldId id="260" r:id="rId5"/>
    <p:sldId id="258" r:id="rId6"/>
    <p:sldId id="263" r:id="rId7"/>
    <p:sldId id="264" r:id="rId8"/>
    <p:sldId id="259" r:id="rId9"/>
    <p:sldId id="261" r:id="rId10"/>
    <p:sldId id="262" r:id="rId11"/>
    <p:sldId id="265" r:id="rId12"/>
    <p:sldId id="266" r:id="rId13"/>
    <p:sldId id="267" r:id="rId14"/>
    <p:sldId id="269" r:id="rId15"/>
    <p:sldId id="268" r:id="rId16"/>
    <p:sldId id="273" r:id="rId17"/>
    <p:sldId id="270" r:id="rId18"/>
    <p:sldId id="271" r:id="rId19"/>
    <p:sldId id="272"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A3880B35-0E18-4A3B-B7EB-8AE508475F25}" type="datetimeFigureOut">
              <a:rPr lang="en-US" smtClean="0"/>
              <a:t>8/21/2016</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DAF431E4-3C13-4574-A3B4-58919ED5CD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880B35-0E18-4A3B-B7EB-8AE508475F25}" type="datetimeFigureOut">
              <a:rPr lang="en-US" smtClean="0"/>
              <a:t>8/21/2016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F431E4-3C13-4574-A3B4-58919ED5CD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880B35-0E18-4A3B-B7EB-8AE508475F25}" type="datetimeFigureOut">
              <a:rPr lang="en-US" smtClean="0"/>
              <a:t>8/21/2016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F431E4-3C13-4574-A3B4-58919ED5CD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3880B35-0E18-4A3B-B7EB-8AE508475F25}" type="datetimeFigureOut">
              <a:rPr lang="en-US" smtClean="0"/>
              <a:t>8/21/2016</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DAF431E4-3C13-4574-A3B4-58919ED5CD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A3880B35-0E18-4A3B-B7EB-8AE508475F25}" type="datetimeFigureOut">
              <a:rPr lang="en-US" smtClean="0"/>
              <a:t>8/21/2016</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DAF431E4-3C13-4574-A3B4-58919ED5CD00}"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A3880B35-0E18-4A3B-B7EB-8AE508475F25}" type="datetimeFigureOut">
              <a:rPr lang="en-US" smtClean="0"/>
              <a:t>8/21/2016</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AF431E4-3C13-4574-A3B4-58919ED5CD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3880B35-0E18-4A3B-B7EB-8AE508475F25}" type="datetimeFigureOut">
              <a:rPr lang="en-US" smtClean="0"/>
              <a:t>8/21/2016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DAF431E4-3C13-4574-A3B4-58919ED5CD00}"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3880B35-0E18-4A3B-B7EB-8AE508475F25}" type="datetimeFigureOut">
              <a:rPr lang="en-US" smtClean="0"/>
              <a:t>8/21/2016</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F431E4-3C13-4574-A3B4-58919ED5CD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3880B35-0E18-4A3B-B7EB-8AE508475F25}" type="datetimeFigureOut">
              <a:rPr lang="en-US" smtClean="0"/>
              <a:t>8/21/2016</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F431E4-3C13-4574-A3B4-58919ED5CD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3880B35-0E18-4A3B-B7EB-8AE508475F25}" type="datetimeFigureOut">
              <a:rPr lang="en-US" smtClean="0"/>
              <a:t>8/21/2016</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F431E4-3C13-4574-A3B4-58919ED5CD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A3880B35-0E18-4A3B-B7EB-8AE508475F25}" type="datetimeFigureOut">
              <a:rPr lang="en-US" smtClean="0"/>
              <a:t>8/21/2016</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AF431E4-3C13-4574-A3B4-58919ED5CD00}"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3880B35-0E18-4A3B-B7EB-8AE508475F25}" type="datetimeFigureOut">
              <a:rPr lang="en-US" smtClean="0"/>
              <a:t>8/21/2016</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AF431E4-3C13-4574-A3B4-58919ED5CD00}"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AbuzarArtSchool@yahoo.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12" y="4726905"/>
            <a:ext cx="8458200" cy="1222375"/>
          </a:xfrm>
        </p:spPr>
        <p:txBody>
          <a:bodyPr>
            <a:normAutofit/>
          </a:bodyPr>
          <a:lstStyle/>
          <a:p>
            <a:r>
              <a:rPr lang="en-US" sz="4400" dirty="0" smtClean="0"/>
              <a:t>Python basic tutorial</a:t>
            </a:r>
            <a:endParaRPr lang="en-US" sz="44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6176" y="620688"/>
            <a:ext cx="2794000" cy="4191000"/>
          </a:xfrm>
          <a:prstGeom prst="rect">
            <a:avLst/>
          </a:prstGeom>
          <a:ln>
            <a:noFill/>
          </a:ln>
          <a:effectLst>
            <a:softEdge rad="112500"/>
          </a:effectLst>
        </p:spPr>
      </p:pic>
      <p:sp>
        <p:nvSpPr>
          <p:cNvPr id="4" name="TextBox 3"/>
          <p:cNvSpPr txBox="1"/>
          <p:nvPr/>
        </p:nvSpPr>
        <p:spPr>
          <a:xfrm>
            <a:off x="1043608" y="5912310"/>
            <a:ext cx="3693191" cy="369332"/>
          </a:xfrm>
          <a:prstGeom prst="rect">
            <a:avLst/>
          </a:prstGeom>
          <a:noFill/>
        </p:spPr>
        <p:txBody>
          <a:bodyPr wrap="none" rtlCol="0">
            <a:spAutoFit/>
          </a:bodyPr>
          <a:lstStyle/>
          <a:p>
            <a:r>
              <a:rPr lang="en-US" b="1" dirty="0" smtClean="0"/>
              <a:t>Design by :</a:t>
            </a:r>
            <a:r>
              <a:rPr lang="en-US" dirty="0" smtClean="0"/>
              <a:t> Abdullah  </a:t>
            </a:r>
            <a:r>
              <a:rPr lang="en-US" dirty="0" err="1" smtClean="0"/>
              <a:t>Saremi</a:t>
            </a:r>
            <a:r>
              <a:rPr lang="en-US" dirty="0" smtClean="0"/>
              <a:t>  </a:t>
            </a:r>
            <a:r>
              <a:rPr lang="en-US" dirty="0" err="1" smtClean="0"/>
              <a:t>Naeini</a:t>
            </a:r>
            <a:endParaRPr lang="en-US" dirty="0"/>
          </a:p>
        </p:txBody>
      </p:sp>
      <p:sp>
        <p:nvSpPr>
          <p:cNvPr id="5" name="TextBox 4"/>
          <p:cNvSpPr txBox="1"/>
          <p:nvPr/>
        </p:nvSpPr>
        <p:spPr>
          <a:xfrm>
            <a:off x="2204700" y="2001243"/>
            <a:ext cx="2504212" cy="769441"/>
          </a:xfrm>
          <a:prstGeom prst="rect">
            <a:avLst/>
          </a:prstGeom>
          <a:noFill/>
        </p:spPr>
        <p:txBody>
          <a:bodyPr wrap="none" rtlCol="0">
            <a:spAutoFit/>
          </a:bodyPr>
          <a:lstStyle/>
          <a:p>
            <a:r>
              <a:rPr lang="fa-IR" sz="4400" b="1" dirty="0" smtClean="0">
                <a:solidFill>
                  <a:srgbClr val="00B050"/>
                </a:solidFill>
                <a:cs typeface="B Titr" pitchFamily="2" charset="-78"/>
              </a:rPr>
              <a:t>چرا پایتون؟</a:t>
            </a:r>
            <a:endParaRPr lang="en-US" sz="4400" b="1" dirty="0">
              <a:solidFill>
                <a:srgbClr val="00B050"/>
              </a:solidFill>
              <a:cs typeface="B Titr" pitchFamily="2" charset="-78"/>
            </a:endParaRPr>
          </a:p>
        </p:txBody>
      </p:sp>
    </p:spTree>
    <p:extLst>
      <p:ext uri="{BB962C8B-B14F-4D97-AF65-F5344CB8AC3E}">
        <p14:creationId xmlns:p14="http://schemas.microsoft.com/office/powerpoint/2010/main" val="2359562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60648"/>
            <a:ext cx="8686800" cy="841248"/>
          </a:xfrm>
        </p:spPr>
        <p:txBody>
          <a:bodyPr/>
          <a:lstStyle/>
          <a:p>
            <a:pPr algn="r" rtl="1"/>
            <a:r>
              <a:rPr lang="fa-IR" dirty="0">
                <a:cs typeface="B Titr" pitchFamily="2" charset="-78"/>
              </a:rPr>
              <a:t>میزان محبوبیت</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1196752"/>
            <a:ext cx="7776864" cy="5400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064132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0648"/>
            <a:ext cx="8686800" cy="838200"/>
          </a:xfrm>
        </p:spPr>
        <p:txBody>
          <a:bodyPr/>
          <a:lstStyle/>
          <a:p>
            <a:pPr algn="r" rtl="1"/>
            <a:r>
              <a:rPr lang="fa-IR" dirty="0" smtClean="0">
                <a:cs typeface="B Titr" pitchFamily="2" charset="-78"/>
              </a:rPr>
              <a:t>ویژگیهای زبان پایتون</a:t>
            </a:r>
            <a:endParaRPr lang="en-US" dirty="0">
              <a:cs typeface="B Titr" pitchFamily="2" charset="-78"/>
            </a:endParaRPr>
          </a:p>
        </p:txBody>
      </p:sp>
      <p:sp>
        <p:nvSpPr>
          <p:cNvPr id="3" name="Content Placeholder 2"/>
          <p:cNvSpPr>
            <a:spLocks noGrp="1"/>
          </p:cNvSpPr>
          <p:nvPr>
            <p:ph idx="1"/>
          </p:nvPr>
        </p:nvSpPr>
        <p:spPr/>
        <p:txBody>
          <a:bodyPr>
            <a:normAutofit/>
          </a:bodyPr>
          <a:lstStyle/>
          <a:p>
            <a:pPr algn="r" rtl="1"/>
            <a:r>
              <a:rPr lang="fa-IR" sz="2800" b="1" dirty="0">
                <a:cs typeface="B Nazanin" pitchFamily="2" charset="-78"/>
              </a:rPr>
              <a:t>سادگی و صراحت (</a:t>
            </a:r>
            <a:r>
              <a:rPr lang="en-US" sz="2800" b="1" dirty="0" smtClean="0">
                <a:cs typeface="B Nazanin" pitchFamily="2" charset="-78"/>
              </a:rPr>
              <a:t>Simplicity</a:t>
            </a:r>
            <a:r>
              <a:rPr lang="fa-IR" sz="2800" b="1" dirty="0" smtClean="0">
                <a:cs typeface="B Nazanin" pitchFamily="2" charset="-78"/>
              </a:rPr>
              <a:t>)</a:t>
            </a:r>
          </a:p>
          <a:p>
            <a:pPr lvl="1" algn="r" rtl="1"/>
            <a:r>
              <a:rPr lang="fa-IR" sz="2400" b="1" dirty="0" smtClean="0">
                <a:cs typeface="B Nazanin" pitchFamily="2" charset="-78"/>
              </a:rPr>
              <a:t>می توان بیشتر روی حل مسئله متمرکز شد.</a:t>
            </a:r>
          </a:p>
          <a:p>
            <a:pPr lvl="1" algn="r" rtl="1"/>
            <a:r>
              <a:rPr lang="fa-IR" sz="2400" b="1" dirty="0" smtClean="0">
                <a:cs typeface="B Nazanin" pitchFamily="2" charset="-78"/>
              </a:rPr>
              <a:t>به زبان طبیعی دقیق بسیار نزدیک است</a:t>
            </a:r>
          </a:p>
          <a:p>
            <a:pPr algn="r" rtl="1"/>
            <a:r>
              <a:rPr lang="fa-IR" sz="2800" b="1" dirty="0" smtClean="0">
                <a:cs typeface="B Nazanin" pitchFamily="2" charset="-78"/>
              </a:rPr>
              <a:t>منحنی یادگیری کم شیب (</a:t>
            </a:r>
            <a:r>
              <a:rPr lang="en-US" sz="2800" b="1" dirty="0" smtClean="0">
                <a:cs typeface="B Nazanin" pitchFamily="2" charset="-78"/>
              </a:rPr>
              <a:t>Low Learning Curve</a:t>
            </a:r>
            <a:r>
              <a:rPr lang="fa-IR" sz="2800" b="1" dirty="0" smtClean="0">
                <a:cs typeface="B Nazanin" pitchFamily="2" charset="-78"/>
              </a:rPr>
              <a:t>)</a:t>
            </a:r>
          </a:p>
          <a:p>
            <a:pPr lvl="1" algn="r" rtl="1"/>
            <a:r>
              <a:rPr lang="fa-IR" sz="2400" b="1" dirty="0" smtClean="0">
                <a:cs typeface="B Nazanin" pitchFamily="2" charset="-78"/>
              </a:rPr>
              <a:t>حذف پیچیدگی ها</a:t>
            </a:r>
          </a:p>
          <a:p>
            <a:pPr lvl="1" algn="r" rtl="1"/>
            <a:r>
              <a:rPr lang="fa-IR" sz="2400" b="1" dirty="0" smtClean="0">
                <a:cs typeface="B Nazanin" pitchFamily="2" charset="-78"/>
              </a:rPr>
              <a:t>ساده بودن </a:t>
            </a:r>
            <a:r>
              <a:rPr lang="en-US" sz="2400" b="1" dirty="0" smtClean="0">
                <a:cs typeface="B Nazanin" pitchFamily="2" charset="-78"/>
              </a:rPr>
              <a:t>syntax</a:t>
            </a:r>
            <a:endParaRPr lang="fa-IR" sz="2400" b="1" dirty="0" smtClean="0">
              <a:cs typeface="B Nazanin" pitchFamily="2" charset="-78"/>
            </a:endParaRPr>
          </a:p>
          <a:p>
            <a:pPr algn="r" rtl="1"/>
            <a:r>
              <a:rPr lang="fa-IR" sz="2800" b="1" dirty="0">
                <a:cs typeface="B Nazanin" pitchFamily="2" charset="-78"/>
              </a:rPr>
              <a:t>رایگان و متن باز بودن (</a:t>
            </a:r>
            <a:r>
              <a:rPr lang="en-US" sz="2800" b="1" dirty="0">
                <a:cs typeface="B Nazanin" pitchFamily="2" charset="-78"/>
              </a:rPr>
              <a:t>Free &amp; Open </a:t>
            </a:r>
            <a:r>
              <a:rPr lang="en-US" sz="2800" b="1" dirty="0" smtClean="0">
                <a:cs typeface="B Nazanin" pitchFamily="2" charset="-78"/>
              </a:rPr>
              <a:t>Source</a:t>
            </a:r>
            <a:r>
              <a:rPr lang="fa-IR" sz="2800" b="1" dirty="0" smtClean="0">
                <a:cs typeface="B Nazanin" pitchFamily="2" charset="-78"/>
              </a:rPr>
              <a:t>)</a:t>
            </a:r>
          </a:p>
          <a:p>
            <a:pPr algn="r" rtl="1"/>
            <a:r>
              <a:rPr lang="fa-IR" sz="2800" b="1" dirty="0">
                <a:cs typeface="B Nazanin" pitchFamily="2" charset="-78"/>
              </a:rPr>
              <a:t>سطح بالا بودن (</a:t>
            </a:r>
            <a:r>
              <a:rPr lang="en-US" sz="2800" b="1" dirty="0" smtClean="0">
                <a:cs typeface="B Nazanin" pitchFamily="2" charset="-78"/>
              </a:rPr>
              <a:t>High-level</a:t>
            </a:r>
            <a:r>
              <a:rPr lang="fa-IR" sz="2800" b="1" dirty="0" smtClean="0">
                <a:cs typeface="B Nazanin" pitchFamily="2" charset="-78"/>
              </a:rPr>
              <a:t>)</a:t>
            </a:r>
          </a:p>
          <a:p>
            <a:pPr algn="r" rtl="1"/>
            <a:r>
              <a:rPr lang="fa-IR" sz="2800" b="1" dirty="0">
                <a:cs typeface="B Nazanin" pitchFamily="2" charset="-78"/>
              </a:rPr>
              <a:t>زبانی تفسیرشده (</a:t>
            </a:r>
            <a:r>
              <a:rPr lang="en-US" sz="2800" b="1" dirty="0" smtClean="0">
                <a:cs typeface="B Nazanin" pitchFamily="2" charset="-78"/>
              </a:rPr>
              <a:t>Interpreted</a:t>
            </a:r>
            <a:r>
              <a:rPr lang="fa-IR" sz="2800" b="1" dirty="0" smtClean="0">
                <a:cs typeface="B Nazanin" pitchFamily="2" charset="-78"/>
              </a:rPr>
              <a:t>)</a:t>
            </a:r>
            <a:endParaRPr lang="en-US" sz="2800" b="1" dirty="0">
              <a:cs typeface="B Nazanin" pitchFamily="2" charset="-78"/>
            </a:endParaRPr>
          </a:p>
        </p:txBody>
      </p:sp>
    </p:spTree>
    <p:extLst>
      <p:ext uri="{BB962C8B-B14F-4D97-AF65-F5344CB8AC3E}">
        <p14:creationId xmlns:p14="http://schemas.microsoft.com/office/powerpoint/2010/main" val="2398462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0648"/>
            <a:ext cx="8686800" cy="838200"/>
          </a:xfrm>
        </p:spPr>
        <p:txBody>
          <a:bodyPr/>
          <a:lstStyle/>
          <a:p>
            <a:pPr algn="r" rtl="1"/>
            <a:r>
              <a:rPr lang="fa-IR" dirty="0" smtClean="0">
                <a:cs typeface="B Titr" pitchFamily="2" charset="-78"/>
              </a:rPr>
              <a:t>ویژگیهای زبان پایتون</a:t>
            </a:r>
            <a:endParaRPr lang="en-US" dirty="0">
              <a:cs typeface="B Titr" pitchFamily="2" charset="-78"/>
            </a:endParaRPr>
          </a:p>
        </p:txBody>
      </p:sp>
      <p:sp>
        <p:nvSpPr>
          <p:cNvPr id="3" name="Content Placeholder 2"/>
          <p:cNvSpPr>
            <a:spLocks noGrp="1"/>
          </p:cNvSpPr>
          <p:nvPr>
            <p:ph idx="1"/>
          </p:nvPr>
        </p:nvSpPr>
        <p:spPr/>
        <p:txBody>
          <a:bodyPr>
            <a:normAutofit lnSpcReduction="10000"/>
          </a:bodyPr>
          <a:lstStyle/>
          <a:p>
            <a:pPr algn="r" rtl="1"/>
            <a:r>
              <a:rPr lang="fa-IR" sz="2800" b="1" dirty="0">
                <a:cs typeface="B Nazanin" pitchFamily="2" charset="-78"/>
              </a:rPr>
              <a:t>پرتابل بودن (</a:t>
            </a:r>
            <a:r>
              <a:rPr lang="en-US" sz="2800" b="1" dirty="0" smtClean="0">
                <a:cs typeface="B Nazanin" pitchFamily="2" charset="-78"/>
              </a:rPr>
              <a:t>Portable</a:t>
            </a:r>
            <a:r>
              <a:rPr lang="fa-IR" sz="2800" b="1" dirty="0">
                <a:cs typeface="B Nazanin" pitchFamily="2" charset="-78"/>
              </a:rPr>
              <a:t>)</a:t>
            </a:r>
            <a:endParaRPr lang="fa-IR" sz="2800" b="1" dirty="0" smtClean="0">
              <a:cs typeface="B Nazanin" pitchFamily="2" charset="-78"/>
            </a:endParaRPr>
          </a:p>
          <a:p>
            <a:pPr lvl="1" algn="r" rtl="1"/>
            <a:r>
              <a:rPr lang="fa-IR" sz="2400" b="1" dirty="0" smtClean="0">
                <a:cs typeface="B Nazanin" pitchFamily="2" charset="-78"/>
              </a:rPr>
              <a:t>بر روی 21 پلتفرم اجرا می شود</a:t>
            </a:r>
          </a:p>
          <a:p>
            <a:pPr lvl="1" algn="r" rtl="1"/>
            <a:r>
              <a:rPr lang="fa-IR" sz="2400" b="1" dirty="0" smtClean="0">
                <a:cs typeface="B Nazanin" pitchFamily="2" charset="-78"/>
              </a:rPr>
              <a:t>برنامه از یک پلتفرم به پلتفرم دیگر تغییرات زیادی نیاز ندارد</a:t>
            </a:r>
          </a:p>
          <a:p>
            <a:pPr lvl="1" algn="r" rtl="1"/>
            <a:r>
              <a:rPr lang="en-US" sz="2400" b="1" dirty="0" smtClean="0">
                <a:cs typeface="B Nazanin" pitchFamily="2" charset="-78"/>
              </a:rPr>
              <a:t>Windows, GNU/Linux, Solaris, Android, Macintosh, …</a:t>
            </a:r>
            <a:endParaRPr lang="fa-IR" sz="2400" b="1" dirty="0" smtClean="0">
              <a:cs typeface="B Nazanin" pitchFamily="2" charset="-78"/>
            </a:endParaRPr>
          </a:p>
          <a:p>
            <a:pPr algn="r" rtl="1"/>
            <a:r>
              <a:rPr lang="fa-IR" sz="2800" b="1" dirty="0">
                <a:cs typeface="B Nazanin" pitchFamily="2" charset="-78"/>
              </a:rPr>
              <a:t>شیء گرایی (</a:t>
            </a:r>
            <a:r>
              <a:rPr lang="en-US" sz="2800" b="1" dirty="0">
                <a:cs typeface="B Nazanin" pitchFamily="2" charset="-78"/>
              </a:rPr>
              <a:t>Object </a:t>
            </a:r>
            <a:r>
              <a:rPr lang="en-US" sz="2800" b="1" dirty="0" smtClean="0">
                <a:cs typeface="B Nazanin" pitchFamily="2" charset="-78"/>
              </a:rPr>
              <a:t>Oriented</a:t>
            </a:r>
            <a:r>
              <a:rPr lang="fa-IR" sz="2800" b="1" dirty="0" smtClean="0">
                <a:cs typeface="B Nazanin" pitchFamily="2" charset="-78"/>
              </a:rPr>
              <a:t>)</a:t>
            </a:r>
          </a:p>
          <a:p>
            <a:pPr algn="r" rtl="1"/>
            <a:r>
              <a:rPr lang="fa-IR" sz="2800" b="1" dirty="0">
                <a:cs typeface="B Nazanin" pitchFamily="2" charset="-78"/>
              </a:rPr>
              <a:t>توسعه پذیری (</a:t>
            </a:r>
            <a:r>
              <a:rPr lang="en-US" sz="2800" b="1" dirty="0" smtClean="0">
                <a:cs typeface="B Nazanin" pitchFamily="2" charset="-78"/>
              </a:rPr>
              <a:t>Extensible</a:t>
            </a:r>
            <a:r>
              <a:rPr lang="fa-IR" sz="2800" b="1" dirty="0" smtClean="0">
                <a:cs typeface="B Nazanin" pitchFamily="2" charset="-78"/>
              </a:rPr>
              <a:t>)</a:t>
            </a:r>
          </a:p>
          <a:p>
            <a:pPr lvl="1" algn="r" rtl="1"/>
            <a:r>
              <a:rPr lang="fa-IR" sz="2400" b="1" dirty="0" smtClean="0">
                <a:cs typeface="B Nazanin" pitchFamily="2" charset="-78"/>
              </a:rPr>
              <a:t>سرعت پایین اجرا</a:t>
            </a:r>
          </a:p>
          <a:p>
            <a:pPr lvl="1" algn="r" rtl="1"/>
            <a:r>
              <a:rPr lang="fa-IR" sz="2400" b="1" dirty="0" smtClean="0">
                <a:cs typeface="B Nazanin" pitchFamily="2" charset="-78"/>
              </a:rPr>
              <a:t>استفاده از کدهای سی و جاوا و سی پلاس پلاس</a:t>
            </a:r>
          </a:p>
          <a:p>
            <a:pPr algn="r" rtl="1"/>
            <a:r>
              <a:rPr lang="fa-IR" sz="2800" b="1" dirty="0" smtClean="0">
                <a:cs typeface="B Nazanin" pitchFamily="2" charset="-78"/>
              </a:rPr>
              <a:t>جای پذیری (</a:t>
            </a:r>
            <a:r>
              <a:rPr lang="en-US" sz="2800" b="1" dirty="0" smtClean="0">
                <a:cs typeface="B Nazanin" pitchFamily="2" charset="-78"/>
              </a:rPr>
              <a:t>Embeddable</a:t>
            </a:r>
            <a:r>
              <a:rPr lang="fa-IR" sz="2800" b="1" dirty="0" smtClean="0">
                <a:cs typeface="B Nazanin" pitchFamily="2" charset="-78"/>
              </a:rPr>
              <a:t>)</a:t>
            </a:r>
          </a:p>
          <a:p>
            <a:pPr lvl="1" algn="r" rtl="1"/>
            <a:r>
              <a:rPr lang="fa-IR" sz="2400" b="1" dirty="0" smtClean="0">
                <a:cs typeface="B Nazanin" pitchFamily="2" charset="-78"/>
              </a:rPr>
              <a:t>قرار دادن کد پایتون در دیگر زبان ها</a:t>
            </a:r>
            <a:endParaRPr lang="en-US" sz="2400" b="1" dirty="0">
              <a:cs typeface="B Nazanin" pitchFamily="2" charset="-78"/>
            </a:endParaRPr>
          </a:p>
        </p:txBody>
      </p:sp>
    </p:spTree>
    <p:extLst>
      <p:ext uri="{BB962C8B-B14F-4D97-AF65-F5344CB8AC3E}">
        <p14:creationId xmlns:p14="http://schemas.microsoft.com/office/powerpoint/2010/main" val="40264940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0648"/>
            <a:ext cx="8686800" cy="838200"/>
          </a:xfrm>
        </p:spPr>
        <p:txBody>
          <a:bodyPr/>
          <a:lstStyle/>
          <a:p>
            <a:pPr algn="r" rtl="1"/>
            <a:r>
              <a:rPr lang="fa-IR" dirty="0" smtClean="0">
                <a:cs typeface="B Titr" pitchFamily="2" charset="-78"/>
              </a:rPr>
              <a:t>ویژگیهای زبان پایتون</a:t>
            </a:r>
            <a:endParaRPr lang="en-US" dirty="0">
              <a:cs typeface="B Titr" pitchFamily="2" charset="-78"/>
            </a:endParaRPr>
          </a:p>
        </p:txBody>
      </p:sp>
      <p:sp>
        <p:nvSpPr>
          <p:cNvPr id="3" name="Content Placeholder 2"/>
          <p:cNvSpPr>
            <a:spLocks noGrp="1"/>
          </p:cNvSpPr>
          <p:nvPr>
            <p:ph idx="1"/>
          </p:nvPr>
        </p:nvSpPr>
        <p:spPr/>
        <p:txBody>
          <a:bodyPr>
            <a:normAutofit fontScale="92500" lnSpcReduction="10000"/>
          </a:bodyPr>
          <a:lstStyle/>
          <a:p>
            <a:pPr algn="r" rtl="1"/>
            <a:r>
              <a:rPr lang="fa-IR" sz="2800" b="1" dirty="0">
                <a:cs typeface="B Nazanin" pitchFamily="2" charset="-78"/>
              </a:rPr>
              <a:t>کتابخانه ی گسترده</a:t>
            </a:r>
            <a:r>
              <a:rPr lang="fa-IR" sz="2800" b="1" dirty="0" smtClean="0">
                <a:cs typeface="B Nazanin" pitchFamily="2" charset="-78"/>
              </a:rPr>
              <a:t>:</a:t>
            </a:r>
          </a:p>
          <a:p>
            <a:pPr lvl="1" algn="r" rtl="1"/>
            <a:r>
              <a:rPr lang="fa-IR" sz="2400" b="1" dirty="0" smtClean="0">
                <a:cs typeface="B Nazanin" pitchFamily="2" charset="-78"/>
              </a:rPr>
              <a:t>کتابخانه غنی</a:t>
            </a:r>
          </a:p>
          <a:p>
            <a:pPr lvl="1" algn="r" rtl="1"/>
            <a:r>
              <a:rPr lang="fa-IR" sz="2400" b="1" dirty="0" smtClean="0">
                <a:cs typeface="B Nazanin" pitchFamily="2" charset="-78"/>
              </a:rPr>
              <a:t>استفاده از کتابخانه های دیگر توسعه دهندگان</a:t>
            </a:r>
          </a:p>
          <a:p>
            <a:pPr lvl="1" algn="r" rtl="1"/>
            <a:r>
              <a:rPr lang="en-US" sz="2400" b="1" dirty="0" smtClean="0">
                <a:cs typeface="B Nazanin" pitchFamily="2" charset="-78"/>
              </a:rPr>
              <a:t>Turtle, </a:t>
            </a:r>
            <a:r>
              <a:rPr lang="en-US" sz="2400" b="1" dirty="0" err="1" smtClean="0">
                <a:cs typeface="B Nazanin" pitchFamily="2" charset="-78"/>
              </a:rPr>
              <a:t>Tkinter</a:t>
            </a:r>
            <a:r>
              <a:rPr lang="en-US" sz="2400" b="1" dirty="0" smtClean="0">
                <a:cs typeface="B Nazanin" pitchFamily="2" charset="-78"/>
              </a:rPr>
              <a:t>,  </a:t>
            </a:r>
            <a:r>
              <a:rPr lang="en-US" sz="2400" b="1" dirty="0" err="1" smtClean="0">
                <a:cs typeface="B Nazanin" pitchFamily="2" charset="-78"/>
              </a:rPr>
              <a:t>Numpy</a:t>
            </a:r>
            <a:r>
              <a:rPr lang="en-US" sz="2400" b="1" dirty="0" smtClean="0">
                <a:cs typeface="B Nazanin" pitchFamily="2" charset="-78"/>
              </a:rPr>
              <a:t>,  </a:t>
            </a:r>
            <a:r>
              <a:rPr lang="en-US" sz="2400" b="1" dirty="0" err="1" smtClean="0">
                <a:cs typeface="B Nazanin" pitchFamily="2" charset="-78"/>
              </a:rPr>
              <a:t>Scipy</a:t>
            </a:r>
            <a:r>
              <a:rPr lang="en-US" sz="2400" b="1" dirty="0" smtClean="0">
                <a:cs typeface="B Nazanin" pitchFamily="2" charset="-78"/>
              </a:rPr>
              <a:t>,  …</a:t>
            </a:r>
            <a:endParaRPr lang="fa-IR" sz="2400" b="1" dirty="0" smtClean="0">
              <a:cs typeface="B Nazanin" pitchFamily="2" charset="-78"/>
            </a:endParaRPr>
          </a:p>
          <a:p>
            <a:pPr algn="r" rtl="1"/>
            <a:r>
              <a:rPr lang="fa-IR" sz="2800" b="1" dirty="0">
                <a:cs typeface="B Nazanin" pitchFamily="2" charset="-78"/>
              </a:rPr>
              <a:t>همه منظوره بودن (</a:t>
            </a:r>
            <a:r>
              <a:rPr lang="en-US" sz="2800" b="1" dirty="0" smtClean="0">
                <a:cs typeface="B Nazanin" pitchFamily="2" charset="-78"/>
              </a:rPr>
              <a:t>General-Purpose</a:t>
            </a:r>
            <a:r>
              <a:rPr lang="fa-IR" sz="2800" b="1" dirty="0" smtClean="0">
                <a:cs typeface="B Nazanin" pitchFamily="2" charset="-78"/>
              </a:rPr>
              <a:t>)</a:t>
            </a:r>
          </a:p>
          <a:p>
            <a:pPr lvl="1" algn="r" rtl="1"/>
            <a:r>
              <a:rPr lang="fa-IR" sz="2400" b="1" dirty="0" smtClean="0">
                <a:cs typeface="B Nazanin" pitchFamily="2" charset="-78"/>
              </a:rPr>
              <a:t>موتور جستجوگر گوگل و موتور گرافیکی یوتیوب</a:t>
            </a:r>
          </a:p>
          <a:p>
            <a:pPr lvl="1" algn="r" rtl="1"/>
            <a:r>
              <a:rPr lang="fa-IR" sz="2400" b="1" dirty="0" smtClean="0">
                <a:cs typeface="B Nazanin" pitchFamily="2" charset="-78"/>
              </a:rPr>
              <a:t>ساخت برنامه های کاربردی علمی در ناسا و ...</a:t>
            </a:r>
          </a:p>
          <a:p>
            <a:pPr lvl="1" algn="r" rtl="1"/>
            <a:r>
              <a:rPr lang="fa-IR" sz="2400" b="1" dirty="0" smtClean="0">
                <a:cs typeface="B Nazanin" pitchFamily="2" charset="-78"/>
              </a:rPr>
              <a:t>بخشی از سرویس ایمیل یاهو</a:t>
            </a:r>
          </a:p>
          <a:p>
            <a:pPr lvl="1" algn="r" rtl="1"/>
            <a:r>
              <a:rPr lang="fa-IR" sz="2400" b="1" dirty="0" smtClean="0">
                <a:cs typeface="B Nazanin" pitchFamily="2" charset="-78"/>
              </a:rPr>
              <a:t>تست سخت افزار </a:t>
            </a:r>
            <a:r>
              <a:rPr lang="en-US" sz="2400" b="1" dirty="0" smtClean="0">
                <a:cs typeface="B Nazanin" pitchFamily="2" charset="-78"/>
              </a:rPr>
              <a:t>IBM, Intel, Cisco</a:t>
            </a:r>
          </a:p>
          <a:p>
            <a:pPr lvl="1" algn="r" rtl="1"/>
            <a:r>
              <a:rPr lang="fa-IR" sz="2400" b="1" dirty="0" smtClean="0">
                <a:cs typeface="B Nazanin" pitchFamily="2" charset="-78"/>
              </a:rPr>
              <a:t>ابزار های نصب لینوکس در نسخه </a:t>
            </a:r>
            <a:r>
              <a:rPr lang="en-US" sz="2400" b="1" dirty="0" err="1" smtClean="0">
                <a:cs typeface="B Nazanin" pitchFamily="2" charset="-78"/>
              </a:rPr>
              <a:t>RedHat</a:t>
            </a:r>
            <a:endParaRPr lang="en-US" sz="2400" b="1" dirty="0" smtClean="0">
              <a:cs typeface="B Nazanin" pitchFamily="2" charset="-78"/>
            </a:endParaRPr>
          </a:p>
          <a:p>
            <a:pPr lvl="1" algn="r" rtl="1"/>
            <a:r>
              <a:rPr lang="fa-IR" sz="2400" b="1" dirty="0" smtClean="0">
                <a:cs typeface="B Nazanin" pitchFamily="2" charset="-78"/>
              </a:rPr>
              <a:t>سرویس ابری </a:t>
            </a:r>
            <a:r>
              <a:rPr lang="en-US" sz="2400" b="1" dirty="0" err="1" smtClean="0">
                <a:cs typeface="B Nazanin" pitchFamily="2" charset="-78"/>
              </a:rPr>
              <a:t>Dropbox</a:t>
            </a:r>
            <a:endParaRPr lang="en-US" sz="2400" b="1" dirty="0">
              <a:cs typeface="B Nazanin" pitchFamily="2" charset="-78"/>
            </a:endParaRPr>
          </a:p>
        </p:txBody>
      </p:sp>
    </p:spTree>
    <p:extLst>
      <p:ext uri="{BB962C8B-B14F-4D97-AF65-F5344CB8AC3E}">
        <p14:creationId xmlns:p14="http://schemas.microsoft.com/office/powerpoint/2010/main" val="7882827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0648"/>
            <a:ext cx="8686800" cy="838200"/>
          </a:xfrm>
        </p:spPr>
        <p:txBody>
          <a:bodyPr/>
          <a:lstStyle/>
          <a:p>
            <a:pPr algn="r" rtl="1"/>
            <a:r>
              <a:rPr lang="fa-IR" dirty="0" smtClean="0">
                <a:cs typeface="B Titr" pitchFamily="2" charset="-78"/>
              </a:rPr>
              <a:t>ویژگیهای زبان پایتون</a:t>
            </a:r>
            <a:endParaRPr lang="en-US" dirty="0">
              <a:cs typeface="B Titr" pitchFamily="2" charset="-78"/>
            </a:endParaRPr>
          </a:p>
        </p:txBody>
      </p:sp>
      <p:sp>
        <p:nvSpPr>
          <p:cNvPr id="3" name="Content Placeholder 2"/>
          <p:cNvSpPr>
            <a:spLocks noGrp="1"/>
          </p:cNvSpPr>
          <p:nvPr>
            <p:ph idx="1"/>
          </p:nvPr>
        </p:nvSpPr>
        <p:spPr/>
        <p:txBody>
          <a:bodyPr>
            <a:normAutofit/>
          </a:bodyPr>
          <a:lstStyle/>
          <a:p>
            <a:pPr marL="0" indent="0" algn="r" rtl="1">
              <a:buNone/>
            </a:pPr>
            <a:r>
              <a:rPr lang="fa-IR" sz="2800" b="1" dirty="0" smtClean="0">
                <a:cs typeface="B Nazanin" pitchFamily="2" charset="-78"/>
              </a:rPr>
              <a:t>محیط تعاملی(</a:t>
            </a:r>
            <a:r>
              <a:rPr lang="en-US" sz="2800" b="1" dirty="0" smtClean="0">
                <a:cs typeface="B Nazanin" pitchFamily="2" charset="-78"/>
              </a:rPr>
              <a:t>Interactive mode</a:t>
            </a:r>
            <a:r>
              <a:rPr lang="fa-IR" sz="2800" b="1" dirty="0" smtClean="0">
                <a:cs typeface="B Nazanin" pitchFamily="2" charset="-78"/>
              </a:rPr>
              <a:t>)</a:t>
            </a:r>
          </a:p>
          <a:p>
            <a:pPr lvl="1" algn="r" rtl="1"/>
            <a:r>
              <a:rPr lang="fa-IR" sz="2400" b="1" dirty="0" smtClean="0">
                <a:cs typeface="B Nazanin" pitchFamily="2" charset="-78"/>
              </a:rPr>
              <a:t>تست واشکال زدایی قطعات کد</a:t>
            </a:r>
          </a:p>
          <a:p>
            <a:pPr lvl="1" algn="r" rtl="1"/>
            <a:r>
              <a:rPr lang="fa-IR" sz="2400" b="1" dirty="0" smtClean="0">
                <a:cs typeface="B Nazanin" pitchFamily="2" charset="-78"/>
              </a:rPr>
              <a:t>انجام محاسبات علمی سریع مرحله به مرحله</a:t>
            </a:r>
          </a:p>
          <a:p>
            <a:pPr marL="0" indent="0" algn="r" rtl="1">
              <a:buNone/>
            </a:pPr>
            <a:endParaRPr lang="fa-IR" sz="2800" b="1" dirty="0" smtClean="0">
              <a:cs typeface="B Nazanin" pitchFamily="2" charset="-78"/>
            </a:endParaRPr>
          </a:p>
        </p:txBody>
      </p:sp>
    </p:spTree>
    <p:extLst>
      <p:ext uri="{BB962C8B-B14F-4D97-AF65-F5344CB8AC3E}">
        <p14:creationId xmlns:p14="http://schemas.microsoft.com/office/powerpoint/2010/main" val="10278733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0648"/>
            <a:ext cx="8686800" cy="838200"/>
          </a:xfrm>
        </p:spPr>
        <p:txBody>
          <a:bodyPr/>
          <a:lstStyle/>
          <a:p>
            <a:pPr algn="r" rtl="1"/>
            <a:r>
              <a:rPr lang="fa-IR" dirty="0" smtClean="0">
                <a:cs typeface="B Titr" pitchFamily="2" charset="-78"/>
              </a:rPr>
              <a:t>کاربرد پایتون</a:t>
            </a:r>
            <a:endParaRPr lang="en-US" dirty="0">
              <a:cs typeface="B Titr" pitchFamily="2" charset="-78"/>
            </a:endParaRPr>
          </a:p>
        </p:txBody>
      </p:sp>
      <p:sp>
        <p:nvSpPr>
          <p:cNvPr id="3" name="Content Placeholder 2"/>
          <p:cNvSpPr>
            <a:spLocks noGrp="1"/>
          </p:cNvSpPr>
          <p:nvPr>
            <p:ph idx="1"/>
          </p:nvPr>
        </p:nvSpPr>
        <p:spPr/>
        <p:txBody>
          <a:bodyPr>
            <a:normAutofit/>
          </a:bodyPr>
          <a:lstStyle/>
          <a:p>
            <a:pPr algn="r" rtl="1"/>
            <a:r>
              <a:rPr lang="fa-IR" dirty="0" smtClean="0">
                <a:cs typeface="B Nazanin" pitchFamily="2" charset="-78"/>
              </a:rPr>
              <a:t> </a:t>
            </a:r>
            <a:r>
              <a:rPr lang="fa-IR" b="1" dirty="0">
                <a:cs typeface="B Nazanin" pitchFamily="2" charset="-78"/>
              </a:rPr>
              <a:t>برای پروتوتایپ </a:t>
            </a:r>
            <a:r>
              <a:rPr lang="fa-IR" b="1" dirty="0" smtClean="0">
                <a:cs typeface="B Nazanin" pitchFamily="2" charset="-78"/>
              </a:rPr>
              <a:t>سازی</a:t>
            </a:r>
          </a:p>
          <a:p>
            <a:pPr lvl="1" algn="r" rtl="1"/>
            <a:r>
              <a:rPr lang="fa-IR" sz="2400" b="1" dirty="0" smtClean="0">
                <a:cs typeface="B Nazanin" pitchFamily="2" charset="-78"/>
              </a:rPr>
              <a:t>پیاده سازی اولیه ایده ها</a:t>
            </a:r>
          </a:p>
          <a:p>
            <a:pPr algn="r" rtl="1"/>
            <a:r>
              <a:rPr lang="fa-IR" b="1" dirty="0">
                <a:cs typeface="B Nazanin" pitchFamily="2" charset="-78"/>
              </a:rPr>
              <a:t>ساخت وب </a:t>
            </a:r>
            <a:r>
              <a:rPr lang="fa-IR" b="1" dirty="0" smtClean="0">
                <a:cs typeface="B Nazanin" pitchFamily="2" charset="-78"/>
              </a:rPr>
              <a:t>اپلیکیشن</a:t>
            </a:r>
          </a:p>
          <a:p>
            <a:pPr lvl="1" algn="r" rtl="1"/>
            <a:r>
              <a:rPr lang="fa-IR" sz="2400" b="1" dirty="0" smtClean="0">
                <a:cs typeface="B Nazanin" pitchFamily="2" charset="-78"/>
              </a:rPr>
              <a:t>جاوا در این زمینه پر طرفدار</a:t>
            </a:r>
          </a:p>
          <a:p>
            <a:pPr algn="r" rtl="1"/>
            <a:r>
              <a:rPr lang="fa-IR" b="1" dirty="0">
                <a:cs typeface="B Nazanin" pitchFamily="2" charset="-78"/>
              </a:rPr>
              <a:t>طراحی اپلیکیشن های محاسباتی،‌ علمی و </a:t>
            </a:r>
            <a:r>
              <a:rPr lang="fa-IR" b="1" dirty="0" smtClean="0">
                <a:cs typeface="B Nazanin" pitchFamily="2" charset="-78"/>
              </a:rPr>
              <a:t>مهندسی</a:t>
            </a:r>
          </a:p>
          <a:p>
            <a:pPr algn="r" rtl="1"/>
            <a:r>
              <a:rPr lang="fa-IR" b="1" dirty="0">
                <a:cs typeface="B Nazanin" pitchFamily="2" charset="-78"/>
              </a:rPr>
              <a:t>کار با </a:t>
            </a:r>
            <a:r>
              <a:rPr lang="en-US" b="1" dirty="0" smtClean="0">
                <a:cs typeface="B Nazanin" pitchFamily="2" charset="-78"/>
              </a:rPr>
              <a:t>XML</a:t>
            </a:r>
            <a:endParaRPr lang="fa-IR" b="1" dirty="0" smtClean="0">
              <a:cs typeface="B Nazanin" pitchFamily="2" charset="-78"/>
            </a:endParaRPr>
          </a:p>
          <a:p>
            <a:pPr algn="r" rtl="1"/>
            <a:r>
              <a:rPr lang="fa-IR" b="1" dirty="0">
                <a:cs typeface="B Nazanin" pitchFamily="2" charset="-78"/>
              </a:rPr>
              <a:t>ارتباط با </a:t>
            </a:r>
            <a:r>
              <a:rPr lang="fa-IR" b="1" dirty="0" smtClean="0">
                <a:cs typeface="B Nazanin" pitchFamily="2" charset="-78"/>
              </a:rPr>
              <a:t>دیتابیس</a:t>
            </a:r>
          </a:p>
          <a:p>
            <a:pPr algn="r" rtl="1"/>
            <a:r>
              <a:rPr lang="fa-IR" b="1" dirty="0">
                <a:cs typeface="B Nazanin" pitchFamily="2" charset="-78"/>
              </a:rPr>
              <a:t>طراحی رابط کاربری</a:t>
            </a:r>
            <a:endParaRPr lang="en-US" dirty="0">
              <a:cs typeface="B Nazanin" pitchFamily="2" charset="-78"/>
            </a:endParaRPr>
          </a:p>
        </p:txBody>
      </p:sp>
    </p:spTree>
    <p:extLst>
      <p:ext uri="{BB962C8B-B14F-4D97-AF65-F5344CB8AC3E}">
        <p14:creationId xmlns:p14="http://schemas.microsoft.com/office/powerpoint/2010/main" val="29996891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595757"/>
            <a:ext cx="2880320" cy="248131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1149808"/>
            <a:ext cx="3024336" cy="1487104"/>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944" y="3047231"/>
            <a:ext cx="4192434" cy="304606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301752" y="283496"/>
            <a:ext cx="8686800" cy="841248"/>
          </a:xfrm>
        </p:spPr>
        <p:txBody>
          <a:bodyPr/>
          <a:lstStyle/>
          <a:p>
            <a:pPr algn="r" rtl="1"/>
            <a:r>
              <a:rPr lang="fa-IR" dirty="0">
                <a:cs typeface="B Titr" pitchFamily="2" charset="-78"/>
              </a:rPr>
              <a:t>مقایسه کد ها در زبان های مختلف</a:t>
            </a:r>
            <a:endParaRPr lang="en-US" dirty="0"/>
          </a:p>
        </p:txBody>
      </p:sp>
    </p:spTree>
    <p:extLst>
      <p:ext uri="{BB962C8B-B14F-4D97-AF65-F5344CB8AC3E}">
        <p14:creationId xmlns:p14="http://schemas.microsoft.com/office/powerpoint/2010/main" val="33309384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60648"/>
            <a:ext cx="8686800" cy="841248"/>
          </a:xfrm>
        </p:spPr>
        <p:txBody>
          <a:bodyPr/>
          <a:lstStyle/>
          <a:p>
            <a:pPr algn="r" rtl="1"/>
            <a:r>
              <a:rPr lang="fa-IR" dirty="0" smtClean="0">
                <a:cs typeface="B Titr" pitchFamily="2" charset="-78"/>
              </a:rPr>
              <a:t>مقایسه کد ها در زبان های مختلف</a:t>
            </a:r>
            <a:endParaRPr lang="en-US" dirty="0">
              <a:cs typeface="B Titr" pitchFamily="2" charset="-78"/>
            </a:endParaRPr>
          </a:p>
        </p:txBody>
      </p:sp>
      <p:sp>
        <p:nvSpPr>
          <p:cNvPr id="4" name="Content Placeholder 3"/>
          <p:cNvSpPr>
            <a:spLocks noGrp="1"/>
          </p:cNvSpPr>
          <p:nvPr>
            <p:ph sz="half" idx="1"/>
          </p:nvPr>
        </p:nvSpPr>
        <p:spPr/>
        <p:txBody>
          <a:bodyPr>
            <a:normAutofit/>
          </a:bodyPr>
          <a:lstStyle/>
          <a:p>
            <a:pPr marL="0" indent="0" algn="ctr">
              <a:buNone/>
            </a:pPr>
            <a:r>
              <a:rPr lang="en-US" sz="4000" b="1" dirty="0" smtClean="0"/>
              <a:t>C++</a:t>
            </a:r>
          </a:p>
          <a:p>
            <a:pPr marL="0" indent="0">
              <a:buNone/>
            </a:pPr>
            <a:r>
              <a:rPr lang="en-US" sz="2400" dirty="0">
                <a:solidFill>
                  <a:srgbClr val="00B050"/>
                </a:solidFill>
              </a:rPr>
              <a:t>// my first program in C++</a:t>
            </a:r>
            <a:r>
              <a:rPr lang="en-US" sz="2400" dirty="0">
                <a:solidFill>
                  <a:srgbClr val="00B050"/>
                </a:solidFill>
              </a:rPr>
              <a:t> </a:t>
            </a:r>
            <a:endParaRPr lang="en-US" sz="2400" dirty="0" smtClean="0">
              <a:solidFill>
                <a:srgbClr val="00B050"/>
              </a:solidFill>
            </a:endParaRPr>
          </a:p>
          <a:p>
            <a:pPr marL="0" indent="0">
              <a:buNone/>
            </a:pPr>
            <a:r>
              <a:rPr lang="en-US" sz="2400" dirty="0" smtClean="0">
                <a:solidFill>
                  <a:srgbClr val="7030A0"/>
                </a:solidFill>
              </a:rPr>
              <a:t>#</a:t>
            </a:r>
            <a:r>
              <a:rPr lang="en-US" sz="2400" dirty="0">
                <a:solidFill>
                  <a:srgbClr val="7030A0"/>
                </a:solidFill>
              </a:rPr>
              <a:t>include &lt;</a:t>
            </a:r>
            <a:r>
              <a:rPr lang="en-US" sz="2400" dirty="0" err="1">
                <a:solidFill>
                  <a:srgbClr val="7030A0"/>
                </a:solidFill>
              </a:rPr>
              <a:t>iostream</a:t>
            </a:r>
            <a:r>
              <a:rPr lang="en-US" sz="2400" dirty="0">
                <a:solidFill>
                  <a:srgbClr val="7030A0"/>
                </a:solidFill>
              </a:rPr>
              <a:t>&gt;</a:t>
            </a:r>
            <a:r>
              <a:rPr lang="en-US" sz="2400" dirty="0">
                <a:solidFill>
                  <a:srgbClr val="7030A0"/>
                </a:solidFill>
              </a:rPr>
              <a:t> </a:t>
            </a:r>
            <a:endParaRPr lang="en-US" sz="2400" dirty="0" smtClean="0">
              <a:solidFill>
                <a:srgbClr val="7030A0"/>
              </a:solidFill>
            </a:endParaRPr>
          </a:p>
          <a:p>
            <a:pPr marL="0" indent="0">
              <a:buNone/>
            </a:pPr>
            <a:r>
              <a:rPr lang="en-US" sz="2400" dirty="0" err="1" smtClean="0">
                <a:solidFill>
                  <a:srgbClr val="00B0F0"/>
                </a:solidFill>
              </a:rPr>
              <a:t>int</a:t>
            </a:r>
            <a:r>
              <a:rPr lang="en-US" sz="2400" dirty="0" smtClean="0">
                <a:solidFill>
                  <a:srgbClr val="00B0F0"/>
                </a:solidFill>
              </a:rPr>
              <a:t> </a:t>
            </a:r>
            <a:r>
              <a:rPr lang="en-US" sz="2400" dirty="0"/>
              <a:t>main</a:t>
            </a:r>
            <a:r>
              <a:rPr lang="en-US" sz="2400" dirty="0" smtClean="0"/>
              <a:t>()</a:t>
            </a:r>
          </a:p>
          <a:p>
            <a:pPr marL="0" indent="0">
              <a:buNone/>
            </a:pPr>
            <a:r>
              <a:rPr lang="en-US" sz="2400" dirty="0" smtClean="0"/>
              <a:t> </a:t>
            </a:r>
            <a:r>
              <a:rPr lang="en-US" sz="2400" dirty="0"/>
              <a:t>{ </a:t>
            </a:r>
            <a:endParaRPr lang="en-US" sz="2400" dirty="0" smtClean="0"/>
          </a:p>
          <a:p>
            <a:pPr marL="0" indent="0">
              <a:buNone/>
            </a:pPr>
            <a:r>
              <a:rPr lang="en-US" sz="2400" dirty="0" err="1" smtClean="0"/>
              <a:t>std</a:t>
            </a:r>
            <a:r>
              <a:rPr lang="en-US" sz="2400" dirty="0"/>
              <a:t>::</a:t>
            </a:r>
            <a:r>
              <a:rPr lang="en-US" sz="2400" dirty="0" err="1"/>
              <a:t>cout</a:t>
            </a:r>
            <a:r>
              <a:rPr lang="en-US" sz="2400" dirty="0"/>
              <a:t> &lt;&lt; </a:t>
            </a:r>
            <a:r>
              <a:rPr lang="en-US" sz="2400" dirty="0">
                <a:solidFill>
                  <a:srgbClr val="7030A0"/>
                </a:solidFill>
              </a:rPr>
              <a:t>"Hello World!"</a:t>
            </a:r>
            <a:r>
              <a:rPr lang="en-US" sz="2400" dirty="0"/>
              <a:t>; </a:t>
            </a:r>
            <a:endParaRPr lang="en-US" sz="2400" dirty="0" smtClean="0"/>
          </a:p>
          <a:p>
            <a:pPr marL="0" indent="0">
              <a:buNone/>
            </a:pPr>
            <a:r>
              <a:rPr lang="en-US" sz="2400" dirty="0"/>
              <a:t>return 0; </a:t>
            </a:r>
            <a:endParaRPr lang="en-US" sz="2400" dirty="0" smtClean="0"/>
          </a:p>
          <a:p>
            <a:pPr marL="0" indent="0">
              <a:buNone/>
            </a:pPr>
            <a:r>
              <a:rPr lang="en-US" sz="2400" dirty="0" smtClean="0"/>
              <a:t>}</a:t>
            </a:r>
            <a:endParaRPr lang="en-US" sz="2400" dirty="0"/>
          </a:p>
        </p:txBody>
      </p:sp>
      <p:sp>
        <p:nvSpPr>
          <p:cNvPr id="5" name="Content Placeholder 4"/>
          <p:cNvSpPr>
            <a:spLocks noGrp="1"/>
          </p:cNvSpPr>
          <p:nvPr>
            <p:ph sz="half" idx="2"/>
          </p:nvPr>
        </p:nvSpPr>
        <p:spPr/>
        <p:txBody>
          <a:bodyPr>
            <a:normAutofit/>
          </a:bodyPr>
          <a:lstStyle/>
          <a:p>
            <a:pPr marL="0" indent="0" algn="ctr">
              <a:buNone/>
            </a:pPr>
            <a:r>
              <a:rPr lang="en-US" sz="4800" b="1" dirty="0" smtClean="0"/>
              <a:t>C</a:t>
            </a:r>
          </a:p>
          <a:p>
            <a:pPr marL="0" indent="0">
              <a:buNone/>
            </a:pPr>
            <a:r>
              <a:rPr lang="en-US" sz="2400" dirty="0">
                <a:solidFill>
                  <a:srgbClr val="7030A0"/>
                </a:solidFill>
              </a:rPr>
              <a:t>#include &lt;</a:t>
            </a:r>
            <a:r>
              <a:rPr lang="en-US" sz="2400" dirty="0" err="1">
                <a:solidFill>
                  <a:srgbClr val="7030A0"/>
                </a:solidFill>
              </a:rPr>
              <a:t>stdio.h</a:t>
            </a:r>
            <a:r>
              <a:rPr lang="en-US" sz="2400" dirty="0" smtClean="0">
                <a:solidFill>
                  <a:srgbClr val="7030A0"/>
                </a:solidFill>
              </a:rPr>
              <a:t>&gt;</a:t>
            </a:r>
          </a:p>
          <a:p>
            <a:pPr marL="0" indent="0">
              <a:buNone/>
            </a:pPr>
            <a:r>
              <a:rPr lang="en-US" sz="2400" dirty="0" smtClean="0"/>
              <a:t> </a:t>
            </a:r>
            <a:r>
              <a:rPr lang="en-US" sz="2400" dirty="0" err="1">
                <a:solidFill>
                  <a:srgbClr val="00B0F0"/>
                </a:solidFill>
              </a:rPr>
              <a:t>int</a:t>
            </a:r>
            <a:r>
              <a:rPr lang="en-US" sz="2400" dirty="0">
                <a:solidFill>
                  <a:srgbClr val="00B0F0"/>
                </a:solidFill>
              </a:rPr>
              <a:t> </a:t>
            </a:r>
            <a:r>
              <a:rPr lang="en-US" sz="2400" dirty="0"/>
              <a:t>main() </a:t>
            </a:r>
            <a:endParaRPr lang="en-US" sz="2400" dirty="0" smtClean="0"/>
          </a:p>
          <a:p>
            <a:pPr marL="0" indent="0">
              <a:buNone/>
            </a:pPr>
            <a:r>
              <a:rPr lang="en-US" sz="2400" dirty="0" smtClean="0"/>
              <a:t>{ </a:t>
            </a:r>
          </a:p>
          <a:p>
            <a:pPr marL="0" indent="0">
              <a:buNone/>
            </a:pPr>
            <a:r>
              <a:rPr lang="en-US" sz="2400" dirty="0" smtClean="0"/>
              <a:t>/* </a:t>
            </a:r>
            <a:r>
              <a:rPr lang="en-US" sz="2400" dirty="0"/>
              <a:t>my first program in C */ </a:t>
            </a:r>
            <a:endParaRPr lang="en-US" sz="2400" dirty="0" smtClean="0"/>
          </a:p>
          <a:p>
            <a:pPr marL="0" indent="0">
              <a:buNone/>
            </a:pPr>
            <a:r>
              <a:rPr lang="en-US" sz="2400" dirty="0" err="1" smtClean="0"/>
              <a:t>printf</a:t>
            </a:r>
            <a:r>
              <a:rPr lang="en-US" sz="2400" dirty="0"/>
              <a:t>(</a:t>
            </a:r>
            <a:r>
              <a:rPr lang="en-US" sz="2400" dirty="0">
                <a:solidFill>
                  <a:srgbClr val="7030A0"/>
                </a:solidFill>
              </a:rPr>
              <a:t>"Hello, World! \n"</a:t>
            </a:r>
            <a:r>
              <a:rPr lang="en-US" sz="2400" dirty="0"/>
              <a:t>); </a:t>
            </a:r>
            <a:endParaRPr lang="en-US" sz="2400" dirty="0" smtClean="0"/>
          </a:p>
          <a:p>
            <a:pPr marL="0" indent="0">
              <a:buNone/>
            </a:pPr>
            <a:r>
              <a:rPr lang="en-US" sz="2400" dirty="0" smtClean="0"/>
              <a:t>return 0; </a:t>
            </a:r>
          </a:p>
          <a:p>
            <a:pPr marL="0" indent="0">
              <a:buNone/>
            </a:pPr>
            <a:r>
              <a:rPr lang="en-US" sz="2400" dirty="0" smtClean="0"/>
              <a:t>}</a:t>
            </a:r>
            <a:endParaRPr lang="en-US" sz="2400" dirty="0"/>
          </a:p>
        </p:txBody>
      </p:sp>
    </p:spTree>
    <p:extLst>
      <p:ext uri="{BB962C8B-B14F-4D97-AF65-F5344CB8AC3E}">
        <p14:creationId xmlns:p14="http://schemas.microsoft.com/office/powerpoint/2010/main" val="38215346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83496"/>
            <a:ext cx="8686800" cy="841248"/>
          </a:xfrm>
        </p:spPr>
        <p:txBody>
          <a:bodyPr/>
          <a:lstStyle/>
          <a:p>
            <a:pPr algn="r" rtl="1"/>
            <a:r>
              <a:rPr lang="fa-IR" dirty="0">
                <a:cs typeface="B Titr" pitchFamily="2" charset="-78"/>
              </a:rPr>
              <a:t>مقایسه کد ها در زبان های مختلف</a:t>
            </a:r>
            <a:endParaRPr lang="en-US" dirty="0">
              <a:cs typeface="B Titr" pitchFamily="2" charset="-78"/>
            </a:endParaRPr>
          </a:p>
        </p:txBody>
      </p:sp>
      <p:sp>
        <p:nvSpPr>
          <p:cNvPr id="4" name="Content Placeholder 3"/>
          <p:cNvSpPr>
            <a:spLocks noGrp="1"/>
          </p:cNvSpPr>
          <p:nvPr>
            <p:ph sz="half" idx="1"/>
          </p:nvPr>
        </p:nvSpPr>
        <p:spPr/>
        <p:txBody>
          <a:bodyPr>
            <a:noAutofit/>
          </a:bodyPr>
          <a:lstStyle/>
          <a:p>
            <a:pPr marL="0" indent="0" algn="ctr">
              <a:buNone/>
            </a:pPr>
            <a:r>
              <a:rPr lang="en-US" sz="4000" b="1" dirty="0" smtClean="0"/>
              <a:t>java</a:t>
            </a:r>
          </a:p>
          <a:p>
            <a:pPr marL="0" indent="0">
              <a:buNone/>
            </a:pPr>
            <a:r>
              <a:rPr lang="en-US" sz="2000" b="1" dirty="0">
                <a:solidFill>
                  <a:srgbClr val="00B0F0"/>
                </a:solidFill>
              </a:rPr>
              <a:t>public</a:t>
            </a:r>
            <a:r>
              <a:rPr lang="en-US" sz="2000" b="1" dirty="0">
                <a:solidFill>
                  <a:srgbClr val="00B0F0"/>
                </a:solidFill>
              </a:rPr>
              <a:t> </a:t>
            </a:r>
            <a:r>
              <a:rPr lang="en-US" sz="2000" b="1" dirty="0">
                <a:solidFill>
                  <a:srgbClr val="00B0F0"/>
                </a:solidFill>
              </a:rPr>
              <a:t>class</a:t>
            </a:r>
            <a:r>
              <a:rPr lang="en-US" sz="2000" b="1" dirty="0">
                <a:solidFill>
                  <a:srgbClr val="00B0F0"/>
                </a:solidFill>
              </a:rPr>
              <a:t> </a:t>
            </a:r>
            <a:r>
              <a:rPr lang="en-US" sz="2000" b="1" dirty="0" err="1">
                <a:solidFill>
                  <a:srgbClr val="7030A0"/>
                </a:solidFill>
              </a:rPr>
              <a:t>MyFirstJavaProgram</a:t>
            </a:r>
            <a:r>
              <a:rPr lang="en-US" sz="2000" b="1" dirty="0"/>
              <a:t> </a:t>
            </a:r>
            <a:r>
              <a:rPr lang="en-US" sz="2000" b="1" dirty="0"/>
              <a:t>{</a:t>
            </a:r>
            <a:r>
              <a:rPr lang="en-US" sz="2000" b="1" dirty="0"/>
              <a:t> </a:t>
            </a:r>
            <a:endParaRPr lang="en-US" sz="2000" b="1" dirty="0" smtClean="0"/>
          </a:p>
          <a:p>
            <a:pPr marL="0" indent="0">
              <a:buNone/>
            </a:pPr>
            <a:r>
              <a:rPr lang="en-US" sz="2000" b="1" dirty="0" smtClean="0">
                <a:solidFill>
                  <a:schemeClr val="accent1">
                    <a:lumMod val="75000"/>
                  </a:schemeClr>
                </a:solidFill>
              </a:rPr>
              <a:t>/* </a:t>
            </a:r>
            <a:r>
              <a:rPr lang="en-US" sz="2000" b="1" dirty="0">
                <a:solidFill>
                  <a:schemeClr val="accent1">
                    <a:lumMod val="75000"/>
                  </a:schemeClr>
                </a:solidFill>
              </a:rPr>
              <a:t>This is my first java program. * This will print 'Hello World' as the output */</a:t>
            </a:r>
            <a:r>
              <a:rPr lang="en-US" sz="2000" b="1" dirty="0">
                <a:solidFill>
                  <a:schemeClr val="accent1">
                    <a:lumMod val="75000"/>
                  </a:schemeClr>
                </a:solidFill>
              </a:rPr>
              <a:t> </a:t>
            </a:r>
            <a:endParaRPr lang="en-US" sz="2000" b="1" dirty="0" smtClean="0">
              <a:solidFill>
                <a:schemeClr val="accent1">
                  <a:lumMod val="75000"/>
                </a:schemeClr>
              </a:solidFill>
            </a:endParaRPr>
          </a:p>
          <a:p>
            <a:pPr marL="0" indent="0">
              <a:buNone/>
            </a:pPr>
            <a:r>
              <a:rPr lang="en-US" sz="2000" b="1" dirty="0" smtClean="0">
                <a:solidFill>
                  <a:srgbClr val="00B0F0"/>
                </a:solidFill>
              </a:rPr>
              <a:t>public </a:t>
            </a:r>
            <a:r>
              <a:rPr lang="en-US" sz="2000" b="1" dirty="0">
                <a:solidFill>
                  <a:srgbClr val="00B0F0"/>
                </a:solidFill>
              </a:rPr>
              <a:t>static</a:t>
            </a:r>
            <a:r>
              <a:rPr lang="en-US" sz="2000" b="1" dirty="0">
                <a:solidFill>
                  <a:srgbClr val="00B0F0"/>
                </a:solidFill>
              </a:rPr>
              <a:t> </a:t>
            </a:r>
            <a:r>
              <a:rPr lang="en-US" sz="2000" b="1" dirty="0">
                <a:solidFill>
                  <a:srgbClr val="00B0F0"/>
                </a:solidFill>
              </a:rPr>
              <a:t>void</a:t>
            </a:r>
            <a:r>
              <a:rPr lang="en-US" sz="2000" b="1" dirty="0">
                <a:solidFill>
                  <a:srgbClr val="00B0F0"/>
                </a:solidFill>
              </a:rPr>
              <a:t> </a:t>
            </a:r>
            <a:r>
              <a:rPr lang="en-US" sz="2000" b="1" dirty="0"/>
              <a:t>main</a:t>
            </a:r>
            <a:r>
              <a:rPr lang="en-US" sz="2000" b="1" dirty="0"/>
              <a:t>(</a:t>
            </a:r>
            <a:r>
              <a:rPr lang="en-US" sz="2000" b="1" dirty="0">
                <a:solidFill>
                  <a:srgbClr val="7030A0"/>
                </a:solidFill>
              </a:rPr>
              <a:t>String</a:t>
            </a:r>
            <a:r>
              <a:rPr lang="en-US" sz="2000" b="1" dirty="0">
                <a:solidFill>
                  <a:srgbClr val="7030A0"/>
                </a:solidFill>
              </a:rPr>
              <a:t> </a:t>
            </a:r>
            <a:r>
              <a:rPr lang="en-US" sz="2000" b="1" dirty="0"/>
              <a:t>[]</a:t>
            </a:r>
            <a:r>
              <a:rPr lang="en-US" sz="2000" b="1" dirty="0" err="1"/>
              <a:t>args</a:t>
            </a:r>
            <a:r>
              <a:rPr lang="en-US" sz="2000" b="1" dirty="0"/>
              <a:t>)</a:t>
            </a:r>
            <a:r>
              <a:rPr lang="en-US" sz="2000" b="1" dirty="0"/>
              <a:t> </a:t>
            </a:r>
            <a:r>
              <a:rPr lang="en-US" sz="2000" b="1" dirty="0"/>
              <a:t>{</a:t>
            </a:r>
            <a:r>
              <a:rPr lang="en-US" sz="2000" b="1" dirty="0"/>
              <a:t> </a:t>
            </a:r>
            <a:r>
              <a:rPr lang="en-US" sz="2000" b="1" dirty="0" err="1">
                <a:solidFill>
                  <a:srgbClr val="7030A0"/>
                </a:solidFill>
              </a:rPr>
              <a:t>System</a:t>
            </a:r>
            <a:r>
              <a:rPr lang="en-US" sz="2000" b="1" dirty="0" err="1"/>
              <a:t>.</a:t>
            </a:r>
            <a:r>
              <a:rPr lang="en-US" sz="2000" b="1" dirty="0" err="1">
                <a:solidFill>
                  <a:srgbClr val="00B0F0"/>
                </a:solidFill>
              </a:rPr>
              <a:t>out</a:t>
            </a:r>
            <a:r>
              <a:rPr lang="en-US" sz="2000" b="1" dirty="0" err="1"/>
              <a:t>.</a:t>
            </a:r>
            <a:r>
              <a:rPr lang="en-US" sz="2000" b="1" dirty="0" err="1"/>
              <a:t>println</a:t>
            </a:r>
            <a:r>
              <a:rPr lang="en-US" sz="2000" b="1" dirty="0"/>
              <a:t>(</a:t>
            </a:r>
            <a:r>
              <a:rPr lang="en-US" sz="2000" b="1" dirty="0">
                <a:solidFill>
                  <a:srgbClr val="00B050"/>
                </a:solidFill>
              </a:rPr>
              <a:t>"Hello World"</a:t>
            </a:r>
            <a:r>
              <a:rPr lang="en-US" sz="2000" b="1" dirty="0"/>
              <a:t>);</a:t>
            </a:r>
            <a:r>
              <a:rPr lang="en-US" sz="2000" b="1" dirty="0"/>
              <a:t> </a:t>
            </a:r>
            <a:endParaRPr lang="en-US" sz="2000" b="1" dirty="0" smtClean="0"/>
          </a:p>
          <a:p>
            <a:pPr marL="0" indent="0">
              <a:buNone/>
            </a:pPr>
            <a:r>
              <a:rPr lang="en-US" sz="2000" b="1" dirty="0" smtClean="0">
                <a:solidFill>
                  <a:schemeClr val="accent1">
                    <a:lumMod val="75000"/>
                  </a:schemeClr>
                </a:solidFill>
              </a:rPr>
              <a:t>// </a:t>
            </a:r>
            <a:r>
              <a:rPr lang="en-US" sz="2000" b="1" dirty="0">
                <a:solidFill>
                  <a:schemeClr val="accent1">
                    <a:lumMod val="75000"/>
                  </a:schemeClr>
                </a:solidFill>
              </a:rPr>
              <a:t>prints Hello World</a:t>
            </a:r>
            <a:r>
              <a:rPr lang="en-US" sz="2000" b="1" dirty="0">
                <a:solidFill>
                  <a:schemeClr val="accent1">
                    <a:lumMod val="75000"/>
                  </a:schemeClr>
                </a:solidFill>
              </a:rPr>
              <a:t> </a:t>
            </a:r>
            <a:endParaRPr lang="en-US" sz="2000" b="1" dirty="0" smtClean="0">
              <a:solidFill>
                <a:schemeClr val="accent1">
                  <a:lumMod val="75000"/>
                </a:schemeClr>
              </a:solidFill>
            </a:endParaRPr>
          </a:p>
          <a:p>
            <a:pPr marL="0" indent="0">
              <a:buNone/>
            </a:pPr>
            <a:r>
              <a:rPr lang="en-US" sz="2000" b="1" dirty="0" smtClean="0"/>
              <a:t>    } </a:t>
            </a:r>
          </a:p>
          <a:p>
            <a:pPr marL="0" indent="0">
              <a:buNone/>
            </a:pPr>
            <a:r>
              <a:rPr lang="en-US" sz="2000" b="1" dirty="0" smtClean="0"/>
              <a:t>} </a:t>
            </a:r>
            <a:endParaRPr lang="en-US" sz="2000" b="1" dirty="0"/>
          </a:p>
        </p:txBody>
      </p:sp>
      <p:sp>
        <p:nvSpPr>
          <p:cNvPr id="5" name="Content Placeholder 4"/>
          <p:cNvSpPr>
            <a:spLocks noGrp="1"/>
          </p:cNvSpPr>
          <p:nvPr>
            <p:ph sz="half" idx="2"/>
          </p:nvPr>
        </p:nvSpPr>
        <p:spPr/>
        <p:txBody>
          <a:bodyPr>
            <a:normAutofit fontScale="92500" lnSpcReduction="20000"/>
          </a:bodyPr>
          <a:lstStyle/>
          <a:p>
            <a:pPr marL="0" indent="0" algn="ctr">
              <a:buNone/>
            </a:pPr>
            <a:r>
              <a:rPr lang="en-US" sz="4800" b="1" dirty="0" smtClean="0"/>
              <a:t>C#</a:t>
            </a:r>
          </a:p>
          <a:p>
            <a:pPr marL="0" indent="0">
              <a:buNone/>
            </a:pPr>
            <a:r>
              <a:rPr lang="en-US" sz="2400" dirty="0">
                <a:solidFill>
                  <a:srgbClr val="00B0F0"/>
                </a:solidFill>
              </a:rPr>
              <a:t>using</a:t>
            </a:r>
            <a:r>
              <a:rPr lang="en-US" sz="2400" dirty="0"/>
              <a:t> </a:t>
            </a:r>
            <a:r>
              <a:rPr lang="en-US" sz="2400" dirty="0"/>
              <a:t>System</a:t>
            </a:r>
            <a:r>
              <a:rPr lang="en-US" sz="2400" dirty="0" smtClean="0"/>
              <a:t>;</a:t>
            </a:r>
          </a:p>
          <a:p>
            <a:pPr marL="0" indent="0">
              <a:buNone/>
            </a:pPr>
            <a:r>
              <a:rPr lang="en-US" sz="2000" b="1" dirty="0" smtClean="0"/>
              <a:t> </a:t>
            </a:r>
            <a:r>
              <a:rPr lang="en-US" sz="2000" b="1" dirty="0">
                <a:solidFill>
                  <a:srgbClr val="00B0F0"/>
                </a:solidFill>
              </a:rPr>
              <a:t>namespace</a:t>
            </a:r>
            <a:r>
              <a:rPr lang="en-US" sz="2000" b="1" dirty="0">
                <a:solidFill>
                  <a:srgbClr val="00B0F0"/>
                </a:solidFill>
              </a:rPr>
              <a:t> </a:t>
            </a:r>
            <a:r>
              <a:rPr lang="en-US" sz="2000" b="1" dirty="0" err="1"/>
              <a:t>HelloWorldApplication</a:t>
            </a:r>
            <a:r>
              <a:rPr lang="en-US" sz="2000" b="1" dirty="0"/>
              <a:t> </a:t>
            </a:r>
            <a:endParaRPr lang="en-US" sz="2000" b="1" dirty="0" smtClean="0"/>
          </a:p>
          <a:p>
            <a:pPr marL="0" indent="0">
              <a:buNone/>
            </a:pPr>
            <a:r>
              <a:rPr lang="en-US" sz="2000" b="1" dirty="0" smtClean="0"/>
              <a:t>{ </a:t>
            </a:r>
          </a:p>
          <a:p>
            <a:pPr marL="0" indent="0">
              <a:buNone/>
            </a:pPr>
            <a:r>
              <a:rPr lang="en-US" sz="2000" b="1" dirty="0" smtClean="0"/>
              <a:t>  </a:t>
            </a:r>
            <a:r>
              <a:rPr lang="en-US" sz="2000" b="1" dirty="0" smtClean="0">
                <a:solidFill>
                  <a:srgbClr val="00B0F0"/>
                </a:solidFill>
              </a:rPr>
              <a:t>class</a:t>
            </a:r>
            <a:r>
              <a:rPr lang="en-US" sz="2000" b="1" dirty="0" smtClean="0"/>
              <a:t> </a:t>
            </a:r>
            <a:r>
              <a:rPr lang="en-US" sz="2000" b="1" dirty="0" err="1"/>
              <a:t>HelloWorld</a:t>
            </a:r>
            <a:r>
              <a:rPr lang="en-US" sz="2000" b="1" dirty="0"/>
              <a:t> </a:t>
            </a:r>
            <a:endParaRPr lang="en-US" sz="2000" b="1" dirty="0" smtClean="0"/>
          </a:p>
          <a:p>
            <a:pPr marL="0" indent="0">
              <a:buNone/>
            </a:pPr>
            <a:r>
              <a:rPr lang="en-US" sz="2000" b="1" dirty="0"/>
              <a:t> </a:t>
            </a:r>
            <a:r>
              <a:rPr lang="en-US" sz="2000" b="1" dirty="0" smtClean="0"/>
              <a:t>  { </a:t>
            </a:r>
          </a:p>
          <a:p>
            <a:pPr marL="0" indent="0">
              <a:buNone/>
            </a:pPr>
            <a:r>
              <a:rPr lang="en-US" sz="2000" b="1" dirty="0" smtClean="0"/>
              <a:t>     </a:t>
            </a:r>
            <a:r>
              <a:rPr lang="en-US" sz="2000" b="1" dirty="0" smtClean="0">
                <a:solidFill>
                  <a:srgbClr val="00B0F0"/>
                </a:solidFill>
              </a:rPr>
              <a:t>static </a:t>
            </a:r>
            <a:r>
              <a:rPr lang="en-US" sz="2000" b="1" dirty="0">
                <a:solidFill>
                  <a:srgbClr val="00B0F0"/>
                </a:solidFill>
              </a:rPr>
              <a:t>void</a:t>
            </a:r>
            <a:r>
              <a:rPr lang="en-US" sz="2000" b="1" dirty="0">
                <a:solidFill>
                  <a:srgbClr val="00B0F0"/>
                </a:solidFill>
              </a:rPr>
              <a:t> </a:t>
            </a:r>
            <a:r>
              <a:rPr lang="en-US" sz="2000" b="1" dirty="0"/>
              <a:t>Main(</a:t>
            </a:r>
            <a:r>
              <a:rPr lang="en-US" sz="2000" b="1" dirty="0">
                <a:solidFill>
                  <a:srgbClr val="00B0F0"/>
                </a:solidFill>
              </a:rPr>
              <a:t>string</a:t>
            </a:r>
            <a:r>
              <a:rPr lang="en-US" sz="2000" b="1" dirty="0"/>
              <a:t>[]</a:t>
            </a:r>
            <a:r>
              <a:rPr lang="en-US" sz="2000" b="1" dirty="0"/>
              <a:t> </a:t>
            </a:r>
            <a:r>
              <a:rPr lang="en-US" sz="2000" b="1" dirty="0" err="1"/>
              <a:t>args</a:t>
            </a:r>
            <a:r>
              <a:rPr lang="en-US" sz="2000" b="1" dirty="0"/>
              <a:t>)</a:t>
            </a:r>
            <a:r>
              <a:rPr lang="en-US" sz="2000" b="1" dirty="0"/>
              <a:t> </a:t>
            </a:r>
            <a:endParaRPr lang="en-US" sz="2000" b="1" dirty="0" smtClean="0"/>
          </a:p>
          <a:p>
            <a:pPr marL="0" indent="0">
              <a:buNone/>
            </a:pPr>
            <a:r>
              <a:rPr lang="en-US" sz="2000" b="1" dirty="0" smtClean="0"/>
              <a:t>       { </a:t>
            </a:r>
          </a:p>
          <a:p>
            <a:pPr marL="0" indent="0">
              <a:buNone/>
            </a:pPr>
            <a:r>
              <a:rPr lang="en-US" sz="2000" b="1" dirty="0" smtClean="0"/>
              <a:t>         /* </a:t>
            </a:r>
            <a:r>
              <a:rPr lang="en-US" sz="2000" b="1" dirty="0"/>
              <a:t>my first program in C# */</a:t>
            </a:r>
            <a:r>
              <a:rPr lang="en-US" sz="2000" b="1" dirty="0"/>
              <a:t> </a:t>
            </a:r>
            <a:endParaRPr lang="en-US" sz="2000" b="1" dirty="0" smtClean="0"/>
          </a:p>
          <a:p>
            <a:pPr marL="0" indent="0">
              <a:buNone/>
            </a:pPr>
            <a:r>
              <a:rPr lang="en-US" sz="2000" b="1" dirty="0" smtClean="0"/>
              <a:t>          </a:t>
            </a:r>
            <a:r>
              <a:rPr lang="en-US" sz="2000" b="1" dirty="0" err="1" smtClean="0">
                <a:solidFill>
                  <a:srgbClr val="7030A0"/>
                </a:solidFill>
              </a:rPr>
              <a:t>Console</a:t>
            </a:r>
            <a:r>
              <a:rPr lang="en-US" sz="2000" b="1" dirty="0" err="1" smtClean="0"/>
              <a:t>.WriteLine</a:t>
            </a:r>
            <a:r>
              <a:rPr lang="en-US" sz="2000" b="1" dirty="0"/>
              <a:t>(</a:t>
            </a:r>
            <a:r>
              <a:rPr lang="en-US" sz="2000" b="1" dirty="0">
                <a:solidFill>
                  <a:srgbClr val="00B050"/>
                </a:solidFill>
              </a:rPr>
              <a:t>"Hello World</a:t>
            </a:r>
            <a:r>
              <a:rPr lang="en-US" sz="2000" b="1" dirty="0" smtClean="0">
                <a:solidFill>
                  <a:srgbClr val="00B050"/>
                </a:solidFill>
              </a:rPr>
              <a:t>"</a:t>
            </a:r>
            <a:r>
              <a:rPr lang="en-US" sz="2000" b="1" dirty="0" smtClean="0"/>
              <a:t>);</a:t>
            </a:r>
          </a:p>
          <a:p>
            <a:pPr marL="0" indent="0">
              <a:buNone/>
            </a:pPr>
            <a:r>
              <a:rPr lang="en-US" sz="2000" b="1" dirty="0" smtClean="0"/>
              <a:t>          </a:t>
            </a:r>
            <a:r>
              <a:rPr lang="en-US" sz="2000" b="1" dirty="0" err="1" smtClean="0">
                <a:solidFill>
                  <a:srgbClr val="7030A0"/>
                </a:solidFill>
              </a:rPr>
              <a:t>Console</a:t>
            </a:r>
            <a:r>
              <a:rPr lang="en-US" sz="2000" b="1" dirty="0" err="1" smtClean="0"/>
              <a:t>.ReadKey</a:t>
            </a:r>
            <a:r>
              <a:rPr lang="en-US" sz="2000" b="1" dirty="0"/>
              <a:t>();</a:t>
            </a:r>
            <a:r>
              <a:rPr lang="en-US" sz="2000" b="1" dirty="0"/>
              <a:t> </a:t>
            </a:r>
            <a:endParaRPr lang="en-US" sz="2000" b="1" dirty="0" smtClean="0"/>
          </a:p>
          <a:p>
            <a:pPr marL="0" indent="0">
              <a:buNone/>
            </a:pPr>
            <a:r>
              <a:rPr lang="en-US" sz="2000" b="1" dirty="0"/>
              <a:t> </a:t>
            </a:r>
            <a:r>
              <a:rPr lang="en-US" sz="2000" b="1" dirty="0" smtClean="0"/>
              <a:t>       }</a:t>
            </a:r>
          </a:p>
          <a:p>
            <a:pPr marL="0" indent="0">
              <a:buNone/>
            </a:pPr>
            <a:r>
              <a:rPr lang="en-US" sz="2000" b="1" dirty="0"/>
              <a:t> </a:t>
            </a:r>
            <a:r>
              <a:rPr lang="en-US" sz="2000" b="1" dirty="0" smtClean="0"/>
              <a:t>   </a:t>
            </a:r>
            <a:r>
              <a:rPr lang="en-US" sz="2000" b="1" dirty="0"/>
              <a:t>}</a:t>
            </a:r>
            <a:r>
              <a:rPr lang="en-US" sz="2000" b="1" dirty="0"/>
              <a:t> </a:t>
            </a:r>
            <a:endParaRPr lang="en-US" sz="2000" b="1" dirty="0" smtClean="0"/>
          </a:p>
          <a:p>
            <a:pPr marL="0" indent="0">
              <a:buNone/>
            </a:pPr>
            <a:r>
              <a:rPr lang="en-US" sz="2000" b="1" dirty="0" smtClean="0"/>
              <a:t>}                  </a:t>
            </a:r>
            <a:endParaRPr lang="en-US" sz="2000" b="1" dirty="0"/>
          </a:p>
        </p:txBody>
      </p:sp>
    </p:spTree>
    <p:extLst>
      <p:ext uri="{BB962C8B-B14F-4D97-AF65-F5344CB8AC3E}">
        <p14:creationId xmlns:p14="http://schemas.microsoft.com/office/powerpoint/2010/main" val="12666108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83496"/>
            <a:ext cx="8686800" cy="841248"/>
          </a:xfrm>
        </p:spPr>
        <p:txBody>
          <a:bodyPr/>
          <a:lstStyle/>
          <a:p>
            <a:pPr algn="r" rtl="1"/>
            <a:r>
              <a:rPr lang="fa-IR" dirty="0">
                <a:cs typeface="B Titr" pitchFamily="2" charset="-78"/>
              </a:rPr>
              <a:t>مقایسه کد ها در زبان های مختلف</a:t>
            </a:r>
            <a:endParaRPr lang="en-US" dirty="0">
              <a:cs typeface="B Titr" pitchFamily="2" charset="-78"/>
            </a:endParaRPr>
          </a:p>
        </p:txBody>
      </p:sp>
      <p:sp>
        <p:nvSpPr>
          <p:cNvPr id="4" name="Content Placeholder 3"/>
          <p:cNvSpPr>
            <a:spLocks noGrp="1"/>
          </p:cNvSpPr>
          <p:nvPr>
            <p:ph sz="half" idx="1"/>
          </p:nvPr>
        </p:nvSpPr>
        <p:spPr/>
        <p:txBody>
          <a:bodyPr>
            <a:noAutofit/>
          </a:bodyPr>
          <a:lstStyle/>
          <a:p>
            <a:pPr marL="0" indent="0" algn="ctr">
              <a:buNone/>
            </a:pPr>
            <a:r>
              <a:rPr lang="en-US" sz="3600" b="1" dirty="0" smtClean="0"/>
              <a:t>HTML</a:t>
            </a:r>
          </a:p>
          <a:p>
            <a:pPr marL="0" indent="0">
              <a:buNone/>
            </a:pPr>
            <a:r>
              <a:rPr lang="en-US" sz="1800" dirty="0"/>
              <a:t>&lt;HTML</a:t>
            </a:r>
            <a:r>
              <a:rPr lang="en-US" sz="1800" dirty="0" smtClean="0"/>
              <a:t>&gt;</a:t>
            </a:r>
          </a:p>
          <a:p>
            <a:pPr marL="0" indent="0">
              <a:buNone/>
            </a:pPr>
            <a:r>
              <a:rPr lang="en-US" sz="1800" dirty="0" smtClean="0"/>
              <a:t> </a:t>
            </a:r>
            <a:r>
              <a:rPr lang="en-US" sz="1800" dirty="0"/>
              <a:t>&lt;HEAD</a:t>
            </a:r>
            <a:r>
              <a:rPr lang="en-US" sz="1800" dirty="0" smtClean="0"/>
              <a:t>&gt;</a:t>
            </a:r>
          </a:p>
          <a:p>
            <a:pPr marL="0" indent="0">
              <a:buNone/>
            </a:pPr>
            <a:r>
              <a:rPr lang="en-US" sz="1800" dirty="0" smtClean="0"/>
              <a:t> </a:t>
            </a:r>
            <a:r>
              <a:rPr lang="en-US" sz="1800" dirty="0"/>
              <a:t>&lt;TITLE&gt;Hello World </a:t>
            </a:r>
            <a:r>
              <a:rPr lang="en-US" sz="1800" dirty="0" err="1" smtClean="0"/>
              <a:t>inHTML</a:t>
            </a:r>
            <a:r>
              <a:rPr lang="en-US" sz="1800" dirty="0"/>
              <a:t>&lt;/TITLE</a:t>
            </a:r>
            <a:r>
              <a:rPr lang="en-US" sz="1800" dirty="0" smtClean="0"/>
              <a:t>&gt;</a:t>
            </a:r>
          </a:p>
          <a:p>
            <a:pPr marL="0" indent="0">
              <a:buNone/>
            </a:pPr>
            <a:r>
              <a:rPr lang="en-US" sz="1800" dirty="0" smtClean="0"/>
              <a:t> </a:t>
            </a:r>
            <a:r>
              <a:rPr lang="en-US" sz="1800" dirty="0"/>
              <a:t>&lt;/HEAD&gt; </a:t>
            </a:r>
            <a:endParaRPr lang="en-US" sz="1800" dirty="0" smtClean="0"/>
          </a:p>
          <a:p>
            <a:pPr marL="0" indent="0">
              <a:buNone/>
            </a:pPr>
            <a:r>
              <a:rPr lang="en-US" sz="1800" dirty="0" smtClean="0"/>
              <a:t>&lt;</a:t>
            </a:r>
            <a:r>
              <a:rPr lang="en-US" sz="1800" dirty="0"/>
              <a:t>BODY&gt; </a:t>
            </a:r>
            <a:endParaRPr lang="en-US" sz="1800" dirty="0" smtClean="0"/>
          </a:p>
          <a:p>
            <a:pPr marL="0" indent="0">
              <a:buNone/>
            </a:pPr>
            <a:r>
              <a:rPr lang="en-US" sz="1800" dirty="0" smtClean="0"/>
              <a:t>&lt;</a:t>
            </a:r>
            <a:r>
              <a:rPr lang="en-US" sz="1800" dirty="0"/>
              <a:t>CENTER</a:t>
            </a:r>
            <a:r>
              <a:rPr lang="en-US" sz="1800" dirty="0" smtClean="0"/>
              <a:t>&gt;</a:t>
            </a:r>
          </a:p>
          <a:p>
            <a:pPr marL="0" indent="0">
              <a:buNone/>
            </a:pPr>
            <a:r>
              <a:rPr lang="en-US" sz="1800" dirty="0" smtClean="0"/>
              <a:t>&lt;</a:t>
            </a:r>
            <a:r>
              <a:rPr lang="en-US" sz="1800" dirty="0"/>
              <a:t>H1&gt;</a:t>
            </a:r>
            <a:r>
              <a:rPr lang="en-US" sz="1800" dirty="0">
                <a:solidFill>
                  <a:srgbClr val="00B050"/>
                </a:solidFill>
              </a:rPr>
              <a:t>Hello </a:t>
            </a:r>
            <a:r>
              <a:rPr lang="en-US" sz="1800" dirty="0" smtClean="0">
                <a:solidFill>
                  <a:srgbClr val="00B050"/>
                </a:solidFill>
              </a:rPr>
              <a:t>world</a:t>
            </a:r>
            <a:r>
              <a:rPr lang="en-US" sz="1800" dirty="0">
                <a:solidFill>
                  <a:srgbClr val="00B050"/>
                </a:solidFill>
              </a:rPr>
              <a:t>!</a:t>
            </a:r>
            <a:r>
              <a:rPr lang="en-US" sz="1800" dirty="0"/>
              <a:t>&lt;/H1</a:t>
            </a:r>
            <a:r>
              <a:rPr lang="en-US" sz="1800" dirty="0" smtClean="0"/>
              <a:t>&gt;</a:t>
            </a:r>
          </a:p>
          <a:p>
            <a:pPr marL="0" indent="0">
              <a:buNone/>
            </a:pPr>
            <a:r>
              <a:rPr lang="en-US" sz="1800" dirty="0" smtClean="0"/>
              <a:t>&lt;/</a:t>
            </a:r>
            <a:r>
              <a:rPr lang="en-US" sz="1800" dirty="0"/>
              <a:t>CENTER&gt; </a:t>
            </a:r>
            <a:endParaRPr lang="en-US" sz="1800" dirty="0" smtClean="0"/>
          </a:p>
          <a:p>
            <a:pPr marL="0" indent="0">
              <a:buNone/>
            </a:pPr>
            <a:r>
              <a:rPr lang="en-US" sz="1800" dirty="0" smtClean="0"/>
              <a:t>&lt;/</a:t>
            </a:r>
            <a:r>
              <a:rPr lang="en-US" sz="1800" dirty="0"/>
              <a:t>BODY&gt; </a:t>
            </a:r>
            <a:endParaRPr lang="en-US" sz="1800" dirty="0" smtClean="0"/>
          </a:p>
          <a:p>
            <a:pPr marL="0" indent="0">
              <a:buNone/>
            </a:pPr>
            <a:r>
              <a:rPr lang="en-US" sz="1800" dirty="0" smtClean="0"/>
              <a:t>&lt;/</a:t>
            </a:r>
            <a:r>
              <a:rPr lang="en-US" sz="1800" dirty="0"/>
              <a:t>HTML&gt;</a:t>
            </a:r>
            <a:endParaRPr lang="en-US" sz="1800" b="1" dirty="0"/>
          </a:p>
        </p:txBody>
      </p:sp>
      <p:sp>
        <p:nvSpPr>
          <p:cNvPr id="5" name="Content Placeholder 4"/>
          <p:cNvSpPr>
            <a:spLocks noGrp="1"/>
          </p:cNvSpPr>
          <p:nvPr>
            <p:ph sz="half" idx="2"/>
          </p:nvPr>
        </p:nvSpPr>
        <p:spPr/>
        <p:txBody>
          <a:bodyPr>
            <a:normAutofit/>
          </a:bodyPr>
          <a:lstStyle/>
          <a:p>
            <a:pPr marL="0" indent="0" algn="ctr">
              <a:buNone/>
            </a:pPr>
            <a:r>
              <a:rPr lang="en-US" sz="4400" b="1" dirty="0" smtClean="0"/>
              <a:t>Python</a:t>
            </a:r>
          </a:p>
          <a:p>
            <a:pPr marL="0" indent="0">
              <a:buNone/>
            </a:pPr>
            <a:r>
              <a:rPr lang="en-US" sz="3200" dirty="0" smtClean="0"/>
              <a:t>Print (“</a:t>
            </a:r>
            <a:r>
              <a:rPr lang="en-US" sz="3200" dirty="0" smtClean="0">
                <a:solidFill>
                  <a:srgbClr val="00B050"/>
                </a:solidFill>
              </a:rPr>
              <a:t>Hello world!</a:t>
            </a:r>
            <a:r>
              <a:rPr lang="en-US" sz="3200" dirty="0" smtClean="0"/>
              <a:t>”)</a:t>
            </a:r>
          </a:p>
        </p:txBody>
      </p:sp>
    </p:spTree>
    <p:extLst>
      <p:ext uri="{BB962C8B-B14F-4D97-AF65-F5344CB8AC3E}">
        <p14:creationId xmlns:p14="http://schemas.microsoft.com/office/powerpoint/2010/main" val="4161351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 y="0"/>
            <a:ext cx="9145044" cy="6858000"/>
          </a:xfrm>
          <a:prstGeom prst="rect">
            <a:avLst/>
          </a:prstGeom>
        </p:spPr>
      </p:pic>
    </p:spTree>
    <p:extLst>
      <p:ext uri="{BB962C8B-B14F-4D97-AF65-F5344CB8AC3E}">
        <p14:creationId xmlns:p14="http://schemas.microsoft.com/office/powerpoint/2010/main" val="3696709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0" fill="hold"/>
                                        <p:tgtEl>
                                          <p:spTgt spid="1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0" y="914400"/>
            <a:ext cx="2438400" cy="4114800"/>
          </a:xfrm>
        </p:spPr>
        <p:txBody>
          <a:bodyPr>
            <a:noAutofit/>
          </a:bodyPr>
          <a:lstStyle/>
          <a:p>
            <a:r>
              <a:rPr lang="en-US" sz="239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endParaRPr lang="en-US" sz="1777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295400"/>
            <a:ext cx="2000185" cy="301993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872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en-US" sz="4400" dirty="0" smtClean="0">
                <a:latin typeface="Rosewood Std Regular" pitchFamily="82" charset="0"/>
                <a:cs typeface="B Elham" pitchFamily="2" charset="-78"/>
              </a:rPr>
              <a:t>Ada Lovelace</a:t>
            </a:r>
            <a:endParaRPr lang="en-US" sz="4400" dirty="0">
              <a:latin typeface="Rosewood Std Regular" pitchFamily="82" charset="0"/>
              <a:cs typeface="B Elham" pitchFamily="2" charset="-78"/>
            </a:endParaRPr>
          </a:p>
        </p:txBody>
      </p:sp>
      <p:sp>
        <p:nvSpPr>
          <p:cNvPr id="3" name="Content Placeholder 2"/>
          <p:cNvSpPr>
            <a:spLocks noGrp="1"/>
          </p:cNvSpPr>
          <p:nvPr>
            <p:ph sz="quarter" idx="1"/>
          </p:nvPr>
        </p:nvSpPr>
        <p:spPr/>
        <p:txBody>
          <a:bodyPr>
            <a:normAutofit fontScale="92500" lnSpcReduction="20000"/>
          </a:bodyPr>
          <a:lstStyle/>
          <a:p>
            <a:pPr algn="just" rtl="1"/>
            <a:r>
              <a:rPr lang="fa-IR" dirty="0" smtClean="0">
                <a:cs typeface="B Esfehan" pitchFamily="2" charset="-78"/>
              </a:rPr>
              <a:t>اوگوستا آدا بایرون (لاولیس)</a:t>
            </a:r>
            <a:r>
              <a:rPr lang="en-US" dirty="0" smtClean="0">
                <a:cs typeface="B Esfehan" pitchFamily="2" charset="-78"/>
              </a:rPr>
              <a:t>، </a:t>
            </a:r>
            <a:r>
              <a:rPr lang="fa-IR" dirty="0" smtClean="0">
                <a:cs typeface="B Esfehan" pitchFamily="2" charset="-78"/>
              </a:rPr>
              <a:t>دختر لرد بایرون، شاعر معروف انگلیسی، پدر برنامه نویسی است!</a:t>
            </a:r>
            <a:endParaRPr lang="en-US" dirty="0" smtClean="0">
              <a:cs typeface="B Esfehan" pitchFamily="2" charset="-78"/>
            </a:endParaRPr>
          </a:p>
          <a:p>
            <a:pPr algn="just" rtl="1"/>
            <a:r>
              <a:rPr lang="fa-IR" dirty="0" smtClean="0">
                <a:cs typeface="B Esfehan" pitchFamily="2" charset="-78"/>
              </a:rPr>
              <a:t>شهرت </a:t>
            </a:r>
            <a:r>
              <a:rPr lang="fa-IR" dirty="0">
                <a:cs typeface="B Esfehan" pitchFamily="2" charset="-78"/>
              </a:rPr>
              <a:t>آدا بیشتر به واسطه نوشتن توضیحاتی در مورد ماشین محاسباتی مکانیکی «چارلز بابیج» است. چارلز </a:t>
            </a:r>
            <a:r>
              <a:rPr lang="fa-IR" dirty="0" smtClean="0">
                <a:cs typeface="B Esfehan" pitchFamily="2" charset="-78"/>
              </a:rPr>
              <a:t>بابیج،</a:t>
            </a:r>
            <a:r>
              <a:rPr lang="en-US" dirty="0" smtClean="0">
                <a:cs typeface="B Esfehan" pitchFamily="2" charset="-78"/>
              </a:rPr>
              <a:t> </a:t>
            </a:r>
            <a:r>
              <a:rPr lang="fa-IR" dirty="0" smtClean="0">
                <a:cs typeface="B Esfehan" pitchFamily="2" charset="-78"/>
              </a:rPr>
              <a:t>یک </a:t>
            </a:r>
            <a:r>
              <a:rPr lang="fa-IR" dirty="0">
                <a:cs typeface="B Esfehan" pitchFamily="2" charset="-78"/>
              </a:rPr>
              <a:t>فیلسوف تحلیلگر و ریاضیدان انگلیسی و نخستین کسی بود که ایده یک ماشین محاسبه گر برنامه‌پذیر را ارائه داد. وی در سال 1820 طراحی ماشین محاسبه گر خود را آغاز نمود ؛ ماشینی که بعدها به نام ماشین تفاضلی معروف شد. بابیج در زمان حیاتش هیچگاه نتوانست نتیجه کار ماشین محاسبه گر خود را ببیند، اما توانست امکانپذیر بودن برخی گزینه های بنظر نا ممکن را اثبات </a:t>
            </a:r>
            <a:r>
              <a:rPr lang="fa-IR" dirty="0" smtClean="0">
                <a:cs typeface="B Esfehan" pitchFamily="2" charset="-78"/>
              </a:rPr>
              <a:t>کند</a:t>
            </a:r>
            <a:r>
              <a:rPr lang="en-US" dirty="0" smtClean="0">
                <a:cs typeface="B Esfehan" pitchFamily="2" charset="-78"/>
              </a:rPr>
              <a:t>.</a:t>
            </a:r>
          </a:p>
        </p:txBody>
      </p:sp>
    </p:spTree>
    <p:extLst>
      <p:ext uri="{BB962C8B-B14F-4D97-AF65-F5344CB8AC3E}">
        <p14:creationId xmlns:p14="http://schemas.microsoft.com/office/powerpoint/2010/main" val="42544343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52400" y="5486400"/>
            <a:ext cx="8458200" cy="1222375"/>
          </a:xfrm>
        </p:spPr>
        <p:txBody>
          <a:bodyPr>
            <a:normAutofit/>
          </a:bodyPr>
          <a:lstStyle/>
          <a:p>
            <a:pPr rtl="1"/>
            <a:r>
              <a:rPr lang="fa-IR" sz="7200" dirty="0" smtClean="0">
                <a:cs typeface="B Titr" pitchFamily="2" charset="-78"/>
              </a:rPr>
              <a:t>پایان</a:t>
            </a:r>
            <a:endParaRPr lang="en-US" sz="7200" dirty="0">
              <a:cs typeface="B Titr" pitchFamily="2" charset="-78"/>
            </a:endParaRPr>
          </a:p>
        </p:txBody>
      </p:sp>
      <p:sp>
        <p:nvSpPr>
          <p:cNvPr id="2" name="TextBox 1"/>
          <p:cNvSpPr txBox="1"/>
          <p:nvPr/>
        </p:nvSpPr>
        <p:spPr>
          <a:xfrm>
            <a:off x="2438400" y="1981200"/>
            <a:ext cx="4878259" cy="923330"/>
          </a:xfrm>
          <a:prstGeom prst="rect">
            <a:avLst/>
          </a:prstGeom>
          <a:noFill/>
        </p:spPr>
        <p:txBody>
          <a:bodyPr wrap="none" rtlCol="0">
            <a:spAutoFit/>
          </a:bodyPr>
          <a:lstStyle/>
          <a:p>
            <a:r>
              <a:rPr lang="fa-IR" sz="5400" dirty="0" smtClean="0">
                <a:solidFill>
                  <a:srgbClr val="00B050"/>
                </a:solidFill>
                <a:cs typeface="B Titr" pitchFamily="2" charset="-78"/>
              </a:rPr>
              <a:t>با تشکر از توجه شما</a:t>
            </a:r>
            <a:endParaRPr lang="en-US" sz="5400" dirty="0">
              <a:solidFill>
                <a:srgbClr val="00B050"/>
              </a:solidFill>
              <a:cs typeface="B Titr" pitchFamily="2" charset="-78"/>
            </a:endParaRPr>
          </a:p>
        </p:txBody>
      </p:sp>
      <p:sp>
        <p:nvSpPr>
          <p:cNvPr id="5" name="Rectangle 4"/>
          <p:cNvSpPr/>
          <p:nvPr/>
        </p:nvSpPr>
        <p:spPr>
          <a:xfrm>
            <a:off x="2278788" y="3140968"/>
            <a:ext cx="4572000" cy="2084289"/>
          </a:xfrm>
          <a:prstGeom prst="rect">
            <a:avLst/>
          </a:prstGeom>
        </p:spPr>
        <p:txBody>
          <a:bodyPr>
            <a:spAutoFit/>
          </a:bodyPr>
          <a:lstStyle/>
          <a:p>
            <a:pPr algn="ctr" rtl="1">
              <a:lnSpc>
                <a:spcPct val="115000"/>
              </a:lnSpc>
            </a:pPr>
            <a:r>
              <a:rPr lang="en-US" sz="3200" b="1" dirty="0" smtClean="0">
                <a:solidFill>
                  <a:srgbClr val="000000"/>
                </a:solidFill>
                <a:latin typeface="Times New Roman" pitchFamily="18" charset="0"/>
                <a:ea typeface="Calibri"/>
                <a:cs typeface="Times New Roman" pitchFamily="18" charset="0"/>
                <a:hlinkClick r:id=""/>
              </a:rPr>
              <a:t>PythonSchool.blog.ir</a:t>
            </a:r>
          </a:p>
          <a:p>
            <a:pPr algn="ctr" rtl="1">
              <a:lnSpc>
                <a:spcPct val="115000"/>
              </a:lnSpc>
            </a:pPr>
            <a:r>
              <a:rPr lang="en-US" sz="3200" b="1" dirty="0" smtClean="0">
                <a:solidFill>
                  <a:srgbClr val="000000"/>
                </a:solidFill>
                <a:latin typeface="Times New Roman" pitchFamily="18" charset="0"/>
                <a:ea typeface="Calibri"/>
                <a:cs typeface="Times New Roman" pitchFamily="18" charset="0"/>
                <a:hlinkClick r:id=""/>
              </a:rPr>
              <a:t>CsharpSchool.blog.ir</a:t>
            </a:r>
            <a:endParaRPr lang="en-US" sz="3200" b="1" dirty="0" smtClean="0">
              <a:solidFill>
                <a:srgbClr val="000000"/>
              </a:solidFill>
              <a:latin typeface="Times New Roman" pitchFamily="18" charset="0"/>
              <a:ea typeface="Calibri"/>
              <a:cs typeface="Times New Roman" pitchFamily="18" charset="0"/>
              <a:hlinkClick r:id=""/>
            </a:endParaRPr>
          </a:p>
          <a:p>
            <a:pPr algn="ctr" rtl="1">
              <a:lnSpc>
                <a:spcPct val="115000"/>
              </a:lnSpc>
            </a:pPr>
            <a:r>
              <a:rPr lang="en-US" sz="3200" b="1" dirty="0" smtClean="0">
                <a:solidFill>
                  <a:srgbClr val="000000"/>
                </a:solidFill>
                <a:latin typeface="Times New Roman" pitchFamily="18" charset="0"/>
                <a:ea typeface="Calibri"/>
                <a:cs typeface="Times New Roman" pitchFamily="18" charset="0"/>
                <a:hlinkClick r:id=""/>
              </a:rPr>
              <a:t>Flowchart.blog.ir</a:t>
            </a:r>
            <a:endParaRPr lang="fa-IR" sz="3200" b="1" dirty="0">
              <a:solidFill>
                <a:srgbClr val="000000"/>
              </a:solidFill>
              <a:latin typeface="Times New Roman" pitchFamily="18" charset="0"/>
              <a:ea typeface="Calibri"/>
              <a:cs typeface="Times New Roman" pitchFamily="18" charset="0"/>
              <a:hlinkClick r:id="rId2"/>
            </a:endParaRPr>
          </a:p>
          <a:p>
            <a:pPr algn="ctr" rtl="1">
              <a:lnSpc>
                <a:spcPct val="115000"/>
              </a:lnSpc>
            </a:pPr>
            <a:r>
              <a:rPr lang="en-US" b="1" dirty="0" smtClean="0">
                <a:solidFill>
                  <a:srgbClr val="000000"/>
                </a:solidFill>
                <a:latin typeface="Times New Roman" pitchFamily="18" charset="0"/>
                <a:ea typeface="Calibri"/>
                <a:cs typeface="Times New Roman" pitchFamily="18" charset="0"/>
                <a:hlinkClick r:id="rId2"/>
              </a:rPr>
              <a:t>AbuzarArtSchool@yahoo.com</a:t>
            </a:r>
            <a:endParaRPr lang="fa-IR" b="1" dirty="0" smtClean="0">
              <a:solidFill>
                <a:srgbClr val="000000"/>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6339532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046794" y="476672"/>
            <a:ext cx="670376" cy="523220"/>
          </a:xfrm>
          <a:prstGeom prst="rect">
            <a:avLst/>
          </a:prstGeom>
          <a:noFill/>
        </p:spPr>
        <p:txBody>
          <a:bodyPr wrap="none" rtlCol="0">
            <a:spAutoFit/>
          </a:bodyPr>
          <a:lstStyle/>
          <a:p>
            <a:pPr algn="r" rtl="1"/>
            <a:r>
              <a:rPr lang="fa-IR" sz="2800" dirty="0" smtClean="0">
                <a:cs typeface="B Titr" pitchFamily="2" charset="-78"/>
              </a:rPr>
              <a:t> گنو</a:t>
            </a:r>
            <a:endParaRPr lang="en-US" sz="2800" dirty="0">
              <a:cs typeface="B Titr" pitchFamily="2" charset="-78"/>
            </a:endParaRPr>
          </a:p>
        </p:txBody>
      </p:sp>
      <p:sp>
        <p:nvSpPr>
          <p:cNvPr id="6" name="TextBox 5"/>
          <p:cNvSpPr txBox="1"/>
          <p:nvPr/>
        </p:nvSpPr>
        <p:spPr>
          <a:xfrm>
            <a:off x="611559" y="1196752"/>
            <a:ext cx="8105611" cy="6001643"/>
          </a:xfrm>
          <a:prstGeom prst="rect">
            <a:avLst/>
          </a:prstGeom>
          <a:noFill/>
        </p:spPr>
        <p:txBody>
          <a:bodyPr wrap="square" rtlCol="0">
            <a:spAutoFit/>
          </a:bodyPr>
          <a:lstStyle/>
          <a:p>
            <a:pPr algn="just" rtl="1"/>
            <a:r>
              <a:rPr lang="fa-IR" sz="2000" b="1" dirty="0">
                <a:cs typeface="B Nazanin" pitchFamily="2" charset="-78"/>
              </a:rPr>
              <a:t>سیستم‌عامل گنو در سال ۱۹۸۳ با هدف ایجاد یک سیستم‌عامل کامل و آزاد شبه-یونیکس به‌وسیله ریچارد استالمن پایه‌گذاری شد. </a:t>
            </a:r>
            <a:r>
              <a:rPr lang="en-US" sz="2000" b="1" dirty="0">
                <a:cs typeface="B Nazanin" pitchFamily="2" charset="-78"/>
              </a:rPr>
              <a:t>GNU </a:t>
            </a:r>
            <a:r>
              <a:rPr lang="fa-IR" sz="2000" b="1" dirty="0">
                <a:cs typeface="B Nazanin" pitchFamily="2" charset="-78"/>
              </a:rPr>
              <a:t>مخفف بازگشتی «</a:t>
            </a:r>
            <a:r>
              <a:rPr lang="en-US" sz="2000" b="1" dirty="0">
                <a:cs typeface="B Nazanin" pitchFamily="2" charset="-78"/>
              </a:rPr>
              <a:t>GNU's Not Unix» </a:t>
            </a:r>
            <a:r>
              <a:rPr lang="fa-IR" sz="2000" b="1" dirty="0">
                <a:cs typeface="B Nazanin" pitchFamily="2" charset="-78"/>
              </a:rPr>
              <a:t>است.</a:t>
            </a:r>
          </a:p>
          <a:p>
            <a:pPr algn="just" rtl="1"/>
            <a:endParaRPr lang="fa-IR" sz="1400" b="1" dirty="0">
              <a:cs typeface="B Nazanin" pitchFamily="2" charset="-78"/>
            </a:endParaRPr>
          </a:p>
          <a:p>
            <a:pPr algn="just" rtl="1"/>
            <a:r>
              <a:rPr lang="fa-IR" sz="2000" b="1" dirty="0">
                <a:cs typeface="B Nazanin" pitchFamily="2" charset="-78"/>
              </a:rPr>
              <a:t>پروژه گنو در سال ۱۹۸۴ با هدف پشتیبانی و تولید نرم‌افزار آزاد برای سیستم‌عامل گنو تأسیس شد.</a:t>
            </a:r>
          </a:p>
          <a:p>
            <a:pPr algn="just" rtl="1"/>
            <a:endParaRPr lang="fa-IR" sz="1600" b="1" dirty="0">
              <a:cs typeface="B Nazanin" pitchFamily="2" charset="-78"/>
            </a:endParaRPr>
          </a:p>
          <a:p>
            <a:pPr algn="just" rtl="1"/>
            <a:r>
              <a:rPr lang="fa-IR" sz="2000" b="1" dirty="0">
                <a:cs typeface="B Nazanin" pitchFamily="2" charset="-78"/>
              </a:rPr>
              <a:t>بنیاد نرم‌افزار آزاد در سال ۱۹۸۵ با هدف حمایت از جنبش نرم‌افزار آزاد و به ویژه پروژهٔ گنو شروع به کار کرد.</a:t>
            </a:r>
          </a:p>
          <a:p>
            <a:pPr algn="just" rtl="1"/>
            <a:endParaRPr lang="fa-IR" sz="1200" b="1" dirty="0">
              <a:cs typeface="B Nazanin" pitchFamily="2" charset="-78"/>
            </a:endParaRPr>
          </a:p>
          <a:p>
            <a:pPr algn="just" rtl="1"/>
            <a:r>
              <a:rPr lang="fa-IR" sz="2000" b="1" dirty="0">
                <a:cs typeface="B Nazanin" pitchFamily="2" charset="-78"/>
              </a:rPr>
              <a:t>امروزه مهم‌ترین و رایج‌ترین سیستم‌عاملی که از نرم‌افزارهای پروژه گنو و پروانه </a:t>
            </a:r>
            <a:r>
              <a:rPr lang="en-US" sz="2000" b="1" dirty="0">
                <a:cs typeface="B Nazanin" pitchFamily="2" charset="-78"/>
              </a:rPr>
              <a:t>GNU GPL </a:t>
            </a:r>
            <a:r>
              <a:rPr lang="fa-IR" sz="2000" b="1" dirty="0">
                <a:cs typeface="B Nazanin" pitchFamily="2" charset="-78"/>
              </a:rPr>
              <a:t>استفاده می‌کند، لینوکس است که از کرنل لینوکس استفاده می‌کند و به شکل توزیع لینوکس عرضه می‌شود که بعضی اشخاص به آن «گنو/لینوکس» می‌گویند. </a:t>
            </a:r>
            <a:endParaRPr lang="en-US" sz="2000" b="1" dirty="0" smtClean="0">
              <a:cs typeface="B Nazanin" pitchFamily="2" charset="-78"/>
            </a:endParaRPr>
          </a:p>
          <a:p>
            <a:pPr algn="just" rtl="1"/>
            <a:endParaRPr lang="en-US" sz="1400" b="1" dirty="0" smtClean="0">
              <a:cs typeface="B Nazanin" pitchFamily="2" charset="-78"/>
            </a:endParaRPr>
          </a:p>
          <a:p>
            <a:pPr algn="just" rtl="1"/>
            <a:r>
              <a:rPr lang="fa-IR" sz="2000" b="1" dirty="0">
                <a:cs typeface="B Nazanin" pitchFamily="2" charset="-78"/>
              </a:rPr>
              <a:t>گنو یک مخفف بازگشتی است و از نخستین حرف کلمات </a:t>
            </a:r>
            <a:r>
              <a:rPr lang="en-US" sz="2000" b="1" dirty="0">
                <a:cs typeface="B Nazanin" pitchFamily="2" charset="-78"/>
              </a:rPr>
              <a:t>GNU's Not Unix </a:t>
            </a:r>
            <a:r>
              <a:rPr lang="fa-IR" sz="2000" b="1" dirty="0">
                <a:cs typeface="B Nazanin" pitchFamily="2" charset="-78"/>
              </a:rPr>
              <a:t>به معنای گنو یونیکس نیست گرفته شده است. ریچارد استالمن این نام را روشی خلّاقانه برای ادای دین به سیستم‌عامل یونیکس می‌داند، زیرا استفاده از نام یونیکس به دلیل علامت تجاری بودن در یک محصول دیگر بدون اجازه ممکن نیست. همچنین گنو نام نوعی گاو وحشی است که در آفریقا زندگی می‌کند.</a:t>
            </a:r>
          </a:p>
          <a:p>
            <a:pPr algn="just" rtl="1"/>
            <a:endParaRPr lang="fa-IR" sz="2000" b="1" dirty="0">
              <a:cs typeface="B Nazanin" pitchFamily="2" charset="-78"/>
            </a:endParaRPr>
          </a:p>
          <a:p>
            <a:pPr algn="just" rtl="1"/>
            <a:endParaRPr lang="fa-IR" sz="2000" b="1" dirty="0">
              <a:cs typeface="B Nazanin" pitchFamily="2" charset="-78"/>
            </a:endParaRPr>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33005"/>
            <a:ext cx="1147192" cy="1120305"/>
          </a:xfrm>
        </p:spPr>
      </p:pic>
    </p:spTree>
    <p:extLst>
      <p:ext uri="{BB962C8B-B14F-4D97-AF65-F5344CB8AC3E}">
        <p14:creationId xmlns:p14="http://schemas.microsoft.com/office/powerpoint/2010/main" val="3594085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476672"/>
            <a:ext cx="2857500" cy="333375"/>
          </a:xfrm>
        </p:spPr>
      </p:pic>
      <p:sp>
        <p:nvSpPr>
          <p:cNvPr id="5" name="TextBox 4"/>
          <p:cNvSpPr txBox="1"/>
          <p:nvPr/>
        </p:nvSpPr>
        <p:spPr>
          <a:xfrm>
            <a:off x="6123190" y="404664"/>
            <a:ext cx="2593980" cy="523220"/>
          </a:xfrm>
          <a:prstGeom prst="rect">
            <a:avLst/>
          </a:prstGeom>
          <a:noFill/>
        </p:spPr>
        <p:txBody>
          <a:bodyPr wrap="none" rtlCol="0">
            <a:spAutoFit/>
          </a:bodyPr>
          <a:lstStyle/>
          <a:p>
            <a:r>
              <a:rPr lang="fa-IR" sz="2800" dirty="0" smtClean="0">
                <a:cs typeface="B Titr" pitchFamily="2" charset="-78"/>
              </a:rPr>
              <a:t>نرم افزار های آزاد</a:t>
            </a:r>
            <a:endParaRPr lang="en-US" sz="2800" dirty="0">
              <a:cs typeface="B Titr" pitchFamily="2" charset="-78"/>
            </a:endParaRPr>
          </a:p>
        </p:txBody>
      </p:sp>
      <p:sp>
        <p:nvSpPr>
          <p:cNvPr id="6" name="TextBox 5"/>
          <p:cNvSpPr txBox="1"/>
          <p:nvPr/>
        </p:nvSpPr>
        <p:spPr>
          <a:xfrm>
            <a:off x="611559" y="1196752"/>
            <a:ext cx="8105611" cy="5016758"/>
          </a:xfrm>
          <a:prstGeom prst="rect">
            <a:avLst/>
          </a:prstGeom>
          <a:noFill/>
        </p:spPr>
        <p:txBody>
          <a:bodyPr wrap="square" rtlCol="0">
            <a:spAutoFit/>
          </a:bodyPr>
          <a:lstStyle/>
          <a:p>
            <a:pPr algn="just" rtl="1"/>
            <a:r>
              <a:rPr lang="fa-IR" sz="2000" b="1" dirty="0">
                <a:cs typeface="B Nazanin" pitchFamily="2" charset="-78"/>
              </a:rPr>
              <a:t>طبق تعریف نرم‌افزار آزاد توسط بنیاد نرم‌افزارهای آزاد، هر نرم‌افزاری که آزادی‌های زیر را برای کاربرانش فراهم کند به عنوان یک نرم‌افزار آزاد شناخته می‌شود: </a:t>
            </a:r>
            <a:endParaRPr lang="fa-IR" sz="2000" b="1" dirty="0" smtClean="0">
              <a:cs typeface="B Nazanin" pitchFamily="2" charset="-78"/>
            </a:endParaRPr>
          </a:p>
          <a:p>
            <a:pPr algn="just" rtl="1"/>
            <a:endParaRPr lang="fa-IR" sz="2000" b="1" dirty="0" smtClean="0">
              <a:cs typeface="B Nazanin" pitchFamily="2" charset="-78"/>
            </a:endParaRPr>
          </a:p>
          <a:p>
            <a:pPr marL="342900" indent="-342900" algn="just" rtl="1">
              <a:buFont typeface="Wingdings" pitchFamily="2" charset="2"/>
              <a:buChar char="ü"/>
            </a:pPr>
            <a:r>
              <a:rPr lang="fa-IR" sz="2000" b="1" dirty="0" smtClean="0">
                <a:cs typeface="B Nazanin" pitchFamily="2" charset="-78"/>
              </a:rPr>
              <a:t>کاربران </a:t>
            </a:r>
            <a:r>
              <a:rPr lang="fa-IR" sz="2000" b="1" dirty="0">
                <a:cs typeface="B Nazanin" pitchFamily="2" charset="-78"/>
              </a:rPr>
              <a:t>باید اجازه داشته باشند که نرم‌افزار مورد نظر را برای هر قصد و منظوری اجرا کنند</a:t>
            </a:r>
            <a:r>
              <a:rPr lang="fa-IR" sz="2000" b="1" dirty="0" smtClean="0">
                <a:cs typeface="B Nazanin" pitchFamily="2" charset="-78"/>
              </a:rPr>
              <a:t>.</a:t>
            </a:r>
          </a:p>
          <a:p>
            <a:pPr algn="just" rtl="1"/>
            <a:endParaRPr lang="fa-IR" sz="2000" b="1" dirty="0">
              <a:cs typeface="B Nazanin" pitchFamily="2" charset="-78"/>
            </a:endParaRPr>
          </a:p>
          <a:p>
            <a:pPr marL="342900" indent="-342900" algn="just" rtl="1">
              <a:buFont typeface="Wingdings" pitchFamily="2" charset="2"/>
              <a:buChar char="ü"/>
            </a:pPr>
            <a:r>
              <a:rPr lang="fa-IR" sz="2000" b="1" dirty="0" smtClean="0">
                <a:cs typeface="B Nazanin" pitchFamily="2" charset="-78"/>
              </a:rPr>
              <a:t>کاربران </a:t>
            </a:r>
            <a:r>
              <a:rPr lang="fa-IR" sz="2000" b="1" dirty="0">
                <a:cs typeface="B Nazanin" pitchFamily="2" charset="-78"/>
              </a:rPr>
              <a:t>باید اجازه داشته باشند نرم‌افزار را مطابق با نیازهای خود تغییر دهند. برای رسیدن به این هدف، کدهای منبع نرم‌افزار باید در اختیار کاربر قرار گیرد</a:t>
            </a:r>
            <a:r>
              <a:rPr lang="fa-IR" sz="2000" b="1" dirty="0" smtClean="0">
                <a:cs typeface="B Nazanin" pitchFamily="2" charset="-78"/>
              </a:rPr>
              <a:t>.</a:t>
            </a:r>
          </a:p>
          <a:p>
            <a:pPr marL="342900" indent="-342900" algn="just" rtl="1">
              <a:buFont typeface="Wingdings" pitchFamily="2" charset="2"/>
              <a:buChar char="ü"/>
            </a:pPr>
            <a:endParaRPr lang="fa-IR" sz="2000" b="1" dirty="0">
              <a:cs typeface="B Nazanin" pitchFamily="2" charset="-78"/>
            </a:endParaRPr>
          </a:p>
          <a:p>
            <a:pPr marL="342900" indent="-342900" algn="just" rtl="1">
              <a:buFont typeface="Wingdings" pitchFamily="2" charset="2"/>
              <a:buChar char="ü"/>
            </a:pPr>
            <a:r>
              <a:rPr lang="fa-IR" sz="2000" b="1" dirty="0" smtClean="0">
                <a:cs typeface="B Nazanin" pitchFamily="2" charset="-78"/>
              </a:rPr>
              <a:t>کاربران </a:t>
            </a:r>
            <a:r>
              <a:rPr lang="fa-IR" sz="2000" b="1" dirty="0">
                <a:cs typeface="B Nazanin" pitchFamily="2" charset="-78"/>
              </a:rPr>
              <a:t>باید اجازه داشته باشند نرم‌افزار را مجدداً منتشر کرده و در اختیار دیگران قرار دهند. این کار می‌تواند به صورت رایگان و یا در ازای دریافت مبلغی پول صورت گیرد</a:t>
            </a:r>
            <a:r>
              <a:rPr lang="fa-IR" sz="2000" b="1" dirty="0" smtClean="0">
                <a:cs typeface="B Nazanin" pitchFamily="2" charset="-78"/>
              </a:rPr>
              <a:t>.</a:t>
            </a:r>
          </a:p>
          <a:p>
            <a:pPr marL="342900" indent="-342900" algn="just" rtl="1">
              <a:buFont typeface="Wingdings" pitchFamily="2" charset="2"/>
              <a:buChar char="ü"/>
            </a:pPr>
            <a:endParaRPr lang="fa-IR" sz="2000" b="1" dirty="0">
              <a:cs typeface="B Nazanin" pitchFamily="2" charset="-78"/>
            </a:endParaRPr>
          </a:p>
          <a:p>
            <a:pPr marL="342900" indent="-342900" algn="just" rtl="1">
              <a:buFont typeface="Wingdings" pitchFamily="2" charset="2"/>
              <a:buChar char="ü"/>
            </a:pPr>
            <a:r>
              <a:rPr lang="fa-IR" sz="2000" b="1" dirty="0" smtClean="0">
                <a:cs typeface="B Nazanin" pitchFamily="2" charset="-78"/>
              </a:rPr>
              <a:t>اگر </a:t>
            </a:r>
            <a:r>
              <a:rPr lang="fa-IR" sz="2000" b="1" dirty="0">
                <a:cs typeface="B Nazanin" pitchFamily="2" charset="-78"/>
              </a:rPr>
              <a:t>کاربری نرم‌افزار را تغییر داد، باید اجازه داشته باشد آن را مجدداً منتشر کرده و در اختیار دیگران قرار دهد. (در مورد نرم‌افزارهای کپی‌لفت، لازم است تا کدهای منبع نرم‌افزار تغییریافته نیز در اختیار کاربران دیگر قرار </a:t>
            </a:r>
            <a:r>
              <a:rPr lang="fa-IR" sz="2000" b="1" dirty="0" smtClean="0">
                <a:cs typeface="B Nazanin" pitchFamily="2" charset="-78"/>
              </a:rPr>
              <a:t>گیرد)</a:t>
            </a:r>
            <a:endParaRPr lang="fa-IR" sz="2000" b="1" dirty="0">
              <a:cs typeface="B Nazanin" pitchFamily="2" charset="-78"/>
            </a:endParaRPr>
          </a:p>
          <a:p>
            <a:pPr marL="342900" indent="-342900" algn="just" rtl="1">
              <a:buFont typeface="Wingdings" pitchFamily="2" charset="2"/>
              <a:buChar char="ü"/>
            </a:pPr>
            <a:endParaRPr lang="fa-IR" sz="2000" b="1" dirty="0">
              <a:cs typeface="B Nazanin" pitchFamily="2" charset="-78"/>
            </a:endParaRPr>
          </a:p>
        </p:txBody>
      </p:sp>
    </p:spTree>
    <p:extLst>
      <p:ext uri="{BB962C8B-B14F-4D97-AF65-F5344CB8AC3E}">
        <p14:creationId xmlns:p14="http://schemas.microsoft.com/office/powerpoint/2010/main" val="2643751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87679" y="524594"/>
            <a:ext cx="1300356" cy="523220"/>
          </a:xfrm>
          <a:prstGeom prst="rect">
            <a:avLst/>
          </a:prstGeom>
          <a:noFill/>
        </p:spPr>
        <p:txBody>
          <a:bodyPr wrap="none" rtlCol="0">
            <a:spAutoFit/>
          </a:bodyPr>
          <a:lstStyle/>
          <a:p>
            <a:r>
              <a:rPr lang="fa-IR" sz="2800" dirty="0" smtClean="0">
                <a:cs typeface="B Titr" pitchFamily="2" charset="-78"/>
              </a:rPr>
              <a:t>کپی لفت</a:t>
            </a:r>
            <a:endParaRPr lang="en-US" sz="2800" dirty="0">
              <a:cs typeface="B Titr" pitchFamily="2" charset="-78"/>
            </a:endParaRPr>
          </a:p>
        </p:txBody>
      </p:sp>
      <p:sp>
        <p:nvSpPr>
          <p:cNvPr id="6" name="TextBox 5"/>
          <p:cNvSpPr txBox="1"/>
          <p:nvPr/>
        </p:nvSpPr>
        <p:spPr>
          <a:xfrm>
            <a:off x="611559" y="1196752"/>
            <a:ext cx="8105611" cy="4401205"/>
          </a:xfrm>
          <a:prstGeom prst="rect">
            <a:avLst/>
          </a:prstGeom>
          <a:noFill/>
        </p:spPr>
        <p:txBody>
          <a:bodyPr wrap="square" rtlCol="0">
            <a:spAutoFit/>
          </a:bodyPr>
          <a:lstStyle/>
          <a:p>
            <a:pPr algn="just" rtl="1"/>
            <a:r>
              <a:rPr lang="fa-IR" sz="2000" b="1" dirty="0">
                <a:solidFill>
                  <a:schemeClr val="tx1">
                    <a:lumMod val="95000"/>
                    <a:lumOff val="5000"/>
                  </a:schemeClr>
                </a:solidFill>
                <a:cs typeface="B Nazanin" pitchFamily="2" charset="-78"/>
              </a:rPr>
              <a:t>کپی‌لفت یک مفهوم عام است و پیاده‌سازی‌های مختلفی از این مفهوم در قالب اجازه‌نامه‌های مختلف پدید آمده‌اند. تعدادی از این اجازه‌نامه‌ها که توسط بنیاد نرم‌افزارهای آزاد منتشر شده‌اند، شامل این موارد است:</a:t>
            </a:r>
          </a:p>
          <a:p>
            <a:pPr marL="342900" indent="-342900" algn="just" rtl="1">
              <a:buFont typeface="Wingdings" pitchFamily="2" charset="2"/>
              <a:buChar char="ü"/>
            </a:pPr>
            <a:r>
              <a:rPr lang="fa-IR" sz="2000" b="1" dirty="0" smtClean="0">
                <a:solidFill>
                  <a:srgbClr val="00B050"/>
                </a:solidFill>
                <a:cs typeface="B Nazanin" pitchFamily="2" charset="-78"/>
              </a:rPr>
              <a:t>جی‌پی‌ال</a:t>
            </a:r>
            <a:r>
              <a:rPr lang="en-US" sz="2000" b="1" dirty="0" smtClean="0">
                <a:solidFill>
                  <a:srgbClr val="00B050"/>
                </a:solidFill>
                <a:cs typeface="B Nazanin" pitchFamily="2" charset="-78"/>
              </a:rPr>
              <a:t>(GPL)</a:t>
            </a:r>
            <a:r>
              <a:rPr lang="fa-IR" sz="2000" b="1" dirty="0" smtClean="0">
                <a:solidFill>
                  <a:schemeClr val="tx1">
                    <a:lumMod val="95000"/>
                    <a:lumOff val="5000"/>
                  </a:schemeClr>
                </a:solidFill>
                <a:cs typeface="B Nazanin" pitchFamily="2" charset="-78"/>
              </a:rPr>
              <a:t>، اجازه‌نامه </a:t>
            </a:r>
            <a:r>
              <a:rPr lang="fa-IR" sz="2000" b="1" dirty="0">
                <a:solidFill>
                  <a:schemeClr val="tx1">
                    <a:lumMod val="95000"/>
                    <a:lumOff val="5000"/>
                  </a:schemeClr>
                </a:solidFill>
                <a:cs typeface="B Nazanin" pitchFamily="2" charset="-78"/>
              </a:rPr>
              <a:t>جامع و عمومی گنو: این اجازه‌نامه به منظور اعمال کپی‌لفت به نرم‌افزارها و متن آنها پدیدآمده است و تضمین می‌کند کاربران تمام آزادی‌هایی که در تعریف نرم‌افزار آزاد آمده است را داشته باشند و هیچ شخصی نتواند این آزادی‌ها را از آنان بگیرد. </a:t>
            </a:r>
          </a:p>
          <a:p>
            <a:pPr marL="342900" indent="-342900" algn="just" rtl="1">
              <a:buFont typeface="Wingdings" pitchFamily="2" charset="2"/>
              <a:buChar char="ü"/>
            </a:pPr>
            <a:r>
              <a:rPr lang="fa-IR" sz="2000" b="1" dirty="0" smtClean="0">
                <a:solidFill>
                  <a:srgbClr val="00B050"/>
                </a:solidFill>
                <a:cs typeface="B Nazanin" pitchFamily="2" charset="-78"/>
              </a:rPr>
              <a:t>ال‌جی‌پی‌ال</a:t>
            </a:r>
            <a:r>
              <a:rPr lang="en-US" sz="2000" b="1" dirty="0" smtClean="0">
                <a:solidFill>
                  <a:srgbClr val="00B050"/>
                </a:solidFill>
                <a:cs typeface="B Nazanin" pitchFamily="2" charset="-78"/>
              </a:rPr>
              <a:t>(LGPL)</a:t>
            </a:r>
            <a:r>
              <a:rPr lang="fa-IR" sz="2000" b="1" dirty="0" smtClean="0">
                <a:solidFill>
                  <a:schemeClr val="tx1">
                    <a:lumMod val="95000"/>
                    <a:lumOff val="5000"/>
                  </a:schemeClr>
                </a:solidFill>
                <a:cs typeface="B Nazanin" pitchFamily="2" charset="-78"/>
              </a:rPr>
              <a:t>، اجازه‌نامه </a:t>
            </a:r>
            <a:r>
              <a:rPr lang="fa-IR" sz="2000" b="1" dirty="0">
                <a:solidFill>
                  <a:schemeClr val="tx1">
                    <a:lumMod val="95000"/>
                    <a:lumOff val="5000"/>
                  </a:schemeClr>
                </a:solidFill>
                <a:cs typeface="B Nazanin" pitchFamily="2" charset="-78"/>
              </a:rPr>
              <a:t>کوچکتر جامع و عمومی گنو: این اجازه‌نامه برای اعمال به کتابخانه‌های نرم‌افزاری پدید آمده است و به کاربران اجازه می‌دهد کتابخانه‌هایی که تحت قوانین این اجازه‌نامه انتشار یافته‌اند را با نرم‌افزارهای مالکیتی ترکیب کنند. </a:t>
            </a:r>
          </a:p>
          <a:p>
            <a:pPr marL="342900" indent="-342900" algn="just" rtl="1">
              <a:buFont typeface="Wingdings" pitchFamily="2" charset="2"/>
              <a:buChar char="ü"/>
            </a:pPr>
            <a:r>
              <a:rPr lang="fa-IR" sz="2000" b="1" dirty="0">
                <a:solidFill>
                  <a:srgbClr val="00B050"/>
                </a:solidFill>
                <a:cs typeface="B Nazanin" pitchFamily="2" charset="-78"/>
              </a:rPr>
              <a:t>پروانه مستندات آزاد </a:t>
            </a:r>
            <a:r>
              <a:rPr lang="fa-IR" sz="2000" b="1" dirty="0" smtClean="0">
                <a:solidFill>
                  <a:srgbClr val="00B050"/>
                </a:solidFill>
                <a:cs typeface="B Nazanin" pitchFamily="2" charset="-78"/>
              </a:rPr>
              <a:t>گنو</a:t>
            </a:r>
            <a:r>
              <a:rPr lang="en-US" sz="2000" b="1" dirty="0" smtClean="0">
                <a:solidFill>
                  <a:srgbClr val="00B050"/>
                </a:solidFill>
                <a:cs typeface="B Nazanin" pitchFamily="2" charset="-78"/>
              </a:rPr>
              <a:t>(GFDL)</a:t>
            </a:r>
            <a:r>
              <a:rPr lang="fa-IR" sz="2000" b="1" dirty="0" smtClean="0">
                <a:solidFill>
                  <a:schemeClr val="tx1">
                    <a:lumMod val="95000"/>
                    <a:lumOff val="5000"/>
                  </a:schemeClr>
                </a:solidFill>
                <a:cs typeface="B Nazanin" pitchFamily="2" charset="-78"/>
              </a:rPr>
              <a:t>: </a:t>
            </a:r>
            <a:r>
              <a:rPr lang="fa-IR" sz="2000" b="1" dirty="0">
                <a:solidFill>
                  <a:schemeClr val="tx1">
                    <a:lumMod val="95000"/>
                    <a:lumOff val="5000"/>
                  </a:schemeClr>
                </a:solidFill>
                <a:cs typeface="B Nazanin" pitchFamily="2" charset="-78"/>
              </a:rPr>
              <a:t>نرم‌افزار آزاد باید دارای مستندات آزاد نیز باشد. این اجازه‌نامه به کاربران اجازه می‌دهد تا مستندات را ویرایش کرده و مجدداً توزیع کنند؛ و در عین حال تضمین می‌کند آزادیِ ویرایش و توزیع مجدد آن برای دیگران نیز محفوظ بماند. </a:t>
            </a:r>
          </a:p>
          <a:p>
            <a:pPr algn="just" rtl="1"/>
            <a:endParaRPr lang="fa-IR" sz="2000" b="1" dirty="0">
              <a:solidFill>
                <a:schemeClr val="tx1">
                  <a:lumMod val="95000"/>
                  <a:lumOff val="5000"/>
                </a:schemeClr>
              </a:solidFill>
              <a:cs typeface="B Nazanin" pitchFamily="2" charset="-78"/>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59" y="92546"/>
            <a:ext cx="864096" cy="864096"/>
          </a:xfrm>
          <a:prstGeom prst="rect">
            <a:avLst/>
          </a:prstGeom>
        </p:spPr>
      </p:pic>
    </p:spTree>
    <p:extLst>
      <p:ext uri="{BB962C8B-B14F-4D97-AF65-F5344CB8AC3E}">
        <p14:creationId xmlns:p14="http://schemas.microsoft.com/office/powerpoint/2010/main" val="204775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88640"/>
            <a:ext cx="8686800" cy="841248"/>
          </a:xfrm>
        </p:spPr>
        <p:txBody>
          <a:bodyPr/>
          <a:lstStyle/>
          <a:p>
            <a:pPr algn="r" rtl="1"/>
            <a:r>
              <a:rPr lang="fa-IR" b="1" dirty="0" smtClean="0">
                <a:cs typeface="B Titr" pitchFamily="2" charset="-78"/>
              </a:rPr>
              <a:t>زبان پایتون</a:t>
            </a:r>
            <a:endParaRPr lang="en-US" b="1" dirty="0">
              <a:cs typeface="B Titr" pitchFamily="2" charset="-78"/>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6581863" y="5229200"/>
            <a:ext cx="1662545" cy="1109749"/>
          </a:xfrm>
          <a:prstGeom prst="ellipse">
            <a:avLst/>
          </a:prstGeom>
          <a:ln>
            <a:noFill/>
          </a:ln>
          <a:effectLst>
            <a:softEdge rad="112500"/>
          </a:effectLst>
        </p:spPr>
      </p:pic>
      <p:sp>
        <p:nvSpPr>
          <p:cNvPr id="5" name="Content Placeholder 4"/>
          <p:cNvSpPr>
            <a:spLocks noGrp="1"/>
          </p:cNvSpPr>
          <p:nvPr>
            <p:ph sz="half" idx="2"/>
          </p:nvPr>
        </p:nvSpPr>
        <p:spPr>
          <a:xfrm>
            <a:off x="395536" y="1412776"/>
            <a:ext cx="4968552" cy="4724400"/>
          </a:xfrm>
        </p:spPr>
        <p:txBody>
          <a:bodyPr>
            <a:noAutofit/>
          </a:bodyPr>
          <a:lstStyle/>
          <a:p>
            <a:pPr marL="0" indent="0" algn="just" rtl="1">
              <a:buNone/>
            </a:pPr>
            <a:r>
              <a:rPr lang="fa-IR" sz="2200" b="1" dirty="0" smtClean="0">
                <a:cs typeface="B Titr" pitchFamily="2" charset="-78"/>
              </a:rPr>
              <a:t>خالق زبان برنامه نویسی پایتون</a:t>
            </a:r>
            <a:endParaRPr lang="fa-IR" sz="2200" b="1" dirty="0">
              <a:latin typeface="Times New Roman" pitchFamily="18" charset="0"/>
              <a:cs typeface="B Titr" pitchFamily="2" charset="-78"/>
            </a:endParaRPr>
          </a:p>
          <a:p>
            <a:pPr marL="0" indent="0" algn="just" rtl="1">
              <a:buNone/>
            </a:pPr>
            <a:r>
              <a:rPr lang="fa-IR" sz="2200" b="1" dirty="0" smtClean="0">
                <a:latin typeface="Times New Roman" pitchFamily="18" charset="0"/>
                <a:cs typeface="B Nazanin" pitchFamily="2" charset="-78"/>
              </a:rPr>
              <a:t>زبان </a:t>
            </a:r>
            <a:r>
              <a:rPr lang="en-US" sz="2200" b="1" dirty="0" smtClean="0">
                <a:latin typeface="Times New Roman" pitchFamily="18" charset="0"/>
                <a:cs typeface="B Nazanin" pitchFamily="2" charset="-78"/>
              </a:rPr>
              <a:t>Python</a:t>
            </a:r>
            <a:r>
              <a:rPr lang="fa-IR" sz="2200" b="1" dirty="0" smtClean="0">
                <a:latin typeface="Times New Roman" pitchFamily="18" charset="0"/>
                <a:cs typeface="B Nazanin" pitchFamily="2" charset="-78"/>
              </a:rPr>
              <a:t> توسط آقای</a:t>
            </a:r>
            <a:r>
              <a:rPr lang="en-US" sz="2200" b="1" dirty="0" smtClean="0">
                <a:latin typeface="Times New Roman" pitchFamily="18" charset="0"/>
                <a:cs typeface="B Nazanin" pitchFamily="2" charset="-78"/>
              </a:rPr>
              <a:t>Guido </a:t>
            </a:r>
            <a:r>
              <a:rPr lang="en-US" sz="2200" b="1" dirty="0">
                <a:latin typeface="Times New Roman" pitchFamily="18" charset="0"/>
                <a:cs typeface="B Nazanin" pitchFamily="2" charset="-78"/>
              </a:rPr>
              <a:t>van </a:t>
            </a:r>
            <a:r>
              <a:rPr lang="en-US" sz="2200" b="1" dirty="0" err="1">
                <a:latin typeface="Times New Roman" pitchFamily="18" charset="0"/>
                <a:cs typeface="B Nazanin" pitchFamily="2" charset="-78"/>
              </a:rPr>
              <a:t>Rossum</a:t>
            </a:r>
            <a:r>
              <a:rPr lang="en-US" sz="2200" b="1" dirty="0">
                <a:latin typeface="Times New Roman" pitchFamily="18" charset="0"/>
                <a:cs typeface="B Nazanin" pitchFamily="2" charset="-78"/>
              </a:rPr>
              <a:t> </a:t>
            </a:r>
            <a:r>
              <a:rPr lang="fa-IR" sz="2200" b="1" dirty="0" smtClean="0">
                <a:latin typeface="Times New Roman" pitchFamily="18" charset="0"/>
                <a:cs typeface="B Nazanin" pitchFamily="2" charset="-78"/>
              </a:rPr>
              <a:t> ابداع </a:t>
            </a:r>
            <a:r>
              <a:rPr lang="fa-IR" sz="2200" b="1" dirty="0">
                <a:latin typeface="Times New Roman" pitchFamily="18" charset="0"/>
                <a:cs typeface="B Nazanin" pitchFamily="2" charset="-78"/>
              </a:rPr>
              <a:t>شده است (</a:t>
            </a:r>
            <a:r>
              <a:rPr lang="fa-IR" sz="2200" b="1" dirty="0" smtClean="0">
                <a:latin typeface="Times New Roman" pitchFamily="18" charset="0"/>
                <a:cs typeface="B Nazanin" pitchFamily="2" charset="-78"/>
              </a:rPr>
              <a:t>لقبش </a:t>
            </a:r>
            <a:r>
              <a:rPr lang="en-US" sz="2200" b="1" dirty="0">
                <a:latin typeface="Times New Roman" pitchFamily="18" charset="0"/>
                <a:cs typeface="B Nazanin" pitchFamily="2" charset="-78"/>
              </a:rPr>
              <a:t>Benevolent Dictator for Life </a:t>
            </a:r>
            <a:r>
              <a:rPr lang="fa-IR" sz="2200" b="1" dirty="0" smtClean="0">
                <a:latin typeface="Times New Roman" pitchFamily="18" charset="0"/>
                <a:cs typeface="B Nazanin" pitchFamily="2" charset="-78"/>
              </a:rPr>
              <a:t>،  </a:t>
            </a:r>
            <a:r>
              <a:rPr lang="fa-IR" sz="2200" b="1" dirty="0">
                <a:latin typeface="Times New Roman" pitchFamily="18" charset="0"/>
                <a:cs typeface="B Nazanin" pitchFamily="2" charset="-78"/>
              </a:rPr>
              <a:t>دیکتاتور خیرخواه جاویدان است.) وی پیش از طراحی زبان پایتون، اقدام به طراحی زبانی تحت عنوان </a:t>
            </a:r>
            <a:r>
              <a:rPr lang="en-US" sz="2200" b="1" dirty="0">
                <a:latin typeface="Times New Roman" pitchFamily="18" charset="0"/>
                <a:cs typeface="B Nazanin" pitchFamily="2" charset="-78"/>
              </a:rPr>
              <a:t>ABC </a:t>
            </a:r>
            <a:r>
              <a:rPr lang="fa-IR" sz="2200" b="1" dirty="0">
                <a:latin typeface="Times New Roman" pitchFamily="18" charset="0"/>
                <a:cs typeface="B Nazanin" pitchFamily="2" charset="-78"/>
              </a:rPr>
              <a:t>کرده بود اما این زبان خیلی با اقبال عمومی مواجه نشد. پس از بازخوردهایی که در ارتباط با این زبان از سایر برنامه نویسان گرفت، آقای </a:t>
            </a:r>
            <a:r>
              <a:rPr lang="fa-IR" sz="2200" b="1" dirty="0" smtClean="0">
                <a:latin typeface="Times New Roman" pitchFamily="18" charset="0"/>
                <a:cs typeface="B Nazanin" pitchFamily="2" charset="-78"/>
              </a:rPr>
              <a:t>خودو فان </a:t>
            </a:r>
            <a:r>
              <a:rPr lang="fa-IR" sz="2200" b="1" dirty="0">
                <a:latin typeface="Times New Roman" pitchFamily="18" charset="0"/>
                <a:cs typeface="B Nazanin" pitchFamily="2" charset="-78"/>
              </a:rPr>
              <a:t>روسوم در زمستان سال ۱۹۸۹ زبان پایتون را پایه ریزی کرد که برخلاف زبان قبلی، خیلی مورد استقبال سایر برنامه نویسان سرتاسر دنیا قرار گرفت.</a:t>
            </a:r>
            <a:endParaRPr lang="en-US" sz="2200" b="1" dirty="0">
              <a:latin typeface="Times New Roman" pitchFamily="18" charset="0"/>
              <a:cs typeface="B Nazanin" pitchFamily="2" charset="-78"/>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0112" y="1268760"/>
            <a:ext cx="3240360" cy="28803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36136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260648"/>
            <a:ext cx="8686800" cy="838200"/>
          </a:xfrm>
        </p:spPr>
        <p:txBody>
          <a:bodyPr/>
          <a:lstStyle/>
          <a:p>
            <a:pPr algn="r" rtl="1"/>
            <a:r>
              <a:rPr lang="fa-IR" b="1" dirty="0">
                <a:cs typeface="B Titr" pitchFamily="2" charset="-78"/>
              </a:rPr>
              <a:t>داستان </a:t>
            </a:r>
            <a:r>
              <a:rPr lang="fa-IR" b="1" dirty="0" smtClean="0">
                <a:cs typeface="B Titr" pitchFamily="2" charset="-78"/>
              </a:rPr>
              <a:t>نامگذاری</a:t>
            </a:r>
            <a:endParaRPr lang="en-US" dirty="0">
              <a:cs typeface="B Titr" pitchFamily="2" charset="-78"/>
            </a:endParaRPr>
          </a:p>
        </p:txBody>
      </p:sp>
      <p:sp>
        <p:nvSpPr>
          <p:cNvPr id="6" name="Content Placeholder 5"/>
          <p:cNvSpPr>
            <a:spLocks noGrp="1"/>
          </p:cNvSpPr>
          <p:nvPr>
            <p:ph idx="1"/>
          </p:nvPr>
        </p:nvSpPr>
        <p:spPr/>
        <p:txBody>
          <a:bodyPr>
            <a:normAutofit/>
          </a:bodyPr>
          <a:lstStyle/>
          <a:p>
            <a:pPr marL="0" indent="0" algn="just" rtl="1">
              <a:buNone/>
            </a:pPr>
            <a:r>
              <a:rPr lang="fa-IR" sz="2800" b="1" dirty="0" smtClean="0">
                <a:cs typeface="B Nazanin" pitchFamily="2" charset="-78"/>
              </a:rPr>
              <a:t>ون </a:t>
            </a:r>
            <a:r>
              <a:rPr lang="fa-IR" sz="2800" b="1" dirty="0">
                <a:cs typeface="B Nazanin" pitchFamily="2" charset="-78"/>
              </a:rPr>
              <a:t>روسوم پیش از هر چیز، تلاش کرد نامی مناسب برای زبان جدیدی که در صدد طراحی آن بود پیدا کند و با توجه به این که این زبان جدید از دل پروژه ی </a:t>
            </a:r>
            <a:r>
              <a:rPr lang="en-US" sz="2800" b="1" dirty="0">
                <a:cs typeface="B Nazanin" pitchFamily="2" charset="-78"/>
              </a:rPr>
              <a:t>ABC </a:t>
            </a:r>
            <a:r>
              <a:rPr lang="fa-IR" sz="2800" b="1" dirty="0">
                <a:cs typeface="B Nazanin" pitchFamily="2" charset="-78"/>
              </a:rPr>
              <a:t>بیرون می آمد، در ابتدا قصد داشت آن را </a:t>
            </a:r>
            <a:r>
              <a:rPr lang="en-US" sz="2800" b="1" dirty="0">
                <a:cs typeface="B Nazanin" pitchFamily="2" charset="-78"/>
              </a:rPr>
              <a:t>B </a:t>
            </a:r>
            <a:r>
              <a:rPr lang="fa-IR" sz="2800" b="1" dirty="0">
                <a:cs typeface="B Nazanin" pitchFamily="2" charset="-78"/>
              </a:rPr>
              <a:t>بنامد، اما متوجه شد زبانی به همین نام وجود دارد. پس از آن که روسوم بسیاری از پیشنهادات اعضای گروه را در مورد نام زبان جدید رد کرد تصمیم گرفت اولین نامی را که به ذهنش رسید انتخاب کند، که به طور اتفاقی به یاد کمدی محبوبش که آن روزها از شبکه ی </a:t>
            </a:r>
            <a:r>
              <a:rPr lang="en-US" sz="2800" b="1" dirty="0">
                <a:cs typeface="B Nazanin" pitchFamily="2" charset="-78"/>
              </a:rPr>
              <a:t>BBC </a:t>
            </a:r>
            <a:r>
              <a:rPr lang="fa-IR" sz="2800" b="1" dirty="0">
                <a:cs typeface="B Nazanin" pitchFamily="2" charset="-78"/>
              </a:rPr>
              <a:t>با نام </a:t>
            </a:r>
            <a:r>
              <a:rPr lang="en-US" sz="2800" b="1" dirty="0">
                <a:cs typeface="B Nazanin" pitchFamily="2" charset="-78"/>
              </a:rPr>
              <a:t>Monty Python’s Flying Circus </a:t>
            </a:r>
            <a:r>
              <a:rPr lang="fa-IR" sz="2800" b="1" dirty="0">
                <a:cs typeface="B Nazanin" pitchFamily="2" charset="-78"/>
              </a:rPr>
              <a:t>پخش می شد افتاد و به این ترتیب نام پایتون را برای پروژه ی جدید خود انتخاب کرد.</a:t>
            </a:r>
            <a:endParaRPr lang="en-US" sz="2800" b="1" dirty="0">
              <a:cs typeface="B Nazanin" pitchFamily="2" charset="-78"/>
            </a:endParaRPr>
          </a:p>
        </p:txBody>
      </p:sp>
    </p:spTree>
    <p:extLst>
      <p:ext uri="{BB962C8B-B14F-4D97-AF65-F5344CB8AC3E}">
        <p14:creationId xmlns:p14="http://schemas.microsoft.com/office/powerpoint/2010/main" val="3804828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16632"/>
            <a:ext cx="8686800" cy="841248"/>
          </a:xfrm>
        </p:spPr>
        <p:txBody>
          <a:bodyPr/>
          <a:lstStyle/>
          <a:p>
            <a:pPr algn="r" rtl="1"/>
            <a:r>
              <a:rPr lang="fa-IR" b="1" dirty="0" smtClean="0">
                <a:cs typeface="B Titr" pitchFamily="2" charset="-78"/>
              </a:rPr>
              <a:t>نسخه های پایتون</a:t>
            </a:r>
            <a:endParaRPr lang="en-US" b="1" dirty="0">
              <a:cs typeface="B Titr" pitchFamily="2" charset="-78"/>
            </a:endParaRPr>
          </a:p>
        </p:txBody>
      </p:sp>
      <p:sp>
        <p:nvSpPr>
          <p:cNvPr id="6" name="Rectangle 5"/>
          <p:cNvSpPr/>
          <p:nvPr/>
        </p:nvSpPr>
        <p:spPr>
          <a:xfrm>
            <a:off x="683568" y="1556792"/>
            <a:ext cx="8064896" cy="3416320"/>
          </a:xfrm>
          <a:prstGeom prst="rect">
            <a:avLst/>
          </a:prstGeom>
        </p:spPr>
        <p:txBody>
          <a:bodyPr wrap="square">
            <a:spAutoFit/>
          </a:bodyPr>
          <a:lstStyle/>
          <a:p>
            <a:r>
              <a:rPr lang="en-US" b="1" dirty="0">
                <a:solidFill>
                  <a:srgbClr val="0070C0"/>
                </a:solidFill>
              </a:rPr>
              <a:t> Release       </a:t>
            </a:r>
            <a:r>
              <a:rPr lang="en-US" b="1" dirty="0" smtClean="0">
                <a:solidFill>
                  <a:srgbClr val="0070C0"/>
                </a:solidFill>
              </a:rPr>
              <a:t>       </a:t>
            </a:r>
            <a:r>
              <a:rPr lang="en-US" b="1" dirty="0">
                <a:solidFill>
                  <a:srgbClr val="0070C0"/>
                </a:solidFill>
              </a:rPr>
              <a:t>Derived   from  </a:t>
            </a:r>
            <a:r>
              <a:rPr lang="en-US" b="1" dirty="0" smtClean="0">
                <a:solidFill>
                  <a:srgbClr val="0070C0"/>
                </a:solidFill>
              </a:rPr>
              <a:t>         </a:t>
            </a:r>
            <a:r>
              <a:rPr lang="en-US" b="1" dirty="0">
                <a:solidFill>
                  <a:srgbClr val="0070C0"/>
                </a:solidFill>
              </a:rPr>
              <a:t>Year        </a:t>
            </a:r>
            <a:r>
              <a:rPr lang="en-US" b="1" dirty="0" smtClean="0">
                <a:solidFill>
                  <a:srgbClr val="0070C0"/>
                </a:solidFill>
              </a:rPr>
              <a:t>      Owner             GPL-compatible</a:t>
            </a:r>
            <a:r>
              <a:rPr lang="en-US" b="1" dirty="0">
                <a:solidFill>
                  <a:srgbClr val="0070C0"/>
                </a:solidFill>
              </a:rPr>
              <a:t>? </a:t>
            </a:r>
          </a:p>
          <a:p>
            <a:r>
              <a:rPr lang="en-US" b="1" dirty="0" smtClean="0"/>
              <a:t>0.9.0 </a:t>
            </a:r>
            <a:r>
              <a:rPr lang="en-US" b="1" dirty="0"/>
              <a:t>thru 1.2  </a:t>
            </a:r>
            <a:r>
              <a:rPr lang="en-US" b="1" dirty="0" smtClean="0"/>
              <a:t>       </a:t>
            </a:r>
            <a:r>
              <a:rPr lang="fa-IR" b="1" dirty="0" smtClean="0"/>
              <a:t>-</a:t>
            </a:r>
            <a:r>
              <a:rPr lang="en-US" b="1" dirty="0" smtClean="0"/>
              <a:t>                             </a:t>
            </a:r>
            <a:r>
              <a:rPr lang="en-US" b="1" dirty="0"/>
              <a:t>1991-1995   CWI        </a:t>
            </a:r>
            <a:r>
              <a:rPr lang="en-US" b="1" dirty="0" smtClean="0"/>
              <a:t>            yes</a:t>
            </a:r>
            <a:endParaRPr lang="en-US" b="1" dirty="0"/>
          </a:p>
          <a:p>
            <a:r>
              <a:rPr lang="en-US" b="1" dirty="0" smtClean="0"/>
              <a:t>1.3 </a:t>
            </a:r>
            <a:r>
              <a:rPr lang="en-US" b="1" dirty="0"/>
              <a:t>thru 1.5.2  </a:t>
            </a:r>
            <a:r>
              <a:rPr lang="en-US" b="1" dirty="0" smtClean="0"/>
              <a:t>    1.2                            1995-1999   </a:t>
            </a:r>
            <a:r>
              <a:rPr lang="en-US" b="1" dirty="0"/>
              <a:t>CNRI       </a:t>
            </a:r>
            <a:r>
              <a:rPr lang="en-US" b="1" dirty="0" smtClean="0"/>
              <a:t>           </a:t>
            </a:r>
            <a:r>
              <a:rPr lang="en-US" b="1" dirty="0"/>
              <a:t>yes</a:t>
            </a:r>
          </a:p>
          <a:p>
            <a:r>
              <a:rPr lang="en-US" b="1" dirty="0" smtClean="0"/>
              <a:t>1.6                        1.5.2                        </a:t>
            </a:r>
            <a:r>
              <a:rPr lang="en-US" b="1" dirty="0"/>
              <a:t>2000       </a:t>
            </a:r>
            <a:r>
              <a:rPr lang="en-US" b="1" dirty="0" smtClean="0"/>
              <a:t>       </a:t>
            </a:r>
            <a:r>
              <a:rPr lang="en-US" b="1" dirty="0"/>
              <a:t>CNRI       </a:t>
            </a:r>
            <a:r>
              <a:rPr lang="en-US" b="1" dirty="0" smtClean="0"/>
              <a:t>           </a:t>
            </a:r>
            <a:r>
              <a:rPr lang="en-US" b="1" dirty="0"/>
              <a:t>no</a:t>
            </a:r>
          </a:p>
          <a:p>
            <a:r>
              <a:rPr lang="en-US" b="1" dirty="0" smtClean="0"/>
              <a:t>2.0                        </a:t>
            </a:r>
            <a:r>
              <a:rPr lang="en-US" b="1" dirty="0"/>
              <a:t>1.6        </a:t>
            </a:r>
            <a:r>
              <a:rPr lang="en-US" b="1" dirty="0" smtClean="0"/>
              <a:t>                   </a:t>
            </a:r>
            <a:r>
              <a:rPr lang="en-US" b="1" dirty="0"/>
              <a:t>2000        </a:t>
            </a:r>
            <a:r>
              <a:rPr lang="en-US" b="1" dirty="0" smtClean="0"/>
              <a:t>      BeOpen.com    no</a:t>
            </a:r>
            <a:endParaRPr lang="en-US" b="1" dirty="0"/>
          </a:p>
          <a:p>
            <a:r>
              <a:rPr lang="en-US" b="1" dirty="0" smtClean="0"/>
              <a:t>1.6.1                     </a:t>
            </a:r>
            <a:r>
              <a:rPr lang="en-US" b="1" dirty="0"/>
              <a:t>1.6        </a:t>
            </a:r>
            <a:r>
              <a:rPr lang="en-US" b="1" dirty="0" smtClean="0"/>
              <a:t>                   </a:t>
            </a:r>
            <a:r>
              <a:rPr lang="en-US" b="1" dirty="0"/>
              <a:t>2001       </a:t>
            </a:r>
            <a:r>
              <a:rPr lang="en-US" b="1" dirty="0" smtClean="0"/>
              <a:t>       </a:t>
            </a:r>
            <a:r>
              <a:rPr lang="en-US" b="1" dirty="0"/>
              <a:t>CNRI      </a:t>
            </a:r>
            <a:r>
              <a:rPr lang="en-US" b="1" dirty="0" smtClean="0"/>
              <a:t>            </a:t>
            </a:r>
            <a:r>
              <a:rPr lang="en-US" b="1" dirty="0"/>
              <a:t>yes </a:t>
            </a:r>
          </a:p>
          <a:p>
            <a:r>
              <a:rPr lang="en-US" b="1" dirty="0" smtClean="0"/>
              <a:t>2.1                        </a:t>
            </a:r>
            <a:r>
              <a:rPr lang="en-US" b="1" dirty="0"/>
              <a:t>2.0+1.6.1  </a:t>
            </a:r>
            <a:r>
              <a:rPr lang="en-US" b="1" dirty="0" smtClean="0"/>
              <a:t>              </a:t>
            </a:r>
            <a:r>
              <a:rPr lang="en-US" b="1" dirty="0"/>
              <a:t>2001       </a:t>
            </a:r>
            <a:r>
              <a:rPr lang="en-US" b="1" dirty="0" smtClean="0"/>
              <a:t>       </a:t>
            </a:r>
            <a:r>
              <a:rPr lang="en-US" b="1" dirty="0"/>
              <a:t>PSF        </a:t>
            </a:r>
            <a:r>
              <a:rPr lang="en-US" b="1" dirty="0" smtClean="0"/>
              <a:t>            </a:t>
            </a:r>
            <a:r>
              <a:rPr lang="en-US" b="1" dirty="0"/>
              <a:t>no</a:t>
            </a:r>
          </a:p>
          <a:p>
            <a:r>
              <a:rPr lang="en-US" b="1" dirty="0" smtClean="0"/>
              <a:t>2.0.1                     2.0+1.6.1                2001              </a:t>
            </a:r>
            <a:r>
              <a:rPr lang="en-US" b="1" dirty="0"/>
              <a:t>PSF       </a:t>
            </a:r>
            <a:r>
              <a:rPr lang="en-US" b="1" dirty="0" smtClean="0"/>
              <a:t>             </a:t>
            </a:r>
            <a:r>
              <a:rPr lang="en-US" b="1" dirty="0"/>
              <a:t>yes</a:t>
            </a:r>
          </a:p>
          <a:p>
            <a:r>
              <a:rPr lang="en-US" b="1" dirty="0" smtClean="0"/>
              <a:t>2.1.1                     </a:t>
            </a:r>
            <a:r>
              <a:rPr lang="en-US" b="1" dirty="0"/>
              <a:t>2.1+2.0.1   </a:t>
            </a:r>
            <a:r>
              <a:rPr lang="en-US" b="1" dirty="0" smtClean="0"/>
              <a:t>             2001              PSF                     </a:t>
            </a:r>
            <a:r>
              <a:rPr lang="en-US" b="1" dirty="0"/>
              <a:t>yes</a:t>
            </a:r>
          </a:p>
          <a:p>
            <a:r>
              <a:rPr lang="en-US" b="1" dirty="0" smtClean="0"/>
              <a:t>2.1.2                     2.1.1                        </a:t>
            </a:r>
            <a:r>
              <a:rPr lang="en-US" b="1" dirty="0"/>
              <a:t>2002      </a:t>
            </a:r>
            <a:r>
              <a:rPr lang="en-US" b="1" dirty="0" smtClean="0"/>
              <a:t>        </a:t>
            </a:r>
            <a:r>
              <a:rPr lang="en-US" b="1" dirty="0"/>
              <a:t>PSF       </a:t>
            </a:r>
            <a:r>
              <a:rPr lang="en-US" b="1" dirty="0" smtClean="0"/>
              <a:t>             </a:t>
            </a:r>
            <a:r>
              <a:rPr lang="en-US" b="1" dirty="0"/>
              <a:t>yes</a:t>
            </a:r>
          </a:p>
          <a:p>
            <a:r>
              <a:rPr lang="en-US" b="1" dirty="0" smtClean="0"/>
              <a:t>2.1.3                     2.1.2                        </a:t>
            </a:r>
            <a:r>
              <a:rPr lang="en-US" b="1" dirty="0"/>
              <a:t>2002       </a:t>
            </a:r>
            <a:r>
              <a:rPr lang="en-US" b="1" dirty="0" smtClean="0"/>
              <a:t>       </a:t>
            </a:r>
            <a:r>
              <a:rPr lang="en-US" b="1" dirty="0"/>
              <a:t>PSF      </a:t>
            </a:r>
            <a:r>
              <a:rPr lang="en-US" b="1" dirty="0" smtClean="0"/>
              <a:t>              </a:t>
            </a:r>
            <a:r>
              <a:rPr lang="en-US" b="1" dirty="0"/>
              <a:t>yes</a:t>
            </a:r>
          </a:p>
          <a:p>
            <a:r>
              <a:rPr lang="en-US" b="1" dirty="0" smtClean="0"/>
              <a:t>2.2 </a:t>
            </a:r>
            <a:r>
              <a:rPr lang="en-US" b="1" dirty="0"/>
              <a:t>and above  </a:t>
            </a:r>
            <a:r>
              <a:rPr lang="en-US" b="1" dirty="0" smtClean="0"/>
              <a:t>    2.1.1                        </a:t>
            </a:r>
            <a:r>
              <a:rPr lang="en-US" b="1" dirty="0"/>
              <a:t>2001-now  </a:t>
            </a:r>
            <a:r>
              <a:rPr lang="en-US" b="1" dirty="0" smtClean="0"/>
              <a:t>    </a:t>
            </a:r>
            <a:r>
              <a:rPr lang="en-US" b="1" dirty="0"/>
              <a:t>PSF      </a:t>
            </a:r>
            <a:r>
              <a:rPr lang="en-US" b="1" dirty="0" smtClean="0"/>
              <a:t>              </a:t>
            </a:r>
            <a:r>
              <a:rPr lang="en-US" b="1" dirty="0"/>
              <a:t>yes</a:t>
            </a:r>
          </a:p>
        </p:txBody>
      </p:sp>
    </p:spTree>
    <p:extLst>
      <p:ext uri="{BB962C8B-B14F-4D97-AF65-F5344CB8AC3E}">
        <p14:creationId xmlns:p14="http://schemas.microsoft.com/office/powerpoint/2010/main" val="2687413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795" y="260648"/>
            <a:ext cx="8686800" cy="841248"/>
          </a:xfrm>
        </p:spPr>
        <p:txBody>
          <a:bodyPr/>
          <a:lstStyle/>
          <a:p>
            <a:pPr algn="r" rtl="1"/>
            <a:r>
              <a:rPr lang="fa-IR" dirty="0" smtClean="0">
                <a:cs typeface="B Titr" pitchFamily="2" charset="-78"/>
              </a:rPr>
              <a:t>میزان محبوبیت</a:t>
            </a:r>
            <a:endParaRPr lang="en-US" dirty="0">
              <a:cs typeface="B Titr" pitchFamily="2" charset="-78"/>
            </a:endParaRPr>
          </a:p>
        </p:txBody>
      </p:sp>
      <p:pic>
        <p:nvPicPr>
          <p:cNvPr id="1026" name="Picture 2"/>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r="2071"/>
          <a:stretch/>
        </p:blipFill>
        <p:spPr bwMode="auto">
          <a:xfrm>
            <a:off x="251520" y="1295724"/>
            <a:ext cx="8673543" cy="508560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8650564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2052</TotalTime>
  <Words>1331</Words>
  <Application>Microsoft Office PowerPoint</Application>
  <PresentationFormat>On-screen Show (4:3)</PresentationFormat>
  <Paragraphs>158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Trek</vt:lpstr>
      <vt:lpstr>Python basic tutorial</vt:lpstr>
      <vt:lpstr>PowerPoint Presentation</vt:lpstr>
      <vt:lpstr>PowerPoint Presentation</vt:lpstr>
      <vt:lpstr>PowerPoint Presentation</vt:lpstr>
      <vt:lpstr>PowerPoint Presentation</vt:lpstr>
      <vt:lpstr>زبان پایتون</vt:lpstr>
      <vt:lpstr>داستان نامگذاری</vt:lpstr>
      <vt:lpstr>نسخه های پایتون</vt:lpstr>
      <vt:lpstr>میزان محبوبیت</vt:lpstr>
      <vt:lpstr>میزان محبوبیت</vt:lpstr>
      <vt:lpstr>ویژگیهای زبان پایتون</vt:lpstr>
      <vt:lpstr>ویژگیهای زبان پایتون</vt:lpstr>
      <vt:lpstr>ویژگیهای زبان پایتون</vt:lpstr>
      <vt:lpstr>ویژگیهای زبان پایتون</vt:lpstr>
      <vt:lpstr>کاربرد پایتون</vt:lpstr>
      <vt:lpstr>مقایسه کد ها در زبان های مختلف</vt:lpstr>
      <vt:lpstr>مقایسه کد ها در زبان های مختلف</vt:lpstr>
      <vt:lpstr>مقایسه کد ها در زبان های مختلف</vt:lpstr>
      <vt:lpstr>مقایسه کد ها در زبان های مختلف</vt:lpstr>
      <vt:lpstr>?</vt:lpstr>
      <vt:lpstr>Ada Lovelace</vt:lpstr>
      <vt:lpstr>پایان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dc:title>
  <dc:creator>Education</dc:creator>
  <cp:lastModifiedBy>Sima</cp:lastModifiedBy>
  <cp:revision>69</cp:revision>
  <dcterms:created xsi:type="dcterms:W3CDTF">2016-08-07T10:36:11Z</dcterms:created>
  <dcterms:modified xsi:type="dcterms:W3CDTF">2016-08-22T08:12:42Z</dcterms:modified>
</cp:coreProperties>
</file>