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4" r:id="rId1"/>
  </p:sldMasterIdLst>
  <p:sldIdLst>
    <p:sldId id="363" r:id="rId2"/>
    <p:sldId id="377" r:id="rId3"/>
    <p:sldId id="378" r:id="rId4"/>
    <p:sldId id="541" r:id="rId5"/>
    <p:sldId id="379" r:id="rId6"/>
    <p:sldId id="542" r:id="rId7"/>
    <p:sldId id="543" r:id="rId8"/>
    <p:sldId id="380" r:id="rId9"/>
    <p:sldId id="381" r:id="rId10"/>
    <p:sldId id="382" r:id="rId11"/>
    <p:sldId id="383" r:id="rId12"/>
    <p:sldId id="384" r:id="rId13"/>
    <p:sldId id="385" r:id="rId14"/>
    <p:sldId id="386" r:id="rId15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1" autoAdjust="0"/>
    <p:restoredTop sz="86076" autoAdjust="0"/>
  </p:normalViewPr>
  <p:slideViewPr>
    <p:cSldViewPr>
      <p:cViewPr varScale="1">
        <p:scale>
          <a:sx n="64" d="100"/>
          <a:sy n="64" d="100"/>
        </p:scale>
        <p:origin x="156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3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ctr" rtl="1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B Titr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ctr" rtl="1">
              <a:buNone/>
              <a:defRPr>
                <a:solidFill>
                  <a:schemeClr val="tx1"/>
                </a:solidFill>
                <a:cs typeface="B Zar" pitchFamily="2" charset="-78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4349E-37CE-437C-8B71-2DB4DFFF8AB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>
                <a:cs typeface="B Zar" pitchFamily="2" charset="-78"/>
              </a:defRPr>
            </a:lvl1pPr>
            <a:lvl2pPr>
              <a:lnSpc>
                <a:spcPct val="150000"/>
              </a:lnSpc>
              <a:defRPr>
                <a:cs typeface="B Zar" pitchFamily="2" charset="-78"/>
              </a:defRPr>
            </a:lvl2pPr>
            <a:lvl3pPr>
              <a:lnSpc>
                <a:spcPct val="150000"/>
              </a:lnSpc>
              <a:defRPr>
                <a:cs typeface="B Zar" pitchFamily="2" charset="-78"/>
              </a:defRPr>
            </a:lvl3pPr>
            <a:lvl4pPr>
              <a:lnSpc>
                <a:spcPct val="150000"/>
              </a:lnSpc>
              <a:defRPr>
                <a:cs typeface="B Zar" pitchFamily="2" charset="-78"/>
              </a:defRPr>
            </a:lvl4pPr>
            <a:lvl5pPr>
              <a:lnSpc>
                <a:spcPct val="150000"/>
              </a:lnSpc>
              <a:defRPr>
                <a:cs typeface="B Zar" pitchFamily="2" charset="-78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C5A87-FE9D-40E7-8AFF-352812C3783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r" rtl="1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 rtl="1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7DFDB-C721-4D7E-ADAD-AF0CE15D8F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2E193-BB0B-4C73-909A-67A58910D88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14F36-F9EE-40D7-BBF1-122BBEA4641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r" rtl="1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37CF0-DC94-4C78-B2FF-29AA426C51C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3189C-0487-4D95-836F-F6CB9085C73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r" rtl="1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0E859-CDC7-4F78-92CD-86AE30A3092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6C191-A0AF-463E-8C02-5B92532E1EB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8604058-B297-4B23-AC9F-19B43C4D57B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9" r:id="rId2"/>
    <p:sldLayoutId id="2147483686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7" r:id="rId9"/>
  </p:sldLayoutIdLst>
  <p:txStyles>
    <p:titleStyle>
      <a:lvl1pPr algn="r" rtl="1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B Titr" pitchFamily="2" charset="-78"/>
        </a:defRPr>
      </a:lvl1pPr>
      <a:lvl2pPr algn="r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2pPr>
      <a:lvl3pPr algn="r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3pPr>
      <a:lvl4pPr algn="r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4pPr>
      <a:lvl5pPr algn="r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5pPr>
      <a:lvl6pPr marL="457200" algn="r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6pPr>
      <a:lvl7pPr marL="914400" algn="r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7pPr>
      <a:lvl8pPr marL="1371600" algn="r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8pPr>
      <a:lvl9pPr marL="1828800" algn="r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9pPr>
    </p:titleStyle>
    <p:bodyStyle>
      <a:lvl1pPr marL="273050" indent="-273050" algn="r" rtl="1" fontAlgn="base">
        <a:lnSpc>
          <a:spcPct val="150000"/>
        </a:lnSpc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B Zar" pitchFamily="2" charset="-78"/>
          <a:cs typeface="B Zar" pitchFamily="2" charset="-78"/>
        </a:defRPr>
      </a:lvl1pPr>
      <a:lvl2pPr marL="639763" indent="-246063" algn="r" rtl="1" fontAlgn="base">
        <a:lnSpc>
          <a:spcPct val="150000"/>
        </a:lnSpc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B Zar" pitchFamily="2" charset="-78"/>
          <a:cs typeface="B Zar" pitchFamily="2" charset="-78"/>
        </a:defRPr>
      </a:lvl2pPr>
      <a:lvl3pPr marL="914400" indent="-246063" algn="r" rtl="1" fontAlgn="base">
        <a:lnSpc>
          <a:spcPct val="150000"/>
        </a:lnSpc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B Zar" pitchFamily="2" charset="-78"/>
          <a:cs typeface="B Zar" pitchFamily="2" charset="-78"/>
        </a:defRPr>
      </a:lvl3pPr>
      <a:lvl4pPr marL="1187450" indent="-209550" algn="r" rtl="1" fontAlgn="base">
        <a:lnSpc>
          <a:spcPct val="150000"/>
        </a:lnSpc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B Zar" pitchFamily="2" charset="-78"/>
          <a:cs typeface="B Zar" pitchFamily="2" charset="-78"/>
        </a:defRPr>
      </a:lvl4pPr>
      <a:lvl5pPr marL="1462088" indent="-209550" algn="r" rtl="1" fontAlgn="base">
        <a:lnSpc>
          <a:spcPct val="150000"/>
        </a:lnSpc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B Zar" pitchFamily="2" charset="-78"/>
          <a:cs typeface="B Zar" pitchFamily="2" charset="-78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a-IR" dirty="0" smtClean="0"/>
              <a:t>فصل 7 تکنولوژی</a:t>
            </a:r>
            <a:endParaRPr lang="en-US" dirty="0" smtClean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r>
              <a:rPr lang="fa-IR" b="1" dirty="0" smtClean="0"/>
              <a:t>هدف : تعریف تكنولوزی و پژوهش های پیشین ، نظریه ها و رابطه تكنولوژی با ساختار</a:t>
            </a:r>
            <a:r>
              <a:rPr lang="fa-IR" dirty="0" smtClean="0"/>
              <a:t> </a:t>
            </a:r>
            <a:endParaRPr lang="en-US" dirty="0" smtClean="0">
              <a:cs typeface="Majalla U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dirty="0" smtClean="0"/>
              <a:t>پرو چهار نوع تكنولوژی معرفی كرد كه دو نوع آن تكراری و غیرتكراری است كه برحسب میزان تكراری با هم متفاوت است و طبقه بندی تامسون از تكنولوژی به مستمر ـ واسطه ای ـ متمركز كه تكنولوژی پیوسته و مستمر و واسطه ای تكراری و متمركز غیرتكراری است .</a:t>
            </a:r>
            <a:endParaRPr lang="en-US" dirty="0" smtClean="0">
              <a:cs typeface="Majalla U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sz="2800" b="1" dirty="0" smtClean="0"/>
              <a:t>تكنولوژی های تولیدی در مقابل تكنولوژی های خدماتی</a:t>
            </a:r>
            <a:endParaRPr lang="ar-SA" sz="2800" dirty="0" smtClean="0"/>
          </a:p>
          <a:p>
            <a:pPr marL="0" indent="0">
              <a:buNone/>
            </a:pPr>
            <a:r>
              <a:rPr lang="ar-SA" sz="2800" dirty="0" smtClean="0"/>
              <a:t>محققان در بررسی این دو نوع تكنولوژی به طور تركیبی مورد بررسی قرار داده اند پژوهش نشان داده است كه هشتاد درصد آنها , رابطه تكنولوژی و ساختار كه فقط در یك سطح یعنی تولید یا خدماتی صورت گرفته است . ولی وقتی به صورت تركیبی مورد بررسی قرار دارند فقط چهار درصد به رابطه ساختار با تكنولوژی صحه گذاشتند . </a:t>
            </a:r>
            <a:endParaRPr lang="en-US" sz="2800" dirty="0" smtClean="0">
              <a:cs typeface="Majalla U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4389437"/>
          </a:xfrm>
        </p:spPr>
        <p:txBody>
          <a:bodyPr/>
          <a:lstStyle/>
          <a:p>
            <a:pPr marL="0" indent="0">
              <a:buNone/>
            </a:pPr>
            <a:r>
              <a:rPr lang="ar-SA" sz="2800" dirty="0" smtClean="0"/>
              <a:t>تكنولوژی و پیچیدگی </a:t>
            </a:r>
          </a:p>
          <a:p>
            <a:pPr marL="0" indent="0">
              <a:buNone/>
            </a:pPr>
            <a:r>
              <a:rPr lang="ar-SA" sz="2800" dirty="0" smtClean="0"/>
              <a:t>با افزایش تكنولوژی تكراری پیچیدگی كاهش می یابد تكنولوژی تكراری پیچیدگی كمتری دارد افراد كمتری مورد نیاز است و به آموزش كمی نیازمند است .</a:t>
            </a:r>
          </a:p>
          <a:p>
            <a:pPr marL="0" indent="0">
              <a:buNone/>
            </a:pPr>
            <a:r>
              <a:rPr lang="ar-SA" sz="2800" dirty="0" smtClean="0"/>
              <a:t>اگر تكنولوژی غیرتكراری باشد پیچیدگی سطح بالایی را سبب می شود . با پیچیده ترشدن كار حیطه كنترل محدود شده و تفكیك عمودی افزایش می یابد . پاسخ به مسائل پیچیده مستلزم استفاده از محققان بیشتر است و مدیران كنترل محدودتری نیاز دارند .</a:t>
            </a:r>
            <a:endParaRPr lang="en-US" sz="2800" dirty="0" smtClean="0">
              <a:cs typeface="Majalla U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8229600" cy="4389437"/>
          </a:xfrm>
        </p:spPr>
        <p:txBody>
          <a:bodyPr/>
          <a:lstStyle/>
          <a:p>
            <a:pPr marL="0" indent="0">
              <a:buNone/>
            </a:pPr>
            <a:r>
              <a:rPr lang="ar-SA" sz="2800" dirty="0" smtClean="0"/>
              <a:t>تكنولوژی و رسمیت </a:t>
            </a:r>
          </a:p>
          <a:p>
            <a:pPr marL="0" indent="0">
              <a:buNone/>
            </a:pPr>
            <a:r>
              <a:rPr lang="ar-SA" sz="2800" dirty="0" smtClean="0"/>
              <a:t>با افزایش تكنولوژی یكنواخت (تكراری) رسمیت نیز افزایش می یابد و این دو رابطه مستقیم و مثبت با هم دارند با پنج تحقیق عمده بر روی تكنولوژی , محققین دریافتند كه بین تكنولوژی تكراری و رسمیت ارتباطی وجود دارد . و این رابطه , رابطه معنادار و مثبت است . زمانیكه اندازه كنترل می شد این رابطه از میان می رفت تكنولوژی های تكراری مدیریت را در اجرای قوانین و مقررات یاری می داد زیرا اینكه چگونه شغلی باید انجام شود . </a:t>
            </a:r>
            <a:endParaRPr lang="en-US" sz="2800" dirty="0" smtClean="0">
              <a:cs typeface="Majalla U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389437"/>
          </a:xfrm>
        </p:spPr>
        <p:txBody>
          <a:bodyPr/>
          <a:lstStyle/>
          <a:p>
            <a:pPr marL="0" indent="0">
              <a:buNone/>
            </a:pPr>
            <a:r>
              <a:rPr lang="ar-SA" sz="2800" dirty="0" smtClean="0"/>
              <a:t>تكنولوژی و تمركز</a:t>
            </a:r>
          </a:p>
          <a:p>
            <a:pPr marL="0" indent="0">
              <a:buNone/>
            </a:pPr>
            <a:r>
              <a:rPr lang="ar-SA" sz="2800" dirty="0" smtClean="0"/>
              <a:t>در تكنولوژی های تكرار (یكنواخت)با افزایش تكنولوژی تكرار تمركز نیز افزایش می یابد , تكنولوژی تكرار به ساختار متمركز , نیاز دارد در حالیكه تكنولوژی غیرمتمركز به دانش متخصصان متكی است و تفویض اختیار در تصمیم گیریها نیز صورت می گیرد . تكنولوژی و تمركز بوسیله میزان رسمیت تعدیل می گردند قوانین رسمی و تصمیم گیری متمركز هر دو مكانیزمهای كنترل هستند كه مدیر می تواند جایگزین كند . </a:t>
            </a:r>
            <a:endParaRPr lang="en-US" sz="2800" dirty="0" smtClean="0">
              <a:cs typeface="Majalla U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fa-IR" sz="4000" dirty="0" smtClean="0"/>
              <a:t>عدم اطمینان محیطی : نقش تامسون در تعریف و سنجش فناوری</a:t>
            </a:r>
          </a:p>
          <a:p>
            <a:pPr>
              <a:lnSpc>
                <a:spcPct val="90000"/>
              </a:lnSpc>
              <a:buNone/>
            </a:pPr>
            <a:r>
              <a:rPr lang="fa-IR" dirty="0" smtClean="0"/>
              <a:t>                                                                                                                   فناوری پیوسته مستمر</a:t>
            </a:r>
          </a:p>
          <a:p>
            <a:pPr>
              <a:lnSpc>
                <a:spcPct val="90000"/>
              </a:lnSpc>
              <a:buNone/>
            </a:pPr>
            <a:r>
              <a:rPr lang="fa-IR" dirty="0" smtClean="0"/>
              <a:t>تامسون 3 نوع فناوری را در سازمانهای پیچیده پیشنهاد کرد.                    فناوری واسطه ای</a:t>
            </a:r>
          </a:p>
          <a:p>
            <a:pPr>
              <a:lnSpc>
                <a:spcPct val="90000"/>
              </a:lnSpc>
              <a:buNone/>
            </a:pPr>
            <a:r>
              <a:rPr lang="fa-IR" dirty="0" smtClean="0"/>
              <a:t>                                                                                                                    فناوری متمرکز</a:t>
            </a:r>
          </a:p>
          <a:p>
            <a:pPr>
              <a:lnSpc>
                <a:spcPct val="90000"/>
              </a:lnSpc>
              <a:buNone/>
            </a:pPr>
            <a:endParaRPr lang="fa-IR" dirty="0" smtClean="0"/>
          </a:p>
          <a:p>
            <a:pPr>
              <a:lnSpc>
                <a:spcPct val="90000"/>
              </a:lnSpc>
              <a:buNone/>
            </a:pPr>
            <a:r>
              <a:rPr lang="ar-SA" dirty="0" smtClean="0"/>
              <a:t>الف ) </a:t>
            </a:r>
            <a:r>
              <a:rPr lang="fa-IR" dirty="0" smtClean="0"/>
              <a:t>فناوری</a:t>
            </a:r>
            <a:r>
              <a:rPr lang="ar-SA" dirty="0" smtClean="0"/>
              <a:t> پیوسته مستمر</a:t>
            </a:r>
          </a:p>
          <a:p>
            <a:pPr>
              <a:lnSpc>
                <a:spcPct val="90000"/>
              </a:lnSpc>
              <a:buNone/>
            </a:pPr>
            <a:r>
              <a:rPr lang="fa-IR" dirty="0" smtClean="0"/>
              <a:t>     </a:t>
            </a:r>
            <a:r>
              <a:rPr lang="ar-SA" dirty="0" smtClean="0"/>
              <a:t>وظایف یا عملیات بطور </a:t>
            </a:r>
            <a:r>
              <a:rPr lang="ar-SA" b="1" dirty="0" smtClean="0">
                <a:solidFill>
                  <a:srgbClr val="FF0000"/>
                </a:solidFill>
              </a:rPr>
              <a:t>متوالی</a:t>
            </a:r>
            <a:r>
              <a:rPr lang="ar-SA" dirty="0" smtClean="0"/>
              <a:t> با هم </a:t>
            </a:r>
            <a:r>
              <a:rPr lang="ar-SA" b="1" dirty="0" smtClean="0">
                <a:solidFill>
                  <a:srgbClr val="FF0000"/>
                </a:solidFill>
              </a:rPr>
              <a:t>وابستگی متقابل </a:t>
            </a:r>
            <a:r>
              <a:rPr lang="ar-SA" dirty="0" smtClean="0"/>
              <a:t>دا</a:t>
            </a:r>
            <a:r>
              <a:rPr lang="fa-IR" dirty="0" smtClean="0"/>
              <a:t>رند.</a:t>
            </a:r>
            <a:r>
              <a:rPr lang="ar-SA" dirty="0" smtClean="0"/>
              <a:t> </a:t>
            </a:r>
            <a:endParaRPr lang="fa-IR" dirty="0" smtClean="0"/>
          </a:p>
          <a:p>
            <a:pPr>
              <a:lnSpc>
                <a:spcPct val="90000"/>
              </a:lnSpc>
              <a:buNone/>
            </a:pPr>
            <a:r>
              <a:rPr lang="fa-IR" dirty="0" smtClean="0"/>
              <a:t>                                 الف                 ب                   ج                     د</a:t>
            </a:r>
          </a:p>
          <a:p>
            <a:pPr>
              <a:lnSpc>
                <a:spcPct val="90000"/>
              </a:lnSpc>
              <a:buNone/>
            </a:pPr>
            <a:r>
              <a:rPr lang="ar-SA" dirty="0" smtClean="0"/>
              <a:t>شركتهای تولید انبوه و بوفه های مدارس از تكنولوژی مستمر پیوسته استفاده می كنند . </a:t>
            </a:r>
            <a:endParaRPr lang="fa-IR" dirty="0" smtClean="0"/>
          </a:p>
          <a:p>
            <a:pPr>
              <a:lnSpc>
                <a:spcPct val="90000"/>
              </a:lnSpc>
              <a:buNone/>
            </a:pPr>
            <a:endParaRPr lang="ar-SA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3200400" y="2743200"/>
            <a:ext cx="762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200400" y="32766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200400" y="3352800"/>
            <a:ext cx="762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6019800" y="54102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876800" y="541020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733800" y="541020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در این نوع فناوری عدم اطمینان مربوط به </a:t>
            </a:r>
            <a:r>
              <a:rPr lang="fa-IR" b="1" dirty="0" smtClean="0">
                <a:solidFill>
                  <a:srgbClr val="FF0000"/>
                </a:solidFill>
              </a:rPr>
              <a:t>نهاده ها </a:t>
            </a:r>
            <a:r>
              <a:rPr lang="fa-IR" dirty="0" smtClean="0"/>
              <a:t>و </a:t>
            </a:r>
            <a:r>
              <a:rPr lang="fa-IR" b="1" dirty="0" smtClean="0">
                <a:solidFill>
                  <a:srgbClr val="FF0000"/>
                </a:solidFill>
              </a:rPr>
              <a:t>ستاده ها</a:t>
            </a:r>
            <a:r>
              <a:rPr lang="fa-IR" dirty="0" smtClean="0"/>
              <a:t>ست.</a:t>
            </a:r>
          </a:p>
          <a:p>
            <a:pPr>
              <a:buNone/>
            </a:pPr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 </a:t>
            </a:r>
            <a:r>
              <a:rPr lang="fa-IR" sz="4000" dirty="0" smtClean="0">
                <a:solidFill>
                  <a:schemeClr val="tx1"/>
                </a:solidFill>
                <a:cs typeface="B Zar"/>
              </a:rPr>
              <a:t>ب) فناوری واسطه ای</a:t>
            </a:r>
            <a:endParaRPr lang="en-US" sz="4000" dirty="0">
              <a:solidFill>
                <a:schemeClr val="tx1"/>
              </a:solidFill>
              <a:cs typeface="B Za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a-IR" dirty="0" smtClean="0"/>
              <a:t>تامسون فناوری واسطه ای را نوعی فناوری که </a:t>
            </a:r>
            <a:r>
              <a:rPr lang="fa-IR" b="1" dirty="0" smtClean="0">
                <a:solidFill>
                  <a:srgbClr val="FF0000"/>
                </a:solidFill>
              </a:rPr>
              <a:t>مشتری</a:t>
            </a:r>
            <a:r>
              <a:rPr lang="fa-IR" dirty="0" smtClean="0"/>
              <a:t> را به </a:t>
            </a:r>
            <a:r>
              <a:rPr lang="fa-IR" b="1" dirty="0" smtClean="0">
                <a:solidFill>
                  <a:srgbClr val="FF0000"/>
                </a:solidFill>
              </a:rPr>
              <a:t>نهاده</a:t>
            </a:r>
            <a:r>
              <a:rPr lang="fa-IR" dirty="0" smtClean="0"/>
              <a:t> و </a:t>
            </a:r>
            <a:r>
              <a:rPr lang="fa-IR" b="1" dirty="0" smtClean="0">
                <a:solidFill>
                  <a:srgbClr val="FF0000"/>
                </a:solidFill>
              </a:rPr>
              <a:t>ستاده</a:t>
            </a:r>
            <a:r>
              <a:rPr lang="fa-IR" dirty="0" smtClean="0"/>
              <a:t> پیوند میدهد معرفی کرده است.</a:t>
            </a:r>
          </a:p>
          <a:p>
            <a:pPr>
              <a:buNone/>
            </a:pPr>
            <a:r>
              <a:rPr lang="fa-IR" dirty="0" smtClean="0">
                <a:cs typeface="B Zar"/>
              </a:rPr>
              <a:t>      </a:t>
            </a:r>
            <a:r>
              <a:rPr lang="fa-IR" sz="2000" dirty="0" smtClean="0">
                <a:cs typeface="B Zar"/>
              </a:rPr>
              <a:t> استاندارد کردن مبادلات سازمانی و ایجاد ثبات در رفتار مشتری</a:t>
            </a:r>
            <a:endParaRPr lang="en-US" sz="2000" dirty="0" smtClean="0">
              <a:cs typeface="B Zar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fa-IR" dirty="0" smtClean="0"/>
              <a:t>این فناوری واحدهای مستقل از هم را به هم وصل میکند.</a:t>
            </a:r>
          </a:p>
          <a:p>
            <a:pPr>
              <a:buNone/>
            </a:pPr>
            <a:endParaRPr lang="fa-IR" dirty="0" smtClean="0"/>
          </a:p>
        </p:txBody>
      </p:sp>
      <p:sp>
        <p:nvSpPr>
          <p:cNvPr id="5" name="Oval 4"/>
          <p:cNvSpPr/>
          <p:nvPr/>
        </p:nvSpPr>
        <p:spPr>
          <a:xfrm>
            <a:off x="3810000" y="3505200"/>
            <a:ext cx="1600200" cy="167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فرآیند </a:t>
            </a:r>
          </a:p>
          <a:p>
            <a:pPr algn="ctr"/>
            <a:r>
              <a:rPr lang="fa-IR" dirty="0" smtClean="0"/>
              <a:t>تبدیل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010400" y="3886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مشتری </a:t>
            </a:r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19200" y="3962400"/>
            <a:ext cx="1295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مشتری </a:t>
            </a:r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562600" y="4267200"/>
            <a:ext cx="1295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667000" y="42672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/>
          <p:nvPr/>
        </p:nvCxnSpPr>
        <p:spPr>
          <a:xfrm rot="10800000" flipV="1">
            <a:off x="5334000" y="3200400"/>
            <a:ext cx="1143000" cy="533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a-IR" sz="2800" dirty="0" smtClean="0"/>
              <a:t>وابستگی سازمان به مشتریان</a:t>
            </a:r>
          </a:p>
          <a:p>
            <a:pPr>
              <a:buNone/>
            </a:pPr>
            <a:r>
              <a:rPr lang="fa-IR" sz="2800" dirty="0" smtClean="0"/>
              <a:t>                                                               عدم اطمینان</a:t>
            </a:r>
          </a:p>
          <a:p>
            <a:pPr>
              <a:buNone/>
            </a:pPr>
            <a:r>
              <a:rPr lang="fa-IR" sz="2800" dirty="0" smtClean="0"/>
              <a:t>خطر پذیری مبادلات </a:t>
            </a:r>
          </a:p>
          <a:p>
            <a:pPr>
              <a:buNone/>
            </a:pPr>
            <a:r>
              <a:rPr lang="fa-IR" sz="2800" dirty="0" smtClean="0"/>
              <a:t>                                                                                       افزایش خدمات عمومی </a:t>
            </a:r>
          </a:p>
        </p:txBody>
      </p:sp>
      <p:sp>
        <p:nvSpPr>
          <p:cNvPr id="3" name="Left Brace 2"/>
          <p:cNvSpPr/>
          <p:nvPr/>
        </p:nvSpPr>
        <p:spPr>
          <a:xfrm>
            <a:off x="5638800" y="2209800"/>
            <a:ext cx="350519" cy="1905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Curved Connector 11"/>
          <p:cNvCxnSpPr/>
          <p:nvPr/>
        </p:nvCxnSpPr>
        <p:spPr>
          <a:xfrm flipV="1">
            <a:off x="2514600" y="3124200"/>
            <a:ext cx="1524000" cy="12954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 ج ) فناوری متمرکز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a-IR" dirty="0" smtClean="0"/>
          </a:p>
          <a:p>
            <a:pPr algn="ctr">
              <a:buNone/>
            </a:pPr>
            <a:r>
              <a:rPr lang="fa-IR" dirty="0" smtClean="0"/>
              <a:t>             ارائه یک پاسخ متعارف به مجموعه متنوعی از شرایط گوناگون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                            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524000" y="3581400"/>
            <a:ext cx="914400" cy="1905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منابع</a:t>
            </a:r>
          </a:p>
          <a:p>
            <a:pPr algn="ctr"/>
            <a:r>
              <a:rPr lang="en-US" dirty="0" smtClean="0"/>
              <a:t>A</a:t>
            </a:r>
          </a:p>
          <a:p>
            <a:pPr algn="ctr"/>
            <a:r>
              <a:rPr lang="en-US" dirty="0" smtClean="0"/>
              <a:t>B</a:t>
            </a:r>
          </a:p>
          <a:p>
            <a:pPr algn="ctr"/>
            <a:r>
              <a:rPr lang="en-US" dirty="0" smtClean="0"/>
              <a:t>C</a:t>
            </a:r>
          </a:p>
          <a:p>
            <a:pPr algn="ctr"/>
            <a:r>
              <a:rPr lang="en-US" dirty="0" smtClean="0"/>
              <a:t>D</a:t>
            </a:r>
          </a:p>
        </p:txBody>
      </p:sp>
      <p:sp>
        <p:nvSpPr>
          <p:cNvPr id="6" name="Oval 5"/>
          <p:cNvSpPr/>
          <p:nvPr/>
        </p:nvSpPr>
        <p:spPr>
          <a:xfrm>
            <a:off x="4343400" y="3962400"/>
            <a:ext cx="11430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فرایند </a:t>
            </a:r>
          </a:p>
          <a:p>
            <a:pPr algn="ctr"/>
            <a:r>
              <a:rPr lang="fa-IR" dirty="0" smtClean="0"/>
              <a:t>تبدیل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667000" y="45720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590800" y="3886200"/>
            <a:ext cx="1447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590800" y="47244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7162800" y="4191000"/>
            <a:ext cx="11430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ستاده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638800" y="45720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/>
          <p:nvPr/>
        </p:nvCxnSpPr>
        <p:spPr>
          <a:xfrm rot="10800000" flipV="1">
            <a:off x="1981200" y="5486400"/>
            <a:ext cx="2971800" cy="76200"/>
          </a:xfrm>
          <a:prstGeom prst="bentConnector4">
            <a:avLst>
              <a:gd name="adj1" fmla="val 42308"/>
              <a:gd name="adj2" fmla="val 4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4953000" y="52578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 </a:t>
            </a:r>
            <a:endParaRPr lang="en-US" dirty="0"/>
          </a:p>
        </p:txBody>
      </p:sp>
      <p:sp>
        <p:nvSpPr>
          <p:cNvPr id="4" name="Left Brace 3"/>
          <p:cNvSpPr/>
          <p:nvPr/>
        </p:nvSpPr>
        <p:spPr>
          <a:xfrm>
            <a:off x="3886200" y="2971800"/>
            <a:ext cx="304800" cy="1447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191000" y="51054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9600" y="20875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B Zar" pitchFamily="2" charset="-78"/>
                <a:cs typeface="B Zar" pitchFamily="2" charset="-78"/>
              </a:defRPr>
            </a:lvl1pPr>
            <a:lvl2pPr marL="639763" indent="-246063"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B Zar" pitchFamily="2" charset="-78"/>
                <a:cs typeface="B Zar" pitchFamily="2" charset="-78"/>
              </a:defRPr>
            </a:lvl2pPr>
            <a:lvl3pPr marL="914400" indent="-246063"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B Zar" pitchFamily="2" charset="-78"/>
                <a:cs typeface="B Zar" pitchFamily="2" charset="-78"/>
              </a:defRPr>
            </a:lvl3pPr>
            <a:lvl4pPr marL="1187450" indent="-209550"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B Zar" pitchFamily="2" charset="-78"/>
                <a:cs typeface="B Zar" pitchFamily="2" charset="-78"/>
              </a:defRPr>
            </a:lvl4pPr>
            <a:lvl5pPr marL="1462088" indent="-209550"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B Zar" pitchFamily="2" charset="-78"/>
                <a:cs typeface="B Zar" pitchFamily="2" charset="-78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a-IR" dirty="0" smtClean="0"/>
          </a:p>
          <a:p>
            <a:pPr marL="0" indent="0">
              <a:buNone/>
            </a:pPr>
            <a:r>
              <a:rPr lang="fa-IR" dirty="0" smtClean="0"/>
              <a:t>فناوری پیوسته مستمر : پیچیدگی متوسط و رسمیت زیاد</a:t>
            </a:r>
          </a:p>
          <a:p>
            <a:pPr marL="0" indent="0">
              <a:buNone/>
            </a:pPr>
            <a:r>
              <a:rPr lang="fa-IR" dirty="0" smtClean="0"/>
              <a:t>                                                                                                       استاندارد کردن فعالیت ها و برنامه ریزی</a:t>
            </a:r>
          </a:p>
          <a:p>
            <a:pPr marL="0" indent="0">
              <a:buNone/>
            </a:pPr>
            <a:r>
              <a:rPr lang="fa-IR" dirty="0" smtClean="0"/>
              <a:t>فناوری واسطه ای : پیچیدگی کم و رسمیت زیاد</a:t>
            </a:r>
          </a:p>
          <a:p>
            <a:pPr marL="0" indent="0">
              <a:buNone/>
            </a:pPr>
            <a:r>
              <a:rPr lang="fa-IR" dirty="0" smtClean="0"/>
              <a:t>فناوری متمرکز : پیچیدگی زیاد و رسمیت کم                           روابط متقابل نسبت به دیگر واحدها</a:t>
            </a:r>
          </a:p>
          <a:p>
            <a:pPr marL="0" indent="0">
              <a:buNone/>
            </a:pPr>
            <a:endParaRPr lang="fa-IR" dirty="0" smtClean="0"/>
          </a:p>
          <a:p>
            <a:pPr marL="0" indent="0">
              <a:buNone/>
            </a:pPr>
            <a:endParaRPr lang="fa-IR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dirty="0" smtClean="0"/>
              <a:t>                                       </a:t>
            </a:r>
            <a:r>
              <a:rPr lang="fa-IR" sz="3600" dirty="0" smtClean="0"/>
              <a:t>میزان اثربخشی با نوع فناوری کاربردی به وسیله واحد سازمانی تغییر میکند.</a:t>
            </a:r>
          </a:p>
          <a:p>
            <a:pPr marL="0" indent="0">
              <a:buNone/>
            </a:pPr>
            <a:endParaRPr lang="fa-IR" dirty="0"/>
          </a:p>
        </p:txBody>
      </p:sp>
      <p:sp>
        <p:nvSpPr>
          <p:cNvPr id="2" name="Left Arrow 1"/>
          <p:cNvSpPr/>
          <p:nvPr/>
        </p:nvSpPr>
        <p:spPr>
          <a:xfrm>
            <a:off x="6934200" y="2327564"/>
            <a:ext cx="1447800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sz="2800" b="1" dirty="0" smtClean="0"/>
              <a:t>عامل مشترك در نظریه ها : تكراری بودن </a:t>
            </a:r>
            <a:endParaRPr lang="ar-SA" sz="2800" dirty="0" smtClean="0"/>
          </a:p>
          <a:p>
            <a:pPr marL="0" indent="0">
              <a:buNone/>
            </a:pPr>
            <a:r>
              <a:rPr lang="ar-SA" sz="2800" dirty="0" smtClean="0"/>
              <a:t>روشها و فرایندهای تبدیل نهاده به ستاده ها بر حسب میزان تكراری بودنشان نسبت به هم متفاوت است . وودوارد سه نوع تكنولوژی واحدی ـ انبوه ـ فرایندی را تعریف كرده كه به ترتیب میزان پیچیدگی آنها افزایش می یابد تكنولوژی واحدی با فعالیتهای تكراری سروكار دارد . تكنولوژی فرایندی با فعالیت خودكار و استاندارد شده سروكار دارد و تكنولوژی انبوه ماهیتاً تكراری است .</a:t>
            </a:r>
            <a:r>
              <a:rPr lang="en-US" sz="2800" dirty="0" smtClean="0">
                <a:cs typeface="Majalla UI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2558</TotalTime>
  <Words>675</Words>
  <Application>Microsoft Office PowerPoint</Application>
  <PresentationFormat>On-screen Show (4:3)</PresentationFormat>
  <Paragraphs>62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B Titr</vt:lpstr>
      <vt:lpstr>B Zar</vt:lpstr>
      <vt:lpstr>Calibri</vt:lpstr>
      <vt:lpstr>Constantia</vt:lpstr>
      <vt:lpstr>Majalla UI</vt:lpstr>
      <vt:lpstr>Traditional Arabic</vt:lpstr>
      <vt:lpstr>Wingdings 2</vt:lpstr>
      <vt:lpstr>Flow</vt:lpstr>
      <vt:lpstr>فصل 7 تکنولوژی</vt:lpstr>
      <vt:lpstr>PowerPoint Presentation</vt:lpstr>
      <vt:lpstr>PowerPoint Presentation</vt:lpstr>
      <vt:lpstr> ب) فناوری واسطه ای</vt:lpstr>
      <vt:lpstr>PowerPoint Presentation</vt:lpstr>
      <vt:lpstr> ج ) فناوری متمرکز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Ghaemonline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فصل اول كليات ( نگرش كلي</dc:title>
  <dc:creator>Reza</dc:creator>
  <cp:lastModifiedBy>Malaki</cp:lastModifiedBy>
  <cp:revision>62</cp:revision>
  <dcterms:created xsi:type="dcterms:W3CDTF">2007-02-23T07:03:20Z</dcterms:created>
  <dcterms:modified xsi:type="dcterms:W3CDTF">2014-04-30T10:36:03Z</dcterms:modified>
</cp:coreProperties>
</file>