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6" r:id="rId1"/>
  </p:sldMasterIdLst>
  <p:notesMasterIdLst>
    <p:notesMasterId r:id="rId48"/>
  </p:notesMasterIdLst>
  <p:handoutMasterIdLst>
    <p:handoutMasterId r:id="rId49"/>
  </p:handoutMasterIdLst>
  <p:sldIdLst>
    <p:sldId id="256" r:id="rId2"/>
    <p:sldId id="261" r:id="rId3"/>
    <p:sldId id="280" r:id="rId4"/>
    <p:sldId id="281" r:id="rId5"/>
    <p:sldId id="282" r:id="rId6"/>
    <p:sldId id="284" r:id="rId7"/>
    <p:sldId id="285" r:id="rId8"/>
    <p:sldId id="286" r:id="rId9"/>
    <p:sldId id="323" r:id="rId10"/>
    <p:sldId id="311" r:id="rId11"/>
    <p:sldId id="289" r:id="rId12"/>
    <p:sldId id="290" r:id="rId13"/>
    <p:sldId id="292" r:id="rId14"/>
    <p:sldId id="293" r:id="rId15"/>
    <p:sldId id="294" r:id="rId16"/>
    <p:sldId id="295" r:id="rId17"/>
    <p:sldId id="296" r:id="rId18"/>
    <p:sldId id="291" r:id="rId19"/>
    <p:sldId id="312" r:id="rId20"/>
    <p:sldId id="313" r:id="rId21"/>
    <p:sldId id="297" r:id="rId22"/>
    <p:sldId id="298" r:id="rId23"/>
    <p:sldId id="299" r:id="rId24"/>
    <p:sldId id="314" r:id="rId25"/>
    <p:sldId id="316" r:id="rId26"/>
    <p:sldId id="300" r:id="rId27"/>
    <p:sldId id="302" r:id="rId28"/>
    <p:sldId id="303" r:id="rId29"/>
    <p:sldId id="304" r:id="rId30"/>
    <p:sldId id="317" r:id="rId31"/>
    <p:sldId id="318" r:id="rId32"/>
    <p:sldId id="305" r:id="rId33"/>
    <p:sldId id="309" r:id="rId34"/>
    <p:sldId id="321" r:id="rId35"/>
    <p:sldId id="307" r:id="rId36"/>
    <p:sldId id="308" r:id="rId37"/>
    <p:sldId id="324" r:id="rId38"/>
    <p:sldId id="310" r:id="rId39"/>
    <p:sldId id="319" r:id="rId40"/>
    <p:sldId id="320" r:id="rId41"/>
    <p:sldId id="322" r:id="rId42"/>
    <p:sldId id="326" r:id="rId43"/>
    <p:sldId id="325" r:id="rId44"/>
    <p:sldId id="283" r:id="rId45"/>
    <p:sldId id="327" r:id="rId46"/>
    <p:sldId id="328" r:id="rId47"/>
  </p:sldIdLst>
  <p:sldSz cx="9144000" cy="6858000" type="screen4x3"/>
  <p:notesSz cx="6858000" cy="9144000"/>
  <p:defaultTextStyle>
    <a:defPPr>
      <a:defRPr lang="en-US"/>
    </a:defPPr>
    <a:lvl1pPr algn="l" rtl="0" eaLnBrk="0" fontAlgn="base" hangingPunct="0">
      <a:spcBef>
        <a:spcPct val="50000"/>
      </a:spcBef>
      <a:spcAft>
        <a:spcPct val="0"/>
      </a:spcAft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1pPr>
    <a:lvl2pPr marL="457200" algn="l" rtl="0" eaLnBrk="0" fontAlgn="base" hangingPunct="0">
      <a:spcBef>
        <a:spcPct val="50000"/>
      </a:spcBef>
      <a:spcAft>
        <a:spcPct val="0"/>
      </a:spcAft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2pPr>
    <a:lvl3pPr marL="914400" algn="l" rtl="0" eaLnBrk="0" fontAlgn="base" hangingPunct="0">
      <a:spcBef>
        <a:spcPct val="50000"/>
      </a:spcBef>
      <a:spcAft>
        <a:spcPct val="0"/>
      </a:spcAft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3pPr>
    <a:lvl4pPr marL="1371600" algn="l" rtl="0" eaLnBrk="0" fontAlgn="base" hangingPunct="0">
      <a:spcBef>
        <a:spcPct val="50000"/>
      </a:spcBef>
      <a:spcAft>
        <a:spcPct val="0"/>
      </a:spcAft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4pPr>
    <a:lvl5pPr marL="1828800" algn="l" rtl="0" eaLnBrk="0" fontAlgn="base" hangingPunct="0">
      <a:spcBef>
        <a:spcPct val="50000"/>
      </a:spcBef>
      <a:spcAft>
        <a:spcPct val="0"/>
      </a:spcAft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5pPr>
    <a:lvl6pPr marL="2286000" algn="l" defTabSz="914400" rtl="0" eaLnBrk="1" latinLnBrk="0" hangingPunct="1"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6pPr>
    <a:lvl7pPr marL="2743200" algn="l" defTabSz="914400" rtl="0" eaLnBrk="1" latinLnBrk="0" hangingPunct="1"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7pPr>
    <a:lvl8pPr marL="3200400" algn="l" defTabSz="914400" rtl="0" eaLnBrk="1" latinLnBrk="0" hangingPunct="1"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8pPr>
    <a:lvl9pPr marL="3657600" algn="l" defTabSz="914400" rtl="0" eaLnBrk="1" latinLnBrk="0" hangingPunct="1">
      <a:defRPr sz="2000" b="1" kern="1200">
        <a:solidFill>
          <a:schemeClr val="tx1"/>
        </a:solidFill>
        <a:latin typeface="Courier New" pitchFamily="49" charset="0"/>
        <a:ea typeface="ＭＳ Ｐゴシック" pitchFamily="34" charset="-128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C4A1A"/>
    <a:srgbClr val="F37A20"/>
    <a:srgbClr val="FED601"/>
    <a:srgbClr val="CD2626"/>
    <a:srgbClr val="C01012"/>
    <a:srgbClr val="1A3170"/>
    <a:srgbClr val="FED6AA"/>
    <a:srgbClr val="A5713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75" d="100"/>
          <a:sy n="75" d="100"/>
        </p:scale>
        <p:origin x="-924" y="-3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522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088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6858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spcBef>
                <a:spcPct val="0"/>
              </a:spcBef>
              <a:defRPr sz="1200" b="0">
                <a:latin typeface="Verdana" pitchFamily="-32" charset="0"/>
                <a:ea typeface="+mn-ea"/>
                <a:cs typeface="+mn-cs"/>
              </a:defRPr>
            </a:lvl1pPr>
          </a:lstStyle>
          <a:p>
            <a:pPr>
              <a:defRPr/>
            </a:pPr>
            <a:r>
              <a:rPr lang="en-GB"/>
              <a:t>Objects First with Java</a:t>
            </a:r>
          </a:p>
        </p:txBody>
      </p:sp>
      <p:sp>
        <p:nvSpPr>
          <p:cNvPr id="25088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6800"/>
            <a:ext cx="54864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spcBef>
                <a:spcPct val="0"/>
              </a:spcBef>
              <a:defRPr sz="1200" b="0">
                <a:latin typeface="Verdana" pitchFamily="34" charset="0"/>
              </a:defRPr>
            </a:lvl1pPr>
          </a:lstStyle>
          <a:p>
            <a:pPr>
              <a:defRPr/>
            </a:pPr>
            <a:r>
              <a:rPr lang="en-GB" altLang="en-US"/>
              <a:t>© David J. Barnes and Michael Kölling</a:t>
            </a:r>
          </a:p>
        </p:txBody>
      </p:sp>
      <p:sp>
        <p:nvSpPr>
          <p:cNvPr id="25088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5791200" y="8686800"/>
            <a:ext cx="1066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 b="0">
                <a:latin typeface="Verdana" pitchFamily="34" charset="0"/>
              </a:defRPr>
            </a:lvl1pPr>
          </a:lstStyle>
          <a:p>
            <a:pPr>
              <a:defRPr/>
            </a:pPr>
            <a:fld id="{1AD6C894-7374-4A45-9FF9-7849AFB705B9}" type="slidenum">
              <a:rPr lang="en-GB" altLang="en-US"/>
              <a:pPr>
                <a:defRPr/>
              </a:pPr>
              <a:t>‹#›</a:t>
            </a:fld>
            <a:endParaRPr lang="en-GB" altLang="en-US"/>
          </a:p>
        </p:txBody>
      </p:sp>
    </p:spTree>
    <p:extLst>
      <p:ext uri="{BB962C8B-B14F-4D97-AF65-F5344CB8AC3E}">
        <p14:creationId xmlns:p14="http://schemas.microsoft.com/office/powerpoint/2010/main" val="121163526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spcBef>
                <a:spcPct val="0"/>
              </a:spcBef>
              <a:defRPr sz="1200" b="0">
                <a:latin typeface="Times New Roman" pitchFamily="-32" charset="0"/>
                <a:ea typeface="+mn-ea"/>
                <a:cs typeface="+mn-cs"/>
              </a:defRPr>
            </a:lvl1pPr>
          </a:lstStyle>
          <a:p>
            <a:pPr>
              <a:defRPr/>
            </a:pPr>
            <a:r>
              <a:rPr lang="en-GB"/>
              <a:t>Objects First with Java</a:t>
            </a:r>
          </a:p>
        </p:txBody>
      </p:sp>
      <p:sp>
        <p:nvSpPr>
          <p:cNvPr id="11161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620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 b="0">
                <a:latin typeface="Times New Roman" pitchFamily="-32" charset="0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GB"/>
          </a:p>
        </p:txBody>
      </p:sp>
      <p:sp>
        <p:nvSpPr>
          <p:cNvPr id="4506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  <a:ext uri="{FAA26D3D-D897-4be2-8F04-BA451C77F1D7}"/>
          </a:extLst>
        </p:spPr>
      </p:sp>
      <p:sp>
        <p:nvSpPr>
          <p:cNvPr id="11162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14400" y="4343400"/>
            <a:ext cx="50292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noProof="0" smtClean="0"/>
              <a:t>Click to edit Master text styles</a:t>
            </a:r>
          </a:p>
          <a:p>
            <a:pPr lvl="1"/>
            <a:r>
              <a:rPr lang="en-GB" noProof="0" smtClean="0"/>
              <a:t>Second level</a:t>
            </a:r>
          </a:p>
          <a:p>
            <a:pPr lvl="2"/>
            <a:r>
              <a:rPr lang="en-GB" noProof="0" smtClean="0"/>
              <a:t>Third level</a:t>
            </a:r>
          </a:p>
          <a:p>
            <a:pPr lvl="3"/>
            <a:r>
              <a:rPr lang="en-GB" noProof="0" smtClean="0"/>
              <a:t>Fourth level</a:t>
            </a:r>
          </a:p>
          <a:p>
            <a:pPr lvl="4"/>
            <a:r>
              <a:rPr lang="en-GB" noProof="0" smtClean="0"/>
              <a:t>Fifth level</a:t>
            </a:r>
          </a:p>
        </p:txBody>
      </p:sp>
      <p:sp>
        <p:nvSpPr>
          <p:cNvPr id="11162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68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1" hangingPunct="1">
              <a:spcBef>
                <a:spcPct val="0"/>
              </a:spcBef>
              <a:defRPr sz="1200" b="0">
                <a:latin typeface="Times New Roman" pitchFamily="18" charset="0"/>
              </a:defRPr>
            </a:lvl1pPr>
          </a:lstStyle>
          <a:p>
            <a:pPr>
              <a:defRPr/>
            </a:pPr>
            <a:r>
              <a:rPr lang="en-GB" altLang="en-US"/>
              <a:t>© David J. Barnes and Michael Kölling</a:t>
            </a:r>
          </a:p>
        </p:txBody>
      </p:sp>
      <p:sp>
        <p:nvSpPr>
          <p:cNvPr id="11162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6200" y="868680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 b="0">
                <a:latin typeface="Times New Roman" pitchFamily="18" charset="0"/>
              </a:defRPr>
            </a:lvl1pPr>
          </a:lstStyle>
          <a:p>
            <a:pPr>
              <a:defRPr/>
            </a:pPr>
            <a:fld id="{F19436B9-A9AF-43B5-ADCA-9A48E0A18919}" type="slidenum">
              <a:rPr lang="en-GB" altLang="en-US"/>
              <a:pPr>
                <a:defRPr/>
              </a:pPr>
              <a:t>‹#›</a:t>
            </a:fld>
            <a:endParaRPr lang="en-GB" altLang="en-US"/>
          </a:p>
        </p:txBody>
      </p:sp>
    </p:spTree>
    <p:extLst>
      <p:ext uri="{BB962C8B-B14F-4D97-AF65-F5344CB8AC3E}">
        <p14:creationId xmlns:p14="http://schemas.microsoft.com/office/powerpoint/2010/main" val="3128122710"/>
      </p:ext>
    </p:extLst>
  </p:cSld>
  <p:clrMap bg1="lt1" tx1="dk1" bg2="lt2" tx2="dk2" accent1="accent1" accent2="accent2" accent3="accent3" accent4="accent4" accent5="accent5" accent6="accent6" hlink="hlink" folHlink="folHlink"/>
  <p:hf dt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-32" charset="0"/>
        <a:ea typeface="ＭＳ Ｐゴシック" charset="0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-32" charset="0"/>
        <a:ea typeface="ＭＳ Ｐゴシック" charset="0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-32" charset="0"/>
        <a:ea typeface="ＭＳ Ｐゴシック" charset="0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-32" charset="0"/>
        <a:ea typeface="ＭＳ Ｐゴシック" charset="0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-32" charset="0"/>
        <a:ea typeface="ＭＳ Ｐゴシック" charset="0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4608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4608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4C0BAC78-9AAC-4429-AEAF-DA4FF5083545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4608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608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GB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4710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4710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FEFDF624-1826-44E3-A24A-5430DF2966D5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4710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711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4813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4813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95222951-C090-4611-B8E0-AA5CAFED9E3C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4813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813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49155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49156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5274268F-03B3-4CE1-9AE5-CB251504073D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4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4915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9158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one object per </a:t>
            </a:r>
            <a:r>
              <a:rPr lang="en-GB" dirty="0" smtClean="0">
                <a:latin typeface="Times New Roman" charset="0"/>
                <a:cs typeface="+mn-cs"/>
              </a:rPr>
              <a:t>post; </a:t>
            </a:r>
            <a:r>
              <a:rPr lang="en-GB" dirty="0">
                <a:latin typeface="Times New Roman" charset="0"/>
                <a:cs typeface="+mn-cs"/>
              </a:rPr>
              <a:t>each object stores details for one </a:t>
            </a:r>
            <a:r>
              <a:rPr lang="en-GB" dirty="0" smtClean="0">
                <a:latin typeface="Times New Roman" charset="0"/>
                <a:cs typeface="+mn-cs"/>
              </a:rPr>
              <a:t>particular post.</a:t>
            </a: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017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018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6B05CDFE-5563-4657-8B88-6C4A5AD55B87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5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018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0182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add the obvious methods (getters and setters); not complete here - just </a:t>
            </a:r>
            <a:r>
              <a:rPr lang="en-GB" dirty="0" smtClean="0">
                <a:latin typeface="Times New Roman" charset="0"/>
                <a:cs typeface="+mn-cs"/>
              </a:rPr>
              <a:t>examples</a:t>
            </a: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120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120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3CCF7658-E162-4F9B-866B-C581FF7EE8FE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6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120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120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database object will hold two collections: one for </a:t>
            </a:r>
            <a:r>
              <a:rPr lang="en-GB" dirty="0" err="1" smtClean="0">
                <a:latin typeface="Times New Roman" charset="0"/>
                <a:cs typeface="+mn-cs"/>
              </a:rPr>
              <a:t>MessagePosts</a:t>
            </a:r>
            <a:r>
              <a:rPr lang="en-GB" dirty="0">
                <a:latin typeface="Times New Roman" charset="0"/>
                <a:cs typeface="+mn-cs"/>
              </a:rPr>
              <a:t>, one for </a:t>
            </a:r>
            <a:r>
              <a:rPr lang="en-GB" dirty="0" err="1" smtClean="0">
                <a:latin typeface="Times New Roman" charset="0"/>
                <a:cs typeface="+mn-cs"/>
              </a:rPr>
              <a:t>PhotoPosts</a:t>
            </a: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222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222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7FC2D85B-E3CB-43EA-BF3D-C1FE455E13B6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7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222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223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class diagram is simple (ArrayList not shown in BlueJ)</a:t>
            </a: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325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325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23242981-E5B8-4BC4-B13D-BD88027BD845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8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325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325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extract from </a:t>
            </a:r>
            <a:r>
              <a:rPr lang="en-GB" dirty="0" err="1" smtClean="0">
                <a:latin typeface="Times New Roman" charset="0"/>
                <a:cs typeface="+mn-cs"/>
              </a:rPr>
              <a:t>MessagePost</a:t>
            </a:r>
            <a:r>
              <a:rPr lang="en-GB" dirty="0" smtClean="0">
                <a:latin typeface="Times New Roman" charset="0"/>
                <a:cs typeface="+mn-cs"/>
              </a:rPr>
              <a:t> </a:t>
            </a:r>
            <a:r>
              <a:rPr lang="en-GB" dirty="0">
                <a:latin typeface="Times New Roman" charset="0"/>
                <a:cs typeface="+mn-cs"/>
              </a:rPr>
              <a:t>code - nothing </a:t>
            </a:r>
            <a:r>
              <a:rPr lang="en-GB" dirty="0" smtClean="0">
                <a:latin typeface="Times New Roman" charset="0"/>
                <a:cs typeface="+mn-cs"/>
              </a:rPr>
              <a:t>unusual, just an ordinary class</a:t>
            </a: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325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325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5E3F7627-CA29-4366-B757-1C11394D874E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9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325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325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 smtClean="0">
                <a:latin typeface="Times New Roman" charset="0"/>
              </a:rPr>
              <a:t>extract from </a:t>
            </a:r>
            <a:r>
              <a:rPr lang="en-GB" dirty="0" err="1" smtClean="0">
                <a:latin typeface="Times New Roman" charset="0"/>
              </a:rPr>
              <a:t>PhotoPost</a:t>
            </a:r>
            <a:r>
              <a:rPr lang="en-GB" dirty="0" smtClean="0">
                <a:latin typeface="Times New Roman" charset="0"/>
              </a:rPr>
              <a:t> code (how does it differ from </a:t>
            </a:r>
            <a:r>
              <a:rPr lang="en-GB" dirty="0" err="1" smtClean="0">
                <a:latin typeface="Times New Roman" charset="0"/>
              </a:rPr>
              <a:t>MessagePost</a:t>
            </a:r>
            <a:r>
              <a:rPr lang="en-GB" dirty="0" smtClean="0">
                <a:latin typeface="Times New Roman" charset="0"/>
              </a:rPr>
              <a:t> code?)</a:t>
            </a:r>
            <a:endParaRPr lang="en-GB" dirty="0">
              <a:latin typeface="Times New Roman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529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530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DDA6C6A6-3C05-4BC2-96ED-5C79DCEB582B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10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530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5302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extract from </a:t>
            </a:r>
            <a:r>
              <a:rPr lang="en-GB" dirty="0" err="1" smtClean="0">
                <a:latin typeface="Times New Roman" charset="0"/>
                <a:cs typeface="+mn-cs"/>
              </a:rPr>
              <a:t>NewsFeed</a:t>
            </a:r>
            <a:r>
              <a:rPr lang="en-GB" dirty="0" smtClean="0">
                <a:latin typeface="Times New Roman" charset="0"/>
                <a:cs typeface="+mn-cs"/>
              </a:rPr>
              <a:t> code</a:t>
            </a:r>
            <a:r>
              <a:rPr lang="en-GB" dirty="0">
                <a:latin typeface="Times New Roman" charset="0"/>
                <a:cs typeface="+mn-cs"/>
              </a:rPr>
              <a:t>.</a:t>
            </a: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632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632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F1766D57-C329-43E9-91CA-21A49AC25BB8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11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632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we note a lot of code duplication.</a:t>
            </a:r>
          </a:p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this is one problem with this solution (there are others)</a:t>
            </a:r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734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734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AEB140C3-1C0B-45E0-83EC-6BE31426002E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12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734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735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solution: inheritance. make superclass with common attributes, make subclasses</a:t>
            </a:r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837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837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70DD9495-FB0F-4901-A316-26232BCB49F6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13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837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837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59395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59396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967E47BF-0CB1-45C3-8DEA-52246D94DBDE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14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5939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8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inheritance hierarchies are nothing unusual. we see them all the time</a:t>
            </a:r>
            <a:r>
              <a:rPr lang="en-GB" dirty="0" smtClean="0">
                <a:latin typeface="Times New Roman" charset="0"/>
                <a:cs typeface="+mn-cs"/>
              </a:rPr>
              <a:t>.</a:t>
            </a:r>
          </a:p>
          <a:p>
            <a:pPr>
              <a:defRPr/>
            </a:pPr>
            <a:r>
              <a:rPr lang="en-GB" dirty="0" smtClean="0">
                <a:latin typeface="Times New Roman" charset="0"/>
                <a:cs typeface="+mn-cs"/>
              </a:rPr>
              <a:t>(a masters student is a students is a person...)</a:t>
            </a: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041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042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44251B66-3F27-459F-A249-4A699B8F2889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15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042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0422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altLang="en-US" smtClean="0">
                <a:latin typeface="Times New Roman" pitchFamily="18" charset="0"/>
                <a:ea typeface="ＭＳ Ｐゴシック" pitchFamily="34" charset="-128"/>
              </a:rPr>
              <a:t>syntax for inheritance: ‘extends’ keyword</a:t>
            </a:r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144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144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B8D3A444-FFBD-4CA2-BB60-42CE3CD6559E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16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144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144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we define common fields in superclass</a:t>
            </a:r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246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246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EB85398F-B02F-457F-B28A-57BED89E9D3F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17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246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247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we add subclass fields; inherit superclass fields </a:t>
            </a:r>
            <a:endParaRPr lang="en-GB" dirty="0" smtClean="0">
              <a:latin typeface="Times New Roman" charset="0"/>
              <a:cs typeface="+mn-cs"/>
            </a:endParaRPr>
          </a:p>
          <a:p>
            <a:pPr>
              <a:defRPr/>
            </a:pPr>
            <a:r>
              <a:rPr lang="en-GB" dirty="0" smtClean="0">
                <a:latin typeface="Times New Roman" charset="0"/>
                <a:cs typeface="+mn-cs"/>
              </a:rPr>
              <a:t>subclass </a:t>
            </a:r>
            <a:r>
              <a:rPr lang="en-GB" dirty="0">
                <a:latin typeface="Times New Roman" charset="0"/>
                <a:cs typeface="+mn-cs"/>
              </a:rPr>
              <a:t>objects will have all fields.</a:t>
            </a:r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349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349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6F3675B7-B9D0-4120-BFB9-05FFAB58BDA7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18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349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349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how do we initialise the fields? superclass: nothing unusual.</a:t>
            </a:r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4515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4516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FBE51760-F6F4-43DF-8D72-BE35BF426947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19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451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4518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subclass: must call superclass constructor</a:t>
            </a:r>
            <a:r>
              <a:rPr lang="en-GB" dirty="0" smtClean="0">
                <a:latin typeface="Times New Roman" charset="0"/>
                <a:cs typeface="+mn-cs"/>
              </a:rPr>
              <a:t>!</a:t>
            </a:r>
          </a:p>
          <a:p>
            <a:pPr>
              <a:defRPr/>
            </a:pPr>
            <a:r>
              <a:rPr lang="en-GB" dirty="0" smtClean="0">
                <a:latin typeface="Times New Roman" charset="0"/>
                <a:cs typeface="+mn-cs"/>
              </a:rPr>
              <a:t>Must </a:t>
            </a:r>
            <a:r>
              <a:rPr lang="en-GB" dirty="0">
                <a:latin typeface="Times New Roman" charset="0"/>
                <a:cs typeface="+mn-cs"/>
              </a:rPr>
              <a:t>take values for all </a:t>
            </a:r>
            <a:r>
              <a:rPr lang="en-GB" dirty="0" smtClean="0">
                <a:latin typeface="Times New Roman" charset="0"/>
                <a:cs typeface="+mn-cs"/>
              </a:rPr>
              <a:t>fields </a:t>
            </a:r>
            <a:r>
              <a:rPr lang="en-GB" dirty="0">
                <a:latin typeface="Times New Roman" charset="0"/>
                <a:cs typeface="+mn-cs"/>
              </a:rPr>
              <a:t>that we want to initialise.</a:t>
            </a:r>
          </a:p>
          <a:p>
            <a:pPr>
              <a:defRPr/>
            </a:pP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553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554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4913EF2C-DFE6-4CC4-8AAD-5ADA0D8991A0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20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554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5542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656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656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6CC808E1-E56D-47A0-A009-2286C30AD54B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21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656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it is now much easier to add new types. </a:t>
            </a:r>
          </a:p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common attributes do not need to be rewritten.</a:t>
            </a:r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758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758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819DE6C1-AA9B-476F-8AAF-9F0A1F18B278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22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758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759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>
                <a:latin typeface="Times New Roman" charset="0"/>
                <a:cs typeface="+mn-cs"/>
              </a:rPr>
              <a:t>when adding new types, the hierarchy may be extended</a:t>
            </a:r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1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861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861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C1117267-D14C-4F53-B500-145CDC045D41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23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861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861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4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69635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69636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EED49780-81CB-4808-BED4-683FC2D739D1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24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6963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solidFill>
            <a:srgbClr val="FFFFFF"/>
          </a:solidFill>
          <a:ln/>
        </p:spPr>
      </p:sp>
      <p:sp>
        <p:nvSpPr>
          <p:cNvPr id="69638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note: code duplication in class </a:t>
            </a:r>
            <a:r>
              <a:rPr lang="en-GB" dirty="0" err="1" smtClean="0">
                <a:latin typeface="Times New Roman" charset="0"/>
                <a:cs typeface="+mn-cs"/>
              </a:rPr>
              <a:t>NewsFeed</a:t>
            </a:r>
            <a:r>
              <a:rPr lang="en-GB" dirty="0" smtClean="0">
                <a:latin typeface="Times New Roman" charset="0"/>
                <a:cs typeface="+mn-cs"/>
              </a:rPr>
              <a:t> removed </a:t>
            </a:r>
            <a:r>
              <a:rPr lang="en-GB" dirty="0">
                <a:latin typeface="Times New Roman" charset="0"/>
                <a:cs typeface="+mn-cs"/>
              </a:rPr>
              <a:t>as well!</a:t>
            </a:r>
          </a:p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only on field, one </a:t>
            </a:r>
            <a:r>
              <a:rPr lang="en-GB" dirty="0" err="1">
                <a:latin typeface="Times New Roman" charset="0"/>
                <a:cs typeface="+mn-cs"/>
              </a:rPr>
              <a:t>ArrayList</a:t>
            </a:r>
            <a:r>
              <a:rPr lang="en-GB" dirty="0">
                <a:latin typeface="Times New Roman" charset="0"/>
                <a:cs typeface="+mn-cs"/>
              </a:rPr>
              <a:t> creation, on add method</a:t>
            </a:r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065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066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58BD0540-6275-4DD2-9CC6-0AA99C770A7A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25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066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solidFill>
            <a:srgbClr val="FFFFFF"/>
          </a:solidFill>
          <a:ln/>
        </p:spPr>
      </p:sp>
      <p:sp>
        <p:nvSpPr>
          <p:cNvPr id="70662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>
                <a:latin typeface="Times New Roman" charset="0"/>
                <a:cs typeface="+mn-cs"/>
              </a:rPr>
              <a:t>...and only one loop in </a:t>
            </a:r>
            <a:r>
              <a:rPr lang="en-GB" dirty="0" smtClean="0">
                <a:latin typeface="Times New Roman" charset="0"/>
                <a:cs typeface="+mn-cs"/>
              </a:rPr>
              <a:t>the </a:t>
            </a:r>
            <a:r>
              <a:rPr lang="en-GB" dirty="0" err="1" smtClean="0">
                <a:latin typeface="Times New Roman" charset="0"/>
                <a:cs typeface="+mn-cs"/>
              </a:rPr>
              <a:t>showmethod</a:t>
            </a:r>
            <a:r>
              <a:rPr lang="en-GB" dirty="0">
                <a:latin typeface="Times New Roman" charset="0"/>
                <a:cs typeface="+mn-cs"/>
              </a:rPr>
              <a:t>.</a:t>
            </a:r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168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168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E0E51E7E-921F-4FF7-9096-0EF5A5792565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26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168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168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270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270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F95694BA-7B0D-434D-8C8D-1393AE3446F9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27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270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271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373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373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604DAE8F-F339-4C9A-AEA0-692072CC9E8B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28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373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373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4755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4756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73067572-4D62-47C7-84F4-607A948D7851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29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475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4758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77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577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578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93FFD663-EAEF-4A40-BF9F-6A5125D03578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30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578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solidFill>
            <a:srgbClr val="FFFFFF"/>
          </a:solidFill>
          <a:ln/>
        </p:spPr>
      </p:sp>
      <p:sp>
        <p:nvSpPr>
          <p:cNvPr id="75782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 err="1" smtClean="0">
                <a:latin typeface="Times New Roman" charset="0"/>
                <a:cs typeface="+mn-cs"/>
              </a:rPr>
              <a:t>NewsFeed</a:t>
            </a:r>
            <a:r>
              <a:rPr lang="en-GB" dirty="0" smtClean="0">
                <a:latin typeface="Times New Roman" charset="0"/>
                <a:cs typeface="+mn-cs"/>
              </a:rPr>
              <a:t> object </a:t>
            </a:r>
            <a:r>
              <a:rPr lang="en-GB" dirty="0">
                <a:latin typeface="Times New Roman" charset="0"/>
                <a:cs typeface="+mn-cs"/>
              </a:rPr>
              <a:t>will hold </a:t>
            </a:r>
            <a:r>
              <a:rPr lang="en-GB" dirty="0" smtClean="0">
                <a:latin typeface="Times New Roman" charset="0"/>
                <a:cs typeface="+mn-cs"/>
              </a:rPr>
              <a:t>a single, mixed collection</a:t>
            </a: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680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680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124DCED6-C07A-471A-AC64-A7E69F30CA0B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31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680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solidFill>
            <a:srgbClr val="FFFFFF"/>
          </a:solidFill>
          <a:ln/>
        </p:spPr>
      </p:sp>
      <p:sp>
        <p:nvSpPr>
          <p:cNvPr id="76806" name="Rectangle 3"/>
          <p:cNvSpPr>
            <a:spLocks noGrp="1" noChangeArrowheads="1"/>
          </p:cNvSpPr>
          <p:nvPr>
            <p:ph type="body" idx="1"/>
          </p:nvPr>
        </p:nvSpPr>
        <p:spPr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GB" dirty="0" err="1" smtClean="0">
                <a:latin typeface="Times New Roman" charset="0"/>
                <a:cs typeface="+mn-cs"/>
              </a:rPr>
              <a:t>Newsitem</a:t>
            </a:r>
            <a:r>
              <a:rPr lang="en-GB" dirty="0" smtClean="0">
                <a:latin typeface="Times New Roman" charset="0"/>
                <a:cs typeface="+mn-cs"/>
              </a:rPr>
              <a:t> now only knows about Post rather than the subclasses.</a:t>
            </a:r>
            <a:endParaRPr lang="en-GB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782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782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E8F2B95B-3ACA-4F92-A890-360A1300DECD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32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782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783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85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885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885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B40F1E8B-9DFA-477E-B0FC-6BAA95441A17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33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885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885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874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79875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79876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4D8CC23E-D1FE-4BEE-A8A0-9534806CFC45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34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7987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9878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8089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8090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800DC4A3-4D40-4427-9FE5-8BD29870F999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35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8090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0902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8192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8192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F16E1472-C5F6-4DAC-85EF-64D96E002ADB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36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8192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192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82947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82948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529D18CF-E5C1-45EF-80C6-272BE49BF6AA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38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82949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2950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70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83971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83972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FD51DFDB-0F44-45F2-AFAD-9B1EA06F2552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39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83973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3974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r>
              <a:rPr lang="en-US" dirty="0" smtClean="0">
                <a:latin typeface="Times New Roman" charset="0"/>
                <a:cs typeface="+mn-cs"/>
              </a:rPr>
              <a:t>Note that there is no simple mapping rule from primitive name to wrapper name!</a:t>
            </a:r>
            <a:endParaRPr lang="en-US" dirty="0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84995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84996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2F2871C8-1383-4B86-82C3-D6A307492D2B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40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8499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4998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8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86019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86020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8C5DA353-F60B-43BD-B8D8-3EB3547DAE4F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41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86021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6022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Rectangle 2"/>
          <p:cNvSpPr>
            <a:spLocks noGrp="1" noChangeArrowheads="1"/>
          </p:cNvSpPr>
          <p:nvPr>
            <p:ph type="hdr" sz="quarter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z="1200" b="0" smtClean="0">
                <a:latin typeface="Times New Roman" charset="0"/>
              </a:rPr>
              <a:t>Objects First with Java</a:t>
            </a:r>
          </a:p>
        </p:txBody>
      </p:sp>
      <p:sp>
        <p:nvSpPr>
          <p:cNvPr id="87043" name="Rectangle 6"/>
          <p:cNvSpPr>
            <a:spLocks noGrp="1" noChangeArrowheads="1"/>
          </p:cNvSpPr>
          <p:nvPr>
            <p:ph type="ftr" sz="quarter" idx="4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latin typeface="Times New Roman" pitchFamily="18" charset="0"/>
              </a:rPr>
              <a:t>© David J. Barnes and Michael Kölling</a:t>
            </a:r>
          </a:p>
        </p:txBody>
      </p:sp>
      <p:sp>
        <p:nvSpPr>
          <p:cNvPr id="87044" name="Rectangle 7"/>
          <p:cNvSpPr>
            <a:spLocks noGrp="1" noChangeArrowheads="1"/>
          </p:cNvSpPr>
          <p:nvPr>
            <p:ph type="sldNum" sz="quarter" idx="5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fld id="{60FB1B45-FA29-49C5-AD7E-EE33284B676B}" type="slidenum">
              <a:rPr lang="en-GB" altLang="en-US" sz="1200" b="0" smtClean="0">
                <a:latin typeface="Times New Roman" pitchFamily="18" charset="0"/>
              </a:rPr>
              <a:pPr>
                <a:defRPr/>
              </a:pPr>
              <a:t>44</a:t>
            </a:fld>
            <a:endParaRPr lang="en-GB" altLang="en-US" sz="1200" b="0" smtClean="0">
              <a:latin typeface="Times New Roman" pitchFamily="18" charset="0"/>
            </a:endParaRPr>
          </a:p>
        </p:txBody>
      </p:sp>
      <p:sp>
        <p:nvSpPr>
          <p:cNvPr id="87045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87046" name="Rectangle 3"/>
          <p:cNvSpPr>
            <a:spLocks noGrp="1" noChangeArrowheads="1"/>
          </p:cNvSpPr>
          <p:nvPr>
            <p:ph type="body" idx="1"/>
          </p:nvPr>
        </p:nvSpPr>
        <p:spPr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Times New Roman" charset="0"/>
              <a:cs typeface="+mn-cs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9" descr="5e-decor-left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850900" cy="6884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10" descr="5e-decor-right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39200" y="-9525"/>
            <a:ext cx="304800" cy="6867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806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914400" y="2057400"/>
            <a:ext cx="7848600" cy="1143000"/>
          </a:xfrm>
        </p:spPr>
        <p:txBody>
          <a:bodyPr/>
          <a:lstStyle>
            <a:lvl1pPr>
              <a:defRPr>
                <a:solidFill>
                  <a:srgbClr val="1A3170"/>
                </a:solidFill>
              </a:defRPr>
            </a:lvl1pPr>
          </a:lstStyle>
          <a:p>
            <a:pPr lvl="0"/>
            <a:r>
              <a:rPr lang="en-US" noProof="0" smtClean="0"/>
              <a:t>Click to edit Master title style</a:t>
            </a:r>
            <a:endParaRPr lang="en-GB" noProof="0" smtClean="0"/>
          </a:p>
        </p:txBody>
      </p:sp>
      <p:sp>
        <p:nvSpPr>
          <p:cNvPr id="8806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914400" y="3962400"/>
            <a:ext cx="7848600" cy="1752600"/>
          </a:xfrm>
        </p:spPr>
        <p:txBody>
          <a:bodyPr/>
          <a:lstStyle>
            <a:lvl1pPr marL="0" indent="0" algn="ctr">
              <a:buFont typeface="Times" charset="0"/>
              <a:buNone/>
              <a:defRPr/>
            </a:lvl1pPr>
          </a:lstStyle>
          <a:p>
            <a:pPr lvl="0"/>
            <a:r>
              <a:rPr lang="en-US" noProof="0" smtClean="0"/>
              <a:t>Click to edit Master subtitle style</a:t>
            </a:r>
            <a:endParaRPr lang="en-GB" noProof="0" smtClean="0"/>
          </a:p>
        </p:txBody>
      </p:sp>
    </p:spTree>
    <p:extLst>
      <p:ext uri="{BB962C8B-B14F-4D97-AF65-F5344CB8AC3E}">
        <p14:creationId xmlns:p14="http://schemas.microsoft.com/office/powerpoint/2010/main" val="170767982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46780873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333889227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19200" y="1828800"/>
            <a:ext cx="3657600" cy="4267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29200" y="1828800"/>
            <a:ext cx="3657600" cy="4267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55712163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38758510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4159004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36124137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11593167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smtClean="0"/>
              <a:t>Click icon to add picture</a:t>
            </a:r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23870035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12101073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19900" y="381000"/>
            <a:ext cx="1943100" cy="57150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0" y="381000"/>
            <a:ext cx="5676900" cy="57150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1028"/>
          <p:cNvSpPr>
            <a:spLocks noGrp="1" noChangeArrowheads="1"/>
          </p:cNvSpPr>
          <p:nvPr>
            <p:ph type="ftr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</p:spTree>
    <p:extLst>
      <p:ext uri="{BB962C8B-B14F-4D97-AF65-F5344CB8AC3E}">
        <p14:creationId xmlns:p14="http://schemas.microsoft.com/office/powerpoint/2010/main" val="40632700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Rectangle 1026"/>
          <p:cNvSpPr>
            <a:spLocks noGrp="1" noChangeArrowheads="1"/>
          </p:cNvSpPr>
          <p:nvPr>
            <p:ph type="title"/>
          </p:nvPr>
        </p:nvSpPr>
        <p:spPr bwMode="auto">
          <a:xfrm>
            <a:off x="990600" y="3810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  <a:ext uri="{FAA26D3D-D897-4be2-8F04-BA451C77F1D7}"/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  <a:endParaRPr lang="da-DK" dirty="0"/>
          </a:p>
        </p:txBody>
      </p:sp>
      <p:sp>
        <p:nvSpPr>
          <p:cNvPr id="87043" name="Rectangle 102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219200" y="1828800"/>
            <a:ext cx="7467600" cy="426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  <a:ext uri="{FAA26D3D-D897-4be2-8F04-BA451C77F1D7}"/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da-DK" dirty="0"/>
          </a:p>
        </p:txBody>
      </p:sp>
      <p:sp>
        <p:nvSpPr>
          <p:cNvPr id="87044" name="Rectangle 1028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1143000" y="6426200"/>
            <a:ext cx="693420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  <a:ext uri="{FAA26D3D-D897-4be2-8F04-BA451C77F1D7}"/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 b="0">
                <a:solidFill>
                  <a:srgbClr val="76807A"/>
                </a:solidFill>
                <a:latin typeface="Arial" pitchFamily="34" charset="0"/>
              </a:defRPr>
            </a:lvl1pPr>
          </a:lstStyle>
          <a:p>
            <a:pPr>
              <a:defRPr/>
            </a:pPr>
            <a:r>
              <a:rPr lang="en-GB" altLang="en-US"/>
              <a:t>Objects First with Java - A Practical Introduction using BlueJ, © David J. Barnes, Michael Kölling</a:t>
            </a:r>
          </a:p>
        </p:txBody>
      </p:sp>
      <p:sp>
        <p:nvSpPr>
          <p:cNvPr id="87045" name="Rectangle 1029"/>
          <p:cNvSpPr>
            <a:spLocks noChangeArrowheads="1"/>
          </p:cNvSpPr>
          <p:nvPr/>
        </p:nvSpPr>
        <p:spPr bwMode="auto">
          <a:xfrm>
            <a:off x="8001000" y="6426200"/>
            <a:ext cx="533400" cy="30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7"/>
                    </a:schemeClr>
                  </a:outerShdw>
                </a:effectLst>
              </a14:hiddenEffects>
            </a:ext>
          </a:extLst>
        </p:spPr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 algn="r">
              <a:defRPr/>
            </a:pPr>
            <a:fld id="{15DEFFF6-7FCE-4F45-AE57-BDBDA1D49574}" type="slidenum">
              <a:rPr lang="da-DK" altLang="en-US" sz="1400" b="0" smtClean="0">
                <a:latin typeface="Arial" pitchFamily="34" charset="0"/>
              </a:rPr>
              <a:pPr algn="r">
                <a:defRPr/>
              </a:pPr>
              <a:t>‹#›</a:t>
            </a:fld>
            <a:r>
              <a:rPr lang="da-DK" altLang="en-US" sz="1400" b="0" smtClean="0">
                <a:latin typeface="Arial" pitchFamily="34" charset="0"/>
              </a:rPr>
              <a:t> </a:t>
            </a:r>
          </a:p>
        </p:txBody>
      </p:sp>
      <p:pic>
        <p:nvPicPr>
          <p:cNvPr id="1030" name="Picture 7" descr="5e-decor-left.jpg"/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8509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31" name="Picture 8" descr="5e-decor-right.jpg"/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58250" y="0"/>
            <a:ext cx="304800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747" r:id="rId1"/>
    <p:sldLayoutId id="2147483737" r:id="rId2"/>
    <p:sldLayoutId id="2147483738" r:id="rId3"/>
    <p:sldLayoutId id="2147483739" r:id="rId4"/>
    <p:sldLayoutId id="2147483740" r:id="rId5"/>
    <p:sldLayoutId id="2147483741" r:id="rId6"/>
    <p:sldLayoutId id="2147483742" r:id="rId7"/>
    <p:sldLayoutId id="2147483743" r:id="rId8"/>
    <p:sldLayoutId id="2147483744" r:id="rId9"/>
    <p:sldLayoutId id="2147483745" r:id="rId10"/>
    <p:sldLayoutId id="2147483746" r:id="rId11"/>
  </p:sldLayoutIdLst>
  <p:hf sldNum="0" hd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44AAC6"/>
          </a:solidFill>
          <a:latin typeface="+mj-lt"/>
          <a:ea typeface="+mj-ea"/>
          <a:cs typeface="ＭＳ Ｐゴシック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44AAC6"/>
          </a:solidFill>
          <a:latin typeface="Trebuchet MS" charset="0"/>
          <a:ea typeface="ＭＳ Ｐゴシック" charset="0"/>
          <a:cs typeface="ＭＳ Ｐゴシック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44AAC6"/>
          </a:solidFill>
          <a:latin typeface="Trebuchet MS" charset="0"/>
          <a:ea typeface="ＭＳ Ｐゴシック" charset="0"/>
          <a:cs typeface="ＭＳ Ｐゴシック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44AAC6"/>
          </a:solidFill>
          <a:latin typeface="Trebuchet MS" charset="0"/>
          <a:ea typeface="ＭＳ Ｐゴシック" charset="0"/>
          <a:cs typeface="ＭＳ Ｐゴシック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44AAC6"/>
          </a:solidFill>
          <a:latin typeface="Trebuchet MS" charset="0"/>
          <a:ea typeface="ＭＳ Ｐゴシック" charset="0"/>
          <a:cs typeface="ＭＳ Ｐゴシック" charset="0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rgbClr val="A57133"/>
          </a:solidFill>
          <a:latin typeface="Trebuchet MS" charset="0"/>
          <a:ea typeface="ＭＳ Ｐゴシック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rgbClr val="A57133"/>
          </a:solidFill>
          <a:latin typeface="Trebuchet MS" charset="0"/>
          <a:ea typeface="ＭＳ Ｐゴシック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rgbClr val="A57133"/>
          </a:solidFill>
          <a:latin typeface="Trebuchet MS" charset="0"/>
          <a:ea typeface="ＭＳ Ｐゴシック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rgbClr val="A57133"/>
          </a:solidFill>
          <a:latin typeface="Trebuchet MS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rgbClr val="264D8B"/>
        </a:buClr>
        <a:buFont typeface="Times" pitchFamily="18" charset="0"/>
        <a:buChar char="•"/>
        <a:defRPr sz="3200">
          <a:solidFill>
            <a:srgbClr val="1A3170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rgbClr val="264D8B"/>
        </a:buClr>
        <a:buChar char="–"/>
        <a:defRPr sz="2800">
          <a:solidFill>
            <a:srgbClr val="1A3170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lr>
          <a:srgbClr val="264D8B"/>
        </a:buClr>
        <a:buChar char="•"/>
        <a:defRPr sz="2400">
          <a:solidFill>
            <a:srgbClr val="1A3170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lr>
          <a:srgbClr val="264D8B"/>
        </a:buClr>
        <a:buChar char="–"/>
        <a:defRPr sz="2000">
          <a:solidFill>
            <a:srgbClr val="1A3170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lr>
          <a:srgbClr val="264D8B"/>
        </a:buClr>
        <a:buChar char="»"/>
        <a:defRPr sz="2000">
          <a:solidFill>
            <a:srgbClr val="1A3170"/>
          </a:solidFill>
          <a:latin typeface="+mn-lt"/>
          <a:ea typeface="+mn-ea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lr>
          <a:srgbClr val="264D8B"/>
        </a:buClr>
        <a:buChar char="»"/>
        <a:defRPr sz="2000">
          <a:solidFill>
            <a:srgbClr val="1A3170"/>
          </a:solidFill>
          <a:latin typeface="+mn-lt"/>
          <a:ea typeface="+mn-ea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lr>
          <a:srgbClr val="264D8B"/>
        </a:buClr>
        <a:buChar char="»"/>
        <a:defRPr sz="2000">
          <a:solidFill>
            <a:srgbClr val="1A3170"/>
          </a:solidFill>
          <a:latin typeface="+mn-lt"/>
          <a:ea typeface="+mn-ea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lr>
          <a:srgbClr val="264D8B"/>
        </a:buClr>
        <a:buChar char="»"/>
        <a:defRPr sz="2000">
          <a:solidFill>
            <a:srgbClr val="1A3170"/>
          </a:solidFill>
          <a:latin typeface="+mn-lt"/>
          <a:ea typeface="+mn-ea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lr>
          <a:srgbClr val="264D8B"/>
        </a:buClr>
        <a:buChar char="»"/>
        <a:defRPr sz="2000">
          <a:solidFill>
            <a:srgbClr val="1A3170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6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6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6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GB">
                <a:cs typeface="+mj-cs"/>
              </a:rPr>
              <a:t>Improving </a:t>
            </a:r>
            <a:r>
              <a:rPr lang="en-GB" smtClean="0">
                <a:cs typeface="+mj-cs"/>
              </a:rPr>
              <a:t>structure </a:t>
            </a:r>
            <a:r>
              <a:rPr lang="en-GB">
                <a:cs typeface="+mj-cs"/>
              </a:rPr>
              <a:t>with inheritance</a:t>
            </a:r>
          </a:p>
        </p:txBody>
      </p:sp>
      <p:sp>
        <p:nvSpPr>
          <p:cNvPr id="3075" name="Text Box 4"/>
          <p:cNvSpPr txBox="1">
            <a:spLocks noChangeArrowheads="1"/>
          </p:cNvSpPr>
          <p:nvPr/>
        </p:nvSpPr>
        <p:spPr bwMode="auto">
          <a:xfrm>
            <a:off x="8475663" y="6537325"/>
            <a:ext cx="366712" cy="2460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spcBef>
                <a:spcPct val="0"/>
              </a:spcBef>
              <a:defRPr/>
            </a:pPr>
            <a:r>
              <a:rPr lang="en-GB" sz="1000" b="0" dirty="0" smtClean="0">
                <a:latin typeface="Trebuchet MS" charset="0"/>
              </a:rPr>
              <a:t>5.0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0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Main concepts to be covered</a:t>
            </a:r>
          </a:p>
        </p:txBody>
      </p:sp>
      <p:sp>
        <p:nvSpPr>
          <p:cNvPr id="128003" name="Rectangle 3"/>
          <p:cNvSpPr>
            <a:spLocks noGrp="1" noChangeArrowheads="1"/>
          </p:cNvSpPr>
          <p:nvPr>
            <p:ph idx="1"/>
          </p:nvPr>
        </p:nvSpPr>
        <p:spPr>
          <a:xfrm>
            <a:off x="1295400" y="1773238"/>
            <a:ext cx="7391400" cy="3714750"/>
          </a:xfrm>
        </p:spPr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US" dirty="0">
                <a:cs typeface="+mn-cs"/>
              </a:rPr>
              <a:t>Inheritance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US" dirty="0">
                <a:cs typeface="+mn-cs"/>
              </a:rPr>
              <a:t>Subtyping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US" dirty="0">
                <a:cs typeface="+mn-cs"/>
              </a:rPr>
              <a:t>Substitution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US" dirty="0">
                <a:cs typeface="+mn-cs"/>
              </a:rPr>
              <a:t>Polymorphic variables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4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>
                <a:cs typeface="+mj-cs"/>
              </a:rPr>
              <a:t>The </a:t>
            </a:r>
            <a:r>
              <a:rPr lang="en-US" dirty="0" smtClean="0">
                <a:cs typeface="+mj-cs"/>
              </a:rPr>
              <a:t>Network </a:t>
            </a:r>
            <a:r>
              <a:rPr lang="en-US" dirty="0">
                <a:cs typeface="+mj-cs"/>
              </a:rPr>
              <a:t>example</a:t>
            </a:r>
          </a:p>
        </p:txBody>
      </p:sp>
      <p:sp>
        <p:nvSpPr>
          <p:cNvPr id="164867" name="Rectangle 3"/>
          <p:cNvSpPr>
            <a:spLocks noGrp="1" noChangeArrowheads="1"/>
          </p:cNvSpPr>
          <p:nvPr>
            <p:ph idx="1"/>
          </p:nvPr>
        </p:nvSpPr>
        <p:spPr>
          <a:xfrm>
            <a:off x="1219200" y="1981200"/>
            <a:ext cx="7543800" cy="4114800"/>
          </a:xfrm>
        </p:spPr>
        <p:txBody>
          <a:bodyPr/>
          <a:lstStyle/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dirty="0" smtClean="0">
                <a:cs typeface="+mn-cs"/>
              </a:rPr>
              <a:t>A small, prototype social network.</a:t>
            </a:r>
            <a:endParaRPr lang="en-GB" sz="1600" dirty="0">
              <a:cs typeface="+mn-cs"/>
            </a:endParaRPr>
          </a:p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dirty="0" smtClean="0">
                <a:cs typeface="+mn-cs"/>
              </a:rPr>
              <a:t>Supports a news feed with posts.</a:t>
            </a:r>
          </a:p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dirty="0" smtClean="0">
                <a:cs typeface="+mn-cs"/>
              </a:rPr>
              <a:t>Stores </a:t>
            </a:r>
            <a:r>
              <a:rPr lang="en-GB" i="1" dirty="0" smtClean="0">
                <a:cs typeface="+mn-cs"/>
              </a:rPr>
              <a:t>text posts </a:t>
            </a:r>
            <a:r>
              <a:rPr lang="en-GB" dirty="0" smtClean="0">
                <a:cs typeface="+mn-cs"/>
              </a:rPr>
              <a:t>and </a:t>
            </a:r>
            <a:r>
              <a:rPr lang="en-GB" i="1" dirty="0" smtClean="0">
                <a:cs typeface="+mn-cs"/>
              </a:rPr>
              <a:t>photo posts</a:t>
            </a:r>
            <a:r>
              <a:rPr lang="en-GB" dirty="0" smtClean="0">
                <a:cs typeface="+mn-cs"/>
              </a:rPr>
              <a:t>.</a:t>
            </a:r>
            <a:endParaRPr lang="en-AU" dirty="0">
              <a:latin typeface="Arial" charset="0"/>
              <a:cs typeface="+mn-cs"/>
            </a:endParaRPr>
          </a:p>
          <a:p>
            <a:pPr lvl="1" eaLnBrk="1" hangingPunct="1">
              <a:lnSpc>
                <a:spcPct val="90000"/>
              </a:lnSpc>
              <a:defRPr/>
            </a:pPr>
            <a:r>
              <a:rPr lang="en-AU" dirty="0" err="1" smtClean="0">
                <a:latin typeface="Arial" charset="0"/>
              </a:rPr>
              <a:t>MessagePost</a:t>
            </a:r>
            <a:r>
              <a:rPr lang="en-AU" dirty="0" smtClean="0">
                <a:latin typeface="Arial" charset="0"/>
              </a:rPr>
              <a:t>: multi-line text message.</a:t>
            </a:r>
            <a:endParaRPr lang="en-AU" dirty="0">
              <a:latin typeface="Arial" charset="0"/>
            </a:endParaRPr>
          </a:p>
          <a:p>
            <a:pPr lvl="1" eaLnBrk="1" hangingPunct="1">
              <a:lnSpc>
                <a:spcPct val="90000"/>
              </a:lnSpc>
              <a:defRPr/>
            </a:pPr>
            <a:r>
              <a:rPr lang="en-AU" dirty="0" err="1" smtClean="0">
                <a:latin typeface="Arial" charset="0"/>
              </a:rPr>
              <a:t>PhotoPost</a:t>
            </a:r>
            <a:r>
              <a:rPr lang="en-AU" dirty="0" smtClean="0">
                <a:latin typeface="Arial" charset="0"/>
              </a:rPr>
              <a:t>: </a:t>
            </a:r>
            <a:r>
              <a:rPr lang="en-GB" dirty="0" smtClean="0">
                <a:latin typeface="Arial" charset="0"/>
              </a:rPr>
              <a:t>photo and caption.</a:t>
            </a:r>
          </a:p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dirty="0" smtClean="0">
                <a:latin typeface="Arial" charset="0"/>
              </a:rPr>
              <a:t>Allows operations on the posts:</a:t>
            </a:r>
          </a:p>
          <a:p>
            <a:pPr lvl="1" eaLnBrk="1" hangingPunct="1">
              <a:lnSpc>
                <a:spcPct val="90000"/>
              </a:lnSpc>
              <a:defRPr/>
            </a:pPr>
            <a:r>
              <a:rPr lang="en-GB" dirty="0" smtClean="0">
                <a:latin typeface="Arial" charset="0"/>
              </a:rPr>
              <a:t>E.g., search, display and remove.</a:t>
            </a:r>
            <a:endParaRPr lang="en-GB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58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cs typeface="+mj-cs"/>
              </a:rPr>
              <a:t>Network objects</a:t>
            </a:r>
            <a:endParaRPr lang="en-US" dirty="0">
              <a:cs typeface="+mj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6148" name="Picture 2" descr="fig8-1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65288" y="1628775"/>
            <a:ext cx="6578600" cy="3816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9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cs typeface="+mj-cs"/>
              </a:rPr>
              <a:t>Network </a:t>
            </a:r>
            <a:r>
              <a:rPr lang="en-US" dirty="0">
                <a:cs typeface="+mj-cs"/>
              </a:rPr>
              <a:t>classes</a:t>
            </a:r>
          </a:p>
        </p:txBody>
      </p:sp>
      <p:sp>
        <p:nvSpPr>
          <p:cNvPr id="8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7172" name="Picture 1" descr="fig8-2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8375" y="1689100"/>
            <a:ext cx="6294438" cy="3900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10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cs typeface="+mj-cs"/>
              </a:rPr>
              <a:t>Network </a:t>
            </a:r>
            <a:r>
              <a:rPr lang="en-US" dirty="0">
                <a:cs typeface="+mj-cs"/>
              </a:rPr>
              <a:t>object model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8196" name="Picture 2" descr="fig8-3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2988" y="1628775"/>
            <a:ext cx="7599362" cy="4222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0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Class diagram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9220" name="Picture 1" descr="fig8-4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4075" y="1630363"/>
            <a:ext cx="5543550" cy="3959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3058" name="Rectangle 2"/>
          <p:cNvSpPr>
            <a:spLocks noGrp="1" noChangeArrowheads="1"/>
          </p:cNvSpPr>
          <p:nvPr>
            <p:ph type="title"/>
          </p:nvPr>
        </p:nvSpPr>
        <p:spPr>
          <a:xfrm>
            <a:off x="841375" y="609600"/>
            <a:ext cx="2001838" cy="2438400"/>
          </a:xfrm>
        </p:spPr>
        <p:txBody>
          <a:bodyPr/>
          <a:lstStyle/>
          <a:p>
            <a:pPr algn="l" eaLnBrk="1" hangingPunct="1">
              <a:defRPr/>
            </a:pPr>
            <a:r>
              <a:rPr lang="en-US" sz="3200" dirty="0" smtClean="0">
                <a:cs typeface="+mj-cs"/>
              </a:rPr>
              <a:t>Message-Post </a:t>
            </a:r>
            <a:r>
              <a:rPr lang="en-US" sz="3200" dirty="0">
                <a:cs typeface="+mj-cs"/>
              </a:rPr>
              <a:t>source code</a:t>
            </a:r>
          </a:p>
        </p:txBody>
      </p:sp>
      <p:sp>
        <p:nvSpPr>
          <p:cNvPr id="7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0244" name="Text Box 4"/>
          <p:cNvSpPr txBox="1">
            <a:spLocks noChangeArrowheads="1"/>
          </p:cNvSpPr>
          <p:nvPr/>
        </p:nvSpPr>
        <p:spPr bwMode="auto">
          <a:xfrm rot="16200000">
            <a:off x="2586831" y="221457"/>
            <a:ext cx="6340475" cy="6126162"/>
          </a:xfrm>
          <a:prstGeom prst="rect">
            <a:avLst/>
          </a:prstGeom>
          <a:solidFill>
            <a:srgbClr val="FFFFFF"/>
          </a:solidFill>
          <a:ln w="12700">
            <a:solidFill>
              <a:schemeClr val="tx2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eaVert"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public class </a:t>
            </a:r>
            <a:r>
              <a:rPr lang="en-AU" sz="1600" dirty="0" err="1" smtClean="0">
                <a:solidFill>
                  <a:srgbClr val="000000"/>
                </a:solidFill>
              </a:rPr>
              <a:t>MessagePost</a:t>
            </a:r>
            <a:endParaRPr lang="en-AU" sz="1600" dirty="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{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private String username;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private String message;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private long timestamp;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>
                <a:solidFill>
                  <a:srgbClr val="000000"/>
                </a:solidFill>
              </a:rPr>
              <a:t> </a:t>
            </a:r>
            <a:r>
              <a:rPr lang="en-AU" sz="1600" dirty="0" smtClean="0">
                <a:solidFill>
                  <a:srgbClr val="000000"/>
                </a:solidFill>
              </a:rPr>
              <a:t>  private </a:t>
            </a:r>
            <a:r>
              <a:rPr lang="en-AU" sz="1600" dirty="0" err="1" smtClean="0">
                <a:solidFill>
                  <a:srgbClr val="000000"/>
                </a:solidFill>
              </a:rPr>
              <a:t>int</a:t>
            </a:r>
            <a:r>
              <a:rPr lang="en-AU" sz="1600" dirty="0" smtClean="0">
                <a:solidFill>
                  <a:srgbClr val="000000"/>
                </a:solidFill>
              </a:rPr>
              <a:t> likes;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>
                <a:solidFill>
                  <a:srgbClr val="000000"/>
                </a:solidFill>
              </a:rPr>
              <a:t> </a:t>
            </a:r>
            <a:r>
              <a:rPr lang="en-AU" sz="1600" dirty="0" smtClean="0">
                <a:solidFill>
                  <a:srgbClr val="000000"/>
                </a:solidFill>
              </a:rPr>
              <a:t>  private </a:t>
            </a:r>
            <a:r>
              <a:rPr lang="en-AU" sz="1600" dirty="0" err="1" smtClean="0">
                <a:solidFill>
                  <a:srgbClr val="000000"/>
                </a:solidFill>
              </a:rPr>
              <a:t>ArrayList</a:t>
            </a:r>
            <a:r>
              <a:rPr lang="en-AU" sz="1600" dirty="0" smtClean="0">
                <a:solidFill>
                  <a:srgbClr val="000000"/>
                </a:solidFill>
              </a:rPr>
              <a:t>&lt;String&gt; comments;</a:t>
            </a:r>
          </a:p>
          <a:p>
            <a:pPr>
              <a:spcBef>
                <a:spcPct val="0"/>
              </a:spcBef>
              <a:defRPr/>
            </a:pPr>
            <a:endParaRPr lang="en-AU" sz="1600" dirty="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public </a:t>
            </a:r>
            <a:r>
              <a:rPr lang="en-AU" sz="1600" dirty="0" err="1" smtClean="0">
                <a:solidFill>
                  <a:srgbClr val="000000"/>
                </a:solidFill>
              </a:rPr>
              <a:t>MessagePost</a:t>
            </a:r>
            <a:r>
              <a:rPr lang="en-AU" sz="1600" dirty="0" smtClean="0">
                <a:solidFill>
                  <a:srgbClr val="000000"/>
                </a:solidFill>
              </a:rPr>
              <a:t>(String author, String text)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{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	username = author;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	message = text;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	timestamp = </a:t>
            </a:r>
            <a:r>
              <a:rPr lang="en-AU" sz="1600" dirty="0" err="1" smtClean="0">
                <a:solidFill>
                  <a:srgbClr val="000000"/>
                </a:solidFill>
              </a:rPr>
              <a:t>System.currentTimeMillis</a:t>
            </a:r>
            <a:r>
              <a:rPr lang="en-AU" sz="1600" dirty="0" smtClean="0">
                <a:solidFill>
                  <a:srgbClr val="000000"/>
                </a:solidFill>
              </a:rPr>
              <a:t>();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>
                <a:solidFill>
                  <a:srgbClr val="000000"/>
                </a:solidFill>
              </a:rPr>
              <a:t>	</a:t>
            </a:r>
            <a:r>
              <a:rPr lang="en-AU" sz="1600" dirty="0" smtClean="0">
                <a:solidFill>
                  <a:srgbClr val="000000"/>
                </a:solidFill>
              </a:rPr>
              <a:t>likes = 0;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>
                <a:solidFill>
                  <a:srgbClr val="000000"/>
                </a:solidFill>
              </a:rPr>
              <a:t>	</a:t>
            </a:r>
            <a:r>
              <a:rPr lang="en-AU" sz="1600" dirty="0" smtClean="0">
                <a:solidFill>
                  <a:srgbClr val="000000"/>
                </a:solidFill>
              </a:rPr>
              <a:t>comments = new </a:t>
            </a:r>
            <a:r>
              <a:rPr lang="en-AU" sz="1600" dirty="0" err="1" smtClean="0">
                <a:solidFill>
                  <a:srgbClr val="000000"/>
                </a:solidFill>
              </a:rPr>
              <a:t>ArrayList</a:t>
            </a:r>
            <a:r>
              <a:rPr lang="en-AU" sz="1600" dirty="0" smtClean="0">
                <a:solidFill>
                  <a:srgbClr val="000000"/>
                </a:solidFill>
              </a:rPr>
              <a:t>&lt;String&gt;();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}</a:t>
            </a:r>
          </a:p>
          <a:p>
            <a:pPr>
              <a:spcBef>
                <a:spcPct val="0"/>
              </a:spcBef>
              <a:defRPr/>
            </a:pPr>
            <a:endParaRPr lang="en-AU" sz="1600" dirty="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public void </a:t>
            </a:r>
            <a:r>
              <a:rPr lang="en-AU" sz="1600" dirty="0" err="1" smtClean="0">
                <a:solidFill>
                  <a:srgbClr val="000000"/>
                </a:solidFill>
              </a:rPr>
              <a:t>addComment</a:t>
            </a:r>
            <a:r>
              <a:rPr lang="en-AU" sz="1600" dirty="0" smtClean="0">
                <a:solidFill>
                  <a:srgbClr val="000000"/>
                </a:solidFill>
              </a:rPr>
              <a:t>(String text) </a:t>
            </a:r>
            <a:r>
              <a:rPr lang="en-AU" sz="1600" dirty="0">
                <a:solidFill>
                  <a:srgbClr val="000000"/>
                </a:solidFill>
              </a:rPr>
              <a:t>...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	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public void like() .</a:t>
            </a:r>
            <a:r>
              <a:rPr lang="en-AU" sz="1600" dirty="0">
                <a:solidFill>
                  <a:srgbClr val="000000"/>
                </a:solidFill>
              </a:rPr>
              <a:t>..</a:t>
            </a:r>
            <a:endParaRPr lang="en-AU" sz="1600" dirty="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public void display()</a:t>
            </a:r>
            <a:r>
              <a:rPr lang="en-AU" sz="1600" dirty="0">
                <a:solidFill>
                  <a:srgbClr val="000000"/>
                </a:solidFill>
              </a:rPr>
              <a:t> ...</a:t>
            </a:r>
          </a:p>
          <a:p>
            <a:pPr>
              <a:spcBef>
                <a:spcPct val="0"/>
              </a:spcBef>
              <a:defRPr/>
            </a:pPr>
            <a:endParaRPr lang="en-AU" sz="1600" dirty="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sz="1600" dirty="0">
                <a:solidFill>
                  <a:srgbClr val="000000"/>
                </a:solidFill>
              </a:rPr>
              <a:t> </a:t>
            </a:r>
            <a:r>
              <a:rPr lang="en-AU" sz="1600" dirty="0" smtClean="0">
                <a:solidFill>
                  <a:srgbClr val="000000"/>
                </a:solidFill>
              </a:rPr>
              <a:t>  ...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}</a:t>
            </a:r>
          </a:p>
        </p:txBody>
      </p:sp>
      <p:sp>
        <p:nvSpPr>
          <p:cNvPr id="10245" name="Text Box 5"/>
          <p:cNvSpPr txBox="1">
            <a:spLocks noChangeArrowheads="1"/>
          </p:cNvSpPr>
          <p:nvPr/>
        </p:nvSpPr>
        <p:spPr bwMode="auto">
          <a:xfrm>
            <a:off x="827088" y="3835400"/>
            <a:ext cx="1873250" cy="8302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algn="ctr" eaLnBrk="1" hangingPunct="1">
              <a:spcBef>
                <a:spcPct val="0"/>
              </a:spcBef>
              <a:defRPr/>
            </a:pPr>
            <a:r>
              <a:rPr lang="en-GB" sz="2400" b="0" i="1" dirty="0" smtClean="0">
                <a:latin typeface="Trebuchet MS" charset="0"/>
              </a:rPr>
              <a:t>Just an outline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4" name="Text Box 4"/>
          <p:cNvSpPr txBox="1">
            <a:spLocks noChangeArrowheads="1"/>
          </p:cNvSpPr>
          <p:nvPr/>
        </p:nvSpPr>
        <p:spPr bwMode="auto">
          <a:xfrm rot="16200000">
            <a:off x="2428875" y="98426"/>
            <a:ext cx="6300787" cy="6335712"/>
          </a:xfrm>
          <a:prstGeom prst="rect">
            <a:avLst/>
          </a:prstGeom>
          <a:solidFill>
            <a:srgbClr val="FFFFFF"/>
          </a:solidFill>
          <a:ln w="12700">
            <a:solidFill>
              <a:schemeClr val="tx2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eaVert"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public class PhotoPost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{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private String username;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private String filename;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private String caption;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private long timestamp;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private int likes;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private ArrayList&lt;String&gt; comments;</a:t>
            </a:r>
          </a:p>
          <a:p>
            <a:pPr>
              <a:spcBef>
                <a:spcPct val="0"/>
              </a:spcBef>
              <a:defRPr/>
            </a:pPr>
            <a:endParaRPr lang="en-AU" altLang="en-US" sz="160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public PhotoPost(String author, String filename,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                 String caption)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{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	username = author;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	this.filename = filename;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	this.caption = caption;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	timestamp = System.currentTimeMillis();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	likes = 0;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	comments = new ArrayList&lt;String&gt;();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}</a:t>
            </a:r>
          </a:p>
          <a:p>
            <a:pPr>
              <a:spcBef>
                <a:spcPct val="0"/>
              </a:spcBef>
              <a:defRPr/>
            </a:pPr>
            <a:endParaRPr lang="en-AU" altLang="en-US" sz="160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public void addComment(String text) ...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public void like() …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public void display() …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   ...</a:t>
            </a:r>
          </a:p>
          <a:p>
            <a:pPr>
              <a:spcBef>
                <a:spcPct val="0"/>
              </a:spcBef>
              <a:defRPr/>
            </a:pPr>
            <a:r>
              <a:rPr lang="en-AU" altLang="en-US" sz="1600" smtClean="0">
                <a:solidFill>
                  <a:srgbClr val="000000"/>
                </a:solidFill>
              </a:rPr>
              <a:t>}</a:t>
            </a:r>
          </a:p>
        </p:txBody>
      </p:sp>
      <p:sp>
        <p:nvSpPr>
          <p:cNvPr id="173058" name="Rectangle 2"/>
          <p:cNvSpPr>
            <a:spLocks noGrp="1" noChangeArrowheads="1"/>
          </p:cNvSpPr>
          <p:nvPr>
            <p:ph type="title"/>
          </p:nvPr>
        </p:nvSpPr>
        <p:spPr>
          <a:xfrm>
            <a:off x="914400" y="609600"/>
            <a:ext cx="1712913" cy="2438400"/>
          </a:xfrm>
        </p:spPr>
        <p:txBody>
          <a:bodyPr/>
          <a:lstStyle/>
          <a:p>
            <a:pPr algn="l" eaLnBrk="1" hangingPunct="1">
              <a:defRPr/>
            </a:pPr>
            <a:r>
              <a:rPr lang="en-US" sz="3200" dirty="0" smtClean="0">
                <a:cs typeface="+mj-cs"/>
              </a:rPr>
              <a:t>Photo-Post </a:t>
            </a:r>
            <a:r>
              <a:rPr lang="en-US" sz="3200" dirty="0">
                <a:cs typeface="+mj-cs"/>
              </a:rPr>
              <a:t>source code</a:t>
            </a:r>
          </a:p>
        </p:txBody>
      </p:sp>
      <p:sp>
        <p:nvSpPr>
          <p:cNvPr id="7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0245" name="Text Box 5"/>
          <p:cNvSpPr txBox="1">
            <a:spLocks noChangeArrowheads="1"/>
          </p:cNvSpPr>
          <p:nvPr/>
        </p:nvSpPr>
        <p:spPr bwMode="auto">
          <a:xfrm>
            <a:off x="827088" y="3835400"/>
            <a:ext cx="1873250" cy="8302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algn="ctr" eaLnBrk="1" hangingPunct="1">
              <a:spcBef>
                <a:spcPct val="0"/>
              </a:spcBef>
              <a:defRPr/>
            </a:pPr>
            <a:r>
              <a:rPr lang="en-GB" sz="2400" b="0" i="1" dirty="0" smtClean="0">
                <a:latin typeface="Trebuchet MS" charset="0"/>
              </a:rPr>
              <a:t>Just an outline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754" name="Rectangle 2"/>
          <p:cNvSpPr>
            <a:spLocks noGrp="1" noChangeArrowheads="1"/>
          </p:cNvSpPr>
          <p:nvPr>
            <p:ph type="title"/>
          </p:nvPr>
        </p:nvSpPr>
        <p:spPr>
          <a:xfrm>
            <a:off x="5105400" y="115888"/>
            <a:ext cx="3352800" cy="1295400"/>
          </a:xfrm>
          <a:solidFill>
            <a:schemeClr val="bg1"/>
          </a:solidFill>
        </p:spPr>
        <p:txBody>
          <a:bodyPr/>
          <a:lstStyle/>
          <a:p>
            <a:pPr algn="l" eaLnBrk="1" hangingPunct="1">
              <a:defRPr/>
            </a:pPr>
            <a:r>
              <a:rPr lang="en-US" dirty="0" err="1" smtClean="0">
                <a:cs typeface="+mj-cs"/>
              </a:rPr>
              <a:t>NewsFeed</a:t>
            </a:r>
            <a:endParaRPr lang="en-US" dirty="0">
              <a:cs typeface="+mj-cs"/>
            </a:endParaRPr>
          </a:p>
        </p:txBody>
      </p:sp>
      <p:sp>
        <p:nvSpPr>
          <p:cNvPr id="4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2292" name="Text Box 3"/>
          <p:cNvSpPr txBox="1">
            <a:spLocks noChangeArrowheads="1"/>
          </p:cNvSpPr>
          <p:nvPr/>
        </p:nvSpPr>
        <p:spPr bwMode="auto">
          <a:xfrm rot="16200000">
            <a:off x="2458244" y="-156368"/>
            <a:ext cx="4616450" cy="7478712"/>
          </a:xfrm>
          <a:prstGeom prst="rect">
            <a:avLst/>
          </a:prstGeom>
          <a:solidFill>
            <a:srgbClr val="FFFFFF"/>
          </a:solidFill>
          <a:ln w="12700">
            <a:solidFill>
              <a:schemeClr val="tx2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eaVert"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public class </a:t>
            </a:r>
            <a:r>
              <a:rPr lang="en-AU" sz="1600" dirty="0" err="1" smtClean="0">
                <a:solidFill>
                  <a:srgbClr val="000000"/>
                </a:solidFill>
              </a:rPr>
              <a:t>NewsFeed</a:t>
            </a:r>
            <a:endParaRPr lang="en-AU" sz="1600" dirty="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{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</a:t>
            </a:r>
            <a:r>
              <a:rPr lang="en-US" sz="1600" dirty="0" smtClean="0"/>
              <a:t>private </a:t>
            </a:r>
            <a:r>
              <a:rPr lang="en-US" sz="1600" dirty="0" err="1" smtClean="0"/>
              <a:t>ArrayList</a:t>
            </a:r>
            <a:r>
              <a:rPr lang="en-US" sz="1600" dirty="0" smtClean="0"/>
              <a:t>&lt;</a:t>
            </a:r>
            <a:r>
              <a:rPr lang="en-US" sz="1600" dirty="0" err="1" smtClean="0"/>
              <a:t>MessagePost</a:t>
            </a:r>
            <a:r>
              <a:rPr lang="en-US" sz="1600" dirty="0" smtClean="0"/>
              <a:t>&gt; messages</a:t>
            </a:r>
            <a:r>
              <a:rPr lang="en-AU" sz="1600" dirty="0" smtClean="0">
                <a:solidFill>
                  <a:srgbClr val="000000"/>
                </a:solidFill>
              </a:rPr>
              <a:t>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</a:t>
            </a:r>
            <a:r>
              <a:rPr lang="en-US" sz="1600" dirty="0" smtClean="0"/>
              <a:t>private </a:t>
            </a:r>
            <a:r>
              <a:rPr lang="en-US" sz="1600" dirty="0" err="1" smtClean="0"/>
              <a:t>ArrayList</a:t>
            </a:r>
            <a:r>
              <a:rPr lang="en-US" sz="1600" dirty="0" smtClean="0"/>
              <a:t>&lt;</a:t>
            </a:r>
            <a:r>
              <a:rPr lang="en-US" sz="1600" dirty="0" err="1" smtClean="0"/>
              <a:t>PhotoPost</a:t>
            </a:r>
            <a:r>
              <a:rPr lang="en-US" sz="1600" dirty="0" smtClean="0"/>
              <a:t>&gt; photos</a:t>
            </a:r>
            <a:r>
              <a:rPr lang="en-AU" sz="1600" dirty="0" smtClean="0">
                <a:solidFill>
                  <a:srgbClr val="000000"/>
                </a:solidFill>
              </a:rPr>
              <a:t>;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...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public void show()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{ </a:t>
            </a:r>
          </a:p>
          <a:p>
            <a:pPr>
              <a:spcBef>
                <a:spcPct val="0"/>
              </a:spcBef>
              <a:defRPr/>
            </a:pPr>
            <a:r>
              <a:rPr sz="1600" noProof="1" smtClean="0"/>
              <a:t>       for(</a:t>
            </a:r>
            <a:r>
              <a:rPr lang="en-GB" sz="1600" dirty="0" err="1" smtClean="0"/>
              <a:t>MessagePost</a:t>
            </a:r>
            <a:r>
              <a:rPr lang="en-GB" sz="1600" dirty="0" smtClean="0"/>
              <a:t> message : messages</a:t>
            </a:r>
            <a:r>
              <a:rPr sz="1600" noProof="1" smtClean="0"/>
              <a:t>) {</a:t>
            </a:r>
          </a:p>
          <a:p>
            <a:pPr>
              <a:spcBef>
                <a:spcPct val="0"/>
              </a:spcBef>
              <a:defRPr/>
            </a:pPr>
            <a:r>
              <a:rPr lang="en-GB" sz="1600" dirty="0" smtClean="0"/>
              <a:t>          </a:t>
            </a:r>
            <a:r>
              <a:rPr lang="en-GB" sz="1600" noProof="1" smtClean="0"/>
              <a:t>message.display</a:t>
            </a:r>
            <a:r>
              <a:rPr sz="1600" noProof="1" smtClean="0"/>
              <a:t>();</a:t>
            </a:r>
          </a:p>
          <a:p>
            <a:pPr>
              <a:spcBef>
                <a:spcPct val="0"/>
              </a:spcBef>
              <a:defRPr/>
            </a:pPr>
            <a:r>
              <a:rPr sz="1600" noProof="1" smtClean="0"/>
              <a:t>          System.out.println();  // empty line between </a:t>
            </a:r>
            <a:r>
              <a:rPr lang="en-GB" sz="1600" noProof="1" smtClean="0"/>
              <a:t>posts</a:t>
            </a:r>
            <a:endParaRPr sz="1600" noProof="1" smtClean="0"/>
          </a:p>
          <a:p>
            <a:pPr>
              <a:spcBef>
                <a:spcPct val="0"/>
              </a:spcBef>
              <a:defRPr/>
            </a:pPr>
            <a:r>
              <a:rPr sz="1600" noProof="1" smtClean="0"/>
              <a:t>       }</a:t>
            </a:r>
          </a:p>
          <a:p>
            <a:pPr>
              <a:spcBef>
                <a:spcPct val="0"/>
              </a:spcBef>
              <a:defRPr/>
            </a:pPr>
            <a:endParaRPr sz="1600" noProof="1" smtClean="0"/>
          </a:p>
          <a:p>
            <a:pPr>
              <a:spcBef>
                <a:spcPct val="0"/>
              </a:spcBef>
              <a:defRPr/>
            </a:pPr>
            <a:r>
              <a:rPr sz="1600" noProof="1" smtClean="0"/>
              <a:t>       for(</a:t>
            </a:r>
            <a:r>
              <a:rPr lang="en-GB" sz="1600" dirty="0" err="1" smtClean="0"/>
              <a:t>PhotoPost</a:t>
            </a:r>
            <a:r>
              <a:rPr lang="en-GB" sz="1600" dirty="0" smtClean="0"/>
              <a:t> photo : photos</a:t>
            </a:r>
            <a:r>
              <a:rPr sz="1600" noProof="1" smtClean="0"/>
              <a:t>) {</a:t>
            </a:r>
          </a:p>
          <a:p>
            <a:pPr>
              <a:spcBef>
                <a:spcPct val="0"/>
              </a:spcBef>
              <a:defRPr/>
            </a:pPr>
            <a:r>
              <a:rPr lang="en-GB" sz="1600" dirty="0" smtClean="0"/>
              <a:t>          </a:t>
            </a:r>
            <a:r>
              <a:rPr lang="en-GB" sz="1600" dirty="0" err="1" smtClean="0"/>
              <a:t>photo.display</a:t>
            </a:r>
            <a:r>
              <a:rPr sz="1600" noProof="1" smtClean="0"/>
              <a:t>();</a:t>
            </a:r>
          </a:p>
          <a:p>
            <a:pPr>
              <a:spcBef>
                <a:spcPct val="0"/>
              </a:spcBef>
              <a:defRPr/>
            </a:pPr>
            <a:r>
              <a:rPr sz="1600" noProof="1" smtClean="0"/>
              <a:t>          System.out.println();  // empty line between </a:t>
            </a:r>
            <a:r>
              <a:rPr lang="en-GB" sz="1600" noProof="1" smtClean="0"/>
              <a:t>posts</a:t>
            </a:r>
            <a:endParaRPr sz="1600" noProof="1" smtClean="0"/>
          </a:p>
          <a:p>
            <a:pPr>
              <a:spcBef>
                <a:spcPct val="0"/>
              </a:spcBef>
              <a:defRPr/>
            </a:pPr>
            <a:r>
              <a:rPr sz="1600" noProof="1" smtClean="0"/>
              <a:t>       }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   }</a:t>
            </a:r>
          </a:p>
          <a:p>
            <a:pPr>
              <a:spcBef>
                <a:spcPct val="0"/>
              </a:spcBef>
              <a:defRPr/>
            </a:pPr>
            <a:r>
              <a:rPr lang="en-AU" sz="1600" dirty="0" smtClean="0">
                <a:solidFill>
                  <a:srgbClr val="000000"/>
                </a:solidFill>
              </a:rPr>
              <a:t>}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61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>
                <a:cs typeface="+mj-cs"/>
              </a:rPr>
              <a:t>Critique of </a:t>
            </a:r>
            <a:r>
              <a:rPr lang="en-US" dirty="0" smtClean="0">
                <a:cs typeface="+mj-cs"/>
              </a:rPr>
              <a:t>Network</a:t>
            </a:r>
            <a:endParaRPr lang="en-US" dirty="0">
              <a:cs typeface="+mj-cs"/>
            </a:endParaRPr>
          </a:p>
        </p:txBody>
      </p:sp>
      <p:sp>
        <p:nvSpPr>
          <p:cNvPr id="176132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 dirty="0" smtClean="0">
                <a:cs typeface="+mn-cs"/>
              </a:rPr>
              <a:t>Code duplication:</a:t>
            </a:r>
            <a:endParaRPr lang="en-GB" dirty="0">
              <a:cs typeface="+mn-cs"/>
            </a:endParaRPr>
          </a:p>
          <a:p>
            <a:pPr lvl="1" eaLnBrk="1" hangingPunct="1">
              <a:defRPr/>
            </a:pPr>
            <a:r>
              <a:rPr lang="en-GB" dirty="0" err="1" smtClean="0"/>
              <a:t>MessagePost</a:t>
            </a:r>
            <a:r>
              <a:rPr lang="en-GB" dirty="0" smtClean="0"/>
              <a:t> </a:t>
            </a:r>
            <a:r>
              <a:rPr lang="en-GB" dirty="0"/>
              <a:t>and </a:t>
            </a:r>
            <a:r>
              <a:rPr lang="en-GB" dirty="0" err="1" smtClean="0"/>
              <a:t>PhotoPost</a:t>
            </a:r>
            <a:r>
              <a:rPr lang="en-GB" dirty="0" smtClean="0"/>
              <a:t> classes </a:t>
            </a:r>
            <a:r>
              <a:rPr lang="en-GB" dirty="0"/>
              <a:t>very similar (large </a:t>
            </a:r>
            <a:r>
              <a:rPr lang="en-GB" dirty="0" smtClean="0"/>
              <a:t>parts </a:t>
            </a:r>
            <a:r>
              <a:rPr lang="en-GB" dirty="0"/>
              <a:t>are identical)</a:t>
            </a:r>
          </a:p>
          <a:p>
            <a:pPr lvl="1" eaLnBrk="1" hangingPunct="1">
              <a:defRPr/>
            </a:pPr>
            <a:r>
              <a:rPr lang="en-GB" dirty="0"/>
              <a:t>makes maintenance difficult/more work</a:t>
            </a:r>
          </a:p>
          <a:p>
            <a:pPr lvl="1" eaLnBrk="1" hangingPunct="1">
              <a:defRPr/>
            </a:pPr>
            <a:r>
              <a:rPr lang="en-GB" dirty="0"/>
              <a:t>introduces danger of bugs through incorrect maintenance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 smtClean="0">
                <a:cs typeface="+mn-cs"/>
              </a:rPr>
              <a:t>Code </a:t>
            </a:r>
            <a:r>
              <a:rPr lang="en-GB" dirty="0">
                <a:cs typeface="+mn-cs"/>
              </a:rPr>
              <a:t>duplication </a:t>
            </a:r>
            <a:r>
              <a:rPr lang="en-GB" dirty="0" smtClean="0">
                <a:cs typeface="+mn-cs"/>
              </a:rPr>
              <a:t>in </a:t>
            </a:r>
            <a:r>
              <a:rPr lang="en-GB" dirty="0" err="1" smtClean="0">
                <a:cs typeface="+mn-cs"/>
              </a:rPr>
              <a:t>NewsFeed</a:t>
            </a:r>
            <a:r>
              <a:rPr lang="en-GB" dirty="0" smtClean="0">
                <a:cs typeface="+mn-cs"/>
              </a:rPr>
              <a:t> class as well.</a:t>
            </a:r>
            <a:endParaRPr lang="en-GB" dirty="0"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71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Using inheritance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14340" name="Picture 1" descr="fig8-5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89213" y="1398588"/>
            <a:ext cx="4575175" cy="4694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92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Using inheritance</a:t>
            </a:r>
          </a:p>
        </p:txBody>
      </p:sp>
      <p:sp>
        <p:nvSpPr>
          <p:cNvPr id="179204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define one </a:t>
            </a:r>
            <a:r>
              <a:rPr lang="en-GB" b="1" dirty="0">
                <a:solidFill>
                  <a:srgbClr val="CD2626"/>
                </a:solidFill>
                <a:cs typeface="+mn-cs"/>
              </a:rPr>
              <a:t>superclass</a:t>
            </a:r>
            <a:r>
              <a:rPr lang="en-GB" b="1" dirty="0">
                <a:cs typeface="+mn-cs"/>
              </a:rPr>
              <a:t> </a:t>
            </a:r>
            <a:r>
              <a:rPr lang="en-GB" dirty="0">
                <a:cs typeface="+mn-cs"/>
              </a:rPr>
              <a:t>: </a:t>
            </a:r>
            <a:r>
              <a:rPr lang="en-GB" b="1" dirty="0" smtClean="0">
                <a:latin typeface="Courier New"/>
                <a:cs typeface="Courier New"/>
              </a:rPr>
              <a:t>Post</a:t>
            </a:r>
            <a:endParaRPr lang="en-GB" b="1" dirty="0">
              <a:latin typeface="Courier New"/>
              <a:cs typeface="Courier New"/>
            </a:endParaRP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define </a:t>
            </a:r>
            <a:r>
              <a:rPr lang="en-GB" b="1" dirty="0">
                <a:solidFill>
                  <a:srgbClr val="CD2626"/>
                </a:solidFill>
                <a:cs typeface="+mn-cs"/>
              </a:rPr>
              <a:t>subclasses</a:t>
            </a:r>
            <a:r>
              <a:rPr lang="en-GB" dirty="0">
                <a:cs typeface="+mn-cs"/>
              </a:rPr>
              <a:t> for </a:t>
            </a:r>
            <a:r>
              <a:rPr lang="en-GB" b="1" dirty="0" err="1" smtClean="0">
                <a:latin typeface="Courier New"/>
                <a:cs typeface="Courier New"/>
              </a:rPr>
              <a:t>MessagePost</a:t>
            </a:r>
            <a:r>
              <a:rPr lang="en-GB" dirty="0" smtClean="0">
                <a:cs typeface="+mn-cs"/>
              </a:rPr>
              <a:t> </a:t>
            </a:r>
            <a:r>
              <a:rPr lang="en-GB" dirty="0">
                <a:cs typeface="+mn-cs"/>
              </a:rPr>
              <a:t>and </a:t>
            </a:r>
            <a:r>
              <a:rPr lang="en-GB" b="1" dirty="0" err="1" smtClean="0">
                <a:latin typeface="Courier New"/>
                <a:cs typeface="Courier New"/>
              </a:rPr>
              <a:t>PhotoPost</a:t>
            </a:r>
            <a:endParaRPr lang="en-GB" b="1" dirty="0">
              <a:latin typeface="Courier New"/>
              <a:cs typeface="Courier New"/>
            </a:endParaRP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the superclass defines common </a:t>
            </a:r>
            <a:r>
              <a:rPr lang="en-GB" dirty="0" smtClean="0">
                <a:cs typeface="+mn-cs"/>
              </a:rPr>
              <a:t>attributes (via fields)</a:t>
            </a:r>
            <a:endParaRPr lang="en-GB" dirty="0">
              <a:cs typeface="+mn-cs"/>
            </a:endParaRP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the subclasses </a:t>
            </a:r>
            <a:r>
              <a:rPr lang="en-GB" b="1" dirty="0">
                <a:solidFill>
                  <a:srgbClr val="CD2626"/>
                </a:solidFill>
                <a:cs typeface="+mn-cs"/>
              </a:rPr>
              <a:t>inherit</a:t>
            </a:r>
            <a:r>
              <a:rPr lang="en-GB" dirty="0">
                <a:cs typeface="+mn-cs"/>
              </a:rPr>
              <a:t> the superclass attributes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the subclasses add </a:t>
            </a:r>
            <a:r>
              <a:rPr lang="en-GB" dirty="0" smtClean="0">
                <a:cs typeface="+mn-cs"/>
              </a:rPr>
              <a:t>other </a:t>
            </a:r>
            <a:r>
              <a:rPr lang="en-GB" dirty="0">
                <a:cs typeface="+mn-cs"/>
              </a:rPr>
              <a:t>attributes</a:t>
            </a:r>
          </a:p>
        </p:txBody>
      </p:sp>
      <p:sp>
        <p:nvSpPr>
          <p:cNvPr id="7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5365" name="Rectangle 5"/>
          <p:cNvSpPr>
            <a:spLocks noChangeArrowheads="1"/>
          </p:cNvSpPr>
          <p:nvPr/>
        </p:nvSpPr>
        <p:spPr bwMode="auto">
          <a:xfrm>
            <a:off x="3633788" y="1905000"/>
            <a:ext cx="2081212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5366" name="Rectangle 6"/>
          <p:cNvSpPr>
            <a:spLocks noChangeArrowheads="1"/>
          </p:cNvSpPr>
          <p:nvPr/>
        </p:nvSpPr>
        <p:spPr bwMode="auto">
          <a:xfrm>
            <a:off x="2854325" y="2514600"/>
            <a:ext cx="2081213" cy="4572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2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Inheritance hierarchies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16388" name="Picture 5" descr="fig8-9-colou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0100" y="1435100"/>
            <a:ext cx="8064500" cy="4635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2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Inheritance in Java</a:t>
            </a:r>
          </a:p>
        </p:txBody>
      </p:sp>
      <p:sp>
        <p:nvSpPr>
          <p:cNvPr id="13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7412" name="Text Box 4"/>
          <p:cNvSpPr txBox="1">
            <a:spLocks noChangeArrowheads="1"/>
          </p:cNvSpPr>
          <p:nvPr/>
        </p:nvSpPr>
        <p:spPr bwMode="auto">
          <a:xfrm>
            <a:off x="2514600" y="1981200"/>
            <a:ext cx="2540000" cy="1200150"/>
          </a:xfrm>
          <a:prstGeom prst="rect">
            <a:avLst/>
          </a:prstGeom>
          <a:solidFill>
            <a:srgbClr val="FED6AA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1800" noProof="1" smtClean="0"/>
              <a:t>public class </a:t>
            </a:r>
            <a:r>
              <a:rPr lang="en-GB" sz="1800" noProof="1" smtClean="0"/>
              <a:t>Post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...</a:t>
            </a:r>
            <a:endParaRPr sz="1800" i="1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}</a:t>
            </a:r>
            <a:endParaRPr lang="en-GB" sz="1800" dirty="0" smtClean="0"/>
          </a:p>
        </p:txBody>
      </p:sp>
      <p:sp>
        <p:nvSpPr>
          <p:cNvPr id="17413" name="Text Box 5"/>
          <p:cNvSpPr txBox="1">
            <a:spLocks noChangeArrowheads="1"/>
          </p:cNvSpPr>
          <p:nvPr/>
        </p:nvSpPr>
        <p:spPr bwMode="auto">
          <a:xfrm>
            <a:off x="228600" y="5037138"/>
            <a:ext cx="5310188" cy="1200150"/>
          </a:xfrm>
          <a:prstGeom prst="rect">
            <a:avLst/>
          </a:prstGeom>
          <a:solidFill>
            <a:srgbClr val="FED6AA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1800" noProof="1" smtClean="0"/>
              <a:t>public class </a:t>
            </a:r>
            <a:r>
              <a:rPr lang="en-GB" sz="1800" noProof="1" smtClean="0"/>
              <a:t>MessagePost </a:t>
            </a:r>
            <a:r>
              <a:rPr sz="1800" noProof="1" smtClean="0"/>
              <a:t>extends </a:t>
            </a:r>
            <a:r>
              <a:rPr lang="en-GB" sz="1800" noProof="1" smtClean="0"/>
              <a:t>Post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...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}</a:t>
            </a:r>
          </a:p>
        </p:txBody>
      </p:sp>
      <p:sp>
        <p:nvSpPr>
          <p:cNvPr id="17414" name="Text Box 6"/>
          <p:cNvSpPr txBox="1">
            <a:spLocks noChangeArrowheads="1"/>
          </p:cNvSpPr>
          <p:nvPr/>
        </p:nvSpPr>
        <p:spPr bwMode="auto">
          <a:xfrm>
            <a:off x="3924300" y="3644900"/>
            <a:ext cx="5067300" cy="1200150"/>
          </a:xfrm>
          <a:prstGeom prst="rect">
            <a:avLst/>
          </a:prstGeom>
          <a:solidFill>
            <a:srgbClr val="FED6AA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1800" noProof="1" smtClean="0"/>
              <a:t>public class </a:t>
            </a:r>
            <a:r>
              <a:rPr lang="en-GB" sz="1800" dirty="0" err="1" smtClean="0"/>
              <a:t>PhotoPost</a:t>
            </a:r>
            <a:r>
              <a:rPr lang="en-GB" sz="1800" dirty="0" smtClean="0"/>
              <a:t> </a:t>
            </a:r>
            <a:r>
              <a:rPr sz="1800" noProof="1" smtClean="0"/>
              <a:t>extends </a:t>
            </a:r>
            <a:r>
              <a:rPr lang="en-GB" sz="1800" noProof="1" smtClean="0"/>
              <a:t>Post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..</a:t>
            </a:r>
            <a:r>
              <a:rPr sz="1800" i="1" noProof="1" smtClean="0"/>
              <a:t>.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}</a:t>
            </a:r>
          </a:p>
        </p:txBody>
      </p:sp>
      <p:sp>
        <p:nvSpPr>
          <p:cNvPr id="17415" name="Line 7"/>
          <p:cNvSpPr>
            <a:spLocks noChangeShapeType="1"/>
          </p:cNvSpPr>
          <p:nvPr/>
        </p:nvSpPr>
        <p:spPr bwMode="auto">
          <a:xfrm flipV="1">
            <a:off x="2771775" y="3276600"/>
            <a:ext cx="657225" cy="17367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lg" len="lg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7416" name="Line 8"/>
          <p:cNvSpPr>
            <a:spLocks noChangeShapeType="1"/>
          </p:cNvSpPr>
          <p:nvPr/>
        </p:nvSpPr>
        <p:spPr bwMode="auto">
          <a:xfrm flipH="1" flipV="1">
            <a:off x="4572000" y="3276600"/>
            <a:ext cx="215900" cy="3683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lg" len="lg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7417" name="Oval 9"/>
          <p:cNvSpPr>
            <a:spLocks noChangeArrowheads="1"/>
          </p:cNvSpPr>
          <p:nvPr/>
        </p:nvSpPr>
        <p:spPr bwMode="auto">
          <a:xfrm>
            <a:off x="7054850" y="3573463"/>
            <a:ext cx="1981200" cy="609600"/>
          </a:xfrm>
          <a:prstGeom prst="ellipse">
            <a:avLst/>
          </a:prstGeom>
          <a:noFill/>
          <a:ln w="9525">
            <a:solidFill>
              <a:srgbClr val="CD2626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7418" name="Text Box 10"/>
          <p:cNvSpPr txBox="1">
            <a:spLocks noChangeArrowheads="1"/>
          </p:cNvSpPr>
          <p:nvPr/>
        </p:nvSpPr>
        <p:spPr bwMode="auto">
          <a:xfrm>
            <a:off x="5638800" y="1828800"/>
            <a:ext cx="2339975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defRPr/>
            </a:pPr>
            <a:r>
              <a:rPr lang="en-GB" sz="2400" b="0" dirty="0" smtClean="0">
                <a:latin typeface="+mn-lt"/>
              </a:rPr>
              <a:t>no change here</a:t>
            </a:r>
          </a:p>
        </p:txBody>
      </p:sp>
      <p:sp>
        <p:nvSpPr>
          <p:cNvPr id="17419" name="Text Box 11"/>
          <p:cNvSpPr txBox="1">
            <a:spLocks noChangeArrowheads="1"/>
          </p:cNvSpPr>
          <p:nvPr/>
        </p:nvSpPr>
        <p:spPr bwMode="auto">
          <a:xfrm>
            <a:off x="6732588" y="2819400"/>
            <a:ext cx="1954212" cy="461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defRPr/>
            </a:pPr>
            <a:r>
              <a:rPr lang="en-GB" sz="2400" b="0" dirty="0" smtClean="0">
                <a:latin typeface="+mn-lt"/>
              </a:rPr>
              <a:t>change here</a:t>
            </a:r>
          </a:p>
        </p:txBody>
      </p:sp>
      <p:sp>
        <p:nvSpPr>
          <p:cNvPr id="17420" name="Line 12"/>
          <p:cNvSpPr>
            <a:spLocks noChangeShapeType="1"/>
          </p:cNvSpPr>
          <p:nvPr/>
        </p:nvSpPr>
        <p:spPr bwMode="auto">
          <a:xfrm flipH="1">
            <a:off x="5029200" y="2133600"/>
            <a:ext cx="609600" cy="76200"/>
          </a:xfrm>
          <a:prstGeom prst="line">
            <a:avLst/>
          </a:prstGeom>
          <a:noFill/>
          <a:ln w="9525">
            <a:solidFill>
              <a:srgbClr val="CD2626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17421" name="Line 13"/>
          <p:cNvSpPr>
            <a:spLocks noChangeShapeType="1"/>
          </p:cNvSpPr>
          <p:nvPr/>
        </p:nvSpPr>
        <p:spPr bwMode="auto">
          <a:xfrm>
            <a:off x="7772400" y="3276600"/>
            <a:ext cx="112713" cy="296863"/>
          </a:xfrm>
          <a:prstGeom prst="line">
            <a:avLst/>
          </a:prstGeom>
          <a:noFill/>
          <a:ln w="9525">
            <a:solidFill>
              <a:srgbClr val="CD2626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2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Superclass</a:t>
            </a:r>
          </a:p>
        </p:txBody>
      </p:sp>
      <p:sp>
        <p:nvSpPr>
          <p:cNvPr id="4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8436" name="Text Box 3"/>
          <p:cNvSpPr txBox="1">
            <a:spLocks noChangeArrowheads="1"/>
          </p:cNvSpPr>
          <p:nvPr/>
        </p:nvSpPr>
        <p:spPr bwMode="auto">
          <a:xfrm>
            <a:off x="1547813" y="2217738"/>
            <a:ext cx="6386512" cy="28622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noProof="1" smtClean="0"/>
              <a:t>public class </a:t>
            </a:r>
            <a:r>
              <a:rPr lang="en-GB" noProof="1" smtClean="0"/>
              <a:t>Post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   private String </a:t>
            </a:r>
            <a:r>
              <a:rPr lang="en-GB" noProof="1" smtClean="0"/>
              <a:t>username</a:t>
            </a:r>
            <a:r>
              <a:rPr noProof="1" smtClean="0"/>
              <a:t>;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   private </a:t>
            </a:r>
            <a:r>
              <a:rPr lang="en-GB" noProof="1" smtClean="0"/>
              <a:t>long timestamp</a:t>
            </a:r>
            <a:r>
              <a:rPr noProof="1" smtClean="0"/>
              <a:t>;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   private </a:t>
            </a:r>
            <a:r>
              <a:rPr lang="en-GB" noProof="1" smtClean="0"/>
              <a:t>int likes</a:t>
            </a:r>
            <a:r>
              <a:rPr noProof="1" smtClean="0"/>
              <a:t>;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   private </a:t>
            </a:r>
            <a:r>
              <a:rPr lang="en-GB" noProof="1" smtClean="0"/>
              <a:t>ArrayList&lt;</a:t>
            </a:r>
            <a:r>
              <a:rPr noProof="1" smtClean="0"/>
              <a:t>String</a:t>
            </a:r>
            <a:r>
              <a:rPr lang="en-GB" noProof="1" smtClean="0"/>
              <a:t>&gt;</a:t>
            </a:r>
            <a:r>
              <a:rPr noProof="1" smtClean="0"/>
              <a:t> comment</a:t>
            </a:r>
            <a:r>
              <a:rPr lang="en-GB" noProof="1" smtClean="0"/>
              <a:t>s</a:t>
            </a:r>
            <a:r>
              <a:rPr noProof="1" smtClean="0"/>
              <a:t>;</a:t>
            </a:r>
          </a:p>
          <a:p>
            <a:pPr>
              <a:spcBef>
                <a:spcPct val="0"/>
              </a:spcBef>
              <a:defRPr/>
            </a:pP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    </a:t>
            </a:r>
            <a:r>
              <a:rPr i="1" noProof="1" smtClean="0"/>
              <a:t>// constructor and methods omitted.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}</a:t>
            </a:r>
            <a:endParaRPr lang="en-GB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Subclasses</a:t>
            </a:r>
          </a:p>
        </p:txBody>
      </p:sp>
      <p:sp>
        <p:nvSpPr>
          <p:cNvPr id="6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19460" name="Text Box 3"/>
          <p:cNvSpPr txBox="1">
            <a:spLocks noChangeArrowheads="1"/>
          </p:cNvSpPr>
          <p:nvPr/>
        </p:nvSpPr>
        <p:spPr bwMode="auto">
          <a:xfrm>
            <a:off x="1676400" y="1557338"/>
            <a:ext cx="6340475" cy="19383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noProof="1" smtClean="0"/>
              <a:t>public class </a:t>
            </a:r>
            <a:r>
              <a:rPr lang="en-GB" noProof="1" smtClean="0"/>
              <a:t>MessagePost</a:t>
            </a:r>
            <a:r>
              <a:rPr noProof="1" smtClean="0"/>
              <a:t> extends </a:t>
            </a:r>
            <a:r>
              <a:rPr lang="en-GB" noProof="1" smtClean="0"/>
              <a:t>Post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   private String </a:t>
            </a:r>
            <a:r>
              <a:rPr lang="en-GB" noProof="1" smtClean="0"/>
              <a:t>message</a:t>
            </a:r>
            <a:r>
              <a:rPr noProof="1" smtClean="0"/>
              <a:t>;</a:t>
            </a:r>
          </a:p>
          <a:p>
            <a:pPr>
              <a:spcBef>
                <a:spcPct val="0"/>
              </a:spcBef>
              <a:defRPr/>
            </a:pP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    </a:t>
            </a:r>
            <a:r>
              <a:rPr i="1" noProof="1" smtClean="0"/>
              <a:t>// constructor and methods omitted.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}</a:t>
            </a:r>
          </a:p>
        </p:txBody>
      </p:sp>
      <p:sp>
        <p:nvSpPr>
          <p:cNvPr id="19461" name="Text Box 4"/>
          <p:cNvSpPr txBox="1">
            <a:spLocks noChangeArrowheads="1"/>
          </p:cNvSpPr>
          <p:nvPr/>
        </p:nvSpPr>
        <p:spPr bwMode="auto">
          <a:xfrm>
            <a:off x="1676400" y="3948113"/>
            <a:ext cx="6188075" cy="2246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noProof="1" smtClean="0"/>
              <a:t>public class </a:t>
            </a:r>
            <a:r>
              <a:rPr lang="en-GB" dirty="0" err="1" smtClean="0"/>
              <a:t>PhotoPost</a:t>
            </a:r>
            <a:r>
              <a:rPr lang="en-GB" dirty="0" smtClean="0"/>
              <a:t> </a:t>
            </a:r>
            <a:r>
              <a:rPr noProof="1" smtClean="0"/>
              <a:t>extends </a:t>
            </a:r>
            <a:r>
              <a:rPr lang="en-GB" noProof="1" smtClean="0"/>
              <a:t>Post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   private String </a:t>
            </a:r>
            <a:r>
              <a:rPr lang="en-GB" noProof="1" smtClean="0"/>
              <a:t>filename</a:t>
            </a:r>
            <a:r>
              <a:rPr noProof="1" smtClean="0"/>
              <a:t>;</a:t>
            </a:r>
            <a:endParaRPr lang="en-GB" noProof="1" smtClean="0"/>
          </a:p>
          <a:p>
            <a:pPr>
              <a:spcBef>
                <a:spcPct val="0"/>
              </a:spcBef>
              <a:defRPr/>
            </a:pPr>
            <a:r>
              <a:rPr lang="en-GB" noProof="1"/>
              <a:t> </a:t>
            </a:r>
            <a:r>
              <a:rPr lang="en-GB" noProof="1" smtClean="0"/>
              <a:t>   private String caption;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    </a:t>
            </a:r>
            <a:r>
              <a:rPr i="1" noProof="1" smtClean="0"/>
              <a:t>// constructor and methods omitted.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}</a:t>
            </a:r>
          </a:p>
        </p:txBody>
      </p:sp>
      <p:sp>
        <p:nvSpPr>
          <p:cNvPr id="19462" name="Line 5"/>
          <p:cNvSpPr>
            <a:spLocks noChangeShapeType="1"/>
          </p:cNvSpPr>
          <p:nvPr/>
        </p:nvSpPr>
        <p:spPr bwMode="auto">
          <a:xfrm>
            <a:off x="1371600" y="3789363"/>
            <a:ext cx="7010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182" name="Rectangle 6"/>
          <p:cNvSpPr>
            <a:spLocks noGrp="1" noChangeArrowheads="1"/>
          </p:cNvSpPr>
          <p:nvPr>
            <p:ph type="title"/>
          </p:nvPr>
        </p:nvSpPr>
        <p:spPr>
          <a:xfrm>
            <a:off x="4572000" y="198438"/>
            <a:ext cx="4267200" cy="1143000"/>
          </a:xfrm>
        </p:spPr>
        <p:txBody>
          <a:bodyPr/>
          <a:lstStyle/>
          <a:p>
            <a:pPr algn="r" eaLnBrk="1" hangingPunct="1">
              <a:defRPr/>
            </a:pPr>
            <a:r>
              <a:rPr lang="en-GB" dirty="0">
                <a:cs typeface="+mj-cs"/>
              </a:rPr>
              <a:t>Inheritance and constructors</a:t>
            </a:r>
          </a:p>
        </p:txBody>
      </p:sp>
      <p:sp>
        <p:nvSpPr>
          <p:cNvPr id="4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0484" name="Text Box 5"/>
          <p:cNvSpPr txBox="1">
            <a:spLocks noChangeArrowheads="1"/>
          </p:cNvSpPr>
          <p:nvPr/>
        </p:nvSpPr>
        <p:spPr bwMode="auto">
          <a:xfrm>
            <a:off x="914400" y="749300"/>
            <a:ext cx="6694488" cy="56324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1800" noProof="1" smtClean="0"/>
              <a:t>public class </a:t>
            </a:r>
            <a:r>
              <a:rPr lang="en-GB" sz="1800" noProof="1" smtClean="0"/>
              <a:t>Post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lang="en-US" sz="1800" noProof="1"/>
              <a:t> </a:t>
            </a:r>
            <a:r>
              <a:rPr lang="en-US" sz="1800" noProof="1" smtClean="0"/>
              <a:t>   private </a:t>
            </a:r>
            <a:r>
              <a:rPr lang="en-US" sz="1800" noProof="1"/>
              <a:t>String username;</a:t>
            </a:r>
          </a:p>
          <a:p>
            <a:pPr>
              <a:spcBef>
                <a:spcPct val="0"/>
              </a:spcBef>
              <a:defRPr/>
            </a:pPr>
            <a:r>
              <a:rPr lang="en-US" sz="1800" noProof="1"/>
              <a:t>    private long timestamp;</a:t>
            </a:r>
          </a:p>
          <a:p>
            <a:pPr>
              <a:spcBef>
                <a:spcPct val="0"/>
              </a:spcBef>
              <a:defRPr/>
            </a:pPr>
            <a:r>
              <a:rPr lang="en-US" sz="1800" noProof="1"/>
              <a:t>    private int likes;</a:t>
            </a:r>
          </a:p>
          <a:p>
            <a:pPr>
              <a:spcBef>
                <a:spcPct val="0"/>
              </a:spcBef>
              <a:defRPr/>
            </a:pPr>
            <a:r>
              <a:rPr lang="en-US" sz="1800" noProof="1"/>
              <a:t>    private ArrayList&lt;String&gt; comments</a:t>
            </a:r>
            <a:r>
              <a:rPr lang="en-US" sz="1800" noProof="1" smtClean="0"/>
              <a:t>;</a:t>
            </a:r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/**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 Initialise the fields of the </a:t>
            </a:r>
            <a:r>
              <a:rPr lang="en-GB" sz="1800" noProof="1" smtClean="0"/>
              <a:t>post</a:t>
            </a:r>
            <a:r>
              <a:rPr sz="1800" noProof="1" smtClean="0"/>
              <a:t>.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*/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public </a:t>
            </a:r>
            <a:r>
              <a:rPr lang="en-GB" sz="1800" noProof="1" smtClean="0"/>
              <a:t>Post</a:t>
            </a:r>
            <a:r>
              <a:rPr sz="1800" noProof="1" smtClean="0"/>
              <a:t>(String </a:t>
            </a:r>
            <a:r>
              <a:rPr lang="en-GB" sz="1800" noProof="1" smtClean="0"/>
              <a:t>author</a:t>
            </a:r>
            <a:r>
              <a:rPr sz="1800" noProof="1" smtClean="0"/>
              <a:t>)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</a:t>
            </a:r>
            <a:r>
              <a:rPr lang="en-GB" sz="1800" noProof="1" smtClean="0"/>
              <a:t>username = author</a:t>
            </a:r>
            <a:r>
              <a:rPr sz="1800" noProof="1" smtClean="0"/>
              <a:t>;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</a:t>
            </a:r>
            <a:r>
              <a:rPr lang="en-GB" sz="1800" noProof="1" smtClean="0"/>
              <a:t>timestamp = System.currentTimeMillis()</a:t>
            </a:r>
            <a:r>
              <a:rPr sz="1800" noProof="1" smtClean="0"/>
              <a:t>;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</a:t>
            </a:r>
            <a:r>
              <a:rPr lang="en-GB" sz="1800" noProof="1" smtClean="0"/>
              <a:t>likes = 0</a:t>
            </a:r>
            <a:r>
              <a:rPr sz="1800" noProof="1" smtClean="0"/>
              <a:t>;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comment</a:t>
            </a:r>
            <a:r>
              <a:rPr lang="en-GB" sz="1800" noProof="1" smtClean="0"/>
              <a:t>s</a:t>
            </a:r>
            <a:r>
              <a:rPr sz="1800" noProof="1" smtClean="0"/>
              <a:t> = </a:t>
            </a:r>
            <a:r>
              <a:rPr lang="en-GB" sz="1800" noProof="1" smtClean="0"/>
              <a:t>new ArrayList&lt;String&gt;()</a:t>
            </a:r>
            <a:r>
              <a:rPr sz="1800" noProof="1" smtClean="0"/>
              <a:t>;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}</a:t>
            </a:r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</a:t>
            </a:r>
            <a:r>
              <a:rPr sz="1800" i="1" noProof="1" smtClean="0"/>
              <a:t>// methods omitted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}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874" name="Rectangle 2"/>
          <p:cNvSpPr>
            <a:spLocks noGrp="1" noChangeArrowheads="1"/>
          </p:cNvSpPr>
          <p:nvPr>
            <p:ph type="title"/>
          </p:nvPr>
        </p:nvSpPr>
        <p:spPr>
          <a:xfrm>
            <a:off x="4419600" y="188913"/>
            <a:ext cx="4419600" cy="1219200"/>
          </a:xfrm>
        </p:spPr>
        <p:txBody>
          <a:bodyPr/>
          <a:lstStyle/>
          <a:p>
            <a:pPr algn="r" eaLnBrk="1" hangingPunct="1">
              <a:defRPr/>
            </a:pPr>
            <a:r>
              <a:rPr lang="en-US" dirty="0">
                <a:cs typeface="+mj-cs"/>
              </a:rPr>
              <a:t>Inheritance and constructors</a:t>
            </a:r>
          </a:p>
        </p:txBody>
      </p:sp>
      <p:sp>
        <p:nvSpPr>
          <p:cNvPr id="4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1508" name="Text Box 3"/>
          <p:cNvSpPr txBox="1">
            <a:spLocks noChangeArrowheads="1"/>
          </p:cNvSpPr>
          <p:nvPr/>
        </p:nvSpPr>
        <p:spPr bwMode="auto">
          <a:xfrm>
            <a:off x="1093788" y="1690688"/>
            <a:ext cx="7223125" cy="4248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1800" noProof="1" smtClean="0"/>
              <a:t>public class </a:t>
            </a:r>
            <a:r>
              <a:rPr lang="en-GB" sz="1800" noProof="1" smtClean="0"/>
              <a:t>MessagePost</a:t>
            </a:r>
            <a:r>
              <a:rPr sz="1800" noProof="1" smtClean="0"/>
              <a:t> extends </a:t>
            </a:r>
            <a:r>
              <a:rPr lang="en-GB" sz="1800" noProof="1" smtClean="0"/>
              <a:t>Post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private String </a:t>
            </a:r>
            <a:r>
              <a:rPr lang="en-GB" sz="1800" noProof="1" smtClean="0"/>
              <a:t>message</a:t>
            </a:r>
            <a:r>
              <a:rPr sz="1800" noProof="1" smtClean="0"/>
              <a:t>;</a:t>
            </a:r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/**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 Constructor for objects of class </a:t>
            </a:r>
            <a:r>
              <a:rPr lang="en-GB" sz="1800" noProof="1" smtClean="0"/>
              <a:t>MessagePost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*/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public CD(String </a:t>
            </a:r>
            <a:r>
              <a:rPr lang="en-GB" sz="1800" noProof="1" smtClean="0"/>
              <a:t>author, String text</a:t>
            </a:r>
            <a:r>
              <a:rPr sz="1800" noProof="1" smtClean="0"/>
              <a:t>)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</a:t>
            </a:r>
            <a:r>
              <a:rPr lang="en-GB" sz="1800" noProof="1" smtClean="0"/>
              <a:t>super(author);</a:t>
            </a:r>
          </a:p>
          <a:p>
            <a:pPr>
              <a:spcBef>
                <a:spcPct val="0"/>
              </a:spcBef>
              <a:defRPr/>
            </a:pPr>
            <a:r>
              <a:rPr lang="en-GB" sz="1800" noProof="1"/>
              <a:t> </a:t>
            </a:r>
            <a:r>
              <a:rPr lang="en-GB" sz="1800" noProof="1" smtClean="0"/>
              <a:t>       message = text;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}</a:t>
            </a:r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</a:t>
            </a:r>
            <a:r>
              <a:rPr sz="1800" i="1" noProof="1" smtClean="0"/>
              <a:t>// methods omitted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}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Superclass constructor call</a:t>
            </a:r>
          </a:p>
        </p:txBody>
      </p:sp>
      <p:sp>
        <p:nvSpPr>
          <p:cNvPr id="225283" name="Rectangle 3"/>
          <p:cNvSpPr>
            <a:spLocks noGrp="1" noChangeArrowheads="1"/>
          </p:cNvSpPr>
          <p:nvPr>
            <p:ph idx="1"/>
          </p:nvPr>
        </p:nvSpPr>
        <p:spPr>
          <a:xfrm>
            <a:off x="1219200" y="1905000"/>
            <a:ext cx="7467600" cy="4191000"/>
          </a:xfrm>
        </p:spPr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Subclass constructors must always contain a 'super' call.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If none is written, the compiler inserts one (without parameters)</a:t>
            </a:r>
          </a:p>
          <a:p>
            <a:pPr lvl="1" eaLnBrk="1" hangingPunct="1">
              <a:defRPr/>
            </a:pPr>
            <a:r>
              <a:rPr lang="en-GB"/>
              <a:t>works only, if the superclass has a constructor without parameters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Must be the first statement in the subclass constructor.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3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Adding more item types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23556" name="Picture 1" descr="fig8-7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47800" y="1608138"/>
            <a:ext cx="6796088" cy="4197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3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Deeper hierarchies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24580" name="Picture 1" descr="fig8-8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36750" y="1436688"/>
            <a:ext cx="5659438" cy="4800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3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Review (so far)</a:t>
            </a:r>
          </a:p>
        </p:txBody>
      </p:sp>
      <p:sp>
        <p:nvSpPr>
          <p:cNvPr id="187396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Times" pitchFamily="-32" charset="0"/>
              <a:buNone/>
              <a:defRPr/>
            </a:pPr>
            <a:r>
              <a:rPr lang="en-GB">
                <a:cs typeface="+mn-cs"/>
              </a:rPr>
              <a:t>Inheritance (so far) helps with: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Avoiding code duplication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Code reuse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Easier maintenance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Extendibility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6628" name="Text Box 2"/>
          <p:cNvSpPr txBox="1">
            <a:spLocks noChangeArrowheads="1"/>
          </p:cNvSpPr>
          <p:nvPr/>
        </p:nvSpPr>
        <p:spPr bwMode="auto">
          <a:xfrm rot="16200000">
            <a:off x="718344" y="689769"/>
            <a:ext cx="6002337" cy="5356225"/>
          </a:xfrm>
          <a:prstGeom prst="rect">
            <a:avLst/>
          </a:prstGeom>
          <a:solidFill>
            <a:srgbClr val="FFFFFF"/>
          </a:solidFill>
          <a:ln w="12700">
            <a:solidFill>
              <a:schemeClr val="tx2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eaVert" wrap="none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1800" noProof="1" smtClean="0"/>
              <a:t>public class </a:t>
            </a:r>
            <a:r>
              <a:rPr lang="en-GB" sz="1800" noProof="1" smtClean="0"/>
              <a:t>NewsFeed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private ArrayList</a:t>
            </a:r>
            <a:r>
              <a:rPr lang="en-GB" sz="1800" dirty="0" smtClean="0"/>
              <a:t>&lt;Post&gt;</a:t>
            </a:r>
            <a:r>
              <a:rPr sz="1800" noProof="1" smtClean="0"/>
              <a:t> </a:t>
            </a:r>
            <a:r>
              <a:rPr lang="en-GB" sz="1800" noProof="1" smtClean="0"/>
              <a:t>posts</a:t>
            </a:r>
            <a:r>
              <a:rPr sz="1800" noProof="1" smtClean="0"/>
              <a:t>;</a:t>
            </a:r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/**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 Construct an empty </a:t>
            </a:r>
            <a:r>
              <a:rPr lang="en-GB" sz="1800" noProof="1" smtClean="0"/>
              <a:t>news feed</a:t>
            </a:r>
            <a:r>
              <a:rPr sz="1800" noProof="1" smtClean="0"/>
              <a:t>.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*/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public </a:t>
            </a:r>
            <a:r>
              <a:rPr lang="en-GB" sz="1800" noProof="1" smtClean="0"/>
              <a:t>NewsFeed</a:t>
            </a:r>
            <a:r>
              <a:rPr sz="1800" noProof="1" smtClean="0"/>
              <a:t>()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</a:t>
            </a:r>
            <a:r>
              <a:rPr lang="en-GB" sz="1800" noProof="1" smtClean="0"/>
              <a:t>posts </a:t>
            </a:r>
            <a:r>
              <a:rPr sz="1800" noProof="1" smtClean="0"/>
              <a:t>= new ArrayList</a:t>
            </a:r>
            <a:r>
              <a:rPr lang="en-GB" sz="1800" dirty="0" smtClean="0"/>
              <a:t>&lt;Post&gt;</a:t>
            </a:r>
            <a:r>
              <a:rPr sz="1800" noProof="1" smtClean="0"/>
              <a:t>();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}</a:t>
            </a:r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/**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 Add a</a:t>
            </a:r>
            <a:r>
              <a:rPr lang="en-GB" sz="1800" noProof="1" smtClean="0"/>
              <a:t> post </a:t>
            </a:r>
            <a:r>
              <a:rPr sz="1800" noProof="1" smtClean="0"/>
              <a:t>to the </a:t>
            </a:r>
            <a:r>
              <a:rPr lang="en-GB" sz="1800" noProof="1" smtClean="0"/>
              <a:t>news feed</a:t>
            </a:r>
            <a:r>
              <a:rPr sz="1800" noProof="1" smtClean="0"/>
              <a:t>.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*/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public void add</a:t>
            </a:r>
            <a:r>
              <a:rPr lang="en-GB" sz="1800" noProof="1" smtClean="0"/>
              <a:t>Post</a:t>
            </a:r>
            <a:r>
              <a:rPr sz="1800" noProof="1" smtClean="0"/>
              <a:t>(</a:t>
            </a:r>
            <a:r>
              <a:rPr lang="en-GB" sz="1800" noProof="1" smtClean="0"/>
              <a:t>Post post</a:t>
            </a:r>
            <a:r>
              <a:rPr sz="1800" noProof="1" smtClean="0"/>
              <a:t>)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</a:t>
            </a:r>
            <a:r>
              <a:rPr lang="en-GB" sz="1800" noProof="1" smtClean="0"/>
              <a:t>post</a:t>
            </a:r>
            <a:r>
              <a:rPr sz="1800" noProof="1" smtClean="0"/>
              <a:t>s.add(</a:t>
            </a:r>
            <a:r>
              <a:rPr lang="en-GB" sz="1800" noProof="1" smtClean="0"/>
              <a:t>post</a:t>
            </a:r>
            <a:r>
              <a:rPr sz="1800" noProof="1" smtClean="0"/>
              <a:t>);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}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...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}</a:t>
            </a:r>
            <a:endParaRPr lang="en-AU" sz="1800" dirty="0" smtClean="0">
              <a:solidFill>
                <a:srgbClr val="000000"/>
              </a:solidFill>
            </a:endParaRPr>
          </a:p>
        </p:txBody>
      </p:sp>
      <p:sp>
        <p:nvSpPr>
          <p:cNvPr id="26629" name="Text Box 4"/>
          <p:cNvSpPr txBox="1">
            <a:spLocks noChangeArrowheads="1"/>
          </p:cNvSpPr>
          <p:nvPr/>
        </p:nvSpPr>
        <p:spPr bwMode="auto">
          <a:xfrm>
            <a:off x="6629400" y="2590800"/>
            <a:ext cx="1905000" cy="1570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spcBef>
                <a:spcPct val="0"/>
              </a:spcBef>
              <a:defRPr/>
            </a:pPr>
            <a:r>
              <a:rPr lang="en-GB" sz="2400" b="0" i="1" dirty="0" smtClean="0">
                <a:solidFill>
                  <a:srgbClr val="A57133"/>
                </a:solidFill>
                <a:latin typeface="+mn-lt"/>
              </a:rPr>
              <a:t>avoids code duplication in the client class!</a:t>
            </a:r>
          </a:p>
        </p:txBody>
      </p:sp>
      <p:sp>
        <p:nvSpPr>
          <p:cNvPr id="229379" name="Rectangle 3"/>
          <p:cNvSpPr>
            <a:spLocks noGrp="1" noChangeArrowheads="1"/>
          </p:cNvSpPr>
          <p:nvPr>
            <p:ph type="title"/>
          </p:nvPr>
        </p:nvSpPr>
        <p:spPr>
          <a:xfrm>
            <a:off x="6443663" y="533400"/>
            <a:ext cx="2376487" cy="1816100"/>
          </a:xfrm>
          <a:solidFill>
            <a:schemeClr val="bg1"/>
          </a:solidFill>
        </p:spPr>
        <p:txBody>
          <a:bodyPr/>
          <a:lstStyle/>
          <a:p>
            <a:pPr algn="l" eaLnBrk="1" hangingPunct="1">
              <a:defRPr/>
            </a:pPr>
            <a:r>
              <a:rPr lang="en-US" sz="3200" dirty="0" smtClean="0">
                <a:cs typeface="+mj-cs"/>
              </a:rPr>
              <a:t>Revised </a:t>
            </a:r>
            <a:r>
              <a:rPr lang="en-US" sz="3200" dirty="0" err="1" smtClean="0">
                <a:cs typeface="+mj-cs"/>
              </a:rPr>
              <a:t>NewsFeed</a:t>
            </a:r>
            <a:r>
              <a:rPr lang="en-US" sz="3200" dirty="0" smtClean="0">
                <a:cs typeface="+mj-cs"/>
              </a:rPr>
              <a:t> source </a:t>
            </a:r>
            <a:r>
              <a:rPr lang="en-US" sz="3200" dirty="0">
                <a:cs typeface="+mj-cs"/>
              </a:rPr>
              <a:t>code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3477" name="Rectangle 5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>
                <a:cs typeface="+mj-cs"/>
              </a:rPr>
              <a:t>New </a:t>
            </a:r>
            <a:r>
              <a:rPr lang="en-US" dirty="0" err="1" smtClean="0">
                <a:cs typeface="+mj-cs"/>
              </a:rPr>
              <a:t>NewsFeed</a:t>
            </a:r>
            <a:r>
              <a:rPr lang="en-US" dirty="0" smtClean="0">
                <a:cs typeface="+mj-cs"/>
              </a:rPr>
              <a:t> source </a:t>
            </a:r>
            <a:r>
              <a:rPr lang="en-US" dirty="0">
                <a:cs typeface="+mj-cs"/>
              </a:rPr>
              <a:t>code</a:t>
            </a:r>
          </a:p>
        </p:txBody>
      </p:sp>
      <p:sp>
        <p:nvSpPr>
          <p:cNvPr id="4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7652" name="Text Box 4"/>
          <p:cNvSpPr txBox="1">
            <a:spLocks noChangeArrowheads="1"/>
          </p:cNvSpPr>
          <p:nvPr/>
        </p:nvSpPr>
        <p:spPr bwMode="auto">
          <a:xfrm rot="16200000">
            <a:off x="2826544" y="-43656"/>
            <a:ext cx="4056063" cy="7464425"/>
          </a:xfrm>
          <a:prstGeom prst="rect">
            <a:avLst/>
          </a:prstGeom>
          <a:solidFill>
            <a:srgbClr val="FFFFFF"/>
          </a:solidFill>
          <a:ln w="12700">
            <a:solidFill>
              <a:schemeClr val="tx2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eaVert" wrap="none" lIns="198000" tIns="190800" rIns="162000" bIns="190800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noProof="1" smtClean="0"/>
              <a:t>/**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* </a:t>
            </a:r>
            <a:r>
              <a:rPr lang="en-GB" noProof="1" smtClean="0"/>
              <a:t>Show the news feed. Currently: print the </a:t>
            </a:r>
          </a:p>
          <a:p>
            <a:pPr>
              <a:spcBef>
                <a:spcPct val="0"/>
              </a:spcBef>
              <a:defRPr/>
            </a:pPr>
            <a:r>
              <a:rPr lang="en-GB" noProof="1"/>
              <a:t> </a:t>
            </a:r>
            <a:r>
              <a:rPr lang="en-GB" noProof="1" smtClean="0"/>
              <a:t>* news feed details</a:t>
            </a:r>
            <a:r>
              <a:rPr noProof="1" smtClean="0"/>
              <a:t> </a:t>
            </a:r>
            <a:r>
              <a:rPr lang="en-GB" noProof="1" smtClean="0"/>
              <a:t>to the terminal.</a:t>
            </a:r>
          </a:p>
          <a:p>
            <a:pPr>
              <a:spcBef>
                <a:spcPct val="0"/>
              </a:spcBef>
              <a:defRPr/>
            </a:pPr>
            <a:r>
              <a:rPr lang="en-GB" noProof="1"/>
              <a:t> </a:t>
            </a:r>
            <a:r>
              <a:rPr lang="en-GB" noProof="1" smtClean="0"/>
              <a:t>* (Later: display in a web browser.)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 */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public void </a:t>
            </a:r>
            <a:r>
              <a:rPr lang="en-GB" noProof="1" smtClean="0"/>
              <a:t>show</a:t>
            </a:r>
            <a:r>
              <a:rPr noProof="1" smtClean="0"/>
              <a:t>()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   for(</a:t>
            </a:r>
            <a:r>
              <a:rPr lang="en-GB" dirty="0" smtClean="0"/>
              <a:t>Post post : posts</a:t>
            </a:r>
            <a:r>
              <a:rPr noProof="1" smtClean="0"/>
              <a:t>) {</a:t>
            </a:r>
          </a:p>
          <a:p>
            <a:pPr>
              <a:spcBef>
                <a:spcPct val="0"/>
              </a:spcBef>
              <a:defRPr/>
            </a:pPr>
            <a:r>
              <a:rPr lang="en-GB" dirty="0" smtClean="0"/>
              <a:t>       </a:t>
            </a:r>
            <a:r>
              <a:rPr lang="en-GB" noProof="1" smtClean="0"/>
              <a:t>post.display</a:t>
            </a:r>
            <a:r>
              <a:rPr noProof="1" smtClean="0"/>
              <a:t>();</a:t>
            </a:r>
            <a:endParaRPr lang="en-GB" dirty="0" smtClean="0"/>
          </a:p>
          <a:p>
            <a:pPr>
              <a:spcBef>
                <a:spcPct val="0"/>
              </a:spcBef>
              <a:defRPr/>
            </a:pPr>
            <a:r>
              <a:rPr lang="en-GB" noProof="1" smtClean="0"/>
              <a:t>       </a:t>
            </a:r>
            <a:r>
              <a:rPr noProof="1" smtClean="0"/>
              <a:t>System.out.println(); </a:t>
            </a:r>
            <a:r>
              <a:rPr lang="en-US" noProof="1"/>
              <a:t>// E</a:t>
            </a:r>
            <a:r>
              <a:rPr lang="en-US" noProof="1" smtClean="0"/>
              <a:t>mpty </a:t>
            </a:r>
            <a:r>
              <a:rPr lang="en-US" noProof="1"/>
              <a:t>line </a:t>
            </a:r>
            <a:r>
              <a:rPr lang="en-GB" noProof="1" smtClean="0"/>
              <a:t>...</a:t>
            </a:r>
            <a:endParaRPr noProof="1" smtClean="0"/>
          </a:p>
          <a:p>
            <a:pPr>
              <a:spcBef>
                <a:spcPct val="0"/>
              </a:spcBef>
              <a:defRPr/>
            </a:pPr>
            <a:r>
              <a:rPr noProof="1" smtClean="0"/>
              <a:t>   }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}</a:t>
            </a:r>
            <a:endParaRPr lang="en-AU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4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Subtyping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8676" name="Text Box 5"/>
          <p:cNvSpPr txBox="1">
            <a:spLocks noChangeArrowheads="1"/>
          </p:cNvSpPr>
          <p:nvPr/>
        </p:nvSpPr>
        <p:spPr bwMode="auto">
          <a:xfrm rot="16200000">
            <a:off x="2583656" y="-202406"/>
            <a:ext cx="4672013" cy="7947025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12700">
                <a:solidFill>
                  <a:schemeClr val="tx2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eaVert" lIns="198000" tIns="190800" rIns="162000" bIns="190800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2800" b="0" noProof="1" smtClean="0">
                <a:solidFill>
                  <a:srgbClr val="1A3170"/>
                </a:solidFill>
                <a:latin typeface="Trebuchet MS" charset="0"/>
              </a:rPr>
              <a:t>First, we had:</a:t>
            </a:r>
            <a:endParaRPr lang="en-GB" sz="2400" noProof="1" smtClean="0"/>
          </a:p>
          <a:p>
            <a:pPr>
              <a:spcBef>
                <a:spcPct val="0"/>
              </a:spcBef>
              <a:defRPr/>
            </a:pPr>
            <a:r>
              <a:rPr lang="en-GB" sz="2400" noProof="1" smtClean="0"/>
              <a:t>  </a:t>
            </a:r>
            <a:r>
              <a:rPr sz="2400" noProof="1" smtClean="0"/>
              <a:t>public void add</a:t>
            </a:r>
            <a:r>
              <a:rPr lang="en-GB" sz="2400" noProof="1" smtClean="0"/>
              <a:t>MessagePost</a:t>
            </a:r>
            <a:r>
              <a:rPr sz="2400" noProof="1" smtClean="0"/>
              <a:t>(</a:t>
            </a:r>
            <a:endParaRPr lang="en-GB" sz="2400" noProof="1" smtClean="0"/>
          </a:p>
          <a:p>
            <a:pPr>
              <a:spcBef>
                <a:spcPct val="0"/>
              </a:spcBef>
              <a:defRPr/>
            </a:pPr>
            <a:r>
              <a:rPr lang="en-GB" sz="2400" noProof="1"/>
              <a:t> </a:t>
            </a:r>
            <a:r>
              <a:rPr lang="en-GB" sz="2400" noProof="1" smtClean="0"/>
              <a:t>                 MessagePost message</a:t>
            </a:r>
            <a:r>
              <a:rPr sz="2400" noProof="1" smtClean="0"/>
              <a:t>)</a:t>
            </a:r>
          </a:p>
          <a:p>
            <a:pPr>
              <a:spcBef>
                <a:spcPct val="0"/>
              </a:spcBef>
              <a:defRPr/>
            </a:pPr>
            <a:r>
              <a:rPr lang="en-GB" sz="2400" noProof="1" smtClean="0"/>
              <a:t>  </a:t>
            </a:r>
            <a:r>
              <a:rPr sz="2400" noProof="1" smtClean="0"/>
              <a:t>public void add</a:t>
            </a:r>
            <a:r>
              <a:rPr lang="en-GB" sz="2400" noProof="1" smtClean="0"/>
              <a:t>PhotoPost</a:t>
            </a:r>
            <a:r>
              <a:rPr sz="2400" noProof="1" smtClean="0"/>
              <a:t>(</a:t>
            </a:r>
            <a:r>
              <a:rPr lang="en-GB" sz="2400" noProof="1" smtClean="0"/>
              <a:t/>
            </a:r>
            <a:br>
              <a:rPr lang="en-GB" sz="2400" noProof="1" smtClean="0"/>
            </a:br>
            <a:r>
              <a:rPr lang="en-GB" sz="2400" noProof="1" smtClean="0"/>
              <a:t>                  PhotoPost</a:t>
            </a:r>
            <a:r>
              <a:rPr sz="2400" noProof="1" smtClean="0"/>
              <a:t> </a:t>
            </a:r>
            <a:r>
              <a:rPr lang="en-GB" sz="2400" noProof="1" smtClean="0"/>
              <a:t>photo</a:t>
            </a:r>
            <a:r>
              <a:rPr sz="2400" noProof="1" smtClean="0"/>
              <a:t>)</a:t>
            </a:r>
          </a:p>
          <a:p>
            <a:pPr>
              <a:spcBef>
                <a:spcPts val="1200"/>
              </a:spcBef>
              <a:defRPr/>
            </a:pPr>
            <a:r>
              <a:rPr lang="en-US" sz="2800" b="0" dirty="0" smtClean="0">
                <a:solidFill>
                  <a:srgbClr val="1A3170"/>
                </a:solidFill>
                <a:latin typeface="Trebuchet MS" charset="0"/>
              </a:rPr>
              <a:t>Now, we have:</a:t>
            </a:r>
            <a:endParaRPr lang="en-GB" sz="2400" b="0" noProof="1">
              <a:latin typeface="Courier" charset="0"/>
            </a:endParaRPr>
          </a:p>
          <a:p>
            <a:pPr>
              <a:spcBef>
                <a:spcPct val="0"/>
              </a:spcBef>
              <a:defRPr/>
            </a:pPr>
            <a:r>
              <a:rPr lang="en-GB" sz="2400" noProof="1" smtClean="0"/>
              <a:t>  </a:t>
            </a:r>
            <a:r>
              <a:rPr sz="2400" noProof="1" smtClean="0"/>
              <a:t>public void add</a:t>
            </a:r>
            <a:r>
              <a:rPr lang="en-GB" sz="2400" noProof="1" smtClean="0"/>
              <a:t>Post</a:t>
            </a:r>
            <a:r>
              <a:rPr sz="2400" noProof="1" smtClean="0"/>
              <a:t>(</a:t>
            </a:r>
            <a:r>
              <a:rPr lang="en-GB" sz="2400" noProof="1" smtClean="0"/>
              <a:t>Post post</a:t>
            </a:r>
            <a:r>
              <a:rPr sz="2400" noProof="1" smtClean="0"/>
              <a:t>)</a:t>
            </a:r>
          </a:p>
          <a:p>
            <a:pPr>
              <a:spcBef>
                <a:spcPct val="0"/>
              </a:spcBef>
              <a:defRPr/>
            </a:pPr>
            <a:endParaRPr lang="en-AU" sz="1800" dirty="0" smtClean="0">
              <a:solidFill>
                <a:srgbClr val="000000"/>
              </a:solidFill>
            </a:endParaRPr>
          </a:p>
          <a:p>
            <a:pPr>
              <a:spcBef>
                <a:spcPct val="0"/>
              </a:spcBef>
              <a:defRPr/>
            </a:pPr>
            <a:r>
              <a:rPr lang="en-AU" sz="2800" b="0" dirty="0" smtClean="0">
                <a:solidFill>
                  <a:srgbClr val="1A3170"/>
                </a:solidFill>
                <a:latin typeface="Trebuchet MS" charset="0"/>
              </a:rPr>
              <a:t>We call this method with:</a:t>
            </a:r>
          </a:p>
          <a:p>
            <a:pPr>
              <a:spcBef>
                <a:spcPct val="0"/>
              </a:spcBef>
              <a:defRPr/>
            </a:pPr>
            <a:r>
              <a:rPr lang="en-GB" sz="2400" dirty="0" smtClean="0"/>
              <a:t>  </a:t>
            </a:r>
            <a:r>
              <a:rPr lang="en-GB" sz="2400" dirty="0" err="1" smtClean="0"/>
              <a:t>PhotoPost</a:t>
            </a:r>
            <a:r>
              <a:rPr sz="2400" noProof="1" smtClean="0"/>
              <a:t> my</a:t>
            </a:r>
            <a:r>
              <a:rPr lang="en-GB" sz="2400" noProof="1" smtClean="0"/>
              <a:t>Photo</a:t>
            </a:r>
            <a:r>
              <a:rPr sz="2400" noProof="1" smtClean="0"/>
              <a:t> = new </a:t>
            </a:r>
            <a:r>
              <a:rPr lang="en-GB" sz="2400" dirty="0" err="1" smtClean="0"/>
              <a:t>PhotoPost</a:t>
            </a:r>
            <a:r>
              <a:rPr sz="2400" noProof="1" smtClean="0"/>
              <a:t>(...);</a:t>
            </a:r>
          </a:p>
          <a:p>
            <a:pPr>
              <a:spcBef>
                <a:spcPct val="0"/>
              </a:spcBef>
              <a:defRPr/>
            </a:pPr>
            <a:r>
              <a:rPr sz="2400" noProof="1" smtClean="0"/>
              <a:t> </a:t>
            </a:r>
            <a:r>
              <a:rPr lang="en-GB" sz="2400" noProof="1" smtClean="0"/>
              <a:t> feed</a:t>
            </a:r>
            <a:r>
              <a:rPr sz="2400" noProof="1" smtClean="0"/>
              <a:t>.add</a:t>
            </a:r>
            <a:r>
              <a:rPr lang="en-GB" sz="2400" noProof="1" smtClean="0"/>
              <a:t>Post</a:t>
            </a:r>
            <a:r>
              <a:rPr sz="2400" noProof="1" smtClean="0"/>
              <a:t>(my</a:t>
            </a:r>
            <a:r>
              <a:rPr lang="en-GB" sz="2400" noProof="1" smtClean="0"/>
              <a:t>Photo</a:t>
            </a:r>
            <a:r>
              <a:rPr sz="2400" noProof="1" smtClean="0"/>
              <a:t>);</a:t>
            </a:r>
            <a:endParaRPr lang="en-AU" sz="1800" dirty="0" smtClean="0">
              <a:solidFill>
                <a:srgbClr val="00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14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Subclasses and subtyping</a:t>
            </a:r>
          </a:p>
        </p:txBody>
      </p:sp>
      <p:sp>
        <p:nvSpPr>
          <p:cNvPr id="191492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Classes define types.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Subclasses define </a:t>
            </a:r>
            <a:r>
              <a:rPr lang="en-GB" i="1" dirty="0">
                <a:cs typeface="+mn-cs"/>
              </a:rPr>
              <a:t>subtypes</a:t>
            </a:r>
            <a:r>
              <a:rPr lang="en-GB" dirty="0">
                <a:cs typeface="+mn-cs"/>
              </a:rPr>
              <a:t>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Objects of subclasses can be used where objects of </a:t>
            </a:r>
            <a:r>
              <a:rPr lang="en-GB" dirty="0" err="1">
                <a:cs typeface="+mn-cs"/>
              </a:rPr>
              <a:t>supertypes</a:t>
            </a:r>
            <a:r>
              <a:rPr lang="en-GB" dirty="0">
                <a:cs typeface="+mn-cs"/>
              </a:rPr>
              <a:t> are required.</a:t>
            </a:r>
            <a:br>
              <a:rPr lang="en-GB" dirty="0">
                <a:cs typeface="+mn-cs"/>
              </a:rPr>
            </a:br>
            <a:r>
              <a:rPr lang="en-GB" dirty="0">
                <a:cs typeface="+mn-cs"/>
              </a:rPr>
              <a:t>(This is called </a:t>
            </a:r>
            <a:r>
              <a:rPr lang="en-GB" b="1" dirty="0">
                <a:solidFill>
                  <a:srgbClr val="A57133"/>
                </a:solidFill>
                <a:cs typeface="+mn-cs"/>
              </a:rPr>
              <a:t>substitution</a:t>
            </a:r>
            <a:r>
              <a:rPr lang="en-GB" b="1" dirty="0">
                <a:solidFill>
                  <a:srgbClr val="CD2626"/>
                </a:solidFill>
                <a:cs typeface="+mn-cs"/>
              </a:rPr>
              <a:t> </a:t>
            </a:r>
            <a:r>
              <a:rPr lang="en-GB" dirty="0">
                <a:cs typeface="+mn-cs"/>
              </a:rPr>
              <a:t>.)</a:t>
            </a:r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9701" name="Rectangle 6"/>
          <p:cNvSpPr>
            <a:spLocks noChangeArrowheads="1"/>
          </p:cNvSpPr>
          <p:nvPr/>
        </p:nvSpPr>
        <p:spPr bwMode="auto">
          <a:xfrm>
            <a:off x="4191000" y="4495800"/>
            <a:ext cx="24384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251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Subtyping and assignment</a:t>
            </a:r>
          </a:p>
        </p:txBody>
      </p:sp>
      <p:sp>
        <p:nvSpPr>
          <p:cNvPr id="6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0724" name="Text Box 5"/>
          <p:cNvSpPr txBox="1">
            <a:spLocks noChangeArrowheads="1"/>
          </p:cNvSpPr>
          <p:nvPr/>
        </p:nvSpPr>
        <p:spPr bwMode="auto">
          <a:xfrm rot="-5400000">
            <a:off x="3928268" y="2853532"/>
            <a:ext cx="1287463" cy="4876800"/>
          </a:xfrm>
          <a:prstGeom prst="rect">
            <a:avLst/>
          </a:prstGeom>
          <a:solidFill>
            <a:srgbClr val="FFFFFF"/>
          </a:solidFill>
          <a:ln w="12700">
            <a:solidFill>
              <a:schemeClr val="tx2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vert="eaVert" lIns="198000" tIns="190800" rIns="162000" bIns="190800"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noProof="1" smtClean="0"/>
              <a:t>Vehicle v1 = new Vehicle();</a:t>
            </a:r>
          </a:p>
          <a:p>
            <a:pPr>
              <a:spcBef>
                <a:spcPct val="0"/>
              </a:spcBef>
              <a:defRPr/>
            </a:pPr>
            <a:r>
              <a:rPr noProof="1" smtClean="0"/>
              <a:t>Vehicle v2 = new Car();</a:t>
            </a:r>
          </a:p>
          <a:p>
            <a:pPr>
              <a:spcBef>
                <a:spcPct val="0"/>
              </a:spcBef>
              <a:defRPr/>
            </a:pPr>
            <a:r>
              <a:rPr lang="en-US" smtClean="0"/>
              <a:t>Vehicle v3 = new Bicycle();</a:t>
            </a:r>
            <a:endParaRPr lang="en-AU" smtClean="0"/>
          </a:p>
        </p:txBody>
      </p:sp>
      <p:sp>
        <p:nvSpPr>
          <p:cNvPr id="30725" name="Text Box 7"/>
          <p:cNvSpPr txBox="1">
            <a:spLocks noChangeArrowheads="1"/>
          </p:cNvSpPr>
          <p:nvPr/>
        </p:nvSpPr>
        <p:spPr bwMode="auto">
          <a:xfrm>
            <a:off x="5943600" y="2057400"/>
            <a:ext cx="2590800" cy="15525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spcBef>
                <a:spcPct val="0"/>
              </a:spcBef>
              <a:defRPr/>
            </a:pPr>
            <a:r>
              <a:rPr lang="en-GB" sz="2400" b="0" i="1" smtClean="0">
                <a:latin typeface="Trebuchet MS" charset="0"/>
              </a:rPr>
              <a:t>subclass objects may be assigned to superclass variables</a:t>
            </a:r>
          </a:p>
        </p:txBody>
      </p:sp>
      <p:pic>
        <p:nvPicPr>
          <p:cNvPr id="30726" name="Picture 8" descr="fig8-13-colou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09675" y="1628775"/>
            <a:ext cx="4514850" cy="2765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5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>
                <a:cs typeface="+mj-cs"/>
              </a:rPr>
              <a:t>Subtyping and parameter passing</a:t>
            </a:r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1748" name="Text Box 5"/>
          <p:cNvSpPr txBox="1">
            <a:spLocks noChangeArrowheads="1"/>
          </p:cNvSpPr>
          <p:nvPr/>
        </p:nvSpPr>
        <p:spPr bwMode="auto">
          <a:xfrm>
            <a:off x="1116013" y="1700213"/>
            <a:ext cx="6858000" cy="39703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spcBef>
                <a:spcPct val="0"/>
              </a:spcBef>
              <a:defRPr/>
            </a:pPr>
            <a:r>
              <a:rPr sz="1800" noProof="1" smtClean="0"/>
              <a:t>public class </a:t>
            </a:r>
            <a:r>
              <a:rPr lang="en-GB" sz="1800" noProof="1" smtClean="0"/>
              <a:t>NewsFeed</a:t>
            </a: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public void add</a:t>
            </a:r>
            <a:r>
              <a:rPr lang="en-GB" sz="1800" noProof="1" smtClean="0"/>
              <a:t>Post</a:t>
            </a:r>
            <a:r>
              <a:rPr sz="1800" noProof="1" smtClean="0"/>
              <a:t>(</a:t>
            </a:r>
            <a:r>
              <a:rPr lang="en-GB" sz="1800" noProof="1" smtClean="0"/>
              <a:t>Post</a:t>
            </a:r>
            <a:r>
              <a:rPr sz="1800" noProof="1" smtClean="0"/>
              <a:t> </a:t>
            </a:r>
            <a:r>
              <a:rPr lang="en-GB" sz="1800" noProof="1" smtClean="0"/>
              <a:t>post</a:t>
            </a:r>
            <a:r>
              <a:rPr sz="1800" noProof="1" smtClean="0"/>
              <a:t>)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{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    ...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    }</a:t>
            </a:r>
          </a:p>
          <a:p>
            <a:pPr>
              <a:spcBef>
                <a:spcPct val="0"/>
              </a:spcBef>
              <a:defRPr/>
            </a:pPr>
            <a:r>
              <a:rPr sz="1800" noProof="1" smtClean="0"/>
              <a:t>}</a:t>
            </a:r>
            <a:endParaRPr lang="en-GB" sz="1800" noProof="1"/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lang="en-GB" sz="1800" noProof="1" smtClean="0"/>
              <a:t>PhotoPost</a:t>
            </a:r>
            <a:r>
              <a:rPr sz="1800" noProof="1" smtClean="0"/>
              <a:t> </a:t>
            </a:r>
            <a:r>
              <a:rPr lang="en-GB" sz="1800" dirty="0" smtClean="0"/>
              <a:t>photo </a:t>
            </a:r>
            <a:r>
              <a:rPr sz="1800" noProof="1" smtClean="0"/>
              <a:t>= new </a:t>
            </a:r>
            <a:r>
              <a:rPr lang="en-US" sz="1800" noProof="1" smtClean="0"/>
              <a:t>PhotoPost</a:t>
            </a:r>
            <a:r>
              <a:rPr sz="1800" noProof="1" smtClean="0"/>
              <a:t>(...);</a:t>
            </a:r>
          </a:p>
          <a:p>
            <a:pPr>
              <a:spcBef>
                <a:spcPct val="0"/>
              </a:spcBef>
              <a:defRPr/>
            </a:pPr>
            <a:r>
              <a:rPr lang="en-GB" sz="1800" noProof="1" smtClean="0"/>
              <a:t>MessagePost message </a:t>
            </a:r>
            <a:r>
              <a:rPr sz="1800" noProof="1" smtClean="0"/>
              <a:t>= new </a:t>
            </a:r>
            <a:r>
              <a:rPr lang="en-GB" sz="1800" noProof="1" smtClean="0"/>
              <a:t>MessagePost(</a:t>
            </a:r>
            <a:r>
              <a:rPr sz="1800" noProof="1" smtClean="0"/>
              <a:t>...);</a:t>
            </a:r>
          </a:p>
          <a:p>
            <a:pPr>
              <a:spcBef>
                <a:spcPct val="0"/>
              </a:spcBef>
              <a:defRPr/>
            </a:pPr>
            <a:endParaRPr sz="1800" noProof="1" smtClean="0"/>
          </a:p>
          <a:p>
            <a:pPr>
              <a:spcBef>
                <a:spcPct val="0"/>
              </a:spcBef>
              <a:defRPr/>
            </a:pPr>
            <a:r>
              <a:rPr lang="en-GB" sz="1800" noProof="1" smtClean="0"/>
              <a:t>feed</a:t>
            </a:r>
            <a:r>
              <a:rPr sz="1800" noProof="1" smtClean="0"/>
              <a:t>.add</a:t>
            </a:r>
            <a:r>
              <a:rPr lang="en-GB" sz="1800" noProof="1" smtClean="0"/>
              <a:t>Post</a:t>
            </a:r>
            <a:r>
              <a:rPr sz="1800" noProof="1" smtClean="0"/>
              <a:t>(</a:t>
            </a:r>
            <a:r>
              <a:rPr lang="en-GB" sz="1800" noProof="1" smtClean="0"/>
              <a:t>photo</a:t>
            </a:r>
            <a:r>
              <a:rPr sz="1800" noProof="1" smtClean="0"/>
              <a:t>);</a:t>
            </a:r>
          </a:p>
          <a:p>
            <a:pPr>
              <a:spcBef>
                <a:spcPct val="0"/>
              </a:spcBef>
              <a:defRPr/>
            </a:pPr>
            <a:r>
              <a:rPr lang="en-US" sz="1800" dirty="0" err="1" smtClean="0"/>
              <a:t>feed.addPost</a:t>
            </a:r>
            <a:r>
              <a:rPr lang="en-US" sz="1800" dirty="0" smtClean="0"/>
              <a:t>(message);</a:t>
            </a:r>
            <a:endParaRPr lang="en-GB" sz="1800" dirty="0" smtClean="0"/>
          </a:p>
        </p:txBody>
      </p:sp>
      <p:sp>
        <p:nvSpPr>
          <p:cNvPr id="31749" name="Text Box 8"/>
          <p:cNvSpPr txBox="1">
            <a:spLocks noChangeArrowheads="1"/>
          </p:cNvSpPr>
          <p:nvPr/>
        </p:nvSpPr>
        <p:spPr bwMode="auto">
          <a:xfrm>
            <a:off x="6157913" y="2636838"/>
            <a:ext cx="2735262" cy="15700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spcBef>
                <a:spcPct val="0"/>
              </a:spcBef>
              <a:defRPr/>
            </a:pPr>
            <a:r>
              <a:rPr lang="en-GB" sz="2400" b="0" i="1" dirty="0" smtClean="0">
                <a:solidFill>
                  <a:srgbClr val="F37A20"/>
                </a:solidFill>
                <a:latin typeface="Trebuchet MS" charset="0"/>
              </a:rPr>
              <a:t>subclass objects may be used as actual parameters for the superclass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75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Object diagram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32772" name="Picture 1" descr="fig8-unused-2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6013" y="1770063"/>
            <a:ext cx="7339012" cy="4035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96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Class diagram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33796" name="Picture 1" descr="fig8-unused-1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1050" y="1557338"/>
            <a:ext cx="5507038" cy="4281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Polymorphic variables</a:t>
            </a:r>
          </a:p>
        </p:txBody>
      </p:sp>
      <p:sp>
        <p:nvSpPr>
          <p:cNvPr id="194564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Object variables in Java are </a:t>
            </a:r>
            <a:r>
              <a:rPr lang="en-GB" b="1" dirty="0">
                <a:solidFill>
                  <a:srgbClr val="A57133"/>
                </a:solidFill>
                <a:cs typeface="+mn-cs"/>
              </a:rPr>
              <a:t>polymorphic</a:t>
            </a:r>
            <a:r>
              <a:rPr lang="en-GB" dirty="0">
                <a:cs typeface="+mn-cs"/>
              </a:rPr>
              <a:t>.</a:t>
            </a:r>
            <a:br>
              <a:rPr lang="en-GB" dirty="0">
                <a:cs typeface="+mn-cs"/>
              </a:rPr>
            </a:br>
            <a:r>
              <a:rPr lang="en-GB" sz="1600" dirty="0">
                <a:cs typeface="+mn-cs"/>
              </a:rPr>
              <a:t/>
            </a:r>
            <a:br>
              <a:rPr lang="en-GB" sz="1600" dirty="0">
                <a:cs typeface="+mn-cs"/>
              </a:rPr>
            </a:br>
            <a:r>
              <a:rPr lang="en-GB" sz="2800" dirty="0">
                <a:cs typeface="+mn-cs"/>
              </a:rPr>
              <a:t>(They can hold objects of more than one type.</a:t>
            </a:r>
            <a:r>
              <a:rPr lang="en-GB" sz="2800" dirty="0" smtClean="0">
                <a:cs typeface="+mn-cs"/>
              </a:rPr>
              <a:t>)</a:t>
            </a:r>
            <a:endParaRPr lang="en-GB" dirty="0"/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They can hold objects of the declared type, or of subtypes of the declared type.</a:t>
            </a:r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34821" name="Rectangle 5"/>
          <p:cNvSpPr>
            <a:spLocks noChangeArrowheads="1"/>
          </p:cNvSpPr>
          <p:nvPr/>
        </p:nvSpPr>
        <p:spPr bwMode="auto">
          <a:xfrm>
            <a:off x="1524000" y="2362200"/>
            <a:ext cx="2667000" cy="533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86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Casting</a:t>
            </a:r>
          </a:p>
        </p:txBody>
      </p:sp>
      <p:sp>
        <p:nvSpPr>
          <p:cNvPr id="198660" name="Rectangle 4"/>
          <p:cNvSpPr>
            <a:spLocks noGrp="1" noChangeArrowheads="1"/>
          </p:cNvSpPr>
          <p:nvPr>
            <p:ph idx="1"/>
          </p:nvPr>
        </p:nvSpPr>
        <p:spPr>
          <a:xfrm>
            <a:off x="1219200" y="1465263"/>
            <a:ext cx="7467600" cy="4772025"/>
          </a:xfrm>
        </p:spPr>
        <p:txBody>
          <a:bodyPr/>
          <a:lstStyle/>
          <a:p>
            <a:pPr eaLnBrk="1" hangingPunct="1">
              <a:lnSpc>
                <a:spcPct val="90000"/>
              </a:lnSpc>
              <a:defRPr/>
            </a:pPr>
            <a:r>
              <a:rPr lang="en-GB" altLang="en-US" sz="2800" dirty="0" smtClean="0"/>
              <a:t>We can assign subtype to </a:t>
            </a:r>
            <a:r>
              <a:rPr lang="en-GB" altLang="en-US" sz="2800" dirty="0" err="1" smtClean="0"/>
              <a:t>supertype</a:t>
            </a:r>
            <a:r>
              <a:rPr lang="en-GB" altLang="en-US" sz="2800" dirty="0" smtClean="0"/>
              <a:t> …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GB" altLang="en-US" sz="2800" dirty="0" smtClean="0"/>
              <a:t>… but we cannot assign </a:t>
            </a:r>
            <a:r>
              <a:rPr lang="en-GB" altLang="en-US" sz="2800" dirty="0" err="1" smtClean="0"/>
              <a:t>supertype</a:t>
            </a:r>
            <a:r>
              <a:rPr lang="en-GB" altLang="en-US" sz="2800" dirty="0" smtClean="0"/>
              <a:t> to subtype!</a:t>
            </a:r>
            <a:br>
              <a:rPr lang="en-GB" altLang="en-US" sz="2800" dirty="0" smtClean="0"/>
            </a:br>
            <a:r>
              <a:rPr lang="en-GB" altLang="en-US" sz="1200" dirty="0" smtClean="0"/>
              <a:t/>
            </a:r>
            <a:br>
              <a:rPr lang="en-GB" altLang="en-US" sz="1200" dirty="0" smtClean="0"/>
            </a:br>
            <a:r>
              <a:rPr lang="en-US" altLang="en-US" sz="2400" b="1" dirty="0" smtClean="0">
                <a:latin typeface="Courier New" pitchFamily="49" charset="0"/>
              </a:rPr>
              <a:t>  Vehicle v;</a:t>
            </a:r>
            <a:br>
              <a:rPr lang="en-US" altLang="en-US" sz="2400" b="1" dirty="0" smtClean="0">
                <a:latin typeface="Courier New" pitchFamily="49" charset="0"/>
              </a:rPr>
            </a:br>
            <a:r>
              <a:rPr lang="en-US" altLang="en-US" sz="2400" b="1" dirty="0" smtClean="0">
                <a:latin typeface="Courier New" pitchFamily="49" charset="0"/>
              </a:rPr>
              <a:t>  Car c = new Car();</a:t>
            </a:r>
            <a:br>
              <a:rPr lang="en-US" altLang="en-US" sz="2400" b="1" dirty="0" smtClean="0">
                <a:latin typeface="Courier New" pitchFamily="49" charset="0"/>
              </a:rPr>
            </a:br>
            <a:r>
              <a:rPr lang="en-US" altLang="en-US" sz="2400" b="1" dirty="0" smtClean="0">
                <a:latin typeface="Courier New" pitchFamily="49" charset="0"/>
              </a:rPr>
              <a:t>  v = c;  </a:t>
            </a:r>
            <a:r>
              <a:rPr lang="en-US" altLang="en-US" sz="2800" i="1" dirty="0" smtClean="0">
                <a:solidFill>
                  <a:srgbClr val="0000FF"/>
                </a:solidFill>
                <a:latin typeface="Arial" pitchFamily="34" charset="0"/>
                <a:cs typeface="Arial" pitchFamily="34" charset="0"/>
              </a:rPr>
              <a:t>// correct</a:t>
            </a:r>
            <a:r>
              <a:rPr lang="en-US" altLang="en-US" sz="2800" b="1" dirty="0" smtClean="0">
                <a:solidFill>
                  <a:srgbClr val="0000FF"/>
                </a:solidFill>
                <a:latin typeface="Courier New" pitchFamily="49" charset="0"/>
              </a:rPr>
              <a:t/>
            </a:r>
            <a:br>
              <a:rPr lang="en-US" altLang="en-US" sz="2800" b="1" dirty="0" smtClean="0">
                <a:solidFill>
                  <a:srgbClr val="0000FF"/>
                </a:solidFill>
                <a:latin typeface="Courier New" pitchFamily="49" charset="0"/>
              </a:rPr>
            </a:br>
            <a:r>
              <a:rPr lang="en-US" altLang="en-US" sz="2400" b="1" dirty="0" smtClean="0">
                <a:latin typeface="Courier New" pitchFamily="49" charset="0"/>
              </a:rPr>
              <a:t>  c = v;</a:t>
            </a:r>
            <a:r>
              <a:rPr lang="en-US" altLang="en-US" sz="2800" dirty="0" smtClean="0">
                <a:latin typeface="Times" pitchFamily="18" charset="0"/>
              </a:rPr>
              <a:t>   </a:t>
            </a:r>
            <a:r>
              <a:rPr lang="en-US" altLang="en-US" sz="2800" i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// compile-time error!</a:t>
            </a:r>
            <a:br>
              <a:rPr lang="en-US" altLang="en-US" sz="2800" i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</a:br>
            <a:endParaRPr lang="en-US" altLang="en-US" sz="1200" i="1" dirty="0" smtClean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altLang="en-US" sz="2800" dirty="0" smtClean="0"/>
              <a:t>Casting fixes this</a:t>
            </a:r>
            <a:r>
              <a:rPr lang="en-US" altLang="en-US" sz="2800" dirty="0" smtClean="0">
                <a:latin typeface="Times" pitchFamily="18" charset="0"/>
              </a:rPr>
              <a:t>:</a:t>
            </a:r>
            <a:br>
              <a:rPr lang="en-US" altLang="en-US" sz="2800" dirty="0" smtClean="0">
                <a:latin typeface="Times" pitchFamily="18" charset="0"/>
              </a:rPr>
            </a:br>
            <a:r>
              <a:rPr lang="en-GB" altLang="en-US" sz="1200" dirty="0" smtClean="0"/>
              <a:t/>
            </a:r>
            <a:br>
              <a:rPr lang="en-GB" altLang="en-US" sz="1200" dirty="0" smtClean="0"/>
            </a:br>
            <a:r>
              <a:rPr lang="en-US" altLang="en-US" sz="2400" b="1" dirty="0" smtClean="0">
                <a:latin typeface="Courier New" pitchFamily="49" charset="0"/>
              </a:rPr>
              <a:t>  c = (Car) v;</a:t>
            </a:r>
            <a:br>
              <a:rPr lang="en-US" altLang="en-US" sz="2400" b="1" dirty="0" smtClean="0">
                <a:latin typeface="Courier New" pitchFamily="49" charset="0"/>
              </a:rPr>
            </a:br>
            <a:r>
              <a:rPr lang="en-US" altLang="en-US" sz="1400" b="1" dirty="0" smtClean="0">
                <a:latin typeface="Courier New" pitchFamily="49" charset="0"/>
              </a:rPr>
              <a:t/>
            </a:r>
            <a:br>
              <a:rPr lang="en-US" altLang="en-US" sz="1400" b="1" dirty="0" smtClean="0">
                <a:latin typeface="Courier New" pitchFamily="49" charset="0"/>
              </a:rPr>
            </a:br>
            <a:r>
              <a:rPr lang="en-US" altLang="en-US" sz="2800" dirty="0" smtClean="0"/>
              <a:t>(only ok if the vehicle really is a Car!)</a:t>
            </a:r>
            <a:endParaRPr lang="en-GB" altLang="en-US" sz="2800" dirty="0" smtClean="0">
              <a:latin typeface="Times" pitchFamily="18" charset="0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2" name="Rectangle 1"/>
          <p:cNvSpPr>
            <a:spLocks noChangeArrowheads="1"/>
          </p:cNvSpPr>
          <p:nvPr/>
        </p:nvSpPr>
        <p:spPr bwMode="auto">
          <a:xfrm>
            <a:off x="1835150" y="3573463"/>
            <a:ext cx="1368425" cy="792162"/>
          </a:xfrm>
          <a:prstGeom prst="rect">
            <a:avLst/>
          </a:prstGeom>
          <a:solidFill>
            <a:schemeClr val="bg1"/>
          </a:solidFill>
          <a:ln w="9525" algn="ctr">
            <a:solidFill>
              <a:schemeClr val="bg1"/>
            </a:solidFill>
            <a:round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lr>
                <a:srgbClr val="264D8B"/>
              </a:buClr>
              <a:buFont typeface="Times" pitchFamily="18" charset="0"/>
              <a:buChar char="•"/>
              <a:defRPr sz="32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1pPr>
            <a:lvl2pPr marL="742950" indent="-285750">
              <a:spcBef>
                <a:spcPct val="20000"/>
              </a:spcBef>
              <a:buClr>
                <a:srgbClr val="264D8B"/>
              </a:buClr>
              <a:buChar char="–"/>
              <a:defRPr sz="28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2pPr>
            <a:lvl3pPr marL="1143000" indent="-228600">
              <a:spcBef>
                <a:spcPct val="20000"/>
              </a:spcBef>
              <a:buClr>
                <a:srgbClr val="264D8B"/>
              </a:buClr>
              <a:buChar char="•"/>
              <a:defRPr sz="24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3pPr>
            <a:lvl4pPr marL="1600200" indent="-228600">
              <a:spcBef>
                <a:spcPct val="20000"/>
              </a:spcBef>
              <a:buClr>
                <a:srgbClr val="264D8B"/>
              </a:buClr>
              <a:buChar char="–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4pPr>
            <a:lvl5pPr marL="2057400" indent="-228600">
              <a:spcBef>
                <a:spcPct val="20000"/>
              </a:spcBef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endParaRPr lang="en-US" altLang="en-US" sz="2400" b="0">
              <a:solidFill>
                <a:srgbClr val="000000"/>
              </a:solidFill>
              <a:latin typeface="Times" pitchFamily="18" charset="0"/>
            </a:endParaRPr>
          </a:p>
        </p:txBody>
      </p:sp>
      <p:sp>
        <p:nvSpPr>
          <p:cNvPr id="3" name="Rectangle 2"/>
          <p:cNvSpPr>
            <a:spLocks noChangeArrowheads="1"/>
          </p:cNvSpPr>
          <p:nvPr/>
        </p:nvSpPr>
        <p:spPr bwMode="auto">
          <a:xfrm>
            <a:off x="3348038" y="3573463"/>
            <a:ext cx="3455987" cy="863600"/>
          </a:xfrm>
          <a:prstGeom prst="rect">
            <a:avLst/>
          </a:prstGeom>
          <a:solidFill>
            <a:schemeClr val="bg1"/>
          </a:solidFill>
          <a:ln w="9525" algn="ctr">
            <a:solidFill>
              <a:schemeClr val="bg1"/>
            </a:solidFill>
            <a:round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lr>
                <a:srgbClr val="264D8B"/>
              </a:buClr>
              <a:buFont typeface="Times" pitchFamily="18" charset="0"/>
              <a:buChar char="•"/>
              <a:defRPr sz="32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1pPr>
            <a:lvl2pPr marL="742950" indent="-285750">
              <a:spcBef>
                <a:spcPct val="20000"/>
              </a:spcBef>
              <a:buClr>
                <a:srgbClr val="264D8B"/>
              </a:buClr>
              <a:buChar char="–"/>
              <a:defRPr sz="28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2pPr>
            <a:lvl3pPr marL="1143000" indent="-228600">
              <a:spcBef>
                <a:spcPct val="20000"/>
              </a:spcBef>
              <a:buClr>
                <a:srgbClr val="264D8B"/>
              </a:buClr>
              <a:buChar char="•"/>
              <a:defRPr sz="24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3pPr>
            <a:lvl4pPr marL="1600200" indent="-228600">
              <a:spcBef>
                <a:spcPct val="20000"/>
              </a:spcBef>
              <a:buClr>
                <a:srgbClr val="264D8B"/>
              </a:buClr>
              <a:buChar char="–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4pPr>
            <a:lvl5pPr marL="2057400" indent="-228600">
              <a:spcBef>
                <a:spcPct val="20000"/>
              </a:spcBef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rgbClr val="264D8B"/>
              </a:buClr>
              <a:buChar char="»"/>
              <a:defRPr sz="2000">
                <a:solidFill>
                  <a:srgbClr val="1A3170"/>
                </a:solidFill>
                <a:latin typeface="Trebuchet MS" pitchFamily="34" charset="0"/>
                <a:ea typeface="ＭＳ Ｐゴシック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FontTx/>
              <a:buNone/>
            </a:pPr>
            <a:endParaRPr lang="en-US" altLang="en-US" sz="2400" b="0">
              <a:solidFill>
                <a:srgbClr val="000000"/>
              </a:solidFill>
              <a:latin typeface="Times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1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866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9866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 animBg="1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1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GB">
                <a:cs typeface="+mj-cs"/>
              </a:rPr>
              <a:t>Casting</a:t>
            </a:r>
          </a:p>
        </p:txBody>
      </p:sp>
      <p:sp>
        <p:nvSpPr>
          <p:cNvPr id="271363" name="Rectangle 3"/>
          <p:cNvSpPr>
            <a:spLocks noGrp="1" noChangeArrowheads="1"/>
          </p:cNvSpPr>
          <p:nvPr>
            <p:ph idx="1"/>
          </p:nvPr>
        </p:nvSpPr>
        <p:spPr>
          <a:xfrm>
            <a:off x="1219200" y="1828800"/>
            <a:ext cx="7467600" cy="4495800"/>
          </a:xfrm>
        </p:spPr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An object type in parentheses.</a:t>
            </a:r>
            <a:endParaRPr lang="en-GB" sz="2400" b="1">
              <a:latin typeface="Courier New" pitchFamily="-32" charset="0"/>
              <a:cs typeface="+mn-cs"/>
            </a:endParaRP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Used to overcome 'type loss'.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The object is not changed in any way.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A runtime check is made to ensure the object really is of that type:</a:t>
            </a:r>
          </a:p>
          <a:p>
            <a:pPr lvl="1" eaLnBrk="1" hangingPunct="1">
              <a:defRPr/>
            </a:pPr>
            <a:r>
              <a:rPr lang="en-GB" b="1">
                <a:latin typeface="Courier New" pitchFamily="-32" charset="0"/>
              </a:rPr>
              <a:t>ClassCastException</a:t>
            </a:r>
            <a:r>
              <a:rPr lang="en-GB"/>
              <a:t> if it isn't!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>
                <a:cs typeface="+mn-cs"/>
              </a:rPr>
              <a:t>Use it sparingly.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6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The Object class</a:t>
            </a:r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pic>
        <p:nvPicPr>
          <p:cNvPr id="37892" name="Picture 6" descr="fig8-14-colou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3200" y="1981200"/>
            <a:ext cx="6756400" cy="373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7893" name="Text Box 5"/>
          <p:cNvSpPr txBox="1">
            <a:spLocks noChangeArrowheads="1"/>
          </p:cNvSpPr>
          <p:nvPr/>
        </p:nvSpPr>
        <p:spPr bwMode="auto">
          <a:xfrm>
            <a:off x="6172200" y="1920875"/>
            <a:ext cx="2590800" cy="8223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spcBef>
                <a:spcPct val="0"/>
              </a:spcBef>
              <a:defRPr/>
            </a:pPr>
            <a:r>
              <a:rPr lang="en-GB" sz="2400" b="0" i="1" smtClean="0">
                <a:latin typeface="Times New Roman" charset="0"/>
              </a:rPr>
              <a:t>All classes inherit from </a:t>
            </a:r>
            <a:r>
              <a:rPr lang="en-GB" sz="2400" smtClean="0">
                <a:latin typeface="Trebuchet MS" charset="0"/>
              </a:rPr>
              <a:t>Object</a:t>
            </a:r>
            <a:r>
              <a:rPr lang="en-GB" sz="2400" b="0" i="1" smtClean="0">
                <a:latin typeface="Times New Roman" charset="0"/>
              </a:rPr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6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Polymorphic collections</a:t>
            </a:r>
          </a:p>
        </p:txBody>
      </p:sp>
      <p:sp>
        <p:nvSpPr>
          <p:cNvPr id="197636" name="Rectangle 4"/>
          <p:cNvSpPr>
            <a:spLocks noGrp="1" noChangeArrowheads="1"/>
          </p:cNvSpPr>
          <p:nvPr>
            <p:ph idx="1"/>
          </p:nvPr>
        </p:nvSpPr>
        <p:spPr>
          <a:xfrm>
            <a:off x="1219200" y="1465263"/>
            <a:ext cx="7467600" cy="4267200"/>
          </a:xfrm>
        </p:spPr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All collections are </a:t>
            </a:r>
            <a:r>
              <a:rPr lang="en-GB" dirty="0" smtClean="0">
                <a:cs typeface="+mn-cs"/>
              </a:rPr>
              <a:t>polymorphic</a:t>
            </a:r>
            <a:r>
              <a:rPr lang="en-GB" dirty="0">
                <a:cs typeface="+mn-cs"/>
              </a:rPr>
              <a:t>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The elements </a:t>
            </a:r>
            <a:r>
              <a:rPr lang="en-GB" dirty="0" smtClean="0">
                <a:cs typeface="+mn-cs"/>
              </a:rPr>
              <a:t>could simply be of </a:t>
            </a:r>
            <a:r>
              <a:rPr lang="en-GB" dirty="0">
                <a:cs typeface="+mn-cs"/>
              </a:rPr>
              <a:t>type </a:t>
            </a:r>
            <a:r>
              <a:rPr lang="en-GB" b="1" dirty="0">
                <a:latin typeface="Courier New"/>
                <a:cs typeface="Courier New"/>
              </a:rPr>
              <a:t>Object</a:t>
            </a:r>
            <a:r>
              <a:rPr lang="en-GB" dirty="0">
                <a:cs typeface="+mn-cs"/>
              </a:rPr>
              <a:t>.</a:t>
            </a:r>
            <a:br>
              <a:rPr lang="en-GB" dirty="0">
                <a:cs typeface="+mn-cs"/>
              </a:rPr>
            </a:br>
            <a:r>
              <a:rPr lang="en-GB" dirty="0">
                <a:cs typeface="+mn-cs"/>
              </a:rPr>
              <a:t/>
            </a:r>
            <a:br>
              <a:rPr lang="en-GB" dirty="0">
                <a:cs typeface="+mn-cs"/>
              </a:rPr>
            </a:br>
            <a:r>
              <a:rPr lang="en-US" sz="2800" b="1" dirty="0">
                <a:latin typeface="Courier New" pitchFamily="-32" charset="0"/>
                <a:cs typeface="+mn-cs"/>
              </a:rPr>
              <a:t>public void add(Object element)</a:t>
            </a:r>
            <a:br>
              <a:rPr lang="en-US" sz="2800" b="1" dirty="0">
                <a:latin typeface="Courier New" pitchFamily="-32" charset="0"/>
                <a:cs typeface="+mn-cs"/>
              </a:rPr>
            </a:br>
            <a:r>
              <a:rPr lang="en-US" sz="2800" b="1" dirty="0">
                <a:latin typeface="Courier New" pitchFamily="-32" charset="0"/>
                <a:cs typeface="+mn-cs"/>
              </a:rPr>
              <a:t/>
            </a:r>
            <a:br>
              <a:rPr lang="en-US" sz="2800" b="1" dirty="0">
                <a:latin typeface="Courier New" pitchFamily="-32" charset="0"/>
                <a:cs typeface="+mn-cs"/>
              </a:rPr>
            </a:br>
            <a:r>
              <a:rPr lang="en-US" sz="2800" b="1" dirty="0">
                <a:latin typeface="Courier New" pitchFamily="-32" charset="0"/>
                <a:cs typeface="+mn-cs"/>
              </a:rPr>
              <a:t>public Object get(</a:t>
            </a:r>
            <a:r>
              <a:rPr lang="en-US" sz="2800" b="1" dirty="0" err="1">
                <a:latin typeface="Courier New" pitchFamily="-32" charset="0"/>
                <a:cs typeface="+mn-cs"/>
              </a:rPr>
              <a:t>int</a:t>
            </a:r>
            <a:r>
              <a:rPr lang="en-US" sz="2800" b="1" dirty="0">
                <a:latin typeface="Courier New" pitchFamily="-32" charset="0"/>
                <a:cs typeface="+mn-cs"/>
              </a:rPr>
              <a:t> index</a:t>
            </a:r>
            <a:r>
              <a:rPr lang="en-US" sz="2800" b="1" dirty="0" smtClean="0">
                <a:latin typeface="Courier New" pitchFamily="-32" charset="0"/>
                <a:cs typeface="+mn-cs"/>
              </a:rPr>
              <a:t>)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US" dirty="0" smtClean="0">
                <a:cs typeface="+mn-cs"/>
              </a:rPr>
              <a:t>Usually avoided by using a type parameter with the collection.</a:t>
            </a:r>
            <a:endParaRPr lang="en-US" sz="2800" dirty="0" smtClean="0"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Polymorphic collections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19200" y="1628775"/>
            <a:ext cx="7467600" cy="4267200"/>
          </a:xfrm>
        </p:spPr>
        <p:txBody>
          <a:bodyPr/>
          <a:lstStyle/>
          <a:p>
            <a:pPr>
              <a:defRPr/>
            </a:pPr>
            <a:r>
              <a:rPr lang="en-US" altLang="en-US" smtClean="0"/>
              <a:t>A type parameter limits the degree of polymorphism: </a:t>
            </a:r>
            <a:r>
              <a:rPr lang="en-US" altLang="en-US" b="1" smtClean="0">
                <a:latin typeface="Courier New" pitchFamily="49" charset="0"/>
                <a:cs typeface="Courier New" pitchFamily="49" charset="0"/>
              </a:rPr>
              <a:t>ArrayList&lt;Post&gt;</a:t>
            </a:r>
          </a:p>
          <a:p>
            <a:pPr>
              <a:defRPr/>
            </a:pPr>
            <a:r>
              <a:rPr lang="en-US" altLang="en-US" smtClean="0">
                <a:cs typeface="Courier New" pitchFamily="49" charset="0"/>
              </a:rPr>
              <a:t>Collection methods are then typed.</a:t>
            </a:r>
          </a:p>
          <a:p>
            <a:pPr>
              <a:defRPr/>
            </a:pPr>
            <a:r>
              <a:rPr lang="en-US" altLang="en-US" smtClean="0"/>
              <a:t>Without a type parameter, </a:t>
            </a:r>
            <a:r>
              <a:rPr lang="en-US" altLang="en-US" b="1" smtClean="0">
                <a:latin typeface="Courier New" pitchFamily="49" charset="0"/>
                <a:cs typeface="Courier New" pitchFamily="49" charset="0"/>
              </a:rPr>
              <a:t>ArrayList&lt;Object&gt; </a:t>
            </a:r>
            <a:r>
              <a:rPr lang="en-US" altLang="en-US" smtClean="0"/>
              <a:t>is implied.</a:t>
            </a:r>
          </a:p>
          <a:p>
            <a:pPr eaLnBrk="1" hangingPunct="1">
              <a:defRPr/>
            </a:pPr>
            <a:r>
              <a:rPr lang="en-GB" altLang="en-US" smtClean="0"/>
              <a:t>Likely to get an </a:t>
            </a:r>
            <a:r>
              <a:rPr lang="en-GB" altLang="en-US" i="1" smtClean="0"/>
              <a:t>“</a:t>
            </a:r>
            <a:r>
              <a:rPr lang="en-GB" altLang="ja-JP" i="1" smtClean="0"/>
              <a:t>unchecked or unsafe operations</a:t>
            </a:r>
            <a:r>
              <a:rPr lang="en-GB" altLang="en-US" i="1" smtClean="0"/>
              <a:t>”</a:t>
            </a:r>
            <a:r>
              <a:rPr lang="en-GB" altLang="ja-JP" i="1" smtClean="0"/>
              <a:t> </a:t>
            </a:r>
            <a:r>
              <a:rPr lang="en-GB" altLang="ja-JP" smtClean="0"/>
              <a:t>warning.</a:t>
            </a:r>
          </a:p>
          <a:p>
            <a:pPr eaLnBrk="1" hangingPunct="1">
              <a:defRPr/>
            </a:pPr>
            <a:r>
              <a:rPr lang="en-GB" altLang="en-US" smtClean="0"/>
              <a:t>More likely to have to use casts.</a:t>
            </a:r>
          </a:p>
          <a:p>
            <a:pPr>
              <a:defRPr/>
            </a:pPr>
            <a:endParaRPr lang="en-US" altLang="en-US" smtClean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6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Collections and primitive types</a:t>
            </a:r>
          </a:p>
        </p:txBody>
      </p:sp>
      <p:sp>
        <p:nvSpPr>
          <p:cNvPr id="199684" name="Rectangle 4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 dirty="0" smtClean="0">
                <a:cs typeface="+mn-cs"/>
              </a:rPr>
              <a:t>Potentially, all </a:t>
            </a:r>
            <a:r>
              <a:rPr lang="en-GB" dirty="0">
                <a:cs typeface="+mn-cs"/>
              </a:rPr>
              <a:t>objects can be entered into collections ...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... because collections </a:t>
            </a:r>
            <a:r>
              <a:rPr lang="en-GB" dirty="0" smtClean="0">
                <a:cs typeface="+mn-cs"/>
              </a:rPr>
              <a:t>can accept </a:t>
            </a:r>
            <a:r>
              <a:rPr lang="en-GB" dirty="0">
                <a:cs typeface="+mn-cs"/>
              </a:rPr>
              <a:t>elements of type </a:t>
            </a:r>
            <a:r>
              <a:rPr lang="en-GB" b="1" dirty="0">
                <a:latin typeface="Courier New"/>
                <a:cs typeface="Courier New"/>
              </a:rPr>
              <a:t>Object</a:t>
            </a:r>
            <a:r>
              <a:rPr lang="en-GB" dirty="0">
                <a:cs typeface="+mn-cs"/>
              </a:rPr>
              <a:t> ...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... and all classes are subtypes of </a:t>
            </a:r>
            <a:r>
              <a:rPr lang="en-GB" b="1" dirty="0">
                <a:latin typeface="Courier New"/>
                <a:cs typeface="Courier New"/>
              </a:rPr>
              <a:t>Object</a:t>
            </a:r>
            <a:r>
              <a:rPr lang="en-GB" dirty="0">
                <a:cs typeface="+mn-cs"/>
              </a:rPr>
              <a:t>.</a:t>
            </a:r>
          </a:p>
          <a:p>
            <a:pPr eaLnBrk="1" hangingPunct="1">
              <a:buFont typeface="Times" charset="0"/>
              <a:buChar char="•"/>
              <a:defRPr/>
            </a:pPr>
            <a:r>
              <a:rPr lang="en-GB" dirty="0">
                <a:cs typeface="+mn-cs"/>
              </a:rPr>
              <a:t>Great! But what about </a:t>
            </a:r>
            <a:r>
              <a:rPr lang="en-GB" i="1" dirty="0" smtClean="0">
                <a:cs typeface="+mn-cs"/>
              </a:rPr>
              <a:t>the primitive types</a:t>
            </a:r>
            <a:r>
              <a:rPr lang="en-GB" dirty="0" smtClean="0">
                <a:cs typeface="+mn-cs"/>
              </a:rPr>
              <a:t>: </a:t>
            </a:r>
            <a:r>
              <a:rPr lang="en-GB" b="1" dirty="0" err="1" smtClean="0">
                <a:latin typeface="Courier New"/>
                <a:cs typeface="Courier New"/>
              </a:rPr>
              <a:t>int</a:t>
            </a:r>
            <a:r>
              <a:rPr lang="en-GB" dirty="0" smtClean="0">
                <a:cs typeface="+mn-cs"/>
              </a:rPr>
              <a:t>, </a:t>
            </a:r>
            <a:r>
              <a:rPr lang="en-GB" b="1" dirty="0" err="1" smtClean="0">
                <a:latin typeface="Courier New"/>
                <a:cs typeface="Courier New"/>
              </a:rPr>
              <a:t>boolean</a:t>
            </a:r>
            <a:r>
              <a:rPr lang="en-GB" dirty="0" smtClean="0">
                <a:cs typeface="+mn-cs"/>
              </a:rPr>
              <a:t>, etc.?</a:t>
            </a:r>
            <a:endParaRPr lang="en-GB" dirty="0"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Wrapper classes</a:t>
            </a:r>
          </a:p>
        </p:txBody>
      </p:sp>
      <p:sp>
        <p:nvSpPr>
          <p:cNvPr id="245763" name="Rectangle 3"/>
          <p:cNvSpPr>
            <a:spLocks noGrp="1" noChangeArrowheads="1"/>
          </p:cNvSpPr>
          <p:nvPr>
            <p:ph idx="1"/>
          </p:nvPr>
        </p:nvSpPr>
        <p:spPr>
          <a:xfrm>
            <a:off x="1219200" y="1828800"/>
            <a:ext cx="7467600" cy="2057400"/>
          </a:xfrm>
        </p:spPr>
        <p:txBody>
          <a:bodyPr/>
          <a:lstStyle/>
          <a:p>
            <a:pPr eaLnBrk="1" hangingPunct="1">
              <a:buFont typeface="Times" charset="0"/>
              <a:buChar char="•"/>
              <a:defRPr/>
            </a:pPr>
            <a:r>
              <a:rPr lang="en-GB" sz="2800" dirty="0">
                <a:cs typeface="+mn-cs"/>
              </a:rPr>
              <a:t>Primitive types </a:t>
            </a:r>
            <a:r>
              <a:rPr lang="en-GB" sz="2800" dirty="0" smtClean="0">
                <a:cs typeface="+mn-cs"/>
              </a:rPr>
              <a:t>are </a:t>
            </a:r>
            <a:r>
              <a:rPr lang="en-GB" sz="2800" dirty="0">
                <a:cs typeface="+mn-cs"/>
              </a:rPr>
              <a:t>not </a:t>
            </a:r>
            <a:r>
              <a:rPr lang="en-GB" sz="2800" dirty="0" smtClean="0">
                <a:cs typeface="+mn-cs"/>
              </a:rPr>
              <a:t>objects types. Primitive-type values must </a:t>
            </a:r>
            <a:r>
              <a:rPr lang="en-GB" sz="2800" dirty="0">
                <a:cs typeface="+mn-cs"/>
              </a:rPr>
              <a:t>be wrapped </a:t>
            </a:r>
            <a:r>
              <a:rPr lang="en-GB" sz="2800" dirty="0" smtClean="0">
                <a:cs typeface="+mn-cs"/>
              </a:rPr>
              <a:t>in objects to be stored in a collection!</a:t>
            </a:r>
            <a:endParaRPr lang="en-GB" sz="2800" dirty="0">
              <a:cs typeface="+mn-cs"/>
            </a:endParaRPr>
          </a:p>
          <a:p>
            <a:pPr eaLnBrk="1" hangingPunct="1">
              <a:buFont typeface="Times" charset="0"/>
              <a:buChar char="•"/>
              <a:defRPr/>
            </a:pPr>
            <a:r>
              <a:rPr lang="en-GB" sz="2800" dirty="0">
                <a:cs typeface="+mn-cs"/>
              </a:rPr>
              <a:t>Wrapper classes exist for all </a:t>
            </a:r>
            <a:r>
              <a:rPr lang="en-GB" sz="2800" dirty="0" smtClean="0">
                <a:cs typeface="+mn-cs"/>
              </a:rPr>
              <a:t>primitive types</a:t>
            </a:r>
            <a:r>
              <a:rPr lang="en-GB" sz="2800" dirty="0">
                <a:cs typeface="+mn-cs"/>
              </a:rPr>
              <a:t>:</a:t>
            </a:r>
          </a:p>
        </p:txBody>
      </p:sp>
      <p:sp>
        <p:nvSpPr>
          <p:cNvPr id="7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grpSp>
        <p:nvGrpSpPr>
          <p:cNvPr id="41989" name="Group 9"/>
          <p:cNvGrpSpPr>
            <a:grpSpLocks/>
          </p:cNvGrpSpPr>
          <p:nvPr/>
        </p:nvGrpSpPr>
        <p:grpSpPr bwMode="auto">
          <a:xfrm>
            <a:off x="2195513" y="4149725"/>
            <a:ext cx="4818062" cy="1927225"/>
            <a:chOff x="1392" y="2624"/>
            <a:chExt cx="3035" cy="1214"/>
          </a:xfrm>
        </p:grpSpPr>
        <p:sp>
          <p:nvSpPr>
            <p:cNvPr id="40966" name="Text Box 6"/>
            <p:cNvSpPr txBox="1">
              <a:spLocks noChangeArrowheads="1"/>
            </p:cNvSpPr>
            <p:nvPr/>
          </p:nvSpPr>
          <p:spPr bwMode="auto">
            <a:xfrm>
              <a:off x="1392" y="2624"/>
              <a:ext cx="3035" cy="1214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>
              <a:lvl1pPr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2pPr>
              <a:lvl3pPr marL="1143000" indent="-228600"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3pPr>
              <a:lvl4pPr marL="1600200" indent="-228600"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4pPr>
              <a:lvl5pPr marL="2057400" indent="-228600"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50000"/>
                </a:spcBef>
                <a:spcAft>
                  <a:spcPct val="0"/>
                </a:spcAft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50000"/>
                </a:spcBef>
                <a:spcAft>
                  <a:spcPct val="0"/>
                </a:spcAft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50000"/>
                </a:spcBef>
                <a:spcAft>
                  <a:spcPct val="0"/>
                </a:spcAft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50000"/>
                </a:spcBef>
                <a:spcAft>
                  <a:spcPct val="0"/>
                </a:spcAft>
                <a:defRPr sz="2000" b="1">
                  <a:solidFill>
                    <a:schemeClr val="tx1"/>
                  </a:solidFill>
                  <a:latin typeface="Courier New" charset="0"/>
                  <a:ea typeface="ＭＳ Ｐゴシック" charset="0"/>
                </a:defRPr>
              </a:lvl9pPr>
            </a:lstStyle>
            <a:p>
              <a:pPr eaLnBrk="1" hangingPunct="1">
                <a:spcBef>
                  <a:spcPct val="0"/>
                </a:spcBef>
                <a:defRPr/>
              </a:pPr>
              <a:r>
                <a:rPr lang="en-GB" sz="2400" b="0" i="1" dirty="0" smtClean="0">
                  <a:latin typeface="Trebuchet MS" charset="0"/>
                </a:rPr>
                <a:t>simple type		wrapper class</a:t>
              </a:r>
              <a:endParaRPr lang="en-GB" sz="2400" b="0" dirty="0" smtClean="0">
                <a:latin typeface="Trebuchet MS" charset="0"/>
              </a:endParaRPr>
            </a:p>
            <a:p>
              <a:pPr eaLnBrk="1" hangingPunct="1">
                <a:spcBef>
                  <a:spcPct val="0"/>
                </a:spcBef>
                <a:defRPr/>
              </a:pPr>
              <a:r>
                <a:rPr lang="en-GB" sz="2400" b="0" dirty="0" err="1" smtClean="0">
                  <a:latin typeface="Trebuchet MS" charset="0"/>
                </a:rPr>
                <a:t>int</a:t>
              </a:r>
              <a:r>
                <a:rPr lang="en-GB" sz="2400" b="0" dirty="0" smtClean="0">
                  <a:latin typeface="Trebuchet MS" charset="0"/>
                </a:rPr>
                <a:t>			Integer</a:t>
              </a:r>
            </a:p>
            <a:p>
              <a:pPr eaLnBrk="1" hangingPunct="1">
                <a:spcBef>
                  <a:spcPct val="0"/>
                </a:spcBef>
                <a:defRPr/>
              </a:pPr>
              <a:r>
                <a:rPr lang="en-GB" sz="2400" b="0" dirty="0" smtClean="0">
                  <a:latin typeface="Trebuchet MS" charset="0"/>
                </a:rPr>
                <a:t>float			Float</a:t>
              </a:r>
            </a:p>
            <a:p>
              <a:pPr eaLnBrk="1" hangingPunct="1">
                <a:spcBef>
                  <a:spcPct val="0"/>
                </a:spcBef>
                <a:defRPr/>
              </a:pPr>
              <a:r>
                <a:rPr lang="en-GB" sz="2400" b="0" dirty="0" smtClean="0">
                  <a:latin typeface="Trebuchet MS" charset="0"/>
                </a:rPr>
                <a:t>char			Character</a:t>
              </a:r>
            </a:p>
            <a:p>
              <a:pPr eaLnBrk="1" hangingPunct="1">
                <a:spcBef>
                  <a:spcPct val="0"/>
                </a:spcBef>
                <a:defRPr/>
              </a:pPr>
              <a:r>
                <a:rPr lang="en-GB" sz="2400" b="0" dirty="0" smtClean="0">
                  <a:latin typeface="Trebuchet MS" charset="0"/>
                </a:rPr>
                <a:t>...			...</a:t>
              </a:r>
            </a:p>
          </p:txBody>
        </p:sp>
        <p:sp>
          <p:nvSpPr>
            <p:cNvPr id="40967" name="Line 7"/>
            <p:cNvSpPr>
              <a:spLocks noChangeShapeType="1"/>
            </p:cNvSpPr>
            <p:nvPr/>
          </p:nvSpPr>
          <p:spPr bwMode="auto">
            <a:xfrm>
              <a:off x="1392" y="2896"/>
              <a:ext cx="3024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>
                <a:defRPr/>
              </a:pPr>
              <a:endParaRPr lang="en-US">
                <a:latin typeface="Courier New" charset="0"/>
                <a:ea typeface="ＭＳ Ｐゴシック" charset="0"/>
                <a:cs typeface="ＭＳ Ｐゴシック" charset="0"/>
              </a:endParaRP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7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Wrapper classes</a:t>
            </a:r>
          </a:p>
        </p:txBody>
      </p:sp>
      <p:sp>
        <p:nvSpPr>
          <p:cNvPr id="9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41988" name="Text Box 4"/>
          <p:cNvSpPr txBox="1">
            <a:spLocks noChangeArrowheads="1"/>
          </p:cNvSpPr>
          <p:nvPr/>
        </p:nvSpPr>
        <p:spPr bwMode="auto">
          <a:xfrm>
            <a:off x="1295400" y="2057400"/>
            <a:ext cx="6781800" cy="15700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 algn="just">
              <a:spcBef>
                <a:spcPct val="0"/>
              </a:spcBef>
              <a:defRPr/>
            </a:pPr>
            <a:r>
              <a:rPr lang="en-US" altLang="en-US" sz="2400" noProof="1" smtClean="0"/>
              <a:t>int i = 18; </a:t>
            </a:r>
          </a:p>
          <a:p>
            <a:pPr algn="just">
              <a:spcBef>
                <a:spcPct val="0"/>
              </a:spcBef>
              <a:defRPr/>
            </a:pPr>
            <a:r>
              <a:rPr lang="en-US" altLang="en-US" sz="2400" noProof="1" smtClean="0"/>
              <a:t>Integer iwrap = new Integer(i);  </a:t>
            </a:r>
          </a:p>
          <a:p>
            <a:pPr algn="just">
              <a:spcBef>
                <a:spcPct val="0"/>
              </a:spcBef>
              <a:defRPr/>
            </a:pPr>
            <a:r>
              <a:rPr lang="en-GB" altLang="en-US" sz="2400" smtClean="0"/>
              <a:t>…</a:t>
            </a:r>
            <a:endParaRPr lang="en-GB" altLang="en-US" sz="2400" noProof="1" smtClean="0"/>
          </a:p>
          <a:p>
            <a:pPr algn="just">
              <a:spcBef>
                <a:spcPct val="0"/>
              </a:spcBef>
              <a:defRPr/>
            </a:pPr>
            <a:r>
              <a:rPr lang="en-US" altLang="en-US" sz="2400" smtClean="0"/>
              <a:t>int value = iwrap.intValue();</a:t>
            </a:r>
            <a:endParaRPr lang="en-GB" altLang="en-US" sz="2400" smtClean="0"/>
          </a:p>
        </p:txBody>
      </p:sp>
      <p:sp>
        <p:nvSpPr>
          <p:cNvPr id="41989" name="Text Box 6"/>
          <p:cNvSpPr txBox="1">
            <a:spLocks noChangeArrowheads="1"/>
          </p:cNvSpPr>
          <p:nvPr/>
        </p:nvSpPr>
        <p:spPr bwMode="auto">
          <a:xfrm>
            <a:off x="6248400" y="1700213"/>
            <a:ext cx="2590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spcBef>
                <a:spcPct val="0"/>
              </a:spcBef>
              <a:defRPr/>
            </a:pPr>
            <a:r>
              <a:rPr lang="en-GB" sz="2400" b="0" dirty="0" smtClean="0">
                <a:solidFill>
                  <a:srgbClr val="A57133"/>
                </a:solidFill>
                <a:latin typeface="Trebuchet MS" charset="0"/>
              </a:rPr>
              <a:t>wrap the value</a:t>
            </a:r>
          </a:p>
        </p:txBody>
      </p:sp>
      <p:sp>
        <p:nvSpPr>
          <p:cNvPr id="41990" name="Text Box 9"/>
          <p:cNvSpPr txBox="1">
            <a:spLocks noChangeArrowheads="1"/>
          </p:cNvSpPr>
          <p:nvPr/>
        </p:nvSpPr>
        <p:spPr bwMode="auto">
          <a:xfrm>
            <a:off x="6978650" y="2819400"/>
            <a:ext cx="177006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 eaLnBrk="1" hangingPunct="1">
              <a:spcBef>
                <a:spcPct val="0"/>
              </a:spcBef>
              <a:defRPr/>
            </a:pPr>
            <a:r>
              <a:rPr lang="en-GB" sz="2400" b="0" dirty="0" smtClean="0">
                <a:solidFill>
                  <a:srgbClr val="A57133"/>
                </a:solidFill>
                <a:latin typeface="Trebuchet MS" charset="0"/>
              </a:rPr>
              <a:t>unwrap it</a:t>
            </a:r>
          </a:p>
        </p:txBody>
      </p:sp>
      <p:sp>
        <p:nvSpPr>
          <p:cNvPr id="41991" name="Line 14"/>
          <p:cNvSpPr>
            <a:spLocks noChangeShapeType="1"/>
          </p:cNvSpPr>
          <p:nvPr/>
        </p:nvSpPr>
        <p:spPr bwMode="auto">
          <a:xfrm flipH="1">
            <a:off x="6011863" y="3141663"/>
            <a:ext cx="1008062" cy="14287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992" name="Line 15"/>
          <p:cNvSpPr>
            <a:spLocks noChangeShapeType="1"/>
          </p:cNvSpPr>
          <p:nvPr/>
        </p:nvSpPr>
        <p:spPr bwMode="auto">
          <a:xfrm flipH="1">
            <a:off x="6588125" y="2205038"/>
            <a:ext cx="647700" cy="2873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latin typeface="Courier New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1993" name="AutoShape 16"/>
          <p:cNvSpPr>
            <a:spLocks noChangeArrowheads="1"/>
          </p:cNvSpPr>
          <p:nvPr/>
        </p:nvSpPr>
        <p:spPr bwMode="auto">
          <a:xfrm>
            <a:off x="2514600" y="3957638"/>
            <a:ext cx="4794250" cy="1327150"/>
          </a:xfrm>
          <a:prstGeom prst="roundRect">
            <a:avLst>
              <a:gd name="adj" fmla="val 16667"/>
            </a:avLst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algn="ctr">
              <a:spcBef>
                <a:spcPct val="0"/>
              </a:spcBef>
              <a:defRPr/>
            </a:pPr>
            <a:r>
              <a:rPr lang="en-GB" sz="2400" dirty="0">
                <a:solidFill>
                  <a:srgbClr val="00206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In practice, </a:t>
            </a:r>
            <a:r>
              <a:rPr lang="en-GB" sz="2400" i="1" dirty="0" err="1">
                <a:solidFill>
                  <a:srgbClr val="C0000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autoboxing</a:t>
            </a:r>
            <a:r>
              <a:rPr lang="en-GB" sz="2400" dirty="0">
                <a:solidFill>
                  <a:srgbClr val="C0000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 </a:t>
            </a:r>
            <a:r>
              <a:rPr lang="en-GB" sz="2400" dirty="0">
                <a:solidFill>
                  <a:srgbClr val="00206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and </a:t>
            </a:r>
            <a:r>
              <a:rPr lang="en-GB" sz="2400" i="1" dirty="0">
                <a:solidFill>
                  <a:srgbClr val="C0000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unboxing</a:t>
            </a:r>
            <a:r>
              <a:rPr lang="en-GB" sz="2400" dirty="0">
                <a:solidFill>
                  <a:srgbClr val="C0000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 </a:t>
            </a:r>
            <a:r>
              <a:rPr lang="en-GB" sz="2400" dirty="0">
                <a:solidFill>
                  <a:srgbClr val="00206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mean we don't often have to do this explicitly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9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419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993" grpId="0" animBg="1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23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GB">
                <a:cs typeface="+mj-cs"/>
              </a:rPr>
              <a:t>Autoboxing and unboxing</a:t>
            </a:r>
          </a:p>
        </p:txBody>
      </p:sp>
      <p:sp>
        <p:nvSpPr>
          <p:cNvPr id="7" name="Footer Place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  <p:sp>
        <p:nvSpPr>
          <p:cNvPr id="43012" name="Text Box 3"/>
          <p:cNvSpPr txBox="1">
            <a:spLocks noChangeArrowheads="1"/>
          </p:cNvSpPr>
          <p:nvPr/>
        </p:nvSpPr>
        <p:spPr bwMode="auto">
          <a:xfrm>
            <a:off x="1219200" y="1600200"/>
            <a:ext cx="7315200" cy="26924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mtClean="0"/>
              <a:t>private ArrayList&lt;Integer&gt; markList;</a:t>
            </a:r>
          </a:p>
          <a:p>
            <a:pPr>
              <a:defRPr/>
            </a:pPr>
            <a:r>
              <a:rPr lang="en-GB" altLang="en-US" smtClean="0"/>
              <a:t>…</a:t>
            </a:r>
          </a:p>
          <a:p>
            <a:pPr>
              <a:defRPr/>
            </a:pPr>
            <a:r>
              <a:rPr lang="en-GB" altLang="en-US" smtClean="0"/>
              <a:t>public void storeMark(int mark)</a:t>
            </a:r>
          </a:p>
          <a:p>
            <a:pPr>
              <a:defRPr/>
            </a:pPr>
            <a:r>
              <a:rPr lang="en-GB" altLang="en-US" smtClean="0"/>
              <a:t>{</a:t>
            </a:r>
          </a:p>
          <a:p>
            <a:pPr>
              <a:defRPr/>
            </a:pPr>
            <a:r>
              <a:rPr lang="en-GB" altLang="en-US" smtClean="0"/>
              <a:t>    markList.add(mark);</a:t>
            </a:r>
          </a:p>
          <a:p>
            <a:pPr>
              <a:defRPr/>
            </a:pPr>
            <a:r>
              <a:rPr lang="en-GB" altLang="en-US" smtClean="0"/>
              <a:t>}</a:t>
            </a:r>
          </a:p>
        </p:txBody>
      </p:sp>
      <p:sp>
        <p:nvSpPr>
          <p:cNvPr id="43013" name="Text Box 5"/>
          <p:cNvSpPr txBox="1">
            <a:spLocks noChangeArrowheads="1"/>
          </p:cNvSpPr>
          <p:nvPr/>
        </p:nvSpPr>
        <p:spPr bwMode="auto">
          <a:xfrm>
            <a:off x="1219200" y="4572000"/>
            <a:ext cx="7315200" cy="9906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GB" smtClean="0"/>
              <a:t>int firstMark = markList.remove(0);</a:t>
            </a:r>
          </a:p>
        </p:txBody>
      </p:sp>
      <p:sp>
        <p:nvSpPr>
          <p:cNvPr id="43014" name="AutoShape 6"/>
          <p:cNvSpPr>
            <a:spLocks noChangeArrowheads="1"/>
          </p:cNvSpPr>
          <p:nvPr/>
        </p:nvSpPr>
        <p:spPr bwMode="auto">
          <a:xfrm>
            <a:off x="5105400" y="3419475"/>
            <a:ext cx="1546225" cy="441325"/>
          </a:xfrm>
          <a:prstGeom prst="roundRect">
            <a:avLst>
              <a:gd name="adj" fmla="val 16667"/>
            </a:avLst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>
              <a:defRPr/>
            </a:pPr>
            <a:r>
              <a:rPr lang="en-GB" dirty="0" err="1">
                <a:solidFill>
                  <a:srgbClr val="C0000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autoboxing</a:t>
            </a:r>
            <a:endParaRPr lang="en-GB" dirty="0">
              <a:solidFill>
                <a:srgbClr val="C00000"/>
              </a:solidFill>
              <a:latin typeface="Trebuchet MS" charset="0"/>
              <a:ea typeface="ＭＳ Ｐゴシック" charset="0"/>
              <a:cs typeface="ＭＳ Ｐゴシック" charset="0"/>
            </a:endParaRPr>
          </a:p>
        </p:txBody>
      </p:sp>
      <p:sp>
        <p:nvSpPr>
          <p:cNvPr id="43015" name="AutoShape 7"/>
          <p:cNvSpPr>
            <a:spLocks noChangeArrowheads="1"/>
          </p:cNvSpPr>
          <p:nvPr/>
        </p:nvSpPr>
        <p:spPr bwMode="auto">
          <a:xfrm>
            <a:off x="6913563" y="4846638"/>
            <a:ext cx="1316037" cy="441325"/>
          </a:xfrm>
          <a:prstGeom prst="roundRect">
            <a:avLst>
              <a:gd name="adj" fmla="val 16667"/>
            </a:avLst>
          </a:prstGeom>
          <a:noFill/>
          <a:ln w="952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>
            <a:spAutoFit/>
          </a:bodyPr>
          <a:lstStyle/>
          <a:p>
            <a:pPr algn="ctr">
              <a:defRPr/>
            </a:pPr>
            <a:r>
              <a:rPr lang="en-GB" dirty="0">
                <a:solidFill>
                  <a:srgbClr val="C00000"/>
                </a:solidFill>
                <a:latin typeface="Trebuchet MS" charset="0"/>
                <a:ea typeface="ＭＳ Ｐゴシック" charset="0"/>
                <a:cs typeface="ＭＳ Ｐゴシック" charset="0"/>
              </a:rPr>
              <a:t>unboxing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Is This Code OK?</a:t>
            </a: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  <p:sp>
        <p:nvSpPr>
          <p:cNvPr id="5" name="Content Placeholder 6"/>
          <p:cNvSpPr>
            <a:spLocks noGrp="1"/>
          </p:cNvSpPr>
          <p:nvPr>
            <p:ph idx="1"/>
          </p:nvPr>
        </p:nvSpPr>
        <p:spPr>
          <a:xfrm>
            <a:off x="1331913" y="1844675"/>
            <a:ext cx="7467600" cy="4267200"/>
          </a:xfrm>
        </p:spPr>
        <p:txBody>
          <a:bodyPr/>
          <a:lstStyle/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class </a:t>
            </a:r>
            <a:r>
              <a:rPr lang="en-US" altLang="en-US" sz="2400" dirty="0" err="1" smtClean="0"/>
              <a:t>TestBox</a:t>
            </a:r>
            <a:r>
              <a:rPr lang="en-US" altLang="en-US" sz="2400" dirty="0" smtClean="0"/>
              <a:t>{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   private Integer </a:t>
            </a:r>
            <a:r>
              <a:rPr lang="en-US" altLang="en-US" sz="2400" dirty="0" err="1" smtClean="0"/>
              <a:t>integer</a:t>
            </a:r>
            <a:r>
              <a:rPr lang="en-US" altLang="en-US" sz="2400" dirty="0" smtClean="0"/>
              <a:t>;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	private </a:t>
            </a:r>
            <a:r>
              <a:rPr lang="en-US" altLang="en-US" sz="2400" dirty="0" err="1" smtClean="0"/>
              <a:t>int</a:t>
            </a:r>
            <a:r>
              <a:rPr lang="en-US" altLang="en-US" sz="2400" dirty="0" smtClean="0"/>
              <a:t> </a:t>
            </a:r>
            <a:r>
              <a:rPr lang="en-US" altLang="en-US" sz="2400" dirty="0" err="1" smtClean="0"/>
              <a:t>i</a:t>
            </a:r>
            <a:r>
              <a:rPr lang="en-US" altLang="en-US" sz="2400" dirty="0" smtClean="0"/>
              <a:t>;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   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   public void start(){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       </a:t>
            </a:r>
            <a:r>
              <a:rPr lang="en-US" altLang="en-US" sz="2400" dirty="0" err="1" smtClean="0"/>
              <a:t>i</a:t>
            </a:r>
            <a:r>
              <a:rPr lang="en-US" altLang="en-US" sz="2400" dirty="0" smtClean="0"/>
              <a:t> = integer;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       </a:t>
            </a:r>
            <a:r>
              <a:rPr lang="en-US" altLang="en-US" sz="2400" dirty="0" err="1" smtClean="0"/>
              <a:t>System.out.println</a:t>
            </a:r>
            <a:r>
              <a:rPr lang="en-US" altLang="en-US" sz="2400" dirty="0" smtClean="0"/>
              <a:t>(</a:t>
            </a:r>
            <a:r>
              <a:rPr lang="en-US" altLang="en-US" sz="2400" dirty="0" err="1" smtClean="0"/>
              <a:t>i</a:t>
            </a:r>
            <a:r>
              <a:rPr lang="en-US" altLang="en-US" sz="2400" dirty="0" smtClean="0"/>
              <a:t>);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       </a:t>
            </a:r>
            <a:r>
              <a:rPr lang="en-US" altLang="en-US" sz="2400" dirty="0" err="1" smtClean="0"/>
              <a:t>System.out.println</a:t>
            </a:r>
            <a:r>
              <a:rPr lang="en-US" altLang="en-US" sz="2400" dirty="0" smtClean="0"/>
              <a:t>(integer);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    }</a:t>
            </a:r>
          </a:p>
          <a:p>
            <a:pPr>
              <a:buFont typeface="Times" pitchFamily="18" charset="0"/>
              <a:buNone/>
              <a:defRPr/>
            </a:pPr>
            <a:r>
              <a:rPr lang="en-US" altLang="en-US" sz="2400" dirty="0" smtClean="0"/>
              <a:t>}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String to Numeric Conversion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en-US" dirty="0" smtClean="0"/>
              <a:t>String s = “1235”;</a:t>
            </a:r>
          </a:p>
          <a:p>
            <a:pPr>
              <a:defRPr/>
            </a:pPr>
            <a:r>
              <a:rPr lang="en-US" dirty="0" err="1" smtClean="0"/>
              <a:t>int</a:t>
            </a:r>
            <a:r>
              <a:rPr lang="en-US" dirty="0" smtClean="0"/>
              <a:t> n = </a:t>
            </a:r>
            <a:r>
              <a:rPr lang="en-US" dirty="0" err="1" smtClean="0"/>
              <a:t>Integer.valueOf</a:t>
            </a:r>
            <a:r>
              <a:rPr lang="en-US" dirty="0" smtClean="0"/>
              <a:t>(s);</a:t>
            </a:r>
          </a:p>
          <a:p>
            <a:pPr>
              <a:defRPr/>
            </a:pPr>
            <a:r>
              <a:rPr lang="en-US" dirty="0"/>
              <a:t>double d = </a:t>
            </a:r>
            <a:r>
              <a:rPr lang="en-US" dirty="0" err="1"/>
              <a:t>Double.valueOf</a:t>
            </a:r>
            <a:r>
              <a:rPr lang="en-US" dirty="0"/>
              <a:t>(s</a:t>
            </a:r>
            <a:r>
              <a:rPr lang="en-US" dirty="0" smtClean="0"/>
              <a:t>);</a:t>
            </a:r>
          </a:p>
          <a:p>
            <a:pPr>
              <a:defRPr/>
            </a:pP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79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>
                <a:cs typeface="+mj-cs"/>
              </a:rPr>
              <a:t>Review</a:t>
            </a:r>
          </a:p>
        </p:txBody>
      </p:sp>
      <p:sp>
        <p:nvSpPr>
          <p:cNvPr id="167939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sz="2800">
                <a:cs typeface="+mn-cs"/>
              </a:rPr>
              <a:t>Inheritance allows the definition of classes as extensions of other classes.</a:t>
            </a:r>
          </a:p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sz="2800">
                <a:cs typeface="+mn-cs"/>
              </a:rPr>
              <a:t>Inheritance </a:t>
            </a:r>
          </a:p>
          <a:p>
            <a:pPr lvl="1" eaLnBrk="1" hangingPunct="1">
              <a:lnSpc>
                <a:spcPct val="90000"/>
              </a:lnSpc>
              <a:defRPr/>
            </a:pPr>
            <a:r>
              <a:rPr lang="en-GB" sz="2400"/>
              <a:t>avoids code duplication</a:t>
            </a:r>
          </a:p>
          <a:p>
            <a:pPr lvl="1" eaLnBrk="1" hangingPunct="1">
              <a:lnSpc>
                <a:spcPct val="90000"/>
              </a:lnSpc>
              <a:defRPr/>
            </a:pPr>
            <a:r>
              <a:rPr lang="en-GB" sz="2400"/>
              <a:t>allows code reuse</a:t>
            </a:r>
          </a:p>
          <a:p>
            <a:pPr lvl="1" eaLnBrk="1" hangingPunct="1">
              <a:lnSpc>
                <a:spcPct val="90000"/>
              </a:lnSpc>
              <a:defRPr/>
            </a:pPr>
            <a:r>
              <a:rPr lang="en-GB" sz="2400"/>
              <a:t>simplifies the code</a:t>
            </a:r>
          </a:p>
          <a:p>
            <a:pPr lvl="1" eaLnBrk="1" hangingPunct="1">
              <a:lnSpc>
                <a:spcPct val="90000"/>
              </a:lnSpc>
              <a:defRPr/>
            </a:pPr>
            <a:r>
              <a:rPr lang="en-GB" sz="2400"/>
              <a:t>simplifies maintenance and extending</a:t>
            </a:r>
          </a:p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sz="2800">
                <a:cs typeface="+mn-cs"/>
              </a:rPr>
              <a:t>Variables can hold subtype objects.</a:t>
            </a:r>
          </a:p>
          <a:p>
            <a:pPr eaLnBrk="1" hangingPunct="1">
              <a:lnSpc>
                <a:spcPct val="90000"/>
              </a:lnSpc>
              <a:buFont typeface="Times" charset="0"/>
              <a:buChar char="•"/>
              <a:defRPr/>
            </a:pPr>
            <a:r>
              <a:rPr lang="en-GB" sz="2800">
                <a:cs typeface="+mn-cs"/>
              </a:rPr>
              <a:t>Subtypes can be used wherever supertype objects are expected (substitution).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1pPr>
            <a:lvl2pPr marL="742950" indent="-28575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2pPr>
            <a:lvl3pPr marL="11430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3pPr>
            <a:lvl4pPr marL="16002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4pPr>
            <a:lvl5pPr marL="2057400" indent="-228600"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50000"/>
              </a:spcBef>
              <a:spcAft>
                <a:spcPct val="0"/>
              </a:spcAft>
              <a:defRPr sz="2000" b="1">
                <a:solidFill>
                  <a:schemeClr val="tx1"/>
                </a:solidFill>
                <a:latin typeface="Courier New" pitchFamily="49" charset="0"/>
                <a:ea typeface="ＭＳ Ｐゴシック" pitchFamily="34" charset="-128"/>
              </a:defRPr>
            </a:lvl9pPr>
          </a:lstStyle>
          <a:p>
            <a:pPr>
              <a:defRPr/>
            </a:pPr>
            <a:r>
              <a:rPr lang="en-GB" altLang="en-US" sz="1200" b="0" smtClean="0">
                <a:solidFill>
                  <a:srgbClr val="76807A"/>
                </a:solidFill>
                <a:latin typeface="Arial" pitchFamily="34" charset="0"/>
              </a:rPr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/>
              <a:t>Terms introduced in this chapter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en-US" dirty="0"/>
              <a:t>inheritance,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superclass </a:t>
            </a:r>
            <a:r>
              <a:rPr lang="en-US" dirty="0"/>
              <a:t>(parent),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subclass </a:t>
            </a:r>
            <a:r>
              <a:rPr lang="en-US" dirty="0"/>
              <a:t>(child),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is-a</a:t>
            </a:r>
            <a:r>
              <a:rPr lang="en-US" dirty="0"/>
              <a:t>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inheritance </a:t>
            </a:r>
            <a:r>
              <a:rPr lang="en-US" dirty="0"/>
              <a:t>hierarchy, </a:t>
            </a:r>
          </a:p>
          <a:p>
            <a:pPr>
              <a:defRPr/>
            </a:pPr>
            <a:r>
              <a:rPr lang="en-US" dirty="0"/>
              <a:t>abstract class,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subtype </a:t>
            </a:r>
            <a:r>
              <a:rPr lang="en-US" dirty="0"/>
              <a:t>substitution, </a:t>
            </a: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/>
              <a:t>Terms introduced in this chapter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defRPr/>
            </a:pPr>
            <a:r>
              <a:rPr lang="en-US" dirty="0"/>
              <a:t>polymorphic variable,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type </a:t>
            </a:r>
            <a:r>
              <a:rPr lang="en-US" dirty="0"/>
              <a:t>loss,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cast</a:t>
            </a:r>
            <a:r>
              <a:rPr lang="en-US" dirty="0"/>
              <a:t>, </a:t>
            </a:r>
          </a:p>
          <a:p>
            <a:pPr>
              <a:defRPr/>
            </a:pPr>
            <a:r>
              <a:rPr lang="en-US" dirty="0" err="1"/>
              <a:t>autoboxing</a:t>
            </a:r>
            <a:r>
              <a:rPr lang="en-US" dirty="0"/>
              <a:t>, </a:t>
            </a:r>
            <a:endParaRPr lang="en-US" dirty="0" smtClean="0"/>
          </a:p>
          <a:p>
            <a:pPr>
              <a:defRPr/>
            </a:pPr>
            <a:r>
              <a:rPr lang="en-US" dirty="0" smtClean="0"/>
              <a:t>wrapper </a:t>
            </a:r>
            <a:r>
              <a:rPr lang="en-US" dirty="0"/>
              <a:t>classes</a:t>
            </a:r>
          </a:p>
          <a:p>
            <a:pPr>
              <a:defRPr/>
            </a:pPr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>
              <a:defRPr/>
            </a:pPr>
            <a:r>
              <a:rPr lang="en-GB"/>
              <a:t>Objects First with Java - A Practical Introduction using BlueJ, © David J. Barnes, Michael Kölling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5e-design">
  <a:themeElements>
    <a:clrScheme name="objects-first-4e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bjects-first-4e">
      <a:majorFont>
        <a:latin typeface="Trebuchet MS"/>
        <a:ea typeface="ＭＳ Ｐゴシック"/>
        <a:cs typeface=""/>
      </a:majorFont>
      <a:minorFont>
        <a:latin typeface="Trebuchet MS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da-DK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da-DK" sz="2400" b="0" i="0" u="none" strike="noStrike" cap="none" normalizeH="0" baseline="0">
            <a:ln>
              <a:noFill/>
            </a:ln>
            <a:solidFill>
              <a:srgbClr val="000000"/>
            </a:solidFill>
            <a:effectLst/>
            <a:latin typeface="Times" charset="0"/>
            <a:ea typeface="ＭＳ Ｐゴシック" charset="0"/>
          </a:defRPr>
        </a:defPPr>
      </a:lstStyle>
    </a:lnDef>
  </a:objectDefaults>
  <a:extraClrSchemeLst>
    <a:extraClrScheme>
      <a:clrScheme name="objects-first-4e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4e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4e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4e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4e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bjects-first-4e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4e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4e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4e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4e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4e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bjects-first-4e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5e-design</Template>
  <TotalTime>1920</TotalTime>
  <Words>3022</Words>
  <Application>Microsoft Office PowerPoint</Application>
  <PresentationFormat>On-screen Show (4:3)</PresentationFormat>
  <Paragraphs>560</Paragraphs>
  <Slides>46</Slides>
  <Notes>41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46</vt:i4>
      </vt:variant>
    </vt:vector>
  </HeadingPairs>
  <TitlesOfParts>
    <vt:vector size="55" baseType="lpstr">
      <vt:lpstr>Courier New</vt:lpstr>
      <vt:lpstr>ＭＳ Ｐゴシック</vt:lpstr>
      <vt:lpstr>Arial</vt:lpstr>
      <vt:lpstr>Trebuchet MS</vt:lpstr>
      <vt:lpstr>Times</vt:lpstr>
      <vt:lpstr>Times New Roman</vt:lpstr>
      <vt:lpstr>Verdana</vt:lpstr>
      <vt:lpstr>Courier</vt:lpstr>
      <vt:lpstr>5e-design</vt:lpstr>
      <vt:lpstr>Improving structure with inheritance</vt:lpstr>
      <vt:lpstr>Main concepts to be covered</vt:lpstr>
      <vt:lpstr>The Network example</vt:lpstr>
      <vt:lpstr>Network objects</vt:lpstr>
      <vt:lpstr>Network classes</vt:lpstr>
      <vt:lpstr>Network object model</vt:lpstr>
      <vt:lpstr>Class diagram</vt:lpstr>
      <vt:lpstr>Message-Post source code</vt:lpstr>
      <vt:lpstr>Photo-Post source code</vt:lpstr>
      <vt:lpstr>NewsFeed</vt:lpstr>
      <vt:lpstr>Critique of Network</vt:lpstr>
      <vt:lpstr>Using inheritance</vt:lpstr>
      <vt:lpstr>Using inheritance</vt:lpstr>
      <vt:lpstr>Inheritance hierarchies</vt:lpstr>
      <vt:lpstr>Inheritance in Java</vt:lpstr>
      <vt:lpstr>Superclass</vt:lpstr>
      <vt:lpstr>Subclasses</vt:lpstr>
      <vt:lpstr>Inheritance and constructors</vt:lpstr>
      <vt:lpstr>Inheritance and constructors</vt:lpstr>
      <vt:lpstr>Superclass constructor call</vt:lpstr>
      <vt:lpstr>Adding more item types</vt:lpstr>
      <vt:lpstr>Deeper hierarchies</vt:lpstr>
      <vt:lpstr>Review (so far)</vt:lpstr>
      <vt:lpstr>Revised NewsFeed source code</vt:lpstr>
      <vt:lpstr>New NewsFeed source code</vt:lpstr>
      <vt:lpstr>Subtyping</vt:lpstr>
      <vt:lpstr>Subclasses and subtyping</vt:lpstr>
      <vt:lpstr>Subtyping and assignment</vt:lpstr>
      <vt:lpstr>Subtyping and parameter passing</vt:lpstr>
      <vt:lpstr>Object diagram</vt:lpstr>
      <vt:lpstr>Class diagram</vt:lpstr>
      <vt:lpstr>Polymorphic variables</vt:lpstr>
      <vt:lpstr>Casting</vt:lpstr>
      <vt:lpstr>Casting</vt:lpstr>
      <vt:lpstr>The Object class</vt:lpstr>
      <vt:lpstr>Polymorphic collections</vt:lpstr>
      <vt:lpstr>Polymorphic collections</vt:lpstr>
      <vt:lpstr>Collections and primitive types</vt:lpstr>
      <vt:lpstr>Wrapper classes</vt:lpstr>
      <vt:lpstr>Wrapper classes</vt:lpstr>
      <vt:lpstr>Autoboxing and unboxing</vt:lpstr>
      <vt:lpstr>Is This Code OK?</vt:lpstr>
      <vt:lpstr>String to Numeric Conversion</vt:lpstr>
      <vt:lpstr>Review</vt:lpstr>
      <vt:lpstr>Terms introduced in this chapter</vt:lpstr>
      <vt:lpstr>Terms introduced in this chapter</vt:lpstr>
    </vt:vector>
  </TitlesOfParts>
  <LinksUpToDate>false</LinksUpToDate>
  <SharedDoc>false</SharedDoc>
  <HyperlinkBase/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Objects First With Java - Chapter 8</dc:title>
  <dc:creator>David J. Barnes, Michael Kölling</dc:creator>
  <dc:description>Copyright © David J. Barnes, Michael Kölling</dc:description>
  <cp:lastModifiedBy>SJ</cp:lastModifiedBy>
  <cp:revision>285</cp:revision>
  <cp:lastPrinted>2003-09-01T07:44:17Z</cp:lastPrinted>
  <dcterms:created xsi:type="dcterms:W3CDTF">2009-04-22T19:24:48Z</dcterms:created>
  <dcterms:modified xsi:type="dcterms:W3CDTF">2014-05-01T09:05:49Z</dcterms:modified>
</cp:coreProperties>
</file>