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0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1" d="100"/>
          <a:sy n="61" d="100"/>
        </p:scale>
        <p:origin x="-672" y="-3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0EBFE4C-2BD5-4747-B8C7-F95E7C29E135}" type="datetimeFigureOut">
              <a:rPr lang="fa-IR" smtClean="0"/>
              <a:pPr/>
              <a:t>06/18/1436</a:t>
            </a:fld>
            <a:endParaRPr lang="fa-IR"/>
          </a:p>
        </p:txBody>
      </p:sp>
      <p:sp>
        <p:nvSpPr>
          <p:cNvPr id="19" name="Footer Placeholder 18"/>
          <p:cNvSpPr>
            <a:spLocks noGrp="1"/>
          </p:cNvSpPr>
          <p:nvPr>
            <p:ph type="ftr" sz="quarter" idx="11"/>
          </p:nvPr>
        </p:nvSpPr>
        <p:spPr/>
        <p:txBody>
          <a:bodyPr/>
          <a:lstStyle/>
          <a:p>
            <a:endParaRPr lang="fa-IR"/>
          </a:p>
        </p:txBody>
      </p:sp>
      <p:sp>
        <p:nvSpPr>
          <p:cNvPr id="27" name="Slide Number Placeholder 26"/>
          <p:cNvSpPr>
            <a:spLocks noGrp="1"/>
          </p:cNvSpPr>
          <p:nvPr>
            <p:ph type="sldNum" sz="quarter" idx="12"/>
          </p:nvPr>
        </p:nvSpPr>
        <p:spPr/>
        <p:txBody>
          <a:bodyPr/>
          <a:lstStyle/>
          <a:p>
            <a:fld id="{7E949125-5A03-40E3-A9D5-3C2B42366B5E}" type="slidenum">
              <a:rPr lang="fa-IR" smtClean="0"/>
              <a:pPr/>
              <a:t>‹#›</a:t>
            </a:fld>
            <a:endParaRPr lang="fa-I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0EBFE4C-2BD5-4747-B8C7-F95E7C29E135}" type="datetimeFigureOut">
              <a:rPr lang="fa-IR" smtClean="0"/>
              <a:pPr/>
              <a:t>06/18/1436</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E949125-5A03-40E3-A9D5-3C2B42366B5E}"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0EBFE4C-2BD5-4747-B8C7-F95E7C29E135}" type="datetimeFigureOut">
              <a:rPr lang="fa-IR" smtClean="0"/>
              <a:pPr/>
              <a:t>06/18/1436</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E949125-5A03-40E3-A9D5-3C2B42366B5E}"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0EBFE4C-2BD5-4747-B8C7-F95E7C29E135}" type="datetimeFigureOut">
              <a:rPr lang="fa-IR" smtClean="0"/>
              <a:pPr/>
              <a:t>06/18/1436</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E949125-5A03-40E3-A9D5-3C2B42366B5E}" type="slidenum">
              <a:rPr lang="fa-IR" smtClean="0"/>
              <a:pPr/>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0EBFE4C-2BD5-4747-B8C7-F95E7C29E135}" type="datetimeFigureOut">
              <a:rPr lang="fa-IR" smtClean="0"/>
              <a:pPr/>
              <a:t>06/18/1436</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E949125-5A03-40E3-A9D5-3C2B42366B5E}" type="slidenum">
              <a:rPr lang="fa-IR" smtClean="0"/>
              <a:pPr/>
              <a:t>‹#›</a:t>
            </a:fld>
            <a:endParaRPr lang="fa-I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0EBFE4C-2BD5-4747-B8C7-F95E7C29E135}" type="datetimeFigureOut">
              <a:rPr lang="fa-IR" smtClean="0"/>
              <a:pPr/>
              <a:t>06/18/1436</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E949125-5A03-40E3-A9D5-3C2B42366B5E}" type="slidenum">
              <a:rPr lang="fa-IR" smtClean="0"/>
              <a:pPr/>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0EBFE4C-2BD5-4747-B8C7-F95E7C29E135}" type="datetimeFigureOut">
              <a:rPr lang="fa-IR" smtClean="0"/>
              <a:pPr/>
              <a:t>06/18/1436</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7E949125-5A03-40E3-A9D5-3C2B42366B5E}" type="slidenum">
              <a:rPr lang="fa-IR" smtClean="0"/>
              <a:pPr/>
              <a:t>‹#›</a:t>
            </a:fld>
            <a:endParaRPr lang="fa-I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0EBFE4C-2BD5-4747-B8C7-F95E7C29E135}" type="datetimeFigureOut">
              <a:rPr lang="fa-IR" smtClean="0"/>
              <a:pPr/>
              <a:t>06/18/1436</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7E949125-5A03-40E3-A9D5-3C2B42366B5E}" type="slidenum">
              <a:rPr lang="fa-IR" smtClean="0"/>
              <a:pPr/>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EBFE4C-2BD5-4747-B8C7-F95E7C29E135}" type="datetimeFigureOut">
              <a:rPr lang="fa-IR" smtClean="0"/>
              <a:pPr/>
              <a:t>06/18/1436</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7E949125-5A03-40E3-A9D5-3C2B42366B5E}"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0EBFE4C-2BD5-4747-B8C7-F95E7C29E135}" type="datetimeFigureOut">
              <a:rPr lang="fa-IR" smtClean="0"/>
              <a:pPr/>
              <a:t>06/18/1436</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E949125-5A03-40E3-A9D5-3C2B42366B5E}" type="slidenum">
              <a:rPr lang="fa-IR" smtClean="0"/>
              <a:pPr/>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0EBFE4C-2BD5-4747-B8C7-F95E7C29E135}" type="datetimeFigureOut">
              <a:rPr lang="fa-IR" smtClean="0"/>
              <a:pPr/>
              <a:t>06/18/1436</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a:xfrm>
            <a:off x="8077200" y="6356350"/>
            <a:ext cx="609600" cy="365125"/>
          </a:xfrm>
        </p:spPr>
        <p:txBody>
          <a:bodyPr/>
          <a:lstStyle/>
          <a:p>
            <a:fld id="{7E949125-5A03-40E3-A9D5-3C2B42366B5E}" type="slidenum">
              <a:rPr lang="fa-IR" smtClean="0"/>
              <a:pPr/>
              <a:t>‹#›</a:t>
            </a:fld>
            <a:endParaRPr lang="fa-I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0EBFE4C-2BD5-4747-B8C7-F95E7C29E135}" type="datetimeFigureOut">
              <a:rPr lang="fa-IR" smtClean="0"/>
              <a:pPr/>
              <a:t>06/18/1436</a:t>
            </a:fld>
            <a:endParaRPr lang="fa-I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a-I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E949125-5A03-40E3-A9D5-3C2B42366B5E}" type="slidenum">
              <a:rPr lang="fa-IR" smtClean="0"/>
              <a:pPr/>
              <a:t>‹#›</a:t>
            </a:fld>
            <a:endParaRPr lang="fa-I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1142984"/>
            <a:ext cx="7772400" cy="4429156"/>
          </a:xfrm>
        </p:spPr>
        <p:txBody>
          <a:bodyPr>
            <a:normAutofit fontScale="90000"/>
          </a:bodyPr>
          <a:lstStyle/>
          <a:p>
            <a:pPr algn="ctr" rtl="1">
              <a:lnSpc>
                <a:spcPct val="150000"/>
              </a:lnSpc>
            </a:pPr>
            <a:r>
              <a:rPr lang="fa-IR" dirty="0" smtClean="0">
                <a:cs typeface="B Mitra" pitchFamily="2" charset="-78"/>
              </a:rPr>
              <a:t>    </a:t>
            </a:r>
            <a:r>
              <a:rPr lang="fa-IR" dirty="0" smtClean="0">
                <a:cs typeface="B Mitra" pitchFamily="2" charset="-78"/>
              </a:rPr>
              <a:t/>
            </a:r>
            <a:br>
              <a:rPr lang="fa-IR" dirty="0" smtClean="0">
                <a:cs typeface="B Mitra" pitchFamily="2" charset="-78"/>
              </a:rPr>
            </a:br>
            <a:r>
              <a:rPr lang="fa-IR" dirty="0" smtClean="0">
                <a:cs typeface="B Mitra" pitchFamily="2" charset="-78"/>
              </a:rPr>
              <a:t/>
            </a:r>
            <a:br>
              <a:rPr lang="fa-IR" dirty="0" smtClean="0">
                <a:cs typeface="B Mitra" pitchFamily="2" charset="-78"/>
              </a:rPr>
            </a:br>
            <a:r>
              <a:rPr lang="fa-IR" dirty="0" smtClean="0">
                <a:cs typeface="B Mitra" pitchFamily="2" charset="-78"/>
              </a:rPr>
              <a:t/>
            </a:r>
            <a:br>
              <a:rPr lang="fa-IR" dirty="0" smtClean="0">
                <a:cs typeface="B Mitra" pitchFamily="2" charset="-78"/>
              </a:rPr>
            </a:br>
            <a:r>
              <a:rPr lang="fa-IR" dirty="0" smtClean="0">
                <a:cs typeface="B Mitra" pitchFamily="2" charset="-78"/>
              </a:rPr>
              <a:t/>
            </a:r>
            <a:br>
              <a:rPr lang="fa-IR" dirty="0" smtClean="0">
                <a:cs typeface="B Mitra" pitchFamily="2" charset="-78"/>
              </a:rPr>
            </a:br>
            <a:r>
              <a:rPr lang="fa-IR" dirty="0" smtClean="0">
                <a:cs typeface="B Mitra" pitchFamily="2" charset="-78"/>
              </a:rPr>
              <a:t> </a:t>
            </a:r>
            <a:br>
              <a:rPr lang="fa-IR" dirty="0" smtClean="0">
                <a:cs typeface="B Mitra" pitchFamily="2" charset="-78"/>
              </a:rPr>
            </a:br>
            <a:r>
              <a:rPr lang="fa-IR" dirty="0" smtClean="0">
                <a:cs typeface="B Mitra" pitchFamily="2" charset="-78"/>
              </a:rPr>
              <a:t>مالیات </a:t>
            </a:r>
            <a:r>
              <a:rPr lang="fa-IR" dirty="0" smtClean="0">
                <a:cs typeface="B Mitra" pitchFamily="2" charset="-78"/>
              </a:rPr>
              <a:t>بر درآمد اتفاقی</a:t>
            </a:r>
            <a:br>
              <a:rPr lang="fa-IR" dirty="0" smtClean="0">
                <a:cs typeface="B Mitra" pitchFamily="2" charset="-78"/>
              </a:rPr>
            </a:br>
            <a:r>
              <a:rPr lang="fa-IR" dirty="0" smtClean="0">
                <a:cs typeface="B Mitra" pitchFamily="2" charset="-78"/>
              </a:rPr>
              <a:t>       </a:t>
            </a:r>
            <a:br>
              <a:rPr lang="fa-IR" dirty="0" smtClean="0">
                <a:cs typeface="B Mitra" pitchFamily="2" charset="-78"/>
              </a:rPr>
            </a:br>
            <a:r>
              <a:rPr lang="fa-IR" dirty="0" smtClean="0"/>
              <a:t/>
            </a:r>
            <a:br>
              <a:rPr lang="fa-IR" dirty="0" smtClean="0"/>
            </a:br>
            <a:endParaRPr lang="fa-I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28670"/>
            <a:ext cx="8229600" cy="5395930"/>
          </a:xfrm>
        </p:spPr>
        <p:txBody>
          <a:bodyPr/>
          <a:lstStyle/>
          <a:p>
            <a:pPr>
              <a:buNone/>
            </a:pPr>
            <a:r>
              <a:rPr lang="fa-IR" dirty="0" smtClean="0"/>
              <a:t>*</a:t>
            </a:r>
            <a:r>
              <a:rPr lang="fa-IR" dirty="0" smtClean="0">
                <a:cs typeface="B Mitra" pitchFamily="2" charset="-78"/>
              </a:rPr>
              <a:t> مطابق ماده 125ق.م.</a:t>
            </a:r>
            <a:r>
              <a:rPr lang="fa-IR" dirty="0" err="1" smtClean="0">
                <a:cs typeface="B Mitra" pitchFamily="2" charset="-78"/>
              </a:rPr>
              <a:t>م</a:t>
            </a:r>
            <a:r>
              <a:rPr lang="fa-IR" dirty="0" smtClean="0">
                <a:cs typeface="B Mitra" pitchFamily="2" charset="-78"/>
              </a:rPr>
              <a:t> </a:t>
            </a:r>
            <a:r>
              <a:rPr lang="fa-IR" dirty="0" err="1" smtClean="0">
                <a:cs typeface="B Mitra" pitchFamily="2" charset="-78"/>
              </a:rPr>
              <a:t>انتقالاتی</a:t>
            </a:r>
            <a:r>
              <a:rPr lang="fa-IR" dirty="0" smtClean="0">
                <a:cs typeface="B Mitra" pitchFamily="2" charset="-78"/>
              </a:rPr>
              <a:t> که طبق مقررات فصل مالیات بر ارث مشمول مالیات می باشد مشمول مالیات بر درآمد اتفاقی نخواهد بود.</a:t>
            </a:r>
            <a:endParaRPr lang="fa-I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a:r>
              <a:rPr lang="fa-IR" sz="3200" dirty="0" smtClean="0">
                <a:cs typeface="B Titr" pitchFamily="2" charset="-78"/>
              </a:rPr>
              <a:t>معافیت های مالیاتی درآمد اتفاقی:</a:t>
            </a:r>
            <a:endParaRPr lang="fa-IR" sz="3200" dirty="0">
              <a:cs typeface="B Titr" pitchFamily="2" charset="-78"/>
            </a:endParaRPr>
          </a:p>
        </p:txBody>
      </p:sp>
      <p:sp>
        <p:nvSpPr>
          <p:cNvPr id="3" name="Content Placeholder 2"/>
          <p:cNvSpPr>
            <a:spLocks noGrp="1"/>
          </p:cNvSpPr>
          <p:nvPr>
            <p:ph idx="1"/>
          </p:nvPr>
        </p:nvSpPr>
        <p:spPr/>
        <p:txBody>
          <a:bodyPr/>
          <a:lstStyle/>
          <a:p>
            <a:pPr>
              <a:buNone/>
            </a:pPr>
            <a:r>
              <a:rPr lang="fa-IR" dirty="0" smtClean="0">
                <a:cs typeface="B Mitra" pitchFamily="2" charset="-78"/>
              </a:rPr>
              <a:t>مطابق ماده 127ق.م.</a:t>
            </a:r>
            <a:r>
              <a:rPr lang="fa-IR" dirty="0" err="1" smtClean="0">
                <a:cs typeface="B Mitra" pitchFamily="2" charset="-78"/>
              </a:rPr>
              <a:t>م</a:t>
            </a:r>
            <a:r>
              <a:rPr lang="fa-IR" dirty="0" smtClean="0">
                <a:cs typeface="B Mitra" pitchFamily="2" charset="-78"/>
              </a:rPr>
              <a:t> موارد زیر مشمول مالیات </a:t>
            </a:r>
            <a:r>
              <a:rPr lang="fa-IR" dirty="0" err="1" smtClean="0">
                <a:cs typeface="B Mitra" pitchFamily="2" charset="-78"/>
              </a:rPr>
              <a:t>بردرآمد</a:t>
            </a:r>
            <a:r>
              <a:rPr lang="fa-IR" dirty="0" smtClean="0">
                <a:cs typeface="B Mitra" pitchFamily="2" charset="-78"/>
              </a:rPr>
              <a:t> اتفاقی </a:t>
            </a:r>
            <a:r>
              <a:rPr lang="fa-IR" dirty="0" err="1" smtClean="0">
                <a:cs typeface="B Mitra" pitchFamily="2" charset="-78"/>
              </a:rPr>
              <a:t>نخواهدبود</a:t>
            </a:r>
            <a:r>
              <a:rPr lang="fa-IR" dirty="0" smtClean="0">
                <a:cs typeface="B Mitra" pitchFamily="2" charset="-78"/>
              </a:rPr>
              <a:t>:</a:t>
            </a:r>
          </a:p>
          <a:p>
            <a:pPr algn="just">
              <a:lnSpc>
                <a:spcPct val="150000"/>
              </a:lnSpc>
              <a:buNone/>
            </a:pPr>
            <a:r>
              <a:rPr lang="fa-IR" dirty="0" smtClean="0"/>
              <a:t>الف- کمک های نقدی </a:t>
            </a:r>
            <a:r>
              <a:rPr lang="fa-IR" dirty="0" err="1" smtClean="0"/>
              <a:t>وغیرنقدی</a:t>
            </a:r>
            <a:r>
              <a:rPr lang="fa-IR" dirty="0" smtClean="0"/>
              <a:t> </a:t>
            </a:r>
            <a:r>
              <a:rPr lang="fa-IR" dirty="0" err="1" smtClean="0"/>
              <a:t>بلاعوض</a:t>
            </a:r>
            <a:r>
              <a:rPr lang="fa-IR" dirty="0" smtClean="0"/>
              <a:t> سازمان های خیریه عام </a:t>
            </a:r>
            <a:r>
              <a:rPr lang="fa-IR" dirty="0" err="1" smtClean="0"/>
              <a:t>المنفعه</a:t>
            </a:r>
            <a:r>
              <a:rPr lang="fa-IR" dirty="0" smtClean="0"/>
              <a:t> یا وزارتخانه ها یا موسسات دولتی </a:t>
            </a:r>
            <a:r>
              <a:rPr lang="fa-IR" dirty="0" err="1" smtClean="0"/>
              <a:t>وشرکتهای</a:t>
            </a:r>
            <a:r>
              <a:rPr lang="fa-IR" dirty="0" smtClean="0"/>
              <a:t> دولتی یا </a:t>
            </a:r>
            <a:r>
              <a:rPr lang="fa-IR" dirty="0" err="1" smtClean="0"/>
              <a:t>شهرداریها</a:t>
            </a:r>
            <a:r>
              <a:rPr lang="fa-IR" dirty="0" smtClean="0"/>
              <a:t> یا نهادهای انقلاب اسلامی به اشخاص حقیقی غیر از </a:t>
            </a:r>
            <a:r>
              <a:rPr lang="fa-IR" dirty="0" err="1" smtClean="0"/>
              <a:t>مواردی</a:t>
            </a:r>
            <a:r>
              <a:rPr lang="fa-IR" dirty="0" smtClean="0"/>
              <a:t> که مشمول مالیات فصل حقوق است .به عنوان مثال کمک های سازمان بهزیستی به افراد تحت پوشش. </a:t>
            </a:r>
          </a:p>
          <a:p>
            <a:pPr>
              <a:buNone/>
            </a:pPr>
            <a:endParaRPr lang="fa-IR" dirty="0" smtClean="0"/>
          </a:p>
          <a:p>
            <a:pPr>
              <a:buNone/>
            </a:pPr>
            <a:endParaRPr lang="fa-IR" dirty="0" smtClean="0"/>
          </a:p>
          <a:p>
            <a:pPr>
              <a:buNone/>
            </a:pPr>
            <a:endParaRPr lang="fa-I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28670"/>
            <a:ext cx="8229600" cy="5395930"/>
          </a:xfrm>
        </p:spPr>
        <p:txBody>
          <a:bodyPr/>
          <a:lstStyle/>
          <a:p>
            <a:pPr algn="just">
              <a:buNone/>
            </a:pPr>
            <a:r>
              <a:rPr lang="fa-IR" dirty="0" smtClean="0"/>
              <a:t>ب- وجوه یا کمک های مالی اهدایی به خسارت دیدگان جنگ، زلزله،سیل ،آتش سوزی </a:t>
            </a:r>
            <a:r>
              <a:rPr lang="fa-IR" dirty="0" err="1" smtClean="0"/>
              <a:t>ویا</a:t>
            </a:r>
            <a:r>
              <a:rPr lang="fa-IR" dirty="0" smtClean="0"/>
              <a:t> حوادث غیر مترقبه دیگر مشمول مالیات </a:t>
            </a:r>
            <a:r>
              <a:rPr lang="fa-IR" dirty="0" err="1" smtClean="0"/>
              <a:t>بردرآمد</a:t>
            </a:r>
            <a:r>
              <a:rPr lang="fa-IR" dirty="0" smtClean="0"/>
              <a:t> اتفاقی نخواهد بود. به عنوان مثال کمک سازمان هلال احمر </a:t>
            </a:r>
            <a:r>
              <a:rPr lang="fa-IR" dirty="0" err="1" smtClean="0"/>
              <a:t>وسایر</a:t>
            </a:r>
            <a:r>
              <a:rPr lang="fa-IR" dirty="0" smtClean="0"/>
              <a:t> اشخاص حقوقی </a:t>
            </a:r>
            <a:r>
              <a:rPr lang="fa-IR" dirty="0" err="1" smtClean="0"/>
              <a:t>وحقیقی</a:t>
            </a:r>
            <a:r>
              <a:rPr lang="fa-IR" dirty="0" smtClean="0"/>
              <a:t>  به زلزله زدگان.</a:t>
            </a:r>
          </a:p>
          <a:p>
            <a:pPr algn="just">
              <a:buNone/>
            </a:pPr>
            <a:r>
              <a:rPr lang="fa-IR" dirty="0" smtClean="0"/>
              <a:t>ج- جوایزی که دولت برای تشویق صادرات </a:t>
            </a:r>
            <a:r>
              <a:rPr lang="fa-IR" dirty="0" err="1" smtClean="0"/>
              <a:t>وتولید</a:t>
            </a:r>
            <a:r>
              <a:rPr lang="fa-IR" dirty="0" smtClean="0"/>
              <a:t> </a:t>
            </a:r>
            <a:r>
              <a:rPr lang="fa-IR" dirty="0" err="1" smtClean="0"/>
              <a:t>وخرید</a:t>
            </a:r>
            <a:r>
              <a:rPr lang="fa-IR" dirty="0" smtClean="0"/>
              <a:t> محصولات کشاورزی پرداخت می نماید.</a:t>
            </a:r>
          </a:p>
          <a:p>
            <a:pPr algn="just">
              <a:buNone/>
            </a:pPr>
            <a:r>
              <a:rPr lang="fa-IR" dirty="0" smtClean="0"/>
              <a:t>مطابق تبصره ماده 127 ق.م.</a:t>
            </a:r>
            <a:r>
              <a:rPr lang="fa-IR" dirty="0" err="1" smtClean="0"/>
              <a:t>م</a:t>
            </a:r>
            <a:r>
              <a:rPr lang="fa-IR" dirty="0" smtClean="0"/>
              <a:t> ضوابط اجرایی بندهای (الف) و(ب)  طبق آیین نامه ای خواهد بود که از طرف وزارت امور اقتصادی </a:t>
            </a:r>
            <a:r>
              <a:rPr lang="fa-IR" dirty="0" err="1" smtClean="0"/>
              <a:t>ودارایی</a:t>
            </a:r>
            <a:r>
              <a:rPr lang="fa-IR" dirty="0" smtClean="0"/>
              <a:t>  و وزارت کشور تهیه  خواهد شد.</a:t>
            </a:r>
            <a:endParaRPr lang="fa-I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a:r>
              <a:rPr lang="fa-IR" dirty="0" smtClean="0"/>
              <a:t> </a:t>
            </a:r>
            <a:r>
              <a:rPr lang="fa-IR" sz="2800" dirty="0" smtClean="0">
                <a:cs typeface="B Titr" pitchFamily="2" charset="-78"/>
              </a:rPr>
              <a:t>آئین نامه اجرای بندهای الف </a:t>
            </a:r>
            <a:r>
              <a:rPr lang="fa-IR" sz="2800" dirty="0" err="1" smtClean="0">
                <a:cs typeface="B Titr" pitchFamily="2" charset="-78"/>
              </a:rPr>
              <a:t>وب</a:t>
            </a:r>
            <a:r>
              <a:rPr lang="fa-IR" sz="2800" dirty="0" smtClean="0">
                <a:cs typeface="B Titr" pitchFamily="2" charset="-78"/>
              </a:rPr>
              <a:t> ماده 127ق.م.</a:t>
            </a:r>
            <a:r>
              <a:rPr lang="fa-IR" sz="2800" dirty="0" err="1" smtClean="0">
                <a:cs typeface="B Titr" pitchFamily="2" charset="-78"/>
              </a:rPr>
              <a:t>م</a:t>
            </a:r>
            <a:endParaRPr lang="fa-IR" sz="2800" dirty="0">
              <a:cs typeface="B Titr" pitchFamily="2" charset="-78"/>
            </a:endParaRPr>
          </a:p>
        </p:txBody>
      </p:sp>
      <p:sp>
        <p:nvSpPr>
          <p:cNvPr id="3" name="Content Placeholder 2"/>
          <p:cNvSpPr>
            <a:spLocks noGrp="1"/>
          </p:cNvSpPr>
          <p:nvPr>
            <p:ph idx="1"/>
          </p:nvPr>
        </p:nvSpPr>
        <p:spPr/>
        <p:txBody>
          <a:bodyPr>
            <a:normAutofit/>
          </a:bodyPr>
          <a:lstStyle/>
          <a:p>
            <a:pPr algn="just">
              <a:buNone/>
            </a:pPr>
            <a:r>
              <a:rPr lang="fa-IR" dirty="0" smtClean="0"/>
              <a:t>ماده</a:t>
            </a:r>
            <a:r>
              <a:rPr lang="fa-IR" dirty="0" smtClean="0">
                <a:cs typeface="B Mitra" pitchFamily="2" charset="-78"/>
              </a:rPr>
              <a:t>1- سازمانهای خیریه یا عام </a:t>
            </a:r>
            <a:r>
              <a:rPr lang="fa-IR" dirty="0" err="1" smtClean="0">
                <a:cs typeface="B Mitra" pitchFamily="2" charset="-78"/>
              </a:rPr>
              <a:t>المنفعه</a:t>
            </a:r>
            <a:r>
              <a:rPr lang="fa-IR" dirty="0" smtClean="0">
                <a:cs typeface="B Mitra" pitchFamily="2" charset="-78"/>
              </a:rPr>
              <a:t> یا وزارتخانه ها یا موسسات دولتی یا شرکتهای دولتی یا شهرداری ها یا نهادهای انقلاب اسلامی موضوع بند الف باید به موجب قانون یا اساسنامه تاسیس یا وقفنامه یا مصوبات دولت، حسب مورد مجاز به پرداخت کمک های نقدی </a:t>
            </a:r>
            <a:r>
              <a:rPr lang="fa-IR" dirty="0" err="1" smtClean="0">
                <a:cs typeface="B Mitra" pitchFamily="2" charset="-78"/>
              </a:rPr>
              <a:t>وغیر</a:t>
            </a:r>
            <a:r>
              <a:rPr lang="fa-IR" dirty="0" smtClean="0">
                <a:cs typeface="B Mitra" pitchFamily="2" charset="-78"/>
              </a:rPr>
              <a:t> نقدی </a:t>
            </a:r>
            <a:r>
              <a:rPr lang="fa-IR" dirty="0" err="1" smtClean="0">
                <a:cs typeface="B Mitra" pitchFamily="2" charset="-78"/>
              </a:rPr>
              <a:t>بلاعوض</a:t>
            </a:r>
            <a:r>
              <a:rPr lang="fa-IR" dirty="0" smtClean="0">
                <a:cs typeface="B Mitra" pitchFamily="2" charset="-78"/>
              </a:rPr>
              <a:t> باشند.</a:t>
            </a:r>
          </a:p>
          <a:p>
            <a:pPr algn="just">
              <a:buNone/>
            </a:pPr>
            <a:r>
              <a:rPr lang="fa-IR" dirty="0" smtClean="0">
                <a:cs typeface="B Mitra" pitchFamily="2" charset="-78"/>
              </a:rPr>
              <a:t>ماده 2- وجوه یا کمکهای مالی اهدایی موضوع بند ب با احراز شرایط ذیل مشمول مالیات اتفاقی نخواهد بود.</a:t>
            </a:r>
          </a:p>
          <a:p>
            <a:pPr algn="just">
              <a:buNone/>
            </a:pPr>
            <a:r>
              <a:rPr lang="fa-IR" dirty="0" smtClean="0">
                <a:cs typeface="B Mitra" pitchFamily="2" charset="-78"/>
              </a:rPr>
              <a:t>اولا وقوع خسارت ناشی از حوادث مذکور در بند ب بوده </a:t>
            </a:r>
            <a:r>
              <a:rPr lang="fa-IR" dirty="0" err="1" smtClean="0">
                <a:cs typeface="B Mitra" pitchFamily="2" charset="-78"/>
              </a:rPr>
              <a:t>وبه</a:t>
            </a:r>
            <a:r>
              <a:rPr lang="fa-IR" dirty="0" smtClean="0">
                <a:cs typeface="B Mitra" pitchFamily="2" charset="-78"/>
              </a:rPr>
              <a:t> تائید فرماندار یا </a:t>
            </a:r>
            <a:r>
              <a:rPr lang="fa-IR" dirty="0" err="1" smtClean="0">
                <a:cs typeface="B Mitra" pitchFamily="2" charset="-78"/>
              </a:rPr>
              <a:t>بخشدارمحل</a:t>
            </a:r>
            <a:r>
              <a:rPr lang="fa-IR" dirty="0" smtClean="0">
                <a:cs typeface="B Mitra" pitchFamily="2" charset="-78"/>
              </a:rPr>
              <a:t> وقوع خسارت رسیده باشد.</a:t>
            </a:r>
          </a:p>
          <a:p>
            <a:pPr algn="just">
              <a:buNone/>
            </a:pPr>
            <a:r>
              <a:rPr lang="fa-IR" dirty="0" smtClean="0">
                <a:cs typeface="B Mitra" pitchFamily="2" charset="-78"/>
              </a:rPr>
              <a:t>ثانیا میزان خسارت وارده توسط </a:t>
            </a:r>
            <a:r>
              <a:rPr lang="fa-IR" dirty="0" err="1" smtClean="0">
                <a:cs typeface="B Mitra" pitchFamily="2" charset="-78"/>
              </a:rPr>
              <a:t>ممیزمالیاتی</a:t>
            </a:r>
            <a:r>
              <a:rPr lang="fa-IR" dirty="0" smtClean="0">
                <a:cs typeface="B Mitra" pitchFamily="2" charset="-78"/>
              </a:rPr>
              <a:t> </a:t>
            </a:r>
            <a:r>
              <a:rPr lang="fa-IR" dirty="0" err="1" smtClean="0">
                <a:cs typeface="B Mitra" pitchFamily="2" charset="-78"/>
              </a:rPr>
              <a:t>ونماینده</a:t>
            </a:r>
            <a:r>
              <a:rPr lang="fa-IR" dirty="0" smtClean="0">
                <a:cs typeface="B Mitra" pitchFamily="2" charset="-78"/>
              </a:rPr>
              <a:t> دادگستری محل وقوع خسارت </a:t>
            </a:r>
            <a:r>
              <a:rPr lang="fa-IR" dirty="0" err="1" smtClean="0">
                <a:cs typeface="B Mitra" pitchFamily="2" charset="-78"/>
              </a:rPr>
              <a:t>وعندالاقتضاء</a:t>
            </a:r>
            <a:r>
              <a:rPr lang="fa-IR" dirty="0" smtClean="0">
                <a:cs typeface="B Mitra" pitchFamily="2" charset="-78"/>
              </a:rPr>
              <a:t> با استفاده از اظهارنظر اشخاص مطلع که از طرف </a:t>
            </a:r>
            <a:r>
              <a:rPr lang="fa-IR" dirty="0" err="1" smtClean="0">
                <a:cs typeface="B Mitra" pitchFamily="2" charset="-78"/>
              </a:rPr>
              <a:t>فرمانداریا</a:t>
            </a:r>
            <a:r>
              <a:rPr lang="fa-IR" dirty="0" smtClean="0">
                <a:cs typeface="B Mitra" pitchFamily="2" charset="-78"/>
              </a:rPr>
              <a:t> بخشدار</a:t>
            </a:r>
            <a:endParaRPr lang="fa-I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28670"/>
            <a:ext cx="8229600" cy="5395930"/>
          </a:xfrm>
        </p:spPr>
        <p:txBody>
          <a:bodyPr>
            <a:normAutofit lnSpcReduction="10000"/>
          </a:bodyPr>
          <a:lstStyle/>
          <a:p>
            <a:pPr algn="just">
              <a:buNone/>
            </a:pPr>
            <a:r>
              <a:rPr lang="fa-IR" dirty="0" smtClean="0"/>
              <a:t>محل </a:t>
            </a:r>
            <a:r>
              <a:rPr lang="fa-IR" dirty="0" smtClean="0">
                <a:cs typeface="B Mitra" pitchFamily="2" charset="-78"/>
              </a:rPr>
              <a:t>معرفی خواهد شد تعیین شده باشد.میزان خسارتی که به ترتیب مذکور تعیین می شود برای استفاده از معافیت مالیاتی قطعی است.</a:t>
            </a:r>
          </a:p>
          <a:p>
            <a:pPr algn="just">
              <a:buNone/>
            </a:pPr>
            <a:r>
              <a:rPr lang="fa-IR" dirty="0" err="1" smtClean="0">
                <a:cs typeface="B Mitra" pitchFamily="2" charset="-78"/>
              </a:rPr>
              <a:t>ثالثا</a:t>
            </a:r>
            <a:r>
              <a:rPr lang="fa-IR" dirty="0" smtClean="0">
                <a:cs typeface="B Mitra" pitchFamily="2" charset="-78"/>
              </a:rPr>
              <a:t> – وجه یا کمک مالی ظرف یکسال از تاریخ وقوع خسارت اهداء شده باشد.</a:t>
            </a:r>
          </a:p>
          <a:p>
            <a:pPr algn="just">
              <a:buNone/>
            </a:pPr>
            <a:r>
              <a:rPr lang="fa-IR" dirty="0" err="1" smtClean="0">
                <a:cs typeface="B Mitra" pitchFamily="2" charset="-78"/>
              </a:rPr>
              <a:t>رابعا</a:t>
            </a:r>
            <a:r>
              <a:rPr lang="fa-IR" dirty="0" smtClean="0">
                <a:cs typeface="B Mitra" pitchFamily="2" charset="-78"/>
              </a:rPr>
              <a:t>- مجموع وجوه یا کمکهای مالی از طرف اشخاص به هر خسارت دیده بیش از خسارت وارده نباشد.اهدایی </a:t>
            </a:r>
            <a:r>
              <a:rPr lang="fa-IR" dirty="0" err="1" smtClean="0">
                <a:cs typeface="B Mitra" pitchFamily="2" charset="-78"/>
              </a:rPr>
              <a:t>مازادبر</a:t>
            </a:r>
            <a:r>
              <a:rPr lang="fa-IR" dirty="0" smtClean="0">
                <a:cs typeface="B Mitra" pitchFamily="2" charset="-78"/>
              </a:rPr>
              <a:t> خسارت وارده مشمول مالیات اتفاقی خواهد بود.</a:t>
            </a:r>
          </a:p>
          <a:p>
            <a:pPr algn="just">
              <a:buNone/>
            </a:pPr>
            <a:r>
              <a:rPr lang="fa-IR" dirty="0" smtClean="0">
                <a:cs typeface="B Mitra" pitchFamily="2" charset="-78"/>
              </a:rPr>
              <a:t>ماده 3- اشخاص مذکور در ماده یک </a:t>
            </a:r>
            <a:r>
              <a:rPr lang="fa-IR" dirty="0" err="1" smtClean="0">
                <a:cs typeface="B Mitra" pitchFamily="2" charset="-78"/>
              </a:rPr>
              <a:t>وپرداخت</a:t>
            </a:r>
            <a:r>
              <a:rPr lang="fa-IR" dirty="0" smtClean="0">
                <a:cs typeface="B Mitra" pitchFamily="2" charset="-78"/>
              </a:rPr>
              <a:t> </a:t>
            </a:r>
            <a:r>
              <a:rPr lang="fa-IR" dirty="0" err="1" smtClean="0">
                <a:cs typeface="B Mitra" pitchFamily="2" charset="-78"/>
              </a:rPr>
              <a:t>کنندگان</a:t>
            </a:r>
            <a:r>
              <a:rPr lang="fa-IR" dirty="0" smtClean="0">
                <a:cs typeface="B Mitra" pitchFamily="2" charset="-78"/>
              </a:rPr>
              <a:t> وجوه یا کمکهای مالی موضوع بند ب مکلفند ظرف یک ماه از تاریخ پرداخت فهرست مبلغ پرداختی </a:t>
            </a:r>
            <a:r>
              <a:rPr lang="fa-IR" dirty="0" err="1" smtClean="0">
                <a:cs typeface="B Mitra" pitchFamily="2" charset="-78"/>
              </a:rPr>
              <a:t>ودر</a:t>
            </a:r>
            <a:r>
              <a:rPr lang="fa-IR" dirty="0" smtClean="0">
                <a:cs typeface="B Mitra" pitchFamily="2" charset="-78"/>
              </a:rPr>
              <a:t> صورتی که پرداخت غیر نقدی باشد نوع </a:t>
            </a:r>
            <a:r>
              <a:rPr lang="fa-IR" dirty="0" err="1" smtClean="0">
                <a:cs typeface="B Mitra" pitchFamily="2" charset="-78"/>
              </a:rPr>
              <a:t>وقیمت</a:t>
            </a:r>
            <a:r>
              <a:rPr lang="fa-IR" dirty="0" smtClean="0">
                <a:cs typeface="B Mitra" pitchFamily="2" charset="-78"/>
              </a:rPr>
              <a:t> تمام شده آن </a:t>
            </a:r>
            <a:r>
              <a:rPr lang="fa-IR" dirty="0" err="1" smtClean="0">
                <a:cs typeface="B Mitra" pitchFamily="2" charset="-78"/>
              </a:rPr>
              <a:t>وهویت</a:t>
            </a:r>
            <a:r>
              <a:rPr lang="fa-IR" dirty="0" smtClean="0">
                <a:cs typeface="B Mitra" pitchFamily="2" charset="-78"/>
              </a:rPr>
              <a:t> </a:t>
            </a:r>
            <a:r>
              <a:rPr lang="fa-IR" dirty="0" err="1" smtClean="0">
                <a:cs typeface="B Mitra" pitchFamily="2" charset="-78"/>
              </a:rPr>
              <a:t>ونشانی</a:t>
            </a:r>
            <a:r>
              <a:rPr lang="fa-IR" dirty="0" smtClean="0">
                <a:cs typeface="B Mitra" pitchFamily="2" charset="-78"/>
              </a:rPr>
              <a:t> دریافت کننده را </a:t>
            </a:r>
            <a:r>
              <a:rPr lang="fa-IR" dirty="0" err="1" smtClean="0">
                <a:cs typeface="B Mitra" pitchFamily="2" charset="-78"/>
              </a:rPr>
              <a:t>درتهران</a:t>
            </a:r>
            <a:r>
              <a:rPr lang="fa-IR" dirty="0" smtClean="0">
                <a:cs typeface="B Mitra" pitchFamily="2" charset="-78"/>
              </a:rPr>
              <a:t> به اداره کل خدمات مالیاتی </a:t>
            </a:r>
            <a:r>
              <a:rPr lang="fa-IR" dirty="0" err="1" smtClean="0">
                <a:cs typeface="B Mitra" pitchFamily="2" charset="-78"/>
              </a:rPr>
              <a:t>ودر</a:t>
            </a:r>
            <a:r>
              <a:rPr lang="fa-IR" dirty="0" smtClean="0">
                <a:cs typeface="B Mitra" pitchFamily="2" charset="-78"/>
              </a:rPr>
              <a:t> مراکز استانها به ادارات کل </a:t>
            </a:r>
            <a:r>
              <a:rPr lang="fa-IR" dirty="0" err="1" smtClean="0">
                <a:cs typeface="B Mitra" pitchFamily="2" charset="-78"/>
              </a:rPr>
              <a:t>اموراقتصادی</a:t>
            </a:r>
            <a:r>
              <a:rPr lang="fa-IR" dirty="0" smtClean="0">
                <a:cs typeface="B Mitra" pitchFamily="2" charset="-78"/>
              </a:rPr>
              <a:t> </a:t>
            </a:r>
            <a:r>
              <a:rPr lang="fa-IR" dirty="0" err="1" smtClean="0">
                <a:cs typeface="B Mitra" pitchFamily="2" charset="-78"/>
              </a:rPr>
              <a:t>ودارایی</a:t>
            </a:r>
            <a:r>
              <a:rPr lang="fa-IR" dirty="0" smtClean="0">
                <a:cs typeface="B Mitra" pitchFamily="2" charset="-78"/>
              </a:rPr>
              <a:t> </a:t>
            </a:r>
            <a:r>
              <a:rPr lang="fa-IR" dirty="0" err="1" smtClean="0">
                <a:cs typeface="B Mitra" pitchFamily="2" charset="-78"/>
              </a:rPr>
              <a:t>ودر</a:t>
            </a:r>
            <a:r>
              <a:rPr lang="fa-IR" dirty="0" smtClean="0">
                <a:cs typeface="B Mitra" pitchFamily="2" charset="-78"/>
              </a:rPr>
              <a:t> شهرستانها به ادارات کل </a:t>
            </a:r>
            <a:r>
              <a:rPr lang="fa-IR" dirty="0" err="1" smtClean="0">
                <a:cs typeface="B Mitra" pitchFamily="2" charset="-78"/>
              </a:rPr>
              <a:t>اموراقتصادی</a:t>
            </a:r>
            <a:r>
              <a:rPr lang="fa-IR" dirty="0" smtClean="0">
                <a:cs typeface="B Mitra" pitchFamily="2" charset="-78"/>
              </a:rPr>
              <a:t> ارسال نماید.</a:t>
            </a:r>
          </a:p>
          <a:p>
            <a:pPr algn="just">
              <a:buNone/>
            </a:pPr>
            <a:r>
              <a:rPr lang="fa-IR" dirty="0" smtClean="0">
                <a:cs typeface="B Mitra" pitchFamily="2" charset="-78"/>
              </a:rPr>
              <a:t>ماده 4- در صورتیکه پرداخت </a:t>
            </a:r>
            <a:r>
              <a:rPr lang="fa-IR" dirty="0" err="1" smtClean="0">
                <a:cs typeface="B Mitra" pitchFamily="2" charset="-78"/>
              </a:rPr>
              <a:t>کنندگان</a:t>
            </a:r>
            <a:r>
              <a:rPr lang="fa-IR" dirty="0" smtClean="0">
                <a:cs typeface="B Mitra" pitchFamily="2" charset="-78"/>
              </a:rPr>
              <a:t> موضوع بندهای الف </a:t>
            </a:r>
            <a:r>
              <a:rPr lang="fa-IR" dirty="0" err="1" smtClean="0">
                <a:cs typeface="B Mitra" pitchFamily="2" charset="-78"/>
              </a:rPr>
              <a:t>وب</a:t>
            </a:r>
            <a:r>
              <a:rPr lang="fa-IR" dirty="0" smtClean="0">
                <a:cs typeface="B Mitra" pitchFamily="2" charset="-78"/>
              </a:rPr>
              <a:t> </a:t>
            </a:r>
            <a:r>
              <a:rPr lang="fa-IR" dirty="0" err="1" smtClean="0">
                <a:cs typeface="B Mitra" pitchFamily="2" charset="-78"/>
              </a:rPr>
              <a:t>ترتیبات</a:t>
            </a:r>
            <a:r>
              <a:rPr lang="fa-IR" dirty="0" smtClean="0">
                <a:cs typeface="B Mitra" pitchFamily="2" charset="-78"/>
              </a:rPr>
              <a:t> </a:t>
            </a:r>
            <a:r>
              <a:rPr lang="fa-IR" dirty="0" err="1" smtClean="0">
                <a:cs typeface="B Mitra" pitchFamily="2" charset="-78"/>
              </a:rPr>
              <a:t>وشرایط</a:t>
            </a:r>
            <a:r>
              <a:rPr lang="fa-IR" dirty="0" smtClean="0">
                <a:cs typeface="B Mitra" pitchFamily="2" charset="-78"/>
              </a:rPr>
              <a:t> </a:t>
            </a:r>
            <a:r>
              <a:rPr lang="fa-IR" dirty="0" err="1" smtClean="0">
                <a:cs typeface="B Mitra" pitchFamily="2" charset="-78"/>
              </a:rPr>
              <a:t>وتکالیف</a:t>
            </a:r>
            <a:r>
              <a:rPr lang="fa-IR" dirty="0" smtClean="0">
                <a:cs typeface="B Mitra" pitchFamily="2" charset="-78"/>
              </a:rPr>
              <a:t> مقرر در این آئین نامه  را حسب مورد رعایت ننموده </a:t>
            </a:r>
            <a:r>
              <a:rPr lang="fa-IR" dirty="0" err="1" smtClean="0">
                <a:cs typeface="B Mitra" pitchFamily="2" charset="-78"/>
              </a:rPr>
              <a:t>ویا</a:t>
            </a:r>
            <a:r>
              <a:rPr lang="fa-IR" dirty="0" smtClean="0">
                <a:cs typeface="B Mitra" pitchFamily="2" charset="-78"/>
              </a:rPr>
              <a:t> در موعد مقرر انجام ندهند با دریافت </a:t>
            </a:r>
            <a:r>
              <a:rPr lang="fa-IR" dirty="0" err="1" smtClean="0">
                <a:cs typeface="B Mitra" pitchFamily="2" charset="-78"/>
              </a:rPr>
              <a:t>کنندگان</a:t>
            </a:r>
            <a:r>
              <a:rPr lang="fa-IR" dirty="0" smtClean="0">
                <a:cs typeface="B Mitra" pitchFamily="2" charset="-78"/>
              </a:rPr>
              <a:t> </a:t>
            </a:r>
            <a:r>
              <a:rPr lang="fa-IR" dirty="0" err="1" smtClean="0">
                <a:cs typeface="B Mitra" pitchFamily="2" charset="-78"/>
              </a:rPr>
              <a:t>متضامنا</a:t>
            </a:r>
            <a:r>
              <a:rPr lang="fa-IR" dirty="0" smtClean="0">
                <a:cs typeface="B Mitra" pitchFamily="2" charset="-78"/>
              </a:rPr>
              <a:t> مسئول پرداخت مالیات </a:t>
            </a:r>
            <a:r>
              <a:rPr lang="fa-IR" dirty="0" err="1" smtClean="0">
                <a:cs typeface="B Mitra" pitchFamily="2" charset="-78"/>
              </a:rPr>
              <a:t>متعلقه</a:t>
            </a:r>
            <a:r>
              <a:rPr lang="fa-IR" dirty="0" smtClean="0">
                <a:cs typeface="B Mitra" pitchFamily="2" charset="-78"/>
              </a:rPr>
              <a:t> خواهند بود.</a:t>
            </a:r>
            <a:endParaRPr lang="fa-I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00108"/>
            <a:ext cx="8229600" cy="5324492"/>
          </a:xfrm>
        </p:spPr>
        <p:txBody>
          <a:bodyPr/>
          <a:lstStyle/>
          <a:p>
            <a:pPr>
              <a:buNone/>
            </a:pPr>
            <a:r>
              <a:rPr lang="fa-IR" dirty="0" smtClean="0"/>
              <a:t>ماده 5- </a:t>
            </a:r>
            <a:r>
              <a:rPr lang="fa-IR" dirty="0" err="1" smtClean="0"/>
              <a:t>ادارت</a:t>
            </a:r>
            <a:r>
              <a:rPr lang="fa-IR" dirty="0" smtClean="0"/>
              <a:t> مذکور در ماده 3 این آیین نامه فهرستهای </a:t>
            </a:r>
            <a:r>
              <a:rPr lang="fa-IR" dirty="0" err="1" smtClean="0"/>
              <a:t>واصله</a:t>
            </a:r>
            <a:r>
              <a:rPr lang="fa-IR" dirty="0" smtClean="0"/>
              <a:t> را برای رسیدگی </a:t>
            </a:r>
            <a:r>
              <a:rPr lang="fa-IR" dirty="0" err="1" smtClean="0"/>
              <a:t>ونگهداری</a:t>
            </a:r>
            <a:r>
              <a:rPr lang="fa-IR" dirty="0" smtClean="0"/>
              <a:t> سوابق </a:t>
            </a:r>
            <a:r>
              <a:rPr lang="fa-IR" dirty="0" err="1" smtClean="0"/>
              <a:t>ودر</a:t>
            </a:r>
            <a:r>
              <a:rPr lang="fa-IR" dirty="0" smtClean="0"/>
              <a:t> صورت لزوم تشخیص درآمد </a:t>
            </a:r>
            <a:r>
              <a:rPr lang="fa-IR" dirty="0" err="1" smtClean="0"/>
              <a:t>ومطالبه</a:t>
            </a:r>
            <a:r>
              <a:rPr lang="fa-IR" dirty="0" smtClean="0"/>
              <a:t> مالیات </a:t>
            </a:r>
            <a:r>
              <a:rPr lang="fa-IR" dirty="0" err="1" smtClean="0"/>
              <a:t>متعلقه</a:t>
            </a:r>
            <a:r>
              <a:rPr lang="fa-IR" dirty="0" smtClean="0"/>
              <a:t> به واحدهای مالیاتی ذیربط ارسال خواهند نمود.</a:t>
            </a:r>
            <a:endParaRPr lang="fa-I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53210"/>
          </a:xfrm>
        </p:spPr>
        <p:txBody>
          <a:bodyPr>
            <a:normAutofit/>
          </a:bodyPr>
          <a:lstStyle/>
          <a:p>
            <a:pPr algn="just"/>
            <a:r>
              <a:rPr lang="fa-IR" sz="2800" dirty="0" smtClean="0">
                <a:cs typeface="B Titr" pitchFamily="2" charset="-78"/>
              </a:rPr>
              <a:t>وظایف </a:t>
            </a:r>
            <a:r>
              <a:rPr lang="fa-IR" sz="2800" dirty="0" err="1" smtClean="0">
                <a:cs typeface="B Titr" pitchFamily="2" charset="-78"/>
              </a:rPr>
              <a:t>مودیان</a:t>
            </a:r>
            <a:r>
              <a:rPr lang="fa-IR" sz="2800" dirty="0" smtClean="0">
                <a:cs typeface="B Titr" pitchFamily="2" charset="-78"/>
              </a:rPr>
              <a:t> مالیات بر درآمد اتفاقی</a:t>
            </a:r>
            <a:endParaRPr lang="fa-IR" sz="2800" dirty="0">
              <a:cs typeface="B Titr" pitchFamily="2" charset="-78"/>
            </a:endParaRPr>
          </a:p>
        </p:txBody>
      </p:sp>
      <p:sp>
        <p:nvSpPr>
          <p:cNvPr id="3" name="Content Placeholder 2"/>
          <p:cNvSpPr>
            <a:spLocks noGrp="1"/>
          </p:cNvSpPr>
          <p:nvPr>
            <p:ph idx="1"/>
          </p:nvPr>
        </p:nvSpPr>
        <p:spPr>
          <a:xfrm>
            <a:off x="457200" y="1571612"/>
            <a:ext cx="8229600" cy="4752988"/>
          </a:xfrm>
        </p:spPr>
        <p:txBody>
          <a:bodyPr/>
          <a:lstStyle/>
          <a:p>
            <a:pPr>
              <a:buNone/>
            </a:pPr>
            <a:r>
              <a:rPr lang="fa-IR" dirty="0" smtClean="0"/>
              <a:t>* </a:t>
            </a:r>
            <a:r>
              <a:rPr lang="fa-IR" dirty="0" smtClean="0">
                <a:cs typeface="B Mitra" pitchFamily="2" charset="-78"/>
              </a:rPr>
              <a:t>مطابق ماده 123ق.م.</a:t>
            </a:r>
            <a:r>
              <a:rPr lang="fa-IR" dirty="0" err="1" smtClean="0">
                <a:cs typeface="B Mitra" pitchFamily="2" charset="-78"/>
              </a:rPr>
              <a:t>م</a:t>
            </a:r>
            <a:r>
              <a:rPr lang="fa-IR" dirty="0" smtClean="0">
                <a:cs typeface="B Mitra" pitchFamily="2" charset="-78"/>
              </a:rPr>
              <a:t> در صورتی که منافع مالی به طور دائم یا موقت </a:t>
            </a:r>
            <a:r>
              <a:rPr lang="fa-IR" dirty="0" err="1" smtClean="0">
                <a:cs typeface="B Mitra" pitchFamily="2" charset="-78"/>
              </a:rPr>
              <a:t>بلاعوض</a:t>
            </a:r>
            <a:r>
              <a:rPr lang="fa-IR" dirty="0" smtClean="0">
                <a:cs typeface="B Mitra" pitchFamily="2" charset="-78"/>
              </a:rPr>
              <a:t> به کسی واگذار شود انتقال گیرنده مکلف است مالیات منافع </a:t>
            </a:r>
            <a:r>
              <a:rPr lang="fa-IR" dirty="0" err="1" smtClean="0">
                <a:cs typeface="B Mitra" pitchFamily="2" charset="-78"/>
              </a:rPr>
              <a:t>هرسال</a:t>
            </a:r>
            <a:r>
              <a:rPr lang="fa-IR" dirty="0" smtClean="0">
                <a:cs typeface="B Mitra" pitchFamily="2" charset="-78"/>
              </a:rPr>
              <a:t> را در سال بعد پرداخت نماید.</a:t>
            </a:r>
          </a:p>
          <a:p>
            <a:pPr>
              <a:buNone/>
            </a:pPr>
            <a:r>
              <a:rPr lang="fa-IR" dirty="0" smtClean="0">
                <a:cs typeface="B Mitra" pitchFamily="2" charset="-78"/>
              </a:rPr>
              <a:t>* مطابق ماده 126ق.م.</a:t>
            </a:r>
            <a:r>
              <a:rPr lang="fa-IR" dirty="0" err="1" smtClean="0">
                <a:cs typeface="B Mitra" pitchFamily="2" charset="-78"/>
              </a:rPr>
              <a:t>م</a:t>
            </a:r>
            <a:r>
              <a:rPr lang="fa-IR" dirty="0" smtClean="0">
                <a:cs typeface="B Mitra" pitchFamily="2" charset="-78"/>
              </a:rPr>
              <a:t> صاحبان درآمد موضوع فصل مالیات بر </a:t>
            </a:r>
            <a:r>
              <a:rPr lang="fa-IR" dirty="0" err="1" smtClean="0">
                <a:cs typeface="B Mitra" pitchFamily="2" charset="-78"/>
              </a:rPr>
              <a:t>درامد</a:t>
            </a:r>
            <a:r>
              <a:rPr lang="fa-IR" dirty="0" smtClean="0">
                <a:cs typeface="B Mitra" pitchFamily="2" charset="-78"/>
              </a:rPr>
              <a:t> اتفاقی مکلفند هر سال </a:t>
            </a:r>
            <a:r>
              <a:rPr lang="fa-IR" dirty="0" err="1" smtClean="0">
                <a:cs typeface="B Mitra" pitchFamily="2" charset="-78"/>
              </a:rPr>
              <a:t>اظهارنامه</a:t>
            </a:r>
            <a:r>
              <a:rPr lang="fa-IR" dirty="0" smtClean="0">
                <a:cs typeface="B Mitra" pitchFamily="2" charset="-78"/>
              </a:rPr>
              <a:t> مالیاتی </a:t>
            </a:r>
            <a:r>
              <a:rPr lang="fa-IR" dirty="0" err="1" smtClean="0">
                <a:cs typeface="B Mitra" pitchFamily="2" charset="-78"/>
              </a:rPr>
              <a:t>خودرا</a:t>
            </a:r>
            <a:r>
              <a:rPr lang="fa-IR" dirty="0" smtClean="0">
                <a:cs typeface="B Mitra" pitchFamily="2" charset="-78"/>
              </a:rPr>
              <a:t> در مورد منافع موضوع ماده 123ق.م.</a:t>
            </a:r>
            <a:r>
              <a:rPr lang="fa-IR" dirty="0" err="1" smtClean="0">
                <a:cs typeface="B Mitra" pitchFamily="2" charset="-78"/>
              </a:rPr>
              <a:t>م</a:t>
            </a:r>
            <a:r>
              <a:rPr lang="fa-IR" dirty="0" smtClean="0">
                <a:cs typeface="B Mitra" pitchFamily="2" charset="-78"/>
              </a:rPr>
              <a:t> تا آخر اردیبهشت ماه سال بعد </a:t>
            </a:r>
            <a:r>
              <a:rPr lang="fa-IR" dirty="0" err="1" smtClean="0">
                <a:cs typeface="B Mitra" pitchFamily="2" charset="-78"/>
              </a:rPr>
              <a:t>ودر</a:t>
            </a:r>
            <a:r>
              <a:rPr lang="fa-IR" dirty="0" smtClean="0">
                <a:cs typeface="B Mitra" pitchFamily="2" charset="-78"/>
              </a:rPr>
              <a:t> سایر موارد ظرف سی روز از تاریخ تحصیل درآمد یا تعلق منافع به اداره </a:t>
            </a:r>
            <a:r>
              <a:rPr lang="fa-IR" dirty="0" err="1" smtClean="0">
                <a:cs typeface="B Mitra" pitchFamily="2" charset="-78"/>
              </a:rPr>
              <a:t>امورمالیاتی</a:t>
            </a:r>
            <a:r>
              <a:rPr lang="fa-IR" dirty="0" smtClean="0">
                <a:cs typeface="B Mitra" pitchFamily="2" charset="-78"/>
              </a:rPr>
              <a:t> مربوط تسلیم نمایند.</a:t>
            </a:r>
            <a:endParaRPr lang="fa-I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200" dirty="0" smtClean="0">
                <a:cs typeface="B Titr" pitchFamily="2" charset="-78"/>
              </a:rPr>
              <a:t>1- مالیات </a:t>
            </a:r>
            <a:r>
              <a:rPr lang="fa-IR" sz="3200" dirty="0" err="1" smtClean="0">
                <a:cs typeface="B Titr" pitchFamily="2" charset="-78"/>
              </a:rPr>
              <a:t>بردرآمد</a:t>
            </a:r>
            <a:r>
              <a:rPr lang="fa-IR" sz="3200" dirty="0" smtClean="0">
                <a:cs typeface="B Titr" pitchFamily="2" charset="-78"/>
              </a:rPr>
              <a:t> اتفاقی:</a:t>
            </a:r>
            <a:endParaRPr lang="fa-IR" sz="3200" dirty="0">
              <a:cs typeface="B Titr" pitchFamily="2" charset="-78"/>
            </a:endParaRPr>
          </a:p>
        </p:txBody>
      </p:sp>
      <p:sp>
        <p:nvSpPr>
          <p:cNvPr id="3" name="Content Placeholder 2"/>
          <p:cNvSpPr>
            <a:spLocks noGrp="1"/>
          </p:cNvSpPr>
          <p:nvPr>
            <p:ph idx="1"/>
          </p:nvPr>
        </p:nvSpPr>
        <p:spPr/>
        <p:txBody>
          <a:bodyPr>
            <a:normAutofit/>
          </a:bodyPr>
          <a:lstStyle/>
          <a:p>
            <a:pPr algn="just">
              <a:buNone/>
            </a:pPr>
            <a:r>
              <a:rPr lang="fa-IR" dirty="0" smtClean="0">
                <a:cs typeface="B Mitra" pitchFamily="2" charset="-78"/>
              </a:rPr>
              <a:t>مطابق ماده 119ق.م.</a:t>
            </a:r>
            <a:r>
              <a:rPr lang="fa-IR" dirty="0" err="1" smtClean="0">
                <a:cs typeface="B Mitra" pitchFamily="2" charset="-78"/>
              </a:rPr>
              <a:t>م</a:t>
            </a:r>
            <a:r>
              <a:rPr lang="fa-IR" dirty="0" smtClean="0">
                <a:cs typeface="B Mitra" pitchFamily="2" charset="-78"/>
              </a:rPr>
              <a:t> درآمد نقدی </a:t>
            </a:r>
            <a:r>
              <a:rPr lang="fa-IR" dirty="0" err="1" smtClean="0">
                <a:cs typeface="B Mitra" pitchFamily="2" charset="-78"/>
              </a:rPr>
              <a:t>وغیر</a:t>
            </a:r>
            <a:r>
              <a:rPr lang="fa-IR" dirty="0" smtClean="0">
                <a:cs typeface="B Mitra" pitchFamily="2" charset="-78"/>
              </a:rPr>
              <a:t> نقدی که شخص حقیقی یا حقوقی به صورت </a:t>
            </a:r>
            <a:r>
              <a:rPr lang="fa-IR" dirty="0" err="1" smtClean="0">
                <a:cs typeface="B Mitra" pitchFamily="2" charset="-78"/>
              </a:rPr>
              <a:t>بلاعوض</a:t>
            </a:r>
            <a:r>
              <a:rPr lang="fa-IR" dirty="0" smtClean="0">
                <a:cs typeface="B Mitra" pitchFamily="2" charset="-78"/>
              </a:rPr>
              <a:t> </a:t>
            </a:r>
            <a:r>
              <a:rPr lang="fa-IR" dirty="0" err="1" smtClean="0">
                <a:cs typeface="B Mitra" pitchFamily="2" charset="-78"/>
              </a:rPr>
              <a:t>ویا</a:t>
            </a:r>
            <a:r>
              <a:rPr lang="fa-IR" dirty="0" smtClean="0">
                <a:cs typeface="B Mitra" pitchFamily="2" charset="-78"/>
              </a:rPr>
              <a:t> از طریق </a:t>
            </a:r>
            <a:r>
              <a:rPr lang="fa-IR" dirty="0" err="1" smtClean="0">
                <a:cs typeface="B Mitra" pitchFamily="2" charset="-78"/>
              </a:rPr>
              <a:t>معاملات</a:t>
            </a:r>
            <a:r>
              <a:rPr lang="fa-IR" dirty="0" smtClean="0">
                <a:cs typeface="B Mitra" pitchFamily="2" charset="-78"/>
              </a:rPr>
              <a:t> </a:t>
            </a:r>
            <a:r>
              <a:rPr lang="fa-IR" dirty="0" err="1" smtClean="0">
                <a:cs typeface="B Mitra" pitchFamily="2" charset="-78"/>
              </a:rPr>
              <a:t>محاباتی</a:t>
            </a:r>
            <a:r>
              <a:rPr lang="fa-IR" dirty="0" smtClean="0">
                <a:cs typeface="B Mitra" pitchFamily="2" charset="-78"/>
              </a:rPr>
              <a:t> </a:t>
            </a:r>
            <a:r>
              <a:rPr lang="fa-IR" dirty="0" err="1" smtClean="0">
                <a:cs typeface="B Mitra" pitchFamily="2" charset="-78"/>
              </a:rPr>
              <a:t>ویا</a:t>
            </a:r>
            <a:r>
              <a:rPr lang="fa-IR" dirty="0" smtClean="0">
                <a:cs typeface="B Mitra" pitchFamily="2" charset="-78"/>
              </a:rPr>
              <a:t> به عنوان جایزه یا هر عنوان </a:t>
            </a:r>
            <a:r>
              <a:rPr lang="fa-IR" dirty="0" err="1" smtClean="0">
                <a:cs typeface="B Mitra" pitchFamily="2" charset="-78"/>
              </a:rPr>
              <a:t>دیگراز</a:t>
            </a:r>
            <a:r>
              <a:rPr lang="fa-IR" dirty="0" smtClean="0">
                <a:cs typeface="B Mitra" pitchFamily="2" charset="-78"/>
              </a:rPr>
              <a:t> این قبیل تحصیل می نماید،مشمول مالیات اتفاقی می باشد.</a:t>
            </a:r>
          </a:p>
          <a:p>
            <a:pPr algn="just">
              <a:buNone/>
            </a:pPr>
            <a:r>
              <a:rPr lang="fa-IR" dirty="0" smtClean="0">
                <a:cs typeface="B Mitra" pitchFamily="2" charset="-78"/>
              </a:rPr>
              <a:t>مثال:اگر شخصی </a:t>
            </a:r>
            <a:r>
              <a:rPr lang="fa-IR" dirty="0" err="1" smtClean="0">
                <a:cs typeface="B Mitra" pitchFamily="2" charset="-78"/>
              </a:rPr>
              <a:t>وجهی</a:t>
            </a:r>
            <a:r>
              <a:rPr lang="fa-IR" dirty="0" smtClean="0">
                <a:cs typeface="B Mitra" pitchFamily="2" charset="-78"/>
              </a:rPr>
              <a:t> را به صورت </a:t>
            </a:r>
            <a:r>
              <a:rPr lang="fa-IR" dirty="0" err="1" smtClean="0">
                <a:cs typeface="B Mitra" pitchFamily="2" charset="-78"/>
              </a:rPr>
              <a:t>بلاعوض</a:t>
            </a:r>
            <a:r>
              <a:rPr lang="fa-IR" dirty="0" smtClean="0">
                <a:cs typeface="B Mitra" pitchFamily="2" charset="-78"/>
              </a:rPr>
              <a:t> به شخص </a:t>
            </a:r>
            <a:r>
              <a:rPr lang="fa-IR" dirty="0" err="1" smtClean="0">
                <a:cs typeface="B Mitra" pitchFamily="2" charset="-78"/>
              </a:rPr>
              <a:t>دیگرهبه</a:t>
            </a:r>
            <a:r>
              <a:rPr lang="fa-IR" dirty="0" smtClean="0">
                <a:cs typeface="B Mitra" pitchFamily="2" charset="-78"/>
              </a:rPr>
              <a:t> </a:t>
            </a:r>
            <a:r>
              <a:rPr lang="fa-IR" dirty="0" err="1" smtClean="0">
                <a:cs typeface="B Mitra" pitchFamily="2" charset="-78"/>
              </a:rPr>
              <a:t>ویا</a:t>
            </a:r>
            <a:r>
              <a:rPr lang="fa-IR" dirty="0" smtClean="0">
                <a:cs typeface="B Mitra" pitchFamily="2" charset="-78"/>
              </a:rPr>
              <a:t> مالی را در قبال عوضی نازل به دیگری واگذار </a:t>
            </a:r>
            <a:r>
              <a:rPr lang="fa-IR" dirty="0" err="1" smtClean="0">
                <a:cs typeface="B Mitra" pitchFamily="2" charset="-78"/>
              </a:rPr>
              <a:t>نمایدویا</a:t>
            </a:r>
            <a:r>
              <a:rPr lang="fa-IR" dirty="0" smtClean="0">
                <a:cs typeface="B Mitra" pitchFamily="2" charset="-78"/>
              </a:rPr>
              <a:t> شخصی در قرعه کشی خرید کالا جایزه های نصیبش شود، شخص </a:t>
            </a:r>
            <a:r>
              <a:rPr lang="fa-IR" dirty="0" err="1" smtClean="0">
                <a:cs typeface="B Mitra" pitchFamily="2" charset="-78"/>
              </a:rPr>
              <a:t>منتفع</a:t>
            </a:r>
            <a:r>
              <a:rPr lang="fa-IR" dirty="0" smtClean="0">
                <a:cs typeface="B Mitra" pitchFamily="2" charset="-78"/>
              </a:rPr>
              <a:t> مشمول مالیات بر درآمد اتفاقی </a:t>
            </a:r>
            <a:r>
              <a:rPr lang="fa-IR" dirty="0" err="1" smtClean="0">
                <a:cs typeface="B Mitra" pitchFamily="2" charset="-78"/>
              </a:rPr>
              <a:t>خواهدبود</a:t>
            </a:r>
            <a:r>
              <a:rPr lang="fa-IR" dirty="0" smtClean="0">
                <a:cs typeface="B Mitra" pitchFamily="2" charset="-78"/>
              </a:rPr>
              <a:t>.</a:t>
            </a:r>
            <a:endParaRPr lang="fa-IR" dirty="0">
              <a:cs typeface="B Mitra" pitchFamily="2"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fa-IR" dirty="0" smtClean="0">
                <a:cs typeface="B Titr" pitchFamily="2" charset="-78"/>
              </a:rPr>
              <a:t>درآمد مشمول مالیات اتفاقی:</a:t>
            </a:r>
            <a:endParaRPr lang="fa-IR" dirty="0">
              <a:cs typeface="B Titr" pitchFamily="2" charset="-78"/>
            </a:endParaRPr>
          </a:p>
        </p:txBody>
      </p:sp>
      <p:sp>
        <p:nvSpPr>
          <p:cNvPr id="3" name="Content Placeholder 2"/>
          <p:cNvSpPr>
            <a:spLocks noGrp="1"/>
          </p:cNvSpPr>
          <p:nvPr>
            <p:ph idx="1"/>
          </p:nvPr>
        </p:nvSpPr>
        <p:spPr/>
        <p:txBody>
          <a:bodyPr>
            <a:normAutofit/>
          </a:bodyPr>
          <a:lstStyle/>
          <a:p>
            <a:pPr>
              <a:buNone/>
            </a:pPr>
            <a:r>
              <a:rPr lang="fa-IR" dirty="0" smtClean="0">
                <a:cs typeface="B Mitra" pitchFamily="2" charset="-78"/>
              </a:rPr>
              <a:t>مطابق ماده 120ق.م.</a:t>
            </a:r>
            <a:r>
              <a:rPr lang="fa-IR" dirty="0" err="1" smtClean="0">
                <a:cs typeface="B Mitra" pitchFamily="2" charset="-78"/>
              </a:rPr>
              <a:t>م</a:t>
            </a:r>
            <a:r>
              <a:rPr lang="fa-IR" dirty="0" smtClean="0">
                <a:cs typeface="B Mitra" pitchFamily="2" charset="-78"/>
              </a:rPr>
              <a:t> درآمد مشمول مالیات اتفاقی عبارت است از:</a:t>
            </a:r>
          </a:p>
          <a:p>
            <a:pPr algn="just">
              <a:buNone/>
            </a:pPr>
            <a:r>
              <a:rPr lang="fa-IR" dirty="0" smtClean="0">
                <a:cs typeface="B Mitra" pitchFamily="2" charset="-78"/>
              </a:rPr>
              <a:t>1- </a:t>
            </a:r>
            <a:r>
              <a:rPr lang="fa-IR" dirty="0" err="1" smtClean="0">
                <a:cs typeface="B Mitra" pitchFamily="2" charset="-78"/>
              </a:rPr>
              <a:t>صددر</a:t>
            </a:r>
            <a:r>
              <a:rPr lang="fa-IR" dirty="0" smtClean="0">
                <a:cs typeface="B Mitra" pitchFamily="2" charset="-78"/>
              </a:rPr>
              <a:t> صد درآمد حاصله </a:t>
            </a:r>
            <a:r>
              <a:rPr lang="fa-IR" dirty="0" err="1" smtClean="0">
                <a:cs typeface="B Mitra" pitchFamily="2" charset="-78"/>
              </a:rPr>
              <a:t>ودر</a:t>
            </a:r>
            <a:r>
              <a:rPr lang="fa-IR" dirty="0" smtClean="0">
                <a:cs typeface="B Mitra" pitchFamily="2" charset="-78"/>
              </a:rPr>
              <a:t> صورتیکه غیر نقدی باشد، ارزش مال به بهای روز تحقق درآمد طبق مقررات قانون </a:t>
            </a:r>
            <a:r>
              <a:rPr lang="fa-IR" dirty="0" err="1" smtClean="0">
                <a:cs typeface="B Mitra" pitchFamily="2" charset="-78"/>
              </a:rPr>
              <a:t>مالیاتهای</a:t>
            </a:r>
            <a:r>
              <a:rPr lang="fa-IR" dirty="0" smtClean="0">
                <a:cs typeface="B Mitra" pitchFamily="2" charset="-78"/>
              </a:rPr>
              <a:t> مستقیم تقویم </a:t>
            </a:r>
            <a:r>
              <a:rPr lang="fa-IR" dirty="0" err="1" smtClean="0">
                <a:cs typeface="B Mitra" pitchFamily="2" charset="-78"/>
              </a:rPr>
              <a:t>ومشمول</a:t>
            </a:r>
            <a:r>
              <a:rPr lang="fa-IR" dirty="0" smtClean="0">
                <a:cs typeface="B Mitra" pitchFamily="2" charset="-78"/>
              </a:rPr>
              <a:t> مالیات می شود، مگر در مورد </a:t>
            </a:r>
            <a:r>
              <a:rPr lang="fa-IR" dirty="0" err="1" smtClean="0">
                <a:cs typeface="B Mitra" pitchFamily="2" charset="-78"/>
              </a:rPr>
              <a:t>املاکی</a:t>
            </a:r>
            <a:r>
              <a:rPr lang="fa-IR" dirty="0" smtClean="0">
                <a:cs typeface="B Mitra" pitchFamily="2" charset="-78"/>
              </a:rPr>
              <a:t> که در اجرای مفاد ماده 69ق.م.</a:t>
            </a:r>
            <a:r>
              <a:rPr lang="fa-IR" dirty="0" err="1" smtClean="0">
                <a:cs typeface="B Mitra" pitchFamily="2" charset="-78"/>
              </a:rPr>
              <a:t>م</a:t>
            </a:r>
            <a:r>
              <a:rPr lang="fa-IR" dirty="0" smtClean="0">
                <a:cs typeface="B Mitra" pitchFamily="2" charset="-78"/>
              </a:rPr>
              <a:t> برای آنها ارزش </a:t>
            </a:r>
            <a:r>
              <a:rPr lang="fa-IR" dirty="0" err="1" smtClean="0">
                <a:cs typeface="B Mitra" pitchFamily="2" charset="-78"/>
              </a:rPr>
              <a:t>معاملاتی</a:t>
            </a:r>
            <a:r>
              <a:rPr lang="fa-IR" dirty="0" smtClean="0">
                <a:cs typeface="B Mitra" pitchFamily="2" charset="-78"/>
              </a:rPr>
              <a:t> تعیین شده است که در این صورت ارزش </a:t>
            </a:r>
            <a:r>
              <a:rPr lang="fa-IR" dirty="0" err="1" smtClean="0">
                <a:cs typeface="B Mitra" pitchFamily="2" charset="-78"/>
              </a:rPr>
              <a:t>معاملاتی</a:t>
            </a:r>
            <a:r>
              <a:rPr lang="fa-IR" dirty="0" smtClean="0">
                <a:cs typeface="B Mitra" pitchFamily="2" charset="-78"/>
              </a:rPr>
              <a:t> ماخذ محاسبه مالیات </a:t>
            </a:r>
            <a:r>
              <a:rPr lang="fa-IR" dirty="0" err="1" smtClean="0">
                <a:cs typeface="B Mitra" pitchFamily="2" charset="-78"/>
              </a:rPr>
              <a:t>قرارخواهد</a:t>
            </a:r>
            <a:r>
              <a:rPr lang="fa-IR" dirty="0" smtClean="0">
                <a:cs typeface="B Mitra" pitchFamily="2" charset="-78"/>
              </a:rPr>
              <a:t> گرفت.</a:t>
            </a:r>
          </a:p>
          <a:p>
            <a:pPr algn="just">
              <a:buNone/>
            </a:pPr>
            <a:r>
              <a:rPr lang="fa-IR" dirty="0" smtClean="0">
                <a:cs typeface="B Mitra" pitchFamily="2" charset="-78"/>
              </a:rPr>
              <a:t>2- درمورد صلح </a:t>
            </a:r>
            <a:r>
              <a:rPr lang="fa-IR" dirty="0" err="1" smtClean="0">
                <a:cs typeface="B Mitra" pitchFamily="2" charset="-78"/>
              </a:rPr>
              <a:t>معوض</a:t>
            </a:r>
            <a:r>
              <a:rPr lang="fa-IR" dirty="0" smtClean="0">
                <a:cs typeface="B Mitra" pitchFamily="2" charset="-78"/>
              </a:rPr>
              <a:t> </a:t>
            </a:r>
            <a:r>
              <a:rPr lang="fa-IR" dirty="0" err="1" smtClean="0">
                <a:cs typeface="B Mitra" pitchFamily="2" charset="-78"/>
              </a:rPr>
              <a:t>وهبه</a:t>
            </a:r>
            <a:r>
              <a:rPr lang="fa-IR" dirty="0" smtClean="0">
                <a:cs typeface="B Mitra" pitchFamily="2" charset="-78"/>
              </a:rPr>
              <a:t> </a:t>
            </a:r>
            <a:r>
              <a:rPr lang="fa-IR" dirty="0" err="1" smtClean="0">
                <a:cs typeface="B Mitra" pitchFamily="2" charset="-78"/>
              </a:rPr>
              <a:t>معوض</a:t>
            </a:r>
            <a:r>
              <a:rPr lang="fa-IR" dirty="0" smtClean="0">
                <a:cs typeface="B Mitra" pitchFamily="2" charset="-78"/>
              </a:rPr>
              <a:t> به استثنای </a:t>
            </a:r>
            <a:r>
              <a:rPr lang="fa-IR" dirty="0" err="1" smtClean="0">
                <a:cs typeface="B Mitra" pitchFamily="2" charset="-78"/>
              </a:rPr>
              <a:t>مواردی</a:t>
            </a:r>
            <a:r>
              <a:rPr lang="fa-IR" dirty="0" smtClean="0">
                <a:cs typeface="B Mitra" pitchFamily="2" charset="-78"/>
              </a:rPr>
              <a:t> که مشمول ماده 63ق.م.</a:t>
            </a:r>
            <a:r>
              <a:rPr lang="fa-IR" dirty="0" err="1" smtClean="0">
                <a:cs typeface="B Mitra" pitchFamily="2" charset="-78"/>
              </a:rPr>
              <a:t>م</a:t>
            </a:r>
            <a:r>
              <a:rPr lang="fa-IR" dirty="0" smtClean="0">
                <a:cs typeface="B Mitra" pitchFamily="2" charset="-78"/>
              </a:rPr>
              <a:t> می </a:t>
            </a:r>
            <a:r>
              <a:rPr lang="fa-IR" dirty="0" err="1" smtClean="0">
                <a:cs typeface="B Mitra" pitchFamily="2" charset="-78"/>
              </a:rPr>
              <a:t>باشددرآمد</a:t>
            </a:r>
            <a:r>
              <a:rPr lang="fa-IR" dirty="0" smtClean="0">
                <a:cs typeface="B Mitra" pitchFamily="2" charset="-78"/>
              </a:rPr>
              <a:t> مشمول مالیات عبارت خواهد بود از </a:t>
            </a:r>
            <a:r>
              <a:rPr lang="fa-IR" dirty="0" err="1" smtClean="0">
                <a:cs typeface="B Mitra" pitchFamily="2" charset="-78"/>
              </a:rPr>
              <a:t>مابه</a:t>
            </a:r>
            <a:r>
              <a:rPr lang="fa-IR" dirty="0" smtClean="0">
                <a:cs typeface="B Mitra" pitchFamily="2" charset="-78"/>
              </a:rPr>
              <a:t> </a:t>
            </a:r>
            <a:r>
              <a:rPr lang="fa-IR" dirty="0" err="1" smtClean="0">
                <a:cs typeface="B Mitra" pitchFamily="2" charset="-78"/>
              </a:rPr>
              <a:t>التفاوت</a:t>
            </a:r>
            <a:endParaRPr lang="fa-IR" dirty="0">
              <a:cs typeface="B Mitra" pitchFamily="2"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14356"/>
            <a:ext cx="8686800" cy="5715040"/>
          </a:xfrm>
        </p:spPr>
        <p:txBody>
          <a:bodyPr>
            <a:normAutofit/>
          </a:bodyPr>
          <a:lstStyle/>
          <a:p>
            <a:pPr algn="just">
              <a:lnSpc>
                <a:spcPct val="150000"/>
              </a:lnSpc>
              <a:buNone/>
            </a:pPr>
            <a:r>
              <a:rPr lang="fa-IR" dirty="0" smtClean="0">
                <a:cs typeface="B Mitra" pitchFamily="2" charset="-78"/>
              </a:rPr>
              <a:t> ارزش </a:t>
            </a:r>
            <a:r>
              <a:rPr lang="fa-IR" dirty="0" err="1" smtClean="0">
                <a:cs typeface="B Mitra" pitchFamily="2" charset="-78"/>
              </a:rPr>
              <a:t>عوضین</a:t>
            </a:r>
            <a:r>
              <a:rPr lang="fa-IR" dirty="0" smtClean="0">
                <a:cs typeface="B Mitra" pitchFamily="2" charset="-78"/>
              </a:rPr>
              <a:t> که بر اساس مقررات این ماده تعیین می </a:t>
            </a:r>
            <a:r>
              <a:rPr lang="fa-IR" dirty="0" err="1" smtClean="0">
                <a:cs typeface="B Mitra" pitchFamily="2" charset="-78"/>
              </a:rPr>
              <a:t>شودنسبت</a:t>
            </a:r>
            <a:r>
              <a:rPr lang="fa-IR" dirty="0" smtClean="0">
                <a:cs typeface="B Mitra" pitchFamily="2" charset="-78"/>
              </a:rPr>
              <a:t> به طرف معامله ای که از آن </a:t>
            </a:r>
            <a:r>
              <a:rPr lang="fa-IR" dirty="0" err="1" smtClean="0">
                <a:cs typeface="B Mitra" pitchFamily="2" charset="-78"/>
              </a:rPr>
              <a:t>منتفع</a:t>
            </a:r>
            <a:r>
              <a:rPr lang="fa-IR" dirty="0" smtClean="0">
                <a:cs typeface="B Mitra" pitchFamily="2" charset="-78"/>
              </a:rPr>
              <a:t> شده است.(مطابق ماده 63ق.م.</a:t>
            </a:r>
            <a:r>
              <a:rPr lang="fa-IR" dirty="0" err="1" smtClean="0">
                <a:cs typeface="B Mitra" pitchFamily="2" charset="-78"/>
              </a:rPr>
              <a:t>م</a:t>
            </a:r>
            <a:r>
              <a:rPr lang="fa-IR" dirty="0" smtClean="0">
                <a:cs typeface="B Mitra" pitchFamily="2" charset="-78"/>
              </a:rPr>
              <a:t> نقل </a:t>
            </a:r>
            <a:r>
              <a:rPr lang="fa-IR" dirty="0" err="1" smtClean="0">
                <a:cs typeface="B Mitra" pitchFamily="2" charset="-78"/>
              </a:rPr>
              <a:t>وانتقال</a:t>
            </a:r>
            <a:r>
              <a:rPr lang="fa-IR" dirty="0" smtClean="0">
                <a:cs typeface="B Mitra" pitchFamily="2" charset="-78"/>
              </a:rPr>
              <a:t> قطعی </a:t>
            </a:r>
            <a:r>
              <a:rPr lang="fa-IR" dirty="0" err="1" smtClean="0">
                <a:cs typeface="B Mitra" pitchFamily="2" charset="-78"/>
              </a:rPr>
              <a:t>املاکی</a:t>
            </a:r>
            <a:r>
              <a:rPr lang="fa-IR" dirty="0" smtClean="0">
                <a:cs typeface="B Mitra" pitchFamily="2" charset="-78"/>
              </a:rPr>
              <a:t> که به صورتی غیر از عقد بیع انجام می </a:t>
            </a:r>
            <a:r>
              <a:rPr lang="fa-IR" dirty="0" err="1" smtClean="0">
                <a:cs typeface="B Mitra" pitchFamily="2" charset="-78"/>
              </a:rPr>
              <a:t>شودبه</a:t>
            </a:r>
            <a:r>
              <a:rPr lang="fa-IR" dirty="0" smtClean="0">
                <a:cs typeface="B Mitra" pitchFamily="2" charset="-78"/>
              </a:rPr>
              <a:t> استثنای نقل </a:t>
            </a:r>
            <a:r>
              <a:rPr lang="fa-IR" dirty="0" err="1" smtClean="0">
                <a:cs typeface="B Mitra" pitchFamily="2" charset="-78"/>
              </a:rPr>
              <a:t>وانتقال</a:t>
            </a:r>
            <a:r>
              <a:rPr lang="fa-IR" dirty="0" smtClean="0">
                <a:cs typeface="B Mitra" pitchFamily="2" charset="-78"/>
              </a:rPr>
              <a:t> </a:t>
            </a:r>
            <a:r>
              <a:rPr lang="fa-IR" dirty="0" err="1" smtClean="0">
                <a:cs typeface="B Mitra" pitchFamily="2" charset="-78"/>
              </a:rPr>
              <a:t>بلاعوض</a:t>
            </a:r>
            <a:r>
              <a:rPr lang="fa-IR" dirty="0" smtClean="0">
                <a:cs typeface="B Mitra" pitchFamily="2" charset="-78"/>
              </a:rPr>
              <a:t> که طبق مقررات مربوط مشمول مالیات است،مشمول مالیات نقل </a:t>
            </a:r>
            <a:r>
              <a:rPr lang="fa-IR" dirty="0" err="1" smtClean="0">
                <a:cs typeface="B Mitra" pitchFamily="2" charset="-78"/>
              </a:rPr>
              <a:t>وانتقال</a:t>
            </a:r>
            <a:r>
              <a:rPr lang="fa-IR" dirty="0" smtClean="0">
                <a:cs typeface="B Mitra" pitchFamily="2" charset="-78"/>
              </a:rPr>
              <a:t> قطعی املاک خواهد بود </a:t>
            </a:r>
            <a:r>
              <a:rPr lang="fa-IR" dirty="0" err="1" smtClean="0">
                <a:cs typeface="B Mitra" pitchFamily="2" charset="-78"/>
              </a:rPr>
              <a:t>وچنانچه</a:t>
            </a:r>
            <a:r>
              <a:rPr lang="fa-IR" dirty="0" smtClean="0">
                <a:cs typeface="B Mitra" pitchFamily="2" charset="-78"/>
              </a:rPr>
              <a:t> </a:t>
            </a:r>
            <a:r>
              <a:rPr lang="fa-IR" dirty="0" err="1" smtClean="0">
                <a:cs typeface="B Mitra" pitchFamily="2" charset="-78"/>
              </a:rPr>
              <a:t>عوضین</a:t>
            </a:r>
            <a:r>
              <a:rPr lang="fa-IR" dirty="0" smtClean="0">
                <a:cs typeface="B Mitra" pitchFamily="2" charset="-78"/>
              </a:rPr>
              <a:t> ،هر دو ملک باشند هریک از </a:t>
            </a:r>
            <a:r>
              <a:rPr lang="fa-IR" dirty="0" err="1" smtClean="0">
                <a:cs typeface="B Mitra" pitchFamily="2" charset="-78"/>
              </a:rPr>
              <a:t>متعاملین</a:t>
            </a:r>
            <a:r>
              <a:rPr lang="fa-IR" dirty="0" smtClean="0">
                <a:cs typeface="B Mitra" pitchFamily="2" charset="-78"/>
              </a:rPr>
              <a:t> به ترتیب فوق مالیات نقل </a:t>
            </a:r>
            <a:r>
              <a:rPr lang="fa-IR" dirty="0" err="1" smtClean="0">
                <a:cs typeface="B Mitra" pitchFamily="2" charset="-78"/>
              </a:rPr>
              <a:t>وانتقال</a:t>
            </a:r>
            <a:r>
              <a:rPr lang="fa-IR" dirty="0" smtClean="0">
                <a:cs typeface="B Mitra" pitchFamily="2" charset="-78"/>
              </a:rPr>
              <a:t> قطعی مربوط به ملک واگذاری </a:t>
            </a:r>
            <a:r>
              <a:rPr lang="fa-IR" dirty="0" err="1" smtClean="0">
                <a:cs typeface="B Mitra" pitchFamily="2" charset="-78"/>
              </a:rPr>
              <a:t>خودرا</a:t>
            </a:r>
            <a:r>
              <a:rPr lang="fa-IR" dirty="0" smtClean="0">
                <a:cs typeface="B Mitra" pitchFamily="2" charset="-78"/>
              </a:rPr>
              <a:t> پرداخت خواهند نمود.)</a:t>
            </a:r>
          </a:p>
          <a:p>
            <a:pPr algn="just">
              <a:lnSpc>
                <a:spcPct val="150000"/>
              </a:lnSpc>
              <a:buNone/>
            </a:pPr>
            <a:r>
              <a:rPr lang="fa-IR" dirty="0" smtClean="0">
                <a:cs typeface="B Mitra" pitchFamily="2" charset="-78"/>
              </a:rPr>
              <a:t>مثال:اگر دو نفر قرارداد صلح </a:t>
            </a:r>
            <a:r>
              <a:rPr lang="fa-IR" dirty="0" err="1" smtClean="0">
                <a:cs typeface="B Mitra" pitchFamily="2" charset="-78"/>
              </a:rPr>
              <a:t>معوض</a:t>
            </a:r>
            <a:r>
              <a:rPr lang="fa-IR" dirty="0" smtClean="0">
                <a:cs typeface="B Mitra" pitchFamily="2" charset="-78"/>
              </a:rPr>
              <a:t> در خصوص دو دستگاه خودرو منعقد نمایند </a:t>
            </a:r>
            <a:r>
              <a:rPr lang="fa-IR" dirty="0" err="1" smtClean="0">
                <a:cs typeface="B Mitra" pitchFamily="2" charset="-78"/>
              </a:rPr>
              <a:t>ودر</a:t>
            </a:r>
            <a:r>
              <a:rPr lang="fa-IR" dirty="0" smtClean="0">
                <a:cs typeface="B Mitra" pitchFamily="2" charset="-78"/>
              </a:rPr>
              <a:t> صورتی که ارزش روز یکی از خودروها 160000000ریال </a:t>
            </a:r>
            <a:r>
              <a:rPr lang="fa-IR" dirty="0" err="1" smtClean="0">
                <a:cs typeface="B Mitra" pitchFamily="2" charset="-78"/>
              </a:rPr>
              <a:t>وخودرو</a:t>
            </a:r>
            <a:r>
              <a:rPr lang="fa-IR" dirty="0" smtClean="0">
                <a:cs typeface="B Mitra" pitchFamily="2" charset="-78"/>
              </a:rPr>
              <a:t> دیگر 200000000ریال </a:t>
            </a:r>
            <a:r>
              <a:rPr lang="fa-IR" dirty="0" err="1" smtClean="0">
                <a:cs typeface="B Mitra" pitchFamily="2" charset="-78"/>
              </a:rPr>
              <a:t>باشدشخصی</a:t>
            </a:r>
            <a:r>
              <a:rPr lang="fa-IR" dirty="0" smtClean="0">
                <a:cs typeface="B Mitra" pitchFamily="2" charset="-78"/>
              </a:rPr>
              <a:t> که خودروی با ارزش بالاتر</a:t>
            </a:r>
            <a:endParaRPr lang="fa-IR" dirty="0">
              <a:cs typeface="B Mitra" pitchFamily="2"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14422"/>
            <a:ext cx="8686800" cy="4865703"/>
          </a:xfrm>
        </p:spPr>
        <p:txBody>
          <a:bodyPr/>
          <a:lstStyle/>
          <a:p>
            <a:pPr>
              <a:buNone/>
            </a:pPr>
            <a:r>
              <a:rPr lang="fa-IR" dirty="0" smtClean="0">
                <a:cs typeface="B Mitra" pitchFamily="2" charset="-78"/>
              </a:rPr>
              <a:t>را </a:t>
            </a:r>
            <a:r>
              <a:rPr lang="fa-IR" dirty="0" err="1" smtClean="0">
                <a:cs typeface="B Mitra" pitchFamily="2" charset="-78"/>
              </a:rPr>
              <a:t>تملک</a:t>
            </a:r>
            <a:r>
              <a:rPr lang="fa-IR" dirty="0" smtClean="0">
                <a:cs typeface="B Mitra" pitchFamily="2" charset="-78"/>
              </a:rPr>
              <a:t> می نماید، مشمول مالیات بر درآمد اتفاقی به ماخذ 40000000ریال خواهد بود.</a:t>
            </a:r>
          </a:p>
          <a:p>
            <a:pPr>
              <a:buNone/>
            </a:pPr>
            <a:endParaRPr lang="fa-IR" sz="2800" dirty="0" smtClean="0">
              <a:cs typeface="B Titr" pitchFamily="2" charset="-78"/>
            </a:endParaRPr>
          </a:p>
          <a:p>
            <a:pPr>
              <a:buNone/>
            </a:pPr>
            <a:r>
              <a:rPr lang="fa-IR" sz="2800" dirty="0" smtClean="0">
                <a:cs typeface="B Titr" pitchFamily="2" charset="-78"/>
              </a:rPr>
              <a:t>نرخ مالیات </a:t>
            </a:r>
            <a:r>
              <a:rPr lang="fa-IR" sz="2800" dirty="0" err="1" smtClean="0">
                <a:cs typeface="B Titr" pitchFamily="2" charset="-78"/>
              </a:rPr>
              <a:t>بردرآمد</a:t>
            </a:r>
            <a:r>
              <a:rPr lang="fa-IR" sz="2800" dirty="0" smtClean="0">
                <a:cs typeface="B Titr" pitchFamily="2" charset="-78"/>
              </a:rPr>
              <a:t> اتفاقی:</a:t>
            </a:r>
          </a:p>
          <a:p>
            <a:pPr algn="just">
              <a:lnSpc>
                <a:spcPct val="150000"/>
              </a:lnSpc>
              <a:buNone/>
            </a:pPr>
            <a:r>
              <a:rPr lang="fa-IR" sz="2800" dirty="0" smtClean="0">
                <a:cs typeface="B Mitra" pitchFamily="2" charset="-78"/>
              </a:rPr>
              <a:t>نرخ مالیات </a:t>
            </a:r>
            <a:r>
              <a:rPr lang="fa-IR" sz="2800" dirty="0" err="1" smtClean="0">
                <a:cs typeface="B Mitra" pitchFamily="2" charset="-78"/>
              </a:rPr>
              <a:t>بردرآمد</a:t>
            </a:r>
            <a:r>
              <a:rPr lang="fa-IR" sz="2800" dirty="0" smtClean="0">
                <a:cs typeface="B Mitra" pitchFamily="2" charset="-78"/>
              </a:rPr>
              <a:t> اتفاقی در خصوص اشخاص حقیقی نرخ مقرر در ماده 131ق.م.</a:t>
            </a:r>
            <a:r>
              <a:rPr lang="fa-IR" sz="2800" dirty="0" err="1" smtClean="0">
                <a:cs typeface="B Mitra" pitchFamily="2" charset="-78"/>
              </a:rPr>
              <a:t>م</a:t>
            </a:r>
            <a:r>
              <a:rPr lang="fa-IR" sz="2800" dirty="0" smtClean="0">
                <a:cs typeface="B Mitra" pitchFamily="2" charset="-78"/>
              </a:rPr>
              <a:t> </a:t>
            </a:r>
            <a:r>
              <a:rPr lang="fa-IR" sz="2800" dirty="0" err="1" smtClean="0">
                <a:cs typeface="B Mitra" pitchFamily="2" charset="-78"/>
              </a:rPr>
              <a:t>ودر</a:t>
            </a:r>
            <a:r>
              <a:rPr lang="fa-IR" sz="2800" dirty="0" smtClean="0">
                <a:cs typeface="B Mitra" pitchFamily="2" charset="-78"/>
              </a:rPr>
              <a:t> مورد اشخاص حقوقی به استناد رای شماره 14302/201 مورخ 3/8/88 هیات عمومی شورای عالی مالیاتی نرخ 25درصد موضوع ماده 105ق.م.</a:t>
            </a:r>
            <a:r>
              <a:rPr lang="fa-IR" sz="2800" dirty="0" err="1" smtClean="0">
                <a:cs typeface="B Mitra" pitchFamily="2" charset="-78"/>
              </a:rPr>
              <a:t>م</a:t>
            </a:r>
            <a:r>
              <a:rPr lang="fa-IR" sz="2800" dirty="0" smtClean="0">
                <a:cs typeface="B Mitra" pitchFamily="2" charset="-78"/>
              </a:rPr>
              <a:t> قابل اعمال می باشد.</a:t>
            </a:r>
            <a:endParaRPr lang="fa-IR" sz="2800" dirty="0">
              <a:cs typeface="B Mitra" pitchFamily="2" charset="-7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a:r>
              <a:rPr lang="fa-IR" sz="2800" dirty="0" smtClean="0">
                <a:cs typeface="B Titr" pitchFamily="2" charset="-78"/>
              </a:rPr>
              <a:t>مقررات مربوط به درآمد اتفاقی ناشی از صلح ٍ،</a:t>
            </a:r>
            <a:r>
              <a:rPr lang="fa-IR" sz="2800" dirty="0" err="1" smtClean="0">
                <a:cs typeface="B Titr" pitchFamily="2" charset="-78"/>
              </a:rPr>
              <a:t>هبه</a:t>
            </a:r>
            <a:r>
              <a:rPr lang="fa-IR" sz="2800" dirty="0" smtClean="0">
                <a:cs typeface="B Titr" pitchFamily="2" charset="-78"/>
              </a:rPr>
              <a:t> و </a:t>
            </a:r>
            <a:r>
              <a:rPr lang="fa-IR" sz="2800" dirty="0" err="1" smtClean="0">
                <a:cs typeface="B Titr" pitchFamily="2" charset="-78"/>
              </a:rPr>
              <a:t>وصیت</a:t>
            </a:r>
            <a:endParaRPr lang="fa-IR" sz="2800" dirty="0">
              <a:cs typeface="B Titr" pitchFamily="2" charset="-78"/>
            </a:endParaRPr>
          </a:p>
        </p:txBody>
      </p:sp>
      <p:sp>
        <p:nvSpPr>
          <p:cNvPr id="3" name="Content Placeholder 2"/>
          <p:cNvSpPr>
            <a:spLocks noGrp="1"/>
          </p:cNvSpPr>
          <p:nvPr>
            <p:ph idx="1"/>
          </p:nvPr>
        </p:nvSpPr>
        <p:spPr/>
        <p:txBody>
          <a:bodyPr>
            <a:normAutofit/>
          </a:bodyPr>
          <a:lstStyle/>
          <a:p>
            <a:pPr algn="just">
              <a:lnSpc>
                <a:spcPct val="150000"/>
              </a:lnSpc>
              <a:buNone/>
            </a:pPr>
            <a:r>
              <a:rPr lang="fa-IR" dirty="0" smtClean="0">
                <a:cs typeface="B Mitra" pitchFamily="2" charset="-78"/>
              </a:rPr>
              <a:t>* مطابق ماده 121ق.م.</a:t>
            </a:r>
            <a:r>
              <a:rPr lang="fa-IR" dirty="0" err="1" smtClean="0">
                <a:cs typeface="B Mitra" pitchFamily="2" charset="-78"/>
              </a:rPr>
              <a:t>م</a:t>
            </a:r>
            <a:r>
              <a:rPr lang="fa-IR" dirty="0" smtClean="0">
                <a:cs typeface="B Mitra" pitchFamily="2" charset="-78"/>
              </a:rPr>
              <a:t> صلح با شرط خیار فسخ </a:t>
            </a:r>
            <a:r>
              <a:rPr lang="fa-IR" dirty="0" err="1" smtClean="0">
                <a:cs typeface="B Mitra" pitchFamily="2" charset="-78"/>
              </a:rPr>
              <a:t>وهبه</a:t>
            </a:r>
            <a:r>
              <a:rPr lang="fa-IR" dirty="0" smtClean="0">
                <a:cs typeface="B Mitra" pitchFamily="2" charset="-78"/>
              </a:rPr>
              <a:t> با حق رجوع از نظر مالیاتی قطعی تلقی می گردد ولی در صورتی که ظرف شش ماه از تاریخ وقوع عقد معامله فسخ یا </a:t>
            </a:r>
            <a:r>
              <a:rPr lang="fa-IR" dirty="0" err="1" smtClean="0">
                <a:cs typeface="B Mitra" pitchFamily="2" charset="-78"/>
              </a:rPr>
              <a:t>اقاله</a:t>
            </a:r>
            <a:r>
              <a:rPr lang="fa-IR" dirty="0" smtClean="0">
                <a:cs typeface="B Mitra" pitchFamily="2" charset="-78"/>
              </a:rPr>
              <a:t> یا رجوع شود،</a:t>
            </a:r>
            <a:r>
              <a:rPr lang="fa-IR" dirty="0" err="1" smtClean="0">
                <a:cs typeface="B Mitra" pitchFamily="2" charset="-78"/>
              </a:rPr>
              <a:t>وجوهی</a:t>
            </a:r>
            <a:r>
              <a:rPr lang="fa-IR" dirty="0" smtClean="0">
                <a:cs typeface="B Mitra" pitchFamily="2" charset="-78"/>
              </a:rPr>
              <a:t> که به عنوان مالیات بر درآمد اتفاقی وصول شده است قابل استرداد می باشد.در این صورت اگر در فاصله بین وقوع عقد </a:t>
            </a:r>
            <a:r>
              <a:rPr lang="fa-IR" dirty="0" err="1" smtClean="0">
                <a:cs typeface="B Mitra" pitchFamily="2" charset="-78"/>
              </a:rPr>
              <a:t>وفسخ</a:t>
            </a:r>
            <a:r>
              <a:rPr lang="fa-IR" dirty="0" smtClean="0">
                <a:cs typeface="B Mitra" pitchFamily="2" charset="-78"/>
              </a:rPr>
              <a:t> یا </a:t>
            </a:r>
            <a:r>
              <a:rPr lang="fa-IR" dirty="0" err="1" smtClean="0">
                <a:cs typeface="B Mitra" pitchFamily="2" charset="-78"/>
              </a:rPr>
              <a:t>اقاله</a:t>
            </a:r>
            <a:r>
              <a:rPr lang="fa-IR" dirty="0" smtClean="0">
                <a:cs typeface="B Mitra" pitchFamily="2" charset="-78"/>
              </a:rPr>
              <a:t> یا رجوع منتقل </a:t>
            </a:r>
            <a:r>
              <a:rPr lang="fa-IR" dirty="0" err="1" smtClean="0">
                <a:cs typeface="B Mitra" pitchFamily="2" charset="-78"/>
              </a:rPr>
              <a:t>الیه</a:t>
            </a:r>
            <a:r>
              <a:rPr lang="fa-IR" dirty="0" smtClean="0">
                <a:cs typeface="B Mitra" pitchFamily="2" charset="-78"/>
              </a:rPr>
              <a:t> از منافع آن استفاده کرده باشد، نسبت به آن منفعت مشمول مالیات </a:t>
            </a:r>
            <a:r>
              <a:rPr lang="fa-IR" dirty="0" err="1" smtClean="0">
                <a:cs typeface="B Mitra" pitchFamily="2" charset="-78"/>
              </a:rPr>
              <a:t>بردرآمد</a:t>
            </a:r>
            <a:r>
              <a:rPr lang="fa-IR" dirty="0" smtClean="0">
                <a:cs typeface="B Mitra" pitchFamily="2" charset="-78"/>
              </a:rPr>
              <a:t> اتفاقی خواهد بود.</a:t>
            </a:r>
            <a:endParaRPr lang="fa-IR" dirty="0">
              <a:cs typeface="B Mitra" pitchFamily="2" charset="-7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2984"/>
            <a:ext cx="8686800" cy="4937141"/>
          </a:xfrm>
        </p:spPr>
        <p:txBody>
          <a:bodyPr>
            <a:normAutofit/>
          </a:bodyPr>
          <a:lstStyle/>
          <a:p>
            <a:pPr algn="just">
              <a:buFont typeface="Arial" charset="0"/>
              <a:buChar char="•"/>
            </a:pPr>
            <a:r>
              <a:rPr lang="fa-IR" dirty="0" smtClean="0">
                <a:cs typeface="B Mitra" pitchFamily="2" charset="-78"/>
              </a:rPr>
              <a:t>مطابق ماده 122ق.م.</a:t>
            </a:r>
            <a:r>
              <a:rPr lang="fa-IR" dirty="0" err="1" smtClean="0">
                <a:cs typeface="B Mitra" pitchFamily="2" charset="-78"/>
              </a:rPr>
              <a:t>م</a:t>
            </a:r>
            <a:r>
              <a:rPr lang="fa-IR" dirty="0" smtClean="0">
                <a:cs typeface="B Mitra" pitchFamily="2" charset="-78"/>
              </a:rPr>
              <a:t> در مورد صلح مالی که منافع آن مادام </a:t>
            </a:r>
            <a:r>
              <a:rPr lang="fa-IR" dirty="0" err="1" smtClean="0">
                <a:cs typeface="B Mitra" pitchFamily="2" charset="-78"/>
              </a:rPr>
              <a:t>العمر</a:t>
            </a:r>
            <a:r>
              <a:rPr lang="fa-IR" dirty="0" smtClean="0">
                <a:cs typeface="B Mitra" pitchFamily="2" charset="-78"/>
              </a:rPr>
              <a:t> یا برای مدت معین به مصالح یا شخص ثالث اختصاص داده می شود بهای مال جمع ارزش عین </a:t>
            </a:r>
            <a:r>
              <a:rPr lang="fa-IR" dirty="0" err="1" smtClean="0">
                <a:cs typeface="B Mitra" pitchFamily="2" charset="-78"/>
              </a:rPr>
              <a:t>ومنفعت</a:t>
            </a:r>
            <a:r>
              <a:rPr lang="fa-IR" dirty="0" smtClean="0">
                <a:cs typeface="B Mitra" pitchFamily="2" charset="-78"/>
              </a:rPr>
              <a:t> در تاریخ تعلق منافع ، ماخذ مالیات </a:t>
            </a:r>
            <a:r>
              <a:rPr lang="fa-IR" dirty="0" err="1" smtClean="0">
                <a:cs typeface="B Mitra" pitchFamily="2" charset="-78"/>
              </a:rPr>
              <a:t>متصالح</a:t>
            </a:r>
            <a:r>
              <a:rPr lang="fa-IR" dirty="0" smtClean="0">
                <a:cs typeface="B Mitra" pitchFamily="2" charset="-78"/>
              </a:rPr>
              <a:t> (شخصی که آن را قبول نموده است )در تاریخ مزبور خواهد بود.</a:t>
            </a:r>
          </a:p>
          <a:p>
            <a:pPr algn="just">
              <a:buFont typeface="Arial" charset="0"/>
              <a:buChar char="•"/>
            </a:pPr>
            <a:r>
              <a:rPr lang="fa-IR" dirty="0" smtClean="0">
                <a:cs typeface="B Mitra" pitchFamily="2" charset="-78"/>
              </a:rPr>
              <a:t>* مطابق تبصره ماده 122ق.م.</a:t>
            </a:r>
            <a:r>
              <a:rPr lang="fa-IR" dirty="0" err="1" smtClean="0">
                <a:cs typeface="B Mitra" pitchFamily="2" charset="-78"/>
              </a:rPr>
              <a:t>م</a:t>
            </a:r>
            <a:r>
              <a:rPr lang="fa-IR" dirty="0" smtClean="0">
                <a:cs typeface="B Mitra" pitchFamily="2" charset="-78"/>
              </a:rPr>
              <a:t> درصورتی که قبل از تاریخ تعلق منفعت </a:t>
            </a:r>
            <a:r>
              <a:rPr lang="fa-IR" dirty="0" err="1" smtClean="0">
                <a:cs typeface="B Mitra" pitchFamily="2" charset="-78"/>
              </a:rPr>
              <a:t>انتقالاتی</a:t>
            </a:r>
            <a:r>
              <a:rPr lang="fa-IR" dirty="0" smtClean="0">
                <a:cs typeface="B Mitra" pitchFamily="2" charset="-78"/>
              </a:rPr>
              <a:t> صورت گیرد قیمت مذکور </a:t>
            </a:r>
            <a:r>
              <a:rPr lang="fa-IR" dirty="0" err="1" smtClean="0">
                <a:cs typeface="B Mitra" pitchFamily="2" charset="-78"/>
              </a:rPr>
              <a:t>درسند</a:t>
            </a:r>
            <a:r>
              <a:rPr lang="fa-IR" dirty="0" smtClean="0">
                <a:cs typeface="B Mitra" pitchFamily="2" charset="-78"/>
              </a:rPr>
              <a:t> ماخذ مالیات انتقال دهنده </a:t>
            </a:r>
            <a:r>
              <a:rPr lang="fa-IR" dirty="0" err="1" smtClean="0">
                <a:cs typeface="B Mitra" pitchFamily="2" charset="-78"/>
              </a:rPr>
              <a:t>قرارخواهد</a:t>
            </a:r>
            <a:r>
              <a:rPr lang="fa-IR" dirty="0" smtClean="0">
                <a:cs typeface="B Mitra" pitchFamily="2" charset="-78"/>
              </a:rPr>
              <a:t> گرفت  که طبق مقررات فصل مالیات بر درآمد اتفاقی مشمول مالیات خواهد بود،لیکن ماخذ مالیات آخرین انتقال گیرنده عین که منافع مال نیز به </a:t>
            </a:r>
            <a:r>
              <a:rPr lang="fa-IR" dirty="0" err="1" smtClean="0">
                <a:cs typeface="B Mitra" pitchFamily="2" charset="-78"/>
              </a:rPr>
              <a:t>اوتعلق</a:t>
            </a:r>
            <a:r>
              <a:rPr lang="fa-IR" dirty="0" smtClean="0">
                <a:cs typeface="B Mitra" pitchFamily="2" charset="-78"/>
              </a:rPr>
              <a:t> </a:t>
            </a:r>
            <a:r>
              <a:rPr lang="fa-IR" dirty="0" err="1" smtClean="0">
                <a:cs typeface="B Mitra" pitchFamily="2" charset="-78"/>
              </a:rPr>
              <a:t>بگیردعبارت</a:t>
            </a:r>
            <a:r>
              <a:rPr lang="fa-IR" dirty="0" smtClean="0">
                <a:cs typeface="B Mitra" pitchFamily="2" charset="-78"/>
              </a:rPr>
              <a:t> خواهد بود از </a:t>
            </a:r>
            <a:r>
              <a:rPr lang="fa-IR" dirty="0" err="1" smtClean="0">
                <a:cs typeface="B Mitra" pitchFamily="2" charset="-78"/>
              </a:rPr>
              <a:t>مابه</a:t>
            </a:r>
            <a:r>
              <a:rPr lang="fa-IR" dirty="0" smtClean="0">
                <a:cs typeface="B Mitra" pitchFamily="2" charset="-78"/>
              </a:rPr>
              <a:t> </a:t>
            </a:r>
            <a:r>
              <a:rPr lang="fa-IR" dirty="0" err="1" smtClean="0">
                <a:cs typeface="B Mitra" pitchFamily="2" charset="-78"/>
              </a:rPr>
              <a:t>التفاوت</a:t>
            </a:r>
            <a:r>
              <a:rPr lang="fa-IR" dirty="0" smtClean="0">
                <a:cs typeface="B Mitra" pitchFamily="2" charset="-78"/>
              </a:rPr>
              <a:t> بهای مال به شرح حکم فوق </a:t>
            </a:r>
            <a:r>
              <a:rPr lang="fa-IR" dirty="0" err="1" smtClean="0">
                <a:cs typeface="B Mitra" pitchFamily="2" charset="-78"/>
              </a:rPr>
              <a:t>ومبلغی</a:t>
            </a:r>
            <a:r>
              <a:rPr lang="fa-IR" dirty="0" smtClean="0">
                <a:cs typeface="B Mitra" pitchFamily="2" charset="-78"/>
              </a:rPr>
              <a:t> که طبق سند پرداخته است.</a:t>
            </a:r>
            <a:endParaRPr lang="fa-IR" dirty="0">
              <a:cs typeface="B Mitra" pitchFamily="2" charset="-7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2984"/>
            <a:ext cx="8686800" cy="4937141"/>
          </a:xfrm>
        </p:spPr>
        <p:txBody>
          <a:bodyPr/>
          <a:lstStyle/>
          <a:p>
            <a:pPr algn="just">
              <a:lnSpc>
                <a:spcPct val="150000"/>
              </a:lnSpc>
              <a:buNone/>
            </a:pPr>
            <a:r>
              <a:rPr lang="fa-IR" dirty="0" smtClean="0">
                <a:cs typeface="B Mitra" pitchFamily="2" charset="-78"/>
              </a:rPr>
              <a:t>نکته: </a:t>
            </a:r>
            <a:r>
              <a:rPr lang="fa-IR" dirty="0" err="1" smtClean="0">
                <a:cs typeface="B Mitra" pitchFamily="2" charset="-78"/>
              </a:rPr>
              <a:t>عقودی</a:t>
            </a:r>
            <a:r>
              <a:rPr lang="fa-IR" dirty="0" smtClean="0">
                <a:cs typeface="B Mitra" pitchFamily="2" charset="-78"/>
              </a:rPr>
              <a:t> که به صورت صلح بوده </a:t>
            </a:r>
            <a:r>
              <a:rPr lang="fa-IR" dirty="0" err="1" smtClean="0">
                <a:cs typeface="B Mitra" pitchFamily="2" charset="-78"/>
              </a:rPr>
              <a:t>وعین</a:t>
            </a:r>
            <a:r>
              <a:rPr lang="fa-IR" dirty="0" smtClean="0">
                <a:cs typeface="B Mitra" pitchFamily="2" charset="-78"/>
              </a:rPr>
              <a:t> مال در تاریخ عقد منتقل ولی منافع (مثل حق استفاده از خانه مسکونی)تا </a:t>
            </a:r>
            <a:r>
              <a:rPr lang="fa-IR" dirty="0" err="1" smtClean="0">
                <a:cs typeface="B Mitra" pitchFamily="2" charset="-78"/>
              </a:rPr>
              <a:t>آخرعمر</a:t>
            </a:r>
            <a:r>
              <a:rPr lang="fa-IR" dirty="0" smtClean="0">
                <a:cs typeface="B Mitra" pitchFamily="2" charset="-78"/>
              </a:rPr>
              <a:t> مصالح (عمری)یا برای مدت معین (</a:t>
            </a:r>
            <a:r>
              <a:rPr lang="fa-IR" dirty="0" err="1" smtClean="0">
                <a:cs typeface="B Mitra" pitchFamily="2" charset="-78"/>
              </a:rPr>
              <a:t>رقبی</a:t>
            </a:r>
            <a:r>
              <a:rPr lang="fa-IR" dirty="0" smtClean="0">
                <a:cs typeface="B Mitra" pitchFamily="2" charset="-78"/>
              </a:rPr>
              <a:t>)در اختیار مصالح یا شخص </a:t>
            </a:r>
            <a:r>
              <a:rPr lang="fa-IR" dirty="0" err="1" smtClean="0">
                <a:cs typeface="B Mitra" pitchFamily="2" charset="-78"/>
              </a:rPr>
              <a:t>ثالثی</a:t>
            </a:r>
            <a:r>
              <a:rPr lang="fa-IR" dirty="0" smtClean="0">
                <a:cs typeface="B Mitra" pitchFamily="2" charset="-78"/>
              </a:rPr>
              <a:t> </a:t>
            </a:r>
            <a:r>
              <a:rPr lang="fa-IR" dirty="0" err="1" smtClean="0">
                <a:cs typeface="B Mitra" pitchFamily="2" charset="-78"/>
              </a:rPr>
              <a:t>قرارمی</a:t>
            </a:r>
            <a:r>
              <a:rPr lang="fa-IR" dirty="0" smtClean="0">
                <a:cs typeface="B Mitra" pitchFamily="2" charset="-78"/>
              </a:rPr>
              <a:t> گیرد، مشمول مقررات ماده 122ق.م.</a:t>
            </a:r>
            <a:r>
              <a:rPr lang="fa-IR" dirty="0" err="1" smtClean="0">
                <a:cs typeface="B Mitra" pitchFamily="2" charset="-78"/>
              </a:rPr>
              <a:t>م</a:t>
            </a:r>
            <a:r>
              <a:rPr lang="fa-IR" dirty="0" smtClean="0">
                <a:cs typeface="B Mitra" pitchFamily="2" charset="-78"/>
              </a:rPr>
              <a:t> بوده </a:t>
            </a:r>
            <a:r>
              <a:rPr lang="fa-IR" dirty="0" err="1" smtClean="0">
                <a:cs typeface="B Mitra" pitchFamily="2" charset="-78"/>
              </a:rPr>
              <a:t>ودر</a:t>
            </a:r>
            <a:r>
              <a:rPr lang="fa-IR" dirty="0" smtClean="0">
                <a:cs typeface="B Mitra" pitchFamily="2" charset="-78"/>
              </a:rPr>
              <a:t> تاریخ عقد مالیاتی تعلق </a:t>
            </a:r>
            <a:r>
              <a:rPr lang="fa-IR" dirty="0" err="1" smtClean="0">
                <a:cs typeface="B Mitra" pitchFamily="2" charset="-78"/>
              </a:rPr>
              <a:t>نمی</a:t>
            </a:r>
            <a:r>
              <a:rPr lang="fa-IR" dirty="0" smtClean="0">
                <a:cs typeface="B Mitra" pitchFamily="2" charset="-78"/>
              </a:rPr>
              <a:t> گیرد، بلکه تاریخ تعلق مالیات ،تاریخ تعلق منافع به </a:t>
            </a:r>
            <a:r>
              <a:rPr lang="fa-IR" dirty="0" err="1" smtClean="0">
                <a:cs typeface="B Mitra" pitchFamily="2" charset="-78"/>
              </a:rPr>
              <a:t>متصالح</a:t>
            </a:r>
            <a:r>
              <a:rPr lang="fa-IR" dirty="0" smtClean="0">
                <a:cs typeface="B Mitra" pitchFamily="2" charset="-78"/>
              </a:rPr>
              <a:t> </a:t>
            </a:r>
            <a:r>
              <a:rPr lang="fa-IR" dirty="0" err="1" smtClean="0">
                <a:cs typeface="B Mitra" pitchFamily="2" charset="-78"/>
              </a:rPr>
              <a:t>وماخذ</a:t>
            </a:r>
            <a:r>
              <a:rPr lang="fa-IR" dirty="0" smtClean="0">
                <a:cs typeface="B Mitra" pitchFamily="2" charset="-78"/>
              </a:rPr>
              <a:t> مشمول مالیات آن، ارزش عین منفعت خواهد بود.</a:t>
            </a:r>
          </a:p>
          <a:p>
            <a:pPr algn="just">
              <a:lnSpc>
                <a:spcPct val="150000"/>
              </a:lnSpc>
              <a:buNone/>
            </a:pPr>
            <a:r>
              <a:rPr lang="fa-IR" dirty="0" smtClean="0">
                <a:cs typeface="B Mitra" pitchFamily="2" charset="-78"/>
              </a:rPr>
              <a:t>مثال: شخصی عین یک باب خانه مسکونی را با عقد صلح به فرزندش منتقل،ولی منافع (حق استفاده از خانه)آن را مادام </a:t>
            </a:r>
            <a:r>
              <a:rPr lang="fa-IR" dirty="0" err="1" smtClean="0">
                <a:cs typeface="B Mitra" pitchFamily="2" charset="-78"/>
              </a:rPr>
              <a:t>العمر</a:t>
            </a:r>
            <a:r>
              <a:rPr lang="fa-IR" dirty="0" smtClean="0">
                <a:cs typeface="B Mitra" pitchFamily="2" charset="-78"/>
              </a:rPr>
              <a:t> به همسرش اختصاص می دهد که در این </a:t>
            </a:r>
            <a:r>
              <a:rPr lang="fa-IR" dirty="0" err="1" smtClean="0">
                <a:cs typeface="B Mitra" pitchFamily="2" charset="-78"/>
              </a:rPr>
              <a:t>حالتدر</a:t>
            </a:r>
            <a:r>
              <a:rPr lang="fa-IR" dirty="0" smtClean="0">
                <a:cs typeface="B Mitra" pitchFamily="2" charset="-78"/>
              </a:rPr>
              <a:t> تاریخ </a:t>
            </a:r>
            <a:r>
              <a:rPr lang="fa-IR" dirty="0" err="1" smtClean="0">
                <a:cs typeface="B Mitra" pitchFamily="2" charset="-78"/>
              </a:rPr>
              <a:t>عقدصلح</a:t>
            </a:r>
            <a:r>
              <a:rPr lang="fa-IR" dirty="0" smtClean="0">
                <a:cs typeface="B Mitra" pitchFamily="2" charset="-78"/>
              </a:rPr>
              <a:t>،مشمول مالیات نقل </a:t>
            </a:r>
            <a:r>
              <a:rPr lang="fa-IR" dirty="0" err="1" smtClean="0">
                <a:cs typeface="B Mitra" pitchFamily="2" charset="-78"/>
              </a:rPr>
              <a:t>وانتقالملک</a:t>
            </a:r>
            <a:r>
              <a:rPr lang="fa-IR" dirty="0" smtClean="0">
                <a:cs typeface="B Mitra" pitchFamily="2" charset="-78"/>
              </a:rPr>
              <a:t> یا </a:t>
            </a:r>
            <a:r>
              <a:rPr lang="fa-IR" dirty="0" err="1" smtClean="0">
                <a:cs typeface="B Mitra" pitchFamily="2" charset="-78"/>
              </a:rPr>
              <a:t>درامد</a:t>
            </a:r>
            <a:r>
              <a:rPr lang="fa-IR" dirty="0" smtClean="0">
                <a:cs typeface="B Mitra" pitchFamily="2" charset="-78"/>
              </a:rPr>
              <a:t> اتفاقی نبوده،بلکه تاریخ تعلق مالیات تاریخ</a:t>
            </a:r>
            <a:endParaRPr lang="fa-IR" dirty="0">
              <a:cs typeface="B Mitra" pitchFamily="2" charset="-7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28670"/>
            <a:ext cx="8229600" cy="5395930"/>
          </a:xfrm>
        </p:spPr>
        <p:txBody>
          <a:bodyPr>
            <a:normAutofit lnSpcReduction="10000"/>
          </a:bodyPr>
          <a:lstStyle/>
          <a:p>
            <a:pPr algn="just">
              <a:lnSpc>
                <a:spcPct val="150000"/>
              </a:lnSpc>
              <a:buNone/>
            </a:pPr>
            <a:r>
              <a:rPr lang="fa-IR" dirty="0" smtClean="0">
                <a:cs typeface="B Mitra" pitchFamily="2" charset="-78"/>
              </a:rPr>
              <a:t>فوت همسر مصالح خواهد بود.از سوی دیگر </a:t>
            </a:r>
            <a:r>
              <a:rPr lang="fa-IR" dirty="0" err="1" smtClean="0">
                <a:cs typeface="B Mitra" pitchFamily="2" charset="-78"/>
              </a:rPr>
              <a:t>هرگاه</a:t>
            </a:r>
            <a:r>
              <a:rPr lang="fa-IR" dirty="0" smtClean="0">
                <a:cs typeface="B Mitra" pitchFamily="2" charset="-78"/>
              </a:rPr>
              <a:t> فرزند مصالح قبل از فوت مادرش،ملک </a:t>
            </a:r>
            <a:r>
              <a:rPr lang="fa-IR" dirty="0" err="1" smtClean="0">
                <a:cs typeface="B Mitra" pitchFamily="2" charset="-78"/>
              </a:rPr>
              <a:t>رابه</a:t>
            </a:r>
            <a:r>
              <a:rPr lang="fa-IR" dirty="0" smtClean="0">
                <a:cs typeface="B Mitra" pitchFamily="2" charset="-78"/>
              </a:rPr>
              <a:t> شخص ثالث انتقال دهد،انتقال مزبور به ماخذ قیمت مذکور در سند،ماخذ مالیات بر درآمد اتفاقی </a:t>
            </a:r>
            <a:r>
              <a:rPr lang="fa-IR" dirty="0" err="1" smtClean="0">
                <a:cs typeface="B Mitra" pitchFamily="2" charset="-78"/>
              </a:rPr>
              <a:t>خواهدبود</a:t>
            </a:r>
            <a:r>
              <a:rPr lang="fa-IR" dirty="0" smtClean="0">
                <a:cs typeface="B Mitra" pitchFamily="2" charset="-78"/>
              </a:rPr>
              <a:t> که از انتقال دهنده وصول خواهد شد </a:t>
            </a:r>
            <a:r>
              <a:rPr lang="fa-IR" dirty="0" err="1" smtClean="0">
                <a:cs typeface="B Mitra" pitchFamily="2" charset="-78"/>
              </a:rPr>
              <a:t>ودر</a:t>
            </a:r>
            <a:r>
              <a:rPr lang="fa-IR" dirty="0" smtClean="0">
                <a:cs typeface="B Mitra" pitchFamily="2" charset="-78"/>
              </a:rPr>
              <a:t> صورت فوت همسر مصالح ،آخرین انتقال گیرنده ،مشمول مالیات بر درآمد اتفاقی به ماخذ ارزش عین </a:t>
            </a:r>
            <a:r>
              <a:rPr lang="fa-IR" dirty="0" err="1" smtClean="0">
                <a:cs typeface="B Mitra" pitchFamily="2" charset="-78"/>
              </a:rPr>
              <a:t>ومنفعت</a:t>
            </a:r>
            <a:r>
              <a:rPr lang="fa-IR" dirty="0" smtClean="0">
                <a:cs typeface="B Mitra" pitchFamily="2" charset="-78"/>
              </a:rPr>
              <a:t> پس از </a:t>
            </a:r>
            <a:r>
              <a:rPr lang="fa-IR" dirty="0" err="1" smtClean="0">
                <a:cs typeface="B Mitra" pitchFamily="2" charset="-78"/>
              </a:rPr>
              <a:t>کسرقیمت</a:t>
            </a:r>
            <a:r>
              <a:rPr lang="fa-IR" dirty="0" smtClean="0">
                <a:cs typeface="B Mitra" pitchFamily="2" charset="-78"/>
              </a:rPr>
              <a:t> مذکور </a:t>
            </a:r>
            <a:r>
              <a:rPr lang="fa-IR" dirty="0" err="1" smtClean="0">
                <a:cs typeface="B Mitra" pitchFamily="2" charset="-78"/>
              </a:rPr>
              <a:t>درسند</a:t>
            </a:r>
            <a:r>
              <a:rPr lang="fa-IR" dirty="0" smtClean="0">
                <a:cs typeface="B Mitra" pitchFamily="2" charset="-78"/>
              </a:rPr>
              <a:t> یاد شده خواهد بود.</a:t>
            </a:r>
          </a:p>
          <a:p>
            <a:pPr algn="just">
              <a:lnSpc>
                <a:spcPct val="150000"/>
              </a:lnSpc>
              <a:buNone/>
            </a:pPr>
            <a:r>
              <a:rPr lang="fa-IR" dirty="0" smtClean="0">
                <a:cs typeface="B Mitra" pitchFamily="2" charset="-78"/>
              </a:rPr>
              <a:t>* مطابق ماده 124ق. م.</a:t>
            </a:r>
            <a:r>
              <a:rPr lang="fa-IR" dirty="0" err="1" smtClean="0">
                <a:cs typeface="B Mitra" pitchFamily="2" charset="-78"/>
              </a:rPr>
              <a:t>م</a:t>
            </a:r>
            <a:r>
              <a:rPr lang="fa-IR" dirty="0" smtClean="0">
                <a:cs typeface="B Mitra" pitchFamily="2" charset="-78"/>
              </a:rPr>
              <a:t> مال مورد </a:t>
            </a:r>
            <a:r>
              <a:rPr lang="fa-IR" dirty="0" err="1" smtClean="0">
                <a:cs typeface="B Mitra" pitchFamily="2" charset="-78"/>
              </a:rPr>
              <a:t>وصیت</a:t>
            </a:r>
            <a:r>
              <a:rPr lang="fa-IR" dirty="0" smtClean="0">
                <a:cs typeface="B Mitra" pitchFamily="2" charset="-78"/>
              </a:rPr>
              <a:t> به نفع اشخاص معین در حدودی که </a:t>
            </a:r>
            <a:r>
              <a:rPr lang="fa-IR" dirty="0" err="1" smtClean="0">
                <a:cs typeface="B Mitra" pitchFamily="2" charset="-78"/>
              </a:rPr>
              <a:t>وصیت</a:t>
            </a:r>
            <a:r>
              <a:rPr lang="fa-IR" dirty="0" smtClean="0">
                <a:cs typeface="B Mitra" pitchFamily="2" charset="-78"/>
              </a:rPr>
              <a:t> </a:t>
            </a:r>
            <a:r>
              <a:rPr lang="fa-IR" dirty="0" err="1" smtClean="0">
                <a:cs typeface="B Mitra" pitchFamily="2" charset="-78"/>
              </a:rPr>
              <a:t>قانونا</a:t>
            </a:r>
            <a:r>
              <a:rPr lang="fa-IR" dirty="0" smtClean="0">
                <a:cs typeface="B Mitra" pitchFamily="2" charset="-78"/>
              </a:rPr>
              <a:t> نافذ است بعد از قطعی شدن آن در مورد </a:t>
            </a:r>
            <a:r>
              <a:rPr lang="fa-IR" dirty="0" err="1" smtClean="0">
                <a:cs typeface="B Mitra" pitchFamily="2" charset="-78"/>
              </a:rPr>
              <a:t>وراث</a:t>
            </a:r>
            <a:r>
              <a:rPr lang="fa-IR" dirty="0" smtClean="0">
                <a:cs typeface="B Mitra" pitchFamily="2" charset="-78"/>
              </a:rPr>
              <a:t> به سهم </a:t>
            </a:r>
            <a:r>
              <a:rPr lang="fa-IR" dirty="0" err="1" smtClean="0">
                <a:cs typeface="B Mitra" pitchFamily="2" charset="-78"/>
              </a:rPr>
              <a:t>الارث</a:t>
            </a:r>
            <a:r>
              <a:rPr lang="fa-IR" dirty="0" smtClean="0">
                <a:cs typeface="B Mitra" pitchFamily="2" charset="-78"/>
              </a:rPr>
              <a:t> آنها اضافه </a:t>
            </a:r>
            <a:r>
              <a:rPr lang="fa-IR" dirty="0" err="1" smtClean="0">
                <a:cs typeface="B Mitra" pitchFamily="2" charset="-78"/>
              </a:rPr>
              <a:t>ومشمول</a:t>
            </a:r>
            <a:r>
              <a:rPr lang="fa-IR" dirty="0" smtClean="0">
                <a:cs typeface="B Mitra" pitchFamily="2" charset="-78"/>
              </a:rPr>
              <a:t> مالیات بر ارث می باشد </a:t>
            </a:r>
            <a:r>
              <a:rPr lang="fa-IR" dirty="0" err="1" smtClean="0">
                <a:cs typeface="B Mitra" pitchFamily="2" charset="-78"/>
              </a:rPr>
              <a:t>ودر</a:t>
            </a:r>
            <a:r>
              <a:rPr lang="fa-IR" dirty="0" smtClean="0">
                <a:cs typeface="B Mitra" pitchFamily="2" charset="-78"/>
              </a:rPr>
              <a:t> مورد </a:t>
            </a:r>
            <a:r>
              <a:rPr lang="fa-IR" dirty="0" err="1" smtClean="0">
                <a:cs typeface="B Mitra" pitchFamily="2" charset="-78"/>
              </a:rPr>
              <a:t>غیروراث</a:t>
            </a:r>
            <a:r>
              <a:rPr lang="fa-IR" dirty="0" smtClean="0">
                <a:cs typeface="B Mitra" pitchFamily="2" charset="-78"/>
              </a:rPr>
              <a:t> نسبت به کل آن مشمول مالیات بر درآمد اتفاقی </a:t>
            </a:r>
            <a:r>
              <a:rPr lang="fa-IR" dirty="0" err="1" smtClean="0">
                <a:cs typeface="B Mitra" pitchFamily="2" charset="-78"/>
              </a:rPr>
              <a:t>خواهدبود</a:t>
            </a:r>
            <a:r>
              <a:rPr lang="fa-IR" dirty="0" smtClean="0">
                <a:cs typeface="B Mitra" pitchFamily="2" charset="-78"/>
              </a:rPr>
              <a:t>.</a:t>
            </a:r>
            <a:endParaRPr lang="fa-IR" dirty="0">
              <a:cs typeface="B Mitra" pitchFamily="2" charset="-78"/>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434</TotalTime>
  <Words>1415</Words>
  <Application>Microsoft Office PowerPoint</Application>
  <PresentationFormat>On-screen Show (4:3)</PresentationFormat>
  <Paragraphs>44</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Flow</vt:lpstr>
      <vt:lpstr>          مالیات بر درآمد اتفاقی          </vt:lpstr>
      <vt:lpstr>1- مالیات بردرآمد اتفاقی:</vt:lpstr>
      <vt:lpstr>درآمد مشمول مالیات اتفاقی:</vt:lpstr>
      <vt:lpstr>Slide 4</vt:lpstr>
      <vt:lpstr>Slide 5</vt:lpstr>
      <vt:lpstr>مقررات مربوط به درآمد اتفاقی ناشی از صلح ٍ،هبه و وصیت</vt:lpstr>
      <vt:lpstr>Slide 7</vt:lpstr>
      <vt:lpstr>Slide 8</vt:lpstr>
      <vt:lpstr>Slide 9</vt:lpstr>
      <vt:lpstr>Slide 10</vt:lpstr>
      <vt:lpstr>معافیت های مالیاتی درآمد اتفاقی:</vt:lpstr>
      <vt:lpstr>Slide 12</vt:lpstr>
      <vt:lpstr> آئین نامه اجرای بندهای الف وب ماده 127ق.م.م</vt:lpstr>
      <vt:lpstr>Slide 14</vt:lpstr>
      <vt:lpstr>Slide 15</vt:lpstr>
      <vt:lpstr>وظایف مودیان مالیات بر درآمد اتفاقی</vt:lpstr>
    </vt:vector>
  </TitlesOfParts>
  <Company>Office07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DELL</dc:creator>
  <cp:lastModifiedBy>DELL</cp:lastModifiedBy>
  <cp:revision>39</cp:revision>
  <dcterms:created xsi:type="dcterms:W3CDTF">2015-04-01T11:02:25Z</dcterms:created>
  <dcterms:modified xsi:type="dcterms:W3CDTF">2015-04-07T19:53:39Z</dcterms:modified>
</cp:coreProperties>
</file>