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75" r:id="rId5"/>
    <p:sldId id="273" r:id="rId6"/>
    <p:sldId id="271" r:id="rId7"/>
    <p:sldId id="258" r:id="rId8"/>
    <p:sldId id="269" r:id="rId9"/>
    <p:sldId id="276" r:id="rId10"/>
    <p:sldId id="277" r:id="rId11"/>
    <p:sldId id="278" r:id="rId12"/>
    <p:sldId id="259" r:id="rId13"/>
    <p:sldId id="260" r:id="rId14"/>
    <p:sldId id="279" r:id="rId15"/>
    <p:sldId id="280" r:id="rId16"/>
    <p:sldId id="281" r:id="rId17"/>
    <p:sldId id="282" r:id="rId18"/>
    <p:sldId id="283" r:id="rId19"/>
    <p:sldId id="261" r:id="rId20"/>
    <p:sldId id="262" r:id="rId21"/>
    <p:sldId id="284" r:id="rId22"/>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AFA"/>
    <a:srgbClr val="D6D5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82736267-7139-4679-B0C1-EC97188C078B}" type="datetimeFigureOut">
              <a:rPr lang="en-US" smtClean="0"/>
              <a:t>11/2/2017</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89FC7B55-7E46-439E-9D8F-9871EEE5AE4E}"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540672694"/>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736267-7139-4679-B0C1-EC97188C078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C7B55-7E46-439E-9D8F-9871EEE5AE4E}" type="slidenum">
              <a:rPr lang="en-US" smtClean="0"/>
              <a:t>‹#›</a:t>
            </a:fld>
            <a:endParaRPr lang="en-US"/>
          </a:p>
        </p:txBody>
      </p:sp>
    </p:spTree>
    <p:extLst>
      <p:ext uri="{BB962C8B-B14F-4D97-AF65-F5344CB8AC3E}">
        <p14:creationId xmlns:p14="http://schemas.microsoft.com/office/powerpoint/2010/main" val="96218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82736267-7139-4679-B0C1-EC97188C078B}" type="datetimeFigureOut">
              <a:rPr lang="en-US" smtClean="0"/>
              <a:t>11/2/2017</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89FC7B55-7E46-439E-9D8F-9871EEE5AE4E}"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56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736267-7139-4679-B0C1-EC97188C078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C7B55-7E46-439E-9D8F-9871EEE5AE4E}" type="slidenum">
              <a:rPr lang="en-US" smtClean="0"/>
              <a:t>‹#›</a:t>
            </a:fld>
            <a:endParaRPr lang="en-US"/>
          </a:p>
        </p:txBody>
      </p:sp>
    </p:spTree>
    <p:extLst>
      <p:ext uri="{BB962C8B-B14F-4D97-AF65-F5344CB8AC3E}">
        <p14:creationId xmlns:p14="http://schemas.microsoft.com/office/powerpoint/2010/main" val="411139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82736267-7139-4679-B0C1-EC97188C078B}" type="datetimeFigureOut">
              <a:rPr lang="en-US" smtClean="0"/>
              <a:t>11/2/2017</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89FC7B55-7E46-439E-9D8F-9871EEE5AE4E}"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408588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2736267-7139-4679-B0C1-EC97188C078B}"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C7B55-7E46-439E-9D8F-9871EEE5AE4E}" type="slidenum">
              <a:rPr lang="en-US" smtClean="0"/>
              <a:t>‹#›</a:t>
            </a:fld>
            <a:endParaRPr lang="en-US"/>
          </a:p>
        </p:txBody>
      </p:sp>
    </p:spTree>
    <p:extLst>
      <p:ext uri="{BB962C8B-B14F-4D97-AF65-F5344CB8AC3E}">
        <p14:creationId xmlns:p14="http://schemas.microsoft.com/office/powerpoint/2010/main" val="341883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736267-7139-4679-B0C1-EC97188C078B}"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C7B55-7E46-439E-9D8F-9871EEE5AE4E}" type="slidenum">
              <a:rPr lang="en-US" smtClean="0"/>
              <a:t>‹#›</a:t>
            </a:fld>
            <a:endParaRPr lang="en-US"/>
          </a:p>
        </p:txBody>
      </p:sp>
    </p:spTree>
    <p:extLst>
      <p:ext uri="{BB962C8B-B14F-4D97-AF65-F5344CB8AC3E}">
        <p14:creationId xmlns:p14="http://schemas.microsoft.com/office/powerpoint/2010/main" val="400226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736267-7139-4679-B0C1-EC97188C078B}"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C7B55-7E46-439E-9D8F-9871EEE5AE4E}" type="slidenum">
              <a:rPr lang="en-US" smtClean="0"/>
              <a:t>‹#›</a:t>
            </a:fld>
            <a:endParaRPr lang="en-US"/>
          </a:p>
        </p:txBody>
      </p:sp>
    </p:spTree>
    <p:extLst>
      <p:ext uri="{BB962C8B-B14F-4D97-AF65-F5344CB8AC3E}">
        <p14:creationId xmlns:p14="http://schemas.microsoft.com/office/powerpoint/2010/main" val="115495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82736267-7139-4679-B0C1-EC97188C078B}"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C7B55-7E46-439E-9D8F-9871EEE5AE4E}" type="slidenum">
              <a:rPr lang="en-US" smtClean="0"/>
              <a:t>‹#›</a:t>
            </a:fld>
            <a:endParaRPr lang="en-US"/>
          </a:p>
        </p:txBody>
      </p:sp>
    </p:spTree>
    <p:extLst>
      <p:ext uri="{BB962C8B-B14F-4D97-AF65-F5344CB8AC3E}">
        <p14:creationId xmlns:p14="http://schemas.microsoft.com/office/powerpoint/2010/main" val="2425267477"/>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82736267-7139-4679-B0C1-EC97188C078B}" type="datetimeFigureOut">
              <a:rPr lang="en-US" smtClean="0"/>
              <a:t>11/2/2017</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89FC7B55-7E46-439E-9D8F-9871EEE5AE4E}" type="slidenum">
              <a:rPr lang="en-US" smtClean="0"/>
              <a:t>‹#›</a:t>
            </a:fld>
            <a:endParaRPr lang="en-US"/>
          </a:p>
        </p:txBody>
      </p:sp>
    </p:spTree>
    <p:extLst>
      <p:ext uri="{BB962C8B-B14F-4D97-AF65-F5344CB8AC3E}">
        <p14:creationId xmlns:p14="http://schemas.microsoft.com/office/powerpoint/2010/main" val="2966567672"/>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82736267-7139-4679-B0C1-EC97188C078B}" type="datetimeFigureOut">
              <a:rPr lang="en-US" smtClean="0"/>
              <a:t>11/2/2017</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89FC7B55-7E46-439E-9D8F-9871EEE5AE4E}" type="slidenum">
              <a:rPr lang="en-US" smtClean="0"/>
              <a:t>‹#›</a:t>
            </a:fld>
            <a:endParaRPr lang="en-US"/>
          </a:p>
        </p:txBody>
      </p:sp>
    </p:spTree>
    <p:extLst>
      <p:ext uri="{BB962C8B-B14F-4D97-AF65-F5344CB8AC3E}">
        <p14:creationId xmlns:p14="http://schemas.microsoft.com/office/powerpoint/2010/main" val="113357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82736267-7139-4679-B0C1-EC97188C078B}" type="datetimeFigureOut">
              <a:rPr lang="en-US" smtClean="0"/>
              <a:t>11/2/2017</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89FC7B55-7E46-439E-9D8F-9871EEE5AE4E}"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075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m1dinirazavi@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1"/>
            <a:r>
              <a:rPr lang="fa-IR" sz="7200" b="1" dirty="0" smtClean="0">
                <a:latin typeface="IranNastaliq" panose="02020505000000020003" pitchFamily="18" charset="0"/>
                <a:cs typeface="IranNastaliq" panose="02020505000000020003" pitchFamily="18" charset="0"/>
              </a:rPr>
              <a:t>بسم اللّه الرّحمن الرّحیم</a:t>
            </a:r>
            <a:endParaRPr lang="en-US" sz="7200" b="1" dirty="0">
              <a:latin typeface="IranNastaliq" panose="02020505000000020003" pitchFamily="18" charset="0"/>
              <a:cs typeface="IranNastaliq" panose="02020505000000020003" pitchFamily="18" charset="0"/>
            </a:endParaRPr>
          </a:p>
        </p:txBody>
      </p:sp>
      <p:sp>
        <p:nvSpPr>
          <p:cNvPr id="3" name="Subtitle 2"/>
          <p:cNvSpPr>
            <a:spLocks noGrp="1"/>
          </p:cNvSpPr>
          <p:nvPr>
            <p:ph type="subTitle" idx="1"/>
          </p:nvPr>
        </p:nvSpPr>
        <p:spPr>
          <a:xfrm>
            <a:off x="7920752" y="4958365"/>
            <a:ext cx="2601287" cy="1024771"/>
          </a:xfrm>
        </p:spPr>
        <p:txBody>
          <a:bodyPr/>
          <a:lstStyle/>
          <a:p>
            <a:r>
              <a:rPr lang="fa-IR" dirty="0" smtClean="0">
                <a:latin typeface="Adobe Arabic" panose="02040503050201020203" pitchFamily="18" charset="-78"/>
                <a:cs typeface="Adobe Arabic" panose="02040503050201020203" pitchFamily="18" charset="-78"/>
              </a:rPr>
              <a:t>گروه آموزشي قرآن و پيامهاي آسمان </a:t>
            </a:r>
          </a:p>
          <a:p>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58708362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a:solidFill>
                  <a:schemeClr val="tx1"/>
                </a:solidFill>
                <a:cs typeface="B Nazanin" panose="00000400000000000000" pitchFamily="2" charset="-78"/>
              </a:rPr>
              <a:t>آزمون عملکردی نمونه کار</a:t>
            </a:r>
            <a:endParaRPr lang="en-US" dirty="0"/>
          </a:p>
        </p:txBody>
      </p:sp>
      <p:sp>
        <p:nvSpPr>
          <p:cNvPr id="3" name="Content Placeholder 2"/>
          <p:cNvSpPr>
            <a:spLocks noGrp="1"/>
          </p:cNvSpPr>
          <p:nvPr>
            <p:ph idx="1"/>
          </p:nvPr>
        </p:nvSpPr>
        <p:spPr>
          <a:xfrm>
            <a:off x="2933700" y="2438399"/>
            <a:ext cx="8770571" cy="3756339"/>
          </a:xfrm>
        </p:spPr>
        <p:txBody>
          <a:bodyPr>
            <a:noAutofit/>
          </a:bodyPr>
          <a:lstStyle/>
          <a:p>
            <a:pPr algn="r" rtl="1">
              <a:buFont typeface="Wingdings" panose="05000000000000000000" pitchFamily="2" charset="2"/>
              <a:buChar char="§"/>
            </a:pPr>
            <a:r>
              <a:rPr lang="fa-IR" sz="2400" b="1" dirty="0">
                <a:solidFill>
                  <a:schemeClr val="tx1"/>
                </a:solidFill>
                <a:cs typeface="B Nazanin" panose="00000400000000000000" pitchFamily="2" charset="-78"/>
              </a:rPr>
              <a:t>به آزمونی گفته می شود که در آن از فراگیر خواسته می شود حاصل فعالیت عملی خود را ارائه دهد. این شبیه ترین روش به موقعیت واقعی در زندگی طبیعی افراد می‏باشد. </a:t>
            </a:r>
            <a:endParaRPr lang="fa-IR" sz="2400" b="1" dirty="0" smtClean="0">
              <a:solidFill>
                <a:schemeClr val="tx1"/>
              </a:solidFill>
              <a:cs typeface="B Nazanin" panose="00000400000000000000" pitchFamily="2" charset="-78"/>
            </a:endParaRPr>
          </a:p>
          <a:p>
            <a:pPr marL="0" indent="0" algn="ctr" rtl="1">
              <a:buNone/>
            </a:pPr>
            <a:r>
              <a:rPr lang="fa-IR" sz="2400" b="1" dirty="0">
                <a:solidFill>
                  <a:srgbClr val="FF0000"/>
                </a:solidFill>
                <a:cs typeface="B Esfehan" panose="00000700000000000000" pitchFamily="2" charset="-78"/>
              </a:rPr>
              <a:t>مثال : درس كمال همنشين، پيامهاي آسمان پايه هفتم</a:t>
            </a:r>
          </a:p>
          <a:p>
            <a:pPr algn="r" rtl="1">
              <a:buFont typeface="Wingdings" panose="05000000000000000000" pitchFamily="2" charset="2"/>
              <a:buChar char="§"/>
            </a:pPr>
            <a:r>
              <a:rPr lang="fa-IR" sz="2400" b="1" dirty="0" smtClean="0">
                <a:solidFill>
                  <a:schemeClr val="tx1"/>
                </a:solidFill>
                <a:cs typeface="B Nazanin" panose="00000400000000000000" pitchFamily="2" charset="-78"/>
              </a:rPr>
              <a:t>در </a:t>
            </a:r>
            <a:r>
              <a:rPr lang="fa-IR" sz="2400" b="1" dirty="0">
                <a:solidFill>
                  <a:schemeClr val="tx1"/>
                </a:solidFill>
                <a:cs typeface="B Nazanin" panose="00000400000000000000" pitchFamily="2" charset="-78"/>
              </a:rPr>
              <a:t>زمینه انتخاب دوست و هم‏نشین مناسب</a:t>
            </a:r>
            <a:r>
              <a:rPr lang="en-US" sz="2400" b="1" dirty="0">
                <a:solidFill>
                  <a:schemeClr val="tx1"/>
                </a:solidFill>
                <a:cs typeface="B Nazanin" panose="00000400000000000000" pitchFamily="2" charset="-78"/>
              </a:rPr>
              <a:t> </a:t>
            </a:r>
            <a:r>
              <a:rPr lang="fa-IR" sz="2400" b="1" dirty="0">
                <a:solidFill>
                  <a:schemeClr val="tx1"/>
                </a:solidFill>
                <a:cs typeface="B Nazanin" panose="00000400000000000000" pitchFamily="2" charset="-78"/>
              </a:rPr>
              <a:t> شعر،احادیث و روایاتی جستجو کنید و </a:t>
            </a:r>
            <a:r>
              <a:rPr lang="fa-IR" sz="2400" b="1" dirty="0" smtClean="0">
                <a:solidFill>
                  <a:schemeClr val="tx1"/>
                </a:solidFill>
                <a:cs typeface="B Nazanin" panose="00000400000000000000" pitchFamily="2" charset="-78"/>
              </a:rPr>
              <a:t>در قالب بروشوريا روزنامه ديواري در كلاس ارائه دهيد</a:t>
            </a:r>
            <a:r>
              <a:rPr lang="fa-IR" sz="2400" b="1" dirty="0" smtClean="0">
                <a:solidFill>
                  <a:schemeClr val="tx1"/>
                </a:solidFill>
                <a:cs typeface="B Nazanin" panose="00000400000000000000" pitchFamily="2" charset="-78"/>
              </a:rPr>
              <a:t>.</a:t>
            </a:r>
          </a:p>
          <a:p>
            <a:pPr algn="r" rtl="1">
              <a:buFont typeface="Wingdings" panose="05000000000000000000" pitchFamily="2" charset="2"/>
              <a:buChar char="§"/>
            </a:pPr>
            <a:r>
              <a:rPr lang="fa-IR" sz="2400" b="1" dirty="0" smtClean="0">
                <a:solidFill>
                  <a:schemeClr val="tx1"/>
                </a:solidFill>
                <a:cs typeface="B Nazanin" panose="00000400000000000000" pitchFamily="2" charset="-78"/>
              </a:rPr>
              <a:t>گزارش انتخاب دوست مناسب  تاثير آن در زندگي</a:t>
            </a:r>
          </a:p>
          <a:p>
            <a:pPr marL="0" indent="0" algn="r" rtl="1">
              <a:buNone/>
            </a:pPr>
            <a:endParaRPr lang="en-US" sz="2400" b="1" dirty="0">
              <a:solidFill>
                <a:schemeClr val="tx1"/>
              </a:solidFill>
              <a:cs typeface="B Nazanin" panose="00000400000000000000" pitchFamily="2" charset="-78"/>
            </a:endParaRPr>
          </a:p>
          <a:p>
            <a:pPr algn="r" rtl="1">
              <a:buFont typeface="Wingdings" panose="05000000000000000000" pitchFamily="2" charset="2"/>
              <a:buChar char="§"/>
            </a:pPr>
            <a:endParaRPr lang="en-US" sz="2400" b="1" dirty="0">
              <a:solidFill>
                <a:schemeClr val="tx1"/>
              </a:solidFill>
              <a:cs typeface="B Nazanin" panose="00000400000000000000" pitchFamily="2" charset="-78"/>
            </a:endParaRPr>
          </a:p>
          <a:p>
            <a:pPr algn="r" rtl="1">
              <a:buFont typeface="Wingdings" panose="05000000000000000000" pitchFamily="2" charset="2"/>
              <a:buChar char="§"/>
            </a:pPr>
            <a:endParaRPr lang="en-US" sz="2400" dirty="0">
              <a:solidFill>
                <a:schemeClr val="tx1"/>
              </a:solidFill>
            </a:endParaRPr>
          </a:p>
        </p:txBody>
      </p:sp>
      <p:sp>
        <p:nvSpPr>
          <p:cNvPr id="5"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2365817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Nazanin" panose="00000400000000000000" pitchFamily="2" charset="-78"/>
              </a:rPr>
              <a:t>آزمون عملکردی در موقعیتهای شبیه سازی شده</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
            </a:pPr>
            <a:r>
              <a:rPr lang="fa-IR" sz="2400" b="1" dirty="0">
                <a:solidFill>
                  <a:schemeClr val="tx1"/>
                </a:solidFill>
                <a:cs typeface="B Nazanin" panose="00000400000000000000" pitchFamily="2" charset="-78"/>
              </a:rPr>
              <a:t>در این نوع از آزمونها دانش آموز اعمالی را که انجام آن در موقعیتهای واقعی ضروری هستند در یک موقعیت مصنوعی یا شبیه سازی شده انجام می‏دهد مانند ایفای نقش در یک درس</a:t>
            </a:r>
            <a:r>
              <a:rPr lang="fa-IR" sz="2400" b="1" dirty="0" smtClean="0">
                <a:solidFill>
                  <a:schemeClr val="tx1"/>
                </a:solidFill>
                <a:cs typeface="B Nazanin" panose="00000400000000000000" pitchFamily="2" charset="-78"/>
              </a:rPr>
              <a:t>.</a:t>
            </a:r>
          </a:p>
          <a:p>
            <a:pPr algn="r" rtl="1">
              <a:buFont typeface="Wingdings" panose="05000000000000000000" pitchFamily="2" charset="2"/>
              <a:buChar char="§"/>
            </a:pPr>
            <a:endParaRPr lang="fa-IR" sz="2400" b="1" dirty="0" smtClean="0">
              <a:solidFill>
                <a:schemeClr val="tx1"/>
              </a:solidFill>
              <a:cs typeface="B Nazanin" panose="00000400000000000000" pitchFamily="2" charset="-78"/>
            </a:endParaRPr>
          </a:p>
          <a:p>
            <a:pPr algn="ctr" rtl="1">
              <a:buFont typeface="Wingdings" panose="05000000000000000000" pitchFamily="2" charset="2"/>
              <a:buChar char="§"/>
            </a:pPr>
            <a:r>
              <a:rPr lang="fa-IR" sz="2400" b="1" dirty="0">
                <a:solidFill>
                  <a:srgbClr val="FF0000"/>
                </a:solidFill>
                <a:cs typeface="B Esfehan" panose="00000700000000000000" pitchFamily="2" charset="-78"/>
              </a:rPr>
              <a:t>مثال : درس نماز جماعت پيامهاي آسمان پايه </a:t>
            </a:r>
            <a:r>
              <a:rPr lang="fa-IR" sz="2400" b="1" dirty="0" smtClean="0">
                <a:solidFill>
                  <a:srgbClr val="FF0000"/>
                </a:solidFill>
                <a:cs typeface="B Esfehan" panose="00000700000000000000" pitchFamily="2" charset="-78"/>
              </a:rPr>
              <a:t>هفتم</a:t>
            </a:r>
            <a:endParaRPr lang="fa-IR" sz="2400" b="1" dirty="0">
              <a:solidFill>
                <a:schemeClr val="tx1"/>
              </a:solidFill>
              <a:cs typeface="B Nazanin" panose="00000400000000000000" pitchFamily="2" charset="-78"/>
            </a:endParaRPr>
          </a:p>
          <a:p>
            <a:pPr algn="r" rtl="1">
              <a:buFont typeface="Wingdings" panose="05000000000000000000" pitchFamily="2" charset="2"/>
              <a:buChar char="§"/>
            </a:pPr>
            <a:r>
              <a:rPr lang="fa-IR" sz="2400" b="1" dirty="0">
                <a:solidFill>
                  <a:schemeClr val="tx1"/>
                </a:solidFill>
                <a:cs typeface="B Nazanin" panose="00000400000000000000" pitchFamily="2" charset="-78"/>
              </a:rPr>
              <a:t>نحوه‏ی به جا آوردن نماز جمعه را برای دوستان‏تان نمایش بدهید، مراحل انجام آن را رعایت کنید، اذکار نماز را با صدای بلند و رسا بیان کن تا دوستانت بشنوند.</a:t>
            </a:r>
            <a:endParaRPr lang="en-US" sz="2400" b="1" dirty="0">
              <a:solidFill>
                <a:schemeClr val="tx1"/>
              </a:solidFill>
              <a:cs typeface="B Nazanin" panose="00000400000000000000" pitchFamily="2" charset="-78"/>
            </a:endParaRPr>
          </a:p>
          <a:p>
            <a:pPr algn="r" rtl="1">
              <a:buFont typeface="Wingdings" panose="05000000000000000000" pitchFamily="2" charset="2"/>
              <a:buChar char="§"/>
            </a:pPr>
            <a:endParaRPr lang="fa-IR" sz="2400" b="1" dirty="0" smtClean="0">
              <a:solidFill>
                <a:schemeClr val="tx1"/>
              </a:solidFill>
              <a:cs typeface="B Nazanin" panose="00000400000000000000" pitchFamily="2" charset="-78"/>
            </a:endParaRPr>
          </a:p>
          <a:p>
            <a:pPr algn="r" rtl="1">
              <a:buFont typeface="Wingdings" panose="05000000000000000000" pitchFamily="2" charset="2"/>
              <a:buChar char="§"/>
            </a:pPr>
            <a:endParaRPr lang="fa-IR" sz="2400" b="1" dirty="0">
              <a:solidFill>
                <a:schemeClr val="tx1"/>
              </a:solidFill>
              <a:cs typeface="B Nazanin" panose="00000400000000000000" pitchFamily="2" charset="-78"/>
            </a:endParaRPr>
          </a:p>
          <a:p>
            <a:pPr algn="r" rtl="1">
              <a:buFont typeface="Wingdings" panose="05000000000000000000" pitchFamily="2" charset="2"/>
              <a:buChar char="§"/>
            </a:pPr>
            <a:endParaRPr lang="en-US" sz="2400" dirty="0"/>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111512359"/>
      </p:ext>
    </p:extLst>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969817"/>
            <a:ext cx="8770571" cy="1159243"/>
          </a:xfrm>
        </p:spPr>
        <p:txBody>
          <a:bodyPr>
            <a:normAutofit fontScale="90000"/>
          </a:bodyPr>
          <a:lstStyle/>
          <a:p>
            <a:pPr algn="r" rtl="1"/>
            <a:r>
              <a:rPr lang="fa-IR" sz="4000" b="1" dirty="0">
                <a:solidFill>
                  <a:schemeClr val="tx1"/>
                </a:solidFill>
                <a:cs typeface="B Nazanin" panose="00000400000000000000" pitchFamily="2" charset="-78"/>
              </a:rPr>
              <a:t>چگونگی طراحی آزمون عملکردی:</a:t>
            </a:r>
            <a:br>
              <a:rPr lang="fa-IR" sz="4000" b="1" dirty="0">
                <a:solidFill>
                  <a:schemeClr val="tx1"/>
                </a:solidFill>
                <a:cs typeface="B Nazanin" panose="00000400000000000000" pitchFamily="2" charset="-78"/>
              </a:rPr>
            </a:br>
            <a:endParaRPr lang="en-US" sz="4000" b="1" dirty="0">
              <a:solidFill>
                <a:schemeClr val="tx1"/>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400" b="1" dirty="0" smtClean="0">
                <a:solidFill>
                  <a:schemeClr val="tx1"/>
                </a:solidFill>
                <a:cs typeface="B Nazanin" panose="00000400000000000000" pitchFamily="2" charset="-78"/>
              </a:rPr>
              <a:t>طراحی </a:t>
            </a:r>
            <a:r>
              <a:rPr lang="fa-IR" sz="2400" b="1" dirty="0">
                <a:solidFill>
                  <a:schemeClr val="tx1"/>
                </a:solidFill>
                <a:cs typeface="B Nazanin" panose="00000400000000000000" pitchFamily="2" charset="-78"/>
              </a:rPr>
              <a:t>صحیح یک آزمون عملکردی توسط معلم، باید دارای مراحل زیر باشد:</a:t>
            </a:r>
          </a:p>
          <a:p>
            <a:pPr marL="0" indent="0" algn="r" rtl="1">
              <a:buNone/>
            </a:pPr>
            <a:r>
              <a:rPr lang="fa-IR" sz="2400" b="1" dirty="0" smtClean="0">
                <a:solidFill>
                  <a:schemeClr val="tx1"/>
                </a:solidFill>
                <a:cs typeface="B Nazanin" panose="00000400000000000000" pitchFamily="2" charset="-78"/>
              </a:rPr>
              <a:t>1. </a:t>
            </a:r>
            <a:r>
              <a:rPr lang="fa-IR" sz="2400" b="1" dirty="0" smtClean="0">
                <a:solidFill>
                  <a:srgbClr val="FF0000"/>
                </a:solidFill>
                <a:cs typeface="B Nazanin" panose="00000400000000000000" pitchFamily="2" charset="-78"/>
              </a:rPr>
              <a:t>تعریف </a:t>
            </a:r>
            <a:r>
              <a:rPr lang="fa-IR" sz="2400" b="1" dirty="0">
                <a:solidFill>
                  <a:srgbClr val="FF0000"/>
                </a:solidFill>
                <a:cs typeface="B Nazanin" panose="00000400000000000000" pitchFamily="2" charset="-78"/>
              </a:rPr>
              <a:t>هدف آموزشی مورد نظر برای سنجیدن</a:t>
            </a:r>
            <a:r>
              <a:rPr lang="fa-IR" sz="2400" b="1" dirty="0">
                <a:solidFill>
                  <a:schemeClr val="tx1"/>
                </a:solidFill>
                <a:cs typeface="B Nazanin" panose="00000400000000000000" pitchFamily="2" charset="-78"/>
              </a:rPr>
              <a:t>؛ در زمینه هدف معلم باید به این نکات توجه داشته باشد که </a:t>
            </a:r>
            <a:r>
              <a:rPr lang="fa-IR" sz="2400" b="1" dirty="0" smtClean="0">
                <a:solidFill>
                  <a:schemeClr val="tx1"/>
                </a:solidFill>
                <a:cs typeface="B Nazanin" panose="00000400000000000000" pitchFamily="2" charset="-78"/>
              </a:rPr>
              <a:t>اولاً: </a:t>
            </a:r>
            <a:r>
              <a:rPr lang="fa-IR" sz="2400" b="1" dirty="0">
                <a:solidFill>
                  <a:schemeClr val="tx1"/>
                </a:solidFill>
                <a:cs typeface="B Nazanin" panose="00000400000000000000" pitchFamily="2" charset="-78"/>
              </a:rPr>
              <a:t>دانش پیش نیاز هدف را مشخص کرده باشد، </a:t>
            </a:r>
            <a:endParaRPr lang="fa-IR" sz="2400" b="1" dirty="0" smtClean="0">
              <a:solidFill>
                <a:schemeClr val="tx1"/>
              </a:solidFill>
              <a:cs typeface="B Nazanin" panose="00000400000000000000" pitchFamily="2" charset="-78"/>
            </a:endParaRPr>
          </a:p>
          <a:p>
            <a:pPr marL="0" indent="0" algn="r" rtl="1">
              <a:buNone/>
            </a:pPr>
            <a:r>
              <a:rPr lang="fa-IR" sz="2400" b="1" dirty="0" smtClean="0">
                <a:solidFill>
                  <a:schemeClr val="tx1"/>
                </a:solidFill>
                <a:cs typeface="B Nazanin" panose="00000400000000000000" pitchFamily="2" charset="-78"/>
              </a:rPr>
              <a:t>ثانیاً: هدف </a:t>
            </a:r>
            <a:r>
              <a:rPr lang="fa-IR" sz="2400" b="1" dirty="0">
                <a:solidFill>
                  <a:schemeClr val="tx1"/>
                </a:solidFill>
                <a:cs typeface="B Nazanin" panose="00000400000000000000" pitchFamily="2" charset="-78"/>
              </a:rPr>
              <a:t>مورد نظر در حوزه ی کاربرد و مهارت </a:t>
            </a:r>
            <a:r>
              <a:rPr lang="fa-IR" sz="2400" b="1" dirty="0" smtClean="0">
                <a:solidFill>
                  <a:schemeClr val="tx1"/>
                </a:solidFill>
                <a:cs typeface="B Nazanin" panose="00000400000000000000" pitchFamily="2" charset="-78"/>
              </a:rPr>
              <a:t>باشد.</a:t>
            </a:r>
            <a:endParaRPr lang="fa-IR" sz="2400" b="1" dirty="0">
              <a:solidFill>
                <a:schemeClr val="tx1"/>
              </a:solidFill>
              <a:cs typeface="B Nazanin" panose="00000400000000000000" pitchFamily="2" charset="-78"/>
            </a:endParaRPr>
          </a:p>
          <a:p>
            <a:pPr marL="0" indent="0" algn="r" rtl="1">
              <a:buNone/>
            </a:pPr>
            <a:r>
              <a:rPr lang="fa-IR" sz="2400" b="1" dirty="0">
                <a:solidFill>
                  <a:schemeClr val="tx1"/>
                </a:solidFill>
                <a:cs typeface="B Nazanin" panose="00000400000000000000" pitchFamily="2" charset="-78"/>
              </a:rPr>
              <a:t>2. </a:t>
            </a:r>
            <a:r>
              <a:rPr lang="fa-IR" sz="2400" b="1" dirty="0">
                <a:solidFill>
                  <a:srgbClr val="FF0000"/>
                </a:solidFill>
                <a:cs typeface="B Nazanin" panose="00000400000000000000" pitchFamily="2" charset="-78"/>
              </a:rPr>
              <a:t>فعالیت متناسب با هدف </a:t>
            </a:r>
            <a:r>
              <a:rPr lang="fa-IR" sz="2400" b="1" dirty="0">
                <a:solidFill>
                  <a:schemeClr val="tx1"/>
                </a:solidFill>
                <a:cs typeface="B Nazanin" panose="00000400000000000000" pitchFamily="2" charset="-78"/>
              </a:rPr>
              <a:t>مذکور مشخص شود.</a:t>
            </a:r>
          </a:p>
          <a:p>
            <a:pPr marL="0" indent="0" algn="r" rtl="1">
              <a:buNone/>
            </a:pPr>
            <a:r>
              <a:rPr lang="fa-IR" sz="2400" b="1" dirty="0">
                <a:solidFill>
                  <a:schemeClr val="tx1"/>
                </a:solidFill>
                <a:cs typeface="B Nazanin" panose="00000400000000000000" pitchFamily="2" charset="-78"/>
              </a:rPr>
              <a:t>3. </a:t>
            </a:r>
            <a:r>
              <a:rPr lang="fa-IR" sz="2400" b="1" dirty="0">
                <a:solidFill>
                  <a:srgbClr val="FF0000"/>
                </a:solidFill>
                <a:cs typeface="B Nazanin" panose="00000400000000000000" pitchFamily="2" charset="-78"/>
              </a:rPr>
              <a:t>مواد و وسایلی </a:t>
            </a:r>
            <a:r>
              <a:rPr lang="fa-IR" sz="2400" b="1" dirty="0">
                <a:solidFill>
                  <a:schemeClr val="tx1"/>
                </a:solidFill>
                <a:cs typeface="B Nazanin" panose="00000400000000000000" pitchFamily="2" charset="-78"/>
              </a:rPr>
              <a:t>که برای اجرای آزمون لازم است تعیین گردد</a:t>
            </a:r>
            <a:r>
              <a:rPr lang="fa-IR" sz="2400" b="1" dirty="0" smtClean="0">
                <a:solidFill>
                  <a:schemeClr val="tx1"/>
                </a:solidFill>
                <a:cs typeface="B Nazanin" panose="00000400000000000000" pitchFamily="2" charset="-78"/>
              </a:rPr>
              <a:t>.</a:t>
            </a:r>
            <a:endParaRPr lang="fa-IR" sz="2400" b="1" dirty="0">
              <a:solidFill>
                <a:schemeClr val="tx1"/>
              </a:solidFill>
              <a:cs typeface="B Nazanin" panose="00000400000000000000" pitchFamily="2" charset="-78"/>
            </a:endParaRPr>
          </a:p>
          <a:p>
            <a:pPr marL="0" indent="0" algn="r" rtl="1">
              <a:buNone/>
            </a:pPr>
            <a:r>
              <a:rPr lang="fa-IR" sz="2400" b="1" dirty="0">
                <a:solidFill>
                  <a:schemeClr val="tx1"/>
                </a:solidFill>
                <a:cs typeface="B Nazanin" panose="00000400000000000000" pitchFamily="2" charset="-78"/>
              </a:rPr>
              <a:t>4. </a:t>
            </a:r>
            <a:r>
              <a:rPr lang="fa-IR" sz="2400" b="1" dirty="0">
                <a:solidFill>
                  <a:srgbClr val="FF0000"/>
                </a:solidFill>
                <a:cs typeface="B Nazanin" panose="00000400000000000000" pitchFamily="2" charset="-78"/>
              </a:rPr>
              <a:t>روش ارزشیابی </a:t>
            </a:r>
            <a:r>
              <a:rPr lang="fa-IR" sz="2400" b="1" dirty="0">
                <a:solidFill>
                  <a:schemeClr val="tx1"/>
                </a:solidFill>
                <a:cs typeface="B Nazanin" panose="00000400000000000000" pitchFamily="2" charset="-78"/>
              </a:rPr>
              <a:t>از نتیجه و فرایند مشخص شود.</a:t>
            </a:r>
          </a:p>
          <a:p>
            <a:pPr marL="0" indent="0" algn="r" rtl="1">
              <a:buNone/>
            </a:pPr>
            <a:endParaRPr lang="en-US" sz="24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40753180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1080655"/>
            <a:ext cx="8770571" cy="1048406"/>
          </a:xfrm>
        </p:spPr>
        <p:txBody>
          <a:bodyPr>
            <a:noAutofit/>
          </a:bodyPr>
          <a:lstStyle/>
          <a:p>
            <a:pPr algn="r" rtl="1"/>
            <a:r>
              <a:rPr lang="fa-IR" sz="4000" b="1" dirty="0">
                <a:solidFill>
                  <a:schemeClr val="tx1"/>
                </a:solidFill>
                <a:cs typeface="B Nazanin" panose="00000400000000000000" pitchFamily="2" charset="-78"/>
              </a:rPr>
              <a:t>روشهایی ارزشیابی آزمون </a:t>
            </a:r>
            <a:r>
              <a:rPr lang="fa-IR" sz="4000" b="1" dirty="0" smtClean="0">
                <a:solidFill>
                  <a:schemeClr val="tx1"/>
                </a:solidFill>
                <a:cs typeface="B Nazanin" panose="00000400000000000000" pitchFamily="2" charset="-78"/>
              </a:rPr>
              <a:t>عملکردی:</a:t>
            </a:r>
            <a:r>
              <a:rPr lang="fa-IR" sz="4000" b="1" dirty="0">
                <a:solidFill>
                  <a:schemeClr val="tx1"/>
                </a:solidFill>
                <a:cs typeface="B Nazanin" panose="00000400000000000000" pitchFamily="2" charset="-78"/>
              </a:rPr>
              <a:t/>
            </a:r>
            <a:br>
              <a:rPr lang="fa-IR" sz="4000" b="1" dirty="0">
                <a:solidFill>
                  <a:schemeClr val="tx1"/>
                </a:solidFill>
                <a:cs typeface="B Nazanin" panose="00000400000000000000" pitchFamily="2" charset="-78"/>
              </a:rPr>
            </a:br>
            <a:endParaRPr lang="en-US" sz="4000" b="1" dirty="0">
              <a:solidFill>
                <a:schemeClr val="tx1"/>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400" b="1" dirty="0" smtClean="0">
                <a:solidFill>
                  <a:schemeClr val="tx1"/>
                </a:solidFill>
                <a:cs typeface="B Nazanin" panose="00000400000000000000" pitchFamily="2" charset="-78"/>
              </a:rPr>
              <a:t> به </a:t>
            </a:r>
            <a:r>
              <a:rPr lang="fa-IR" sz="2400" b="1" dirty="0">
                <a:solidFill>
                  <a:schemeClr val="tx1"/>
                </a:solidFill>
                <a:cs typeface="B Nazanin" panose="00000400000000000000" pitchFamily="2" charset="-78"/>
              </a:rPr>
              <a:t>سه روش می توان آزمون عملکردی را ارزشیابی </a:t>
            </a:r>
            <a:r>
              <a:rPr lang="fa-IR" sz="2400" b="1" dirty="0" smtClean="0">
                <a:solidFill>
                  <a:schemeClr val="tx1"/>
                </a:solidFill>
                <a:cs typeface="B Nazanin" panose="00000400000000000000" pitchFamily="2" charset="-78"/>
              </a:rPr>
              <a:t>نمود. انتخاب </a:t>
            </a:r>
            <a:r>
              <a:rPr lang="fa-IR" sz="2400" b="1" dirty="0">
                <a:solidFill>
                  <a:schemeClr val="tx1"/>
                </a:solidFill>
                <a:cs typeface="B Nazanin" panose="00000400000000000000" pitchFamily="2" charset="-78"/>
              </a:rPr>
              <a:t>این روشها به نوع کار و هدفی که معلم در نظر دارد بستگی پیدا می کند</a:t>
            </a:r>
            <a:r>
              <a:rPr lang="fa-IR" sz="2400" b="1" dirty="0" smtClean="0">
                <a:solidFill>
                  <a:schemeClr val="tx1"/>
                </a:solidFill>
                <a:cs typeface="B Nazanin" panose="00000400000000000000" pitchFamily="2" charset="-78"/>
              </a:rPr>
              <a:t>.</a:t>
            </a:r>
          </a:p>
          <a:p>
            <a:pPr marL="0" indent="0" algn="r" rtl="1">
              <a:buNone/>
            </a:pPr>
            <a:r>
              <a:rPr lang="fa-IR" sz="2400" b="1" dirty="0" smtClean="0">
                <a:solidFill>
                  <a:schemeClr val="tx1"/>
                </a:solidFill>
                <a:cs typeface="B Nazanin" panose="00000400000000000000" pitchFamily="2" charset="-78"/>
              </a:rPr>
              <a:t> </a:t>
            </a:r>
            <a:r>
              <a:rPr lang="fa-IR" sz="2400" b="1" dirty="0">
                <a:solidFill>
                  <a:schemeClr val="tx1"/>
                </a:solidFill>
                <a:cs typeface="B Nazanin" panose="00000400000000000000" pitchFamily="2" charset="-78"/>
              </a:rPr>
              <a:t>روش اول براساس میزان تحقق انتظارات آموزشی یا هدف آموزشی است. </a:t>
            </a:r>
            <a:endParaRPr lang="fa-IR" sz="2400" b="1" dirty="0" smtClean="0">
              <a:solidFill>
                <a:schemeClr val="tx1"/>
              </a:solidFill>
              <a:cs typeface="B Nazanin" panose="00000400000000000000" pitchFamily="2" charset="-78"/>
            </a:endParaRPr>
          </a:p>
          <a:p>
            <a:pPr marL="0" indent="0" algn="r" rtl="1">
              <a:buNone/>
            </a:pPr>
            <a:r>
              <a:rPr lang="fa-IR" sz="2400" b="1" dirty="0">
                <a:solidFill>
                  <a:schemeClr val="tx1"/>
                </a:solidFill>
                <a:cs typeface="B Nazanin" panose="00000400000000000000" pitchFamily="2" charset="-78"/>
              </a:rPr>
              <a:t>روش دوم، بر اساس ویژگیهای محصول نهایی فعالیت یادگیری و </a:t>
            </a:r>
            <a:endParaRPr lang="fa-IR" sz="2400" b="1" dirty="0" smtClean="0">
              <a:solidFill>
                <a:schemeClr val="tx1"/>
              </a:solidFill>
              <a:cs typeface="B Nazanin" panose="00000400000000000000" pitchFamily="2" charset="-78"/>
            </a:endParaRPr>
          </a:p>
          <a:p>
            <a:pPr marL="0" indent="0" algn="r" rtl="1">
              <a:buNone/>
            </a:pPr>
            <a:r>
              <a:rPr lang="fa-IR" sz="2400" b="1" dirty="0" smtClean="0">
                <a:solidFill>
                  <a:schemeClr val="tx1"/>
                </a:solidFill>
                <a:cs typeface="B Nazanin" panose="00000400000000000000" pitchFamily="2" charset="-78"/>
              </a:rPr>
              <a:t>روش </a:t>
            </a:r>
            <a:r>
              <a:rPr lang="fa-IR" sz="2400" b="1" dirty="0">
                <a:solidFill>
                  <a:schemeClr val="tx1"/>
                </a:solidFill>
                <a:cs typeface="B Nazanin" panose="00000400000000000000" pitchFamily="2" charset="-78"/>
              </a:rPr>
              <a:t>سوم بر اساس فرایند انجام فعالیت یادگیری می باشد.</a:t>
            </a:r>
          </a:p>
          <a:p>
            <a:pPr marL="0" indent="0" algn="r" rtl="1">
              <a:buNone/>
            </a:pPr>
            <a:endParaRPr lang="en-US" sz="24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073700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Nazanin" panose="00000400000000000000" pitchFamily="2" charset="-78"/>
              </a:rPr>
              <a:t>مراحل طراحی آزمون عملکردی</a:t>
            </a:r>
            <a:endParaRPr lang="en-US" dirty="0"/>
          </a:p>
        </p:txBody>
      </p:sp>
      <p:sp>
        <p:nvSpPr>
          <p:cNvPr id="7" name="Content Placeholder 6"/>
          <p:cNvSpPr>
            <a:spLocks noGrp="1"/>
          </p:cNvSpPr>
          <p:nvPr>
            <p:ph idx="1"/>
          </p:nvPr>
        </p:nvSpPr>
        <p:spPr/>
        <p:txBody>
          <a:bodyPr>
            <a:normAutofit/>
          </a:bodyPr>
          <a:lstStyle/>
          <a:p>
            <a:pPr algn="r" rtl="1">
              <a:buFont typeface="Wingdings" panose="05000000000000000000" pitchFamily="2" charset="2"/>
              <a:buChar char="v"/>
            </a:pPr>
            <a:r>
              <a:rPr lang="fa-IR" sz="2400" b="1" dirty="0" smtClean="0">
                <a:cs typeface="B Nazanin" panose="00000400000000000000" pitchFamily="2" charset="-78"/>
              </a:rPr>
              <a:t>مرحله اول : تعيين هدف</a:t>
            </a:r>
          </a:p>
          <a:p>
            <a:pPr algn="r" rtl="1">
              <a:buFont typeface="Wingdings" panose="05000000000000000000" pitchFamily="2" charset="2"/>
              <a:buChar char="v"/>
            </a:pPr>
            <a:endParaRPr lang="en-US" sz="2400" b="1" dirty="0">
              <a:cs typeface="B Nazanin" panose="00000400000000000000" pitchFamily="2" charset="-78"/>
            </a:endParaRPr>
          </a:p>
        </p:txBody>
      </p:sp>
      <p:pic>
        <p:nvPicPr>
          <p:cNvPr id="8" name="Picture 7"/>
          <p:cNvPicPr>
            <a:picLocks noChangeAspect="1"/>
          </p:cNvPicPr>
          <p:nvPr/>
        </p:nvPicPr>
        <p:blipFill>
          <a:blip r:embed="rId2"/>
          <a:stretch>
            <a:fillRect/>
          </a:stretch>
        </p:blipFill>
        <p:spPr>
          <a:xfrm>
            <a:off x="3473942" y="3013329"/>
            <a:ext cx="6686550" cy="3076575"/>
          </a:xfrm>
          <a:prstGeom prst="rect">
            <a:avLst/>
          </a:prstGeom>
          <a:ln w="57150" cap="sq">
            <a:solidFill>
              <a:srgbClr val="FFC000"/>
            </a:solidFill>
            <a:prstDash val="solid"/>
            <a:miter lim="800000"/>
          </a:ln>
          <a:effectLst>
            <a:outerShdw blurRad="50800" dist="38100" dir="2700000" algn="tl" rotWithShape="0">
              <a:srgbClr val="000000">
                <a:alpha val="43000"/>
              </a:srgbClr>
            </a:outerShdw>
          </a:effectLst>
        </p:spPr>
      </p:pic>
      <p:sp>
        <p:nvSpPr>
          <p:cNvPr id="9"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0912007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tx1"/>
                </a:solidFill>
                <a:cs typeface="B Nazanin" panose="00000400000000000000" pitchFamily="2" charset="-78"/>
              </a:rPr>
              <a:t>مرحله دوم : تعيين محتواي آزمون</a:t>
            </a:r>
            <a:endParaRPr lang="en-US" dirty="0">
              <a:solidFill>
                <a:schemeClr val="tx1"/>
              </a:solidFill>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550018" y="2497137"/>
            <a:ext cx="8564864" cy="39423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7915315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2279561" y="2487612"/>
            <a:ext cx="8887708" cy="4003340"/>
          </a:xfrm>
          <a:prstGeom prst="rect">
            <a:avLst/>
          </a:prstGeom>
        </p:spPr>
      </p:pic>
      <p:sp>
        <p:nvSpPr>
          <p:cNvPr id="4" name="Title 3"/>
          <p:cNvSpPr>
            <a:spLocks noGrp="1"/>
          </p:cNvSpPr>
          <p:nvPr>
            <p:ph type="title"/>
          </p:nvPr>
        </p:nvSpPr>
        <p:spPr>
          <a:xfrm>
            <a:off x="2073500" y="568345"/>
            <a:ext cx="9630772" cy="1560716"/>
          </a:xfrm>
        </p:spPr>
        <p:txBody>
          <a:bodyPr/>
          <a:lstStyle/>
          <a:p>
            <a:r>
              <a:rPr lang="fa-IR" dirty="0" smtClean="0">
                <a:solidFill>
                  <a:schemeClr val="tx1"/>
                </a:solidFill>
                <a:cs typeface="B Nazanin" panose="00000400000000000000" pitchFamily="2" charset="-78"/>
              </a:rPr>
              <a:t>مرحله سوم : تعيين ملاك ارزشيابي از عملكرد فراگير</a:t>
            </a:r>
            <a:endParaRPr lang="en-US" dirty="0">
              <a:solidFill>
                <a:schemeClr val="tx1"/>
              </a:solidFill>
              <a:cs typeface="B Nazanin" panose="00000400000000000000" pitchFamily="2" charset="-78"/>
            </a:endParaRPr>
          </a:p>
        </p:txBody>
      </p:sp>
      <p:sp>
        <p:nvSpPr>
          <p:cNvPr id="6"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29683418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solidFill>
                  <a:schemeClr val="tx1"/>
                </a:solidFill>
                <a:cs typeface="B Nazanin" panose="00000400000000000000" pitchFamily="2" charset="-78"/>
              </a:rPr>
              <a:t>مرحله چهارم : توضيح فرايند اجراي آزمون</a:t>
            </a:r>
            <a:endParaRPr lang="en-US" dirty="0">
              <a:solidFill>
                <a:schemeClr val="tx1"/>
              </a:solidFill>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137893" y="2535237"/>
            <a:ext cx="9181776" cy="3457575"/>
          </a:xfrm>
          <a:prstGeom prst="rect">
            <a:avLst/>
          </a:prstGeom>
        </p:spPr>
      </p:pic>
      <p:sp>
        <p:nvSpPr>
          <p:cNvPr id="5"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898088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528" y="568345"/>
            <a:ext cx="9952744" cy="1560716"/>
          </a:xfrm>
        </p:spPr>
        <p:txBody>
          <a:bodyPr/>
          <a:lstStyle/>
          <a:p>
            <a:r>
              <a:rPr lang="fa-IR" dirty="0" smtClean="0">
                <a:solidFill>
                  <a:schemeClr val="tx1"/>
                </a:solidFill>
                <a:cs typeface="B Nazanin" panose="00000400000000000000" pitchFamily="2" charset="-78"/>
              </a:rPr>
              <a:t>مرحله پنجم : طراحي جدول ارزيابي از عملكرد فراگير</a:t>
            </a:r>
            <a:endParaRPr lang="en-US" dirty="0">
              <a:solidFill>
                <a:schemeClr val="tx1"/>
              </a:solidFill>
              <a:cs typeface="B Nazanin" panose="00000400000000000000" pitchFamily="2" charset="-78"/>
            </a:endParaRPr>
          </a:p>
        </p:txBody>
      </p:sp>
      <p:pic>
        <p:nvPicPr>
          <p:cNvPr id="4" name="Content Placeholder 3"/>
          <p:cNvPicPr>
            <a:picLocks noGrp="1" noChangeAspect="1"/>
          </p:cNvPicPr>
          <p:nvPr>
            <p:ph idx="1"/>
          </p:nvPr>
        </p:nvPicPr>
        <p:blipFill>
          <a:blip r:embed="rId2"/>
          <a:stretch>
            <a:fillRect/>
          </a:stretch>
        </p:blipFill>
        <p:spPr>
          <a:xfrm>
            <a:off x="2524259" y="2279561"/>
            <a:ext cx="8238795" cy="4443211"/>
          </a:xfrm>
          <a:prstGeom prst="rect">
            <a:avLst/>
          </a:prstGeom>
        </p:spPr>
      </p:pic>
      <p:sp>
        <p:nvSpPr>
          <p:cNvPr id="5"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7524281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845127"/>
            <a:ext cx="8770571" cy="1283934"/>
          </a:xfrm>
        </p:spPr>
        <p:txBody>
          <a:bodyPr>
            <a:normAutofit fontScale="90000"/>
          </a:bodyPr>
          <a:lstStyle/>
          <a:p>
            <a:pPr algn="r" rtl="1"/>
            <a:r>
              <a:rPr lang="fa-IR" b="1" dirty="0">
                <a:solidFill>
                  <a:schemeClr val="tx1"/>
                </a:solidFill>
                <a:cs typeface="B Nazanin" panose="00000400000000000000" pitchFamily="2" charset="-78"/>
              </a:rPr>
              <a:t>وظایف معلمان در ارتباط با آزمونهای عملکردی:</a:t>
            </a:r>
            <a:br>
              <a:rPr lang="fa-IR" b="1" dirty="0">
                <a:solidFill>
                  <a:schemeClr val="tx1"/>
                </a:solidFill>
                <a:cs typeface="B Nazanin" panose="00000400000000000000" pitchFamily="2" charset="-78"/>
              </a:rPr>
            </a:br>
            <a:endParaRPr lang="en-US"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2105891" y="2382982"/>
            <a:ext cx="9598381" cy="3706922"/>
          </a:xfrm>
        </p:spPr>
        <p:txBody>
          <a:bodyPr>
            <a:normAutofit/>
          </a:bodyPr>
          <a:lstStyle/>
          <a:p>
            <a:pPr marL="0" indent="0" algn="r" rtl="1">
              <a:buNone/>
            </a:pPr>
            <a:r>
              <a:rPr lang="fa-IR" sz="2400" b="1" dirty="0" smtClean="0">
                <a:solidFill>
                  <a:schemeClr val="tx1"/>
                </a:solidFill>
                <a:cs typeface="B Nazanin" panose="00000400000000000000" pitchFamily="2" charset="-78"/>
              </a:rPr>
              <a:t>معلمان باید با :</a:t>
            </a:r>
          </a:p>
          <a:p>
            <a:pPr algn="r" rtl="1">
              <a:buFont typeface="Wingdings" panose="05000000000000000000" pitchFamily="2" charset="2"/>
              <a:buChar char="Ø"/>
            </a:pPr>
            <a:r>
              <a:rPr lang="fa-IR" sz="2400" b="1" dirty="0" smtClean="0">
                <a:solidFill>
                  <a:schemeClr val="tx1"/>
                </a:solidFill>
                <a:cs typeface="B Nazanin" panose="00000400000000000000" pitchFamily="2" charset="-78"/>
              </a:rPr>
              <a:t>مفهوم </a:t>
            </a:r>
            <a:r>
              <a:rPr lang="fa-IR" sz="2400" b="1" dirty="0">
                <a:solidFill>
                  <a:schemeClr val="tx1"/>
                </a:solidFill>
                <a:cs typeface="B Nazanin" panose="00000400000000000000" pitchFamily="2" charset="-78"/>
              </a:rPr>
              <a:t>واقعی آزمونهای عملکردی آشنایی لازم را به دست آورند، </a:t>
            </a:r>
            <a:endParaRPr lang="fa-IR" sz="2400" b="1" dirty="0" smtClean="0">
              <a:solidFill>
                <a:schemeClr val="tx1"/>
              </a:solidFill>
              <a:cs typeface="B Nazanin" panose="00000400000000000000" pitchFamily="2" charset="-78"/>
            </a:endParaRPr>
          </a:p>
          <a:p>
            <a:pPr algn="r" rtl="1">
              <a:buFont typeface="Wingdings" panose="05000000000000000000" pitchFamily="2" charset="2"/>
              <a:buChar char="Ø"/>
            </a:pPr>
            <a:r>
              <a:rPr lang="fa-IR" sz="2400" b="1" dirty="0" smtClean="0">
                <a:solidFill>
                  <a:schemeClr val="tx1"/>
                </a:solidFill>
                <a:cs typeface="B Nazanin" panose="00000400000000000000" pitchFamily="2" charset="-78"/>
              </a:rPr>
              <a:t>به </a:t>
            </a:r>
            <a:r>
              <a:rPr lang="fa-IR" sz="2400" b="1" dirty="0">
                <a:solidFill>
                  <a:schemeClr val="tx1"/>
                </a:solidFill>
                <a:cs typeface="B Nazanin" panose="00000400000000000000" pitchFamily="2" charset="-78"/>
              </a:rPr>
              <a:t>شیوه ی طراحی صحیح آزمونهای عملکردی تسلط و اشراف پیدا کنند، </a:t>
            </a:r>
            <a:endParaRPr lang="fa-IR" sz="2400" b="1" dirty="0" smtClean="0">
              <a:solidFill>
                <a:schemeClr val="tx1"/>
              </a:solidFill>
              <a:cs typeface="B Nazanin" panose="00000400000000000000" pitchFamily="2" charset="-78"/>
            </a:endParaRPr>
          </a:p>
          <a:p>
            <a:pPr algn="r" rtl="1">
              <a:buFont typeface="Wingdings" panose="05000000000000000000" pitchFamily="2" charset="2"/>
              <a:buChar char="Ø"/>
            </a:pPr>
            <a:r>
              <a:rPr lang="fa-IR" sz="2400" b="1" dirty="0" smtClean="0">
                <a:solidFill>
                  <a:schemeClr val="tx1"/>
                </a:solidFill>
                <a:cs typeface="B Nazanin" panose="00000400000000000000" pitchFamily="2" charset="-78"/>
              </a:rPr>
              <a:t>آزمونهایی </a:t>
            </a:r>
            <a:r>
              <a:rPr lang="fa-IR" sz="2400" b="1" dirty="0">
                <a:solidFill>
                  <a:schemeClr val="tx1"/>
                </a:solidFill>
                <a:cs typeface="B Nazanin" panose="00000400000000000000" pitchFamily="2" charset="-78"/>
              </a:rPr>
              <a:t>را که برای سنجیدن مطالب خاصی طراحی </a:t>
            </a:r>
            <a:r>
              <a:rPr lang="fa-IR" sz="2400" b="1" dirty="0" smtClean="0">
                <a:solidFill>
                  <a:schemeClr val="tx1"/>
                </a:solidFill>
                <a:cs typeface="B Nazanin" panose="00000400000000000000" pitchFamily="2" charset="-78"/>
              </a:rPr>
              <a:t>می‏کنند با </a:t>
            </a:r>
            <a:r>
              <a:rPr lang="fa-IR" sz="2400" b="1" dirty="0">
                <a:solidFill>
                  <a:schemeClr val="tx1"/>
                </a:solidFill>
                <a:cs typeface="B Nazanin" panose="00000400000000000000" pitchFamily="2" charset="-78"/>
              </a:rPr>
              <a:t>هدف آموزشی و یادگیری تناسب داشته باشد و </a:t>
            </a:r>
            <a:endParaRPr lang="fa-IR" sz="2400" b="1" dirty="0" smtClean="0">
              <a:solidFill>
                <a:schemeClr val="tx1"/>
              </a:solidFill>
              <a:cs typeface="B Nazanin" panose="00000400000000000000" pitchFamily="2" charset="-78"/>
            </a:endParaRPr>
          </a:p>
          <a:p>
            <a:pPr algn="r" rtl="1">
              <a:buFont typeface="Wingdings" panose="05000000000000000000" pitchFamily="2" charset="2"/>
              <a:buChar char="Ø"/>
            </a:pPr>
            <a:r>
              <a:rPr lang="fa-IR" sz="2400" b="1" dirty="0" smtClean="0">
                <a:solidFill>
                  <a:schemeClr val="tx1"/>
                </a:solidFill>
                <a:cs typeface="B Nazanin" panose="00000400000000000000" pitchFamily="2" charset="-78"/>
              </a:rPr>
              <a:t>در </a:t>
            </a:r>
            <a:r>
              <a:rPr lang="fa-IR" sz="2400" b="1" dirty="0">
                <a:solidFill>
                  <a:schemeClr val="tx1"/>
                </a:solidFill>
                <a:cs typeface="B Nazanin" panose="00000400000000000000" pitchFamily="2" charset="-78"/>
              </a:rPr>
              <a:t>ارزشیابی از دانش آموزان، تنها به آزمونهای </a:t>
            </a:r>
            <a:r>
              <a:rPr lang="fa-IR" sz="2400" b="1" dirty="0" smtClean="0">
                <a:solidFill>
                  <a:schemeClr val="tx1"/>
                </a:solidFill>
                <a:cs typeface="B Nazanin" panose="00000400000000000000" pitchFamily="2" charset="-78"/>
              </a:rPr>
              <a:t>مداد </a:t>
            </a:r>
            <a:r>
              <a:rPr lang="fa-IR" sz="2400" b="1" dirty="0">
                <a:solidFill>
                  <a:schemeClr val="tx1"/>
                </a:solidFill>
                <a:cs typeface="B Nazanin" panose="00000400000000000000" pitchFamily="2" charset="-78"/>
              </a:rPr>
              <a:t>کاغذی اکتفا نکنند.</a:t>
            </a:r>
          </a:p>
          <a:p>
            <a:pPr marL="0" indent="0" algn="r" rtl="1">
              <a:buNone/>
            </a:pPr>
            <a:endParaRPr lang="en-US" sz="2400" b="1" dirty="0" smtClean="0">
              <a:solidFill>
                <a:schemeClr val="tx1"/>
              </a:solidFill>
              <a:cs typeface="B Nazanin" panose="00000400000000000000" pitchFamily="2" charset="-78"/>
            </a:endParaRPr>
          </a:p>
          <a:p>
            <a:pPr marL="0" indent="0" algn="r" rtl="1">
              <a:buNone/>
            </a:pPr>
            <a:endParaRPr lang="en-US" sz="24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78071071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ctr" rtl="1"/>
            <a:r>
              <a:rPr lang="fa-IR" sz="6600" dirty="0" smtClean="0">
                <a:cs typeface="B Nazanin" panose="00000400000000000000" pitchFamily="2" charset="-78"/>
              </a:rPr>
              <a:t>طراحی آزمون عملکردی</a:t>
            </a:r>
            <a:endParaRPr lang="en-US" sz="6600" dirty="0">
              <a:cs typeface="B Nazanin" panose="00000400000000000000" pitchFamily="2" charset="-78"/>
            </a:endParaRPr>
          </a:p>
        </p:txBody>
      </p:sp>
      <p:sp>
        <p:nvSpPr>
          <p:cNvPr id="6" name="Subtitle 2"/>
          <p:cNvSpPr>
            <a:spLocks noGrp="1"/>
          </p:cNvSpPr>
          <p:nvPr>
            <p:ph type="subTitle" idx="1"/>
          </p:nvPr>
        </p:nvSpPr>
        <p:spPr/>
        <p:txBody>
          <a:bodyPr/>
          <a:lstStyle/>
          <a:p>
            <a:r>
              <a:rPr lang="fa-IR" dirty="0" smtClean="0">
                <a:latin typeface="Adobe Arabic" panose="02040503050201020203" pitchFamily="18" charset="-78"/>
                <a:cs typeface="Adobe Arabic" panose="02040503050201020203" pitchFamily="18" charset="-78"/>
              </a:rPr>
              <a:t>گروه آموزشي قرآن و پيامهاي آسمان </a:t>
            </a:r>
          </a:p>
          <a:p>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524618596"/>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942109"/>
            <a:ext cx="8770571" cy="1186952"/>
          </a:xfrm>
        </p:spPr>
        <p:txBody>
          <a:bodyPr>
            <a:normAutofit fontScale="90000"/>
          </a:bodyPr>
          <a:lstStyle/>
          <a:p>
            <a:pPr algn="r" rtl="1"/>
            <a:r>
              <a:rPr lang="fa-IR" sz="4000" b="1" dirty="0">
                <a:solidFill>
                  <a:schemeClr val="tx1"/>
                </a:solidFill>
                <a:cs typeface="B Nazanin" panose="00000400000000000000" pitchFamily="2" charset="-78"/>
              </a:rPr>
              <a:t>وظایف والدین در قبال آزمونهای </a:t>
            </a:r>
            <a:r>
              <a:rPr lang="fa-IR" sz="4000" b="1" dirty="0" smtClean="0">
                <a:solidFill>
                  <a:schemeClr val="tx1"/>
                </a:solidFill>
                <a:cs typeface="B Nazanin" panose="00000400000000000000" pitchFamily="2" charset="-78"/>
              </a:rPr>
              <a:t>عملکردی:</a:t>
            </a:r>
            <a:r>
              <a:rPr lang="fa-IR" sz="4000" b="1" dirty="0">
                <a:solidFill>
                  <a:schemeClr val="tx1"/>
                </a:solidFill>
                <a:cs typeface="B Nazanin" panose="00000400000000000000" pitchFamily="2" charset="-78"/>
              </a:rPr>
              <a:t/>
            </a:r>
            <a:br>
              <a:rPr lang="fa-IR" sz="4000" b="1" dirty="0">
                <a:solidFill>
                  <a:schemeClr val="tx1"/>
                </a:solidFill>
                <a:cs typeface="B Nazanin" panose="00000400000000000000" pitchFamily="2" charset="-78"/>
              </a:rPr>
            </a:br>
            <a:endParaRPr lang="en-US" sz="4000"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1690256" y="2438400"/>
            <a:ext cx="10014016" cy="2867891"/>
          </a:xfrm>
        </p:spPr>
        <p:txBody>
          <a:bodyPr>
            <a:normAutofit/>
          </a:bodyPr>
          <a:lstStyle/>
          <a:p>
            <a:pPr algn="r" rtl="1">
              <a:buFont typeface="Wingdings" panose="05000000000000000000" pitchFamily="2" charset="2"/>
              <a:buChar char="Ø"/>
            </a:pPr>
            <a:r>
              <a:rPr lang="fa-IR" sz="2400" b="1" dirty="0" smtClean="0">
                <a:solidFill>
                  <a:schemeClr val="tx1"/>
                </a:solidFill>
                <a:cs typeface="B Nazanin" panose="00000400000000000000" pitchFamily="2" charset="-78"/>
              </a:rPr>
              <a:t>هماهنگی </a:t>
            </a:r>
            <a:r>
              <a:rPr lang="fa-IR" sz="2400" b="1" dirty="0">
                <a:solidFill>
                  <a:schemeClr val="tx1"/>
                </a:solidFill>
                <a:cs typeface="B Nazanin" panose="00000400000000000000" pitchFamily="2" charset="-78"/>
              </a:rPr>
              <a:t>با معلم در راستای استفاده بهینه از نتایج آزمونهای عملکردی، </a:t>
            </a:r>
            <a:endParaRPr lang="fa-IR" sz="2400" b="1" dirty="0" smtClean="0">
              <a:solidFill>
                <a:schemeClr val="tx1"/>
              </a:solidFill>
              <a:cs typeface="B Nazanin" panose="00000400000000000000" pitchFamily="2" charset="-78"/>
            </a:endParaRPr>
          </a:p>
          <a:p>
            <a:pPr algn="r" rtl="1">
              <a:buFont typeface="Wingdings" panose="05000000000000000000" pitchFamily="2" charset="2"/>
              <a:buChar char="Ø"/>
            </a:pPr>
            <a:r>
              <a:rPr lang="fa-IR" sz="2400" b="1" dirty="0" smtClean="0">
                <a:solidFill>
                  <a:schemeClr val="tx1"/>
                </a:solidFill>
                <a:cs typeface="B Nazanin" panose="00000400000000000000" pitchFamily="2" charset="-78"/>
              </a:rPr>
              <a:t>پرهیز </a:t>
            </a:r>
            <a:r>
              <a:rPr lang="fa-IR" sz="2400" b="1" dirty="0">
                <a:solidFill>
                  <a:schemeClr val="tx1"/>
                </a:solidFill>
                <a:cs typeface="B Nazanin" panose="00000400000000000000" pitchFamily="2" charset="-78"/>
              </a:rPr>
              <a:t>از برداشتهای کلیشه ای از آزمونهای عملکردی </a:t>
            </a:r>
            <a:r>
              <a:rPr lang="fa-IR" sz="2400" b="1" dirty="0" smtClean="0">
                <a:solidFill>
                  <a:schemeClr val="tx1"/>
                </a:solidFill>
                <a:cs typeface="B Nazanin" panose="00000400000000000000" pitchFamily="2" charset="-78"/>
              </a:rPr>
              <a:t>و</a:t>
            </a:r>
          </a:p>
          <a:p>
            <a:pPr algn="r" rtl="1">
              <a:buFont typeface="Wingdings" panose="05000000000000000000" pitchFamily="2" charset="2"/>
              <a:buChar char="Ø"/>
            </a:pPr>
            <a:r>
              <a:rPr lang="fa-IR" sz="2400" b="1" dirty="0" smtClean="0">
                <a:solidFill>
                  <a:schemeClr val="tx1"/>
                </a:solidFill>
                <a:cs typeface="B Nazanin" panose="00000400000000000000" pitchFamily="2" charset="-78"/>
              </a:rPr>
              <a:t> </a:t>
            </a:r>
            <a:r>
              <a:rPr lang="fa-IR" sz="2400" b="1" dirty="0">
                <a:solidFill>
                  <a:schemeClr val="tx1"/>
                </a:solidFill>
                <a:cs typeface="B Nazanin" panose="00000400000000000000" pitchFamily="2" charset="-78"/>
              </a:rPr>
              <a:t>اجتناب از خرید کتابهایی که به غلط </a:t>
            </a:r>
            <a:r>
              <a:rPr lang="fa-IR" sz="2400" b="1" dirty="0" smtClean="0">
                <a:solidFill>
                  <a:schemeClr val="tx1"/>
                </a:solidFill>
                <a:cs typeface="B Nazanin" panose="00000400000000000000" pitchFamily="2" charset="-78"/>
              </a:rPr>
              <a:t>نشان‏دهنده </a:t>
            </a:r>
            <a:r>
              <a:rPr lang="fa-IR" sz="2400" b="1" dirty="0">
                <a:solidFill>
                  <a:schemeClr val="tx1"/>
                </a:solidFill>
                <a:cs typeface="B Nazanin" panose="00000400000000000000" pitchFamily="2" charset="-78"/>
              </a:rPr>
              <a:t>ی این آزمونها می باشند </a:t>
            </a:r>
            <a:endParaRPr lang="fa-IR" sz="2400" b="1" dirty="0" smtClean="0">
              <a:solidFill>
                <a:schemeClr val="tx1"/>
              </a:solidFill>
              <a:cs typeface="B Nazanin" panose="00000400000000000000" pitchFamily="2" charset="-78"/>
            </a:endParaRPr>
          </a:p>
          <a:p>
            <a:pPr marL="0" indent="0" algn="r" rtl="1">
              <a:buNone/>
            </a:pPr>
            <a:r>
              <a:rPr lang="fa-IR" sz="2400" b="1" dirty="0">
                <a:solidFill>
                  <a:schemeClr val="tx1"/>
                </a:solidFill>
                <a:cs typeface="B Nazanin" panose="00000400000000000000" pitchFamily="2" charset="-78"/>
              </a:rPr>
              <a:t> </a:t>
            </a:r>
            <a:r>
              <a:rPr lang="fa-IR" sz="2400" b="1" dirty="0" smtClean="0">
                <a:solidFill>
                  <a:schemeClr val="tx1"/>
                </a:solidFill>
                <a:cs typeface="B Nazanin" panose="00000400000000000000" pitchFamily="2" charset="-78"/>
              </a:rPr>
              <a:t>                               از </a:t>
            </a:r>
            <a:r>
              <a:rPr lang="fa-IR" sz="2400" b="1" dirty="0">
                <a:solidFill>
                  <a:schemeClr val="tx1"/>
                </a:solidFill>
                <a:cs typeface="B Nazanin" panose="00000400000000000000" pitchFamily="2" charset="-78"/>
              </a:rPr>
              <a:t>مسائلی است که والدین باید به آنها توجه داشته باشند.</a:t>
            </a:r>
          </a:p>
          <a:p>
            <a:pPr marL="0" indent="0" algn="r" rtl="1">
              <a:buNone/>
            </a:pPr>
            <a:endParaRPr lang="en-US" sz="24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68868118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42" y="568345"/>
            <a:ext cx="10815629" cy="1560716"/>
          </a:xfrm>
        </p:spPr>
        <p:txBody>
          <a:bodyPr>
            <a:normAutofit fontScale="90000"/>
          </a:bodyPr>
          <a:lstStyle/>
          <a:p>
            <a:pPr algn="ctr"/>
            <a:r>
              <a:rPr lang="fa-IR" dirty="0" smtClean="0">
                <a:solidFill>
                  <a:schemeClr val="tx1"/>
                </a:solidFill>
                <a:cs typeface="B Nazanin" panose="00000400000000000000" pitchFamily="2" charset="-78"/>
              </a:rPr>
              <a:t>همكاران گرامي ؛ لطفا با دريافت شيوه نامه فراخوان ارزشيابي عملكردي از سايت گروه قرآن و پيامهاي آسمان، ما را در انجام اين فعاليت ياري برسانيد.</a:t>
            </a:r>
            <a:br>
              <a:rPr lang="fa-IR" dirty="0" smtClean="0">
                <a:solidFill>
                  <a:schemeClr val="tx1"/>
                </a:solidFill>
                <a:cs typeface="B Nazanin" panose="00000400000000000000" pitchFamily="2" charset="-78"/>
              </a:rPr>
            </a:br>
            <a:r>
              <a:rPr lang="fa-IR" dirty="0" smtClean="0">
                <a:solidFill>
                  <a:schemeClr val="tx1"/>
                </a:solidFill>
                <a:cs typeface="B Nazanin" panose="00000400000000000000" pitchFamily="2" charset="-78"/>
              </a:rPr>
              <a:t>منتظر آثار شما هستيم</a:t>
            </a:r>
            <a:endParaRPr lang="en-US" dirty="0">
              <a:solidFill>
                <a:schemeClr val="tx1"/>
              </a:solidFill>
              <a:cs typeface="B Nazanin" panose="00000400000000000000" pitchFamily="2" charset="-78"/>
            </a:endParaRPr>
          </a:p>
        </p:txBody>
      </p:sp>
      <p:sp>
        <p:nvSpPr>
          <p:cNvPr id="3" name="Content Placeholder 2"/>
          <p:cNvSpPr>
            <a:spLocks noGrp="1"/>
          </p:cNvSpPr>
          <p:nvPr>
            <p:ph idx="1"/>
          </p:nvPr>
        </p:nvSpPr>
        <p:spPr>
          <a:xfrm>
            <a:off x="2560212" y="3554569"/>
            <a:ext cx="8770571" cy="2009104"/>
          </a:xfrm>
        </p:spPr>
        <p:style>
          <a:lnRef idx="3">
            <a:schemeClr val="lt1"/>
          </a:lnRef>
          <a:fillRef idx="1">
            <a:schemeClr val="accent3"/>
          </a:fillRef>
          <a:effectRef idx="1">
            <a:schemeClr val="accent3"/>
          </a:effectRef>
          <a:fontRef idx="minor">
            <a:schemeClr val="lt1"/>
          </a:fontRef>
        </p:style>
        <p:txBody>
          <a:bodyPr>
            <a:normAutofit/>
          </a:bodyPr>
          <a:lstStyle/>
          <a:p>
            <a:pPr marL="0" indent="0" algn="r" rtl="1">
              <a:buNone/>
            </a:pPr>
            <a:r>
              <a:rPr lang="fa-IR" sz="2800" b="1" dirty="0">
                <a:solidFill>
                  <a:schemeClr val="tx1"/>
                </a:solidFill>
                <a:cs typeface="B Nazanin" panose="00000400000000000000" pitchFamily="2" charset="-78"/>
              </a:rPr>
              <a:t>پست الکترونیکی گروه آموزشی استان  </a:t>
            </a:r>
            <a:r>
              <a:rPr lang="en-US" sz="2800" b="1" u="sng" dirty="0" smtClean="0">
                <a:solidFill>
                  <a:schemeClr val="tx1"/>
                </a:solidFill>
                <a:cs typeface="B Nazanin" panose="00000400000000000000" pitchFamily="2" charset="-78"/>
                <a:hlinkClick r:id="rId2"/>
              </a:rPr>
              <a:t>m1dinirazavi@gmail.com</a:t>
            </a:r>
            <a:endParaRPr lang="fa-IR" sz="2800" b="1" u="sng" dirty="0" smtClean="0">
              <a:solidFill>
                <a:schemeClr val="tx1"/>
              </a:solidFill>
              <a:cs typeface="B Nazanin" panose="00000400000000000000" pitchFamily="2" charset="-78"/>
            </a:endParaRPr>
          </a:p>
          <a:p>
            <a:pPr marL="0" indent="0" algn="r" rtl="1">
              <a:buNone/>
            </a:pPr>
            <a:endParaRPr lang="fa-IR" sz="2800" b="1" u="sng" dirty="0">
              <a:solidFill>
                <a:schemeClr val="tx1"/>
              </a:solidFill>
              <a:cs typeface="B Nazanin" panose="00000400000000000000" pitchFamily="2" charset="-78"/>
            </a:endParaRPr>
          </a:p>
          <a:p>
            <a:pPr marL="0" indent="0" algn="r" rtl="1">
              <a:buNone/>
            </a:pPr>
            <a:r>
              <a:rPr lang="fa-IR" sz="2800" b="1" dirty="0">
                <a:solidFill>
                  <a:schemeClr val="tx1"/>
                </a:solidFill>
                <a:cs typeface="B Nazanin" panose="00000400000000000000" pitchFamily="2" charset="-78"/>
              </a:rPr>
              <a:t>سایت گروه </a:t>
            </a:r>
            <a:r>
              <a:rPr lang="fa-IR" sz="2800" b="1" dirty="0" smtClean="0">
                <a:solidFill>
                  <a:schemeClr val="tx1"/>
                </a:solidFill>
                <a:cs typeface="B Nazanin" panose="00000400000000000000" pitchFamily="2" charset="-78"/>
              </a:rPr>
              <a:t>آموزشي استان :    </a:t>
            </a:r>
            <a:r>
              <a:rPr lang="en-US" sz="2800" b="1" dirty="0" smtClean="0">
                <a:solidFill>
                  <a:schemeClr val="tx1"/>
                </a:solidFill>
                <a:cs typeface="B Nazanin" panose="00000400000000000000" pitchFamily="2" charset="-78"/>
              </a:rPr>
              <a:t>http</a:t>
            </a:r>
            <a:r>
              <a:rPr lang="en-US" sz="2800" b="1" dirty="0">
                <a:solidFill>
                  <a:schemeClr val="tx1"/>
                </a:solidFill>
                <a:cs typeface="B Nazanin" panose="00000400000000000000" pitchFamily="2" charset="-78"/>
              </a:rPr>
              <a:t>://m1dini.razavisch.ir</a:t>
            </a:r>
            <a:endParaRPr lang="en-US" sz="2800"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2867542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933700" y="969817"/>
            <a:ext cx="8770571" cy="1159243"/>
          </a:xfrm>
        </p:spPr>
        <p:txBody>
          <a:bodyPr/>
          <a:lstStyle/>
          <a:p>
            <a:pPr algn="r" rtl="1"/>
            <a:r>
              <a:rPr lang="fa-IR" b="1" dirty="0">
                <a:solidFill>
                  <a:schemeClr val="tx1"/>
                </a:solidFill>
                <a:cs typeface="B Nazanin" panose="00000400000000000000" pitchFamily="2" charset="-78"/>
              </a:rPr>
              <a:t>تعریف آزمون عملکردی</a:t>
            </a:r>
            <a:r>
              <a:rPr lang="fa-IR" b="1" dirty="0" smtClean="0">
                <a:solidFill>
                  <a:schemeClr val="tx1"/>
                </a:solidFill>
                <a:cs typeface="B Nazanin" panose="00000400000000000000" pitchFamily="2" charset="-78"/>
              </a:rPr>
              <a:t>:</a:t>
            </a:r>
            <a:endParaRPr lang="en-US"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2933700" y="2285999"/>
            <a:ext cx="8770571" cy="2370668"/>
          </a:xfrm>
        </p:spPr>
        <p:txBody>
          <a:bodyPr>
            <a:normAutofit/>
          </a:bodyPr>
          <a:lstStyle/>
          <a:p>
            <a:pPr marL="0" indent="0" algn="r" rtl="1">
              <a:buNone/>
            </a:pPr>
            <a:r>
              <a:rPr lang="fa-IR" sz="2400" b="1" dirty="0" smtClean="0">
                <a:solidFill>
                  <a:schemeClr val="tx1">
                    <a:lumMod val="95000"/>
                    <a:lumOff val="5000"/>
                  </a:schemeClr>
                </a:solidFill>
                <a:cs typeface="B Nazanin" panose="00000400000000000000" pitchFamily="2" charset="-78"/>
              </a:rPr>
              <a:t>آزمون </a:t>
            </a:r>
            <a:r>
              <a:rPr lang="fa-IR" sz="2400" b="1" dirty="0">
                <a:solidFill>
                  <a:schemeClr val="tx1">
                    <a:lumMod val="95000"/>
                    <a:lumOff val="5000"/>
                  </a:schemeClr>
                </a:solidFill>
                <a:cs typeface="B Nazanin" panose="00000400000000000000" pitchFamily="2" charset="-78"/>
              </a:rPr>
              <a:t>عملکردی ارزشیابی خاصی است که از طریق آن دانش آموز با اجرای فعالیتی، اثری را تولید </a:t>
            </a:r>
            <a:r>
              <a:rPr lang="fa-IR" sz="2400" b="1" dirty="0" smtClean="0">
                <a:solidFill>
                  <a:schemeClr val="tx1">
                    <a:lumMod val="95000"/>
                    <a:lumOff val="5000"/>
                  </a:schemeClr>
                </a:solidFill>
                <a:cs typeface="B Nazanin" panose="00000400000000000000" pitchFamily="2" charset="-78"/>
              </a:rPr>
              <a:t>می‏کند </a:t>
            </a:r>
            <a:r>
              <a:rPr lang="fa-IR" sz="2400" b="1" dirty="0">
                <a:solidFill>
                  <a:schemeClr val="tx1">
                    <a:lumMod val="95000"/>
                    <a:lumOff val="5000"/>
                  </a:schemeClr>
                </a:solidFill>
                <a:cs typeface="B Nazanin" panose="00000400000000000000" pitchFamily="2" charset="-78"/>
              </a:rPr>
              <a:t>و یا به طور عملی نشان </a:t>
            </a:r>
            <a:r>
              <a:rPr lang="fa-IR" sz="2400" b="1" dirty="0" smtClean="0">
                <a:solidFill>
                  <a:schemeClr val="tx1">
                    <a:lumMod val="95000"/>
                    <a:lumOff val="5000"/>
                  </a:schemeClr>
                </a:solidFill>
                <a:cs typeface="B Nazanin" panose="00000400000000000000" pitchFamily="2" charset="-78"/>
              </a:rPr>
              <a:t>می‏دهند </a:t>
            </a:r>
            <a:r>
              <a:rPr lang="fa-IR" sz="2400" b="1" dirty="0">
                <a:solidFill>
                  <a:schemeClr val="tx1">
                    <a:lumMod val="95000"/>
                    <a:lumOff val="5000"/>
                  </a:schemeClr>
                </a:solidFill>
                <a:cs typeface="B Nazanin" panose="00000400000000000000" pitchFamily="2" charset="-78"/>
              </a:rPr>
              <a:t>که به چه میزان مهارتی را کسب نموده </a:t>
            </a:r>
            <a:r>
              <a:rPr lang="fa-IR" sz="2400" b="1" dirty="0" smtClean="0">
                <a:solidFill>
                  <a:schemeClr val="tx1">
                    <a:lumMod val="95000"/>
                    <a:lumOff val="5000"/>
                  </a:schemeClr>
                </a:solidFill>
                <a:cs typeface="B Nazanin" panose="00000400000000000000" pitchFamily="2" charset="-78"/>
              </a:rPr>
              <a:t>اند. به عبارت دیگر:آزمونی است که هدف آن </a:t>
            </a:r>
            <a:r>
              <a:rPr lang="fa-IR" sz="2400" b="1" dirty="0" smtClean="0">
                <a:solidFill>
                  <a:srgbClr val="FF0000"/>
                </a:solidFill>
                <a:cs typeface="B Nazanin" panose="00000400000000000000" pitchFamily="2" charset="-78"/>
              </a:rPr>
              <a:t>کسب </a:t>
            </a:r>
            <a:r>
              <a:rPr lang="fa-IR" sz="2400" b="1" dirty="0">
                <a:solidFill>
                  <a:srgbClr val="FF0000"/>
                </a:solidFill>
                <a:cs typeface="B Nazanin" panose="00000400000000000000" pitchFamily="2" charset="-78"/>
              </a:rPr>
              <a:t>مهارت </a:t>
            </a:r>
            <a:r>
              <a:rPr lang="fa-IR" sz="2400" b="1" dirty="0">
                <a:solidFill>
                  <a:schemeClr val="tx1">
                    <a:lumMod val="95000"/>
                    <a:lumOff val="5000"/>
                  </a:schemeClr>
                </a:solidFill>
                <a:cs typeface="B Nazanin" panose="00000400000000000000" pitchFamily="2" charset="-78"/>
              </a:rPr>
              <a:t>و به </a:t>
            </a:r>
            <a:r>
              <a:rPr lang="fa-IR" sz="2400" b="1" dirty="0">
                <a:solidFill>
                  <a:srgbClr val="FF0000"/>
                </a:solidFill>
                <a:cs typeface="B Nazanin" panose="00000400000000000000" pitchFamily="2" charset="-78"/>
              </a:rPr>
              <a:t>کار بردن شناخت در شرایط واقعی یا نسبتا واقعی </a:t>
            </a:r>
            <a:r>
              <a:rPr lang="fa-IR" sz="2400" b="1" dirty="0">
                <a:solidFill>
                  <a:schemeClr val="tx1">
                    <a:lumMod val="95000"/>
                    <a:lumOff val="5000"/>
                  </a:schemeClr>
                </a:solidFill>
                <a:cs typeface="B Nazanin" panose="00000400000000000000" pitchFamily="2" charset="-78"/>
              </a:rPr>
              <a:t>، </a:t>
            </a:r>
            <a:r>
              <a:rPr lang="fa-IR" sz="2400" b="1" dirty="0">
                <a:solidFill>
                  <a:srgbClr val="FF0000"/>
                </a:solidFill>
                <a:cs typeface="B Nazanin" panose="00000400000000000000" pitchFamily="2" charset="-78"/>
              </a:rPr>
              <a:t>دانستن در کنار توانستن و به </a:t>
            </a:r>
            <a:r>
              <a:rPr lang="fa-IR" sz="2400" b="1" dirty="0" smtClean="0">
                <a:solidFill>
                  <a:srgbClr val="FF0000"/>
                </a:solidFill>
                <a:cs typeface="B Nazanin" panose="00000400000000000000" pitchFamily="2" charset="-78"/>
              </a:rPr>
              <a:t>کاربستن </a:t>
            </a:r>
            <a:r>
              <a:rPr lang="fa-IR" sz="2400" b="1" dirty="0" smtClean="0">
                <a:solidFill>
                  <a:schemeClr val="tx1">
                    <a:lumMod val="95000"/>
                    <a:lumOff val="5000"/>
                  </a:schemeClr>
                </a:solidFill>
                <a:cs typeface="B Nazanin" panose="00000400000000000000" pitchFamily="2" charset="-78"/>
              </a:rPr>
              <a:t>می‏باشد.</a:t>
            </a:r>
            <a:endParaRPr lang="fa-IR" sz="2400" b="1" dirty="0">
              <a:solidFill>
                <a:schemeClr val="tx1">
                  <a:lumMod val="95000"/>
                  <a:lumOff val="5000"/>
                </a:schemeClr>
              </a:solidFill>
              <a:cs typeface="B Nazanin" panose="00000400000000000000" pitchFamily="2" charset="-78"/>
            </a:endParaRPr>
          </a:p>
          <a:p>
            <a:pPr algn="r" rtl="1">
              <a:buFont typeface="Wingdings" panose="05000000000000000000" pitchFamily="2" charset="2"/>
              <a:buChar char="Ø"/>
            </a:pPr>
            <a:endParaRPr lang="fa-IR" sz="2400" b="1" dirty="0">
              <a:solidFill>
                <a:schemeClr val="tx1">
                  <a:lumMod val="95000"/>
                  <a:lumOff val="5000"/>
                </a:schemeClr>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
        <p:nvSpPr>
          <p:cNvPr id="2" name="TextBox 1"/>
          <p:cNvSpPr txBox="1"/>
          <p:nvPr/>
        </p:nvSpPr>
        <p:spPr>
          <a:xfrm>
            <a:off x="2760126" y="4655483"/>
            <a:ext cx="8873067" cy="1815882"/>
          </a:xfrm>
          <a:prstGeom prst="rect">
            <a:avLst/>
          </a:prstGeom>
          <a:noFill/>
        </p:spPr>
        <p:txBody>
          <a:bodyPr wrap="square" rtlCol="0">
            <a:spAutoFit/>
          </a:bodyPr>
          <a:lstStyle/>
          <a:p>
            <a:pPr algn="r" rtl="1"/>
            <a:r>
              <a:rPr lang="fa-IR" sz="2800" b="1" dirty="0" smtClean="0">
                <a:cs typeface="B Badr" panose="00000400000000000000" pitchFamily="2" charset="-78"/>
              </a:rPr>
              <a:t>بنا به تعريف ، آزمون هاي عملكردي با مهارت سروكار دارند. مهارت در استفاده از فرايند ها و شيوه هاي اجرايي، و نيز مهارت در توليد فراورده ها .</a:t>
            </a:r>
          </a:p>
          <a:p>
            <a:pPr algn="r" rtl="1"/>
            <a:r>
              <a:rPr lang="fa-IR" sz="2800" b="1" dirty="0" smtClean="0">
                <a:cs typeface="B Badr" panose="00000400000000000000" pitchFamily="2" charset="-78"/>
              </a:rPr>
              <a:t>فراورده چيزي است كه يادگيرنده توليد مي كند و فرايند جرياني است كه او مورد استفاده قرار مي دهد ته به فراورده دست يابد.</a:t>
            </a:r>
            <a:endParaRPr lang="en-US" sz="2800" b="1" dirty="0">
              <a:cs typeface="B Badr" panose="00000400000000000000" pitchFamily="2" charset="-78"/>
            </a:endParaRPr>
          </a:p>
        </p:txBody>
      </p:sp>
    </p:spTree>
    <p:extLst>
      <p:ext uri="{BB962C8B-B14F-4D97-AF65-F5344CB8AC3E}">
        <p14:creationId xmlns:p14="http://schemas.microsoft.com/office/powerpoint/2010/main" val="1962374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4800" b="1" dirty="0">
                <a:solidFill>
                  <a:schemeClr val="tx1">
                    <a:lumMod val="95000"/>
                    <a:lumOff val="5000"/>
                  </a:schemeClr>
                </a:solidFill>
                <a:cs typeface="B Nazanin" panose="00000400000000000000" pitchFamily="2" charset="-78"/>
              </a:rPr>
              <a:t>ویژگیهای اساسی آزمونهای عملکردی:</a:t>
            </a:r>
            <a:r>
              <a:rPr lang="fa-IR" b="1" dirty="0">
                <a:solidFill>
                  <a:schemeClr val="tx1">
                    <a:lumMod val="95000"/>
                    <a:lumOff val="5000"/>
                  </a:schemeClr>
                </a:solidFill>
                <a:cs typeface="B Nazanin" panose="00000400000000000000" pitchFamily="2" charset="-78"/>
              </a:rPr>
              <a:t/>
            </a:r>
            <a:br>
              <a:rPr lang="fa-IR" b="1" dirty="0">
                <a:solidFill>
                  <a:schemeClr val="tx1">
                    <a:lumMod val="95000"/>
                    <a:lumOff val="5000"/>
                  </a:schemeClr>
                </a:solidFill>
                <a:cs typeface="B Nazanin" panose="00000400000000000000" pitchFamily="2" charset="-78"/>
              </a:rPr>
            </a:b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q"/>
            </a:pPr>
            <a:r>
              <a:rPr lang="fa-IR" sz="3200" b="1" dirty="0" smtClean="0">
                <a:solidFill>
                  <a:schemeClr val="tx1">
                    <a:lumMod val="95000"/>
                    <a:lumOff val="5000"/>
                  </a:schemeClr>
                </a:solidFill>
                <a:cs typeface="B Nazanin" panose="00000400000000000000" pitchFamily="2" charset="-78"/>
              </a:rPr>
              <a:t>تاكيد بر كاربست</a:t>
            </a:r>
            <a:endParaRPr lang="fa-IR" sz="3200" b="1" dirty="0" smtClean="0">
              <a:solidFill>
                <a:schemeClr val="tx1">
                  <a:lumMod val="95000"/>
                  <a:lumOff val="5000"/>
                </a:schemeClr>
              </a:solidFill>
              <a:cs typeface="B Nazanin" panose="00000400000000000000" pitchFamily="2" charset="-78"/>
            </a:endParaRPr>
          </a:p>
          <a:p>
            <a:pPr algn="r" rtl="1">
              <a:buFont typeface="Wingdings" panose="05000000000000000000" pitchFamily="2" charset="2"/>
              <a:buChar char="q"/>
            </a:pPr>
            <a:r>
              <a:rPr lang="fa-IR" sz="3200" b="1" dirty="0" smtClean="0">
                <a:solidFill>
                  <a:schemeClr val="tx1">
                    <a:lumMod val="95000"/>
                    <a:lumOff val="5000"/>
                  </a:schemeClr>
                </a:solidFill>
                <a:cs typeface="B Nazanin" panose="00000400000000000000" pitchFamily="2" charset="-78"/>
              </a:rPr>
              <a:t> </a:t>
            </a:r>
            <a:r>
              <a:rPr lang="fa-IR" sz="3200" b="1" dirty="0">
                <a:solidFill>
                  <a:schemeClr val="tx1">
                    <a:lumMod val="95000"/>
                    <a:lumOff val="5000"/>
                  </a:schemeClr>
                </a:solidFill>
                <a:cs typeface="B Nazanin" panose="00000400000000000000" pitchFamily="2" charset="-78"/>
              </a:rPr>
              <a:t>تأکید بر سنجش مستقیم یادگیری، </a:t>
            </a:r>
            <a:endParaRPr lang="fa-IR" sz="3200" b="1" dirty="0" smtClean="0">
              <a:solidFill>
                <a:schemeClr val="tx1">
                  <a:lumMod val="95000"/>
                  <a:lumOff val="5000"/>
                </a:schemeClr>
              </a:solidFill>
              <a:cs typeface="B Nazanin" panose="00000400000000000000" pitchFamily="2" charset="-78"/>
            </a:endParaRPr>
          </a:p>
          <a:p>
            <a:pPr algn="r" rtl="1">
              <a:buFont typeface="Wingdings" panose="05000000000000000000" pitchFamily="2" charset="2"/>
              <a:buChar char="q"/>
            </a:pPr>
            <a:r>
              <a:rPr lang="fa-IR" sz="3200" b="1" dirty="0" smtClean="0">
                <a:solidFill>
                  <a:schemeClr val="tx1">
                    <a:lumMod val="95000"/>
                    <a:lumOff val="5000"/>
                  </a:schemeClr>
                </a:solidFill>
                <a:cs typeface="B Nazanin" panose="00000400000000000000" pitchFamily="2" charset="-78"/>
              </a:rPr>
              <a:t>استفاده </a:t>
            </a:r>
            <a:r>
              <a:rPr lang="fa-IR" sz="3200" b="1" dirty="0">
                <a:solidFill>
                  <a:schemeClr val="tx1">
                    <a:lumMod val="95000"/>
                    <a:lumOff val="5000"/>
                  </a:schemeClr>
                </a:solidFill>
                <a:cs typeface="B Nazanin" panose="00000400000000000000" pitchFamily="2" charset="-78"/>
              </a:rPr>
              <a:t>از وسایل واقعی </a:t>
            </a:r>
            <a:endParaRPr lang="fa-IR" sz="3200" b="1" dirty="0" smtClean="0">
              <a:solidFill>
                <a:schemeClr val="tx1">
                  <a:lumMod val="95000"/>
                  <a:lumOff val="5000"/>
                </a:schemeClr>
              </a:solidFill>
              <a:cs typeface="B Nazanin" panose="00000400000000000000" pitchFamily="2" charset="-78"/>
            </a:endParaRPr>
          </a:p>
          <a:p>
            <a:pPr algn="r" rtl="1">
              <a:buFont typeface="Wingdings" panose="05000000000000000000" pitchFamily="2" charset="2"/>
              <a:buChar char="q"/>
            </a:pPr>
            <a:r>
              <a:rPr lang="fa-IR" sz="3200" b="1" dirty="0" smtClean="0">
                <a:solidFill>
                  <a:schemeClr val="tx1">
                    <a:lumMod val="95000"/>
                    <a:lumOff val="5000"/>
                  </a:schemeClr>
                </a:solidFill>
                <a:cs typeface="B Nazanin" panose="00000400000000000000" pitchFamily="2" charset="-78"/>
              </a:rPr>
              <a:t> </a:t>
            </a:r>
            <a:r>
              <a:rPr lang="fa-IR" sz="3200" b="1" dirty="0">
                <a:solidFill>
                  <a:schemeClr val="tx1">
                    <a:lumMod val="95000"/>
                    <a:lumOff val="5000"/>
                  </a:schemeClr>
                </a:solidFill>
                <a:cs typeface="B Nazanin" panose="00000400000000000000" pitchFamily="2" charset="-78"/>
              </a:rPr>
              <a:t>تشویق به تفکر باز </a:t>
            </a: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80334752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solidFill>
                  <a:schemeClr val="tx1"/>
                </a:solidFill>
                <a:cs typeface="B Nazanin" panose="00000400000000000000" pitchFamily="2" charset="-78"/>
              </a:rPr>
              <a:t>اهداف ارزشیابی عملکردی</a:t>
            </a:r>
            <a:endParaRPr lang="en-US" b="1" dirty="0">
              <a:solidFill>
                <a:schemeClr val="tx1"/>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a:buNone/>
            </a:pPr>
            <a:r>
              <a:rPr lang="fa-IR" sz="2200" b="1" dirty="0" smtClean="0">
                <a:solidFill>
                  <a:schemeClr val="tx1"/>
                </a:solidFill>
                <a:cs typeface="B Nazanin" panose="00000400000000000000" pitchFamily="2" charset="-78"/>
              </a:rPr>
              <a:t>آموزش و پرورش موفق به صورت نهادی تعریف می‏شود که در یادگیرندگان مهارتهای تفکر انتقادی، حل مساله و خلاقیت را می‏پروراند. به عبارت دیگر، تنها دانستن یک موضوع کافی نیست. بلکه توانستن و به کاربستن آن نیز لازم است. آزمون عملکردی با مهارت سروکار دارد.</a:t>
            </a:r>
          </a:p>
          <a:p>
            <a:pPr marL="0" indent="0" algn="r">
              <a:buNone/>
            </a:pPr>
            <a:r>
              <a:rPr lang="fa-IR" sz="2200" b="1" dirty="0" smtClean="0">
                <a:solidFill>
                  <a:schemeClr val="tx1"/>
                </a:solidFill>
                <a:cs typeface="B Nazanin" panose="00000400000000000000" pitchFamily="2" charset="-78"/>
              </a:rPr>
              <a:t>آزمون عملکردی وسایلی هستند که به عنوان مکمل آزمونهای کتبی، معلمان را در بهتر سنجیدن میزان توفیق یادگیری، یاری می‏دهند.پس هدف آزمون عملکردی، </a:t>
            </a:r>
            <a:r>
              <a:rPr lang="fa-IR" sz="2200" b="1" dirty="0" smtClean="0">
                <a:solidFill>
                  <a:srgbClr val="FF0000"/>
                </a:solidFill>
                <a:cs typeface="B Nazanin" panose="00000400000000000000" pitchFamily="2" charset="-78"/>
              </a:rPr>
              <a:t>آزمون دانش و مهارت کسب شده‏ی </a:t>
            </a:r>
            <a:r>
              <a:rPr lang="fa-IR" sz="2200" b="1" dirty="0" smtClean="0">
                <a:solidFill>
                  <a:schemeClr val="tx1"/>
                </a:solidFill>
                <a:cs typeface="B Nazanin" panose="00000400000000000000" pitchFamily="2" charset="-78"/>
              </a:rPr>
              <a:t>دانش آموز است.</a:t>
            </a:r>
            <a:endParaRPr lang="en-US" sz="22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04203531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chemeClr val="tx1"/>
                </a:solidFill>
                <a:cs typeface="B Nazanin" panose="00000400000000000000" pitchFamily="2" charset="-78"/>
              </a:rPr>
              <a:t>فواید آزمون عملکردی:</a:t>
            </a:r>
            <a:br>
              <a:rPr lang="fa-IR" b="1" dirty="0">
                <a:solidFill>
                  <a:schemeClr val="tx1"/>
                </a:solidFill>
                <a:cs typeface="B Nazanin" panose="00000400000000000000" pitchFamily="2" charset="-78"/>
              </a:rPr>
            </a:br>
            <a:endParaRPr lang="en-US" b="1" dirty="0">
              <a:solidFill>
                <a:schemeClr val="tx1"/>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r" rtl="1">
              <a:buNone/>
            </a:pPr>
            <a:r>
              <a:rPr lang="fa-IR" sz="2200" b="1" dirty="0" smtClean="0">
                <a:solidFill>
                  <a:schemeClr val="tx1"/>
                </a:solidFill>
                <a:cs typeface="B Nazanin" panose="00000400000000000000" pitchFamily="2" charset="-78"/>
              </a:rPr>
              <a:t>1 - </a:t>
            </a:r>
            <a:r>
              <a:rPr lang="fa-IR" sz="2200" b="1" dirty="0">
                <a:solidFill>
                  <a:schemeClr val="tx1"/>
                </a:solidFill>
                <a:cs typeface="B Nazanin" panose="00000400000000000000" pitchFamily="2" charset="-78"/>
              </a:rPr>
              <a:t>برطرف نمودن ضعف آزمون مدادکاغذی</a:t>
            </a:r>
          </a:p>
          <a:p>
            <a:pPr marL="0" indent="0" algn="r" rtl="1">
              <a:buNone/>
            </a:pPr>
            <a:r>
              <a:rPr lang="fa-IR" sz="2200" b="1" dirty="0" smtClean="0">
                <a:solidFill>
                  <a:schemeClr val="tx1"/>
                </a:solidFill>
                <a:cs typeface="B Nazanin" panose="00000400000000000000" pitchFamily="2" charset="-78"/>
              </a:rPr>
              <a:t>2 -  سنجش میزان </a:t>
            </a:r>
            <a:r>
              <a:rPr lang="fa-IR" sz="2200" b="1" dirty="0">
                <a:solidFill>
                  <a:schemeClr val="tx1"/>
                </a:solidFill>
                <a:cs typeface="B Nazanin" panose="00000400000000000000" pitchFamily="2" charset="-78"/>
              </a:rPr>
              <a:t>تحقق اهداف مهارتی</a:t>
            </a:r>
          </a:p>
          <a:p>
            <a:pPr marL="0" indent="0" algn="r" rtl="1">
              <a:buNone/>
            </a:pPr>
            <a:r>
              <a:rPr lang="fa-IR" sz="2200" b="1" dirty="0">
                <a:solidFill>
                  <a:schemeClr val="tx1"/>
                </a:solidFill>
                <a:cs typeface="B Nazanin" panose="00000400000000000000" pitchFamily="2" charset="-78"/>
              </a:rPr>
              <a:t> </a:t>
            </a:r>
            <a:r>
              <a:rPr lang="fa-IR" sz="2200" b="1" dirty="0" smtClean="0">
                <a:solidFill>
                  <a:schemeClr val="tx1"/>
                </a:solidFill>
                <a:cs typeface="B Nazanin" panose="00000400000000000000" pitchFamily="2" charset="-78"/>
              </a:rPr>
              <a:t>3 - ارائه </a:t>
            </a:r>
            <a:r>
              <a:rPr lang="fa-IR" sz="2200" b="1" dirty="0">
                <a:solidFill>
                  <a:schemeClr val="tx1"/>
                </a:solidFill>
                <a:cs typeface="B Nazanin" panose="00000400000000000000" pitchFamily="2" charset="-78"/>
              </a:rPr>
              <a:t>اطلاعات لازم به معلم در مورد عمق یادگیری و میزان درک و </a:t>
            </a:r>
            <a:r>
              <a:rPr lang="fa-IR" sz="2200" b="1" dirty="0" smtClean="0">
                <a:solidFill>
                  <a:schemeClr val="tx1"/>
                </a:solidFill>
                <a:cs typeface="B Nazanin" panose="00000400000000000000" pitchFamily="2" charset="-78"/>
              </a:rPr>
              <a:t>فهم دانش آموز در سطح کاربرد و عمل </a:t>
            </a:r>
            <a:endParaRPr lang="fa-IR" sz="2200" b="1" dirty="0">
              <a:solidFill>
                <a:schemeClr val="tx1"/>
              </a:solidFill>
              <a:cs typeface="B Nazanin" panose="00000400000000000000" pitchFamily="2" charset="-78"/>
            </a:endParaRPr>
          </a:p>
          <a:p>
            <a:pPr marL="0" indent="0" algn="r" rtl="1">
              <a:buNone/>
            </a:pPr>
            <a:endParaRPr lang="en-US" sz="22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1125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chemeClr val="tx1"/>
                </a:solidFill>
                <a:cs typeface="B Nazanin" panose="00000400000000000000" pitchFamily="2" charset="-78"/>
              </a:rPr>
              <a:t> </a:t>
            </a:r>
            <a:r>
              <a:rPr lang="fa-IR" b="1" dirty="0">
                <a:solidFill>
                  <a:schemeClr val="tx1"/>
                </a:solidFill>
                <a:cs typeface="B Nazanin" panose="00000400000000000000" pitchFamily="2" charset="-78"/>
              </a:rPr>
              <a:t>انواع آزمونهای عملکردی:</a:t>
            </a:r>
            <a:br>
              <a:rPr lang="fa-IR" b="1" dirty="0">
                <a:solidFill>
                  <a:schemeClr val="tx1"/>
                </a:solidFill>
                <a:cs typeface="B Nazanin" panose="00000400000000000000" pitchFamily="2" charset="-78"/>
              </a:rPr>
            </a:br>
            <a:endParaRPr lang="en-US"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2933700" y="2327564"/>
            <a:ext cx="8770571" cy="3762340"/>
          </a:xfrm>
        </p:spPr>
        <p:txBody>
          <a:bodyPr>
            <a:noAutofit/>
          </a:bodyPr>
          <a:lstStyle/>
          <a:p>
            <a:pPr marL="0" indent="0" algn="r" rtl="1">
              <a:buNone/>
            </a:pPr>
            <a:r>
              <a:rPr lang="fa-IR" sz="2400" b="1" dirty="0" smtClean="0">
                <a:solidFill>
                  <a:schemeClr val="tx1"/>
                </a:solidFill>
                <a:cs typeface="B Nazanin" panose="00000400000000000000" pitchFamily="2" charset="-78"/>
              </a:rPr>
              <a:t>آزمونهای </a:t>
            </a:r>
            <a:r>
              <a:rPr lang="fa-IR" sz="2400" b="1" dirty="0">
                <a:solidFill>
                  <a:schemeClr val="tx1"/>
                </a:solidFill>
                <a:cs typeface="B Nazanin" panose="00000400000000000000" pitchFamily="2" charset="-78"/>
              </a:rPr>
              <a:t>عملکردی از نظر زمان به دو نوع کوتاه مدت و بلند مدت تقسیم می شوند. </a:t>
            </a:r>
          </a:p>
          <a:p>
            <a:pPr marL="0" indent="0" algn="r" rtl="1">
              <a:buNone/>
            </a:pPr>
            <a:r>
              <a:rPr lang="fa-IR" sz="2400" b="1" dirty="0">
                <a:solidFill>
                  <a:schemeClr val="tx1"/>
                </a:solidFill>
                <a:cs typeface="B Nazanin" panose="00000400000000000000" pitchFamily="2" charset="-78"/>
              </a:rPr>
              <a:t>از لحاظ ساختاری </a:t>
            </a:r>
            <a:r>
              <a:rPr lang="fa-IR" sz="2400" b="1" dirty="0" smtClean="0">
                <a:solidFill>
                  <a:schemeClr val="tx1"/>
                </a:solidFill>
                <a:cs typeface="B Nazanin" panose="00000400000000000000" pitchFamily="2" charset="-78"/>
              </a:rPr>
              <a:t>دارای 4 نوع </a:t>
            </a:r>
            <a:r>
              <a:rPr lang="fa-IR" sz="2400" b="1" dirty="0">
                <a:solidFill>
                  <a:schemeClr val="tx1"/>
                </a:solidFill>
                <a:cs typeface="B Nazanin" panose="00000400000000000000" pitchFamily="2" charset="-78"/>
              </a:rPr>
              <a:t>مختلف </a:t>
            </a:r>
            <a:r>
              <a:rPr lang="fa-IR" sz="2400" b="1" dirty="0" smtClean="0">
                <a:solidFill>
                  <a:schemeClr val="tx1"/>
                </a:solidFill>
                <a:cs typeface="B Nazanin" panose="00000400000000000000" pitchFamily="2" charset="-78"/>
              </a:rPr>
              <a:t>اند:</a:t>
            </a:r>
            <a:endParaRPr lang="fa-IR" sz="2400" b="1" dirty="0">
              <a:solidFill>
                <a:schemeClr val="tx1"/>
              </a:solidFill>
              <a:cs typeface="B Nazanin" panose="00000400000000000000" pitchFamily="2" charset="-78"/>
            </a:endParaRPr>
          </a:p>
          <a:p>
            <a:pPr marL="0" indent="0" algn="r" rtl="1">
              <a:buNone/>
            </a:pPr>
            <a:r>
              <a:rPr lang="fa-IR" sz="2400" b="1" dirty="0" smtClean="0">
                <a:solidFill>
                  <a:schemeClr val="tx1"/>
                </a:solidFill>
                <a:cs typeface="B Nazanin" panose="00000400000000000000" pitchFamily="2" charset="-78"/>
              </a:rPr>
              <a:t>1_ آزمون </a:t>
            </a:r>
            <a:r>
              <a:rPr lang="fa-IR" sz="2400" b="1" dirty="0">
                <a:solidFill>
                  <a:schemeClr val="tx1"/>
                </a:solidFill>
                <a:cs typeface="B Nazanin" panose="00000400000000000000" pitchFamily="2" charset="-78"/>
              </a:rPr>
              <a:t>عملکردی </a:t>
            </a:r>
            <a:r>
              <a:rPr lang="fa-IR" sz="2400" b="1" dirty="0" smtClean="0">
                <a:solidFill>
                  <a:schemeClr val="tx1"/>
                </a:solidFill>
                <a:cs typeface="B Nazanin" panose="00000400000000000000" pitchFamily="2" charset="-78"/>
              </a:rPr>
              <a:t>کتبی</a:t>
            </a:r>
          </a:p>
          <a:p>
            <a:pPr marL="0" indent="0" algn="r" rtl="1">
              <a:buNone/>
            </a:pPr>
            <a:r>
              <a:rPr lang="fa-IR" sz="2400" b="1" dirty="0" smtClean="0">
                <a:solidFill>
                  <a:schemeClr val="tx1"/>
                </a:solidFill>
                <a:cs typeface="B Nazanin" panose="00000400000000000000" pitchFamily="2" charset="-78"/>
              </a:rPr>
              <a:t>2_ آزمون </a:t>
            </a:r>
            <a:r>
              <a:rPr lang="fa-IR" sz="2400" b="1" dirty="0">
                <a:solidFill>
                  <a:schemeClr val="tx1"/>
                </a:solidFill>
                <a:cs typeface="B Nazanin" panose="00000400000000000000" pitchFamily="2" charset="-78"/>
              </a:rPr>
              <a:t>عملکردی </a:t>
            </a:r>
            <a:r>
              <a:rPr lang="fa-IR" sz="2400" b="1" dirty="0" smtClean="0">
                <a:solidFill>
                  <a:schemeClr val="tx1"/>
                </a:solidFill>
                <a:cs typeface="B Nazanin" panose="00000400000000000000" pitchFamily="2" charset="-78"/>
              </a:rPr>
              <a:t>شناسایی</a:t>
            </a:r>
          </a:p>
          <a:p>
            <a:pPr marL="0" indent="0" algn="r" rtl="1">
              <a:buNone/>
            </a:pPr>
            <a:r>
              <a:rPr lang="fa-IR" sz="2400" b="1" dirty="0" smtClean="0">
                <a:solidFill>
                  <a:schemeClr val="tx1"/>
                </a:solidFill>
                <a:cs typeface="B Nazanin" panose="00000400000000000000" pitchFamily="2" charset="-78"/>
              </a:rPr>
              <a:t>3_ آزمون </a:t>
            </a:r>
            <a:r>
              <a:rPr lang="fa-IR" sz="2400" b="1" dirty="0">
                <a:solidFill>
                  <a:schemeClr val="tx1"/>
                </a:solidFill>
                <a:cs typeface="B Nazanin" panose="00000400000000000000" pitchFamily="2" charset="-78"/>
              </a:rPr>
              <a:t>عملکردی نمونه </a:t>
            </a:r>
            <a:r>
              <a:rPr lang="fa-IR" sz="2400" b="1" dirty="0" smtClean="0">
                <a:solidFill>
                  <a:schemeClr val="tx1"/>
                </a:solidFill>
                <a:cs typeface="B Nazanin" panose="00000400000000000000" pitchFamily="2" charset="-78"/>
              </a:rPr>
              <a:t>کار</a:t>
            </a:r>
          </a:p>
          <a:p>
            <a:pPr marL="0" indent="0" algn="r" rtl="1">
              <a:buNone/>
            </a:pPr>
            <a:r>
              <a:rPr lang="fa-IR" sz="2400" b="1" dirty="0" smtClean="0">
                <a:solidFill>
                  <a:schemeClr val="tx1"/>
                </a:solidFill>
                <a:cs typeface="B Nazanin" panose="00000400000000000000" pitchFamily="2" charset="-78"/>
              </a:rPr>
              <a:t>4_ آزمون </a:t>
            </a:r>
            <a:r>
              <a:rPr lang="fa-IR" sz="2400" b="1" dirty="0">
                <a:solidFill>
                  <a:schemeClr val="tx1"/>
                </a:solidFill>
                <a:cs typeface="B Nazanin" panose="00000400000000000000" pitchFamily="2" charset="-78"/>
              </a:rPr>
              <a:t>عملکردی در موقعیتهای شبیه سازی </a:t>
            </a:r>
            <a:endParaRPr lang="en-US" sz="24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110825732"/>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800100"/>
            <a:ext cx="8770571" cy="928688"/>
          </a:xfrm>
        </p:spPr>
        <p:txBody>
          <a:bodyPr>
            <a:normAutofit/>
          </a:bodyPr>
          <a:lstStyle/>
          <a:p>
            <a:pPr algn="r" rtl="1"/>
            <a:r>
              <a:rPr lang="fa-IR" sz="4000" b="1" dirty="0" smtClean="0">
                <a:solidFill>
                  <a:schemeClr val="tx1"/>
                </a:solidFill>
                <a:cs typeface="B Nazanin" panose="00000400000000000000" pitchFamily="2" charset="-78"/>
              </a:rPr>
              <a:t>آزمونهای عملکردی كتبي:</a:t>
            </a:r>
            <a:endParaRPr lang="en-US" sz="4000" b="1" dirty="0">
              <a:solidFill>
                <a:schemeClr val="tx1"/>
              </a:solidFill>
              <a:cs typeface="B Nazanin" panose="00000400000000000000" pitchFamily="2" charset="-78"/>
            </a:endParaRPr>
          </a:p>
        </p:txBody>
      </p:sp>
      <p:sp>
        <p:nvSpPr>
          <p:cNvPr id="3" name="Content Placeholder 2"/>
          <p:cNvSpPr>
            <a:spLocks noGrp="1"/>
          </p:cNvSpPr>
          <p:nvPr>
            <p:ph idx="1"/>
          </p:nvPr>
        </p:nvSpPr>
        <p:spPr>
          <a:xfrm>
            <a:off x="2933700" y="2286000"/>
            <a:ext cx="8770571" cy="3547229"/>
          </a:xfrm>
        </p:spPr>
        <p:txBody>
          <a:bodyPr>
            <a:noAutofit/>
          </a:bodyPr>
          <a:lstStyle/>
          <a:p>
            <a:pPr marL="457200" indent="-457200" algn="r" rtl="1">
              <a:buAutoNum type="arabicPeriod"/>
            </a:pPr>
            <a:r>
              <a:rPr lang="fa-IR" sz="2800" b="1" dirty="0" smtClean="0">
                <a:solidFill>
                  <a:schemeClr val="tx1"/>
                </a:solidFill>
                <a:cs typeface="B Nazanin" panose="00000400000000000000" pitchFamily="2" charset="-78"/>
              </a:rPr>
              <a:t>اجرای آن به ظاهر مانند آزمونهای کتبی است اما هدف و آنچه که سنجیده</a:t>
            </a:r>
          </a:p>
          <a:p>
            <a:pPr marL="0" indent="0" algn="r" rtl="1">
              <a:buNone/>
            </a:pPr>
            <a:r>
              <a:rPr lang="fa-IR" sz="2800" b="1" dirty="0" smtClean="0">
                <a:solidFill>
                  <a:schemeClr val="tx1"/>
                </a:solidFill>
                <a:cs typeface="B Nazanin" panose="00000400000000000000" pitchFamily="2" charset="-78"/>
              </a:rPr>
              <a:t> می شود صرفاً دانش نیست. در این نوع آزمون،ترکیبی از دانش و آگاهی و مهارت و تسلط فرد سنجیده می‏شود.</a:t>
            </a:r>
          </a:p>
          <a:p>
            <a:pPr marL="0" indent="0" algn="ctr" rtl="1">
              <a:buNone/>
            </a:pPr>
            <a:r>
              <a:rPr lang="fa-IR" sz="2800" b="1" dirty="0" smtClean="0">
                <a:solidFill>
                  <a:srgbClr val="FF0000"/>
                </a:solidFill>
                <a:cs typeface="B Esfehan" panose="00000700000000000000" pitchFamily="2" charset="-78"/>
              </a:rPr>
              <a:t>مثال : درس كمال همنشين، پيامهاي آسمان پايه هفتم</a:t>
            </a:r>
          </a:p>
          <a:p>
            <a:pPr marL="0" indent="0" algn="r" rtl="1">
              <a:buNone/>
            </a:pPr>
            <a:r>
              <a:rPr lang="fa-IR" sz="2800" b="1" dirty="0" smtClean="0">
                <a:solidFill>
                  <a:schemeClr val="tx1"/>
                </a:solidFill>
                <a:cs typeface="B Nazanin" panose="00000400000000000000" pitchFamily="2" charset="-78"/>
              </a:rPr>
              <a:t> </a:t>
            </a:r>
            <a:r>
              <a:rPr lang="fa-IR" sz="2800" b="1" dirty="0">
                <a:solidFill>
                  <a:schemeClr val="tx1"/>
                </a:solidFill>
                <a:cs typeface="B Nazanin" panose="00000400000000000000" pitchFamily="2" charset="-78"/>
              </a:rPr>
              <a:t>تصور كنيد كه با فرد بي ايماني دوست شده ايد. تاثير </a:t>
            </a:r>
            <a:r>
              <a:rPr lang="fa-IR" sz="2800" b="1" dirty="0" smtClean="0">
                <a:solidFill>
                  <a:schemeClr val="tx1"/>
                </a:solidFill>
                <a:cs typeface="B Nazanin" panose="00000400000000000000" pitchFamily="2" charset="-78"/>
              </a:rPr>
              <a:t>اين دوستي رادر </a:t>
            </a:r>
            <a:r>
              <a:rPr lang="fa-IR" sz="2800" b="1" dirty="0">
                <a:solidFill>
                  <a:schemeClr val="tx1"/>
                </a:solidFill>
                <a:cs typeface="B Nazanin" panose="00000400000000000000" pitchFamily="2" charset="-78"/>
              </a:rPr>
              <a:t>انتخاب شغل آينده خود پيش بيني كنيد.</a:t>
            </a:r>
            <a:endParaRPr lang="en-US" sz="2800" b="1" dirty="0">
              <a:solidFill>
                <a:schemeClr val="tx1"/>
              </a:solidFill>
              <a:cs typeface="B Nazanin" panose="00000400000000000000" pitchFamily="2" charset="-78"/>
            </a:endParaRPr>
          </a:p>
          <a:p>
            <a:pPr marL="0" indent="0" algn="r" rtl="1">
              <a:buNone/>
            </a:pPr>
            <a:endParaRPr lang="fa-IR" sz="2800" b="1" dirty="0" smtClean="0">
              <a:solidFill>
                <a:schemeClr val="tx1"/>
              </a:solidFill>
              <a:cs typeface="B Nazanin" panose="00000400000000000000" pitchFamily="2" charset="-78"/>
            </a:endParaRPr>
          </a:p>
          <a:p>
            <a:pPr marL="0" indent="0" algn="r" rtl="1">
              <a:buNone/>
            </a:pPr>
            <a:endParaRPr lang="fa-IR" sz="2800" b="1" dirty="0">
              <a:solidFill>
                <a:schemeClr val="tx1"/>
              </a:solidFill>
              <a:cs typeface="B Nazanin" panose="00000400000000000000" pitchFamily="2" charset="-78"/>
            </a:endParaRPr>
          </a:p>
          <a:p>
            <a:pPr marL="0" indent="0" algn="r" rtl="1">
              <a:buNone/>
            </a:pPr>
            <a:endParaRPr lang="en-US" sz="2800" b="1" dirty="0">
              <a:solidFill>
                <a:schemeClr val="tx1"/>
              </a:solidFill>
              <a:cs typeface="B Nazanin" panose="00000400000000000000" pitchFamily="2" charset="-78"/>
            </a:endParaRPr>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588907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cs typeface="B Nazanin" panose="00000400000000000000" pitchFamily="2" charset="-78"/>
              </a:rPr>
              <a:t>آزمون عملکردی شناسایی</a:t>
            </a:r>
            <a:endParaRPr lang="en-US" dirty="0"/>
          </a:p>
        </p:txBody>
      </p:sp>
      <p:sp>
        <p:nvSpPr>
          <p:cNvPr id="3" name="Content Placeholder 2"/>
          <p:cNvSpPr>
            <a:spLocks noGrp="1"/>
          </p:cNvSpPr>
          <p:nvPr>
            <p:ph idx="1"/>
          </p:nvPr>
        </p:nvSpPr>
        <p:spPr>
          <a:xfrm>
            <a:off x="2933700" y="2438400"/>
            <a:ext cx="8770571" cy="1386625"/>
          </a:xfrm>
        </p:spPr>
        <p:txBody>
          <a:bodyPr>
            <a:normAutofit fontScale="25000" lnSpcReduction="20000"/>
          </a:bodyPr>
          <a:lstStyle/>
          <a:p>
            <a:pPr algn="r" rtl="1">
              <a:buFont typeface="Wingdings" panose="05000000000000000000" pitchFamily="2" charset="2"/>
              <a:buChar char="§"/>
            </a:pPr>
            <a:r>
              <a:rPr lang="fa-IR" sz="8600" b="1" dirty="0">
                <a:solidFill>
                  <a:schemeClr val="tx1"/>
                </a:solidFill>
                <a:cs typeface="B Nazanin" panose="00000400000000000000" pitchFamily="2" charset="-78"/>
              </a:rPr>
              <a:t>این نوع از آزمونهای عملکردی بر سنجش توانایی دانش آموزان در تشخیص ویژگیها، محاسن، معایب و موارد استفاده امور،تاکید دارد. در این روش فراگیر توانایی و مهارت عملی خود را آشکار می‏سازد. </a:t>
            </a:r>
          </a:p>
          <a:p>
            <a:pPr algn="ctr" rtl="1">
              <a:buFont typeface="Wingdings" panose="05000000000000000000" pitchFamily="2" charset="2"/>
              <a:buChar char="§"/>
            </a:pPr>
            <a:r>
              <a:rPr lang="fa-IR" sz="8600" b="1" dirty="0">
                <a:solidFill>
                  <a:srgbClr val="FF0000"/>
                </a:solidFill>
                <a:cs typeface="B Esfehan" panose="00000700000000000000" pitchFamily="2" charset="-78"/>
              </a:rPr>
              <a:t>مثال : درس نماز جماعت پيامهاي آسمان پايه هفتم</a:t>
            </a:r>
          </a:p>
          <a:p>
            <a:pPr algn="r" rtl="1">
              <a:buFont typeface="Wingdings" panose="05000000000000000000" pitchFamily="2" charset="2"/>
              <a:buChar char="§"/>
            </a:pPr>
            <a:r>
              <a:rPr lang="ar-SA" sz="8600" b="1" dirty="0">
                <a:solidFill>
                  <a:schemeClr val="tx1"/>
                </a:solidFill>
                <a:cs typeface="B Nazanin" panose="00000400000000000000" pitchFamily="2" charset="-78"/>
              </a:rPr>
              <a:t>معلم از تعدادي دانش آموزان مي­خواهد صحنه هر يك از موقعيت هاي زير را به صورت نمايش اجرا كنند و ساير دانش آموزان با مشاهده هر موقعيت اشتباه مأموم را يافته و رفتارصحيح آن موقعيت را بيان كنند . ( گروهی)</a:t>
            </a:r>
            <a:endParaRPr lang="fa-IR" sz="8600" b="1" dirty="0">
              <a:solidFill>
                <a:schemeClr val="tx1"/>
              </a:solidFill>
              <a:cs typeface="B Nazanin" panose="00000400000000000000" pitchFamily="2" charset="-78"/>
            </a:endParaRPr>
          </a:p>
          <a:p>
            <a:pPr algn="r" rtl="1"/>
            <a:r>
              <a:rPr lang="ar-SA" sz="8600" b="1" dirty="0">
                <a:solidFill>
                  <a:schemeClr val="tx1"/>
                </a:solidFill>
                <a:cs typeface="B Nazanin" panose="00000400000000000000" pitchFamily="2" charset="-78"/>
              </a:rPr>
              <a:t>موقعيت اول : در نماز جماعت علي قبل از امام تكبيره الإحرام را مي­گويد. </a:t>
            </a:r>
            <a:endParaRPr lang="en-US" sz="8600" b="1" dirty="0">
              <a:solidFill>
                <a:schemeClr val="tx1"/>
              </a:solidFill>
              <a:cs typeface="B Nazanin" panose="00000400000000000000" pitchFamily="2" charset="-78"/>
            </a:endParaRPr>
          </a:p>
          <a:p>
            <a:pPr algn="r" rtl="1"/>
            <a:r>
              <a:rPr lang="ar-SA" sz="8600" b="1" dirty="0">
                <a:solidFill>
                  <a:schemeClr val="tx1"/>
                </a:solidFill>
                <a:cs typeface="B Nazanin" panose="00000400000000000000" pitchFamily="2" charset="-78"/>
              </a:rPr>
              <a:t>موقعيت دوم : در نماز جماعت علي حمد و سوره را خودش مي­خواند.</a:t>
            </a:r>
            <a:endParaRPr lang="en-US" sz="8600" b="1" dirty="0">
              <a:solidFill>
                <a:schemeClr val="tx1"/>
              </a:solidFill>
              <a:cs typeface="B Nazanin" panose="00000400000000000000" pitchFamily="2" charset="-78"/>
            </a:endParaRPr>
          </a:p>
          <a:p>
            <a:pPr algn="r" rtl="1"/>
            <a:r>
              <a:rPr lang="ar-SA" sz="8600" b="1" dirty="0">
                <a:solidFill>
                  <a:schemeClr val="tx1"/>
                </a:solidFill>
                <a:cs typeface="B Nazanin" panose="00000400000000000000" pitchFamily="2" charset="-78"/>
              </a:rPr>
              <a:t>موقعيت سوم : علي قبل از امام سر از ركوع بر مي­ دارد و چون امام هنوز در ركوع است نماز را فرادي مي­خواند. </a:t>
            </a:r>
            <a:endParaRPr lang="en-US" sz="8600" b="1" dirty="0">
              <a:solidFill>
                <a:schemeClr val="tx1"/>
              </a:solidFill>
              <a:cs typeface="B Nazanin" panose="00000400000000000000" pitchFamily="2" charset="-78"/>
            </a:endParaRPr>
          </a:p>
          <a:p>
            <a:pPr algn="r" rtl="1">
              <a:buFont typeface="Wingdings" panose="05000000000000000000" pitchFamily="2" charset="2"/>
              <a:buChar char="§"/>
            </a:pPr>
            <a:endParaRPr lang="en-US" sz="2400" b="1" dirty="0">
              <a:solidFill>
                <a:schemeClr val="tx1"/>
              </a:solidFill>
              <a:cs typeface="B Nazanin" panose="00000400000000000000" pitchFamily="2" charset="-78"/>
            </a:endParaRPr>
          </a:p>
          <a:p>
            <a:pPr algn="r" rtl="1">
              <a:buFont typeface="Wingdings" panose="05000000000000000000" pitchFamily="2" charset="2"/>
              <a:buChar char="§"/>
            </a:pPr>
            <a:endParaRPr lang="en-US" dirty="0"/>
          </a:p>
        </p:txBody>
      </p:sp>
      <p:sp>
        <p:nvSpPr>
          <p:cNvPr id="4" name="Subtitle 2"/>
          <p:cNvSpPr txBox="1">
            <a:spLocks/>
          </p:cNvSpPr>
          <p:nvPr/>
        </p:nvSpPr>
        <p:spPr>
          <a:xfrm>
            <a:off x="332413" y="5833229"/>
            <a:ext cx="3054731" cy="1024771"/>
          </a:xfrm>
          <a:prstGeom prst="rect">
            <a:avLst/>
          </a:prstGeom>
        </p:spPr>
        <p:txBody>
          <a:bodyPr vert="horz" lIns="91440" tIns="45720" rIns="91440" bIns="45720" rtlCol="0">
            <a:normAutofit/>
          </a:bodyPr>
          <a:lst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pPr marL="0" indent="0">
              <a:buNone/>
            </a:pPr>
            <a:r>
              <a:rPr lang="fa-IR" dirty="0" smtClean="0">
                <a:latin typeface="Adobe Arabic" panose="02040503050201020203" pitchFamily="18" charset="-78"/>
                <a:cs typeface="Adobe Arabic" panose="02040503050201020203" pitchFamily="18" charset="-78"/>
              </a:rPr>
              <a:t>گروه آموزشي قرآن و پيامهاي آسمان </a:t>
            </a:r>
          </a:p>
          <a:p>
            <a:pPr marL="0" indent="0">
              <a:buNone/>
            </a:pPr>
            <a:r>
              <a:rPr lang="fa-IR" dirty="0" smtClean="0">
                <a:latin typeface="Adobe Arabic" panose="02040503050201020203" pitchFamily="18" charset="-78"/>
                <a:cs typeface="Adobe Arabic" panose="02040503050201020203" pitchFamily="18" charset="-78"/>
              </a:rPr>
              <a:t>استان خراسان رضوي</a:t>
            </a:r>
            <a:endParaRPr lang="en-US"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500331717"/>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591</TotalTime>
  <Words>1322</Words>
  <Application>Microsoft Office PowerPoint</Application>
  <PresentationFormat>Widescreen</PresentationFormat>
  <Paragraphs>125</Paragraphs>
  <Slides>21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Adobe Arabic</vt:lpstr>
      <vt:lpstr>B Badr</vt:lpstr>
      <vt:lpstr>B Esfehan</vt:lpstr>
      <vt:lpstr>B Nazanin</vt:lpstr>
      <vt:lpstr>Calibri</vt:lpstr>
      <vt:lpstr>Century Schoolbook</vt:lpstr>
      <vt:lpstr>Corbel</vt:lpstr>
      <vt:lpstr>IranNastaliq</vt:lpstr>
      <vt:lpstr>Wingdings</vt:lpstr>
      <vt:lpstr>Feathered</vt:lpstr>
      <vt:lpstr>بسم اللّه الرّحمن الرّحیم</vt:lpstr>
      <vt:lpstr>طراحی آزمون عملکردی</vt:lpstr>
      <vt:lpstr>تعریف آزمون عملکردی:</vt:lpstr>
      <vt:lpstr>ویژگیهای اساسی آزمونهای عملکردی: </vt:lpstr>
      <vt:lpstr>اهداف ارزشیابی عملکردی</vt:lpstr>
      <vt:lpstr>فواید آزمون عملکردی: </vt:lpstr>
      <vt:lpstr> انواع آزمونهای عملکردی: </vt:lpstr>
      <vt:lpstr>آزمونهای عملکردی كتبي:</vt:lpstr>
      <vt:lpstr>آزمون عملکردی شناسایی</vt:lpstr>
      <vt:lpstr>آزمون عملکردی نمونه کار</vt:lpstr>
      <vt:lpstr>آزمون عملکردی در موقعیتهای شبیه سازی شده</vt:lpstr>
      <vt:lpstr>چگونگی طراحی آزمون عملکردی: </vt:lpstr>
      <vt:lpstr>روشهایی ارزشیابی آزمون عملکردی: </vt:lpstr>
      <vt:lpstr>مراحل طراحی آزمون عملکردی</vt:lpstr>
      <vt:lpstr>مرحله دوم : تعيين محتواي آزمون</vt:lpstr>
      <vt:lpstr>مرحله سوم : تعيين ملاك ارزشيابي از عملكرد فراگير</vt:lpstr>
      <vt:lpstr>مرحله چهارم : توضيح فرايند اجراي آزمون</vt:lpstr>
      <vt:lpstr>مرحله پنجم : طراحي جدول ارزيابي از عملكرد فراگير</vt:lpstr>
      <vt:lpstr>وظایف معلمان در ارتباط با آزمونهای عملکردی: </vt:lpstr>
      <vt:lpstr>وظایف والدین در قبال آزمونهای عملکردی: </vt:lpstr>
      <vt:lpstr>همكاران گرامي ؛ لطفا با دريافت شيوه نامه فراخوان ارزشيابي عملكردي از سايت گروه قرآن و پيامهاي آسمان، ما را در انجام اين فعاليت ياري برسانيد. منتظر آثار شما هستيم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Raheleh Jooon</dc:creator>
  <cp:lastModifiedBy>Win7</cp:lastModifiedBy>
  <cp:revision>58</cp:revision>
  <dcterms:created xsi:type="dcterms:W3CDTF">2017-09-17T07:31:25Z</dcterms:created>
  <dcterms:modified xsi:type="dcterms:W3CDTF">2017-11-02T15:25:47Z</dcterms:modified>
</cp:coreProperties>
</file>