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04" r:id="rId1"/>
  </p:sldMasterIdLst>
  <p:sldIdLst>
    <p:sldId id="257" r:id="rId2"/>
    <p:sldId id="258" r:id="rId3"/>
    <p:sldId id="259" r:id="rId4"/>
    <p:sldId id="260" r:id="rId5"/>
    <p:sldId id="261" r:id="rId6"/>
    <p:sldId id="268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956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1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6C4EDF6-66FC-4EFA-A6DC-E18432A01D25}" type="datetimeFigureOut">
              <a:rPr lang="fa-IR" smtClean="0"/>
              <a:pPr/>
              <a:t>11/20/1436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478A36-D1EB-4DE4-90AD-EA6421563F9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C4EDF6-66FC-4EFA-A6DC-E18432A01D25}" type="datetimeFigureOut">
              <a:rPr lang="fa-IR" smtClean="0"/>
              <a:pPr/>
              <a:t>11/20/1436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78A36-D1EB-4DE4-90AD-EA6421563F9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C4EDF6-66FC-4EFA-A6DC-E18432A01D25}" type="datetimeFigureOut">
              <a:rPr lang="fa-IR" smtClean="0"/>
              <a:pPr/>
              <a:t>11/20/1436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78A36-D1EB-4DE4-90AD-EA6421563F9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C4EDF6-66FC-4EFA-A6DC-E18432A01D25}" type="datetimeFigureOut">
              <a:rPr lang="fa-IR" smtClean="0"/>
              <a:pPr/>
              <a:t>11/20/1436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78A36-D1EB-4DE4-90AD-EA6421563F9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C4EDF6-66FC-4EFA-A6DC-E18432A01D25}" type="datetimeFigureOut">
              <a:rPr lang="fa-IR" smtClean="0"/>
              <a:pPr/>
              <a:t>11/20/1436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78A36-D1EB-4DE4-90AD-EA6421563F9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ver dir="r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C4EDF6-66FC-4EFA-A6DC-E18432A01D25}" type="datetimeFigureOut">
              <a:rPr lang="fa-IR" smtClean="0"/>
              <a:pPr/>
              <a:t>11/20/1436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78A36-D1EB-4DE4-90AD-EA6421563F9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ver dir="r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C4EDF6-66FC-4EFA-A6DC-E18432A01D25}" type="datetimeFigureOut">
              <a:rPr lang="fa-IR" smtClean="0"/>
              <a:pPr/>
              <a:t>11/20/1436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78A36-D1EB-4DE4-90AD-EA6421563F9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r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C4EDF6-66FC-4EFA-A6DC-E18432A01D25}" type="datetimeFigureOut">
              <a:rPr lang="fa-IR" smtClean="0"/>
              <a:pPr/>
              <a:t>11/20/1436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78A36-D1EB-4DE4-90AD-EA6421563F9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ver dir="r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C4EDF6-66FC-4EFA-A6DC-E18432A01D25}" type="datetimeFigureOut">
              <a:rPr lang="fa-IR" smtClean="0"/>
              <a:pPr/>
              <a:t>11/20/1436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78A36-D1EB-4DE4-90AD-EA6421563F9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C6C4EDF6-66FC-4EFA-A6DC-E18432A01D25}" type="datetimeFigureOut">
              <a:rPr lang="fa-IR" smtClean="0"/>
              <a:pPr/>
              <a:t>11/20/1436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78A36-D1EB-4DE4-90AD-EA6421563F9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r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6C4EDF6-66FC-4EFA-A6DC-E18432A01D25}" type="datetimeFigureOut">
              <a:rPr lang="fa-IR" smtClean="0"/>
              <a:pPr/>
              <a:t>11/20/1436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478A36-D1EB-4DE4-90AD-EA6421563F9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ver dir="r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6C4EDF6-66FC-4EFA-A6DC-E18432A01D25}" type="datetimeFigureOut">
              <a:rPr lang="fa-IR" smtClean="0"/>
              <a:pPr/>
              <a:t>11/20/1436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478A36-D1EB-4DE4-90AD-EA6421563F93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>
    <p:cover dir="rd"/>
  </p:transition>
  <p:timing>
    <p:tnLst>
      <p:par>
        <p:cTn id="1" dur="indefinite" restart="never" nodeType="tmRoot"/>
      </p:par>
    </p:tnLst>
  </p:timing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معرفی  :   </a:t>
            </a:r>
          </a:p>
          <a:p>
            <a:endParaRPr lang="fa-IR" dirty="0"/>
          </a:p>
          <a:p>
            <a:r>
              <a:rPr lang="fa-IR" dirty="0" smtClean="0"/>
              <a:t>تفسیر نور الثقلین 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بسم الله الرحمن الرحیم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xmlns="" val="3115718258"/>
      </p:ext>
    </p:extLst>
  </p:cSld>
  <p:clrMapOvr>
    <a:masterClrMapping/>
  </p:clrMapOvr>
  <p:transition>
    <p:cover dir="r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از جمله نقدهای که بر تفسیر نور </a:t>
            </a:r>
            <a:r>
              <a:rPr lang="fa-IR" dirty="0" err="1" smtClean="0"/>
              <a:t>الثقلین</a:t>
            </a:r>
            <a:r>
              <a:rPr lang="fa-IR" dirty="0" smtClean="0"/>
              <a:t> وارد شده ، این است که مولف آن ، از نقل  </a:t>
            </a:r>
          </a:p>
          <a:p>
            <a:r>
              <a:rPr lang="fa-IR" dirty="0" smtClean="0"/>
              <a:t>روایات  و داستان های ساختگی از جمله </a:t>
            </a:r>
            <a:r>
              <a:rPr lang="fa-IR" dirty="0" err="1" smtClean="0"/>
              <a:t>اسراییلیات</a:t>
            </a:r>
            <a:r>
              <a:rPr lang="fa-IR" dirty="0" smtClean="0"/>
              <a:t> ، </a:t>
            </a:r>
            <a:r>
              <a:rPr lang="fa-IR" dirty="0" err="1" smtClean="0"/>
              <a:t>ابایی</a:t>
            </a:r>
            <a:r>
              <a:rPr lang="fa-IR" dirty="0" smtClean="0"/>
              <a:t> نداشته و در جاهای مختلف آنها را نقل کرده است .  </a:t>
            </a:r>
          </a:p>
          <a:p>
            <a:r>
              <a:rPr lang="fa-IR" dirty="0" smtClean="0"/>
              <a:t>آیت الله معرفت در </a:t>
            </a:r>
            <a:r>
              <a:rPr lang="fa-IR" dirty="0" err="1" smtClean="0"/>
              <a:t>التفسیر</a:t>
            </a:r>
            <a:r>
              <a:rPr lang="fa-IR" dirty="0" smtClean="0"/>
              <a:t> و </a:t>
            </a:r>
            <a:r>
              <a:rPr lang="fa-IR" dirty="0" err="1" smtClean="0"/>
              <a:t>المفسرون</a:t>
            </a:r>
            <a:r>
              <a:rPr lang="fa-IR" dirty="0" smtClean="0"/>
              <a:t> جلد 2 صفحه 328 ـ 329 میفرماید :   </a:t>
            </a:r>
          </a:p>
          <a:p>
            <a:r>
              <a:rPr lang="fa-IR" dirty="0" smtClean="0"/>
              <a:t>همچنان که روایاتی مشتمل بر </a:t>
            </a:r>
            <a:r>
              <a:rPr lang="fa-IR" dirty="0" err="1" smtClean="0"/>
              <a:t>غلو</a:t>
            </a:r>
            <a:r>
              <a:rPr lang="fa-IR" dirty="0" smtClean="0"/>
              <a:t> و وهن به </a:t>
            </a:r>
            <a:r>
              <a:rPr lang="fa-IR" dirty="0" err="1" smtClean="0"/>
              <a:t>ایمه</a:t>
            </a:r>
            <a:r>
              <a:rPr lang="fa-IR" dirty="0" smtClean="0"/>
              <a:t> </a:t>
            </a:r>
            <a:r>
              <a:rPr lang="fa-IR" dirty="0" err="1" smtClean="0"/>
              <a:t>علیهم</a:t>
            </a:r>
            <a:r>
              <a:rPr lang="fa-IR" dirty="0" smtClean="0"/>
              <a:t> </a:t>
            </a:r>
            <a:r>
              <a:rPr lang="fa-IR" dirty="0" err="1" smtClean="0"/>
              <a:t>السلام</a:t>
            </a:r>
            <a:r>
              <a:rPr lang="fa-IR" dirty="0" smtClean="0"/>
              <a:t> در این تفسیر نقل شده ، </a:t>
            </a:r>
          </a:p>
          <a:p>
            <a:r>
              <a:rPr lang="fa-IR" dirty="0" smtClean="0"/>
              <a:t>بنای آن بر نقل </a:t>
            </a:r>
            <a:r>
              <a:rPr lang="fa-IR" dirty="0" err="1" smtClean="0"/>
              <a:t>اسراییلیات</a:t>
            </a:r>
            <a:r>
              <a:rPr lang="fa-IR" dirty="0" smtClean="0"/>
              <a:t> و احادیث موضوع نیز بوده است ، مانند آنچه در قصه </a:t>
            </a:r>
            <a:r>
              <a:rPr lang="fa-IR" dirty="0" err="1" smtClean="0"/>
              <a:t>هاروت</a:t>
            </a:r>
            <a:r>
              <a:rPr lang="fa-IR" dirty="0" smtClean="0"/>
              <a:t> و </a:t>
            </a:r>
            <a:r>
              <a:rPr lang="fa-IR" dirty="0" err="1" smtClean="0"/>
              <a:t>ماروت</a:t>
            </a:r>
            <a:r>
              <a:rPr lang="fa-IR" dirty="0" smtClean="0"/>
              <a:t> و ارتباط آن ها با زهره و مسخ او آمده است ، و در این کتاب فراوان این </a:t>
            </a:r>
          </a:p>
          <a:p>
            <a:r>
              <a:rPr lang="fa-IR" dirty="0" smtClean="0"/>
              <a:t>گونه </a:t>
            </a:r>
            <a:r>
              <a:rPr lang="fa-IR" dirty="0" err="1" smtClean="0"/>
              <a:t>اسراییلیات</a:t>
            </a:r>
            <a:r>
              <a:rPr lang="fa-IR" smtClean="0"/>
              <a:t> نقل شده است .</a:t>
            </a:r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err="1" smtClean="0"/>
              <a:t>اسراییلیات</a:t>
            </a:r>
            <a:r>
              <a:rPr lang="fa-IR" dirty="0" smtClean="0"/>
              <a:t> در </a:t>
            </a:r>
            <a:r>
              <a:rPr lang="fa-IR" dirty="0" err="1" smtClean="0"/>
              <a:t>نورالثقلین</a:t>
            </a:r>
            <a:r>
              <a:rPr lang="fa-IR" dirty="0" smtClean="0"/>
              <a:t> </a:t>
            </a:r>
            <a:endParaRPr lang="fa-IR" dirty="0"/>
          </a:p>
        </p:txBody>
      </p:sp>
    </p:spTree>
  </p:cSld>
  <p:clrMapOvr>
    <a:masterClrMapping/>
  </p:clrMapOvr>
  <p:transition>
    <p:cover dir="r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برخی از </a:t>
            </a:r>
            <a:r>
              <a:rPr lang="fa-IR" dirty="0" err="1" smtClean="0"/>
              <a:t>مصادری</a:t>
            </a:r>
            <a:r>
              <a:rPr lang="fa-IR" dirty="0" smtClean="0"/>
              <a:t> که در تفسیر نور </a:t>
            </a:r>
            <a:r>
              <a:rPr lang="fa-IR" dirty="0" err="1" smtClean="0"/>
              <a:t>الثقلین</a:t>
            </a:r>
            <a:r>
              <a:rPr lang="fa-IR" dirty="0" smtClean="0"/>
              <a:t> مورد استناد واقع شده به شرح ذیل می باشند : </a:t>
            </a:r>
          </a:p>
          <a:p>
            <a:endParaRPr lang="fa-IR" dirty="0" smtClean="0"/>
          </a:p>
          <a:p>
            <a:r>
              <a:rPr lang="fa-IR" dirty="0" smtClean="0"/>
              <a:t>احتجاج ، </a:t>
            </a:r>
            <a:r>
              <a:rPr lang="fa-IR" dirty="0" err="1" smtClean="0"/>
              <a:t>استبصار</a:t>
            </a:r>
            <a:r>
              <a:rPr lang="fa-IR" dirty="0" smtClean="0"/>
              <a:t> ، </a:t>
            </a:r>
            <a:r>
              <a:rPr lang="fa-IR" dirty="0" err="1" smtClean="0"/>
              <a:t>امالی</a:t>
            </a:r>
            <a:r>
              <a:rPr lang="fa-IR" dirty="0" smtClean="0"/>
              <a:t> </a:t>
            </a:r>
            <a:r>
              <a:rPr lang="fa-IR" dirty="0" err="1" smtClean="0"/>
              <a:t>صدوق</a:t>
            </a:r>
            <a:r>
              <a:rPr lang="fa-IR" dirty="0" smtClean="0"/>
              <a:t> ، ارشاد مفید ، اصول کافی ، تفسیر عیاشی ، تفسیر قمی ، تهذیب </a:t>
            </a:r>
            <a:r>
              <a:rPr lang="fa-IR" dirty="0" err="1" smtClean="0"/>
              <a:t>الاحکام</a:t>
            </a:r>
            <a:r>
              <a:rPr lang="fa-IR" dirty="0" smtClean="0"/>
              <a:t> ، خصال  ، روضه کافی ، عیون </a:t>
            </a:r>
            <a:r>
              <a:rPr lang="fa-IR" dirty="0" err="1" smtClean="0"/>
              <a:t>الاخبار</a:t>
            </a:r>
            <a:r>
              <a:rPr lang="fa-IR" dirty="0" smtClean="0"/>
              <a:t> ، کمال </a:t>
            </a:r>
            <a:r>
              <a:rPr lang="fa-IR" dirty="0" err="1" smtClean="0"/>
              <a:t>الدین</a:t>
            </a:r>
            <a:r>
              <a:rPr lang="fa-IR" dirty="0" smtClean="0"/>
              <a:t> ...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منابع نور </a:t>
            </a:r>
            <a:r>
              <a:rPr lang="fa-IR" dirty="0" err="1" smtClean="0"/>
              <a:t>الثقلین</a:t>
            </a:r>
            <a:r>
              <a:rPr lang="fa-IR" dirty="0" smtClean="0"/>
              <a:t> : </a:t>
            </a:r>
            <a:endParaRPr lang="fa-IR" dirty="0"/>
          </a:p>
        </p:txBody>
      </p:sp>
    </p:spTree>
  </p:cSld>
  <p:clrMapOvr>
    <a:masterClrMapping/>
  </p:clrMapOvr>
  <p:transition>
    <p:cover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از جلد اول سوره حمد تا سوره انعام </a:t>
            </a:r>
          </a:p>
          <a:p>
            <a:r>
              <a:rPr lang="fa-IR" dirty="0" smtClean="0"/>
              <a:t>جلد دوم سوره </a:t>
            </a:r>
            <a:r>
              <a:rPr lang="fa-IR" dirty="0" err="1" smtClean="0"/>
              <a:t>اعراف</a:t>
            </a:r>
            <a:r>
              <a:rPr lang="fa-IR" dirty="0" smtClean="0"/>
              <a:t> تا سوره ابراهیم </a:t>
            </a:r>
          </a:p>
          <a:p>
            <a:r>
              <a:rPr lang="fa-IR" dirty="0" smtClean="0"/>
              <a:t>جلد سوم سوره حجر تا سوره نور </a:t>
            </a:r>
          </a:p>
          <a:p>
            <a:r>
              <a:rPr lang="fa-IR" dirty="0" smtClean="0"/>
              <a:t>جلد چهارم سوره فرقان تا سوره دخان </a:t>
            </a:r>
          </a:p>
          <a:p>
            <a:r>
              <a:rPr lang="fa-IR" dirty="0" smtClean="0"/>
              <a:t>جلد پنچم سوره </a:t>
            </a:r>
            <a:r>
              <a:rPr lang="fa-IR" dirty="0" err="1" smtClean="0"/>
              <a:t>جاثیه</a:t>
            </a:r>
            <a:r>
              <a:rPr lang="fa-IR" smtClean="0"/>
              <a:t> تا آخر قرآن </a:t>
            </a:r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ترتیب </a:t>
            </a:r>
            <a:r>
              <a:rPr lang="fa-IR" dirty="0" err="1" smtClean="0"/>
              <a:t>مجلدات</a:t>
            </a:r>
            <a:r>
              <a:rPr lang="fa-IR" dirty="0" smtClean="0"/>
              <a:t> و سوره های قرآن چنین است : </a:t>
            </a:r>
            <a:endParaRPr lang="fa-IR" dirty="0"/>
          </a:p>
        </p:txBody>
      </p:sp>
    </p:spTree>
  </p:cSld>
  <p:clrMapOvr>
    <a:masterClrMapping/>
  </p:clrMapOvr>
  <p:transition>
    <p:cover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شیخ عبد علی بن جمعه عروسی </a:t>
            </a:r>
            <a:r>
              <a:rPr lang="fa-IR" dirty="0" err="1" smtClean="0"/>
              <a:t>حویزی</a:t>
            </a:r>
            <a:r>
              <a:rPr lang="fa-IR" dirty="0" smtClean="0"/>
              <a:t> یا </a:t>
            </a:r>
            <a:r>
              <a:rPr lang="fa-IR" dirty="0" err="1" smtClean="0"/>
              <a:t>هویزی</a:t>
            </a:r>
            <a:r>
              <a:rPr lang="fa-IR" dirty="0" smtClean="0"/>
              <a:t> </a:t>
            </a:r>
          </a:p>
          <a:p>
            <a:r>
              <a:rPr lang="fa-IR" dirty="0" smtClean="0"/>
              <a:t>از فقها و </a:t>
            </a:r>
            <a:r>
              <a:rPr lang="fa-IR" dirty="0" err="1" smtClean="0"/>
              <a:t>محدثان</a:t>
            </a:r>
            <a:r>
              <a:rPr lang="fa-IR" smtClean="0"/>
              <a:t> قرن </a:t>
            </a:r>
            <a:r>
              <a:rPr lang="fa-IR" dirty="0" smtClean="0"/>
              <a:t>یازدهم و اوایل قرن دوازدهم است .</a:t>
            </a:r>
          </a:p>
          <a:p>
            <a:r>
              <a:rPr lang="fa-IR" dirty="0" smtClean="0"/>
              <a:t>وفات : 1112 </a:t>
            </a:r>
          </a:p>
          <a:p>
            <a:r>
              <a:rPr lang="fa-IR" dirty="0" smtClean="0"/>
              <a:t>از جمله نسخ خطی این تفسیر ، نسخه خطی در کتابخانه آستان قدس رضوی و نسخه </a:t>
            </a:r>
          </a:p>
          <a:p>
            <a:r>
              <a:rPr lang="fa-IR" dirty="0" smtClean="0"/>
              <a:t>دیگر متعلق به کتابخانه شخصی آقای عبد </a:t>
            </a:r>
            <a:r>
              <a:rPr lang="fa-IR" dirty="0" err="1" smtClean="0"/>
              <a:t>الحسین</a:t>
            </a:r>
            <a:r>
              <a:rPr lang="fa-IR" dirty="0" smtClean="0"/>
              <a:t> شهید صالحی می باشد . </a:t>
            </a:r>
          </a:p>
          <a:p>
            <a:r>
              <a:rPr lang="fa-IR" dirty="0" smtClean="0"/>
              <a:t>در شهر </a:t>
            </a:r>
            <a:r>
              <a:rPr lang="fa-IR" dirty="0" err="1" smtClean="0"/>
              <a:t>هویزه</a:t>
            </a:r>
            <a:r>
              <a:rPr lang="fa-IR" dirty="0" smtClean="0"/>
              <a:t> خوزستان به دنیا آمد .</a:t>
            </a:r>
          </a:p>
          <a:p>
            <a:r>
              <a:rPr lang="fa-IR" dirty="0" smtClean="0"/>
              <a:t>از استادان عصر خود ، به ویژه سید نعمت الله جزایری شوشتری بسیار بهره برد . </a:t>
            </a:r>
          </a:p>
          <a:p>
            <a:r>
              <a:rPr lang="fa-IR" dirty="0" smtClean="0"/>
              <a:t>شیخ حر عاملی : وی عالمی فاضل ، فقیه ، </a:t>
            </a:r>
            <a:r>
              <a:rPr lang="fa-IR" dirty="0" err="1" smtClean="0"/>
              <a:t>محدث</a:t>
            </a:r>
            <a:r>
              <a:rPr lang="fa-IR" dirty="0" smtClean="0"/>
              <a:t> ، معتمد ، پارسا ، ادیب ، شاعر و جامع علوم و فنون است . </a:t>
            </a:r>
          </a:p>
          <a:p>
            <a:endParaRPr lang="fa-IR" dirty="0" smtClean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معرفی مولف : </a:t>
            </a:r>
            <a:br>
              <a:rPr lang="fa-IR" dirty="0" smtClean="0"/>
            </a:b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xmlns="" val="3038703835"/>
      </p:ext>
    </p:extLst>
  </p:cSld>
  <p:clrMapOvr>
    <a:masterClrMapping/>
  </p:clrMapOvr>
  <p:transition>
    <p:cover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تصحیح کتاب :  استاد سید هاشم رسولی </a:t>
            </a:r>
            <a:r>
              <a:rPr lang="fa-IR" dirty="0" err="1" smtClean="0"/>
              <a:t>محلاتی</a:t>
            </a:r>
            <a:r>
              <a:rPr lang="fa-IR" dirty="0" smtClean="0"/>
              <a:t> با مقدمه ای کوتاه از مرحوم علامه </a:t>
            </a:r>
          </a:p>
          <a:p>
            <a:pPr>
              <a:buNone/>
            </a:pPr>
            <a:r>
              <a:rPr lang="fa-IR" dirty="0" smtClean="0"/>
              <a:t>   طباطبایی در 5 جلد به چاپ رسیده است .</a:t>
            </a:r>
          </a:p>
          <a:p>
            <a:pPr>
              <a:buNone/>
            </a:pPr>
            <a:r>
              <a:rPr lang="fa-IR" dirty="0" err="1" smtClean="0"/>
              <a:t>ـــ</a:t>
            </a:r>
            <a:r>
              <a:rPr lang="fa-IR" dirty="0" smtClean="0"/>
              <a:t>  در این مجموعه 13422حدیث گرد آمده است . 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dirty="0" err="1" smtClean="0"/>
              <a:t>ـــ</a:t>
            </a:r>
            <a:r>
              <a:rPr lang="fa-IR" dirty="0" smtClean="0"/>
              <a:t> این تفسیر تنها در </a:t>
            </a:r>
            <a:r>
              <a:rPr lang="fa-IR" dirty="0" err="1" smtClean="0"/>
              <a:t>بردارنده</a:t>
            </a:r>
            <a:r>
              <a:rPr lang="fa-IR" dirty="0" smtClean="0"/>
              <a:t> بخشی از آیات قرآن است .</a:t>
            </a:r>
          </a:p>
          <a:p>
            <a:pPr>
              <a:buNone/>
            </a:pPr>
            <a:r>
              <a:rPr lang="fa-IR" dirty="0" err="1" smtClean="0"/>
              <a:t>ــ</a:t>
            </a:r>
            <a:r>
              <a:rPr lang="fa-IR" dirty="0" smtClean="0"/>
              <a:t> عبدالرحیم </a:t>
            </a:r>
            <a:r>
              <a:rPr lang="fa-IR" dirty="0" err="1" smtClean="0"/>
              <a:t>عقیقی</a:t>
            </a:r>
            <a:r>
              <a:rPr lang="fa-IR" dirty="0" smtClean="0"/>
              <a:t> </a:t>
            </a:r>
            <a:r>
              <a:rPr lang="fa-IR" dirty="0" err="1" smtClean="0"/>
              <a:t>بخشایشی</a:t>
            </a:r>
            <a:r>
              <a:rPr lang="fa-IR" dirty="0" smtClean="0"/>
              <a:t> و همکاران ایشان ترجمه این تفسیر به زبان فارسی را آغاز </a:t>
            </a:r>
          </a:p>
          <a:p>
            <a:pPr>
              <a:buNone/>
            </a:pPr>
            <a:r>
              <a:rPr lang="fa-IR" dirty="0" smtClean="0"/>
              <a:t>کردند که با فوت </a:t>
            </a:r>
            <a:r>
              <a:rPr lang="fa-IR" dirty="0" err="1" smtClean="0"/>
              <a:t>بخشایشی</a:t>
            </a:r>
            <a:r>
              <a:rPr lang="fa-IR" dirty="0" smtClean="0"/>
              <a:t> این ترجمه به تعویق افتاد . تا سال 1393 ش 4 جلد از این تفسیر 8 جلدی توسط انتشارات نوید اسلام قم </a:t>
            </a:r>
            <a:r>
              <a:rPr lang="fa-IR" smtClean="0"/>
              <a:t>به چاپ رسیده است .</a:t>
            </a:r>
            <a:endParaRPr lang="fa-IR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کار پیرامون کتاب </a:t>
            </a:r>
            <a:br>
              <a:rPr lang="fa-IR" dirty="0" smtClean="0"/>
            </a:br>
            <a:endParaRPr lang="fa-IR" dirty="0"/>
          </a:p>
        </p:txBody>
      </p:sp>
    </p:spTree>
  </p:cSld>
  <p:clrMapOvr>
    <a:masterClrMapping/>
  </p:clrMapOvr>
  <p:transition>
    <p:cover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شیخ آغا بزرگ در </a:t>
            </a:r>
            <a:r>
              <a:rPr lang="fa-IR" dirty="0" err="1" smtClean="0"/>
              <a:t>الذریعه</a:t>
            </a:r>
            <a:r>
              <a:rPr lang="fa-IR" dirty="0" smtClean="0"/>
              <a:t> جلد 24 صفحه 365 میفرمایند :  او قرآن را بر طبق روایاتی </a:t>
            </a:r>
          </a:p>
          <a:p>
            <a:pPr>
              <a:buNone/>
            </a:pPr>
            <a:r>
              <a:rPr lang="fa-IR" dirty="0" smtClean="0"/>
              <a:t>  که از اهل بیت </a:t>
            </a:r>
            <a:r>
              <a:rPr lang="fa-IR" dirty="0" err="1" smtClean="0"/>
              <a:t>علیهم</a:t>
            </a:r>
            <a:r>
              <a:rPr lang="fa-IR" dirty="0" smtClean="0"/>
              <a:t> </a:t>
            </a:r>
            <a:r>
              <a:rPr lang="fa-IR" dirty="0" err="1" smtClean="0"/>
              <a:t>السلام</a:t>
            </a:r>
            <a:r>
              <a:rPr lang="fa-IR" dirty="0" smtClean="0"/>
              <a:t> صادر شده تفسیر می کند ، روایات را از کتب معتبر جمع آوری کرده است . 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مرحوم علامه طباطبایی می فرماید :   کتابی است ارزشمند که مولف آن تمام اخبار وارده </a:t>
            </a:r>
          </a:p>
          <a:p>
            <a:pPr>
              <a:buNone/>
            </a:pPr>
            <a:r>
              <a:rPr lang="fa-IR" dirty="0" smtClean="0"/>
              <a:t>در تفسیر آیات قرآن جز موارد اندکی از روایات را جمع آوری نموده است ، و در ضبط </a:t>
            </a:r>
          </a:p>
          <a:p>
            <a:pPr>
              <a:buNone/>
            </a:pPr>
            <a:r>
              <a:rPr lang="fa-IR" dirty="0" smtClean="0"/>
              <a:t>، چینش ، ترتیب ، </a:t>
            </a:r>
            <a:r>
              <a:rPr lang="fa-IR" dirty="0" err="1" smtClean="0"/>
              <a:t>تنقیح</a:t>
            </a:r>
            <a:r>
              <a:rPr lang="fa-IR" dirty="0" smtClean="0"/>
              <a:t> روایات ، در ضمن اشاره به مصدر آنها ، تلاشی وافر نموده </a:t>
            </a:r>
          </a:p>
          <a:p>
            <a:pPr>
              <a:buNone/>
            </a:pPr>
            <a:r>
              <a:rPr lang="fa-IR" dirty="0" smtClean="0"/>
              <a:t>و از بهترین تالیفات در این زمینه می باشد 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77" y="335280"/>
            <a:ext cx="10972800" cy="1219200"/>
          </a:xfrm>
        </p:spPr>
        <p:txBody>
          <a:bodyPr>
            <a:normAutofit fontScale="90000"/>
          </a:bodyPr>
          <a:lstStyle/>
          <a:p>
            <a:r>
              <a:rPr lang="fa-IR" dirty="0" smtClean="0"/>
              <a:t>دیدگاه </a:t>
            </a:r>
            <a:r>
              <a:rPr lang="fa-IR" dirty="0" err="1" smtClean="0"/>
              <a:t>علماء</a:t>
            </a:r>
            <a:r>
              <a:rPr lang="fa-IR" dirty="0" smtClean="0"/>
              <a:t> نسبت به این تفسیر : </a:t>
            </a:r>
            <a:br>
              <a:rPr lang="fa-IR" dirty="0" smtClean="0"/>
            </a:br>
            <a:endParaRPr lang="fa-IR" dirty="0"/>
          </a:p>
        </p:txBody>
      </p:sp>
    </p:spTree>
  </p:cSld>
  <p:clrMapOvr>
    <a:masterClrMapping/>
  </p:clrMapOvr>
  <p:transition>
    <p:cut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err="1" smtClean="0"/>
              <a:t>مصنف</a:t>
            </a:r>
            <a:r>
              <a:rPr lang="fa-IR" dirty="0" smtClean="0"/>
              <a:t> در انگیزه خود برای تالیف در مقدمه کوتاهی می فرماید : وقتی مشاهده کردم که </a:t>
            </a:r>
            <a:r>
              <a:rPr lang="fa-IR" dirty="0" err="1" smtClean="0"/>
              <a:t>مفسران</a:t>
            </a:r>
            <a:r>
              <a:rPr lang="fa-IR" dirty="0" smtClean="0"/>
              <a:t> مختلف هر کدام بخشی از وجوه قرآن را مورد نظر قرار داده </a:t>
            </a:r>
            <a:r>
              <a:rPr lang="fa-IR" dirty="0" err="1" smtClean="0"/>
              <a:t>اند</a:t>
            </a:r>
            <a:r>
              <a:rPr lang="fa-IR" dirty="0" smtClean="0"/>
              <a:t> ، عده ای تفسیر </a:t>
            </a:r>
          </a:p>
          <a:p>
            <a:pPr>
              <a:buNone/>
            </a:pPr>
            <a:r>
              <a:rPr lang="fa-IR" dirty="0" smtClean="0"/>
              <a:t>  لغوی و </a:t>
            </a:r>
            <a:r>
              <a:rPr lang="fa-IR" dirty="0" err="1" smtClean="0"/>
              <a:t>اشتقاق</a:t>
            </a:r>
            <a:r>
              <a:rPr lang="fa-IR" dirty="0" smtClean="0"/>
              <a:t> ، عده ای نحوی ، عده ای صرفی ، عده ای مباحث کلامی پرداخته </a:t>
            </a:r>
            <a:r>
              <a:rPr lang="fa-IR" dirty="0" err="1" smtClean="0"/>
              <a:t>اند</a:t>
            </a:r>
            <a:r>
              <a:rPr lang="fa-IR" dirty="0" smtClean="0"/>
              <a:t> </a:t>
            </a:r>
          </a:p>
          <a:p>
            <a:pPr>
              <a:buNone/>
            </a:pPr>
            <a:r>
              <a:rPr lang="fa-IR" dirty="0" smtClean="0"/>
              <a:t>  مشتاق شدم که بخشی از بیانات اهل ذکر قرآن یعنی </a:t>
            </a:r>
            <a:r>
              <a:rPr lang="fa-IR" dirty="0" err="1" smtClean="0"/>
              <a:t>ایمه</a:t>
            </a:r>
            <a:r>
              <a:rPr lang="fa-IR" dirty="0" smtClean="0"/>
              <a:t> </a:t>
            </a:r>
            <a:r>
              <a:rPr lang="fa-IR" dirty="0" err="1" smtClean="0"/>
              <a:t>علیهم</a:t>
            </a:r>
            <a:r>
              <a:rPr lang="fa-IR" dirty="0" smtClean="0"/>
              <a:t> </a:t>
            </a:r>
            <a:r>
              <a:rPr lang="fa-IR" dirty="0" err="1" smtClean="0"/>
              <a:t>السلام</a:t>
            </a:r>
            <a:r>
              <a:rPr lang="fa-IR" dirty="0" smtClean="0"/>
              <a:t> را که  کاشف معانی قرآن و در </a:t>
            </a:r>
            <a:r>
              <a:rPr lang="fa-IR" dirty="0" err="1" smtClean="0"/>
              <a:t>بردارنده</a:t>
            </a:r>
            <a:r>
              <a:rPr lang="fa-IR" dirty="0" smtClean="0"/>
              <a:t> اسرار تاویل بود ، در ذیل قرآن بیاورم و به تناسب نام آن را </a:t>
            </a:r>
          </a:p>
          <a:p>
            <a:pPr>
              <a:buNone/>
            </a:pPr>
            <a:r>
              <a:rPr lang="fa-IR" dirty="0" smtClean="0"/>
              <a:t>  نور </a:t>
            </a:r>
            <a:r>
              <a:rPr lang="fa-IR" dirty="0" err="1" smtClean="0"/>
              <a:t>الثقلین</a:t>
            </a:r>
            <a:r>
              <a:rPr lang="fa-IR" dirty="0" smtClean="0"/>
              <a:t> </a:t>
            </a:r>
            <a:r>
              <a:rPr lang="fa-IR" dirty="0" err="1" smtClean="0"/>
              <a:t>نامیدم</a:t>
            </a:r>
            <a:r>
              <a:rPr lang="fa-IR" dirty="0" smtClean="0"/>
              <a:t> .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مقدمه : که در </a:t>
            </a:r>
            <a:r>
              <a:rPr lang="fa-IR" dirty="0" err="1" smtClean="0"/>
              <a:t>بردارنده</a:t>
            </a:r>
            <a:r>
              <a:rPr lang="fa-IR" dirty="0" smtClean="0"/>
              <a:t> انگیزه مولف است . </a:t>
            </a:r>
            <a:endParaRPr lang="fa-IR" dirty="0"/>
          </a:p>
        </p:txBody>
      </p:sp>
    </p:spTree>
  </p:cSld>
  <p:clrMapOvr>
    <a:masterClrMapping/>
  </p:clrMapOvr>
  <p:transition>
    <p:cover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او سپس می افزاید که اگر در این زمینه روایتی نقل کرده که ظاهر آن مخالف 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اجماع </a:t>
            </a:r>
            <a:r>
              <a:rPr lang="fa-IR" dirty="0" err="1" smtClean="0"/>
              <a:t>امامیه</a:t>
            </a:r>
            <a:r>
              <a:rPr lang="fa-IR" dirty="0" smtClean="0"/>
              <a:t> است ، مقصود از آن ، بیان اعتقاد یا عمل نیست بلکه هدف عمده 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، آن است تا ناظری آگاه بر چگونگی و منبع آن نقل مطلع شود و در مقام رفع ناسا </a:t>
            </a:r>
            <a:r>
              <a:rPr lang="fa-IR" dirty="0" err="1" smtClean="0"/>
              <a:t>زگاری</a:t>
            </a:r>
            <a:r>
              <a:rPr lang="fa-IR" dirty="0" smtClean="0"/>
              <a:t> 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آن روایت </a:t>
            </a:r>
            <a:r>
              <a:rPr lang="fa-IR" smtClean="0"/>
              <a:t>با اجماع براید .</a:t>
            </a:r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مقدمه : </a:t>
            </a:r>
            <a:br>
              <a:rPr lang="fa-IR" dirty="0" smtClean="0"/>
            </a:br>
            <a:endParaRPr lang="fa-IR" dirty="0"/>
          </a:p>
        </p:txBody>
      </p:sp>
    </p:spTree>
  </p:cSld>
  <p:clrMapOvr>
    <a:masterClrMapping/>
  </p:clrMapOvr>
  <p:transition>
    <p:cover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a-IR" dirty="0" smtClean="0"/>
              <a:t>1 :  تفسیر هر سوره با نقل روایات فضیلت  ، خواص ، آثار و ثواب </a:t>
            </a:r>
            <a:r>
              <a:rPr lang="fa-IR" dirty="0" err="1" smtClean="0"/>
              <a:t>قرایت</a:t>
            </a:r>
            <a:r>
              <a:rPr lang="fa-IR" dirty="0" smtClean="0"/>
              <a:t> آن آغاز می شود </a:t>
            </a:r>
          </a:p>
          <a:p>
            <a:pPr>
              <a:buNone/>
            </a:pPr>
            <a:r>
              <a:rPr lang="fa-IR" dirty="0" smtClean="0"/>
              <a:t>2 : روایات شان نزول در مرحله بعد 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3 : پس از آن روایاتی که ارتباط نسبتا مستقیمی با آیه دارند و  می توانند تفسیری به معنای </a:t>
            </a:r>
          </a:p>
          <a:p>
            <a:pPr>
              <a:buNone/>
            </a:pPr>
            <a:r>
              <a:rPr lang="fa-IR" dirty="0" smtClean="0"/>
              <a:t>   خاص می باشند ، نقل می شود .</a:t>
            </a:r>
          </a:p>
          <a:p>
            <a:pPr>
              <a:buNone/>
            </a:pPr>
            <a:r>
              <a:rPr lang="fa-IR" dirty="0" smtClean="0"/>
              <a:t>4 : روایاتی که در بیان تاویل ، مصداق یا  تطبیق </a:t>
            </a:r>
            <a:r>
              <a:rPr lang="fa-IR" smtClean="0"/>
              <a:t>هستند در </a:t>
            </a:r>
            <a:r>
              <a:rPr lang="fa-IR" dirty="0" smtClean="0"/>
              <a:t>مرحله </a:t>
            </a:r>
            <a:r>
              <a:rPr lang="fa-IR" smtClean="0"/>
              <a:t>بعد ذکر می شوند </a:t>
            </a:r>
            <a:endParaRPr lang="fa-IR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شیوه تفسیر نور </a:t>
            </a:r>
            <a:r>
              <a:rPr lang="fa-IR" dirty="0" err="1" smtClean="0"/>
              <a:t>الثقلین</a:t>
            </a:r>
            <a:r>
              <a:rPr lang="fa-IR" dirty="0" smtClean="0"/>
              <a:t> </a:t>
            </a:r>
            <a:endParaRPr lang="fa-IR" dirty="0"/>
          </a:p>
        </p:txBody>
      </p:sp>
    </p:spTree>
  </p:cSld>
  <p:clrMapOvr>
    <a:masterClrMapping/>
  </p:clrMapOvr>
  <p:transition>
    <p:cover dir="r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از جمله نکات قابل توجه در روش ایشان ، عدم ذکر سند کامل روایات است یا به تعبیری </a:t>
            </a:r>
          </a:p>
          <a:p>
            <a:pPr>
              <a:buNone/>
            </a:pPr>
            <a:r>
              <a:rPr lang="fa-IR" dirty="0" smtClean="0"/>
              <a:t>  حذف </a:t>
            </a:r>
            <a:r>
              <a:rPr lang="fa-IR" dirty="0" err="1" smtClean="0"/>
              <a:t>اسانید</a:t>
            </a:r>
            <a:r>
              <a:rPr lang="fa-IR" dirty="0" smtClean="0"/>
              <a:t> روایات ، احتمال این امر به جهت اختصار و جلوگیری از حجیم شدن تالیف </a:t>
            </a:r>
          </a:p>
          <a:p>
            <a:pPr>
              <a:buNone/>
            </a:pPr>
            <a:r>
              <a:rPr lang="fa-IR" dirty="0" smtClean="0"/>
              <a:t>  بوده است . آنچه این امر را نزد ایشان آسان می نموده ، دیدگاه ایشان نسبت به حدیث بوده است . 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&lt;&lt;&lt; آیت الله معرفت در  جلد 2 کتاب </a:t>
            </a:r>
            <a:r>
              <a:rPr lang="fa-IR" dirty="0" err="1" smtClean="0"/>
              <a:t>التفسیر</a:t>
            </a:r>
            <a:r>
              <a:rPr lang="fa-IR" dirty="0" smtClean="0"/>
              <a:t> و </a:t>
            </a:r>
            <a:r>
              <a:rPr lang="fa-IR" dirty="0" err="1" smtClean="0"/>
              <a:t>المفسرون</a:t>
            </a:r>
            <a:r>
              <a:rPr lang="fa-IR" dirty="0" smtClean="0"/>
              <a:t> صفحه 327 می فرماید : </a:t>
            </a:r>
          </a:p>
          <a:p>
            <a:pPr>
              <a:buNone/>
            </a:pPr>
            <a:r>
              <a:rPr lang="fa-IR" dirty="0" smtClean="0"/>
              <a:t>       کان علی </a:t>
            </a:r>
            <a:r>
              <a:rPr lang="fa-IR" dirty="0" err="1" smtClean="0"/>
              <a:t>مشرب</a:t>
            </a:r>
            <a:r>
              <a:rPr lang="fa-IR" dirty="0" smtClean="0"/>
              <a:t> </a:t>
            </a:r>
            <a:r>
              <a:rPr lang="fa-IR" dirty="0" err="1" smtClean="0"/>
              <a:t>الاخباریه</a:t>
            </a:r>
            <a:r>
              <a:rPr lang="fa-IR" smtClean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حذف سلسله اسناد احادیث </a:t>
            </a:r>
            <a:endParaRPr lang="fa-IR" dirty="0"/>
          </a:p>
        </p:txBody>
      </p:sp>
    </p:spTree>
  </p:cSld>
  <p:clrMapOvr>
    <a:masterClrMapping/>
  </p:clrMapOvr>
  <p:transition>
    <p:cover dir="r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در میان 29 سوره که دارای حروف </a:t>
            </a:r>
            <a:r>
              <a:rPr lang="fa-IR" dirty="0" err="1" smtClean="0"/>
              <a:t>مقطعه</a:t>
            </a:r>
            <a:r>
              <a:rPr lang="fa-IR" dirty="0" smtClean="0"/>
              <a:t> می باشد ، در چند سوره ایشان نسبت به   </a:t>
            </a:r>
          </a:p>
          <a:p>
            <a:endParaRPr lang="fa-IR" dirty="0" smtClean="0"/>
          </a:p>
          <a:p>
            <a:pPr>
              <a:buNone/>
            </a:pPr>
            <a:r>
              <a:rPr lang="fa-IR" dirty="0" smtClean="0"/>
              <a:t>معانی حروف بحث کرده </a:t>
            </a:r>
            <a:r>
              <a:rPr lang="fa-IR" dirty="0" err="1" smtClean="0"/>
              <a:t>اند</a:t>
            </a:r>
            <a:r>
              <a:rPr lang="fa-IR" dirty="0" smtClean="0"/>
              <a:t> ، به طور مثال </a:t>
            </a:r>
            <a:r>
              <a:rPr lang="fa-IR" dirty="0" err="1" smtClean="0"/>
              <a:t>درسوره</a:t>
            </a:r>
            <a:r>
              <a:rPr lang="fa-IR" dirty="0" smtClean="0"/>
              <a:t> بقره بحث الم مطرح شده  که بخشی </a:t>
            </a:r>
          </a:p>
          <a:p>
            <a:pPr>
              <a:buNone/>
            </a:pPr>
            <a:r>
              <a:rPr lang="fa-IR" dirty="0" smtClean="0"/>
              <a:t> </a:t>
            </a:r>
          </a:p>
          <a:p>
            <a:pPr>
              <a:buNone/>
            </a:pPr>
            <a:r>
              <a:rPr lang="fa-IR" dirty="0" smtClean="0"/>
              <a:t>از آن را در آل عمران و در سوره های عنکبوت ، روم ، لقمان و سجده که دارای الم  </a:t>
            </a:r>
          </a:p>
          <a:p>
            <a:pPr>
              <a:buNone/>
            </a:pPr>
            <a:r>
              <a:rPr lang="fa-IR" dirty="0" smtClean="0"/>
              <a:t> </a:t>
            </a:r>
          </a:p>
          <a:p>
            <a:pPr>
              <a:buNone/>
            </a:pPr>
            <a:r>
              <a:rPr lang="fa-IR" dirty="0" smtClean="0"/>
              <a:t>می باشند بحثی </a:t>
            </a:r>
            <a:r>
              <a:rPr lang="fa-IR" smtClean="0"/>
              <a:t>مطرح نکرده است .</a:t>
            </a:r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حروف </a:t>
            </a:r>
            <a:r>
              <a:rPr lang="fa-IR" dirty="0" err="1" smtClean="0"/>
              <a:t>مقطعه</a:t>
            </a:r>
            <a:r>
              <a:rPr lang="fa-IR" dirty="0" smtClean="0"/>
              <a:t> در نور </a:t>
            </a:r>
            <a:r>
              <a:rPr lang="fa-IR" dirty="0" err="1" smtClean="0"/>
              <a:t>الثقلین</a:t>
            </a:r>
            <a:r>
              <a:rPr lang="fa-IR" dirty="0" smtClean="0"/>
              <a:t> : </a:t>
            </a:r>
            <a:endParaRPr lang="fa-IR" dirty="0"/>
          </a:p>
        </p:txBody>
      </p:sp>
    </p:spTree>
  </p:cSld>
  <p:clrMapOvr>
    <a:masterClrMapping/>
  </p:clrMapOvr>
  <p:transition>
    <p:cover dir="r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234</TotalTime>
  <Words>930</Words>
  <Application>Microsoft Office PowerPoint</Application>
  <PresentationFormat>Custom</PresentationFormat>
  <Paragraphs>81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بسم الله الرحمن الرحیم </vt:lpstr>
      <vt:lpstr>معرفی مولف :  </vt:lpstr>
      <vt:lpstr>کار پیرامون کتاب  </vt:lpstr>
      <vt:lpstr>دیدگاه علماء نسبت به این تفسیر :  </vt:lpstr>
      <vt:lpstr>مقدمه : که در بردارنده انگیزه مولف است . </vt:lpstr>
      <vt:lpstr>مقدمه :  </vt:lpstr>
      <vt:lpstr>شیوه تفسیر نور الثقلین </vt:lpstr>
      <vt:lpstr>حذف سلسله اسناد احادیث </vt:lpstr>
      <vt:lpstr>حروف مقطعه در نور الثقلین : </vt:lpstr>
      <vt:lpstr>اسراییلیات در نورالثقلین </vt:lpstr>
      <vt:lpstr>منابع نور الثقلین : </vt:lpstr>
      <vt:lpstr>ترتیب مجلدات و سوره های قرآن چنین است :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atlas</dc:creator>
  <cp:lastModifiedBy>atlas</cp:lastModifiedBy>
  <cp:revision>34</cp:revision>
  <dcterms:created xsi:type="dcterms:W3CDTF">2015-09-01T03:43:00Z</dcterms:created>
  <dcterms:modified xsi:type="dcterms:W3CDTF">2015-09-03T08:14:08Z</dcterms:modified>
</cp:coreProperties>
</file>