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59" r:id="rId26"/>
    <p:sldId id="277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F951F7-019E-477F-823C-ED32EDEE427F}" type="datetimeFigureOut">
              <a:rPr lang="fa-IR" smtClean="0"/>
              <a:pPr/>
              <a:t>1435/08/02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6FDF12-297D-42F3-A480-F74561F52A6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F4C3-BB75-4FE3-8748-B273A5441E2F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DA75-865F-4402-B13F-081E04CCF56D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CD9F-03CA-4CE1-9B3A-842C335C79CA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17E7-1C6A-40B6-ACAE-4D6DC0F898FC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47F8-9376-4CD4-81D4-390D3BA96D4C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CF49-1E11-4A8C-8966-3BF63D70BB5C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953-DB76-449B-BF9D-991265F01E1B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417-758B-4392-873D-47D8C039C960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79AA-ED33-42AD-A6D5-76864638F06E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1A78-D889-45C8-A75F-1D6B35F0F8C8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8141-32FC-4C2E-97D7-C01FD188D7A6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CCF8D5-1073-4124-AF4A-28AB6486C26C}" type="datetime1">
              <a:rPr lang="en-US" smtClean="0"/>
              <a:pPr/>
              <a:t>5/31/2014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458200" cy="1295400"/>
          </a:xfrm>
        </p:spPr>
        <p:txBody>
          <a:bodyPr>
            <a:normAutofit fontScale="90000"/>
          </a:bodyPr>
          <a:lstStyle/>
          <a:p>
            <a:pPr rtl="0"/>
            <a:r>
              <a:rPr lang="en-US" sz="4400" cap="none" dirty="0" smtClean="0"/>
              <a:t>The competitive advantage of nations</a:t>
            </a:r>
            <a:br>
              <a:rPr lang="en-US" sz="4400" cap="none" dirty="0" smtClean="0"/>
            </a:br>
            <a:r>
              <a:rPr lang="en-US" sz="4400" cap="none" dirty="0" smtClean="0"/>
              <a:t>Michael E. Porter</a:t>
            </a:r>
            <a:br>
              <a:rPr lang="en-US" sz="4400" cap="none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8458200" cy="914400"/>
          </a:xfrm>
        </p:spPr>
        <p:txBody>
          <a:bodyPr/>
          <a:lstStyle/>
          <a:p>
            <a:pPr rtl="0"/>
            <a:r>
              <a:rPr lang="en-US" b="1" dirty="0" smtClean="0"/>
              <a:t>Chapter 5</a:t>
            </a:r>
          </a:p>
          <a:p>
            <a:pPr rtl="0"/>
            <a:r>
              <a:rPr lang="en-US" b="1" dirty="0" smtClean="0"/>
              <a:t>Four Studies in National Competitive Advantage</a:t>
            </a:r>
            <a:endParaRPr lang="fa-IR" dirty="0"/>
          </a:p>
        </p:txBody>
      </p:sp>
      <p:pic>
        <p:nvPicPr>
          <p:cNvPr id="1027" name="Picture 3" descr="C:\Documents and Settings\Administrator\Desktop\New Folder (2)\th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89588" y="2286000"/>
            <a:ext cx="2832788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Documents and Settings\Administrator\Desktop\New Folder (2)\product-tile-porcelin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39858"/>
          <a:stretch>
            <a:fillRect/>
          </a:stretch>
        </p:blipFill>
        <p:spPr bwMode="auto">
          <a:xfrm>
            <a:off x="2133600" y="2286000"/>
            <a:ext cx="291200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Documents and Settings\Administrator\Desktop\New Folder (2)\th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14800" y="2286000"/>
            <a:ext cx="332308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9" name="Picture 5" descr="C:\Documents and Settings\Administrator\Desktop\New Folder (2)\th3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41333"/>
          <a:stretch>
            <a:fillRect/>
          </a:stretch>
        </p:blipFill>
        <p:spPr bwMode="auto">
          <a:xfrm>
            <a:off x="6248400" y="2209800"/>
            <a:ext cx="301908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emergence of domestic rivalry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By the </a:t>
            </a:r>
            <a:r>
              <a:rPr lang="en-US" sz="2400" dirty="0" smtClean="0">
                <a:solidFill>
                  <a:srgbClr val="C00000"/>
                </a:solidFill>
              </a:rPr>
              <a:t>1930s</a:t>
            </a:r>
            <a:r>
              <a:rPr lang="en-US" sz="2400" dirty="0" smtClean="0">
                <a:solidFill>
                  <a:schemeClr val="tx1"/>
                </a:solidFill>
              </a:rPr>
              <a:t>, the </a:t>
            </a:r>
            <a:r>
              <a:rPr lang="en-US" sz="2400" dirty="0" smtClean="0">
                <a:solidFill>
                  <a:srgbClr val="C00000"/>
                </a:solidFill>
              </a:rPr>
              <a:t>six leading German printing press producers </a:t>
            </a:r>
            <a:r>
              <a:rPr lang="en-US" sz="2400" dirty="0" smtClean="0">
                <a:solidFill>
                  <a:schemeClr val="tx1"/>
                </a:solidFill>
              </a:rPr>
              <a:t>were Heidelberg, MAN, Roland, K&amp;B, Albert-</a:t>
            </a:r>
            <a:r>
              <a:rPr lang="en-US" sz="2400" dirty="0" err="1" smtClean="0">
                <a:solidFill>
                  <a:schemeClr val="tx1"/>
                </a:solidFill>
              </a:rPr>
              <a:t>Frankenthal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dirty="0" err="1" smtClean="0">
                <a:solidFill>
                  <a:schemeClr val="tx1"/>
                </a:solidFill>
              </a:rPr>
              <a:t>Planeta</a:t>
            </a:r>
            <a:r>
              <a:rPr lang="en-US" sz="2400" dirty="0" smtClean="0">
                <a:solidFill>
                  <a:schemeClr val="tx1"/>
                </a:solidFill>
              </a:rPr>
              <a:t>. They were all </a:t>
            </a:r>
            <a:r>
              <a:rPr lang="en-US" sz="2400" dirty="0" smtClean="0">
                <a:solidFill>
                  <a:srgbClr val="C00000"/>
                </a:solidFill>
              </a:rPr>
              <a:t>located in a radius of about 150 miles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fa-IR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752600"/>
            <a:ext cx="5391150" cy="48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strategies of German competitors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German printing press firms competed with </a:t>
            </a:r>
            <a:r>
              <a:rPr lang="en-US" sz="2400" dirty="0" smtClean="0">
                <a:solidFill>
                  <a:srgbClr val="C00000"/>
                </a:solidFill>
              </a:rPr>
              <a:t>differentiation strategies</a:t>
            </a:r>
            <a:r>
              <a:rPr lang="en-US" sz="2400" dirty="0" smtClean="0">
                <a:solidFill>
                  <a:schemeClr val="tx1"/>
                </a:solidFill>
              </a:rPr>
              <a:t>, based on </a:t>
            </a:r>
            <a:r>
              <a:rPr lang="en-US" sz="2400" u="sng" dirty="0" smtClean="0">
                <a:solidFill>
                  <a:schemeClr val="tx1"/>
                </a:solidFill>
              </a:rPr>
              <a:t>high quality and reliability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u="sng" dirty="0" smtClean="0">
                <a:solidFill>
                  <a:schemeClr val="tx1"/>
                </a:solidFill>
              </a:rPr>
              <a:t>high performance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u="sng" dirty="0" smtClean="0">
                <a:solidFill>
                  <a:schemeClr val="tx1"/>
                </a:solidFill>
              </a:rPr>
              <a:t>punctual delivery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German presses often sold at </a:t>
            </a:r>
            <a:r>
              <a:rPr lang="en-US" sz="2400" dirty="0" smtClean="0">
                <a:solidFill>
                  <a:srgbClr val="C00000"/>
                </a:solidFill>
              </a:rPr>
              <a:t>premium prices </a:t>
            </a:r>
            <a:r>
              <a:rPr lang="en-US" sz="2400" dirty="0" smtClean="0">
                <a:solidFill>
                  <a:schemeClr val="tx1"/>
                </a:solidFill>
              </a:rPr>
              <a:t>compared with those from other nations.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u="sng" dirty="0" smtClean="0">
                <a:solidFill>
                  <a:srgbClr val="C00000"/>
                </a:solidFill>
              </a:rPr>
              <a:t>early entry </a:t>
            </a:r>
            <a:r>
              <a:rPr lang="en-US" sz="2400" dirty="0" smtClean="0">
                <a:solidFill>
                  <a:srgbClr val="C00000"/>
                </a:solidFill>
              </a:rPr>
              <a:t>and </a:t>
            </a:r>
            <a:r>
              <a:rPr lang="en-US" sz="2400" u="sng" dirty="0" smtClean="0">
                <a:solidFill>
                  <a:srgbClr val="C00000"/>
                </a:solidFill>
              </a:rPr>
              <a:t>international focus </a:t>
            </a:r>
            <a:r>
              <a:rPr lang="en-US" sz="2400" dirty="0" smtClean="0">
                <a:solidFill>
                  <a:schemeClr val="tx1"/>
                </a:solidFill>
              </a:rPr>
              <a:t>of the German firms allowed them to create </a:t>
            </a:r>
            <a:r>
              <a:rPr lang="en-US" sz="2400" dirty="0" smtClean="0">
                <a:solidFill>
                  <a:srgbClr val="C00000"/>
                </a:solidFill>
              </a:rPr>
              <a:t>extensive worldwide service networks </a:t>
            </a:r>
            <a:r>
              <a:rPr lang="en-US" sz="2400" dirty="0" smtClean="0">
                <a:solidFill>
                  <a:schemeClr val="tx1"/>
                </a:solidFill>
              </a:rPr>
              <a:t>and to develop </a:t>
            </a:r>
            <a:r>
              <a:rPr lang="en-US" sz="2400" dirty="0" smtClean="0">
                <a:solidFill>
                  <a:srgbClr val="C00000"/>
                </a:solidFill>
              </a:rPr>
              <a:t>premier international reputations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strategies of German competitors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German printing press firms conducted </a:t>
            </a:r>
            <a:r>
              <a:rPr lang="en-US" sz="2400" dirty="0" smtClean="0">
                <a:solidFill>
                  <a:srgbClr val="C00000"/>
                </a:solidFill>
              </a:rPr>
              <a:t>research and development activities</a:t>
            </a:r>
            <a:r>
              <a:rPr lang="en-US" sz="2400" dirty="0" smtClean="0">
                <a:solidFill>
                  <a:schemeClr val="tx1"/>
                </a:solidFill>
              </a:rPr>
              <a:t> in Germany.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Most production took place in Germany, but </a:t>
            </a:r>
            <a:r>
              <a:rPr lang="en-US" sz="2400" dirty="0" smtClean="0">
                <a:solidFill>
                  <a:srgbClr val="C00000"/>
                </a:solidFill>
              </a:rPr>
              <a:t>both K&amp;B and MAN</a:t>
            </a:r>
            <a:r>
              <a:rPr lang="en-US" sz="2400" dirty="0" smtClean="0">
                <a:solidFill>
                  <a:schemeClr val="tx1"/>
                </a:solidFill>
              </a:rPr>
              <a:t> had </a:t>
            </a:r>
            <a:r>
              <a:rPr lang="en-US" sz="2400" dirty="0" smtClean="0">
                <a:solidFill>
                  <a:srgbClr val="C00000"/>
                </a:solidFill>
              </a:rPr>
              <a:t>production facilities in the United States </a:t>
            </a:r>
            <a:r>
              <a:rPr lang="en-US" sz="2400" dirty="0" smtClean="0">
                <a:solidFill>
                  <a:schemeClr val="tx1"/>
                </a:solidFill>
              </a:rPr>
              <a:t>where they had assembled machines since the early 1980s.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K&amp;B had an </a:t>
            </a:r>
            <a:r>
              <a:rPr lang="en-US" sz="2400" dirty="0" smtClean="0">
                <a:solidFill>
                  <a:srgbClr val="C00000"/>
                </a:solidFill>
              </a:rPr>
              <a:t>alliance</a:t>
            </a:r>
            <a:r>
              <a:rPr lang="en-US" sz="2400" dirty="0" smtClean="0">
                <a:solidFill>
                  <a:schemeClr val="tx1"/>
                </a:solidFill>
              </a:rPr>
              <a:t> with Sumitomo Heavy Industries of </a:t>
            </a:r>
            <a:r>
              <a:rPr lang="en-US" sz="2400" dirty="0" smtClean="0">
                <a:solidFill>
                  <a:srgbClr val="C00000"/>
                </a:solidFill>
              </a:rPr>
              <a:t>Japan</a:t>
            </a:r>
            <a:r>
              <a:rPr lang="en-US" sz="2400" dirty="0" smtClean="0">
                <a:solidFill>
                  <a:schemeClr val="tx1"/>
                </a:solidFill>
              </a:rPr>
              <a:t> because of the </a:t>
            </a:r>
            <a:r>
              <a:rPr lang="en-US" sz="2400" dirty="0" smtClean="0">
                <a:solidFill>
                  <a:srgbClr val="C00000"/>
                </a:solidFill>
              </a:rPr>
              <a:t>difficulty of penetrating the Japanese market </a:t>
            </a:r>
            <a:r>
              <a:rPr lang="en-US" sz="2400" dirty="0" smtClean="0">
                <a:solidFill>
                  <a:schemeClr val="tx1"/>
                </a:solidFill>
              </a:rPr>
              <a:t>independently. Other firms had similar arrangements.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Competition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was based more on </a:t>
            </a:r>
            <a:r>
              <a:rPr lang="en-US" sz="2400" dirty="0" smtClean="0">
                <a:solidFill>
                  <a:srgbClr val="C00000"/>
                </a:solidFill>
              </a:rPr>
              <a:t>performance than price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Specialized factor creation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German printing press firms all had active </a:t>
            </a:r>
            <a:r>
              <a:rPr lang="en-US" sz="2400" dirty="0" smtClean="0">
                <a:solidFill>
                  <a:srgbClr val="C00000"/>
                </a:solidFill>
              </a:rPr>
              <a:t>apprenticeship programs for workers</a:t>
            </a:r>
            <a:r>
              <a:rPr lang="en-US" sz="2400" dirty="0" smtClean="0">
                <a:solidFill>
                  <a:schemeClr val="tx1"/>
                </a:solidFill>
              </a:rPr>
              <a:t> and also provided training for newly hired </a:t>
            </a:r>
            <a:r>
              <a:rPr lang="en-US" sz="2400" dirty="0" smtClean="0">
                <a:solidFill>
                  <a:srgbClr val="C00000"/>
                </a:solidFill>
              </a:rPr>
              <a:t>engineers</a:t>
            </a:r>
            <a:r>
              <a:rPr lang="en-US" sz="2400" dirty="0" smtClean="0">
                <a:solidFill>
                  <a:schemeClr val="tx1"/>
                </a:solidFill>
              </a:rPr>
              <a:t>. Every major firm had founded </a:t>
            </a:r>
            <a:r>
              <a:rPr lang="en-US" sz="2400" dirty="0" smtClean="0">
                <a:solidFill>
                  <a:srgbClr val="C00000"/>
                </a:solidFill>
              </a:rPr>
              <a:t>its own vocational school</a:t>
            </a:r>
            <a:r>
              <a:rPr lang="en-US" sz="2400" dirty="0" smtClean="0">
                <a:solidFill>
                  <a:schemeClr val="tx1"/>
                </a:solidFill>
              </a:rPr>
              <a:t> many decades earlier to provide its workers with training specific to the printing machinery.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printing press industry also drew from a ready supply of </a:t>
            </a:r>
            <a:r>
              <a:rPr lang="en-US" sz="2400" dirty="0" smtClean="0">
                <a:solidFill>
                  <a:srgbClr val="C00000"/>
                </a:solidFill>
              </a:rPr>
              <a:t>well-trained engineers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German university training </a:t>
            </a:r>
            <a:r>
              <a:rPr lang="en-US" sz="2400" dirty="0" smtClean="0">
                <a:solidFill>
                  <a:schemeClr val="tx1"/>
                </a:solidFill>
              </a:rPr>
              <a:t>was </a:t>
            </a:r>
            <a:r>
              <a:rPr lang="en-US" sz="2400" dirty="0" smtClean="0">
                <a:solidFill>
                  <a:srgbClr val="C00000"/>
                </a:solidFill>
              </a:rPr>
              <a:t>strong in all technical fields</a:t>
            </a:r>
            <a:r>
              <a:rPr lang="en-US" sz="2400" dirty="0" smtClean="0">
                <a:solidFill>
                  <a:schemeClr val="tx1"/>
                </a:solidFill>
              </a:rPr>
              <a:t>, and programs in machinery engineering were uniquely well developed compared with those in other nations. Machinery engineers were recruited from such universities, all located in centers of machinery production.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Specialized factor creation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Direct research links </a:t>
            </a:r>
            <a:r>
              <a:rPr lang="en-US" sz="2400" dirty="0" smtClean="0">
                <a:solidFill>
                  <a:schemeClr val="tx1"/>
                </a:solidFill>
              </a:rPr>
              <a:t>were present </a:t>
            </a:r>
            <a:r>
              <a:rPr lang="en-US" sz="2400" dirty="0" smtClean="0">
                <a:solidFill>
                  <a:srgbClr val="C00000"/>
                </a:solidFill>
              </a:rPr>
              <a:t>between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printing press firms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u="sng" dirty="0" smtClean="0">
                <a:solidFill>
                  <a:schemeClr val="tx1"/>
                </a:solidFill>
              </a:rPr>
              <a:t>university institutes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German Printing Machines Research Association </a:t>
            </a:r>
            <a:r>
              <a:rPr lang="en-US" sz="2400" dirty="0" smtClean="0">
                <a:solidFill>
                  <a:schemeClr val="tx1"/>
                </a:solidFill>
              </a:rPr>
              <a:t>was founded in </a:t>
            </a:r>
            <a:r>
              <a:rPr lang="en-US" sz="2400" dirty="0" smtClean="0">
                <a:solidFill>
                  <a:srgbClr val="C00000"/>
                </a:solidFill>
              </a:rPr>
              <a:t>1955</a:t>
            </a:r>
            <a:r>
              <a:rPr lang="en-US" sz="2400" dirty="0" smtClean="0">
                <a:solidFill>
                  <a:schemeClr val="tx1"/>
                </a:solidFill>
              </a:rPr>
              <a:t> by a number of </a:t>
            </a:r>
            <a:r>
              <a:rPr lang="en-US" sz="2400" dirty="0" smtClean="0">
                <a:solidFill>
                  <a:srgbClr val="C00000"/>
                </a:solidFill>
              </a:rPr>
              <a:t>leading German printing press makers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Its aims were to conduct basic research on the </a:t>
            </a:r>
            <a:r>
              <a:rPr lang="en-US" sz="2400" dirty="0" smtClean="0">
                <a:solidFill>
                  <a:srgbClr val="C00000"/>
                </a:solidFill>
              </a:rPr>
              <a:t>physical, chemical, and cybernetic processes</a:t>
            </a:r>
            <a:r>
              <a:rPr lang="en-US" sz="2400" dirty="0" smtClean="0">
                <a:solidFill>
                  <a:schemeClr val="tx1"/>
                </a:solidFill>
              </a:rPr>
              <a:t> in printing, to provide for trial arrangements for printing machinery, and to contribute to the </a:t>
            </a:r>
            <a:r>
              <a:rPr lang="en-US" sz="2400" dirty="0" smtClean="0">
                <a:solidFill>
                  <a:srgbClr val="C00000"/>
                </a:solidFill>
              </a:rPr>
              <a:t>training of engineers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Wages and social benefit costs were higher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working hours were shorter</a:t>
            </a:r>
            <a:r>
              <a:rPr lang="en-US" sz="2400" dirty="0" smtClean="0">
                <a:solidFill>
                  <a:schemeClr val="tx1"/>
                </a:solidFill>
              </a:rPr>
              <a:t> than those in competitor nations.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Develop the </a:t>
            </a:r>
            <a:r>
              <a:rPr lang="en-US" sz="2400" dirty="0" smtClean="0">
                <a:solidFill>
                  <a:srgbClr val="C00000"/>
                </a:solidFill>
              </a:rPr>
              <a:t>highest-technology machines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Sophisticated home demand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German printing press market </a:t>
            </a:r>
            <a:r>
              <a:rPr lang="en-US" sz="2400" dirty="0" smtClean="0">
                <a:solidFill>
                  <a:schemeClr val="tx1"/>
                </a:solidFill>
              </a:rPr>
              <a:t>was not among the world’s largest; it was estimated to be </a:t>
            </a:r>
            <a:r>
              <a:rPr lang="en-US" sz="2400" dirty="0" smtClean="0">
                <a:solidFill>
                  <a:srgbClr val="C00000"/>
                </a:solidFill>
              </a:rPr>
              <a:t>sixth in size </a:t>
            </a:r>
            <a:r>
              <a:rPr lang="en-US" sz="2400" dirty="0" smtClean="0">
                <a:solidFill>
                  <a:schemeClr val="tx1"/>
                </a:solidFill>
              </a:rPr>
              <a:t>behind the United States, Japan, Britain, and several other nations.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What was </a:t>
            </a:r>
            <a:r>
              <a:rPr lang="en-US" sz="2400" dirty="0" smtClean="0">
                <a:solidFill>
                  <a:srgbClr val="C00000"/>
                </a:solidFill>
              </a:rPr>
              <a:t>more important than size</a:t>
            </a:r>
            <a:r>
              <a:rPr lang="en-US" sz="2400" dirty="0" smtClean="0">
                <a:solidFill>
                  <a:schemeClr val="tx1"/>
                </a:solidFill>
              </a:rPr>
              <a:t> was that the German home market for printing presses had long been one of the world’s </a:t>
            </a:r>
            <a:r>
              <a:rPr lang="en-US" sz="2400" dirty="0" smtClean="0">
                <a:solidFill>
                  <a:srgbClr val="C00000"/>
                </a:solidFill>
              </a:rPr>
              <a:t>most sophisticated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Sophistication began with the ultimate consumer, the buyer of a newspaper, magazine, or book.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German buyers of printed matter were unusually </a:t>
            </a:r>
            <a:r>
              <a:rPr lang="en-US" sz="2400" dirty="0" smtClean="0">
                <a:solidFill>
                  <a:srgbClr val="C00000"/>
                </a:solidFill>
              </a:rPr>
              <a:t>quality conscious</a:t>
            </a:r>
            <a:r>
              <a:rPr lang="en-US" sz="2400" dirty="0" smtClean="0">
                <a:solidFill>
                  <a:schemeClr val="tx1"/>
                </a:solidFill>
              </a:rPr>
              <a:t>. For </a:t>
            </a:r>
            <a:r>
              <a:rPr lang="en-US" sz="2400" dirty="0" smtClean="0">
                <a:solidFill>
                  <a:srgbClr val="C00000"/>
                </a:solidFill>
              </a:rPr>
              <a:t>example</a:t>
            </a:r>
            <a:r>
              <a:rPr lang="en-US" sz="2400" dirty="0" smtClean="0">
                <a:solidFill>
                  <a:schemeClr val="tx1"/>
                </a:solidFill>
              </a:rPr>
              <a:t>, a German reader …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Sophisticated home demand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Also important was the </a:t>
            </a:r>
            <a:r>
              <a:rPr lang="en-US" sz="2400" dirty="0" smtClean="0">
                <a:solidFill>
                  <a:srgbClr val="C00000"/>
                </a:solidFill>
              </a:rPr>
              <a:t>sophistication of the printers themselves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rgbClr val="C00000"/>
                </a:solidFill>
              </a:rPr>
              <a:t>Education for printers had a long tradition </a:t>
            </a:r>
            <a:r>
              <a:rPr lang="en-US" sz="2400" dirty="0" smtClean="0">
                <a:solidFill>
                  <a:schemeClr val="tx1"/>
                </a:solidFill>
              </a:rPr>
              <a:t>in Germany, and German printers were thought to be the world’s best trained.</a:t>
            </a:r>
            <a:endParaRPr lang="en-US" sz="2400" dirty="0">
              <a:solidFill>
                <a:schemeClr val="tx1"/>
              </a:solidFill>
            </a:endParaRP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German printers </a:t>
            </a:r>
            <a:r>
              <a:rPr lang="en-US" sz="2400" dirty="0" smtClean="0">
                <a:solidFill>
                  <a:schemeClr val="tx1"/>
                </a:solidFill>
              </a:rPr>
              <a:t>had </a:t>
            </a:r>
            <a:r>
              <a:rPr lang="en-US" sz="2400" dirty="0" smtClean="0">
                <a:solidFill>
                  <a:srgbClr val="C00000"/>
                </a:solidFill>
              </a:rPr>
              <a:t>their own research organization: FOGRA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collaborative projects with universities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It proved difficult for American firms to meet higher </a:t>
            </a:r>
            <a:r>
              <a:rPr lang="en-US" sz="2400" dirty="0" smtClean="0">
                <a:solidFill>
                  <a:srgbClr val="C00000"/>
                </a:solidFill>
              </a:rPr>
              <a:t>European standards</a:t>
            </a:r>
            <a:r>
              <a:rPr lang="en-US" sz="2400" dirty="0" smtClean="0">
                <a:solidFill>
                  <a:schemeClr val="tx1"/>
                </a:solidFill>
              </a:rPr>
              <a:t>, while German firms had a much easier time adapting to </a:t>
            </a:r>
            <a:r>
              <a:rPr lang="en-US" sz="2400" dirty="0" smtClean="0">
                <a:solidFill>
                  <a:srgbClr val="C00000"/>
                </a:solidFill>
              </a:rPr>
              <a:t>American standards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German printing cluster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printing press industry had long-standing links with a number of other </a:t>
            </a:r>
            <a:r>
              <a:rPr lang="en-US" sz="2400" dirty="0" smtClean="0">
                <a:solidFill>
                  <a:srgbClr val="C00000"/>
                </a:solidFill>
              </a:rPr>
              <a:t>strong German industries </a:t>
            </a:r>
            <a:r>
              <a:rPr lang="en-US" sz="2400" dirty="0" smtClean="0">
                <a:solidFill>
                  <a:schemeClr val="tx1"/>
                </a:solidFill>
              </a:rPr>
              <a:t>besides printing.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Paper-making machinery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strong </a:t>
            </a:r>
            <a:r>
              <a:rPr lang="en-US" sz="2000" dirty="0" smtClean="0">
                <a:solidFill>
                  <a:srgbClr val="C00000"/>
                </a:solidFill>
              </a:rPr>
              <a:t>paper producers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Advancements in presses and printing </a:t>
            </a:r>
            <a:r>
              <a:rPr lang="en-US" sz="2000" dirty="0" smtClean="0">
                <a:solidFill>
                  <a:srgbClr val="C00000"/>
                </a:solidFill>
              </a:rPr>
              <a:t>ink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typesetting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systems.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Shifting competitive positions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C00000"/>
                </a:solidFill>
              </a:rPr>
              <a:t>Wifag</a:t>
            </a:r>
            <a:r>
              <a:rPr lang="en-US" sz="2400" dirty="0" smtClean="0">
                <a:solidFill>
                  <a:schemeClr val="tx1"/>
                </a:solidFill>
              </a:rPr>
              <a:t> AG, based in Berne (Swiss) was the </a:t>
            </a:r>
            <a:r>
              <a:rPr lang="en-US" sz="2400" dirty="0" smtClean="0">
                <a:solidFill>
                  <a:srgbClr val="C00000"/>
                </a:solidFill>
              </a:rPr>
              <a:t>third-leading European producer of web-offset presses for newspaper </a:t>
            </a:r>
            <a:r>
              <a:rPr lang="en-US" sz="2400" dirty="0" smtClean="0">
                <a:solidFill>
                  <a:schemeClr val="tx1"/>
                </a:solidFill>
              </a:rPr>
              <a:t>printing. </a:t>
            </a:r>
            <a:r>
              <a:rPr lang="en-US" sz="2400" dirty="0" err="1" smtClean="0">
                <a:solidFill>
                  <a:schemeClr val="tx1"/>
                </a:solidFill>
              </a:rPr>
              <a:t>Wifag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located not far from the German border</a:t>
            </a:r>
            <a:r>
              <a:rPr lang="en-US" sz="2400" dirty="0" smtClean="0">
                <a:solidFill>
                  <a:schemeClr val="tx1"/>
                </a:solidFill>
              </a:rPr>
              <a:t>, was effectively part of the </a:t>
            </a:r>
            <a:r>
              <a:rPr lang="en-US" sz="2400" dirty="0" smtClean="0">
                <a:solidFill>
                  <a:srgbClr val="C00000"/>
                </a:solidFill>
              </a:rPr>
              <a:t>German cluster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Two other printing press exporting nations, the </a:t>
            </a:r>
            <a:r>
              <a:rPr lang="en-US" sz="2400" dirty="0" smtClean="0">
                <a:solidFill>
                  <a:srgbClr val="C00000"/>
                </a:solidFill>
              </a:rPr>
              <a:t>United States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Britain</a:t>
            </a:r>
            <a:r>
              <a:rPr lang="en-US" sz="2400" dirty="0" smtClean="0">
                <a:solidFill>
                  <a:schemeClr val="tx1"/>
                </a:solidFill>
              </a:rPr>
              <a:t>, were steadily </a:t>
            </a:r>
            <a:r>
              <a:rPr lang="en-US" sz="2400" dirty="0" smtClean="0">
                <a:solidFill>
                  <a:srgbClr val="C00000"/>
                </a:solidFill>
              </a:rPr>
              <a:t>losing position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Britain</a:t>
            </a:r>
            <a:r>
              <a:rPr lang="en-US" sz="2000" dirty="0" smtClean="0">
                <a:solidFill>
                  <a:schemeClr val="tx1"/>
                </a:solidFill>
              </a:rPr>
              <a:t>’s world export share fell from </a:t>
            </a:r>
            <a:r>
              <a:rPr lang="en-US" sz="2000" dirty="0" smtClean="0">
                <a:solidFill>
                  <a:srgbClr val="C00000"/>
                </a:solidFill>
              </a:rPr>
              <a:t>9% in </a:t>
            </a:r>
            <a:r>
              <a:rPr lang="en-US" sz="2000" dirty="0" smtClean="0">
                <a:solidFill>
                  <a:srgbClr val="C00000"/>
                </a:solidFill>
              </a:rPr>
              <a:t>1975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rgbClr val="C00000"/>
                </a:solidFill>
              </a:rPr>
              <a:t>5.9% in </a:t>
            </a:r>
            <a:r>
              <a:rPr lang="en-US" sz="2000" dirty="0" smtClean="0">
                <a:solidFill>
                  <a:srgbClr val="C00000"/>
                </a:solidFill>
              </a:rPr>
              <a:t>1985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United States </a:t>
            </a:r>
            <a:r>
              <a:rPr lang="en-US" sz="2000" dirty="0" smtClean="0">
                <a:solidFill>
                  <a:schemeClr val="tx1"/>
                </a:solidFill>
              </a:rPr>
              <a:t>was the second largest exporter of printing presses, holding </a:t>
            </a:r>
            <a:r>
              <a:rPr lang="en-US" sz="2000" dirty="0" smtClean="0">
                <a:solidFill>
                  <a:srgbClr val="C00000"/>
                </a:solidFill>
              </a:rPr>
              <a:t>20%</a:t>
            </a:r>
            <a:r>
              <a:rPr lang="en-US" sz="2000" dirty="0" smtClean="0">
                <a:solidFill>
                  <a:schemeClr val="tx1"/>
                </a:solidFill>
              </a:rPr>
              <a:t> of </a:t>
            </a:r>
            <a:r>
              <a:rPr lang="en-US" sz="2000" dirty="0" smtClean="0">
                <a:solidFill>
                  <a:schemeClr val="tx1"/>
                </a:solidFill>
              </a:rPr>
              <a:t>the world printing press exports in </a:t>
            </a:r>
            <a:r>
              <a:rPr lang="en-US" sz="2000" dirty="0" smtClean="0">
                <a:solidFill>
                  <a:srgbClr val="C00000"/>
                </a:solidFill>
              </a:rPr>
              <a:t>1975</a:t>
            </a:r>
            <a:r>
              <a:rPr lang="en-US" sz="2000" dirty="0" smtClean="0">
                <a:solidFill>
                  <a:schemeClr val="tx1"/>
                </a:solidFill>
              </a:rPr>
              <a:t>. By </a:t>
            </a:r>
            <a:r>
              <a:rPr lang="en-US" sz="2000" dirty="0" smtClean="0">
                <a:solidFill>
                  <a:srgbClr val="C00000"/>
                </a:solidFill>
              </a:rPr>
              <a:t>1985</a:t>
            </a:r>
            <a:r>
              <a:rPr lang="en-US" sz="2000" dirty="0" smtClean="0">
                <a:solidFill>
                  <a:schemeClr val="tx1"/>
                </a:solidFill>
              </a:rPr>
              <a:t>, the U.S. share of world exports had sunk to </a:t>
            </a:r>
            <a:r>
              <a:rPr lang="en-US" sz="2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%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Shifting competitive positions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American-built machines </a:t>
            </a:r>
            <a:r>
              <a:rPr lang="en-US" sz="2400" dirty="0" smtClean="0">
                <a:solidFill>
                  <a:schemeClr val="tx1"/>
                </a:solidFill>
              </a:rPr>
              <a:t>were also said to suffer more </a:t>
            </a:r>
            <a:r>
              <a:rPr lang="en-US" sz="2400" dirty="0" smtClean="0">
                <a:solidFill>
                  <a:srgbClr val="C00000"/>
                </a:solidFill>
              </a:rPr>
              <a:t>breakdowns and to rank lower in quality </a:t>
            </a:r>
            <a:r>
              <a:rPr lang="en-US" sz="2400" dirty="0" smtClean="0">
                <a:solidFill>
                  <a:schemeClr val="tx1"/>
                </a:solidFill>
              </a:rPr>
              <a:t>than German or Swiss machines.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</a:rPr>
              <a:t>Japan</a:t>
            </a:r>
            <a:r>
              <a:rPr lang="en-US" sz="2400" dirty="0" smtClean="0">
                <a:solidFill>
                  <a:schemeClr val="tx1"/>
                </a:solidFill>
              </a:rPr>
              <a:t> was enjoying a growing position in the industry. Japanese home demand for offset printing was substantial because typing was impractical and thus all formal documents had to be printed.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rgbClr val="C00000"/>
                </a:solidFill>
              </a:rPr>
              <a:t>1985</a:t>
            </a:r>
            <a:r>
              <a:rPr lang="en-US" sz="2400" dirty="0" smtClean="0">
                <a:solidFill>
                  <a:schemeClr val="tx1"/>
                </a:solidFill>
              </a:rPr>
              <a:t>, Japan had become the world’s </a:t>
            </a:r>
            <a:r>
              <a:rPr lang="en-US" sz="2400" dirty="0" smtClean="0">
                <a:solidFill>
                  <a:srgbClr val="C00000"/>
                </a:solidFill>
              </a:rPr>
              <a:t>second-largest</a:t>
            </a:r>
            <a:r>
              <a:rPr lang="en-US" sz="2400" dirty="0" smtClean="0">
                <a:solidFill>
                  <a:schemeClr val="tx1"/>
                </a:solidFill>
              </a:rPr>
              <a:t> printing press exporter. Its world export share increased to </a:t>
            </a:r>
            <a:r>
              <a:rPr lang="en-US" sz="2400" dirty="0" smtClean="0">
                <a:solidFill>
                  <a:srgbClr val="C00000"/>
                </a:solidFill>
              </a:rPr>
              <a:t>19</a:t>
            </a:r>
            <a:r>
              <a:rPr lang="en-US" sz="2400" dirty="0" smtClean="0">
                <a:solidFill>
                  <a:schemeClr val="tx1"/>
                </a:solidFill>
              </a:rPr>
              <a:t>% from </a:t>
            </a:r>
            <a:r>
              <a:rPr lang="en-US" sz="24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%</a:t>
            </a:r>
            <a:r>
              <a:rPr lang="en-US" sz="2400" dirty="0" smtClean="0">
                <a:solidFill>
                  <a:schemeClr val="tx1"/>
                </a:solidFill>
              </a:rPr>
              <a:t> in </a:t>
            </a:r>
            <a:r>
              <a:rPr lang="en-US" sz="2400" dirty="0" smtClean="0">
                <a:solidFill>
                  <a:srgbClr val="C00000"/>
                </a:solidFill>
              </a:rPr>
              <a:t>1975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Japanese firms concentrated on </a:t>
            </a:r>
            <a:r>
              <a:rPr lang="en-US" sz="2400" dirty="0" smtClean="0">
                <a:solidFill>
                  <a:srgbClr val="C00000"/>
                </a:solidFill>
              </a:rPr>
              <a:t>smaller sheet-fed offset machines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Four Industries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2800" dirty="0" smtClean="0"/>
              <a:t>This chapter describes the historical development of four such industries, based in four different nations, that have achieved international leadership.</a:t>
            </a:r>
          </a:p>
          <a:p>
            <a:pPr algn="just" rtl="0">
              <a:buFont typeface="Wingdings" pitchFamily="2" charset="2"/>
              <a:buChar char="v"/>
            </a:pPr>
            <a:endParaRPr lang="en-US" sz="2800" dirty="0" smtClean="0"/>
          </a:p>
          <a:p>
            <a:pPr lvl="1" algn="l" rtl="0">
              <a:buFont typeface="Wingdings" pitchFamily="2" charset="2"/>
              <a:buChar char="v"/>
            </a:pPr>
            <a:r>
              <a:rPr lang="en-US" sz="2400" dirty="0" smtClean="0"/>
              <a:t>The German Printing Press Industry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dirty="0" smtClean="0"/>
              <a:t>The American Patient Monitoring Equipment Industry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dirty="0" smtClean="0"/>
              <a:t>The Italian Ceramic Tile Industry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dirty="0" smtClean="0"/>
              <a:t>The Japanese Robotics Industry</a:t>
            </a:r>
            <a:endParaRPr lang="fa-I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 signals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Germany’s strong international packaging machinery industry had been drawn by evolving technology into the printing cluster.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Since the </a:t>
            </a:r>
            <a:r>
              <a:rPr lang="en-US" sz="2400" dirty="0" smtClean="0">
                <a:solidFill>
                  <a:srgbClr val="C00000"/>
                </a:solidFill>
              </a:rPr>
              <a:t>1970s</a:t>
            </a:r>
            <a:r>
              <a:rPr lang="en-US" sz="2400" dirty="0" smtClean="0">
                <a:solidFill>
                  <a:schemeClr val="tx1"/>
                </a:solidFill>
              </a:rPr>
              <a:t>, the </a:t>
            </a:r>
            <a:r>
              <a:rPr lang="en-US" sz="2400" dirty="0" smtClean="0">
                <a:solidFill>
                  <a:srgbClr val="C00000"/>
                </a:solidFill>
              </a:rPr>
              <a:t>number of German competitors </a:t>
            </a:r>
            <a:r>
              <a:rPr lang="en-US" sz="2400" dirty="0" smtClean="0">
                <a:solidFill>
                  <a:schemeClr val="tx1"/>
                </a:solidFill>
              </a:rPr>
              <a:t>had </a:t>
            </a:r>
            <a:r>
              <a:rPr lang="en-US" sz="2400" dirty="0" smtClean="0">
                <a:solidFill>
                  <a:srgbClr val="C00000"/>
                </a:solidFill>
              </a:rPr>
              <a:t>decreased </a:t>
            </a:r>
            <a:r>
              <a:rPr lang="en-US" sz="2400" dirty="0" smtClean="0">
                <a:solidFill>
                  <a:schemeClr val="tx1"/>
                </a:solidFill>
              </a:rPr>
              <a:t>substantially through </a:t>
            </a:r>
            <a:r>
              <a:rPr lang="en-US" sz="2400" dirty="0" smtClean="0">
                <a:solidFill>
                  <a:srgbClr val="C00000"/>
                </a:solidFill>
              </a:rPr>
              <a:t>consolidation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but </a:t>
            </a:r>
            <a:r>
              <a:rPr lang="en-US" sz="2400" dirty="0" smtClean="0">
                <a:solidFill>
                  <a:srgbClr val="C00000"/>
                </a:solidFill>
              </a:rPr>
              <a:t>consolidation</a:t>
            </a:r>
            <a:r>
              <a:rPr lang="en-US" sz="2400" dirty="0" smtClean="0">
                <a:solidFill>
                  <a:schemeClr val="tx1"/>
                </a:solidFill>
              </a:rPr>
              <a:t> in the German printing equipment industry had reached </a:t>
            </a:r>
            <a:r>
              <a:rPr lang="en-US" sz="2400" dirty="0" smtClean="0">
                <a:solidFill>
                  <a:srgbClr val="C00000"/>
                </a:solidFill>
              </a:rPr>
              <a:t>a point </a:t>
            </a:r>
            <a:r>
              <a:rPr lang="en-US" sz="2400" dirty="0" smtClean="0">
                <a:solidFill>
                  <a:schemeClr val="tx1"/>
                </a:solidFill>
              </a:rPr>
              <a:t>where price competition had all but disappeared and </a:t>
            </a:r>
            <a:r>
              <a:rPr lang="en-US" sz="2400" dirty="0" smtClean="0">
                <a:solidFill>
                  <a:srgbClr val="C00000"/>
                </a:solidFill>
              </a:rPr>
              <a:t>domestic rivalry was no longer assured</a:t>
            </a:r>
            <a:r>
              <a:rPr lang="en-US" sz="2400" dirty="0" smtClean="0">
                <a:solidFill>
                  <a:schemeClr val="tx1"/>
                </a:solidFill>
              </a:rPr>
              <a:t>. A more vigorous group of </a:t>
            </a:r>
            <a:r>
              <a:rPr lang="en-US" sz="2400" dirty="0" smtClean="0">
                <a:solidFill>
                  <a:srgbClr val="C00000"/>
                </a:solidFill>
              </a:rPr>
              <a:t>Japanese competitors </a:t>
            </a:r>
            <a:r>
              <a:rPr lang="en-US" sz="2400" dirty="0" smtClean="0">
                <a:solidFill>
                  <a:schemeClr val="tx1"/>
                </a:solidFill>
              </a:rPr>
              <a:t>represented a growing threat,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/>
              <a:t>Summary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Story of competitive advantage sustained </a:t>
            </a:r>
            <a:r>
              <a:rPr lang="en-US" sz="2400" dirty="0" smtClean="0">
                <a:solidFill>
                  <a:schemeClr val="tx1"/>
                </a:solidFill>
              </a:rPr>
              <a:t>for more than </a:t>
            </a:r>
            <a:r>
              <a:rPr lang="en-US" sz="2400" dirty="0" smtClean="0">
                <a:solidFill>
                  <a:srgbClr val="C00000"/>
                </a:solidFill>
              </a:rPr>
              <a:t>160 years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history shows how the </a:t>
            </a:r>
            <a:r>
              <a:rPr lang="en-US" sz="2400" dirty="0" smtClean="0">
                <a:solidFill>
                  <a:srgbClr val="C00000"/>
                </a:solidFill>
              </a:rPr>
              <a:t>international mobility of technology </a:t>
            </a:r>
            <a:r>
              <a:rPr lang="en-US" sz="2400" dirty="0" smtClean="0">
                <a:solidFill>
                  <a:schemeClr val="tx1"/>
                </a:solidFill>
              </a:rPr>
              <a:t>and skilled personnel is far from a new phenomenon.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initial seed for the industry was planted by a German, </a:t>
            </a:r>
            <a:r>
              <a:rPr lang="en-US" sz="2400" dirty="0" smtClean="0">
                <a:solidFill>
                  <a:srgbClr val="C00000"/>
                </a:solidFill>
              </a:rPr>
              <a:t>Koenig</a:t>
            </a:r>
            <a:r>
              <a:rPr lang="en-US" sz="2400" dirty="0" smtClean="0">
                <a:solidFill>
                  <a:schemeClr val="tx1"/>
                </a:solidFill>
              </a:rPr>
              <a:t>, who became interested in presses because of his training and work as a </a:t>
            </a:r>
            <a:r>
              <a:rPr lang="en-US" sz="2400" dirty="0" smtClean="0">
                <a:solidFill>
                  <a:srgbClr val="C00000"/>
                </a:solidFill>
              </a:rPr>
              <a:t>printer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To pursue his development, he was forced to go to </a:t>
            </a:r>
            <a:r>
              <a:rPr lang="en-US" sz="2400" dirty="0" smtClean="0">
                <a:solidFill>
                  <a:srgbClr val="C00000"/>
                </a:solidFill>
              </a:rPr>
              <a:t>England</a:t>
            </a:r>
            <a:r>
              <a:rPr lang="en-US" sz="2400" dirty="0" smtClean="0">
                <a:solidFill>
                  <a:schemeClr val="tx1"/>
                </a:solidFill>
              </a:rPr>
              <a:t>, the nation with </a:t>
            </a:r>
            <a:r>
              <a:rPr lang="en-US" sz="2400" dirty="0" smtClean="0">
                <a:solidFill>
                  <a:srgbClr val="C00000"/>
                </a:solidFill>
              </a:rPr>
              <a:t>the most favorable national “diamond” for the industry at that time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Driven out of England </a:t>
            </a:r>
            <a:r>
              <a:rPr lang="en-US" sz="2400" dirty="0" smtClean="0">
                <a:solidFill>
                  <a:schemeClr val="tx1"/>
                </a:solidFill>
              </a:rPr>
              <a:t>by attempts by his buyers/investors to limit industry growth to </a:t>
            </a:r>
            <a:r>
              <a:rPr lang="en-US" sz="2400" dirty="0" smtClean="0">
                <a:solidFill>
                  <a:srgbClr val="C00000"/>
                </a:solidFill>
              </a:rPr>
              <a:t>protect their interests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/>
              <a:t>Summary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particular </a:t>
            </a:r>
            <a:r>
              <a:rPr lang="en-US" sz="2400" dirty="0" smtClean="0">
                <a:solidFill>
                  <a:srgbClr val="C00000"/>
                </a:solidFill>
              </a:rPr>
              <a:t>location</a:t>
            </a:r>
            <a:r>
              <a:rPr lang="en-US" sz="2400" dirty="0" smtClean="0">
                <a:solidFill>
                  <a:schemeClr val="tx1"/>
                </a:solidFill>
              </a:rPr>
              <a:t> he chose was influenced by an early example of </a:t>
            </a:r>
            <a:r>
              <a:rPr lang="en-US" sz="2400" dirty="0" smtClean="0">
                <a:solidFill>
                  <a:srgbClr val="C00000"/>
                </a:solidFill>
              </a:rPr>
              <a:t>government efforts to attract investments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 large </a:t>
            </a:r>
            <a:r>
              <a:rPr lang="en-US" sz="2400" dirty="0" smtClean="0">
                <a:solidFill>
                  <a:srgbClr val="C00000"/>
                </a:solidFill>
              </a:rPr>
              <a:t>group of German rivals </a:t>
            </a:r>
            <a:r>
              <a:rPr lang="en-US" sz="2400" dirty="0" smtClean="0">
                <a:solidFill>
                  <a:schemeClr val="tx1"/>
                </a:solidFill>
              </a:rPr>
              <a:t>emerged directly or indirectly </a:t>
            </a:r>
            <a:r>
              <a:rPr lang="en-US" sz="2400" dirty="0" smtClean="0">
                <a:solidFill>
                  <a:srgbClr val="C00000"/>
                </a:solidFill>
              </a:rPr>
              <a:t>out of the industry pioneer.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As </a:t>
            </a:r>
            <a:r>
              <a:rPr lang="en-US" sz="2400" dirty="0" smtClean="0">
                <a:solidFill>
                  <a:srgbClr val="C00000"/>
                </a:solidFill>
              </a:rPr>
              <a:t>demand</a:t>
            </a:r>
            <a:r>
              <a:rPr lang="en-US" sz="2400" dirty="0" smtClean="0">
                <a:solidFill>
                  <a:schemeClr val="tx1"/>
                </a:solidFill>
              </a:rPr>
              <a:t> for presses developed in Germany, the high standards and sophistication of German printers and end users spurred innovation, reinforced by pressures from selective factor disadvantages.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All the </a:t>
            </a:r>
            <a:r>
              <a:rPr lang="en-US" sz="2400" dirty="0" smtClean="0">
                <a:solidFill>
                  <a:srgbClr val="C00000"/>
                </a:solidFill>
              </a:rPr>
              <a:t>related and supporting industries </a:t>
            </a:r>
            <a:r>
              <a:rPr lang="en-US" sz="2400" dirty="0" smtClean="0">
                <a:solidFill>
                  <a:schemeClr val="tx1"/>
                </a:solidFill>
              </a:rPr>
              <a:t>essential to innovation (</a:t>
            </a:r>
            <a:r>
              <a:rPr lang="en-US" sz="2400" dirty="0" smtClean="0">
                <a:solidFill>
                  <a:srgbClr val="C00000"/>
                </a:solidFill>
              </a:rPr>
              <a:t>paper, paper machinery, ink, typesetting systems</a:t>
            </a:r>
            <a:r>
              <a:rPr lang="en-US" sz="2400" dirty="0" smtClean="0">
                <a:solidFill>
                  <a:schemeClr val="tx1"/>
                </a:solidFill>
              </a:rPr>
              <a:t>) grew up with the printing press industry and </a:t>
            </a:r>
            <a:r>
              <a:rPr lang="en-US" sz="2400" dirty="0" smtClean="0">
                <a:solidFill>
                  <a:srgbClr val="C00000"/>
                </a:solidFill>
              </a:rPr>
              <a:t>achieved world-class </a:t>
            </a:r>
            <a:r>
              <a:rPr lang="en-US" sz="2400" dirty="0" smtClean="0">
                <a:solidFill>
                  <a:schemeClr val="tx1"/>
                </a:solidFill>
              </a:rPr>
              <a:t>status in their own right.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/>
              <a:t>Summary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uniquely large </a:t>
            </a:r>
            <a:r>
              <a:rPr lang="en-US" sz="2400" dirty="0" smtClean="0">
                <a:solidFill>
                  <a:srgbClr val="C00000"/>
                </a:solidFill>
              </a:rPr>
              <a:t>group of domestic competitors</a:t>
            </a:r>
            <a:r>
              <a:rPr lang="en-US" sz="2400" dirty="0" smtClean="0">
                <a:solidFill>
                  <a:schemeClr val="tx1"/>
                </a:solidFill>
              </a:rPr>
              <a:t>, located in the southern part of Germany, were each others’ </a:t>
            </a:r>
            <a:r>
              <a:rPr lang="en-US" sz="2400" dirty="0" smtClean="0">
                <a:solidFill>
                  <a:srgbClr val="C00000"/>
                </a:solidFill>
              </a:rPr>
              <a:t>most important rivals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successful </a:t>
            </a:r>
            <a:r>
              <a:rPr lang="en-US" sz="2400" dirty="0" smtClean="0">
                <a:solidFill>
                  <a:srgbClr val="C00000"/>
                </a:solidFill>
              </a:rPr>
              <a:t>Swiss</a:t>
            </a:r>
            <a:r>
              <a:rPr lang="en-US" sz="2400" dirty="0" smtClean="0">
                <a:solidFill>
                  <a:schemeClr val="tx1"/>
                </a:solidFill>
              </a:rPr>
              <a:t> firm, </a:t>
            </a:r>
            <a:r>
              <a:rPr lang="en-US" sz="2400" dirty="0" err="1" smtClean="0">
                <a:solidFill>
                  <a:srgbClr val="C00000"/>
                </a:solidFill>
              </a:rPr>
              <a:t>Wifag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 part </a:t>
            </a:r>
            <a:r>
              <a:rPr lang="en-US" sz="2400" dirty="0" smtClean="0">
                <a:solidFill>
                  <a:schemeClr val="tx1"/>
                </a:solidFill>
              </a:rPr>
              <a:t>of the </a:t>
            </a:r>
            <a:r>
              <a:rPr lang="en-US" sz="2400" dirty="0" smtClean="0">
                <a:solidFill>
                  <a:srgbClr val="C00000"/>
                </a:solidFill>
              </a:rPr>
              <a:t>German cluster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Firms from </a:t>
            </a:r>
            <a:r>
              <a:rPr lang="en-US" sz="2400" dirty="0" smtClean="0">
                <a:solidFill>
                  <a:srgbClr val="C00000"/>
                </a:solidFill>
              </a:rPr>
              <a:t>other nations </a:t>
            </a:r>
            <a:r>
              <a:rPr lang="en-US" sz="2400" dirty="0" smtClean="0">
                <a:solidFill>
                  <a:schemeClr val="tx1"/>
                </a:solidFill>
              </a:rPr>
              <a:t>did </a:t>
            </a:r>
            <a:r>
              <a:rPr lang="en-US" sz="2400" dirty="0" smtClean="0">
                <a:solidFill>
                  <a:srgbClr val="C00000"/>
                </a:solidFill>
              </a:rPr>
              <a:t>not challenge Germany </a:t>
            </a:r>
            <a:r>
              <a:rPr lang="en-US" sz="2400" dirty="0" smtClean="0">
                <a:solidFill>
                  <a:schemeClr val="tx1"/>
                </a:solidFill>
              </a:rPr>
              <a:t>because they </a:t>
            </a:r>
            <a:r>
              <a:rPr lang="en-US" sz="2400" dirty="0" smtClean="0">
                <a:solidFill>
                  <a:srgbClr val="C00000"/>
                </a:solidFill>
              </a:rPr>
              <a:t>lacked essential elements of the “diamond</a:t>
            </a:r>
            <a:r>
              <a:rPr lang="en-US" sz="2400" dirty="0" smtClean="0">
                <a:solidFill>
                  <a:schemeClr val="tx1"/>
                </a:solidFill>
              </a:rPr>
              <a:t>.”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America</a:t>
            </a:r>
            <a:r>
              <a:rPr lang="en-US" sz="2400" dirty="0" smtClean="0">
                <a:solidFill>
                  <a:schemeClr val="tx1"/>
                </a:solidFill>
              </a:rPr>
              <a:t> had </a:t>
            </a:r>
            <a:r>
              <a:rPr lang="en-US" sz="2400" u="sng" dirty="0" smtClean="0">
                <a:solidFill>
                  <a:schemeClr val="tx1"/>
                </a:solidFill>
              </a:rPr>
              <a:t>poor demand quality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u="sng" dirty="0" smtClean="0">
                <a:solidFill>
                  <a:schemeClr val="tx1"/>
                </a:solidFill>
              </a:rPr>
              <a:t>less domestic rivalry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England</a:t>
            </a:r>
            <a:r>
              <a:rPr lang="en-US" sz="2400" dirty="0" smtClean="0">
                <a:solidFill>
                  <a:schemeClr val="tx1"/>
                </a:solidFill>
              </a:rPr>
              <a:t> had </a:t>
            </a:r>
            <a:r>
              <a:rPr lang="en-US" sz="2400" u="sng" dirty="0" smtClean="0">
                <a:solidFill>
                  <a:schemeClr val="tx1"/>
                </a:solidFill>
              </a:rPr>
              <a:t>no base of competitors</a:t>
            </a:r>
            <a:r>
              <a:rPr lang="en-US" sz="2400" dirty="0" smtClean="0">
                <a:solidFill>
                  <a:schemeClr val="tx1"/>
                </a:solidFill>
              </a:rPr>
              <a:t>, and strong unionism froze innovation for many years among English printers, eroding demand quality.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Japan</a:t>
            </a:r>
            <a:r>
              <a:rPr lang="en-US" sz="2400" dirty="0" smtClean="0">
                <a:solidFill>
                  <a:schemeClr val="tx1"/>
                </a:solidFill>
              </a:rPr>
              <a:t> was a late entrant into the industry because of </a:t>
            </a:r>
            <a:r>
              <a:rPr lang="en-US" sz="2400" u="sng" dirty="0" smtClean="0">
                <a:solidFill>
                  <a:schemeClr val="tx1"/>
                </a:solidFill>
              </a:rPr>
              <a:t>home demand</a:t>
            </a:r>
            <a:r>
              <a:rPr lang="en-US" sz="2400" dirty="0" smtClean="0">
                <a:solidFill>
                  <a:schemeClr val="tx1"/>
                </a:solidFill>
              </a:rPr>
              <a:t> that diverged sharply from most world demand.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/>
              <a:t>Summary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Germany is the </a:t>
            </a:r>
            <a:r>
              <a:rPr lang="en-US" sz="2400" dirty="0" smtClean="0">
                <a:solidFill>
                  <a:srgbClr val="C00000"/>
                </a:solidFill>
              </a:rPr>
              <a:t>world leader</a:t>
            </a:r>
            <a:r>
              <a:rPr lang="en-US" sz="2400" dirty="0" smtClean="0">
                <a:solidFill>
                  <a:schemeClr val="tx1"/>
                </a:solidFill>
              </a:rPr>
              <a:t>, not only in </a:t>
            </a:r>
            <a:r>
              <a:rPr lang="en-US" sz="2400" dirty="0" smtClean="0">
                <a:solidFill>
                  <a:srgbClr val="C00000"/>
                </a:solidFill>
              </a:rPr>
              <a:t>printing presses </a:t>
            </a:r>
            <a:r>
              <a:rPr lang="en-US" sz="2400" dirty="0" smtClean="0">
                <a:solidFill>
                  <a:schemeClr val="tx1"/>
                </a:solidFill>
              </a:rPr>
              <a:t>but in printing, </a:t>
            </a:r>
            <a:r>
              <a:rPr lang="en-US" sz="2400" dirty="0" smtClean="0">
                <a:solidFill>
                  <a:srgbClr val="C00000"/>
                </a:solidFill>
              </a:rPr>
              <a:t>fine paper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paper machines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typesetting systems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printing inks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dirty="0" smtClean="0">
                <a:solidFill>
                  <a:srgbClr val="C00000"/>
                </a:solidFill>
              </a:rPr>
              <a:t>packaging machinery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686800" cy="1296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Italian Ceramic Tile Industry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32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 $10 billion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n-US" sz="2400" dirty="0" smtClean="0">
                <a:solidFill>
                  <a:schemeClr val="tx1"/>
                </a:solidFill>
              </a:rPr>
              <a:t>, in 1987,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30 % of world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60 % of world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Concentrated in the Emilia-Romagna region, in and around the small town of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Hundreds of firms </a:t>
            </a:r>
            <a:r>
              <a:rPr lang="en-US" sz="2400" dirty="0" smtClean="0">
                <a:solidFill>
                  <a:schemeClr val="tx1"/>
                </a:solidFill>
              </a:rPr>
              <a:t>were involved in the ceramic tile industry.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area was also home to world-leading producers of </a:t>
            </a:r>
            <a:r>
              <a:rPr lang="en-US" sz="2400" dirty="0" smtClean="0">
                <a:solidFill>
                  <a:srgbClr val="C00000"/>
                </a:solidFill>
              </a:rPr>
              <a:t>glazes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enamels</a:t>
            </a:r>
            <a:r>
              <a:rPr lang="en-US" sz="2400" dirty="0" smtClean="0">
                <a:solidFill>
                  <a:schemeClr val="tx1"/>
                </a:solidFill>
              </a:rPr>
              <a:t>, and ceramic tile production </a:t>
            </a:r>
            <a:r>
              <a:rPr lang="en-US" sz="2400" dirty="0" smtClean="0">
                <a:solidFill>
                  <a:srgbClr val="C00000"/>
                </a:solidFill>
              </a:rPr>
              <a:t>equipment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Superior </a:t>
            </a:r>
            <a:r>
              <a:rPr lang="en-US" sz="2400" dirty="0" smtClean="0">
                <a:solidFill>
                  <a:srgbClr val="C00000"/>
                </a:solidFill>
              </a:rPr>
              <a:t>mechanical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smtClean="0">
                <a:solidFill>
                  <a:srgbClr val="C00000"/>
                </a:solidFill>
              </a:rPr>
              <a:t>aesthetic</a:t>
            </a:r>
            <a:r>
              <a:rPr lang="en-US" sz="2400" dirty="0" smtClean="0">
                <a:solidFill>
                  <a:schemeClr val="tx1"/>
                </a:solidFill>
              </a:rPr>
              <a:t> qualities.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Yet Italy’s success had been as much, a function of </a:t>
            </a:r>
            <a:r>
              <a:rPr lang="en-US" sz="2400" dirty="0" smtClean="0">
                <a:solidFill>
                  <a:srgbClr val="C00000"/>
                </a:solidFill>
              </a:rPr>
              <a:t>production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technology</a:t>
            </a:r>
            <a:r>
              <a:rPr lang="en-US" sz="2400" dirty="0" smtClean="0">
                <a:solidFill>
                  <a:schemeClr val="tx1"/>
                </a:solidFill>
              </a:rPr>
              <a:t> than 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and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main </a:t>
            </a:r>
            <a:r>
              <a:rPr lang="en-US" sz="2400" dirty="0" smtClean="0">
                <a:solidFill>
                  <a:srgbClr val="C00000"/>
                </a:solidFill>
              </a:rPr>
              <a:t>applications</a:t>
            </a:r>
            <a:r>
              <a:rPr lang="en-US" sz="2400" dirty="0" smtClean="0">
                <a:solidFill>
                  <a:schemeClr val="tx1"/>
                </a:solidFill>
              </a:rPr>
              <a:t> were in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flooring</a:t>
            </a:r>
            <a:r>
              <a:rPr lang="en-US" sz="2000" dirty="0" smtClean="0">
                <a:solidFill>
                  <a:schemeClr val="tx1"/>
                </a:solidFill>
              </a:rPr>
              <a:t> (60 to 65 percent of the total market) and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wall covering </a:t>
            </a:r>
            <a:r>
              <a:rPr lang="en-US" sz="2000" dirty="0" smtClean="0">
                <a:solidFill>
                  <a:schemeClr val="tx1"/>
                </a:solidFill>
              </a:rPr>
              <a:t>(35 to 40 percent)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Ceramic tiles competed with </a:t>
            </a:r>
            <a:r>
              <a:rPr lang="en-US" sz="2400" dirty="0" smtClean="0">
                <a:solidFill>
                  <a:srgbClr val="C00000"/>
                </a:solidFill>
              </a:rPr>
              <a:t>wood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vinyl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tiles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marble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carpeting</a:t>
            </a:r>
            <a:r>
              <a:rPr lang="en-US" sz="2400" dirty="0" smtClean="0">
                <a:solidFill>
                  <a:schemeClr val="tx1"/>
                </a:solidFill>
              </a:rPr>
              <a:t>, and other building materials in various applications.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industry history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ceramic tile industry in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 grew out of a related industry, </a:t>
            </a:r>
            <a:r>
              <a:rPr lang="en-US" sz="2400" dirty="0" smtClean="0">
                <a:solidFill>
                  <a:srgbClr val="C00000"/>
                </a:solidFill>
              </a:rPr>
              <a:t>earthenware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smtClean="0">
                <a:solidFill>
                  <a:srgbClr val="C00000"/>
                </a:solidFill>
              </a:rPr>
              <a:t>crockery</a:t>
            </a:r>
            <a:r>
              <a:rPr lang="en-US" sz="2400" dirty="0" smtClean="0">
                <a:solidFill>
                  <a:schemeClr val="tx1"/>
                </a:solidFill>
              </a:rPr>
              <a:t>, whose history in the area can be traced back to the </a:t>
            </a:r>
            <a:r>
              <a:rPr lang="en-US" sz="2400" dirty="0" smtClean="0">
                <a:solidFill>
                  <a:srgbClr val="C00000"/>
                </a:solidFill>
              </a:rPr>
              <a:t>thirteenth century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first ceramic </a:t>
            </a:r>
            <a:r>
              <a:rPr lang="en-US" sz="2400" dirty="0" smtClean="0">
                <a:solidFill>
                  <a:schemeClr val="tx1"/>
                </a:solidFill>
              </a:rPr>
              <a:t>tiles in the area were used as </a:t>
            </a:r>
            <a:r>
              <a:rPr lang="en-US" sz="2400" dirty="0" smtClean="0">
                <a:solidFill>
                  <a:srgbClr val="C00000"/>
                </a:solidFill>
              </a:rPr>
              <a:t>street signs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house numbers</a:t>
            </a:r>
            <a:r>
              <a:rPr lang="en-US" sz="2400" dirty="0" smtClean="0">
                <a:solidFill>
                  <a:schemeClr val="tx1"/>
                </a:solidFill>
              </a:rPr>
              <a:t>, and on </a:t>
            </a:r>
            <a:r>
              <a:rPr lang="en-US" sz="2400" dirty="0" smtClean="0">
                <a:solidFill>
                  <a:srgbClr val="C00000"/>
                </a:solidFill>
              </a:rPr>
              <a:t>cemetery vaults </a:t>
            </a:r>
            <a:r>
              <a:rPr lang="en-US" sz="2400" dirty="0" smtClean="0">
                <a:solidFill>
                  <a:schemeClr val="tx1"/>
                </a:solidFill>
              </a:rPr>
              <a:t>in the 19 century.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Immediately </a:t>
            </a:r>
            <a:r>
              <a:rPr lang="en-US" sz="2400" dirty="0" smtClean="0">
                <a:solidFill>
                  <a:srgbClr val="C00000"/>
                </a:solidFill>
              </a:rPr>
              <a:t>after World War II</a:t>
            </a:r>
            <a:r>
              <a:rPr lang="en-US" sz="2400" dirty="0" smtClean="0">
                <a:solidFill>
                  <a:schemeClr val="tx1"/>
                </a:solidFill>
              </a:rPr>
              <a:t>, there were only a </a:t>
            </a:r>
            <a:r>
              <a:rPr lang="en-US" sz="2400" dirty="0" smtClean="0">
                <a:solidFill>
                  <a:srgbClr val="C00000"/>
                </a:solidFill>
              </a:rPr>
              <a:t>handful</a:t>
            </a:r>
            <a:r>
              <a:rPr lang="en-US" sz="2400" dirty="0" smtClean="0">
                <a:solidFill>
                  <a:schemeClr val="tx1"/>
                </a:solidFill>
              </a:rPr>
              <a:t> of ceramic tile manufacturers in the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 area.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Demand</a:t>
            </a:r>
            <a:r>
              <a:rPr lang="en-US" sz="2400" dirty="0" smtClean="0">
                <a:solidFill>
                  <a:schemeClr val="tx1"/>
                </a:solidFill>
              </a:rPr>
              <a:t> for ceramic tiles within Italy grew </a:t>
            </a:r>
            <a:r>
              <a:rPr lang="en-US" sz="2400" dirty="0" smtClean="0">
                <a:solidFill>
                  <a:srgbClr val="C00000"/>
                </a:solidFill>
              </a:rPr>
              <a:t>dramatically</a:t>
            </a:r>
            <a:r>
              <a:rPr lang="en-US" sz="2400" dirty="0" smtClean="0">
                <a:solidFill>
                  <a:schemeClr val="tx1"/>
                </a:solidFill>
              </a:rPr>
              <a:t> in the early postwar years.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reconstruction of Italy </a:t>
            </a:r>
            <a:r>
              <a:rPr lang="en-US" sz="2400" dirty="0" smtClean="0">
                <a:solidFill>
                  <a:schemeClr val="tx1"/>
                </a:solidFill>
              </a:rPr>
              <a:t>after the war created an unprecedented boom in </a:t>
            </a:r>
            <a:r>
              <a:rPr lang="en-US" sz="2400" dirty="0" smtClean="0">
                <a:solidFill>
                  <a:srgbClr val="C00000"/>
                </a:solidFill>
              </a:rPr>
              <a:t>building materials of all kinds</a:t>
            </a:r>
            <a:r>
              <a:rPr lang="en-US" sz="2400" dirty="0" smtClean="0">
                <a:solidFill>
                  <a:schemeClr val="tx1"/>
                </a:solidFill>
              </a:rPr>
              <a:t>, including ceramic tiles.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industry history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Italian demand </a:t>
            </a:r>
            <a:r>
              <a:rPr lang="en-US" sz="2400" dirty="0" smtClean="0">
                <a:solidFill>
                  <a:schemeClr val="tx1"/>
                </a:solidFill>
              </a:rPr>
              <a:t>for ceramic tiles was especially high.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nation’s </a:t>
            </a:r>
            <a:r>
              <a:rPr lang="en-US" sz="2400" dirty="0" smtClean="0">
                <a:solidFill>
                  <a:srgbClr val="C00000"/>
                </a:solidFill>
              </a:rPr>
              <a:t>Mediterranean climate</a:t>
            </a:r>
            <a:r>
              <a:rPr lang="en-US" sz="2400" dirty="0" smtClean="0">
                <a:solidFill>
                  <a:schemeClr val="tx1"/>
                </a:solidFill>
              </a:rPr>
              <a:t>; ceramic tiles were </a:t>
            </a:r>
            <a:r>
              <a:rPr lang="en-US" sz="2400" dirty="0" smtClean="0">
                <a:solidFill>
                  <a:srgbClr val="C00000"/>
                </a:solidFill>
              </a:rPr>
              <a:t>cool in warm weather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There was also a </a:t>
            </a:r>
            <a:r>
              <a:rPr lang="en-US" sz="2400" dirty="0" smtClean="0">
                <a:solidFill>
                  <a:srgbClr val="C00000"/>
                </a:solidFill>
              </a:rPr>
              <a:t>tradition</a:t>
            </a:r>
            <a:r>
              <a:rPr lang="en-US" sz="2400" dirty="0" smtClean="0">
                <a:solidFill>
                  <a:schemeClr val="tx1"/>
                </a:solidFill>
              </a:rPr>
              <a:t> in Italy of </a:t>
            </a:r>
            <a:r>
              <a:rPr lang="en-US" sz="2400" dirty="0" smtClean="0">
                <a:solidFill>
                  <a:srgbClr val="C00000"/>
                </a:solidFill>
              </a:rPr>
              <a:t>using natural stone materials </a:t>
            </a:r>
            <a:r>
              <a:rPr lang="en-US" sz="2400" dirty="0" smtClean="0">
                <a:solidFill>
                  <a:schemeClr val="tx1"/>
                </a:solidFill>
              </a:rPr>
              <a:t>rather than vinyl or carpeting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Ceramic tiles </a:t>
            </a:r>
            <a:r>
              <a:rPr lang="en-US" sz="2400" dirty="0" smtClean="0">
                <a:solidFill>
                  <a:srgbClr val="C00000"/>
                </a:solidFill>
              </a:rPr>
              <a:t>fit closely with local taste</a:t>
            </a:r>
            <a:r>
              <a:rPr lang="en-US" sz="2400" dirty="0" smtClean="0">
                <a:solidFill>
                  <a:schemeClr val="tx1"/>
                </a:solidFill>
              </a:rPr>
              <a:t>. Wood was scarce and expensive in Italy, giving tiles a price/performance advantage over wood flooring.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Finally, Italian buildings were generally made of </a:t>
            </a:r>
            <a:r>
              <a:rPr lang="en-US" sz="2400" dirty="0" smtClean="0">
                <a:solidFill>
                  <a:srgbClr val="C00000"/>
                </a:solidFill>
              </a:rPr>
              <a:t>concrete</a:t>
            </a:r>
            <a:r>
              <a:rPr lang="en-US" sz="2400" dirty="0" smtClean="0">
                <a:solidFill>
                  <a:schemeClr val="tx1"/>
                </a:solidFill>
              </a:rPr>
              <a:t>, which made laying tiles relatively easy. Wood buildings sometimes could not take the weight of tiles and required extra base materials.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12954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1">
              <a:spcBef>
                <a:spcPct val="0"/>
              </a:spcBef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German Printing Press Industry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industry history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 was in a relatively prosperous area of the country with </a:t>
            </a:r>
            <a:r>
              <a:rPr lang="en-US" sz="2400" dirty="0" smtClean="0">
                <a:solidFill>
                  <a:srgbClr val="C00000"/>
                </a:solidFill>
              </a:rPr>
              <a:t>many well-to-do farmers and well-paid workers from the machinery industries located nearby</a:t>
            </a:r>
            <a:r>
              <a:rPr lang="en-US" sz="2400" dirty="0" smtClean="0">
                <a:solidFill>
                  <a:schemeClr val="tx1"/>
                </a:solidFill>
              </a:rPr>
              <a:t>. Many local citizens were able to put together the modest amount of capital and organizational skills required to operate a tile company at the time.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 running </a:t>
            </a:r>
            <a:r>
              <a:rPr lang="en-US" sz="2400" dirty="0" smtClean="0">
                <a:solidFill>
                  <a:srgbClr val="C00000"/>
                </a:solidFill>
              </a:rPr>
              <a:t>joke</a:t>
            </a:r>
            <a:r>
              <a:rPr lang="en-US" sz="2400" dirty="0" smtClean="0">
                <a:solidFill>
                  <a:schemeClr val="tx1"/>
                </a:solidFill>
              </a:rPr>
              <a:t> was, “With four people you can play cards. With three you can start a tile company.”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New firms flooded into the business, many with the </a:t>
            </a:r>
            <a:r>
              <a:rPr lang="en-US" sz="2400" dirty="0" smtClean="0">
                <a:solidFill>
                  <a:srgbClr val="C00000"/>
                </a:solidFill>
              </a:rPr>
              <a:t>help of local banks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rgbClr val="C00000"/>
                </a:solidFill>
              </a:rPr>
              <a:t>1955</a:t>
            </a:r>
            <a:r>
              <a:rPr lang="en-US" sz="2400" dirty="0" smtClean="0">
                <a:solidFill>
                  <a:schemeClr val="tx1"/>
                </a:solidFill>
              </a:rPr>
              <a:t>, there were </a:t>
            </a:r>
            <a:r>
              <a:rPr lang="en-US" sz="2400" dirty="0" smtClean="0">
                <a:solidFill>
                  <a:srgbClr val="C00000"/>
                </a:solidFill>
              </a:rPr>
              <a:t>14</a:t>
            </a:r>
            <a:r>
              <a:rPr lang="en-US" sz="2400" dirty="0" smtClean="0">
                <a:solidFill>
                  <a:schemeClr val="tx1"/>
                </a:solidFill>
              </a:rPr>
              <a:t> tile firms in and around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. By </a:t>
            </a:r>
            <a:r>
              <a:rPr lang="en-US" sz="2400" dirty="0" smtClean="0">
                <a:solidFill>
                  <a:srgbClr val="C00000"/>
                </a:solidFill>
              </a:rPr>
              <a:t>1962</a:t>
            </a:r>
            <a:r>
              <a:rPr lang="en-US" sz="2400" dirty="0" smtClean="0">
                <a:solidFill>
                  <a:schemeClr val="tx1"/>
                </a:solidFill>
              </a:rPr>
              <a:t>, the number was </a:t>
            </a:r>
            <a:r>
              <a:rPr lang="en-US" sz="2400" dirty="0" smtClean="0">
                <a:solidFill>
                  <a:srgbClr val="C00000"/>
                </a:solidFill>
              </a:rPr>
              <a:t>102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industry history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Outside of </a:t>
            </a:r>
            <a:r>
              <a:rPr lang="en-US" sz="2400" dirty="0" err="1" smtClean="0">
                <a:solidFill>
                  <a:srgbClr val="C00000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, lack of information about the industry led to the emergence of </a:t>
            </a:r>
            <a:r>
              <a:rPr lang="en-US" sz="2400" dirty="0" smtClean="0">
                <a:solidFill>
                  <a:srgbClr val="C00000"/>
                </a:solidFill>
              </a:rPr>
              <a:t>few new competitors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C00000"/>
                </a:solidFill>
              </a:rPr>
              <a:t>Assopiastrelle</a:t>
            </a:r>
            <a:r>
              <a:rPr lang="en-US" sz="2400" dirty="0" smtClean="0">
                <a:solidFill>
                  <a:schemeClr val="tx1"/>
                </a:solidFill>
              </a:rPr>
              <a:t>, the </a:t>
            </a:r>
            <a:r>
              <a:rPr lang="en-US" sz="2400" dirty="0" smtClean="0">
                <a:solidFill>
                  <a:srgbClr val="C00000"/>
                </a:solidFill>
              </a:rPr>
              <a:t>Italian ceramic tile industry association</a:t>
            </a:r>
            <a:r>
              <a:rPr lang="en-US" sz="2400" dirty="0" smtClean="0">
                <a:solidFill>
                  <a:schemeClr val="tx1"/>
                </a:solidFill>
              </a:rPr>
              <a:t>, was founded in </a:t>
            </a:r>
            <a:r>
              <a:rPr lang="en-US" sz="2400" dirty="0" smtClean="0">
                <a:solidFill>
                  <a:srgbClr val="C00000"/>
                </a:solidFill>
              </a:rPr>
              <a:t>1964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tile industry benefited from </a:t>
            </a:r>
            <a:r>
              <a:rPr lang="en-US" sz="2400" dirty="0" smtClean="0">
                <a:solidFill>
                  <a:srgbClr val="C00000"/>
                </a:solidFill>
              </a:rPr>
              <a:t>a pool of mechanically trained workers</a:t>
            </a:r>
            <a:r>
              <a:rPr lang="en-US" sz="2400" dirty="0" smtClean="0">
                <a:solidFill>
                  <a:schemeClr val="tx1"/>
                </a:solidFill>
              </a:rPr>
              <a:t>. Emilia-Romagna, and Modena in particular, was home to </a:t>
            </a:r>
            <a:r>
              <a:rPr lang="en-US" sz="2400" dirty="0" smtClean="0">
                <a:solidFill>
                  <a:srgbClr val="C00000"/>
                </a:solidFill>
              </a:rPr>
              <a:t>Ferrari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Maserati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Lamborghini</a:t>
            </a:r>
            <a:r>
              <a:rPr lang="en-US" sz="2400" dirty="0" smtClean="0">
                <a:solidFill>
                  <a:schemeClr val="tx1"/>
                </a:solidFill>
              </a:rPr>
              <a:t>, and other firms with a long tradition of </a:t>
            </a:r>
            <a:r>
              <a:rPr lang="en-US" sz="2400" dirty="0" smtClean="0">
                <a:solidFill>
                  <a:srgbClr val="C00000"/>
                </a:solidFill>
              </a:rPr>
              <a:t>technical sophistication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dependence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Italian firms were </a:t>
            </a:r>
            <a:r>
              <a:rPr lang="en-US" sz="2400" dirty="0" smtClean="0">
                <a:solidFill>
                  <a:srgbClr val="C00000"/>
                </a:solidFill>
              </a:rPr>
              <a:t>initially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dependent</a:t>
            </a:r>
            <a:r>
              <a:rPr lang="en-US" sz="2400" dirty="0" smtClean="0">
                <a:solidFill>
                  <a:schemeClr val="tx1"/>
                </a:solidFill>
              </a:rPr>
              <a:t> on foreign sources of </a:t>
            </a:r>
            <a:r>
              <a:rPr lang="en-US" sz="2400" u="sng" dirty="0" smtClean="0">
                <a:solidFill>
                  <a:schemeClr val="tx1"/>
                </a:solidFill>
              </a:rPr>
              <a:t>raw materials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u="sng" dirty="0" smtClean="0">
                <a:solidFill>
                  <a:schemeClr val="tx1"/>
                </a:solidFill>
              </a:rPr>
              <a:t>production technology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principal raw materials </a:t>
            </a:r>
            <a:r>
              <a:rPr lang="en-US" sz="2400" dirty="0" smtClean="0">
                <a:solidFill>
                  <a:schemeClr val="tx1"/>
                </a:solidFill>
              </a:rPr>
              <a:t>used in making tiles in the </a:t>
            </a:r>
            <a:r>
              <a:rPr lang="en-US" sz="2400" dirty="0" smtClean="0">
                <a:solidFill>
                  <a:srgbClr val="C00000"/>
                </a:solidFill>
              </a:rPr>
              <a:t>1950s</a:t>
            </a:r>
            <a:r>
              <a:rPr lang="en-US" sz="2400" dirty="0" smtClean="0">
                <a:solidFill>
                  <a:schemeClr val="tx1"/>
                </a:solidFill>
              </a:rPr>
              <a:t> were </a:t>
            </a:r>
            <a:r>
              <a:rPr lang="en-US" sz="2400" dirty="0" smtClean="0">
                <a:solidFill>
                  <a:srgbClr val="C00000"/>
                </a:solidFill>
              </a:rPr>
              <a:t>kaolin (white) clays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There were </a:t>
            </a:r>
            <a:r>
              <a:rPr lang="en-US" sz="2400" dirty="0" smtClean="0">
                <a:solidFill>
                  <a:srgbClr val="C00000"/>
                </a:solidFill>
              </a:rPr>
              <a:t>no white clay deposits </a:t>
            </a:r>
            <a:r>
              <a:rPr lang="en-US" sz="2400" dirty="0" smtClean="0">
                <a:solidFill>
                  <a:schemeClr val="tx1"/>
                </a:solidFill>
              </a:rPr>
              <a:t>near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, so Italian producers had to </a:t>
            </a:r>
            <a:r>
              <a:rPr lang="en-US" sz="2400" dirty="0" smtClean="0">
                <a:solidFill>
                  <a:srgbClr val="C00000"/>
                </a:solidFill>
              </a:rPr>
              <a:t>import</a:t>
            </a:r>
            <a:r>
              <a:rPr lang="en-US" sz="2400" dirty="0" smtClean="0">
                <a:solidFill>
                  <a:schemeClr val="tx1"/>
                </a:solidFill>
              </a:rPr>
              <a:t> white clays </a:t>
            </a:r>
            <a:r>
              <a:rPr lang="en-US" sz="2400" dirty="0" smtClean="0">
                <a:solidFill>
                  <a:srgbClr val="C00000"/>
                </a:solidFill>
              </a:rPr>
              <a:t>from the United Kingdom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White clays, though much more expensive than more widely available (including around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) red clays, were far easier to fire with the prevailing equipment.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dependence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the 1950s and 1960s, the </a:t>
            </a:r>
            <a:r>
              <a:rPr lang="en-US" sz="2400" dirty="0" smtClean="0">
                <a:solidFill>
                  <a:srgbClr val="C00000"/>
                </a:solidFill>
              </a:rPr>
              <a:t>production equipment </a:t>
            </a:r>
            <a:r>
              <a:rPr lang="en-US" sz="2400" dirty="0" smtClean="0">
                <a:solidFill>
                  <a:schemeClr val="tx1"/>
                </a:solidFill>
              </a:rPr>
              <a:t>used by Italian tile producers was mostly </a:t>
            </a:r>
            <a:r>
              <a:rPr lang="en-US" sz="2400" dirty="0" smtClean="0">
                <a:solidFill>
                  <a:srgbClr val="C00000"/>
                </a:solidFill>
              </a:rPr>
              <a:t>imported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Kilns</a:t>
            </a:r>
            <a:r>
              <a:rPr lang="en-US" sz="2000" dirty="0" smtClean="0">
                <a:solidFill>
                  <a:schemeClr val="tx1"/>
                </a:solidFill>
              </a:rPr>
              <a:t> came from Germany, the United States, and France; 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presses</a:t>
            </a:r>
            <a:r>
              <a:rPr lang="en-US" sz="2000" dirty="0" smtClean="0">
                <a:solidFill>
                  <a:schemeClr val="tx1"/>
                </a:solidFill>
              </a:rPr>
              <a:t> for forming tiles came from Germany.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Even </a:t>
            </a:r>
            <a:r>
              <a:rPr lang="en-US" sz="2000" dirty="0" smtClean="0">
                <a:solidFill>
                  <a:srgbClr val="C00000"/>
                </a:solidFill>
              </a:rPr>
              <a:t>simple glazing machines </a:t>
            </a:r>
            <a:r>
              <a:rPr lang="en-US" sz="2000" dirty="0" smtClean="0">
                <a:solidFill>
                  <a:schemeClr val="tx1"/>
                </a:solidFill>
              </a:rPr>
              <a:t>had to be imported.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500" dirty="0" smtClean="0">
                <a:solidFill>
                  <a:schemeClr val="tx1"/>
                </a:solidFill>
              </a:rPr>
              <a:t>Some of the </a:t>
            </a:r>
            <a:r>
              <a:rPr lang="en-US" sz="2500" dirty="0" smtClean="0">
                <a:solidFill>
                  <a:srgbClr val="C00000"/>
                </a:solidFill>
              </a:rPr>
              <a:t>equipment</a:t>
            </a:r>
            <a:r>
              <a:rPr lang="en-US" sz="2500" dirty="0" smtClean="0">
                <a:solidFill>
                  <a:schemeClr val="tx1"/>
                </a:solidFill>
              </a:rPr>
              <a:t> used in the Italian industry was </a:t>
            </a:r>
            <a:r>
              <a:rPr lang="en-US" sz="2500" dirty="0" smtClean="0">
                <a:solidFill>
                  <a:srgbClr val="C00000"/>
                </a:solidFill>
              </a:rPr>
              <a:t>originally designed for the food industry</a:t>
            </a:r>
            <a:r>
              <a:rPr lang="en-US" sz="2500" dirty="0" smtClean="0">
                <a:solidFill>
                  <a:schemeClr val="tx1"/>
                </a:solidFill>
              </a:rPr>
              <a:t> and modified for use in tile production.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Italian firms developed their own </a:t>
            </a:r>
            <a:r>
              <a:rPr lang="en-US" sz="2400" dirty="0" smtClean="0">
                <a:solidFill>
                  <a:srgbClr val="C00000"/>
                </a:solidFill>
              </a:rPr>
              <a:t>technical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know-how</a:t>
            </a:r>
            <a:r>
              <a:rPr lang="en-US" sz="2400" dirty="0" smtClean="0">
                <a:solidFill>
                  <a:schemeClr val="tx1"/>
                </a:solidFill>
              </a:rPr>
              <a:t> as their production experience accumulated. </a:t>
            </a:r>
            <a:r>
              <a:rPr lang="en-US" sz="2400" dirty="0" smtClean="0">
                <a:solidFill>
                  <a:srgbClr val="C00000"/>
                </a:solidFill>
              </a:rPr>
              <a:t>Information</a:t>
            </a:r>
            <a:r>
              <a:rPr lang="en-US" sz="2400" dirty="0" smtClean="0">
                <a:solidFill>
                  <a:schemeClr val="tx1"/>
                </a:solidFill>
              </a:rPr>
              <a:t> diffused rapidly through the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 area due to </a:t>
            </a:r>
            <a:r>
              <a:rPr lang="en-US" sz="2400" dirty="0" smtClean="0">
                <a:solidFill>
                  <a:srgbClr val="C00000"/>
                </a:solidFill>
              </a:rPr>
              <a:t>worker mobility </a:t>
            </a:r>
            <a:r>
              <a:rPr lang="en-US" sz="2400" dirty="0" smtClean="0">
                <a:solidFill>
                  <a:schemeClr val="tx1"/>
                </a:solidFill>
              </a:rPr>
              <a:t>and the </a:t>
            </a:r>
            <a:r>
              <a:rPr lang="en-US" sz="2400" dirty="0" smtClean="0">
                <a:solidFill>
                  <a:srgbClr val="C00000"/>
                </a:solidFill>
              </a:rPr>
              <a:t>proximity</a:t>
            </a:r>
            <a:r>
              <a:rPr lang="en-US" sz="2400" dirty="0" smtClean="0">
                <a:solidFill>
                  <a:schemeClr val="tx1"/>
                </a:solidFill>
              </a:rPr>
              <a:t> of the tile producers.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emerging </a:t>
            </a:r>
            <a:r>
              <a:rPr lang="en-US" sz="4000" b="1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</a:t>
            </a: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tile cluster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Italian tile producers learned how to </a:t>
            </a:r>
            <a:r>
              <a:rPr lang="en-US" sz="2400" dirty="0" smtClean="0">
                <a:solidFill>
                  <a:srgbClr val="C00000"/>
                </a:solidFill>
              </a:rPr>
              <a:t>modify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imported equipment</a:t>
            </a:r>
            <a:r>
              <a:rPr lang="en-US" sz="2400" dirty="0" smtClean="0">
                <a:solidFill>
                  <a:schemeClr val="tx1"/>
                </a:solidFill>
              </a:rPr>
              <a:t> for use with </a:t>
            </a:r>
            <a:r>
              <a:rPr lang="en-US" sz="2400" dirty="0" smtClean="0">
                <a:solidFill>
                  <a:srgbClr val="C00000"/>
                </a:solidFill>
              </a:rPr>
              <a:t>locally available red clays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natural gas</a:t>
            </a:r>
            <a:r>
              <a:rPr lang="en-US" sz="2400" dirty="0" smtClean="0">
                <a:solidFill>
                  <a:schemeClr val="tx1"/>
                </a:solidFill>
              </a:rPr>
              <a:t> (as opposed to heavy oil).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By the </a:t>
            </a:r>
            <a:r>
              <a:rPr lang="en-US" sz="2400" dirty="0" smtClean="0">
                <a:solidFill>
                  <a:srgbClr val="C00000"/>
                </a:solidFill>
              </a:rPr>
              <a:t>mid-1960s</a:t>
            </a:r>
            <a:r>
              <a:rPr lang="en-US" sz="2400" dirty="0" smtClean="0">
                <a:solidFill>
                  <a:schemeClr val="tx1"/>
                </a:solidFill>
              </a:rPr>
              <a:t>, Italian tile firms were </a:t>
            </a:r>
            <a:r>
              <a:rPr lang="en-US" sz="2400" dirty="0" smtClean="0">
                <a:solidFill>
                  <a:srgbClr val="C00000"/>
                </a:solidFill>
              </a:rPr>
              <a:t>no longer dependent </a:t>
            </a:r>
            <a:r>
              <a:rPr lang="en-US" sz="2400" dirty="0" smtClean="0">
                <a:solidFill>
                  <a:schemeClr val="tx1"/>
                </a:solidFill>
              </a:rPr>
              <a:t>on foreign equipment producers.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By 1970, Italian firms had emerged as </a:t>
            </a:r>
            <a:r>
              <a:rPr lang="en-US" sz="2400" dirty="0" smtClean="0">
                <a:solidFill>
                  <a:srgbClr val="C00000"/>
                </a:solidFill>
              </a:rPr>
              <a:t>world-class producers </a:t>
            </a:r>
            <a:r>
              <a:rPr lang="en-US" sz="2400" dirty="0" smtClean="0">
                <a:solidFill>
                  <a:schemeClr val="tx1"/>
                </a:solidFill>
              </a:rPr>
              <a:t>of kilns and presses and had begun to </a:t>
            </a:r>
            <a:r>
              <a:rPr lang="en-US" sz="2400" dirty="0" smtClean="0">
                <a:solidFill>
                  <a:srgbClr val="C00000"/>
                </a:solidFill>
              </a:rPr>
              <a:t>export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Whereas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-area tile firms once used machinery optimized for white clays on red clays, now foreigners used Italian equipment optimized </a:t>
            </a:r>
            <a:r>
              <a:rPr lang="en-US" sz="2400" dirty="0" smtClean="0">
                <a:solidFill>
                  <a:srgbClr val="C00000"/>
                </a:solidFill>
              </a:rPr>
              <a:t>for red clays on their white clays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emerging </a:t>
            </a:r>
            <a:r>
              <a:rPr lang="en-US" sz="4000" b="1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</a:t>
            </a: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tile cluster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relationship between </a:t>
            </a:r>
            <a:r>
              <a:rPr lang="en-US" sz="2400" dirty="0" smtClean="0">
                <a:solidFill>
                  <a:srgbClr val="C00000"/>
                </a:solidFill>
              </a:rPr>
              <a:t>Italian tile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equipment manufacturers</a:t>
            </a:r>
            <a:r>
              <a:rPr lang="en-US" sz="2400" dirty="0" smtClean="0">
                <a:solidFill>
                  <a:schemeClr val="tx1"/>
                </a:solidFill>
              </a:rPr>
              <a:t> was a close one, because they were often located next door to each other.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the </a:t>
            </a:r>
            <a:r>
              <a:rPr lang="en-US" sz="2400" dirty="0" smtClean="0">
                <a:solidFill>
                  <a:srgbClr val="C00000"/>
                </a:solidFill>
              </a:rPr>
              <a:t>mid-1980s</a:t>
            </a:r>
            <a:r>
              <a:rPr lang="en-US" sz="2400" dirty="0" smtClean="0">
                <a:solidFill>
                  <a:schemeClr val="tx1"/>
                </a:solidFill>
              </a:rPr>
              <a:t>, there were some </a:t>
            </a:r>
            <a:r>
              <a:rPr lang="en-US" sz="2400" dirty="0" smtClean="0">
                <a:solidFill>
                  <a:srgbClr val="C00000"/>
                </a:solidFill>
              </a:rPr>
              <a:t>200 Italian equipment manufacturers</a:t>
            </a:r>
            <a:r>
              <a:rPr lang="en-US" sz="2400" dirty="0" smtClean="0">
                <a:solidFill>
                  <a:schemeClr val="tx1"/>
                </a:solidFill>
              </a:rPr>
              <a:t>; more than </a:t>
            </a:r>
            <a:r>
              <a:rPr lang="en-US" sz="2400" dirty="0" smtClean="0">
                <a:solidFill>
                  <a:srgbClr val="C00000"/>
                </a:solidFill>
              </a:rPr>
              <a:t>60</a:t>
            </a:r>
            <a:r>
              <a:rPr lang="en-US" sz="2400" dirty="0" smtClean="0">
                <a:solidFill>
                  <a:schemeClr val="tx1"/>
                </a:solidFill>
              </a:rPr>
              <a:t>% were located in the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 area.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Italian </a:t>
            </a:r>
            <a:r>
              <a:rPr lang="en-US" sz="2000" dirty="0" smtClean="0">
                <a:solidFill>
                  <a:srgbClr val="C00000"/>
                </a:solidFill>
              </a:rPr>
              <a:t>equipment manufacturers </a:t>
            </a:r>
            <a:r>
              <a:rPr lang="en-US" sz="2000" u="sng" dirty="0" smtClean="0">
                <a:solidFill>
                  <a:schemeClr val="tx1"/>
                </a:solidFill>
              </a:rPr>
              <a:t>competed</a:t>
            </a:r>
            <a:r>
              <a:rPr lang="en-US" sz="2000" dirty="0" smtClean="0">
                <a:solidFill>
                  <a:schemeClr val="tx1"/>
                </a:solidFill>
              </a:rPr>
              <a:t> fiercely </a:t>
            </a:r>
            <a:r>
              <a:rPr lang="en-US" sz="2000" dirty="0" smtClean="0">
                <a:solidFill>
                  <a:srgbClr val="C00000"/>
                </a:solidFill>
              </a:rPr>
              <a:t>for local business</a:t>
            </a:r>
            <a:r>
              <a:rPr lang="en-US" sz="2000" dirty="0" smtClean="0">
                <a:solidFill>
                  <a:schemeClr val="tx1"/>
                </a:solidFill>
              </a:rPr>
              <a:t>, and Italian tile manufacturers often received </a:t>
            </a:r>
            <a:r>
              <a:rPr lang="en-US" sz="2000" dirty="0" smtClean="0">
                <a:solidFill>
                  <a:srgbClr val="C00000"/>
                </a:solidFill>
              </a:rPr>
              <a:t>better</a:t>
            </a:r>
            <a:r>
              <a:rPr lang="en-US" sz="2000" dirty="0" smtClean="0">
                <a:solidFill>
                  <a:schemeClr val="tx1"/>
                </a:solidFill>
              </a:rPr>
              <a:t> equipment </a:t>
            </a:r>
            <a:r>
              <a:rPr lang="en-US" sz="2000" dirty="0" smtClean="0">
                <a:solidFill>
                  <a:srgbClr val="C00000"/>
                </a:solidFill>
              </a:rPr>
              <a:t>prices</a:t>
            </a:r>
            <a:r>
              <a:rPr lang="en-US" sz="2000" dirty="0" smtClean="0">
                <a:solidFill>
                  <a:schemeClr val="tx1"/>
                </a:solidFill>
              </a:rPr>
              <a:t> than foreign firms.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latest equipment </a:t>
            </a:r>
            <a:r>
              <a:rPr lang="en-US" sz="2000" dirty="0" smtClean="0">
                <a:solidFill>
                  <a:schemeClr val="tx1"/>
                </a:solidFill>
              </a:rPr>
              <a:t>was often made available to Italian firms </a:t>
            </a:r>
            <a:r>
              <a:rPr lang="en-US" sz="2000" dirty="0" smtClean="0">
                <a:solidFill>
                  <a:srgbClr val="C00000"/>
                </a:solidFill>
              </a:rPr>
              <a:t>a year or so before </a:t>
            </a:r>
            <a:r>
              <a:rPr lang="en-US" sz="2000" dirty="0" smtClean="0">
                <a:solidFill>
                  <a:schemeClr val="tx1"/>
                </a:solidFill>
              </a:rPr>
              <a:t>it was made available to foreign firms.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Get </a:t>
            </a:r>
            <a:r>
              <a:rPr lang="en-US" sz="2100" dirty="0" smtClean="0">
                <a:solidFill>
                  <a:srgbClr val="C00000"/>
                </a:solidFill>
              </a:rPr>
              <a:t>rapid maintenance and service </a:t>
            </a:r>
            <a:r>
              <a:rPr lang="en-US" sz="2100" dirty="0" smtClean="0">
                <a:solidFill>
                  <a:schemeClr val="tx1"/>
                </a:solidFill>
              </a:rPr>
              <a:t>on their equipment.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100" dirty="0" smtClean="0">
                <a:solidFill>
                  <a:srgbClr val="C00000"/>
                </a:solidFill>
              </a:rPr>
              <a:t>information</a:t>
            </a:r>
            <a:r>
              <a:rPr lang="en-US" sz="2100" dirty="0" smtClean="0">
                <a:solidFill>
                  <a:schemeClr val="tx1"/>
                </a:solidFill>
              </a:rPr>
              <a:t> flow </a:t>
            </a:r>
            <a:r>
              <a:rPr lang="en-US" sz="2100" dirty="0" smtClean="0">
                <a:solidFill>
                  <a:srgbClr val="C00000"/>
                </a:solidFill>
              </a:rPr>
              <a:t>between suppliers and tile producers </a:t>
            </a:r>
            <a:r>
              <a:rPr lang="en-US" sz="2100" dirty="0" smtClean="0">
                <a:solidFill>
                  <a:schemeClr val="tx1"/>
                </a:solidFill>
              </a:rPr>
              <a:t>also favored Italian firms.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emerging </a:t>
            </a:r>
            <a:r>
              <a:rPr lang="en-US" sz="4000" b="1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</a:t>
            </a:r>
            <a:r>
              <a:rPr lang="en-US" sz="4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tile cluster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As the industry grew and concentrated around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, a pool of </a:t>
            </a:r>
            <a:r>
              <a:rPr lang="en-US" sz="2400" dirty="0" smtClean="0">
                <a:solidFill>
                  <a:srgbClr val="C00000"/>
                </a:solidFill>
              </a:rPr>
              <a:t>specialized workers and technicians </a:t>
            </a:r>
            <a:r>
              <a:rPr lang="en-US" sz="2400" dirty="0" smtClean="0">
                <a:solidFill>
                  <a:schemeClr val="tx1"/>
                </a:solidFill>
              </a:rPr>
              <a:t>developed, including engineers, production specialists, maintenance workers, service technicians, and design personnel.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 manufacturer also had a whole array of knowledgeable specialists in the area on whom he could call to </a:t>
            </a:r>
            <a:r>
              <a:rPr lang="en-US" sz="2400" dirty="0" smtClean="0">
                <a:solidFill>
                  <a:srgbClr val="C00000"/>
                </a:solidFill>
              </a:rPr>
              <a:t>solve production or design problems.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endParaRPr lang="en-US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 fontScale="92500"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sophistication of Italian demand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By the m</a:t>
            </a:r>
            <a:r>
              <a:rPr lang="en-US" sz="2400" dirty="0" smtClean="0">
                <a:solidFill>
                  <a:srgbClr val="C00000"/>
                </a:solidFill>
              </a:rPr>
              <a:t>id-1960s</a:t>
            </a:r>
            <a:r>
              <a:rPr lang="en-US" sz="2400" dirty="0" smtClean="0">
                <a:solidFill>
                  <a:schemeClr val="tx1"/>
                </a:solidFill>
              </a:rPr>
              <a:t>, the </a:t>
            </a:r>
            <a:r>
              <a:rPr lang="en-US" sz="2400" dirty="0" smtClean="0">
                <a:solidFill>
                  <a:srgbClr val="C00000"/>
                </a:solidFill>
              </a:rPr>
              <a:t>Italian market for ceramic tiles </a:t>
            </a:r>
            <a:r>
              <a:rPr lang="en-US" sz="2400" dirty="0" smtClean="0">
                <a:solidFill>
                  <a:schemeClr val="tx1"/>
                </a:solidFill>
              </a:rPr>
              <a:t>became the </a:t>
            </a:r>
            <a:r>
              <a:rPr lang="en-US" sz="2400" dirty="0" smtClean="0">
                <a:solidFill>
                  <a:srgbClr val="C00000"/>
                </a:solidFill>
              </a:rPr>
              <a:t>single largest in the world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rgbClr val="C00000"/>
                </a:solidFill>
              </a:rPr>
              <a:t>1976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per capita consumption of ceramic tiles </a:t>
            </a:r>
            <a:r>
              <a:rPr lang="en-US" sz="2400" dirty="0" smtClean="0">
                <a:solidFill>
                  <a:schemeClr val="tx1"/>
                </a:solidFill>
              </a:rPr>
              <a:t>was 2.68 square meters in Italy, 1.26 in Spain, 1.06 in Germany, and 1.03 in France. At </a:t>
            </a:r>
            <a:r>
              <a:rPr lang="en-US" sz="2400" dirty="0" smtClean="0">
                <a:solidFill>
                  <a:srgbClr val="C00000"/>
                </a:solidFill>
              </a:rPr>
              <a:t>3.33</a:t>
            </a:r>
            <a:r>
              <a:rPr lang="en-US" sz="2400" dirty="0" smtClean="0">
                <a:solidFill>
                  <a:schemeClr val="tx1"/>
                </a:solidFill>
              </a:rPr>
              <a:t> square meters, Italian per capita consumption was still the highest in the world in </a:t>
            </a:r>
            <a:r>
              <a:rPr lang="en-US" sz="2400" dirty="0" smtClean="0">
                <a:solidFill>
                  <a:srgbClr val="C00000"/>
                </a:solidFill>
              </a:rPr>
              <a:t>1987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Italian market was the </a:t>
            </a:r>
            <a:r>
              <a:rPr lang="en-US" sz="2400" dirty="0" smtClean="0">
                <a:solidFill>
                  <a:srgbClr val="C00000"/>
                </a:solidFill>
              </a:rPr>
              <a:t>most sophisticated tile market in the world</a:t>
            </a:r>
            <a:r>
              <a:rPr lang="en-US" sz="2400" dirty="0" smtClean="0">
                <a:solidFill>
                  <a:schemeClr val="tx1"/>
                </a:solidFill>
              </a:rPr>
              <a:t>. Italian customers were generally the </a:t>
            </a:r>
            <a:r>
              <a:rPr lang="en-US" sz="2400" dirty="0" smtClean="0">
                <a:solidFill>
                  <a:srgbClr val="C00000"/>
                </a:solidFill>
              </a:rPr>
              <a:t>first to adopt new designs and features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quality of Italian demand rose, therefore it was a </a:t>
            </a:r>
            <a:r>
              <a:rPr lang="en-US" sz="2400" dirty="0" smtClean="0">
                <a:solidFill>
                  <a:srgbClr val="C00000"/>
                </a:solidFill>
              </a:rPr>
              <a:t>pressures to improve manufacturing methods and design</a:t>
            </a:r>
            <a:r>
              <a:rPr lang="en-US" sz="2400" dirty="0" smtClean="0">
                <a:solidFill>
                  <a:schemeClr val="tx1"/>
                </a:solidFill>
              </a:rPr>
              <a:t> that further </a:t>
            </a:r>
            <a:r>
              <a:rPr lang="en-US" sz="2400" dirty="0" smtClean="0">
                <a:solidFill>
                  <a:srgbClr val="C00000"/>
                </a:solidFill>
              </a:rPr>
              <a:t>boosted consumption and market sophistication.</a:t>
            </a:r>
            <a:r>
              <a:rPr lang="en-US" sz="2400" dirty="0" smtClean="0">
                <a:solidFill>
                  <a:schemeClr val="tx1"/>
                </a:solidFill>
              </a:rPr>
              <a:t> In the </a:t>
            </a:r>
            <a:r>
              <a:rPr lang="en-US" sz="2400" dirty="0" smtClean="0">
                <a:solidFill>
                  <a:srgbClr val="C00000"/>
                </a:solidFill>
              </a:rPr>
              <a:t>United Kingdom</a:t>
            </a:r>
            <a:r>
              <a:rPr lang="en-US" sz="2400" dirty="0" smtClean="0">
                <a:solidFill>
                  <a:schemeClr val="tx1"/>
                </a:solidFill>
              </a:rPr>
              <a:t>, in contrast, producers tended to make the </a:t>
            </a:r>
            <a:r>
              <a:rPr lang="en-US" sz="2400" dirty="0" smtClean="0">
                <a:solidFill>
                  <a:srgbClr val="C00000"/>
                </a:solidFill>
              </a:rPr>
              <a:t>same styles and patterns each year</a:t>
            </a:r>
            <a:r>
              <a:rPr lang="en-US" sz="2400" dirty="0" smtClean="0">
                <a:solidFill>
                  <a:schemeClr val="tx1"/>
                </a:solidFill>
              </a:rPr>
              <a:t>, and demand was relatively unsophisticated and stagnant.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 fontScale="92500"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sophistication of Italian demand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uniquely sophisticated and demanding character of Italian home demand extended to </a:t>
            </a:r>
            <a:r>
              <a:rPr lang="en-US" sz="2400" dirty="0" smtClean="0">
                <a:solidFill>
                  <a:srgbClr val="C00000"/>
                </a:solidFill>
              </a:rPr>
              <a:t>retail</a:t>
            </a:r>
            <a:r>
              <a:rPr lang="en-US" sz="2400" dirty="0" smtClean="0">
                <a:solidFill>
                  <a:schemeClr val="tx1"/>
                </a:solidFill>
              </a:rPr>
              <a:t> outlets.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the formative period of the Italian industry, ceramic tiles were </a:t>
            </a:r>
            <a:r>
              <a:rPr lang="en-US" sz="2400" dirty="0" smtClean="0">
                <a:solidFill>
                  <a:srgbClr val="C00000"/>
                </a:solidFill>
              </a:rPr>
              <a:t>sold like bricks </a:t>
            </a:r>
            <a:r>
              <a:rPr lang="en-US" sz="2400" dirty="0" smtClean="0">
                <a:solidFill>
                  <a:schemeClr val="tx1"/>
                </a:solidFill>
              </a:rPr>
              <a:t>in Italy </a:t>
            </a:r>
            <a:r>
              <a:rPr lang="en-US" sz="2400" dirty="0" smtClean="0">
                <a:solidFill>
                  <a:srgbClr val="C00000"/>
                </a:solidFill>
              </a:rPr>
              <a:t>through building material distributors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response to strong demand in the 1960s, </a:t>
            </a:r>
            <a:r>
              <a:rPr lang="en-US" sz="2400" dirty="0" smtClean="0">
                <a:solidFill>
                  <a:srgbClr val="C00000"/>
                </a:solidFill>
              </a:rPr>
              <a:t>specialized tile showrooms</a:t>
            </a:r>
            <a:r>
              <a:rPr lang="en-US" sz="2400" dirty="0" smtClean="0">
                <a:solidFill>
                  <a:schemeClr val="tx1"/>
                </a:solidFill>
              </a:rPr>
              <a:t> began to open in Italy.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rgbClr val="C00000"/>
                </a:solidFill>
              </a:rPr>
              <a:t>1985</a:t>
            </a:r>
            <a:r>
              <a:rPr lang="en-US" sz="2400" dirty="0" smtClean="0">
                <a:solidFill>
                  <a:schemeClr val="tx1"/>
                </a:solidFill>
              </a:rPr>
              <a:t>, there were some </a:t>
            </a:r>
            <a:r>
              <a:rPr lang="en-US" sz="2400" dirty="0" smtClean="0">
                <a:solidFill>
                  <a:srgbClr val="C00000"/>
                </a:solidFill>
              </a:rPr>
              <a:t>7,600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specialized showrooms </a:t>
            </a:r>
            <a:r>
              <a:rPr lang="en-US" sz="2400" dirty="0" smtClean="0">
                <a:solidFill>
                  <a:schemeClr val="tx1"/>
                </a:solidFill>
              </a:rPr>
              <a:t>in Italy that handled approximately </a:t>
            </a:r>
            <a:r>
              <a:rPr lang="en-US" sz="2400" dirty="0" smtClean="0">
                <a:solidFill>
                  <a:srgbClr val="C00000"/>
                </a:solidFill>
              </a:rPr>
              <a:t>80</a:t>
            </a:r>
            <a:r>
              <a:rPr lang="en-US" sz="2400" dirty="0" smtClean="0">
                <a:solidFill>
                  <a:schemeClr val="tx1"/>
                </a:solidFill>
              </a:rPr>
              <a:t>% of sales in the Italian market.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Sassuolo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rivalry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15000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Intensive competition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 smtClean="0">
                <a:solidFill>
                  <a:srgbClr val="C00000"/>
                </a:solidFill>
              </a:rPr>
              <a:t>gain an edge on the others </a:t>
            </a: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u="sng" dirty="0" smtClean="0">
                <a:solidFill>
                  <a:schemeClr val="tx1"/>
                </a:solidFill>
              </a:rPr>
              <a:t>technology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u="sng" dirty="0" smtClean="0">
                <a:solidFill>
                  <a:schemeClr val="tx1"/>
                </a:solidFill>
              </a:rPr>
              <a:t>design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u="sng" dirty="0" smtClean="0">
                <a:solidFill>
                  <a:schemeClr val="tx1"/>
                </a:solidFill>
              </a:rPr>
              <a:t>distribution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News</a:t>
            </a:r>
            <a:r>
              <a:rPr lang="en-US" sz="2400" dirty="0" smtClean="0">
                <a:solidFill>
                  <a:schemeClr val="tx1"/>
                </a:solidFill>
              </a:rPr>
              <a:t> of product and process innovations spread rapidly.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Innovations</a:t>
            </a:r>
            <a:r>
              <a:rPr lang="en-US" sz="2400" dirty="0" smtClean="0">
                <a:solidFill>
                  <a:schemeClr val="tx1"/>
                </a:solidFill>
              </a:rPr>
              <a:t> were usually known in days or weeks and </a:t>
            </a:r>
            <a:r>
              <a:rPr lang="en-US" sz="2400" dirty="0" smtClean="0">
                <a:solidFill>
                  <a:srgbClr val="C00000"/>
                </a:solidFill>
              </a:rPr>
              <a:t>copied</a:t>
            </a:r>
            <a:r>
              <a:rPr lang="en-US" sz="2400" dirty="0" smtClean="0">
                <a:solidFill>
                  <a:schemeClr val="tx1"/>
                </a:solidFill>
              </a:rPr>
              <a:t> in a few months.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Competition among Italian tile producers was intensely </a:t>
            </a:r>
            <a:r>
              <a:rPr lang="en-US" sz="2400" dirty="0" smtClean="0">
                <a:solidFill>
                  <a:srgbClr val="C00000"/>
                </a:solidFill>
              </a:rPr>
              <a:t>personal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located</a:t>
            </a:r>
            <a:r>
              <a:rPr lang="en-US" sz="2000" dirty="0" smtClean="0">
                <a:solidFill>
                  <a:schemeClr val="tx1"/>
                </a:solidFill>
              </a:rPr>
              <a:t> close together. 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Be </a:t>
            </a:r>
            <a:r>
              <a:rPr lang="en-US" sz="2000" dirty="0" smtClean="0">
                <a:solidFill>
                  <a:srgbClr val="C00000"/>
                </a:solidFill>
              </a:rPr>
              <a:t>family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committed</a:t>
            </a:r>
            <a:r>
              <a:rPr lang="en-US" sz="2000" dirty="0" smtClean="0">
                <a:solidFill>
                  <a:schemeClr val="tx1"/>
                </a:solidFill>
              </a:rPr>
              <a:t> to their businesses and the community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knew</a:t>
            </a:r>
            <a:r>
              <a:rPr lang="en-US" sz="2000" dirty="0" smtClean="0">
                <a:solidFill>
                  <a:schemeClr val="tx1"/>
                </a:solidFill>
              </a:rPr>
              <a:t> each other 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citizens</a:t>
            </a:r>
            <a:r>
              <a:rPr lang="en-US" sz="2000" dirty="0" smtClean="0">
                <a:solidFill>
                  <a:schemeClr val="tx1"/>
                </a:solidFill>
              </a:rPr>
              <a:t> of the same towns.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Printing presses were </a:t>
            </a:r>
            <a:r>
              <a:rPr lang="en-US" sz="2400" dirty="0" smtClean="0">
                <a:solidFill>
                  <a:srgbClr val="C00000"/>
                </a:solidFill>
              </a:rPr>
              <a:t>invented</a:t>
            </a:r>
            <a:r>
              <a:rPr lang="en-US" sz="2400" dirty="0" smtClean="0">
                <a:solidFill>
                  <a:schemeClr val="tx1"/>
                </a:solidFill>
              </a:rPr>
              <a:t> in Germany by Johannes </a:t>
            </a:r>
            <a:r>
              <a:rPr lang="en-US" sz="2400" dirty="0" smtClean="0">
                <a:solidFill>
                  <a:srgbClr val="C00000"/>
                </a:solidFill>
              </a:rPr>
              <a:t>Gutenberg</a:t>
            </a:r>
            <a:r>
              <a:rPr lang="en-US" sz="2400" dirty="0" smtClean="0">
                <a:solidFill>
                  <a:schemeClr val="tx1"/>
                </a:solidFill>
              </a:rPr>
              <a:t> around </a:t>
            </a:r>
            <a:r>
              <a:rPr lang="en-US" sz="2400" dirty="0" smtClean="0">
                <a:solidFill>
                  <a:srgbClr val="C00000"/>
                </a:solidFill>
              </a:rPr>
              <a:t>1440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German firms account for an estimated </a:t>
            </a:r>
            <a:r>
              <a:rPr lang="en-US" sz="2400" dirty="0" smtClean="0">
                <a:solidFill>
                  <a:srgbClr val="C00000"/>
                </a:solidFill>
              </a:rPr>
              <a:t>35</a:t>
            </a:r>
            <a:r>
              <a:rPr lang="en-US" sz="2400" dirty="0" smtClean="0">
                <a:solidFill>
                  <a:schemeClr val="tx1"/>
                </a:solidFill>
              </a:rPr>
              <a:t>% of </a:t>
            </a:r>
            <a:r>
              <a:rPr lang="en-US" sz="2400" dirty="0" smtClean="0">
                <a:solidFill>
                  <a:schemeClr val="tx1"/>
                </a:solidFill>
              </a:rPr>
              <a:t>world printing press </a:t>
            </a:r>
            <a:r>
              <a:rPr lang="en-US" sz="2400" dirty="0" smtClean="0">
                <a:solidFill>
                  <a:srgbClr val="C00000"/>
                </a:solidFill>
              </a:rPr>
              <a:t>production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1985, Germany’s world </a:t>
            </a:r>
            <a:r>
              <a:rPr lang="en-US" sz="2400" dirty="0" smtClean="0">
                <a:solidFill>
                  <a:srgbClr val="C00000"/>
                </a:solidFill>
              </a:rPr>
              <a:t>export</a:t>
            </a:r>
            <a:r>
              <a:rPr lang="en-US" sz="2400" dirty="0" smtClean="0">
                <a:solidFill>
                  <a:schemeClr val="tx1"/>
                </a:solidFill>
              </a:rPr>
              <a:t> share was </a:t>
            </a:r>
            <a:r>
              <a:rPr lang="en-US" sz="2400" dirty="0" smtClean="0">
                <a:solidFill>
                  <a:srgbClr val="C00000"/>
                </a:solidFill>
              </a:rPr>
              <a:t>50.2</a:t>
            </a:r>
            <a:r>
              <a:rPr lang="en-US" sz="2400" dirty="0" smtClean="0">
                <a:solidFill>
                  <a:schemeClr val="tx1"/>
                </a:solidFill>
              </a:rPr>
              <a:t>%, </a:t>
            </a:r>
            <a:r>
              <a:rPr lang="en-US" sz="2400" dirty="0" smtClean="0">
                <a:solidFill>
                  <a:schemeClr val="tx1"/>
                </a:solidFill>
              </a:rPr>
              <a:t>and exports went to some </a:t>
            </a:r>
            <a:r>
              <a:rPr lang="en-US" sz="2400" dirty="0" smtClean="0">
                <a:solidFill>
                  <a:srgbClr val="C00000"/>
                </a:solidFill>
              </a:rPr>
              <a:t>122 countries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Sassuolo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rivalry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rgbClr val="C00000"/>
                </a:solidFill>
              </a:rPr>
              <a:t>1976</a:t>
            </a:r>
            <a:r>
              <a:rPr lang="en-US" sz="2400" dirty="0" smtClean="0">
                <a:solidFill>
                  <a:schemeClr val="tx1"/>
                </a:solidFill>
              </a:rPr>
              <a:t>, a </a:t>
            </a:r>
            <a:r>
              <a:rPr lang="en-US" sz="2400" dirty="0" smtClean="0">
                <a:solidFill>
                  <a:srgbClr val="C00000"/>
                </a:solidFill>
              </a:rPr>
              <a:t>consortium</a:t>
            </a:r>
            <a:r>
              <a:rPr lang="en-US" sz="2400" dirty="0" smtClean="0">
                <a:solidFill>
                  <a:schemeClr val="tx1"/>
                </a:solidFill>
              </a:rPr>
              <a:t> of the </a:t>
            </a:r>
            <a:r>
              <a:rPr lang="en-US" sz="2400" dirty="0" smtClean="0">
                <a:solidFill>
                  <a:srgbClr val="C00000"/>
                </a:solidFill>
              </a:rPr>
              <a:t>University of Bologna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regional agencies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dirty="0" smtClean="0">
                <a:solidFill>
                  <a:srgbClr val="C00000"/>
                </a:solidFill>
              </a:rPr>
              <a:t>various ceramic industry associations </a:t>
            </a:r>
            <a:r>
              <a:rPr lang="en-US" sz="2400" dirty="0" smtClean="0">
                <a:solidFill>
                  <a:schemeClr val="tx1"/>
                </a:solidFill>
              </a:rPr>
              <a:t>founded the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ceramico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Bologna</a:t>
            </a:r>
            <a:r>
              <a:rPr lang="en-US" sz="2400" dirty="0" smtClean="0">
                <a:solidFill>
                  <a:schemeClr val="tx1"/>
                </a:solidFill>
              </a:rPr>
              <a:t>. Its functions included </a:t>
            </a:r>
            <a:r>
              <a:rPr lang="en-US" sz="2400" dirty="0" smtClean="0">
                <a:solidFill>
                  <a:srgbClr val="C00000"/>
                </a:solidFill>
              </a:rPr>
              <a:t>research</a:t>
            </a:r>
            <a:r>
              <a:rPr lang="en-US" sz="2400" dirty="0" smtClean="0">
                <a:solidFill>
                  <a:schemeClr val="tx1"/>
                </a:solidFill>
              </a:rPr>
              <a:t> on </a:t>
            </a:r>
            <a:r>
              <a:rPr lang="en-US" sz="2400" u="sng" dirty="0" smtClean="0">
                <a:solidFill>
                  <a:schemeClr val="tx1"/>
                </a:solidFill>
              </a:rPr>
              <a:t>ceramic raw materials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u="sng" dirty="0" smtClean="0">
                <a:solidFill>
                  <a:schemeClr val="tx1"/>
                </a:solidFill>
              </a:rPr>
              <a:t>production processes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u="sng" dirty="0" smtClean="0">
                <a:solidFill>
                  <a:schemeClr val="tx1"/>
                </a:solidFill>
              </a:rPr>
              <a:t>chemical and mechanical analyses</a:t>
            </a:r>
            <a:r>
              <a:rPr lang="en-US" sz="2400" dirty="0" smtClean="0">
                <a:solidFill>
                  <a:schemeClr val="tx1"/>
                </a:solidFill>
              </a:rPr>
              <a:t> of finished products.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Pressures to upgrade advantage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By the early </a:t>
            </a:r>
            <a:r>
              <a:rPr lang="en-US" sz="2400" dirty="0" smtClean="0">
                <a:solidFill>
                  <a:srgbClr val="C00000"/>
                </a:solidFill>
              </a:rPr>
              <a:t>1970s</a:t>
            </a:r>
            <a:r>
              <a:rPr lang="en-US" sz="2400" dirty="0" smtClean="0">
                <a:solidFill>
                  <a:schemeClr val="tx1"/>
                </a:solidFill>
              </a:rPr>
              <a:t>, Italian tile firms were struggling to </a:t>
            </a:r>
            <a:r>
              <a:rPr lang="en-US" sz="2400" dirty="0" smtClean="0">
                <a:solidFill>
                  <a:srgbClr val="C00000"/>
                </a:solidFill>
              </a:rPr>
              <a:t>reduce labor and gas costs</a:t>
            </a:r>
            <a:r>
              <a:rPr lang="en-US" sz="2400" dirty="0" smtClean="0">
                <a:solidFill>
                  <a:schemeClr val="tx1"/>
                </a:solidFill>
              </a:rPr>
              <a:t> in the face of intense domestic rivalry and pressure from retail customers.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 typical </a:t>
            </a:r>
            <a:r>
              <a:rPr lang="en-US" sz="2400" dirty="0" smtClean="0">
                <a:solidFill>
                  <a:srgbClr val="C00000"/>
                </a:solidFill>
              </a:rPr>
              <a:t>cost structure </a:t>
            </a:r>
            <a:r>
              <a:rPr lang="en-US" sz="2400" dirty="0" smtClean="0">
                <a:solidFill>
                  <a:schemeClr val="tx1"/>
                </a:solidFill>
              </a:rPr>
              <a:t>for a ceramic tile producer was: 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raw materials, 			35 to 40% of sales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fuel (principally natural gas), 	10 to 15% 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labor costs, 			20 to 30%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depreciation of fixed assets, 	15%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Tile manufacture was capital intensive, requiring about 65 cents in assets for each dollar in sales.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Pressures to upgrade advantage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Continued rivalry led to a breakthrough in 1972–1973 with the introduction of the </a:t>
            </a:r>
            <a:r>
              <a:rPr lang="en-US" sz="2400" dirty="0" smtClean="0">
                <a:solidFill>
                  <a:srgbClr val="C00000"/>
                </a:solidFill>
              </a:rPr>
              <a:t>rapid single-firing process </a:t>
            </a: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err="1" smtClean="0">
                <a:solidFill>
                  <a:schemeClr val="tx1"/>
                </a:solidFill>
              </a:rPr>
              <a:t>Marazzi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Roller technology</a:t>
            </a:r>
            <a:r>
              <a:rPr lang="en-US" sz="2400" dirty="0" smtClean="0">
                <a:solidFill>
                  <a:schemeClr val="tx1"/>
                </a:solidFill>
              </a:rPr>
              <a:t>, resulted in a </a:t>
            </a:r>
            <a:r>
              <a:rPr lang="en-US" sz="2400" dirty="0" smtClean="0">
                <a:solidFill>
                  <a:srgbClr val="C00000"/>
                </a:solidFill>
              </a:rPr>
              <a:t>substantial decrease in energy </a:t>
            </a:r>
            <a:r>
              <a:rPr lang="en-US" sz="2400" dirty="0" smtClean="0">
                <a:solidFill>
                  <a:schemeClr val="tx1"/>
                </a:solidFill>
              </a:rPr>
              <a:t>utilization and allowed for the full exploitation of the single-firing technology.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Rapid single-firing</a:t>
            </a:r>
            <a:r>
              <a:rPr lang="en-US" sz="2400" dirty="0" smtClean="0">
                <a:solidFill>
                  <a:schemeClr val="tx1"/>
                </a:solidFill>
              </a:rPr>
              <a:t> greatly </a:t>
            </a:r>
            <a:r>
              <a:rPr lang="en-US" sz="2400" dirty="0" smtClean="0">
                <a:solidFill>
                  <a:srgbClr val="C00000"/>
                </a:solidFill>
              </a:rPr>
              <a:t>reduced natural gas costs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improved productivity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double-firing method: 225 </a:t>
            </a:r>
            <a:r>
              <a:rPr lang="en-US" sz="2400" dirty="0" smtClean="0">
                <a:solidFill>
                  <a:srgbClr val="C00000"/>
                </a:solidFill>
              </a:rPr>
              <a:t>employees</a:t>
            </a:r>
            <a:r>
              <a:rPr lang="en-US" sz="2400" dirty="0" smtClean="0">
                <a:solidFill>
                  <a:schemeClr val="tx1"/>
                </a:solidFill>
              </a:rPr>
              <a:t>, single-firing 90.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cycle time </a:t>
            </a:r>
            <a:r>
              <a:rPr lang="en-US" sz="2400" dirty="0" smtClean="0">
                <a:solidFill>
                  <a:schemeClr val="tx1"/>
                </a:solidFill>
              </a:rPr>
              <a:t>dropped from 16-20 hours to 50-55 minutes.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By the early </a:t>
            </a:r>
            <a:r>
              <a:rPr lang="en-US" sz="2400" dirty="0" smtClean="0">
                <a:solidFill>
                  <a:srgbClr val="C00000"/>
                </a:solidFill>
              </a:rPr>
              <a:t>1980s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exports</a:t>
            </a:r>
            <a:r>
              <a:rPr lang="en-US" sz="2400" dirty="0" smtClean="0">
                <a:solidFill>
                  <a:schemeClr val="tx1"/>
                </a:solidFill>
              </a:rPr>
              <a:t> of Italian equipment manufacturers </a:t>
            </a:r>
            <a:r>
              <a:rPr lang="en-US" sz="2400" dirty="0" smtClean="0">
                <a:solidFill>
                  <a:srgbClr val="C00000"/>
                </a:solidFill>
              </a:rPr>
              <a:t>exceeded</a:t>
            </a:r>
            <a:r>
              <a:rPr lang="en-US" sz="2400" dirty="0" smtClean="0">
                <a:solidFill>
                  <a:schemeClr val="tx1"/>
                </a:solidFill>
              </a:rPr>
              <a:t> their </a:t>
            </a:r>
            <a:r>
              <a:rPr lang="en-US" sz="2400" dirty="0" smtClean="0">
                <a:solidFill>
                  <a:srgbClr val="C00000"/>
                </a:solidFill>
              </a:rPr>
              <a:t>sales</a:t>
            </a:r>
            <a:r>
              <a:rPr lang="en-US" sz="2400" dirty="0" smtClean="0">
                <a:solidFill>
                  <a:schemeClr val="tx1"/>
                </a:solidFill>
              </a:rPr>
              <a:t> to Italian tile companies. Exports represented </a:t>
            </a:r>
            <a:r>
              <a:rPr lang="en-US" sz="2400" dirty="0" smtClean="0">
                <a:solidFill>
                  <a:srgbClr val="C00000"/>
                </a:solidFill>
              </a:rPr>
              <a:t>75 to 80% of total sales </a:t>
            </a:r>
            <a:r>
              <a:rPr lang="en-US" sz="2400" dirty="0" smtClean="0">
                <a:solidFill>
                  <a:schemeClr val="tx1"/>
                </a:solidFill>
              </a:rPr>
              <a:t>in 1988.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Internationalization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66801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Internationalization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15000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ceramic tile industry received help in export promotion from ICE, a government agency set up to facilitate trade between Italy and the rest of the world.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 smtClean="0">
                <a:solidFill>
                  <a:srgbClr val="C00000"/>
                </a:solidFill>
              </a:rPr>
              <a:t>key push </a:t>
            </a:r>
            <a:r>
              <a:rPr lang="en-US" sz="2400" dirty="0" smtClean="0">
                <a:solidFill>
                  <a:schemeClr val="tx1"/>
                </a:solidFill>
              </a:rPr>
              <a:t>in the </a:t>
            </a:r>
            <a:r>
              <a:rPr lang="en-US" sz="2400" dirty="0" smtClean="0">
                <a:solidFill>
                  <a:srgbClr val="C00000"/>
                </a:solidFill>
              </a:rPr>
              <a:t>mid-1980s</a:t>
            </a:r>
            <a:r>
              <a:rPr lang="en-US" sz="2400" dirty="0" smtClean="0">
                <a:solidFill>
                  <a:schemeClr val="tx1"/>
                </a:solidFill>
              </a:rPr>
              <a:t> was an attempt to achieve higher penetration of </a:t>
            </a:r>
            <a:r>
              <a:rPr lang="en-US" sz="2400" dirty="0" smtClean="0">
                <a:solidFill>
                  <a:srgbClr val="C00000"/>
                </a:solidFill>
              </a:rPr>
              <a:t>untapped markets </a:t>
            </a:r>
            <a:r>
              <a:rPr lang="en-US" sz="2400" dirty="0" smtClean="0">
                <a:solidFill>
                  <a:schemeClr val="tx1"/>
                </a:solidFill>
              </a:rPr>
              <a:t>like the United States. Italian producers had to overcome a </a:t>
            </a:r>
            <a:r>
              <a:rPr lang="en-US" sz="2400" dirty="0" smtClean="0">
                <a:solidFill>
                  <a:srgbClr val="C00000"/>
                </a:solidFill>
              </a:rPr>
              <a:t>19% import duty plus significant transportation costs</a:t>
            </a:r>
            <a:r>
              <a:rPr lang="en-US" sz="2400" dirty="0" smtClean="0">
                <a:solidFill>
                  <a:schemeClr val="tx1"/>
                </a:solidFill>
              </a:rPr>
              <a:t> in order to export to the United States. A few Italian producers moved to offset these disadvantages through </a:t>
            </a:r>
            <a:r>
              <a:rPr lang="en-US" sz="2400" dirty="0" smtClean="0">
                <a:solidFill>
                  <a:srgbClr val="C00000"/>
                </a:solidFill>
              </a:rPr>
              <a:t>direct investment </a:t>
            </a:r>
            <a:r>
              <a:rPr lang="en-US" sz="2400" dirty="0" smtClean="0">
                <a:solidFill>
                  <a:schemeClr val="tx1"/>
                </a:solidFill>
              </a:rPr>
              <a:t>in the United States. For example, </a:t>
            </a:r>
            <a:r>
              <a:rPr lang="en-US" sz="2400" dirty="0" err="1" smtClean="0">
                <a:solidFill>
                  <a:schemeClr val="tx1"/>
                </a:solidFill>
              </a:rPr>
              <a:t>Marazzi</a:t>
            </a:r>
            <a:r>
              <a:rPr lang="en-US" sz="2400" dirty="0" smtClean="0">
                <a:solidFill>
                  <a:schemeClr val="tx1"/>
                </a:solidFill>
              </a:rPr>
              <a:t> U.S.A. was founded in 1982 with production facilities in Texas.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move to </a:t>
            </a:r>
            <a:r>
              <a:rPr lang="en-US" sz="2400" dirty="0" smtClean="0">
                <a:solidFill>
                  <a:srgbClr val="C00000"/>
                </a:solidFill>
              </a:rPr>
              <a:t>greater exports </a:t>
            </a:r>
            <a:r>
              <a:rPr lang="en-US" sz="2400" dirty="0" smtClean="0">
                <a:solidFill>
                  <a:schemeClr val="tx1"/>
                </a:solidFill>
              </a:rPr>
              <a:t>was facilitated by the </a:t>
            </a:r>
            <a:r>
              <a:rPr lang="en-US" sz="2400" dirty="0" smtClean="0">
                <a:solidFill>
                  <a:srgbClr val="C00000"/>
                </a:solidFill>
              </a:rPr>
              <a:t>presence of related and supporting Italian industries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CERSAIE: exhibition held annually in Bologna: the most important industry event in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innovation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work </a:t>
            </a:r>
            <a:r>
              <a:rPr lang="en-US" sz="2400" dirty="0" smtClean="0">
                <a:solidFill>
                  <a:srgbClr val="C00000"/>
                </a:solidFill>
              </a:rPr>
              <a:t>rules </a:t>
            </a:r>
            <a:r>
              <a:rPr lang="en-US" sz="2400" dirty="0" smtClean="0">
                <a:solidFill>
                  <a:schemeClr val="tx1"/>
                </a:solidFill>
              </a:rPr>
              <a:t>facing </a:t>
            </a:r>
            <a:r>
              <a:rPr lang="en-US" sz="2400" dirty="0" smtClean="0">
                <a:solidFill>
                  <a:schemeClr val="tx1"/>
                </a:solidFill>
              </a:rPr>
              <a:t>Italian manufacturers created strong, and </a:t>
            </a:r>
            <a:r>
              <a:rPr lang="en-US" sz="2400" dirty="0" smtClean="0">
                <a:solidFill>
                  <a:schemeClr val="tx1"/>
                </a:solidFill>
              </a:rPr>
              <a:t>highly visible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pressures to automate the production </a:t>
            </a:r>
            <a:r>
              <a:rPr lang="en-US" sz="2400" dirty="0" smtClean="0">
                <a:solidFill>
                  <a:srgbClr val="C00000"/>
                </a:solidFill>
              </a:rPr>
              <a:t>process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introduction of </a:t>
            </a:r>
            <a:r>
              <a:rPr lang="en-US" sz="2400" dirty="0" smtClean="0">
                <a:solidFill>
                  <a:srgbClr val="C00000"/>
                </a:solidFill>
              </a:rPr>
              <a:t>designer tiles </a:t>
            </a: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err="1" smtClean="0">
                <a:solidFill>
                  <a:schemeClr val="tx1"/>
                </a:solidFill>
              </a:rPr>
              <a:t>Piemme</a:t>
            </a:r>
            <a:r>
              <a:rPr lang="en-US" sz="2400" dirty="0" smtClean="0">
                <a:solidFill>
                  <a:schemeClr val="tx1"/>
                </a:solidFill>
              </a:rPr>
              <a:t> in 1976 (</a:t>
            </a:r>
            <a:r>
              <a:rPr lang="en-US" sz="1600" dirty="0" smtClean="0">
                <a:solidFill>
                  <a:schemeClr val="tx1"/>
                </a:solidFill>
              </a:rPr>
              <a:t>another related Italian industry</a:t>
            </a:r>
            <a:r>
              <a:rPr lang="en-US" sz="2400" dirty="0" smtClean="0">
                <a:solidFill>
                  <a:schemeClr val="tx1"/>
                </a:solidFill>
              </a:rPr>
              <a:t>). By </a:t>
            </a:r>
            <a:r>
              <a:rPr lang="en-US" sz="2400" dirty="0" smtClean="0">
                <a:solidFill>
                  <a:srgbClr val="C00000"/>
                </a:solidFill>
              </a:rPr>
              <a:t>1987</a:t>
            </a:r>
            <a:r>
              <a:rPr lang="en-US" sz="2400" dirty="0" smtClean="0">
                <a:solidFill>
                  <a:schemeClr val="tx1"/>
                </a:solidFill>
              </a:rPr>
              <a:t>, designer tiles accounted for </a:t>
            </a:r>
            <a:r>
              <a:rPr lang="en-US" sz="2400" dirty="0" smtClean="0">
                <a:solidFill>
                  <a:schemeClr val="tx1"/>
                </a:solidFill>
              </a:rPr>
              <a:t>some </a:t>
            </a:r>
            <a:r>
              <a:rPr lang="en-US" sz="2400" dirty="0" smtClean="0">
                <a:solidFill>
                  <a:srgbClr val="C00000"/>
                </a:solidFill>
              </a:rPr>
              <a:t>10</a:t>
            </a:r>
            <a:r>
              <a:rPr lang="en-US" sz="2400" dirty="0" smtClean="0">
                <a:solidFill>
                  <a:schemeClr val="tx1"/>
                </a:solidFill>
              </a:rPr>
              <a:t>% of </a:t>
            </a:r>
            <a:r>
              <a:rPr lang="en-US" sz="2400" dirty="0" smtClean="0">
                <a:solidFill>
                  <a:schemeClr val="tx1"/>
                </a:solidFill>
              </a:rPr>
              <a:t>Italian tile sales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third-firing.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Italian industry in the 1980s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1987, </a:t>
            </a:r>
            <a:r>
              <a:rPr lang="en-US" sz="2400" dirty="0" smtClean="0">
                <a:solidFill>
                  <a:srgbClr val="C00000"/>
                </a:solidFill>
              </a:rPr>
              <a:t>sales</a:t>
            </a:r>
            <a:r>
              <a:rPr lang="en-US" sz="2400" dirty="0" smtClean="0">
                <a:solidFill>
                  <a:schemeClr val="tx1"/>
                </a:solidFill>
              </a:rPr>
              <a:t> of Italian ceramic tile producers amounted to </a:t>
            </a:r>
            <a:r>
              <a:rPr lang="en-US" sz="2400" dirty="0" smtClean="0">
                <a:solidFill>
                  <a:schemeClr val="tx1"/>
                </a:solidFill>
              </a:rPr>
              <a:t>$</a:t>
            </a:r>
            <a:r>
              <a:rPr lang="en-US" sz="2400" dirty="0" smtClean="0">
                <a:solidFill>
                  <a:schemeClr val="tx1"/>
                </a:solidFill>
              </a:rPr>
              <a:t>3.2 </a:t>
            </a:r>
            <a:r>
              <a:rPr lang="en-US" sz="2400" dirty="0" smtClean="0">
                <a:solidFill>
                  <a:schemeClr val="tx1"/>
                </a:solidFill>
              </a:rPr>
              <a:t>billion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some </a:t>
            </a:r>
            <a:r>
              <a:rPr lang="en-US" sz="2400" dirty="0" smtClean="0">
                <a:solidFill>
                  <a:schemeClr val="tx1"/>
                </a:solidFill>
              </a:rPr>
              <a:t>47% of </a:t>
            </a:r>
            <a:r>
              <a:rPr lang="en-US" sz="2400" dirty="0" smtClean="0">
                <a:solidFill>
                  <a:schemeClr val="tx1"/>
                </a:solidFill>
              </a:rPr>
              <a:t>which was exported.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58.6% of </a:t>
            </a:r>
            <a:r>
              <a:rPr lang="en-US" sz="2400" dirty="0" smtClean="0">
                <a:solidFill>
                  <a:schemeClr val="tx1"/>
                </a:solidFill>
              </a:rPr>
              <a:t>total production was </a:t>
            </a:r>
            <a:r>
              <a:rPr lang="en-US" sz="2400" dirty="0" smtClean="0">
                <a:solidFill>
                  <a:schemeClr val="tx1"/>
                </a:solidFill>
              </a:rPr>
              <a:t>single-fired tiles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28.0% was </a:t>
            </a:r>
            <a:r>
              <a:rPr lang="en-US" sz="2400" dirty="0" smtClean="0">
                <a:solidFill>
                  <a:schemeClr val="tx1"/>
                </a:solidFill>
              </a:rPr>
              <a:t>double-fired tiles, and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13.4% was </a:t>
            </a:r>
            <a:r>
              <a:rPr lang="en-US" sz="2400" dirty="0" smtClean="0">
                <a:solidFill>
                  <a:schemeClr val="tx1"/>
                </a:solidFill>
              </a:rPr>
              <a:t>other types of </a:t>
            </a:r>
            <a:r>
              <a:rPr lang="en-US" sz="2400" dirty="0" smtClean="0">
                <a:solidFill>
                  <a:schemeClr val="tx1"/>
                </a:solidFill>
              </a:rPr>
              <a:t>tiles (</a:t>
            </a:r>
            <a:r>
              <a:rPr lang="en-US" sz="2400" dirty="0" err="1" smtClean="0">
                <a:solidFill>
                  <a:schemeClr val="tx1"/>
                </a:solidFill>
              </a:rPr>
              <a:t>gres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cotto</a:t>
            </a:r>
            <a:r>
              <a:rPr lang="en-US" sz="2400" dirty="0" smtClean="0">
                <a:solidFill>
                  <a:schemeClr val="tx1"/>
                </a:solidFill>
              </a:rPr>
              <a:t>, etc.).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1987, </a:t>
            </a:r>
            <a:r>
              <a:rPr lang="en-US" sz="2400" dirty="0" smtClean="0">
                <a:solidFill>
                  <a:schemeClr val="tx1"/>
                </a:solidFill>
              </a:rPr>
              <a:t>there were 356 Italian </a:t>
            </a:r>
            <a:r>
              <a:rPr lang="en-US" sz="2400" dirty="0" smtClean="0">
                <a:solidFill>
                  <a:schemeClr val="tx1"/>
                </a:solidFill>
              </a:rPr>
              <a:t>companies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Italian industry in the 1980s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There were </a:t>
            </a:r>
            <a:r>
              <a:rPr lang="en-US" sz="2400" dirty="0" smtClean="0">
                <a:solidFill>
                  <a:srgbClr val="C00000"/>
                </a:solidFill>
              </a:rPr>
              <a:t>three major groups </a:t>
            </a:r>
            <a:r>
              <a:rPr lang="en-US" sz="2400" dirty="0" smtClean="0">
                <a:solidFill>
                  <a:schemeClr val="tx1"/>
                </a:solidFill>
              </a:rPr>
              <a:t>of Italian firms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65 </a:t>
            </a:r>
            <a:r>
              <a:rPr lang="en-US" sz="2000" dirty="0" smtClean="0">
                <a:solidFill>
                  <a:schemeClr val="tx1"/>
                </a:solidFill>
              </a:rPr>
              <a:t>Firms </a:t>
            </a:r>
            <a:r>
              <a:rPr lang="en-US" sz="2000" dirty="0" smtClean="0">
                <a:solidFill>
                  <a:schemeClr val="tx1"/>
                </a:solidFill>
              </a:rPr>
              <a:t>(such </a:t>
            </a:r>
            <a:r>
              <a:rPr lang="en-US" sz="2000" dirty="0" smtClean="0">
                <a:solidFill>
                  <a:schemeClr val="tx1"/>
                </a:solidFill>
              </a:rPr>
              <a:t>as </a:t>
            </a:r>
            <a:r>
              <a:rPr lang="en-US" sz="2000" dirty="0" err="1" smtClean="0">
                <a:solidFill>
                  <a:schemeClr val="tx1"/>
                </a:solidFill>
              </a:rPr>
              <a:t>Marazzi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were investing heavily in </a:t>
            </a:r>
            <a:r>
              <a:rPr lang="en-US" sz="2000" dirty="0" smtClean="0">
                <a:solidFill>
                  <a:srgbClr val="C00000"/>
                </a:solidFill>
              </a:rPr>
              <a:t>technology to improve productivity or product quality </a:t>
            </a:r>
            <a:r>
              <a:rPr lang="en-US" sz="2000" dirty="0" smtClean="0">
                <a:solidFill>
                  <a:srgbClr val="C00000"/>
                </a:solidFill>
              </a:rPr>
              <a:t>and aesthetics</a:t>
            </a:r>
            <a:r>
              <a:rPr lang="en-US" sz="2000" dirty="0" smtClean="0">
                <a:solidFill>
                  <a:schemeClr val="tx1"/>
                </a:solidFill>
              </a:rPr>
              <a:t>; tended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be larger </a:t>
            </a:r>
            <a:r>
              <a:rPr lang="en-US" sz="2000" dirty="0" smtClean="0">
                <a:solidFill>
                  <a:schemeClr val="tx1"/>
                </a:solidFill>
              </a:rPr>
              <a:t>and more </a:t>
            </a:r>
            <a:r>
              <a:rPr lang="en-US" sz="2000" dirty="0" smtClean="0">
                <a:solidFill>
                  <a:srgbClr val="C00000"/>
                </a:solidFill>
              </a:rPr>
              <a:t>export</a:t>
            </a:r>
            <a:r>
              <a:rPr lang="en-US" sz="2000" dirty="0" smtClean="0">
                <a:solidFill>
                  <a:schemeClr val="tx1"/>
                </a:solidFill>
              </a:rPr>
              <a:t> oriented than average.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A small group of firms (including </a:t>
            </a:r>
            <a:r>
              <a:rPr lang="en-US" sz="2000" dirty="0" err="1" smtClean="0">
                <a:solidFill>
                  <a:schemeClr val="tx1"/>
                </a:solidFill>
              </a:rPr>
              <a:t>Piemme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attempted to compete on </a:t>
            </a:r>
            <a:r>
              <a:rPr lang="en-US" sz="2000" dirty="0" smtClean="0">
                <a:solidFill>
                  <a:srgbClr val="C00000"/>
                </a:solidFill>
              </a:rPr>
              <a:t>image and design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These firms </a:t>
            </a:r>
            <a:r>
              <a:rPr lang="en-US" sz="2000" dirty="0" smtClean="0">
                <a:solidFill>
                  <a:srgbClr val="C00000"/>
                </a:solidFill>
              </a:rPr>
              <a:t>advertised</a:t>
            </a:r>
            <a:r>
              <a:rPr lang="en-US" sz="2000" dirty="0" smtClean="0">
                <a:solidFill>
                  <a:schemeClr val="tx1"/>
                </a:solidFill>
              </a:rPr>
              <a:t> heavily </a:t>
            </a:r>
            <a:r>
              <a:rPr lang="en-US" sz="2000" dirty="0" smtClean="0">
                <a:solidFill>
                  <a:schemeClr val="tx1"/>
                </a:solidFill>
              </a:rPr>
              <a:t>and invested substantial amounts in showroom expositions.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A third group included a large number of smaller firms, who competed largely on </a:t>
            </a:r>
            <a:r>
              <a:rPr lang="en-US" sz="2000" dirty="0" smtClean="0">
                <a:solidFill>
                  <a:srgbClr val="C00000"/>
                </a:solidFill>
              </a:rPr>
              <a:t>price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They tended </a:t>
            </a:r>
            <a:r>
              <a:rPr lang="en-US" sz="2000" dirty="0" smtClean="0">
                <a:solidFill>
                  <a:schemeClr val="tx1"/>
                </a:solidFill>
              </a:rPr>
              <a:t>to rapidly </a:t>
            </a:r>
            <a:r>
              <a:rPr lang="en-US" sz="2000" dirty="0" smtClean="0">
                <a:solidFill>
                  <a:srgbClr val="C00000"/>
                </a:solidFill>
              </a:rPr>
              <a:t>imitate successful technological improvements</a:t>
            </a:r>
            <a:r>
              <a:rPr lang="en-US" sz="2000" dirty="0" smtClean="0">
                <a:solidFill>
                  <a:schemeClr val="tx1"/>
                </a:solidFill>
              </a:rPr>
              <a:t> and were also quick to </a:t>
            </a:r>
            <a:r>
              <a:rPr lang="en-US" sz="2000" dirty="0" smtClean="0">
                <a:solidFill>
                  <a:srgbClr val="C00000"/>
                </a:solidFill>
              </a:rPr>
              <a:t>imitate new </a:t>
            </a:r>
            <a:r>
              <a:rPr lang="en-US" sz="2000" dirty="0" smtClean="0">
                <a:solidFill>
                  <a:srgbClr val="C00000"/>
                </a:solidFill>
              </a:rPr>
              <a:t>designs</a:t>
            </a:r>
            <a:r>
              <a:rPr lang="en-US" sz="2000" dirty="0" smtClean="0">
                <a:solidFill>
                  <a:schemeClr val="tx1"/>
                </a:solidFill>
              </a:rPr>
              <a:t>, especially those of the expensive designer </a:t>
            </a:r>
            <a:r>
              <a:rPr lang="en-US" sz="2000" dirty="0" smtClean="0">
                <a:solidFill>
                  <a:schemeClr val="tx1"/>
                </a:solidFill>
              </a:rPr>
              <a:t>tiles.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C00000"/>
                </a:solidFill>
              </a:rPr>
              <a:t>Cassa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integrazione</a:t>
            </a:r>
            <a:r>
              <a:rPr lang="en-US" sz="2400" dirty="0" smtClean="0">
                <a:solidFill>
                  <a:schemeClr val="tx1"/>
                </a:solidFill>
              </a:rPr>
              <a:t>, a program in </a:t>
            </a:r>
            <a:r>
              <a:rPr lang="en-US" sz="2400" dirty="0" smtClean="0">
                <a:solidFill>
                  <a:schemeClr val="tx1"/>
                </a:solidFill>
              </a:rPr>
              <a:t>which the </a:t>
            </a:r>
            <a:r>
              <a:rPr lang="en-US" sz="2400" dirty="0" smtClean="0">
                <a:solidFill>
                  <a:schemeClr val="tx1"/>
                </a:solidFill>
              </a:rPr>
              <a:t>Italian government paid </a:t>
            </a:r>
            <a:r>
              <a:rPr lang="en-US" sz="2400" dirty="0" smtClean="0">
                <a:solidFill>
                  <a:srgbClr val="C00000"/>
                </a:solidFill>
              </a:rPr>
              <a:t>employees dismissed </a:t>
            </a:r>
            <a:r>
              <a:rPr lang="en-US" sz="2400" dirty="0" smtClean="0">
                <a:solidFill>
                  <a:schemeClr val="tx1"/>
                </a:solidFill>
              </a:rPr>
              <a:t>by their companies. Italy did not have a </a:t>
            </a:r>
            <a:r>
              <a:rPr lang="en-US" sz="2400" dirty="0" smtClean="0">
                <a:solidFill>
                  <a:schemeClr val="tx1"/>
                </a:solidFill>
              </a:rPr>
              <a:t>formal unemployment </a:t>
            </a:r>
            <a:r>
              <a:rPr lang="en-US" sz="2400" dirty="0" smtClean="0">
                <a:solidFill>
                  <a:schemeClr val="tx1"/>
                </a:solidFill>
              </a:rPr>
              <a:t>insurance </a:t>
            </a:r>
            <a:r>
              <a:rPr lang="en-US" sz="2400" dirty="0" smtClean="0">
                <a:solidFill>
                  <a:schemeClr val="tx1"/>
                </a:solidFill>
              </a:rPr>
              <a:t>program. </a:t>
            </a:r>
            <a:r>
              <a:rPr lang="en-US" sz="2400" dirty="0" smtClean="0">
                <a:solidFill>
                  <a:schemeClr val="tx1"/>
                </a:solidFill>
              </a:rPr>
              <a:t>USA: unfair </a:t>
            </a:r>
            <a:r>
              <a:rPr lang="en-US" sz="2400" dirty="0" smtClean="0">
                <a:solidFill>
                  <a:schemeClr val="tx1"/>
                </a:solidFill>
              </a:rPr>
              <a:t>subsidy.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Italian competitive position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15000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Sustained innovation </a:t>
            </a:r>
            <a:r>
              <a:rPr lang="en-US" sz="2400" dirty="0" smtClean="0">
                <a:solidFill>
                  <a:schemeClr val="tx1"/>
                </a:solidFill>
              </a:rPr>
              <a:t>allowed Italian firms to hold and even </a:t>
            </a:r>
            <a:r>
              <a:rPr lang="en-US" sz="2400" dirty="0" smtClean="0">
                <a:solidFill>
                  <a:srgbClr val="C00000"/>
                </a:solidFill>
              </a:rPr>
              <a:t>increase market position </a:t>
            </a: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chemeClr val="tx1"/>
                </a:solidFill>
              </a:rPr>
              <a:t>the 1980s.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was the world’s second-largest exporter of ceramic tiles, with a world export </a:t>
            </a:r>
            <a:r>
              <a:rPr lang="en-US" sz="2400" dirty="0" smtClean="0">
                <a:solidFill>
                  <a:schemeClr val="tx1"/>
                </a:solidFill>
              </a:rPr>
              <a:t>share of </a:t>
            </a:r>
            <a:r>
              <a:rPr lang="en-US" sz="2400" dirty="0" smtClean="0">
                <a:solidFill>
                  <a:schemeClr val="tx1"/>
                </a:solidFill>
              </a:rPr>
              <a:t>11 percent in 1986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Spanish market for ceramic tiles was the third largest in the world in volume and the </a:t>
            </a:r>
            <a:r>
              <a:rPr lang="en-US" sz="2400" dirty="0" smtClean="0">
                <a:solidFill>
                  <a:schemeClr val="tx1"/>
                </a:solidFill>
              </a:rPr>
              <a:t>second largest </a:t>
            </a:r>
            <a:r>
              <a:rPr lang="en-US" sz="2400" dirty="0" smtClean="0">
                <a:solidFill>
                  <a:schemeClr val="tx1"/>
                </a:solidFill>
              </a:rPr>
              <a:t>in terms of </a:t>
            </a:r>
            <a:r>
              <a:rPr lang="en-US" sz="2400" dirty="0" smtClean="0">
                <a:solidFill>
                  <a:schemeClr val="tx1"/>
                </a:solidFill>
              </a:rPr>
              <a:t>value.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Increased advertising </a:t>
            </a:r>
            <a:r>
              <a:rPr lang="en-US" sz="2400" dirty="0" smtClean="0">
                <a:solidFill>
                  <a:schemeClr val="tx1"/>
                </a:solidFill>
              </a:rPr>
              <a:t>on television and in magazines that stimulated local demand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 major constraint facing the Spanish industry was the unavailability of natural gas as an </a:t>
            </a:r>
            <a:r>
              <a:rPr lang="en-US" sz="2400" dirty="0" smtClean="0">
                <a:solidFill>
                  <a:schemeClr val="tx1"/>
                </a:solidFill>
              </a:rPr>
              <a:t>energy source </a:t>
            </a:r>
            <a:r>
              <a:rPr lang="en-US" sz="2400" dirty="0" smtClean="0">
                <a:solidFill>
                  <a:schemeClr val="tx1"/>
                </a:solidFill>
              </a:rPr>
              <a:t>until 1980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Better-quality clays allowed Spanish firms to be very competitive in the </a:t>
            </a:r>
            <a:r>
              <a:rPr lang="en-US" sz="2400" dirty="0" smtClean="0">
                <a:solidFill>
                  <a:schemeClr val="tx1"/>
                </a:solidFill>
              </a:rPr>
              <a:t>production of </a:t>
            </a:r>
            <a:r>
              <a:rPr lang="en-US" sz="2400" dirty="0" smtClean="0">
                <a:solidFill>
                  <a:schemeClr val="tx1"/>
                </a:solidFill>
              </a:rPr>
              <a:t>large-size tiles, due to fewer production defects and to shorter firing times.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Italian competitive position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150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Approximately </a:t>
            </a:r>
            <a:r>
              <a:rPr lang="en-US" sz="2400" dirty="0" smtClean="0">
                <a:solidFill>
                  <a:schemeClr val="tx1"/>
                </a:solidFill>
              </a:rPr>
              <a:t>90% of </a:t>
            </a:r>
            <a:r>
              <a:rPr lang="en-US" sz="2400" dirty="0" smtClean="0">
                <a:solidFill>
                  <a:schemeClr val="tx1"/>
                </a:solidFill>
              </a:rPr>
              <a:t>Spanish production was concentrated in the Castellan Plain, in </a:t>
            </a:r>
            <a:r>
              <a:rPr lang="en-US" sz="2400" dirty="0" smtClean="0">
                <a:solidFill>
                  <a:schemeClr val="tx1"/>
                </a:solidFill>
              </a:rPr>
              <a:t>the northeastern </a:t>
            </a:r>
            <a:r>
              <a:rPr lang="en-US" sz="2400" dirty="0" smtClean="0">
                <a:solidFill>
                  <a:schemeClr val="tx1"/>
                </a:solidFill>
              </a:rPr>
              <a:t>part of Spain north of </a:t>
            </a:r>
            <a:r>
              <a:rPr lang="en-US" sz="2400" dirty="0" smtClean="0">
                <a:solidFill>
                  <a:schemeClr val="tx1"/>
                </a:solidFill>
              </a:rPr>
              <a:t>Valencia.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ten largest Spanish companies in the </a:t>
            </a:r>
            <a:r>
              <a:rPr lang="en-US" sz="2400" dirty="0" smtClean="0">
                <a:solidFill>
                  <a:schemeClr val="tx1"/>
                </a:solidFill>
              </a:rPr>
              <a:t>industry accounted </a:t>
            </a:r>
            <a:r>
              <a:rPr lang="en-US" sz="2400" dirty="0" smtClean="0">
                <a:solidFill>
                  <a:schemeClr val="tx1"/>
                </a:solidFill>
              </a:rPr>
              <a:t>for some 40 percent of production, and some of these companies had </a:t>
            </a:r>
            <a:r>
              <a:rPr lang="en-US" sz="2400" dirty="0" smtClean="0">
                <a:solidFill>
                  <a:schemeClr val="tx1"/>
                </a:solidFill>
              </a:rPr>
              <a:t>common shareholders.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Spain had a number of elements of the “diamond” for </a:t>
            </a:r>
            <a:r>
              <a:rPr lang="en-US" sz="2400" dirty="0" smtClean="0">
                <a:solidFill>
                  <a:schemeClr val="tx1"/>
                </a:solidFill>
              </a:rPr>
              <a:t>ceramic tiles</a:t>
            </a:r>
            <a:r>
              <a:rPr lang="en-US" sz="2400" dirty="0" smtClean="0">
                <a:solidFill>
                  <a:schemeClr val="tx1"/>
                </a:solidFill>
              </a:rPr>
              <a:t>, notably demand conditions and some factor advantages, but lacked the base of related </a:t>
            </a:r>
            <a:r>
              <a:rPr lang="en-US" sz="2400" dirty="0" smtClean="0">
                <a:solidFill>
                  <a:schemeClr val="tx1"/>
                </a:solidFill>
              </a:rPr>
              <a:t>and supporting </a:t>
            </a:r>
            <a:r>
              <a:rPr lang="en-US" sz="2400" dirty="0" smtClean="0">
                <a:solidFill>
                  <a:schemeClr val="tx1"/>
                </a:solidFill>
              </a:rPr>
              <a:t>industries and rivalry as intense as in Italy. Its threat to the Italian industry was not </a:t>
            </a:r>
            <a:r>
              <a:rPr lang="en-US" sz="2400" dirty="0" smtClean="0">
                <a:solidFill>
                  <a:schemeClr val="tx1"/>
                </a:solidFill>
              </a:rPr>
              <a:t>yet imminent.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Other competitors: Germany, </a:t>
            </a:r>
            <a:r>
              <a:rPr lang="en-US" sz="2400" dirty="0" smtClean="0">
                <a:solidFill>
                  <a:schemeClr val="tx1"/>
                </a:solidFill>
              </a:rPr>
              <a:t>Brazil and after 1985: </a:t>
            </a:r>
            <a:r>
              <a:rPr lang="en-US" sz="2400" dirty="0" smtClean="0">
                <a:solidFill>
                  <a:schemeClr val="tx1"/>
                </a:solidFill>
              </a:rPr>
              <a:t>Thailand and Korea </a:t>
            </a:r>
            <a:r>
              <a:rPr lang="en-US" sz="2400" dirty="0" smtClean="0">
                <a:solidFill>
                  <a:schemeClr val="tx1"/>
                </a:solidFill>
              </a:rPr>
              <a:t>(that </a:t>
            </a:r>
            <a:r>
              <a:rPr lang="en-US" sz="2400" dirty="0" smtClean="0">
                <a:solidFill>
                  <a:schemeClr val="tx1"/>
                </a:solidFill>
              </a:rPr>
              <a:t>employed Italian </a:t>
            </a:r>
            <a:r>
              <a:rPr lang="en-US" sz="2400" dirty="0" smtClean="0">
                <a:solidFill>
                  <a:schemeClr val="tx1"/>
                </a:solidFill>
              </a:rPr>
              <a:t>equipment).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Koenig</a:t>
            </a:r>
            <a:r>
              <a:rPr lang="en-US" sz="3600" b="1" dirty="0" smtClean="0"/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pioneer of modern printing press technology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Friedrich Koenig, a German, served an apprenticeship as a </a:t>
            </a:r>
            <a:r>
              <a:rPr lang="en-US" sz="2400" dirty="0" smtClean="0">
                <a:solidFill>
                  <a:srgbClr val="C00000"/>
                </a:solidFill>
              </a:rPr>
              <a:t>printer and typesetter </a:t>
            </a:r>
            <a:r>
              <a:rPr lang="en-US" sz="2400" dirty="0" smtClean="0">
                <a:solidFill>
                  <a:schemeClr val="tx1"/>
                </a:solidFill>
              </a:rPr>
              <a:t>in Leipzig (later part of East Germany) </a:t>
            </a:r>
            <a:r>
              <a:rPr lang="en-US" sz="2400" dirty="0" smtClean="0">
                <a:solidFill>
                  <a:srgbClr val="C00000"/>
                </a:solidFill>
              </a:rPr>
              <a:t>working on Gutenberg-type equipment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Later, Koenig </a:t>
            </a:r>
            <a:r>
              <a:rPr lang="en-US" sz="2400" dirty="0" smtClean="0">
                <a:solidFill>
                  <a:srgbClr val="C00000"/>
                </a:solidFill>
              </a:rPr>
              <a:t>attended lectures </a:t>
            </a:r>
            <a:r>
              <a:rPr lang="en-US" sz="2400" dirty="0" smtClean="0">
                <a:solidFill>
                  <a:schemeClr val="tx1"/>
                </a:solidFill>
              </a:rPr>
              <a:t>in mathematics and mechanics at </a:t>
            </a:r>
            <a:r>
              <a:rPr lang="en-US" sz="2400" dirty="0" smtClean="0">
                <a:solidFill>
                  <a:srgbClr val="C00000"/>
                </a:solidFill>
              </a:rPr>
              <a:t>Leipzig University</a:t>
            </a:r>
            <a:r>
              <a:rPr lang="en-US" sz="2400" dirty="0" smtClean="0">
                <a:solidFill>
                  <a:schemeClr val="tx1"/>
                </a:solidFill>
              </a:rPr>
              <a:t>, though </a:t>
            </a:r>
            <a:r>
              <a:rPr lang="en-US" sz="2400" dirty="0" smtClean="0">
                <a:solidFill>
                  <a:srgbClr val="C00000"/>
                </a:solidFill>
              </a:rPr>
              <a:t>not as a formal student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Koenig developed a </a:t>
            </a:r>
            <a:r>
              <a:rPr lang="en-US" sz="2400" dirty="0" smtClean="0">
                <a:solidFill>
                  <a:srgbClr val="C00000"/>
                </a:solidFill>
              </a:rPr>
              <a:t>plan</a:t>
            </a:r>
            <a:r>
              <a:rPr lang="en-US" sz="2400" dirty="0" smtClean="0">
                <a:solidFill>
                  <a:schemeClr val="tx1"/>
                </a:solidFill>
              </a:rPr>
              <a:t> to build an </a:t>
            </a:r>
            <a:r>
              <a:rPr lang="en-US" sz="2400" dirty="0" smtClean="0">
                <a:solidFill>
                  <a:srgbClr val="C00000"/>
                </a:solidFill>
              </a:rPr>
              <a:t>improved printing press without the many weaknesses of the equipment </a:t>
            </a:r>
            <a:r>
              <a:rPr lang="en-US" sz="2400" dirty="0" smtClean="0">
                <a:solidFill>
                  <a:schemeClr val="tx1"/>
                </a:solidFill>
              </a:rPr>
              <a:t>he had used in his apprenticeship.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Unable to find support in Germany</a:t>
            </a:r>
            <a:r>
              <a:rPr lang="en-US" sz="2400" dirty="0" smtClean="0">
                <a:solidFill>
                  <a:schemeClr val="tx1"/>
                </a:solidFill>
              </a:rPr>
              <a:t>, however, he was forced in </a:t>
            </a:r>
            <a:r>
              <a:rPr lang="en-US" sz="2400" dirty="0" smtClean="0">
                <a:solidFill>
                  <a:srgbClr val="C00000"/>
                </a:solidFill>
              </a:rPr>
              <a:t>1806</a:t>
            </a:r>
            <a:r>
              <a:rPr lang="en-US" sz="2400" dirty="0" smtClean="0">
                <a:solidFill>
                  <a:schemeClr val="tx1"/>
                </a:solidFill>
              </a:rPr>
              <a:t> to move to </a:t>
            </a:r>
            <a:r>
              <a:rPr lang="en-US" sz="2400" dirty="0" smtClean="0">
                <a:solidFill>
                  <a:srgbClr val="C00000"/>
                </a:solidFill>
              </a:rPr>
              <a:t>England</a:t>
            </a:r>
            <a:r>
              <a:rPr lang="en-US" sz="2400" dirty="0" smtClean="0">
                <a:solidFill>
                  <a:schemeClr val="tx1"/>
                </a:solidFill>
              </a:rPr>
              <a:t> to pursue his idea. England was the world’s </a:t>
            </a:r>
            <a:r>
              <a:rPr lang="en-US" sz="2400" dirty="0" smtClean="0">
                <a:solidFill>
                  <a:srgbClr val="C00000"/>
                </a:solidFill>
              </a:rPr>
              <a:t>most advanced industrial country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Initial </a:t>
            </a:r>
            <a:r>
              <a:rPr lang="en-US" sz="2400" dirty="0" smtClean="0">
                <a:solidFill>
                  <a:schemeClr val="tx1"/>
                </a:solidFill>
              </a:rPr>
              <a:t>growth of the ceramic industry in the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 area.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A tradition </a:t>
            </a:r>
            <a:r>
              <a:rPr lang="en-US" sz="2000" dirty="0" smtClean="0">
                <a:solidFill>
                  <a:schemeClr val="tx1"/>
                </a:solidFill>
              </a:rPr>
              <a:t>in a closely related industry led to initial interest in the industry.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Unusually </a:t>
            </a:r>
            <a:r>
              <a:rPr lang="en-US" sz="2000" dirty="0" smtClean="0">
                <a:solidFill>
                  <a:schemeClr val="tx1"/>
                </a:solidFill>
              </a:rPr>
              <a:t>high </a:t>
            </a:r>
            <a:r>
              <a:rPr lang="en-US" sz="2000" dirty="0" smtClean="0">
                <a:solidFill>
                  <a:schemeClr val="tx1"/>
                </a:solidFill>
              </a:rPr>
              <a:t>per capita consumption. </a:t>
            </a: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 smtClean="0">
                <a:solidFill>
                  <a:schemeClr val="tx1"/>
                </a:solidFill>
              </a:rPr>
              <a:t>number of </a:t>
            </a:r>
            <a:r>
              <a:rPr lang="en-US" sz="2000" dirty="0" smtClean="0">
                <a:solidFill>
                  <a:schemeClr val="tx1"/>
                </a:solidFill>
              </a:rPr>
              <a:t>factors of </a:t>
            </a:r>
            <a:r>
              <a:rPr lang="en-US" sz="2000" dirty="0" smtClean="0">
                <a:solidFill>
                  <a:schemeClr val="tx1"/>
                </a:solidFill>
              </a:rPr>
              <a:t>production (capital, skilled and unskilled labor) were locally available.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An </a:t>
            </a:r>
            <a:r>
              <a:rPr lang="en-US" sz="2000" dirty="0" smtClean="0">
                <a:solidFill>
                  <a:schemeClr val="tx1"/>
                </a:solidFill>
              </a:rPr>
              <a:t>imitation effect </a:t>
            </a:r>
            <a:r>
              <a:rPr lang="en-US" sz="2000" dirty="0" smtClean="0">
                <a:solidFill>
                  <a:schemeClr val="tx1"/>
                </a:solidFill>
              </a:rPr>
              <a:t>led to </a:t>
            </a:r>
            <a:r>
              <a:rPr lang="en-US" sz="2000" dirty="0" smtClean="0">
                <a:solidFill>
                  <a:schemeClr val="tx1"/>
                </a:solidFill>
              </a:rPr>
              <a:t>a flood of entries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Vigorous domestic </a:t>
            </a:r>
            <a:r>
              <a:rPr lang="en-US" sz="2400" dirty="0" smtClean="0">
                <a:solidFill>
                  <a:schemeClr val="tx1"/>
                </a:solidFill>
              </a:rPr>
              <a:t>rivalry.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Tile making equipment </a:t>
            </a:r>
            <a:r>
              <a:rPr lang="en-US" sz="2400" dirty="0" smtClean="0">
                <a:solidFill>
                  <a:schemeClr val="tx1"/>
                </a:solidFill>
              </a:rPr>
              <a:t>industry that became the world leader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geographic concentration both of firms and </a:t>
            </a:r>
            <a:r>
              <a:rPr lang="en-US" sz="2400" dirty="0" smtClean="0">
                <a:solidFill>
                  <a:schemeClr val="tx1"/>
                </a:solidFill>
              </a:rPr>
              <a:t>suppliers.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Distinctive Italian circumstances made home demand the largest and most sophisticated in </a:t>
            </a:r>
            <a:r>
              <a:rPr lang="en-US" sz="2400" dirty="0" smtClean="0">
                <a:solidFill>
                  <a:schemeClr val="tx1"/>
                </a:solidFill>
              </a:rPr>
              <a:t>the world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Powerful and knowledgeable retailers added to the pressure to </a:t>
            </a:r>
            <a:r>
              <a:rPr lang="en-US" sz="2400" dirty="0" smtClean="0">
                <a:solidFill>
                  <a:schemeClr val="tx1"/>
                </a:solidFill>
              </a:rPr>
              <a:t>innovate.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Retail showrooms</a:t>
            </a:r>
            <a:r>
              <a:rPr lang="en-US" sz="2400" dirty="0" smtClean="0">
                <a:solidFill>
                  <a:schemeClr val="tx1"/>
                </a:solidFill>
              </a:rPr>
              <a:t>, linking tiles with other dynamic Italian industries such as furniture, fixtures, </a:t>
            </a:r>
            <a:r>
              <a:rPr lang="en-US" sz="2400" dirty="0" smtClean="0">
                <a:solidFill>
                  <a:schemeClr val="tx1"/>
                </a:solidFill>
              </a:rPr>
              <a:t>and kitchen </a:t>
            </a:r>
            <a:r>
              <a:rPr lang="en-US" sz="2400" dirty="0" smtClean="0">
                <a:solidFill>
                  <a:schemeClr val="tx1"/>
                </a:solidFill>
              </a:rPr>
              <a:t>appliances, led to further innovation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Intense rivalry powered continuous and important innovation in the </a:t>
            </a:r>
            <a:r>
              <a:rPr lang="en-US" sz="2400" dirty="0" smtClean="0">
                <a:solidFill>
                  <a:schemeClr val="tx1"/>
                </a:solidFill>
              </a:rPr>
              <a:t>industry.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As Italian demand hit a cyclical trough in the early 1960s and leveled off around 1970, </a:t>
            </a:r>
            <a:r>
              <a:rPr lang="en-US" sz="2400" dirty="0" smtClean="0">
                <a:solidFill>
                  <a:schemeClr val="tx1"/>
                </a:solidFill>
              </a:rPr>
              <a:t>Italian ceramic </a:t>
            </a:r>
            <a:r>
              <a:rPr lang="en-US" sz="2400" dirty="0" smtClean="0">
                <a:solidFill>
                  <a:schemeClr val="tx1"/>
                </a:solidFill>
              </a:rPr>
              <a:t>tile producers looked to export markets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strength of Italian related and supporting </a:t>
            </a:r>
            <a:r>
              <a:rPr lang="en-US" sz="2400" dirty="0" smtClean="0">
                <a:solidFill>
                  <a:schemeClr val="tx1"/>
                </a:solidFill>
              </a:rPr>
              <a:t>industries (</a:t>
            </a:r>
            <a:r>
              <a:rPr lang="en-US" sz="2400" dirty="0" smtClean="0">
                <a:solidFill>
                  <a:schemeClr val="tx1"/>
                </a:solidFill>
              </a:rPr>
              <a:t>design services, other furnishing-related industries, and related media) led to further </a:t>
            </a:r>
            <a:r>
              <a:rPr lang="en-US" sz="2400" dirty="0" smtClean="0">
                <a:solidFill>
                  <a:schemeClr val="tx1"/>
                </a:solidFill>
              </a:rPr>
              <a:t>innovation as </a:t>
            </a:r>
            <a:r>
              <a:rPr lang="en-US" sz="2400" dirty="0" smtClean="0">
                <a:solidFill>
                  <a:schemeClr val="tx1"/>
                </a:solidFill>
              </a:rPr>
              <a:t>well as advantages in international marketing.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Many of the advantages which brought about the initial success of the Italian industry were </a:t>
            </a:r>
            <a:r>
              <a:rPr lang="en-US" sz="2400" dirty="0" smtClean="0">
                <a:solidFill>
                  <a:schemeClr val="tx1"/>
                </a:solidFill>
              </a:rPr>
              <a:t>not sustainable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 smtClean="0">
                <a:solidFill>
                  <a:schemeClr val="tx1"/>
                </a:solidFill>
              </a:rPr>
              <a:t>tradition of producing ceramic products was not a lasting advantage in the </a:t>
            </a:r>
            <a:r>
              <a:rPr lang="en-US" sz="2000" dirty="0" smtClean="0">
                <a:solidFill>
                  <a:schemeClr val="tx1"/>
                </a:solidFill>
              </a:rPr>
              <a:t>capital intensive, technology-intensive </a:t>
            </a:r>
            <a:r>
              <a:rPr lang="en-US" sz="2000" dirty="0" smtClean="0">
                <a:solidFill>
                  <a:schemeClr val="tx1"/>
                </a:solidFill>
              </a:rPr>
              <a:t>industry that tile production became.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Clay </a:t>
            </a:r>
            <a:r>
              <a:rPr lang="en-US" sz="2000" dirty="0" smtClean="0">
                <a:solidFill>
                  <a:schemeClr val="tx1"/>
                </a:solidFill>
              </a:rPr>
              <a:t>deposits were </a:t>
            </a:r>
            <a:r>
              <a:rPr lang="en-US" sz="2000" dirty="0" smtClean="0">
                <a:solidFill>
                  <a:schemeClr val="tx1"/>
                </a:solidFill>
              </a:rPr>
              <a:t>widely available </a:t>
            </a:r>
            <a:r>
              <a:rPr lang="en-US" sz="2000" dirty="0" smtClean="0">
                <a:solidFill>
                  <a:schemeClr val="tx1"/>
                </a:solidFill>
              </a:rPr>
              <a:t>either from local sources or through trade.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Italy </a:t>
            </a:r>
            <a:r>
              <a:rPr lang="en-US" sz="2000" dirty="0" smtClean="0">
                <a:solidFill>
                  <a:schemeClr val="tx1"/>
                </a:solidFill>
              </a:rPr>
              <a:t>imported most of its natural gas.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Even Italian-developed </a:t>
            </a:r>
            <a:r>
              <a:rPr lang="en-US" sz="2000" dirty="0" smtClean="0">
                <a:solidFill>
                  <a:schemeClr val="tx1"/>
                </a:solidFill>
              </a:rPr>
              <a:t>production technology became widely disseminated by equipment </a:t>
            </a:r>
            <a:r>
              <a:rPr lang="en-US" sz="2000" dirty="0" smtClean="0">
                <a:solidFill>
                  <a:schemeClr val="tx1"/>
                </a:solidFill>
              </a:rPr>
              <a:t>manufacturers and </a:t>
            </a:r>
            <a:r>
              <a:rPr lang="en-US" sz="2000" dirty="0" smtClean="0">
                <a:solidFill>
                  <a:schemeClr val="tx1"/>
                </a:solidFill>
              </a:rPr>
              <a:t>through specialized consultants and trade journals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</a:rPr>
              <a:t>Sassuolo’s</a:t>
            </a:r>
            <a:r>
              <a:rPr lang="en-US" sz="2400" dirty="0" smtClean="0">
                <a:solidFill>
                  <a:schemeClr val="tx1"/>
                </a:solidFill>
              </a:rPr>
              <a:t> sustainable competitive advantage in ceramic tiles grew not from any static </a:t>
            </a:r>
            <a:r>
              <a:rPr lang="en-US" sz="2400" dirty="0" smtClean="0">
                <a:solidFill>
                  <a:schemeClr val="tx1"/>
                </a:solidFill>
              </a:rPr>
              <a:t>or historical </a:t>
            </a:r>
            <a:r>
              <a:rPr lang="en-US" sz="2400" dirty="0" smtClean="0">
                <a:solidFill>
                  <a:schemeClr val="tx1"/>
                </a:solidFill>
              </a:rPr>
              <a:t>advantage but from dynamism and </a:t>
            </a:r>
            <a:r>
              <a:rPr lang="en-US" sz="2400" dirty="0" smtClean="0">
                <a:solidFill>
                  <a:schemeClr val="tx1"/>
                </a:solidFill>
              </a:rPr>
              <a:t>change.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ew Folder (2)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686800" cy="720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anchor="ctr">
            <a:normAutofit/>
          </a:bodyPr>
          <a:lstStyle/>
          <a:p>
            <a:pPr marL="0" lvl="1" rtl="1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4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 tile industry represents a system in which each determinant of </a:t>
            </a:r>
            <a:r>
              <a:rPr lang="en-US" sz="2400" dirty="0" smtClean="0">
                <a:solidFill>
                  <a:schemeClr val="tx1"/>
                </a:solidFill>
              </a:rPr>
              <a:t>national competitive </a:t>
            </a:r>
            <a:r>
              <a:rPr lang="en-US" sz="2400" dirty="0" smtClean="0">
                <a:solidFill>
                  <a:schemeClr val="tx1"/>
                </a:solidFill>
              </a:rPr>
              <a:t>advantage is present and self-reinforcing.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complex interactions among </a:t>
            </a:r>
            <a:r>
              <a:rPr lang="en-US" sz="2400" dirty="0" smtClean="0">
                <a:solidFill>
                  <a:schemeClr val="tx1"/>
                </a:solidFill>
              </a:rPr>
              <a:t>the determinants</a:t>
            </a:r>
            <a:r>
              <a:rPr lang="en-US" sz="2400" dirty="0" smtClean="0">
                <a:solidFill>
                  <a:schemeClr val="tx1"/>
                </a:solidFill>
              </a:rPr>
              <a:t>, taking place in the midst of the world’s largest and most sophisticated tile market</a:t>
            </a:r>
            <a:r>
              <a:rPr lang="en-US" sz="2400" dirty="0" smtClean="0">
                <a:solidFill>
                  <a:schemeClr val="tx1"/>
                </a:solidFill>
              </a:rPr>
              <a:t>, gave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 area </a:t>
            </a:r>
            <a:r>
              <a:rPr lang="en-US" sz="2400" dirty="0" smtClean="0">
                <a:solidFill>
                  <a:schemeClr val="tx1"/>
                </a:solidFill>
              </a:rPr>
              <a:t>firms unique advantages over their foreign competitors.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Foreign </a:t>
            </a:r>
            <a:r>
              <a:rPr lang="en-US" sz="2400" dirty="0" smtClean="0">
                <a:solidFill>
                  <a:schemeClr val="tx1"/>
                </a:solidFill>
              </a:rPr>
              <a:t>firms </a:t>
            </a:r>
            <a:r>
              <a:rPr lang="en-US" sz="2400" dirty="0" smtClean="0">
                <a:solidFill>
                  <a:schemeClr val="tx1"/>
                </a:solidFill>
              </a:rPr>
              <a:t>must compete </a:t>
            </a:r>
            <a:r>
              <a:rPr lang="en-US" sz="2400" dirty="0" smtClean="0">
                <a:solidFill>
                  <a:schemeClr val="tx1"/>
                </a:solidFill>
              </a:rPr>
              <a:t>not with a single firm, or even a group of firms, but with an entire subculture.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organic nature </a:t>
            </a:r>
            <a:r>
              <a:rPr lang="en-US" sz="2400" dirty="0" smtClean="0">
                <a:solidFill>
                  <a:schemeClr val="tx1"/>
                </a:solidFill>
              </a:rPr>
              <a:t>of this system is the hardest to duplicate and therefore the most sustainable advantage </a:t>
            </a:r>
            <a:r>
              <a:rPr lang="en-US" sz="2400" dirty="0" smtClean="0">
                <a:solidFill>
                  <a:schemeClr val="tx1"/>
                </a:solidFill>
              </a:rPr>
              <a:t>of </a:t>
            </a:r>
            <a:r>
              <a:rPr lang="en-US" sz="2400" dirty="0" err="1" smtClean="0">
                <a:solidFill>
                  <a:schemeClr val="tx1"/>
                </a:solidFill>
              </a:rPr>
              <a:t>Sassuolo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firms.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Koenig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pioneer of modern printing press technology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new paper-making machines </a:t>
            </a:r>
            <a:r>
              <a:rPr lang="en-US" sz="2400" dirty="0" smtClean="0">
                <a:solidFill>
                  <a:schemeClr val="tx1"/>
                </a:solidFill>
              </a:rPr>
              <a:t>also </a:t>
            </a:r>
            <a:r>
              <a:rPr lang="en-US" sz="2400" dirty="0" smtClean="0">
                <a:solidFill>
                  <a:srgbClr val="C00000"/>
                </a:solidFill>
              </a:rPr>
              <a:t>reduced the price </a:t>
            </a:r>
            <a:r>
              <a:rPr lang="en-US" sz="2400" dirty="0" smtClean="0">
                <a:solidFill>
                  <a:schemeClr val="tx1"/>
                </a:solidFill>
              </a:rPr>
              <a:t>of paper, leading to higher sales of newspapers and </a:t>
            </a:r>
            <a:r>
              <a:rPr lang="en-US" sz="2400" dirty="0" smtClean="0">
                <a:solidFill>
                  <a:srgbClr val="C00000"/>
                </a:solidFill>
              </a:rPr>
              <a:t>heightened interest in improved printing presses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rgbClr val="C00000"/>
                </a:solidFill>
              </a:rPr>
              <a:t>1809</a:t>
            </a:r>
            <a:r>
              <a:rPr lang="en-US" sz="2400" dirty="0" smtClean="0">
                <a:solidFill>
                  <a:schemeClr val="tx1"/>
                </a:solidFill>
              </a:rPr>
              <a:t>, Koenig signed an </a:t>
            </a:r>
            <a:r>
              <a:rPr lang="en-US" sz="2400" dirty="0" smtClean="0">
                <a:solidFill>
                  <a:srgbClr val="C00000"/>
                </a:solidFill>
              </a:rPr>
              <a:t>agreement</a:t>
            </a:r>
            <a:r>
              <a:rPr lang="en-US" sz="2400" dirty="0" smtClean="0">
                <a:solidFill>
                  <a:schemeClr val="tx1"/>
                </a:solidFill>
              </a:rPr>
              <a:t> with a </a:t>
            </a:r>
            <a:r>
              <a:rPr lang="en-US" sz="2400" dirty="0" smtClean="0">
                <a:solidFill>
                  <a:srgbClr val="C00000"/>
                </a:solidFill>
              </a:rPr>
              <a:t>group of London print shop owners and publishers</a:t>
            </a:r>
            <a:r>
              <a:rPr lang="en-US" sz="2400" dirty="0" smtClean="0">
                <a:solidFill>
                  <a:schemeClr val="tx1"/>
                </a:solidFill>
              </a:rPr>
              <a:t>. In return for a share of future profits from his new machine, they were to </a:t>
            </a:r>
            <a:r>
              <a:rPr lang="en-US" sz="2400" dirty="0" smtClean="0">
                <a:solidFill>
                  <a:srgbClr val="C00000"/>
                </a:solidFill>
              </a:rPr>
              <a:t>finance</a:t>
            </a:r>
            <a:r>
              <a:rPr lang="en-US" sz="2400" dirty="0" smtClean="0">
                <a:solidFill>
                  <a:schemeClr val="tx1"/>
                </a:solidFill>
              </a:rPr>
              <a:t> its construction. 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London</a:t>
            </a:r>
            <a:r>
              <a:rPr lang="en-US" sz="2400" dirty="0" smtClean="0">
                <a:solidFill>
                  <a:schemeClr val="tx1"/>
                </a:solidFill>
              </a:rPr>
              <a:t>, Koenig met </a:t>
            </a:r>
            <a:r>
              <a:rPr lang="en-US" sz="2400" dirty="0" smtClean="0">
                <a:solidFill>
                  <a:srgbClr val="C00000"/>
                </a:solidFill>
              </a:rPr>
              <a:t>Andreas Bauer</a:t>
            </a:r>
            <a:r>
              <a:rPr lang="en-US" sz="2400" dirty="0" smtClean="0">
                <a:solidFill>
                  <a:schemeClr val="tx1"/>
                </a:solidFill>
              </a:rPr>
              <a:t>, another German expatriate, who was an </a:t>
            </a:r>
            <a:r>
              <a:rPr lang="en-US" sz="2400" dirty="0" smtClean="0">
                <a:solidFill>
                  <a:srgbClr val="C00000"/>
                </a:solidFill>
              </a:rPr>
              <a:t>optician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smtClean="0">
                <a:solidFill>
                  <a:srgbClr val="C00000"/>
                </a:solidFill>
              </a:rPr>
              <a:t>precision mechanic</a:t>
            </a:r>
            <a:r>
              <a:rPr lang="en-US" sz="2400" dirty="0" smtClean="0">
                <a:solidFill>
                  <a:schemeClr val="tx1"/>
                </a:solidFill>
              </a:rPr>
              <a:t>. In </a:t>
            </a:r>
            <a:r>
              <a:rPr lang="en-US" sz="2400" dirty="0" smtClean="0">
                <a:solidFill>
                  <a:srgbClr val="C00000"/>
                </a:solidFill>
              </a:rPr>
              <a:t>1812</a:t>
            </a:r>
            <a:r>
              <a:rPr lang="en-US" sz="2400" dirty="0" smtClean="0">
                <a:solidFill>
                  <a:schemeClr val="tx1"/>
                </a:solidFill>
              </a:rPr>
              <a:t>, Koenig and Bauer (</a:t>
            </a:r>
            <a:r>
              <a:rPr lang="en-US" sz="2400" dirty="0" smtClean="0">
                <a:solidFill>
                  <a:srgbClr val="C00000"/>
                </a:solidFill>
              </a:rPr>
              <a:t>K&amp;B) developed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rgbClr val="C00000"/>
                </a:solidFill>
              </a:rPr>
              <a:t>1814</a:t>
            </a:r>
            <a:r>
              <a:rPr lang="en-US" sz="2400" dirty="0" smtClean="0">
                <a:solidFill>
                  <a:schemeClr val="tx1"/>
                </a:solidFill>
              </a:rPr>
              <a:t>, a K&amp;B press printed a complete edition of the </a:t>
            </a:r>
            <a:r>
              <a:rPr lang="en-US" sz="2400" dirty="0" smtClean="0">
                <a:solidFill>
                  <a:srgbClr val="C00000"/>
                </a:solidFill>
              </a:rPr>
              <a:t>Times</a:t>
            </a:r>
            <a:r>
              <a:rPr lang="en-US" sz="2400" dirty="0" smtClean="0">
                <a:solidFill>
                  <a:schemeClr val="tx1"/>
                </a:solidFill>
              </a:rPr>
              <a:t> at the rate of </a:t>
            </a:r>
            <a:r>
              <a:rPr lang="en-US" sz="2400" dirty="0" smtClean="0">
                <a:solidFill>
                  <a:srgbClr val="C00000"/>
                </a:solidFill>
              </a:rPr>
              <a:t>1,100 copies per hour</a:t>
            </a:r>
            <a:r>
              <a:rPr lang="en-US" sz="2400" dirty="0" smtClean="0">
                <a:solidFill>
                  <a:schemeClr val="tx1"/>
                </a:solidFill>
              </a:rPr>
              <a:t>. K&amp;B’s next advances were in “perfecting” (which allowed printing on </a:t>
            </a:r>
            <a:r>
              <a:rPr lang="en-US" sz="2400" dirty="0" smtClean="0">
                <a:solidFill>
                  <a:srgbClr val="C00000"/>
                </a:solidFill>
              </a:rPr>
              <a:t>both </a:t>
            </a:r>
            <a:r>
              <a:rPr lang="en-US" sz="2400" dirty="0" smtClean="0">
                <a:solidFill>
                  <a:srgbClr val="C00000"/>
                </a:solidFill>
              </a:rPr>
              <a:t>sides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Returning 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867400"/>
          </a:xfr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K&amp;B began to prosper</a:t>
            </a:r>
            <a:r>
              <a:rPr lang="en-US" sz="2400" dirty="0" smtClean="0">
                <a:solidFill>
                  <a:schemeClr val="tx1"/>
                </a:solidFill>
              </a:rPr>
              <a:t>, but the company soon ran into a </a:t>
            </a:r>
            <a:r>
              <a:rPr lang="en-US" sz="2400" dirty="0" smtClean="0">
                <a:solidFill>
                  <a:srgbClr val="C00000"/>
                </a:solidFill>
              </a:rPr>
              <a:t>dispute with its financial </a:t>
            </a:r>
            <a:r>
              <a:rPr lang="en-US" sz="2400" dirty="0" smtClean="0">
                <a:solidFill>
                  <a:srgbClr val="C00000"/>
                </a:solidFill>
              </a:rPr>
              <a:t>backers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chemeClr val="tx1"/>
                </a:solidFill>
              </a:rPr>
              <a:t>They did not want K&amp;B to sell presses to competitors either within or outside of England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chemeClr val="tx1"/>
                </a:solidFill>
              </a:rPr>
              <a:t>Koenig and Bauer decided to leave England in </a:t>
            </a:r>
            <a:r>
              <a:rPr lang="en-US" sz="2400" dirty="0" smtClean="0">
                <a:solidFill>
                  <a:srgbClr val="C00000"/>
                </a:solidFill>
              </a:rPr>
              <a:t>1818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After searching for a </a:t>
            </a:r>
            <a:r>
              <a:rPr lang="en-US" sz="2400" dirty="0" smtClean="0">
                <a:solidFill>
                  <a:srgbClr val="C00000"/>
                </a:solidFill>
              </a:rPr>
              <a:t>new location</a:t>
            </a:r>
            <a:r>
              <a:rPr lang="en-US" sz="2400" dirty="0" smtClean="0">
                <a:solidFill>
                  <a:schemeClr val="tx1"/>
                </a:solidFill>
              </a:rPr>
              <a:t>, the company settled in </a:t>
            </a:r>
            <a:r>
              <a:rPr lang="en-US" sz="2400" dirty="0" err="1" smtClean="0">
                <a:solidFill>
                  <a:srgbClr val="C00000"/>
                </a:solidFill>
              </a:rPr>
              <a:t>Oberzell</a:t>
            </a:r>
            <a:r>
              <a:rPr lang="en-US" sz="2400" dirty="0" smtClean="0">
                <a:solidFill>
                  <a:schemeClr val="tx1"/>
                </a:solidFill>
              </a:rPr>
              <a:t>. An </a:t>
            </a:r>
            <a:r>
              <a:rPr lang="en-US" sz="2400" dirty="0" smtClean="0">
                <a:solidFill>
                  <a:srgbClr val="C00000"/>
                </a:solidFill>
              </a:rPr>
              <a:t>unlikely place </a:t>
            </a:r>
            <a:r>
              <a:rPr lang="en-US" sz="2400" dirty="0" smtClean="0">
                <a:solidFill>
                  <a:schemeClr val="tx1"/>
                </a:solidFill>
              </a:rPr>
              <a:t>to locate </a:t>
            </a:r>
            <a:r>
              <a:rPr lang="en-US" sz="2000" dirty="0" smtClean="0">
                <a:solidFill>
                  <a:schemeClr val="tx1"/>
                </a:solidFill>
              </a:rPr>
              <a:t>(there </a:t>
            </a:r>
            <a:r>
              <a:rPr lang="en-US" sz="2000" dirty="0" smtClean="0">
                <a:solidFill>
                  <a:schemeClr val="tx1"/>
                </a:solidFill>
              </a:rPr>
              <a:t>was </a:t>
            </a:r>
            <a:r>
              <a:rPr lang="en-US" sz="2000" dirty="0" smtClean="0">
                <a:solidFill>
                  <a:srgbClr val="C00000"/>
                </a:solidFill>
              </a:rPr>
              <a:t>little industry </a:t>
            </a:r>
            <a:r>
              <a:rPr lang="en-US" sz="2000" dirty="0" smtClean="0">
                <a:solidFill>
                  <a:srgbClr val="C00000"/>
                </a:solidFill>
              </a:rPr>
              <a:t>there)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king of Bavaria </a:t>
            </a:r>
            <a:r>
              <a:rPr lang="en-US" sz="2400" dirty="0" smtClean="0">
                <a:solidFill>
                  <a:schemeClr val="tx1"/>
                </a:solidFill>
              </a:rPr>
              <a:t>was actively trying to </a:t>
            </a:r>
            <a:r>
              <a:rPr lang="en-US" sz="2400" dirty="0" smtClean="0">
                <a:solidFill>
                  <a:srgbClr val="C00000"/>
                </a:solidFill>
              </a:rPr>
              <a:t>attract industry </a:t>
            </a:r>
            <a:r>
              <a:rPr lang="en-US" sz="2400" dirty="0" smtClean="0">
                <a:solidFill>
                  <a:schemeClr val="tx1"/>
                </a:solidFill>
              </a:rPr>
              <a:t>to the region and helped K&amp;B in locating and purchasing an </a:t>
            </a:r>
            <a:r>
              <a:rPr lang="en-US" sz="2400" dirty="0" smtClean="0">
                <a:solidFill>
                  <a:srgbClr val="C00000"/>
                </a:solidFill>
              </a:rPr>
              <a:t>abandoned monastery for use as a factory.</a:t>
            </a:r>
            <a:r>
              <a:rPr lang="en-US" sz="2400" dirty="0" smtClean="0">
                <a:solidFill>
                  <a:schemeClr val="tx1"/>
                </a:solidFill>
              </a:rPr>
              <a:t> Other incentives provided to locate in the region included: </a:t>
            </a:r>
            <a:r>
              <a:rPr lang="en-US" sz="2400" dirty="0" smtClean="0">
                <a:solidFill>
                  <a:srgbClr val="C00000"/>
                </a:solidFill>
              </a:rPr>
              <a:t>financial assistance in the early years</a:t>
            </a:r>
            <a:r>
              <a:rPr lang="en-US" sz="2400" dirty="0" smtClean="0">
                <a:solidFill>
                  <a:schemeClr val="tx1"/>
                </a:solidFill>
              </a:rPr>
              <a:t>; </a:t>
            </a:r>
            <a:r>
              <a:rPr lang="en-US" sz="2400" dirty="0" smtClean="0">
                <a:solidFill>
                  <a:srgbClr val="C00000"/>
                </a:solidFill>
              </a:rPr>
              <a:t>a tax exemption for the first ten years</a:t>
            </a:r>
            <a:r>
              <a:rPr lang="en-US" sz="2400" dirty="0" smtClean="0">
                <a:solidFill>
                  <a:schemeClr val="tx1"/>
                </a:solidFill>
              </a:rPr>
              <a:t>; </a:t>
            </a:r>
            <a:r>
              <a:rPr lang="en-US" sz="2400" dirty="0" smtClean="0">
                <a:solidFill>
                  <a:srgbClr val="C00000"/>
                </a:solidFill>
              </a:rPr>
              <a:t>ten years’ protection on all inventions and </a:t>
            </a:r>
            <a:r>
              <a:rPr lang="en-US" sz="2400" dirty="0" smtClean="0">
                <a:solidFill>
                  <a:srgbClr val="C00000"/>
                </a:solidFill>
              </a:rPr>
              <a:t>trades</a:t>
            </a:r>
            <a:r>
              <a:rPr lang="en-US" sz="2400" dirty="0" smtClean="0">
                <a:solidFill>
                  <a:schemeClr val="tx1"/>
                </a:solidFill>
              </a:rPr>
              <a:t>; </a:t>
            </a:r>
            <a:r>
              <a:rPr lang="en-US" sz="2400" dirty="0" smtClean="0">
                <a:solidFill>
                  <a:srgbClr val="C00000"/>
                </a:solidFill>
              </a:rPr>
              <a:t>no obligatory military service </a:t>
            </a:r>
            <a:r>
              <a:rPr lang="en-US" sz="2400" dirty="0" smtClean="0">
                <a:solidFill>
                  <a:schemeClr val="tx1"/>
                </a:solidFill>
              </a:rPr>
              <a:t>for company workers during the early years; and </a:t>
            </a:r>
            <a:r>
              <a:rPr lang="en-US" sz="2400" dirty="0" smtClean="0">
                <a:solidFill>
                  <a:srgbClr val="C00000"/>
                </a:solidFill>
              </a:rPr>
              <a:t>no tariffs on imports of machinery and other necessary raw materials.</a:t>
            </a:r>
            <a:endParaRPr lang="fa-IR" sz="24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Returning to Germany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Advantages  &amp; Disadvantages </a:t>
            </a:r>
            <a:r>
              <a:rPr lang="en-US" sz="2400" dirty="0" smtClean="0">
                <a:solidFill>
                  <a:schemeClr val="tx1"/>
                </a:solidFill>
              </a:rPr>
              <a:t>of the </a:t>
            </a:r>
            <a:r>
              <a:rPr lang="en-US" sz="2400" dirty="0" err="1" smtClean="0">
                <a:solidFill>
                  <a:schemeClr val="tx1"/>
                </a:solidFill>
              </a:rPr>
              <a:t>Oberzell</a:t>
            </a:r>
            <a:r>
              <a:rPr lang="en-US" sz="2400" dirty="0" smtClean="0">
                <a:solidFill>
                  <a:schemeClr val="tx1"/>
                </a:solidFill>
              </a:rPr>
              <a:t> location: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production costs </a:t>
            </a:r>
            <a:r>
              <a:rPr lang="en-US" sz="2000" dirty="0" smtClean="0">
                <a:solidFill>
                  <a:schemeClr val="tx1"/>
                </a:solidFill>
              </a:rPr>
              <a:t>were only </a:t>
            </a:r>
            <a:r>
              <a:rPr lang="en-US" sz="2000" dirty="0" smtClean="0">
                <a:solidFill>
                  <a:srgbClr val="C00000"/>
                </a:solidFill>
              </a:rPr>
              <a:t>one-third</a:t>
            </a:r>
            <a:r>
              <a:rPr lang="en-US" sz="2000" dirty="0" smtClean="0">
                <a:solidFill>
                  <a:schemeClr val="tx1"/>
                </a:solidFill>
              </a:rPr>
              <a:t> of English costs due to lower wages and other costs. 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raw</a:t>
            </a:r>
            <a:r>
              <a:rPr lang="en-US" sz="2000" dirty="0" smtClean="0">
                <a:solidFill>
                  <a:schemeClr val="tx1"/>
                </a:solidFill>
              </a:rPr>
              <a:t> materials were difficult to obtain</a:t>
            </a:r>
          </a:p>
          <a:p>
            <a:pPr lvl="1"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most local labor was </a:t>
            </a:r>
            <a:r>
              <a:rPr lang="en-US" sz="2000" dirty="0" smtClean="0">
                <a:solidFill>
                  <a:srgbClr val="C00000"/>
                </a:solidFill>
              </a:rPr>
              <a:t>unskilled</a:t>
            </a:r>
            <a:r>
              <a:rPr lang="en-US" sz="2000" dirty="0" smtClean="0">
                <a:solidFill>
                  <a:schemeClr val="tx1"/>
                </a:solidFill>
              </a:rPr>
              <a:t> and unfamiliar with industrial production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rgbClr val="C00000"/>
                </a:solidFill>
              </a:rPr>
              <a:t>1819</a:t>
            </a:r>
            <a:r>
              <a:rPr lang="en-US" sz="2400" dirty="0" smtClean="0">
                <a:solidFill>
                  <a:schemeClr val="tx1"/>
                </a:solidFill>
              </a:rPr>
              <a:t>, K&amp;B completed its </a:t>
            </a:r>
            <a:r>
              <a:rPr lang="en-US" sz="2400" dirty="0" smtClean="0">
                <a:solidFill>
                  <a:srgbClr val="C00000"/>
                </a:solidFill>
              </a:rPr>
              <a:t>first machine </a:t>
            </a:r>
            <a:r>
              <a:rPr lang="en-US" sz="2400" dirty="0" smtClean="0">
                <a:solidFill>
                  <a:schemeClr val="tx1"/>
                </a:solidFill>
              </a:rPr>
              <a:t>built in Germany.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Over the next several years, K&amp;B built presses for print shops in Augsburg and Hamburg (</a:t>
            </a:r>
            <a:r>
              <a:rPr lang="en-US" sz="2400" u="sng" dirty="0" smtClean="0">
                <a:solidFill>
                  <a:schemeClr val="tx1"/>
                </a:solidFill>
              </a:rPr>
              <a:t>Germany</a:t>
            </a:r>
            <a:r>
              <a:rPr lang="en-US" sz="2400" dirty="0" smtClean="0">
                <a:solidFill>
                  <a:schemeClr val="tx1"/>
                </a:solidFill>
              </a:rPr>
              <a:t>), Copenhagen (</a:t>
            </a:r>
            <a:r>
              <a:rPr lang="en-US" sz="2400" u="sng" dirty="0" smtClean="0">
                <a:solidFill>
                  <a:schemeClr val="tx1"/>
                </a:solidFill>
              </a:rPr>
              <a:t>Denmark</a:t>
            </a:r>
            <a:r>
              <a:rPr lang="en-US" sz="2400" dirty="0" smtClean="0">
                <a:solidFill>
                  <a:schemeClr val="tx1"/>
                </a:solidFill>
              </a:rPr>
              <a:t>), and several locations in France.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rgbClr val="C00000"/>
                </a:solidFill>
              </a:rPr>
              <a:t>1827</a:t>
            </a:r>
            <a:r>
              <a:rPr lang="en-US" sz="2400" dirty="0" smtClean="0">
                <a:solidFill>
                  <a:schemeClr val="tx1"/>
                </a:solidFill>
              </a:rPr>
              <a:t>, the company founded a </a:t>
            </a:r>
            <a:r>
              <a:rPr lang="en-US" sz="2400" dirty="0" smtClean="0">
                <a:solidFill>
                  <a:srgbClr val="C00000"/>
                </a:solidFill>
              </a:rPr>
              <a:t>paper manufacturing firm</a:t>
            </a:r>
            <a:r>
              <a:rPr lang="en-US" sz="2400" dirty="0" smtClean="0">
                <a:solidFill>
                  <a:schemeClr val="tx1"/>
                </a:solidFill>
              </a:rPr>
              <a:t>. It used an </a:t>
            </a:r>
            <a:r>
              <a:rPr lang="en-US" sz="2400" dirty="0" smtClean="0">
                <a:solidFill>
                  <a:srgbClr val="C00000"/>
                </a:solidFill>
              </a:rPr>
              <a:t>English machine bought from </a:t>
            </a:r>
            <a:r>
              <a:rPr lang="en-US" sz="2400" dirty="0" err="1" smtClean="0">
                <a:solidFill>
                  <a:srgbClr val="C00000"/>
                </a:solidFill>
              </a:rPr>
              <a:t>Donkin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emergence of domestic rivalry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 number of </a:t>
            </a:r>
            <a:r>
              <a:rPr lang="en-US" sz="2400" dirty="0" smtClean="0">
                <a:solidFill>
                  <a:srgbClr val="C00000"/>
                </a:solidFill>
              </a:rPr>
              <a:t>other German competitors </a:t>
            </a:r>
            <a:r>
              <a:rPr lang="en-US" sz="2400" dirty="0" smtClean="0">
                <a:solidFill>
                  <a:schemeClr val="tx1"/>
                </a:solidFill>
              </a:rPr>
              <a:t>(and one Austrian) entered the industry, starting in the </a:t>
            </a:r>
            <a:r>
              <a:rPr lang="en-US" sz="2400" dirty="0" smtClean="0">
                <a:solidFill>
                  <a:srgbClr val="C00000"/>
                </a:solidFill>
              </a:rPr>
              <a:t>1830s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All their </a:t>
            </a:r>
            <a:r>
              <a:rPr lang="en-US" sz="2400" dirty="0" smtClean="0">
                <a:solidFill>
                  <a:srgbClr val="C00000"/>
                </a:solidFill>
              </a:rPr>
              <a:t>founders</a:t>
            </a:r>
            <a:r>
              <a:rPr lang="en-US" sz="2400" dirty="0" smtClean="0">
                <a:solidFill>
                  <a:schemeClr val="tx1"/>
                </a:solidFill>
              </a:rPr>
              <a:t> had either worked at K&amp;B or had some other connection with the firm.</a:t>
            </a:r>
          </a:p>
          <a:p>
            <a:pPr algn="just" rtl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 gradual process of </a:t>
            </a:r>
            <a:r>
              <a:rPr lang="en-US" sz="2400" dirty="0" smtClean="0">
                <a:solidFill>
                  <a:srgbClr val="C00000"/>
                </a:solidFill>
              </a:rPr>
              <a:t>consolidation</a:t>
            </a:r>
            <a:r>
              <a:rPr lang="en-US" sz="2400" dirty="0" smtClean="0">
                <a:solidFill>
                  <a:schemeClr val="tx1"/>
                </a:solidFill>
              </a:rPr>
              <a:t> began during the world economic downturn following World War I. In </a:t>
            </a:r>
            <a:r>
              <a:rPr lang="en-US" sz="2400" dirty="0" smtClean="0">
                <a:solidFill>
                  <a:srgbClr val="C00000"/>
                </a:solidFill>
              </a:rPr>
              <a:t>1921</a:t>
            </a:r>
            <a:r>
              <a:rPr lang="en-US" sz="2400" dirty="0" smtClean="0">
                <a:solidFill>
                  <a:schemeClr val="tx1"/>
                </a:solidFill>
              </a:rPr>
              <a:t>, K&amp;B </a:t>
            </a:r>
            <a:r>
              <a:rPr lang="en-US" sz="2400" dirty="0" smtClean="0">
                <a:solidFill>
                  <a:srgbClr val="C00000"/>
                </a:solidFill>
              </a:rPr>
              <a:t>acquired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Mödlinger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Schnellpressenfabrik</a:t>
            </a:r>
            <a:r>
              <a:rPr lang="en-US" sz="2400" dirty="0" smtClean="0">
                <a:solidFill>
                  <a:schemeClr val="tx1"/>
                </a:solidFill>
              </a:rPr>
              <a:t> and signed a cooperation agreement with Faber &amp; Schleicher, an Offenbach-based firm that had been established in 1871. About the same time, Dresdner </a:t>
            </a:r>
            <a:r>
              <a:rPr lang="en-US" sz="2400" dirty="0" err="1" smtClean="0">
                <a:solidFill>
                  <a:schemeClr val="tx1"/>
                </a:solidFill>
              </a:rPr>
              <a:t>Schnellpressenfabrik</a:t>
            </a:r>
            <a:r>
              <a:rPr lang="en-US" sz="2400" dirty="0" smtClean="0">
                <a:solidFill>
                  <a:schemeClr val="tx1"/>
                </a:solidFill>
              </a:rPr>
              <a:t> merged with </a:t>
            </a:r>
            <a:r>
              <a:rPr lang="en-US" sz="2400" dirty="0" err="1" smtClean="0">
                <a:solidFill>
                  <a:schemeClr val="tx1"/>
                </a:solidFill>
              </a:rPr>
              <a:t>Leipziger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Schnellpressenfabrik</a:t>
            </a:r>
            <a:r>
              <a:rPr lang="en-US" sz="2400" dirty="0" smtClean="0">
                <a:solidFill>
                  <a:schemeClr val="tx1"/>
                </a:solidFill>
              </a:rPr>
              <a:t> to become </a:t>
            </a:r>
            <a:r>
              <a:rPr lang="en-US" sz="2400" dirty="0" err="1" smtClean="0">
                <a:solidFill>
                  <a:schemeClr val="tx1"/>
                </a:solidFill>
              </a:rPr>
              <a:t>Planeta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229226" cy="71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1464</TotalTime>
  <Words>4597</Words>
  <Application>Microsoft Office PowerPoint</Application>
  <PresentationFormat>On-screen Show (4:3)</PresentationFormat>
  <Paragraphs>329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Trek</vt:lpstr>
      <vt:lpstr>The competitive advantage of nations Michael E. Porter </vt:lpstr>
      <vt:lpstr>Four Industries</vt:lpstr>
      <vt:lpstr>The German Printing Press Industry</vt:lpstr>
      <vt:lpstr>Introduction</vt:lpstr>
      <vt:lpstr>Koenig pioneer of modern printing press technology</vt:lpstr>
      <vt:lpstr>Koenig pioneer of modern printing press technology</vt:lpstr>
      <vt:lpstr>Returning to Germany</vt:lpstr>
      <vt:lpstr>Returning to Germany</vt:lpstr>
      <vt:lpstr>The emergence of domestic rivalry</vt:lpstr>
      <vt:lpstr>The emergence of domestic rivalry</vt:lpstr>
      <vt:lpstr>The strategies of German competitors</vt:lpstr>
      <vt:lpstr>The strategies of German competitors</vt:lpstr>
      <vt:lpstr>Specialized factor creation</vt:lpstr>
      <vt:lpstr>Specialized factor creation</vt:lpstr>
      <vt:lpstr>Sophisticated home demand</vt:lpstr>
      <vt:lpstr>Sophisticated home demand</vt:lpstr>
      <vt:lpstr>The German printing cluster</vt:lpstr>
      <vt:lpstr>Shifting competitive positions</vt:lpstr>
      <vt:lpstr>Shifting competitive positions</vt:lpstr>
      <vt:lpstr>Danger signals</vt:lpstr>
      <vt:lpstr>Summary</vt:lpstr>
      <vt:lpstr>Summary</vt:lpstr>
      <vt:lpstr>Summary</vt:lpstr>
      <vt:lpstr>Summary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competitive advantage of nations- Michael E. Porter</dc:title>
  <dc:creator/>
  <cp:lastModifiedBy>NPSoft</cp:lastModifiedBy>
  <cp:revision>250</cp:revision>
  <dcterms:created xsi:type="dcterms:W3CDTF">2006-08-16T00:00:00Z</dcterms:created>
  <dcterms:modified xsi:type="dcterms:W3CDTF">2014-05-31T15:00:07Z</dcterms:modified>
</cp:coreProperties>
</file>