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Override1.xml" ContentType="application/vnd.openxmlformats-officedocument.themeOverride+xml"/>
  <Override PartName="/ppt/tableStyles.xml" ContentType="application/vnd.openxmlformats-officedocument.presentationml.tableStyles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79.xml" ContentType="application/vnd.openxmlformats-officedocument.presentationml.slide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Override4.xml" ContentType="application/vnd.openxmlformats-officedocument.themeOverr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Default Extension="tiff" ContentType="image/tiff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Override5.xml" ContentType="application/vnd.openxmlformats-officedocument.themeOverr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32" r:id="rId6"/>
    <p:sldMasterId id="2147483744" r:id="rId7"/>
    <p:sldMasterId id="2147483756" r:id="rId8"/>
  </p:sldMasterIdLst>
  <p:notesMasterIdLst>
    <p:notesMasterId r:id="rId103"/>
  </p:notesMasterIdLst>
  <p:sldIdLst>
    <p:sldId id="256" r:id="rId9"/>
    <p:sldId id="369" r:id="rId10"/>
    <p:sldId id="267" r:id="rId11"/>
    <p:sldId id="269" r:id="rId12"/>
    <p:sldId id="270" r:id="rId13"/>
    <p:sldId id="351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5" r:id="rId38"/>
    <p:sldId id="349" r:id="rId39"/>
    <p:sldId id="348" r:id="rId40"/>
    <p:sldId id="294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46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52" r:id="rId91"/>
    <p:sldId id="345" r:id="rId92"/>
    <p:sldId id="357" r:id="rId93"/>
    <p:sldId id="355" r:id="rId94"/>
    <p:sldId id="356" r:id="rId95"/>
    <p:sldId id="358" r:id="rId96"/>
    <p:sldId id="360" r:id="rId97"/>
    <p:sldId id="361" r:id="rId98"/>
    <p:sldId id="362" r:id="rId99"/>
    <p:sldId id="365" r:id="rId100"/>
    <p:sldId id="363" r:id="rId101"/>
    <p:sldId id="364" r:id="rId10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44C022"/>
    <a:srgbClr val="19C3FF"/>
    <a:srgbClr val="5FE53B"/>
    <a:srgbClr val="F8F8F8"/>
    <a:srgbClr val="66FF33"/>
    <a:srgbClr val="FF505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99" autoAdjust="0"/>
    <p:restoredTop sz="88982" autoAdjust="0"/>
  </p:normalViewPr>
  <p:slideViewPr>
    <p:cSldViewPr>
      <p:cViewPr>
        <p:scale>
          <a:sx n="80" d="100"/>
          <a:sy n="80" d="100"/>
        </p:scale>
        <p:origin x="-864" y="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388"/>
    </p:cViewPr>
  </p:sorterViewPr>
  <p:notesViewPr>
    <p:cSldViewPr>
      <p:cViewPr varScale="1">
        <p:scale>
          <a:sx n="60" d="100"/>
          <a:sy n="60" d="100"/>
        </p:scale>
        <p:origin x="-2490" y="-7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07" Type="http://schemas.openxmlformats.org/officeDocument/2006/relationships/tableStyles" Target="tableStyles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87" Type="http://schemas.openxmlformats.org/officeDocument/2006/relationships/slide" Target="slides/slide79.xml"/><Relationship Id="rId102" Type="http://schemas.openxmlformats.org/officeDocument/2006/relationships/slide" Target="slides/slide94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6" Type="http://schemas.openxmlformats.org/officeDocument/2006/relationships/theme" Target="theme/theme1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47AC118-579C-4653-8FEB-2CA9697556F7}" type="datetimeFigureOut">
              <a:rPr lang="fa-IR" smtClean="0"/>
              <a:pPr/>
              <a:t>1434/03/26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E3F8E94-62EF-4BBA-8FB1-9DD0CE7820DF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F8E94-62EF-4BBA-8FB1-9DD0CE7820DF}" type="slidenum">
              <a:rPr lang="fa-IR" smtClean="0"/>
              <a:pPr/>
              <a:t>9</a:t>
            </a:fld>
            <a:endParaRPr lang="fa-I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F8E94-62EF-4BBA-8FB1-9DD0CE7820DF}" type="slidenum">
              <a:rPr lang="fa-IR" smtClean="0"/>
              <a:pPr/>
              <a:t>10</a:t>
            </a:fld>
            <a:endParaRPr lang="fa-I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F8E94-62EF-4BBA-8FB1-9DD0CE7820DF}" type="slidenum">
              <a:rPr lang="fa-IR" smtClean="0"/>
              <a:pPr/>
              <a:t>15</a:t>
            </a:fld>
            <a:endParaRPr lang="fa-I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F8E94-62EF-4BBA-8FB1-9DD0CE7820DF}" type="slidenum">
              <a:rPr lang="fa-IR" smtClean="0"/>
              <a:pPr/>
              <a:t>33</a:t>
            </a:fld>
            <a:endParaRPr lang="fa-I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F8E94-62EF-4BBA-8FB1-9DD0CE7820DF}" type="slidenum">
              <a:rPr lang="fa-IR" smtClean="0"/>
              <a:pPr/>
              <a:t>37</a:t>
            </a:fld>
            <a:endParaRPr lang="fa-I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F8E94-62EF-4BBA-8FB1-9DD0CE7820DF}" type="slidenum">
              <a:rPr lang="fa-IR" smtClean="0"/>
              <a:pPr/>
              <a:t>47</a:t>
            </a:fld>
            <a:endParaRPr lang="fa-I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BFFE7-0726-4142-85E0-B06310AAE33E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D58B9-AC10-4ACB-9259-3AC3B3198F22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02D5-3D5D-427B-BB1F-BF475AEC6159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3DDFC60F-F23D-4613-880C-B9B7593121CC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2C2B3-ED26-43F0-A0C8-C66E6A5B2306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1B911-BC40-4F9A-AB2E-CE281B21A2AC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879B9EF1-016C-434D-ACE0-2A9DFAA7683B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D4A0E09F-C5CE-41B4-B581-97930B0E5678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2D157-6A46-4B52-885A-E63AB4EDECAD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83A28-6E1E-4E35-9671-94448CCB1D5A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98E6F-617D-4AA2-9C2B-7038BEAB1455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DA40-EB1A-4294-A294-992CE31F685C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6B7D1BF4-E455-47E2-9B57-2CB84ACF9AFB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A255-5169-47D8-A5D7-4134667461FE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ADC46085-590F-4F68-8E0D-91AB3A230DDF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944AA-2EDB-4795-9022-60467F620D27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F7173-3E0F-48A6-8443-8529E2A7706B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83BBC-D5B3-439E-AADE-6160C75C7CB2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3D2D7-183B-4680-B478-8A11DCC75B08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8C9B-7BB2-4B90-9506-CC3C03A7E7BC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FA50E-06DC-4245-A1AD-98C24CB2954F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A96CC-6015-4F87-B6D4-543328052587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F5C94-43CF-4D23-A3CE-EB584658660B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DF77-D9D5-414E-9433-DD97FB8DFC22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2314838C-9E4C-456F-9880-C8A7EF8054F8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21EA5-EB82-40F7-953E-5725FC40EAE8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3E02-E7A8-448C-BC68-6103F3F05C3F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21E5B8C4-F30D-4E6A-87B3-51E14BB59EBD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00DB931-408F-4A42-9BC3-122EC50C0D21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69B9D121-2BFA-4D6D-AB1F-6DC410996C64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681DBB-D4AF-4F01-AC35-7422F3B4625F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242F04-CC6D-47BC-82A8-766A2602F8C0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97572E-2F61-4D90-955B-BA235ABBB281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B252D-1037-4894-8D97-7288B4BF2055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06A8A4-78DE-4D8A-9A9A-6AD4742FD82C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9C08072B-57A0-43B1-9E8D-C4ADD67F32F4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D10C5FE6-9A00-46EC-9622-6F40295DC718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59D7B91-FB63-4811-9362-15A34157EFE6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9662226-914D-4D67-8CF4-2221D5CC3006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2A9B7-31B9-4AE8-889B-B819F163E511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80C56D1-CA49-40B2-A9BC-8BF26EEC7DA2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1FF80-9A18-4F51-A95C-DD0FEC897D39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5C525-B88A-4661-9BF1-EF6E46ECF5D8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6517-66F5-4F7B-9FD2-8EB79B16D2CE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EFF8F-08A0-44A7-A054-A0727DA0EC3E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31C53-557D-41C3-A46A-A52D3B2843F0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681CC-7ADF-4DEA-A380-495EA11B94D3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7486347-5C58-49D2-92AB-EEB3CB41ED24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8E85-29F3-435A-9D07-FC1C83371641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B2DD1-14BB-4901-BFEB-0A58EBFBD70F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F7B30-FFB3-4829-B53A-1277FC0E32C7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7581F-9BFE-4FFE-A9DA-6F7B7DF5140C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35C7C-77E4-49BA-AD22-73CD6298BDA5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7AC42-EAA6-4A90-9763-AB3CA4830ECE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269BC-F170-4F94-9136-8BA6CD56498D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75715-AEE4-4C21-B815-2FB67B3CF0FC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8C889-D03B-468C-989B-FC71A9553997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D5121-378E-4394-B822-689EA4BE96AD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EB51D-AD70-4CF5-B2AA-D3C3F497C21B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72BE-4858-47D7-8F5A-747DEC9786A2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57133-BA6A-4B0E-822A-82E40EFE555A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5835-46C2-4E71-B253-289DE1E7ADC1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B3448-9C68-4F6D-A27F-81F3409467F8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5963C-003E-4855-98E3-99E66D587578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5154E-9D1C-49E9-9E5D-DC5C3F256392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6800E-15F2-4A0B-8865-C05669163655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367B8-737F-457B-B929-4A79F8D67D35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FD9AB-62F0-4FCD-927B-CA079EB8E1AD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E9C09-1798-47FE-BCED-C714981D67E6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8BAE0-5BF8-409A-87C9-250804047207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A2012-AADB-4C28-8DA0-6517C6D8B35C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E4AE-6668-4BD7-B598-C0D671809289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0F62-6B2C-4B7C-82B6-4A21DF0E2CC8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53FE4-9300-4756-B401-005878F64889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B4AD-0E47-4872-8784-6BD12651F4A7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C5963C-003E-4855-98E3-99E66D587578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B65154E-9D1C-49E9-9E5D-DC5C3F256392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80A0-D59E-44FB-B5A9-1846C404835A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66800E-15F2-4A0B-8865-C05669163655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BFD9AB-62F0-4FCD-927B-CA079EB8E1AD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7E9C09-1798-47FE-BCED-C714981D67E6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A8BAE0-5BF8-409A-87C9-250804047207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BBA2012-AADB-4C28-8DA0-6517C6D8B35C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6E4AE-6668-4BD7-B598-C0D671809289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3B70F62-6B2C-4B7C-82B6-4A21DF0E2CC8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353FE4-9300-4756-B401-005878F64889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E9B4AD-0E47-4872-8784-6BD12651F4A7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4AD6-8BDD-4EF3-B66D-C39DDD3C7933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23FD060-3AD0-4684-BA2F-F3ED7E6B6E4E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1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1E72B9B-0970-4C4F-9A72-2D0738DC4897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1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r" rtl="1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r" rtl="1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r" rtl="1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r" rtl="1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r" rtl="1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r" rtl="1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r" rtl="1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r" rtl="1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r" rtl="1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471AF28B-523B-4BD9-9536-651C43246EFF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rtl="1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r" rtl="1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r" rtl="1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r" rtl="1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r" rtl="1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r" rtl="1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r" rtl="1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r" rtl="1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r" rtl="1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A4F5B6AC-85CF-4827-84D8-36810F38D77B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marL="54864" algn="r" rtl="1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r" rtl="1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r" rtl="1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r" rtl="1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rtl="1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r" rtl="1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r" rtl="1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r" rtl="1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r" rtl="1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r" rtl="1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13E5823-D52F-47EB-9082-AA842FCC9E99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rtl="1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r" rtl="1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r" rtl="1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r" rtl="1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B7781-174F-4159-BF4C-276EA5B36641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C2F0A-7201-48FC-B3BB-1073930842F5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823FD060-3AD0-4684-BA2F-F3ED7E6B6E4E}" type="datetime1">
              <a:rPr lang="en-US" smtClean="0"/>
              <a:pPr/>
              <a:t>2/5/2013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l" rtl="1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r" rtl="1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r" rtl="1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r" rtl="1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r" rtl="1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rtl="1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r" rtl="1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r" rtl="1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r" rtl="1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r" rtl="1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Relationship Id="rId4" Type="http://schemas.openxmlformats.org/officeDocument/2006/relationships/hyperlink" Target="file:///C:\Documents%20and%20Settings\My%20notebook\Desktop\Quran\New%20Folder%20(2)\New%20Bitmap%20Image.bmp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Relationship Id="rId4" Type="http://schemas.openxmlformats.org/officeDocument/2006/relationships/slide" Target="slide6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66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8.xml"/><Relationship Id="rId4" Type="http://schemas.openxmlformats.org/officeDocument/2006/relationships/slide" Target="slide6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67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68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70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71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80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8.xml"/><Relationship Id="rId4" Type="http://schemas.openxmlformats.org/officeDocument/2006/relationships/slide" Target="slide8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51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6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6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8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457200"/>
            <a:ext cx="8382000" cy="4648200"/>
          </a:xfrm>
        </p:spPr>
        <p:txBody>
          <a:bodyPr>
            <a:noAutofit/>
          </a:bodyPr>
          <a:lstStyle/>
          <a:p>
            <a:pPr algn="ctr"/>
            <a:r>
              <a:rPr lang="en-US" sz="22200" dirty="0" smtClean="0">
                <a:solidFill>
                  <a:srgbClr val="FFFF00"/>
                </a:solidFill>
                <a:latin typeface="110_Besmellah" pitchFamily="2" charset="0"/>
              </a:rPr>
              <a:t>g</a:t>
            </a:r>
            <a:endParaRPr lang="fa-IR" sz="22200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24000" y="4919752"/>
            <a:ext cx="614623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dirty="0" smtClean="0">
                <a:solidFill>
                  <a:srgbClr val="FFFF00"/>
                </a:solidFill>
                <a:latin typeface="110_Besmellah" pitchFamily="2" charset="0"/>
              </a:rPr>
              <a:t>1</a:t>
            </a:r>
            <a:endParaRPr lang="en-US" sz="11500" dirty="0"/>
          </a:p>
        </p:txBody>
      </p:sp>
    </p:spTree>
  </p:cSld>
  <p:clrMapOvr>
    <a:masterClrMapping/>
  </p:clrMapOvr>
  <p:transition advTm="11641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762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fa-I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itchFamily="2" charset="-78"/>
              </a:rPr>
              <a:t>داستان‌هاي قرآني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90600"/>
            <a:ext cx="8305800" cy="53340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fa-IR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دلايل استفاده از داستان‌هاي قرآني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fa-IR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1- ايجاد جذابيت و تنوع در آموزش قرآن.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fa-IR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2- موجب افزايش علاقه و انگيزه‌ي كودكان به كتاب و درس قرآن مي‌شود.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fa-IR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3- داستان‌هاي قرآني شامل مطالب بسيار ارزشمند و جاودانه‌ي تربيتي، اخلاقي، اجتماعي و نبرد حق و باطل است.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fa-IR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4- بيان داستان‌هاي قرآني، راه توليدات متنوع و جذاب كتاب‌هاي كمك آموزشي، نوار صوتي و تصويري، فيلم، انيميشن، نرم افزار و ... را باز مي‌كند.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fa-IR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5- والدين دانش‌آموزان، معمولاً با اين داستان‌ها آشنا هستند. اين آشنايي، زمينه‌ي ارتباط آن‌ها با درس قرآن و گفت‌وگو با كودك خود درباره‌ي اين درس فراهم مي‌آورد.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endParaRPr lang="fa-IR" b="1" dirty="0" smtClean="0">
              <a:solidFill>
                <a:srgbClr val="FFFF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B Zar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1143000"/>
          </a:xfrm>
        </p:spPr>
        <p:txBody>
          <a:bodyPr>
            <a:noAutofit/>
          </a:bodyPr>
          <a:lstStyle/>
          <a:p>
            <a:pPr algn="r"/>
            <a:r>
              <a:rPr lang="fa-IR" sz="3600" dirty="0" smtClean="0">
                <a:solidFill>
                  <a:srgbClr val="FFFF00"/>
                </a:solidFill>
                <a:cs typeface="B Titr" pitchFamily="2" charset="-78"/>
              </a:rPr>
              <a:t>درك معناي تركيب‌ها و عبارت‌هاي ساده‌ي قرآن</a:t>
            </a:r>
            <a:endParaRPr lang="fa-IR" sz="3600" dirty="0">
              <a:solidFill>
                <a:srgbClr val="FFFF00"/>
              </a:solidFill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763000" cy="4525963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50000"/>
              </a:lnSpc>
            </a:pPr>
            <a:r>
              <a:rPr lang="fa-IR" dirty="0" smtClean="0">
                <a:cs typeface="B Titr" pitchFamily="2" charset="-78"/>
              </a:rPr>
              <a:t>دست‌يابي دانش‌آموزان به توانايي درك معناي آيات و عبارات ساده‌ي قرآن به مرور </a:t>
            </a:r>
            <a:r>
              <a:rPr lang="fa-IR" u="sng" dirty="0" smtClean="0">
                <a:solidFill>
                  <a:srgbClr val="5FE53B"/>
                </a:solidFill>
                <a:cs typeface="B Titr" pitchFamily="2" charset="-78"/>
              </a:rPr>
              <a:t>انس با قرآن</a:t>
            </a:r>
            <a:r>
              <a:rPr lang="fa-IR" dirty="0" smtClean="0">
                <a:solidFill>
                  <a:srgbClr val="5FE53B"/>
                </a:solidFill>
                <a:cs typeface="B Titr" pitchFamily="2" charset="-78"/>
              </a:rPr>
              <a:t> </a:t>
            </a:r>
            <a:r>
              <a:rPr lang="fa-IR" dirty="0" smtClean="0">
                <a:cs typeface="B Titr" pitchFamily="2" charset="-78"/>
              </a:rPr>
              <a:t>را حاصل مي‌كند.</a:t>
            </a:r>
          </a:p>
          <a:p>
            <a:pPr algn="just">
              <a:lnSpc>
                <a:spcPct val="150000"/>
              </a:lnSpc>
            </a:pPr>
            <a:endParaRPr lang="fa-IR" sz="1600" dirty="0" smtClean="0">
              <a:cs typeface="B Titr" pitchFamily="2" charset="-78"/>
            </a:endParaRPr>
          </a:p>
          <a:p>
            <a:pPr algn="just">
              <a:lnSpc>
                <a:spcPct val="150000"/>
              </a:lnSpc>
            </a:pPr>
            <a:r>
              <a:rPr lang="fa-IR" u="sng" dirty="0" smtClean="0">
                <a:solidFill>
                  <a:srgbClr val="5FE53B"/>
                </a:solidFill>
                <a:cs typeface="B Titr" pitchFamily="2" charset="-78"/>
              </a:rPr>
              <a:t>مشتركات</a:t>
            </a:r>
            <a:r>
              <a:rPr lang="fa-IR" dirty="0" smtClean="0">
                <a:cs typeface="B Titr" pitchFamily="2" charset="-78"/>
              </a:rPr>
              <a:t> زبان فارسي و زبان قرآن در برخي از كلمات مي‌تواند امكان آموزش اين بخش را با شيب ملايم فراهم كند.</a:t>
            </a:r>
          </a:p>
          <a:p>
            <a:pPr algn="just">
              <a:lnSpc>
                <a:spcPct val="150000"/>
              </a:lnSpc>
            </a:pPr>
            <a:endParaRPr lang="fa-IR" sz="1800" dirty="0" smtClean="0">
              <a:cs typeface="B Titr" pitchFamily="2" charset="-78"/>
            </a:endParaRPr>
          </a:p>
          <a:p>
            <a:pPr algn="just">
              <a:lnSpc>
                <a:spcPct val="150000"/>
              </a:lnSpc>
            </a:pPr>
            <a:r>
              <a:rPr lang="fa-IR" dirty="0" smtClean="0">
                <a:cs typeface="B Titr" pitchFamily="2" charset="-78"/>
              </a:rPr>
              <a:t>بيش از </a:t>
            </a:r>
            <a:r>
              <a:rPr lang="fa-IR" u="sng" dirty="0" smtClean="0">
                <a:solidFill>
                  <a:srgbClr val="5FE53B"/>
                </a:solidFill>
                <a:cs typeface="B Titr" pitchFamily="2" charset="-78"/>
              </a:rPr>
              <a:t>500 كلمه</a:t>
            </a:r>
            <a:r>
              <a:rPr lang="fa-IR" dirty="0" smtClean="0">
                <a:solidFill>
                  <a:srgbClr val="5FE53B"/>
                </a:solidFill>
                <a:cs typeface="B Titr" pitchFamily="2" charset="-78"/>
              </a:rPr>
              <a:t> </a:t>
            </a:r>
            <a:r>
              <a:rPr lang="fa-IR" dirty="0" smtClean="0">
                <a:cs typeface="B Titr" pitchFamily="2" charset="-78"/>
              </a:rPr>
              <a:t>در كتاب‌هاي مختلف دوره‌ي ابتدايي وجود دارد كه عيناً در قرآن با معنايي يكسان و نزديك به‌هم به كار رفته است.</a:t>
            </a:r>
            <a:endParaRPr lang="fa-IR" dirty="0">
              <a:cs typeface="B Titr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077200" cy="1143000"/>
          </a:xfrm>
        </p:spPr>
        <p:txBody>
          <a:bodyPr>
            <a:noAutofit/>
          </a:bodyPr>
          <a:lstStyle/>
          <a:p>
            <a:pPr algn="ctr"/>
            <a:r>
              <a:rPr lang="fa-IR" sz="3600" dirty="0" smtClean="0">
                <a:solidFill>
                  <a:srgbClr val="FFFF00"/>
                </a:solidFill>
                <a:cs typeface="B Titr" pitchFamily="2" charset="-78"/>
              </a:rPr>
              <a:t>نقش رسم الخط در آموزش روخواني قرآن</a:t>
            </a:r>
            <a:endParaRPr lang="fa-IR" sz="3600" dirty="0">
              <a:solidFill>
                <a:srgbClr val="FFFF00"/>
              </a:solidFill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763000" cy="452596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endParaRPr lang="fa-IR" dirty="0">
              <a:cs typeface="B Titr" pitchFamily="2" charset="-78"/>
            </a:endParaRPr>
          </a:p>
        </p:txBody>
      </p:sp>
      <p:pic>
        <p:nvPicPr>
          <p:cNvPr id="1026" name="Picture 2" descr="C:\Documents and Settings\My notebook\Desktop\untitl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219200"/>
            <a:ext cx="5681070" cy="3276600"/>
          </a:xfrm>
          <a:prstGeom prst="rect">
            <a:avLst/>
          </a:prstGeom>
          <a:noFill/>
        </p:spPr>
      </p:pic>
      <p:pic>
        <p:nvPicPr>
          <p:cNvPr id="1027" name="Picture 3" descr="C:\Documents and Settings\My notebook\Desktop\untitled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2089" y="2990850"/>
            <a:ext cx="3273311" cy="3714750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20000" contrast="55000"/>
          </a:blip>
          <a:srcRect/>
          <a:stretch>
            <a:fillRect/>
          </a:stretch>
        </p:blipFill>
        <p:spPr bwMode="auto">
          <a:xfrm>
            <a:off x="533399" y="228600"/>
            <a:ext cx="7924797" cy="2316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lum bright="-17000" contrast="47000"/>
          </a:blip>
          <a:srcRect/>
          <a:stretch>
            <a:fillRect/>
          </a:stretch>
        </p:blipFill>
        <p:spPr bwMode="auto">
          <a:xfrm>
            <a:off x="533400" y="2789056"/>
            <a:ext cx="7924800" cy="3764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Straight Connector 9"/>
          <p:cNvCxnSpPr/>
          <p:nvPr/>
        </p:nvCxnSpPr>
        <p:spPr>
          <a:xfrm>
            <a:off x="1828800" y="4191000"/>
            <a:ext cx="2772000" cy="1588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324600" y="4648200"/>
            <a:ext cx="1371600" cy="1588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334000" y="1600200"/>
            <a:ext cx="914400" cy="1588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1828800" y="4191000"/>
            <a:ext cx="2772000" cy="1588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7000" contrast="47000"/>
          </a:blip>
          <a:srcRect/>
          <a:stretch>
            <a:fillRect/>
          </a:stretch>
        </p:blipFill>
        <p:spPr bwMode="auto">
          <a:xfrm>
            <a:off x="1219200" y="94242"/>
            <a:ext cx="6179493" cy="1463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lum bright="-17000" contrast="47000"/>
          </a:blip>
          <a:srcRect/>
          <a:stretch>
            <a:fillRect/>
          </a:stretch>
        </p:blipFill>
        <p:spPr bwMode="auto">
          <a:xfrm>
            <a:off x="1194546" y="1676400"/>
            <a:ext cx="6196854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Connector 8"/>
          <p:cNvCxnSpPr/>
          <p:nvPr/>
        </p:nvCxnSpPr>
        <p:spPr>
          <a:xfrm>
            <a:off x="5616388" y="1571718"/>
            <a:ext cx="914400" cy="1588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Action Button: Custom 7">
            <a:hlinkClick r:id="rId4" action="ppaction://hlinkfile" highlightClick="1"/>
          </p:cNvPr>
          <p:cNvSpPr/>
          <p:nvPr/>
        </p:nvSpPr>
        <p:spPr>
          <a:xfrm>
            <a:off x="228600" y="4800600"/>
            <a:ext cx="533400" cy="5334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lum bright="-19000" contrast="47000"/>
          </a:blip>
          <a:srcRect/>
          <a:stretch>
            <a:fillRect/>
          </a:stretch>
        </p:blipFill>
        <p:spPr bwMode="auto">
          <a:xfrm>
            <a:off x="445179" y="76200"/>
            <a:ext cx="835516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lum bright="-17000" contrast="47000"/>
          </a:blip>
          <a:srcRect/>
          <a:stretch>
            <a:fillRect/>
          </a:stretch>
        </p:blipFill>
        <p:spPr bwMode="auto">
          <a:xfrm>
            <a:off x="455955" y="2057400"/>
            <a:ext cx="830704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1143000"/>
          </a:xfrm>
        </p:spPr>
        <p:txBody>
          <a:bodyPr>
            <a:noAutofit/>
          </a:bodyPr>
          <a:lstStyle/>
          <a:p>
            <a:pPr algn="r"/>
            <a:endParaRPr lang="fa-IR" sz="3600" dirty="0">
              <a:solidFill>
                <a:srgbClr val="FFFF00"/>
              </a:solidFill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763000" cy="452596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endParaRPr lang="fa-IR" dirty="0">
              <a:cs typeface="B Titr" pitchFamily="2" charset="-7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lum bright="4000" contrast="29000"/>
          </a:blip>
          <a:srcRect/>
          <a:stretch>
            <a:fillRect/>
          </a:stretch>
        </p:blipFill>
        <p:spPr bwMode="auto">
          <a:xfrm>
            <a:off x="762000" y="0"/>
            <a:ext cx="7515741" cy="68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1143000"/>
          </a:xfrm>
        </p:spPr>
        <p:txBody>
          <a:bodyPr>
            <a:noAutofit/>
          </a:bodyPr>
          <a:lstStyle/>
          <a:p>
            <a:pPr algn="r"/>
            <a:endParaRPr lang="fa-IR" sz="3600" dirty="0">
              <a:solidFill>
                <a:srgbClr val="FFFF00"/>
              </a:solidFill>
              <a:cs typeface="B Titr" pitchFamily="2" charset="-78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31000"/>
          </a:blip>
          <a:srcRect/>
          <a:stretch>
            <a:fillRect/>
          </a:stretch>
        </p:blipFill>
        <p:spPr bwMode="auto">
          <a:xfrm>
            <a:off x="457200" y="152399"/>
            <a:ext cx="8397675" cy="662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1143000"/>
          </a:xfrm>
        </p:spPr>
        <p:txBody>
          <a:bodyPr>
            <a:noAutofit/>
          </a:bodyPr>
          <a:lstStyle/>
          <a:p>
            <a:pPr algn="r"/>
            <a:endParaRPr lang="fa-IR" sz="3600" dirty="0">
              <a:solidFill>
                <a:srgbClr val="FFFF00"/>
              </a:solidFill>
              <a:cs typeface="B Titr" pitchFamily="2" charset="-78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31000"/>
          </a:blip>
          <a:srcRect/>
          <a:stretch>
            <a:fillRect/>
          </a:stretch>
        </p:blipFill>
        <p:spPr bwMode="auto">
          <a:xfrm>
            <a:off x="457200" y="76200"/>
            <a:ext cx="8346199" cy="676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1143000"/>
          </a:xfrm>
        </p:spPr>
        <p:txBody>
          <a:bodyPr>
            <a:noAutofit/>
          </a:bodyPr>
          <a:lstStyle/>
          <a:p>
            <a:pPr algn="r"/>
            <a:endParaRPr lang="fa-IR" sz="3600" dirty="0">
              <a:solidFill>
                <a:srgbClr val="FFFF00"/>
              </a:solidFill>
              <a:cs typeface="B Titr" pitchFamily="2" charset="-78"/>
            </a:endParaRP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24000"/>
          </a:blip>
          <a:srcRect/>
          <a:stretch>
            <a:fillRect/>
          </a:stretch>
        </p:blipFill>
        <p:spPr bwMode="auto">
          <a:xfrm>
            <a:off x="152400" y="381000"/>
            <a:ext cx="88343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a-IR" dirty="0" smtClean="0">
                <a:cs typeface="2  Davat" pitchFamily="2" charset="-78"/>
              </a:rPr>
              <a:t> قرآن در روش آموزش قبلي:</a:t>
            </a:r>
            <a:br>
              <a:rPr lang="fa-IR" dirty="0" smtClean="0">
                <a:cs typeface="2  Davat" pitchFamily="2" charset="-78"/>
              </a:rPr>
            </a:br>
            <a:r>
              <a:rPr lang="fa-IR" dirty="0" smtClean="0">
                <a:cs typeface="2  Davat" pitchFamily="2" charset="-78"/>
              </a:rPr>
              <a:t>(دو اشتباه)</a:t>
            </a:r>
            <a:endParaRPr lang="en-US" dirty="0">
              <a:cs typeface="2  Dava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11680"/>
            <a:ext cx="8382000" cy="4389120"/>
          </a:xfrm>
        </p:spPr>
        <p:txBody>
          <a:bodyPr/>
          <a:lstStyle/>
          <a:p>
            <a:endParaRPr lang="fa-IR" dirty="0" smtClean="0">
              <a:cs typeface="_MRT_Khodkar" pitchFamily="2" charset="-78"/>
            </a:endParaRPr>
          </a:p>
          <a:p>
            <a:r>
              <a:rPr lang="fa-IR" dirty="0" smtClean="0">
                <a:cs typeface="_MRT_Khodkar" pitchFamily="2" charset="-78"/>
              </a:rPr>
              <a:t>معلم آيه يا عبارت را مي‌خواند و از دانش‌آموزان مي‌خواهد به‌دنبال او قرائت كنند.</a:t>
            </a:r>
          </a:p>
          <a:p>
            <a:endParaRPr lang="fa-IR" dirty="0" smtClean="0">
              <a:cs typeface="_MRT_Khodkar" pitchFamily="2" charset="-78"/>
            </a:endParaRPr>
          </a:p>
          <a:p>
            <a:endParaRPr lang="fa-IR" dirty="0" smtClean="0">
              <a:cs typeface="_MRT_Khodkar" pitchFamily="2" charset="-78"/>
            </a:endParaRPr>
          </a:p>
          <a:p>
            <a:r>
              <a:rPr lang="fa-IR" dirty="0" smtClean="0">
                <a:cs typeface="_MRT_Khodkar" pitchFamily="2" charset="-78"/>
              </a:rPr>
              <a:t>در اين كلاس‌ها قواعد آموزش داده مي‌شود. و ملزم به حفظ آن مي‌شوند.</a:t>
            </a:r>
            <a:endParaRPr lang="en-US" dirty="0">
              <a:cs typeface="_MRT_Khodkar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1143000"/>
          </a:xfrm>
        </p:spPr>
        <p:txBody>
          <a:bodyPr>
            <a:noAutofit/>
          </a:bodyPr>
          <a:lstStyle/>
          <a:p>
            <a:pPr algn="r"/>
            <a:endParaRPr lang="fa-IR" sz="3600" dirty="0">
              <a:solidFill>
                <a:srgbClr val="FFFF00"/>
              </a:solidFill>
              <a:cs typeface="B Titr" pitchFamily="2" charset="-78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29000"/>
          </a:blip>
          <a:srcRect/>
          <a:stretch>
            <a:fillRect/>
          </a:stretch>
        </p:blipFill>
        <p:spPr bwMode="auto">
          <a:xfrm>
            <a:off x="40341" y="546847"/>
            <a:ext cx="9053591" cy="586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Connector 6"/>
          <p:cNvCxnSpPr/>
          <p:nvPr/>
        </p:nvCxnSpPr>
        <p:spPr>
          <a:xfrm rot="10800000" flipV="1">
            <a:off x="6844553" y="3783106"/>
            <a:ext cx="152400" cy="76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 flipV="1">
            <a:off x="5423647" y="4164106"/>
            <a:ext cx="152400" cy="762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3836894" y="3706906"/>
            <a:ext cx="121024" cy="170329"/>
          </a:xfrm>
          <a:custGeom>
            <a:avLst/>
            <a:gdLst>
              <a:gd name="connsiteX0" fmla="*/ 134471 w 137746"/>
              <a:gd name="connsiteY0" fmla="*/ 80682 h 201705"/>
              <a:gd name="connsiteX1" fmla="*/ 94130 w 137746"/>
              <a:gd name="connsiteY1" fmla="*/ 94129 h 201705"/>
              <a:gd name="connsiteX2" fmla="*/ 53789 w 137746"/>
              <a:gd name="connsiteY2" fmla="*/ 26894 h 201705"/>
              <a:gd name="connsiteX3" fmla="*/ 94130 w 137746"/>
              <a:gd name="connsiteY3" fmla="*/ 0 h 201705"/>
              <a:gd name="connsiteX4" fmla="*/ 134471 w 137746"/>
              <a:gd name="connsiteY4" fmla="*/ 80682 h 201705"/>
              <a:gd name="connsiteX5" fmla="*/ 107577 w 137746"/>
              <a:gd name="connsiteY5" fmla="*/ 134470 h 201705"/>
              <a:gd name="connsiteX6" fmla="*/ 80683 w 137746"/>
              <a:gd name="connsiteY6" fmla="*/ 174811 h 201705"/>
              <a:gd name="connsiteX7" fmla="*/ 26895 w 137746"/>
              <a:gd name="connsiteY7" fmla="*/ 188258 h 201705"/>
              <a:gd name="connsiteX8" fmla="*/ 0 w 137746"/>
              <a:gd name="connsiteY8" fmla="*/ 201705 h 201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7746" h="201705">
                <a:moveTo>
                  <a:pt x="134471" y="80682"/>
                </a:moveTo>
                <a:cubicBezTo>
                  <a:pt x="121024" y="85164"/>
                  <a:pt x="108162" y="96134"/>
                  <a:pt x="94130" y="94129"/>
                </a:cubicBezTo>
                <a:cubicBezTo>
                  <a:pt x="45778" y="87222"/>
                  <a:pt x="21195" y="67637"/>
                  <a:pt x="53789" y="26894"/>
                </a:cubicBezTo>
                <a:cubicBezTo>
                  <a:pt x="63885" y="14274"/>
                  <a:pt x="80683" y="8965"/>
                  <a:pt x="94130" y="0"/>
                </a:cubicBezTo>
                <a:cubicBezTo>
                  <a:pt x="103994" y="14795"/>
                  <a:pt x="137746" y="57758"/>
                  <a:pt x="134471" y="80682"/>
                </a:cubicBezTo>
                <a:cubicBezTo>
                  <a:pt x="131636" y="100526"/>
                  <a:pt x="117522" y="117066"/>
                  <a:pt x="107577" y="134470"/>
                </a:cubicBezTo>
                <a:cubicBezTo>
                  <a:pt x="99559" y="148502"/>
                  <a:pt x="94130" y="165846"/>
                  <a:pt x="80683" y="174811"/>
                </a:cubicBezTo>
                <a:cubicBezTo>
                  <a:pt x="65306" y="185062"/>
                  <a:pt x="44428" y="182414"/>
                  <a:pt x="26895" y="188258"/>
                </a:cubicBezTo>
                <a:cubicBezTo>
                  <a:pt x="17386" y="191428"/>
                  <a:pt x="8965" y="197223"/>
                  <a:pt x="0" y="201705"/>
                </a:cubicBezTo>
              </a:path>
            </a:pathLst>
          </a:cu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1143000"/>
          </a:xfrm>
        </p:spPr>
        <p:txBody>
          <a:bodyPr>
            <a:noAutofit/>
          </a:bodyPr>
          <a:lstStyle/>
          <a:p>
            <a:pPr algn="ctr"/>
            <a:r>
              <a:rPr lang="fa-IR" sz="3600" dirty="0" smtClean="0">
                <a:solidFill>
                  <a:srgbClr val="FFFF00"/>
                </a:solidFill>
                <a:cs typeface="B Titr" pitchFamily="2" charset="-78"/>
              </a:rPr>
              <a:t>مباني روش آموزش قرآن در دوره‌ي ابتدايي</a:t>
            </a:r>
            <a:endParaRPr lang="fa-IR" sz="3600" dirty="0">
              <a:solidFill>
                <a:srgbClr val="FFFF00"/>
              </a:solidFill>
              <a:cs typeface="B Titr" pitchFamily="2" charset="-78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37000"/>
          </a:blip>
          <a:srcRect/>
          <a:stretch>
            <a:fillRect/>
          </a:stretch>
        </p:blipFill>
        <p:spPr bwMode="auto">
          <a:xfrm>
            <a:off x="0" y="2743200"/>
            <a:ext cx="9144000" cy="30928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219200" y="1600200"/>
            <a:ext cx="70104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4400" dirty="0" smtClean="0">
                <a:solidFill>
                  <a:srgbClr val="92D050"/>
                </a:solidFill>
                <a:cs typeface="B Yekan" pitchFamily="2" charset="-78"/>
              </a:rPr>
              <a:t>آموزش و يادگيري :</a:t>
            </a:r>
            <a:endParaRPr lang="fa-IR" sz="4400" dirty="0">
              <a:solidFill>
                <a:srgbClr val="92D050"/>
              </a:solidFill>
              <a:cs typeface="B Yekan" pitchFamily="2" charset="-78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10800000">
            <a:off x="0" y="3124200"/>
            <a:ext cx="8382000" cy="76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>
            <a:off x="914400" y="3657600"/>
            <a:ext cx="8153400" cy="76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>
            <a:off x="3657600" y="5257800"/>
            <a:ext cx="5486400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0800000">
            <a:off x="0" y="5257800"/>
            <a:ext cx="2362200" cy="1588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10800000">
            <a:off x="3276600" y="5791200"/>
            <a:ext cx="3276600" cy="1588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077200" cy="1143000"/>
          </a:xfrm>
        </p:spPr>
        <p:txBody>
          <a:bodyPr>
            <a:noAutofit/>
          </a:bodyPr>
          <a:lstStyle/>
          <a:p>
            <a:pPr algn="r"/>
            <a:r>
              <a:rPr lang="fa-IR" sz="3600" dirty="0" smtClean="0">
                <a:solidFill>
                  <a:srgbClr val="FFFF00"/>
                </a:solidFill>
                <a:cs typeface="B Titr" pitchFamily="2" charset="-78"/>
              </a:rPr>
              <a:t>آموزش مؤثر چيست؟</a:t>
            </a:r>
            <a:endParaRPr lang="fa-IR" sz="3600" dirty="0">
              <a:solidFill>
                <a:srgbClr val="FFFF00"/>
              </a:solidFill>
              <a:cs typeface="B Titr" pitchFamily="2" charset="-78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81000" y="1219200"/>
            <a:ext cx="8001000" cy="490696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 smtClean="0">
                <a:solidFill>
                  <a:srgbClr val="FFC000"/>
                </a:solidFill>
                <a:cs typeface="B Koodak" pitchFamily="2" charset="-78"/>
              </a:rPr>
              <a:t>الف) تناسب با ويژگي‌هاي ذهني و رواني فراگير:</a:t>
            </a:r>
          </a:p>
          <a:p>
            <a:pPr algn="just">
              <a:lnSpc>
                <a:spcPct val="150000"/>
              </a:lnSpc>
              <a:buNone/>
            </a:pPr>
            <a:r>
              <a:rPr lang="fa-IR" sz="3200" dirty="0" smtClean="0">
                <a:cs typeface="B Koodak" pitchFamily="2" charset="-78"/>
              </a:rPr>
              <a:t>در رابطه با آمادگي دانش آموزان براي مفاهيم بايد درنظر گرفت </a:t>
            </a:r>
            <a:r>
              <a:rPr lang="fa-IR" sz="3200" u="sng" dirty="0" smtClean="0">
                <a:cs typeface="B Koodak" pitchFamily="2" charset="-78"/>
              </a:rPr>
              <a:t>سطح رشد ذهني كودكان در سن‌هاي مختلف چيست؟</a:t>
            </a:r>
          </a:p>
          <a:p>
            <a:pPr algn="just">
              <a:lnSpc>
                <a:spcPct val="150000"/>
              </a:lnSpc>
            </a:pPr>
            <a:r>
              <a:rPr lang="fa-IR" sz="3200" dirty="0" smtClean="0">
                <a:cs typeface="B Koodak" pitchFamily="2" charset="-78"/>
              </a:rPr>
              <a:t>مهمترين ويژگي كودك در سنين 7 تا 12 سالگي داشتن </a:t>
            </a:r>
            <a:r>
              <a:rPr lang="fa-IR" sz="3200" u="sng" dirty="0" smtClean="0">
                <a:cs typeface="B Koodak" pitchFamily="2" charset="-78"/>
              </a:rPr>
              <a:t>تفكر عيني </a:t>
            </a:r>
            <a:r>
              <a:rPr lang="fa-IR" sz="3200" dirty="0" smtClean="0">
                <a:cs typeface="B Koodak" pitchFamily="2" charset="-78"/>
              </a:rPr>
              <a:t>است.</a:t>
            </a:r>
            <a:endParaRPr lang="fa-IR" sz="3200" dirty="0">
              <a:cs typeface="B Koodak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077200" cy="1143000"/>
          </a:xfrm>
        </p:spPr>
        <p:txBody>
          <a:bodyPr>
            <a:noAutofit/>
          </a:bodyPr>
          <a:lstStyle/>
          <a:p>
            <a:pPr algn="r"/>
            <a:r>
              <a:rPr lang="fa-IR" sz="3600" dirty="0" smtClean="0">
                <a:solidFill>
                  <a:srgbClr val="FFFF00"/>
                </a:solidFill>
                <a:cs typeface="B Titr" pitchFamily="2" charset="-78"/>
              </a:rPr>
              <a:t>آموزش مؤثر چيست؟</a:t>
            </a:r>
            <a:endParaRPr lang="fa-IR" sz="3600" dirty="0">
              <a:solidFill>
                <a:srgbClr val="FFFF00"/>
              </a:solidFill>
              <a:cs typeface="B Titr" pitchFamily="2" charset="-78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81000" y="1219201"/>
            <a:ext cx="8229600" cy="4190999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fa-IR" sz="3200" dirty="0" smtClean="0">
                <a:solidFill>
                  <a:srgbClr val="FFC000"/>
                </a:solidFill>
                <a:cs typeface="B Koodak" pitchFamily="2" charset="-78"/>
              </a:rPr>
              <a:t>ب)‌ درگير‌كردن ‌فراگير‌ در‌ فرايند ياددهي-يادگيري     (روش فعّال):</a:t>
            </a:r>
          </a:p>
          <a:p>
            <a:pPr algn="just">
              <a:lnSpc>
                <a:spcPct val="150000"/>
              </a:lnSpc>
              <a:buNone/>
            </a:pPr>
            <a:r>
              <a:rPr lang="fa-IR" sz="3200" dirty="0" smtClean="0">
                <a:cs typeface="B Koodak" pitchFamily="2" charset="-78"/>
              </a:rPr>
              <a:t>در </a:t>
            </a:r>
            <a:r>
              <a:rPr lang="fa-IR" sz="3200" dirty="0" smtClean="0">
                <a:solidFill>
                  <a:srgbClr val="FFFF00"/>
                </a:solidFill>
                <a:cs typeface="B Koodak" pitchFamily="2" charset="-78"/>
              </a:rPr>
              <a:t>روخواني </a:t>
            </a:r>
            <a:r>
              <a:rPr lang="fa-IR" sz="3200" dirty="0" smtClean="0">
                <a:cs typeface="B Koodak" pitchFamily="2" charset="-78"/>
              </a:rPr>
              <a:t>تمرين عملي و مشاركت جدّي دانش‌آموز در خواندن آيات و عبارات قرآني منجر به كسب مهارت لازم مي‌شود و در </a:t>
            </a:r>
            <a:r>
              <a:rPr lang="fa-IR" sz="3200" dirty="0" smtClean="0">
                <a:solidFill>
                  <a:srgbClr val="FFFF00"/>
                </a:solidFill>
                <a:cs typeface="B Koodak" pitchFamily="2" charset="-78"/>
              </a:rPr>
              <a:t>پيام‌هاي قرآني </a:t>
            </a:r>
            <a:r>
              <a:rPr lang="fa-IR" sz="3200" dirty="0" smtClean="0">
                <a:cs typeface="B Koodak" pitchFamily="2" charset="-78"/>
              </a:rPr>
              <a:t>كشف مصاديق عيني و كاربردي توسط خود دانش‌آموزان، به درك كمك مي‌كند.</a:t>
            </a:r>
            <a:endParaRPr lang="fa-IR" sz="3200" dirty="0">
              <a:cs typeface="B Koodak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077200" cy="1143000"/>
          </a:xfrm>
        </p:spPr>
        <p:txBody>
          <a:bodyPr>
            <a:noAutofit/>
          </a:bodyPr>
          <a:lstStyle/>
          <a:p>
            <a:pPr algn="r"/>
            <a:r>
              <a:rPr lang="fa-IR" sz="3600" dirty="0" smtClean="0">
                <a:solidFill>
                  <a:srgbClr val="FFFF00"/>
                </a:solidFill>
                <a:cs typeface="B Titr" pitchFamily="2" charset="-78"/>
              </a:rPr>
              <a:t>آموزش مؤثر چيست؟</a:t>
            </a:r>
            <a:endParaRPr lang="fa-IR" sz="3600" dirty="0">
              <a:solidFill>
                <a:srgbClr val="FFFF00"/>
              </a:solidFill>
              <a:cs typeface="B Titr" pitchFamily="2" charset="-78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81000" y="1219200"/>
            <a:ext cx="8001000" cy="4906963"/>
          </a:xfrm>
        </p:spPr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</a:pPr>
            <a:r>
              <a:rPr lang="fa-IR" sz="3200" dirty="0" smtClean="0">
                <a:solidFill>
                  <a:srgbClr val="FFC000"/>
                </a:solidFill>
                <a:cs typeface="B Koodak" pitchFamily="2" charset="-78"/>
              </a:rPr>
              <a:t>ج) تقويت انگيزه‌ي يادگيري:</a:t>
            </a:r>
          </a:p>
          <a:p>
            <a:pPr algn="just">
              <a:lnSpc>
                <a:spcPct val="150000"/>
              </a:lnSpc>
              <a:buNone/>
            </a:pPr>
            <a:r>
              <a:rPr lang="fa-IR" sz="3200" dirty="0" smtClean="0">
                <a:cs typeface="B Koodak" pitchFamily="2" charset="-78"/>
              </a:rPr>
              <a:t>انگيزش مهمترين عامل يادگيري است.</a:t>
            </a:r>
          </a:p>
          <a:p>
            <a:pPr algn="just">
              <a:lnSpc>
                <a:spcPct val="150000"/>
              </a:lnSpc>
              <a:buNone/>
            </a:pPr>
            <a:r>
              <a:rPr lang="fa-IR" sz="3200" dirty="0" smtClean="0">
                <a:cs typeface="B Koodak" pitchFamily="2" charset="-78"/>
              </a:rPr>
              <a:t>هرچه انگيزه‌ي يادگيري افزايش يابد، يادگيري بيش‌تر و بهتر انجام مي‌شود.</a:t>
            </a:r>
          </a:p>
          <a:p>
            <a:pPr algn="just">
              <a:lnSpc>
                <a:spcPct val="150000"/>
              </a:lnSpc>
              <a:buNone/>
            </a:pPr>
            <a:r>
              <a:rPr lang="fa-IR" sz="3200" dirty="0" smtClean="0">
                <a:cs typeface="B Koodak" pitchFamily="2" charset="-78"/>
              </a:rPr>
              <a:t>انگيزش با موفقيت در يادگيري، ارتباط مستقيم دارد؛(هيچ چيز به اندازه‌ي احساس موفقيت به موفقيت كمك نمي‌كند.)</a:t>
            </a:r>
            <a:endParaRPr lang="fa-IR" sz="3200" dirty="0">
              <a:cs typeface="B Koodak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610600" cy="1143000"/>
          </a:xfrm>
        </p:spPr>
        <p:txBody>
          <a:bodyPr>
            <a:noAutofit/>
          </a:bodyPr>
          <a:lstStyle/>
          <a:p>
            <a:pPr algn="r"/>
            <a:r>
              <a:rPr lang="fa-IR" sz="3200" dirty="0" smtClean="0">
                <a:solidFill>
                  <a:srgbClr val="FFFF00"/>
                </a:solidFill>
                <a:cs typeface="B Titr" pitchFamily="2" charset="-78"/>
              </a:rPr>
              <a:t>عوامل مؤثر در افزايش انگيزه‌ي يادگيري و كسب موفقيت:</a:t>
            </a:r>
            <a:endParaRPr lang="fa-IR" sz="3600" dirty="0">
              <a:solidFill>
                <a:srgbClr val="FFFF00"/>
              </a:solidFill>
              <a:cs typeface="B Titr" pitchFamily="2" charset="-78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81000" y="1219200"/>
            <a:ext cx="8001000" cy="5486400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50000"/>
              </a:lnSpc>
            </a:pPr>
            <a:r>
              <a:rPr lang="fa-IR" sz="3200" dirty="0" smtClean="0">
                <a:solidFill>
                  <a:srgbClr val="FFC000"/>
                </a:solidFill>
                <a:cs typeface="B Koodak" pitchFamily="2" charset="-78"/>
              </a:rPr>
              <a:t>1- آموزش از آسان به مشكل: </a:t>
            </a:r>
            <a:r>
              <a:rPr lang="fa-IR" sz="3200" dirty="0" smtClean="0">
                <a:cs typeface="B Koodak" pitchFamily="2" charset="-78"/>
              </a:rPr>
              <a:t>(رعايت سلسله مراتب)</a:t>
            </a:r>
          </a:p>
          <a:p>
            <a:pPr algn="just">
              <a:lnSpc>
                <a:spcPct val="150000"/>
              </a:lnSpc>
              <a:buNone/>
            </a:pPr>
            <a:r>
              <a:rPr lang="fa-IR" sz="3200" dirty="0" smtClean="0">
                <a:cs typeface="B Koodak" pitchFamily="2" charset="-78"/>
              </a:rPr>
              <a:t>از اهداف ساده و دست‌يافتني به اهداف پيچيده‌تر</a:t>
            </a:r>
          </a:p>
          <a:p>
            <a:pPr algn="just">
              <a:lnSpc>
                <a:spcPct val="150000"/>
              </a:lnSpc>
              <a:buNone/>
            </a:pPr>
            <a:r>
              <a:rPr lang="fa-IR" sz="3200" dirty="0" smtClean="0">
                <a:cs typeface="B Koodak" pitchFamily="2" charset="-78"/>
              </a:rPr>
              <a:t>مهارت روخواني          «بخش‌خواني،شمرده‌خواني،روان‌خواني» </a:t>
            </a:r>
          </a:p>
          <a:p>
            <a:pPr algn="just">
              <a:lnSpc>
                <a:spcPct val="150000"/>
              </a:lnSpc>
            </a:pPr>
            <a:r>
              <a:rPr lang="fa-IR" sz="3200" dirty="0" smtClean="0">
                <a:solidFill>
                  <a:srgbClr val="FFC000"/>
                </a:solidFill>
                <a:cs typeface="B Koodak" pitchFamily="2" charset="-78"/>
              </a:rPr>
              <a:t>2- قابل حصول بودن اهداف مورد نظر:</a:t>
            </a:r>
          </a:p>
          <a:p>
            <a:pPr algn="just">
              <a:lnSpc>
                <a:spcPct val="150000"/>
              </a:lnSpc>
              <a:buNone/>
            </a:pPr>
            <a:r>
              <a:rPr lang="fa-IR" sz="3200" dirty="0" smtClean="0">
                <a:cs typeface="B Koodak" pitchFamily="2" charset="-78"/>
              </a:rPr>
              <a:t>توجه به توانايي عموم فراگيران و سطوح بالاتر</a:t>
            </a:r>
          </a:p>
          <a:p>
            <a:pPr algn="just">
              <a:lnSpc>
                <a:spcPct val="150000"/>
              </a:lnSpc>
            </a:pPr>
            <a:r>
              <a:rPr lang="fa-IR" sz="3200" dirty="0" smtClean="0">
                <a:solidFill>
                  <a:srgbClr val="FFC000"/>
                </a:solidFill>
                <a:cs typeface="B Koodak" pitchFamily="2" charset="-78"/>
              </a:rPr>
              <a:t>3- فراهم نمودن فرصت يادگيري:</a:t>
            </a:r>
          </a:p>
          <a:p>
            <a:pPr algn="just">
              <a:lnSpc>
                <a:spcPct val="150000"/>
              </a:lnSpc>
              <a:buNone/>
            </a:pPr>
            <a:r>
              <a:rPr lang="fa-IR" sz="3200" dirty="0" smtClean="0">
                <a:cs typeface="B Koodak" pitchFamily="2" charset="-78"/>
              </a:rPr>
              <a:t>يعني باتوجه به استعداد فراگيران فرصت دستيابي به اهداف درس را داشته باشند.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rot="10800000">
            <a:off x="5562600" y="3048001"/>
            <a:ext cx="609600" cy="15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077200" cy="1143000"/>
          </a:xfrm>
        </p:spPr>
        <p:txBody>
          <a:bodyPr>
            <a:noAutofit/>
          </a:bodyPr>
          <a:lstStyle/>
          <a:p>
            <a:pPr algn="r"/>
            <a:r>
              <a:rPr lang="fa-IR" sz="3600" dirty="0" smtClean="0">
                <a:solidFill>
                  <a:srgbClr val="FFFF00"/>
                </a:solidFill>
                <a:cs typeface="B Titr" pitchFamily="2" charset="-78"/>
              </a:rPr>
              <a:t>آموزش مؤثر چيست؟</a:t>
            </a:r>
            <a:endParaRPr lang="fa-IR" sz="3600" dirty="0">
              <a:solidFill>
                <a:srgbClr val="FFFF00"/>
              </a:solidFill>
              <a:cs typeface="B Titr" pitchFamily="2" charset="-78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81000" y="1219200"/>
            <a:ext cx="8001000" cy="490696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 smtClean="0">
                <a:solidFill>
                  <a:srgbClr val="FFC000"/>
                </a:solidFill>
                <a:cs typeface="B Koodak" pitchFamily="2" charset="-78"/>
              </a:rPr>
              <a:t>د) بهره‌گيري از معلومات و تجربيات قبلي:</a:t>
            </a:r>
          </a:p>
          <a:p>
            <a:pPr algn="just">
              <a:lnSpc>
                <a:spcPct val="150000"/>
              </a:lnSpc>
              <a:buNone/>
            </a:pPr>
            <a:r>
              <a:rPr lang="fa-IR" sz="3200" dirty="0" smtClean="0">
                <a:cs typeface="B Koodak" pitchFamily="2" charset="-78"/>
              </a:rPr>
              <a:t>آموخته‌ها و تجربيات قبلي پايه و اساس فهم و درك مطالب جديد است.</a:t>
            </a:r>
          </a:p>
          <a:p>
            <a:pPr algn="just">
              <a:lnSpc>
                <a:spcPct val="150000"/>
              </a:lnSpc>
              <a:buNone/>
            </a:pPr>
            <a:r>
              <a:rPr lang="fa-IR" sz="3200" dirty="0" smtClean="0">
                <a:cs typeface="B Koodak" pitchFamily="2" charset="-78"/>
              </a:rPr>
              <a:t>آموزش هرچه بر تجربيات فراگير متكي باشد، ساده‌تر و عميق‌تر انجام شده و به يادگيري بادوام‌تري مي‌انجامد.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077200" cy="1143000"/>
          </a:xfrm>
        </p:spPr>
        <p:txBody>
          <a:bodyPr>
            <a:noAutofit/>
          </a:bodyPr>
          <a:lstStyle/>
          <a:p>
            <a:pPr algn="r"/>
            <a:r>
              <a:rPr lang="fa-IR" sz="3600" dirty="0" smtClean="0">
                <a:solidFill>
                  <a:srgbClr val="FFFF00"/>
                </a:solidFill>
                <a:cs typeface="B Titr" pitchFamily="2" charset="-78"/>
              </a:rPr>
              <a:t>مباني روش آموزش روخواني </a:t>
            </a:r>
            <a:endParaRPr lang="fa-IR" sz="3600" dirty="0">
              <a:solidFill>
                <a:srgbClr val="FFFF00"/>
              </a:solidFill>
              <a:cs typeface="B Titr" pitchFamily="2" charset="-78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81000" y="1371600"/>
            <a:ext cx="8305800" cy="5486400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50000"/>
              </a:lnSpc>
              <a:buNone/>
            </a:pPr>
            <a:r>
              <a:rPr lang="fa-IR" sz="3200" dirty="0" smtClean="0">
                <a:solidFill>
                  <a:srgbClr val="FFC000"/>
                </a:solidFill>
                <a:cs typeface="B Koodak" pitchFamily="2" charset="-78"/>
              </a:rPr>
              <a:t>1) بهره‌گيري از سوادآموزي فارسي</a:t>
            </a:r>
          </a:p>
          <a:p>
            <a:pPr algn="just">
              <a:lnSpc>
                <a:spcPct val="150000"/>
              </a:lnSpc>
              <a:buNone/>
            </a:pPr>
            <a:r>
              <a:rPr lang="fa-IR" dirty="0" smtClean="0">
                <a:solidFill>
                  <a:srgbClr val="FFC000"/>
                </a:solidFill>
                <a:cs typeface="B Koodak" pitchFamily="2" charset="-78"/>
              </a:rPr>
              <a:t>2) بهره‌گيري از حواس به‌ويژه بينايي</a:t>
            </a:r>
          </a:p>
          <a:p>
            <a:pPr algn="just">
              <a:lnSpc>
                <a:spcPct val="150000"/>
              </a:lnSpc>
              <a:buNone/>
            </a:pPr>
            <a:r>
              <a:rPr lang="fa-IR" sz="3200" dirty="0" smtClean="0">
                <a:solidFill>
                  <a:srgbClr val="FFC000"/>
                </a:solidFill>
                <a:cs typeface="B Koodak" pitchFamily="2" charset="-78"/>
              </a:rPr>
              <a:t>3) مشاركت فعّال فراگيران</a:t>
            </a:r>
          </a:p>
          <a:p>
            <a:pPr algn="just">
              <a:lnSpc>
                <a:spcPct val="150000"/>
              </a:lnSpc>
              <a:buNone/>
            </a:pPr>
            <a:r>
              <a:rPr lang="fa-IR" dirty="0" smtClean="0">
                <a:solidFill>
                  <a:srgbClr val="FFC000"/>
                </a:solidFill>
                <a:cs typeface="B Koodak" pitchFamily="2" charset="-78"/>
              </a:rPr>
              <a:t>4) تأكيد بر كسب مهارت‌هاي عملي</a:t>
            </a:r>
            <a:r>
              <a:rPr lang="fa-IR" dirty="0" smtClean="0">
                <a:cs typeface="B Koodak" pitchFamily="2" charset="-78"/>
              </a:rPr>
              <a:t>(پرهيز از بيان تعاريف، ارائة قواعدمورد نياز به صورت ساده و كاربردي)</a:t>
            </a:r>
          </a:p>
          <a:p>
            <a:pPr algn="just">
              <a:lnSpc>
                <a:spcPct val="150000"/>
              </a:lnSpc>
              <a:buNone/>
            </a:pPr>
            <a:r>
              <a:rPr lang="fa-IR" sz="3200" dirty="0" smtClean="0">
                <a:solidFill>
                  <a:srgbClr val="FFC000"/>
                </a:solidFill>
                <a:cs typeface="B Koodak" pitchFamily="2" charset="-78"/>
              </a:rPr>
              <a:t>5) مرحله‌بندي كسب مهارت خواندن قرآن </a:t>
            </a:r>
            <a:r>
              <a:rPr lang="fa-IR" sz="3200" dirty="0" smtClean="0">
                <a:cs typeface="B Koodak" pitchFamily="2" charset="-78"/>
              </a:rPr>
              <a:t>(بخش‌خواني، شمرده‌خواني)</a:t>
            </a:r>
          </a:p>
          <a:p>
            <a:pPr algn="just">
              <a:lnSpc>
                <a:spcPct val="150000"/>
              </a:lnSpc>
              <a:buNone/>
            </a:pPr>
            <a:r>
              <a:rPr lang="fa-IR" dirty="0" smtClean="0">
                <a:solidFill>
                  <a:srgbClr val="FFC000"/>
                </a:solidFill>
                <a:cs typeface="B Koodak" pitchFamily="2" charset="-78"/>
              </a:rPr>
              <a:t>6) ايجاد فرصت مناسب براي تمرين و تكرار كافي</a:t>
            </a:r>
            <a:r>
              <a:rPr lang="fa-IR" dirty="0" smtClean="0">
                <a:cs typeface="B Koodak" pitchFamily="2" charset="-78"/>
              </a:rPr>
              <a:t>(انس با قرآن در خانه)</a:t>
            </a:r>
          </a:p>
          <a:p>
            <a:pPr algn="just">
              <a:lnSpc>
                <a:spcPct val="150000"/>
              </a:lnSpc>
              <a:buNone/>
            </a:pPr>
            <a:r>
              <a:rPr lang="fa-IR" sz="3200" dirty="0" smtClean="0">
                <a:solidFill>
                  <a:srgbClr val="FFC000"/>
                </a:solidFill>
                <a:cs typeface="B Koodak" pitchFamily="2" charset="-78"/>
              </a:rPr>
              <a:t>7) استفاده از رسم الخط آموزشي</a:t>
            </a:r>
            <a:endParaRPr lang="fa-IR" sz="3200" dirty="0" smtClean="0">
              <a:cs typeface="B Koodak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81000" y="1371600"/>
            <a:ext cx="8305800" cy="548640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fa-IR" sz="3200" dirty="0" smtClean="0">
                <a:solidFill>
                  <a:srgbClr val="FFC000"/>
                </a:solidFill>
                <a:cs typeface="B Koodak" pitchFamily="2" charset="-78"/>
              </a:rPr>
              <a:t>استفاده از لوحه‌ي آموزشي:</a:t>
            </a:r>
          </a:p>
          <a:p>
            <a:pPr algn="just">
              <a:lnSpc>
                <a:spcPct val="150000"/>
              </a:lnSpc>
              <a:buNone/>
            </a:pPr>
            <a:r>
              <a:rPr lang="fa-IR" sz="3200" dirty="0" smtClean="0">
                <a:cs typeface="B Koodak" pitchFamily="2" charset="-78"/>
              </a:rPr>
              <a:t>لوحه باعث توجه و دقتِ به حركات و تركيبات و كسب مهارت در صحيح خواندن آن‌ها مي‌گردد.</a:t>
            </a:r>
          </a:p>
          <a:p>
            <a:pPr algn="just">
              <a:lnSpc>
                <a:spcPct val="150000"/>
              </a:lnSpc>
              <a:buNone/>
            </a:pPr>
            <a:endParaRPr lang="fa-IR" sz="3200" dirty="0" smtClean="0">
              <a:cs typeface="B Koodak" pitchFamily="2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077200" cy="884238"/>
          </a:xfrm>
        </p:spPr>
        <p:txBody>
          <a:bodyPr>
            <a:noAutofit/>
          </a:bodyPr>
          <a:lstStyle/>
          <a:p>
            <a:pPr algn="r"/>
            <a:r>
              <a:rPr lang="fa-IR" sz="3600" dirty="0" smtClean="0">
                <a:solidFill>
                  <a:srgbClr val="FFFF00"/>
                </a:solidFill>
                <a:cs typeface="B Titr" pitchFamily="2" charset="-78"/>
              </a:rPr>
              <a:t>روش تدريس روخواني قرآن</a:t>
            </a:r>
            <a:endParaRPr lang="fa-IR" sz="3600" dirty="0">
              <a:solidFill>
                <a:srgbClr val="FFFF00"/>
              </a:solidFill>
              <a:cs typeface="B Titr" pitchFamily="2" charset="-78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657600"/>
            <a:ext cx="4147015" cy="295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>
          <a:xfrm>
            <a:off x="8410574" y="6181531"/>
            <a:ext cx="733425" cy="457200"/>
          </a:xfrm>
        </p:spPr>
        <p:txBody>
          <a:bodyPr/>
          <a:lstStyle/>
          <a:p>
            <a:r>
              <a:rPr lang="fa-IR" dirty="0" smtClean="0"/>
              <a:t>38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81000" y="1066800"/>
            <a:ext cx="8305800" cy="5257800"/>
          </a:xfrm>
        </p:spPr>
        <p:txBody>
          <a:bodyPr>
            <a:normAutofit fontScale="92500" lnSpcReduction="20000"/>
          </a:bodyPr>
          <a:lstStyle/>
          <a:p>
            <a:pPr marL="514350" indent="-514350" algn="just">
              <a:lnSpc>
                <a:spcPct val="150000"/>
              </a:lnSpc>
              <a:buClr>
                <a:srgbClr val="FFC000"/>
              </a:buClr>
              <a:buAutoNum type="arabicParenR"/>
            </a:pPr>
            <a:r>
              <a:rPr lang="fa-IR" sz="3200" dirty="0" smtClean="0">
                <a:cs typeface="B Koodak" pitchFamily="2" charset="-78"/>
              </a:rPr>
              <a:t>موجب تمركز و جلب توجه بيش‌تر دانش‌آموزان مي‌شود.</a:t>
            </a:r>
          </a:p>
          <a:p>
            <a:pPr marL="514350" indent="-514350" algn="just">
              <a:lnSpc>
                <a:spcPct val="150000"/>
              </a:lnSpc>
              <a:buClr>
                <a:srgbClr val="FFC000"/>
              </a:buClr>
              <a:buAutoNum type="arabicParenR"/>
            </a:pPr>
            <a:r>
              <a:rPr lang="fa-IR" sz="3200" dirty="0" smtClean="0">
                <a:cs typeface="B Koodak" pitchFamily="2" charset="-78"/>
              </a:rPr>
              <a:t>موجب مي‌شود كه دانش‌آموزان به‌طور فعّال در فرايند آموزش مشاركت كنند.</a:t>
            </a:r>
          </a:p>
          <a:p>
            <a:pPr marL="514350" indent="-514350" algn="just">
              <a:lnSpc>
                <a:spcPct val="150000"/>
              </a:lnSpc>
              <a:buClr>
                <a:srgbClr val="FFC000"/>
              </a:buClr>
              <a:buAutoNum type="arabicParenR"/>
            </a:pPr>
            <a:r>
              <a:rPr lang="fa-IR" sz="3200" dirty="0" smtClean="0">
                <a:cs typeface="B Koodak" pitchFamily="2" charset="-78"/>
              </a:rPr>
              <a:t>از آن‌جا كه «چشم» در كسب مهارت خواندن نقش اساسي دارد، استفاده از لوحه موجب تقويت مهارت ديدن و دقت در صحيح خواندن حروف و حركات مي‌شود.</a:t>
            </a:r>
          </a:p>
          <a:p>
            <a:pPr marL="514350" indent="-514350" algn="just">
              <a:lnSpc>
                <a:spcPct val="150000"/>
              </a:lnSpc>
              <a:buClr>
                <a:srgbClr val="FFC000"/>
              </a:buClr>
              <a:buAutoNum type="arabicParenR"/>
            </a:pPr>
            <a:r>
              <a:rPr lang="fa-IR" sz="3200" dirty="0" smtClean="0">
                <a:cs typeface="B Koodak" pitchFamily="2" charset="-78"/>
              </a:rPr>
              <a:t>قدرت تعميم را در خواندن صحيح ساير عبارات و آيات قرآن كريم افزايش مي‌دهد.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077200" cy="884238"/>
          </a:xfrm>
        </p:spPr>
        <p:txBody>
          <a:bodyPr>
            <a:noAutofit/>
          </a:bodyPr>
          <a:lstStyle/>
          <a:p>
            <a:pPr algn="r"/>
            <a:r>
              <a:rPr lang="fa-IR" sz="3600" dirty="0" smtClean="0">
                <a:solidFill>
                  <a:srgbClr val="FFFF00"/>
                </a:solidFill>
                <a:cs typeface="B Titr" pitchFamily="2" charset="-78"/>
              </a:rPr>
              <a:t>فوايد استفاده از لوحه‌ي آموزشي:</a:t>
            </a:r>
            <a:endParaRPr lang="fa-IR" sz="3600" dirty="0">
              <a:solidFill>
                <a:srgbClr val="FFFF00"/>
              </a:solidFill>
              <a:cs typeface="B Titr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382000" cy="838200"/>
          </a:xfrm>
        </p:spPr>
        <p:txBody>
          <a:bodyPr>
            <a:noAutofit/>
          </a:bodyPr>
          <a:lstStyle/>
          <a:p>
            <a:pPr algn="ctr"/>
            <a:r>
              <a:rPr lang="fa-I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itchFamily="2" charset="-78"/>
              </a:rPr>
              <a:t>اهداف آموزش قرآن در پايه سوم ابتدايي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143000"/>
            <a:ext cx="8534400" cy="5181600"/>
          </a:xfrm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>
            <a:normAutofit fontScale="40000" lnSpcReduction="20000"/>
          </a:bodyPr>
          <a:lstStyle/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fa-IR" sz="5400" b="1" dirty="0" smtClean="0"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1- به شنيدن قرائت زيباي سوره‌هاي كتاب علاقه نشان مي‌دهد.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fa-IR" sz="5400" b="1" dirty="0" smtClean="0"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2- به زيبا خواندن سوره‌هاي كتاب علاقه‌مند است.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fa-IR" sz="5400" b="1" dirty="0" smtClean="0"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3- با چگونگي وقف در آخر آيات و عبارات قرآني آشنا مي‌شود.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fa-IR" sz="5400" b="1" dirty="0" smtClean="0"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4- با داستان‌هاي قرآني كتاب آشنا مي‌شود.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fa-IR" sz="5400" b="1" dirty="0" smtClean="0"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5- با مفاهيم ساده‌‌ي پيام‌هاي قرآني كتاب آشنا مي‌شود.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fa-IR" sz="5400" b="1" dirty="0" smtClean="0"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6- معناي برخي از كلمات آشنا و ساده‌ي قرآني را مي داند.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fa-IR" sz="5400" b="1" dirty="0" smtClean="0"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7- نمادها و نشانه‌هاي رسم‌الخط قرآن را مي‌شناسد.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fa-IR" sz="5400" b="1" dirty="0" smtClean="0"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8- سوره‌هاي كوتاه كتاب را (با نشان دادن خط) به صورت روان يا آهنگين مي‌خواند.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fa-IR" sz="5400" b="1" dirty="0" smtClean="0"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9- عبارات قرآني كتاب را به صورت ساده و شمرده مي‌خواند.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fa-IR" sz="5400" b="1" dirty="0" smtClean="0"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10- مي‌تواند مفهوم پيام‌هاي قرآني كتاب را به زبان ساده بيان مي‌كند.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162"/>
            <a:ext cx="8077200" cy="884238"/>
          </a:xfrm>
        </p:spPr>
        <p:txBody>
          <a:bodyPr>
            <a:noAutofit/>
          </a:bodyPr>
          <a:lstStyle/>
          <a:p>
            <a:pPr algn="ctr"/>
            <a:r>
              <a:rPr lang="fa-IR" sz="3600" dirty="0" smtClean="0">
                <a:solidFill>
                  <a:schemeClr val="accent2">
                    <a:lumMod val="50000"/>
                  </a:schemeClr>
                </a:solidFill>
                <a:cs typeface="B Titr" pitchFamily="2" charset="-78"/>
              </a:rPr>
              <a:t>چگونگي اشاره‌ي صحيح به بخش‌هاي كلمات:</a:t>
            </a:r>
            <a:endParaRPr lang="fa-IR" sz="3600" dirty="0">
              <a:solidFill>
                <a:schemeClr val="accent2">
                  <a:lumMod val="50000"/>
                </a:schemeClr>
              </a:solidFill>
              <a:cs typeface="B Titr" pitchFamily="2" charset="-78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914400" y="762000"/>
            <a:ext cx="7239000" cy="5257800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50000"/>
              </a:lnSpc>
              <a:buClr>
                <a:srgbClr val="FFC000"/>
              </a:buClr>
              <a:buNone/>
            </a:pPr>
            <a:r>
              <a:rPr lang="fa-IR" sz="2400" b="1" dirty="0" smtClean="0">
                <a:cs typeface="B Koodak" pitchFamily="2" charset="-78"/>
              </a:rPr>
              <a:t>از آن‌جا كه هنگام اشاره كردن، دست يا ثابت است و يا متحرك، روش صحيح اشاره در دو بخش زير توضيح داده مي‌شود: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914400" y="1981201"/>
            <a:ext cx="7239000" cy="304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914400" y="5181600"/>
            <a:ext cx="724993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162"/>
            <a:ext cx="8077200" cy="884238"/>
          </a:xfrm>
        </p:spPr>
        <p:txBody>
          <a:bodyPr>
            <a:noAutofit/>
          </a:bodyPr>
          <a:lstStyle/>
          <a:p>
            <a:pPr algn="ctr"/>
            <a:r>
              <a:rPr lang="fa-IR" sz="3600" dirty="0" smtClean="0">
                <a:solidFill>
                  <a:schemeClr val="accent2">
                    <a:lumMod val="50000"/>
                  </a:schemeClr>
                </a:solidFill>
                <a:cs typeface="B Titr" pitchFamily="2" charset="-78"/>
              </a:rPr>
              <a:t>چگونگي اشاره‌ي صحيح به بخش‌هاي كلمات:</a:t>
            </a:r>
            <a:endParaRPr lang="fa-IR" sz="3600" dirty="0">
              <a:solidFill>
                <a:schemeClr val="accent2">
                  <a:lumMod val="50000"/>
                </a:schemeClr>
              </a:solidFill>
              <a:cs typeface="B Titr" pitchFamily="2" charset="-78"/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0000" contrast="31000"/>
          </a:blip>
          <a:srcRect/>
          <a:stretch>
            <a:fillRect/>
          </a:stretch>
        </p:blipFill>
        <p:spPr bwMode="auto">
          <a:xfrm>
            <a:off x="228600" y="1170192"/>
            <a:ext cx="8763000" cy="5230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 rot="10800000" flipV="1">
            <a:off x="8034674" y="95070"/>
            <a:ext cx="11093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 smtClean="0">
                <a:solidFill>
                  <a:srgbClr val="FFFF00"/>
                </a:solidFill>
                <a:latin typeface="110_Besmellah" pitchFamily="2" charset="0"/>
              </a:rPr>
              <a:t>u</a:t>
            </a:r>
            <a:endParaRPr lang="en-US" sz="7200" dirty="0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077200" cy="884238"/>
          </a:xfrm>
        </p:spPr>
        <p:txBody>
          <a:bodyPr>
            <a:noAutofit/>
          </a:bodyPr>
          <a:lstStyle/>
          <a:p>
            <a:pPr algn="ctr"/>
            <a:r>
              <a:rPr lang="fa-IR" sz="3600" dirty="0" smtClean="0">
                <a:solidFill>
                  <a:schemeClr val="accent2">
                    <a:lumMod val="50000"/>
                  </a:schemeClr>
                </a:solidFill>
                <a:cs typeface="B Titr" pitchFamily="2" charset="-78"/>
              </a:rPr>
              <a:t>چگونگي اشاره‌ي صحيح به بخش‌هاي كلمات:</a:t>
            </a:r>
            <a:endParaRPr lang="fa-IR" sz="3600" dirty="0">
              <a:solidFill>
                <a:schemeClr val="accent2">
                  <a:lumMod val="50000"/>
                </a:schemeClr>
              </a:solidFill>
              <a:cs typeface="B Titr" pitchFamily="2" charset="-78"/>
            </a:endParaRPr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5000" contrast="19000"/>
          </a:blip>
          <a:srcRect/>
          <a:stretch>
            <a:fillRect/>
          </a:stretch>
        </p:blipFill>
        <p:spPr bwMode="auto">
          <a:xfrm>
            <a:off x="152400" y="838200"/>
            <a:ext cx="8771341" cy="5000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5867400"/>
            <a:ext cx="86106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 smtClean="0">
                <a:cs typeface="B Koodak" pitchFamily="2" charset="-78"/>
              </a:rPr>
              <a:t>فلش‌هاي كتاب فلش‌هاي اشاره نيستند بلكه فلش‌هاي اتصال هستند در اشاره هدف عادت كردن چشم به حركات است. مخصوصاً ساكن و تشديد </a:t>
            </a:r>
          </a:p>
          <a:p>
            <a:pPr algn="r" rtl="1"/>
            <a:r>
              <a:rPr lang="fa-IR" dirty="0" smtClean="0">
                <a:cs typeface="B Koodak" pitchFamily="2" charset="-78"/>
              </a:rPr>
              <a:t>در روخواني </a:t>
            </a:r>
            <a:r>
              <a:rPr lang="fa-IR" smtClean="0">
                <a:cs typeface="B Koodak" pitchFamily="2" charset="-78"/>
              </a:rPr>
              <a:t>مي‌خواهيم دانش‌آموز </a:t>
            </a:r>
            <a:r>
              <a:rPr lang="fa-IR" dirty="0" smtClean="0">
                <a:cs typeface="B Koodak" pitchFamily="2" charset="-78"/>
              </a:rPr>
              <a:t>كلمات را به هم تعميم دهند.</a:t>
            </a:r>
            <a:endParaRPr lang="fa-IR" dirty="0">
              <a:cs typeface="B Koodak" pitchFamily="2" charset="-78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pPr algn="ctr"/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4800" y="762000"/>
            <a:ext cx="8305800" cy="5257800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50000"/>
              </a:lnSpc>
              <a:buClr>
                <a:srgbClr val="FFC000"/>
              </a:buClr>
              <a:buNone/>
            </a:pPr>
            <a:endParaRPr lang="fa-IR" sz="2400" dirty="0" smtClean="0">
              <a:cs typeface="B Koodak" pitchFamily="2" charset="-78"/>
            </a:endParaRPr>
          </a:p>
        </p:txBody>
      </p:sp>
      <p:pic>
        <p:nvPicPr>
          <p:cNvPr id="12" name="Picture 2" descr="C:\Documents and Settings\My notebook\Desktop\Quran\201006227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" y="413912"/>
            <a:ext cx="9062729" cy="5910688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pPr algn="ctr"/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pic>
        <p:nvPicPr>
          <p:cNvPr id="5122" name="Picture 2" descr="C:\Documents and Settings\My notebook\Desktop\Quran\2010062273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38100" y="304800"/>
            <a:ext cx="9219438" cy="6146292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pPr algn="ctr"/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pic>
        <p:nvPicPr>
          <p:cNvPr id="6146" name="Picture 2" descr="C:\Documents and Settings\My notebook\Desktop\Quran\2010062273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86284"/>
            <a:ext cx="9144000" cy="6190716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pPr algn="ctr"/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pic>
        <p:nvPicPr>
          <p:cNvPr id="7170" name="Picture 2" descr="C:\Documents and Settings\My notebook\Desktop\Quran\2010062273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962" y="381000"/>
            <a:ext cx="9020416" cy="6147816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pPr algn="ctr"/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pic>
        <p:nvPicPr>
          <p:cNvPr id="4" name="Content Placeholder 3" descr="C:\Documents and Settings\My notebook\Desktop\Quran\20100622737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6200" y="457199"/>
            <a:ext cx="9001004" cy="6020299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pPr algn="ctr"/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4800" y="762000"/>
            <a:ext cx="8305800" cy="5257800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50000"/>
              </a:lnSpc>
              <a:buClr>
                <a:srgbClr val="FFC000"/>
              </a:buClr>
              <a:buNone/>
            </a:pPr>
            <a:endParaRPr lang="fa-IR" sz="2400" dirty="0" smtClean="0">
              <a:cs typeface="B Koodak" pitchFamily="2" charset="-78"/>
            </a:endParaRPr>
          </a:p>
        </p:txBody>
      </p:sp>
      <p:pic>
        <p:nvPicPr>
          <p:cNvPr id="8194" name="Picture 2" descr="C:\Documents and Settings\My notebook\Desktop\Quran\201006227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13" y="506020"/>
            <a:ext cx="9018587" cy="6129558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pPr algn="ctr"/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4800" y="762000"/>
            <a:ext cx="8305800" cy="5257800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50000"/>
              </a:lnSpc>
              <a:buClr>
                <a:srgbClr val="FFC000"/>
              </a:buClr>
              <a:buNone/>
            </a:pPr>
            <a:endParaRPr lang="fa-IR" sz="2400" dirty="0" smtClean="0">
              <a:cs typeface="B Koodak" pitchFamily="2" charset="-78"/>
            </a:endParaRPr>
          </a:p>
        </p:txBody>
      </p:sp>
      <p:pic>
        <p:nvPicPr>
          <p:cNvPr id="9218" name="Picture 2" descr="C:\Documents and Settings\My notebook\Desktop\Quran\201006227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071985" cy="6083191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524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fa-I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itchFamily="2" charset="-78"/>
              </a:rPr>
              <a:t>تعريف، اهميت و جايگاه‌اجزاي‌آموزش‌قرآن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143000"/>
            <a:ext cx="8534400" cy="5486400"/>
          </a:xfrm>
        </p:spPr>
        <p:txBody>
          <a:bodyPr>
            <a:normAutofit fontScale="47500" lnSpcReduction="20000"/>
          </a:bodyPr>
          <a:lstStyle/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fa-IR" sz="5400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در اين برنامه هدف آموزش قرآن در دوره‌ي ابتدايي و راهنمايي، دستيابي دانش‌آموزان به </a:t>
            </a:r>
            <a:r>
              <a:rPr lang="fa-IR" sz="5400" b="1" dirty="0" smtClean="0">
                <a:solidFill>
                  <a:srgbClr val="FF505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سواد قرآني </a:t>
            </a:r>
            <a:r>
              <a:rPr lang="fa-IR" sz="5400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است.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fa-IR" sz="5400" b="1" dirty="0" smtClean="0">
                <a:solidFill>
                  <a:srgbClr val="66FF33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به طور ساده كسي از سواد قرآني برخوردار است كه؛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fa-IR" sz="5400" b="1" dirty="0" smtClean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قرآن كريم را راحت و روان مي‌خواند</a:t>
            </a:r>
            <a:r>
              <a:rPr lang="fa-IR" sz="5400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، معناي عبارات و آيات ساده و پركاربرد قرآن را مي‌فهمد، </a:t>
            </a:r>
            <a:r>
              <a:rPr lang="fa-IR" sz="5400" b="1" dirty="0" smtClean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با پيام‌هاي زندگي ساز آن كه موجب سعادت دنيا و آخرت است آشناست</a:t>
            </a:r>
            <a:r>
              <a:rPr lang="fa-IR" sz="5400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 و بالاخره تمام اين مهارت‌ها و دانش‌ها را ضمن انس با قرآن كريم، يعني خواندن روزانه و مستمر آن، حفظ كرده و به تدريج ارتقا مي‌بخشد. 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fa-IR" sz="5400" b="1" dirty="0" smtClean="0">
                <a:solidFill>
                  <a:srgbClr val="00B0F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مهارت پايه و اوليه براي بهره‌گيري مادام‌العمر از قرآن كريم</a:t>
            </a:r>
            <a:r>
              <a:rPr lang="fa-IR" sz="5400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= </a:t>
            </a:r>
            <a:r>
              <a:rPr lang="fa-IR" sz="5400" b="1" dirty="0" smtClean="0"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سواد قرآني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pPr algn="ctr"/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4800" y="762000"/>
            <a:ext cx="8305800" cy="5257800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50000"/>
              </a:lnSpc>
              <a:buClr>
                <a:srgbClr val="FFC000"/>
              </a:buClr>
              <a:buNone/>
            </a:pPr>
            <a:endParaRPr lang="fa-IR" sz="2400" dirty="0" smtClean="0">
              <a:cs typeface="B Koodak" pitchFamily="2" charset="-78"/>
            </a:endParaRPr>
          </a:p>
        </p:txBody>
      </p:sp>
      <p:pic>
        <p:nvPicPr>
          <p:cNvPr id="10242" name="Picture 2" descr="C:\Documents and Settings\My notebook\Desktop\Quran\201006227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349" y="495300"/>
            <a:ext cx="8865243" cy="59055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pPr algn="ctr"/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4800" y="762000"/>
            <a:ext cx="8305800" cy="5257800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50000"/>
              </a:lnSpc>
              <a:buClr>
                <a:srgbClr val="FFC000"/>
              </a:buClr>
              <a:buNone/>
            </a:pPr>
            <a:endParaRPr lang="fa-IR" sz="2400" dirty="0" smtClean="0">
              <a:cs typeface="B Koodak" pitchFamily="2" charset="-78"/>
            </a:endParaRPr>
          </a:p>
        </p:txBody>
      </p:sp>
      <p:pic>
        <p:nvPicPr>
          <p:cNvPr id="11266" name="Picture 2" descr="C:\Documents and Settings\My notebook\Desktop\Quran\201006227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67" y="381000"/>
            <a:ext cx="9067381" cy="6153386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pPr algn="ctr"/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4800" y="762000"/>
            <a:ext cx="8305800" cy="5257800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50000"/>
              </a:lnSpc>
              <a:buClr>
                <a:srgbClr val="FFC000"/>
              </a:buClr>
              <a:buNone/>
            </a:pPr>
            <a:endParaRPr lang="fa-IR" sz="2400" dirty="0" smtClean="0">
              <a:cs typeface="B Koodak" pitchFamily="2" charset="-78"/>
            </a:endParaRPr>
          </a:p>
        </p:txBody>
      </p:sp>
      <p:pic>
        <p:nvPicPr>
          <p:cNvPr id="12290" name="Picture 2" descr="C:\Documents and Settings\My notebook\Desktop\Quran\201006227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8711"/>
            <a:ext cx="9144000" cy="6064823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276999"/>
          </a:xfrm>
        </p:spPr>
        <p:txBody>
          <a:bodyPr>
            <a:noAutofit/>
          </a:bodyPr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pPr algn="ctr"/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4800" y="762000"/>
            <a:ext cx="8305800" cy="5257800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50000"/>
              </a:lnSpc>
              <a:buClr>
                <a:srgbClr val="FFC000"/>
              </a:buClr>
              <a:buNone/>
            </a:pPr>
            <a:endParaRPr lang="fa-IR" sz="2400" dirty="0" smtClean="0">
              <a:cs typeface="B Koodak" pitchFamily="2" charset="-78"/>
            </a:endParaRPr>
          </a:p>
        </p:txBody>
      </p:sp>
      <p:pic>
        <p:nvPicPr>
          <p:cNvPr id="13314" name="Picture 2" descr="C:\Documents and Settings\My notebook\Desktop\Quran\201006227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0046"/>
            <a:ext cx="9144000" cy="607393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pPr algn="ctr"/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4800" y="762000"/>
            <a:ext cx="8305800" cy="5257800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50000"/>
              </a:lnSpc>
              <a:buClr>
                <a:srgbClr val="FFC000"/>
              </a:buClr>
              <a:buNone/>
            </a:pPr>
            <a:endParaRPr lang="fa-IR" sz="2400" dirty="0" smtClean="0">
              <a:cs typeface="B Koodak" pitchFamily="2" charset="-78"/>
            </a:endParaRPr>
          </a:p>
        </p:txBody>
      </p:sp>
      <p:pic>
        <p:nvPicPr>
          <p:cNvPr id="14338" name="Picture 2" descr="C:\Documents and Settings\My notebook\Desktop\Quran\201006227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381000"/>
            <a:ext cx="9144000" cy="6183267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pPr algn="ctr"/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4800" y="762000"/>
            <a:ext cx="8305800" cy="5257800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50000"/>
              </a:lnSpc>
              <a:buClr>
                <a:srgbClr val="FFC000"/>
              </a:buClr>
              <a:buNone/>
            </a:pPr>
            <a:endParaRPr lang="fa-IR" sz="2400" dirty="0" smtClean="0">
              <a:cs typeface="B Koodak" pitchFamily="2" charset="-78"/>
            </a:endParaRPr>
          </a:p>
        </p:txBody>
      </p:sp>
      <p:pic>
        <p:nvPicPr>
          <p:cNvPr id="15362" name="Picture 2" descr="C:\Documents and Settings\My notebook\Desktop\Quran\201006227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97" y="381000"/>
            <a:ext cx="9096743" cy="5954713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pPr algn="ctr"/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pic>
        <p:nvPicPr>
          <p:cNvPr id="2050" name="Picture 2" descr="C:\Documents and Settings\My notebook\Desktop\Quran\New Folder\20100622744 copy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304800"/>
            <a:ext cx="9143999" cy="6172200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pPr algn="ctr"/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4800" y="762000"/>
            <a:ext cx="8305800" cy="5257800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50000"/>
              </a:lnSpc>
              <a:buClr>
                <a:srgbClr val="FFC000"/>
              </a:buClr>
              <a:buNone/>
            </a:pPr>
            <a:endParaRPr lang="fa-IR" sz="2400" dirty="0" smtClean="0">
              <a:cs typeface="B Koodak" pitchFamily="2" charset="-78"/>
            </a:endParaRPr>
          </a:p>
        </p:txBody>
      </p:sp>
      <p:pic>
        <p:nvPicPr>
          <p:cNvPr id="16386" name="Picture 2" descr="C:\Documents and Settings\My notebook\Desktop\Quran\201006227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572" y="228600"/>
            <a:ext cx="9083568" cy="6215496"/>
          </a:xfrm>
          <a:prstGeom prst="rect">
            <a:avLst/>
          </a:prstGeom>
          <a:noFill/>
        </p:spPr>
      </p:pic>
      <p:sp>
        <p:nvSpPr>
          <p:cNvPr id="5" name="Action Button: Custom 4">
            <a:hlinkClick r:id="rId4" action="ppaction://hlinksldjump" highlightClick="1"/>
          </p:cNvPr>
          <p:cNvSpPr/>
          <p:nvPr/>
        </p:nvSpPr>
        <p:spPr>
          <a:xfrm>
            <a:off x="2286000" y="6477000"/>
            <a:ext cx="457200" cy="381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/>
              <a:t>76</a:t>
            </a:r>
            <a:endParaRPr lang="fa-I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432000" cy="365125"/>
          </a:xfrm>
        </p:spPr>
        <p:txBody>
          <a:bodyPr/>
          <a:lstStyle/>
          <a:p>
            <a:pPr algn="l"/>
            <a:fld id="{B6F15528-21DE-4FAA-801E-634DDDAF4B2B}" type="slidenum">
              <a:rPr lang="en-US" smtClean="0">
                <a:cs typeface="B Titr" pitchFamily="2" charset="-78"/>
              </a:rPr>
              <a:pPr algn="l"/>
              <a:t>47</a:t>
            </a:fld>
            <a:endParaRPr lang="en-US" dirty="0">
              <a:cs typeface="B Titr" pitchFamily="2" charset="-78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pPr algn="ctr"/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4800" y="762000"/>
            <a:ext cx="8305800" cy="5257800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50000"/>
              </a:lnSpc>
              <a:buClr>
                <a:srgbClr val="FFC000"/>
              </a:buClr>
              <a:buNone/>
            </a:pPr>
            <a:endParaRPr lang="fa-IR" sz="2400" dirty="0" smtClean="0">
              <a:cs typeface="B Koodak" pitchFamily="2" charset="-78"/>
            </a:endParaRPr>
          </a:p>
        </p:txBody>
      </p:sp>
      <p:pic>
        <p:nvPicPr>
          <p:cNvPr id="17410" name="Picture 2" descr="C:\Documents and Settings\My notebook\Desktop\Quran\201006227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03944" cy="611836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pPr algn="ctr"/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4800" y="762000"/>
            <a:ext cx="8305800" cy="5257800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50000"/>
              </a:lnSpc>
              <a:buClr>
                <a:srgbClr val="FFC000"/>
              </a:buClr>
              <a:buNone/>
            </a:pPr>
            <a:endParaRPr lang="fa-IR" sz="2400" dirty="0" smtClean="0">
              <a:cs typeface="B Koodak" pitchFamily="2" charset="-78"/>
            </a:endParaRPr>
          </a:p>
        </p:txBody>
      </p:sp>
      <p:pic>
        <p:nvPicPr>
          <p:cNvPr id="18434" name="Picture 2" descr="C:\Documents and Settings\My notebook\Desktop\Quran\201006227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02" y="360363"/>
            <a:ext cx="9101996" cy="6040437"/>
          </a:xfrm>
          <a:prstGeom prst="rect">
            <a:avLst/>
          </a:prstGeom>
          <a:noFill/>
        </p:spPr>
      </p:pic>
      <p:sp>
        <p:nvSpPr>
          <p:cNvPr id="6" name="Action Button: Custom 5">
            <a:hlinkClick r:id="rId3" action="ppaction://hlinksldjump" highlightClick="1"/>
          </p:cNvPr>
          <p:cNvSpPr/>
          <p:nvPr/>
        </p:nvSpPr>
        <p:spPr>
          <a:xfrm>
            <a:off x="1676400" y="6428096"/>
            <a:ext cx="457200" cy="381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/>
              <a:t>78</a:t>
            </a:r>
            <a:endParaRPr lang="fa-IR" dirty="0"/>
          </a:p>
        </p:txBody>
      </p:sp>
      <p:sp>
        <p:nvSpPr>
          <p:cNvPr id="7" name="Action Button: Custom 6">
            <a:hlinkClick r:id="rId4" action="ppaction://hlinksldjump" highlightClick="1"/>
          </p:cNvPr>
          <p:cNvSpPr/>
          <p:nvPr/>
        </p:nvSpPr>
        <p:spPr>
          <a:xfrm>
            <a:off x="2286000" y="6428096"/>
            <a:ext cx="457200" cy="381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/>
              <a:t>77</a:t>
            </a:r>
            <a:endParaRPr lang="fa-IR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5334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 dirty="0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3048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fa-I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itchFamily="2" charset="-78"/>
              </a:rPr>
              <a:t>معرفي‌اجزاي‌آموزش‌قرآن‌دوره‌ي‌ابتدايي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143000"/>
            <a:ext cx="8763000" cy="5181600"/>
          </a:xfrm>
        </p:spPr>
        <p:txBody>
          <a:bodyPr>
            <a:normAutofit fontScale="47500" lnSpcReduction="20000"/>
          </a:bodyPr>
          <a:lstStyle/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fa-IR" sz="5400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الف-تعريف روخواني و روان‌خواني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endParaRPr lang="fa-IR" sz="5400" b="1" dirty="0" smtClean="0">
              <a:solidFill>
                <a:srgbClr val="FFFF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B Zar" pitchFamily="2" charset="-78"/>
            </a:endParaRP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fa-IR" sz="5400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1- روخواني: خواندن عبارات و آيات قرآن به‌صورت شمرده و آرام. 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fa-IR" sz="5400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روخواني از بخش‌خواني شروع مي‌شود. در بخش‌خواني وجود اندكي مكث بين بخش‌ها طبيعي است.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endParaRPr lang="fa-IR" sz="5400" b="1" dirty="0" smtClean="0">
              <a:solidFill>
                <a:srgbClr val="FFFF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B Zar" pitchFamily="2" charset="-78"/>
            </a:endParaRP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fa-IR" sz="5400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2- روان‌خواني: خواندن عبارات و آيات قرآن به‌صورت روان و با سرعت معمولي.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endParaRPr lang="fa-IR" sz="5400" b="1" dirty="0" smtClean="0">
              <a:solidFill>
                <a:srgbClr val="FFFF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B Zar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pPr algn="ctr"/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4800" y="762000"/>
            <a:ext cx="8305800" cy="5257800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50000"/>
              </a:lnSpc>
              <a:buClr>
                <a:srgbClr val="FFC000"/>
              </a:buClr>
              <a:buNone/>
            </a:pPr>
            <a:endParaRPr lang="fa-IR" sz="2400" dirty="0" smtClean="0">
              <a:cs typeface="B Koodak" pitchFamily="2" charset="-78"/>
            </a:endParaRPr>
          </a:p>
        </p:txBody>
      </p:sp>
      <p:pic>
        <p:nvPicPr>
          <p:cNvPr id="19458" name="Picture 2" descr="C:\Documents and Settings\My notebook\Desktop\Quran\201006227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99" y="304800"/>
            <a:ext cx="9110541" cy="6172199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pPr algn="ctr"/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4800" y="762000"/>
            <a:ext cx="8305800" cy="5257800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50000"/>
              </a:lnSpc>
              <a:buClr>
                <a:srgbClr val="FFC000"/>
              </a:buClr>
              <a:buNone/>
            </a:pPr>
            <a:endParaRPr lang="fa-IR" sz="2400" dirty="0" smtClean="0">
              <a:cs typeface="B Koodak" pitchFamily="2" charset="-78"/>
            </a:endParaRPr>
          </a:p>
        </p:txBody>
      </p:sp>
      <p:pic>
        <p:nvPicPr>
          <p:cNvPr id="20482" name="Picture 2" descr="C:\Documents and Settings\My notebook\Desktop\Quran\201006227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44000" cy="6179854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6" name="Action Button: Custom 5">
            <a:hlinkClick r:id="rId3" action="ppaction://hlinksldjump" highlightClick="1"/>
          </p:cNvPr>
          <p:cNvSpPr/>
          <p:nvPr/>
        </p:nvSpPr>
        <p:spPr>
          <a:xfrm>
            <a:off x="1143000" y="6400800"/>
            <a:ext cx="457200" cy="4572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/>
              <a:t>79</a:t>
            </a:r>
            <a:endParaRPr lang="fa-IR" dirty="0"/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pPr algn="ctr"/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4800" y="762000"/>
            <a:ext cx="8305800" cy="5257800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50000"/>
              </a:lnSpc>
              <a:buClr>
                <a:srgbClr val="FFC000"/>
              </a:buClr>
              <a:buNone/>
            </a:pPr>
            <a:endParaRPr lang="fa-IR" sz="2400" dirty="0" smtClean="0">
              <a:cs typeface="B Koodak" pitchFamily="2" charset="-78"/>
            </a:endParaRPr>
          </a:p>
        </p:txBody>
      </p:sp>
      <p:pic>
        <p:nvPicPr>
          <p:cNvPr id="21506" name="Picture 2" descr="C:\Documents and Settings\My notebook\Desktop\Quran\201006227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122896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pPr algn="ctr"/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4800" y="762000"/>
            <a:ext cx="8305800" cy="5257800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50000"/>
              </a:lnSpc>
              <a:buClr>
                <a:srgbClr val="FFC000"/>
              </a:buClr>
              <a:buNone/>
            </a:pPr>
            <a:endParaRPr lang="fa-IR" sz="2400" dirty="0" smtClean="0">
              <a:cs typeface="B Koodak" pitchFamily="2" charset="-78"/>
            </a:endParaRPr>
          </a:p>
        </p:txBody>
      </p:sp>
      <p:pic>
        <p:nvPicPr>
          <p:cNvPr id="22530" name="Picture 2" descr="C:\Documents and Settings\My notebook\Desktop\Quran\201006227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0" y="377037"/>
            <a:ext cx="9142740" cy="6099963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6" name="Action Button: Custom 5">
            <a:hlinkClick r:id="rId3" action="ppaction://hlinksldjump" highlightClick="1"/>
          </p:cNvPr>
          <p:cNvSpPr/>
          <p:nvPr/>
        </p:nvSpPr>
        <p:spPr>
          <a:xfrm>
            <a:off x="0" y="5791200"/>
            <a:ext cx="457200" cy="4572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/>
              <a:t>80</a:t>
            </a:r>
            <a:endParaRPr lang="fa-IR" dirty="0"/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pPr algn="ctr"/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4800" y="762000"/>
            <a:ext cx="8305800" cy="5257800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50000"/>
              </a:lnSpc>
              <a:buClr>
                <a:srgbClr val="FFC000"/>
              </a:buClr>
              <a:buNone/>
            </a:pPr>
            <a:endParaRPr lang="fa-IR" sz="2400" dirty="0" smtClean="0">
              <a:cs typeface="B Koodak" pitchFamily="2" charset="-78"/>
            </a:endParaRPr>
          </a:p>
        </p:txBody>
      </p:sp>
      <p:pic>
        <p:nvPicPr>
          <p:cNvPr id="24578" name="Picture 2" descr="C:\Documents and Settings\My notebook\Desktop\Quran\201006227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415034"/>
            <a:ext cx="9143999" cy="5985765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pPr algn="ctr"/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4800" y="762000"/>
            <a:ext cx="8305800" cy="5257800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50000"/>
              </a:lnSpc>
              <a:buClr>
                <a:srgbClr val="FFC000"/>
              </a:buClr>
              <a:buNone/>
            </a:pPr>
            <a:endParaRPr lang="fa-IR" sz="2400" dirty="0" smtClean="0">
              <a:cs typeface="B Koodak" pitchFamily="2" charset="-78"/>
            </a:endParaRPr>
          </a:p>
        </p:txBody>
      </p:sp>
      <p:pic>
        <p:nvPicPr>
          <p:cNvPr id="23555" name="Picture 3" descr="C:\Documents and Settings\My notebook\Desktop\Quran\201006227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" y="381000"/>
            <a:ext cx="9039225" cy="6018107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6" name="Action Button: Custom 5">
            <a:hlinkClick r:id="rId3" action="ppaction://hlinksldjump" highlightClick="1"/>
          </p:cNvPr>
          <p:cNvSpPr/>
          <p:nvPr/>
        </p:nvSpPr>
        <p:spPr>
          <a:xfrm>
            <a:off x="1524000" y="6400800"/>
            <a:ext cx="533400" cy="4572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/>
              <a:t>82</a:t>
            </a:r>
            <a:endParaRPr lang="fa-IR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pPr algn="ctr"/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4800" y="762000"/>
            <a:ext cx="8305800" cy="5257800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50000"/>
              </a:lnSpc>
              <a:buClr>
                <a:srgbClr val="FFC000"/>
              </a:buClr>
              <a:buNone/>
            </a:pPr>
            <a:endParaRPr lang="fa-IR" sz="2400" dirty="0" smtClean="0">
              <a:cs typeface="B Koodak" pitchFamily="2" charset="-78"/>
            </a:endParaRPr>
          </a:p>
        </p:txBody>
      </p:sp>
      <p:pic>
        <p:nvPicPr>
          <p:cNvPr id="25602" name="Picture 2" descr="C:\Documents and Settings\My notebook\Desktop\Quran\201006227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0208"/>
            <a:ext cx="9144000" cy="6096792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6" name="Action Button: Custom 5">
            <a:hlinkClick r:id="rId3" action="ppaction://hlinksldjump" highlightClick="1"/>
          </p:cNvPr>
          <p:cNvSpPr/>
          <p:nvPr/>
        </p:nvSpPr>
        <p:spPr>
          <a:xfrm>
            <a:off x="1752600" y="6477000"/>
            <a:ext cx="457200" cy="381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/>
              <a:t>83</a:t>
            </a:r>
            <a:endParaRPr lang="fa-IR" dirty="0"/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pPr algn="ctr"/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4800" y="762000"/>
            <a:ext cx="8305800" cy="5257800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50000"/>
              </a:lnSpc>
              <a:buClr>
                <a:srgbClr val="FFC000"/>
              </a:buClr>
              <a:buNone/>
            </a:pPr>
            <a:endParaRPr lang="fa-IR" sz="2400" dirty="0" smtClean="0">
              <a:cs typeface="B Koodak" pitchFamily="2" charset="-78"/>
            </a:endParaRPr>
          </a:p>
        </p:txBody>
      </p:sp>
      <p:pic>
        <p:nvPicPr>
          <p:cNvPr id="26626" name="Picture 2" descr="C:\Documents and Settings\My notebook\Desktop\Quran\201006227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2425"/>
            <a:ext cx="9144000" cy="6020437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pPr algn="ctr"/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4800" y="762000"/>
            <a:ext cx="8305800" cy="5257800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50000"/>
              </a:lnSpc>
              <a:buClr>
                <a:srgbClr val="FFC000"/>
              </a:buClr>
              <a:buNone/>
            </a:pPr>
            <a:endParaRPr lang="fa-IR" sz="2400" dirty="0" smtClean="0">
              <a:cs typeface="B Koodak" pitchFamily="2" charset="-78"/>
            </a:endParaRPr>
          </a:p>
        </p:txBody>
      </p:sp>
      <p:pic>
        <p:nvPicPr>
          <p:cNvPr id="27650" name="Picture 2" descr="C:\Documents and Settings\My notebook\Desktop\Quran\201006227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138114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57200" y="6416675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6" name="Action Button: Custom 5">
            <a:hlinkClick r:id="rId3" action="ppaction://hlinksldjump" highlightClick="1"/>
          </p:cNvPr>
          <p:cNvSpPr/>
          <p:nvPr/>
        </p:nvSpPr>
        <p:spPr>
          <a:xfrm>
            <a:off x="1447800" y="6477000"/>
            <a:ext cx="457200" cy="381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/>
              <a:t>92</a:t>
            </a:r>
            <a:endParaRPr lang="fa-IR" dirty="0"/>
          </a:p>
        </p:txBody>
      </p:sp>
      <p:sp>
        <p:nvSpPr>
          <p:cNvPr id="7" name="Action Button: Custom 6">
            <a:hlinkClick r:id="rId4" action="ppaction://hlinksldjump" highlightClick="1"/>
          </p:cNvPr>
          <p:cNvSpPr/>
          <p:nvPr/>
        </p:nvSpPr>
        <p:spPr>
          <a:xfrm>
            <a:off x="2286000" y="6477000"/>
            <a:ext cx="457200" cy="381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/>
              <a:t>93</a:t>
            </a:r>
            <a:endParaRPr lang="fa-IR" dirty="0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pPr algn="ctr"/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4800" y="762000"/>
            <a:ext cx="8305800" cy="5257800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50000"/>
              </a:lnSpc>
              <a:buClr>
                <a:srgbClr val="FFC000"/>
              </a:buClr>
              <a:buNone/>
            </a:pPr>
            <a:endParaRPr lang="fa-IR" sz="2400" dirty="0" smtClean="0">
              <a:cs typeface="B Koodak" pitchFamily="2" charset="-78"/>
            </a:endParaRPr>
          </a:p>
        </p:txBody>
      </p:sp>
      <p:pic>
        <p:nvPicPr>
          <p:cNvPr id="28674" name="Picture 2" descr="C:\Documents and Settings\My notebook\Desktop\Quran\201006227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387186"/>
            <a:ext cx="9144000" cy="6080289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pPr algn="ctr" rtl="0"/>
            <a:r>
              <a:rPr lang="fa-IR" sz="4400" dirty="0" smtClean="0">
                <a:cs typeface="B Titr" pitchFamily="2" charset="-78"/>
              </a:rPr>
              <a:t>تفاوت روخواني و روان‌خواني</a:t>
            </a:r>
            <a:endParaRPr lang="fa-IR" sz="4400" dirty="0">
              <a:cs typeface="B Titr" pitchFamily="2" charset="-78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17310" y="1524000"/>
          <a:ext cx="8445690" cy="4998720"/>
        </p:xfrm>
        <a:graphic>
          <a:graphicData uri="http://schemas.openxmlformats.org/drawingml/2006/table">
            <a:tbl>
              <a:tblPr rtl="1" firstRow="1" bandRow="1">
                <a:tableStyleId>{D7AC3CCA-C797-4891-BE02-D94E43425B78}</a:tableStyleId>
              </a:tblPr>
              <a:tblGrid>
                <a:gridCol w="3315268"/>
                <a:gridCol w="5130422"/>
              </a:tblGrid>
              <a:tr h="809052">
                <a:tc>
                  <a:txBody>
                    <a:bodyPr/>
                    <a:lstStyle/>
                    <a:p>
                      <a:pPr algn="ctr" rtl="1"/>
                      <a:r>
                        <a:rPr lang="fa-IR" sz="3600" dirty="0" smtClean="0">
                          <a:cs typeface="B Titr" pitchFamily="2" charset="-78"/>
                        </a:rPr>
                        <a:t>روخواني</a:t>
                      </a:r>
                      <a:endParaRPr lang="fa-IR" sz="3600" dirty="0">
                        <a:cs typeface="B Titr" pitchFamily="2" charset="-7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3600" dirty="0" smtClean="0">
                          <a:cs typeface="B Titr" pitchFamily="2" charset="-78"/>
                        </a:rPr>
                        <a:t>روان‌خواني</a:t>
                      </a:r>
                      <a:endParaRPr lang="fa-IR" sz="3600" dirty="0">
                        <a:cs typeface="B Titr" pitchFamily="2" charset="-7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4948"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 smtClean="0">
                          <a:cs typeface="B Titr" pitchFamily="2" charset="-78"/>
                        </a:rPr>
                        <a:t>جنبه‌ي كمي دارد.</a:t>
                      </a:r>
                      <a:endParaRPr lang="fa-IR" sz="2400" dirty="0">
                        <a:cs typeface="B Titr" pitchFamily="2" charset="-7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 smtClean="0">
                          <a:cs typeface="B Titr" pitchFamily="2" charset="-78"/>
                        </a:rPr>
                        <a:t>جنبه‌ي كيفي دارد.</a:t>
                      </a:r>
                      <a:endParaRPr lang="fa-IR" sz="2400" dirty="0">
                        <a:cs typeface="B Titr" pitchFamily="2" charset="-7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 smtClean="0">
                          <a:cs typeface="B Titr" pitchFamily="2" charset="-78"/>
                        </a:rPr>
                        <a:t>محدوده‌ي</a:t>
                      </a:r>
                      <a:r>
                        <a:rPr lang="fa-IR" sz="2400" baseline="0" dirty="0" smtClean="0">
                          <a:cs typeface="B Titr" pitchFamily="2" charset="-78"/>
                        </a:rPr>
                        <a:t> زماني دارد.</a:t>
                      </a:r>
                      <a:r>
                        <a:rPr lang="fa-IR" sz="1600" baseline="0" dirty="0" smtClean="0">
                          <a:cs typeface="B Titr" pitchFamily="2" charset="-78"/>
                        </a:rPr>
                        <a:t>(پيوسته)</a:t>
                      </a:r>
                      <a:endParaRPr lang="fa-IR" sz="2400" dirty="0">
                        <a:cs typeface="B Titr" pitchFamily="2" charset="-7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 smtClean="0">
                          <a:cs typeface="B Titr" pitchFamily="2" charset="-78"/>
                        </a:rPr>
                        <a:t>تا آخر عمر ادامه دارد.</a:t>
                      </a:r>
                      <a:endParaRPr lang="fa-IR" sz="2400" dirty="0">
                        <a:cs typeface="B Titr" pitchFamily="2" charset="-7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 smtClean="0">
                          <a:cs typeface="B Titr" pitchFamily="2" charset="-78"/>
                        </a:rPr>
                        <a:t>هدف صحيح خواندن است. </a:t>
                      </a:r>
                      <a:endParaRPr lang="fa-IR" sz="2400" dirty="0">
                        <a:cs typeface="B Titr" pitchFamily="2" charset="-7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 smtClean="0">
                          <a:cs typeface="B Titr" pitchFamily="2" charset="-78"/>
                        </a:rPr>
                        <a:t>هدف بالا بردن</a:t>
                      </a:r>
                      <a:r>
                        <a:rPr lang="fa-IR" sz="2400" baseline="0" dirty="0" smtClean="0">
                          <a:cs typeface="B Titr" pitchFamily="2" charset="-78"/>
                        </a:rPr>
                        <a:t> مهارت است.</a:t>
                      </a:r>
                      <a:endParaRPr lang="fa-IR" sz="2400" dirty="0">
                        <a:cs typeface="B Titr" pitchFamily="2" charset="-7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 smtClean="0">
                          <a:cs typeface="B Titr" pitchFamily="2" charset="-78"/>
                        </a:rPr>
                        <a:t>مقدمه‌ي</a:t>
                      </a:r>
                      <a:r>
                        <a:rPr lang="fa-IR" sz="2400" baseline="0" dirty="0" smtClean="0">
                          <a:cs typeface="B Titr" pitchFamily="2" charset="-78"/>
                        </a:rPr>
                        <a:t> روان‌خواني است.</a:t>
                      </a:r>
                      <a:endParaRPr lang="fa-IR" sz="2400" dirty="0">
                        <a:cs typeface="B Titr" pitchFamily="2" charset="-7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 smtClean="0">
                          <a:cs typeface="B Titr" pitchFamily="2" charset="-78"/>
                        </a:rPr>
                        <a:t>ميزان كيفيت آن به تمرين و تكرار بستگي‌دارد.</a:t>
                      </a:r>
                      <a:endParaRPr lang="fa-IR" sz="2400" dirty="0">
                        <a:cs typeface="B Titr" pitchFamily="2" charset="-7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0600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2400" dirty="0" smtClean="0">
                          <a:cs typeface="B Titr" pitchFamily="2" charset="-78"/>
                        </a:rPr>
                        <a:t>در روخواني به حجم‌هاي جديد و زياد</a:t>
                      </a:r>
                      <a:r>
                        <a:rPr lang="fa-IR" sz="2400" baseline="0" dirty="0" smtClean="0">
                          <a:cs typeface="B Titr" pitchFamily="2" charset="-78"/>
                        </a:rPr>
                        <a:t> نياز داريم. چون حجم‌هاي كم و تكراري حفظ مي‌شوند.</a:t>
                      </a:r>
                      <a:endParaRPr lang="fa-IR" sz="2400" dirty="0">
                        <a:cs typeface="B Titr" pitchFamily="2" charset="-7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fa-IR" sz="2400" dirty="0">
                        <a:cs typeface="B Titr" pitchFamily="2" charset="-7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pPr algn="ctr"/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4800" y="762000"/>
            <a:ext cx="8305800" cy="5257800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50000"/>
              </a:lnSpc>
              <a:buClr>
                <a:srgbClr val="FFC000"/>
              </a:buClr>
              <a:buNone/>
            </a:pPr>
            <a:endParaRPr lang="fa-IR" sz="2400" dirty="0" smtClean="0">
              <a:cs typeface="B Koodak" pitchFamily="2" charset="-78"/>
            </a:endParaRPr>
          </a:p>
        </p:txBody>
      </p:sp>
      <p:pic>
        <p:nvPicPr>
          <p:cNvPr id="29698" name="Picture 2" descr="C:\Documents and Settings\My notebook\Desktop\Quran\201006227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4227"/>
            <a:ext cx="9144000" cy="6122773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pPr algn="ctr"/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pic>
        <p:nvPicPr>
          <p:cNvPr id="30723" name="Picture 3" descr="C:\Documents and Settings\My notebook\Desktop\Quran\2010062276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661" y="372173"/>
            <a:ext cx="9134339" cy="6181027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pPr algn="ctr"/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4800" y="762000"/>
            <a:ext cx="8305800" cy="5257800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50000"/>
              </a:lnSpc>
              <a:buClr>
                <a:srgbClr val="FFC000"/>
              </a:buClr>
              <a:buNone/>
            </a:pPr>
            <a:endParaRPr lang="fa-IR" sz="2400" dirty="0" smtClean="0">
              <a:cs typeface="B Koodak" pitchFamily="2" charset="-78"/>
            </a:endParaRPr>
          </a:p>
        </p:txBody>
      </p:sp>
      <p:pic>
        <p:nvPicPr>
          <p:cNvPr id="31747" name="Picture 3" descr="C:\Documents and Settings\My notebook\Desktop\Quran\201006227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270" y="304800"/>
            <a:ext cx="9180209" cy="62484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pPr algn="ctr"/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4800" y="762000"/>
            <a:ext cx="8305800" cy="5257800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50000"/>
              </a:lnSpc>
              <a:buClr>
                <a:srgbClr val="FFC000"/>
              </a:buClr>
              <a:buNone/>
            </a:pPr>
            <a:endParaRPr lang="fa-IR" sz="2400" dirty="0" smtClean="0">
              <a:cs typeface="B Koodak" pitchFamily="2" charset="-78"/>
            </a:endParaRPr>
          </a:p>
        </p:txBody>
      </p:sp>
      <p:pic>
        <p:nvPicPr>
          <p:cNvPr id="32771" name="Picture 3" descr="C:\Documents and Settings\My notebook\Desktop\Quran\201006227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396081"/>
            <a:ext cx="9169133" cy="6080919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pPr algn="ctr"/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30000"/>
          </a:blip>
          <a:srcRect/>
          <a:stretch>
            <a:fillRect/>
          </a:stretch>
        </p:blipFill>
        <p:spPr bwMode="auto">
          <a:xfrm>
            <a:off x="0" y="887830"/>
            <a:ext cx="9144000" cy="525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Action Button: Return 4">
            <a:hlinkClick r:id="rId3" action="ppaction://hlinksldjump" highlightClick="1"/>
          </p:cNvPr>
          <p:cNvSpPr/>
          <p:nvPr/>
        </p:nvSpPr>
        <p:spPr>
          <a:xfrm>
            <a:off x="2286000" y="6400800"/>
            <a:ext cx="457200" cy="4572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/>
              <a:t>59</a:t>
            </a:r>
            <a:endParaRPr lang="fa-I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64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pPr algn="ctr"/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29000"/>
          </a:blip>
          <a:srcRect/>
          <a:stretch>
            <a:fillRect/>
          </a:stretch>
        </p:blipFill>
        <p:spPr bwMode="auto">
          <a:xfrm>
            <a:off x="281795" y="304800"/>
            <a:ext cx="848120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Action Button: Return 4">
            <a:hlinkClick r:id="rId3" action="ppaction://hlinksldjump" highlightClick="1"/>
          </p:cNvPr>
          <p:cNvSpPr/>
          <p:nvPr/>
        </p:nvSpPr>
        <p:spPr>
          <a:xfrm>
            <a:off x="2286000" y="6477000"/>
            <a:ext cx="457200" cy="3810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/>
              <a:t>61</a:t>
            </a:r>
            <a:endParaRPr lang="fa-I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65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pPr algn="ctr"/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32000"/>
          </a:blip>
          <a:srcRect/>
          <a:stretch>
            <a:fillRect/>
          </a:stretch>
        </p:blipFill>
        <p:spPr bwMode="auto">
          <a:xfrm>
            <a:off x="0" y="401132"/>
            <a:ext cx="9144000" cy="6075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Action Button: Return 4">
            <a:hlinkClick r:id="rId3" action="ppaction://hlinksldjump" highlightClick="1"/>
          </p:cNvPr>
          <p:cNvSpPr/>
          <p:nvPr/>
        </p:nvSpPr>
        <p:spPr>
          <a:xfrm>
            <a:off x="1600200" y="6400800"/>
            <a:ext cx="533400" cy="4572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/>
              <a:t>61</a:t>
            </a:r>
            <a:endParaRPr lang="fa-I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4800" y="635635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66</a:t>
            </a:fld>
            <a:endParaRPr lang="en-US" dirty="0"/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pPr algn="ctr"/>
            <a:r>
              <a:rPr lang="fa-IR" sz="3600" dirty="0" smtClean="0">
                <a:solidFill>
                  <a:schemeClr val="accent5">
                    <a:lumMod val="75000"/>
                  </a:schemeClr>
                </a:solidFill>
                <a:cs typeface="B Titr" pitchFamily="2" charset="-78"/>
              </a:rPr>
              <a:t>روش تدريس تنوين:</a:t>
            </a:r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67</a:t>
            </a:fld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36000"/>
          </a:blip>
          <a:srcRect/>
          <a:stretch>
            <a:fillRect/>
          </a:stretch>
        </p:blipFill>
        <p:spPr bwMode="auto">
          <a:xfrm>
            <a:off x="454494" y="990600"/>
            <a:ext cx="8150468" cy="546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Action Button: Custom 5">
            <a:hlinkClick r:id="rId3" action="ppaction://hlinksldjump" highlightClick="1"/>
          </p:cNvPr>
          <p:cNvSpPr/>
          <p:nvPr/>
        </p:nvSpPr>
        <p:spPr>
          <a:xfrm>
            <a:off x="1143000" y="6400800"/>
            <a:ext cx="457200" cy="4572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/>
              <a:t>63</a:t>
            </a:r>
            <a:endParaRPr lang="fa-IR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309020" y="2567781"/>
            <a:ext cx="5562600" cy="884238"/>
          </a:xfrm>
        </p:spPr>
        <p:txBody>
          <a:bodyPr>
            <a:noAutofit/>
          </a:bodyPr>
          <a:lstStyle/>
          <a:p>
            <a:pPr algn="ctr"/>
            <a:r>
              <a:rPr lang="fa-IR" sz="3600" dirty="0" smtClean="0">
                <a:solidFill>
                  <a:schemeClr val="accent5">
                    <a:lumMod val="75000"/>
                  </a:schemeClr>
                </a:solidFill>
                <a:cs typeface="B Titr" pitchFamily="2" charset="-78"/>
              </a:rPr>
              <a:t>روش تدريس حرف داراي تشديد:</a:t>
            </a:r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29000"/>
          </a:blip>
          <a:srcRect/>
          <a:stretch>
            <a:fillRect/>
          </a:stretch>
        </p:blipFill>
        <p:spPr bwMode="auto">
          <a:xfrm>
            <a:off x="1066800" y="76200"/>
            <a:ext cx="76962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Action Button: Custom 5">
            <a:hlinkClick r:id="rId3" action="ppaction://hlinksldjump" highlightClick="1"/>
          </p:cNvPr>
          <p:cNvSpPr/>
          <p:nvPr/>
        </p:nvSpPr>
        <p:spPr>
          <a:xfrm>
            <a:off x="0" y="5791200"/>
            <a:ext cx="457200" cy="4572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/>
              <a:t>65</a:t>
            </a:r>
            <a:endParaRPr lang="fa-IR" dirty="0"/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077200" cy="808038"/>
          </a:xfrm>
        </p:spPr>
        <p:txBody>
          <a:bodyPr>
            <a:noAutofit/>
          </a:bodyPr>
          <a:lstStyle/>
          <a:p>
            <a:pPr algn="ctr"/>
            <a:r>
              <a:rPr lang="fa-IR" sz="3600" b="1" dirty="0" smtClean="0">
                <a:solidFill>
                  <a:schemeClr val="accent5">
                    <a:lumMod val="75000"/>
                  </a:schemeClr>
                </a:solidFill>
                <a:cs typeface="B Mitra" pitchFamily="2" charset="-78"/>
              </a:rPr>
              <a:t>روش تدريس الف كوچك (_</a:t>
            </a:r>
            <a:r>
              <a:rPr lang="fa-IR" sz="5400" b="1" dirty="0" smtClean="0">
                <a:solidFill>
                  <a:schemeClr val="accent5">
                    <a:lumMod val="75000"/>
                  </a:schemeClr>
                </a:solidFill>
                <a:cs typeface="B Mitra" pitchFamily="2" charset="-78"/>
              </a:rPr>
              <a:t>ٰ</a:t>
            </a:r>
            <a:r>
              <a:rPr lang="fa-IR" sz="3600" b="1" dirty="0" smtClean="0">
                <a:solidFill>
                  <a:schemeClr val="accent5">
                    <a:lumMod val="75000"/>
                  </a:schemeClr>
                </a:solidFill>
                <a:cs typeface="B Mitra" pitchFamily="2" charset="-78"/>
              </a:rPr>
              <a:t>_)</a:t>
            </a:r>
            <a:endParaRPr lang="fa-IR" sz="3600" b="1" dirty="0">
              <a:solidFill>
                <a:schemeClr val="accent5">
                  <a:lumMod val="75000"/>
                </a:schemeClr>
              </a:solidFill>
              <a:cs typeface="B Mitra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9000" contrast="44000"/>
          </a:blip>
          <a:srcRect/>
          <a:stretch>
            <a:fillRect/>
          </a:stretch>
        </p:blipFill>
        <p:spPr bwMode="auto">
          <a:xfrm>
            <a:off x="387905" y="838201"/>
            <a:ext cx="8146495" cy="563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3048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fa-I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itchFamily="2" charset="-78"/>
              </a:rPr>
              <a:t>معرفي‌اجزاي‌آموزش‌قرآن‌دوره‌ي‌ابتدايي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143000"/>
            <a:ext cx="8763000" cy="5181600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fa-IR" sz="5400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3- قرائت: خواندن زيبا و آهنگين قرآن كريم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endParaRPr lang="fa-IR" sz="1700" b="1" dirty="0" smtClean="0">
              <a:solidFill>
                <a:srgbClr val="FFFF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B Zar" pitchFamily="2" charset="-78"/>
            </a:endParaRP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fa-IR" sz="5400" b="1" dirty="0" smtClean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هرگاه روخواني و روان‌خواني به كار رود منظور خواندن قرآن به صورت </a:t>
            </a:r>
            <a:r>
              <a:rPr lang="fa-IR" sz="5400" b="1" u="sng" dirty="0" smtClean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ساده و معمولي </a:t>
            </a:r>
            <a:r>
              <a:rPr lang="fa-IR" sz="5400" b="1" dirty="0" smtClean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است </a:t>
            </a:r>
            <a:r>
              <a:rPr lang="fa-IR" sz="5400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و هرگاه قرائت قرآن گفته مي‌شود منظور خواندن به صورت </a:t>
            </a:r>
            <a:r>
              <a:rPr lang="fa-IR" sz="5400" b="1" u="sng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زيبا و دلنشين</a:t>
            </a:r>
            <a:r>
              <a:rPr lang="fa-IR" sz="5400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 است.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endParaRPr lang="fa-IR" sz="5400" b="1" dirty="0" smtClean="0">
              <a:solidFill>
                <a:srgbClr val="FFFF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B Zar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pPr rtl="0"/>
            <a:r>
              <a:rPr lang="fa-IR" sz="3600" dirty="0" smtClean="0">
                <a:solidFill>
                  <a:schemeClr val="accent5">
                    <a:lumMod val="75000"/>
                  </a:schemeClr>
                </a:solidFill>
                <a:cs typeface="B Titr" pitchFamily="2" charset="-78"/>
              </a:rPr>
              <a:t>روش تدريس «واو» و «ياء» كوچك «ﻪ</a:t>
            </a:r>
            <a:r>
              <a:rPr lang="fa-IR" sz="2000" dirty="0" smtClean="0">
                <a:solidFill>
                  <a:schemeClr val="accent5">
                    <a:lumMod val="75000"/>
                  </a:schemeClr>
                </a:solidFill>
                <a:cs typeface="B Titr" pitchFamily="2" charset="-78"/>
              </a:rPr>
              <a:t>و </a:t>
            </a:r>
            <a:r>
              <a:rPr lang="fa-IR" sz="3600" dirty="0" smtClean="0">
                <a:solidFill>
                  <a:schemeClr val="accent5">
                    <a:lumMod val="75000"/>
                  </a:schemeClr>
                </a:solidFill>
                <a:cs typeface="B Titr" pitchFamily="2" charset="-78"/>
              </a:rPr>
              <a:t>ﻪ</a:t>
            </a:r>
            <a:r>
              <a:rPr lang="fa-IR" sz="2000" dirty="0" smtClean="0">
                <a:solidFill>
                  <a:schemeClr val="accent5">
                    <a:lumMod val="75000"/>
                  </a:schemeClr>
                </a:solidFill>
                <a:cs typeface="B Titr" pitchFamily="2" charset="-78"/>
              </a:rPr>
              <a:t>ي</a:t>
            </a:r>
            <a:r>
              <a:rPr lang="fa-IR" sz="3600" dirty="0" smtClean="0">
                <a:solidFill>
                  <a:schemeClr val="accent5">
                    <a:lumMod val="75000"/>
                  </a:schemeClr>
                </a:solidFill>
                <a:cs typeface="B Titr" pitchFamily="2" charset="-78"/>
              </a:rPr>
              <a:t>»</a:t>
            </a:r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70</a:t>
            </a:fld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27000" contrast="55000"/>
          </a:blip>
          <a:srcRect/>
          <a:stretch>
            <a:fillRect/>
          </a:stretch>
        </p:blipFill>
        <p:spPr bwMode="auto">
          <a:xfrm>
            <a:off x="533400" y="856785"/>
            <a:ext cx="8153400" cy="562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Action Button: Custom 5">
            <a:hlinkClick r:id="rId3" action="ppaction://hlinksldjump" highlightClick="1"/>
          </p:cNvPr>
          <p:cNvSpPr/>
          <p:nvPr/>
        </p:nvSpPr>
        <p:spPr>
          <a:xfrm>
            <a:off x="1600200" y="6477000"/>
            <a:ext cx="457200" cy="381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/>
              <a:t>67</a:t>
            </a:r>
            <a:endParaRPr lang="fa-IR" dirty="0"/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pPr algn="ctr"/>
            <a:r>
              <a:rPr lang="fa-IR" sz="3600" dirty="0" smtClean="0">
                <a:solidFill>
                  <a:schemeClr val="accent5">
                    <a:lumMod val="75000"/>
                  </a:schemeClr>
                </a:solidFill>
                <a:cs typeface="B Titr" pitchFamily="2" charset="-78"/>
              </a:rPr>
              <a:t>روش تدريس پايه‌هاي همزه</a:t>
            </a:r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71</a:t>
            </a:fld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33000"/>
          </a:blip>
          <a:srcRect/>
          <a:stretch>
            <a:fillRect/>
          </a:stretch>
        </p:blipFill>
        <p:spPr bwMode="auto">
          <a:xfrm>
            <a:off x="145257" y="838200"/>
            <a:ext cx="8770143" cy="5612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Action Button: Custom 7">
            <a:hlinkClick r:id="rId3" action="ppaction://hlinksldjump" highlightClick="1"/>
          </p:cNvPr>
          <p:cNvSpPr/>
          <p:nvPr/>
        </p:nvSpPr>
        <p:spPr>
          <a:xfrm>
            <a:off x="1752600" y="6477000"/>
            <a:ext cx="457200" cy="381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/>
              <a:t>68</a:t>
            </a:r>
            <a:endParaRPr lang="fa-IR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pPr algn="ctr"/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34000"/>
          </a:blip>
          <a:srcRect/>
          <a:stretch>
            <a:fillRect/>
          </a:stretch>
        </p:blipFill>
        <p:spPr bwMode="auto">
          <a:xfrm>
            <a:off x="27296" y="1143000"/>
            <a:ext cx="9067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r>
              <a:rPr lang="fa-IR" sz="3600" dirty="0" smtClean="0">
                <a:solidFill>
                  <a:schemeClr val="accent5">
                    <a:lumMod val="75000"/>
                  </a:schemeClr>
                </a:solidFill>
                <a:cs typeface="B Titr" pitchFamily="2" charset="-78"/>
              </a:rPr>
              <a:t>روش تدريس ( </a:t>
            </a:r>
            <a:r>
              <a:rPr lang="fa-IR" sz="3600" b="1" dirty="0" smtClean="0">
                <a:solidFill>
                  <a:schemeClr val="accent5">
                    <a:lumMod val="75000"/>
                  </a:schemeClr>
                </a:solidFill>
                <a:cs typeface="Arabic Transparent"/>
              </a:rPr>
              <a:t>ﻙ</a:t>
            </a:r>
            <a:r>
              <a:rPr lang="fa-IR" sz="3600" dirty="0" smtClean="0">
                <a:solidFill>
                  <a:schemeClr val="accent5">
                    <a:lumMod val="75000"/>
                  </a:schemeClr>
                </a:solidFill>
                <a:cs typeface="Arabic Transparent"/>
              </a:rPr>
              <a:t> </a:t>
            </a:r>
            <a:r>
              <a:rPr lang="fa-IR" sz="3600" dirty="0" smtClean="0">
                <a:solidFill>
                  <a:schemeClr val="accent5">
                    <a:lumMod val="75000"/>
                  </a:schemeClr>
                </a:solidFill>
                <a:cs typeface="B Titr" pitchFamily="2" charset="-78"/>
              </a:rPr>
              <a:t>) و ( </a:t>
            </a:r>
            <a:r>
              <a:rPr lang="fa-IR" sz="3600" b="1" dirty="0" smtClean="0">
                <a:solidFill>
                  <a:schemeClr val="accent5">
                    <a:lumMod val="75000"/>
                  </a:schemeClr>
                </a:solidFill>
                <a:cs typeface="Arabic Transparent"/>
              </a:rPr>
              <a:t>ﺔ ﺓ </a:t>
            </a:r>
            <a:r>
              <a:rPr lang="fa-IR" sz="3600" dirty="0" smtClean="0">
                <a:solidFill>
                  <a:schemeClr val="accent5">
                    <a:lumMod val="75000"/>
                  </a:schemeClr>
                </a:solidFill>
                <a:cs typeface="B Titr" pitchFamily="2" charset="-78"/>
              </a:rPr>
              <a:t>)</a:t>
            </a:r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24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73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1000" contrast="47000"/>
          </a:blip>
          <a:srcRect/>
          <a:stretch>
            <a:fillRect/>
          </a:stretch>
        </p:blipFill>
        <p:spPr bwMode="auto">
          <a:xfrm>
            <a:off x="533400" y="790513"/>
            <a:ext cx="8153400" cy="5827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pPr algn="ctr"/>
            <a:r>
              <a:rPr lang="fa-IR" sz="3600" dirty="0" smtClean="0">
                <a:solidFill>
                  <a:schemeClr val="accent5">
                    <a:lumMod val="75000"/>
                  </a:schemeClr>
                </a:solidFill>
                <a:cs typeface="B Titr" pitchFamily="2" charset="-78"/>
              </a:rPr>
              <a:t>روش تدريس حروف ناخوانا :</a:t>
            </a:r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0000" contrast="30000"/>
          </a:blip>
          <a:srcRect/>
          <a:stretch>
            <a:fillRect/>
          </a:stretch>
        </p:blipFill>
        <p:spPr bwMode="auto">
          <a:xfrm>
            <a:off x="75107" y="1164608"/>
            <a:ext cx="8979045" cy="4702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pPr algn="ctr"/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14000"/>
          </a:blip>
          <a:srcRect/>
          <a:stretch>
            <a:fillRect/>
          </a:stretch>
        </p:blipFill>
        <p:spPr bwMode="auto">
          <a:xfrm>
            <a:off x="152400" y="609600"/>
            <a:ext cx="8880054" cy="2634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lum contrast="26000"/>
          </a:blip>
          <a:srcRect/>
          <a:stretch>
            <a:fillRect/>
          </a:stretch>
        </p:blipFill>
        <p:spPr bwMode="auto">
          <a:xfrm>
            <a:off x="152400" y="3634424"/>
            <a:ext cx="8839200" cy="21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pPr algn="ctr"/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76</a:t>
            </a:fld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24000"/>
          </a:blip>
          <a:srcRect/>
          <a:stretch>
            <a:fillRect/>
          </a:stretch>
        </p:blipFill>
        <p:spPr bwMode="auto">
          <a:xfrm>
            <a:off x="146697" y="1143000"/>
            <a:ext cx="8816909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pPr algn="ctr"/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21000"/>
          </a:blip>
          <a:srcRect/>
          <a:stretch>
            <a:fillRect/>
          </a:stretch>
        </p:blipFill>
        <p:spPr bwMode="auto">
          <a:xfrm>
            <a:off x="76200" y="1968298"/>
            <a:ext cx="8991600" cy="2120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pPr algn="ctr"/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78</a:t>
            </a:fld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26000"/>
          </a:blip>
          <a:srcRect/>
          <a:stretch>
            <a:fillRect/>
          </a:stretch>
        </p:blipFill>
        <p:spPr bwMode="auto">
          <a:xfrm>
            <a:off x="13548" y="685801"/>
            <a:ext cx="9079652" cy="533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58762"/>
            <a:ext cx="8763000" cy="884238"/>
          </a:xfrm>
        </p:spPr>
        <p:txBody>
          <a:bodyPr>
            <a:noAutofit/>
          </a:bodyPr>
          <a:lstStyle/>
          <a:p>
            <a:pPr algn="ctr"/>
            <a:r>
              <a:rPr lang="fa-IR" sz="2800" dirty="0" smtClean="0">
                <a:solidFill>
                  <a:schemeClr val="accent5">
                    <a:lumMod val="75000"/>
                  </a:schemeClr>
                </a:solidFill>
                <a:cs typeface="B Titr" pitchFamily="2" charset="-78"/>
              </a:rPr>
              <a:t>روش تدريس حروف ناخواناي </a:t>
            </a:r>
            <a:r>
              <a:rPr lang="fa-IR" sz="2800" dirty="0" smtClean="0">
                <a:solidFill>
                  <a:srgbClr val="FF0000"/>
                </a:solidFill>
                <a:cs typeface="B Titr" pitchFamily="2" charset="-78"/>
              </a:rPr>
              <a:t>«و ا لـ ي» </a:t>
            </a:r>
            <a:r>
              <a:rPr lang="fa-IR" sz="2800" dirty="0" smtClean="0">
                <a:solidFill>
                  <a:schemeClr val="accent5">
                    <a:lumMod val="75000"/>
                  </a:schemeClr>
                </a:solidFill>
                <a:cs typeface="B Titr" pitchFamily="2" charset="-78"/>
              </a:rPr>
              <a:t>بدون حركت قبل از تشديد</a:t>
            </a:r>
            <a:endParaRPr lang="fa-IR" sz="28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79</a:t>
            </a:fld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26000"/>
          </a:blip>
          <a:srcRect/>
          <a:stretch>
            <a:fillRect/>
          </a:stretch>
        </p:blipFill>
        <p:spPr bwMode="auto">
          <a:xfrm>
            <a:off x="381000" y="1267701"/>
            <a:ext cx="8440481" cy="4142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3048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fa-I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itchFamily="2" charset="-78"/>
              </a:rPr>
              <a:t>پيام قرآني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143000"/>
            <a:ext cx="8763000" cy="5181600"/>
          </a:xfrm>
        </p:spPr>
        <p:txBody>
          <a:bodyPr>
            <a:normAutofit fontScale="40000" lnSpcReduction="20000"/>
          </a:bodyPr>
          <a:lstStyle/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fa-IR" sz="5400" b="1" dirty="0" smtClean="0"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تعريف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fa-IR" sz="5400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آيه يا عبارت قرآني كوتاه و زيبايي است كه داراي پيامي بلند و ارزشمند درباره‌ي موضوعات اعتقادي، اخلاقي، تربيتي، اجتماعي و ... است؛ مانند: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fa-IR" sz="7600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يا بُنَيَّ اَقِمِ الصَّلاةَ      لقمان </a:t>
            </a:r>
            <a:r>
              <a:rPr lang="fa-IR" sz="8400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2  Compset" pitchFamily="2" charset="-78"/>
              </a:rPr>
              <a:t>17</a:t>
            </a:r>
            <a:endParaRPr lang="fa-IR" sz="7600" b="1" dirty="0" smtClean="0">
              <a:solidFill>
                <a:srgbClr val="FFFF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2  Compset" pitchFamily="2" charset="-78"/>
            </a:endParaRP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fa-IR" sz="7600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وَ بِالْوالِدَينِ اِحْسانًا    بقره </a:t>
            </a:r>
            <a:r>
              <a:rPr lang="fa-IR" sz="8400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2  Compset" pitchFamily="2" charset="-78"/>
              </a:rPr>
              <a:t>83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fa-IR" sz="7600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وَ تَعاوَنوا عَلَي الْبِرّ‌ِ وَ التَّقْوي</a:t>
            </a:r>
            <a:r>
              <a:rPr lang="fa-IR" sz="7600" dirty="0" smtClean="0">
                <a:solidFill>
                  <a:srgbClr val="FFFF00"/>
                </a:solidFill>
              </a:rPr>
              <a:t>ٰ    مائده </a:t>
            </a:r>
            <a:r>
              <a:rPr lang="fa-IR" sz="8400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2  Compset" pitchFamily="2" charset="-78"/>
              </a:rPr>
              <a:t>2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fa-IR" sz="5400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33400" y="5385137"/>
            <a:ext cx="1371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>
                <a:solidFill>
                  <a:srgbClr val="FFFF00"/>
                </a:solidFill>
                <a:latin typeface="110_Besmellah" pitchFamily="2" charset="0"/>
              </a:rPr>
              <a:t>.</a:t>
            </a:r>
            <a:endParaRPr lang="en-US" sz="60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pPr algn="ctr"/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24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80</a:t>
            </a:fld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23000"/>
          </a:blip>
          <a:srcRect/>
          <a:stretch>
            <a:fillRect/>
          </a:stretch>
        </p:blipFill>
        <p:spPr bwMode="auto">
          <a:xfrm>
            <a:off x="685801" y="304800"/>
            <a:ext cx="772549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Action Button: Custom 5">
            <a:hlinkClick r:id="rId3" action="ppaction://hlinksldjump" highlightClick="1"/>
          </p:cNvPr>
          <p:cNvSpPr/>
          <p:nvPr/>
        </p:nvSpPr>
        <p:spPr>
          <a:xfrm>
            <a:off x="1447800" y="6477000"/>
            <a:ext cx="457200" cy="381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/>
              <a:t>70</a:t>
            </a:r>
            <a:endParaRPr lang="fa-IR" dirty="0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82562"/>
            <a:ext cx="8077200" cy="884238"/>
          </a:xfrm>
        </p:spPr>
        <p:txBody>
          <a:bodyPr>
            <a:noAutofit/>
          </a:bodyPr>
          <a:lstStyle/>
          <a:p>
            <a:pPr algn="ctr"/>
            <a:r>
              <a:rPr lang="fa-IR" sz="3600" dirty="0" smtClean="0">
                <a:solidFill>
                  <a:schemeClr val="accent5">
                    <a:lumMod val="75000"/>
                  </a:schemeClr>
                </a:solidFill>
                <a:cs typeface="B Titr" pitchFamily="2" charset="-78"/>
              </a:rPr>
              <a:t>روش تدريس «الف» بعد از «واو» آخر</a:t>
            </a:r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81</a:t>
            </a:fld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21000"/>
          </a:blip>
          <a:srcRect/>
          <a:stretch>
            <a:fillRect/>
          </a:stretch>
        </p:blipFill>
        <p:spPr bwMode="auto">
          <a:xfrm>
            <a:off x="62536" y="1219200"/>
            <a:ext cx="90052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Action Button: Custom 5">
            <a:hlinkClick r:id="rId3" action="ppaction://hlinksldjump" highlightClick="1"/>
          </p:cNvPr>
          <p:cNvSpPr/>
          <p:nvPr/>
        </p:nvSpPr>
        <p:spPr>
          <a:xfrm>
            <a:off x="1828800" y="6477000"/>
            <a:ext cx="457200" cy="381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/>
              <a:t>70</a:t>
            </a:r>
            <a:endParaRPr lang="fa-IR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077200" cy="685800"/>
          </a:xfrm>
        </p:spPr>
        <p:txBody>
          <a:bodyPr>
            <a:noAutofit/>
          </a:bodyPr>
          <a:lstStyle/>
          <a:p>
            <a:r>
              <a:rPr lang="fa-IR" sz="3600" dirty="0" smtClean="0">
                <a:solidFill>
                  <a:schemeClr val="accent5">
                    <a:lumMod val="75000"/>
                  </a:schemeClr>
                </a:solidFill>
                <a:cs typeface="B Titr" pitchFamily="2" charset="-78"/>
              </a:rPr>
              <a:t>در كدام درس‌ها از لوحه ها استفاده مي‌شود؟</a:t>
            </a:r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4800" y="1143000"/>
            <a:ext cx="8305800" cy="4343400"/>
          </a:xfrm>
        </p:spPr>
        <p:txBody>
          <a:bodyPr>
            <a:normAutofit fontScale="92500" lnSpcReduction="10000"/>
          </a:bodyPr>
          <a:lstStyle/>
          <a:p>
            <a:pPr marL="514350" indent="-514350" algn="just">
              <a:lnSpc>
                <a:spcPct val="150000"/>
              </a:lnSpc>
              <a:buClr>
                <a:srgbClr val="FFC000"/>
              </a:buClr>
              <a:buNone/>
            </a:pPr>
            <a:r>
              <a:rPr lang="fa-IR" sz="3600" b="1" dirty="0" smtClean="0">
                <a:cs typeface="B Koodak" pitchFamily="2" charset="-78"/>
              </a:rPr>
              <a:t>در فصل اول : نماز و اذكار نماز ( در مهرماه تدريس مي‌شود. )</a:t>
            </a:r>
          </a:p>
          <a:p>
            <a:pPr marL="514350" indent="-514350" algn="just">
              <a:lnSpc>
                <a:spcPct val="150000"/>
              </a:lnSpc>
              <a:buClr>
                <a:srgbClr val="FFC000"/>
              </a:buClr>
              <a:buNone/>
            </a:pPr>
            <a:endParaRPr lang="fa-IR" sz="1800" b="1" dirty="0" smtClean="0">
              <a:cs typeface="B Koodak" pitchFamily="2" charset="-78"/>
            </a:endParaRPr>
          </a:p>
          <a:p>
            <a:pPr marL="514350" indent="-514350" algn="just">
              <a:lnSpc>
                <a:spcPct val="150000"/>
              </a:lnSpc>
              <a:buClr>
                <a:srgbClr val="FFC000"/>
              </a:buClr>
              <a:buNone/>
            </a:pPr>
            <a:r>
              <a:rPr lang="fa-IR" sz="3600" b="1" dirty="0" smtClean="0">
                <a:cs typeface="B Koodak" pitchFamily="2" charset="-78"/>
              </a:rPr>
              <a:t>در فصل دوم : نوزده روز اول ( روزهاي ؛ سوم، پنجم، هفتم، هشتم، دهم، سيزدهم، پانزدهم، هفدهم و نوزدهم لوحه ندارد. 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305800" cy="685800"/>
          </a:xfrm>
        </p:spPr>
        <p:txBody>
          <a:bodyPr>
            <a:noAutofit/>
          </a:bodyPr>
          <a:lstStyle/>
          <a:p>
            <a:r>
              <a:rPr lang="fa-IR" sz="4000" dirty="0" smtClean="0">
                <a:cs typeface="B Nazanin" pitchFamily="2" charset="-78"/>
              </a:rPr>
              <a:t>از روز بيستم تا سي و سوم (صفحات 43 تا 56)</a:t>
            </a:r>
            <a:endParaRPr lang="fa-IR" sz="4000" dirty="0">
              <a:solidFill>
                <a:schemeClr val="accent5">
                  <a:lumMod val="75000"/>
                </a:schemeClr>
              </a:solidFill>
              <a:cs typeface="B Nazanin" pitchFamily="2" charset="-78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4800" y="1143000"/>
            <a:ext cx="8305800" cy="4572000"/>
          </a:xfrm>
        </p:spPr>
        <p:txBody>
          <a:bodyPr>
            <a:normAutofit fontScale="85000" lnSpcReduction="20000"/>
          </a:bodyPr>
          <a:lstStyle/>
          <a:p>
            <a:pPr marL="514350" indent="-514350" algn="just">
              <a:lnSpc>
                <a:spcPct val="150000"/>
              </a:lnSpc>
              <a:buClr>
                <a:schemeClr val="bg2">
                  <a:lumMod val="25000"/>
                </a:schemeClr>
              </a:buClr>
              <a:buFont typeface="Wingdings" pitchFamily="2" charset="2"/>
              <a:buChar char="ü"/>
            </a:pPr>
            <a:r>
              <a:rPr lang="fa-IR" sz="3600" b="1" dirty="0" smtClean="0">
                <a:cs typeface="B Koodak" pitchFamily="2" charset="-78"/>
              </a:rPr>
              <a:t>ابتدا يك فرصت پيش‌خواني به دانش‌آموزان بدهيد.(10 تا 15دقيقه) در گروه‌هاي دو يا سه نفره براي هم آرام بخوانند.</a:t>
            </a:r>
          </a:p>
          <a:p>
            <a:pPr marL="514350" indent="-514350" algn="just">
              <a:lnSpc>
                <a:spcPct val="150000"/>
              </a:lnSpc>
              <a:buClr>
                <a:schemeClr val="bg2">
                  <a:lumMod val="25000"/>
                </a:schemeClr>
              </a:buClr>
              <a:buFont typeface="Wingdings" pitchFamily="2" charset="2"/>
              <a:buChar char="ü"/>
            </a:pPr>
            <a:r>
              <a:rPr lang="fa-IR" sz="3600" b="1" dirty="0" smtClean="0">
                <a:cs typeface="B Koodak" pitchFamily="2" charset="-78"/>
              </a:rPr>
              <a:t>بعد از هر گروه يك نفر يك سطر را بخواند. و بقيه‌ي دانش‌آموزان خط ببرند.</a:t>
            </a:r>
          </a:p>
          <a:p>
            <a:pPr marL="514350" indent="-514350" algn="just">
              <a:lnSpc>
                <a:spcPct val="150000"/>
              </a:lnSpc>
              <a:buClr>
                <a:schemeClr val="bg2">
                  <a:lumMod val="25000"/>
                </a:schemeClr>
              </a:buClr>
              <a:buFont typeface="Wingdings" pitchFamily="2" charset="2"/>
              <a:buChar char="ü"/>
            </a:pPr>
            <a:r>
              <a:rPr lang="fa-IR" sz="3600" b="1" dirty="0" smtClean="0">
                <a:cs typeface="B Koodak" pitchFamily="2" charset="-78"/>
              </a:rPr>
              <a:t>بايد سعي كنيم در ابتدا از دانش‌آموزاني كه توانايي بيشتري دارند استفاده كنيم.</a:t>
            </a:r>
          </a:p>
          <a:p>
            <a:pPr marL="514350" indent="-514350" algn="just">
              <a:lnSpc>
                <a:spcPct val="150000"/>
              </a:lnSpc>
              <a:buClr>
                <a:schemeClr val="bg2">
                  <a:lumMod val="25000"/>
                </a:schemeClr>
              </a:buClr>
              <a:buFont typeface="Wingdings" pitchFamily="2" charset="2"/>
              <a:buChar char="ü"/>
            </a:pPr>
            <a:endParaRPr lang="fa-IR" sz="3600" b="1" dirty="0" smtClean="0">
              <a:cs typeface="B Koodak" pitchFamily="2" charset="-78"/>
            </a:endParaRPr>
          </a:p>
          <a:p>
            <a:pPr marL="514350" indent="-514350" algn="just">
              <a:lnSpc>
                <a:spcPct val="150000"/>
              </a:lnSpc>
              <a:buClr>
                <a:schemeClr val="bg2">
                  <a:lumMod val="25000"/>
                </a:schemeClr>
              </a:buClr>
              <a:buFont typeface="Wingdings" pitchFamily="2" charset="2"/>
              <a:buChar char="ü"/>
            </a:pPr>
            <a:endParaRPr lang="fa-IR" sz="3600" b="1" dirty="0" smtClean="0">
              <a:cs typeface="B Koodak" pitchFamily="2" charset="-78"/>
            </a:endParaRPr>
          </a:p>
          <a:p>
            <a:pPr marL="514350" indent="-514350" algn="just">
              <a:lnSpc>
                <a:spcPct val="150000"/>
              </a:lnSpc>
              <a:buClr>
                <a:schemeClr val="bg2">
                  <a:lumMod val="25000"/>
                </a:schemeClr>
              </a:buClr>
              <a:buFont typeface="Wingdings" pitchFamily="2" charset="2"/>
              <a:buChar char="ü"/>
            </a:pPr>
            <a:endParaRPr lang="fa-IR" sz="3600" b="1" dirty="0" smtClean="0">
              <a:cs typeface="B Koodak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362"/>
            <a:ext cx="8077200" cy="884238"/>
          </a:xfrm>
        </p:spPr>
        <p:txBody>
          <a:bodyPr>
            <a:noAutofit/>
          </a:bodyPr>
          <a:lstStyle/>
          <a:p>
            <a:pPr algn="ctr"/>
            <a:endParaRPr lang="fa-IR" sz="3600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84</a:t>
            </a:fld>
            <a:endParaRPr lang="en-US"/>
          </a:p>
        </p:txBody>
      </p:sp>
      <p:pic>
        <p:nvPicPr>
          <p:cNvPr id="1026" name="Picture 2" descr="C:\Documents and Settings\My notebook\Desktop\Quran\New Folder (2)\File0011.T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6000" contrast="46000"/>
          </a:blip>
          <a:srcRect/>
          <a:stretch>
            <a:fillRect/>
          </a:stretch>
        </p:blipFill>
        <p:spPr bwMode="auto">
          <a:xfrm>
            <a:off x="2209800" y="0"/>
            <a:ext cx="4876800" cy="6656718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85</a:t>
            </a:fld>
            <a:endParaRPr lang="en-US"/>
          </a:p>
        </p:txBody>
      </p:sp>
      <p:pic>
        <p:nvPicPr>
          <p:cNvPr id="1026" name="Picture 2" descr="C:\Documents and Settings\My notebook\Desktop\Quran\New Folder (2)\File0018.TIF"/>
          <p:cNvPicPr>
            <a:picLocks noChangeAspect="1" noChangeArrowheads="1"/>
          </p:cNvPicPr>
          <p:nvPr/>
        </p:nvPicPr>
        <p:blipFill>
          <a:blip r:embed="rId2">
            <a:lum bright="-28000" contrast="46000"/>
          </a:blip>
          <a:srcRect/>
          <a:stretch>
            <a:fillRect/>
          </a:stretch>
        </p:blipFill>
        <p:spPr bwMode="auto">
          <a:xfrm>
            <a:off x="1896591" y="0"/>
            <a:ext cx="5647209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86</a:t>
            </a:fld>
            <a:endParaRPr lang="en-US"/>
          </a:p>
        </p:txBody>
      </p:sp>
      <p:pic>
        <p:nvPicPr>
          <p:cNvPr id="2050" name="Picture 2" descr="C:\Documents and Settings\My notebook\Desktop\Quran\New Folder (2)\File00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73392"/>
            <a:ext cx="4834217" cy="663220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87</a:t>
            </a:fld>
            <a:endParaRPr lang="en-US"/>
          </a:p>
        </p:txBody>
      </p:sp>
      <p:pic>
        <p:nvPicPr>
          <p:cNvPr id="3074" name="Picture 2" descr="C:\Documents and Settings\My notebook\Desktop\Quran\New Folder (2)\File00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0"/>
            <a:ext cx="5044378" cy="675635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88</a:t>
            </a:fld>
            <a:endParaRPr lang="en-US"/>
          </a:p>
        </p:txBody>
      </p:sp>
      <p:pic>
        <p:nvPicPr>
          <p:cNvPr id="4098" name="Picture 2" descr="C:\Documents and Settings\My notebook\Desktop\Quran\New Folder (2)\File00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84401" y="-380999"/>
            <a:ext cx="5216977" cy="7239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89</a:t>
            </a:fld>
            <a:endParaRPr lang="en-US"/>
          </a:p>
        </p:txBody>
      </p:sp>
      <p:pic>
        <p:nvPicPr>
          <p:cNvPr id="6146" name="Picture 2" descr="C:\Documents and Settings\My notebook\Desktop\Quran\New Folder (2)\File00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3571" y="0"/>
            <a:ext cx="4945429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762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cs typeface="B Titr" pitchFamily="2" charset="-78"/>
              </a:rPr>
              <a:t>پيام‌هاي قرآني مورد استفاده در دوره‌ي ابتدايي داراي ويژگي‌هاي زير است: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143000"/>
            <a:ext cx="8382000" cy="3200400"/>
          </a:xfrm>
        </p:spPr>
        <p:txBody>
          <a:bodyPr>
            <a:noAutofit/>
          </a:bodyPr>
          <a:lstStyle/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fa-IR" sz="2800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1- براي كودكان قابل درك است.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fa-IR" sz="2800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2- در زندگي كودكان، مصاديق كاربردي دارد.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fa-IR" sz="2800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3- معمولاً قالب شعارگونه دارد.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fa-IR" sz="2800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4- غالباً كوتاه است.</a:t>
            </a:r>
            <a:endParaRPr lang="fa-IR" sz="4000" b="1" dirty="0" smtClean="0">
              <a:solidFill>
                <a:srgbClr val="FFFF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endParaRPr lang="fa-IR" sz="2800" b="1" dirty="0" smtClean="0">
              <a:solidFill>
                <a:srgbClr val="FFFF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B Zar" pitchFamily="2" charset="-78"/>
            </a:endParaRPr>
          </a:p>
        </p:txBody>
      </p:sp>
      <p:pic>
        <p:nvPicPr>
          <p:cNvPr id="3074" name="Picture 2" descr="C:\Documents and Settings\My notebook\My Documents\My Pictures\Picture\Picture 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59946"/>
            <a:ext cx="3276600" cy="4401118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90</a:t>
            </a:fld>
            <a:endParaRPr lang="en-US"/>
          </a:p>
        </p:txBody>
      </p:sp>
      <p:pic>
        <p:nvPicPr>
          <p:cNvPr id="7170" name="Picture 2" descr="C:\Documents and Settings\My notebook\Desktop\Quran\New Folder (2)\File00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1" y="1098"/>
            <a:ext cx="4572000" cy="682674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91</a:t>
            </a:fld>
            <a:endParaRPr lang="en-US"/>
          </a:p>
        </p:txBody>
      </p:sp>
      <p:pic>
        <p:nvPicPr>
          <p:cNvPr id="8194" name="Picture 2" descr="C:\Documents and Settings\My notebook\Desktop\Quran\New Folder (2)\File00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8561" y="0"/>
            <a:ext cx="4483239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92</a:t>
            </a:fld>
            <a:endParaRPr lang="en-US"/>
          </a:p>
        </p:txBody>
      </p:sp>
      <p:pic>
        <p:nvPicPr>
          <p:cNvPr id="9219" name="Picture 3" descr="C:\Documents and Settings\My notebook\Desktop\Quran\New Folder (2)\File0026 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0" y="0"/>
            <a:ext cx="7853925" cy="6353175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685800" cy="50165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93</a:t>
            </a:fld>
            <a:endParaRPr lang="en-US" dirty="0"/>
          </a:p>
        </p:txBody>
      </p:sp>
      <p:pic>
        <p:nvPicPr>
          <p:cNvPr id="10243" name="Picture 3" descr="C:\Documents and Settings\My notebook\Desktop\Quran\New Folder (2)\File002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19000"/>
          </a:blip>
          <a:srcRect/>
          <a:stretch>
            <a:fillRect/>
          </a:stretch>
        </p:blipFill>
        <p:spPr bwMode="auto">
          <a:xfrm>
            <a:off x="762000" y="0"/>
            <a:ext cx="7869636" cy="6846276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600" dirty="0" smtClean="0">
                <a:cs typeface="B Nazanin" pitchFamily="2" charset="-78"/>
              </a:rPr>
              <a:t>روش رفع اشكالات روخواني دانش‌آموزان</a:t>
            </a:r>
            <a:endParaRPr lang="fa-IR" sz="3600" dirty="0">
              <a:cs typeface="B Nazanin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94</a:t>
            </a:fld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1447800" y="0"/>
            <a:ext cx="65530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chnic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aper">
  <a:themeElements>
    <a:clrScheme name="Custom 4">
      <a:dk1>
        <a:sysClr val="windowText" lastClr="000000"/>
      </a:dk1>
      <a:lt1>
        <a:sysClr val="window" lastClr="FFFFFF"/>
      </a:lt1>
      <a:dk2>
        <a:srgbClr val="0C0C0C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Custom 9">
      <a:dk1>
        <a:sysClr val="windowText" lastClr="000000"/>
      </a:dk1>
      <a:lt1>
        <a:srgbClr val="8DB3E2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Aspect">
  <a:themeElements>
    <a:clrScheme name="Custom 11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593500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etro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2.xml><?xml version="1.0" encoding="utf-8"?>
<a:themeOverride xmlns:a="http://schemas.openxmlformats.org/drawingml/2006/main">
  <a:clrScheme name="Paper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3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4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5.xml><?xml version="1.0" encoding="utf-8"?>
<a:themeOverride xmlns:a="http://schemas.openxmlformats.org/drawingml/2006/main">
  <a:clrScheme name="Metro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9998</TotalTime>
  <Words>1573</Words>
  <Application>Microsoft Office PowerPoint</Application>
  <PresentationFormat>On-screen Show (4:3)</PresentationFormat>
  <Paragraphs>260</Paragraphs>
  <Slides>94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94</vt:i4>
      </vt:variant>
    </vt:vector>
  </HeadingPairs>
  <TitlesOfParts>
    <vt:vector size="102" baseType="lpstr">
      <vt:lpstr>Flow</vt:lpstr>
      <vt:lpstr>Median</vt:lpstr>
      <vt:lpstr>Technic</vt:lpstr>
      <vt:lpstr>Foundry</vt:lpstr>
      <vt:lpstr>Paper</vt:lpstr>
      <vt:lpstr>Office Theme</vt:lpstr>
      <vt:lpstr>1_Office Theme</vt:lpstr>
      <vt:lpstr>Aspect</vt:lpstr>
      <vt:lpstr>g</vt:lpstr>
      <vt:lpstr> قرآن در روش آموزش قبلي: (دو اشتباه)</vt:lpstr>
      <vt:lpstr>اهداف آموزش قرآن در پايه سوم ابتدايي </vt:lpstr>
      <vt:lpstr>تعريف، اهميت و جايگاه‌اجزاي‌آموزش‌قرآن</vt:lpstr>
      <vt:lpstr>معرفي‌اجزاي‌آموزش‌قرآن‌دوره‌ي‌ابتدايي</vt:lpstr>
      <vt:lpstr>تفاوت روخواني و روان‌خواني</vt:lpstr>
      <vt:lpstr>معرفي‌اجزاي‌آموزش‌قرآن‌دوره‌ي‌ابتدايي</vt:lpstr>
      <vt:lpstr>پيام قرآني</vt:lpstr>
      <vt:lpstr>پيام‌هاي قرآني مورد استفاده در دوره‌ي ابتدايي داراي ويژگي‌هاي زير است:</vt:lpstr>
      <vt:lpstr>داستان‌هاي قرآني</vt:lpstr>
      <vt:lpstr>درك معناي تركيب‌ها و عبارت‌هاي ساده‌ي قرآن</vt:lpstr>
      <vt:lpstr>نقش رسم الخط در آموزش روخواني قرآن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مباني روش آموزش قرآن در دوره‌ي ابتدايي</vt:lpstr>
      <vt:lpstr>آموزش مؤثر چيست؟</vt:lpstr>
      <vt:lpstr>آموزش مؤثر چيست؟</vt:lpstr>
      <vt:lpstr>آموزش مؤثر چيست؟</vt:lpstr>
      <vt:lpstr>عوامل مؤثر در افزايش انگيزه‌ي يادگيري و كسب موفقيت:</vt:lpstr>
      <vt:lpstr>آموزش مؤثر چيست؟</vt:lpstr>
      <vt:lpstr>مباني روش آموزش روخواني </vt:lpstr>
      <vt:lpstr>روش تدريس روخواني قرآن</vt:lpstr>
      <vt:lpstr>فوايد استفاده از لوحه‌ي آموزشي:</vt:lpstr>
      <vt:lpstr>چگونگي اشاره‌ي صحيح به بخش‌هاي كلمات:</vt:lpstr>
      <vt:lpstr>چگونگي اشاره‌ي صحيح به بخش‌هاي كلمات:</vt:lpstr>
      <vt:lpstr>چگونگي اشاره‌ي صحيح به بخش‌هاي كلمات: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روش تدريس تنوين:</vt:lpstr>
      <vt:lpstr>روش تدريس حرف داراي تشديد:</vt:lpstr>
      <vt:lpstr>روش تدريس الف كوچك (_ٰ_)</vt:lpstr>
      <vt:lpstr>روش تدريس «واو» و «ياء» كوچك «ﻪو ﻪي»</vt:lpstr>
      <vt:lpstr>روش تدريس پايه‌هاي همزه</vt:lpstr>
      <vt:lpstr>Slide 72</vt:lpstr>
      <vt:lpstr>روش تدريس ( ﻙ ) و ( ﺔ ﺓ )</vt:lpstr>
      <vt:lpstr>روش تدريس حروف ناخوانا :</vt:lpstr>
      <vt:lpstr>Slide 75</vt:lpstr>
      <vt:lpstr>Slide 76</vt:lpstr>
      <vt:lpstr>Slide 77</vt:lpstr>
      <vt:lpstr>Slide 78</vt:lpstr>
      <vt:lpstr>روش تدريس حروف ناخواناي «و ا لـ ي» بدون حركت قبل از تشديد</vt:lpstr>
      <vt:lpstr>Slide 80</vt:lpstr>
      <vt:lpstr>روش تدريس «الف» بعد از «واو» آخر</vt:lpstr>
      <vt:lpstr>در كدام درس‌ها از لوحه ها استفاده مي‌شود؟</vt:lpstr>
      <vt:lpstr>از روز بيستم تا سي و سوم (صفحات 43 تا 56)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روش رفع اشكالات روخواني دانش‌آموزان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﴿بِسْمِ‌اللهِ‌الرَّحْمٰنِ‌الرَّحيمِ﴾</dc:title>
  <dc:creator/>
  <cp:lastModifiedBy>mohammad 6615266</cp:lastModifiedBy>
  <cp:revision>91</cp:revision>
  <dcterms:created xsi:type="dcterms:W3CDTF">2006-08-16T00:00:00Z</dcterms:created>
  <dcterms:modified xsi:type="dcterms:W3CDTF">2013-02-05T19:27:51Z</dcterms:modified>
</cp:coreProperties>
</file>