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57" r:id="rId5"/>
    <p:sldId id="289" r:id="rId6"/>
    <p:sldId id="290" r:id="rId7"/>
    <p:sldId id="258" r:id="rId8"/>
    <p:sldId id="276" r:id="rId9"/>
    <p:sldId id="259" r:id="rId10"/>
    <p:sldId id="277" r:id="rId11"/>
    <p:sldId id="260" r:id="rId12"/>
    <p:sldId id="261" r:id="rId13"/>
    <p:sldId id="283" r:id="rId14"/>
    <p:sldId id="291" r:id="rId15"/>
    <p:sldId id="262" r:id="rId16"/>
    <p:sldId id="293" r:id="rId17"/>
    <p:sldId id="263" r:id="rId18"/>
    <p:sldId id="287" r:id="rId19"/>
    <p:sldId id="264" r:id="rId20"/>
    <p:sldId id="265" r:id="rId21"/>
    <p:sldId id="266" r:id="rId22"/>
    <p:sldId id="288" r:id="rId23"/>
    <p:sldId id="267" r:id="rId24"/>
    <p:sldId id="278" r:id="rId25"/>
    <p:sldId id="294" r:id="rId26"/>
    <p:sldId id="284" r:id="rId27"/>
    <p:sldId id="268" r:id="rId28"/>
    <p:sldId id="269" r:id="rId29"/>
    <p:sldId id="270" r:id="rId30"/>
    <p:sldId id="292" r:id="rId31"/>
    <p:sldId id="280" r:id="rId32"/>
    <p:sldId id="281" r:id="rId33"/>
    <p:sldId id="282" r:id="rId34"/>
    <p:sldId id="279" r:id="rId35"/>
    <p:sldId id="275" r:id="rId36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00"/>
    <a:srgbClr val="66CCFF"/>
    <a:srgbClr val="FF99FF"/>
    <a:srgbClr val="0066CC"/>
    <a:srgbClr val="333399"/>
    <a:srgbClr val="66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260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B6CC5-4767-4FAF-9DC5-295335E3A8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3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B98C6-0AB9-482C-94A8-9474289ECA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9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438" y="274638"/>
            <a:ext cx="2228850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713" y="274638"/>
            <a:ext cx="6537325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99229-FEE5-4C3A-AA0E-215062A2D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274638"/>
            <a:ext cx="8918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3713" y="1595438"/>
            <a:ext cx="4383087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95438"/>
            <a:ext cx="4383088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3713" y="6251575"/>
            <a:ext cx="23145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51575"/>
            <a:ext cx="31400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7713" y="6251575"/>
            <a:ext cx="2314575" cy="476250"/>
          </a:xfrm>
        </p:spPr>
        <p:txBody>
          <a:bodyPr/>
          <a:lstStyle>
            <a:lvl1pPr>
              <a:defRPr/>
            </a:lvl1pPr>
          </a:lstStyle>
          <a:p>
            <a:fld id="{C09FD1C3-13E3-4DF6-BA9E-8C9B4AB1F5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9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274638"/>
            <a:ext cx="8918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713" y="1595438"/>
            <a:ext cx="4383087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95438"/>
            <a:ext cx="4383088" cy="2192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40175"/>
            <a:ext cx="4383088" cy="2192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3713" y="6251575"/>
            <a:ext cx="23145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82963" y="6251575"/>
            <a:ext cx="31400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97713" y="6251575"/>
            <a:ext cx="2314575" cy="476250"/>
          </a:xfrm>
        </p:spPr>
        <p:txBody>
          <a:bodyPr/>
          <a:lstStyle>
            <a:lvl1pPr>
              <a:defRPr/>
            </a:lvl1pPr>
          </a:lstStyle>
          <a:p>
            <a:fld id="{5007D7A5-971C-4CE0-A4D1-84C34099B6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274638"/>
            <a:ext cx="8918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3713" y="1595438"/>
            <a:ext cx="4383087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95438"/>
            <a:ext cx="4383088" cy="2192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40175"/>
            <a:ext cx="4383088" cy="2192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3713" y="6251575"/>
            <a:ext cx="23145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82963" y="6251575"/>
            <a:ext cx="31400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97713" y="6251575"/>
            <a:ext cx="2314575" cy="476250"/>
          </a:xfrm>
        </p:spPr>
        <p:txBody>
          <a:bodyPr/>
          <a:lstStyle>
            <a:lvl1pPr>
              <a:defRPr/>
            </a:lvl1pPr>
          </a:lstStyle>
          <a:p>
            <a:fld id="{4A1F67ED-4C86-4CF3-BDB6-7C68D7538E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7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3713" y="274638"/>
            <a:ext cx="8918575" cy="585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3713" y="6251575"/>
            <a:ext cx="23145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2963" y="6251575"/>
            <a:ext cx="31400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7713" y="6251575"/>
            <a:ext cx="2314575" cy="476250"/>
          </a:xfrm>
        </p:spPr>
        <p:txBody>
          <a:bodyPr/>
          <a:lstStyle>
            <a:lvl1pPr>
              <a:defRPr/>
            </a:lvl1pPr>
          </a:lstStyle>
          <a:p>
            <a:fld id="{CC122BD2-90AF-4856-969A-DA0D2ABDB9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1C1F6-091E-4F3A-B14E-D37A04FA60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3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FFFA6-501D-41BD-90A3-B27B57F2B0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713" y="1595438"/>
            <a:ext cx="4383087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95438"/>
            <a:ext cx="4383088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42220-0858-4A9E-B5AB-D123D058E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4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5B819-AC84-4608-800E-DC0DC54B36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2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3755C-F46C-4729-91F8-01DA0ADCF2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433B9-0D50-4681-9304-8EB1EDF684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5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DB40F-EF7E-4CE3-A2DF-ADD4B58E1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8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0AE21-1EA6-43AC-991C-DDCCFE570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6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713" y="274638"/>
            <a:ext cx="8918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15" tIns="46758" rIns="93515" bIns="467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1595438"/>
            <a:ext cx="89185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15" tIns="46758" rIns="93515" bIns="467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251575"/>
            <a:ext cx="2314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15" tIns="46758" rIns="93515" bIns="46758" numCol="1" anchor="t" anchorCtr="0" compatLnSpc="1">
            <a:prstTxWarp prst="textNoShape">
              <a:avLst/>
            </a:prstTxWarp>
          </a:bodyPr>
          <a:lstStyle>
            <a:lvl1pPr defTabSz="936625">
              <a:defRPr sz="15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51575"/>
            <a:ext cx="3140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15" tIns="46758" rIns="93515" bIns="46758" numCol="1" anchor="t" anchorCtr="0" compatLnSpc="1">
            <a:prstTxWarp prst="textNoShape">
              <a:avLst/>
            </a:prstTxWarp>
          </a:bodyPr>
          <a:lstStyle>
            <a:lvl1pPr algn="ctr" defTabSz="936625">
              <a:defRPr sz="15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51575"/>
            <a:ext cx="2314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15" tIns="46758" rIns="93515" bIns="4675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500"/>
            </a:lvl1pPr>
          </a:lstStyle>
          <a:p>
            <a:fld id="{7756139C-233D-482A-BC59-9BC2AFFCC2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36625" rtl="1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6625" rtl="1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2pPr>
      <a:lvl3pPr algn="ctr" defTabSz="936625" rtl="1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3pPr>
      <a:lvl4pPr algn="ctr" defTabSz="936625" rtl="1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4pPr>
      <a:lvl5pPr algn="ctr" defTabSz="936625" rtl="1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5pPr>
      <a:lvl6pPr marL="457200" algn="ctr" defTabSz="936625" rtl="1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6pPr>
      <a:lvl7pPr marL="914400" algn="ctr" defTabSz="936625" rtl="1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936625" rtl="1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936625" rtl="1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0838" indent="-350838" algn="r" defTabSz="936625" rtl="1" eaLnBrk="1" fontAlgn="base" hangingPunct="1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93688" algn="r" defTabSz="936625" rtl="1" eaLnBrk="1" fontAlgn="base" hangingPunct="1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66813" indent="-230188" algn="r" defTabSz="936625" rtl="1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cs typeface="+mn-cs"/>
        </a:defRPr>
      </a:lvl3pPr>
      <a:lvl4pPr marL="1636713" indent="-234950" algn="r" defTabSz="936625" rtl="1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03438" indent="-231775" algn="r" defTabSz="936625" rtl="1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560638" indent="-231775" algn="r" defTabSz="936625" rtl="1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017838" indent="-231775" algn="r" defTabSz="936625" rtl="1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75038" indent="-231775" algn="r" defTabSz="936625" rtl="1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932238" indent="-231775" algn="r" defTabSz="936625" rtl="1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304800"/>
            <a:ext cx="7181850" cy="4114800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>
                <a:solidFill>
                  <a:schemeClr val="bg1"/>
                </a:solidFill>
                <a:cs typeface="Titr" pitchFamily="2" charset="-78"/>
              </a:rPr>
              <a:t>چگونه فناوري نانو</a:t>
            </a:r>
            <a:endParaRPr lang="en-US">
              <a:solidFill>
                <a:schemeClr val="bg1"/>
              </a:solidFill>
              <a:cs typeface="Titr" pitchFamily="2" charset="-78"/>
            </a:endParaRPr>
          </a:p>
          <a:p>
            <a:pPr algn="r" rtl="1">
              <a:buFontTx/>
              <a:buNone/>
            </a:pPr>
            <a:r>
              <a:rPr lang="fa-IR">
                <a:solidFill>
                  <a:schemeClr val="bg1"/>
                </a:solidFill>
                <a:cs typeface="Titr" pitchFamily="2" charset="-78"/>
              </a:rPr>
              <a:t> را براي ديگران</a:t>
            </a:r>
            <a:endParaRPr lang="en-US">
              <a:solidFill>
                <a:schemeClr val="bg1"/>
              </a:solidFill>
              <a:cs typeface="Titr" pitchFamily="2" charset="-78"/>
            </a:endParaRPr>
          </a:p>
          <a:p>
            <a:pPr algn="r" rtl="1">
              <a:buFontTx/>
              <a:buNone/>
            </a:pPr>
            <a:r>
              <a:rPr lang="fa-IR">
                <a:solidFill>
                  <a:schemeClr val="bg1"/>
                </a:solidFill>
                <a:cs typeface="Titr" pitchFamily="2" charset="-78"/>
              </a:rPr>
              <a:t> توضيح دهيم؟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543800" y="5715000"/>
            <a:ext cx="1981200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515" tIns="46758" rIns="93515" bIns="46758">
            <a:spAutoFit/>
          </a:bodyPr>
          <a:lstStyle>
            <a:lvl1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6625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1763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71663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88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860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2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04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a-IR" sz="2100" b="1">
              <a:solidFill>
                <a:srgbClr val="FFCC66"/>
              </a:solidFill>
              <a:cs typeface="Roya" pitchFamily="2" charset="-78"/>
            </a:endParaRPr>
          </a:p>
          <a:p>
            <a:r>
              <a:rPr lang="fa-IR" sz="2100" b="1">
                <a:solidFill>
                  <a:srgbClr val="CCECFF"/>
                </a:solidFill>
                <a:cs typeface="Nazanin" pitchFamily="2" charset="-78"/>
              </a:rPr>
              <a:t>سيد امير غفاري</a:t>
            </a:r>
            <a:endParaRPr lang="en-US" sz="2100" b="1">
              <a:solidFill>
                <a:srgbClr val="CCECFF"/>
              </a:solidFill>
              <a:cs typeface="Nazanin" pitchFamily="2" charset="-78"/>
            </a:endParaRPr>
          </a:p>
          <a:p>
            <a:endParaRPr lang="en-US" sz="2100" b="1">
              <a:solidFill>
                <a:srgbClr val="CCECFF"/>
              </a:solidFill>
              <a:cs typeface="Nazanin" pitchFamily="2" charset="-78"/>
            </a:endParaRPr>
          </a:p>
          <a:p>
            <a:pPr algn="r" rtl="1">
              <a:spcBef>
                <a:spcPct val="50000"/>
              </a:spcBef>
            </a:pPr>
            <a:endParaRPr lang="en-US" sz="2100" b="1">
              <a:solidFill>
                <a:srgbClr val="FFCC66"/>
              </a:solidFill>
              <a:cs typeface="Roya" pitchFamily="2" charset="-78"/>
            </a:endParaRPr>
          </a:p>
        </p:txBody>
      </p:sp>
      <p:pic>
        <p:nvPicPr>
          <p:cNvPr id="38922" name="Picture 10" descr="Aniearth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0200" y="5943600"/>
            <a:ext cx="533400" cy="571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>
            <p:ph type="body" idx="1"/>
          </p:nvPr>
        </p:nvSpPr>
        <p:spPr>
          <a:xfrm>
            <a:off x="304800" y="2132013"/>
            <a:ext cx="8610600" cy="4524375"/>
          </a:xfrm>
          <a:noFill/>
          <a:ln/>
        </p:spPr>
        <p:txBody>
          <a:bodyPr/>
          <a:lstStyle/>
          <a:p>
            <a:pPr algn="r" rtl="1">
              <a:buFontTx/>
              <a:buBlip>
                <a:blip r:embed="rId2"/>
              </a:buBlip>
            </a:pPr>
            <a:r>
              <a:rPr lang="fa-IR" sz="3800">
                <a:solidFill>
                  <a:srgbClr val="808000"/>
                </a:solidFill>
                <a:cs typeface="Roya" pitchFamily="2" charset="-78"/>
              </a:rPr>
              <a:t> اگه قرار باشه شما يك </a:t>
            </a:r>
            <a:r>
              <a:rPr lang="fa-IR" sz="4600" u="sng">
                <a:solidFill>
                  <a:srgbClr val="993366"/>
                </a:solidFill>
                <a:cs typeface="Roya" pitchFamily="2" charset="-78"/>
              </a:rPr>
              <a:t>خلال دندان</a:t>
            </a:r>
            <a:r>
              <a:rPr lang="fa-IR" sz="3800">
                <a:solidFill>
                  <a:srgbClr val="808000"/>
                </a:solidFill>
                <a:cs typeface="Roya" pitchFamily="2" charset="-78"/>
              </a:rPr>
              <a:t> درست كنيد از كجا شروع مي‌كنيد؟</a:t>
            </a:r>
          </a:p>
          <a:p>
            <a:pPr algn="r" rtl="1">
              <a:buFontTx/>
              <a:buBlip>
                <a:blip r:embed="rId2"/>
              </a:buBlip>
            </a:pPr>
            <a:r>
              <a:rPr lang="fa-IR" sz="3800">
                <a:solidFill>
                  <a:srgbClr val="808000"/>
                </a:solidFill>
                <a:cs typeface="Roya" pitchFamily="2" charset="-78"/>
              </a:rPr>
              <a:t> به نظر شما عاقلانه است اگه كارمون رو از يك تنه درخت شروع كنيم؟</a:t>
            </a:r>
          </a:p>
          <a:p>
            <a:pPr algn="r" rtl="1">
              <a:buFontTx/>
              <a:buBlip>
                <a:blip r:embed="rId2"/>
              </a:buBlip>
            </a:pPr>
            <a:r>
              <a:rPr lang="fa-IR" sz="3800">
                <a:solidFill>
                  <a:srgbClr val="808000"/>
                </a:solidFill>
                <a:cs typeface="Roya" pitchFamily="2" charset="-78"/>
              </a:rPr>
              <a:t> يا بهتر اينه كه از يك </a:t>
            </a:r>
            <a:r>
              <a:rPr lang="fa-IR" sz="4600" u="sng">
                <a:solidFill>
                  <a:srgbClr val="993366"/>
                </a:solidFill>
                <a:cs typeface="Roya" pitchFamily="2" charset="-78"/>
              </a:rPr>
              <a:t>تكه چوب</a:t>
            </a:r>
            <a:r>
              <a:rPr lang="fa-IR" sz="3800">
                <a:solidFill>
                  <a:srgbClr val="808000"/>
                </a:solidFill>
                <a:cs typeface="Roya" pitchFamily="2" charset="-78"/>
              </a:rPr>
              <a:t> كوچيك اونو درست كنيم؟</a:t>
            </a:r>
            <a:endParaRPr lang="en-US" sz="3800">
              <a:solidFill>
                <a:srgbClr val="808000"/>
              </a:solidFill>
              <a:cs typeface="Roya" pitchFamily="2" charset="-78"/>
            </a:endParaRPr>
          </a:p>
        </p:txBody>
      </p:sp>
      <p:pic>
        <p:nvPicPr>
          <p:cNvPr id="44037" name="Picture 5" descr="Key02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381000"/>
            <a:ext cx="1803400" cy="158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solidFill>
                  <a:srgbClr val="FF0000"/>
                </a:solidFill>
                <a:cs typeface="Nazanin" pitchFamily="2" charset="-78"/>
              </a:rPr>
              <a:t>اگه بخواهيم از اشياء بزرگ شروع كنيم؟</a:t>
            </a:r>
            <a:endParaRPr lang="en-US">
              <a:solidFill>
                <a:srgbClr val="FF0000"/>
              </a:solidFill>
              <a:cs typeface="Nazanin" pitchFamily="2" charset="-7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7772400" cy="4537075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 sz="2900">
                <a:solidFill>
                  <a:srgbClr val="3366CC"/>
                </a:solidFill>
                <a:cs typeface="Roya" pitchFamily="2" charset="-78"/>
              </a:rPr>
              <a:t>به اين معني كه ما با دقت زياد سعي كنيم به اون چيزي كه مي‌خواهيم بر‌سيم </a:t>
            </a:r>
          </a:p>
          <a:p>
            <a:pPr algn="r" rtl="1">
              <a:buFontTx/>
              <a:buBlip>
                <a:blip r:embed="rId2"/>
              </a:buBlip>
            </a:pPr>
            <a:r>
              <a:rPr lang="fa-IR" sz="2900">
                <a:solidFill>
                  <a:srgbClr val="3366CC"/>
                </a:solidFill>
                <a:cs typeface="Roya" pitchFamily="2" charset="-78"/>
              </a:rPr>
              <a:t>همزمان </a:t>
            </a:r>
            <a:r>
              <a:rPr lang="fa-IR" sz="3800" u="sng">
                <a:solidFill>
                  <a:srgbClr val="FF3399"/>
                </a:solidFill>
                <a:cs typeface="Roya" pitchFamily="2" charset="-78"/>
              </a:rPr>
              <a:t>آلودگي و اتلاف زيادي</a:t>
            </a:r>
            <a:r>
              <a:rPr lang="fa-IR" sz="2900">
                <a:solidFill>
                  <a:srgbClr val="3366CC"/>
                </a:solidFill>
                <a:cs typeface="Roya" pitchFamily="2" charset="-78"/>
              </a:rPr>
              <a:t> به همراه داريم</a:t>
            </a:r>
          </a:p>
          <a:p>
            <a:pPr algn="r" rtl="1">
              <a:buFontTx/>
              <a:buBlip>
                <a:blip r:embed="rId2"/>
              </a:buBlip>
            </a:pPr>
            <a:r>
              <a:rPr lang="fa-IR" sz="2900">
                <a:solidFill>
                  <a:srgbClr val="3366CC"/>
                </a:solidFill>
                <a:cs typeface="Roya" pitchFamily="2" charset="-78"/>
              </a:rPr>
              <a:t>همچنين مقدار زيادي </a:t>
            </a:r>
            <a:r>
              <a:rPr lang="fa-IR" sz="3800" u="sng">
                <a:solidFill>
                  <a:srgbClr val="FF3399"/>
                </a:solidFill>
                <a:cs typeface="Roya" pitchFamily="2" charset="-78"/>
              </a:rPr>
              <a:t>انرژي</a:t>
            </a:r>
            <a:r>
              <a:rPr lang="fa-IR" sz="2900">
                <a:solidFill>
                  <a:srgbClr val="3366CC"/>
                </a:solidFill>
                <a:cs typeface="Roya" pitchFamily="2" charset="-78"/>
              </a:rPr>
              <a:t> مصرف مي‌كنيم</a:t>
            </a:r>
          </a:p>
          <a:p>
            <a:pPr algn="r" rtl="1">
              <a:buFontTx/>
              <a:buNone/>
            </a:pPr>
            <a:endParaRPr lang="en-US" sz="2900">
              <a:solidFill>
                <a:srgbClr val="3366CC"/>
              </a:solidFill>
              <a:cs typeface="Roya" pitchFamily="2" charset="-78"/>
            </a:endParaRPr>
          </a:p>
        </p:txBody>
      </p:sp>
      <p:pic>
        <p:nvPicPr>
          <p:cNvPr id="13316" name="Picture 4" descr="Garbage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352800"/>
            <a:ext cx="2743200" cy="2654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000">
                <a:solidFill>
                  <a:srgbClr val="008000"/>
                </a:solidFill>
                <a:cs typeface="Nazanin" pitchFamily="2" charset="-78"/>
              </a:rPr>
              <a:t>اما اگه از اشياء كوچيك شروع كنيم</a:t>
            </a:r>
            <a:endParaRPr lang="en-US" sz="5000">
              <a:solidFill>
                <a:srgbClr val="008000"/>
              </a:solidFill>
              <a:cs typeface="Nazanin" pitchFamily="2" charset="-7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7772400" cy="4524375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 sz="2900">
                <a:solidFill>
                  <a:srgbClr val="000099"/>
                </a:solidFill>
                <a:cs typeface="Roya" pitchFamily="2" charset="-78"/>
              </a:rPr>
              <a:t>به اين معني كه </a:t>
            </a:r>
          </a:p>
          <a:p>
            <a:pPr algn="r" rtl="1">
              <a:buSzPct val="155000"/>
              <a:buFontTx/>
              <a:buBlip>
                <a:blip r:embed="rId2"/>
              </a:buBlip>
            </a:pPr>
            <a:r>
              <a:rPr lang="fa-IR" sz="2900">
                <a:solidFill>
                  <a:srgbClr val="000099"/>
                </a:solidFill>
                <a:cs typeface="Roya" pitchFamily="2" charset="-78"/>
              </a:rPr>
              <a:t>دقت خيلي زيادي داريم (حتي در حد يك اتم)</a:t>
            </a:r>
          </a:p>
          <a:p>
            <a:pPr algn="r" rtl="1">
              <a:buSzPct val="155000"/>
              <a:buFontTx/>
              <a:buBlip>
                <a:blip r:embed="rId2"/>
              </a:buBlip>
            </a:pPr>
            <a:r>
              <a:rPr lang="fa-IR" sz="2900">
                <a:solidFill>
                  <a:srgbClr val="000099"/>
                </a:solidFill>
                <a:cs typeface="Roya" pitchFamily="2" charset="-78"/>
              </a:rPr>
              <a:t>دقت خيلي زيادي در توليد داريم به نحوي كه هيچ چيزي به هدر نميره</a:t>
            </a:r>
          </a:p>
          <a:p>
            <a:pPr algn="r" rtl="1">
              <a:buSzPct val="155000"/>
              <a:buFontTx/>
              <a:buBlip>
                <a:blip r:embed="rId2"/>
              </a:buBlip>
            </a:pPr>
            <a:r>
              <a:rPr lang="fa-IR" sz="2900">
                <a:solidFill>
                  <a:srgbClr val="000099"/>
                </a:solidFill>
                <a:cs typeface="Roya" pitchFamily="2" charset="-78"/>
              </a:rPr>
              <a:t>و از انرژي خيلي كمي استفاده كرديم</a:t>
            </a:r>
          </a:p>
          <a:p>
            <a:pPr algn="r" rtl="1">
              <a:buSzPct val="155000"/>
              <a:buFontTx/>
              <a:buBlip>
                <a:blip r:embed="rId2"/>
              </a:buBlip>
            </a:pPr>
            <a:r>
              <a:rPr lang="fa-IR" sz="2900">
                <a:solidFill>
                  <a:srgbClr val="000099"/>
                </a:solidFill>
                <a:cs typeface="Roya" pitchFamily="2" charset="-78"/>
              </a:rPr>
              <a:t>يا آلودگي كمتري ايجاد كرديم مثل </a:t>
            </a:r>
            <a:r>
              <a:rPr lang="en-US" sz="2100">
                <a:solidFill>
                  <a:srgbClr val="000099"/>
                </a:solidFill>
                <a:cs typeface="Roya" pitchFamily="2" charset="-78"/>
              </a:rPr>
              <a:t>CO</a:t>
            </a:r>
            <a:r>
              <a:rPr lang="en-US" sz="2100" baseline="-25000">
                <a:solidFill>
                  <a:srgbClr val="000099"/>
                </a:solidFill>
                <a:cs typeface="Roya" pitchFamily="2" charset="-78"/>
              </a:rPr>
              <a:t>2</a:t>
            </a:r>
            <a:r>
              <a:rPr lang="fa-IR" sz="2900">
                <a:solidFill>
                  <a:srgbClr val="000099"/>
                </a:solidFill>
                <a:cs typeface="Roya" pitchFamily="2" charset="-78"/>
              </a:rPr>
              <a:t> يا گازهاي گلخانه‌اي كه هر روز خبرهايي از افزايش اونا مي‌شنويم</a:t>
            </a:r>
            <a:endParaRPr lang="en-US" sz="2900">
              <a:solidFill>
                <a:srgbClr val="000099"/>
              </a:solidFill>
              <a:cs typeface="Roya" pitchFamily="2" charset="-78"/>
            </a:endParaRPr>
          </a:p>
        </p:txBody>
      </p:sp>
      <p:pic>
        <p:nvPicPr>
          <p:cNvPr id="15364" name="Picture 4" descr="Wrldnhnd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4868863"/>
            <a:ext cx="2254250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457200"/>
            <a:ext cx="6324600" cy="5334000"/>
          </a:xfrm>
        </p:spPr>
        <p:txBody>
          <a:bodyPr/>
          <a:lstStyle/>
          <a:p>
            <a:pPr algn="r" rtl="1">
              <a:lnSpc>
                <a:spcPct val="90000"/>
              </a:lnSpc>
              <a:buFontTx/>
              <a:buNone/>
            </a:pPr>
            <a:r>
              <a:rPr lang="fa-IR">
                <a:solidFill>
                  <a:srgbClr val="3366CC"/>
                </a:solidFill>
                <a:cs typeface="Roya" pitchFamily="2" charset="-78"/>
              </a:rPr>
              <a:t>با </a:t>
            </a:r>
            <a:r>
              <a:rPr lang="fa-IR" u="sng">
                <a:solidFill>
                  <a:srgbClr val="FF3399"/>
                </a:solidFill>
                <a:cs typeface="Roya" pitchFamily="2" charset="-78"/>
              </a:rPr>
              <a:t>فناوري‌هاي بهتر</a:t>
            </a:r>
            <a:r>
              <a:rPr lang="fa-IR">
                <a:solidFill>
                  <a:srgbClr val="3366CC"/>
                </a:solidFill>
                <a:cs typeface="Roya" pitchFamily="2" charset="-78"/>
              </a:rPr>
              <a:t> مي‌تونيم دقتمون رو زياد كنيم،</a:t>
            </a:r>
            <a:endParaRPr lang="en-US">
              <a:solidFill>
                <a:srgbClr val="3366CC"/>
              </a:solidFill>
              <a:cs typeface="Roya" pitchFamily="2" charset="-78"/>
            </a:endParaRPr>
          </a:p>
          <a:p>
            <a:pPr algn="r" rtl="1">
              <a:lnSpc>
                <a:spcPct val="90000"/>
              </a:lnSpc>
              <a:buFontTx/>
              <a:buNone/>
            </a:pPr>
            <a:endParaRPr lang="fa-IR">
              <a:solidFill>
                <a:srgbClr val="3366CC"/>
              </a:solidFill>
              <a:cs typeface="Roya" pitchFamily="2" charset="-78"/>
            </a:endParaRP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>
                <a:solidFill>
                  <a:srgbClr val="3366CC"/>
                </a:solidFill>
                <a:cs typeface="Roya" pitchFamily="2" charset="-78"/>
              </a:rPr>
              <a:t>  </a:t>
            </a:r>
            <a:r>
              <a:rPr lang="fa-IR" sz="2900">
                <a:solidFill>
                  <a:srgbClr val="3366CC"/>
                </a:solidFill>
                <a:cs typeface="Roya" pitchFamily="2" charset="-78"/>
              </a:rPr>
              <a:t>اتلاف انرژي و آلودگي رو كاهش بديم،</a:t>
            </a:r>
          </a:p>
          <a:p>
            <a:pPr algn="r" rtl="1">
              <a:lnSpc>
                <a:spcPct val="90000"/>
              </a:lnSpc>
              <a:buFontTx/>
              <a:buNone/>
            </a:pPr>
            <a:endParaRPr lang="fa-IR" sz="2900">
              <a:solidFill>
                <a:srgbClr val="3366CC"/>
              </a:solidFill>
              <a:cs typeface="Roya" pitchFamily="2" charset="-78"/>
            </a:endParaRPr>
          </a:p>
          <a:p>
            <a:pPr algn="ctr" rtl="1">
              <a:lnSpc>
                <a:spcPct val="90000"/>
              </a:lnSpc>
              <a:buFontTx/>
              <a:buNone/>
            </a:pPr>
            <a:r>
              <a:rPr lang="fa-IR" sz="2900">
                <a:solidFill>
                  <a:srgbClr val="3366CC"/>
                </a:solidFill>
                <a:cs typeface="Roya" pitchFamily="2" charset="-78"/>
              </a:rPr>
              <a:t> </a:t>
            </a:r>
            <a:r>
              <a:rPr lang="fa-IR" sz="3700">
                <a:solidFill>
                  <a:schemeClr val="accent2"/>
                </a:solidFill>
                <a:cs typeface="Roya" pitchFamily="2" charset="-78"/>
              </a:rPr>
              <a:t>در حالي</a:t>
            </a:r>
            <a:r>
              <a:rPr lang="en-US" sz="3700">
                <a:solidFill>
                  <a:schemeClr val="accent2"/>
                </a:solidFill>
                <a:cs typeface="Roya" pitchFamily="2" charset="-78"/>
              </a:rPr>
              <a:t> </a:t>
            </a:r>
            <a:r>
              <a:rPr lang="fa-IR" sz="3700">
                <a:solidFill>
                  <a:schemeClr val="accent2"/>
                </a:solidFill>
                <a:cs typeface="Roya" pitchFamily="2" charset="-78"/>
              </a:rPr>
              <a:t>كه نتيجه همون چيزي است كه مي‌خواهيم</a:t>
            </a:r>
            <a:r>
              <a:rPr lang="fa-IR" sz="4200">
                <a:solidFill>
                  <a:schemeClr val="accent2"/>
                </a:solidFill>
                <a:cs typeface="Roya" pitchFamily="2" charset="-78"/>
              </a:rPr>
              <a:t>.</a:t>
            </a:r>
          </a:p>
          <a:p>
            <a:pPr algn="ctr" rtl="1">
              <a:lnSpc>
                <a:spcPct val="90000"/>
              </a:lnSpc>
              <a:buFontTx/>
              <a:buNone/>
            </a:pPr>
            <a:endParaRPr lang="fa-IR" sz="4200">
              <a:solidFill>
                <a:schemeClr val="accent2"/>
              </a:solidFill>
              <a:cs typeface="Roya" pitchFamily="2" charset="-78"/>
            </a:endParaRPr>
          </a:p>
          <a:p>
            <a:pPr algn="ctr" rtl="1">
              <a:lnSpc>
                <a:spcPct val="90000"/>
              </a:lnSpc>
              <a:buFontTx/>
              <a:buNone/>
            </a:pPr>
            <a:r>
              <a:rPr lang="fa-IR" sz="2900">
                <a:solidFill>
                  <a:srgbClr val="3366CC"/>
                </a:solidFill>
                <a:cs typeface="Roya" pitchFamily="2" charset="-78"/>
              </a:rPr>
              <a:t>همچنين از هدر رفتن سرمايه جلوگيري مي‌كنيم</a:t>
            </a:r>
          </a:p>
          <a:p>
            <a:pPr algn="r" rtl="1">
              <a:lnSpc>
                <a:spcPct val="90000"/>
              </a:lnSpc>
            </a:pPr>
            <a:endParaRPr lang="en-US" sz="4200">
              <a:solidFill>
                <a:schemeClr val="accent2"/>
              </a:solidFill>
            </a:endParaRPr>
          </a:p>
        </p:txBody>
      </p:sp>
      <p:pic>
        <p:nvPicPr>
          <p:cNvPr id="51204" name="Picture 4" descr="scholar3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1828800"/>
            <a:ext cx="2157413" cy="462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solidFill>
                  <a:srgbClr val="990099"/>
                </a:solidFill>
                <a:cs typeface="Roya" pitchFamily="2" charset="-78"/>
              </a:rPr>
              <a:t>قابليت‌هاي فناوري</a:t>
            </a:r>
            <a:endParaRPr lang="en-US">
              <a:solidFill>
                <a:srgbClr val="990099"/>
              </a:solidFill>
              <a:cs typeface="Roya" pitchFamily="2" charset="-78"/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438400"/>
            <a:ext cx="2667000" cy="2171700"/>
          </a:xfrm>
          <a:noFill/>
          <a:ln/>
          <a:effectLst>
            <a:outerShdw dist="107763" dir="81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3352800" y="2971800"/>
            <a:ext cx="596900" cy="152400"/>
          </a:xfrm>
          <a:prstGeom prst="rightArrow">
            <a:avLst>
              <a:gd name="adj1" fmla="val 50000"/>
              <a:gd name="adj2" fmla="val 97917"/>
            </a:avLst>
          </a:prstGeom>
          <a:solidFill>
            <a:srgbClr val="ED181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pic>
        <p:nvPicPr>
          <p:cNvPr id="80901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2895600" cy="2244725"/>
          </a:xfrm>
          <a:noFill/>
          <a:ln/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7010400" y="4267200"/>
            <a:ext cx="596900" cy="152400"/>
          </a:xfrm>
          <a:prstGeom prst="rightArrow">
            <a:avLst>
              <a:gd name="adj1" fmla="val 50000"/>
              <a:gd name="adj2" fmla="val 97917"/>
            </a:avLst>
          </a:prstGeom>
          <a:solidFill>
            <a:srgbClr val="ED181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8153400" y="3581400"/>
            <a:ext cx="9906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a-IR" sz="14300">
                <a:solidFill>
                  <a:srgbClr val="FF9933"/>
                </a:solidFill>
                <a:latin typeface="Arial Black" pitchFamily="34" charset="0"/>
                <a:cs typeface="Zibaa M-T" pitchFamily="2" charset="-78"/>
              </a:rPr>
              <a:t>؟</a:t>
            </a:r>
            <a:endParaRPr lang="en-US" sz="14300">
              <a:solidFill>
                <a:srgbClr val="FF9933"/>
              </a:solidFill>
              <a:latin typeface="Arial Black" pitchFamily="34" charset="0"/>
              <a:cs typeface="Zibaa M-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6000">
                <a:solidFill>
                  <a:srgbClr val="CC6600"/>
                </a:solidFill>
                <a:cs typeface="Nazanin" pitchFamily="2" charset="-78"/>
              </a:rPr>
              <a:t>مزاياي توليد با اشياء كوچك</a:t>
            </a:r>
            <a:endParaRPr lang="en-US" sz="6000">
              <a:solidFill>
                <a:srgbClr val="CC6600"/>
              </a:solidFill>
              <a:cs typeface="Nazanin" pitchFamily="2" charset="-7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431213" cy="3357563"/>
          </a:xfrm>
        </p:spPr>
        <p:txBody>
          <a:bodyPr/>
          <a:lstStyle/>
          <a:p>
            <a:pPr algn="r" rtl="1">
              <a:buFontTx/>
              <a:buBlip>
                <a:blip r:embed="rId2"/>
              </a:buBlip>
            </a:pPr>
            <a:r>
              <a:rPr lang="fa-IR" sz="3700">
                <a:solidFill>
                  <a:srgbClr val="660066"/>
                </a:solidFill>
                <a:cs typeface="Roya" pitchFamily="2" charset="-78"/>
              </a:rPr>
              <a:t>فاصله بين مركز دو توپ فوتبال خيلي بيشتر از فاصلة دوتا مهره است</a:t>
            </a:r>
          </a:p>
          <a:p>
            <a:pPr algn="r" rtl="1">
              <a:buFontTx/>
              <a:buBlip>
                <a:blip r:embed="rId2"/>
              </a:buBlip>
            </a:pPr>
            <a:r>
              <a:rPr lang="fa-IR" sz="3700">
                <a:solidFill>
                  <a:srgbClr val="660066"/>
                </a:solidFill>
                <a:cs typeface="Roya" pitchFamily="2" charset="-78"/>
              </a:rPr>
              <a:t>شما قادر هستيد كه شكر و نمك را در حالت پودر خيلي سريع‌تر از وقتي كه به شكل تكه‌هاي درشت هستند در آب حل كنيد</a:t>
            </a:r>
          </a:p>
        </p:txBody>
      </p:sp>
      <p:pic>
        <p:nvPicPr>
          <p:cNvPr id="17412" name="Picture 4" descr="Cofemug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648200"/>
            <a:ext cx="2309813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Text Box 5"/>
          <p:cNvSpPr txBox="1">
            <a:spLocks noChangeArrowheads="1"/>
          </p:cNvSpPr>
          <p:nvPr/>
        </p:nvSpPr>
        <p:spPr bwMode="auto">
          <a:xfrm rot="21180000">
            <a:off x="609600" y="3124200"/>
            <a:ext cx="80057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515" tIns="46758" rIns="93515" bIns="46758">
            <a:spAutoFit/>
          </a:bodyPr>
          <a:lstStyle>
            <a:lvl1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6625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1763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71663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88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860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2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04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>
              <a:lnSpc>
                <a:spcPct val="90000"/>
              </a:lnSpc>
              <a:spcBef>
                <a:spcPct val="20000"/>
              </a:spcBef>
            </a:pPr>
            <a:r>
              <a:rPr lang="fa-IR" sz="5000">
                <a:solidFill>
                  <a:srgbClr val="FF33CC"/>
                </a:solidFill>
                <a:cs typeface="Yagut" pitchFamily="2" charset="-78"/>
              </a:rPr>
              <a:t>كوچك‌تر يعني اينكه</a:t>
            </a:r>
            <a:r>
              <a:rPr lang="fa-IR" sz="5000">
                <a:solidFill>
                  <a:schemeClr val="accent2"/>
                </a:solidFill>
                <a:cs typeface="Roya" pitchFamily="2" charset="-78"/>
              </a:rPr>
              <a:t> </a:t>
            </a:r>
            <a:r>
              <a:rPr lang="fa-IR" sz="5000">
                <a:solidFill>
                  <a:srgbClr val="660066"/>
                </a:solidFill>
                <a:cs typeface="Yagut" pitchFamily="2" charset="-78"/>
              </a:rPr>
              <a:t>فعال‌تر</a:t>
            </a:r>
            <a:endParaRPr lang="en-US" sz="5000">
              <a:solidFill>
                <a:srgbClr val="660066"/>
              </a:solidFill>
              <a:cs typeface="Yagut" pitchFamily="2" charset="-78"/>
            </a:endParaRPr>
          </a:p>
          <a:p>
            <a:pPr algn="r" rtl="1">
              <a:spcBef>
                <a:spcPct val="50000"/>
              </a:spcBef>
            </a:pPr>
            <a:endParaRPr lang="en-US" sz="5000">
              <a:solidFill>
                <a:srgbClr val="FF33CC"/>
              </a:solidFill>
              <a:cs typeface="Yagut" pitchFamily="2" charset="-78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 rot="-416269">
            <a:off x="269875" y="992188"/>
            <a:ext cx="8005763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515" tIns="46758" rIns="93515" bIns="46758">
            <a:spAutoFit/>
          </a:bodyPr>
          <a:lstStyle>
            <a:lvl1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6625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1763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71663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88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860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2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04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>
              <a:lnSpc>
                <a:spcPct val="90000"/>
              </a:lnSpc>
              <a:spcBef>
                <a:spcPct val="20000"/>
              </a:spcBef>
            </a:pPr>
            <a:r>
              <a:rPr lang="fa-IR" sz="5000">
                <a:solidFill>
                  <a:srgbClr val="FF33CC"/>
                </a:solidFill>
                <a:cs typeface="Yagut" pitchFamily="2" charset="-78"/>
              </a:rPr>
              <a:t>كوچك‌تر يعني اينكه </a:t>
            </a:r>
            <a:r>
              <a:rPr lang="fa-IR" sz="5000">
                <a:solidFill>
                  <a:srgbClr val="660066"/>
                </a:solidFill>
                <a:cs typeface="Yagut" pitchFamily="2" charset="-78"/>
              </a:rPr>
              <a:t>نزديك‌‌تر</a:t>
            </a:r>
          </a:p>
          <a:p>
            <a:pPr algn="ctr" rtl="1">
              <a:lnSpc>
                <a:spcPct val="90000"/>
              </a:lnSpc>
              <a:spcBef>
                <a:spcPct val="20000"/>
              </a:spcBef>
            </a:pPr>
            <a:r>
              <a:rPr lang="fa-IR" sz="3400">
                <a:solidFill>
                  <a:srgbClr val="FF99FF"/>
                </a:solidFill>
                <a:cs typeface="Reza" pitchFamily="2" charset="-78"/>
              </a:rPr>
              <a:t>يعني برقراري ارتباط سريع</a:t>
            </a:r>
            <a:endParaRPr lang="en-US" sz="3400">
              <a:solidFill>
                <a:srgbClr val="FF99FF"/>
              </a:solidFill>
              <a:cs typeface="Reza" pitchFamily="2" charset="-78"/>
            </a:endParaRPr>
          </a:p>
        </p:txBody>
      </p:sp>
      <p:pic>
        <p:nvPicPr>
          <p:cNvPr id="86024" name="Picture 8" descr="chien1"/>
          <p:cNvPicPr>
            <a:picLocks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5257800"/>
            <a:ext cx="4724400" cy="827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60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Nazanin" pitchFamily="2" charset="-78"/>
              </a:rPr>
              <a:t>با هم يك تمرين حل مي‌كنيم</a:t>
            </a:r>
            <a:endParaRPr lang="en-US" sz="600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Nazanin" pitchFamily="2" charset="-78"/>
            </a:endParaRPr>
          </a:p>
        </p:txBody>
      </p:sp>
      <p:pic>
        <p:nvPicPr>
          <p:cNvPr id="19460" name="Picture 4" descr="cube"/>
          <p:cNvPicPr>
            <a:picLocks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2390775" cy="2392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90600" y="2513013"/>
            <a:ext cx="7924800" cy="46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515" tIns="46758" rIns="93515" bIns="46758">
            <a:spAutoFit/>
          </a:bodyPr>
          <a:lstStyle>
            <a:lvl1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6625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1763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71663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88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860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2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04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sz="2300">
                <a:solidFill>
                  <a:srgbClr val="000099"/>
                </a:solidFill>
                <a:cs typeface="Roya" pitchFamily="2" charset="-78"/>
              </a:rPr>
              <a:t> </a:t>
            </a:r>
            <a:r>
              <a:rPr lang="fa-IR" sz="2300">
                <a:solidFill>
                  <a:srgbClr val="000099"/>
                </a:solidFill>
                <a:cs typeface="Roya" pitchFamily="2" charset="-78"/>
              </a:rPr>
              <a:t>يك مكعب چند وجه دارد؟</a:t>
            </a:r>
          </a:p>
          <a:p>
            <a:pPr algn="r" rtl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sz="2300">
                <a:solidFill>
                  <a:srgbClr val="000099"/>
                </a:solidFill>
                <a:cs typeface="Roya" pitchFamily="2" charset="-78"/>
              </a:rPr>
              <a:t> </a:t>
            </a:r>
            <a:r>
              <a:rPr lang="fa-IR" sz="2300">
                <a:solidFill>
                  <a:srgbClr val="000099"/>
                </a:solidFill>
                <a:cs typeface="Roya" pitchFamily="2" charset="-78"/>
              </a:rPr>
              <a:t>اگه هر ضلعش 1 سانتي متر باشه مساحت وجوه چقدر ميشه؟</a:t>
            </a:r>
          </a:p>
          <a:p>
            <a:pPr algn="r" rtl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sz="2300">
                <a:solidFill>
                  <a:srgbClr val="000099"/>
                </a:solidFill>
                <a:cs typeface="Roya" pitchFamily="2" charset="-78"/>
              </a:rPr>
              <a:t> </a:t>
            </a:r>
            <a:r>
              <a:rPr lang="fa-IR" sz="2300">
                <a:solidFill>
                  <a:srgbClr val="000099"/>
                </a:solidFill>
                <a:cs typeface="Roya" pitchFamily="2" charset="-78"/>
              </a:rPr>
              <a:t>اگه مكعب در سه جهت برش داده بشه چند مكعب بدست مياد؟</a:t>
            </a:r>
          </a:p>
          <a:p>
            <a:pPr algn="r" rtl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sz="2300">
                <a:solidFill>
                  <a:srgbClr val="000099"/>
                </a:solidFill>
                <a:cs typeface="Roya" pitchFamily="2" charset="-78"/>
              </a:rPr>
              <a:t> </a:t>
            </a:r>
            <a:r>
              <a:rPr lang="fa-IR" sz="2300">
                <a:solidFill>
                  <a:srgbClr val="000099"/>
                </a:solidFill>
                <a:cs typeface="Roya" pitchFamily="2" charset="-78"/>
              </a:rPr>
              <a:t>حالا كه هر ضلع مكعب 5/0 سانتي‌متر شده مساحت وجوه تمام مكعب‌هاي جديد چقدر ميشه؟</a:t>
            </a:r>
          </a:p>
          <a:p>
            <a:pPr algn="ctr" rtl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sz="3100" b="1">
                <a:solidFill>
                  <a:srgbClr val="FF6600"/>
                </a:solidFill>
                <a:cs typeface="Roya" pitchFamily="2" charset="-78"/>
              </a:rPr>
              <a:t> </a:t>
            </a:r>
            <a:r>
              <a:rPr lang="fa-IR" sz="3100" b="1">
                <a:solidFill>
                  <a:srgbClr val="FF6600"/>
                </a:solidFill>
                <a:cs typeface="Roya" pitchFamily="2" charset="-78"/>
              </a:rPr>
              <a:t>ديديم كه وزن تغيير نكرد اما چقدر مساحت زياد شد</a:t>
            </a:r>
          </a:p>
          <a:p>
            <a:pPr algn="r" rtl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sz="2300">
                <a:solidFill>
                  <a:srgbClr val="336699"/>
                </a:solidFill>
                <a:cs typeface="Roya" pitchFamily="2" charset="-78"/>
              </a:rPr>
              <a:t> </a:t>
            </a:r>
            <a:r>
              <a:rPr lang="fa-IR" sz="2300">
                <a:solidFill>
                  <a:srgbClr val="336699"/>
                </a:solidFill>
                <a:cs typeface="Roya" pitchFamily="2" charset="-78"/>
              </a:rPr>
              <a:t>اين اتفاقي است كه براي شكر و نمك مي‌افتد</a:t>
            </a:r>
          </a:p>
          <a:p>
            <a:pPr algn="r" rtl="1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endParaRPr lang="fa-IR" sz="2300">
              <a:solidFill>
                <a:srgbClr val="336699"/>
              </a:solidFill>
              <a:cs typeface="Roya" pitchFamily="2" charset="-78"/>
            </a:endParaRPr>
          </a:p>
          <a:p>
            <a:pPr algn="r" rtl="1">
              <a:spcBef>
                <a:spcPct val="50000"/>
              </a:spcBef>
              <a:buSzPct val="90000"/>
            </a:pPr>
            <a:endParaRPr lang="en-US" sz="2300">
              <a:solidFill>
                <a:srgbClr val="336699"/>
              </a:solidFill>
              <a:cs typeface="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1" name="Picture 1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b="8333"/>
          <a:stretch>
            <a:fillRect/>
          </a:stretch>
        </p:blipFill>
        <p:spPr>
          <a:xfrm>
            <a:off x="2819400" y="2209800"/>
            <a:ext cx="6288088" cy="4217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03" name="Picture 19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533400"/>
            <a:ext cx="1847850" cy="1428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606" name="Text Box 22"/>
          <p:cNvSpPr txBox="1">
            <a:spLocks noChangeArrowheads="1"/>
          </p:cNvSpPr>
          <p:nvPr/>
        </p:nvSpPr>
        <p:spPr bwMode="auto">
          <a:xfrm rot="1383229">
            <a:off x="4800600" y="1143000"/>
            <a:ext cx="223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ED181E"/>
                </a:solidFill>
                <a:latin typeface="Times" charset="0"/>
                <a:cs typeface="Times" charset="0"/>
              </a:rPr>
              <a:t>1064</a:t>
            </a:r>
            <a:r>
              <a:rPr lang="en-US" sz="2400" b="1">
                <a:solidFill>
                  <a:srgbClr val="ED181E"/>
                </a:solidFill>
                <a:latin typeface="Times" charset="0"/>
                <a:cs typeface="Times" charset="0"/>
                <a:sym typeface="Symbol" pitchFamily="18" charset="2"/>
              </a:rPr>
              <a:t></a:t>
            </a:r>
            <a:r>
              <a:rPr lang="en-US" sz="2400" b="1">
                <a:solidFill>
                  <a:srgbClr val="ED181E"/>
                </a:solidFill>
                <a:latin typeface="Times" charset="0"/>
                <a:cs typeface="Times" charset="0"/>
              </a:rPr>
              <a:t> C </a:t>
            </a:r>
            <a:r>
              <a:rPr lang="fa-IR" sz="2100" b="1">
                <a:solidFill>
                  <a:srgbClr val="ED181E"/>
                </a:solidFill>
                <a:cs typeface="Roya" pitchFamily="2" charset="-78"/>
              </a:rPr>
              <a:t>دماي ذوب</a:t>
            </a:r>
            <a:endParaRPr lang="en-US" sz="2100" b="1">
              <a:solidFill>
                <a:srgbClr val="ED181E"/>
              </a:solidFill>
              <a:cs typeface="Roya" pitchFamily="2" charset="-78"/>
            </a:endParaRP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 rot="10800000">
            <a:off x="2286000" y="3429000"/>
            <a:ext cx="5048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ED181E"/>
                </a:solidFill>
                <a:sym typeface="Symbol" pitchFamily="18" charset="2"/>
              </a:rPr>
              <a:t></a:t>
            </a:r>
            <a:r>
              <a:rPr lang="en-US" b="1">
                <a:solidFill>
                  <a:srgbClr val="ED181E"/>
                </a:solidFill>
              </a:rPr>
              <a:t> C</a:t>
            </a:r>
            <a:r>
              <a:rPr lang="en-US"/>
              <a:t> </a:t>
            </a:r>
            <a:r>
              <a:rPr lang="fa-IR" sz="2100" b="1">
                <a:solidFill>
                  <a:srgbClr val="ED181E"/>
                </a:solidFill>
                <a:cs typeface="Roya" pitchFamily="2" charset="-78"/>
              </a:rPr>
              <a:t>دماي ذوب</a:t>
            </a:r>
            <a:r>
              <a:rPr lang="fa-IR"/>
              <a:t> </a:t>
            </a:r>
            <a:endParaRPr lang="en-US"/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4876800" y="6445250"/>
            <a:ext cx="1905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a-IR" sz="2100" b="1">
                <a:solidFill>
                  <a:srgbClr val="ED181E"/>
                </a:solidFill>
                <a:cs typeface="Roya" pitchFamily="2" charset="-78"/>
              </a:rPr>
              <a:t>شعاع ذره (نانومتر)</a:t>
            </a:r>
            <a:endParaRPr lang="en-US" sz="2100" b="1">
              <a:solidFill>
                <a:srgbClr val="ED181E"/>
              </a:solidFill>
              <a:cs typeface="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81000"/>
            <a:ext cx="8088313" cy="4524375"/>
          </a:xfrm>
        </p:spPr>
        <p:txBody>
          <a:bodyPr/>
          <a:lstStyle/>
          <a:p>
            <a:pPr algn="r" rtl="1"/>
            <a:r>
              <a:rPr lang="fa-IR" sz="2900">
                <a:solidFill>
                  <a:srgbClr val="FF9933"/>
                </a:solidFill>
                <a:cs typeface="Roya" pitchFamily="2" charset="-78"/>
              </a:rPr>
              <a:t>تحقيقات در زمينة فناوري نانو پستي و بلندي زيادي دارد</a:t>
            </a:r>
          </a:p>
          <a:p>
            <a:pPr algn="r" rtl="1"/>
            <a:r>
              <a:rPr lang="fa-IR" sz="2900">
                <a:solidFill>
                  <a:srgbClr val="FF9933"/>
                </a:solidFill>
                <a:cs typeface="Roya" pitchFamily="2" charset="-78"/>
              </a:rPr>
              <a:t>ذهن بسياري از محققان دنيا درگير مسائل تحقيقاتي فناوري نانو است</a:t>
            </a:r>
          </a:p>
          <a:p>
            <a:pPr algn="r" rtl="1"/>
            <a:r>
              <a:rPr lang="fa-IR" sz="2900">
                <a:solidFill>
                  <a:srgbClr val="FF9933"/>
                </a:solidFill>
                <a:cs typeface="Roya" pitchFamily="2" charset="-78"/>
              </a:rPr>
              <a:t>در اين زمينه احتياج به دانش‌آموزان بسيار درخشان‌تر از گذشته داريم </a:t>
            </a:r>
            <a:endParaRPr lang="en-US" sz="2900">
              <a:solidFill>
                <a:srgbClr val="FF9933"/>
              </a:solidFill>
              <a:cs typeface="Roya" pitchFamily="2" charset="-78"/>
            </a:endParaRPr>
          </a:p>
        </p:txBody>
      </p:sp>
      <p:pic>
        <p:nvPicPr>
          <p:cNvPr id="21508" name="Picture 4" descr="Einstei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648200"/>
            <a:ext cx="2230438" cy="196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1" name="Picture 7" descr="Thought3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743200"/>
            <a:ext cx="2392363" cy="191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4" name="Oval 10"/>
          <p:cNvSpPr>
            <a:spLocks noChangeArrowheads="1"/>
          </p:cNvSpPr>
          <p:nvPr/>
        </p:nvSpPr>
        <p:spPr bwMode="auto">
          <a:xfrm rot="-433217">
            <a:off x="3657600" y="3505200"/>
            <a:ext cx="6029325" cy="15240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515" tIns="46758" rIns="93515" bIns="46758" anchor="ctr"/>
          <a:lstStyle/>
          <a:p>
            <a:pPr algn="ctr" defTabSz="936625" eaLnBrk="0" hangingPunct="0"/>
            <a:r>
              <a:rPr lang="fa-IR" sz="2300" b="1" i="1">
                <a:solidFill>
                  <a:srgbClr val="FFFF00"/>
                </a:solidFill>
                <a:latin typeface="Comic Sans MS" pitchFamily="66" charset="0"/>
                <a:cs typeface="Roya" pitchFamily="2" charset="-78"/>
              </a:rPr>
              <a:t>ما مي‌توانيم اتم‌ها را حركت دهيم</a:t>
            </a:r>
          </a:p>
          <a:p>
            <a:pPr algn="ctr" defTabSz="936625" eaLnBrk="0" hangingPunct="0"/>
            <a:r>
              <a:rPr lang="fa-IR" sz="2300" b="1" i="1">
                <a:solidFill>
                  <a:srgbClr val="FFFF00"/>
                </a:solidFill>
                <a:latin typeface="Comic Sans MS" pitchFamily="66" charset="0"/>
                <a:cs typeface="Roya" pitchFamily="2" charset="-78"/>
              </a:rPr>
              <a:t>ما مي‌توانيم مولكول‌ها را ديده و آنها را جابجا كنيم</a:t>
            </a:r>
            <a:endParaRPr lang="en-US" sz="2500">
              <a:latin typeface="Comic Sans MS" pitchFamily="66" charset="0"/>
              <a:cs typeface="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04800"/>
            <a:ext cx="8918575" cy="4537075"/>
          </a:xfrm>
        </p:spPr>
        <p:txBody>
          <a:bodyPr/>
          <a:lstStyle/>
          <a:p>
            <a:pPr algn="ctr" rtl="1">
              <a:buFontTx/>
              <a:buNone/>
            </a:pPr>
            <a:r>
              <a:rPr lang="fa-IR" sz="119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Zar Farsi" pitchFamily="2" charset="-78"/>
              </a:rPr>
              <a:t> به نام ناظم هستي</a:t>
            </a:r>
            <a:endParaRPr lang="en-US" sz="119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Zar Fars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800">
                <a:solidFill>
                  <a:schemeClr val="hlink"/>
                </a:solidFill>
                <a:cs typeface="Nazanin" pitchFamily="2" charset="-78"/>
              </a:rPr>
              <a:t>كداميك از موارد زير داراي مواد نانويي هستند؟</a:t>
            </a:r>
            <a:endParaRPr lang="en-US" sz="3800">
              <a:solidFill>
                <a:schemeClr val="hlink"/>
              </a:solidFill>
              <a:cs typeface="Nazanin" pitchFamily="2" charset="-7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001000" cy="4537075"/>
          </a:xfrm>
        </p:spPr>
        <p:txBody>
          <a:bodyPr/>
          <a:lstStyle/>
          <a:p>
            <a:pPr algn="r" rtl="1">
              <a:buFontTx/>
              <a:buBlip>
                <a:blip r:embed="rId2"/>
              </a:buBlip>
            </a:pPr>
            <a:r>
              <a:rPr lang="fa-IR" sz="2900">
                <a:solidFill>
                  <a:srgbClr val="CC3300"/>
                </a:solidFill>
                <a:cs typeface="Roya" pitchFamily="2" charset="-78"/>
              </a:rPr>
              <a:t> كرم ضدآفتاب</a:t>
            </a:r>
          </a:p>
          <a:p>
            <a:pPr algn="r" rtl="1">
              <a:buFontTx/>
              <a:buBlip>
                <a:blip r:embed="rId2"/>
              </a:buBlip>
            </a:pPr>
            <a:endParaRPr lang="fa-IR" sz="2900">
              <a:solidFill>
                <a:srgbClr val="CC3300"/>
              </a:solidFill>
              <a:cs typeface="Roya" pitchFamily="2" charset="-78"/>
            </a:endParaRPr>
          </a:p>
          <a:p>
            <a:pPr algn="r" rtl="1">
              <a:buFontTx/>
              <a:buNone/>
            </a:pPr>
            <a:endParaRPr lang="fa-IR" sz="2900">
              <a:solidFill>
                <a:srgbClr val="CC3300"/>
              </a:solidFill>
              <a:cs typeface="Roya" pitchFamily="2" charset="-78"/>
            </a:endParaRPr>
          </a:p>
          <a:p>
            <a:pPr algn="r" rtl="1">
              <a:buFontTx/>
              <a:buBlip>
                <a:blip r:embed="rId2"/>
              </a:buBlip>
            </a:pPr>
            <a:r>
              <a:rPr lang="fa-IR" sz="2900">
                <a:solidFill>
                  <a:srgbClr val="CC3300"/>
                </a:solidFill>
                <a:cs typeface="Roya" pitchFamily="2" charset="-78"/>
              </a:rPr>
              <a:t> توپ تنيس</a:t>
            </a:r>
          </a:p>
          <a:p>
            <a:pPr algn="r" rtl="1">
              <a:buFontTx/>
              <a:buBlip>
                <a:blip r:embed="rId2"/>
              </a:buBlip>
            </a:pPr>
            <a:endParaRPr lang="fa-IR" sz="2900">
              <a:solidFill>
                <a:srgbClr val="CC3300"/>
              </a:solidFill>
              <a:cs typeface="Roya" pitchFamily="2" charset="-78"/>
            </a:endParaRPr>
          </a:p>
          <a:p>
            <a:pPr algn="r" rtl="1">
              <a:buFontTx/>
              <a:buBlip>
                <a:blip r:embed="rId2"/>
              </a:buBlip>
            </a:pPr>
            <a:endParaRPr lang="fa-IR" sz="2900">
              <a:solidFill>
                <a:srgbClr val="CC3300"/>
              </a:solidFill>
              <a:cs typeface="Roya" pitchFamily="2" charset="-78"/>
            </a:endParaRPr>
          </a:p>
          <a:p>
            <a:pPr algn="r" rtl="1">
              <a:buFontTx/>
              <a:buBlip>
                <a:blip r:embed="rId2"/>
              </a:buBlip>
            </a:pPr>
            <a:endParaRPr lang="fa-IR" sz="2900">
              <a:solidFill>
                <a:srgbClr val="CC3300"/>
              </a:solidFill>
              <a:cs typeface="Roya" pitchFamily="2" charset="-78"/>
            </a:endParaRPr>
          </a:p>
          <a:p>
            <a:pPr algn="r" rtl="1">
              <a:buFontTx/>
              <a:buBlip>
                <a:blip r:embed="rId2"/>
              </a:buBlip>
            </a:pPr>
            <a:r>
              <a:rPr lang="fa-IR" sz="2900">
                <a:solidFill>
                  <a:srgbClr val="CC3300"/>
                </a:solidFill>
                <a:cs typeface="Roya" pitchFamily="2" charset="-78"/>
              </a:rPr>
              <a:t> ابزارهايي كه در خواندن اطلاعات از حافظة رايانه نقش دارند</a:t>
            </a:r>
          </a:p>
          <a:p>
            <a:pPr algn="r" rtl="1">
              <a:buFontTx/>
              <a:buBlip>
                <a:blip r:embed="rId2"/>
              </a:buBlip>
            </a:pPr>
            <a:r>
              <a:rPr lang="fa-IR" sz="2900">
                <a:solidFill>
                  <a:srgbClr val="CC3300"/>
                </a:solidFill>
                <a:cs typeface="Roya" pitchFamily="2" charset="-78"/>
              </a:rPr>
              <a:t> لباس نظامي</a:t>
            </a:r>
          </a:p>
          <a:p>
            <a:pPr algn="r" rtl="1">
              <a:buFontTx/>
              <a:buBlip>
                <a:blip r:embed="rId2"/>
              </a:buBlip>
            </a:pPr>
            <a:endParaRPr lang="fa-IR" sz="2900">
              <a:solidFill>
                <a:srgbClr val="CC3300"/>
              </a:solidFill>
              <a:cs typeface="Roya" pitchFamily="2" charset="-78"/>
            </a:endParaRPr>
          </a:p>
        </p:txBody>
      </p:sp>
      <p:pic>
        <p:nvPicPr>
          <p:cNvPr id="22532" name="Picture 4" descr="Nwage033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524000"/>
            <a:ext cx="2982913" cy="2192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 descr="tennis balls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733800"/>
            <a:ext cx="1066800" cy="77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solidFill>
                  <a:srgbClr val="990099"/>
                </a:solidFill>
                <a:cs typeface="Roya" pitchFamily="2" charset="-78"/>
              </a:rPr>
              <a:t>قابليت‌هاي فناوري نانو در آيندة نزديك</a:t>
            </a:r>
            <a:endParaRPr lang="en-US">
              <a:solidFill>
                <a:srgbClr val="990099"/>
              </a:solidFill>
              <a:cs typeface="Roya" pitchFamily="2" charset="-7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8116888" cy="5262563"/>
          </a:xfrm>
        </p:spPr>
        <p:txBody>
          <a:bodyPr/>
          <a:lstStyle/>
          <a:p>
            <a:pPr algn="r" rtl="1">
              <a:buSzPct val="160000"/>
              <a:buFontTx/>
              <a:buBlip>
                <a:blip r:embed="rId2"/>
              </a:buBlip>
            </a:pPr>
            <a:r>
              <a:rPr lang="fa-IR" sz="2900">
                <a:solidFill>
                  <a:srgbClr val="336699"/>
                </a:solidFill>
                <a:cs typeface="Roya" pitchFamily="2" charset="-78"/>
              </a:rPr>
              <a:t>اندازه‌گيري با دقت يك اتم</a:t>
            </a:r>
          </a:p>
          <a:p>
            <a:pPr algn="r" rtl="1">
              <a:buSzPct val="160000"/>
              <a:buFontTx/>
              <a:buBlip>
                <a:blip r:embed="rId2"/>
              </a:buBlip>
            </a:pPr>
            <a:r>
              <a:rPr lang="fa-IR" sz="2900">
                <a:solidFill>
                  <a:srgbClr val="336699"/>
                </a:solidFill>
                <a:cs typeface="Roya" pitchFamily="2" charset="-78"/>
              </a:rPr>
              <a:t>حس‌گرهاي براي تشخيص مواد سمي</a:t>
            </a:r>
          </a:p>
          <a:p>
            <a:pPr algn="r" rtl="1">
              <a:buSzPct val="160000"/>
              <a:buFontTx/>
              <a:buBlip>
                <a:blip r:embed="rId2"/>
              </a:buBlip>
            </a:pPr>
            <a:r>
              <a:rPr lang="fa-IR" sz="2900">
                <a:solidFill>
                  <a:srgbClr val="336699"/>
                </a:solidFill>
                <a:cs typeface="Roya" pitchFamily="2" charset="-78"/>
              </a:rPr>
              <a:t>ابزارهاي الكترونيكي كه فقط با يك الكترون كار مي‌كند</a:t>
            </a:r>
          </a:p>
          <a:p>
            <a:pPr algn="r" rtl="1">
              <a:buSzPct val="160000"/>
              <a:buFontTx/>
              <a:buBlip>
                <a:blip r:embed="rId2"/>
              </a:buBlip>
            </a:pPr>
            <a:r>
              <a:rPr lang="fa-IR" sz="2900">
                <a:solidFill>
                  <a:srgbClr val="336699"/>
                </a:solidFill>
                <a:cs typeface="Roya" pitchFamily="2" charset="-78"/>
              </a:rPr>
              <a:t>فيلترهايي كه مولكول‌ها و اتم‌ها را با دقت جدا مي‌كند</a:t>
            </a:r>
          </a:p>
          <a:p>
            <a:pPr algn="r" rtl="1">
              <a:buSzPct val="160000"/>
              <a:buFontTx/>
              <a:buBlip>
                <a:blip r:embed="rId2"/>
              </a:buBlip>
            </a:pPr>
            <a:r>
              <a:rPr lang="fa-IR" sz="2900">
                <a:solidFill>
                  <a:srgbClr val="336699"/>
                </a:solidFill>
                <a:cs typeface="Roya" pitchFamily="2" charset="-78"/>
              </a:rPr>
              <a:t>موادي كه خواص آنها مطابق خواستة ما تغيير كرده</a:t>
            </a:r>
          </a:p>
          <a:p>
            <a:pPr algn="r" rtl="1">
              <a:buSzPct val="160000"/>
              <a:buFontTx/>
              <a:buBlip>
                <a:blip r:embed="rId2"/>
              </a:buBlip>
            </a:pPr>
            <a:r>
              <a:rPr lang="fa-IR" sz="2900">
                <a:solidFill>
                  <a:srgbClr val="336699"/>
                </a:solidFill>
                <a:cs typeface="Roya" pitchFamily="2" charset="-78"/>
              </a:rPr>
              <a:t>روبات‌هاي نانويي كه مي‌توانند وارد بدن شده و با بيماري‌ها مبارزه كنند</a:t>
            </a:r>
          </a:p>
        </p:txBody>
      </p:sp>
      <p:pic>
        <p:nvPicPr>
          <p:cNvPr id="23556" name="Picture 4" descr="cartoon of atom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25563"/>
            <a:ext cx="1095375" cy="1008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Picture 6" descr="bell_1_AGOL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5486400"/>
            <a:ext cx="1295400" cy="1133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2286000" y="1066800"/>
            <a:ext cx="5105400" cy="2927350"/>
            <a:chOff x="0" y="1212"/>
            <a:chExt cx="6240" cy="3108"/>
          </a:xfrm>
        </p:grpSpPr>
        <p:pic>
          <p:nvPicPr>
            <p:cNvPr id="72709" name="Picture 5" descr="flyang4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" y="1212"/>
              <a:ext cx="4142" cy="3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10" name="Picture 6" descr="grayfl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70"/>
              <a:ext cx="2408" cy="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711" name="AutoShape 7"/>
            <p:cNvSpPr>
              <a:spLocks noChangeArrowheads="1"/>
            </p:cNvSpPr>
            <p:nvPr/>
          </p:nvSpPr>
          <p:spPr bwMode="auto">
            <a:xfrm>
              <a:off x="2052" y="2517"/>
              <a:ext cx="986" cy="41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1066800" y="4495800"/>
            <a:ext cx="7543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a-IR" sz="3700" u="sng">
                <a:solidFill>
                  <a:srgbClr val="FF6600"/>
                </a:solidFill>
                <a:cs typeface="Roya" pitchFamily="2" charset="-78"/>
              </a:rPr>
              <a:t>اما در اول راه هستيم و براي دستيابي به آنها بايد ذهن‌ها را فعال كنيم</a:t>
            </a:r>
            <a:endParaRPr lang="en-US" sz="3700">
              <a:cs typeface="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u="sng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Nazanin" pitchFamily="2" charset="-78"/>
              </a:rPr>
              <a:t>بعضي از مواد  توليدي با فناوري جديد</a:t>
            </a:r>
            <a:endParaRPr lang="en-US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Nazanin" pitchFamily="2" charset="-7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2209800"/>
            <a:ext cx="4191000" cy="3811588"/>
          </a:xfrm>
        </p:spPr>
        <p:txBody>
          <a:bodyPr/>
          <a:lstStyle/>
          <a:p>
            <a:pPr algn="r" rtl="1">
              <a:buFontTx/>
              <a:buBlip>
                <a:blip r:embed="rId2"/>
              </a:buBlip>
            </a:pPr>
            <a:r>
              <a:rPr lang="fa-IR" sz="2900">
                <a:solidFill>
                  <a:srgbClr val="CC6600"/>
                </a:solidFill>
                <a:cs typeface="Roya" pitchFamily="2" charset="-78"/>
              </a:rPr>
              <a:t>پارچه‌هايي كه خواص آنها مطابق خواسته ما تغيير می کند.</a:t>
            </a:r>
          </a:p>
          <a:p>
            <a:pPr algn="r" rtl="1">
              <a:buFontTx/>
              <a:buBlip>
                <a:blip r:embed="rId2"/>
              </a:buBlip>
            </a:pPr>
            <a:r>
              <a:rPr lang="fa-IR" sz="2900">
                <a:solidFill>
                  <a:srgbClr val="CC6600"/>
                </a:solidFill>
                <a:cs typeface="Roya" pitchFamily="2" charset="-78"/>
              </a:rPr>
              <a:t>شما را در تابستان خنك و در زمستان گرم نگه مي‌دارد</a:t>
            </a:r>
          </a:p>
        </p:txBody>
      </p:sp>
      <p:pic>
        <p:nvPicPr>
          <p:cNvPr id="24581" name="Picture 5" descr="Walking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4713" y="4346575"/>
            <a:ext cx="1722437" cy="217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3" name="Picture 7" descr="Kkchld8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09800"/>
            <a:ext cx="2419350" cy="2190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5" name="Picture 9" descr="Kkchld8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2132013"/>
            <a:ext cx="1817688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"/>
            <a:ext cx="8726488" cy="5562600"/>
          </a:xfrm>
        </p:spPr>
        <p:txBody>
          <a:bodyPr/>
          <a:lstStyle/>
          <a:p>
            <a:pPr algn="r" rtl="1">
              <a:buFontTx/>
              <a:buBlip>
                <a:blip r:embed="rId2"/>
              </a:buBlip>
            </a:pPr>
            <a:r>
              <a:rPr lang="fa-IR" sz="2900">
                <a:solidFill>
                  <a:srgbClr val="CC6600"/>
                </a:solidFill>
                <a:cs typeface="Roya" pitchFamily="2" charset="-78"/>
              </a:rPr>
              <a:t>قاشق، چنگال، بشقاب، كتري و لباس‌هايي كه كثيف و خيس نمي‌شوند، درست همانند برگ درختان كه قطرة آب روي آنها نمي‌ماند.</a:t>
            </a:r>
          </a:p>
          <a:p>
            <a:pPr algn="r" rtl="1">
              <a:buFontTx/>
              <a:buNone/>
            </a:pPr>
            <a:endParaRPr lang="en-US" sz="2900">
              <a:solidFill>
                <a:srgbClr val="CC6600"/>
              </a:solidFill>
              <a:cs typeface="Roya" pitchFamily="2" charset="-78"/>
            </a:endParaRPr>
          </a:p>
          <a:p>
            <a:pPr algn="r" rtl="1">
              <a:buFontTx/>
              <a:buNone/>
            </a:pPr>
            <a:endParaRPr lang="en-US" sz="2900">
              <a:solidFill>
                <a:srgbClr val="CC6600"/>
              </a:solidFill>
              <a:cs typeface="Roya" pitchFamily="2" charset="-78"/>
            </a:endParaRPr>
          </a:p>
          <a:p>
            <a:pPr algn="r" rtl="1">
              <a:buFontTx/>
              <a:buNone/>
            </a:pPr>
            <a:endParaRPr lang="en-US" sz="2900">
              <a:solidFill>
                <a:srgbClr val="CC6600"/>
              </a:solidFill>
              <a:cs typeface="Roya" pitchFamily="2" charset="-78"/>
            </a:endParaRPr>
          </a:p>
          <a:p>
            <a:pPr algn="r" rtl="1">
              <a:buFontTx/>
              <a:buNone/>
            </a:pPr>
            <a:endParaRPr lang="fa-IR" sz="2900">
              <a:solidFill>
                <a:srgbClr val="CC6600"/>
              </a:solidFill>
              <a:cs typeface="Roya" pitchFamily="2" charset="-78"/>
            </a:endParaRPr>
          </a:p>
          <a:p>
            <a:pPr algn="r" rtl="1">
              <a:buFontTx/>
              <a:buNone/>
            </a:pPr>
            <a:endParaRPr lang="en-US" sz="3400">
              <a:solidFill>
                <a:srgbClr val="A50021"/>
              </a:solidFill>
              <a:cs typeface="Roya" pitchFamily="2" charset="-78"/>
            </a:endParaRPr>
          </a:p>
          <a:p>
            <a:pPr algn="r" rtl="1"/>
            <a:endParaRPr lang="en-US" sz="2500"/>
          </a:p>
        </p:txBody>
      </p:sp>
      <p:pic>
        <p:nvPicPr>
          <p:cNvPr id="45073" name="Picture 17" descr="fig_8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714750"/>
            <a:ext cx="3695700" cy="243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76" name="Group 20"/>
          <p:cNvGrpSpPr>
            <a:grpSpLocks/>
          </p:cNvGrpSpPr>
          <p:nvPr/>
        </p:nvGrpSpPr>
        <p:grpSpPr bwMode="auto">
          <a:xfrm>
            <a:off x="4343400" y="4419600"/>
            <a:ext cx="1055688" cy="463550"/>
            <a:chOff x="1344" y="2160"/>
            <a:chExt cx="665" cy="292"/>
          </a:xfrm>
        </p:grpSpPr>
        <p:sp>
          <p:nvSpPr>
            <p:cNvPr id="45077" name="Line 21"/>
            <p:cNvSpPr>
              <a:spLocks noChangeShapeType="1"/>
            </p:cNvSpPr>
            <p:nvPr/>
          </p:nvSpPr>
          <p:spPr bwMode="auto">
            <a:xfrm flipV="1">
              <a:off x="1505" y="2448"/>
              <a:ext cx="367" cy="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5078" name="Rectangle 22"/>
            <p:cNvSpPr>
              <a:spLocks noChangeArrowheads="1"/>
            </p:cNvSpPr>
            <p:nvPr/>
          </p:nvSpPr>
          <p:spPr bwMode="auto">
            <a:xfrm>
              <a:off x="1344" y="2160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ea typeface="MS Gothic" pitchFamily="49" charset="-128"/>
                </a:rPr>
                <a:t>10 </a:t>
              </a:r>
              <a:r>
                <a:rPr lang="en-US" sz="2400" b="1">
                  <a:latin typeface="Symbol" pitchFamily="18" charset="2"/>
                  <a:ea typeface="MS Gothic" pitchFamily="49" charset="-128"/>
                </a:rPr>
                <a:t>m</a:t>
              </a:r>
              <a:r>
                <a:rPr lang="en-US" sz="2400" b="1">
                  <a:ea typeface="MS Gothic" pitchFamily="49" charset="-128"/>
                </a:rPr>
                <a:t>m</a:t>
              </a:r>
              <a:endParaRPr lang="en-US" sz="2400" b="1">
                <a:latin typeface="Times" charset="0"/>
              </a:endParaRPr>
            </a:p>
          </p:txBody>
        </p:sp>
      </p:grpSp>
      <p:pic>
        <p:nvPicPr>
          <p:cNvPr id="45079" name="Picture 23" descr="Fig. 2: Water droplet on a lotus leaf with adhering partic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1168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0" name="Picture 24" descr="Fig. 1:The sacred lotus (Nelumbo nucifera) symbol of purity in Asian relig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636963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"/>
            <a:ext cx="7431088" cy="2362200"/>
          </a:xfrm>
        </p:spPr>
        <p:txBody>
          <a:bodyPr/>
          <a:lstStyle/>
          <a:p>
            <a:pPr algn="r" rtl="1"/>
            <a:r>
              <a:rPr lang="fa-IR" sz="4600" b="1">
                <a:solidFill>
                  <a:srgbClr val="333399"/>
                </a:solidFill>
                <a:cs typeface="Kamran" pitchFamily="2" charset="-78"/>
              </a:rPr>
              <a:t>و سرانجام اينكه ديگه هيچ مادري از كثيف شدن لباس بچه‌اش نمي‌ترسه</a:t>
            </a:r>
            <a:endParaRPr lang="en-US" sz="4600" b="1">
              <a:solidFill>
                <a:srgbClr val="333399"/>
              </a:solidFill>
              <a:cs typeface="Kamran" pitchFamily="2" charset="-78"/>
            </a:endParaRPr>
          </a:p>
        </p:txBody>
      </p:sp>
      <p:pic>
        <p:nvPicPr>
          <p:cNvPr id="87044" name="Picture 4" descr="Cartoons (20)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7522" r="32199" b="30759"/>
          <a:stretch>
            <a:fillRect/>
          </a:stretch>
        </p:blipFill>
        <p:spPr>
          <a:xfrm>
            <a:off x="457200" y="1676400"/>
            <a:ext cx="2209800" cy="1963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7" name="Picture 7" descr="footb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9" r="479" b="64268"/>
          <a:stretch>
            <a:fillRect/>
          </a:stretch>
        </p:blipFill>
        <p:spPr>
          <a:xfrm>
            <a:off x="4953000" y="3200400"/>
            <a:ext cx="3657600" cy="334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Oval 4" descr="Narrow horizontal"/>
          <p:cNvSpPr>
            <a:spLocks noChangeArrowheads="1"/>
          </p:cNvSpPr>
          <p:nvPr/>
        </p:nvSpPr>
        <p:spPr bwMode="auto">
          <a:xfrm rot="-433217">
            <a:off x="2286000" y="609600"/>
            <a:ext cx="5446713" cy="1298575"/>
          </a:xfrm>
          <a:prstGeom prst="ellipse">
            <a:avLst/>
          </a:prstGeom>
          <a:pattFill prst="narHorz">
            <a:fgClr>
              <a:srgbClr val="FF9900"/>
            </a:fgClr>
            <a:bgClr>
              <a:srgbClr val="FFFFFF"/>
            </a:bgClr>
          </a:pattFill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515" tIns="46758" rIns="93515" bIns="46758" anchor="ctr"/>
          <a:lstStyle/>
          <a:p>
            <a:pPr algn="ctr" defTabSz="936625" eaLnBrk="0" hangingPunct="0"/>
            <a:r>
              <a:rPr lang="fa-IR" sz="2100" b="1">
                <a:solidFill>
                  <a:srgbClr val="990000"/>
                </a:solidFill>
                <a:latin typeface="Comic Sans MS" pitchFamily="66" charset="0"/>
                <a:cs typeface="Roya" pitchFamily="2" charset="-78"/>
              </a:rPr>
              <a:t>نانولوله كربن از فولاد سخت‌تر و سبك‌تر از پلاستيك است</a:t>
            </a:r>
            <a:endParaRPr lang="en-US" sz="2500">
              <a:solidFill>
                <a:srgbClr val="990000"/>
              </a:solidFill>
              <a:latin typeface="Comic Sans MS" pitchFamily="66" charset="0"/>
              <a:cs typeface="Roya" pitchFamily="2" charset="-78"/>
            </a:endParaRPr>
          </a:p>
        </p:txBody>
      </p:sp>
      <p:pic>
        <p:nvPicPr>
          <p:cNvPr id="54277" name="Picture 5" descr="image_30478_zoom"/>
          <p:cNvPicPr>
            <a:picLocks noChangeAspect="1" noChangeArrowheads="1"/>
          </p:cNvPicPr>
          <p:nvPr>
            <p:ph/>
          </p:nvPr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2209800"/>
            <a:ext cx="4071938" cy="4071938"/>
          </a:xfrm>
          <a:noFill/>
          <a:ln>
            <a:pattFill prst="pct70">
              <a:fgClr>
                <a:srgbClr val="000066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304800"/>
            <a:ext cx="6172200" cy="4872038"/>
          </a:xfrm>
        </p:spPr>
        <p:txBody>
          <a:bodyPr/>
          <a:lstStyle/>
          <a:p>
            <a:pPr algn="r" rtl="1"/>
            <a:r>
              <a:rPr lang="fa-IR">
                <a:solidFill>
                  <a:srgbClr val="CC0066"/>
                </a:solidFill>
                <a:cs typeface="Roya" pitchFamily="2" charset="-78"/>
              </a:rPr>
              <a:t>موادي كه استخوان‌ها و دندان‌ها را طوري ترميم مي‌كنند كه هيچ تغييري احساس نمي‌شود</a:t>
            </a:r>
          </a:p>
          <a:p>
            <a:pPr algn="r" rtl="1"/>
            <a:r>
              <a:rPr lang="fa-IR">
                <a:solidFill>
                  <a:srgbClr val="CC0066"/>
                </a:solidFill>
                <a:cs typeface="Roya" pitchFamily="2" charset="-78"/>
              </a:rPr>
              <a:t>موادي كه بسيار سبك و مقاوم هستند كه مي‌توان از آنها در ساخت هواپيما، اتومبيل و وسايل نقليه فضايي استفاده كرد به نحوي كه آنها را قادر مي‌سازد </a:t>
            </a:r>
            <a:r>
              <a:rPr lang="fa-IR" sz="4600">
                <a:solidFill>
                  <a:schemeClr val="accent2"/>
                </a:solidFill>
                <a:cs typeface="Roya" pitchFamily="2" charset="-78"/>
              </a:rPr>
              <a:t>مسافت‌هاي طولاني</a:t>
            </a:r>
            <a:r>
              <a:rPr lang="fa-IR">
                <a:solidFill>
                  <a:srgbClr val="CC0066"/>
                </a:solidFill>
                <a:cs typeface="Roya" pitchFamily="2" charset="-78"/>
              </a:rPr>
              <a:t> را با صرف انرژي كم طي كنند.</a:t>
            </a:r>
          </a:p>
          <a:p>
            <a:pPr algn="r" rtl="1">
              <a:buFontTx/>
              <a:buNone/>
            </a:pPr>
            <a:endParaRPr lang="en-US">
              <a:cs typeface="Roya" pitchFamily="2" charset="-78"/>
            </a:endParaRPr>
          </a:p>
        </p:txBody>
      </p:sp>
      <p:pic>
        <p:nvPicPr>
          <p:cNvPr id="25604" name="Picture 4" descr="Shrkbrsh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2352675" cy="320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Oval 5"/>
          <p:cNvSpPr>
            <a:spLocks noChangeArrowheads="1"/>
          </p:cNvSpPr>
          <p:nvPr/>
        </p:nvSpPr>
        <p:spPr bwMode="auto">
          <a:xfrm rot="16857">
            <a:off x="990600" y="5334000"/>
            <a:ext cx="8337550" cy="9652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515" tIns="46758" rIns="93515" bIns="46758" anchor="ctr"/>
          <a:lstStyle/>
          <a:p>
            <a:pPr algn="ctr" defTabSz="936625" eaLnBrk="0" hangingPunct="0"/>
            <a:r>
              <a:rPr lang="fa-IR" sz="2100" b="1">
                <a:solidFill>
                  <a:schemeClr val="accent2"/>
                </a:solidFill>
                <a:latin typeface="Comic Sans MS" pitchFamily="66" charset="0"/>
                <a:cs typeface="Roya" pitchFamily="2" charset="-78"/>
              </a:rPr>
              <a:t>مواد با ساختار ريز و دانه‌هاي كوچك‌تر، سبك‌تر و مقاوم‌تر مي‌شوند</a:t>
            </a:r>
            <a:endParaRPr lang="en-US" sz="2500">
              <a:latin typeface="Comic Sans MS" pitchFamily="66" charset="0"/>
              <a:cs typeface="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000">
                <a:solidFill>
                  <a:srgbClr val="FF3399"/>
                </a:solidFill>
                <a:cs typeface="Nazanin" pitchFamily="2" charset="-78"/>
              </a:rPr>
              <a:t>براي پيشرفت سريع به چه نياز داريم</a:t>
            </a:r>
            <a:endParaRPr lang="en-US" sz="5000">
              <a:solidFill>
                <a:srgbClr val="FF3399"/>
              </a:solidFill>
              <a:cs typeface="Nazanin" pitchFamily="2" charset="-7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6900" y="1679575"/>
            <a:ext cx="5695950" cy="4524375"/>
          </a:xfrm>
        </p:spPr>
        <p:txBody>
          <a:bodyPr/>
          <a:lstStyle/>
          <a:p>
            <a:pPr algn="r" rtl="1"/>
            <a:r>
              <a:rPr lang="fa-IR" sz="3100">
                <a:solidFill>
                  <a:schemeClr val="accent2"/>
                </a:solidFill>
                <a:cs typeface="Roya" pitchFamily="2" charset="-78"/>
              </a:rPr>
              <a:t>كارمندان زبردست</a:t>
            </a:r>
          </a:p>
          <a:p>
            <a:pPr algn="r" rtl="1"/>
            <a:r>
              <a:rPr lang="fa-IR" sz="4000">
                <a:solidFill>
                  <a:srgbClr val="A50021"/>
                </a:solidFill>
                <a:cs typeface="Roya" pitchFamily="2" charset="-78"/>
              </a:rPr>
              <a:t>دانش‌آموزان باهوش</a:t>
            </a:r>
          </a:p>
          <a:p>
            <a:pPr algn="r" rtl="1"/>
            <a:r>
              <a:rPr lang="fa-IR" sz="3100">
                <a:solidFill>
                  <a:schemeClr val="accent2"/>
                </a:solidFill>
                <a:cs typeface="Roya" pitchFamily="2" charset="-78"/>
              </a:rPr>
              <a:t>تجهيزات آزمايشگاهي</a:t>
            </a:r>
          </a:p>
          <a:p>
            <a:pPr algn="r" rtl="1"/>
            <a:r>
              <a:rPr lang="fa-IR" sz="3100">
                <a:solidFill>
                  <a:schemeClr val="accent2"/>
                </a:solidFill>
                <a:cs typeface="Roya" pitchFamily="2" charset="-78"/>
              </a:rPr>
              <a:t>سرمايه‌گذاري</a:t>
            </a:r>
          </a:p>
          <a:p>
            <a:pPr algn="r" rtl="1"/>
            <a:r>
              <a:rPr lang="fa-IR" sz="4400">
                <a:solidFill>
                  <a:srgbClr val="A50021"/>
                </a:solidFill>
                <a:cs typeface="Roya" pitchFamily="2" charset="-78"/>
              </a:rPr>
              <a:t>و مردمي كه درك كنند كه ما براي چه تلاش مي‌كنيم</a:t>
            </a:r>
            <a:endParaRPr lang="en-US" sz="4400">
              <a:solidFill>
                <a:srgbClr val="A50021"/>
              </a:solidFill>
              <a:cs typeface="Roya" pitchFamily="2" charset="-78"/>
            </a:endParaRPr>
          </a:p>
        </p:txBody>
      </p:sp>
      <p:pic>
        <p:nvPicPr>
          <p:cNvPr id="26628" name="Picture 4" descr="Surprguy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971800"/>
            <a:ext cx="1893888" cy="3559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6" descr="Goodidea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19200"/>
            <a:ext cx="3322638" cy="2190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u="sng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Nazanin" pitchFamily="2" charset="-78"/>
              </a:rPr>
              <a:t>براي آشنايي بيشتر از كجا شروع كنيم؟</a:t>
            </a:r>
            <a:endParaRPr lang="en-US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Nazanin" pitchFamily="2" charset="-7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625600"/>
            <a:ext cx="5694363" cy="4905375"/>
          </a:xfrm>
        </p:spPr>
        <p:txBody>
          <a:bodyPr/>
          <a:lstStyle/>
          <a:p>
            <a:pPr algn="r" rtl="1"/>
            <a:r>
              <a:rPr lang="fa-IR" sz="2500" b="1">
                <a:solidFill>
                  <a:srgbClr val="000099"/>
                </a:solidFill>
                <a:latin typeface="Comic Sans MS" pitchFamily="66" charset="0"/>
                <a:cs typeface="Roya" pitchFamily="2" charset="-78"/>
              </a:rPr>
              <a:t>ستاد ويژة توسعة فناوري نانو</a:t>
            </a:r>
            <a:endParaRPr lang="en-US" sz="2500" b="1">
              <a:solidFill>
                <a:srgbClr val="000099"/>
              </a:solidFill>
              <a:latin typeface="Comic Sans MS" pitchFamily="66" charset="0"/>
              <a:cs typeface="Roya" pitchFamily="2" charset="-78"/>
            </a:endParaRPr>
          </a:p>
          <a:p>
            <a:pPr algn="r" rtl="1">
              <a:buFontTx/>
              <a:buNone/>
            </a:pPr>
            <a:endParaRPr lang="fa-IR" sz="1200" b="1" u="sng">
              <a:solidFill>
                <a:srgbClr val="000099"/>
              </a:solidFill>
              <a:latin typeface="Comic Sans MS" pitchFamily="66" charset="0"/>
              <a:cs typeface="Roya" pitchFamily="2" charset="-78"/>
            </a:endParaRPr>
          </a:p>
          <a:p>
            <a:pPr algn="r" rtl="1"/>
            <a:r>
              <a:rPr lang="fa-IR" sz="2500" b="1">
                <a:solidFill>
                  <a:schemeClr val="hlink"/>
                </a:solidFill>
                <a:cs typeface="Roya" pitchFamily="2" charset="-78"/>
              </a:rPr>
              <a:t>انجمن نانوفناوري</a:t>
            </a:r>
            <a:endParaRPr lang="en-US" sz="2500" b="1">
              <a:solidFill>
                <a:schemeClr val="hlink"/>
              </a:solidFill>
              <a:cs typeface="Roya" pitchFamily="2" charset="-78"/>
            </a:endParaRPr>
          </a:p>
          <a:p>
            <a:pPr algn="r" rtl="1">
              <a:buFontTx/>
              <a:buNone/>
            </a:pPr>
            <a:endParaRPr lang="fa-IR" sz="2500" b="1">
              <a:solidFill>
                <a:schemeClr val="hlink"/>
              </a:solidFill>
              <a:cs typeface="Roya" pitchFamily="2" charset="-78"/>
            </a:endParaRPr>
          </a:p>
          <a:p>
            <a:pPr algn="r" rtl="1"/>
            <a:r>
              <a:rPr lang="fa-IR" b="1">
                <a:solidFill>
                  <a:srgbClr val="FF0000"/>
                </a:solidFill>
                <a:cs typeface="Roya" pitchFamily="2" charset="-78"/>
              </a:rPr>
              <a:t>باشگاه نانو</a:t>
            </a:r>
          </a:p>
          <a:p>
            <a:pPr algn="r" rtl="1">
              <a:buFontTx/>
              <a:buNone/>
            </a:pPr>
            <a:endParaRPr lang="en-US" sz="1100" b="1">
              <a:solidFill>
                <a:srgbClr val="336699"/>
              </a:solidFill>
              <a:cs typeface="Roya" pitchFamily="2" charset="-78"/>
            </a:endParaRPr>
          </a:p>
          <a:p>
            <a:pPr algn="r" rtl="1"/>
            <a:r>
              <a:rPr lang="fa-IR" sz="2500" b="1">
                <a:solidFill>
                  <a:srgbClr val="336699"/>
                </a:solidFill>
                <a:cs typeface="Roya" pitchFamily="2" charset="-78"/>
              </a:rPr>
              <a:t>ايده‌پردازي در نانوفناوري</a:t>
            </a:r>
          </a:p>
          <a:p>
            <a:pPr algn="r" rtl="1">
              <a:buFontTx/>
              <a:buNone/>
            </a:pPr>
            <a:endParaRPr lang="en-US" sz="1000" b="1">
              <a:solidFill>
                <a:srgbClr val="336699"/>
              </a:solidFill>
              <a:cs typeface="Roya" pitchFamily="2" charset="-78"/>
            </a:endParaRPr>
          </a:p>
          <a:p>
            <a:pPr algn="r" rtl="1"/>
            <a:r>
              <a:rPr lang="fa-IR" sz="2500" b="1">
                <a:solidFill>
                  <a:srgbClr val="CC6600"/>
                </a:solidFill>
                <a:cs typeface="Roya" pitchFamily="2" charset="-78"/>
              </a:rPr>
              <a:t>آژانس خبرگزاري تكنولوژي ايران</a:t>
            </a:r>
          </a:p>
          <a:p>
            <a:pPr algn="r" rtl="1">
              <a:buFontTx/>
              <a:buNone/>
            </a:pPr>
            <a:endParaRPr lang="en-US" sz="2500" b="1">
              <a:solidFill>
                <a:srgbClr val="CC6600"/>
              </a:solidFill>
              <a:cs typeface="Roya" pitchFamily="2" charset="-78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1000" y="1524000"/>
            <a:ext cx="6630988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515" tIns="46758" rIns="93515" bIns="46758">
            <a:spAutoFit/>
          </a:bodyPr>
          <a:lstStyle>
            <a:lvl1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6625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1763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71663"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88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860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2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00463"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90000"/>
              <a:buFontTx/>
              <a:buBlip>
                <a:blip r:embed="rId2"/>
              </a:buBlip>
            </a:pPr>
            <a:r>
              <a:rPr lang="en-US" sz="2600" b="1" i="1" u="sng">
                <a:solidFill>
                  <a:srgbClr val="000099"/>
                </a:solidFill>
                <a:latin typeface="Whimsy TT" pitchFamily="34" charset="0"/>
              </a:rPr>
              <a:t>www.irannano.org</a:t>
            </a:r>
          </a:p>
          <a:p>
            <a:pPr>
              <a:spcBef>
                <a:spcPct val="50000"/>
              </a:spcBef>
              <a:buSzPct val="190000"/>
              <a:buFontTx/>
              <a:buBlip>
                <a:blip r:embed="rId2"/>
              </a:buBlip>
            </a:pPr>
            <a:r>
              <a:rPr lang="en-US" sz="3000" b="1" i="1" u="sng">
                <a:solidFill>
                  <a:schemeClr val="hlink"/>
                </a:solidFill>
                <a:latin typeface="Whimsy TT" pitchFamily="34" charset="0"/>
              </a:rPr>
              <a:t>www.nano.ir</a:t>
            </a:r>
          </a:p>
          <a:p>
            <a:pPr>
              <a:spcBef>
                <a:spcPct val="50000"/>
              </a:spcBef>
              <a:buSzPct val="190000"/>
              <a:buFontTx/>
              <a:buBlip>
                <a:blip r:embed="rId2"/>
              </a:buBlip>
            </a:pPr>
            <a:r>
              <a:rPr lang="en-US" sz="4600" b="1" i="1" u="sng">
                <a:solidFill>
                  <a:srgbClr val="FF0000"/>
                </a:solidFill>
                <a:latin typeface="WEB Rostam" pitchFamily="2" charset="0"/>
                <a:ea typeface="Batang" pitchFamily="18" charset="-127"/>
              </a:rPr>
              <a:t>www.nanoclub.ir</a:t>
            </a:r>
            <a:endParaRPr lang="fa-IR" sz="4600" b="1" i="1" u="sng">
              <a:solidFill>
                <a:srgbClr val="FF0000"/>
              </a:solidFill>
              <a:latin typeface="WEB Rostam" pitchFamily="2" charset="0"/>
              <a:ea typeface="Batang" pitchFamily="18" charset="-127"/>
            </a:endParaRPr>
          </a:p>
          <a:p>
            <a:pPr>
              <a:spcBef>
                <a:spcPct val="50000"/>
              </a:spcBef>
              <a:buSzPct val="190000"/>
              <a:buFontTx/>
              <a:buBlip>
                <a:blip r:embed="rId2"/>
              </a:buBlip>
            </a:pPr>
            <a:r>
              <a:rPr lang="en-US" sz="3000" b="1" i="1" u="sng">
                <a:solidFill>
                  <a:srgbClr val="336699"/>
                </a:solidFill>
                <a:latin typeface="Whimsy TT" pitchFamily="34" charset="0"/>
              </a:rPr>
              <a:t>www.nanoidea.ir</a:t>
            </a:r>
            <a:endParaRPr lang="fa-IR" sz="3000" b="1" i="1" u="sng">
              <a:solidFill>
                <a:srgbClr val="336699"/>
              </a:solidFill>
              <a:latin typeface="Whimsy TT" pitchFamily="34" charset="0"/>
            </a:endParaRPr>
          </a:p>
          <a:p>
            <a:pPr>
              <a:spcBef>
                <a:spcPct val="50000"/>
              </a:spcBef>
              <a:buSzPct val="190000"/>
              <a:buFontTx/>
              <a:buBlip>
                <a:blip r:embed="rId2"/>
              </a:buBlip>
            </a:pPr>
            <a:r>
              <a:rPr lang="en-US" sz="3000" b="1" i="1" u="sng">
                <a:solidFill>
                  <a:srgbClr val="CC6600"/>
                </a:solidFill>
                <a:latin typeface="Whimsy TT" pitchFamily="34" charset="0"/>
              </a:rPr>
              <a:t>www.itca.ir</a:t>
            </a:r>
          </a:p>
          <a:p>
            <a:pPr>
              <a:spcBef>
                <a:spcPct val="50000"/>
              </a:spcBef>
            </a:pPr>
            <a:endParaRPr lang="en-US" sz="4200" b="1" i="1" u="sng">
              <a:solidFill>
                <a:srgbClr val="CC6600"/>
              </a:solidFill>
              <a:latin typeface="Whimsy T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381000"/>
            <a:ext cx="5632450" cy="2973388"/>
          </a:xfrm>
        </p:spPr>
        <p:txBody>
          <a:bodyPr/>
          <a:lstStyle/>
          <a:p>
            <a:pPr algn="r" rtl="1">
              <a:buSzPct val="195000"/>
              <a:buFontTx/>
              <a:buBlip>
                <a:blip r:embed="rId2"/>
              </a:buBlip>
            </a:pPr>
            <a:r>
              <a:rPr lang="fa-IR" sz="4200">
                <a:solidFill>
                  <a:srgbClr val="3366CC"/>
                </a:solidFill>
                <a:cs typeface="Roya" pitchFamily="2" charset="-78"/>
              </a:rPr>
              <a:t>به ياد داريم كه هر ماده‌اي از </a:t>
            </a:r>
            <a:r>
              <a:rPr lang="fa-IR" sz="5000" u="sng">
                <a:solidFill>
                  <a:srgbClr val="990000"/>
                </a:solidFill>
                <a:cs typeface="Roya" pitchFamily="2" charset="-78"/>
              </a:rPr>
              <a:t>اتم</a:t>
            </a:r>
            <a:r>
              <a:rPr lang="fa-IR" sz="4200">
                <a:solidFill>
                  <a:srgbClr val="3366CC"/>
                </a:solidFill>
                <a:cs typeface="Roya" pitchFamily="2" charset="-78"/>
              </a:rPr>
              <a:t> ساخته شده است؟</a:t>
            </a:r>
            <a:br>
              <a:rPr lang="fa-IR" sz="4200">
                <a:solidFill>
                  <a:srgbClr val="3366CC"/>
                </a:solidFill>
                <a:cs typeface="Roya" pitchFamily="2" charset="-78"/>
              </a:rPr>
            </a:br>
            <a:endParaRPr lang="en-US" sz="4200">
              <a:solidFill>
                <a:srgbClr val="3366CC"/>
              </a:solidFill>
              <a:cs typeface="Roya" pitchFamily="2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581400"/>
            <a:ext cx="5697538" cy="2595563"/>
          </a:xfrm>
        </p:spPr>
        <p:txBody>
          <a:bodyPr/>
          <a:lstStyle/>
          <a:p>
            <a:pPr algn="r" rtl="1"/>
            <a:r>
              <a:rPr lang="fa-IR" sz="3700">
                <a:solidFill>
                  <a:srgbClr val="3366CC"/>
                </a:solidFill>
                <a:cs typeface="Roya" pitchFamily="2" charset="-78"/>
              </a:rPr>
              <a:t>يك تكه سنگ، خودكار، حيوانات، تلويزيون، اسباب بازي يا حتي خود </a:t>
            </a:r>
            <a:r>
              <a:rPr lang="fa-IR" sz="5600">
                <a:solidFill>
                  <a:srgbClr val="990000"/>
                </a:solidFill>
                <a:cs typeface="Roya" pitchFamily="2" charset="-78"/>
              </a:rPr>
              <a:t>شما</a:t>
            </a:r>
            <a:r>
              <a:rPr lang="fa-IR" sz="3700">
                <a:solidFill>
                  <a:srgbClr val="3366CC"/>
                </a:solidFill>
                <a:cs typeface="Roya" pitchFamily="2" charset="-78"/>
              </a:rPr>
              <a:t> از اتم ساخته شده‌ايد</a:t>
            </a:r>
            <a:r>
              <a:rPr lang="en-US" sz="3700">
                <a:solidFill>
                  <a:srgbClr val="3366CC"/>
                </a:solidFill>
                <a:cs typeface="Roya" pitchFamily="2" charset="-78"/>
              </a:rPr>
              <a:t>.</a:t>
            </a:r>
          </a:p>
        </p:txBody>
      </p:sp>
      <p:pic>
        <p:nvPicPr>
          <p:cNvPr id="2052" name="Picture 4" descr="Graphic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2476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ooc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2638425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AutoShape 6"/>
          <p:cNvSpPr>
            <a:spLocks noChangeArrowheads="1"/>
          </p:cNvSpPr>
          <p:nvPr/>
        </p:nvSpPr>
        <p:spPr bwMode="auto">
          <a:xfrm rot="5968313">
            <a:off x="1708944" y="3310731"/>
            <a:ext cx="606425" cy="392113"/>
          </a:xfrm>
          <a:prstGeom prst="rightArrow">
            <a:avLst>
              <a:gd name="adj1" fmla="val 50000"/>
              <a:gd name="adj2" fmla="val 38664"/>
            </a:avLst>
          </a:prstGeom>
          <a:gradFill rotWithShape="0">
            <a:gsLst>
              <a:gs pos="0">
                <a:srgbClr val="FF99CC"/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pic>
        <p:nvPicPr>
          <p:cNvPr id="2055" name="Picture 7" descr="liz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1219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solidFill>
                  <a:srgbClr val="000066"/>
                </a:solidFill>
                <a:cs typeface="Nazanin" pitchFamily="2" charset="-78"/>
              </a:rPr>
              <a:t>چند سوال؟</a:t>
            </a:r>
            <a:endParaRPr lang="en-US">
              <a:solidFill>
                <a:srgbClr val="000066"/>
              </a:solidFill>
              <a:cs typeface="Nazanin" pitchFamily="2" charset="-78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819400"/>
            <a:ext cx="7888288" cy="4537075"/>
          </a:xfrm>
        </p:spPr>
        <p:txBody>
          <a:bodyPr/>
          <a:lstStyle/>
          <a:p>
            <a:pPr algn="r" rtl="1"/>
            <a:r>
              <a:rPr lang="fa-IR" sz="4400">
                <a:solidFill>
                  <a:srgbClr val="FF33CC"/>
                </a:solidFill>
                <a:cs typeface="Nazanin" pitchFamily="2" charset="-78"/>
              </a:rPr>
              <a:t>آيا مي‌دونيد قطر اتم </a:t>
            </a:r>
            <a:r>
              <a:rPr lang="fa-IR" sz="4400" u="sng">
                <a:solidFill>
                  <a:srgbClr val="FF33CC"/>
                </a:solidFill>
                <a:cs typeface="Nazanin" pitchFamily="2" charset="-78"/>
              </a:rPr>
              <a:t>فلز</a:t>
            </a:r>
            <a:r>
              <a:rPr lang="fa-IR" sz="4400">
                <a:solidFill>
                  <a:srgbClr val="FF33CC"/>
                </a:solidFill>
                <a:cs typeface="Nazanin" pitchFamily="2" charset="-78"/>
              </a:rPr>
              <a:t>ي مثل </a:t>
            </a:r>
            <a:r>
              <a:rPr lang="fa-IR" sz="4400">
                <a:solidFill>
                  <a:srgbClr val="660066"/>
                </a:solidFill>
                <a:cs typeface="Nazanin" pitchFamily="2" charset="-78"/>
              </a:rPr>
              <a:t>طلا</a:t>
            </a:r>
            <a:r>
              <a:rPr lang="fa-IR" sz="4400">
                <a:solidFill>
                  <a:srgbClr val="FF33CC"/>
                </a:solidFill>
                <a:cs typeface="Nazanin" pitchFamily="2" charset="-78"/>
              </a:rPr>
              <a:t> چقده؟</a:t>
            </a:r>
          </a:p>
          <a:p>
            <a:pPr algn="r" rtl="1"/>
            <a:r>
              <a:rPr lang="fa-IR" sz="4400">
                <a:solidFill>
                  <a:srgbClr val="FF33CC"/>
                </a:solidFill>
                <a:cs typeface="Nazanin" pitchFamily="2" charset="-78"/>
              </a:rPr>
              <a:t>يا يك اتم </a:t>
            </a:r>
            <a:r>
              <a:rPr lang="fa-IR" sz="4400" u="sng">
                <a:solidFill>
                  <a:srgbClr val="FF33CC"/>
                </a:solidFill>
                <a:cs typeface="Nazanin" pitchFamily="2" charset="-78"/>
              </a:rPr>
              <a:t>گاز</a:t>
            </a:r>
            <a:r>
              <a:rPr lang="fa-IR" sz="4400">
                <a:solidFill>
                  <a:srgbClr val="FF33CC"/>
                </a:solidFill>
                <a:cs typeface="Nazanin" pitchFamily="2" charset="-78"/>
              </a:rPr>
              <a:t> مثل </a:t>
            </a:r>
            <a:r>
              <a:rPr lang="fa-IR" sz="4400">
                <a:solidFill>
                  <a:srgbClr val="660066"/>
                </a:solidFill>
                <a:cs typeface="Nazanin" pitchFamily="2" charset="-78"/>
              </a:rPr>
              <a:t>هيدروژن</a:t>
            </a:r>
            <a:r>
              <a:rPr lang="fa-IR" sz="4400">
                <a:solidFill>
                  <a:srgbClr val="FF33CC"/>
                </a:solidFill>
                <a:cs typeface="Nazanin" pitchFamily="2" charset="-78"/>
              </a:rPr>
              <a:t>؟</a:t>
            </a:r>
          </a:p>
          <a:p>
            <a:pPr algn="r" rtl="1"/>
            <a:r>
              <a:rPr lang="fa-IR" sz="4400">
                <a:solidFill>
                  <a:srgbClr val="FF33CC"/>
                </a:solidFill>
                <a:cs typeface="Nazanin" pitchFamily="2" charset="-78"/>
              </a:rPr>
              <a:t>قطر </a:t>
            </a:r>
            <a:r>
              <a:rPr lang="fa-IR" sz="4400">
                <a:solidFill>
                  <a:srgbClr val="660066"/>
                </a:solidFill>
                <a:cs typeface="Nazanin" pitchFamily="2" charset="-78"/>
              </a:rPr>
              <a:t>مو</a:t>
            </a:r>
            <a:r>
              <a:rPr lang="fa-IR" sz="4400">
                <a:solidFill>
                  <a:srgbClr val="FF33CC"/>
                </a:solidFill>
                <a:cs typeface="Nazanin" pitchFamily="2" charset="-78"/>
              </a:rPr>
              <a:t>ي انسان چي؟</a:t>
            </a:r>
            <a:endParaRPr lang="en-US" sz="4400">
              <a:solidFill>
                <a:srgbClr val="FF33CC"/>
              </a:solidFill>
              <a:cs typeface="Nazanin" pitchFamily="2" charset="-78"/>
            </a:endParaRPr>
          </a:p>
        </p:txBody>
      </p:sp>
      <p:pic>
        <p:nvPicPr>
          <p:cNvPr id="84996" name="Picture 4" descr="cart010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0975" y="1295400"/>
            <a:ext cx="2190750" cy="952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841500"/>
            <a:ext cx="8001000" cy="5788025"/>
          </a:xfrm>
        </p:spPr>
        <p:txBody>
          <a:bodyPr/>
          <a:lstStyle/>
          <a:p>
            <a:pPr algn="r" rtl="1">
              <a:buFontTx/>
              <a:buBlip>
                <a:blip r:embed="rId2"/>
              </a:buBlip>
            </a:pPr>
            <a:r>
              <a:rPr lang="fa-IR" sz="3700">
                <a:solidFill>
                  <a:srgbClr val="006666"/>
                </a:solidFill>
                <a:cs typeface="Roya" pitchFamily="2" charset="-78"/>
              </a:rPr>
              <a:t> قطر اتم طلا </a:t>
            </a:r>
            <a:r>
              <a:rPr lang="fa-IR" sz="2500">
                <a:solidFill>
                  <a:srgbClr val="006666"/>
                </a:solidFill>
                <a:cs typeface="Roya" pitchFamily="2" charset="-78"/>
              </a:rPr>
              <a:t>28/0</a:t>
            </a:r>
            <a:r>
              <a:rPr lang="fa-IR" sz="3700">
                <a:solidFill>
                  <a:srgbClr val="006666"/>
                </a:solidFill>
                <a:cs typeface="Roya" pitchFamily="2" charset="-78"/>
              </a:rPr>
              <a:t> نانومتر است</a:t>
            </a:r>
            <a:endParaRPr lang="en-US" sz="3700">
              <a:solidFill>
                <a:srgbClr val="006666"/>
              </a:solidFill>
              <a:cs typeface="Roya" pitchFamily="2" charset="-78"/>
            </a:endParaRPr>
          </a:p>
          <a:p>
            <a:pPr algn="r" rtl="1">
              <a:buFontTx/>
              <a:buBlip>
                <a:blip r:embed="rId2"/>
              </a:buBlip>
            </a:pPr>
            <a:endParaRPr lang="en-US" sz="3700">
              <a:solidFill>
                <a:srgbClr val="006666"/>
              </a:solidFill>
              <a:cs typeface="Roya" pitchFamily="2" charset="-78"/>
            </a:endParaRPr>
          </a:p>
          <a:p>
            <a:pPr algn="r" rtl="1">
              <a:buFontTx/>
              <a:buBlip>
                <a:blip r:embed="rId2"/>
              </a:buBlip>
            </a:pPr>
            <a:r>
              <a:rPr lang="fa-IR" sz="3700">
                <a:solidFill>
                  <a:srgbClr val="006666"/>
                </a:solidFill>
                <a:cs typeface="Roya" pitchFamily="2" charset="-78"/>
              </a:rPr>
              <a:t> قطر اتم هيدروژن </a:t>
            </a:r>
            <a:r>
              <a:rPr lang="fa-IR" sz="2500">
                <a:solidFill>
                  <a:srgbClr val="006666"/>
                </a:solidFill>
                <a:cs typeface="Roya" pitchFamily="2" charset="-78"/>
              </a:rPr>
              <a:t>1/0</a:t>
            </a:r>
            <a:r>
              <a:rPr lang="fa-IR" sz="3700">
                <a:solidFill>
                  <a:srgbClr val="006666"/>
                </a:solidFill>
                <a:cs typeface="Roya" pitchFamily="2" charset="-78"/>
              </a:rPr>
              <a:t> نانومتر است</a:t>
            </a:r>
          </a:p>
          <a:p>
            <a:pPr algn="r" rtl="1">
              <a:buFontTx/>
              <a:buBlip>
                <a:blip r:embed="rId2"/>
              </a:buBlip>
            </a:pPr>
            <a:endParaRPr lang="fa-IR" sz="3700">
              <a:solidFill>
                <a:srgbClr val="006666"/>
              </a:solidFill>
              <a:cs typeface="Roya" pitchFamily="2" charset="-78"/>
            </a:endParaRPr>
          </a:p>
          <a:p>
            <a:pPr algn="r" rtl="1">
              <a:buFontTx/>
              <a:buBlip>
                <a:blip r:embed="rId2"/>
              </a:buBlip>
            </a:pPr>
            <a:r>
              <a:rPr lang="fa-IR" sz="3700">
                <a:solidFill>
                  <a:srgbClr val="006666"/>
                </a:solidFill>
                <a:cs typeface="Roya" pitchFamily="2" charset="-78"/>
              </a:rPr>
              <a:t> طول خط در مولكول متان</a:t>
            </a:r>
            <a:r>
              <a:rPr lang="en-US" sz="2900">
                <a:solidFill>
                  <a:srgbClr val="006666"/>
                </a:solidFill>
                <a:cs typeface="Roya" pitchFamily="2" charset="-78"/>
              </a:rPr>
              <a:t>(CH</a:t>
            </a:r>
            <a:r>
              <a:rPr lang="en-US" sz="2900" baseline="-25000">
                <a:solidFill>
                  <a:srgbClr val="006666"/>
                </a:solidFill>
                <a:cs typeface="Roya" pitchFamily="2" charset="-78"/>
              </a:rPr>
              <a:t>4</a:t>
            </a:r>
            <a:r>
              <a:rPr lang="en-US" sz="2900">
                <a:solidFill>
                  <a:srgbClr val="006666"/>
                </a:solidFill>
                <a:cs typeface="Roya" pitchFamily="2" charset="-78"/>
              </a:rPr>
              <a:t>)</a:t>
            </a:r>
            <a:r>
              <a:rPr lang="en-US" sz="3700">
                <a:solidFill>
                  <a:srgbClr val="006666"/>
                </a:solidFill>
                <a:cs typeface="Roya" pitchFamily="2" charset="-78"/>
              </a:rPr>
              <a:t> </a:t>
            </a:r>
            <a:r>
              <a:rPr lang="fa-IR" sz="3700">
                <a:solidFill>
                  <a:srgbClr val="006666"/>
                </a:solidFill>
                <a:cs typeface="Roya" pitchFamily="2" charset="-78"/>
              </a:rPr>
              <a:t> </a:t>
            </a:r>
            <a:r>
              <a:rPr lang="fa-IR" sz="2500">
                <a:solidFill>
                  <a:srgbClr val="006666"/>
                </a:solidFill>
                <a:cs typeface="Roya" pitchFamily="2" charset="-78"/>
              </a:rPr>
              <a:t>5/0</a:t>
            </a:r>
            <a:r>
              <a:rPr lang="fa-IR" sz="3700">
                <a:solidFill>
                  <a:srgbClr val="006666"/>
                </a:solidFill>
                <a:cs typeface="Roya" pitchFamily="2" charset="-78"/>
              </a:rPr>
              <a:t> نانومتر است كه قطر موي انسان هزار برابر اين مقدار است</a:t>
            </a:r>
          </a:p>
          <a:p>
            <a:pPr algn="r" rtl="1">
              <a:buFontTx/>
              <a:buBlip>
                <a:blip r:embed="rId2"/>
              </a:buBlip>
            </a:pPr>
            <a:endParaRPr lang="en-US" sz="2900"/>
          </a:p>
        </p:txBody>
      </p:sp>
      <p:pic>
        <p:nvPicPr>
          <p:cNvPr id="47108" name="Picture 4" descr="Methan_b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33400"/>
            <a:ext cx="2743200" cy="243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38600"/>
            <a:ext cx="7543800" cy="1676400"/>
          </a:xfrm>
        </p:spPr>
        <p:txBody>
          <a:bodyPr/>
          <a:lstStyle/>
          <a:p>
            <a:pPr algn="r" rtl="1">
              <a:buFontTx/>
              <a:buBlip>
                <a:blip r:embed="rId2"/>
              </a:buBlip>
            </a:pPr>
            <a:r>
              <a:rPr lang="fa-IR" sz="4200">
                <a:solidFill>
                  <a:srgbClr val="CC3300"/>
                </a:solidFill>
                <a:cs typeface="Roya" pitchFamily="2" charset="-78"/>
              </a:rPr>
              <a:t>و يك نانومتر به اندازة انتهاي سنجاق بزرگ بشه، يك متر چقدر تغيير مي‌كنه؟</a:t>
            </a:r>
            <a:endParaRPr lang="en-US" sz="4200">
              <a:solidFill>
                <a:srgbClr val="CC3300"/>
              </a:solidFill>
              <a:cs typeface="Roya" pitchFamily="2" charset="-7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95400"/>
            <a:ext cx="7239000" cy="20574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b="1">
                <a:solidFill>
                  <a:srgbClr val="FF9966"/>
                </a:solidFill>
                <a:cs typeface="Roya" pitchFamily="2" charset="-78"/>
              </a:rPr>
              <a:t> اگه اندازة  انتهاي سنجاق ته‌گرد 1 ميلي‌متر باشه</a:t>
            </a:r>
            <a:endParaRPr lang="en-US" b="1">
              <a:solidFill>
                <a:srgbClr val="FF9966"/>
              </a:solidFill>
              <a:cs typeface="Roya" pitchFamily="2" charset="-78"/>
            </a:endParaRPr>
          </a:p>
        </p:txBody>
      </p:sp>
      <p:pic>
        <p:nvPicPr>
          <p:cNvPr id="49156" name="Picture 4" descr="Pin Cushio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2374900"/>
            <a:ext cx="1524000" cy="1401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431088" cy="5257800"/>
          </a:xfrm>
        </p:spPr>
        <p:txBody>
          <a:bodyPr/>
          <a:lstStyle/>
          <a:p>
            <a:pPr algn="r" rtl="1">
              <a:buFontTx/>
              <a:buNone/>
            </a:pPr>
            <a:endParaRPr lang="fa-IR" sz="4100">
              <a:solidFill>
                <a:srgbClr val="808000"/>
              </a:solidFill>
              <a:cs typeface="Titr" pitchFamily="2" charset="-78"/>
            </a:endParaRPr>
          </a:p>
          <a:p>
            <a:pPr algn="r" rtl="1">
              <a:buFontTx/>
              <a:buNone/>
            </a:pPr>
            <a:r>
              <a:rPr lang="fa-IR" sz="3700">
                <a:solidFill>
                  <a:srgbClr val="808000"/>
                </a:solidFill>
                <a:cs typeface="Titr" pitchFamily="2" charset="-78"/>
              </a:rPr>
              <a:t>يك متر به اندازة فاصلة </a:t>
            </a:r>
            <a:r>
              <a:rPr lang="en-US" sz="3700">
                <a:solidFill>
                  <a:srgbClr val="00FF00"/>
                </a:solidFill>
                <a:cs typeface="Titr" pitchFamily="2" charset="-78"/>
              </a:rPr>
              <a:t> </a:t>
            </a:r>
            <a:r>
              <a:rPr lang="fa-IR" sz="4500">
                <a:solidFill>
                  <a:srgbClr val="00FF00"/>
                </a:solidFill>
                <a:cs typeface="Titr" pitchFamily="2" charset="-78"/>
              </a:rPr>
              <a:t>تهران-مشهد</a:t>
            </a:r>
            <a:r>
              <a:rPr lang="fa-IR" sz="3700">
                <a:solidFill>
                  <a:srgbClr val="00FF00"/>
                </a:solidFill>
                <a:cs typeface="Titr" pitchFamily="2" charset="-78"/>
              </a:rPr>
              <a:t> </a:t>
            </a:r>
            <a:r>
              <a:rPr lang="fa-IR" sz="3700">
                <a:solidFill>
                  <a:srgbClr val="808000"/>
                </a:solidFill>
                <a:cs typeface="Titr" pitchFamily="2" charset="-78"/>
              </a:rPr>
              <a:t>بزرگ ميشه</a:t>
            </a:r>
            <a:endParaRPr lang="en-US" sz="3700">
              <a:solidFill>
                <a:srgbClr val="808000"/>
              </a:solidFill>
              <a:cs typeface="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991600" cy="1752600"/>
          </a:xfrm>
          <a:noFill/>
          <a:ln/>
        </p:spPr>
        <p:txBody>
          <a:bodyPr/>
          <a:lstStyle/>
          <a:p>
            <a:pPr marL="342900" indent="-342900" algn="r" defTabSz="914400" rtl="1">
              <a:lnSpc>
                <a:spcPct val="90000"/>
              </a:lnSpc>
              <a:buFontTx/>
              <a:buNone/>
            </a:pPr>
            <a:r>
              <a:rPr lang="fa-IR" sz="4900">
                <a:solidFill>
                  <a:schemeClr val="bg1"/>
                </a:solidFill>
                <a:cs typeface="Roya" pitchFamily="2" charset="-78"/>
              </a:rPr>
              <a:t>نانو فناوري نه</a:t>
            </a:r>
            <a:r>
              <a:rPr lang="en-US" sz="4900">
                <a:solidFill>
                  <a:schemeClr val="bg1"/>
                </a:solidFill>
                <a:cs typeface="Roya" pitchFamily="2" charset="-78"/>
              </a:rPr>
              <a:t> </a:t>
            </a:r>
            <a:r>
              <a:rPr lang="fa-IR" sz="4900">
                <a:solidFill>
                  <a:schemeClr val="bg1"/>
                </a:solidFill>
                <a:cs typeface="Roya" pitchFamily="2" charset="-78"/>
              </a:rPr>
              <a:t>تنها بخشي از آينده است بلكه </a:t>
            </a:r>
            <a:r>
              <a:rPr lang="fa-IR" sz="6100">
                <a:solidFill>
                  <a:srgbClr val="00FF00"/>
                </a:solidFill>
                <a:cs typeface="Roya" pitchFamily="2" charset="-78"/>
              </a:rPr>
              <a:t>تمام</a:t>
            </a:r>
            <a:r>
              <a:rPr lang="fa-IR" sz="6100">
                <a:solidFill>
                  <a:schemeClr val="bg1"/>
                </a:solidFill>
                <a:cs typeface="Roya" pitchFamily="2" charset="-78"/>
              </a:rPr>
              <a:t> </a:t>
            </a:r>
            <a:r>
              <a:rPr lang="fa-IR" sz="4900">
                <a:solidFill>
                  <a:schemeClr val="bg1"/>
                </a:solidFill>
                <a:cs typeface="Roya" pitchFamily="2" charset="-78"/>
              </a:rPr>
              <a:t>آينده را دربر مي‌گيرد</a:t>
            </a:r>
            <a:endParaRPr lang="en-US" sz="4900">
              <a:solidFill>
                <a:schemeClr val="bg1"/>
              </a:solidFill>
              <a:cs typeface="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04800" y="381000"/>
            <a:ext cx="6019800" cy="531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l" defTabSz="936625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a-IR" sz="9700" u="sng" dirty="0">
                <a:cs typeface="2  Davat" pitchFamily="2" charset="-78"/>
              </a:rPr>
              <a:t>با سپاس </a:t>
            </a:r>
            <a:r>
              <a:rPr lang="fa-IR" sz="9700" u="sng" dirty="0" smtClean="0">
                <a:cs typeface="2  Davat" pitchFamily="2" charset="-78"/>
              </a:rPr>
              <a:t>فراوان</a:t>
            </a:r>
          </a:p>
          <a:p>
            <a:pPr>
              <a:spcBef>
                <a:spcPct val="50000"/>
              </a:spcBef>
            </a:pPr>
            <a:r>
              <a:rPr lang="fa-IR" sz="9700" u="sng" dirty="0" smtClean="0">
                <a:cs typeface="2  Davat" pitchFamily="2" charset="-78"/>
              </a:rPr>
              <a:t>گردآور کننده پویاسلطانزاده</a:t>
            </a:r>
            <a:endParaRPr lang="en-US" sz="9700" u="sng" dirty="0">
              <a:cs typeface="2 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696200" cy="3276600"/>
          </a:xfrm>
        </p:spPr>
        <p:txBody>
          <a:bodyPr/>
          <a:lstStyle/>
          <a:p>
            <a:pPr rtl="1">
              <a:buFontTx/>
              <a:buBlip>
                <a:blip r:embed="rId2"/>
              </a:buBlip>
            </a:pPr>
            <a:r>
              <a:rPr lang="en-US" sz="3300">
                <a:solidFill>
                  <a:srgbClr val="008080"/>
                </a:solidFill>
                <a:cs typeface="Roya" pitchFamily="2" charset="-78"/>
              </a:rPr>
              <a:t> </a:t>
            </a:r>
            <a:r>
              <a:rPr lang="fa-IR" sz="3700">
                <a:solidFill>
                  <a:srgbClr val="008080"/>
                </a:solidFill>
                <a:cs typeface="Roya" pitchFamily="2" charset="-78"/>
              </a:rPr>
              <a:t>اتم‌ها، مولكول‌ها را ساخته يا مواد را تشكيل مي‌دهند</a:t>
            </a:r>
            <a:br>
              <a:rPr lang="fa-IR" sz="3700">
                <a:solidFill>
                  <a:srgbClr val="008080"/>
                </a:solidFill>
                <a:cs typeface="Roya" pitchFamily="2" charset="-78"/>
              </a:rPr>
            </a:br>
            <a:r>
              <a:rPr lang="fa-IR" sz="3300">
                <a:cs typeface="Roya" pitchFamily="2" charset="-78"/>
              </a:rPr>
              <a:t/>
            </a:r>
            <a:br>
              <a:rPr lang="fa-IR" sz="3300">
                <a:cs typeface="Roya" pitchFamily="2" charset="-78"/>
              </a:rPr>
            </a:br>
            <a:r>
              <a:rPr lang="fa-IR" sz="4200" b="1">
                <a:solidFill>
                  <a:srgbClr val="000099"/>
                </a:solidFill>
                <a:cs typeface="Roya" pitchFamily="2" charset="-78"/>
              </a:rPr>
              <a:t>فناوري نانو</a:t>
            </a:r>
            <a:r>
              <a:rPr lang="fa-IR" sz="3300">
                <a:solidFill>
                  <a:srgbClr val="0033CC"/>
                </a:solidFill>
                <a:cs typeface="Roya" pitchFamily="2" charset="-78"/>
              </a:rPr>
              <a:t> با دستكاري كردن اتم‌ها يا مولكول‌ها سر و كار داشته و براي توليد مواد، ابزار يا حتي ماشين‌آلات تلاش مي‌كند.</a:t>
            </a:r>
            <a:r>
              <a:rPr lang="fa-IR" sz="3300">
                <a:cs typeface="Roya" pitchFamily="2" charset="-78"/>
              </a:rPr>
              <a:t> </a:t>
            </a:r>
            <a:endParaRPr lang="en-US" sz="3300">
              <a:cs typeface="Roya" pitchFamily="2" charset="-78"/>
            </a:endParaRPr>
          </a:p>
        </p:txBody>
      </p:sp>
      <p:pic>
        <p:nvPicPr>
          <p:cNvPr id="3076" name="Picture 4" descr="Atom2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" y="4119563"/>
            <a:ext cx="2147888" cy="177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6" descr="Burst_02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2963" y="3881438"/>
            <a:ext cx="3005137" cy="2190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2808288" y="4727575"/>
            <a:ext cx="412750" cy="381000"/>
          </a:xfrm>
          <a:prstGeom prst="rightArrow">
            <a:avLst>
              <a:gd name="adj1" fmla="val 50000"/>
              <a:gd name="adj2" fmla="val 27083"/>
            </a:avLst>
          </a:prstGeom>
          <a:gradFill rotWithShape="0">
            <a:gsLst>
              <a:gs pos="0">
                <a:srgbClr val="33CCFF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6438900" y="4799013"/>
            <a:ext cx="412750" cy="381000"/>
          </a:xfrm>
          <a:prstGeom prst="rightArrow">
            <a:avLst>
              <a:gd name="adj1" fmla="val 50000"/>
              <a:gd name="adj2" fmla="val 27083"/>
            </a:avLst>
          </a:prstGeom>
          <a:gradFill rotWithShape="0">
            <a:gsLst>
              <a:gs pos="0">
                <a:srgbClr val="33CCFF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pic>
        <p:nvPicPr>
          <p:cNvPr id="3085" name="Picture 13" descr="Nwage363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6750" y="3965575"/>
            <a:ext cx="2279650" cy="2190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4538" y="533400"/>
            <a:ext cx="7942262" cy="5867400"/>
          </a:xfrm>
        </p:spPr>
        <p:txBody>
          <a:bodyPr/>
          <a:lstStyle/>
          <a:p>
            <a:pPr algn="r" rt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fa-IR">
                <a:solidFill>
                  <a:srgbClr val="0033CC"/>
                </a:solidFill>
                <a:cs typeface="Roya" pitchFamily="2" charset="-78"/>
              </a:rPr>
              <a:t>كلمه نانو يك  واژة يوناني به معني </a:t>
            </a:r>
            <a:r>
              <a:rPr lang="fa-IR">
                <a:solidFill>
                  <a:srgbClr val="FF6699"/>
                </a:solidFill>
                <a:cs typeface="Roya" pitchFamily="2" charset="-78"/>
              </a:rPr>
              <a:t>قدكوتاه</a:t>
            </a:r>
            <a:r>
              <a:rPr lang="fa-IR">
                <a:solidFill>
                  <a:srgbClr val="0033CC"/>
                </a:solidFill>
                <a:cs typeface="Roya" pitchFamily="2" charset="-78"/>
              </a:rPr>
              <a:t> است</a:t>
            </a:r>
            <a:endParaRPr lang="en-US">
              <a:solidFill>
                <a:srgbClr val="0033CC"/>
              </a:solidFill>
              <a:cs typeface="Roya" pitchFamily="2" charset="-78"/>
            </a:endParaRPr>
          </a:p>
          <a:p>
            <a:pPr algn="r" rtl="1">
              <a:lnSpc>
                <a:spcPct val="90000"/>
              </a:lnSpc>
              <a:buFontTx/>
              <a:buBlip>
                <a:blip r:embed="rId2"/>
              </a:buBlip>
            </a:pPr>
            <a:endParaRPr lang="en-US">
              <a:solidFill>
                <a:srgbClr val="0033CC"/>
              </a:solidFill>
              <a:cs typeface="Roya" pitchFamily="2" charset="-78"/>
            </a:endParaRPr>
          </a:p>
          <a:p>
            <a:pPr algn="r" rtl="1">
              <a:lnSpc>
                <a:spcPct val="90000"/>
              </a:lnSpc>
              <a:buFontTx/>
              <a:buNone/>
            </a:pPr>
            <a:endParaRPr lang="en-US">
              <a:solidFill>
                <a:srgbClr val="0033CC"/>
              </a:solidFill>
              <a:cs typeface="Roya" pitchFamily="2" charset="-78"/>
            </a:endParaRPr>
          </a:p>
          <a:p>
            <a:pPr algn="r" rtl="1">
              <a:lnSpc>
                <a:spcPct val="90000"/>
              </a:lnSpc>
              <a:buFontTx/>
              <a:buNone/>
            </a:pPr>
            <a:endParaRPr lang="en-US">
              <a:solidFill>
                <a:srgbClr val="0033CC"/>
              </a:solidFill>
              <a:cs typeface="Roya" pitchFamily="2" charset="-78"/>
            </a:endParaRPr>
          </a:p>
          <a:p>
            <a:pPr algn="r" rtl="1">
              <a:lnSpc>
                <a:spcPct val="90000"/>
              </a:lnSpc>
              <a:buFontTx/>
              <a:buNone/>
            </a:pPr>
            <a:endParaRPr lang="en-US">
              <a:solidFill>
                <a:srgbClr val="0033CC"/>
              </a:solidFill>
              <a:cs typeface="Roya" pitchFamily="2" charset="-78"/>
            </a:endParaRPr>
          </a:p>
          <a:p>
            <a:pPr algn="r" rtl="1">
              <a:lnSpc>
                <a:spcPct val="90000"/>
              </a:lnSpc>
              <a:buFontTx/>
              <a:buNone/>
            </a:pPr>
            <a:endParaRPr lang="en-US">
              <a:solidFill>
                <a:srgbClr val="0033CC"/>
              </a:solidFill>
              <a:cs typeface="Roya" pitchFamily="2" charset="-78"/>
            </a:endParaRPr>
          </a:p>
          <a:p>
            <a:pPr algn="r" rtl="1">
              <a:lnSpc>
                <a:spcPct val="90000"/>
              </a:lnSpc>
              <a:buFontTx/>
              <a:buNone/>
            </a:pPr>
            <a:endParaRPr lang="fa-IR">
              <a:solidFill>
                <a:srgbClr val="0033CC"/>
              </a:solidFill>
              <a:cs typeface="Roya" pitchFamily="2" charset="-78"/>
            </a:endParaRPr>
          </a:p>
          <a:p>
            <a:pPr algn="r" rt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fa-IR">
                <a:solidFill>
                  <a:srgbClr val="808000"/>
                </a:solidFill>
                <a:cs typeface="Roya" pitchFamily="2" charset="-78"/>
              </a:rPr>
              <a:t>در علم و فناوري از نانو براي بيان </a:t>
            </a:r>
            <a:r>
              <a:rPr lang="fa-IR" sz="3700">
                <a:solidFill>
                  <a:srgbClr val="003300"/>
                </a:solidFill>
                <a:cs typeface="Roya" pitchFamily="2" charset="-78"/>
              </a:rPr>
              <a:t>يك ميليارديم</a:t>
            </a:r>
            <a:r>
              <a:rPr lang="fa-IR">
                <a:solidFill>
                  <a:srgbClr val="808000"/>
                </a:solidFill>
                <a:cs typeface="Roya" pitchFamily="2" charset="-78"/>
              </a:rPr>
              <a:t> استفاده مي‌شود (مثل كيلو كه براي هزار برابر استفاده مي‌شود)</a:t>
            </a:r>
            <a:endParaRPr lang="en-US">
              <a:solidFill>
                <a:srgbClr val="808000"/>
              </a:solidFill>
              <a:cs typeface="Roya" pitchFamily="2" charset="-78"/>
            </a:endParaRPr>
          </a:p>
        </p:txBody>
      </p:sp>
      <p:pic>
        <p:nvPicPr>
          <p:cNvPr id="78851" name="Picture 3" descr="Acrop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05000"/>
            <a:ext cx="4211638" cy="2071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2"/>
          <p:cNvSpPr>
            <a:spLocks noChangeArrowheads="1" noChangeShapeType="1" noTextEdit="1"/>
          </p:cNvSpPr>
          <p:nvPr/>
        </p:nvSpPr>
        <p:spPr bwMode="auto">
          <a:xfrm>
            <a:off x="914400" y="609600"/>
            <a:ext cx="7183438" cy="869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it-IT" sz="2400" b="1" kern="10" spc="-240"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Comic Sans MS"/>
              </a:rPr>
              <a:t>0 . 000 000 001 metre</a:t>
            </a:r>
            <a:endParaRPr lang="fa-IR" sz="2400" b="1" kern="10" spc="-240">
              <a:ln w="12700">
                <a:solidFill>
                  <a:srgbClr val="CC00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000099"/>
                </a:outerShdw>
              </a:effectLst>
              <a:latin typeface="Comic Sans MS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595563"/>
            <a:ext cx="8008938" cy="2894012"/>
          </a:xfrm>
        </p:spPr>
        <p:txBody>
          <a:bodyPr/>
          <a:lstStyle/>
          <a:p>
            <a:pPr algn="r" rtl="1">
              <a:buFontTx/>
              <a:buBlip>
                <a:blip r:embed="rId2"/>
              </a:buBlip>
            </a:pPr>
            <a:r>
              <a:rPr lang="en-US" sz="5000">
                <a:solidFill>
                  <a:srgbClr val="006666"/>
                </a:solidFill>
                <a:cs typeface="Roya" pitchFamily="2" charset="-78"/>
              </a:rPr>
              <a:t> </a:t>
            </a:r>
            <a:r>
              <a:rPr lang="fa-IR" sz="5000">
                <a:solidFill>
                  <a:srgbClr val="006666"/>
                </a:solidFill>
                <a:cs typeface="Roya" pitchFamily="2" charset="-78"/>
              </a:rPr>
              <a:t>يك نانومتر يك ميليارديم متر است</a:t>
            </a:r>
          </a:p>
          <a:p>
            <a:pPr algn="r" rtl="1">
              <a:buFontTx/>
              <a:buBlip>
                <a:blip r:embed="rId2"/>
              </a:buBlip>
            </a:pPr>
            <a:r>
              <a:rPr lang="en-US" sz="5000">
                <a:solidFill>
                  <a:srgbClr val="006666"/>
                </a:solidFill>
                <a:cs typeface="Roya" pitchFamily="2" charset="-78"/>
              </a:rPr>
              <a:t> </a:t>
            </a:r>
            <a:r>
              <a:rPr lang="fa-IR" sz="5000">
                <a:solidFill>
                  <a:srgbClr val="006666"/>
                </a:solidFill>
                <a:cs typeface="Roya" pitchFamily="2" charset="-78"/>
              </a:rPr>
              <a:t>يا يك ميليونيم يك ميلي‌متر</a:t>
            </a:r>
          </a:p>
          <a:p>
            <a:pPr algn="r" rtl="1">
              <a:buFontTx/>
              <a:buBlip>
                <a:blip r:embed="rId2"/>
              </a:buBlip>
            </a:pPr>
            <a:r>
              <a:rPr lang="en-US" sz="4200">
                <a:solidFill>
                  <a:srgbClr val="006666"/>
                </a:solidFill>
                <a:cs typeface="Roya" pitchFamily="2" charset="-78"/>
              </a:rPr>
              <a:t>10</a:t>
            </a:r>
            <a:r>
              <a:rPr lang="en-US" sz="4200" baseline="30000">
                <a:solidFill>
                  <a:srgbClr val="006666"/>
                </a:solidFill>
                <a:cs typeface="Roya" pitchFamily="2" charset="-78"/>
              </a:rPr>
              <a:t>-9  </a:t>
            </a:r>
            <a:r>
              <a:rPr lang="fa-IR" sz="5000">
                <a:solidFill>
                  <a:srgbClr val="006666"/>
                </a:solidFill>
                <a:cs typeface="Roya" pitchFamily="2" charset="-78"/>
              </a:rPr>
              <a:t> متر</a:t>
            </a:r>
          </a:p>
          <a:p>
            <a:pPr algn="r" rtl="1"/>
            <a:endParaRPr lang="en-US" sz="5000">
              <a:solidFill>
                <a:srgbClr val="FF3399"/>
              </a:solidFill>
              <a:cs typeface="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457200"/>
            <a:ext cx="7696200" cy="2819400"/>
          </a:xfrm>
        </p:spPr>
        <p:txBody>
          <a:bodyPr/>
          <a:lstStyle/>
          <a:p>
            <a:pPr algn="ctr" rtl="1"/>
            <a:r>
              <a:rPr lang="fa-IR" sz="3800">
                <a:solidFill>
                  <a:srgbClr val="008080"/>
                </a:solidFill>
                <a:cs typeface="Roya" pitchFamily="2" charset="-78"/>
              </a:rPr>
              <a:t>از زماني كه بشر اوليه شروع به ساخت وسائل مورد نياز خود نمود با ساخت </a:t>
            </a:r>
            <a:r>
              <a:rPr lang="fa-IR" sz="4600">
                <a:solidFill>
                  <a:srgbClr val="FF3399"/>
                </a:solidFill>
                <a:cs typeface="Roya" pitchFamily="2" charset="-78"/>
              </a:rPr>
              <a:t>وسايل بزرگ</a:t>
            </a:r>
            <a:r>
              <a:rPr lang="fa-IR" sz="3800">
                <a:solidFill>
                  <a:srgbClr val="008080"/>
                </a:solidFill>
                <a:cs typeface="Roya" pitchFamily="2" charset="-78"/>
              </a:rPr>
              <a:t> شروع كرد (با استفاده از سنگ، چوب و غيره)</a:t>
            </a:r>
          </a:p>
          <a:p>
            <a:pPr algn="ctr" rtl="1"/>
            <a:endParaRPr lang="en-US" sz="3800">
              <a:solidFill>
                <a:srgbClr val="008080"/>
              </a:solidFill>
              <a:cs typeface="Roya" pitchFamily="2" charset="-78"/>
            </a:endParaRPr>
          </a:p>
        </p:txBody>
      </p:sp>
      <p:pic>
        <p:nvPicPr>
          <p:cNvPr id="7176" name="Picture 8" descr="Nwagg040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581400"/>
            <a:ext cx="3386138" cy="2547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4208463" y="4881563"/>
            <a:ext cx="825500" cy="2270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 w="1587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pic>
        <p:nvPicPr>
          <p:cNvPr id="7179" name="Picture 11" descr="Sa_tool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4844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8497888" cy="5715000"/>
          </a:xfrm>
          <a:noFill/>
          <a:ln/>
        </p:spPr>
        <p:txBody>
          <a:bodyPr/>
          <a:lstStyle/>
          <a:p>
            <a:pPr algn="ctr" rt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fa-IR" sz="3400">
                <a:solidFill>
                  <a:srgbClr val="003300"/>
                </a:solidFill>
                <a:cs typeface="Roya" pitchFamily="2" charset="-78"/>
              </a:rPr>
              <a:t> اما ما اكنون شروع به ساخت وسايل خود از اشيا</a:t>
            </a:r>
          </a:p>
          <a:p>
            <a:pPr algn="ctr" rtl="1">
              <a:lnSpc>
                <a:spcPct val="90000"/>
              </a:lnSpc>
              <a:buFontTx/>
              <a:buNone/>
            </a:pPr>
            <a:r>
              <a:rPr lang="fa-IR" sz="3400">
                <a:solidFill>
                  <a:srgbClr val="003300"/>
                </a:solidFill>
                <a:cs typeface="Roya" pitchFamily="2" charset="-78"/>
              </a:rPr>
              <a:t> كوچك مي‌نمائيم ( اتم‌ها و مولكول‌ها) تا آنها را به</a:t>
            </a:r>
          </a:p>
          <a:p>
            <a:pPr algn="ctr" rtl="1">
              <a:lnSpc>
                <a:spcPct val="90000"/>
              </a:lnSpc>
              <a:buFontTx/>
              <a:buNone/>
            </a:pPr>
            <a:r>
              <a:rPr lang="fa-IR" sz="3400">
                <a:solidFill>
                  <a:srgbClr val="003300"/>
                </a:solidFill>
                <a:cs typeface="Roya" pitchFamily="2" charset="-78"/>
              </a:rPr>
              <a:t> هم متصل كرده و آنچه مي‌خواهيم بدست آوريم.</a:t>
            </a:r>
          </a:p>
          <a:p>
            <a:pPr algn="ctr" rtl="1">
              <a:lnSpc>
                <a:spcPct val="90000"/>
              </a:lnSpc>
              <a:buFontTx/>
              <a:buNone/>
            </a:pPr>
            <a:endParaRPr lang="fa-IR" sz="3400">
              <a:solidFill>
                <a:srgbClr val="003300"/>
              </a:solidFill>
              <a:cs typeface="Roya" pitchFamily="2" charset="-78"/>
            </a:endParaRPr>
          </a:p>
          <a:p>
            <a:pPr algn="ctr" rtl="1">
              <a:lnSpc>
                <a:spcPct val="90000"/>
              </a:lnSpc>
              <a:buFontTx/>
              <a:buNone/>
            </a:pPr>
            <a:endParaRPr lang="fa-IR" sz="3400">
              <a:solidFill>
                <a:srgbClr val="003300"/>
              </a:solidFill>
              <a:cs typeface="Roya" pitchFamily="2" charset="-78"/>
            </a:endParaRPr>
          </a:p>
          <a:p>
            <a:pPr algn="ctr" rtl="1">
              <a:lnSpc>
                <a:spcPct val="90000"/>
              </a:lnSpc>
              <a:buFontTx/>
              <a:buNone/>
            </a:pPr>
            <a:endParaRPr lang="fa-IR" sz="3400">
              <a:solidFill>
                <a:srgbClr val="003300"/>
              </a:solidFill>
              <a:cs typeface="Roya" pitchFamily="2" charset="-78"/>
            </a:endParaRP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en-US" sz="3400">
                <a:solidFill>
                  <a:schemeClr val="hlink"/>
                </a:solidFill>
                <a:cs typeface="Roya" pitchFamily="2" charset="-78"/>
              </a:rPr>
              <a:t>            </a:t>
            </a:r>
            <a:r>
              <a:rPr lang="fa-IR" sz="3400">
                <a:solidFill>
                  <a:schemeClr val="hlink"/>
                </a:solidFill>
                <a:cs typeface="Roya" pitchFamily="2" charset="-78"/>
              </a:rPr>
              <a:t> اين بيشتر شبيه </a:t>
            </a:r>
            <a:endParaRPr lang="en-US" sz="3400">
              <a:solidFill>
                <a:schemeClr val="hlink"/>
              </a:solidFill>
              <a:cs typeface="Roya" pitchFamily="2" charset="-78"/>
            </a:endParaRP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en-US" sz="3400">
                <a:solidFill>
                  <a:schemeClr val="hlink"/>
                </a:solidFill>
                <a:cs typeface="Roya" pitchFamily="2" charset="-78"/>
              </a:rPr>
              <a:t>         </a:t>
            </a:r>
            <a:r>
              <a:rPr lang="fa-IR" sz="3400">
                <a:solidFill>
                  <a:schemeClr val="hlink"/>
                </a:solidFill>
                <a:cs typeface="Roya" pitchFamily="2" charset="-78"/>
              </a:rPr>
              <a:t>بازي‌هاي بچه‌گانه است.</a:t>
            </a:r>
            <a:endParaRPr lang="en-US" sz="3400">
              <a:solidFill>
                <a:schemeClr val="hlink"/>
              </a:solidFill>
              <a:cs typeface="Roya" pitchFamily="2" charset="-78"/>
            </a:endParaRP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500">
                <a:solidFill>
                  <a:srgbClr val="003300"/>
                </a:solidFill>
                <a:cs typeface="Roya" pitchFamily="2" charset="-78"/>
              </a:rPr>
              <a:t/>
            </a:r>
            <a:br>
              <a:rPr lang="fa-IR" sz="2500">
                <a:solidFill>
                  <a:srgbClr val="003300"/>
                </a:solidFill>
                <a:cs typeface="Roya" pitchFamily="2" charset="-78"/>
              </a:rPr>
            </a:br>
            <a:endParaRPr lang="en-US" sz="2500">
              <a:solidFill>
                <a:srgbClr val="003300"/>
              </a:solidFill>
              <a:cs typeface="Roya" pitchFamily="2" charset="-78"/>
            </a:endParaRPr>
          </a:p>
        </p:txBody>
      </p:sp>
      <p:pic>
        <p:nvPicPr>
          <p:cNvPr id="43024" name="Picture 16" descr="nanokids_180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CFDFC"/>
              </a:clrFrom>
              <a:clrTo>
                <a:srgbClr val="FC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514600"/>
            <a:ext cx="2525713" cy="3895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955088" cy="1143000"/>
          </a:xfrm>
        </p:spPr>
        <p:txBody>
          <a:bodyPr/>
          <a:lstStyle/>
          <a:p>
            <a:r>
              <a:rPr lang="fa-IR" sz="2500" u="sng">
                <a:solidFill>
                  <a:srgbClr val="008000"/>
                </a:solidFill>
                <a:cs typeface="Roya" pitchFamily="2" charset="-78"/>
              </a:rPr>
              <a:t>يك</a:t>
            </a:r>
            <a:r>
              <a:rPr lang="fa-IR" sz="2900" u="sng">
                <a:solidFill>
                  <a:srgbClr val="008000"/>
                </a:solidFill>
                <a:cs typeface="Roya" pitchFamily="2" charset="-78"/>
              </a:rPr>
              <a:t> </a:t>
            </a:r>
            <a:r>
              <a:rPr lang="fa-IR" sz="4200" u="sng">
                <a:solidFill>
                  <a:srgbClr val="A50021"/>
                </a:solidFill>
                <a:cs typeface="Roya" pitchFamily="2" charset="-78"/>
              </a:rPr>
              <a:t>درخت</a:t>
            </a:r>
            <a:r>
              <a:rPr lang="fa-IR" sz="2900" u="sng">
                <a:solidFill>
                  <a:srgbClr val="008000"/>
                </a:solidFill>
                <a:cs typeface="Roya" pitchFamily="2" charset="-78"/>
              </a:rPr>
              <a:t> </a:t>
            </a:r>
            <a:r>
              <a:rPr lang="fa-IR" sz="2500" u="sng">
                <a:solidFill>
                  <a:srgbClr val="008000"/>
                </a:solidFill>
                <a:cs typeface="Roya" pitchFamily="2" charset="-78"/>
              </a:rPr>
              <a:t>مي‌تواند طي فرايندهاي مختلف به</a:t>
            </a:r>
            <a:r>
              <a:rPr lang="fa-IR" sz="2900" u="sng">
                <a:solidFill>
                  <a:srgbClr val="008000"/>
                </a:solidFill>
                <a:cs typeface="Roya" pitchFamily="2" charset="-78"/>
              </a:rPr>
              <a:t> </a:t>
            </a:r>
            <a:r>
              <a:rPr lang="fa-IR" sz="4200" u="sng">
                <a:solidFill>
                  <a:srgbClr val="A50021"/>
                </a:solidFill>
                <a:cs typeface="Roya" pitchFamily="2" charset="-78"/>
              </a:rPr>
              <a:t>قايق</a:t>
            </a:r>
            <a:r>
              <a:rPr lang="fa-IR" sz="2900" u="sng">
                <a:solidFill>
                  <a:srgbClr val="008000"/>
                </a:solidFill>
                <a:cs typeface="Roya" pitchFamily="2" charset="-78"/>
              </a:rPr>
              <a:t> </a:t>
            </a:r>
            <a:r>
              <a:rPr lang="fa-IR" sz="2500" u="sng">
                <a:solidFill>
                  <a:srgbClr val="008000"/>
                </a:solidFill>
                <a:cs typeface="Roya" pitchFamily="2" charset="-78"/>
              </a:rPr>
              <a:t>تبديل شود</a:t>
            </a:r>
            <a:endParaRPr lang="en-US" sz="2500" u="sng">
              <a:solidFill>
                <a:srgbClr val="008000"/>
              </a:solidFill>
              <a:cs typeface="Roya" pitchFamily="2" charset="-78"/>
            </a:endParaRPr>
          </a:p>
        </p:txBody>
      </p:sp>
      <p:pic>
        <p:nvPicPr>
          <p:cNvPr id="10244" name="Picture 4" descr="Canoe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4343400"/>
            <a:ext cx="3824288" cy="1844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7" descr="Tree1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09800"/>
            <a:ext cx="3556000" cy="3405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124200" y="4648200"/>
            <a:ext cx="658813" cy="2254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 w="1587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5200650" y="5024438"/>
            <a:ext cx="825500" cy="2381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 w="1587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pic>
        <p:nvPicPr>
          <p:cNvPr id="10254" name="Picture 14" descr="Burst_02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4343400"/>
            <a:ext cx="1524000" cy="1201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nokid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36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36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nanokids</Template>
  <TotalTime>1</TotalTime>
  <Words>983</Words>
  <Application>Microsoft Office PowerPoint</Application>
  <PresentationFormat>A4 Paper (210x297 mm)</PresentationFormat>
  <Paragraphs>144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Arial</vt:lpstr>
      <vt:lpstr>Titr</vt:lpstr>
      <vt:lpstr>Roya</vt:lpstr>
      <vt:lpstr>Nazanin</vt:lpstr>
      <vt:lpstr>Zar Farsi</vt:lpstr>
      <vt:lpstr>Arial Black</vt:lpstr>
      <vt:lpstr>Zibaa M-T</vt:lpstr>
      <vt:lpstr>Yagut</vt:lpstr>
      <vt:lpstr>Reza</vt:lpstr>
      <vt:lpstr>Times</vt:lpstr>
      <vt:lpstr>Symbol</vt:lpstr>
      <vt:lpstr>Comic Sans MS</vt:lpstr>
      <vt:lpstr>MS Gothic</vt:lpstr>
      <vt:lpstr>Kamran</vt:lpstr>
      <vt:lpstr>Whimsy TT</vt:lpstr>
      <vt:lpstr>WEB Rostam</vt:lpstr>
      <vt:lpstr>Batang</vt:lpstr>
      <vt:lpstr>nanokids</vt:lpstr>
      <vt:lpstr>PowerPoint Presentation</vt:lpstr>
      <vt:lpstr>PowerPoint Presentation</vt:lpstr>
      <vt:lpstr>به ياد داريم كه هر ماده‌اي از اتم ساخته شده است؟ </vt:lpstr>
      <vt:lpstr> اتم‌ها، مولكول‌ها را ساخته يا مواد را تشكيل مي‌دهند  فناوري نانو با دستكاري كردن اتم‌ها يا مولكول‌ها سر و كار داشته و براي توليد مواد، ابزار يا حتي ماشين‌آلات تلاش مي‌كند. </vt:lpstr>
      <vt:lpstr>PowerPoint Presentation</vt:lpstr>
      <vt:lpstr>PowerPoint Presentation</vt:lpstr>
      <vt:lpstr>PowerPoint Presentation</vt:lpstr>
      <vt:lpstr>PowerPoint Presentation</vt:lpstr>
      <vt:lpstr>يك درخت مي‌تواند طي فرايندهاي مختلف به قايق تبديل شود</vt:lpstr>
      <vt:lpstr>PowerPoint Presentation</vt:lpstr>
      <vt:lpstr>اگه بخواهيم از اشياء بزرگ شروع كنيم؟</vt:lpstr>
      <vt:lpstr>اما اگه از اشياء كوچيك شروع كنيم</vt:lpstr>
      <vt:lpstr>PowerPoint Presentation</vt:lpstr>
      <vt:lpstr>قابليت‌هاي فناوري</vt:lpstr>
      <vt:lpstr>مزاياي توليد با اشياء كوچك</vt:lpstr>
      <vt:lpstr>PowerPoint Presentation</vt:lpstr>
      <vt:lpstr>با هم يك تمرين حل مي‌كنيم</vt:lpstr>
      <vt:lpstr>PowerPoint Presentation</vt:lpstr>
      <vt:lpstr>PowerPoint Presentation</vt:lpstr>
      <vt:lpstr>كداميك از موارد زير داراي مواد نانويي هستند؟</vt:lpstr>
      <vt:lpstr>قابليت‌هاي فناوري نانو در آيندة نزديك</vt:lpstr>
      <vt:lpstr>PowerPoint Presentation</vt:lpstr>
      <vt:lpstr>بعضي از مواد  توليدي با فناوري جديد</vt:lpstr>
      <vt:lpstr>PowerPoint Presentation</vt:lpstr>
      <vt:lpstr>PowerPoint Presentation</vt:lpstr>
      <vt:lpstr>PowerPoint Presentation</vt:lpstr>
      <vt:lpstr>PowerPoint Presentation</vt:lpstr>
      <vt:lpstr>براي پيشرفت سريع به چه نياز داريم</vt:lpstr>
      <vt:lpstr>براي آشنايي بيشتر از كجا شروع كنيم؟</vt:lpstr>
      <vt:lpstr>چند سوال؟</vt:lpstr>
      <vt:lpstr>PowerPoint Presentation</vt:lpstr>
      <vt:lpstr>و يك نانومتر به اندازة انتهاي سنجاق بزرگ بشه، يك متر چقدر تغيير مي‌كنه؟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Pooya</dc:creator>
  <cp:lastModifiedBy>Pooya</cp:lastModifiedBy>
  <cp:revision>1</cp:revision>
  <dcterms:created xsi:type="dcterms:W3CDTF">2013-12-10T18:25:37Z</dcterms:created>
  <dcterms:modified xsi:type="dcterms:W3CDTF">2013-12-10T18:26:50Z</dcterms:modified>
</cp:coreProperties>
</file>