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7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967" autoAdjust="0"/>
    <p:restoredTop sz="94660"/>
  </p:normalViewPr>
  <p:slideViewPr>
    <p:cSldViewPr snapToGrid="0">
      <p:cViewPr varScale="1">
        <p:scale>
          <a:sx n="76" d="100"/>
          <a:sy n="76"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B7409BDA-033C-4096-8431-99589C656492}" type="datetimeFigureOut">
              <a:rPr lang="fa-IR" smtClean="0"/>
              <a:t>20/05/1436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A7BC315-AB95-4D0E-9812-FD72378A3808}" type="slidenum">
              <a:rPr lang="fa-IR" smtClean="0"/>
              <a:t>‹#›</a:t>
            </a:fld>
            <a:endParaRPr lang="fa-IR"/>
          </a:p>
        </p:txBody>
      </p:sp>
    </p:spTree>
    <p:extLst>
      <p:ext uri="{BB962C8B-B14F-4D97-AF65-F5344CB8AC3E}">
        <p14:creationId xmlns:p14="http://schemas.microsoft.com/office/powerpoint/2010/main" val="470636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7409BDA-033C-4096-8431-99589C656492}" type="datetimeFigureOut">
              <a:rPr lang="fa-IR" smtClean="0"/>
              <a:t>20/05/1436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A7BC315-AB95-4D0E-9812-FD72378A3808}" type="slidenum">
              <a:rPr lang="fa-IR" smtClean="0"/>
              <a:t>‹#›</a:t>
            </a:fld>
            <a:endParaRPr lang="fa-IR"/>
          </a:p>
        </p:txBody>
      </p:sp>
    </p:spTree>
    <p:extLst>
      <p:ext uri="{BB962C8B-B14F-4D97-AF65-F5344CB8AC3E}">
        <p14:creationId xmlns:p14="http://schemas.microsoft.com/office/powerpoint/2010/main" val="456253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7409BDA-033C-4096-8431-99589C656492}" type="datetimeFigureOut">
              <a:rPr lang="fa-IR" smtClean="0"/>
              <a:t>20/05/1436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A7BC315-AB95-4D0E-9812-FD72378A3808}" type="slidenum">
              <a:rPr lang="fa-IR" smtClean="0"/>
              <a:t>‹#›</a:t>
            </a:fld>
            <a:endParaRPr lang="fa-IR"/>
          </a:p>
        </p:txBody>
      </p:sp>
    </p:spTree>
    <p:extLst>
      <p:ext uri="{BB962C8B-B14F-4D97-AF65-F5344CB8AC3E}">
        <p14:creationId xmlns:p14="http://schemas.microsoft.com/office/powerpoint/2010/main" val="2062351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7409BDA-033C-4096-8431-99589C656492}" type="datetimeFigureOut">
              <a:rPr lang="fa-IR" smtClean="0"/>
              <a:t>20/05/1436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A7BC315-AB95-4D0E-9812-FD72378A3808}" type="slidenum">
              <a:rPr lang="fa-IR" smtClean="0"/>
              <a:t>‹#›</a:t>
            </a:fld>
            <a:endParaRPr lang="fa-IR"/>
          </a:p>
        </p:txBody>
      </p:sp>
    </p:spTree>
    <p:extLst>
      <p:ext uri="{BB962C8B-B14F-4D97-AF65-F5344CB8AC3E}">
        <p14:creationId xmlns:p14="http://schemas.microsoft.com/office/powerpoint/2010/main" val="2616238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7409BDA-033C-4096-8431-99589C656492}" type="datetimeFigureOut">
              <a:rPr lang="fa-IR" smtClean="0"/>
              <a:t>20/05/1436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A7BC315-AB95-4D0E-9812-FD72378A3808}" type="slidenum">
              <a:rPr lang="fa-IR" smtClean="0"/>
              <a:t>‹#›</a:t>
            </a:fld>
            <a:endParaRPr lang="fa-IR"/>
          </a:p>
        </p:txBody>
      </p:sp>
    </p:spTree>
    <p:extLst>
      <p:ext uri="{BB962C8B-B14F-4D97-AF65-F5344CB8AC3E}">
        <p14:creationId xmlns:p14="http://schemas.microsoft.com/office/powerpoint/2010/main" val="2367740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409BDA-033C-4096-8431-99589C656492}" type="datetimeFigureOut">
              <a:rPr lang="fa-IR" smtClean="0"/>
              <a:t>20/05/1436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A7BC315-AB95-4D0E-9812-FD72378A3808}" type="slidenum">
              <a:rPr lang="fa-IR" smtClean="0"/>
              <a:t>‹#›</a:t>
            </a:fld>
            <a:endParaRPr lang="fa-IR"/>
          </a:p>
        </p:txBody>
      </p:sp>
    </p:spTree>
    <p:extLst>
      <p:ext uri="{BB962C8B-B14F-4D97-AF65-F5344CB8AC3E}">
        <p14:creationId xmlns:p14="http://schemas.microsoft.com/office/powerpoint/2010/main" val="3967652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B7409BDA-033C-4096-8431-99589C656492}" type="datetimeFigureOut">
              <a:rPr lang="fa-IR" smtClean="0"/>
              <a:t>20/05/1436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A7BC315-AB95-4D0E-9812-FD72378A3808}" type="slidenum">
              <a:rPr lang="fa-IR" smtClean="0"/>
              <a:t>‹#›</a:t>
            </a:fld>
            <a:endParaRPr lang="fa-IR"/>
          </a:p>
        </p:txBody>
      </p:sp>
    </p:spTree>
    <p:extLst>
      <p:ext uri="{BB962C8B-B14F-4D97-AF65-F5344CB8AC3E}">
        <p14:creationId xmlns:p14="http://schemas.microsoft.com/office/powerpoint/2010/main" val="87255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B7409BDA-033C-4096-8431-99589C656492}" type="datetimeFigureOut">
              <a:rPr lang="fa-IR" smtClean="0"/>
              <a:t>20/05/1436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A7BC315-AB95-4D0E-9812-FD72378A3808}" type="slidenum">
              <a:rPr lang="fa-IR" smtClean="0"/>
              <a:t>‹#›</a:t>
            </a:fld>
            <a:endParaRPr lang="fa-IR"/>
          </a:p>
        </p:txBody>
      </p:sp>
    </p:spTree>
    <p:extLst>
      <p:ext uri="{BB962C8B-B14F-4D97-AF65-F5344CB8AC3E}">
        <p14:creationId xmlns:p14="http://schemas.microsoft.com/office/powerpoint/2010/main" val="34294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B7409BDA-033C-4096-8431-99589C656492}" type="datetimeFigureOut">
              <a:rPr lang="fa-IR" smtClean="0"/>
              <a:t>20/05/1436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A7BC315-AB95-4D0E-9812-FD72378A3808}" type="slidenum">
              <a:rPr lang="fa-IR" smtClean="0"/>
              <a:t>‹#›</a:t>
            </a:fld>
            <a:endParaRPr lang="fa-IR"/>
          </a:p>
        </p:txBody>
      </p:sp>
    </p:spTree>
    <p:extLst>
      <p:ext uri="{BB962C8B-B14F-4D97-AF65-F5344CB8AC3E}">
        <p14:creationId xmlns:p14="http://schemas.microsoft.com/office/powerpoint/2010/main" val="8535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09BDA-033C-4096-8431-99589C656492}" type="datetimeFigureOut">
              <a:rPr lang="fa-IR" smtClean="0"/>
              <a:t>20/05/1436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A7BC315-AB95-4D0E-9812-FD72378A3808}" type="slidenum">
              <a:rPr lang="fa-IR" smtClean="0"/>
              <a:t>‹#›</a:t>
            </a:fld>
            <a:endParaRPr lang="fa-IR"/>
          </a:p>
        </p:txBody>
      </p:sp>
    </p:spTree>
    <p:extLst>
      <p:ext uri="{BB962C8B-B14F-4D97-AF65-F5344CB8AC3E}">
        <p14:creationId xmlns:p14="http://schemas.microsoft.com/office/powerpoint/2010/main" val="3703493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09BDA-033C-4096-8431-99589C656492}" type="datetimeFigureOut">
              <a:rPr lang="fa-IR" smtClean="0"/>
              <a:t>20/05/1436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A7BC315-AB95-4D0E-9812-FD72378A3808}" type="slidenum">
              <a:rPr lang="fa-IR" smtClean="0"/>
              <a:t>‹#›</a:t>
            </a:fld>
            <a:endParaRPr lang="fa-IR"/>
          </a:p>
        </p:txBody>
      </p:sp>
    </p:spTree>
    <p:extLst>
      <p:ext uri="{BB962C8B-B14F-4D97-AF65-F5344CB8AC3E}">
        <p14:creationId xmlns:p14="http://schemas.microsoft.com/office/powerpoint/2010/main" val="3051580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409BDA-033C-4096-8431-99589C656492}" type="datetimeFigureOut">
              <a:rPr lang="fa-IR" smtClean="0"/>
              <a:t>20/05/1436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A7BC315-AB95-4D0E-9812-FD72378A3808}" type="slidenum">
              <a:rPr lang="fa-IR" smtClean="0"/>
              <a:t>‹#›</a:t>
            </a:fld>
            <a:endParaRPr lang="fa-IR"/>
          </a:p>
        </p:txBody>
      </p:sp>
    </p:spTree>
    <p:extLst>
      <p:ext uri="{BB962C8B-B14F-4D97-AF65-F5344CB8AC3E}">
        <p14:creationId xmlns:p14="http://schemas.microsoft.com/office/powerpoint/2010/main" val="2890682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7409BDA-033C-4096-8431-99589C656492}" type="datetimeFigureOut">
              <a:rPr lang="fa-IR" smtClean="0"/>
              <a:t>20/05/1436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7BC315-AB95-4D0E-9812-FD72378A3808}" type="slidenum">
              <a:rPr lang="fa-IR" smtClean="0"/>
              <a:t>‹#›</a:t>
            </a:fld>
            <a:endParaRPr lang="fa-IR"/>
          </a:p>
        </p:txBody>
      </p:sp>
    </p:spTree>
    <p:extLst>
      <p:ext uri="{BB962C8B-B14F-4D97-AF65-F5344CB8AC3E}">
        <p14:creationId xmlns:p14="http://schemas.microsoft.com/office/powerpoint/2010/main" val="3688542166"/>
      </p:ext>
    </p:extLst>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 id="2147483986" r:id="rId12"/>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بسم الله الرحمن الرحیم</a:t>
            </a:r>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r>
              <a:rPr lang="fa-IR" b="0" i="0" u="none" strike="noStrike" baseline="0" smtClean="0">
                <a:solidFill>
                  <a:srgbClr val="ED7D31"/>
                </a:solidFill>
                <a:cs typeface="B Badr" panose="00000400000000000000" pitchFamily="2" charset="-78"/>
              </a:rPr>
              <a:t>آموزش عقائد آیت الله مصباح یزدی</a:t>
            </a:r>
          </a:p>
          <a:p>
            <a:r>
              <a:rPr lang="fa-IR" b="0" i="0" u="none" strike="noStrike" baseline="0" smtClean="0">
                <a:solidFill>
                  <a:srgbClr val="ED7D31"/>
                </a:solidFill>
                <a:cs typeface="B Badr" panose="00000400000000000000" pitchFamily="2" charset="-78"/>
              </a:rPr>
              <a:t>درس سى و يكم : پيامبر اسلام </a:t>
            </a:r>
          </a:p>
          <a:p>
            <a:pPr lvl="1"/>
            <a:r>
              <a:rPr lang="fa-IR" b="0" i="0" u="none" strike="noStrike" baseline="0" smtClean="0">
                <a:solidFill>
                  <a:srgbClr val="000000"/>
                </a:solidFill>
                <a:cs typeface="B Badr" panose="00000400000000000000" pitchFamily="2" charset="-78"/>
              </a:rPr>
              <a:t>شامل: </a:t>
            </a:r>
          </a:p>
          <a:p>
            <a:pPr lvl="1"/>
            <a:r>
              <a:rPr lang="fa-IR" b="0" i="0" u="none" strike="noStrike" baseline="0" smtClean="0">
                <a:solidFill>
                  <a:srgbClr val="000000"/>
                </a:solidFill>
                <a:cs typeface="B Badr" panose="00000400000000000000" pitchFamily="2" charset="-78"/>
              </a:rPr>
              <a:t>مقدمه</a:t>
            </a:r>
          </a:p>
          <a:p>
            <a:pPr lvl="1"/>
            <a:r>
              <a:rPr lang="fa-IR" b="0" i="0" u="none" strike="noStrike" baseline="0" smtClean="0">
                <a:solidFill>
                  <a:srgbClr val="000000"/>
                </a:solidFill>
                <a:cs typeface="B Badr" panose="00000400000000000000" pitchFamily="2" charset="-78"/>
              </a:rPr>
              <a:t>اثبات رسالت پيامبر اسلام</a:t>
            </a:r>
            <a:endParaRPr lang="fa-IR" b="0" i="0" u="none" strike="noStrike" baseline="0" smtClean="0">
              <a:solidFill>
                <a:srgbClr val="000000"/>
              </a:solidFill>
              <a:cs typeface="B Badr" panose="00000400000000000000" pitchFamily="2" charset="-78"/>
            </a:endParaRPr>
          </a:p>
        </p:txBody>
      </p:sp>
    </p:spTree>
    <p:extLst>
      <p:ext uri="{BB962C8B-B14F-4D97-AF65-F5344CB8AC3E}">
        <p14:creationId xmlns:p14="http://schemas.microsoft.com/office/powerpoint/2010/main" val="716973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راه اول: قرائن اطمینان بخش</a:t>
            </a:r>
          </a:p>
        </p:txBody>
      </p:sp>
      <p:sp>
        <p:nvSpPr>
          <p:cNvPr id="3" name="Text Placeholder 2"/>
          <p:cNvSpPr>
            <a:spLocks noGrp="1"/>
          </p:cNvSpPr>
          <p:nvPr>
            <p:ph type="body" idx="1"/>
          </p:nvPr>
        </p:nvSpPr>
        <p:spPr/>
        <p:txBody>
          <a:bodyPr/>
          <a:lstStyle/>
          <a:p>
            <a:pPr lvl="1"/>
            <a:r>
              <a:rPr lang="fa-IR" b="0" i="0" u="none" strike="noStrike" baseline="0" smtClean="0">
                <a:solidFill>
                  <a:srgbClr val="000000"/>
                </a:solidFill>
                <a:cs typeface="B Badr" panose="00000400000000000000" pitchFamily="2" charset="-78"/>
              </a:rPr>
              <a:t>از سويى مردم مكه، چهل سال زندگى پرافتخار آن حضرت را از نزديك ديده بودند كه كوچكترين نقطه تاريكى در آن، يافت نمى‌شد و آنچنان او را به راستگويى و درست كردارى شناخته بودند كه لقب «امين» به آن حضرت داده بودند. و طبعاً در مورد چنين شخصى احتمال دروغ و ادّعاى كذب، داده نمى‌شد.</a:t>
            </a:r>
          </a:p>
        </p:txBody>
      </p:sp>
    </p:spTree>
    <p:extLst>
      <p:ext uri="{BB962C8B-B14F-4D97-AF65-F5344CB8AC3E}">
        <p14:creationId xmlns:p14="http://schemas.microsoft.com/office/powerpoint/2010/main" val="2844193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راه دوم: بشارت دیگر پیامبران</a:t>
            </a:r>
          </a:p>
        </p:txBody>
      </p:sp>
      <p:sp>
        <p:nvSpPr>
          <p:cNvPr id="3" name="Text Placeholder 2"/>
          <p:cNvSpPr>
            <a:spLocks noGrp="1"/>
          </p:cNvSpPr>
          <p:nvPr>
            <p:ph type="body" idx="1"/>
          </p:nvPr>
        </p:nvSpPr>
        <p:spPr/>
        <p:txBody>
          <a:bodyPr/>
          <a:lstStyle/>
          <a:p>
            <a:pPr lvl="1"/>
            <a:r>
              <a:rPr lang="fa-IR" b="0" i="0" u="none" strike="noStrike" baseline="0" smtClean="0">
                <a:solidFill>
                  <a:srgbClr val="000000"/>
                </a:solidFill>
                <a:cs typeface="B Badr" panose="00000400000000000000" pitchFamily="2" charset="-78"/>
              </a:rPr>
              <a:t>از سوى ديگر، پيامبران پيشين، بشارت بعثت آن حضرت را داده بودند. و گروهى از اهل كتاب، انتظار ظهور او را مى‌كشيدند و نشانه هاى روشن و گويايى از وى در دست داشتند و حتى به مشركان عرب مى‌گفتند كه از ميان فرزندان حضرت اسماعيل (عليه السلام) (كه قبايلى از عرب را تشكيل مى‌دادند) كسى مبعوث به رسالت خواهد شد كه پيامبران پيشين و اديان توحيدى را تصديق خواهد كرد. و بعضى از دانشمندان يهود و نصارى، با استناد به همان پيشگوييها، به آن حضرت ايمان آوردند هر چند بعضى ديگر در اثر انگيزه هاى نفسانى و شيطانى از پذيرفتن دين اسلام سرباز زدند.</a:t>
            </a:r>
          </a:p>
        </p:txBody>
      </p:sp>
    </p:spTree>
    <p:extLst>
      <p:ext uri="{BB962C8B-B14F-4D97-AF65-F5344CB8AC3E}">
        <p14:creationId xmlns:p14="http://schemas.microsoft.com/office/powerpoint/2010/main" val="34062826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solidFill>
                  <a:srgbClr val="000000"/>
                </a:solidFill>
                <a:cs typeface="B Badr" panose="00000400000000000000" pitchFamily="2" charset="-78"/>
              </a:rPr>
              <a:t>قرآن كريم، با اشاره به اين راه مى‌فرمايد: «أَ وَ لَمْ يَكُنْ لَهُمْ آيَةً أَنْ يَعْلَمَهُ عُلَماءُ بَنِي إِسْرائِيلَ».</a:t>
            </a:r>
          </a:p>
          <a:p>
            <a:pPr lvl="1"/>
            <a:r>
              <a:rPr lang="fa-IR" b="0" i="0" u="none" strike="noStrike" baseline="0" smtClean="0">
                <a:solidFill>
                  <a:srgbClr val="000000"/>
                </a:solidFill>
                <a:cs typeface="B Badr" panose="00000400000000000000" pitchFamily="2" charset="-78"/>
              </a:rPr>
              <a:t>شناسايى پيامبر اسلام (صلّى اللّه عليه و آله و سلّم) بوسيله علماء بنى اسرائيل و براساس پيشگوييها و معرّفيهاى پيامبران پيشين، همانگونه كه دليل روشنى بر صحّت رسالت آن حضرت براى همه اهل كتاب بود حجت قانع كننده اى، هم بر حقّانيت پيامبران بشارت دهنده، و هم بر حقّانيت پيامبر اسلام (صلّى اللّه عليه و آله و سلّم) براى ديگران بشمار مى‌رفت زيرا صدق اين پيشگوييها و انطباق شواهد و علامات معرّفى شده را بر آن حضرت، با چشم خود مى‌ديدند و با عقل خودشان تشخيص مى‌دادند.</a:t>
            </a:r>
          </a:p>
        </p:txBody>
      </p:sp>
    </p:spTree>
    <p:extLst>
      <p:ext uri="{BB962C8B-B14F-4D97-AF65-F5344CB8AC3E}">
        <p14:creationId xmlns:p14="http://schemas.microsoft.com/office/powerpoint/2010/main" val="11871598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solidFill>
                  <a:srgbClr val="000000"/>
                </a:solidFill>
                <a:cs typeface="B Badr" panose="00000400000000000000" pitchFamily="2" charset="-78"/>
              </a:rPr>
              <a:t>و عجيب اين است كه در همين تورات و انجيل تحريف شده، با همه تلاش و كوششى كه براى محو كردن اين گونه بشارتها بعمل آمده نكته هايى يافت مى‌شود كه حجت را بر حق جويان، تمام مى‌كند چنانكه بسيارى از علماء يهود و نصارى كه طالب حق و حقيقت بودند با استفاده از همين نكات و بشارات، هدايت شدند و به دين مقدس اسلام، ايمان آوردند. </a:t>
            </a:r>
          </a:p>
        </p:txBody>
      </p:sp>
    </p:spTree>
    <p:extLst>
      <p:ext uri="{BB962C8B-B14F-4D97-AF65-F5344CB8AC3E}">
        <p14:creationId xmlns:p14="http://schemas.microsoft.com/office/powerpoint/2010/main" val="519059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راه سوم : معجزه</a:t>
            </a:r>
          </a:p>
        </p:txBody>
      </p:sp>
      <p:sp>
        <p:nvSpPr>
          <p:cNvPr id="3" name="Text Placeholder 2"/>
          <p:cNvSpPr>
            <a:spLocks noGrp="1"/>
          </p:cNvSpPr>
          <p:nvPr>
            <p:ph type="body" idx="1"/>
          </p:nvPr>
        </p:nvSpPr>
        <p:spPr/>
        <p:txBody>
          <a:bodyPr/>
          <a:lstStyle/>
          <a:p>
            <a:pPr lvl="1"/>
            <a:r>
              <a:rPr lang="fa-IR" b="0" i="0" u="none" strike="noStrike" baseline="0" smtClean="0">
                <a:solidFill>
                  <a:srgbClr val="000000"/>
                </a:solidFill>
                <a:cs typeface="B Badr" panose="00000400000000000000" pitchFamily="2" charset="-78"/>
              </a:rPr>
              <a:t>همچنين از پيامبر اكرم (صلّى اللّه عليه و آله و سلّم) معجزات فراوانى ظاهر گشت كه در كتب تاريخ و حديث، ضبط شده و نقل بسيارى از آنها به حد تواتر رسيده است. اما عنايت الهى در مورد معرّفى آخرين پيامبر و دين جاودانى او، اقتضاء داشت كه علاوه بر معجزاتى كه حجت را بر حاضرين تمام مى‌كرد و ديگران مى‌بايست از راه نقل، از آنها آگاه شوند معجزاتى جاودانى به او بدهد كه براى هميشه، حجت را بر جهانيان تمام كند، و آن قرآن كريم است.</a:t>
            </a:r>
          </a:p>
          <a:p>
            <a:pPr lvl="1"/>
            <a:r>
              <a:rPr lang="fa-IR" b="0" i="0" u="none" strike="noStrike" baseline="0" smtClean="0">
                <a:solidFill>
                  <a:srgbClr val="000000"/>
                </a:solidFill>
                <a:cs typeface="B Badr" panose="00000400000000000000" pitchFamily="2" charset="-78"/>
              </a:rPr>
              <a:t>از اينروى، در درس آينده به بيان اعجاز اين كتاب عزيز مى‌پردازيم.</a:t>
            </a:r>
          </a:p>
        </p:txBody>
      </p:sp>
    </p:spTree>
    <p:extLst>
      <p:ext uri="{BB962C8B-B14F-4D97-AF65-F5344CB8AC3E}">
        <p14:creationId xmlns:p14="http://schemas.microsoft.com/office/powerpoint/2010/main" val="23757465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پایان</a:t>
            </a:r>
          </a:p>
        </p:txBody>
      </p:sp>
      <p:sp>
        <p:nvSpPr>
          <p:cNvPr id="3" name="Text Placeholder 2"/>
          <p:cNvSpPr>
            <a:spLocks noGrp="1"/>
          </p:cNvSpPr>
          <p:nvPr>
            <p:ph type="body" idx="1"/>
          </p:nvPr>
        </p:nvSpPr>
        <p:spPr/>
        <p:txBody>
          <a:bodyPr/>
          <a:lstStyle/>
          <a:p>
            <a:r>
              <a:rPr lang="fa-IR" b="0" i="0" u="none" strike="noStrike" baseline="0" smtClean="0">
                <a:solidFill>
                  <a:srgbClr val="ED7D31"/>
                </a:solidFill>
                <a:cs typeface="B Badr" panose="00000400000000000000" pitchFamily="2" charset="-78"/>
              </a:rPr>
              <a:t>الحمدلله رب العالمین</a:t>
            </a:r>
            <a:endParaRPr lang="en-US" b="0" i="0" u="none" strike="noStrike" baseline="0" smtClean="0">
              <a:solidFill>
                <a:srgbClr val="ED7D31"/>
              </a:solidFill>
              <a:cs typeface="B Badr" panose="00000400000000000000" pitchFamily="2" charset="-78"/>
            </a:endParaRPr>
          </a:p>
        </p:txBody>
      </p:sp>
    </p:spTree>
    <p:extLst>
      <p:ext uri="{BB962C8B-B14F-4D97-AF65-F5344CB8AC3E}">
        <p14:creationId xmlns:p14="http://schemas.microsoft.com/office/powerpoint/2010/main" val="3198496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مقدّمه</a:t>
            </a:r>
          </a:p>
        </p:txBody>
      </p:sp>
      <p:sp>
        <p:nvSpPr>
          <p:cNvPr id="3" name="Text Placeholder 2"/>
          <p:cNvSpPr>
            <a:spLocks noGrp="1"/>
          </p:cNvSpPr>
          <p:nvPr>
            <p:ph type="body" idx="1"/>
          </p:nvPr>
        </p:nvSpPr>
        <p:spPr/>
        <p:txBody>
          <a:bodyPr/>
          <a:lstStyle/>
          <a:p>
            <a:pPr lvl="1" algn="just"/>
            <a:r>
              <a:rPr lang="fa-IR" b="0" i="0" u="none" strike="noStrike" baseline="0" smtClean="0">
                <a:solidFill>
                  <a:srgbClr val="000000"/>
                </a:solidFill>
                <a:cs typeface="B Badr" panose="00000400000000000000" pitchFamily="2" charset="-78"/>
              </a:rPr>
              <a:t>دهها هزار پيامبر الهى در مقاطع مختلف تاريخى و در نقاط گوناگون زمين، مبعوث شدند و نقش ممتاز خود را در هدايت و تربيت انسانها ايفاء كردند و آثار درخشانى در جامعه بشرى بجاى نهادند. و هركدام، گروهى را براساس عقايد صحيح و ارزشهاى والا، تربيت كردند و تأثيرات غيرمستقيمى نيز بر ديگران بخشيدند. و بعضى از ايشان موفق شدند كه جامعه‌اى توحيدى و عادلانه نيز بوجود آورند و رهبرى آنرا بعهده بگيرند.</a:t>
            </a:r>
          </a:p>
        </p:txBody>
      </p:sp>
    </p:spTree>
    <p:extLst>
      <p:ext uri="{BB962C8B-B14F-4D97-AF65-F5344CB8AC3E}">
        <p14:creationId xmlns:p14="http://schemas.microsoft.com/office/powerpoint/2010/main" val="2337353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solidFill>
                  <a:srgbClr val="000000"/>
                </a:solidFill>
                <a:cs typeface="B Badr" panose="00000400000000000000" pitchFamily="2" charset="-78"/>
              </a:rPr>
              <a:t>در ميان ايشان، حضرت نوح و حضرت ابراهيم و حضرت موسى و حضرت عيسى (عليهم الصلاة و السلام) از طرف خداى متعال، كتابهايى مشتمل بر احكام و مقررات فردى و اجتماعى و وظايف اخلاقى و قانونى متناسب با شرايط زمان، در دسترس بشر قرار دادند. ولى اين كتابها يا به مرور زمان بكلى محو شد و از ميان رفت، و يا دستخوش تحريفهاى لفظى و معنوى قرار گرفت، و در نتيجه، آيينها و شريعتهاى آسمانى بصورت مسخ شده‌اى در آمد. چنانكه تورات موسى (عليه السلام) مورد تحريفهاى فراوانى واقع شد و چيزى به نام انجيل عيسى (عليه السلام) باقى نماند بلكه از دست نويسهاى افرادى كه از پيروان آن حضرت شمرده مى‌شدند مجموعه هايى تهيه شد و به نام كتاب مقدس، قلمداد گرديد.</a:t>
            </a:r>
          </a:p>
        </p:txBody>
      </p:sp>
    </p:spTree>
    <p:extLst>
      <p:ext uri="{BB962C8B-B14F-4D97-AF65-F5344CB8AC3E}">
        <p14:creationId xmlns:p14="http://schemas.microsoft.com/office/powerpoint/2010/main" val="1658402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normAutofit/>
          </a:bodyPr>
          <a:lstStyle/>
          <a:p>
            <a:pPr lvl="1"/>
            <a:r>
              <a:rPr lang="fa-IR" b="0" i="0" u="none" strike="noStrike" baseline="0" smtClean="0">
                <a:solidFill>
                  <a:srgbClr val="000000"/>
                </a:solidFill>
                <a:cs typeface="B Badr" panose="00000400000000000000" pitchFamily="2" charset="-78"/>
              </a:rPr>
              <a:t>هر شخص بى غرضى كه نظرى بر عهدين (تورات و انجيل فعلى) بيفكند خواهد دانست كه هيچكدام از آنها كتابى كه بر موسى يا عيسى (عليهما السلام) نازل شده نيست. اما تورات، علاوه بر اينكه خداى متعال را (العياذباللّه) بصورت انسانى ترسيم مى‌كند كه نسبت به بسيارى از امور، آگاهى ندارد و بارها از كار خودش پشيمان مى‌شود. و با يكى از بندگانش (حضرت يعقوب) كشتى مى‌گيرد و نمى‌تواند بر او غالب شود و سرانجام التماس مى‌كند كه از او دست بردارد تا مردم، خدايشان را در چنين حالى نبينند. و علاوه بر اينكه نسبتهاى ناروايى به پيامبران الهى مى‌دهد چنانكه (العياذباللّه) نسبت زناى محصنه به حضرت داود (عليه السلام) و نسبت شرب خمر و زناى با محارم به حضرت لوط (عليه السلام) مى‌دهد. علاوه بر همه اينها جريان مرگ حضرت موسى (عليه السلام) يعنى آورنده كتاب تورات را نيز شرح مى‌دهد كه چگونه و در كجا از دنيا رفت.</a:t>
            </a:r>
          </a:p>
          <a:p>
            <a:pPr lvl="1"/>
            <a:r>
              <a:rPr lang="fa-IR" b="0" i="0" u="none" strike="noStrike" baseline="0" smtClean="0">
                <a:solidFill>
                  <a:srgbClr val="000000"/>
                </a:solidFill>
                <a:cs typeface="B Badr" panose="00000400000000000000" pitchFamily="2" charset="-78"/>
              </a:rPr>
              <a:t>آيا تنها همين نكته، كافى نيست كه ما بفهميم اين كتاب، از حضرت موسى (عليه السلام) نيست؟!</a:t>
            </a:r>
          </a:p>
        </p:txBody>
      </p:sp>
    </p:spTree>
    <p:extLst>
      <p:ext uri="{BB962C8B-B14F-4D97-AF65-F5344CB8AC3E}">
        <p14:creationId xmlns:p14="http://schemas.microsoft.com/office/powerpoint/2010/main" val="1122028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solidFill>
                  <a:srgbClr val="000000"/>
                </a:solidFill>
                <a:cs typeface="B Badr" panose="00000400000000000000" pitchFamily="2" charset="-78"/>
              </a:rPr>
              <a:t>و اما وضع انجيل، از تورات هم رسواتر است زيرا اولا چيزى به نام كتابى كه بر حضرت عيسى (عليه السلام) نازل شده در دست نيست و خود مسيحيان هم چنين ادعايى ندارند كه انجيل فعلى، كتابى است كه خدا بر حضرت عيسى (عليه السلام) نازل كرده است، بلكه محتواى آن، گزارشاتى است منسوب به چند تن از پيروان آن حضرت.</a:t>
            </a:r>
          </a:p>
          <a:p>
            <a:pPr lvl="1"/>
            <a:r>
              <a:rPr lang="fa-IR" b="0" i="0" u="none" strike="noStrike" baseline="0" smtClean="0">
                <a:solidFill>
                  <a:srgbClr val="000000"/>
                </a:solidFill>
                <a:cs typeface="B Badr" panose="00000400000000000000" pitchFamily="2" charset="-78"/>
              </a:rPr>
              <a:t>و علاوه بر تجويز شرب خمر، ساختن آنرا بعنوان معجزه عيسى قلمداد مى‌كند.</a:t>
            </a:r>
          </a:p>
          <a:p>
            <a:pPr lvl="1"/>
            <a:r>
              <a:rPr lang="fa-IR" b="0" i="0" u="none" strike="noStrike" baseline="0" smtClean="0">
                <a:solidFill>
                  <a:srgbClr val="000000"/>
                </a:solidFill>
                <a:cs typeface="B Badr" panose="00000400000000000000" pitchFamily="2" charset="-78"/>
              </a:rPr>
              <a:t>در يك جمله، وحيهاى نازل شده بر اين دو پيامبر بزرگوار، تحريف شده و نمى‌تواند نقش خود را در هدايت مردم، ايفاء كند.</a:t>
            </a:r>
          </a:p>
          <a:p>
            <a:pPr lvl="1"/>
            <a:r>
              <a:rPr lang="fa-IR" b="0" i="0" u="none" strike="noStrike" baseline="0" smtClean="0">
                <a:solidFill>
                  <a:srgbClr val="000000"/>
                </a:solidFill>
                <a:cs typeface="B Badr" panose="00000400000000000000" pitchFamily="2" charset="-78"/>
              </a:rPr>
              <a:t>و اما اينكه چرا و چگونه اين تحريفها و دستبردها انجام گرفته، داستانهاى مفصّلى دارد كه در اينجا مجال بيان آنها نيست.</a:t>
            </a:r>
          </a:p>
        </p:txBody>
      </p:sp>
    </p:spTree>
    <p:extLst>
      <p:ext uri="{BB962C8B-B14F-4D97-AF65-F5344CB8AC3E}">
        <p14:creationId xmlns:p14="http://schemas.microsoft.com/office/powerpoint/2010/main" val="1975178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solidFill>
                  <a:srgbClr val="000000"/>
                </a:solidFill>
                <a:cs typeface="B Badr" panose="00000400000000000000" pitchFamily="2" charset="-78"/>
              </a:rPr>
              <a:t>بارى، در ششمين سده بعد از ميلاد مسيح (عليه السلام) در حالى كه سراسر جهان را تيرگيهاى جهل و ظلم، فرا گرفته بود و مشعلهاى هدايت الهى در همه سرزمينها به خاموشى گراييده بود خداى متعال آخرين و برترين پيامبران خود را در تاريكترين و منحط ترين جوامع آنروز، برانگيخت تا مشعل پر فروغ وحى را فرا راه همه انسانها و براى هميشه برافروزد. و كتاب الهى جاويدان و مصون از تحريف و نسخ را در دسترس بشر قرار دهد، و معارف حقيقى و حكمتهاى آسمانى و احكام و قوانين الهى را به مردم بياموزد، و همه انسانها را بسوى سعادت دنيا و آخرت، رهبرى كند.</a:t>
            </a:r>
          </a:p>
        </p:txBody>
      </p:sp>
    </p:spTree>
    <p:extLst>
      <p:ext uri="{BB962C8B-B14F-4D97-AF65-F5344CB8AC3E}">
        <p14:creationId xmlns:p14="http://schemas.microsoft.com/office/powerpoint/2010/main" val="406264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اوضاع عمومی زمان بعثت پیامبر اسلام</a:t>
            </a:r>
          </a:p>
        </p:txBody>
      </p:sp>
      <p:sp>
        <p:nvSpPr>
          <p:cNvPr id="3" name="Text Placeholder 2"/>
          <p:cNvSpPr>
            <a:spLocks noGrp="1"/>
          </p:cNvSpPr>
          <p:nvPr>
            <p:ph type="body" idx="1"/>
          </p:nvPr>
        </p:nvSpPr>
        <p:spPr/>
        <p:txBody>
          <a:bodyPr/>
          <a:lstStyle/>
          <a:p>
            <a:pPr lvl="1"/>
            <a:r>
              <a:rPr lang="fa-IR" b="0" i="0" u="none" strike="noStrike" baseline="0" smtClean="0">
                <a:solidFill>
                  <a:srgbClr val="000000"/>
                </a:solidFill>
                <a:cs typeface="B Badr" panose="00000400000000000000" pitchFamily="2" charset="-78"/>
              </a:rPr>
              <a:t>اميرمؤمنان (عليه السلام) در بخشى از سخنانش در وصف اوضاع و احوال جهان، هنگام ظهور پيامبر اسلام (صلّى اللّه عليه و آله و سلّم) چنين مى‌فرمايد:</a:t>
            </a:r>
          </a:p>
          <a:p>
            <a:pPr lvl="1"/>
            <a:r>
              <a:rPr lang="fa-IR" b="0" i="0" u="none" strike="noStrike" baseline="0" smtClean="0">
                <a:solidFill>
                  <a:srgbClr val="000000"/>
                </a:solidFill>
                <a:cs typeface="B Badr" panose="00000400000000000000" pitchFamily="2" charset="-78"/>
              </a:rPr>
              <a:t>«خداى متعال، پيامبر اكرم (صلّى اللّه عليه و آله و سلّم) را هنگامى به رسالت برگزيد كه دير زمانى از بعثت انبياء پيشين گذشته بود، مردمان در خوابى عميق و طولانى فرو رفته بودند، شعله هاى فتنه و آشوب در سراسر دنيا برافروخته، و رشته كارها از هم گسيخته بود. آتش جنگ، شعله ور؛ و تاريكى جهل و گناه، فراگير؛ و نيرنگ و تزوير، آشكار بود. برگهاى درخت زندگى بشر به زردى گراييده، اميد باروبرى از آن نبود. آبها فرو رفته؛ مشعلهاى هدايت، سرد و خاموش گشته؛ پرچمهاى ضلالت و گمراهى برافراشته بود. پستى و بدبختى به بشر، هجوم آورده چهره زشت خود را نمايان ساخته بود. اين فساد و تيره روزى، چيزى جز فتنه و آشوب، ببار نمى‌آورد و مردمى كه بيم و هراس و ناامنى برايشان چيره گشته بود پناهگاهى جز شمشير خون آشام نمى‌ديدند.</a:t>
            </a:r>
          </a:p>
        </p:txBody>
      </p:sp>
    </p:spTree>
    <p:extLst>
      <p:ext uri="{BB962C8B-B14F-4D97-AF65-F5344CB8AC3E}">
        <p14:creationId xmlns:p14="http://schemas.microsoft.com/office/powerpoint/2010/main" val="427313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b="0" i="0" u="none" strike="noStrike" baseline="0" smtClean="0">
              <a:solidFill>
                <a:srgbClr val="2E74B5"/>
              </a:solidFill>
              <a:cs typeface="B Homa" panose="00000400000000000000" pitchFamily="2" charset="-78"/>
            </a:endParaRPr>
          </a:p>
        </p:txBody>
      </p:sp>
      <p:sp>
        <p:nvSpPr>
          <p:cNvPr id="3" name="Text Placeholder 2"/>
          <p:cNvSpPr>
            <a:spLocks noGrp="1"/>
          </p:cNvSpPr>
          <p:nvPr>
            <p:ph type="body" idx="1"/>
          </p:nvPr>
        </p:nvSpPr>
        <p:spPr/>
        <p:txBody>
          <a:bodyPr/>
          <a:lstStyle/>
          <a:p>
            <a:pPr lvl="1"/>
            <a:r>
              <a:rPr lang="fa-IR" b="0" i="0" u="none" strike="noStrike" baseline="0" smtClean="0">
                <a:solidFill>
                  <a:srgbClr val="000000"/>
                </a:solidFill>
                <a:cs typeface="B Badr" panose="00000400000000000000" pitchFamily="2" charset="-78"/>
              </a:rPr>
              <a:t>از زمان ظهور پيامبر اسلام (صلّى اللّه عليه و آله و سلّم) مهمترين موضوع براى هر انسان حقيقت جويى (بعد از خداشناسى) تحقيق درباره نبوت و رسالت آن حضرت و حقّانيت دين مقدس اسلام است. و با اثبات اين موضوع كه توأم با اثبات حقّانيت قرآن كريم و اعتبار آن بعنوان تنها كتاب آسمانى موجود در دست بشر و محفوظ از تحريف و تغيير خواهد بود راه تضمين شده‌اى براى اثبات ساير عقايد صحيح و تبيين نظام ارزشى و وظايف عملى همه انسانها تا پايان جهان، شناخته مى‌شود و كليد حلّ ساير مسائل جهان بينى و ايدئولوژى بدست مى‌آيد.</a:t>
            </a:r>
          </a:p>
        </p:txBody>
      </p:sp>
    </p:spTree>
    <p:extLst>
      <p:ext uri="{BB962C8B-B14F-4D97-AF65-F5344CB8AC3E}">
        <p14:creationId xmlns:p14="http://schemas.microsoft.com/office/powerpoint/2010/main" val="2140660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0" i="0" u="none" strike="noStrike" baseline="0" smtClean="0">
                <a:solidFill>
                  <a:srgbClr val="2E74B5"/>
                </a:solidFill>
                <a:cs typeface="B Homa" panose="00000400000000000000" pitchFamily="2" charset="-78"/>
              </a:rPr>
              <a:t>اثبات رسالت پيامبر اسلام</a:t>
            </a:r>
          </a:p>
        </p:txBody>
      </p:sp>
      <p:sp>
        <p:nvSpPr>
          <p:cNvPr id="3" name="Text Placeholder 2"/>
          <p:cNvSpPr>
            <a:spLocks noGrp="1"/>
          </p:cNvSpPr>
          <p:nvPr>
            <p:ph type="body" idx="1"/>
          </p:nvPr>
        </p:nvSpPr>
        <p:spPr/>
        <p:txBody>
          <a:bodyPr/>
          <a:lstStyle/>
          <a:p>
            <a:r>
              <a:rPr lang="fa-IR" b="0" i="0" u="none" strike="noStrike" baseline="0" smtClean="0">
                <a:solidFill>
                  <a:srgbClr val="ED7D31"/>
                </a:solidFill>
                <a:cs typeface="B Badr" panose="00000400000000000000" pitchFamily="2" charset="-78"/>
              </a:rPr>
              <a:t>در درس بيست و هفتم گفته شد كه پيامبرى پيامبران، از سه راه قابل اثبات است: يكى از راه آشنايى با منش ايشان و استفاده از قرائن اطمينان بخش. دوم از راه پيشگويى پيامبران پيشين. و سوم راه ارائه معجزه.</a:t>
            </a:r>
          </a:p>
          <a:p>
            <a:pPr lvl="1"/>
            <a:r>
              <a:rPr lang="fa-IR" b="0" i="0" u="none" strike="noStrike" baseline="0" smtClean="0">
                <a:solidFill>
                  <a:srgbClr val="000000"/>
                </a:solidFill>
                <a:cs typeface="B Badr" panose="00000400000000000000" pitchFamily="2" charset="-78"/>
              </a:rPr>
              <a:t>در مورد پيامبر اسلام (صلّى اللّه عليه و آله و سلّم) هر سه راه، وجود داشت: </a:t>
            </a:r>
          </a:p>
        </p:txBody>
      </p:sp>
    </p:spTree>
    <p:extLst>
      <p:ext uri="{BB962C8B-B14F-4D97-AF65-F5344CB8AC3E}">
        <p14:creationId xmlns:p14="http://schemas.microsoft.com/office/powerpoint/2010/main" val="23068003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TotalTime>
  <Words>1565</Words>
  <Application>Microsoft Office PowerPoint</Application>
  <PresentationFormat>Widescreen</PresentationFormat>
  <Paragraphs>35</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B Badr</vt:lpstr>
      <vt:lpstr>B Homa</vt:lpstr>
      <vt:lpstr>Calibri</vt:lpstr>
      <vt:lpstr>Calibri Light</vt:lpstr>
      <vt:lpstr>Times New Roman</vt:lpstr>
      <vt:lpstr>Office Theme</vt:lpstr>
      <vt:lpstr>بسم الله الرحمن الرحیم</vt:lpstr>
      <vt:lpstr>مقدّمه</vt:lpstr>
      <vt:lpstr>PowerPoint Presentation</vt:lpstr>
      <vt:lpstr>PowerPoint Presentation</vt:lpstr>
      <vt:lpstr>PowerPoint Presentation</vt:lpstr>
      <vt:lpstr>PowerPoint Presentation</vt:lpstr>
      <vt:lpstr>اوضاع عمومی زمان بعثت پیامبر اسلام</vt:lpstr>
      <vt:lpstr>PowerPoint Presentation</vt:lpstr>
      <vt:lpstr>اثبات رسالت پيامبر اسلام</vt:lpstr>
      <vt:lpstr>راه اول: قرائن اطمینان بخش</vt:lpstr>
      <vt:lpstr>راه دوم: بشارت دیگر پیامبران</vt:lpstr>
      <vt:lpstr>PowerPoint Presentation</vt:lpstr>
      <vt:lpstr>PowerPoint Presentation</vt:lpstr>
      <vt:lpstr>راه سوم : معجزه</vt:lpstr>
      <vt:lpstr>پایان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bakhtiarvand</dc:creator>
  <cp:lastModifiedBy>bakhtiarvand</cp:lastModifiedBy>
  <cp:revision>4</cp:revision>
  <dcterms:created xsi:type="dcterms:W3CDTF">2015-03-10T15:28:01Z</dcterms:created>
  <dcterms:modified xsi:type="dcterms:W3CDTF">2015-03-10T15:44:23Z</dcterms:modified>
</cp:coreProperties>
</file>