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4" r:id="rId11"/>
    <p:sldId id="266" r:id="rId1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561F1E"/>
    <a:srgbClr val="3278CC"/>
    <a:srgbClr val="201929"/>
    <a:srgbClr val="3514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654" y="-1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76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AA39026-7F31-4AF8-94C0-64D8AAB22ADE}" type="datetimeFigureOut">
              <a:rPr lang="fa-IR" smtClean="0"/>
              <a:t>04/27/1435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4F17B9B-B019-4EB7-AF8D-A252946BBB75}" type="slidenum">
              <a:rPr lang="fa-IR" smtClean="0"/>
              <a:t>‹#›</a:t>
            </a:fld>
            <a:endParaRPr lang="fa-IR"/>
          </a:p>
        </p:txBody>
      </p:sp>
    </p:spTree>
    <p:extLst>
      <p:ext uri="{BB962C8B-B14F-4D97-AF65-F5344CB8AC3E}">
        <p14:creationId xmlns:p14="http://schemas.microsoft.com/office/powerpoint/2010/main" val="14103108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a-IR" dirty="0"/>
          </a:p>
        </p:txBody>
      </p:sp>
      <p:sp>
        <p:nvSpPr>
          <p:cNvPr id="4" name="Slide Number Placeholder 3"/>
          <p:cNvSpPr>
            <a:spLocks noGrp="1"/>
          </p:cNvSpPr>
          <p:nvPr>
            <p:ph type="sldNum" sz="quarter" idx="10"/>
          </p:nvPr>
        </p:nvSpPr>
        <p:spPr/>
        <p:txBody>
          <a:bodyPr/>
          <a:lstStyle/>
          <a:p>
            <a:fld id="{74F17B9B-B019-4EB7-AF8D-A252946BBB75}" type="slidenum">
              <a:rPr lang="fa-IR" smtClean="0"/>
              <a:t>4</a:t>
            </a:fld>
            <a:endParaRPr lang="fa-IR"/>
          </a:p>
        </p:txBody>
      </p:sp>
    </p:spTree>
    <p:extLst>
      <p:ext uri="{BB962C8B-B14F-4D97-AF65-F5344CB8AC3E}">
        <p14:creationId xmlns:p14="http://schemas.microsoft.com/office/powerpoint/2010/main" val="1221004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6B920AA-EEB9-4B1E-A298-BA64FC23F622}" type="datetimeFigureOut">
              <a:rPr lang="fa-IR" smtClean="0"/>
              <a:t>04/27/1435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C96FA20-B9FF-485A-9CC5-BEDD462A06AA}" type="slidenum">
              <a:rPr lang="fa-IR" smtClean="0"/>
              <a:t>‹#›</a:t>
            </a:fld>
            <a:endParaRPr lang="fa-IR"/>
          </a:p>
        </p:txBody>
      </p:sp>
    </p:spTree>
    <p:extLst>
      <p:ext uri="{BB962C8B-B14F-4D97-AF65-F5344CB8AC3E}">
        <p14:creationId xmlns:p14="http://schemas.microsoft.com/office/powerpoint/2010/main" val="415607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6B920AA-EEB9-4B1E-A298-BA64FC23F622}" type="datetimeFigureOut">
              <a:rPr lang="fa-IR" smtClean="0"/>
              <a:t>04/27/1435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C96FA20-B9FF-485A-9CC5-BEDD462A06AA}" type="slidenum">
              <a:rPr lang="fa-IR" smtClean="0"/>
              <a:t>‹#›</a:t>
            </a:fld>
            <a:endParaRPr lang="fa-IR"/>
          </a:p>
        </p:txBody>
      </p:sp>
    </p:spTree>
    <p:extLst>
      <p:ext uri="{BB962C8B-B14F-4D97-AF65-F5344CB8AC3E}">
        <p14:creationId xmlns:p14="http://schemas.microsoft.com/office/powerpoint/2010/main" val="305111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6B920AA-EEB9-4B1E-A298-BA64FC23F622}" type="datetimeFigureOut">
              <a:rPr lang="fa-IR" smtClean="0"/>
              <a:t>04/27/1435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C96FA20-B9FF-485A-9CC5-BEDD462A06AA}" type="slidenum">
              <a:rPr lang="fa-IR" smtClean="0"/>
              <a:t>‹#›</a:t>
            </a:fld>
            <a:endParaRPr lang="fa-IR"/>
          </a:p>
        </p:txBody>
      </p:sp>
    </p:spTree>
    <p:extLst>
      <p:ext uri="{BB962C8B-B14F-4D97-AF65-F5344CB8AC3E}">
        <p14:creationId xmlns:p14="http://schemas.microsoft.com/office/powerpoint/2010/main" val="8314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6B920AA-EEB9-4B1E-A298-BA64FC23F622}" type="datetimeFigureOut">
              <a:rPr lang="fa-IR" smtClean="0"/>
              <a:t>04/27/1435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C96FA20-B9FF-485A-9CC5-BEDD462A06AA}" type="slidenum">
              <a:rPr lang="fa-IR" smtClean="0"/>
              <a:t>‹#›</a:t>
            </a:fld>
            <a:endParaRPr lang="fa-IR"/>
          </a:p>
        </p:txBody>
      </p:sp>
    </p:spTree>
    <p:extLst>
      <p:ext uri="{BB962C8B-B14F-4D97-AF65-F5344CB8AC3E}">
        <p14:creationId xmlns:p14="http://schemas.microsoft.com/office/powerpoint/2010/main" val="371040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B920AA-EEB9-4B1E-A298-BA64FC23F622}" type="datetimeFigureOut">
              <a:rPr lang="fa-IR" smtClean="0"/>
              <a:t>04/27/1435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C96FA20-B9FF-485A-9CC5-BEDD462A06AA}" type="slidenum">
              <a:rPr lang="fa-IR" smtClean="0"/>
              <a:t>‹#›</a:t>
            </a:fld>
            <a:endParaRPr lang="fa-IR"/>
          </a:p>
        </p:txBody>
      </p:sp>
    </p:spTree>
    <p:extLst>
      <p:ext uri="{BB962C8B-B14F-4D97-AF65-F5344CB8AC3E}">
        <p14:creationId xmlns:p14="http://schemas.microsoft.com/office/powerpoint/2010/main" val="2965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6B920AA-EEB9-4B1E-A298-BA64FC23F622}" type="datetimeFigureOut">
              <a:rPr lang="fa-IR" smtClean="0"/>
              <a:t>04/27/1435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C96FA20-B9FF-485A-9CC5-BEDD462A06AA}" type="slidenum">
              <a:rPr lang="fa-IR" smtClean="0"/>
              <a:t>‹#›</a:t>
            </a:fld>
            <a:endParaRPr lang="fa-IR"/>
          </a:p>
        </p:txBody>
      </p:sp>
    </p:spTree>
    <p:extLst>
      <p:ext uri="{BB962C8B-B14F-4D97-AF65-F5344CB8AC3E}">
        <p14:creationId xmlns:p14="http://schemas.microsoft.com/office/powerpoint/2010/main" val="13078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6B920AA-EEB9-4B1E-A298-BA64FC23F622}" type="datetimeFigureOut">
              <a:rPr lang="fa-IR" smtClean="0"/>
              <a:t>04/27/1435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C96FA20-B9FF-485A-9CC5-BEDD462A06AA}" type="slidenum">
              <a:rPr lang="fa-IR" smtClean="0"/>
              <a:t>‹#›</a:t>
            </a:fld>
            <a:endParaRPr lang="fa-IR"/>
          </a:p>
        </p:txBody>
      </p:sp>
    </p:spTree>
    <p:extLst>
      <p:ext uri="{BB962C8B-B14F-4D97-AF65-F5344CB8AC3E}">
        <p14:creationId xmlns:p14="http://schemas.microsoft.com/office/powerpoint/2010/main" val="104292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6B920AA-EEB9-4B1E-A298-BA64FC23F622}" type="datetimeFigureOut">
              <a:rPr lang="fa-IR" smtClean="0"/>
              <a:t>04/27/1435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C96FA20-B9FF-485A-9CC5-BEDD462A06AA}" type="slidenum">
              <a:rPr lang="fa-IR" smtClean="0"/>
              <a:t>‹#›</a:t>
            </a:fld>
            <a:endParaRPr lang="fa-IR"/>
          </a:p>
        </p:txBody>
      </p:sp>
    </p:spTree>
    <p:extLst>
      <p:ext uri="{BB962C8B-B14F-4D97-AF65-F5344CB8AC3E}">
        <p14:creationId xmlns:p14="http://schemas.microsoft.com/office/powerpoint/2010/main" val="199266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920AA-EEB9-4B1E-A298-BA64FC23F622}" type="datetimeFigureOut">
              <a:rPr lang="fa-IR" smtClean="0"/>
              <a:t>04/27/1435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C96FA20-B9FF-485A-9CC5-BEDD462A06AA}" type="slidenum">
              <a:rPr lang="fa-IR" smtClean="0"/>
              <a:t>‹#›</a:t>
            </a:fld>
            <a:endParaRPr lang="fa-IR"/>
          </a:p>
        </p:txBody>
      </p:sp>
    </p:spTree>
    <p:extLst>
      <p:ext uri="{BB962C8B-B14F-4D97-AF65-F5344CB8AC3E}">
        <p14:creationId xmlns:p14="http://schemas.microsoft.com/office/powerpoint/2010/main" val="234392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920AA-EEB9-4B1E-A298-BA64FC23F622}" type="datetimeFigureOut">
              <a:rPr lang="fa-IR" smtClean="0"/>
              <a:t>04/27/1435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C96FA20-B9FF-485A-9CC5-BEDD462A06AA}" type="slidenum">
              <a:rPr lang="fa-IR" smtClean="0"/>
              <a:t>‹#›</a:t>
            </a:fld>
            <a:endParaRPr lang="fa-IR"/>
          </a:p>
        </p:txBody>
      </p:sp>
    </p:spTree>
    <p:extLst>
      <p:ext uri="{BB962C8B-B14F-4D97-AF65-F5344CB8AC3E}">
        <p14:creationId xmlns:p14="http://schemas.microsoft.com/office/powerpoint/2010/main" val="301384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920AA-EEB9-4B1E-A298-BA64FC23F622}" type="datetimeFigureOut">
              <a:rPr lang="fa-IR" smtClean="0"/>
              <a:t>04/27/1435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C96FA20-B9FF-485A-9CC5-BEDD462A06AA}" type="slidenum">
              <a:rPr lang="fa-IR" smtClean="0"/>
              <a:t>‹#›</a:t>
            </a:fld>
            <a:endParaRPr lang="fa-IR"/>
          </a:p>
        </p:txBody>
      </p:sp>
    </p:spTree>
    <p:extLst>
      <p:ext uri="{BB962C8B-B14F-4D97-AF65-F5344CB8AC3E}">
        <p14:creationId xmlns:p14="http://schemas.microsoft.com/office/powerpoint/2010/main" val="368903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Blur/>
                    </a14:imgEffect>
                    <a14:imgEffect>
                      <a14:brightnessContrast bright="31000" contrast="-7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6B920AA-EEB9-4B1E-A298-BA64FC23F622}" type="datetimeFigureOut">
              <a:rPr lang="fa-IR" smtClean="0"/>
              <a:t>04/27/1435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C96FA20-B9FF-485A-9CC5-BEDD462A06AA}" type="slidenum">
              <a:rPr lang="fa-IR" smtClean="0"/>
              <a:t>‹#›</a:t>
            </a:fld>
            <a:endParaRPr lang="fa-IR"/>
          </a:p>
        </p:txBody>
      </p:sp>
    </p:spTree>
    <p:extLst>
      <p:ext uri="{BB962C8B-B14F-4D97-AF65-F5344CB8AC3E}">
        <p14:creationId xmlns:p14="http://schemas.microsoft.com/office/powerpoint/2010/main" val="3365660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482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3278CC"/>
                </a:solidFill>
                <a:latin typeface="Aparajita" pitchFamily="34" charset="0"/>
                <a:cs typeface="Aparajita" pitchFamily="34" charset="0"/>
              </a:rPr>
              <a:t>    Key events   </a:t>
            </a:r>
            <a:endParaRPr lang="fa-IR" dirty="0">
              <a:solidFill>
                <a:srgbClr val="3278CC"/>
              </a:solidFill>
              <a:latin typeface="Aparajita" pitchFamily="34" charset="0"/>
            </a:endParaRPr>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
            </a:pPr>
            <a:endParaRPr lang="fa-IR" dirty="0">
              <a:solidFill>
                <a:schemeClr val="tx2">
                  <a:lumMod val="75000"/>
                </a:schemeClr>
              </a:solidFill>
            </a:endParaRPr>
          </a:p>
          <a:p>
            <a:pPr algn="l" rtl="0">
              <a:buClr>
                <a:schemeClr val="tx2">
                  <a:lumMod val="60000"/>
                  <a:lumOff val="40000"/>
                </a:schemeClr>
              </a:buClr>
              <a:buFont typeface="Wingdings" pitchFamily="2" charset="2"/>
              <a:buChar char="§"/>
            </a:pPr>
            <a:r>
              <a:rPr lang="en-US" sz="3500" dirty="0">
                <a:solidFill>
                  <a:schemeClr val="tx2">
                    <a:lumMod val="75000"/>
                  </a:schemeClr>
                </a:solidFill>
                <a:latin typeface="Aparajita" pitchFamily="34" charset="0"/>
                <a:cs typeface="Aparajita" pitchFamily="34" charset="0"/>
              </a:rPr>
              <a:t>Opening Ceremony of the IYCr204, </a:t>
            </a:r>
            <a:r>
              <a:rPr lang="en-US" sz="3500" dirty="0" smtClean="0">
                <a:solidFill>
                  <a:schemeClr val="tx2">
                    <a:lumMod val="75000"/>
                  </a:schemeClr>
                </a:solidFill>
                <a:latin typeface="Aparajita" pitchFamily="34" charset="0"/>
                <a:cs typeface="Aparajita" pitchFamily="34" charset="0"/>
              </a:rPr>
              <a:t>UNESCO Headquarters</a:t>
            </a:r>
            <a:r>
              <a:rPr lang="en-US" sz="3500" dirty="0">
                <a:solidFill>
                  <a:schemeClr val="tx2">
                    <a:lumMod val="75000"/>
                  </a:schemeClr>
                </a:solidFill>
                <a:latin typeface="Aparajita" pitchFamily="34" charset="0"/>
                <a:cs typeface="Aparajita" pitchFamily="34" charset="0"/>
              </a:rPr>
              <a:t>, </a:t>
            </a:r>
            <a:r>
              <a:rPr lang="en-US" sz="3500" dirty="0" smtClean="0">
                <a:solidFill>
                  <a:schemeClr val="tx2">
                    <a:lumMod val="75000"/>
                  </a:schemeClr>
                </a:solidFill>
                <a:latin typeface="Aparajita" pitchFamily="34" charset="0"/>
                <a:cs typeface="Aparajita" pitchFamily="34" charset="0"/>
              </a:rPr>
              <a:t>20-21 </a:t>
            </a:r>
            <a:r>
              <a:rPr lang="en-US" sz="3500" dirty="0">
                <a:solidFill>
                  <a:schemeClr val="tx2">
                    <a:lumMod val="75000"/>
                  </a:schemeClr>
                </a:solidFill>
                <a:latin typeface="Aparajita" pitchFamily="34" charset="0"/>
                <a:cs typeface="Aparajita" pitchFamily="34" charset="0"/>
              </a:rPr>
              <a:t>January 2014 </a:t>
            </a:r>
            <a:endParaRPr lang="fa-IR" sz="3500" dirty="0">
              <a:solidFill>
                <a:schemeClr val="tx2">
                  <a:lumMod val="75000"/>
                </a:schemeClr>
              </a:solidFill>
              <a:latin typeface="Aparajita" pitchFamily="34" charset="0"/>
            </a:endParaRPr>
          </a:p>
          <a:p>
            <a:pPr algn="l" rtl="0">
              <a:buClr>
                <a:schemeClr val="tx2">
                  <a:lumMod val="60000"/>
                  <a:lumOff val="40000"/>
                </a:schemeClr>
              </a:buClr>
              <a:buFont typeface="Wingdings" pitchFamily="2" charset="2"/>
              <a:buChar char="§"/>
            </a:pPr>
            <a:r>
              <a:rPr lang="en-US" sz="3500" dirty="0">
                <a:solidFill>
                  <a:schemeClr val="tx2">
                    <a:lumMod val="75000"/>
                  </a:schemeClr>
                </a:solidFill>
                <a:latin typeface="Aparajita" pitchFamily="34" charset="0"/>
                <a:cs typeface="Aparajita" pitchFamily="34" charset="0"/>
              </a:rPr>
              <a:t>Open Laboratories in Crystallography, </a:t>
            </a:r>
            <a:r>
              <a:rPr lang="en-US" sz="3500" dirty="0" smtClean="0">
                <a:solidFill>
                  <a:schemeClr val="tx2">
                    <a:lumMod val="75000"/>
                  </a:schemeClr>
                </a:solidFill>
                <a:latin typeface="Aparajita" pitchFamily="34" charset="0"/>
                <a:cs typeface="Aparajita" pitchFamily="34" charset="0"/>
              </a:rPr>
              <a:t>in Africa</a:t>
            </a:r>
            <a:r>
              <a:rPr lang="en-US" sz="3500" dirty="0">
                <a:solidFill>
                  <a:schemeClr val="tx2">
                    <a:lumMod val="75000"/>
                  </a:schemeClr>
                </a:solidFill>
                <a:latin typeface="Aparajita" pitchFamily="34" charset="0"/>
                <a:cs typeface="Aparajita" pitchFamily="34" charset="0"/>
              </a:rPr>
              <a:t>, Asia and Latin </a:t>
            </a:r>
            <a:r>
              <a:rPr lang="en-US" sz="3500" dirty="0" smtClean="0">
                <a:solidFill>
                  <a:schemeClr val="tx2">
                    <a:lumMod val="75000"/>
                  </a:schemeClr>
                </a:solidFill>
                <a:latin typeface="Aparajita" pitchFamily="34" charset="0"/>
                <a:cs typeface="Aparajita" pitchFamily="34" charset="0"/>
              </a:rPr>
              <a:t>America</a:t>
            </a:r>
            <a:r>
              <a:rPr lang="en-US" sz="3500" dirty="0">
                <a:solidFill>
                  <a:schemeClr val="tx2">
                    <a:lumMod val="75000"/>
                  </a:schemeClr>
                </a:solidFill>
                <a:latin typeface="Aparajita" pitchFamily="34" charset="0"/>
                <a:cs typeface="Aparajita" pitchFamily="34" charset="0"/>
              </a:rPr>
              <a:t>, during the Year </a:t>
            </a:r>
            <a:endParaRPr lang="en-US" sz="3500" dirty="0" smtClean="0">
              <a:solidFill>
                <a:schemeClr val="tx2">
                  <a:lumMod val="75000"/>
                </a:schemeClr>
              </a:solidFill>
              <a:latin typeface="Aparajita" pitchFamily="34" charset="0"/>
              <a:cs typeface="Aparajita" pitchFamily="34" charset="0"/>
            </a:endParaRPr>
          </a:p>
          <a:p>
            <a:pPr algn="l" rtl="0">
              <a:buClr>
                <a:schemeClr val="tx2">
                  <a:lumMod val="60000"/>
                  <a:lumOff val="40000"/>
                </a:schemeClr>
              </a:buClr>
              <a:buFont typeface="Wingdings" pitchFamily="2" charset="2"/>
              <a:buChar char="§"/>
            </a:pPr>
            <a:r>
              <a:rPr lang="en-US" sz="3500" dirty="0" smtClean="0">
                <a:solidFill>
                  <a:schemeClr val="tx2">
                    <a:lumMod val="75000"/>
                  </a:schemeClr>
                </a:solidFill>
                <a:latin typeface="Aparajita" pitchFamily="34" charset="0"/>
                <a:cs typeface="Aparajita" pitchFamily="34" charset="0"/>
              </a:rPr>
              <a:t>Asian Summit Meeting on Crystallography, Karachi, Pakistan, 28-30 April 2014</a:t>
            </a:r>
            <a:endParaRPr lang="fa-IR" sz="3500" dirty="0">
              <a:solidFill>
                <a:schemeClr val="tx2">
                  <a:lumMod val="75000"/>
                </a:schemeClr>
              </a:solidFill>
              <a:latin typeface="Aparajita" pitchFamily="34" charset="0"/>
            </a:endParaRPr>
          </a:p>
          <a:p>
            <a:pPr algn="l" rtl="0">
              <a:buClr>
                <a:schemeClr val="tx2">
                  <a:lumMod val="60000"/>
                  <a:lumOff val="40000"/>
                </a:schemeClr>
              </a:buClr>
              <a:buFont typeface="Wingdings" pitchFamily="2" charset="2"/>
              <a:buChar char="§"/>
            </a:pPr>
            <a:r>
              <a:rPr lang="en-US" sz="3500" dirty="0">
                <a:solidFill>
                  <a:schemeClr val="tx2">
                    <a:lumMod val="75000"/>
                  </a:schemeClr>
                </a:solidFill>
                <a:latin typeface="Aparajita" pitchFamily="34" charset="0"/>
                <a:cs typeface="Aparajita" pitchFamily="34" charset="0"/>
              </a:rPr>
              <a:t>Latin America and Caribbean Summit Meeting </a:t>
            </a:r>
            <a:r>
              <a:rPr lang="en-US" sz="3500" dirty="0" smtClean="0">
                <a:solidFill>
                  <a:schemeClr val="tx2">
                    <a:lumMod val="75000"/>
                  </a:schemeClr>
                </a:solidFill>
                <a:latin typeface="Aparajita" pitchFamily="34" charset="0"/>
                <a:cs typeface="Aparajita" pitchFamily="34" charset="0"/>
              </a:rPr>
              <a:t>on Crystallography</a:t>
            </a:r>
            <a:r>
              <a:rPr lang="en-US" sz="3500" dirty="0">
                <a:solidFill>
                  <a:schemeClr val="tx2">
                    <a:lumMod val="75000"/>
                  </a:schemeClr>
                </a:solidFill>
                <a:latin typeface="Aparajita" pitchFamily="34" charset="0"/>
                <a:cs typeface="Aparajita" pitchFamily="34" charset="0"/>
              </a:rPr>
              <a:t>, Campina, Brazil, September </a:t>
            </a:r>
            <a:r>
              <a:rPr lang="en-US" sz="3500" dirty="0" smtClean="0">
                <a:solidFill>
                  <a:schemeClr val="tx2">
                    <a:lumMod val="75000"/>
                  </a:schemeClr>
                </a:solidFill>
                <a:latin typeface="Aparajita" pitchFamily="34" charset="0"/>
                <a:cs typeface="Aparajita" pitchFamily="34" charset="0"/>
              </a:rPr>
              <a:t>2014</a:t>
            </a:r>
            <a:endParaRPr lang="fa-IR" sz="3500" dirty="0">
              <a:solidFill>
                <a:schemeClr val="tx2">
                  <a:lumMod val="75000"/>
                </a:schemeClr>
              </a:solidFill>
              <a:latin typeface="Aparajita" pitchFamily="34" charset="0"/>
            </a:endParaRPr>
          </a:p>
          <a:p>
            <a:pPr algn="l" rtl="0">
              <a:buClr>
                <a:schemeClr val="tx2">
                  <a:lumMod val="60000"/>
                  <a:lumOff val="40000"/>
                </a:schemeClr>
              </a:buClr>
              <a:buFont typeface="Wingdings" pitchFamily="2" charset="2"/>
              <a:buChar char="§"/>
            </a:pPr>
            <a:r>
              <a:rPr lang="en-US" sz="3500" dirty="0">
                <a:solidFill>
                  <a:schemeClr val="tx2">
                    <a:lumMod val="75000"/>
                  </a:schemeClr>
                </a:solidFill>
                <a:latin typeface="Aparajita" pitchFamily="34" charset="0"/>
                <a:cs typeface="Aparajita" pitchFamily="34" charset="0"/>
              </a:rPr>
              <a:t>African Summit Meeting on Crystallography, Bloemfontein, </a:t>
            </a:r>
            <a:r>
              <a:rPr lang="en-US" sz="3500" dirty="0" smtClean="0">
                <a:solidFill>
                  <a:schemeClr val="tx2">
                    <a:lumMod val="75000"/>
                  </a:schemeClr>
                </a:solidFill>
                <a:latin typeface="Aparajita" pitchFamily="34" charset="0"/>
                <a:cs typeface="Aparajita" pitchFamily="34" charset="0"/>
              </a:rPr>
              <a:t>South Africa</a:t>
            </a:r>
            <a:r>
              <a:rPr lang="en-US" sz="3500" dirty="0">
                <a:solidFill>
                  <a:schemeClr val="tx2">
                    <a:lumMod val="75000"/>
                  </a:schemeClr>
                </a:solidFill>
                <a:latin typeface="Aparajita" pitchFamily="34" charset="0"/>
                <a:cs typeface="Aparajita" pitchFamily="34" charset="0"/>
              </a:rPr>
              <a:t>, 15-17 October 2014. </a:t>
            </a:r>
          </a:p>
          <a:p>
            <a:pPr algn="l" rtl="0">
              <a:buClr>
                <a:schemeClr val="tx2">
                  <a:lumMod val="60000"/>
                  <a:lumOff val="40000"/>
                </a:schemeClr>
              </a:buClr>
              <a:buFont typeface="Wingdings" pitchFamily="2" charset="2"/>
              <a:buChar char="§"/>
            </a:pPr>
            <a:endParaRPr lang="en-US" sz="3500" dirty="0">
              <a:solidFill>
                <a:schemeClr val="tx2">
                  <a:lumMod val="75000"/>
                </a:schemeClr>
              </a:solidFill>
              <a:latin typeface="Aparajita" pitchFamily="34" charset="0"/>
              <a:cs typeface="Aparajita" pitchFamily="34" charset="0"/>
            </a:endParaRPr>
          </a:p>
          <a:p>
            <a:pPr marL="0" indent="0" algn="l" rtl="0">
              <a:buNone/>
            </a:pPr>
            <a:endParaRPr lang="en-US" dirty="0" smtClean="0">
              <a:solidFill>
                <a:schemeClr val="tx2">
                  <a:lumMod val="75000"/>
                </a:schemeClr>
              </a:solidFill>
            </a:endParaRPr>
          </a:p>
          <a:p>
            <a:pPr marL="0" indent="0" algn="l" rtl="0">
              <a:buNone/>
            </a:pPr>
            <a:endParaRPr lang="en-US" dirty="0" smtClean="0">
              <a:solidFill>
                <a:schemeClr val="tx2">
                  <a:lumMod val="75000"/>
                </a:schemeClr>
              </a:solidFill>
            </a:endParaRPr>
          </a:p>
          <a:p>
            <a:pPr marL="0" indent="0" algn="l" rtl="0">
              <a:buNone/>
            </a:pPr>
            <a:endParaRPr lang="en-US" dirty="0">
              <a:solidFill>
                <a:schemeClr val="tx2">
                  <a:lumMod val="75000"/>
                </a:schemeClr>
              </a:solidFill>
            </a:endParaRPr>
          </a:p>
          <a:p>
            <a:pPr marL="0" indent="0" algn="l" rtl="0">
              <a:buNone/>
            </a:pPr>
            <a:endParaRPr lang="fa-IR" dirty="0">
              <a:solidFill>
                <a:schemeClr val="tx2">
                  <a:lumMod val="75000"/>
                </a:schemeClr>
              </a:solidFill>
            </a:endParaRPr>
          </a:p>
        </p:txBody>
      </p:sp>
    </p:spTree>
    <p:extLst>
      <p:ext uri="{BB962C8B-B14F-4D97-AF65-F5344CB8AC3E}">
        <p14:creationId xmlns:p14="http://schemas.microsoft.com/office/powerpoint/2010/main" val="3618111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0">
              <a:buNone/>
            </a:pPr>
            <a:r>
              <a:rPr lang="en-US" b="1" dirty="0" smtClean="0">
                <a:latin typeface="Aparajita" pitchFamily="34" charset="0"/>
                <a:cs typeface="Aparajita" pitchFamily="34" charset="0"/>
              </a:rPr>
              <a:t>By:</a:t>
            </a:r>
          </a:p>
          <a:p>
            <a:pPr marL="0" indent="0" algn="ctr" rtl="0">
              <a:buNone/>
            </a:pPr>
            <a:r>
              <a:rPr lang="en-US" b="1" dirty="0" smtClean="0">
                <a:latin typeface="Aparajita" pitchFamily="34" charset="0"/>
                <a:cs typeface="Aparajita" pitchFamily="34" charset="0"/>
              </a:rPr>
              <a:t>F. </a:t>
            </a:r>
            <a:r>
              <a:rPr lang="en-US" b="1" dirty="0" err="1" smtClean="0">
                <a:latin typeface="Aparajita" pitchFamily="34" charset="0"/>
                <a:cs typeface="Aparajita" pitchFamily="34" charset="0"/>
              </a:rPr>
              <a:t>Najjarnia</a:t>
            </a:r>
            <a:endParaRPr lang="en-US" b="1" dirty="0" smtClean="0">
              <a:latin typeface="Aparajita" pitchFamily="34" charset="0"/>
              <a:cs typeface="Aparajita" pitchFamily="34" charset="0"/>
            </a:endParaRPr>
          </a:p>
          <a:p>
            <a:pPr marL="0" indent="0" algn="ctr" rtl="0">
              <a:buNone/>
            </a:pPr>
            <a:endParaRPr lang="en-US" b="1" dirty="0" smtClean="0">
              <a:latin typeface="Aparajita" pitchFamily="34" charset="0"/>
              <a:cs typeface="Aparajita" pitchFamily="34" charset="0"/>
            </a:endParaRPr>
          </a:p>
          <a:p>
            <a:pPr marL="0" indent="0" algn="ctr" rtl="0">
              <a:buNone/>
            </a:pPr>
            <a:r>
              <a:rPr lang="en-US" b="1" dirty="0" smtClean="0">
                <a:latin typeface="Aparajita" pitchFamily="34" charset="0"/>
                <a:cs typeface="Aparajita" pitchFamily="34" charset="0"/>
              </a:rPr>
              <a:t>Leader Teacher:</a:t>
            </a:r>
          </a:p>
          <a:p>
            <a:pPr marL="0" indent="0" algn="ctr" rtl="0">
              <a:buNone/>
            </a:pPr>
            <a:r>
              <a:rPr lang="en-US" b="1" dirty="0" smtClean="0">
                <a:latin typeface="Aparajita" pitchFamily="34" charset="0"/>
                <a:cs typeface="Aparajita" pitchFamily="34" charset="0"/>
              </a:rPr>
              <a:t>Dr. Ali Reza </a:t>
            </a:r>
            <a:r>
              <a:rPr lang="en-US" b="1" dirty="0" err="1" smtClean="0">
                <a:latin typeface="Aparajita" pitchFamily="34" charset="0"/>
                <a:cs typeface="Aparajita" pitchFamily="34" charset="0"/>
              </a:rPr>
              <a:t>Kiani</a:t>
            </a:r>
            <a:r>
              <a:rPr lang="en-US" b="1" dirty="0" smtClean="0">
                <a:latin typeface="Aparajita" pitchFamily="34" charset="0"/>
                <a:cs typeface="Aparajita" pitchFamily="34" charset="0"/>
              </a:rPr>
              <a:t>-Rashid</a:t>
            </a:r>
          </a:p>
        </p:txBody>
      </p:sp>
    </p:spTree>
    <p:extLst>
      <p:ext uri="{BB962C8B-B14F-4D97-AF65-F5344CB8AC3E}">
        <p14:creationId xmlns:p14="http://schemas.microsoft.com/office/powerpoint/2010/main" val="163756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3" end="3"/>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4" end="4"/>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844824"/>
            <a:ext cx="8229600" cy="40508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5416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Blur/>
                    </a14:imgEffect>
                    <a14:imgEffect>
                      <a14:brightnessContrast bright="31000" contrast="-7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b="1" dirty="0" smtClean="0">
                <a:solidFill>
                  <a:schemeClr val="bg1"/>
                </a:solidFill>
              </a:rPr>
              <a:t>Crystals </a:t>
            </a:r>
            <a:r>
              <a:rPr lang="en-US" b="1" dirty="0">
                <a:solidFill>
                  <a:schemeClr val="bg1"/>
                </a:solidFill>
              </a:rPr>
              <a:t>shape our </a:t>
            </a:r>
            <a:r>
              <a:rPr lang="en-US" b="1" dirty="0" smtClean="0">
                <a:solidFill>
                  <a:schemeClr val="bg1"/>
                </a:solidFill>
              </a:rPr>
              <a:t>world</a:t>
            </a:r>
            <a:endParaRPr lang="fa-IR" dirty="0">
              <a:solidFill>
                <a:schemeClr val="bg1"/>
              </a:solidFill>
            </a:endParaRPr>
          </a:p>
        </p:txBody>
      </p:sp>
      <p:sp>
        <p:nvSpPr>
          <p:cNvPr id="3" name="Content Placeholder 2"/>
          <p:cNvSpPr>
            <a:spLocks noGrp="1"/>
          </p:cNvSpPr>
          <p:nvPr>
            <p:ph idx="1"/>
          </p:nvPr>
        </p:nvSpPr>
        <p:spPr>
          <a:xfrm>
            <a:off x="323528" y="620688"/>
            <a:ext cx="8301608" cy="4752528"/>
          </a:xfrm>
        </p:spPr>
        <p:txBody>
          <a:bodyPr>
            <a:normAutofit/>
          </a:bodyPr>
          <a:lstStyle/>
          <a:p>
            <a:pPr marL="0" indent="0" algn="l">
              <a:buNone/>
            </a:pPr>
            <a:endParaRPr lang="en-US" b="1" dirty="0" smtClean="0">
              <a:solidFill>
                <a:schemeClr val="accent2">
                  <a:lumMod val="50000"/>
                </a:schemeClr>
              </a:solidFill>
            </a:endParaRPr>
          </a:p>
          <a:p>
            <a:pPr marL="0" indent="0" algn="l">
              <a:buNone/>
            </a:pPr>
            <a:r>
              <a:rPr lang="en-US" b="1" dirty="0" smtClean="0">
                <a:solidFill>
                  <a:schemeClr val="accent2">
                    <a:lumMod val="50000"/>
                  </a:schemeClr>
                </a:solidFill>
              </a:rPr>
              <a:t>Crystals </a:t>
            </a:r>
            <a:r>
              <a:rPr lang="en-US" b="1" dirty="0">
                <a:solidFill>
                  <a:schemeClr val="accent2">
                    <a:lumMod val="50000"/>
                  </a:schemeClr>
                </a:solidFill>
              </a:rPr>
              <a:t>—familiar to all in gemstones, glittering snowflakes or grains of salt— are everywhere in nature. Throughout history, people have been fascinated by their beauty and mystery. Two thousand years ago, the process of crystallizing sugar and salt was already known to the ancient </a:t>
            </a:r>
            <a:endParaRPr lang="en-US" b="1" dirty="0" smtClean="0">
              <a:solidFill>
                <a:schemeClr val="accent2">
                  <a:lumMod val="50000"/>
                </a:schemeClr>
              </a:solidFill>
            </a:endParaRPr>
          </a:p>
          <a:p>
            <a:pPr marL="0" indent="0" algn="l">
              <a:buNone/>
            </a:pPr>
            <a:r>
              <a:rPr lang="en-US" b="1" dirty="0" smtClean="0">
                <a:solidFill>
                  <a:schemeClr val="accent2">
                    <a:lumMod val="50000"/>
                  </a:schemeClr>
                </a:solidFill>
              </a:rPr>
              <a:t>Indian </a:t>
            </a:r>
            <a:r>
              <a:rPr lang="en-US" b="1" dirty="0">
                <a:solidFill>
                  <a:schemeClr val="accent2">
                    <a:lumMod val="50000"/>
                  </a:schemeClr>
                </a:solidFill>
              </a:rPr>
              <a:t>and Chinese civilizations. </a:t>
            </a:r>
            <a:endParaRPr lang="fa-IR" b="1" dirty="0">
              <a:solidFill>
                <a:schemeClr val="accent2">
                  <a:lumMod val="50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4293096"/>
            <a:ext cx="3141922" cy="23268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020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276872"/>
            <a:ext cx="8568952" cy="3888432"/>
          </a:xfrm>
        </p:spPr>
        <p:txBody>
          <a:bodyPr>
            <a:normAutofit lnSpcReduction="10000"/>
          </a:bodyPr>
          <a:lstStyle/>
          <a:p>
            <a:endParaRPr lang="fa-IR" dirty="0">
              <a:latin typeface="Aparajita" pitchFamily="34" charset="0"/>
            </a:endParaRPr>
          </a:p>
          <a:p>
            <a:pPr marL="0" indent="0" algn="l">
              <a:buNone/>
            </a:pPr>
            <a:r>
              <a:rPr lang="en-US" b="1" dirty="0">
                <a:solidFill>
                  <a:srgbClr val="561F1E"/>
                </a:solidFill>
                <a:latin typeface="Aparajita" pitchFamily="34" charset="0"/>
                <a:cs typeface="Aparajita" pitchFamily="34" charset="0"/>
              </a:rPr>
              <a:t> In the early 20th century, it was discovered that X-rays could be used to ‘see’ the structure of matter in a non-intrusive manner, thus beginning the dawn of modern crystallography —the science that examines the arrangement of atoms in solids. X-ray crystallography has allowed us to study the chemical bonds which draw one atom to another. </a:t>
            </a:r>
            <a:endParaRPr lang="fa-IR" b="1" dirty="0">
              <a:solidFill>
                <a:srgbClr val="561F1E"/>
              </a:solidFill>
              <a:latin typeface="Aparajita"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59" y="192123"/>
            <a:ext cx="3870890" cy="2612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233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4392488" cy="5649491"/>
          </a:xfrm>
        </p:spPr>
        <p:txBody>
          <a:bodyPr>
            <a:normAutofit fontScale="92500"/>
          </a:bodyPr>
          <a:lstStyle/>
          <a:p>
            <a:pPr marL="0" indent="0" algn="l">
              <a:buNone/>
            </a:pPr>
            <a:r>
              <a:rPr lang="en-US" dirty="0" smtClean="0">
                <a:solidFill>
                  <a:schemeClr val="bg1"/>
                </a:solidFill>
                <a:latin typeface="Aparajita" pitchFamily="34" charset="0"/>
                <a:cs typeface="Aparajita" pitchFamily="34" charset="0"/>
              </a:rPr>
              <a:t>Crystallographers now apply this knowledge to modify a structure and thus change its properties and behavior. Since this discovery, crystallography has become the very core of structural science, revealing the structure of DNA, allowing us to understand and fabricate computer memories, and helping scientists to design powerful new materials and drugs.</a:t>
            </a:r>
            <a:endParaRPr lang="fa-IR"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1469" y="764704"/>
            <a:ext cx="3539885" cy="265491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4012292"/>
            <a:ext cx="3410712" cy="22646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4785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80728"/>
            <a:ext cx="8229600" cy="5616624"/>
          </a:xfrm>
        </p:spPr>
        <p:txBody>
          <a:bodyPr>
            <a:normAutofit/>
          </a:bodyPr>
          <a:lstStyle/>
          <a:p>
            <a:pPr marL="0" indent="0" algn="l">
              <a:buNone/>
            </a:pPr>
            <a:r>
              <a:rPr lang="en-US" b="1" dirty="0" smtClean="0">
                <a:solidFill>
                  <a:schemeClr val="accent2">
                    <a:lumMod val="50000"/>
                  </a:schemeClr>
                </a:solidFill>
                <a:latin typeface="Aparajita" pitchFamily="34" charset="0"/>
                <a:cs typeface="Aparajita" pitchFamily="34" charset="0"/>
              </a:rPr>
              <a:t>Although crystallography underpins all of the sciences today, it remains relatively unknown to the general public. That is one of the reasons why the United Nations General Assembly (UNGA) proclaimed 2014 as the International Year of Crystallography (IYCr2014)*, and requested UNESCO to lead and coordinate, with the International Union of Crystallography (</a:t>
            </a:r>
            <a:r>
              <a:rPr lang="en-US" b="1" dirty="0" err="1" smtClean="0">
                <a:solidFill>
                  <a:schemeClr val="accent2">
                    <a:lumMod val="50000"/>
                  </a:schemeClr>
                </a:solidFill>
                <a:latin typeface="Aparajita" pitchFamily="34" charset="0"/>
                <a:cs typeface="Aparajita" pitchFamily="34" charset="0"/>
              </a:rPr>
              <a:t>IUCr</a:t>
            </a:r>
            <a:r>
              <a:rPr lang="en-US" b="1" dirty="0" smtClean="0">
                <a:solidFill>
                  <a:schemeClr val="accent2">
                    <a:lumMod val="50000"/>
                  </a:schemeClr>
                </a:solidFill>
                <a:latin typeface="Aparajita" pitchFamily="34" charset="0"/>
                <a:cs typeface="Aparajita" pitchFamily="34" charset="0"/>
              </a:rPr>
              <a:t>), the planning and implementation of educational and capacity-building activities during the Year.</a:t>
            </a:r>
            <a:endParaRPr lang="fa-IR" b="1" dirty="0">
              <a:solidFill>
                <a:schemeClr val="accent2">
                  <a:lumMod val="50000"/>
                </a:schemeClr>
              </a:solidFill>
              <a:latin typeface="Aparajita" pitchFamily="34" charset="0"/>
            </a:endParaRPr>
          </a:p>
        </p:txBody>
      </p:sp>
    </p:spTree>
    <p:extLst>
      <p:ext uri="{BB962C8B-B14F-4D97-AF65-F5344CB8AC3E}">
        <p14:creationId xmlns:p14="http://schemas.microsoft.com/office/powerpoint/2010/main" val="311779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4688" y="476672"/>
            <a:ext cx="5400600" cy="4209331"/>
          </a:xfrm>
        </p:spPr>
        <p:txBody>
          <a:bodyPr>
            <a:normAutofit fontScale="85000" lnSpcReduction="20000"/>
          </a:bodyPr>
          <a:lstStyle/>
          <a:p>
            <a:pPr marL="0" indent="0" algn="l">
              <a:buNone/>
            </a:pPr>
            <a:endParaRPr lang="fa-IR" b="1" dirty="0">
              <a:latin typeface="Aparajita" pitchFamily="34" charset="0"/>
            </a:endParaRPr>
          </a:p>
          <a:p>
            <a:pPr marL="0" indent="0" algn="l">
              <a:buNone/>
            </a:pPr>
            <a:r>
              <a:rPr lang="en-US" b="1" dirty="0">
                <a:latin typeface="Aparajita" pitchFamily="34" charset="0"/>
                <a:cs typeface="Aparajita" pitchFamily="34" charset="0"/>
              </a:rPr>
              <a:t> 2014 marks the centennial of the birth of X-ray crystallography, thanks to the work of William Henry, William Lawrence Bragg (father and son) and Max von Laue —the later was awarded the 1914 Nobel Prize in Physics for his discovery of the diffraction of X-rays by crystals. </a:t>
            </a:r>
          </a:p>
          <a:p>
            <a:pPr marL="0" indent="0" algn="l">
              <a:buNone/>
            </a:pPr>
            <a:r>
              <a:rPr lang="en-US" b="1" dirty="0">
                <a:latin typeface="Aparajita" pitchFamily="34" charset="0"/>
                <a:cs typeface="Aparajita" pitchFamily="34" charset="0"/>
              </a:rPr>
              <a:t>A century later, the International Year of Crystallography 2014 highlights the continuing importance of crystallography</a:t>
            </a:r>
            <a:endParaRPr lang="fa-IR" b="1" dirty="0">
              <a:latin typeface="Aparajit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288" y="980728"/>
            <a:ext cx="1674186"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602" y="3623899"/>
            <a:ext cx="1800821" cy="2352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4437112"/>
            <a:ext cx="2010147" cy="2108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960" y="3789040"/>
            <a:ext cx="1656184" cy="2335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603" y="886523"/>
            <a:ext cx="1656184" cy="2299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2500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2000"/>
                                        <p:tgtEl>
                                          <p:spTgt spid="4"/>
                                        </p:tgtEl>
                                      </p:cBhvr>
                                    </p:animEffect>
                                  </p:childTnLst>
                                </p:cTn>
                              </p:par>
                              <p:par>
                                <p:cTn id="20" presetID="4"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par>
                                <p:cTn id="23" presetID="4"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2000"/>
                                        <p:tgtEl>
                                          <p:spTgt spid="6"/>
                                        </p:tgtEl>
                                      </p:cBhvr>
                                    </p:animEffect>
                                  </p:childTnLst>
                                </p:cTn>
                              </p:par>
                              <p:par>
                                <p:cTn id="26" presetID="4"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2000"/>
                                        <p:tgtEl>
                                          <p:spTgt spid="7"/>
                                        </p:tgtEl>
                                      </p:cBhvr>
                                    </p:animEffect>
                                  </p:childTnLst>
                                </p:cTn>
                              </p:par>
                              <p:par>
                                <p:cTn id="29" presetID="4"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ox(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75000"/>
                  </a:schemeClr>
                </a:solidFill>
                <a:latin typeface="Aparajita" pitchFamily="34" charset="0"/>
                <a:cs typeface="Aparajita" pitchFamily="34" charset="0"/>
              </a:rPr>
              <a:t>Main objectives</a:t>
            </a:r>
            <a:endParaRPr lang="fa-IR" dirty="0">
              <a:solidFill>
                <a:schemeClr val="tx2">
                  <a:lumMod val="75000"/>
                </a:schemeClr>
              </a:solidFill>
              <a:latin typeface="Aparajita" pitchFamily="34" charset="0"/>
            </a:endParaRPr>
          </a:p>
        </p:txBody>
      </p:sp>
      <p:sp>
        <p:nvSpPr>
          <p:cNvPr id="3" name="Content Placeholder 2"/>
          <p:cNvSpPr>
            <a:spLocks noGrp="1"/>
          </p:cNvSpPr>
          <p:nvPr>
            <p:ph idx="1"/>
          </p:nvPr>
        </p:nvSpPr>
        <p:spPr>
          <a:xfrm>
            <a:off x="467544" y="1268760"/>
            <a:ext cx="8229600" cy="4525963"/>
          </a:xfrm>
        </p:spPr>
        <p:txBody>
          <a:bodyPr>
            <a:noAutofit/>
          </a:bodyPr>
          <a:lstStyle/>
          <a:p>
            <a:pPr algn="ctr" rtl="0"/>
            <a:r>
              <a:rPr lang="en-US" sz="2500" dirty="0" smtClean="0">
                <a:solidFill>
                  <a:schemeClr val="tx2">
                    <a:lumMod val="75000"/>
                  </a:schemeClr>
                </a:solidFill>
                <a:latin typeface="Aparajita" pitchFamily="34" charset="0"/>
                <a:cs typeface="Aparajita" pitchFamily="34" charset="0"/>
              </a:rPr>
              <a:t>Increasing </a:t>
            </a:r>
            <a:r>
              <a:rPr lang="en-US" sz="2500" dirty="0">
                <a:solidFill>
                  <a:schemeClr val="tx2">
                    <a:lumMod val="75000"/>
                  </a:schemeClr>
                </a:solidFill>
                <a:latin typeface="Aparajita" pitchFamily="34" charset="0"/>
                <a:cs typeface="Aparajita" pitchFamily="34" charset="0"/>
              </a:rPr>
              <a:t>public awareness of the science of crystallography and </a:t>
            </a:r>
            <a:r>
              <a:rPr lang="en-US" sz="2500" dirty="0" smtClean="0">
                <a:solidFill>
                  <a:schemeClr val="tx2">
                    <a:lumMod val="75000"/>
                  </a:schemeClr>
                </a:solidFill>
                <a:latin typeface="Aparajita" pitchFamily="34" charset="0"/>
                <a:cs typeface="Aparajita" pitchFamily="34" charset="0"/>
              </a:rPr>
              <a:t>how </a:t>
            </a:r>
            <a:r>
              <a:rPr lang="en-US" sz="2500" dirty="0">
                <a:solidFill>
                  <a:schemeClr val="tx2">
                    <a:lumMod val="75000"/>
                  </a:schemeClr>
                </a:solidFill>
                <a:latin typeface="Aparajita" pitchFamily="34" charset="0"/>
                <a:cs typeface="Aparajita" pitchFamily="34" charset="0"/>
              </a:rPr>
              <a:t>it underpins most technological developments in our modern </a:t>
            </a:r>
            <a:r>
              <a:rPr lang="en-US" sz="2500" dirty="0" smtClean="0">
                <a:solidFill>
                  <a:schemeClr val="tx2">
                    <a:lumMod val="75000"/>
                  </a:schemeClr>
                </a:solidFill>
                <a:latin typeface="Aparajita" pitchFamily="34" charset="0"/>
                <a:cs typeface="Aparajita" pitchFamily="34" charset="0"/>
              </a:rPr>
              <a:t>society</a:t>
            </a:r>
          </a:p>
          <a:p>
            <a:pPr algn="ctr" rtl="0"/>
            <a:r>
              <a:rPr lang="en-US" sz="2500" dirty="0" smtClean="0">
                <a:solidFill>
                  <a:schemeClr val="tx2">
                    <a:lumMod val="75000"/>
                  </a:schemeClr>
                </a:solidFill>
                <a:latin typeface="Aparajita" pitchFamily="34" charset="0"/>
                <a:cs typeface="Aparajita" pitchFamily="34" charset="0"/>
              </a:rPr>
              <a:t>Inspiring </a:t>
            </a:r>
            <a:r>
              <a:rPr lang="en-US" sz="2500" dirty="0">
                <a:solidFill>
                  <a:schemeClr val="tx2">
                    <a:lumMod val="75000"/>
                  </a:schemeClr>
                </a:solidFill>
                <a:latin typeface="Aparajita" pitchFamily="34" charset="0"/>
                <a:cs typeface="Aparajita" pitchFamily="34" charset="0"/>
              </a:rPr>
              <a:t>young people through public exhibitions, conferences and </a:t>
            </a:r>
            <a:r>
              <a:rPr lang="en-US" sz="2500" dirty="0" smtClean="0">
                <a:solidFill>
                  <a:schemeClr val="tx2">
                    <a:lumMod val="75000"/>
                  </a:schemeClr>
                </a:solidFill>
                <a:latin typeface="Aparajita" pitchFamily="34" charset="0"/>
                <a:cs typeface="Aparajita" pitchFamily="34" charset="0"/>
              </a:rPr>
              <a:t>hands-on </a:t>
            </a:r>
            <a:r>
              <a:rPr lang="en-US" sz="2500" dirty="0">
                <a:solidFill>
                  <a:schemeClr val="tx2">
                    <a:lumMod val="75000"/>
                  </a:schemeClr>
                </a:solidFill>
                <a:latin typeface="Aparajita" pitchFamily="34" charset="0"/>
                <a:cs typeface="Aparajita" pitchFamily="34" charset="0"/>
              </a:rPr>
              <a:t>demonstrations in </a:t>
            </a:r>
            <a:r>
              <a:rPr lang="en-US" sz="2500" dirty="0" smtClean="0">
                <a:solidFill>
                  <a:schemeClr val="tx2">
                    <a:lumMod val="75000"/>
                  </a:schemeClr>
                </a:solidFill>
                <a:latin typeface="Aparajita" pitchFamily="34" charset="0"/>
                <a:cs typeface="Aparajita" pitchFamily="34" charset="0"/>
              </a:rPr>
              <a:t>schools</a:t>
            </a:r>
          </a:p>
          <a:p>
            <a:pPr algn="ctr" rtl="0"/>
            <a:r>
              <a:rPr lang="en-US" sz="2500" dirty="0" smtClean="0">
                <a:solidFill>
                  <a:schemeClr val="tx2">
                    <a:lumMod val="75000"/>
                  </a:schemeClr>
                </a:solidFill>
                <a:latin typeface="Aparajita" pitchFamily="34" charset="0"/>
                <a:cs typeface="Aparajita" pitchFamily="34" charset="0"/>
              </a:rPr>
              <a:t>Supporting the Africa Initiative on Crystallography and creating similar </a:t>
            </a:r>
            <a:r>
              <a:rPr lang="en-US" sz="2500" dirty="0" err="1">
                <a:solidFill>
                  <a:schemeClr val="tx2">
                    <a:lumMod val="75000"/>
                  </a:schemeClr>
                </a:solidFill>
                <a:latin typeface="Aparajita" pitchFamily="34" charset="0"/>
                <a:cs typeface="Aparajita" pitchFamily="34" charset="0"/>
              </a:rPr>
              <a:t>programmes</a:t>
            </a:r>
            <a:r>
              <a:rPr lang="en-US" sz="2500" dirty="0">
                <a:solidFill>
                  <a:schemeClr val="tx2">
                    <a:lumMod val="75000"/>
                  </a:schemeClr>
                </a:solidFill>
                <a:latin typeface="Aparajita" pitchFamily="34" charset="0"/>
                <a:cs typeface="Aparajita" pitchFamily="34" charset="0"/>
              </a:rPr>
              <a:t> in Asia and Latin </a:t>
            </a:r>
            <a:r>
              <a:rPr lang="en-US" sz="2500" dirty="0" smtClean="0">
                <a:solidFill>
                  <a:schemeClr val="tx2">
                    <a:lumMod val="75000"/>
                  </a:schemeClr>
                </a:solidFill>
                <a:latin typeface="Aparajita" pitchFamily="34" charset="0"/>
                <a:cs typeface="Aparajita" pitchFamily="34" charset="0"/>
              </a:rPr>
              <a:t>America Promoting </a:t>
            </a:r>
            <a:r>
              <a:rPr lang="en-US" sz="2500" dirty="0">
                <a:solidFill>
                  <a:schemeClr val="tx2">
                    <a:lumMod val="75000"/>
                  </a:schemeClr>
                </a:solidFill>
                <a:latin typeface="Aparajita" pitchFamily="34" charset="0"/>
                <a:cs typeface="Aparajita" pitchFamily="34" charset="0"/>
              </a:rPr>
              <a:t>education and research in crystallography and its links to other </a:t>
            </a:r>
            <a:r>
              <a:rPr lang="en-US" sz="2500" dirty="0" smtClean="0">
                <a:solidFill>
                  <a:schemeClr val="tx2">
                    <a:lumMod val="75000"/>
                  </a:schemeClr>
                </a:solidFill>
                <a:latin typeface="Aparajita" pitchFamily="34" charset="0"/>
                <a:cs typeface="Aparajita" pitchFamily="34" charset="0"/>
              </a:rPr>
              <a:t>sciences</a:t>
            </a:r>
          </a:p>
          <a:p>
            <a:pPr algn="ctr" rtl="0"/>
            <a:r>
              <a:rPr lang="en-US" sz="2500" dirty="0" smtClean="0">
                <a:solidFill>
                  <a:schemeClr val="tx2">
                    <a:lumMod val="75000"/>
                  </a:schemeClr>
                </a:solidFill>
                <a:latin typeface="Aparajita" pitchFamily="34" charset="0"/>
                <a:cs typeface="Aparajita" pitchFamily="34" charset="0"/>
              </a:rPr>
              <a:t>Promoting education and research in crystallography and its links to other sciences </a:t>
            </a:r>
          </a:p>
          <a:p>
            <a:pPr algn="ctr" rtl="0"/>
            <a:r>
              <a:rPr lang="en-US" sz="2500" dirty="0" smtClean="0">
                <a:solidFill>
                  <a:schemeClr val="tx2">
                    <a:lumMod val="75000"/>
                  </a:schemeClr>
                </a:solidFill>
                <a:latin typeface="Aparajita" pitchFamily="34" charset="0"/>
                <a:cs typeface="Aparajita" pitchFamily="34" charset="0"/>
              </a:rPr>
              <a:t>Involving the large synchrotron and neutron radiation facilities worldwide in the celebrations of IYCr2014, including the SESAME project set up under UNESCO auspices</a:t>
            </a:r>
          </a:p>
          <a:p>
            <a:pPr algn="ctr" rtl="0"/>
            <a:r>
              <a:rPr lang="en-US" sz="2500" dirty="0" smtClean="0">
                <a:solidFill>
                  <a:schemeClr val="tx2">
                    <a:lumMod val="75000"/>
                  </a:schemeClr>
                </a:solidFill>
                <a:latin typeface="Aparajita" pitchFamily="34" charset="0"/>
                <a:cs typeface="Aparajita" pitchFamily="34" charset="0"/>
              </a:rPr>
              <a:t>…</a:t>
            </a:r>
          </a:p>
          <a:p>
            <a:pPr marL="0" indent="0" algn="ctr" rtl="0">
              <a:buNone/>
            </a:pPr>
            <a:r>
              <a:rPr lang="en-US" sz="2500" dirty="0" smtClean="0">
                <a:solidFill>
                  <a:schemeClr val="tx2">
                    <a:lumMod val="75000"/>
                  </a:schemeClr>
                </a:solidFill>
                <a:latin typeface="Aparajita" pitchFamily="34" charset="0"/>
                <a:cs typeface="Aparajita" pitchFamily="34" charset="0"/>
              </a:rPr>
              <a:t> </a:t>
            </a:r>
          </a:p>
          <a:p>
            <a:pPr algn="ctr" rtl="0"/>
            <a:endParaRPr lang="fa-IR" sz="2500" dirty="0">
              <a:solidFill>
                <a:schemeClr val="tx2">
                  <a:lumMod val="75000"/>
                </a:schemeClr>
              </a:solidFill>
              <a:latin typeface="Aparajita" pitchFamily="34" charset="0"/>
            </a:endParaRPr>
          </a:p>
        </p:txBody>
      </p:sp>
    </p:spTree>
    <p:extLst>
      <p:ext uri="{BB962C8B-B14F-4D97-AF65-F5344CB8AC3E}">
        <p14:creationId xmlns:p14="http://schemas.microsoft.com/office/powerpoint/2010/main" val="127942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003232" cy="994122"/>
          </a:xfrm>
        </p:spPr>
        <p:txBody>
          <a:bodyPr/>
          <a:lstStyle/>
          <a:p>
            <a:pPr algn="l"/>
            <a:r>
              <a:rPr lang="en-US" b="1" dirty="0" smtClean="0">
                <a:solidFill>
                  <a:srgbClr val="663300"/>
                </a:solidFill>
                <a:latin typeface="Aparajita" pitchFamily="34" charset="0"/>
                <a:cs typeface="Aparajita" pitchFamily="34" charset="0"/>
              </a:rPr>
              <a:t>    Main </a:t>
            </a:r>
            <a:r>
              <a:rPr lang="en-US" b="1" dirty="0">
                <a:solidFill>
                  <a:srgbClr val="663300"/>
                </a:solidFill>
                <a:latin typeface="Aparajita" pitchFamily="34" charset="0"/>
                <a:cs typeface="Aparajita" pitchFamily="34" charset="0"/>
              </a:rPr>
              <a:t>activities</a:t>
            </a:r>
            <a:endParaRPr lang="fa-IR" dirty="0">
              <a:solidFill>
                <a:srgbClr val="663300"/>
              </a:solidFill>
              <a:latin typeface="Aparajita" pitchFamily="34" charset="0"/>
            </a:endParaRPr>
          </a:p>
        </p:txBody>
      </p:sp>
      <p:sp>
        <p:nvSpPr>
          <p:cNvPr id="3" name="Content Placeholder 2"/>
          <p:cNvSpPr>
            <a:spLocks noGrp="1"/>
          </p:cNvSpPr>
          <p:nvPr>
            <p:ph idx="1"/>
          </p:nvPr>
        </p:nvSpPr>
        <p:spPr>
          <a:xfrm>
            <a:off x="1691680" y="953344"/>
            <a:ext cx="7581528" cy="5904656"/>
          </a:xfrm>
        </p:spPr>
        <p:txBody>
          <a:bodyPr>
            <a:normAutofit/>
          </a:bodyPr>
          <a:lstStyle/>
          <a:p>
            <a:pPr algn="l" rtl="0">
              <a:buClr>
                <a:srgbClr val="946506"/>
              </a:buClr>
            </a:pPr>
            <a:r>
              <a:rPr lang="en-US" sz="2500" dirty="0" smtClean="0">
                <a:solidFill>
                  <a:srgbClr val="561F1E"/>
                </a:solidFill>
                <a:latin typeface="Aparajita" pitchFamily="34" charset="0"/>
                <a:cs typeface="Aparajita" pitchFamily="34" charset="0"/>
              </a:rPr>
              <a:t>Organizing hands-on Crystallography Open Laboratories</a:t>
            </a:r>
          </a:p>
          <a:p>
            <a:pPr algn="l" rtl="0">
              <a:buClr>
                <a:srgbClr val="946506"/>
              </a:buClr>
            </a:pPr>
            <a:r>
              <a:rPr lang="en-US" sz="2500" dirty="0" smtClean="0">
                <a:solidFill>
                  <a:srgbClr val="561F1E"/>
                </a:solidFill>
                <a:latin typeface="Aparajita" pitchFamily="34" charset="0"/>
                <a:cs typeface="Aparajita" pitchFamily="34" charset="0"/>
              </a:rPr>
              <a:t>Encouraging the organization of Crystal Growth competitions worldwide</a:t>
            </a:r>
          </a:p>
          <a:p>
            <a:pPr algn="l" rtl="0">
              <a:buClr>
                <a:srgbClr val="946506"/>
              </a:buClr>
            </a:pPr>
            <a:r>
              <a:rPr lang="en-US" sz="2500" dirty="0" smtClean="0">
                <a:solidFill>
                  <a:srgbClr val="561F1E"/>
                </a:solidFill>
                <a:latin typeface="Aparajita" pitchFamily="34" charset="0"/>
                <a:cs typeface="Aparajita" pitchFamily="34" charset="0"/>
              </a:rPr>
              <a:t>Fostering the organization of Crystallography Exhibitions</a:t>
            </a:r>
          </a:p>
          <a:p>
            <a:pPr algn="l" rtl="0">
              <a:buClr>
                <a:srgbClr val="946506"/>
              </a:buClr>
            </a:pPr>
            <a:r>
              <a:rPr lang="en-US" sz="2500" dirty="0" smtClean="0">
                <a:solidFill>
                  <a:srgbClr val="561F1E"/>
                </a:solidFill>
                <a:latin typeface="Aparajita" pitchFamily="34" charset="0"/>
                <a:cs typeface="Aparajita" pitchFamily="34" charset="0"/>
              </a:rPr>
              <a:t>Launching an open-access crystallography journal</a:t>
            </a:r>
          </a:p>
          <a:p>
            <a:pPr algn="l" rtl="0">
              <a:buClr>
                <a:srgbClr val="946506"/>
              </a:buClr>
            </a:pPr>
            <a:r>
              <a:rPr lang="en-US" sz="2500" dirty="0" smtClean="0">
                <a:solidFill>
                  <a:srgbClr val="561F1E"/>
                </a:solidFill>
                <a:latin typeface="Aparajita" pitchFamily="34" charset="0"/>
                <a:cs typeface="Aparajita" pitchFamily="34" charset="0"/>
              </a:rPr>
              <a:t>Providing all levels of students, from pre-school to university, with crystallography demonstrations at appropriate levels</a:t>
            </a:r>
          </a:p>
          <a:p>
            <a:pPr algn="l" rtl="0">
              <a:buClr>
                <a:srgbClr val="946506"/>
              </a:buClr>
            </a:pPr>
            <a:r>
              <a:rPr lang="en-US" sz="2500" dirty="0" smtClean="0">
                <a:solidFill>
                  <a:srgbClr val="561F1E"/>
                </a:solidFill>
                <a:latin typeface="Aparajita" pitchFamily="34" charset="0"/>
              </a:rPr>
              <a:t>Sponsoring poster exhibitions highlighting the usefulness and wonders of crystallography</a:t>
            </a:r>
          </a:p>
          <a:p>
            <a:pPr algn="l" rtl="0">
              <a:buClr>
                <a:srgbClr val="946506"/>
              </a:buClr>
            </a:pPr>
            <a:r>
              <a:rPr lang="en-US" sz="2500" dirty="0" smtClean="0">
                <a:solidFill>
                  <a:srgbClr val="561F1E"/>
                </a:solidFill>
                <a:latin typeface="Aparajita" pitchFamily="34" charset="0"/>
              </a:rPr>
              <a:t>Organizing problem-solving projects through which students can use their knowledge of crystallography, physics and chemistry</a:t>
            </a:r>
          </a:p>
          <a:p>
            <a:pPr algn="l" rtl="0">
              <a:buClr>
                <a:srgbClr val="946506"/>
              </a:buClr>
            </a:pPr>
            <a:r>
              <a:rPr lang="en-US" sz="2500" dirty="0" smtClean="0">
                <a:solidFill>
                  <a:srgbClr val="561F1E"/>
                </a:solidFill>
                <a:latin typeface="Aparajita" pitchFamily="34" charset="0"/>
              </a:rPr>
              <a:t>Organizing crystal-growing competitions</a:t>
            </a:r>
          </a:p>
          <a:p>
            <a:pPr algn="l" rtl="0">
              <a:buClr>
                <a:srgbClr val="946506"/>
              </a:buClr>
            </a:pPr>
            <a:r>
              <a:rPr lang="en-US" sz="2500" dirty="0" smtClean="0">
                <a:solidFill>
                  <a:srgbClr val="561F1E"/>
                </a:solidFill>
                <a:latin typeface="Aparajita" pitchFamily="34" charset="0"/>
              </a:rPr>
              <a:t>…</a:t>
            </a:r>
            <a:endParaRPr lang="fa-IR" sz="2500" dirty="0">
              <a:solidFill>
                <a:srgbClr val="561F1E"/>
              </a:solidFill>
              <a:latin typeface="Aparajita"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3" y="1268760"/>
            <a:ext cx="1296143" cy="4968552"/>
          </a:xfrm>
          <a:prstGeom prst="rect">
            <a:avLst/>
          </a:prstGeom>
        </p:spPr>
      </p:pic>
    </p:spTree>
    <p:extLst>
      <p:ext uri="{BB962C8B-B14F-4D97-AF65-F5344CB8AC3E}">
        <p14:creationId xmlns:p14="http://schemas.microsoft.com/office/powerpoint/2010/main" val="379886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TotalTime>
  <Words>586</Words>
  <Application>Microsoft Office PowerPoint</Application>
  <PresentationFormat>On-screen Show (4:3)</PresentationFormat>
  <Paragraphs>45</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Crystals shape our world</vt:lpstr>
      <vt:lpstr>PowerPoint Presentation</vt:lpstr>
      <vt:lpstr>PowerPoint Presentation</vt:lpstr>
      <vt:lpstr>PowerPoint Presentation</vt:lpstr>
      <vt:lpstr>PowerPoint Presentation</vt:lpstr>
      <vt:lpstr>Main objectives</vt:lpstr>
      <vt:lpstr>    Main activities</vt:lpstr>
      <vt:lpstr>    Key events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dc:creator>
  <cp:lastModifiedBy>khavari</cp:lastModifiedBy>
  <cp:revision>22</cp:revision>
  <dcterms:created xsi:type="dcterms:W3CDTF">2008-04-16T17:31:43Z</dcterms:created>
  <dcterms:modified xsi:type="dcterms:W3CDTF">2014-02-26T22:47:03Z</dcterms:modified>
</cp:coreProperties>
</file>