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theme/themeOverride4.xml" ContentType="application/vnd.openxmlformats-officedocument.themeOverride+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991" r:id="rId2"/>
    <p:sldMasterId id="2147484003" r:id="rId3"/>
    <p:sldMasterId id="2147484041" r:id="rId4"/>
    <p:sldMasterId id="2147484053" r:id="rId5"/>
  </p:sldMasterIdLst>
  <p:sldIdLst>
    <p:sldId id="286" r:id="rId6"/>
    <p:sldId id="256" r:id="rId7"/>
    <p:sldId id="305" r:id="rId8"/>
    <p:sldId id="307" r:id="rId9"/>
    <p:sldId id="304" r:id="rId10"/>
    <p:sldId id="308" r:id="rId11"/>
    <p:sldId id="309" r:id="rId12"/>
    <p:sldId id="310" r:id="rId13"/>
    <p:sldId id="311" r:id="rId14"/>
    <p:sldId id="269" r:id="rId15"/>
    <p:sldId id="319" r:id="rId16"/>
    <p:sldId id="321" r:id="rId17"/>
    <p:sldId id="285" r:id="rId18"/>
    <p:sldId id="314" r:id="rId19"/>
    <p:sldId id="315" r:id="rId20"/>
    <p:sldId id="317" r:id="rId21"/>
    <p:sldId id="316" r:id="rId22"/>
    <p:sldId id="31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taneo BT"/>
        <a:ea typeface="+mn-ea"/>
        <a:cs typeface="Arial" pitchFamily="34" charset="0"/>
      </a:defRPr>
    </a:lvl1pPr>
    <a:lvl2pPr marL="457200" algn="l" rtl="0" fontAlgn="base">
      <a:spcBef>
        <a:spcPct val="0"/>
      </a:spcBef>
      <a:spcAft>
        <a:spcPct val="0"/>
      </a:spcAft>
      <a:defRPr kern="1200">
        <a:solidFill>
          <a:schemeClr val="tx1"/>
        </a:solidFill>
        <a:latin typeface="Cataneo BT"/>
        <a:ea typeface="+mn-ea"/>
        <a:cs typeface="Arial" pitchFamily="34" charset="0"/>
      </a:defRPr>
    </a:lvl2pPr>
    <a:lvl3pPr marL="914400" algn="l" rtl="0" fontAlgn="base">
      <a:spcBef>
        <a:spcPct val="0"/>
      </a:spcBef>
      <a:spcAft>
        <a:spcPct val="0"/>
      </a:spcAft>
      <a:defRPr kern="1200">
        <a:solidFill>
          <a:schemeClr val="tx1"/>
        </a:solidFill>
        <a:latin typeface="Cataneo BT"/>
        <a:ea typeface="+mn-ea"/>
        <a:cs typeface="Arial" pitchFamily="34" charset="0"/>
      </a:defRPr>
    </a:lvl3pPr>
    <a:lvl4pPr marL="1371600" algn="l" rtl="0" fontAlgn="base">
      <a:spcBef>
        <a:spcPct val="0"/>
      </a:spcBef>
      <a:spcAft>
        <a:spcPct val="0"/>
      </a:spcAft>
      <a:defRPr kern="1200">
        <a:solidFill>
          <a:schemeClr val="tx1"/>
        </a:solidFill>
        <a:latin typeface="Cataneo BT"/>
        <a:ea typeface="+mn-ea"/>
        <a:cs typeface="Arial" pitchFamily="34" charset="0"/>
      </a:defRPr>
    </a:lvl4pPr>
    <a:lvl5pPr marL="1828800" algn="l" rtl="0" fontAlgn="base">
      <a:spcBef>
        <a:spcPct val="0"/>
      </a:spcBef>
      <a:spcAft>
        <a:spcPct val="0"/>
      </a:spcAft>
      <a:defRPr kern="1200">
        <a:solidFill>
          <a:schemeClr val="tx1"/>
        </a:solidFill>
        <a:latin typeface="Cataneo BT"/>
        <a:ea typeface="+mn-ea"/>
        <a:cs typeface="Arial" pitchFamily="34" charset="0"/>
      </a:defRPr>
    </a:lvl5pPr>
    <a:lvl6pPr marL="2286000" algn="l" defTabSz="914400" rtl="0" eaLnBrk="1" latinLnBrk="0" hangingPunct="1">
      <a:defRPr kern="1200">
        <a:solidFill>
          <a:schemeClr val="tx1"/>
        </a:solidFill>
        <a:latin typeface="Cataneo BT"/>
        <a:ea typeface="+mn-ea"/>
        <a:cs typeface="Arial" pitchFamily="34" charset="0"/>
      </a:defRPr>
    </a:lvl6pPr>
    <a:lvl7pPr marL="2743200" algn="l" defTabSz="914400" rtl="0" eaLnBrk="1" latinLnBrk="0" hangingPunct="1">
      <a:defRPr kern="1200">
        <a:solidFill>
          <a:schemeClr val="tx1"/>
        </a:solidFill>
        <a:latin typeface="Cataneo BT"/>
        <a:ea typeface="+mn-ea"/>
        <a:cs typeface="Arial" pitchFamily="34" charset="0"/>
      </a:defRPr>
    </a:lvl7pPr>
    <a:lvl8pPr marL="3200400" algn="l" defTabSz="914400" rtl="0" eaLnBrk="1" latinLnBrk="0" hangingPunct="1">
      <a:defRPr kern="1200">
        <a:solidFill>
          <a:schemeClr val="tx1"/>
        </a:solidFill>
        <a:latin typeface="Cataneo BT"/>
        <a:ea typeface="+mn-ea"/>
        <a:cs typeface="Arial" pitchFamily="34" charset="0"/>
      </a:defRPr>
    </a:lvl8pPr>
    <a:lvl9pPr marL="3657600" algn="l" defTabSz="914400" rtl="0" eaLnBrk="1" latinLnBrk="0" hangingPunct="1">
      <a:defRPr kern="1200">
        <a:solidFill>
          <a:schemeClr val="tx1"/>
        </a:solidFill>
        <a:latin typeface="Cataneo BT"/>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66FF66"/>
    <a:srgbClr val="FF0000"/>
    <a:srgbClr val="33CC33"/>
    <a:srgbClr val="008000"/>
    <a:srgbClr val="FFFF00"/>
    <a:srgbClr val="800000"/>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86" autoAdjust="0"/>
    <p:restoredTop sz="94640" autoAdjust="0"/>
  </p:normalViewPr>
  <p:slideViewPr>
    <p:cSldViewPr>
      <p:cViewPr varScale="1">
        <p:scale>
          <a:sx n="66" d="100"/>
          <a:sy n="66" d="100"/>
        </p:scale>
        <p:origin x="-114" y="-276"/>
      </p:cViewPr>
      <p:guideLst>
        <p:guide orient="horz" pos="2160"/>
        <p:guide pos="2880"/>
      </p:guideLst>
    </p:cSldViewPr>
  </p:slideViewPr>
  <p:outlineViewPr>
    <p:cViewPr>
      <p:scale>
        <a:sx n="33" d="100"/>
        <a:sy n="33" d="100"/>
      </p:scale>
      <p:origin x="18" y="1050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lgn="ctr">
                <a:defRPr/>
              </a:pPr>
              <a:endParaRPr lang="en-US">
                <a:latin typeface="Cataneo BT" pitchFamily="66" charset="0"/>
                <a:cs typeface="Arial" charset="0"/>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lgn="ctr">
                  <a:defRPr/>
                </a:pPr>
                <a:endParaRPr lang="en-US">
                  <a:latin typeface="Cataneo BT" pitchFamily="66" charset="0"/>
                  <a:cs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lgn="ctr">
                  <a:defRPr/>
                </a:pPr>
                <a:endParaRPr lang="en-US">
                  <a:latin typeface="Cataneo BT" pitchFamily="66" charset="0"/>
                  <a:cs typeface="Arial" charset="0"/>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lgn="ctr">
                  <a:defRPr/>
                </a:pPr>
                <a:endParaRPr lang="en-US">
                  <a:latin typeface="Cataneo BT" pitchFamily="66" charset="0"/>
                  <a:cs typeface="Arial" charset="0"/>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lgn="ctr">
                  <a:defRPr/>
                </a:pPr>
                <a:endParaRPr lang="en-US">
                  <a:latin typeface="Cataneo BT" pitchFamily="66" charset="0"/>
                  <a:cs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lgn="ctr">
                  <a:defRPr/>
                </a:pPr>
                <a:endParaRPr lang="en-US">
                  <a:latin typeface="Cataneo BT" pitchFamily="66" charset="0"/>
                  <a:cs typeface="Arial" charset="0"/>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lgn="ctr">
                  <a:defRPr/>
                </a:pPr>
                <a:endParaRPr lang="en-US">
                  <a:latin typeface="Cataneo BT" pitchFamily="66" charset="0"/>
                  <a:cs typeface="Arial" charset="0"/>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lgn="ctr">
                  <a:defRPr/>
                </a:pPr>
                <a:endParaRPr lang="en-US">
                  <a:latin typeface="Cataneo BT" pitchFamily="66" charset="0"/>
                  <a:cs typeface="Arial" charset="0"/>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lgn="ctr">
                  <a:defRPr/>
                </a:pPr>
                <a:endParaRPr lang="en-US">
                  <a:latin typeface="Cataneo BT" pitchFamily="66" charset="0"/>
                  <a:cs typeface="Arial" charset="0"/>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lgn="ctr">
                  <a:defRPr/>
                </a:pPr>
                <a:endParaRPr lang="en-US">
                  <a:latin typeface="Cataneo BT" pitchFamily="66" charset="0"/>
                  <a:cs typeface="Arial" charset="0"/>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lgn="ctr">
                  <a:defRPr/>
                </a:pPr>
                <a:endParaRPr lang="en-US">
                  <a:latin typeface="Cataneo BT" pitchFamily="66" charset="0"/>
                  <a:cs typeface="Arial" charset="0"/>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lgn="ctr">
                  <a:defRPr/>
                </a:pPr>
                <a:endParaRPr lang="en-US">
                  <a:latin typeface="Cataneo BT" pitchFamily="66" charset="0"/>
                  <a:cs typeface="Arial" charset="0"/>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lgn="ctr">
                  <a:defRPr/>
                </a:pPr>
                <a:endParaRPr lang="en-US">
                  <a:latin typeface="Cataneo BT" pitchFamily="66" charset="0"/>
                  <a:cs typeface="Arial" charset="0"/>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grpSp>
        </p:grpSp>
      </p:grpSp>
      <p:sp>
        <p:nvSpPr>
          <p:cNvPr id="15059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5059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37AB24EA-1B18-4B35-A74E-26582D1A9B1B}" type="slidenum">
              <a:rPr lang="ar-SA"/>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58E83AF5-2548-4075-B8FF-9A9000237256}" type="slidenum">
              <a:rPr lang="ar-SA"/>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E5BE34AC-E4C0-4286-A791-45F7C20ECE22}" type="slidenum">
              <a:rPr lang="ar-SA"/>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DCAFAE48-25E3-478C-ACA3-F575249549C8}"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B36F8B53-95A9-4978-B4E6-F078E985B5C4}" type="slidenum">
              <a:rPr lang="ar-SA"/>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0CCA038B-FD21-4A8D-9269-5DDB20C209C7}"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2F51A5F-347B-442A-BD08-E8A77B609D3B}"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0F149726-B8D6-4049-AE84-392DA6170C7C}"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C5487369-EF8C-4703-B688-3962B50DFCD6}" type="slidenum">
              <a:rPr lang="ar-SA"/>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3B0D91B-851B-4C28-96FE-92D138127C54}" type="slidenum">
              <a:rPr lang="ar-SA"/>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ctr">
              <a:defRPr/>
            </a:pPr>
            <a:endParaRPr lang="en-US" dirty="0">
              <a:latin typeface="Cataneo BT" pitchFamily="66" charset="0"/>
              <a:cs typeface="Arial"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ctr">
              <a:defRPr/>
            </a:pPr>
            <a:endParaRPr lang="en-US" dirty="0">
              <a:latin typeface="Cataneo BT" pitchFamily="66" charset="0"/>
              <a:cs typeface="Arial" charset="0"/>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ctr">
              <a:defRPr/>
            </a:pPr>
            <a:endParaRPr lang="en-US" dirty="0">
              <a:latin typeface="Cataneo BT" pitchFamily="66" charset="0"/>
              <a:cs typeface="Arial" charset="0"/>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63581F8E-1F12-455C-8524-3C8BD4FC940B}" type="slidenum">
              <a:rPr lang="ar-SA"/>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2BDF1CC8-717F-486B-8FF3-CDC9B21154E2}" type="slidenum">
              <a:rPr lang="ar-SA"/>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ctr">
              <a:defRPr/>
            </a:pPr>
            <a:endParaRPr lang="en-US" dirty="0">
              <a:latin typeface="Cataneo BT" pitchFamily="66" charset="0"/>
              <a:cs typeface="Arial" charset="0"/>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ctr">
              <a:defRPr/>
            </a:pPr>
            <a:endParaRPr lang="en-US" dirty="0">
              <a:latin typeface="Cataneo BT" pitchFamily="66" charset="0"/>
              <a:cs typeface="Arial"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E26E05C6-0B1C-4C4A-AF84-82BC90BD39ED}" type="slidenum">
              <a:rPr lang="ar-SA"/>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B9F9672-8290-45F3-8D29-6F632B0518B4}" type="slidenum">
              <a:rPr lang="ar-SA"/>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CF2615D-77FD-4D5A-B001-CA770FFCBD41}" type="slidenum">
              <a:rPr lang="ar-SA"/>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629C672-5172-4A08-A56A-9E7E2322A56B}"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016F47-9FB6-4A21-93E1-7642230F8F17}" type="slidenum">
              <a:rPr lang="ar-SA"/>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D1E07A7-938E-48A2-B93C-0CFEEF60F8E7}"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203A94-6410-4243-BEF7-052C818A0837}" type="slidenum">
              <a:rPr lang="ar-SA"/>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108E268-DBA8-4A55-8947-AEE83CB5B825}" type="slidenum">
              <a:rPr lang="ar-SA"/>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5AB28A4-8A44-42C8-867B-B5082961655C}" type="slidenum">
              <a:rPr lang="ar-SA"/>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768FA29-BDF1-4479-BA8A-2B81A1C8D0D7}"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B448ECFF-6CF2-403C-BC3F-C00DC63259CF}" type="slidenum">
              <a:rPr lang="ar-SA"/>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4B841597-C7CB-4F62-B70E-4C335E6E07A2}" type="slidenum">
              <a:rPr lang="ar-SA"/>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AACA1321-ED31-449E-BA07-1A271DB6160C}"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6F8651-671A-414F-A585-FA2E708706E6}" type="slidenum">
              <a:rPr lang="ar-SA"/>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AF7FCE0-E635-436C-AFF3-B8DA80BCFA0C}" type="slidenum">
              <a:rPr lang="ar-SA"/>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E9D1F513-19C7-4267-BF67-19EA9315BFB7}" type="slidenum">
              <a:rPr lang="ar-SA"/>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7D160E9C-C2A8-4DC6-859F-CC98AEC4C569}" type="slidenum">
              <a:rPr lang="ar-SA"/>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41652B8E-735A-4655-8F84-1C42F14CFC98}"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EB7E0F02-B63E-4672-B250-FA8D97FFE9FC}" type="slidenum">
              <a:rPr lang="ar-SA"/>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F75631A1-6CBB-466E-8E12-660D69476982}" type="slidenum">
              <a:rPr lang="ar-SA"/>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A651173-C709-420D-BD59-40B8A78C4E77}"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2CF31843-35A5-4156-AA1B-D8833A48E124}" type="slidenum">
              <a:rPr lang="ar-SA"/>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C5CDE73A-2703-4956-931B-0BD016D41953}" type="slidenum">
              <a:rPr lang="ar-SA"/>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8AECF84-E3D9-43DF-BDEF-8657E33E3EFD}" type="slidenum">
              <a:rPr lang="ar-SA"/>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539592DD-C061-46D0-8F7D-B0AA5BEBAF02}" type="slidenum">
              <a:rPr lang="ar-SA"/>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0A94AB49-C226-430E-80DC-3FD82F012CFE}" type="slidenum">
              <a:rPr lang="ar-SA"/>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65B2D4-AE12-45E3-BC6C-D6EEFCB643B4}" type="slidenum">
              <a:rPr lang="ar-SA"/>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endParaRPr lang="en-US"/>
          </a:p>
        </p:txBody>
      </p:sp>
      <p:sp>
        <p:nvSpPr>
          <p:cNvPr id="8" name="Slide Number Placeholder 15"/>
          <p:cNvSpPr>
            <a:spLocks noGrp="1"/>
          </p:cNvSpPr>
          <p:nvPr>
            <p:ph type="sldNum" sz="quarter" idx="11"/>
          </p:nvPr>
        </p:nvSpPr>
        <p:spPr/>
        <p:txBody>
          <a:bodyPr/>
          <a:lstStyle>
            <a:lvl1pPr>
              <a:defRPr/>
            </a:lvl1pPr>
          </a:lstStyle>
          <a:p>
            <a:pPr>
              <a:defRPr/>
            </a:pPr>
            <a:fld id="{D46D12A3-F906-4F32-8408-7858C173501D}" type="slidenum">
              <a:rPr lang="ar-SA"/>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BB419638-D20E-4D72-8401-1986E77A30F9}" type="slidenum">
              <a:rPr lang="ar-SA"/>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E71600-CEAA-4253-BC2C-03E7A7468CCE}" type="slidenum">
              <a:rPr lang="ar-SA"/>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DB287E90-0973-4396-841A-542E5A356C1C}" type="slidenum">
              <a:rPr lang="ar-SA"/>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F02AF2F0-CEAD-46E3-B987-325774502965}" type="slidenum">
              <a:rPr lang="ar-SA"/>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410E96D9-8939-493E-A369-6148E88055E9}" type="slidenum">
              <a:rPr lang="ar-SA"/>
              <a:pPr>
                <a:defRPr/>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51B72BC9-7370-47C3-A10E-1EDD064DDA85}" type="slidenum">
              <a:rPr lang="ar-SA"/>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5962D954-94E8-4BAA-AAE0-C7A9A86A6DE4}" type="slidenum">
              <a:rPr lang="ar-SA"/>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5FD397DD-4EDF-4B4E-8B3C-19720E2EB832}" type="slidenum">
              <a:rPr lang="ar-SA"/>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2A297FAF-F3A9-4D3B-BDDC-9D7547CEAD86}" type="slidenum">
              <a:rPr lang="ar-SA"/>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FA0EB3EF-A8BE-44A5-9195-D2A42A5E5075}" type="slidenum">
              <a:rPr lang="ar-SA"/>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C414BEAD-FE5D-4085-8CB7-730D7F14BF2A}"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7780E9EA-2DBA-4041-9573-8A147348E772}" type="slidenum">
              <a:rPr lang="ar-SA"/>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86A37C59-E49E-4849-AB38-C3A70B88B6C4}" type="slidenum">
              <a:rPr lang="ar-SA"/>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5C83B285-A784-4B4A-9134-8C46AEE59BAE}" type="slidenum">
              <a:rPr lang="ar-SA"/>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D88D147E-A194-4247-A0E2-46B34962DC50}" type="slidenum">
              <a:rPr lang="ar-SA"/>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lgn="ctr">
              <a:defRPr/>
            </a:pPr>
            <a:endParaRPr lang="en-US">
              <a:latin typeface="Cataneo BT" pitchFamily="66" charset="0"/>
              <a:cs typeface="Arial" charset="0"/>
            </a:endParaRPr>
          </a:p>
        </p:txBody>
      </p:sp>
      <p:grpSp>
        <p:nvGrpSpPr>
          <p:cNvPr id="1027" name="Group 3"/>
          <p:cNvGrpSpPr>
            <a:grpSpLocks/>
          </p:cNvGrpSpPr>
          <p:nvPr/>
        </p:nvGrpSpPr>
        <p:grpSpPr bwMode="auto">
          <a:xfrm>
            <a:off x="3175" y="4267200"/>
            <a:ext cx="9140825" cy="2590800"/>
            <a:chOff x="2" y="2688"/>
            <a:chExt cx="5758" cy="1632"/>
          </a:xfrm>
        </p:grpSpPr>
        <p:sp>
          <p:nvSpPr>
            <p:cNvPr id="149508"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lgn="ctr">
                <a:defRPr/>
              </a:pPr>
              <a:endParaRPr lang="en-US">
                <a:latin typeface="Cataneo BT" pitchFamily="66" charset="0"/>
                <a:cs typeface="Arial" charset="0"/>
              </a:endParaRPr>
            </a:p>
          </p:txBody>
        </p:sp>
        <p:grpSp>
          <p:nvGrpSpPr>
            <p:cNvPr id="1034" name="Group 5"/>
            <p:cNvGrpSpPr>
              <a:grpSpLocks/>
            </p:cNvGrpSpPr>
            <p:nvPr userDrawn="1"/>
          </p:nvGrpSpPr>
          <p:grpSpPr bwMode="auto">
            <a:xfrm>
              <a:off x="3528" y="3715"/>
              <a:ext cx="792" cy="521"/>
              <a:chOff x="3527" y="3715"/>
              <a:chExt cx="792" cy="521"/>
            </a:xfrm>
          </p:grpSpPr>
          <p:sp>
            <p:nvSpPr>
              <p:cNvPr id="14951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lgn="ctr">
                  <a:defRPr/>
                </a:pPr>
                <a:endParaRPr lang="en-US">
                  <a:latin typeface="Cataneo BT" pitchFamily="66" charset="0"/>
                  <a:cs typeface="Arial" charset="0"/>
                </a:endParaRPr>
              </a:p>
            </p:txBody>
          </p:sp>
          <p:sp>
            <p:nvSpPr>
              <p:cNvPr id="14951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4951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4951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4951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49515"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16"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17"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18"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lgn="ctr">
                  <a:defRPr/>
                </a:pPr>
                <a:endParaRPr lang="en-US">
                  <a:latin typeface="Cataneo BT" pitchFamily="66" charset="0"/>
                  <a:cs typeface="Arial" charset="0"/>
                </a:endParaRPr>
              </a:p>
            </p:txBody>
          </p:sp>
          <p:sp>
            <p:nvSpPr>
              <p:cNvPr id="149519"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lgn="ctr">
                  <a:defRPr/>
                </a:pPr>
                <a:endParaRPr lang="en-US">
                  <a:latin typeface="Cataneo BT" pitchFamily="66" charset="0"/>
                  <a:cs typeface="Arial" charset="0"/>
                </a:endParaRPr>
              </a:p>
            </p:txBody>
          </p:sp>
          <p:sp>
            <p:nvSpPr>
              <p:cNvPr id="14952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14952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4952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4952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4952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4952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4952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4952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4952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49530"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31"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32"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lgn="ctr">
                  <a:defRPr/>
                </a:pPr>
                <a:endParaRPr lang="en-US">
                  <a:latin typeface="Cataneo BT" pitchFamily="66" charset="0"/>
                  <a:cs typeface="Arial" charset="0"/>
                </a:endParaRPr>
              </a:p>
            </p:txBody>
          </p:sp>
          <p:sp>
            <p:nvSpPr>
              <p:cNvPr id="149533"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34"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lgn="ctr">
                  <a:defRPr/>
                </a:pPr>
                <a:endParaRPr lang="en-US">
                  <a:latin typeface="Cataneo BT" pitchFamily="66" charset="0"/>
                  <a:cs typeface="Arial" charset="0"/>
                </a:endParaRPr>
              </a:p>
            </p:txBody>
          </p:sp>
          <p:sp>
            <p:nvSpPr>
              <p:cNvPr id="149535"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lgn="ctr">
                  <a:defRPr/>
                </a:pPr>
                <a:endParaRPr lang="en-US">
                  <a:latin typeface="Cataneo BT" pitchFamily="66" charset="0"/>
                  <a:cs typeface="Arial" charset="0"/>
                </a:endParaRPr>
              </a:p>
            </p:txBody>
          </p:sp>
          <p:sp>
            <p:nvSpPr>
              <p:cNvPr id="149536"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37"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38"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39"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lgn="ctr">
                  <a:defRPr/>
                </a:pPr>
                <a:endParaRPr lang="en-US">
                  <a:latin typeface="Cataneo BT" pitchFamily="66" charset="0"/>
                  <a:cs typeface="Arial" charset="0"/>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149541"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42"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43"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44"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45"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46"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47"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48"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lgn="ctr">
                  <a:defRPr/>
                </a:pPr>
                <a:endParaRPr lang="en-US">
                  <a:latin typeface="Cataneo BT" pitchFamily="66" charset="0"/>
                  <a:cs typeface="Arial" charset="0"/>
                </a:endParaRPr>
              </a:p>
            </p:txBody>
          </p:sp>
          <p:sp>
            <p:nvSpPr>
              <p:cNvPr id="149549"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lgn="ctr">
                  <a:defRPr/>
                </a:pPr>
                <a:endParaRPr lang="en-US">
                  <a:latin typeface="Cataneo BT" pitchFamily="66" charset="0"/>
                  <a:cs typeface="Arial" charset="0"/>
                </a:endParaRPr>
              </a:p>
            </p:txBody>
          </p:sp>
          <p:sp>
            <p:nvSpPr>
              <p:cNvPr id="149550"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51"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5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4955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4955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4955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4955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4955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grpSp>
        <p:grpSp>
          <p:nvGrpSpPr>
            <p:cNvPr id="1037" name="Group 54"/>
            <p:cNvGrpSpPr>
              <a:grpSpLocks/>
            </p:cNvGrpSpPr>
            <p:nvPr userDrawn="1"/>
          </p:nvGrpSpPr>
          <p:grpSpPr bwMode="auto">
            <a:xfrm>
              <a:off x="5280" y="3024"/>
              <a:ext cx="425" cy="258"/>
              <a:chOff x="5280" y="3024"/>
              <a:chExt cx="425" cy="258"/>
            </a:xfrm>
          </p:grpSpPr>
          <p:sp>
            <p:nvSpPr>
              <p:cNvPr id="149559"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60"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61"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62"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63"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64"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lgn="ctr">
                  <a:defRPr/>
                </a:pPr>
                <a:endParaRPr lang="en-US">
                  <a:latin typeface="Cataneo BT" pitchFamily="66" charset="0"/>
                  <a:cs typeface="Arial" charset="0"/>
                </a:endParaRPr>
              </a:p>
            </p:txBody>
          </p:sp>
          <p:sp>
            <p:nvSpPr>
              <p:cNvPr id="149565"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lgn="ctr">
                  <a:defRPr/>
                </a:pPr>
                <a:endParaRPr lang="en-US">
                  <a:latin typeface="Cataneo BT" pitchFamily="66" charset="0"/>
                  <a:cs typeface="Arial" charset="0"/>
                </a:endParaRPr>
              </a:p>
            </p:txBody>
          </p:sp>
          <p:grpSp>
            <p:nvGrpSpPr>
              <p:cNvPr id="1045" name="Group 62"/>
              <p:cNvGrpSpPr>
                <a:grpSpLocks/>
              </p:cNvGrpSpPr>
              <p:nvPr/>
            </p:nvGrpSpPr>
            <p:grpSpPr bwMode="auto">
              <a:xfrm>
                <a:off x="5381" y="3085"/>
                <a:ext cx="227" cy="132"/>
                <a:chOff x="5381" y="3085"/>
                <a:chExt cx="227" cy="132"/>
              </a:xfrm>
            </p:grpSpPr>
            <p:sp>
              <p:nvSpPr>
                <p:cNvPr id="149567"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49568"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49569"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sp>
              <p:nvSpPr>
                <p:cNvPr id="149570"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lgn="ctr">
                    <a:defRPr/>
                  </a:pPr>
                  <a:endParaRPr lang="en-US">
                    <a:latin typeface="Cataneo BT" pitchFamily="66" charset="0"/>
                    <a:cs typeface="Arial" charset="0"/>
                  </a:endParaRPr>
                </a:p>
              </p:txBody>
            </p:sp>
          </p:grpSp>
        </p:grpSp>
      </p:grpSp>
      <p:sp>
        <p:nvSpPr>
          <p:cNvPr id="149571"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49572"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9573"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effectLst>
                  <a:outerShdw blurRad="38100" dist="38100" dir="2700000" algn="tl">
                    <a:srgbClr val="000000"/>
                  </a:outerShdw>
                </a:effectLst>
                <a:latin typeface="+mn-lt"/>
                <a:cs typeface="Arial" charset="0"/>
              </a:defRPr>
            </a:lvl1pPr>
          </a:lstStyle>
          <a:p>
            <a:pPr>
              <a:defRPr/>
            </a:pPr>
            <a:endParaRPr lang="en-US"/>
          </a:p>
        </p:txBody>
      </p:sp>
      <p:sp>
        <p:nvSpPr>
          <p:cNvPr id="149574"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mn-lt"/>
                <a:cs typeface="Arial" charset="0"/>
              </a:defRPr>
            </a:lvl1pPr>
          </a:lstStyle>
          <a:p>
            <a:pPr>
              <a:defRPr/>
            </a:pPr>
            <a:endParaRPr lang="en-US"/>
          </a:p>
        </p:txBody>
      </p:sp>
      <p:sp>
        <p:nvSpPr>
          <p:cNvPr id="149575"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mn-lt"/>
                <a:cs typeface="Arial" charset="0"/>
              </a:defRPr>
            </a:lvl1pPr>
          </a:lstStyle>
          <a:p>
            <a:pPr>
              <a:defRPr/>
            </a:pPr>
            <a:fld id="{B1C001BE-3395-45DF-813E-52186E6CC27A}"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4538"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transition/>
  <p:timing>
    <p:tnLst>
      <p:par>
        <p:cTn id="1" dur="indefinite" restart="never" nodeType="tmRoot"/>
      </p:par>
    </p:tnLst>
  </p:timing>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r" rtl="1"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ctr">
              <a:defRPr/>
            </a:pPr>
            <a:endParaRPr lang="en-US" dirty="0">
              <a:latin typeface="Cataneo BT" pitchFamily="66" charset="0"/>
              <a:cs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latin typeface="Cataneo BT" pitchFamily="66" charset="0"/>
                <a:cs typeface="Arial" charset="0"/>
              </a:defRPr>
            </a:lvl1pPr>
          </a:lstStyle>
          <a:p>
            <a:pPr>
              <a:defRPr/>
            </a:pPr>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Cataneo BT" pitchFamily="66" charset="0"/>
                <a:cs typeface="Arial" charset="0"/>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latin typeface="Cataneo BT" pitchFamily="66" charset="0"/>
                <a:cs typeface="Arial" charset="0"/>
              </a:defRPr>
            </a:lvl1pPr>
          </a:lstStyle>
          <a:p>
            <a:pPr>
              <a:defRPr/>
            </a:pPr>
            <a:fld id="{5B4E4770-CAA9-499A-9373-7B0970F33A2C}"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4539" r:id="rId1"/>
    <p:sldLayoutId id="2147484540" r:id="rId2"/>
    <p:sldLayoutId id="2147484541" r:id="rId3"/>
    <p:sldLayoutId id="2147484500" r:id="rId4"/>
    <p:sldLayoutId id="2147484501" r:id="rId5"/>
    <p:sldLayoutId id="2147484542" r:id="rId6"/>
    <p:sldLayoutId id="2147484502" r:id="rId7"/>
    <p:sldLayoutId id="2147484543" r:id="rId8"/>
    <p:sldLayoutId id="2147484544" r:id="rId9"/>
    <p:sldLayoutId id="2147484503" r:id="rId10"/>
    <p:sldLayoutId id="2147484504"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3077"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Cataneo BT" pitchFamily="66" charset="0"/>
                <a:cs typeface="Arial" charset="0"/>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Cataneo BT" pitchFamily="66" charset="0"/>
                <a:cs typeface="Arial" charset="0"/>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latin typeface="Cataneo BT" pitchFamily="66" charset="0"/>
                <a:cs typeface="Arial" charset="0"/>
              </a:defRPr>
            </a:lvl1pPr>
            <a:extLst/>
          </a:lstStyle>
          <a:p>
            <a:pPr>
              <a:defRPr/>
            </a:pPr>
            <a:fld id="{BD689C27-0883-4B3B-AB53-4ED5483EB5E9}"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4545" r:id="rId1"/>
    <p:sldLayoutId id="2147484505" r:id="rId2"/>
    <p:sldLayoutId id="2147484546" r:id="rId3"/>
    <p:sldLayoutId id="2147484506" r:id="rId4"/>
    <p:sldLayoutId id="2147484507" r:id="rId5"/>
    <p:sldLayoutId id="2147484508" r:id="rId6"/>
    <p:sldLayoutId id="2147484547" r:id="rId7"/>
    <p:sldLayoutId id="2147484548" r:id="rId8"/>
    <p:sldLayoutId id="2147484549" r:id="rId9"/>
    <p:sldLayoutId id="2147484509" r:id="rId10"/>
    <p:sldLayoutId id="2147484550"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5125"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Cataneo BT" pitchFamily="66" charset="0"/>
                <a:cs typeface="Arial" charset="0"/>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Cataneo BT" pitchFamily="66" charset="0"/>
                <a:cs typeface="Arial" charset="0"/>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Cataneo BT" pitchFamily="66" charset="0"/>
                <a:cs typeface="Arial" charset="0"/>
              </a:defRPr>
            </a:lvl1pPr>
          </a:lstStyle>
          <a:p>
            <a:pPr>
              <a:defRPr/>
            </a:pPr>
            <a:fld id="{8E6BC96A-C4EB-492C-96B3-5D7E8BF41FB0}" type="slidenum">
              <a:rPr lang="ar-SA"/>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a:defRPr/>
            </a:pPr>
            <a:endParaRPr lang="en-US">
              <a:latin typeface="Cataneo BT" pitchFamily="66" charset="0"/>
              <a:cs typeface="Arial" charset="0"/>
            </a:endParaRPr>
          </a:p>
        </p:txBody>
      </p:sp>
    </p:spTree>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17" r:id="rId4"/>
    <p:sldLayoutId id="2147484558" r:id="rId5"/>
    <p:sldLayoutId id="2147484518" r:id="rId6"/>
    <p:sldLayoutId id="2147484559" r:id="rId7"/>
    <p:sldLayoutId id="2147484560" r:id="rId8"/>
    <p:sldLayoutId id="2147484561" r:id="rId9"/>
    <p:sldLayoutId id="2147484519" r:id="rId10"/>
    <p:sldLayoutId id="2147484562"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14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latin typeface="Cataneo BT" pitchFamily="66" charset="0"/>
                <a:cs typeface="Arial" charset="0"/>
              </a:defRPr>
            </a:lvl1pPr>
          </a:lstStyle>
          <a:p>
            <a:pPr>
              <a:defRPr/>
            </a:pPr>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latin typeface="Cataneo BT" pitchFamily="66" charset="0"/>
                <a:cs typeface="Arial" charset="0"/>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latin typeface="Cataneo BT" pitchFamily="66" charset="0"/>
                <a:cs typeface="Arial" charset="0"/>
              </a:defRPr>
            </a:lvl1pPr>
          </a:lstStyle>
          <a:p>
            <a:pPr>
              <a:defRPr/>
            </a:pPr>
            <a:fld id="{9E4AC257-DD3D-4939-9BCE-CDFB726F463D}" type="slidenum">
              <a:rPr lang="ar-SA"/>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4563" r:id="rId1"/>
    <p:sldLayoutId id="2147484520" r:id="rId2"/>
    <p:sldLayoutId id="2147484564" r:id="rId3"/>
    <p:sldLayoutId id="2147484521" r:id="rId4"/>
    <p:sldLayoutId id="2147484565" r:id="rId5"/>
    <p:sldLayoutId id="2147484522" r:id="rId6"/>
    <p:sldLayoutId id="2147484523" r:id="rId7"/>
    <p:sldLayoutId id="2147484524" r:id="rId8"/>
    <p:sldLayoutId id="2147484525" r:id="rId9"/>
    <p:sldLayoutId id="2147484526" r:id="rId10"/>
    <p:sldLayoutId id="2147484527"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ChangeArrowheads="1"/>
          </p:cNvSpPr>
          <p:nvPr/>
        </p:nvSpPr>
        <p:spPr bwMode="auto">
          <a:xfrm>
            <a:off x="1042988" y="5084763"/>
            <a:ext cx="3384550" cy="1773237"/>
          </a:xfrm>
          <a:prstGeom prst="rect">
            <a:avLst/>
          </a:prstGeom>
          <a:noFill/>
          <a:ln w="9525" algn="ctr">
            <a:noFill/>
            <a:miter lim="800000"/>
            <a:headEnd/>
            <a:tailEnd/>
          </a:ln>
        </p:spPr>
        <p:txBody>
          <a:bodyPr wrap="none" anchor="ctr"/>
          <a:lstStyle/>
          <a:p>
            <a:pPr algn="ctr"/>
            <a:endParaRPr lang="en-US"/>
          </a:p>
        </p:txBody>
      </p:sp>
      <p:pic>
        <p:nvPicPr>
          <p:cNvPr id="89108" name="Picture 20" descr="308"/>
          <p:cNvPicPr>
            <a:picLocks noChangeAspect="1" noChangeArrowheads="1"/>
          </p:cNvPicPr>
          <p:nvPr/>
        </p:nvPicPr>
        <p:blipFill>
          <a:blip r:embed="rId2"/>
          <a:srcRect/>
          <a:stretch>
            <a:fillRect/>
          </a:stretch>
        </p:blipFill>
        <p:spPr bwMode="auto">
          <a:xfrm>
            <a:off x="0" y="0"/>
            <a:ext cx="9144000" cy="4191000"/>
          </a:xfrm>
          <a:prstGeom prst="rect">
            <a:avLst/>
          </a:prstGeom>
          <a:noFill/>
          <a:ln w="9525">
            <a:noFill/>
            <a:miter lim="800000"/>
            <a:headEnd/>
            <a:tailEnd/>
          </a:ln>
        </p:spPr>
      </p:pic>
      <p:sp>
        <p:nvSpPr>
          <p:cNvPr id="7" name="Content Placeholder 2"/>
          <p:cNvSpPr>
            <a:spLocks noGrp="1"/>
          </p:cNvSpPr>
          <p:nvPr>
            <p:ph idx="1"/>
          </p:nvPr>
        </p:nvSpPr>
        <p:spPr>
          <a:xfrm>
            <a:off x="381000" y="4114800"/>
            <a:ext cx="8229600" cy="2743200"/>
          </a:xfrm>
        </p:spPr>
        <p:txBody>
          <a:bodyPr rtlCol="0">
            <a:normAutofit/>
          </a:bodyPr>
          <a:lstStyle/>
          <a:p>
            <a:pPr marL="119063" indent="-320040" algn="ctr" rtl="1" eaLnBrk="1" fontAlgn="auto" hangingPunct="1">
              <a:lnSpc>
                <a:spcPct val="90000"/>
              </a:lnSpc>
              <a:spcBef>
                <a:spcPts val="0"/>
              </a:spcBef>
              <a:spcAft>
                <a:spcPts val="0"/>
              </a:spcAft>
              <a:buFont typeface="Wingdings 2"/>
              <a:buChar char=""/>
              <a:defRPr/>
            </a:pPr>
            <a:endParaRPr lang="fa-IR" sz="1000" dirty="0" smtClean="0">
              <a:solidFill>
                <a:srgbClr val="7030A0"/>
              </a:solidFill>
              <a:cs typeface="IranNastaliq" pitchFamily="18" charset="0"/>
            </a:endParaRPr>
          </a:p>
          <a:p>
            <a:pPr marL="119063" indent="-320040" algn="ctr" rtl="1" eaLnBrk="1" fontAlgn="auto" hangingPunct="1">
              <a:lnSpc>
                <a:spcPct val="90000"/>
              </a:lnSpc>
              <a:spcBef>
                <a:spcPts val="0"/>
              </a:spcBef>
              <a:spcAft>
                <a:spcPts val="0"/>
              </a:spcAft>
              <a:buFont typeface="Wingdings 2"/>
              <a:buChar char=""/>
              <a:defRPr/>
            </a:pPr>
            <a:endParaRPr lang="en-US" sz="1000" dirty="0" smtClean="0">
              <a:solidFill>
                <a:srgbClr val="7030A0"/>
              </a:solidFill>
              <a:cs typeface="IranNastaliq" pitchFamily="18" charset="0"/>
            </a:endParaRPr>
          </a:p>
          <a:p>
            <a:pPr marL="119063" indent="-320040" algn="ctr" rtl="1" eaLnBrk="1" fontAlgn="auto" hangingPunct="1">
              <a:lnSpc>
                <a:spcPct val="90000"/>
              </a:lnSpc>
              <a:spcBef>
                <a:spcPts val="0"/>
              </a:spcBef>
              <a:spcAft>
                <a:spcPts val="0"/>
              </a:spcAft>
              <a:buFontTx/>
              <a:buNone/>
              <a:defRPr/>
            </a:pPr>
            <a:endParaRPr lang="fa-IR" sz="2800" dirty="0" smtClean="0">
              <a:solidFill>
                <a:srgbClr val="7030A0"/>
              </a:solidFill>
              <a:cs typeface="IranNastaliq" pitchFamily="18" charset="0"/>
            </a:endParaRPr>
          </a:p>
          <a:p>
            <a:pPr marL="119063" algn="ctr" rtl="1" eaLnBrk="1" hangingPunct="1">
              <a:lnSpc>
                <a:spcPct val="90000"/>
              </a:lnSpc>
              <a:buFontTx/>
              <a:buNone/>
              <a:defRPr/>
            </a:pPr>
            <a:r>
              <a:rPr lang="fa-IR" sz="2400" dirty="0" smtClean="0">
                <a:solidFill>
                  <a:srgbClr val="7030A0"/>
                </a:solidFill>
                <a:cs typeface="B Davat" pitchFamily="2" charset="-78"/>
              </a:rPr>
              <a:t>پیامبر اکرم</a:t>
            </a:r>
            <a:r>
              <a:rPr lang="en-US" sz="2400" dirty="0" smtClean="0">
                <a:solidFill>
                  <a:srgbClr val="7030A0"/>
                </a:solidFill>
                <a:cs typeface="B Davat" pitchFamily="2" charset="-78"/>
              </a:rPr>
              <a:t> </a:t>
            </a:r>
            <a:r>
              <a:rPr lang="fa-IR" sz="2000" dirty="0" smtClean="0">
                <a:solidFill>
                  <a:srgbClr val="7030A0"/>
                </a:solidFill>
                <a:cs typeface="B Davat" pitchFamily="2" charset="-78"/>
              </a:rPr>
              <a:t>(</a:t>
            </a:r>
            <a:r>
              <a:rPr lang="fa-IR" sz="1400" dirty="0" smtClean="0">
                <a:solidFill>
                  <a:srgbClr val="7030A0"/>
                </a:solidFill>
                <a:cs typeface="B Davat" pitchFamily="2" charset="-78"/>
              </a:rPr>
              <a:t>صلی الله علیه و آله و سلم</a:t>
            </a:r>
            <a:r>
              <a:rPr lang="fa-IR" sz="2000" dirty="0" smtClean="0">
                <a:solidFill>
                  <a:srgbClr val="7030A0"/>
                </a:solidFill>
                <a:cs typeface="B Davat" pitchFamily="2" charset="-78"/>
              </a:rPr>
              <a:t>) </a:t>
            </a:r>
            <a:r>
              <a:rPr lang="fa-IR" sz="2800" dirty="0" smtClean="0">
                <a:solidFill>
                  <a:srgbClr val="7030A0"/>
                </a:solidFill>
                <a:cs typeface="B Davat" pitchFamily="2" charset="-78"/>
              </a:rPr>
              <a:t>: </a:t>
            </a:r>
            <a:r>
              <a:rPr lang="fa-IR" sz="2800" dirty="0" smtClean="0">
                <a:solidFill>
                  <a:srgbClr val="7030A0"/>
                </a:solidFill>
                <a:cs typeface="2  Sepideh" pitchFamily="2" charset="-78"/>
              </a:rPr>
              <a:t>«کل أمر ذی بال لم یبدأ فیه بإسم الله فهو أبتر»</a:t>
            </a:r>
            <a:endParaRPr lang="en-US" sz="2800" dirty="0" smtClean="0">
              <a:solidFill>
                <a:srgbClr val="7030A0"/>
              </a:solidFill>
              <a:cs typeface="2  Sepideh" pitchFamily="2" charset="-78"/>
            </a:endParaRPr>
          </a:p>
          <a:p>
            <a:pPr marL="119063" algn="ctr" rtl="1" eaLnBrk="1" hangingPunct="1">
              <a:lnSpc>
                <a:spcPct val="90000"/>
              </a:lnSpc>
              <a:buFontTx/>
              <a:buNone/>
              <a:defRPr/>
            </a:pPr>
            <a:endParaRPr lang="en-US" dirty="0" smtClean="0">
              <a:solidFill>
                <a:srgbClr val="7030A0"/>
              </a:solidFill>
              <a:cs typeface="2  Sepideh" pitchFamily="2" charset="-78"/>
            </a:endParaRPr>
          </a:p>
          <a:p>
            <a:pPr marL="119063" algn="ctr" rtl="1" eaLnBrk="1" hangingPunct="1">
              <a:lnSpc>
                <a:spcPct val="90000"/>
              </a:lnSpc>
              <a:buFontTx/>
              <a:buNone/>
              <a:defRPr/>
            </a:pPr>
            <a:r>
              <a:rPr lang="fa-IR" dirty="0" smtClean="0">
                <a:solidFill>
                  <a:srgbClr val="FF0000"/>
                </a:solidFill>
                <a:cs typeface="B Badr" pitchFamily="2" charset="-78"/>
              </a:rPr>
              <a:t>هر امر مهمی که با یاد خدا شروع نشود آن امر نافرجام خواهد ماند.</a:t>
            </a:r>
            <a:endParaRPr lang="en-US" sz="1800" dirty="0" smtClean="0">
              <a:solidFill>
                <a:srgbClr val="FF0000"/>
              </a:solidFill>
              <a:cs typeface="B Davat" pitchFamily="2" charset="-78"/>
            </a:endParaRPr>
          </a:p>
          <a:p>
            <a:pPr marL="119063" indent="-320040" algn="ctr" rtl="1" eaLnBrk="1" fontAlgn="auto" hangingPunct="1">
              <a:lnSpc>
                <a:spcPct val="80000"/>
              </a:lnSpc>
              <a:spcBef>
                <a:spcPts val="0"/>
              </a:spcBef>
              <a:spcAft>
                <a:spcPts val="0"/>
              </a:spcAft>
              <a:buFontTx/>
              <a:buNone/>
              <a:defRPr/>
            </a:pPr>
            <a:endParaRPr lang="fa-IR" sz="4000" dirty="0" smtClean="0">
              <a:solidFill>
                <a:srgbClr val="7030A0"/>
              </a:solidFill>
              <a:cs typeface="IranNastaliq" pitchFamily="18" charset="0"/>
            </a:endParaRPr>
          </a:p>
          <a:p>
            <a:pPr marL="119063" indent="-320040" algn="ctr" rtl="1" eaLnBrk="1" fontAlgn="auto" hangingPunct="1">
              <a:lnSpc>
                <a:spcPct val="80000"/>
              </a:lnSpc>
              <a:spcBef>
                <a:spcPts val="0"/>
              </a:spcBef>
              <a:spcAft>
                <a:spcPts val="0"/>
              </a:spcAft>
              <a:buFontTx/>
              <a:buNone/>
              <a:defRPr/>
            </a:pPr>
            <a:endParaRPr lang="fa-IR" sz="4000" dirty="0" smtClean="0">
              <a:solidFill>
                <a:srgbClr val="7030A0"/>
              </a:solidFill>
              <a:cs typeface="IranNastaliq" pitchFamily="18" charset="0"/>
            </a:endParaRPr>
          </a:p>
          <a:p>
            <a:pPr marL="119063" indent="-320040" algn="ctr" rtl="1" eaLnBrk="1" fontAlgn="auto" hangingPunct="1">
              <a:lnSpc>
                <a:spcPct val="90000"/>
              </a:lnSpc>
              <a:spcBef>
                <a:spcPts val="0"/>
              </a:spcBef>
              <a:spcAft>
                <a:spcPts val="0"/>
              </a:spcAft>
              <a:buFontTx/>
              <a:buNone/>
              <a:defRPr/>
            </a:pPr>
            <a:endParaRPr lang="fa-IR" sz="1800" dirty="0" smtClean="0">
              <a:solidFill>
                <a:srgbClr val="7030A0"/>
              </a:solidFill>
              <a:cs typeface="B Jadid"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9108"/>
                                        </p:tgtEl>
                                        <p:attrNameLst>
                                          <p:attrName>style.visibility</p:attrName>
                                        </p:attrNameLst>
                                      </p:cBhvr>
                                      <p:to>
                                        <p:strVal val="visible"/>
                                      </p:to>
                                    </p:set>
                                    <p:animEffect transition="in" filter="box(in)">
                                      <p:cBhvr>
                                        <p:cTn id="7" dur="500"/>
                                        <p:tgtEl>
                                          <p:spTgt spid="8910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3000"/>
                                        <p:tgtEl>
                                          <p:spTgt spid="7">
                                            <p:txEl>
                                              <p:pRg st="3" end="3"/>
                                            </p:txEl>
                                          </p:spTgt>
                                        </p:tgtEl>
                                      </p:cBhvr>
                                    </p:animEffect>
                                    <p:anim calcmode="lin" valueType="num">
                                      <p:cBhvr>
                                        <p:cTn id="13" dur="3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4" dur="3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fade">
                                      <p:cBhvr>
                                        <p:cTn id="19" dur="3000"/>
                                        <p:tgtEl>
                                          <p:spTgt spid="7">
                                            <p:txEl>
                                              <p:pRg st="5" end="5"/>
                                            </p:txEl>
                                          </p:spTgt>
                                        </p:tgtEl>
                                      </p:cBhvr>
                                    </p:animEffect>
                                    <p:anim calcmode="lin" valueType="num">
                                      <p:cBhvr>
                                        <p:cTn id="20" dur="3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1" dur="3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467600" cy="6049962"/>
          </a:xfrm>
        </p:spPr>
        <p:txBody>
          <a:bodyPr>
            <a:noAutofit/>
          </a:bodyPr>
          <a:lstStyle/>
          <a:p>
            <a:pPr algn="r" rtl="1"/>
            <a:r>
              <a:rPr lang="fa-IR" sz="2800" b="1" dirty="0" smtClean="0">
                <a:solidFill>
                  <a:srgbClr val="FF0000"/>
                </a:solidFill>
                <a:cs typeface="2  Rose" pitchFamily="2" charset="-78"/>
              </a:rPr>
              <a:t>اندیشه سیاسی دیگر اندیشمندان اهل تسنن </a:t>
            </a:r>
            <a:r>
              <a:rPr lang="fa-IR" sz="2400" b="1" dirty="0" smtClean="0">
                <a:solidFill>
                  <a:srgbClr val="C00000"/>
                </a:solidFill>
                <a:cs typeface="B Lotus" pitchFamily="2" charset="-78"/>
              </a:rPr>
              <a:t/>
            </a:r>
            <a:br>
              <a:rPr lang="fa-IR" sz="2400" b="1" dirty="0" smtClean="0">
                <a:solidFill>
                  <a:srgbClr val="C00000"/>
                </a:solidFill>
                <a:cs typeface="B Lotus" pitchFamily="2" charset="-78"/>
              </a:rPr>
            </a:br>
            <a:r>
              <a:rPr lang="ar-SA" sz="2400" u="sng" dirty="0" smtClean="0">
                <a:solidFill>
                  <a:srgbClr val="C00000"/>
                </a:solidFill>
                <a:cs typeface="B Lotus" pitchFamily="2" charset="-78"/>
              </a:rPr>
              <a:t>-</a:t>
            </a:r>
            <a:r>
              <a:rPr lang="fa-IR" sz="2400" u="sng" dirty="0" smtClean="0">
                <a:solidFill>
                  <a:srgbClr val="C00000"/>
                </a:solidFill>
                <a:cs typeface="B Lotus" pitchFamily="2" charset="-78"/>
              </a:rPr>
              <a:t> </a:t>
            </a:r>
            <a:r>
              <a:rPr lang="ar-SA" sz="2400" u="sng" dirty="0" smtClean="0">
                <a:solidFill>
                  <a:srgbClr val="C00000"/>
                </a:solidFill>
                <a:cs typeface="B Lotus" pitchFamily="2" charset="-78"/>
              </a:rPr>
              <a:t>ابوالحسن </a:t>
            </a:r>
            <a:r>
              <a:rPr lang="ar-SA" sz="2400" u="sng" dirty="0" smtClean="0">
                <a:solidFill>
                  <a:srgbClr val="C00000"/>
                </a:solidFill>
                <a:cs typeface="B Lotus" pitchFamily="2" charset="-78"/>
              </a:rPr>
              <a:t>علی بن محمد بن حبیب معروف به "ماوردی" (450 ق</a:t>
            </a:r>
            <a:r>
              <a:rPr lang="ar-SA" sz="2400" u="sng" dirty="0" smtClean="0">
                <a:solidFill>
                  <a:srgbClr val="C00000"/>
                </a:solidFill>
                <a:cs typeface="B Lotus" pitchFamily="2" charset="-78"/>
              </a:rPr>
              <a:t>.)</a:t>
            </a:r>
            <a:r>
              <a:rPr lang="en-US" sz="2400" dirty="0" smtClean="0">
                <a:solidFill>
                  <a:srgbClr val="C00000"/>
                </a:solidFill>
                <a:cs typeface="B Lotus" pitchFamily="2" charset="-78"/>
              </a:rPr>
              <a:t/>
            </a:r>
            <a:br>
              <a:rPr lang="en-US" sz="2400" dirty="0" smtClean="0">
                <a:solidFill>
                  <a:srgbClr val="C00000"/>
                </a:solidFill>
                <a:cs typeface="B Lotus" pitchFamily="2" charset="-78"/>
              </a:rPr>
            </a:br>
            <a:r>
              <a:rPr lang="ar-SA" sz="2400" u="sng" dirty="0" smtClean="0">
                <a:solidFill>
                  <a:srgbClr val="C00000"/>
                </a:solidFill>
                <a:cs typeface="B Lotus" pitchFamily="2" charset="-78"/>
              </a:rPr>
              <a:t>- </a:t>
            </a:r>
            <a:r>
              <a:rPr lang="ar-SA" sz="2400" u="sng" dirty="0" smtClean="0">
                <a:solidFill>
                  <a:srgbClr val="C00000"/>
                </a:solidFill>
                <a:cs typeface="B Lotus" pitchFamily="2" charset="-78"/>
              </a:rPr>
              <a:t>قاضی ابی یعلی محمدبن حسین فراء حنبلی (458 ق</a:t>
            </a:r>
            <a:r>
              <a:rPr lang="ar-SA" sz="2400" u="sng" dirty="0" smtClean="0">
                <a:solidFill>
                  <a:srgbClr val="C00000"/>
                </a:solidFill>
                <a:cs typeface="B Lotus" pitchFamily="2" charset="-78"/>
              </a:rPr>
              <a:t>.)</a:t>
            </a:r>
            <a:r>
              <a:rPr lang="en-US" sz="2400" dirty="0" smtClean="0">
                <a:solidFill>
                  <a:srgbClr val="C00000"/>
                </a:solidFill>
                <a:cs typeface="B Lotus" pitchFamily="2" charset="-78"/>
              </a:rPr>
              <a:t/>
            </a:r>
            <a:br>
              <a:rPr lang="en-US" sz="2400" dirty="0" smtClean="0">
                <a:solidFill>
                  <a:srgbClr val="C00000"/>
                </a:solidFill>
                <a:cs typeface="B Lotus" pitchFamily="2" charset="-78"/>
              </a:rPr>
            </a:br>
            <a:r>
              <a:rPr lang="ar-SA" sz="2400" u="sng" dirty="0" smtClean="0">
                <a:solidFill>
                  <a:srgbClr val="C00000"/>
                </a:solidFill>
                <a:cs typeface="B Lotus" pitchFamily="2" charset="-78"/>
              </a:rPr>
              <a:t>- </a:t>
            </a:r>
            <a:r>
              <a:rPr lang="ar-SA" sz="2400" u="sng" dirty="0" smtClean="0">
                <a:solidFill>
                  <a:srgbClr val="C00000"/>
                </a:solidFill>
                <a:cs typeface="B Lotus" pitchFamily="2" charset="-78"/>
              </a:rPr>
              <a:t>ابوالمعالی جوینی امام الحرمین شافعی اشعری (478ق</a:t>
            </a:r>
            <a:r>
              <a:rPr lang="ar-SA" sz="2400" u="sng" dirty="0" smtClean="0">
                <a:solidFill>
                  <a:srgbClr val="C00000"/>
                </a:solidFill>
                <a:cs typeface="B Lotus" pitchFamily="2" charset="-78"/>
              </a:rPr>
              <a:t>.)</a:t>
            </a:r>
            <a:r>
              <a:rPr lang="en-US" sz="2400" dirty="0" smtClean="0">
                <a:solidFill>
                  <a:srgbClr val="C00000"/>
                </a:solidFill>
                <a:cs typeface="B Lotus" pitchFamily="2" charset="-78"/>
              </a:rPr>
              <a:t/>
            </a:r>
            <a:br>
              <a:rPr lang="en-US" sz="2400" dirty="0" smtClean="0">
                <a:solidFill>
                  <a:srgbClr val="C00000"/>
                </a:solidFill>
                <a:cs typeface="B Lotus" pitchFamily="2" charset="-78"/>
              </a:rPr>
            </a:br>
            <a:r>
              <a:rPr lang="ar-SA" sz="2400" u="sng" dirty="0" smtClean="0">
                <a:solidFill>
                  <a:srgbClr val="C00000"/>
                </a:solidFill>
                <a:cs typeface="B Lotus" pitchFamily="2" charset="-78"/>
              </a:rPr>
              <a:t>- "</a:t>
            </a:r>
            <a:r>
              <a:rPr lang="ar-SA" sz="2400" u="sng" dirty="0" smtClean="0">
                <a:solidFill>
                  <a:srgbClr val="C00000"/>
                </a:solidFill>
                <a:cs typeface="B Lotus" pitchFamily="2" charset="-78"/>
              </a:rPr>
              <a:t>ابن عربی مالکی" (468- 543 ق</a:t>
            </a:r>
            <a:r>
              <a:rPr lang="ar-SA" sz="2400" u="sng" dirty="0" smtClean="0">
                <a:solidFill>
                  <a:srgbClr val="C00000"/>
                </a:solidFill>
                <a:cs typeface="B Lotus" pitchFamily="2" charset="-78"/>
              </a:rPr>
              <a:t>)</a:t>
            </a:r>
            <a:r>
              <a:rPr lang="en-US" sz="2400" dirty="0" smtClean="0">
                <a:solidFill>
                  <a:srgbClr val="C00000"/>
                </a:solidFill>
                <a:cs typeface="B Lotus" pitchFamily="2" charset="-78"/>
              </a:rPr>
              <a:t/>
            </a:r>
            <a:br>
              <a:rPr lang="en-US" sz="2400" dirty="0" smtClean="0">
                <a:solidFill>
                  <a:srgbClr val="C00000"/>
                </a:solidFill>
                <a:cs typeface="B Lotus" pitchFamily="2" charset="-78"/>
              </a:rPr>
            </a:br>
            <a:r>
              <a:rPr lang="ar-SA" sz="2400" u="sng" dirty="0" smtClean="0">
                <a:solidFill>
                  <a:srgbClr val="C00000"/>
                </a:solidFill>
                <a:cs typeface="B Lotus" pitchFamily="2" charset="-78"/>
              </a:rPr>
              <a:t>- </a:t>
            </a:r>
            <a:r>
              <a:rPr lang="ar-SA" sz="2400" u="sng" dirty="0" smtClean="0">
                <a:solidFill>
                  <a:srgbClr val="C00000"/>
                </a:solidFill>
                <a:cs typeface="B Lotus" pitchFamily="2" charset="-78"/>
              </a:rPr>
              <a:t>"ابوبکر یحیی بن سعدون" (486- 567 ق</a:t>
            </a:r>
            <a:r>
              <a:rPr lang="ar-SA" sz="2400" u="sng" dirty="0" smtClean="0">
                <a:solidFill>
                  <a:srgbClr val="C00000"/>
                </a:solidFill>
                <a:cs typeface="B Lotus" pitchFamily="2" charset="-78"/>
              </a:rPr>
              <a:t>.)</a:t>
            </a:r>
            <a:r>
              <a:rPr lang="en-US" sz="2400" dirty="0" smtClean="0">
                <a:solidFill>
                  <a:srgbClr val="C00000"/>
                </a:solidFill>
                <a:cs typeface="B Lotus" pitchFamily="2" charset="-78"/>
              </a:rPr>
              <a:t/>
            </a:r>
            <a:br>
              <a:rPr lang="en-US" sz="2400" dirty="0" smtClean="0">
                <a:solidFill>
                  <a:srgbClr val="C00000"/>
                </a:solidFill>
                <a:cs typeface="B Lotus" pitchFamily="2" charset="-78"/>
              </a:rPr>
            </a:br>
            <a:r>
              <a:rPr lang="ar-SA" sz="2400" u="sng" dirty="0" smtClean="0">
                <a:solidFill>
                  <a:srgbClr val="C00000"/>
                </a:solidFill>
                <a:cs typeface="B Lotus" pitchFamily="2" charset="-78"/>
              </a:rPr>
              <a:t>- </a:t>
            </a:r>
            <a:r>
              <a:rPr lang="ar-SA" sz="2400" u="sng" dirty="0" smtClean="0">
                <a:solidFill>
                  <a:srgbClr val="C00000"/>
                </a:solidFill>
                <a:cs typeface="B Lotus" pitchFamily="2" charset="-78"/>
              </a:rPr>
              <a:t>"احمدبن شهاب الدین" معروف به "ابن تیمیه" (661- 728 ق</a:t>
            </a:r>
            <a:r>
              <a:rPr lang="ar-SA" sz="2400" u="sng" dirty="0" smtClean="0">
                <a:solidFill>
                  <a:srgbClr val="C00000"/>
                </a:solidFill>
                <a:cs typeface="B Lotus" pitchFamily="2" charset="-78"/>
              </a:rPr>
              <a:t>.)</a:t>
            </a:r>
            <a:r>
              <a:rPr lang="en-US" sz="2400" dirty="0" smtClean="0">
                <a:solidFill>
                  <a:srgbClr val="C00000"/>
                </a:solidFill>
                <a:cs typeface="B Lotus" pitchFamily="2" charset="-78"/>
              </a:rPr>
              <a:t/>
            </a:r>
            <a:br>
              <a:rPr lang="en-US" sz="2400" dirty="0" smtClean="0">
                <a:solidFill>
                  <a:srgbClr val="C00000"/>
                </a:solidFill>
                <a:cs typeface="B Lotus" pitchFamily="2" charset="-78"/>
              </a:rPr>
            </a:br>
            <a:r>
              <a:rPr lang="ar-SA" sz="2400" u="sng" dirty="0" smtClean="0">
                <a:solidFill>
                  <a:srgbClr val="C00000"/>
                </a:solidFill>
                <a:cs typeface="B Lotus" pitchFamily="2" charset="-78"/>
              </a:rPr>
              <a:t>- </a:t>
            </a:r>
            <a:r>
              <a:rPr lang="ar-SA" sz="2400" u="sng" dirty="0" smtClean="0">
                <a:solidFill>
                  <a:srgbClr val="C00000"/>
                </a:solidFill>
                <a:cs typeface="B Lotus" pitchFamily="2" charset="-78"/>
              </a:rPr>
              <a:t>"قاضی عضدالدین ایجی شافعی" ( 756 ق</a:t>
            </a:r>
            <a:r>
              <a:rPr lang="ar-SA" sz="2400" u="sng" dirty="0" smtClean="0">
                <a:solidFill>
                  <a:srgbClr val="C00000"/>
                </a:solidFill>
                <a:cs typeface="B Lotus" pitchFamily="2" charset="-78"/>
              </a:rPr>
              <a:t>)</a:t>
            </a:r>
            <a:r>
              <a:rPr lang="en-US" sz="2400" dirty="0" smtClean="0">
                <a:solidFill>
                  <a:srgbClr val="C00000"/>
                </a:solidFill>
                <a:cs typeface="B Lotus" pitchFamily="2" charset="-78"/>
              </a:rPr>
              <a:t/>
            </a:r>
            <a:br>
              <a:rPr lang="en-US" sz="2400" dirty="0" smtClean="0">
                <a:solidFill>
                  <a:srgbClr val="C00000"/>
                </a:solidFill>
                <a:cs typeface="B Lotus" pitchFamily="2" charset="-78"/>
              </a:rPr>
            </a:br>
            <a:r>
              <a:rPr lang="ar-SA" sz="2400" u="sng" dirty="0" smtClean="0">
                <a:solidFill>
                  <a:srgbClr val="C00000"/>
                </a:solidFill>
                <a:cs typeface="B Lotus" pitchFamily="2" charset="-78"/>
              </a:rPr>
              <a:t>- </a:t>
            </a:r>
            <a:r>
              <a:rPr lang="ar-SA" sz="2400" u="sng" dirty="0" smtClean="0">
                <a:solidFill>
                  <a:srgbClr val="C00000"/>
                </a:solidFill>
                <a:cs typeface="B Lotus" pitchFamily="2" charset="-78"/>
              </a:rPr>
              <a:t>"فضل الله بن روزبهان خنجی شیرازی" (850- 928 ق</a:t>
            </a:r>
            <a:r>
              <a:rPr lang="ar-SA" sz="2400" u="sng" dirty="0" smtClean="0">
                <a:solidFill>
                  <a:srgbClr val="C00000"/>
                </a:solidFill>
                <a:cs typeface="B Lotus" pitchFamily="2" charset="-78"/>
              </a:rPr>
              <a:t>.)</a:t>
            </a:r>
            <a:r>
              <a:rPr lang="en-US" sz="2400" dirty="0" smtClean="0">
                <a:solidFill>
                  <a:srgbClr val="C00000"/>
                </a:solidFill>
                <a:cs typeface="B Lotus" pitchFamily="2" charset="-78"/>
              </a:rPr>
              <a:t/>
            </a:r>
            <a:br>
              <a:rPr lang="en-US" sz="2400" dirty="0" smtClean="0">
                <a:solidFill>
                  <a:srgbClr val="C00000"/>
                </a:solidFill>
                <a:cs typeface="B Lotus" pitchFamily="2" charset="-78"/>
              </a:rPr>
            </a:br>
            <a:r>
              <a:rPr lang="ar-SA" sz="2400" u="sng" dirty="0" smtClean="0">
                <a:solidFill>
                  <a:srgbClr val="C00000"/>
                </a:solidFill>
                <a:cs typeface="B Lotus" pitchFamily="2" charset="-78"/>
              </a:rPr>
              <a:t>- </a:t>
            </a:r>
            <a:r>
              <a:rPr lang="ar-SA" sz="2400" u="sng" dirty="0" smtClean="0">
                <a:solidFill>
                  <a:srgbClr val="C00000"/>
                </a:solidFill>
                <a:cs typeface="B Lotus" pitchFamily="2" charset="-78"/>
              </a:rPr>
              <a:t>"سعدالدین مسعود بن عمر تفتازانی" (722- 792ق</a:t>
            </a:r>
            <a:r>
              <a:rPr lang="ar-SA" sz="2400" u="sng" dirty="0" smtClean="0">
                <a:solidFill>
                  <a:srgbClr val="C00000"/>
                </a:solidFill>
                <a:cs typeface="B Lotus" pitchFamily="2" charset="-78"/>
              </a:rPr>
              <a:t>.)</a:t>
            </a:r>
            <a:r>
              <a:rPr lang="en-US" sz="2400" dirty="0" smtClean="0">
                <a:solidFill>
                  <a:srgbClr val="C00000"/>
                </a:solidFill>
                <a:cs typeface="B Lotus" pitchFamily="2" charset="-78"/>
              </a:rPr>
              <a:t/>
            </a:r>
            <a:br>
              <a:rPr lang="en-US" sz="2400" dirty="0" smtClean="0">
                <a:solidFill>
                  <a:srgbClr val="C00000"/>
                </a:solidFill>
                <a:cs typeface="B Lotus" pitchFamily="2" charset="-78"/>
              </a:rPr>
            </a:br>
            <a:r>
              <a:rPr lang="ar-SA" sz="2400" u="sng" dirty="0" smtClean="0">
                <a:solidFill>
                  <a:srgbClr val="C00000"/>
                </a:solidFill>
                <a:cs typeface="B Lotus" pitchFamily="2" charset="-78"/>
              </a:rPr>
              <a:t>- </a:t>
            </a:r>
            <a:r>
              <a:rPr lang="ar-SA" sz="2400" u="sng" dirty="0" smtClean="0">
                <a:solidFill>
                  <a:srgbClr val="C00000"/>
                </a:solidFill>
                <a:cs typeface="B Lotus" pitchFamily="2" charset="-78"/>
              </a:rPr>
              <a:t>ابن خرم اندلسی (384- 456 ه . ق</a:t>
            </a:r>
            <a:r>
              <a:rPr lang="ar-SA" sz="2400" u="sng" dirty="0" smtClean="0">
                <a:solidFill>
                  <a:srgbClr val="C00000"/>
                </a:solidFill>
                <a:cs typeface="B Lotus" pitchFamily="2" charset="-78"/>
              </a:rPr>
              <a:t>)</a:t>
            </a:r>
            <a:r>
              <a:rPr lang="en-US" sz="2400" dirty="0" smtClean="0">
                <a:solidFill>
                  <a:srgbClr val="C00000"/>
                </a:solidFill>
                <a:cs typeface="B Lotus" pitchFamily="2" charset="-78"/>
              </a:rPr>
              <a:t/>
            </a:r>
            <a:br>
              <a:rPr lang="en-US" sz="2400" dirty="0" smtClean="0">
                <a:solidFill>
                  <a:srgbClr val="C00000"/>
                </a:solidFill>
                <a:cs typeface="B Lotus" pitchFamily="2" charset="-78"/>
              </a:rPr>
            </a:br>
            <a:r>
              <a:rPr lang="ar-SA" sz="2400" u="sng" dirty="0" smtClean="0">
                <a:solidFill>
                  <a:srgbClr val="C00000"/>
                </a:solidFill>
                <a:cs typeface="B Lotus" pitchFamily="2" charset="-78"/>
              </a:rPr>
              <a:t>- </a:t>
            </a:r>
            <a:r>
              <a:rPr lang="ar-SA" sz="2400" u="sng" dirty="0" smtClean="0">
                <a:solidFill>
                  <a:srgbClr val="C00000"/>
                </a:solidFill>
                <a:cs typeface="B Lotus" pitchFamily="2" charset="-78"/>
              </a:rPr>
              <a:t>قاضی ابی یعلی موصلی (متوفای 458 ه.ق</a:t>
            </a:r>
            <a:r>
              <a:rPr lang="ar-SA" sz="2400" u="sng" dirty="0" smtClean="0">
                <a:solidFill>
                  <a:srgbClr val="C00000"/>
                </a:solidFill>
                <a:cs typeface="B Lotus" pitchFamily="2" charset="-78"/>
              </a:rPr>
              <a:t>)</a:t>
            </a:r>
            <a:r>
              <a:rPr lang="en-US" sz="2400" dirty="0" smtClean="0">
                <a:solidFill>
                  <a:srgbClr val="C00000"/>
                </a:solidFill>
                <a:cs typeface="B Lotus" pitchFamily="2" charset="-78"/>
              </a:rPr>
              <a:t/>
            </a:r>
            <a:br>
              <a:rPr lang="en-US" sz="2400" dirty="0" smtClean="0">
                <a:solidFill>
                  <a:srgbClr val="C00000"/>
                </a:solidFill>
                <a:cs typeface="B Lotus" pitchFamily="2" charset="-78"/>
              </a:rPr>
            </a:br>
            <a:r>
              <a:rPr lang="ar-SA" sz="2400" u="sng" dirty="0" smtClean="0">
                <a:solidFill>
                  <a:srgbClr val="C00000"/>
                </a:solidFill>
                <a:cs typeface="B Lotus" pitchFamily="2" charset="-78"/>
              </a:rPr>
              <a:t>- </a:t>
            </a:r>
            <a:r>
              <a:rPr lang="ar-SA" sz="2400" u="sng" dirty="0" smtClean="0">
                <a:solidFill>
                  <a:srgbClr val="C00000"/>
                </a:solidFill>
                <a:cs typeface="B Lotus" pitchFamily="2" charset="-78"/>
              </a:rPr>
              <a:t>ماوردی (متوفای 450 ه . ق</a:t>
            </a:r>
            <a:r>
              <a:rPr lang="ar-SA" sz="2400" u="sng" dirty="0" smtClean="0">
                <a:solidFill>
                  <a:srgbClr val="C00000"/>
                </a:solidFill>
                <a:cs typeface="B Lotus" pitchFamily="2" charset="-78"/>
              </a:rPr>
              <a:t>)</a:t>
            </a:r>
            <a:r>
              <a:rPr lang="en-US" sz="2400" dirty="0" smtClean="0">
                <a:solidFill>
                  <a:srgbClr val="C00000"/>
                </a:solidFill>
                <a:cs typeface="B Lotus" pitchFamily="2" charset="-78"/>
              </a:rPr>
              <a:t/>
            </a:r>
            <a:br>
              <a:rPr lang="en-US" sz="2400" dirty="0" smtClean="0">
                <a:solidFill>
                  <a:srgbClr val="C00000"/>
                </a:solidFill>
                <a:cs typeface="B Lotus" pitchFamily="2" charset="-78"/>
              </a:rPr>
            </a:br>
            <a:r>
              <a:rPr lang="ar-SA" sz="2400" u="sng" dirty="0" smtClean="0">
                <a:solidFill>
                  <a:srgbClr val="C00000"/>
                </a:solidFill>
                <a:cs typeface="B Lotus" pitchFamily="2" charset="-78"/>
              </a:rPr>
              <a:t>- </a:t>
            </a:r>
            <a:r>
              <a:rPr lang="ar-SA" sz="2400" u="sng" dirty="0" smtClean="0">
                <a:solidFill>
                  <a:srgbClr val="C00000"/>
                </a:solidFill>
                <a:cs typeface="B Lotus" pitchFamily="2" charset="-78"/>
              </a:rPr>
              <a:t>ابن خلدون (متوفای 808 ه . ق</a:t>
            </a:r>
            <a:r>
              <a:rPr lang="ar-SA" sz="2400" u="sng" dirty="0" smtClean="0">
                <a:solidFill>
                  <a:srgbClr val="C00000"/>
                </a:solidFill>
                <a:cs typeface="B Lotus" pitchFamily="2" charset="-78"/>
              </a:rPr>
              <a:t>)</a:t>
            </a:r>
            <a:r>
              <a:rPr lang="en-US" sz="2400" dirty="0" smtClean="0">
                <a:solidFill>
                  <a:srgbClr val="C00000"/>
                </a:solidFill>
                <a:cs typeface="B Lotus" pitchFamily="2" charset="-78"/>
              </a:rPr>
              <a:t/>
            </a:r>
            <a:br>
              <a:rPr lang="en-US" sz="2400" dirty="0" smtClean="0">
                <a:solidFill>
                  <a:srgbClr val="C00000"/>
                </a:solidFill>
                <a:cs typeface="B Lotus" pitchFamily="2" charset="-78"/>
              </a:rPr>
            </a:br>
            <a:r>
              <a:rPr lang="ar-SA" sz="2400" u="sng" dirty="0" smtClean="0">
                <a:solidFill>
                  <a:srgbClr val="C00000"/>
                </a:solidFill>
                <a:cs typeface="B Lotus" pitchFamily="2" charset="-78"/>
              </a:rPr>
              <a:t>- </a:t>
            </a:r>
            <a:r>
              <a:rPr lang="ar-SA" sz="2400" u="sng" dirty="0" smtClean="0">
                <a:solidFill>
                  <a:srgbClr val="C00000"/>
                </a:solidFill>
                <a:cs typeface="B Lotus" pitchFamily="2" charset="-78"/>
              </a:rPr>
              <a:t>فضل الله روزبهان (متوفای 925 ق</a:t>
            </a:r>
            <a:r>
              <a:rPr lang="ar-SA" sz="2400" u="sng" dirty="0" smtClean="0">
                <a:solidFill>
                  <a:srgbClr val="C00000"/>
                </a:solidFill>
                <a:cs typeface="B Lotus" pitchFamily="2" charset="-78"/>
              </a:rPr>
              <a:t>)</a:t>
            </a:r>
            <a:endParaRPr lang="en-US" sz="2400" dirty="0">
              <a:solidFill>
                <a:srgbClr val="C00000"/>
              </a:solidFill>
              <a:cs typeface="B Lotus"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09600" y="228600"/>
            <a:ext cx="8153400" cy="5867400"/>
          </a:xfrm>
        </p:spPr>
        <p:txBody>
          <a:bodyPr/>
          <a:lstStyle/>
          <a:p>
            <a:pPr algn="r" rtl="1"/>
            <a:r>
              <a:rPr lang="fa-IR" sz="2400" dirty="0" smtClean="0">
                <a:solidFill>
                  <a:srgbClr val="FF0000"/>
                </a:solidFill>
                <a:cs typeface="2  Rose" pitchFamily="2" charset="-78"/>
              </a:rPr>
              <a:t> نگاهی بر اندیشه سیاسی دیگر اندیشمندان اهل تسنن </a:t>
            </a:r>
            <a:endParaRPr lang="fa-IR" sz="2400" dirty="0" smtClean="0">
              <a:solidFill>
                <a:srgbClr val="FF0000"/>
              </a:solidFill>
              <a:cs typeface="2  Rose" pitchFamily="2" charset="-78"/>
            </a:endParaRPr>
          </a:p>
          <a:p>
            <a:pPr algn="r" rtl="1"/>
            <a:r>
              <a:rPr lang="ar-SA" sz="2000" dirty="0" smtClean="0">
                <a:cs typeface="B Lotus" pitchFamily="2" charset="-78"/>
              </a:rPr>
              <a:t>حکومتهای </a:t>
            </a:r>
            <a:r>
              <a:rPr lang="ar-SA" sz="2000" dirty="0" smtClean="0">
                <a:cs typeface="B Lotus" pitchFamily="2" charset="-78"/>
              </a:rPr>
              <a:t>خلفای "راشدین"، "بنی امیه"، "عباسیان" و "عثمانیها" را به رسمیت می شناسند و آنان را زمامداران بر حق می دانند، آنان کیفیت انعقاد حکومت را به گونه ای مطرح می کنند که این حکومتها را شامل گردد و از محدوده مشروعیت خارج نکنند. یعنی تئوری مشروعیت به گونه ای پایه ریزی شده است که هیچ گونه خللی به حقانیت این حکومتها وارد نشود. </a:t>
            </a:r>
            <a:endParaRPr lang="fa-IR" sz="2000" dirty="0" smtClean="0">
              <a:cs typeface="B Lotus" pitchFamily="2" charset="-78"/>
            </a:endParaRPr>
          </a:p>
          <a:p>
            <a:pPr algn="r" rtl="1"/>
            <a:r>
              <a:rPr lang="ar-SA" sz="2400" dirty="0" smtClean="0">
                <a:cs typeface="B Lotus" pitchFamily="2" charset="-78"/>
              </a:rPr>
              <a:t>بطور </a:t>
            </a:r>
            <a:r>
              <a:rPr lang="ar-SA" sz="2400" dirty="0" smtClean="0">
                <a:cs typeface="B Lotus" pitchFamily="2" charset="-78"/>
              </a:rPr>
              <a:t>کلی می توان گفت، راههای انعقاد و مشروعیت حکومت در اندیشه سیاسی اهل تسنن به شرح ذیل می باشد</a:t>
            </a:r>
            <a:r>
              <a:rPr lang="ar-SA" sz="2400" dirty="0" smtClean="0">
                <a:cs typeface="B Lotus" pitchFamily="2" charset="-78"/>
              </a:rPr>
              <a:t>:</a:t>
            </a:r>
            <a:endParaRPr lang="fa-IR" sz="2400" dirty="0" smtClean="0">
              <a:cs typeface="B Lotus" pitchFamily="2" charset="-78"/>
            </a:endParaRPr>
          </a:p>
          <a:p>
            <a:pPr algn="r" rtl="1">
              <a:buFontTx/>
              <a:buChar char="-"/>
            </a:pPr>
            <a:r>
              <a:rPr lang="ar-SA" sz="2400" dirty="0" smtClean="0">
                <a:cs typeface="B Lotus" pitchFamily="2" charset="-78"/>
              </a:rPr>
              <a:t>انتخاب </a:t>
            </a:r>
            <a:r>
              <a:rPr lang="ar-SA" sz="2400" dirty="0" smtClean="0">
                <a:cs typeface="B Lotus" pitchFamily="2" charset="-78"/>
              </a:rPr>
              <a:t>و گزینش توسط اهل حل و عقد مانند خلافت ابوبکر </a:t>
            </a:r>
            <a:endParaRPr lang="fa-IR" sz="2400" dirty="0" smtClean="0">
              <a:cs typeface="B Lotus" pitchFamily="2" charset="-78"/>
            </a:endParaRPr>
          </a:p>
          <a:p>
            <a:pPr algn="r" rtl="1">
              <a:buFontTx/>
              <a:buChar char="-"/>
            </a:pPr>
            <a:r>
              <a:rPr lang="ar-SA" sz="2400" dirty="0" smtClean="0">
                <a:cs typeface="B Lotus" pitchFamily="2" charset="-78"/>
              </a:rPr>
              <a:t>استخلاف </a:t>
            </a:r>
            <a:r>
              <a:rPr lang="ar-SA" sz="2400" dirty="0" smtClean="0">
                <a:cs typeface="B Lotus" pitchFamily="2" charset="-78"/>
              </a:rPr>
              <a:t>یعنی خلیفه ای جانشین خود را تعیین کند مانند خلافت عمر، چرا که خلیفه دوم، عمر با استخلاف ابوبکر زمام امور را در دست گرفت. </a:t>
            </a:r>
            <a:endParaRPr lang="fa-IR" sz="2400" dirty="0" smtClean="0">
              <a:cs typeface="B Lotus" pitchFamily="2" charset="-78"/>
            </a:endParaRPr>
          </a:p>
          <a:p>
            <a:pPr algn="r" rtl="1">
              <a:buFontTx/>
              <a:buChar char="-"/>
            </a:pPr>
            <a:r>
              <a:rPr lang="ar-SA" sz="2400" dirty="0" smtClean="0">
                <a:cs typeface="B Lotus" pitchFamily="2" charset="-78"/>
              </a:rPr>
              <a:t>شورای </a:t>
            </a:r>
            <a:r>
              <a:rPr lang="ar-SA" sz="2400" dirty="0" smtClean="0">
                <a:cs typeface="B Lotus" pitchFamily="2" charset="-78"/>
              </a:rPr>
              <a:t>انتصابی یعنی خلیفه چند نفر را در شورایی انتصاب نماید تا آنان در بین خود خلیفه را انتخاب نمایند مانند خلافت عثمان توسط شورای شش نفره ای که عمر برای این کار تعیین نمود. </a:t>
            </a:r>
            <a:endParaRPr lang="fa-IR" sz="2400" dirty="0" smtClean="0">
              <a:cs typeface="B Lotus" pitchFamily="2" charset="-78"/>
            </a:endParaRPr>
          </a:p>
          <a:p>
            <a:pPr algn="r" rtl="1">
              <a:buFontTx/>
              <a:buChar char="-"/>
            </a:pPr>
            <a:r>
              <a:rPr lang="ar-SA" sz="2400" dirty="0" smtClean="0">
                <a:cs typeface="B Lotus" pitchFamily="2" charset="-78"/>
              </a:rPr>
              <a:t>بیعت </a:t>
            </a:r>
            <a:r>
              <a:rPr lang="ar-SA" sz="2400" dirty="0" smtClean="0">
                <a:cs typeface="B Lotus" pitchFamily="2" charset="-78"/>
              </a:rPr>
              <a:t>عمومی مانند خلافت علی بن ابی طالب (علیه السلام) . </a:t>
            </a:r>
            <a:endParaRPr lang="fa-IR" sz="2400" dirty="0" smtClean="0">
              <a:cs typeface="B Lotus" pitchFamily="2" charset="-78"/>
            </a:endParaRPr>
          </a:p>
          <a:p>
            <a:pPr algn="r" rtl="1">
              <a:buFontTx/>
              <a:buChar char="-"/>
            </a:pPr>
            <a:r>
              <a:rPr lang="ar-SA" sz="2400" dirty="0" smtClean="0">
                <a:cs typeface="B Lotus" pitchFamily="2" charset="-78"/>
              </a:rPr>
              <a:t>شوکت </a:t>
            </a:r>
            <a:r>
              <a:rPr lang="ar-SA" sz="2400" dirty="0" smtClean="0">
                <a:cs typeface="B Lotus" pitchFamily="2" charset="-78"/>
              </a:rPr>
              <a:t>و استیلا یا رهبری تغلیبیه مانند حکومت معاویه. </a:t>
            </a:r>
            <a:endParaRPr lang="fa-IR" sz="2400" dirty="0" smtClean="0">
              <a:cs typeface="B Lotus" pitchFamily="2" charset="-78"/>
            </a:endParaRPr>
          </a:p>
          <a:p>
            <a:pPr algn="r" rtl="1"/>
            <a:r>
              <a:rPr lang="ar-SA" sz="2000" dirty="0" smtClean="0">
                <a:cs typeface="B Lotus" pitchFamily="2" charset="-78"/>
              </a:rPr>
              <a:t>با </a:t>
            </a:r>
            <a:r>
              <a:rPr lang="ar-SA" sz="2000" dirty="0" smtClean="0">
                <a:cs typeface="B Lotus" pitchFamily="2" charset="-78"/>
              </a:rPr>
              <a:t>این وجود در مکتب خلفا برای انعقاد و مشروعیت حکومت چندان موونه ای وجود ندارد، با این راه های مذکور بسیاری از حکومت ها در دایره بزرگ مشروعیت قرار می گیرند.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checkerboard(across)">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checkerboard(across)">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checkerboard(across)">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checkerboard(across)">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checkerboard(across)">
                                      <p:cBhvr>
                                        <p:cTn id="33" dur="500"/>
                                        <p:tgtEl>
                                          <p:spTgt spid="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checkerboard(across)">
                                      <p:cBhvr>
                                        <p:cTn id="38" dur="500"/>
                                        <p:tgtEl>
                                          <p:spTgt spid="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checkerboard(across)">
                                      <p:cBhvr>
                                        <p:cTn id="43" dur="500"/>
                                        <p:tgtEl>
                                          <p:spTgt spid="5">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Effect transition="in" filter="checkerboard(across)">
                                      <p:cBhvr>
                                        <p:cTn id="4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09600" y="228600"/>
            <a:ext cx="8153400" cy="5867400"/>
          </a:xfrm>
        </p:spPr>
        <p:txBody>
          <a:bodyPr/>
          <a:lstStyle/>
          <a:p>
            <a:pPr algn="r" rtl="1"/>
            <a:r>
              <a:rPr lang="fa-IR" sz="2800" dirty="0" smtClean="0">
                <a:solidFill>
                  <a:srgbClr val="FF0000"/>
                </a:solidFill>
                <a:cs typeface="2  Rose" pitchFamily="2" charset="-78"/>
              </a:rPr>
              <a:t>نگاهی </a:t>
            </a:r>
            <a:r>
              <a:rPr lang="fa-IR" sz="2800" dirty="0" smtClean="0">
                <a:solidFill>
                  <a:srgbClr val="FF0000"/>
                </a:solidFill>
                <a:cs typeface="2  Rose" pitchFamily="2" charset="-78"/>
              </a:rPr>
              <a:t>بر اندیشه سیاسی دیگر اندیشمندان اهل تسنن </a:t>
            </a:r>
            <a:endParaRPr lang="fa-IR" sz="2800" dirty="0" smtClean="0">
              <a:solidFill>
                <a:srgbClr val="FF0000"/>
              </a:solidFill>
              <a:cs typeface="2  Rose" pitchFamily="2" charset="-78"/>
            </a:endParaRPr>
          </a:p>
          <a:p>
            <a:pPr algn="r" rtl="1"/>
            <a:endParaRPr lang="fa-IR" sz="2800" dirty="0" smtClean="0">
              <a:solidFill>
                <a:srgbClr val="FF0000"/>
              </a:solidFill>
              <a:cs typeface="2  Rose" pitchFamily="2" charset="-78"/>
            </a:endParaRPr>
          </a:p>
          <a:p>
            <a:pPr algn="r" rtl="1"/>
            <a:r>
              <a:rPr lang="fa-IR" sz="2000" dirty="0" smtClean="0">
                <a:cs typeface="B Lotus" pitchFamily="2" charset="-78"/>
              </a:rPr>
              <a:t>شرایط </a:t>
            </a:r>
            <a:r>
              <a:rPr lang="fa-IR" sz="2000" dirty="0" smtClean="0">
                <a:cs typeface="B Lotus" pitchFamily="2" charset="-78"/>
              </a:rPr>
              <a:t>حاکم :</a:t>
            </a:r>
            <a:br>
              <a:rPr lang="fa-IR" sz="2000" dirty="0" smtClean="0">
                <a:cs typeface="B Lotus" pitchFamily="2" charset="-78"/>
              </a:rPr>
            </a:br>
            <a:endParaRPr lang="fa-IR" sz="2000" dirty="0" smtClean="0">
              <a:cs typeface="B Lotus" pitchFamily="2" charset="-78"/>
            </a:endParaRPr>
          </a:p>
          <a:p>
            <a:pPr algn="r" rtl="1"/>
            <a:r>
              <a:rPr lang="ar-SA" sz="2000" dirty="0" smtClean="0">
                <a:cs typeface="B Lotus" pitchFamily="2" charset="-78"/>
              </a:rPr>
              <a:t>در </a:t>
            </a:r>
            <a:r>
              <a:rPr lang="fa-IR" sz="2000" dirty="0" smtClean="0">
                <a:cs typeface="B Lotus" pitchFamily="2" charset="-78"/>
              </a:rPr>
              <a:t>اندیشه سیاسی </a:t>
            </a:r>
            <a:r>
              <a:rPr lang="ar-SA" sz="2000" dirty="0" smtClean="0">
                <a:cs typeface="B Lotus" pitchFamily="2" charset="-78"/>
              </a:rPr>
              <a:t>اهل سنت ، برای شخص حاکم یا خلیفه مسلمانان شرایطی چند ذکر شده است. برخی از شرایط مورد اتفاق است و برخی محل تضارب آراء. لیکن عالمان مکتب خلافت حتی در مورد شرایطی که همه متفق القولند در عمل به آن پای بند نشده اند. </a:t>
            </a:r>
            <a:endParaRPr lang="fa-IR" sz="2000" dirty="0" smtClean="0">
              <a:cs typeface="B Lotus" pitchFamily="2" charset="-78"/>
            </a:endParaRPr>
          </a:p>
          <a:p>
            <a:pPr algn="r" rtl="1"/>
            <a:r>
              <a:rPr lang="ar-SA" sz="2000" dirty="0" smtClean="0">
                <a:cs typeface="B Lotus" pitchFamily="2" charset="-78"/>
              </a:rPr>
              <a:t>حتی </a:t>
            </a:r>
            <a:r>
              <a:rPr lang="ar-SA" sz="2000" dirty="0" smtClean="0">
                <a:cs typeface="B Lotus" pitchFamily="2" charset="-78"/>
              </a:rPr>
              <a:t>حکومتهایی که هیچ یک از شرایط ویژه رهبری اسلامی را نداشتند را به رسمیت شناخته اند چون که همان طور که بیان شد آنان حکومت های استیلایی و تغلیبی را پذیرفته اند. </a:t>
            </a:r>
            <a:endParaRPr lang="fa-IR" sz="2000" dirty="0" smtClean="0">
              <a:cs typeface="B Lotus" pitchFamily="2" charset="-78"/>
            </a:endParaRPr>
          </a:p>
          <a:p>
            <a:pPr algn="r" rtl="1"/>
            <a:r>
              <a:rPr lang="ar-SA" sz="2000" dirty="0" smtClean="0">
                <a:cs typeface="B Lotus" pitchFamily="2" charset="-78"/>
              </a:rPr>
              <a:t>از </a:t>
            </a:r>
            <a:r>
              <a:rPr lang="ar-SA" sz="2000" dirty="0" smtClean="0">
                <a:cs typeface="B Lotus" pitchFamily="2" charset="-78"/>
              </a:rPr>
              <a:t>این جهت می توان گفت که اندیشه سیاسی پیروان نظام خلافت در مورد شرایط حاکم و خود حکومت متخذ و متاثر از اسلام است ولی نسبت به شخص حاکم و پذیرش آن متاثر از واقعیتهای تاریخی است.</a:t>
            </a:r>
            <a:r>
              <a:rPr lang="fa-IR" sz="2000" dirty="0" smtClean="0">
                <a:cs typeface="B Lotus" pitchFamily="2" charset="-78"/>
              </a:rPr>
              <a:t/>
            </a:r>
            <a:br>
              <a:rPr lang="fa-IR" sz="2000" dirty="0" smtClean="0">
                <a:cs typeface="B Lotus" pitchFamily="2" charset="-78"/>
              </a:rPr>
            </a:br>
            <a:r>
              <a:rPr lang="ar-SA" sz="2000" dirty="0" smtClean="0">
                <a:cs typeface="B Lotus" pitchFamily="2" charset="-78"/>
              </a:rPr>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228600" y="457200"/>
            <a:ext cx="8610600" cy="6124754"/>
          </a:xfrm>
          <a:prstGeom prst="rect">
            <a:avLst/>
          </a:prstGeom>
          <a:noFill/>
          <a:ln w="9525">
            <a:noFill/>
            <a:miter lim="800000"/>
            <a:headEnd/>
            <a:tailEnd/>
          </a:ln>
        </p:spPr>
        <p:txBody>
          <a:bodyPr wrap="square">
            <a:spAutoFit/>
          </a:bodyPr>
          <a:lstStyle/>
          <a:p>
            <a:pPr algn="r" rtl="1"/>
            <a:r>
              <a:rPr lang="ar-SA" sz="2800" b="1" dirty="0">
                <a:solidFill>
                  <a:srgbClr val="C00000"/>
                </a:solidFill>
                <a:cs typeface="B Lotus" pitchFamily="2" charset="-78"/>
              </a:rPr>
              <a:t>«بررسی و تحلیل» سیر اندیشه سیاسی اهل </a:t>
            </a:r>
            <a:r>
              <a:rPr lang="ar-SA" sz="2800" b="1" dirty="0" smtClean="0">
                <a:solidFill>
                  <a:srgbClr val="C00000"/>
                </a:solidFill>
                <a:cs typeface="B Lotus" pitchFamily="2" charset="-78"/>
              </a:rPr>
              <a:t>تسنن</a:t>
            </a:r>
            <a:endParaRPr lang="fa-IR" sz="2800" b="1" dirty="0" smtClean="0">
              <a:solidFill>
                <a:srgbClr val="C00000"/>
              </a:solidFill>
              <a:cs typeface="B Lotus" pitchFamily="2" charset="-78"/>
            </a:endParaRPr>
          </a:p>
          <a:p>
            <a:pPr algn="r" rtl="1"/>
            <a:endParaRPr lang="en-US" sz="2800" b="1" dirty="0">
              <a:cs typeface="B Lotus" pitchFamily="2" charset="-78"/>
            </a:endParaRPr>
          </a:p>
          <a:p>
            <a:pPr algn="justLow" rtl="1"/>
            <a:r>
              <a:rPr lang="fa-IR" sz="2800" u="sng" dirty="0">
                <a:cs typeface="B Lotus" pitchFamily="2" charset="-78"/>
              </a:rPr>
              <a:t>1- نقش و تأثیر قدرت سیاسی و سلطه «حاکمان» در اندیشه سیاسی اهل </a:t>
            </a:r>
            <a:r>
              <a:rPr lang="fa-IR" sz="2800" u="sng" dirty="0" smtClean="0">
                <a:cs typeface="B Lotus" pitchFamily="2" charset="-78"/>
              </a:rPr>
              <a:t>سنت</a:t>
            </a:r>
          </a:p>
          <a:p>
            <a:pPr algn="justLow" rtl="1"/>
            <a:r>
              <a:rPr lang="fa-IR" sz="2800" u="sng" dirty="0" smtClean="0">
                <a:cs typeface="B Lotus" pitchFamily="2" charset="-78"/>
              </a:rPr>
              <a:t>2- </a:t>
            </a:r>
            <a:r>
              <a:rPr lang="fa-IR" sz="2800" u="sng" dirty="0">
                <a:cs typeface="B Lotus" pitchFamily="2" charset="-78"/>
              </a:rPr>
              <a:t>چالش اندیشه سیاسی اهل تسنن در «مشروعیت خلافت» با استناد به عمل صحابه و فروغلطیدن در نظریه «</a:t>
            </a:r>
            <a:r>
              <a:rPr lang="fa-IR" sz="2800" u="sng" dirty="0" smtClean="0">
                <a:cs typeface="B Lotus" pitchFamily="2" charset="-78"/>
              </a:rPr>
              <a:t>تغلیب»</a:t>
            </a:r>
          </a:p>
          <a:p>
            <a:pPr algn="justLow" rtl="1"/>
            <a:r>
              <a:rPr lang="fa-IR" sz="2800" u="sng" dirty="0" smtClean="0">
                <a:cs typeface="B Lotus" pitchFamily="2" charset="-78"/>
              </a:rPr>
              <a:t>3- </a:t>
            </a:r>
            <a:r>
              <a:rPr lang="fa-IR" sz="2800" u="sng" dirty="0">
                <a:cs typeface="B Lotus" pitchFamily="2" charset="-78"/>
              </a:rPr>
              <a:t>تنزیل شرایط حاکم در عمل، برخلاف اندیشه سیاسی اهل سنت و انحصار در </a:t>
            </a:r>
            <a:r>
              <a:rPr lang="fa-IR" sz="2800" u="sng" dirty="0" smtClean="0">
                <a:cs typeface="B Lotus" pitchFamily="2" charset="-78"/>
              </a:rPr>
              <a:t>اقتدار( </a:t>
            </a:r>
            <a:r>
              <a:rPr lang="fa-IR" sz="2800" u="sng" dirty="0">
                <a:cs typeface="B Lotus" pitchFamily="2" charset="-78"/>
              </a:rPr>
              <a:t>حذف شرط «عدالت» </a:t>
            </a:r>
            <a:r>
              <a:rPr lang="fa-IR" sz="2800" u="sng" dirty="0" smtClean="0">
                <a:cs typeface="B Lotus" pitchFamily="2" charset="-78"/>
              </a:rPr>
              <a:t>و ... در حاکم)</a:t>
            </a:r>
          </a:p>
          <a:p>
            <a:pPr algn="justLow" rtl="1"/>
            <a:r>
              <a:rPr lang="fa-IR" sz="2800" u="sng" dirty="0" smtClean="0">
                <a:cs typeface="B Lotus" pitchFamily="2" charset="-78"/>
              </a:rPr>
              <a:t>4- </a:t>
            </a:r>
            <a:r>
              <a:rPr lang="fa-IR" sz="2800" u="sng" dirty="0">
                <a:cs typeface="B Lotus" pitchFamily="2" charset="-78"/>
              </a:rPr>
              <a:t>اطاعت مطلق از </a:t>
            </a:r>
            <a:r>
              <a:rPr lang="fa-IR" sz="2800" u="sng" dirty="0" smtClean="0">
                <a:cs typeface="B Lotus" pitchFamily="2" charset="-78"/>
              </a:rPr>
              <a:t>حاکمان</a:t>
            </a:r>
          </a:p>
          <a:p>
            <a:pPr algn="justLow" rtl="1"/>
            <a:r>
              <a:rPr lang="fa-IR" sz="2800" u="sng" dirty="0" smtClean="0">
                <a:cs typeface="B Lotus" pitchFamily="2" charset="-78"/>
              </a:rPr>
              <a:t>5- </a:t>
            </a:r>
            <a:r>
              <a:rPr lang="fa-IR" sz="2800" u="sng" dirty="0">
                <a:cs typeface="B Lotus" pitchFamily="2" charset="-78"/>
              </a:rPr>
              <a:t>«نظامیه»، ابزار مشروعیت بخشی به خلفاء و حکام سنی و مقابله با تفکر سیاسی نهضت </a:t>
            </a:r>
            <a:r>
              <a:rPr lang="fa-IR" sz="2800" u="sng" dirty="0" smtClean="0">
                <a:cs typeface="B Lotus" pitchFamily="2" charset="-78"/>
              </a:rPr>
              <a:t>شیعی</a:t>
            </a:r>
          </a:p>
          <a:p>
            <a:pPr algn="justLow" rtl="1"/>
            <a:r>
              <a:rPr lang="fa-IR" sz="2800" u="sng" dirty="0" smtClean="0">
                <a:cs typeface="B Lotus" pitchFamily="2" charset="-78"/>
              </a:rPr>
              <a:t>6- </a:t>
            </a:r>
            <a:r>
              <a:rPr lang="fa-IR" sz="2800" u="sng" dirty="0">
                <a:cs typeface="B Lotus" pitchFamily="2" charset="-78"/>
              </a:rPr>
              <a:t>سیر انفعال و تنازل اندیشه سیاسی اهل سنت در برابر افزایش قدرت </a:t>
            </a:r>
            <a:r>
              <a:rPr lang="fa-IR" sz="2800" u="sng" dirty="0" smtClean="0">
                <a:cs typeface="B Lotus" pitchFamily="2" charset="-78"/>
              </a:rPr>
              <a:t>حاکمیت</a:t>
            </a:r>
          </a:p>
          <a:p>
            <a:pPr algn="justLow" rtl="1"/>
            <a:r>
              <a:rPr lang="ar-SA" sz="2800" u="sng" dirty="0" smtClean="0">
                <a:cs typeface="B Lotus" pitchFamily="2" charset="-78"/>
              </a:rPr>
              <a:t>7- </a:t>
            </a:r>
            <a:r>
              <a:rPr lang="ar-SA" sz="2800" u="sng" dirty="0">
                <a:cs typeface="B Lotus" pitchFamily="2" charset="-78"/>
              </a:rPr>
              <a:t>آثار و نتایج اندیشه سیاسی اهل تسنن</a:t>
            </a:r>
            <a:endParaRPr lang="en-US" sz="2800" u="sng" dirty="0">
              <a:cs typeface="B Lotus" pitchFamily="2" charset="-78"/>
            </a:endParaRPr>
          </a:p>
          <a:p>
            <a:pPr algn="r" rtl="1"/>
            <a:endParaRPr lang="en-US" sz="2800" dirty="0">
              <a:latin typeface="IranNastaliq" pitchFamily="18" charset="0"/>
              <a:cs typeface="B Lotus" pitchFamily="2" charset="-78"/>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box(in)">
                                      <p:cBhvr>
                                        <p:cTn id="13" dur="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box(in)">
                                      <p:cBhvr>
                                        <p:cTn id="18" dur="500"/>
                                        <p:tgtEl>
                                          <p:spTgt spid="1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box(in)">
                                      <p:cBhvr>
                                        <p:cTn id="23" dur="500"/>
                                        <p:tgtEl>
                                          <p:spTgt spid="1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0">
                                            <p:txEl>
                                              <p:pRg st="5" end="5"/>
                                            </p:txEl>
                                          </p:spTgt>
                                        </p:tgtEl>
                                        <p:attrNameLst>
                                          <p:attrName>style.visibility</p:attrName>
                                        </p:attrNameLst>
                                      </p:cBhvr>
                                      <p:to>
                                        <p:strVal val="visible"/>
                                      </p:to>
                                    </p:set>
                                    <p:animEffect transition="in" filter="box(in)">
                                      <p:cBhvr>
                                        <p:cTn id="28" dur="500"/>
                                        <p:tgtEl>
                                          <p:spTgt spid="10">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Effect transition="in" filter="box(in)">
                                      <p:cBhvr>
                                        <p:cTn id="33" dur="500"/>
                                        <p:tgtEl>
                                          <p:spTgt spid="10">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0">
                                            <p:txEl>
                                              <p:pRg st="7" end="7"/>
                                            </p:txEl>
                                          </p:spTgt>
                                        </p:tgtEl>
                                        <p:attrNameLst>
                                          <p:attrName>style.visibility</p:attrName>
                                        </p:attrNameLst>
                                      </p:cBhvr>
                                      <p:to>
                                        <p:strVal val="visible"/>
                                      </p:to>
                                    </p:set>
                                    <p:animEffect transition="in" filter="box(in)">
                                      <p:cBhvr>
                                        <p:cTn id="38" dur="500"/>
                                        <p:tgtEl>
                                          <p:spTgt spid="10">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animEffect transition="in" filter="box(in)">
                                      <p:cBhvr>
                                        <p:cTn id="43"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228600" y="457200"/>
            <a:ext cx="8610600" cy="5816977"/>
          </a:xfrm>
          <a:prstGeom prst="rect">
            <a:avLst/>
          </a:prstGeom>
          <a:noFill/>
          <a:ln w="9525">
            <a:noFill/>
            <a:miter lim="800000"/>
            <a:headEnd/>
            <a:tailEnd/>
          </a:ln>
        </p:spPr>
        <p:txBody>
          <a:bodyPr wrap="square">
            <a:spAutoFit/>
          </a:bodyPr>
          <a:lstStyle/>
          <a:p>
            <a:pPr algn="ctr" rtl="1"/>
            <a:r>
              <a:rPr lang="ar-SA" sz="2800" b="1" dirty="0">
                <a:solidFill>
                  <a:srgbClr val="C00000"/>
                </a:solidFill>
                <a:cs typeface="2  Rose" pitchFamily="2" charset="-78"/>
              </a:rPr>
              <a:t>اندیشه سیاسی  اهل تسنن در دوره </a:t>
            </a:r>
            <a:r>
              <a:rPr lang="ar-SA" sz="2800" b="1" dirty="0" smtClean="0">
                <a:solidFill>
                  <a:srgbClr val="C00000"/>
                </a:solidFill>
                <a:cs typeface="2  Rose" pitchFamily="2" charset="-78"/>
              </a:rPr>
              <a:t>معاصر</a:t>
            </a:r>
            <a:endParaRPr lang="en-US" sz="2800" b="1" dirty="0" smtClean="0">
              <a:solidFill>
                <a:srgbClr val="C00000"/>
              </a:solidFill>
              <a:cs typeface="2  Rose" pitchFamily="2" charset="-78"/>
            </a:endParaRPr>
          </a:p>
          <a:p>
            <a:pPr algn="r" rtl="1"/>
            <a:endParaRPr lang="en-US" sz="2800" b="1" dirty="0" smtClean="0">
              <a:cs typeface="B Lotus" pitchFamily="2" charset="-78"/>
            </a:endParaRPr>
          </a:p>
          <a:p>
            <a:pPr algn="r" rtl="1"/>
            <a:r>
              <a:rPr lang="ar-SA" sz="2400" b="1" dirty="0" smtClean="0">
                <a:cs typeface="2  Rose" pitchFamily="2" charset="-78"/>
              </a:rPr>
              <a:t>دوره معاصر و ظهور اندیشه های جدید </a:t>
            </a:r>
            <a:endParaRPr lang="fa-IR" sz="2400" b="1" dirty="0" smtClean="0">
              <a:cs typeface="2  Rose" pitchFamily="2" charset="-78"/>
            </a:endParaRPr>
          </a:p>
          <a:p>
            <a:pPr algn="justLow" rtl="1"/>
            <a:r>
              <a:rPr lang="ar-SA" sz="2400" dirty="0">
                <a:solidFill>
                  <a:srgbClr val="002060"/>
                </a:solidFill>
                <a:cs typeface="B Lotus" pitchFamily="2" charset="-78"/>
              </a:rPr>
              <a:t>اندیشه های جدید اهل سنت، عموما زاده دورانی تاریخی است که جامعه اسلامی در آستانه تحول به دولت مدرن غربی است. برخلاف فقه الخلافه قدیم که بر دو عنصر اقتدار و اطاعت تاکید داشت، اندیشه های جدید اهل سنت نوعا تمایلات دموکراتیک </a:t>
            </a:r>
            <a:r>
              <a:rPr lang="ar-SA" sz="2400" dirty="0" smtClean="0">
                <a:solidFill>
                  <a:srgbClr val="002060"/>
                </a:solidFill>
                <a:cs typeface="B Lotus" pitchFamily="2" charset="-78"/>
              </a:rPr>
              <a:t>دارند</a:t>
            </a:r>
            <a:r>
              <a:rPr lang="fa-IR" sz="2400" dirty="0" smtClean="0">
                <a:solidFill>
                  <a:srgbClr val="002060"/>
                </a:solidFill>
                <a:cs typeface="B Lotus" pitchFamily="2" charset="-78"/>
              </a:rPr>
              <a:t>.</a:t>
            </a:r>
          </a:p>
          <a:p>
            <a:pPr algn="justLow" rtl="1"/>
            <a:r>
              <a:rPr lang="ar-SA" sz="2400" dirty="0" smtClean="0">
                <a:solidFill>
                  <a:srgbClr val="002060"/>
                </a:solidFill>
                <a:cs typeface="B Lotus" pitchFamily="2" charset="-78"/>
              </a:rPr>
              <a:t>بنابراین </a:t>
            </a:r>
            <a:r>
              <a:rPr lang="ar-SA" sz="2400" dirty="0">
                <a:solidFill>
                  <a:srgbClr val="002060"/>
                </a:solidFill>
                <a:cs typeface="B Lotus" pitchFamily="2" charset="-78"/>
              </a:rPr>
              <a:t>می توان گفت اندیشه های جدید سیاسی اهل تسنن یا به عبارتی ضرورت تاریخی تجدید نظر در اندیشه های فقه الخلافه متأثر از دو عامل زیر است</a:t>
            </a:r>
            <a:r>
              <a:rPr lang="ar-SA" sz="2400" dirty="0" smtClean="0">
                <a:solidFill>
                  <a:srgbClr val="002060"/>
                </a:solidFill>
                <a:cs typeface="B Lotus" pitchFamily="2" charset="-78"/>
              </a:rPr>
              <a:t>:</a:t>
            </a:r>
            <a:endParaRPr lang="fa-IR" sz="2400" dirty="0" smtClean="0">
              <a:solidFill>
                <a:srgbClr val="002060"/>
              </a:solidFill>
              <a:cs typeface="B Lotus" pitchFamily="2" charset="-78"/>
            </a:endParaRPr>
          </a:p>
          <a:p>
            <a:pPr algn="justLow" rtl="1">
              <a:buFontTx/>
              <a:buChar char="-"/>
            </a:pPr>
            <a:r>
              <a:rPr lang="ar-SA" sz="2400" dirty="0" smtClean="0">
                <a:solidFill>
                  <a:srgbClr val="002060"/>
                </a:solidFill>
                <a:cs typeface="B Lotus" pitchFamily="2" charset="-78"/>
              </a:rPr>
              <a:t>موج </a:t>
            </a:r>
            <a:r>
              <a:rPr lang="ar-SA" sz="2400" dirty="0">
                <a:solidFill>
                  <a:srgbClr val="002060"/>
                </a:solidFill>
                <a:cs typeface="B Lotus" pitchFamily="2" charset="-78"/>
              </a:rPr>
              <a:t>تفکر جهانی شدن دولت، سیطره تمدن و افکار سیاسی غرب (به قول دکتر حمید عنایت، تمایل روانی و معرفت شناختی عرب ها به مبانی نظری تمدن پیروز غرب</a:t>
            </a:r>
            <a:r>
              <a:rPr lang="ar-SA" sz="2400" dirty="0" smtClean="0">
                <a:solidFill>
                  <a:srgbClr val="002060"/>
                </a:solidFill>
                <a:cs typeface="B Lotus" pitchFamily="2" charset="-78"/>
              </a:rPr>
              <a:t>)</a:t>
            </a:r>
            <a:endParaRPr lang="fa-IR" sz="2400" dirty="0" smtClean="0">
              <a:solidFill>
                <a:srgbClr val="002060"/>
              </a:solidFill>
              <a:cs typeface="B Lotus" pitchFamily="2" charset="-78"/>
            </a:endParaRPr>
          </a:p>
          <a:p>
            <a:pPr algn="justLow" rtl="1">
              <a:buFontTx/>
              <a:buChar char="-"/>
            </a:pPr>
            <a:r>
              <a:rPr lang="ar-SA" sz="2400" dirty="0" smtClean="0">
                <a:solidFill>
                  <a:srgbClr val="002060"/>
                </a:solidFill>
                <a:cs typeface="B Lotus" pitchFamily="2" charset="-78"/>
              </a:rPr>
              <a:t>بدبینی </a:t>
            </a:r>
            <a:r>
              <a:rPr lang="ar-SA" sz="2400" dirty="0">
                <a:solidFill>
                  <a:srgbClr val="002060"/>
                </a:solidFill>
                <a:cs typeface="B Lotus" pitchFamily="2" charset="-78"/>
              </a:rPr>
              <a:t>نسبت به خلافت و فقه الخلافه، بیزاری از گذشته عثمانی که بازتاب مسائل و مشکلاتی است که امپراتوری عثمانی در سال های 1917-1924 با آن مواجه بوده و سرانجام به جدایی و حذف خلافت منجرشد. </a:t>
            </a:r>
            <a:endParaRPr lang="en-US" sz="2400" dirty="0">
              <a:solidFill>
                <a:srgbClr val="002060"/>
              </a:solidFill>
              <a:cs typeface="B Lotus" pitchFamily="2" charset="-78"/>
            </a:endParaRPr>
          </a:p>
          <a:p>
            <a:pPr algn="r" rtl="1"/>
            <a:endParaRPr lang="en-US" sz="2400" b="1" dirty="0" smtClean="0">
              <a:cs typeface="2  Rose" pitchFamily="2" charset="-78"/>
            </a:endParaRPr>
          </a:p>
          <a:p>
            <a:pPr algn="r" rtl="1"/>
            <a:endParaRPr lang="en-US" sz="2800" dirty="0">
              <a:latin typeface="IranNastaliq" pitchFamily="18" charset="0"/>
              <a:cs typeface="B Lotus" pitchFamily="2" charset="-78"/>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p:cTn id="13"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blinds(horizontal)">
                                      <p:cBhvr>
                                        <p:cTn id="20" dur="500"/>
                                        <p:tgtEl>
                                          <p:spTgt spid="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blinds(horizontal)">
                                      <p:cBhvr>
                                        <p:cTn id="25" dur="50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blinds(horizontal)">
                                      <p:cBhvr>
                                        <p:cTn id="30" dur="500"/>
                                        <p:tgtEl>
                                          <p:spTgt spid="10">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blinds(horizontal)">
                                      <p:cBhvr>
                                        <p:cTn id="35"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228600" y="304800"/>
            <a:ext cx="8610600" cy="6494085"/>
          </a:xfrm>
          <a:prstGeom prst="rect">
            <a:avLst/>
          </a:prstGeom>
          <a:noFill/>
          <a:ln w="9525">
            <a:noFill/>
            <a:miter lim="800000"/>
            <a:headEnd/>
            <a:tailEnd/>
          </a:ln>
        </p:spPr>
        <p:txBody>
          <a:bodyPr wrap="square">
            <a:spAutoFit/>
          </a:bodyPr>
          <a:lstStyle/>
          <a:p>
            <a:pPr algn="ctr" rtl="1"/>
            <a:r>
              <a:rPr lang="ar-SA" sz="2800" b="1" dirty="0">
                <a:solidFill>
                  <a:srgbClr val="C00000"/>
                </a:solidFill>
                <a:cs typeface="2  Rose" pitchFamily="2" charset="-78"/>
              </a:rPr>
              <a:t>اندیشه سیاسی  اهل تسنن در دوره </a:t>
            </a:r>
            <a:r>
              <a:rPr lang="ar-SA" sz="2800" b="1" dirty="0" smtClean="0">
                <a:solidFill>
                  <a:srgbClr val="C00000"/>
                </a:solidFill>
                <a:cs typeface="2  Rose" pitchFamily="2" charset="-78"/>
              </a:rPr>
              <a:t>معاصر</a:t>
            </a:r>
            <a:endParaRPr lang="en-US" sz="2800" b="1" dirty="0" smtClean="0">
              <a:solidFill>
                <a:srgbClr val="C00000"/>
              </a:solidFill>
              <a:cs typeface="2  Rose" pitchFamily="2" charset="-78"/>
            </a:endParaRPr>
          </a:p>
          <a:p>
            <a:pPr algn="r" rtl="1"/>
            <a:endParaRPr lang="en-US" sz="2800" b="1" dirty="0" smtClean="0">
              <a:cs typeface="B Lotus" pitchFamily="2" charset="-78"/>
            </a:endParaRPr>
          </a:p>
          <a:p>
            <a:pPr algn="justLow" rtl="1"/>
            <a:r>
              <a:rPr lang="ar-SA" sz="2400" dirty="0" smtClean="0">
                <a:solidFill>
                  <a:srgbClr val="002060"/>
                </a:solidFill>
                <a:cs typeface="B Lotus" pitchFamily="2" charset="-78"/>
              </a:rPr>
              <a:t>مهم </a:t>
            </a:r>
            <a:r>
              <a:rPr lang="ar-SA" sz="2400" dirty="0">
                <a:solidFill>
                  <a:srgbClr val="002060"/>
                </a:solidFill>
                <a:cs typeface="B Lotus" pitchFamily="2" charset="-78"/>
              </a:rPr>
              <a:t>ترین رساله ای که در دوران جدید حیات اهل سنت، منعکس کننده نظریات و اندیشه های سیاسی اهل سنت است، رسالهء </a:t>
            </a:r>
            <a:r>
              <a:rPr lang="ar-SA" sz="2400" dirty="0">
                <a:solidFill>
                  <a:srgbClr val="FF0000"/>
                </a:solidFill>
                <a:cs typeface="B Lotus" pitchFamily="2" charset="-78"/>
              </a:rPr>
              <a:t>«الخلافه وسلطه الامه»</a:t>
            </a:r>
            <a:r>
              <a:rPr lang="ar-SA" sz="2400" dirty="0">
                <a:solidFill>
                  <a:srgbClr val="002060"/>
                </a:solidFill>
                <a:cs typeface="B Lotus" pitchFamily="2" charset="-78"/>
              </a:rPr>
              <a:t> است که برای اولین بار و در سال 1922 توسط مجلس ملی ترکیه جدید به منظور دفاع فقهی از تصمیم ترک ها درباره جدایی خلافت و سلطنت و تمهید مقدمات الغای خلافت منتشر شده است</a:t>
            </a:r>
            <a:r>
              <a:rPr lang="ar-SA" sz="2400" dirty="0" smtClean="0">
                <a:solidFill>
                  <a:srgbClr val="002060"/>
                </a:solidFill>
                <a:cs typeface="B Lotus" pitchFamily="2" charset="-78"/>
              </a:rPr>
              <a:t>.</a:t>
            </a:r>
            <a:endParaRPr lang="fa-IR" sz="2400" dirty="0" smtClean="0">
              <a:solidFill>
                <a:srgbClr val="002060"/>
              </a:solidFill>
              <a:cs typeface="B Lotus" pitchFamily="2" charset="-78"/>
            </a:endParaRPr>
          </a:p>
          <a:p>
            <a:pPr algn="justLow" rtl="1"/>
            <a:r>
              <a:rPr lang="ar-SA" sz="2400" dirty="0" smtClean="0">
                <a:solidFill>
                  <a:srgbClr val="002060"/>
                </a:solidFill>
                <a:cs typeface="B Lotus" pitchFamily="2" charset="-78"/>
              </a:rPr>
              <a:t>  </a:t>
            </a:r>
            <a:r>
              <a:rPr lang="ar-SA" sz="2400" dirty="0">
                <a:solidFill>
                  <a:srgbClr val="002060"/>
                </a:solidFill>
                <a:cs typeface="B Lotus" pitchFamily="2" charset="-78"/>
              </a:rPr>
              <a:t>رساله دیگر با عنوان</a:t>
            </a:r>
            <a:r>
              <a:rPr lang="ar-SA" sz="2400" b="1" dirty="0">
                <a:solidFill>
                  <a:srgbClr val="002060"/>
                </a:solidFill>
                <a:cs typeface="B Lotus" pitchFamily="2" charset="-78"/>
              </a:rPr>
              <a:t> </a:t>
            </a:r>
            <a:r>
              <a:rPr lang="ar-SA" sz="2400" b="1" dirty="0">
                <a:solidFill>
                  <a:srgbClr val="FF0000"/>
                </a:solidFill>
                <a:cs typeface="B Lotus" pitchFamily="2" charset="-78"/>
              </a:rPr>
              <a:t>«</a:t>
            </a:r>
            <a:r>
              <a:rPr lang="ar-SA" sz="2400" dirty="0">
                <a:solidFill>
                  <a:srgbClr val="FF0000"/>
                </a:solidFill>
                <a:cs typeface="B Lotus" pitchFamily="2" charset="-78"/>
              </a:rPr>
              <a:t>الخلافه او الامامه العظمی</a:t>
            </a:r>
            <a:r>
              <a:rPr lang="ar-SA" sz="2400" b="1" dirty="0">
                <a:solidFill>
                  <a:srgbClr val="FF0000"/>
                </a:solidFill>
                <a:cs typeface="B Lotus" pitchFamily="2" charset="-78"/>
              </a:rPr>
              <a:t>» </a:t>
            </a:r>
            <a:r>
              <a:rPr lang="ar-SA" sz="2400" dirty="0">
                <a:solidFill>
                  <a:srgbClr val="002060"/>
                </a:solidFill>
                <a:cs typeface="B Lotus" pitchFamily="2" charset="-78"/>
              </a:rPr>
              <a:t>متعلق به محمد رشید رضا است. وی نویسنده سری مقالات نظری و فقهی است که در سال 1922 متعاقب تحولات ترکیه در مجله المنار منتشر گردید، در این زمان کشورهای عربی نیز که عموما تحت نفوذ غرب بودند، ورود به دولت ملی و لوازم اداری و پارلمانی آن را تجربه می کردند. در چنین شرایطی بازار بحث در مورد سرنوشت خلافت و ضرورت تبین جدید از رابطه دین و دولت و ... در جوامع عربی داغ بود. این مقاله ها در سال 1926  مجددا جمع آوری و چاپ </a:t>
            </a:r>
            <a:r>
              <a:rPr lang="ar-SA" sz="2400" dirty="0" smtClean="0">
                <a:solidFill>
                  <a:srgbClr val="002060"/>
                </a:solidFill>
                <a:cs typeface="B Lotus" pitchFamily="2" charset="-78"/>
              </a:rPr>
              <a:t>شد.</a:t>
            </a:r>
            <a:endParaRPr lang="fa-IR" sz="2400" dirty="0" smtClean="0">
              <a:solidFill>
                <a:srgbClr val="002060"/>
              </a:solidFill>
              <a:cs typeface="B Lotus" pitchFamily="2" charset="-78"/>
            </a:endParaRPr>
          </a:p>
          <a:p>
            <a:pPr algn="justLow" rtl="1"/>
            <a:r>
              <a:rPr lang="ar-SA" sz="2400" dirty="0" smtClean="0">
                <a:solidFill>
                  <a:srgbClr val="002060"/>
                </a:solidFill>
                <a:cs typeface="B Lotus" pitchFamily="2" charset="-78"/>
              </a:rPr>
              <a:t>رساله </a:t>
            </a:r>
            <a:r>
              <a:rPr lang="ar-SA" sz="2400" dirty="0">
                <a:solidFill>
                  <a:srgbClr val="002060"/>
                </a:solidFill>
                <a:cs typeface="B Lotus" pitchFamily="2" charset="-78"/>
              </a:rPr>
              <a:t>دیگری که بازتاب اندیشه سیاسی نوین اهل تسنن است، رساله </a:t>
            </a:r>
            <a:r>
              <a:rPr lang="ar-SA" sz="2400" dirty="0">
                <a:solidFill>
                  <a:srgbClr val="FF0000"/>
                </a:solidFill>
                <a:cs typeface="B Lotus" pitchFamily="2" charset="-78"/>
              </a:rPr>
              <a:t>«الاسلام واصول الحکم» </a:t>
            </a:r>
            <a:r>
              <a:rPr lang="ar-SA" sz="2400" dirty="0">
                <a:solidFill>
                  <a:srgbClr val="002060"/>
                </a:solidFill>
                <a:cs typeface="B Lotus" pitchFamily="2" charset="-78"/>
              </a:rPr>
              <a:t>متعلق به عبدالرازق است، این رساله که در سال 1925 و متعاقب مناقشات مربوط به مسئله خلافت منتشر شده است و مستقیما به دو نوشتهء مهم مجلس ترکیه و مقالات المنار طی سال های 1922 عنایت دارد، پیرامون رابطه دین و سیاست و موقعیت کشورهای اسلامی نسبت به اشکال حکومت  و ... نظریه پردازی کرده است.</a:t>
            </a:r>
            <a:r>
              <a:rPr lang="en-US" sz="2400" dirty="0" smtClean="0">
                <a:solidFill>
                  <a:srgbClr val="002060"/>
                </a:solidFill>
                <a:cs typeface="B Lotus" pitchFamily="2" charset="-78"/>
              </a:rPr>
              <a:t> </a:t>
            </a:r>
            <a:endParaRPr lang="fa-IR" sz="2400" dirty="0" smtClean="0">
              <a:solidFill>
                <a:srgbClr val="002060"/>
              </a:solidFill>
              <a:cs typeface="B Lotus" pitchFamily="2" charset="-78"/>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box(in)">
                                      <p:cBhvr>
                                        <p:cTn id="13" dur="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box(in)">
                                      <p:cBhvr>
                                        <p:cTn id="18" dur="500"/>
                                        <p:tgtEl>
                                          <p:spTgt spid="1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box(in)">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228600" y="76200"/>
            <a:ext cx="8610600" cy="6863417"/>
          </a:xfrm>
          <a:prstGeom prst="rect">
            <a:avLst/>
          </a:prstGeom>
          <a:noFill/>
          <a:ln w="9525">
            <a:noFill/>
            <a:miter lim="800000"/>
            <a:headEnd/>
            <a:tailEnd/>
          </a:ln>
        </p:spPr>
        <p:txBody>
          <a:bodyPr wrap="square">
            <a:spAutoFit/>
          </a:bodyPr>
          <a:lstStyle/>
          <a:p>
            <a:pPr algn="ctr" rtl="1"/>
            <a:r>
              <a:rPr lang="ar-SA" sz="2800" b="1" dirty="0">
                <a:solidFill>
                  <a:srgbClr val="C00000"/>
                </a:solidFill>
                <a:cs typeface="2  Rose" pitchFamily="2" charset="-78"/>
              </a:rPr>
              <a:t>اندیشه سیاسی  اهل تسنن در دوره </a:t>
            </a:r>
            <a:r>
              <a:rPr lang="ar-SA" sz="2800" b="1" dirty="0" smtClean="0">
                <a:solidFill>
                  <a:srgbClr val="C00000"/>
                </a:solidFill>
                <a:cs typeface="2  Rose" pitchFamily="2" charset="-78"/>
              </a:rPr>
              <a:t>معاصر</a:t>
            </a:r>
            <a:endParaRPr lang="fa-IR" sz="2800" b="1" dirty="0" smtClean="0">
              <a:solidFill>
                <a:srgbClr val="C00000"/>
              </a:solidFill>
              <a:cs typeface="2  Rose" pitchFamily="2" charset="-78"/>
            </a:endParaRPr>
          </a:p>
          <a:p>
            <a:pPr algn="ctr" rtl="1"/>
            <a:r>
              <a:rPr lang="ar-SA" sz="2400" dirty="0" smtClean="0">
                <a:solidFill>
                  <a:srgbClr val="FF0000"/>
                </a:solidFill>
                <a:cs typeface="B Lotus" pitchFamily="2" charset="-78"/>
              </a:rPr>
              <a:t>«الخلافه </a:t>
            </a:r>
            <a:r>
              <a:rPr lang="ar-SA" sz="2400" dirty="0">
                <a:solidFill>
                  <a:srgbClr val="FF0000"/>
                </a:solidFill>
                <a:cs typeface="B Lotus" pitchFamily="2" charset="-78"/>
              </a:rPr>
              <a:t>وسلطه الامه»</a:t>
            </a:r>
            <a:r>
              <a:rPr lang="ar-SA" sz="2400" dirty="0">
                <a:solidFill>
                  <a:srgbClr val="002060"/>
                </a:solidFill>
                <a:cs typeface="B Lotus" pitchFamily="2" charset="-78"/>
              </a:rPr>
              <a:t> </a:t>
            </a:r>
            <a:endParaRPr lang="fa-IR" sz="2400" dirty="0" smtClean="0">
              <a:solidFill>
                <a:srgbClr val="002060"/>
              </a:solidFill>
              <a:cs typeface="B Lotus" pitchFamily="2" charset="-78"/>
            </a:endParaRPr>
          </a:p>
          <a:p>
            <a:pPr algn="justLow" rtl="1"/>
            <a:r>
              <a:rPr lang="ar-SA" sz="2000" dirty="0">
                <a:cs typeface="B Lotus" pitchFamily="2" charset="-78"/>
              </a:rPr>
              <a:t>رساله الخلافه وسلطه الامه نکات ذیل را مورد تاکید قرارمی دهد</a:t>
            </a:r>
            <a:r>
              <a:rPr lang="ar-SA" sz="2000" dirty="0" smtClean="0">
                <a:cs typeface="B Lotus" pitchFamily="2" charset="-78"/>
              </a:rPr>
              <a:t>:</a:t>
            </a:r>
            <a:endParaRPr lang="fa-IR" sz="2000" dirty="0">
              <a:cs typeface="B Lotus" pitchFamily="2" charset="-78"/>
            </a:endParaRPr>
          </a:p>
          <a:p>
            <a:pPr algn="justLow" rtl="1">
              <a:buFontTx/>
              <a:buChar char="-"/>
            </a:pPr>
            <a:r>
              <a:rPr lang="ar-SA" sz="2000" dirty="0" smtClean="0">
                <a:cs typeface="B Lotus" pitchFamily="2" charset="-78"/>
              </a:rPr>
              <a:t>علی رغم رابطه دین و سیاست در اسلام، این دو حوزه استقلال نسبی دارند. </a:t>
            </a:r>
            <a:endParaRPr lang="fa-IR" sz="2000" dirty="0" smtClean="0">
              <a:cs typeface="B Lotus" pitchFamily="2" charset="-78"/>
            </a:endParaRPr>
          </a:p>
          <a:p>
            <a:pPr algn="justLow" rtl="1">
              <a:buFontTx/>
              <a:buChar char="-"/>
            </a:pPr>
            <a:r>
              <a:rPr lang="ar-SA" sz="2000" dirty="0" smtClean="0">
                <a:cs typeface="B Lotus" pitchFamily="2" charset="-78"/>
              </a:rPr>
              <a:t>خلافت </a:t>
            </a:r>
            <a:r>
              <a:rPr lang="ar-SA" sz="2000" dirty="0">
                <a:cs typeface="B Lotus" pitchFamily="2" charset="-78"/>
              </a:rPr>
              <a:t>بیش از آن که مسئله دینی باشد یک امر دنیوی و سیاسی است. </a:t>
            </a:r>
            <a:endParaRPr lang="fa-IR" sz="2000" dirty="0" smtClean="0">
              <a:cs typeface="B Lotus" pitchFamily="2" charset="-78"/>
            </a:endParaRPr>
          </a:p>
          <a:p>
            <a:pPr algn="justLow" rtl="1">
              <a:buFontTx/>
              <a:buChar char="-"/>
            </a:pPr>
            <a:r>
              <a:rPr lang="ar-SA" sz="2000" dirty="0" smtClean="0">
                <a:cs typeface="B Lotus" pitchFamily="2" charset="-78"/>
              </a:rPr>
              <a:t>دین </a:t>
            </a:r>
            <a:r>
              <a:rPr lang="ar-SA" sz="2000" dirty="0">
                <a:cs typeface="B Lotus" pitchFamily="2" charset="-78"/>
              </a:rPr>
              <a:t>اسلام فقط بعضی از اصول سیاسی را ارائه داده است که اصول ثابت و غیرزمانی هستند. </a:t>
            </a:r>
            <a:endParaRPr lang="fa-IR" sz="2000" dirty="0" smtClean="0">
              <a:cs typeface="B Lotus" pitchFamily="2" charset="-78"/>
            </a:endParaRPr>
          </a:p>
          <a:p>
            <a:pPr algn="justLow" rtl="1">
              <a:buFontTx/>
              <a:buChar char="-"/>
            </a:pPr>
            <a:r>
              <a:rPr lang="ar-SA" sz="2000" dirty="0" smtClean="0">
                <a:cs typeface="B Lotus" pitchFamily="2" charset="-78"/>
              </a:rPr>
              <a:t>شکل </a:t>
            </a:r>
            <a:r>
              <a:rPr lang="ar-SA" sz="2000" dirty="0">
                <a:cs typeface="B Lotus" pitchFamily="2" charset="-78"/>
              </a:rPr>
              <a:t>حکومت و اداره نظام سیاسی امری غیردینی، سیاسی و بنابراین تاریخی و متحول است. </a:t>
            </a:r>
            <a:endParaRPr lang="fa-IR" sz="2000" dirty="0" smtClean="0">
              <a:cs typeface="B Lotus" pitchFamily="2" charset="-78"/>
            </a:endParaRPr>
          </a:p>
          <a:p>
            <a:pPr algn="justLow" rtl="1">
              <a:buFontTx/>
              <a:buChar char="-"/>
            </a:pPr>
            <a:r>
              <a:rPr lang="ar-SA" sz="2000" dirty="0" smtClean="0">
                <a:cs typeface="B Lotus" pitchFamily="2" charset="-78"/>
              </a:rPr>
              <a:t>تحول </a:t>
            </a:r>
            <a:r>
              <a:rPr lang="ar-SA" sz="2000" dirty="0">
                <a:cs typeface="B Lotus" pitchFamily="2" charset="-78"/>
              </a:rPr>
              <a:t>اشکال حکومت منبعث از اصول ثابت دینی و با عنایت و لحاظ آن اصول است. </a:t>
            </a:r>
            <a:endParaRPr lang="fa-IR" sz="2000" dirty="0" smtClean="0">
              <a:cs typeface="B Lotus" pitchFamily="2" charset="-78"/>
            </a:endParaRPr>
          </a:p>
          <a:p>
            <a:pPr algn="justLow" rtl="1">
              <a:buFontTx/>
              <a:buChar char="-"/>
            </a:pPr>
            <a:r>
              <a:rPr lang="ar-SA" sz="2000" dirty="0" smtClean="0">
                <a:cs typeface="B Lotus" pitchFamily="2" charset="-78"/>
              </a:rPr>
              <a:t>بدین </a:t>
            </a:r>
            <a:r>
              <a:rPr lang="ar-SA" sz="2000" dirty="0">
                <a:cs typeface="B Lotus" pitchFamily="2" charset="-78"/>
              </a:rPr>
              <a:t>ترتیب، حکومت اسلامی دولتی است که اصول ثابت دینی و اشکال متحول تاریخی دارد. </a:t>
            </a:r>
            <a:endParaRPr lang="fa-IR" sz="2400" dirty="0" smtClean="0">
              <a:solidFill>
                <a:srgbClr val="002060"/>
              </a:solidFill>
              <a:cs typeface="B Lotus" pitchFamily="2" charset="-78"/>
            </a:endParaRPr>
          </a:p>
          <a:p>
            <a:pPr algn="ctr" rtl="1"/>
            <a:r>
              <a:rPr lang="ar-SA" sz="2400" b="1" dirty="0" smtClean="0">
                <a:solidFill>
                  <a:srgbClr val="FF0000"/>
                </a:solidFill>
                <a:cs typeface="B Lotus" pitchFamily="2" charset="-78"/>
              </a:rPr>
              <a:t>«</a:t>
            </a:r>
            <a:r>
              <a:rPr lang="ar-SA" sz="2400" dirty="0">
                <a:solidFill>
                  <a:srgbClr val="FF0000"/>
                </a:solidFill>
                <a:cs typeface="B Lotus" pitchFamily="2" charset="-78"/>
              </a:rPr>
              <a:t>الخلافه او الامامه العظمی</a:t>
            </a:r>
            <a:r>
              <a:rPr lang="ar-SA" sz="2400" b="1" dirty="0">
                <a:solidFill>
                  <a:srgbClr val="FF0000"/>
                </a:solidFill>
                <a:cs typeface="B Lotus" pitchFamily="2" charset="-78"/>
              </a:rPr>
              <a:t>» </a:t>
            </a:r>
            <a:endParaRPr lang="fa-IR" sz="2400" b="1" dirty="0" smtClean="0">
              <a:solidFill>
                <a:srgbClr val="FF0000"/>
              </a:solidFill>
              <a:cs typeface="B Lotus" pitchFamily="2" charset="-78"/>
            </a:endParaRPr>
          </a:p>
          <a:p>
            <a:pPr algn="justLow" rtl="1">
              <a:buFontTx/>
              <a:buChar char="-"/>
            </a:pPr>
            <a:r>
              <a:rPr lang="fa-IR" sz="2000" dirty="0" smtClean="0">
                <a:cs typeface="B Lotus" pitchFamily="2" charset="-78"/>
              </a:rPr>
              <a:t> </a:t>
            </a:r>
            <a:r>
              <a:rPr lang="ar-SA" sz="2000" dirty="0" smtClean="0">
                <a:cs typeface="B Lotus" pitchFamily="2" charset="-78"/>
              </a:rPr>
              <a:t>بر </a:t>
            </a:r>
            <a:r>
              <a:rPr lang="ar-SA" sz="2000" dirty="0">
                <a:cs typeface="B Lotus" pitchFamily="2" charset="-78"/>
              </a:rPr>
              <a:t>وجوب شورا و لزوم مشورت در انعقاد امامت</a:t>
            </a:r>
            <a:r>
              <a:rPr lang="fa-IR" sz="2000" dirty="0">
                <a:cs typeface="B Lotus" pitchFamily="2" charset="-78"/>
              </a:rPr>
              <a:t> تأکید </a:t>
            </a:r>
            <a:r>
              <a:rPr lang="fa-IR" sz="2000" dirty="0" smtClean="0">
                <a:cs typeface="B Lotus" pitchFamily="2" charset="-78"/>
              </a:rPr>
              <a:t>دارد.</a:t>
            </a:r>
          </a:p>
          <a:p>
            <a:pPr algn="justLow" rtl="1">
              <a:buFontTx/>
              <a:buChar char="-"/>
            </a:pPr>
            <a:r>
              <a:rPr lang="fa-IR" sz="2000" dirty="0" smtClean="0">
                <a:cs typeface="B Lotus" pitchFamily="2" charset="-78"/>
              </a:rPr>
              <a:t> </a:t>
            </a:r>
            <a:r>
              <a:rPr lang="ar-SA" sz="2000" dirty="0" smtClean="0">
                <a:cs typeface="B Lotus" pitchFamily="2" charset="-78"/>
              </a:rPr>
              <a:t>اهل </a:t>
            </a:r>
            <a:r>
              <a:rPr lang="ar-SA" sz="2000" dirty="0">
                <a:cs typeface="B Lotus" pitchFamily="2" charset="-78"/>
              </a:rPr>
              <a:t>حل وعقد را اهل شورا و مصداق اولی الامر می داند امامت با بیعت اهل حل وعقد محقق می </a:t>
            </a:r>
            <a:r>
              <a:rPr lang="ar-SA" sz="2000" dirty="0" smtClean="0">
                <a:cs typeface="B Lotus" pitchFamily="2" charset="-78"/>
              </a:rPr>
              <a:t>شود.</a:t>
            </a:r>
            <a:endParaRPr lang="fa-IR" sz="2000" dirty="0" smtClean="0">
              <a:cs typeface="B Lotus" pitchFamily="2" charset="-78"/>
            </a:endParaRPr>
          </a:p>
          <a:p>
            <a:pPr algn="justLow" rtl="1">
              <a:buFontTx/>
              <a:buChar char="-"/>
            </a:pPr>
            <a:r>
              <a:rPr lang="fa-IR" sz="2000" dirty="0" smtClean="0">
                <a:cs typeface="B Lotus" pitchFamily="2" charset="-78"/>
              </a:rPr>
              <a:t> </a:t>
            </a:r>
            <a:r>
              <a:rPr lang="ar-SA" sz="2000" dirty="0" smtClean="0">
                <a:cs typeface="B Lotus" pitchFamily="2" charset="-78"/>
              </a:rPr>
              <a:t>در </a:t>
            </a:r>
            <a:r>
              <a:rPr lang="ar-SA" sz="2000" dirty="0">
                <a:cs typeface="B Lotus" pitchFamily="2" charset="-78"/>
              </a:rPr>
              <a:t>شرایط فقدان وحدت در جامعهء اسلامی، اهل حل وعقد هر منطقه ای می توانند حاکم بلاد خود را </a:t>
            </a:r>
            <a:r>
              <a:rPr lang="ar-SA" sz="2000" dirty="0" smtClean="0">
                <a:cs typeface="B Lotus" pitchFamily="2" charset="-78"/>
              </a:rPr>
              <a:t>انتخاب </a:t>
            </a:r>
            <a:r>
              <a:rPr lang="ar-SA" sz="2000" dirty="0">
                <a:cs typeface="B Lotus" pitchFamily="2" charset="-78"/>
              </a:rPr>
              <a:t>و با او بیعت نمایند در چنین وضعیتی رعایت شرایط خلیفه حتی المقدور ضروری است</a:t>
            </a:r>
            <a:r>
              <a:rPr lang="ar-SA" sz="2000" dirty="0" smtClean="0">
                <a:cs typeface="B Lotus" pitchFamily="2" charset="-78"/>
              </a:rPr>
              <a:t>.</a:t>
            </a:r>
            <a:endParaRPr lang="fa-IR" sz="2000" smtClean="0">
              <a:cs typeface="B Lotus" pitchFamily="2" charset="-78"/>
            </a:endParaRPr>
          </a:p>
          <a:p>
            <a:pPr algn="ctr" rtl="1"/>
            <a:r>
              <a:rPr lang="ar-SA" sz="2400" smtClean="0">
                <a:solidFill>
                  <a:srgbClr val="FF0000"/>
                </a:solidFill>
                <a:cs typeface="B Lotus" pitchFamily="2" charset="-78"/>
              </a:rPr>
              <a:t>«</a:t>
            </a:r>
            <a:r>
              <a:rPr lang="ar-SA" sz="2400" dirty="0">
                <a:solidFill>
                  <a:srgbClr val="FF0000"/>
                </a:solidFill>
                <a:cs typeface="B Lotus" pitchFamily="2" charset="-78"/>
              </a:rPr>
              <a:t>الاسلام واصول </a:t>
            </a:r>
            <a:r>
              <a:rPr lang="ar-SA" sz="2400" dirty="0" smtClean="0">
                <a:solidFill>
                  <a:srgbClr val="FF0000"/>
                </a:solidFill>
                <a:cs typeface="B Lotus" pitchFamily="2" charset="-78"/>
              </a:rPr>
              <a:t>الحکم»</a:t>
            </a:r>
            <a:r>
              <a:rPr lang="fa-IR" sz="2400" dirty="0" smtClean="0">
                <a:solidFill>
                  <a:srgbClr val="FF0000"/>
                </a:solidFill>
                <a:cs typeface="B Lotus" pitchFamily="2" charset="-78"/>
              </a:rPr>
              <a:t> </a:t>
            </a:r>
            <a:r>
              <a:rPr lang="fa-IR" b="1" dirty="0" smtClean="0">
                <a:cs typeface="B Lotus" pitchFamily="2" charset="-78"/>
              </a:rPr>
              <a:t>ارکان </a:t>
            </a:r>
            <a:r>
              <a:rPr lang="fa-IR" b="1" dirty="0">
                <a:cs typeface="B Lotus" pitchFamily="2" charset="-78"/>
              </a:rPr>
              <a:t>نظریه عبدالرازق</a:t>
            </a:r>
            <a:endParaRPr lang="en-US" sz="2000" b="1" dirty="0">
              <a:cs typeface="B Lotus" pitchFamily="2" charset="-78"/>
            </a:endParaRPr>
          </a:p>
          <a:p>
            <a:pPr algn="justLow" rtl="1">
              <a:buFontTx/>
              <a:buChar char="-"/>
            </a:pPr>
            <a:r>
              <a:rPr lang="ar-SA" sz="2000" dirty="0" smtClean="0">
                <a:cs typeface="B Lotus" pitchFamily="2" charset="-78"/>
              </a:rPr>
              <a:t>دین </a:t>
            </a:r>
            <a:r>
              <a:rPr lang="ar-SA" sz="2000" dirty="0">
                <a:cs typeface="B Lotus" pitchFamily="2" charset="-78"/>
              </a:rPr>
              <a:t>و سیاست جدا و مستقل از یکدیگرند. </a:t>
            </a:r>
            <a:endParaRPr lang="fa-IR" sz="2000" dirty="0" smtClean="0">
              <a:cs typeface="B Lotus" pitchFamily="2" charset="-78"/>
            </a:endParaRPr>
          </a:p>
          <a:p>
            <a:pPr algn="justLow" rtl="1">
              <a:buFontTx/>
              <a:buChar char="-"/>
            </a:pPr>
            <a:r>
              <a:rPr lang="ar-SA" sz="2000" dirty="0" smtClean="0">
                <a:cs typeface="B Lotus" pitchFamily="2" charset="-78"/>
              </a:rPr>
              <a:t> </a:t>
            </a:r>
            <a:r>
              <a:rPr lang="ar-SA" sz="2000" dirty="0">
                <a:cs typeface="B Lotus" pitchFamily="2" charset="-78"/>
              </a:rPr>
              <a:t>پیامبر اسلام(ص) فقط مبعوث به رسالت و ابلاغ وحی و دین بود و نه منصوب به سیاست و </a:t>
            </a:r>
            <a:r>
              <a:rPr lang="ar-SA" sz="2000" dirty="0" smtClean="0">
                <a:cs typeface="B Lotus" pitchFamily="2" charset="-78"/>
              </a:rPr>
              <a:t>حکومت.</a:t>
            </a:r>
            <a:endParaRPr lang="fa-IR" sz="2000" dirty="0" smtClean="0">
              <a:cs typeface="B Lotus" pitchFamily="2" charset="-78"/>
            </a:endParaRPr>
          </a:p>
          <a:p>
            <a:pPr algn="justLow" rtl="1">
              <a:buFontTx/>
              <a:buChar char="-"/>
            </a:pPr>
            <a:r>
              <a:rPr lang="fa-IR" sz="2000" dirty="0" smtClean="0">
                <a:cs typeface="B Lotus" pitchFamily="2" charset="-78"/>
              </a:rPr>
              <a:t> </a:t>
            </a:r>
            <a:r>
              <a:rPr lang="ar-SA" sz="2000" dirty="0" smtClean="0">
                <a:cs typeface="B Lotus" pitchFamily="2" charset="-78"/>
              </a:rPr>
              <a:t>هیچ </a:t>
            </a:r>
            <a:r>
              <a:rPr lang="ar-SA" sz="2000" dirty="0">
                <a:cs typeface="B Lotus" pitchFamily="2" charset="-78"/>
              </a:rPr>
              <a:t>یک از منابع اسلامی اعم از کتاب و سنت و حتی اجماع دلالت روشنی بر مسئله خلافت ندارند. </a:t>
            </a:r>
            <a:endParaRPr lang="fa-IR" sz="2000" dirty="0" smtClean="0">
              <a:cs typeface="B Lotus" pitchFamily="2" charset="-78"/>
            </a:endParaRPr>
          </a:p>
          <a:p>
            <a:pPr algn="justLow" rtl="1">
              <a:buFontTx/>
              <a:buChar char="-"/>
            </a:pPr>
            <a:r>
              <a:rPr lang="fa-IR" sz="2000" dirty="0" smtClean="0">
                <a:cs typeface="B Lotus" pitchFamily="2" charset="-78"/>
              </a:rPr>
              <a:t> </a:t>
            </a:r>
            <a:r>
              <a:rPr lang="ar-SA" sz="2000" dirty="0" smtClean="0">
                <a:cs typeface="B Lotus" pitchFamily="2" charset="-78"/>
              </a:rPr>
              <a:t>با </a:t>
            </a:r>
            <a:r>
              <a:rPr lang="ar-SA" sz="2000" dirty="0">
                <a:cs typeface="B Lotus" pitchFamily="2" charset="-78"/>
              </a:rPr>
              <a:t>فرض موارد فوق، فقه الخلافه غیرقابل تاسیس، و سالبهء به انتفاع موضوع است به عبارت دیگر، به دلیل جدایی دین و سیاست، فقه خلافت ترکیبی متضاد و غیرقابل تصور است. </a:t>
            </a:r>
            <a:endParaRPr lang="fa-IR" sz="2000" dirty="0" smtClean="0">
              <a:cs typeface="B Lotus" pitchFamily="2" charset="-78"/>
            </a:endParaRPr>
          </a:p>
          <a:p>
            <a:pPr algn="justLow" rtl="1">
              <a:buFontTx/>
              <a:buChar char="-"/>
            </a:pPr>
            <a:r>
              <a:rPr lang="fa-IR" sz="2000" dirty="0" smtClean="0">
                <a:cs typeface="B Lotus" pitchFamily="2" charset="-78"/>
              </a:rPr>
              <a:t> </a:t>
            </a:r>
            <a:r>
              <a:rPr lang="ar-SA" sz="2000" dirty="0" smtClean="0">
                <a:cs typeface="B Lotus" pitchFamily="2" charset="-78"/>
              </a:rPr>
              <a:t>سیاست </a:t>
            </a:r>
            <a:r>
              <a:rPr lang="ar-SA" sz="2000" dirty="0">
                <a:cs typeface="B Lotus" pitchFamily="2" charset="-78"/>
              </a:rPr>
              <a:t>و حکومت چون امری بشری است نیازمند علوم بشری است. </a:t>
            </a:r>
            <a:endParaRPr lang="fa-IR" sz="2000" dirty="0" smtClean="0">
              <a:solidFill>
                <a:srgbClr val="002060"/>
              </a:solidFill>
              <a:cs typeface="B Lotus" pitchFamily="2" charset="-78"/>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p:cTn id="19"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 calcmode="lin" valueType="num">
                                      <p:cBhvr>
                                        <p:cTn id="26"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1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 calcmode="lin" valueType="num">
                                      <p:cBhvr>
                                        <p:cTn id="33"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10">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10">
                                            <p:txEl>
                                              <p:pRg st="5" end="5"/>
                                            </p:txEl>
                                          </p:spTgt>
                                        </p:tgtEl>
                                        <p:attrNameLst>
                                          <p:attrName>style.visibility</p:attrName>
                                        </p:attrNameLst>
                                      </p:cBhvr>
                                      <p:to>
                                        <p:strVal val="visible"/>
                                      </p:to>
                                    </p:set>
                                    <p:anim calcmode="lin" valueType="num">
                                      <p:cBhvr>
                                        <p:cTn id="40"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10">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1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10">
                                            <p:txEl>
                                              <p:pRg st="6" end="6"/>
                                            </p:txEl>
                                          </p:spTgt>
                                        </p:tgtEl>
                                        <p:attrNameLst>
                                          <p:attrName>style.visibility</p:attrName>
                                        </p:attrNameLst>
                                      </p:cBhvr>
                                      <p:to>
                                        <p:strVal val="visible"/>
                                      </p:to>
                                    </p:set>
                                    <p:anim calcmode="lin" valueType="num">
                                      <p:cBhvr>
                                        <p:cTn id="47" dur="5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10">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10">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10">
                                            <p:txEl>
                                              <p:pRg st="7" end="7"/>
                                            </p:txEl>
                                          </p:spTgt>
                                        </p:tgtEl>
                                        <p:attrNameLst>
                                          <p:attrName>style.visibility</p:attrName>
                                        </p:attrNameLst>
                                      </p:cBhvr>
                                      <p:to>
                                        <p:strVal val="visible"/>
                                      </p:to>
                                    </p:set>
                                    <p:anim calcmode="lin" valueType="num">
                                      <p:cBhvr>
                                        <p:cTn id="54" dur="500" fill="hold"/>
                                        <p:tgtEl>
                                          <p:spTgt spid="10">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10">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10">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10">
                                            <p:txEl>
                                              <p:pRg st="8" end="8"/>
                                            </p:txEl>
                                          </p:spTgt>
                                        </p:tgtEl>
                                        <p:attrNameLst>
                                          <p:attrName>style.visibility</p:attrName>
                                        </p:attrNameLst>
                                      </p:cBhvr>
                                      <p:to>
                                        <p:strVal val="visible"/>
                                      </p:to>
                                    </p:set>
                                    <p:anim calcmode="lin" valueType="num">
                                      <p:cBhvr>
                                        <p:cTn id="61" dur="500" fill="hold"/>
                                        <p:tgtEl>
                                          <p:spTgt spid="10">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10">
                                            <p:txEl>
                                              <p:pRg st="8" end="8"/>
                                            </p:txEl>
                                          </p:spTgt>
                                        </p:tgtEl>
                                        <p:attrNameLst>
                                          <p:attrName>ppt_h</p:attrName>
                                        </p:attrNameLst>
                                      </p:cBhvr>
                                      <p:tavLst>
                                        <p:tav tm="0">
                                          <p:val>
                                            <p:fltVal val="0"/>
                                          </p:val>
                                        </p:tav>
                                        <p:tav tm="100000">
                                          <p:val>
                                            <p:strVal val="#ppt_h"/>
                                          </p:val>
                                        </p:tav>
                                      </p:tavLst>
                                    </p:anim>
                                    <p:animEffect transition="in" filter="fade">
                                      <p:cBhvr>
                                        <p:cTn id="63" dur="500"/>
                                        <p:tgtEl>
                                          <p:spTgt spid="10">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0">
                                            <p:txEl>
                                              <p:pRg st="9" end="9"/>
                                            </p:txEl>
                                          </p:spTgt>
                                        </p:tgtEl>
                                        <p:attrNameLst>
                                          <p:attrName>style.visibility</p:attrName>
                                        </p:attrNameLst>
                                      </p:cBhvr>
                                      <p:to>
                                        <p:strVal val="visible"/>
                                      </p:to>
                                    </p:set>
                                    <p:anim calcmode="lin" valueType="num">
                                      <p:cBhvr additive="base">
                                        <p:cTn id="68"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nodeType="clickEffect">
                                  <p:stCondLst>
                                    <p:cond delay="0"/>
                                  </p:stCondLst>
                                  <p:childTnLst>
                                    <p:set>
                                      <p:cBhvr>
                                        <p:cTn id="73" dur="1" fill="hold">
                                          <p:stCondLst>
                                            <p:cond delay="0"/>
                                          </p:stCondLst>
                                        </p:cTn>
                                        <p:tgtEl>
                                          <p:spTgt spid="10">
                                            <p:txEl>
                                              <p:pRg st="10" end="10"/>
                                            </p:txEl>
                                          </p:spTgt>
                                        </p:tgtEl>
                                        <p:attrNameLst>
                                          <p:attrName>style.visibility</p:attrName>
                                        </p:attrNameLst>
                                      </p:cBhvr>
                                      <p:to>
                                        <p:strVal val="visible"/>
                                      </p:to>
                                    </p:set>
                                    <p:anim calcmode="lin" valueType="num">
                                      <p:cBhvr>
                                        <p:cTn id="74" dur="500" fill="hold"/>
                                        <p:tgtEl>
                                          <p:spTgt spid="10">
                                            <p:txEl>
                                              <p:pRg st="10" end="10"/>
                                            </p:txEl>
                                          </p:spTgt>
                                        </p:tgtEl>
                                        <p:attrNameLst>
                                          <p:attrName>ppt_w</p:attrName>
                                        </p:attrNameLst>
                                      </p:cBhvr>
                                      <p:tavLst>
                                        <p:tav tm="0">
                                          <p:val>
                                            <p:fltVal val="0"/>
                                          </p:val>
                                        </p:tav>
                                        <p:tav tm="100000">
                                          <p:val>
                                            <p:strVal val="#ppt_w"/>
                                          </p:val>
                                        </p:tav>
                                      </p:tavLst>
                                    </p:anim>
                                    <p:anim calcmode="lin" valueType="num">
                                      <p:cBhvr>
                                        <p:cTn id="75" dur="500" fill="hold"/>
                                        <p:tgtEl>
                                          <p:spTgt spid="10">
                                            <p:txEl>
                                              <p:pRg st="10" end="10"/>
                                            </p:txEl>
                                          </p:spTgt>
                                        </p:tgtEl>
                                        <p:attrNameLst>
                                          <p:attrName>ppt_h</p:attrName>
                                        </p:attrNameLst>
                                      </p:cBhvr>
                                      <p:tavLst>
                                        <p:tav tm="0">
                                          <p:val>
                                            <p:fltVal val="0"/>
                                          </p:val>
                                        </p:tav>
                                        <p:tav tm="100000">
                                          <p:val>
                                            <p:strVal val="#ppt_h"/>
                                          </p:val>
                                        </p:tav>
                                      </p:tavLst>
                                    </p:anim>
                                    <p:animEffect transition="in" filter="fade">
                                      <p:cBhvr>
                                        <p:cTn id="76" dur="500"/>
                                        <p:tgtEl>
                                          <p:spTgt spid="10">
                                            <p:txEl>
                                              <p:pRg st="10" end="1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nodeType="clickEffect">
                                  <p:stCondLst>
                                    <p:cond delay="0"/>
                                  </p:stCondLst>
                                  <p:childTnLst>
                                    <p:set>
                                      <p:cBhvr>
                                        <p:cTn id="80" dur="1" fill="hold">
                                          <p:stCondLst>
                                            <p:cond delay="0"/>
                                          </p:stCondLst>
                                        </p:cTn>
                                        <p:tgtEl>
                                          <p:spTgt spid="10">
                                            <p:txEl>
                                              <p:pRg st="11" end="11"/>
                                            </p:txEl>
                                          </p:spTgt>
                                        </p:tgtEl>
                                        <p:attrNameLst>
                                          <p:attrName>style.visibility</p:attrName>
                                        </p:attrNameLst>
                                      </p:cBhvr>
                                      <p:to>
                                        <p:strVal val="visible"/>
                                      </p:to>
                                    </p:set>
                                    <p:anim calcmode="lin" valueType="num">
                                      <p:cBhvr>
                                        <p:cTn id="81" dur="500" fill="hold"/>
                                        <p:tgtEl>
                                          <p:spTgt spid="10">
                                            <p:txEl>
                                              <p:pRg st="11" end="11"/>
                                            </p:txEl>
                                          </p:spTgt>
                                        </p:tgtEl>
                                        <p:attrNameLst>
                                          <p:attrName>ppt_w</p:attrName>
                                        </p:attrNameLst>
                                      </p:cBhvr>
                                      <p:tavLst>
                                        <p:tav tm="0">
                                          <p:val>
                                            <p:fltVal val="0"/>
                                          </p:val>
                                        </p:tav>
                                        <p:tav tm="100000">
                                          <p:val>
                                            <p:strVal val="#ppt_w"/>
                                          </p:val>
                                        </p:tav>
                                      </p:tavLst>
                                    </p:anim>
                                    <p:anim calcmode="lin" valueType="num">
                                      <p:cBhvr>
                                        <p:cTn id="82" dur="500" fill="hold"/>
                                        <p:tgtEl>
                                          <p:spTgt spid="10">
                                            <p:txEl>
                                              <p:pRg st="11" end="11"/>
                                            </p:txEl>
                                          </p:spTgt>
                                        </p:tgtEl>
                                        <p:attrNameLst>
                                          <p:attrName>ppt_h</p:attrName>
                                        </p:attrNameLst>
                                      </p:cBhvr>
                                      <p:tavLst>
                                        <p:tav tm="0">
                                          <p:val>
                                            <p:fltVal val="0"/>
                                          </p:val>
                                        </p:tav>
                                        <p:tav tm="100000">
                                          <p:val>
                                            <p:strVal val="#ppt_h"/>
                                          </p:val>
                                        </p:tav>
                                      </p:tavLst>
                                    </p:anim>
                                    <p:animEffect transition="in" filter="fade">
                                      <p:cBhvr>
                                        <p:cTn id="83" dur="500"/>
                                        <p:tgtEl>
                                          <p:spTgt spid="10">
                                            <p:txEl>
                                              <p:pRg st="11" end="1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nodeType="clickEffect">
                                  <p:stCondLst>
                                    <p:cond delay="0"/>
                                  </p:stCondLst>
                                  <p:childTnLst>
                                    <p:set>
                                      <p:cBhvr>
                                        <p:cTn id="87" dur="1" fill="hold">
                                          <p:stCondLst>
                                            <p:cond delay="0"/>
                                          </p:stCondLst>
                                        </p:cTn>
                                        <p:tgtEl>
                                          <p:spTgt spid="10">
                                            <p:txEl>
                                              <p:pRg st="12" end="12"/>
                                            </p:txEl>
                                          </p:spTgt>
                                        </p:tgtEl>
                                        <p:attrNameLst>
                                          <p:attrName>style.visibility</p:attrName>
                                        </p:attrNameLst>
                                      </p:cBhvr>
                                      <p:to>
                                        <p:strVal val="visible"/>
                                      </p:to>
                                    </p:set>
                                    <p:anim calcmode="lin" valueType="num">
                                      <p:cBhvr>
                                        <p:cTn id="88" dur="500" fill="hold"/>
                                        <p:tgtEl>
                                          <p:spTgt spid="10">
                                            <p:txEl>
                                              <p:pRg st="12" end="12"/>
                                            </p:txEl>
                                          </p:spTgt>
                                        </p:tgtEl>
                                        <p:attrNameLst>
                                          <p:attrName>ppt_w</p:attrName>
                                        </p:attrNameLst>
                                      </p:cBhvr>
                                      <p:tavLst>
                                        <p:tav tm="0">
                                          <p:val>
                                            <p:fltVal val="0"/>
                                          </p:val>
                                        </p:tav>
                                        <p:tav tm="100000">
                                          <p:val>
                                            <p:strVal val="#ppt_w"/>
                                          </p:val>
                                        </p:tav>
                                      </p:tavLst>
                                    </p:anim>
                                    <p:anim calcmode="lin" valueType="num">
                                      <p:cBhvr>
                                        <p:cTn id="89" dur="500" fill="hold"/>
                                        <p:tgtEl>
                                          <p:spTgt spid="10">
                                            <p:txEl>
                                              <p:pRg st="12" end="12"/>
                                            </p:txEl>
                                          </p:spTgt>
                                        </p:tgtEl>
                                        <p:attrNameLst>
                                          <p:attrName>ppt_h</p:attrName>
                                        </p:attrNameLst>
                                      </p:cBhvr>
                                      <p:tavLst>
                                        <p:tav tm="0">
                                          <p:val>
                                            <p:fltVal val="0"/>
                                          </p:val>
                                        </p:tav>
                                        <p:tav tm="100000">
                                          <p:val>
                                            <p:strVal val="#ppt_h"/>
                                          </p:val>
                                        </p:tav>
                                      </p:tavLst>
                                    </p:anim>
                                    <p:animEffect transition="in" filter="fade">
                                      <p:cBhvr>
                                        <p:cTn id="90" dur="500"/>
                                        <p:tgtEl>
                                          <p:spTgt spid="10">
                                            <p:txEl>
                                              <p:pRg st="12" end="1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0" fill="hold" nodeType="clickEffect">
                                  <p:stCondLst>
                                    <p:cond delay="0"/>
                                  </p:stCondLst>
                                  <p:childTnLst>
                                    <p:set>
                                      <p:cBhvr>
                                        <p:cTn id="94" dur="1" fill="hold">
                                          <p:stCondLst>
                                            <p:cond delay="0"/>
                                          </p:stCondLst>
                                        </p:cTn>
                                        <p:tgtEl>
                                          <p:spTgt spid="10">
                                            <p:txEl>
                                              <p:pRg st="13" end="13"/>
                                            </p:txEl>
                                          </p:spTgt>
                                        </p:tgtEl>
                                        <p:attrNameLst>
                                          <p:attrName>style.visibility</p:attrName>
                                        </p:attrNameLst>
                                      </p:cBhvr>
                                      <p:to>
                                        <p:strVal val="visible"/>
                                      </p:to>
                                    </p:set>
                                    <p:anim calcmode="lin" valueType="num">
                                      <p:cBhvr>
                                        <p:cTn id="95" dur="500" fill="hold"/>
                                        <p:tgtEl>
                                          <p:spTgt spid="10">
                                            <p:txEl>
                                              <p:pRg st="13" end="13"/>
                                            </p:txEl>
                                          </p:spTgt>
                                        </p:tgtEl>
                                        <p:attrNameLst>
                                          <p:attrName>ppt_w</p:attrName>
                                        </p:attrNameLst>
                                      </p:cBhvr>
                                      <p:tavLst>
                                        <p:tav tm="0">
                                          <p:val>
                                            <p:fltVal val="0"/>
                                          </p:val>
                                        </p:tav>
                                        <p:tav tm="100000">
                                          <p:val>
                                            <p:strVal val="#ppt_w"/>
                                          </p:val>
                                        </p:tav>
                                      </p:tavLst>
                                    </p:anim>
                                    <p:anim calcmode="lin" valueType="num">
                                      <p:cBhvr>
                                        <p:cTn id="96" dur="500" fill="hold"/>
                                        <p:tgtEl>
                                          <p:spTgt spid="10">
                                            <p:txEl>
                                              <p:pRg st="13" end="13"/>
                                            </p:txEl>
                                          </p:spTgt>
                                        </p:tgtEl>
                                        <p:attrNameLst>
                                          <p:attrName>ppt_h</p:attrName>
                                        </p:attrNameLst>
                                      </p:cBhvr>
                                      <p:tavLst>
                                        <p:tav tm="0">
                                          <p:val>
                                            <p:fltVal val="0"/>
                                          </p:val>
                                        </p:tav>
                                        <p:tav tm="100000">
                                          <p:val>
                                            <p:strVal val="#ppt_h"/>
                                          </p:val>
                                        </p:tav>
                                      </p:tavLst>
                                    </p:anim>
                                    <p:animEffect transition="in" filter="fade">
                                      <p:cBhvr>
                                        <p:cTn id="97" dur="500"/>
                                        <p:tgtEl>
                                          <p:spTgt spid="10">
                                            <p:txEl>
                                              <p:pRg st="13" end="1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nodeType="clickEffect">
                                  <p:stCondLst>
                                    <p:cond delay="0"/>
                                  </p:stCondLst>
                                  <p:childTnLst>
                                    <p:set>
                                      <p:cBhvr>
                                        <p:cTn id="101" dur="1" fill="hold">
                                          <p:stCondLst>
                                            <p:cond delay="0"/>
                                          </p:stCondLst>
                                        </p:cTn>
                                        <p:tgtEl>
                                          <p:spTgt spid="10">
                                            <p:txEl>
                                              <p:pRg st="14" end="14"/>
                                            </p:txEl>
                                          </p:spTgt>
                                        </p:tgtEl>
                                        <p:attrNameLst>
                                          <p:attrName>style.visibility</p:attrName>
                                        </p:attrNameLst>
                                      </p:cBhvr>
                                      <p:to>
                                        <p:strVal val="visible"/>
                                      </p:to>
                                    </p:set>
                                    <p:anim calcmode="lin" valueType="num">
                                      <p:cBhvr>
                                        <p:cTn id="102" dur="500" fill="hold"/>
                                        <p:tgtEl>
                                          <p:spTgt spid="10">
                                            <p:txEl>
                                              <p:pRg st="14" end="14"/>
                                            </p:txEl>
                                          </p:spTgt>
                                        </p:tgtEl>
                                        <p:attrNameLst>
                                          <p:attrName>ppt_w</p:attrName>
                                        </p:attrNameLst>
                                      </p:cBhvr>
                                      <p:tavLst>
                                        <p:tav tm="0">
                                          <p:val>
                                            <p:fltVal val="0"/>
                                          </p:val>
                                        </p:tav>
                                        <p:tav tm="100000">
                                          <p:val>
                                            <p:strVal val="#ppt_w"/>
                                          </p:val>
                                        </p:tav>
                                      </p:tavLst>
                                    </p:anim>
                                    <p:anim calcmode="lin" valueType="num">
                                      <p:cBhvr>
                                        <p:cTn id="103" dur="500" fill="hold"/>
                                        <p:tgtEl>
                                          <p:spTgt spid="10">
                                            <p:txEl>
                                              <p:pRg st="14" end="14"/>
                                            </p:txEl>
                                          </p:spTgt>
                                        </p:tgtEl>
                                        <p:attrNameLst>
                                          <p:attrName>ppt_h</p:attrName>
                                        </p:attrNameLst>
                                      </p:cBhvr>
                                      <p:tavLst>
                                        <p:tav tm="0">
                                          <p:val>
                                            <p:fltVal val="0"/>
                                          </p:val>
                                        </p:tav>
                                        <p:tav tm="100000">
                                          <p:val>
                                            <p:strVal val="#ppt_h"/>
                                          </p:val>
                                        </p:tav>
                                      </p:tavLst>
                                    </p:anim>
                                    <p:animEffect transition="in" filter="fade">
                                      <p:cBhvr>
                                        <p:cTn id="104" dur="500"/>
                                        <p:tgtEl>
                                          <p:spTgt spid="10">
                                            <p:txEl>
                                              <p:pRg st="14" end="14"/>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0" fill="hold" nodeType="clickEffect">
                                  <p:stCondLst>
                                    <p:cond delay="0"/>
                                  </p:stCondLst>
                                  <p:childTnLst>
                                    <p:set>
                                      <p:cBhvr>
                                        <p:cTn id="108" dur="1" fill="hold">
                                          <p:stCondLst>
                                            <p:cond delay="0"/>
                                          </p:stCondLst>
                                        </p:cTn>
                                        <p:tgtEl>
                                          <p:spTgt spid="10">
                                            <p:txEl>
                                              <p:pRg st="15" end="15"/>
                                            </p:txEl>
                                          </p:spTgt>
                                        </p:tgtEl>
                                        <p:attrNameLst>
                                          <p:attrName>style.visibility</p:attrName>
                                        </p:attrNameLst>
                                      </p:cBhvr>
                                      <p:to>
                                        <p:strVal val="visible"/>
                                      </p:to>
                                    </p:set>
                                    <p:anim calcmode="lin" valueType="num">
                                      <p:cBhvr>
                                        <p:cTn id="109" dur="500" fill="hold"/>
                                        <p:tgtEl>
                                          <p:spTgt spid="10">
                                            <p:txEl>
                                              <p:pRg st="15" end="15"/>
                                            </p:txEl>
                                          </p:spTgt>
                                        </p:tgtEl>
                                        <p:attrNameLst>
                                          <p:attrName>ppt_w</p:attrName>
                                        </p:attrNameLst>
                                      </p:cBhvr>
                                      <p:tavLst>
                                        <p:tav tm="0">
                                          <p:val>
                                            <p:fltVal val="0"/>
                                          </p:val>
                                        </p:tav>
                                        <p:tav tm="100000">
                                          <p:val>
                                            <p:strVal val="#ppt_w"/>
                                          </p:val>
                                        </p:tav>
                                      </p:tavLst>
                                    </p:anim>
                                    <p:anim calcmode="lin" valueType="num">
                                      <p:cBhvr>
                                        <p:cTn id="110" dur="500" fill="hold"/>
                                        <p:tgtEl>
                                          <p:spTgt spid="10">
                                            <p:txEl>
                                              <p:pRg st="15" end="15"/>
                                            </p:txEl>
                                          </p:spTgt>
                                        </p:tgtEl>
                                        <p:attrNameLst>
                                          <p:attrName>ppt_h</p:attrName>
                                        </p:attrNameLst>
                                      </p:cBhvr>
                                      <p:tavLst>
                                        <p:tav tm="0">
                                          <p:val>
                                            <p:fltVal val="0"/>
                                          </p:val>
                                        </p:tav>
                                        <p:tav tm="100000">
                                          <p:val>
                                            <p:strVal val="#ppt_h"/>
                                          </p:val>
                                        </p:tav>
                                      </p:tavLst>
                                    </p:anim>
                                    <p:animEffect transition="in" filter="fade">
                                      <p:cBhvr>
                                        <p:cTn id="111" dur="500"/>
                                        <p:tgtEl>
                                          <p:spTgt spid="10">
                                            <p:txEl>
                                              <p:pRg st="15" end="15"/>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0" fill="hold" nodeType="clickEffect">
                                  <p:stCondLst>
                                    <p:cond delay="0"/>
                                  </p:stCondLst>
                                  <p:childTnLst>
                                    <p:set>
                                      <p:cBhvr>
                                        <p:cTn id="115" dur="1" fill="hold">
                                          <p:stCondLst>
                                            <p:cond delay="0"/>
                                          </p:stCondLst>
                                        </p:cTn>
                                        <p:tgtEl>
                                          <p:spTgt spid="10">
                                            <p:txEl>
                                              <p:pRg st="16" end="16"/>
                                            </p:txEl>
                                          </p:spTgt>
                                        </p:tgtEl>
                                        <p:attrNameLst>
                                          <p:attrName>style.visibility</p:attrName>
                                        </p:attrNameLst>
                                      </p:cBhvr>
                                      <p:to>
                                        <p:strVal val="visible"/>
                                      </p:to>
                                    </p:set>
                                    <p:anim calcmode="lin" valueType="num">
                                      <p:cBhvr>
                                        <p:cTn id="116" dur="500" fill="hold"/>
                                        <p:tgtEl>
                                          <p:spTgt spid="10">
                                            <p:txEl>
                                              <p:pRg st="16" end="16"/>
                                            </p:txEl>
                                          </p:spTgt>
                                        </p:tgtEl>
                                        <p:attrNameLst>
                                          <p:attrName>ppt_w</p:attrName>
                                        </p:attrNameLst>
                                      </p:cBhvr>
                                      <p:tavLst>
                                        <p:tav tm="0">
                                          <p:val>
                                            <p:fltVal val="0"/>
                                          </p:val>
                                        </p:tav>
                                        <p:tav tm="100000">
                                          <p:val>
                                            <p:strVal val="#ppt_w"/>
                                          </p:val>
                                        </p:tav>
                                      </p:tavLst>
                                    </p:anim>
                                    <p:anim calcmode="lin" valueType="num">
                                      <p:cBhvr>
                                        <p:cTn id="117" dur="500" fill="hold"/>
                                        <p:tgtEl>
                                          <p:spTgt spid="10">
                                            <p:txEl>
                                              <p:pRg st="16" end="16"/>
                                            </p:txEl>
                                          </p:spTgt>
                                        </p:tgtEl>
                                        <p:attrNameLst>
                                          <p:attrName>ppt_h</p:attrName>
                                        </p:attrNameLst>
                                      </p:cBhvr>
                                      <p:tavLst>
                                        <p:tav tm="0">
                                          <p:val>
                                            <p:fltVal val="0"/>
                                          </p:val>
                                        </p:tav>
                                        <p:tav tm="100000">
                                          <p:val>
                                            <p:strVal val="#ppt_h"/>
                                          </p:val>
                                        </p:tav>
                                      </p:tavLst>
                                    </p:anim>
                                    <p:animEffect transition="in" filter="fade">
                                      <p:cBhvr>
                                        <p:cTn id="118" dur="500"/>
                                        <p:tgtEl>
                                          <p:spTgt spid="10">
                                            <p:txEl>
                                              <p:pRg st="16" end="16"/>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0" fill="hold" nodeType="clickEffect">
                                  <p:stCondLst>
                                    <p:cond delay="0"/>
                                  </p:stCondLst>
                                  <p:childTnLst>
                                    <p:set>
                                      <p:cBhvr>
                                        <p:cTn id="122" dur="1" fill="hold">
                                          <p:stCondLst>
                                            <p:cond delay="0"/>
                                          </p:stCondLst>
                                        </p:cTn>
                                        <p:tgtEl>
                                          <p:spTgt spid="10">
                                            <p:txEl>
                                              <p:pRg st="17" end="17"/>
                                            </p:txEl>
                                          </p:spTgt>
                                        </p:tgtEl>
                                        <p:attrNameLst>
                                          <p:attrName>style.visibility</p:attrName>
                                        </p:attrNameLst>
                                      </p:cBhvr>
                                      <p:to>
                                        <p:strVal val="visible"/>
                                      </p:to>
                                    </p:set>
                                    <p:anim calcmode="lin" valueType="num">
                                      <p:cBhvr>
                                        <p:cTn id="123" dur="500" fill="hold"/>
                                        <p:tgtEl>
                                          <p:spTgt spid="10">
                                            <p:txEl>
                                              <p:pRg st="17" end="17"/>
                                            </p:txEl>
                                          </p:spTgt>
                                        </p:tgtEl>
                                        <p:attrNameLst>
                                          <p:attrName>ppt_w</p:attrName>
                                        </p:attrNameLst>
                                      </p:cBhvr>
                                      <p:tavLst>
                                        <p:tav tm="0">
                                          <p:val>
                                            <p:fltVal val="0"/>
                                          </p:val>
                                        </p:tav>
                                        <p:tav tm="100000">
                                          <p:val>
                                            <p:strVal val="#ppt_w"/>
                                          </p:val>
                                        </p:tav>
                                      </p:tavLst>
                                    </p:anim>
                                    <p:anim calcmode="lin" valueType="num">
                                      <p:cBhvr>
                                        <p:cTn id="124" dur="500" fill="hold"/>
                                        <p:tgtEl>
                                          <p:spTgt spid="10">
                                            <p:txEl>
                                              <p:pRg st="17" end="17"/>
                                            </p:txEl>
                                          </p:spTgt>
                                        </p:tgtEl>
                                        <p:attrNameLst>
                                          <p:attrName>ppt_h</p:attrName>
                                        </p:attrNameLst>
                                      </p:cBhvr>
                                      <p:tavLst>
                                        <p:tav tm="0">
                                          <p:val>
                                            <p:fltVal val="0"/>
                                          </p:val>
                                        </p:tav>
                                        <p:tav tm="100000">
                                          <p:val>
                                            <p:strVal val="#ppt_h"/>
                                          </p:val>
                                        </p:tav>
                                      </p:tavLst>
                                    </p:anim>
                                    <p:animEffect transition="in" filter="fade">
                                      <p:cBhvr>
                                        <p:cTn id="125" dur="500"/>
                                        <p:tgtEl>
                                          <p:spTgt spid="10">
                                            <p:txEl>
                                              <p:pRg st="17" end="17"/>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ntr" presetSubtype="0" fill="hold" nodeType="clickEffect">
                                  <p:stCondLst>
                                    <p:cond delay="0"/>
                                  </p:stCondLst>
                                  <p:childTnLst>
                                    <p:set>
                                      <p:cBhvr>
                                        <p:cTn id="129" dur="1" fill="hold">
                                          <p:stCondLst>
                                            <p:cond delay="0"/>
                                          </p:stCondLst>
                                        </p:cTn>
                                        <p:tgtEl>
                                          <p:spTgt spid="10">
                                            <p:txEl>
                                              <p:pRg st="18" end="18"/>
                                            </p:txEl>
                                          </p:spTgt>
                                        </p:tgtEl>
                                        <p:attrNameLst>
                                          <p:attrName>style.visibility</p:attrName>
                                        </p:attrNameLst>
                                      </p:cBhvr>
                                      <p:to>
                                        <p:strVal val="visible"/>
                                      </p:to>
                                    </p:set>
                                    <p:anim calcmode="lin" valueType="num">
                                      <p:cBhvr>
                                        <p:cTn id="130" dur="500" fill="hold"/>
                                        <p:tgtEl>
                                          <p:spTgt spid="10">
                                            <p:txEl>
                                              <p:pRg st="18" end="18"/>
                                            </p:txEl>
                                          </p:spTgt>
                                        </p:tgtEl>
                                        <p:attrNameLst>
                                          <p:attrName>ppt_w</p:attrName>
                                        </p:attrNameLst>
                                      </p:cBhvr>
                                      <p:tavLst>
                                        <p:tav tm="0">
                                          <p:val>
                                            <p:fltVal val="0"/>
                                          </p:val>
                                        </p:tav>
                                        <p:tav tm="100000">
                                          <p:val>
                                            <p:strVal val="#ppt_w"/>
                                          </p:val>
                                        </p:tav>
                                      </p:tavLst>
                                    </p:anim>
                                    <p:anim calcmode="lin" valueType="num">
                                      <p:cBhvr>
                                        <p:cTn id="131" dur="500" fill="hold"/>
                                        <p:tgtEl>
                                          <p:spTgt spid="10">
                                            <p:txEl>
                                              <p:pRg st="18" end="18"/>
                                            </p:txEl>
                                          </p:spTgt>
                                        </p:tgtEl>
                                        <p:attrNameLst>
                                          <p:attrName>ppt_h</p:attrName>
                                        </p:attrNameLst>
                                      </p:cBhvr>
                                      <p:tavLst>
                                        <p:tav tm="0">
                                          <p:val>
                                            <p:fltVal val="0"/>
                                          </p:val>
                                        </p:tav>
                                        <p:tav tm="100000">
                                          <p:val>
                                            <p:strVal val="#ppt_h"/>
                                          </p:val>
                                        </p:tav>
                                      </p:tavLst>
                                    </p:anim>
                                    <p:animEffect transition="in" filter="fade">
                                      <p:cBhvr>
                                        <p:cTn id="132" dur="500"/>
                                        <p:tgtEl>
                                          <p:spTgt spid="10">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228600" y="0"/>
            <a:ext cx="8610600" cy="6878806"/>
          </a:xfrm>
          <a:prstGeom prst="rect">
            <a:avLst/>
          </a:prstGeom>
          <a:noFill/>
          <a:ln w="9525">
            <a:noFill/>
            <a:miter lim="800000"/>
            <a:headEnd/>
            <a:tailEnd/>
          </a:ln>
        </p:spPr>
        <p:txBody>
          <a:bodyPr wrap="square">
            <a:spAutoFit/>
          </a:bodyPr>
          <a:lstStyle/>
          <a:p>
            <a:pPr algn="justLow" rtl="1"/>
            <a:r>
              <a:rPr lang="ar-SA" sz="2100" b="1" dirty="0">
                <a:solidFill>
                  <a:srgbClr val="FF0000"/>
                </a:solidFill>
                <a:cs typeface="B Lotus" pitchFamily="2" charset="-78"/>
              </a:rPr>
              <a:t>نتیجه گیری</a:t>
            </a:r>
            <a:endParaRPr lang="en-US" sz="2100" b="1" dirty="0">
              <a:solidFill>
                <a:srgbClr val="FF0000"/>
              </a:solidFill>
              <a:cs typeface="B Lotus" pitchFamily="2" charset="-78"/>
            </a:endParaRPr>
          </a:p>
          <a:p>
            <a:pPr algn="justLow" rtl="1"/>
            <a:r>
              <a:rPr lang="ar-SA" sz="2100" dirty="0" smtClean="0">
                <a:cs typeface="B Lotus" pitchFamily="2" charset="-78"/>
              </a:rPr>
              <a:t>1- </a:t>
            </a:r>
            <a:r>
              <a:rPr lang="ar-SA" sz="2100" dirty="0">
                <a:solidFill>
                  <a:srgbClr val="FF0000"/>
                </a:solidFill>
                <a:cs typeface="B Lotus" pitchFamily="2" charset="-78"/>
              </a:rPr>
              <a:t>دوره نخست</a:t>
            </a:r>
            <a:r>
              <a:rPr lang="ar-SA" sz="2100" dirty="0">
                <a:cs typeface="B Lotus" pitchFamily="2" charset="-78"/>
              </a:rPr>
              <a:t> چند ویژگی مهم داشت:</a:t>
            </a:r>
            <a:endParaRPr lang="en-US" sz="2100" dirty="0">
              <a:cs typeface="B Lotus" pitchFamily="2" charset="-78"/>
            </a:endParaRPr>
          </a:p>
          <a:p>
            <a:pPr lvl="0" algn="justLow" rtl="1"/>
            <a:r>
              <a:rPr lang="ar-SA" sz="2100" dirty="0">
                <a:cs typeface="B Lotus" pitchFamily="2" charset="-78"/>
              </a:rPr>
              <a:t> از نظر تاریخی هنوز متکی بر سنن بومی جزیره العرب بود. طبق این سنت، اکثریت جامعه اسلامی تابع مواضع سیاسی افراد ذی نفوذی بودند که جمع صحابه پیامبر(ص) را شامل می شدند. اینان، نوعاً به احادیث و سنت پیامبر(ص) استناد می کردند. </a:t>
            </a:r>
            <a:endParaRPr lang="fa-IR" sz="2100" dirty="0" smtClean="0">
              <a:cs typeface="B Lotus" pitchFamily="2" charset="-78"/>
            </a:endParaRPr>
          </a:p>
          <a:p>
            <a:pPr lvl="0" algn="justLow" rtl="1"/>
            <a:r>
              <a:rPr lang="ar-SA" sz="2100" dirty="0" smtClean="0">
                <a:cs typeface="B Lotus" pitchFamily="2" charset="-78"/>
              </a:rPr>
              <a:t>ویژگی </a:t>
            </a:r>
            <a:r>
              <a:rPr lang="ar-SA" sz="2100" dirty="0">
                <a:cs typeface="B Lotus" pitchFamily="2" charset="-78"/>
              </a:rPr>
              <a:t>دوم این دوره، فقدان منظومه فکری مدون و مشخص بود. بنابراین، عمل بر نظریه تقدم داشت و درست به همین دلیل بود که اختلاف نظرهای صحابه منجر به طرح احادیث و تفسیرهای متعدد گردید. و به طور طبیعی، گروه های متخالف عقاید کلامی و فقهی متضادی پیداکردند. با گسترش این اختلافات، دوران نص گرای صحابه به تدریج سپری می شد. </a:t>
            </a:r>
            <a:endParaRPr lang="fa-IR" sz="2100" dirty="0" smtClean="0">
              <a:cs typeface="B Lotus" pitchFamily="2" charset="-78"/>
            </a:endParaRPr>
          </a:p>
          <a:p>
            <a:pPr lvl="0" algn="justLow" rtl="1"/>
            <a:r>
              <a:rPr lang="ar-SA" sz="2100" dirty="0" smtClean="0">
                <a:cs typeface="B Lotus" pitchFamily="2" charset="-78"/>
              </a:rPr>
              <a:t>اواسط </a:t>
            </a:r>
            <a:r>
              <a:rPr lang="ar-SA" sz="2100" dirty="0">
                <a:cs typeface="B Lotus" pitchFamily="2" charset="-78"/>
              </a:rPr>
              <a:t>دوره اول نخستین تلاش ها در تدوین یک نظریه یا نظریه های دینی سیاسی آغاز شد. این نکته مهم بود که اهل سنت (برخلاف شیعیان و خوارج که بیرون از دایره قدرت بودند) ملزم بودند که به منظور حفظ ثبات جامعه، حضور قدرت سیاسی را در هر نوع نظریه پردازی خود لحاظ نمایند، بنابراین، اندیشه های سیاسی اهل سنت تابع تحولات چنان قدرت سیاسی بود که خود فارغ از حمایت فکری، در چنبر سلطنت های اقتدارگرای ایرانی افتاده بود. درست به همین دلیل بود که فقه الخلافه سنتی اهل سنت، همزاد اقتدار و همراه با رنگ وخوی تغلب (ملوکیت) زاده شد.</a:t>
            </a:r>
            <a:endParaRPr lang="en-US" sz="2100" dirty="0">
              <a:cs typeface="B Lotus" pitchFamily="2" charset="-78"/>
            </a:endParaRPr>
          </a:p>
          <a:p>
            <a:pPr algn="justLow" rtl="1"/>
            <a:r>
              <a:rPr lang="ar-SA" sz="2100" dirty="0">
                <a:cs typeface="B Lotus" pitchFamily="2" charset="-78"/>
              </a:rPr>
              <a:t> </a:t>
            </a:r>
            <a:r>
              <a:rPr lang="ar-SA" sz="2100" dirty="0" smtClean="0">
                <a:cs typeface="B Lotus" pitchFamily="2" charset="-78"/>
              </a:rPr>
              <a:t>2-  </a:t>
            </a:r>
            <a:r>
              <a:rPr lang="ar-SA" sz="2100" dirty="0">
                <a:solidFill>
                  <a:srgbClr val="FF0000"/>
                </a:solidFill>
                <a:cs typeface="B Lotus" pitchFamily="2" charset="-78"/>
              </a:rPr>
              <a:t>اندیشه های جدید و معاصر اهل سنت</a:t>
            </a:r>
            <a:r>
              <a:rPr lang="ar-SA" sz="2100" dirty="0">
                <a:cs typeface="B Lotus" pitchFamily="2" charset="-78"/>
              </a:rPr>
              <a:t>، برخلاف فقه الخلافه قدیم که مبنای اقتداری و واحدی پیداکرد، در موقعیت تاریخی و فکری پیچیده ای قراردارند. از سویی متاثر از موقعیت تمدنی غرب و افکار منبعث از آن هستند، و از طرف دیگر، و به دلایلی، هنوز از میراث سیاسی خود کاملا نگسسته اند. اما با این حال مشاهده می شود اندیشه معاصر اهل سنت مخصوصاً در عرصه عمل تحت سلطه فکری و تمدن غرب دچار تغییرات بسیاری نسبت به دوره متقدم شده است و به گونه ای در جهت همصدایی و همنوایی با حکومت های غربی و لیبرالیستی غرب پیش می رود</a:t>
            </a:r>
            <a:r>
              <a:rPr lang="ar-SA" sz="2100" dirty="0" smtClean="0">
                <a:cs typeface="B Lotus" pitchFamily="2" charset="-78"/>
              </a:rPr>
              <a:t>.</a:t>
            </a:r>
            <a:endParaRPr lang="en-US" sz="2100" dirty="0">
              <a:cs typeface="B Lotus" pitchFamily="2" charset="-78"/>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83385 0.87237 C -0.80937 0.66474 -0.78489 0.45734 -0.74496 0.41156 C -0.70503 0.36578 -0.63802 0.63399 -0.5941 0.59745 C -0.55017 0.56092 -0.52101 0.18404 -0.48142 0.19167 C -0.44184 0.1993 -0.39635 0.52809 -0.35625 0.64393 C -0.31597 0.75977 -0.28142 0.89549 -0.2401 0.88716 C -0.19878 0.87884 -0.13819 0.70844 -0.10851 0.59329 C -0.07882 0.47815 -0.07101 0.2941 -0.06233 0.19583 C -0.05364 0.09757 -0.05486 0.0504 -0.05608 0.00346 " pathEditMode="relative" rAng="0" ptsTypes="aaaaaaaaA">
                                      <p:cBhvr>
                                        <p:cTn id="6" dur="2000" fill="hold"/>
                                        <p:tgtEl>
                                          <p:spTgt spid="10">
                                            <p:txEl>
                                              <p:pRg st="0" end="0"/>
                                            </p:txEl>
                                          </p:spTgt>
                                        </p:tgtEl>
                                        <p:attrNameLst>
                                          <p:attrName>ppt_x</p:attrName>
                                          <p:attrName>ppt_y</p:attrName>
                                        </p:attrNameLst>
                                      </p:cBhvr>
                                      <p:rCtr x="390" y="-423"/>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p:cTn id="17"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 calcmode="lin" valueType="num">
                                      <p:cBhvr>
                                        <p:cTn id="24"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10">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p:cTn id="31"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1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 calcmode="lin" valueType="num">
                                      <p:cBhvr>
                                        <p:cTn id="38"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10">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 descr="j0433046"/>
          <p:cNvPicPr>
            <a:picLocks noChangeAspect="1" noChangeArrowheads="1"/>
          </p:cNvPicPr>
          <p:nvPr/>
        </p:nvPicPr>
        <p:blipFill>
          <a:blip r:embed="rId2">
            <a:lum bright="40000" contrast="-30000"/>
          </a:blip>
          <a:srcRect/>
          <a:stretch>
            <a:fillRect/>
          </a:stretch>
        </p:blipFill>
        <p:spPr bwMode="auto">
          <a:xfrm>
            <a:off x="0" y="0"/>
            <a:ext cx="9144000" cy="6858000"/>
          </a:xfrm>
          <a:prstGeom prst="rect">
            <a:avLst/>
          </a:prstGeom>
          <a:noFill/>
          <a:ln w="9525">
            <a:noFill/>
            <a:miter lim="800000"/>
            <a:headEnd/>
            <a:tailEnd/>
          </a:ln>
        </p:spPr>
      </p:pic>
      <p:sp>
        <p:nvSpPr>
          <p:cNvPr id="2054" name="Rectangle 6"/>
          <p:cNvSpPr>
            <a:spLocks noGrp="1" noChangeArrowheads="1"/>
          </p:cNvSpPr>
          <p:nvPr>
            <p:ph type="title"/>
          </p:nvPr>
        </p:nvSpPr>
        <p:spPr>
          <a:xfrm>
            <a:off x="533400" y="1695451"/>
            <a:ext cx="8229600" cy="2343149"/>
          </a:xfrm>
        </p:spPr>
        <p:txBody>
          <a:bodyPr>
            <a:noAutofit/>
          </a:bodyPr>
          <a:lstStyle/>
          <a:p>
            <a:pPr algn="ctr" eaLnBrk="1" fontAlgn="auto" hangingPunct="1">
              <a:spcAft>
                <a:spcPts val="0"/>
              </a:spcAft>
              <a:defRPr/>
            </a:pPr>
            <a:r>
              <a:rPr lang="fa-IR" sz="5400" dirty="0" smtClean="0">
                <a:solidFill>
                  <a:srgbClr val="FF3399"/>
                </a:solidFill>
                <a:cs typeface="B Homa" pitchFamily="2" charset="-78"/>
              </a:rPr>
              <a:t/>
            </a:r>
            <a:br>
              <a:rPr lang="fa-IR" sz="5400" dirty="0" smtClean="0">
                <a:solidFill>
                  <a:srgbClr val="FF3399"/>
                </a:solidFill>
                <a:cs typeface="B Homa" pitchFamily="2" charset="-78"/>
              </a:rPr>
            </a:br>
            <a:r>
              <a:rPr lang="fa-IR" sz="5400" dirty="0" smtClean="0">
                <a:solidFill>
                  <a:srgbClr val="FF3399"/>
                </a:solidFill>
                <a:cs typeface="B Homa" pitchFamily="2" charset="-78"/>
              </a:rPr>
              <a:t> </a:t>
            </a:r>
            <a:r>
              <a:rPr lang="fa-IR" sz="4400" dirty="0" smtClean="0">
                <a:solidFill>
                  <a:srgbClr val="FF3399"/>
                </a:solidFill>
                <a:cs typeface="B Jadid" pitchFamily="2" charset="-78"/>
              </a:rPr>
              <a:t>السلام علیکم و رحمه الله و برکاته</a:t>
            </a:r>
            <a:br>
              <a:rPr lang="fa-IR" sz="4400" dirty="0" smtClean="0">
                <a:solidFill>
                  <a:srgbClr val="FF3399"/>
                </a:solidFill>
                <a:cs typeface="B Jadid" pitchFamily="2" charset="-78"/>
              </a:rPr>
            </a:br>
            <a:r>
              <a:rPr lang="fa-IR" sz="4400" dirty="0" smtClean="0">
                <a:solidFill>
                  <a:srgbClr val="FF3399"/>
                </a:solidFill>
                <a:cs typeface="B Jadid" pitchFamily="2" charset="-78"/>
              </a:rPr>
              <a:t>ومن الله التوفیق</a:t>
            </a:r>
            <a:r>
              <a:rPr lang="fa-IR" sz="5400" dirty="0" smtClean="0">
                <a:solidFill>
                  <a:srgbClr val="FF3399"/>
                </a:solidFill>
                <a:cs typeface="B Jadid" pitchFamily="2" charset="-78"/>
              </a:rPr>
              <a:t/>
            </a:r>
            <a:br>
              <a:rPr lang="fa-IR" sz="5400" dirty="0" smtClean="0">
                <a:solidFill>
                  <a:srgbClr val="FF3399"/>
                </a:solidFill>
                <a:cs typeface="B Jadid" pitchFamily="2" charset="-78"/>
              </a:rPr>
            </a:br>
            <a:r>
              <a:rPr lang="en-US" sz="8800" dirty="0" smtClean="0">
                <a:solidFill>
                  <a:srgbClr val="FF3399"/>
                </a:solidFill>
              </a:rPr>
              <a:t> </a:t>
            </a:r>
            <a:endParaRPr lang="en-US" sz="8800" dirty="0" smtClean="0">
              <a:solidFill>
                <a:srgbClr val="FF3399"/>
              </a:solidFill>
            </a:endParaRPr>
          </a:p>
        </p:txBody>
      </p:sp>
      <p:sp>
        <p:nvSpPr>
          <p:cNvPr id="8" name="TextBox 7"/>
          <p:cNvSpPr txBox="1">
            <a:spLocks noChangeArrowheads="1"/>
          </p:cNvSpPr>
          <p:nvPr/>
        </p:nvSpPr>
        <p:spPr bwMode="auto">
          <a:xfrm>
            <a:off x="609600" y="4191000"/>
            <a:ext cx="7848600" cy="954088"/>
          </a:xfrm>
          <a:prstGeom prst="rect">
            <a:avLst/>
          </a:prstGeom>
          <a:noFill/>
          <a:ln w="9525">
            <a:noFill/>
            <a:miter lim="800000"/>
            <a:headEnd/>
            <a:tailEnd/>
          </a:ln>
        </p:spPr>
        <p:txBody>
          <a:bodyPr>
            <a:spAutoFit/>
          </a:bodyPr>
          <a:lstStyle/>
          <a:p>
            <a:pPr algn="ctr"/>
            <a:r>
              <a:rPr lang="fa-IR" sz="2800" b="1" dirty="0">
                <a:solidFill>
                  <a:srgbClr val="7030A0"/>
                </a:solidFill>
                <a:cs typeface="B Homa" pitchFamily="2" charset="-78"/>
              </a:rPr>
              <a:t>مهدی عبدالهی</a:t>
            </a:r>
          </a:p>
          <a:p>
            <a:pPr algn="ctr"/>
            <a:r>
              <a:rPr lang="fa-IR" sz="2800" b="1" dirty="0">
                <a:solidFill>
                  <a:srgbClr val="7030A0"/>
                </a:solidFill>
                <a:cs typeface="B Homa" pitchFamily="2" charset="-78"/>
              </a:rPr>
              <a:t>یحیی عبدالهی</a:t>
            </a:r>
            <a:endParaRPr lang="en-US" sz="3200" b="1" dirty="0">
              <a:solidFill>
                <a:srgbClr val="7030A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2054"/>
                                        </p:tgtEl>
                                      </p:cBhvr>
                                      <p:by x="150000" y="150000"/>
                                    </p:animScale>
                                  </p:childTnLst>
                                </p:cTn>
                              </p:par>
                              <p:par>
                                <p:cTn id="7" presetID="8" presetClass="emph" presetSubtype="0" fill="hold" grpId="0" nodeType="withEffect">
                                  <p:stCondLst>
                                    <p:cond delay="0"/>
                                  </p:stCondLst>
                                  <p:childTnLst>
                                    <p:animRot by="21600000">
                                      <p:cBhvr>
                                        <p:cTn id="8" dur="2000" fill="hold"/>
                                        <p:tgtEl>
                                          <p:spTgt spid="8">
                                            <p:txEl>
                                              <p:pRg st="0" end="0"/>
                                            </p:txEl>
                                          </p:spTgt>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 descr="j0433046"/>
          <p:cNvPicPr>
            <a:picLocks noChangeAspect="1" noChangeArrowheads="1"/>
          </p:cNvPicPr>
          <p:nvPr/>
        </p:nvPicPr>
        <p:blipFill>
          <a:blip r:embed="rId2">
            <a:lum bright="40000" contrast="-30000"/>
          </a:blip>
          <a:srcRect/>
          <a:stretch>
            <a:fillRect/>
          </a:stretch>
        </p:blipFill>
        <p:spPr bwMode="auto">
          <a:xfrm>
            <a:off x="0" y="0"/>
            <a:ext cx="9144000" cy="6858000"/>
          </a:xfrm>
          <a:prstGeom prst="rect">
            <a:avLst/>
          </a:prstGeom>
          <a:noFill/>
          <a:ln w="9525">
            <a:noFill/>
            <a:miter lim="800000"/>
            <a:headEnd/>
            <a:tailEnd/>
          </a:ln>
        </p:spPr>
      </p:pic>
      <p:sp>
        <p:nvSpPr>
          <p:cNvPr id="2054" name="Rectangle 6"/>
          <p:cNvSpPr>
            <a:spLocks noGrp="1" noChangeArrowheads="1"/>
          </p:cNvSpPr>
          <p:nvPr>
            <p:ph type="title"/>
          </p:nvPr>
        </p:nvSpPr>
        <p:spPr>
          <a:xfrm>
            <a:off x="533400" y="1695451"/>
            <a:ext cx="8229600" cy="2343149"/>
          </a:xfrm>
        </p:spPr>
        <p:txBody>
          <a:bodyPr>
            <a:noAutofit/>
          </a:bodyPr>
          <a:lstStyle/>
          <a:p>
            <a:pPr algn="ctr" eaLnBrk="1" fontAlgn="auto" hangingPunct="1">
              <a:spcAft>
                <a:spcPts val="0"/>
              </a:spcAft>
              <a:defRPr/>
            </a:pPr>
            <a:r>
              <a:rPr lang="fa-IR" sz="5400" dirty="0" smtClean="0">
                <a:solidFill>
                  <a:schemeClr val="accent6">
                    <a:lumMod val="75000"/>
                  </a:schemeClr>
                </a:solidFill>
                <a:cs typeface="B Homa" pitchFamily="2" charset="-78"/>
              </a:rPr>
              <a:t/>
            </a:r>
            <a:br>
              <a:rPr lang="fa-IR" sz="5400" dirty="0" smtClean="0">
                <a:solidFill>
                  <a:schemeClr val="accent6">
                    <a:lumMod val="75000"/>
                  </a:schemeClr>
                </a:solidFill>
                <a:cs typeface="B Homa" pitchFamily="2" charset="-78"/>
              </a:rPr>
            </a:br>
            <a:r>
              <a:rPr lang="fa-IR" sz="5400" dirty="0" smtClean="0">
                <a:solidFill>
                  <a:schemeClr val="accent6">
                    <a:lumMod val="75000"/>
                  </a:schemeClr>
                </a:solidFill>
                <a:cs typeface="B Homa" pitchFamily="2" charset="-78"/>
              </a:rPr>
              <a:t> </a:t>
            </a:r>
            <a:r>
              <a:rPr lang="fa-IR" sz="5400" dirty="0" smtClean="0">
                <a:solidFill>
                  <a:schemeClr val="accent6">
                    <a:lumMod val="75000"/>
                  </a:schemeClr>
                </a:solidFill>
                <a:cs typeface="B Jadid" pitchFamily="2" charset="-78"/>
              </a:rPr>
              <a:t>اندیشه سیاسی اهل تسنن</a:t>
            </a:r>
            <a:br>
              <a:rPr lang="fa-IR" sz="5400" dirty="0" smtClean="0">
                <a:solidFill>
                  <a:schemeClr val="accent6">
                    <a:lumMod val="75000"/>
                  </a:schemeClr>
                </a:solidFill>
                <a:cs typeface="B Jadid" pitchFamily="2" charset="-78"/>
              </a:rPr>
            </a:br>
            <a:r>
              <a:rPr lang="en-US" sz="8800" dirty="0" smtClean="0">
                <a:solidFill>
                  <a:schemeClr val="accent6">
                    <a:lumMod val="75000"/>
                  </a:schemeClr>
                </a:solidFill>
              </a:rPr>
              <a:t> </a:t>
            </a:r>
          </a:p>
        </p:txBody>
      </p:sp>
      <p:sp>
        <p:nvSpPr>
          <p:cNvPr id="8" name="TextBox 7"/>
          <p:cNvSpPr txBox="1">
            <a:spLocks noChangeArrowheads="1"/>
          </p:cNvSpPr>
          <p:nvPr/>
        </p:nvSpPr>
        <p:spPr bwMode="auto">
          <a:xfrm>
            <a:off x="609600" y="4191000"/>
            <a:ext cx="7848600" cy="1446550"/>
          </a:xfrm>
          <a:prstGeom prst="rect">
            <a:avLst/>
          </a:prstGeom>
          <a:noFill/>
          <a:ln w="9525">
            <a:noFill/>
            <a:miter lim="800000"/>
            <a:headEnd/>
            <a:tailEnd/>
          </a:ln>
        </p:spPr>
        <p:txBody>
          <a:bodyPr>
            <a:spAutoFit/>
          </a:bodyPr>
          <a:lstStyle/>
          <a:p>
            <a:pPr algn="ctr"/>
            <a:r>
              <a:rPr lang="fa-IR" sz="2800" b="1" dirty="0" smtClean="0">
                <a:solidFill>
                  <a:srgbClr val="7030A0"/>
                </a:solidFill>
                <a:cs typeface="B Homa" pitchFamily="2" charset="-78"/>
              </a:rPr>
              <a:t>مهدی </a:t>
            </a:r>
            <a:r>
              <a:rPr lang="fa-IR" sz="2800" b="1" dirty="0">
                <a:solidFill>
                  <a:srgbClr val="7030A0"/>
                </a:solidFill>
                <a:cs typeface="B Homa" pitchFamily="2" charset="-78"/>
              </a:rPr>
              <a:t>عبدالهی</a:t>
            </a:r>
          </a:p>
          <a:p>
            <a:pPr algn="ctr"/>
            <a:r>
              <a:rPr lang="fa-IR" sz="2800" b="1" dirty="0">
                <a:solidFill>
                  <a:srgbClr val="7030A0"/>
                </a:solidFill>
                <a:cs typeface="B Homa" pitchFamily="2" charset="-78"/>
              </a:rPr>
              <a:t>یحیی </a:t>
            </a:r>
            <a:r>
              <a:rPr lang="fa-IR" sz="2800" b="1" dirty="0" smtClean="0">
                <a:solidFill>
                  <a:srgbClr val="7030A0"/>
                </a:solidFill>
                <a:cs typeface="B Homa" pitchFamily="2" charset="-78"/>
              </a:rPr>
              <a:t>عبدالهی</a:t>
            </a:r>
          </a:p>
          <a:p>
            <a:pPr algn="ctr"/>
            <a:endParaRPr lang="en-US" sz="3200" b="1" dirty="0">
              <a:solidFill>
                <a:srgbClr val="7030A0"/>
              </a:solidFill>
            </a:endParaRPr>
          </a:p>
        </p:txBody>
      </p:sp>
      <p:sp>
        <p:nvSpPr>
          <p:cNvPr id="5" name="TextBox 4"/>
          <p:cNvSpPr txBox="1">
            <a:spLocks noChangeArrowheads="1"/>
          </p:cNvSpPr>
          <p:nvPr/>
        </p:nvSpPr>
        <p:spPr bwMode="auto">
          <a:xfrm>
            <a:off x="609600" y="3200400"/>
            <a:ext cx="7848600" cy="523220"/>
          </a:xfrm>
          <a:prstGeom prst="rect">
            <a:avLst/>
          </a:prstGeom>
          <a:noFill/>
          <a:ln w="9525">
            <a:noFill/>
            <a:miter lim="800000"/>
            <a:headEnd/>
            <a:tailEnd/>
          </a:ln>
        </p:spPr>
        <p:txBody>
          <a:bodyPr>
            <a:spAutoFit/>
          </a:bodyPr>
          <a:lstStyle/>
          <a:p>
            <a:pPr algn="ctr"/>
            <a:r>
              <a:rPr lang="fa-IR" sz="2800" b="1" dirty="0" smtClean="0">
                <a:solidFill>
                  <a:srgbClr val="7030A0"/>
                </a:solidFill>
                <a:cs typeface="B Homa" pitchFamily="2" charset="-78"/>
              </a:rPr>
              <a:t>با تشکر از استاد گرانقدر حجت الاسلام و المسلمین ایمانی</a:t>
            </a:r>
            <a:endParaRPr lang="en-US" sz="3200" b="1" dirty="0">
              <a:solidFill>
                <a:srgbClr val="7030A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054"/>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8">
                                            <p:txEl>
                                              <p:pRg st="0" end="0"/>
                                            </p:txEl>
                                          </p:spTgt>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8">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1"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5" grpI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381000"/>
            <a:ext cx="8504238" cy="6248400"/>
          </a:xfrm>
        </p:spPr>
        <p:txBody>
          <a:bodyPr>
            <a:noAutofit/>
          </a:bodyPr>
          <a:lstStyle/>
          <a:p>
            <a:pPr marL="0" indent="0" algn="just" rtl="1" eaLnBrk="1" fontAlgn="auto" hangingPunct="1">
              <a:lnSpc>
                <a:spcPct val="90000"/>
              </a:lnSpc>
              <a:spcAft>
                <a:spcPts val="0"/>
              </a:spcAft>
              <a:buFontTx/>
              <a:buNone/>
              <a:defRPr/>
            </a:pPr>
            <a:r>
              <a:rPr lang="fa-IR" sz="3600" dirty="0" smtClean="0">
                <a:solidFill>
                  <a:srgbClr val="FF0000"/>
                </a:solidFill>
                <a:effectLst>
                  <a:outerShdw blurRad="38100" dist="38100" dir="2700000" algn="tl">
                    <a:srgbClr val="000000">
                      <a:alpha val="43137"/>
                    </a:srgbClr>
                  </a:outerShdw>
                </a:effectLst>
                <a:latin typeface="IranNastaliq" pitchFamily="18" charset="0"/>
                <a:cs typeface="IranNastaliq" pitchFamily="18" charset="0"/>
              </a:rPr>
              <a:t>مقدمه </a:t>
            </a:r>
          </a:p>
          <a:p>
            <a:pPr marL="0" indent="0" algn="just" rtl="1" eaLnBrk="1" fontAlgn="auto" hangingPunct="1">
              <a:lnSpc>
                <a:spcPct val="90000"/>
              </a:lnSpc>
              <a:spcAft>
                <a:spcPts val="0"/>
              </a:spcAft>
              <a:buFontTx/>
              <a:buChar char="-"/>
              <a:defRPr/>
            </a:pPr>
            <a:r>
              <a:rPr lang="fa-IR" sz="36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زندگی اجتماعی</a:t>
            </a:r>
          </a:p>
          <a:p>
            <a:pPr marL="0" indent="0" algn="just" rtl="1" eaLnBrk="1" fontAlgn="auto" hangingPunct="1">
              <a:lnSpc>
                <a:spcPct val="90000"/>
              </a:lnSpc>
              <a:spcAft>
                <a:spcPts val="0"/>
              </a:spcAft>
              <a:buFontTx/>
              <a:buChar char="-"/>
              <a:defRPr/>
            </a:pPr>
            <a:r>
              <a:rPr lang="fa-IR" sz="36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ارتباطات</a:t>
            </a:r>
          </a:p>
          <a:p>
            <a:pPr marL="0" indent="0" algn="just" rtl="1" eaLnBrk="1" fontAlgn="auto" hangingPunct="1">
              <a:lnSpc>
                <a:spcPct val="90000"/>
              </a:lnSpc>
              <a:spcAft>
                <a:spcPts val="0"/>
              </a:spcAft>
              <a:buFontTx/>
              <a:buChar char="-"/>
              <a:defRPr/>
            </a:pPr>
            <a:r>
              <a:rPr lang="fa-IR" sz="36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حکومت</a:t>
            </a:r>
          </a:p>
          <a:p>
            <a:pPr marL="0" indent="0" algn="just" rtl="1" eaLnBrk="1" fontAlgn="auto" hangingPunct="1">
              <a:lnSpc>
                <a:spcPct val="90000"/>
              </a:lnSpc>
              <a:spcAft>
                <a:spcPts val="0"/>
              </a:spcAft>
              <a:buFontTx/>
              <a:buChar char="-"/>
              <a:defRPr/>
            </a:pPr>
            <a:r>
              <a:rPr lang="fa-IR" sz="36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اندیشه سیاسی :</a:t>
            </a:r>
          </a:p>
          <a:p>
            <a:pPr marL="366713" lvl="1" indent="0" algn="just" rtl="1" eaLnBrk="1" fontAlgn="auto" hangingPunct="1">
              <a:lnSpc>
                <a:spcPct val="90000"/>
              </a:lnSpc>
              <a:spcAft>
                <a:spcPts val="0"/>
              </a:spcAft>
              <a:buFontTx/>
              <a:buChar char="-"/>
              <a:defRPr/>
            </a:pPr>
            <a:r>
              <a:rPr lang="ar-SA"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مباحث نظری و تئوریک </a:t>
            </a:r>
            <a:r>
              <a:rPr lang="fa-IR"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 </a:t>
            </a:r>
          </a:p>
          <a:p>
            <a:pPr marL="366713" lvl="1" indent="0" algn="just" rtl="1" eaLnBrk="1" fontAlgn="auto" hangingPunct="1">
              <a:lnSpc>
                <a:spcPct val="90000"/>
              </a:lnSpc>
              <a:spcAft>
                <a:spcPts val="0"/>
              </a:spcAft>
              <a:buFontTx/>
              <a:buChar char="-"/>
              <a:defRPr/>
            </a:pPr>
            <a:r>
              <a:rPr lang="fa-IR"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دارای </a:t>
            </a:r>
            <a:r>
              <a:rPr lang="ar-SA"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 ارتباطی مستقیم و تنگاتنگ با ایدئولوژی و مکتب</a:t>
            </a:r>
            <a:r>
              <a:rPr lang="fa-IR"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a:t>
            </a:r>
          </a:p>
          <a:p>
            <a:pPr marL="0" indent="0" algn="just" rtl="1" eaLnBrk="1" fontAlgn="auto" hangingPunct="1">
              <a:lnSpc>
                <a:spcPct val="90000"/>
              </a:lnSpc>
              <a:spcAft>
                <a:spcPts val="0"/>
              </a:spcAft>
              <a:buFontTx/>
              <a:buChar char="-"/>
              <a:defRPr/>
            </a:pPr>
            <a:r>
              <a:rPr lang="fa-IR" sz="36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ضرورت آشنایی با اندیشه سیاسی اهل تسنن :</a:t>
            </a:r>
          </a:p>
          <a:p>
            <a:pPr marL="366713" lvl="1" indent="0" algn="just" rtl="1" eaLnBrk="1" fontAlgn="auto" hangingPunct="1">
              <a:lnSpc>
                <a:spcPct val="90000"/>
              </a:lnSpc>
              <a:spcAft>
                <a:spcPts val="0"/>
              </a:spcAft>
              <a:buFontTx/>
              <a:buChar char="-"/>
              <a:defRPr/>
            </a:pPr>
            <a:r>
              <a:rPr lang="fa-IR"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تعامل علمی و سیاسی با  دو سوم جمعیت مسلمانان</a:t>
            </a:r>
          </a:p>
          <a:p>
            <a:pPr marL="0" indent="0" algn="just" rtl="1" eaLnBrk="1" fontAlgn="auto" hangingPunct="1">
              <a:lnSpc>
                <a:spcPct val="90000"/>
              </a:lnSpc>
              <a:spcAft>
                <a:spcPts val="0"/>
              </a:spcAft>
              <a:buFontTx/>
              <a:buChar char="-"/>
              <a:defRPr/>
            </a:pPr>
            <a:r>
              <a:rPr lang="fa-IR" sz="36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فراز و نشیب و تغییر و تحول اندیشه سیاسی اهل تسنن متأثر از جریانات و تحولات سیاسی و حکومتی </a:t>
            </a:r>
          </a:p>
          <a:p>
            <a:pPr marL="0" indent="0" algn="just" rtl="1" eaLnBrk="1" fontAlgn="auto" hangingPunct="1">
              <a:lnSpc>
                <a:spcPct val="90000"/>
              </a:lnSpc>
              <a:spcAft>
                <a:spcPts val="0"/>
              </a:spcAft>
              <a:buFontTx/>
              <a:buChar char="-"/>
              <a:defRPr/>
            </a:pPr>
            <a:r>
              <a:rPr lang="fa-IR" sz="36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تقسیم بندی سیر تغییرات و تحولات اندیشه سیاسی اهل تسنن به دو دوره </a:t>
            </a:r>
            <a:r>
              <a:rPr lang="fa-IR" sz="3600" dirty="0" smtClean="0">
                <a:solidFill>
                  <a:srgbClr val="FF3399"/>
                </a:solidFill>
                <a:effectLst>
                  <a:outerShdw blurRad="38100" dist="38100" dir="2700000" algn="tl">
                    <a:srgbClr val="000000">
                      <a:alpha val="43137"/>
                    </a:srgbClr>
                  </a:outerShdw>
                </a:effectLst>
                <a:latin typeface="IranNastaliq" pitchFamily="18" charset="0"/>
                <a:cs typeface="IranNastaliq" pitchFamily="18" charset="0"/>
              </a:rPr>
              <a:t>متقدم و معاصر</a:t>
            </a:r>
          </a:p>
          <a:p>
            <a:pPr marL="0" indent="0" algn="just" rtl="1" eaLnBrk="1" fontAlgn="auto" hangingPunct="1">
              <a:lnSpc>
                <a:spcPct val="90000"/>
              </a:lnSpc>
              <a:spcAft>
                <a:spcPts val="0"/>
              </a:spcAft>
              <a:buFontTx/>
              <a:buChar char="-"/>
              <a:defRPr/>
            </a:pPr>
            <a:endParaRPr lang="fa-IR" sz="36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381000"/>
            <a:ext cx="8504238" cy="6248400"/>
          </a:xfrm>
        </p:spPr>
        <p:txBody>
          <a:bodyPr>
            <a:noAutofit/>
          </a:bodyPr>
          <a:lstStyle/>
          <a:p>
            <a:pPr marL="0" indent="0" algn="just" rtl="1" eaLnBrk="1" fontAlgn="auto" hangingPunct="1">
              <a:lnSpc>
                <a:spcPct val="90000"/>
              </a:lnSpc>
              <a:spcAft>
                <a:spcPts val="0"/>
              </a:spcAft>
              <a:buFontTx/>
              <a:buNone/>
              <a:defRPr/>
            </a:pPr>
            <a:r>
              <a:rPr lang="fa-IR" sz="3600" dirty="0" smtClean="0">
                <a:solidFill>
                  <a:srgbClr val="FF0000"/>
                </a:solidFill>
                <a:effectLst>
                  <a:outerShdw blurRad="38100" dist="38100" dir="2700000" algn="tl">
                    <a:srgbClr val="000000">
                      <a:alpha val="43137"/>
                    </a:srgbClr>
                  </a:outerShdw>
                </a:effectLst>
                <a:latin typeface="IranNastaliq" pitchFamily="18" charset="0"/>
                <a:cs typeface="IranNastaliq" pitchFamily="18" charset="0"/>
              </a:rPr>
              <a:t>دوره  متقدم :</a:t>
            </a:r>
          </a:p>
          <a:p>
            <a:pPr marL="0" indent="0" algn="just" rtl="1" eaLnBrk="1" fontAlgn="auto" hangingPunct="1">
              <a:lnSpc>
                <a:spcPct val="90000"/>
              </a:lnSpc>
              <a:spcAft>
                <a:spcPts val="0"/>
              </a:spcAft>
              <a:buFontTx/>
              <a:buChar char="-"/>
              <a:defRPr/>
            </a:pPr>
            <a:r>
              <a:rPr lang="ar-SA"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بعد از رحلت پیامبر اکرم ص و شکل گیری خلافت مدینه</a:t>
            </a:r>
            <a:r>
              <a:rPr lang="fa-IR"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a:t>
            </a:r>
          </a:p>
          <a:p>
            <a:pPr marL="0" indent="0" algn="just" rtl="1" eaLnBrk="1" fontAlgn="auto" hangingPunct="1">
              <a:lnSpc>
                <a:spcPct val="90000"/>
              </a:lnSpc>
              <a:spcAft>
                <a:spcPts val="0"/>
              </a:spcAft>
              <a:buFontTx/>
              <a:buChar char="-"/>
              <a:defRPr/>
            </a:pPr>
            <a:r>
              <a:rPr lang="fa-IR"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عدم </a:t>
            </a:r>
            <a:r>
              <a:rPr lang="fa-IR"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شکل گیری </a:t>
            </a:r>
            <a:r>
              <a:rPr lang="ar-SA"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یک نظریه سیاسی منسجم</a:t>
            </a:r>
            <a:r>
              <a:rPr lang="fa-IR"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a:t>
            </a:r>
            <a:r>
              <a:rPr lang="ar-SA"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 </a:t>
            </a:r>
            <a:endParaRPr lang="fa-IR"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endParaRPr>
          </a:p>
          <a:p>
            <a:pPr marL="0" indent="0" algn="just" rtl="1" eaLnBrk="1" fontAlgn="auto" hangingPunct="1">
              <a:lnSpc>
                <a:spcPct val="90000"/>
              </a:lnSpc>
              <a:spcAft>
                <a:spcPts val="0"/>
              </a:spcAft>
              <a:buFontTx/>
              <a:buChar char="-"/>
              <a:defRPr/>
            </a:pPr>
            <a:r>
              <a:rPr lang="ar-SA"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نقش </a:t>
            </a:r>
            <a:r>
              <a:rPr lang="ar-SA"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اساسی </a:t>
            </a:r>
            <a:r>
              <a:rPr lang="fa-IR"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صحابه </a:t>
            </a:r>
            <a:r>
              <a:rPr lang="ar-SA"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در تصمیم گیریهای سیاسی و داو</a:t>
            </a:r>
            <a:r>
              <a:rPr lang="fa-IR"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ر</a:t>
            </a:r>
            <a:r>
              <a:rPr lang="ar-SA"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ی در منازعات ، </a:t>
            </a:r>
            <a:endParaRPr lang="fa-IR"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endParaRPr>
          </a:p>
          <a:p>
            <a:pPr marL="0" indent="0" algn="just" rtl="1" eaLnBrk="1" fontAlgn="auto" hangingPunct="1">
              <a:lnSpc>
                <a:spcPct val="90000"/>
              </a:lnSpc>
              <a:spcAft>
                <a:spcPts val="0"/>
              </a:spcAft>
              <a:buFontTx/>
              <a:buChar char="-"/>
              <a:defRPr/>
            </a:pPr>
            <a:r>
              <a:rPr lang="ar-SA"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نظرات </a:t>
            </a:r>
            <a:r>
              <a:rPr lang="ar-SA"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و مواضع صحابه ملاک نهایی مشروعیت حاکمان</a:t>
            </a:r>
            <a:r>
              <a:rPr lang="fa-IR"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a:t>
            </a:r>
          </a:p>
          <a:p>
            <a:pPr marL="0" indent="0" algn="just" rtl="1" eaLnBrk="1" fontAlgn="auto" hangingPunct="1">
              <a:lnSpc>
                <a:spcPct val="90000"/>
              </a:lnSpc>
              <a:spcAft>
                <a:spcPts val="0"/>
              </a:spcAft>
              <a:buFontTx/>
              <a:buChar char="-"/>
              <a:defRPr/>
            </a:pPr>
            <a:r>
              <a:rPr lang="ar-SA"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اندیشه </a:t>
            </a:r>
            <a:r>
              <a:rPr lang="ar-SA"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های سیاسی و مذاهب فکری </a:t>
            </a:r>
            <a:r>
              <a:rPr lang="en-US"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 </a:t>
            </a:r>
            <a:r>
              <a:rPr lang="fa-IR"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اهل سنت  </a:t>
            </a:r>
            <a:r>
              <a:rPr lang="ar-SA"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در صدد تثبیت و تحکیم سیاستها و افعال سیاسی حاکمان</a:t>
            </a:r>
            <a:r>
              <a:rPr lang="fa-IR"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 (</a:t>
            </a:r>
            <a:r>
              <a:rPr lang="ar-SA"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ابتدا مواضع سیاسی صورت گرفت و سپس اندیشه های متناسب با آن مواضع، پرداخته شدند</a:t>
            </a:r>
            <a:r>
              <a:rPr lang="fa-IR" sz="34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rPr>
              <a:t>)،</a:t>
            </a:r>
          </a:p>
          <a:p>
            <a:pPr marL="0" indent="0" algn="just" rtl="1" eaLnBrk="1" fontAlgn="auto" hangingPunct="1">
              <a:lnSpc>
                <a:spcPct val="90000"/>
              </a:lnSpc>
              <a:spcAft>
                <a:spcPts val="0"/>
              </a:spcAft>
              <a:buFontTx/>
              <a:buChar char="-"/>
              <a:defRPr/>
            </a:pPr>
            <a:r>
              <a:rPr lang="ar-SA" sz="3600" dirty="0" smtClean="0">
                <a:solidFill>
                  <a:schemeClr val="tx2">
                    <a:lumMod val="75000"/>
                  </a:schemeClr>
                </a:solidFill>
              </a:rPr>
              <a:t> </a:t>
            </a:r>
            <a:r>
              <a:rPr lang="ar-SA"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اندیشه سیاسی اهل تسنن در دوره متقدم نشأت گرفته از </a:t>
            </a:r>
            <a:r>
              <a:rPr lang="ar-SA" sz="3400" dirty="0" smtClean="0">
                <a:solidFill>
                  <a:srgbClr val="FF0000"/>
                </a:solidFill>
                <a:effectLst>
                  <a:outerShdw blurRad="38100" dist="38100" dir="2700000" algn="tl">
                    <a:srgbClr val="000000">
                      <a:alpha val="43137"/>
                    </a:srgbClr>
                  </a:outerShdw>
                </a:effectLst>
                <a:latin typeface="IranNastaliq" pitchFamily="18" charset="0"/>
                <a:cs typeface="IranNastaliq" pitchFamily="18" charset="0"/>
              </a:rPr>
              <a:t>فقه سیاسی</a:t>
            </a:r>
            <a:r>
              <a:rPr lang="ar-SA"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 و </a:t>
            </a:r>
            <a:r>
              <a:rPr lang="ar-SA" sz="3400" dirty="0" smtClean="0">
                <a:solidFill>
                  <a:srgbClr val="FF0000"/>
                </a:solidFill>
                <a:effectLst>
                  <a:outerShdw blurRad="38100" dist="38100" dir="2700000" algn="tl">
                    <a:srgbClr val="000000">
                      <a:alpha val="43137"/>
                    </a:srgbClr>
                  </a:outerShdw>
                </a:effectLst>
                <a:latin typeface="IranNastaliq" pitchFamily="18" charset="0"/>
                <a:cs typeface="IranNastaliq" pitchFamily="18" charset="0"/>
              </a:rPr>
              <a:t>عقائد کلامی </a:t>
            </a:r>
            <a:r>
              <a:rPr lang="ar-SA"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علمای اهل تسنن نظیر </a:t>
            </a:r>
            <a:r>
              <a:rPr lang="ar-SA" sz="3400" dirty="0" smtClean="0">
                <a:solidFill>
                  <a:srgbClr val="FF0000"/>
                </a:solidFill>
                <a:effectLst>
                  <a:outerShdw blurRad="38100" dist="38100" dir="2700000" algn="tl">
                    <a:srgbClr val="000000">
                      <a:alpha val="43137"/>
                    </a:srgbClr>
                  </a:outerShdw>
                </a:effectLst>
                <a:latin typeface="IranNastaliq" pitchFamily="18" charset="0"/>
                <a:cs typeface="IranNastaliq" pitchFamily="18" charset="0"/>
              </a:rPr>
              <a:t>شافعی </a:t>
            </a:r>
            <a:r>
              <a:rPr lang="ar-SA"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و </a:t>
            </a:r>
            <a:r>
              <a:rPr lang="ar-SA" sz="3400" dirty="0" smtClean="0">
                <a:solidFill>
                  <a:srgbClr val="FF0000"/>
                </a:solidFill>
                <a:effectLst>
                  <a:outerShdw blurRad="38100" dist="38100" dir="2700000" algn="tl">
                    <a:srgbClr val="000000">
                      <a:alpha val="43137"/>
                    </a:srgbClr>
                  </a:outerShdw>
                </a:effectLst>
                <a:latin typeface="IranNastaliq" pitchFamily="18" charset="0"/>
                <a:cs typeface="IranNastaliq" pitchFamily="18" charset="0"/>
              </a:rPr>
              <a:t>اشعری</a:t>
            </a:r>
            <a:r>
              <a:rPr lang="ar-SA"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 </a:t>
            </a:r>
            <a:r>
              <a:rPr lang="ar-SA"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است</a:t>
            </a:r>
            <a:r>
              <a:rPr lang="fa-IR"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a:t>
            </a:r>
          </a:p>
          <a:p>
            <a:pPr marL="0" indent="0" algn="just" rtl="1" eaLnBrk="1" fontAlgn="auto" hangingPunct="1">
              <a:lnSpc>
                <a:spcPct val="90000"/>
              </a:lnSpc>
              <a:spcAft>
                <a:spcPts val="0"/>
              </a:spcAft>
              <a:buFontTx/>
              <a:buChar char="-"/>
              <a:defRPr/>
            </a:pPr>
            <a:r>
              <a:rPr lang="ar-SA"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a:t>
            </a:r>
            <a:r>
              <a:rPr lang="ar-SA" sz="3400" dirty="0" smtClean="0">
                <a:solidFill>
                  <a:srgbClr val="FF0000"/>
                </a:solidFill>
                <a:effectLst>
                  <a:outerShdw blurRad="38100" dist="38100" dir="2700000" algn="tl">
                    <a:srgbClr val="000000">
                      <a:alpha val="43137"/>
                    </a:srgbClr>
                  </a:outerShdw>
                </a:effectLst>
                <a:latin typeface="IranNastaliq" pitchFamily="18" charset="0"/>
                <a:cs typeface="IranNastaliq" pitchFamily="18" charset="0"/>
              </a:rPr>
              <a:t>غزالی</a:t>
            </a:r>
            <a:r>
              <a:rPr lang="ar-SA"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a:t>
            </a:r>
            <a:r>
              <a:rPr lang="ar-SA" sz="3400" dirty="0" smtClean="0">
                <a:solidFill>
                  <a:schemeClr val="tx2">
                    <a:lumMod val="75000"/>
                  </a:schemeClr>
                </a:solidFill>
                <a:effectLst>
                  <a:outerShdw blurRad="38100" dist="38100" dir="2700000" algn="tl">
                    <a:srgbClr val="000000">
                      <a:alpha val="43137"/>
                    </a:srgbClr>
                  </a:outerShdw>
                </a:effectLst>
                <a:latin typeface="F_lotus Bold" pitchFamily="2" charset="0"/>
                <a:cs typeface="B Lotus" pitchFamily="2" charset="-78"/>
              </a:rPr>
              <a:t> (450- 505 </a:t>
            </a:r>
            <a:r>
              <a:rPr lang="ar-SA"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هق.) و اندیشه سیاسی او در تحقیق حاضر از آن جهت اهمیت دارد که در عصر وی در کنار خلافت ، </a:t>
            </a:r>
            <a:r>
              <a:rPr lang="ar-SA" sz="3400" dirty="0" smtClean="0">
                <a:solidFill>
                  <a:srgbClr val="FF0000"/>
                </a:solidFill>
                <a:effectLst>
                  <a:outerShdw blurRad="38100" dist="38100" dir="2700000" algn="tl">
                    <a:srgbClr val="000000">
                      <a:alpha val="43137"/>
                    </a:srgbClr>
                  </a:outerShdw>
                </a:effectLst>
                <a:latin typeface="IranNastaliq" pitchFamily="18" charset="0"/>
                <a:cs typeface="IranNastaliq" pitchFamily="18" charset="0"/>
              </a:rPr>
              <a:t>سلطنت </a:t>
            </a:r>
            <a:r>
              <a:rPr lang="ar-SA" sz="3400" dirty="0" smtClean="0">
                <a:solidFill>
                  <a:schemeClr val="tx2">
                    <a:lumMod val="50000"/>
                  </a:schemeClr>
                </a:solidFill>
                <a:effectLst>
                  <a:outerShdw blurRad="38100" dist="38100" dir="2700000" algn="tl">
                    <a:srgbClr val="000000">
                      <a:alpha val="43137"/>
                    </a:srgbClr>
                  </a:outerShdw>
                </a:effectLst>
                <a:latin typeface="IranNastaliq" pitchFamily="18" charset="0"/>
                <a:cs typeface="IranNastaliq" pitchFamily="18" charset="0"/>
              </a:rPr>
              <a:t>ن</a:t>
            </a:r>
            <a:r>
              <a:rPr lang="ar-SA"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یز داعیه دار قدرت و حکومت بود و رابطه بین </a:t>
            </a:r>
            <a:r>
              <a:rPr lang="ar-SA" sz="3400" dirty="0" smtClean="0">
                <a:solidFill>
                  <a:srgbClr val="FF0000"/>
                </a:solidFill>
                <a:effectLst>
                  <a:outerShdw blurRad="38100" dist="38100" dir="2700000" algn="tl">
                    <a:srgbClr val="000000">
                      <a:alpha val="43137"/>
                    </a:srgbClr>
                  </a:outerShdw>
                </a:effectLst>
                <a:latin typeface="IranNastaliq" pitchFamily="18" charset="0"/>
                <a:cs typeface="IranNastaliq" pitchFamily="18" charset="0"/>
              </a:rPr>
              <a:t>خلیفه و سلطان </a:t>
            </a:r>
            <a:r>
              <a:rPr lang="ar-SA"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در اندیشه وی تبیین </a:t>
            </a:r>
            <a:r>
              <a:rPr lang="ar-SA"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می</a:t>
            </a:r>
            <a:r>
              <a:rPr lang="fa-IR"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 </a:t>
            </a:r>
            <a:r>
              <a:rPr lang="ar-SA"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گردد.</a:t>
            </a:r>
            <a:endParaRPr lang="fa-IR"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a:p>
            <a:pPr marL="0" indent="0" algn="just" rtl="1" eaLnBrk="1" fontAlgn="auto" hangingPunct="1">
              <a:lnSpc>
                <a:spcPct val="90000"/>
              </a:lnSpc>
              <a:spcAft>
                <a:spcPts val="0"/>
              </a:spcAft>
              <a:buFontTx/>
              <a:buChar char="-"/>
              <a:defRPr/>
            </a:pPr>
            <a:r>
              <a:rPr lang="fa-IR"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 بنابراین در دوره متقدم به بررسی نقش </a:t>
            </a:r>
            <a:r>
              <a:rPr lang="fa-IR" sz="3400" dirty="0" smtClean="0">
                <a:solidFill>
                  <a:srgbClr val="FF0000"/>
                </a:solidFill>
                <a:effectLst>
                  <a:outerShdw blurRad="38100" dist="38100" dir="2700000" algn="tl">
                    <a:srgbClr val="000000">
                      <a:alpha val="43137"/>
                    </a:srgbClr>
                  </a:outerShdw>
                </a:effectLst>
                <a:latin typeface="IranNastaliq" pitchFamily="18" charset="0"/>
                <a:cs typeface="IranNastaliq" pitchFamily="18" charset="0"/>
              </a:rPr>
              <a:t>فقه شافعی</a:t>
            </a:r>
            <a:r>
              <a:rPr lang="fa-IR"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 و </a:t>
            </a:r>
            <a:r>
              <a:rPr lang="fa-IR" sz="3400" dirty="0" smtClean="0">
                <a:solidFill>
                  <a:srgbClr val="FF0000"/>
                </a:solidFill>
                <a:effectLst>
                  <a:outerShdw blurRad="38100" dist="38100" dir="2700000" algn="tl">
                    <a:srgbClr val="000000">
                      <a:alpha val="43137"/>
                    </a:srgbClr>
                  </a:outerShdw>
                </a:effectLst>
                <a:latin typeface="IranNastaliq" pitchFamily="18" charset="0"/>
                <a:cs typeface="IranNastaliq" pitchFamily="18" charset="0"/>
              </a:rPr>
              <a:t>عقائد کلامی اشعری</a:t>
            </a:r>
            <a:r>
              <a:rPr lang="fa-IR"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 در اندیشه سیاسی اهل سنت و نیز </a:t>
            </a:r>
            <a:r>
              <a:rPr lang="fa-IR" sz="3400" dirty="0" smtClean="0">
                <a:solidFill>
                  <a:srgbClr val="FF0000"/>
                </a:solidFill>
                <a:effectLst>
                  <a:outerShdw blurRad="38100" dist="38100" dir="2700000" algn="tl">
                    <a:srgbClr val="000000">
                      <a:alpha val="43137"/>
                    </a:srgbClr>
                  </a:outerShdw>
                </a:effectLst>
                <a:latin typeface="IranNastaliq" pitchFamily="18" charset="0"/>
                <a:cs typeface="IranNastaliq" pitchFamily="18" charset="0"/>
              </a:rPr>
              <a:t>اندیشه سیاسی غزالی</a:t>
            </a:r>
            <a:r>
              <a:rPr lang="fa-IR"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 پرداخته   می شود.</a:t>
            </a:r>
            <a:endParaRPr lang="fa-IR" sz="34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a:p>
            <a:pPr marL="366713" lvl="1" indent="0" algn="just" rtl="1" eaLnBrk="1" fontAlgn="auto" hangingPunct="1">
              <a:lnSpc>
                <a:spcPct val="90000"/>
              </a:lnSpc>
              <a:spcAft>
                <a:spcPts val="0"/>
              </a:spcAft>
              <a:buFontTx/>
              <a:buChar char="-"/>
              <a:defRPr/>
            </a:pPr>
            <a:endParaRPr lang="fa-IR" sz="3200" dirty="0" smtClean="0">
              <a:solidFill>
                <a:schemeClr val="accent1">
                  <a:lumMod val="20000"/>
                  <a:lumOff val="80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8763000" cy="6432530"/>
          </a:xfrm>
          <a:prstGeom prst="rect">
            <a:avLst/>
          </a:prstGeom>
          <a:noFill/>
        </p:spPr>
        <p:txBody>
          <a:bodyPr wrap="square">
            <a:spAutoFit/>
          </a:bodyPr>
          <a:lstStyle/>
          <a:p>
            <a:pPr algn="r" rtl="1"/>
            <a:r>
              <a:rPr lang="fa-IR" sz="3200" u="sng" dirty="0" smtClean="0">
                <a:solidFill>
                  <a:srgbClr val="FFFF00"/>
                </a:solidFill>
                <a:cs typeface="2  Rose" pitchFamily="2" charset="-78"/>
              </a:rPr>
              <a:t> </a:t>
            </a:r>
            <a:r>
              <a:rPr lang="fa-IR" sz="3200" u="sng" dirty="0">
                <a:solidFill>
                  <a:srgbClr val="FFFF00"/>
                </a:solidFill>
                <a:cs typeface="2  Rose" pitchFamily="2" charset="-78"/>
              </a:rPr>
              <a:t>«شافعی» و روش وی در تولید فقه </a:t>
            </a:r>
            <a:r>
              <a:rPr lang="fa-IR" sz="3200" u="sng" dirty="0" smtClean="0">
                <a:solidFill>
                  <a:srgbClr val="FFFF00"/>
                </a:solidFill>
                <a:cs typeface="2  Rose" pitchFamily="2" charset="-78"/>
              </a:rPr>
              <a:t>سیاسی</a:t>
            </a:r>
          </a:p>
          <a:p>
            <a:pPr algn="r" rtl="1"/>
            <a:endParaRPr lang="fa-IR" sz="3200" u="sng" dirty="0">
              <a:solidFill>
                <a:srgbClr val="FFFF00"/>
              </a:solidFill>
              <a:cs typeface="2  Rose" pitchFamily="2" charset="-78"/>
            </a:endParaRPr>
          </a:p>
          <a:p>
            <a:pPr algn="r" rtl="1"/>
            <a:r>
              <a:rPr lang="fa-IR" sz="2800" u="sng" dirty="0" smtClean="0">
                <a:solidFill>
                  <a:schemeClr val="tx1">
                    <a:lumMod val="95000"/>
                  </a:schemeClr>
                </a:solidFill>
                <a:cs typeface="B Lotus" pitchFamily="2" charset="-78"/>
              </a:rPr>
              <a:t>1- </a:t>
            </a:r>
            <a:r>
              <a:rPr lang="fa-IR" sz="2800" u="sng" dirty="0">
                <a:solidFill>
                  <a:schemeClr val="tx1">
                    <a:lumMod val="95000"/>
                  </a:schemeClr>
                </a:solidFill>
                <a:cs typeface="B Lotus" pitchFamily="2" charset="-78"/>
              </a:rPr>
              <a:t>«طراحی» منابع فقه سیاسی و ارتقاء «عمل تاریخی» صحابه به جایگاه «</a:t>
            </a:r>
            <a:r>
              <a:rPr lang="fa-IR" sz="2800" u="sng" dirty="0" smtClean="0">
                <a:solidFill>
                  <a:schemeClr val="tx1">
                    <a:lumMod val="95000"/>
                  </a:schemeClr>
                </a:solidFill>
                <a:cs typeface="B Lotus" pitchFamily="2" charset="-78"/>
              </a:rPr>
              <a:t>نص»</a:t>
            </a:r>
          </a:p>
          <a:p>
            <a:pPr algn="r" rtl="1"/>
            <a:r>
              <a:rPr lang="fa-IR" sz="3200" u="sng" dirty="0" smtClean="0">
                <a:solidFill>
                  <a:schemeClr val="tx1">
                    <a:lumMod val="95000"/>
                  </a:schemeClr>
                </a:solidFill>
                <a:cs typeface="B Lotus" pitchFamily="2" charset="-78"/>
              </a:rPr>
              <a:t>2- </a:t>
            </a:r>
            <a:r>
              <a:rPr lang="fa-IR" sz="3200" u="sng" dirty="0">
                <a:solidFill>
                  <a:schemeClr val="tx1">
                    <a:lumMod val="95000"/>
                  </a:schemeClr>
                </a:solidFill>
                <a:cs typeface="B Lotus" pitchFamily="2" charset="-78"/>
              </a:rPr>
              <a:t>ارائه اندیشه میانه «اهل حدیث» و «اهل رأی» توسط </a:t>
            </a:r>
            <a:r>
              <a:rPr lang="fa-IR" sz="3200" u="sng" dirty="0" smtClean="0">
                <a:solidFill>
                  <a:schemeClr val="tx1">
                    <a:lumMod val="95000"/>
                  </a:schemeClr>
                </a:solidFill>
                <a:cs typeface="B Lotus" pitchFamily="2" charset="-78"/>
              </a:rPr>
              <a:t>شافعی</a:t>
            </a:r>
          </a:p>
          <a:p>
            <a:pPr algn="r" rtl="1"/>
            <a:r>
              <a:rPr lang="fa-IR" sz="3200" u="sng" dirty="0" smtClean="0">
                <a:solidFill>
                  <a:schemeClr val="tx1">
                    <a:lumMod val="95000"/>
                  </a:schemeClr>
                </a:solidFill>
                <a:cs typeface="B Lotus" pitchFamily="2" charset="-78"/>
              </a:rPr>
              <a:t>3- </a:t>
            </a:r>
            <a:r>
              <a:rPr lang="fa-IR" sz="3200" u="sng" dirty="0">
                <a:solidFill>
                  <a:schemeClr val="tx1">
                    <a:lumMod val="95000"/>
                  </a:schemeClr>
                </a:solidFill>
                <a:cs typeface="B Lotus" pitchFamily="2" charset="-78"/>
              </a:rPr>
              <a:t>لزوم استناد ایجابی به «نص» در حیات </a:t>
            </a:r>
            <a:r>
              <a:rPr lang="fa-IR" sz="3200" u="sng" dirty="0" smtClean="0">
                <a:solidFill>
                  <a:schemeClr val="tx1">
                    <a:lumMod val="95000"/>
                  </a:schemeClr>
                </a:solidFill>
                <a:cs typeface="B Lotus" pitchFamily="2" charset="-78"/>
              </a:rPr>
              <a:t>سیاسی</a:t>
            </a:r>
          </a:p>
          <a:p>
            <a:pPr algn="r" rtl="1"/>
            <a:r>
              <a:rPr lang="fa-IR" sz="3200" u="sng" dirty="0" smtClean="0">
                <a:solidFill>
                  <a:schemeClr val="tx1">
                    <a:lumMod val="95000"/>
                  </a:schemeClr>
                </a:solidFill>
                <a:cs typeface="B Lotus" pitchFamily="2" charset="-78"/>
              </a:rPr>
              <a:t>4- </a:t>
            </a:r>
            <a:r>
              <a:rPr lang="fa-IR" sz="3200" u="sng" dirty="0">
                <a:solidFill>
                  <a:schemeClr val="tx1">
                    <a:lumMod val="95000"/>
                  </a:schemeClr>
                </a:solidFill>
                <a:cs typeface="B Lotus" pitchFamily="2" charset="-78"/>
              </a:rPr>
              <a:t>مهمترین شرط در فهم </a:t>
            </a:r>
            <a:r>
              <a:rPr lang="fa-IR" sz="3200" u="sng" dirty="0" smtClean="0">
                <a:solidFill>
                  <a:schemeClr val="tx1">
                    <a:lumMod val="95000"/>
                  </a:schemeClr>
                </a:solidFill>
                <a:cs typeface="B Lotus" pitchFamily="2" charset="-78"/>
              </a:rPr>
              <a:t>نص</a:t>
            </a:r>
          </a:p>
          <a:p>
            <a:pPr algn="r" rtl="1"/>
            <a:r>
              <a:rPr lang="fa-IR" sz="3200" u="sng" dirty="0" smtClean="0">
                <a:solidFill>
                  <a:schemeClr val="tx1">
                    <a:lumMod val="95000"/>
                  </a:schemeClr>
                </a:solidFill>
                <a:cs typeface="B Lotus" pitchFamily="2" charset="-78"/>
              </a:rPr>
              <a:t>5- </a:t>
            </a:r>
            <a:r>
              <a:rPr lang="fa-IR" sz="3200" u="sng" dirty="0">
                <a:solidFill>
                  <a:schemeClr val="tx1">
                    <a:lumMod val="95000"/>
                  </a:schemeClr>
                </a:solidFill>
                <a:cs typeface="B Lotus" pitchFamily="2" charset="-78"/>
              </a:rPr>
              <a:t>جایگاه «قرآن» در فقه سیاسی </a:t>
            </a:r>
            <a:r>
              <a:rPr lang="fa-IR" sz="3200" u="sng" dirty="0" smtClean="0">
                <a:solidFill>
                  <a:schemeClr val="tx1">
                    <a:lumMod val="95000"/>
                  </a:schemeClr>
                </a:solidFill>
                <a:cs typeface="B Lotus" pitchFamily="2" charset="-78"/>
              </a:rPr>
              <a:t>شافعی</a:t>
            </a:r>
          </a:p>
          <a:p>
            <a:pPr algn="r" rtl="1"/>
            <a:r>
              <a:rPr lang="fa-IR" sz="3200" u="sng" dirty="0" smtClean="0">
                <a:solidFill>
                  <a:schemeClr val="tx1">
                    <a:lumMod val="95000"/>
                  </a:schemeClr>
                </a:solidFill>
                <a:cs typeface="B Lotus" pitchFamily="2" charset="-78"/>
              </a:rPr>
              <a:t>6- </a:t>
            </a:r>
            <a:r>
              <a:rPr lang="fa-IR" sz="3200" u="sng" dirty="0">
                <a:solidFill>
                  <a:schemeClr val="tx1">
                    <a:lumMod val="95000"/>
                  </a:schemeClr>
                </a:solidFill>
                <a:cs typeface="B Lotus" pitchFamily="2" charset="-78"/>
              </a:rPr>
              <a:t>جایگاه «سنت» در فقه سیاسی </a:t>
            </a:r>
            <a:r>
              <a:rPr lang="fa-IR" sz="3200" u="sng" dirty="0" smtClean="0">
                <a:solidFill>
                  <a:schemeClr val="tx1">
                    <a:lumMod val="95000"/>
                  </a:schemeClr>
                </a:solidFill>
                <a:cs typeface="B Lotus" pitchFamily="2" charset="-78"/>
              </a:rPr>
              <a:t>شافعی</a:t>
            </a:r>
          </a:p>
          <a:p>
            <a:pPr algn="r" rtl="1"/>
            <a:r>
              <a:rPr lang="fa-IR" sz="3200" u="sng" dirty="0" smtClean="0">
                <a:solidFill>
                  <a:schemeClr val="tx1">
                    <a:lumMod val="95000"/>
                  </a:schemeClr>
                </a:solidFill>
                <a:cs typeface="B Lotus" pitchFamily="2" charset="-78"/>
              </a:rPr>
              <a:t>7- </a:t>
            </a:r>
            <a:r>
              <a:rPr lang="fa-IR" sz="3200" u="sng" dirty="0">
                <a:solidFill>
                  <a:schemeClr val="tx1">
                    <a:lumMod val="95000"/>
                  </a:schemeClr>
                </a:solidFill>
                <a:cs typeface="B Lotus" pitchFamily="2" charset="-78"/>
              </a:rPr>
              <a:t>جایگاه «اجماع» در فقه سیاسی </a:t>
            </a:r>
            <a:r>
              <a:rPr lang="fa-IR" sz="3200" u="sng" dirty="0" smtClean="0">
                <a:solidFill>
                  <a:schemeClr val="tx1">
                    <a:lumMod val="95000"/>
                  </a:schemeClr>
                </a:solidFill>
                <a:cs typeface="B Lotus" pitchFamily="2" charset="-78"/>
              </a:rPr>
              <a:t>شافعی</a:t>
            </a:r>
          </a:p>
          <a:p>
            <a:pPr algn="r" rtl="1"/>
            <a:r>
              <a:rPr lang="ar-SA" sz="3200" u="sng" dirty="0" smtClean="0">
                <a:solidFill>
                  <a:schemeClr val="tx1">
                    <a:lumMod val="95000"/>
                  </a:schemeClr>
                </a:solidFill>
                <a:cs typeface="B Lotus" pitchFamily="2" charset="-78"/>
              </a:rPr>
              <a:t>مشروعیت اجماع</a:t>
            </a:r>
            <a:endParaRPr lang="fa-IR" sz="3200" u="sng" dirty="0" smtClean="0">
              <a:solidFill>
                <a:schemeClr val="tx1">
                  <a:lumMod val="95000"/>
                </a:schemeClr>
              </a:solidFill>
              <a:cs typeface="B Lotus" pitchFamily="2" charset="-78"/>
            </a:endParaRPr>
          </a:p>
          <a:p>
            <a:pPr algn="r" rtl="1"/>
            <a:r>
              <a:rPr lang="ar-SA" sz="3200" u="sng" dirty="0" smtClean="0">
                <a:solidFill>
                  <a:schemeClr val="tx1">
                    <a:lumMod val="95000"/>
                  </a:schemeClr>
                </a:solidFill>
                <a:cs typeface="B Lotus" pitchFamily="2" charset="-78"/>
              </a:rPr>
              <a:t> </a:t>
            </a:r>
            <a:r>
              <a:rPr lang="ar-SA" sz="3200" u="sng" dirty="0">
                <a:solidFill>
                  <a:schemeClr val="tx1">
                    <a:lumMod val="95000"/>
                  </a:schemeClr>
                </a:solidFill>
                <a:cs typeface="B Lotus" pitchFamily="2" charset="-78"/>
              </a:rPr>
              <a:t>اجماع «</a:t>
            </a:r>
            <a:r>
              <a:rPr lang="ar-SA" sz="3200" u="sng" dirty="0" smtClean="0">
                <a:solidFill>
                  <a:schemeClr val="tx1">
                    <a:lumMod val="95000"/>
                  </a:schemeClr>
                </a:solidFill>
                <a:cs typeface="B Lotus" pitchFamily="2" charset="-78"/>
              </a:rPr>
              <a:t>صحابه»</a:t>
            </a:r>
            <a:endParaRPr lang="fa-IR" sz="3200" u="sng" dirty="0" smtClean="0">
              <a:solidFill>
                <a:schemeClr val="tx1">
                  <a:lumMod val="95000"/>
                </a:schemeClr>
              </a:solidFill>
              <a:cs typeface="B Lotus" pitchFamily="2" charset="-78"/>
            </a:endParaRPr>
          </a:p>
          <a:p>
            <a:pPr algn="r" rtl="1"/>
            <a:r>
              <a:rPr lang="fa-IR" sz="3200" u="sng" dirty="0" smtClean="0">
                <a:solidFill>
                  <a:schemeClr val="tx1">
                    <a:lumMod val="95000"/>
                  </a:schemeClr>
                </a:solidFill>
                <a:cs typeface="B Lotus" pitchFamily="2" charset="-78"/>
              </a:rPr>
              <a:t>8- جایگاه </a:t>
            </a:r>
            <a:r>
              <a:rPr lang="fa-IR" sz="3200" u="sng" dirty="0">
                <a:solidFill>
                  <a:schemeClr val="tx1">
                    <a:lumMod val="95000"/>
                  </a:schemeClr>
                </a:solidFill>
                <a:cs typeface="B Lotus" pitchFamily="2" charset="-78"/>
              </a:rPr>
              <a:t>«اجتهاد» در فقه سیاسی </a:t>
            </a:r>
            <a:r>
              <a:rPr lang="fa-IR" sz="3200" u="sng" dirty="0" smtClean="0">
                <a:solidFill>
                  <a:schemeClr val="tx1">
                    <a:lumMod val="95000"/>
                  </a:schemeClr>
                </a:solidFill>
                <a:cs typeface="B Lotus" pitchFamily="2" charset="-78"/>
              </a:rPr>
              <a:t>شافعی</a:t>
            </a:r>
          </a:p>
          <a:p>
            <a:pPr algn="r" rtl="1"/>
            <a:r>
              <a:rPr lang="fa-IR" sz="3200" u="sng" dirty="0" smtClean="0">
                <a:solidFill>
                  <a:schemeClr val="tx1">
                    <a:lumMod val="95000"/>
                  </a:schemeClr>
                </a:solidFill>
                <a:cs typeface="B Lotus" pitchFamily="2" charset="-78"/>
              </a:rPr>
              <a:t>9- نظام روشی شافعی در تولید اندیشه سیاسی</a:t>
            </a:r>
            <a:endParaRPr lang="en-US" sz="3200" dirty="0">
              <a:solidFill>
                <a:schemeClr val="tx1">
                  <a:lumMod val="95000"/>
                </a:schemeClr>
              </a:solidFill>
              <a:latin typeface="Cataneo BT" pitchFamily="66" charset="0"/>
              <a:cs typeface="B Lotus" pitchFamily="2" charset="-78"/>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amond(in)">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amond(in)">
                                      <p:cBhvr>
                                        <p:cTn id="28" dur="2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diamond(in)">
                                      <p:cBhvr>
                                        <p:cTn id="33" dur="20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diamond(in)">
                                      <p:cBhvr>
                                        <p:cTn id="38" dur="20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diamond(in)">
                                      <p:cBhvr>
                                        <p:cTn id="43" dur="20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diamond(in)">
                                      <p:cBhvr>
                                        <p:cTn id="48" dur="20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diamond(in)">
                                      <p:cBhvr>
                                        <p:cTn id="53" dur="2000"/>
                                        <p:tgtEl>
                                          <p:spTgt spid="3">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diamond(in)">
                                      <p:cBhvr>
                                        <p:cTn id="58" dur="2000"/>
                                        <p:tgtEl>
                                          <p:spTgt spid="3">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diamond(in)">
                                      <p:cBhvr>
                                        <p:cTn id="63"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4462760"/>
          </a:xfrm>
          <a:prstGeom prst="rect">
            <a:avLst/>
          </a:prstGeom>
          <a:noFill/>
        </p:spPr>
        <p:txBody>
          <a:bodyPr wrap="square">
            <a:spAutoFit/>
          </a:bodyPr>
          <a:lstStyle/>
          <a:p>
            <a:pPr algn="r" rtl="1"/>
            <a:r>
              <a:rPr lang="fa-IR" sz="3200" u="sng" dirty="0" smtClean="0">
                <a:solidFill>
                  <a:srgbClr val="FFFF00"/>
                </a:solidFill>
                <a:cs typeface="2  Rose" pitchFamily="2" charset="-78"/>
              </a:rPr>
              <a:t>«</a:t>
            </a:r>
            <a:r>
              <a:rPr lang="fa-IR" sz="3200" u="sng" dirty="0">
                <a:solidFill>
                  <a:srgbClr val="FFFF00"/>
                </a:solidFill>
                <a:cs typeface="2  Rose" pitchFamily="2" charset="-78"/>
              </a:rPr>
              <a:t>اشعری» و مبانی کلامی دانش </a:t>
            </a:r>
            <a:r>
              <a:rPr lang="fa-IR" sz="3200" u="sng" dirty="0" smtClean="0">
                <a:solidFill>
                  <a:srgbClr val="FFFF00"/>
                </a:solidFill>
                <a:cs typeface="2  Rose" pitchFamily="2" charset="-78"/>
              </a:rPr>
              <a:t>سیاسی</a:t>
            </a:r>
          </a:p>
          <a:p>
            <a:pPr algn="r" rtl="1"/>
            <a:endParaRPr lang="en-US" sz="3200" dirty="0">
              <a:cs typeface="B Lotus" pitchFamily="2" charset="-78"/>
            </a:endParaRPr>
          </a:p>
          <a:p>
            <a:pPr algn="r" rtl="1"/>
            <a:r>
              <a:rPr lang="fa-IR" sz="3200" u="sng" dirty="0" smtClean="0">
                <a:cs typeface="B Lotus" pitchFamily="2" charset="-78"/>
              </a:rPr>
              <a:t>1- </a:t>
            </a:r>
            <a:r>
              <a:rPr lang="fa-IR" sz="3200" u="sng" dirty="0">
                <a:cs typeface="B Lotus" pitchFamily="2" charset="-78"/>
              </a:rPr>
              <a:t>تقدم نقل بر </a:t>
            </a:r>
            <a:r>
              <a:rPr lang="fa-IR" sz="3200" u="sng" dirty="0" smtClean="0">
                <a:cs typeface="B Lotus" pitchFamily="2" charset="-78"/>
              </a:rPr>
              <a:t>عقل</a:t>
            </a:r>
          </a:p>
          <a:p>
            <a:pPr algn="r" rtl="1"/>
            <a:r>
              <a:rPr lang="fa-IR" sz="3200" u="sng" dirty="0" smtClean="0">
                <a:cs typeface="B Lotus" pitchFamily="2" charset="-78"/>
              </a:rPr>
              <a:t>(</a:t>
            </a:r>
            <a:r>
              <a:rPr lang="ar-SA" sz="3200" u="sng" dirty="0" smtClean="0">
                <a:cs typeface="B Lotus" pitchFamily="2" charset="-78"/>
              </a:rPr>
              <a:t> </a:t>
            </a:r>
            <a:r>
              <a:rPr lang="ar-SA" sz="3200" u="sng" dirty="0">
                <a:cs typeface="B Lotus" pitchFamily="2" charset="-78"/>
              </a:rPr>
              <a:t>عقل و </a:t>
            </a:r>
            <a:r>
              <a:rPr lang="ar-SA" sz="3200" u="sng" dirty="0" smtClean="0">
                <a:cs typeface="B Lotus" pitchFamily="2" charset="-78"/>
              </a:rPr>
              <a:t>معارضه </a:t>
            </a:r>
            <a:r>
              <a:rPr lang="ar-SA" sz="3200" u="sng" dirty="0">
                <a:cs typeface="B Lotus" pitchFamily="2" charset="-78"/>
              </a:rPr>
              <a:t>آن با نص و عمل صحابه در نگاه ابن </a:t>
            </a:r>
            <a:r>
              <a:rPr lang="ar-SA" sz="3200" u="sng" dirty="0" smtClean="0">
                <a:cs typeface="B Lotus" pitchFamily="2" charset="-78"/>
              </a:rPr>
              <a:t>تیمیه</a:t>
            </a:r>
            <a:r>
              <a:rPr lang="fa-IR" sz="3200" dirty="0" smtClean="0">
                <a:cs typeface="B Lotus" pitchFamily="2" charset="-78"/>
              </a:rPr>
              <a:t> )</a:t>
            </a:r>
          </a:p>
          <a:p>
            <a:pPr algn="r" rtl="1"/>
            <a:r>
              <a:rPr lang="fa-IR" sz="2800" u="sng" dirty="0" smtClean="0">
                <a:cs typeface="B Lotus" pitchFamily="2" charset="-78"/>
              </a:rPr>
              <a:t>2- </a:t>
            </a:r>
            <a:r>
              <a:rPr lang="fa-IR" sz="2800" u="sng" dirty="0">
                <a:cs typeface="B Lotus" pitchFamily="2" charset="-78"/>
              </a:rPr>
              <a:t>«حسن و قبح» شرعی رفتار حاکم و مشروعیت افعال سیاسی </a:t>
            </a:r>
            <a:r>
              <a:rPr lang="fa-IR" sz="2400" u="sng" dirty="0">
                <a:cs typeface="B Lotus" pitchFamily="2" charset="-78"/>
              </a:rPr>
              <a:t>(نظریه کسب)</a:t>
            </a:r>
            <a:r>
              <a:rPr lang="en-US" sz="2000" dirty="0">
                <a:cs typeface="B Lotus" pitchFamily="2" charset="-78"/>
              </a:rPr>
              <a:t>	</a:t>
            </a:r>
            <a:endParaRPr lang="fa-IR" sz="2000" dirty="0" smtClean="0">
              <a:cs typeface="B Lotus" pitchFamily="2" charset="-78"/>
            </a:endParaRPr>
          </a:p>
          <a:p>
            <a:pPr algn="r" rtl="1"/>
            <a:r>
              <a:rPr lang="fa-IR" sz="3200" u="sng" dirty="0" smtClean="0">
                <a:cs typeface="B Lotus" pitchFamily="2" charset="-78"/>
              </a:rPr>
              <a:t>3- </a:t>
            </a:r>
            <a:r>
              <a:rPr lang="fa-IR" sz="3200" u="sng" dirty="0">
                <a:cs typeface="B Lotus" pitchFamily="2" charset="-78"/>
              </a:rPr>
              <a:t>عدالت صحابه</a:t>
            </a:r>
            <a:r>
              <a:rPr lang="en-US" sz="3200" dirty="0">
                <a:cs typeface="B Lotus" pitchFamily="2" charset="-78"/>
              </a:rPr>
              <a:t>	</a:t>
            </a:r>
            <a:endParaRPr lang="fa-IR" sz="3200" dirty="0" smtClean="0">
              <a:cs typeface="B Lotus" pitchFamily="2" charset="-78"/>
            </a:endParaRPr>
          </a:p>
          <a:p>
            <a:pPr algn="r" rtl="1"/>
            <a:r>
              <a:rPr lang="fa-IR" sz="3200" u="sng" dirty="0" smtClean="0">
                <a:cs typeface="B Lotus" pitchFamily="2" charset="-78"/>
              </a:rPr>
              <a:t>4- </a:t>
            </a:r>
            <a:r>
              <a:rPr lang="fa-IR" sz="3200" u="sng" dirty="0">
                <a:cs typeface="B Lotus" pitchFamily="2" charset="-78"/>
              </a:rPr>
              <a:t>جایگاه صحابه و خلیفه و ارتباط </a:t>
            </a:r>
            <a:r>
              <a:rPr lang="fa-IR" sz="3200" u="sng" dirty="0" smtClean="0">
                <a:cs typeface="B Lotus" pitchFamily="2" charset="-78"/>
              </a:rPr>
              <a:t>آنان</a:t>
            </a:r>
          </a:p>
          <a:p>
            <a:pPr algn="r" rtl="1"/>
            <a:r>
              <a:rPr lang="fa-IR" sz="3200" u="sng" dirty="0" smtClean="0">
                <a:cs typeface="B Lotus" pitchFamily="2" charset="-78"/>
              </a:rPr>
              <a:t>5- </a:t>
            </a:r>
            <a:r>
              <a:rPr lang="fa-IR" sz="3200" u="sng" dirty="0">
                <a:cs typeface="B Lotus" pitchFamily="2" charset="-78"/>
              </a:rPr>
              <a:t>تصویب در </a:t>
            </a:r>
            <a:r>
              <a:rPr lang="fa-IR" sz="3200" u="sng" dirty="0" smtClean="0">
                <a:cs typeface="B Lotus" pitchFamily="2" charset="-78"/>
              </a:rPr>
              <a:t>اجتهاد</a:t>
            </a:r>
          </a:p>
          <a:p>
            <a:pPr algn="r" rtl="1"/>
            <a:r>
              <a:rPr lang="fa-IR" sz="3200" u="sng" dirty="0" smtClean="0">
                <a:cs typeface="B Lotus" pitchFamily="2" charset="-78"/>
              </a:rPr>
              <a:t>6- </a:t>
            </a:r>
            <a:r>
              <a:rPr lang="fa-IR" sz="3200" u="sng" dirty="0">
                <a:cs typeface="B Lotus" pitchFamily="2" charset="-78"/>
              </a:rPr>
              <a:t>اشعری موجِه کلامی </a:t>
            </a:r>
            <a:r>
              <a:rPr lang="fa-IR" sz="3200" u="sng" dirty="0" smtClean="0">
                <a:cs typeface="B Lotus" pitchFamily="2" charset="-78"/>
              </a:rPr>
              <a:t>شافعی</a:t>
            </a:r>
            <a:endParaRPr lang="en-US" sz="3200" dirty="0">
              <a:solidFill>
                <a:srgbClr val="66FF66"/>
              </a:solidFill>
              <a:latin typeface="Cataneo BT" pitchFamily="66" charset="0"/>
              <a:cs typeface="B Lotus" pitchFamily="2" charset="-78"/>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linds(horizontal)">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6678751"/>
          </a:xfrm>
          <a:prstGeom prst="rect">
            <a:avLst/>
          </a:prstGeom>
          <a:noFill/>
        </p:spPr>
        <p:txBody>
          <a:bodyPr wrap="square">
            <a:spAutoFit/>
          </a:bodyPr>
          <a:lstStyle/>
          <a:p>
            <a:pPr algn="r" rtl="1"/>
            <a:r>
              <a:rPr lang="fa-IR" sz="3200" u="sng" dirty="0" smtClean="0">
                <a:solidFill>
                  <a:srgbClr val="FFFF00"/>
                </a:solidFill>
                <a:cs typeface="2  Rose" pitchFamily="2" charset="-78"/>
              </a:rPr>
              <a:t> </a:t>
            </a:r>
            <a:r>
              <a:rPr lang="fa-IR" sz="3200" u="sng" dirty="0">
                <a:solidFill>
                  <a:srgbClr val="FFFF00"/>
                </a:solidFill>
                <a:cs typeface="2  Rose" pitchFamily="2" charset="-78"/>
              </a:rPr>
              <a:t>«غزالي» و اندیشه سیاسی واقع </a:t>
            </a:r>
            <a:r>
              <a:rPr lang="fa-IR" sz="3200" u="sng" dirty="0" smtClean="0">
                <a:solidFill>
                  <a:srgbClr val="FFFF00"/>
                </a:solidFill>
                <a:cs typeface="2  Rose" pitchFamily="2" charset="-78"/>
              </a:rPr>
              <a:t>گرایانه</a:t>
            </a:r>
          </a:p>
          <a:p>
            <a:pPr algn="r" rtl="1">
              <a:buFontTx/>
              <a:buChar char="-"/>
            </a:pPr>
            <a:r>
              <a:rPr lang="ar-SA" sz="2200" dirty="0" smtClean="0">
                <a:cs typeface="B Lotus" pitchFamily="2" charset="-78"/>
              </a:rPr>
              <a:t>عقايد </a:t>
            </a:r>
            <a:r>
              <a:rPr lang="ar-SA" sz="2200" dirty="0">
                <a:cs typeface="B Lotus" pitchFamily="2" charset="-78"/>
              </a:rPr>
              <a:t>سياسي </a:t>
            </a:r>
            <a:r>
              <a:rPr lang="fa-IR" sz="2200" dirty="0" smtClean="0">
                <a:cs typeface="B Lotus" pitchFamily="2" charset="-78"/>
              </a:rPr>
              <a:t>غزالی </a:t>
            </a:r>
            <a:r>
              <a:rPr lang="ar-SA" sz="2200" dirty="0" smtClean="0">
                <a:cs typeface="B Lotus" pitchFamily="2" charset="-78"/>
              </a:rPr>
              <a:t>به </a:t>
            </a:r>
            <a:r>
              <a:rPr lang="ar-SA" sz="2200" dirty="0">
                <a:cs typeface="B Lotus" pitchFamily="2" charset="-78"/>
              </a:rPr>
              <a:t>شدت تحت تاثير بحران هايي است كه دامنگير جامعه </a:t>
            </a:r>
            <a:r>
              <a:rPr lang="ar-SA" sz="2200" dirty="0" smtClean="0">
                <a:cs typeface="B Lotus" pitchFamily="2" charset="-78"/>
              </a:rPr>
              <a:t>اسلامي</a:t>
            </a:r>
            <a:r>
              <a:rPr lang="fa-IR" sz="2200" dirty="0" smtClean="0">
                <a:cs typeface="B Lotus" pitchFamily="2" charset="-78"/>
              </a:rPr>
              <a:t> بوده است.</a:t>
            </a:r>
          </a:p>
          <a:p>
            <a:pPr algn="r" rtl="1">
              <a:buFontTx/>
              <a:buChar char="-"/>
            </a:pPr>
            <a:r>
              <a:rPr lang="ar-SA" sz="2200" dirty="0">
                <a:cs typeface="B Lotus" pitchFamily="2" charset="-78"/>
              </a:rPr>
              <a:t>عقايد سياسي غزالي پيرامون خلافت و سلطنت و ايجاد سازش ميان اين دو شكل گرفته و بيشتر </a:t>
            </a:r>
            <a:r>
              <a:rPr lang="fa-IR" sz="2200" dirty="0" smtClean="0">
                <a:cs typeface="B Lotus" pitchFamily="2" charset="-78"/>
              </a:rPr>
              <a:t>ح</a:t>
            </a:r>
            <a:r>
              <a:rPr lang="ar-SA" sz="2200" dirty="0" smtClean="0">
                <a:cs typeface="B Lotus" pitchFamily="2" charset="-78"/>
              </a:rPr>
              <a:t>اصل </a:t>
            </a:r>
            <a:r>
              <a:rPr lang="ar-SA" sz="2200" dirty="0">
                <a:cs typeface="B Lotus" pitchFamily="2" charset="-78"/>
              </a:rPr>
              <a:t>مصلحت انديشي او در توجيه اوضاع موجود است. </a:t>
            </a:r>
            <a:endParaRPr lang="en-US" sz="2200" dirty="0">
              <a:cs typeface="B Lotus" pitchFamily="2" charset="-78"/>
            </a:endParaRPr>
          </a:p>
          <a:p>
            <a:pPr algn="r" rtl="1">
              <a:buFontTx/>
              <a:buChar char="-"/>
            </a:pPr>
            <a:r>
              <a:rPr lang="ar-SA" sz="2200" dirty="0">
                <a:cs typeface="B Lotus" pitchFamily="2" charset="-78"/>
              </a:rPr>
              <a:t>واقعيت هاي اجتماعي و سياسي در قلمرو خلافت عباسي و گستره فرمانروايي سلجوقيان در انديشه او تاثيرگذار بوده است.</a:t>
            </a:r>
            <a:endParaRPr lang="fa-IR" sz="2200" u="sng" dirty="0" smtClean="0">
              <a:cs typeface="B Lotus" pitchFamily="2" charset="-78"/>
            </a:endParaRPr>
          </a:p>
          <a:p>
            <a:pPr algn="r" rtl="1"/>
            <a:r>
              <a:rPr lang="fa-IR" sz="2200" u="sng" dirty="0" smtClean="0">
                <a:solidFill>
                  <a:srgbClr val="FFFF00"/>
                </a:solidFill>
                <a:cs typeface="B Lotus" pitchFamily="2" charset="-78"/>
              </a:rPr>
              <a:t>1- ویژگیهای خلیفه</a:t>
            </a:r>
            <a:r>
              <a:rPr lang="en-US" sz="2200" dirty="0" smtClean="0">
                <a:cs typeface="B Lotus" pitchFamily="2" charset="-78"/>
              </a:rPr>
              <a:t>	</a:t>
            </a:r>
            <a:endParaRPr lang="fa-IR" sz="2200" dirty="0" smtClean="0">
              <a:cs typeface="B Lotus" pitchFamily="2" charset="-78"/>
            </a:endParaRPr>
          </a:p>
          <a:p>
            <a:pPr algn="r" rtl="1">
              <a:buFontTx/>
              <a:buChar char="-"/>
            </a:pPr>
            <a:r>
              <a:rPr lang="fa-IR" sz="2200" dirty="0" smtClean="0">
                <a:cs typeface="B Lotus" pitchFamily="2" charset="-78"/>
              </a:rPr>
              <a:t> </a:t>
            </a:r>
            <a:r>
              <a:rPr lang="ar-SA" sz="2200" dirty="0" smtClean="0">
                <a:cs typeface="B Lotus" pitchFamily="2" charset="-78"/>
              </a:rPr>
              <a:t>«</a:t>
            </a:r>
            <a:r>
              <a:rPr lang="ar-SA" sz="2200" dirty="0">
                <a:cs typeface="B Lotus" pitchFamily="2" charset="-78"/>
              </a:rPr>
              <a:t>نَسب»، «سلامت» و «عدالت</a:t>
            </a:r>
            <a:r>
              <a:rPr lang="ar-SA" sz="2200" dirty="0" smtClean="0">
                <a:cs typeface="B Lotus" pitchFamily="2" charset="-78"/>
              </a:rPr>
              <a:t>»</a:t>
            </a:r>
            <a:endParaRPr lang="fa-IR" sz="2200" dirty="0" smtClean="0">
              <a:cs typeface="B Lotus" pitchFamily="2" charset="-78"/>
            </a:endParaRPr>
          </a:p>
          <a:p>
            <a:pPr algn="justLow" rtl="1">
              <a:buFontTx/>
              <a:buChar char="-"/>
            </a:pPr>
            <a:r>
              <a:rPr lang="fa-IR" sz="2200" dirty="0" smtClean="0">
                <a:cs typeface="B Lotus" pitchFamily="2" charset="-78"/>
              </a:rPr>
              <a:t> </a:t>
            </a:r>
            <a:r>
              <a:rPr lang="ar-SA" sz="2200" dirty="0" smtClean="0">
                <a:cs typeface="B Lotus" pitchFamily="2" charset="-78"/>
              </a:rPr>
              <a:t>شجاعت </a:t>
            </a:r>
            <a:r>
              <a:rPr lang="ar-SA" sz="2200" dirty="0">
                <a:cs typeface="B Lotus" pitchFamily="2" charset="-78"/>
              </a:rPr>
              <a:t>ونجدت (دليري و مردانگي) را براي ايفاي فريضه جهاد منكر مي شود و مي گويد در صورتي كه خليفه از پشتيباني و وفاداري سلاطين دلاور و نيرومند برخوردار باشند، خود نيازي به اين صفات </a:t>
            </a:r>
            <a:r>
              <a:rPr lang="ar-SA" sz="2200" dirty="0" smtClean="0">
                <a:cs typeface="B Lotus" pitchFamily="2" charset="-78"/>
              </a:rPr>
              <a:t>ندارند</a:t>
            </a:r>
            <a:r>
              <a:rPr lang="fa-IR" sz="2200" dirty="0" smtClean="0">
                <a:cs typeface="B Lotus" pitchFamily="2" charset="-78"/>
              </a:rPr>
              <a:t>.</a:t>
            </a:r>
          </a:p>
          <a:p>
            <a:pPr algn="justLow" rtl="1">
              <a:buFontTx/>
              <a:buChar char="-"/>
            </a:pPr>
            <a:r>
              <a:rPr lang="fa-IR" sz="2200" dirty="0" smtClean="0">
                <a:cs typeface="B Lotus" pitchFamily="2" charset="-78"/>
              </a:rPr>
              <a:t> </a:t>
            </a:r>
            <a:r>
              <a:rPr lang="ar-SA" sz="2200" dirty="0" smtClean="0">
                <a:cs typeface="B Lotus" pitchFamily="2" charset="-78"/>
              </a:rPr>
              <a:t>«</a:t>
            </a:r>
            <a:r>
              <a:rPr lang="ar-SA" sz="2200" dirty="0">
                <a:cs typeface="B Lotus" pitchFamily="2" charset="-78"/>
              </a:rPr>
              <a:t>رأي» يا «كفايت» يعني توانايي اجراي وظايف كشور داري و حكومت رارد مي كند و معتقد است تا زماني كه خليفه وزيران دانا و مشاوران آزموده در پيرامون خود داشته باشد، كارهاي اجتماع مسلمانان بر وفق اصول دين وخرد اداره خواهد شد. </a:t>
            </a:r>
            <a:endParaRPr lang="fa-IR" sz="2200" dirty="0" smtClean="0">
              <a:cs typeface="B Lotus" pitchFamily="2" charset="-78"/>
            </a:endParaRPr>
          </a:p>
          <a:p>
            <a:pPr algn="justLow" rtl="1">
              <a:buFontTx/>
              <a:buChar char="-"/>
            </a:pPr>
            <a:r>
              <a:rPr lang="fa-IR" sz="2200" dirty="0" smtClean="0">
                <a:cs typeface="B Lotus" pitchFamily="2" charset="-78"/>
              </a:rPr>
              <a:t> </a:t>
            </a:r>
            <a:r>
              <a:rPr lang="ar-SA" sz="2200" dirty="0" smtClean="0">
                <a:cs typeface="B Lotus" pitchFamily="2" charset="-78"/>
              </a:rPr>
              <a:t>علم </a:t>
            </a:r>
            <a:r>
              <a:rPr lang="ar-SA" sz="2200" dirty="0">
                <a:cs typeface="B Lotus" pitchFamily="2" charset="-78"/>
              </a:rPr>
              <a:t>هم به عقيده غزالي براي خليفه لازم نيست؛ زيرا نه شارع مقدس اسلام، دستوري دراين باره نهاده و نه مصلحت عامه مقتضي آن است. به گفته او اگر خليفه در نيرو و هيبت به قهر و قدرت سلاطين، و در كفايت وكشور داري به راهنمايي وتدبير وزيران و مشاوران خود متكي است، چرا نبايد در علم به نظر وفتواي علماي زمان خود اعتماد كند؟ پس خليفه بهتر است كه مقلد باشد و درحل مسائل شرعي مسلمانان، رأي دانايان دين را بجويد. </a:t>
            </a:r>
            <a:endParaRPr lang="en-US" sz="2200" dirty="0">
              <a:cs typeface="B Lotus" pitchFamily="2" charset="-78"/>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ox(in)">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checkerboard(across)">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checkerboard(across)">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checkerboard(across)">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232749"/>
          </a:xfrm>
          <a:prstGeom prst="rect">
            <a:avLst/>
          </a:prstGeom>
          <a:noFill/>
        </p:spPr>
        <p:txBody>
          <a:bodyPr wrap="square">
            <a:spAutoFit/>
          </a:bodyPr>
          <a:lstStyle/>
          <a:p>
            <a:pPr algn="justLow" rtl="1"/>
            <a:r>
              <a:rPr lang="fa-IR" sz="3200" u="sng" dirty="0" smtClean="0">
                <a:solidFill>
                  <a:srgbClr val="FFFF00"/>
                </a:solidFill>
                <a:cs typeface="B Lotus" pitchFamily="2" charset="-78"/>
              </a:rPr>
              <a:t>2- خلیفه و مشروعیت سلطان</a:t>
            </a:r>
            <a:endParaRPr lang="en-US" sz="3200" dirty="0" smtClean="0">
              <a:solidFill>
                <a:srgbClr val="FFFF00"/>
              </a:solidFill>
              <a:cs typeface="B Lotus" pitchFamily="2" charset="-78"/>
            </a:endParaRPr>
          </a:p>
          <a:p>
            <a:pPr algn="justLow" rtl="1">
              <a:buFontTx/>
              <a:buChar char="-"/>
            </a:pPr>
            <a:r>
              <a:rPr lang="fa-IR" sz="2400" dirty="0" smtClean="0">
                <a:cs typeface="B Lotus" pitchFamily="2" charset="-78"/>
              </a:rPr>
              <a:t> </a:t>
            </a:r>
            <a:r>
              <a:rPr lang="ar-SA" sz="2400" dirty="0" smtClean="0">
                <a:cs typeface="B Lotus" pitchFamily="2" charset="-78"/>
              </a:rPr>
              <a:t>در </a:t>
            </a:r>
            <a:r>
              <a:rPr lang="ar-SA" sz="2400" dirty="0">
                <a:cs typeface="B Lotus" pitchFamily="2" charset="-78"/>
              </a:rPr>
              <a:t>روزگار غزالي، خليفه، ديگر بخشنده قدرت نبود، بلكه صرفاً مشروعيت دهنده به قدرت هايي بود كه به زور كسب شده بود</a:t>
            </a:r>
            <a:r>
              <a:rPr lang="ar-SA" sz="2400" dirty="0" smtClean="0">
                <a:cs typeface="B Lotus" pitchFamily="2" charset="-78"/>
              </a:rPr>
              <a:t>.</a:t>
            </a:r>
            <a:endParaRPr lang="fa-IR" sz="2400" dirty="0" smtClean="0">
              <a:cs typeface="B Lotus" pitchFamily="2" charset="-78"/>
            </a:endParaRPr>
          </a:p>
          <a:p>
            <a:pPr algn="justLow" rtl="1">
              <a:buFontTx/>
              <a:buChar char="-"/>
            </a:pPr>
            <a:r>
              <a:rPr lang="fa-IR" sz="2400" dirty="0" smtClean="0">
                <a:cs typeface="B Lotus" pitchFamily="2" charset="-78"/>
              </a:rPr>
              <a:t> </a:t>
            </a:r>
            <a:r>
              <a:rPr lang="ar-SA" sz="2400" dirty="0" smtClean="0">
                <a:cs typeface="B Lotus" pitchFamily="2" charset="-78"/>
              </a:rPr>
              <a:t>غزالي </a:t>
            </a:r>
            <a:r>
              <a:rPr lang="ar-SA" sz="2400" dirty="0">
                <a:cs typeface="B Lotus" pitchFamily="2" charset="-78"/>
              </a:rPr>
              <a:t>در طرح آراء خود به دنبال احياء مقام و شأن از دست رفته خلافت است و سعي دارد كه ميان خليفه و سلطان رابطه نويني را تعيين </a:t>
            </a:r>
            <a:r>
              <a:rPr lang="ar-SA" sz="2400" dirty="0" smtClean="0">
                <a:cs typeface="B Lotus" pitchFamily="2" charset="-78"/>
              </a:rPr>
              <a:t>كند.</a:t>
            </a:r>
            <a:endParaRPr lang="fa-IR" sz="2400" dirty="0">
              <a:cs typeface="B Lotus" pitchFamily="2" charset="-78"/>
            </a:endParaRPr>
          </a:p>
          <a:p>
            <a:pPr algn="justLow" rtl="1">
              <a:buFontTx/>
              <a:buChar char="-"/>
            </a:pPr>
            <a:r>
              <a:rPr lang="fa-IR" sz="2400" dirty="0" smtClean="0">
                <a:cs typeface="B Lotus" pitchFamily="2" charset="-78"/>
              </a:rPr>
              <a:t> </a:t>
            </a:r>
            <a:r>
              <a:rPr lang="ar-SA" sz="2400" dirty="0" smtClean="0">
                <a:cs typeface="B Lotus" pitchFamily="2" charset="-78"/>
              </a:rPr>
              <a:t>در </a:t>
            </a:r>
            <a:r>
              <a:rPr lang="ar-SA" sz="2400" dirty="0">
                <a:cs typeface="B Lotus" pitchFamily="2" charset="-78"/>
              </a:rPr>
              <a:t>چنين شرايطي غزالي براي توجيه وضعيت بوجودآمده، يعني پيدايش سلطنت در مقابل خلافت، ميان منصب خلافت و منصب حكومت يا كشورداري قائل به تفاوت مي شود و مي گويد: خليفه كسي است كه به موجب عهد و ميثاقي كه با جماعت مسلمانان بسته است، منصب امامت يا پيشوايي آنان را احراز كرده است، به اين جهت همه قدرت ها و اختيارات از او ناشي مي شود و اوست كه مسئوليت نهايي حسن اداره معاش و تأمين رستگاري معنوي آنان را برعهده دارد. ولي منصب حكومت يا كشورداري متعلق به شهرياران يا سلاطين است كه صاحبان شوكت، يعني نيروهاي مادي و نظامي اند و در عين حال به خليفه وفادار. </a:t>
            </a:r>
            <a:endParaRPr lang="fa-IR" sz="2400" dirty="0" smtClean="0">
              <a:cs typeface="B Lotus" pitchFamily="2" charset="-78"/>
            </a:endParaRPr>
          </a:p>
          <a:p>
            <a:pPr algn="justLow" rtl="1"/>
            <a:r>
              <a:rPr lang="ar-SA" sz="2400" dirty="0" smtClean="0">
                <a:cs typeface="B Lotus" pitchFamily="2" charset="-78"/>
              </a:rPr>
              <a:t>پس </a:t>
            </a:r>
            <a:r>
              <a:rPr lang="ar-SA" sz="2400" dirty="0">
                <a:cs typeface="B Lotus" pitchFamily="2" charset="-78"/>
              </a:rPr>
              <a:t>حكومت سلاطين به دوشرط مشروع مي شود: </a:t>
            </a:r>
            <a:endParaRPr lang="fa-IR" sz="2400" dirty="0" smtClean="0">
              <a:cs typeface="B Lotus" pitchFamily="2" charset="-78"/>
            </a:endParaRPr>
          </a:p>
          <a:p>
            <a:pPr marL="457200" indent="-457200" algn="justLow" rtl="1"/>
            <a:r>
              <a:rPr lang="fa-IR" sz="2400" dirty="0" smtClean="0">
                <a:cs typeface="B Lotus" pitchFamily="2" charset="-78"/>
              </a:rPr>
              <a:t>1- </a:t>
            </a:r>
            <a:r>
              <a:rPr lang="ar-SA" sz="2400" dirty="0" smtClean="0">
                <a:cs typeface="B Lotus" pitchFamily="2" charset="-78"/>
              </a:rPr>
              <a:t>سلاطين </a:t>
            </a:r>
            <a:r>
              <a:rPr lang="ar-SA" sz="2400" dirty="0">
                <a:cs typeface="B Lotus" pitchFamily="2" charset="-78"/>
              </a:rPr>
              <a:t>از قدرت كافي بهره مند باشند تا مسلمانان بتوانند در صلح و امان زيست </a:t>
            </a:r>
            <a:r>
              <a:rPr lang="ar-SA" sz="2400" dirty="0" smtClean="0">
                <a:cs typeface="B Lotus" pitchFamily="2" charset="-78"/>
              </a:rPr>
              <a:t>كنند؛</a:t>
            </a:r>
            <a:endParaRPr lang="fa-IR" sz="2400" dirty="0" smtClean="0">
              <a:cs typeface="B Lotus" pitchFamily="2" charset="-78"/>
            </a:endParaRPr>
          </a:p>
          <a:p>
            <a:pPr marL="457200" indent="-457200" algn="justLow" rtl="1"/>
            <a:r>
              <a:rPr lang="fa-IR" sz="2400" dirty="0" smtClean="0">
                <a:cs typeface="B Lotus" pitchFamily="2" charset="-78"/>
              </a:rPr>
              <a:t>۲- </a:t>
            </a:r>
            <a:r>
              <a:rPr lang="ar-SA" sz="2400" dirty="0">
                <a:cs typeface="B Lotus" pitchFamily="2" charset="-78"/>
              </a:rPr>
              <a:t>آن كه سلاطين به خليفه وفادار باشند و اين وفاداري را نيز با ذكر نام خليفه و ضرب سكه به نام او ابراز دارند. </a:t>
            </a:r>
            <a:endParaRPr lang="fa-IR" sz="2400" dirty="0" smtClean="0">
              <a:cs typeface="B Lotus" pitchFamily="2" charset="-78"/>
            </a:endParaRPr>
          </a:p>
          <a:p>
            <a:pPr marL="457200" indent="-457200" algn="justLow" rtl="1"/>
            <a:r>
              <a:rPr lang="ar-SA" sz="2400" dirty="0" smtClean="0">
                <a:cs typeface="B Lotus" pitchFamily="2" charset="-78"/>
              </a:rPr>
              <a:t>با </a:t>
            </a:r>
            <a:r>
              <a:rPr lang="ar-SA" sz="2400" dirty="0">
                <a:cs typeface="B Lotus" pitchFamily="2" charset="-78"/>
              </a:rPr>
              <a:t>احراز اين دوشرط حتي اگر سلطان ستمگر باشد، مسلمانان بايد ازفرمان او پيروي كنند وگر نه خلع او موجب آشوب وهرج ومرج خواهد شد.</a:t>
            </a:r>
            <a:endParaRPr lang="en-US" sz="2400" dirty="0">
              <a:cs typeface="B Lotus" pitchFamily="2" charset="-78"/>
            </a:endParaRPr>
          </a:p>
          <a:p>
            <a:pPr algn="justLow" rtl="1">
              <a:buFontTx/>
              <a:buChar char="-"/>
            </a:pPr>
            <a:endParaRPr lang="en-US" sz="2400" dirty="0">
              <a:cs typeface="B Lotus" pitchFamily="2" charset="-78"/>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linds(horizont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linds(horizontal)">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124754"/>
          </a:xfrm>
          <a:prstGeom prst="rect">
            <a:avLst/>
          </a:prstGeom>
          <a:noFill/>
        </p:spPr>
        <p:txBody>
          <a:bodyPr wrap="square">
            <a:spAutoFit/>
          </a:bodyPr>
          <a:lstStyle/>
          <a:p>
            <a:pPr algn="justLow" rtl="1"/>
            <a:r>
              <a:rPr lang="fa-IR" sz="3200" u="sng" dirty="0" smtClean="0">
                <a:solidFill>
                  <a:srgbClr val="FFFF00"/>
                </a:solidFill>
                <a:cs typeface="B Lotus" pitchFamily="2" charset="-78"/>
              </a:rPr>
              <a:t>3- خلافت و شیوه انتخاب خلیفه</a:t>
            </a:r>
            <a:endParaRPr lang="en-US" sz="3200" dirty="0" smtClean="0">
              <a:solidFill>
                <a:srgbClr val="FFFF00"/>
              </a:solidFill>
              <a:cs typeface="B Lotus" pitchFamily="2" charset="-78"/>
            </a:endParaRPr>
          </a:p>
          <a:p>
            <a:pPr algn="justLow" rtl="1"/>
            <a:endParaRPr lang="fa-IR" sz="2400" dirty="0" smtClean="0">
              <a:cs typeface="B Lotus" pitchFamily="2" charset="-78"/>
            </a:endParaRPr>
          </a:p>
          <a:p>
            <a:pPr algn="justLow" rtl="1"/>
            <a:r>
              <a:rPr lang="fa-IR" sz="2400" dirty="0" smtClean="0">
                <a:cs typeface="B Lotus" pitchFamily="2" charset="-78"/>
              </a:rPr>
              <a:t>- </a:t>
            </a:r>
            <a:r>
              <a:rPr lang="ar-SA" sz="2400" dirty="0" smtClean="0">
                <a:cs typeface="B Lotus" pitchFamily="2" charset="-78"/>
              </a:rPr>
              <a:t>در </a:t>
            </a:r>
            <a:r>
              <a:rPr lang="ar-SA" sz="2400" dirty="0">
                <a:cs typeface="B Lotus" pitchFamily="2" charset="-78"/>
              </a:rPr>
              <a:t>زمان غزالي دونهاد قدرت، يعني نهاد خلافت و سلطنت داعيه دار قدرت شده بودند. غزالي در بيان انديشه سياسي خود در عين مدنظرداشتن واقعيت هاي موجود يعني پيدايش قدرت هاي محلي و سلاطين مستقل، سعي نموده است به تقويت نهاد خلافت بپردازد. در اين هنگامه، وقتي كه خليفه المستظهر او را به نگارش رساله اي درباره خلافت مأمور كرد غزالي گريزي از آن نداشت كه در بيان عقايد خود واقعيات سياسي ناگوار زمان را به حساب آورد و ماهيت مقام خلافت و شرايط و وظايف خليفه را به نحوي بيان كند كه با اين واقعيات سازگار درآيد.</a:t>
            </a:r>
            <a:endParaRPr lang="en-US" sz="2400" dirty="0">
              <a:cs typeface="B Lotus" pitchFamily="2" charset="-78"/>
            </a:endParaRPr>
          </a:p>
          <a:p>
            <a:pPr algn="justLow" rtl="1"/>
            <a:endParaRPr lang="fa-IR" sz="2400" dirty="0" smtClean="0">
              <a:cs typeface="B Lotus" pitchFamily="2" charset="-78"/>
            </a:endParaRPr>
          </a:p>
          <a:p>
            <a:pPr algn="justLow" rtl="1"/>
            <a:r>
              <a:rPr lang="fa-IR" sz="2400" dirty="0" smtClean="0">
                <a:cs typeface="B Lotus" pitchFamily="2" charset="-78"/>
              </a:rPr>
              <a:t> </a:t>
            </a:r>
            <a:r>
              <a:rPr lang="ar-SA" sz="2400" dirty="0">
                <a:cs typeface="B Lotus" pitchFamily="2" charset="-78"/>
              </a:rPr>
              <a:t>وي شيوه انتخاب خليفه را داراي سه شيوه مي داند: </a:t>
            </a:r>
            <a:endParaRPr lang="fa-IR" sz="2400" dirty="0" smtClean="0">
              <a:cs typeface="B Lotus" pitchFamily="2" charset="-78"/>
            </a:endParaRPr>
          </a:p>
          <a:p>
            <a:pPr algn="justLow" rtl="1"/>
            <a:endParaRPr lang="fa-IR" sz="2400" dirty="0">
              <a:cs typeface="B Lotus" pitchFamily="2" charset="-78"/>
            </a:endParaRPr>
          </a:p>
          <a:p>
            <a:pPr algn="justLow" rtl="1"/>
            <a:r>
              <a:rPr lang="fa-IR" sz="2400" dirty="0" smtClean="0">
                <a:cs typeface="B Lotus" pitchFamily="2" charset="-78"/>
              </a:rPr>
              <a:t>-  </a:t>
            </a:r>
            <a:r>
              <a:rPr lang="ar-SA" sz="2400" dirty="0" smtClean="0">
                <a:cs typeface="B Lotus" pitchFamily="2" charset="-78"/>
              </a:rPr>
              <a:t>بيعت </a:t>
            </a:r>
            <a:r>
              <a:rPr lang="ar-SA" sz="2400" dirty="0">
                <a:cs typeface="B Lotus" pitchFamily="2" charset="-78"/>
              </a:rPr>
              <a:t>: اهل حل و عقد با كسي كه به نظر ايشان حائز شرايط لازم براي مقام خلافت باشد، بيعت مي كنند. </a:t>
            </a:r>
            <a:endParaRPr lang="fa-IR" sz="2400" dirty="0" smtClean="0">
              <a:cs typeface="B Lotus" pitchFamily="2" charset="-78"/>
            </a:endParaRPr>
          </a:p>
          <a:p>
            <a:pPr algn="justLow" rtl="1"/>
            <a:r>
              <a:rPr lang="fa-IR" sz="2400" dirty="0" smtClean="0">
                <a:cs typeface="B Lotus" pitchFamily="2" charset="-78"/>
              </a:rPr>
              <a:t>-  </a:t>
            </a:r>
            <a:r>
              <a:rPr lang="ar-SA" sz="2400" dirty="0" smtClean="0">
                <a:cs typeface="B Lotus" pitchFamily="2" charset="-78"/>
              </a:rPr>
              <a:t>اجماع </a:t>
            </a:r>
            <a:r>
              <a:rPr lang="ar-SA" sz="2400" dirty="0">
                <a:cs typeface="B Lotus" pitchFamily="2" charset="-78"/>
              </a:rPr>
              <a:t>فرق اسلامي كه پايه آن شرع است نه عقل </a:t>
            </a:r>
            <a:endParaRPr lang="fa-IR" sz="2400" dirty="0" smtClean="0">
              <a:cs typeface="B Lotus" pitchFamily="2" charset="-78"/>
            </a:endParaRPr>
          </a:p>
          <a:p>
            <a:pPr algn="justLow" rtl="1"/>
            <a:r>
              <a:rPr lang="fa-IR" sz="2400" dirty="0" smtClean="0">
                <a:cs typeface="B Lotus" pitchFamily="2" charset="-78"/>
              </a:rPr>
              <a:t>-  </a:t>
            </a:r>
            <a:r>
              <a:rPr lang="ar-SA" sz="2400" dirty="0" smtClean="0">
                <a:cs typeface="B Lotus" pitchFamily="2" charset="-78"/>
              </a:rPr>
              <a:t>ضرورت </a:t>
            </a:r>
            <a:r>
              <a:rPr lang="ar-SA" sz="2400" dirty="0">
                <a:cs typeface="B Lotus" pitchFamily="2" charset="-78"/>
              </a:rPr>
              <a:t>انتخاب امام.</a:t>
            </a:r>
            <a:endParaRPr lang="en-US" sz="2400" dirty="0">
              <a:cs typeface="B Lotus" pitchFamily="2" charset="-78"/>
            </a:endParaRPr>
          </a:p>
          <a:p>
            <a:pPr algn="justLow" rtl="1">
              <a:buFontTx/>
              <a:buChar char="-"/>
            </a:pPr>
            <a:endParaRPr lang="en-US" sz="2400" dirty="0">
              <a:cs typeface="B Lotus" pitchFamily="2" charset="-78"/>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heckerboard(across)">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heckerboard(across)">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checkerboard(across)">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2.jpeg"/></Relationships>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taneo BT" pitchFamily="66"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taneo BT" pitchFamily="66" charset="0"/>
            <a:cs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water</Template>
  <TotalTime>1952</TotalTime>
  <Words>2441</Words>
  <Application>Microsoft PowerPoint</Application>
  <PresentationFormat>On-screen Show (4:3)</PresentationFormat>
  <Paragraphs>144</Paragraphs>
  <Slides>18</Slides>
  <Notes>0</Notes>
  <HiddenSlides>0</HiddenSlides>
  <MMClips>0</MMClips>
  <ScaleCrop>false</ScaleCrop>
  <HeadingPairs>
    <vt:vector size="6" baseType="variant">
      <vt:variant>
        <vt:lpstr>Fonts Used</vt:lpstr>
      </vt:variant>
      <vt:variant>
        <vt:i4>25</vt:i4>
      </vt:variant>
      <vt:variant>
        <vt:lpstr>Theme</vt:lpstr>
      </vt:variant>
      <vt:variant>
        <vt:i4>5</vt:i4>
      </vt:variant>
      <vt:variant>
        <vt:lpstr>Slide Titles</vt:lpstr>
      </vt:variant>
      <vt:variant>
        <vt:i4>18</vt:i4>
      </vt:variant>
    </vt:vector>
  </HeadingPairs>
  <TitlesOfParts>
    <vt:vector size="48" baseType="lpstr">
      <vt:lpstr>Cataneo BT</vt:lpstr>
      <vt:lpstr>Arial</vt:lpstr>
      <vt:lpstr>Wingdings</vt:lpstr>
      <vt:lpstr>Calibri</vt:lpstr>
      <vt:lpstr>Century Schoolbook</vt:lpstr>
      <vt:lpstr>Wingdings 2</vt:lpstr>
      <vt:lpstr>Corbel</vt:lpstr>
      <vt:lpstr>Wingdings 3</vt:lpstr>
      <vt:lpstr>Trebuchet MS</vt:lpstr>
      <vt:lpstr>Franklin Gothic Medium</vt:lpstr>
      <vt:lpstr>Franklin Gothic Book</vt:lpstr>
      <vt:lpstr>Constantia</vt:lpstr>
      <vt:lpstr>Lucida Sans</vt:lpstr>
      <vt:lpstr>Book Antiqua</vt:lpstr>
      <vt:lpstr>IranNastaliq</vt:lpstr>
      <vt:lpstr>B Davat</vt:lpstr>
      <vt:lpstr>2  Sepideh</vt:lpstr>
      <vt:lpstr>B Badr</vt:lpstr>
      <vt:lpstr>B Jadid</vt:lpstr>
      <vt:lpstr>B Homa</vt:lpstr>
      <vt:lpstr>Times New Roman</vt:lpstr>
      <vt:lpstr>B Arash</vt:lpstr>
      <vt:lpstr>AlMutanabi</vt:lpstr>
      <vt:lpstr>B Mahsa</vt:lpstr>
      <vt:lpstr>B Tabassom</vt:lpstr>
      <vt:lpstr>Ripple</vt:lpstr>
      <vt:lpstr>Oriel</vt:lpstr>
      <vt:lpstr>Module</vt:lpstr>
      <vt:lpstr>1_Trek</vt:lpstr>
      <vt:lpstr>Paper</vt:lpstr>
      <vt:lpstr>Slide 1</vt:lpstr>
      <vt:lpstr>  اندیشه سیاسی اهل تسنن  </vt:lpstr>
      <vt:lpstr>Slide 3</vt:lpstr>
      <vt:lpstr>Slide 4</vt:lpstr>
      <vt:lpstr>Slide 5</vt:lpstr>
      <vt:lpstr>Slide 6</vt:lpstr>
      <vt:lpstr>Slide 7</vt:lpstr>
      <vt:lpstr>Slide 8</vt:lpstr>
      <vt:lpstr>Slide 9</vt:lpstr>
      <vt:lpstr>اندیشه سیاسی دیگر اندیشمندان اهل تسنن  - ابوالحسن علی بن محمد بن حبیب معروف به "ماوردی" (450 ق.) - قاضی ابی یعلی محمدبن حسین فراء حنبلی (458 ق.) - ابوالمعالی جوینی امام الحرمین شافعی اشعری (478ق.) - "ابن عربی مالکی" (468- 543 ق) - "ابوبکر یحیی بن سعدون" (486- 567 ق.) - "احمدبن شهاب الدین" معروف به "ابن تیمیه" (661- 728 ق.) - "قاضی عضدالدین ایجی شافعی" ( 756 ق) - "فضل الله بن روزبهان خنجی شیرازی" (850- 928 ق.) - "سعدالدین مسعود بن عمر تفتازانی" (722- 792ق.) - ابن خرم اندلسی (384- 456 ه . ق) - قاضی ابی یعلی موصلی (متوفای 458 ه.ق) - ماوردی (متوفای 450 ه . ق) - ابن خلدون (متوفای 808 ه . ق) - فضل الله روزبهان (متوفای 925 ق)</vt:lpstr>
      <vt:lpstr>Slide 11</vt:lpstr>
      <vt:lpstr>Slide 12</vt:lpstr>
      <vt:lpstr>Slide 13</vt:lpstr>
      <vt:lpstr>Slide 14</vt:lpstr>
      <vt:lpstr>Slide 15</vt:lpstr>
      <vt:lpstr>Slide 16</vt:lpstr>
      <vt:lpstr>Slide 17</vt:lpstr>
      <vt:lpstr>  السلام علیکم و رحمه الله و برکاته ومن الله التوفیق  </vt:lpstr>
    </vt:vector>
  </TitlesOfParts>
  <Company>ebay!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messages from water</dc:title>
  <dc:creator>ali</dc:creator>
  <cp:lastModifiedBy>mahdi</cp:lastModifiedBy>
  <cp:revision>188</cp:revision>
  <dcterms:created xsi:type="dcterms:W3CDTF">2008-06-16T16:25:01Z</dcterms:created>
  <dcterms:modified xsi:type="dcterms:W3CDTF">2010-04-26T21:44:29Z</dcterms:modified>
</cp:coreProperties>
</file>