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39"/>
  </p:notesMasterIdLst>
  <p:handoutMasterIdLst>
    <p:handoutMasterId r:id="rId40"/>
  </p:handoutMasterIdLst>
  <p:sldIdLst>
    <p:sldId id="267" r:id="rId2"/>
    <p:sldId id="384" r:id="rId3"/>
    <p:sldId id="398" r:id="rId4"/>
    <p:sldId id="385" r:id="rId5"/>
    <p:sldId id="386" r:id="rId6"/>
    <p:sldId id="388" r:id="rId7"/>
    <p:sldId id="389" r:id="rId8"/>
    <p:sldId id="390" r:id="rId9"/>
    <p:sldId id="391" r:id="rId10"/>
    <p:sldId id="392" r:id="rId11"/>
    <p:sldId id="396" r:id="rId12"/>
    <p:sldId id="397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1733" autoAdjust="0"/>
  </p:normalViewPr>
  <p:slideViewPr>
    <p:cSldViewPr>
      <p:cViewPr>
        <p:scale>
          <a:sx n="50" d="100"/>
          <a:sy n="50" d="100"/>
        </p:scale>
        <p:origin x="192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E55737-6E72-409D-B2BE-CC188339953D}" type="datetimeFigureOut">
              <a:rPr lang="en-US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4BC506-2226-41C4-8576-15D213D1D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61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5671C27-AED0-40DC-9255-A9B01A9C40A2}" type="datetimeFigureOut">
              <a:rPr lang="en-US"/>
              <a:pPr/>
              <a:t>4/22/2015</a:t>
            </a:fld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D87DB68-9AF5-429E-B86B-D58469356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15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29702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DB68-9AF5-429E-B86B-D58469356BF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6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49ADB-8525-4B68-BF60-135C0BF522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BDF59C-7A67-4BED-8A49-D3BC82707E0B}" type="datetimeFigureOut">
              <a:rPr lang="en-US"/>
              <a:pPr/>
              <a:t>4/22/2015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360FF-A473-4865-BBE6-02FE92F721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ADD7A0-04F5-4E5F-9F07-91B0A04E6B8C}" type="datetimeFigureOut">
              <a:rPr lang="en-US"/>
              <a:pPr/>
              <a:t>4/22/2015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DA682-88E4-467A-BFF6-CB4AE3C4B4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1AB17F-A6CB-459C-AB18-8E927FCCFA30}" type="datetimeFigureOut">
              <a:rPr lang="en-US"/>
              <a:pPr/>
              <a:t>4/22/2015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2069F-9148-44D1-9033-5473BCA1B2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BDA22B-2059-447E-BD9C-8608ED7FF79C}" type="datetimeFigureOut">
              <a:rPr lang="en-US"/>
              <a:pPr/>
              <a:t>4/22/2015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23046-0C97-4C30-BE8B-65B014E0E4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AC7D4D-CA42-46C6-ABD2-06B51497712D}" type="datetimeFigureOut">
              <a:rPr lang="en-US"/>
              <a:pPr/>
              <a:t>4/22/2015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ACD7-5AD9-46EC-A81B-79513245AF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C829FDE-F940-40DA-AD0C-DA74319D798D}" type="datetimeFigureOut">
              <a:rPr lang="en-US"/>
              <a:pPr/>
              <a:t>4/22/2015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80FD-EC88-45AD-9321-E0756D45BE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E8EAD0B-0FCF-4715-96E0-A49D2EF1C7B2}" type="datetimeFigureOut">
              <a:rPr lang="en-US"/>
              <a:pPr/>
              <a:t>4/22/2015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81791-D7E9-4531-8866-C78CD54D7F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897FB0-4539-4E72-A056-4582DD88FEAE}" type="datetimeFigureOut">
              <a:rPr lang="en-US"/>
              <a:pPr/>
              <a:t>4/22/2015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EB189-EA8C-4AAD-B208-9AD985DB1D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0318CBF-200C-48E0-A836-826D61117039}" type="datetimeFigureOut">
              <a:rPr lang="en-US"/>
              <a:pPr/>
              <a:t>4/22/2015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4E9C0-413D-4616-93F5-7387366A80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2137DCD-EA50-4CD2-8F7F-84184FE19A93}" type="datetimeFigureOut">
              <a:rPr lang="en-US"/>
              <a:pPr/>
              <a:t>4/22/2015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2B413-59AF-4E6D-B07E-92DD5EE894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24AABB5-BDC2-4478-A76E-02BB2FA42E27}" type="datetimeFigureOut">
              <a:rPr lang="en-US"/>
              <a:pPr/>
              <a:t>4/22/2015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BC182103-C93B-43B2-BEAC-44D4450EFA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E7523634-B40C-49C7-9EEF-0BF4E100F66A}" type="datetimeFigureOut">
              <a:rPr lang="en-US"/>
              <a:pPr/>
              <a:t>4/22/2015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2397E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35ACA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5430BB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7543800" cy="25939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a-IR" dirty="0">
                <a:latin typeface="Garamond" charset="0"/>
                <a:ea typeface="+mj-ea"/>
                <a:cs typeface="B Titr" pitchFamily="2" charset="-78"/>
              </a:rPr>
              <a:t>جلسه </a:t>
            </a:r>
            <a:r>
              <a:rPr lang="fa-IR" dirty="0">
                <a:latin typeface="Garamond" charset="0"/>
                <a:ea typeface="+mj-ea"/>
                <a:cs typeface="B Titr" pitchFamily="2" charset="-78"/>
              </a:rPr>
              <a:t>پنجم</a:t>
            </a:r>
            <a:br>
              <a:rPr lang="fa-IR" dirty="0">
                <a:latin typeface="Garamond" charset="0"/>
                <a:ea typeface="+mj-ea"/>
                <a:cs typeface="B Titr" pitchFamily="2" charset="-78"/>
              </a:rPr>
            </a:br>
            <a:r>
              <a:rPr lang="fa-IR" dirty="0">
                <a:latin typeface="Garamond" charset="0"/>
                <a:ea typeface="+mj-ea"/>
                <a:cs typeface="B Titr" pitchFamily="2" charset="-78"/>
              </a:rPr>
              <a:t/>
            </a:r>
            <a:br>
              <a:rPr lang="fa-IR" dirty="0">
                <a:latin typeface="Garamond" charset="0"/>
                <a:ea typeface="+mj-ea"/>
                <a:cs typeface="B Titr" pitchFamily="2" charset="-78"/>
              </a:rPr>
            </a:br>
            <a:r>
              <a:rPr lang="fa-IR" altLang="en-US" sz="4800" dirty="0">
                <a:latin typeface="Garamond" charset="0"/>
                <a:ea typeface="+mj-ea"/>
                <a:cs typeface="B Titr" pitchFamily="2" charset="-78"/>
              </a:rPr>
              <a:t>جبر رابطه‌اي</a:t>
            </a:r>
            <a:r>
              <a:rPr lang="en-US" altLang="en-US" dirty="0">
                <a:latin typeface="Garamond" charset="0"/>
                <a:ea typeface="+mj-ea"/>
                <a:cs typeface="B Titr" pitchFamily="2" charset="-78"/>
              </a:rPr>
              <a:t/>
            </a:r>
            <a:br>
              <a:rPr lang="en-US" altLang="en-US" dirty="0">
                <a:latin typeface="Garamond" charset="0"/>
                <a:ea typeface="+mj-ea"/>
                <a:cs typeface="B Titr" pitchFamily="2" charset="-78"/>
              </a:rPr>
            </a:br>
            <a:endParaRPr lang="en-US" dirty="0">
              <a:latin typeface="Garamond" charset="0"/>
              <a:ea typeface="+mj-ea"/>
              <a:cs typeface="B Titr" pitchFamily="2" charset="-78"/>
            </a:endParaRP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3916257" y="6172200"/>
            <a:ext cx="7232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sz="1100" dirty="0" smtClean="0">
                <a:cs typeface="B Titr" pitchFamily="2" charset="-78"/>
              </a:rPr>
              <a:t>پایگاه داده</a:t>
            </a:r>
            <a:endParaRPr lang="en-US" sz="1100" dirty="0"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3772097"/>
            <a:ext cx="7334251" cy="56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altLang="en-US" sz="2800" b="1" dirty="0">
                <a:solidFill>
                  <a:schemeClr val="accent2"/>
                </a:solidFill>
              </a:rPr>
              <a:t>عملگرهای مجموعه ای</a:t>
            </a:r>
            <a:endParaRPr lang="fa-IR" altLang="en-US" sz="28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8987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2713474"/>
            <a:ext cx="733425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اجتماع ، اشتراک ، تفاضل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اسکيمای رابطه ها بايد از نظر تعداد و نوع فيلدهای متناظر یکی باشد.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اسکيمای رابطه حاصل با اسکيمای دو رابطه اوليه یکی است.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دو عملوندی هستند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.</a:t>
            </a: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عملگرهای مجموعه ای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7522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2196410"/>
            <a:ext cx="7334251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حاصل اجتماع دو رابطه با اسکيماي مشابه رابطه ای است با همان اسکيما که شامل تمام تاپلهای دو رابطه اول است. اين عملگر دوعملوندي است.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مثال:</a:t>
            </a: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اجتماع (</a:t>
            </a:r>
            <a:r>
              <a:rPr lang="en-US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Union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)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graphicFrame>
        <p:nvGraphicFramePr>
          <p:cNvPr id="8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35539"/>
              </p:ext>
            </p:extLst>
          </p:nvPr>
        </p:nvGraphicFramePr>
        <p:xfrm>
          <a:off x="699247" y="4063339"/>
          <a:ext cx="1292225" cy="1389888"/>
        </p:xfrm>
        <a:graphic>
          <a:graphicData uri="http://schemas.openxmlformats.org/drawingml/2006/table">
            <a:tbl>
              <a:tblPr/>
              <a:tblGrid>
                <a:gridCol w="430212"/>
                <a:gridCol w="431800"/>
                <a:gridCol w="430213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124409"/>
              </p:ext>
            </p:extLst>
          </p:nvPr>
        </p:nvGraphicFramePr>
        <p:xfrm>
          <a:off x="2499472" y="4077626"/>
          <a:ext cx="1225550" cy="1389888"/>
        </p:xfrm>
        <a:graphic>
          <a:graphicData uri="http://schemas.openxmlformats.org/drawingml/2006/table">
            <a:tbl>
              <a:tblPr/>
              <a:tblGrid>
                <a:gridCol w="407987"/>
                <a:gridCol w="409575"/>
                <a:gridCol w="407988"/>
              </a:tblGrid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2067672" y="4566576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cs typeface="Arial" panose="020B0604020202090204" pitchFamily="34" charset="0"/>
              </a:rPr>
              <a:t>U</a:t>
            </a:r>
          </a:p>
        </p:txBody>
      </p:sp>
      <p:sp>
        <p:nvSpPr>
          <p:cNvPr id="11" name="Line 84"/>
          <p:cNvSpPr>
            <a:spLocks noChangeShapeType="1"/>
          </p:cNvSpPr>
          <p:nvPr/>
        </p:nvSpPr>
        <p:spPr bwMode="auto">
          <a:xfrm>
            <a:off x="4012359" y="4782476"/>
            <a:ext cx="8636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00257"/>
              </p:ext>
            </p:extLst>
          </p:nvPr>
        </p:nvGraphicFramePr>
        <p:xfrm>
          <a:off x="5096622" y="4063339"/>
          <a:ext cx="1292225" cy="2048256"/>
        </p:xfrm>
        <a:graphic>
          <a:graphicData uri="http://schemas.openxmlformats.org/drawingml/2006/table">
            <a:tbl>
              <a:tblPr/>
              <a:tblGrid>
                <a:gridCol w="430212"/>
                <a:gridCol w="431800"/>
                <a:gridCol w="430213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8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2196410"/>
            <a:ext cx="7334251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حاصل اشتراک دو رابطه با اسکيماي مشابه رابطه ای است با همان اسکيما که شامل تمام تاپلهای مشترک بين دو رابطه اول است. 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مثال:</a:t>
            </a: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اشتراک (</a:t>
            </a:r>
            <a:r>
              <a:rPr lang="en-US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Intersect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)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graphicFrame>
        <p:nvGraphicFramePr>
          <p:cNvPr id="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91734"/>
              </p:ext>
            </p:extLst>
          </p:nvPr>
        </p:nvGraphicFramePr>
        <p:xfrm>
          <a:off x="1552575" y="4471299"/>
          <a:ext cx="1292225" cy="1389888"/>
        </p:xfrm>
        <a:graphic>
          <a:graphicData uri="http://schemas.openxmlformats.org/drawingml/2006/table">
            <a:tbl>
              <a:tblPr/>
              <a:tblGrid>
                <a:gridCol w="430212"/>
                <a:gridCol w="431800"/>
                <a:gridCol w="430213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09391"/>
              </p:ext>
            </p:extLst>
          </p:nvPr>
        </p:nvGraphicFramePr>
        <p:xfrm>
          <a:off x="3352800" y="4485586"/>
          <a:ext cx="1225550" cy="1389888"/>
        </p:xfrm>
        <a:graphic>
          <a:graphicData uri="http://schemas.openxmlformats.org/drawingml/2006/table">
            <a:tbl>
              <a:tblPr/>
              <a:tblGrid>
                <a:gridCol w="407987"/>
                <a:gridCol w="409575"/>
                <a:gridCol w="407988"/>
              </a:tblGrid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80"/>
          <p:cNvSpPr txBox="1">
            <a:spLocks noChangeArrowheads="1"/>
          </p:cNvSpPr>
          <p:nvPr/>
        </p:nvSpPr>
        <p:spPr bwMode="auto">
          <a:xfrm>
            <a:off x="2921000" y="4974536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cs typeface="Arial" panose="020B0604020202090204" pitchFamily="34" charset="0"/>
              </a:rPr>
              <a:t>∩</a:t>
            </a:r>
          </a:p>
        </p:txBody>
      </p:sp>
      <p:sp>
        <p:nvSpPr>
          <p:cNvPr id="11" name="Line 81"/>
          <p:cNvSpPr>
            <a:spLocks noChangeShapeType="1"/>
          </p:cNvSpPr>
          <p:nvPr/>
        </p:nvSpPr>
        <p:spPr bwMode="auto">
          <a:xfrm>
            <a:off x="4865687" y="5190436"/>
            <a:ext cx="8636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915478"/>
              </p:ext>
            </p:extLst>
          </p:nvPr>
        </p:nvGraphicFramePr>
        <p:xfrm>
          <a:off x="5949950" y="4815786"/>
          <a:ext cx="1292225" cy="735648"/>
        </p:xfrm>
        <a:graphic>
          <a:graphicData uri="http://schemas.openxmlformats.org/drawingml/2006/table">
            <a:tbl>
              <a:tblPr/>
              <a:tblGrid>
                <a:gridCol w="430212"/>
                <a:gridCol w="431800"/>
                <a:gridCol w="430213"/>
              </a:tblGrid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784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2220166"/>
            <a:ext cx="7334251" cy="366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حاصل تفاضل دو رابطه با اسکيماي مشابه (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A - B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) رابطه ای است با همان اسکيما که شامل تمام تاپلهايی است که در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A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هستند اما در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B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خير.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مثال:</a:t>
            </a: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تفاضل (</a:t>
            </a:r>
            <a:r>
              <a:rPr lang="en-US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Minus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)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94283"/>
              </p:ext>
            </p:extLst>
          </p:nvPr>
        </p:nvGraphicFramePr>
        <p:xfrm>
          <a:off x="1628775" y="4176713"/>
          <a:ext cx="1292225" cy="1389888"/>
        </p:xfrm>
        <a:graphic>
          <a:graphicData uri="http://schemas.openxmlformats.org/drawingml/2006/table">
            <a:tbl>
              <a:tblPr/>
              <a:tblGrid>
                <a:gridCol w="430212"/>
                <a:gridCol w="431800"/>
                <a:gridCol w="430213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544233"/>
              </p:ext>
            </p:extLst>
          </p:nvPr>
        </p:nvGraphicFramePr>
        <p:xfrm>
          <a:off x="3429000" y="4191000"/>
          <a:ext cx="1225550" cy="1389888"/>
        </p:xfrm>
        <a:graphic>
          <a:graphicData uri="http://schemas.openxmlformats.org/drawingml/2006/table">
            <a:tbl>
              <a:tblPr/>
              <a:tblGrid>
                <a:gridCol w="407987"/>
                <a:gridCol w="409575"/>
                <a:gridCol w="407988"/>
              </a:tblGrid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2997200" y="467995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cs typeface="Arial" panose="020B0604020202090204" pitchFamily="34" charset="0"/>
              </a:rPr>
              <a:t>-</a:t>
            </a: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>
            <a:off x="4941887" y="4895850"/>
            <a:ext cx="8636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58990"/>
              </p:ext>
            </p:extLst>
          </p:nvPr>
        </p:nvGraphicFramePr>
        <p:xfrm>
          <a:off x="6026150" y="4521200"/>
          <a:ext cx="1292225" cy="1060704"/>
        </p:xfrm>
        <a:graphic>
          <a:graphicData uri="http://schemas.openxmlformats.org/drawingml/2006/table">
            <a:tbl>
              <a:tblPr/>
              <a:tblGrid>
                <a:gridCol w="430212"/>
                <a:gridCol w="431800"/>
                <a:gridCol w="430213"/>
              </a:tblGrid>
              <a:tr h="206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60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3772097"/>
            <a:ext cx="7334251" cy="56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altLang="en-US" sz="2800" b="1" dirty="0">
                <a:solidFill>
                  <a:schemeClr val="accent2"/>
                </a:solidFill>
              </a:rPr>
              <a:t>عملگرهای پيوند</a:t>
            </a:r>
            <a:endParaRPr lang="fa-IR" altLang="en-US" sz="28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745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2742714"/>
            <a:ext cx="7334251" cy="261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لزومی به يکسان بودن اسکيماها نيست.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بعضی از تاپلهای رابطه اول با بعضی از تاپلهای رابطه دوم پيوند می خورند.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اسکيمای رابطه حاصل تغيير مي کند.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دو عملوندی هستند.</a:t>
            </a:r>
          </a:p>
          <a:p>
            <a:pPr algn="r" rtl="1">
              <a:spcBef>
                <a:spcPct val="75000"/>
              </a:spcBef>
            </a:pPr>
            <a:endParaRPr lang="fa-IR" alt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عملگرهای پيوند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8841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32643" y="1867894"/>
            <a:ext cx="7334251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ساده ترين عملگر پيوند است.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تمام تاپلها از دو رابطه دو بدو با هم پیوند می خورند.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مثال:</a:t>
            </a: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ضرب دکارتی (</a:t>
            </a:r>
            <a:r>
              <a:rPr lang="en-US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Cartesian Product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)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9513"/>
              </p:ext>
            </p:extLst>
          </p:nvPr>
        </p:nvGraphicFramePr>
        <p:xfrm>
          <a:off x="429185" y="3729147"/>
          <a:ext cx="1292225" cy="1389888"/>
        </p:xfrm>
        <a:graphic>
          <a:graphicData uri="http://schemas.openxmlformats.org/drawingml/2006/table">
            <a:tbl>
              <a:tblPr/>
              <a:tblGrid>
                <a:gridCol w="430212"/>
                <a:gridCol w="431800"/>
                <a:gridCol w="430213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698950"/>
              </p:ext>
            </p:extLst>
          </p:nvPr>
        </p:nvGraphicFramePr>
        <p:xfrm>
          <a:off x="2229410" y="3743434"/>
          <a:ext cx="1225550" cy="1151573"/>
        </p:xfrm>
        <a:graphic>
          <a:graphicData uri="http://schemas.openxmlformats.org/drawingml/2006/table">
            <a:tbl>
              <a:tblPr/>
              <a:tblGrid>
                <a:gridCol w="407987"/>
                <a:gridCol w="409575"/>
                <a:gridCol w="407988"/>
              </a:tblGrid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1797610" y="3873609"/>
            <a:ext cx="3603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cs typeface="Arial" panose="020B0604020202090204" pitchFamily="34" charset="0"/>
              </a:rPr>
              <a:t>×</a:t>
            </a: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>
            <a:off x="3742297" y="4448284"/>
            <a:ext cx="8636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58945"/>
              </p:ext>
            </p:extLst>
          </p:nvPr>
        </p:nvGraphicFramePr>
        <p:xfrm>
          <a:off x="4826560" y="3729147"/>
          <a:ext cx="2803525" cy="2377440"/>
        </p:xfrm>
        <a:graphic>
          <a:graphicData uri="http://schemas.openxmlformats.org/drawingml/2006/table">
            <a:tbl>
              <a:tblPr/>
              <a:tblGrid>
                <a:gridCol w="473075"/>
                <a:gridCol w="476250"/>
                <a:gridCol w="617537"/>
                <a:gridCol w="309563"/>
                <a:gridCol w="611187"/>
                <a:gridCol w="315913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R</a:t>
                      </a:r>
                      <a:r>
                        <a:rPr kumimoji="0" lang="en-US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.C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R</a:t>
                      </a:r>
                      <a:r>
                        <a:rPr kumimoji="0" lang="en-US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.C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106"/>
          <p:cNvSpPr txBox="1">
            <a:spLocks noChangeArrowheads="1"/>
          </p:cNvSpPr>
          <p:nvPr/>
        </p:nvSpPr>
        <p:spPr bwMode="auto">
          <a:xfrm>
            <a:off x="573647" y="3297347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R</a:t>
            </a:r>
            <a:r>
              <a:rPr lang="en-US" altLang="en-US" sz="2000" baseline="-25000"/>
              <a:t>1</a:t>
            </a:r>
          </a:p>
        </p:txBody>
      </p:sp>
      <p:sp>
        <p:nvSpPr>
          <p:cNvPr id="14" name="Text Box 107"/>
          <p:cNvSpPr txBox="1">
            <a:spLocks noChangeArrowheads="1"/>
          </p:cNvSpPr>
          <p:nvPr/>
        </p:nvSpPr>
        <p:spPr bwMode="auto">
          <a:xfrm>
            <a:off x="2302435" y="3340209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R</a:t>
            </a:r>
            <a:r>
              <a:rPr lang="en-US" altLang="en-US" sz="2000" baseline="-25000"/>
              <a:t>2</a:t>
            </a:r>
          </a:p>
        </p:txBody>
      </p:sp>
      <p:sp>
        <p:nvSpPr>
          <p:cNvPr id="15" name="Line 109"/>
          <p:cNvSpPr>
            <a:spLocks noChangeShapeType="1"/>
          </p:cNvSpPr>
          <p:nvPr/>
        </p:nvSpPr>
        <p:spPr bwMode="auto">
          <a:xfrm>
            <a:off x="1653147" y="4291122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10"/>
          <p:cNvSpPr>
            <a:spLocks noChangeShapeType="1"/>
          </p:cNvSpPr>
          <p:nvPr/>
        </p:nvSpPr>
        <p:spPr bwMode="auto">
          <a:xfrm>
            <a:off x="1654735" y="4305409"/>
            <a:ext cx="7048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11"/>
          <p:cNvSpPr>
            <a:spLocks noChangeShapeType="1"/>
          </p:cNvSpPr>
          <p:nvPr/>
        </p:nvSpPr>
        <p:spPr bwMode="auto">
          <a:xfrm flipV="1">
            <a:off x="1683310" y="4362559"/>
            <a:ext cx="5746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12"/>
          <p:cNvSpPr>
            <a:spLocks noChangeShapeType="1"/>
          </p:cNvSpPr>
          <p:nvPr/>
        </p:nvSpPr>
        <p:spPr bwMode="auto">
          <a:xfrm>
            <a:off x="1654735" y="4664184"/>
            <a:ext cx="71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13"/>
          <p:cNvSpPr>
            <a:spLocks noChangeShapeType="1"/>
          </p:cNvSpPr>
          <p:nvPr/>
        </p:nvSpPr>
        <p:spPr bwMode="auto">
          <a:xfrm flipV="1">
            <a:off x="1654735" y="4305409"/>
            <a:ext cx="5746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14"/>
          <p:cNvSpPr>
            <a:spLocks noChangeShapeType="1"/>
          </p:cNvSpPr>
          <p:nvPr/>
        </p:nvSpPr>
        <p:spPr bwMode="auto">
          <a:xfrm flipV="1">
            <a:off x="1654735" y="4734034"/>
            <a:ext cx="574675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115"/>
          <p:cNvSpPr>
            <a:spLocks noChangeArrowheads="1"/>
          </p:cNvSpPr>
          <p:nvPr/>
        </p:nvSpPr>
        <p:spPr bwMode="auto">
          <a:xfrm>
            <a:off x="4909110" y="4160947"/>
            <a:ext cx="2663825" cy="6048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9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3400" y="1661356"/>
            <a:ext cx="7334251" cy="344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فقط پيوند بين تاپلهایی انجام ميشود که شرط خاصی برای آنها برقرار باشد (</a:t>
            </a:r>
            <a:r>
              <a:rPr lang="ru-RU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Ө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یک شرط است).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زير مجموعه ای از ضرب دکارتی است.</a:t>
            </a:r>
          </a:p>
          <a:p>
            <a:pPr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مثال:   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R1</a:t>
            </a:r>
            <a:r>
              <a:rPr lang="en-US" altLang="en-US" sz="1600" dirty="0"/>
              <a:t> </a:t>
            </a:r>
            <a:r>
              <a:rPr lang="en-US" altLang="en-US" sz="2000" b="1" dirty="0"/>
              <a:t>×</a:t>
            </a:r>
            <a:r>
              <a:rPr lang="en-US" altLang="en-US" sz="2000" b="1" baseline="-25000" dirty="0">
                <a:solidFill>
                  <a:srgbClr val="6699FF"/>
                </a:solidFill>
              </a:rPr>
              <a:t>A&gt;D</a:t>
            </a:r>
            <a:r>
              <a:rPr lang="en-US" altLang="en-US" sz="2000" dirty="0"/>
              <a:t> 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R2</a:t>
            </a:r>
            <a:endParaRPr lang="fa-IR" altLang="en-US" sz="24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پيوند شرطی </a:t>
            </a:r>
            <a:r>
              <a:rPr lang="fa-IR" altLang="en-US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(</a:t>
            </a:r>
            <a:r>
              <a:rPr lang="en-US" altLang="en-US" sz="2400" dirty="0">
                <a:solidFill>
                  <a:schemeClr val="folHlink"/>
                </a:solidFill>
              </a:rPr>
              <a:t>×</a:t>
            </a:r>
            <a:r>
              <a:rPr lang="ru-RU" altLang="en-US" sz="2400" baseline="-25000" dirty="0">
                <a:solidFill>
                  <a:schemeClr val="folHlink"/>
                </a:solidFill>
              </a:rPr>
              <a:t>Ө</a:t>
            </a:r>
            <a:r>
              <a:rPr lang="fa-IR" altLang="en-US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)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8" name="Text Box 113"/>
          <p:cNvSpPr txBox="1">
            <a:spLocks noChangeArrowheads="1"/>
          </p:cNvSpPr>
          <p:nvPr/>
        </p:nvSpPr>
        <p:spPr bwMode="auto">
          <a:xfrm>
            <a:off x="1730656" y="428498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×</a:t>
            </a:r>
            <a:r>
              <a:rPr lang="en-US" altLang="en-US" sz="1800" b="1" baseline="-25000">
                <a:solidFill>
                  <a:srgbClr val="6699FF"/>
                </a:solidFill>
              </a:rPr>
              <a:t>A&gt;D</a:t>
            </a:r>
          </a:p>
        </p:txBody>
      </p:sp>
      <p:graphicFrame>
        <p:nvGraphicFramePr>
          <p:cNvPr id="9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411906"/>
              </p:ext>
            </p:extLst>
          </p:nvPr>
        </p:nvGraphicFramePr>
        <p:xfrm>
          <a:off x="433668" y="3853180"/>
          <a:ext cx="1292225" cy="1389888"/>
        </p:xfrm>
        <a:graphic>
          <a:graphicData uri="http://schemas.openxmlformats.org/drawingml/2006/table">
            <a:tbl>
              <a:tblPr/>
              <a:tblGrid>
                <a:gridCol w="430213"/>
                <a:gridCol w="431800"/>
                <a:gridCol w="430212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46697"/>
              </p:ext>
            </p:extLst>
          </p:nvPr>
        </p:nvGraphicFramePr>
        <p:xfrm>
          <a:off x="2557462" y="3924617"/>
          <a:ext cx="1633538" cy="1151573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7988"/>
              </a:tblGrid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Line 79"/>
          <p:cNvSpPr>
            <a:spLocks noChangeShapeType="1"/>
          </p:cNvSpPr>
          <p:nvPr/>
        </p:nvSpPr>
        <p:spPr bwMode="auto">
          <a:xfrm>
            <a:off x="4154768" y="4572317"/>
            <a:ext cx="8636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769453"/>
              </p:ext>
            </p:extLst>
          </p:nvPr>
        </p:nvGraphicFramePr>
        <p:xfrm>
          <a:off x="5091393" y="4140517"/>
          <a:ext cx="3119438" cy="792798"/>
        </p:xfrm>
        <a:graphic>
          <a:graphicData uri="http://schemas.openxmlformats.org/drawingml/2006/table">
            <a:tbl>
              <a:tblPr/>
              <a:tblGrid>
                <a:gridCol w="473075"/>
                <a:gridCol w="476250"/>
                <a:gridCol w="617538"/>
                <a:gridCol w="309562"/>
                <a:gridCol w="611188"/>
                <a:gridCol w="315912"/>
                <a:gridCol w="315913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R</a:t>
                      </a:r>
                      <a:r>
                        <a:rPr kumimoji="0" lang="en-US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.C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R</a:t>
                      </a:r>
                      <a:r>
                        <a:rPr kumimoji="0" lang="en-US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.C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103"/>
          <p:cNvSpPr txBox="1">
            <a:spLocks noChangeArrowheads="1"/>
          </p:cNvSpPr>
          <p:nvPr/>
        </p:nvSpPr>
        <p:spPr bwMode="auto">
          <a:xfrm>
            <a:off x="578131" y="342138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R</a:t>
            </a:r>
            <a:r>
              <a:rPr lang="en-US" altLang="en-US" sz="2000" baseline="-25000"/>
              <a:t>1</a:t>
            </a:r>
          </a:p>
        </p:txBody>
      </p:sp>
      <p:sp>
        <p:nvSpPr>
          <p:cNvPr id="14" name="Text Box 104"/>
          <p:cNvSpPr txBox="1">
            <a:spLocks noChangeArrowheads="1"/>
          </p:cNvSpPr>
          <p:nvPr/>
        </p:nvSpPr>
        <p:spPr bwMode="auto">
          <a:xfrm>
            <a:off x="2306918" y="3464242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R</a:t>
            </a:r>
            <a:r>
              <a:rPr lang="en-US" altLang="en-US" sz="2000" baseline="-25000"/>
              <a:t>2</a:t>
            </a:r>
          </a:p>
        </p:txBody>
      </p:sp>
      <p:sp>
        <p:nvSpPr>
          <p:cNvPr id="15" name="Line 116"/>
          <p:cNvSpPr>
            <a:spLocks noChangeShapeType="1"/>
          </p:cNvSpPr>
          <p:nvPr/>
        </p:nvSpPr>
        <p:spPr bwMode="auto">
          <a:xfrm flipV="1">
            <a:off x="1730656" y="4572316"/>
            <a:ext cx="863600" cy="5048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64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32643" y="1958307"/>
            <a:ext cx="7334251" cy="43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نوعی پيوند شرطی که شرطش در خودش نهفته است. 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فقط پيوند بين تاپلهایی انجام ميشود که مقادير فيلدهای همنامشان (در صورت وجود) با هم برابر باشد.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فيلدهای همنام ديگر تکرار نمي شوند.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اگر فيلد همنام نداشته باشند، معادل ضرب دکارتی است.</a:t>
            </a: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مثال:   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R1 ∞ R2</a:t>
            </a:r>
            <a:endParaRPr lang="fa-IR" altLang="en-US" sz="24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پيوند طبيعی (</a:t>
            </a:r>
            <a:r>
              <a:rPr lang="en-US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Natural Join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)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78013" y="5011738"/>
            <a:ext cx="86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∞</a:t>
            </a:r>
          </a:p>
        </p:txBody>
      </p:sp>
      <p:graphicFrame>
        <p:nvGraphicFramePr>
          <p:cNvPr id="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9863"/>
              </p:ext>
            </p:extLst>
          </p:nvPr>
        </p:nvGraphicFramePr>
        <p:xfrm>
          <a:off x="533400" y="4729163"/>
          <a:ext cx="1292225" cy="1389888"/>
        </p:xfrm>
        <a:graphic>
          <a:graphicData uri="http://schemas.openxmlformats.org/drawingml/2006/table">
            <a:tbl>
              <a:tblPr/>
              <a:tblGrid>
                <a:gridCol w="430213"/>
                <a:gridCol w="431800"/>
                <a:gridCol w="430212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75189"/>
              </p:ext>
            </p:extLst>
          </p:nvPr>
        </p:nvGraphicFramePr>
        <p:xfrm>
          <a:off x="2476500" y="4800600"/>
          <a:ext cx="1633538" cy="1151573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7988"/>
              </a:tblGrid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4254500" y="5448300"/>
            <a:ext cx="8636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1085"/>
              </p:ext>
            </p:extLst>
          </p:nvPr>
        </p:nvGraphicFramePr>
        <p:xfrm>
          <a:off x="5191125" y="5016500"/>
          <a:ext cx="2519363" cy="792798"/>
        </p:xfrm>
        <a:graphic>
          <a:graphicData uri="http://schemas.openxmlformats.org/drawingml/2006/table">
            <a:tbl>
              <a:tblPr/>
              <a:tblGrid>
                <a:gridCol w="419100"/>
                <a:gridCol w="417513"/>
                <a:gridCol w="419100"/>
                <a:gridCol w="414337"/>
                <a:gridCol w="425450"/>
                <a:gridCol w="423863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677863" y="4297363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R</a:t>
            </a:r>
            <a:r>
              <a:rPr lang="en-US" altLang="en-US" sz="2000" baseline="-25000"/>
              <a:t>1</a:t>
            </a: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2406650" y="4340225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R</a:t>
            </a:r>
            <a:r>
              <a:rPr lang="en-US" altLang="en-US" sz="2000" baseline="-25000"/>
              <a:t>2</a:t>
            </a:r>
          </a:p>
        </p:txBody>
      </p:sp>
      <p:sp>
        <p:nvSpPr>
          <p:cNvPr id="15" name="Line 65"/>
          <p:cNvSpPr>
            <a:spLocks noChangeShapeType="1"/>
          </p:cNvSpPr>
          <p:nvPr/>
        </p:nvSpPr>
        <p:spPr bwMode="auto">
          <a:xfrm flipV="1">
            <a:off x="1733550" y="5448300"/>
            <a:ext cx="889000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54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33400" y="1368550"/>
            <a:ext cx="7351712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/>
            <a:r>
              <a:rPr lang="fa-IR" altLang="en-US" sz="2800" b="1" dirty="0">
                <a:cs typeface="Compset" panose="00000400000000000000" pitchFamily="2" charset="-78"/>
              </a:rPr>
              <a:t>1</a:t>
            </a: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)  مفاهيم جبر رابطه ای</a:t>
            </a:r>
          </a:p>
          <a:p>
            <a:pPr algn="r" rtl="1"/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  - عملگرهای جبر رابطه‌اي</a:t>
            </a:r>
            <a:endParaRPr lang="en-US" altLang="en-US" sz="20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lvl="2" algn="r" rtl="1">
              <a:buFontTx/>
              <a:buAutoNum type="arabicPeriod"/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عملگرهای ساده</a:t>
            </a:r>
          </a:p>
          <a:p>
            <a:pPr lvl="3" algn="r" rtl="1">
              <a:buFontTx/>
              <a:buChar char="-"/>
            </a:pPr>
            <a:r>
              <a:rPr lang="en-US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Selection  </a:t>
            </a: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</a:t>
            </a:r>
          </a:p>
          <a:p>
            <a:pPr lvl="3" algn="r" rtl="1">
              <a:buFontTx/>
              <a:buChar char="-"/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</a:t>
            </a:r>
            <a:r>
              <a:rPr lang="en-US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Projection</a:t>
            </a:r>
            <a:endParaRPr lang="fa-IR" altLang="en-US" sz="20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lvl="2" algn="r" rtl="1">
              <a:buFontTx/>
              <a:buAutoNum type="arabicPeriod"/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عملگرهای مجموعه ای</a:t>
            </a:r>
          </a:p>
          <a:p>
            <a:pPr lvl="3" algn="r" rtl="1">
              <a:buFontTx/>
              <a:buChar char="-"/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اجتماع </a:t>
            </a:r>
          </a:p>
          <a:p>
            <a:pPr lvl="3" algn="r" rtl="1">
              <a:buFontTx/>
              <a:buChar char="-"/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اشتراک </a:t>
            </a:r>
          </a:p>
          <a:p>
            <a:pPr lvl="3" algn="r" rtl="1">
              <a:buFontTx/>
              <a:buChar char="-"/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تفاضل</a:t>
            </a:r>
          </a:p>
          <a:p>
            <a:pPr lvl="2" algn="r" rtl="1">
              <a:buFontTx/>
              <a:buAutoNum type="arabicPeriod"/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عملگرهای پيوند</a:t>
            </a:r>
          </a:p>
          <a:p>
            <a:pPr lvl="3" algn="r" rtl="1">
              <a:buFontTx/>
              <a:buChar char="-"/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ضرب دکارتی</a:t>
            </a:r>
          </a:p>
          <a:p>
            <a:pPr lvl="3" algn="r" rtl="1">
              <a:buFontTx/>
              <a:buChar char="-"/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پيوند شرطی</a:t>
            </a:r>
          </a:p>
          <a:p>
            <a:pPr lvl="3" algn="r" rtl="1">
              <a:buFontTx/>
              <a:buChar char="-"/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پيوند طبيعی</a:t>
            </a:r>
          </a:p>
          <a:p>
            <a:pPr lvl="3" algn="r" rtl="1">
              <a:buFontTx/>
              <a:buChar char="-"/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نيم پيوند</a:t>
            </a:r>
          </a:p>
          <a:p>
            <a:pPr lvl="3" algn="r" rtl="1">
              <a:buFontTx/>
              <a:buChar char="-"/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فراپيوند</a:t>
            </a:r>
          </a:p>
          <a:p>
            <a:pPr lvl="2" algn="r" rtl="1">
              <a:buFontTx/>
              <a:buAutoNum type="arabicPeriod"/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عملگر تقسيم</a:t>
            </a:r>
            <a:endParaRPr lang="en-US" altLang="en-US" sz="20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/>
            <a:endParaRPr lang="fa-IR" altLang="en-US" sz="2400" b="1" dirty="0">
              <a:cs typeface="Compset" panose="00000400000000000000" pitchFamily="2" charset="-78"/>
            </a:endParaRPr>
          </a:p>
          <a:p>
            <a:pPr algn="r" rtl="1"/>
            <a:endParaRPr lang="en-US" altLang="en-US" sz="2800" dirty="0">
              <a:cs typeface="Compset" panose="000004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آنچه در اين جلسه مي خوانيد: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8795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66774" y="1306113"/>
            <a:ext cx="7334251" cy="404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rtl="1"/>
            <a:endParaRPr lang="fa-IR" altLang="en-US" sz="2800" dirty="0"/>
          </a:p>
          <a:p>
            <a:pPr algn="r" rtl="1"/>
            <a:endParaRPr lang="fa-IR" altLang="en-US" sz="2800" dirty="0"/>
          </a:p>
          <a:p>
            <a:pPr algn="r" rtl="1"/>
            <a:endParaRPr lang="fa-IR" altLang="en-US" sz="2800" dirty="0"/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اگر در رابطه 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B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يک کليد خارجی از رابطه 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A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موجود باشد، حاصل پیوند طبیعی 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A,B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همان جدول 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B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است (با همان تاپلها)، با این تفاوت که بجای تنها نمایش کلید جدول 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A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تمام فیلدهای 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A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را نمایش می دهد. </a:t>
            </a:r>
            <a:endParaRPr lang="en-US" altLang="en-US" sz="2400" b="1" spc="-100" dirty="0" smtClean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endParaRPr lang="fa-IR" altLang="en-US" sz="24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marL="457200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مثلا 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S ∞ STC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همان جدول 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STC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است که مشخصات کامل هر دانشجو (نه تنها شماره او) و نمره او را نشان می دهد:</a:t>
            </a:r>
            <a:endParaRPr lang="en-US" altLang="en-US" sz="24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نکته ای در مورد پیوند طبیعی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35037" y="1200150"/>
            <a:ext cx="1152525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en-US" sz="16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رابطه </a:t>
            </a:r>
            <a:r>
              <a:rPr lang="en-US" altLang="en-US" sz="16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S</a:t>
            </a:r>
          </a:p>
        </p:txBody>
      </p:sp>
      <p:graphicFrame>
        <p:nvGraphicFramePr>
          <p:cNvPr id="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992760"/>
              </p:ext>
            </p:extLst>
          </p:nvPr>
        </p:nvGraphicFramePr>
        <p:xfrm>
          <a:off x="84137" y="1638300"/>
          <a:ext cx="2587625" cy="853440"/>
        </p:xfrm>
        <a:graphic>
          <a:graphicData uri="http://schemas.openxmlformats.org/drawingml/2006/table">
            <a:tbl>
              <a:tblPr/>
              <a:tblGrid>
                <a:gridCol w="533400"/>
                <a:gridCol w="611187"/>
                <a:gridCol w="679450"/>
                <a:gridCol w="763588"/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SFamily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Chemistry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963862" y="1200150"/>
            <a:ext cx="1152525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en-US" sz="16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رابطه </a:t>
            </a:r>
            <a:r>
              <a:rPr lang="en-US" altLang="en-US" sz="16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T</a:t>
            </a:r>
          </a:p>
        </p:txBody>
      </p:sp>
      <p:graphicFrame>
        <p:nvGraphicFramePr>
          <p:cNvPr id="1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357058"/>
              </p:ext>
            </p:extLst>
          </p:nvPr>
        </p:nvGraphicFramePr>
        <p:xfrm>
          <a:off x="2747962" y="1581150"/>
          <a:ext cx="1731962" cy="863918"/>
        </p:xfrm>
        <a:graphic>
          <a:graphicData uri="http://schemas.openxmlformats.org/drawingml/2006/table">
            <a:tbl>
              <a:tblPr/>
              <a:tblGrid>
                <a:gridCol w="409575"/>
                <a:gridCol w="627062"/>
                <a:gridCol w="695325"/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TId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TName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Hadi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Karim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Hamidi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Hassani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Omidi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18392"/>
              </p:ext>
            </p:extLst>
          </p:nvPr>
        </p:nvGraphicFramePr>
        <p:xfrm>
          <a:off x="4533899" y="1638300"/>
          <a:ext cx="1554163" cy="685800"/>
        </p:xfrm>
        <a:graphic>
          <a:graphicData uri="http://schemas.openxmlformats.org/drawingml/2006/table">
            <a:tbl>
              <a:tblPr/>
              <a:tblGrid>
                <a:gridCol w="417513"/>
                <a:gridCol w="635000"/>
                <a:gridCol w="501650"/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Units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DB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OS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4589462" y="1200150"/>
            <a:ext cx="1152525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en-US" sz="16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رابطه </a:t>
            </a:r>
            <a:r>
              <a:rPr lang="en-US" altLang="en-US" sz="16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C</a:t>
            </a:r>
          </a:p>
        </p:txBody>
      </p:sp>
      <p:graphicFrame>
        <p:nvGraphicFramePr>
          <p:cNvPr id="1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514204"/>
              </p:ext>
            </p:extLst>
          </p:nvPr>
        </p:nvGraphicFramePr>
        <p:xfrm>
          <a:off x="6137274" y="1581150"/>
          <a:ext cx="2124075" cy="868680"/>
        </p:xfrm>
        <a:graphic>
          <a:graphicData uri="http://schemas.openxmlformats.org/drawingml/2006/table">
            <a:tbl>
              <a:tblPr/>
              <a:tblGrid>
                <a:gridCol w="615950"/>
                <a:gridCol w="476250"/>
                <a:gridCol w="481013"/>
                <a:gridCol w="550862"/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TId</a:t>
                      </a:r>
                      <a:endParaRPr kumimoji="0" lang="en-US" altLang="en-US" sz="11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CId</a:t>
                      </a:r>
                      <a:endParaRPr kumimoji="0" lang="en-US" altLang="en-US" sz="11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mark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01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03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5884862" y="1135063"/>
            <a:ext cx="2447925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en-US" sz="16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رابطه </a:t>
            </a:r>
            <a:r>
              <a:rPr lang="en-US" altLang="en-US" sz="16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STC</a:t>
            </a:r>
            <a:r>
              <a:rPr lang="fa-IR" altLang="en-US" sz="16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(جدول نمرات)</a:t>
            </a:r>
            <a:endParaRPr lang="en-US" altLang="en-US" sz="16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</p:txBody>
      </p:sp>
      <p:graphicFrame>
        <p:nvGraphicFramePr>
          <p:cNvPr id="16" name="Group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331625"/>
              </p:ext>
            </p:extLst>
          </p:nvPr>
        </p:nvGraphicFramePr>
        <p:xfrm>
          <a:off x="1046162" y="5562600"/>
          <a:ext cx="4838700" cy="868680"/>
        </p:xfrm>
        <a:graphic>
          <a:graphicData uri="http://schemas.openxmlformats.org/drawingml/2006/table">
            <a:tbl>
              <a:tblPr/>
              <a:tblGrid>
                <a:gridCol w="747713"/>
                <a:gridCol w="747712"/>
                <a:gridCol w="747713"/>
                <a:gridCol w="763587"/>
                <a:gridCol w="579438"/>
                <a:gridCol w="582612"/>
                <a:gridCol w="669925"/>
              </a:tblGrid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TId</a:t>
                      </a:r>
                      <a:endParaRPr kumimoji="0" lang="en-US" altLang="en-US" sz="11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CId</a:t>
                      </a:r>
                      <a:endParaRPr kumimoji="0" lang="en-US" altLang="en-US" sz="11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mark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Chemistry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01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03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02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18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904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32643" y="1346200"/>
            <a:ext cx="7334251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r" rtl="1">
              <a:lnSpc>
                <a:spcPct val="20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همان پيوند طبيعی بين دو رابطه انجام ميشود. </a:t>
            </a:r>
          </a:p>
          <a:p>
            <a:pPr marL="457200" indent="-457200" algn="r" rtl="1">
              <a:lnSpc>
                <a:spcPct val="20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اما در جواب فقط فيلدهای يک رابطه ديده می شود. </a:t>
            </a:r>
          </a:p>
          <a:p>
            <a:pPr marL="914400" lvl="1" indent="-457200" algn="r" rtl="1">
              <a:lnSpc>
                <a:spcPct val="20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مثال:   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R1 </a:t>
            </a:r>
            <a:r>
              <a:rPr lang="el-G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α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R2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 (نيم پيوند چپ)</a:t>
            </a:r>
          </a:p>
          <a:p>
            <a:pPr lvl="1" indent="-457200" algn="r" rtl="1">
              <a:lnSpc>
                <a:spcPct val="20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در جواب فقط فيلدهای رابطه سمت چپ (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R1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) مي آید.</a:t>
            </a:r>
          </a:p>
          <a:p>
            <a:pPr lvl="2" indent="-457200" algn="r" rtl="1">
              <a:lnSpc>
                <a:spcPct val="20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نيم پيوند راست بر عکس است.</a:t>
            </a:r>
          </a:p>
          <a:p>
            <a:pPr algn="r" rtl="1">
              <a:lnSpc>
                <a:spcPct val="200000"/>
              </a:lnSpc>
              <a:buFontTx/>
              <a:buChar char="•"/>
            </a:pPr>
            <a:endParaRPr lang="fa-IR" alt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نيم پيوند (</a:t>
            </a:r>
            <a:r>
              <a:rPr lang="en-US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Semi Join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)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8" name="Text Box 140"/>
          <p:cNvSpPr txBox="1">
            <a:spLocks noChangeArrowheads="1"/>
          </p:cNvSpPr>
          <p:nvPr/>
        </p:nvSpPr>
        <p:spPr bwMode="auto">
          <a:xfrm>
            <a:off x="2413001" y="55499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400" b="1">
                <a:latin typeface="Compset" panose="00000400000000000000" pitchFamily="2" charset="-78"/>
              </a:rPr>
              <a:t>α</a:t>
            </a:r>
          </a:p>
        </p:txBody>
      </p:sp>
      <p:graphicFrame>
        <p:nvGraphicFramePr>
          <p:cNvPr id="9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13318"/>
              </p:ext>
            </p:extLst>
          </p:nvPr>
        </p:nvGraphicFramePr>
        <p:xfrm>
          <a:off x="922338" y="5262563"/>
          <a:ext cx="1292225" cy="1389888"/>
        </p:xfrm>
        <a:graphic>
          <a:graphicData uri="http://schemas.openxmlformats.org/drawingml/2006/table">
            <a:tbl>
              <a:tblPr/>
              <a:tblGrid>
                <a:gridCol w="430213"/>
                <a:gridCol w="431800"/>
                <a:gridCol w="430212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99244"/>
              </p:ext>
            </p:extLst>
          </p:nvPr>
        </p:nvGraphicFramePr>
        <p:xfrm>
          <a:off x="2989263" y="5334000"/>
          <a:ext cx="1633538" cy="1151573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7988"/>
              </a:tblGrid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Line 172"/>
          <p:cNvSpPr>
            <a:spLocks noChangeShapeType="1"/>
          </p:cNvSpPr>
          <p:nvPr/>
        </p:nvSpPr>
        <p:spPr bwMode="auto">
          <a:xfrm>
            <a:off x="4643438" y="5981700"/>
            <a:ext cx="8636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683444"/>
              </p:ext>
            </p:extLst>
          </p:nvPr>
        </p:nvGraphicFramePr>
        <p:xfrm>
          <a:off x="5692776" y="5500688"/>
          <a:ext cx="1255712" cy="792798"/>
        </p:xfrm>
        <a:graphic>
          <a:graphicData uri="http://schemas.openxmlformats.org/drawingml/2006/table">
            <a:tbl>
              <a:tblPr/>
              <a:tblGrid>
                <a:gridCol w="419100"/>
                <a:gridCol w="417512"/>
                <a:gridCol w="419100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187"/>
          <p:cNvSpPr txBox="1">
            <a:spLocks noChangeArrowheads="1"/>
          </p:cNvSpPr>
          <p:nvPr/>
        </p:nvSpPr>
        <p:spPr bwMode="auto">
          <a:xfrm>
            <a:off x="1066801" y="4830763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R</a:t>
            </a:r>
            <a:r>
              <a:rPr lang="en-US" altLang="en-US" sz="2000" baseline="-25000"/>
              <a:t>1</a:t>
            </a:r>
          </a:p>
        </p:txBody>
      </p:sp>
      <p:sp>
        <p:nvSpPr>
          <p:cNvPr id="14" name="Text Box 188"/>
          <p:cNvSpPr txBox="1">
            <a:spLocks noChangeArrowheads="1"/>
          </p:cNvSpPr>
          <p:nvPr/>
        </p:nvSpPr>
        <p:spPr bwMode="auto">
          <a:xfrm>
            <a:off x="2795588" y="4873625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R</a:t>
            </a:r>
            <a:r>
              <a:rPr lang="en-US" altLang="en-US" sz="2000" baseline="-25000"/>
              <a:t>2</a:t>
            </a:r>
          </a:p>
        </p:txBody>
      </p:sp>
      <p:sp>
        <p:nvSpPr>
          <p:cNvPr id="15" name="Line 189"/>
          <p:cNvSpPr>
            <a:spLocks noChangeShapeType="1"/>
          </p:cNvSpPr>
          <p:nvPr/>
        </p:nvSpPr>
        <p:spPr bwMode="auto">
          <a:xfrm flipV="1">
            <a:off x="2122488" y="5981700"/>
            <a:ext cx="889000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59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" y="1162281"/>
            <a:ext cx="816689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r" rtl="1">
              <a:lnSpc>
                <a:spcPct val="120000"/>
              </a:lnSpc>
              <a:buFont typeface="+mj-lt"/>
              <a:buAutoNum type="arabicPeriod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فراپيوند چپ (</a:t>
            </a:r>
            <a:r>
              <a:rPr lang="en-US" altLang="en-US" sz="2400" b="1" spc="-100" dirty="0" err="1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L.O.Join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) </a:t>
            </a:r>
          </a:p>
          <a:p>
            <a:pPr lvl="2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ابتدا پيوند طبيعی بين دو رابطه انجام ميشود. </a:t>
            </a:r>
          </a:p>
          <a:p>
            <a:pPr lvl="2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تاپلهایی از رابطه سمت چپ که پيوند نخورده اند را هم به جواب اضافه می کنیم.  </a:t>
            </a:r>
          </a:p>
          <a:p>
            <a:pPr lvl="2" indent="-457200" algn="r" rtl="1">
              <a:lnSpc>
                <a:spcPct val="120000"/>
              </a:lnSpc>
              <a:buFontTx/>
              <a:buChar char="•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بجای مقادير ساير فيلدها </a:t>
            </a:r>
            <a:r>
              <a: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Null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قرار مي دهیم</a:t>
            </a:r>
            <a:r>
              <a:rPr lang="fa-IR" altLang="en-US" sz="2400" b="1" spc="-100" dirty="0" smtClean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.</a:t>
            </a:r>
            <a:endParaRPr lang="en-US" altLang="en-US" sz="2400" b="1" spc="-100" dirty="0" smtClean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lvl="2" indent="-457200" algn="r" rtl="1">
              <a:lnSpc>
                <a:spcPct val="120000"/>
              </a:lnSpc>
              <a:buFontTx/>
              <a:buChar char="•"/>
            </a:pPr>
            <a:endParaRPr lang="fa-IR" altLang="en-US" sz="24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marL="457200" indent="-457200" algn="r" rtl="1">
              <a:lnSpc>
                <a:spcPct val="120000"/>
              </a:lnSpc>
              <a:buFont typeface="+mj-lt"/>
              <a:buAutoNum type="arabicPeriod"/>
            </a:pP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فراپيوند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راست (</a:t>
            </a:r>
            <a:r>
              <a:rPr lang="en-US" altLang="en-US" sz="2400" b="1" spc="-100" dirty="0" err="1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R.O.Join</a:t>
            </a:r>
            <a:r>
              <a:rPr lang="fa-IR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): بر خلاف فراپيوند چپ</a:t>
            </a:r>
            <a:endParaRPr lang="fa-IR" altLang="en-US" sz="24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r>
              <a:rPr lang="fa-IR" altLang="en-US" sz="3200" dirty="0">
                <a:cs typeface="Compset" panose="00000400000000000000" pitchFamily="2" charset="-78"/>
              </a:rPr>
              <a:t>مثال:</a:t>
            </a:r>
            <a:endParaRPr lang="fa-IR" altLang="en-US" sz="3600" dirty="0">
              <a:cs typeface="Compset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3200" dirty="0">
              <a:cs typeface="Compset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3200" dirty="0">
              <a:cs typeface="Compset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فرا 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پيوند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 (</a:t>
            </a:r>
            <a:r>
              <a:rPr lang="en-US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Outer Join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)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8" name="Text Box 54"/>
          <p:cNvSpPr txBox="1">
            <a:spLocks noChangeArrowheads="1"/>
          </p:cNvSpPr>
          <p:nvPr/>
        </p:nvSpPr>
        <p:spPr bwMode="auto">
          <a:xfrm>
            <a:off x="2056606" y="5195177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L.O.Join</a:t>
            </a:r>
          </a:p>
        </p:txBody>
      </p:sp>
      <p:graphicFrame>
        <p:nvGraphicFramePr>
          <p:cNvPr id="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23798"/>
              </p:ext>
            </p:extLst>
          </p:nvPr>
        </p:nvGraphicFramePr>
        <p:xfrm>
          <a:off x="832643" y="4780839"/>
          <a:ext cx="1292225" cy="1389888"/>
        </p:xfrm>
        <a:graphic>
          <a:graphicData uri="http://schemas.openxmlformats.org/drawingml/2006/table">
            <a:tbl>
              <a:tblPr/>
              <a:tblGrid>
                <a:gridCol w="430213"/>
                <a:gridCol w="431800"/>
                <a:gridCol w="430212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813764"/>
              </p:ext>
            </p:extLst>
          </p:nvPr>
        </p:nvGraphicFramePr>
        <p:xfrm>
          <a:off x="2842418" y="4852277"/>
          <a:ext cx="1633538" cy="1151573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7988"/>
              </a:tblGrid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Line 86"/>
          <p:cNvSpPr>
            <a:spLocks noChangeShapeType="1"/>
          </p:cNvSpPr>
          <p:nvPr/>
        </p:nvSpPr>
        <p:spPr bwMode="auto">
          <a:xfrm>
            <a:off x="4483893" y="5499977"/>
            <a:ext cx="8636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977106" y="4349039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R</a:t>
            </a:r>
            <a:r>
              <a:rPr lang="en-US" altLang="en-US" sz="2000" baseline="-25000"/>
              <a:t>1</a:t>
            </a: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2705893" y="4391902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R</a:t>
            </a:r>
            <a:r>
              <a:rPr lang="en-US" altLang="en-US" sz="2000" baseline="-25000"/>
              <a:t>2</a:t>
            </a:r>
          </a:p>
        </p:txBody>
      </p:sp>
      <p:sp>
        <p:nvSpPr>
          <p:cNvPr id="14" name="Line 89"/>
          <p:cNvSpPr>
            <a:spLocks noChangeShapeType="1"/>
          </p:cNvSpPr>
          <p:nvPr/>
        </p:nvSpPr>
        <p:spPr bwMode="auto">
          <a:xfrm flipV="1">
            <a:off x="2032793" y="5499977"/>
            <a:ext cx="889000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852102"/>
              </p:ext>
            </p:extLst>
          </p:nvPr>
        </p:nvGraphicFramePr>
        <p:xfrm>
          <a:off x="5420518" y="4896727"/>
          <a:ext cx="2519363" cy="1182624"/>
        </p:xfrm>
        <a:graphic>
          <a:graphicData uri="http://schemas.openxmlformats.org/drawingml/2006/table">
            <a:tbl>
              <a:tblPr/>
              <a:tblGrid>
                <a:gridCol w="419100"/>
                <a:gridCol w="417513"/>
                <a:gridCol w="419100"/>
                <a:gridCol w="414337"/>
                <a:gridCol w="425450"/>
                <a:gridCol w="423863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Null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Null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Null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307129" y="4003841"/>
            <a:ext cx="235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altLang="en-US" b="1" dirty="0" smtClean="0"/>
              <a:t>فرا پيوند (</a:t>
            </a:r>
            <a:r>
              <a:rPr lang="en-US" altLang="en-US" dirty="0" smtClean="0"/>
              <a:t>Outer Join</a:t>
            </a:r>
            <a:r>
              <a:rPr lang="fa-IR" altLang="en-US" b="1" dirty="0" smtClean="0"/>
              <a:t>)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615226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چند مثال: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27038" y="1392238"/>
            <a:ext cx="7666037" cy="514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>
              <a:lnSpc>
                <a:spcPct val="120000"/>
              </a:lnSpc>
              <a:buFontTx/>
              <a:buChar char="•"/>
            </a:pPr>
            <a:r>
              <a:rPr lang="fa-IR" altLang="en-US" sz="2800" dirty="0">
                <a:cs typeface="B Nazanin" panose="00000400000000000000" pitchFamily="2" charset="-78"/>
              </a:rPr>
              <a:t> </a:t>
            </a:r>
            <a:r>
              <a:rPr lang="fa-IR" altLang="en-US" sz="2400" dirty="0">
                <a:cs typeface="B Nazanin" panose="00000400000000000000" pitchFamily="2" charset="-78"/>
              </a:rPr>
              <a:t>مثال: ليستی از مشخصات تمام دانشجويانی که تاکنون درس گرفته اند.</a:t>
            </a: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000" dirty="0"/>
          </a:p>
          <a:p>
            <a:pPr marL="342900" indent="-342900" algn="r" rtl="1">
              <a:lnSpc>
                <a:spcPct val="120000"/>
              </a:lnSpc>
              <a:buFontTx/>
              <a:buChar char="•"/>
            </a:pPr>
            <a:r>
              <a:rPr lang="fa-IR" altLang="en-US" sz="2400" dirty="0">
                <a:cs typeface="B Nazanin" panose="00000400000000000000" pitchFamily="2" charset="-78"/>
              </a:rPr>
              <a:t>مثال: ليست تمام دانشجويان با نمرات آنها (اگر دانشجويي نمره هم ندارد باز در ليست باشد).</a:t>
            </a:r>
          </a:p>
          <a:p>
            <a:pPr marL="342900" indent="-342900" algn="r" rtl="1">
              <a:lnSpc>
                <a:spcPct val="120000"/>
              </a:lnSpc>
              <a:buFontTx/>
              <a:buChar char="•"/>
            </a:pPr>
            <a:r>
              <a:rPr lang="fa-IR" altLang="en-US" sz="2400" dirty="0" smtClean="0">
                <a:cs typeface="B Nazanin" panose="00000400000000000000" pitchFamily="2" charset="-78"/>
              </a:rPr>
              <a:t>مثال</a:t>
            </a:r>
            <a:r>
              <a:rPr lang="fa-IR" altLang="en-US" sz="2400" dirty="0">
                <a:cs typeface="B Nazanin" panose="00000400000000000000" pitchFamily="2" charset="-78"/>
              </a:rPr>
              <a:t>: ليست اسامی تمام دانشجويانی که درس </a:t>
            </a:r>
            <a:r>
              <a:rPr lang="en-US" altLang="en-US" sz="2400" dirty="0">
                <a:cs typeface="B Nazanin" panose="00000400000000000000" pitchFamily="2" charset="-78"/>
              </a:rPr>
              <a:t>OS</a:t>
            </a:r>
            <a:r>
              <a:rPr lang="fa-IR" altLang="en-US" sz="2400" dirty="0">
                <a:cs typeface="B Nazanin" panose="00000400000000000000" pitchFamily="2" charset="-78"/>
              </a:rPr>
              <a:t> را گرفته اند.</a:t>
            </a:r>
          </a:p>
          <a:p>
            <a:pPr algn="r" rtl="1"/>
            <a:endParaRPr lang="fa-IR" altLang="en-US" sz="2000" dirty="0"/>
          </a:p>
          <a:p>
            <a:pPr marL="342900" indent="-342900" algn="r" rtl="1">
              <a:lnSpc>
                <a:spcPct val="120000"/>
              </a:lnSpc>
              <a:buFontTx/>
              <a:buChar char="•"/>
            </a:pPr>
            <a:r>
              <a:rPr lang="fa-IR" altLang="en-US" sz="2400" dirty="0">
                <a:cs typeface="B Nazanin" panose="00000400000000000000" pitchFamily="2" charset="-78"/>
              </a:rPr>
              <a:t>مثال: ليست اسامی تمام دانشجويانی که درس </a:t>
            </a:r>
            <a:r>
              <a:rPr lang="en-US" altLang="en-US" sz="2400" dirty="0">
                <a:cs typeface="B Nazanin" panose="00000400000000000000" pitchFamily="2" charset="-78"/>
              </a:rPr>
              <a:t>OS</a:t>
            </a:r>
            <a:r>
              <a:rPr lang="fa-IR" altLang="en-US" sz="2400" dirty="0">
                <a:cs typeface="B Nazanin" panose="00000400000000000000" pitchFamily="2" charset="-78"/>
              </a:rPr>
              <a:t> را نگرفته اند.</a:t>
            </a:r>
          </a:p>
          <a:p>
            <a:pPr algn="r" rtl="1"/>
            <a:endParaRPr lang="fa-IR" altLang="en-US" sz="1200" dirty="0"/>
          </a:p>
          <a:p>
            <a:pPr algn="r" rtl="1"/>
            <a:endParaRPr lang="fa-IR" altLang="en-US" sz="900" dirty="0"/>
          </a:p>
          <a:p>
            <a:pPr algn="r" rtl="1"/>
            <a:endParaRPr lang="fa-IR" altLang="en-US" sz="1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20763" y="1268413"/>
            <a:ext cx="1152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2000" b="1" dirty="0">
                <a:cs typeface="B Nazanin" panose="00000400000000000000" pitchFamily="2" charset="-78"/>
              </a:rPr>
              <a:t>رابطه </a:t>
            </a:r>
            <a:r>
              <a:rPr lang="en-US" altLang="en-US" sz="2000" b="1" dirty="0">
                <a:cs typeface="B Nazanin" panose="00000400000000000000" pitchFamily="2" charset="-78"/>
              </a:rPr>
              <a:t>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0388" y="3385867"/>
            <a:ext cx="626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cs typeface="Arial" panose="020B0604020202090204" pitchFamily="34" charset="0"/>
              </a:rPr>
              <a:t>[</a:t>
            </a:r>
            <a:r>
              <a:rPr lang="el-GR" altLang="en-US" sz="2400" dirty="0">
                <a:solidFill>
                  <a:srgbClr val="0000CC"/>
                </a:solidFill>
                <a:cs typeface="Arial" panose="020B0604020202090204" pitchFamily="34" charset="0"/>
              </a:rPr>
              <a:t>π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400" b="1" baseline="-25000" dirty="0" err="1">
                <a:solidFill>
                  <a:srgbClr val="6699FF"/>
                </a:solidFill>
              </a:rPr>
              <a:t>S</a:t>
            </a:r>
            <a:r>
              <a:rPr lang="en-US" altLang="en-US" sz="2000" b="1" baseline="-25000" dirty="0" err="1">
                <a:solidFill>
                  <a:srgbClr val="6699FF"/>
                </a:solidFill>
              </a:rPr>
              <a:t>Name</a:t>
            </a:r>
            <a:r>
              <a:rPr lang="en-US" altLang="en-US" sz="1800" b="1" baseline="-25000" dirty="0" err="1">
                <a:solidFill>
                  <a:srgbClr val="6699FF"/>
                </a:solidFill>
              </a:rPr>
              <a:t>,S</a:t>
            </a:r>
            <a:r>
              <a:rPr lang="en-US" altLang="en-US" sz="2000" b="1" baseline="-25000" dirty="0" err="1">
                <a:solidFill>
                  <a:srgbClr val="6699FF"/>
                </a:solidFill>
              </a:rPr>
              <a:t>Family,Field,SId</a:t>
            </a:r>
            <a:r>
              <a:rPr lang="en-US" altLang="en-US" sz="2400" dirty="0">
                <a:solidFill>
                  <a:srgbClr val="0000CC"/>
                </a:solidFill>
              </a:rPr>
              <a:t> (</a:t>
            </a:r>
            <a:r>
              <a:rPr lang="en-US" altLang="en-US" sz="2000" dirty="0">
                <a:solidFill>
                  <a:srgbClr val="0000CC"/>
                </a:solidFill>
              </a:rPr>
              <a:t>S </a:t>
            </a:r>
            <a:r>
              <a:rPr lang="en-US" altLang="en-US" sz="2000" dirty="0"/>
              <a:t>∞</a:t>
            </a:r>
            <a:r>
              <a:rPr lang="en-US" altLang="en-US" sz="2000" b="1" dirty="0"/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STC)]          </a:t>
            </a:r>
            <a:r>
              <a:rPr lang="fa-IR" altLang="en-US" sz="2000" dirty="0">
                <a:solidFill>
                  <a:srgbClr val="0000CC"/>
                </a:solidFill>
              </a:rPr>
              <a:t>يا</a:t>
            </a:r>
            <a:r>
              <a:rPr lang="en-US" altLang="en-US" sz="2000" dirty="0">
                <a:solidFill>
                  <a:srgbClr val="0000CC"/>
                </a:solidFill>
              </a:rPr>
              <a:t>       S </a:t>
            </a:r>
            <a:r>
              <a:rPr lang="el-GR" altLang="en-US" sz="2000" b="1" dirty="0"/>
              <a:t>α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STC</a:t>
            </a:r>
          </a:p>
        </p:txBody>
      </p:sp>
      <p:graphicFrame>
        <p:nvGraphicFramePr>
          <p:cNvPr id="11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17145"/>
              </p:ext>
            </p:extLst>
          </p:nvPr>
        </p:nvGraphicFramePr>
        <p:xfrm>
          <a:off x="169863" y="1789113"/>
          <a:ext cx="2587625" cy="853440"/>
        </p:xfrm>
        <a:graphic>
          <a:graphicData uri="http://schemas.openxmlformats.org/drawingml/2006/table">
            <a:tbl>
              <a:tblPr/>
              <a:tblGrid>
                <a:gridCol w="533400"/>
                <a:gridCol w="611187"/>
                <a:gridCol w="679450"/>
                <a:gridCol w="763588"/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Chemistry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3049588" y="1285876"/>
            <a:ext cx="1152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2000" b="1" dirty="0">
                <a:cs typeface="B Nazanin" panose="00000400000000000000" pitchFamily="2" charset="-78"/>
              </a:rPr>
              <a:t>رابطه </a:t>
            </a:r>
            <a:r>
              <a:rPr lang="en-US" altLang="en-US" sz="2000" b="1" dirty="0">
                <a:cs typeface="B Nazanin" panose="00000400000000000000" pitchFamily="2" charset="-78"/>
              </a:rPr>
              <a:t>T</a:t>
            </a:r>
          </a:p>
        </p:txBody>
      </p:sp>
      <p:graphicFrame>
        <p:nvGraphicFramePr>
          <p:cNvPr id="13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85008"/>
              </p:ext>
            </p:extLst>
          </p:nvPr>
        </p:nvGraphicFramePr>
        <p:xfrm>
          <a:off x="2833688" y="1731963"/>
          <a:ext cx="1731962" cy="863918"/>
        </p:xfrm>
        <a:graphic>
          <a:graphicData uri="http://schemas.openxmlformats.org/drawingml/2006/table">
            <a:tbl>
              <a:tblPr/>
              <a:tblGrid>
                <a:gridCol w="409575"/>
                <a:gridCol w="627062"/>
                <a:gridCol w="695325"/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TId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TName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Hadi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Karim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Hamidi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Omidi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85"/>
          <p:cNvSpPr txBox="1">
            <a:spLocks noChangeArrowheads="1"/>
          </p:cNvSpPr>
          <p:nvPr/>
        </p:nvSpPr>
        <p:spPr bwMode="auto">
          <a:xfrm>
            <a:off x="671513" y="4274344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cs typeface="Arial" panose="020B0604020202090204" pitchFamily="34" charset="0"/>
              </a:rPr>
              <a:t>S </a:t>
            </a:r>
            <a:r>
              <a:rPr lang="en-US" altLang="en-US" sz="2400" dirty="0" err="1">
                <a:cs typeface="Arial" panose="020B0604020202090204" pitchFamily="34" charset="0"/>
              </a:rPr>
              <a:t>L.O.Join</a:t>
            </a:r>
            <a:r>
              <a:rPr lang="en-US" altLang="en-US" sz="2400" dirty="0">
                <a:solidFill>
                  <a:srgbClr val="0000CC"/>
                </a:solidFill>
                <a:cs typeface="Arial" panose="020B0604020202090204" pitchFamily="34" charset="0"/>
              </a:rPr>
              <a:t> STC</a:t>
            </a:r>
            <a:endParaRPr lang="en-US" altLang="en-US" sz="2000" dirty="0">
              <a:solidFill>
                <a:srgbClr val="0000CC"/>
              </a:solidFill>
            </a:endParaRPr>
          </a:p>
        </p:txBody>
      </p:sp>
      <p:sp>
        <p:nvSpPr>
          <p:cNvPr id="15" name="Text Box 86"/>
          <p:cNvSpPr txBox="1">
            <a:spLocks noChangeArrowheads="1"/>
          </p:cNvSpPr>
          <p:nvPr/>
        </p:nvSpPr>
        <p:spPr bwMode="auto">
          <a:xfrm>
            <a:off x="462757" y="5044784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400" dirty="0">
                <a:solidFill>
                  <a:srgbClr val="0000CC"/>
                </a:solidFill>
              </a:rPr>
              <a:t>π</a:t>
            </a:r>
            <a:r>
              <a:rPr lang="en-US" altLang="en-US" sz="2000" b="1" baseline="-25000" dirty="0" err="1">
                <a:solidFill>
                  <a:srgbClr val="6699FF"/>
                </a:solidFill>
              </a:rPr>
              <a:t>SName,SFamily</a:t>
            </a:r>
            <a:r>
              <a:rPr lang="en-US" altLang="en-US" sz="2400" b="1" baseline="-25000" dirty="0">
                <a:solidFill>
                  <a:srgbClr val="6699FF"/>
                </a:solidFill>
              </a:rPr>
              <a:t> </a:t>
            </a:r>
            <a:r>
              <a:rPr lang="en-US" altLang="en-US" sz="2400" dirty="0">
                <a:solidFill>
                  <a:srgbClr val="0000CC"/>
                </a:solidFill>
              </a:rPr>
              <a:t>[</a:t>
            </a:r>
            <a:r>
              <a:rPr lang="el-GR" altLang="en-US" sz="2000" dirty="0">
                <a:solidFill>
                  <a:srgbClr val="0000CC"/>
                </a:solidFill>
              </a:rPr>
              <a:t>δ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baseline="-25000" dirty="0" err="1">
                <a:solidFill>
                  <a:srgbClr val="9999FF"/>
                </a:solidFill>
              </a:rPr>
              <a:t>Cname</a:t>
            </a:r>
            <a:r>
              <a:rPr lang="en-US" altLang="en-US" sz="2000" b="1" baseline="-25000" dirty="0">
                <a:solidFill>
                  <a:srgbClr val="9999FF"/>
                </a:solidFill>
              </a:rPr>
              <a:t> = ‘OS’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(S </a:t>
            </a:r>
            <a:r>
              <a:rPr lang="en-US" altLang="en-US" sz="2000" dirty="0"/>
              <a:t>∞</a:t>
            </a:r>
            <a:r>
              <a:rPr lang="en-US" altLang="en-US" sz="2000" b="1" dirty="0"/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STC</a:t>
            </a:r>
            <a:r>
              <a:rPr lang="en-US" altLang="en-US" sz="1000" dirty="0">
                <a:solidFill>
                  <a:srgbClr val="0000CC"/>
                </a:solidFill>
              </a:rPr>
              <a:t> </a:t>
            </a:r>
            <a:r>
              <a:rPr lang="en-US" altLang="en-US" sz="2000" dirty="0"/>
              <a:t>∞</a:t>
            </a:r>
            <a:r>
              <a:rPr lang="en-US" altLang="en-US" sz="2000" b="1" dirty="0"/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C)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]</a:t>
            </a:r>
          </a:p>
        </p:txBody>
      </p:sp>
      <p:graphicFrame>
        <p:nvGraphicFramePr>
          <p:cNvPr id="16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26655"/>
              </p:ext>
            </p:extLst>
          </p:nvPr>
        </p:nvGraphicFramePr>
        <p:xfrm>
          <a:off x="4619625" y="1789113"/>
          <a:ext cx="1554163" cy="685800"/>
        </p:xfrm>
        <a:graphic>
          <a:graphicData uri="http://schemas.openxmlformats.org/drawingml/2006/table">
            <a:tbl>
              <a:tblPr/>
              <a:tblGrid>
                <a:gridCol w="417513"/>
                <a:gridCol w="635000"/>
                <a:gridCol w="501650"/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Units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DB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OS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 Box 115"/>
          <p:cNvSpPr txBox="1">
            <a:spLocks noChangeArrowheads="1"/>
          </p:cNvSpPr>
          <p:nvPr/>
        </p:nvSpPr>
        <p:spPr bwMode="auto">
          <a:xfrm>
            <a:off x="4994275" y="1285876"/>
            <a:ext cx="1152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2000" b="1" dirty="0">
                <a:cs typeface="B Nazanin" panose="00000400000000000000" pitchFamily="2" charset="-78"/>
              </a:rPr>
              <a:t>رابطه </a:t>
            </a:r>
            <a:r>
              <a:rPr lang="en-US" altLang="en-US" sz="2000" b="1" dirty="0">
                <a:cs typeface="B Nazanin" panose="00000400000000000000" pitchFamily="2" charset="-78"/>
              </a:rPr>
              <a:t>C</a:t>
            </a:r>
          </a:p>
        </p:txBody>
      </p:sp>
      <p:graphicFrame>
        <p:nvGraphicFramePr>
          <p:cNvPr id="18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55271"/>
              </p:ext>
            </p:extLst>
          </p:nvPr>
        </p:nvGraphicFramePr>
        <p:xfrm>
          <a:off x="6223000" y="1731963"/>
          <a:ext cx="2124075" cy="868680"/>
        </p:xfrm>
        <a:graphic>
          <a:graphicData uri="http://schemas.openxmlformats.org/drawingml/2006/table">
            <a:tbl>
              <a:tblPr/>
              <a:tblGrid>
                <a:gridCol w="615950"/>
                <a:gridCol w="476250"/>
                <a:gridCol w="481013"/>
                <a:gridCol w="550862"/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TId</a:t>
                      </a:r>
                      <a:endParaRPr kumimoji="0" lang="en-US" altLang="en-US" sz="11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CId</a:t>
                      </a:r>
                      <a:endParaRPr kumimoji="0" lang="en-US" altLang="en-US" sz="11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mark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01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03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169"/>
          <p:cNvSpPr txBox="1">
            <a:spLocks noChangeArrowheads="1"/>
          </p:cNvSpPr>
          <p:nvPr/>
        </p:nvSpPr>
        <p:spPr bwMode="auto">
          <a:xfrm>
            <a:off x="6618288" y="1285876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2000" b="1" dirty="0">
                <a:cs typeface="B Nazanin" panose="00000400000000000000" pitchFamily="2" charset="-78"/>
              </a:rPr>
              <a:t>رابطه </a:t>
            </a:r>
            <a:r>
              <a:rPr lang="en-US" altLang="en-US" sz="2000" b="1" dirty="0">
                <a:cs typeface="B Nazanin" panose="00000400000000000000" pitchFamily="2" charset="-78"/>
              </a:rPr>
              <a:t>STC</a:t>
            </a:r>
          </a:p>
        </p:txBody>
      </p:sp>
      <p:sp>
        <p:nvSpPr>
          <p:cNvPr id="20" name="Text Box 171"/>
          <p:cNvSpPr txBox="1">
            <a:spLocks noChangeArrowheads="1"/>
          </p:cNvSpPr>
          <p:nvPr/>
        </p:nvSpPr>
        <p:spPr bwMode="auto">
          <a:xfrm>
            <a:off x="350838" y="5836695"/>
            <a:ext cx="7561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400" dirty="0">
                <a:solidFill>
                  <a:srgbClr val="0000CC"/>
                </a:solidFill>
              </a:rPr>
              <a:t>π</a:t>
            </a:r>
            <a:r>
              <a:rPr lang="en-US" altLang="en-US" sz="2000" b="1" baseline="-25000" dirty="0" err="1">
                <a:solidFill>
                  <a:srgbClr val="6699FF"/>
                </a:solidFill>
              </a:rPr>
              <a:t>SName,SFamily</a:t>
            </a:r>
            <a:r>
              <a:rPr lang="en-US" altLang="en-US" sz="2000" dirty="0">
                <a:solidFill>
                  <a:srgbClr val="0000CC"/>
                </a:solidFill>
              </a:rPr>
              <a:t>(S)</a:t>
            </a:r>
            <a:r>
              <a:rPr lang="en-US" altLang="en-US" sz="2400" dirty="0">
                <a:solidFill>
                  <a:srgbClr val="6699FF"/>
                </a:solidFill>
              </a:rPr>
              <a:t> </a:t>
            </a:r>
            <a:r>
              <a:rPr lang="en-US" altLang="en-US" sz="2400" b="1" dirty="0">
                <a:solidFill>
                  <a:srgbClr val="6699FF"/>
                </a:solidFill>
              </a:rPr>
              <a:t>- </a:t>
            </a:r>
            <a:r>
              <a:rPr lang="el-GR" altLang="en-US" sz="2400" dirty="0"/>
              <a:t> </a:t>
            </a:r>
            <a:r>
              <a:rPr lang="el-GR" altLang="en-US" sz="2400" dirty="0">
                <a:solidFill>
                  <a:srgbClr val="0000CC"/>
                </a:solidFill>
              </a:rPr>
              <a:t>π</a:t>
            </a:r>
            <a:r>
              <a:rPr lang="en-US" altLang="en-US" sz="2000" b="1" baseline="-25000" dirty="0" err="1">
                <a:solidFill>
                  <a:srgbClr val="6699FF"/>
                </a:solidFill>
              </a:rPr>
              <a:t>SName,SFamily</a:t>
            </a:r>
            <a:r>
              <a:rPr lang="en-US" altLang="en-US" sz="2400" b="1" baseline="-25000" dirty="0">
                <a:solidFill>
                  <a:srgbClr val="6699FF"/>
                </a:solidFill>
              </a:rPr>
              <a:t> </a:t>
            </a:r>
            <a:r>
              <a:rPr lang="en-US" altLang="en-US" sz="2400" dirty="0">
                <a:solidFill>
                  <a:srgbClr val="0000CC"/>
                </a:solidFill>
              </a:rPr>
              <a:t>[</a:t>
            </a:r>
            <a:r>
              <a:rPr lang="el-GR" altLang="en-US" sz="2000" dirty="0">
                <a:solidFill>
                  <a:srgbClr val="0000CC"/>
                </a:solidFill>
              </a:rPr>
              <a:t>δ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baseline="-25000" dirty="0" err="1">
                <a:solidFill>
                  <a:srgbClr val="9999FF"/>
                </a:solidFill>
              </a:rPr>
              <a:t>Cname</a:t>
            </a:r>
            <a:r>
              <a:rPr lang="en-US" altLang="en-US" sz="2000" b="1" baseline="-25000" dirty="0">
                <a:solidFill>
                  <a:srgbClr val="9999FF"/>
                </a:solidFill>
              </a:rPr>
              <a:t> = ‘OS’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(S </a:t>
            </a:r>
            <a:r>
              <a:rPr lang="en-US" altLang="en-US" sz="2000" dirty="0"/>
              <a:t>∞</a:t>
            </a:r>
            <a:r>
              <a:rPr lang="en-US" altLang="en-US" sz="2000" b="1" dirty="0"/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STC</a:t>
            </a:r>
            <a:r>
              <a:rPr lang="en-US" altLang="en-US" sz="1000" dirty="0">
                <a:solidFill>
                  <a:srgbClr val="0000CC"/>
                </a:solidFill>
              </a:rPr>
              <a:t> </a:t>
            </a:r>
            <a:r>
              <a:rPr lang="en-US" altLang="en-US" sz="2000" dirty="0"/>
              <a:t>∞</a:t>
            </a:r>
            <a:r>
              <a:rPr lang="en-US" altLang="en-US" sz="2000" b="1" dirty="0"/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C)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]</a:t>
            </a:r>
          </a:p>
        </p:txBody>
      </p:sp>
      <p:sp>
        <p:nvSpPr>
          <p:cNvPr id="21" name="AutoShape 172"/>
          <p:cNvSpPr>
            <a:spLocks/>
          </p:cNvSpPr>
          <p:nvPr/>
        </p:nvSpPr>
        <p:spPr bwMode="auto">
          <a:xfrm rot="5400000">
            <a:off x="4922837" y="4003132"/>
            <a:ext cx="142875" cy="4752975"/>
          </a:xfrm>
          <a:prstGeom prst="rightBrace">
            <a:avLst>
              <a:gd name="adj1" fmla="val 277222"/>
              <a:gd name="adj2" fmla="val 50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73"/>
          <p:cNvSpPr txBox="1">
            <a:spLocks noChangeArrowheads="1"/>
          </p:cNvSpPr>
          <p:nvPr/>
        </p:nvSpPr>
        <p:spPr bwMode="auto">
          <a:xfrm>
            <a:off x="2755900" y="6306595"/>
            <a:ext cx="295275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en-US" sz="2400" dirty="0">
                <a:cs typeface="B Nazanin" panose="00000400000000000000" pitchFamily="2" charset="-78"/>
              </a:rPr>
              <a:t>افرادی که گرفته اند</a:t>
            </a:r>
            <a:endParaRPr lang="en-US" alt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3648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52400" y="953394"/>
            <a:ext cx="8201025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rtl="1">
              <a:lnSpc>
                <a:spcPct val="15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رابطه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R1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بر رابطه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R2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بخشپذير است اگر مجموعه فیلدهای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R2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زير مجموعه فيلدهای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R1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باشد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.</a:t>
            </a:r>
            <a:endParaRPr lang="fa-IR" altLang="en-US" sz="2800" b="1" spc="-100" dirty="0">
              <a:solidFill>
                <a:schemeClr val="tx2"/>
              </a:solidFill>
              <a:latin typeface="+mn-lt"/>
              <a:cs typeface="B Roya" panose="00000400000000000000" pitchFamily="2" charset="-78"/>
            </a:endParaRPr>
          </a:p>
          <a:p>
            <a:pPr algn="r" rtl="1">
              <a:lnSpc>
                <a:spcPct val="15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اسکيمای رابطه حاصل شامل تمام فيلدهای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R1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است که در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R2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وجود ندارند.</a:t>
            </a:r>
          </a:p>
          <a:p>
            <a:pPr algn="r" rtl="1">
              <a:lnSpc>
                <a:spcPct val="15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در رابطه حاصل تنها تاپلهایی از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R1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قرار می گیرند که همه تاپلهای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R2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در کنار آنها در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R1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دیده شود.</a:t>
            </a:r>
          </a:p>
          <a:p>
            <a:pPr algn="r" rtl="1">
              <a:lnSpc>
                <a:spcPct val="15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مثال:</a:t>
            </a:r>
            <a:endParaRPr lang="en-US" altLang="en-US" sz="2800" b="1" spc="-100" dirty="0">
              <a:solidFill>
                <a:schemeClr val="tx2"/>
              </a:solidFill>
              <a:latin typeface="+mn-lt"/>
              <a:cs typeface="B Roya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/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عملگر تقسيم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graphicFrame>
        <p:nvGraphicFramePr>
          <p:cNvPr id="8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30400"/>
              </p:ext>
            </p:extLst>
          </p:nvPr>
        </p:nvGraphicFramePr>
        <p:xfrm>
          <a:off x="1881982" y="4520506"/>
          <a:ext cx="1292225" cy="2048256"/>
        </p:xfrm>
        <a:graphic>
          <a:graphicData uri="http://schemas.openxmlformats.org/drawingml/2006/table">
            <a:tbl>
              <a:tblPr/>
              <a:tblGrid>
                <a:gridCol w="430212"/>
                <a:gridCol w="431800"/>
                <a:gridCol w="430213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82528"/>
              </p:ext>
            </p:extLst>
          </p:nvPr>
        </p:nvGraphicFramePr>
        <p:xfrm>
          <a:off x="3682207" y="4834831"/>
          <a:ext cx="817562" cy="1151573"/>
        </p:xfrm>
        <a:graphic>
          <a:graphicData uri="http://schemas.openxmlformats.org/drawingml/2006/table">
            <a:tbl>
              <a:tblPr/>
              <a:tblGrid>
                <a:gridCol w="407987"/>
                <a:gridCol w="409575"/>
              </a:tblGrid>
              <a:tr h="279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2026444" y="4088706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R</a:t>
            </a:r>
            <a:r>
              <a:rPr lang="en-US" altLang="en-US" sz="2000" baseline="-25000"/>
              <a:t>1</a:t>
            </a: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3755232" y="4431606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R</a:t>
            </a:r>
            <a:r>
              <a:rPr lang="en-US" altLang="en-US" sz="2000" baseline="-25000"/>
              <a:t>2</a:t>
            </a: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3264694" y="5185669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cs typeface="Arial" panose="020B0604020202090204" pitchFamily="34" charset="0"/>
              </a:rPr>
              <a:t>÷</a:t>
            </a:r>
          </a:p>
        </p:txBody>
      </p:sp>
      <p:sp>
        <p:nvSpPr>
          <p:cNvPr id="13" name="Line 41"/>
          <p:cNvSpPr>
            <a:spLocks noChangeShapeType="1"/>
          </p:cNvSpPr>
          <p:nvPr/>
        </p:nvSpPr>
        <p:spPr bwMode="auto">
          <a:xfrm>
            <a:off x="4834732" y="5561906"/>
            <a:ext cx="8636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47513"/>
              </p:ext>
            </p:extLst>
          </p:nvPr>
        </p:nvGraphicFramePr>
        <p:xfrm>
          <a:off x="5884069" y="5080894"/>
          <a:ext cx="419100" cy="792798"/>
        </p:xfrm>
        <a:graphic>
          <a:graphicData uri="http://schemas.openxmlformats.org/drawingml/2006/table">
            <a:tbl>
              <a:tblPr/>
              <a:tblGrid>
                <a:gridCol w="419100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2128044" y="4960244"/>
            <a:ext cx="920750" cy="890587"/>
            <a:chOff x="948" y="2869"/>
            <a:chExt cx="580" cy="561"/>
          </a:xfrm>
        </p:grpSpPr>
        <p:sp>
          <p:nvSpPr>
            <p:cNvPr id="16" name="AutoShape 57"/>
            <p:cNvSpPr>
              <a:spLocks noChangeArrowheads="1"/>
            </p:cNvSpPr>
            <p:nvPr/>
          </p:nvSpPr>
          <p:spPr bwMode="auto">
            <a:xfrm>
              <a:off x="1111" y="2869"/>
              <a:ext cx="408" cy="136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58"/>
            <p:cNvSpPr>
              <a:spLocks noChangeArrowheads="1"/>
            </p:cNvSpPr>
            <p:nvPr/>
          </p:nvSpPr>
          <p:spPr bwMode="auto">
            <a:xfrm>
              <a:off x="1120" y="3287"/>
              <a:ext cx="408" cy="136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60"/>
            <p:cNvSpPr>
              <a:spLocks noChangeShapeType="1"/>
            </p:cNvSpPr>
            <p:nvPr/>
          </p:nvSpPr>
          <p:spPr bwMode="auto">
            <a:xfrm>
              <a:off x="948" y="302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/>
            <p:cNvSpPr>
              <a:spLocks noChangeShapeType="1"/>
            </p:cNvSpPr>
            <p:nvPr/>
          </p:nvSpPr>
          <p:spPr bwMode="auto">
            <a:xfrm>
              <a:off x="957" y="343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121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-220661" y="719396"/>
            <a:ext cx="8646318" cy="613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3600" dirty="0"/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3600" dirty="0"/>
          </a:p>
          <a:p>
            <a:pPr marL="571500" indent="-571500" algn="r" rtl="1">
              <a:lnSpc>
                <a:spcPct val="150000"/>
              </a:lnSpc>
              <a:buFontTx/>
              <a:buChar char="•"/>
            </a:pPr>
            <a:endParaRPr lang="fa-IR" altLang="en-US" sz="2800" b="1" spc="-100" dirty="0">
              <a:solidFill>
                <a:schemeClr val="tx2"/>
              </a:solidFill>
              <a:latin typeface="+mn-lt"/>
              <a:cs typeface="B Roya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کاربرد تقسیم برای پاسخ به پرس و جوهایی است که در شرط آنها کلمه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‘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همه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’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ذکر شده.</a:t>
            </a:r>
          </a:p>
          <a:p>
            <a:pPr marL="457200" indent="-457200" algn="r" rtl="1">
              <a:lnSpc>
                <a:spcPct val="150000"/>
              </a:lnSpc>
              <a:buFontTx/>
              <a:buChar char="•"/>
            </a:pPr>
            <a:r>
              <a:rPr lang="fa-IR" altLang="en-US" sz="2800" b="1" spc="-100" dirty="0" smtClean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مثال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: ليست دانشجويانی که همه دروس را گرفته اند.</a:t>
            </a:r>
          </a:p>
          <a:p>
            <a:pPr marL="457200" indent="-457200" algn="r" rtl="1">
              <a:lnSpc>
                <a:spcPct val="150000"/>
              </a:lnSpc>
              <a:buFontTx/>
              <a:buChar char="•"/>
            </a:pPr>
            <a:endParaRPr lang="fa-IR" altLang="en-US" sz="2800" b="1" spc="-100" dirty="0">
              <a:solidFill>
                <a:schemeClr val="tx2"/>
              </a:solidFill>
              <a:latin typeface="+mn-lt"/>
              <a:cs typeface="B Roya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مثال: ليست اساتيدی که با همه دانشجويان درس داشته اند.</a:t>
            </a:r>
          </a:p>
          <a:p>
            <a:endParaRPr lang="fa-IR" altLang="en-US" sz="1600" dirty="0"/>
          </a:p>
          <a:p>
            <a:pPr algn="r" rtl="1"/>
            <a:endParaRPr lang="fa-IR" altLang="en-US" sz="1050" dirty="0"/>
          </a:p>
          <a:p>
            <a:pPr algn="r" rtl="1"/>
            <a:endParaRPr lang="fa-IR" alt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/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کاربرد عملگر تقسيم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77938" y="1323975"/>
            <a:ext cx="1152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رابطه </a:t>
            </a:r>
            <a:r>
              <a:rPr lang="en-US" altLang="en-US" sz="20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S</a:t>
            </a:r>
          </a:p>
        </p:txBody>
      </p:sp>
      <p:graphicFrame>
        <p:nvGraphicFramePr>
          <p:cNvPr id="9" name="Group 8"/>
          <p:cNvGraphicFramePr>
            <a:graphicFrameLocks noGrp="1"/>
          </p:cNvGraphicFramePr>
          <p:nvPr/>
        </p:nvGraphicFramePr>
        <p:xfrm>
          <a:off x="427038" y="1844675"/>
          <a:ext cx="2587625" cy="853440"/>
        </p:xfrm>
        <a:graphic>
          <a:graphicData uri="http://schemas.openxmlformats.org/drawingml/2006/table">
            <a:tbl>
              <a:tblPr/>
              <a:tblGrid>
                <a:gridCol w="533400"/>
                <a:gridCol w="611187"/>
                <a:gridCol w="679450"/>
                <a:gridCol w="763588"/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Chemistry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3306763" y="1341438"/>
            <a:ext cx="1152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رابطه </a:t>
            </a:r>
            <a:r>
              <a:rPr lang="en-US" altLang="en-US" sz="20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T</a:t>
            </a:r>
          </a:p>
        </p:txBody>
      </p:sp>
      <p:graphicFrame>
        <p:nvGraphicFramePr>
          <p:cNvPr id="11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56988"/>
              </p:ext>
            </p:extLst>
          </p:nvPr>
        </p:nvGraphicFramePr>
        <p:xfrm>
          <a:off x="3090863" y="1787525"/>
          <a:ext cx="1752917" cy="863918"/>
        </p:xfrm>
        <a:graphic>
          <a:graphicData uri="http://schemas.openxmlformats.org/drawingml/2006/table">
            <a:tbl>
              <a:tblPr/>
              <a:tblGrid>
                <a:gridCol w="409575"/>
                <a:gridCol w="648017"/>
                <a:gridCol w="695325"/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Karim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Hamidi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Hassani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Omidi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42"/>
          <p:cNvGraphicFramePr>
            <a:graphicFrameLocks noGrp="1"/>
          </p:cNvGraphicFramePr>
          <p:nvPr/>
        </p:nvGraphicFramePr>
        <p:xfrm>
          <a:off x="4876800" y="1844675"/>
          <a:ext cx="1554163" cy="685800"/>
        </p:xfrm>
        <a:graphic>
          <a:graphicData uri="http://schemas.openxmlformats.org/drawingml/2006/table">
            <a:tbl>
              <a:tblPr/>
              <a:tblGrid>
                <a:gridCol w="417513"/>
                <a:gridCol w="635000"/>
                <a:gridCol w="501650"/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Units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DB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OS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5251450" y="1341438"/>
            <a:ext cx="1152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رابطه </a:t>
            </a:r>
            <a:r>
              <a:rPr lang="en-US" altLang="en-US" sz="20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C</a:t>
            </a:r>
          </a:p>
        </p:txBody>
      </p:sp>
      <p:graphicFrame>
        <p:nvGraphicFramePr>
          <p:cNvPr id="15" name="Group 57"/>
          <p:cNvGraphicFramePr>
            <a:graphicFrameLocks noGrp="1"/>
          </p:cNvGraphicFramePr>
          <p:nvPr/>
        </p:nvGraphicFramePr>
        <p:xfrm>
          <a:off x="6480175" y="1787525"/>
          <a:ext cx="2124075" cy="868680"/>
        </p:xfrm>
        <a:graphic>
          <a:graphicData uri="http://schemas.openxmlformats.org/drawingml/2006/table">
            <a:tbl>
              <a:tblPr/>
              <a:tblGrid>
                <a:gridCol w="615950"/>
                <a:gridCol w="476250"/>
                <a:gridCol w="481013"/>
                <a:gridCol w="550862"/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TId</a:t>
                      </a:r>
                      <a:endParaRPr kumimoji="0" lang="en-US" altLang="en-US" sz="11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CId</a:t>
                      </a:r>
                      <a:endParaRPr kumimoji="0" lang="en-US" altLang="en-US" sz="11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mark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01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03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Box 74"/>
          <p:cNvSpPr txBox="1">
            <a:spLocks noChangeArrowheads="1"/>
          </p:cNvSpPr>
          <p:nvPr/>
        </p:nvSpPr>
        <p:spPr bwMode="auto">
          <a:xfrm>
            <a:off x="6875463" y="1341438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20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رابطه </a:t>
            </a:r>
            <a:r>
              <a:rPr lang="en-US" altLang="en-US" sz="20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STC</a:t>
            </a:r>
          </a:p>
        </p:txBody>
      </p:sp>
      <p:sp>
        <p:nvSpPr>
          <p:cNvPr id="17" name="Text Box 78"/>
          <p:cNvSpPr txBox="1">
            <a:spLocks noChangeArrowheads="1"/>
          </p:cNvSpPr>
          <p:nvPr/>
        </p:nvSpPr>
        <p:spPr bwMode="auto">
          <a:xfrm>
            <a:off x="333377" y="5942806"/>
            <a:ext cx="633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</a:rPr>
              <a:t>(STC</a:t>
            </a:r>
            <a:r>
              <a:rPr lang="en-US" altLang="en-US" sz="1000" dirty="0">
                <a:solidFill>
                  <a:srgbClr val="0000CC"/>
                </a:solidFill>
              </a:rPr>
              <a:t> </a:t>
            </a:r>
            <a:r>
              <a:rPr lang="en-US" altLang="en-US" sz="2000" dirty="0"/>
              <a:t>∞</a:t>
            </a:r>
            <a:r>
              <a:rPr lang="en-US" altLang="en-US" sz="2000" b="1" dirty="0"/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T)</a:t>
            </a:r>
            <a:r>
              <a:rPr lang="en-US" altLang="en-US" sz="2000" dirty="0"/>
              <a:t> ÷  </a:t>
            </a:r>
            <a:r>
              <a:rPr lang="el-GR" altLang="en-US" sz="2000" dirty="0">
                <a:solidFill>
                  <a:srgbClr val="0000CC"/>
                </a:solidFill>
              </a:rPr>
              <a:t>π</a:t>
            </a:r>
            <a:r>
              <a:rPr lang="en-US" altLang="en-US" sz="2000" b="1" baseline="-25000" dirty="0" err="1">
                <a:solidFill>
                  <a:srgbClr val="6699FF"/>
                </a:solidFill>
              </a:rPr>
              <a:t>SId</a:t>
            </a:r>
            <a:r>
              <a:rPr lang="en-US" altLang="en-US" sz="2000" dirty="0"/>
              <a:t> (</a:t>
            </a:r>
            <a:r>
              <a:rPr lang="en-US" altLang="en-US" sz="2000" dirty="0">
                <a:solidFill>
                  <a:srgbClr val="0000CC"/>
                </a:solidFill>
              </a:rPr>
              <a:t>S)</a:t>
            </a:r>
          </a:p>
        </p:txBody>
      </p:sp>
      <p:sp>
        <p:nvSpPr>
          <p:cNvPr id="21" name="Line 84"/>
          <p:cNvSpPr>
            <a:spLocks noChangeShapeType="1"/>
          </p:cNvSpPr>
          <p:nvPr/>
        </p:nvSpPr>
        <p:spPr bwMode="auto">
          <a:xfrm flipH="1" flipV="1">
            <a:off x="2429502" y="6399284"/>
            <a:ext cx="1380497" cy="2301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>
            <a:off x="3503615" y="6363566"/>
            <a:ext cx="1423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2400" b="1" spc="-100" dirty="0">
                <a:latin typeface="+mn-lt"/>
                <a:cs typeface="B Roya" panose="00000400000000000000" pitchFamily="2" charset="-78"/>
              </a:rPr>
              <a:t>قسمت همه</a:t>
            </a:r>
            <a:endParaRPr lang="en-US" altLang="en-US" sz="2400" b="1" spc="-100" dirty="0">
              <a:latin typeface="+mn-lt"/>
              <a:cs typeface="B Roya" panose="00000400000000000000" pitchFamily="2" charset="-78"/>
            </a:endParaRPr>
          </a:p>
        </p:txBody>
      </p:sp>
      <p:sp>
        <p:nvSpPr>
          <p:cNvPr id="23" name="AutoShape 86"/>
          <p:cNvSpPr>
            <a:spLocks/>
          </p:cNvSpPr>
          <p:nvPr/>
        </p:nvSpPr>
        <p:spPr bwMode="auto">
          <a:xfrm rot="16200000">
            <a:off x="2385221" y="5967485"/>
            <a:ext cx="71438" cy="792163"/>
          </a:xfrm>
          <a:prstGeom prst="leftBrace">
            <a:avLst>
              <a:gd name="adj1" fmla="val 9240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333377" y="4975226"/>
            <a:ext cx="633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</a:rPr>
              <a:t>(S </a:t>
            </a:r>
            <a:r>
              <a:rPr lang="en-US" altLang="en-US" sz="2000" dirty="0"/>
              <a:t>∞</a:t>
            </a:r>
            <a:r>
              <a:rPr lang="en-US" altLang="en-US" sz="2000" b="1" dirty="0"/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STC</a:t>
            </a:r>
            <a:r>
              <a:rPr lang="en-US" altLang="en-US" sz="1000" dirty="0">
                <a:solidFill>
                  <a:srgbClr val="0000CC"/>
                </a:solidFill>
              </a:rPr>
              <a:t> </a:t>
            </a:r>
            <a:r>
              <a:rPr lang="en-US" altLang="en-US" sz="2000" dirty="0"/>
              <a:t>∞</a:t>
            </a:r>
            <a:r>
              <a:rPr lang="en-US" altLang="en-US" sz="2000" b="1" dirty="0"/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C)</a:t>
            </a:r>
            <a:r>
              <a:rPr lang="en-US" altLang="en-US" sz="2000" dirty="0"/>
              <a:t> ÷ </a:t>
            </a:r>
            <a:r>
              <a:rPr lang="en-US" altLang="en-US" sz="2000" dirty="0">
                <a:solidFill>
                  <a:srgbClr val="0000CC"/>
                </a:solidFill>
              </a:rPr>
              <a:t>C</a:t>
            </a:r>
          </a:p>
        </p:txBody>
      </p:sp>
      <p:grpSp>
        <p:nvGrpSpPr>
          <p:cNvPr id="25" name="Group 82"/>
          <p:cNvGrpSpPr>
            <a:grpSpLocks/>
          </p:cNvGrpSpPr>
          <p:nvPr/>
        </p:nvGrpSpPr>
        <p:grpSpPr bwMode="auto">
          <a:xfrm>
            <a:off x="583688" y="4330698"/>
            <a:ext cx="1845816" cy="752475"/>
            <a:chOff x="1036" y="2208"/>
            <a:chExt cx="753" cy="474"/>
          </a:xfrm>
        </p:grpSpPr>
        <p:sp>
          <p:nvSpPr>
            <p:cNvPr id="26" name="Line 80"/>
            <p:cNvSpPr>
              <a:spLocks noChangeShapeType="1"/>
            </p:cNvSpPr>
            <p:nvPr/>
          </p:nvSpPr>
          <p:spPr bwMode="auto">
            <a:xfrm>
              <a:off x="1513" y="2455"/>
              <a:ext cx="27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81"/>
            <p:cNvSpPr txBox="1">
              <a:spLocks noChangeArrowheads="1"/>
            </p:cNvSpPr>
            <p:nvPr/>
          </p:nvSpPr>
          <p:spPr bwMode="auto">
            <a:xfrm>
              <a:off x="1036" y="2208"/>
              <a:ext cx="6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fa-IR" altLang="en-US" sz="2400" b="1" spc="-100" dirty="0">
                  <a:latin typeface="+mn-lt"/>
                  <a:cs typeface="B Roya" panose="00000400000000000000" pitchFamily="2" charset="-78"/>
                </a:rPr>
                <a:t>قسمت همه</a:t>
              </a:r>
              <a:endParaRPr lang="en-US" altLang="en-US" sz="2400" b="1" spc="-100" dirty="0">
                <a:latin typeface="+mn-lt"/>
                <a:cs typeface="B Roy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535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66774" y="2971800"/>
            <a:ext cx="733425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altLang="en-US" sz="2800" dirty="0"/>
              <a:t>Backup</a:t>
            </a:r>
            <a:r>
              <a:rPr lang="fa-IR" altLang="en-US" sz="2800" dirty="0"/>
              <a:t> و </a:t>
            </a:r>
            <a:r>
              <a:rPr lang="en-US" altLang="en-US" sz="2800" dirty="0"/>
              <a:t>Restore</a:t>
            </a:r>
            <a:r>
              <a:rPr lang="fa-IR" altLang="en-US" sz="2800" dirty="0"/>
              <a:t> </a:t>
            </a:r>
          </a:p>
          <a:p>
            <a:pPr algn="ctr" rtl="1">
              <a:spcBef>
                <a:spcPct val="50000"/>
              </a:spcBef>
            </a:pPr>
            <a:r>
              <a:rPr lang="fa-IR" altLang="en-US" sz="2800" dirty="0"/>
              <a:t>در </a:t>
            </a:r>
            <a:r>
              <a:rPr lang="en-US" altLang="en-US" sz="2800" dirty="0"/>
              <a:t>SQL Server</a:t>
            </a:r>
            <a:endParaRPr lang="en-US" alt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3699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32643" y="1813411"/>
            <a:ext cx="7334251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r" rtl="1">
              <a:lnSpc>
                <a:spcPct val="15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حفظ امنيت</a:t>
            </a:r>
          </a:p>
          <a:p>
            <a:pPr marL="457200" indent="-457200" algn="r" rtl="1">
              <a:lnSpc>
                <a:spcPct val="150000"/>
              </a:lnSpc>
              <a:buFontTx/>
              <a:buChar char="•"/>
            </a:pPr>
            <a:endParaRPr lang="fa-IR" altLang="en-US" sz="2800" b="1" spc="-100" dirty="0">
              <a:solidFill>
                <a:schemeClr val="tx2"/>
              </a:solidFill>
              <a:latin typeface="+mn-lt"/>
              <a:cs typeface="B Roya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انتقال اطلاعات از يک سیستم (سرور) به سیستم دیگر</a:t>
            </a:r>
          </a:p>
          <a:p>
            <a:pPr lvl="2" indent="-457200" algn="r" rtl="1">
              <a:lnSpc>
                <a:spcPct val="150000"/>
              </a:lnSpc>
              <a:buFontTx/>
              <a:buChar char="•"/>
            </a:pPr>
            <a:r>
              <a:rPr lang="en-US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Backup 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گیری در سیستم مبدا</a:t>
            </a:r>
          </a:p>
          <a:p>
            <a:pPr lvl="2" indent="-457200" algn="r" rtl="1">
              <a:lnSpc>
                <a:spcPct val="150000"/>
              </a:lnSpc>
              <a:buFontTx/>
              <a:buChar char="•"/>
            </a:pPr>
            <a:r>
              <a:rPr lang="en-US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Restore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 کردن در سیستم مقصد</a:t>
            </a:r>
          </a:p>
          <a:p>
            <a:pPr marL="609600" indent="-609600" algn="r" rtl="1"/>
            <a:endParaRPr lang="en-US" alt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کاربرد: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527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084262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63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028700"/>
            <a:ext cx="7503608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03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74009" y="2438400"/>
            <a:ext cx="73517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/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2)  پشتيبان گيری در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SQL Server</a:t>
            </a: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/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  </a:t>
            </a:r>
            <a:endParaRPr lang="en-US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lvl="2" algn="r" rtl="1">
              <a:buFontTx/>
              <a:buAutoNum type="arabicPeriod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backup</a:t>
            </a: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lvl="2" algn="r" rtl="1">
              <a:buFontTx/>
              <a:buAutoNum type="arabicPeriod"/>
            </a:pPr>
            <a:endParaRPr lang="en-US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lvl="2" algn="r" rtl="1">
              <a:buFontTx/>
              <a:buAutoNum type="arabicPeriod"/>
            </a:pPr>
            <a:r>
              <a: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Restore </a:t>
            </a: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/>
            <a:endParaRPr lang="en-US" altLang="en-US" sz="2800" dirty="0">
              <a:cs typeface="Compset" panose="000004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آنچه در اين جلسه مي خوانيد: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8044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5" y="1143001"/>
            <a:ext cx="7734549" cy="58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98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03312"/>
            <a:ext cx="7391400" cy="55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43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1" y="1103312"/>
            <a:ext cx="739229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1"/>
            <a:ext cx="7385303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86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1"/>
            <a:ext cx="733788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85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9" y="1143001"/>
            <a:ext cx="7402019" cy="55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83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65" y="1162051"/>
            <a:ext cx="7241408" cy="54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50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2" y="1143001"/>
            <a:ext cx="7353454" cy="55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8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" y="1125538"/>
            <a:ext cx="7919197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در جبر رياضی, عملوند ها اعداد هستند. </a:t>
            </a:r>
            <a:endParaRPr lang="fa-IR" altLang="en-US" sz="2800" b="1" spc="-100" dirty="0" smtClean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lvl="1" algn="r" rtl="1">
              <a:lnSpc>
                <a:spcPct val="150000"/>
              </a:lnSpc>
              <a:buFontTx/>
              <a:buChar char="•"/>
            </a:pPr>
            <a:r>
              <a:rPr lang="fa-IR" altLang="en-US" sz="2800" b="1" spc="-100" dirty="0" smtClean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 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يعنی عملی (مثل +) روی يک يا چند عدد انجام مي </a:t>
            </a:r>
            <a:r>
              <a:rPr lang="fa-IR" altLang="en-US" sz="2800" b="1" spc="-100" dirty="0" smtClean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شود 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و حاصل يک عدد ديگر مي شود.  </a:t>
            </a:r>
          </a:p>
          <a:p>
            <a:pPr algn="r" rtl="1">
              <a:lnSpc>
                <a:spcPct val="150000"/>
              </a:lnSpc>
              <a:buFontTx/>
              <a:buChar char="•"/>
            </a:pP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>
              <a:lnSpc>
                <a:spcPct val="15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جبر رابطه ای جبری است که عملوندهای آن رابطه ها </a:t>
            </a:r>
            <a:r>
              <a:rPr lang="fa-IR" altLang="en-US" sz="2800" b="1" spc="-100" dirty="0" smtClean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(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جدولها) </a:t>
            </a:r>
            <a:r>
              <a:rPr lang="fa-IR" altLang="en-US" sz="2800" b="1" spc="-100" dirty="0" smtClean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هستند.</a:t>
            </a:r>
          </a:p>
          <a:p>
            <a:pPr lvl="1" algn="r" rtl="1">
              <a:lnSpc>
                <a:spcPct val="150000"/>
              </a:lnSpc>
              <a:buFontTx/>
              <a:buChar char="•"/>
            </a:pPr>
            <a:r>
              <a:rPr lang="fa-IR" altLang="en-US" sz="2800" b="1" spc="-100" dirty="0" smtClean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يعنی 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عملی (مثل پيوند) روی يک يا چند رابطه انجام مي </a:t>
            </a:r>
            <a:r>
              <a:rPr lang="fa-IR" altLang="en-US" sz="2800" b="1" spc="-100" dirty="0" smtClean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شود 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و حاصل يک رابطه ديگر مي شود. </a:t>
            </a:r>
            <a:endParaRPr lang="en-US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بخش اول: جبر رابطه‌اي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5638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55875" y="401638"/>
            <a:ext cx="3817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b="1">
                <a:solidFill>
                  <a:schemeClr val="bg1"/>
                </a:solidFill>
                <a:cs typeface="B Badr" panose="00000400000000000000" pitchFamily="2" charset="-78"/>
              </a:rPr>
              <a:t>داده</a:t>
            </a:r>
            <a:endParaRPr lang="en-US" altLang="en-US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عملگرهای جبر رابطه‌اي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6764337" y="2960687"/>
            <a:ext cx="1439863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altLang="en-US" sz="2000" b="1" spc="-100" dirty="0">
                <a:latin typeface="+mn-lt"/>
                <a:ea typeface="IranNastaliq" pitchFamily="18" charset="0"/>
                <a:cs typeface="B Roya" panose="00000400000000000000" pitchFamily="2" charset="-78"/>
              </a:rPr>
              <a:t>عملگرهاي جبر</a:t>
            </a:r>
          </a:p>
          <a:p>
            <a:pPr algn="ctr"/>
            <a:r>
              <a:rPr lang="fa-IR" altLang="en-US" sz="2000" b="1" spc="-100" dirty="0">
                <a:latin typeface="+mn-lt"/>
                <a:ea typeface="IranNastaliq" pitchFamily="18" charset="0"/>
                <a:cs typeface="B Roya" panose="00000400000000000000" pitchFamily="2" charset="-78"/>
              </a:rPr>
              <a:t>رابطه‌اي</a:t>
            </a:r>
            <a:endParaRPr lang="en-US" altLang="en-US" sz="2000" b="1" spc="-100" dirty="0">
              <a:latin typeface="+mn-lt"/>
              <a:ea typeface="IranNastaliq" pitchFamily="18" charset="0"/>
              <a:cs typeface="B Roya" panose="00000400000000000000" pitchFamily="2" charset="-78"/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066800" y="4371974"/>
            <a:ext cx="6130926" cy="2246311"/>
            <a:chOff x="289" y="2777"/>
            <a:chExt cx="3862" cy="1415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 rot="8276474">
              <a:off x="3198" y="2795"/>
              <a:ext cx="953" cy="227"/>
            </a:xfrm>
            <a:prstGeom prst="rightArrow">
              <a:avLst>
                <a:gd name="adj1" fmla="val 50000"/>
                <a:gd name="adj2" fmla="val 1049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233" y="3179"/>
              <a:ext cx="119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/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عملگرهاي پيوند</a:t>
              </a:r>
              <a:endPara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endParaRPr>
            </a:p>
          </p:txBody>
        </p:sp>
        <p:sp>
          <p:nvSpPr>
            <p:cNvPr id="11" name="AutoShape 8"/>
            <p:cNvSpPr>
              <a:spLocks/>
            </p:cNvSpPr>
            <p:nvPr/>
          </p:nvSpPr>
          <p:spPr bwMode="auto">
            <a:xfrm>
              <a:off x="1973" y="2795"/>
              <a:ext cx="226" cy="1134"/>
            </a:xfrm>
            <a:prstGeom prst="rightBrace">
              <a:avLst>
                <a:gd name="adj1" fmla="val 4181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89" y="2777"/>
              <a:ext cx="1756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1- ضرب دکارتی (</a:t>
              </a:r>
              <a:r>
                <a:rPr lang="en-US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×</a:t>
              </a:r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)</a:t>
              </a:r>
            </a:p>
            <a:p>
              <a:pPr algn="r" rtl="1"/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2- پيوند شرطی</a:t>
              </a:r>
              <a:r>
                <a:rPr lang="fa-IR" altLang="en-US" sz="2800" b="1" spc="-100" dirty="0">
                  <a:latin typeface="+mn-lt"/>
                  <a:ea typeface="IranNastaliq" pitchFamily="18" charset="0"/>
                  <a:cs typeface="B Roya" panose="00000400000000000000" pitchFamily="2" charset="-78"/>
                </a:rPr>
                <a:t> </a:t>
              </a:r>
              <a:r>
                <a:rPr lang="fa-IR" altLang="en-US" sz="2000" b="1" dirty="0"/>
                <a:t>(</a:t>
              </a:r>
              <a:r>
                <a:rPr lang="en-US" altLang="en-US" sz="2800" b="1" dirty="0"/>
                <a:t>×</a:t>
              </a:r>
              <a:r>
                <a:rPr lang="ru-RU" altLang="en-US" b="1" baseline="-25000" dirty="0">
                  <a:cs typeface="Arial" panose="020B0604020202090204" pitchFamily="34" charset="0"/>
                </a:rPr>
                <a:t>Ө</a:t>
              </a:r>
              <a:r>
                <a:rPr lang="fa-IR" altLang="en-US" sz="2000" b="1" dirty="0"/>
                <a:t>)</a:t>
              </a:r>
            </a:p>
            <a:p>
              <a:pPr algn="r" rtl="1"/>
              <a:r>
                <a:rPr lang="fa-IR" altLang="en-US" sz="2800" b="1" spc="-100" dirty="0" smtClean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3- </a:t>
              </a:r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پيوند طبيعی (∞)</a:t>
              </a:r>
            </a:p>
            <a:p>
              <a:pPr algn="r" rtl="1"/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4- نيم پيوند (</a:t>
              </a:r>
              <a:r>
                <a:rPr lang="el-G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α</a:t>
              </a:r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)</a:t>
              </a:r>
            </a:p>
            <a:p>
              <a:pPr algn="r" rtl="1"/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5- فراپيوند</a:t>
              </a:r>
              <a:endPara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endParaRPr>
            </a:p>
          </p:txBody>
        </p:sp>
      </p:grp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189038" y="2455862"/>
            <a:ext cx="5575301" cy="1944688"/>
            <a:chOff x="366" y="1570"/>
            <a:chExt cx="3512" cy="1225"/>
          </a:xfrm>
        </p:grpSpPr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366" y="1570"/>
              <a:ext cx="2650" cy="1225"/>
              <a:chOff x="411" y="935"/>
              <a:chExt cx="2650" cy="1225"/>
            </a:xfrm>
          </p:grpSpPr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436" y="1421"/>
                <a:ext cx="1625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altLang="en-US" sz="2800" b="1" spc="-100" dirty="0">
                    <a:solidFill>
                      <a:schemeClr val="tx2"/>
                    </a:solidFill>
                    <a:latin typeface="+mn-lt"/>
                    <a:ea typeface="IranNastaliq" pitchFamily="18" charset="0"/>
                    <a:cs typeface="B Roya" panose="00000400000000000000" pitchFamily="2" charset="-78"/>
                  </a:rPr>
                  <a:t>عملگرهاي مجموعه ای</a:t>
                </a:r>
                <a:endParaRPr lang="en-US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endParaRPr>
              </a:p>
            </p:txBody>
          </p:sp>
          <p:sp>
            <p:nvSpPr>
              <p:cNvPr id="17" name="AutoShape 7"/>
              <p:cNvSpPr>
                <a:spLocks/>
              </p:cNvSpPr>
              <p:nvPr/>
            </p:nvSpPr>
            <p:spPr bwMode="auto">
              <a:xfrm>
                <a:off x="1247" y="935"/>
                <a:ext cx="226" cy="1225"/>
              </a:xfrm>
              <a:prstGeom prst="rightBrace">
                <a:avLst>
                  <a:gd name="adj1" fmla="val 4517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411" y="1183"/>
                <a:ext cx="903" cy="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altLang="en-US" sz="2800" b="1" spc="-100" dirty="0">
                    <a:solidFill>
                      <a:schemeClr val="tx2"/>
                    </a:solidFill>
                    <a:latin typeface="+mn-lt"/>
                    <a:ea typeface="IranNastaliq" pitchFamily="18" charset="0"/>
                    <a:cs typeface="B Roya" panose="00000400000000000000" pitchFamily="2" charset="-78"/>
                  </a:rPr>
                  <a:t>1- اجتماع</a:t>
                </a:r>
              </a:p>
              <a:p>
                <a:pPr algn="r" rtl="1"/>
                <a:r>
                  <a:rPr lang="fa-IR" altLang="en-US" sz="2800" b="1" spc="-100" dirty="0">
                    <a:solidFill>
                      <a:schemeClr val="tx2"/>
                    </a:solidFill>
                    <a:latin typeface="+mn-lt"/>
                    <a:ea typeface="IranNastaliq" pitchFamily="18" charset="0"/>
                    <a:cs typeface="B Roya" panose="00000400000000000000" pitchFamily="2" charset="-78"/>
                  </a:rPr>
                  <a:t>2- اشتراك</a:t>
                </a:r>
              </a:p>
              <a:p>
                <a:pPr algn="r" rtl="1"/>
                <a:r>
                  <a:rPr lang="fa-IR" altLang="en-US" sz="2800" b="1" spc="-100" dirty="0">
                    <a:solidFill>
                      <a:schemeClr val="tx2"/>
                    </a:solidFill>
                    <a:latin typeface="+mn-lt"/>
                    <a:ea typeface="IranNastaliq" pitchFamily="18" charset="0"/>
                    <a:cs typeface="B Roya" panose="00000400000000000000" pitchFamily="2" charset="-78"/>
                  </a:rPr>
                  <a:t>3- تفاضل</a:t>
                </a:r>
              </a:p>
            </p:txBody>
          </p:sp>
        </p:grp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 rot="10800000">
              <a:off x="2971" y="2205"/>
              <a:ext cx="907" cy="227"/>
            </a:xfrm>
            <a:prstGeom prst="rightArrow">
              <a:avLst>
                <a:gd name="adj1" fmla="val 50000"/>
                <a:gd name="adj2" fmla="val 9989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1622425" y="1447800"/>
            <a:ext cx="5357812" cy="1584325"/>
            <a:chOff x="639" y="935"/>
            <a:chExt cx="3375" cy="998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 rot="12679073">
              <a:off x="3016" y="1706"/>
              <a:ext cx="998" cy="227"/>
            </a:xfrm>
            <a:prstGeom prst="rightArrow">
              <a:avLst>
                <a:gd name="adj1" fmla="val 50000"/>
                <a:gd name="adj2" fmla="val 10991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2032" y="1208"/>
              <a:ext cx="121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/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عملگرهاي ساده</a:t>
              </a:r>
              <a:endPara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endParaRPr>
            </a:p>
          </p:txBody>
        </p:sp>
        <p:sp>
          <p:nvSpPr>
            <p:cNvPr id="22" name="AutoShape 15"/>
            <p:cNvSpPr>
              <a:spLocks/>
            </p:cNvSpPr>
            <p:nvPr/>
          </p:nvSpPr>
          <p:spPr bwMode="auto">
            <a:xfrm>
              <a:off x="1838" y="935"/>
              <a:ext cx="226" cy="635"/>
            </a:xfrm>
            <a:prstGeom prst="rightBrace">
              <a:avLst>
                <a:gd name="adj1" fmla="val 2341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639" y="978"/>
              <a:ext cx="126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rtl="1"/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1- </a:t>
              </a:r>
              <a:r>
                <a:rPr lang="en-US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Selection</a:t>
              </a:r>
              <a:endPara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endParaRPr>
            </a:p>
            <a:p>
              <a:pPr algn="r" rtl="1"/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2- </a:t>
              </a:r>
              <a:r>
                <a:rPr lang="en-US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Projection</a:t>
              </a:r>
              <a:endPara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196137" y="4256087"/>
            <a:ext cx="863600" cy="1311275"/>
            <a:chOff x="4150" y="2704"/>
            <a:chExt cx="544" cy="826"/>
          </a:xfrm>
        </p:grpSpPr>
        <p:sp>
          <p:nvSpPr>
            <p:cNvPr id="25" name="AutoShape 17"/>
            <p:cNvSpPr>
              <a:spLocks noChangeArrowheads="1"/>
            </p:cNvSpPr>
            <p:nvPr/>
          </p:nvSpPr>
          <p:spPr bwMode="auto">
            <a:xfrm rot="5246853">
              <a:off x="4094" y="2851"/>
              <a:ext cx="522" cy="227"/>
            </a:xfrm>
            <a:prstGeom prst="rightArrow">
              <a:avLst>
                <a:gd name="adj1" fmla="val 50000"/>
                <a:gd name="adj2" fmla="val 5748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4150" y="3203"/>
              <a:ext cx="5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تقسيم</a:t>
              </a:r>
              <a:endPara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565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2698750" y="473075"/>
            <a:ext cx="3817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b="1">
                <a:solidFill>
                  <a:schemeClr val="bg1"/>
                </a:solidFill>
                <a:cs typeface="B Badr" panose="00000400000000000000" pitchFamily="2" charset="-78"/>
              </a:rPr>
              <a:t>داده</a:t>
            </a:r>
            <a:endParaRPr lang="en-US" altLang="en-US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2819400"/>
            <a:ext cx="7943850" cy="107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altLang="en-US" sz="2800" b="1" dirty="0">
                <a:solidFill>
                  <a:schemeClr val="accent2"/>
                </a:solidFill>
              </a:rPr>
              <a:t>عملگرهای ساده</a:t>
            </a:r>
          </a:p>
          <a:p>
            <a:pPr algn="ctr" rtl="1">
              <a:lnSpc>
                <a:spcPct val="120000"/>
              </a:lnSpc>
            </a:pPr>
            <a:r>
              <a:rPr lang="fa-IR" altLang="en-US" sz="2800" b="1" dirty="0">
                <a:solidFill>
                  <a:schemeClr val="accent2"/>
                </a:solidFill>
              </a:rPr>
              <a:t>(تک عملوندی)</a:t>
            </a:r>
            <a:endParaRPr lang="en-US" alt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7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35150" y="473075"/>
            <a:ext cx="4537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3200" b="1">
                <a:solidFill>
                  <a:schemeClr val="bg1"/>
                </a:solidFill>
                <a:cs typeface="B Badr" panose="00000400000000000000" pitchFamily="2" charset="-78"/>
              </a:rPr>
              <a:t>تعريف داده از ديدگاه </a:t>
            </a:r>
            <a:r>
              <a:rPr lang="en-US" altLang="en-US" sz="3200">
                <a:solidFill>
                  <a:schemeClr val="bg1"/>
                </a:solidFill>
                <a:cs typeface="B Badr" panose="00000400000000000000" pitchFamily="2" charset="-78"/>
              </a:rPr>
              <a:t>ANSI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1333500"/>
            <a:ext cx="75596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عملگر گزينش تاپلهايي از يك رابطه را که شرطی را دارا </a:t>
            </a:r>
            <a:r>
              <a:rPr lang="fa-IR" altLang="en-US" sz="2800" b="1" spc="-100" dirty="0" smtClean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باشند گزينش 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مي‌كند (سطرهايي از جدول را). </a:t>
            </a:r>
          </a:p>
          <a:p>
            <a:pPr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اين عملگر تك عملوندي است.</a:t>
            </a:r>
          </a:p>
          <a:p>
            <a:pPr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مثال:</a:t>
            </a: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b="1" spc="-100" dirty="0" smtClean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اسکيمای جدول حاصل تغيير نمی کند.</a:t>
            </a:r>
            <a:endParaRPr lang="el-G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Selection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 (گزينش)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402291" y="3681963"/>
            <a:ext cx="2616200" cy="1960562"/>
            <a:chOff x="657" y="2205"/>
            <a:chExt cx="1648" cy="1235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756" y="2859"/>
              <a:ext cx="549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/>
                <a:t>Ahmadi</a:t>
              </a:r>
            </a:p>
            <a:p>
              <a:pPr algn="ctr">
                <a:buFontTx/>
                <a:buNone/>
              </a:pPr>
              <a:r>
                <a:rPr lang="en-US" altLang="en-US" sz="1600"/>
                <a:t>Rezaei</a:t>
              </a:r>
            </a:p>
            <a:p>
              <a:pPr algn="ctr">
                <a:buFontTx/>
                <a:buNone/>
              </a:pPr>
              <a:r>
                <a:rPr lang="en-US" altLang="en-US" sz="1600"/>
                <a:t>Hasani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206" y="2859"/>
              <a:ext cx="550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/>
                <a:t>Ali</a:t>
              </a:r>
            </a:p>
            <a:p>
              <a:pPr algn="ctr">
                <a:buFontTx/>
                <a:buNone/>
              </a:pPr>
              <a:r>
                <a:rPr lang="en-US" altLang="en-US" sz="1600"/>
                <a:t>Reza</a:t>
              </a:r>
            </a:p>
            <a:p>
              <a:pPr algn="ctr">
                <a:buFontTx/>
                <a:buNone/>
              </a:pPr>
              <a:r>
                <a:rPr lang="en-US" altLang="en-US" sz="1600"/>
                <a:t>Hassan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57" y="2859"/>
              <a:ext cx="549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/>
                <a:t>84110</a:t>
              </a:r>
            </a:p>
            <a:p>
              <a:pPr algn="ctr">
                <a:buFontTx/>
                <a:buNone/>
              </a:pPr>
              <a:r>
                <a:rPr lang="en-US" altLang="en-US" sz="1600"/>
                <a:t>84120</a:t>
              </a:r>
            </a:p>
            <a:p>
              <a:pPr algn="ctr">
                <a:buFontTx/>
                <a:buNone/>
              </a:pPr>
              <a:r>
                <a:rPr lang="en-US" altLang="en-US" sz="1600"/>
                <a:t>84130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756" y="2568"/>
              <a:ext cx="5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b="1"/>
                <a:t>Family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206" y="2568"/>
              <a:ext cx="5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b="1"/>
                <a:t>Name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57" y="2568"/>
              <a:ext cx="5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b="1" u="sng"/>
                <a:t>Id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57" y="2568"/>
              <a:ext cx="54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657" y="2859"/>
              <a:ext cx="1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57" y="3440"/>
              <a:ext cx="54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657" y="2568"/>
              <a:ext cx="0" cy="29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206" y="2568"/>
              <a:ext cx="0" cy="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756" y="2568"/>
              <a:ext cx="0" cy="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305" y="2568"/>
              <a:ext cx="0" cy="87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206" y="2568"/>
              <a:ext cx="55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756" y="2568"/>
              <a:ext cx="54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756" y="3440"/>
              <a:ext cx="54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1206" y="3440"/>
              <a:ext cx="55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657" y="2859"/>
              <a:ext cx="0" cy="58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020" y="2205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fa-IR" altLang="en-US" sz="2400"/>
                <a:t>رابطه </a:t>
              </a:r>
              <a:r>
                <a:rPr lang="en-US" altLang="en-US" sz="2400"/>
                <a:t>S</a:t>
              </a:r>
            </a:p>
          </p:txBody>
        </p:sp>
      </p:grpSp>
      <p:graphicFrame>
        <p:nvGraphicFramePr>
          <p:cNvPr id="28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036100"/>
              </p:ext>
            </p:extLst>
          </p:nvPr>
        </p:nvGraphicFramePr>
        <p:xfrm>
          <a:off x="5226703" y="4258225"/>
          <a:ext cx="2616200" cy="1384301"/>
        </p:xfrm>
        <a:graphic>
          <a:graphicData uri="http://schemas.openxmlformats.org/drawingml/2006/table">
            <a:tbl>
              <a:tblPr/>
              <a:tblGrid>
                <a:gridCol w="871538"/>
                <a:gridCol w="873125"/>
                <a:gridCol w="871537"/>
              </a:tblGrid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Id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Family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84120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84130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Reza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Hassan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Rezaei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Hasani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9" name="Group 57"/>
          <p:cNvGrpSpPr>
            <a:grpSpLocks/>
          </p:cNvGrpSpPr>
          <p:nvPr/>
        </p:nvGrpSpPr>
        <p:grpSpPr bwMode="auto">
          <a:xfrm>
            <a:off x="3355041" y="4402688"/>
            <a:ext cx="2089150" cy="720725"/>
            <a:chOff x="2517" y="2659"/>
            <a:chExt cx="1316" cy="454"/>
          </a:xfrm>
        </p:grpSpPr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517" y="3113"/>
              <a:ext cx="1179" cy="0"/>
            </a:xfrm>
            <a:prstGeom prst="line">
              <a:avLst/>
            </a:prstGeom>
            <a:noFill/>
            <a:ln w="1270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46"/>
            <p:cNvSpPr txBox="1">
              <a:spLocks noChangeArrowheads="1"/>
            </p:cNvSpPr>
            <p:nvPr/>
          </p:nvSpPr>
          <p:spPr bwMode="auto">
            <a:xfrm>
              <a:off x="2517" y="2659"/>
              <a:ext cx="1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n-US" sz="2400">
                  <a:solidFill>
                    <a:srgbClr val="0000CC"/>
                  </a:solidFill>
                </a:rPr>
                <a:t>δ</a:t>
              </a:r>
              <a:r>
                <a:rPr lang="en-US" altLang="en-US" sz="2400" b="1">
                  <a:solidFill>
                    <a:srgbClr val="0000CC"/>
                  </a:solidFill>
                </a:rPr>
                <a:t> </a:t>
              </a:r>
              <a:r>
                <a:rPr lang="en-US" altLang="en-US" sz="2000" b="1" baseline="-25000">
                  <a:solidFill>
                    <a:srgbClr val="9999FF"/>
                  </a:solidFill>
                </a:rPr>
                <a:t>Id &gt; 84115</a:t>
              </a:r>
              <a:r>
                <a:rPr lang="en-US" altLang="en-US" sz="2400">
                  <a:solidFill>
                    <a:srgbClr val="0000CC"/>
                  </a:solidFill>
                </a:rPr>
                <a:t> (S)</a:t>
              </a:r>
            </a:p>
          </p:txBody>
        </p:sp>
      </p:grpSp>
      <p:grpSp>
        <p:nvGrpSpPr>
          <p:cNvPr id="32" name="Group 55"/>
          <p:cNvGrpSpPr>
            <a:grpSpLocks/>
          </p:cNvGrpSpPr>
          <p:nvPr/>
        </p:nvGrpSpPr>
        <p:grpSpPr bwMode="auto">
          <a:xfrm>
            <a:off x="2635903" y="4870702"/>
            <a:ext cx="1728788" cy="1243013"/>
            <a:chOff x="2290" y="2886"/>
            <a:chExt cx="908" cy="783"/>
          </a:xfrm>
        </p:grpSpPr>
        <p:sp>
          <p:nvSpPr>
            <p:cNvPr id="33" name="Line 48"/>
            <p:cNvSpPr>
              <a:spLocks noChangeShapeType="1"/>
            </p:cNvSpPr>
            <p:nvPr/>
          </p:nvSpPr>
          <p:spPr bwMode="auto">
            <a:xfrm flipV="1">
              <a:off x="2925" y="2886"/>
              <a:ext cx="46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49"/>
            <p:cNvSpPr txBox="1">
              <a:spLocks noChangeArrowheads="1"/>
            </p:cNvSpPr>
            <p:nvPr/>
          </p:nvSpPr>
          <p:spPr bwMode="auto">
            <a:xfrm>
              <a:off x="2290" y="3339"/>
              <a:ext cx="9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شرط گزينش</a:t>
              </a:r>
              <a:endPara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endParaRPr>
            </a:p>
          </p:txBody>
        </p:sp>
      </p:grpSp>
      <p:grpSp>
        <p:nvGrpSpPr>
          <p:cNvPr id="35" name="Group 58"/>
          <p:cNvGrpSpPr>
            <a:grpSpLocks/>
          </p:cNvGrpSpPr>
          <p:nvPr/>
        </p:nvGrpSpPr>
        <p:grpSpPr bwMode="auto">
          <a:xfrm>
            <a:off x="4291666" y="3551788"/>
            <a:ext cx="1008062" cy="852487"/>
            <a:chOff x="3107" y="2123"/>
            <a:chExt cx="635" cy="537"/>
          </a:xfrm>
        </p:grpSpPr>
        <p:sp>
          <p:nvSpPr>
            <p:cNvPr id="36" name="Line 47"/>
            <p:cNvSpPr>
              <a:spLocks noChangeShapeType="1"/>
            </p:cNvSpPr>
            <p:nvPr/>
          </p:nvSpPr>
          <p:spPr bwMode="auto">
            <a:xfrm flipH="1">
              <a:off x="3379" y="2341"/>
              <a:ext cx="91" cy="3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50"/>
            <p:cNvSpPr txBox="1">
              <a:spLocks noChangeArrowheads="1"/>
            </p:cNvSpPr>
            <p:nvPr/>
          </p:nvSpPr>
          <p:spPr bwMode="auto">
            <a:xfrm>
              <a:off x="3107" y="2123"/>
              <a:ext cx="63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عملوند</a:t>
              </a:r>
              <a:endPara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endParaRPr>
            </a:p>
          </p:txBody>
        </p:sp>
      </p:grpSp>
      <p:grpSp>
        <p:nvGrpSpPr>
          <p:cNvPr id="38" name="Group 54"/>
          <p:cNvGrpSpPr>
            <a:grpSpLocks/>
          </p:cNvGrpSpPr>
          <p:nvPr/>
        </p:nvGrpSpPr>
        <p:grpSpPr bwMode="auto">
          <a:xfrm>
            <a:off x="2549852" y="3540825"/>
            <a:ext cx="1631951" cy="844550"/>
            <a:chOff x="1996" y="2082"/>
            <a:chExt cx="1028" cy="532"/>
          </a:xfrm>
        </p:grpSpPr>
        <p:sp>
          <p:nvSpPr>
            <p:cNvPr id="39" name="Line 51"/>
            <p:cNvSpPr>
              <a:spLocks noChangeShapeType="1"/>
            </p:cNvSpPr>
            <p:nvPr/>
          </p:nvSpPr>
          <p:spPr bwMode="auto">
            <a:xfrm>
              <a:off x="2563" y="2378"/>
              <a:ext cx="45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1996" y="2082"/>
              <a:ext cx="10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fa-IR" altLang="en-US" sz="24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عملگر گزينش</a:t>
              </a:r>
              <a:endPara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768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55875" y="401638"/>
            <a:ext cx="273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3200" b="1">
                <a:solidFill>
                  <a:schemeClr val="bg1"/>
                </a:solidFill>
              </a:rPr>
              <a:t>تعريف اطلاع</a:t>
            </a:r>
            <a:endParaRPr lang="en-US" altLang="en-US" sz="3200" b="1">
              <a:solidFill>
                <a:schemeClr val="bg1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8150" y="1257290"/>
            <a:ext cx="771525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عملگر پرتو نمايش رابطه را به تعدادی از فيلدها (بجای همه فيلدها) محدود ميکند. </a:t>
            </a:r>
          </a:p>
          <a:p>
            <a:pPr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اين عملگر تك عملوندي است.</a:t>
            </a:r>
          </a:p>
          <a:p>
            <a:pPr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مثال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:</a:t>
            </a: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اسکيمای جدول حاصل معمولا تغيير می کند.</a:t>
            </a:r>
            <a:endParaRPr lang="el-G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Projection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 (پرتو)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922338" y="3109912"/>
            <a:ext cx="2616200" cy="1960562"/>
            <a:chOff x="657" y="2205"/>
            <a:chExt cx="1648" cy="1235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756" y="2859"/>
              <a:ext cx="549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/>
                <a:t>Ahmadi</a:t>
              </a:r>
            </a:p>
            <a:p>
              <a:pPr algn="ctr">
                <a:buFontTx/>
                <a:buNone/>
              </a:pPr>
              <a:r>
                <a:rPr lang="en-US" altLang="en-US" sz="1600"/>
                <a:t>Rezaei</a:t>
              </a:r>
            </a:p>
            <a:p>
              <a:pPr algn="ctr">
                <a:buFontTx/>
                <a:buNone/>
              </a:pPr>
              <a:r>
                <a:rPr lang="en-US" altLang="en-US" sz="1600"/>
                <a:t>Hasani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206" y="2859"/>
              <a:ext cx="550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/>
                <a:t>Ali</a:t>
              </a:r>
            </a:p>
            <a:p>
              <a:pPr algn="ctr">
                <a:buFontTx/>
                <a:buNone/>
              </a:pPr>
              <a:r>
                <a:rPr lang="en-US" altLang="en-US" sz="1600"/>
                <a:t>Reza</a:t>
              </a:r>
            </a:p>
            <a:p>
              <a:pPr algn="ctr">
                <a:buFontTx/>
                <a:buNone/>
              </a:pPr>
              <a:r>
                <a:rPr lang="en-US" altLang="en-US" sz="1600"/>
                <a:t>Hassan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657" y="2859"/>
              <a:ext cx="549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/>
                <a:t>84110</a:t>
              </a:r>
            </a:p>
            <a:p>
              <a:pPr algn="ctr">
                <a:buFontTx/>
                <a:buNone/>
              </a:pPr>
              <a:r>
                <a:rPr lang="en-US" altLang="en-US" sz="1600"/>
                <a:t>84120</a:t>
              </a:r>
            </a:p>
            <a:p>
              <a:pPr algn="ctr">
                <a:buFontTx/>
                <a:buNone/>
              </a:pPr>
              <a:r>
                <a:rPr lang="en-US" altLang="en-US" sz="1600"/>
                <a:t>84130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756" y="2568"/>
              <a:ext cx="5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b="1"/>
                <a:t>Family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206" y="2568"/>
              <a:ext cx="5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b="1"/>
                <a:t>Name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657" y="2568"/>
              <a:ext cx="5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90204" pitchFamily="34" charset="0"/>
                  <a:cs typeface="Arial" panose="020B060402020209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b="1" u="sng"/>
                <a:t>Id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657" y="2568"/>
              <a:ext cx="54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657" y="2859"/>
              <a:ext cx="1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657" y="3440"/>
              <a:ext cx="54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57" y="2568"/>
              <a:ext cx="0" cy="29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1206" y="2568"/>
              <a:ext cx="0" cy="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756" y="2568"/>
              <a:ext cx="0" cy="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305" y="2568"/>
              <a:ext cx="0" cy="87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1206" y="2568"/>
              <a:ext cx="55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756" y="2568"/>
              <a:ext cx="54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1756" y="3440"/>
              <a:ext cx="549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1206" y="3440"/>
              <a:ext cx="55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657" y="2859"/>
              <a:ext cx="0" cy="58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1020" y="2205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fa-IR" altLang="en-US" sz="2400"/>
                <a:t>رابطه </a:t>
              </a:r>
              <a:r>
                <a:rPr lang="en-US" altLang="en-US" sz="2400"/>
                <a:t>S</a:t>
              </a:r>
            </a:p>
          </p:txBody>
        </p:sp>
      </p:grpSp>
      <p:graphicFrame>
        <p:nvGraphicFramePr>
          <p:cNvPr id="2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476330"/>
              </p:ext>
            </p:extLst>
          </p:nvPr>
        </p:nvGraphicFramePr>
        <p:xfrm>
          <a:off x="6019800" y="3686174"/>
          <a:ext cx="1744663" cy="1384301"/>
        </p:xfrm>
        <a:graphic>
          <a:graphicData uri="http://schemas.openxmlformats.org/drawingml/2006/table">
            <a:tbl>
              <a:tblPr/>
              <a:tblGrid>
                <a:gridCol w="873125"/>
                <a:gridCol w="871538"/>
              </a:tblGrid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Name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Family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Reza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Hassan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Ahmadi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Rezaei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Hasani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0" name="Group 43"/>
          <p:cNvGrpSpPr>
            <a:grpSpLocks/>
          </p:cNvGrpSpPr>
          <p:nvPr/>
        </p:nvGrpSpPr>
        <p:grpSpPr bwMode="auto">
          <a:xfrm>
            <a:off x="3875088" y="3830637"/>
            <a:ext cx="2089150" cy="720725"/>
            <a:chOff x="2517" y="2659"/>
            <a:chExt cx="1316" cy="454"/>
          </a:xfrm>
        </p:grpSpPr>
        <p:sp>
          <p:nvSpPr>
            <p:cNvPr id="31" name="Line 44"/>
            <p:cNvSpPr>
              <a:spLocks noChangeShapeType="1"/>
            </p:cNvSpPr>
            <p:nvPr/>
          </p:nvSpPr>
          <p:spPr bwMode="auto">
            <a:xfrm>
              <a:off x="2517" y="3113"/>
              <a:ext cx="1179" cy="0"/>
            </a:xfrm>
            <a:prstGeom prst="line">
              <a:avLst/>
            </a:prstGeom>
            <a:noFill/>
            <a:ln w="1270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45"/>
            <p:cNvSpPr txBox="1">
              <a:spLocks noChangeArrowheads="1"/>
            </p:cNvSpPr>
            <p:nvPr/>
          </p:nvSpPr>
          <p:spPr bwMode="auto">
            <a:xfrm>
              <a:off x="2517" y="2659"/>
              <a:ext cx="1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n-US" sz="2400">
                  <a:solidFill>
                    <a:srgbClr val="0000CC"/>
                  </a:solidFill>
                  <a:cs typeface="Arial" panose="020B0604020202090204" pitchFamily="34" charset="0"/>
                </a:rPr>
                <a:t>π</a:t>
              </a:r>
              <a:r>
                <a:rPr lang="en-US" altLang="en-US" sz="2400" b="1">
                  <a:solidFill>
                    <a:srgbClr val="0000CC"/>
                  </a:solidFill>
                </a:rPr>
                <a:t> </a:t>
              </a:r>
              <a:r>
                <a:rPr lang="en-US" altLang="en-US" sz="2000" b="1" baseline="-25000">
                  <a:solidFill>
                    <a:srgbClr val="9999FF"/>
                  </a:solidFill>
                </a:rPr>
                <a:t>Name</a:t>
              </a:r>
              <a:r>
                <a:rPr lang="en-US" altLang="en-US" sz="1800" b="1" baseline="-25000">
                  <a:solidFill>
                    <a:srgbClr val="9999FF"/>
                  </a:solidFill>
                </a:rPr>
                <a:t>,</a:t>
              </a:r>
              <a:r>
                <a:rPr lang="en-US" altLang="en-US" sz="2000" b="1" baseline="-25000">
                  <a:solidFill>
                    <a:srgbClr val="9999FF"/>
                  </a:solidFill>
                </a:rPr>
                <a:t>Family</a:t>
              </a:r>
              <a:r>
                <a:rPr lang="en-US" altLang="en-US" sz="2400">
                  <a:solidFill>
                    <a:srgbClr val="0000CC"/>
                  </a:solidFill>
                </a:rPr>
                <a:t> (S)</a:t>
              </a:r>
            </a:p>
          </p:txBody>
        </p:sp>
      </p:grpSp>
      <p:grpSp>
        <p:nvGrpSpPr>
          <p:cNvPr id="33" name="Group 46"/>
          <p:cNvGrpSpPr>
            <a:grpSpLocks/>
          </p:cNvGrpSpPr>
          <p:nvPr/>
        </p:nvGrpSpPr>
        <p:grpSpPr bwMode="auto">
          <a:xfrm>
            <a:off x="3657600" y="4343398"/>
            <a:ext cx="1635125" cy="1065379"/>
            <a:chOff x="2290" y="2886"/>
            <a:chExt cx="1030" cy="800"/>
          </a:xfrm>
        </p:grpSpPr>
        <p:sp>
          <p:nvSpPr>
            <p:cNvPr id="34" name="Line 47"/>
            <p:cNvSpPr>
              <a:spLocks noChangeShapeType="1"/>
            </p:cNvSpPr>
            <p:nvPr/>
          </p:nvSpPr>
          <p:spPr bwMode="auto">
            <a:xfrm flipV="1">
              <a:off x="2925" y="2886"/>
              <a:ext cx="46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48"/>
            <p:cNvSpPr txBox="1">
              <a:spLocks noChangeArrowheads="1"/>
            </p:cNvSpPr>
            <p:nvPr/>
          </p:nvSpPr>
          <p:spPr bwMode="auto">
            <a:xfrm>
              <a:off x="2290" y="3339"/>
              <a:ext cx="1030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fa-IR" altLang="en-US" sz="24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فيلدهای انتخابی</a:t>
              </a:r>
              <a:endParaRPr lang="en-US" altLang="en-US" sz="24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endParaRPr>
            </a:p>
          </p:txBody>
        </p:sp>
      </p:grpSp>
      <p:grpSp>
        <p:nvGrpSpPr>
          <p:cNvPr id="36" name="Group 49"/>
          <p:cNvGrpSpPr>
            <a:grpSpLocks/>
          </p:cNvGrpSpPr>
          <p:nvPr/>
        </p:nvGrpSpPr>
        <p:grpSpPr bwMode="auto">
          <a:xfrm>
            <a:off x="5459413" y="3021013"/>
            <a:ext cx="1008063" cy="869951"/>
            <a:chOff x="3288" y="2112"/>
            <a:chExt cx="635" cy="548"/>
          </a:xfrm>
        </p:grpSpPr>
        <p:sp>
          <p:nvSpPr>
            <p:cNvPr id="37" name="Line 50"/>
            <p:cNvSpPr>
              <a:spLocks noChangeShapeType="1"/>
            </p:cNvSpPr>
            <p:nvPr/>
          </p:nvSpPr>
          <p:spPr bwMode="auto">
            <a:xfrm flipH="1">
              <a:off x="3379" y="2341"/>
              <a:ext cx="91" cy="3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51"/>
            <p:cNvSpPr txBox="1">
              <a:spLocks noChangeArrowheads="1"/>
            </p:cNvSpPr>
            <p:nvPr/>
          </p:nvSpPr>
          <p:spPr bwMode="auto">
            <a:xfrm>
              <a:off x="3288" y="2112"/>
              <a:ext cx="63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عملوند</a:t>
              </a:r>
              <a:endPara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endParaRPr>
            </a:p>
          </p:txBody>
        </p:sp>
      </p:grpSp>
      <p:grpSp>
        <p:nvGrpSpPr>
          <p:cNvPr id="39" name="Group 52"/>
          <p:cNvGrpSpPr>
            <a:grpSpLocks/>
          </p:cNvGrpSpPr>
          <p:nvPr/>
        </p:nvGrpSpPr>
        <p:grpSpPr bwMode="auto">
          <a:xfrm>
            <a:off x="3170238" y="3076574"/>
            <a:ext cx="1366838" cy="825500"/>
            <a:chOff x="2073" y="2094"/>
            <a:chExt cx="861" cy="520"/>
          </a:xfrm>
        </p:grpSpPr>
        <p:sp>
          <p:nvSpPr>
            <p:cNvPr id="40" name="Line 53"/>
            <p:cNvSpPr>
              <a:spLocks noChangeShapeType="1"/>
            </p:cNvSpPr>
            <p:nvPr/>
          </p:nvSpPr>
          <p:spPr bwMode="auto">
            <a:xfrm>
              <a:off x="2563" y="2378"/>
              <a:ext cx="45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54"/>
            <p:cNvSpPr txBox="1">
              <a:spLocks noChangeArrowheads="1"/>
            </p:cNvSpPr>
            <p:nvPr/>
          </p:nvSpPr>
          <p:spPr bwMode="auto">
            <a:xfrm>
              <a:off x="2073" y="2094"/>
              <a:ext cx="8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fa-IR" altLang="en-US" sz="2800" b="1" spc="-100" dirty="0">
                  <a:solidFill>
                    <a:schemeClr val="tx2"/>
                  </a:solidFill>
                  <a:latin typeface="+mn-lt"/>
                  <a:ea typeface="IranNastaliq" pitchFamily="18" charset="0"/>
                  <a:cs typeface="B Roya" panose="00000400000000000000" pitchFamily="2" charset="-78"/>
                </a:rPr>
                <a:t>عملگر پرتو</a:t>
              </a:r>
              <a:endPara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87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68538" y="401638"/>
            <a:ext cx="424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b="1">
                <a:solidFill>
                  <a:schemeClr val="bg1"/>
                </a:solidFill>
                <a:cs typeface="B Badr" panose="00000400000000000000" pitchFamily="2" charset="-78"/>
              </a:rPr>
              <a:t>تعريف پايگاه داده</a:t>
            </a:r>
            <a:r>
              <a:rPr lang="fa-IR" altLang="en-US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b="1">
                <a:solidFill>
                  <a:schemeClr val="bg1"/>
                </a:solidFill>
                <a:cs typeface="B Badr" panose="00000400000000000000" pitchFamily="2" charset="-78"/>
              </a:rPr>
              <a:t>ها</a:t>
            </a:r>
            <a:endParaRPr lang="en-US" altLang="en-US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-22412" y="945776"/>
            <a:ext cx="8439150" cy="487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  <a:buFontTx/>
              <a:buChar char="•"/>
            </a:pPr>
            <a:r>
              <a:rPr lang="fa-IR" altLang="en-US" sz="3200" dirty="0">
                <a:cs typeface="B Nazanin" panose="00000400000000000000" pitchFamily="2" charset="-78"/>
              </a:rPr>
              <a:t> </a:t>
            </a:r>
            <a:r>
              <a:rPr lang="fa-IR" altLang="en-US" sz="2800" dirty="0">
                <a:cs typeface="B Nazanin" panose="00000400000000000000" pitchFamily="2" charset="-78"/>
              </a:rPr>
              <a:t>مثال: ليست نام و نام خ تمام دانشجويان </a:t>
            </a:r>
            <a:endParaRPr lang="fa-IR" altLang="en-US" sz="28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altLang="en-US" sz="2800" dirty="0" smtClean="0">
                <a:cs typeface="B Nazanin" panose="00000400000000000000" pitchFamily="2" charset="-78"/>
              </a:rPr>
              <a:t> رشته کامپيوترکه شماره آنها کمتر از</a:t>
            </a:r>
          </a:p>
          <a:p>
            <a:pPr algn="r" rtl="1">
              <a:lnSpc>
                <a:spcPct val="120000"/>
              </a:lnSpc>
            </a:pPr>
            <a:r>
              <a:rPr lang="fa-IR" altLang="en-US" sz="2800" dirty="0" smtClean="0">
                <a:cs typeface="B Nazanin" panose="00000400000000000000" pitchFamily="2" charset="-78"/>
              </a:rPr>
              <a:t> 84110 است.  </a:t>
            </a: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en-US" altLang="en-US" sz="28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altLang="en-US" sz="2800" dirty="0" smtClean="0">
                <a:cs typeface="B Nazanin" panose="00000400000000000000" pitchFamily="2" charset="-78"/>
              </a:rPr>
              <a:t>مثال</a:t>
            </a:r>
            <a:r>
              <a:rPr lang="fa-IR" altLang="en-US" sz="2800" dirty="0">
                <a:cs typeface="B Nazanin" panose="00000400000000000000" pitchFamily="2" charset="-78"/>
              </a:rPr>
              <a:t>: ليست شماره و نام خ تمام دانشجويان رشته های کامپيوترو شيمي</a:t>
            </a:r>
            <a:r>
              <a:rPr lang="fa-IR" altLang="en-US" sz="2800" dirty="0" smtClean="0">
                <a:cs typeface="B Nazanin" panose="00000400000000000000" pitchFamily="2" charset="-78"/>
              </a:rPr>
              <a:t>.</a:t>
            </a:r>
            <a:endParaRPr lang="fa-IR" altLang="en-US" sz="2000" dirty="0">
              <a:cs typeface="B Nazanin" panose="00000400000000000000" pitchFamily="2" charset="-78"/>
            </a:endParaRPr>
          </a:p>
          <a:p>
            <a:pPr>
              <a:lnSpc>
                <a:spcPct val="120000"/>
              </a:lnSpc>
            </a:pPr>
            <a:r>
              <a:rPr lang="el-GR" altLang="en-US" sz="2400" dirty="0" smtClean="0">
                <a:solidFill>
                  <a:srgbClr val="0000CC"/>
                </a:solidFill>
                <a:cs typeface="B Nazanin" panose="00000400000000000000" pitchFamily="2" charset="-78"/>
              </a:rPr>
              <a:t>π</a:t>
            </a:r>
            <a:r>
              <a:rPr lang="en-US" altLang="en-US" sz="2400" b="1" dirty="0" smtClean="0">
                <a:solidFill>
                  <a:srgbClr val="0000CC"/>
                </a:solidFill>
                <a:cs typeface="B Nazanin" panose="00000400000000000000" pitchFamily="2" charset="-78"/>
              </a:rPr>
              <a:t> </a:t>
            </a:r>
            <a:r>
              <a:rPr lang="en-US" altLang="en-US" sz="2400" b="1" baseline="-25000" dirty="0" err="1" smtClean="0">
                <a:solidFill>
                  <a:srgbClr val="9999FF"/>
                </a:solidFill>
                <a:cs typeface="B Nazanin" panose="00000400000000000000" pitchFamily="2" charset="-78"/>
              </a:rPr>
              <a:t>Id,Family</a:t>
            </a:r>
            <a:r>
              <a:rPr lang="en-US" altLang="en-US" sz="2400" dirty="0" smtClean="0">
                <a:solidFill>
                  <a:srgbClr val="0000CC"/>
                </a:solidFill>
                <a:cs typeface="B Nazanin" panose="00000400000000000000" pitchFamily="2" charset="-78"/>
              </a:rPr>
              <a:t> ( </a:t>
            </a:r>
            <a:r>
              <a:rPr lang="el-GR" altLang="en-US" sz="2400" dirty="0" smtClean="0">
                <a:solidFill>
                  <a:srgbClr val="0000CC"/>
                </a:solidFill>
                <a:cs typeface="B Nazanin" panose="00000400000000000000" pitchFamily="2" charset="-78"/>
              </a:rPr>
              <a:t>δ</a:t>
            </a:r>
            <a:r>
              <a:rPr lang="en-US" altLang="en-US" sz="2400" b="1" dirty="0" smtClean="0">
                <a:solidFill>
                  <a:srgbClr val="0000CC"/>
                </a:solidFill>
                <a:cs typeface="B Nazanin" panose="00000400000000000000" pitchFamily="2" charset="-78"/>
              </a:rPr>
              <a:t> </a:t>
            </a:r>
            <a:r>
              <a:rPr lang="en-US" altLang="en-US" sz="2400" b="1" baseline="-25000" dirty="0" smtClean="0">
                <a:solidFill>
                  <a:srgbClr val="9999FF"/>
                </a:solidFill>
                <a:cs typeface="B Nazanin" panose="00000400000000000000" pitchFamily="2" charset="-78"/>
              </a:rPr>
              <a:t>Field = ‘Computer’</a:t>
            </a:r>
            <a:r>
              <a:rPr lang="en-US" altLang="en-US" sz="2800" dirty="0" smtClean="0">
                <a:cs typeface="B Nazanin" panose="00000400000000000000" pitchFamily="2" charset="-78"/>
              </a:rPr>
              <a:t> </a:t>
            </a:r>
            <a:r>
              <a:rPr lang="en-US" altLang="en-US" sz="2400" b="1" baseline="-25000" dirty="0" smtClean="0">
                <a:solidFill>
                  <a:srgbClr val="9999FF"/>
                </a:solidFill>
                <a:cs typeface="B Nazanin" panose="00000400000000000000" pitchFamily="2" charset="-78"/>
              </a:rPr>
              <a:t>v Field = ‘Chemistry’</a:t>
            </a:r>
            <a:r>
              <a:rPr lang="en-US" altLang="en-US" sz="2400" dirty="0" smtClean="0">
                <a:solidFill>
                  <a:srgbClr val="0000CC"/>
                </a:solidFill>
                <a:cs typeface="B Nazanin" panose="00000400000000000000" pitchFamily="2" charset="-78"/>
              </a:rPr>
              <a:t> (S) )</a:t>
            </a:r>
            <a:endParaRPr lang="fa-IR" altLang="en-US" sz="10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altLang="en-US" sz="2800" dirty="0" smtClean="0">
                <a:cs typeface="B Nazanin" panose="00000400000000000000" pitchFamily="2" charset="-78"/>
              </a:rPr>
              <a:t>مثال</a:t>
            </a:r>
            <a:r>
              <a:rPr lang="fa-IR" altLang="en-US" sz="2800" dirty="0">
                <a:cs typeface="B Nazanin" panose="00000400000000000000" pitchFamily="2" charset="-78"/>
              </a:rPr>
              <a:t>: ليست شماره تمام دانشجويان که شماره آنها کمتر از 84110 است.</a:t>
            </a:r>
          </a:p>
          <a:p>
            <a:pPr algn="r" rtl="1"/>
            <a:endParaRPr lang="fa-IR" altLang="en-US" sz="2800" dirty="0">
              <a:cs typeface="B Nazanin" panose="00000400000000000000" pitchFamily="2" charset="-78"/>
            </a:endParaRPr>
          </a:p>
          <a:p>
            <a:pPr algn="r" rtl="1"/>
            <a:endParaRPr lang="fa-IR" altLang="en-US" sz="1000" dirty="0">
              <a:cs typeface="B Nazanin" panose="00000400000000000000" pitchFamily="2" charset="-78"/>
            </a:endParaRPr>
          </a:p>
          <a:p>
            <a:pPr algn="r" rtl="1"/>
            <a:r>
              <a:rPr lang="fa-IR" altLang="en-US" sz="2800" dirty="0">
                <a:cs typeface="B Nazanin" panose="00000400000000000000" pitchFamily="2" charset="-78"/>
              </a:rPr>
              <a:t>مثال: ليست نام تمام دانشجويان که شماره آنها کمتر از 84110 است.</a:t>
            </a:r>
            <a:endParaRPr lang="fa-IR" altLang="en-US" sz="1600" dirty="0">
              <a:cs typeface="B Nazanin" panose="00000400000000000000" pitchFamily="2" charset="-78"/>
            </a:endParaRPr>
          </a:p>
          <a:p>
            <a:pPr algn="r" rtl="1"/>
            <a:endParaRPr lang="fa-IR" altLang="en-US" sz="1600" dirty="0">
              <a:cs typeface="B Nazanin" panose="00000400000000000000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چند مثال: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085850" y="113756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2400" dirty="0"/>
              <a:t>رابطه </a:t>
            </a:r>
            <a:r>
              <a:rPr lang="en-US" altLang="en-US" sz="2400" dirty="0"/>
              <a:t>S</a:t>
            </a:r>
          </a:p>
        </p:txBody>
      </p:sp>
      <p:graphicFrame>
        <p:nvGraphicFramePr>
          <p:cNvPr id="8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01953"/>
              </p:ext>
            </p:extLst>
          </p:nvPr>
        </p:nvGraphicFramePr>
        <p:xfrm>
          <a:off x="438150" y="1658260"/>
          <a:ext cx="3095625" cy="853440"/>
        </p:xfrm>
        <a:graphic>
          <a:graphicData uri="http://schemas.openxmlformats.org/drawingml/2006/table">
            <a:tbl>
              <a:tblPr/>
              <a:tblGrid>
                <a:gridCol w="757238"/>
                <a:gridCol w="757237"/>
                <a:gridCol w="790575"/>
                <a:gridCol w="790575"/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Id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Chemistry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2819400" y="2514600"/>
            <a:ext cx="532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400" dirty="0">
                <a:solidFill>
                  <a:srgbClr val="0000CC"/>
                </a:solidFill>
                <a:cs typeface="Arial" panose="020B0604020202090204" pitchFamily="34" charset="0"/>
              </a:rPr>
              <a:t>π</a:t>
            </a:r>
            <a:r>
              <a:rPr lang="en-US" altLang="en-US" sz="2400" b="1" dirty="0">
                <a:solidFill>
                  <a:srgbClr val="0000CC"/>
                </a:solidFill>
              </a:rPr>
              <a:t> </a:t>
            </a:r>
            <a:r>
              <a:rPr lang="en-US" altLang="en-US" sz="2000" b="1" baseline="-25000" dirty="0" err="1">
                <a:solidFill>
                  <a:srgbClr val="9999FF"/>
                </a:solidFill>
              </a:rPr>
              <a:t>Name</a:t>
            </a:r>
            <a:r>
              <a:rPr lang="en-US" altLang="en-US" sz="1800" b="1" baseline="-25000" dirty="0" err="1">
                <a:solidFill>
                  <a:srgbClr val="9999FF"/>
                </a:solidFill>
              </a:rPr>
              <a:t>,</a:t>
            </a:r>
            <a:r>
              <a:rPr lang="en-US" altLang="en-US" sz="2000" b="1" baseline="-25000" dirty="0" err="1">
                <a:solidFill>
                  <a:srgbClr val="9999FF"/>
                </a:solidFill>
              </a:rPr>
              <a:t>Family</a:t>
            </a:r>
            <a:r>
              <a:rPr lang="en-US" altLang="en-US" sz="2400" dirty="0">
                <a:solidFill>
                  <a:srgbClr val="0000CC"/>
                </a:solidFill>
              </a:rPr>
              <a:t> ( </a:t>
            </a:r>
            <a:r>
              <a:rPr lang="el-GR" altLang="en-US" sz="2000" dirty="0">
                <a:solidFill>
                  <a:srgbClr val="0000CC"/>
                </a:solidFill>
              </a:rPr>
              <a:t>δ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baseline="-25000" dirty="0">
                <a:solidFill>
                  <a:srgbClr val="9999FF"/>
                </a:solidFill>
              </a:rPr>
              <a:t>Id &lt; 84110 ^ Field = ‘Computer’</a:t>
            </a:r>
            <a:r>
              <a:rPr lang="en-US" altLang="en-US" sz="2000" dirty="0">
                <a:solidFill>
                  <a:srgbClr val="0000CC"/>
                </a:solidFill>
              </a:rPr>
              <a:t> (S) </a:t>
            </a:r>
            <a:r>
              <a:rPr lang="en-US" altLang="en-US" sz="240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0" name="Text Box 157"/>
          <p:cNvSpPr txBox="1">
            <a:spLocks noChangeArrowheads="1"/>
          </p:cNvSpPr>
          <p:nvPr/>
        </p:nvSpPr>
        <p:spPr bwMode="auto">
          <a:xfrm>
            <a:off x="154780" y="4457699"/>
            <a:ext cx="532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400" dirty="0">
                <a:solidFill>
                  <a:srgbClr val="0000CC"/>
                </a:solidFill>
                <a:cs typeface="Arial" panose="020B0604020202090204" pitchFamily="34" charset="0"/>
              </a:rPr>
              <a:t>π</a:t>
            </a:r>
            <a:r>
              <a:rPr lang="en-US" altLang="en-US" sz="2000" b="1" baseline="-25000" dirty="0">
                <a:solidFill>
                  <a:srgbClr val="9999FF"/>
                </a:solidFill>
              </a:rPr>
              <a:t>Id</a:t>
            </a:r>
            <a:r>
              <a:rPr lang="en-US" altLang="en-US" sz="2400" dirty="0">
                <a:solidFill>
                  <a:srgbClr val="0000CC"/>
                </a:solidFill>
              </a:rPr>
              <a:t> ( </a:t>
            </a:r>
            <a:r>
              <a:rPr lang="el-GR" altLang="en-US" sz="2000" dirty="0">
                <a:solidFill>
                  <a:srgbClr val="0000CC"/>
                </a:solidFill>
              </a:rPr>
              <a:t>δ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baseline="-25000" dirty="0">
                <a:solidFill>
                  <a:srgbClr val="9999FF"/>
                </a:solidFill>
              </a:rPr>
              <a:t>Id &lt; 84110 </a:t>
            </a:r>
            <a:r>
              <a:rPr lang="en-US" altLang="en-US" sz="2000" dirty="0">
                <a:solidFill>
                  <a:srgbClr val="0000CC"/>
                </a:solidFill>
              </a:rPr>
              <a:t>(S) </a:t>
            </a:r>
            <a:r>
              <a:rPr lang="en-US" altLang="en-US" sz="2400" dirty="0">
                <a:solidFill>
                  <a:srgbClr val="0000CC"/>
                </a:solidFill>
              </a:rPr>
              <a:t>)   </a:t>
            </a:r>
            <a:r>
              <a:rPr lang="fa-IR" altLang="en-US" sz="2400" dirty="0">
                <a:solidFill>
                  <a:srgbClr val="0000CC"/>
                </a:solidFill>
              </a:rPr>
              <a:t>يا</a:t>
            </a:r>
            <a:r>
              <a:rPr lang="en-US" altLang="en-US" sz="2400" dirty="0">
                <a:solidFill>
                  <a:srgbClr val="0000CC"/>
                </a:solidFill>
              </a:rPr>
              <a:t>   </a:t>
            </a:r>
            <a:r>
              <a:rPr lang="el-GR" altLang="en-US" sz="2000" dirty="0">
                <a:solidFill>
                  <a:srgbClr val="0000CC"/>
                </a:solidFill>
              </a:rPr>
              <a:t>δ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baseline="-25000" dirty="0">
                <a:solidFill>
                  <a:srgbClr val="9999FF"/>
                </a:solidFill>
              </a:rPr>
              <a:t>Id &lt; 84110</a:t>
            </a:r>
            <a:r>
              <a:rPr lang="en-US" altLang="en-US" sz="2000" b="1" dirty="0">
                <a:solidFill>
                  <a:srgbClr val="9999FF"/>
                </a:solidFill>
              </a:rPr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(</a:t>
            </a:r>
            <a:r>
              <a:rPr lang="el-GR" altLang="en-US" sz="2400" dirty="0">
                <a:solidFill>
                  <a:srgbClr val="0000CC"/>
                </a:solidFill>
              </a:rPr>
              <a:t>π</a:t>
            </a:r>
            <a:r>
              <a:rPr lang="en-US" altLang="en-US" sz="2000" b="1" baseline="-25000" dirty="0">
                <a:solidFill>
                  <a:srgbClr val="9999FF"/>
                </a:solidFill>
              </a:rPr>
              <a:t>Id</a:t>
            </a:r>
            <a:r>
              <a:rPr lang="en-US" altLang="en-US" sz="2400" b="1" baseline="-25000" dirty="0">
                <a:solidFill>
                  <a:srgbClr val="9999FF"/>
                </a:solidFill>
              </a:rPr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(S) ) </a:t>
            </a:r>
            <a:endParaRPr lang="en-US" altLang="en-US" sz="1200" dirty="0">
              <a:solidFill>
                <a:srgbClr val="0000CC"/>
              </a:solidFill>
            </a:endParaRPr>
          </a:p>
        </p:txBody>
      </p:sp>
      <p:sp>
        <p:nvSpPr>
          <p:cNvPr id="11" name="Text Box 158"/>
          <p:cNvSpPr txBox="1">
            <a:spLocks noChangeArrowheads="1"/>
          </p:cNvSpPr>
          <p:nvPr/>
        </p:nvSpPr>
        <p:spPr bwMode="auto">
          <a:xfrm>
            <a:off x="141333" y="5592357"/>
            <a:ext cx="6335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400" dirty="0">
                <a:solidFill>
                  <a:srgbClr val="0000CC"/>
                </a:solidFill>
                <a:cs typeface="Arial" panose="020B0604020202090204" pitchFamily="34" charset="0"/>
              </a:rPr>
              <a:t>π</a:t>
            </a:r>
            <a:r>
              <a:rPr lang="en-US" altLang="en-US" sz="2000" b="1" baseline="-25000" dirty="0">
                <a:solidFill>
                  <a:srgbClr val="9999FF"/>
                </a:solidFill>
              </a:rPr>
              <a:t>Name</a:t>
            </a:r>
            <a:r>
              <a:rPr lang="en-US" altLang="en-US" sz="2400" dirty="0">
                <a:solidFill>
                  <a:srgbClr val="0000CC"/>
                </a:solidFill>
              </a:rPr>
              <a:t> ( </a:t>
            </a:r>
            <a:r>
              <a:rPr lang="el-GR" altLang="en-US" sz="2000" dirty="0">
                <a:solidFill>
                  <a:srgbClr val="0000CC"/>
                </a:solidFill>
              </a:rPr>
              <a:t>δ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baseline="-25000" dirty="0">
                <a:solidFill>
                  <a:srgbClr val="9999FF"/>
                </a:solidFill>
              </a:rPr>
              <a:t>Id &lt; 84110 </a:t>
            </a:r>
            <a:r>
              <a:rPr lang="en-US" altLang="en-US" sz="2000" dirty="0">
                <a:solidFill>
                  <a:srgbClr val="0000CC"/>
                </a:solidFill>
              </a:rPr>
              <a:t>(S) </a:t>
            </a:r>
            <a:r>
              <a:rPr lang="en-US" altLang="en-US" sz="2400" dirty="0">
                <a:solidFill>
                  <a:srgbClr val="0000CC"/>
                </a:solidFill>
              </a:rPr>
              <a:t>)   </a:t>
            </a:r>
            <a:r>
              <a:rPr lang="fa-IR" altLang="en-US" sz="2400" dirty="0">
                <a:solidFill>
                  <a:srgbClr val="0000CC"/>
                </a:solidFill>
              </a:rPr>
              <a:t>يا</a:t>
            </a:r>
            <a:r>
              <a:rPr lang="en-US" altLang="en-US" sz="2400" dirty="0">
                <a:solidFill>
                  <a:srgbClr val="0000CC"/>
                </a:solidFill>
              </a:rPr>
              <a:t>   </a:t>
            </a:r>
            <a:r>
              <a:rPr lang="el-GR" altLang="en-US" sz="2000" dirty="0">
                <a:solidFill>
                  <a:srgbClr val="0000CC"/>
                </a:solidFill>
              </a:rPr>
              <a:t>δ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baseline="-25000" dirty="0">
                <a:solidFill>
                  <a:srgbClr val="9999FF"/>
                </a:solidFill>
              </a:rPr>
              <a:t>Id &lt; 84110</a:t>
            </a:r>
            <a:r>
              <a:rPr lang="en-US" altLang="en-US" sz="2000" b="1" dirty="0">
                <a:solidFill>
                  <a:srgbClr val="9999FF"/>
                </a:solidFill>
              </a:rPr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(</a:t>
            </a:r>
            <a:r>
              <a:rPr lang="el-GR" altLang="en-US" sz="2400" dirty="0">
                <a:solidFill>
                  <a:srgbClr val="0000CC"/>
                </a:solidFill>
              </a:rPr>
              <a:t>π</a:t>
            </a:r>
            <a:r>
              <a:rPr lang="en-US" altLang="en-US" sz="2000" b="1" baseline="-25000" dirty="0">
                <a:solidFill>
                  <a:srgbClr val="9999FF"/>
                </a:solidFill>
              </a:rPr>
              <a:t>Name</a:t>
            </a:r>
            <a:r>
              <a:rPr lang="en-US" altLang="en-US" sz="2400" b="1" baseline="-25000" dirty="0">
                <a:solidFill>
                  <a:srgbClr val="9999FF"/>
                </a:solidFill>
              </a:rPr>
              <a:t> </a:t>
            </a:r>
            <a:r>
              <a:rPr lang="en-US" altLang="en-US" sz="2000" dirty="0">
                <a:solidFill>
                  <a:srgbClr val="0000CC"/>
                </a:solidFill>
              </a:rPr>
              <a:t>(S) ) </a:t>
            </a:r>
            <a:endParaRPr lang="en-US" altLang="en-US" sz="1200" dirty="0">
              <a:solidFill>
                <a:srgbClr val="0000CC"/>
              </a:solidFill>
            </a:endParaRPr>
          </a:p>
        </p:txBody>
      </p:sp>
      <p:grpSp>
        <p:nvGrpSpPr>
          <p:cNvPr id="12" name="Group 161"/>
          <p:cNvGrpSpPr>
            <a:grpSpLocks/>
          </p:cNvGrpSpPr>
          <p:nvPr/>
        </p:nvGrpSpPr>
        <p:grpSpPr bwMode="auto">
          <a:xfrm>
            <a:off x="3452858" y="5520919"/>
            <a:ext cx="2016125" cy="863600"/>
            <a:chOff x="657" y="3249"/>
            <a:chExt cx="1270" cy="544"/>
          </a:xfrm>
        </p:grpSpPr>
        <p:sp>
          <p:nvSpPr>
            <p:cNvPr id="13" name="Line 159"/>
            <p:cNvSpPr>
              <a:spLocks noChangeShapeType="1"/>
            </p:cNvSpPr>
            <p:nvPr/>
          </p:nvSpPr>
          <p:spPr bwMode="auto">
            <a:xfrm flipH="1">
              <a:off x="657" y="3249"/>
              <a:ext cx="1270" cy="5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0"/>
            <p:cNvSpPr>
              <a:spLocks noChangeShapeType="1"/>
            </p:cNvSpPr>
            <p:nvPr/>
          </p:nvSpPr>
          <p:spPr bwMode="auto">
            <a:xfrm>
              <a:off x="657" y="3249"/>
              <a:ext cx="1270" cy="5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162"/>
          <p:cNvSpPr txBox="1">
            <a:spLocks noChangeArrowheads="1"/>
          </p:cNvSpPr>
          <p:nvPr/>
        </p:nvSpPr>
        <p:spPr bwMode="auto">
          <a:xfrm>
            <a:off x="1964111" y="6348908"/>
            <a:ext cx="61928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1600" b="1" dirty="0">
                <a:cs typeface="B Nazanin" panose="00000400000000000000" pitchFamily="2" charset="-78"/>
              </a:rPr>
              <a:t>حاصل داخل پرانتز رابطه ای است که فقط شامل فيلد </a:t>
            </a:r>
            <a:r>
              <a:rPr lang="en-US" altLang="en-US" sz="1600" b="1" dirty="0">
                <a:cs typeface="B Nazanin" panose="00000400000000000000" pitchFamily="2" charset="-78"/>
              </a:rPr>
              <a:t>Name</a:t>
            </a:r>
            <a:r>
              <a:rPr lang="fa-IR" altLang="en-US" sz="1600" b="1" dirty="0">
                <a:cs typeface="B Nazanin" panose="00000400000000000000" pitchFamily="2" charset="-78"/>
              </a:rPr>
              <a:t> است و فيلد </a:t>
            </a:r>
            <a:r>
              <a:rPr lang="en-US" altLang="en-US" sz="1600" b="1" dirty="0">
                <a:cs typeface="B Nazanin" panose="00000400000000000000" pitchFamily="2" charset="-78"/>
              </a:rPr>
              <a:t>Id</a:t>
            </a:r>
            <a:r>
              <a:rPr lang="fa-IR" altLang="en-US" sz="1600" b="1" dirty="0">
                <a:cs typeface="B Nazanin" panose="00000400000000000000" pitchFamily="2" charset="-78"/>
              </a:rPr>
              <a:t> ندارد</a:t>
            </a:r>
            <a:endParaRPr lang="en-US" altLang="en-US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8903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3829</TotalTime>
  <Words>2226</Words>
  <Application>Microsoft Office PowerPoint</Application>
  <PresentationFormat>On-screen Show (4:3)</PresentationFormat>
  <Paragraphs>861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ＭＳ Ｐゴシック</vt:lpstr>
      <vt:lpstr>ＭＳ Ｐゴシック</vt:lpstr>
      <vt:lpstr>Arial</vt:lpstr>
      <vt:lpstr>B Badr</vt:lpstr>
      <vt:lpstr>B Lotus</vt:lpstr>
      <vt:lpstr>B Nazanin</vt:lpstr>
      <vt:lpstr>B Roya</vt:lpstr>
      <vt:lpstr>B Titr</vt:lpstr>
      <vt:lpstr>Calibri</vt:lpstr>
      <vt:lpstr>Cambria</vt:lpstr>
      <vt:lpstr>Compset</vt:lpstr>
      <vt:lpstr>Garamond</vt:lpstr>
      <vt:lpstr>IranNastaliq</vt:lpstr>
      <vt:lpstr>Times New Roman</vt:lpstr>
      <vt:lpstr>Adjacency</vt:lpstr>
      <vt:lpstr>جلسه پنجم  جبر رابطه‌اي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arrum_inc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use UPPAAL</dc:title>
  <dc:creator>arrum</dc:creator>
  <cp:lastModifiedBy>God</cp:lastModifiedBy>
  <cp:revision>235</cp:revision>
  <dcterms:created xsi:type="dcterms:W3CDTF">2007-07-18T05:06:42Z</dcterms:created>
  <dcterms:modified xsi:type="dcterms:W3CDTF">2015-04-23T07:09:06Z</dcterms:modified>
</cp:coreProperties>
</file>