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3"/>
  </p:notesMasterIdLst>
  <p:sldIdLst>
    <p:sldId id="264" r:id="rId2"/>
    <p:sldId id="270" r:id="rId3"/>
    <p:sldId id="256" r:id="rId4"/>
    <p:sldId id="275" r:id="rId5"/>
    <p:sldId id="257" r:id="rId6"/>
    <p:sldId id="258" r:id="rId7"/>
    <p:sldId id="259" r:id="rId8"/>
    <p:sldId id="271" r:id="rId9"/>
    <p:sldId id="260" r:id="rId10"/>
    <p:sldId id="268" r:id="rId11"/>
    <p:sldId id="262" r:id="rId12"/>
    <p:sldId id="261" r:id="rId13"/>
    <p:sldId id="272" r:id="rId14"/>
    <p:sldId id="265" r:id="rId15"/>
    <p:sldId id="273" r:id="rId16"/>
    <p:sldId id="266" r:id="rId17"/>
    <p:sldId id="274" r:id="rId18"/>
    <p:sldId id="267" r:id="rId19"/>
    <p:sldId id="269" r:id="rId20"/>
    <p:sldId id="277"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13D09-407E-4940-B233-F0CFCBA3A2C5}" type="datetimeFigureOut">
              <a:rPr lang="en-US" smtClean="0"/>
              <a:t>11/17/2015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E40E1D-E802-450D-916D-D371D09B2B39}" type="slidenum">
              <a:rPr lang="en-US" smtClean="0"/>
              <a:t>‹#›</a:t>
            </a:fld>
            <a:endParaRPr lang="en-US"/>
          </a:p>
        </p:txBody>
      </p:sp>
    </p:spTree>
    <p:extLst>
      <p:ext uri="{BB962C8B-B14F-4D97-AF65-F5344CB8AC3E}">
        <p14:creationId xmlns:p14="http://schemas.microsoft.com/office/powerpoint/2010/main" val="219553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E1D-E802-450D-916D-D371D09B2B39}" type="slidenum">
              <a:rPr lang="en-US" smtClean="0"/>
              <a:t>9</a:t>
            </a:fld>
            <a:endParaRPr lang="en-US"/>
          </a:p>
        </p:txBody>
      </p:sp>
    </p:spTree>
    <p:extLst>
      <p:ext uri="{BB962C8B-B14F-4D97-AF65-F5344CB8AC3E}">
        <p14:creationId xmlns:p14="http://schemas.microsoft.com/office/powerpoint/2010/main" val="2033474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4A020ED-7CB8-4FA7-82B0-1C7BB43F4B75}" type="datetimeFigureOut">
              <a:rPr lang="en-US" smtClean="0"/>
              <a:t>11/17/2015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8A232E2-694C-446A-8E43-FC8AACAC09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020ED-7CB8-4FA7-82B0-1C7BB43F4B7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232E2-694C-446A-8E43-FC8AACAC09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020ED-7CB8-4FA7-82B0-1C7BB43F4B7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232E2-694C-446A-8E43-FC8AACAC09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020ED-7CB8-4FA7-82B0-1C7BB43F4B7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232E2-694C-446A-8E43-FC8AACAC09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020ED-7CB8-4FA7-82B0-1C7BB43F4B7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232E2-694C-446A-8E43-FC8AACAC09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4A020ED-7CB8-4FA7-82B0-1C7BB43F4B7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232E2-694C-446A-8E43-FC8AACAC090E}"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4A020ED-7CB8-4FA7-82B0-1C7BB43F4B75}"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232E2-694C-446A-8E43-FC8AACAC090E}"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A020ED-7CB8-4FA7-82B0-1C7BB43F4B75}"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232E2-694C-446A-8E43-FC8AACAC09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020ED-7CB8-4FA7-82B0-1C7BB43F4B75}"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232E2-694C-446A-8E43-FC8AACAC09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4A020ED-7CB8-4FA7-82B0-1C7BB43F4B75}" type="datetimeFigureOut">
              <a:rPr lang="en-US" smtClean="0"/>
              <a:t>11/17/2015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88A232E2-694C-446A-8E43-FC8AACAC09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4A020ED-7CB8-4FA7-82B0-1C7BB43F4B75}" type="datetimeFigureOut">
              <a:rPr lang="en-US" smtClean="0"/>
              <a:t>11/17/2015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88A232E2-694C-446A-8E43-FC8AACAC09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4A020ED-7CB8-4FA7-82B0-1C7BB43F4B75}" type="datetimeFigureOut">
              <a:rPr lang="en-US" smtClean="0"/>
              <a:t>11/17/2015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8A232E2-694C-446A-8E43-FC8AACAC09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0.jpeg"/><Relationship Id="rId11" Type="http://schemas.openxmlformats.org/officeDocument/2006/relationships/image" Target="../media/image6.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image" Target="../media/image6.png"/><Relationship Id="rId5" Type="http://schemas.microsoft.com/office/2007/relationships/hdphoto" Target="../media/hdphoto6.wdp"/><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6.png"/><Relationship Id="rId5" Type="http://schemas.microsoft.com/office/2007/relationships/hdphoto" Target="../media/hdphoto8.wdp"/><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6.pn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6.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6.png"/><Relationship Id="rId5" Type="http://schemas.openxmlformats.org/officeDocument/2006/relationships/hyperlink" Target="file:///G:\&#217;&#129;&#217;&#134;&#216;&#167;&#217;&#136;&#216;&#177;&#219;&#140;%20&#216;&#167;&#216;&#183;&#217;&#132;&#216;&#167;&#216;&#185;&#216;&#167;&#216;&#170;%20-%20ICDL%20&#218;&#134;&#219;&#140;&#216;&#179;&#216;&#170;%20&#216;&#159;&#216;&#159;&#216;&#159;_files\&#217;&#129;&#217;&#134;&#216;&#167;&#217;&#136;&#216;&#177;&#219;&#140;%20&#216;&#167;&#216;&#183;&#217;&#132;&#216;&#167;&#216;&#185;&#216;&#167;&#216;&#170;%20-%20ICDL%20&#218;&#134;&#219;&#140;&#216;&#179;&#216;&#170;%20&#216;&#159;&#216;&#159;&#216;&#159;_files\&#217;&#129;&#217;&#134;&#216;&#167;&#217;&#136;&#216;&#177;&#219;&#140;%20&#216;&#167;&#216;&#183;&#217;&#132;&#216;&#167;&#216;&#185;&#216;&#167;&#216;&#170;%20-%20ICDL%20&#218;&#134;&#219;&#140;&#216;&#179;&#216;&#170;%20&#216;&#159;&#216;&#159;&#216;&#159;.htm" TargetMode="External"/><Relationship Id="rId4" Type="http://schemas.openxmlformats.org/officeDocument/2006/relationships/hyperlink" Target="http://itmessenger.blogfa.com/"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6.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0" y="990600"/>
            <a:ext cx="7035800" cy="497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74706640"/>
      </p:ext>
    </p:extLst>
  </p:cSld>
  <p:clrMapOvr>
    <a:masterClrMapping/>
  </p:clrMapOvr>
  <mc:AlternateContent xmlns:mc="http://schemas.openxmlformats.org/markup-compatibility/2006">
    <mc:Choice xmlns:p14="http://schemas.microsoft.com/office/powerpoint/2010/main" Requires="p14">
      <p:transition spd="slow" p14:dur="1400" advTm="3001">
        <p14:ripple/>
      </p:transition>
    </mc:Choice>
    <mc:Fallback>
      <p:transition spd="slow" advTm="30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4100" y="1303467"/>
            <a:ext cx="7086600" cy="4154984"/>
          </a:xfrm>
          <a:prstGeom prst="rect">
            <a:avLst/>
          </a:prstGeom>
        </p:spPr>
        <p:txBody>
          <a:bodyPr wrap="square">
            <a:spAutoFit/>
          </a:bodyPr>
          <a:lstStyle/>
          <a:p>
            <a:pPr algn="just" rtl="1"/>
            <a:r>
              <a:rPr lang="fa-IR" sz="2400" dirty="0" smtClean="0">
                <a:effectLst/>
              </a:rPr>
              <a:t>    در حال حاضر برنامه </a:t>
            </a:r>
            <a:r>
              <a:rPr lang="en-US" sz="2400" b="1" dirty="0" smtClean="0">
                <a:solidFill>
                  <a:srgbClr val="C00000"/>
                </a:solidFill>
                <a:effectLst/>
              </a:rPr>
              <a:t>ICDL </a:t>
            </a:r>
            <a:r>
              <a:rPr lang="fa-IR" sz="2400" dirty="0" smtClean="0">
                <a:effectLst/>
              </a:rPr>
              <a:t>در </a:t>
            </a:r>
            <a:r>
              <a:rPr lang="fa-IR" sz="2400" b="1" dirty="0" smtClean="0">
                <a:solidFill>
                  <a:srgbClr val="C00000"/>
                </a:solidFill>
                <a:effectLst/>
              </a:rPr>
              <a:t>148</a:t>
            </a:r>
            <a:r>
              <a:rPr lang="fa-IR" sz="2400" dirty="0" smtClean="0">
                <a:effectLst/>
              </a:rPr>
              <a:t> كشور و به </a:t>
            </a:r>
            <a:r>
              <a:rPr lang="fa-IR" sz="2400" b="1" dirty="0" smtClean="0">
                <a:solidFill>
                  <a:srgbClr val="C00000"/>
                </a:solidFill>
                <a:effectLst/>
              </a:rPr>
              <a:t>38 </a:t>
            </a:r>
            <a:r>
              <a:rPr lang="fa-IR" sz="2400" dirty="0" smtClean="0">
                <a:effectLst/>
              </a:rPr>
              <a:t>زبان مختلف ارائه مي شود، طبق آمارهاي ارائه شده، حدود</a:t>
            </a:r>
            <a:r>
              <a:rPr lang="fa-IR" sz="2400" dirty="0" smtClean="0">
                <a:solidFill>
                  <a:srgbClr val="002060"/>
                </a:solidFill>
                <a:effectLst/>
              </a:rPr>
              <a:t> </a:t>
            </a:r>
            <a:r>
              <a:rPr lang="fa-IR" sz="2400" dirty="0" smtClean="0">
                <a:solidFill>
                  <a:srgbClr val="C00000"/>
                </a:solidFill>
                <a:effectLst/>
              </a:rPr>
              <a:t>7</a:t>
            </a:r>
            <a:r>
              <a:rPr lang="fa-IR" sz="2400" dirty="0" smtClean="0">
                <a:solidFill>
                  <a:srgbClr val="0070C0"/>
                </a:solidFill>
                <a:effectLst/>
              </a:rPr>
              <a:t> </a:t>
            </a:r>
            <a:r>
              <a:rPr lang="fa-IR" sz="2400" dirty="0" smtClean="0">
                <a:effectLst/>
              </a:rPr>
              <a:t>ميليون مدرك </a:t>
            </a:r>
            <a:r>
              <a:rPr lang="en-US" sz="2400" b="1" dirty="0" smtClean="0">
                <a:solidFill>
                  <a:srgbClr val="C00000"/>
                </a:solidFill>
                <a:effectLst/>
              </a:rPr>
              <a:t>ECDL</a:t>
            </a:r>
            <a:r>
              <a:rPr lang="en-US" sz="2400" dirty="0" smtClean="0">
                <a:effectLst/>
              </a:rPr>
              <a:t> </a:t>
            </a:r>
            <a:r>
              <a:rPr lang="en-US" sz="2400" b="1" dirty="0" smtClean="0">
                <a:solidFill>
                  <a:srgbClr val="C00000"/>
                </a:solidFill>
                <a:effectLst/>
              </a:rPr>
              <a:t>ICDL</a:t>
            </a:r>
            <a:r>
              <a:rPr lang="en-US" sz="2400" b="1" dirty="0" smtClean="0">
                <a:solidFill>
                  <a:srgbClr val="0070C0"/>
                </a:solidFill>
                <a:effectLst/>
              </a:rPr>
              <a:t> </a:t>
            </a:r>
            <a:r>
              <a:rPr lang="fa-IR" sz="2400" dirty="0" smtClean="0">
                <a:effectLst/>
              </a:rPr>
              <a:t>تا سال </a:t>
            </a:r>
            <a:r>
              <a:rPr lang="fa-IR" sz="2400" b="1" dirty="0" smtClean="0">
                <a:solidFill>
                  <a:srgbClr val="C00000"/>
                </a:solidFill>
                <a:effectLst/>
              </a:rPr>
              <a:t>2007</a:t>
            </a:r>
            <a:r>
              <a:rPr lang="fa-IR" sz="2400" dirty="0" smtClean="0">
                <a:effectLst/>
              </a:rPr>
              <a:t> صادر شده است.</a:t>
            </a:r>
            <a:r>
              <a:rPr lang="en-US" sz="2400" dirty="0" smtClean="0">
                <a:effectLst/>
              </a:rPr>
              <a:t>						</a:t>
            </a:r>
            <a:endParaRPr lang="fa-IR" sz="2400" dirty="0" smtClean="0">
              <a:effectLst/>
            </a:endParaRPr>
          </a:p>
          <a:p>
            <a:pPr algn="just" rtl="1"/>
            <a:r>
              <a:rPr lang="fa-IR" sz="2400" dirty="0" smtClean="0">
                <a:effectLst/>
              </a:rPr>
              <a:t>     بنياد </a:t>
            </a:r>
            <a:r>
              <a:rPr lang="en-US" sz="2400" b="1" dirty="0" smtClean="0">
                <a:solidFill>
                  <a:srgbClr val="C00000"/>
                </a:solidFill>
                <a:effectLst/>
              </a:rPr>
              <a:t>ICDL</a:t>
            </a:r>
            <a:r>
              <a:rPr lang="en-US" sz="2400" dirty="0" smtClean="0">
                <a:effectLst/>
              </a:rPr>
              <a:t> </a:t>
            </a:r>
            <a:r>
              <a:rPr lang="fa-IR" sz="2400" dirty="0" smtClean="0">
                <a:effectLst/>
              </a:rPr>
              <a:t>بازاريابي خود را معطوف افرادي مي نمايد كه خواستار استفاده از تمام توانايي خود در راهبري رايانه شخصي و همچنين برنامه هاي عام مي باشند. بنابراين بنياد فوق مفاهيم ضروري فناوري اطلاعات را فرا مي دهد. </a:t>
            </a:r>
            <a:r>
              <a:rPr lang="fa-IR" sz="2400" b="1" dirty="0" smtClean="0">
                <a:effectLst/>
              </a:rPr>
              <a:t>پيش بيني مي شود كه داوطلبان اين برنامه آموزشي، آشنايي مختصري با رايانه و بعضي نرم افزارها داشته باشند، بنابراين بنا به نياز ايشان برنامه آموزشي ارائه مي گردد.</a:t>
            </a:r>
            <a:endParaRPr lang="fa-IR" sz="2400" dirty="0">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87769037"/>
      </p:ext>
    </p:extLst>
  </p:cSld>
  <p:clrMapOvr>
    <a:masterClrMapping/>
  </p:clrMapOvr>
  <mc:AlternateContent xmlns:mc="http://schemas.openxmlformats.org/markup-compatibility/2006">
    <mc:Choice xmlns:p14="http://schemas.microsoft.com/office/powerpoint/2010/main" Requires="p14">
      <p:transition spd="slow" p14:dur="1400" advTm="58003">
        <p14:ripple/>
      </p:transition>
    </mc:Choice>
    <mc:Fallback>
      <p:transition spd="slow" advTm="580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14400"/>
            <a:ext cx="6858000" cy="830997"/>
          </a:xfrm>
          <a:prstGeom prst="rect">
            <a:avLst/>
          </a:prstGeom>
        </p:spPr>
        <p:txBody>
          <a:bodyPr wrap="square">
            <a:spAutoFit/>
          </a:bodyPr>
          <a:lstStyle/>
          <a:p>
            <a:pPr algn="justLow" rtl="1"/>
            <a:r>
              <a:rPr lang="fa-IR" sz="2400" dirty="0" smtClean="0"/>
              <a:t>برنامه </a:t>
            </a:r>
            <a:r>
              <a:rPr lang="en-US" sz="2400" b="1" dirty="0" smtClean="0">
                <a:solidFill>
                  <a:srgbClr val="0070C0"/>
                </a:solidFill>
              </a:rPr>
              <a:t>ICDL</a:t>
            </a:r>
            <a:r>
              <a:rPr lang="en-US" sz="2400" dirty="0" smtClean="0"/>
              <a:t> </a:t>
            </a:r>
            <a:r>
              <a:rPr lang="fa-IR" sz="2400" dirty="0" smtClean="0"/>
              <a:t>شامل </a:t>
            </a:r>
            <a:r>
              <a:rPr lang="fa-IR" sz="2400" dirty="0" smtClean="0">
                <a:solidFill>
                  <a:srgbClr val="0070C0"/>
                </a:solidFill>
              </a:rPr>
              <a:t>7 </a:t>
            </a:r>
            <a:r>
              <a:rPr lang="fa-IR" sz="2400" dirty="0" smtClean="0"/>
              <a:t>مهارت تئوري و عملي مي باشد كه براي اخذ مدرك نهايي نياز به موفقيت در تمام دوره ها مي باشد:</a:t>
            </a:r>
            <a:endParaRPr lang="en-US" sz="2400" dirty="0"/>
          </a:p>
        </p:txBody>
      </p:sp>
      <p:pic>
        <p:nvPicPr>
          <p:cNvPr id="3074" name="Picture 2" descr="C:\Users\Maryam\Desktop\New folder (5)\عکس\۲۰۱۵-۱۱-۱۴-۱۱-۴۵-۳۳-7634853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411" y="2362200"/>
            <a:ext cx="1735137" cy="17351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yam\Desktop\New folder (5)\عکس\۲۰۱۵-۱۱-۱۴-۱۱-۴۹-۰۴-91866657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718" y="2439988"/>
            <a:ext cx="1574482" cy="16573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aryam\Desktop\New folder (5)\عکس\image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4849" y="2379662"/>
            <a:ext cx="2079734" cy="17176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Maryam\Desktop\New folder (5)\عکس\image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2645" y="2511424"/>
            <a:ext cx="1396632" cy="15144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Maryam\Desktop\New folder (5)\عکس\images-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869" y="4343400"/>
            <a:ext cx="1987731"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Maryam\Desktop\New folder (5)\عکس\images-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3300" y="4357687"/>
            <a:ext cx="1803953" cy="17287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Maryam\Desktop\New folder (5)\عکس\images-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2397" y="4343399"/>
            <a:ext cx="2106603"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87968833"/>
      </p:ext>
    </p:extLst>
  </p:cSld>
  <p:clrMapOvr>
    <a:masterClrMapping/>
  </p:clrMapOvr>
  <mc:AlternateContent xmlns:mc="http://schemas.openxmlformats.org/markup-compatibility/2006">
    <mc:Choice xmlns:p14="http://schemas.microsoft.com/office/powerpoint/2010/main" Requires="p14">
      <p:transition spd="slow" p14:dur="1400" advTm="10124">
        <p14:ripple/>
      </p:transition>
    </mc:Choice>
    <mc:Fallback>
      <p:transition spd="slow" advTm="101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Maryam\Desktop\New folder (5)\عکس\images-5.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63000"/>
                    </a14:imgEffect>
                  </a14:imgLayer>
                </a14:imgProps>
              </a:ext>
              <a:ext uri="{28A0092B-C50C-407E-A947-70E740481C1C}">
                <a14:useLocalDpi xmlns:a14="http://schemas.microsoft.com/office/drawing/2010/main" val="0"/>
              </a:ext>
            </a:extLst>
          </a:blip>
          <a:srcRect/>
          <a:stretch>
            <a:fillRect/>
          </a:stretch>
        </p:blipFill>
        <p:spPr bwMode="auto">
          <a:xfrm>
            <a:off x="762000" y="914400"/>
            <a:ext cx="7620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53885" y="1600200"/>
            <a:ext cx="6934201" cy="2677656"/>
          </a:xfrm>
          <a:prstGeom prst="rect">
            <a:avLst/>
          </a:prstGeom>
        </p:spPr>
        <p:txBody>
          <a:bodyPr wrap="square">
            <a:spAutoFit/>
          </a:bodyPr>
          <a:lstStyle/>
          <a:p>
            <a:pPr algn="just" rtl="1"/>
            <a:r>
              <a:rPr lang="fa-IR" sz="2400" b="1" dirty="0" smtClean="0">
                <a:solidFill>
                  <a:srgbClr val="C00000"/>
                </a:solidFill>
                <a:effectLst/>
              </a:rPr>
              <a:t>1- </a:t>
            </a:r>
            <a:r>
              <a:rPr lang="fa-IR" sz="2400" b="1" dirty="0" smtClean="0">
                <a:solidFill>
                  <a:srgbClr val="002060"/>
                </a:solidFill>
                <a:effectLst/>
              </a:rPr>
              <a:t>مفاهيم اوليه در فناوري اطلاعات </a:t>
            </a:r>
            <a:r>
              <a:rPr lang="fa-IR" sz="2400" b="1" dirty="0" smtClean="0">
                <a:solidFill>
                  <a:srgbClr val="C00000"/>
                </a:solidFill>
                <a:effectLst/>
              </a:rPr>
              <a:t>( </a:t>
            </a:r>
            <a:r>
              <a:rPr lang="fa-IR" sz="2400" b="1" dirty="0" smtClean="0">
                <a:solidFill>
                  <a:srgbClr val="002060"/>
                </a:solidFill>
                <a:effectLst/>
              </a:rPr>
              <a:t>مفاهيم اساسي تئوري </a:t>
            </a:r>
            <a:r>
              <a:rPr lang="en-US" sz="2400" b="1" dirty="0" smtClean="0">
                <a:solidFill>
                  <a:srgbClr val="002060"/>
                </a:solidFill>
                <a:effectLst/>
              </a:rPr>
              <a:t>IT	</a:t>
            </a:r>
            <a:r>
              <a:rPr lang="en-US" sz="2400" b="1" dirty="0" smtClean="0">
                <a:solidFill>
                  <a:srgbClr val="C00000"/>
                </a:solidFill>
              </a:rPr>
              <a:t>(</a:t>
            </a:r>
            <a:r>
              <a:rPr lang="en-US" sz="2400" b="1" dirty="0" smtClean="0">
                <a:solidFill>
                  <a:srgbClr val="C00000"/>
                </a:solidFill>
                <a:effectLst/>
              </a:rPr>
              <a:t>			</a:t>
            </a:r>
            <a:endParaRPr lang="en-US" sz="2400" dirty="0" smtClean="0">
              <a:solidFill>
                <a:srgbClr val="C00000"/>
              </a:solidFill>
              <a:effectLst/>
            </a:endParaRPr>
          </a:p>
          <a:p>
            <a:pPr algn="just" rtl="1"/>
            <a:r>
              <a:rPr lang="fa-IR" sz="2400" dirty="0" smtClean="0">
                <a:effectLst/>
              </a:rPr>
              <a:t>در اين مهارت داوطلبان مفهومي كلي از فناوري اطلاعات و كار با نرم افزار و سخت افزار رايانه را فرا خواهند گرفت. همچنين بايد با شبكه هاي اطلاعاتي و كاربرد روزانه برنامه هاي كاربردي رايانه آشنا شوند.</a:t>
            </a:r>
            <a:r>
              <a:rPr lang="en-US" sz="2400" dirty="0" smtClean="0">
                <a:effectLst/>
              </a:rPr>
              <a:t>												</a:t>
            </a:r>
            <a:endParaRPr lang="fa-IR" sz="2400" dirty="0" smtClean="0">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4492898"/>
      </p:ext>
    </p:extLst>
  </p:cSld>
  <p:clrMapOvr>
    <a:masterClrMapping/>
  </p:clrMapOvr>
  <mc:AlternateContent xmlns:mc="http://schemas.openxmlformats.org/markup-compatibility/2006">
    <mc:Choice xmlns:p14="http://schemas.microsoft.com/office/powerpoint/2010/main" Requires="p14">
      <p:transition spd="slow" p14:dur="1400" advTm="21009">
        <p14:ripple/>
      </p:transition>
    </mc:Choice>
    <mc:Fallback>
      <p:transition spd="slow" advTm="210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yam\Desktop\New folder (5)\عکس\images-6.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625"/>
                    </a14:imgEffect>
                    <a14:imgEffect>
                      <a14:brightnessContrast bright="70000" contrast="40000"/>
                    </a14:imgEffect>
                  </a14:imgLayer>
                </a14:imgProps>
              </a:ext>
              <a:ext uri="{28A0092B-C50C-407E-A947-70E740481C1C}">
                <a14:useLocalDpi xmlns:a14="http://schemas.microsoft.com/office/drawing/2010/main" val="0"/>
              </a:ext>
            </a:extLst>
          </a:blip>
          <a:srcRect/>
          <a:stretch>
            <a:fillRect/>
          </a:stretch>
        </p:blipFill>
        <p:spPr bwMode="auto">
          <a:xfrm>
            <a:off x="734786" y="609600"/>
            <a:ext cx="7647214"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6800" y="1145431"/>
            <a:ext cx="6934200" cy="3046988"/>
          </a:xfrm>
          <a:prstGeom prst="rect">
            <a:avLst/>
          </a:prstGeom>
        </p:spPr>
        <p:txBody>
          <a:bodyPr wrap="square">
            <a:spAutoFit/>
          </a:bodyPr>
          <a:lstStyle/>
          <a:p>
            <a:pPr algn="just" rtl="1"/>
            <a:r>
              <a:rPr lang="fa-IR" sz="2400" b="1" dirty="0">
                <a:solidFill>
                  <a:srgbClr val="C00000"/>
                </a:solidFill>
              </a:rPr>
              <a:t>2-</a:t>
            </a:r>
            <a:r>
              <a:rPr lang="fa-IR" sz="2400" b="1" dirty="0">
                <a:solidFill>
                  <a:srgbClr val="002060"/>
                </a:solidFill>
              </a:rPr>
              <a:t> استفاده از كامپيوتر و مديريت فايل ها </a:t>
            </a:r>
            <a:r>
              <a:rPr lang="fa-IR" sz="2400" b="1" dirty="0">
                <a:solidFill>
                  <a:srgbClr val="C00000"/>
                </a:solidFill>
              </a:rPr>
              <a:t>(</a:t>
            </a:r>
            <a:r>
              <a:rPr lang="fa-IR" sz="2400" b="1" dirty="0">
                <a:solidFill>
                  <a:srgbClr val="002060"/>
                </a:solidFill>
              </a:rPr>
              <a:t> مقدمه اي بر </a:t>
            </a:r>
            <a:r>
              <a:rPr lang="en-US" sz="2400" b="1" dirty="0">
                <a:solidFill>
                  <a:srgbClr val="C00000"/>
                </a:solidFill>
              </a:rPr>
              <a:t>Windows - </a:t>
            </a:r>
            <a:r>
              <a:rPr lang="fa-IR" sz="2400" b="1" dirty="0">
                <a:solidFill>
                  <a:srgbClr val="002060"/>
                </a:solidFill>
              </a:rPr>
              <a:t>استفاده و مديريت فايل ها</a:t>
            </a:r>
            <a:r>
              <a:rPr lang="fa-IR" sz="2400" b="1" dirty="0">
                <a:solidFill>
                  <a:srgbClr val="C00000"/>
                </a:solidFill>
              </a:rPr>
              <a:t>)</a:t>
            </a:r>
            <a:endParaRPr lang="fa-IR" sz="2400" dirty="0">
              <a:solidFill>
                <a:srgbClr val="C00000"/>
              </a:solidFill>
            </a:endParaRPr>
          </a:p>
          <a:p>
            <a:pPr algn="just" rtl="1"/>
            <a:r>
              <a:rPr lang="fa-IR" sz="2400" dirty="0"/>
              <a:t>    داوطلبان مي بايست امكان استفاده از رايانه و سيستم عامل را فراگيرند و بتوانند تنظيمات اصلي دلخواه خود را در ويندوز انجام دهند. همچنين لازم است كار و مديريت  فايل هاي رايانه اي از جمله كپي، حذف و .... را بتوانند به راحتي انجام دهند. در ضمن بايد مفهوم ويروس را بدانند و همچنين آگاهي هاي لازم را در مقابل با ويروس زدائي داشته باشند.</a:t>
            </a:r>
            <a:endParaRPr lang="fa-IR" sz="2400" dirty="0">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4455696"/>
      </p:ext>
    </p:extLst>
  </p:cSld>
  <p:clrMapOvr>
    <a:masterClrMapping/>
  </p:clrMapOvr>
  <mc:AlternateContent xmlns:mc="http://schemas.openxmlformats.org/markup-compatibility/2006">
    <mc:Choice xmlns:p14="http://schemas.microsoft.com/office/powerpoint/2010/main" Requires="p14">
      <p:transition spd="slow" p14:dur="1400" advTm="43975">
        <p14:ripple/>
      </p:transition>
    </mc:Choice>
    <mc:Fallback>
      <p:transition spd="slow" advTm="439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yam\Desktop\New folder (5)\عکس\۲۰۱۵-۱۱-۱۴-۱۱-۴۵-۳۳-763485360.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38199" y="914400"/>
            <a:ext cx="74676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399" y="1600200"/>
            <a:ext cx="6553201" cy="2785378"/>
          </a:xfrm>
          <a:prstGeom prst="rect">
            <a:avLst/>
          </a:prstGeom>
        </p:spPr>
        <p:txBody>
          <a:bodyPr wrap="square">
            <a:spAutoFit/>
          </a:bodyPr>
          <a:lstStyle/>
          <a:p>
            <a:pPr algn="just" rtl="1"/>
            <a:r>
              <a:rPr lang="fa-IR" sz="2500" b="1" dirty="0" smtClean="0">
                <a:solidFill>
                  <a:srgbClr val="C00000"/>
                </a:solidFill>
                <a:effectLst/>
              </a:rPr>
              <a:t>3-</a:t>
            </a:r>
            <a:r>
              <a:rPr lang="fa-IR" sz="2500" b="1" dirty="0" smtClean="0">
                <a:solidFill>
                  <a:srgbClr val="002060"/>
                </a:solidFill>
                <a:effectLst/>
              </a:rPr>
              <a:t> پردازش متن </a:t>
            </a:r>
            <a:r>
              <a:rPr lang="fa-IR" sz="2500" b="1" dirty="0" smtClean="0">
                <a:solidFill>
                  <a:srgbClr val="C00000"/>
                </a:solidFill>
                <a:effectLst/>
              </a:rPr>
              <a:t>(</a:t>
            </a:r>
            <a:r>
              <a:rPr lang="fa-IR" sz="2500" b="1" dirty="0" smtClean="0">
                <a:solidFill>
                  <a:srgbClr val="002060"/>
                </a:solidFill>
                <a:effectLst/>
              </a:rPr>
              <a:t> واژه پردازي، مقدمه اي بر </a:t>
            </a:r>
            <a:r>
              <a:rPr lang="en-US" sz="2500" b="1" dirty="0" smtClean="0">
                <a:solidFill>
                  <a:srgbClr val="C00000"/>
                </a:solidFill>
                <a:effectLst/>
              </a:rPr>
              <a:t>Word </a:t>
            </a:r>
            <a:r>
              <a:rPr lang="fa-IR" sz="2500" b="1" dirty="0" smtClean="0">
                <a:solidFill>
                  <a:srgbClr val="002060"/>
                </a:solidFill>
                <a:effectLst/>
              </a:rPr>
              <a:t>مايكروسافت</a:t>
            </a:r>
            <a:r>
              <a:rPr lang="fa-IR" sz="2500" b="1" dirty="0" smtClean="0">
                <a:solidFill>
                  <a:srgbClr val="C00000"/>
                </a:solidFill>
                <a:effectLst/>
              </a:rPr>
              <a:t>)</a:t>
            </a:r>
            <a:r>
              <a:rPr lang="en-US" sz="2500" b="1" dirty="0" smtClean="0">
                <a:effectLst/>
              </a:rPr>
              <a:t>			</a:t>
            </a:r>
            <a:endParaRPr lang="fa-IR" sz="2500" dirty="0" smtClean="0">
              <a:effectLst/>
            </a:endParaRPr>
          </a:p>
          <a:p>
            <a:pPr algn="just" rtl="1"/>
            <a:r>
              <a:rPr lang="fa-IR" sz="2500" dirty="0" smtClean="0">
                <a:effectLst/>
              </a:rPr>
              <a:t>    داوطلبان بايد مفهوم برنامه هاي پردازش متن از جمله </a:t>
            </a:r>
            <a:r>
              <a:rPr lang="en-US" sz="2500" b="1" dirty="0" smtClean="0">
                <a:solidFill>
                  <a:srgbClr val="C00000"/>
                </a:solidFill>
                <a:effectLst/>
              </a:rPr>
              <a:t>Word </a:t>
            </a:r>
            <a:r>
              <a:rPr lang="fa-IR" sz="2500" dirty="0" smtClean="0">
                <a:effectLst/>
              </a:rPr>
              <a:t>را بدانند و همچنين كاربرد روزانه آن را </a:t>
            </a:r>
            <a:r>
              <a:rPr lang="fa-IR" sz="2500" dirty="0" smtClean="0">
                <a:solidFill>
                  <a:srgbClr val="C00000"/>
                </a:solidFill>
                <a:effectLst/>
              </a:rPr>
              <a:t>(</a:t>
            </a:r>
            <a:r>
              <a:rPr lang="fa-IR" sz="2500" dirty="0" smtClean="0">
                <a:effectLst/>
              </a:rPr>
              <a:t>ايجاد، ويرايش، قالب بندي، جدول بندي، كار با تصاوير و....</a:t>
            </a:r>
            <a:r>
              <a:rPr lang="fa-IR" sz="2500" dirty="0" smtClean="0">
                <a:solidFill>
                  <a:srgbClr val="C00000"/>
                </a:solidFill>
                <a:effectLst/>
              </a:rPr>
              <a:t>)</a:t>
            </a:r>
            <a:r>
              <a:rPr lang="fa-IR" sz="2500" dirty="0" smtClean="0">
                <a:effectLst/>
              </a:rPr>
              <a:t> فرا گيرند.</a:t>
            </a:r>
            <a:r>
              <a:rPr lang="en-US" sz="2500" dirty="0" smtClean="0">
                <a:effectLst/>
              </a:rPr>
              <a:t>							</a:t>
            </a:r>
            <a:endParaRPr lang="fa-IR" sz="2500" dirty="0" smtClean="0">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50693756"/>
      </p:ext>
    </p:extLst>
  </p:cSld>
  <p:clrMapOvr>
    <a:masterClrMapping/>
  </p:clrMapOvr>
  <mc:AlternateContent xmlns:mc="http://schemas.openxmlformats.org/markup-compatibility/2006">
    <mc:Choice xmlns:p14="http://schemas.microsoft.com/office/powerpoint/2010/main" Requires="p14">
      <p:transition spd="slow" p14:dur="1400" advTm="25033">
        <p14:ripple/>
      </p:transition>
    </mc:Choice>
    <mc:Fallback>
      <p:transition spd="slow" advTm="250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122" y="1752600"/>
            <a:ext cx="6251575" cy="461665"/>
          </a:xfrm>
          <a:prstGeom prst="rect">
            <a:avLst/>
          </a:prstGeom>
        </p:spPr>
        <p:txBody>
          <a:bodyPr wrap="square">
            <a:spAutoFit/>
          </a:bodyPr>
          <a:lstStyle/>
          <a:p>
            <a:pPr algn="just" rtl="1"/>
            <a:r>
              <a:rPr lang="fa-IR" sz="2400" dirty="0">
                <a:solidFill>
                  <a:srgbClr val="C00000"/>
                </a:solidFill>
              </a:rPr>
              <a:t>   </a:t>
            </a:r>
            <a:endParaRPr lang="fa-IR" sz="2400" dirty="0">
              <a:solidFill>
                <a:srgbClr val="C00000"/>
              </a:solidFill>
              <a:effectLst/>
            </a:endParaRPr>
          </a:p>
        </p:txBody>
      </p:sp>
      <p:pic>
        <p:nvPicPr>
          <p:cNvPr id="3074" name="Picture 2" descr="C:\Users\Maryam\Desktop\New folder (5)\عکس\images-2.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8199" y="639930"/>
            <a:ext cx="7538809" cy="56193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03122" y="1618467"/>
            <a:ext cx="6521678" cy="3231654"/>
          </a:xfrm>
          <a:prstGeom prst="rect">
            <a:avLst/>
          </a:prstGeom>
        </p:spPr>
        <p:txBody>
          <a:bodyPr wrap="square">
            <a:spAutoFit/>
          </a:bodyPr>
          <a:lstStyle/>
          <a:p>
            <a:pPr algn="justLow" rtl="1"/>
            <a:r>
              <a:rPr lang="fa-IR" sz="2800" b="1" dirty="0">
                <a:solidFill>
                  <a:srgbClr val="C00000"/>
                </a:solidFill>
              </a:rPr>
              <a:t>4-</a:t>
            </a:r>
            <a:r>
              <a:rPr lang="fa-IR" sz="2800" b="1" dirty="0">
                <a:solidFill>
                  <a:srgbClr val="002060"/>
                </a:solidFill>
              </a:rPr>
              <a:t> صفحه گسترده ها </a:t>
            </a:r>
            <a:r>
              <a:rPr lang="fa-IR" sz="2800" b="1" dirty="0">
                <a:solidFill>
                  <a:srgbClr val="C00000"/>
                </a:solidFill>
              </a:rPr>
              <a:t>(</a:t>
            </a:r>
            <a:r>
              <a:rPr lang="fa-IR" sz="2800" b="1" dirty="0">
                <a:solidFill>
                  <a:srgbClr val="002060"/>
                </a:solidFill>
              </a:rPr>
              <a:t> مقدمه اي بر صفحات گسترده </a:t>
            </a:r>
            <a:r>
              <a:rPr lang="en-US" sz="2800" b="1" dirty="0">
                <a:solidFill>
                  <a:srgbClr val="C00000"/>
                </a:solidFill>
              </a:rPr>
              <a:t>EXCEL </a:t>
            </a:r>
            <a:r>
              <a:rPr lang="fa-IR" sz="2800" b="1" dirty="0">
                <a:solidFill>
                  <a:srgbClr val="002060"/>
                </a:solidFill>
              </a:rPr>
              <a:t>مايكروسافت</a:t>
            </a:r>
            <a:r>
              <a:rPr lang="fa-IR" sz="2800" b="1" dirty="0" smtClean="0">
                <a:solidFill>
                  <a:srgbClr val="C00000"/>
                </a:solidFill>
              </a:rPr>
              <a:t>)</a:t>
            </a:r>
            <a:r>
              <a:rPr lang="en-US" sz="2800" b="1" dirty="0" smtClean="0">
                <a:solidFill>
                  <a:srgbClr val="C00000"/>
                </a:solidFill>
              </a:rPr>
              <a:t>						</a:t>
            </a:r>
            <a:endParaRPr lang="fa-IR" sz="2800" b="1" dirty="0">
              <a:solidFill>
                <a:srgbClr val="C00000"/>
              </a:solidFill>
            </a:endParaRPr>
          </a:p>
          <a:p>
            <a:pPr algn="just" rtl="1"/>
            <a:r>
              <a:rPr lang="fa-IR" sz="2400" dirty="0"/>
              <a:t>    داوطلبان بايد مفهوم برنامه هاي صفحه گسترده از جمله </a:t>
            </a:r>
            <a:r>
              <a:rPr lang="en-US" sz="2400" dirty="0" smtClean="0">
                <a:solidFill>
                  <a:srgbClr val="C00000"/>
                </a:solidFill>
              </a:rPr>
              <a:t>Excel </a:t>
            </a:r>
            <a:r>
              <a:rPr lang="fa-IR" sz="2400" dirty="0"/>
              <a:t>را بدانند و همچنين كاربرد روزانه آن را </a:t>
            </a:r>
            <a:r>
              <a:rPr lang="fa-IR" sz="2400" dirty="0">
                <a:solidFill>
                  <a:srgbClr val="C00000"/>
                </a:solidFill>
              </a:rPr>
              <a:t>(</a:t>
            </a:r>
            <a:r>
              <a:rPr lang="fa-IR" sz="2400" dirty="0"/>
              <a:t> ايجاد، ويرايش، قالب بندي، جدول بندي و...</a:t>
            </a:r>
            <a:r>
              <a:rPr lang="fa-IR" sz="2400" dirty="0">
                <a:solidFill>
                  <a:srgbClr val="C00000"/>
                </a:solidFill>
              </a:rPr>
              <a:t>)</a:t>
            </a:r>
            <a:r>
              <a:rPr lang="fa-IR" sz="2400" dirty="0"/>
              <a:t> فرا گيرند. همچنين لازم است تا بتوانند فرمول هاي مقدماتي رياضي و كاربردي را ايجاد كنند.</a:t>
            </a:r>
            <a:endParaRPr lang="fa-IR" sz="2400" dirty="0">
              <a:effectLst/>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65831164"/>
      </p:ext>
    </p:extLst>
  </p:cSld>
  <p:clrMapOvr>
    <a:masterClrMapping/>
  </p:clrMapOvr>
  <mc:AlternateContent xmlns:mc="http://schemas.openxmlformats.org/markup-compatibility/2006">
    <mc:Choice xmlns:p14="http://schemas.microsoft.com/office/powerpoint/2010/main" Requires="p14">
      <p:transition spd="slow" p14:dur="1400" advTm="35104">
        <p14:ripple/>
      </p:transition>
    </mc:Choice>
    <mc:Fallback>
      <p:transition spd="slow" advTm="351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yam\Desktop\New folder (5)\عکس\images-1.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14400" y="838201"/>
            <a:ext cx="73152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1676400"/>
            <a:ext cx="6858000" cy="2369880"/>
          </a:xfrm>
          <a:prstGeom prst="rect">
            <a:avLst/>
          </a:prstGeom>
        </p:spPr>
        <p:txBody>
          <a:bodyPr wrap="square">
            <a:spAutoFit/>
          </a:bodyPr>
          <a:lstStyle/>
          <a:p>
            <a:pPr algn="just" rtl="1"/>
            <a:r>
              <a:rPr lang="fa-IR" sz="2800" b="1" dirty="0" smtClean="0">
                <a:solidFill>
                  <a:srgbClr val="C00000"/>
                </a:solidFill>
                <a:effectLst/>
              </a:rPr>
              <a:t>5-</a:t>
            </a:r>
            <a:r>
              <a:rPr lang="fa-IR" sz="2800" b="1" dirty="0" smtClean="0">
                <a:solidFill>
                  <a:srgbClr val="002060"/>
                </a:solidFill>
                <a:effectLst/>
              </a:rPr>
              <a:t> پايگاه داده</a:t>
            </a:r>
            <a:r>
              <a:rPr lang="fa-IR" sz="2800" b="1" dirty="0" smtClean="0">
                <a:solidFill>
                  <a:srgbClr val="C00000"/>
                </a:solidFill>
                <a:effectLst/>
              </a:rPr>
              <a:t> ( </a:t>
            </a:r>
            <a:r>
              <a:rPr lang="fa-IR" sz="2800" b="1" dirty="0" smtClean="0">
                <a:solidFill>
                  <a:srgbClr val="002060"/>
                </a:solidFill>
                <a:effectLst/>
              </a:rPr>
              <a:t>مقدمه اي بر </a:t>
            </a:r>
            <a:r>
              <a:rPr lang="en-US" sz="2800" b="1" dirty="0" smtClean="0">
                <a:solidFill>
                  <a:srgbClr val="C00000"/>
                </a:solidFill>
                <a:effectLst/>
              </a:rPr>
              <a:t>Access</a:t>
            </a:r>
            <a:r>
              <a:rPr lang="en-US" sz="2800" b="1" dirty="0" smtClean="0">
                <a:solidFill>
                  <a:srgbClr val="002060"/>
                </a:solidFill>
                <a:effectLst/>
              </a:rPr>
              <a:t> </a:t>
            </a:r>
            <a:r>
              <a:rPr lang="fa-IR" sz="2800" b="1" dirty="0" smtClean="0">
                <a:solidFill>
                  <a:srgbClr val="002060"/>
                </a:solidFill>
                <a:effectLst/>
              </a:rPr>
              <a:t>مايكروسافت</a:t>
            </a:r>
            <a:r>
              <a:rPr lang="fa-IR" sz="2800" b="1" dirty="0" smtClean="0">
                <a:solidFill>
                  <a:srgbClr val="C00000"/>
                </a:solidFill>
                <a:effectLst/>
              </a:rPr>
              <a:t>)</a:t>
            </a:r>
            <a:r>
              <a:rPr lang="en-US" sz="2800" b="1" dirty="0" smtClean="0">
                <a:solidFill>
                  <a:srgbClr val="002060"/>
                </a:solidFill>
                <a:effectLst/>
              </a:rPr>
              <a:t>	</a:t>
            </a:r>
            <a:r>
              <a:rPr lang="en-US" sz="2400" b="1" dirty="0" smtClean="0">
                <a:effectLst/>
              </a:rPr>
              <a:t>			</a:t>
            </a:r>
            <a:endParaRPr lang="fa-IR" sz="2400" dirty="0" smtClean="0">
              <a:effectLst/>
            </a:endParaRPr>
          </a:p>
          <a:p>
            <a:pPr algn="just" rtl="1"/>
            <a:r>
              <a:rPr lang="fa-IR" sz="2400" dirty="0" smtClean="0">
                <a:effectLst/>
              </a:rPr>
              <a:t>    در اين مهارت داوطلبان بايد مفهوم پايگاه داده در رايانه را متوجه شوند و همچنين بتوانند در حالت مقدماتي جداول پايگاه داده اي با پرس و جوهاي مقدماتي را ايجاد و ويرايش كنند.</a:t>
            </a:r>
            <a:r>
              <a:rPr lang="en-US" sz="2400" dirty="0" smtClean="0">
                <a:effectLst/>
              </a:rPr>
              <a:t>						</a:t>
            </a:r>
            <a:endParaRPr lang="fa-IR" sz="2400" dirty="0" smtClean="0">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34425156"/>
      </p:ext>
    </p:extLst>
  </p:cSld>
  <p:clrMapOvr>
    <a:masterClrMapping/>
  </p:clrMapOvr>
  <mc:AlternateContent xmlns:mc="http://schemas.openxmlformats.org/markup-compatibility/2006">
    <mc:Choice xmlns:p14="http://schemas.microsoft.com/office/powerpoint/2010/main" Requires="p14">
      <p:transition spd="slow" p14:dur="1400" advTm="27148">
        <p14:ripple/>
      </p:transition>
    </mc:Choice>
    <mc:Fallback>
      <p:transition spd="slow" advTm="271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ryam\Desktop\New folder (5)\عکس\۲۰۱۵-۱۱-۱۴-۱۱-۴۹-۰۴-918666579.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48657" y="1005114"/>
            <a:ext cx="7162800" cy="52237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53457" y="1622515"/>
            <a:ext cx="6553200" cy="2800767"/>
          </a:xfrm>
          <a:prstGeom prst="rect">
            <a:avLst/>
          </a:prstGeom>
        </p:spPr>
        <p:txBody>
          <a:bodyPr wrap="square">
            <a:spAutoFit/>
          </a:bodyPr>
          <a:lstStyle/>
          <a:p>
            <a:pPr algn="justLow" rtl="1"/>
            <a:r>
              <a:rPr lang="fa-IR" sz="2800" b="1" dirty="0">
                <a:solidFill>
                  <a:srgbClr val="C00000"/>
                </a:solidFill>
              </a:rPr>
              <a:t>6-</a:t>
            </a:r>
            <a:r>
              <a:rPr lang="fa-IR" sz="2800" b="1" dirty="0"/>
              <a:t> </a:t>
            </a:r>
            <a:r>
              <a:rPr lang="fa-IR" sz="2800" b="1" dirty="0">
                <a:solidFill>
                  <a:srgbClr val="002060"/>
                </a:solidFill>
              </a:rPr>
              <a:t>ارائه مطالب </a:t>
            </a:r>
            <a:r>
              <a:rPr lang="en-US" sz="2800" b="1" dirty="0" smtClean="0">
                <a:solidFill>
                  <a:srgbClr val="C00000"/>
                </a:solidFill>
              </a:rPr>
              <a:t>Power Point		</a:t>
            </a:r>
            <a:r>
              <a:rPr lang="en-US" sz="2400" b="1" dirty="0" smtClean="0">
                <a:solidFill>
                  <a:srgbClr val="C00000"/>
                </a:solidFill>
              </a:rPr>
              <a:t>	</a:t>
            </a:r>
            <a:endParaRPr lang="en-US" sz="2400" dirty="0">
              <a:solidFill>
                <a:srgbClr val="C00000"/>
              </a:solidFill>
            </a:endParaRPr>
          </a:p>
          <a:p>
            <a:pPr algn="justLow" rtl="1"/>
            <a:r>
              <a:rPr lang="en-US" sz="2400" dirty="0"/>
              <a:t>    </a:t>
            </a:r>
            <a:r>
              <a:rPr lang="fa-IR" sz="2400" dirty="0"/>
              <a:t>داوطلبان بايد بتوانند از ابزارهاي ارائه مطلب رايانه به خصوص نرم افزار </a:t>
            </a:r>
            <a:r>
              <a:rPr lang="en-US" sz="2400" dirty="0" smtClean="0">
                <a:solidFill>
                  <a:srgbClr val="C00000"/>
                </a:solidFill>
              </a:rPr>
              <a:t>Power Point</a:t>
            </a:r>
            <a:r>
              <a:rPr lang="fa-IR" sz="2400" dirty="0" smtClean="0"/>
              <a:t>به </a:t>
            </a:r>
            <a:r>
              <a:rPr lang="fa-IR" sz="2400" dirty="0"/>
              <a:t>خوبي استفاده نمايند. به اين صورت كه امكان ايجاد اسلايدها و ويرايش و قالب بندي متون و تصاوير درون آن را داشته باشند. همچنين بايد بتوانند به بهترين شكل از حركات و امكانات نرم افزار استفاده كنند</a:t>
            </a:r>
            <a:r>
              <a:rPr lang="fa-IR" sz="2400" dirty="0" smtClean="0"/>
              <a:t>.</a:t>
            </a:r>
            <a:r>
              <a:rPr lang="en-US" sz="2400" b="1" dirty="0"/>
              <a:t> </a:t>
            </a:r>
            <a:endParaRPr lang="fa-IR" sz="2400" dirty="0">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07920466"/>
      </p:ext>
    </p:extLst>
  </p:cSld>
  <p:clrMapOvr>
    <a:masterClrMapping/>
  </p:clrMapOvr>
  <mc:AlternateContent xmlns:mc="http://schemas.openxmlformats.org/markup-compatibility/2006">
    <mc:Choice xmlns:p14="http://schemas.microsoft.com/office/powerpoint/2010/main" Requires="p14">
      <p:transition spd="slow" p14:dur="1400" advTm="37110">
        <p14:ripple/>
      </p:transition>
    </mc:Choice>
    <mc:Fallback>
      <p:transition spd="slow" advTm="371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ryam\Desktop\New folder (5)\عکس\images-4.jpg"/>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colorTemperature colorTemp="112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62000" y="685800"/>
            <a:ext cx="7543800" cy="55354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6800" y="990600"/>
            <a:ext cx="7010400" cy="4832092"/>
          </a:xfrm>
          <a:prstGeom prst="rect">
            <a:avLst/>
          </a:prstGeom>
        </p:spPr>
        <p:txBody>
          <a:bodyPr wrap="square">
            <a:spAutoFit/>
          </a:bodyPr>
          <a:lstStyle/>
          <a:p>
            <a:pPr algn="justLow" rtl="1"/>
            <a:r>
              <a:rPr lang="fa-IR" sz="2800" b="1" dirty="0" smtClean="0">
                <a:solidFill>
                  <a:srgbClr val="C00000"/>
                </a:solidFill>
                <a:effectLst/>
              </a:rPr>
              <a:t>7-</a:t>
            </a:r>
            <a:r>
              <a:rPr lang="fa-IR" sz="2800" b="1" dirty="0" smtClean="0">
                <a:solidFill>
                  <a:srgbClr val="002060"/>
                </a:solidFill>
                <a:effectLst/>
              </a:rPr>
              <a:t> اطلاعات و ارتباطات </a:t>
            </a:r>
            <a:r>
              <a:rPr lang="fa-IR" sz="2800" b="1" dirty="0" smtClean="0">
                <a:solidFill>
                  <a:srgbClr val="C00000"/>
                </a:solidFill>
                <a:effectLst/>
              </a:rPr>
              <a:t>(</a:t>
            </a:r>
            <a:r>
              <a:rPr lang="fa-IR" sz="2800" b="1" dirty="0" smtClean="0">
                <a:solidFill>
                  <a:srgbClr val="002060"/>
                </a:solidFill>
                <a:effectLst/>
              </a:rPr>
              <a:t> خدمات اطلاعاتي شبكه </a:t>
            </a:r>
            <a:r>
              <a:rPr lang="fa-IR" sz="2800" b="1" dirty="0" smtClean="0">
                <a:solidFill>
                  <a:srgbClr val="C00000"/>
                </a:solidFill>
                <a:effectLst/>
              </a:rPr>
              <a:t>-</a:t>
            </a:r>
            <a:r>
              <a:rPr lang="fa-IR" sz="2800" b="1" dirty="0" smtClean="0">
                <a:solidFill>
                  <a:srgbClr val="002060"/>
                </a:solidFill>
                <a:effectLst/>
              </a:rPr>
              <a:t> اينترنت و پست الكترونيك</a:t>
            </a:r>
            <a:r>
              <a:rPr lang="fa-IR" sz="2800" b="1" dirty="0" smtClean="0">
                <a:solidFill>
                  <a:srgbClr val="C00000"/>
                </a:solidFill>
                <a:effectLst/>
              </a:rPr>
              <a:t>)</a:t>
            </a:r>
            <a:r>
              <a:rPr lang="en-US" sz="2800" b="1" dirty="0" smtClean="0">
                <a:solidFill>
                  <a:srgbClr val="C00000"/>
                </a:solidFill>
                <a:effectLst/>
              </a:rPr>
              <a:t>							</a:t>
            </a:r>
            <a:endParaRPr lang="fa-IR" sz="2800" dirty="0" smtClean="0">
              <a:solidFill>
                <a:srgbClr val="C00000"/>
              </a:solidFill>
              <a:effectLst/>
            </a:endParaRPr>
          </a:p>
          <a:p>
            <a:pPr algn="just" rtl="1"/>
            <a:r>
              <a:rPr lang="fa-IR" sz="2800" dirty="0" smtClean="0">
                <a:effectLst/>
              </a:rPr>
              <a:t>    در اين مهارت داوطلبان بايد با مفهوم كلي اينترنت و برخي شاخص هاي امنيتي آشنا شوند و بتوانند كه جستجوهاي اينترنتي را به بهترين شكل ممكن انجام دهند. همچنين بايد كار با صفحات اينترنتي را بطور كلي فراگيرند. در ضمن كار با پست الكترونيك تحت وب و همچنين نرم افزارهاي پست الكترونيكي را نيز بايد فراگيرند تا بتوانند به راحتي به ارسال و دريافت نامه هاي الكترونيك با پيوست و.... بپردازند.</a:t>
            </a:r>
            <a:endParaRPr lang="fa-IR" sz="2800" dirty="0">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49503881"/>
      </p:ext>
    </p:extLst>
  </p:cSld>
  <p:clrMapOvr>
    <a:masterClrMapping/>
  </p:clrMapOvr>
  <mc:AlternateContent xmlns:mc="http://schemas.openxmlformats.org/markup-compatibility/2006">
    <mc:Choice xmlns:p14="http://schemas.microsoft.com/office/powerpoint/2010/main" Requires="p14">
      <p:transition spd="slow" p14:dur="1400" advTm="51156">
        <p14:ripple/>
      </p:transition>
    </mc:Choice>
    <mc:Fallback>
      <p:transition spd="slow" advTm="511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965245" cy="1202485"/>
          </a:xfrm>
        </p:spPr>
        <p:txBody>
          <a:bodyPr>
            <a:noAutofit/>
          </a:bodyPr>
          <a:lstStyle/>
          <a:p>
            <a:pPr rtl="1"/>
            <a:r>
              <a:rPr lang="fa-IR" sz="3200" b="1" dirty="0">
                <a:solidFill>
                  <a:srgbClr val="002060"/>
                </a:solidFill>
              </a:rPr>
              <a:t>اینم تصویری از یک گواهی نامه بین المللی </a:t>
            </a:r>
            <a:r>
              <a:rPr lang="en-US" sz="3200" b="1" dirty="0">
                <a:solidFill>
                  <a:srgbClr val="C00000"/>
                </a:solidFill>
              </a:rPr>
              <a:t>ICDL</a:t>
            </a:r>
            <a:r>
              <a:rPr lang="en-US" sz="3200" b="1" dirty="0"/>
              <a:t> </a:t>
            </a:r>
          </a:p>
        </p:txBody>
      </p:sp>
      <p:sp>
        <p:nvSpPr>
          <p:cNvPr id="3" name="Content Placeholder 2"/>
          <p:cNvSpPr>
            <a:spLocks noGrp="1"/>
          </p:cNvSpPr>
          <p:nvPr>
            <p:ph sz="quarter" idx="13"/>
          </p:nvPr>
        </p:nvSpPr>
        <p:spPr>
          <a:xfrm>
            <a:off x="1298448" y="3108857"/>
            <a:ext cx="3052209" cy="1939037"/>
          </a:xfrm>
        </p:spPr>
        <p:txBody>
          <a:bodyPr/>
          <a:lstStyle/>
          <a:p>
            <a:endParaRPr lang="en-US" dirty="0"/>
          </a:p>
        </p:txBody>
      </p:sp>
      <p:sp>
        <p:nvSpPr>
          <p:cNvPr id="4" name="Content Placeholder 3"/>
          <p:cNvSpPr>
            <a:spLocks noGrp="1"/>
          </p:cNvSpPr>
          <p:nvPr>
            <p:ph sz="quarter" idx="14"/>
          </p:nvPr>
        </p:nvSpPr>
        <p:spPr>
          <a:xfrm>
            <a:off x="4663440" y="3108858"/>
            <a:ext cx="3185160" cy="2102918"/>
          </a:xfrm>
        </p:spPr>
        <p:txBody>
          <a:bodyPr/>
          <a:lstStyle/>
          <a:p>
            <a:endParaRPr lang="en-US" dirty="0"/>
          </a:p>
        </p:txBody>
      </p:sp>
      <p:pic>
        <p:nvPicPr>
          <p:cNvPr id="1026" name="Picture 2" descr="C:\Users\Maryam\Desktop\New folder (5)\عکس\certificat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088" y="3108858"/>
            <a:ext cx="3075570" cy="2134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yam\Desktop\New folder (5)\عکس\certificate1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099036"/>
            <a:ext cx="3200400" cy="214426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17294795"/>
      </p:ext>
    </p:extLst>
  </p:cSld>
  <p:clrMapOvr>
    <a:masterClrMapping/>
  </p:clrMapOvr>
  <mc:AlternateContent xmlns:mc="http://schemas.openxmlformats.org/markup-compatibility/2006">
    <mc:Choice xmlns:p14="http://schemas.microsoft.com/office/powerpoint/2010/main" Requires="p14">
      <p:transition spd="slow" p14:dur="1400" advTm="10081">
        <p14:ripple/>
      </p:transition>
    </mc:Choice>
    <mc:Fallback>
      <p:transition spd="slow" advTm="100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1143000"/>
            <a:ext cx="7010400" cy="2308324"/>
          </a:xfrm>
          <a:prstGeom prst="rect">
            <a:avLst/>
          </a:prstGeom>
          <a:noFill/>
        </p:spPr>
        <p:txBody>
          <a:bodyPr wrap="square" rtlCol="0">
            <a:spAutoFit/>
          </a:bodyPr>
          <a:lstStyle/>
          <a:p>
            <a:pPr algn="r" rtl="1"/>
            <a:r>
              <a:rPr lang="fa-IR" sz="4800" b="1" dirty="0" smtClean="0"/>
              <a:t>موضوع</a:t>
            </a:r>
            <a:r>
              <a:rPr lang="fa-IR" sz="4800" b="1" dirty="0" smtClean="0">
                <a:solidFill>
                  <a:srgbClr val="C00000"/>
                </a:solidFill>
              </a:rPr>
              <a:t>:</a:t>
            </a:r>
            <a:r>
              <a:rPr lang="en-US" sz="4800" b="1" dirty="0" smtClean="0">
                <a:solidFill>
                  <a:srgbClr val="0070C0"/>
                </a:solidFill>
              </a:rPr>
              <a:t>ICDL</a:t>
            </a:r>
          </a:p>
          <a:p>
            <a:pPr algn="r" rtl="1"/>
            <a:r>
              <a:rPr lang="fa-IR" sz="4800" b="1" dirty="0" smtClean="0"/>
              <a:t>نام استاد</a:t>
            </a:r>
            <a:r>
              <a:rPr lang="fa-IR" sz="4800" b="1" dirty="0" smtClean="0">
                <a:solidFill>
                  <a:srgbClr val="C00000"/>
                </a:solidFill>
              </a:rPr>
              <a:t>:</a:t>
            </a:r>
            <a:r>
              <a:rPr lang="fa-IR" sz="4800" b="1" dirty="0" smtClean="0"/>
              <a:t>استاد شاهید مظفری</a:t>
            </a:r>
          </a:p>
          <a:p>
            <a:pPr algn="r" rtl="1"/>
            <a:r>
              <a:rPr lang="fa-IR" sz="4800" b="1" dirty="0" smtClean="0"/>
              <a:t>نام محقق</a:t>
            </a:r>
            <a:r>
              <a:rPr lang="fa-IR" sz="4800" b="1" dirty="0" smtClean="0">
                <a:solidFill>
                  <a:srgbClr val="C00000"/>
                </a:solidFill>
              </a:rPr>
              <a:t>:</a:t>
            </a:r>
            <a:r>
              <a:rPr lang="fa-IR" sz="4800" b="1" dirty="0" smtClean="0"/>
              <a:t>عباس ملوندی</a:t>
            </a:r>
            <a:endParaRPr lang="en-US" sz="4800" b="1"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16800605"/>
      </p:ext>
    </p:extLst>
  </p:cSld>
  <p:clrMapOvr>
    <a:masterClrMapping/>
  </p:clrMapOvr>
  <mc:AlternateContent xmlns:mc="http://schemas.openxmlformats.org/markup-compatibility/2006">
    <mc:Choice xmlns:p14="http://schemas.microsoft.com/office/powerpoint/2010/main" Requires="p14">
      <p:transition spd="slow" p14:dur="1400" advTm="3935">
        <p14:ripple/>
      </p:transition>
    </mc:Choice>
    <mc:Fallback>
      <p:transition spd="slow" advTm="39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yam\Desktop\New folder (5)\download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13229"/>
            <a:ext cx="77724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73951436"/>
      </p:ext>
    </p:extLst>
  </p:cSld>
  <p:clrMapOvr>
    <a:masterClrMapping/>
  </p:clrMapOvr>
  <mc:AlternateContent xmlns:mc="http://schemas.openxmlformats.org/markup-compatibility/2006">
    <mc:Choice xmlns:p14="http://schemas.microsoft.com/office/powerpoint/2010/main" Requires="p14">
      <p:transition spd="slow" p14:dur="1400" advTm="7013">
        <p14:ripple/>
      </p:transition>
    </mc:Choice>
    <mc:Fallback>
      <p:transition spd="slow" advTm="70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yam\Desktop\Image result for ‫پایان‬‎.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57" y="609600"/>
            <a:ext cx="77724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0" y="1295400"/>
            <a:ext cx="6753225" cy="1752600"/>
          </a:xfrm>
          <a:scene3d>
            <a:camera prst="perspectiveLeft"/>
            <a:lightRig rig="threePt" dir="t"/>
          </a:scene3d>
        </p:spPr>
        <p:txBody>
          <a:bodyPr tIns="365760">
            <a:noAutofit/>
          </a:bodyPr>
          <a:lstStyle/>
          <a:p>
            <a:r>
              <a:rPr lang="fa-IR" sz="11500" b="1" i="1" spc="300" dirty="0" smtClean="0">
                <a:effectLst>
                  <a:outerShdw blurRad="63500" dist="342900" dir="17220000" sx="151000" sy="151000" kx="-1800000" algn="bl" rotWithShape="0">
                    <a:srgbClr val="92D050">
                      <a:alpha val="35000"/>
                    </a:srgbClr>
                  </a:outerShdw>
                </a:effectLst>
              </a:rPr>
              <a:t>پایان</a:t>
            </a:r>
            <a:endParaRPr lang="en-US" sz="9600" b="1" i="1" spc="300" dirty="0">
              <a:effectLst>
                <a:outerShdw blurRad="63500" dist="342900" dir="17220000" sx="151000" sy="151000" kx="-1800000" algn="bl" rotWithShape="0">
                  <a:srgbClr val="92D050">
                    <a:alpha val="35000"/>
                  </a:srgbClr>
                </a:outerShdw>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79160059"/>
      </p:ext>
    </p:extLst>
  </p:cSld>
  <p:clrMapOvr>
    <a:masterClrMapping/>
  </p:clrMapOvr>
  <mc:AlternateContent xmlns:mc="http://schemas.openxmlformats.org/markup-compatibility/2006">
    <mc:Choice xmlns:p14="http://schemas.microsoft.com/office/powerpoint/2010/main" Requires="p14">
      <p:transition spd="slow" p14:dur="1400" advTm="2949">
        <p14:ripple/>
      </p:transition>
    </mc:Choice>
    <mc:Fallback>
      <p:transition spd="slow" advTm="29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hlinkClick r:id="rId4"/>
              </a:rPr>
              <a:t>فناوری اطلاعات</a:t>
            </a:r>
            <a:r>
              <a:rPr lang="fa-IR" b="1" dirty="0" smtClean="0"/>
              <a:t/>
            </a:r>
            <a:br>
              <a:rPr lang="fa-IR" b="1" dirty="0" smtClean="0"/>
            </a:br>
            <a:endParaRPr lang="en-US" dirty="0"/>
          </a:p>
        </p:txBody>
      </p:sp>
      <p:sp>
        <p:nvSpPr>
          <p:cNvPr id="3" name="Subtitle 2"/>
          <p:cNvSpPr>
            <a:spLocks noGrp="1"/>
          </p:cNvSpPr>
          <p:nvPr>
            <p:ph idx="1"/>
          </p:nvPr>
        </p:nvSpPr>
        <p:spPr>
          <a:xfrm>
            <a:off x="1202268" y="1676400"/>
            <a:ext cx="6858000" cy="4267200"/>
          </a:xfrm>
        </p:spPr>
        <p:txBody>
          <a:bodyPr>
            <a:normAutofit/>
          </a:bodyPr>
          <a:lstStyle/>
          <a:p>
            <a:pPr algn="r" rtl="1"/>
            <a:r>
              <a:rPr lang="en-US" b="1" dirty="0">
                <a:hlinkClick r:id="rId5"/>
              </a:rPr>
              <a:t>ICDL </a:t>
            </a:r>
            <a:r>
              <a:rPr lang="fa-IR" b="1" dirty="0">
                <a:solidFill>
                  <a:srgbClr val="0070C0"/>
                </a:solidFill>
                <a:hlinkClick r:id="rId5"/>
              </a:rPr>
              <a:t>چیست </a:t>
            </a:r>
            <a:r>
              <a:rPr lang="fa-IR" b="1" dirty="0">
                <a:hlinkClick r:id="rId5"/>
              </a:rPr>
              <a:t>؟؟؟</a:t>
            </a:r>
            <a:endParaRPr lang="fa-IR" b="1" dirty="0"/>
          </a:p>
          <a:p>
            <a:pPr algn="just" rtl="1"/>
            <a:r>
              <a:rPr lang="fa-IR" dirty="0"/>
              <a:t>تنظيم مكاتبات، تهيه گزارشات و مقالات اداري، بدون آشنايي با نرم افزارهاي واژه پرداز</a:t>
            </a:r>
            <a:r>
              <a:rPr lang="fa-IR" dirty="0">
                <a:solidFill>
                  <a:srgbClr val="FF0000"/>
                </a:solidFill>
              </a:rPr>
              <a:t> ( </a:t>
            </a:r>
            <a:r>
              <a:rPr lang="fa-IR" dirty="0"/>
              <a:t>كه نرم افزار </a:t>
            </a:r>
            <a:r>
              <a:rPr lang="en-US" dirty="0">
                <a:solidFill>
                  <a:srgbClr val="0070C0"/>
                </a:solidFill>
              </a:rPr>
              <a:t>Word</a:t>
            </a:r>
            <a:r>
              <a:rPr lang="en-US" dirty="0"/>
              <a:t> </a:t>
            </a:r>
            <a:r>
              <a:rPr lang="fa-IR" dirty="0"/>
              <a:t>نمونه بارز آن مي باشد</a:t>
            </a:r>
            <a:r>
              <a:rPr lang="fa-IR" dirty="0">
                <a:solidFill>
                  <a:srgbClr val="FF0000"/>
                </a:solidFill>
              </a:rPr>
              <a:t>)</a:t>
            </a:r>
            <a:r>
              <a:rPr lang="fa-IR" dirty="0"/>
              <a:t> كاري سخت و دشوار مي باشد، همين طور تهيه گزارشات مالي و رفع مغايرات بدون استفاده از نرم افزار صفحات گسترده </a:t>
            </a:r>
            <a:r>
              <a:rPr lang="en-US" dirty="0" smtClean="0">
                <a:solidFill>
                  <a:srgbClr val="0070C0"/>
                </a:solidFill>
              </a:rPr>
              <a:t>Sheets Spread</a:t>
            </a:r>
            <a:r>
              <a:rPr lang="fa-IR" dirty="0" smtClean="0"/>
              <a:t>كه </a:t>
            </a:r>
            <a:r>
              <a:rPr lang="fa-IR" dirty="0"/>
              <a:t>نمونه پركاربرد آن اكسل مي باشد كاري طاقت فرسا خواهد بود و همينطور نگهداري بانك اطلاعات شركت ها و ادارات بدون به كارگيري نرم افزارهاي مديريت داده ها تقريباً غيرممكن مي باشد.</a:t>
            </a:r>
          </a:p>
          <a:p>
            <a:pPr algn="justLow" rtl="1"/>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32104552"/>
      </p:ext>
    </p:extLst>
  </p:cSld>
  <p:clrMapOvr>
    <a:masterClrMapping/>
  </p:clrMapOvr>
  <mc:AlternateContent xmlns:mc="http://schemas.openxmlformats.org/markup-compatibility/2006">
    <mc:Choice xmlns:p14="http://schemas.microsoft.com/office/powerpoint/2010/main" Requires="p14">
      <p:transition spd="slow" p14:dur="1400" advTm="43975">
        <p14:ripple/>
      </p:transition>
    </mc:Choice>
    <mc:Fallback>
      <p:transition spd="slow" advTm="439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295400"/>
            <a:ext cx="6781800" cy="2308324"/>
          </a:xfrm>
          <a:prstGeom prst="rect">
            <a:avLst/>
          </a:prstGeom>
        </p:spPr>
        <p:txBody>
          <a:bodyPr wrap="square">
            <a:spAutoFit/>
          </a:bodyPr>
          <a:lstStyle/>
          <a:p>
            <a:pPr algn="justLow" rtl="1"/>
            <a:r>
              <a:rPr lang="fa-IR" dirty="0"/>
              <a:t>   </a:t>
            </a:r>
            <a:r>
              <a:rPr lang="fa-IR" sz="2400" dirty="0"/>
              <a:t> با عنايت به موارد فوق و ارتباط تنگاتنگ امور اداري و مديريت امروز با علوم رايانه، اهميت يادگيري و كاربرد اين علوم به وضوح روشن مي شود. اين امر به قدري واضح و حياتي است كه بسياري از سازمان ها و حتي كشورها در طرح هاي آتي و توسعه اي خود يكي از استراتژي هاي اصلي خود را به آن اختصاص داده اند.</a:t>
            </a:r>
            <a:endParaRPr lang="en-US" sz="2400" dirty="0"/>
          </a:p>
        </p:txBody>
      </p:sp>
      <p:pic>
        <p:nvPicPr>
          <p:cNvPr id="2050" name="Picture 2" descr="G:\فناوری اطلاعات - ICDL چیست ؟؟؟_files\Image result for ‫icdl شامل چیست‬‎.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2000" contrast="100000"/>
                    </a14:imgEffect>
                  </a14:imgLayer>
                </a14:imgProps>
              </a:ext>
              <a:ext uri="{28A0092B-C50C-407E-A947-70E740481C1C}">
                <a14:useLocalDpi xmlns:a14="http://schemas.microsoft.com/office/drawing/2010/main" val="0"/>
              </a:ext>
            </a:extLst>
          </a:blip>
          <a:srcRect/>
          <a:stretch>
            <a:fillRect/>
          </a:stretch>
        </p:blipFill>
        <p:spPr bwMode="auto">
          <a:xfrm>
            <a:off x="2895600" y="3352800"/>
            <a:ext cx="3352799" cy="2581275"/>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52411983"/>
      </p:ext>
    </p:extLst>
  </p:cSld>
  <p:clrMapOvr>
    <a:masterClrMapping/>
  </p:clrMapOvr>
  <mc:AlternateContent xmlns:mc="http://schemas.openxmlformats.org/markup-compatibility/2006">
    <mc:Choice xmlns:p14="http://schemas.microsoft.com/office/powerpoint/2010/main" Requires="p14">
      <p:transition spd="slow" p14:dur="1400" advTm="32054">
        <p14:ripple/>
      </p:transition>
    </mc:Choice>
    <mc:Fallback>
      <p:transition spd="slow" advTm="320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079682"/>
            <a:ext cx="6934200" cy="4370427"/>
          </a:xfrm>
          <a:prstGeom prst="rect">
            <a:avLst/>
          </a:prstGeom>
        </p:spPr>
        <p:txBody>
          <a:bodyPr wrap="square">
            <a:spAutoFit/>
          </a:bodyPr>
          <a:lstStyle/>
          <a:p>
            <a:pPr algn="justLow" rtl="1"/>
            <a:r>
              <a:rPr lang="fa-IR" sz="2800" b="1" dirty="0" smtClean="0">
                <a:solidFill>
                  <a:srgbClr val="C00000"/>
                </a:solidFill>
                <a:effectLst/>
              </a:rPr>
              <a:t>معرفي </a:t>
            </a:r>
            <a:r>
              <a:rPr lang="en-US" sz="2800" b="1" dirty="0" smtClean="0">
                <a:solidFill>
                  <a:srgbClr val="C00000"/>
                </a:solidFill>
                <a:effectLst/>
              </a:rPr>
              <a:t>ICDL:</a:t>
            </a:r>
            <a:r>
              <a:rPr lang="en-US" sz="2500" b="1" dirty="0" smtClean="0">
                <a:solidFill>
                  <a:srgbClr val="800000"/>
                </a:solidFill>
                <a:effectLst/>
              </a:rPr>
              <a:t>								</a:t>
            </a:r>
            <a:endParaRPr lang="en-US" sz="2500" dirty="0" smtClean="0">
              <a:effectLst/>
            </a:endParaRPr>
          </a:p>
          <a:p>
            <a:pPr algn="justLow" rtl="1"/>
            <a:r>
              <a:rPr lang="fa-IR" sz="2500" dirty="0" smtClean="0">
                <a:effectLst/>
              </a:rPr>
              <a:t>تعريف گواهي نامه بين المللي </a:t>
            </a:r>
            <a:r>
              <a:rPr lang="en-US" sz="2500" dirty="0" smtClean="0">
                <a:solidFill>
                  <a:srgbClr val="0070C0"/>
                </a:solidFill>
                <a:effectLst/>
              </a:rPr>
              <a:t>ICDL </a:t>
            </a:r>
            <a:r>
              <a:rPr lang="fa-IR" sz="2500" dirty="0" smtClean="0">
                <a:effectLst/>
              </a:rPr>
              <a:t>چيست؟</a:t>
            </a:r>
          </a:p>
          <a:p>
            <a:pPr algn="justLow" rtl="1"/>
            <a:r>
              <a:rPr lang="fa-IR" sz="2500" dirty="0" smtClean="0">
                <a:solidFill>
                  <a:srgbClr val="FF0000"/>
                </a:solidFill>
                <a:effectLst/>
              </a:rPr>
              <a:t>(</a:t>
            </a:r>
            <a:r>
              <a:rPr lang="fa-IR" sz="2500" dirty="0" smtClean="0">
                <a:effectLst/>
              </a:rPr>
              <a:t> </a:t>
            </a:r>
            <a:r>
              <a:rPr lang="en-US" sz="2500" b="1" dirty="0" smtClean="0">
                <a:solidFill>
                  <a:srgbClr val="0070C0"/>
                </a:solidFill>
                <a:effectLst/>
              </a:rPr>
              <a:t>International Computer Driving License </a:t>
            </a:r>
            <a:r>
              <a:rPr lang="en-US" sz="2500" dirty="0" smtClean="0">
                <a:solidFill>
                  <a:srgbClr val="FF0000"/>
                </a:solidFill>
                <a:effectLst/>
              </a:rPr>
              <a:t> (</a:t>
            </a:r>
            <a:r>
              <a:rPr lang="en-US" sz="2500" b="1" dirty="0" smtClean="0">
                <a:solidFill>
                  <a:srgbClr val="0070C0"/>
                </a:solidFill>
                <a:effectLst/>
              </a:rPr>
              <a:t>ICDL</a:t>
            </a:r>
          </a:p>
          <a:p>
            <a:pPr algn="justLow" rtl="1"/>
            <a:r>
              <a:rPr lang="fa-IR" sz="2500" dirty="0" smtClean="0">
                <a:effectLst/>
              </a:rPr>
              <a:t>يك گواهينامه بين المللي است كه توانايي دارندگان اين گواهي نامه را، در مهارتهاي كامپيوتري تائيد مي كند.</a:t>
            </a:r>
          </a:p>
          <a:p>
            <a:pPr algn="justLow" rtl="1"/>
            <a:r>
              <a:rPr lang="fa-IR" sz="2500" dirty="0" smtClean="0">
                <a:effectLst/>
              </a:rPr>
              <a:t>گواهينامه كاربري كامپيوتر در اروپا:</a:t>
            </a:r>
          </a:p>
          <a:p>
            <a:pPr algn="justLow" rtl="1"/>
            <a:r>
              <a:rPr lang="fa-IR" sz="2500" dirty="0" smtClean="0">
                <a:effectLst/>
              </a:rPr>
              <a:t>گواهينامه كاربري كامپيوتر در اروپا </a:t>
            </a:r>
            <a:r>
              <a:rPr lang="en-US" sz="2500" b="1" dirty="0" smtClean="0">
                <a:solidFill>
                  <a:srgbClr val="0070C0"/>
                </a:solidFill>
                <a:effectLst/>
              </a:rPr>
              <a:t>ECDL</a:t>
            </a:r>
            <a:r>
              <a:rPr lang="fa-IR" sz="2500" dirty="0" smtClean="0">
                <a:effectLst/>
              </a:rPr>
              <a:t>گواهي بين المللي مهارتهاي كامپيوتر است كه در</a:t>
            </a:r>
            <a:r>
              <a:rPr lang="fa-IR" sz="2500" b="1" dirty="0" smtClean="0">
                <a:solidFill>
                  <a:srgbClr val="0070C0"/>
                </a:solidFill>
                <a:effectLst/>
              </a:rPr>
              <a:t> 60</a:t>
            </a:r>
            <a:r>
              <a:rPr lang="fa-IR" sz="2500" dirty="0" smtClean="0">
                <a:effectLst/>
              </a:rPr>
              <a:t> كشور گسترش يافته است. اين گواهينامه براي كشورهاي خارج از اروپا، گواهينامه بين المللي كاربري كامپيوتر </a:t>
            </a:r>
            <a:r>
              <a:rPr lang="en-US" sz="2500" dirty="0" smtClean="0">
                <a:solidFill>
                  <a:srgbClr val="0070C0"/>
                </a:solidFill>
                <a:effectLst/>
              </a:rPr>
              <a:t>I</a:t>
            </a:r>
            <a:r>
              <a:rPr lang="en-US" sz="2500" b="1" dirty="0" smtClean="0">
                <a:solidFill>
                  <a:srgbClr val="0070C0"/>
                </a:solidFill>
                <a:effectLst/>
              </a:rPr>
              <a:t>CDL</a:t>
            </a:r>
            <a:r>
              <a:rPr lang="en-US" sz="2500" dirty="0" smtClean="0">
                <a:solidFill>
                  <a:srgbClr val="0070C0"/>
                </a:solidFill>
                <a:effectLst/>
              </a:rPr>
              <a:t> </a:t>
            </a:r>
            <a:r>
              <a:rPr lang="fa-IR" sz="2500" dirty="0" smtClean="0">
                <a:effectLst/>
              </a:rPr>
              <a:t>ناميده مي شود.</a:t>
            </a:r>
            <a:endParaRPr lang="fa-IR" sz="2500" dirty="0">
              <a:effectLst/>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686487541"/>
      </p:ext>
    </p:extLst>
  </p:cSld>
  <p:clrMapOvr>
    <a:masterClrMapping/>
  </p:clrMapOvr>
  <mc:AlternateContent xmlns:mc="http://schemas.openxmlformats.org/markup-compatibility/2006">
    <mc:Choice xmlns:p14="http://schemas.microsoft.com/office/powerpoint/2010/main" Requires="p14">
      <p:transition spd="slow" p14:dur="2000" advTm="43958"/>
    </mc:Choice>
    <mc:Fallback>
      <p:transition spd="slow" advTm="439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90600"/>
            <a:ext cx="6934200" cy="4755148"/>
          </a:xfrm>
          <a:prstGeom prst="rect">
            <a:avLst/>
          </a:prstGeom>
        </p:spPr>
        <p:txBody>
          <a:bodyPr wrap="square">
            <a:spAutoFit/>
          </a:bodyPr>
          <a:lstStyle/>
          <a:p>
            <a:pPr algn="just" rtl="1"/>
            <a:r>
              <a:rPr lang="fa-IR" sz="2800" b="1" dirty="0" smtClean="0">
                <a:solidFill>
                  <a:srgbClr val="800000"/>
                </a:solidFill>
                <a:effectLst/>
              </a:rPr>
              <a:t>اهداف </a:t>
            </a:r>
            <a:r>
              <a:rPr lang="en-US" sz="2800" b="1" dirty="0" smtClean="0">
                <a:solidFill>
                  <a:srgbClr val="800000"/>
                </a:solidFill>
                <a:effectLst/>
              </a:rPr>
              <a:t>ICDL:	</a:t>
            </a:r>
            <a:r>
              <a:rPr lang="en-US" sz="2500" b="1" dirty="0" smtClean="0">
                <a:solidFill>
                  <a:srgbClr val="800000"/>
                </a:solidFill>
                <a:effectLst/>
              </a:rPr>
              <a:t>							</a:t>
            </a:r>
            <a:endParaRPr lang="en-US" sz="2500" dirty="0" smtClean="0">
              <a:effectLst/>
            </a:endParaRPr>
          </a:p>
          <a:p>
            <a:pPr algn="just" rtl="1"/>
            <a:r>
              <a:rPr lang="fa-IR" sz="2500" dirty="0" smtClean="0">
                <a:effectLst/>
              </a:rPr>
              <a:t>اهداف اين گواهينامه عبارتند از:</a:t>
            </a:r>
            <a:r>
              <a:rPr lang="en-US" sz="2500" dirty="0" smtClean="0">
                <a:effectLst/>
              </a:rPr>
              <a:t>							</a:t>
            </a:r>
            <a:endParaRPr lang="fa-IR" sz="2500" dirty="0" smtClean="0">
              <a:effectLst/>
            </a:endParaRPr>
          </a:p>
          <a:p>
            <a:pPr algn="just" rtl="1">
              <a:buFont typeface="Arial"/>
              <a:buChar char="•"/>
            </a:pPr>
            <a:r>
              <a:rPr lang="fa-IR" sz="2500" dirty="0" smtClean="0">
                <a:solidFill>
                  <a:srgbClr val="C00000"/>
                </a:solidFill>
                <a:effectLst/>
              </a:rPr>
              <a:t>1-</a:t>
            </a:r>
            <a:r>
              <a:rPr lang="fa-IR" sz="2500" dirty="0" smtClean="0">
                <a:effectLst/>
              </a:rPr>
              <a:t> ارتقاي سطح توانائيها در </a:t>
            </a:r>
            <a:r>
              <a:rPr lang="en-US" sz="2500" b="1" dirty="0" smtClean="0">
                <a:solidFill>
                  <a:srgbClr val="0070C0"/>
                </a:solidFill>
                <a:effectLst/>
              </a:rPr>
              <a:t>IT						</a:t>
            </a:r>
          </a:p>
          <a:p>
            <a:pPr algn="just" rtl="1">
              <a:buFont typeface="Arial"/>
              <a:buChar char="•"/>
            </a:pPr>
            <a:r>
              <a:rPr lang="en-US" sz="2500" dirty="0" smtClean="0">
                <a:solidFill>
                  <a:srgbClr val="C00000"/>
                </a:solidFill>
                <a:effectLst/>
              </a:rPr>
              <a:t>-2 </a:t>
            </a:r>
            <a:r>
              <a:rPr lang="fa-IR" sz="2500" dirty="0" smtClean="0">
                <a:effectLst/>
              </a:rPr>
              <a:t>ارتقاي سطح كارايي در شركتها</a:t>
            </a:r>
            <a:r>
              <a:rPr lang="en-US" sz="2500" dirty="0" smtClean="0">
                <a:effectLst/>
              </a:rPr>
              <a:t>						</a:t>
            </a:r>
            <a:endParaRPr lang="fa-IR" sz="2500" dirty="0" smtClean="0">
              <a:effectLst/>
            </a:endParaRPr>
          </a:p>
          <a:p>
            <a:pPr algn="just" rtl="1">
              <a:buFont typeface="Arial"/>
              <a:buChar char="•"/>
            </a:pPr>
            <a:r>
              <a:rPr lang="fa-IR" sz="2500" dirty="0" smtClean="0">
                <a:solidFill>
                  <a:srgbClr val="C00000"/>
                </a:solidFill>
                <a:effectLst/>
              </a:rPr>
              <a:t>3-</a:t>
            </a:r>
            <a:r>
              <a:rPr lang="fa-IR" sz="2500" dirty="0" smtClean="0">
                <a:effectLst/>
              </a:rPr>
              <a:t> ايجاد توانايي در كارفرمايان براي سرمايه گذاري موثر در </a:t>
            </a:r>
            <a:r>
              <a:rPr lang="en-US" sz="2500" b="1" dirty="0" smtClean="0">
                <a:solidFill>
                  <a:srgbClr val="0070C0"/>
                </a:solidFill>
                <a:effectLst/>
              </a:rPr>
              <a:t>IT			</a:t>
            </a:r>
          </a:p>
          <a:p>
            <a:pPr algn="just" rtl="1">
              <a:buFont typeface="Arial"/>
              <a:buChar char="•"/>
            </a:pPr>
            <a:r>
              <a:rPr lang="en-US" sz="2500" dirty="0" smtClean="0">
                <a:solidFill>
                  <a:srgbClr val="C00000"/>
                </a:solidFill>
                <a:effectLst/>
              </a:rPr>
              <a:t>-4 </a:t>
            </a:r>
            <a:r>
              <a:rPr lang="fa-IR" sz="2500" dirty="0" smtClean="0">
                <a:effectLst/>
              </a:rPr>
              <a:t>تضمين استفاده بهينه از حداكثر مهارت و توانايي كارمندان در محيط كار</a:t>
            </a:r>
            <a:endParaRPr lang="fa-IR" sz="2500" dirty="0">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69657384"/>
      </p:ext>
    </p:extLst>
  </p:cSld>
  <p:clrMapOvr>
    <a:masterClrMapping/>
  </p:clrMapOvr>
  <mc:AlternateContent xmlns:mc="http://schemas.openxmlformats.org/markup-compatibility/2006">
    <mc:Choice xmlns:p14="http://schemas.microsoft.com/office/powerpoint/2010/main" Requires="p14">
      <p:transition spd="slow" p14:dur="1400" advTm="26035">
        <p14:ripple/>
      </p:transition>
    </mc:Choice>
    <mc:Fallback>
      <p:transition spd="slow" advTm="260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686" y="1295400"/>
            <a:ext cx="6934200" cy="3108543"/>
          </a:xfrm>
          <a:prstGeom prst="rect">
            <a:avLst/>
          </a:prstGeom>
        </p:spPr>
        <p:txBody>
          <a:bodyPr wrap="square">
            <a:spAutoFit/>
          </a:bodyPr>
          <a:lstStyle/>
          <a:p>
            <a:pPr algn="r" rtl="1"/>
            <a:r>
              <a:rPr lang="fa-IR" sz="2800" b="1" dirty="0" smtClean="0">
                <a:solidFill>
                  <a:srgbClr val="C00000"/>
                </a:solidFill>
                <a:effectLst/>
              </a:rPr>
              <a:t>كاربرد </a:t>
            </a:r>
            <a:r>
              <a:rPr lang="en-US" sz="2800" b="1" dirty="0" smtClean="0">
                <a:solidFill>
                  <a:srgbClr val="C00000"/>
                </a:solidFill>
                <a:effectLst/>
              </a:rPr>
              <a:t>ICDL</a:t>
            </a:r>
            <a:r>
              <a:rPr lang="en-US" sz="2800" b="1" dirty="0" smtClean="0">
                <a:solidFill>
                  <a:srgbClr val="0070C0"/>
                </a:solidFill>
                <a:effectLst/>
              </a:rPr>
              <a:t>:</a:t>
            </a:r>
            <a:r>
              <a:rPr lang="en-US" sz="2800" b="1" dirty="0" smtClean="0">
                <a:solidFill>
                  <a:srgbClr val="C00000"/>
                </a:solidFill>
                <a:effectLst/>
              </a:rPr>
              <a:t>	</a:t>
            </a:r>
            <a:r>
              <a:rPr lang="en-US" sz="2400" b="1" dirty="0" smtClean="0">
                <a:solidFill>
                  <a:srgbClr val="800000"/>
                </a:solidFill>
                <a:effectLst/>
              </a:rPr>
              <a:t>							</a:t>
            </a:r>
            <a:endParaRPr lang="en-US" sz="2400" dirty="0" smtClean="0">
              <a:effectLst/>
            </a:endParaRPr>
          </a:p>
          <a:p>
            <a:pPr algn="just" rtl="1"/>
            <a:r>
              <a:rPr lang="fa-IR" sz="2400" b="1" dirty="0" smtClean="0">
                <a:solidFill>
                  <a:srgbClr val="000080"/>
                </a:solidFill>
                <a:effectLst/>
              </a:rPr>
              <a:t>براي كاربران:</a:t>
            </a:r>
            <a:r>
              <a:rPr lang="en-US" sz="2400" b="1" dirty="0" smtClean="0">
                <a:solidFill>
                  <a:srgbClr val="000080"/>
                </a:solidFill>
                <a:effectLst/>
              </a:rPr>
              <a:t>								</a:t>
            </a:r>
            <a:endParaRPr lang="fa-IR" sz="2400" dirty="0" smtClean="0">
              <a:effectLst/>
            </a:endParaRPr>
          </a:p>
          <a:p>
            <a:pPr algn="just" rtl="1"/>
            <a:r>
              <a:rPr lang="en-US" sz="2400" b="1" dirty="0" smtClean="0">
                <a:solidFill>
                  <a:srgbClr val="C00000"/>
                </a:solidFill>
                <a:effectLst/>
              </a:rPr>
              <a:t>ICDL</a:t>
            </a:r>
            <a:r>
              <a:rPr lang="en-US" sz="2400" b="1" dirty="0" smtClean="0">
                <a:solidFill>
                  <a:srgbClr val="0070C0"/>
                </a:solidFill>
                <a:effectLst/>
              </a:rPr>
              <a:t> </a:t>
            </a:r>
            <a:r>
              <a:rPr lang="fa-IR" sz="2400" dirty="0" smtClean="0">
                <a:effectLst/>
              </a:rPr>
              <a:t>براي كمك به كاربران شركتي و خانگي طراحي شده است و به كارفرمايان اطمينان مي دهد كه اطلاعات و دانش دارندگان اين گواهي نامه در رشته كامپيوتر، كاملا، به روز است.</a:t>
            </a:r>
            <a:r>
              <a:rPr lang="en-US" sz="2400" dirty="0" smtClean="0">
                <a:effectLst/>
              </a:rPr>
              <a:t>						</a:t>
            </a:r>
            <a:endParaRPr lang="fa-IR" sz="2400" dirty="0" smtClean="0">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614264489"/>
      </p:ext>
    </p:extLst>
  </p:cSld>
  <p:clrMapOvr>
    <a:masterClrMapping/>
  </p:clrMapOvr>
  <mc:AlternateContent xmlns:mc="http://schemas.openxmlformats.org/markup-compatibility/2006">
    <mc:Choice xmlns:p14="http://schemas.microsoft.com/office/powerpoint/2010/main" Requires="p14">
      <p:transition spd="slow" p14:dur="1400" advTm="24105">
        <p14:ripple/>
      </p:transition>
    </mc:Choice>
    <mc:Fallback>
      <p:transition spd="slow" advTm="241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883473"/>
            <a:ext cx="7010400" cy="2646878"/>
          </a:xfrm>
          <a:prstGeom prst="rect">
            <a:avLst/>
          </a:prstGeom>
        </p:spPr>
        <p:txBody>
          <a:bodyPr wrap="square">
            <a:spAutoFit/>
          </a:bodyPr>
          <a:lstStyle/>
          <a:p>
            <a:pPr algn="just" rtl="1"/>
            <a:r>
              <a:rPr lang="fa-IR" sz="2800" b="1" dirty="0">
                <a:solidFill>
                  <a:srgbClr val="000080"/>
                </a:solidFill>
              </a:rPr>
              <a:t>براي كارفرمايان</a:t>
            </a:r>
            <a:r>
              <a:rPr lang="fa-IR" sz="2800" b="1" dirty="0" smtClean="0">
                <a:solidFill>
                  <a:srgbClr val="000080"/>
                </a:solidFill>
              </a:rPr>
              <a:t>:</a:t>
            </a:r>
            <a:r>
              <a:rPr lang="en-US" b="1" dirty="0" smtClean="0">
                <a:solidFill>
                  <a:srgbClr val="000080"/>
                </a:solidFill>
              </a:rPr>
              <a:t>							</a:t>
            </a:r>
            <a:endParaRPr lang="fa-IR" dirty="0"/>
          </a:p>
          <a:p>
            <a:pPr algn="just" rtl="1"/>
            <a:r>
              <a:rPr lang="en-US" sz="2400" b="1" dirty="0">
                <a:solidFill>
                  <a:srgbClr val="C00000"/>
                </a:solidFill>
              </a:rPr>
              <a:t>I</a:t>
            </a:r>
            <a:r>
              <a:rPr lang="en-US" sz="2400" b="1" dirty="0" smtClean="0">
                <a:solidFill>
                  <a:srgbClr val="C00000"/>
                </a:solidFill>
              </a:rPr>
              <a:t>CDL</a:t>
            </a:r>
            <a:r>
              <a:rPr lang="en-US" sz="2400" dirty="0" smtClean="0"/>
              <a:t> </a:t>
            </a:r>
            <a:r>
              <a:rPr lang="fa-IR" sz="2400" dirty="0"/>
              <a:t>نشانه كفايت در مهارتهاي كامپيوتري است. بنابراين شركتي كه در نظر دارد به نيروي انساني يا كارمندان خود آموزش دهد بايد اطمينان حاصل كند، پولي كه به اين برنامه اختصاص داده است، به خوبي صرف مي شود. بطور حتم شركت در دوره هاي مختلف، بدون دريافت گواهينامه موجب دلسردي كارفرمايان و كارمندان، خواهد شد.</a:t>
            </a:r>
            <a:endParaRPr lang="fa-IR" sz="2400" dirty="0">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96048047"/>
      </p:ext>
    </p:extLst>
  </p:cSld>
  <p:clrMapOvr>
    <a:masterClrMapping/>
  </p:clrMapOvr>
  <mc:AlternateContent xmlns:mc="http://schemas.openxmlformats.org/markup-compatibility/2006">
    <mc:Choice xmlns:p14="http://schemas.microsoft.com/office/powerpoint/2010/main" Requires="p14">
      <p:transition spd="slow" p14:dur="1400" advTm="33982">
        <p14:ripple/>
      </p:transition>
    </mc:Choice>
    <mc:Fallback>
      <p:transition spd="slow" advTm="339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99" y="1524000"/>
            <a:ext cx="6858001" cy="3216265"/>
          </a:xfrm>
          <a:prstGeom prst="rect">
            <a:avLst/>
          </a:prstGeom>
        </p:spPr>
        <p:txBody>
          <a:bodyPr wrap="square">
            <a:spAutoFit/>
          </a:bodyPr>
          <a:lstStyle/>
          <a:p>
            <a:pPr algn="just" rtl="1"/>
            <a:r>
              <a:rPr lang="fa-IR" sz="2800" b="1" dirty="0" smtClean="0">
                <a:solidFill>
                  <a:srgbClr val="800000"/>
                </a:solidFill>
                <a:effectLst/>
              </a:rPr>
              <a:t>  </a:t>
            </a:r>
            <a:r>
              <a:rPr lang="fa-IR" sz="2800" b="1" dirty="0" smtClean="0">
                <a:solidFill>
                  <a:srgbClr val="002060"/>
                </a:solidFill>
                <a:effectLst/>
              </a:rPr>
              <a:t>تاريخچه </a:t>
            </a:r>
            <a:r>
              <a:rPr lang="en-US" sz="2800" b="1" dirty="0" smtClean="0">
                <a:solidFill>
                  <a:srgbClr val="002060"/>
                </a:solidFill>
                <a:effectLst/>
              </a:rPr>
              <a:t>ICDL </a:t>
            </a:r>
            <a:r>
              <a:rPr lang="en-US" sz="2800" b="1" dirty="0" smtClean="0">
                <a:solidFill>
                  <a:srgbClr val="C00000"/>
                </a:solidFill>
                <a:effectLst/>
              </a:rPr>
              <a:t>:</a:t>
            </a:r>
            <a:r>
              <a:rPr lang="en-US" sz="2500" b="1" dirty="0" smtClean="0">
                <a:solidFill>
                  <a:srgbClr val="800000"/>
                </a:solidFill>
                <a:effectLst/>
              </a:rPr>
              <a:t>								</a:t>
            </a:r>
            <a:endParaRPr lang="en-US" sz="2500" dirty="0" smtClean="0">
              <a:effectLst/>
            </a:endParaRPr>
          </a:p>
          <a:p>
            <a:pPr algn="just" rtl="1"/>
            <a:r>
              <a:rPr lang="en-US" sz="2500" dirty="0" smtClean="0">
                <a:effectLst/>
              </a:rPr>
              <a:t>     </a:t>
            </a:r>
            <a:r>
              <a:rPr lang="fa-IR" sz="2500" dirty="0" smtClean="0">
                <a:effectLst/>
              </a:rPr>
              <a:t>گواهينامه بين المللي راهبري رايانه </a:t>
            </a:r>
            <a:r>
              <a:rPr lang="en-US" sz="2500" b="1" dirty="0" smtClean="0">
                <a:solidFill>
                  <a:srgbClr val="C00000"/>
                </a:solidFill>
                <a:effectLst/>
              </a:rPr>
              <a:t>ICDL</a:t>
            </a:r>
            <a:r>
              <a:rPr lang="en-US" sz="2500" dirty="0" smtClean="0">
                <a:effectLst/>
              </a:rPr>
              <a:t> </a:t>
            </a:r>
            <a:r>
              <a:rPr lang="fa-IR" sz="2500" dirty="0" smtClean="0">
                <a:effectLst/>
              </a:rPr>
              <a:t>برنامه آموزشي مي باشد كه از سال </a:t>
            </a:r>
            <a:r>
              <a:rPr lang="fa-IR" sz="2500" b="1" dirty="0" smtClean="0">
                <a:solidFill>
                  <a:srgbClr val="C00000"/>
                </a:solidFill>
                <a:effectLst/>
              </a:rPr>
              <a:t>1997</a:t>
            </a:r>
            <a:r>
              <a:rPr lang="fa-IR" sz="2500" dirty="0" smtClean="0">
                <a:effectLst/>
              </a:rPr>
              <a:t> و از سوي بنياد اروپايي هدايت مي شود. بطور كلي مدرك </a:t>
            </a:r>
            <a:r>
              <a:rPr lang="en-US" sz="2500" b="1" dirty="0" smtClean="0">
                <a:solidFill>
                  <a:srgbClr val="C00000"/>
                </a:solidFill>
                <a:effectLst/>
              </a:rPr>
              <a:t>ICDL</a:t>
            </a:r>
            <a:r>
              <a:rPr lang="en-US" sz="2500" dirty="0" smtClean="0">
                <a:effectLst/>
              </a:rPr>
              <a:t> </a:t>
            </a:r>
            <a:r>
              <a:rPr lang="fa-IR" sz="2500" dirty="0" smtClean="0">
                <a:effectLst/>
              </a:rPr>
              <a:t>به عنوان يك مدرك بين المللي فناوري اطلاعات و ارتباطات شناخته مي شود. و همچنين مدرك فوق از طرف سازمان هاي دولتي، انجمن هاي انفورماتيكي و شركت هاي تجاري شناخته و پشتيباني مي شود.</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91296973"/>
      </p:ext>
    </p:extLst>
  </p:cSld>
  <p:clrMapOvr>
    <a:masterClrMapping/>
  </p:clrMapOvr>
  <mc:AlternateContent xmlns:mc="http://schemas.openxmlformats.org/markup-compatibility/2006">
    <mc:Choice xmlns:p14="http://schemas.microsoft.com/office/powerpoint/2010/main" Requires="p14">
      <p:transition spd="slow" p14:dur="1400" advTm="33993">
        <p14:ripple/>
      </p:transition>
    </mc:Choice>
    <mc:Fallback>
      <p:transition spd="slow" advTm="339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423</TotalTime>
  <Words>233</Words>
  <Application>Microsoft Office PowerPoint</Application>
  <PresentationFormat>On-screen Show (4:3)</PresentationFormat>
  <Paragraphs>47</Paragraphs>
  <Slides>21</Slides>
  <Notes>1</Notes>
  <HiddenSlides>0</HiddenSlides>
  <MMClips>21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Brush Script MT</vt:lpstr>
      <vt:lpstr>Calibri</vt:lpstr>
      <vt:lpstr>Rage Italic</vt:lpstr>
      <vt:lpstr>Times New Roman</vt:lpstr>
      <vt:lpstr>Pushpin</vt:lpstr>
      <vt:lpstr>PowerPoint Presentation</vt:lpstr>
      <vt:lpstr>PowerPoint Presentation</vt:lpstr>
      <vt:lpstr>فناوری اطلاعات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اینم تصویری از یک گواهی نامه بین المللی ICDL </vt:lpstr>
      <vt:lpstr>PowerPoint Presentation</vt:lpstr>
      <vt:lpstr>پایان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فناوری اطلاعات</dc:title>
  <dc:creator>Maryam</dc:creator>
  <cp:lastModifiedBy>عباس ملوندی</cp:lastModifiedBy>
  <cp:revision>39</cp:revision>
  <dcterms:created xsi:type="dcterms:W3CDTF">2015-11-06T09:42:40Z</dcterms:created>
  <dcterms:modified xsi:type="dcterms:W3CDTF">2015-11-17T04:44:04Z</dcterms:modified>
</cp:coreProperties>
</file>