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5" r:id="rId2"/>
    <p:sldId id="256" r:id="rId3"/>
    <p:sldId id="260" r:id="rId4"/>
    <p:sldId id="257" r:id="rId5"/>
    <p:sldId id="287" r:id="rId6"/>
    <p:sldId id="286" r:id="rId7"/>
    <p:sldId id="261" r:id="rId8"/>
    <p:sldId id="288" r:id="rId9"/>
    <p:sldId id="262" r:id="rId10"/>
    <p:sldId id="263" r:id="rId11"/>
    <p:sldId id="264" r:id="rId12"/>
    <p:sldId id="266" r:id="rId13"/>
    <p:sldId id="289" r:id="rId14"/>
    <p:sldId id="269" r:id="rId15"/>
    <p:sldId id="270" r:id="rId16"/>
    <p:sldId id="271" r:id="rId17"/>
    <p:sldId id="272" r:id="rId18"/>
    <p:sldId id="273" r:id="rId19"/>
    <p:sldId id="274" r:id="rId20"/>
    <p:sldId id="275" r:id="rId21"/>
    <p:sldId id="290" r:id="rId22"/>
    <p:sldId id="291" r:id="rId23"/>
    <p:sldId id="277" r:id="rId24"/>
    <p:sldId id="278"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2B91"/>
    <a:srgbClr val="FF9E1D"/>
    <a:srgbClr val="F7E289"/>
    <a:srgbClr val="660066"/>
    <a:srgbClr val="157FFF"/>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B6091C-C57C-4E64-82A8-432FD27AF307}" type="datetimeFigureOut">
              <a:rPr lang="en-US" smtClean="0"/>
              <a:t>4/28/2014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2C346-9EE0-4B91-8D78-C2FA0D9BF81C}" type="slidenum">
              <a:rPr lang="en-US" smtClean="0"/>
              <a:t>‹#›</a:t>
            </a:fld>
            <a:endParaRPr lang="en-US"/>
          </a:p>
        </p:txBody>
      </p:sp>
    </p:spTree>
    <p:extLst>
      <p:ext uri="{BB962C8B-B14F-4D97-AF65-F5344CB8AC3E}">
        <p14:creationId xmlns:p14="http://schemas.microsoft.com/office/powerpoint/2010/main" val="378823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19295" y="985720"/>
            <a:ext cx="4428445" cy="1221640"/>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434130" y="2665475"/>
            <a:ext cx="6400800" cy="1068935"/>
          </a:xfrm>
        </p:spPr>
        <p:txBody>
          <a:bodyPr>
            <a:normAutofit/>
          </a:bodyPr>
          <a:lstStyle>
            <a:lvl1pPr marL="0" indent="0" algn="r">
              <a:buNone/>
              <a:defRPr sz="2600">
                <a:solidFill>
                  <a:srgbClr val="157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1425" y="680310"/>
            <a:ext cx="6566315" cy="61082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128720" y="1749245"/>
            <a:ext cx="6413610" cy="458115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157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1425" y="680310"/>
            <a:ext cx="6244435" cy="53218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1425" y="1749245"/>
            <a:ext cx="3054100" cy="773424"/>
          </a:xfrm>
        </p:spPr>
        <p:txBody>
          <a:bodyPr anchor="b"/>
          <a:lstStyle>
            <a:lvl1pPr marL="0" indent="0">
              <a:buNone/>
              <a:defRPr sz="2400" b="1" baseline="0">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281425" y="2512770"/>
            <a:ext cx="3054100" cy="3035058"/>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793640" y="1749245"/>
            <a:ext cx="3054100" cy="773424"/>
          </a:xfrm>
        </p:spPr>
        <p:txBody>
          <a:bodyPr anchor="b"/>
          <a:lstStyle>
            <a:lvl1pPr marL="0" indent="0">
              <a:buNone/>
              <a:defRPr sz="2400" b="1">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793640" y="2512770"/>
            <a:ext cx="3054100" cy="3035058"/>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511195" y="-83215"/>
            <a:ext cx="9845695" cy="69412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60" y="2207360"/>
            <a:ext cx="8551480" cy="4428445"/>
          </a:xfrm>
        </p:spPr>
        <p:txBody>
          <a:bodyPr/>
          <a:lstStyle/>
          <a:p>
            <a:pPr marL="0" indent="0" algn="just" rtl="1">
              <a:buNone/>
            </a:pPr>
            <a:r>
              <a:rPr lang="fa-IR" b="1" dirty="0" smtClean="0">
                <a:solidFill>
                  <a:srgbClr val="652B91"/>
                </a:solidFill>
                <a:effectLst>
                  <a:outerShdw blurRad="38100" dist="38100" dir="2700000" algn="tl">
                    <a:srgbClr val="000000">
                      <a:alpha val="43137"/>
                    </a:srgbClr>
                  </a:outerShdw>
                </a:effectLst>
                <a:cs typeface="B Nazanin" pitchFamily="2" charset="-78"/>
              </a:rPr>
              <a:t>محیط ایستا</a:t>
            </a:r>
            <a:r>
              <a:rPr lang="en-US" b="1" dirty="0">
                <a:solidFill>
                  <a:srgbClr val="652B91"/>
                </a:solidFill>
                <a:effectLst>
                  <a:outerShdw blurRad="38100" dist="38100" dir="2700000" algn="tl">
                    <a:srgbClr val="000000">
                      <a:alpha val="43137"/>
                    </a:srgbClr>
                  </a:outerShdw>
                </a:effectLst>
                <a:cs typeface="B Nazanin" pitchFamily="2" charset="-78"/>
              </a:rPr>
              <a:t>:</a:t>
            </a:r>
            <a:r>
              <a:rPr lang="en-US" b="1" dirty="0" smtClean="0">
                <a:solidFill>
                  <a:srgbClr val="002060"/>
                </a:solidFill>
                <a:cs typeface="B Nazanin" pitchFamily="2" charset="-78"/>
              </a:rPr>
              <a:t> </a:t>
            </a:r>
            <a:r>
              <a:rPr lang="fa-IR" b="1" dirty="0" smtClean="0">
                <a:solidFill>
                  <a:srgbClr val="002060"/>
                </a:solidFill>
                <a:cs typeface="B Nazanin" pitchFamily="2" charset="-78"/>
              </a:rPr>
              <a:t> در محیط اختصاصی سازمان نیروهای اندكی در حال تغییر اند و رقبای جدید ورود ندارد و موانع تكنولوژیكی جدید بوسیله رقبا ایجاد نمی شود و گروههای فشار فعالیت كمی دارند</a:t>
            </a:r>
            <a:r>
              <a:rPr lang="en-US" b="1" dirty="0" smtClean="0">
                <a:solidFill>
                  <a:srgbClr val="002060"/>
                </a:solidFill>
                <a:cs typeface="B Nazanin" pitchFamily="2" charset="-78"/>
              </a:rPr>
              <a:t>.</a:t>
            </a:r>
            <a:endParaRPr lang="fa-IR" b="1" dirty="0" smtClean="0">
              <a:solidFill>
                <a:srgbClr val="002060"/>
              </a:solidFill>
              <a:cs typeface="B Nazanin" pitchFamily="2" charset="-78"/>
            </a:endParaRPr>
          </a:p>
          <a:p>
            <a:pPr marL="0" indent="0" algn="just" rtl="1">
              <a:buNone/>
            </a:pPr>
            <a:r>
              <a:rPr lang="fa-IR" b="1" dirty="0" smtClean="0">
                <a:solidFill>
                  <a:srgbClr val="652B91"/>
                </a:solidFill>
                <a:effectLst>
                  <a:outerShdw blurRad="38100" dist="38100" dir="2700000" algn="tl">
                    <a:srgbClr val="000000">
                      <a:alpha val="43137"/>
                    </a:srgbClr>
                  </a:outerShdw>
                </a:effectLst>
                <a:cs typeface="B Nazanin" pitchFamily="2" charset="-78"/>
              </a:rPr>
              <a:t>محیط پویا</a:t>
            </a:r>
            <a:r>
              <a:rPr lang="en-US" b="1" dirty="0">
                <a:solidFill>
                  <a:srgbClr val="652B91"/>
                </a:solidFill>
                <a:effectLst>
                  <a:outerShdw blurRad="38100" dist="38100" dir="2700000" algn="tl">
                    <a:srgbClr val="000000">
                      <a:alpha val="43137"/>
                    </a:srgbClr>
                  </a:outerShdw>
                </a:effectLst>
                <a:cs typeface="B Nazanin" pitchFamily="2" charset="-78"/>
              </a:rPr>
              <a:t>:</a:t>
            </a:r>
            <a:r>
              <a:rPr lang="en-US" b="1" dirty="0" smtClean="0">
                <a:solidFill>
                  <a:srgbClr val="002060"/>
                </a:solidFill>
                <a:cs typeface="B Nazanin" pitchFamily="2" charset="-78"/>
              </a:rPr>
              <a:t> </a:t>
            </a:r>
            <a:r>
              <a:rPr lang="fa-IR" b="1" dirty="0" smtClean="0">
                <a:solidFill>
                  <a:srgbClr val="002060"/>
                </a:solidFill>
                <a:cs typeface="B Nazanin" pitchFamily="2" charset="-78"/>
              </a:rPr>
              <a:t> در محیط اختصاصی این چنین سازمانی مقررات دولتی حاكم و مؤثر بر شرایط كار بشدت در حال تغییر است</a:t>
            </a:r>
            <a:r>
              <a:rPr lang="en-US" b="1" dirty="0" smtClean="0">
                <a:solidFill>
                  <a:srgbClr val="002060"/>
                </a:solidFill>
                <a:cs typeface="B Nazanin" pitchFamily="2" charset="-78"/>
              </a:rPr>
              <a:t>. </a:t>
            </a:r>
            <a:r>
              <a:rPr lang="fa-IR" b="1" dirty="0" smtClean="0">
                <a:solidFill>
                  <a:srgbClr val="002060"/>
                </a:solidFill>
                <a:cs typeface="B Nazanin" pitchFamily="2" charset="-78"/>
              </a:rPr>
              <a:t>رقبای جدید بطور منظم ظهور می كنند و جذب مواد اولیه با مشكل مواجه است </a:t>
            </a:r>
            <a:r>
              <a:rPr lang="en-US" b="1" dirty="0" smtClean="0">
                <a:solidFill>
                  <a:srgbClr val="002060"/>
                </a:solidFill>
                <a:cs typeface="B Nazanin" pitchFamily="2" charset="-78"/>
              </a:rPr>
              <a:t>. </a:t>
            </a:r>
            <a:r>
              <a:rPr lang="fa-IR" b="1" dirty="0" smtClean="0">
                <a:solidFill>
                  <a:srgbClr val="002060"/>
                </a:solidFill>
                <a:cs typeface="B Nazanin" pitchFamily="2" charset="-78"/>
              </a:rPr>
              <a:t>سلائق مصرف كنندگان در حال تغییر است .</a:t>
            </a:r>
            <a:endParaRPr lang="en-US" b="1" dirty="0" smtClean="0">
              <a:solidFill>
                <a:srgbClr val="002060"/>
              </a:solidFill>
              <a:cs typeface="B Nazanin" pitchFamily="2" charset="-78"/>
            </a:endParaRPr>
          </a:p>
          <a:p>
            <a:pPr marL="0" indent="0" algn="just" rtl="1">
              <a:buNone/>
            </a:pPr>
            <a:r>
              <a:rPr lang="fa-IR" sz="3200" b="1" dirty="0" smtClean="0">
                <a:solidFill>
                  <a:srgbClr val="C00000"/>
                </a:solidFill>
                <a:effectLst>
                  <a:outerShdw blurRad="38100" dist="38100" dir="2700000" algn="tl">
                    <a:srgbClr val="000000">
                      <a:alpha val="43137"/>
                    </a:srgbClr>
                  </a:outerShdw>
                </a:effectLst>
                <a:cs typeface="B Nazanin" pitchFamily="2" charset="-78"/>
              </a:rPr>
              <a:t>محیطهای ایستا از عدم اطمینان محیطی كمتری نسبت به محیطهای پویا برخوردار هستند</a:t>
            </a:r>
            <a:r>
              <a:rPr lang="en-US" sz="3200" b="1" dirty="0" smtClean="0">
                <a:solidFill>
                  <a:srgbClr val="C00000"/>
                </a:solidFill>
                <a:effectLst>
                  <a:outerShdw blurRad="38100" dist="38100" dir="2700000" algn="tl">
                    <a:srgbClr val="000000">
                      <a:alpha val="43137"/>
                    </a:srgbClr>
                  </a:outerShdw>
                </a:effectLst>
                <a:cs typeface="B Nazanin" pitchFamily="2" charset="-78"/>
              </a:rPr>
              <a:t>.</a:t>
            </a:r>
            <a:endParaRPr lang="fa-IR" sz="3200" b="1" dirty="0" smtClean="0">
              <a:solidFill>
                <a:srgbClr val="C00000"/>
              </a:solidFill>
              <a:effectLst>
                <a:outerShdw blurRad="38100" dist="38100" dir="2700000" algn="tl">
                  <a:srgbClr val="000000">
                    <a:alpha val="43137"/>
                  </a:srgbClr>
                </a:outerShdw>
              </a:effectLst>
              <a:cs typeface="B Nazanin" pitchFamily="2" charset="-78"/>
            </a:endParaRPr>
          </a:p>
          <a:p>
            <a:pPr algn="just" rtl="1"/>
            <a:endParaRPr lang="en-US" b="1" dirty="0">
              <a:solidFill>
                <a:srgbClr val="002060"/>
              </a:solidFill>
              <a:cs typeface="B Nazanin" pitchFamily="2" charset="-78"/>
            </a:endParaRPr>
          </a:p>
        </p:txBody>
      </p:sp>
      <p:sp>
        <p:nvSpPr>
          <p:cNvPr id="4" name="Title 1"/>
          <p:cNvSpPr>
            <a:spLocks noGrp="1"/>
          </p:cNvSpPr>
          <p:nvPr>
            <p:ph type="title"/>
          </p:nvPr>
        </p:nvSpPr>
        <p:spPr>
          <a:xfrm>
            <a:off x="2281425" y="527604"/>
            <a:ext cx="6413610" cy="916231"/>
          </a:xfrm>
        </p:spPr>
        <p:txBody>
          <a:bodyPr anchor="t">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محیط ایستا و محیط پویا</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5196" y="2054655"/>
            <a:ext cx="7474310" cy="3664919"/>
          </a:xfrm>
        </p:spPr>
        <p:txBody>
          <a:bodyPr>
            <a:noAutofit/>
          </a:bodyPr>
          <a:lstStyle/>
          <a:p>
            <a:pPr marL="0" indent="0" algn="r" rtl="1">
              <a:buNone/>
            </a:pPr>
            <a:r>
              <a:rPr lang="fa-IR" b="1" dirty="0" smtClean="0">
                <a:ln>
                  <a:solidFill>
                    <a:srgbClr val="7030A0"/>
                  </a:solidFill>
                </a:ln>
                <a:solidFill>
                  <a:srgbClr val="002060"/>
                </a:solidFill>
                <a:latin typeface="Arial" pitchFamily="34" charset="0"/>
                <a:cs typeface="B Nazanin" pitchFamily="2" charset="-78"/>
              </a:rPr>
              <a:t>تام برنز و استاکر :  </a:t>
            </a:r>
            <a:r>
              <a:rPr lang="fa-IR" b="1" dirty="0" smtClean="0">
                <a:solidFill>
                  <a:srgbClr val="002060"/>
                </a:solidFill>
                <a:latin typeface="Arial" pitchFamily="34" charset="0"/>
                <a:cs typeface="B Nazanin" pitchFamily="2" charset="-78"/>
              </a:rPr>
              <a:t>نوع </a:t>
            </a:r>
            <a:r>
              <a:rPr lang="fa-IR" b="1" dirty="0">
                <a:solidFill>
                  <a:srgbClr val="002060"/>
                </a:solidFill>
                <a:latin typeface="Arial" pitchFamily="34" charset="0"/>
                <a:cs typeface="B Nazanin" pitchFamily="2" charset="-78"/>
              </a:rPr>
              <a:t>ساختار سازمانها بسته به نوع محیطی كه در آن قراردارند متفاوت </a:t>
            </a:r>
            <a:r>
              <a:rPr lang="fa-IR" b="1" dirty="0" smtClean="0">
                <a:solidFill>
                  <a:srgbClr val="002060"/>
                </a:solidFill>
                <a:latin typeface="Arial" pitchFamily="34" charset="0"/>
                <a:cs typeface="B Nazanin" pitchFamily="2" charset="-78"/>
              </a:rPr>
              <a:t>است</a:t>
            </a:r>
            <a:r>
              <a:rPr lang="fa-IR" b="1" dirty="0">
                <a:solidFill>
                  <a:srgbClr val="002060"/>
                </a:solidFill>
                <a:latin typeface="Arial" pitchFamily="34" charset="0"/>
                <a:cs typeface="B Nazanin" pitchFamily="2" charset="-78"/>
              </a:rPr>
              <a:t> و</a:t>
            </a:r>
            <a:r>
              <a:rPr lang="fa-IR" b="1" dirty="0" smtClean="0">
                <a:solidFill>
                  <a:srgbClr val="002060"/>
                </a:solidFill>
                <a:latin typeface="Arial" pitchFamily="34" charset="0"/>
                <a:cs typeface="B Nazanin" pitchFamily="2" charset="-78"/>
              </a:rPr>
              <a:t> </a:t>
            </a:r>
            <a:r>
              <a:rPr lang="fa-IR" b="1" dirty="0">
                <a:solidFill>
                  <a:srgbClr val="002060"/>
                </a:solidFill>
                <a:latin typeface="Arial" pitchFamily="34" charset="0"/>
                <a:cs typeface="B Nazanin" pitchFamily="2" charset="-78"/>
              </a:rPr>
              <a:t>ماهیت محیط سازمانی است كه تعیین كننده نوع ساختار سازمان است</a:t>
            </a:r>
            <a:r>
              <a:rPr lang="en-US" b="1" dirty="0">
                <a:solidFill>
                  <a:srgbClr val="002060"/>
                </a:solidFill>
                <a:latin typeface="Arial" pitchFamily="34" charset="0"/>
                <a:cs typeface="B Nazanin" pitchFamily="2" charset="-78"/>
              </a:rPr>
              <a:t>. </a:t>
            </a:r>
            <a:endParaRPr lang="fa-IR" b="1" dirty="0" smtClean="0">
              <a:solidFill>
                <a:srgbClr val="002060"/>
              </a:solidFill>
              <a:latin typeface="Arial" pitchFamily="34" charset="0"/>
              <a:cs typeface="B Nazanin" pitchFamily="2" charset="-78"/>
            </a:endParaRPr>
          </a:p>
          <a:p>
            <a:pPr marL="0" indent="0" algn="r" rtl="1">
              <a:buNone/>
            </a:pPr>
            <a:r>
              <a:rPr lang="fa-IR" b="1" dirty="0" smtClean="0">
                <a:solidFill>
                  <a:srgbClr val="002060"/>
                </a:solidFill>
                <a:latin typeface="Arial" pitchFamily="34" charset="0"/>
                <a:cs typeface="B Nazanin" pitchFamily="2" charset="-78"/>
              </a:rPr>
              <a:t>آنها ساختار سازمان را به دو دستۀ </a:t>
            </a:r>
            <a:r>
              <a:rPr lang="fa-IR" b="1" dirty="0" smtClean="0">
                <a:solidFill>
                  <a:srgbClr val="C00000"/>
                </a:solidFill>
                <a:effectLst>
                  <a:outerShdw blurRad="38100" dist="38100" dir="2700000" algn="tl">
                    <a:srgbClr val="000000">
                      <a:alpha val="43137"/>
                    </a:srgbClr>
                  </a:outerShdw>
                </a:effectLst>
                <a:latin typeface="Arial" pitchFamily="34" charset="0"/>
                <a:cs typeface="B Nazanin" pitchFamily="2" charset="-78"/>
              </a:rPr>
              <a:t>ماشینی و ارگانیکی </a:t>
            </a:r>
            <a:r>
              <a:rPr lang="fa-IR" b="1" dirty="0" smtClean="0">
                <a:solidFill>
                  <a:srgbClr val="002060"/>
                </a:solidFill>
                <a:latin typeface="Arial" pitchFamily="34" charset="0"/>
                <a:cs typeface="B Nazanin" pitchFamily="2" charset="-78"/>
              </a:rPr>
              <a:t>تقسیم کردند.</a:t>
            </a:r>
            <a:br>
              <a:rPr lang="fa-IR" b="1" dirty="0" smtClean="0">
                <a:solidFill>
                  <a:srgbClr val="002060"/>
                </a:solidFill>
                <a:latin typeface="Arial" pitchFamily="34" charset="0"/>
                <a:cs typeface="B Nazanin" pitchFamily="2" charset="-78"/>
              </a:rPr>
            </a:br>
            <a:r>
              <a:rPr lang="fa-IR" b="1" dirty="0" smtClean="0">
                <a:solidFill>
                  <a:srgbClr val="002060"/>
                </a:solidFill>
                <a:latin typeface="Arial" pitchFamily="34" charset="0"/>
                <a:cs typeface="B Nazanin" pitchFamily="2" charset="-78"/>
              </a:rPr>
              <a:t>سازمانهای مکانیکی را مناسب محیطهای پایدار وثابت دانستند وسازمانهای ارگانیکی را متناسب محیطهای پویا و   ناآرام فرض کردند .</a:t>
            </a:r>
            <a:br>
              <a:rPr lang="fa-IR" b="1" dirty="0" smtClean="0">
                <a:solidFill>
                  <a:srgbClr val="002060"/>
                </a:solidFill>
                <a:latin typeface="Arial" pitchFamily="34" charset="0"/>
                <a:cs typeface="B Nazanin" pitchFamily="2" charset="-78"/>
              </a:rPr>
            </a:br>
            <a:endParaRPr lang="en-US" b="1" dirty="0">
              <a:solidFill>
                <a:srgbClr val="002060"/>
              </a:solidFill>
              <a:cs typeface="B Nazanin" pitchFamily="2" charset="-78"/>
            </a:endParaRPr>
          </a:p>
        </p:txBody>
      </p:sp>
      <p:sp>
        <p:nvSpPr>
          <p:cNvPr id="4" name="Title 1"/>
          <p:cNvSpPr>
            <a:spLocks noGrp="1"/>
          </p:cNvSpPr>
          <p:nvPr>
            <p:ph type="title"/>
          </p:nvPr>
        </p:nvSpPr>
        <p:spPr>
          <a:xfrm>
            <a:off x="2128720" y="374900"/>
            <a:ext cx="6871725" cy="1068935"/>
          </a:xfrm>
        </p:spPr>
        <p:txBody>
          <a:bodyPr anchor="t">
            <a:normAutofit fontScale="90000"/>
          </a:bodyPr>
          <a:lstStyle/>
          <a:p>
            <a:pPr algn="r" rtl="1"/>
            <a:r>
              <a:rPr lang="fa-IR" sz="4000" b="1" dirty="0" smtClean="0">
                <a:solidFill>
                  <a:schemeClr val="bg1"/>
                </a:solidFill>
                <a:effectLst>
                  <a:outerShdw blurRad="38100" dist="38100" dir="2700000" algn="tl">
                    <a:srgbClr val="000000">
                      <a:alpha val="43137"/>
                    </a:srgbClr>
                  </a:outerShdw>
                </a:effectLst>
                <a:cs typeface="B Nazanin" pitchFamily="2" charset="-78"/>
              </a:rPr>
              <a:t>ساختار ماشینی و ساختار ارگانیک</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r>
              <a:rPr lang="en-US" sz="4000" b="1" dirty="0" err="1" smtClean="0">
                <a:solidFill>
                  <a:schemeClr val="bg1"/>
                </a:solidFill>
                <a:effectLst>
                  <a:outerShdw blurRad="38100" dist="38100" dir="2700000" algn="tl">
                    <a:srgbClr val="000000">
                      <a:alpha val="43137"/>
                    </a:srgbClr>
                  </a:outerShdw>
                </a:effectLst>
                <a:cs typeface="B Nazanin" pitchFamily="2" charset="-78"/>
              </a:rPr>
              <a:t>Machanistic</a:t>
            </a:r>
            <a:r>
              <a:rPr lang="en-US" sz="4000" b="1" dirty="0" smtClean="0">
                <a:solidFill>
                  <a:schemeClr val="bg1"/>
                </a:solidFill>
                <a:effectLst>
                  <a:outerShdw blurRad="38100" dist="38100" dir="2700000" algn="tl">
                    <a:srgbClr val="000000">
                      <a:alpha val="43137"/>
                    </a:srgbClr>
                  </a:outerShdw>
                </a:effectLst>
                <a:cs typeface="B Nazanin" pitchFamily="2" charset="-78"/>
              </a:rPr>
              <a:t> / Organic Structure</a:t>
            </a:r>
            <a:endParaRPr lang="en-US" sz="4000"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0" y="1749245"/>
            <a:ext cx="7016195" cy="4581150"/>
          </a:xfrm>
        </p:spPr>
        <p:txBody>
          <a:bodyPr>
            <a:normAutofit fontScale="92500" lnSpcReduction="10000"/>
          </a:bodyPr>
          <a:lstStyle/>
          <a:p>
            <a:pPr algn="just" rtl="1"/>
            <a:r>
              <a:rPr lang="fa-IR" sz="3000" b="1" dirty="0" smtClean="0">
                <a:solidFill>
                  <a:srgbClr val="652B91"/>
                </a:solidFill>
                <a:effectLst>
                  <a:outerShdw blurRad="38100" dist="38100" dir="2700000" algn="tl">
                    <a:srgbClr val="000000">
                      <a:alpha val="43137"/>
                    </a:srgbClr>
                  </a:outerShdw>
                </a:effectLst>
                <a:cs typeface="B Nazanin" pitchFamily="2" charset="-78"/>
              </a:rPr>
              <a:t>ساختار ماشینی</a:t>
            </a:r>
            <a:r>
              <a:rPr lang="en-US" b="1" dirty="0" smtClean="0">
                <a:solidFill>
                  <a:srgbClr val="652B91"/>
                </a:solidFill>
                <a:effectLst>
                  <a:outerShdw blurRad="38100" dist="38100" dir="2700000" algn="tl">
                    <a:srgbClr val="000000">
                      <a:alpha val="43137"/>
                    </a:srgbClr>
                  </a:outerShdw>
                </a:effectLst>
                <a:cs typeface="B Nazanin" pitchFamily="2" charset="-78"/>
              </a:rPr>
              <a:t>: </a:t>
            </a:r>
            <a:r>
              <a:rPr lang="fa-IR" b="1" dirty="0" smtClean="0">
                <a:solidFill>
                  <a:srgbClr val="652B91"/>
                </a:solidFill>
                <a:effectLst>
                  <a:outerShdw blurRad="38100" dist="38100" dir="2700000" algn="tl">
                    <a:srgbClr val="000000">
                      <a:alpha val="43137"/>
                    </a:srgbClr>
                  </a:outerShdw>
                </a:effectLst>
                <a:cs typeface="B Nazanin" pitchFamily="2" charset="-78"/>
              </a:rPr>
              <a:t> </a:t>
            </a:r>
            <a:r>
              <a:rPr lang="fa-IR" b="1" dirty="0" smtClean="0">
                <a:solidFill>
                  <a:srgbClr val="002060"/>
                </a:solidFill>
                <a:cs typeface="B Nazanin" pitchFamily="2" charset="-78"/>
              </a:rPr>
              <a:t>بوسیله ویژگیهایی نظیر پیچیدگی و رسمیت زیاد و تمركز گرایی معرفی میشوند</a:t>
            </a:r>
            <a:r>
              <a:rPr lang="en-US" b="1" dirty="0" smtClean="0">
                <a:solidFill>
                  <a:srgbClr val="002060"/>
                </a:solidFill>
                <a:cs typeface="B Nazanin" pitchFamily="2" charset="-78"/>
              </a:rPr>
              <a:t>. </a:t>
            </a:r>
            <a:r>
              <a:rPr lang="fa-IR" b="1" dirty="0" smtClean="0">
                <a:solidFill>
                  <a:srgbClr val="002060"/>
                </a:solidFill>
                <a:cs typeface="B Nazanin" pitchFamily="2" charset="-78"/>
              </a:rPr>
              <a:t> این ساختار مناسب وظایف تكراری وتاحدی ساده است و تاحد زیادی بر رفتارهای برنامه ریزی شده متكی است</a:t>
            </a:r>
            <a:r>
              <a:rPr lang="fa-IR" b="1" dirty="0">
                <a:solidFill>
                  <a:srgbClr val="002060"/>
                </a:solidFill>
                <a:cs typeface="B Nazanin" pitchFamily="2" charset="-78"/>
              </a:rPr>
              <a:t> </a:t>
            </a:r>
            <a:r>
              <a:rPr lang="fa-IR" b="1" dirty="0" smtClean="0">
                <a:solidFill>
                  <a:srgbClr val="002060"/>
                </a:solidFill>
                <a:cs typeface="B Nazanin" pitchFamily="2" charset="-78"/>
              </a:rPr>
              <a:t>و در واكنش به رویدادهای پیش بینی نشده نسبتا كند عمل میكند</a:t>
            </a:r>
            <a:r>
              <a:rPr lang="en-US" b="1" dirty="0" smtClean="0">
                <a:solidFill>
                  <a:srgbClr val="002060"/>
                </a:solidFill>
                <a:cs typeface="B Nazanin" pitchFamily="2" charset="-78"/>
              </a:rPr>
              <a:t>.</a:t>
            </a:r>
          </a:p>
          <a:p>
            <a:pPr algn="just" rtl="1"/>
            <a:r>
              <a:rPr lang="fa-IR" sz="3000" b="1" dirty="0">
                <a:solidFill>
                  <a:srgbClr val="652B91"/>
                </a:solidFill>
                <a:effectLst>
                  <a:outerShdw blurRad="38100" dist="38100" dir="2700000" algn="tl">
                    <a:srgbClr val="000000">
                      <a:alpha val="43137"/>
                    </a:srgbClr>
                  </a:outerShdw>
                </a:effectLst>
                <a:cs typeface="B Nazanin" pitchFamily="2" charset="-78"/>
              </a:rPr>
              <a:t>ساختارهای </a:t>
            </a:r>
            <a:r>
              <a:rPr lang="fa-IR" sz="3000" b="1" dirty="0" smtClean="0">
                <a:solidFill>
                  <a:srgbClr val="652B91"/>
                </a:solidFill>
                <a:effectLst>
                  <a:outerShdw blurRad="38100" dist="38100" dir="2700000" algn="tl">
                    <a:srgbClr val="000000">
                      <a:alpha val="43137"/>
                    </a:srgbClr>
                  </a:outerShdw>
                </a:effectLst>
                <a:cs typeface="B Nazanin" pitchFamily="2" charset="-78"/>
              </a:rPr>
              <a:t>ارگانیك</a:t>
            </a:r>
            <a:r>
              <a:rPr lang="en-US" sz="3000" b="1" dirty="0" smtClean="0">
                <a:solidFill>
                  <a:srgbClr val="652B91"/>
                </a:solidFill>
                <a:effectLst>
                  <a:outerShdw blurRad="38100" dist="38100" dir="2700000" algn="tl">
                    <a:srgbClr val="000000">
                      <a:alpha val="43137"/>
                    </a:srgbClr>
                  </a:outerShdw>
                </a:effectLst>
                <a:cs typeface="B Nazanin" pitchFamily="2" charset="-78"/>
              </a:rPr>
              <a:t>:</a:t>
            </a:r>
            <a:r>
              <a:rPr lang="en-US" b="1" dirty="0" smtClean="0">
                <a:solidFill>
                  <a:srgbClr val="002060"/>
                </a:solidFill>
                <a:cs typeface="B Nazanin" pitchFamily="2" charset="-78"/>
              </a:rPr>
              <a:t> </a:t>
            </a:r>
            <a:r>
              <a:rPr lang="fa-IR" b="1" dirty="0" smtClean="0">
                <a:solidFill>
                  <a:srgbClr val="002060"/>
                </a:solidFill>
                <a:cs typeface="B Nazanin" pitchFamily="2" charset="-78"/>
              </a:rPr>
              <a:t> نسبتا منعطف و انطباق پذیر هستند و بر روابط موازی به جای روابط عمودی تاكید دارند و نفوذ در آن بر اساس مهارت و دانش صورت می گیرد بجای اینكه بر مبنای اختیارات ناشی از پست سازمانی باشد </a:t>
            </a:r>
            <a:r>
              <a:rPr lang="en-US" b="1" dirty="0" smtClean="0">
                <a:solidFill>
                  <a:srgbClr val="002060"/>
                </a:solidFill>
                <a:cs typeface="B Nazanin" pitchFamily="2" charset="-78"/>
              </a:rPr>
              <a:t>. </a:t>
            </a:r>
            <a:r>
              <a:rPr lang="fa-IR" b="1" dirty="0" smtClean="0">
                <a:solidFill>
                  <a:srgbClr val="002060"/>
                </a:solidFill>
                <a:cs typeface="B Nazanin" pitchFamily="2" charset="-78"/>
              </a:rPr>
              <a:t> مسئولیتها بصورت انعطاف پذیر تعریف شده نه بر اساس شرح شغل </a:t>
            </a:r>
            <a:r>
              <a:rPr lang="en-US" b="1" dirty="0" smtClean="0">
                <a:solidFill>
                  <a:srgbClr val="002060"/>
                </a:solidFill>
                <a:cs typeface="B Nazanin" pitchFamily="2" charset="-78"/>
              </a:rPr>
              <a:t>. </a:t>
            </a:r>
            <a:r>
              <a:rPr lang="fa-IR" b="1" dirty="0" smtClean="0">
                <a:solidFill>
                  <a:srgbClr val="002060"/>
                </a:solidFill>
                <a:cs typeface="B Nazanin" pitchFamily="2" charset="-78"/>
              </a:rPr>
              <a:t> تاكید برروی مبادله اطلاعات است نه بر اساس دستورات</a:t>
            </a:r>
            <a:r>
              <a:rPr lang="en-US" b="1" dirty="0" smtClean="0">
                <a:solidFill>
                  <a:srgbClr val="002060"/>
                </a:solidFill>
                <a:cs typeface="B Nazanin" pitchFamily="2" charset="-78"/>
              </a:rPr>
              <a:t>.</a:t>
            </a:r>
          </a:p>
          <a:p>
            <a:pPr algn="just" rtl="1"/>
            <a:endParaRPr lang="en-US" b="1" dirty="0">
              <a:solidFill>
                <a:srgbClr val="002060"/>
              </a:solidFill>
              <a:cs typeface="B Nazanin" pitchFamily="2" charset="-78"/>
            </a:endParaRPr>
          </a:p>
        </p:txBody>
      </p:sp>
      <p:sp>
        <p:nvSpPr>
          <p:cNvPr id="4" name="Title 1"/>
          <p:cNvSpPr>
            <a:spLocks noGrp="1"/>
          </p:cNvSpPr>
          <p:nvPr>
            <p:ph type="title"/>
          </p:nvPr>
        </p:nvSpPr>
        <p:spPr>
          <a:xfrm>
            <a:off x="2128720" y="374900"/>
            <a:ext cx="6871725" cy="1068935"/>
          </a:xfrm>
        </p:spPr>
        <p:txBody>
          <a:bodyPr anchor="t">
            <a:normAutofit fontScale="90000"/>
          </a:bodyPr>
          <a:lstStyle/>
          <a:p>
            <a:pPr algn="r" rtl="1"/>
            <a:r>
              <a:rPr lang="fa-IR" sz="4000" b="1" dirty="0" smtClean="0">
                <a:solidFill>
                  <a:schemeClr val="bg1"/>
                </a:solidFill>
                <a:effectLst>
                  <a:outerShdw blurRad="38100" dist="38100" dir="2700000" algn="tl">
                    <a:srgbClr val="000000">
                      <a:alpha val="43137"/>
                    </a:srgbClr>
                  </a:outerShdw>
                </a:effectLst>
                <a:cs typeface="B Nazanin" pitchFamily="2" charset="-78"/>
              </a:rPr>
              <a:t>ساختار ماشینی و ساختار ارگانیک</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r>
              <a:rPr lang="en-US" sz="4000" b="1" dirty="0" err="1" smtClean="0">
                <a:solidFill>
                  <a:schemeClr val="bg1"/>
                </a:solidFill>
                <a:effectLst>
                  <a:outerShdw blurRad="38100" dist="38100" dir="2700000" algn="tl">
                    <a:srgbClr val="000000">
                      <a:alpha val="43137"/>
                    </a:srgbClr>
                  </a:outerShdw>
                </a:effectLst>
                <a:cs typeface="B Nazanin" pitchFamily="2" charset="-78"/>
              </a:rPr>
              <a:t>Machanistic</a:t>
            </a:r>
            <a:r>
              <a:rPr lang="en-US" sz="4000" b="1" dirty="0" smtClean="0">
                <a:solidFill>
                  <a:schemeClr val="bg1"/>
                </a:solidFill>
                <a:effectLst>
                  <a:outerShdw blurRad="38100" dist="38100" dir="2700000" algn="tl">
                    <a:srgbClr val="000000">
                      <a:alpha val="43137"/>
                    </a:srgbClr>
                  </a:outerShdw>
                </a:effectLst>
                <a:cs typeface="B Nazanin" pitchFamily="2" charset="-78"/>
              </a:rPr>
              <a:t> / Organic Structure</a:t>
            </a:r>
            <a:endParaRPr lang="en-US" sz="4000"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564846987"/>
              </p:ext>
            </p:extLst>
          </p:nvPr>
        </p:nvGraphicFramePr>
        <p:xfrm>
          <a:off x="1832579" y="1901950"/>
          <a:ext cx="7015161" cy="2987040"/>
        </p:xfrm>
        <a:graphic>
          <a:graphicData uri="http://schemas.openxmlformats.org/drawingml/2006/table">
            <a:tbl>
              <a:tblPr firstRow="1" bandRow="1">
                <a:tableStyleId>{00A15C55-8517-42AA-B614-E9B94910E393}</a:tableStyleId>
              </a:tblPr>
              <a:tblGrid>
                <a:gridCol w="2338387"/>
                <a:gridCol w="2338387"/>
                <a:gridCol w="2338387"/>
              </a:tblGrid>
              <a:tr h="370840">
                <a:tc>
                  <a:txBody>
                    <a:bodyPr/>
                    <a:lstStyle/>
                    <a:p>
                      <a:pPr algn="ctr"/>
                      <a:r>
                        <a:rPr lang="fa-IR" sz="3000" dirty="0" smtClean="0">
                          <a:effectLst/>
                          <a:cs typeface="0 Nazanin" panose="00000400000000000000" pitchFamily="2" charset="-78"/>
                        </a:rPr>
                        <a:t>زیستی</a:t>
                      </a:r>
                      <a:endParaRPr lang="en-US" sz="3000" dirty="0">
                        <a:effectLst/>
                        <a:cs typeface="0 Nazanin" panose="00000400000000000000" pitchFamily="2" charset="-78"/>
                      </a:endParaRPr>
                    </a:p>
                  </a:txBody>
                  <a:tcPr/>
                </a:tc>
                <a:tc>
                  <a:txBody>
                    <a:bodyPr/>
                    <a:lstStyle/>
                    <a:p>
                      <a:pPr algn="ctr"/>
                      <a:r>
                        <a:rPr lang="fa-IR" sz="3000" dirty="0" smtClean="0">
                          <a:effectLst/>
                          <a:cs typeface="0 Nazanin" panose="00000400000000000000" pitchFamily="2" charset="-78"/>
                        </a:rPr>
                        <a:t>ماشینی</a:t>
                      </a:r>
                      <a:endParaRPr lang="en-US" sz="3000" dirty="0">
                        <a:effectLst/>
                        <a:cs typeface="0 Nazanin" panose="00000400000000000000" pitchFamily="2" charset="-78"/>
                      </a:endParaRPr>
                    </a:p>
                  </a:txBody>
                  <a:tcPr/>
                </a:tc>
                <a:tc>
                  <a:txBody>
                    <a:bodyPr/>
                    <a:lstStyle/>
                    <a:p>
                      <a:pPr algn="ctr"/>
                      <a:r>
                        <a:rPr lang="fa-IR" sz="3000" dirty="0" smtClean="0">
                          <a:effectLst/>
                          <a:cs typeface="0 Nazanin" panose="00000400000000000000" pitchFamily="2" charset="-78"/>
                        </a:rPr>
                        <a:t>ویژگی</a:t>
                      </a:r>
                      <a:endParaRPr lang="en-US" sz="3000" dirty="0">
                        <a:effectLst/>
                        <a:cs typeface="0 Nazanin" panose="00000400000000000000" pitchFamily="2" charset="-78"/>
                      </a:endParaRPr>
                    </a:p>
                  </a:txBody>
                  <a:tcPr/>
                </a:tc>
              </a:tr>
              <a:tr h="370840">
                <a:tc>
                  <a:txBody>
                    <a:bodyPr/>
                    <a:lstStyle/>
                    <a:p>
                      <a:pPr algn="ctr"/>
                      <a:r>
                        <a:rPr lang="fa-IR" sz="2600" b="0" dirty="0" smtClean="0">
                          <a:cs typeface="0 Nazanin" panose="00000400000000000000" pitchFamily="2" charset="-78"/>
                        </a:rPr>
                        <a:t>منعطف</a:t>
                      </a:r>
                      <a:endParaRPr lang="en-US" sz="2600" b="0" dirty="0">
                        <a:cs typeface="0 Nazanin" panose="00000400000000000000" pitchFamily="2" charset="-78"/>
                      </a:endParaRPr>
                    </a:p>
                  </a:txBody>
                  <a:tcPr/>
                </a:tc>
                <a:tc>
                  <a:txBody>
                    <a:bodyPr/>
                    <a:lstStyle/>
                    <a:p>
                      <a:pPr algn="ctr"/>
                      <a:r>
                        <a:rPr lang="fa-IR" sz="2600" b="0" dirty="0" smtClean="0">
                          <a:cs typeface="0 Nazanin" panose="00000400000000000000" pitchFamily="2" charset="-78"/>
                        </a:rPr>
                        <a:t>بدون انعطاف</a:t>
                      </a:r>
                      <a:endParaRPr lang="en-US" sz="2600" b="0" dirty="0">
                        <a:cs typeface="0 Nazanin" panose="00000400000000000000" pitchFamily="2" charset="-78"/>
                      </a:endParaRPr>
                    </a:p>
                  </a:txBody>
                  <a:tcPr/>
                </a:tc>
                <a:tc>
                  <a:txBody>
                    <a:bodyPr/>
                    <a:lstStyle/>
                    <a:p>
                      <a:pPr algn="ctr"/>
                      <a:r>
                        <a:rPr lang="fa-IR" sz="2600" b="0" dirty="0" smtClean="0">
                          <a:cs typeface="0 Nazanin" panose="00000400000000000000" pitchFamily="2" charset="-78"/>
                        </a:rPr>
                        <a:t>تعریف وظیفه</a:t>
                      </a:r>
                      <a:endParaRPr lang="en-US" sz="2600" b="0" dirty="0">
                        <a:cs typeface="0 Nazanin" panose="00000400000000000000" pitchFamily="2" charset="-78"/>
                      </a:endParaRPr>
                    </a:p>
                  </a:txBody>
                  <a:tcPr/>
                </a:tc>
              </a:tr>
              <a:tr h="370840">
                <a:tc>
                  <a:txBody>
                    <a:bodyPr/>
                    <a:lstStyle/>
                    <a:p>
                      <a:pPr algn="ctr"/>
                      <a:r>
                        <a:rPr lang="fa-IR" sz="2600" dirty="0" smtClean="0">
                          <a:cs typeface="0 Nazanin" panose="00000400000000000000" pitchFamily="2" charset="-78"/>
                        </a:rPr>
                        <a:t>موازی</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عمودی</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ارتباطات</a:t>
                      </a:r>
                      <a:endParaRPr lang="en-US" sz="2600" dirty="0">
                        <a:cs typeface="0 Nazanin" panose="00000400000000000000" pitchFamily="2" charset="-78"/>
                      </a:endParaRPr>
                    </a:p>
                  </a:txBody>
                  <a:tcPr/>
                </a:tc>
              </a:tr>
              <a:tr h="370840">
                <a:tc>
                  <a:txBody>
                    <a:bodyPr/>
                    <a:lstStyle/>
                    <a:p>
                      <a:pPr algn="ctr"/>
                      <a:r>
                        <a:rPr lang="fa-IR" sz="2600" dirty="0" smtClean="0">
                          <a:cs typeface="0 Nazanin" panose="00000400000000000000" pitchFamily="2" charset="-78"/>
                        </a:rPr>
                        <a:t>کم</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زیاد</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رسمیت</a:t>
                      </a:r>
                      <a:endParaRPr lang="en-US" sz="2600" dirty="0">
                        <a:cs typeface="0 Nazanin" panose="00000400000000000000" pitchFamily="2" charset="-78"/>
                      </a:endParaRPr>
                    </a:p>
                  </a:txBody>
                  <a:tcPr/>
                </a:tc>
              </a:tr>
              <a:tr h="370840">
                <a:tc>
                  <a:txBody>
                    <a:bodyPr/>
                    <a:lstStyle/>
                    <a:p>
                      <a:pPr algn="ctr"/>
                      <a:r>
                        <a:rPr lang="fa-IR" sz="2600" dirty="0" smtClean="0">
                          <a:cs typeface="0 Nazanin" panose="00000400000000000000" pitchFamily="2" charset="-78"/>
                        </a:rPr>
                        <a:t>مهارت و خبرگی</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اختیار</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نفوذ</a:t>
                      </a:r>
                      <a:endParaRPr lang="en-US" sz="2600" dirty="0">
                        <a:cs typeface="0 Nazanin" panose="00000400000000000000" pitchFamily="2" charset="-78"/>
                      </a:endParaRPr>
                    </a:p>
                  </a:txBody>
                  <a:tcPr/>
                </a:tc>
              </a:tr>
              <a:tr h="370840">
                <a:tc>
                  <a:txBody>
                    <a:bodyPr/>
                    <a:lstStyle/>
                    <a:p>
                      <a:pPr algn="ctr"/>
                      <a:r>
                        <a:rPr lang="fa-IR" sz="2600" dirty="0" smtClean="0">
                          <a:cs typeface="0 Nazanin" panose="00000400000000000000" pitchFamily="2" charset="-78"/>
                        </a:rPr>
                        <a:t>متنوع</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متمرکز</a:t>
                      </a:r>
                      <a:endParaRPr lang="en-US" sz="2600" dirty="0">
                        <a:cs typeface="0 Nazanin" panose="00000400000000000000" pitchFamily="2" charset="-78"/>
                      </a:endParaRPr>
                    </a:p>
                  </a:txBody>
                  <a:tcPr/>
                </a:tc>
                <a:tc>
                  <a:txBody>
                    <a:bodyPr/>
                    <a:lstStyle/>
                    <a:p>
                      <a:pPr algn="ctr"/>
                      <a:r>
                        <a:rPr lang="fa-IR" sz="2600" dirty="0" smtClean="0">
                          <a:cs typeface="0 Nazanin" panose="00000400000000000000" pitchFamily="2" charset="-78"/>
                        </a:rPr>
                        <a:t>کنترل</a:t>
                      </a:r>
                      <a:endParaRPr lang="en-US" sz="2600" dirty="0">
                        <a:cs typeface="0 Nazanin" panose="00000400000000000000" pitchFamily="2" charset="-78"/>
                      </a:endParaRPr>
                    </a:p>
                  </a:txBody>
                  <a:tcPr/>
                </a:tc>
              </a:tr>
            </a:tbl>
          </a:graphicData>
        </a:graphic>
      </p:graphicFrame>
      <p:sp>
        <p:nvSpPr>
          <p:cNvPr id="4" name="Title 1"/>
          <p:cNvSpPr>
            <a:spLocks noGrp="1"/>
          </p:cNvSpPr>
          <p:nvPr>
            <p:ph type="title"/>
          </p:nvPr>
        </p:nvSpPr>
        <p:spPr>
          <a:xfrm>
            <a:off x="2128720" y="527605"/>
            <a:ext cx="6871725" cy="916230"/>
          </a:xfrm>
        </p:spPr>
        <p:txBody>
          <a:bodyPr anchor="t">
            <a:normAutofit fontScale="90000"/>
          </a:bodyPr>
          <a:lstStyle/>
          <a:p>
            <a:pPr algn="r" rtl="1"/>
            <a:r>
              <a:rPr lang="fa-IR" sz="4000" b="1" dirty="0">
                <a:solidFill>
                  <a:schemeClr val="bg1"/>
                </a:solidFill>
                <a:effectLst>
                  <a:outerShdw blurRad="38100" dist="38100" dir="2700000" algn="tl">
                    <a:srgbClr val="000000">
                      <a:alpha val="43137"/>
                    </a:srgbClr>
                  </a:outerShdw>
                </a:effectLst>
                <a:cs typeface="B Nazanin" pitchFamily="2" charset="-78"/>
              </a:rPr>
              <a:t>مقایسه ساختار ماشینی و ساختار ارگانیک</a:t>
            </a:r>
            <a:endParaRPr lang="en-US" sz="4000" b="1" dirty="0">
              <a:solidFill>
                <a:schemeClr val="bg1"/>
              </a:solidFill>
              <a:effectLst>
                <a:outerShdw blurRad="38100" dist="38100" dir="2700000" algn="tl">
                  <a:srgbClr val="000000">
                    <a:alpha val="43137"/>
                  </a:srgbClr>
                </a:outerShdw>
              </a:effectLst>
              <a:cs typeface="B Nazanin" pitchFamily="2" charset="-78"/>
            </a:endParaRPr>
          </a:p>
        </p:txBody>
      </p:sp>
      <p:sp>
        <p:nvSpPr>
          <p:cNvPr id="5" name="Rectangle 4"/>
          <p:cNvSpPr/>
          <p:nvPr/>
        </p:nvSpPr>
        <p:spPr>
          <a:xfrm>
            <a:off x="1670604" y="5073244"/>
            <a:ext cx="7177135" cy="1077218"/>
          </a:xfrm>
          <a:prstGeom prst="rect">
            <a:avLst/>
          </a:prstGeom>
        </p:spPr>
        <p:txBody>
          <a:bodyPr wrap="square">
            <a:spAutoFit/>
          </a:bodyPr>
          <a:lstStyle/>
          <a:p>
            <a:pPr algn="just" rtl="1">
              <a:buClr>
                <a:schemeClr val="accent3">
                  <a:lumMod val="75000"/>
                </a:schemeClr>
              </a:buClr>
            </a:pPr>
            <a:r>
              <a:rPr lang="fa-IR" sz="3200" b="1" dirty="0">
                <a:solidFill>
                  <a:srgbClr val="C00000"/>
                </a:solidFill>
                <a:effectLst>
                  <a:outerShdw blurRad="38100" dist="38100" dir="2700000" algn="tl">
                    <a:srgbClr val="000000">
                      <a:alpha val="43137"/>
                    </a:srgbClr>
                  </a:outerShdw>
                </a:effectLst>
                <a:cs typeface="B Nazanin" pitchFamily="2" charset="-78"/>
              </a:rPr>
              <a:t>محیط </a:t>
            </a:r>
            <a:r>
              <a:rPr lang="fa-IR" sz="3200" b="1" dirty="0" smtClean="0">
                <a:solidFill>
                  <a:srgbClr val="C00000"/>
                </a:solidFill>
                <a:effectLst>
                  <a:outerShdw blurRad="38100" dist="38100" dir="2700000" algn="tl">
                    <a:srgbClr val="000000">
                      <a:alpha val="43137"/>
                    </a:srgbClr>
                  </a:outerShdw>
                </a:effectLst>
                <a:cs typeface="B Nazanin" pitchFamily="2" charset="-78"/>
              </a:rPr>
              <a:t>ایستا با ساختار ماشینی/مکانیکی و محیط پویا با </a:t>
            </a:r>
            <a:r>
              <a:rPr lang="fa-IR" sz="3200" b="1" dirty="0">
                <a:solidFill>
                  <a:srgbClr val="C00000"/>
                </a:solidFill>
                <a:effectLst>
                  <a:outerShdw blurRad="38100" dist="38100" dir="2700000" algn="tl">
                    <a:srgbClr val="000000">
                      <a:alpha val="43137"/>
                    </a:srgbClr>
                  </a:outerShdw>
                </a:effectLst>
                <a:cs typeface="B Nazanin" pitchFamily="2" charset="-78"/>
              </a:rPr>
              <a:t>ساختار </a:t>
            </a:r>
            <a:r>
              <a:rPr lang="fa-IR" sz="3200" b="1" dirty="0" smtClean="0">
                <a:solidFill>
                  <a:srgbClr val="C00000"/>
                </a:solidFill>
                <a:effectLst>
                  <a:outerShdw blurRad="38100" dist="38100" dir="2700000" algn="tl">
                    <a:srgbClr val="000000">
                      <a:alpha val="43137"/>
                    </a:srgbClr>
                  </a:outerShdw>
                </a:effectLst>
                <a:cs typeface="B Nazanin" pitchFamily="2" charset="-78"/>
              </a:rPr>
              <a:t>ارگانیك/زیستی </a:t>
            </a:r>
            <a:r>
              <a:rPr lang="fa-IR" sz="3200" b="1" dirty="0">
                <a:solidFill>
                  <a:srgbClr val="C00000"/>
                </a:solidFill>
                <a:effectLst>
                  <a:outerShdw blurRad="38100" dist="38100" dir="2700000" algn="tl">
                    <a:srgbClr val="000000">
                      <a:alpha val="43137"/>
                    </a:srgbClr>
                  </a:outerShdw>
                </a:effectLst>
                <a:cs typeface="B Nazanin" pitchFamily="2" charset="-78"/>
              </a:rPr>
              <a:t>منطبق است </a:t>
            </a:r>
            <a:r>
              <a:rPr lang="en-US" sz="3200" b="1" dirty="0">
                <a:solidFill>
                  <a:srgbClr val="C00000"/>
                </a:solidFill>
                <a:effectLst>
                  <a:outerShdw blurRad="38100" dist="38100" dir="2700000" algn="tl">
                    <a:srgbClr val="000000">
                      <a:alpha val="43137"/>
                    </a:srgbClr>
                  </a:outerShdw>
                </a:effectLst>
                <a:cs typeface="B Nazanin" pitchFamily="2" charset="-78"/>
              </a:rPr>
              <a:t>.</a:t>
            </a:r>
          </a:p>
        </p:txBody>
      </p:sp>
    </p:spTree>
    <p:extLst>
      <p:ext uri="{BB962C8B-B14F-4D97-AF65-F5344CB8AC3E}">
        <p14:creationId xmlns:p14="http://schemas.microsoft.com/office/powerpoint/2010/main" val="1529076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9786" y="1596540"/>
            <a:ext cx="7779720" cy="5261459"/>
          </a:xfrm>
        </p:spPr>
        <p:txBody>
          <a:bodyPr>
            <a:normAutofit/>
          </a:bodyPr>
          <a:lstStyle/>
          <a:p>
            <a:pPr marL="0" indent="0" algn="r" rtl="1">
              <a:buNone/>
            </a:pPr>
            <a:r>
              <a:rPr lang="fa-IR" b="1" dirty="0" smtClean="0">
                <a:solidFill>
                  <a:srgbClr val="7030A0"/>
                </a:solidFill>
                <a:effectLst>
                  <a:outerShdw blurRad="38100" dist="38100" dir="2700000" algn="tl">
                    <a:srgbClr val="000000">
                      <a:alpha val="43137"/>
                    </a:srgbClr>
                  </a:outerShdw>
                </a:effectLst>
                <a:cs typeface="B Nazanin" pitchFamily="2" charset="-78"/>
              </a:rPr>
              <a:t>امری و تریست </a:t>
            </a:r>
            <a:r>
              <a:rPr lang="en-US" b="1" dirty="0">
                <a:solidFill>
                  <a:srgbClr val="7030A0"/>
                </a:solidFill>
                <a:effectLst>
                  <a:outerShdw blurRad="38100" dist="38100" dir="2700000" algn="tl">
                    <a:srgbClr val="000000">
                      <a:alpha val="43137"/>
                    </a:srgbClr>
                  </a:outerShdw>
                </a:effectLst>
                <a:cs typeface="B Nazanin" pitchFamily="2" charset="-78"/>
              </a:rPr>
              <a:t>: </a:t>
            </a:r>
          </a:p>
          <a:p>
            <a:pPr marL="0" indent="0" algn="r" rtl="1">
              <a:buNone/>
            </a:pPr>
            <a:r>
              <a:rPr lang="fa-IR" b="1" u="sng" dirty="0" smtClean="0">
                <a:solidFill>
                  <a:srgbClr val="002060"/>
                </a:solidFill>
                <a:cs typeface="B Nazanin" pitchFamily="2" charset="-78"/>
              </a:rPr>
              <a:t>4</a:t>
            </a:r>
            <a:r>
              <a:rPr lang="fa-IR" b="1" dirty="0" smtClean="0">
                <a:solidFill>
                  <a:srgbClr val="002060"/>
                </a:solidFill>
                <a:cs typeface="B Nazanin" pitchFamily="2" charset="-78"/>
              </a:rPr>
              <a:t> </a:t>
            </a:r>
            <a:r>
              <a:rPr lang="en-US" b="1" dirty="0" smtClean="0">
                <a:solidFill>
                  <a:srgbClr val="002060"/>
                </a:solidFill>
                <a:cs typeface="B Nazanin" pitchFamily="2" charset="-78"/>
              </a:rPr>
              <a:t> </a:t>
            </a:r>
            <a:r>
              <a:rPr lang="fa-IR" b="1" dirty="0" smtClean="0">
                <a:solidFill>
                  <a:srgbClr val="002060"/>
                </a:solidFill>
                <a:cs typeface="B Nazanin" pitchFamily="2" charset="-78"/>
              </a:rPr>
              <a:t>نوع محیط را شناسایی كردند</a:t>
            </a:r>
            <a:r>
              <a:rPr lang="en-US" b="1" dirty="0" smtClean="0">
                <a:solidFill>
                  <a:srgbClr val="002060"/>
                </a:solidFill>
                <a:cs typeface="B Nazanin" pitchFamily="2" charset="-78"/>
              </a:rPr>
              <a:t>:</a:t>
            </a:r>
          </a:p>
          <a:p>
            <a:pPr lvl="1" algn="r" rtl="1"/>
            <a:r>
              <a:rPr lang="fa-IR" b="1" dirty="0" smtClean="0">
                <a:solidFill>
                  <a:srgbClr val="002060"/>
                </a:solidFill>
                <a:cs typeface="B Nazanin" pitchFamily="2" charset="-78"/>
              </a:rPr>
              <a:t>محیط ثابت با اجزای غیر مرتبط با هم</a:t>
            </a:r>
            <a:endParaRPr lang="en-US" b="1" dirty="0" smtClean="0">
              <a:solidFill>
                <a:srgbClr val="002060"/>
              </a:solidFill>
              <a:cs typeface="B Nazanin" pitchFamily="2" charset="-78"/>
            </a:endParaRPr>
          </a:p>
          <a:p>
            <a:pPr lvl="1" algn="r" rtl="1"/>
            <a:r>
              <a:rPr lang="fa-IR" b="1" dirty="0" smtClean="0">
                <a:solidFill>
                  <a:srgbClr val="002060"/>
                </a:solidFill>
                <a:cs typeface="B Nazanin" pitchFamily="2" charset="-78"/>
              </a:rPr>
              <a:t>محیط ثابت با اجزای مرتبط با هم               </a:t>
            </a:r>
            <a:endParaRPr lang="en-US" b="1" dirty="0" smtClean="0">
              <a:solidFill>
                <a:srgbClr val="002060"/>
              </a:solidFill>
              <a:cs typeface="B Nazanin" pitchFamily="2" charset="-78"/>
            </a:endParaRPr>
          </a:p>
          <a:p>
            <a:pPr lvl="1" algn="r" rtl="1"/>
            <a:r>
              <a:rPr lang="fa-IR" b="1" dirty="0" smtClean="0">
                <a:solidFill>
                  <a:srgbClr val="002060"/>
                </a:solidFill>
                <a:cs typeface="B Nazanin" pitchFamily="2" charset="-78"/>
              </a:rPr>
              <a:t>محیط متغیر واكنشی</a:t>
            </a:r>
            <a:endParaRPr lang="en-US" b="1" dirty="0" smtClean="0">
              <a:solidFill>
                <a:srgbClr val="002060"/>
              </a:solidFill>
              <a:cs typeface="B Nazanin" pitchFamily="2" charset="-78"/>
            </a:endParaRPr>
          </a:p>
          <a:p>
            <a:pPr lvl="1" algn="r" rtl="1"/>
            <a:r>
              <a:rPr lang="fa-IR" b="1" dirty="0" smtClean="0">
                <a:solidFill>
                  <a:srgbClr val="002060"/>
                </a:solidFill>
                <a:cs typeface="B Nazanin" pitchFamily="2" charset="-78"/>
              </a:rPr>
              <a:t>محیط با عناصر كاملا متغیر </a:t>
            </a:r>
            <a:endParaRPr lang="en-US" b="1" dirty="0" smtClean="0">
              <a:solidFill>
                <a:srgbClr val="002060"/>
              </a:solidFill>
              <a:cs typeface="B Nazanin" pitchFamily="2" charset="-78"/>
            </a:endParaRPr>
          </a:p>
          <a:p>
            <a:pPr algn="r" rtl="1">
              <a:buNone/>
            </a:pPr>
            <a:endParaRPr lang="en-US" b="1" dirty="0">
              <a:solidFill>
                <a:srgbClr val="002060"/>
              </a:solidFill>
              <a:cs typeface="B Nazanin" pitchFamily="2" charset="-78"/>
            </a:endParaRPr>
          </a:p>
        </p:txBody>
      </p:sp>
      <p:sp>
        <p:nvSpPr>
          <p:cNvPr id="4" name="Title 1"/>
          <p:cNvSpPr>
            <a:spLocks noGrp="1"/>
          </p:cNvSpPr>
          <p:nvPr>
            <p:ph type="title"/>
          </p:nvPr>
        </p:nvSpPr>
        <p:spPr>
          <a:xfrm>
            <a:off x="2128720" y="527605"/>
            <a:ext cx="6871725" cy="916230"/>
          </a:xfrm>
        </p:spPr>
        <p:txBody>
          <a:bodyPr anchor="t">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انواع محیط نظریه امری و تریست</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374901"/>
            <a:ext cx="7320690" cy="1068934"/>
          </a:xfrm>
        </p:spPr>
        <p:txBody>
          <a:bodyPr>
            <a:normAutofit fontScale="90000"/>
          </a:bodyPr>
          <a:lstStyle/>
          <a:p>
            <a:pPr algn="r" rtl="1"/>
            <a:r>
              <a:rPr lang="fa-IR" b="1" dirty="0">
                <a:solidFill>
                  <a:schemeClr val="bg1"/>
                </a:solidFill>
                <a:effectLst>
                  <a:outerShdw blurRad="38100" dist="38100" dir="2700000" algn="tl">
                    <a:srgbClr val="000000">
                      <a:alpha val="43137"/>
                    </a:srgbClr>
                  </a:outerShdw>
                </a:effectLst>
                <a:cs typeface="B Nazanin" pitchFamily="2" charset="-78"/>
              </a:rPr>
              <a:t/>
            </a:r>
            <a:br>
              <a:rPr lang="fa-IR" b="1" dirty="0">
                <a:solidFill>
                  <a:schemeClr val="bg1"/>
                </a:solidFill>
                <a:effectLst>
                  <a:outerShdw blurRad="38100" dist="38100" dir="2700000" algn="tl">
                    <a:srgbClr val="000000">
                      <a:alpha val="43137"/>
                    </a:srgbClr>
                  </a:outerShdw>
                </a:effectLst>
                <a:cs typeface="B Nazanin" pitchFamily="2" charset="-78"/>
              </a:rPr>
            </a:br>
            <a:r>
              <a:rPr lang="fa-IR" b="1" dirty="0" smtClean="0">
                <a:solidFill>
                  <a:schemeClr val="bg1"/>
                </a:solidFill>
                <a:effectLst>
                  <a:outerShdw blurRad="38100" dist="38100" dir="2700000" algn="tl">
                    <a:srgbClr val="000000">
                      <a:alpha val="43137"/>
                    </a:srgbClr>
                  </a:outerShdw>
                </a:effectLst>
                <a:cs typeface="B Nazanin" pitchFamily="2" charset="-78"/>
              </a:rPr>
              <a:t>محیط ثابت با اجزای غیر مرتبط با هم</a:t>
            </a:r>
            <a:br>
              <a:rPr lang="fa-IR" b="1" dirty="0" smtClean="0">
                <a:solidFill>
                  <a:schemeClr val="bg1"/>
                </a:solidFill>
                <a:effectLst>
                  <a:outerShdw blurRad="38100" dist="38100" dir="2700000" algn="tl">
                    <a:srgbClr val="000000">
                      <a:alpha val="43137"/>
                    </a:srgbClr>
                  </a:outerShdw>
                </a:effectLst>
                <a:cs typeface="B Nazanin" pitchFamily="2" charset="-78"/>
              </a:rPr>
            </a:br>
            <a:r>
              <a:rPr lang="fa-IR" b="1" dirty="0" smtClean="0">
                <a:solidFill>
                  <a:schemeClr val="bg1"/>
                </a:solidFill>
                <a:effectLst>
                  <a:outerShdw blurRad="38100" dist="38100" dir="2700000" algn="tl">
                    <a:srgbClr val="000000">
                      <a:alpha val="43137"/>
                    </a:srgbClr>
                  </a:outerShdw>
                </a:effectLst>
                <a:cs typeface="B Nazanin" pitchFamily="2" charset="-78"/>
              </a:rPr>
              <a:t> </a:t>
            </a:r>
            <a:r>
              <a:rPr lang="en-US" b="1" dirty="0" smtClean="0">
                <a:solidFill>
                  <a:schemeClr val="bg1"/>
                </a:solidFill>
                <a:effectLst>
                  <a:outerShdw blurRad="38100" dist="38100" dir="2700000" algn="tl">
                    <a:srgbClr val="000000">
                      <a:alpha val="43137"/>
                    </a:srgbClr>
                  </a:outerShdw>
                </a:effectLst>
                <a:cs typeface="B Nazanin" pitchFamily="2" charset="-78"/>
              </a:rPr>
              <a:t>Placid-</a:t>
            </a:r>
            <a:r>
              <a:rPr lang="en-US" b="1" dirty="0" err="1" smtClean="0">
                <a:solidFill>
                  <a:schemeClr val="bg1"/>
                </a:solidFill>
                <a:effectLst>
                  <a:outerShdw blurRad="38100" dist="38100" dir="2700000" algn="tl">
                    <a:srgbClr val="000000">
                      <a:alpha val="43137"/>
                    </a:srgbClr>
                  </a:outerShdw>
                </a:effectLst>
                <a:cs typeface="B Nazanin" pitchFamily="2" charset="-78"/>
              </a:rPr>
              <a:t>Randomoized</a:t>
            </a:r>
            <a:r>
              <a:rPr lang="en-US" b="1" dirty="0" smtClean="0">
                <a:solidFill>
                  <a:schemeClr val="bg1"/>
                </a:solidFill>
                <a:effectLst>
                  <a:outerShdw blurRad="38100" dist="38100" dir="2700000" algn="tl">
                    <a:srgbClr val="000000">
                      <a:alpha val="43137"/>
                    </a:srgbClr>
                  </a:outerShdw>
                </a:effectLst>
                <a:cs typeface="B Nazanin" pitchFamily="2" charset="-78"/>
              </a:rPr>
              <a:t> Environment</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
        <p:nvSpPr>
          <p:cNvPr id="3" name="Content Placeholder 2"/>
          <p:cNvSpPr>
            <a:spLocks noGrp="1"/>
          </p:cNvSpPr>
          <p:nvPr>
            <p:ph idx="1"/>
          </p:nvPr>
        </p:nvSpPr>
        <p:spPr>
          <a:xfrm>
            <a:off x="1517900" y="2360065"/>
            <a:ext cx="7321605" cy="3359510"/>
          </a:xfrm>
        </p:spPr>
        <p:txBody>
          <a:bodyPr>
            <a:normAutofit lnSpcReduction="10000"/>
          </a:bodyPr>
          <a:lstStyle/>
          <a:p>
            <a:pPr marL="0" indent="0" algn="just" rtl="1">
              <a:lnSpc>
                <a:spcPct val="90000"/>
              </a:lnSpc>
              <a:buNone/>
            </a:pPr>
            <a:r>
              <a:rPr lang="fa-IR" b="1" dirty="0" smtClean="0">
                <a:solidFill>
                  <a:srgbClr val="002060"/>
                </a:solidFill>
                <a:cs typeface="B Nazanin" pitchFamily="2" charset="-78"/>
              </a:rPr>
              <a:t>نسبتا بدون تغییر است. تهدید بسیار كمی برای سازمان دارد</a:t>
            </a:r>
            <a:r>
              <a:rPr lang="en-US" b="1" dirty="0" smtClean="0">
                <a:solidFill>
                  <a:srgbClr val="002060"/>
                </a:solidFill>
                <a:cs typeface="B Nazanin" pitchFamily="2" charset="-78"/>
              </a:rPr>
              <a:t>.</a:t>
            </a:r>
            <a:r>
              <a:rPr lang="fa-IR" b="1" dirty="0" smtClean="0">
                <a:solidFill>
                  <a:srgbClr val="002060"/>
                </a:solidFill>
                <a:cs typeface="B Nazanin" pitchFamily="2" charset="-78"/>
              </a:rPr>
              <a:t>درآن خواسته های محیطی بطور تصادفی توزیع شده اند</a:t>
            </a:r>
            <a:r>
              <a:rPr lang="en-US" b="1" dirty="0" smtClean="0">
                <a:solidFill>
                  <a:srgbClr val="002060"/>
                </a:solidFill>
                <a:cs typeface="B Nazanin" pitchFamily="2" charset="-78"/>
              </a:rPr>
              <a:t>.</a:t>
            </a:r>
            <a:r>
              <a:rPr lang="fa-IR" b="1" dirty="0" smtClean="0">
                <a:solidFill>
                  <a:srgbClr val="002060"/>
                </a:solidFill>
                <a:cs typeface="B Nazanin" pitchFamily="2" charset="-78"/>
              </a:rPr>
              <a:t>تغییرات در طی زمان به كندی رخ میدهند</a:t>
            </a:r>
            <a:r>
              <a:rPr lang="en-US" b="1" dirty="0" smtClean="0">
                <a:solidFill>
                  <a:srgbClr val="002060"/>
                </a:solidFill>
                <a:cs typeface="B Nazanin" pitchFamily="2" charset="-78"/>
              </a:rPr>
              <a:t>.</a:t>
            </a:r>
            <a:r>
              <a:rPr lang="fa-IR" b="1" dirty="0" smtClean="0">
                <a:solidFill>
                  <a:srgbClr val="002060"/>
                </a:solidFill>
                <a:cs typeface="B Nazanin" pitchFamily="2" charset="-78"/>
              </a:rPr>
              <a:t>تغییرات غیر قابل پیش بینی هستند</a:t>
            </a:r>
            <a:r>
              <a:rPr lang="en-US" b="1" dirty="0" smtClean="0">
                <a:solidFill>
                  <a:srgbClr val="002060"/>
                </a:solidFill>
                <a:cs typeface="B Nazanin" pitchFamily="2" charset="-78"/>
              </a:rPr>
              <a:t>.</a:t>
            </a:r>
            <a:r>
              <a:rPr lang="fa-IR" b="1" dirty="0" smtClean="0">
                <a:solidFill>
                  <a:srgbClr val="002060"/>
                </a:solidFill>
                <a:cs typeface="B Nazanin" pitchFamily="2" charset="-78"/>
              </a:rPr>
              <a:t>این محیط قابل قیاس با وضعیت رقابت كامل اقتصادی است</a:t>
            </a:r>
            <a:r>
              <a:rPr lang="en-US" b="1" dirty="0" smtClean="0">
                <a:solidFill>
                  <a:srgbClr val="002060"/>
                </a:solidFill>
                <a:cs typeface="B Nazanin" pitchFamily="2" charset="-78"/>
              </a:rPr>
              <a:t>.</a:t>
            </a:r>
            <a:r>
              <a:rPr lang="fa-IR" b="1" dirty="0" smtClean="0">
                <a:solidFill>
                  <a:srgbClr val="002060"/>
                </a:solidFill>
                <a:cs typeface="B Nazanin" pitchFamily="2" charset="-78"/>
              </a:rPr>
              <a:t> خریداران متعدد وجود داشته و سازمان تاثیر گذاری بر بازار ندارد</a:t>
            </a:r>
            <a:r>
              <a:rPr lang="en-US" b="1" dirty="0" smtClean="0">
                <a:solidFill>
                  <a:srgbClr val="002060"/>
                </a:solidFill>
                <a:cs typeface="B Nazanin" pitchFamily="2" charset="-78"/>
              </a:rPr>
              <a:t>. </a:t>
            </a:r>
            <a:r>
              <a:rPr lang="fa-IR" b="1" dirty="0" smtClean="0">
                <a:solidFill>
                  <a:srgbClr val="002060"/>
                </a:solidFill>
                <a:cs typeface="B Nazanin" pitchFamily="2" charset="-78"/>
              </a:rPr>
              <a:t>عدم اطمینان كم است </a:t>
            </a:r>
            <a:r>
              <a:rPr lang="en-US" b="1" dirty="0" smtClean="0">
                <a:solidFill>
                  <a:srgbClr val="002060"/>
                </a:solidFill>
                <a:cs typeface="B Nazanin" pitchFamily="2" charset="-78"/>
              </a:rPr>
              <a:t>. </a:t>
            </a:r>
            <a:r>
              <a:rPr lang="fa-IR" b="1" dirty="0" smtClean="0">
                <a:solidFill>
                  <a:srgbClr val="002060"/>
                </a:solidFill>
                <a:cs typeface="B Nazanin" pitchFamily="2" charset="-78"/>
              </a:rPr>
              <a:t>محیط این سازمان با ثبات است و باعث بیشترین منفعت برای سازمان و عدم تاثیر مشتری بر روی عملیات سازمان میگردد .                  ساختار ماشینی</a:t>
            </a:r>
            <a:endParaRPr lang="en-US" b="1" dirty="0" smtClean="0">
              <a:solidFill>
                <a:srgbClr val="002060"/>
              </a:solidFill>
              <a:cs typeface="B Nazanin" pitchFamily="2" charset="-78"/>
            </a:endParaRPr>
          </a:p>
          <a:p>
            <a:pPr algn="just" rtl="1"/>
            <a:endParaRPr lang="en-US" b="1" dirty="0">
              <a:solidFill>
                <a:srgbClr val="002060"/>
              </a:solidFill>
              <a:cs typeface="B Nazanin" pitchFamily="2" charset="-78"/>
            </a:endParaRPr>
          </a:p>
        </p:txBody>
      </p:sp>
      <p:sp>
        <p:nvSpPr>
          <p:cNvPr id="4" name="Left Arrow 3"/>
          <p:cNvSpPr/>
          <p:nvPr/>
        </p:nvSpPr>
        <p:spPr>
          <a:xfrm>
            <a:off x="6404460" y="5261460"/>
            <a:ext cx="1068935" cy="152705"/>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0" y="2512770"/>
            <a:ext cx="7016195" cy="3664920"/>
          </a:xfrm>
        </p:spPr>
        <p:txBody>
          <a:bodyPr/>
          <a:lstStyle/>
          <a:p>
            <a:pPr marL="0" indent="0" algn="r" rtl="1">
              <a:buNone/>
            </a:pPr>
            <a:r>
              <a:rPr lang="fa-IR" b="1" dirty="0" smtClean="0">
                <a:cs typeface="B Nazanin" pitchFamily="2" charset="-78"/>
              </a:rPr>
              <a:t>محیط به كندی تغییر می كند</a:t>
            </a:r>
            <a:r>
              <a:rPr lang="en-US" b="1" dirty="0" smtClean="0">
                <a:cs typeface="B Nazanin" pitchFamily="2" charset="-78"/>
              </a:rPr>
              <a:t>. </a:t>
            </a:r>
            <a:r>
              <a:rPr lang="fa-IR" b="1" dirty="0" smtClean="0">
                <a:cs typeface="B Nazanin" pitchFamily="2" charset="-78"/>
              </a:rPr>
              <a:t>تهدیدات محیطی بر علیه سازمان بصورت خوشه ای توزیع شده اند</a:t>
            </a:r>
            <a:r>
              <a:rPr lang="en-US" b="1" dirty="0" smtClean="0">
                <a:cs typeface="B Nazanin" pitchFamily="2" charset="-78"/>
              </a:rPr>
              <a:t>. </a:t>
            </a:r>
            <a:r>
              <a:rPr lang="fa-IR" b="1" dirty="0" smtClean="0">
                <a:cs typeface="B Nazanin" pitchFamily="2" charset="-78"/>
              </a:rPr>
              <a:t>یعنی نیروهای تهدید كننده درونی  این محیط بهم گره خورده اند</a:t>
            </a:r>
            <a:r>
              <a:rPr lang="fa-IR" b="1" dirty="0">
                <a:cs typeface="B Nazanin" pitchFamily="2" charset="-78"/>
              </a:rPr>
              <a:t> </a:t>
            </a:r>
            <a:r>
              <a:rPr lang="fa-IR" b="1" dirty="0" smtClean="0">
                <a:cs typeface="B Nazanin" pitchFamily="2" charset="-78"/>
              </a:rPr>
              <a:t>.</a:t>
            </a:r>
          </a:p>
          <a:p>
            <a:pPr marL="0" indent="0" algn="r" rtl="1">
              <a:buNone/>
            </a:pPr>
            <a:r>
              <a:rPr lang="fa-IR" b="1" dirty="0">
                <a:cs typeface="B Nazanin" pitchFamily="2" charset="-78"/>
              </a:rPr>
              <a:t> </a:t>
            </a:r>
            <a:r>
              <a:rPr lang="fa-IR" b="1" dirty="0" smtClean="0">
                <a:cs typeface="B Nazanin" pitchFamily="2" charset="-78"/>
              </a:rPr>
              <a:t>                 ساختار ماشینی</a:t>
            </a:r>
            <a:endParaRPr lang="en-US" b="1" dirty="0" smtClean="0">
              <a:cs typeface="B Nazanin" pitchFamily="2" charset="-78"/>
            </a:endParaRPr>
          </a:p>
          <a:p>
            <a:pPr algn="r" rtl="1"/>
            <a:endParaRPr lang="en-US" b="1" dirty="0">
              <a:cs typeface="B Nazanin" pitchFamily="2" charset="-78"/>
            </a:endParaRPr>
          </a:p>
        </p:txBody>
      </p:sp>
      <p:sp>
        <p:nvSpPr>
          <p:cNvPr id="5" name="Title 1"/>
          <p:cNvSpPr txBox="1">
            <a:spLocks/>
          </p:cNvSpPr>
          <p:nvPr/>
        </p:nvSpPr>
        <p:spPr>
          <a:xfrm>
            <a:off x="1823310" y="374901"/>
            <a:ext cx="7320690" cy="1068934"/>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kern="1200">
                <a:solidFill>
                  <a:srgbClr val="157FFF"/>
                </a:solidFill>
                <a:latin typeface="+mj-lt"/>
                <a:ea typeface="+mj-ea"/>
                <a:cs typeface="+mj-cs"/>
              </a:defRPr>
            </a:lvl1p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r>
              <a:rPr lang="fa-IR" b="1" dirty="0" smtClean="0">
                <a:solidFill>
                  <a:schemeClr val="bg1"/>
                </a:solidFill>
                <a:effectLst>
                  <a:outerShdw blurRad="38100" dist="38100" dir="2700000" algn="tl">
                    <a:srgbClr val="000000">
                      <a:alpha val="43137"/>
                    </a:srgbClr>
                  </a:outerShdw>
                </a:effectLst>
                <a:cs typeface="B Nazanin" pitchFamily="2" charset="-78"/>
              </a:rPr>
              <a:t>محیط ثابت با اجزای غیر مرتبط با هم</a:t>
            </a:r>
            <a:br>
              <a:rPr lang="fa-IR" b="1" dirty="0" smtClean="0">
                <a:solidFill>
                  <a:schemeClr val="bg1"/>
                </a:solidFill>
                <a:effectLst>
                  <a:outerShdw blurRad="38100" dist="38100" dir="2700000" algn="tl">
                    <a:srgbClr val="000000">
                      <a:alpha val="43137"/>
                    </a:srgbClr>
                  </a:outerShdw>
                </a:effectLst>
                <a:cs typeface="B Nazanin" pitchFamily="2" charset="-78"/>
              </a:rPr>
            </a:br>
            <a:r>
              <a:rPr lang="fa-IR" b="1" dirty="0" smtClean="0">
                <a:solidFill>
                  <a:schemeClr val="bg1"/>
                </a:solidFill>
                <a:effectLst>
                  <a:outerShdw blurRad="38100" dist="38100" dir="2700000" algn="tl">
                    <a:srgbClr val="000000">
                      <a:alpha val="43137"/>
                    </a:srgbClr>
                  </a:outerShdw>
                </a:effectLst>
                <a:cs typeface="B Nazanin" pitchFamily="2" charset="-78"/>
              </a:rPr>
              <a:t> </a:t>
            </a:r>
            <a:r>
              <a:rPr lang="en-US" b="1" dirty="0" smtClean="0">
                <a:solidFill>
                  <a:schemeClr val="bg1"/>
                </a:solidFill>
                <a:effectLst>
                  <a:outerShdw blurRad="38100" dist="38100" dir="2700000" algn="tl">
                    <a:srgbClr val="000000">
                      <a:alpha val="43137"/>
                    </a:srgbClr>
                  </a:outerShdw>
                </a:effectLst>
                <a:cs typeface="B Nazanin" pitchFamily="2" charset="-78"/>
              </a:rPr>
              <a:t>Placid-Clustered Environment</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
        <p:nvSpPr>
          <p:cNvPr id="7" name="Left Arrow 6"/>
          <p:cNvSpPr/>
          <p:nvPr/>
        </p:nvSpPr>
        <p:spPr>
          <a:xfrm>
            <a:off x="7626100" y="4039820"/>
            <a:ext cx="1068935" cy="152705"/>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1221640"/>
          </a:xfrm>
        </p:spPr>
        <p:txBody>
          <a:bodyPr>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محیط متغیر واكنشی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
        <p:nvSpPr>
          <p:cNvPr id="3" name="Content Placeholder 2"/>
          <p:cNvSpPr>
            <a:spLocks noGrp="1"/>
          </p:cNvSpPr>
          <p:nvPr>
            <p:ph idx="1"/>
          </p:nvPr>
        </p:nvSpPr>
        <p:spPr>
          <a:xfrm>
            <a:off x="1670604" y="2360065"/>
            <a:ext cx="7168901" cy="3664920"/>
          </a:xfrm>
        </p:spPr>
        <p:txBody>
          <a:bodyPr/>
          <a:lstStyle/>
          <a:p>
            <a:pPr marL="0" indent="0" algn="just" rtl="1">
              <a:buNone/>
            </a:pPr>
            <a:r>
              <a:rPr lang="fa-IR" b="1" dirty="0" smtClean="0">
                <a:cs typeface="B Nazanin" pitchFamily="2" charset="-78"/>
              </a:rPr>
              <a:t>تعداد زیادی از رقبا هدف مشتركی را دنبال می كنند</a:t>
            </a:r>
            <a:r>
              <a:rPr lang="en-US" b="1" dirty="0" smtClean="0">
                <a:cs typeface="B Nazanin" pitchFamily="2" charset="-78"/>
              </a:rPr>
              <a:t>. </a:t>
            </a:r>
            <a:r>
              <a:rPr lang="fa-IR" b="1" dirty="0" smtClean="0">
                <a:cs typeface="B Nazanin" pitchFamily="2" charset="-78"/>
              </a:rPr>
              <a:t>در این محیط دو یا سه شركت بزرگ حرف اول را  میزنند</a:t>
            </a:r>
            <a:r>
              <a:rPr lang="en-US" b="1" dirty="0" smtClean="0">
                <a:cs typeface="B Nazanin" pitchFamily="2" charset="-78"/>
              </a:rPr>
              <a:t>.</a:t>
            </a:r>
            <a:r>
              <a:rPr lang="fa-IR" b="1" dirty="0" smtClean="0">
                <a:cs typeface="B Nazanin" pitchFamily="2" charset="-78"/>
              </a:rPr>
              <a:t> سازمانهایی كه در چنین محیطی هستند نسبت به واكنش رقبا حساس بوده و عكس العمل نشان می دهند</a:t>
            </a:r>
            <a:r>
              <a:rPr lang="en-US" b="1" dirty="0" smtClean="0">
                <a:cs typeface="B Nazanin" pitchFamily="2" charset="-78"/>
              </a:rPr>
              <a:t>. </a:t>
            </a:r>
            <a:r>
              <a:rPr lang="fa-IR" b="1" dirty="0" smtClean="0">
                <a:cs typeface="B Nazanin" pitchFamily="2" charset="-78"/>
              </a:rPr>
              <a:t>در چنین محیطی بقای سازمان در گرو انعطاف پذیری و عدم تمركز </a:t>
            </a:r>
            <a:r>
              <a:rPr lang="fa-IR" b="1" dirty="0">
                <a:cs typeface="B Nazanin" pitchFamily="2" charset="-78"/>
              </a:rPr>
              <a:t>است . </a:t>
            </a:r>
            <a:r>
              <a:rPr lang="fa-IR" b="1" dirty="0" smtClean="0">
                <a:cs typeface="B Nazanin" pitchFamily="2" charset="-78"/>
              </a:rPr>
              <a:t>                    ساختار </a:t>
            </a:r>
            <a:r>
              <a:rPr lang="fa-IR" b="1" dirty="0">
                <a:cs typeface="B Nazanin" pitchFamily="2" charset="-78"/>
              </a:rPr>
              <a:t>ارگانیک </a:t>
            </a:r>
            <a:endParaRPr lang="en-US" b="1" dirty="0">
              <a:cs typeface="B Nazanin" pitchFamily="2" charset="-78"/>
            </a:endParaRPr>
          </a:p>
        </p:txBody>
      </p:sp>
      <p:sp>
        <p:nvSpPr>
          <p:cNvPr id="4" name="Left Arrow 3"/>
          <p:cNvSpPr/>
          <p:nvPr/>
        </p:nvSpPr>
        <p:spPr>
          <a:xfrm>
            <a:off x="6557165" y="4650640"/>
            <a:ext cx="1068935" cy="152705"/>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916230"/>
          </a:xfrm>
        </p:spPr>
        <p:txBody>
          <a:bodyPr>
            <a:no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محیط با عناصر كاملا متغیر</a:t>
            </a:r>
            <a:br>
              <a:rPr lang="fa-IR" b="1" dirty="0" smtClean="0">
                <a:solidFill>
                  <a:schemeClr val="bg1"/>
                </a:solidFill>
                <a:effectLst>
                  <a:outerShdw blurRad="38100" dist="38100" dir="2700000" algn="tl">
                    <a:srgbClr val="000000">
                      <a:alpha val="43137"/>
                    </a:srgbClr>
                  </a:outerShdw>
                </a:effectLst>
                <a:cs typeface="B Nazanin" pitchFamily="2" charset="-78"/>
              </a:rPr>
            </a:br>
            <a:r>
              <a:rPr lang="en-US" b="1" dirty="0" smtClean="0">
                <a:solidFill>
                  <a:schemeClr val="bg1"/>
                </a:solidFill>
                <a:effectLst>
                  <a:outerShdw blurRad="38100" dist="38100" dir="2700000" algn="tl">
                    <a:srgbClr val="000000">
                      <a:alpha val="43137"/>
                    </a:srgbClr>
                  </a:outerShdw>
                </a:effectLst>
                <a:cs typeface="B Nazanin" pitchFamily="2" charset="-78"/>
              </a:rPr>
              <a:t>Turbulent-Field Environment</a:t>
            </a:r>
            <a:endParaRPr lang="en-US" dirty="0">
              <a:solidFill>
                <a:srgbClr val="FF9E1D"/>
              </a:solidFill>
            </a:endParaRPr>
          </a:p>
        </p:txBody>
      </p:sp>
      <p:sp>
        <p:nvSpPr>
          <p:cNvPr id="3" name="Content Placeholder 2"/>
          <p:cNvSpPr>
            <a:spLocks noGrp="1"/>
          </p:cNvSpPr>
          <p:nvPr>
            <p:ph idx="1"/>
          </p:nvPr>
        </p:nvSpPr>
        <p:spPr>
          <a:xfrm>
            <a:off x="1670606" y="2207359"/>
            <a:ext cx="7168900" cy="3970329"/>
          </a:xfrm>
        </p:spPr>
        <p:txBody>
          <a:bodyPr>
            <a:normAutofit/>
          </a:bodyPr>
          <a:lstStyle/>
          <a:p>
            <a:pPr marL="0" indent="0" algn="just" rtl="1">
              <a:buNone/>
            </a:pPr>
            <a:r>
              <a:rPr lang="fa-IR" b="1" dirty="0" smtClean="0">
                <a:cs typeface="B Nazanin" pitchFamily="2" charset="-78"/>
              </a:rPr>
              <a:t>پویاترین نوع محیط است</a:t>
            </a:r>
            <a:r>
              <a:rPr lang="en-US" b="1" dirty="0" smtClean="0">
                <a:cs typeface="B Nazanin" pitchFamily="2" charset="-78"/>
              </a:rPr>
              <a:t>. </a:t>
            </a:r>
            <a:r>
              <a:rPr lang="fa-IR" b="1" dirty="0" smtClean="0">
                <a:cs typeface="B Nazanin" pitchFamily="2" charset="-78"/>
              </a:rPr>
              <a:t>بیشترین عدم اطمینان محیطی را دارد</a:t>
            </a:r>
            <a:r>
              <a:rPr lang="en-US" b="1" dirty="0" smtClean="0">
                <a:cs typeface="B Nazanin" pitchFamily="2" charset="-78"/>
              </a:rPr>
              <a:t>.</a:t>
            </a:r>
            <a:r>
              <a:rPr lang="fa-IR" b="1" dirty="0" smtClean="0">
                <a:cs typeface="B Nazanin" pitchFamily="2" charset="-78"/>
              </a:rPr>
              <a:t>تغییر بطور مداوم در حال انجام است</a:t>
            </a:r>
            <a:r>
              <a:rPr lang="en-US" b="1" dirty="0" smtClean="0">
                <a:cs typeface="B Nazanin" pitchFamily="2" charset="-78"/>
              </a:rPr>
              <a:t>.</a:t>
            </a:r>
            <a:r>
              <a:rPr lang="fa-IR" b="1" dirty="0" smtClean="0">
                <a:cs typeface="B Nazanin" pitchFamily="2" charset="-78"/>
              </a:rPr>
              <a:t>عناصر محیطی ارتباط زیادی باهم دارند</a:t>
            </a:r>
            <a:r>
              <a:rPr lang="en-US" b="1" dirty="0" smtClean="0">
                <a:cs typeface="B Nazanin" pitchFamily="2" charset="-78"/>
              </a:rPr>
              <a:t>.</a:t>
            </a:r>
            <a:r>
              <a:rPr lang="fa-IR" b="1" dirty="0" smtClean="0">
                <a:cs typeface="B Nazanin" pitchFamily="2" charset="-78"/>
              </a:rPr>
              <a:t>تغییرات بسیار شدید و غیر قابل پیش بینی است</a:t>
            </a:r>
            <a:r>
              <a:rPr lang="en-US" b="1" dirty="0" smtClean="0">
                <a:cs typeface="B Nazanin" pitchFamily="2" charset="-78"/>
              </a:rPr>
              <a:t>. </a:t>
            </a:r>
            <a:r>
              <a:rPr lang="fa-IR" b="1" dirty="0" smtClean="0">
                <a:cs typeface="B Nazanin" pitchFamily="2" charset="-78"/>
              </a:rPr>
              <a:t>سازمان برای بقا پیوسته محصولات یا خدمات جدیدتری ارایه میدهدو پیو سته در روابط خود با موسسات دولتی و مشتریان وعرضه كنندگان مواداولیه تجدید نظر می كند</a:t>
            </a:r>
            <a:r>
              <a:rPr lang="en-US" b="1" dirty="0">
                <a:cs typeface="B Nazanin" pitchFamily="2" charset="-78"/>
              </a:rPr>
              <a:t> </a:t>
            </a:r>
            <a:r>
              <a:rPr lang="en-US" b="1" dirty="0" smtClean="0">
                <a:cs typeface="B Nazanin" pitchFamily="2" charset="-78"/>
              </a:rPr>
              <a:t>.</a:t>
            </a:r>
            <a:r>
              <a:rPr lang="fa-IR" b="1" dirty="0" smtClean="0">
                <a:cs typeface="B Nazanin" pitchFamily="2" charset="-78"/>
              </a:rPr>
              <a:t>                   ساختار ارگانیک       </a:t>
            </a:r>
            <a:endParaRPr lang="en-US" b="1" dirty="0" smtClean="0">
              <a:cs typeface="B Nazanin" pitchFamily="2" charset="-78"/>
            </a:endParaRPr>
          </a:p>
          <a:p>
            <a:pPr algn="just" rtl="1"/>
            <a:endParaRPr lang="en-US" b="1" dirty="0">
              <a:cs typeface="B Nazanin" pitchFamily="2" charset="-78"/>
            </a:endParaRPr>
          </a:p>
        </p:txBody>
      </p:sp>
      <p:sp>
        <p:nvSpPr>
          <p:cNvPr id="5" name="Left Arrow 4"/>
          <p:cNvSpPr/>
          <p:nvPr/>
        </p:nvSpPr>
        <p:spPr>
          <a:xfrm>
            <a:off x="3808475" y="4956050"/>
            <a:ext cx="1068935" cy="152705"/>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1374345"/>
          </a:xfrm>
        </p:spPr>
        <p:txBody>
          <a:bodyPr>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لارنس و لورش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
        <p:nvSpPr>
          <p:cNvPr id="3" name="Content Placeholder 2"/>
          <p:cNvSpPr>
            <a:spLocks noGrp="1"/>
          </p:cNvSpPr>
          <p:nvPr>
            <p:ph idx="1"/>
          </p:nvPr>
        </p:nvSpPr>
        <p:spPr>
          <a:xfrm>
            <a:off x="1823310" y="2054655"/>
            <a:ext cx="7016195" cy="3664920"/>
          </a:xfrm>
        </p:spPr>
        <p:txBody>
          <a:bodyPr>
            <a:normAutofit/>
          </a:bodyPr>
          <a:lstStyle/>
          <a:p>
            <a:pPr marL="0" indent="0" algn="just" rtl="1">
              <a:buNone/>
            </a:pPr>
            <a:r>
              <a:rPr lang="fa-IR" b="1" dirty="0" smtClean="0">
                <a:cs typeface="B Nazanin" pitchFamily="2" charset="-78"/>
              </a:rPr>
              <a:t>رابطه بین تفاوتهای محیطی و ساختارهای سازمانی اثر بخش را مورد مطالعه قراردادند.بر اساس این تحقیقات شركتهایی موفق هستند كه محیط داخلی آنها با محیط خارجیشان از سازگاری بیشتری برخوردار باشد.مقیاس این دو نفر برای محیط خارجی عدم اطمینان محیطی و برای محیط داخلی  تفکیک و ادغام بود . </a:t>
            </a:r>
            <a:endParaRPr lang="en-US" b="1" dirty="0" smtClean="0">
              <a:cs typeface="B Nazanin" pitchFamily="2" charset="-78"/>
            </a:endParaRPr>
          </a:p>
          <a:p>
            <a:pPr algn="just" rtl="1"/>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08474" y="680310"/>
            <a:ext cx="5335525" cy="916230"/>
          </a:xfrm>
        </p:spPr>
        <p:txBody>
          <a:bodyPr>
            <a:normAutofit fontScale="90000"/>
          </a:bodyPr>
          <a:lstStyle/>
          <a:p>
            <a:pPr rtl="1"/>
            <a:r>
              <a:rPr lang="fa-IR" sz="6000" dirty="0" smtClean="0">
                <a:cs typeface="B Zar" pitchFamily="2" charset="-78"/>
              </a:rPr>
              <a:t/>
            </a:r>
            <a:br>
              <a:rPr lang="fa-IR" sz="6000" dirty="0" smtClean="0">
                <a:cs typeface="B Zar" pitchFamily="2" charset="-78"/>
              </a:rPr>
            </a:br>
            <a:r>
              <a:rPr lang="fa-IR" sz="6000" dirty="0" smtClean="0">
                <a:cs typeface="B Zar" pitchFamily="2" charset="-78"/>
              </a:rPr>
              <a:t>فصل هشتم</a:t>
            </a:r>
            <a:r>
              <a:rPr lang="en-US" sz="6000" dirty="0" smtClean="0">
                <a:cs typeface="B Zar" pitchFamily="2" charset="-78"/>
              </a:rPr>
              <a:t>: </a:t>
            </a:r>
            <a:r>
              <a:rPr lang="fa-IR" sz="6000" dirty="0" smtClean="0">
                <a:cs typeface="B Zar" pitchFamily="2" charset="-78"/>
              </a:rPr>
              <a:t>محیط </a:t>
            </a:r>
            <a:r>
              <a:rPr lang="en-US" sz="5900" dirty="0" smtClean="0">
                <a:solidFill>
                  <a:schemeClr val="bg2"/>
                </a:solidFill>
                <a:latin typeface="Arial Rounded MT Bold" pitchFamily="34" charset="0"/>
                <a:cs typeface="B Zar" pitchFamily="2" charset="-78"/>
              </a:rPr>
              <a:t>ENVIRONMENT</a:t>
            </a:r>
            <a:r>
              <a:rPr lang="en-US" sz="5900" dirty="0" smtClean="0">
                <a:cs typeface="B Zar" pitchFamily="2" charset="-78"/>
              </a:rPr>
              <a:t> </a:t>
            </a:r>
            <a:endParaRPr lang="en-US" sz="5900" dirty="0">
              <a:cs typeface="B Zar" pitchFamily="2" charset="-78"/>
            </a:endParaRPr>
          </a:p>
        </p:txBody>
      </p:sp>
      <p:sp>
        <p:nvSpPr>
          <p:cNvPr id="3" name="Subtitle 2"/>
          <p:cNvSpPr>
            <a:spLocks noGrp="1"/>
          </p:cNvSpPr>
          <p:nvPr>
            <p:ph type="subTitle" idx="1"/>
          </p:nvPr>
        </p:nvSpPr>
        <p:spPr>
          <a:xfrm>
            <a:off x="2446940" y="4956050"/>
            <a:ext cx="6706210" cy="1527050"/>
          </a:xfrm>
        </p:spPr>
        <p:txBody>
          <a:bodyPr>
            <a:noAutofit/>
          </a:bodyPr>
          <a:lstStyle/>
          <a:p>
            <a:r>
              <a:rPr lang="fa-IR" sz="3500" b="1" dirty="0" smtClean="0">
                <a:solidFill>
                  <a:srgbClr val="FF0000"/>
                </a:solidFill>
                <a:cs typeface="0 Nazanin" panose="00000400000000000000" pitchFamily="2" charset="-78"/>
              </a:rPr>
              <a:t>استاد : جناب آقای دکتر سجادی</a:t>
            </a:r>
          </a:p>
          <a:p>
            <a:r>
              <a:rPr lang="fa-IR" sz="3500" b="1" dirty="0" smtClean="0">
                <a:solidFill>
                  <a:srgbClr val="FF0000"/>
                </a:solidFill>
                <a:cs typeface="0 Nazanin" panose="00000400000000000000" pitchFamily="2" charset="-78"/>
              </a:rPr>
              <a:t>گردآورندگان : نسیم صالحی راد – انسیه حیدری</a:t>
            </a:r>
          </a:p>
          <a:p>
            <a:r>
              <a:rPr lang="fa-IR" sz="3000" b="1" dirty="0">
                <a:solidFill>
                  <a:srgbClr val="FF0000"/>
                </a:solidFill>
                <a:cs typeface="0 Nazanin" panose="00000400000000000000" pitchFamily="2" charset="-78"/>
              </a:rPr>
              <a:t>بهار </a:t>
            </a:r>
            <a:r>
              <a:rPr lang="fa-IR" altLang="en-US" sz="3000" b="1" dirty="0" smtClean="0">
                <a:solidFill>
                  <a:srgbClr val="FF0000"/>
                </a:solidFill>
                <a:cs typeface="0 Nazanin" panose="00000400000000000000" pitchFamily="2" charset="-78"/>
              </a:rPr>
              <a:t>1393</a:t>
            </a:r>
            <a:endParaRPr lang="en-US" sz="3000" b="1" dirty="0">
              <a:solidFill>
                <a:srgbClr val="FF0000"/>
              </a:solidFill>
              <a:cs typeface="0 Nazanin" panose="00000400000000000000" pitchFamily="2" charset="-78"/>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7900" y="2512770"/>
            <a:ext cx="7321606" cy="3664920"/>
          </a:xfrm>
        </p:spPr>
        <p:txBody>
          <a:bodyPr>
            <a:normAutofit/>
          </a:bodyPr>
          <a:lstStyle/>
          <a:p>
            <a:pPr marL="0" indent="0" algn="just" rtl="1">
              <a:lnSpc>
                <a:spcPct val="90000"/>
              </a:lnSpc>
              <a:buNone/>
            </a:pPr>
            <a:r>
              <a:rPr lang="fa-IR" b="1" dirty="0" smtClean="0">
                <a:solidFill>
                  <a:srgbClr val="652B91"/>
                </a:solidFill>
                <a:effectLst>
                  <a:outerShdw blurRad="38100" dist="38100" dir="2700000" algn="tl">
                    <a:srgbClr val="000000">
                      <a:alpha val="43137"/>
                    </a:srgbClr>
                  </a:outerShdw>
                </a:effectLst>
                <a:cs typeface="B Nazanin" pitchFamily="2" charset="-78"/>
              </a:rPr>
              <a:t>تفكیك : </a:t>
            </a:r>
            <a:r>
              <a:rPr lang="fa-IR" b="1" dirty="0" smtClean="0">
                <a:cs typeface="B Nazanin" pitchFamily="2" charset="-78"/>
              </a:rPr>
              <a:t>معادل با تعریف تفكیك افقی است. میزان تفكیك بین واحدهای سازمانی بر اساس موقعیت اعضا </a:t>
            </a:r>
          </a:p>
          <a:p>
            <a:pPr marL="0" indent="0" algn="just" rtl="1">
              <a:lnSpc>
                <a:spcPct val="90000"/>
              </a:lnSpc>
              <a:buNone/>
            </a:pPr>
            <a:r>
              <a:rPr lang="fa-IR" b="1" dirty="0" smtClean="0">
                <a:cs typeface="B Nazanin" pitchFamily="2" charset="-78"/>
              </a:rPr>
              <a:t>میزان تفكیك نوعی معیار پیچیدگی است كه پیچیدگی بیشتر وتغییرات سریعتر را نشان می دهد.</a:t>
            </a:r>
          </a:p>
          <a:p>
            <a:pPr algn="just" rtl="1">
              <a:lnSpc>
                <a:spcPct val="90000"/>
              </a:lnSpc>
            </a:pPr>
            <a:endParaRPr lang="fa-IR" b="1" dirty="0" smtClean="0">
              <a:solidFill>
                <a:srgbClr val="00B050"/>
              </a:solidFill>
              <a:effectLst>
                <a:outerShdw blurRad="38100" dist="38100" dir="2700000" algn="tl">
                  <a:srgbClr val="000000">
                    <a:alpha val="43137"/>
                  </a:srgbClr>
                </a:outerShdw>
              </a:effectLst>
              <a:cs typeface="B Nazanin" pitchFamily="2" charset="-78"/>
            </a:endParaRPr>
          </a:p>
          <a:p>
            <a:pPr marL="0" indent="0" algn="just" rtl="1">
              <a:buNone/>
            </a:pPr>
            <a:endParaRPr lang="en-US" b="1" dirty="0">
              <a:cs typeface="B Nazanin" pitchFamily="2" charset="-78"/>
            </a:endParaRPr>
          </a:p>
        </p:txBody>
      </p:sp>
      <p:sp>
        <p:nvSpPr>
          <p:cNvPr id="4" name="Title 1"/>
          <p:cNvSpPr>
            <a:spLocks noGrp="1"/>
          </p:cNvSpPr>
          <p:nvPr>
            <p:ph type="title"/>
          </p:nvPr>
        </p:nvSpPr>
        <p:spPr>
          <a:xfrm>
            <a:off x="1823310" y="527605"/>
            <a:ext cx="7016195" cy="1374345"/>
          </a:xfrm>
        </p:spPr>
        <p:txBody>
          <a:bodyPr>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تفکیک    </a:t>
            </a:r>
            <a:r>
              <a:rPr lang="en-US" b="1" dirty="0" smtClean="0">
                <a:solidFill>
                  <a:schemeClr val="bg1"/>
                </a:solidFill>
                <a:effectLst>
                  <a:outerShdw blurRad="38100" dist="38100" dir="2700000" algn="tl">
                    <a:srgbClr val="000000">
                      <a:alpha val="43137"/>
                    </a:srgbClr>
                  </a:outerShdw>
                </a:effectLst>
                <a:cs typeface="B Nazanin" pitchFamily="2" charset="-78"/>
              </a:rPr>
              <a:t>Differentiation</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0" y="2360064"/>
            <a:ext cx="7016196" cy="4275741"/>
          </a:xfrm>
        </p:spPr>
        <p:txBody>
          <a:bodyPr>
            <a:normAutofit/>
          </a:bodyPr>
          <a:lstStyle/>
          <a:p>
            <a:pPr marL="0" indent="0" algn="just" rtl="1">
              <a:lnSpc>
                <a:spcPct val="90000"/>
              </a:lnSpc>
              <a:buNone/>
            </a:pPr>
            <a:r>
              <a:rPr lang="fa-IR" b="1" dirty="0" smtClean="0">
                <a:solidFill>
                  <a:srgbClr val="652B91"/>
                </a:solidFill>
                <a:effectLst>
                  <a:outerShdw blurRad="38100" dist="38100" dir="2700000" algn="tl">
                    <a:srgbClr val="000000">
                      <a:alpha val="43137"/>
                    </a:srgbClr>
                  </a:outerShdw>
                </a:effectLst>
                <a:cs typeface="B Nazanin" pitchFamily="2" charset="-78"/>
              </a:rPr>
              <a:t>ادغام : </a:t>
            </a:r>
            <a:r>
              <a:rPr lang="fa-IR" b="1" dirty="0" smtClean="0">
                <a:cs typeface="B Nazanin" pitchFamily="2" charset="-78"/>
              </a:rPr>
              <a:t>عبارتست از كیفیت همكاری مبتنی بر اعتماد متقابل بین واحدهای وابسته و مرتبط بهم برای تحقق وحدت و تلاش و كوشش جمعی واحدها . ابزار ادغام شامل  مقررات و قوانین ، رویه ها ، برنامه های رسمی ، سلسله مراتب اختیار و كمیته های تصمیم گیری.</a:t>
            </a:r>
            <a:endParaRPr lang="en-US" b="1" dirty="0" smtClean="0">
              <a:cs typeface="B Nazanin" pitchFamily="2" charset="-78"/>
            </a:endParaRPr>
          </a:p>
          <a:p>
            <a:pPr algn="just" rtl="1"/>
            <a:endParaRPr lang="en-US" b="1" dirty="0">
              <a:cs typeface="B Nazanin" pitchFamily="2" charset="-78"/>
            </a:endParaRPr>
          </a:p>
        </p:txBody>
      </p:sp>
      <p:sp>
        <p:nvSpPr>
          <p:cNvPr id="4" name="Title 1"/>
          <p:cNvSpPr>
            <a:spLocks noGrp="1"/>
          </p:cNvSpPr>
          <p:nvPr>
            <p:ph type="title"/>
          </p:nvPr>
        </p:nvSpPr>
        <p:spPr>
          <a:xfrm>
            <a:off x="1823310" y="527605"/>
            <a:ext cx="7016195" cy="1374345"/>
          </a:xfrm>
        </p:spPr>
        <p:txBody>
          <a:bodyPr>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ادغام   </a:t>
            </a:r>
            <a:r>
              <a:rPr lang="en-US" b="1" dirty="0" smtClean="0">
                <a:solidFill>
                  <a:schemeClr val="bg1"/>
                </a:solidFill>
                <a:effectLst>
                  <a:outerShdw blurRad="38100" dist="38100" dir="2700000" algn="tl">
                    <a:srgbClr val="000000">
                      <a:alpha val="43137"/>
                    </a:srgbClr>
                  </a:outerShdw>
                </a:effectLst>
                <a:cs typeface="B Nazanin" pitchFamily="2" charset="-78"/>
              </a:rPr>
              <a:t>Integration</a:t>
            </a:r>
            <a:r>
              <a:rPr lang="fa-IR" b="1" dirty="0" smtClean="0">
                <a:solidFill>
                  <a:schemeClr val="bg1"/>
                </a:solidFill>
                <a:effectLst>
                  <a:outerShdw blurRad="38100" dist="38100" dir="2700000" algn="tl">
                    <a:srgbClr val="000000">
                      <a:alpha val="43137"/>
                    </a:srgbClr>
                  </a:outerShdw>
                </a:effectLst>
                <a:cs typeface="B Nazanin" pitchFamily="2" charset="-78"/>
              </a:rPr>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Tree>
    <p:extLst>
      <p:ext uri="{BB962C8B-B14F-4D97-AF65-F5344CB8AC3E}">
        <p14:creationId xmlns:p14="http://schemas.microsoft.com/office/powerpoint/2010/main" val="1084543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1374345"/>
          </a:xfrm>
        </p:spPr>
        <p:txBody>
          <a:bodyPr>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نتیجه نظریه لارنس و لورش </a:t>
            </a:r>
            <a:br>
              <a:rPr lang="fa-IR" b="1" dirty="0" smtClean="0">
                <a:solidFill>
                  <a:schemeClr val="bg1"/>
                </a:solidFill>
                <a:effectLst>
                  <a:outerShdw blurRad="38100" dist="38100" dir="2700000" algn="tl">
                    <a:srgbClr val="000000">
                      <a:alpha val="43137"/>
                    </a:srgbClr>
                  </a:outerShdw>
                </a:effectLst>
                <a:cs typeface="B Nazanin" pitchFamily="2" charset="-78"/>
              </a:rPr>
            </a:br>
            <a:endParaRPr lang="en-US" dirty="0">
              <a:solidFill>
                <a:schemeClr val="bg1"/>
              </a:solidFill>
            </a:endParaRPr>
          </a:p>
        </p:txBody>
      </p:sp>
      <p:sp>
        <p:nvSpPr>
          <p:cNvPr id="3" name="Content Placeholder 2"/>
          <p:cNvSpPr>
            <a:spLocks noGrp="1"/>
          </p:cNvSpPr>
          <p:nvPr>
            <p:ph idx="1"/>
          </p:nvPr>
        </p:nvSpPr>
        <p:spPr>
          <a:xfrm>
            <a:off x="1823310" y="2054655"/>
            <a:ext cx="7016195" cy="3664920"/>
          </a:xfrm>
        </p:spPr>
        <p:txBody>
          <a:bodyPr>
            <a:normAutofit/>
          </a:bodyPr>
          <a:lstStyle/>
          <a:p>
            <a:pPr marL="0" indent="0" algn="just" rtl="1">
              <a:buNone/>
            </a:pPr>
            <a:r>
              <a:rPr lang="fa-IR" b="1" dirty="0" smtClean="0">
                <a:cs typeface="B Nazanin" pitchFamily="2" charset="-78"/>
              </a:rPr>
              <a:t>سازمانی که با محیط متلاطم ، پیچیده و متنوع مواجه است ، میزان تفکیک بین واحدهای فرعی اش بیشتر است و اگر محیط خارجی سازمان بسیار متنوع بوده و محیط داخلی سازمان از تفکیک بالایی برخوردار باشد ،  یک ساز و کار ادغام داخلی دقیق ضرورت می یابد.چون تفکیک و ادغام با هم در تضاد بوده ضروری است که برای کاهش این دوگانگی به نحوی مناسب این دو را با هم سازگار کرد .</a:t>
            </a:r>
            <a:endParaRPr lang="en-US" b="1" dirty="0" smtClean="0">
              <a:cs typeface="B Nazanin" pitchFamily="2" charset="-78"/>
            </a:endParaRPr>
          </a:p>
          <a:p>
            <a:pPr algn="just" rtl="1"/>
            <a:endParaRPr lang="en-US" b="1" dirty="0">
              <a:cs typeface="B Nazanin" pitchFamily="2" charset="-78"/>
            </a:endParaRPr>
          </a:p>
        </p:txBody>
      </p:sp>
    </p:spTree>
    <p:extLst>
      <p:ext uri="{BB962C8B-B14F-4D97-AF65-F5344CB8AC3E}">
        <p14:creationId xmlns:p14="http://schemas.microsoft.com/office/powerpoint/2010/main" val="154401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bg1"/>
                </a:solidFill>
                <a:cs typeface="B Nazanin" pitchFamily="2" charset="-78"/>
              </a:rPr>
              <a:t>ترکیب نظریه ها - تعریف و سنجش محیط </a:t>
            </a:r>
            <a:endParaRPr lang="en-US" b="1" dirty="0">
              <a:solidFill>
                <a:schemeClr val="bg1"/>
              </a:solidFill>
              <a:cs typeface="B Nazanin" pitchFamily="2" charset="-78"/>
            </a:endParaRPr>
          </a:p>
        </p:txBody>
      </p:sp>
      <p:sp>
        <p:nvSpPr>
          <p:cNvPr id="3" name="Content Placeholder 2"/>
          <p:cNvSpPr>
            <a:spLocks noGrp="1"/>
          </p:cNvSpPr>
          <p:nvPr>
            <p:ph idx="1"/>
          </p:nvPr>
        </p:nvSpPr>
        <p:spPr>
          <a:xfrm>
            <a:off x="1823310" y="2360065"/>
            <a:ext cx="7016195" cy="3359509"/>
          </a:xfrm>
        </p:spPr>
        <p:txBody>
          <a:bodyPr/>
          <a:lstStyle/>
          <a:p>
            <a:pPr marL="0" indent="0" algn="r" rtl="1">
              <a:buNone/>
            </a:pPr>
            <a:r>
              <a:rPr lang="fa-IR" b="1" dirty="0" smtClean="0">
                <a:solidFill>
                  <a:srgbClr val="002060"/>
                </a:solidFill>
                <a:cs typeface="B Nazanin" pitchFamily="2" charset="-78"/>
              </a:rPr>
              <a:t>عدم اطمینان محیطی به دو بعد </a:t>
            </a:r>
            <a:r>
              <a:rPr lang="fa-IR" b="1" dirty="0" smtClean="0">
                <a:solidFill>
                  <a:srgbClr val="FF0000"/>
                </a:solidFill>
                <a:cs typeface="B Nazanin" pitchFamily="2" charset="-78"/>
              </a:rPr>
              <a:t>تغییر محیطی </a:t>
            </a:r>
            <a:r>
              <a:rPr lang="fa-IR" b="1" dirty="0" smtClean="0">
                <a:solidFill>
                  <a:srgbClr val="002060"/>
                </a:solidFill>
                <a:cs typeface="B Nazanin" pitchFamily="2" charset="-78"/>
              </a:rPr>
              <a:t>(دامنه ای از ایستایی تا پویایی) و </a:t>
            </a:r>
            <a:r>
              <a:rPr lang="fa-IR" b="1" dirty="0" smtClean="0">
                <a:solidFill>
                  <a:srgbClr val="FF0000"/>
                </a:solidFill>
                <a:cs typeface="B Nazanin" pitchFamily="2" charset="-78"/>
              </a:rPr>
              <a:t>پیچیدگی محیطی </a:t>
            </a:r>
            <a:r>
              <a:rPr lang="fa-IR" b="1" dirty="0" smtClean="0">
                <a:solidFill>
                  <a:srgbClr val="002060"/>
                </a:solidFill>
                <a:cs typeface="B Nazanin" pitchFamily="2" charset="-78"/>
              </a:rPr>
              <a:t>(تعداد عناصر خارجی که می توانندعملیات سازمان را تحت تاثیر قرار دهند) تقسیم می شود .</a:t>
            </a:r>
            <a:endParaRPr lang="en-US" b="1" dirty="0">
              <a:solidFill>
                <a:srgbClr val="002060"/>
              </a:solidFill>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310" y="680310"/>
            <a:ext cx="7320690" cy="763526"/>
          </a:xfrm>
        </p:spPr>
        <p:txBody>
          <a:bodyPr>
            <a:noAutofit/>
          </a:bodyPr>
          <a:lstStyle/>
          <a:p>
            <a:pPr algn="r" rtl="1"/>
            <a:r>
              <a:rPr lang="fa-IR" b="1" dirty="0" smtClean="0">
                <a:cs typeface="B Nazanin" pitchFamily="2" charset="-78"/>
              </a:rPr>
              <a:t>محیط های چهار گانه اصلی و ساختار های آن</a:t>
            </a:r>
            <a:r>
              <a:rPr lang="en-US" sz="3200" b="1" dirty="0" smtClean="0">
                <a:solidFill>
                  <a:srgbClr val="FF9E1D"/>
                </a:solidFill>
                <a:cs typeface="B Nazanin" pitchFamily="2" charset="-78"/>
              </a:rPr>
              <a:t/>
            </a:r>
            <a:br>
              <a:rPr lang="en-US" sz="3200" b="1" dirty="0" smtClean="0">
                <a:solidFill>
                  <a:srgbClr val="FF9E1D"/>
                </a:solidFill>
                <a:cs typeface="B Nazanin" pitchFamily="2" charset="-78"/>
              </a:rPr>
            </a:br>
            <a:endParaRPr lang="en-US" sz="3200" b="1" dirty="0">
              <a:solidFill>
                <a:srgbClr val="FF9E1D"/>
              </a:solidFill>
              <a:cs typeface="B Nazanin" pitchFamily="2" charset="-78"/>
            </a:endParaRPr>
          </a:p>
        </p:txBody>
      </p:sp>
      <p:graphicFrame>
        <p:nvGraphicFramePr>
          <p:cNvPr id="10" name="Content Placeholder 9"/>
          <p:cNvGraphicFramePr>
            <a:graphicFrameLocks noGrp="1"/>
          </p:cNvGraphicFramePr>
          <p:nvPr>
            <p:ph sz="quarter" idx="4"/>
            <p:extLst>
              <p:ext uri="{D42A27DB-BD31-4B8C-83A1-F6EECF244321}">
                <p14:modId xmlns:p14="http://schemas.microsoft.com/office/powerpoint/2010/main" val="3364030680"/>
              </p:ext>
            </p:extLst>
          </p:nvPr>
        </p:nvGraphicFramePr>
        <p:xfrm>
          <a:off x="1823310" y="3123590"/>
          <a:ext cx="7177134" cy="2377440"/>
        </p:xfrm>
        <a:graphic>
          <a:graphicData uri="http://schemas.openxmlformats.org/drawingml/2006/table">
            <a:tbl>
              <a:tblPr firstRow="1" bandRow="1">
                <a:tableStyleId>{5940675A-B579-460E-94D1-54222C63F5DA}</a:tableStyleId>
              </a:tblPr>
              <a:tblGrid>
                <a:gridCol w="3519556"/>
                <a:gridCol w="3657578"/>
              </a:tblGrid>
              <a:tr h="370840">
                <a:tc>
                  <a:txBody>
                    <a:bodyPr/>
                    <a:lstStyle/>
                    <a:p>
                      <a:pPr algn="r"/>
                      <a:r>
                        <a:rPr lang="fa-IR" sz="1800" dirty="0" smtClean="0">
                          <a:cs typeface="0 Nazanin" panose="00000400000000000000" pitchFamily="2" charset="-78"/>
                        </a:rPr>
                        <a:t>3-عدم اطمینان متوسط</a:t>
                      </a:r>
                    </a:p>
                    <a:p>
                      <a:pPr algn="r"/>
                      <a:r>
                        <a:rPr lang="fa-IR" sz="1800" dirty="0" smtClean="0">
                          <a:cs typeface="0 Nazanin" panose="00000400000000000000" pitchFamily="2" charset="-78"/>
                        </a:rPr>
                        <a:t>محیط</a:t>
                      </a:r>
                      <a:r>
                        <a:rPr lang="fa-IR" sz="1800" baseline="0" dirty="0" smtClean="0">
                          <a:cs typeface="0 Nazanin" panose="00000400000000000000" pitchFamily="2" charset="-78"/>
                        </a:rPr>
                        <a:t> : عناصر محدود و مشابه و تغییر پیوسته</a:t>
                      </a:r>
                    </a:p>
                    <a:p>
                      <a:pPr algn="r"/>
                      <a:r>
                        <a:rPr lang="fa-IR" sz="1800" baseline="0" dirty="0" smtClean="0">
                          <a:cs typeface="0 Nazanin" panose="00000400000000000000" pitchFamily="2" charset="-78"/>
                        </a:rPr>
                        <a:t>ساختار : پیچیدگی کم،رسمیت کم،تمرکز</a:t>
                      </a:r>
                      <a:endParaRPr lang="en-US" sz="1800" dirty="0" smtClean="0">
                        <a:cs typeface="0 Nazanin" panose="00000400000000000000" pitchFamily="2" charset="-78"/>
                      </a:endParaRPr>
                    </a:p>
                    <a:p>
                      <a:pPr algn="r"/>
                      <a:endParaRPr lang="en-US" sz="1800" dirty="0">
                        <a:cs typeface="0 Nazanin" panose="00000400000000000000" pitchFamily="2" charset="-78"/>
                      </a:endParaRPr>
                    </a:p>
                  </a:txBody>
                  <a:tcPr/>
                </a:tc>
                <a:tc>
                  <a:txBody>
                    <a:bodyPr/>
                    <a:lstStyle/>
                    <a:p>
                      <a:pPr algn="r"/>
                      <a:r>
                        <a:rPr lang="fa-IR" sz="1800" dirty="0" smtClean="0">
                          <a:cs typeface="0 Nazanin" panose="00000400000000000000" pitchFamily="2" charset="-78"/>
                        </a:rPr>
                        <a:t>4-عدم اطمینان بالا</a:t>
                      </a:r>
                    </a:p>
                    <a:p>
                      <a:pPr algn="r"/>
                      <a:r>
                        <a:rPr lang="fa-IR" sz="1800" dirty="0" smtClean="0">
                          <a:cs typeface="0 Nazanin" panose="00000400000000000000" pitchFamily="2" charset="-78"/>
                        </a:rPr>
                        <a:t>محیط</a:t>
                      </a:r>
                      <a:r>
                        <a:rPr lang="fa-IR" sz="1800" baseline="0" dirty="0" smtClean="0">
                          <a:cs typeface="0 Nazanin" panose="00000400000000000000" pitchFamily="2" charset="-78"/>
                        </a:rPr>
                        <a:t> : عناصر متعدد و غیر مشابه و تغییرپیوسته</a:t>
                      </a:r>
                    </a:p>
                    <a:p>
                      <a:pPr algn="r"/>
                      <a:r>
                        <a:rPr lang="fa-IR" sz="1800" baseline="0" dirty="0" smtClean="0">
                          <a:cs typeface="0 Nazanin" panose="00000400000000000000" pitchFamily="2" charset="-78"/>
                        </a:rPr>
                        <a:t>ساختار : پیچیدگی کم،رسمیت کم،عدم تمرکز</a:t>
                      </a:r>
                      <a:endParaRPr lang="en-US" sz="1800" dirty="0">
                        <a:cs typeface="0 Nazanin" panose="00000400000000000000" pitchFamily="2" charset="-78"/>
                      </a:endParaRPr>
                    </a:p>
                  </a:txBody>
                  <a:tcPr/>
                </a:tc>
              </a:tr>
              <a:tr h="370840">
                <a:tc>
                  <a:txBody>
                    <a:bodyPr/>
                    <a:lstStyle/>
                    <a:p>
                      <a:pPr algn="r"/>
                      <a:r>
                        <a:rPr lang="fa-IR" sz="1800" dirty="0" smtClean="0">
                          <a:cs typeface="0 Nazanin" panose="00000400000000000000" pitchFamily="2" charset="-78"/>
                        </a:rPr>
                        <a:t>1-عدم اطمینان پایین</a:t>
                      </a:r>
                    </a:p>
                    <a:p>
                      <a:pPr algn="r"/>
                      <a:r>
                        <a:rPr lang="fa-IR" sz="1800" dirty="0" smtClean="0">
                          <a:cs typeface="0 Nazanin" panose="00000400000000000000" pitchFamily="2" charset="-78"/>
                        </a:rPr>
                        <a:t>محیط</a:t>
                      </a:r>
                      <a:r>
                        <a:rPr lang="fa-IR" sz="1800" baseline="0" dirty="0" smtClean="0">
                          <a:cs typeface="0 Nazanin" panose="00000400000000000000" pitchFamily="2" charset="-78"/>
                        </a:rPr>
                        <a:t> : عناصر محدود و مشابه و بدون تغییر</a:t>
                      </a:r>
                    </a:p>
                    <a:p>
                      <a:pPr algn="r"/>
                      <a:r>
                        <a:rPr lang="fa-IR" sz="1800" baseline="0" dirty="0" smtClean="0">
                          <a:cs typeface="0 Nazanin" panose="00000400000000000000" pitchFamily="2" charset="-78"/>
                        </a:rPr>
                        <a:t>ساختار : پیچیدگی زیاد،رسمیت زیاد،تمرکز</a:t>
                      </a:r>
                      <a:endParaRPr lang="en-US" sz="1800" dirty="0" smtClean="0">
                        <a:cs typeface="0 Nazanin" panose="00000400000000000000" pitchFamily="2" charset="-78"/>
                      </a:endParaRPr>
                    </a:p>
                    <a:p>
                      <a:pPr algn="r"/>
                      <a:endParaRPr lang="en-US" sz="1800" dirty="0">
                        <a:cs typeface="0 Nazanin" panose="00000400000000000000" pitchFamily="2" charset="-78"/>
                      </a:endParaRPr>
                    </a:p>
                  </a:txBody>
                  <a:tcPr/>
                </a:tc>
                <a:tc>
                  <a:txBody>
                    <a:bodyPr/>
                    <a:lstStyle/>
                    <a:p>
                      <a:pPr algn="r"/>
                      <a:r>
                        <a:rPr lang="fa-IR" sz="1800" dirty="0" smtClean="0">
                          <a:cs typeface="0 Nazanin" panose="00000400000000000000" pitchFamily="2" charset="-78"/>
                        </a:rPr>
                        <a:t>2-عدم اطمینان متوسط پایین</a:t>
                      </a:r>
                    </a:p>
                    <a:p>
                      <a:pPr algn="r"/>
                      <a:r>
                        <a:rPr lang="fa-IR" sz="1800" dirty="0" smtClean="0">
                          <a:cs typeface="0 Nazanin" panose="00000400000000000000" pitchFamily="2" charset="-78"/>
                        </a:rPr>
                        <a:t>محیط</a:t>
                      </a:r>
                      <a:r>
                        <a:rPr lang="fa-IR" sz="1800" baseline="0" dirty="0" smtClean="0">
                          <a:cs typeface="0 Nazanin" panose="00000400000000000000" pitchFamily="2" charset="-78"/>
                        </a:rPr>
                        <a:t> : عناصر متعدد و غیر مشابه و بدون تغییر</a:t>
                      </a:r>
                    </a:p>
                    <a:p>
                      <a:pPr algn="r"/>
                      <a:r>
                        <a:rPr lang="fa-IR" sz="1800" baseline="0" dirty="0" smtClean="0">
                          <a:cs typeface="0 Nazanin" panose="00000400000000000000" pitchFamily="2" charset="-78"/>
                        </a:rPr>
                        <a:t>ساختار : پیچیدگی زیاد،رسمیت زیاد،عدم تمرکز</a:t>
                      </a:r>
                      <a:endParaRPr lang="en-US" sz="1800" dirty="0" smtClean="0">
                        <a:cs typeface="0 Nazanin" panose="00000400000000000000" pitchFamily="2" charset="-78"/>
                      </a:endParaRPr>
                    </a:p>
                    <a:p>
                      <a:pPr algn="r"/>
                      <a:endParaRPr lang="en-US" sz="1800" dirty="0">
                        <a:cs typeface="0 Nazanin" panose="00000400000000000000" pitchFamily="2" charset="-78"/>
                      </a:endParaRPr>
                    </a:p>
                  </a:txBody>
                  <a:tcPr/>
                </a:tc>
              </a:tr>
            </a:tbl>
          </a:graphicData>
        </a:graphic>
      </p:graphicFrame>
      <p:sp>
        <p:nvSpPr>
          <p:cNvPr id="15" name="TextBox 14"/>
          <p:cNvSpPr txBox="1"/>
          <p:nvPr/>
        </p:nvSpPr>
        <p:spPr>
          <a:xfrm>
            <a:off x="1212490" y="4039820"/>
            <a:ext cx="916230"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تغییر</a:t>
            </a:r>
            <a:endParaRPr lang="en-US" sz="2500" dirty="0">
              <a:solidFill>
                <a:srgbClr val="FF0000"/>
              </a:solidFill>
              <a:cs typeface="0 Nazanin" panose="00000400000000000000" pitchFamily="2" charset="-78"/>
            </a:endParaRPr>
          </a:p>
        </p:txBody>
      </p:sp>
      <p:sp>
        <p:nvSpPr>
          <p:cNvPr id="16" name="TextBox 15"/>
          <p:cNvSpPr txBox="1"/>
          <p:nvPr/>
        </p:nvSpPr>
        <p:spPr>
          <a:xfrm>
            <a:off x="907080" y="3365078"/>
            <a:ext cx="610820"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پویا</a:t>
            </a:r>
            <a:endParaRPr lang="en-US" sz="2500" dirty="0">
              <a:solidFill>
                <a:srgbClr val="FF0000"/>
              </a:solidFill>
              <a:cs typeface="0 Nazanin" panose="00000400000000000000" pitchFamily="2" charset="-78"/>
            </a:endParaRPr>
          </a:p>
        </p:txBody>
      </p:sp>
      <p:sp>
        <p:nvSpPr>
          <p:cNvPr id="17" name="TextBox 16"/>
          <p:cNvSpPr txBox="1"/>
          <p:nvPr/>
        </p:nvSpPr>
        <p:spPr>
          <a:xfrm>
            <a:off x="907080" y="4739423"/>
            <a:ext cx="916230"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ایستا</a:t>
            </a:r>
            <a:endParaRPr lang="en-US" sz="2500" dirty="0">
              <a:solidFill>
                <a:srgbClr val="FF0000"/>
              </a:solidFill>
              <a:cs typeface="0 Nazanin" panose="00000400000000000000" pitchFamily="2" charset="-78"/>
            </a:endParaRPr>
          </a:p>
        </p:txBody>
      </p:sp>
      <p:sp>
        <p:nvSpPr>
          <p:cNvPr id="18" name="TextBox 17"/>
          <p:cNvSpPr txBox="1"/>
          <p:nvPr/>
        </p:nvSpPr>
        <p:spPr>
          <a:xfrm>
            <a:off x="4724705" y="5414165"/>
            <a:ext cx="1374345"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پیچیدگی</a:t>
            </a:r>
            <a:endParaRPr lang="en-US" sz="2500" dirty="0">
              <a:solidFill>
                <a:srgbClr val="FF0000"/>
              </a:solidFill>
              <a:cs typeface="0 Nazanin" panose="00000400000000000000" pitchFamily="2" charset="-78"/>
            </a:endParaRPr>
          </a:p>
        </p:txBody>
      </p:sp>
      <p:sp>
        <p:nvSpPr>
          <p:cNvPr id="19" name="TextBox 18"/>
          <p:cNvSpPr txBox="1"/>
          <p:nvPr/>
        </p:nvSpPr>
        <p:spPr>
          <a:xfrm>
            <a:off x="3197655" y="5700636"/>
            <a:ext cx="1374345"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ساده</a:t>
            </a:r>
            <a:endParaRPr lang="en-US" sz="2500" dirty="0">
              <a:solidFill>
                <a:srgbClr val="FF0000"/>
              </a:solidFill>
              <a:cs typeface="0 Nazanin" panose="00000400000000000000" pitchFamily="2" charset="-78"/>
            </a:endParaRPr>
          </a:p>
        </p:txBody>
      </p:sp>
      <p:sp>
        <p:nvSpPr>
          <p:cNvPr id="20" name="TextBox 19"/>
          <p:cNvSpPr txBox="1"/>
          <p:nvPr/>
        </p:nvSpPr>
        <p:spPr>
          <a:xfrm>
            <a:off x="6862575" y="5700636"/>
            <a:ext cx="1374345" cy="477054"/>
          </a:xfrm>
          <a:prstGeom prst="rect">
            <a:avLst/>
          </a:prstGeom>
          <a:noFill/>
        </p:spPr>
        <p:txBody>
          <a:bodyPr wrap="square" rtlCol="0">
            <a:spAutoFit/>
          </a:bodyPr>
          <a:lstStyle/>
          <a:p>
            <a:r>
              <a:rPr lang="fa-IR" sz="2500" dirty="0" smtClean="0">
                <a:solidFill>
                  <a:srgbClr val="FF0000"/>
                </a:solidFill>
                <a:cs typeface="0 Nazanin" panose="00000400000000000000" pitchFamily="2" charset="-78"/>
              </a:rPr>
              <a:t>پیچیده</a:t>
            </a:r>
            <a:endParaRPr lang="en-US" sz="2500" dirty="0">
              <a:solidFill>
                <a:srgbClr val="FF0000"/>
              </a:solidFill>
              <a:cs typeface="0 Nazanin" panose="00000400000000000000"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490" y="527605"/>
            <a:ext cx="7627015" cy="916230"/>
          </a:xfrm>
        </p:spPr>
        <p:txBody>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رابطه فناوری -ساختار- محیط</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448965" y="2818180"/>
            <a:ext cx="8398775" cy="2901395"/>
          </a:xfrm>
        </p:spPr>
        <p:txBody>
          <a:bodyPr/>
          <a:lstStyle/>
          <a:p>
            <a:pPr algn="r" rtl="1">
              <a:buClr>
                <a:srgbClr val="00B050"/>
              </a:buClr>
              <a:buFont typeface="Wingdings" pitchFamily="2" charset="2"/>
              <a:buChar char="ü"/>
            </a:pPr>
            <a:r>
              <a:rPr lang="fa-IR" altLang="zh-CN" b="1" dirty="0" smtClean="0">
                <a:solidFill>
                  <a:srgbClr val="002060"/>
                </a:solidFill>
                <a:ea typeface="SimSun" pitchFamily="2" charset="-122"/>
                <a:cs typeface="B Nazanin" pitchFamily="2" charset="-78"/>
              </a:rPr>
              <a:t>تكنولوژی غیر تكراری </a:t>
            </a:r>
            <a:r>
              <a:rPr lang="en-US" altLang="zh-CN" b="1" dirty="0" smtClean="0">
                <a:solidFill>
                  <a:srgbClr val="002060"/>
                </a:solidFill>
                <a:ea typeface="SimSun" pitchFamily="2" charset="-122"/>
                <a:cs typeface="B Nazanin" pitchFamily="2" charset="-78"/>
              </a:rPr>
              <a:t>= </a:t>
            </a:r>
            <a:r>
              <a:rPr lang="fa-IR" altLang="zh-CN" b="1" dirty="0" smtClean="0">
                <a:solidFill>
                  <a:srgbClr val="002060"/>
                </a:solidFill>
                <a:ea typeface="SimSun" pitchFamily="2" charset="-122"/>
                <a:cs typeface="B Nazanin" pitchFamily="2" charset="-78"/>
              </a:rPr>
              <a:t>عدم اطمینان بیشتر وساختار ارگانیك</a:t>
            </a:r>
          </a:p>
          <a:p>
            <a:pPr algn="r" rtl="1">
              <a:buClr>
                <a:srgbClr val="00B050"/>
              </a:buClr>
              <a:buFont typeface="Wingdings" pitchFamily="2" charset="2"/>
              <a:buChar char="ü"/>
            </a:pPr>
            <a:endParaRPr lang="fa-IR" altLang="zh-CN" b="1" dirty="0" smtClean="0">
              <a:solidFill>
                <a:srgbClr val="002060"/>
              </a:solidFill>
              <a:ea typeface="SimSun" pitchFamily="2" charset="-122"/>
              <a:cs typeface="B Nazanin" pitchFamily="2" charset="-78"/>
            </a:endParaRPr>
          </a:p>
          <a:p>
            <a:pPr algn="r" rtl="1">
              <a:buClr>
                <a:srgbClr val="00B050"/>
              </a:buClr>
              <a:buFont typeface="Wingdings" pitchFamily="2" charset="2"/>
              <a:buChar char="ü"/>
            </a:pPr>
            <a:r>
              <a:rPr lang="fa-IR" altLang="zh-CN" b="1" dirty="0" smtClean="0">
                <a:solidFill>
                  <a:srgbClr val="002060"/>
                </a:solidFill>
                <a:ea typeface="SimSun" pitchFamily="2" charset="-122"/>
                <a:cs typeface="B Nazanin" pitchFamily="2" charset="-78"/>
              </a:rPr>
              <a:t>تكنولوژی تكراری </a:t>
            </a:r>
            <a:r>
              <a:rPr lang="en-US" altLang="zh-CN" b="1" dirty="0" smtClean="0">
                <a:solidFill>
                  <a:srgbClr val="002060"/>
                </a:solidFill>
                <a:ea typeface="SimSun" pitchFamily="2" charset="-122"/>
                <a:cs typeface="B Nazanin" pitchFamily="2" charset="-78"/>
              </a:rPr>
              <a:t>=  </a:t>
            </a:r>
            <a:r>
              <a:rPr lang="fa-IR" altLang="zh-CN" b="1" dirty="0" smtClean="0">
                <a:solidFill>
                  <a:srgbClr val="002060"/>
                </a:solidFill>
                <a:ea typeface="SimSun" pitchFamily="2" charset="-122"/>
                <a:cs typeface="B Nazanin" pitchFamily="2" charset="-78"/>
              </a:rPr>
              <a:t>وضعیت با ثبات و ساختار ماشینی </a:t>
            </a:r>
            <a:endParaRPr lang="en-US" b="1" dirty="0" smtClean="0">
              <a:solidFill>
                <a:srgbClr val="002060"/>
              </a:solidFill>
              <a:cs typeface="B Nazanin" pitchFamily="2" charset="-78"/>
            </a:endParaRPr>
          </a:p>
          <a:p>
            <a:pPr algn="r" rtl="1"/>
            <a:endParaRPr lang="en-US" b="1" dirty="0">
              <a:solidFill>
                <a:srgbClr val="002060"/>
              </a:solidFill>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خاصیت تعیین کننده بودن محیط</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
        <p:nvSpPr>
          <p:cNvPr id="1026" name="Rectangle 2"/>
          <p:cNvSpPr>
            <a:spLocks noChangeArrowheads="1"/>
          </p:cNvSpPr>
          <p:nvPr/>
        </p:nvSpPr>
        <p:spPr bwMode="auto">
          <a:xfrm>
            <a:off x="1743075" y="3276294"/>
            <a:ext cx="2676220" cy="3494393"/>
          </a:xfrm>
          <a:prstGeom prst="rect">
            <a:avLst/>
          </a:prstGeom>
          <a:solidFill>
            <a:srgbClr val="FFFFFF"/>
          </a:solidFill>
          <a:ln w="12700">
            <a:solidFill>
              <a:srgbClr val="FFFFFF"/>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601670" y="1596539"/>
            <a:ext cx="8237835" cy="5039265"/>
          </a:xfrm>
        </p:spPr>
        <p:txBody>
          <a:bodyPr>
            <a:normAutofit lnSpcReduction="10000"/>
          </a:bodyPr>
          <a:lstStyle/>
          <a:p>
            <a:pPr algn="r" rtl="1">
              <a:buNone/>
            </a:pPr>
            <a:r>
              <a:rPr lang="fa-IR" b="1" dirty="0" smtClean="0">
                <a:solidFill>
                  <a:srgbClr val="652B91"/>
                </a:solidFill>
                <a:effectLst>
                  <a:outerShdw blurRad="38100" dist="38100" dir="2700000" algn="tl">
                    <a:srgbClr val="000000">
                      <a:alpha val="43137"/>
                    </a:srgbClr>
                  </a:outerShdw>
                </a:effectLst>
                <a:cs typeface="B Nazanin" pitchFamily="2" charset="-78"/>
              </a:rPr>
              <a:t>دیدگاه موافق:</a:t>
            </a:r>
          </a:p>
          <a:p>
            <a:pPr algn="r" rtl="1"/>
            <a:r>
              <a:rPr lang="fa-IR" b="1" dirty="0" smtClean="0">
                <a:solidFill>
                  <a:srgbClr val="002060"/>
                </a:solidFill>
                <a:cs typeface="B Nazanin" pitchFamily="2" charset="-78"/>
              </a:rPr>
              <a:t>فشارهای محیطی خواسته های کاری را ایجاد کرده که به وسیله ساختارهای فنی مناسب پاسخ داد می شوند .</a:t>
            </a:r>
          </a:p>
          <a:p>
            <a:pPr algn="r" rtl="1"/>
            <a:r>
              <a:rPr lang="fa-IR" b="1" dirty="0" smtClean="0">
                <a:solidFill>
                  <a:srgbClr val="002060"/>
                </a:solidFill>
                <a:cs typeface="B Nazanin" pitchFamily="2" charset="-78"/>
              </a:rPr>
              <a:t>وابستگی سازمانها به محیط میزانی از عدم اطمینان را برای مدیران ایجاد می کند .</a:t>
            </a:r>
          </a:p>
          <a:p>
            <a:pPr algn="r" rtl="1">
              <a:buNone/>
            </a:pPr>
            <a:r>
              <a:rPr lang="fa-IR" b="1" dirty="0" smtClean="0">
                <a:solidFill>
                  <a:srgbClr val="652B91"/>
                </a:solidFill>
                <a:effectLst>
                  <a:outerShdw blurRad="38100" dist="38100" dir="2700000" algn="tl">
                    <a:srgbClr val="000000">
                      <a:alpha val="43137"/>
                    </a:srgbClr>
                  </a:outerShdw>
                </a:effectLst>
                <a:cs typeface="B Nazanin" pitchFamily="2" charset="-78"/>
              </a:rPr>
              <a:t>دیدگاه مخالف:</a:t>
            </a:r>
          </a:p>
          <a:p>
            <a:pPr algn="r" rtl="1"/>
            <a:r>
              <a:rPr lang="fa-IR" b="1" dirty="0" smtClean="0">
                <a:solidFill>
                  <a:srgbClr val="002060"/>
                </a:solidFill>
                <a:cs typeface="B Nazanin" pitchFamily="2" charset="-78"/>
              </a:rPr>
              <a:t>الزام های محیطی فقط به واحد های فرعی سازمانی که در مرز سازمان وجود دارند محدود می شود.</a:t>
            </a:r>
          </a:p>
          <a:p>
            <a:pPr algn="r" rtl="1"/>
            <a:r>
              <a:rPr lang="fa-IR" b="1" smtClean="0">
                <a:solidFill>
                  <a:srgbClr val="002060"/>
                </a:solidFill>
                <a:cs typeface="B Nazanin" pitchFamily="2" charset="-78"/>
              </a:rPr>
              <a:t>عدم </a:t>
            </a:r>
            <a:r>
              <a:rPr lang="fa-IR" b="1" dirty="0" smtClean="0">
                <a:solidFill>
                  <a:srgbClr val="002060"/>
                </a:solidFill>
                <a:cs typeface="B Nazanin" pitchFamily="2" charset="-78"/>
              </a:rPr>
              <a:t>اطمینان </a:t>
            </a:r>
            <a:r>
              <a:rPr lang="fa-IR" b="1" smtClean="0">
                <a:solidFill>
                  <a:srgbClr val="002060"/>
                </a:solidFill>
                <a:cs typeface="B Nazanin" pitchFamily="2" charset="-78"/>
              </a:rPr>
              <a:t>محیطی الزاما برای </a:t>
            </a:r>
            <a:r>
              <a:rPr lang="fa-IR" b="1" dirty="0" smtClean="0">
                <a:solidFill>
                  <a:srgbClr val="002060"/>
                </a:solidFill>
                <a:cs typeface="B Nazanin" pitchFamily="2" charset="-78"/>
              </a:rPr>
              <a:t>سازمان تبعاتی </a:t>
            </a:r>
            <a:r>
              <a:rPr lang="fa-IR" b="1" smtClean="0">
                <a:solidFill>
                  <a:srgbClr val="002060"/>
                </a:solidFill>
                <a:cs typeface="B Nazanin" pitchFamily="2" charset="-78"/>
              </a:rPr>
              <a:t>در برندارد.</a:t>
            </a:r>
            <a:endParaRPr lang="fa-IR" b="1" dirty="0" smtClean="0">
              <a:solidFill>
                <a:srgbClr val="002060"/>
              </a:solidFill>
              <a:cs typeface="B Nazanin" pitchFamily="2" charset="-78"/>
            </a:endParaRPr>
          </a:p>
          <a:p>
            <a:pPr algn="r" rtl="1"/>
            <a:r>
              <a:rPr lang="fa-IR" b="1" dirty="0" smtClean="0">
                <a:solidFill>
                  <a:srgbClr val="002060"/>
                </a:solidFill>
                <a:cs typeface="B Nazanin" pitchFamily="2" charset="-78"/>
              </a:rPr>
              <a:t>سازمان ها در محیط های به ظاهر مشابه ساختار متفاوت دارند و تفاوت معنا داری دراثر بخشی انها به چشم می خورد.</a:t>
            </a:r>
          </a:p>
          <a:p>
            <a:pPr algn="r" rtl="1"/>
            <a:endParaRPr lang="en-US" b="1" dirty="0">
              <a:solidFill>
                <a:srgbClr val="002060"/>
              </a:solidFill>
              <a:cs typeface="B Nazanin"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bg1"/>
                </a:solidFill>
                <a:cs typeface="B Nazanin" pitchFamily="2" charset="-78"/>
              </a:rPr>
              <a:t>نظریه رابطه محیط و جمعیت</a:t>
            </a:r>
            <a:endParaRPr lang="en-US" b="1" dirty="0">
              <a:solidFill>
                <a:schemeClr val="bg1"/>
              </a:solidFill>
              <a:cs typeface="B Nazanin" pitchFamily="2" charset="-78"/>
            </a:endParaRPr>
          </a:p>
        </p:txBody>
      </p:sp>
      <p:sp>
        <p:nvSpPr>
          <p:cNvPr id="3" name="Content Placeholder 2"/>
          <p:cNvSpPr>
            <a:spLocks noGrp="1"/>
          </p:cNvSpPr>
          <p:nvPr>
            <p:ph idx="1"/>
          </p:nvPr>
        </p:nvSpPr>
        <p:spPr>
          <a:xfrm>
            <a:off x="1059786" y="2207359"/>
            <a:ext cx="7779720" cy="4123035"/>
          </a:xfrm>
        </p:spPr>
        <p:txBody>
          <a:bodyPr>
            <a:normAutofit/>
          </a:bodyPr>
          <a:lstStyle/>
          <a:p>
            <a:pPr algn="r" rtl="1">
              <a:buNone/>
            </a:pPr>
            <a:r>
              <a:rPr lang="fa-IR" b="1" dirty="0" smtClean="0">
                <a:solidFill>
                  <a:srgbClr val="002060"/>
                </a:solidFill>
                <a:cs typeface="B Nazanin" pitchFamily="2" charset="-78"/>
              </a:rPr>
              <a:t>محیط انواع ویژه ای از سازمان ها را برای بقا انتخاب کرده و سازمانهای دیگر را بر اساس تناسب ویژگی های ساختاری و محیطی آنها نابود می سازد.</a:t>
            </a:r>
          </a:p>
          <a:p>
            <a:pPr marL="0" indent="0" algn="r" rtl="1">
              <a:buNone/>
            </a:pPr>
            <a:r>
              <a:rPr lang="fa-IR" b="1" dirty="0" smtClean="0">
                <a:solidFill>
                  <a:srgbClr val="652B91"/>
                </a:solidFill>
                <a:effectLst>
                  <a:outerShdw blurRad="38100" dist="38100" dir="2700000" algn="tl">
                    <a:srgbClr val="000000">
                      <a:alpha val="43137"/>
                    </a:srgbClr>
                  </a:outerShdw>
                </a:effectLst>
                <a:cs typeface="B Nazanin" pitchFamily="2" charset="-78"/>
              </a:rPr>
              <a:t>پیش فرض های رابطه محیط  و جمعیت : </a:t>
            </a:r>
            <a:r>
              <a:rPr lang="fa-IR" b="1" dirty="0">
                <a:cs typeface="B Nazanin" pitchFamily="2" charset="-78"/>
              </a:rPr>
              <a:t>1)ا</a:t>
            </a:r>
            <a:r>
              <a:rPr lang="fa-IR" b="1" dirty="0" smtClean="0">
                <a:cs typeface="B Nazanin" pitchFamily="2" charset="-78"/>
              </a:rPr>
              <a:t>ین دیدگاه </a:t>
            </a:r>
            <a:r>
              <a:rPr lang="fa-IR" b="1" dirty="0">
                <a:cs typeface="B Nazanin" pitchFamily="2" charset="-78"/>
              </a:rPr>
              <a:t>ب</a:t>
            </a:r>
            <a:r>
              <a:rPr lang="fa-IR" b="1" dirty="0" smtClean="0">
                <a:cs typeface="B Nazanin" pitchFamily="2" charset="-78"/>
              </a:rPr>
              <a:t>ه گروهها و  مجموعه های سازمانی تاکید داردنه بر یک سازمان. 2)اثر بخشی سازمان به عنوان ساده ترین نشانه بقا تعریف می شود.3)مدیریت تاثیر اندکی بر بقای سازمان دارد.4)ظرفیت محیط محدود است بنابراین برخی از سازمان ها در عرصه رقابتی موفق خواهند شد.</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785" y="527605"/>
            <a:ext cx="8084215" cy="684885"/>
          </a:xfrm>
        </p:spPr>
        <p:txBody>
          <a:bodyPr>
            <a:normAutofit/>
          </a:bodyPr>
          <a:lstStyle/>
          <a:p>
            <a:pPr algn="r" rtl="1"/>
            <a:r>
              <a:rPr lang="fa-IR" sz="3400" b="1" dirty="0" smtClean="0">
                <a:solidFill>
                  <a:schemeClr val="bg1"/>
                </a:solidFill>
                <a:cs typeface="B Nazanin" pitchFamily="2" charset="-78"/>
              </a:rPr>
              <a:t>محدودیت و کاربرد نظریه رابطه محیط وجمعیت</a:t>
            </a:r>
            <a:endParaRPr lang="en-US" sz="3400" b="1" dirty="0">
              <a:solidFill>
                <a:schemeClr val="bg1"/>
              </a:solidFill>
              <a:cs typeface="B Nazanin" pitchFamily="2" charset="-78"/>
            </a:endParaRPr>
          </a:p>
        </p:txBody>
      </p:sp>
      <p:sp>
        <p:nvSpPr>
          <p:cNvPr id="3" name="Content Placeholder 2"/>
          <p:cNvSpPr>
            <a:spLocks noGrp="1"/>
          </p:cNvSpPr>
          <p:nvPr>
            <p:ph idx="1"/>
          </p:nvPr>
        </p:nvSpPr>
        <p:spPr>
          <a:xfrm>
            <a:off x="1823310" y="2207359"/>
            <a:ext cx="7016195" cy="3512215"/>
          </a:xfrm>
        </p:spPr>
        <p:txBody>
          <a:bodyPr/>
          <a:lstStyle/>
          <a:p>
            <a:pPr marL="0" indent="0" algn="r" rtl="1">
              <a:buNone/>
            </a:pPr>
            <a:r>
              <a:rPr lang="fa-IR" b="1" dirty="0" smtClean="0">
                <a:solidFill>
                  <a:srgbClr val="652B91"/>
                </a:solidFill>
                <a:effectLst>
                  <a:outerShdw blurRad="38100" dist="38100" dir="2700000" algn="tl">
                    <a:srgbClr val="000000">
                      <a:alpha val="43137"/>
                    </a:srgbClr>
                  </a:outerShdw>
                </a:effectLst>
                <a:cs typeface="B Nazanin" pitchFamily="2" charset="-78"/>
              </a:rPr>
              <a:t>محدودیت : </a:t>
            </a:r>
            <a:r>
              <a:rPr lang="fa-IR" b="1" dirty="0" smtClean="0">
                <a:solidFill>
                  <a:srgbClr val="002060"/>
                </a:solidFill>
                <a:cs typeface="B Nazanin" pitchFamily="2" charset="-78"/>
              </a:rPr>
              <a:t>این تئوری توانایی ها و انگیزه ها ی مدیریتی را نادیده می گیردو همچنین کاربردی محدود در سازمان های قدرتمند دارد.</a:t>
            </a:r>
          </a:p>
          <a:p>
            <a:pPr marL="0" indent="0" algn="r" rtl="1">
              <a:buNone/>
            </a:pPr>
            <a:r>
              <a:rPr lang="fa-IR" b="1" dirty="0" smtClean="0">
                <a:solidFill>
                  <a:srgbClr val="652B91"/>
                </a:solidFill>
                <a:effectLst>
                  <a:outerShdw blurRad="38100" dist="38100" dir="2700000" algn="tl">
                    <a:srgbClr val="000000">
                      <a:alpha val="43137"/>
                    </a:srgbClr>
                  </a:outerShdw>
                </a:effectLst>
                <a:cs typeface="B Nazanin" pitchFamily="2" charset="-78"/>
              </a:rPr>
              <a:t>کاربرد :</a:t>
            </a:r>
            <a:r>
              <a:rPr lang="fa-IR" b="1" dirty="0" smtClean="0">
                <a:solidFill>
                  <a:srgbClr val="002060"/>
                </a:solidFill>
                <a:cs typeface="B Nazanin" pitchFamily="2" charset="-78"/>
              </a:rPr>
              <a:t> بقای سازمان تا حد زیادی تحت تاثیر ظرفیت و ثبات محیط سازمان است.</a:t>
            </a:r>
          </a:p>
          <a:p>
            <a:pPr algn="r" rtl="1"/>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1" y="2665475"/>
            <a:ext cx="6108200" cy="3054100"/>
          </a:xfrm>
        </p:spPr>
        <p:txBody>
          <a:bodyPr>
            <a:normAutofit/>
          </a:bodyPr>
          <a:lstStyle/>
          <a:p>
            <a:pPr algn="ctr" rtl="1">
              <a:buNone/>
            </a:pPr>
            <a:r>
              <a:rPr lang="fa-IR" sz="8000" dirty="0" smtClean="0">
                <a:solidFill>
                  <a:srgbClr val="FF3300"/>
                </a:solidFill>
                <a:cs typeface="B Titr" pitchFamily="2" charset="-78"/>
              </a:rPr>
              <a:t>با تشکر از حسن توجه شما</a:t>
            </a:r>
            <a:endParaRPr lang="en-US" sz="8000" dirty="0" smtClean="0">
              <a:solidFill>
                <a:srgbClr val="FF3300"/>
              </a:solidFill>
              <a:cs typeface="B Titr" pitchFamily="2" charset="-78"/>
            </a:endParaRPr>
          </a:p>
          <a:p>
            <a:pPr algn="ctr" rtl="1">
              <a:buNone/>
            </a:pPr>
            <a:endParaRPr lang="en-US" sz="8000"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7080" y="2054655"/>
            <a:ext cx="7482545" cy="2901395"/>
          </a:xfrm>
          <a:ln w="76200"/>
        </p:spPr>
        <p:style>
          <a:lnRef idx="2">
            <a:schemeClr val="accent3"/>
          </a:lnRef>
          <a:fillRef idx="1">
            <a:schemeClr val="lt1"/>
          </a:fillRef>
          <a:effectRef idx="0">
            <a:schemeClr val="accent3"/>
          </a:effectRef>
          <a:fontRef idx="minor">
            <a:schemeClr val="dk1"/>
          </a:fontRef>
        </p:style>
        <p:txBody>
          <a:bodyPr>
            <a:normAutofit/>
          </a:bodyPr>
          <a:lstStyle/>
          <a:p>
            <a:pPr algn="r" rtl="1"/>
            <a:endParaRPr lang="fa-IR" sz="4400" b="1" dirty="0" smtClean="0">
              <a:cs typeface="B Nazanin" pitchFamily="2" charset="-78"/>
            </a:endParaRPr>
          </a:p>
          <a:p>
            <a:pPr marL="0" indent="0" algn="r" rtl="1">
              <a:buClr>
                <a:srgbClr val="7030A0"/>
              </a:buClr>
              <a:buNone/>
            </a:pPr>
            <a:r>
              <a:rPr lang="fa-IR" sz="4400" b="1" dirty="0" smtClean="0">
                <a:solidFill>
                  <a:srgbClr val="652B91"/>
                </a:solidFill>
                <a:cs typeface="B Nazanin" pitchFamily="2" charset="-78"/>
              </a:rPr>
              <a:t>هدف</a:t>
            </a:r>
            <a:r>
              <a:rPr lang="fa-IR" sz="4400" b="1" dirty="0" smtClean="0">
                <a:cs typeface="B Nazanin" pitchFamily="2" charset="-78"/>
              </a:rPr>
              <a:t> : تعریف محیط و تحقیقات عمده و رابطه آن با ساختار</a:t>
            </a:r>
            <a:r>
              <a:rPr lang="fa-IR" sz="4400" dirty="0" smtClean="0">
                <a:cs typeface="B Nazanin" pitchFamily="2" charset="-78"/>
              </a:rPr>
              <a:t> </a:t>
            </a:r>
            <a:endParaRPr lang="en-US" sz="4400" dirty="0" smtClean="0">
              <a:cs typeface="B Nazanin" pitchFamily="2" charset="-78"/>
            </a:endParaRPr>
          </a:p>
          <a:p>
            <a:pPr algn="r" rtl="1"/>
            <a:endParaRPr lang="en-US" sz="4400" dirty="0" smtClean="0">
              <a:cs typeface="B Zar" pitchFamily="2" charset="-78"/>
            </a:endParaRPr>
          </a:p>
          <a:p>
            <a:pPr algn="r" rtl="1"/>
            <a:endParaRPr lang="en-US" sz="4400" dirty="0">
              <a:cs typeface="B Za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490" y="2818180"/>
            <a:ext cx="7329840" cy="2290575"/>
          </a:xfrm>
        </p:spPr>
        <p:txBody>
          <a:bodyPr>
            <a:normAutofit/>
          </a:bodyPr>
          <a:lstStyle/>
          <a:p>
            <a:pPr marL="0" indent="0" algn="just" rtl="1">
              <a:buNone/>
            </a:pPr>
            <a:r>
              <a:rPr lang="fa-IR" b="1" dirty="0" smtClean="0">
                <a:solidFill>
                  <a:srgbClr val="652B91"/>
                </a:solidFill>
                <a:effectLst>
                  <a:outerShdw blurRad="38100" dist="38100" dir="2700000" algn="tl">
                    <a:srgbClr val="000000">
                      <a:alpha val="43137"/>
                    </a:srgbClr>
                  </a:outerShdw>
                </a:effectLst>
                <a:cs typeface="B Nazanin" pitchFamily="2" charset="-78"/>
              </a:rPr>
              <a:t>محیط </a:t>
            </a:r>
            <a:r>
              <a:rPr lang="en-US" b="1" dirty="0">
                <a:solidFill>
                  <a:srgbClr val="652B91"/>
                </a:solidFill>
                <a:effectLst>
                  <a:outerShdw blurRad="38100" dist="38100" dir="2700000" algn="tl">
                    <a:srgbClr val="000000">
                      <a:alpha val="43137"/>
                    </a:srgbClr>
                  </a:outerShdw>
                </a:effectLst>
                <a:cs typeface="B Nazanin" pitchFamily="2" charset="-78"/>
              </a:rPr>
              <a:t>:</a:t>
            </a:r>
            <a:r>
              <a:rPr lang="fa-IR" b="1" dirty="0" smtClean="0">
                <a:solidFill>
                  <a:srgbClr val="002060"/>
                </a:solidFill>
                <a:cs typeface="B Nazanin" pitchFamily="2" charset="-78"/>
              </a:rPr>
              <a:t> تركیبی از مؤسسات یا نیروهایی كه بر عملکرد سازمان تاثیر گذاشته وسازمان كنترل كمی بر آنها دارد یا اصلا كنترل ندارد . (عوامل خارج سازمانی)</a:t>
            </a:r>
          </a:p>
          <a:p>
            <a:pPr algn="just" rtl="1"/>
            <a:endParaRPr lang="fa-IR" b="1" dirty="0" smtClean="0">
              <a:solidFill>
                <a:srgbClr val="002060"/>
              </a:solidFill>
              <a:cs typeface="B Nazanin" pitchFamily="2" charset="-78"/>
            </a:endParaRPr>
          </a:p>
          <a:p>
            <a:pPr algn="just" rtl="1"/>
            <a:endParaRPr lang="en-US" b="1" dirty="0" smtClean="0">
              <a:solidFill>
                <a:srgbClr val="002060"/>
              </a:solidFill>
              <a:cs typeface="B Nazanin" pitchFamily="2" charset="-78"/>
            </a:endParaRPr>
          </a:p>
        </p:txBody>
      </p:sp>
      <p:sp>
        <p:nvSpPr>
          <p:cNvPr id="4" name="Title 1"/>
          <p:cNvSpPr>
            <a:spLocks noGrp="1"/>
          </p:cNvSpPr>
          <p:nvPr>
            <p:ph type="title"/>
          </p:nvPr>
        </p:nvSpPr>
        <p:spPr>
          <a:xfrm>
            <a:off x="2739540" y="527604"/>
            <a:ext cx="6099965" cy="916231"/>
          </a:xfrm>
        </p:spPr>
        <p:txBody>
          <a:bodyPr anchor="t">
            <a:normAutofit/>
          </a:bodyPr>
          <a:lstStyle/>
          <a:p>
            <a:pPr algn="r" rtl="1"/>
            <a:r>
              <a:rPr lang="fa-IR" b="1" dirty="0" smtClean="0">
                <a:effectLst>
                  <a:outerShdw blurRad="38100" dist="38100" dir="2700000" algn="tl">
                    <a:srgbClr val="000000">
                      <a:alpha val="43137"/>
                    </a:srgbClr>
                  </a:outerShdw>
                </a:effectLst>
                <a:cs typeface="B Nazanin" pitchFamily="2" charset="-78"/>
              </a:rPr>
              <a:t>تعریف محیط</a:t>
            </a:r>
            <a:r>
              <a:rPr lang="fa-IR" b="1" dirty="0" smtClean="0">
                <a:solidFill>
                  <a:srgbClr val="FF9E1D"/>
                </a:solidFill>
                <a:effectLst>
                  <a:outerShdw blurRad="38100" dist="38100" dir="2700000" algn="tl">
                    <a:srgbClr val="000000">
                      <a:alpha val="43137"/>
                    </a:srgbClr>
                  </a:outerShdw>
                </a:effectLst>
                <a:cs typeface="B Nazanin" pitchFamily="2" charset="-78"/>
              </a:rPr>
              <a:t> </a:t>
            </a:r>
            <a:endParaRPr lang="en-US" dirty="0">
              <a:solidFill>
                <a:srgbClr val="FF9E1D"/>
              </a:solidFill>
            </a:endParaRPr>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490" y="2818180"/>
            <a:ext cx="7329840" cy="3054100"/>
          </a:xfrm>
        </p:spPr>
        <p:txBody>
          <a:bodyPr>
            <a:normAutofit/>
          </a:bodyPr>
          <a:lstStyle/>
          <a:p>
            <a:pPr marL="0" indent="0" algn="just" rtl="1">
              <a:buNone/>
            </a:pPr>
            <a:r>
              <a:rPr lang="fa-IR" b="1" dirty="0">
                <a:solidFill>
                  <a:srgbClr val="652B91"/>
                </a:solidFill>
                <a:effectLst>
                  <a:outerShdw blurRad="38100" dist="38100" dir="2700000" algn="tl">
                    <a:srgbClr val="000000">
                      <a:alpha val="43137"/>
                    </a:srgbClr>
                  </a:outerShdw>
                </a:effectLst>
                <a:cs typeface="B Nazanin" pitchFamily="2" charset="-78"/>
              </a:rPr>
              <a:t>محیط </a:t>
            </a:r>
            <a:r>
              <a:rPr lang="fa-IR" b="1" dirty="0" smtClean="0">
                <a:solidFill>
                  <a:srgbClr val="652B91"/>
                </a:solidFill>
                <a:effectLst>
                  <a:outerShdw blurRad="38100" dist="38100" dir="2700000" algn="tl">
                    <a:srgbClr val="000000">
                      <a:alpha val="43137"/>
                    </a:srgbClr>
                  </a:outerShdw>
                </a:effectLst>
                <a:cs typeface="B Nazanin" pitchFamily="2" charset="-78"/>
              </a:rPr>
              <a:t>عمومی</a:t>
            </a:r>
            <a:r>
              <a:rPr lang="en-US" b="1" dirty="0" smtClean="0">
                <a:solidFill>
                  <a:srgbClr val="652B91"/>
                </a:solidFill>
                <a:effectLst>
                  <a:outerShdw blurRad="38100" dist="38100" dir="2700000" algn="tl">
                    <a:srgbClr val="000000">
                      <a:alpha val="43137"/>
                    </a:srgbClr>
                  </a:outerShdw>
                </a:effectLst>
                <a:cs typeface="B Nazanin" pitchFamily="2" charset="-78"/>
              </a:rPr>
              <a:t>:</a:t>
            </a:r>
            <a:r>
              <a:rPr lang="en-US" b="1" dirty="0" smtClean="0">
                <a:solidFill>
                  <a:srgbClr val="002060"/>
                </a:solidFill>
                <a:cs typeface="B Nazanin" pitchFamily="2" charset="-78"/>
              </a:rPr>
              <a:t> </a:t>
            </a:r>
            <a:r>
              <a:rPr lang="fa-IR" b="1" dirty="0" smtClean="0">
                <a:solidFill>
                  <a:srgbClr val="002060"/>
                </a:solidFill>
                <a:cs typeface="B Nazanin" pitchFamily="2" charset="-78"/>
              </a:rPr>
              <a:t> همه </a:t>
            </a:r>
            <a:r>
              <a:rPr lang="fa-IR" b="1" dirty="0">
                <a:solidFill>
                  <a:srgbClr val="002060"/>
                </a:solidFill>
                <a:cs typeface="B Nazanin" pitchFamily="2" charset="-78"/>
              </a:rPr>
              <a:t>عواملی كه بر سازمان تأثیر دارد ولی وابستگی آن ها نسبت به سازمان واضح و روشن نیست</a:t>
            </a:r>
            <a:r>
              <a:rPr lang="en-US" b="1" dirty="0">
                <a:solidFill>
                  <a:srgbClr val="002060"/>
                </a:solidFill>
                <a:cs typeface="B Nazanin" pitchFamily="2" charset="-78"/>
              </a:rPr>
              <a:t>. </a:t>
            </a:r>
            <a:r>
              <a:rPr lang="fa-IR" b="1" dirty="0">
                <a:solidFill>
                  <a:srgbClr val="002060"/>
                </a:solidFill>
                <a:cs typeface="B Nazanin" pitchFamily="2" charset="-78"/>
              </a:rPr>
              <a:t>مثل عوامل اقتصادی ، سیاسی ، اجتماعی ، فرهنگی و وضعیت زیست بومی </a:t>
            </a:r>
            <a:endParaRPr lang="en-US" b="1" dirty="0">
              <a:solidFill>
                <a:srgbClr val="002060"/>
              </a:solidFill>
              <a:cs typeface="B Nazanin" pitchFamily="2" charset="-78"/>
            </a:endParaRPr>
          </a:p>
          <a:p>
            <a:pPr algn="just" rtl="1"/>
            <a:endParaRPr lang="fa-IR" b="1" dirty="0" smtClean="0">
              <a:solidFill>
                <a:srgbClr val="002060"/>
              </a:solidFill>
              <a:cs typeface="B Nazanin" pitchFamily="2" charset="-78"/>
            </a:endParaRPr>
          </a:p>
          <a:p>
            <a:pPr marL="0" indent="0" algn="just" rtl="1">
              <a:buNone/>
            </a:pPr>
            <a:endParaRPr lang="en-US" b="1" dirty="0" smtClean="0">
              <a:solidFill>
                <a:srgbClr val="002060"/>
              </a:solidFill>
              <a:cs typeface="B Nazanin" pitchFamily="2" charset="-78"/>
            </a:endParaRPr>
          </a:p>
        </p:txBody>
      </p:sp>
      <p:sp>
        <p:nvSpPr>
          <p:cNvPr id="4" name="Title 1"/>
          <p:cNvSpPr>
            <a:spLocks noGrp="1"/>
          </p:cNvSpPr>
          <p:nvPr>
            <p:ph type="title"/>
          </p:nvPr>
        </p:nvSpPr>
        <p:spPr>
          <a:xfrm>
            <a:off x="2128720" y="527604"/>
            <a:ext cx="6871725" cy="916231"/>
          </a:xfrm>
        </p:spPr>
        <p:txBody>
          <a:bodyPr anchor="t">
            <a:normAutofit/>
          </a:bodyPr>
          <a:lstStyle/>
          <a:p>
            <a:pPr algn="r" rtl="1"/>
            <a:r>
              <a:rPr lang="fa-IR" b="1" dirty="0">
                <a:effectLst>
                  <a:outerShdw blurRad="38100" dist="38100" dir="2700000" algn="tl">
                    <a:srgbClr val="000000">
                      <a:alpha val="43137"/>
                    </a:srgbClr>
                  </a:outerShdw>
                </a:effectLst>
                <a:cs typeface="B Nazanin" pitchFamily="2" charset="-78"/>
              </a:rPr>
              <a:t>محیط </a:t>
            </a:r>
            <a:r>
              <a:rPr lang="fa-IR" b="1" dirty="0" smtClean="0">
                <a:effectLst>
                  <a:outerShdw blurRad="38100" dist="38100" dir="2700000" algn="tl">
                    <a:srgbClr val="000000">
                      <a:alpha val="43137"/>
                    </a:srgbClr>
                  </a:outerShdw>
                </a:effectLst>
                <a:cs typeface="B Nazanin" pitchFamily="2" charset="-78"/>
              </a:rPr>
              <a:t>عمومی   </a:t>
            </a:r>
            <a:r>
              <a:rPr lang="en-US" b="1" dirty="0">
                <a:effectLst>
                  <a:outerShdw blurRad="38100" dist="38100" dir="2700000" algn="tl">
                    <a:srgbClr val="000000">
                      <a:alpha val="43137"/>
                    </a:srgbClr>
                  </a:outerShdw>
                </a:effectLst>
                <a:cs typeface="B Nazanin" pitchFamily="2" charset="-78"/>
              </a:rPr>
              <a:t>General </a:t>
            </a:r>
            <a:r>
              <a:rPr lang="en-US" b="1" dirty="0" smtClean="0">
                <a:effectLst>
                  <a:outerShdw blurRad="38100" dist="38100" dir="2700000" algn="tl">
                    <a:srgbClr val="000000">
                      <a:alpha val="43137"/>
                    </a:srgbClr>
                  </a:outerShdw>
                </a:effectLst>
                <a:cs typeface="B Nazanin" pitchFamily="2" charset="-78"/>
              </a:rPr>
              <a:t>Environment</a:t>
            </a:r>
            <a:endParaRPr lang="en-US" b="1"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3197809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490" y="2665475"/>
            <a:ext cx="7329840" cy="3359510"/>
          </a:xfrm>
        </p:spPr>
        <p:txBody>
          <a:bodyPr>
            <a:normAutofit/>
          </a:bodyPr>
          <a:lstStyle/>
          <a:p>
            <a:pPr marL="0" indent="0" algn="just" rtl="1">
              <a:buNone/>
            </a:pPr>
            <a:r>
              <a:rPr lang="fa-IR" b="1" dirty="0">
                <a:solidFill>
                  <a:srgbClr val="652B91"/>
                </a:solidFill>
                <a:effectLst>
                  <a:outerShdw blurRad="38100" dist="38100" dir="2700000" algn="tl">
                    <a:srgbClr val="000000">
                      <a:alpha val="43137"/>
                    </a:srgbClr>
                  </a:outerShdw>
                </a:effectLst>
                <a:cs typeface="B Nazanin" pitchFamily="2" charset="-78"/>
              </a:rPr>
              <a:t>محیط خصوصی یا </a:t>
            </a:r>
            <a:r>
              <a:rPr lang="fa-IR" b="1" dirty="0" smtClean="0">
                <a:solidFill>
                  <a:srgbClr val="652B91"/>
                </a:solidFill>
                <a:effectLst>
                  <a:outerShdw blurRad="38100" dist="38100" dir="2700000" algn="tl">
                    <a:srgbClr val="000000">
                      <a:alpha val="43137"/>
                    </a:srgbClr>
                  </a:outerShdw>
                </a:effectLst>
                <a:cs typeface="B Nazanin" pitchFamily="2" charset="-78"/>
              </a:rPr>
              <a:t>اختصاصی</a:t>
            </a:r>
            <a:r>
              <a:rPr lang="en-US" b="1" dirty="0">
                <a:solidFill>
                  <a:srgbClr val="652B91"/>
                </a:solidFill>
                <a:effectLst>
                  <a:outerShdw blurRad="38100" dist="38100" dir="2700000" algn="tl">
                    <a:srgbClr val="000000">
                      <a:alpha val="43137"/>
                    </a:srgbClr>
                  </a:outerShdw>
                </a:effectLst>
                <a:cs typeface="B Nazanin" pitchFamily="2" charset="-78"/>
              </a:rPr>
              <a:t>: </a:t>
            </a:r>
            <a:r>
              <a:rPr lang="fa-IR" b="1" dirty="0" smtClean="0">
                <a:solidFill>
                  <a:srgbClr val="002060"/>
                </a:solidFill>
                <a:cs typeface="B Nazanin" pitchFamily="2" charset="-78"/>
              </a:rPr>
              <a:t> بخشی </a:t>
            </a:r>
            <a:r>
              <a:rPr lang="fa-IR" b="1" dirty="0">
                <a:solidFill>
                  <a:srgbClr val="002060"/>
                </a:solidFill>
                <a:cs typeface="B Nazanin" pitchFamily="2" charset="-78"/>
              </a:rPr>
              <a:t>از محیط سازمان بوده كه بطور مستقیم با سازمان در تحقق اهدافش مرتبط </a:t>
            </a:r>
            <a:r>
              <a:rPr lang="fa-IR" b="1" dirty="0" smtClean="0">
                <a:solidFill>
                  <a:srgbClr val="002060"/>
                </a:solidFill>
                <a:cs typeface="B Nazanin" pitchFamily="2" charset="-78"/>
              </a:rPr>
              <a:t>است . محیط </a:t>
            </a:r>
            <a:r>
              <a:rPr lang="fa-IR" b="1" dirty="0">
                <a:solidFill>
                  <a:srgbClr val="002060"/>
                </a:solidFill>
                <a:cs typeface="B Nazanin" pitchFamily="2" charset="-78"/>
              </a:rPr>
              <a:t>اختصاصی هر سازمان منحصر به فرد می باشد </a:t>
            </a:r>
            <a:r>
              <a:rPr lang="fa-IR" b="1" dirty="0" smtClean="0">
                <a:solidFill>
                  <a:srgbClr val="002060"/>
                </a:solidFill>
                <a:cs typeface="B Nazanin" pitchFamily="2" charset="-78"/>
              </a:rPr>
              <a:t>و با </a:t>
            </a:r>
            <a:r>
              <a:rPr lang="fa-IR" b="1" dirty="0">
                <a:solidFill>
                  <a:srgbClr val="002060"/>
                </a:solidFill>
                <a:cs typeface="B Nazanin" pitchFamily="2" charset="-78"/>
              </a:rPr>
              <a:t>تغییر شرایط تغییر می </a:t>
            </a:r>
            <a:r>
              <a:rPr lang="fa-IR" b="1" dirty="0" smtClean="0">
                <a:solidFill>
                  <a:srgbClr val="002060"/>
                </a:solidFill>
                <a:cs typeface="B Nazanin" pitchFamily="2" charset="-78"/>
              </a:rPr>
              <a:t>كند . محیط </a:t>
            </a:r>
            <a:r>
              <a:rPr lang="fa-IR" b="1" dirty="0">
                <a:solidFill>
                  <a:srgbClr val="002060"/>
                </a:solidFill>
                <a:cs typeface="B Nazanin" pitchFamily="2" charset="-78"/>
              </a:rPr>
              <a:t>اختصاصی یك سازمان بر اساس </a:t>
            </a:r>
            <a:r>
              <a:rPr lang="fa-IR" b="1" u="sng" dirty="0">
                <a:solidFill>
                  <a:srgbClr val="002060"/>
                </a:solidFill>
                <a:cs typeface="B Nazanin" pitchFamily="2" charset="-78"/>
              </a:rPr>
              <a:t>قلمرو انتخابی</a:t>
            </a:r>
            <a:r>
              <a:rPr lang="fa-IR" b="1" dirty="0">
                <a:solidFill>
                  <a:srgbClr val="002060"/>
                </a:solidFill>
                <a:cs typeface="B Nazanin" pitchFamily="2" charset="-78"/>
              </a:rPr>
              <a:t> سازمان تغییر خواهد </a:t>
            </a:r>
            <a:r>
              <a:rPr lang="fa-IR" b="1" dirty="0" smtClean="0">
                <a:solidFill>
                  <a:srgbClr val="002060"/>
                </a:solidFill>
                <a:cs typeface="B Nazanin" pitchFamily="2" charset="-78"/>
              </a:rPr>
              <a:t>كرد </a:t>
            </a:r>
            <a:r>
              <a:rPr lang="en-US" b="1" dirty="0" smtClean="0">
                <a:solidFill>
                  <a:srgbClr val="002060"/>
                </a:solidFill>
                <a:cs typeface="B Nazanin" pitchFamily="2" charset="-78"/>
              </a:rPr>
              <a:t>.</a:t>
            </a:r>
            <a:r>
              <a:rPr lang="fa-IR" b="1" dirty="0" smtClean="0">
                <a:solidFill>
                  <a:srgbClr val="002060"/>
                </a:solidFill>
                <a:cs typeface="B Nazanin" pitchFamily="2" charset="-78"/>
              </a:rPr>
              <a:t> محیط </a:t>
            </a:r>
            <a:r>
              <a:rPr lang="fa-IR" b="1" dirty="0">
                <a:solidFill>
                  <a:srgbClr val="002060"/>
                </a:solidFill>
                <a:cs typeface="B Nazanin" pitchFamily="2" charset="-78"/>
              </a:rPr>
              <a:t>اختصاصی نوعا </a:t>
            </a:r>
            <a:r>
              <a:rPr lang="fa-IR" b="1" dirty="0" smtClean="0">
                <a:solidFill>
                  <a:srgbClr val="002060"/>
                </a:solidFill>
                <a:cs typeface="B Nazanin" pitchFamily="2" charset="-78"/>
              </a:rPr>
              <a:t>شامل </a:t>
            </a:r>
            <a:r>
              <a:rPr lang="en-US" b="1" dirty="0" smtClean="0">
                <a:solidFill>
                  <a:srgbClr val="002060"/>
                </a:solidFill>
                <a:cs typeface="B Nazanin" pitchFamily="2" charset="-78"/>
              </a:rPr>
              <a:t>:</a:t>
            </a:r>
            <a:r>
              <a:rPr lang="fa-IR" b="1" dirty="0" smtClean="0">
                <a:solidFill>
                  <a:srgbClr val="002060"/>
                </a:solidFill>
                <a:cs typeface="B Nazanin" pitchFamily="2" charset="-78"/>
              </a:rPr>
              <a:t> مشتریان ، رقبا</a:t>
            </a:r>
            <a:r>
              <a:rPr lang="fa-IR" b="1" dirty="0">
                <a:solidFill>
                  <a:srgbClr val="002060"/>
                </a:solidFill>
                <a:cs typeface="B Nazanin" pitchFamily="2" charset="-78"/>
              </a:rPr>
              <a:t> </a:t>
            </a:r>
            <a:r>
              <a:rPr lang="fa-IR" b="1" dirty="0" smtClean="0">
                <a:solidFill>
                  <a:srgbClr val="002060"/>
                </a:solidFill>
                <a:cs typeface="B Nazanin" pitchFamily="2" charset="-78"/>
              </a:rPr>
              <a:t>، عرضه کنندگان ، مؤسسات تجاری ....</a:t>
            </a:r>
          </a:p>
          <a:p>
            <a:pPr marL="0" indent="0" algn="just" rtl="1">
              <a:buNone/>
            </a:pPr>
            <a:endParaRPr lang="fa-IR" b="1" dirty="0" smtClean="0">
              <a:solidFill>
                <a:srgbClr val="002060"/>
              </a:solidFill>
              <a:cs typeface="B Nazanin" pitchFamily="2" charset="-78"/>
            </a:endParaRPr>
          </a:p>
        </p:txBody>
      </p:sp>
      <p:sp>
        <p:nvSpPr>
          <p:cNvPr id="4" name="Title 1"/>
          <p:cNvSpPr>
            <a:spLocks noGrp="1"/>
          </p:cNvSpPr>
          <p:nvPr>
            <p:ph type="title"/>
          </p:nvPr>
        </p:nvSpPr>
        <p:spPr>
          <a:xfrm>
            <a:off x="2128720" y="527604"/>
            <a:ext cx="7015280" cy="916231"/>
          </a:xfrm>
        </p:spPr>
        <p:txBody>
          <a:bodyPr anchor="t">
            <a:normAutofit fontScale="90000"/>
          </a:bodyPr>
          <a:lstStyle/>
          <a:p>
            <a:pPr algn="r" rtl="1"/>
            <a:r>
              <a:rPr lang="fa-IR" sz="4000" b="1" dirty="0" smtClean="0">
                <a:effectLst>
                  <a:outerShdw blurRad="38100" dist="38100" dir="2700000" algn="tl">
                    <a:srgbClr val="000000">
                      <a:alpha val="43137"/>
                    </a:srgbClr>
                  </a:outerShdw>
                </a:effectLst>
                <a:cs typeface="B Nazanin" pitchFamily="2" charset="-78"/>
              </a:rPr>
              <a:t>محیط اختصاصی</a:t>
            </a:r>
            <a:r>
              <a:rPr lang="fa-IR" b="1" dirty="0" smtClean="0">
                <a:effectLst>
                  <a:outerShdw blurRad="38100" dist="38100" dir="2700000" algn="tl">
                    <a:srgbClr val="000000">
                      <a:alpha val="43137"/>
                    </a:srgbClr>
                  </a:outerShdw>
                </a:effectLst>
                <a:cs typeface="B Nazanin" pitchFamily="2" charset="-78"/>
              </a:rPr>
              <a:t>   </a:t>
            </a:r>
            <a:r>
              <a:rPr lang="en-US" sz="4000" b="1" dirty="0">
                <a:effectLst>
                  <a:outerShdw blurRad="38100" dist="38100" dir="2700000" algn="tl">
                    <a:srgbClr val="000000">
                      <a:alpha val="43137"/>
                    </a:srgbClr>
                  </a:outerShdw>
                </a:effectLst>
                <a:cs typeface="B Nazanin" pitchFamily="2" charset="-78"/>
              </a:rPr>
              <a:t>Specific Environment</a:t>
            </a:r>
          </a:p>
        </p:txBody>
      </p:sp>
    </p:spTree>
    <p:extLst>
      <p:ext uri="{BB962C8B-B14F-4D97-AF65-F5344CB8AC3E}">
        <p14:creationId xmlns:p14="http://schemas.microsoft.com/office/powerpoint/2010/main" val="2097221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69" y="2818181"/>
            <a:ext cx="8237835" cy="3206804"/>
          </a:xfrm>
        </p:spPr>
        <p:txBody>
          <a:bodyPr/>
          <a:lstStyle/>
          <a:p>
            <a:pPr marL="0" indent="0" algn="just" rtl="1">
              <a:buNone/>
            </a:pPr>
            <a:r>
              <a:rPr lang="fa-IR" b="1" dirty="0" smtClean="0">
                <a:solidFill>
                  <a:srgbClr val="652B91"/>
                </a:solidFill>
                <a:effectLst>
                  <a:outerShdw blurRad="38100" dist="38100" dir="2700000" algn="tl">
                    <a:srgbClr val="000000">
                      <a:alpha val="43137"/>
                    </a:srgbClr>
                  </a:outerShdw>
                </a:effectLst>
                <a:cs typeface="B Nazanin" pitchFamily="2" charset="-78"/>
              </a:rPr>
              <a:t>قلمرو سازمان</a:t>
            </a:r>
            <a:r>
              <a:rPr lang="en-US" b="1" dirty="0" smtClean="0">
                <a:solidFill>
                  <a:srgbClr val="652B91"/>
                </a:solidFill>
                <a:effectLst>
                  <a:outerShdw blurRad="38100" dist="38100" dir="2700000" algn="tl">
                    <a:srgbClr val="000000">
                      <a:alpha val="43137"/>
                    </a:srgbClr>
                  </a:outerShdw>
                </a:effectLst>
                <a:cs typeface="B Nazanin" pitchFamily="2" charset="-78"/>
              </a:rPr>
              <a:t>:</a:t>
            </a:r>
            <a:r>
              <a:rPr lang="en-US" b="1" dirty="0" smtClean="0">
                <a:solidFill>
                  <a:srgbClr val="002060"/>
                </a:solidFill>
                <a:cs typeface="B Nazanin" pitchFamily="2" charset="-78"/>
              </a:rPr>
              <a:t> </a:t>
            </a:r>
            <a:r>
              <a:rPr lang="fa-IR" b="1" dirty="0" smtClean="0">
                <a:solidFill>
                  <a:srgbClr val="002060"/>
                </a:solidFill>
                <a:cs typeface="B Nazanin" pitchFamily="2" charset="-78"/>
              </a:rPr>
              <a:t> ادعایی كه یك سازمان نسبت به دامنه محصولات یا خدمات ارایه شده و همچنین بازار متصرف شده خود دارد </a:t>
            </a:r>
            <a:r>
              <a:rPr lang="en-US" b="1" dirty="0" smtClean="0">
                <a:solidFill>
                  <a:srgbClr val="002060"/>
                </a:solidFill>
                <a:cs typeface="B Nazanin" pitchFamily="2" charset="-78"/>
              </a:rPr>
              <a:t>. </a:t>
            </a:r>
            <a:r>
              <a:rPr lang="fa-IR" b="1" dirty="0" smtClean="0">
                <a:solidFill>
                  <a:srgbClr val="002060"/>
                </a:solidFill>
                <a:cs typeface="B Nazanin" pitchFamily="2" charset="-78"/>
              </a:rPr>
              <a:t> قلمرو سازمان نقاط اتكای سازمان به محیط اختصاصی آن را تعیین میكند</a:t>
            </a:r>
            <a:r>
              <a:rPr lang="en-US" b="1" dirty="0" smtClean="0">
                <a:solidFill>
                  <a:srgbClr val="002060"/>
                </a:solidFill>
                <a:cs typeface="B Nazanin" pitchFamily="2" charset="-78"/>
              </a:rPr>
              <a:t>.</a:t>
            </a:r>
            <a:endParaRPr lang="fa-IR" b="1" dirty="0" smtClean="0">
              <a:solidFill>
                <a:srgbClr val="002060"/>
              </a:solidFill>
              <a:cs typeface="B Nazanin" pitchFamily="2" charset="-78"/>
            </a:endParaRPr>
          </a:p>
          <a:p>
            <a:pPr algn="just" rtl="1"/>
            <a:endParaRPr lang="en-US" b="1" dirty="0" smtClean="0">
              <a:solidFill>
                <a:srgbClr val="002060"/>
              </a:solidFill>
              <a:cs typeface="B Nazanin" pitchFamily="2" charset="-78"/>
            </a:endParaRPr>
          </a:p>
          <a:p>
            <a:pPr algn="just" rtl="1"/>
            <a:endParaRPr lang="en-US" b="1" dirty="0" smtClean="0">
              <a:solidFill>
                <a:srgbClr val="002060"/>
              </a:solidFill>
              <a:cs typeface="B Nazanin" pitchFamily="2" charset="-78"/>
            </a:endParaRPr>
          </a:p>
          <a:p>
            <a:pPr algn="just"/>
            <a:endParaRPr lang="en-US" b="1" dirty="0">
              <a:solidFill>
                <a:srgbClr val="002060"/>
              </a:solidFill>
              <a:cs typeface="B Nazanin" pitchFamily="2" charset="-78"/>
            </a:endParaRPr>
          </a:p>
        </p:txBody>
      </p:sp>
      <p:sp>
        <p:nvSpPr>
          <p:cNvPr id="4" name="Title 1"/>
          <p:cNvSpPr>
            <a:spLocks noGrp="1"/>
          </p:cNvSpPr>
          <p:nvPr>
            <p:ph type="title"/>
          </p:nvPr>
        </p:nvSpPr>
        <p:spPr>
          <a:xfrm>
            <a:off x="2281425" y="527604"/>
            <a:ext cx="6413610" cy="916231"/>
          </a:xfrm>
        </p:spPr>
        <p:txBody>
          <a:bodyPr anchor="t">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قلمرو سازمان</a:t>
            </a:r>
            <a:r>
              <a:rPr lang="en-US" b="1" dirty="0" smtClean="0">
                <a:solidFill>
                  <a:schemeClr val="bg1"/>
                </a:solidFill>
                <a:effectLst>
                  <a:outerShdw blurRad="38100" dist="38100" dir="2700000" algn="tl">
                    <a:srgbClr val="000000">
                      <a:alpha val="43137"/>
                    </a:srgbClr>
                  </a:outerShdw>
                </a:effectLst>
                <a:cs typeface="B Nazanin" pitchFamily="2" charset="-78"/>
              </a:rPr>
              <a:t>  </a:t>
            </a:r>
            <a:r>
              <a:rPr lang="fa-IR" b="1" dirty="0" smtClean="0">
                <a:solidFill>
                  <a:schemeClr val="bg1"/>
                </a:solidFill>
                <a:effectLst>
                  <a:outerShdw blurRad="38100" dist="38100" dir="2700000" algn="tl">
                    <a:srgbClr val="000000">
                      <a:alpha val="43137"/>
                    </a:srgbClr>
                  </a:outerShdw>
                </a:effectLst>
                <a:cs typeface="B Nazanin" pitchFamily="2" charset="-78"/>
              </a:rPr>
              <a:t>  </a:t>
            </a:r>
            <a:r>
              <a:rPr lang="en-US" b="1" dirty="0" smtClean="0">
                <a:solidFill>
                  <a:schemeClr val="bg1"/>
                </a:solidFill>
                <a:effectLst>
                  <a:outerShdw blurRad="38100" dist="38100" dir="2700000" algn="tl">
                    <a:srgbClr val="000000">
                      <a:alpha val="43137"/>
                    </a:srgbClr>
                  </a:outerShdw>
                </a:effectLst>
                <a:cs typeface="B Nazanin" pitchFamily="2" charset="-78"/>
              </a:rPr>
              <a:t>Domain</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9784" y="2818180"/>
            <a:ext cx="7779721" cy="2290575"/>
          </a:xfrm>
        </p:spPr>
        <p:txBody>
          <a:bodyPr/>
          <a:lstStyle/>
          <a:p>
            <a:pPr marL="0" indent="0" algn="just" rtl="1">
              <a:buNone/>
            </a:pPr>
            <a:r>
              <a:rPr lang="fa-IR" b="1" dirty="0">
                <a:solidFill>
                  <a:srgbClr val="652B91"/>
                </a:solidFill>
                <a:effectLst>
                  <a:outerShdw blurRad="38100" dist="38100" dir="2700000" algn="tl">
                    <a:srgbClr val="000000">
                      <a:alpha val="43137"/>
                    </a:srgbClr>
                  </a:outerShdw>
                </a:effectLst>
                <a:cs typeface="B Nazanin" pitchFamily="2" charset="-78"/>
              </a:rPr>
              <a:t>محیط ذهنی و محیط واقعی</a:t>
            </a:r>
            <a:r>
              <a:rPr lang="en-US" b="1" dirty="0" smtClean="0">
                <a:solidFill>
                  <a:srgbClr val="652B91"/>
                </a:solidFill>
                <a:effectLst>
                  <a:outerShdw blurRad="38100" dist="38100" dir="2700000" algn="tl">
                    <a:srgbClr val="000000">
                      <a:alpha val="43137"/>
                    </a:srgbClr>
                  </a:outerShdw>
                </a:effectLst>
                <a:cs typeface="B Nazanin" pitchFamily="2" charset="-78"/>
              </a:rPr>
              <a:t>: </a:t>
            </a:r>
            <a:r>
              <a:rPr lang="fa-IR" b="1" dirty="0" smtClean="0">
                <a:solidFill>
                  <a:srgbClr val="002060"/>
                </a:solidFill>
                <a:effectLst>
                  <a:outerShdw blurRad="38100" dist="38100" dir="2700000" algn="tl">
                    <a:srgbClr val="000000">
                      <a:alpha val="43137"/>
                    </a:srgbClr>
                  </a:outerShdw>
                </a:effectLst>
                <a:cs typeface="B Nazanin" pitchFamily="2" charset="-78"/>
              </a:rPr>
              <a:t> </a:t>
            </a:r>
            <a:r>
              <a:rPr lang="fa-IR" b="1" dirty="0" smtClean="0">
                <a:solidFill>
                  <a:srgbClr val="002060"/>
                </a:solidFill>
                <a:cs typeface="B Nazanin" pitchFamily="2" charset="-78"/>
              </a:rPr>
              <a:t>تعیین حدود و ثغور وابسته به ادراكات مدیران سازمان است كه منجر به اتخاذ تصمیماتی در خصوص تطبیق با محیط با میزانی از عدم اطمینان محیطی میگردد </a:t>
            </a:r>
            <a:r>
              <a:rPr lang="en-US" b="1" dirty="0" smtClean="0">
                <a:solidFill>
                  <a:srgbClr val="002060"/>
                </a:solidFill>
                <a:cs typeface="B Nazanin" pitchFamily="2" charset="-78"/>
              </a:rPr>
              <a:t>.</a:t>
            </a:r>
            <a:r>
              <a:rPr lang="fa-IR" b="1" dirty="0" smtClean="0">
                <a:solidFill>
                  <a:srgbClr val="002060"/>
                </a:solidFill>
                <a:cs typeface="B Nazanin" pitchFamily="2" charset="-78"/>
              </a:rPr>
              <a:t> معیارهای تشخیص محیط واقعی با ملاك و معیارهای ذهنی متفاوت است </a:t>
            </a:r>
            <a:r>
              <a:rPr lang="en-US" b="1" dirty="0" smtClean="0">
                <a:solidFill>
                  <a:srgbClr val="002060"/>
                </a:solidFill>
                <a:cs typeface="B Nazanin" pitchFamily="2" charset="-78"/>
              </a:rPr>
              <a:t>.</a:t>
            </a:r>
            <a:endParaRPr lang="fa-IR" b="1" dirty="0" smtClean="0">
              <a:solidFill>
                <a:srgbClr val="002060"/>
              </a:solidFill>
              <a:cs typeface="B Nazanin" pitchFamily="2" charset="-78"/>
            </a:endParaRPr>
          </a:p>
          <a:p>
            <a:pPr algn="r" rtl="1"/>
            <a:endParaRPr lang="en-US" b="1" dirty="0" smtClean="0">
              <a:solidFill>
                <a:srgbClr val="002060"/>
              </a:solidFill>
              <a:cs typeface="B Nazanin" pitchFamily="2" charset="-78"/>
            </a:endParaRPr>
          </a:p>
          <a:p>
            <a:pPr algn="r" rtl="1"/>
            <a:endParaRPr lang="en-US" b="1" dirty="0" smtClean="0">
              <a:solidFill>
                <a:srgbClr val="002060"/>
              </a:solidFill>
              <a:cs typeface="B Nazanin" pitchFamily="2" charset="-78"/>
            </a:endParaRPr>
          </a:p>
          <a:p>
            <a:endParaRPr lang="en-US" b="1" dirty="0">
              <a:solidFill>
                <a:srgbClr val="002060"/>
              </a:solidFill>
              <a:cs typeface="B Nazanin" pitchFamily="2" charset="-78"/>
            </a:endParaRPr>
          </a:p>
        </p:txBody>
      </p:sp>
      <p:sp>
        <p:nvSpPr>
          <p:cNvPr id="4" name="Title 1"/>
          <p:cNvSpPr>
            <a:spLocks noGrp="1"/>
          </p:cNvSpPr>
          <p:nvPr>
            <p:ph type="title"/>
          </p:nvPr>
        </p:nvSpPr>
        <p:spPr>
          <a:xfrm>
            <a:off x="2281425" y="527604"/>
            <a:ext cx="6413610" cy="916231"/>
          </a:xfrm>
        </p:spPr>
        <p:txBody>
          <a:bodyPr anchor="t">
            <a:normAutofit/>
          </a:bodyPr>
          <a:lstStyle/>
          <a:p>
            <a:pPr algn="r" rtl="1"/>
            <a:r>
              <a:rPr lang="fa-IR" b="1" dirty="0" smtClean="0">
                <a:solidFill>
                  <a:schemeClr val="bg1"/>
                </a:solidFill>
                <a:effectLst>
                  <a:outerShdw blurRad="38100" dist="38100" dir="2700000" algn="tl">
                    <a:srgbClr val="000000">
                      <a:alpha val="43137"/>
                    </a:srgbClr>
                  </a:outerShdw>
                </a:effectLst>
                <a:cs typeface="B Nazanin" pitchFamily="2" charset="-78"/>
              </a:rPr>
              <a:t>محیط ذهنی و محیط واقعی</a:t>
            </a:r>
            <a:endParaRPr lang="en-US" b="1" dirty="0">
              <a:solidFill>
                <a:schemeClr val="bg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1969583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0" y="2512770"/>
            <a:ext cx="7016195" cy="3206805"/>
          </a:xfrm>
        </p:spPr>
        <p:txBody>
          <a:bodyPr/>
          <a:lstStyle/>
          <a:p>
            <a:pPr marL="0" indent="0" algn="just" rtl="1">
              <a:buNone/>
            </a:pPr>
            <a:r>
              <a:rPr lang="fa-IR" b="1" dirty="0" smtClean="0">
                <a:solidFill>
                  <a:srgbClr val="652B91"/>
                </a:solidFill>
                <a:effectLst>
                  <a:outerShdw blurRad="38100" dist="38100" dir="2700000" algn="tl">
                    <a:srgbClr val="000000">
                      <a:alpha val="43137"/>
                    </a:srgbClr>
                  </a:outerShdw>
                </a:effectLst>
                <a:cs typeface="B Nazanin" pitchFamily="2" charset="-78"/>
              </a:rPr>
              <a:t>عدم اطمینان محیطی</a:t>
            </a:r>
            <a:r>
              <a:rPr lang="en-US" b="1" dirty="0">
                <a:solidFill>
                  <a:srgbClr val="652B91"/>
                </a:solidFill>
                <a:effectLst>
                  <a:outerShdw blurRad="38100" dist="38100" dir="2700000" algn="tl">
                    <a:srgbClr val="000000">
                      <a:alpha val="43137"/>
                    </a:srgbClr>
                  </a:outerShdw>
                </a:effectLst>
                <a:cs typeface="B Nazanin" pitchFamily="2" charset="-78"/>
              </a:rPr>
              <a:t>: </a:t>
            </a:r>
            <a:r>
              <a:rPr lang="fa-IR" b="1" dirty="0" smtClean="0">
                <a:solidFill>
                  <a:srgbClr val="002060"/>
                </a:solidFill>
                <a:cs typeface="B Nazanin" pitchFamily="2" charset="-78"/>
              </a:rPr>
              <a:t> همه محیطها یكی نیستند بلكه بر اساس </a:t>
            </a:r>
            <a:r>
              <a:rPr lang="en-US" b="1" dirty="0" smtClean="0">
                <a:solidFill>
                  <a:srgbClr val="002060"/>
                </a:solidFill>
                <a:cs typeface="B Nazanin" pitchFamily="2" charset="-78"/>
              </a:rPr>
              <a:t>" </a:t>
            </a:r>
            <a:r>
              <a:rPr lang="fa-IR" b="1" i="1" u="sng" dirty="0" smtClean="0">
                <a:solidFill>
                  <a:srgbClr val="002060"/>
                </a:solidFill>
                <a:cs typeface="B Nazanin" pitchFamily="2" charset="-78"/>
              </a:rPr>
              <a:t>عدم اطمینان محیطی</a:t>
            </a:r>
            <a:r>
              <a:rPr lang="fa-IR" b="1" dirty="0" smtClean="0">
                <a:solidFill>
                  <a:srgbClr val="002060"/>
                </a:solidFill>
                <a:cs typeface="B Nazanin" pitchFamily="2" charset="-78"/>
              </a:rPr>
              <a:t> </a:t>
            </a:r>
            <a:r>
              <a:rPr lang="en-US" b="1" dirty="0" smtClean="0">
                <a:solidFill>
                  <a:srgbClr val="002060"/>
                </a:solidFill>
                <a:cs typeface="B Nazanin" pitchFamily="2" charset="-78"/>
              </a:rPr>
              <a:t>" </a:t>
            </a:r>
            <a:r>
              <a:rPr lang="fa-IR" b="1" dirty="0" smtClean="0">
                <a:solidFill>
                  <a:srgbClr val="002060"/>
                </a:solidFill>
                <a:cs typeface="B Nazanin" pitchFamily="2" charset="-78"/>
              </a:rPr>
              <a:t>با هم متفاوتند </a:t>
            </a:r>
            <a:r>
              <a:rPr lang="en-US" b="1" dirty="0" smtClean="0">
                <a:solidFill>
                  <a:srgbClr val="002060"/>
                </a:solidFill>
                <a:cs typeface="B Nazanin" pitchFamily="2" charset="-78"/>
              </a:rPr>
              <a:t>.</a:t>
            </a:r>
            <a:r>
              <a:rPr lang="fa-IR" b="1" dirty="0" smtClean="0">
                <a:solidFill>
                  <a:srgbClr val="002060"/>
                </a:solidFill>
                <a:cs typeface="B Nazanin" pitchFamily="2" charset="-78"/>
              </a:rPr>
              <a:t> برخی ایستا و برخی پویا هستند </a:t>
            </a:r>
            <a:r>
              <a:rPr lang="en-US" b="1" dirty="0" smtClean="0">
                <a:solidFill>
                  <a:srgbClr val="002060"/>
                </a:solidFill>
                <a:cs typeface="B Nazanin" pitchFamily="2" charset="-78"/>
              </a:rPr>
              <a:t>.</a:t>
            </a:r>
            <a:r>
              <a:rPr lang="fa-IR" b="1" dirty="0" smtClean="0">
                <a:solidFill>
                  <a:srgbClr val="002060"/>
                </a:solidFill>
                <a:cs typeface="B Nazanin" pitchFamily="2" charset="-78"/>
              </a:rPr>
              <a:t> عدم اطمینان محیطی تهدیدی علیه اثر بخشی سازمان ها است و بدین علت مدیران بدنبال به حداقل رساندن آن از طریق تغییر و تحول در ساختار سازمان هستند .</a:t>
            </a:r>
            <a:endParaRPr lang="en-US" b="1" dirty="0">
              <a:solidFill>
                <a:srgbClr val="002060"/>
              </a:solidFill>
              <a:cs typeface="B Nazanin" pitchFamily="2" charset="-78"/>
            </a:endParaRPr>
          </a:p>
        </p:txBody>
      </p:sp>
      <p:sp>
        <p:nvSpPr>
          <p:cNvPr id="4" name="Title 1"/>
          <p:cNvSpPr>
            <a:spLocks noGrp="1"/>
          </p:cNvSpPr>
          <p:nvPr>
            <p:ph type="title"/>
          </p:nvPr>
        </p:nvSpPr>
        <p:spPr>
          <a:xfrm>
            <a:off x="1059785" y="527604"/>
            <a:ext cx="8093365" cy="916231"/>
          </a:xfrm>
        </p:spPr>
        <p:txBody>
          <a:bodyPr anchor="t">
            <a:normAutofit/>
          </a:bodyPr>
          <a:lstStyle/>
          <a:p>
            <a:pPr algn="r" rtl="1"/>
            <a:r>
              <a:rPr lang="fa-IR" sz="3000" b="1" dirty="0" smtClean="0">
                <a:solidFill>
                  <a:schemeClr val="bg1"/>
                </a:solidFill>
                <a:effectLst>
                  <a:outerShdw blurRad="38100" dist="38100" dir="2700000" algn="tl">
                    <a:srgbClr val="000000">
                      <a:alpha val="43137"/>
                    </a:srgbClr>
                  </a:outerShdw>
                </a:effectLst>
                <a:cs typeface="B Nazanin" pitchFamily="2" charset="-78"/>
              </a:rPr>
              <a:t>عدم اطمینان محیطی </a:t>
            </a:r>
            <a:r>
              <a:rPr lang="en-US" sz="3000" b="1" dirty="0" smtClean="0">
                <a:solidFill>
                  <a:schemeClr val="bg1"/>
                </a:solidFill>
                <a:effectLst>
                  <a:outerShdw blurRad="38100" dist="38100" dir="2700000" algn="tl">
                    <a:srgbClr val="000000">
                      <a:alpha val="43137"/>
                    </a:srgbClr>
                  </a:outerShdw>
                </a:effectLst>
                <a:cs typeface="B Nazanin" pitchFamily="2" charset="-78"/>
              </a:rPr>
              <a:t>Environment Uncertainty</a:t>
            </a:r>
            <a:endParaRPr lang="en-US" sz="3000" b="1" dirty="0">
              <a:solidFill>
                <a:schemeClr val="bg1"/>
              </a:solidFill>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3162</TotalTime>
  <Words>1536</Words>
  <Application>Microsoft Office PowerPoint</Application>
  <PresentationFormat>On-screen Show (4:3)</PresentationFormat>
  <Paragraphs>115</Paragraphs>
  <Slides>29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SimSun</vt:lpstr>
      <vt:lpstr>0 Nazanin</vt:lpstr>
      <vt:lpstr>Arial</vt:lpstr>
      <vt:lpstr>Arial Rounded MT Bold</vt:lpstr>
      <vt:lpstr>B Nazanin</vt:lpstr>
      <vt:lpstr>B Titr</vt:lpstr>
      <vt:lpstr>B Zar</vt:lpstr>
      <vt:lpstr>Calibri</vt:lpstr>
      <vt:lpstr>Wingdings</vt:lpstr>
      <vt:lpstr>Office Theme</vt:lpstr>
      <vt:lpstr>PowerPoint Presentation</vt:lpstr>
      <vt:lpstr> فصل هشتم: محیط ENVIRONMENT </vt:lpstr>
      <vt:lpstr>PowerPoint Presentation</vt:lpstr>
      <vt:lpstr>تعریف محیط </vt:lpstr>
      <vt:lpstr>محیط عمومی   General Environment</vt:lpstr>
      <vt:lpstr>محیط اختصاصی   Specific Environment</vt:lpstr>
      <vt:lpstr>قلمرو سازمان    Domain</vt:lpstr>
      <vt:lpstr>محیط ذهنی و محیط واقعی</vt:lpstr>
      <vt:lpstr>عدم اطمینان محیطی Environment Uncertainty</vt:lpstr>
      <vt:lpstr>محیط ایستا و محیط پویا</vt:lpstr>
      <vt:lpstr>ساختار ماشینی و ساختار ارگانیک Machanistic / Organic Structure</vt:lpstr>
      <vt:lpstr>ساختار ماشینی و ساختار ارگانیک Machanistic / Organic Structure</vt:lpstr>
      <vt:lpstr>مقایسه ساختار ماشینی و ساختار ارگانیک</vt:lpstr>
      <vt:lpstr>انواع محیط نظریه امری و تریست</vt:lpstr>
      <vt:lpstr> محیط ثابت با اجزای غیر مرتبط با هم  Placid-Randomoized Environment </vt:lpstr>
      <vt:lpstr>PowerPoint Presentation</vt:lpstr>
      <vt:lpstr>محیط متغیر واكنشی  </vt:lpstr>
      <vt:lpstr>محیط با عناصر كاملا متغیر Turbulent-Field Environment</vt:lpstr>
      <vt:lpstr>لارنس و لورش  </vt:lpstr>
      <vt:lpstr>تفکیک    Differentiation </vt:lpstr>
      <vt:lpstr>ادغام   Integration </vt:lpstr>
      <vt:lpstr>نتیجه نظریه لارنس و لورش  </vt:lpstr>
      <vt:lpstr>ترکیب نظریه ها - تعریف و سنجش محیط </vt:lpstr>
      <vt:lpstr>محیط های چهار گانه اصلی و ساختار های آن </vt:lpstr>
      <vt:lpstr>رابطه فناوری -ساختار- محیط</vt:lpstr>
      <vt:lpstr>خاصیت تعیین کننده بودن محیط</vt:lpstr>
      <vt:lpstr>نظریه رابطه محیط و جمعیت</vt:lpstr>
      <vt:lpstr>محدودیت و کاربرد نظریه رابطه محیط وجمعیت</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Malaki</cp:lastModifiedBy>
  <cp:revision>106</cp:revision>
  <dcterms:created xsi:type="dcterms:W3CDTF">2013-08-21T19:17:07Z</dcterms:created>
  <dcterms:modified xsi:type="dcterms:W3CDTF">2014-04-28T17:37:15Z</dcterms:modified>
</cp:coreProperties>
</file>