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8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Lst>
  <p:sldSz cx="9144000" cy="6858000" type="screen4x3"/>
  <p:notesSz cx="6858000" cy="9144000"/>
  <p:embeddedFontLst>
    <p:embeddedFont>
      <p:font typeface="B Homa" pitchFamily="2" charset="-78"/>
      <p:regular r:id="rId28"/>
    </p:embeddedFont>
    <p:embeddedFont>
      <p:font typeface="B Koodak" pitchFamily="2" charset="-78"/>
      <p:bold r:id="rId29"/>
    </p:embeddedFont>
    <p:embeddedFont>
      <p:font typeface="Calibri" pitchFamily="34" charset="0"/>
      <p:regular r:id="rId30"/>
      <p:bold r:id="rId31"/>
      <p:italic r:id="rId32"/>
      <p:boldItalic r:id="rId33"/>
    </p:embeddedFont>
    <p:embeddedFont>
      <p:font typeface="B Badr" pitchFamily="2" charset="-78"/>
      <p:regular r:id="rId34"/>
      <p:bold r:id="rId35"/>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autoAdjust="0"/>
    <p:restoredTop sz="94590" autoAdjust="0"/>
  </p:normalViewPr>
  <p:slideViewPr>
    <p:cSldViewPr>
      <p:cViewPr varScale="1">
        <p:scale>
          <a:sx n="71" d="100"/>
          <a:sy n="71" d="100"/>
        </p:scale>
        <p:origin x="-1134" y="-96"/>
      </p:cViewPr>
      <p:guideLst>
        <p:guide orient="horz" pos="2160"/>
        <p:guide pos="2880"/>
      </p:guideLst>
    </p:cSldViewPr>
  </p:slideViewPr>
  <p:outlineViewPr>
    <p:cViewPr>
      <p:scale>
        <a:sx n="33" d="100"/>
        <a:sy n="33" d="100"/>
      </p:scale>
      <p:origin x="0" y="138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64D4D17-D766-4010-9C68-6AE792ABB843}" type="datetimeFigureOut">
              <a:rPr lang="fa-IR" smtClean="0"/>
              <a:t>25/04/36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3F2D2B-1E49-4A4D-BE38-32952921570F}" type="slidenum">
              <a:rPr lang="fa-IR" smtClean="0"/>
              <a:t>‹#›</a:t>
            </a:fld>
            <a:endParaRPr lang="fa-IR"/>
          </a:p>
        </p:txBody>
      </p:sp>
    </p:spTree>
    <p:extLst>
      <p:ext uri="{BB962C8B-B14F-4D97-AF65-F5344CB8AC3E}">
        <p14:creationId xmlns:p14="http://schemas.microsoft.com/office/powerpoint/2010/main" val="2859454109"/>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64D4D17-D766-4010-9C68-6AE792ABB843}" type="datetimeFigureOut">
              <a:rPr lang="fa-IR" smtClean="0"/>
              <a:t>25/04/36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3F2D2B-1E49-4A4D-BE38-32952921570F}" type="slidenum">
              <a:rPr lang="fa-IR" smtClean="0"/>
              <a:t>‹#›</a:t>
            </a:fld>
            <a:endParaRPr lang="fa-IR"/>
          </a:p>
        </p:txBody>
      </p:sp>
    </p:spTree>
    <p:extLst>
      <p:ext uri="{BB962C8B-B14F-4D97-AF65-F5344CB8AC3E}">
        <p14:creationId xmlns:p14="http://schemas.microsoft.com/office/powerpoint/2010/main" val="194078316"/>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64D4D17-D766-4010-9C68-6AE792ABB843}" type="datetimeFigureOut">
              <a:rPr lang="fa-IR" smtClean="0"/>
              <a:t>25/04/36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3F2D2B-1E49-4A4D-BE38-32952921570F}" type="slidenum">
              <a:rPr lang="fa-IR" smtClean="0"/>
              <a:t>‹#›</a:t>
            </a:fld>
            <a:endParaRPr lang="fa-IR"/>
          </a:p>
        </p:txBody>
      </p:sp>
    </p:spTree>
    <p:extLst>
      <p:ext uri="{BB962C8B-B14F-4D97-AF65-F5344CB8AC3E}">
        <p14:creationId xmlns:p14="http://schemas.microsoft.com/office/powerpoint/2010/main" val="3945973499"/>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64D4D17-D766-4010-9C68-6AE792ABB843}" type="datetimeFigureOut">
              <a:rPr lang="fa-IR" smtClean="0"/>
              <a:t>25/04/36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3F2D2B-1E49-4A4D-BE38-32952921570F}" type="slidenum">
              <a:rPr lang="fa-IR" smtClean="0"/>
              <a:t>‹#›</a:t>
            </a:fld>
            <a:endParaRPr lang="fa-IR"/>
          </a:p>
        </p:txBody>
      </p:sp>
    </p:spTree>
    <p:extLst>
      <p:ext uri="{BB962C8B-B14F-4D97-AF65-F5344CB8AC3E}">
        <p14:creationId xmlns:p14="http://schemas.microsoft.com/office/powerpoint/2010/main" val="439930408"/>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64D4D17-D766-4010-9C68-6AE792ABB843}" type="datetimeFigureOut">
              <a:rPr lang="fa-IR" smtClean="0"/>
              <a:t>25/04/36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3F2D2B-1E49-4A4D-BE38-32952921570F}" type="slidenum">
              <a:rPr lang="fa-IR" smtClean="0"/>
              <a:t>‹#›</a:t>
            </a:fld>
            <a:endParaRPr lang="fa-IR"/>
          </a:p>
        </p:txBody>
      </p:sp>
    </p:spTree>
    <p:extLst>
      <p:ext uri="{BB962C8B-B14F-4D97-AF65-F5344CB8AC3E}">
        <p14:creationId xmlns:p14="http://schemas.microsoft.com/office/powerpoint/2010/main" val="660423739"/>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D4D17-D766-4010-9C68-6AE792ABB843}" type="datetimeFigureOut">
              <a:rPr lang="fa-IR" smtClean="0"/>
              <a:t>25/04/36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3F2D2B-1E49-4A4D-BE38-32952921570F}" type="slidenum">
              <a:rPr lang="fa-IR" smtClean="0"/>
              <a:t>‹#›</a:t>
            </a:fld>
            <a:endParaRPr lang="fa-IR"/>
          </a:p>
        </p:txBody>
      </p:sp>
    </p:spTree>
    <p:extLst>
      <p:ext uri="{BB962C8B-B14F-4D97-AF65-F5344CB8AC3E}">
        <p14:creationId xmlns:p14="http://schemas.microsoft.com/office/powerpoint/2010/main" val="3972907911"/>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64D4D17-D766-4010-9C68-6AE792ABB843}" type="datetimeFigureOut">
              <a:rPr lang="fa-IR" smtClean="0"/>
              <a:t>25/04/36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F3F2D2B-1E49-4A4D-BE38-32952921570F}" type="slidenum">
              <a:rPr lang="fa-IR" smtClean="0"/>
              <a:t>‹#›</a:t>
            </a:fld>
            <a:endParaRPr lang="fa-IR"/>
          </a:p>
        </p:txBody>
      </p:sp>
    </p:spTree>
    <p:extLst>
      <p:ext uri="{BB962C8B-B14F-4D97-AF65-F5344CB8AC3E}">
        <p14:creationId xmlns:p14="http://schemas.microsoft.com/office/powerpoint/2010/main" val="1217334237"/>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64D4D17-D766-4010-9C68-6AE792ABB843}" type="datetimeFigureOut">
              <a:rPr lang="fa-IR" smtClean="0"/>
              <a:t>25/04/36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F3F2D2B-1E49-4A4D-BE38-32952921570F}" type="slidenum">
              <a:rPr lang="fa-IR" smtClean="0"/>
              <a:t>‹#›</a:t>
            </a:fld>
            <a:endParaRPr lang="fa-IR"/>
          </a:p>
        </p:txBody>
      </p:sp>
    </p:spTree>
    <p:extLst>
      <p:ext uri="{BB962C8B-B14F-4D97-AF65-F5344CB8AC3E}">
        <p14:creationId xmlns:p14="http://schemas.microsoft.com/office/powerpoint/2010/main" val="3814481992"/>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64D4D17-D766-4010-9C68-6AE792ABB843}" type="datetimeFigureOut">
              <a:rPr lang="fa-IR" smtClean="0"/>
              <a:t>25/04/36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F3F2D2B-1E49-4A4D-BE38-32952921570F}" type="slidenum">
              <a:rPr lang="fa-IR" smtClean="0"/>
              <a:t>‹#›</a:t>
            </a:fld>
            <a:endParaRPr lang="fa-IR"/>
          </a:p>
        </p:txBody>
      </p:sp>
    </p:spTree>
    <p:extLst>
      <p:ext uri="{BB962C8B-B14F-4D97-AF65-F5344CB8AC3E}">
        <p14:creationId xmlns:p14="http://schemas.microsoft.com/office/powerpoint/2010/main" val="360190896"/>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D4D17-D766-4010-9C68-6AE792ABB843}" type="datetimeFigureOut">
              <a:rPr lang="fa-IR" smtClean="0"/>
              <a:t>25/04/36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F3F2D2B-1E49-4A4D-BE38-32952921570F}" type="slidenum">
              <a:rPr lang="fa-IR" smtClean="0"/>
              <a:t>‹#›</a:t>
            </a:fld>
            <a:endParaRPr lang="fa-IR"/>
          </a:p>
        </p:txBody>
      </p:sp>
    </p:spTree>
    <p:extLst>
      <p:ext uri="{BB962C8B-B14F-4D97-AF65-F5344CB8AC3E}">
        <p14:creationId xmlns:p14="http://schemas.microsoft.com/office/powerpoint/2010/main" val="378412048"/>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D4D17-D766-4010-9C68-6AE792ABB843}" type="datetimeFigureOut">
              <a:rPr lang="fa-IR" smtClean="0"/>
              <a:t>25/04/36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F3F2D2B-1E49-4A4D-BE38-32952921570F}" type="slidenum">
              <a:rPr lang="fa-IR" smtClean="0"/>
              <a:t>‹#›</a:t>
            </a:fld>
            <a:endParaRPr lang="fa-IR"/>
          </a:p>
        </p:txBody>
      </p:sp>
    </p:spTree>
    <p:extLst>
      <p:ext uri="{BB962C8B-B14F-4D97-AF65-F5344CB8AC3E}">
        <p14:creationId xmlns:p14="http://schemas.microsoft.com/office/powerpoint/2010/main" val="3154616560"/>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D4D17-D766-4010-9C68-6AE792ABB843}" type="datetimeFigureOut">
              <a:rPr lang="fa-IR" smtClean="0"/>
              <a:t>25/04/36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F3F2D2B-1E49-4A4D-BE38-32952921570F}" type="slidenum">
              <a:rPr lang="fa-IR" smtClean="0"/>
              <a:t>‹#›</a:t>
            </a:fld>
            <a:endParaRPr lang="fa-IR"/>
          </a:p>
        </p:txBody>
      </p:sp>
    </p:spTree>
    <p:extLst>
      <p:ext uri="{BB962C8B-B14F-4D97-AF65-F5344CB8AC3E}">
        <p14:creationId xmlns:p14="http://schemas.microsoft.com/office/powerpoint/2010/main" val="481981137"/>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64D4D17-D766-4010-9C68-6AE792ABB843}" type="datetimeFigureOut">
              <a:rPr lang="fa-IR" smtClean="0"/>
              <a:t>25/04/36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F3F2D2B-1E49-4A4D-BE38-32952921570F}" type="slidenum">
              <a:rPr lang="fa-IR" smtClean="0"/>
              <a:t>‹#›</a:t>
            </a:fld>
            <a:endParaRPr lang="fa-IR"/>
          </a:p>
        </p:txBody>
      </p:sp>
    </p:spTree>
    <p:extLst>
      <p:ext uri="{BB962C8B-B14F-4D97-AF65-F5344CB8AC3E}">
        <p14:creationId xmlns:p14="http://schemas.microsoft.com/office/powerpoint/2010/main" val="1090154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randomBar dir="vert"/>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950952"/>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1"/>
            <a:r>
              <a:rPr lang="fa-IR" b="1" i="0" u="none" strike="noStrike" baseline="0" smtClean="0">
                <a:solidFill>
                  <a:srgbClr val="1F497D"/>
                </a:solidFill>
                <a:cs typeface="B Homa"/>
              </a:rPr>
              <a:t>سومین دلیل عقلی</a:t>
            </a:r>
            <a:endParaRPr lang="fa-IR" b="1" i="0" u="none" strike="noStrike" baseline="0" smtClean="0">
              <a:solidFill>
                <a:srgbClr val="1F497D"/>
              </a:solidFill>
              <a:cs typeface="B Homa"/>
            </a:endParaRPr>
          </a:p>
        </p:txBody>
      </p:sp>
      <p:sp>
        <p:nvSpPr>
          <p:cNvPr id="3" name="Text Placeholder 2"/>
          <p:cNvSpPr>
            <a:spLocks noGrp="1"/>
          </p:cNvSpPr>
          <p:nvPr>
            <p:ph type="body" idx="1"/>
          </p:nvPr>
        </p:nvSpPr>
        <p:spPr/>
        <p:txBody>
          <a:bodyPr/>
          <a:lstStyle/>
          <a:p>
            <a:pPr marR="0" lvl="1" algn="just" rtl="1"/>
            <a:r>
              <a:rPr lang="fa-IR" b="1" i="0" u="none" strike="noStrike" baseline="0" smtClean="0">
                <a:cs typeface="B Badr"/>
              </a:rPr>
              <a:t>افزون بر اين، اساساً نقش رفتار مربى در تربيت ديگران بسى مهمتر از نقش گفتار اوست و كسى كه از نظر رفتار، نقصها و كمبودهايى داشته باشد گفتارش هم تأثير مطلوب را نمى‌بخشد. پس هنگامى هدف الهى از بعثت پيامبران بعنوان مربيان جامعه، بطور كامل تحقق مى‌يابد كه ايشان از هرگونه لغزشى در گفتار و كردارشان مصون باشند.</a:t>
            </a:r>
          </a:p>
        </p:txBody>
      </p:sp>
    </p:spTree>
    <p:extLst>
      <p:ext uri="{BB962C8B-B14F-4D97-AF65-F5344CB8AC3E}">
        <p14:creationId xmlns:p14="http://schemas.microsoft.com/office/powerpoint/2010/main" val="3211395434"/>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just" rtl="1"/>
            <a:endParaRPr lang="fa-IR" b="1" i="0" u="none" strike="noStrike" baseline="0" smtClean="0">
              <a:solidFill>
                <a:srgbClr val="1F497D"/>
              </a:solidFill>
              <a:cs typeface="B Homa"/>
            </a:endParaRPr>
          </a:p>
        </p:txBody>
      </p:sp>
      <p:sp>
        <p:nvSpPr>
          <p:cNvPr id="3" name="Text Placeholder 2"/>
          <p:cNvSpPr>
            <a:spLocks noGrp="1"/>
          </p:cNvSpPr>
          <p:nvPr>
            <p:ph type="body" idx="1"/>
          </p:nvPr>
        </p:nvSpPr>
        <p:spPr/>
        <p:txBody>
          <a:bodyPr/>
          <a:lstStyle/>
          <a:p>
            <a:pPr marR="0" lvl="0" algn="just" rtl="1"/>
            <a:r>
              <a:rPr lang="fa-IR" b="1" i="0" u="none" strike="noStrike" baseline="0" smtClean="0">
                <a:solidFill>
                  <a:srgbClr val="C00000"/>
                </a:solidFill>
                <a:cs typeface="B Koodak"/>
              </a:rPr>
              <a:t>دلايل نقلى بر عصمت انبياء</a:t>
            </a:r>
          </a:p>
        </p:txBody>
      </p:sp>
    </p:spTree>
    <p:extLst>
      <p:ext uri="{BB962C8B-B14F-4D97-AF65-F5344CB8AC3E}">
        <p14:creationId xmlns:p14="http://schemas.microsoft.com/office/powerpoint/2010/main" val="2952697545"/>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1"/>
            <a:r>
              <a:rPr lang="fa-IR" b="1" i="0" u="none" strike="noStrike" baseline="0" smtClean="0">
                <a:solidFill>
                  <a:srgbClr val="1F497D"/>
                </a:solidFill>
                <a:cs typeface="B Homa"/>
              </a:rPr>
              <a:t>اولین آیه</a:t>
            </a:r>
          </a:p>
        </p:txBody>
      </p:sp>
      <p:sp>
        <p:nvSpPr>
          <p:cNvPr id="3" name="Text Placeholder 2"/>
          <p:cNvSpPr>
            <a:spLocks noGrp="1"/>
          </p:cNvSpPr>
          <p:nvPr>
            <p:ph type="body" idx="1"/>
          </p:nvPr>
        </p:nvSpPr>
        <p:spPr/>
        <p:txBody>
          <a:bodyPr/>
          <a:lstStyle/>
          <a:p>
            <a:pPr marL="457200" marR="0" lvl="1" indent="0" algn="just" rtl="1">
              <a:buNone/>
            </a:pPr>
            <a:r>
              <a:rPr lang="fa-IR" b="1" i="0" u="none" strike="noStrike" baseline="0" smtClean="0">
                <a:cs typeface="B Badr"/>
              </a:rPr>
              <a:t>قرآن كريم، گروهى از انسانها را مُخْلَص، (= خالص شده براى خدا) ناميده است كه ابليس هم طمعى در گمراه كردن ايشان نداشته و ندارد و در آنجا كه سوگند ياد كرده كه همه فرزندان آدم(ع) را گمراه كند مخلَصين را استثناء كرده است.</a:t>
            </a:r>
          </a:p>
        </p:txBody>
      </p:sp>
    </p:spTree>
    <p:extLst>
      <p:ext uri="{BB962C8B-B14F-4D97-AF65-F5344CB8AC3E}">
        <p14:creationId xmlns:p14="http://schemas.microsoft.com/office/powerpoint/2010/main" val="2022395367"/>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just" rtl="1"/>
            <a:r>
              <a:rPr lang="fa-IR" b="1" i="0" u="none" strike="noStrike" baseline="0" smtClean="0">
                <a:solidFill>
                  <a:srgbClr val="1F497D"/>
                </a:solidFill>
                <a:cs typeface="B Homa"/>
              </a:rPr>
              <a:t> </a:t>
            </a:r>
          </a:p>
        </p:txBody>
      </p:sp>
      <p:sp>
        <p:nvSpPr>
          <p:cNvPr id="3" name="Text Placeholder 2"/>
          <p:cNvSpPr>
            <a:spLocks noGrp="1"/>
          </p:cNvSpPr>
          <p:nvPr>
            <p:ph type="body" idx="1"/>
          </p:nvPr>
        </p:nvSpPr>
        <p:spPr/>
        <p:txBody>
          <a:bodyPr/>
          <a:lstStyle/>
          <a:p>
            <a:pPr marR="0" lvl="1" algn="just" rtl="1"/>
            <a:r>
              <a:rPr lang="fa-IR" b="1" i="0" u="none" strike="noStrike" baseline="0" smtClean="0">
                <a:cs typeface="B Badr"/>
              </a:rPr>
              <a:t>چنانكه در آيه (82 و 83) از سوره ص از قول وى مى‌فرمايد: «قالَ فَبِعِزَّتِكَ لَأُغْوِيَنَّهُمْ أَجْمَعِين. إِلاّ عِبادَكَ مِنْهُمُ الُْمخْلَصِين». </a:t>
            </a:r>
          </a:p>
          <a:p>
            <a:pPr marR="0" lvl="1" algn="just" rtl="1"/>
            <a:r>
              <a:rPr lang="fa-IR" b="1" i="0" u="none" strike="noStrike" baseline="0" smtClean="0">
                <a:cs typeface="B Badr"/>
              </a:rPr>
              <a:t>و بى شك، طمع نداشتن ابليس در گمراهى ايشان بخاطر مصونيّتى است كه از گمراهى و آلودگى دارند و گرنه دشمنى وى شامل ايشان هم مى‌شود و در صورتى كه امكان مى‌داشت هرگز دست از گمراه كردن ايشان برنمى داشت.</a:t>
            </a:r>
          </a:p>
        </p:txBody>
      </p:sp>
    </p:spTree>
    <p:extLst>
      <p:ext uri="{BB962C8B-B14F-4D97-AF65-F5344CB8AC3E}">
        <p14:creationId xmlns:p14="http://schemas.microsoft.com/office/powerpoint/2010/main" val="2097895116"/>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just" rtl="1"/>
            <a:endParaRPr lang="fa-IR" b="1" i="0" u="none" strike="noStrike" baseline="0" smtClean="0">
              <a:solidFill>
                <a:srgbClr val="1F497D"/>
              </a:solidFill>
              <a:cs typeface="B Homa"/>
            </a:endParaRPr>
          </a:p>
        </p:txBody>
      </p:sp>
      <p:sp>
        <p:nvSpPr>
          <p:cNvPr id="3" name="Text Placeholder 2"/>
          <p:cNvSpPr>
            <a:spLocks noGrp="1"/>
          </p:cNvSpPr>
          <p:nvPr>
            <p:ph type="body" idx="1"/>
          </p:nvPr>
        </p:nvSpPr>
        <p:spPr/>
        <p:txBody>
          <a:bodyPr/>
          <a:lstStyle/>
          <a:p>
            <a:pPr marR="0" lvl="1" algn="just" rtl="1"/>
            <a:r>
              <a:rPr lang="fa-IR" b="1" i="0" u="none" strike="noStrike" baseline="0" smtClean="0">
                <a:cs typeface="B Badr"/>
              </a:rPr>
              <a:t>بنابراين، عنوان «مُخلَص» مساوى با «معصوم» خواهد بود. و هر چند دليلى بر اختصاص اين صفت به انبياء (عليهم السلام) نداريم ولى بدون ترديد، شامل ايشان هم مى‌شود، چنانكه قرآن كريم تعدادى از انبياء را از مخلصين شمرده و از جمله در آيه (45 و 46) از سوره ص مى‌فرمايد:</a:t>
            </a:r>
          </a:p>
          <a:p>
            <a:pPr marR="0" lvl="1" algn="just" rtl="1"/>
            <a:r>
              <a:rPr lang="fa-IR" b="1" i="0" u="none" strike="noStrike" baseline="0" smtClean="0">
                <a:cs typeface="B Badr"/>
              </a:rPr>
              <a:t>«وَ اذْكُرْ عِبادَنا إِبْراهِيمَ وَ إِسْحاقَ وَ يَعْقُوبَ أُولِي الْأَيْدِي وَ الْأَبْصار. إِنّا أَخْلَصْناهُمْ بِخالِصَة ذِكْرَى الدّار» و در آيه (51) از سوره مردم مى‌فرمايد: «وَ اذْكُرْ فِي الْكِتابِ مُوسى إِنَّهُ كانَ مُخْلَصاً وَ كانَ رَسُولاً نَبِيّا» </a:t>
            </a:r>
          </a:p>
        </p:txBody>
      </p:sp>
    </p:spTree>
    <p:extLst>
      <p:ext uri="{BB962C8B-B14F-4D97-AF65-F5344CB8AC3E}">
        <p14:creationId xmlns:p14="http://schemas.microsoft.com/office/powerpoint/2010/main" val="3956042682"/>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just" rtl="1"/>
            <a:endParaRPr lang="fa-IR" b="1" i="0" u="none" strike="noStrike" baseline="0" smtClean="0">
              <a:solidFill>
                <a:srgbClr val="1F497D"/>
              </a:solidFill>
              <a:cs typeface="B Homa"/>
            </a:endParaRPr>
          </a:p>
        </p:txBody>
      </p:sp>
      <p:sp>
        <p:nvSpPr>
          <p:cNvPr id="3" name="Text Placeholder 2"/>
          <p:cNvSpPr>
            <a:spLocks noGrp="1"/>
          </p:cNvSpPr>
          <p:nvPr>
            <p:ph type="body" idx="1"/>
          </p:nvPr>
        </p:nvSpPr>
        <p:spPr/>
        <p:txBody>
          <a:bodyPr/>
          <a:lstStyle/>
          <a:p>
            <a:pPr marR="0" lvl="1" algn="just" rtl="1"/>
            <a:r>
              <a:rPr lang="fa-IR" b="1" i="0" u="none" strike="noStrike" baseline="0" smtClean="0">
                <a:cs typeface="B Badr"/>
              </a:rPr>
              <a:t>و نيز علت مصونيّت حضرت يوسف (ع) را كه در سخت ترين شرايط لغزش، قرار گرفته بود مُخلَص بودن وى دانسته و در آيه (24) سوره يوسف مى‌فرمايد:</a:t>
            </a:r>
          </a:p>
          <a:p>
            <a:pPr marR="0" lvl="1" algn="just" rtl="1"/>
            <a:r>
              <a:rPr lang="fa-IR" b="1" i="0" u="none" strike="noStrike" baseline="0" smtClean="0">
                <a:cs typeface="B Badr"/>
              </a:rPr>
              <a:t>«كَذلِكَ لِنَصْرِفَ عَنْهُ السُّوءَ وَ الْفَحْشاءَ إِنَّهُ مِنْ عِبادِنَا الُْمخْلَصِين». </a:t>
            </a:r>
          </a:p>
        </p:txBody>
      </p:sp>
    </p:spTree>
    <p:extLst>
      <p:ext uri="{BB962C8B-B14F-4D97-AF65-F5344CB8AC3E}">
        <p14:creationId xmlns:p14="http://schemas.microsoft.com/office/powerpoint/2010/main" val="1894415828"/>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1"/>
            <a:r>
              <a:rPr lang="fa-IR" b="1" i="0" u="none" strike="noStrike" baseline="0" smtClean="0">
                <a:solidFill>
                  <a:srgbClr val="1F497D"/>
                </a:solidFill>
                <a:cs typeface="B Homa"/>
              </a:rPr>
              <a:t>دومین آیه</a:t>
            </a:r>
          </a:p>
        </p:txBody>
      </p:sp>
      <p:sp>
        <p:nvSpPr>
          <p:cNvPr id="3" name="Text Placeholder 2"/>
          <p:cNvSpPr>
            <a:spLocks noGrp="1"/>
          </p:cNvSpPr>
          <p:nvPr>
            <p:ph type="body" idx="1"/>
          </p:nvPr>
        </p:nvSpPr>
        <p:spPr/>
        <p:txBody>
          <a:bodyPr/>
          <a:lstStyle/>
          <a:p>
            <a:pPr marL="457200" marR="0" lvl="1" indent="0" algn="just" rtl="1">
              <a:buNone/>
            </a:pPr>
            <a:r>
              <a:rPr lang="fa-IR" b="1" i="0" u="none" strike="noStrike" baseline="0" smtClean="0">
                <a:cs typeface="B Badr"/>
              </a:rPr>
              <a:t>قرآن </a:t>
            </a:r>
            <a:r>
              <a:rPr lang="fa-IR" b="1" i="0" u="none" strike="noStrike" baseline="0" smtClean="0">
                <a:cs typeface="B Badr"/>
              </a:rPr>
              <a:t>كريم، اطاعت پيامبران را بطور مطلق، لازم دانسته، و از جمله در آيه (63) از سوره نساء مى‌فرمايد: «وَ ما أَرْسَلْنا مِنْ رَسُول إِلاّ لِيُطاعَ بِإِذْنِ اللّه» و اطاعت مطلق از ايشان در صورتى صحيح است كه در راستاى اطاعت خدا باشد و پيروى از آنان منافاتى با اطاعت از خداى متعال نداشته باشد و گرنه امر به اطاعت مطلق از خداى متعال و اطاعت مطلق از كسانى كه در معرض خطا و انحراف باشند موجب تناقض خواهد بود.</a:t>
            </a:r>
          </a:p>
        </p:txBody>
      </p:sp>
    </p:spTree>
    <p:extLst>
      <p:ext uri="{BB962C8B-B14F-4D97-AF65-F5344CB8AC3E}">
        <p14:creationId xmlns:p14="http://schemas.microsoft.com/office/powerpoint/2010/main" val="2361771671"/>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1"/>
            <a:r>
              <a:rPr lang="fa-IR" b="1" i="0" u="none" strike="noStrike" baseline="0" smtClean="0">
                <a:solidFill>
                  <a:srgbClr val="1F497D"/>
                </a:solidFill>
                <a:cs typeface="B Homa"/>
              </a:rPr>
              <a:t>سومین آیه </a:t>
            </a:r>
          </a:p>
        </p:txBody>
      </p:sp>
      <p:sp>
        <p:nvSpPr>
          <p:cNvPr id="3" name="Text Placeholder 2"/>
          <p:cNvSpPr>
            <a:spLocks noGrp="1"/>
          </p:cNvSpPr>
          <p:nvPr>
            <p:ph type="body" idx="1"/>
          </p:nvPr>
        </p:nvSpPr>
        <p:spPr/>
        <p:txBody>
          <a:bodyPr/>
          <a:lstStyle/>
          <a:p>
            <a:pPr marL="457200" marR="0" lvl="1" indent="0" algn="just" rtl="1">
              <a:buNone/>
            </a:pPr>
            <a:r>
              <a:rPr lang="fa-IR" b="1" i="0" u="none" strike="noStrike" baseline="0" smtClean="0">
                <a:cs typeface="B Badr"/>
              </a:rPr>
              <a:t>قرآن </a:t>
            </a:r>
            <a:r>
              <a:rPr lang="fa-IR" b="1" i="0" u="none" strike="noStrike" baseline="0" smtClean="0">
                <a:cs typeface="B Badr"/>
              </a:rPr>
              <a:t>كريم، مناصب الهى را اختصاص به كسانى داده است كه آلوده به «ظلم» نباشند و در پاسخ حضرت ابراهيم(ع) كه منصب امامت را براى فرزندانش درخواست كرده بود مى فرمايد: «لا يَنالُ عَهْدِي الظّالِمِين</a:t>
            </a:r>
            <a:r>
              <a:rPr lang="fa-IR" b="1" i="0" u="none" strike="noStrike" baseline="0" smtClean="0">
                <a:cs typeface="B Badr"/>
              </a:rPr>
              <a:t>» (بقره/124)، </a:t>
            </a:r>
            <a:r>
              <a:rPr lang="fa-IR" b="1" i="0" u="none" strike="noStrike" baseline="0" smtClean="0">
                <a:cs typeface="B Badr"/>
              </a:rPr>
              <a:t>و مى‌دانيم كه هر گناهى دست كم، ظلم به نفس مى‌باشد و هر گنهكارى در عرف قرآن كريم «ظالم» ناميده مى‌شود پس پيامبران يعنى صاحبان منصب الهى نبوت و رسالت هم منزه از هرگونه ظلم و گناهى خواهند بود.</a:t>
            </a:r>
          </a:p>
        </p:txBody>
      </p:sp>
    </p:spTree>
    <p:extLst>
      <p:ext uri="{BB962C8B-B14F-4D97-AF65-F5344CB8AC3E}">
        <p14:creationId xmlns:p14="http://schemas.microsoft.com/office/powerpoint/2010/main" val="1590756176"/>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just" rtl="1"/>
            <a:r>
              <a:rPr lang="fa-IR" b="1" i="0" u="none" strike="noStrike" baseline="0" smtClean="0">
                <a:solidFill>
                  <a:srgbClr val="1F497D"/>
                </a:solidFill>
                <a:cs typeface="B Homa"/>
              </a:rPr>
              <a:t>نکته</a:t>
            </a:r>
          </a:p>
        </p:txBody>
      </p:sp>
      <p:sp>
        <p:nvSpPr>
          <p:cNvPr id="3" name="Text Placeholder 2"/>
          <p:cNvSpPr>
            <a:spLocks noGrp="1"/>
          </p:cNvSpPr>
          <p:nvPr>
            <p:ph type="body" idx="1"/>
          </p:nvPr>
        </p:nvSpPr>
        <p:spPr/>
        <p:txBody>
          <a:bodyPr/>
          <a:lstStyle/>
          <a:p>
            <a:pPr marR="0" lvl="1" algn="just" rtl="1"/>
            <a:r>
              <a:rPr lang="fa-IR" b="1" i="0" u="none" strike="noStrike" baseline="0" smtClean="0">
                <a:cs typeface="B Badr"/>
              </a:rPr>
              <a:t>از آيات ديگر و نيز از روايات فراوانى مى‌توان عصمت انبياء (عليهم السلام) را استفاده كرد كه از پرداختن به آنها صرف نظر مى‌كنيم.</a:t>
            </a:r>
          </a:p>
        </p:txBody>
      </p:sp>
    </p:spTree>
    <p:extLst>
      <p:ext uri="{BB962C8B-B14F-4D97-AF65-F5344CB8AC3E}">
        <p14:creationId xmlns:p14="http://schemas.microsoft.com/office/powerpoint/2010/main" val="3184539104"/>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1"/>
            <a:r>
              <a:rPr lang="fa-IR" b="1" i="0" u="none" strike="noStrike" baseline="0" smtClean="0">
                <a:solidFill>
                  <a:srgbClr val="1F497D"/>
                </a:solidFill>
                <a:cs typeface="B Homa"/>
              </a:rPr>
              <a:t>راز عصمت انبياء</a:t>
            </a:r>
          </a:p>
        </p:txBody>
      </p:sp>
      <p:sp>
        <p:nvSpPr>
          <p:cNvPr id="3" name="Text Placeholder 2"/>
          <p:cNvSpPr>
            <a:spLocks noGrp="1"/>
          </p:cNvSpPr>
          <p:nvPr>
            <p:ph type="body" idx="1"/>
          </p:nvPr>
        </p:nvSpPr>
        <p:spPr/>
        <p:txBody>
          <a:bodyPr/>
          <a:lstStyle/>
          <a:p>
            <a:pPr marR="7200" lvl="0" algn="just" rtl="1"/>
            <a:r>
              <a:rPr lang="fa-IR" b="1" i="0" u="none" strike="noStrike" baseline="0" smtClean="0">
                <a:solidFill>
                  <a:srgbClr val="C00000"/>
                </a:solidFill>
                <a:cs typeface="B Koodak"/>
              </a:rPr>
              <a:t>راز مصونیت از خطا در دریافت وحی</a:t>
            </a:r>
          </a:p>
          <a:p>
            <a:pPr marR="0" lvl="0" algn="just" rtl="1"/>
            <a:r>
              <a:rPr lang="fa-IR" b="1" i="0" u="none" strike="noStrike" baseline="0" smtClean="0">
                <a:solidFill>
                  <a:srgbClr val="C00000"/>
                </a:solidFill>
                <a:cs typeface="B Koodak"/>
              </a:rPr>
              <a:t>راز عصمت انبياء (عليهم السلام) در انجام وظايف الهى و از جمله ابلاغ پيام و رسالت پروردگار به مردم</a:t>
            </a:r>
          </a:p>
        </p:txBody>
      </p:sp>
    </p:spTree>
    <p:extLst>
      <p:ext uri="{BB962C8B-B14F-4D97-AF65-F5344CB8AC3E}">
        <p14:creationId xmlns:p14="http://schemas.microsoft.com/office/powerpoint/2010/main" val="3901385372"/>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1"/>
            <a:r>
              <a:rPr lang="fa-IR" b="1" i="0" u="none" strike="noStrike" baseline="0" smtClean="0">
                <a:solidFill>
                  <a:srgbClr val="1F497D"/>
                </a:solidFill>
                <a:cs typeface="B Homa"/>
              </a:rPr>
              <a:t>درس بيست و پنجم </a:t>
            </a:r>
            <a:endParaRPr lang="en-US" b="1" i="0" u="none" strike="noStrike" baseline="0" smtClean="0">
              <a:solidFill>
                <a:srgbClr val="1F497D"/>
              </a:solidFill>
              <a:cs typeface="B Homa"/>
            </a:endParaRPr>
          </a:p>
        </p:txBody>
      </p:sp>
      <p:sp>
        <p:nvSpPr>
          <p:cNvPr id="3" name="Text Placeholder 2"/>
          <p:cNvSpPr>
            <a:spLocks noGrp="1"/>
          </p:cNvSpPr>
          <p:nvPr>
            <p:ph type="body" idx="1"/>
          </p:nvPr>
        </p:nvSpPr>
        <p:spPr/>
        <p:txBody>
          <a:bodyPr/>
          <a:lstStyle/>
          <a:p>
            <a:pPr marR="0" lvl="0" algn="just" rtl="1"/>
            <a:r>
              <a:rPr lang="fa-IR" b="1" i="0" u="none" strike="noStrike" baseline="0" smtClean="0">
                <a:solidFill>
                  <a:srgbClr val="C00000"/>
                </a:solidFill>
                <a:cs typeface="B Koodak"/>
              </a:rPr>
              <a:t>دلايل عصمت انبياء </a:t>
            </a:r>
          </a:p>
          <a:p>
            <a:pPr marR="0" lvl="1" algn="just" rtl="1"/>
            <a:r>
              <a:rPr lang="fa-IR" b="1" i="0" u="none" strike="noStrike" baseline="0" smtClean="0">
                <a:cs typeface="B Badr"/>
              </a:rPr>
              <a:t>ـ مقدمه</a:t>
            </a:r>
          </a:p>
          <a:p>
            <a:pPr marR="0" lvl="1" algn="just" rtl="1"/>
            <a:r>
              <a:rPr lang="fa-IR" b="1" i="0" u="none" strike="noStrike" baseline="0" smtClean="0">
                <a:cs typeface="B Badr"/>
              </a:rPr>
              <a:t>شامل: دلايل عقلى بر عصمت انبياء</a:t>
            </a:r>
          </a:p>
          <a:p>
            <a:pPr marR="0" lvl="1" algn="just" rtl="1"/>
            <a:r>
              <a:rPr lang="fa-IR" b="1" i="0" u="none" strike="noStrike" baseline="0" smtClean="0">
                <a:cs typeface="B Badr"/>
              </a:rPr>
              <a:t>ـ دلايل نقلى بر عصمت انبياء</a:t>
            </a:r>
          </a:p>
          <a:p>
            <a:pPr marR="0" lvl="1" algn="just" rtl="1"/>
            <a:r>
              <a:rPr lang="fa-IR" b="1" i="0" u="none" strike="noStrike" baseline="0" smtClean="0">
                <a:cs typeface="B Badr"/>
              </a:rPr>
              <a:t>ـ راز عصمت انبياء</a:t>
            </a:r>
          </a:p>
          <a:p>
            <a:pPr marR="0" lvl="0" algn="just" rtl="1"/>
            <a:endParaRPr lang="fa-IR" b="1" i="0" u="none" strike="noStrike" baseline="0" smtClean="0">
              <a:solidFill>
                <a:srgbClr val="C00000"/>
              </a:solidFill>
              <a:cs typeface="B Koodak"/>
            </a:endParaRPr>
          </a:p>
        </p:txBody>
      </p:sp>
    </p:spTree>
    <p:extLst>
      <p:ext uri="{BB962C8B-B14F-4D97-AF65-F5344CB8AC3E}">
        <p14:creationId xmlns:p14="http://schemas.microsoft.com/office/powerpoint/2010/main" val="2995276230"/>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algn="just" rtl="1"/>
            <a:r>
              <a:rPr lang="fa-IR" sz="3600" b="1" i="0" u="none" strike="noStrike" baseline="0" smtClean="0">
                <a:solidFill>
                  <a:srgbClr val="1F497D"/>
                </a:solidFill>
                <a:cs typeface="B Homa"/>
              </a:rPr>
              <a:t>الف: راز مصونيّت ايشان در مقام دريافت وحى :</a:t>
            </a:r>
          </a:p>
        </p:txBody>
      </p:sp>
      <p:sp>
        <p:nvSpPr>
          <p:cNvPr id="3" name="Text Placeholder 2"/>
          <p:cNvSpPr>
            <a:spLocks noGrp="1"/>
          </p:cNvSpPr>
          <p:nvPr>
            <p:ph type="body" idx="1"/>
          </p:nvPr>
        </p:nvSpPr>
        <p:spPr/>
        <p:txBody>
          <a:bodyPr>
            <a:normAutofit lnSpcReduction="10000"/>
          </a:bodyPr>
          <a:lstStyle/>
          <a:p>
            <a:pPr marR="0" lvl="1" algn="just" rtl="1"/>
            <a:r>
              <a:rPr lang="fa-IR" b="1" i="0" u="none" strike="noStrike" baseline="0" smtClean="0">
                <a:cs typeface="B Badr"/>
              </a:rPr>
              <a:t>اساساً ادراك وحى از قبيل ادراكات خطابردار نيست و كسى كه استعداد دريافت آنرا داشته باشد واجد يك حقيقت علمى مى‌شود كه حضوراً آنرا با وحى كننده خواه فرشته‌اى واسطه باشد يا نباشد مشاهده مى‌كند («ما كَذَبَ الْفُؤادُ ما رَأى». سوره نجم، آيه 11) و امكان ندارد كه گيرنده وحى، دچار ترديد شود كه آيا وحى را دريافت داشته يا نه؟ و يا چه كسى به او وحى كرده است؟ و يا مفاد و محتواى آن چيست؟ و اگر در پاره‌اى از داستانهاى ساختگى آمده است كه پيامبرى در پيامبرى خودش شك كرد يا مفاد وحى را درك نكرد يا وحى كننده را نشناخت كذب محض است و چنين اباطيلى شبيه آن است كه گفته شود كسى در وجود خودش يا در امور حضورى و وجدانيش شك كرده است!!</a:t>
            </a:r>
          </a:p>
        </p:txBody>
      </p:sp>
    </p:spTree>
    <p:extLst>
      <p:ext uri="{BB962C8B-B14F-4D97-AF65-F5344CB8AC3E}">
        <p14:creationId xmlns:p14="http://schemas.microsoft.com/office/powerpoint/2010/main" val="3289212131"/>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just" rtl="1"/>
            <a:endParaRPr lang="fa-IR" b="1" i="0" u="none" strike="noStrike" baseline="0" smtClean="0">
              <a:solidFill>
                <a:srgbClr val="1F497D"/>
              </a:solidFill>
              <a:cs typeface="B Homa"/>
            </a:endParaRPr>
          </a:p>
        </p:txBody>
      </p:sp>
      <p:sp>
        <p:nvSpPr>
          <p:cNvPr id="3" name="Text Placeholder 2"/>
          <p:cNvSpPr>
            <a:spLocks noGrp="1"/>
          </p:cNvSpPr>
          <p:nvPr>
            <p:ph type="body" idx="1"/>
          </p:nvPr>
        </p:nvSpPr>
        <p:spPr/>
        <p:txBody>
          <a:bodyPr/>
          <a:lstStyle/>
          <a:p>
            <a:pPr marR="0" lvl="0" algn="just" rtl="1"/>
            <a:r>
              <a:rPr lang="fa-IR" b="1" i="0" u="none" strike="noStrike" baseline="0" smtClean="0">
                <a:solidFill>
                  <a:srgbClr val="C00000"/>
                </a:solidFill>
                <a:cs typeface="B Koodak"/>
              </a:rPr>
              <a:t>ب: راز عصمت انبياء (عليهم السلام) در انجام وظايف الهى و از جمله ابلاغ پيام و رسالت پروردگار به مردم:</a:t>
            </a:r>
          </a:p>
        </p:txBody>
      </p:sp>
    </p:spTree>
    <p:extLst>
      <p:ext uri="{BB962C8B-B14F-4D97-AF65-F5344CB8AC3E}">
        <p14:creationId xmlns:p14="http://schemas.microsoft.com/office/powerpoint/2010/main" val="3853427245"/>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1"/>
            <a:r>
              <a:rPr lang="fa-IR" b="1" i="0" u="none" strike="noStrike" baseline="0" smtClean="0">
                <a:solidFill>
                  <a:srgbClr val="1F497D"/>
                </a:solidFill>
                <a:cs typeface="B Homa"/>
              </a:rPr>
              <a:t>مقدمه</a:t>
            </a:r>
          </a:p>
        </p:txBody>
      </p:sp>
      <p:sp>
        <p:nvSpPr>
          <p:cNvPr id="3" name="Text Placeholder 2"/>
          <p:cNvSpPr>
            <a:spLocks noGrp="1"/>
          </p:cNvSpPr>
          <p:nvPr>
            <p:ph type="body" idx="1"/>
          </p:nvPr>
        </p:nvSpPr>
        <p:spPr/>
        <p:txBody>
          <a:bodyPr/>
          <a:lstStyle/>
          <a:p>
            <a:pPr marR="0" lvl="1" algn="just" rtl="1"/>
            <a:r>
              <a:rPr lang="fa-IR" b="1" i="0" u="none" strike="noStrike" baseline="0" smtClean="0">
                <a:cs typeface="B Badr"/>
              </a:rPr>
              <a:t>كارهاى اختيارى بشر به اين صورت، انجام مى‌گيرد كه ميلى در درون انسان نسبت به امر مطلوبى پديد مى‌آيد و در اثر عوامل مختلفى برانگيخته مى‌شود و شخص به كمك علوم و ادراكات گوناگونى راه رسيدن به هدف مطلوب را تشخيص مى‌دهد و اقدام به كارى متناسب با آن مى‌كند. </a:t>
            </a:r>
          </a:p>
          <a:p>
            <a:pPr marR="0" lvl="1" algn="just" rtl="1"/>
            <a:r>
              <a:rPr lang="fa-IR" b="1" i="0" u="none" strike="noStrike" baseline="0" smtClean="0">
                <a:cs typeface="B Badr"/>
              </a:rPr>
              <a:t>و در صورتى كه ميل هاى متعارض و كشش هاى متزاحمى وجود داشته باشد سعى مى كند بهترين و ارزنده ترين آنها را تشخيص دهد و آنرا برگزيند. </a:t>
            </a:r>
          </a:p>
        </p:txBody>
      </p:sp>
    </p:spTree>
    <p:extLst>
      <p:ext uri="{BB962C8B-B14F-4D97-AF65-F5344CB8AC3E}">
        <p14:creationId xmlns:p14="http://schemas.microsoft.com/office/powerpoint/2010/main" val="2696972232"/>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just" rtl="1"/>
            <a:endParaRPr lang="fa-IR" b="1" i="0" u="none" strike="noStrike" baseline="0" smtClean="0">
              <a:solidFill>
                <a:srgbClr val="1F497D"/>
              </a:solidFill>
              <a:cs typeface="B Homa"/>
            </a:endParaRPr>
          </a:p>
        </p:txBody>
      </p:sp>
      <p:sp>
        <p:nvSpPr>
          <p:cNvPr id="3" name="Text Placeholder 2"/>
          <p:cNvSpPr>
            <a:spLocks noGrp="1"/>
          </p:cNvSpPr>
          <p:nvPr>
            <p:ph type="body" idx="1"/>
          </p:nvPr>
        </p:nvSpPr>
        <p:spPr/>
        <p:txBody>
          <a:bodyPr/>
          <a:lstStyle/>
          <a:p>
            <a:pPr marR="0" lvl="1" algn="just" rtl="1"/>
            <a:r>
              <a:rPr lang="fa-IR" b="1" i="0" u="none" strike="noStrike" baseline="0" smtClean="0">
                <a:cs typeface="B Badr"/>
              </a:rPr>
              <a:t>ولى گاهى در اثر نارسايى دانش، در ارزيابى و تشخيص بهتر، اشتباه مى‌كند يا غفلت از امر برتر يا عادت و انس به امر پست تر، موجب سوء گزينش مى‌شود و مجالى براى انديشه صحيح و انتخاب اصلح، باقى نمى‌ماند.</a:t>
            </a:r>
          </a:p>
        </p:txBody>
      </p:sp>
    </p:spTree>
    <p:extLst>
      <p:ext uri="{BB962C8B-B14F-4D97-AF65-F5344CB8AC3E}">
        <p14:creationId xmlns:p14="http://schemas.microsoft.com/office/powerpoint/2010/main" val="1981019563"/>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just" rtl="1"/>
            <a:endParaRPr lang="fa-IR" b="1" i="0" u="none" strike="noStrike" baseline="0" smtClean="0">
              <a:solidFill>
                <a:srgbClr val="1F497D"/>
              </a:solidFill>
              <a:cs typeface="B Homa"/>
            </a:endParaRPr>
          </a:p>
        </p:txBody>
      </p:sp>
      <p:sp>
        <p:nvSpPr>
          <p:cNvPr id="3" name="Text Placeholder 2"/>
          <p:cNvSpPr>
            <a:spLocks noGrp="1"/>
          </p:cNvSpPr>
          <p:nvPr>
            <p:ph type="body" idx="1"/>
          </p:nvPr>
        </p:nvSpPr>
        <p:spPr/>
        <p:txBody>
          <a:bodyPr>
            <a:normAutofit lnSpcReduction="10000"/>
          </a:bodyPr>
          <a:lstStyle/>
          <a:p>
            <a:pPr marR="0" lvl="1" algn="just" rtl="1"/>
            <a:r>
              <a:rPr lang="fa-IR" b="1" i="0" u="none" strike="noStrike" baseline="0" smtClean="0">
                <a:cs typeface="B Badr"/>
              </a:rPr>
              <a:t>پس هر قدر انسان، حقايق را بهتر بشناسد و نسبت به آنها آگاهى و توجه بيشتر و زنده‌تر و پايدارترى داشته باشد و نيز اراده نيرومندترى بر مهار كردن تمايلات و هيجانات درونيش داشته باشد حسن انتخاب بيشترى خواهد داشت و از لغزشها و كجرويها بيشتر در امان خواهد بود.</a:t>
            </a:r>
          </a:p>
          <a:p>
            <a:pPr marR="0" lvl="1" algn="just" rtl="1"/>
            <a:r>
              <a:rPr lang="fa-IR" b="1" i="0" u="none" strike="noStrike" baseline="0" smtClean="0">
                <a:cs typeface="B Badr"/>
              </a:rPr>
              <a:t>و به همين جهت است كه افراد مستعد با برخوردارى از دانش و بينش لازم و بهره مندى از تربيت صحيح، مراتب مختلفى را از كمال و فضيلت بدست مى‌آورند تا آنجا كه به مرز عصمت، نزديك مى‌شوند و حتى خيال گناه و كار زشت را هم در سر نمى‌پرورانند چنانكه هيچ فرد عاقلى به فكر نوشيدن داروهاى سمى و كشنده يا خوردن مواد پليد و گنديده نمى‌افتد.</a:t>
            </a:r>
          </a:p>
        </p:txBody>
      </p:sp>
    </p:spTree>
    <p:extLst>
      <p:ext uri="{BB962C8B-B14F-4D97-AF65-F5344CB8AC3E}">
        <p14:creationId xmlns:p14="http://schemas.microsoft.com/office/powerpoint/2010/main" val="2041359075"/>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1"/>
            <a:r>
              <a:rPr lang="fa-IR" b="1" i="0" u="none" strike="noStrike" baseline="0" smtClean="0">
                <a:solidFill>
                  <a:srgbClr val="1F497D"/>
                </a:solidFill>
                <a:cs typeface="B Homa"/>
              </a:rPr>
              <a:t>نتیجه:</a:t>
            </a:r>
          </a:p>
        </p:txBody>
      </p:sp>
      <p:sp>
        <p:nvSpPr>
          <p:cNvPr id="3" name="Text Placeholder 2"/>
          <p:cNvSpPr>
            <a:spLocks noGrp="1"/>
          </p:cNvSpPr>
          <p:nvPr>
            <p:ph type="body" idx="1"/>
          </p:nvPr>
        </p:nvSpPr>
        <p:spPr/>
        <p:txBody>
          <a:bodyPr/>
          <a:lstStyle/>
          <a:p>
            <a:pPr marR="0" lvl="1" algn="just" rtl="1"/>
            <a:r>
              <a:rPr lang="fa-IR" b="1" i="0" u="none" strike="noStrike" baseline="0" smtClean="0">
                <a:cs typeface="B Badr"/>
              </a:rPr>
              <a:t>براى فردى مانند انبیاء که تحت تربیت الهی و عنایات او هستند،  بدى و زشتى همه گناهان همانقدر روشن است كه زيان نوشيدن زهر، و زشتى اشياء پليد و آلوده براى ديگران، و همانگونه كه اجتناب افراد عادى از چنين كارهايى جنبه جبرى ندارد اجتناب معصوم از گناهان هم به هيچ وجه منافاتى با اختيار وى نخواهد داشت.</a:t>
            </a:r>
          </a:p>
        </p:txBody>
      </p:sp>
    </p:spTree>
    <p:extLst>
      <p:ext uri="{BB962C8B-B14F-4D97-AF65-F5344CB8AC3E}">
        <p14:creationId xmlns:p14="http://schemas.microsoft.com/office/powerpoint/2010/main" val="2988360554"/>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144847"/>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1"/>
            <a:r>
              <a:rPr lang="fa-IR" b="1" i="0" u="none" strike="noStrike" baseline="0" smtClean="0">
                <a:solidFill>
                  <a:srgbClr val="1F497D"/>
                </a:solidFill>
                <a:cs typeface="B Homa"/>
              </a:rPr>
              <a:t>مقدّمه</a:t>
            </a:r>
          </a:p>
        </p:txBody>
      </p:sp>
      <p:sp>
        <p:nvSpPr>
          <p:cNvPr id="3" name="Text Placeholder 2"/>
          <p:cNvSpPr>
            <a:spLocks noGrp="1"/>
          </p:cNvSpPr>
          <p:nvPr>
            <p:ph type="body" idx="1"/>
          </p:nvPr>
        </p:nvSpPr>
        <p:spPr/>
        <p:txBody>
          <a:bodyPr/>
          <a:lstStyle/>
          <a:p>
            <a:pPr marR="0" lvl="1" algn="just" rtl="1"/>
            <a:r>
              <a:rPr lang="fa-IR" b="1" i="0" u="none" strike="noStrike" baseline="0" smtClean="0">
                <a:cs typeface="B Badr"/>
              </a:rPr>
              <a:t>اعتقاد به عصمت انبياء (عليهم السلام) از گناهان عمدى و سهوى، يكى از عقايد قطعى و معروف شيعه است كه ائمه اطهار (عليهم السلام) آنرا به پيروانشان تعليم داده‌اند و با بيانات گوناگونى به احتجاج با مخالفان پرداخته اند. و يكى از معروفترين احتجاجات ايشان در اين زمينه احتجاج حضرت رضا (صلوات الله و سلامه عليه) است كه در كتب حديث و تاريخ، مضبوط مى‌باشد.</a:t>
            </a:r>
          </a:p>
        </p:txBody>
      </p:sp>
    </p:spTree>
    <p:extLst>
      <p:ext uri="{BB962C8B-B14F-4D97-AF65-F5344CB8AC3E}">
        <p14:creationId xmlns:p14="http://schemas.microsoft.com/office/powerpoint/2010/main" val="2328120576"/>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just" rtl="1"/>
            <a:endParaRPr lang="fa-IR" b="1" i="0" u="none" strike="noStrike" baseline="0" smtClean="0">
              <a:solidFill>
                <a:srgbClr val="1F497D"/>
              </a:solidFill>
              <a:cs typeface="B Homa"/>
            </a:endParaRPr>
          </a:p>
        </p:txBody>
      </p:sp>
      <p:sp>
        <p:nvSpPr>
          <p:cNvPr id="3" name="Text Placeholder 2"/>
          <p:cNvSpPr>
            <a:spLocks noGrp="1"/>
          </p:cNvSpPr>
          <p:nvPr>
            <p:ph type="body" idx="1"/>
          </p:nvPr>
        </p:nvSpPr>
        <p:spPr/>
        <p:txBody>
          <a:bodyPr/>
          <a:lstStyle/>
          <a:p>
            <a:pPr marR="0" lvl="1" algn="just" rtl="1"/>
            <a:r>
              <a:rPr lang="fa-IR" b="1" i="0" u="none" strike="noStrike" baseline="0" smtClean="0">
                <a:cs typeface="B Badr"/>
              </a:rPr>
              <a:t>و اما نفى سهو و نسيان از ايشان در امور مباح و عادى كمابيش مورد اختلاف، واقع شده و ظاهر روايات منقول از اهل بيت (عليهم السلام) هم خالى از اختلاف نيست و تحقيق درباره آنها نياز به مجالى گسترده‌تر دارد و بهرحال، نمى‌توان آنرا يكى از اعتقادات ضرورى قلمداد كرد. </a:t>
            </a:r>
          </a:p>
        </p:txBody>
      </p:sp>
    </p:spTree>
    <p:extLst>
      <p:ext uri="{BB962C8B-B14F-4D97-AF65-F5344CB8AC3E}">
        <p14:creationId xmlns:p14="http://schemas.microsoft.com/office/powerpoint/2010/main" val="3070210349"/>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just" rtl="1"/>
            <a:endParaRPr lang="fa-IR" b="1" i="0" u="none" strike="noStrike" baseline="0" smtClean="0">
              <a:solidFill>
                <a:srgbClr val="1F497D"/>
              </a:solidFill>
              <a:cs typeface="B Homa"/>
            </a:endParaRPr>
          </a:p>
        </p:txBody>
      </p:sp>
      <p:sp>
        <p:nvSpPr>
          <p:cNvPr id="3" name="Text Placeholder 2"/>
          <p:cNvSpPr>
            <a:spLocks noGrp="1"/>
          </p:cNvSpPr>
          <p:nvPr>
            <p:ph type="body" idx="1"/>
          </p:nvPr>
        </p:nvSpPr>
        <p:spPr/>
        <p:txBody>
          <a:bodyPr/>
          <a:lstStyle/>
          <a:p>
            <a:pPr marR="0" lvl="0" algn="ctr" rtl="1"/>
            <a:r>
              <a:rPr lang="fa-IR" b="1" i="0" u="none" strike="noStrike" baseline="0" smtClean="0">
                <a:solidFill>
                  <a:srgbClr val="C00000"/>
                </a:solidFill>
                <a:cs typeface="B Koodak"/>
              </a:rPr>
              <a:t>دلايل عقلى بر عصمت انبياء</a:t>
            </a:r>
          </a:p>
        </p:txBody>
      </p:sp>
    </p:spTree>
    <p:extLst>
      <p:ext uri="{BB962C8B-B14F-4D97-AF65-F5344CB8AC3E}">
        <p14:creationId xmlns:p14="http://schemas.microsoft.com/office/powerpoint/2010/main" val="4208476984"/>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1"/>
            <a:r>
              <a:rPr lang="fa-IR" b="1" smtClean="0">
                <a:solidFill>
                  <a:srgbClr val="1F497D"/>
                </a:solidFill>
                <a:cs typeface="B Homa"/>
              </a:rPr>
              <a:t>اولین دلیل عقلی</a:t>
            </a:r>
            <a:endParaRPr lang="fa-IR" b="1" i="0" u="none" strike="noStrike" baseline="0" smtClean="0">
              <a:solidFill>
                <a:srgbClr val="1F497D"/>
              </a:solidFill>
              <a:cs typeface="B Homa"/>
            </a:endParaRPr>
          </a:p>
        </p:txBody>
      </p:sp>
      <p:sp>
        <p:nvSpPr>
          <p:cNvPr id="3" name="Text Placeholder 2"/>
          <p:cNvSpPr>
            <a:spLocks noGrp="1"/>
          </p:cNvSpPr>
          <p:nvPr>
            <p:ph type="body" idx="1"/>
          </p:nvPr>
        </p:nvSpPr>
        <p:spPr/>
        <p:txBody>
          <a:bodyPr/>
          <a:lstStyle/>
          <a:p>
            <a:pPr marR="0" lvl="1" algn="just" rtl="1"/>
            <a:r>
              <a:rPr lang="fa-IR" b="1" i="0" u="none" strike="noStrike" baseline="0" smtClean="0">
                <a:cs typeface="B Badr"/>
              </a:rPr>
              <a:t>هدف اصلى از بعثت ايشان راهنمايى بشر بسوى حقايق و وظايفى است كه خداى متعال براى انسانها تعيين فرموده است.</a:t>
            </a:r>
          </a:p>
          <a:p>
            <a:pPr marR="0" lvl="1" algn="just" rtl="1"/>
            <a:r>
              <a:rPr lang="fa-IR" b="1" i="0" u="none" strike="noStrike" baseline="0" smtClean="0">
                <a:cs typeface="B Badr"/>
              </a:rPr>
              <a:t>انبیاء نمايندگان الهى در ميان بشر هستند كه بايد ديگران را به راه راست، هدايت كنند. </a:t>
            </a:r>
          </a:p>
          <a:p>
            <a:pPr marR="0" lvl="1" algn="just" rtl="1"/>
            <a:r>
              <a:rPr lang="fa-IR" b="1" i="0" u="none" strike="noStrike" baseline="0" smtClean="0">
                <a:cs typeface="B Badr"/>
              </a:rPr>
              <a:t>حال اگر چنين نمايندگانى و سفيرانى پاى بند به دستورات الهى نباشند و خودشان بر خلاف محتواى رسالتشان عمل كنند مردم، رفتار ايشان را بيانى مناقض با گفتارشان تلقى مى‌كنند و ديگر به گفتارشان هم اعتماد لازم را پيدا نمى‌كنند، و در نتيجه، هدف از بعثت ايشان بطور كامل، تحقق نخواهد يافت. </a:t>
            </a:r>
          </a:p>
        </p:txBody>
      </p:sp>
    </p:spTree>
    <p:extLst>
      <p:ext uri="{BB962C8B-B14F-4D97-AF65-F5344CB8AC3E}">
        <p14:creationId xmlns:p14="http://schemas.microsoft.com/office/powerpoint/2010/main" val="2439347105"/>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just" rtl="1"/>
            <a:endParaRPr lang="fa-IR" b="1" i="0" u="none" strike="noStrike" baseline="0" smtClean="0">
              <a:solidFill>
                <a:srgbClr val="1F497D"/>
              </a:solidFill>
              <a:cs typeface="B Homa"/>
            </a:endParaRPr>
          </a:p>
        </p:txBody>
      </p:sp>
      <p:sp>
        <p:nvSpPr>
          <p:cNvPr id="3" name="Text Placeholder 2"/>
          <p:cNvSpPr>
            <a:spLocks noGrp="1"/>
          </p:cNvSpPr>
          <p:nvPr>
            <p:ph type="body" idx="1"/>
          </p:nvPr>
        </p:nvSpPr>
        <p:spPr/>
        <p:txBody>
          <a:bodyPr/>
          <a:lstStyle/>
          <a:p>
            <a:pPr marR="0" lvl="1" algn="just" rtl="1"/>
            <a:r>
              <a:rPr lang="fa-IR" b="1" i="0" u="none" strike="noStrike" baseline="0" smtClean="0">
                <a:cs typeface="B Badr"/>
              </a:rPr>
              <a:t>پس حكمت و لطف الهى اقتضاء دارد كه پيامبران، افرادى پاك و معصوم از گناه باشند و حتى كار ناشايسته‌اى از روى سهو و نسيان هم از ايشان سر نزند تا مردم، گمان نكنند كه ادعاى سهو و نسيان را بهانه‌اى براى ارتكاب گناه، قرار داده اند.</a:t>
            </a:r>
          </a:p>
        </p:txBody>
      </p:sp>
    </p:spTree>
    <p:extLst>
      <p:ext uri="{BB962C8B-B14F-4D97-AF65-F5344CB8AC3E}">
        <p14:creationId xmlns:p14="http://schemas.microsoft.com/office/powerpoint/2010/main" val="331039235"/>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1"/>
            <a:r>
              <a:rPr lang="fa-IR" b="1" i="0" u="none" strike="noStrike" baseline="0" smtClean="0">
                <a:solidFill>
                  <a:srgbClr val="1F497D"/>
                </a:solidFill>
                <a:cs typeface="B Homa"/>
              </a:rPr>
              <a:t>دومين دليل عقلى:</a:t>
            </a:r>
          </a:p>
        </p:txBody>
      </p:sp>
      <p:sp>
        <p:nvSpPr>
          <p:cNvPr id="3" name="Text Placeholder 2"/>
          <p:cNvSpPr>
            <a:spLocks noGrp="1"/>
          </p:cNvSpPr>
          <p:nvPr>
            <p:ph type="body" idx="1"/>
          </p:nvPr>
        </p:nvSpPr>
        <p:spPr/>
        <p:txBody>
          <a:bodyPr/>
          <a:lstStyle/>
          <a:p>
            <a:pPr marR="0" lvl="1" algn="just" rtl="1"/>
            <a:r>
              <a:rPr lang="fa-IR" b="1" i="0" u="none" strike="noStrike" baseline="0" smtClean="0">
                <a:cs typeface="B Badr"/>
              </a:rPr>
              <a:t> انبیاء علاوه بر اينكه موظفند محتواى وحى و رسالت خود به مردم، ابلاغ كنند و راه راست را به ايشان نشان دهند همچنين وظيفه دارند كه به تزكيه و تربيت مردم بپردازند و افراد مستعد را تا آخرين مرحله كمال انسانى برسانند. </a:t>
            </a:r>
          </a:p>
        </p:txBody>
      </p:sp>
    </p:spTree>
    <p:extLst>
      <p:ext uri="{BB962C8B-B14F-4D97-AF65-F5344CB8AC3E}">
        <p14:creationId xmlns:p14="http://schemas.microsoft.com/office/powerpoint/2010/main" val="3221971508"/>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just" rtl="1"/>
            <a:endParaRPr lang="fa-IR" b="1" i="0" u="none" strike="noStrike" baseline="0" smtClean="0">
              <a:solidFill>
                <a:srgbClr val="1F497D"/>
              </a:solidFill>
              <a:cs typeface="B Homa"/>
            </a:endParaRPr>
          </a:p>
        </p:txBody>
      </p:sp>
      <p:sp>
        <p:nvSpPr>
          <p:cNvPr id="3" name="Text Placeholder 2"/>
          <p:cNvSpPr>
            <a:spLocks noGrp="1"/>
          </p:cNvSpPr>
          <p:nvPr>
            <p:ph type="body" idx="1"/>
          </p:nvPr>
        </p:nvSpPr>
        <p:spPr/>
        <p:txBody>
          <a:bodyPr/>
          <a:lstStyle/>
          <a:p>
            <a:pPr marR="0" lvl="1" algn="just" rtl="1"/>
            <a:r>
              <a:rPr lang="fa-IR" b="1" i="0" u="none" strike="noStrike" baseline="0" smtClean="0">
                <a:cs typeface="B Badr"/>
              </a:rPr>
              <a:t>به ديگر سخن: ايشان علاوه بر وظيفه تعليم و راهنمايى، وظيفه تربيت و راهبرى را نيز به عهده دارند آن هم تربيتى همگانى كه شامل مستعدترين و برجسته ترين افراد جامعه نيز مى‌شود و چنين مقامى در خور كسانى است كه خودشان به عاليترين مدارج كمال انسانى رسيده باشند و داراى كاملترين ملكات نفسانى (ملكه عصمت) باشند.</a:t>
            </a:r>
          </a:p>
        </p:txBody>
      </p:sp>
    </p:spTree>
    <p:extLst>
      <p:ext uri="{BB962C8B-B14F-4D97-AF65-F5344CB8AC3E}">
        <p14:creationId xmlns:p14="http://schemas.microsoft.com/office/powerpoint/2010/main" val="3830022654"/>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TotalTime>
  <Words>1496</Words>
  <Application>Microsoft Office PowerPoint</Application>
  <PresentationFormat>On-screen Show (4:3)</PresentationFormat>
  <Paragraphs>50</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 Homa</vt:lpstr>
      <vt:lpstr>B Koodak</vt:lpstr>
      <vt:lpstr>Calibri</vt:lpstr>
      <vt:lpstr>Times New Roman</vt:lpstr>
      <vt:lpstr>B Badr</vt:lpstr>
      <vt:lpstr>Office Theme</vt:lpstr>
      <vt:lpstr>PowerPoint Presentation</vt:lpstr>
      <vt:lpstr>درس بيست و پنجم </vt:lpstr>
      <vt:lpstr>مقدّمه</vt:lpstr>
      <vt:lpstr>PowerPoint Presentation</vt:lpstr>
      <vt:lpstr>PowerPoint Presentation</vt:lpstr>
      <vt:lpstr>اولین دلیل عقلی</vt:lpstr>
      <vt:lpstr>PowerPoint Presentation</vt:lpstr>
      <vt:lpstr>دومين دليل عقلى:</vt:lpstr>
      <vt:lpstr>PowerPoint Presentation</vt:lpstr>
      <vt:lpstr>سومین دلیل عقلی</vt:lpstr>
      <vt:lpstr>PowerPoint Presentation</vt:lpstr>
      <vt:lpstr>اولین آیه</vt:lpstr>
      <vt:lpstr> </vt:lpstr>
      <vt:lpstr>PowerPoint Presentation</vt:lpstr>
      <vt:lpstr>PowerPoint Presentation</vt:lpstr>
      <vt:lpstr>دومین آیه</vt:lpstr>
      <vt:lpstr>سومین آیه </vt:lpstr>
      <vt:lpstr>نکته</vt:lpstr>
      <vt:lpstr>راز عصمت انبياء</vt:lpstr>
      <vt:lpstr>الف: راز مصونيّت ايشان در مقام دريافت وحى :</vt:lpstr>
      <vt:lpstr>PowerPoint Presentation</vt:lpstr>
      <vt:lpstr>مقدمه</vt:lpstr>
      <vt:lpstr>PowerPoint Presentation</vt:lpstr>
      <vt:lpstr>PowerPoint Presentation</vt:lpstr>
      <vt:lpstr>نتیجه:</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بيست و پنجم </dc:title>
  <dc:creator>reza</dc:creator>
  <cp:lastModifiedBy>reza</cp:lastModifiedBy>
  <cp:revision>4</cp:revision>
  <dcterms:created xsi:type="dcterms:W3CDTF">2015-02-14T16:15:38Z</dcterms:created>
  <dcterms:modified xsi:type="dcterms:W3CDTF">2015-02-14T16:28:13Z</dcterms:modified>
</cp:coreProperties>
</file>