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Default Extension="wav" ContentType="audio/wav"/>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3"/>
  </p:notesMasterIdLst>
  <p:sldIdLst>
    <p:sldId id="257" r:id="rId2"/>
    <p:sldId id="303" r:id="rId3"/>
    <p:sldId id="259" r:id="rId4"/>
    <p:sldId id="265" r:id="rId5"/>
    <p:sldId id="266" r:id="rId6"/>
    <p:sldId id="268" r:id="rId7"/>
    <p:sldId id="271" r:id="rId8"/>
    <p:sldId id="272" r:id="rId9"/>
    <p:sldId id="273" r:id="rId10"/>
    <p:sldId id="274" r:id="rId11"/>
    <p:sldId id="276" r:id="rId12"/>
    <p:sldId id="277" r:id="rId13"/>
    <p:sldId id="278" r:id="rId14"/>
    <p:sldId id="279" r:id="rId15"/>
    <p:sldId id="281" r:id="rId16"/>
    <p:sldId id="282" r:id="rId17"/>
    <p:sldId id="283" r:id="rId18"/>
    <p:sldId id="284" r:id="rId19"/>
    <p:sldId id="302" r:id="rId20"/>
    <p:sldId id="285" r:id="rId21"/>
    <p:sldId id="286" r:id="rId22"/>
    <p:sldId id="287" r:id="rId23"/>
    <p:sldId id="288" r:id="rId24"/>
    <p:sldId id="289" r:id="rId25"/>
    <p:sldId id="290" r:id="rId26"/>
    <p:sldId id="295" r:id="rId27"/>
    <p:sldId id="296" r:id="rId28"/>
    <p:sldId id="298" r:id="rId29"/>
    <p:sldId id="299" r:id="rId30"/>
    <p:sldId id="300" r:id="rId31"/>
    <p:sldId id="301"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86" d="100"/>
          <a:sy n="86" d="100"/>
        </p:scale>
        <p:origin x="-600" y="3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ACBD1A3-6D62-4757-BC53-CF7343557C67}" type="datetimeFigureOut">
              <a:rPr lang="fa-IR" smtClean="0"/>
              <a:pPr/>
              <a:t>06/04/1434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64136A-D1D9-406A-9AB2-631664062CBE}"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BA433-7882-485C-A64D-6B0450667889}" type="slidenum">
              <a:rPr lang="fa-IR"/>
              <a:pPr/>
              <a:t>1</a:t>
            </a:fld>
            <a:endParaRPr lang="en-US"/>
          </a:p>
        </p:txBody>
      </p:sp>
      <p:sp>
        <p:nvSpPr>
          <p:cNvPr id="1016834" name="Rectangle 2"/>
          <p:cNvSpPr>
            <a:spLocks noGrp="1" noRot="1" noChangeAspect="1" noChangeArrowheads="1" noTextEdit="1"/>
          </p:cNvSpPr>
          <p:nvPr>
            <p:ph type="sldImg"/>
          </p:nvPr>
        </p:nvSpPr>
        <p:spPr>
          <a:ln/>
        </p:spPr>
      </p:sp>
      <p:sp>
        <p:nvSpPr>
          <p:cNvPr id="10168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60D4C7-03D6-4167-A6AB-1277FE9E9E1D}" type="slidenum">
              <a:rPr lang="fa-IR"/>
              <a:pPr/>
              <a:t>10</a:t>
            </a:fld>
            <a:endParaRPr lang="en-US"/>
          </a:p>
        </p:txBody>
      </p:sp>
      <p:sp>
        <p:nvSpPr>
          <p:cNvPr id="1036290" name="Rectangle 2"/>
          <p:cNvSpPr>
            <a:spLocks noGrp="1" noRot="1" noChangeAspect="1" noChangeArrowheads="1" noTextEdit="1"/>
          </p:cNvSpPr>
          <p:nvPr>
            <p:ph type="sldImg"/>
          </p:nvPr>
        </p:nvSpPr>
        <p:spPr>
          <a:ln/>
        </p:spPr>
      </p:sp>
      <p:sp>
        <p:nvSpPr>
          <p:cNvPr id="103629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1E2C7-E1B7-4639-B790-17A72679AF90}" type="slidenum">
              <a:rPr lang="fa-IR"/>
              <a:pPr/>
              <a:t>11</a:t>
            </a:fld>
            <a:endParaRPr lang="en-US"/>
          </a:p>
        </p:txBody>
      </p:sp>
      <p:sp>
        <p:nvSpPr>
          <p:cNvPr id="1038338" name="Rectangle 2"/>
          <p:cNvSpPr>
            <a:spLocks noGrp="1" noRot="1" noChangeAspect="1" noChangeArrowheads="1" noTextEdit="1"/>
          </p:cNvSpPr>
          <p:nvPr>
            <p:ph type="sldImg"/>
          </p:nvPr>
        </p:nvSpPr>
        <p:spPr>
          <a:ln/>
        </p:spPr>
      </p:sp>
      <p:sp>
        <p:nvSpPr>
          <p:cNvPr id="103833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3C2A1D-ACB3-44B6-BE91-51028279C72B}" type="slidenum">
              <a:rPr lang="fa-IR"/>
              <a:pPr/>
              <a:t>12</a:t>
            </a:fld>
            <a:endParaRPr lang="en-US"/>
          </a:p>
        </p:txBody>
      </p:sp>
      <p:sp>
        <p:nvSpPr>
          <p:cNvPr id="1039362" name="Rectangle 2"/>
          <p:cNvSpPr>
            <a:spLocks noGrp="1" noRot="1" noChangeAspect="1" noChangeArrowheads="1" noTextEdit="1"/>
          </p:cNvSpPr>
          <p:nvPr>
            <p:ph type="sldImg"/>
          </p:nvPr>
        </p:nvSpPr>
        <p:spPr>
          <a:ln/>
        </p:spPr>
      </p:sp>
      <p:sp>
        <p:nvSpPr>
          <p:cNvPr id="103936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D33ECB-79A9-47C7-A8E6-3A601C52CC33}" type="slidenum">
              <a:rPr lang="fa-IR"/>
              <a:pPr/>
              <a:t>13</a:t>
            </a:fld>
            <a:endParaRPr lang="en-US"/>
          </a:p>
        </p:txBody>
      </p:sp>
      <p:sp>
        <p:nvSpPr>
          <p:cNvPr id="1040386" name="Rectangle 2"/>
          <p:cNvSpPr>
            <a:spLocks noGrp="1" noRot="1" noChangeAspect="1" noChangeArrowheads="1" noTextEdit="1"/>
          </p:cNvSpPr>
          <p:nvPr>
            <p:ph type="sldImg"/>
          </p:nvPr>
        </p:nvSpPr>
        <p:spPr>
          <a:ln/>
        </p:spPr>
      </p:sp>
      <p:sp>
        <p:nvSpPr>
          <p:cNvPr id="104038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A4FAD3-23BD-4C1F-84E0-95A1F098A574}" type="slidenum">
              <a:rPr lang="fa-IR"/>
              <a:pPr/>
              <a:t>14</a:t>
            </a:fld>
            <a:endParaRPr lang="en-US"/>
          </a:p>
        </p:txBody>
      </p:sp>
      <p:sp>
        <p:nvSpPr>
          <p:cNvPr id="1041410" name="Rectangle 2"/>
          <p:cNvSpPr>
            <a:spLocks noGrp="1" noRot="1" noChangeAspect="1" noChangeArrowheads="1" noTextEdit="1"/>
          </p:cNvSpPr>
          <p:nvPr>
            <p:ph type="sldImg"/>
          </p:nvPr>
        </p:nvSpPr>
        <p:spPr>
          <a:ln/>
        </p:spPr>
      </p:sp>
      <p:sp>
        <p:nvSpPr>
          <p:cNvPr id="104141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E643A5-A876-49E0-8BEE-6C44DB3A7EC6}" type="slidenum">
              <a:rPr lang="fa-IR"/>
              <a:pPr/>
              <a:t>15</a:t>
            </a:fld>
            <a:endParaRPr lang="en-US"/>
          </a:p>
        </p:txBody>
      </p:sp>
      <p:sp>
        <p:nvSpPr>
          <p:cNvPr id="1042434" name="Rectangle 2"/>
          <p:cNvSpPr>
            <a:spLocks noGrp="1" noRot="1" noChangeAspect="1" noChangeArrowheads="1" noTextEdit="1"/>
          </p:cNvSpPr>
          <p:nvPr>
            <p:ph type="sldImg"/>
          </p:nvPr>
        </p:nvSpPr>
        <p:spPr>
          <a:ln/>
        </p:spPr>
      </p:sp>
      <p:sp>
        <p:nvSpPr>
          <p:cNvPr id="10424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FF4986-DDD3-4143-A943-BA8EFD6AB062}" type="slidenum">
              <a:rPr lang="fa-IR"/>
              <a:pPr/>
              <a:t>16</a:t>
            </a:fld>
            <a:endParaRPr lang="en-US"/>
          </a:p>
        </p:txBody>
      </p:sp>
      <p:sp>
        <p:nvSpPr>
          <p:cNvPr id="1043458" name="Rectangle 2"/>
          <p:cNvSpPr>
            <a:spLocks noGrp="1" noRot="1" noChangeAspect="1" noChangeArrowheads="1" noTextEdit="1"/>
          </p:cNvSpPr>
          <p:nvPr>
            <p:ph type="sldImg"/>
          </p:nvPr>
        </p:nvSpPr>
        <p:spPr>
          <a:ln/>
        </p:spPr>
      </p:sp>
      <p:sp>
        <p:nvSpPr>
          <p:cNvPr id="104345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D2E17F-F990-464A-9409-C3DB992F1560}" type="slidenum">
              <a:rPr lang="fa-IR"/>
              <a:pPr/>
              <a:t>17</a:t>
            </a:fld>
            <a:endParaRPr lang="en-US"/>
          </a:p>
        </p:txBody>
      </p:sp>
      <p:sp>
        <p:nvSpPr>
          <p:cNvPr id="1044482" name="Rectangle 2"/>
          <p:cNvSpPr>
            <a:spLocks noGrp="1" noRot="1" noChangeAspect="1" noChangeArrowheads="1" noTextEdit="1"/>
          </p:cNvSpPr>
          <p:nvPr>
            <p:ph type="sldImg"/>
          </p:nvPr>
        </p:nvSpPr>
        <p:spPr>
          <a:ln/>
        </p:spPr>
      </p:sp>
      <p:sp>
        <p:nvSpPr>
          <p:cNvPr id="10444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7E8B26-D12D-4B09-9C01-EDB05DD8921E}" type="slidenum">
              <a:rPr lang="fa-IR"/>
              <a:pPr/>
              <a:t>18</a:t>
            </a:fld>
            <a:endParaRPr lang="en-US"/>
          </a:p>
        </p:txBody>
      </p:sp>
      <p:sp>
        <p:nvSpPr>
          <p:cNvPr id="1045506" name="Rectangle 2"/>
          <p:cNvSpPr>
            <a:spLocks noGrp="1" noRot="1" noChangeAspect="1" noChangeArrowheads="1" noTextEdit="1"/>
          </p:cNvSpPr>
          <p:nvPr>
            <p:ph type="sldImg"/>
          </p:nvPr>
        </p:nvSpPr>
        <p:spPr>
          <a:ln/>
        </p:spPr>
      </p:sp>
      <p:sp>
        <p:nvSpPr>
          <p:cNvPr id="104550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AAC31-3B77-4C5A-A017-BC7450776C48}" type="slidenum">
              <a:rPr lang="fa-IR"/>
              <a:pPr/>
              <a:t>19</a:t>
            </a:fld>
            <a:endParaRPr lang="en-US"/>
          </a:p>
        </p:txBody>
      </p:sp>
      <p:sp>
        <p:nvSpPr>
          <p:cNvPr id="1046530" name="Rectangle 2"/>
          <p:cNvSpPr>
            <a:spLocks noGrp="1" noRot="1" noChangeAspect="1" noChangeArrowheads="1" noTextEdit="1"/>
          </p:cNvSpPr>
          <p:nvPr>
            <p:ph type="sldImg"/>
          </p:nvPr>
        </p:nvSpPr>
        <p:spPr>
          <a:ln/>
        </p:spPr>
      </p:sp>
      <p:sp>
        <p:nvSpPr>
          <p:cNvPr id="10465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BA433-7882-485C-A64D-6B0450667889}" type="slidenum">
              <a:rPr lang="fa-IR"/>
              <a:pPr/>
              <a:t>2</a:t>
            </a:fld>
            <a:endParaRPr lang="en-US"/>
          </a:p>
        </p:txBody>
      </p:sp>
      <p:sp>
        <p:nvSpPr>
          <p:cNvPr id="1016834" name="Rectangle 2"/>
          <p:cNvSpPr>
            <a:spLocks noGrp="1" noRot="1" noChangeAspect="1" noChangeArrowheads="1" noTextEdit="1"/>
          </p:cNvSpPr>
          <p:nvPr>
            <p:ph type="sldImg"/>
          </p:nvPr>
        </p:nvSpPr>
        <p:spPr>
          <a:ln/>
        </p:spPr>
      </p:sp>
      <p:sp>
        <p:nvSpPr>
          <p:cNvPr id="10168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AAC31-3B77-4C5A-A017-BC7450776C48}" type="slidenum">
              <a:rPr lang="fa-IR"/>
              <a:pPr/>
              <a:t>20</a:t>
            </a:fld>
            <a:endParaRPr lang="en-US"/>
          </a:p>
        </p:txBody>
      </p:sp>
      <p:sp>
        <p:nvSpPr>
          <p:cNvPr id="1046530" name="Rectangle 2"/>
          <p:cNvSpPr>
            <a:spLocks noGrp="1" noRot="1" noChangeAspect="1" noChangeArrowheads="1" noTextEdit="1"/>
          </p:cNvSpPr>
          <p:nvPr>
            <p:ph type="sldImg"/>
          </p:nvPr>
        </p:nvSpPr>
        <p:spPr>
          <a:ln/>
        </p:spPr>
      </p:sp>
      <p:sp>
        <p:nvSpPr>
          <p:cNvPr id="10465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7D9341-DD9B-4804-94B6-C7CF3A143279}" type="slidenum">
              <a:rPr lang="fa-IR"/>
              <a:pPr/>
              <a:t>21</a:t>
            </a:fld>
            <a:endParaRPr lang="en-US"/>
          </a:p>
        </p:txBody>
      </p:sp>
      <p:sp>
        <p:nvSpPr>
          <p:cNvPr id="630786" name="Rectangle 2"/>
          <p:cNvSpPr>
            <a:spLocks noGrp="1" noRot="1" noChangeAspec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B8AF95-F603-4941-AC6B-D03B0D347F7A}" type="slidenum">
              <a:rPr lang="fa-IR"/>
              <a:pPr/>
              <a:t>22</a:t>
            </a:fld>
            <a:endParaRPr lang="en-US"/>
          </a:p>
        </p:txBody>
      </p:sp>
      <p:sp>
        <p:nvSpPr>
          <p:cNvPr id="632834" name="Rectangle 2"/>
          <p:cNvSpPr>
            <a:spLocks noGrp="1" noRot="1" noChangeAspec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8EB327-A451-4BF5-A7B6-3B323BCC10CA}" type="slidenum">
              <a:rPr lang="fa-IR"/>
              <a:pPr/>
              <a:t>23</a:t>
            </a:fld>
            <a:endParaRPr lang="en-US"/>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897732-BD69-478D-9009-5BB15E69B1E4}" type="slidenum">
              <a:rPr lang="fa-IR"/>
              <a:pPr/>
              <a:t>24</a:t>
            </a:fld>
            <a:endParaRPr lang="en-US"/>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B1EA27-EB6F-40AB-A9BC-1EBFA29335D4}" type="slidenum">
              <a:rPr lang="fa-IR"/>
              <a:pPr/>
              <a:t>25</a:t>
            </a:fld>
            <a:endParaRPr lang="en-US"/>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1139DC-D9A0-49D2-A3D7-BC511B67AB44}" type="slidenum">
              <a:rPr lang="fa-IR"/>
              <a:pPr/>
              <a:t>26</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142C47-2AC7-4B44-8677-1A5C516CD4D7}" type="slidenum">
              <a:rPr lang="fa-IR"/>
              <a:pPr/>
              <a:t>27</a:t>
            </a:fld>
            <a:endParaRPr lang="en-US"/>
          </a:p>
        </p:txBody>
      </p:sp>
      <p:sp>
        <p:nvSpPr>
          <p:cNvPr id="1024002" name="Rectangle 2"/>
          <p:cNvSpPr>
            <a:spLocks noGrp="1" noRot="1" noChangeAspect="1" noChangeArrowheads="1" noTextEdit="1"/>
          </p:cNvSpPr>
          <p:nvPr>
            <p:ph type="sldImg"/>
          </p:nvPr>
        </p:nvSpPr>
        <p:spPr>
          <a:ln/>
        </p:spPr>
      </p:sp>
      <p:sp>
        <p:nvSpPr>
          <p:cNvPr id="102400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C0F4A3-0F44-46A7-9096-E481EBD3F02C}" type="slidenum">
              <a:rPr lang="fa-IR"/>
              <a:pPr/>
              <a:t>28</a:t>
            </a:fld>
            <a:endParaRPr lang="en-US"/>
          </a:p>
        </p:txBody>
      </p:sp>
      <p:sp>
        <p:nvSpPr>
          <p:cNvPr id="1026050" name="Rectangle 2"/>
          <p:cNvSpPr>
            <a:spLocks noGrp="1" noRot="1" noChangeAspect="1" noChangeArrowheads="1" noTextEdit="1"/>
          </p:cNvSpPr>
          <p:nvPr>
            <p:ph type="sldImg"/>
          </p:nvPr>
        </p:nvSpPr>
        <p:spPr>
          <a:ln/>
        </p:spPr>
      </p:sp>
      <p:sp>
        <p:nvSpPr>
          <p:cNvPr id="102605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2AE05F-E858-4E4F-9C34-C400354A7EE4}" type="slidenum">
              <a:rPr lang="fa-IR"/>
              <a:pPr/>
              <a:t>3</a:t>
            </a:fld>
            <a:endParaRPr lang="en-US"/>
          </a:p>
        </p:txBody>
      </p:sp>
      <p:sp>
        <p:nvSpPr>
          <p:cNvPr id="1020930" name="Rectangle 2"/>
          <p:cNvSpPr>
            <a:spLocks noGrp="1" noRot="1" noChangeAspect="1" noChangeArrowheads="1" noTextEdit="1"/>
          </p:cNvSpPr>
          <p:nvPr>
            <p:ph type="sldImg"/>
          </p:nvPr>
        </p:nvSpPr>
        <p:spPr>
          <a:ln/>
        </p:spPr>
      </p:sp>
      <p:sp>
        <p:nvSpPr>
          <p:cNvPr id="10209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829E98-9911-479E-AD79-3FDD18B159DD}" type="slidenum">
              <a:rPr lang="fa-IR"/>
              <a:pPr/>
              <a:t>4</a:t>
            </a:fld>
            <a:endParaRPr lang="en-US"/>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E7230D-0731-4162-9ABB-003ADE6D9DBC}" type="slidenum">
              <a:rPr lang="fa-IR"/>
              <a:pPr/>
              <a:t>5</a:t>
            </a:fld>
            <a:endParaRPr lang="en-US"/>
          </a:p>
        </p:txBody>
      </p:sp>
      <p:sp>
        <p:nvSpPr>
          <p:cNvPr id="1028098" name="Rectangle 2"/>
          <p:cNvSpPr>
            <a:spLocks noGrp="1" noRot="1" noChangeAspect="1" noChangeArrowheads="1" noTextEdit="1"/>
          </p:cNvSpPr>
          <p:nvPr>
            <p:ph type="sldImg"/>
          </p:nvPr>
        </p:nvSpPr>
        <p:spPr>
          <a:ln/>
        </p:spPr>
      </p:sp>
      <p:sp>
        <p:nvSpPr>
          <p:cNvPr id="102809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1CC8FC-503E-461B-A055-0BA6771793A7}" type="slidenum">
              <a:rPr lang="fa-IR"/>
              <a:pPr/>
              <a:t>6</a:t>
            </a:fld>
            <a:endParaRPr lang="en-US"/>
          </a:p>
        </p:txBody>
      </p:sp>
      <p:sp>
        <p:nvSpPr>
          <p:cNvPr id="1030146" name="Rectangle 2"/>
          <p:cNvSpPr>
            <a:spLocks noGrp="1" noRot="1" noChangeAspect="1" noChangeArrowheads="1" noTextEdit="1"/>
          </p:cNvSpPr>
          <p:nvPr>
            <p:ph type="sldImg"/>
          </p:nvPr>
        </p:nvSpPr>
        <p:spPr>
          <a:ln/>
        </p:spPr>
      </p:sp>
      <p:sp>
        <p:nvSpPr>
          <p:cNvPr id="103014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2B7EFD-B8D9-45B1-9D04-4DF1BB9A1B4B}" type="slidenum">
              <a:rPr lang="fa-IR"/>
              <a:pPr/>
              <a:t>7</a:t>
            </a:fld>
            <a:endParaRPr lang="en-US"/>
          </a:p>
        </p:txBody>
      </p:sp>
      <p:sp>
        <p:nvSpPr>
          <p:cNvPr id="1033218" name="Rectangle 2"/>
          <p:cNvSpPr>
            <a:spLocks noGrp="1" noRot="1" noChangeAspect="1" noChangeArrowheads="1" noTextEdit="1"/>
          </p:cNvSpPr>
          <p:nvPr>
            <p:ph type="sldImg"/>
          </p:nvPr>
        </p:nvSpPr>
        <p:spPr>
          <a:ln/>
        </p:spPr>
      </p:sp>
      <p:sp>
        <p:nvSpPr>
          <p:cNvPr id="103321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E97A8-B02D-435C-86D8-1575C009106D}" type="slidenum">
              <a:rPr lang="fa-IR"/>
              <a:pPr/>
              <a:t>8</a:t>
            </a:fld>
            <a:endParaRPr lang="en-US"/>
          </a:p>
        </p:txBody>
      </p:sp>
      <p:sp>
        <p:nvSpPr>
          <p:cNvPr id="1034242" name="Rectangle 2"/>
          <p:cNvSpPr>
            <a:spLocks noGrp="1" noRot="1" noChangeAspect="1" noChangeArrowheads="1" noTextEdit="1"/>
          </p:cNvSpPr>
          <p:nvPr>
            <p:ph type="sldImg"/>
          </p:nvPr>
        </p:nvSpPr>
        <p:spPr>
          <a:ln/>
        </p:spPr>
      </p:sp>
      <p:sp>
        <p:nvSpPr>
          <p:cNvPr id="103424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603282-4A2F-49DE-B21A-A245061C7A64}" type="slidenum">
              <a:rPr lang="fa-IR"/>
              <a:pPr/>
              <a:t>9</a:t>
            </a:fld>
            <a:endParaRPr lang="en-US"/>
          </a:p>
        </p:txBody>
      </p:sp>
      <p:sp>
        <p:nvSpPr>
          <p:cNvPr id="1035266" name="Rectangle 2"/>
          <p:cNvSpPr>
            <a:spLocks noGrp="1" noRot="1" noChangeAspect="1" noChangeArrowheads="1" noTextEdit="1"/>
          </p:cNvSpPr>
          <p:nvPr>
            <p:ph type="sldImg"/>
          </p:nvPr>
        </p:nvSpPr>
        <p:spPr>
          <a:ln/>
        </p:spPr>
      </p:sp>
      <p:sp>
        <p:nvSpPr>
          <p:cNvPr id="1035267" name="Rectangle 3"/>
          <p:cNvSpPr>
            <a:spLocks noGrp="1" noChangeArrowheads="1"/>
          </p:cNvSpPr>
          <p:nvPr>
            <p:ph type="body" idx="1"/>
          </p:nvPr>
        </p:nvSpPr>
        <p:spPr/>
        <p:txBody>
          <a:bodyPr/>
          <a:lstStyle/>
          <a:p>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B80FF430-FF95-4B90-BB71-6E9A5DD0E8D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80FF430-FF95-4B90-BB71-6E9A5DD0E8D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80FF430-FF95-4B90-BB71-6E9A5DD0E8D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9F65A8-A6AB-478F-9D63-F888652833DE}" type="datetimeFigureOut">
              <a:rPr lang="fa-IR" smtClean="0"/>
              <a:pPr/>
              <a:t>06/04/1434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B80FF430-FF95-4B90-BB71-6E9A5DD0E8D6}"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9F65A8-A6AB-478F-9D63-F888652833DE}" type="datetimeFigureOut">
              <a:rPr lang="fa-IR" smtClean="0"/>
              <a:pPr/>
              <a:t>06/04/1434</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0FF430-FF95-4B90-BB71-6E9A5DD0E8D6}"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5810" name="Rectangle 2"/>
          <p:cNvSpPr>
            <a:spLocks noGrp="1" noChangeArrowheads="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ctr"/>
            <a:r>
              <a:rPr lang="fa-IR" dirty="0" smtClean="0">
                <a:solidFill>
                  <a:schemeClr val="tx1"/>
                </a:solidFill>
                <a:cs typeface="Zar" pitchFamily="2" charset="-78"/>
              </a:rPr>
              <a:t>بسم الله الرحمن الرحیم</a:t>
            </a:r>
            <a:endParaRPr lang="en-US" dirty="0">
              <a:solidFill>
                <a:schemeClr val="tx1"/>
              </a:solidFill>
              <a:cs typeface="Zar" pitchFamily="2" charset="-78"/>
            </a:endParaRPr>
          </a:p>
        </p:txBody>
      </p:sp>
      <p:sp>
        <p:nvSpPr>
          <p:cNvPr id="6" name="Slide Number Placeholder 5"/>
          <p:cNvSpPr>
            <a:spLocks noGrp="1"/>
          </p:cNvSpPr>
          <p:nvPr>
            <p:ph type="sldNum" sz="quarter" idx="12"/>
          </p:nvPr>
        </p:nvSpPr>
        <p:spPr/>
        <p:txBody>
          <a:bodyPr/>
          <a:lstStyle/>
          <a:p>
            <a:fld id="{39A3A4B8-FFD2-4324-B1FB-27CF783DEACE}" type="slidenum">
              <a:rPr lang="fa-I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D60008B7-8129-43E6-A1E7-466BF246CFFD}" type="slidenum">
              <a:rPr lang="fa-IR"/>
              <a:pPr/>
              <a:t>10</a:t>
            </a:fld>
            <a:endParaRPr lang="en-US"/>
          </a:p>
        </p:txBody>
      </p:sp>
      <p:sp>
        <p:nvSpPr>
          <p:cNvPr id="620546" name="Text Box 2"/>
          <p:cNvSpPr txBox="1">
            <a:spLocks noChangeArrowheads="1"/>
          </p:cNvSpPr>
          <p:nvPr/>
        </p:nvSpPr>
        <p:spPr bwMode="auto">
          <a:xfrm>
            <a:off x="1142976" y="2209800"/>
            <a:ext cx="7696224" cy="2462213"/>
          </a:xfrm>
          <a:prstGeom prst="rect">
            <a:avLst/>
          </a:prstGeom>
          <a:noFill/>
          <a:ln w="9525">
            <a:noFill/>
            <a:miter lim="800000"/>
            <a:headEnd/>
            <a:tailEnd/>
          </a:ln>
          <a:effectLst/>
        </p:spPr>
        <p:txBody>
          <a:bodyPr wrap="square">
            <a:spAutoFit/>
          </a:bodyPr>
          <a:lstStyle/>
          <a:p>
            <a:pPr algn="just" rtl="1">
              <a:spcBef>
                <a:spcPct val="50000"/>
              </a:spcBef>
            </a:pPr>
            <a:r>
              <a:rPr lang="ar-SA" sz="2800" dirty="0">
                <a:latin typeface="Tahoma" pitchFamily="34" charset="0"/>
              </a:rPr>
              <a:t>فنّاوري اطلاعات شاخــه اي ازفنّاوري است كه با استفاده ازسخت افزار، نرم افزارو  شبـــــكه  افـــزار،مطالعـه وكاربـرد داده وپردازش آن را درزمينـــه هاي : ذخيره سازي ، دستكاري، انتقــال ، مديريت ،   كنترل، و داده آمايي خودكار امكانپذير مي سازد.</a:t>
            </a:r>
          </a:p>
          <a:p>
            <a:pPr algn="r">
              <a:spcBef>
                <a:spcPct val="50000"/>
              </a:spcBef>
            </a:pPr>
            <a:endParaRPr lang="en-US" sz="2800" dirty="0">
              <a:latin typeface="Siavash" pitchFamily="2" charset="2"/>
            </a:endParaRPr>
          </a:p>
        </p:txBody>
      </p:sp>
      <p:sp>
        <p:nvSpPr>
          <p:cNvPr id="620548" name="Rectangle 4"/>
          <p:cNvSpPr>
            <a:spLocks noChangeArrowheads="1"/>
          </p:cNvSpPr>
          <p:nvPr/>
        </p:nvSpPr>
        <p:spPr bwMode="auto">
          <a:xfrm>
            <a:off x="785786" y="714364"/>
            <a:ext cx="8229600" cy="1143000"/>
          </a:xfrm>
          <a:prstGeom prst="rect">
            <a:avLst/>
          </a:prstGeom>
          <a:noFill/>
          <a:ln w="9525">
            <a:noFill/>
            <a:miter lim="800000"/>
            <a:headEnd/>
            <a:tailEnd/>
          </a:ln>
          <a:effectLst/>
        </p:spPr>
        <p:txBody>
          <a:bodyPr/>
          <a:lstStyle/>
          <a:p>
            <a:pPr rtl="1">
              <a:spcBef>
                <a:spcPct val="50000"/>
              </a:spcBef>
            </a:pPr>
            <a:r>
              <a:rPr lang="ar-SA" sz="3200" dirty="0">
                <a:solidFill>
                  <a:schemeClr val="tx2"/>
                </a:solidFill>
                <a:effectLst>
                  <a:outerShdw blurRad="38100" dist="38100" dir="2700000" algn="tl">
                    <a:srgbClr val="000000"/>
                  </a:outerShdw>
                </a:effectLst>
                <a:latin typeface="Tahoma" pitchFamily="34" charset="0"/>
              </a:rPr>
              <a:t>تعريف جامع فناوري اطلاعات </a:t>
            </a:r>
            <a:r>
              <a:rPr lang="en-US" sz="4000" dirty="0">
                <a:solidFill>
                  <a:schemeClr val="tx2"/>
                </a:solidFill>
                <a:effectLst>
                  <a:outerShdw blurRad="38100" dist="38100" dir="2700000" algn="tl">
                    <a:srgbClr val="000000"/>
                  </a:outerShdw>
                </a:effectLst>
                <a:latin typeface="Tahoma" pitchFamily="34" charset="0"/>
                <a:cs typeface="Arial" pitchFamily="34" charset="0"/>
              </a:rPr>
              <a:t/>
            </a:r>
            <a:br>
              <a:rPr lang="en-US" sz="4000" dirty="0">
                <a:solidFill>
                  <a:schemeClr val="tx2"/>
                </a:solidFill>
                <a:effectLst>
                  <a:outerShdw blurRad="38100" dist="38100" dir="2700000" algn="tl">
                    <a:srgbClr val="000000"/>
                  </a:outerShdw>
                </a:effectLst>
                <a:latin typeface="Tahoma" pitchFamily="34" charset="0"/>
                <a:cs typeface="Arial" pitchFamily="34" charset="0"/>
              </a:rPr>
            </a:br>
            <a:endParaRPr lang="en-US" sz="4000" dirty="0">
              <a:solidFill>
                <a:schemeClr val="tx2"/>
              </a:solidFill>
              <a:effectLst>
                <a:outerShdw blurRad="38100" dist="38100" dir="2700000" algn="tl">
                  <a:srgbClr val="000000"/>
                </a:outerShdw>
              </a:effectLst>
              <a:latin typeface="Tahoma" pitchFamily="34" charset="0"/>
              <a:cs typeface="Arial"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85786" y="714356"/>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فناوري اطلاعات و ارتباطات</a:t>
            </a:r>
            <a:r>
              <a:rPr lang="ar-SA" sz="5400" b="1" dirty="0" smtClean="0">
                <a:solidFill>
                  <a:srgbClr val="FFFF00"/>
                </a:solidFill>
                <a:latin typeface="Times New Roman" pitchFamily="18" charset="0"/>
                <a:cs typeface="Yagut" pitchFamily="2" charset="-78"/>
              </a:rPr>
              <a:t/>
            </a:r>
            <a:br>
              <a:rPr lang="ar-SA" sz="5400" b="1" dirty="0" smtClean="0">
                <a:solidFill>
                  <a:srgbClr val="FFFF00"/>
                </a:solidFill>
                <a:latin typeface="Times New Roman" pitchFamily="18" charset="0"/>
                <a:cs typeface="Yagut" pitchFamily="2" charset="-78"/>
              </a:rPr>
            </a:br>
            <a:endParaRPr lang="fa-IR" dirty="0"/>
          </a:p>
        </p:txBody>
      </p:sp>
      <p:sp>
        <p:nvSpPr>
          <p:cNvPr id="7" name="Content Placeholder 6"/>
          <p:cNvSpPr>
            <a:spLocks noGrp="1"/>
          </p:cNvSpPr>
          <p:nvPr>
            <p:ph idx="1"/>
          </p:nvPr>
        </p:nvSpPr>
        <p:spPr/>
        <p:txBody>
          <a:bodyPr/>
          <a:lstStyle/>
          <a:p>
            <a:pPr eaLnBrk="0" hangingPunct="0"/>
            <a:r>
              <a:rPr lang="ar-SA" sz="2800" dirty="0" smtClean="0">
                <a:latin typeface="Tahoma" pitchFamily="34" charset="0"/>
              </a:rPr>
              <a:t>فناوري اطلاعات و ارتباطات شامل سه مؤلفه است:</a:t>
            </a:r>
            <a:endParaRPr lang="en-US" sz="2800" dirty="0" smtClean="0">
              <a:latin typeface="Tahoma" pitchFamily="34" charset="0"/>
            </a:endParaRPr>
          </a:p>
          <a:p>
            <a:pPr eaLnBrk="0" hangingPunct="0"/>
            <a:endParaRPr lang="ar-SA" sz="2800" dirty="0" smtClean="0">
              <a:latin typeface="Tahoma" pitchFamily="34" charset="0"/>
            </a:endParaRPr>
          </a:p>
          <a:p>
            <a:pPr eaLnBrk="0" hangingPunct="0"/>
            <a:r>
              <a:rPr lang="ar-SA" sz="2800" dirty="0" smtClean="0">
                <a:latin typeface="Tahoma" pitchFamily="34" charset="0"/>
              </a:rPr>
              <a:t>الف ـ فناوري   ‏</a:t>
            </a:r>
            <a:r>
              <a:rPr lang="en-US" sz="2800" dirty="0" smtClean="0">
                <a:latin typeface="Tahoma" pitchFamily="34" charset="0"/>
              </a:rPr>
              <a:t>Technology</a:t>
            </a:r>
            <a:endParaRPr lang="ar-SA" sz="2800" dirty="0" smtClean="0">
              <a:latin typeface="Tahoma" pitchFamily="34" charset="0"/>
            </a:endParaRPr>
          </a:p>
          <a:p>
            <a:pPr eaLnBrk="0" hangingPunct="0"/>
            <a:endParaRPr lang="en-US" sz="2800" dirty="0" smtClean="0">
              <a:latin typeface="Tahoma" pitchFamily="34" charset="0"/>
            </a:endParaRPr>
          </a:p>
          <a:p>
            <a:pPr eaLnBrk="0" hangingPunct="0"/>
            <a:r>
              <a:rPr lang="ar-SA" sz="2800" dirty="0" smtClean="0">
                <a:latin typeface="Tahoma" pitchFamily="34" charset="0"/>
              </a:rPr>
              <a:t>ب ـ اطلاعات</a:t>
            </a:r>
            <a:r>
              <a:rPr lang="en-US" sz="2800" dirty="0" smtClean="0">
                <a:latin typeface="Tahoma" pitchFamily="34" charset="0"/>
              </a:rPr>
              <a:t>  Information </a:t>
            </a:r>
            <a:endParaRPr lang="ar-SA" sz="2800" dirty="0" smtClean="0">
              <a:latin typeface="Tahoma" pitchFamily="34" charset="0"/>
            </a:endParaRPr>
          </a:p>
          <a:p>
            <a:pPr eaLnBrk="0" hangingPunct="0"/>
            <a:endParaRPr lang="en-US" sz="2800" dirty="0" smtClean="0">
              <a:latin typeface="Tahoma" pitchFamily="34" charset="0"/>
            </a:endParaRPr>
          </a:p>
          <a:p>
            <a:pPr eaLnBrk="0" hangingPunct="0"/>
            <a:r>
              <a:rPr lang="ar-SA" sz="2800" dirty="0" smtClean="0">
                <a:latin typeface="Tahoma" pitchFamily="34" charset="0"/>
              </a:rPr>
              <a:t>ج ـ ارتباطات </a:t>
            </a:r>
            <a:r>
              <a:rPr lang="en-US" sz="2800" dirty="0" smtClean="0">
                <a:latin typeface="Tahoma" pitchFamily="34" charset="0"/>
              </a:rPr>
              <a:t>Communication</a:t>
            </a:r>
            <a:endParaRPr lang="ar-SA" sz="2800" dirty="0" smtClean="0">
              <a:latin typeface="Tahoma" pitchFamily="34" charset="0"/>
            </a:endParaRPr>
          </a:p>
          <a:p>
            <a:endParaRPr lang="fa-IR" dirty="0"/>
          </a:p>
        </p:txBody>
      </p:sp>
      <p:sp>
        <p:nvSpPr>
          <p:cNvPr id="4" name="Slide Number Placeholder 3"/>
          <p:cNvSpPr>
            <a:spLocks noGrp="1"/>
          </p:cNvSpPr>
          <p:nvPr>
            <p:ph type="sldNum" sz="quarter" idx="12"/>
          </p:nvPr>
        </p:nvSpPr>
        <p:spPr/>
        <p:txBody>
          <a:bodyPr/>
          <a:lstStyle/>
          <a:p>
            <a:fld id="{E5E52E78-7D9F-479C-99E1-B4E048A7C860}" type="slidenum">
              <a:rPr lang="fa-IR" smtClean="0"/>
              <a:pPr/>
              <a:t>11</a:t>
            </a:fld>
            <a:endParaRPr lang="en-US"/>
          </a:p>
        </p:txBody>
      </p:sp>
      <p:sp>
        <p:nvSpPr>
          <p:cNvPr id="622594" name="Text Box 2"/>
          <p:cNvSpPr txBox="1">
            <a:spLocks noChangeArrowheads="1"/>
          </p:cNvSpPr>
          <p:nvPr/>
        </p:nvSpPr>
        <p:spPr bwMode="auto">
          <a:xfrm>
            <a:off x="1071538" y="609600"/>
            <a:ext cx="7615262" cy="2062103"/>
          </a:xfrm>
          <a:prstGeom prst="rect">
            <a:avLst/>
          </a:prstGeom>
          <a:noFill/>
          <a:ln w="9525">
            <a:noFill/>
            <a:miter lim="800000"/>
            <a:headEnd/>
            <a:tailEnd/>
          </a:ln>
          <a:effectLst/>
        </p:spPr>
        <p:txBody>
          <a:bodyPr wrap="square">
            <a:spAutoFit/>
          </a:bodyPr>
          <a:lstStyle/>
          <a:p>
            <a:pPr algn="r" rtl="1" eaLnBrk="0" hangingPunct="0"/>
            <a:endParaRPr lang="en-US" sz="3200" dirty="0">
              <a:effectLst>
                <a:outerShdw blurRad="38100" dist="38100" dir="2700000" algn="tl">
                  <a:srgbClr val="000000"/>
                </a:outerShdw>
              </a:effectLst>
              <a:latin typeface="Tahoma" pitchFamily="34" charset="0"/>
            </a:endParaRPr>
          </a:p>
          <a:p>
            <a:pPr algn="ctr" rtl="1" eaLnBrk="0" hangingPunct="0"/>
            <a:endParaRPr lang="en-US" sz="3200" dirty="0">
              <a:effectLst>
                <a:outerShdw blurRad="38100" dist="38100" dir="2700000" algn="tl">
                  <a:srgbClr val="000000"/>
                </a:outerShdw>
              </a:effectLst>
              <a:latin typeface="Tahoma" pitchFamily="34" charset="0"/>
            </a:endParaRPr>
          </a:p>
          <a:p>
            <a:pPr algn="ctr" rtl="1" eaLnBrk="0" hangingPunct="0"/>
            <a:endParaRPr lang="en-US" sz="3200" dirty="0">
              <a:effectLst>
                <a:outerShdw blurRad="38100" dist="38100" dir="2700000" algn="tl">
                  <a:srgbClr val="000000"/>
                </a:outerShdw>
              </a:effectLst>
              <a:latin typeface="Tahoma" pitchFamily="34" charset="0"/>
            </a:endParaRPr>
          </a:p>
          <a:p>
            <a:pPr algn="ctr" rtl="1" eaLnBrk="0" hangingPunct="0"/>
            <a:endParaRPr lang="fa-IR" sz="3200" b="1" dirty="0">
              <a:latin typeface="Times New Roman" pitchFamily="18" charset="0"/>
              <a:cs typeface="Yagut" pitchFamily="2" charset="-7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642926"/>
            <a:ext cx="8229600" cy="1143000"/>
          </a:xfrm>
        </p:spPr>
        <p:txBody>
          <a:bodyPr anchor="t">
            <a:normAutofit fontScale="90000"/>
          </a:bodyPr>
          <a:lstStyle/>
          <a:p>
            <a:pPr algn="r"/>
            <a:r>
              <a:rPr lang="fa-IR" sz="5400" dirty="0" smtClean="0">
                <a:effectLst>
                  <a:outerShdw blurRad="38100" dist="38100" dir="2700000" algn="tl">
                    <a:srgbClr val="000000"/>
                  </a:outerShdw>
                </a:effectLst>
                <a:latin typeface="Tahoma" pitchFamily="34" charset="0"/>
              </a:rPr>
              <a:t>تعريف </a:t>
            </a:r>
            <a:r>
              <a:rPr lang="ar-SA" sz="5400" dirty="0" smtClean="0">
                <a:effectLst>
                  <a:outerShdw blurRad="38100" dist="38100" dir="2700000" algn="tl">
                    <a:srgbClr val="000000"/>
                  </a:outerShdw>
                </a:effectLst>
                <a:latin typeface="Tahoma" pitchFamily="34" charset="0"/>
              </a:rPr>
              <a:t>ارتباطات </a:t>
            </a:r>
            <a:r>
              <a:rPr lang="fa-IR" sz="5400" dirty="0" smtClean="0">
                <a:effectLst>
                  <a:outerShdw blurRad="38100" dist="38100" dir="2700000" algn="tl">
                    <a:srgbClr val="000000"/>
                  </a:outerShdw>
                </a:effectLst>
                <a:latin typeface="Tahoma" pitchFamily="34" charset="0"/>
              </a:rPr>
              <a:t/>
            </a:r>
            <a:br>
              <a:rPr lang="fa-IR"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lgn="just">
              <a:spcBef>
                <a:spcPct val="50000"/>
              </a:spcBef>
            </a:pPr>
            <a:r>
              <a:rPr lang="ar-SA" sz="2800" dirty="0" smtClean="0">
                <a:latin typeface="Tahoma" pitchFamily="34" charset="0"/>
              </a:rPr>
              <a:t>ارتباطات فرايندي است كه ارگانيسمها را به يكديگر پيوند مي</a:t>
            </a:r>
            <a:r>
              <a:rPr lang="ar-SA" sz="2800" dirty="0" smtClean="0">
                <a:latin typeface="Tahoma" pitchFamily="34" charset="0"/>
                <a:cs typeface="Yagut" pitchFamily="2" charset="-78"/>
              </a:rPr>
              <a:t>‌</a:t>
            </a:r>
            <a:r>
              <a:rPr lang="ar-SA" sz="2800" dirty="0" smtClean="0">
                <a:latin typeface="Tahoma" pitchFamily="34" charset="0"/>
              </a:rPr>
              <a:t>دهد.” اين ارگانيسم ممكن است به دو دوست كه با هم صحبت مي</a:t>
            </a:r>
            <a:r>
              <a:rPr lang="ar-SA" sz="2800" dirty="0" smtClean="0">
                <a:latin typeface="Tahoma" pitchFamily="34" charset="0"/>
                <a:cs typeface="Yagut" pitchFamily="2" charset="-78"/>
              </a:rPr>
              <a:t>‌</a:t>
            </a:r>
            <a:r>
              <a:rPr lang="ar-SA" sz="2800" dirty="0" smtClean="0">
                <a:latin typeface="Tahoma" pitchFamily="34" charset="0"/>
              </a:rPr>
              <a:t>كنند، روزنامه</a:t>
            </a:r>
            <a:r>
              <a:rPr lang="ar-SA" sz="2800" dirty="0" smtClean="0">
                <a:latin typeface="Tahoma" pitchFamily="34" charset="0"/>
                <a:cs typeface="Yagut" pitchFamily="2" charset="-78"/>
              </a:rPr>
              <a:t>‌</a:t>
            </a:r>
            <a:r>
              <a:rPr lang="ar-SA" sz="2800" dirty="0" smtClean="0">
                <a:latin typeface="Tahoma" pitchFamily="34" charset="0"/>
              </a:rPr>
              <a:t>ها و خوانندگان آنها، كشور و خدمات پستي و سيستم تلفن آن اشاره داشته باشد. </a:t>
            </a:r>
            <a:r>
              <a:rPr lang="ar-SA" sz="2800" dirty="0" smtClean="0">
                <a:effectLst>
                  <a:outerShdw blurRad="38100" dist="38100" dir="2700000" algn="tl">
                    <a:srgbClr val="000000"/>
                  </a:outerShdw>
                </a:effectLst>
                <a:latin typeface="Tahoma" pitchFamily="34" charset="0"/>
              </a:rPr>
              <a:t>   </a:t>
            </a:r>
            <a:endParaRPr lang="en-US" sz="2800" dirty="0" smtClean="0">
              <a:effectLst>
                <a:outerShdw blurRad="38100" dist="38100" dir="2700000" algn="tl">
                  <a:srgbClr val="000000"/>
                </a:outerShdw>
              </a:effectLst>
              <a:latin typeface="Tahoma" pitchFamily="34" charset="0"/>
            </a:endParaRPr>
          </a:p>
          <a:p>
            <a:endParaRPr lang="fa-IR" dirty="0"/>
          </a:p>
        </p:txBody>
      </p:sp>
      <p:sp>
        <p:nvSpPr>
          <p:cNvPr id="4" name="Slide Number Placeholder 3"/>
          <p:cNvSpPr>
            <a:spLocks noGrp="1"/>
          </p:cNvSpPr>
          <p:nvPr>
            <p:ph type="sldNum" sz="quarter" idx="12"/>
          </p:nvPr>
        </p:nvSpPr>
        <p:spPr/>
        <p:txBody>
          <a:bodyPr/>
          <a:lstStyle/>
          <a:p>
            <a:fld id="{18AD0A3C-B5B1-4B52-9D77-1740219B0F18}" type="slidenum">
              <a:rPr lang="fa-IR"/>
              <a:pPr/>
              <a:t>12</a:t>
            </a:fld>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bwMode="auto">
          <a:xfrm>
            <a:off x="785786" y="714356"/>
            <a:ext cx="8229600" cy="1143000"/>
          </a:xfrm>
          <a:noFill/>
          <a:ln>
            <a:miter lim="800000"/>
            <a:headEnd/>
            <a:tailEnd/>
          </a:ln>
        </p:spPr>
        <p:txBody>
          <a:bodyPr vert="horz" wrap="square" lIns="91440" tIns="45720" rIns="91440" bIns="45720" numCol="1" anchor="ctr" anchorCtr="0" compatLnSpc="1">
            <a:prstTxWarp prst="textNoShape">
              <a:avLst/>
            </a:prstTxWarp>
            <a:normAutofit fontScale="90000"/>
          </a:bodyPr>
          <a:lstStyle/>
          <a:p>
            <a:pPr algn="r"/>
            <a:r>
              <a:rPr lang="fa-IR" sz="3200" dirty="0">
                <a:solidFill>
                  <a:schemeClr val="tx1"/>
                </a:solidFill>
                <a:cs typeface="Zar" pitchFamily="2" charset="-78"/>
              </a:rPr>
              <a:t/>
            </a:r>
            <a:br>
              <a:rPr lang="fa-IR" sz="3200" dirty="0">
                <a:solidFill>
                  <a:schemeClr val="tx1"/>
                </a:solidFill>
                <a:cs typeface="Zar" pitchFamily="2" charset="-78"/>
              </a:rPr>
            </a:br>
            <a:r>
              <a:rPr lang="fa-IR" sz="5400" dirty="0" smtClean="0">
                <a:effectLst>
                  <a:outerShdw blurRad="38100" dist="38100" dir="2700000" algn="tl">
                    <a:srgbClr val="000000"/>
                  </a:outerShdw>
                </a:effectLst>
                <a:latin typeface="Tahoma" pitchFamily="34" charset="0"/>
              </a:rPr>
              <a:t>اجزای </a:t>
            </a:r>
            <a:r>
              <a:rPr lang="ar-SA" sz="5400" dirty="0">
                <a:effectLst>
                  <a:outerShdw blurRad="38100" dist="38100" dir="2700000" algn="tl">
                    <a:srgbClr val="000000"/>
                  </a:outerShdw>
                </a:effectLst>
                <a:latin typeface="Tahoma" pitchFamily="34" charset="0"/>
              </a:rPr>
              <a:t>ارتباطات </a:t>
            </a:r>
            <a:r>
              <a:rPr lang="fa-IR" sz="4000" dirty="0">
                <a:solidFill>
                  <a:schemeClr val="tx1"/>
                </a:solidFill>
              </a:rPr>
              <a:t/>
            </a:r>
            <a:br>
              <a:rPr lang="fa-IR" sz="4000" dirty="0">
                <a:solidFill>
                  <a:schemeClr val="tx1"/>
                </a:solidFill>
              </a:rPr>
            </a:br>
            <a:endParaRPr lang="en-US" sz="4000" dirty="0">
              <a:solidFill>
                <a:schemeClr val="tx1"/>
              </a:solidFill>
            </a:endParaRPr>
          </a:p>
        </p:txBody>
      </p:sp>
      <p:sp>
        <p:nvSpPr>
          <p:cNvPr id="970755" name="Rectangle 3"/>
          <p:cNvSpPr>
            <a:spLocks noGrp="1" noChangeArrowheads="1"/>
          </p:cNvSpPr>
          <p:nvPr>
            <p:ph idx="1"/>
          </p:nvPr>
        </p:nvSpPr>
        <p:spPr>
          <a:noFill/>
          <a:ln/>
        </p:spPr>
        <p:txBody>
          <a:bodyPr/>
          <a:lstStyle/>
          <a:p>
            <a:pPr algn="just">
              <a:lnSpc>
                <a:spcPct val="80000"/>
              </a:lnSpc>
              <a:spcBef>
                <a:spcPct val="50000"/>
              </a:spcBef>
            </a:pPr>
            <a:r>
              <a:rPr lang="ar-SA" sz="2400" dirty="0" smtClean="0">
                <a:latin typeface="Tahoma" pitchFamily="34" charset="0"/>
              </a:rPr>
              <a:t>در هر ارتباط چهار جزء اصلي وجود دارد كه عبارتند از:</a:t>
            </a:r>
          </a:p>
          <a:p>
            <a:pPr algn="just">
              <a:lnSpc>
                <a:spcPct val="80000"/>
              </a:lnSpc>
              <a:spcBef>
                <a:spcPct val="50000"/>
              </a:spcBef>
            </a:pPr>
            <a:r>
              <a:rPr lang="ar-SA" sz="2400" dirty="0" smtClean="0">
                <a:latin typeface="Tahoma" pitchFamily="34" charset="0"/>
              </a:rPr>
              <a:t>   الف- فرستنده</a:t>
            </a:r>
          </a:p>
          <a:p>
            <a:r>
              <a:rPr lang="fa-IR" dirty="0" smtClean="0"/>
              <a:t>   </a:t>
            </a:r>
            <a:r>
              <a:rPr lang="ar-SA" dirty="0" smtClean="0"/>
              <a:t>ب- </a:t>
            </a:r>
            <a:r>
              <a:rPr lang="ar-SA" dirty="0"/>
              <a:t>گيرنده</a:t>
            </a:r>
          </a:p>
          <a:p>
            <a:r>
              <a:rPr lang="ar-SA" dirty="0"/>
              <a:t>   ج- پيام</a:t>
            </a:r>
          </a:p>
          <a:p>
            <a:r>
              <a:rPr lang="ar-SA" dirty="0"/>
              <a:t>   د- محيط ارتباطي</a:t>
            </a:r>
          </a:p>
          <a:p>
            <a:r>
              <a:rPr lang="ar-SA" dirty="0"/>
              <a:t>هدف از برقراري ارتباط انتقال پيام(نماد) از طريق محيط ارتباطي بين فرستنده و گيرنده است. </a:t>
            </a:r>
            <a:endParaRPr lang="en-US" dirty="0"/>
          </a:p>
          <a:p>
            <a:endParaRPr lang="en-US" dirty="0"/>
          </a:p>
        </p:txBody>
      </p:sp>
      <p:sp>
        <p:nvSpPr>
          <p:cNvPr id="5" name="Slide Number Placeholder 5"/>
          <p:cNvSpPr>
            <a:spLocks noGrp="1"/>
          </p:cNvSpPr>
          <p:nvPr>
            <p:ph type="sldNum" sz="quarter" idx="12"/>
          </p:nvPr>
        </p:nvSpPr>
        <p:spPr/>
        <p:txBody>
          <a:bodyPr/>
          <a:lstStyle/>
          <a:p>
            <a:fld id="{3ABE0F92-241D-4004-A62B-B93121528618}" type="slidenum">
              <a:rPr lang="fa-I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04088"/>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فنّاوري اطلاعات وارتباطات</a:t>
            </a:r>
            <a:br>
              <a:rPr lang="ar-SA"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lgn="just">
              <a:spcBef>
                <a:spcPct val="50000"/>
              </a:spcBef>
            </a:pPr>
            <a:endParaRPr lang="fa-IR" sz="2400" dirty="0" smtClean="0">
              <a:latin typeface="Siavash" pitchFamily="2" charset="2"/>
              <a:cs typeface="Yagut" pitchFamily="2" charset="-78"/>
            </a:endParaRPr>
          </a:p>
          <a:p>
            <a:pPr algn="just">
              <a:spcBef>
                <a:spcPct val="50000"/>
              </a:spcBef>
            </a:pPr>
            <a:r>
              <a:rPr lang="ar-SA" sz="2800" dirty="0" smtClean="0">
                <a:latin typeface="Tahoma" pitchFamily="34" charset="0"/>
              </a:rPr>
              <a:t>دو واژة «فنّاوري اطلاعات» و«فنّاوري اطلاعات وارتباطات» ازيك مفهوم برخورداربوده و معمولاً به</a:t>
            </a:r>
            <a:r>
              <a:rPr lang="ar-SA" sz="2800" dirty="0" smtClean="0">
                <a:latin typeface="Tahoma" pitchFamily="34" charset="0"/>
                <a:cs typeface="Yagut" pitchFamily="2" charset="-78"/>
              </a:rPr>
              <a:t>‌</a:t>
            </a:r>
            <a:r>
              <a:rPr lang="ar-SA" sz="2800" dirty="0" smtClean="0">
                <a:latin typeface="Tahoma" pitchFamily="34" charset="0"/>
              </a:rPr>
              <a:t>جاي يكديگر نيزاستفاده مي</a:t>
            </a:r>
            <a:r>
              <a:rPr lang="ar-SA" sz="2800" dirty="0" smtClean="0">
                <a:latin typeface="Tahoma" pitchFamily="34" charset="0"/>
                <a:cs typeface="Yagut" pitchFamily="2" charset="-78"/>
              </a:rPr>
              <a:t>‌</a:t>
            </a:r>
            <a:r>
              <a:rPr lang="ar-SA" sz="2800" dirty="0" smtClean="0">
                <a:latin typeface="Tahoma" pitchFamily="34" charset="0"/>
              </a:rPr>
              <a:t>شوند اگرچه درمنابع اطلاعاتي متعلــــق به كشور آمريكا معمولاً ازفنّاوري اطلاعات و درمنابع اروپايي ازفنّاوري اطلاعات و ارتباطات استفاده مي</a:t>
            </a:r>
            <a:r>
              <a:rPr lang="ar-SA" sz="2800" dirty="0" smtClean="0">
                <a:latin typeface="Tahoma" pitchFamily="34" charset="0"/>
                <a:cs typeface="Yagut" pitchFamily="2" charset="-78"/>
              </a:rPr>
              <a:t>‌</a:t>
            </a:r>
            <a:r>
              <a:rPr lang="ar-SA" sz="2800" dirty="0" smtClean="0">
                <a:latin typeface="Tahoma" pitchFamily="34" charset="0"/>
              </a:rPr>
              <a:t>شود.  </a:t>
            </a:r>
          </a:p>
          <a:p>
            <a:pPr algn="just">
              <a:spcBef>
                <a:spcPct val="50000"/>
              </a:spcBef>
            </a:pPr>
            <a:endParaRPr lang="ar-SA" sz="2800" dirty="0" smtClean="0">
              <a:effectLst>
                <a:outerShdw blurRad="38100" dist="38100" dir="2700000" algn="tl">
                  <a:srgbClr val="000000"/>
                </a:outerShdw>
              </a:effectLst>
              <a:latin typeface="Tahoma" pitchFamily="34" charset="0"/>
            </a:endParaRPr>
          </a:p>
          <a:p>
            <a:pPr>
              <a:spcBef>
                <a:spcPct val="50000"/>
              </a:spcBef>
            </a:pPr>
            <a:endParaRPr lang="en-US" sz="2800" dirty="0" smtClean="0">
              <a:effectLst>
                <a:outerShdw blurRad="38100" dist="38100" dir="2700000" algn="tl">
                  <a:srgbClr val="000000"/>
                </a:outerShdw>
              </a:effectLst>
              <a:latin typeface="Tahoma" pitchFamily="34" charset="0"/>
            </a:endParaRPr>
          </a:p>
          <a:p>
            <a:endParaRPr lang="fa-IR" dirty="0"/>
          </a:p>
        </p:txBody>
      </p:sp>
      <p:sp>
        <p:nvSpPr>
          <p:cNvPr id="4" name="Slide Number Placeholder 3"/>
          <p:cNvSpPr>
            <a:spLocks noGrp="1"/>
          </p:cNvSpPr>
          <p:nvPr>
            <p:ph type="sldNum" sz="quarter" idx="12"/>
          </p:nvPr>
        </p:nvSpPr>
        <p:spPr/>
        <p:txBody>
          <a:bodyPr/>
          <a:lstStyle/>
          <a:p>
            <a:fld id="{3A37183A-7E28-422A-8AB7-337C63F19CE7}" type="slidenum">
              <a:rPr lang="fa-IR"/>
              <a:pPr/>
              <a:t>14</a:t>
            </a:fld>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78" name="Rectangle 2"/>
          <p:cNvSpPr>
            <a:spLocks noGrp="1" noChangeArrowheads="1"/>
          </p:cNvSpPr>
          <p:nvPr>
            <p:ph type="title"/>
          </p:nvPr>
        </p:nvSpPr>
        <p:spPr bwMode="auto">
          <a:xfrm>
            <a:off x="771556" y="714356"/>
            <a:ext cx="8229600" cy="1143000"/>
          </a:xfrm>
          <a:noFill/>
          <a:ln>
            <a:miter lim="800000"/>
            <a:headEnd/>
            <a:tailEnd/>
          </a:ln>
        </p:spPr>
        <p:txBody>
          <a:bodyPr vert="horz" wrap="square" lIns="91440" tIns="45720" rIns="91440" bIns="45720" numCol="1" anchor="t" anchorCtr="0" compatLnSpc="1">
            <a:prstTxWarp prst="textNoShape">
              <a:avLst/>
            </a:prstTxWarp>
            <a:normAutofit fontScale="90000"/>
          </a:bodyPr>
          <a:lstStyle/>
          <a:p>
            <a:pPr algn="r"/>
            <a:r>
              <a:rPr lang="ar-SA" sz="5400" dirty="0">
                <a:effectLst>
                  <a:outerShdw blurRad="38100" dist="38100" dir="2700000" algn="tl">
                    <a:srgbClr val="000000"/>
                  </a:outerShdw>
                </a:effectLst>
                <a:latin typeface="Tahoma" pitchFamily="34" charset="0"/>
              </a:rPr>
              <a:t>فنّاوري اطلاعات وارتباطات</a:t>
            </a:r>
            <a:r>
              <a:rPr lang="ar-SA" sz="4000" dirty="0">
                <a:solidFill>
                  <a:schemeClr val="tx1"/>
                </a:solidFill>
              </a:rPr>
              <a:t/>
            </a:r>
            <a:br>
              <a:rPr lang="ar-SA" sz="4000" dirty="0">
                <a:solidFill>
                  <a:schemeClr val="tx1"/>
                </a:solidFill>
              </a:rPr>
            </a:br>
            <a:endParaRPr lang="en-US" sz="4000" dirty="0">
              <a:solidFill>
                <a:schemeClr val="tx1"/>
              </a:solidFill>
            </a:endParaRPr>
          </a:p>
        </p:txBody>
      </p:sp>
      <p:sp>
        <p:nvSpPr>
          <p:cNvPr id="971779" name="Rectangle 3"/>
          <p:cNvSpPr>
            <a:spLocks noGrp="1" noChangeArrowheads="1"/>
          </p:cNvSpPr>
          <p:nvPr>
            <p:ph idx="1"/>
          </p:nvPr>
        </p:nvSpPr>
        <p:spPr>
          <a:noFill/>
          <a:ln/>
        </p:spPr>
        <p:txBody>
          <a:bodyPr/>
          <a:lstStyle/>
          <a:p>
            <a:pPr algn="just">
              <a:spcBef>
                <a:spcPct val="50000"/>
              </a:spcBef>
              <a:buClrTx/>
              <a:buSzTx/>
              <a:buFontTx/>
              <a:buNone/>
            </a:pPr>
            <a:r>
              <a:rPr lang="ar-SA" dirty="0"/>
              <a:t>گاهي فنّاوري ارتباطات را به‌شكل: هرگونه روشي براي تبادل اطلاعات بين دو يا چند نقطـه تعريف مي‌كنند دراين صورت مشخص است كه مفهوم فنّاوري اطلاعات وارتباطات (</a:t>
            </a:r>
            <a:r>
              <a:rPr lang="en-US" dirty="0"/>
              <a:t>ICT</a:t>
            </a:r>
            <a:r>
              <a:rPr lang="ar-SA" dirty="0"/>
              <a:t>) ذيل مفهوم فنّاوري اطلاعات قرارمي‌گيرد وفنّاوري اطلاعات بار معنايي كاملتري را دربر خواهد داشت.</a:t>
            </a:r>
          </a:p>
          <a:p>
            <a:endParaRPr lang="en-US" dirty="0"/>
          </a:p>
        </p:txBody>
      </p:sp>
      <p:sp>
        <p:nvSpPr>
          <p:cNvPr id="5" name="Slide Number Placeholder 5"/>
          <p:cNvSpPr>
            <a:spLocks noGrp="1"/>
          </p:cNvSpPr>
          <p:nvPr>
            <p:ph type="sldNum" sz="quarter" idx="12"/>
          </p:nvPr>
        </p:nvSpPr>
        <p:spPr/>
        <p:txBody>
          <a:bodyPr/>
          <a:lstStyle/>
          <a:p>
            <a:fld id="{BBA9394F-4412-4450-B6D7-1637386C7010}" type="slidenum">
              <a:rPr lang="fa-I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771556" y="704088"/>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مقايسه فناوري مولد و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16" name="Content Placeholder 15"/>
          <p:cNvSpPr>
            <a:spLocks noGrp="1"/>
          </p:cNvSpPr>
          <p:nvPr>
            <p:ph idx="1"/>
          </p:nvPr>
        </p:nvSpPr>
        <p:spPr/>
        <p:txBody>
          <a:bodyPr/>
          <a:lstStyle/>
          <a:p>
            <a:endParaRPr lang="fa-IR" dirty="0"/>
          </a:p>
        </p:txBody>
      </p:sp>
      <p:sp>
        <p:nvSpPr>
          <p:cNvPr id="14" name="Slide Number Placeholder 3"/>
          <p:cNvSpPr>
            <a:spLocks noGrp="1"/>
          </p:cNvSpPr>
          <p:nvPr>
            <p:ph type="sldNum" sz="quarter" idx="12"/>
          </p:nvPr>
        </p:nvSpPr>
        <p:spPr/>
        <p:txBody>
          <a:bodyPr/>
          <a:lstStyle/>
          <a:p>
            <a:fld id="{86B19D8C-9AE7-4CD0-B8CB-A4FA8CDA51AB}" type="slidenum">
              <a:rPr lang="fa-IR"/>
              <a:pPr/>
              <a:t>16</a:t>
            </a:fld>
            <a:endParaRPr lang="en-US"/>
          </a:p>
        </p:txBody>
      </p:sp>
      <p:grpSp>
        <p:nvGrpSpPr>
          <p:cNvPr id="2" name="Group 2"/>
          <p:cNvGrpSpPr>
            <a:grpSpLocks/>
          </p:cNvGrpSpPr>
          <p:nvPr/>
        </p:nvGrpSpPr>
        <p:grpSpPr bwMode="auto">
          <a:xfrm>
            <a:off x="1142976" y="1828800"/>
            <a:ext cx="6705624" cy="3886200"/>
            <a:chOff x="624" y="384"/>
            <a:chExt cx="4512" cy="2448"/>
          </a:xfrm>
        </p:grpSpPr>
        <p:grpSp>
          <p:nvGrpSpPr>
            <p:cNvPr id="3" name="Group 3"/>
            <p:cNvGrpSpPr>
              <a:grpSpLocks/>
            </p:cNvGrpSpPr>
            <p:nvPr/>
          </p:nvGrpSpPr>
          <p:grpSpPr bwMode="auto">
            <a:xfrm>
              <a:off x="3216" y="384"/>
              <a:ext cx="1920" cy="1200"/>
              <a:chOff x="3552" y="1440"/>
              <a:chExt cx="1920" cy="1200"/>
            </a:xfrm>
          </p:grpSpPr>
          <p:sp>
            <p:nvSpPr>
              <p:cNvPr id="625668" name="Rectangle 4"/>
              <p:cNvSpPr>
                <a:spLocks noChangeArrowheads="1"/>
              </p:cNvSpPr>
              <p:nvPr/>
            </p:nvSpPr>
            <p:spPr bwMode="auto">
              <a:xfrm>
                <a:off x="4001" y="1618"/>
                <a:ext cx="1041" cy="365"/>
              </a:xfrm>
              <a:prstGeom prst="rect">
                <a:avLst/>
              </a:prstGeom>
              <a:noFill/>
              <a:ln w="9525">
                <a:noFill/>
                <a:miter lim="800000"/>
                <a:headEnd/>
                <a:tailEnd/>
              </a:ln>
              <a:effectLst/>
            </p:spPr>
            <p:txBody>
              <a:bodyPr wrap="none">
                <a:spAutoFit/>
              </a:bodyPr>
              <a:lstStyle/>
              <a:p>
                <a:pPr algn="r"/>
                <a:r>
                  <a:rPr lang="ar-SA" sz="3200">
                    <a:solidFill>
                      <a:srgbClr val="FFFF00"/>
                    </a:solidFill>
                    <a:effectLst>
                      <a:outerShdw blurRad="38100" dist="38100" dir="2700000" algn="tl">
                        <a:srgbClr val="000000"/>
                      </a:outerShdw>
                    </a:effectLst>
                    <a:latin typeface="Tahoma" pitchFamily="34" charset="0"/>
                  </a:rPr>
                  <a:t>فناوري</a:t>
                </a:r>
                <a:r>
                  <a:rPr lang="ar-SA" sz="2800" b="1">
                    <a:solidFill>
                      <a:srgbClr val="FFFF00"/>
                    </a:solidFill>
                    <a:effectLst>
                      <a:outerShdw blurRad="38100" dist="38100" dir="2700000" algn="tl">
                        <a:srgbClr val="000000"/>
                      </a:outerShdw>
                    </a:effectLst>
                    <a:latin typeface="Arial" pitchFamily="34" charset="0"/>
                    <a:cs typeface="Yagut" pitchFamily="2" charset="-78"/>
                  </a:rPr>
                  <a:t> </a:t>
                </a:r>
                <a:r>
                  <a:rPr lang="ar-SA" sz="3200">
                    <a:solidFill>
                      <a:srgbClr val="FFFF00"/>
                    </a:solidFill>
                    <a:effectLst>
                      <a:outerShdw blurRad="38100" dist="38100" dir="2700000" algn="tl">
                        <a:srgbClr val="000000"/>
                      </a:outerShdw>
                    </a:effectLst>
                    <a:latin typeface="Tahoma" pitchFamily="34" charset="0"/>
                  </a:rPr>
                  <a:t>مولد</a:t>
                </a:r>
                <a:endParaRPr lang="en-US" sz="3200">
                  <a:solidFill>
                    <a:srgbClr val="FFFF00"/>
                  </a:solidFill>
                  <a:effectLst>
                    <a:outerShdw blurRad="38100" dist="38100" dir="2700000" algn="tl">
                      <a:srgbClr val="000000"/>
                    </a:outerShdw>
                  </a:effectLst>
                  <a:latin typeface="Tahoma" pitchFamily="34" charset="0"/>
                </a:endParaRPr>
              </a:p>
            </p:txBody>
          </p:sp>
          <p:sp>
            <p:nvSpPr>
              <p:cNvPr id="625669" name="Rectangle 5"/>
              <p:cNvSpPr>
                <a:spLocks noChangeArrowheads="1"/>
              </p:cNvSpPr>
              <p:nvPr/>
            </p:nvSpPr>
            <p:spPr bwMode="auto">
              <a:xfrm>
                <a:off x="4046" y="2146"/>
                <a:ext cx="1113" cy="365"/>
              </a:xfrm>
              <a:prstGeom prst="rect">
                <a:avLst/>
              </a:prstGeom>
              <a:noFill/>
              <a:ln w="9525">
                <a:noFill/>
                <a:miter lim="800000"/>
                <a:headEnd/>
                <a:tailEnd/>
              </a:ln>
              <a:effectLst/>
            </p:spPr>
            <p:txBody>
              <a:bodyPr wrap="none">
                <a:spAutoFit/>
              </a:bodyPr>
              <a:lstStyle/>
              <a:p>
                <a:pPr algn="ctr"/>
                <a:r>
                  <a:rPr lang="ar-SA" sz="3200">
                    <a:effectLst>
                      <a:outerShdw blurRad="38100" dist="38100" dir="2700000" algn="tl">
                        <a:srgbClr val="000000"/>
                      </a:outerShdw>
                    </a:effectLst>
                    <a:latin typeface="Tahoma" pitchFamily="34" charset="0"/>
                  </a:rPr>
                  <a:t>جامعه صنعتي</a:t>
                </a:r>
                <a:endParaRPr lang="en-US" sz="3200">
                  <a:effectLst>
                    <a:outerShdw blurRad="38100" dist="38100" dir="2700000" algn="tl">
                      <a:srgbClr val="000000"/>
                    </a:outerShdw>
                  </a:effectLst>
                  <a:latin typeface="Tahoma" pitchFamily="34" charset="0"/>
                </a:endParaRPr>
              </a:p>
            </p:txBody>
          </p:sp>
          <p:sp>
            <p:nvSpPr>
              <p:cNvPr id="625670" name="Oval 6"/>
              <p:cNvSpPr>
                <a:spLocks noChangeArrowheads="1"/>
              </p:cNvSpPr>
              <p:nvPr/>
            </p:nvSpPr>
            <p:spPr bwMode="auto">
              <a:xfrm>
                <a:off x="3552" y="1440"/>
                <a:ext cx="1920" cy="1200"/>
              </a:xfrm>
              <a:prstGeom prst="ellipse">
                <a:avLst/>
              </a:prstGeom>
              <a:noFill/>
              <a:ln w="9525">
                <a:solidFill>
                  <a:schemeClr val="tx1"/>
                </a:solidFill>
                <a:round/>
                <a:headEnd/>
                <a:tailEnd/>
              </a:ln>
              <a:effectLst/>
            </p:spPr>
            <p:txBody>
              <a:bodyPr wrap="none" anchor="ctr"/>
              <a:lstStyle/>
              <a:p>
                <a:endParaRPr lang="fa-IR"/>
              </a:p>
            </p:txBody>
          </p:sp>
        </p:grpSp>
        <p:grpSp>
          <p:nvGrpSpPr>
            <p:cNvPr id="4" name="Group 7"/>
            <p:cNvGrpSpPr>
              <a:grpSpLocks/>
            </p:cNvGrpSpPr>
            <p:nvPr/>
          </p:nvGrpSpPr>
          <p:grpSpPr bwMode="auto">
            <a:xfrm>
              <a:off x="624" y="1584"/>
              <a:ext cx="2256" cy="1248"/>
              <a:chOff x="576" y="1440"/>
              <a:chExt cx="2256" cy="1248"/>
            </a:xfrm>
          </p:grpSpPr>
          <p:sp>
            <p:nvSpPr>
              <p:cNvPr id="625672" name="Rectangle 8"/>
              <p:cNvSpPr>
                <a:spLocks noChangeArrowheads="1"/>
              </p:cNvSpPr>
              <p:nvPr/>
            </p:nvSpPr>
            <p:spPr bwMode="auto">
              <a:xfrm>
                <a:off x="988" y="1618"/>
                <a:ext cx="1359" cy="365"/>
              </a:xfrm>
              <a:prstGeom prst="rect">
                <a:avLst/>
              </a:prstGeom>
              <a:noFill/>
              <a:ln w="9525">
                <a:noFill/>
                <a:miter lim="800000"/>
                <a:headEnd/>
                <a:tailEnd/>
              </a:ln>
              <a:effectLst/>
            </p:spPr>
            <p:txBody>
              <a:bodyPr wrap="none">
                <a:spAutoFit/>
              </a:bodyPr>
              <a:lstStyle/>
              <a:p>
                <a:pPr algn="r"/>
                <a:r>
                  <a:rPr lang="ar-SA" sz="3200">
                    <a:solidFill>
                      <a:srgbClr val="FFFF00"/>
                    </a:solidFill>
                    <a:effectLst>
                      <a:outerShdw blurRad="38100" dist="38100" dir="2700000" algn="tl">
                        <a:srgbClr val="000000"/>
                      </a:outerShdw>
                    </a:effectLst>
                    <a:latin typeface="Tahoma" pitchFamily="34" charset="0"/>
                  </a:rPr>
                  <a:t>فناوري اطلاعات</a:t>
                </a:r>
                <a:endParaRPr lang="en-US" sz="3200">
                  <a:solidFill>
                    <a:srgbClr val="FFFF00"/>
                  </a:solidFill>
                  <a:effectLst>
                    <a:outerShdw blurRad="38100" dist="38100" dir="2700000" algn="tl">
                      <a:srgbClr val="000000"/>
                    </a:outerShdw>
                  </a:effectLst>
                  <a:latin typeface="Tahoma" pitchFamily="34" charset="0"/>
                </a:endParaRPr>
              </a:p>
            </p:txBody>
          </p:sp>
          <p:sp>
            <p:nvSpPr>
              <p:cNvPr id="625673" name="Rectangle 9"/>
              <p:cNvSpPr>
                <a:spLocks noChangeArrowheads="1"/>
              </p:cNvSpPr>
              <p:nvPr/>
            </p:nvSpPr>
            <p:spPr bwMode="auto">
              <a:xfrm>
                <a:off x="997" y="2160"/>
                <a:ext cx="1286" cy="365"/>
              </a:xfrm>
              <a:prstGeom prst="rect">
                <a:avLst/>
              </a:prstGeom>
              <a:noFill/>
              <a:ln w="9525" algn="ctr">
                <a:noFill/>
                <a:miter lim="800000"/>
                <a:headEnd/>
                <a:tailEnd/>
              </a:ln>
              <a:effectLst/>
            </p:spPr>
            <p:txBody>
              <a:bodyPr wrap="none">
                <a:spAutoFit/>
              </a:bodyPr>
              <a:lstStyle/>
              <a:p>
                <a:pPr algn="ctr"/>
                <a:r>
                  <a:rPr lang="ar-SA" sz="3200">
                    <a:effectLst>
                      <a:outerShdw blurRad="38100" dist="38100" dir="2700000" algn="tl">
                        <a:srgbClr val="000000"/>
                      </a:outerShdw>
                    </a:effectLst>
                    <a:latin typeface="Tahoma" pitchFamily="34" charset="0"/>
                  </a:rPr>
                  <a:t>جامعه اطلاعاتي</a:t>
                </a:r>
                <a:endParaRPr lang="en-US" sz="3200">
                  <a:effectLst>
                    <a:outerShdw blurRad="38100" dist="38100" dir="2700000" algn="tl">
                      <a:srgbClr val="000000"/>
                    </a:outerShdw>
                  </a:effectLst>
                  <a:latin typeface="Tahoma" pitchFamily="34" charset="0"/>
                </a:endParaRPr>
              </a:p>
            </p:txBody>
          </p:sp>
          <p:sp>
            <p:nvSpPr>
              <p:cNvPr id="625674" name="Oval 10"/>
              <p:cNvSpPr>
                <a:spLocks noChangeArrowheads="1"/>
              </p:cNvSpPr>
              <p:nvPr/>
            </p:nvSpPr>
            <p:spPr bwMode="auto">
              <a:xfrm>
                <a:off x="576" y="1440"/>
                <a:ext cx="2256" cy="1248"/>
              </a:xfrm>
              <a:prstGeom prst="ellipse">
                <a:avLst/>
              </a:prstGeom>
              <a:noFill/>
              <a:ln w="9525">
                <a:solidFill>
                  <a:schemeClr val="tx1"/>
                </a:solidFill>
                <a:round/>
                <a:headEnd/>
                <a:tailEnd/>
              </a:ln>
              <a:effectLst/>
            </p:spPr>
            <p:txBody>
              <a:bodyPr wrap="none" anchor="ctr"/>
              <a:lstStyle/>
              <a:p>
                <a:endParaRPr lang="fa-IR"/>
              </a:p>
            </p:txBody>
          </p:sp>
        </p:grpSp>
        <p:sp>
          <p:nvSpPr>
            <p:cNvPr id="625675" name="Line 11"/>
            <p:cNvSpPr>
              <a:spLocks noChangeShapeType="1"/>
            </p:cNvSpPr>
            <p:nvPr/>
          </p:nvSpPr>
          <p:spPr bwMode="auto">
            <a:xfrm flipH="1">
              <a:off x="2496" y="1248"/>
              <a:ext cx="816" cy="480"/>
            </a:xfrm>
            <a:prstGeom prst="line">
              <a:avLst/>
            </a:prstGeom>
            <a:noFill/>
            <a:ln w="9525">
              <a:solidFill>
                <a:schemeClr val="tx1"/>
              </a:solidFill>
              <a:round/>
              <a:headEnd/>
              <a:tailEnd type="triangle" w="med" len="med"/>
            </a:ln>
            <a:effectLst/>
          </p:spPr>
          <p:txBody>
            <a:bodyPr/>
            <a:lstStyle/>
            <a:p>
              <a:endParaRPr lang="fa-I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04088"/>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ويژگيهاي فناوري مولد</a:t>
            </a:r>
            <a:r>
              <a:rPr lang="en-US" sz="5400" dirty="0" smtClean="0">
                <a:effectLst>
                  <a:outerShdw blurRad="38100" dist="38100" dir="2700000" algn="tl">
                    <a:srgbClr val="000000"/>
                  </a:outerShdw>
                </a:effectLst>
                <a:latin typeface="Tahoma" pitchFamily="34" charset="0"/>
              </a:rPr>
              <a:t>)</a:t>
            </a:r>
            <a:r>
              <a:rPr lang="fa-IR" sz="5400" dirty="0" smtClean="0">
                <a:effectLst>
                  <a:outerShdw blurRad="38100" dist="38100" dir="2700000" algn="tl">
                    <a:srgbClr val="000000"/>
                  </a:outerShdw>
                </a:effectLst>
                <a:latin typeface="Tahoma" pitchFamily="34" charset="0"/>
              </a:rPr>
              <a:t> جامعه صنعتي</a:t>
            </a:r>
            <a:r>
              <a:rPr lang="en-US" sz="5400" dirty="0" smtClean="0">
                <a:effectLst>
                  <a:outerShdw blurRad="38100" dist="38100" dir="2700000" algn="tl">
                    <a:srgbClr val="000000"/>
                  </a:outerShdw>
                </a:effectLst>
                <a:latin typeface="Tahoma" pitchFamily="34" charset="0"/>
              </a:rPr>
              <a:t>(</a:t>
            </a:r>
            <a:r>
              <a:rPr lang="fa-IR" sz="5400" dirty="0" smtClean="0">
                <a:effectLst>
                  <a:outerShdw blurRad="38100" dist="38100" dir="2700000" algn="tl">
                    <a:srgbClr val="000000"/>
                  </a:outerShdw>
                </a:effectLst>
                <a:latin typeface="Tahoma" pitchFamily="34" charset="0"/>
              </a:rPr>
              <a:t/>
            </a:r>
            <a:br>
              <a:rPr lang="fa-IR"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buClr>
                <a:schemeClr val="hlink"/>
              </a:buClr>
              <a:buSzPct val="80000"/>
              <a:buNone/>
            </a:pPr>
            <a:endParaRPr lang="ar-SA" sz="2400" dirty="0" smtClean="0">
              <a:latin typeface="Tahoma" pitchFamily="34" charset="0"/>
            </a:endParaRPr>
          </a:p>
          <a:p>
            <a:pPr>
              <a:buClr>
                <a:schemeClr val="hlink"/>
              </a:buClr>
              <a:buSzPct val="80000"/>
              <a:buFont typeface="Wingdings" pitchFamily="2" charset="2"/>
              <a:buChar char="Ø"/>
            </a:pPr>
            <a:r>
              <a:rPr lang="ar-SA" sz="2800" dirty="0" smtClean="0">
                <a:latin typeface="Tahoma" pitchFamily="34" charset="0"/>
              </a:rPr>
              <a:t>ازمواد خام طبيعي استفاده مي كند</a:t>
            </a:r>
            <a:r>
              <a:rPr lang="fa-IR" sz="2800" dirty="0" smtClean="0">
                <a:latin typeface="Tahoma" pitchFamily="34" charset="0"/>
              </a:rPr>
              <a:t>.</a:t>
            </a:r>
          </a:p>
          <a:p>
            <a:pPr>
              <a:buClr>
                <a:schemeClr val="hlink"/>
              </a:buClr>
              <a:buSzPct val="80000"/>
              <a:buFont typeface="Wingdings" pitchFamily="2" charset="2"/>
              <a:buChar char="Ø"/>
            </a:pPr>
            <a:r>
              <a:rPr lang="ar-SA" sz="2800" dirty="0" smtClean="0">
                <a:latin typeface="Tahoma" pitchFamily="34" charset="0"/>
              </a:rPr>
              <a:t>موتور محرّك</a:t>
            </a:r>
            <a:r>
              <a:rPr lang="fa-IR" sz="2800" dirty="0" smtClean="0">
                <a:latin typeface="Tahoma" pitchFamily="34" charset="0"/>
              </a:rPr>
              <a:t>ه </a:t>
            </a:r>
            <a:r>
              <a:rPr lang="ar-SA" sz="2800" dirty="0" smtClean="0">
                <a:latin typeface="Tahoma" pitchFamily="34" charset="0"/>
              </a:rPr>
              <a:t>آ</a:t>
            </a:r>
            <a:r>
              <a:rPr lang="fa-IR" sz="2800" dirty="0" smtClean="0">
                <a:latin typeface="Tahoma" pitchFamily="34" charset="0"/>
              </a:rPr>
              <a:t>ن </a:t>
            </a:r>
            <a:r>
              <a:rPr lang="ar-SA" sz="2800" dirty="0" smtClean="0">
                <a:latin typeface="Tahoma" pitchFamily="34" charset="0"/>
              </a:rPr>
              <a:t>ماشينهاي منبعث ازموتور بخار است</a:t>
            </a:r>
            <a:r>
              <a:rPr lang="fa-IR" sz="2800" dirty="0" smtClean="0">
                <a:latin typeface="Tahoma" pitchFamily="34" charset="0"/>
              </a:rPr>
              <a:t>.</a:t>
            </a:r>
          </a:p>
          <a:p>
            <a:pPr>
              <a:buClr>
                <a:schemeClr val="hlink"/>
              </a:buClr>
              <a:buSzPct val="80000"/>
              <a:buFont typeface="Wingdings" pitchFamily="2" charset="2"/>
              <a:buChar char="Ø"/>
            </a:pPr>
            <a:r>
              <a:rPr lang="ar-SA" sz="2800" dirty="0" smtClean="0">
                <a:latin typeface="Tahoma" pitchFamily="34" charset="0"/>
              </a:rPr>
              <a:t>محصولهاي نهايي آن محصولي تجس</a:t>
            </a:r>
            <a:r>
              <a:rPr lang="fa-IR" sz="2800" dirty="0" smtClean="0">
                <a:latin typeface="Tahoma" pitchFamily="34" charset="0"/>
              </a:rPr>
              <a:t>م</a:t>
            </a:r>
            <a:r>
              <a:rPr lang="ar-SA" sz="2800" dirty="0" smtClean="0">
                <a:latin typeface="Tahoma" pitchFamily="34" charset="0"/>
              </a:rPr>
              <a:t>ي است</a:t>
            </a:r>
            <a:r>
              <a:rPr lang="fa-IR" sz="2800" dirty="0" smtClean="0">
                <a:latin typeface="Tahoma" pitchFamily="34" charset="0"/>
              </a:rPr>
              <a:t>.</a:t>
            </a:r>
          </a:p>
          <a:p>
            <a:pPr>
              <a:buClr>
                <a:schemeClr val="hlink"/>
              </a:buClr>
              <a:buSzPct val="80000"/>
              <a:buFont typeface="Wingdings" pitchFamily="2" charset="2"/>
              <a:buChar char="Ø"/>
            </a:pPr>
            <a:r>
              <a:rPr lang="ar-SA" sz="2800" dirty="0" smtClean="0">
                <a:latin typeface="Tahoma" pitchFamily="34" charset="0"/>
              </a:rPr>
              <a:t>محدود به موقعيت مكاني است</a:t>
            </a:r>
            <a:r>
              <a:rPr lang="fa-IR" sz="2800" dirty="0" smtClean="0">
                <a:latin typeface="Tahoma" pitchFamily="34" charset="0"/>
              </a:rPr>
              <a:t>. </a:t>
            </a:r>
          </a:p>
          <a:p>
            <a:pPr>
              <a:buClr>
                <a:schemeClr val="hlink"/>
              </a:buClr>
              <a:buSzPct val="80000"/>
              <a:buFont typeface="Wingdings" pitchFamily="2" charset="2"/>
              <a:buChar char="Ø"/>
            </a:pPr>
            <a:r>
              <a:rPr lang="ar-SA" sz="2800" dirty="0" smtClean="0">
                <a:latin typeface="Tahoma" pitchFamily="34" charset="0"/>
              </a:rPr>
              <a:t>آثار زيست</a:t>
            </a:r>
            <a:r>
              <a:rPr lang="en-US" sz="2800" dirty="0" smtClean="0">
                <a:latin typeface="Tahoma" pitchFamily="34" charset="0"/>
              </a:rPr>
              <a:t> </a:t>
            </a:r>
            <a:r>
              <a:rPr lang="ar-SA" sz="2800" dirty="0" smtClean="0">
                <a:latin typeface="Tahoma" pitchFamily="34" charset="0"/>
              </a:rPr>
              <a:t>- محيطي آن حيات كره زمين را</a:t>
            </a:r>
            <a:r>
              <a:rPr lang="en-US" sz="2800" dirty="0" smtClean="0">
                <a:latin typeface="Tahoma" pitchFamily="34" charset="0"/>
              </a:rPr>
              <a:t> </a:t>
            </a:r>
            <a:r>
              <a:rPr lang="ar-SA" sz="2800" dirty="0" smtClean="0">
                <a:latin typeface="Tahoma" pitchFamily="34" charset="0"/>
              </a:rPr>
              <a:t>تهديد مي كند</a:t>
            </a:r>
            <a:r>
              <a:rPr lang="ar-SA" sz="2400" dirty="0" smtClean="0">
                <a:latin typeface="Arial" pitchFamily="34" charset="0"/>
                <a:cs typeface="Yagut" pitchFamily="2" charset="-78"/>
              </a:rPr>
              <a:t>.</a:t>
            </a:r>
            <a:endParaRPr lang="en-US" sz="2400" dirty="0" smtClean="0">
              <a:latin typeface="Arial" pitchFamily="34" charset="0"/>
              <a:cs typeface="Yagut" pitchFamily="2" charset="-78"/>
            </a:endParaRPr>
          </a:p>
          <a:p>
            <a:endParaRPr lang="fa-IR" dirty="0"/>
          </a:p>
        </p:txBody>
      </p:sp>
      <p:sp>
        <p:nvSpPr>
          <p:cNvPr id="4" name="Slide Number Placeholder 3"/>
          <p:cNvSpPr>
            <a:spLocks noGrp="1"/>
          </p:cNvSpPr>
          <p:nvPr>
            <p:ph type="sldNum" sz="quarter" idx="12"/>
          </p:nvPr>
        </p:nvSpPr>
        <p:spPr/>
        <p:txBody>
          <a:bodyPr/>
          <a:lstStyle/>
          <a:p>
            <a:fld id="{77708EC3-76DC-4DDC-8FB0-D5FDEFEDF2B6}" type="slidenum">
              <a:rPr lang="fa-I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04088"/>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ويژگيهاي فنّاوري اطلاعات</a:t>
            </a:r>
            <a:r>
              <a:rPr lang="en-US" sz="5400" dirty="0" smtClean="0">
                <a:effectLst>
                  <a:outerShdw blurRad="38100" dist="38100" dir="2700000" algn="tl">
                    <a:srgbClr val="000000"/>
                  </a:outerShdw>
                </a:effectLst>
                <a:latin typeface="Tahoma" pitchFamily="34" charset="0"/>
              </a:rPr>
              <a:t>)</a:t>
            </a:r>
            <a:r>
              <a:rPr lang="fa-IR" sz="5400" dirty="0" smtClean="0">
                <a:effectLst>
                  <a:outerShdw blurRad="38100" dist="38100" dir="2700000" algn="tl">
                    <a:srgbClr val="000000"/>
                  </a:outerShdw>
                </a:effectLst>
                <a:latin typeface="Tahoma" pitchFamily="34" charset="0"/>
              </a:rPr>
              <a:t> جامعه اطلاعاتي</a:t>
            </a:r>
            <a:r>
              <a:rPr lang="en-US" sz="5400" dirty="0" smtClean="0">
                <a:effectLst>
                  <a:outerShdw blurRad="38100" dist="38100" dir="2700000" algn="tl">
                    <a:srgbClr val="000000"/>
                  </a:outerShdw>
                </a:effectLst>
                <a:latin typeface="Tahoma" pitchFamily="34" charset="0"/>
              </a:rPr>
              <a:t>(</a:t>
            </a:r>
            <a:br>
              <a:rPr lang="en-US"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buClr>
                <a:schemeClr val="hlink"/>
              </a:buClr>
              <a:buSzPct val="80000"/>
              <a:buNone/>
            </a:pPr>
            <a:endParaRPr lang="en-US" sz="2400" dirty="0" smtClean="0">
              <a:effectLst>
                <a:outerShdw blurRad="38100" dist="38100" dir="2700000" algn="tl">
                  <a:srgbClr val="000000"/>
                </a:outerShdw>
              </a:effectLst>
              <a:latin typeface="Tahoma" pitchFamily="34" charset="0"/>
            </a:endParaRPr>
          </a:p>
          <a:p>
            <a:pPr>
              <a:buClr>
                <a:schemeClr val="hlink"/>
              </a:buClr>
              <a:buSzPct val="80000"/>
              <a:buNone/>
            </a:pPr>
            <a:endParaRPr lang="fa-IR" sz="2400" b="1" dirty="0" smtClean="0">
              <a:solidFill>
                <a:srgbClr val="FFFF00"/>
              </a:solidFill>
              <a:latin typeface="Arial" pitchFamily="34" charset="0"/>
              <a:cs typeface="Yagut" pitchFamily="2" charset="-78"/>
            </a:endParaRPr>
          </a:p>
          <a:p>
            <a:pPr>
              <a:buClr>
                <a:schemeClr val="hlink"/>
              </a:buClr>
              <a:buSzPct val="80000"/>
              <a:buFont typeface="Wingdings" pitchFamily="2" charset="2"/>
              <a:buChar char="Ø"/>
            </a:pPr>
            <a:r>
              <a:rPr lang="ar-SA" sz="2400" dirty="0" smtClean="0">
                <a:solidFill>
                  <a:srgbClr val="FFFF53"/>
                </a:solidFill>
                <a:latin typeface="Arial" pitchFamily="34" charset="0"/>
                <a:cs typeface="Yagut" pitchFamily="2" charset="-78"/>
                <a:sym typeface="Wingdings 2" pitchFamily="18" charset="2"/>
              </a:rPr>
              <a:t> </a:t>
            </a:r>
            <a:r>
              <a:rPr lang="ar-SA" sz="2800" dirty="0" smtClean="0">
                <a:latin typeface="Tahoma" pitchFamily="34" charset="0"/>
              </a:rPr>
              <a:t>مادّ</a:t>
            </a:r>
            <a:r>
              <a:rPr lang="fa-IR" sz="2800" dirty="0" smtClean="0">
                <a:latin typeface="Tahoma" pitchFamily="34" charset="0"/>
              </a:rPr>
              <a:t>ه</a:t>
            </a:r>
            <a:r>
              <a:rPr lang="ar-SA" sz="2800" dirty="0" smtClean="0">
                <a:latin typeface="Tahoma" pitchFamily="34" charset="0"/>
              </a:rPr>
              <a:t> اولي</a:t>
            </a:r>
            <a:r>
              <a:rPr lang="fa-IR" sz="2800" dirty="0" smtClean="0">
                <a:latin typeface="Tahoma" pitchFamily="34" charset="0"/>
              </a:rPr>
              <a:t>ه</a:t>
            </a:r>
            <a:r>
              <a:rPr lang="ar-SA" sz="2800" dirty="0" smtClean="0">
                <a:latin typeface="Tahoma" pitchFamily="34" charset="0"/>
              </a:rPr>
              <a:t> آن اطلاعات (مادّ</a:t>
            </a:r>
            <a:r>
              <a:rPr lang="fa-IR" sz="2800" dirty="0" smtClean="0">
                <a:latin typeface="Tahoma" pitchFamily="34" charset="0"/>
              </a:rPr>
              <a:t>ه</a:t>
            </a:r>
            <a:r>
              <a:rPr lang="ar-SA" sz="2800" dirty="0" smtClean="0">
                <a:latin typeface="Tahoma" pitchFamily="34" charset="0"/>
              </a:rPr>
              <a:t> خام ذهني)</a:t>
            </a:r>
            <a:r>
              <a:rPr lang="en-US" sz="2800" dirty="0" smtClean="0">
                <a:latin typeface="Tahoma" pitchFamily="34" charset="0"/>
              </a:rPr>
              <a:t> </a:t>
            </a:r>
            <a:r>
              <a:rPr lang="ar-SA" sz="2800" dirty="0" smtClean="0">
                <a:latin typeface="Tahoma" pitchFamily="34" charset="0"/>
              </a:rPr>
              <a:t>است</a:t>
            </a:r>
            <a:r>
              <a:rPr lang="fa-IR" sz="2800" dirty="0" smtClean="0">
                <a:latin typeface="Tahoma" pitchFamily="34" charset="0"/>
              </a:rPr>
              <a:t>.</a:t>
            </a:r>
          </a:p>
          <a:p>
            <a:pPr>
              <a:buClr>
                <a:schemeClr val="hlink"/>
              </a:buClr>
              <a:buSzPct val="80000"/>
              <a:buFont typeface="Wingdings" pitchFamily="2" charset="2"/>
              <a:buChar char="Ø"/>
            </a:pPr>
            <a:r>
              <a:rPr lang="ar-SA" sz="2800" dirty="0" smtClean="0">
                <a:latin typeface="Tahoma" pitchFamily="34" charset="0"/>
              </a:rPr>
              <a:t>موتور محرّك</a:t>
            </a:r>
            <a:r>
              <a:rPr lang="fa-IR" sz="2800" dirty="0" smtClean="0">
                <a:latin typeface="Tahoma" pitchFamily="34" charset="0"/>
              </a:rPr>
              <a:t>ه</a:t>
            </a:r>
            <a:r>
              <a:rPr lang="ar-SA" sz="2800" dirty="0" smtClean="0">
                <a:latin typeface="Tahoma" pitchFamily="34" charset="0"/>
              </a:rPr>
              <a:t> آن كامپيوتر است</a:t>
            </a:r>
            <a:r>
              <a:rPr lang="fa-IR" sz="2800" dirty="0" smtClean="0">
                <a:latin typeface="Tahoma" pitchFamily="34" charset="0"/>
              </a:rPr>
              <a:t>. </a:t>
            </a:r>
          </a:p>
          <a:p>
            <a:pPr>
              <a:buClr>
                <a:schemeClr val="hlink"/>
              </a:buClr>
              <a:buSzPct val="80000"/>
              <a:buFont typeface="Wingdings" pitchFamily="2" charset="2"/>
              <a:buChar char="Ø"/>
            </a:pPr>
            <a:r>
              <a:rPr lang="ar-SA" sz="2800" dirty="0" smtClean="0">
                <a:latin typeface="Tahoma" pitchFamily="34" charset="0"/>
              </a:rPr>
              <a:t>محدود به موقعيت مكاني نيست</a:t>
            </a:r>
            <a:r>
              <a:rPr lang="fa-IR" sz="2800" dirty="0" smtClean="0">
                <a:latin typeface="Tahoma" pitchFamily="34" charset="0"/>
              </a:rPr>
              <a:t>.</a:t>
            </a:r>
          </a:p>
          <a:p>
            <a:pPr>
              <a:buClr>
                <a:schemeClr val="hlink"/>
              </a:buClr>
              <a:buSzPct val="80000"/>
              <a:buFont typeface="Wingdings" pitchFamily="2" charset="2"/>
              <a:buChar char="Ø"/>
            </a:pPr>
            <a:r>
              <a:rPr lang="ar-SA" sz="2800" dirty="0" smtClean="0">
                <a:latin typeface="Tahoma" pitchFamily="34" charset="0"/>
              </a:rPr>
              <a:t>تأثير مخرّب زيست محيطي ندارد.</a:t>
            </a:r>
          </a:p>
          <a:p>
            <a:pPr>
              <a:buClr>
                <a:schemeClr val="hlink"/>
              </a:buClr>
              <a:buSzPct val="80000"/>
              <a:buFont typeface="Wingdings" pitchFamily="2" charset="2"/>
              <a:buChar char="Ø"/>
            </a:pPr>
            <a:r>
              <a:rPr lang="ar-SA" sz="2800" dirty="0" smtClean="0">
                <a:latin typeface="Tahoma" pitchFamily="34" charset="0"/>
              </a:rPr>
              <a:t>محصولهاي نهايي آن محصولي تجريدي (غير قابل تجسم) است</a:t>
            </a:r>
            <a:r>
              <a:rPr lang="fa-IR" sz="2800" dirty="0" smtClean="0">
                <a:latin typeface="Tahoma" pitchFamily="34" charset="0"/>
              </a:rPr>
              <a:t>.</a:t>
            </a:r>
            <a:endParaRPr lang="en-US" sz="2800" dirty="0" smtClean="0">
              <a:latin typeface="Tahoma" pitchFamily="34" charset="0"/>
            </a:endParaRPr>
          </a:p>
          <a:p>
            <a:pPr>
              <a:spcBef>
                <a:spcPct val="50000"/>
              </a:spcBef>
            </a:pPr>
            <a:endParaRPr lang="en-US" sz="2800" dirty="0" smtClean="0">
              <a:effectLst>
                <a:outerShdw blurRad="38100" dist="38100" dir="2700000" algn="tl">
                  <a:srgbClr val="000000"/>
                </a:outerShdw>
              </a:effectLst>
              <a:latin typeface="Tahoma" pitchFamily="34" charset="0"/>
            </a:endParaRPr>
          </a:p>
          <a:p>
            <a:endParaRPr lang="fa-IR" dirty="0"/>
          </a:p>
        </p:txBody>
      </p:sp>
      <p:sp>
        <p:nvSpPr>
          <p:cNvPr id="4" name="Slide Number Placeholder 3"/>
          <p:cNvSpPr>
            <a:spLocks noGrp="1"/>
          </p:cNvSpPr>
          <p:nvPr>
            <p:ph type="sldNum" sz="quarter" idx="12"/>
          </p:nvPr>
        </p:nvSpPr>
        <p:spPr/>
        <p:txBody>
          <a:bodyPr/>
          <a:lstStyle/>
          <a:p>
            <a:fld id="{3DFA9B38-EC47-4D03-86F6-2FDDABEBFC61}" type="slidenum">
              <a:rPr lang="fa-I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04088"/>
            <a:ext cx="8229600" cy="1143000"/>
          </a:xfrm>
        </p:spPr>
        <p:txBody>
          <a:bodyPr anchor="t">
            <a:normAutofit/>
          </a:bodyPr>
          <a:lstStyle/>
          <a:p>
            <a:pPr algn="r"/>
            <a:r>
              <a:rPr lang="fa-IR" sz="4900" dirty="0" smtClean="0">
                <a:effectLst>
                  <a:outerShdw blurRad="38100" dist="38100" dir="2700000" algn="tl">
                    <a:srgbClr val="000000"/>
                  </a:outerShdw>
                </a:effectLst>
                <a:latin typeface="Tahoma" pitchFamily="34" charset="0"/>
              </a:rPr>
              <a:t>حوزه عملکرد فناوری اطلاعات</a:t>
            </a:r>
            <a:endParaRPr lang="fa-IR" sz="4900" dirty="0">
              <a:effectLst>
                <a:outerShdw blurRad="38100" dist="38100" dir="2700000" algn="tl">
                  <a:srgbClr val="000000"/>
                </a:outerShdw>
              </a:effectLst>
              <a:latin typeface="Tahoma" pitchFamily="34" charset="0"/>
            </a:endParaRPr>
          </a:p>
        </p:txBody>
      </p:sp>
      <p:sp>
        <p:nvSpPr>
          <p:cNvPr id="6" name="Content Placeholder 5"/>
          <p:cNvSpPr>
            <a:spLocks noGrp="1"/>
          </p:cNvSpPr>
          <p:nvPr>
            <p:ph idx="1"/>
          </p:nvPr>
        </p:nvSpPr>
        <p:spPr/>
        <p:txBody>
          <a:bodyPr/>
          <a:lstStyle/>
          <a:p>
            <a:r>
              <a:rPr lang="fa-IR" dirty="0" smtClean="0"/>
              <a:t>فناوری اطلاعات وارتباطات</a:t>
            </a:r>
            <a:r>
              <a:rPr lang="en-US" dirty="0" smtClean="0"/>
              <a:t> </a:t>
            </a:r>
            <a:r>
              <a:rPr lang="fa-IR" dirty="0" smtClean="0"/>
              <a:t>شامل همه وسایل ارتباطی و کاربرد های آن ها می شود؛ مانند رادیو، تلویزیون، تلفن همراه، رایانه، نرم افزار و سخت افزار، شبکه، سامانه های ماهواره ای و... . همین طور خدمات گوناگونی که با آن ها در ارتباطند؛ همچون ویدئو کنفرانس و آموزش از راه دور. از این عبارت معمولا به همراه کاربردش در حوزه ای خاص استفاده می شود؛ مثل فناوری اطلاعات وارتباطات در آموزش، سلامت یا کتابخانه ها</a:t>
            </a:r>
            <a:r>
              <a:rPr lang="en-US" dirty="0" smtClean="0"/>
              <a:t>. </a:t>
            </a:r>
            <a:endParaRPr lang="fa-IR" dirty="0"/>
          </a:p>
        </p:txBody>
      </p:sp>
      <p:sp>
        <p:nvSpPr>
          <p:cNvPr id="4" name="Slide Number Placeholder 3"/>
          <p:cNvSpPr>
            <a:spLocks noGrp="1"/>
          </p:cNvSpPr>
          <p:nvPr>
            <p:ph type="sldNum" sz="quarter" idx="12"/>
          </p:nvPr>
        </p:nvSpPr>
        <p:spPr/>
        <p:txBody>
          <a:bodyPr/>
          <a:lstStyle/>
          <a:p>
            <a:fld id="{EC84CF95-7113-41B0-81AA-D7121F3B6CBF}" type="slidenum">
              <a:rPr lang="fa-I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9A3A4B8-FFD2-4324-B1FB-27CF783DEACE}" type="slidenum">
              <a:rPr lang="fa-IR"/>
              <a:pPr/>
              <a:t>2</a:t>
            </a:fld>
            <a:endParaRPr lang="en-US"/>
          </a:p>
        </p:txBody>
      </p:sp>
      <p:sp>
        <p:nvSpPr>
          <p:cNvPr id="1015813" name="Rectangle 5"/>
          <p:cNvSpPr>
            <a:spLocks noChangeArrowheads="1"/>
          </p:cNvSpPr>
          <p:nvPr/>
        </p:nvSpPr>
        <p:spPr bwMode="auto">
          <a:xfrm>
            <a:off x="1714480" y="2895600"/>
            <a:ext cx="5108575" cy="641350"/>
          </a:xfrm>
          <a:prstGeom prst="rect">
            <a:avLst/>
          </a:prstGeom>
          <a:noFill/>
          <a:ln w="9525">
            <a:noFill/>
            <a:miter lim="800000"/>
            <a:headEnd/>
            <a:tailEnd/>
          </a:ln>
          <a:effectLst/>
        </p:spPr>
        <p:txBody>
          <a:bodyPr>
            <a:spAutoFit/>
          </a:bodyPr>
          <a:lstStyle/>
          <a:p>
            <a:r>
              <a:rPr lang="ar-SA" sz="3600" b="1" dirty="0" smtClean="0"/>
              <a:t>مباني </a:t>
            </a:r>
            <a:r>
              <a:rPr lang="ar-SA" sz="3600" b="1" dirty="0"/>
              <a:t>فن</a:t>
            </a:r>
            <a:r>
              <a:rPr lang="fa-IR" sz="3600" b="1" dirty="0"/>
              <a:t>ّ</a:t>
            </a:r>
            <a:r>
              <a:rPr lang="ar-SA" sz="3600" b="1" dirty="0"/>
              <a:t>اوري اطلاعات</a:t>
            </a:r>
            <a:endParaRPr lang="en-US" sz="36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00118" y="714356"/>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عوامل مؤثر بر</a:t>
            </a:r>
            <a:r>
              <a:rPr lang="fa-IR" sz="5400" dirty="0" smtClean="0">
                <a:effectLst>
                  <a:outerShdw blurRad="38100" dist="38100" dir="2700000" algn="tl">
                    <a:srgbClr val="000000"/>
                  </a:outerShdw>
                </a:effectLst>
                <a:latin typeface="Tahoma" pitchFamily="34" charset="0"/>
              </a:rPr>
              <a:t> </a:t>
            </a:r>
            <a:r>
              <a:rPr lang="ar-SA" sz="5400" dirty="0" smtClean="0">
                <a:effectLst>
                  <a:outerShdw blurRad="38100" dist="38100" dir="2700000" algn="tl">
                    <a:srgbClr val="000000"/>
                  </a:outerShdw>
                </a:effectLst>
                <a:latin typeface="Tahoma" pitchFamily="34" charset="0"/>
              </a:rPr>
              <a:t>توسعة فنّاوري اطلاعات</a:t>
            </a:r>
            <a:br>
              <a:rPr lang="ar-SA"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lnSpc>
                <a:spcPct val="180000"/>
              </a:lnSpc>
            </a:pPr>
            <a:r>
              <a:rPr lang="ar-SA" sz="2400" b="1" dirty="0" smtClean="0">
                <a:latin typeface="Siavash" pitchFamily="2" charset="2"/>
                <a:cs typeface="Yagut" pitchFamily="2" charset="-78"/>
              </a:rPr>
              <a:t> </a:t>
            </a:r>
            <a:r>
              <a:rPr lang="ar-SA" sz="2800" dirty="0" smtClean="0">
                <a:latin typeface="Tahoma" pitchFamily="34" charset="0"/>
              </a:rPr>
              <a:t>رشد فنّاوري ريزپردازنده ها وكوچك شدن ابعاد آنها</a:t>
            </a:r>
          </a:p>
          <a:p>
            <a:pPr>
              <a:lnSpc>
                <a:spcPct val="180000"/>
              </a:lnSpc>
            </a:pPr>
            <a:r>
              <a:rPr lang="ar-SA" sz="2800" dirty="0" smtClean="0">
                <a:latin typeface="Tahoma" pitchFamily="34" charset="0"/>
              </a:rPr>
              <a:t> كاهش بهاي رايانه</a:t>
            </a:r>
            <a:r>
              <a:rPr lang="fa-IR" sz="2800" dirty="0" smtClean="0">
                <a:latin typeface="Tahoma" pitchFamily="34" charset="0"/>
              </a:rPr>
              <a:t> </a:t>
            </a:r>
            <a:r>
              <a:rPr lang="ar-SA" sz="2800" dirty="0" smtClean="0">
                <a:latin typeface="Tahoma" pitchFamily="34" charset="0"/>
              </a:rPr>
              <a:t>ها</a:t>
            </a:r>
          </a:p>
          <a:p>
            <a:pPr>
              <a:lnSpc>
                <a:spcPct val="180000"/>
              </a:lnSpc>
            </a:pPr>
            <a:r>
              <a:rPr lang="ar-SA" sz="2800" dirty="0" smtClean="0">
                <a:latin typeface="Tahoma" pitchFamily="34" charset="0"/>
              </a:rPr>
              <a:t> گسترش  استفاده از كامپيوتر و كاربرد آنها</a:t>
            </a:r>
          </a:p>
          <a:p>
            <a:pPr>
              <a:lnSpc>
                <a:spcPct val="180000"/>
              </a:lnSpc>
            </a:pPr>
            <a:r>
              <a:rPr lang="ar-SA" sz="2800" dirty="0" smtClean="0">
                <a:latin typeface="Tahoma" pitchFamily="34" charset="0"/>
              </a:rPr>
              <a:t> توسعه شبكه هاي ارتباطي( زير ساخت )</a:t>
            </a:r>
            <a:endParaRPr lang="fa-IR" dirty="0"/>
          </a:p>
        </p:txBody>
      </p:sp>
      <p:sp>
        <p:nvSpPr>
          <p:cNvPr id="4" name="Slide Number Placeholder 3"/>
          <p:cNvSpPr>
            <a:spLocks noGrp="1"/>
          </p:cNvSpPr>
          <p:nvPr>
            <p:ph type="sldNum" sz="quarter" idx="12"/>
          </p:nvPr>
        </p:nvSpPr>
        <p:spPr/>
        <p:txBody>
          <a:bodyPr/>
          <a:lstStyle/>
          <a:p>
            <a:fld id="{EC84CF95-7113-41B0-81AA-D7121F3B6CBF}" type="slidenum">
              <a:rPr lang="fa-I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85786" y="714364"/>
            <a:ext cx="8229600" cy="1143000"/>
          </a:xfrm>
        </p:spPr>
        <p:txBody>
          <a:bodyPr anchor="t">
            <a:normAutofit fontScale="90000"/>
          </a:bodyPr>
          <a:lstStyle/>
          <a:p>
            <a:pPr algn="r"/>
            <a:r>
              <a:rPr lang="ar-SA" sz="5400" dirty="0" smtClean="0">
                <a:effectLst>
                  <a:outerShdw blurRad="38100" dist="38100" dir="2700000" algn="tl">
                    <a:srgbClr val="000000"/>
                  </a:outerShdw>
                </a:effectLst>
                <a:latin typeface="Tahoma" pitchFamily="34" charset="0"/>
              </a:rPr>
              <a:t>عوامل مؤثر برتوسعة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9" name="Content Placeholder 8"/>
          <p:cNvSpPr>
            <a:spLocks noGrp="1"/>
          </p:cNvSpPr>
          <p:nvPr>
            <p:ph idx="1"/>
          </p:nvPr>
        </p:nvSpPr>
        <p:spPr/>
        <p:txBody>
          <a:bodyPr/>
          <a:lstStyle/>
          <a:p>
            <a:r>
              <a:rPr lang="ar-SA" sz="2800" dirty="0" smtClean="0">
                <a:latin typeface="Tahoma" pitchFamily="34" charset="0"/>
              </a:rPr>
              <a:t>رشد فنّاوري ريزپردازنده ها وكوچك شدن ابعاد آنها</a:t>
            </a:r>
            <a:r>
              <a:rPr lang="fa-IR" sz="2800" dirty="0" smtClean="0">
                <a:latin typeface="Tahoma" pitchFamily="34" charset="0"/>
              </a:rPr>
              <a:t> </a:t>
            </a:r>
            <a:endParaRPr lang="en-US" sz="2800" dirty="0" smtClean="0">
              <a:latin typeface="Tahoma" pitchFamily="34" charset="0"/>
            </a:endParaRPr>
          </a:p>
          <a:p>
            <a:endParaRPr lang="fa-IR" dirty="0"/>
          </a:p>
        </p:txBody>
      </p:sp>
      <p:sp>
        <p:nvSpPr>
          <p:cNvPr id="7" name="Slide Number Placeholder 3"/>
          <p:cNvSpPr>
            <a:spLocks noGrp="1"/>
          </p:cNvSpPr>
          <p:nvPr>
            <p:ph type="sldNum" sz="quarter" idx="12"/>
          </p:nvPr>
        </p:nvSpPr>
        <p:spPr/>
        <p:txBody>
          <a:bodyPr/>
          <a:lstStyle/>
          <a:p>
            <a:fld id="{9E6371B5-AA03-4507-A6DD-0AD34B6492EF}" type="slidenum">
              <a:rPr lang="fa-IR" smtClean="0"/>
              <a:pPr/>
              <a:t>21</a:t>
            </a:fld>
            <a:endParaRPr lang="en-US"/>
          </a:p>
        </p:txBody>
      </p:sp>
      <p:sp>
        <p:nvSpPr>
          <p:cNvPr id="629762" name="Rectangle 2"/>
          <p:cNvSpPr>
            <a:spLocks noChangeArrowheads="1"/>
          </p:cNvSpPr>
          <p:nvPr/>
        </p:nvSpPr>
        <p:spPr bwMode="auto">
          <a:xfrm>
            <a:off x="0" y="642918"/>
            <a:ext cx="8229600" cy="1139825"/>
          </a:xfrm>
          <a:prstGeom prst="rect">
            <a:avLst/>
          </a:prstGeom>
          <a:noFill/>
          <a:ln w="9525">
            <a:noFill/>
            <a:miter lim="800000"/>
            <a:headEnd/>
            <a:tailEnd/>
          </a:ln>
          <a:effectLst/>
        </p:spPr>
        <p:txBody>
          <a:bodyPr anchor="ctr" anchorCtr="1"/>
          <a:lstStyle/>
          <a:p>
            <a:pPr algn="l" rtl="1"/>
            <a:endParaRPr lang="en-US" sz="2800" dirty="0">
              <a:effectLst>
                <a:outerShdw blurRad="38100" dist="38100" dir="2700000" algn="tl">
                  <a:srgbClr val="000000"/>
                </a:outerShdw>
              </a:effectLst>
              <a:latin typeface="Tahoma" pitchFamily="34" charset="0"/>
            </a:endParaRPr>
          </a:p>
        </p:txBody>
      </p:sp>
      <p:sp>
        <p:nvSpPr>
          <p:cNvPr id="629763" name="Rectangle 3"/>
          <p:cNvSpPr>
            <a:spLocks noChangeArrowheads="1"/>
          </p:cNvSpPr>
          <p:nvPr/>
        </p:nvSpPr>
        <p:spPr bwMode="auto">
          <a:xfrm>
            <a:off x="533400" y="1600200"/>
            <a:ext cx="8229600" cy="533400"/>
          </a:xfrm>
          <a:prstGeom prst="rect">
            <a:avLst/>
          </a:prstGeom>
          <a:noFill/>
          <a:ln w="9525">
            <a:noFill/>
            <a:miter lim="800000"/>
            <a:headEnd/>
            <a:tailEnd/>
          </a:ln>
          <a:effectLst/>
        </p:spPr>
        <p:txBody>
          <a:bodyPr/>
          <a:lstStyle/>
          <a:p>
            <a:pPr marL="342900" indent="-342900" algn="ctr" rtl="1">
              <a:lnSpc>
                <a:spcPct val="80000"/>
              </a:lnSpc>
              <a:spcBef>
                <a:spcPct val="20000"/>
              </a:spcBef>
              <a:buClr>
                <a:schemeClr val="hlink"/>
              </a:buClr>
              <a:buSzPct val="80000"/>
              <a:buFont typeface="Wingdings" pitchFamily="2" charset="2"/>
              <a:buNone/>
            </a:pPr>
            <a:endParaRPr lang="en-US" sz="3200" dirty="0">
              <a:latin typeface="Tahoma" pitchFamily="34" charset="0"/>
            </a:endParaRPr>
          </a:p>
        </p:txBody>
      </p:sp>
      <p:pic>
        <p:nvPicPr>
          <p:cNvPr id="629764" name="Picture 4" descr="untitled"/>
          <p:cNvPicPr>
            <a:picLocks noChangeAspect="1" noChangeArrowheads="1"/>
          </p:cNvPicPr>
          <p:nvPr/>
        </p:nvPicPr>
        <p:blipFill>
          <a:blip r:embed="rId3"/>
          <a:srcRect/>
          <a:stretch>
            <a:fillRect/>
          </a:stretch>
        </p:blipFill>
        <p:spPr bwMode="auto">
          <a:xfrm>
            <a:off x="1044855" y="2514600"/>
            <a:ext cx="7718145" cy="3128978"/>
          </a:xfrm>
          <a:prstGeom prst="rect">
            <a:avLst/>
          </a:prstGeom>
          <a:noFill/>
        </p:spPr>
      </p:pic>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750D71F0-70C8-4DEA-B838-0AB62155EE50}" type="slidenum">
              <a:rPr lang="fa-IR"/>
              <a:pPr/>
              <a:t>22</a:t>
            </a:fld>
            <a:endParaRPr lang="en-US"/>
          </a:p>
        </p:txBody>
      </p:sp>
      <p:sp>
        <p:nvSpPr>
          <p:cNvPr id="631810" name="Rectangle 2"/>
          <p:cNvSpPr>
            <a:spLocks noChangeArrowheads="1"/>
          </p:cNvSpPr>
          <p:nvPr/>
        </p:nvSpPr>
        <p:spPr bwMode="auto">
          <a:xfrm>
            <a:off x="2928926" y="571480"/>
            <a:ext cx="6086460" cy="785818"/>
          </a:xfrm>
          <a:prstGeom prst="rect">
            <a:avLst/>
          </a:prstGeom>
          <a:noFill/>
          <a:ln w="9525">
            <a:noFill/>
            <a:miter lim="800000"/>
            <a:headEnd/>
            <a:tailEnd/>
          </a:ln>
          <a:effectLst/>
        </p:spPr>
        <p:txBody>
          <a:bodyPr anchor="t" anchorCtr="1"/>
          <a:lstStyle/>
          <a:p>
            <a:r>
              <a:rPr lang="ar-SA" sz="4900" dirty="0" smtClean="0">
                <a:solidFill>
                  <a:schemeClr val="tx2"/>
                </a:solidFill>
                <a:effectLst>
                  <a:outerShdw blurRad="38100" dist="38100" dir="2700000" algn="tl">
                    <a:srgbClr val="000000"/>
                  </a:outerShdw>
                </a:effectLst>
                <a:latin typeface="Tahoma" pitchFamily="34" charset="0"/>
                <a:ea typeface="+mj-ea"/>
                <a:cs typeface="+mj-cs"/>
              </a:rPr>
              <a:t>عوامل مؤثر برتوسعة فنّاوري اطلاعات</a:t>
            </a:r>
            <a:endParaRPr lang="en-US" sz="4900" dirty="0" smtClean="0">
              <a:solidFill>
                <a:schemeClr val="tx2"/>
              </a:solidFill>
              <a:effectLst>
                <a:outerShdw blurRad="38100" dist="38100" dir="2700000" algn="tl">
                  <a:srgbClr val="000000"/>
                </a:outerShdw>
              </a:effectLst>
              <a:latin typeface="Tahoma" pitchFamily="34" charset="0"/>
              <a:ea typeface="+mj-ea"/>
              <a:cs typeface="+mj-cs"/>
            </a:endParaRPr>
          </a:p>
        </p:txBody>
      </p:sp>
      <p:sp>
        <p:nvSpPr>
          <p:cNvPr id="631811" name="Rectangle 3"/>
          <p:cNvSpPr>
            <a:spLocks noChangeArrowheads="1"/>
          </p:cNvSpPr>
          <p:nvPr/>
        </p:nvSpPr>
        <p:spPr bwMode="auto">
          <a:xfrm>
            <a:off x="533400" y="1600200"/>
            <a:ext cx="8229600" cy="533400"/>
          </a:xfrm>
          <a:prstGeom prst="rect">
            <a:avLst/>
          </a:prstGeom>
          <a:noFill/>
          <a:ln w="9525">
            <a:noFill/>
            <a:miter lim="800000"/>
            <a:headEnd/>
            <a:tailEnd/>
          </a:ln>
          <a:effectLst/>
        </p:spPr>
        <p:txBody>
          <a:bodyPr/>
          <a:lstStyle/>
          <a:p>
            <a:pPr marL="342900" indent="-342900" algn="ctr" rtl="1">
              <a:lnSpc>
                <a:spcPct val="80000"/>
              </a:lnSpc>
              <a:spcBef>
                <a:spcPct val="20000"/>
              </a:spcBef>
              <a:buClr>
                <a:schemeClr val="hlink"/>
              </a:buClr>
              <a:buSzPct val="80000"/>
              <a:buFont typeface="Wingdings" pitchFamily="2" charset="2"/>
              <a:buNone/>
            </a:pPr>
            <a:r>
              <a:rPr lang="ar-SA" sz="3200" dirty="0">
                <a:latin typeface="Tahoma" pitchFamily="34" charset="0"/>
              </a:rPr>
              <a:t>كاهش بهاي رايانه</a:t>
            </a:r>
            <a:r>
              <a:rPr lang="fa-IR" sz="3200" dirty="0">
                <a:latin typeface="Tahoma" pitchFamily="34" charset="0"/>
              </a:rPr>
              <a:t> </a:t>
            </a:r>
            <a:r>
              <a:rPr lang="ar-SA" sz="3200" dirty="0">
                <a:latin typeface="Tahoma" pitchFamily="34" charset="0"/>
              </a:rPr>
              <a:t>ها</a:t>
            </a:r>
            <a:endParaRPr lang="en-US" sz="3200" dirty="0">
              <a:latin typeface="Tahoma" pitchFamily="34" charset="0"/>
            </a:endParaRPr>
          </a:p>
        </p:txBody>
      </p:sp>
      <p:pic>
        <p:nvPicPr>
          <p:cNvPr id="631812" name="Picture 4" descr="price reduction"/>
          <p:cNvPicPr>
            <a:picLocks noChangeAspect="1" noChangeArrowheads="1"/>
          </p:cNvPicPr>
          <p:nvPr/>
        </p:nvPicPr>
        <p:blipFill>
          <a:blip r:embed="rId3"/>
          <a:srcRect/>
          <a:stretch>
            <a:fillRect/>
          </a:stretch>
        </p:blipFill>
        <p:spPr bwMode="auto">
          <a:xfrm>
            <a:off x="1071563" y="2328863"/>
            <a:ext cx="6999287" cy="3919537"/>
          </a:xfrm>
          <a:prstGeom prst="rect">
            <a:avLst/>
          </a:prstGeom>
          <a:noFill/>
        </p:spPr>
      </p:pic>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A18CCE4A-F068-42DE-8B48-1D7AD4B2BE84}" type="slidenum">
              <a:rPr lang="fa-IR"/>
              <a:pPr/>
              <a:t>23</a:t>
            </a:fld>
            <a:endParaRPr lang="en-US"/>
          </a:p>
        </p:txBody>
      </p:sp>
      <p:sp>
        <p:nvSpPr>
          <p:cNvPr id="633858" name="Rectangle 2"/>
          <p:cNvSpPr>
            <a:spLocks noChangeArrowheads="1"/>
          </p:cNvSpPr>
          <p:nvPr/>
        </p:nvSpPr>
        <p:spPr bwMode="auto">
          <a:xfrm>
            <a:off x="0" y="428604"/>
            <a:ext cx="7143800" cy="1139825"/>
          </a:xfrm>
          <a:prstGeom prst="rect">
            <a:avLst/>
          </a:prstGeom>
          <a:noFill/>
          <a:ln w="9525" algn="ctr">
            <a:noFill/>
            <a:miter lim="800000"/>
            <a:headEnd/>
            <a:tailEnd/>
          </a:ln>
          <a:effectLst/>
        </p:spPr>
        <p:txBody>
          <a:bodyPr anchor="ctr" anchorCtr="1"/>
          <a:lstStyle/>
          <a:p>
            <a:pPr algn="r"/>
            <a:r>
              <a:rPr lang="ar-SA" sz="4900" dirty="0">
                <a:solidFill>
                  <a:schemeClr val="tx2"/>
                </a:solidFill>
                <a:effectLst>
                  <a:outerShdw blurRad="38100" dist="38100" dir="2700000" algn="tl">
                    <a:srgbClr val="000000"/>
                  </a:outerShdw>
                </a:effectLst>
                <a:latin typeface="Tahoma" pitchFamily="34" charset="0"/>
                <a:ea typeface="+mj-ea"/>
                <a:cs typeface="+mj-cs"/>
              </a:rPr>
              <a:t>عوامل مؤثر برتوسعة فنّاوري اطلاعات</a:t>
            </a:r>
            <a:endParaRPr lang="en-US" sz="4900" dirty="0">
              <a:solidFill>
                <a:schemeClr val="tx2"/>
              </a:solidFill>
              <a:effectLst>
                <a:outerShdw blurRad="38100" dist="38100" dir="2700000" algn="tl">
                  <a:srgbClr val="000000"/>
                </a:outerShdw>
              </a:effectLst>
              <a:latin typeface="Tahoma" pitchFamily="34" charset="0"/>
              <a:ea typeface="+mj-ea"/>
              <a:cs typeface="+mj-cs"/>
            </a:endParaRPr>
          </a:p>
        </p:txBody>
      </p:sp>
      <p:sp>
        <p:nvSpPr>
          <p:cNvPr id="633859" name="Rectangle 3"/>
          <p:cNvSpPr>
            <a:spLocks noChangeArrowheads="1"/>
          </p:cNvSpPr>
          <p:nvPr/>
        </p:nvSpPr>
        <p:spPr bwMode="auto">
          <a:xfrm>
            <a:off x="508000" y="1535113"/>
            <a:ext cx="8229600" cy="533400"/>
          </a:xfrm>
          <a:prstGeom prst="rect">
            <a:avLst/>
          </a:prstGeom>
          <a:noFill/>
          <a:ln w="9525">
            <a:noFill/>
            <a:miter lim="800000"/>
            <a:headEnd/>
            <a:tailEnd/>
          </a:ln>
          <a:effectLst/>
        </p:spPr>
        <p:txBody>
          <a:bodyPr/>
          <a:lstStyle/>
          <a:p>
            <a:pPr marL="342900" indent="-342900" algn="ctr" rtl="1">
              <a:lnSpc>
                <a:spcPct val="80000"/>
              </a:lnSpc>
              <a:spcBef>
                <a:spcPct val="20000"/>
              </a:spcBef>
              <a:buClr>
                <a:schemeClr val="hlink"/>
              </a:buClr>
              <a:buSzPct val="80000"/>
              <a:buFont typeface="Wingdings" pitchFamily="2" charset="2"/>
              <a:buNone/>
            </a:pPr>
            <a:r>
              <a:rPr lang="ar-SA" sz="3200" dirty="0">
                <a:latin typeface="Tahoma" pitchFamily="34" charset="0"/>
                <a:cs typeface="B Lotus" pitchFamily="2" charset="-78"/>
              </a:rPr>
              <a:t>گسترش استفاده از كامپيوتر</a:t>
            </a:r>
            <a:endParaRPr lang="en-US" sz="3200" dirty="0">
              <a:latin typeface="Tahoma" pitchFamily="34" charset="0"/>
              <a:cs typeface="B Lotus" pitchFamily="2" charset="-78"/>
            </a:endParaRPr>
          </a:p>
        </p:txBody>
      </p:sp>
      <p:pic>
        <p:nvPicPr>
          <p:cNvPr id="633860" name="Picture 4" descr="computer per 100"/>
          <p:cNvPicPr>
            <a:picLocks noChangeAspect="1" noChangeArrowheads="1"/>
          </p:cNvPicPr>
          <p:nvPr/>
        </p:nvPicPr>
        <p:blipFill>
          <a:blip r:embed="rId3"/>
          <a:srcRect/>
          <a:stretch>
            <a:fillRect/>
          </a:stretch>
        </p:blipFill>
        <p:spPr bwMode="auto">
          <a:xfrm>
            <a:off x="1214414" y="2133600"/>
            <a:ext cx="7091386" cy="4371975"/>
          </a:xfrm>
          <a:prstGeom prst="rect">
            <a:avLst/>
          </a:prstGeom>
          <a:noFill/>
        </p:spPr>
      </p:pic>
    </p:spTree>
  </p:cSld>
  <p:clrMapOvr>
    <a:masterClrMapping/>
  </p:clrMapOvr>
  <p:transition>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6886C4B1-EF12-4FFB-A148-78A644A658AD}" type="slidenum">
              <a:rPr lang="fa-IR"/>
              <a:pPr/>
              <a:t>24</a:t>
            </a:fld>
            <a:endParaRPr lang="en-US"/>
          </a:p>
        </p:txBody>
      </p:sp>
      <p:sp>
        <p:nvSpPr>
          <p:cNvPr id="635906" name="Rectangle 2"/>
          <p:cNvSpPr>
            <a:spLocks noChangeArrowheads="1"/>
          </p:cNvSpPr>
          <p:nvPr/>
        </p:nvSpPr>
        <p:spPr bwMode="auto">
          <a:xfrm>
            <a:off x="2928926" y="571480"/>
            <a:ext cx="6215106" cy="1139825"/>
          </a:xfrm>
          <a:prstGeom prst="rect">
            <a:avLst/>
          </a:prstGeom>
          <a:noFill/>
          <a:ln w="9525">
            <a:noFill/>
            <a:miter lim="800000"/>
            <a:headEnd/>
            <a:tailEnd/>
          </a:ln>
          <a:effectLst/>
        </p:spPr>
        <p:txBody>
          <a:bodyPr anchor="t" anchorCtr="1"/>
          <a:lstStyle/>
          <a:p>
            <a:r>
              <a:rPr lang="ar-SA" sz="4900" dirty="0">
                <a:solidFill>
                  <a:schemeClr val="tx2"/>
                </a:solidFill>
                <a:effectLst>
                  <a:outerShdw blurRad="38100" dist="38100" dir="2700000" algn="tl">
                    <a:srgbClr val="000000"/>
                  </a:outerShdw>
                </a:effectLst>
                <a:latin typeface="Tahoma" pitchFamily="34" charset="0"/>
                <a:ea typeface="+mj-ea"/>
                <a:cs typeface="+mj-cs"/>
              </a:rPr>
              <a:t>عوامل مؤثر برتوسعة فنّاوري اطلاعات</a:t>
            </a:r>
            <a:endParaRPr lang="en-US" sz="4900" dirty="0">
              <a:solidFill>
                <a:schemeClr val="tx2"/>
              </a:solidFill>
              <a:effectLst>
                <a:outerShdw blurRad="38100" dist="38100" dir="2700000" algn="tl">
                  <a:srgbClr val="000000"/>
                </a:outerShdw>
              </a:effectLst>
              <a:latin typeface="Tahoma" pitchFamily="34" charset="0"/>
              <a:ea typeface="+mj-ea"/>
              <a:cs typeface="+mj-cs"/>
            </a:endParaRPr>
          </a:p>
        </p:txBody>
      </p:sp>
      <p:sp>
        <p:nvSpPr>
          <p:cNvPr id="635907" name="Rectangle 3"/>
          <p:cNvSpPr>
            <a:spLocks noChangeArrowheads="1"/>
          </p:cNvSpPr>
          <p:nvPr/>
        </p:nvSpPr>
        <p:spPr bwMode="auto">
          <a:xfrm>
            <a:off x="533400" y="1600200"/>
            <a:ext cx="8229600" cy="533400"/>
          </a:xfrm>
          <a:prstGeom prst="rect">
            <a:avLst/>
          </a:prstGeom>
          <a:noFill/>
          <a:ln w="9525">
            <a:noFill/>
            <a:miter lim="800000"/>
            <a:headEnd/>
            <a:tailEnd/>
          </a:ln>
          <a:effectLst/>
        </p:spPr>
        <p:txBody>
          <a:bodyPr/>
          <a:lstStyle/>
          <a:p>
            <a:pPr marL="342900" indent="-342900" algn="ctr" rtl="1">
              <a:lnSpc>
                <a:spcPct val="80000"/>
              </a:lnSpc>
              <a:spcBef>
                <a:spcPct val="20000"/>
              </a:spcBef>
              <a:buClr>
                <a:schemeClr val="hlink"/>
              </a:buClr>
              <a:buSzPct val="80000"/>
              <a:buFont typeface="Wingdings" pitchFamily="2" charset="2"/>
              <a:buNone/>
            </a:pPr>
            <a:r>
              <a:rPr lang="ar-SA" sz="3200" dirty="0">
                <a:latin typeface="Tahoma" pitchFamily="34" charset="0"/>
              </a:rPr>
              <a:t>توسعه شبكه هاي ارتباطي</a:t>
            </a:r>
            <a:endParaRPr lang="en-US" sz="3200" dirty="0">
              <a:latin typeface="Tahoma" pitchFamily="34" charset="0"/>
            </a:endParaRPr>
          </a:p>
        </p:txBody>
      </p:sp>
      <p:pic>
        <p:nvPicPr>
          <p:cNvPr id="635908" name="Picture 4" descr="traffic volume"/>
          <p:cNvPicPr>
            <a:picLocks noChangeAspect="1" noChangeArrowheads="1"/>
          </p:cNvPicPr>
          <p:nvPr/>
        </p:nvPicPr>
        <p:blipFill>
          <a:blip r:embed="rId3"/>
          <a:srcRect/>
          <a:stretch>
            <a:fillRect/>
          </a:stretch>
        </p:blipFill>
        <p:spPr bwMode="auto">
          <a:xfrm>
            <a:off x="1218512" y="2209800"/>
            <a:ext cx="7044426" cy="3862406"/>
          </a:xfrm>
          <a:prstGeom prst="rect">
            <a:avLst/>
          </a:prstGeom>
          <a:noFill/>
        </p:spPr>
      </p:pic>
    </p:spTree>
  </p:cSld>
  <p:clrMapOvr>
    <a:masterClrMapping/>
  </p:clrMapOvr>
  <p:transition>
    <p:zoom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7955" name="Rectangle 3"/>
          <p:cNvSpPr>
            <a:spLocks noGrp="1" noChangeArrowheads="1"/>
          </p:cNvSpPr>
          <p:nvPr>
            <p:ph idx="1"/>
          </p:nvPr>
        </p:nvSpPr>
        <p:spPr>
          <a:xfrm>
            <a:off x="1071538" y="1600200"/>
            <a:ext cx="7691462" cy="5257800"/>
          </a:xfrm>
        </p:spPr>
        <p:txBody>
          <a:bodyPr>
            <a:normAutofit fontScale="92500"/>
          </a:bodyPr>
          <a:lstStyle/>
          <a:p>
            <a:pPr>
              <a:lnSpc>
                <a:spcPct val="150000"/>
              </a:lnSpc>
            </a:pPr>
            <a:r>
              <a:rPr lang="ar-SA" sz="3200" dirty="0"/>
              <a:t>به دليل خصايل ممتاز محيط اينترنت، ضريب نفوذ آن</a:t>
            </a:r>
            <a:r>
              <a:rPr lang="en-US" sz="3200" dirty="0"/>
              <a:t> </a:t>
            </a:r>
            <a:r>
              <a:rPr lang="ar-SA" sz="3200" dirty="0"/>
              <a:t>بيش از همه رسانه ها بوده است: </a:t>
            </a:r>
            <a:endParaRPr lang="fa-IR" sz="3200" dirty="0"/>
          </a:p>
          <a:p>
            <a:r>
              <a:rPr lang="en-US" sz="3200" dirty="0">
                <a:sym typeface="Wingdings 2" pitchFamily="18" charset="2"/>
              </a:rPr>
              <a:t></a:t>
            </a:r>
            <a:r>
              <a:rPr lang="ar-SA" sz="3200" dirty="0">
                <a:sym typeface="Wingdings 2" pitchFamily="18" charset="2"/>
              </a:rPr>
              <a:t> </a:t>
            </a:r>
            <a:r>
              <a:rPr lang="ar-SA" sz="3200" dirty="0"/>
              <a:t>تلفن در طي 74 سال به 50 ميليون كاربر دست يافت.</a:t>
            </a:r>
            <a:endParaRPr lang="fa-IR" sz="3200" dirty="0"/>
          </a:p>
          <a:p>
            <a:r>
              <a:rPr lang="en-US" sz="3200" dirty="0">
                <a:sym typeface="Wingdings 2" pitchFamily="18" charset="2"/>
              </a:rPr>
              <a:t></a:t>
            </a:r>
            <a:r>
              <a:rPr lang="ar-SA" sz="3200" dirty="0">
                <a:sym typeface="Wingdings 2" pitchFamily="18" charset="2"/>
              </a:rPr>
              <a:t> </a:t>
            </a:r>
            <a:r>
              <a:rPr lang="ar-SA" sz="3200" dirty="0"/>
              <a:t>راديو در طي 38 سال به 50 ميليون كاربر دست يافت.</a:t>
            </a:r>
            <a:endParaRPr lang="fa-IR" sz="3200" dirty="0"/>
          </a:p>
          <a:p>
            <a:r>
              <a:rPr lang="en-US" sz="3200" dirty="0">
                <a:sym typeface="Wingdings 2" pitchFamily="18" charset="2"/>
              </a:rPr>
              <a:t></a:t>
            </a:r>
            <a:r>
              <a:rPr lang="ar-SA" sz="3200" dirty="0">
                <a:sym typeface="Wingdings 2" pitchFamily="18" charset="2"/>
              </a:rPr>
              <a:t> </a:t>
            </a:r>
            <a:r>
              <a:rPr lang="ar-SA" sz="3200" dirty="0"/>
              <a:t>تلويزيون درطي 13سال به 50 ميليون كاربر دست يافت.</a:t>
            </a:r>
            <a:endParaRPr lang="fa-IR" sz="3200" dirty="0"/>
          </a:p>
          <a:p>
            <a:r>
              <a:rPr lang="en-US" sz="3200" dirty="0">
                <a:sym typeface="Wingdings 2" pitchFamily="18" charset="2"/>
              </a:rPr>
              <a:t></a:t>
            </a:r>
            <a:r>
              <a:rPr lang="ar-SA" sz="3200" dirty="0">
                <a:sym typeface="Wingdings 2" pitchFamily="18" charset="2"/>
              </a:rPr>
              <a:t> </a:t>
            </a:r>
            <a:r>
              <a:rPr lang="ar-SA" sz="3200" dirty="0"/>
              <a:t>شبكه كابلي درطي10سال به 50 ميليون كاربر دست يافت.</a:t>
            </a:r>
            <a:endParaRPr lang="fa-IR" sz="3200" dirty="0"/>
          </a:p>
          <a:p>
            <a:r>
              <a:rPr lang="en-US" sz="3200" dirty="0">
                <a:sym typeface="Wingdings 2" pitchFamily="18" charset="2"/>
              </a:rPr>
              <a:t></a:t>
            </a:r>
            <a:r>
              <a:rPr lang="ar-SA" sz="3200" dirty="0">
                <a:sym typeface="Wingdings 2" pitchFamily="18" charset="2"/>
              </a:rPr>
              <a:t> </a:t>
            </a:r>
            <a:r>
              <a:rPr lang="ar-SA" sz="3200" dirty="0"/>
              <a:t>اينترنت در طي 4 سال به 50 ميليون كاربردست يافت</a:t>
            </a:r>
            <a:r>
              <a:rPr lang="ar-SA" dirty="0">
                <a:solidFill>
                  <a:srgbClr val="000000"/>
                </a:solidFill>
                <a:effectLst>
                  <a:outerShdw blurRad="38100" dist="38100" dir="2700000" algn="tl">
                    <a:srgbClr val="FFFFFF"/>
                  </a:outerShdw>
                </a:effectLst>
              </a:rPr>
              <a:t>!</a:t>
            </a:r>
            <a:r>
              <a:rPr lang="fa-IR" dirty="0"/>
              <a:t> </a:t>
            </a:r>
            <a:endParaRPr lang="en-US" dirty="0"/>
          </a:p>
        </p:txBody>
      </p:sp>
      <p:sp>
        <p:nvSpPr>
          <p:cNvPr id="5" name="Slide Number Placeholder 5"/>
          <p:cNvSpPr>
            <a:spLocks noGrp="1"/>
          </p:cNvSpPr>
          <p:nvPr>
            <p:ph type="sldNum" sz="quarter" idx="12"/>
          </p:nvPr>
        </p:nvSpPr>
        <p:spPr/>
        <p:txBody>
          <a:bodyPr/>
          <a:lstStyle/>
          <a:p>
            <a:fld id="{F140DE13-D64A-4CC8-BD70-5DBF4899ED88}" type="slidenum">
              <a:rPr lang="fa-IR"/>
              <a:pPr/>
              <a:t>25</a:t>
            </a:fld>
            <a:endParaRPr lang="en-US"/>
          </a:p>
        </p:txBody>
      </p:sp>
      <p:sp>
        <p:nvSpPr>
          <p:cNvPr id="637956" name="Rectangle 4"/>
          <p:cNvSpPr>
            <a:spLocks noChangeArrowheads="1"/>
          </p:cNvSpPr>
          <p:nvPr/>
        </p:nvSpPr>
        <p:spPr bwMode="auto">
          <a:xfrm>
            <a:off x="5542252" y="642918"/>
            <a:ext cx="3387466" cy="846386"/>
          </a:xfrm>
          <a:prstGeom prst="rect">
            <a:avLst/>
          </a:prstGeom>
          <a:noFill/>
          <a:ln w="9525">
            <a:noFill/>
            <a:miter lim="800000"/>
            <a:headEnd/>
            <a:tailEnd/>
          </a:ln>
          <a:effectLst/>
        </p:spPr>
        <p:txBody>
          <a:bodyPr wrap="none">
            <a:spAutoFit/>
          </a:bodyPr>
          <a:lstStyle/>
          <a:p>
            <a:r>
              <a:rPr lang="ar-SA" sz="4900" dirty="0">
                <a:solidFill>
                  <a:schemeClr val="tx2"/>
                </a:solidFill>
                <a:effectLst>
                  <a:outerShdw blurRad="38100" dist="38100" dir="2700000" algn="tl">
                    <a:srgbClr val="000000"/>
                  </a:outerShdw>
                </a:effectLst>
                <a:latin typeface="Tahoma" pitchFamily="34" charset="0"/>
                <a:ea typeface="+mj-ea"/>
                <a:cs typeface="+mj-cs"/>
              </a:rPr>
              <a:t>سرعت رشد اينترنت</a:t>
            </a:r>
            <a:endParaRPr lang="en-US" sz="4900" dirty="0">
              <a:solidFill>
                <a:schemeClr val="tx2"/>
              </a:solidFill>
              <a:effectLst>
                <a:outerShdw blurRad="38100" dist="38100" dir="2700000" algn="tl">
                  <a:srgbClr val="000000"/>
                </a:outerShdw>
              </a:effectLst>
              <a:latin typeface="Tahoma" pitchFamily="34" charset="0"/>
              <a:ea typeface="+mj-ea"/>
              <a:cs typeface="+mj-cs"/>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Effect transition="in" filter="randombar(horizontal)">
                                      <p:cBhvr>
                                        <p:cTn id="7" dur="500"/>
                                        <p:tgtEl>
                                          <p:spTgt spid="63795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rbrake.wav" builtIn="1"/>
                                        </p:tgtEl>
                                      </p:cMediaNode>
                                    </p:audio>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37955">
                                            <p:txEl>
                                              <p:pRg st="1" end="1"/>
                                            </p:txEl>
                                          </p:spTgt>
                                        </p:tgtEl>
                                        <p:attrNameLst>
                                          <p:attrName>style.visibility</p:attrName>
                                        </p:attrNameLst>
                                      </p:cBhvr>
                                      <p:to>
                                        <p:strVal val="visible"/>
                                      </p:to>
                                    </p:set>
                                    <p:animEffect transition="in" filter="randombar(horizontal)">
                                      <p:cBhvr>
                                        <p:cTn id="12" dur="500"/>
                                        <p:tgtEl>
                                          <p:spTgt spid="637955">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rbrake.wav" builtIn="1"/>
                                        </p:tgtEl>
                                      </p:cMediaNode>
                                    </p:audio>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37955">
                                            <p:txEl>
                                              <p:pRg st="2" end="2"/>
                                            </p:txEl>
                                          </p:spTgt>
                                        </p:tgtEl>
                                        <p:attrNameLst>
                                          <p:attrName>style.visibility</p:attrName>
                                        </p:attrNameLst>
                                      </p:cBhvr>
                                      <p:to>
                                        <p:strVal val="visible"/>
                                      </p:to>
                                    </p:set>
                                    <p:animEffect transition="in" filter="randombar(horizontal)">
                                      <p:cBhvr>
                                        <p:cTn id="17" dur="500"/>
                                        <p:tgtEl>
                                          <p:spTgt spid="63795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rbrake.wav" builtIn="1"/>
                                        </p:tgtEl>
                                      </p:cMediaNode>
                                    </p:audio>
                                  </p:sub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37955">
                                            <p:txEl>
                                              <p:pRg st="3" end="3"/>
                                            </p:txEl>
                                          </p:spTgt>
                                        </p:tgtEl>
                                        <p:attrNameLst>
                                          <p:attrName>style.visibility</p:attrName>
                                        </p:attrNameLst>
                                      </p:cBhvr>
                                      <p:to>
                                        <p:strVal val="visible"/>
                                      </p:to>
                                    </p:set>
                                    <p:animEffect transition="in" filter="randombar(horizontal)">
                                      <p:cBhvr>
                                        <p:cTn id="22" dur="500"/>
                                        <p:tgtEl>
                                          <p:spTgt spid="637955">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rbrake.wav" builtIn="1"/>
                                        </p:tgtEl>
                                      </p:cMediaNode>
                                    </p:audio>
                                  </p:sub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37955">
                                            <p:txEl>
                                              <p:pRg st="4" end="4"/>
                                            </p:txEl>
                                          </p:spTgt>
                                        </p:tgtEl>
                                        <p:attrNameLst>
                                          <p:attrName>style.visibility</p:attrName>
                                        </p:attrNameLst>
                                      </p:cBhvr>
                                      <p:to>
                                        <p:strVal val="visible"/>
                                      </p:to>
                                    </p:set>
                                    <p:animEffect transition="in" filter="randombar(horizontal)">
                                      <p:cBhvr>
                                        <p:cTn id="27" dur="500"/>
                                        <p:tgtEl>
                                          <p:spTgt spid="637955">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rbrake.wav" builtIn="1"/>
                                        </p:tgtEl>
                                      </p:cMediaNode>
                                    </p:audio>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37955">
                                            <p:txEl>
                                              <p:pRg st="5" end="5"/>
                                            </p:txEl>
                                          </p:spTgt>
                                        </p:tgtEl>
                                        <p:attrNameLst>
                                          <p:attrName>style.visibility</p:attrName>
                                        </p:attrNameLst>
                                      </p:cBhvr>
                                      <p:to>
                                        <p:strVal val="visible"/>
                                      </p:to>
                                    </p:set>
                                    <p:animEffect transition="in" filter="randombar(horizontal)">
                                      <p:cBhvr>
                                        <p:cTn id="32" dur="500"/>
                                        <p:tgtEl>
                                          <p:spTgt spid="637955">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3" name="carbrak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665823F2-AC12-46A9-8662-F8BA6955DE6F}" type="slidenum">
              <a:rPr lang="fa-IR"/>
              <a:pPr/>
              <a:t>26</a:t>
            </a:fld>
            <a:endParaRPr lang="en-US"/>
          </a:p>
        </p:txBody>
      </p:sp>
      <p:sp>
        <p:nvSpPr>
          <p:cNvPr id="611330" name="Text Box 2"/>
          <p:cNvSpPr txBox="1">
            <a:spLocks noChangeArrowheads="1"/>
          </p:cNvSpPr>
          <p:nvPr/>
        </p:nvSpPr>
        <p:spPr bwMode="auto">
          <a:xfrm>
            <a:off x="3000364" y="571480"/>
            <a:ext cx="6054863" cy="846386"/>
          </a:xfrm>
          <a:prstGeom prst="rect">
            <a:avLst/>
          </a:prstGeom>
          <a:noFill/>
          <a:ln w="9525">
            <a:noFill/>
            <a:miter lim="800000"/>
            <a:headEnd/>
            <a:tailEnd/>
          </a:ln>
          <a:effectLst/>
        </p:spPr>
        <p:txBody>
          <a:bodyPr wrap="none">
            <a:spAutoFit/>
          </a:bodyPr>
          <a:lstStyle/>
          <a:p>
            <a:r>
              <a:rPr lang="ar-SA" sz="4900" dirty="0">
                <a:solidFill>
                  <a:schemeClr val="tx2"/>
                </a:solidFill>
                <a:effectLst>
                  <a:outerShdw blurRad="38100" dist="38100" dir="2700000" algn="tl">
                    <a:srgbClr val="000000"/>
                  </a:outerShdw>
                </a:effectLst>
                <a:latin typeface="Tahoma" pitchFamily="34" charset="0"/>
                <a:ea typeface="+mj-ea"/>
                <a:cs typeface="+mj-cs"/>
              </a:rPr>
              <a:t>زمينه هاي مرتبط با فناوري اطلاعات</a:t>
            </a:r>
            <a:endParaRPr lang="en-US" sz="4900" dirty="0">
              <a:solidFill>
                <a:schemeClr val="tx2"/>
              </a:solidFill>
              <a:effectLst>
                <a:outerShdw blurRad="38100" dist="38100" dir="2700000" algn="tl">
                  <a:srgbClr val="000000"/>
                </a:outerShdw>
              </a:effectLst>
              <a:latin typeface="Tahoma" pitchFamily="34" charset="0"/>
              <a:ea typeface="+mj-ea"/>
              <a:cs typeface="+mj-cs"/>
            </a:endParaRPr>
          </a:p>
        </p:txBody>
      </p:sp>
      <p:sp>
        <p:nvSpPr>
          <p:cNvPr id="611331" name="Text Box 3"/>
          <p:cNvSpPr txBox="1">
            <a:spLocks noChangeArrowheads="1"/>
          </p:cNvSpPr>
          <p:nvPr/>
        </p:nvSpPr>
        <p:spPr bwMode="auto">
          <a:xfrm>
            <a:off x="7451725" y="3089275"/>
            <a:ext cx="184150" cy="457200"/>
          </a:xfrm>
          <a:prstGeom prst="rect">
            <a:avLst/>
          </a:prstGeom>
          <a:noFill/>
          <a:ln w="9525">
            <a:noFill/>
            <a:miter lim="800000"/>
            <a:headEnd/>
            <a:tailEnd/>
          </a:ln>
          <a:effectLst/>
        </p:spPr>
        <p:txBody>
          <a:bodyPr wrap="none">
            <a:spAutoFit/>
          </a:bodyPr>
          <a:lstStyle/>
          <a:p>
            <a:endParaRPr lang="fa-IR" b="1">
              <a:solidFill>
                <a:srgbClr val="FFFF00"/>
              </a:solidFill>
              <a:effectLst>
                <a:outerShdw blurRad="38100" dist="38100" dir="2700000" algn="tl">
                  <a:srgbClr val="000000"/>
                </a:outerShdw>
              </a:effectLst>
              <a:latin typeface="Times New Roman" pitchFamily="18" charset="0"/>
              <a:cs typeface="Yagut" pitchFamily="2" charset="-78"/>
            </a:endParaRPr>
          </a:p>
        </p:txBody>
      </p:sp>
      <p:sp>
        <p:nvSpPr>
          <p:cNvPr id="611332" name="Text Box 4"/>
          <p:cNvSpPr txBox="1">
            <a:spLocks noChangeArrowheads="1"/>
          </p:cNvSpPr>
          <p:nvPr/>
        </p:nvSpPr>
        <p:spPr bwMode="auto">
          <a:xfrm>
            <a:off x="8732838" y="4714875"/>
            <a:ext cx="184150" cy="579438"/>
          </a:xfrm>
          <a:prstGeom prst="rect">
            <a:avLst/>
          </a:prstGeom>
          <a:noFill/>
          <a:ln w="9525">
            <a:noFill/>
            <a:miter lim="800000"/>
            <a:headEnd/>
            <a:tailEnd/>
          </a:ln>
          <a:effectLst/>
        </p:spPr>
        <p:txBody>
          <a:bodyPr wrap="none">
            <a:spAutoFit/>
          </a:bodyPr>
          <a:lstStyle/>
          <a:p>
            <a:pPr algn="r" rtl="1"/>
            <a:endParaRPr lang="ar-SA" sz="3200" b="1">
              <a:solidFill>
                <a:srgbClr val="FFFF00"/>
              </a:solidFill>
              <a:effectLst>
                <a:outerShdw blurRad="38100" dist="38100" dir="2700000" algn="tl">
                  <a:srgbClr val="000000"/>
                </a:outerShdw>
              </a:effectLst>
              <a:latin typeface="Times New Roman" pitchFamily="18" charset="0"/>
              <a:cs typeface="Yagut" pitchFamily="2" charset="-78"/>
            </a:endParaRPr>
          </a:p>
        </p:txBody>
      </p:sp>
      <p:sp>
        <p:nvSpPr>
          <p:cNvPr id="611333" name="Text Box 5"/>
          <p:cNvSpPr txBox="1">
            <a:spLocks noChangeArrowheads="1"/>
          </p:cNvSpPr>
          <p:nvPr/>
        </p:nvSpPr>
        <p:spPr bwMode="auto">
          <a:xfrm>
            <a:off x="1214414" y="1524000"/>
            <a:ext cx="7929586" cy="946150"/>
          </a:xfrm>
          <a:prstGeom prst="rect">
            <a:avLst/>
          </a:prstGeom>
          <a:noFill/>
          <a:ln w="9525">
            <a:noFill/>
            <a:miter lim="800000"/>
            <a:headEnd/>
            <a:tailEnd/>
          </a:ln>
          <a:effectLst/>
        </p:spPr>
        <p:txBody>
          <a:bodyPr wrap="square">
            <a:spAutoFit/>
          </a:bodyPr>
          <a:lstStyle/>
          <a:p>
            <a:pPr algn="r" rtl="1"/>
            <a:r>
              <a:rPr lang="ar-SA" sz="2800" dirty="0">
                <a:latin typeface="Tahoma" pitchFamily="34" charset="0"/>
              </a:rPr>
              <a:t>فناوري اطلاعات زمينه هاورشته هاي متعددي را دربر مي گيرد كه برخي از آنها كاملا نو است از جمله:</a:t>
            </a:r>
            <a:endParaRPr lang="en-US" sz="2800" dirty="0">
              <a:latin typeface="Tahoma" pitchFamily="34" charset="0"/>
            </a:endParaRPr>
          </a:p>
        </p:txBody>
      </p:sp>
      <p:sp>
        <p:nvSpPr>
          <p:cNvPr id="611334" name="Text Box 6"/>
          <p:cNvSpPr txBox="1">
            <a:spLocks noChangeArrowheads="1"/>
          </p:cNvSpPr>
          <p:nvPr/>
        </p:nvSpPr>
        <p:spPr bwMode="auto">
          <a:xfrm>
            <a:off x="5181600" y="2819400"/>
            <a:ext cx="3505200" cy="3084513"/>
          </a:xfrm>
          <a:prstGeom prst="rect">
            <a:avLst/>
          </a:prstGeom>
          <a:noFill/>
          <a:ln w="28575">
            <a:noFill/>
            <a:miter lim="800000"/>
            <a:headEnd/>
            <a:tailEnd/>
          </a:ln>
          <a:effectLst/>
        </p:spPr>
        <p:txBody>
          <a:bodyPr>
            <a:spAutoFit/>
          </a:bodyPr>
          <a:lstStyle/>
          <a:p>
            <a:pPr algn="r" rtl="1">
              <a:spcBef>
                <a:spcPct val="50000"/>
              </a:spcBef>
              <a:buClr>
                <a:srgbClr val="FFCC00"/>
              </a:buClr>
              <a:buFont typeface="Wingdings" pitchFamily="2" charset="2"/>
              <a:buChar char="§"/>
            </a:pPr>
            <a:r>
              <a:rPr lang="ar-SA" sz="2800" dirty="0">
                <a:latin typeface="Tahoma" pitchFamily="34" charset="0"/>
              </a:rPr>
              <a:t> پايگاههاي داده </a:t>
            </a:r>
            <a:endParaRPr lang="fa-IR" sz="2800" dirty="0">
              <a:latin typeface="Tahoma" pitchFamily="34" charset="0"/>
            </a:endParaRPr>
          </a:p>
          <a:p>
            <a:pPr algn="r" rtl="1">
              <a:spcBef>
                <a:spcPct val="50000"/>
              </a:spcBef>
              <a:buClr>
                <a:srgbClr val="FFCC00"/>
              </a:buClr>
              <a:buFont typeface="Wingdings" pitchFamily="2" charset="2"/>
              <a:buChar char="§"/>
            </a:pPr>
            <a:r>
              <a:rPr lang="ar-SA" sz="2800" dirty="0">
                <a:latin typeface="Tahoma" pitchFamily="34" charset="0"/>
              </a:rPr>
              <a:t> سيستم هاي مبتني بر وب</a:t>
            </a:r>
            <a:endParaRPr lang="fa-IR" sz="2800" dirty="0">
              <a:latin typeface="Tahoma" pitchFamily="34" charset="0"/>
            </a:endParaRPr>
          </a:p>
          <a:p>
            <a:pPr algn="r" rtl="1">
              <a:spcBef>
                <a:spcPct val="50000"/>
              </a:spcBef>
              <a:buClr>
                <a:srgbClr val="FFCC00"/>
              </a:buClr>
              <a:buFont typeface="Wingdings" pitchFamily="2" charset="2"/>
              <a:buChar char="§"/>
            </a:pPr>
            <a:r>
              <a:rPr lang="ar-SA" sz="2800" dirty="0">
                <a:latin typeface="Tahoma" pitchFamily="34" charset="0"/>
              </a:rPr>
              <a:t>  سيستم هاي عامل</a:t>
            </a:r>
            <a:endParaRPr lang="fa-IR" sz="2800" dirty="0">
              <a:latin typeface="Tahoma" pitchFamily="34" charset="0"/>
            </a:endParaRPr>
          </a:p>
          <a:p>
            <a:pPr algn="r" rtl="1">
              <a:spcBef>
                <a:spcPct val="50000"/>
              </a:spcBef>
              <a:buClr>
                <a:srgbClr val="FFCC00"/>
              </a:buClr>
              <a:buFont typeface="Wingdings" pitchFamily="2" charset="2"/>
              <a:buChar char="§"/>
            </a:pPr>
            <a:r>
              <a:rPr lang="ar-SA" sz="2800" dirty="0">
                <a:latin typeface="Tahoma" pitchFamily="34" charset="0"/>
              </a:rPr>
              <a:t> مدلسازي و شبيه سازي</a:t>
            </a:r>
            <a:endParaRPr lang="fa-IR" sz="2800" dirty="0">
              <a:latin typeface="Tahoma" pitchFamily="34" charset="0"/>
            </a:endParaRPr>
          </a:p>
          <a:p>
            <a:pPr algn="r" rtl="1">
              <a:spcBef>
                <a:spcPct val="50000"/>
              </a:spcBef>
              <a:buClr>
                <a:srgbClr val="FFCC00"/>
              </a:buClr>
              <a:buFont typeface="Wingdings" pitchFamily="2" charset="2"/>
              <a:buNone/>
            </a:pPr>
            <a:r>
              <a:rPr lang="ar-SA" sz="2800" dirty="0">
                <a:effectLst>
                  <a:outerShdw blurRad="38100" dist="38100" dir="2700000" algn="tl">
                    <a:srgbClr val="000000"/>
                  </a:outerShdw>
                </a:effectLst>
                <a:latin typeface="Tahoma" pitchFamily="34" charset="0"/>
              </a:rPr>
              <a:t> </a:t>
            </a:r>
            <a:endParaRPr lang="en-US" sz="2800" dirty="0">
              <a:effectLst>
                <a:outerShdw blurRad="38100" dist="38100" dir="2700000" algn="tl">
                  <a:srgbClr val="000000"/>
                </a:outerShdw>
              </a:effectLst>
              <a:latin typeface="Tahoma" pitchFamily="34" charset="0"/>
            </a:endParaRPr>
          </a:p>
        </p:txBody>
      </p:sp>
      <p:sp>
        <p:nvSpPr>
          <p:cNvPr id="611336" name="Rectangle 8"/>
          <p:cNvSpPr>
            <a:spLocks noChangeArrowheads="1"/>
          </p:cNvSpPr>
          <p:nvPr/>
        </p:nvSpPr>
        <p:spPr bwMode="auto">
          <a:xfrm>
            <a:off x="1357290" y="2895600"/>
            <a:ext cx="3214710" cy="954107"/>
          </a:xfrm>
          <a:prstGeom prst="rect">
            <a:avLst/>
          </a:prstGeom>
          <a:noFill/>
          <a:ln w="9525">
            <a:noFill/>
            <a:miter lim="800000"/>
            <a:headEnd/>
            <a:tailEnd/>
          </a:ln>
          <a:effectLst/>
        </p:spPr>
        <p:txBody>
          <a:bodyPr wrap="square">
            <a:spAutoFit/>
          </a:bodyPr>
          <a:lstStyle/>
          <a:p>
            <a:pPr algn="r" rtl="1">
              <a:buClr>
                <a:srgbClr val="FFCC00"/>
              </a:buClr>
              <a:buFont typeface="Wingdings" pitchFamily="2" charset="2"/>
              <a:buChar char="§"/>
            </a:pPr>
            <a:r>
              <a:rPr lang="ar-SA" sz="2800" dirty="0"/>
              <a:t>تجارت الكترونيكي</a:t>
            </a:r>
            <a:endParaRPr lang="fa-IR" sz="2800" dirty="0"/>
          </a:p>
          <a:p>
            <a:pPr algn="r" rtl="1">
              <a:buClr>
                <a:srgbClr val="FFCC00"/>
              </a:buClr>
              <a:buFont typeface="Wingdings" pitchFamily="2" charset="2"/>
              <a:buChar char="§"/>
            </a:pPr>
            <a:r>
              <a:rPr lang="ar-SA" sz="2800" dirty="0"/>
              <a:t> پول  </a:t>
            </a:r>
            <a:r>
              <a:rPr lang="ar-SA" sz="2800" dirty="0" smtClean="0"/>
              <a:t>الكترونيكي</a:t>
            </a:r>
            <a:endParaRPr lang="fa-IR" sz="2800" dirty="0"/>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bwMode="auto">
          <a:xfrm>
            <a:off x="3000364" y="642918"/>
            <a:ext cx="6115064" cy="846980"/>
          </a:xfrm>
          <a:noFill/>
          <a:ln>
            <a:miter lim="800000"/>
            <a:headEnd/>
            <a:tailEnd/>
          </a:ln>
        </p:spPr>
        <p:txBody>
          <a:bodyPr vert="horz" wrap="square" lIns="91440" tIns="45720" rIns="91440" bIns="45720" numCol="1" anchor="ctr" anchorCtr="0" compatLnSpc="1">
            <a:prstTxWarp prst="textNoShape">
              <a:avLst/>
            </a:prstTxWarp>
            <a:normAutofit fontScale="90000"/>
          </a:bodyPr>
          <a:lstStyle/>
          <a:p>
            <a:pPr algn="r"/>
            <a:r>
              <a:rPr lang="en-US" sz="3200" dirty="0">
                <a:cs typeface="Zar" pitchFamily="2" charset="-78"/>
              </a:rPr>
              <a:t/>
            </a:r>
            <a:br>
              <a:rPr lang="en-US" sz="3200" dirty="0">
                <a:cs typeface="Zar" pitchFamily="2" charset="-78"/>
              </a:rPr>
            </a:br>
            <a:r>
              <a:rPr lang="ar-SA" sz="5400" dirty="0">
                <a:effectLst>
                  <a:outerShdw blurRad="38100" dist="38100" dir="2700000" algn="tl">
                    <a:srgbClr val="000000"/>
                  </a:outerShdw>
                </a:effectLst>
                <a:latin typeface="Tahoma" pitchFamily="34" charset="0"/>
              </a:rPr>
              <a:t>زمينه هاي مرتبط با فناوري اطلاعات</a:t>
            </a:r>
            <a:r>
              <a:rPr lang="en-US" sz="4000" dirty="0"/>
              <a:t/>
            </a:r>
            <a:br>
              <a:rPr lang="en-US" sz="4000" dirty="0"/>
            </a:br>
            <a:endParaRPr lang="en-US" sz="4000" dirty="0"/>
          </a:p>
        </p:txBody>
      </p:sp>
      <p:sp>
        <p:nvSpPr>
          <p:cNvPr id="965635" name="Rectangle 3"/>
          <p:cNvSpPr>
            <a:spLocks noGrp="1" noChangeArrowheads="1"/>
          </p:cNvSpPr>
          <p:nvPr>
            <p:ph idx="1"/>
          </p:nvPr>
        </p:nvSpPr>
        <p:spPr>
          <a:xfrm>
            <a:off x="1928794" y="1905000"/>
            <a:ext cx="6758006" cy="4525963"/>
          </a:xfrm>
          <a:noFill/>
          <a:ln/>
        </p:spPr>
        <p:txBody>
          <a:bodyPr numCol="2" rtlCol="1">
            <a:normAutofit lnSpcReduction="10000"/>
          </a:bodyPr>
          <a:lstStyle/>
          <a:p>
            <a:pPr>
              <a:lnSpc>
                <a:spcPct val="150000"/>
              </a:lnSpc>
              <a:buClr>
                <a:srgbClr val="FFCC00"/>
              </a:buClr>
              <a:buFont typeface="Wingdings" pitchFamily="2" charset="2"/>
              <a:buChar char="§"/>
            </a:pPr>
            <a:r>
              <a:rPr lang="ar-SA" dirty="0">
                <a:cs typeface="B Lotus" pitchFamily="2" charset="-78"/>
              </a:rPr>
              <a:t>روشهاي خبره و هوشمند</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  مهندسي اينترنت</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  شناسايي الگو</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  افزارهاي چند رسانه اي</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 واقعيت مجازي</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دولت الكترونيكي </a:t>
            </a:r>
            <a:endParaRPr lang="fa-IR" dirty="0">
              <a:cs typeface="B Lotus" pitchFamily="2" charset="-78"/>
            </a:endParaRPr>
          </a:p>
          <a:p>
            <a:pPr>
              <a:lnSpc>
                <a:spcPct val="150000"/>
              </a:lnSpc>
              <a:buClr>
                <a:srgbClr val="FFCC00"/>
              </a:buClr>
              <a:buFont typeface="Wingdings" pitchFamily="2" charset="2"/>
              <a:buChar char="§"/>
            </a:pPr>
            <a:r>
              <a:rPr lang="ar-SA" dirty="0">
                <a:cs typeface="B Lotus" pitchFamily="2" charset="-78"/>
              </a:rPr>
              <a:t> توسعه محيطهاي </a:t>
            </a:r>
            <a:r>
              <a:rPr lang="ar-SA" dirty="0" smtClean="0">
                <a:cs typeface="B Lotus" pitchFamily="2" charset="-78"/>
              </a:rPr>
              <a:t>مجازي</a:t>
            </a:r>
            <a:endParaRPr lang="fa-IR" dirty="0" smtClean="0">
              <a:cs typeface="B Lotus" pitchFamily="2" charset="-78"/>
            </a:endParaRPr>
          </a:p>
          <a:p>
            <a:pPr>
              <a:lnSpc>
                <a:spcPct val="150000"/>
              </a:lnSpc>
              <a:spcBef>
                <a:spcPct val="0"/>
              </a:spcBef>
              <a:buClr>
                <a:srgbClr val="FFCC00"/>
              </a:buClr>
              <a:buSzTx/>
              <a:buFont typeface="Wingdings" pitchFamily="2" charset="2"/>
              <a:buChar char="§"/>
            </a:pPr>
            <a:r>
              <a:rPr lang="ar-SA" sz="2400" dirty="0" smtClean="0">
                <a:cs typeface="B Lotus" pitchFamily="2" charset="-78"/>
              </a:rPr>
              <a:t>دورا توليد(دورا ساخت)</a:t>
            </a:r>
            <a:endParaRPr lang="fa-IR" sz="2400" dirty="0" smtClean="0">
              <a:cs typeface="B Lotus" pitchFamily="2" charset="-78"/>
            </a:endParaRPr>
          </a:p>
          <a:p>
            <a:pPr>
              <a:lnSpc>
                <a:spcPct val="150000"/>
              </a:lnSpc>
              <a:spcBef>
                <a:spcPct val="0"/>
              </a:spcBef>
              <a:buClr>
                <a:srgbClr val="FFCC00"/>
              </a:buClr>
              <a:buSzTx/>
              <a:buFont typeface="Wingdings" pitchFamily="2" charset="2"/>
              <a:buChar char="§"/>
            </a:pPr>
            <a:r>
              <a:rPr lang="ar-SA" sz="2400" dirty="0" smtClean="0">
                <a:cs typeface="B Lotus" pitchFamily="2" charset="-78"/>
              </a:rPr>
              <a:t>ربات</a:t>
            </a:r>
            <a:r>
              <a:rPr lang="fa-IR" sz="2400" dirty="0" smtClean="0">
                <a:cs typeface="B Lotus" pitchFamily="2" charset="-78"/>
              </a:rPr>
              <a:t>یک</a:t>
            </a:r>
          </a:p>
          <a:p>
            <a:pPr>
              <a:lnSpc>
                <a:spcPct val="150000"/>
              </a:lnSpc>
              <a:spcBef>
                <a:spcPct val="0"/>
              </a:spcBef>
              <a:buClr>
                <a:srgbClr val="FFCC00"/>
              </a:buClr>
              <a:buSzTx/>
              <a:buFont typeface="Wingdings" pitchFamily="2" charset="2"/>
              <a:buChar char="§"/>
            </a:pPr>
            <a:r>
              <a:rPr lang="ar-SA" sz="2400" dirty="0" smtClean="0">
                <a:cs typeface="B Lotus" pitchFamily="2" charset="-78"/>
              </a:rPr>
              <a:t>مديريت دانش</a:t>
            </a:r>
            <a:endParaRPr lang="fa-IR" sz="2400" dirty="0" smtClean="0">
              <a:cs typeface="B Lotus" pitchFamily="2" charset="-78"/>
            </a:endParaRPr>
          </a:p>
          <a:p>
            <a:pPr>
              <a:lnSpc>
                <a:spcPct val="150000"/>
              </a:lnSpc>
              <a:spcBef>
                <a:spcPct val="0"/>
              </a:spcBef>
              <a:buClr>
                <a:srgbClr val="FFCC00"/>
              </a:buClr>
              <a:buSzTx/>
              <a:buFont typeface="Wingdings" pitchFamily="2" charset="2"/>
              <a:buChar char="§"/>
            </a:pPr>
            <a:r>
              <a:rPr lang="fa-IR" sz="2400" dirty="0" smtClean="0">
                <a:cs typeface="B Lotus" pitchFamily="2" charset="-78"/>
              </a:rPr>
              <a:t> </a:t>
            </a:r>
            <a:r>
              <a:rPr lang="ar-SA" sz="2400" dirty="0" smtClean="0">
                <a:cs typeface="B Lotus" pitchFamily="2" charset="-78"/>
              </a:rPr>
              <a:t>مديريت الكترونيكي</a:t>
            </a:r>
            <a:endParaRPr lang="fa-IR" sz="2400" dirty="0" smtClean="0">
              <a:cs typeface="B Lotus" pitchFamily="2" charset="-78"/>
            </a:endParaRPr>
          </a:p>
          <a:p>
            <a:pPr>
              <a:lnSpc>
                <a:spcPct val="150000"/>
              </a:lnSpc>
              <a:spcBef>
                <a:spcPct val="0"/>
              </a:spcBef>
              <a:buClr>
                <a:srgbClr val="FFCC00"/>
              </a:buClr>
              <a:buSzTx/>
              <a:buFont typeface="Wingdings" pitchFamily="2" charset="2"/>
              <a:buChar char="§"/>
            </a:pPr>
            <a:r>
              <a:rPr lang="ar-SA" sz="2400" dirty="0" smtClean="0">
                <a:cs typeface="B Lotus" pitchFamily="2" charset="-78"/>
              </a:rPr>
              <a:t> سازمانهاي مجازي</a:t>
            </a:r>
            <a:endParaRPr lang="fa-IR" sz="2400" dirty="0" smtClean="0">
              <a:cs typeface="B Lotus" pitchFamily="2" charset="-78"/>
            </a:endParaRPr>
          </a:p>
          <a:p>
            <a:pPr>
              <a:lnSpc>
                <a:spcPct val="150000"/>
              </a:lnSpc>
              <a:spcBef>
                <a:spcPct val="0"/>
              </a:spcBef>
              <a:buClr>
                <a:srgbClr val="FFCC00"/>
              </a:buClr>
              <a:buSzTx/>
              <a:buFont typeface="Wingdings" pitchFamily="2" charset="2"/>
              <a:buChar char="§"/>
            </a:pPr>
            <a:r>
              <a:rPr lang="ar-SA" sz="2400" dirty="0" smtClean="0">
                <a:cs typeface="B Lotus" pitchFamily="2" charset="-78"/>
              </a:rPr>
              <a:t>پزشكي</a:t>
            </a:r>
            <a:r>
              <a:rPr lang="fa-IR" sz="2400" dirty="0" smtClean="0">
                <a:cs typeface="B Lotus" pitchFamily="2" charset="-78"/>
              </a:rPr>
              <a:t> از راه دور</a:t>
            </a:r>
          </a:p>
          <a:p>
            <a:pPr>
              <a:lnSpc>
                <a:spcPct val="150000"/>
              </a:lnSpc>
              <a:buClr>
                <a:srgbClr val="FFCC00"/>
              </a:buClr>
              <a:buFont typeface="Wingdings" pitchFamily="2" charset="2"/>
              <a:buChar char="§"/>
            </a:pPr>
            <a:r>
              <a:rPr lang="ar-SA" sz="2400" dirty="0" smtClean="0"/>
              <a:t> </a:t>
            </a:r>
            <a:endParaRPr lang="ar-SA" sz="2400" dirty="0"/>
          </a:p>
          <a:p>
            <a:endParaRPr lang="en-US" sz="2400" dirty="0"/>
          </a:p>
          <a:p>
            <a:endParaRPr lang="en-US" sz="2400" dirty="0"/>
          </a:p>
        </p:txBody>
      </p:sp>
      <p:sp>
        <p:nvSpPr>
          <p:cNvPr id="5" name="Slide Number Placeholder 5"/>
          <p:cNvSpPr>
            <a:spLocks noGrp="1"/>
          </p:cNvSpPr>
          <p:nvPr>
            <p:ph type="sldNum" sz="quarter" idx="12"/>
          </p:nvPr>
        </p:nvSpPr>
        <p:spPr/>
        <p:txBody>
          <a:bodyPr/>
          <a:lstStyle/>
          <a:p>
            <a:fld id="{1E5331FC-69E7-428B-8666-281F885632E3}" type="slidenum">
              <a:rPr lang="fa-I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85786" y="704088"/>
            <a:ext cx="8229600" cy="1143000"/>
          </a:xfrm>
        </p:spPr>
        <p:txBody>
          <a:bodyPr anchor="ctr">
            <a:normAutofit fontScale="90000"/>
          </a:bodyPr>
          <a:lstStyle/>
          <a:p>
            <a:pPr algn="r"/>
            <a:r>
              <a:rPr lang="ar-SA" sz="5400" dirty="0" smtClean="0">
                <a:effectLst>
                  <a:outerShdw blurRad="38100" dist="38100" dir="2700000" algn="tl">
                    <a:srgbClr val="000000"/>
                  </a:outerShdw>
                </a:effectLst>
                <a:latin typeface="Tahoma" pitchFamily="34" charset="0"/>
              </a:rPr>
              <a:t>زمينه هاي مرتبط با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8" name="Content Placeholder 7"/>
          <p:cNvSpPr>
            <a:spLocks noGrp="1"/>
          </p:cNvSpPr>
          <p:nvPr>
            <p:ph idx="1"/>
          </p:nvPr>
        </p:nvSpPr>
        <p:spPr/>
        <p:txBody>
          <a:bodyPr numCol="2" rtlCol="1">
            <a:normAutofit fontScale="92500" lnSpcReduction="10000"/>
          </a:bodyPr>
          <a:lstStyle/>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نشر الكترونيكي</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كلاسهاي مجازي </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آزمايشگاه مجازي </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دانشگاه مجازي </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اقتصاد ديجيتالي </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محاسبات كوانتومي </a:t>
            </a:r>
            <a:endParaRPr lang="fa-IR" sz="2400" dirty="0" smtClean="0">
              <a:effectLst>
                <a:outerShdw blurRad="38100" dist="38100" dir="2700000" algn="tl">
                  <a:srgbClr val="000000">
                    <a:alpha val="43137"/>
                  </a:srgbClr>
                </a:outerShdw>
              </a:effectLst>
              <a:latin typeface="Tahoma" pitchFamily="34" charset="0"/>
              <a:cs typeface="B Lotus" pitchFamily="2" charset="-78"/>
            </a:endParaRP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تفكر خلاق </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كتابخانه ديجيتال</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نظريه اطلاعات</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امنيت اطلاعات</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تمدن اطلاعاتي</a:t>
            </a:r>
          </a:p>
          <a:p>
            <a:pPr>
              <a:lnSpc>
                <a:spcPct val="160000"/>
              </a:lnSpc>
              <a:spcBef>
                <a:spcPct val="50000"/>
              </a:spcBef>
              <a:buFontTx/>
              <a:buChar char="•"/>
            </a:pPr>
            <a:r>
              <a:rPr lang="ar-SA" sz="2400" dirty="0" smtClean="0">
                <a:effectLst>
                  <a:outerShdw blurRad="38100" dist="38100" dir="2700000" algn="tl">
                    <a:srgbClr val="000000">
                      <a:alpha val="43137"/>
                    </a:srgbClr>
                  </a:outerShdw>
                </a:effectLst>
                <a:latin typeface="Tahoma" pitchFamily="34" charset="0"/>
                <a:cs typeface="B Lotus" pitchFamily="2" charset="-78"/>
              </a:rPr>
              <a:t> فرهنگ اطلاعات </a:t>
            </a:r>
            <a:endParaRPr lang="en-US" sz="2400" dirty="0" smtClean="0">
              <a:effectLst>
                <a:outerShdw blurRad="38100" dist="38100" dir="2700000" algn="tl">
                  <a:srgbClr val="000000">
                    <a:alpha val="43137"/>
                  </a:srgbClr>
                </a:outerShdw>
              </a:effectLst>
              <a:latin typeface="Tahoma" pitchFamily="34" charset="0"/>
              <a:cs typeface="B Lotus" pitchFamily="2" charset="-78"/>
            </a:endParaRPr>
          </a:p>
          <a:p>
            <a:endParaRPr lang="fa-IR" dirty="0"/>
          </a:p>
        </p:txBody>
      </p:sp>
      <p:sp>
        <p:nvSpPr>
          <p:cNvPr id="6" name="Slide Number Placeholder 3"/>
          <p:cNvSpPr>
            <a:spLocks noGrp="1"/>
          </p:cNvSpPr>
          <p:nvPr>
            <p:ph type="sldNum" sz="quarter" idx="12"/>
          </p:nvPr>
        </p:nvSpPr>
        <p:spPr/>
        <p:txBody>
          <a:bodyPr/>
          <a:lstStyle/>
          <a:p>
            <a:fld id="{727EA394-B672-4FEA-B4E9-FFF54B448D52}" type="slidenum">
              <a:rPr lang="fa-IR"/>
              <a:pPr/>
              <a:t>28</a:t>
            </a:fld>
            <a:endParaRPr lang="en-US"/>
          </a:p>
        </p:txBody>
      </p:sp>
    </p:spTree>
  </p:cSld>
  <p:clrMapOvr>
    <a:masterClrMapping/>
  </p:clrMapOvr>
  <p:transition spd="med">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642918"/>
            <a:ext cx="8229600" cy="1143000"/>
          </a:xfrm>
        </p:spPr>
        <p:txBody>
          <a:bodyPr anchor="t">
            <a:normAutofit/>
          </a:bodyPr>
          <a:lstStyle/>
          <a:p>
            <a:pPr algn="r"/>
            <a:r>
              <a:rPr lang="fa-IR" sz="4900" dirty="0" smtClean="0">
                <a:effectLst>
                  <a:outerShdw blurRad="38100" dist="38100" dir="2700000" algn="tl">
                    <a:srgbClr val="000000"/>
                  </a:outerShdw>
                </a:effectLst>
                <a:latin typeface="Tahoma" pitchFamily="34" charset="0"/>
              </a:rPr>
              <a:t>سیستم اطلاعات و فناوری اطلاعات</a:t>
            </a:r>
            <a:endParaRPr lang="fa-IR" sz="4900" dirty="0">
              <a:effectLst>
                <a:outerShdw blurRad="38100" dist="38100" dir="2700000" algn="tl">
                  <a:srgbClr val="000000"/>
                </a:outerShdw>
              </a:effectLst>
              <a:latin typeface="Tahoma" pitchFamily="34" charset="0"/>
            </a:endParaRPr>
          </a:p>
        </p:txBody>
      </p:sp>
      <p:sp>
        <p:nvSpPr>
          <p:cNvPr id="3" name="Content Placeholder 2"/>
          <p:cNvSpPr>
            <a:spLocks noGrp="1"/>
          </p:cNvSpPr>
          <p:nvPr>
            <p:ph idx="1"/>
          </p:nvPr>
        </p:nvSpPr>
        <p:spPr>
          <a:xfrm>
            <a:off x="457200" y="1643050"/>
            <a:ext cx="8229600" cy="4681550"/>
          </a:xfrm>
        </p:spPr>
        <p:txBody>
          <a:bodyPr>
            <a:normAutofit fontScale="92500" lnSpcReduction="10000"/>
          </a:bodyPr>
          <a:lstStyle/>
          <a:p>
            <a:pPr algn="just">
              <a:lnSpc>
                <a:spcPct val="150000"/>
              </a:lnSpc>
            </a:pPr>
            <a:r>
              <a:rPr lang="fa-IR" sz="2000" dirty="0" smtClean="0">
                <a:cs typeface="B Lotus" pitchFamily="2" charset="-78"/>
              </a:rPr>
              <a:t>یك سیستم اطلاعات سیستمی برای پردازش، ذخیره، تحلیل، و اشاعه اطلاعات در دستیابی به یك مقصود مشخص است. سیستم اطلاعات حتماً نباید رایانه‌ای باشد یا از دیگر فناوری‌ها استفاده كند اگر چه امروزه استفاده از رایانه در سیستم‌های اطلاعات گریزناپذیر است. یک کمد نگهداری پرونده‌ها یك سیستم اطلاعات در شكل ابتدایی است. سیستم‌های اطلاعات حوزه‌ای متفاوت از فناوری اطلاعات است اگر چه هر دو با اطلاعات سر و كار دارند</a:t>
            </a:r>
            <a:endParaRPr lang="en-US" sz="2000" dirty="0" smtClean="0">
              <a:cs typeface="B Lotus" pitchFamily="2" charset="-78"/>
            </a:endParaRPr>
          </a:p>
          <a:p>
            <a:pPr algn="just">
              <a:lnSpc>
                <a:spcPct val="150000"/>
              </a:lnSpc>
            </a:pPr>
            <a:r>
              <a:rPr lang="fa-IR" sz="2000" dirty="0" smtClean="0">
                <a:cs typeface="B Lotus" pitchFamily="2" charset="-78"/>
              </a:rPr>
              <a:t>اگر طبق تعریف سیستم‌های اطلاعات، فرایندهای جمع‌آوری، سازماندهی، ذخیره، بازیابی و اشاعه اطلاعات مد نظر باشد آنگاه سیستم‌های اطلاعات حوزه‌ای وسیع‌تر از فناوری اطلاعات است چرا كه فناوری اطلاعات به نحوه استفاده از فناوری‌ها در انجام فرایندهای فوق معطوف می‌شود در حالیكه سیستم‌های اطلاعات به چیستی و چگونگی، مسائل و ابعاد سیاسی، اقتصادی، فنی و ملاحظات امكانپذیری، طراحی و مدیریت سیستم موردنیاز می‌پردازد. بنابراین  سیستم های اطلاعات و فناوری اطلاعات دو حوزه جدا از هم هستند</a:t>
            </a:r>
            <a:r>
              <a:rPr lang="en-US" sz="2000" dirty="0" smtClean="0">
                <a:cs typeface="B Lotus" pitchFamily="2" charset="-78"/>
              </a:rPr>
              <a:t>.</a:t>
            </a:r>
            <a:endParaRPr lang="fa-IR" sz="2000" dirty="0">
              <a:cs typeface="B Lotus"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CC69277-F3EE-4FD7-9C7B-B0757610949A}" type="slidenum">
              <a:rPr lang="fa-IR"/>
              <a:pPr/>
              <a:t>3</a:t>
            </a:fld>
            <a:endParaRPr lang="en-US"/>
          </a:p>
        </p:txBody>
      </p:sp>
      <p:sp>
        <p:nvSpPr>
          <p:cNvPr id="974853" name="Text Box 5"/>
          <p:cNvSpPr txBox="1">
            <a:spLocks noChangeArrowheads="1"/>
          </p:cNvSpPr>
          <p:nvPr/>
        </p:nvSpPr>
        <p:spPr bwMode="auto">
          <a:xfrm>
            <a:off x="1643042" y="2357430"/>
            <a:ext cx="6019800" cy="52322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20000"/>
              </a:spcBef>
              <a:buClr>
                <a:schemeClr val="hlink"/>
              </a:buClr>
              <a:buSzPct val="65000"/>
            </a:pPr>
            <a:r>
              <a:rPr lang="ar-SA" sz="2800" b="1" dirty="0" smtClean="0">
                <a:latin typeface="Times New Roman" pitchFamily="18" charset="0"/>
                <a:cs typeface="Yagut" pitchFamily="2" charset="-78"/>
              </a:rPr>
              <a:t>فناوري اطلاعات چيست؟ و شامل چه زمينه هايي  مي‌شود؟</a:t>
            </a:r>
            <a:endParaRPr lang="en-US" sz="2800" dirty="0">
              <a:latin typeface="Siavash" pitchFamily="2" charset="2"/>
              <a:cs typeface="Yagut" pitchFamily="2" charset="-78"/>
            </a:endParaRPr>
          </a:p>
        </p:txBody>
      </p:sp>
      <p:pic>
        <p:nvPicPr>
          <p:cNvPr id="5" name="Picture 4" descr="قابلیت های فناوری اطلاعات"/>
          <p:cNvPicPr/>
          <p:nvPr/>
        </p:nvPicPr>
        <p:blipFill>
          <a:blip r:embed="rId3"/>
          <a:srcRect/>
          <a:stretch>
            <a:fillRect/>
          </a:stretch>
        </p:blipFill>
        <p:spPr bwMode="auto">
          <a:xfrm>
            <a:off x="1857356" y="3429000"/>
            <a:ext cx="2856230" cy="2917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56" y="714356"/>
            <a:ext cx="8229600" cy="704104"/>
          </a:xfrm>
        </p:spPr>
        <p:txBody>
          <a:bodyPr>
            <a:normAutofit fontScale="90000"/>
          </a:bodyPr>
          <a:lstStyle/>
          <a:p>
            <a:pPr algn="r"/>
            <a:r>
              <a:rPr lang="fa-IR" sz="4900" dirty="0" smtClean="0">
                <a:effectLst>
                  <a:outerShdw blurRad="38100" dist="38100" dir="2700000" algn="tl">
                    <a:srgbClr val="000000"/>
                  </a:outerShdw>
                </a:effectLst>
                <a:latin typeface="Tahoma" pitchFamily="34" charset="0"/>
              </a:rPr>
              <a:t>فناوری اطلاعات و علوم رایانه</a:t>
            </a:r>
            <a:endParaRPr lang="fa-IR" sz="4900" dirty="0">
              <a:effectLst>
                <a:outerShdw blurRad="38100" dist="38100" dir="2700000" algn="tl">
                  <a:srgbClr val="000000"/>
                </a:outerShdw>
              </a:effectLst>
              <a:latin typeface="Tahoma" pitchFamily="34" charset="0"/>
            </a:endParaRPr>
          </a:p>
        </p:txBody>
      </p:sp>
      <p:sp>
        <p:nvSpPr>
          <p:cNvPr id="3" name="Content Placeholder 2"/>
          <p:cNvSpPr>
            <a:spLocks noGrp="1"/>
          </p:cNvSpPr>
          <p:nvPr>
            <p:ph idx="1"/>
          </p:nvPr>
        </p:nvSpPr>
        <p:spPr/>
        <p:txBody>
          <a:bodyPr>
            <a:normAutofit fontScale="77500" lnSpcReduction="20000"/>
          </a:bodyPr>
          <a:lstStyle/>
          <a:p>
            <a:pPr algn="r">
              <a:lnSpc>
                <a:spcPct val="170000"/>
              </a:lnSpc>
              <a:buNone/>
            </a:pPr>
            <a:r>
              <a:rPr lang="fa-IR" dirty="0" smtClean="0">
                <a:cs typeface="B Lotus" pitchFamily="2" charset="-78"/>
              </a:rPr>
              <a:t>تفاوت‌های فناوری اطلاعات و علوم رایانه را می‌توان در دو سطح حرفه‌ای و آموزشی به شكل زیر بیان كرد</a:t>
            </a:r>
            <a:r>
              <a:rPr lang="en-US" dirty="0" smtClean="0">
                <a:cs typeface="B Lotus" pitchFamily="2" charset="-78"/>
              </a:rPr>
              <a:t>:</a:t>
            </a:r>
            <a:br>
              <a:rPr lang="en-US" dirty="0" smtClean="0">
                <a:cs typeface="B Lotus" pitchFamily="2" charset="-78"/>
              </a:rPr>
            </a:br>
            <a:r>
              <a:rPr lang="en-US" dirty="0" smtClean="0">
                <a:cs typeface="B Lotus" pitchFamily="2" charset="-78"/>
              </a:rPr>
              <a:t>▪ </a:t>
            </a:r>
            <a:r>
              <a:rPr lang="fa-IR" b="1" dirty="0" smtClean="0">
                <a:cs typeface="B Lotus" pitchFamily="2" charset="-78"/>
              </a:rPr>
              <a:t>سطح حرفه‌ای</a:t>
            </a:r>
            <a:endParaRPr lang="en-US" b="1" dirty="0" smtClean="0">
              <a:cs typeface="B Lotus" pitchFamily="2" charset="-78"/>
            </a:endParaRPr>
          </a:p>
          <a:p>
            <a:pPr marL="596646" indent="-514350">
              <a:lnSpc>
                <a:spcPct val="170000"/>
              </a:lnSpc>
              <a:buAutoNum type="arabicParenR"/>
            </a:pPr>
            <a:r>
              <a:rPr lang="fa-IR" dirty="0" smtClean="0">
                <a:cs typeface="B Lotus" pitchFamily="2" charset="-78"/>
              </a:rPr>
              <a:t>متخصصان علوم رایانه به ساخت و تعمیم فناوری تمایل دارند در حالیكه فناوران اطلاعات به كاربرد فناوری در حل مسائل واقعی علاقه‌مندند</a:t>
            </a:r>
            <a:r>
              <a:rPr lang="en-US" dirty="0" smtClean="0">
                <a:cs typeface="B Lotus" pitchFamily="2" charset="-78"/>
              </a:rPr>
              <a:t>.</a:t>
            </a:r>
            <a:endParaRPr lang="fa-IR" dirty="0" smtClean="0">
              <a:cs typeface="B Lotus" pitchFamily="2" charset="-78"/>
            </a:endParaRPr>
          </a:p>
          <a:p>
            <a:pPr marL="596646" indent="-514350">
              <a:lnSpc>
                <a:spcPct val="170000"/>
              </a:lnSpc>
              <a:buAutoNum type="arabicParenR"/>
            </a:pPr>
            <a:r>
              <a:rPr lang="fa-IR" dirty="0" smtClean="0">
                <a:cs typeface="B Lotus" pitchFamily="2" charset="-78"/>
              </a:rPr>
              <a:t>متخصصان علوم رایانه معطوف به خود رایانه هستند و اینكه چگونه كار می‌كند در حالیكه فناوران اطلاعات به رایانه به عنوان ابزاری برای حل مسائل نگاه می‌كنند</a:t>
            </a:r>
            <a:r>
              <a:rPr lang="en-US" dirty="0" smtClean="0">
                <a:cs typeface="B Lotus" pitchFamily="2" charset="-78"/>
              </a:rPr>
              <a:t>.</a:t>
            </a:r>
          </a:p>
          <a:p>
            <a:pPr marL="596646" indent="-514350">
              <a:lnSpc>
                <a:spcPct val="170000"/>
              </a:lnSpc>
              <a:buAutoNum type="arabicParenR"/>
            </a:pPr>
            <a:r>
              <a:rPr lang="en-US" dirty="0" smtClean="0">
                <a:cs typeface="B Lotus" pitchFamily="2" charset="-78"/>
              </a:rPr>
              <a:t> </a:t>
            </a:r>
            <a:r>
              <a:rPr lang="fa-IR" dirty="0" smtClean="0">
                <a:cs typeface="B Lotus" pitchFamily="2" charset="-78"/>
              </a:rPr>
              <a:t>فناوران اطلاعات نیاز به فناوری را تعیین می‌كنند در حالیكه متخصصان علوم رایانه فناوری مورد نیاز را تولید می‌كنند</a:t>
            </a:r>
            <a:r>
              <a:rPr lang="en-US" dirty="0" smtClean="0">
                <a:cs typeface="B Lotus" pitchFamily="2" charset="-78"/>
              </a:rPr>
              <a:t>.</a:t>
            </a:r>
            <a:endParaRPr lang="fa-IR" dirty="0">
              <a:cs typeface="B Lotus"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56" y="714356"/>
            <a:ext cx="8229600" cy="561228"/>
          </a:xfrm>
        </p:spPr>
        <p:txBody>
          <a:bodyPr>
            <a:normAutofit fontScale="90000"/>
          </a:bodyPr>
          <a:lstStyle/>
          <a:p>
            <a:pPr algn="r"/>
            <a:r>
              <a:rPr lang="fa-IR" sz="4400" dirty="0" smtClean="0">
                <a:effectLst>
                  <a:outerShdw blurRad="38100" dist="38100" dir="2700000" algn="tl">
                    <a:srgbClr val="000000"/>
                  </a:outerShdw>
                </a:effectLst>
                <a:latin typeface="Tahoma" pitchFamily="34" charset="0"/>
              </a:rPr>
              <a:t>فناوری اطلاعات و علوم رایانه</a:t>
            </a:r>
            <a:endParaRPr lang="fa-IR" sz="4400" dirty="0">
              <a:effectLst>
                <a:outerShdw blurRad="38100" dist="38100" dir="2700000" algn="tl">
                  <a:srgbClr val="000000"/>
                </a:outerShdw>
              </a:effectLst>
              <a:latin typeface="Tahoma" pitchFamily="34" charset="0"/>
            </a:endParaRPr>
          </a:p>
        </p:txBody>
      </p:sp>
      <p:sp>
        <p:nvSpPr>
          <p:cNvPr id="3" name="Content Placeholder 2"/>
          <p:cNvSpPr>
            <a:spLocks noGrp="1"/>
          </p:cNvSpPr>
          <p:nvPr>
            <p:ph idx="1"/>
          </p:nvPr>
        </p:nvSpPr>
        <p:spPr>
          <a:xfrm>
            <a:off x="457200" y="1643050"/>
            <a:ext cx="8229600" cy="4681550"/>
          </a:xfrm>
        </p:spPr>
        <p:txBody>
          <a:bodyPr>
            <a:normAutofit fontScale="85000" lnSpcReduction="20000"/>
          </a:bodyPr>
          <a:lstStyle/>
          <a:p>
            <a:pPr>
              <a:buNone/>
            </a:pPr>
            <a:endParaRPr lang="en-US" dirty="0" smtClean="0">
              <a:cs typeface="B Lotus" pitchFamily="2" charset="-78"/>
            </a:endParaRPr>
          </a:p>
          <a:p>
            <a:pPr>
              <a:buNone/>
            </a:pPr>
            <a:r>
              <a:rPr lang="en-US" b="1" dirty="0" smtClean="0">
                <a:cs typeface="B Lotus" pitchFamily="2" charset="-78"/>
              </a:rPr>
              <a:t>▪ </a:t>
            </a:r>
            <a:r>
              <a:rPr lang="fa-IR" b="1" dirty="0" smtClean="0">
                <a:cs typeface="B Lotus" pitchFamily="2" charset="-78"/>
              </a:rPr>
              <a:t>سطح آموزشی</a:t>
            </a:r>
            <a:endParaRPr lang="en-US" b="1" dirty="0" smtClean="0">
              <a:cs typeface="B Lotus" pitchFamily="2" charset="-78"/>
            </a:endParaRPr>
          </a:p>
          <a:p>
            <a:pPr marL="596646" indent="-514350">
              <a:buFont typeface="+mj-lt"/>
              <a:buAutoNum type="arabicPeriod"/>
            </a:pPr>
            <a:r>
              <a:rPr lang="en-US" dirty="0" smtClean="0">
                <a:cs typeface="B Lotus" pitchFamily="2" charset="-78"/>
              </a:rPr>
              <a:t> </a:t>
            </a:r>
            <a:r>
              <a:rPr lang="fa-IR" dirty="0" smtClean="0">
                <a:cs typeface="B Lotus" pitchFamily="2" charset="-78"/>
              </a:rPr>
              <a:t>در علوم رایانه تأكید بیشتری نسبت به فناوری اطلاعات بر برنامه‌نویسی است</a:t>
            </a:r>
            <a:r>
              <a:rPr lang="en-US" dirty="0" smtClean="0">
                <a:cs typeface="B Lotus" pitchFamily="2" charset="-78"/>
              </a:rPr>
              <a:t>.</a:t>
            </a:r>
            <a:br>
              <a:rPr lang="en-US" dirty="0" smtClean="0">
                <a:cs typeface="B Lotus" pitchFamily="2" charset="-78"/>
              </a:rPr>
            </a:br>
            <a:endParaRPr lang="fa-IR" dirty="0" smtClean="0">
              <a:cs typeface="B Lotus" pitchFamily="2" charset="-78"/>
            </a:endParaRPr>
          </a:p>
          <a:p>
            <a:pPr marL="596646" indent="-514350">
              <a:buFont typeface="+mj-lt"/>
              <a:buAutoNum type="arabicPeriod"/>
            </a:pPr>
            <a:r>
              <a:rPr lang="fa-IR" dirty="0" smtClean="0">
                <a:cs typeface="B Lotus" pitchFamily="2" charset="-78"/>
              </a:rPr>
              <a:t> فناوران اطلاعات نرم‌افزارهای كاربردی تولید می‌كنند اما سبك برنامه‌نویسی متفاوت از علوم رایانه است. پروژه فناوری اطلاعات عموماً شامل كنار هم قراردادن اجزاء در محیط برنامه‌نویسی سطح بالا و ایجاد رابط كاربر برای كار با آن اجزاست.</a:t>
            </a:r>
          </a:p>
          <a:p>
            <a:pPr marL="596646" indent="-514350">
              <a:buFont typeface="+mj-lt"/>
              <a:buAutoNum type="arabicPeriod"/>
            </a:pPr>
            <a:r>
              <a:rPr lang="fa-IR" dirty="0" smtClean="0">
                <a:cs typeface="B Lotus" pitchFamily="2" charset="-78"/>
              </a:rPr>
              <a:t> نرم افزارهای متخصصان علوم رایانه شامل برنامه‌های بزرگتر است كه به شكل سنتی نوشته می‌شوند و تمركز بر معماری نرم‌افزار و موضوعات الگوریتمی است</a:t>
            </a:r>
            <a:r>
              <a:rPr lang="en-US" dirty="0" smtClean="0">
                <a:cs typeface="B Lotus" pitchFamily="2" charset="-78"/>
              </a:rPr>
              <a:t>.</a:t>
            </a:r>
          </a:p>
          <a:p>
            <a:pPr marL="596646" indent="-514350">
              <a:buFont typeface="+mj-lt"/>
              <a:buAutoNum type="arabicPeriod"/>
            </a:pPr>
            <a:r>
              <a:rPr lang="en-US" dirty="0" smtClean="0">
                <a:cs typeface="B Lotus" pitchFamily="2" charset="-78"/>
              </a:rPr>
              <a:t> </a:t>
            </a:r>
            <a:r>
              <a:rPr lang="fa-IR" dirty="0" smtClean="0">
                <a:cs typeface="B Lotus" pitchFamily="2" charset="-78"/>
              </a:rPr>
              <a:t>علوم كامپیوتر به ریاضیات بیشتر وابسته است چرا كه تعمیم فناوری های تولید شده نیازمند یك پایه ریاضی است</a:t>
            </a:r>
            <a:r>
              <a:rPr lang="en-US" dirty="0" smtClean="0">
                <a:cs typeface="B Lotus" pitchFamily="2" charset="-78"/>
              </a:rPr>
              <a:t>.</a:t>
            </a:r>
          </a:p>
          <a:p>
            <a:pPr marL="596646" indent="-514350">
              <a:buFont typeface="+mj-lt"/>
              <a:buAutoNum type="arabicPeriod"/>
            </a:pPr>
            <a:r>
              <a:rPr lang="fa-IR" dirty="0" smtClean="0">
                <a:cs typeface="B Lotus" pitchFamily="2" charset="-78"/>
              </a:rPr>
              <a:t>برنامه آموزشی علوم كامپیوتر عمیق‌تر است از این جهت كه پیش‌زمینه‌های بیشتری برای سطوح متوسط و پیشرفته می‌خواهد. فناوری اطلاعات پیش‌زمینه كم‌عمق‌تری می‌خواهد كه از این طریق امكان انتقال دانشجویان به رشته فناوری اطلاعات از دیگر رشته‌های اصلی را امكان‌پذیر می‌سازد</a:t>
            </a:r>
            <a:r>
              <a:rPr lang="en-US" dirty="0" smtClean="0">
                <a:cs typeface="B Lotus" pitchFamily="2" charset="-78"/>
              </a:rPr>
              <a:t>. </a:t>
            </a:r>
            <a:endParaRPr lang="fa-IR" dirty="0">
              <a:cs typeface="B Lotus"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785786" y="714356"/>
            <a:ext cx="8229600" cy="1143000"/>
          </a:xfrm>
        </p:spPr>
        <p:txBody>
          <a:bodyPr anchor="ctr">
            <a:normAutofit fontScale="90000"/>
          </a:bodyPr>
          <a:lstStyle/>
          <a:p>
            <a:pPr algn="r"/>
            <a:r>
              <a:rPr lang="ar-SA" sz="5400" dirty="0" smtClean="0">
                <a:effectLst>
                  <a:outerShdw blurRad="38100" dist="38100" dir="2700000" algn="tl">
                    <a:srgbClr val="000000"/>
                  </a:outerShdw>
                </a:effectLst>
                <a:latin typeface="Tahoma" pitchFamily="34" charset="0"/>
              </a:rPr>
              <a:t>مؤلفه</a:t>
            </a:r>
            <a:r>
              <a:rPr lang="fa-IR" sz="5400" dirty="0" smtClean="0">
                <a:effectLst>
                  <a:outerShdw blurRad="38100" dist="38100" dir="2700000" algn="tl">
                    <a:srgbClr val="000000"/>
                  </a:outerShdw>
                </a:effectLst>
                <a:latin typeface="Tahoma" pitchFamily="34" charset="0"/>
              </a:rPr>
              <a:t> هاي</a:t>
            </a:r>
            <a:r>
              <a:rPr lang="ar-SA" sz="5400" dirty="0" smtClean="0">
                <a:effectLst>
                  <a:outerShdw blurRad="38100" dist="38100" dir="2700000" algn="tl">
                    <a:srgbClr val="000000"/>
                  </a:outerShdw>
                </a:effectLst>
                <a:latin typeface="Tahoma" pitchFamily="34" charset="0"/>
              </a:rPr>
              <a:t>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11" name="Content Placeholder 10"/>
          <p:cNvSpPr>
            <a:spLocks noGrp="1"/>
          </p:cNvSpPr>
          <p:nvPr>
            <p:ph idx="1"/>
          </p:nvPr>
        </p:nvSpPr>
        <p:spPr/>
        <p:txBody>
          <a:bodyPr/>
          <a:lstStyle/>
          <a:p>
            <a:pPr algn="ctr" eaLnBrk="0" hangingPunct="0"/>
            <a:endParaRPr lang="ar-SA" sz="2800" b="1" dirty="0" smtClean="0">
              <a:solidFill>
                <a:srgbClr val="FFFF00"/>
              </a:solidFill>
              <a:effectLst>
                <a:outerShdw blurRad="38100" dist="38100" dir="2700000" algn="tl">
                  <a:srgbClr val="000000">
                    <a:alpha val="43137"/>
                  </a:srgbClr>
                </a:outerShdw>
              </a:effectLst>
              <a:latin typeface="Times New Roman" pitchFamily="18" charset="0"/>
              <a:cs typeface="Yagut" pitchFamily="2" charset="-78"/>
            </a:endParaRPr>
          </a:p>
          <a:p>
            <a:pPr eaLnBrk="0" hangingPunct="0"/>
            <a:r>
              <a:rPr lang="ar-SA" sz="2400" dirty="0" smtClean="0">
                <a:effectLst>
                  <a:outerShdw blurRad="38100" dist="38100" dir="2700000" algn="tl">
                    <a:srgbClr val="000000">
                      <a:alpha val="43137"/>
                    </a:srgbClr>
                  </a:outerShdw>
                </a:effectLst>
                <a:latin typeface="Tahoma" pitchFamily="34" charset="0"/>
              </a:rPr>
              <a:t>الف ـ فناوري   ‏</a:t>
            </a:r>
            <a:r>
              <a:rPr lang="en-US" sz="2400" dirty="0" smtClean="0">
                <a:effectLst>
                  <a:outerShdw blurRad="38100" dist="38100" dir="2700000" algn="tl">
                    <a:srgbClr val="000000">
                      <a:alpha val="43137"/>
                    </a:srgbClr>
                  </a:outerShdw>
                </a:effectLst>
                <a:latin typeface="Tahoma" pitchFamily="34" charset="0"/>
              </a:rPr>
              <a:t>Technology</a:t>
            </a:r>
            <a:endParaRPr lang="ar-SA" sz="2400" dirty="0" smtClean="0">
              <a:effectLst>
                <a:outerShdw blurRad="38100" dist="38100" dir="2700000" algn="tl">
                  <a:srgbClr val="000000">
                    <a:alpha val="43137"/>
                  </a:srgbClr>
                </a:outerShdw>
              </a:effectLst>
              <a:latin typeface="Tahoma" pitchFamily="34" charset="0"/>
            </a:endParaRPr>
          </a:p>
          <a:p>
            <a:pPr eaLnBrk="0" hangingPunct="0"/>
            <a:endParaRPr lang="en-US" sz="2400" dirty="0" smtClean="0">
              <a:effectLst>
                <a:outerShdw blurRad="38100" dist="38100" dir="2700000" algn="tl">
                  <a:srgbClr val="000000">
                    <a:alpha val="43137"/>
                  </a:srgbClr>
                </a:outerShdw>
              </a:effectLst>
              <a:latin typeface="Tahoma" pitchFamily="34" charset="0"/>
            </a:endParaRPr>
          </a:p>
          <a:p>
            <a:pPr eaLnBrk="0" hangingPunct="0"/>
            <a:r>
              <a:rPr lang="ar-SA" sz="2400" dirty="0" smtClean="0">
                <a:effectLst>
                  <a:outerShdw blurRad="38100" dist="38100" dir="2700000" algn="tl">
                    <a:srgbClr val="000000">
                      <a:alpha val="43137"/>
                    </a:srgbClr>
                  </a:outerShdw>
                </a:effectLst>
                <a:latin typeface="Tahoma" pitchFamily="34" charset="0"/>
              </a:rPr>
              <a:t>ب ـ اطلاعات</a:t>
            </a:r>
            <a:r>
              <a:rPr lang="en-US" sz="2800" b="1" dirty="0" smtClean="0">
                <a:solidFill>
                  <a:srgbClr val="CCFF99"/>
                </a:solidFill>
                <a:effectLst>
                  <a:outerShdw blurRad="38100" dist="38100" dir="2700000" algn="tl">
                    <a:srgbClr val="000000">
                      <a:alpha val="43137"/>
                    </a:srgbClr>
                  </a:outerShdw>
                </a:effectLst>
                <a:latin typeface="Times New Roman" pitchFamily="18" charset="0"/>
                <a:cs typeface="Yagut" pitchFamily="2" charset="-78"/>
              </a:rPr>
              <a:t>  </a:t>
            </a:r>
            <a:r>
              <a:rPr lang="en-US" sz="2400" dirty="0" smtClean="0">
                <a:effectLst>
                  <a:outerShdw blurRad="38100" dist="38100" dir="2700000" algn="tl">
                    <a:srgbClr val="000000">
                      <a:alpha val="43137"/>
                    </a:srgbClr>
                  </a:outerShdw>
                </a:effectLst>
                <a:latin typeface="Tahoma" pitchFamily="34" charset="0"/>
              </a:rPr>
              <a:t>Information</a:t>
            </a: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Yagut" pitchFamily="2" charset="-78"/>
              </a:rPr>
              <a:t>  </a:t>
            </a:r>
          </a:p>
          <a:p>
            <a:pPr algn="ctr" eaLnBrk="0" hangingPunct="0"/>
            <a:endParaRPr lang="en-US" sz="2800" b="1" dirty="0" smtClean="0">
              <a:solidFill>
                <a:srgbClr val="FFFF00"/>
              </a:solidFill>
              <a:effectLst>
                <a:outerShdw blurRad="38100" dist="38100" dir="2700000" algn="tl">
                  <a:srgbClr val="000000">
                    <a:alpha val="43137"/>
                  </a:srgbClr>
                </a:outerShdw>
              </a:effectLst>
              <a:latin typeface="Times New Roman" pitchFamily="18" charset="0"/>
              <a:cs typeface="Yagut" pitchFamily="2" charset="-78"/>
            </a:endParaRPr>
          </a:p>
          <a:p>
            <a:pPr algn="ctr" eaLnBrk="0" hangingPunct="0"/>
            <a:endParaRPr lang="fa-IR" sz="2800" b="1" dirty="0">
              <a:effectLst>
                <a:outerShdw blurRad="38100" dist="38100" dir="2700000" algn="tl">
                  <a:srgbClr val="000000">
                    <a:alpha val="43137"/>
                  </a:srgbClr>
                </a:outerShdw>
              </a:effectLst>
              <a:latin typeface="Times New Roman" pitchFamily="18" charset="0"/>
              <a:cs typeface="Yagut" pitchFamily="2" charset="-78"/>
            </a:endParaRPr>
          </a:p>
        </p:txBody>
      </p:sp>
      <p:sp>
        <p:nvSpPr>
          <p:cNvPr id="5" name="Slide Number Placeholder 3"/>
          <p:cNvSpPr>
            <a:spLocks noGrp="1"/>
          </p:cNvSpPr>
          <p:nvPr>
            <p:ph type="sldNum" sz="quarter" idx="12"/>
          </p:nvPr>
        </p:nvSpPr>
        <p:spPr/>
        <p:txBody>
          <a:bodyPr/>
          <a:lstStyle/>
          <a:p>
            <a:fld id="{DDD98AF7-B9D7-4078-BB8C-078EC09CDE3D}" type="slidenum">
              <a:rPr lang="fa-I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85786" y="714356"/>
            <a:ext cx="8229600" cy="1143000"/>
          </a:xfrm>
        </p:spPr>
        <p:txBody>
          <a:bodyPr anchor="ctr">
            <a:normAutofit fontScale="90000"/>
          </a:bodyPr>
          <a:lstStyle/>
          <a:p>
            <a:pPr algn="r"/>
            <a:r>
              <a:rPr lang="fa-IR" sz="5400" dirty="0" smtClean="0">
                <a:effectLst>
                  <a:outerShdw blurRad="38100" dist="38100" dir="2700000" algn="tl">
                    <a:srgbClr val="000000"/>
                  </a:outerShdw>
                </a:effectLst>
                <a:latin typeface="Tahoma" pitchFamily="34" charset="0"/>
              </a:rPr>
              <a:t>تعريف </a:t>
            </a:r>
            <a:r>
              <a:rPr lang="ar-SA" sz="5400" dirty="0" smtClean="0">
                <a:effectLst>
                  <a:outerShdw blurRad="38100" dist="38100" dir="2700000" algn="tl">
                    <a:srgbClr val="000000"/>
                  </a:outerShdw>
                </a:effectLst>
                <a:latin typeface="Tahoma" pitchFamily="34" charset="0"/>
              </a:rPr>
              <a:t>فن</a:t>
            </a:r>
            <a:r>
              <a:rPr lang="fa-IR" sz="5400" dirty="0" smtClean="0">
                <a:effectLst>
                  <a:outerShdw blurRad="38100" dist="38100" dir="2700000" algn="tl">
                    <a:srgbClr val="000000"/>
                  </a:outerShdw>
                </a:effectLst>
                <a:latin typeface="Tahoma" pitchFamily="34" charset="0"/>
              </a:rPr>
              <a:t>ّ</a:t>
            </a:r>
            <a:r>
              <a:rPr lang="ar-SA" sz="5400" dirty="0" smtClean="0">
                <a:effectLst>
                  <a:outerShdw blurRad="38100" dist="38100" dir="2700000" algn="tl">
                    <a:srgbClr val="000000"/>
                  </a:outerShdw>
                </a:effectLst>
                <a:latin typeface="Tahoma" pitchFamily="34" charset="0"/>
              </a:rPr>
              <a:t>اوري</a:t>
            </a:r>
            <a:r>
              <a:rPr lang="fa-IR" sz="5400" dirty="0" smtClean="0">
                <a:effectLst>
                  <a:outerShdw blurRad="38100" dist="38100" dir="2700000" algn="tl">
                    <a:srgbClr val="000000"/>
                  </a:outerShdw>
                </a:effectLst>
                <a:latin typeface="Tahoma" pitchFamily="34" charset="0"/>
              </a:rPr>
              <a:t/>
            </a:r>
            <a:br>
              <a:rPr lang="fa-IR" sz="5400" dirty="0" smtClean="0">
                <a:effectLst>
                  <a:outerShdw blurRad="38100" dist="38100" dir="2700000" algn="tl">
                    <a:srgbClr val="000000"/>
                  </a:outerShdw>
                </a:effectLst>
                <a:latin typeface="Tahoma" pitchFamily="34" charset="0"/>
              </a:rPr>
            </a:br>
            <a:endParaRPr lang="fa-IR" dirty="0"/>
          </a:p>
        </p:txBody>
      </p:sp>
      <p:sp>
        <p:nvSpPr>
          <p:cNvPr id="7" name="Content Placeholder 6"/>
          <p:cNvSpPr>
            <a:spLocks noGrp="1"/>
          </p:cNvSpPr>
          <p:nvPr>
            <p:ph idx="1"/>
          </p:nvPr>
        </p:nvSpPr>
        <p:spPr/>
        <p:txBody>
          <a:bodyPr/>
          <a:lstStyle/>
          <a:p>
            <a:pPr algn="just">
              <a:spcBef>
                <a:spcPct val="50000"/>
              </a:spcBef>
              <a:buClr>
                <a:schemeClr val="hlink"/>
              </a:buClr>
              <a:buFont typeface="Wingdings" pitchFamily="2" charset="2"/>
              <a:buChar char="§"/>
            </a:pPr>
            <a:r>
              <a:rPr lang="en-US" sz="2400" dirty="0" smtClean="0">
                <a:latin typeface="Tahoma" pitchFamily="34" charset="0"/>
              </a:rPr>
              <a:t> </a:t>
            </a:r>
            <a:r>
              <a:rPr lang="ar-SA" sz="2400" dirty="0" smtClean="0">
                <a:latin typeface="Tahoma" pitchFamily="34" charset="0"/>
              </a:rPr>
              <a:t>فنّاوري عبارت است ازمجموعه</a:t>
            </a:r>
            <a:r>
              <a:rPr lang="ar-SA" sz="2400" dirty="0" smtClean="0">
                <a:latin typeface="Tahoma" pitchFamily="34" charset="0"/>
                <a:cs typeface="Yagut" pitchFamily="2" charset="-78"/>
              </a:rPr>
              <a:t>‌</a:t>
            </a:r>
            <a:r>
              <a:rPr lang="ar-SA" sz="2400" dirty="0" smtClean="0">
                <a:latin typeface="Tahoma" pitchFamily="34" charset="0"/>
              </a:rPr>
              <a:t>اي ازفرايندهـــا، روشها، فنون، ابزار، تجهيزات، ماشين آلات و مهارتهايي كه توسط آنها كالايي ساخته مي شود يا خدمتي ارائه مي گردد </a:t>
            </a:r>
            <a:r>
              <a:rPr lang="fa-IR" sz="2400" dirty="0" smtClean="0">
                <a:latin typeface="Tahoma" pitchFamily="34" charset="0"/>
              </a:rPr>
              <a:t>.</a:t>
            </a:r>
          </a:p>
          <a:p>
            <a:pPr algn="just">
              <a:spcBef>
                <a:spcPct val="50000"/>
              </a:spcBef>
              <a:buClr>
                <a:schemeClr val="hlink"/>
              </a:buClr>
              <a:buFont typeface="Wingdings" pitchFamily="2" charset="2"/>
              <a:buChar char="§"/>
            </a:pPr>
            <a:r>
              <a:rPr lang="ar-SA" sz="2400" dirty="0" smtClean="0">
                <a:latin typeface="Tahoma" pitchFamily="34" charset="0"/>
              </a:rPr>
              <a:t>  فنّاوري عبارت است ازكاربرد علوم درصنايع با استفاده از رويه</a:t>
            </a:r>
            <a:r>
              <a:rPr lang="ar-SA" sz="2400" dirty="0" smtClean="0">
                <a:latin typeface="Tahoma" pitchFamily="34" charset="0"/>
                <a:cs typeface="Yagut" pitchFamily="2" charset="-78"/>
              </a:rPr>
              <a:t>‌</a:t>
            </a:r>
            <a:r>
              <a:rPr lang="ar-SA" sz="2400" dirty="0" smtClean="0">
                <a:latin typeface="Tahoma" pitchFamily="34" charset="0"/>
              </a:rPr>
              <a:t>ها ومطالعات منظم وجهت</a:t>
            </a:r>
            <a:r>
              <a:rPr lang="ar-SA" sz="2400" dirty="0" smtClean="0">
                <a:latin typeface="Tahoma" pitchFamily="34" charset="0"/>
                <a:cs typeface="Yagut" pitchFamily="2" charset="-78"/>
              </a:rPr>
              <a:t>‌</a:t>
            </a:r>
            <a:r>
              <a:rPr lang="ar-SA" sz="2400" dirty="0" smtClean="0">
                <a:latin typeface="Tahoma" pitchFamily="34" charset="0"/>
              </a:rPr>
              <a:t>دار. </a:t>
            </a:r>
          </a:p>
          <a:p>
            <a:endParaRPr lang="fa-IR" dirty="0"/>
          </a:p>
        </p:txBody>
      </p:sp>
      <p:sp>
        <p:nvSpPr>
          <p:cNvPr id="5" name="Slide Number Placeholder 3"/>
          <p:cNvSpPr>
            <a:spLocks noGrp="1"/>
          </p:cNvSpPr>
          <p:nvPr>
            <p:ph type="sldNum" sz="quarter" idx="12"/>
          </p:nvPr>
        </p:nvSpPr>
        <p:spPr/>
        <p:txBody>
          <a:bodyPr/>
          <a:lstStyle/>
          <a:p>
            <a:fld id="{82FBD4A8-AEBE-446C-AE85-E8D7CB9C268A}" type="slidenum">
              <a:rPr lang="fa-I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EF97545D-DAE0-4CBD-8F1A-83E775DF1B60}" type="slidenum">
              <a:rPr lang="fa-IR"/>
              <a:pPr/>
              <a:t>6</a:t>
            </a:fld>
            <a:endParaRPr lang="en-US"/>
          </a:p>
        </p:txBody>
      </p:sp>
      <p:sp>
        <p:nvSpPr>
          <p:cNvPr id="616450" name="Text Box 2"/>
          <p:cNvSpPr txBox="1">
            <a:spLocks noChangeArrowheads="1"/>
          </p:cNvSpPr>
          <p:nvPr/>
        </p:nvSpPr>
        <p:spPr bwMode="auto">
          <a:xfrm>
            <a:off x="571472" y="714356"/>
            <a:ext cx="8458200" cy="579438"/>
          </a:xfrm>
          <a:prstGeom prst="rect">
            <a:avLst/>
          </a:prstGeom>
          <a:noFill/>
          <a:ln w="9525">
            <a:noFill/>
            <a:miter lim="800000"/>
            <a:headEnd/>
            <a:tailEnd/>
          </a:ln>
          <a:effectLst/>
        </p:spPr>
        <p:txBody>
          <a:bodyPr>
            <a:spAutoFit/>
          </a:bodyPr>
          <a:lstStyle/>
          <a:p>
            <a:pPr>
              <a:spcBef>
                <a:spcPct val="50000"/>
              </a:spcBef>
            </a:pPr>
            <a:r>
              <a:rPr lang="fa-IR" sz="3200" dirty="0">
                <a:solidFill>
                  <a:schemeClr val="tx2"/>
                </a:solidFill>
                <a:effectLst>
                  <a:outerShdw blurRad="38100" dist="38100" dir="2700000" algn="tl">
                    <a:srgbClr val="000000"/>
                  </a:outerShdw>
                </a:effectLst>
                <a:latin typeface="Tahoma" pitchFamily="34" charset="0"/>
              </a:rPr>
              <a:t>تعريف </a:t>
            </a:r>
            <a:r>
              <a:rPr lang="ar-SA" sz="3200" dirty="0">
                <a:solidFill>
                  <a:schemeClr val="tx2"/>
                </a:solidFill>
                <a:effectLst>
                  <a:outerShdw blurRad="38100" dist="38100" dir="2700000" algn="tl">
                    <a:srgbClr val="000000"/>
                  </a:outerShdw>
                </a:effectLst>
                <a:latin typeface="Tahoma" pitchFamily="34" charset="0"/>
              </a:rPr>
              <a:t>اطلاعات</a:t>
            </a:r>
            <a:endParaRPr lang="en-US" sz="3200" dirty="0">
              <a:solidFill>
                <a:schemeClr val="tx2"/>
              </a:solidFill>
              <a:effectLst>
                <a:outerShdw blurRad="38100" dist="38100" dir="2700000" algn="tl">
                  <a:srgbClr val="000000"/>
                </a:outerShdw>
              </a:effectLst>
              <a:latin typeface="Tahoma" pitchFamily="34" charset="0"/>
            </a:endParaRPr>
          </a:p>
        </p:txBody>
      </p:sp>
      <p:sp>
        <p:nvSpPr>
          <p:cNvPr id="616451" name="Text Box 3"/>
          <p:cNvSpPr txBox="1">
            <a:spLocks noChangeArrowheads="1"/>
          </p:cNvSpPr>
          <p:nvPr/>
        </p:nvSpPr>
        <p:spPr bwMode="auto">
          <a:xfrm>
            <a:off x="714348" y="1752600"/>
            <a:ext cx="8072462" cy="4401205"/>
          </a:xfrm>
          <a:prstGeom prst="rect">
            <a:avLst/>
          </a:prstGeom>
          <a:noFill/>
          <a:ln w="9525">
            <a:noFill/>
            <a:miter lim="800000"/>
            <a:headEnd/>
            <a:tailEnd/>
          </a:ln>
          <a:effectLst/>
        </p:spPr>
        <p:txBody>
          <a:bodyPr wrap="square">
            <a:spAutoFit/>
          </a:bodyPr>
          <a:lstStyle/>
          <a:p>
            <a:pPr algn="just" rtl="1">
              <a:spcBef>
                <a:spcPct val="50000"/>
              </a:spcBef>
            </a:pPr>
            <a:r>
              <a:rPr lang="ar-SA" sz="2800" dirty="0">
                <a:latin typeface="Tahoma" pitchFamily="34" charset="0"/>
              </a:rPr>
              <a:t>تعاريف متعددي از اطلاعات وجود دارد (تعاريف مبتني بر معنا </a:t>
            </a:r>
            <a:r>
              <a:rPr lang="ar-SA" sz="2800" dirty="0" smtClean="0">
                <a:latin typeface="Tahoma" pitchFamily="34" charset="0"/>
              </a:rPr>
              <a:t>و </a:t>
            </a:r>
            <a:r>
              <a:rPr lang="ar-SA" sz="2800" dirty="0">
                <a:latin typeface="Tahoma" pitchFamily="34" charset="0"/>
              </a:rPr>
              <a:t>تعاريف مبتني بر كميت)</a:t>
            </a:r>
          </a:p>
          <a:p>
            <a:pPr algn="just" rtl="1">
              <a:spcBef>
                <a:spcPct val="50000"/>
              </a:spcBef>
            </a:pPr>
            <a:r>
              <a:rPr lang="ar-SA" sz="2800" dirty="0">
                <a:latin typeface="Tahoma" pitchFamily="34" charset="0"/>
              </a:rPr>
              <a:t>الف ـ </a:t>
            </a:r>
            <a:r>
              <a:rPr lang="ar-SA" sz="2800" dirty="0" smtClean="0">
                <a:latin typeface="Tahoma" pitchFamily="34" charset="0"/>
              </a:rPr>
              <a:t> </a:t>
            </a:r>
            <a:r>
              <a:rPr lang="ar-SA" sz="2800" dirty="0">
                <a:latin typeface="Tahoma" pitchFamily="34" charset="0"/>
              </a:rPr>
              <a:t>اطلاعات عبارت است از تمام ايـده ها، واقعيتها و كارهـــاي خلاقانه ذهن كه به صورت رسمي يا غير رسمي و به هر حالتي ثبت، منتشر و ياتوزيع گرديده است.كه ممكن است بصــورت مستند يا غيرمستند باشد. </a:t>
            </a:r>
            <a:endParaRPr lang="en-US" sz="2800" dirty="0" smtClean="0">
              <a:latin typeface="Tahoma" pitchFamily="34" charset="0"/>
            </a:endParaRPr>
          </a:p>
          <a:p>
            <a:pPr algn="just">
              <a:spcBef>
                <a:spcPct val="50000"/>
              </a:spcBef>
            </a:pPr>
            <a:r>
              <a:rPr lang="fa-IR" sz="2800" dirty="0" smtClean="0">
                <a:latin typeface="Tahoma" pitchFamily="34" charset="0"/>
              </a:rPr>
              <a:t>ب</a:t>
            </a:r>
            <a:r>
              <a:rPr lang="ar-SA" sz="2800" dirty="0" smtClean="0">
                <a:latin typeface="Tahoma" pitchFamily="34" charset="0"/>
              </a:rPr>
              <a:t> ـ در فرهنگ انفورماتيك اطلاعات عبارت است از  هر مجموعه اي از عناصر ديجيتال ، حروفي يا نمادي  كه داراي مفهوم  آشكار  و مشخص بوده و مي تواند در معرض پردازش اتوماتيك قرار گيرد</a:t>
            </a:r>
            <a:endParaRPr lang="en-US" sz="2800" dirty="0">
              <a:latin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14356"/>
            <a:ext cx="8229600" cy="1143000"/>
          </a:xfrm>
        </p:spPr>
        <p:txBody>
          <a:bodyPr anchor="ctr">
            <a:normAutofit fontScale="90000"/>
          </a:bodyPr>
          <a:lstStyle/>
          <a:p>
            <a:pPr algn="r"/>
            <a:r>
              <a:rPr lang="ar-SA" sz="5400" dirty="0" smtClean="0">
                <a:effectLst>
                  <a:outerShdw blurRad="38100" dist="38100" dir="2700000" algn="tl">
                    <a:srgbClr val="000000"/>
                  </a:outerShdw>
                </a:effectLst>
                <a:latin typeface="Tahoma" pitchFamily="34" charset="0"/>
              </a:rPr>
              <a:t>مفهوم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lgn="just">
              <a:spcBef>
                <a:spcPct val="50000"/>
              </a:spcBef>
            </a:pPr>
            <a:r>
              <a:rPr lang="ar-SA" sz="2800" dirty="0" smtClean="0">
                <a:latin typeface="Tahoma" pitchFamily="34" charset="0"/>
              </a:rPr>
              <a:t>الف- فنّاوري اطلاعات تلفيقـــي ازدستاوردهاي مخابراتــي، روشها و راهكارهاي حلّ مسأله وتوانايي راهبري با استفاده از دانش كامپيوتري است.</a:t>
            </a:r>
          </a:p>
          <a:p>
            <a:pPr algn="just">
              <a:spcBef>
                <a:spcPct val="50000"/>
              </a:spcBef>
            </a:pPr>
            <a:r>
              <a:rPr lang="ar-SA" sz="2800" dirty="0" smtClean="0">
                <a:latin typeface="Tahoma" pitchFamily="34" charset="0"/>
              </a:rPr>
              <a:t>ب- فنّاوري اطــلاعات شامل موضوعات مــربوط به مباحث پيشـــرفتة علوم وفنّـــاوري كامپيوتري، طراحــي كامپيوتري، پياده سازي سيستمهاي اطلاعاتي وكاربردهاي آن است.</a:t>
            </a:r>
          </a:p>
          <a:p>
            <a:endParaRPr lang="fa-IR" dirty="0"/>
          </a:p>
        </p:txBody>
      </p:sp>
      <p:sp>
        <p:nvSpPr>
          <p:cNvPr id="4" name="Slide Number Placeholder 3"/>
          <p:cNvSpPr>
            <a:spLocks noGrp="1"/>
          </p:cNvSpPr>
          <p:nvPr>
            <p:ph type="sldNum" sz="quarter" idx="12"/>
          </p:nvPr>
        </p:nvSpPr>
        <p:spPr/>
        <p:txBody>
          <a:bodyPr/>
          <a:lstStyle/>
          <a:p>
            <a:fld id="{9EBC2547-E5E1-4430-95C7-232FC79A6715}" type="slidenum">
              <a:rPr lang="fa-IR"/>
              <a:pPr/>
              <a:t>7</a:t>
            </a:fld>
            <a:endParaRPr lang="en-US"/>
          </a:p>
        </p:txBody>
      </p:sp>
      <p:sp>
        <p:nvSpPr>
          <p:cNvPr id="618498" name="Text Box 2"/>
          <p:cNvSpPr txBox="1">
            <a:spLocks noChangeArrowheads="1"/>
          </p:cNvSpPr>
          <p:nvPr/>
        </p:nvSpPr>
        <p:spPr bwMode="auto">
          <a:xfrm>
            <a:off x="1142976" y="928670"/>
            <a:ext cx="7696224" cy="1323439"/>
          </a:xfrm>
          <a:prstGeom prst="rect">
            <a:avLst/>
          </a:prstGeom>
          <a:noFill/>
          <a:ln w="9525">
            <a:noFill/>
            <a:miter lim="800000"/>
            <a:headEnd/>
            <a:tailEnd/>
          </a:ln>
          <a:effectLst/>
        </p:spPr>
        <p:txBody>
          <a:bodyPr wrap="square">
            <a:spAutoFit/>
          </a:bodyPr>
          <a:lstStyle/>
          <a:p>
            <a:pPr algn="r" rtl="1">
              <a:spcBef>
                <a:spcPct val="50000"/>
              </a:spcBef>
            </a:pPr>
            <a:endParaRPr lang="ar-SA" sz="3200" dirty="0">
              <a:solidFill>
                <a:schemeClr val="tx2"/>
              </a:solidFill>
              <a:effectLst>
                <a:outerShdw blurRad="38100" dist="38100" dir="2700000" algn="tl">
                  <a:srgbClr val="000000"/>
                </a:outerShdw>
              </a:effectLst>
              <a:latin typeface="Tahoma" pitchFamily="34" charset="0"/>
            </a:endParaRPr>
          </a:p>
          <a:p>
            <a:pPr algn="just" rtl="1">
              <a:spcBef>
                <a:spcPct val="50000"/>
              </a:spcBef>
            </a:pPr>
            <a:endParaRPr lang="ar-SA" sz="3200" dirty="0">
              <a:effectLst>
                <a:outerShdw blurRad="38100" dist="38100" dir="2700000" algn="tl">
                  <a:srgbClr val="000000"/>
                </a:outerShdw>
              </a:effectLst>
              <a:latin typeface="Tahom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714356"/>
            <a:ext cx="8229600" cy="1143000"/>
          </a:xfrm>
        </p:spPr>
        <p:txBody>
          <a:bodyPr anchor="ctr">
            <a:normAutofit fontScale="90000"/>
          </a:bodyPr>
          <a:lstStyle/>
          <a:p>
            <a:pPr algn="r"/>
            <a:r>
              <a:rPr lang="ar-SA" sz="5400" dirty="0" smtClean="0">
                <a:effectLst>
                  <a:outerShdw blurRad="38100" dist="38100" dir="2700000" algn="tl">
                    <a:srgbClr val="000000"/>
                  </a:outerShdw>
                </a:effectLst>
                <a:latin typeface="Tahoma" pitchFamily="34" charset="0"/>
              </a:rPr>
              <a:t>مفهوم فناوري اطلاعات</a:t>
            </a:r>
            <a:r>
              <a:rPr lang="en-US" sz="5400" dirty="0" smtClean="0">
                <a:effectLst>
                  <a:outerShdw blurRad="38100" dist="38100" dir="2700000" algn="tl">
                    <a:srgbClr val="000000"/>
                  </a:outerShdw>
                </a:effectLst>
                <a:latin typeface="Tahoma" pitchFamily="34" charset="0"/>
              </a:rPr>
              <a:t/>
            </a:r>
            <a:br>
              <a:rPr lang="en-US" sz="5400" dirty="0" smtClean="0">
                <a:effectLst>
                  <a:outerShdw blurRad="38100" dist="38100" dir="2700000" algn="tl">
                    <a:srgbClr val="000000"/>
                  </a:outerShdw>
                </a:effectLst>
                <a:latin typeface="Tahoma" pitchFamily="34" charset="0"/>
              </a:rPr>
            </a:br>
            <a:endParaRPr lang="fa-IR" dirty="0"/>
          </a:p>
        </p:txBody>
      </p:sp>
      <p:sp>
        <p:nvSpPr>
          <p:cNvPr id="6" name="Content Placeholder 5"/>
          <p:cNvSpPr>
            <a:spLocks noGrp="1"/>
          </p:cNvSpPr>
          <p:nvPr>
            <p:ph idx="1"/>
          </p:nvPr>
        </p:nvSpPr>
        <p:spPr/>
        <p:txBody>
          <a:bodyPr/>
          <a:lstStyle/>
          <a:p>
            <a:pPr algn="just">
              <a:spcBef>
                <a:spcPct val="50000"/>
              </a:spcBef>
            </a:pPr>
            <a:r>
              <a:rPr lang="ar-SA" sz="2800" dirty="0" smtClean="0">
                <a:latin typeface="Tahoma" pitchFamily="34" charset="0"/>
              </a:rPr>
              <a:t>ج- فنّاوري اطلاعات تلفيقي از دانش سنتي كامپيوتروفنّاوري ارتباطات به منظــور ذخيره، پردازش وتبادل هرگونه داده</a:t>
            </a:r>
            <a:r>
              <a:rPr lang="en-US" sz="2800" dirty="0" smtClean="0">
                <a:latin typeface="Tahoma" pitchFamily="34" charset="0"/>
              </a:rPr>
              <a:t> </a:t>
            </a:r>
            <a:r>
              <a:rPr lang="ar-SA" sz="2800" dirty="0" smtClean="0">
                <a:latin typeface="Tahoma" pitchFamily="34" charset="0"/>
              </a:rPr>
              <a:t>( اعم برمتن، صوت، تصويرو... ) است.</a:t>
            </a:r>
            <a:endParaRPr lang="ar-SA" sz="2800" dirty="0" smtClean="0">
              <a:solidFill>
                <a:schemeClr val="tx2"/>
              </a:solidFill>
              <a:latin typeface="Tahoma" pitchFamily="34" charset="0"/>
            </a:endParaRPr>
          </a:p>
          <a:p>
            <a:pPr algn="just">
              <a:spcBef>
                <a:spcPct val="50000"/>
              </a:spcBef>
            </a:pPr>
            <a:r>
              <a:rPr lang="ar-SA" sz="2800" dirty="0" smtClean="0">
                <a:latin typeface="Tahoma" pitchFamily="34" charset="0"/>
              </a:rPr>
              <a:t>د- فنّاوري اطلاعات واژه</a:t>
            </a:r>
            <a:r>
              <a:rPr lang="ar-SA" sz="2800" dirty="0" smtClean="0">
                <a:latin typeface="Tahoma" pitchFamily="34" charset="0"/>
                <a:cs typeface="Yagut" pitchFamily="2" charset="-78"/>
              </a:rPr>
              <a:t>‌</a:t>
            </a:r>
            <a:r>
              <a:rPr lang="ar-SA" sz="2800" dirty="0" smtClean="0">
                <a:latin typeface="Tahoma" pitchFamily="34" charset="0"/>
              </a:rPr>
              <a:t>اي كلي است كه براي وسعت بخشيدن به</a:t>
            </a:r>
            <a:r>
              <a:rPr lang="ar-SA" sz="2800" dirty="0" smtClean="0">
                <a:latin typeface="Tahoma" pitchFamily="34" charset="0"/>
                <a:cs typeface="Yagut" pitchFamily="2" charset="-78"/>
              </a:rPr>
              <a:t>‌</a:t>
            </a:r>
            <a:r>
              <a:rPr lang="ar-SA" sz="2800" dirty="0" smtClean="0">
                <a:latin typeface="Tahoma" pitchFamily="34" charset="0"/>
              </a:rPr>
              <a:t>محصولات وخدمات الكترونيكي حاصل از نوآوريهاي مخابراتي و رايانه</a:t>
            </a:r>
            <a:r>
              <a:rPr lang="ar-SA" sz="2800" dirty="0" smtClean="0">
                <a:latin typeface="Tahoma" pitchFamily="34" charset="0"/>
                <a:cs typeface="Yagut" pitchFamily="2" charset="-78"/>
              </a:rPr>
              <a:t>‌</a:t>
            </a:r>
            <a:r>
              <a:rPr lang="ar-SA" sz="2800" dirty="0" smtClean="0">
                <a:latin typeface="Tahoma" pitchFamily="34" charset="0"/>
              </a:rPr>
              <a:t>اي استفاده مي</a:t>
            </a:r>
            <a:r>
              <a:rPr lang="ar-SA" sz="2800" dirty="0" smtClean="0">
                <a:latin typeface="Tahoma" pitchFamily="34" charset="0"/>
                <a:cs typeface="Yagut" pitchFamily="2" charset="-78"/>
              </a:rPr>
              <a:t>‌</a:t>
            </a:r>
            <a:r>
              <a:rPr lang="ar-SA" sz="2800" dirty="0" smtClean="0">
                <a:latin typeface="Tahoma" pitchFamily="34" charset="0"/>
              </a:rPr>
              <a:t>شود</a:t>
            </a:r>
            <a:r>
              <a:rPr lang="ar-SA" sz="2400" dirty="0" smtClean="0">
                <a:latin typeface="Times New Roman" pitchFamily="18" charset="0"/>
                <a:cs typeface="Yagut" pitchFamily="2" charset="-78"/>
              </a:rPr>
              <a:t> </a:t>
            </a:r>
            <a:endParaRPr lang="en-US" sz="700" dirty="0" smtClean="0">
              <a:latin typeface="Siavash" pitchFamily="2" charset="2"/>
              <a:cs typeface="Arial" pitchFamily="34" charset="0"/>
            </a:endParaRPr>
          </a:p>
          <a:p>
            <a:pPr>
              <a:spcBef>
                <a:spcPct val="50000"/>
              </a:spcBef>
            </a:pPr>
            <a:endParaRPr lang="en-US" sz="700" dirty="0" smtClean="0">
              <a:latin typeface="Siavash" pitchFamily="2" charset="2"/>
              <a:cs typeface="Arial" pitchFamily="34" charset="0"/>
            </a:endParaRPr>
          </a:p>
          <a:p>
            <a:endParaRPr lang="fa-IR" dirty="0"/>
          </a:p>
        </p:txBody>
      </p:sp>
      <p:sp>
        <p:nvSpPr>
          <p:cNvPr id="4" name="Slide Number Placeholder 3"/>
          <p:cNvSpPr>
            <a:spLocks noGrp="1"/>
          </p:cNvSpPr>
          <p:nvPr>
            <p:ph type="sldNum" sz="quarter" idx="12"/>
          </p:nvPr>
        </p:nvSpPr>
        <p:spPr/>
        <p:txBody>
          <a:bodyPr/>
          <a:lstStyle/>
          <a:p>
            <a:fld id="{CD9182EB-BEBE-4792-9A4F-C0CA8CC44771}" type="slidenum">
              <a:rPr lang="fa-IR"/>
              <a:pPr/>
              <a:t>8</a:t>
            </a:fld>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9730" name="Rectangle 2"/>
          <p:cNvSpPr>
            <a:spLocks noGrp="1" noChangeArrowheads="1"/>
          </p:cNvSpPr>
          <p:nvPr>
            <p:ph type="title"/>
          </p:nvPr>
        </p:nvSpPr>
        <p:spPr bwMode="auto">
          <a:xfrm>
            <a:off x="785786" y="714356"/>
            <a:ext cx="8229600" cy="1143000"/>
          </a:xfrm>
          <a:noFill/>
          <a:ln>
            <a:miter lim="800000"/>
            <a:headEnd/>
            <a:tailEnd/>
          </a:ln>
        </p:spPr>
        <p:txBody>
          <a:bodyPr vert="horz" wrap="square" lIns="91440" tIns="45720" rIns="91440" bIns="45720" numCol="1" anchor="t" anchorCtr="0" compatLnSpc="1">
            <a:prstTxWarp prst="textNoShape">
              <a:avLst/>
            </a:prstTxWarp>
            <a:normAutofit/>
          </a:bodyPr>
          <a:lstStyle/>
          <a:p>
            <a:pPr algn="r"/>
            <a:r>
              <a:rPr lang="ar-SA" sz="4900" dirty="0">
                <a:effectLst>
                  <a:outerShdw blurRad="38100" dist="38100" dir="2700000" algn="tl">
                    <a:srgbClr val="000000"/>
                  </a:outerShdw>
                </a:effectLst>
                <a:latin typeface="Tahoma" pitchFamily="34" charset="0"/>
              </a:rPr>
              <a:t>مفهوم فناوري </a:t>
            </a:r>
            <a:r>
              <a:rPr lang="ar-SA" sz="4900" dirty="0" smtClean="0">
                <a:effectLst>
                  <a:outerShdw blurRad="38100" dist="38100" dir="2700000" algn="tl">
                    <a:srgbClr val="000000"/>
                  </a:outerShdw>
                </a:effectLst>
                <a:latin typeface="Tahoma" pitchFamily="34" charset="0"/>
              </a:rPr>
              <a:t>اطلاعات</a:t>
            </a:r>
            <a:endParaRPr lang="en-US" sz="4900" dirty="0">
              <a:effectLst>
                <a:outerShdw blurRad="38100" dist="38100" dir="2700000" algn="tl">
                  <a:srgbClr val="000000"/>
                </a:outerShdw>
              </a:effectLst>
              <a:latin typeface="Tahoma" pitchFamily="34" charset="0"/>
            </a:endParaRPr>
          </a:p>
        </p:txBody>
      </p:sp>
      <p:sp>
        <p:nvSpPr>
          <p:cNvPr id="969731" name="Rectangle 3"/>
          <p:cNvSpPr>
            <a:spLocks noGrp="1" noChangeArrowheads="1"/>
          </p:cNvSpPr>
          <p:nvPr>
            <p:ph idx="1"/>
          </p:nvPr>
        </p:nvSpPr>
        <p:spPr>
          <a:noFill/>
          <a:ln/>
        </p:spPr>
        <p:txBody>
          <a:bodyPr/>
          <a:lstStyle/>
          <a:p>
            <a:pPr algn="just"/>
            <a:r>
              <a:rPr lang="ar-SA" dirty="0"/>
              <a:t>ﻫ- فنّاوري اطـلاعات مجموعه اي از سخت افزار، نرم افــزار وفكــرافزاراست كه گردش وبهــره برداري از اطلاعات را امكانپذير مي سازد.  </a:t>
            </a:r>
          </a:p>
          <a:p>
            <a:pPr algn="just"/>
            <a:r>
              <a:rPr lang="ar-SA" dirty="0"/>
              <a:t>و- فنّاوري اطلاعات عبارت است ازهمة شكلهاي فنّاوري كه براي ايجاد، ذخيـره سازي واستفاده ازشكلهاي مختلف اطلاعات ، شامل: اطلاعات تجاري، مكالمات صوتـي، تصاوير متحرك، داده هاي چند رسانــه اي و...  به كارمي رود.</a:t>
            </a:r>
          </a:p>
          <a:p>
            <a:pPr algn="just"/>
            <a:endParaRPr lang="en-US" dirty="0"/>
          </a:p>
        </p:txBody>
      </p:sp>
      <p:sp>
        <p:nvSpPr>
          <p:cNvPr id="5" name="Slide Number Placeholder 5"/>
          <p:cNvSpPr>
            <a:spLocks noGrp="1"/>
          </p:cNvSpPr>
          <p:nvPr>
            <p:ph type="sldNum" sz="quarter" idx="12"/>
          </p:nvPr>
        </p:nvSpPr>
        <p:spPr/>
        <p:txBody>
          <a:bodyPr/>
          <a:lstStyle/>
          <a:p>
            <a:fld id="{1928AFE9-A993-41F6-A043-31184C610577}" type="slidenum">
              <a:rPr lang="fa-I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TotalTime>
  <Words>1366</Words>
  <Application>Microsoft Office PowerPoint</Application>
  <PresentationFormat>On-screen Show (4:3)</PresentationFormat>
  <Paragraphs>202</Paragraphs>
  <Slides>31</Slides>
  <Notes>28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بسم الله الرحمن الرحیم</vt:lpstr>
      <vt:lpstr>Slide 2</vt:lpstr>
      <vt:lpstr>Slide 3</vt:lpstr>
      <vt:lpstr>مؤلفه هاي فناوري اطلاعات </vt:lpstr>
      <vt:lpstr>تعريف فنّاوري </vt:lpstr>
      <vt:lpstr>Slide 6</vt:lpstr>
      <vt:lpstr>مفهوم فناوري اطلاعات </vt:lpstr>
      <vt:lpstr>مفهوم فناوري اطلاعات </vt:lpstr>
      <vt:lpstr>مفهوم فناوري اطلاعات</vt:lpstr>
      <vt:lpstr>Slide 10</vt:lpstr>
      <vt:lpstr>فناوري اطلاعات و ارتباطات </vt:lpstr>
      <vt:lpstr>تعريف ارتباطات  </vt:lpstr>
      <vt:lpstr> اجزای ارتباطات  </vt:lpstr>
      <vt:lpstr>فنّاوري اطلاعات وارتباطات </vt:lpstr>
      <vt:lpstr>فنّاوري اطلاعات وارتباطات </vt:lpstr>
      <vt:lpstr>مقايسه فناوري مولد و فناوري اطلاعات </vt:lpstr>
      <vt:lpstr>ويژگيهاي فناوري مولد) جامعه صنعتي( </vt:lpstr>
      <vt:lpstr>ويژگيهاي فنّاوري اطلاعات) جامعه اطلاعاتي( </vt:lpstr>
      <vt:lpstr>حوزه عملکرد فناوری اطلاعات</vt:lpstr>
      <vt:lpstr>عوامل مؤثر بر توسعة فنّاوري اطلاعات </vt:lpstr>
      <vt:lpstr>عوامل مؤثر برتوسعة فنّاوري اطلاعات </vt:lpstr>
      <vt:lpstr>Slide 22</vt:lpstr>
      <vt:lpstr>Slide 23</vt:lpstr>
      <vt:lpstr>Slide 24</vt:lpstr>
      <vt:lpstr>Slide 25</vt:lpstr>
      <vt:lpstr>Slide 26</vt:lpstr>
      <vt:lpstr> زمينه هاي مرتبط با فناوري اطلاعات </vt:lpstr>
      <vt:lpstr>زمينه هاي مرتبط با فناوري اطلاعات </vt:lpstr>
      <vt:lpstr>سیستم اطلاعات و فناوری اطلاعات</vt:lpstr>
      <vt:lpstr>فناوری اطلاعات و علوم رایانه</vt:lpstr>
      <vt:lpstr>فناوری اطلاعات و علوم رایانه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تعالي</dc:title>
  <dc:creator>Taha</dc:creator>
  <cp:lastModifiedBy>Taha</cp:lastModifiedBy>
  <cp:revision>19</cp:revision>
  <dcterms:created xsi:type="dcterms:W3CDTF">2013-02-04T15:59:24Z</dcterms:created>
  <dcterms:modified xsi:type="dcterms:W3CDTF">2013-04-14T16:13:26Z</dcterms:modified>
</cp:coreProperties>
</file>