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7C267-E9E0-4569-AA75-7B16DA58D78B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373A4-BF9E-4DA1-A2D5-521C079D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36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373A4-BF9E-4DA1-A2D5-521C079D53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0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1000"/>
                    </a14:imgEffect>
                    <a14:imgEffect>
                      <a14:brightnessContrast bright="-10000" contrast="-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616" y="6927"/>
            <a:ext cx="919361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727" y="152400"/>
            <a:ext cx="7308273" cy="1323109"/>
          </a:xfrm>
        </p:spPr>
        <p:txBody>
          <a:bodyPr>
            <a:normAutofit/>
          </a:bodyPr>
          <a:lstStyle/>
          <a:p>
            <a:pPr algn="r"/>
            <a:r>
              <a:rPr lang="fa-IR" sz="3600" dirty="0" smtClean="0">
                <a:solidFill>
                  <a:srgbClr val="FFC000"/>
                </a:solidFill>
                <a:cs typeface="2  Baran Outline" pitchFamily="2" charset="-78"/>
              </a:rPr>
              <a:t>ثمرات </a:t>
            </a:r>
            <a:r>
              <a:rPr lang="fa-IR" sz="3600" dirty="0" smtClean="0">
                <a:solidFill>
                  <a:srgbClr val="FF0000"/>
                </a:solidFill>
                <a:cs typeface="2  Baran Outline" pitchFamily="2" charset="-78"/>
              </a:rPr>
              <a:t>انقلاب</a:t>
            </a:r>
            <a:r>
              <a:rPr lang="fa-IR" sz="3600" dirty="0" smtClean="0">
                <a:solidFill>
                  <a:srgbClr val="FFC000"/>
                </a:solidFill>
                <a:cs typeface="2  Baran Outline" pitchFamily="2" charset="-78"/>
              </a:rPr>
              <a:t> اسلامی چیست؟</a:t>
            </a:r>
            <a:endParaRPr lang="en-US" sz="3600" dirty="0">
              <a:solidFill>
                <a:srgbClr val="FFC000"/>
              </a:solidFill>
              <a:cs typeface="2  Baran Outlin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225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solidFill>
            <a:srgbClr val="C00000"/>
          </a:solidFill>
        </p:spPr>
        <p:txBody>
          <a:bodyPr/>
          <a:lstStyle/>
          <a:p>
            <a:pPr marL="0" indent="0" algn="r" rtl="1">
              <a:buNone/>
            </a:pPr>
            <a:endParaRPr lang="fa-IR" dirty="0"/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fa-IR" dirty="0" smtClean="0">
                <a:solidFill>
                  <a:srgbClr val="FF0000"/>
                </a:solidFill>
                <a:cs typeface="2  Davat" pitchFamily="2" charset="-78"/>
                <a:hlinkClick r:id="rId2" action="ppaction://hlinksldjump"/>
              </a:rPr>
              <a:t>دیروز و امروز</a:t>
            </a:r>
            <a:endParaRPr lang="fa-IR" dirty="0" smtClean="0">
              <a:solidFill>
                <a:srgbClr val="FF0000"/>
              </a:solidFill>
              <a:cs typeface="2  Davat" pitchFamily="2" charset="-78"/>
            </a:endParaRPr>
          </a:p>
          <a:p>
            <a:pPr marL="342900" indent="-342900" algn="r" rtl="1">
              <a:buFont typeface="Wingdings" pitchFamily="2" charset="2"/>
              <a:buChar char="ü"/>
            </a:pPr>
            <a:endParaRPr lang="fa-IR" dirty="0" smtClean="0">
              <a:cs typeface="2  Davat" pitchFamily="2" charset="-78"/>
            </a:endParaRPr>
          </a:p>
          <a:p>
            <a:pPr marL="342900" indent="-342900" algn="r" rtl="1">
              <a:buFont typeface="Wingdings" pitchFamily="2" charset="2"/>
              <a:buChar char="ü"/>
            </a:pPr>
            <a:endParaRPr lang="fa-IR" dirty="0" smtClean="0">
              <a:cs typeface="2  Davat" pitchFamily="2" charset="-78"/>
            </a:endParaRPr>
          </a:p>
          <a:p>
            <a:pPr marL="1771650" lvl="8" indent="-342900" algn="r" rtl="1">
              <a:buFont typeface="Wingdings" pitchFamily="2" charset="2"/>
              <a:buChar char="ü"/>
            </a:pPr>
            <a:r>
              <a:rPr lang="fa-IR" sz="2400" dirty="0" smtClean="0">
                <a:cs typeface="2  Davat" pitchFamily="2" charset="-78"/>
                <a:hlinkClick r:id="rId3" action="ppaction://hlinksldjump"/>
              </a:rPr>
              <a:t>ثمرات انقلاب اسلامی</a:t>
            </a:r>
            <a:endParaRPr lang="fa-IR" sz="2400" dirty="0" smtClean="0">
              <a:cs typeface="2  Davat" pitchFamily="2" charset="-78"/>
            </a:endParaRPr>
          </a:p>
          <a:p>
            <a:pPr marL="1428750" lvl="8" indent="0" algn="r" rtl="1">
              <a:buNone/>
            </a:pPr>
            <a:endParaRPr lang="fa-IR" sz="2400" dirty="0" smtClean="0">
              <a:cs typeface="2  Davat" pitchFamily="2" charset="-78"/>
            </a:endParaRP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fa-IR" dirty="0" smtClean="0">
                <a:cs typeface="2  Davat" pitchFamily="2" charset="-78"/>
                <a:hlinkClick r:id="rId4" action="ppaction://hlinksldjump"/>
              </a:rPr>
              <a:t>نقشه های شیطانی</a:t>
            </a:r>
            <a:endParaRPr lang="fa-IR" dirty="0" smtClean="0">
              <a:cs typeface="2  Davat" pitchFamily="2" charset="-78"/>
            </a:endParaRPr>
          </a:p>
          <a:p>
            <a:pPr marL="0" indent="0" algn="r" rtl="1">
              <a:buNone/>
            </a:pPr>
            <a:endParaRPr lang="fa-IR" dirty="0" smtClean="0">
              <a:cs typeface="2  Davat" pitchFamily="2" charset="-78"/>
            </a:endParaRPr>
          </a:p>
          <a:p>
            <a:pPr marL="1771650" lvl="8" indent="-342900" algn="r" rtl="1">
              <a:buFont typeface="Wingdings" pitchFamily="2" charset="2"/>
              <a:buChar char="ü"/>
            </a:pPr>
            <a:r>
              <a:rPr lang="fa-IR" sz="2400" dirty="0" smtClean="0">
                <a:cs typeface="2  Davat" pitchFamily="2" charset="-78"/>
                <a:hlinkClick r:id="rId5" action="ppaction://hlinksldjump"/>
              </a:rPr>
              <a:t>شبیخون فرهنگی</a:t>
            </a:r>
            <a:endParaRPr lang="en-US" sz="2400" dirty="0">
              <a:cs typeface="2  Dava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146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76200"/>
            <a:ext cx="8595360" cy="678180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fa-IR" sz="3900" dirty="0" smtClean="0">
                <a:solidFill>
                  <a:srgbClr val="FF0000"/>
                </a:solidFill>
                <a:cs typeface="World Compset" pitchFamily="2" charset="-78"/>
              </a:rPr>
              <a:t>پیش از انقلاب اسلامی</a:t>
            </a:r>
          </a:p>
          <a:p>
            <a:pPr marL="0" indent="0" algn="r" rtl="1">
              <a:buNone/>
            </a:pPr>
            <a:endParaRPr lang="fa-IR" sz="2800" dirty="0">
              <a:solidFill>
                <a:srgbClr val="FF0000"/>
              </a:solidFill>
              <a:cs typeface="World Compset" pitchFamily="2" charset="-78"/>
            </a:endParaRPr>
          </a:p>
          <a:p>
            <a:pPr marL="0" indent="0" algn="r" rtl="1">
              <a:buNone/>
            </a:pPr>
            <a:endParaRPr lang="fa-IR" sz="2800" dirty="0">
              <a:solidFill>
                <a:srgbClr val="FF0000"/>
              </a:solidFill>
              <a:cs typeface="World Compset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70C0"/>
                </a:solidFill>
                <a:cs typeface=" World Davat" pitchFamily="2" charset="-78"/>
              </a:rPr>
              <a:t>حقوق فوق العاده ای به نام حق توحش</a:t>
            </a:r>
          </a:p>
          <a:p>
            <a:pPr marL="342900" indent="-342900" algn="r" rtl="1">
              <a:buFont typeface="Wingdings" pitchFamily="2" charset="2"/>
              <a:buChar char="v"/>
            </a:pPr>
            <a:endParaRPr lang="fa-IR" sz="2800" dirty="0" smtClean="0">
              <a:cs typeface=" World Davat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7030A0"/>
                </a:solidFill>
                <a:cs typeface=" World Davat" pitchFamily="2" charset="-78"/>
              </a:rPr>
              <a:t>وضعیت اسفناک بهداشتی کشور و استفاده از دها هزار پزشک هندی پاکستانی</a:t>
            </a:r>
          </a:p>
          <a:p>
            <a:pPr marL="342900" indent="-342900" algn="r" rtl="1">
              <a:buFont typeface="Wingdings" pitchFamily="2" charset="2"/>
              <a:buChar char="v"/>
            </a:pPr>
            <a:endParaRPr lang="fa-IR" sz="2800" dirty="0" smtClean="0">
              <a:cs typeface=" World Davat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70C0"/>
                </a:solidFill>
                <a:cs typeface=" World Davat" pitchFamily="2" charset="-78"/>
              </a:rPr>
              <a:t>برق رسانی ضعیف به روستا ها</a:t>
            </a:r>
          </a:p>
          <a:p>
            <a:pPr marL="342900" indent="-342900" algn="r" rtl="1">
              <a:buFont typeface="Wingdings" pitchFamily="2" charset="2"/>
              <a:buChar char="v"/>
            </a:pPr>
            <a:endParaRPr lang="fa-IR" sz="2800" dirty="0" smtClean="0">
              <a:cs typeface=" World Davat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7030A0"/>
                </a:solidFill>
                <a:cs typeface=" World Davat" pitchFamily="2" charset="-78"/>
              </a:rPr>
              <a:t>بی سوادی</a:t>
            </a:r>
          </a:p>
          <a:p>
            <a:pPr marL="342900" indent="-342900" algn="r" rtl="1">
              <a:buFont typeface="Wingdings" pitchFamily="2" charset="2"/>
              <a:buChar char="v"/>
            </a:pPr>
            <a:endParaRPr lang="fa-IR" sz="2800" dirty="0" smtClean="0">
              <a:cs typeface=" World Davat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70C0"/>
                </a:solidFill>
                <a:cs typeface=" World Davat" pitchFamily="2" charset="-78"/>
              </a:rPr>
              <a:t>انتخابات نمایشی</a:t>
            </a:r>
          </a:p>
          <a:p>
            <a:pPr marL="342900" indent="-342900" algn="r" rtl="1">
              <a:buFont typeface="Wingdings" pitchFamily="2" charset="2"/>
              <a:buChar char="v"/>
            </a:pPr>
            <a:endParaRPr lang="fa-IR" sz="2800" dirty="0" smtClean="0">
              <a:cs typeface=" World Davat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7030A0"/>
                </a:solidFill>
                <a:cs typeface=" World Davat" pitchFamily="2" charset="-78"/>
              </a:rPr>
              <a:t>از بین رفتن منابع نفت و گاز توسط غربی ها</a:t>
            </a:r>
          </a:p>
          <a:p>
            <a:pPr marL="342900" indent="-342900" algn="r" rtl="1">
              <a:buFont typeface="Wingdings" pitchFamily="2" charset="2"/>
              <a:buChar char="v"/>
            </a:pPr>
            <a:endParaRPr lang="fa-IR" sz="2800" dirty="0" smtClean="0">
              <a:solidFill>
                <a:srgbClr val="0070C0"/>
              </a:solidFill>
              <a:cs typeface=" World Davat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70C0"/>
                </a:solidFill>
                <a:cs typeface=" World Davat" pitchFamily="2" charset="-78"/>
              </a:rPr>
              <a:t>ایجاد فساد</a:t>
            </a:r>
          </a:p>
          <a:p>
            <a:pPr marL="342900" indent="-342900" algn="r" rtl="1"/>
            <a:endParaRPr lang="en-US" dirty="0">
              <a:cs typeface=" World Davat" pitchFamily="2" charset="-78"/>
            </a:endParaRP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0" y="3796145"/>
            <a:ext cx="18288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صفحه اصلی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0" y="4838700"/>
            <a:ext cx="14478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قبلی</a:t>
            </a:r>
            <a:endParaRPr lang="en-US" dirty="0"/>
          </a:p>
        </p:txBody>
      </p:sp>
      <p:sp>
        <p:nvSpPr>
          <p:cNvPr id="6" name="Right Arrow 5">
            <a:hlinkClick r:id="rId3" action="ppaction://hlinksldjump"/>
          </p:cNvPr>
          <p:cNvSpPr/>
          <p:nvPr/>
        </p:nvSpPr>
        <p:spPr>
          <a:xfrm>
            <a:off x="3464" y="5888182"/>
            <a:ext cx="987136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بعدی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2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0782"/>
            <a:ext cx="8591550" cy="685800"/>
          </a:xfrm>
        </p:spPr>
        <p:txBody>
          <a:bodyPr>
            <a:normAutofit/>
          </a:bodyPr>
          <a:lstStyle/>
          <a:p>
            <a:pPr algn="r" rtl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fa-IR" spc="30" dirty="0">
                <a:solidFill>
                  <a:srgbClr val="FF0000"/>
                </a:solidFill>
                <a:latin typeface="+mn-lt"/>
                <a:ea typeface="+mn-ea"/>
                <a:cs typeface="World Compset" pitchFamily="2" charset="-78"/>
              </a:rPr>
              <a:t>ثمرات این انقلاب</a:t>
            </a:r>
            <a:endParaRPr lang="en-US" spc="30" dirty="0">
              <a:solidFill>
                <a:srgbClr val="FF0000"/>
              </a:solidFill>
              <a:latin typeface="+mn-lt"/>
              <a:ea typeface="+mn-ea"/>
              <a:cs typeface="World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762000"/>
            <a:ext cx="8595360" cy="5867400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 smtClean="0">
                <a:cs typeface="World Yagut" pitchFamily="2" charset="-78"/>
              </a:rPr>
              <a:t>بزگترین ثمره انقلاب</a:t>
            </a:r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r>
              <a:rPr lang="fa-IR" dirty="0" smtClean="0"/>
              <a:t>                           </a:t>
            </a:r>
            <a:r>
              <a:rPr lang="fa-IR" dirty="0" smtClean="0">
                <a:cs typeface="World Zar" pitchFamily="2" charset="-78"/>
              </a:rPr>
              <a:t>زنده شدن روحیه خود باوری</a:t>
            </a:r>
          </a:p>
          <a:p>
            <a:pPr marL="0" indent="0" algn="r" rtl="1">
              <a:buNone/>
            </a:pPr>
            <a:endParaRPr lang="fa-IR" dirty="0">
              <a:cs typeface="World Zar" pitchFamily="2" charset="-78"/>
            </a:endParaRPr>
          </a:p>
          <a:p>
            <a:pPr marL="0" indent="0" algn="r" rtl="1">
              <a:buNone/>
            </a:pPr>
            <a:endParaRPr lang="fa-IR" dirty="0" smtClean="0">
              <a:cs typeface="World Zar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World Zar" pitchFamily="2" charset="-78"/>
              </a:rPr>
              <a:t> </a:t>
            </a:r>
            <a:r>
              <a:rPr lang="fa-IR" dirty="0" smtClean="0">
                <a:cs typeface="World Zar" pitchFamily="2" charset="-78"/>
              </a:rPr>
              <a:t>                  پیشرفت های علمی و فناوری</a:t>
            </a:r>
          </a:p>
          <a:p>
            <a:pPr marL="0" indent="0" algn="r" rtl="1">
              <a:buNone/>
            </a:pPr>
            <a:endParaRPr lang="fa-IR" dirty="0">
              <a:cs typeface="World Zar" pitchFamily="2" charset="-78"/>
            </a:endParaRPr>
          </a:p>
          <a:p>
            <a:pPr marL="0" indent="0" algn="r" rtl="1">
              <a:buNone/>
            </a:pPr>
            <a:endParaRPr lang="fa-IR" dirty="0" smtClean="0">
              <a:cs typeface="World Zar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پیشرفت های عظیم در ایران اسلامی باعث شده تا ملت های محروم با الگو گرفتن</a:t>
            </a: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از انقلا اسلامی ایران ، برای رهایی از وابستگی به ابر قدرت ها تلاش کنند</a:t>
            </a:r>
          </a:p>
          <a:p>
            <a:pPr marL="0" indent="0" algn="r" rtl="1">
              <a:buNone/>
            </a:pPr>
            <a:r>
              <a:rPr lang="fa-IR" dirty="0">
                <a:cs typeface="World Zar" pitchFamily="2" charset="-78"/>
              </a:rPr>
              <a:t> </a:t>
            </a:r>
            <a:r>
              <a:rPr lang="fa-IR" dirty="0" smtClean="0">
                <a:cs typeface="World Zar" pitchFamily="2" charset="-78"/>
              </a:rPr>
              <a:t>                         </a:t>
            </a: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3464" y="5888182"/>
            <a:ext cx="987136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بعدی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0" y="4838700"/>
            <a:ext cx="14478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قبلی</a:t>
            </a:r>
            <a:endParaRPr lang="en-US" dirty="0"/>
          </a:p>
        </p:txBody>
      </p:sp>
      <p:sp>
        <p:nvSpPr>
          <p:cNvPr id="8" name="Right Arrow 7">
            <a:hlinkClick r:id="rId3" action="ppaction://hlinksldjump"/>
          </p:cNvPr>
          <p:cNvSpPr/>
          <p:nvPr/>
        </p:nvSpPr>
        <p:spPr>
          <a:xfrm>
            <a:off x="0" y="3796145"/>
            <a:ext cx="18288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صفحه اصلی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362700" y="1143000"/>
            <a:ext cx="381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362700" y="2057400"/>
            <a:ext cx="9525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34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fa-IR" spc="30" dirty="0">
                <a:solidFill>
                  <a:srgbClr val="FF0000"/>
                </a:solidFill>
                <a:latin typeface="+mn-lt"/>
                <a:ea typeface="+mn-ea"/>
                <a:cs typeface="World Compset" pitchFamily="2" charset="-78"/>
              </a:rPr>
              <a:t>نقشه های شیطانی</a:t>
            </a:r>
            <a:endParaRPr lang="en-US" spc="30" dirty="0">
              <a:solidFill>
                <a:srgbClr val="FF0000"/>
              </a:solidFill>
              <a:latin typeface="+mn-lt"/>
              <a:ea typeface="+mn-ea"/>
              <a:cs typeface="World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dirty="0" smtClean="0">
                <a:solidFill>
                  <a:srgbClr val="0070C0"/>
                </a:solidFill>
                <a:cs typeface="World Zar" pitchFamily="2" charset="-78"/>
              </a:rPr>
              <a:t>گام اول </a:t>
            </a:r>
            <a:r>
              <a:rPr lang="fa-IR" dirty="0" smtClean="0">
                <a:cs typeface="World Zar" pitchFamily="2" charset="-78"/>
              </a:rPr>
              <a:t>: </a:t>
            </a: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در سال های اول انقلاب اسلامی دشمنان سعی کردند تا با تحریم های اقتصادی ما را مجبور سازند تا از اهداف خود دست برداشته و روی برگردانیم اما با موقیت مواجه نشدند</a:t>
            </a:r>
          </a:p>
          <a:p>
            <a:pPr marL="0" indent="0" algn="r" rtl="1">
              <a:buNone/>
            </a:pPr>
            <a:r>
              <a:rPr lang="fa-IR" dirty="0" smtClean="0">
                <a:solidFill>
                  <a:srgbClr val="0070C0"/>
                </a:solidFill>
                <a:cs typeface="World Zar" pitchFamily="2" charset="-78"/>
              </a:rPr>
              <a:t>گام دوم </a:t>
            </a:r>
            <a:r>
              <a:rPr lang="fa-IR" dirty="0" smtClean="0">
                <a:cs typeface="World Zar" pitchFamily="2" charset="-78"/>
              </a:rPr>
              <a:t>: </a:t>
            </a: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جنگ برای به زانو در آوردن ایران . ایران اسلامی با تکیه بر خداوند و با وجود کمترین وابستگی به قدرت های بیگانه توانست نیرو های متجاوز را از میهن بیرون کند</a:t>
            </a:r>
          </a:p>
          <a:p>
            <a:pPr marL="0" indent="0" algn="r" rtl="1">
              <a:buNone/>
            </a:pPr>
            <a:endParaRPr lang="fa-IR" dirty="0">
              <a:cs typeface="World Zar" pitchFamily="2" charset="-78"/>
            </a:endParaRPr>
          </a:p>
          <a:p>
            <a:pPr marL="0" indent="0" algn="r" rtl="1">
              <a:buNone/>
            </a:pPr>
            <a:endParaRPr lang="fa-IR" dirty="0" smtClean="0">
              <a:cs typeface="World Zar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این وقایع کاملا شبیه همان برنامه ای بود که مشرکان صدر اسلام برای شکست </a:t>
            </a: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مسلمانان ترتیب دادند...</a:t>
            </a: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محاصره افتثادی ، حمله نظامی ، ترور وبمب گذاری ، تفرقه افکنی ، تلاش برای کودتا ،</a:t>
            </a: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ایجاد جنگ داخلی و... از دیگر نقشه های استعمار گران بود</a:t>
            </a:r>
            <a:endParaRPr lang="fa-IR" dirty="0">
              <a:cs typeface="World Zar" pitchFamily="2" charset="-78"/>
            </a:endParaRPr>
          </a:p>
        </p:txBody>
      </p:sp>
      <p:sp>
        <p:nvSpPr>
          <p:cNvPr id="4" name="Right Brace 3"/>
          <p:cNvSpPr/>
          <p:nvPr/>
        </p:nvSpPr>
        <p:spPr>
          <a:xfrm rot="5400000">
            <a:off x="4381500" y="-301336"/>
            <a:ext cx="685800" cy="8382000"/>
          </a:xfrm>
          <a:prstGeom prst="rightBrace">
            <a:avLst>
              <a:gd name="adj1" fmla="val 3232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>
            <a:hlinkClick r:id="rId2" action="ppaction://hlinksldjump"/>
          </p:cNvPr>
          <p:cNvSpPr/>
          <p:nvPr/>
        </p:nvSpPr>
        <p:spPr>
          <a:xfrm>
            <a:off x="0" y="3889663"/>
            <a:ext cx="1828800" cy="8970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صفحه اصلی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0" y="4953000"/>
            <a:ext cx="1447800" cy="876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قبلی</a:t>
            </a:r>
            <a:endParaRPr lang="en-US" dirty="0"/>
          </a:p>
        </p:txBody>
      </p:sp>
      <p:sp>
        <p:nvSpPr>
          <p:cNvPr id="9" name="Right Arrow 8">
            <a:hlinkClick r:id="rId3" action="ppaction://hlinksldjump"/>
          </p:cNvPr>
          <p:cNvSpPr/>
          <p:nvPr/>
        </p:nvSpPr>
        <p:spPr>
          <a:xfrm>
            <a:off x="3464" y="5888182"/>
            <a:ext cx="987136" cy="8174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بعدی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74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91550" cy="1066801"/>
          </a:xfrm>
        </p:spPr>
        <p:txBody>
          <a:bodyPr>
            <a:normAutofit/>
          </a:bodyPr>
          <a:lstStyle/>
          <a:p>
            <a:pPr algn="r" rtl="1"/>
            <a:r>
              <a:rPr lang="fa-IR" spc="30" dirty="0">
                <a:solidFill>
                  <a:srgbClr val="FF0000"/>
                </a:solidFill>
                <a:latin typeface="+mn-lt"/>
                <a:ea typeface="+mn-ea"/>
                <a:cs typeface="World Compset" pitchFamily="2" charset="-78"/>
              </a:rPr>
              <a:t>شبیخون فرهنگی</a:t>
            </a:r>
            <a:endParaRPr lang="en-US" spc="30" dirty="0">
              <a:solidFill>
                <a:srgbClr val="FF0000"/>
              </a:solidFill>
              <a:latin typeface="+mn-lt"/>
              <a:ea typeface="+mn-ea"/>
              <a:cs typeface="World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جنگ های نظامی                      تنفر ملت ها + هزینه های بسیار گزاف</a:t>
            </a: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                               در نتیجه</a:t>
            </a:r>
            <a:endParaRPr lang="fa-IR" dirty="0">
              <a:cs typeface="World Zar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                               </a:t>
            </a:r>
          </a:p>
          <a:p>
            <a:pPr marL="0" indent="0" algn="r" rtl="1">
              <a:buNone/>
            </a:pPr>
            <a:endParaRPr lang="fa-IR" dirty="0" smtClean="0">
              <a:cs typeface="World Zar" pitchFamily="2" charset="-78"/>
            </a:endParaRPr>
          </a:p>
          <a:p>
            <a:pPr marL="0" indent="0" algn="r" rtl="1">
              <a:buNone/>
            </a:pPr>
            <a:endParaRPr lang="fa-IR" dirty="0">
              <a:cs typeface="World Zar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World Zar" pitchFamily="2" charset="-78"/>
              </a:rPr>
              <a:t> </a:t>
            </a:r>
            <a:r>
              <a:rPr lang="fa-IR" dirty="0" smtClean="0">
                <a:cs typeface="World Zar" pitchFamily="2" charset="-78"/>
              </a:rPr>
              <a:t>   روی آوردن به راهکاری جدید به نام جنگ نرم (شبیخون فرهنگی)</a:t>
            </a: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شایعه پرکنی ، ایجاد تفرقه بین مردم و مسولان ، تولید فیلم های ضد ایرانی واسلامی ، </a:t>
            </a: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تهیه و پخش فیلم ها و تصاویر زشت و مبتذل ، ساخت بازی های رایانه ای مخرب ،</a:t>
            </a: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ساخت بازی های رایانه ای مخرب ، تلید و پخش مواد مخدر ، ترویج بی حجابی </a:t>
            </a: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کم اهمیت جلوه دادن حجاب ، عادی سازی رابط میان دختران و پسران از نمونه های</a:t>
            </a:r>
          </a:p>
          <a:p>
            <a:pPr marL="0" indent="0" algn="r" rtl="1">
              <a:buNone/>
            </a:pPr>
            <a:r>
              <a:rPr lang="fa-IR" dirty="0" smtClean="0">
                <a:cs typeface="World Zar" pitchFamily="2" charset="-78"/>
              </a:rPr>
              <a:t>جنگ نرم دشمنان علیه ملت ماست</a:t>
            </a:r>
          </a:p>
          <a:p>
            <a:pPr marL="0" indent="0" algn="r" rtl="1">
              <a:buNone/>
            </a:pPr>
            <a:endParaRPr lang="fa-IR" dirty="0" smtClean="0">
              <a:cs typeface="World Zar" pitchFamily="2" charset="-78"/>
            </a:endParaRP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0" y="3889663"/>
            <a:ext cx="1828800" cy="8970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صفحه اصلی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0" y="4953000"/>
            <a:ext cx="1447800" cy="876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قبلی</a:t>
            </a:r>
            <a:endParaRPr lang="en-US" dirty="0"/>
          </a:p>
        </p:txBody>
      </p:sp>
      <p:sp>
        <p:nvSpPr>
          <p:cNvPr id="6" name="Right Arrow 5">
            <a:hlinkClick r:id="rId3" action="ppaction://hlinksldjump"/>
          </p:cNvPr>
          <p:cNvSpPr/>
          <p:nvPr/>
        </p:nvSpPr>
        <p:spPr>
          <a:xfrm>
            <a:off x="3464" y="5888182"/>
            <a:ext cx="987136" cy="8174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بعدی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511636" y="15240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 rot="16200000" flipH="1">
            <a:off x="6147955" y="2705100"/>
            <a:ext cx="1066800" cy="76200"/>
          </a:xfrm>
          <a:prstGeom prst="bentConnector3">
            <a:avLst>
              <a:gd name="adj1" fmla="val 4220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73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304800"/>
            <a:ext cx="8595360" cy="593140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3600" dirty="0" smtClean="0">
                <a:cs typeface="World Zar" pitchFamily="2" charset="-78"/>
              </a:rPr>
              <a:t>وَ لا یَزالونَ یُقاتِلونَکم حَتّی یَرودّوکُم عن </a:t>
            </a:r>
            <a:r>
              <a:rPr lang="fa-IR" sz="3600" dirty="0" smtClean="0">
                <a:solidFill>
                  <a:srgbClr val="FF0000"/>
                </a:solidFill>
                <a:cs typeface="World Zar" pitchFamily="2" charset="-78"/>
              </a:rPr>
              <a:t>دینِکم</a:t>
            </a:r>
            <a:r>
              <a:rPr lang="fa-IR" sz="3600" dirty="0" smtClean="0">
                <a:cs typeface="World Zar" pitchFamily="2" charset="-78"/>
              </a:rPr>
              <a:t> اِنِ استَطاعوا</a:t>
            </a:r>
          </a:p>
          <a:p>
            <a:pPr marL="0" indent="0" algn="r" rtl="1">
              <a:buNone/>
            </a:pPr>
            <a:r>
              <a:rPr lang="fa-IR" sz="1600" dirty="0" smtClean="0">
                <a:cs typeface="World Zar" pitchFamily="2" charset="-78"/>
              </a:rPr>
              <a:t>( سوره بقره ، 217)</a:t>
            </a:r>
          </a:p>
          <a:p>
            <a:pPr marL="0" indent="0" algn="r" rtl="1">
              <a:buNone/>
            </a:pPr>
            <a:r>
              <a:rPr lang="fa-IR" sz="2400" dirty="0" smtClean="0">
                <a:cs typeface="World Zar" pitchFamily="2" charset="-78"/>
              </a:rPr>
              <a:t>آنان پیوسته با شما می جنگند تا شما را از دینتان برگردانند . اگر بتوانند...</a:t>
            </a:r>
          </a:p>
          <a:p>
            <a:pPr marL="0" indent="0" algn="r" rtl="1">
              <a:buNone/>
            </a:pPr>
            <a:endParaRPr lang="fa-IR" sz="2400" dirty="0">
              <a:cs typeface="World Zar" pitchFamily="2" charset="-78"/>
            </a:endParaRPr>
          </a:p>
          <a:p>
            <a:pPr marL="0" indent="0" algn="r" rtl="1">
              <a:buNone/>
            </a:pPr>
            <a:endParaRPr lang="fa-IR" sz="2400" dirty="0" smtClean="0">
              <a:cs typeface="World Zar" pitchFamily="2" charset="-78"/>
            </a:endParaRPr>
          </a:p>
          <a:p>
            <a:pPr marL="0" indent="0" algn="r" rtl="1">
              <a:buNone/>
            </a:pPr>
            <a:r>
              <a:rPr lang="fa-IR" sz="2400" dirty="0" smtClean="0">
                <a:cs typeface="World Zar" pitchFamily="2" charset="-78"/>
              </a:rPr>
              <a:t>امیر مومنان نیز در این زمینه می فرمایند :</a:t>
            </a:r>
          </a:p>
          <a:p>
            <a:pPr marL="0" indent="0" algn="r" rtl="1">
              <a:buNone/>
            </a:pPr>
            <a:r>
              <a:rPr lang="fa-IR" sz="2400" dirty="0" smtClean="0">
                <a:cs typeface="World Zar" pitchFamily="2" charset="-78"/>
              </a:rPr>
              <a:t>پاداش مجاهد </a:t>
            </a:r>
            <a:r>
              <a:rPr lang="fa-IR" sz="2400" dirty="0" smtClean="0">
                <a:solidFill>
                  <a:srgbClr val="FF0000"/>
                </a:solidFill>
                <a:cs typeface="World Zar" pitchFamily="2" charset="-78"/>
              </a:rPr>
              <a:t>شهید</a:t>
            </a:r>
            <a:r>
              <a:rPr lang="fa-IR" sz="2400" dirty="0" smtClean="0">
                <a:cs typeface="World Zar" pitchFamily="2" charset="-78"/>
              </a:rPr>
              <a:t> در راه خدا بزرگتر از انسان عفیف و پاکدامنی نیست که </a:t>
            </a:r>
            <a:r>
              <a:rPr lang="fa-IR" sz="2400" dirty="0" smtClean="0">
                <a:solidFill>
                  <a:srgbClr val="FF0000"/>
                </a:solidFill>
                <a:cs typeface="World Zar" pitchFamily="2" charset="-78"/>
              </a:rPr>
              <a:t>قدرت انجام گناه را دارد ، ولی خود را آلوده نمی کند </a:t>
            </a:r>
            <a:r>
              <a:rPr lang="fa-IR" sz="2400" dirty="0" smtClean="0">
                <a:cs typeface="World Zar" pitchFamily="2" charset="-78"/>
              </a:rPr>
              <a:t>و انسان پاکدامن نزدیک است فرشته ای از فرشته ها شود </a:t>
            </a:r>
            <a:endParaRPr lang="fa-IR" sz="2800" dirty="0">
              <a:cs typeface="World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095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 rtl="1">
              <a:buNone/>
            </a:pPr>
            <a:r>
              <a:rPr lang="fa-IR" sz="4800" dirty="0" smtClean="0">
                <a:cs typeface="2  Davat" pitchFamily="2" charset="-78"/>
              </a:rPr>
              <a:t>ممنون از توجه خوبتون</a:t>
            </a:r>
            <a:endParaRPr lang="en-US" sz="4800" dirty="0">
              <a:cs typeface="2  Dava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780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183</TotalTime>
  <Words>434</Words>
  <Application>Microsoft Office PowerPoint</Application>
  <PresentationFormat>On-screen Show (4:3)</PresentationFormat>
  <Paragraphs>86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Soho</vt:lpstr>
      <vt:lpstr>ثمرات انقلاب اسلامی چیست؟</vt:lpstr>
      <vt:lpstr>PowerPoint Presentation</vt:lpstr>
      <vt:lpstr>PowerPoint Presentation</vt:lpstr>
      <vt:lpstr>ثمرات این انقلاب</vt:lpstr>
      <vt:lpstr>نقشه های شیطانی</vt:lpstr>
      <vt:lpstr>شبیخون فرهنگی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farzadnia</dc:creator>
  <cp:lastModifiedBy>farzadnia</cp:lastModifiedBy>
  <cp:revision>15</cp:revision>
  <dcterms:created xsi:type="dcterms:W3CDTF">2006-08-16T00:00:00Z</dcterms:created>
  <dcterms:modified xsi:type="dcterms:W3CDTF">2013-11-08T18:32:42Z</dcterms:modified>
</cp:coreProperties>
</file>