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804" r:id="rId2"/>
    <p:sldMasterId id="2147483852" r:id="rId3"/>
  </p:sldMasterIdLst>
  <p:sldIdLst>
    <p:sldId id="256" r:id="rId4"/>
    <p:sldId id="257" r:id="rId5"/>
    <p:sldId id="297" r:id="rId6"/>
    <p:sldId id="277" r:id="rId7"/>
    <p:sldId id="278" r:id="rId8"/>
    <p:sldId id="258" r:id="rId9"/>
    <p:sldId id="280" r:id="rId10"/>
    <p:sldId id="281" r:id="rId11"/>
    <p:sldId id="282" r:id="rId12"/>
    <p:sldId id="284" r:id="rId13"/>
    <p:sldId id="286" r:id="rId14"/>
    <p:sldId id="283" r:id="rId15"/>
    <p:sldId id="285" r:id="rId16"/>
    <p:sldId id="288" r:id="rId17"/>
    <p:sldId id="287" r:id="rId18"/>
    <p:sldId id="289" r:id="rId19"/>
    <p:sldId id="298" r:id="rId20"/>
    <p:sldId id="299" r:id="rId21"/>
    <p:sldId id="300" r:id="rId22"/>
    <p:sldId id="301" r:id="rId23"/>
    <p:sldId id="302" r:id="rId24"/>
    <p:sldId id="303" r:id="rId25"/>
    <p:sldId id="304" r:id="rId26"/>
    <p:sldId id="305" r:id="rId27"/>
    <p:sldId id="306" r:id="rId28"/>
    <p:sldId id="307" r:id="rId29"/>
    <p:sldId id="308" r:id="rId30"/>
    <p:sldId id="290" r:id="rId31"/>
    <p:sldId id="291" r:id="rId32"/>
    <p:sldId id="279" r:id="rId33"/>
    <p:sldId id="276" r:id="rId34"/>
    <p:sldId id="262" r:id="rId35"/>
    <p:sldId id="263" r:id="rId36"/>
    <p:sldId id="309" r:id="rId37"/>
    <p:sldId id="260" r:id="rId38"/>
    <p:sldId id="261" r:id="rId39"/>
    <p:sldId id="268" r:id="rId40"/>
    <p:sldId id="266" r:id="rId41"/>
    <p:sldId id="265" r:id="rId42"/>
    <p:sldId id="267" r:id="rId43"/>
    <p:sldId id="269" r:id="rId44"/>
    <p:sldId id="270" r:id="rId45"/>
    <p:sldId id="271" r:id="rId46"/>
    <p:sldId id="272" r:id="rId47"/>
    <p:sldId id="273" r:id="rId48"/>
    <p:sldId id="274" r:id="rId49"/>
    <p:sldId id="275" r:id="rId50"/>
    <p:sldId id="296" r:id="rId51"/>
    <p:sldId id="292" r:id="rId52"/>
    <p:sldId id="293" r:id="rId53"/>
    <p:sldId id="294" r:id="rId54"/>
    <p:sldId id="295" r:id="rId55"/>
    <p:sldId id="31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935"/>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5935"/>
            <a:ext cx="4041775"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4"/>
            <a:ext cx="3008313" cy="116204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726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868"/>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9"/>
            <a:ext cx="2057400" cy="58504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69"/>
            <a:ext cx="6019800" cy="58504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55B934D-7C59-4784-8FEB-4AD49F13DF69}" type="datetimeFigureOut">
              <a:rPr lang="en-US" smtClean="0"/>
              <a:t>1/4/2017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342B0DF-2036-47A9-9A46-49720CAAD1E4}"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5B934D-7C59-4784-8FEB-4AD49F13DF69}"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2B0DF-2036-47A9-9A46-49720CAAD1E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5B934D-7C59-4784-8FEB-4AD49F13DF69}"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2B0DF-2036-47A9-9A46-49720CAAD1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395536" y="1508787"/>
            <a:ext cx="8496944" cy="614197"/>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smtClean="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114694378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55B934D-7C59-4784-8FEB-4AD49F13DF69}"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2B0DF-2036-47A9-9A46-49720CAAD1E4}"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5B934D-7C59-4784-8FEB-4AD49F13DF69}" type="datetimeFigureOut">
              <a:rPr lang="en-US" smtClean="0"/>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42B0DF-2036-47A9-9A46-49720CAAD1E4}"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5B934D-7C59-4784-8FEB-4AD49F13DF69}" type="datetimeFigureOut">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42B0DF-2036-47A9-9A46-49720CAAD1E4}"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B934D-7C59-4784-8FEB-4AD49F13DF69}" type="datetimeFigureOut">
              <a:rPr lang="en-US" smtClean="0"/>
              <a:t>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42B0DF-2036-47A9-9A46-49720CAAD1E4}"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55B934D-7C59-4784-8FEB-4AD49F13DF69}" type="datetimeFigureOut">
              <a:rPr lang="en-US" smtClean="0"/>
              <a:t>1/4/2017</a:t>
            </a:fld>
            <a:endParaRPr lang="en-US"/>
          </a:p>
        </p:txBody>
      </p:sp>
      <p:sp>
        <p:nvSpPr>
          <p:cNvPr id="7" name="Slide Number Placeholder 6"/>
          <p:cNvSpPr>
            <a:spLocks noGrp="1"/>
          </p:cNvSpPr>
          <p:nvPr>
            <p:ph type="sldNum" sz="quarter" idx="12"/>
          </p:nvPr>
        </p:nvSpPr>
        <p:spPr/>
        <p:txBody>
          <a:bodyPr/>
          <a:lstStyle/>
          <a:p>
            <a:fld id="{1342B0DF-2036-47A9-9A46-49720CAAD1E4}"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5B934D-7C59-4784-8FEB-4AD49F13DF69}" type="datetimeFigureOut">
              <a:rPr lang="en-US" smtClean="0"/>
              <a:t>1/4/2017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1342B0DF-2036-47A9-9A46-49720CAAD1E4}"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5B934D-7C59-4784-8FEB-4AD49F13DF69}"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2B0DF-2036-47A9-9A46-49720CAAD1E4}"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5B934D-7C59-4784-8FEB-4AD49F13DF69}"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2B0DF-2036-47A9-9A46-49720CAAD1E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491684" y="1220755"/>
            <a:ext cx="7094309" cy="614197"/>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smtClean="0"/>
              <a:t>Click to edit Master text styles</a:t>
            </a:r>
          </a:p>
        </p:txBody>
      </p:sp>
      <p:sp>
        <p:nvSpPr>
          <p:cNvPr id="5" name="Content Placeholder 2"/>
          <p:cNvSpPr>
            <a:spLocks noGrp="1"/>
          </p:cNvSpPr>
          <p:nvPr>
            <p:ph idx="10"/>
          </p:nvPr>
        </p:nvSpPr>
        <p:spPr>
          <a:xfrm>
            <a:off x="502027" y="1988841"/>
            <a:ext cx="7094309" cy="3994316"/>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9228082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75" y="4650640"/>
            <a:ext cx="7772400" cy="859205"/>
          </a:xfrm>
          <a:prstGeom prst="rect">
            <a:avLst/>
          </a:prstGeom>
          <a:effectLst>
            <a:outerShdw blurRad="50800" dist="38100" dir="2700000" algn="tl" rotWithShape="0">
              <a:prstClr val="black">
                <a:alpha val="40000"/>
              </a:prstClr>
            </a:outerShdw>
          </a:effectLst>
        </p:spPr>
        <p:txBody>
          <a:bodyPr>
            <a:normAutofit/>
          </a:bodyPr>
          <a:lstStyle>
            <a:lvl1pPr algn="ctr">
              <a:defRPr sz="3600">
                <a:solidFill>
                  <a:srgbClr val="FF9E1D"/>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8005" y="5566870"/>
            <a:ext cx="6400800" cy="835455"/>
          </a:xfrm>
          <a:prstGeom prst="rect">
            <a:avLst/>
          </a:prstGeom>
        </p:spPr>
        <p:txBody>
          <a:bodyPr>
            <a:normAutofit/>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302B8A-B4A2-4225-B0B5-D01D3E913A94}" type="datetimeFigureOut">
              <a:rPr lang="en-US" smtClean="0"/>
              <a:t>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819A83-B043-4FB6-A780-B2608F7A22F2}" type="slidenum">
              <a:rPr lang="en-US" smtClean="0"/>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143000"/>
          </a:xfrm>
          <a:prstGeom prst="rect">
            <a:avLst/>
          </a:prstGeom>
        </p:spPr>
        <p:txBody>
          <a:bodyPr>
            <a:normAutofit/>
          </a:bodyPr>
          <a:lstStyle>
            <a:lvl1pPr algn="l">
              <a:defRPr sz="3600">
                <a:solidFill>
                  <a:srgbClr val="FF9E1D"/>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512770"/>
            <a:ext cx="8229600" cy="3918803"/>
          </a:xfrm>
          <a:prstGeom prst="rect">
            <a:avLst/>
          </a:prstGeo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302B8A-B4A2-4225-B0B5-D01D3E913A94}" type="datetimeFigureOut">
              <a:rPr lang="en-US" smtClean="0"/>
              <a:t>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819A83-B043-4FB6-A780-B2608F7A22F2}" type="slidenum">
              <a:rPr lang="en-US" smtClean="0"/>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87"/>
            <a:ext cx="7772400" cy="146896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313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187"/>
            <a:ext cx="77724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Lst>
  <p:timing>
    <p:tnLst>
      <p:par>
        <p:cTn id="1" dur="indefinite" restart="never" nodeType="tmRoot"/>
      </p:par>
    </p:tnLst>
  </p:timing>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4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1/4/2017</a:t>
            </a:fld>
            <a:endParaRPr lang="en-US"/>
          </a:p>
        </p:txBody>
      </p:sp>
      <p:sp>
        <p:nvSpPr>
          <p:cNvPr id="5" name="Footer Placeholder 4"/>
          <p:cNvSpPr>
            <a:spLocks noGrp="1"/>
          </p:cNvSpPr>
          <p:nvPr>
            <p:ph type="ftr" sz="quarter" idx="3"/>
          </p:nvPr>
        </p:nvSpPr>
        <p:spPr>
          <a:xfrm>
            <a:off x="3124200" y="6356353"/>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January 4, 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gadgetnews.ir/wp-content/uploads/2015/06/2.-H1N1-Flu-1.jpg" TargetMode="Externa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gadgetnews.ir/wp-content/uploads/2015/06/1.-Octavia.jpg" TargetMode="Externa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8" Type="http://schemas.openxmlformats.org/officeDocument/2006/relationships/hyperlink" Target="http://www.jamejamonline.ir/" TargetMode="External"/><Relationship Id="rId3" Type="http://schemas.openxmlformats.org/officeDocument/2006/relationships/hyperlink" Target="http://www.sakhtafzarmag.com/" TargetMode="External"/><Relationship Id="rId7" Type="http://schemas.openxmlformats.org/officeDocument/2006/relationships/hyperlink" Target="http://www.livescienc.com/" TargetMode="External"/><Relationship Id="rId2" Type="http://schemas.openxmlformats.org/officeDocument/2006/relationships/hyperlink" Target="http://www.forbes.com/" TargetMode="External"/><Relationship Id="rId1" Type="http://schemas.openxmlformats.org/officeDocument/2006/relationships/slideLayout" Target="../slideLayouts/slideLayout18.xml"/><Relationship Id="rId6" Type="http://schemas.openxmlformats.org/officeDocument/2006/relationships/hyperlink" Target="http://www.discoverynews.net/" TargetMode="External"/><Relationship Id="rId5" Type="http://schemas.openxmlformats.org/officeDocument/2006/relationships/hyperlink" Target="http://www.makeuseof.com/" TargetMode="External"/><Relationship Id="rId10" Type="http://schemas.openxmlformats.org/officeDocument/2006/relationships/hyperlink" Target="http://www.canbiotechnems.com/" TargetMode="External"/><Relationship Id="rId4" Type="http://schemas.openxmlformats.org/officeDocument/2006/relationships/hyperlink" Target="http://www.shimanaa.com/" TargetMode="External"/><Relationship Id="rId9" Type="http://schemas.openxmlformats.org/officeDocument/2006/relationships/hyperlink" Target="http://www.nanorobotdesign.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52600"/>
            <a:ext cx="3886200" cy="2057400"/>
          </a:xfrm>
        </p:spPr>
        <p:txBody>
          <a:bodyPr>
            <a:normAutofit/>
          </a:bodyPr>
          <a:lstStyle/>
          <a:p>
            <a:pPr algn="ctr" rtl="1"/>
            <a:r>
              <a:rPr lang="en-US" sz="4000" b="1" dirty="0" smtClean="0">
                <a:solidFill>
                  <a:schemeClr val="accent1">
                    <a:lumMod val="50000"/>
                  </a:schemeClr>
                </a:solidFill>
              </a:rPr>
              <a:t>SMART ROBOTS</a:t>
            </a:r>
            <a:br>
              <a:rPr lang="en-US" sz="4000" b="1" dirty="0" smtClean="0">
                <a:solidFill>
                  <a:schemeClr val="accent1">
                    <a:lumMod val="50000"/>
                  </a:schemeClr>
                </a:solidFill>
              </a:rPr>
            </a:br>
            <a:r>
              <a:rPr lang="fa-IR" sz="4000" b="1" dirty="0">
                <a:solidFill>
                  <a:schemeClr val="accent1">
                    <a:lumMod val="50000"/>
                  </a:schemeClr>
                </a:solidFill>
                <a:cs typeface="B Nazanin" pitchFamily="2" charset="-78"/>
              </a:rPr>
              <a:t>ربات های </a:t>
            </a:r>
            <a:r>
              <a:rPr lang="fa-IR" sz="4000" b="1" dirty="0" smtClean="0">
                <a:solidFill>
                  <a:schemeClr val="accent1">
                    <a:lumMod val="50000"/>
                  </a:schemeClr>
                </a:solidFill>
                <a:cs typeface="B Nazanin" pitchFamily="2" charset="-78"/>
              </a:rPr>
              <a:t>هوشمن</a:t>
            </a:r>
            <a:r>
              <a:rPr lang="fa-IR" sz="4000" b="1" dirty="0">
                <a:solidFill>
                  <a:schemeClr val="accent1">
                    <a:lumMod val="50000"/>
                  </a:schemeClr>
                </a:solidFill>
                <a:cs typeface="B Nazanin" pitchFamily="2" charset="-78"/>
              </a:rPr>
              <a:t>د</a:t>
            </a:r>
            <a:endParaRPr lang="en-US" sz="4000" b="1" dirty="0">
              <a:solidFill>
                <a:schemeClr val="accent1">
                  <a:lumMod val="50000"/>
                </a:schemeClr>
              </a:solidFill>
            </a:endParaRPr>
          </a:p>
        </p:txBody>
      </p:sp>
      <p:sp>
        <p:nvSpPr>
          <p:cNvPr id="3" name="Subtitle 2"/>
          <p:cNvSpPr>
            <a:spLocks noGrp="1"/>
          </p:cNvSpPr>
          <p:nvPr>
            <p:ph type="subTitle" idx="1"/>
          </p:nvPr>
        </p:nvSpPr>
        <p:spPr>
          <a:xfrm>
            <a:off x="4495800" y="2286000"/>
            <a:ext cx="3733800" cy="3962400"/>
          </a:xfrm>
        </p:spPr>
        <p:txBody>
          <a:bodyPr>
            <a:noAutofit/>
          </a:bodyPr>
          <a:lstStyle/>
          <a:p>
            <a:pPr algn="ctr" rtl="1"/>
            <a:r>
              <a:rPr lang="fa-IR" sz="2400" b="1" dirty="0" smtClean="0">
                <a:solidFill>
                  <a:schemeClr val="tx1"/>
                </a:solidFill>
                <a:cs typeface="B Nazanin" pitchFamily="2" charset="-78"/>
              </a:rPr>
              <a:t>استاد</a:t>
            </a:r>
            <a:r>
              <a:rPr lang="fa-IR" sz="2400" b="1" dirty="0">
                <a:solidFill>
                  <a:schemeClr val="tx1"/>
                </a:solidFill>
                <a:cs typeface="B Nazanin" pitchFamily="2" charset="-78"/>
              </a:rPr>
              <a:t>: </a:t>
            </a:r>
          </a:p>
          <a:p>
            <a:pPr algn="ctr" rtl="1"/>
            <a:r>
              <a:rPr lang="fa-IR" sz="2400" b="1" dirty="0">
                <a:solidFill>
                  <a:schemeClr val="tx1"/>
                </a:solidFill>
                <a:cs typeface="B Nazanin" pitchFamily="2" charset="-78"/>
              </a:rPr>
              <a:t>جناب آقای دکتر فیروزی</a:t>
            </a:r>
          </a:p>
          <a:p>
            <a:pPr algn="ctr" rtl="1"/>
            <a:r>
              <a:rPr lang="fa-IR" sz="2400" b="1" dirty="0">
                <a:solidFill>
                  <a:schemeClr val="tx1"/>
                </a:solidFill>
                <a:cs typeface="B Nazanin" pitchFamily="2" charset="-78"/>
              </a:rPr>
              <a:t>دانشجو:</a:t>
            </a:r>
          </a:p>
          <a:p>
            <a:pPr algn="ctr" rtl="1"/>
            <a:r>
              <a:rPr lang="fa-IR" sz="2400" b="1" dirty="0">
                <a:solidFill>
                  <a:schemeClr val="tx1"/>
                </a:solidFill>
                <a:cs typeface="B Nazanin" pitchFamily="2" charset="-78"/>
              </a:rPr>
              <a:t>عطیه عبدی</a:t>
            </a:r>
          </a:p>
          <a:p>
            <a:pPr algn="ctr" rtl="1"/>
            <a:r>
              <a:rPr lang="fa-IR" sz="2400" b="1" dirty="0">
                <a:solidFill>
                  <a:schemeClr val="tx1"/>
                </a:solidFill>
                <a:cs typeface="B Nazanin" pitchFamily="2" charset="-78"/>
              </a:rPr>
              <a:t>مدیریت منابع سازمانی (</a:t>
            </a:r>
            <a:r>
              <a:rPr lang="en-US" sz="2400" b="1" dirty="0">
                <a:solidFill>
                  <a:schemeClr val="tx1"/>
                </a:solidFill>
                <a:cs typeface="B Nazanin" pitchFamily="2" charset="-78"/>
              </a:rPr>
              <a:t>ERP</a:t>
            </a:r>
            <a:r>
              <a:rPr lang="fa-IR" sz="2400" b="1" dirty="0">
                <a:solidFill>
                  <a:schemeClr val="tx1"/>
                </a:solidFill>
                <a:cs typeface="B Nazanin" pitchFamily="2" charset="-78"/>
              </a:rPr>
              <a:t>)</a:t>
            </a:r>
          </a:p>
          <a:p>
            <a:pPr algn="ctr" rtl="1"/>
            <a:r>
              <a:rPr lang="fa-IR" sz="2400" b="1" dirty="0">
                <a:solidFill>
                  <a:schemeClr val="tx1"/>
                </a:solidFill>
                <a:cs typeface="B Nazanin" pitchFamily="2" charset="-78"/>
              </a:rPr>
              <a:t>کارشناسی ارشد مدیریت صنعتی گرایش تولید</a:t>
            </a:r>
          </a:p>
          <a:p>
            <a:pPr algn="ctr" rtl="1"/>
            <a:r>
              <a:rPr lang="fa-IR" sz="2400" b="1" dirty="0">
                <a:solidFill>
                  <a:schemeClr val="tx1"/>
                </a:solidFill>
                <a:cs typeface="B Nazanin" pitchFamily="2" charset="-78"/>
              </a:rPr>
              <a:t>دانشگاه </a:t>
            </a:r>
            <a:r>
              <a:rPr lang="fa-IR" sz="2400" b="1" dirty="0" smtClean="0">
                <a:solidFill>
                  <a:schemeClr val="tx1"/>
                </a:solidFill>
                <a:cs typeface="B Nazanin" pitchFamily="2" charset="-78"/>
              </a:rPr>
              <a:t>شاه</a:t>
            </a:r>
            <a:r>
              <a:rPr lang="fa-IR" sz="2400" b="1" dirty="0">
                <a:solidFill>
                  <a:schemeClr val="tx1"/>
                </a:solidFill>
                <a:cs typeface="B Nazanin" pitchFamily="2" charset="-78"/>
              </a:rPr>
              <a:t>د</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024744" cy="838200"/>
          </a:xfrm>
        </p:spPr>
        <p:txBody>
          <a:bodyPr>
            <a:normAutofit/>
          </a:bodyPr>
          <a:lstStyle/>
          <a:p>
            <a:pPr algn="r" rtl="1"/>
            <a:r>
              <a:rPr lang="fa-IR" b="1" dirty="0" smtClean="0">
                <a:cs typeface="2  Lotus" pitchFamily="2" charset="-78"/>
              </a:rPr>
              <a:t>تاریخچه</a:t>
            </a:r>
            <a:endParaRPr lang="en-US" b="1" dirty="0">
              <a:cs typeface="2  Lotus" pitchFamily="2" charset="-78"/>
            </a:endParaRPr>
          </a:p>
        </p:txBody>
      </p:sp>
      <p:sp>
        <p:nvSpPr>
          <p:cNvPr id="3" name="Content Placeholder 2"/>
          <p:cNvSpPr>
            <a:spLocks noGrp="1"/>
          </p:cNvSpPr>
          <p:nvPr>
            <p:ph idx="1"/>
          </p:nvPr>
        </p:nvSpPr>
        <p:spPr>
          <a:xfrm>
            <a:off x="914400" y="1295400"/>
            <a:ext cx="7543800" cy="4724400"/>
          </a:xfrm>
        </p:spPr>
        <p:txBody>
          <a:bodyPr>
            <a:noAutofit/>
          </a:bodyPr>
          <a:lstStyle/>
          <a:p>
            <a:pPr algn="r" rtl="1">
              <a:lnSpc>
                <a:spcPct val="150000"/>
              </a:lnSpc>
            </a:pPr>
            <a:r>
              <a:rPr lang="fa-IR" sz="1800" b="1" dirty="0" smtClean="0">
                <a:cs typeface="2  Lotus" pitchFamily="2" charset="-78"/>
              </a:rPr>
              <a:t>سال 1964 میلادی:</a:t>
            </a:r>
          </a:p>
          <a:p>
            <a:pPr marL="68580" indent="0" algn="r" rtl="1">
              <a:lnSpc>
                <a:spcPct val="150000"/>
              </a:lnSpc>
              <a:buNone/>
            </a:pPr>
            <a:r>
              <a:rPr lang="en-US" sz="1800" b="1" dirty="0" err="1" smtClean="0">
                <a:cs typeface="2  Lotus" pitchFamily="2" charset="-78"/>
              </a:rPr>
              <a:t>Mccarthy</a:t>
            </a:r>
            <a:r>
              <a:rPr lang="en-US" sz="1800" b="1" dirty="0" smtClean="0">
                <a:cs typeface="2  Lotus" pitchFamily="2" charset="-78"/>
              </a:rPr>
              <a:t> </a:t>
            </a:r>
            <a:r>
              <a:rPr lang="fa-IR" sz="1800" b="1" dirty="0" smtClean="0">
                <a:cs typeface="2  Lotus" pitchFamily="2" charset="-78"/>
              </a:rPr>
              <a:t> </a:t>
            </a:r>
            <a:r>
              <a:rPr lang="ar-SA" sz="1800" b="1" dirty="0" smtClean="0">
                <a:cs typeface="2  Lotus" pitchFamily="2" charset="-78"/>
              </a:rPr>
              <a:t>آزمایشگاه </a:t>
            </a:r>
            <a:r>
              <a:rPr lang="ar-SA" sz="1800" b="1" dirty="0">
                <a:cs typeface="2  Lotus" pitchFamily="2" charset="-78"/>
              </a:rPr>
              <a:t>هوش مصنوعی دیگری از دانشگاه استنفورد بنا کرد</a:t>
            </a:r>
            <a:r>
              <a:rPr lang="en-US" sz="1800" b="1" dirty="0">
                <a:cs typeface="2  Lotus" pitchFamily="2" charset="-78"/>
              </a:rPr>
              <a:t>.</a:t>
            </a:r>
            <a:br>
              <a:rPr lang="en-US" sz="1800" b="1" dirty="0">
                <a:cs typeface="2  Lotus" pitchFamily="2" charset="-78"/>
              </a:rPr>
            </a:br>
            <a:r>
              <a:rPr lang="ar-SA" sz="1800" b="1" dirty="0" smtClean="0">
                <a:cs typeface="2  Lotus" pitchFamily="2" charset="-78"/>
              </a:rPr>
              <a:t>آزمایشگاه‌های </a:t>
            </a:r>
            <a:r>
              <a:rPr lang="ar-SA" sz="1800" b="1" dirty="0">
                <a:cs typeface="2  Lotus" pitchFamily="2" charset="-78"/>
              </a:rPr>
              <a:t>تحقیقاتی هوش مصنوعی در</a:t>
            </a:r>
            <a:r>
              <a:rPr lang="en-US" sz="1800" b="1" dirty="0">
                <a:cs typeface="2  Lotus" pitchFamily="2" charset="-78"/>
              </a:rPr>
              <a:t> M.I.T </a:t>
            </a:r>
            <a:r>
              <a:rPr lang="ar-SA" sz="1800" b="1" dirty="0">
                <a:cs typeface="2  Lotus" pitchFamily="2" charset="-78"/>
              </a:rPr>
              <a:t>،مؤسسات تحقیقاتی استنفورد </a:t>
            </a:r>
            <a:r>
              <a:rPr lang="en-US" sz="1800" b="1" dirty="0">
                <a:cs typeface="2  Lotus" pitchFamily="2" charset="-78"/>
              </a:rPr>
              <a:t>(SRI)</a:t>
            </a:r>
            <a:r>
              <a:rPr lang="ar-SA" sz="1800" b="1" dirty="0">
                <a:cs typeface="2  Lotus" pitchFamily="2" charset="-78"/>
              </a:rPr>
              <a:t>، دانشگاه‌ استنفورد و دانشگاه ادین برگ گشایش یافت</a:t>
            </a:r>
            <a:r>
              <a:rPr lang="en-US" sz="1800" b="1" dirty="0" smtClean="0">
                <a:cs typeface="2  Lotus" pitchFamily="2" charset="-78"/>
              </a:rPr>
              <a:t>.</a:t>
            </a:r>
            <a:r>
              <a:rPr lang="en-US" sz="1800" b="1" dirty="0">
                <a:cs typeface="2  Lotus" pitchFamily="2" charset="-78"/>
              </a:rPr>
              <a:t/>
            </a:r>
            <a:br>
              <a:rPr lang="en-US" sz="1800" b="1" dirty="0">
                <a:cs typeface="2  Lotus" pitchFamily="2" charset="-78"/>
              </a:rPr>
            </a:br>
            <a:r>
              <a:rPr lang="ar-SA" sz="1800" b="1" dirty="0" smtClean="0">
                <a:cs typeface="2  Lotus" pitchFamily="2" charset="-78"/>
              </a:rPr>
              <a:t>رباتیک</a:t>
            </a:r>
            <a:r>
              <a:rPr lang="en-US" sz="1800" b="1" dirty="0" smtClean="0">
                <a:cs typeface="2  Lotus" pitchFamily="2" charset="-78"/>
              </a:rPr>
              <a:t> </a:t>
            </a:r>
            <a:r>
              <a:rPr lang="en-US" sz="1800" b="1" dirty="0" err="1">
                <a:cs typeface="2  Lotus" pitchFamily="2" charset="-78"/>
              </a:rPr>
              <a:t>C&amp;amp;D</a:t>
            </a:r>
            <a:r>
              <a:rPr lang="en-US" sz="1800" b="1" dirty="0">
                <a:cs typeface="2  Lotus" pitchFamily="2" charset="-78"/>
              </a:rPr>
              <a:t> </a:t>
            </a:r>
            <a:r>
              <a:rPr lang="ar-SA" sz="1800" b="1" dirty="0">
                <a:cs typeface="2  Lotus" pitchFamily="2" charset="-78"/>
              </a:rPr>
              <a:t>پایه گذاری شد</a:t>
            </a:r>
            <a:r>
              <a:rPr lang="en-US" sz="1800" b="1" dirty="0" smtClean="0">
                <a:cs typeface="2  Lotus" pitchFamily="2" charset="-78"/>
              </a:rPr>
              <a:t>.</a:t>
            </a:r>
            <a:endParaRPr lang="fa-IR" sz="1800" b="1" dirty="0" smtClean="0">
              <a:cs typeface="2  Lotus" pitchFamily="2" charset="-78"/>
            </a:endParaRPr>
          </a:p>
          <a:p>
            <a:pPr algn="r" rtl="1">
              <a:lnSpc>
                <a:spcPct val="150000"/>
              </a:lnSpc>
            </a:pPr>
            <a:r>
              <a:rPr lang="fa-IR" sz="1800" b="1" dirty="0" smtClean="0">
                <a:cs typeface="2  Lotus" pitchFamily="2" charset="-78"/>
              </a:rPr>
              <a:t>سال 1965 میلادی:</a:t>
            </a:r>
            <a:r>
              <a:rPr lang="en-US" sz="1800" b="1" dirty="0">
                <a:cs typeface="2  Lotus" pitchFamily="2" charset="-78"/>
              </a:rPr>
              <a:t/>
            </a:r>
            <a:br>
              <a:rPr lang="en-US" sz="1800" b="1" dirty="0">
                <a:cs typeface="2  Lotus" pitchFamily="2" charset="-78"/>
              </a:rPr>
            </a:br>
            <a:r>
              <a:rPr lang="ar-SA" sz="1800" b="1" dirty="0" smtClean="0">
                <a:cs typeface="2  Lotus" pitchFamily="2" charset="-78"/>
              </a:rPr>
              <a:t>دانشگاه</a:t>
            </a:r>
            <a:r>
              <a:rPr lang="en-US" sz="1800" b="1" dirty="0" smtClean="0">
                <a:cs typeface="2  Lotus" pitchFamily="2" charset="-78"/>
              </a:rPr>
              <a:t> </a:t>
            </a:r>
            <a:r>
              <a:rPr lang="en-US" sz="1800" b="1" dirty="0">
                <a:cs typeface="2  Lotus" pitchFamily="2" charset="-78"/>
              </a:rPr>
              <a:t>Carnegie Mellon </a:t>
            </a:r>
            <a:r>
              <a:rPr lang="ar-SA" sz="1800" b="1" dirty="0">
                <a:cs typeface="2  Lotus" pitchFamily="2" charset="-78"/>
              </a:rPr>
              <a:t>مؤسسه رباتیک خود را تأسیس کرد</a:t>
            </a:r>
            <a:r>
              <a:rPr lang="en-US" sz="1800" b="1" dirty="0" smtClean="0">
                <a:cs typeface="2  Lotus" pitchFamily="2" charset="-78"/>
              </a:rPr>
              <a:t>.</a:t>
            </a:r>
            <a:r>
              <a:rPr lang="en-US" sz="1800" b="1" dirty="0">
                <a:cs typeface="2  Lotus" pitchFamily="2" charset="-78"/>
              </a:rPr>
              <a:t/>
            </a:r>
            <a:br>
              <a:rPr lang="en-US" sz="1800" b="1" dirty="0">
                <a:cs typeface="2  Lotus" pitchFamily="2" charset="-78"/>
              </a:rPr>
            </a:br>
            <a:r>
              <a:rPr lang="ar-SA" sz="1800" b="1" dirty="0" smtClean="0">
                <a:cs typeface="2  Lotus" pitchFamily="2" charset="-78"/>
              </a:rPr>
              <a:t>حرکت </a:t>
            </a:r>
            <a:r>
              <a:rPr lang="ar-SA" sz="1800" b="1" dirty="0">
                <a:cs typeface="2  Lotus" pitchFamily="2" charset="-78"/>
              </a:rPr>
              <a:t>یکنواخت</a:t>
            </a:r>
            <a:r>
              <a:rPr lang="en-US" sz="1800" b="1" dirty="0">
                <a:cs typeface="2  Lotus" pitchFamily="2" charset="-78"/>
              </a:rPr>
              <a:t> ( Homogeneous Trans formation) </a:t>
            </a:r>
            <a:r>
              <a:rPr lang="ar-SA" sz="1800" b="1" dirty="0">
                <a:cs typeface="2  Lotus" pitchFamily="2" charset="-78"/>
              </a:rPr>
              <a:t>در شناخت نحوه حرکات ربات به کار رفت. این روش امروزه به عنوان نظریه اسامی رباتیک وجود دارد</a:t>
            </a:r>
            <a:r>
              <a:rPr lang="en-US" sz="1800" b="1" dirty="0">
                <a:cs typeface="2  Lotus" pitchFamily="2" charset="-78"/>
              </a:rPr>
              <a:t>.</a:t>
            </a:r>
            <a:br>
              <a:rPr lang="en-US" sz="1800" b="1" dirty="0">
                <a:cs typeface="2  Lotus" pitchFamily="2" charset="-78"/>
              </a:rPr>
            </a:br>
            <a:r>
              <a:rPr lang="en-US" sz="1800" b="1" dirty="0">
                <a:cs typeface="2  Lotus" pitchFamily="2" charset="-78"/>
              </a:rPr>
              <a:t/>
            </a:r>
            <a:br>
              <a:rPr lang="en-US" sz="1800" b="1" dirty="0">
                <a:cs typeface="2  Lotus" pitchFamily="2" charset="-78"/>
              </a:rPr>
            </a:br>
            <a:endParaRPr lang="en-US" sz="1800" b="1" dirty="0">
              <a:cs typeface="2  Lotus" pitchFamily="2" charset="-78"/>
            </a:endParaRPr>
          </a:p>
        </p:txBody>
      </p:sp>
    </p:spTree>
    <p:extLst>
      <p:ext uri="{BB962C8B-B14F-4D97-AF65-F5344CB8AC3E}">
        <p14:creationId xmlns:p14="http://schemas.microsoft.com/office/powerpoint/2010/main" val="4167229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024744" cy="838200"/>
          </a:xfrm>
        </p:spPr>
        <p:txBody>
          <a:bodyPr>
            <a:normAutofit/>
          </a:bodyPr>
          <a:lstStyle/>
          <a:p>
            <a:pPr algn="r" rtl="1"/>
            <a:r>
              <a:rPr lang="fa-IR" b="1" dirty="0" smtClean="0">
                <a:cs typeface="2  Lotus" pitchFamily="2" charset="-78"/>
              </a:rPr>
              <a:t>تاریخچه</a:t>
            </a:r>
            <a:endParaRPr lang="en-US" b="1" dirty="0">
              <a:cs typeface="2  Lotus" pitchFamily="2" charset="-78"/>
            </a:endParaRPr>
          </a:p>
        </p:txBody>
      </p:sp>
      <p:sp>
        <p:nvSpPr>
          <p:cNvPr id="3" name="Content Placeholder 2"/>
          <p:cNvSpPr>
            <a:spLocks noGrp="1"/>
          </p:cNvSpPr>
          <p:nvPr>
            <p:ph idx="1"/>
          </p:nvPr>
        </p:nvSpPr>
        <p:spPr>
          <a:xfrm>
            <a:off x="914400" y="1295400"/>
            <a:ext cx="7543800" cy="4724400"/>
          </a:xfrm>
        </p:spPr>
        <p:txBody>
          <a:bodyPr>
            <a:noAutofit/>
          </a:bodyPr>
          <a:lstStyle/>
          <a:p>
            <a:pPr algn="r" rtl="1">
              <a:lnSpc>
                <a:spcPct val="150000"/>
              </a:lnSpc>
            </a:pPr>
            <a:r>
              <a:rPr lang="fa-IR" sz="1800" b="1" dirty="0" smtClean="0">
                <a:cs typeface="2  Lotus" pitchFamily="2" charset="-78"/>
              </a:rPr>
              <a:t>سال 1965 میلادی:</a:t>
            </a:r>
            <a:r>
              <a:rPr lang="en-US" sz="1800" b="1" dirty="0">
                <a:cs typeface="2  Lotus" pitchFamily="2" charset="-78"/>
              </a:rPr>
              <a:t/>
            </a:r>
            <a:br>
              <a:rPr lang="en-US" sz="1800" b="1" dirty="0">
                <a:cs typeface="2  Lotus" pitchFamily="2" charset="-78"/>
              </a:rPr>
            </a:br>
            <a:r>
              <a:rPr lang="ar-SA" sz="1800" b="1" dirty="0" smtClean="0">
                <a:cs typeface="2  Lotus" pitchFamily="2" charset="-78"/>
              </a:rPr>
              <a:t>ژاپن ربات</a:t>
            </a:r>
            <a:r>
              <a:rPr lang="en-US" sz="1800" b="1" dirty="0" smtClean="0">
                <a:cs typeface="2  Lotus" pitchFamily="2" charset="-78"/>
              </a:rPr>
              <a:t> </a:t>
            </a:r>
            <a:r>
              <a:rPr lang="en-US" sz="1800" b="1" dirty="0" err="1">
                <a:cs typeface="2  Lotus" pitchFamily="2" charset="-78"/>
              </a:rPr>
              <a:t>Verstran</a:t>
            </a:r>
            <a:r>
              <a:rPr lang="en-US" sz="1800" b="1" dirty="0">
                <a:cs typeface="2  Lotus" pitchFamily="2" charset="-78"/>
              </a:rPr>
              <a:t> </a:t>
            </a:r>
            <a:r>
              <a:rPr lang="fa-IR" sz="1800" b="1" dirty="0" smtClean="0">
                <a:cs typeface="2  Lotus" pitchFamily="2" charset="-78"/>
              </a:rPr>
              <a:t>(</a:t>
            </a:r>
            <a:r>
              <a:rPr lang="ar-SA" sz="1800" b="1" dirty="0" smtClean="0">
                <a:cs typeface="2  Lotus" pitchFamily="2" charset="-78"/>
              </a:rPr>
              <a:t>نخستین </a:t>
            </a:r>
            <a:r>
              <a:rPr lang="ar-SA" sz="1800" b="1" dirty="0">
                <a:cs typeface="2  Lotus" pitchFamily="2" charset="-78"/>
              </a:rPr>
              <a:t>رباتی که به ژاپن وارد شد) را از</a:t>
            </a:r>
            <a:r>
              <a:rPr lang="en-US" sz="1800" b="1" dirty="0">
                <a:cs typeface="2  Lotus" pitchFamily="2" charset="-78"/>
              </a:rPr>
              <a:t> AMF </a:t>
            </a:r>
            <a:r>
              <a:rPr lang="ar-SA" sz="1800" b="1" dirty="0">
                <a:cs typeface="2  Lotus" pitchFamily="2" charset="-78"/>
              </a:rPr>
              <a:t>خریداری کرد</a:t>
            </a:r>
            <a:r>
              <a:rPr lang="en-US" sz="1800" b="1" dirty="0" smtClean="0">
                <a:cs typeface="2  Lotus" pitchFamily="2" charset="-78"/>
              </a:rPr>
              <a:t>.</a:t>
            </a:r>
            <a:endParaRPr lang="fa-IR" sz="1800" b="1" dirty="0" smtClean="0">
              <a:cs typeface="2  Lotus" pitchFamily="2" charset="-78"/>
            </a:endParaRPr>
          </a:p>
          <a:p>
            <a:pPr algn="r" rtl="1">
              <a:lnSpc>
                <a:spcPct val="150000"/>
              </a:lnSpc>
            </a:pPr>
            <a:r>
              <a:rPr lang="fa-IR" sz="1800" b="1" dirty="0" smtClean="0">
                <a:cs typeface="2  Lotus" pitchFamily="2" charset="-78"/>
              </a:rPr>
              <a:t>سال 1968 میلادی:</a:t>
            </a:r>
          </a:p>
          <a:p>
            <a:pPr marL="68580" indent="0" algn="r" rtl="1">
              <a:lnSpc>
                <a:spcPct val="150000"/>
              </a:lnSpc>
              <a:buNone/>
            </a:pPr>
            <a:r>
              <a:rPr lang="ar-SA" sz="1800" b="1" dirty="0" smtClean="0">
                <a:cs typeface="2  Lotus" pitchFamily="2" charset="-78"/>
              </a:rPr>
              <a:t>کاوازاکی </a:t>
            </a:r>
            <a:r>
              <a:rPr lang="ar-SA" sz="1800" b="1" dirty="0">
                <a:cs typeface="2  Lotus" pitchFamily="2" charset="-78"/>
              </a:rPr>
              <a:t>مجوز طراحی ربات‌های هیدرولیک را از</a:t>
            </a:r>
            <a:r>
              <a:rPr lang="en-US" sz="1800" b="1" dirty="0">
                <a:cs typeface="2  Lotus" pitchFamily="2" charset="-78"/>
              </a:rPr>
              <a:t> </a:t>
            </a:r>
            <a:r>
              <a:rPr lang="en-US" sz="1800" b="1" dirty="0" err="1">
                <a:cs typeface="2  Lotus" pitchFamily="2" charset="-78"/>
              </a:rPr>
              <a:t>Unimation</a:t>
            </a:r>
            <a:r>
              <a:rPr lang="en-US" sz="1800" b="1" dirty="0">
                <a:cs typeface="2  Lotus" pitchFamily="2" charset="-78"/>
              </a:rPr>
              <a:t> </a:t>
            </a:r>
            <a:r>
              <a:rPr lang="ar-SA" sz="1800" b="1" dirty="0">
                <a:cs typeface="2  Lotus" pitchFamily="2" charset="-78"/>
              </a:rPr>
              <a:t>گرفت و تولید آن را در ژاپن آغاز کرد</a:t>
            </a:r>
            <a:r>
              <a:rPr lang="en-US" sz="1800" b="1" dirty="0" smtClean="0">
                <a:cs typeface="2  Lotus" pitchFamily="2" charset="-78"/>
              </a:rPr>
              <a:t>.</a:t>
            </a:r>
            <a:r>
              <a:rPr lang="en-US" sz="1800" b="1" dirty="0">
                <a:cs typeface="2  Lotus" pitchFamily="2" charset="-78"/>
              </a:rPr>
              <a:t/>
            </a:r>
            <a:br>
              <a:rPr lang="en-US" sz="1800" b="1" dirty="0">
                <a:cs typeface="2  Lotus" pitchFamily="2" charset="-78"/>
              </a:rPr>
            </a:br>
            <a:r>
              <a:rPr lang="en-US" sz="1800" b="1" dirty="0" smtClean="0">
                <a:cs typeface="2  Lotus" pitchFamily="2" charset="-78"/>
              </a:rPr>
              <a:t>SRI</a:t>
            </a:r>
            <a:r>
              <a:rPr lang="ar-SA" sz="1800" b="1" dirty="0">
                <a:cs typeface="2  Lotus" pitchFamily="2" charset="-78"/>
              </a:rPr>
              <a:t>،</a:t>
            </a:r>
            <a:r>
              <a:rPr lang="en-US" sz="1800" b="1" dirty="0" err="1">
                <a:cs typeface="2  Lotus" pitchFamily="2" charset="-78"/>
              </a:rPr>
              <a:t>Shakey</a:t>
            </a:r>
            <a:r>
              <a:rPr lang="en-US" sz="1800" b="1" dirty="0">
                <a:cs typeface="2  Lotus" pitchFamily="2" charset="-78"/>
              </a:rPr>
              <a:t> </a:t>
            </a:r>
            <a:r>
              <a:rPr lang="fa-IR" sz="1800" b="1" dirty="0" smtClean="0">
                <a:cs typeface="2  Lotus" pitchFamily="2" charset="-78"/>
              </a:rPr>
              <a:t> (</a:t>
            </a:r>
            <a:r>
              <a:rPr lang="ar-SA" sz="1800" b="1" dirty="0" smtClean="0">
                <a:cs typeface="2  Lotus" pitchFamily="2" charset="-78"/>
              </a:rPr>
              <a:t>یک </a:t>
            </a:r>
            <a:r>
              <a:rPr lang="ar-SA" sz="1800" b="1" dirty="0">
                <a:cs typeface="2  Lotus" pitchFamily="2" charset="-78"/>
              </a:rPr>
              <a:t>ربات سیار با قابلیت بینایی و کنترل با یک کامپیوتر به اندازه یک اتاق) را ساخت</a:t>
            </a:r>
            <a:r>
              <a:rPr lang="en-US" sz="1800" b="1" dirty="0" smtClean="0">
                <a:cs typeface="2  Lotus" pitchFamily="2" charset="-78"/>
              </a:rPr>
              <a:t>.</a:t>
            </a:r>
            <a:endParaRPr lang="fa-IR" sz="1800" b="1" dirty="0" smtClean="0">
              <a:cs typeface="2  Lotus" pitchFamily="2" charset="-78"/>
            </a:endParaRPr>
          </a:p>
          <a:p>
            <a:pPr algn="r" rtl="1">
              <a:lnSpc>
                <a:spcPct val="150000"/>
              </a:lnSpc>
            </a:pPr>
            <a:r>
              <a:rPr lang="fa-IR" sz="1800" b="1" dirty="0" smtClean="0">
                <a:cs typeface="2  Lotus" pitchFamily="2" charset="-78"/>
              </a:rPr>
              <a:t>سال 1970 میلادی:</a:t>
            </a:r>
            <a:r>
              <a:rPr lang="en-US" sz="1800" b="1" dirty="0">
                <a:cs typeface="2  Lotus" pitchFamily="2" charset="-78"/>
              </a:rPr>
              <a:t/>
            </a:r>
            <a:br>
              <a:rPr lang="en-US" sz="1800" b="1" dirty="0">
                <a:cs typeface="2  Lotus" pitchFamily="2" charset="-78"/>
              </a:rPr>
            </a:br>
            <a:r>
              <a:rPr lang="ar-SA" sz="1800" b="1" dirty="0" smtClean="0">
                <a:cs typeface="2  Lotus" pitchFamily="2" charset="-78"/>
              </a:rPr>
              <a:t>پروفسور</a:t>
            </a:r>
            <a:r>
              <a:rPr lang="en-US" sz="1800" b="1" dirty="0" smtClean="0">
                <a:cs typeface="2  Lotus" pitchFamily="2" charset="-78"/>
              </a:rPr>
              <a:t> </a:t>
            </a:r>
            <a:r>
              <a:rPr lang="en-US" sz="1800" b="1" dirty="0">
                <a:cs typeface="2  Lotus" pitchFamily="2" charset="-78"/>
              </a:rPr>
              <a:t>victor </a:t>
            </a:r>
            <a:r>
              <a:rPr lang="en-US" sz="1800" b="1" dirty="0" err="1">
                <a:cs typeface="2  Lotus" pitchFamily="2" charset="-78"/>
              </a:rPr>
              <a:t>sheinman</a:t>
            </a:r>
            <a:r>
              <a:rPr lang="en-US" sz="1800" b="1" dirty="0">
                <a:cs typeface="2  Lotus" pitchFamily="2" charset="-78"/>
              </a:rPr>
              <a:t> </a:t>
            </a:r>
            <a:r>
              <a:rPr lang="ar-SA" sz="1800" b="1" dirty="0">
                <a:cs typeface="2  Lotus" pitchFamily="2" charset="-78"/>
              </a:rPr>
              <a:t>از دانشگاه استنفورد بازوی استاندارد را طراحی کرد. ساختار ترکیب حرکتی او هنوز هم به بازوی استاندارد معروف است</a:t>
            </a:r>
            <a:endParaRPr lang="en-US" sz="1800" b="1" dirty="0">
              <a:cs typeface="2  Lotus" pitchFamily="2" charset="-78"/>
            </a:endParaRPr>
          </a:p>
        </p:txBody>
      </p:sp>
    </p:spTree>
    <p:extLst>
      <p:ext uri="{BB962C8B-B14F-4D97-AF65-F5344CB8AC3E}">
        <p14:creationId xmlns:p14="http://schemas.microsoft.com/office/powerpoint/2010/main" val="1777556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024744" cy="838200"/>
          </a:xfrm>
        </p:spPr>
        <p:txBody>
          <a:bodyPr>
            <a:normAutofit/>
          </a:bodyPr>
          <a:lstStyle/>
          <a:p>
            <a:pPr algn="r" rtl="1"/>
            <a:r>
              <a:rPr lang="fa-IR" b="1" dirty="0" smtClean="0">
                <a:cs typeface="2  Lotus" pitchFamily="2" charset="-78"/>
              </a:rPr>
              <a:t>تاریخچه</a:t>
            </a:r>
            <a:endParaRPr lang="en-US" b="1" dirty="0">
              <a:cs typeface="2  Lotus" pitchFamily="2" charset="-78"/>
            </a:endParaRPr>
          </a:p>
        </p:txBody>
      </p:sp>
      <p:sp>
        <p:nvSpPr>
          <p:cNvPr id="3" name="Content Placeholder 2"/>
          <p:cNvSpPr>
            <a:spLocks noGrp="1"/>
          </p:cNvSpPr>
          <p:nvPr>
            <p:ph idx="1"/>
          </p:nvPr>
        </p:nvSpPr>
        <p:spPr>
          <a:xfrm>
            <a:off x="914400" y="1295400"/>
            <a:ext cx="7543800" cy="4724400"/>
          </a:xfrm>
        </p:spPr>
        <p:txBody>
          <a:bodyPr>
            <a:noAutofit/>
          </a:bodyPr>
          <a:lstStyle/>
          <a:p>
            <a:pPr algn="r" rtl="1">
              <a:lnSpc>
                <a:spcPct val="150000"/>
              </a:lnSpc>
            </a:pPr>
            <a:r>
              <a:rPr lang="fa-IR" sz="1800" b="1" dirty="0" smtClean="0">
                <a:cs typeface="2  Lotus" pitchFamily="2" charset="-78"/>
              </a:rPr>
              <a:t>سال 1973 میلادی:</a:t>
            </a:r>
            <a:r>
              <a:rPr lang="en-US" sz="1800" b="1" dirty="0">
                <a:cs typeface="2  Lotus" pitchFamily="2" charset="-78"/>
              </a:rPr>
              <a:t/>
            </a:r>
            <a:br>
              <a:rPr lang="en-US" sz="1800" b="1" dirty="0">
                <a:cs typeface="2  Lotus" pitchFamily="2" charset="-78"/>
              </a:rPr>
            </a:br>
            <a:r>
              <a:rPr lang="en-US" sz="1800" b="1" dirty="0" err="1" smtClean="0">
                <a:cs typeface="2  Lotus" pitchFamily="2" charset="-78"/>
              </a:rPr>
              <a:t>Cincinnate</a:t>
            </a:r>
            <a:r>
              <a:rPr lang="en-US" sz="1800" b="1" dirty="0" smtClean="0">
                <a:cs typeface="2  Lotus" pitchFamily="2" charset="-78"/>
              </a:rPr>
              <a:t> </a:t>
            </a:r>
            <a:r>
              <a:rPr lang="en-US" sz="1800" b="1" dirty="0">
                <a:cs typeface="2  Lotus" pitchFamily="2" charset="-78"/>
              </a:rPr>
              <a:t>Milacron </a:t>
            </a:r>
            <a:r>
              <a:rPr lang="fa-IR" sz="1800" b="1" dirty="0" smtClean="0">
                <a:cs typeface="2  Lotus" pitchFamily="2" charset="-78"/>
              </a:rPr>
              <a:t> </a:t>
            </a:r>
            <a:r>
              <a:rPr lang="ar-SA" sz="1800" b="1" dirty="0" smtClean="0">
                <a:cs typeface="2  Lotus" pitchFamily="2" charset="-78"/>
              </a:rPr>
              <a:t>اولین </a:t>
            </a:r>
            <a:r>
              <a:rPr lang="ar-SA" sz="1800" b="1" dirty="0">
                <a:cs typeface="2  Lotus" pitchFamily="2" charset="-78"/>
              </a:rPr>
              <a:t>مینی کامپیوتر قابل استفاده تجاری که با رباتهای صنعتی کنترل می شد</a:t>
            </a:r>
            <a:r>
              <a:rPr lang="en-US" sz="1800" b="1" dirty="0">
                <a:cs typeface="2  Lotus" pitchFamily="2" charset="-78"/>
              </a:rPr>
              <a:t>(T3) </a:t>
            </a:r>
            <a:r>
              <a:rPr lang="ar-SA" sz="1800" b="1" dirty="0">
                <a:cs typeface="2  Lotus" pitchFamily="2" charset="-78"/>
              </a:rPr>
              <a:t>را عرضه کرد. ( طراحی توسط</a:t>
            </a:r>
            <a:r>
              <a:rPr lang="en-US" sz="1800" b="1" dirty="0">
                <a:cs typeface="2  Lotus" pitchFamily="2" charset="-78"/>
              </a:rPr>
              <a:t>Richard </a:t>
            </a:r>
            <a:r>
              <a:rPr lang="en-US" sz="1800" b="1" dirty="0" err="1" smtClean="0">
                <a:cs typeface="2  Lotus" pitchFamily="2" charset="-78"/>
              </a:rPr>
              <a:t>Hohn</a:t>
            </a:r>
            <a:r>
              <a:rPr lang="fa-IR" sz="1800" b="1" dirty="0" smtClean="0">
                <a:cs typeface="2  Lotus" pitchFamily="2" charset="-78"/>
              </a:rPr>
              <a:t>)</a:t>
            </a:r>
            <a:endParaRPr lang="fa-IR" sz="1800" b="1" dirty="0">
              <a:cs typeface="2  Lotus" pitchFamily="2" charset="-78"/>
            </a:endParaRPr>
          </a:p>
          <a:p>
            <a:pPr algn="r" rtl="1">
              <a:lnSpc>
                <a:spcPct val="150000"/>
              </a:lnSpc>
            </a:pPr>
            <a:r>
              <a:rPr lang="fa-IR" sz="1800" b="1" dirty="0" smtClean="0">
                <a:cs typeface="2  Lotus" pitchFamily="2" charset="-78"/>
              </a:rPr>
              <a:t>سال 1974 میلادی:</a:t>
            </a:r>
            <a:r>
              <a:rPr lang="en-US" sz="1800" b="1" dirty="0">
                <a:cs typeface="2  Lotus" pitchFamily="2" charset="-78"/>
              </a:rPr>
              <a:t/>
            </a:r>
            <a:br>
              <a:rPr lang="en-US" sz="1800" b="1" dirty="0">
                <a:cs typeface="2  Lotus" pitchFamily="2" charset="-78"/>
              </a:rPr>
            </a:br>
            <a:r>
              <a:rPr lang="ar-SA" sz="1800" b="1" dirty="0" smtClean="0">
                <a:cs typeface="2  Lotus" pitchFamily="2" charset="-78"/>
              </a:rPr>
              <a:t>پروفسور</a:t>
            </a:r>
            <a:r>
              <a:rPr lang="en-US" sz="1800" b="1" dirty="0" smtClean="0">
                <a:cs typeface="2  Lotus" pitchFamily="2" charset="-78"/>
              </a:rPr>
              <a:t> </a:t>
            </a:r>
            <a:r>
              <a:rPr lang="en-US" sz="1800" b="1" dirty="0">
                <a:cs typeface="2  Lotus" pitchFamily="2" charset="-78"/>
              </a:rPr>
              <a:t>Victor </a:t>
            </a:r>
            <a:r>
              <a:rPr lang="en-US" sz="1800" b="1" dirty="0" err="1">
                <a:cs typeface="2  Lotus" pitchFamily="2" charset="-78"/>
              </a:rPr>
              <a:t>Scheinman</a:t>
            </a:r>
            <a:r>
              <a:rPr lang="ar-SA" sz="1800" b="1" dirty="0">
                <a:cs typeface="2  Lotus" pitchFamily="2" charset="-78"/>
              </a:rPr>
              <a:t>، سازنده بازوی استاندارد، </a:t>
            </a:r>
            <a:r>
              <a:rPr lang="en-US" sz="1800" b="1" dirty="0" err="1">
                <a:cs typeface="2  Lotus" pitchFamily="2" charset="-78"/>
              </a:rPr>
              <a:t>Inc</a:t>
            </a:r>
            <a:r>
              <a:rPr lang="en-US" sz="1800" b="1" dirty="0">
                <a:cs typeface="2  Lotus" pitchFamily="2" charset="-78"/>
              </a:rPr>
              <a:t> </a:t>
            </a:r>
            <a:r>
              <a:rPr lang="en-US" sz="1800" b="1" dirty="0" err="1">
                <a:cs typeface="2  Lotus" pitchFamily="2" charset="-78"/>
              </a:rPr>
              <a:t>Vicarm</a:t>
            </a:r>
            <a:r>
              <a:rPr lang="en-US" sz="1800" b="1" dirty="0">
                <a:cs typeface="2  Lotus" pitchFamily="2" charset="-78"/>
              </a:rPr>
              <a:t> </a:t>
            </a:r>
            <a:r>
              <a:rPr lang="ar-SA" sz="1800" b="1" dirty="0">
                <a:cs typeface="2  Lotus" pitchFamily="2" charset="-78"/>
              </a:rPr>
              <a:t>را جهت فروش یک نسخه برای کاربردهای صنعتی ساخت. بازوی جدید با یک مینی کامپیوتر کنترل می‌شد</a:t>
            </a:r>
            <a:r>
              <a:rPr lang="en-US" sz="1800" b="1" dirty="0" smtClean="0">
                <a:cs typeface="2  Lotus" pitchFamily="2" charset="-78"/>
              </a:rPr>
              <a:t>.</a:t>
            </a:r>
            <a:endParaRPr lang="fa-IR" sz="1800" b="1" dirty="0" smtClean="0">
              <a:cs typeface="2  Lotus" pitchFamily="2" charset="-78"/>
            </a:endParaRPr>
          </a:p>
          <a:p>
            <a:pPr algn="r" rtl="1">
              <a:lnSpc>
                <a:spcPct val="150000"/>
              </a:lnSpc>
            </a:pPr>
            <a:r>
              <a:rPr lang="fa-IR" sz="1800" b="1" dirty="0">
                <a:cs typeface="2  Lotus" pitchFamily="2" charset="-78"/>
              </a:rPr>
              <a:t>سال 1976 میلادی:</a:t>
            </a:r>
          </a:p>
          <a:p>
            <a:pPr marL="68580" indent="0" algn="r" rtl="1">
              <a:lnSpc>
                <a:spcPct val="150000"/>
              </a:lnSpc>
              <a:buNone/>
            </a:pPr>
            <a:r>
              <a:rPr lang="en-US" sz="1800" b="1" dirty="0" err="1">
                <a:cs typeface="2  Lotus" pitchFamily="2" charset="-78"/>
              </a:rPr>
              <a:t>Vicarm</a:t>
            </a:r>
            <a:r>
              <a:rPr lang="en-US" sz="1800" b="1" dirty="0">
                <a:cs typeface="2  Lotus" pitchFamily="2" charset="-78"/>
              </a:rPr>
              <a:t> </a:t>
            </a:r>
            <a:r>
              <a:rPr lang="en-US" sz="1800" b="1" dirty="0" err="1">
                <a:cs typeface="2  Lotus" pitchFamily="2" charset="-78"/>
              </a:rPr>
              <a:t>Inc</a:t>
            </a:r>
            <a:r>
              <a:rPr lang="en-US" sz="1800" b="1" dirty="0">
                <a:cs typeface="2  Lotus" pitchFamily="2" charset="-78"/>
              </a:rPr>
              <a:t> </a:t>
            </a:r>
            <a:r>
              <a:rPr lang="ar-SA" sz="1800" b="1" dirty="0">
                <a:cs typeface="2  Lotus" pitchFamily="2" charset="-78"/>
              </a:rPr>
              <a:t>در کاوشگر فضایی وایکینگ 1و2 استفاده شد. یک میکرو کامپیوتر هم در طراحی</a:t>
            </a:r>
            <a:r>
              <a:rPr lang="en-US" sz="1800" b="1" dirty="0">
                <a:cs typeface="2  Lotus" pitchFamily="2" charset="-78"/>
              </a:rPr>
              <a:t> </a:t>
            </a:r>
            <a:r>
              <a:rPr lang="en-US" sz="1800" b="1" dirty="0" err="1">
                <a:cs typeface="2  Lotus" pitchFamily="2" charset="-78"/>
              </a:rPr>
              <a:t>vicarm</a:t>
            </a:r>
            <a:r>
              <a:rPr lang="en-US" sz="1800" b="1" dirty="0">
                <a:cs typeface="2  Lotus" pitchFamily="2" charset="-78"/>
              </a:rPr>
              <a:t> </a:t>
            </a:r>
            <a:r>
              <a:rPr lang="ar-SA" sz="1800" b="1" dirty="0">
                <a:cs typeface="2  Lotus" pitchFamily="2" charset="-78"/>
              </a:rPr>
              <a:t>به کار رفت</a:t>
            </a:r>
            <a:r>
              <a:rPr lang="en-US" sz="1800" b="1" dirty="0">
                <a:cs typeface="2  Lotus" pitchFamily="2" charset="-78"/>
              </a:rPr>
              <a:t>.</a:t>
            </a:r>
            <a:br>
              <a:rPr lang="en-US" sz="1800" b="1" dirty="0">
                <a:cs typeface="2  Lotus" pitchFamily="2" charset="-78"/>
              </a:rPr>
            </a:br>
            <a:endParaRPr lang="en-US" sz="1800" b="1" dirty="0">
              <a:cs typeface="2  Lotus" pitchFamily="2" charset="-78"/>
            </a:endParaRPr>
          </a:p>
        </p:txBody>
      </p:sp>
    </p:spTree>
    <p:extLst>
      <p:ext uri="{BB962C8B-B14F-4D97-AF65-F5344CB8AC3E}">
        <p14:creationId xmlns:p14="http://schemas.microsoft.com/office/powerpoint/2010/main" val="4167229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024744" cy="838200"/>
          </a:xfrm>
        </p:spPr>
        <p:txBody>
          <a:bodyPr>
            <a:normAutofit/>
          </a:bodyPr>
          <a:lstStyle/>
          <a:p>
            <a:pPr algn="r" rtl="1"/>
            <a:r>
              <a:rPr lang="fa-IR" b="1" dirty="0" smtClean="0">
                <a:cs typeface="2  Lotus" pitchFamily="2" charset="-78"/>
              </a:rPr>
              <a:t>تاریخچه</a:t>
            </a:r>
            <a:endParaRPr lang="en-US" b="1" dirty="0">
              <a:cs typeface="2  Lotus" pitchFamily="2" charset="-78"/>
            </a:endParaRPr>
          </a:p>
        </p:txBody>
      </p:sp>
      <p:sp>
        <p:nvSpPr>
          <p:cNvPr id="3" name="Content Placeholder 2"/>
          <p:cNvSpPr>
            <a:spLocks noGrp="1"/>
          </p:cNvSpPr>
          <p:nvPr>
            <p:ph idx="1"/>
          </p:nvPr>
        </p:nvSpPr>
        <p:spPr>
          <a:xfrm>
            <a:off x="914400" y="1295400"/>
            <a:ext cx="7543800" cy="4724400"/>
          </a:xfrm>
        </p:spPr>
        <p:txBody>
          <a:bodyPr>
            <a:noAutofit/>
          </a:bodyPr>
          <a:lstStyle/>
          <a:p>
            <a:pPr marL="68580" indent="0" algn="r" rtl="1">
              <a:lnSpc>
                <a:spcPct val="150000"/>
              </a:lnSpc>
              <a:buNone/>
            </a:pPr>
            <a:r>
              <a:rPr lang="fa-IR" sz="1800" b="1" dirty="0" smtClean="0">
                <a:cs typeface="2  Lotus" pitchFamily="2" charset="-78"/>
              </a:rPr>
              <a:t>سال </a:t>
            </a:r>
            <a:r>
              <a:rPr lang="fa-IR" sz="1800" b="1" dirty="0">
                <a:cs typeface="2  Lotus" pitchFamily="2" charset="-78"/>
              </a:rPr>
              <a:t>1977 میلادی:</a:t>
            </a:r>
            <a:r>
              <a:rPr lang="en-US" sz="1800" b="1" dirty="0">
                <a:cs typeface="2  Lotus" pitchFamily="2" charset="-78"/>
              </a:rPr>
              <a:t/>
            </a:r>
            <a:br>
              <a:rPr lang="en-US" sz="1800" b="1" dirty="0">
                <a:cs typeface="2  Lotus" pitchFamily="2" charset="-78"/>
              </a:rPr>
            </a:br>
            <a:r>
              <a:rPr lang="ar-SA" sz="1800" b="1" dirty="0">
                <a:cs typeface="2  Lotus" pitchFamily="2" charset="-78"/>
              </a:rPr>
              <a:t>یک شرکت ربات اروپایی</a:t>
            </a:r>
            <a:r>
              <a:rPr lang="en-US" sz="1800" b="1" dirty="0">
                <a:cs typeface="2  Lotus" pitchFamily="2" charset="-78"/>
              </a:rPr>
              <a:t> (ASEA)</a:t>
            </a:r>
            <a:r>
              <a:rPr lang="ar-SA" sz="1800" b="1" dirty="0">
                <a:cs typeface="2  Lotus" pitchFamily="2" charset="-78"/>
              </a:rPr>
              <a:t>، دو اندازه از ربات‌های قدرتمند الکتریکی صنعتی را عرضه کرد که هر دو ربات از یک کنترلر میکرو کامپیوتر برای برنامه ریزی عملکرد خود استفاده می‌کردند</a:t>
            </a:r>
            <a:r>
              <a:rPr lang="en-US" sz="1800" b="1" dirty="0">
                <a:cs typeface="2  Lotus" pitchFamily="2" charset="-78"/>
              </a:rPr>
              <a:t>.</a:t>
            </a:r>
            <a:endParaRPr lang="fa-IR" sz="1800" b="1" dirty="0">
              <a:cs typeface="2  Lotus" pitchFamily="2" charset="-78"/>
            </a:endParaRPr>
          </a:p>
          <a:p>
            <a:pPr marL="68580" indent="0" algn="r" rtl="1">
              <a:lnSpc>
                <a:spcPct val="150000"/>
              </a:lnSpc>
              <a:buNone/>
            </a:pPr>
            <a:r>
              <a:rPr lang="en-US" sz="1800" b="1" dirty="0" err="1">
                <a:cs typeface="2  Lotus" pitchFamily="2" charset="-78"/>
              </a:rPr>
              <a:t>vicarm</a:t>
            </a:r>
            <a:r>
              <a:rPr lang="en-US" sz="1800" b="1" dirty="0">
                <a:cs typeface="2  Lotus" pitchFamily="2" charset="-78"/>
              </a:rPr>
              <a:t> </a:t>
            </a:r>
            <a:r>
              <a:rPr lang="en-US" sz="1800" b="1" dirty="0" err="1">
                <a:cs typeface="2  Lotus" pitchFamily="2" charset="-78"/>
              </a:rPr>
              <a:t>Inc</a:t>
            </a:r>
            <a:r>
              <a:rPr lang="en-US" sz="1800" b="1" dirty="0">
                <a:cs typeface="2  Lotus" pitchFamily="2" charset="-78"/>
              </a:rPr>
              <a:t>, </a:t>
            </a:r>
            <a:r>
              <a:rPr lang="en-US" sz="1800" b="1" dirty="0" err="1">
                <a:cs typeface="2  Lotus" pitchFamily="2" charset="-78"/>
              </a:rPr>
              <a:t>Unimation</a:t>
            </a:r>
            <a:r>
              <a:rPr lang="en-US" sz="1800" b="1" dirty="0">
                <a:cs typeface="2  Lotus" pitchFamily="2" charset="-78"/>
              </a:rPr>
              <a:t> </a:t>
            </a:r>
            <a:r>
              <a:rPr lang="ar-SA" sz="1800" b="1" dirty="0">
                <a:cs typeface="2  Lotus" pitchFamily="2" charset="-78"/>
              </a:rPr>
              <a:t>را فروخت</a:t>
            </a:r>
            <a:r>
              <a:rPr lang="en-US" sz="1800" b="1" dirty="0" smtClean="0">
                <a:cs typeface="2  Lotus" pitchFamily="2" charset="-78"/>
              </a:rPr>
              <a:t>.</a:t>
            </a:r>
            <a:endParaRPr lang="fa-IR" sz="1800" b="1" dirty="0" smtClean="0">
              <a:cs typeface="2  Lotus" pitchFamily="2" charset="-78"/>
            </a:endParaRPr>
          </a:p>
          <a:p>
            <a:pPr marL="68580" indent="0" algn="r" rtl="1">
              <a:lnSpc>
                <a:spcPct val="150000"/>
              </a:lnSpc>
              <a:buNone/>
            </a:pPr>
            <a:r>
              <a:rPr lang="fa-IR" sz="1800" b="1" dirty="0" smtClean="0">
                <a:cs typeface="2  Lotus" pitchFamily="2" charset="-78"/>
              </a:rPr>
              <a:t>سال 1978 میلادی:</a:t>
            </a:r>
            <a:r>
              <a:rPr lang="en-US" sz="1800" b="1" dirty="0">
                <a:cs typeface="2  Lotus" pitchFamily="2" charset="-78"/>
              </a:rPr>
              <a:t/>
            </a:r>
            <a:br>
              <a:rPr lang="en-US" sz="1800" b="1" dirty="0">
                <a:cs typeface="2  Lotus" pitchFamily="2" charset="-78"/>
              </a:rPr>
            </a:br>
            <a:r>
              <a:rPr lang="en-US" sz="1800" b="1" dirty="0" err="1" smtClean="0">
                <a:cs typeface="2  Lotus" pitchFamily="2" charset="-78"/>
              </a:rPr>
              <a:t>unimation</a:t>
            </a:r>
            <a:r>
              <a:rPr lang="en-US" sz="1800" b="1" dirty="0" smtClean="0">
                <a:cs typeface="2  Lotus" pitchFamily="2" charset="-78"/>
              </a:rPr>
              <a:t> </a:t>
            </a:r>
            <a:r>
              <a:rPr lang="fa-IR" sz="1800" b="1" dirty="0" smtClean="0">
                <a:cs typeface="2  Lotus" pitchFamily="2" charset="-78"/>
              </a:rPr>
              <a:t> </a:t>
            </a:r>
            <a:r>
              <a:rPr lang="ar-SA" sz="1800" b="1" dirty="0" smtClean="0">
                <a:cs typeface="2  Lotus" pitchFamily="2" charset="-78"/>
              </a:rPr>
              <a:t>با </a:t>
            </a:r>
            <a:r>
              <a:rPr lang="ar-SA" sz="1800" b="1" dirty="0">
                <a:cs typeface="2  Lotus" pitchFamily="2" charset="-78"/>
              </a:rPr>
              <a:t>استفاده از تکنولوژی</a:t>
            </a:r>
            <a:r>
              <a:rPr lang="en-US" sz="1800" b="1" dirty="0">
                <a:cs typeface="2  Lotus" pitchFamily="2" charset="-78"/>
              </a:rPr>
              <a:t> </a:t>
            </a:r>
            <a:r>
              <a:rPr lang="en-US" sz="1800" b="1" dirty="0" err="1">
                <a:cs typeface="2  Lotus" pitchFamily="2" charset="-78"/>
              </a:rPr>
              <a:t>Vicarm</a:t>
            </a:r>
            <a:r>
              <a:rPr lang="en-US" sz="1800" b="1" dirty="0">
                <a:cs typeface="2  Lotus" pitchFamily="2" charset="-78"/>
              </a:rPr>
              <a:t> ( puma) </a:t>
            </a:r>
            <a:r>
              <a:rPr lang="ar-SA" sz="1800" b="1" dirty="0">
                <a:cs typeface="2  Lotus" pitchFamily="2" charset="-78"/>
              </a:rPr>
              <a:t>ماشین قابل برنامه‌ریزی برای مونتاژ</a:t>
            </a:r>
            <a:r>
              <a:rPr lang="en-US" sz="1800" b="1" dirty="0">
                <a:cs typeface="2  Lotus" pitchFamily="2" charset="-78"/>
              </a:rPr>
              <a:t>( puma) </a:t>
            </a:r>
            <a:r>
              <a:rPr lang="ar-SA" sz="1800" b="1" dirty="0">
                <a:cs typeface="2  Lotus" pitchFamily="2" charset="-78"/>
              </a:rPr>
              <a:t>را توسعه داد . امروزه همچنان می‌توان</a:t>
            </a:r>
            <a:r>
              <a:rPr lang="en-US" sz="1800" b="1" dirty="0">
                <a:cs typeface="2  Lotus" pitchFamily="2" charset="-78"/>
              </a:rPr>
              <a:t> puma </a:t>
            </a:r>
            <a:r>
              <a:rPr lang="ar-SA" sz="1800" b="1" dirty="0">
                <a:cs typeface="2  Lotus" pitchFamily="2" charset="-78"/>
              </a:rPr>
              <a:t>را در بسیاری از آزمایشگاه‌های تحقیقاتی یافت</a:t>
            </a:r>
            <a:r>
              <a:rPr lang="en-US" sz="1800" b="1" dirty="0">
                <a:cs typeface="2  Lotus" pitchFamily="2" charset="-78"/>
              </a:rPr>
              <a:t>.</a:t>
            </a:r>
            <a:br>
              <a:rPr lang="en-US" sz="1800" b="1" dirty="0">
                <a:cs typeface="2  Lotus" pitchFamily="2" charset="-78"/>
              </a:rPr>
            </a:br>
            <a:r>
              <a:rPr lang="ar-SA" sz="1800" b="1" dirty="0" smtClean="0">
                <a:cs typeface="2  Lotus" pitchFamily="2" charset="-78"/>
              </a:rPr>
              <a:t>ماشین </a:t>
            </a:r>
            <a:r>
              <a:rPr lang="ar-SA" sz="1800" b="1" dirty="0">
                <a:cs typeface="2  Lotus" pitchFamily="2" charset="-78"/>
              </a:rPr>
              <a:t>خودکار</a:t>
            </a:r>
            <a:r>
              <a:rPr lang="en-US" sz="1800" b="1" dirty="0">
                <a:cs typeface="2  Lotus" pitchFamily="2" charset="-78"/>
              </a:rPr>
              <a:t> Brooks </a:t>
            </a:r>
            <a:r>
              <a:rPr lang="ar-SA" sz="1800" b="1" dirty="0">
                <a:cs typeface="2  Lotus" pitchFamily="2" charset="-78"/>
              </a:rPr>
              <a:t>تولید شد</a:t>
            </a:r>
            <a:r>
              <a:rPr lang="en-US" sz="1800" b="1" dirty="0">
                <a:cs typeface="2  Lotus" pitchFamily="2" charset="-78"/>
              </a:rPr>
              <a:t>.</a:t>
            </a:r>
            <a:br>
              <a:rPr lang="en-US" sz="1800" b="1" dirty="0">
                <a:cs typeface="2  Lotus" pitchFamily="2" charset="-78"/>
              </a:rPr>
            </a:br>
            <a:r>
              <a:rPr lang="en-US" sz="1800" b="1" dirty="0" smtClean="0">
                <a:cs typeface="2  Lotus" pitchFamily="2" charset="-78"/>
              </a:rPr>
              <a:t>IBM </a:t>
            </a:r>
            <a:r>
              <a:rPr lang="ar-SA" sz="1800" b="1" dirty="0">
                <a:cs typeface="2  Lotus" pitchFamily="2" charset="-78"/>
              </a:rPr>
              <a:t>و</a:t>
            </a:r>
            <a:r>
              <a:rPr lang="en-US" sz="1800" b="1" dirty="0">
                <a:cs typeface="2  Lotus" pitchFamily="2" charset="-78"/>
              </a:rPr>
              <a:t> SANKYO </a:t>
            </a:r>
            <a:r>
              <a:rPr lang="ar-SA" sz="1800" b="1" dirty="0">
                <a:cs typeface="2  Lotus" pitchFamily="2" charset="-78"/>
              </a:rPr>
              <a:t>ربات با بازوی انتخاب کننده، جمع کننده و مفصلی</a:t>
            </a:r>
            <a:r>
              <a:rPr lang="en-US" sz="1800" b="1" dirty="0">
                <a:cs typeface="2  Lotus" pitchFamily="2" charset="-78"/>
              </a:rPr>
              <a:t> (SCARA) </a:t>
            </a:r>
            <a:r>
              <a:rPr lang="ar-SA" sz="1800" b="1" dirty="0">
                <a:cs typeface="2  Lotus" pitchFamily="2" charset="-78"/>
              </a:rPr>
              <a:t>که در دانشگاه</a:t>
            </a:r>
            <a:r>
              <a:rPr lang="en-US" sz="1800" b="1" dirty="0">
                <a:cs typeface="2  Lotus" pitchFamily="2" charset="-78"/>
              </a:rPr>
              <a:t> Yamanashi </a:t>
            </a:r>
            <a:r>
              <a:rPr lang="ar-SA" sz="1800" b="1" dirty="0">
                <a:cs typeface="2  Lotus" pitchFamily="2" charset="-78"/>
              </a:rPr>
              <a:t>ژاپن برنامه‌ریزی و تولید شده بود، را فروختند</a:t>
            </a:r>
            <a:r>
              <a:rPr lang="en-US" sz="1800" b="1" dirty="0">
                <a:cs typeface="2  Lotus" pitchFamily="2" charset="-78"/>
              </a:rPr>
              <a:t>.</a:t>
            </a:r>
          </a:p>
        </p:txBody>
      </p:sp>
    </p:spTree>
    <p:extLst>
      <p:ext uri="{BB962C8B-B14F-4D97-AF65-F5344CB8AC3E}">
        <p14:creationId xmlns:p14="http://schemas.microsoft.com/office/powerpoint/2010/main" val="1777556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024744" cy="838200"/>
          </a:xfrm>
        </p:spPr>
        <p:txBody>
          <a:bodyPr>
            <a:normAutofit/>
          </a:bodyPr>
          <a:lstStyle/>
          <a:p>
            <a:pPr algn="r" rtl="1"/>
            <a:r>
              <a:rPr lang="fa-IR" b="1" dirty="0" smtClean="0">
                <a:cs typeface="2  Lotus" pitchFamily="2" charset="-78"/>
              </a:rPr>
              <a:t>تاریخچه</a:t>
            </a:r>
            <a:endParaRPr lang="en-US" b="1" dirty="0">
              <a:cs typeface="2  Lotus" pitchFamily="2" charset="-78"/>
            </a:endParaRPr>
          </a:p>
        </p:txBody>
      </p:sp>
      <p:sp>
        <p:nvSpPr>
          <p:cNvPr id="3" name="Content Placeholder 2"/>
          <p:cNvSpPr>
            <a:spLocks noGrp="1"/>
          </p:cNvSpPr>
          <p:nvPr>
            <p:ph idx="1"/>
          </p:nvPr>
        </p:nvSpPr>
        <p:spPr>
          <a:xfrm>
            <a:off x="914400" y="1295400"/>
            <a:ext cx="7543800" cy="4953000"/>
          </a:xfrm>
        </p:spPr>
        <p:txBody>
          <a:bodyPr>
            <a:noAutofit/>
          </a:bodyPr>
          <a:lstStyle/>
          <a:p>
            <a:pPr algn="r" rtl="1">
              <a:lnSpc>
                <a:spcPct val="150000"/>
              </a:lnSpc>
            </a:pPr>
            <a:r>
              <a:rPr lang="fa-IR" sz="1800" b="1" dirty="0" smtClean="0">
                <a:cs typeface="2  Lotus" pitchFamily="2" charset="-78"/>
              </a:rPr>
              <a:t>سال 1980 میلادی:         </a:t>
            </a:r>
            <a:r>
              <a:rPr lang="en-US" sz="1800" b="1" dirty="0" err="1" smtClean="0">
                <a:cs typeface="2  Lotus" pitchFamily="2" charset="-78"/>
              </a:rPr>
              <a:t>Cognex</a:t>
            </a:r>
            <a:r>
              <a:rPr lang="en-US" sz="1800" b="1" dirty="0" smtClean="0">
                <a:cs typeface="2  Lotus" pitchFamily="2" charset="-78"/>
              </a:rPr>
              <a:t> </a:t>
            </a:r>
            <a:r>
              <a:rPr lang="ar-SA" sz="1800" b="1" dirty="0" smtClean="0">
                <a:cs typeface="2  Lotus" pitchFamily="2" charset="-78"/>
              </a:rPr>
              <a:t>تولید </a:t>
            </a:r>
            <a:r>
              <a:rPr lang="ar-SA" sz="1800" b="1" dirty="0">
                <a:cs typeface="2  Lotus" pitchFamily="2" charset="-78"/>
              </a:rPr>
              <a:t>شد</a:t>
            </a:r>
            <a:r>
              <a:rPr lang="en-US" sz="1800" b="1" dirty="0" smtClean="0">
                <a:cs typeface="2  Lotus" pitchFamily="2" charset="-78"/>
              </a:rPr>
              <a:t>.</a:t>
            </a:r>
            <a:endParaRPr lang="fa-IR" sz="1800" b="1" dirty="0" smtClean="0">
              <a:cs typeface="2  Lotus" pitchFamily="2" charset="-78"/>
            </a:endParaRPr>
          </a:p>
          <a:p>
            <a:pPr marL="68580" indent="0" algn="r" rtl="1">
              <a:lnSpc>
                <a:spcPct val="150000"/>
              </a:lnSpc>
              <a:buNone/>
            </a:pPr>
            <a:r>
              <a:rPr lang="fa-IR" sz="1800" b="1" dirty="0" smtClean="0">
                <a:cs typeface="2  Lotus" pitchFamily="2" charset="-78"/>
              </a:rPr>
              <a:t>سال 1980 میلادی:      </a:t>
            </a:r>
            <a:r>
              <a:rPr lang="ar-SA" sz="1800" b="1" dirty="0" smtClean="0">
                <a:cs typeface="2  Lotus" pitchFamily="2" charset="-78"/>
              </a:rPr>
              <a:t>گروه </a:t>
            </a:r>
            <a:r>
              <a:rPr lang="ar-SA" sz="1800" b="1" dirty="0">
                <a:cs typeface="2  Lotus" pitchFamily="2" charset="-78"/>
              </a:rPr>
              <a:t>ربات‌های</a:t>
            </a:r>
            <a:r>
              <a:rPr lang="en-US" sz="1800" b="1" dirty="0">
                <a:cs typeface="2  Lotus" pitchFamily="2" charset="-78"/>
              </a:rPr>
              <a:t> CRS </a:t>
            </a:r>
            <a:r>
              <a:rPr lang="ar-SA" sz="1800" b="1" dirty="0">
                <a:cs typeface="2  Lotus" pitchFamily="2" charset="-78"/>
              </a:rPr>
              <a:t>عرضه شد</a:t>
            </a:r>
            <a:r>
              <a:rPr lang="en-US" sz="1800" b="1" dirty="0" smtClean="0">
                <a:cs typeface="2  Lotus" pitchFamily="2" charset="-78"/>
              </a:rPr>
              <a:t>.</a:t>
            </a:r>
            <a:endParaRPr lang="fa-IR" sz="1800" b="1" dirty="0" smtClean="0">
              <a:cs typeface="2  Lotus" pitchFamily="2" charset="-78"/>
            </a:endParaRPr>
          </a:p>
          <a:p>
            <a:pPr marL="68580" indent="0" algn="r" rtl="1">
              <a:lnSpc>
                <a:spcPct val="150000"/>
              </a:lnSpc>
              <a:buNone/>
            </a:pPr>
            <a:r>
              <a:rPr lang="fa-IR" sz="1800" b="1" dirty="0" smtClean="0">
                <a:cs typeface="2  Lotus" pitchFamily="2" charset="-78"/>
              </a:rPr>
              <a:t>سال 1983 میلادی:</a:t>
            </a:r>
            <a:r>
              <a:rPr lang="en-US" sz="1800" b="1" dirty="0">
                <a:cs typeface="2  Lotus" pitchFamily="2" charset="-78"/>
              </a:rPr>
              <a:t/>
            </a:r>
            <a:br>
              <a:rPr lang="en-US" sz="1800" b="1" dirty="0">
                <a:cs typeface="2  Lotus" pitchFamily="2" charset="-78"/>
              </a:rPr>
            </a:br>
            <a:r>
              <a:rPr lang="ar-SA" sz="1800" b="1" dirty="0" smtClean="0">
                <a:cs typeface="2  Lotus" pitchFamily="2" charset="-78"/>
              </a:rPr>
              <a:t>تکنولوژی</a:t>
            </a:r>
            <a:r>
              <a:rPr lang="en-US" sz="1800" b="1" dirty="0" smtClean="0">
                <a:cs typeface="2  Lotus" pitchFamily="2" charset="-78"/>
              </a:rPr>
              <a:t> </a:t>
            </a:r>
            <a:r>
              <a:rPr lang="en-US" sz="1800" b="1" dirty="0">
                <a:cs typeface="2  Lotus" pitchFamily="2" charset="-78"/>
              </a:rPr>
              <a:t>Adept </a:t>
            </a:r>
            <a:r>
              <a:rPr lang="ar-SA" sz="1800" b="1" dirty="0">
                <a:cs typeface="2  Lotus" pitchFamily="2" charset="-78"/>
              </a:rPr>
              <a:t>عرضه شد</a:t>
            </a:r>
            <a:r>
              <a:rPr lang="en-US" sz="1800" b="1" dirty="0" smtClean="0">
                <a:cs typeface="2  Lotus" pitchFamily="2" charset="-78"/>
              </a:rPr>
              <a:t>.</a:t>
            </a:r>
            <a:endParaRPr lang="fa-IR" sz="1800" b="1" dirty="0" smtClean="0">
              <a:cs typeface="2  Lotus" pitchFamily="2" charset="-78"/>
            </a:endParaRPr>
          </a:p>
          <a:p>
            <a:pPr marL="68580" indent="0" algn="r" rtl="1">
              <a:lnSpc>
                <a:spcPct val="150000"/>
              </a:lnSpc>
              <a:buNone/>
            </a:pPr>
            <a:r>
              <a:rPr lang="fa-IR" sz="1800" b="1" dirty="0" smtClean="0">
                <a:cs typeface="2  Lotus" pitchFamily="2" charset="-78"/>
              </a:rPr>
              <a:t>سال 1984 میلادی:</a:t>
            </a:r>
            <a:r>
              <a:rPr lang="en-US" sz="1800" b="1" dirty="0">
                <a:cs typeface="2  Lotus" pitchFamily="2" charset="-78"/>
              </a:rPr>
              <a:t/>
            </a:r>
            <a:br>
              <a:rPr lang="en-US" sz="1800" b="1" dirty="0">
                <a:cs typeface="2  Lotus" pitchFamily="2" charset="-78"/>
              </a:rPr>
            </a:br>
            <a:r>
              <a:rPr lang="en-US" sz="1800" b="1" dirty="0" smtClean="0">
                <a:cs typeface="2  Lotus" pitchFamily="2" charset="-78"/>
              </a:rPr>
              <a:t>Joseph </a:t>
            </a:r>
            <a:r>
              <a:rPr lang="en-US" sz="1800" b="1" dirty="0" err="1">
                <a:cs typeface="2  Lotus" pitchFamily="2" charset="-78"/>
              </a:rPr>
              <a:t>Engelberger</a:t>
            </a:r>
            <a:r>
              <a:rPr lang="en-US" sz="1800" b="1" dirty="0">
                <a:cs typeface="2  Lotus" pitchFamily="2" charset="-78"/>
              </a:rPr>
              <a:t> </a:t>
            </a:r>
            <a:r>
              <a:rPr lang="ar-SA" sz="1800" b="1" dirty="0">
                <a:cs typeface="2  Lotus" pitchFamily="2" charset="-78"/>
              </a:rPr>
              <a:t>ایجاد تغییرات در رباتیک را آغاز </a:t>
            </a:r>
            <a:r>
              <a:rPr lang="ar-SA" sz="1800" b="1" dirty="0" smtClean="0">
                <a:cs typeface="2  Lotus" pitchFamily="2" charset="-78"/>
              </a:rPr>
              <a:t>کرد</a:t>
            </a:r>
            <a:r>
              <a:rPr lang="fa-IR" sz="1800" b="1" dirty="0" smtClean="0">
                <a:cs typeface="2  Lotus" pitchFamily="2" charset="-78"/>
              </a:rPr>
              <a:t>و</a:t>
            </a:r>
            <a:r>
              <a:rPr lang="ar-SA" sz="1800" b="1" dirty="0" smtClean="0">
                <a:cs typeface="2  Lotus" pitchFamily="2" charset="-78"/>
              </a:rPr>
              <a:t>پس </a:t>
            </a:r>
            <a:r>
              <a:rPr lang="ar-SA" sz="1800" b="1" dirty="0">
                <a:cs typeface="2  Lotus" pitchFamily="2" charset="-78"/>
              </a:rPr>
              <a:t>از آن نام ربات‌های کمکی</a:t>
            </a:r>
            <a:r>
              <a:rPr lang="en-US" sz="1800" b="1" dirty="0">
                <a:cs typeface="2  Lotus" pitchFamily="2" charset="-78"/>
              </a:rPr>
              <a:t> (Helpmate) </a:t>
            </a:r>
            <a:r>
              <a:rPr lang="ar-SA" sz="1800" b="1" dirty="0">
                <a:cs typeface="2  Lotus" pitchFamily="2" charset="-78"/>
              </a:rPr>
              <a:t>به ربات‌های خدماتی توسعه </a:t>
            </a:r>
            <a:r>
              <a:rPr lang="ar-SA" sz="1800" b="1" dirty="0" smtClean="0">
                <a:cs typeface="2  Lotus" pitchFamily="2" charset="-78"/>
              </a:rPr>
              <a:t>یافته</a:t>
            </a:r>
            <a:r>
              <a:rPr lang="en-US" sz="1800" b="1" dirty="0" smtClean="0">
                <a:cs typeface="2  Lotus" pitchFamily="2" charset="-78"/>
              </a:rPr>
              <a:t> </a:t>
            </a:r>
            <a:r>
              <a:rPr lang="en-US" sz="1800" b="1" dirty="0">
                <a:cs typeface="2  Lotus" pitchFamily="2" charset="-78"/>
              </a:rPr>
              <a:t>(developed service Robots) </a:t>
            </a:r>
            <a:r>
              <a:rPr lang="ar-SA" sz="1800" b="1" dirty="0" smtClean="0">
                <a:cs typeface="2  Lotus" pitchFamily="2" charset="-78"/>
              </a:rPr>
              <a:t>تغییر </a:t>
            </a:r>
            <a:r>
              <a:rPr lang="ar-SA" sz="1800" b="1" dirty="0">
                <a:cs typeface="2  Lotus" pitchFamily="2" charset="-78"/>
              </a:rPr>
              <a:t>یافت</a:t>
            </a:r>
            <a:r>
              <a:rPr lang="en-US" sz="1800" b="1" dirty="0" smtClean="0">
                <a:cs typeface="2  Lotus" pitchFamily="2" charset="-78"/>
              </a:rPr>
              <a:t>.</a:t>
            </a:r>
            <a:endParaRPr lang="fa-IR" sz="1800" b="1" dirty="0" smtClean="0">
              <a:cs typeface="2  Lotus" pitchFamily="2" charset="-78"/>
            </a:endParaRPr>
          </a:p>
          <a:p>
            <a:pPr marL="68580" indent="0" algn="r" rtl="1">
              <a:lnSpc>
                <a:spcPct val="150000"/>
              </a:lnSpc>
              <a:buNone/>
            </a:pPr>
            <a:r>
              <a:rPr lang="fa-IR" sz="1800" b="1" dirty="0" smtClean="0">
                <a:cs typeface="2  Lotus" pitchFamily="2" charset="-78"/>
              </a:rPr>
              <a:t>سال 1986 میلادی:</a:t>
            </a:r>
            <a:endParaRPr lang="fa-IR" sz="1800" b="1" dirty="0">
              <a:cs typeface="2  Lotus" pitchFamily="2" charset="-78"/>
            </a:endParaRPr>
          </a:p>
          <a:p>
            <a:pPr marL="68580" indent="0" algn="r" rtl="1">
              <a:lnSpc>
                <a:spcPct val="150000"/>
              </a:lnSpc>
              <a:buNone/>
            </a:pPr>
            <a:r>
              <a:rPr lang="ar-SA" sz="1800" b="1" dirty="0" smtClean="0">
                <a:cs typeface="2  Lotus" pitchFamily="2" charset="-78"/>
              </a:rPr>
              <a:t>با </a:t>
            </a:r>
            <a:r>
              <a:rPr lang="ar-SA" sz="1800" b="1" dirty="0">
                <a:cs typeface="2  Lotus" pitchFamily="2" charset="-78"/>
              </a:rPr>
              <a:t>خاتمه یافتن مجوز </a:t>
            </a:r>
            <a:r>
              <a:rPr lang="ar-SA" sz="1800" b="1" dirty="0" smtClean="0">
                <a:cs typeface="2  Lotus" pitchFamily="2" charset="-78"/>
              </a:rPr>
              <a:t>ساخت</a:t>
            </a:r>
            <a:r>
              <a:rPr lang="fa-IR" sz="1800" b="1" dirty="0" smtClean="0">
                <a:cs typeface="2  Lotus" pitchFamily="2" charset="-78"/>
              </a:rPr>
              <a:t> </a:t>
            </a:r>
            <a:r>
              <a:rPr lang="en-US" sz="1800" b="1" dirty="0" smtClean="0">
                <a:cs typeface="2  Lotus" pitchFamily="2" charset="-78"/>
              </a:rPr>
              <a:t> </a:t>
            </a:r>
            <a:r>
              <a:rPr lang="en-US" sz="1800" b="1" dirty="0" err="1">
                <a:cs typeface="2  Lotus" pitchFamily="2" charset="-78"/>
              </a:rPr>
              <a:t>Unimation</a:t>
            </a:r>
            <a:r>
              <a:rPr lang="ar-SA" sz="1800" b="1" dirty="0">
                <a:cs typeface="2  Lotus" pitchFamily="2" charset="-78"/>
              </a:rPr>
              <a:t>، کاوازاکی خط تولید ربات‌های الکتریکی خود را توسعه داد</a:t>
            </a:r>
            <a:r>
              <a:rPr lang="en-US" sz="1800" b="1" dirty="0">
                <a:cs typeface="2  Lotus" pitchFamily="2" charset="-78"/>
              </a:rPr>
              <a:t>.</a:t>
            </a:r>
          </a:p>
        </p:txBody>
      </p:sp>
    </p:spTree>
    <p:extLst>
      <p:ext uri="{BB962C8B-B14F-4D97-AF65-F5344CB8AC3E}">
        <p14:creationId xmlns:p14="http://schemas.microsoft.com/office/powerpoint/2010/main" val="2787301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024744" cy="838200"/>
          </a:xfrm>
        </p:spPr>
        <p:txBody>
          <a:bodyPr>
            <a:normAutofit/>
          </a:bodyPr>
          <a:lstStyle/>
          <a:p>
            <a:pPr algn="r" rtl="1"/>
            <a:r>
              <a:rPr lang="fa-IR" b="1" dirty="0" smtClean="0">
                <a:cs typeface="2  Lotus" pitchFamily="2" charset="-78"/>
              </a:rPr>
              <a:t>تاریخچه</a:t>
            </a:r>
            <a:endParaRPr lang="en-US" b="1" dirty="0">
              <a:cs typeface="2  Lotus" pitchFamily="2" charset="-78"/>
            </a:endParaRPr>
          </a:p>
        </p:txBody>
      </p:sp>
      <p:sp>
        <p:nvSpPr>
          <p:cNvPr id="3" name="Content Placeholder 2"/>
          <p:cNvSpPr>
            <a:spLocks noGrp="1"/>
          </p:cNvSpPr>
          <p:nvPr>
            <p:ph idx="1"/>
          </p:nvPr>
        </p:nvSpPr>
        <p:spPr>
          <a:xfrm>
            <a:off x="914400" y="1295400"/>
            <a:ext cx="7543800" cy="4724400"/>
          </a:xfrm>
        </p:spPr>
        <p:txBody>
          <a:bodyPr>
            <a:noAutofit/>
          </a:bodyPr>
          <a:lstStyle/>
          <a:p>
            <a:pPr algn="r" rtl="1">
              <a:lnSpc>
                <a:spcPct val="150000"/>
              </a:lnSpc>
            </a:pPr>
            <a:r>
              <a:rPr lang="fa-IR" sz="1800" b="1" dirty="0" smtClean="0">
                <a:cs typeface="2  Lotus" pitchFamily="2" charset="-78"/>
              </a:rPr>
              <a:t>سال 1988 میلادی: </a:t>
            </a:r>
            <a:r>
              <a:rPr lang="ar-SA" sz="1800" b="1" dirty="0" smtClean="0">
                <a:cs typeface="2  Lotus" pitchFamily="2" charset="-78"/>
              </a:rPr>
              <a:t>گروه</a:t>
            </a:r>
            <a:r>
              <a:rPr lang="fa-IR" sz="1800" b="1" dirty="0" smtClean="0">
                <a:cs typeface="2  Lotus" pitchFamily="2" charset="-78"/>
              </a:rPr>
              <a:t> </a:t>
            </a:r>
            <a:r>
              <a:rPr lang="en-US" sz="1800" b="1" dirty="0" smtClean="0">
                <a:cs typeface="2  Lotus" pitchFamily="2" charset="-78"/>
              </a:rPr>
              <a:t> </a:t>
            </a:r>
            <a:r>
              <a:rPr lang="en-US" sz="1800" b="1" dirty="0" err="1">
                <a:cs typeface="2  Lotus" pitchFamily="2" charset="-78"/>
              </a:rPr>
              <a:t>Staubli</a:t>
            </a:r>
            <a:r>
              <a:rPr lang="ar-SA" sz="1800" b="1" dirty="0">
                <a:cs typeface="2  Lotus" pitchFamily="2" charset="-78"/>
              </a:rPr>
              <a:t>، </a:t>
            </a:r>
            <a:r>
              <a:rPr lang="en-US" sz="1800" b="1" dirty="0" err="1">
                <a:cs typeface="2  Lotus" pitchFamily="2" charset="-78"/>
              </a:rPr>
              <a:t>Unimation</a:t>
            </a:r>
            <a:r>
              <a:rPr lang="en-US" sz="1800" b="1" dirty="0">
                <a:cs typeface="2  Lotus" pitchFamily="2" charset="-78"/>
              </a:rPr>
              <a:t> </a:t>
            </a:r>
            <a:r>
              <a:rPr lang="ar-SA" sz="1800" b="1" dirty="0">
                <a:cs typeface="2  Lotus" pitchFamily="2" charset="-78"/>
              </a:rPr>
              <a:t>را از</a:t>
            </a:r>
            <a:r>
              <a:rPr lang="en-US" sz="1800" b="1" dirty="0">
                <a:cs typeface="2  Lotus" pitchFamily="2" charset="-78"/>
              </a:rPr>
              <a:t> </a:t>
            </a:r>
            <a:r>
              <a:rPr lang="en-US" sz="1800" b="1" dirty="0" err="1">
                <a:cs typeface="2  Lotus" pitchFamily="2" charset="-78"/>
              </a:rPr>
              <a:t>Westing</a:t>
            </a:r>
            <a:r>
              <a:rPr lang="en-US" sz="1800" b="1" dirty="0">
                <a:cs typeface="2  Lotus" pitchFamily="2" charset="-78"/>
              </a:rPr>
              <a:t> house </a:t>
            </a:r>
            <a:r>
              <a:rPr lang="ar-SA" sz="1800" b="1" dirty="0">
                <a:cs typeface="2  Lotus" pitchFamily="2" charset="-78"/>
              </a:rPr>
              <a:t>خرید</a:t>
            </a:r>
            <a:r>
              <a:rPr lang="en-US" sz="1800" b="1" dirty="0">
                <a:cs typeface="2  Lotus" pitchFamily="2" charset="-78"/>
              </a:rPr>
              <a:t>.</a:t>
            </a:r>
            <a:br>
              <a:rPr lang="en-US" sz="1800" b="1" dirty="0">
                <a:cs typeface="2  Lotus" pitchFamily="2" charset="-78"/>
              </a:rPr>
            </a:br>
            <a:r>
              <a:rPr lang="fa-IR" sz="1800" b="1" dirty="0" smtClean="0">
                <a:cs typeface="2  Lotus" pitchFamily="2" charset="-78"/>
              </a:rPr>
              <a:t>سال 1989 میلادی: </a:t>
            </a:r>
            <a:r>
              <a:rPr lang="en-US" sz="1800" b="1" dirty="0" smtClean="0">
                <a:cs typeface="2  Lotus" pitchFamily="2" charset="-78"/>
              </a:rPr>
              <a:t> </a:t>
            </a:r>
            <a:r>
              <a:rPr lang="ar-SA" sz="1800" b="1" dirty="0">
                <a:cs typeface="2  Lotus" pitchFamily="2" charset="-78"/>
              </a:rPr>
              <a:t>تکنولوژی</a:t>
            </a:r>
            <a:r>
              <a:rPr lang="en-US" sz="1800" b="1" dirty="0">
                <a:cs typeface="2  Lotus" pitchFamily="2" charset="-78"/>
              </a:rPr>
              <a:t> </a:t>
            </a:r>
            <a:r>
              <a:rPr lang="en-US" sz="1800" b="1" dirty="0" err="1">
                <a:cs typeface="2  Lotus" pitchFamily="2" charset="-78"/>
              </a:rPr>
              <a:t>Sensable</a:t>
            </a:r>
            <a:r>
              <a:rPr lang="en-US" sz="1800" b="1" dirty="0">
                <a:cs typeface="2  Lotus" pitchFamily="2" charset="-78"/>
              </a:rPr>
              <a:t> </a:t>
            </a:r>
            <a:r>
              <a:rPr lang="ar-SA" sz="1800" b="1" dirty="0">
                <a:cs typeface="2  Lotus" pitchFamily="2" charset="-78"/>
              </a:rPr>
              <a:t>عرضه شد</a:t>
            </a:r>
            <a:r>
              <a:rPr lang="en-US" sz="1800" b="1" dirty="0" smtClean="0">
                <a:cs typeface="2  Lotus" pitchFamily="2" charset="-78"/>
              </a:rPr>
              <a:t>.</a:t>
            </a:r>
            <a:endParaRPr lang="fa-IR" sz="1800" b="1" dirty="0" smtClean="0">
              <a:cs typeface="2  Lotus" pitchFamily="2" charset="-78"/>
            </a:endParaRPr>
          </a:p>
          <a:p>
            <a:pPr algn="r" rtl="1">
              <a:lnSpc>
                <a:spcPct val="150000"/>
              </a:lnSpc>
            </a:pPr>
            <a:r>
              <a:rPr lang="fa-IR" sz="1800" b="1" dirty="0" smtClean="0">
                <a:cs typeface="2  Lotus" pitchFamily="2" charset="-78"/>
              </a:rPr>
              <a:t>سال 1994 میلادی:</a:t>
            </a:r>
            <a:r>
              <a:rPr lang="en-US" sz="1800" b="1" dirty="0">
                <a:cs typeface="2  Lotus" pitchFamily="2" charset="-78"/>
              </a:rPr>
              <a:t/>
            </a:r>
            <a:br>
              <a:rPr lang="en-US" sz="1800" b="1" dirty="0">
                <a:cs typeface="2  Lotus" pitchFamily="2" charset="-78"/>
              </a:rPr>
            </a:br>
            <a:r>
              <a:rPr lang="ar-SA" sz="1800" b="1" dirty="0" smtClean="0">
                <a:cs typeface="2  Lotus" pitchFamily="2" charset="-78"/>
              </a:rPr>
              <a:t>یک </a:t>
            </a:r>
            <a:r>
              <a:rPr lang="ar-SA" sz="1800" b="1" dirty="0">
                <a:cs typeface="2  Lotus" pitchFamily="2" charset="-78"/>
              </a:rPr>
              <a:t>ربات متحرک شش پا از مؤسسه رباتیک</a:t>
            </a:r>
            <a:r>
              <a:rPr lang="en-US" sz="1800" b="1" dirty="0">
                <a:cs typeface="2  Lotus" pitchFamily="2" charset="-78"/>
              </a:rPr>
              <a:t> CMU</a:t>
            </a:r>
            <a:r>
              <a:rPr lang="ar-SA" sz="1800" b="1" dirty="0">
                <a:cs typeface="2  Lotus" pitchFamily="2" charset="-78"/>
              </a:rPr>
              <a:t>یک آتشفشان در آلاسکا را برای نمونه‌برداری از گازهای آتشفشانی کاوش کرد</a:t>
            </a:r>
            <a:r>
              <a:rPr lang="en-US" sz="1800" b="1" dirty="0">
                <a:cs typeface="2  Lotus" pitchFamily="2" charset="-78"/>
              </a:rPr>
              <a:t>.</a:t>
            </a:r>
            <a:br>
              <a:rPr lang="en-US" sz="1800" b="1" dirty="0">
                <a:cs typeface="2  Lotus" pitchFamily="2" charset="-78"/>
              </a:rPr>
            </a:br>
            <a:r>
              <a:rPr lang="fa-IR" sz="1800" b="1" dirty="0" smtClean="0">
                <a:cs typeface="2  Lotus" pitchFamily="2" charset="-78"/>
              </a:rPr>
              <a:t>سال 1997 میلادی:</a:t>
            </a:r>
            <a:r>
              <a:rPr lang="en-US" sz="1800" b="1" dirty="0">
                <a:cs typeface="2  Lotus" pitchFamily="2" charset="-78"/>
              </a:rPr>
              <a:t/>
            </a:r>
            <a:br>
              <a:rPr lang="en-US" sz="1800" b="1" dirty="0">
                <a:cs typeface="2  Lotus" pitchFamily="2" charset="-78"/>
              </a:rPr>
            </a:br>
            <a:r>
              <a:rPr lang="ar-SA" sz="1800" b="1" dirty="0" smtClean="0">
                <a:cs typeface="2  Lotus" pitchFamily="2" charset="-78"/>
              </a:rPr>
              <a:t>ربات </a:t>
            </a:r>
            <a:r>
              <a:rPr lang="ar-SA" sz="1800" b="1" dirty="0">
                <a:cs typeface="2  Lotus" pitchFamily="2" charset="-78"/>
              </a:rPr>
              <a:t>راه‌یاب مریخ ناسا از زمانی‌که ربات وارد مریخ شد تصاویری از جهان را ضبط و ربات سیار</a:t>
            </a:r>
            <a:r>
              <a:rPr lang="en-US" sz="1800" b="1" dirty="0">
                <a:cs typeface="2  Lotus" pitchFamily="2" charset="-78"/>
              </a:rPr>
              <a:t> Sojourner </a:t>
            </a:r>
            <a:r>
              <a:rPr lang="ar-SA" sz="1800" b="1" dirty="0">
                <a:cs typeface="2  Lotus" pitchFamily="2" charset="-78"/>
              </a:rPr>
              <a:t>تصاویری از سفرهایش به سیاره‌های دور را ارسال کرد</a:t>
            </a:r>
            <a:r>
              <a:rPr lang="en-US" sz="1800" b="1" dirty="0">
                <a:cs typeface="2  Lotus" pitchFamily="2" charset="-78"/>
              </a:rPr>
              <a:t>.</a:t>
            </a:r>
            <a:br>
              <a:rPr lang="en-US" sz="1800" b="1" dirty="0">
                <a:cs typeface="2  Lotus" pitchFamily="2" charset="-78"/>
              </a:rPr>
            </a:br>
            <a:r>
              <a:rPr lang="fa-IR" sz="1800" b="1" dirty="0" smtClean="0">
                <a:cs typeface="2  Lotus" pitchFamily="2" charset="-78"/>
              </a:rPr>
              <a:t>سال 1998 میلادی:</a:t>
            </a:r>
            <a:r>
              <a:rPr lang="en-US" sz="1800" b="1" dirty="0">
                <a:cs typeface="2  Lotus" pitchFamily="2" charset="-78"/>
              </a:rPr>
              <a:t/>
            </a:r>
            <a:br>
              <a:rPr lang="en-US" sz="1800" b="1" dirty="0">
                <a:cs typeface="2  Lotus" pitchFamily="2" charset="-78"/>
              </a:rPr>
            </a:br>
            <a:r>
              <a:rPr lang="en-US" sz="1800" b="1" dirty="0" smtClean="0">
                <a:cs typeface="2  Lotus" pitchFamily="2" charset="-78"/>
              </a:rPr>
              <a:t>Honda </a:t>
            </a:r>
            <a:r>
              <a:rPr lang="ar-SA" sz="1800" b="1" dirty="0">
                <a:cs typeface="2  Lotus" pitchFamily="2" charset="-78"/>
              </a:rPr>
              <a:t>نمونه ای از</a:t>
            </a:r>
            <a:r>
              <a:rPr lang="en-US" sz="1800" b="1" dirty="0">
                <a:cs typeface="2  Lotus" pitchFamily="2" charset="-78"/>
              </a:rPr>
              <a:t> p3 </a:t>
            </a:r>
            <a:r>
              <a:rPr lang="fa-IR" sz="1800" b="1" dirty="0" smtClean="0">
                <a:cs typeface="2  Lotus" pitchFamily="2" charset="-78"/>
              </a:rPr>
              <a:t>(</a:t>
            </a:r>
            <a:r>
              <a:rPr lang="ar-SA" sz="1800" b="1" dirty="0" smtClean="0">
                <a:cs typeface="2  Lotus" pitchFamily="2" charset="-78"/>
              </a:rPr>
              <a:t>هشتمین </a:t>
            </a:r>
            <a:r>
              <a:rPr lang="ar-SA" sz="1800" b="1" dirty="0">
                <a:cs typeface="2  Lotus" pitchFamily="2" charset="-78"/>
              </a:rPr>
              <a:t>نمونه در پروژه طراحی شبیه انسان ) که در 1986 آغاز شده بود را عرضه کرد</a:t>
            </a:r>
            <a:r>
              <a:rPr lang="en-US" sz="1800" b="1" dirty="0">
                <a:cs typeface="2  Lotus" pitchFamily="2" charset="-78"/>
              </a:rPr>
              <a:t>.</a:t>
            </a:r>
          </a:p>
        </p:txBody>
      </p:sp>
    </p:spTree>
    <p:extLst>
      <p:ext uri="{BB962C8B-B14F-4D97-AF65-F5344CB8AC3E}">
        <p14:creationId xmlns:p14="http://schemas.microsoft.com/office/powerpoint/2010/main" val="908626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024744" cy="838200"/>
          </a:xfrm>
        </p:spPr>
        <p:txBody>
          <a:bodyPr>
            <a:normAutofit/>
          </a:bodyPr>
          <a:lstStyle/>
          <a:p>
            <a:pPr algn="r" rtl="1"/>
            <a:r>
              <a:rPr lang="fa-IR" b="1" dirty="0" smtClean="0">
                <a:cs typeface="2  Lotus" pitchFamily="2" charset="-78"/>
              </a:rPr>
              <a:t>تاریخچه</a:t>
            </a:r>
            <a:endParaRPr lang="en-US" b="1" dirty="0">
              <a:cs typeface="2  Lotus" pitchFamily="2" charset="-78"/>
            </a:endParaRPr>
          </a:p>
        </p:txBody>
      </p:sp>
      <p:sp>
        <p:nvSpPr>
          <p:cNvPr id="3" name="Content Placeholder 2"/>
          <p:cNvSpPr>
            <a:spLocks noGrp="1"/>
          </p:cNvSpPr>
          <p:nvPr>
            <p:ph idx="1"/>
          </p:nvPr>
        </p:nvSpPr>
        <p:spPr>
          <a:xfrm>
            <a:off x="914400" y="1295400"/>
            <a:ext cx="7543800" cy="4724400"/>
          </a:xfrm>
        </p:spPr>
        <p:txBody>
          <a:bodyPr>
            <a:noAutofit/>
          </a:bodyPr>
          <a:lstStyle/>
          <a:p>
            <a:pPr algn="r" rtl="1">
              <a:lnSpc>
                <a:spcPct val="150000"/>
              </a:lnSpc>
            </a:pPr>
            <a:r>
              <a:rPr lang="fa-IR" sz="1800" b="1" dirty="0" smtClean="0">
                <a:cs typeface="2  Lotus" pitchFamily="2" charset="-78"/>
              </a:rPr>
              <a:t>سال 2000 میلادی:</a:t>
            </a:r>
          </a:p>
          <a:p>
            <a:pPr marL="68580" indent="0" algn="r" rtl="1">
              <a:lnSpc>
                <a:spcPct val="150000"/>
              </a:lnSpc>
              <a:buNone/>
            </a:pPr>
            <a:r>
              <a:rPr lang="fa-IR" sz="1800" b="1" dirty="0" smtClean="0">
                <a:cs typeface="2  Lotus" pitchFamily="2" charset="-78"/>
              </a:rPr>
              <a:t> </a:t>
            </a:r>
            <a:r>
              <a:rPr lang="en-US" sz="1800" b="1" dirty="0" smtClean="0">
                <a:cs typeface="2  Lotus" pitchFamily="2" charset="-78"/>
              </a:rPr>
              <a:t>Honda </a:t>
            </a:r>
            <a:r>
              <a:rPr lang="fa-IR" sz="1800" b="1" dirty="0" smtClean="0">
                <a:cs typeface="2  Lotus" pitchFamily="2" charset="-78"/>
              </a:rPr>
              <a:t> </a:t>
            </a:r>
            <a:r>
              <a:rPr lang="ar-SA" sz="1800" b="1" dirty="0" smtClean="0">
                <a:cs typeface="2  Lotus" pitchFamily="2" charset="-78"/>
              </a:rPr>
              <a:t>نمونه </a:t>
            </a:r>
            <a:r>
              <a:rPr lang="ar-SA" sz="1800" b="1" dirty="0">
                <a:cs typeface="2  Lotus" pitchFamily="2" charset="-78"/>
              </a:rPr>
              <a:t>آسیمو نسل بعدی از سری ربات‌های شبیه انسان را عرضه کرد</a:t>
            </a:r>
            <a:r>
              <a:rPr lang="en-US" sz="1800" b="1" dirty="0">
                <a:cs typeface="2  Lotus" pitchFamily="2" charset="-78"/>
              </a:rPr>
              <a:t>.</a:t>
            </a:r>
            <a:br>
              <a:rPr lang="en-US" sz="1800" b="1" dirty="0">
                <a:cs typeface="2  Lotus" pitchFamily="2" charset="-78"/>
              </a:rPr>
            </a:br>
            <a:r>
              <a:rPr lang="en-US" sz="1800" b="1" dirty="0" smtClean="0">
                <a:cs typeface="2  Lotus" pitchFamily="2" charset="-78"/>
              </a:rPr>
              <a:t>Sony </a:t>
            </a:r>
            <a:r>
              <a:rPr lang="fa-IR" sz="1800" b="1" dirty="0" smtClean="0">
                <a:cs typeface="2  Lotus" pitchFamily="2" charset="-78"/>
              </a:rPr>
              <a:t> </a:t>
            </a:r>
            <a:r>
              <a:rPr lang="ar-SA" sz="1800" b="1" dirty="0" smtClean="0">
                <a:cs typeface="2  Lotus" pitchFamily="2" charset="-78"/>
              </a:rPr>
              <a:t>از </a:t>
            </a:r>
            <a:r>
              <a:rPr lang="ar-SA" sz="1800" b="1" dirty="0">
                <a:cs typeface="2  Lotus" pitchFamily="2" charset="-78"/>
              </a:rPr>
              <a:t>ربات شبیه انسان خود که لقب</a:t>
            </a:r>
            <a:r>
              <a:rPr lang="en-US" sz="1800" b="1" dirty="0">
                <a:cs typeface="2  Lotus" pitchFamily="2" charset="-78"/>
              </a:rPr>
              <a:t> SDR ( Sony Dream Robots) </a:t>
            </a:r>
            <a:r>
              <a:rPr lang="ar-SA" sz="1800" b="1" dirty="0">
                <a:cs typeface="2  Lotus" pitchFamily="2" charset="-78"/>
              </a:rPr>
              <a:t>را گرفت، پرده برداری کرد</a:t>
            </a:r>
            <a:r>
              <a:rPr lang="en-US" sz="1800" b="1" dirty="0" smtClean="0">
                <a:cs typeface="2  Lotus" pitchFamily="2" charset="-78"/>
              </a:rPr>
              <a:t>.</a:t>
            </a:r>
            <a:endParaRPr lang="fa-IR" sz="1800" b="1" dirty="0" smtClean="0">
              <a:cs typeface="2  Lotus" pitchFamily="2" charset="-78"/>
            </a:endParaRPr>
          </a:p>
          <a:p>
            <a:pPr marL="68580" indent="0" algn="r" rtl="1">
              <a:lnSpc>
                <a:spcPct val="150000"/>
              </a:lnSpc>
              <a:buNone/>
            </a:pPr>
            <a:r>
              <a:rPr lang="fa-IR" sz="1800" b="1" dirty="0" smtClean="0">
                <a:cs typeface="2  Lotus" pitchFamily="2" charset="-78"/>
              </a:rPr>
              <a:t>سال 2001 میلادی:</a:t>
            </a:r>
            <a:r>
              <a:rPr lang="en-US" sz="1800" b="1" dirty="0">
                <a:cs typeface="2  Lotus" pitchFamily="2" charset="-78"/>
              </a:rPr>
              <a:t/>
            </a:r>
            <a:br>
              <a:rPr lang="en-US" sz="1800" b="1" dirty="0">
                <a:cs typeface="2  Lotus" pitchFamily="2" charset="-78"/>
              </a:rPr>
            </a:br>
            <a:r>
              <a:rPr lang="en-US" sz="1800" b="1" dirty="0" smtClean="0">
                <a:cs typeface="2  Lotus" pitchFamily="2" charset="-78"/>
              </a:rPr>
              <a:t>Sony </a:t>
            </a:r>
            <a:r>
              <a:rPr lang="fa-IR" sz="1800" b="1" dirty="0" smtClean="0">
                <a:cs typeface="2  Lotus" pitchFamily="2" charset="-78"/>
              </a:rPr>
              <a:t> </a:t>
            </a:r>
            <a:r>
              <a:rPr lang="ar-SA" sz="1800" b="1" dirty="0" smtClean="0">
                <a:cs typeface="2  Lotus" pitchFamily="2" charset="-78"/>
              </a:rPr>
              <a:t>دومین </a:t>
            </a:r>
            <a:r>
              <a:rPr lang="ar-SA" sz="1800" b="1" dirty="0">
                <a:cs typeface="2  Lotus" pitchFamily="2" charset="-78"/>
              </a:rPr>
              <a:t>نسل از ربات‌های سگ</a:t>
            </a:r>
            <a:r>
              <a:rPr lang="en-US" sz="1800" b="1" dirty="0">
                <a:cs typeface="2  Lotus" pitchFamily="2" charset="-78"/>
              </a:rPr>
              <a:t> </a:t>
            </a:r>
            <a:r>
              <a:rPr lang="en-US" sz="1800" b="1" dirty="0" err="1">
                <a:cs typeface="2  Lotus" pitchFamily="2" charset="-78"/>
              </a:rPr>
              <a:t>Aibo</a:t>
            </a:r>
            <a:r>
              <a:rPr lang="en-US" sz="1800" b="1" dirty="0">
                <a:cs typeface="2  Lotus" pitchFamily="2" charset="-78"/>
              </a:rPr>
              <a:t> </a:t>
            </a:r>
            <a:r>
              <a:rPr lang="ar-SA" sz="1800" b="1" dirty="0">
                <a:cs typeface="2  Lotus" pitchFamily="2" charset="-78"/>
              </a:rPr>
              <a:t>را عرضه کرد</a:t>
            </a:r>
            <a:r>
              <a:rPr lang="en-US" sz="1800" b="1" dirty="0">
                <a:cs typeface="2  Lotus" pitchFamily="2" charset="-78"/>
              </a:rPr>
              <a:t>.</a:t>
            </a:r>
            <a:br>
              <a:rPr lang="en-US" sz="1800" b="1" dirty="0">
                <a:cs typeface="2  Lotus" pitchFamily="2" charset="-78"/>
              </a:rPr>
            </a:br>
            <a:r>
              <a:rPr lang="ar-SA" sz="1800" b="1" dirty="0" smtClean="0">
                <a:cs typeface="2  Lotus" pitchFamily="2" charset="-78"/>
              </a:rPr>
              <a:t>سیستم </a:t>
            </a:r>
            <a:r>
              <a:rPr lang="ar-SA" sz="1800" b="1" dirty="0">
                <a:cs typeface="2  Lotus" pitchFamily="2" charset="-78"/>
              </a:rPr>
              <a:t>کنترل از راه دور ایستگاه فضایی</a:t>
            </a:r>
            <a:r>
              <a:rPr lang="en-US" sz="1800" b="1" dirty="0">
                <a:cs typeface="2  Lotus" pitchFamily="2" charset="-78"/>
              </a:rPr>
              <a:t>(SSRMS ) </a:t>
            </a:r>
            <a:r>
              <a:rPr lang="ar-SA" sz="1800" b="1" dirty="0">
                <a:cs typeface="2  Lotus" pitchFamily="2" charset="-78"/>
              </a:rPr>
              <a:t>توسط مؤسسه رباتیک</a:t>
            </a:r>
            <a:r>
              <a:rPr lang="en-US" sz="1800" b="1" dirty="0">
                <a:cs typeface="2  Lotus" pitchFamily="2" charset="-78"/>
              </a:rPr>
              <a:t> MD </a:t>
            </a:r>
            <a:r>
              <a:rPr lang="ar-SA" sz="1800" b="1" dirty="0">
                <a:cs typeface="2  Lotus" pitchFamily="2" charset="-78"/>
              </a:rPr>
              <a:t>در کانادا ساخته و با موفقیت به مدار پرتاب شد و عملیات تکمیل ایستگاه فضایی بین‌المللی را آغاز </a:t>
            </a:r>
            <a:r>
              <a:rPr lang="ar-SA" sz="1800" b="1" dirty="0" smtClean="0">
                <a:cs typeface="2  Lotus" pitchFamily="2" charset="-78"/>
              </a:rPr>
              <a:t>کرد</a:t>
            </a:r>
            <a:r>
              <a:rPr lang="fa-IR" sz="1800" b="1" dirty="0" smtClean="0">
                <a:cs typeface="2  Lotus" pitchFamily="2" charset="-78"/>
              </a:rPr>
              <a:t>.</a:t>
            </a:r>
            <a:endParaRPr lang="en-US" sz="1800" b="1" dirty="0">
              <a:cs typeface="2  Lotus" pitchFamily="2" charset="-78"/>
            </a:endParaRPr>
          </a:p>
        </p:txBody>
      </p:sp>
    </p:spTree>
    <p:extLst>
      <p:ext uri="{BB962C8B-B14F-4D97-AF65-F5344CB8AC3E}">
        <p14:creationId xmlns:p14="http://schemas.microsoft.com/office/powerpoint/2010/main" val="4084503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7024744" cy="875264"/>
          </a:xfrm>
        </p:spPr>
        <p:txBody>
          <a:bodyPr/>
          <a:lstStyle/>
          <a:p>
            <a:pPr algn="r" rtl="1"/>
            <a:r>
              <a:rPr lang="fa-IR" dirty="0" smtClean="0">
                <a:cs typeface="2  Lotus" pitchFamily="2" charset="-78"/>
              </a:rPr>
              <a:t>ربات هوشمند</a:t>
            </a:r>
            <a:endParaRPr lang="en-US" dirty="0">
              <a:cs typeface="2  Lotus" pitchFamily="2" charset="-78"/>
            </a:endParaRPr>
          </a:p>
        </p:txBody>
      </p:sp>
      <p:sp>
        <p:nvSpPr>
          <p:cNvPr id="3" name="Content Placeholder 2"/>
          <p:cNvSpPr>
            <a:spLocks noGrp="1"/>
          </p:cNvSpPr>
          <p:nvPr>
            <p:ph idx="1"/>
          </p:nvPr>
        </p:nvSpPr>
        <p:spPr>
          <a:xfrm>
            <a:off x="609600" y="1676400"/>
            <a:ext cx="7696200" cy="4495800"/>
          </a:xfrm>
        </p:spPr>
        <p:txBody>
          <a:bodyPr>
            <a:normAutofit/>
          </a:bodyPr>
          <a:lstStyle/>
          <a:p>
            <a:pPr algn="r" rtl="1"/>
            <a:r>
              <a:rPr lang="ar-SA" sz="2000" b="1" dirty="0">
                <a:cs typeface="2  Lotus" pitchFamily="2" charset="-78"/>
              </a:rPr>
              <a:t>یک تعریف کلی از روبات هوشمند عبارت است از:</a:t>
            </a:r>
            <a:endParaRPr lang="en-US" sz="2000" b="1" dirty="0">
              <a:cs typeface="2  Lotus" pitchFamily="2" charset="-78"/>
            </a:endParaRPr>
          </a:p>
          <a:p>
            <a:pPr algn="ctr" rtl="1">
              <a:buFont typeface="Wingdings" pitchFamily="2" charset="2"/>
              <a:buNone/>
            </a:pPr>
            <a:r>
              <a:rPr lang="ar-SA" sz="2000" b="1" dirty="0" smtClean="0">
                <a:solidFill>
                  <a:schemeClr val="accent1"/>
                </a:solidFill>
                <a:cs typeface="2  Lotus" pitchFamily="2" charset="-78"/>
              </a:rPr>
              <a:t>یک </a:t>
            </a:r>
            <a:r>
              <a:rPr lang="ar-SA" sz="2000" b="1" dirty="0">
                <a:solidFill>
                  <a:schemeClr val="accent1"/>
                </a:solidFill>
                <a:cs typeface="2  Lotus" pitchFamily="2" charset="-78"/>
              </a:rPr>
              <a:t>ماشین قابل برنامه ریزی که بتواند عمل یک موجود هوشمند نظیر انسان را تقلید </a:t>
            </a:r>
            <a:r>
              <a:rPr lang="ar-SA" sz="2000" b="1" dirty="0" smtClean="0">
                <a:solidFill>
                  <a:schemeClr val="accent1"/>
                </a:solidFill>
                <a:cs typeface="2  Lotus" pitchFamily="2" charset="-78"/>
              </a:rPr>
              <a:t>کند</a:t>
            </a:r>
            <a:endParaRPr lang="fa-IR" sz="2000" b="1" dirty="0" smtClean="0">
              <a:solidFill>
                <a:schemeClr val="accent1"/>
              </a:solidFill>
              <a:cs typeface="2  Lotus" pitchFamily="2" charset="-78"/>
            </a:endParaRPr>
          </a:p>
          <a:p>
            <a:pPr algn="ctr" rtl="1">
              <a:buFont typeface="Wingdings" pitchFamily="2" charset="2"/>
              <a:buNone/>
            </a:pPr>
            <a:endParaRPr lang="en-US" sz="2000" b="1" dirty="0">
              <a:solidFill>
                <a:schemeClr val="accent1"/>
              </a:solidFill>
              <a:cs typeface="2  Lotus" pitchFamily="2" charset="-78"/>
            </a:endParaRPr>
          </a:p>
          <a:p>
            <a:pPr algn="r" rtl="1">
              <a:lnSpc>
                <a:spcPct val="90000"/>
              </a:lnSpc>
            </a:pPr>
            <a:r>
              <a:rPr lang="fa-IR" sz="2000" b="1" dirty="0">
                <a:cs typeface="2  Lotus" pitchFamily="2" charset="-78"/>
              </a:rPr>
              <a:t>در واقع یک روبات هوشمند برای انجام هوشمندانه اعمال خود ناگزیر است بسیاری از این روش ها را به خدمت بگیرد:</a:t>
            </a:r>
          </a:p>
          <a:p>
            <a:pPr algn="r" rtl="1">
              <a:lnSpc>
                <a:spcPct val="90000"/>
              </a:lnSpc>
            </a:pPr>
            <a:endParaRPr lang="fa-IR" sz="2000" b="1" dirty="0">
              <a:cs typeface="2  Lotus" pitchFamily="2" charset="-78"/>
            </a:endParaRPr>
          </a:p>
          <a:p>
            <a:pPr algn="r" rtl="1">
              <a:lnSpc>
                <a:spcPct val="90000"/>
              </a:lnSpc>
            </a:pPr>
            <a:r>
              <a:rPr lang="en-US" sz="2000" b="1" dirty="0">
                <a:cs typeface="2  Lotus" pitchFamily="2" charset="-78"/>
              </a:rPr>
              <a:t>Learning, </a:t>
            </a:r>
          </a:p>
          <a:p>
            <a:pPr algn="r" rtl="1">
              <a:lnSpc>
                <a:spcPct val="90000"/>
              </a:lnSpc>
            </a:pPr>
            <a:r>
              <a:rPr lang="en-US" sz="2000" b="1" dirty="0">
                <a:cs typeface="2  Lotus" pitchFamily="2" charset="-78"/>
              </a:rPr>
              <a:t>planning, </a:t>
            </a:r>
          </a:p>
          <a:p>
            <a:pPr algn="r" rtl="1">
              <a:lnSpc>
                <a:spcPct val="90000"/>
              </a:lnSpc>
            </a:pPr>
            <a:r>
              <a:rPr lang="en-US" sz="2000" b="1" dirty="0">
                <a:cs typeface="2  Lotus" pitchFamily="2" charset="-78"/>
              </a:rPr>
              <a:t>reasoning, </a:t>
            </a:r>
          </a:p>
          <a:p>
            <a:pPr algn="r" rtl="1">
              <a:lnSpc>
                <a:spcPct val="90000"/>
              </a:lnSpc>
            </a:pPr>
            <a:r>
              <a:rPr lang="en-US" sz="2000" b="1" dirty="0">
                <a:cs typeface="2  Lotus" pitchFamily="2" charset="-78"/>
              </a:rPr>
              <a:t>problem solving, </a:t>
            </a:r>
          </a:p>
          <a:p>
            <a:pPr algn="r" rtl="1">
              <a:lnSpc>
                <a:spcPct val="90000"/>
              </a:lnSpc>
            </a:pPr>
            <a:r>
              <a:rPr lang="en-US" sz="2000" b="1" dirty="0">
                <a:cs typeface="2  Lotus" pitchFamily="2" charset="-78"/>
              </a:rPr>
              <a:t>knowledge representation, </a:t>
            </a:r>
          </a:p>
          <a:p>
            <a:pPr algn="r" rtl="1">
              <a:lnSpc>
                <a:spcPct val="90000"/>
              </a:lnSpc>
            </a:pPr>
            <a:r>
              <a:rPr lang="en-US" sz="2000" b="1" dirty="0">
                <a:cs typeface="2  Lotus" pitchFamily="2" charset="-78"/>
              </a:rPr>
              <a:t>computer </a:t>
            </a:r>
            <a:r>
              <a:rPr lang="en-US" sz="2000" b="1" dirty="0" smtClean="0">
                <a:cs typeface="2  Lotus" pitchFamily="2" charset="-78"/>
              </a:rPr>
              <a:t>vision</a:t>
            </a:r>
            <a:endParaRPr lang="en-US" sz="2000" b="1" dirty="0">
              <a:cs typeface="2  Lotus" pitchFamily="2" charset="-78"/>
            </a:endParaRPr>
          </a:p>
        </p:txBody>
      </p:sp>
    </p:spTree>
    <p:extLst>
      <p:ext uri="{BB962C8B-B14F-4D97-AF65-F5344CB8AC3E}">
        <p14:creationId xmlns:p14="http://schemas.microsoft.com/office/powerpoint/2010/main" val="4237771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r" rtl="1"/>
            <a:r>
              <a:rPr lang="fa-IR" b="1" dirty="0">
                <a:cs typeface="2  Lotus" pitchFamily="2" charset="-78"/>
              </a:rPr>
              <a:t>اعمال</a:t>
            </a:r>
            <a:r>
              <a:rPr lang="en-US" b="1" dirty="0">
                <a:cs typeface="2  Lotus" pitchFamily="2" charset="-78"/>
              </a:rPr>
              <a:t> </a:t>
            </a:r>
            <a:r>
              <a:rPr lang="fa-IR" b="1" dirty="0">
                <a:cs typeface="2  Lotus" pitchFamily="2" charset="-78"/>
              </a:rPr>
              <a:t>اصلی</a:t>
            </a:r>
            <a:r>
              <a:rPr lang="en-US" b="1" dirty="0">
                <a:cs typeface="2  Lotus" pitchFamily="2" charset="-78"/>
              </a:rPr>
              <a:t> </a:t>
            </a:r>
            <a:r>
              <a:rPr lang="fa-IR" b="1" dirty="0">
                <a:cs typeface="2  Lotus" pitchFamily="2" charset="-78"/>
              </a:rPr>
              <a:t>یک</a:t>
            </a:r>
            <a:r>
              <a:rPr lang="en-US" b="1" dirty="0">
                <a:cs typeface="2  Lotus" pitchFamily="2" charset="-78"/>
              </a:rPr>
              <a:t> </a:t>
            </a:r>
            <a:r>
              <a:rPr lang="fa-IR" b="1" dirty="0">
                <a:cs typeface="2  Lotus" pitchFamily="2" charset="-78"/>
              </a:rPr>
              <a:t>روبات هوشمند</a:t>
            </a:r>
            <a:endParaRPr lang="en-US" b="1" dirty="0">
              <a:cs typeface="2  Lotus" pitchFamily="2" charset="-78"/>
            </a:endParaRPr>
          </a:p>
        </p:txBody>
      </p:sp>
      <p:sp>
        <p:nvSpPr>
          <p:cNvPr id="80899" name="Rectangle 3"/>
          <p:cNvSpPr>
            <a:spLocks noGrp="1" noChangeArrowheads="1"/>
          </p:cNvSpPr>
          <p:nvPr>
            <p:ph type="body" idx="1"/>
          </p:nvPr>
        </p:nvSpPr>
        <p:spPr/>
        <p:txBody>
          <a:bodyPr/>
          <a:lstStyle/>
          <a:p>
            <a:pPr rtl="1"/>
            <a:r>
              <a:rPr lang="en-US" dirty="0"/>
              <a:t>Sense</a:t>
            </a:r>
          </a:p>
          <a:p>
            <a:pPr rtl="1"/>
            <a:r>
              <a:rPr lang="en-US" dirty="0"/>
              <a:t>Act</a:t>
            </a:r>
          </a:p>
          <a:p>
            <a:pPr rtl="1"/>
            <a:r>
              <a:rPr lang="en-US" dirty="0"/>
              <a:t>Plan</a:t>
            </a:r>
          </a:p>
        </p:txBody>
      </p:sp>
      <p:pic>
        <p:nvPicPr>
          <p:cNvPr id="80900" name="Picture 4"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590800"/>
            <a:ext cx="5715000" cy="2624138"/>
          </a:xfrm>
          <a:prstGeom prst="rect">
            <a:avLst/>
          </a:prstGeom>
          <a:noFill/>
          <a:ln>
            <a:noFill/>
          </a:ln>
          <a:extLst>
            <a:ext uri="{909E8E84-426E-40DD-AFC4-6F175D3DCCD1}">
              <a14:hiddenFill xmlns:a14="http://schemas.microsoft.com/office/drawing/2010/main">
                <a:solidFill>
                  <a:srgbClr val="CCCC00"/>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21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204856" y="685800"/>
            <a:ext cx="7024744" cy="875264"/>
          </a:xfrm>
        </p:spPr>
        <p:txBody>
          <a:bodyPr>
            <a:normAutofit/>
          </a:bodyPr>
          <a:lstStyle/>
          <a:p>
            <a:pPr algn="r" rtl="1"/>
            <a:r>
              <a:rPr lang="fa-IR" b="1" dirty="0">
                <a:cs typeface="2  Lotus" pitchFamily="2" charset="-78"/>
              </a:rPr>
              <a:t>روشهای مختلف تعامل روبات با محیط</a:t>
            </a:r>
            <a:endParaRPr lang="en-US" b="1" dirty="0">
              <a:cs typeface="2  Lotus" pitchFamily="2" charset="-78"/>
            </a:endParaRPr>
          </a:p>
        </p:txBody>
      </p:sp>
      <p:sp>
        <p:nvSpPr>
          <p:cNvPr id="81923" name="Text Box 3"/>
          <p:cNvSpPr txBox="1">
            <a:spLocks noChangeArrowheads="1"/>
          </p:cNvSpPr>
          <p:nvPr/>
        </p:nvSpPr>
        <p:spPr bwMode="auto">
          <a:xfrm>
            <a:off x="2901950" y="1738829"/>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endParaRPr lang="en-US" b="1">
              <a:latin typeface="Verdana" pitchFamily="34" charset="0"/>
              <a:cs typeface="2  Lotus" pitchFamily="2" charset="-78"/>
            </a:endParaRPr>
          </a:p>
        </p:txBody>
      </p:sp>
      <p:sp>
        <p:nvSpPr>
          <p:cNvPr id="81924" name="Rectangle 4"/>
          <p:cNvSpPr>
            <a:spLocks noChangeArrowheads="1"/>
          </p:cNvSpPr>
          <p:nvPr/>
        </p:nvSpPr>
        <p:spPr bwMode="auto">
          <a:xfrm>
            <a:off x="2879725" y="1822966"/>
            <a:ext cx="990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b="1">
                <a:latin typeface="Verdana" pitchFamily="34" charset="0"/>
                <a:cs typeface="2  Lotus" pitchFamily="2" charset="-78"/>
              </a:rPr>
              <a:t>SENSE</a:t>
            </a:r>
          </a:p>
        </p:txBody>
      </p:sp>
      <p:sp>
        <p:nvSpPr>
          <p:cNvPr id="81925" name="Rectangle 5"/>
          <p:cNvSpPr>
            <a:spLocks noChangeArrowheads="1"/>
          </p:cNvSpPr>
          <p:nvPr/>
        </p:nvSpPr>
        <p:spPr bwMode="auto">
          <a:xfrm>
            <a:off x="4860925" y="1822966"/>
            <a:ext cx="990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b="1">
                <a:latin typeface="Verdana" pitchFamily="34" charset="0"/>
                <a:cs typeface="2  Lotus" pitchFamily="2" charset="-78"/>
              </a:rPr>
              <a:t>PLAN</a:t>
            </a:r>
          </a:p>
        </p:txBody>
      </p:sp>
      <p:sp>
        <p:nvSpPr>
          <p:cNvPr id="81926" name="Rectangle 6"/>
          <p:cNvSpPr>
            <a:spLocks noChangeArrowheads="1"/>
          </p:cNvSpPr>
          <p:nvPr/>
        </p:nvSpPr>
        <p:spPr bwMode="auto">
          <a:xfrm>
            <a:off x="6994525" y="1822966"/>
            <a:ext cx="990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b="1">
                <a:latin typeface="Verdana" pitchFamily="34" charset="0"/>
                <a:cs typeface="2  Lotus" pitchFamily="2" charset="-78"/>
              </a:rPr>
              <a:t>ACT</a:t>
            </a:r>
          </a:p>
        </p:txBody>
      </p:sp>
      <p:sp>
        <p:nvSpPr>
          <p:cNvPr id="81927" name="Rectangle 7"/>
          <p:cNvSpPr>
            <a:spLocks noChangeArrowheads="1"/>
          </p:cNvSpPr>
          <p:nvPr/>
        </p:nvSpPr>
        <p:spPr bwMode="auto">
          <a:xfrm>
            <a:off x="3565525" y="3499366"/>
            <a:ext cx="990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b="1">
                <a:solidFill>
                  <a:schemeClr val="bg2"/>
                </a:solidFill>
                <a:latin typeface="Verdana" pitchFamily="34" charset="0"/>
                <a:cs typeface="2  Lotus" pitchFamily="2" charset="-78"/>
              </a:rPr>
              <a:t>SENSE</a:t>
            </a:r>
          </a:p>
        </p:txBody>
      </p:sp>
      <p:sp>
        <p:nvSpPr>
          <p:cNvPr id="81928" name="Rectangle 8"/>
          <p:cNvSpPr>
            <a:spLocks noChangeArrowheads="1"/>
          </p:cNvSpPr>
          <p:nvPr/>
        </p:nvSpPr>
        <p:spPr bwMode="auto">
          <a:xfrm>
            <a:off x="6537325" y="3499366"/>
            <a:ext cx="990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b="1">
                <a:solidFill>
                  <a:schemeClr val="bg2"/>
                </a:solidFill>
                <a:latin typeface="Verdana" pitchFamily="34" charset="0"/>
                <a:cs typeface="2  Lotus" pitchFamily="2" charset="-78"/>
              </a:rPr>
              <a:t>ACT</a:t>
            </a:r>
          </a:p>
        </p:txBody>
      </p:sp>
      <p:sp>
        <p:nvSpPr>
          <p:cNvPr id="81929" name="Rectangle 9"/>
          <p:cNvSpPr>
            <a:spLocks noChangeArrowheads="1"/>
          </p:cNvSpPr>
          <p:nvPr/>
        </p:nvSpPr>
        <p:spPr bwMode="auto">
          <a:xfrm>
            <a:off x="3336925" y="5632966"/>
            <a:ext cx="990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b="1">
                <a:solidFill>
                  <a:schemeClr val="bg2"/>
                </a:solidFill>
                <a:latin typeface="Verdana" pitchFamily="34" charset="0"/>
                <a:cs typeface="2  Lotus" pitchFamily="2" charset="-78"/>
              </a:rPr>
              <a:t>SENSE</a:t>
            </a:r>
          </a:p>
        </p:txBody>
      </p:sp>
      <p:sp>
        <p:nvSpPr>
          <p:cNvPr id="81930" name="Rectangle 10"/>
          <p:cNvSpPr>
            <a:spLocks noChangeArrowheads="1"/>
          </p:cNvSpPr>
          <p:nvPr/>
        </p:nvSpPr>
        <p:spPr bwMode="auto">
          <a:xfrm>
            <a:off x="4860925" y="4794766"/>
            <a:ext cx="990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b="1">
                <a:solidFill>
                  <a:schemeClr val="bg2"/>
                </a:solidFill>
                <a:latin typeface="Verdana" pitchFamily="34" charset="0"/>
                <a:cs typeface="2  Lotus" pitchFamily="2" charset="-78"/>
              </a:rPr>
              <a:t>PLAN</a:t>
            </a:r>
          </a:p>
        </p:txBody>
      </p:sp>
      <p:sp>
        <p:nvSpPr>
          <p:cNvPr id="81931" name="Rectangle 11"/>
          <p:cNvSpPr>
            <a:spLocks noChangeArrowheads="1"/>
          </p:cNvSpPr>
          <p:nvPr/>
        </p:nvSpPr>
        <p:spPr bwMode="auto">
          <a:xfrm>
            <a:off x="6308725" y="5632966"/>
            <a:ext cx="990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b="1">
                <a:solidFill>
                  <a:schemeClr val="bg2"/>
                </a:solidFill>
                <a:latin typeface="Verdana" pitchFamily="34" charset="0"/>
                <a:cs typeface="2  Lotus" pitchFamily="2" charset="-78"/>
              </a:rPr>
              <a:t>ACT</a:t>
            </a:r>
          </a:p>
        </p:txBody>
      </p:sp>
      <p:sp>
        <p:nvSpPr>
          <p:cNvPr id="81932" name="Line 12"/>
          <p:cNvSpPr>
            <a:spLocks noChangeShapeType="1"/>
          </p:cNvSpPr>
          <p:nvPr/>
        </p:nvSpPr>
        <p:spPr bwMode="auto">
          <a:xfrm>
            <a:off x="3946525" y="2127766"/>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b="1">
              <a:cs typeface="2  Lotus" pitchFamily="2" charset="-78"/>
            </a:endParaRPr>
          </a:p>
        </p:txBody>
      </p:sp>
      <p:sp>
        <p:nvSpPr>
          <p:cNvPr id="81933" name="Line 13"/>
          <p:cNvSpPr>
            <a:spLocks noChangeShapeType="1"/>
          </p:cNvSpPr>
          <p:nvPr/>
        </p:nvSpPr>
        <p:spPr bwMode="auto">
          <a:xfrm>
            <a:off x="5851525" y="2127766"/>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b="1">
              <a:cs typeface="2  Lotus" pitchFamily="2" charset="-78"/>
            </a:endParaRPr>
          </a:p>
        </p:txBody>
      </p:sp>
      <p:sp>
        <p:nvSpPr>
          <p:cNvPr id="81934" name="Line 14"/>
          <p:cNvSpPr>
            <a:spLocks noChangeShapeType="1"/>
          </p:cNvSpPr>
          <p:nvPr/>
        </p:nvSpPr>
        <p:spPr bwMode="auto">
          <a:xfrm>
            <a:off x="7985125" y="2127766"/>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b="1">
              <a:cs typeface="2  Lotus" pitchFamily="2" charset="-78"/>
            </a:endParaRPr>
          </a:p>
        </p:txBody>
      </p:sp>
      <p:sp>
        <p:nvSpPr>
          <p:cNvPr id="81935" name="Line 15"/>
          <p:cNvSpPr>
            <a:spLocks noChangeShapeType="1"/>
          </p:cNvSpPr>
          <p:nvPr/>
        </p:nvSpPr>
        <p:spPr bwMode="auto">
          <a:xfrm>
            <a:off x="8289925" y="2127766"/>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b="1">
              <a:cs typeface="2  Lotus" pitchFamily="2" charset="-78"/>
            </a:endParaRPr>
          </a:p>
        </p:txBody>
      </p:sp>
      <p:sp>
        <p:nvSpPr>
          <p:cNvPr id="81936" name="Line 16"/>
          <p:cNvSpPr>
            <a:spLocks noChangeShapeType="1"/>
          </p:cNvSpPr>
          <p:nvPr/>
        </p:nvSpPr>
        <p:spPr bwMode="auto">
          <a:xfrm flipH="1">
            <a:off x="2651125" y="2661166"/>
            <a:ext cx="5638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b="1">
              <a:cs typeface="2  Lotus" pitchFamily="2" charset="-78"/>
            </a:endParaRPr>
          </a:p>
        </p:txBody>
      </p:sp>
      <p:sp>
        <p:nvSpPr>
          <p:cNvPr id="81937" name="Line 17"/>
          <p:cNvSpPr>
            <a:spLocks noChangeShapeType="1"/>
          </p:cNvSpPr>
          <p:nvPr/>
        </p:nvSpPr>
        <p:spPr bwMode="auto">
          <a:xfrm flipV="1">
            <a:off x="2651125" y="2127766"/>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b="1">
              <a:cs typeface="2  Lotus" pitchFamily="2" charset="-78"/>
            </a:endParaRPr>
          </a:p>
        </p:txBody>
      </p:sp>
      <p:sp>
        <p:nvSpPr>
          <p:cNvPr id="81938" name="Line 18"/>
          <p:cNvSpPr>
            <a:spLocks noChangeShapeType="1"/>
          </p:cNvSpPr>
          <p:nvPr/>
        </p:nvSpPr>
        <p:spPr bwMode="auto">
          <a:xfrm>
            <a:off x="2651125" y="2127766"/>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b="1">
              <a:cs typeface="2  Lotus" pitchFamily="2" charset="-78"/>
            </a:endParaRPr>
          </a:p>
        </p:txBody>
      </p:sp>
      <p:sp>
        <p:nvSpPr>
          <p:cNvPr id="81939" name="Line 19"/>
          <p:cNvSpPr>
            <a:spLocks noChangeShapeType="1"/>
          </p:cNvSpPr>
          <p:nvPr/>
        </p:nvSpPr>
        <p:spPr bwMode="auto">
          <a:xfrm>
            <a:off x="4556125" y="3804166"/>
            <a:ext cx="1981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b="1">
              <a:cs typeface="2  Lotus" pitchFamily="2" charset="-78"/>
            </a:endParaRPr>
          </a:p>
        </p:txBody>
      </p:sp>
      <p:sp>
        <p:nvSpPr>
          <p:cNvPr id="81940" name="Line 20"/>
          <p:cNvSpPr>
            <a:spLocks noChangeShapeType="1"/>
          </p:cNvSpPr>
          <p:nvPr/>
        </p:nvSpPr>
        <p:spPr bwMode="auto">
          <a:xfrm>
            <a:off x="4327525" y="6013966"/>
            <a:ext cx="1981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b="1">
              <a:cs typeface="2  Lotus" pitchFamily="2" charset="-78"/>
            </a:endParaRPr>
          </a:p>
        </p:txBody>
      </p:sp>
      <p:sp>
        <p:nvSpPr>
          <p:cNvPr id="81941" name="Line 21"/>
          <p:cNvSpPr>
            <a:spLocks noChangeShapeType="1"/>
          </p:cNvSpPr>
          <p:nvPr/>
        </p:nvSpPr>
        <p:spPr bwMode="auto">
          <a:xfrm flipV="1">
            <a:off x="5394325" y="5404366"/>
            <a:ext cx="0" cy="533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b="1">
              <a:cs typeface="2  Lotus" pitchFamily="2" charset="-78"/>
            </a:endParaRPr>
          </a:p>
        </p:txBody>
      </p:sp>
      <p:sp>
        <p:nvSpPr>
          <p:cNvPr id="81942" name="Text Box 22"/>
          <p:cNvSpPr txBox="1">
            <a:spLocks noChangeArrowheads="1"/>
          </p:cNvSpPr>
          <p:nvPr/>
        </p:nvSpPr>
        <p:spPr bwMode="auto">
          <a:xfrm>
            <a:off x="762275" y="1594366"/>
            <a:ext cx="17443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b="1" dirty="0">
                <a:latin typeface="Verdana" pitchFamily="34" charset="0"/>
                <a:cs typeface="2  Lotus" pitchFamily="2" charset="-78"/>
              </a:rPr>
              <a:t>Hierarchical</a:t>
            </a:r>
          </a:p>
        </p:txBody>
      </p:sp>
      <p:sp>
        <p:nvSpPr>
          <p:cNvPr id="81943" name="Text Box 23"/>
          <p:cNvSpPr txBox="1">
            <a:spLocks noChangeArrowheads="1"/>
          </p:cNvSpPr>
          <p:nvPr/>
        </p:nvSpPr>
        <p:spPr bwMode="auto">
          <a:xfrm>
            <a:off x="836435" y="3118366"/>
            <a:ext cx="12987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b="1" dirty="0">
                <a:latin typeface="Verdana" pitchFamily="34" charset="0"/>
                <a:cs typeface="2  Lotus" pitchFamily="2" charset="-78"/>
              </a:rPr>
              <a:t>Reactive</a:t>
            </a:r>
          </a:p>
        </p:txBody>
      </p:sp>
      <p:sp>
        <p:nvSpPr>
          <p:cNvPr id="81944" name="Text Box 24"/>
          <p:cNvSpPr txBox="1">
            <a:spLocks noChangeArrowheads="1"/>
          </p:cNvSpPr>
          <p:nvPr/>
        </p:nvSpPr>
        <p:spPr bwMode="auto">
          <a:xfrm>
            <a:off x="864268" y="5023366"/>
            <a:ext cx="1047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b="1" dirty="0">
                <a:latin typeface="Verdana" pitchFamily="34" charset="0"/>
                <a:cs typeface="2  Lotus" pitchFamily="2" charset="-78"/>
              </a:rPr>
              <a:t>Hybrid</a:t>
            </a:r>
          </a:p>
        </p:txBody>
      </p:sp>
    </p:spTree>
    <p:extLst>
      <p:ext uri="{BB962C8B-B14F-4D97-AF65-F5344CB8AC3E}">
        <p14:creationId xmlns:p14="http://schemas.microsoft.com/office/powerpoint/2010/main" val="2628613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7024744" cy="990600"/>
          </a:xfrm>
        </p:spPr>
        <p:txBody>
          <a:bodyPr>
            <a:normAutofit/>
          </a:bodyPr>
          <a:lstStyle/>
          <a:p>
            <a:pPr algn="r" rtl="1"/>
            <a:r>
              <a:rPr lang="fa-IR" b="1" dirty="0" smtClean="0">
                <a:cs typeface="2  Lotus" pitchFamily="2" charset="-78"/>
              </a:rPr>
              <a:t>ربات</a:t>
            </a:r>
            <a:endParaRPr lang="en-US" b="1" dirty="0">
              <a:cs typeface="2  Lotus" pitchFamily="2" charset="-78"/>
            </a:endParaRPr>
          </a:p>
        </p:txBody>
      </p:sp>
      <p:sp>
        <p:nvSpPr>
          <p:cNvPr id="3" name="Content Placeholder 2"/>
          <p:cNvSpPr>
            <a:spLocks noGrp="1"/>
          </p:cNvSpPr>
          <p:nvPr>
            <p:ph idx="1"/>
          </p:nvPr>
        </p:nvSpPr>
        <p:spPr>
          <a:xfrm>
            <a:off x="762000" y="1676400"/>
            <a:ext cx="7467600" cy="4648200"/>
          </a:xfrm>
        </p:spPr>
        <p:txBody>
          <a:bodyPr>
            <a:normAutofit/>
          </a:bodyPr>
          <a:lstStyle/>
          <a:p>
            <a:pPr algn="r" rtl="1">
              <a:lnSpc>
                <a:spcPct val="150000"/>
              </a:lnSpc>
            </a:pPr>
            <a:r>
              <a:rPr lang="ar-SA" sz="1800" b="1" dirty="0" smtClean="0">
                <a:cs typeface="2  Lotus" pitchFamily="2" charset="-78"/>
              </a:rPr>
              <a:t>ر</a:t>
            </a:r>
            <a:r>
              <a:rPr lang="fa-IR" sz="1800" b="1" dirty="0" smtClean="0">
                <a:cs typeface="2  Lotus" pitchFamily="2" charset="-78"/>
              </a:rPr>
              <a:t>ب</a:t>
            </a:r>
            <a:r>
              <a:rPr lang="ar-SA" sz="1800" b="1" dirty="0" smtClean="0">
                <a:cs typeface="2  Lotus" pitchFamily="2" charset="-78"/>
              </a:rPr>
              <a:t>ات </a:t>
            </a:r>
            <a:r>
              <a:rPr lang="ar-SA" sz="1800" b="1" dirty="0">
                <a:cs typeface="2  Lotus" pitchFamily="2" charset="-78"/>
              </a:rPr>
              <a:t>یک دستگاه </a:t>
            </a:r>
            <a:r>
              <a:rPr lang="ar-SA" sz="1800" b="1" dirty="0" smtClean="0">
                <a:cs typeface="2  Lotus" pitchFamily="2" charset="-78"/>
              </a:rPr>
              <a:t>الکترومکانیکی</a:t>
            </a:r>
            <a:r>
              <a:rPr lang="fa-IR" sz="1800" b="1" dirty="0" smtClean="0">
                <a:cs typeface="2  Lotus" pitchFamily="2" charset="-78"/>
              </a:rPr>
              <a:t> </a:t>
            </a:r>
            <a:r>
              <a:rPr lang="ar-SA" sz="1800" b="1" dirty="0" smtClean="0">
                <a:cs typeface="2  Lotus" pitchFamily="2" charset="-78"/>
              </a:rPr>
              <a:t>یا </a:t>
            </a:r>
            <a:r>
              <a:rPr lang="ar-SA" sz="1800" b="1" dirty="0">
                <a:cs typeface="2  Lotus" pitchFamily="2" charset="-78"/>
              </a:rPr>
              <a:t>یک نرم افزار هوشمند برای جایگزینی با انسان به هدف انجام وظایف گوناگون است</a:t>
            </a:r>
            <a:r>
              <a:rPr lang="en-US" sz="1800" b="1" dirty="0" smtClean="0">
                <a:cs typeface="2  Lotus" pitchFamily="2" charset="-78"/>
              </a:rPr>
              <a:t>.</a:t>
            </a:r>
            <a:r>
              <a:rPr lang="ar-SA" sz="1800" b="1" dirty="0" smtClean="0">
                <a:cs typeface="2  Lotus" pitchFamily="2" charset="-78"/>
              </a:rPr>
              <a:t>یک ماشین</a:t>
            </a:r>
            <a:r>
              <a:rPr lang="fa-IR" sz="1800" b="1" dirty="0">
                <a:cs typeface="2  Lotus" pitchFamily="2" charset="-78"/>
              </a:rPr>
              <a:t> </a:t>
            </a:r>
            <a:r>
              <a:rPr lang="fa-IR" sz="1800" b="1" dirty="0" smtClean="0">
                <a:cs typeface="2  Lotus" pitchFamily="2" charset="-78"/>
              </a:rPr>
              <a:t>ک</a:t>
            </a:r>
            <a:r>
              <a:rPr lang="ar-SA" sz="1800" b="1" dirty="0" smtClean="0">
                <a:cs typeface="2  Lotus" pitchFamily="2" charset="-78"/>
              </a:rPr>
              <a:t>ه </a:t>
            </a:r>
            <a:r>
              <a:rPr lang="ar-SA" sz="1800" b="1" dirty="0">
                <a:cs typeface="2  Lotus" pitchFamily="2" charset="-78"/>
              </a:rPr>
              <a:t>می‌تواند برای عمل به دستورهای گوناگون </a:t>
            </a:r>
            <a:r>
              <a:rPr lang="ar-SA" sz="1800" b="1" dirty="0" smtClean="0">
                <a:cs typeface="2  Lotus" pitchFamily="2" charset="-78"/>
              </a:rPr>
              <a:t>برنامه‌ریزی</a:t>
            </a:r>
            <a:r>
              <a:rPr lang="fa-IR" sz="1800" b="1" dirty="0">
                <a:cs typeface="2  Lotus" pitchFamily="2" charset="-78"/>
              </a:rPr>
              <a:t> </a:t>
            </a:r>
            <a:r>
              <a:rPr lang="ar-SA" sz="1800" b="1" dirty="0" smtClean="0">
                <a:cs typeface="2  Lotus" pitchFamily="2" charset="-78"/>
              </a:rPr>
              <a:t>گردد </a:t>
            </a:r>
            <a:r>
              <a:rPr lang="ar-SA" sz="1800" b="1" dirty="0">
                <a:cs typeface="2  Lotus" pitchFamily="2" charset="-78"/>
              </a:rPr>
              <a:t>و یا یک سری کارهای ویژه انجام دهد. به ویژه آن دسته از کارها که فراتر از توانایی‌های طبیعی و سرشتی بشر باشند. این ماشین‌های مکانیکی برای بهتر به انجام رساندن کارهایی چون احساس کردن، دریافت نمودن و جابجایی اشیا یا کارهای تکراری مانند جوشکاری</a:t>
            </a:r>
            <a:r>
              <a:rPr lang="en-US" sz="1800" b="1" dirty="0">
                <a:cs typeface="2  Lotus" pitchFamily="2" charset="-78"/>
              </a:rPr>
              <a:t> </a:t>
            </a:r>
            <a:r>
              <a:rPr lang="ar-SA" sz="1800" b="1" dirty="0">
                <a:cs typeface="2  Lotus" pitchFamily="2" charset="-78"/>
              </a:rPr>
              <a:t>فراوری می‌شوند</a:t>
            </a:r>
            <a:r>
              <a:rPr lang="en-US" sz="1800" b="1" dirty="0" smtClean="0">
                <a:cs typeface="2  Lotus" pitchFamily="2" charset="-78"/>
              </a:rPr>
              <a:t>.</a:t>
            </a:r>
            <a:endParaRPr lang="fa-IR" sz="1800" b="1" dirty="0" smtClean="0">
              <a:cs typeface="2  Lotus" pitchFamily="2" charset="-78"/>
            </a:endParaRPr>
          </a:p>
          <a:p>
            <a:pPr algn="r" rtl="1">
              <a:lnSpc>
                <a:spcPct val="150000"/>
              </a:lnSpc>
            </a:pPr>
            <a:r>
              <a:rPr lang="fa-IR" sz="1800" b="1" dirty="0">
                <a:cs typeface="2  Lotus" pitchFamily="2" charset="-78"/>
              </a:rPr>
              <a:t>ربات ماشینی هوشمند ، قابل برنامه نویسی و انعطاف پذیر است که برای بدست آوردن اطلاعاتی از محیط خود دارای حسگرهایی است </a:t>
            </a:r>
            <a:r>
              <a:rPr lang="fa-IR" sz="1800" b="1" dirty="0" smtClean="0">
                <a:cs typeface="2  Lotus" pitchFamily="2" charset="-78"/>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algn="r" rtl="1"/>
            <a:r>
              <a:rPr lang="ar-SA" b="1" dirty="0">
                <a:effectLst/>
                <a:cs typeface="2  Lotus" pitchFamily="2" charset="-78"/>
              </a:rPr>
              <a:t>سنسورهای</a:t>
            </a:r>
            <a:r>
              <a:rPr lang="en-US" b="1" dirty="0">
                <a:effectLst/>
                <a:cs typeface="2  Lotus" pitchFamily="2" charset="-78"/>
              </a:rPr>
              <a:t>  </a:t>
            </a:r>
            <a:r>
              <a:rPr lang="ar-SA" b="1" dirty="0">
                <a:effectLst/>
                <a:cs typeface="2  Lotus" pitchFamily="2" charset="-78"/>
              </a:rPr>
              <a:t>روباتهای</a:t>
            </a:r>
            <a:r>
              <a:rPr lang="en-US" b="1" dirty="0">
                <a:effectLst/>
                <a:cs typeface="2  Lotus" pitchFamily="2" charset="-78"/>
              </a:rPr>
              <a:t> </a:t>
            </a:r>
            <a:r>
              <a:rPr lang="ar-SA" b="1" dirty="0">
                <a:effectLst/>
                <a:cs typeface="2  Lotus" pitchFamily="2" charset="-78"/>
              </a:rPr>
              <a:t>هوشمند</a:t>
            </a:r>
            <a:endParaRPr lang="en-US" b="1" dirty="0">
              <a:effectLst/>
              <a:cs typeface="2  Lotus" pitchFamily="2" charset="-78"/>
            </a:endParaRPr>
          </a:p>
        </p:txBody>
      </p:sp>
      <p:sp>
        <p:nvSpPr>
          <p:cNvPr id="49155" name="Rectangle 3"/>
          <p:cNvSpPr>
            <a:spLocks noGrp="1" noChangeArrowheads="1"/>
          </p:cNvSpPr>
          <p:nvPr>
            <p:ph type="body" idx="1"/>
          </p:nvPr>
        </p:nvSpPr>
        <p:spPr/>
        <p:txBody>
          <a:bodyPr/>
          <a:lstStyle/>
          <a:p>
            <a:pPr algn="r" rtl="1"/>
            <a:r>
              <a:rPr lang="en-US" b="1" i="1">
                <a:effectLst/>
                <a:cs typeface="2  Lotus" pitchFamily="2" charset="-78"/>
              </a:rPr>
              <a:t>      Vision</a:t>
            </a:r>
            <a:r>
              <a:rPr lang="ar-SA" b="1">
                <a:effectLst/>
                <a:cs typeface="2  Lotus" pitchFamily="2" charset="-78"/>
              </a:rPr>
              <a:t>برای</a:t>
            </a:r>
            <a:r>
              <a:rPr lang="en-US" b="1">
                <a:effectLst/>
                <a:cs typeface="2  Lotus" pitchFamily="2" charset="-78"/>
              </a:rPr>
              <a:t> </a:t>
            </a:r>
            <a:r>
              <a:rPr lang="ar-SA" b="1">
                <a:effectLst/>
                <a:cs typeface="2  Lotus" pitchFamily="2" charset="-78"/>
              </a:rPr>
              <a:t>دریافت</a:t>
            </a:r>
            <a:r>
              <a:rPr lang="en-US" b="1">
                <a:effectLst/>
                <a:cs typeface="2  Lotus" pitchFamily="2" charset="-78"/>
              </a:rPr>
              <a:t> </a:t>
            </a:r>
            <a:r>
              <a:rPr lang="ar-SA" b="1">
                <a:effectLst/>
                <a:cs typeface="2  Lotus" pitchFamily="2" charset="-78"/>
              </a:rPr>
              <a:t>محیط</a:t>
            </a:r>
            <a:r>
              <a:rPr lang="en-US" b="1">
                <a:effectLst/>
                <a:cs typeface="2  Lotus" pitchFamily="2" charset="-78"/>
              </a:rPr>
              <a:t> </a:t>
            </a:r>
            <a:r>
              <a:rPr lang="ar-SA" b="1">
                <a:effectLst/>
                <a:cs typeface="2  Lotus" pitchFamily="2" charset="-78"/>
              </a:rPr>
              <a:t>پیرامون</a:t>
            </a:r>
            <a:endParaRPr lang="en-US" b="1">
              <a:effectLst/>
              <a:cs typeface="2  Lotus" pitchFamily="2" charset="-78"/>
            </a:endParaRPr>
          </a:p>
          <a:p>
            <a:pPr algn="r" rtl="1"/>
            <a:r>
              <a:rPr lang="en-US" b="1" i="1">
                <a:effectLst/>
                <a:cs typeface="2  Lotus" pitchFamily="2" charset="-78"/>
              </a:rPr>
              <a:t>       Voice </a:t>
            </a:r>
            <a:r>
              <a:rPr lang="fa-IR" b="1" i="1">
                <a:effectLst/>
                <a:cs typeface="2  Lotus" pitchFamily="2" charset="-78"/>
              </a:rPr>
              <a:t>ب</a:t>
            </a:r>
            <a:r>
              <a:rPr lang="ar-SA" b="1" i="1">
                <a:effectLst/>
                <a:cs typeface="2  Lotus" pitchFamily="2" charset="-78"/>
              </a:rPr>
              <a:t>رای</a:t>
            </a:r>
            <a:r>
              <a:rPr lang="en-US" b="1" i="1">
                <a:effectLst/>
                <a:cs typeface="2  Lotus" pitchFamily="2" charset="-78"/>
              </a:rPr>
              <a:t> </a:t>
            </a:r>
            <a:r>
              <a:rPr lang="ar-SA" b="1" i="1">
                <a:effectLst/>
                <a:cs typeface="2  Lotus" pitchFamily="2" charset="-78"/>
              </a:rPr>
              <a:t>صحبت</a:t>
            </a:r>
            <a:r>
              <a:rPr lang="en-US" b="1" i="1">
                <a:effectLst/>
                <a:cs typeface="2  Lotus" pitchFamily="2" charset="-78"/>
              </a:rPr>
              <a:t> </a:t>
            </a:r>
            <a:r>
              <a:rPr lang="ar-SA" b="1" i="1">
                <a:effectLst/>
                <a:cs typeface="2  Lotus" pitchFamily="2" charset="-78"/>
              </a:rPr>
              <a:t>با</a:t>
            </a:r>
            <a:r>
              <a:rPr lang="en-US" b="1" i="1">
                <a:effectLst/>
                <a:cs typeface="2  Lotus" pitchFamily="2" charset="-78"/>
              </a:rPr>
              <a:t> </a:t>
            </a:r>
            <a:r>
              <a:rPr lang="ar-SA" b="1" i="1">
                <a:effectLst/>
                <a:cs typeface="2  Lotus" pitchFamily="2" charset="-78"/>
              </a:rPr>
              <a:t>آدمی</a:t>
            </a:r>
            <a:endParaRPr lang="en-US" b="1">
              <a:effectLst/>
              <a:cs typeface="2  Lotus" pitchFamily="2" charset="-78"/>
            </a:endParaRPr>
          </a:p>
          <a:p>
            <a:pPr algn="r" rtl="1"/>
            <a:r>
              <a:rPr lang="en-US" b="1" i="1">
                <a:effectLst/>
                <a:cs typeface="2  Lotus" pitchFamily="2" charset="-78"/>
              </a:rPr>
              <a:t>   Tactile </a:t>
            </a:r>
            <a:r>
              <a:rPr lang="ar-SA" b="1" i="1">
                <a:effectLst/>
                <a:cs typeface="2  Lotus" pitchFamily="2" charset="-78"/>
              </a:rPr>
              <a:t>برای</a:t>
            </a:r>
            <a:r>
              <a:rPr lang="en-US" b="1" i="1">
                <a:effectLst/>
                <a:cs typeface="2  Lotus" pitchFamily="2" charset="-78"/>
              </a:rPr>
              <a:t> </a:t>
            </a:r>
            <a:r>
              <a:rPr lang="ar-SA" b="1" i="1">
                <a:effectLst/>
                <a:cs typeface="2  Lotus" pitchFamily="2" charset="-78"/>
              </a:rPr>
              <a:t>حس</a:t>
            </a:r>
            <a:r>
              <a:rPr lang="en-US" b="1" i="1">
                <a:effectLst/>
                <a:cs typeface="2  Lotus" pitchFamily="2" charset="-78"/>
              </a:rPr>
              <a:t> </a:t>
            </a:r>
            <a:r>
              <a:rPr lang="ar-SA" b="1" i="1">
                <a:effectLst/>
                <a:cs typeface="2  Lotus" pitchFamily="2" charset="-78"/>
              </a:rPr>
              <a:t>وحود</a:t>
            </a:r>
            <a:r>
              <a:rPr lang="en-US" b="1" i="1">
                <a:effectLst/>
                <a:cs typeface="2  Lotus" pitchFamily="2" charset="-78"/>
              </a:rPr>
              <a:t> </a:t>
            </a:r>
            <a:r>
              <a:rPr lang="ar-SA" b="1" i="1">
                <a:effectLst/>
                <a:cs typeface="2  Lotus" pitchFamily="2" charset="-78"/>
              </a:rPr>
              <a:t>اشیا</a:t>
            </a:r>
            <a:r>
              <a:rPr lang="en-US" b="1" i="1">
                <a:effectLst/>
                <a:cs typeface="2  Lotus" pitchFamily="2" charset="-78"/>
              </a:rPr>
              <a:t> </a:t>
            </a:r>
            <a:r>
              <a:rPr lang="ar-SA" b="1" i="1">
                <a:effectLst/>
                <a:cs typeface="2  Lotus" pitchFamily="2" charset="-78"/>
              </a:rPr>
              <a:t>در</a:t>
            </a:r>
            <a:r>
              <a:rPr lang="en-US" b="1" i="1">
                <a:effectLst/>
                <a:cs typeface="2  Lotus" pitchFamily="2" charset="-78"/>
              </a:rPr>
              <a:t> </a:t>
            </a:r>
            <a:r>
              <a:rPr lang="ar-SA" b="1" i="1">
                <a:effectLst/>
                <a:cs typeface="2  Lotus" pitchFamily="2" charset="-78"/>
              </a:rPr>
              <a:t>سر</a:t>
            </a:r>
            <a:r>
              <a:rPr lang="en-US" b="1" i="1">
                <a:effectLst/>
                <a:cs typeface="2  Lotus" pitchFamily="2" charset="-78"/>
              </a:rPr>
              <a:t> </a:t>
            </a:r>
            <a:r>
              <a:rPr lang="ar-SA" b="1" i="1">
                <a:effectLst/>
                <a:cs typeface="2  Lotus" pitchFamily="2" charset="-78"/>
              </a:rPr>
              <a:t>راه</a:t>
            </a:r>
            <a:r>
              <a:rPr lang="en-US" b="1" i="1">
                <a:effectLst/>
                <a:cs typeface="2  Lotus" pitchFamily="2" charset="-78"/>
              </a:rPr>
              <a:t> </a:t>
            </a:r>
            <a:r>
              <a:rPr lang="ar-SA" b="1" i="1">
                <a:effectLst/>
                <a:cs typeface="2  Lotus" pitchFamily="2" charset="-78"/>
              </a:rPr>
              <a:t>مسیر</a:t>
            </a:r>
            <a:endParaRPr lang="en-US" b="1" i="1">
              <a:effectLst/>
              <a:cs typeface="2  Lotus" pitchFamily="2" charset="-78"/>
            </a:endParaRPr>
          </a:p>
          <a:p>
            <a:pPr algn="r" rtl="1"/>
            <a:r>
              <a:rPr lang="en-US" b="1" i="1">
                <a:effectLst/>
                <a:cs typeface="2  Lotus" pitchFamily="2" charset="-78"/>
              </a:rPr>
              <a:t>    Force </a:t>
            </a:r>
            <a:r>
              <a:rPr lang="ar-SA" b="1" i="1">
                <a:effectLst/>
                <a:cs typeface="2  Lotus" pitchFamily="2" charset="-78"/>
              </a:rPr>
              <a:t>برای</a:t>
            </a:r>
            <a:r>
              <a:rPr lang="en-US" b="1" i="1">
                <a:effectLst/>
                <a:cs typeface="2  Lotus" pitchFamily="2" charset="-78"/>
              </a:rPr>
              <a:t> </a:t>
            </a:r>
            <a:r>
              <a:rPr lang="ar-SA" b="1" i="1">
                <a:effectLst/>
                <a:cs typeface="2  Lotus" pitchFamily="2" charset="-78"/>
              </a:rPr>
              <a:t>تشخیص</a:t>
            </a:r>
            <a:r>
              <a:rPr lang="en-US" b="1" i="1">
                <a:effectLst/>
                <a:cs typeface="2  Lotus" pitchFamily="2" charset="-78"/>
              </a:rPr>
              <a:t> </a:t>
            </a:r>
            <a:r>
              <a:rPr lang="ar-SA" b="1" i="1">
                <a:effectLst/>
                <a:cs typeface="2  Lotus" pitchFamily="2" charset="-78"/>
              </a:rPr>
              <a:t>نیرو</a:t>
            </a:r>
            <a:r>
              <a:rPr lang="en-US" b="1" i="1">
                <a:effectLst/>
                <a:cs typeface="2  Lotus" pitchFamily="2" charset="-78"/>
              </a:rPr>
              <a:t> </a:t>
            </a:r>
            <a:r>
              <a:rPr lang="ar-SA" b="1" i="1">
                <a:effectLst/>
                <a:cs typeface="2  Lotus" pitchFamily="2" charset="-78"/>
              </a:rPr>
              <a:t>در</a:t>
            </a:r>
            <a:r>
              <a:rPr lang="en-US" b="1" i="1">
                <a:effectLst/>
                <a:cs typeface="2  Lotus" pitchFamily="2" charset="-78"/>
              </a:rPr>
              <a:t> </a:t>
            </a:r>
            <a:r>
              <a:rPr lang="ar-SA" b="1" i="1">
                <a:effectLst/>
                <a:cs typeface="2  Lotus" pitchFamily="2" charset="-78"/>
              </a:rPr>
              <a:t>کاربردهائی</a:t>
            </a:r>
            <a:r>
              <a:rPr lang="en-US" b="1" i="1">
                <a:effectLst/>
                <a:cs typeface="2  Lotus" pitchFamily="2" charset="-78"/>
              </a:rPr>
              <a:t> </a:t>
            </a:r>
            <a:r>
              <a:rPr lang="ar-SA" b="1" i="1">
                <a:effectLst/>
                <a:cs typeface="2  Lotus" pitchFamily="2" charset="-78"/>
              </a:rPr>
              <a:t>نظیر</a:t>
            </a:r>
            <a:r>
              <a:rPr lang="en-US" b="1" i="1">
                <a:effectLst/>
                <a:cs typeface="2  Lotus" pitchFamily="2" charset="-78"/>
              </a:rPr>
              <a:t> </a:t>
            </a:r>
            <a:r>
              <a:rPr lang="ar-SA" b="1" i="1">
                <a:effectLst/>
                <a:cs typeface="2  Lotus" pitchFamily="2" charset="-78"/>
              </a:rPr>
              <a:t>مونتاژ</a:t>
            </a:r>
            <a:endParaRPr lang="en-US" b="1" i="1">
              <a:effectLst/>
              <a:cs typeface="2  Lotus" pitchFamily="2" charset="-78"/>
            </a:endParaRPr>
          </a:p>
          <a:p>
            <a:pPr algn="r" rtl="1"/>
            <a:r>
              <a:rPr lang="en-US" b="1" i="1">
                <a:effectLst/>
                <a:cs typeface="2  Lotus" pitchFamily="2" charset="-78"/>
              </a:rPr>
              <a:t>   Laser </a:t>
            </a:r>
            <a:r>
              <a:rPr lang="ar-SA" b="1" i="1">
                <a:effectLst/>
                <a:cs typeface="2  Lotus" pitchFamily="2" charset="-78"/>
              </a:rPr>
              <a:t>برای</a:t>
            </a:r>
            <a:r>
              <a:rPr lang="en-US" b="1" i="1">
                <a:effectLst/>
                <a:cs typeface="2  Lotus" pitchFamily="2" charset="-78"/>
              </a:rPr>
              <a:t> </a:t>
            </a:r>
            <a:r>
              <a:rPr lang="fa-IR" b="1" i="1">
                <a:effectLst/>
                <a:cs typeface="2  Lotus" pitchFamily="2" charset="-78"/>
              </a:rPr>
              <a:t>اندازه</a:t>
            </a:r>
            <a:r>
              <a:rPr lang="en-US" b="1" i="1">
                <a:effectLst/>
                <a:cs typeface="2  Lotus" pitchFamily="2" charset="-78"/>
              </a:rPr>
              <a:t> </a:t>
            </a:r>
            <a:r>
              <a:rPr lang="fa-IR" b="1" i="1">
                <a:effectLst/>
                <a:cs typeface="2  Lotus" pitchFamily="2" charset="-78"/>
              </a:rPr>
              <a:t>گیری</a:t>
            </a:r>
            <a:r>
              <a:rPr lang="en-US" b="1" i="1">
                <a:effectLst/>
                <a:cs typeface="2  Lotus" pitchFamily="2" charset="-78"/>
              </a:rPr>
              <a:t> </a:t>
            </a:r>
            <a:r>
              <a:rPr lang="fa-IR" b="1" i="1">
                <a:effectLst/>
                <a:cs typeface="2  Lotus" pitchFamily="2" charset="-78"/>
              </a:rPr>
              <a:t>فاصله</a:t>
            </a:r>
            <a:r>
              <a:rPr lang="en-US" b="1" i="1">
                <a:effectLst/>
                <a:cs typeface="2  Lotus" pitchFamily="2" charset="-78"/>
              </a:rPr>
              <a:t> </a:t>
            </a:r>
            <a:r>
              <a:rPr lang="fa-IR" b="1" i="1">
                <a:effectLst/>
                <a:cs typeface="2  Lotus" pitchFamily="2" charset="-78"/>
              </a:rPr>
              <a:t>و</a:t>
            </a:r>
            <a:r>
              <a:rPr lang="en-US" b="1" i="1">
                <a:effectLst/>
                <a:cs typeface="2  Lotus" pitchFamily="2" charset="-78"/>
              </a:rPr>
              <a:t> </a:t>
            </a:r>
            <a:r>
              <a:rPr lang="fa-IR" b="1" i="1">
                <a:effectLst/>
                <a:cs typeface="2  Lotus" pitchFamily="2" charset="-78"/>
              </a:rPr>
              <a:t>تشخیص</a:t>
            </a:r>
            <a:r>
              <a:rPr lang="en-US" b="1" i="1">
                <a:effectLst/>
                <a:cs typeface="2  Lotus" pitchFamily="2" charset="-78"/>
              </a:rPr>
              <a:t> </a:t>
            </a:r>
            <a:r>
              <a:rPr lang="fa-IR" b="1" i="1">
                <a:effectLst/>
                <a:cs typeface="2  Lotus" pitchFamily="2" charset="-78"/>
              </a:rPr>
              <a:t>موانع</a:t>
            </a:r>
            <a:endParaRPr lang="en-US" b="1" i="1">
              <a:effectLst/>
              <a:cs typeface="2  Lotus" pitchFamily="2" charset="-78"/>
            </a:endParaRPr>
          </a:p>
          <a:p>
            <a:pPr algn="r" rtl="1"/>
            <a:r>
              <a:rPr lang="en-US" b="1" i="1">
                <a:effectLst/>
                <a:cs typeface="2  Lotus" pitchFamily="2" charset="-78"/>
              </a:rPr>
              <a:t>....</a:t>
            </a:r>
          </a:p>
        </p:txBody>
      </p:sp>
    </p:spTree>
    <p:extLst>
      <p:ext uri="{BB962C8B-B14F-4D97-AF65-F5344CB8AC3E}">
        <p14:creationId xmlns:p14="http://schemas.microsoft.com/office/powerpoint/2010/main" val="3521720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a:r>
              <a:rPr lang="ar-SA" sz="4400" b="1" dirty="0">
                <a:solidFill>
                  <a:schemeClr val="accent1"/>
                </a:solidFill>
                <a:latin typeface="Tahoma" pitchFamily="34" charset="0"/>
                <a:cs typeface="2  Lotus" pitchFamily="2" charset="-78"/>
              </a:rPr>
              <a:t>روشهای یادگیری</a:t>
            </a:r>
            <a:endParaRPr lang="en-US" b="1" dirty="0">
              <a:solidFill>
                <a:schemeClr val="accent1"/>
              </a:solidFill>
              <a:latin typeface="Verdana" pitchFamily="34" charset="0"/>
              <a:cs typeface="2  Lotus" pitchFamily="2" charset="-78"/>
            </a:endParaRPr>
          </a:p>
        </p:txBody>
      </p:sp>
      <p:sp>
        <p:nvSpPr>
          <p:cNvPr id="72709" name="Rectangle 5"/>
          <p:cNvSpPr>
            <a:spLocks noGrp="1" noChangeArrowheads="1"/>
          </p:cNvSpPr>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71500" indent="-571500" algn="r" rtl="1">
              <a:lnSpc>
                <a:spcPct val="150000"/>
              </a:lnSpc>
              <a:buClr>
                <a:schemeClr val="accent1"/>
              </a:buClr>
              <a:buSzPts val="2900"/>
              <a:buFont typeface="Arial" pitchFamily="34" charset="0"/>
              <a:buChar char="•"/>
            </a:pPr>
            <a:r>
              <a:rPr lang="fa-IR" sz="3200" b="1" dirty="0">
                <a:cs typeface="2  Lotus" pitchFamily="2" charset="-78"/>
              </a:rPr>
              <a:t>شبکه عصب</a:t>
            </a:r>
            <a:r>
              <a:rPr lang="ar-SA" sz="3200" b="1" dirty="0">
                <a:cs typeface="2  Lotus" pitchFamily="2" charset="-78"/>
              </a:rPr>
              <a:t>ي</a:t>
            </a:r>
            <a:endParaRPr lang="en-US" sz="3200" b="1" dirty="0">
              <a:cs typeface="2  Lotus" pitchFamily="2" charset="-78"/>
            </a:endParaRPr>
          </a:p>
          <a:p>
            <a:pPr marL="571500" indent="-571500" algn="r" rtl="1">
              <a:lnSpc>
                <a:spcPct val="150000"/>
              </a:lnSpc>
              <a:buClr>
                <a:schemeClr val="accent1"/>
              </a:buClr>
              <a:buSzPts val="2900"/>
              <a:buFont typeface="Arial" pitchFamily="34" charset="0"/>
              <a:buChar char="•"/>
            </a:pPr>
            <a:r>
              <a:rPr lang="ar-SA" sz="3200" b="1" dirty="0">
                <a:cs typeface="2  Lotus" pitchFamily="2" charset="-78"/>
              </a:rPr>
              <a:t>درخت تصمیم</a:t>
            </a:r>
          </a:p>
          <a:p>
            <a:pPr marL="571500" indent="-571500" algn="r" rtl="1">
              <a:lnSpc>
                <a:spcPct val="150000"/>
              </a:lnSpc>
              <a:buClr>
                <a:schemeClr val="accent1"/>
              </a:buClr>
              <a:buSzPts val="2900"/>
              <a:buFont typeface="Arial" pitchFamily="34" charset="0"/>
              <a:buChar char="•"/>
            </a:pPr>
            <a:r>
              <a:rPr lang="ar-SA" sz="3200" b="1" dirty="0">
                <a:cs typeface="2  Lotus" pitchFamily="2" charset="-78"/>
              </a:rPr>
              <a:t>یادگیری تقویتی</a:t>
            </a:r>
          </a:p>
          <a:p>
            <a:pPr marL="571500" indent="-571500" algn="r" rtl="1">
              <a:lnSpc>
                <a:spcPct val="150000"/>
              </a:lnSpc>
              <a:buClr>
                <a:schemeClr val="accent1"/>
              </a:buClr>
              <a:buSzPts val="2900"/>
              <a:buFont typeface="Arial" pitchFamily="34" charset="0"/>
              <a:buChar char="•"/>
            </a:pPr>
            <a:r>
              <a:rPr lang="ar-SA" sz="3200" b="1" dirty="0">
                <a:cs typeface="2  Lotus" pitchFamily="2" charset="-78"/>
              </a:rPr>
              <a:t>الگوریتم ژنتیک</a:t>
            </a:r>
            <a:endParaRPr lang="en-US" sz="1200" b="1" dirty="0">
              <a:latin typeface="Verdana" pitchFamily="34" charset="0"/>
              <a:cs typeface="2  Lotus" pitchFamily="2" charset="-78"/>
            </a:endParaRPr>
          </a:p>
        </p:txBody>
      </p:sp>
    </p:spTree>
    <p:extLst>
      <p:ext uri="{BB962C8B-B14F-4D97-AF65-F5344CB8AC3E}">
        <p14:creationId xmlns:p14="http://schemas.microsoft.com/office/powerpoint/2010/main" val="1835989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078126" y="609600"/>
            <a:ext cx="7024744" cy="1143000"/>
          </a:xfrm>
        </p:spPr>
        <p:txBody>
          <a:bodyPr/>
          <a:lstStyle/>
          <a:p>
            <a:pPr algn="r" rtl="1"/>
            <a:r>
              <a:rPr lang="fa-IR" b="1">
                <a:latin typeface="Times New Roman" pitchFamily="18" charset="0"/>
                <a:cs typeface="2  Lotus" pitchFamily="2" charset="-78"/>
              </a:rPr>
              <a:t>یادگیری</a:t>
            </a:r>
            <a:r>
              <a:rPr lang="en-US" b="1">
                <a:latin typeface="Times New Roman" pitchFamily="18" charset="0"/>
                <a:cs typeface="2  Lotus" pitchFamily="2" charset="-78"/>
              </a:rPr>
              <a:t> </a:t>
            </a:r>
            <a:r>
              <a:rPr lang="fa-IR" b="1">
                <a:latin typeface="Times New Roman" pitchFamily="18" charset="0"/>
                <a:cs typeface="2  Lotus" pitchFamily="2" charset="-78"/>
              </a:rPr>
              <a:t>تقویتی</a:t>
            </a:r>
            <a:endParaRPr lang="en-US" b="1">
              <a:latin typeface="Times New Roman" pitchFamily="18" charset="0"/>
              <a:cs typeface="2  Lotus" pitchFamily="2" charset="-78"/>
            </a:endParaRPr>
          </a:p>
        </p:txBody>
      </p:sp>
      <p:sp>
        <p:nvSpPr>
          <p:cNvPr id="140291" name="Rectangle 3"/>
          <p:cNvSpPr>
            <a:spLocks noGrp="1" noChangeArrowheads="1"/>
          </p:cNvSpPr>
          <p:nvPr>
            <p:ph type="body" idx="1"/>
          </p:nvPr>
        </p:nvSpPr>
        <p:spPr>
          <a:xfrm>
            <a:off x="1078128" y="1905588"/>
            <a:ext cx="6777317" cy="3508977"/>
          </a:xfrm>
        </p:spPr>
        <p:txBody>
          <a:bodyPr/>
          <a:lstStyle/>
          <a:p>
            <a:pPr algn="r" rtl="1"/>
            <a:r>
              <a:rPr lang="fa-IR" b="1">
                <a:cs typeface="2  Lotus" pitchFamily="2" charset="-78"/>
              </a:rPr>
              <a:t>در</a:t>
            </a:r>
            <a:r>
              <a:rPr lang="en-US" b="1">
                <a:cs typeface="2  Lotus" pitchFamily="2" charset="-78"/>
              </a:rPr>
              <a:t> </a:t>
            </a:r>
            <a:r>
              <a:rPr lang="fa-IR" b="1">
                <a:cs typeface="2  Lotus" pitchFamily="2" charset="-78"/>
              </a:rPr>
              <a:t>یک</a:t>
            </a:r>
            <a:r>
              <a:rPr lang="en-US" b="1">
                <a:cs typeface="2  Lotus" pitchFamily="2" charset="-78"/>
              </a:rPr>
              <a:t> </a:t>
            </a:r>
            <a:r>
              <a:rPr lang="fa-IR" b="1">
                <a:cs typeface="2  Lotus" pitchFamily="2" charset="-78"/>
              </a:rPr>
              <a:t>مسئله</a:t>
            </a:r>
            <a:r>
              <a:rPr lang="en-US" b="1">
                <a:cs typeface="2  Lotus" pitchFamily="2" charset="-78"/>
              </a:rPr>
              <a:t> </a:t>
            </a:r>
            <a:r>
              <a:rPr lang="fa-IR" b="1">
                <a:cs typeface="2  Lotus" pitchFamily="2" charset="-78"/>
              </a:rPr>
              <a:t>یادگیری</a:t>
            </a:r>
            <a:r>
              <a:rPr lang="en-US" b="1">
                <a:cs typeface="2  Lotus" pitchFamily="2" charset="-78"/>
              </a:rPr>
              <a:t> </a:t>
            </a:r>
            <a:r>
              <a:rPr lang="fa-IR" b="1">
                <a:cs typeface="2  Lotus" pitchFamily="2" charset="-78"/>
              </a:rPr>
              <a:t>تقویتی</a:t>
            </a:r>
            <a:r>
              <a:rPr lang="en-US" b="1">
                <a:cs typeface="2  Lotus" pitchFamily="2" charset="-78"/>
              </a:rPr>
              <a:t> </a:t>
            </a:r>
            <a:r>
              <a:rPr lang="fa-IR" b="1">
                <a:cs typeface="2  Lotus" pitchFamily="2" charset="-78"/>
              </a:rPr>
              <a:t>با</a:t>
            </a:r>
            <a:r>
              <a:rPr lang="en-US" b="1">
                <a:cs typeface="2  Lotus" pitchFamily="2" charset="-78"/>
              </a:rPr>
              <a:t> </a:t>
            </a:r>
            <a:r>
              <a:rPr lang="fa-IR" b="1">
                <a:cs typeface="2  Lotus" pitchFamily="2" charset="-78"/>
              </a:rPr>
              <a:t>عاملی</a:t>
            </a:r>
            <a:r>
              <a:rPr lang="en-US" b="1">
                <a:cs typeface="2  Lotus" pitchFamily="2" charset="-78"/>
              </a:rPr>
              <a:t> </a:t>
            </a:r>
            <a:r>
              <a:rPr lang="fa-IR" b="1">
                <a:cs typeface="2  Lotus" pitchFamily="2" charset="-78"/>
              </a:rPr>
              <a:t>روبرو</a:t>
            </a:r>
            <a:r>
              <a:rPr lang="en-US" b="1">
                <a:cs typeface="2  Lotus" pitchFamily="2" charset="-78"/>
              </a:rPr>
              <a:t> </a:t>
            </a:r>
            <a:r>
              <a:rPr lang="fa-IR" b="1">
                <a:cs typeface="2  Lotus" pitchFamily="2" charset="-78"/>
              </a:rPr>
              <a:t>هستیم</a:t>
            </a:r>
            <a:r>
              <a:rPr lang="en-US" b="1">
                <a:cs typeface="2  Lotus" pitchFamily="2" charset="-78"/>
              </a:rPr>
              <a:t> </a:t>
            </a:r>
            <a:r>
              <a:rPr lang="fa-IR" b="1">
                <a:cs typeface="2  Lotus" pitchFamily="2" charset="-78"/>
              </a:rPr>
              <a:t>که</a:t>
            </a:r>
            <a:r>
              <a:rPr lang="en-US" b="1">
                <a:cs typeface="2  Lotus" pitchFamily="2" charset="-78"/>
              </a:rPr>
              <a:t> </a:t>
            </a:r>
            <a:r>
              <a:rPr lang="fa-IR" b="1">
                <a:cs typeface="2  Lotus" pitchFamily="2" charset="-78"/>
              </a:rPr>
              <a:t>از</a:t>
            </a:r>
            <a:r>
              <a:rPr lang="en-US" b="1">
                <a:cs typeface="2  Lotus" pitchFamily="2" charset="-78"/>
              </a:rPr>
              <a:t> </a:t>
            </a:r>
            <a:r>
              <a:rPr lang="fa-IR" b="1">
                <a:cs typeface="2  Lotus" pitchFamily="2" charset="-78"/>
              </a:rPr>
              <a:t>طریق</a:t>
            </a:r>
            <a:r>
              <a:rPr lang="en-US" b="1">
                <a:cs typeface="2  Lotus" pitchFamily="2" charset="-78"/>
              </a:rPr>
              <a:t> </a:t>
            </a:r>
            <a:r>
              <a:rPr lang="fa-IR" b="1">
                <a:cs typeface="2  Lotus" pitchFamily="2" charset="-78"/>
              </a:rPr>
              <a:t>سعی</a:t>
            </a:r>
            <a:r>
              <a:rPr lang="en-US" b="1">
                <a:cs typeface="2  Lotus" pitchFamily="2" charset="-78"/>
              </a:rPr>
              <a:t> </a:t>
            </a:r>
            <a:r>
              <a:rPr lang="fa-IR" b="1">
                <a:cs typeface="2  Lotus" pitchFamily="2" charset="-78"/>
              </a:rPr>
              <a:t>و</a:t>
            </a:r>
            <a:r>
              <a:rPr lang="en-US" b="1">
                <a:cs typeface="2  Lotus" pitchFamily="2" charset="-78"/>
              </a:rPr>
              <a:t> </a:t>
            </a:r>
            <a:r>
              <a:rPr lang="fa-IR" b="1">
                <a:cs typeface="2  Lotus" pitchFamily="2" charset="-78"/>
              </a:rPr>
              <a:t>خطا</a:t>
            </a:r>
            <a:r>
              <a:rPr lang="en-US" b="1">
                <a:cs typeface="2  Lotus" pitchFamily="2" charset="-78"/>
              </a:rPr>
              <a:t> </a:t>
            </a:r>
            <a:r>
              <a:rPr lang="fa-IR" b="1">
                <a:cs typeface="2  Lotus" pitchFamily="2" charset="-78"/>
              </a:rPr>
              <a:t>با</a:t>
            </a:r>
            <a:r>
              <a:rPr lang="en-US" b="1">
                <a:cs typeface="2  Lotus" pitchFamily="2" charset="-78"/>
              </a:rPr>
              <a:t> </a:t>
            </a:r>
            <a:r>
              <a:rPr lang="fa-IR" b="1">
                <a:cs typeface="2  Lotus" pitchFamily="2" charset="-78"/>
              </a:rPr>
              <a:t>محیط</a:t>
            </a:r>
            <a:r>
              <a:rPr lang="en-US" b="1">
                <a:cs typeface="2  Lotus" pitchFamily="2" charset="-78"/>
              </a:rPr>
              <a:t> </a:t>
            </a:r>
            <a:r>
              <a:rPr lang="fa-IR" b="1">
                <a:cs typeface="2  Lotus" pitchFamily="2" charset="-78"/>
              </a:rPr>
              <a:t>تعامل</a:t>
            </a:r>
            <a:r>
              <a:rPr lang="en-US" b="1">
                <a:cs typeface="2  Lotus" pitchFamily="2" charset="-78"/>
              </a:rPr>
              <a:t> </a:t>
            </a:r>
            <a:r>
              <a:rPr lang="fa-IR" b="1">
                <a:cs typeface="2  Lotus" pitchFamily="2" charset="-78"/>
              </a:rPr>
              <a:t>کرده</a:t>
            </a:r>
            <a:r>
              <a:rPr lang="en-US" b="1">
                <a:cs typeface="2  Lotus" pitchFamily="2" charset="-78"/>
              </a:rPr>
              <a:t> </a:t>
            </a:r>
            <a:r>
              <a:rPr lang="fa-IR" b="1">
                <a:cs typeface="2  Lotus" pitchFamily="2" charset="-78"/>
              </a:rPr>
              <a:t>و</a:t>
            </a:r>
            <a:r>
              <a:rPr lang="en-US" b="1">
                <a:cs typeface="2  Lotus" pitchFamily="2" charset="-78"/>
              </a:rPr>
              <a:t> </a:t>
            </a:r>
            <a:r>
              <a:rPr lang="fa-IR" b="1">
                <a:cs typeface="2  Lotus" pitchFamily="2" charset="-78"/>
              </a:rPr>
              <a:t>یاد</a:t>
            </a:r>
            <a:r>
              <a:rPr lang="en-US" b="1">
                <a:cs typeface="2  Lotus" pitchFamily="2" charset="-78"/>
              </a:rPr>
              <a:t> </a:t>
            </a:r>
            <a:r>
              <a:rPr lang="fa-IR" b="1">
                <a:cs typeface="2  Lotus" pitchFamily="2" charset="-78"/>
              </a:rPr>
              <a:t>میگیرد</a:t>
            </a:r>
            <a:r>
              <a:rPr lang="en-US" b="1">
                <a:cs typeface="2  Lotus" pitchFamily="2" charset="-78"/>
              </a:rPr>
              <a:t> </a:t>
            </a:r>
            <a:r>
              <a:rPr lang="fa-IR" b="1">
                <a:cs typeface="2  Lotus" pitchFamily="2" charset="-78"/>
              </a:rPr>
              <a:t>تا</a:t>
            </a:r>
            <a:r>
              <a:rPr lang="en-US" b="1">
                <a:cs typeface="2  Lotus" pitchFamily="2" charset="-78"/>
              </a:rPr>
              <a:t> </a:t>
            </a:r>
            <a:r>
              <a:rPr lang="fa-IR" b="1">
                <a:cs typeface="2  Lotus" pitchFamily="2" charset="-78"/>
              </a:rPr>
              <a:t>عملی</a:t>
            </a:r>
            <a:r>
              <a:rPr lang="en-US" b="1">
                <a:cs typeface="2  Lotus" pitchFamily="2" charset="-78"/>
              </a:rPr>
              <a:t> </a:t>
            </a:r>
            <a:r>
              <a:rPr lang="fa-IR" b="1">
                <a:cs typeface="2  Lotus" pitchFamily="2" charset="-78"/>
              </a:rPr>
              <a:t>بهینه</a:t>
            </a:r>
            <a:r>
              <a:rPr lang="en-US" b="1">
                <a:cs typeface="2  Lotus" pitchFamily="2" charset="-78"/>
              </a:rPr>
              <a:t> </a:t>
            </a:r>
            <a:r>
              <a:rPr lang="fa-IR" b="1">
                <a:cs typeface="2  Lotus" pitchFamily="2" charset="-78"/>
              </a:rPr>
              <a:t>را</a:t>
            </a:r>
            <a:r>
              <a:rPr lang="en-US" b="1">
                <a:cs typeface="2  Lotus" pitchFamily="2" charset="-78"/>
              </a:rPr>
              <a:t> </a:t>
            </a:r>
            <a:r>
              <a:rPr lang="fa-IR" b="1">
                <a:cs typeface="2  Lotus" pitchFamily="2" charset="-78"/>
              </a:rPr>
              <a:t>برای</a:t>
            </a:r>
            <a:r>
              <a:rPr lang="en-US" b="1">
                <a:cs typeface="2  Lotus" pitchFamily="2" charset="-78"/>
              </a:rPr>
              <a:t> </a:t>
            </a:r>
            <a:r>
              <a:rPr lang="fa-IR" b="1">
                <a:cs typeface="2  Lotus" pitchFamily="2" charset="-78"/>
              </a:rPr>
              <a:t>رسیدن</a:t>
            </a:r>
            <a:r>
              <a:rPr lang="en-US" b="1">
                <a:cs typeface="2  Lotus" pitchFamily="2" charset="-78"/>
              </a:rPr>
              <a:t> </a:t>
            </a:r>
            <a:r>
              <a:rPr lang="fa-IR" b="1">
                <a:cs typeface="2  Lotus" pitchFamily="2" charset="-78"/>
              </a:rPr>
              <a:t>به</a:t>
            </a:r>
            <a:r>
              <a:rPr lang="en-US" b="1">
                <a:cs typeface="2  Lotus" pitchFamily="2" charset="-78"/>
              </a:rPr>
              <a:t> </a:t>
            </a:r>
            <a:r>
              <a:rPr lang="fa-IR" b="1">
                <a:cs typeface="2  Lotus" pitchFamily="2" charset="-78"/>
              </a:rPr>
              <a:t>هدف</a:t>
            </a:r>
            <a:r>
              <a:rPr lang="en-US" b="1">
                <a:cs typeface="2  Lotus" pitchFamily="2" charset="-78"/>
              </a:rPr>
              <a:t> </a:t>
            </a:r>
            <a:r>
              <a:rPr lang="fa-IR" b="1">
                <a:cs typeface="2  Lotus" pitchFamily="2" charset="-78"/>
              </a:rPr>
              <a:t>انتخاب</a:t>
            </a:r>
            <a:r>
              <a:rPr lang="en-US" b="1">
                <a:cs typeface="2  Lotus" pitchFamily="2" charset="-78"/>
              </a:rPr>
              <a:t> </a:t>
            </a:r>
            <a:r>
              <a:rPr lang="fa-IR" b="1">
                <a:cs typeface="2  Lotus" pitchFamily="2" charset="-78"/>
              </a:rPr>
              <a:t>نماید</a:t>
            </a:r>
            <a:r>
              <a:rPr lang="en-US" b="1">
                <a:cs typeface="2  Lotus" pitchFamily="2" charset="-78"/>
              </a:rPr>
              <a:t>.</a:t>
            </a:r>
          </a:p>
        </p:txBody>
      </p:sp>
      <p:pic>
        <p:nvPicPr>
          <p:cNvPr id="140292"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7636" y="3173212"/>
            <a:ext cx="6670964" cy="326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509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r" rtl="1"/>
            <a:r>
              <a:rPr lang="fa-IR" b="1" dirty="0">
                <a:latin typeface="Times New Roman" pitchFamily="18" charset="0"/>
                <a:cs typeface="2  Lotus" pitchFamily="2" charset="-78"/>
              </a:rPr>
              <a:t>یادگیری</a:t>
            </a:r>
            <a:r>
              <a:rPr lang="en-US" b="1" dirty="0">
                <a:latin typeface="Times New Roman" pitchFamily="18" charset="0"/>
                <a:cs typeface="2  Lotus" pitchFamily="2" charset="-78"/>
              </a:rPr>
              <a:t> </a:t>
            </a:r>
            <a:r>
              <a:rPr lang="fa-IR" b="1" dirty="0">
                <a:latin typeface="Times New Roman" pitchFamily="18" charset="0"/>
                <a:cs typeface="2  Lotus" pitchFamily="2" charset="-78"/>
              </a:rPr>
              <a:t>تقویتی</a:t>
            </a:r>
            <a:endParaRPr lang="en-US" b="1" dirty="0">
              <a:latin typeface="Times New Roman" pitchFamily="18" charset="0"/>
              <a:cs typeface="2  Lotus" pitchFamily="2" charset="-78"/>
            </a:endParaRPr>
          </a:p>
        </p:txBody>
      </p:sp>
      <p:sp>
        <p:nvSpPr>
          <p:cNvPr id="141315" name="Rectangle 3"/>
          <p:cNvSpPr>
            <a:spLocks noGrp="1" noChangeArrowheads="1"/>
          </p:cNvSpPr>
          <p:nvPr>
            <p:ph type="body" idx="1"/>
          </p:nvPr>
        </p:nvSpPr>
        <p:spPr/>
        <p:txBody>
          <a:bodyPr/>
          <a:lstStyle/>
          <a:p>
            <a:pPr marL="571500" indent="-571500" algn="r" rtl="1"/>
            <a:r>
              <a:rPr lang="fa-IR" b="1" dirty="0">
                <a:cs typeface="2  Lotus" pitchFamily="2" charset="-78"/>
              </a:rPr>
              <a:t>یادگیری</a:t>
            </a:r>
            <a:r>
              <a:rPr lang="en-US" b="1" dirty="0">
                <a:cs typeface="2  Lotus" pitchFamily="2" charset="-78"/>
              </a:rPr>
              <a:t> </a:t>
            </a:r>
            <a:r>
              <a:rPr lang="fa-IR" b="1" dirty="0">
                <a:cs typeface="2  Lotus" pitchFamily="2" charset="-78"/>
              </a:rPr>
              <a:t>تقویتی</a:t>
            </a:r>
            <a:r>
              <a:rPr lang="en-US" b="1" dirty="0">
                <a:cs typeface="2  Lotus" pitchFamily="2" charset="-78"/>
              </a:rPr>
              <a:t> </a:t>
            </a:r>
            <a:r>
              <a:rPr lang="fa-IR" b="1" dirty="0">
                <a:cs typeface="2  Lotus" pitchFamily="2" charset="-78"/>
              </a:rPr>
              <a:t>از</a:t>
            </a:r>
            <a:r>
              <a:rPr lang="en-US" b="1" dirty="0">
                <a:cs typeface="2  Lotus" pitchFamily="2" charset="-78"/>
              </a:rPr>
              <a:t> </a:t>
            </a:r>
            <a:r>
              <a:rPr lang="fa-IR" b="1" dirty="0">
                <a:cs typeface="2  Lotus" pitchFamily="2" charset="-78"/>
              </a:rPr>
              <a:t>اینرو</a:t>
            </a:r>
            <a:r>
              <a:rPr lang="en-US" b="1" dirty="0">
                <a:cs typeface="2  Lotus" pitchFamily="2" charset="-78"/>
              </a:rPr>
              <a:t> </a:t>
            </a:r>
            <a:r>
              <a:rPr lang="fa-IR" b="1" dirty="0">
                <a:cs typeface="2  Lotus" pitchFamily="2" charset="-78"/>
              </a:rPr>
              <a:t>مورد</a:t>
            </a:r>
            <a:r>
              <a:rPr lang="en-US" b="1" dirty="0">
                <a:cs typeface="2  Lotus" pitchFamily="2" charset="-78"/>
              </a:rPr>
              <a:t> </a:t>
            </a:r>
            <a:r>
              <a:rPr lang="fa-IR" b="1" dirty="0">
                <a:cs typeface="2  Lotus" pitchFamily="2" charset="-78"/>
              </a:rPr>
              <a:t>توجه</a:t>
            </a:r>
            <a:r>
              <a:rPr lang="en-US" b="1" dirty="0">
                <a:cs typeface="2  Lotus" pitchFamily="2" charset="-78"/>
              </a:rPr>
              <a:t> </a:t>
            </a:r>
            <a:r>
              <a:rPr lang="fa-IR" b="1" dirty="0">
                <a:cs typeface="2  Lotus" pitchFamily="2" charset="-78"/>
              </a:rPr>
              <a:t>است</a:t>
            </a:r>
            <a:r>
              <a:rPr lang="en-US" b="1" dirty="0">
                <a:cs typeface="2  Lotus" pitchFamily="2" charset="-78"/>
              </a:rPr>
              <a:t> </a:t>
            </a:r>
            <a:r>
              <a:rPr lang="fa-IR" b="1" dirty="0">
                <a:cs typeface="2  Lotus" pitchFamily="2" charset="-78"/>
              </a:rPr>
              <a:t>که</a:t>
            </a:r>
            <a:r>
              <a:rPr lang="en-US" b="1" dirty="0">
                <a:cs typeface="2  Lotus" pitchFamily="2" charset="-78"/>
              </a:rPr>
              <a:t> </a:t>
            </a:r>
            <a:r>
              <a:rPr lang="fa-IR" b="1" dirty="0">
                <a:cs typeface="2  Lotus" pitchFamily="2" charset="-78"/>
              </a:rPr>
              <a:t>راهی</a:t>
            </a:r>
            <a:r>
              <a:rPr lang="en-US" b="1" dirty="0">
                <a:cs typeface="2  Lotus" pitchFamily="2" charset="-78"/>
              </a:rPr>
              <a:t> </a:t>
            </a:r>
            <a:r>
              <a:rPr lang="fa-IR" b="1" dirty="0">
                <a:cs typeface="2  Lotus" pitchFamily="2" charset="-78"/>
              </a:rPr>
              <a:t>برای</a:t>
            </a:r>
            <a:r>
              <a:rPr lang="en-US" b="1" dirty="0">
                <a:cs typeface="2  Lotus" pitchFamily="2" charset="-78"/>
              </a:rPr>
              <a:t> </a:t>
            </a:r>
            <a:r>
              <a:rPr lang="fa-IR" b="1" dirty="0">
                <a:cs typeface="2  Lotus" pitchFamily="2" charset="-78"/>
              </a:rPr>
              <a:t>آموزش</a:t>
            </a:r>
            <a:r>
              <a:rPr lang="en-US" b="1" dirty="0">
                <a:cs typeface="2  Lotus" pitchFamily="2" charset="-78"/>
              </a:rPr>
              <a:t> </a:t>
            </a:r>
            <a:r>
              <a:rPr lang="fa-IR" b="1" dirty="0">
                <a:cs typeface="2  Lotus" pitchFamily="2" charset="-78"/>
              </a:rPr>
              <a:t>عاملها</a:t>
            </a:r>
            <a:r>
              <a:rPr lang="en-US" b="1" dirty="0">
                <a:cs typeface="2  Lotus" pitchFamily="2" charset="-78"/>
              </a:rPr>
              <a:t> </a:t>
            </a:r>
            <a:r>
              <a:rPr lang="fa-IR" b="1" dirty="0">
                <a:cs typeface="2  Lotus" pitchFamily="2" charset="-78"/>
              </a:rPr>
              <a:t>برای</a:t>
            </a:r>
            <a:r>
              <a:rPr lang="en-US" b="1" dirty="0">
                <a:cs typeface="2  Lotus" pitchFamily="2" charset="-78"/>
              </a:rPr>
              <a:t> </a:t>
            </a:r>
            <a:r>
              <a:rPr lang="fa-IR" b="1" dirty="0">
                <a:cs typeface="2  Lotus" pitchFamily="2" charset="-78"/>
              </a:rPr>
              <a:t>انجام</a:t>
            </a:r>
            <a:r>
              <a:rPr lang="en-US" b="1" dirty="0">
                <a:cs typeface="2  Lotus" pitchFamily="2" charset="-78"/>
              </a:rPr>
              <a:t> </a:t>
            </a:r>
            <a:r>
              <a:rPr lang="fa-IR" b="1" dirty="0">
                <a:cs typeface="2  Lotus" pitchFamily="2" charset="-78"/>
              </a:rPr>
              <a:t>یک</a:t>
            </a:r>
            <a:r>
              <a:rPr lang="en-US" b="1" dirty="0">
                <a:cs typeface="2  Lotus" pitchFamily="2" charset="-78"/>
              </a:rPr>
              <a:t> </a:t>
            </a:r>
            <a:r>
              <a:rPr lang="fa-IR" b="1" dirty="0">
                <a:cs typeface="2  Lotus" pitchFamily="2" charset="-78"/>
              </a:rPr>
              <a:t>عمل</a:t>
            </a:r>
            <a:r>
              <a:rPr lang="en-US" b="1" dirty="0">
                <a:cs typeface="2  Lotus" pitchFamily="2" charset="-78"/>
              </a:rPr>
              <a:t>  </a:t>
            </a:r>
            <a:r>
              <a:rPr lang="fa-IR" b="1" dirty="0">
                <a:cs typeface="2  Lotus" pitchFamily="2" charset="-78"/>
              </a:rPr>
              <a:t>از</a:t>
            </a:r>
            <a:r>
              <a:rPr lang="en-US" b="1" dirty="0">
                <a:cs typeface="2  Lotus" pitchFamily="2" charset="-78"/>
              </a:rPr>
              <a:t> </a:t>
            </a:r>
            <a:r>
              <a:rPr lang="fa-IR" b="1" dirty="0">
                <a:cs typeface="2  Lotus" pitchFamily="2" charset="-78"/>
              </a:rPr>
              <a:t>طریق</a:t>
            </a:r>
            <a:r>
              <a:rPr lang="en-US" b="1" dirty="0">
                <a:cs typeface="2  Lotus" pitchFamily="2" charset="-78"/>
              </a:rPr>
              <a:t> </a:t>
            </a:r>
            <a:r>
              <a:rPr lang="fa-IR" b="1" dirty="0">
                <a:cs typeface="2  Lotus" pitchFamily="2" charset="-78"/>
              </a:rPr>
              <a:t>دادن</a:t>
            </a:r>
            <a:r>
              <a:rPr lang="en-US" b="1" dirty="0">
                <a:cs typeface="2  Lotus" pitchFamily="2" charset="-78"/>
              </a:rPr>
              <a:t> </a:t>
            </a:r>
            <a:r>
              <a:rPr lang="fa-IR" b="1" dirty="0">
                <a:cs typeface="2  Lotus" pitchFamily="2" charset="-78"/>
              </a:rPr>
              <a:t>پاداش</a:t>
            </a:r>
            <a:r>
              <a:rPr lang="en-US" b="1" dirty="0">
                <a:cs typeface="2  Lotus" pitchFamily="2" charset="-78"/>
              </a:rPr>
              <a:t> </a:t>
            </a:r>
            <a:r>
              <a:rPr lang="fa-IR" b="1" dirty="0">
                <a:cs typeface="2  Lotus" pitchFamily="2" charset="-78"/>
              </a:rPr>
              <a:t>و</a:t>
            </a:r>
            <a:r>
              <a:rPr lang="en-US" b="1" dirty="0">
                <a:cs typeface="2  Lotus" pitchFamily="2" charset="-78"/>
              </a:rPr>
              <a:t> </a:t>
            </a:r>
            <a:r>
              <a:rPr lang="fa-IR" b="1" dirty="0">
                <a:cs typeface="2  Lotus" pitchFamily="2" charset="-78"/>
              </a:rPr>
              <a:t>تنبیه</a:t>
            </a:r>
            <a:r>
              <a:rPr lang="en-US" b="1" dirty="0">
                <a:cs typeface="2  Lotus" pitchFamily="2" charset="-78"/>
              </a:rPr>
              <a:t> </a:t>
            </a:r>
            <a:r>
              <a:rPr lang="fa-IR" b="1" dirty="0">
                <a:cs typeface="2  Lotus" pitchFamily="2" charset="-78"/>
              </a:rPr>
              <a:t>است</a:t>
            </a:r>
            <a:r>
              <a:rPr lang="en-US" b="1" dirty="0">
                <a:cs typeface="2  Lotus" pitchFamily="2" charset="-78"/>
              </a:rPr>
              <a:t> </a:t>
            </a:r>
            <a:r>
              <a:rPr lang="fa-IR" b="1" dirty="0">
                <a:cs typeface="2  Lotus" pitchFamily="2" charset="-78"/>
              </a:rPr>
              <a:t>بدون</a:t>
            </a:r>
            <a:r>
              <a:rPr lang="en-US" b="1" dirty="0">
                <a:cs typeface="2  Lotus" pitchFamily="2" charset="-78"/>
              </a:rPr>
              <a:t> </a:t>
            </a:r>
            <a:r>
              <a:rPr lang="fa-IR" b="1" dirty="0">
                <a:cs typeface="2  Lotus" pitchFamily="2" charset="-78"/>
              </a:rPr>
              <a:t>اینکه</a:t>
            </a:r>
            <a:r>
              <a:rPr lang="en-US" b="1" dirty="0">
                <a:cs typeface="2  Lotus" pitchFamily="2" charset="-78"/>
              </a:rPr>
              <a:t> </a:t>
            </a:r>
            <a:r>
              <a:rPr lang="fa-IR" b="1" dirty="0">
                <a:cs typeface="2  Lotus" pitchFamily="2" charset="-78"/>
              </a:rPr>
              <a:t>لازم</a:t>
            </a:r>
            <a:r>
              <a:rPr lang="en-US" b="1" dirty="0">
                <a:cs typeface="2  Lotus" pitchFamily="2" charset="-78"/>
              </a:rPr>
              <a:t> </a:t>
            </a:r>
            <a:r>
              <a:rPr lang="fa-IR" b="1" dirty="0">
                <a:cs typeface="2  Lotus" pitchFamily="2" charset="-78"/>
              </a:rPr>
              <a:t>باشد</a:t>
            </a:r>
            <a:r>
              <a:rPr lang="en-US" b="1" dirty="0">
                <a:cs typeface="2  Lotus" pitchFamily="2" charset="-78"/>
              </a:rPr>
              <a:t> </a:t>
            </a:r>
            <a:r>
              <a:rPr lang="fa-IR" b="1" dirty="0">
                <a:cs typeface="2  Lotus" pitchFamily="2" charset="-78"/>
              </a:rPr>
              <a:t>نحوه</a:t>
            </a:r>
            <a:r>
              <a:rPr lang="en-US" b="1" dirty="0">
                <a:cs typeface="2  Lotus" pitchFamily="2" charset="-78"/>
              </a:rPr>
              <a:t> </a:t>
            </a:r>
            <a:r>
              <a:rPr lang="fa-IR" b="1" dirty="0">
                <a:cs typeface="2  Lotus" pitchFamily="2" charset="-78"/>
              </a:rPr>
              <a:t>انجام</a:t>
            </a:r>
            <a:r>
              <a:rPr lang="en-US" b="1" dirty="0">
                <a:cs typeface="2  Lotus" pitchFamily="2" charset="-78"/>
              </a:rPr>
              <a:t> </a:t>
            </a:r>
            <a:r>
              <a:rPr lang="fa-IR" b="1" dirty="0">
                <a:cs typeface="2  Lotus" pitchFamily="2" charset="-78"/>
              </a:rPr>
              <a:t>عمل</a:t>
            </a:r>
            <a:r>
              <a:rPr lang="en-US" b="1" dirty="0">
                <a:cs typeface="2  Lotus" pitchFamily="2" charset="-78"/>
              </a:rPr>
              <a:t> </a:t>
            </a:r>
            <a:r>
              <a:rPr lang="fa-IR" b="1" dirty="0">
                <a:cs typeface="2  Lotus" pitchFamily="2" charset="-78"/>
              </a:rPr>
              <a:t>را</a:t>
            </a:r>
            <a:r>
              <a:rPr lang="en-US" b="1" dirty="0">
                <a:cs typeface="2  Lotus" pitchFamily="2" charset="-78"/>
              </a:rPr>
              <a:t> </a:t>
            </a:r>
            <a:r>
              <a:rPr lang="fa-IR" b="1" dirty="0">
                <a:cs typeface="2  Lotus" pitchFamily="2" charset="-78"/>
              </a:rPr>
              <a:t>برای</a:t>
            </a:r>
            <a:r>
              <a:rPr lang="en-US" b="1" dirty="0">
                <a:cs typeface="2  Lotus" pitchFamily="2" charset="-78"/>
              </a:rPr>
              <a:t> </a:t>
            </a:r>
            <a:r>
              <a:rPr lang="fa-IR" b="1" dirty="0">
                <a:cs typeface="2  Lotus" pitchFamily="2" charset="-78"/>
              </a:rPr>
              <a:t>عامل</a:t>
            </a:r>
            <a:r>
              <a:rPr lang="en-US" b="1" dirty="0">
                <a:cs typeface="2  Lotus" pitchFamily="2" charset="-78"/>
              </a:rPr>
              <a:t> </a:t>
            </a:r>
            <a:r>
              <a:rPr lang="fa-IR" b="1" dirty="0">
                <a:cs typeface="2  Lotus" pitchFamily="2" charset="-78"/>
              </a:rPr>
              <a:t>مشخص</a:t>
            </a:r>
            <a:r>
              <a:rPr lang="en-US" b="1" dirty="0">
                <a:cs typeface="2  Lotus" pitchFamily="2" charset="-78"/>
              </a:rPr>
              <a:t> </a:t>
            </a:r>
            <a:r>
              <a:rPr lang="fa-IR" b="1" dirty="0">
                <a:cs typeface="2  Lotus" pitchFamily="2" charset="-78"/>
              </a:rPr>
              <a:t>نمائیم</a:t>
            </a:r>
            <a:r>
              <a:rPr lang="en-US" b="1" dirty="0">
                <a:cs typeface="2  Lotus" pitchFamily="2" charset="-78"/>
              </a:rPr>
              <a:t>.</a:t>
            </a:r>
          </a:p>
          <a:p>
            <a:pPr marL="571500" indent="-571500" algn="r" rtl="1"/>
            <a:r>
              <a:rPr lang="fa-IR" b="1" dirty="0">
                <a:cs typeface="2  Lotus" pitchFamily="2" charset="-78"/>
              </a:rPr>
              <a:t>دو</a:t>
            </a:r>
            <a:r>
              <a:rPr lang="en-US" b="1" dirty="0">
                <a:cs typeface="2  Lotus" pitchFamily="2" charset="-78"/>
              </a:rPr>
              <a:t> </a:t>
            </a:r>
            <a:r>
              <a:rPr lang="fa-IR" b="1" dirty="0">
                <a:cs typeface="2  Lotus" pitchFamily="2" charset="-78"/>
              </a:rPr>
              <a:t>استراتژی</a:t>
            </a:r>
            <a:r>
              <a:rPr lang="en-US" b="1" dirty="0">
                <a:cs typeface="2  Lotus" pitchFamily="2" charset="-78"/>
              </a:rPr>
              <a:t> </a:t>
            </a:r>
            <a:r>
              <a:rPr lang="fa-IR" b="1" dirty="0">
                <a:cs typeface="2  Lotus" pitchFamily="2" charset="-78"/>
              </a:rPr>
              <a:t>اصلی</a:t>
            </a:r>
            <a:r>
              <a:rPr lang="en-US" b="1" dirty="0">
                <a:cs typeface="2  Lotus" pitchFamily="2" charset="-78"/>
              </a:rPr>
              <a:t> </a:t>
            </a:r>
            <a:r>
              <a:rPr lang="fa-IR" b="1" dirty="0">
                <a:cs typeface="2  Lotus" pitchFamily="2" charset="-78"/>
              </a:rPr>
              <a:t>برای</a:t>
            </a:r>
            <a:r>
              <a:rPr lang="en-US" b="1" dirty="0">
                <a:cs typeface="2  Lotus" pitchFamily="2" charset="-78"/>
              </a:rPr>
              <a:t> </a:t>
            </a:r>
            <a:r>
              <a:rPr lang="fa-IR" b="1" dirty="0">
                <a:cs typeface="2  Lotus" pitchFamily="2" charset="-78"/>
              </a:rPr>
              <a:t>اینکار</a:t>
            </a:r>
            <a:r>
              <a:rPr lang="en-US" b="1" dirty="0">
                <a:cs typeface="2  Lotus" pitchFamily="2" charset="-78"/>
              </a:rPr>
              <a:t> </a:t>
            </a:r>
            <a:r>
              <a:rPr lang="fa-IR" b="1" dirty="0">
                <a:cs typeface="2  Lotus" pitchFamily="2" charset="-78"/>
              </a:rPr>
              <a:t>وجود</a:t>
            </a:r>
            <a:r>
              <a:rPr lang="en-US" b="1" dirty="0">
                <a:cs typeface="2  Lotus" pitchFamily="2" charset="-78"/>
              </a:rPr>
              <a:t> </a:t>
            </a:r>
            <a:r>
              <a:rPr lang="fa-IR" b="1" dirty="0">
                <a:cs typeface="2  Lotus" pitchFamily="2" charset="-78"/>
              </a:rPr>
              <a:t>دارد</a:t>
            </a:r>
            <a:r>
              <a:rPr lang="en-US" b="1" dirty="0">
                <a:cs typeface="2  Lotus" pitchFamily="2" charset="-78"/>
              </a:rPr>
              <a:t>:</a:t>
            </a:r>
          </a:p>
          <a:p>
            <a:pPr marL="1131888" lvl="2" indent="-438150" algn="r" rtl="1">
              <a:buFont typeface="Wingdings" pitchFamily="2" charset="2"/>
              <a:buAutoNum type="arabicPeriod"/>
            </a:pPr>
            <a:r>
              <a:rPr lang="fa-IR" b="1" dirty="0">
                <a:cs typeface="2  Lotus" pitchFamily="2" charset="-78"/>
              </a:rPr>
              <a:t>یکی</a:t>
            </a:r>
            <a:r>
              <a:rPr lang="en-US" b="1" dirty="0">
                <a:cs typeface="2  Lotus" pitchFamily="2" charset="-78"/>
              </a:rPr>
              <a:t> </a:t>
            </a:r>
            <a:r>
              <a:rPr lang="fa-IR" b="1" dirty="0">
                <a:cs typeface="2  Lotus" pitchFamily="2" charset="-78"/>
              </a:rPr>
              <a:t>استفاده</a:t>
            </a:r>
            <a:r>
              <a:rPr lang="en-US" b="1" dirty="0">
                <a:cs typeface="2  Lotus" pitchFamily="2" charset="-78"/>
              </a:rPr>
              <a:t> </a:t>
            </a:r>
            <a:r>
              <a:rPr lang="fa-IR" b="1" dirty="0">
                <a:cs typeface="2  Lotus" pitchFamily="2" charset="-78"/>
              </a:rPr>
              <a:t>از</a:t>
            </a:r>
            <a:r>
              <a:rPr lang="en-US" b="1" dirty="0">
                <a:cs typeface="2  Lotus" pitchFamily="2" charset="-78"/>
              </a:rPr>
              <a:t> </a:t>
            </a:r>
            <a:r>
              <a:rPr lang="fa-IR" b="1" dirty="0">
                <a:cs typeface="2  Lotus" pitchFamily="2" charset="-78"/>
              </a:rPr>
              <a:t>الگوریتم</a:t>
            </a:r>
            <a:r>
              <a:rPr lang="en-US" b="1" dirty="0">
                <a:cs typeface="2  Lotus" pitchFamily="2" charset="-78"/>
              </a:rPr>
              <a:t> </a:t>
            </a:r>
            <a:r>
              <a:rPr lang="fa-IR" b="1" dirty="0">
                <a:cs typeface="2  Lotus" pitchFamily="2" charset="-78"/>
              </a:rPr>
              <a:t>های</a:t>
            </a:r>
            <a:r>
              <a:rPr lang="en-US" b="1" dirty="0">
                <a:cs typeface="2  Lotus" pitchFamily="2" charset="-78"/>
              </a:rPr>
              <a:t> </a:t>
            </a:r>
            <a:r>
              <a:rPr lang="fa-IR" b="1" dirty="0">
                <a:cs typeface="2  Lotus" pitchFamily="2" charset="-78"/>
              </a:rPr>
              <a:t>ژنتیکی</a:t>
            </a:r>
            <a:endParaRPr lang="en-US" b="1" dirty="0">
              <a:cs typeface="2  Lotus" pitchFamily="2" charset="-78"/>
            </a:endParaRPr>
          </a:p>
          <a:p>
            <a:pPr marL="1131888" lvl="2" indent="-438150" algn="r" rtl="1">
              <a:buFont typeface="Wingdings" pitchFamily="2" charset="2"/>
              <a:buAutoNum type="arabicPeriod"/>
            </a:pPr>
            <a:r>
              <a:rPr lang="fa-IR" b="1" dirty="0">
                <a:cs typeface="2  Lotus" pitchFamily="2" charset="-78"/>
              </a:rPr>
              <a:t>و</a:t>
            </a:r>
            <a:r>
              <a:rPr lang="en-US" b="1" dirty="0">
                <a:cs typeface="2  Lotus" pitchFamily="2" charset="-78"/>
              </a:rPr>
              <a:t> </a:t>
            </a:r>
            <a:r>
              <a:rPr lang="fa-IR" b="1" dirty="0">
                <a:cs typeface="2  Lotus" pitchFamily="2" charset="-78"/>
              </a:rPr>
              <a:t>دیگری</a:t>
            </a:r>
            <a:r>
              <a:rPr lang="en-US" b="1" dirty="0">
                <a:cs typeface="2  Lotus" pitchFamily="2" charset="-78"/>
              </a:rPr>
              <a:t> </a:t>
            </a:r>
            <a:r>
              <a:rPr lang="fa-IR" b="1" dirty="0">
                <a:cs typeface="2  Lotus" pitchFamily="2" charset="-78"/>
              </a:rPr>
              <a:t>استفاده</a:t>
            </a:r>
            <a:r>
              <a:rPr lang="en-US" b="1" dirty="0">
                <a:cs typeface="2  Lotus" pitchFamily="2" charset="-78"/>
              </a:rPr>
              <a:t> </a:t>
            </a:r>
            <a:r>
              <a:rPr lang="fa-IR" b="1" dirty="0">
                <a:cs typeface="2  Lotus" pitchFamily="2" charset="-78"/>
              </a:rPr>
              <a:t>از</a:t>
            </a:r>
            <a:r>
              <a:rPr lang="en-US" b="1" dirty="0">
                <a:cs typeface="2  Lotus" pitchFamily="2" charset="-78"/>
              </a:rPr>
              <a:t> </a:t>
            </a:r>
            <a:r>
              <a:rPr lang="fa-IR" b="1" dirty="0">
                <a:cs typeface="2  Lotus" pitchFamily="2" charset="-78"/>
              </a:rPr>
              <a:t>روشهای</a:t>
            </a:r>
            <a:r>
              <a:rPr lang="en-US" b="1" dirty="0">
                <a:cs typeface="2  Lotus" pitchFamily="2" charset="-78"/>
              </a:rPr>
              <a:t> </a:t>
            </a:r>
            <a:r>
              <a:rPr lang="fa-IR" b="1" dirty="0">
                <a:cs typeface="2  Lotus" pitchFamily="2" charset="-78"/>
              </a:rPr>
              <a:t>آماری</a:t>
            </a:r>
            <a:r>
              <a:rPr lang="en-US" b="1" dirty="0">
                <a:cs typeface="2  Lotus" pitchFamily="2" charset="-78"/>
              </a:rPr>
              <a:t> </a:t>
            </a:r>
            <a:r>
              <a:rPr lang="fa-IR" b="1" dirty="0">
                <a:cs typeface="2  Lotus" pitchFamily="2" charset="-78"/>
              </a:rPr>
              <a:t>و</a:t>
            </a:r>
            <a:r>
              <a:rPr lang="en-US" b="1" dirty="0">
                <a:cs typeface="2  Lotus" pitchFamily="2" charset="-78"/>
              </a:rPr>
              <a:t> dynamic programming </a:t>
            </a:r>
          </a:p>
          <a:p>
            <a:pPr marL="571500" indent="-571500" algn="r" rtl="1"/>
            <a:r>
              <a:rPr lang="fa-IR" b="1" dirty="0">
                <a:cs typeface="2  Lotus" pitchFamily="2" charset="-78"/>
              </a:rPr>
              <a:t>در</a:t>
            </a:r>
            <a:r>
              <a:rPr lang="en-US" b="1" dirty="0">
                <a:cs typeface="2  Lotus" pitchFamily="2" charset="-78"/>
              </a:rPr>
              <a:t> RL  </a:t>
            </a:r>
            <a:r>
              <a:rPr lang="fa-IR" b="1" dirty="0">
                <a:cs typeface="2  Lotus" pitchFamily="2" charset="-78"/>
              </a:rPr>
              <a:t>روش</a:t>
            </a:r>
            <a:r>
              <a:rPr lang="en-US" b="1" dirty="0">
                <a:cs typeface="2  Lotus" pitchFamily="2" charset="-78"/>
              </a:rPr>
              <a:t> </a:t>
            </a:r>
            <a:r>
              <a:rPr lang="fa-IR" b="1" dirty="0">
                <a:cs typeface="2  Lotus" pitchFamily="2" charset="-78"/>
              </a:rPr>
              <a:t>دوم</a:t>
            </a:r>
            <a:r>
              <a:rPr lang="en-US" b="1" dirty="0">
                <a:cs typeface="2  Lotus" pitchFamily="2" charset="-78"/>
              </a:rPr>
              <a:t> </a:t>
            </a:r>
            <a:r>
              <a:rPr lang="fa-IR" b="1" dirty="0">
                <a:cs typeface="2  Lotus" pitchFamily="2" charset="-78"/>
              </a:rPr>
              <a:t>مد</a:t>
            </a:r>
            <a:r>
              <a:rPr lang="en-US" b="1" dirty="0">
                <a:cs typeface="2  Lotus" pitchFamily="2" charset="-78"/>
              </a:rPr>
              <a:t> </a:t>
            </a:r>
            <a:r>
              <a:rPr lang="fa-IR" b="1" dirty="0">
                <a:cs typeface="2  Lotus" pitchFamily="2" charset="-78"/>
              </a:rPr>
              <a:t>نظر</a:t>
            </a:r>
            <a:r>
              <a:rPr lang="en-US" b="1" dirty="0">
                <a:cs typeface="2  Lotus" pitchFamily="2" charset="-78"/>
              </a:rPr>
              <a:t> </a:t>
            </a:r>
            <a:r>
              <a:rPr lang="fa-IR" b="1" dirty="0">
                <a:cs typeface="2  Lotus" pitchFamily="2" charset="-78"/>
              </a:rPr>
              <a:t>است</a:t>
            </a:r>
            <a:r>
              <a:rPr lang="en-US" b="1" dirty="0">
                <a:cs typeface="2  Lotus" pitchFamily="2" charset="-78"/>
              </a:rPr>
              <a:t>.</a:t>
            </a:r>
          </a:p>
          <a:p>
            <a:pPr marL="571500" indent="-571500" algn="r" rtl="1"/>
            <a:endParaRPr lang="en-US" b="1" dirty="0">
              <a:cs typeface="2  Lotus" pitchFamily="2" charset="-78"/>
            </a:endParaRPr>
          </a:p>
        </p:txBody>
      </p:sp>
    </p:spTree>
    <p:extLst>
      <p:ext uri="{BB962C8B-B14F-4D97-AF65-F5344CB8AC3E}">
        <p14:creationId xmlns:p14="http://schemas.microsoft.com/office/powerpoint/2010/main" val="4122109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358079" y="381000"/>
            <a:ext cx="7024744" cy="914400"/>
          </a:xfrm>
        </p:spPr>
        <p:txBody>
          <a:bodyPr/>
          <a:lstStyle/>
          <a:p>
            <a:pPr algn="r" rtl="1"/>
            <a:r>
              <a:rPr lang="fa-IR" b="1" dirty="0">
                <a:latin typeface="Times New Roman" pitchFamily="18" charset="0"/>
                <a:cs typeface="2  Lotus" pitchFamily="2" charset="-78"/>
              </a:rPr>
              <a:t>یادگیری</a:t>
            </a:r>
            <a:r>
              <a:rPr lang="en-US" b="1" dirty="0">
                <a:latin typeface="Times New Roman" pitchFamily="18" charset="0"/>
                <a:cs typeface="2  Lotus" pitchFamily="2" charset="-78"/>
              </a:rPr>
              <a:t> </a:t>
            </a:r>
            <a:r>
              <a:rPr lang="fa-IR" b="1" dirty="0">
                <a:latin typeface="Times New Roman" pitchFamily="18" charset="0"/>
                <a:cs typeface="2  Lotus" pitchFamily="2" charset="-78"/>
              </a:rPr>
              <a:t>تقویتی</a:t>
            </a:r>
            <a:endParaRPr lang="en-US" b="1" dirty="0">
              <a:latin typeface="Times New Roman" pitchFamily="18" charset="0"/>
              <a:cs typeface="2  Lotus" pitchFamily="2" charset="-78"/>
            </a:endParaRPr>
          </a:p>
        </p:txBody>
      </p:sp>
      <p:sp>
        <p:nvSpPr>
          <p:cNvPr id="142339" name="Rectangle 3"/>
          <p:cNvSpPr>
            <a:spLocks noGrp="1" noChangeArrowheads="1"/>
          </p:cNvSpPr>
          <p:nvPr>
            <p:ph type="body" idx="1"/>
          </p:nvPr>
        </p:nvSpPr>
        <p:spPr>
          <a:xfrm>
            <a:off x="531813" y="1598613"/>
            <a:ext cx="8150225" cy="2193925"/>
          </a:xfrm>
        </p:spPr>
        <p:txBody>
          <a:bodyPr>
            <a:normAutofit/>
          </a:bodyPr>
          <a:lstStyle/>
          <a:p>
            <a:pPr algn="r" rtl="1">
              <a:lnSpc>
                <a:spcPct val="90000"/>
              </a:lnSpc>
            </a:pPr>
            <a:r>
              <a:rPr lang="fa-IR" sz="2000" b="1" dirty="0">
                <a:cs typeface="2  Lotus" pitchFamily="2" charset="-78"/>
              </a:rPr>
              <a:t>محیط</a:t>
            </a:r>
            <a:r>
              <a:rPr lang="en-US" sz="2000" b="1" dirty="0">
                <a:cs typeface="2  Lotus" pitchFamily="2" charset="-78"/>
              </a:rPr>
              <a:t> </a:t>
            </a:r>
            <a:r>
              <a:rPr lang="fa-IR" sz="2000" b="1" dirty="0">
                <a:cs typeface="2  Lotus" pitchFamily="2" charset="-78"/>
              </a:rPr>
              <a:t>مجموعه</a:t>
            </a:r>
            <a:r>
              <a:rPr lang="en-US" sz="2000" b="1" dirty="0">
                <a:cs typeface="2  Lotus" pitchFamily="2" charset="-78"/>
              </a:rPr>
              <a:t> </a:t>
            </a:r>
            <a:r>
              <a:rPr lang="fa-IR" sz="2000" b="1" dirty="0">
                <a:cs typeface="2  Lotus" pitchFamily="2" charset="-78"/>
              </a:rPr>
              <a:t>ای</a:t>
            </a:r>
            <a:r>
              <a:rPr lang="en-US" sz="2000" b="1" dirty="0">
                <a:cs typeface="2  Lotus" pitchFamily="2" charset="-78"/>
              </a:rPr>
              <a:t> </a:t>
            </a:r>
            <a:r>
              <a:rPr lang="fa-IR" sz="2000" b="1" dirty="0">
                <a:cs typeface="2  Lotus" pitchFamily="2" charset="-78"/>
              </a:rPr>
              <a:t>از</a:t>
            </a:r>
            <a:r>
              <a:rPr lang="en-US" sz="2000" b="1" dirty="0">
                <a:cs typeface="2  Lotus" pitchFamily="2" charset="-78"/>
              </a:rPr>
              <a:t> S </a:t>
            </a:r>
            <a:r>
              <a:rPr lang="fa-IR" sz="2000" b="1" dirty="0">
                <a:cs typeface="2  Lotus" pitchFamily="2" charset="-78"/>
              </a:rPr>
              <a:t>حالت</a:t>
            </a:r>
            <a:r>
              <a:rPr lang="en-US" sz="2000" b="1" dirty="0">
                <a:cs typeface="2  Lotus" pitchFamily="2" charset="-78"/>
              </a:rPr>
              <a:t> </a:t>
            </a:r>
            <a:r>
              <a:rPr lang="fa-IR" sz="2000" b="1" dirty="0">
                <a:cs typeface="2  Lotus" pitchFamily="2" charset="-78"/>
              </a:rPr>
              <a:t>ممکن</a:t>
            </a:r>
            <a:r>
              <a:rPr lang="en-US" sz="2000" b="1" dirty="0">
                <a:cs typeface="2  Lotus" pitchFamily="2" charset="-78"/>
              </a:rPr>
              <a:t> </a:t>
            </a:r>
            <a:r>
              <a:rPr lang="fa-IR" sz="2000" b="1" dirty="0">
                <a:cs typeface="2  Lotus" pitchFamily="2" charset="-78"/>
              </a:rPr>
              <a:t>است</a:t>
            </a:r>
            <a:r>
              <a:rPr lang="en-US" sz="2000" b="1" dirty="0">
                <a:cs typeface="2  Lotus" pitchFamily="2" charset="-78"/>
              </a:rPr>
              <a:t>.</a:t>
            </a:r>
          </a:p>
          <a:p>
            <a:pPr algn="r" rtl="1">
              <a:lnSpc>
                <a:spcPct val="90000"/>
              </a:lnSpc>
            </a:pPr>
            <a:r>
              <a:rPr lang="fa-IR" sz="2000" b="1" dirty="0">
                <a:cs typeface="2  Lotus" pitchFamily="2" charset="-78"/>
              </a:rPr>
              <a:t>در</a:t>
            </a:r>
            <a:r>
              <a:rPr lang="en-US" sz="2000" b="1" dirty="0">
                <a:cs typeface="2  Lotus" pitchFamily="2" charset="-78"/>
              </a:rPr>
              <a:t> </a:t>
            </a:r>
            <a:r>
              <a:rPr lang="fa-IR" sz="2000" b="1" dirty="0">
                <a:cs typeface="2  Lotus" pitchFamily="2" charset="-78"/>
              </a:rPr>
              <a:t>هر</a:t>
            </a:r>
            <a:r>
              <a:rPr lang="en-US" sz="2000" b="1" dirty="0">
                <a:cs typeface="2  Lotus" pitchFamily="2" charset="-78"/>
              </a:rPr>
              <a:t> </a:t>
            </a:r>
            <a:r>
              <a:rPr lang="fa-IR" sz="2000" b="1" dirty="0">
                <a:cs typeface="2  Lotus" pitchFamily="2" charset="-78"/>
              </a:rPr>
              <a:t>لحظه</a:t>
            </a:r>
            <a:r>
              <a:rPr lang="en-US" sz="2000" b="1" dirty="0">
                <a:cs typeface="2  Lotus" pitchFamily="2" charset="-78"/>
              </a:rPr>
              <a:t> t  </a:t>
            </a:r>
            <a:r>
              <a:rPr lang="fa-IR" sz="2000" b="1" dirty="0">
                <a:cs typeface="2  Lotus" pitchFamily="2" charset="-78"/>
              </a:rPr>
              <a:t>عامل</a:t>
            </a:r>
            <a:r>
              <a:rPr lang="en-US" sz="2000" b="1" dirty="0">
                <a:cs typeface="2  Lotus" pitchFamily="2" charset="-78"/>
              </a:rPr>
              <a:t> </a:t>
            </a:r>
            <a:r>
              <a:rPr lang="fa-IR" sz="2000" b="1" dirty="0">
                <a:cs typeface="2  Lotus" pitchFamily="2" charset="-78"/>
              </a:rPr>
              <a:t>میتواند</a:t>
            </a:r>
            <a:r>
              <a:rPr lang="en-US" sz="2000" b="1" dirty="0">
                <a:cs typeface="2  Lotus" pitchFamily="2" charset="-78"/>
              </a:rPr>
              <a:t> </a:t>
            </a:r>
            <a:r>
              <a:rPr lang="fa-IR" sz="2000" b="1" dirty="0">
                <a:cs typeface="2  Lotus" pitchFamily="2" charset="-78"/>
              </a:rPr>
              <a:t>یکی</a:t>
            </a:r>
            <a:r>
              <a:rPr lang="en-US" sz="2000" b="1" dirty="0">
                <a:cs typeface="2  Lotus" pitchFamily="2" charset="-78"/>
              </a:rPr>
              <a:t> </a:t>
            </a:r>
            <a:r>
              <a:rPr lang="fa-IR" sz="2000" b="1" dirty="0">
                <a:cs typeface="2  Lotus" pitchFamily="2" charset="-78"/>
              </a:rPr>
              <a:t>از</a:t>
            </a:r>
            <a:r>
              <a:rPr lang="en-US" sz="2000" b="1" dirty="0">
                <a:cs typeface="2  Lotus" pitchFamily="2" charset="-78"/>
              </a:rPr>
              <a:t> A  </a:t>
            </a:r>
            <a:r>
              <a:rPr lang="fa-IR" sz="2000" b="1" dirty="0">
                <a:cs typeface="2  Lotus" pitchFamily="2" charset="-78"/>
              </a:rPr>
              <a:t>عمل</a:t>
            </a:r>
            <a:r>
              <a:rPr lang="en-US" sz="2000" b="1" dirty="0">
                <a:cs typeface="2  Lotus" pitchFamily="2" charset="-78"/>
              </a:rPr>
              <a:t> </a:t>
            </a:r>
            <a:r>
              <a:rPr lang="fa-IR" sz="2000" b="1" dirty="0">
                <a:cs typeface="2  Lotus" pitchFamily="2" charset="-78"/>
              </a:rPr>
              <a:t>ممکن</a:t>
            </a:r>
            <a:r>
              <a:rPr lang="en-US" sz="2000" b="1" dirty="0">
                <a:cs typeface="2  Lotus" pitchFamily="2" charset="-78"/>
              </a:rPr>
              <a:t> </a:t>
            </a:r>
            <a:r>
              <a:rPr lang="fa-IR" sz="2000" b="1" dirty="0">
                <a:cs typeface="2  Lotus" pitchFamily="2" charset="-78"/>
              </a:rPr>
              <a:t>را</a:t>
            </a:r>
            <a:r>
              <a:rPr lang="en-US" sz="2000" b="1" dirty="0">
                <a:cs typeface="2  Lotus" pitchFamily="2" charset="-78"/>
              </a:rPr>
              <a:t> </a:t>
            </a:r>
            <a:r>
              <a:rPr lang="fa-IR" sz="2000" b="1" dirty="0">
                <a:cs typeface="2  Lotus" pitchFamily="2" charset="-78"/>
              </a:rPr>
              <a:t>انجام</a:t>
            </a:r>
            <a:r>
              <a:rPr lang="en-US" sz="2000" b="1" dirty="0">
                <a:cs typeface="2  Lotus" pitchFamily="2" charset="-78"/>
              </a:rPr>
              <a:t> </a:t>
            </a:r>
            <a:r>
              <a:rPr lang="fa-IR" sz="2000" b="1" dirty="0">
                <a:cs typeface="2  Lotus" pitchFamily="2" charset="-78"/>
              </a:rPr>
              <a:t>دهد</a:t>
            </a:r>
            <a:r>
              <a:rPr lang="en-US" sz="2000" b="1" dirty="0">
                <a:cs typeface="2  Lotus" pitchFamily="2" charset="-78"/>
              </a:rPr>
              <a:t>.</a:t>
            </a:r>
          </a:p>
          <a:p>
            <a:pPr algn="r" rtl="1">
              <a:lnSpc>
                <a:spcPct val="90000"/>
              </a:lnSpc>
            </a:pPr>
            <a:r>
              <a:rPr lang="fa-IR" sz="2000" b="1" dirty="0">
                <a:cs typeface="2  Lotus" pitchFamily="2" charset="-78"/>
              </a:rPr>
              <a:t>عامل</a:t>
            </a:r>
            <a:r>
              <a:rPr lang="en-US" sz="2000" b="1" dirty="0">
                <a:cs typeface="2  Lotus" pitchFamily="2" charset="-78"/>
              </a:rPr>
              <a:t>  </a:t>
            </a:r>
            <a:r>
              <a:rPr lang="fa-IR" sz="2000" b="1" dirty="0">
                <a:cs typeface="2  Lotus" pitchFamily="2" charset="-78"/>
              </a:rPr>
              <a:t>ممکن</a:t>
            </a:r>
            <a:r>
              <a:rPr lang="en-US" sz="2000" b="1" dirty="0">
                <a:cs typeface="2  Lotus" pitchFamily="2" charset="-78"/>
              </a:rPr>
              <a:t> </a:t>
            </a:r>
            <a:r>
              <a:rPr lang="fa-IR" sz="2000" b="1" dirty="0">
                <a:cs typeface="2  Lotus" pitchFamily="2" charset="-78"/>
              </a:rPr>
              <a:t>است</a:t>
            </a:r>
            <a:r>
              <a:rPr lang="en-US" sz="2000" b="1" dirty="0">
                <a:cs typeface="2  Lotus" pitchFamily="2" charset="-78"/>
              </a:rPr>
              <a:t> </a:t>
            </a:r>
            <a:r>
              <a:rPr lang="fa-IR" sz="2000" b="1" dirty="0">
                <a:cs typeface="2  Lotus" pitchFamily="2" charset="-78"/>
              </a:rPr>
              <a:t>در</a:t>
            </a:r>
            <a:r>
              <a:rPr lang="en-US" sz="2000" b="1" dirty="0">
                <a:cs typeface="2  Lotus" pitchFamily="2" charset="-78"/>
              </a:rPr>
              <a:t> </a:t>
            </a:r>
            <a:r>
              <a:rPr lang="fa-IR" sz="2000" b="1" dirty="0">
                <a:cs typeface="2  Lotus" pitchFamily="2" charset="-78"/>
              </a:rPr>
              <a:t>مقابل</a:t>
            </a:r>
            <a:r>
              <a:rPr lang="en-US" sz="2000" b="1" dirty="0">
                <a:cs typeface="2  Lotus" pitchFamily="2" charset="-78"/>
              </a:rPr>
              <a:t> </a:t>
            </a:r>
            <a:r>
              <a:rPr lang="fa-IR" sz="2000" b="1" dirty="0">
                <a:cs typeface="2  Lotus" pitchFamily="2" charset="-78"/>
              </a:rPr>
              <a:t>عمل</a:t>
            </a:r>
            <a:r>
              <a:rPr lang="en-US" sz="2000" b="1" dirty="0">
                <a:cs typeface="2  Lotus" pitchFamily="2" charset="-78"/>
              </a:rPr>
              <a:t> </a:t>
            </a:r>
            <a:r>
              <a:rPr lang="fa-IR" sz="2000" b="1" dirty="0">
                <a:cs typeface="2  Lotus" pitchFamily="2" charset="-78"/>
              </a:rPr>
              <a:t>و</a:t>
            </a:r>
            <a:r>
              <a:rPr lang="en-US" sz="2000" b="1" dirty="0">
                <a:cs typeface="2  Lotus" pitchFamily="2" charset="-78"/>
              </a:rPr>
              <a:t> </a:t>
            </a:r>
            <a:r>
              <a:rPr lang="fa-IR" sz="2000" b="1" dirty="0">
                <a:cs typeface="2  Lotus" pitchFamily="2" charset="-78"/>
              </a:rPr>
              <a:t>یا</a:t>
            </a:r>
            <a:r>
              <a:rPr lang="en-US" sz="2000" b="1" dirty="0">
                <a:cs typeface="2  Lotus" pitchFamily="2" charset="-78"/>
              </a:rPr>
              <a:t> </a:t>
            </a:r>
            <a:r>
              <a:rPr lang="fa-IR" sz="2000" b="1" dirty="0">
                <a:cs typeface="2  Lotus" pitchFamily="2" charset="-78"/>
              </a:rPr>
              <a:t>مجموعه</a:t>
            </a:r>
            <a:r>
              <a:rPr lang="en-US" sz="2000" b="1" dirty="0">
                <a:cs typeface="2  Lotus" pitchFamily="2" charset="-78"/>
              </a:rPr>
              <a:t> </a:t>
            </a:r>
            <a:r>
              <a:rPr lang="fa-IR" sz="2000" b="1" dirty="0">
                <a:cs typeface="2  Lotus" pitchFamily="2" charset="-78"/>
              </a:rPr>
              <a:t>ای</a:t>
            </a:r>
            <a:r>
              <a:rPr lang="en-US" sz="2000" b="1" dirty="0">
                <a:cs typeface="2  Lotus" pitchFamily="2" charset="-78"/>
              </a:rPr>
              <a:t> </a:t>
            </a:r>
            <a:r>
              <a:rPr lang="fa-IR" sz="2000" b="1" dirty="0">
                <a:cs typeface="2  Lotus" pitchFamily="2" charset="-78"/>
              </a:rPr>
              <a:t>از</a:t>
            </a:r>
            <a:r>
              <a:rPr lang="en-US" sz="2000" b="1" dirty="0">
                <a:cs typeface="2  Lotus" pitchFamily="2" charset="-78"/>
              </a:rPr>
              <a:t> </a:t>
            </a:r>
            <a:r>
              <a:rPr lang="fa-IR" sz="2000" b="1" dirty="0">
                <a:cs typeface="2  Lotus" pitchFamily="2" charset="-78"/>
              </a:rPr>
              <a:t>اعمالی</a:t>
            </a:r>
            <a:r>
              <a:rPr lang="en-US" sz="2000" b="1" dirty="0">
                <a:cs typeface="2  Lotus" pitchFamily="2" charset="-78"/>
              </a:rPr>
              <a:t> </a:t>
            </a:r>
            <a:r>
              <a:rPr lang="fa-IR" sz="2000" b="1" dirty="0">
                <a:cs typeface="2  Lotus" pitchFamily="2" charset="-78"/>
              </a:rPr>
              <a:t>که</a:t>
            </a:r>
            <a:r>
              <a:rPr lang="en-US" sz="2000" b="1" dirty="0">
                <a:cs typeface="2  Lotus" pitchFamily="2" charset="-78"/>
              </a:rPr>
              <a:t> </a:t>
            </a:r>
            <a:r>
              <a:rPr lang="fa-IR" sz="2000" b="1" dirty="0">
                <a:cs typeface="2  Lotus" pitchFamily="2" charset="-78"/>
              </a:rPr>
              <a:t>انجام</a:t>
            </a:r>
            <a:r>
              <a:rPr lang="en-US" sz="2000" b="1" dirty="0">
                <a:cs typeface="2  Lotus" pitchFamily="2" charset="-78"/>
              </a:rPr>
              <a:t> </a:t>
            </a:r>
            <a:r>
              <a:rPr lang="fa-IR" sz="2000" b="1" dirty="0">
                <a:cs typeface="2  Lotus" pitchFamily="2" charset="-78"/>
              </a:rPr>
              <a:t>میدهد</a:t>
            </a:r>
            <a:r>
              <a:rPr lang="en-US" sz="2000" b="1" dirty="0">
                <a:cs typeface="2  Lotus" pitchFamily="2" charset="-78"/>
              </a:rPr>
              <a:t>  </a:t>
            </a:r>
            <a:r>
              <a:rPr lang="fa-IR" sz="2000" b="1" dirty="0">
                <a:cs typeface="2  Lotus" pitchFamily="2" charset="-78"/>
              </a:rPr>
              <a:t>پاداش</a:t>
            </a:r>
            <a:r>
              <a:rPr lang="en-US" sz="2000" b="1" dirty="0">
                <a:cs typeface="2  Lotus" pitchFamily="2" charset="-78"/>
              </a:rPr>
              <a:t>   r </a:t>
            </a:r>
            <a:r>
              <a:rPr lang="fa-IR" sz="2000" b="1" dirty="0">
                <a:cs typeface="2  Lotus" pitchFamily="2" charset="-78"/>
              </a:rPr>
              <a:t>را</a:t>
            </a:r>
            <a:r>
              <a:rPr lang="en-US" sz="2000" b="1" dirty="0">
                <a:cs typeface="2  Lotus" pitchFamily="2" charset="-78"/>
              </a:rPr>
              <a:t> </a:t>
            </a:r>
            <a:r>
              <a:rPr lang="fa-IR" sz="2000" b="1" dirty="0">
                <a:cs typeface="2  Lotus" pitchFamily="2" charset="-78"/>
              </a:rPr>
              <a:t>دریافت</a:t>
            </a:r>
            <a:r>
              <a:rPr lang="en-US" sz="2000" b="1" dirty="0">
                <a:cs typeface="2  Lotus" pitchFamily="2" charset="-78"/>
              </a:rPr>
              <a:t> </a:t>
            </a:r>
            <a:r>
              <a:rPr lang="fa-IR" sz="2000" b="1" dirty="0">
                <a:cs typeface="2  Lotus" pitchFamily="2" charset="-78"/>
              </a:rPr>
              <a:t>کند</a:t>
            </a:r>
            <a:r>
              <a:rPr lang="en-US" sz="2000" b="1" dirty="0">
                <a:cs typeface="2  Lotus" pitchFamily="2" charset="-78"/>
              </a:rPr>
              <a:t>. </a:t>
            </a:r>
            <a:r>
              <a:rPr lang="fa-IR" sz="2000" b="1" dirty="0">
                <a:cs typeface="2  Lotus" pitchFamily="2" charset="-78"/>
              </a:rPr>
              <a:t>این</a:t>
            </a:r>
            <a:r>
              <a:rPr lang="en-US" sz="2000" b="1" dirty="0">
                <a:cs typeface="2  Lotus" pitchFamily="2" charset="-78"/>
              </a:rPr>
              <a:t> </a:t>
            </a:r>
            <a:r>
              <a:rPr lang="fa-IR" sz="2000" b="1" dirty="0">
                <a:cs typeface="2  Lotus" pitchFamily="2" charset="-78"/>
              </a:rPr>
              <a:t>پاداش</a:t>
            </a:r>
            <a:r>
              <a:rPr lang="en-US" sz="2000" b="1" dirty="0">
                <a:cs typeface="2  Lotus" pitchFamily="2" charset="-78"/>
              </a:rPr>
              <a:t> </a:t>
            </a:r>
            <a:r>
              <a:rPr lang="fa-IR" sz="2000" b="1" dirty="0">
                <a:cs typeface="2  Lotus" pitchFamily="2" charset="-78"/>
              </a:rPr>
              <a:t>ممکن</a:t>
            </a:r>
            <a:r>
              <a:rPr lang="en-US" sz="2000" b="1" dirty="0">
                <a:cs typeface="2  Lotus" pitchFamily="2" charset="-78"/>
              </a:rPr>
              <a:t> </a:t>
            </a:r>
            <a:r>
              <a:rPr lang="fa-IR" sz="2000" b="1" dirty="0">
                <a:cs typeface="2  Lotus" pitchFamily="2" charset="-78"/>
              </a:rPr>
              <a:t>است</a:t>
            </a:r>
            <a:r>
              <a:rPr lang="en-US" sz="2000" b="1" dirty="0">
                <a:cs typeface="2  Lotus" pitchFamily="2" charset="-78"/>
              </a:rPr>
              <a:t> </a:t>
            </a:r>
            <a:r>
              <a:rPr lang="fa-IR" sz="2000" b="1" dirty="0">
                <a:cs typeface="2  Lotus" pitchFamily="2" charset="-78"/>
              </a:rPr>
              <a:t>مثبت</a:t>
            </a:r>
            <a:r>
              <a:rPr lang="en-US" sz="2000" b="1" dirty="0">
                <a:cs typeface="2  Lotus" pitchFamily="2" charset="-78"/>
              </a:rPr>
              <a:t>  </a:t>
            </a:r>
            <a:r>
              <a:rPr lang="fa-IR" sz="2000" b="1" dirty="0">
                <a:cs typeface="2  Lotus" pitchFamily="2" charset="-78"/>
              </a:rPr>
              <a:t>و</a:t>
            </a:r>
            <a:r>
              <a:rPr lang="en-US" sz="2000" b="1" dirty="0">
                <a:cs typeface="2  Lotus" pitchFamily="2" charset="-78"/>
              </a:rPr>
              <a:t> </a:t>
            </a:r>
            <a:r>
              <a:rPr lang="fa-IR" sz="2000" b="1" dirty="0">
                <a:cs typeface="2  Lotus" pitchFamily="2" charset="-78"/>
              </a:rPr>
              <a:t>یا</a:t>
            </a:r>
            <a:r>
              <a:rPr lang="en-US" sz="2000" b="1" dirty="0">
                <a:cs typeface="2  Lotus" pitchFamily="2" charset="-78"/>
              </a:rPr>
              <a:t> </a:t>
            </a:r>
            <a:r>
              <a:rPr lang="fa-IR" sz="2000" b="1" dirty="0">
                <a:cs typeface="2  Lotus" pitchFamily="2" charset="-78"/>
              </a:rPr>
              <a:t>منفی</a:t>
            </a:r>
            <a:r>
              <a:rPr lang="en-US" sz="2000" b="1" dirty="0">
                <a:cs typeface="2  Lotus" pitchFamily="2" charset="-78"/>
              </a:rPr>
              <a:t> )</a:t>
            </a:r>
            <a:r>
              <a:rPr lang="fa-IR" sz="2000" b="1" dirty="0">
                <a:cs typeface="2  Lotus" pitchFamily="2" charset="-78"/>
              </a:rPr>
              <a:t>تنبیه</a:t>
            </a:r>
            <a:r>
              <a:rPr lang="en-US" sz="2000" b="1" dirty="0">
                <a:cs typeface="2  Lotus" pitchFamily="2" charset="-78"/>
              </a:rPr>
              <a:t>(</a:t>
            </a:r>
            <a:r>
              <a:rPr lang="fa-IR" sz="2000" b="1" dirty="0">
                <a:cs typeface="2  Lotus" pitchFamily="2" charset="-78"/>
              </a:rPr>
              <a:t>باشد</a:t>
            </a:r>
            <a:endParaRPr lang="en-US" sz="2000" b="1" dirty="0">
              <a:cs typeface="2  Lotus" pitchFamily="2" charset="-78"/>
            </a:endParaRPr>
          </a:p>
        </p:txBody>
      </p:sp>
      <p:sp>
        <p:nvSpPr>
          <p:cNvPr id="142340" name="Rectangle 4"/>
          <p:cNvSpPr>
            <a:spLocks noChangeArrowheads="1"/>
          </p:cNvSpPr>
          <p:nvPr/>
        </p:nvSpPr>
        <p:spPr bwMode="auto">
          <a:xfrm flipH="1">
            <a:off x="5019964" y="5180806"/>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400" b="1">
                <a:latin typeface="Times New Roman" pitchFamily="18" charset="0"/>
                <a:cs typeface="2  Lotus" pitchFamily="2" charset="-78"/>
              </a:rPr>
              <a:t>s</a:t>
            </a:r>
            <a:r>
              <a:rPr lang="en-GB" sz="2400" b="1" baseline="-25000">
                <a:latin typeface="Times New Roman" pitchFamily="18" charset="0"/>
                <a:cs typeface="2  Lotus" pitchFamily="2" charset="-78"/>
              </a:rPr>
              <a:t>9</a:t>
            </a:r>
          </a:p>
        </p:txBody>
      </p:sp>
      <p:sp>
        <p:nvSpPr>
          <p:cNvPr id="142341" name="Rectangle 5"/>
          <p:cNvSpPr>
            <a:spLocks noChangeArrowheads="1"/>
          </p:cNvSpPr>
          <p:nvPr/>
        </p:nvSpPr>
        <p:spPr bwMode="auto">
          <a:xfrm flipH="1">
            <a:off x="3584864" y="5180806"/>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400" b="1">
                <a:latin typeface="Times New Roman" pitchFamily="18" charset="0"/>
                <a:cs typeface="2  Lotus" pitchFamily="2" charset="-78"/>
              </a:rPr>
              <a:t>s</a:t>
            </a:r>
            <a:r>
              <a:rPr lang="en-GB" sz="2400" b="1" baseline="-25000">
                <a:latin typeface="Times New Roman" pitchFamily="18" charset="0"/>
                <a:cs typeface="2  Lotus" pitchFamily="2" charset="-78"/>
              </a:rPr>
              <a:t>5</a:t>
            </a:r>
          </a:p>
        </p:txBody>
      </p:sp>
      <p:sp>
        <p:nvSpPr>
          <p:cNvPr id="142342" name="Rectangle 6"/>
          <p:cNvSpPr>
            <a:spLocks noChangeArrowheads="1"/>
          </p:cNvSpPr>
          <p:nvPr/>
        </p:nvSpPr>
        <p:spPr bwMode="auto">
          <a:xfrm flipH="1">
            <a:off x="3127664" y="5180806"/>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400" b="1">
                <a:latin typeface="Times New Roman" pitchFamily="18" charset="0"/>
                <a:cs typeface="2  Lotus" pitchFamily="2" charset="-78"/>
              </a:rPr>
              <a:t>s</a:t>
            </a:r>
            <a:r>
              <a:rPr lang="en-GB" sz="2400" b="1" baseline="-25000">
                <a:latin typeface="Times New Roman" pitchFamily="18" charset="0"/>
                <a:cs typeface="2  Lotus" pitchFamily="2" charset="-78"/>
              </a:rPr>
              <a:t>4</a:t>
            </a:r>
          </a:p>
        </p:txBody>
      </p:sp>
      <p:sp>
        <p:nvSpPr>
          <p:cNvPr id="142343" name="Rectangle 7"/>
          <p:cNvSpPr>
            <a:spLocks noChangeArrowheads="1"/>
          </p:cNvSpPr>
          <p:nvPr/>
        </p:nvSpPr>
        <p:spPr bwMode="auto">
          <a:xfrm flipH="1">
            <a:off x="2187864" y="5180806"/>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400" b="1">
                <a:latin typeface="Times New Roman" pitchFamily="18" charset="0"/>
                <a:cs typeface="2  Lotus" pitchFamily="2" charset="-78"/>
              </a:rPr>
              <a:t>s</a:t>
            </a:r>
            <a:r>
              <a:rPr lang="en-GB" sz="2400" b="1" baseline="-25000">
                <a:latin typeface="Times New Roman" pitchFamily="18" charset="0"/>
                <a:cs typeface="2  Lotus" pitchFamily="2" charset="-78"/>
              </a:rPr>
              <a:t>2</a:t>
            </a:r>
          </a:p>
        </p:txBody>
      </p:sp>
      <p:sp>
        <p:nvSpPr>
          <p:cNvPr id="142344" name="Text Box 8"/>
          <p:cNvSpPr txBox="1">
            <a:spLocks noChangeArrowheads="1"/>
          </p:cNvSpPr>
          <p:nvPr/>
        </p:nvSpPr>
        <p:spPr bwMode="auto">
          <a:xfrm flipH="1">
            <a:off x="4135727" y="4561681"/>
            <a:ext cx="37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0" hangingPunct="0">
              <a:spcBef>
                <a:spcPct val="50000"/>
              </a:spcBef>
            </a:pPr>
            <a:r>
              <a:rPr lang="en-GB" sz="2400" b="1">
                <a:latin typeface="Times New Roman" pitchFamily="18" charset="0"/>
                <a:cs typeface="2  Lotus" pitchFamily="2" charset="-78"/>
              </a:rPr>
              <a:t>…</a:t>
            </a:r>
          </a:p>
        </p:txBody>
      </p:sp>
      <p:sp>
        <p:nvSpPr>
          <p:cNvPr id="142345" name="Text Box 9"/>
          <p:cNvSpPr txBox="1">
            <a:spLocks noChangeArrowheads="1"/>
          </p:cNvSpPr>
          <p:nvPr/>
        </p:nvSpPr>
        <p:spPr bwMode="auto">
          <a:xfrm flipH="1">
            <a:off x="2560927" y="4561681"/>
            <a:ext cx="37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0" hangingPunct="0">
              <a:spcBef>
                <a:spcPct val="50000"/>
              </a:spcBef>
            </a:pPr>
            <a:r>
              <a:rPr lang="en-GB" sz="2400" b="1">
                <a:latin typeface="Times New Roman" pitchFamily="18" charset="0"/>
                <a:cs typeface="2  Lotus" pitchFamily="2" charset="-78"/>
              </a:rPr>
              <a:t>…</a:t>
            </a:r>
          </a:p>
        </p:txBody>
      </p:sp>
      <p:sp>
        <p:nvSpPr>
          <p:cNvPr id="142346" name="Text Box 10"/>
          <p:cNvSpPr txBox="1">
            <a:spLocks noChangeArrowheads="1"/>
          </p:cNvSpPr>
          <p:nvPr/>
        </p:nvSpPr>
        <p:spPr bwMode="auto">
          <a:xfrm flipH="1">
            <a:off x="4084927" y="5222081"/>
            <a:ext cx="37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0" hangingPunct="0">
              <a:spcBef>
                <a:spcPct val="50000"/>
              </a:spcBef>
            </a:pPr>
            <a:r>
              <a:rPr lang="en-GB" sz="2400" b="1">
                <a:latin typeface="Times New Roman" pitchFamily="18" charset="0"/>
                <a:cs typeface="2  Lotus" pitchFamily="2" charset="-78"/>
              </a:rPr>
              <a:t>…</a:t>
            </a:r>
          </a:p>
        </p:txBody>
      </p:sp>
      <p:sp>
        <p:nvSpPr>
          <p:cNvPr id="142347" name="Rectangle 11"/>
          <p:cNvSpPr>
            <a:spLocks noChangeArrowheads="1"/>
          </p:cNvSpPr>
          <p:nvPr/>
        </p:nvSpPr>
        <p:spPr bwMode="auto">
          <a:xfrm flipH="1">
            <a:off x="2645064" y="5180806"/>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400" b="1">
                <a:latin typeface="Times New Roman" pitchFamily="18" charset="0"/>
                <a:cs typeface="2  Lotus" pitchFamily="2" charset="-78"/>
              </a:rPr>
              <a:t>s</a:t>
            </a:r>
            <a:r>
              <a:rPr lang="en-GB" sz="2400" b="1" baseline="-25000">
                <a:latin typeface="Times New Roman" pitchFamily="18" charset="0"/>
                <a:cs typeface="2  Lotus" pitchFamily="2" charset="-78"/>
              </a:rPr>
              <a:t>3</a:t>
            </a:r>
          </a:p>
        </p:txBody>
      </p:sp>
      <p:sp>
        <p:nvSpPr>
          <p:cNvPr id="142348" name="Freeform 12"/>
          <p:cNvSpPr>
            <a:spLocks/>
          </p:cNvSpPr>
          <p:nvPr/>
        </p:nvSpPr>
        <p:spPr bwMode="auto">
          <a:xfrm flipH="1">
            <a:off x="1927514" y="3734594"/>
            <a:ext cx="3708400" cy="790575"/>
          </a:xfrm>
          <a:custGeom>
            <a:avLst/>
            <a:gdLst>
              <a:gd name="T0" fmla="*/ 0 w 2336"/>
              <a:gd name="T1" fmla="*/ 263 h 498"/>
              <a:gd name="T2" fmla="*/ 640 w 2336"/>
              <a:gd name="T3" fmla="*/ 111 h 498"/>
              <a:gd name="T4" fmla="*/ 1152 w 2336"/>
              <a:gd name="T5" fmla="*/ 463 h 498"/>
              <a:gd name="T6" fmla="*/ 1856 w 2336"/>
              <a:gd name="T7" fmla="*/ 319 h 498"/>
              <a:gd name="T8" fmla="*/ 2144 w 2336"/>
              <a:gd name="T9" fmla="*/ 39 h 498"/>
              <a:gd name="T10" fmla="*/ 2288 w 2336"/>
              <a:gd name="T11" fmla="*/ 87 h 498"/>
              <a:gd name="T12" fmla="*/ 2336 w 2336"/>
              <a:gd name="T13" fmla="*/ 271 h 498"/>
            </a:gdLst>
            <a:ahLst/>
            <a:cxnLst>
              <a:cxn ang="0">
                <a:pos x="T0" y="T1"/>
              </a:cxn>
              <a:cxn ang="0">
                <a:pos x="T2" y="T3"/>
              </a:cxn>
              <a:cxn ang="0">
                <a:pos x="T4" y="T5"/>
              </a:cxn>
              <a:cxn ang="0">
                <a:pos x="T6" y="T7"/>
              </a:cxn>
              <a:cxn ang="0">
                <a:pos x="T8" y="T9"/>
              </a:cxn>
              <a:cxn ang="0">
                <a:pos x="T10" y="T11"/>
              </a:cxn>
              <a:cxn ang="0">
                <a:pos x="T12" y="T13"/>
              </a:cxn>
            </a:cxnLst>
            <a:rect l="0" t="0" r="r" b="b"/>
            <a:pathLst>
              <a:path w="2336" h="498">
                <a:moveTo>
                  <a:pt x="0" y="263"/>
                </a:moveTo>
                <a:cubicBezTo>
                  <a:pt x="224" y="170"/>
                  <a:pt x="448" y="78"/>
                  <a:pt x="640" y="111"/>
                </a:cubicBezTo>
                <a:cubicBezTo>
                  <a:pt x="832" y="144"/>
                  <a:pt x="949" y="428"/>
                  <a:pt x="1152" y="463"/>
                </a:cubicBezTo>
                <a:cubicBezTo>
                  <a:pt x="1355" y="498"/>
                  <a:pt x="1691" y="390"/>
                  <a:pt x="1856" y="319"/>
                </a:cubicBezTo>
                <a:cubicBezTo>
                  <a:pt x="2021" y="248"/>
                  <a:pt x="2072" y="78"/>
                  <a:pt x="2144" y="39"/>
                </a:cubicBezTo>
                <a:cubicBezTo>
                  <a:pt x="2216" y="0"/>
                  <a:pt x="2256" y="48"/>
                  <a:pt x="2288" y="87"/>
                </a:cubicBezTo>
                <a:cubicBezTo>
                  <a:pt x="2320" y="126"/>
                  <a:pt x="2328" y="198"/>
                  <a:pt x="2336" y="271"/>
                </a:cubicBezTo>
              </a:path>
            </a:pathLst>
          </a:custGeom>
          <a:noFill/>
          <a:ln w="254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b="1">
              <a:cs typeface="2  Lotus" pitchFamily="2" charset="-78"/>
            </a:endParaRPr>
          </a:p>
        </p:txBody>
      </p:sp>
      <p:grpSp>
        <p:nvGrpSpPr>
          <p:cNvPr id="142349" name="Group 13"/>
          <p:cNvGrpSpPr>
            <a:grpSpLocks/>
          </p:cNvGrpSpPr>
          <p:nvPr/>
        </p:nvGrpSpPr>
        <p:grpSpPr bwMode="auto">
          <a:xfrm>
            <a:off x="1725902" y="3301206"/>
            <a:ext cx="6253163" cy="1779588"/>
            <a:chOff x="509" y="2592"/>
            <a:chExt cx="3939" cy="1121"/>
          </a:xfrm>
        </p:grpSpPr>
        <p:pic>
          <p:nvPicPr>
            <p:cNvPr id="142350" name="Picture 14" descr="robot_66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 y="2655"/>
              <a:ext cx="1440" cy="1058"/>
            </a:xfrm>
            <a:prstGeom prst="rect">
              <a:avLst/>
            </a:prstGeom>
            <a:noFill/>
            <a:extLst>
              <a:ext uri="{909E8E84-426E-40DD-AFC4-6F175D3DCCD1}">
                <a14:hiddenFill xmlns:a14="http://schemas.microsoft.com/office/drawing/2010/main">
                  <a:solidFill>
                    <a:srgbClr val="FFFFFF"/>
                  </a:solidFill>
                </a14:hiddenFill>
              </a:ext>
            </a:extLst>
          </p:spPr>
        </p:pic>
        <p:sp>
          <p:nvSpPr>
            <p:cNvPr id="142351" name="Text Box 15"/>
            <p:cNvSpPr txBox="1">
              <a:spLocks noChangeArrowheads="1"/>
            </p:cNvSpPr>
            <p:nvPr/>
          </p:nvSpPr>
          <p:spPr bwMode="auto">
            <a:xfrm flipH="1">
              <a:off x="2496" y="2592"/>
              <a:ext cx="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0" hangingPunct="0">
                <a:spcBef>
                  <a:spcPct val="50000"/>
                </a:spcBef>
              </a:pPr>
              <a:r>
                <a:rPr lang="en-GB" sz="2400" b="1">
                  <a:latin typeface="Times New Roman" pitchFamily="18" charset="0"/>
                  <a:cs typeface="2  Lotus" pitchFamily="2" charset="-78"/>
                </a:rPr>
                <a:t>+50</a:t>
              </a:r>
            </a:p>
          </p:txBody>
        </p:sp>
        <p:sp>
          <p:nvSpPr>
            <p:cNvPr id="142352" name="Text Box 16"/>
            <p:cNvSpPr txBox="1">
              <a:spLocks noChangeArrowheads="1"/>
            </p:cNvSpPr>
            <p:nvPr/>
          </p:nvSpPr>
          <p:spPr bwMode="auto">
            <a:xfrm flipH="1">
              <a:off x="1672" y="2968"/>
              <a:ext cx="4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0" hangingPunct="0">
                <a:spcBef>
                  <a:spcPct val="50000"/>
                </a:spcBef>
              </a:pPr>
              <a:r>
                <a:rPr lang="en-GB" sz="2400" b="1">
                  <a:latin typeface="Times New Roman" pitchFamily="18" charset="0"/>
                  <a:cs typeface="2  Lotus" pitchFamily="2" charset="-78"/>
                </a:rPr>
                <a:t>-1</a:t>
              </a:r>
            </a:p>
          </p:txBody>
        </p:sp>
        <p:sp>
          <p:nvSpPr>
            <p:cNvPr id="142353" name="Text Box 17"/>
            <p:cNvSpPr txBox="1">
              <a:spLocks noChangeArrowheads="1"/>
            </p:cNvSpPr>
            <p:nvPr/>
          </p:nvSpPr>
          <p:spPr bwMode="auto">
            <a:xfrm flipH="1">
              <a:off x="1344" y="2960"/>
              <a:ext cx="4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0" hangingPunct="0">
                <a:spcBef>
                  <a:spcPct val="50000"/>
                </a:spcBef>
              </a:pPr>
              <a:r>
                <a:rPr lang="en-GB" sz="2400" b="1">
                  <a:latin typeface="Times New Roman" pitchFamily="18" charset="0"/>
                  <a:cs typeface="2  Lotus" pitchFamily="2" charset="-78"/>
                </a:rPr>
                <a:t>-1</a:t>
              </a:r>
            </a:p>
          </p:txBody>
        </p:sp>
        <p:sp>
          <p:nvSpPr>
            <p:cNvPr id="142354" name="Text Box 18"/>
            <p:cNvSpPr txBox="1">
              <a:spLocks noChangeArrowheads="1"/>
            </p:cNvSpPr>
            <p:nvPr/>
          </p:nvSpPr>
          <p:spPr bwMode="auto">
            <a:xfrm flipH="1">
              <a:off x="552" y="2592"/>
              <a:ext cx="4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0" hangingPunct="0">
                <a:spcBef>
                  <a:spcPct val="50000"/>
                </a:spcBef>
              </a:pPr>
              <a:r>
                <a:rPr lang="en-GB" sz="2400" b="1">
                  <a:latin typeface="Times New Roman" pitchFamily="18" charset="0"/>
                  <a:cs typeface="2  Lotus" pitchFamily="2" charset="-78"/>
                </a:rPr>
                <a:t>+3</a:t>
              </a:r>
            </a:p>
          </p:txBody>
        </p:sp>
        <p:sp>
          <p:nvSpPr>
            <p:cNvPr id="142355" name="Rectangle 19"/>
            <p:cNvSpPr>
              <a:spLocks noChangeArrowheads="1"/>
            </p:cNvSpPr>
            <p:nvPr/>
          </p:nvSpPr>
          <p:spPr bwMode="auto">
            <a:xfrm flipH="1">
              <a:off x="2557" y="3392"/>
              <a:ext cx="2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400" b="1">
                  <a:latin typeface="Times New Roman" pitchFamily="18" charset="0"/>
                  <a:cs typeface="2  Lotus" pitchFamily="2" charset="-78"/>
                </a:rPr>
                <a:t>r</a:t>
              </a:r>
              <a:r>
                <a:rPr lang="en-GB" sz="2400" b="1" baseline="-25000">
                  <a:latin typeface="Times New Roman" pitchFamily="18" charset="0"/>
                  <a:cs typeface="2  Lotus" pitchFamily="2" charset="-78"/>
                </a:rPr>
                <a:t>9</a:t>
              </a:r>
            </a:p>
          </p:txBody>
        </p:sp>
        <p:sp>
          <p:nvSpPr>
            <p:cNvPr id="142356" name="Rectangle 20"/>
            <p:cNvSpPr>
              <a:spLocks noChangeArrowheads="1"/>
            </p:cNvSpPr>
            <p:nvPr/>
          </p:nvSpPr>
          <p:spPr bwMode="auto">
            <a:xfrm flipH="1">
              <a:off x="1653" y="3400"/>
              <a:ext cx="2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400" b="1" dirty="0">
                  <a:latin typeface="Times New Roman" pitchFamily="18" charset="0"/>
                  <a:cs typeface="2  Lotus" pitchFamily="2" charset="-78"/>
                </a:rPr>
                <a:t>r</a:t>
              </a:r>
              <a:r>
                <a:rPr lang="en-GB" sz="2400" b="1" baseline="-25000" dirty="0">
                  <a:latin typeface="Times New Roman" pitchFamily="18" charset="0"/>
                  <a:cs typeface="2  Lotus" pitchFamily="2" charset="-78"/>
                </a:rPr>
                <a:t>5</a:t>
              </a:r>
            </a:p>
          </p:txBody>
        </p:sp>
        <p:sp>
          <p:nvSpPr>
            <p:cNvPr id="142357" name="Rectangle 21"/>
            <p:cNvSpPr>
              <a:spLocks noChangeArrowheads="1"/>
            </p:cNvSpPr>
            <p:nvPr/>
          </p:nvSpPr>
          <p:spPr bwMode="auto">
            <a:xfrm flipH="1">
              <a:off x="1373" y="3400"/>
              <a:ext cx="2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400" b="1">
                  <a:latin typeface="Times New Roman" pitchFamily="18" charset="0"/>
                  <a:cs typeface="2  Lotus" pitchFamily="2" charset="-78"/>
                </a:rPr>
                <a:t>r</a:t>
              </a:r>
              <a:r>
                <a:rPr lang="en-GB" sz="2400" b="1" baseline="-25000">
                  <a:latin typeface="Times New Roman" pitchFamily="18" charset="0"/>
                  <a:cs typeface="2  Lotus" pitchFamily="2" charset="-78"/>
                </a:rPr>
                <a:t>4</a:t>
              </a:r>
            </a:p>
          </p:txBody>
        </p:sp>
        <p:sp>
          <p:nvSpPr>
            <p:cNvPr id="142358" name="Rectangle 22"/>
            <p:cNvSpPr>
              <a:spLocks noChangeArrowheads="1"/>
            </p:cNvSpPr>
            <p:nvPr/>
          </p:nvSpPr>
          <p:spPr bwMode="auto">
            <a:xfrm flipH="1">
              <a:off x="509" y="3392"/>
              <a:ext cx="2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400" b="1">
                  <a:latin typeface="Times New Roman" pitchFamily="18" charset="0"/>
                  <a:cs typeface="2  Lotus" pitchFamily="2" charset="-78"/>
                </a:rPr>
                <a:t>r</a:t>
              </a:r>
              <a:r>
                <a:rPr lang="en-GB" sz="2400" b="1" baseline="-25000">
                  <a:latin typeface="Times New Roman" pitchFamily="18" charset="0"/>
                  <a:cs typeface="2  Lotus" pitchFamily="2" charset="-78"/>
                </a:rPr>
                <a:t>1</a:t>
              </a:r>
            </a:p>
          </p:txBody>
        </p:sp>
      </p:grpSp>
      <p:sp>
        <p:nvSpPr>
          <p:cNvPr id="142359" name="Rectangle 23"/>
          <p:cNvSpPr>
            <a:spLocks noChangeArrowheads="1"/>
          </p:cNvSpPr>
          <p:nvPr/>
        </p:nvSpPr>
        <p:spPr bwMode="auto">
          <a:xfrm flipH="1">
            <a:off x="1770352" y="5180806"/>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400" b="1">
                <a:latin typeface="Times New Roman" pitchFamily="18" charset="0"/>
                <a:cs typeface="2  Lotus" pitchFamily="2" charset="-78"/>
              </a:rPr>
              <a:t>s</a:t>
            </a:r>
            <a:r>
              <a:rPr lang="en-GB" sz="2400" b="1" baseline="-25000">
                <a:latin typeface="Times New Roman" pitchFamily="18" charset="0"/>
                <a:cs typeface="2  Lotus" pitchFamily="2" charset="-78"/>
              </a:rPr>
              <a:t>1</a:t>
            </a:r>
          </a:p>
        </p:txBody>
      </p:sp>
      <p:sp>
        <p:nvSpPr>
          <p:cNvPr id="142360" name="Rectangle 24"/>
          <p:cNvSpPr>
            <a:spLocks noChangeArrowheads="1"/>
          </p:cNvSpPr>
          <p:nvPr/>
        </p:nvSpPr>
        <p:spPr bwMode="auto">
          <a:xfrm flipH="1">
            <a:off x="5001093" y="5612606"/>
            <a:ext cx="4411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400" b="1">
                <a:latin typeface="Times New Roman" pitchFamily="18" charset="0"/>
                <a:cs typeface="2  Lotus" pitchFamily="2" charset="-78"/>
              </a:rPr>
              <a:t>a</a:t>
            </a:r>
            <a:r>
              <a:rPr lang="en-GB" sz="2400" b="1" baseline="-25000">
                <a:latin typeface="Times New Roman" pitchFamily="18" charset="0"/>
                <a:cs typeface="2  Lotus" pitchFamily="2" charset="-78"/>
              </a:rPr>
              <a:t>9</a:t>
            </a:r>
          </a:p>
        </p:txBody>
      </p:sp>
      <p:sp>
        <p:nvSpPr>
          <p:cNvPr id="142361" name="Rectangle 25"/>
          <p:cNvSpPr>
            <a:spLocks noChangeArrowheads="1"/>
          </p:cNvSpPr>
          <p:nvPr/>
        </p:nvSpPr>
        <p:spPr bwMode="auto">
          <a:xfrm flipH="1">
            <a:off x="3565993" y="5612606"/>
            <a:ext cx="4411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400" b="1">
                <a:latin typeface="Times New Roman" pitchFamily="18" charset="0"/>
                <a:cs typeface="2  Lotus" pitchFamily="2" charset="-78"/>
              </a:rPr>
              <a:t>a</a:t>
            </a:r>
            <a:r>
              <a:rPr lang="en-GB" sz="2400" b="1" baseline="-25000">
                <a:latin typeface="Times New Roman" pitchFamily="18" charset="0"/>
                <a:cs typeface="2  Lotus" pitchFamily="2" charset="-78"/>
              </a:rPr>
              <a:t>5</a:t>
            </a:r>
          </a:p>
        </p:txBody>
      </p:sp>
      <p:sp>
        <p:nvSpPr>
          <p:cNvPr id="142362" name="Rectangle 26"/>
          <p:cNvSpPr>
            <a:spLocks noChangeArrowheads="1"/>
          </p:cNvSpPr>
          <p:nvPr/>
        </p:nvSpPr>
        <p:spPr bwMode="auto">
          <a:xfrm flipH="1">
            <a:off x="3108793" y="5612606"/>
            <a:ext cx="4411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400" b="1">
                <a:latin typeface="Times New Roman" pitchFamily="18" charset="0"/>
                <a:cs typeface="2  Lotus" pitchFamily="2" charset="-78"/>
              </a:rPr>
              <a:t>a</a:t>
            </a:r>
            <a:r>
              <a:rPr lang="en-GB" sz="2400" b="1" baseline="-25000">
                <a:latin typeface="Times New Roman" pitchFamily="18" charset="0"/>
                <a:cs typeface="2  Lotus" pitchFamily="2" charset="-78"/>
              </a:rPr>
              <a:t>4</a:t>
            </a:r>
          </a:p>
        </p:txBody>
      </p:sp>
      <p:sp>
        <p:nvSpPr>
          <p:cNvPr id="142363" name="Rectangle 27"/>
          <p:cNvSpPr>
            <a:spLocks noChangeArrowheads="1"/>
          </p:cNvSpPr>
          <p:nvPr/>
        </p:nvSpPr>
        <p:spPr bwMode="auto">
          <a:xfrm flipH="1">
            <a:off x="2168993" y="5612606"/>
            <a:ext cx="4411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400" b="1">
                <a:latin typeface="Times New Roman" pitchFamily="18" charset="0"/>
                <a:cs typeface="2  Lotus" pitchFamily="2" charset="-78"/>
              </a:rPr>
              <a:t>a</a:t>
            </a:r>
            <a:r>
              <a:rPr lang="en-GB" sz="2400" b="1" baseline="-25000">
                <a:latin typeface="Times New Roman" pitchFamily="18" charset="0"/>
                <a:cs typeface="2  Lotus" pitchFamily="2" charset="-78"/>
              </a:rPr>
              <a:t>2</a:t>
            </a:r>
          </a:p>
        </p:txBody>
      </p:sp>
      <p:sp>
        <p:nvSpPr>
          <p:cNvPr id="142364" name="Text Box 28"/>
          <p:cNvSpPr txBox="1">
            <a:spLocks noChangeArrowheads="1"/>
          </p:cNvSpPr>
          <p:nvPr/>
        </p:nvSpPr>
        <p:spPr bwMode="auto">
          <a:xfrm flipH="1">
            <a:off x="4084927" y="5653881"/>
            <a:ext cx="37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0" hangingPunct="0">
              <a:spcBef>
                <a:spcPct val="50000"/>
              </a:spcBef>
            </a:pPr>
            <a:r>
              <a:rPr lang="en-GB" sz="2400" b="1">
                <a:latin typeface="Times New Roman" pitchFamily="18" charset="0"/>
                <a:cs typeface="2  Lotus" pitchFamily="2" charset="-78"/>
              </a:rPr>
              <a:t>…</a:t>
            </a:r>
          </a:p>
        </p:txBody>
      </p:sp>
      <p:sp>
        <p:nvSpPr>
          <p:cNvPr id="142365" name="Rectangle 29"/>
          <p:cNvSpPr>
            <a:spLocks noChangeArrowheads="1"/>
          </p:cNvSpPr>
          <p:nvPr/>
        </p:nvSpPr>
        <p:spPr bwMode="auto">
          <a:xfrm flipH="1">
            <a:off x="2626193" y="5612606"/>
            <a:ext cx="4411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400" b="1">
                <a:latin typeface="Times New Roman" pitchFamily="18" charset="0"/>
                <a:cs typeface="2  Lotus" pitchFamily="2" charset="-78"/>
              </a:rPr>
              <a:t>a</a:t>
            </a:r>
            <a:r>
              <a:rPr lang="en-GB" sz="2400" b="1" baseline="-25000">
                <a:latin typeface="Times New Roman" pitchFamily="18" charset="0"/>
                <a:cs typeface="2  Lotus" pitchFamily="2" charset="-78"/>
              </a:rPr>
              <a:t>3</a:t>
            </a:r>
          </a:p>
        </p:txBody>
      </p:sp>
      <p:sp>
        <p:nvSpPr>
          <p:cNvPr id="142366" name="Rectangle 30"/>
          <p:cNvSpPr>
            <a:spLocks noChangeArrowheads="1"/>
          </p:cNvSpPr>
          <p:nvPr/>
        </p:nvSpPr>
        <p:spPr bwMode="auto">
          <a:xfrm flipH="1">
            <a:off x="1751481" y="5612606"/>
            <a:ext cx="4411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400" b="1">
                <a:latin typeface="Times New Roman" pitchFamily="18" charset="0"/>
                <a:cs typeface="2  Lotus" pitchFamily="2" charset="-78"/>
              </a:rPr>
              <a:t>a</a:t>
            </a:r>
            <a:r>
              <a:rPr lang="en-GB" sz="2400" b="1" baseline="-25000">
                <a:latin typeface="Times New Roman" pitchFamily="18" charset="0"/>
                <a:cs typeface="2  Lotus" pitchFamily="2" charset="-78"/>
              </a:rPr>
              <a:t>1</a:t>
            </a:r>
          </a:p>
        </p:txBody>
      </p:sp>
    </p:spTree>
    <p:extLst>
      <p:ext uri="{BB962C8B-B14F-4D97-AF65-F5344CB8AC3E}">
        <p14:creationId xmlns:p14="http://schemas.microsoft.com/office/powerpoint/2010/main" val="1080440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rtl="1"/>
            <a:r>
              <a:rPr lang="fa-IR" sz="4000" b="1" dirty="0">
                <a:solidFill>
                  <a:schemeClr val="accent1"/>
                </a:solidFill>
                <a:latin typeface="Times New Roman" pitchFamily="18" charset="0"/>
                <a:cs typeface="2  Lotus" pitchFamily="2" charset="-78"/>
              </a:rPr>
              <a:t>یادگیری</a:t>
            </a:r>
            <a:r>
              <a:rPr lang="en-US" sz="4000" b="1" dirty="0">
                <a:solidFill>
                  <a:schemeClr val="accent1"/>
                </a:solidFill>
                <a:latin typeface="Times New Roman" pitchFamily="18" charset="0"/>
                <a:cs typeface="2  Lotus" pitchFamily="2" charset="-78"/>
              </a:rPr>
              <a:t> </a:t>
            </a:r>
            <a:r>
              <a:rPr lang="fa-IR" sz="4000" b="1" dirty="0">
                <a:solidFill>
                  <a:schemeClr val="accent1"/>
                </a:solidFill>
                <a:latin typeface="Times New Roman" pitchFamily="18" charset="0"/>
                <a:cs typeface="2  Lotus" pitchFamily="2" charset="-78"/>
              </a:rPr>
              <a:t>تقویتی</a:t>
            </a:r>
            <a:endParaRPr lang="en-US" sz="4000" b="1" dirty="0">
              <a:solidFill>
                <a:schemeClr val="accent1"/>
              </a:solidFill>
              <a:latin typeface="Times New Roman" pitchFamily="18" charset="0"/>
              <a:cs typeface="2  Lotus" pitchFamily="2" charset="-78"/>
            </a:endParaRPr>
          </a:p>
        </p:txBody>
      </p:sp>
      <p:sp>
        <p:nvSpPr>
          <p:cNvPr id="143363" name="Rectangle 3"/>
          <p:cNvSpPr>
            <a:spLocks noChangeArrowheads="1"/>
          </p:cNvSpPr>
          <p:nvPr/>
        </p:nvSpPr>
        <p:spPr bwMode="auto">
          <a:xfrm>
            <a:off x="457200" y="1719263"/>
            <a:ext cx="8229600" cy="254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rtl="1">
              <a:spcBef>
                <a:spcPct val="20000"/>
              </a:spcBef>
              <a:buClr>
                <a:schemeClr val="tx2"/>
              </a:buClr>
              <a:buSzPct val="115000"/>
              <a:buFont typeface="Wingdings" pitchFamily="2" charset="2"/>
              <a:buChar char="§"/>
            </a:pPr>
            <a:r>
              <a:rPr lang="fa-IR" sz="2000" b="1" dirty="0">
                <a:cs typeface="2  Lotus" pitchFamily="2" charset="-78"/>
              </a:rPr>
              <a:t>عامل</a:t>
            </a:r>
            <a:r>
              <a:rPr lang="en-US" sz="2000" b="1" dirty="0">
                <a:cs typeface="2  Lotus" pitchFamily="2" charset="-78"/>
              </a:rPr>
              <a:t> </a:t>
            </a:r>
            <a:r>
              <a:rPr lang="fa-IR" sz="2000" b="1" dirty="0">
                <a:cs typeface="2  Lotus" pitchFamily="2" charset="-78"/>
              </a:rPr>
              <a:t>در</a:t>
            </a:r>
            <a:r>
              <a:rPr lang="en-US" sz="2000" b="1" dirty="0">
                <a:cs typeface="2  Lotus" pitchFamily="2" charset="-78"/>
              </a:rPr>
              <a:t> </a:t>
            </a:r>
            <a:r>
              <a:rPr lang="fa-IR" sz="2000" b="1" dirty="0">
                <a:cs typeface="2  Lotus" pitchFamily="2" charset="-78"/>
              </a:rPr>
              <a:t>محیط</a:t>
            </a:r>
            <a:r>
              <a:rPr lang="en-US" sz="2000" b="1" dirty="0">
                <a:cs typeface="2  Lotus" pitchFamily="2" charset="-78"/>
              </a:rPr>
              <a:t> </a:t>
            </a:r>
            <a:r>
              <a:rPr lang="fa-IR" sz="2000" b="1" dirty="0">
                <a:cs typeface="2  Lotus" pitchFamily="2" charset="-78"/>
              </a:rPr>
              <a:t>حرکت</a:t>
            </a:r>
            <a:r>
              <a:rPr lang="en-US" sz="2000" b="1" dirty="0">
                <a:cs typeface="2  Lotus" pitchFamily="2" charset="-78"/>
              </a:rPr>
              <a:t> </a:t>
            </a:r>
            <a:r>
              <a:rPr lang="fa-IR" sz="2000" b="1" dirty="0">
                <a:cs typeface="2  Lotus" pitchFamily="2" charset="-78"/>
              </a:rPr>
              <a:t>کرده</a:t>
            </a:r>
            <a:r>
              <a:rPr lang="en-US" sz="2000" b="1" dirty="0">
                <a:cs typeface="2  Lotus" pitchFamily="2" charset="-78"/>
              </a:rPr>
              <a:t> </a:t>
            </a:r>
            <a:r>
              <a:rPr lang="fa-IR" sz="2000" b="1" dirty="0">
                <a:cs typeface="2  Lotus" pitchFamily="2" charset="-78"/>
              </a:rPr>
              <a:t>و</a:t>
            </a:r>
            <a:r>
              <a:rPr lang="en-US" sz="2000" b="1" dirty="0">
                <a:cs typeface="2  Lotus" pitchFamily="2" charset="-78"/>
              </a:rPr>
              <a:t> </a:t>
            </a:r>
            <a:r>
              <a:rPr lang="fa-IR" sz="2000" b="1" dirty="0">
                <a:cs typeface="2  Lotus" pitchFamily="2" charset="-78"/>
              </a:rPr>
              <a:t>حالتها</a:t>
            </a:r>
            <a:r>
              <a:rPr lang="en-US" sz="2000" b="1" dirty="0">
                <a:cs typeface="2  Lotus" pitchFamily="2" charset="-78"/>
              </a:rPr>
              <a:t> </a:t>
            </a:r>
            <a:r>
              <a:rPr lang="fa-IR" sz="2000" b="1" dirty="0">
                <a:cs typeface="2  Lotus" pitchFamily="2" charset="-78"/>
              </a:rPr>
              <a:t>و</a:t>
            </a:r>
            <a:r>
              <a:rPr lang="en-US" sz="2000" b="1" dirty="0">
                <a:cs typeface="2  Lotus" pitchFamily="2" charset="-78"/>
              </a:rPr>
              <a:t> </a:t>
            </a:r>
            <a:r>
              <a:rPr lang="fa-IR" sz="2000" b="1" dirty="0">
                <a:cs typeface="2  Lotus" pitchFamily="2" charset="-78"/>
              </a:rPr>
              <a:t>پاداشهای</a:t>
            </a:r>
            <a:r>
              <a:rPr lang="en-US" sz="2000" b="1" dirty="0">
                <a:cs typeface="2  Lotus" pitchFamily="2" charset="-78"/>
              </a:rPr>
              <a:t> </a:t>
            </a:r>
            <a:r>
              <a:rPr lang="fa-IR" sz="2000" b="1" dirty="0">
                <a:cs typeface="2  Lotus" pitchFamily="2" charset="-78"/>
              </a:rPr>
              <a:t>مربوطه</a:t>
            </a:r>
            <a:r>
              <a:rPr lang="en-US" sz="2000" b="1" dirty="0">
                <a:cs typeface="2  Lotus" pitchFamily="2" charset="-78"/>
              </a:rPr>
              <a:t> </a:t>
            </a:r>
            <a:r>
              <a:rPr lang="fa-IR" sz="2000" b="1" dirty="0">
                <a:cs typeface="2  Lotus" pitchFamily="2" charset="-78"/>
              </a:rPr>
              <a:t>را</a:t>
            </a:r>
            <a:r>
              <a:rPr lang="en-US" sz="2000" b="1" dirty="0">
                <a:cs typeface="2  Lotus" pitchFamily="2" charset="-78"/>
              </a:rPr>
              <a:t> </a:t>
            </a:r>
            <a:r>
              <a:rPr lang="fa-IR" sz="2000" b="1" dirty="0">
                <a:cs typeface="2  Lotus" pitchFamily="2" charset="-78"/>
              </a:rPr>
              <a:t>به</a:t>
            </a:r>
            <a:r>
              <a:rPr lang="en-US" sz="2000" b="1" dirty="0">
                <a:cs typeface="2  Lotus" pitchFamily="2" charset="-78"/>
              </a:rPr>
              <a:t> </a:t>
            </a:r>
            <a:r>
              <a:rPr lang="fa-IR" sz="2000" b="1" dirty="0">
                <a:cs typeface="2  Lotus" pitchFamily="2" charset="-78"/>
              </a:rPr>
              <a:t>خاطر</a:t>
            </a:r>
            <a:r>
              <a:rPr lang="en-US" sz="2000" b="1" dirty="0">
                <a:cs typeface="2  Lotus" pitchFamily="2" charset="-78"/>
              </a:rPr>
              <a:t> </a:t>
            </a:r>
            <a:r>
              <a:rPr lang="fa-IR" sz="2000" b="1" dirty="0">
                <a:cs typeface="2  Lotus" pitchFamily="2" charset="-78"/>
              </a:rPr>
              <a:t>می</a:t>
            </a:r>
            <a:r>
              <a:rPr lang="en-US" sz="2000" b="1" dirty="0">
                <a:cs typeface="2  Lotus" pitchFamily="2" charset="-78"/>
              </a:rPr>
              <a:t> </a:t>
            </a:r>
            <a:r>
              <a:rPr lang="fa-IR" sz="2000" b="1" dirty="0">
                <a:cs typeface="2  Lotus" pitchFamily="2" charset="-78"/>
              </a:rPr>
              <a:t>سپارد</a:t>
            </a:r>
            <a:r>
              <a:rPr lang="en-US" sz="2000" b="1" dirty="0">
                <a:cs typeface="2  Lotus" pitchFamily="2" charset="-78"/>
              </a:rPr>
              <a:t>.</a:t>
            </a:r>
          </a:p>
          <a:p>
            <a:pPr marL="342900" indent="-342900" algn="r" rtl="1">
              <a:spcBef>
                <a:spcPct val="20000"/>
              </a:spcBef>
              <a:buClr>
                <a:schemeClr val="tx2"/>
              </a:buClr>
              <a:buSzPct val="115000"/>
              <a:buFont typeface="Wingdings" pitchFamily="2" charset="2"/>
              <a:buChar char="§"/>
            </a:pPr>
            <a:r>
              <a:rPr lang="fa-IR" sz="2000" b="1" dirty="0">
                <a:cs typeface="2  Lotus" pitchFamily="2" charset="-78"/>
              </a:rPr>
              <a:t>عامل</a:t>
            </a:r>
            <a:r>
              <a:rPr lang="en-US" sz="2000" b="1" dirty="0">
                <a:cs typeface="2  Lotus" pitchFamily="2" charset="-78"/>
              </a:rPr>
              <a:t> </a:t>
            </a:r>
            <a:r>
              <a:rPr lang="fa-IR" sz="2000" b="1" dirty="0">
                <a:cs typeface="2  Lotus" pitchFamily="2" charset="-78"/>
              </a:rPr>
              <a:t>سعی</a:t>
            </a:r>
            <a:r>
              <a:rPr lang="en-US" sz="2000" b="1" dirty="0">
                <a:cs typeface="2  Lotus" pitchFamily="2" charset="-78"/>
              </a:rPr>
              <a:t> </a:t>
            </a:r>
            <a:r>
              <a:rPr lang="fa-IR" sz="2000" b="1" dirty="0">
                <a:cs typeface="2  Lotus" pitchFamily="2" charset="-78"/>
              </a:rPr>
              <a:t>میکند</a:t>
            </a:r>
            <a:r>
              <a:rPr lang="en-US" sz="2000" b="1" dirty="0">
                <a:cs typeface="2  Lotus" pitchFamily="2" charset="-78"/>
              </a:rPr>
              <a:t> </a:t>
            </a:r>
            <a:r>
              <a:rPr lang="fa-IR" sz="2000" b="1" dirty="0">
                <a:cs typeface="2  Lotus" pitchFamily="2" charset="-78"/>
              </a:rPr>
              <a:t>طوری</a:t>
            </a:r>
            <a:r>
              <a:rPr lang="en-US" sz="2000" b="1" dirty="0">
                <a:cs typeface="2  Lotus" pitchFamily="2" charset="-78"/>
              </a:rPr>
              <a:t> </a:t>
            </a:r>
            <a:r>
              <a:rPr lang="fa-IR" sz="2000" b="1" dirty="0">
                <a:cs typeface="2  Lotus" pitchFamily="2" charset="-78"/>
              </a:rPr>
              <a:t>رفتار</a:t>
            </a:r>
            <a:r>
              <a:rPr lang="en-US" sz="2000" b="1" dirty="0">
                <a:cs typeface="2  Lotus" pitchFamily="2" charset="-78"/>
              </a:rPr>
              <a:t> </a:t>
            </a:r>
            <a:r>
              <a:rPr lang="fa-IR" sz="2000" b="1" dirty="0">
                <a:cs typeface="2  Lotus" pitchFamily="2" charset="-78"/>
              </a:rPr>
              <a:t>کند</a:t>
            </a:r>
            <a:r>
              <a:rPr lang="en-US" sz="2000" b="1" dirty="0">
                <a:cs typeface="2  Lotus" pitchFamily="2" charset="-78"/>
              </a:rPr>
              <a:t> </a:t>
            </a:r>
            <a:r>
              <a:rPr lang="fa-IR" sz="2000" b="1" dirty="0">
                <a:cs typeface="2  Lotus" pitchFamily="2" charset="-78"/>
              </a:rPr>
              <a:t>که</a:t>
            </a:r>
            <a:r>
              <a:rPr lang="en-US" sz="2000" b="1" dirty="0">
                <a:cs typeface="2  Lotus" pitchFamily="2" charset="-78"/>
              </a:rPr>
              <a:t> </a:t>
            </a:r>
            <a:r>
              <a:rPr lang="fa-IR" sz="2000" b="1" dirty="0">
                <a:cs typeface="2  Lotus" pitchFamily="2" charset="-78"/>
              </a:rPr>
              <a:t>تابع</a:t>
            </a:r>
            <a:r>
              <a:rPr lang="en-US" sz="2000" b="1" dirty="0">
                <a:cs typeface="2  Lotus" pitchFamily="2" charset="-78"/>
              </a:rPr>
              <a:t> </a:t>
            </a:r>
            <a:r>
              <a:rPr lang="fa-IR" sz="2000" b="1" dirty="0">
                <a:cs typeface="2  Lotus" pitchFamily="2" charset="-78"/>
              </a:rPr>
              <a:t>پاداش</a:t>
            </a:r>
            <a:r>
              <a:rPr lang="en-US" sz="2000" b="1" dirty="0">
                <a:cs typeface="2  Lotus" pitchFamily="2" charset="-78"/>
              </a:rPr>
              <a:t> </a:t>
            </a:r>
            <a:r>
              <a:rPr lang="fa-IR" sz="2000" b="1" dirty="0">
                <a:cs typeface="2  Lotus" pitchFamily="2" charset="-78"/>
              </a:rPr>
              <a:t>را</a:t>
            </a:r>
            <a:r>
              <a:rPr lang="en-US" sz="2000" b="1" dirty="0">
                <a:cs typeface="2  Lotus" pitchFamily="2" charset="-78"/>
              </a:rPr>
              <a:t> </a:t>
            </a:r>
            <a:r>
              <a:rPr lang="fa-IR" sz="2000" b="1" dirty="0">
                <a:cs typeface="2  Lotus" pitchFamily="2" charset="-78"/>
              </a:rPr>
              <a:t>ماکزیمم</a:t>
            </a:r>
            <a:r>
              <a:rPr lang="en-US" sz="2000" b="1" dirty="0">
                <a:cs typeface="2  Lotus" pitchFamily="2" charset="-78"/>
              </a:rPr>
              <a:t> </a:t>
            </a:r>
            <a:r>
              <a:rPr lang="fa-IR" sz="2000" b="1" dirty="0">
                <a:cs typeface="2  Lotus" pitchFamily="2" charset="-78"/>
              </a:rPr>
              <a:t>نماید</a:t>
            </a:r>
            <a:r>
              <a:rPr lang="en-US" sz="2000" b="1" dirty="0">
                <a:cs typeface="2  Lotus" pitchFamily="2" charset="-78"/>
              </a:rPr>
              <a:t>.</a:t>
            </a:r>
          </a:p>
        </p:txBody>
      </p:sp>
      <p:sp>
        <p:nvSpPr>
          <p:cNvPr id="143364" name="Rectangle 4"/>
          <p:cNvSpPr>
            <a:spLocks noChangeArrowheads="1"/>
          </p:cNvSpPr>
          <p:nvPr/>
        </p:nvSpPr>
        <p:spPr bwMode="auto">
          <a:xfrm flipH="1">
            <a:off x="5045952" y="5230927"/>
            <a:ext cx="3690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000" b="1">
                <a:latin typeface="Times New Roman" pitchFamily="18" charset="0"/>
                <a:cs typeface="2  Lotus" pitchFamily="2" charset="-78"/>
              </a:rPr>
              <a:t>s</a:t>
            </a:r>
            <a:r>
              <a:rPr lang="en-GB" sz="2000" b="1" baseline="-25000">
                <a:latin typeface="Times New Roman" pitchFamily="18" charset="0"/>
                <a:cs typeface="2  Lotus" pitchFamily="2" charset="-78"/>
              </a:rPr>
              <a:t>9</a:t>
            </a:r>
          </a:p>
        </p:txBody>
      </p:sp>
      <p:sp>
        <p:nvSpPr>
          <p:cNvPr id="143365" name="Rectangle 5"/>
          <p:cNvSpPr>
            <a:spLocks noChangeArrowheads="1"/>
          </p:cNvSpPr>
          <p:nvPr/>
        </p:nvSpPr>
        <p:spPr bwMode="auto">
          <a:xfrm flipH="1">
            <a:off x="3610852" y="5230927"/>
            <a:ext cx="3690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000" b="1">
                <a:latin typeface="Times New Roman" pitchFamily="18" charset="0"/>
                <a:cs typeface="2  Lotus" pitchFamily="2" charset="-78"/>
              </a:rPr>
              <a:t>s</a:t>
            </a:r>
            <a:r>
              <a:rPr lang="en-GB" sz="2000" b="1" baseline="-25000">
                <a:latin typeface="Times New Roman" pitchFamily="18" charset="0"/>
                <a:cs typeface="2  Lotus" pitchFamily="2" charset="-78"/>
              </a:rPr>
              <a:t>5</a:t>
            </a:r>
          </a:p>
        </p:txBody>
      </p:sp>
      <p:sp>
        <p:nvSpPr>
          <p:cNvPr id="143366" name="Rectangle 6"/>
          <p:cNvSpPr>
            <a:spLocks noChangeArrowheads="1"/>
          </p:cNvSpPr>
          <p:nvPr/>
        </p:nvSpPr>
        <p:spPr bwMode="auto">
          <a:xfrm flipH="1">
            <a:off x="3153652" y="5230927"/>
            <a:ext cx="3690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000" b="1">
                <a:latin typeface="Times New Roman" pitchFamily="18" charset="0"/>
                <a:cs typeface="2  Lotus" pitchFamily="2" charset="-78"/>
              </a:rPr>
              <a:t>s</a:t>
            </a:r>
            <a:r>
              <a:rPr lang="en-GB" sz="2000" b="1" baseline="-25000">
                <a:latin typeface="Times New Roman" pitchFamily="18" charset="0"/>
                <a:cs typeface="2  Lotus" pitchFamily="2" charset="-78"/>
              </a:rPr>
              <a:t>4</a:t>
            </a:r>
          </a:p>
        </p:txBody>
      </p:sp>
      <p:sp>
        <p:nvSpPr>
          <p:cNvPr id="143367" name="Rectangle 7"/>
          <p:cNvSpPr>
            <a:spLocks noChangeArrowheads="1"/>
          </p:cNvSpPr>
          <p:nvPr/>
        </p:nvSpPr>
        <p:spPr bwMode="auto">
          <a:xfrm flipH="1">
            <a:off x="2213852" y="5230927"/>
            <a:ext cx="3690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000" b="1">
                <a:latin typeface="Times New Roman" pitchFamily="18" charset="0"/>
                <a:cs typeface="2  Lotus" pitchFamily="2" charset="-78"/>
              </a:rPr>
              <a:t>s</a:t>
            </a:r>
            <a:r>
              <a:rPr lang="en-GB" sz="2000" b="1" baseline="-25000">
                <a:latin typeface="Times New Roman" pitchFamily="18" charset="0"/>
                <a:cs typeface="2  Lotus" pitchFamily="2" charset="-78"/>
              </a:rPr>
              <a:t>2</a:t>
            </a:r>
          </a:p>
        </p:txBody>
      </p:sp>
      <p:sp>
        <p:nvSpPr>
          <p:cNvPr id="143368" name="Text Box 8"/>
          <p:cNvSpPr txBox="1">
            <a:spLocks noChangeArrowheads="1"/>
          </p:cNvSpPr>
          <p:nvPr/>
        </p:nvSpPr>
        <p:spPr bwMode="auto">
          <a:xfrm flipH="1">
            <a:off x="4125913" y="4611802"/>
            <a:ext cx="3746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0" hangingPunct="0">
              <a:spcBef>
                <a:spcPct val="50000"/>
              </a:spcBef>
            </a:pPr>
            <a:r>
              <a:rPr lang="en-GB" sz="2000" b="1">
                <a:latin typeface="Times New Roman" pitchFamily="18" charset="0"/>
                <a:cs typeface="2  Lotus" pitchFamily="2" charset="-78"/>
              </a:rPr>
              <a:t>…</a:t>
            </a:r>
          </a:p>
        </p:txBody>
      </p:sp>
      <p:sp>
        <p:nvSpPr>
          <p:cNvPr id="143369" name="Text Box 9"/>
          <p:cNvSpPr txBox="1">
            <a:spLocks noChangeArrowheads="1"/>
          </p:cNvSpPr>
          <p:nvPr/>
        </p:nvSpPr>
        <p:spPr bwMode="auto">
          <a:xfrm flipH="1">
            <a:off x="2551113" y="4611802"/>
            <a:ext cx="3746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0" hangingPunct="0">
              <a:spcBef>
                <a:spcPct val="50000"/>
              </a:spcBef>
            </a:pPr>
            <a:r>
              <a:rPr lang="en-GB" sz="2000" b="1">
                <a:latin typeface="Times New Roman" pitchFamily="18" charset="0"/>
                <a:cs typeface="2  Lotus" pitchFamily="2" charset="-78"/>
              </a:rPr>
              <a:t>…</a:t>
            </a:r>
          </a:p>
        </p:txBody>
      </p:sp>
      <p:sp>
        <p:nvSpPr>
          <p:cNvPr id="143370" name="Text Box 10"/>
          <p:cNvSpPr txBox="1">
            <a:spLocks noChangeArrowheads="1"/>
          </p:cNvSpPr>
          <p:nvPr/>
        </p:nvSpPr>
        <p:spPr bwMode="auto">
          <a:xfrm flipH="1">
            <a:off x="4075113" y="5272202"/>
            <a:ext cx="3746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0" hangingPunct="0">
              <a:spcBef>
                <a:spcPct val="50000"/>
              </a:spcBef>
            </a:pPr>
            <a:r>
              <a:rPr lang="en-GB" sz="2000" b="1">
                <a:latin typeface="Times New Roman" pitchFamily="18" charset="0"/>
                <a:cs typeface="2  Lotus" pitchFamily="2" charset="-78"/>
              </a:rPr>
              <a:t>…</a:t>
            </a:r>
          </a:p>
        </p:txBody>
      </p:sp>
      <p:sp>
        <p:nvSpPr>
          <p:cNvPr id="143371" name="Rectangle 11"/>
          <p:cNvSpPr>
            <a:spLocks noChangeArrowheads="1"/>
          </p:cNvSpPr>
          <p:nvPr/>
        </p:nvSpPr>
        <p:spPr bwMode="auto">
          <a:xfrm flipH="1">
            <a:off x="2671052" y="5230927"/>
            <a:ext cx="3690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000" b="1">
                <a:latin typeface="Times New Roman" pitchFamily="18" charset="0"/>
                <a:cs typeface="2  Lotus" pitchFamily="2" charset="-78"/>
              </a:rPr>
              <a:t>s</a:t>
            </a:r>
            <a:r>
              <a:rPr lang="en-GB" sz="2000" b="1" baseline="-25000">
                <a:latin typeface="Times New Roman" pitchFamily="18" charset="0"/>
                <a:cs typeface="2  Lotus" pitchFamily="2" charset="-78"/>
              </a:rPr>
              <a:t>3</a:t>
            </a:r>
          </a:p>
        </p:txBody>
      </p:sp>
      <p:sp>
        <p:nvSpPr>
          <p:cNvPr id="143372" name="Freeform 12"/>
          <p:cNvSpPr>
            <a:spLocks/>
          </p:cNvSpPr>
          <p:nvPr/>
        </p:nvSpPr>
        <p:spPr bwMode="auto">
          <a:xfrm flipH="1">
            <a:off x="1917700" y="3784715"/>
            <a:ext cx="3708400" cy="790575"/>
          </a:xfrm>
          <a:custGeom>
            <a:avLst/>
            <a:gdLst>
              <a:gd name="T0" fmla="*/ 0 w 2336"/>
              <a:gd name="T1" fmla="*/ 263 h 498"/>
              <a:gd name="T2" fmla="*/ 640 w 2336"/>
              <a:gd name="T3" fmla="*/ 111 h 498"/>
              <a:gd name="T4" fmla="*/ 1152 w 2336"/>
              <a:gd name="T5" fmla="*/ 463 h 498"/>
              <a:gd name="T6" fmla="*/ 1856 w 2336"/>
              <a:gd name="T7" fmla="*/ 319 h 498"/>
              <a:gd name="T8" fmla="*/ 2144 w 2336"/>
              <a:gd name="T9" fmla="*/ 39 h 498"/>
              <a:gd name="T10" fmla="*/ 2288 w 2336"/>
              <a:gd name="T11" fmla="*/ 87 h 498"/>
              <a:gd name="T12" fmla="*/ 2336 w 2336"/>
              <a:gd name="T13" fmla="*/ 271 h 498"/>
            </a:gdLst>
            <a:ahLst/>
            <a:cxnLst>
              <a:cxn ang="0">
                <a:pos x="T0" y="T1"/>
              </a:cxn>
              <a:cxn ang="0">
                <a:pos x="T2" y="T3"/>
              </a:cxn>
              <a:cxn ang="0">
                <a:pos x="T4" y="T5"/>
              </a:cxn>
              <a:cxn ang="0">
                <a:pos x="T6" y="T7"/>
              </a:cxn>
              <a:cxn ang="0">
                <a:pos x="T8" y="T9"/>
              </a:cxn>
              <a:cxn ang="0">
                <a:pos x="T10" y="T11"/>
              </a:cxn>
              <a:cxn ang="0">
                <a:pos x="T12" y="T13"/>
              </a:cxn>
            </a:cxnLst>
            <a:rect l="0" t="0" r="r" b="b"/>
            <a:pathLst>
              <a:path w="2336" h="498">
                <a:moveTo>
                  <a:pt x="0" y="263"/>
                </a:moveTo>
                <a:cubicBezTo>
                  <a:pt x="224" y="170"/>
                  <a:pt x="448" y="78"/>
                  <a:pt x="640" y="111"/>
                </a:cubicBezTo>
                <a:cubicBezTo>
                  <a:pt x="832" y="144"/>
                  <a:pt x="949" y="428"/>
                  <a:pt x="1152" y="463"/>
                </a:cubicBezTo>
                <a:cubicBezTo>
                  <a:pt x="1355" y="498"/>
                  <a:pt x="1691" y="390"/>
                  <a:pt x="1856" y="319"/>
                </a:cubicBezTo>
                <a:cubicBezTo>
                  <a:pt x="2021" y="248"/>
                  <a:pt x="2072" y="78"/>
                  <a:pt x="2144" y="39"/>
                </a:cubicBezTo>
                <a:cubicBezTo>
                  <a:pt x="2216" y="0"/>
                  <a:pt x="2256" y="48"/>
                  <a:pt x="2288" y="87"/>
                </a:cubicBezTo>
                <a:cubicBezTo>
                  <a:pt x="2320" y="126"/>
                  <a:pt x="2328" y="198"/>
                  <a:pt x="2336" y="271"/>
                </a:cubicBezTo>
              </a:path>
            </a:pathLst>
          </a:custGeom>
          <a:noFill/>
          <a:ln w="254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1600" b="1">
              <a:cs typeface="2  Lotus" pitchFamily="2" charset="-78"/>
            </a:endParaRPr>
          </a:p>
        </p:txBody>
      </p:sp>
      <p:grpSp>
        <p:nvGrpSpPr>
          <p:cNvPr id="143373" name="Group 13"/>
          <p:cNvGrpSpPr>
            <a:grpSpLocks/>
          </p:cNvGrpSpPr>
          <p:nvPr/>
        </p:nvGrpSpPr>
        <p:grpSpPr bwMode="auto">
          <a:xfrm>
            <a:off x="1755775" y="3351327"/>
            <a:ext cx="6213475" cy="1779588"/>
            <a:chOff x="534" y="2592"/>
            <a:chExt cx="3914" cy="1121"/>
          </a:xfrm>
        </p:grpSpPr>
        <p:pic>
          <p:nvPicPr>
            <p:cNvPr id="143374" name="Picture 14" descr="robot_66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 y="2655"/>
              <a:ext cx="1440" cy="1058"/>
            </a:xfrm>
            <a:prstGeom prst="rect">
              <a:avLst/>
            </a:prstGeom>
            <a:noFill/>
            <a:extLst>
              <a:ext uri="{909E8E84-426E-40DD-AFC4-6F175D3DCCD1}">
                <a14:hiddenFill xmlns:a14="http://schemas.microsoft.com/office/drawing/2010/main">
                  <a:solidFill>
                    <a:srgbClr val="FFFFFF"/>
                  </a:solidFill>
                </a14:hiddenFill>
              </a:ext>
            </a:extLst>
          </p:spPr>
        </p:pic>
        <p:sp>
          <p:nvSpPr>
            <p:cNvPr id="143375" name="Text Box 15"/>
            <p:cNvSpPr txBox="1">
              <a:spLocks noChangeArrowheads="1"/>
            </p:cNvSpPr>
            <p:nvPr/>
          </p:nvSpPr>
          <p:spPr bwMode="auto">
            <a:xfrm flipH="1">
              <a:off x="2496" y="2592"/>
              <a:ext cx="4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0" hangingPunct="0">
                <a:spcBef>
                  <a:spcPct val="50000"/>
                </a:spcBef>
              </a:pPr>
              <a:r>
                <a:rPr lang="en-GB" sz="2000" b="1">
                  <a:latin typeface="Times New Roman" pitchFamily="18" charset="0"/>
                  <a:cs typeface="2  Lotus" pitchFamily="2" charset="-78"/>
                </a:rPr>
                <a:t>+50</a:t>
              </a:r>
            </a:p>
          </p:txBody>
        </p:sp>
        <p:sp>
          <p:nvSpPr>
            <p:cNvPr id="143376" name="Text Box 16"/>
            <p:cNvSpPr txBox="1">
              <a:spLocks noChangeArrowheads="1"/>
            </p:cNvSpPr>
            <p:nvPr/>
          </p:nvSpPr>
          <p:spPr bwMode="auto">
            <a:xfrm flipH="1">
              <a:off x="1672" y="2968"/>
              <a:ext cx="41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0" hangingPunct="0">
                <a:spcBef>
                  <a:spcPct val="50000"/>
                </a:spcBef>
              </a:pPr>
              <a:r>
                <a:rPr lang="en-GB" sz="2000" b="1">
                  <a:latin typeface="Times New Roman" pitchFamily="18" charset="0"/>
                  <a:cs typeface="2  Lotus" pitchFamily="2" charset="-78"/>
                </a:rPr>
                <a:t>-1</a:t>
              </a:r>
            </a:p>
          </p:txBody>
        </p:sp>
        <p:sp>
          <p:nvSpPr>
            <p:cNvPr id="143377" name="Text Box 17"/>
            <p:cNvSpPr txBox="1">
              <a:spLocks noChangeArrowheads="1"/>
            </p:cNvSpPr>
            <p:nvPr/>
          </p:nvSpPr>
          <p:spPr bwMode="auto">
            <a:xfrm flipH="1">
              <a:off x="1344" y="2960"/>
              <a:ext cx="41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0" hangingPunct="0">
                <a:spcBef>
                  <a:spcPct val="50000"/>
                </a:spcBef>
              </a:pPr>
              <a:r>
                <a:rPr lang="en-GB" sz="2000" b="1">
                  <a:latin typeface="Times New Roman" pitchFamily="18" charset="0"/>
                  <a:cs typeface="2  Lotus" pitchFamily="2" charset="-78"/>
                </a:rPr>
                <a:t>-1</a:t>
              </a:r>
            </a:p>
          </p:txBody>
        </p:sp>
        <p:sp>
          <p:nvSpPr>
            <p:cNvPr id="143378" name="Text Box 18"/>
            <p:cNvSpPr txBox="1">
              <a:spLocks noChangeArrowheads="1"/>
            </p:cNvSpPr>
            <p:nvPr/>
          </p:nvSpPr>
          <p:spPr bwMode="auto">
            <a:xfrm flipH="1">
              <a:off x="552" y="2592"/>
              <a:ext cx="41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0" hangingPunct="0">
                <a:spcBef>
                  <a:spcPct val="50000"/>
                </a:spcBef>
              </a:pPr>
              <a:r>
                <a:rPr lang="en-GB" sz="2000" b="1">
                  <a:latin typeface="Times New Roman" pitchFamily="18" charset="0"/>
                  <a:cs typeface="2  Lotus" pitchFamily="2" charset="-78"/>
                </a:rPr>
                <a:t>+3</a:t>
              </a:r>
            </a:p>
          </p:txBody>
        </p:sp>
        <p:sp>
          <p:nvSpPr>
            <p:cNvPr id="143379" name="Rectangle 19"/>
            <p:cNvSpPr>
              <a:spLocks noChangeArrowheads="1"/>
            </p:cNvSpPr>
            <p:nvPr/>
          </p:nvSpPr>
          <p:spPr bwMode="auto">
            <a:xfrm flipH="1">
              <a:off x="2582" y="3392"/>
              <a:ext cx="24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000" b="1">
                  <a:latin typeface="Times New Roman" pitchFamily="18" charset="0"/>
                  <a:cs typeface="2  Lotus" pitchFamily="2" charset="-78"/>
                </a:rPr>
                <a:t>r</a:t>
              </a:r>
              <a:r>
                <a:rPr lang="en-GB" sz="2000" b="1" baseline="-25000">
                  <a:latin typeface="Times New Roman" pitchFamily="18" charset="0"/>
                  <a:cs typeface="2  Lotus" pitchFamily="2" charset="-78"/>
                </a:rPr>
                <a:t>9</a:t>
              </a:r>
            </a:p>
          </p:txBody>
        </p:sp>
        <p:sp>
          <p:nvSpPr>
            <p:cNvPr id="143380" name="Rectangle 20"/>
            <p:cNvSpPr>
              <a:spLocks noChangeArrowheads="1"/>
            </p:cNvSpPr>
            <p:nvPr/>
          </p:nvSpPr>
          <p:spPr bwMode="auto">
            <a:xfrm flipH="1">
              <a:off x="1678" y="3400"/>
              <a:ext cx="24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000" b="1">
                  <a:latin typeface="Times New Roman" pitchFamily="18" charset="0"/>
                  <a:cs typeface="2  Lotus" pitchFamily="2" charset="-78"/>
                </a:rPr>
                <a:t>r</a:t>
              </a:r>
              <a:r>
                <a:rPr lang="en-GB" sz="2000" b="1" baseline="-25000">
                  <a:latin typeface="Times New Roman" pitchFamily="18" charset="0"/>
                  <a:cs typeface="2  Lotus" pitchFamily="2" charset="-78"/>
                </a:rPr>
                <a:t>5</a:t>
              </a:r>
            </a:p>
          </p:txBody>
        </p:sp>
        <p:sp>
          <p:nvSpPr>
            <p:cNvPr id="143381" name="Rectangle 21"/>
            <p:cNvSpPr>
              <a:spLocks noChangeArrowheads="1"/>
            </p:cNvSpPr>
            <p:nvPr/>
          </p:nvSpPr>
          <p:spPr bwMode="auto">
            <a:xfrm flipH="1">
              <a:off x="1398" y="3400"/>
              <a:ext cx="24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000" b="1">
                  <a:latin typeface="Times New Roman" pitchFamily="18" charset="0"/>
                  <a:cs typeface="2  Lotus" pitchFamily="2" charset="-78"/>
                </a:rPr>
                <a:t>r</a:t>
              </a:r>
              <a:r>
                <a:rPr lang="en-GB" sz="2000" b="1" baseline="-25000">
                  <a:latin typeface="Times New Roman" pitchFamily="18" charset="0"/>
                  <a:cs typeface="2  Lotus" pitchFamily="2" charset="-78"/>
                </a:rPr>
                <a:t>4</a:t>
              </a:r>
            </a:p>
          </p:txBody>
        </p:sp>
        <p:sp>
          <p:nvSpPr>
            <p:cNvPr id="143382" name="Rectangle 22"/>
            <p:cNvSpPr>
              <a:spLocks noChangeArrowheads="1"/>
            </p:cNvSpPr>
            <p:nvPr/>
          </p:nvSpPr>
          <p:spPr bwMode="auto">
            <a:xfrm flipH="1">
              <a:off x="534" y="3392"/>
              <a:ext cx="24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000" b="1">
                  <a:latin typeface="Times New Roman" pitchFamily="18" charset="0"/>
                  <a:cs typeface="2  Lotus" pitchFamily="2" charset="-78"/>
                </a:rPr>
                <a:t>r</a:t>
              </a:r>
              <a:r>
                <a:rPr lang="en-GB" sz="2000" b="1" baseline="-25000">
                  <a:latin typeface="Times New Roman" pitchFamily="18" charset="0"/>
                  <a:cs typeface="2  Lotus" pitchFamily="2" charset="-78"/>
                </a:rPr>
                <a:t>1</a:t>
              </a:r>
            </a:p>
          </p:txBody>
        </p:sp>
      </p:grpSp>
      <p:sp>
        <p:nvSpPr>
          <p:cNvPr id="143383" name="Rectangle 23"/>
          <p:cNvSpPr>
            <a:spLocks noChangeArrowheads="1"/>
          </p:cNvSpPr>
          <p:nvPr/>
        </p:nvSpPr>
        <p:spPr bwMode="auto">
          <a:xfrm flipH="1">
            <a:off x="1796339" y="5230927"/>
            <a:ext cx="3690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000" b="1">
                <a:latin typeface="Times New Roman" pitchFamily="18" charset="0"/>
                <a:cs typeface="2  Lotus" pitchFamily="2" charset="-78"/>
              </a:rPr>
              <a:t>s</a:t>
            </a:r>
            <a:r>
              <a:rPr lang="en-GB" sz="2000" b="1" baseline="-25000">
                <a:latin typeface="Times New Roman" pitchFamily="18" charset="0"/>
                <a:cs typeface="2  Lotus" pitchFamily="2" charset="-78"/>
              </a:rPr>
              <a:t>1</a:t>
            </a:r>
          </a:p>
        </p:txBody>
      </p:sp>
      <p:sp>
        <p:nvSpPr>
          <p:cNvPr id="143384" name="Rectangle 24"/>
          <p:cNvSpPr>
            <a:spLocks noChangeArrowheads="1"/>
          </p:cNvSpPr>
          <p:nvPr/>
        </p:nvSpPr>
        <p:spPr bwMode="auto">
          <a:xfrm flipH="1">
            <a:off x="5034559" y="5662727"/>
            <a:ext cx="3978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000" b="1">
                <a:latin typeface="Times New Roman" pitchFamily="18" charset="0"/>
                <a:cs typeface="2  Lotus" pitchFamily="2" charset="-78"/>
              </a:rPr>
              <a:t>a</a:t>
            </a:r>
            <a:r>
              <a:rPr lang="en-GB" sz="2000" b="1" baseline="-25000">
                <a:latin typeface="Times New Roman" pitchFamily="18" charset="0"/>
                <a:cs typeface="2  Lotus" pitchFamily="2" charset="-78"/>
              </a:rPr>
              <a:t>9</a:t>
            </a:r>
          </a:p>
        </p:txBody>
      </p:sp>
      <p:sp>
        <p:nvSpPr>
          <p:cNvPr id="143385" name="Rectangle 25"/>
          <p:cNvSpPr>
            <a:spLocks noChangeArrowheads="1"/>
          </p:cNvSpPr>
          <p:nvPr/>
        </p:nvSpPr>
        <p:spPr bwMode="auto">
          <a:xfrm flipH="1">
            <a:off x="3599459" y="5662727"/>
            <a:ext cx="3978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000" b="1">
                <a:latin typeface="Times New Roman" pitchFamily="18" charset="0"/>
                <a:cs typeface="2  Lotus" pitchFamily="2" charset="-78"/>
              </a:rPr>
              <a:t>a</a:t>
            </a:r>
            <a:r>
              <a:rPr lang="en-GB" sz="2000" b="1" baseline="-25000">
                <a:latin typeface="Times New Roman" pitchFamily="18" charset="0"/>
                <a:cs typeface="2  Lotus" pitchFamily="2" charset="-78"/>
              </a:rPr>
              <a:t>5</a:t>
            </a:r>
          </a:p>
        </p:txBody>
      </p:sp>
      <p:sp>
        <p:nvSpPr>
          <p:cNvPr id="143386" name="Rectangle 26"/>
          <p:cNvSpPr>
            <a:spLocks noChangeArrowheads="1"/>
          </p:cNvSpPr>
          <p:nvPr/>
        </p:nvSpPr>
        <p:spPr bwMode="auto">
          <a:xfrm flipH="1">
            <a:off x="3142259" y="5662727"/>
            <a:ext cx="3978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000" b="1">
                <a:latin typeface="Times New Roman" pitchFamily="18" charset="0"/>
                <a:cs typeface="2  Lotus" pitchFamily="2" charset="-78"/>
              </a:rPr>
              <a:t>a</a:t>
            </a:r>
            <a:r>
              <a:rPr lang="en-GB" sz="2000" b="1" baseline="-25000">
                <a:latin typeface="Times New Roman" pitchFamily="18" charset="0"/>
                <a:cs typeface="2  Lotus" pitchFamily="2" charset="-78"/>
              </a:rPr>
              <a:t>4</a:t>
            </a:r>
          </a:p>
        </p:txBody>
      </p:sp>
      <p:sp>
        <p:nvSpPr>
          <p:cNvPr id="143387" name="Rectangle 27"/>
          <p:cNvSpPr>
            <a:spLocks noChangeArrowheads="1"/>
          </p:cNvSpPr>
          <p:nvPr/>
        </p:nvSpPr>
        <p:spPr bwMode="auto">
          <a:xfrm flipH="1">
            <a:off x="2202459" y="5662727"/>
            <a:ext cx="3978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000" b="1">
                <a:latin typeface="Times New Roman" pitchFamily="18" charset="0"/>
                <a:cs typeface="2  Lotus" pitchFamily="2" charset="-78"/>
              </a:rPr>
              <a:t>a</a:t>
            </a:r>
            <a:r>
              <a:rPr lang="en-GB" sz="2000" b="1" baseline="-25000">
                <a:latin typeface="Times New Roman" pitchFamily="18" charset="0"/>
                <a:cs typeface="2  Lotus" pitchFamily="2" charset="-78"/>
              </a:rPr>
              <a:t>2</a:t>
            </a:r>
          </a:p>
        </p:txBody>
      </p:sp>
      <p:sp>
        <p:nvSpPr>
          <p:cNvPr id="143388" name="Text Box 28"/>
          <p:cNvSpPr txBox="1">
            <a:spLocks noChangeArrowheads="1"/>
          </p:cNvSpPr>
          <p:nvPr/>
        </p:nvSpPr>
        <p:spPr bwMode="auto">
          <a:xfrm flipH="1">
            <a:off x="4075113" y="5704002"/>
            <a:ext cx="3746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0" hangingPunct="0">
              <a:spcBef>
                <a:spcPct val="50000"/>
              </a:spcBef>
            </a:pPr>
            <a:r>
              <a:rPr lang="en-GB" sz="2000" b="1">
                <a:latin typeface="Times New Roman" pitchFamily="18" charset="0"/>
                <a:cs typeface="2  Lotus" pitchFamily="2" charset="-78"/>
              </a:rPr>
              <a:t>…</a:t>
            </a:r>
          </a:p>
        </p:txBody>
      </p:sp>
      <p:sp>
        <p:nvSpPr>
          <p:cNvPr id="143389" name="Rectangle 29"/>
          <p:cNvSpPr>
            <a:spLocks noChangeArrowheads="1"/>
          </p:cNvSpPr>
          <p:nvPr/>
        </p:nvSpPr>
        <p:spPr bwMode="auto">
          <a:xfrm flipH="1">
            <a:off x="2659659" y="5662727"/>
            <a:ext cx="3978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000" b="1">
                <a:latin typeface="Times New Roman" pitchFamily="18" charset="0"/>
                <a:cs typeface="2  Lotus" pitchFamily="2" charset="-78"/>
              </a:rPr>
              <a:t>a</a:t>
            </a:r>
            <a:r>
              <a:rPr lang="en-GB" sz="2000" b="1" baseline="-25000">
                <a:latin typeface="Times New Roman" pitchFamily="18" charset="0"/>
                <a:cs typeface="2  Lotus" pitchFamily="2" charset="-78"/>
              </a:rPr>
              <a:t>3</a:t>
            </a:r>
          </a:p>
        </p:txBody>
      </p:sp>
      <p:sp>
        <p:nvSpPr>
          <p:cNvPr id="143390" name="Rectangle 30"/>
          <p:cNvSpPr>
            <a:spLocks noChangeArrowheads="1"/>
          </p:cNvSpPr>
          <p:nvPr/>
        </p:nvSpPr>
        <p:spPr bwMode="auto">
          <a:xfrm flipH="1">
            <a:off x="1784947" y="5662727"/>
            <a:ext cx="3978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000" b="1">
                <a:latin typeface="Times New Roman" pitchFamily="18" charset="0"/>
                <a:cs typeface="2  Lotus" pitchFamily="2" charset="-78"/>
              </a:rPr>
              <a:t>a</a:t>
            </a:r>
            <a:r>
              <a:rPr lang="en-GB" sz="2000" b="1" baseline="-25000">
                <a:latin typeface="Times New Roman" pitchFamily="18" charset="0"/>
                <a:cs typeface="2  Lotus" pitchFamily="2" charset="-78"/>
              </a:rPr>
              <a:t>1</a:t>
            </a:r>
          </a:p>
        </p:txBody>
      </p:sp>
    </p:spTree>
    <p:extLst>
      <p:ext uri="{BB962C8B-B14F-4D97-AF65-F5344CB8AC3E}">
        <p14:creationId xmlns:p14="http://schemas.microsoft.com/office/powerpoint/2010/main" val="29037542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087223" y="838200"/>
            <a:ext cx="7024744" cy="838200"/>
          </a:xfrm>
        </p:spPr>
        <p:txBody>
          <a:bodyPr/>
          <a:lstStyle/>
          <a:p>
            <a:pPr algn="r" rtl="1"/>
            <a:r>
              <a:rPr lang="fa-IR" b="1" dirty="0">
                <a:latin typeface="Times New Roman" pitchFamily="18" charset="0"/>
                <a:cs typeface="2  Lotus" pitchFamily="2" charset="-78"/>
              </a:rPr>
              <a:t>یادگیری</a:t>
            </a:r>
            <a:r>
              <a:rPr lang="en-US" b="1" dirty="0">
                <a:latin typeface="Times New Roman" pitchFamily="18" charset="0"/>
                <a:cs typeface="2  Lotus" pitchFamily="2" charset="-78"/>
              </a:rPr>
              <a:t> </a:t>
            </a:r>
            <a:r>
              <a:rPr lang="fa-IR" b="1" dirty="0">
                <a:latin typeface="Times New Roman" pitchFamily="18" charset="0"/>
                <a:cs typeface="2  Lotus" pitchFamily="2" charset="-78"/>
              </a:rPr>
              <a:t>تقویتی</a:t>
            </a:r>
            <a:endParaRPr lang="en-US" b="1" dirty="0">
              <a:latin typeface="Times New Roman" pitchFamily="18" charset="0"/>
              <a:cs typeface="2  Lotus" pitchFamily="2" charset="-78"/>
            </a:endParaRPr>
          </a:p>
        </p:txBody>
      </p:sp>
      <p:sp>
        <p:nvSpPr>
          <p:cNvPr id="144387" name="Rectangle 3"/>
          <p:cNvSpPr>
            <a:spLocks noGrp="1" noChangeArrowheads="1"/>
          </p:cNvSpPr>
          <p:nvPr>
            <p:ph type="body" idx="1"/>
          </p:nvPr>
        </p:nvSpPr>
        <p:spPr>
          <a:xfrm>
            <a:off x="1111755" y="1981788"/>
            <a:ext cx="6777317" cy="3508977"/>
          </a:xfrm>
        </p:spPr>
        <p:txBody>
          <a:bodyPr/>
          <a:lstStyle/>
          <a:p>
            <a:pPr algn="r" rtl="1"/>
            <a:r>
              <a:rPr lang="fa-IR" b="1">
                <a:cs typeface="2  Lotus" pitchFamily="2" charset="-78"/>
              </a:rPr>
              <a:t>پاداش</a:t>
            </a:r>
            <a:r>
              <a:rPr lang="en-US" b="1">
                <a:cs typeface="2  Lotus" pitchFamily="2" charset="-78"/>
              </a:rPr>
              <a:t> R</a:t>
            </a:r>
            <a:r>
              <a:rPr lang="en-US" b="1" baseline="-25000">
                <a:cs typeface="2  Lotus" pitchFamily="2" charset="-78"/>
              </a:rPr>
              <a:t>t</a:t>
            </a:r>
            <a:r>
              <a:rPr lang="en-US" b="1">
                <a:cs typeface="2  Lotus" pitchFamily="2" charset="-78"/>
              </a:rPr>
              <a:t> </a:t>
            </a:r>
            <a:r>
              <a:rPr lang="fa-IR" b="1">
                <a:cs typeface="2  Lotus" pitchFamily="2" charset="-78"/>
              </a:rPr>
              <a:t>مجموع</a:t>
            </a:r>
            <a:r>
              <a:rPr lang="en-US" b="1">
                <a:cs typeface="2  Lotus" pitchFamily="2" charset="-78"/>
              </a:rPr>
              <a:t> </a:t>
            </a:r>
            <a:r>
              <a:rPr lang="fa-IR" b="1">
                <a:cs typeface="2  Lotus" pitchFamily="2" charset="-78"/>
              </a:rPr>
              <a:t>پاداشی</a:t>
            </a:r>
            <a:r>
              <a:rPr lang="en-US" b="1">
                <a:cs typeface="2  Lotus" pitchFamily="2" charset="-78"/>
              </a:rPr>
              <a:t> </a:t>
            </a:r>
            <a:r>
              <a:rPr lang="fa-IR" b="1">
                <a:cs typeface="2  Lotus" pitchFamily="2" charset="-78"/>
              </a:rPr>
              <a:t>است</a:t>
            </a:r>
            <a:r>
              <a:rPr lang="en-US" b="1">
                <a:cs typeface="2  Lotus" pitchFamily="2" charset="-78"/>
              </a:rPr>
              <a:t> </a:t>
            </a:r>
            <a:r>
              <a:rPr lang="fa-IR" b="1">
                <a:cs typeface="2  Lotus" pitchFamily="2" charset="-78"/>
              </a:rPr>
              <a:t>که</a:t>
            </a:r>
            <a:r>
              <a:rPr lang="en-US" b="1">
                <a:cs typeface="2  Lotus" pitchFamily="2" charset="-78"/>
              </a:rPr>
              <a:t>  </a:t>
            </a:r>
            <a:r>
              <a:rPr lang="fa-IR" b="1">
                <a:cs typeface="2  Lotus" pitchFamily="2" charset="-78"/>
              </a:rPr>
              <a:t>عامل</a:t>
            </a:r>
            <a:r>
              <a:rPr lang="en-US" b="1">
                <a:cs typeface="2  Lotus" pitchFamily="2" charset="-78"/>
              </a:rPr>
              <a:t> </a:t>
            </a:r>
            <a:r>
              <a:rPr lang="fa-IR" b="1">
                <a:cs typeface="2  Lotus" pitchFamily="2" charset="-78"/>
              </a:rPr>
              <a:t>با</a:t>
            </a:r>
            <a:r>
              <a:rPr lang="en-US" b="1">
                <a:cs typeface="2  Lotus" pitchFamily="2" charset="-78"/>
              </a:rPr>
              <a:t> </a:t>
            </a:r>
            <a:r>
              <a:rPr lang="fa-IR" b="1">
                <a:cs typeface="2  Lotus" pitchFamily="2" charset="-78"/>
              </a:rPr>
              <a:t>گذشت</a:t>
            </a:r>
            <a:r>
              <a:rPr lang="en-US" b="1">
                <a:cs typeface="2  Lotus" pitchFamily="2" charset="-78"/>
              </a:rPr>
              <a:t> </a:t>
            </a:r>
            <a:r>
              <a:rPr lang="fa-IR" b="1">
                <a:cs typeface="2  Lotus" pitchFamily="2" charset="-78"/>
              </a:rPr>
              <a:t>زمان</a:t>
            </a:r>
            <a:r>
              <a:rPr lang="en-US" b="1">
                <a:cs typeface="2  Lotus" pitchFamily="2" charset="-78"/>
              </a:rPr>
              <a:t>t </a:t>
            </a:r>
            <a:r>
              <a:rPr lang="fa-IR" b="1">
                <a:cs typeface="2  Lotus" pitchFamily="2" charset="-78"/>
              </a:rPr>
              <a:t>جمع</a:t>
            </a:r>
            <a:r>
              <a:rPr lang="en-US" b="1">
                <a:cs typeface="2  Lotus" pitchFamily="2" charset="-78"/>
              </a:rPr>
              <a:t> </a:t>
            </a:r>
            <a:r>
              <a:rPr lang="fa-IR" b="1">
                <a:cs typeface="2  Lotus" pitchFamily="2" charset="-78"/>
              </a:rPr>
              <a:t>کرده</a:t>
            </a:r>
            <a:r>
              <a:rPr lang="en-US" b="1">
                <a:cs typeface="2  Lotus" pitchFamily="2" charset="-78"/>
              </a:rPr>
              <a:t> </a:t>
            </a:r>
            <a:r>
              <a:rPr lang="fa-IR" b="1">
                <a:cs typeface="2  Lotus" pitchFamily="2" charset="-78"/>
              </a:rPr>
              <a:t>است</a:t>
            </a:r>
            <a:r>
              <a:rPr lang="en-US" b="1">
                <a:cs typeface="2  Lotus" pitchFamily="2" charset="-78"/>
              </a:rPr>
              <a:t>.</a:t>
            </a:r>
          </a:p>
          <a:p>
            <a:pPr algn="r" rtl="1"/>
            <a:endParaRPr lang="en-US" b="1">
              <a:cs typeface="2  Lotus" pitchFamily="2" charset="-78"/>
            </a:endParaRPr>
          </a:p>
          <a:p>
            <a:pPr algn="r" rtl="1">
              <a:buFont typeface="Wingdings" pitchFamily="2" charset="2"/>
              <a:buNone/>
            </a:pPr>
            <a:endParaRPr lang="en-US" b="1">
              <a:cs typeface="2  Lotus" pitchFamily="2" charset="-78"/>
            </a:endParaRPr>
          </a:p>
        </p:txBody>
      </p:sp>
      <p:sp>
        <p:nvSpPr>
          <p:cNvPr id="144388" name="Freeform 4"/>
          <p:cNvSpPr>
            <a:spLocks/>
          </p:cNvSpPr>
          <p:nvPr/>
        </p:nvSpPr>
        <p:spPr bwMode="auto">
          <a:xfrm flipH="1">
            <a:off x="1058863" y="4193624"/>
            <a:ext cx="3708400" cy="790575"/>
          </a:xfrm>
          <a:custGeom>
            <a:avLst/>
            <a:gdLst>
              <a:gd name="T0" fmla="*/ 0 w 2336"/>
              <a:gd name="T1" fmla="*/ 263 h 498"/>
              <a:gd name="T2" fmla="*/ 640 w 2336"/>
              <a:gd name="T3" fmla="*/ 111 h 498"/>
              <a:gd name="T4" fmla="*/ 1152 w 2336"/>
              <a:gd name="T5" fmla="*/ 463 h 498"/>
              <a:gd name="T6" fmla="*/ 1856 w 2336"/>
              <a:gd name="T7" fmla="*/ 319 h 498"/>
              <a:gd name="T8" fmla="*/ 2144 w 2336"/>
              <a:gd name="T9" fmla="*/ 39 h 498"/>
              <a:gd name="T10" fmla="*/ 2288 w 2336"/>
              <a:gd name="T11" fmla="*/ 87 h 498"/>
              <a:gd name="T12" fmla="*/ 2336 w 2336"/>
              <a:gd name="T13" fmla="*/ 271 h 498"/>
            </a:gdLst>
            <a:ahLst/>
            <a:cxnLst>
              <a:cxn ang="0">
                <a:pos x="T0" y="T1"/>
              </a:cxn>
              <a:cxn ang="0">
                <a:pos x="T2" y="T3"/>
              </a:cxn>
              <a:cxn ang="0">
                <a:pos x="T4" y="T5"/>
              </a:cxn>
              <a:cxn ang="0">
                <a:pos x="T6" y="T7"/>
              </a:cxn>
              <a:cxn ang="0">
                <a:pos x="T8" y="T9"/>
              </a:cxn>
              <a:cxn ang="0">
                <a:pos x="T10" y="T11"/>
              </a:cxn>
              <a:cxn ang="0">
                <a:pos x="T12" y="T13"/>
              </a:cxn>
            </a:cxnLst>
            <a:rect l="0" t="0" r="r" b="b"/>
            <a:pathLst>
              <a:path w="2336" h="498">
                <a:moveTo>
                  <a:pt x="0" y="263"/>
                </a:moveTo>
                <a:cubicBezTo>
                  <a:pt x="224" y="170"/>
                  <a:pt x="448" y="78"/>
                  <a:pt x="640" y="111"/>
                </a:cubicBezTo>
                <a:cubicBezTo>
                  <a:pt x="832" y="144"/>
                  <a:pt x="949" y="428"/>
                  <a:pt x="1152" y="463"/>
                </a:cubicBezTo>
                <a:cubicBezTo>
                  <a:pt x="1355" y="498"/>
                  <a:pt x="1691" y="390"/>
                  <a:pt x="1856" y="319"/>
                </a:cubicBezTo>
                <a:cubicBezTo>
                  <a:pt x="2021" y="248"/>
                  <a:pt x="2072" y="78"/>
                  <a:pt x="2144" y="39"/>
                </a:cubicBezTo>
                <a:cubicBezTo>
                  <a:pt x="2216" y="0"/>
                  <a:pt x="2256" y="48"/>
                  <a:pt x="2288" y="87"/>
                </a:cubicBezTo>
                <a:cubicBezTo>
                  <a:pt x="2320" y="126"/>
                  <a:pt x="2328" y="198"/>
                  <a:pt x="2336" y="271"/>
                </a:cubicBezTo>
              </a:path>
            </a:pathLst>
          </a:custGeom>
          <a:noFill/>
          <a:ln w="254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b="1">
              <a:cs typeface="2  Lotus" pitchFamily="2" charset="-78"/>
            </a:endParaRPr>
          </a:p>
        </p:txBody>
      </p:sp>
      <p:grpSp>
        <p:nvGrpSpPr>
          <p:cNvPr id="144389" name="Group 5"/>
          <p:cNvGrpSpPr>
            <a:grpSpLocks/>
          </p:cNvGrpSpPr>
          <p:nvPr/>
        </p:nvGrpSpPr>
        <p:grpSpPr bwMode="auto">
          <a:xfrm>
            <a:off x="869951" y="3772936"/>
            <a:ext cx="6253163" cy="1779588"/>
            <a:chOff x="509" y="2592"/>
            <a:chExt cx="3939" cy="1121"/>
          </a:xfrm>
        </p:grpSpPr>
        <p:pic>
          <p:nvPicPr>
            <p:cNvPr id="144390" name="Picture 6" descr="robot_66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 y="2655"/>
              <a:ext cx="1440" cy="1058"/>
            </a:xfrm>
            <a:prstGeom prst="rect">
              <a:avLst/>
            </a:prstGeom>
            <a:noFill/>
            <a:extLst>
              <a:ext uri="{909E8E84-426E-40DD-AFC4-6F175D3DCCD1}">
                <a14:hiddenFill xmlns:a14="http://schemas.microsoft.com/office/drawing/2010/main">
                  <a:solidFill>
                    <a:srgbClr val="FFFFFF"/>
                  </a:solidFill>
                </a14:hiddenFill>
              </a:ext>
            </a:extLst>
          </p:spPr>
        </p:pic>
        <p:sp>
          <p:nvSpPr>
            <p:cNvPr id="144391" name="Text Box 7"/>
            <p:cNvSpPr txBox="1">
              <a:spLocks noChangeArrowheads="1"/>
            </p:cNvSpPr>
            <p:nvPr/>
          </p:nvSpPr>
          <p:spPr bwMode="auto">
            <a:xfrm flipH="1">
              <a:off x="2496" y="2592"/>
              <a:ext cx="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0" hangingPunct="0">
                <a:spcBef>
                  <a:spcPct val="50000"/>
                </a:spcBef>
              </a:pPr>
              <a:r>
                <a:rPr lang="en-GB" sz="2400" b="1">
                  <a:latin typeface="Times New Roman" pitchFamily="18" charset="0"/>
                  <a:cs typeface="2  Lotus" pitchFamily="2" charset="-78"/>
                </a:rPr>
                <a:t>+50</a:t>
              </a:r>
            </a:p>
          </p:txBody>
        </p:sp>
        <p:sp>
          <p:nvSpPr>
            <p:cNvPr id="144392" name="Text Box 8"/>
            <p:cNvSpPr txBox="1">
              <a:spLocks noChangeArrowheads="1"/>
            </p:cNvSpPr>
            <p:nvPr/>
          </p:nvSpPr>
          <p:spPr bwMode="auto">
            <a:xfrm flipH="1">
              <a:off x="1672" y="2968"/>
              <a:ext cx="4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0" hangingPunct="0">
                <a:spcBef>
                  <a:spcPct val="50000"/>
                </a:spcBef>
              </a:pPr>
              <a:r>
                <a:rPr lang="en-GB" sz="2400" b="1">
                  <a:latin typeface="Times New Roman" pitchFamily="18" charset="0"/>
                  <a:cs typeface="2  Lotus" pitchFamily="2" charset="-78"/>
                </a:rPr>
                <a:t>-1</a:t>
              </a:r>
            </a:p>
          </p:txBody>
        </p:sp>
        <p:sp>
          <p:nvSpPr>
            <p:cNvPr id="144393" name="Text Box 9"/>
            <p:cNvSpPr txBox="1">
              <a:spLocks noChangeArrowheads="1"/>
            </p:cNvSpPr>
            <p:nvPr/>
          </p:nvSpPr>
          <p:spPr bwMode="auto">
            <a:xfrm flipH="1">
              <a:off x="1344" y="2960"/>
              <a:ext cx="4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0" hangingPunct="0">
                <a:spcBef>
                  <a:spcPct val="50000"/>
                </a:spcBef>
              </a:pPr>
              <a:r>
                <a:rPr lang="en-GB" sz="2400" b="1">
                  <a:latin typeface="Times New Roman" pitchFamily="18" charset="0"/>
                  <a:cs typeface="2  Lotus" pitchFamily="2" charset="-78"/>
                </a:rPr>
                <a:t>-1</a:t>
              </a:r>
            </a:p>
          </p:txBody>
        </p:sp>
        <p:sp>
          <p:nvSpPr>
            <p:cNvPr id="144394" name="Text Box 10"/>
            <p:cNvSpPr txBox="1">
              <a:spLocks noChangeArrowheads="1"/>
            </p:cNvSpPr>
            <p:nvPr/>
          </p:nvSpPr>
          <p:spPr bwMode="auto">
            <a:xfrm flipH="1">
              <a:off x="552" y="2592"/>
              <a:ext cx="4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0" hangingPunct="0">
                <a:spcBef>
                  <a:spcPct val="50000"/>
                </a:spcBef>
              </a:pPr>
              <a:r>
                <a:rPr lang="en-GB" sz="2400" b="1">
                  <a:latin typeface="Times New Roman" pitchFamily="18" charset="0"/>
                  <a:cs typeface="2  Lotus" pitchFamily="2" charset="-78"/>
                </a:rPr>
                <a:t>+3</a:t>
              </a:r>
            </a:p>
          </p:txBody>
        </p:sp>
        <p:sp>
          <p:nvSpPr>
            <p:cNvPr id="144395" name="Rectangle 11"/>
            <p:cNvSpPr>
              <a:spLocks noChangeArrowheads="1"/>
            </p:cNvSpPr>
            <p:nvPr/>
          </p:nvSpPr>
          <p:spPr bwMode="auto">
            <a:xfrm flipH="1">
              <a:off x="2557" y="3392"/>
              <a:ext cx="2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400" b="1">
                  <a:latin typeface="Times New Roman" pitchFamily="18" charset="0"/>
                  <a:cs typeface="2  Lotus" pitchFamily="2" charset="-78"/>
                </a:rPr>
                <a:t>r</a:t>
              </a:r>
              <a:r>
                <a:rPr lang="en-GB" sz="2400" b="1" baseline="-25000">
                  <a:latin typeface="Times New Roman" pitchFamily="18" charset="0"/>
                  <a:cs typeface="2  Lotus" pitchFamily="2" charset="-78"/>
                </a:rPr>
                <a:t>9</a:t>
              </a:r>
            </a:p>
          </p:txBody>
        </p:sp>
        <p:sp>
          <p:nvSpPr>
            <p:cNvPr id="144396" name="Rectangle 12"/>
            <p:cNvSpPr>
              <a:spLocks noChangeArrowheads="1"/>
            </p:cNvSpPr>
            <p:nvPr/>
          </p:nvSpPr>
          <p:spPr bwMode="auto">
            <a:xfrm flipH="1">
              <a:off x="1653" y="3400"/>
              <a:ext cx="2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400" b="1">
                  <a:latin typeface="Times New Roman" pitchFamily="18" charset="0"/>
                  <a:cs typeface="2  Lotus" pitchFamily="2" charset="-78"/>
                </a:rPr>
                <a:t>r</a:t>
              </a:r>
              <a:r>
                <a:rPr lang="en-GB" sz="2400" b="1" baseline="-25000">
                  <a:latin typeface="Times New Roman" pitchFamily="18" charset="0"/>
                  <a:cs typeface="2  Lotus" pitchFamily="2" charset="-78"/>
                </a:rPr>
                <a:t>5</a:t>
              </a:r>
            </a:p>
          </p:txBody>
        </p:sp>
        <p:sp>
          <p:nvSpPr>
            <p:cNvPr id="144397" name="Rectangle 13"/>
            <p:cNvSpPr>
              <a:spLocks noChangeArrowheads="1"/>
            </p:cNvSpPr>
            <p:nvPr/>
          </p:nvSpPr>
          <p:spPr bwMode="auto">
            <a:xfrm flipH="1">
              <a:off x="1373" y="3400"/>
              <a:ext cx="2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400" b="1">
                  <a:latin typeface="Times New Roman" pitchFamily="18" charset="0"/>
                  <a:cs typeface="2  Lotus" pitchFamily="2" charset="-78"/>
                </a:rPr>
                <a:t>r</a:t>
              </a:r>
              <a:r>
                <a:rPr lang="en-GB" sz="2400" b="1" baseline="-25000">
                  <a:latin typeface="Times New Roman" pitchFamily="18" charset="0"/>
                  <a:cs typeface="2  Lotus" pitchFamily="2" charset="-78"/>
                </a:rPr>
                <a:t>4</a:t>
              </a:r>
            </a:p>
          </p:txBody>
        </p:sp>
        <p:sp>
          <p:nvSpPr>
            <p:cNvPr id="144398" name="Rectangle 14"/>
            <p:cNvSpPr>
              <a:spLocks noChangeArrowheads="1"/>
            </p:cNvSpPr>
            <p:nvPr/>
          </p:nvSpPr>
          <p:spPr bwMode="auto">
            <a:xfrm flipH="1">
              <a:off x="509" y="3392"/>
              <a:ext cx="2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GB" sz="2400" b="1">
                  <a:latin typeface="Times New Roman" pitchFamily="18" charset="0"/>
                  <a:cs typeface="2  Lotus" pitchFamily="2" charset="-78"/>
                </a:rPr>
                <a:t>r</a:t>
              </a:r>
              <a:r>
                <a:rPr lang="en-GB" sz="2400" b="1" baseline="-25000">
                  <a:latin typeface="Times New Roman" pitchFamily="18" charset="0"/>
                  <a:cs typeface="2  Lotus" pitchFamily="2" charset="-78"/>
                </a:rPr>
                <a:t>1</a:t>
              </a:r>
            </a:p>
          </p:txBody>
        </p:sp>
      </p:grpSp>
      <p:graphicFrame>
        <p:nvGraphicFramePr>
          <p:cNvPr id="144399" name="Object 15"/>
          <p:cNvGraphicFramePr>
            <a:graphicFrameLocks noChangeAspect="1"/>
          </p:cNvGraphicFramePr>
          <p:nvPr>
            <p:extLst>
              <p:ext uri="{D42A27DB-BD31-4B8C-83A1-F6EECF244321}">
                <p14:modId xmlns:p14="http://schemas.microsoft.com/office/powerpoint/2010/main" val="1085594917"/>
              </p:ext>
            </p:extLst>
          </p:nvPr>
        </p:nvGraphicFramePr>
        <p:xfrm>
          <a:off x="1211263" y="2553736"/>
          <a:ext cx="6781800" cy="754063"/>
        </p:xfrm>
        <a:graphic>
          <a:graphicData uri="http://schemas.openxmlformats.org/presentationml/2006/ole">
            <mc:AlternateContent xmlns:mc="http://schemas.openxmlformats.org/markup-compatibility/2006">
              <mc:Choice xmlns:v="urn:schemas-microsoft-com:vml" Requires="v">
                <p:oleObj spid="_x0000_s1044" name="Equation" r:id="rId4" imgW="3886200" imgH="431640" progId="Equation.3">
                  <p:embed/>
                </p:oleObj>
              </mc:Choice>
              <mc:Fallback>
                <p:oleObj name="Equation" r:id="rId4" imgW="388620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1263" y="2553736"/>
                        <a:ext cx="67818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4400" name="Object 16"/>
          <p:cNvGraphicFramePr>
            <a:graphicFrameLocks noChangeAspect="1"/>
          </p:cNvGraphicFramePr>
          <p:nvPr>
            <p:extLst>
              <p:ext uri="{D42A27DB-BD31-4B8C-83A1-F6EECF244321}">
                <p14:modId xmlns:p14="http://schemas.microsoft.com/office/powerpoint/2010/main" val="90260471"/>
              </p:ext>
            </p:extLst>
          </p:nvPr>
        </p:nvGraphicFramePr>
        <p:xfrm>
          <a:off x="1211263" y="5601736"/>
          <a:ext cx="3733800" cy="561975"/>
        </p:xfrm>
        <a:graphic>
          <a:graphicData uri="http://schemas.openxmlformats.org/presentationml/2006/ole">
            <mc:AlternateContent xmlns:mc="http://schemas.openxmlformats.org/markup-compatibility/2006">
              <mc:Choice xmlns:v="urn:schemas-microsoft-com:vml" Requires="v">
                <p:oleObj spid="_x0000_s1045" name="Microsoft Equation 3.0" r:id="rId6" imgW="2108160" imgH="317160" progId="Equation.3">
                  <p:embed/>
                </p:oleObj>
              </mc:Choice>
              <mc:Fallback>
                <p:oleObj name="Microsoft Equation 3.0" r:id="rId6" imgW="2108160" imgH="3171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1263" y="5601736"/>
                        <a:ext cx="37338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57813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20" name="Rectangle 12"/>
          <p:cNvSpPr>
            <a:spLocks noGrp="1" noChangeArrowheads="1"/>
          </p:cNvSpPr>
          <p:nvPr>
            <p:ph type="title"/>
          </p:nvPr>
        </p:nvSpPr>
        <p:spPr>
          <a:xfrm>
            <a:off x="1143000" y="838200"/>
            <a:ext cx="7024744" cy="914400"/>
          </a:xfrm>
        </p:spPr>
        <p:txBody>
          <a:bodyPr>
            <a:normAutofit fontScale="90000"/>
          </a:bodyPr>
          <a:lstStyle/>
          <a:p>
            <a:pPr algn="r" rtl="1"/>
            <a:r>
              <a:rPr lang="fa-IR" sz="4000" b="1" dirty="0">
                <a:cs typeface="2  Lotus" pitchFamily="2" charset="-78"/>
              </a:rPr>
              <a:t>مثال: یادگیری حرکت در یک محیط ناشناخته</a:t>
            </a:r>
            <a:endParaRPr lang="en-US" sz="4000" b="1" dirty="0">
              <a:cs typeface="2  Lotus" pitchFamily="2" charset="-78"/>
            </a:endParaRPr>
          </a:p>
        </p:txBody>
      </p:sp>
      <p:graphicFrame>
        <p:nvGraphicFramePr>
          <p:cNvPr id="145423" name="Object 15"/>
          <p:cNvGraphicFramePr>
            <a:graphicFrameLocks noGrp="1" noChangeAspect="1"/>
          </p:cNvGraphicFramePr>
          <p:nvPr>
            <p:ph idx="1"/>
            <p:extLst>
              <p:ext uri="{D42A27DB-BD31-4B8C-83A1-F6EECF244321}">
                <p14:modId xmlns:p14="http://schemas.microsoft.com/office/powerpoint/2010/main" val="736025810"/>
              </p:ext>
            </p:extLst>
          </p:nvPr>
        </p:nvGraphicFramePr>
        <p:xfrm>
          <a:off x="2004510" y="1867936"/>
          <a:ext cx="4324350" cy="4275138"/>
        </p:xfrm>
        <a:graphic>
          <a:graphicData uri="http://schemas.openxmlformats.org/presentationml/2006/ole">
            <mc:AlternateContent xmlns:mc="http://schemas.openxmlformats.org/markup-compatibility/2006">
              <mc:Choice xmlns:v="urn:schemas-microsoft-com:vml" Requires="v">
                <p:oleObj spid="_x0000_s2059" name="Bitmap Image" r:id="rId3" imgW="3315163" imgH="3277057" progId="Paint.Picture">
                  <p:embed/>
                </p:oleObj>
              </mc:Choice>
              <mc:Fallback>
                <p:oleObj name="Bitmap Image" r:id="rId3" imgW="3315163" imgH="3277057" progId="Paint.Picture">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4510" y="1867936"/>
                        <a:ext cx="4324350" cy="427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38565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2  Lotus" pitchFamily="2" charset="-78"/>
              </a:rPr>
              <a:t>اجزای ربات ها</a:t>
            </a:r>
            <a:endParaRPr lang="en-US" dirty="0">
              <a:cs typeface="2  Lotus" pitchFamily="2" charset="-78"/>
            </a:endParaRPr>
          </a:p>
        </p:txBody>
      </p:sp>
      <p:sp>
        <p:nvSpPr>
          <p:cNvPr id="3" name="Content Placeholder 2"/>
          <p:cNvSpPr>
            <a:spLocks noGrp="1"/>
          </p:cNvSpPr>
          <p:nvPr>
            <p:ph idx="1"/>
          </p:nvPr>
        </p:nvSpPr>
        <p:spPr/>
        <p:txBody>
          <a:bodyPr>
            <a:normAutofit/>
          </a:bodyPr>
          <a:lstStyle/>
          <a:p>
            <a:pPr marL="68580" indent="0" algn="r" rtl="1">
              <a:lnSpc>
                <a:spcPct val="150000"/>
              </a:lnSpc>
              <a:buNone/>
            </a:pPr>
            <a:r>
              <a:rPr lang="ar-SA" sz="1800" b="1" dirty="0">
                <a:cs typeface="2  Lotus" pitchFamily="2" charset="-78"/>
              </a:rPr>
              <a:t>ربات‌ها دارای سه قسمت اصلی هستند</a:t>
            </a:r>
            <a:r>
              <a:rPr lang="en-US" sz="1800" b="1" dirty="0" smtClean="0">
                <a:cs typeface="2  Lotus" pitchFamily="2" charset="-78"/>
              </a:rPr>
              <a:t>:</a:t>
            </a:r>
            <a:endParaRPr lang="fa-IR" sz="1800" b="1" dirty="0" smtClean="0">
              <a:cs typeface="2  Lotus" pitchFamily="2" charset="-78"/>
            </a:endParaRPr>
          </a:p>
          <a:p>
            <a:pPr algn="r" rtl="1">
              <a:lnSpc>
                <a:spcPct val="150000"/>
              </a:lnSpc>
            </a:pPr>
            <a:r>
              <a:rPr lang="en-US" sz="1800" b="1" dirty="0" smtClean="0">
                <a:cs typeface="2  Lotus" pitchFamily="2" charset="-78"/>
              </a:rPr>
              <a:t> </a:t>
            </a:r>
            <a:r>
              <a:rPr lang="ar-SA" sz="1800" b="1" dirty="0">
                <a:cs typeface="2  Lotus" pitchFamily="2" charset="-78"/>
              </a:rPr>
              <a:t>مغز که معمولاً یک کامپیوتر است</a:t>
            </a:r>
            <a:r>
              <a:rPr lang="en-US" sz="1800" b="1" dirty="0" smtClean="0">
                <a:cs typeface="2  Lotus" pitchFamily="2" charset="-78"/>
              </a:rPr>
              <a:t>.</a:t>
            </a:r>
            <a:endParaRPr lang="fa-IR" sz="1800" b="1" dirty="0">
              <a:cs typeface="2  Lotus" pitchFamily="2" charset="-78"/>
            </a:endParaRPr>
          </a:p>
          <a:p>
            <a:pPr algn="r" rtl="1">
              <a:lnSpc>
                <a:spcPct val="150000"/>
              </a:lnSpc>
            </a:pPr>
            <a:r>
              <a:rPr lang="ar-SA" sz="1800" b="1" dirty="0" smtClean="0">
                <a:cs typeface="2  Lotus" pitchFamily="2" charset="-78"/>
              </a:rPr>
              <a:t>محرک </a:t>
            </a:r>
            <a:r>
              <a:rPr lang="ar-SA" sz="1800" b="1" dirty="0">
                <a:cs typeface="2  Lotus" pitchFamily="2" charset="-78"/>
              </a:rPr>
              <a:t>و بخش مکانیکی شامل موتور، پیستون، تسمه، چرخ‌ها، چرخ دنده‌ها و</a:t>
            </a:r>
            <a:r>
              <a:rPr lang="en-US" sz="1800" b="1" dirty="0">
                <a:cs typeface="2  Lotus" pitchFamily="2" charset="-78"/>
              </a:rPr>
              <a:t> </a:t>
            </a:r>
            <a:r>
              <a:rPr lang="en-US" sz="1800" b="1" dirty="0" smtClean="0">
                <a:cs typeface="2  Lotus" pitchFamily="2" charset="-78"/>
              </a:rPr>
              <a:t>...</a:t>
            </a:r>
            <a:endParaRPr lang="fa-IR" sz="1800" b="1" dirty="0">
              <a:cs typeface="2  Lotus" pitchFamily="2" charset="-78"/>
            </a:endParaRPr>
          </a:p>
          <a:p>
            <a:pPr algn="r" rtl="1">
              <a:lnSpc>
                <a:spcPct val="150000"/>
              </a:lnSpc>
            </a:pPr>
            <a:r>
              <a:rPr lang="ar-SA" sz="1800" b="1" dirty="0" smtClean="0">
                <a:cs typeface="2  Lotus" pitchFamily="2" charset="-78"/>
              </a:rPr>
              <a:t>سنسور </a:t>
            </a:r>
            <a:r>
              <a:rPr lang="ar-SA" sz="1800" b="1" dirty="0">
                <a:cs typeface="2  Lotus" pitchFamily="2" charset="-78"/>
              </a:rPr>
              <a:t>که می‌تواند از انواع بینایی، صوتی، تعیین دما، تشخیص نور، تماسی یا حرکتی باشد</a:t>
            </a:r>
            <a:r>
              <a:rPr lang="en-US" sz="1800" b="1" dirty="0" smtClean="0">
                <a:cs typeface="2  Lotus" pitchFamily="2" charset="-78"/>
              </a:rPr>
              <a:t>.</a:t>
            </a:r>
            <a:endParaRPr lang="fa-IR" sz="1800" b="1" dirty="0" smtClean="0">
              <a:cs typeface="2  Lotus" pitchFamily="2" charset="-78"/>
            </a:endParaRPr>
          </a:p>
          <a:p>
            <a:pPr marL="68580" indent="0" algn="r" rtl="1">
              <a:lnSpc>
                <a:spcPct val="150000"/>
              </a:lnSpc>
              <a:buNone/>
            </a:pPr>
            <a:r>
              <a:rPr lang="ar-SA" sz="1800" b="1" dirty="0">
                <a:cs typeface="2  Lotus" pitchFamily="2" charset="-78"/>
              </a:rPr>
              <a:t>با این سه قسمت، یک ربات می‌تواند با اثرپذیری و اثرگذاری در محیط کاربردی‌تر شود</a:t>
            </a:r>
            <a:r>
              <a:rPr lang="en-US" sz="1800" b="1" dirty="0">
                <a:cs typeface="2  Lotus" pitchFamily="2" charset="-78"/>
              </a:rPr>
              <a:t>.</a:t>
            </a:r>
          </a:p>
        </p:txBody>
      </p:sp>
    </p:spTree>
    <p:extLst>
      <p:ext uri="{BB962C8B-B14F-4D97-AF65-F5344CB8AC3E}">
        <p14:creationId xmlns:p14="http://schemas.microsoft.com/office/powerpoint/2010/main" val="2502775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cs typeface="2  Lotus" pitchFamily="2" charset="-78"/>
              </a:rPr>
              <a:t>علم رباتیک</a:t>
            </a:r>
            <a:endParaRPr lang="en-US" b="1" dirty="0">
              <a:cs typeface="2  Lotus" pitchFamily="2" charset="-78"/>
            </a:endParaRPr>
          </a:p>
        </p:txBody>
      </p:sp>
      <p:sp>
        <p:nvSpPr>
          <p:cNvPr id="3" name="Content Placeholder 2"/>
          <p:cNvSpPr>
            <a:spLocks noGrp="1"/>
          </p:cNvSpPr>
          <p:nvPr>
            <p:ph idx="1"/>
          </p:nvPr>
        </p:nvSpPr>
        <p:spPr/>
        <p:txBody>
          <a:bodyPr>
            <a:noAutofit/>
          </a:bodyPr>
          <a:lstStyle/>
          <a:p>
            <a:pPr marL="68580" indent="0" algn="r" rtl="1">
              <a:buNone/>
            </a:pPr>
            <a:r>
              <a:rPr lang="ar-SA" sz="1800" b="1" dirty="0">
                <a:cs typeface="2  Lotus" pitchFamily="2" charset="-78"/>
              </a:rPr>
              <a:t>علم رباتیک از سه شاخه اصلی تشکیل شده است</a:t>
            </a:r>
            <a:r>
              <a:rPr lang="en-US" sz="1800" b="1" dirty="0">
                <a:cs typeface="2  Lotus" pitchFamily="2" charset="-78"/>
              </a:rPr>
              <a:t>:</a:t>
            </a:r>
            <a:br>
              <a:rPr lang="en-US" sz="1800" b="1" dirty="0">
                <a:cs typeface="2  Lotus" pitchFamily="2" charset="-78"/>
              </a:rPr>
            </a:br>
            <a:r>
              <a:rPr lang="en-US" sz="1800" b="1" dirty="0">
                <a:cs typeface="2  Lotus" pitchFamily="2" charset="-78"/>
              </a:rPr>
              <a:t/>
            </a:r>
            <a:br>
              <a:rPr lang="en-US" sz="1800" b="1" dirty="0">
                <a:cs typeface="2  Lotus" pitchFamily="2" charset="-78"/>
              </a:rPr>
            </a:br>
            <a:r>
              <a:rPr lang="en-US" sz="1800" b="1" dirty="0">
                <a:cs typeface="2  Lotus" pitchFamily="2" charset="-78"/>
              </a:rPr>
              <a:t>    •    </a:t>
            </a:r>
            <a:r>
              <a:rPr lang="ar-SA" sz="1800" b="1" dirty="0">
                <a:cs typeface="2  Lotus" pitchFamily="2" charset="-78"/>
              </a:rPr>
              <a:t>الکترونیک ( شامل مغز </a:t>
            </a:r>
            <a:r>
              <a:rPr lang="ar-SA" sz="1800" b="1" dirty="0" smtClean="0">
                <a:cs typeface="2  Lotus" pitchFamily="2" charset="-78"/>
              </a:rPr>
              <a:t>ربات</a:t>
            </a:r>
            <a:r>
              <a:rPr lang="fa-IR" sz="1800" b="1" dirty="0" smtClean="0">
                <a:cs typeface="2  Lotus" pitchFamily="2" charset="-78"/>
              </a:rPr>
              <a:t>)</a:t>
            </a:r>
            <a:r>
              <a:rPr lang="en-US" sz="1800" b="1" dirty="0">
                <a:cs typeface="2  Lotus" pitchFamily="2" charset="-78"/>
              </a:rPr>
              <a:t/>
            </a:r>
            <a:br>
              <a:rPr lang="en-US" sz="1800" b="1" dirty="0">
                <a:cs typeface="2  Lotus" pitchFamily="2" charset="-78"/>
              </a:rPr>
            </a:br>
            <a:r>
              <a:rPr lang="en-US" sz="1800" b="1" dirty="0">
                <a:cs typeface="2  Lotus" pitchFamily="2" charset="-78"/>
              </a:rPr>
              <a:t>    •    </a:t>
            </a:r>
            <a:r>
              <a:rPr lang="ar-SA" sz="1800" b="1" dirty="0">
                <a:cs typeface="2  Lotus" pitchFamily="2" charset="-78"/>
              </a:rPr>
              <a:t>مکانیک (شامل بدنه فیزیکی </a:t>
            </a:r>
            <a:r>
              <a:rPr lang="ar-SA" sz="1800" b="1" dirty="0" smtClean="0">
                <a:cs typeface="2  Lotus" pitchFamily="2" charset="-78"/>
              </a:rPr>
              <a:t>ربات</a:t>
            </a:r>
            <a:r>
              <a:rPr lang="fa-IR" sz="1800" b="1" dirty="0" smtClean="0">
                <a:cs typeface="2  Lotus" pitchFamily="2" charset="-78"/>
              </a:rPr>
              <a:t>)</a:t>
            </a:r>
            <a:r>
              <a:rPr lang="en-US" sz="1800" b="1" dirty="0">
                <a:cs typeface="2  Lotus" pitchFamily="2" charset="-78"/>
              </a:rPr>
              <a:t/>
            </a:r>
            <a:br>
              <a:rPr lang="en-US" sz="1800" b="1" dirty="0">
                <a:cs typeface="2  Lotus" pitchFamily="2" charset="-78"/>
              </a:rPr>
            </a:br>
            <a:r>
              <a:rPr lang="en-US" sz="1800" b="1" dirty="0">
                <a:cs typeface="2  Lotus" pitchFamily="2" charset="-78"/>
              </a:rPr>
              <a:t>    •    </a:t>
            </a:r>
            <a:r>
              <a:rPr lang="ar-SA" sz="1800" b="1" dirty="0">
                <a:cs typeface="2  Lotus" pitchFamily="2" charset="-78"/>
              </a:rPr>
              <a:t>نرم افزار (شامل قوه تفکر و تصمیم گیری </a:t>
            </a:r>
            <a:r>
              <a:rPr lang="ar-SA" sz="1800" b="1" dirty="0" smtClean="0">
                <a:cs typeface="2  Lotus" pitchFamily="2" charset="-78"/>
              </a:rPr>
              <a:t>ربات</a:t>
            </a:r>
            <a:r>
              <a:rPr lang="fa-IR" sz="1800" b="1" dirty="0" smtClean="0">
                <a:cs typeface="2  Lotus" pitchFamily="2" charset="-78"/>
              </a:rPr>
              <a:t>)</a:t>
            </a:r>
            <a:r>
              <a:rPr lang="en-US" sz="1800" b="1" dirty="0">
                <a:cs typeface="2  Lotus" pitchFamily="2" charset="-78"/>
              </a:rPr>
              <a:t/>
            </a:r>
            <a:br>
              <a:rPr lang="en-US" sz="1800" b="1" dirty="0">
                <a:cs typeface="2  Lotus" pitchFamily="2" charset="-78"/>
              </a:rPr>
            </a:br>
            <a:r>
              <a:rPr lang="en-US" sz="1800" b="1" dirty="0">
                <a:cs typeface="2  Lotus" pitchFamily="2" charset="-78"/>
              </a:rPr>
              <a:t/>
            </a:r>
            <a:br>
              <a:rPr lang="en-US" sz="1800" b="1" dirty="0">
                <a:cs typeface="2  Lotus" pitchFamily="2" charset="-78"/>
              </a:rPr>
            </a:br>
            <a:r>
              <a:rPr lang="ar-SA" sz="1800" b="1" dirty="0">
                <a:cs typeface="2  Lotus" pitchFamily="2" charset="-78"/>
              </a:rPr>
              <a:t>اگریک ربات را به یک انسان تشبیه کنیم، بخشهایی مربوط به ظاهر فیزیکی انسان را متخصصان مکانیک می </a:t>
            </a:r>
            <a:r>
              <a:rPr lang="ar-SA" sz="1800" b="1" dirty="0" smtClean="0">
                <a:cs typeface="2  Lotus" pitchFamily="2" charset="-78"/>
              </a:rPr>
              <a:t>سازند</a:t>
            </a:r>
            <a:r>
              <a:rPr lang="fa-IR" sz="1800" b="1" dirty="0" smtClean="0">
                <a:cs typeface="2  Lotus" pitchFamily="2" charset="-78"/>
              </a:rPr>
              <a:t> </a:t>
            </a:r>
            <a:r>
              <a:rPr lang="ar-SA" sz="1800" b="1" dirty="0" smtClean="0">
                <a:cs typeface="2  Lotus" pitchFamily="2" charset="-78"/>
              </a:rPr>
              <a:t>، </a:t>
            </a:r>
            <a:r>
              <a:rPr lang="ar-SA" sz="1800" b="1" dirty="0">
                <a:cs typeface="2  Lotus" pitchFamily="2" charset="-78"/>
              </a:rPr>
              <a:t>مغز ربات را متخصصان الکترونیک توسط مدارای پیچیده الکترونیک طراحی و می سازند و کارشناسان نرم افزار قوه تفکر را به وسیله برنامه های کامپیوتری برای ربات شبیه سازی می کنند تا در موقعیتهای خاص ، فعالیت مناسب را انجام دهد</a:t>
            </a:r>
            <a:r>
              <a:rPr lang="en-US" sz="1800" b="1" dirty="0">
                <a:cs typeface="2  Lotus" pitchFamily="2" charset="-78"/>
              </a:rPr>
              <a:t>.</a:t>
            </a:r>
            <a:br>
              <a:rPr lang="en-US" sz="1800" b="1" dirty="0">
                <a:cs typeface="2  Lotus" pitchFamily="2" charset="-78"/>
              </a:rPr>
            </a:br>
            <a:r>
              <a:rPr lang="en-US" sz="1800" b="1" dirty="0">
                <a:cs typeface="2  Lotus" pitchFamily="2" charset="-78"/>
              </a:rPr>
              <a:t/>
            </a:r>
            <a:br>
              <a:rPr lang="en-US" sz="1800" b="1" dirty="0">
                <a:cs typeface="2  Lotus" pitchFamily="2" charset="-78"/>
              </a:rPr>
            </a:br>
            <a:endParaRPr lang="en-US" sz="1800" b="1" dirty="0">
              <a:cs typeface="2  Lotus" pitchFamily="2" charset="-78"/>
            </a:endParaRPr>
          </a:p>
        </p:txBody>
      </p:sp>
    </p:spTree>
    <p:extLst>
      <p:ext uri="{BB962C8B-B14F-4D97-AF65-F5344CB8AC3E}">
        <p14:creationId xmlns:p14="http://schemas.microsoft.com/office/powerpoint/2010/main" val="3238461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33704"/>
            <a:ext cx="7767917" cy="3508977"/>
          </a:xfrm>
        </p:spPr>
        <p:txBody>
          <a:bodyPr>
            <a:normAutofit/>
          </a:bodyPr>
          <a:lstStyle/>
          <a:p>
            <a:pPr marL="68580" indent="0" algn="r" rtl="1">
              <a:lnSpc>
                <a:spcPct val="90000"/>
              </a:lnSpc>
              <a:buNone/>
            </a:pPr>
            <a:r>
              <a:rPr lang="fa-IR" sz="1800" b="1" dirty="0" smtClean="0">
                <a:cs typeface="2  Lotus" pitchFamily="2" charset="-78"/>
              </a:rPr>
              <a:t>بنا به تعریف </a:t>
            </a:r>
            <a:r>
              <a:rPr lang="ar-SA" sz="1800" b="1" dirty="0" smtClean="0">
                <a:cs typeface="2  Lotus" pitchFamily="2" charset="-78"/>
              </a:rPr>
              <a:t>موسسه </a:t>
            </a:r>
            <a:r>
              <a:rPr lang="ar-SA" sz="1800" b="1" dirty="0">
                <a:cs typeface="2  Lotus" pitchFamily="2" charset="-78"/>
              </a:rPr>
              <a:t>بین المللی استاندارد </a:t>
            </a:r>
            <a:r>
              <a:rPr lang="ar-SA" sz="1800" b="1" dirty="0" smtClean="0">
                <a:cs typeface="2  Lotus" pitchFamily="2" charset="-78"/>
              </a:rPr>
              <a:t>ربات </a:t>
            </a:r>
            <a:r>
              <a:rPr lang="ar-SA" sz="1800" b="1" dirty="0">
                <a:cs typeface="2  Lotus" pitchFamily="2" charset="-78"/>
              </a:rPr>
              <a:t>وسیله ای است </a:t>
            </a:r>
            <a:r>
              <a:rPr lang="ar-SA" sz="1800" b="1" dirty="0" smtClean="0">
                <a:cs typeface="2  Lotus" pitchFamily="2" charset="-78"/>
              </a:rPr>
              <a:t>که</a:t>
            </a:r>
            <a:r>
              <a:rPr lang="fa-IR" sz="1800" b="1" dirty="0" smtClean="0">
                <a:cs typeface="2  Lotus" pitchFamily="2" charset="-78"/>
              </a:rPr>
              <a:t>:</a:t>
            </a:r>
            <a:endParaRPr lang="ar-SA" sz="1800" b="1" dirty="0" smtClean="0">
              <a:cs typeface="2  Lotus" pitchFamily="2" charset="-78"/>
            </a:endParaRPr>
          </a:p>
          <a:p>
            <a:pPr marL="411480" indent="-342900" algn="r" rtl="1">
              <a:lnSpc>
                <a:spcPct val="90000"/>
              </a:lnSpc>
              <a:buClrTx/>
              <a:buSzPct val="70000"/>
              <a:buFont typeface="+mj-lt"/>
              <a:buAutoNum type="arabicPeriod"/>
            </a:pPr>
            <a:r>
              <a:rPr lang="en-US" sz="1800" b="1" dirty="0" smtClean="0">
                <a:ea typeface="Arial Unicode MS" pitchFamily="34" charset="-128"/>
                <a:cs typeface="2  Lotus" pitchFamily="2" charset="-78"/>
              </a:rPr>
              <a:t> </a:t>
            </a:r>
            <a:r>
              <a:rPr lang="ar-SA" sz="1800" b="1" dirty="0" smtClean="0">
                <a:cs typeface="2  Lotus" pitchFamily="2" charset="-78"/>
              </a:rPr>
              <a:t>بصورت خودکار کنترل شود</a:t>
            </a:r>
          </a:p>
          <a:p>
            <a:pPr marL="411480" indent="-342900" algn="r" rtl="1">
              <a:lnSpc>
                <a:spcPct val="90000"/>
              </a:lnSpc>
              <a:buClrTx/>
              <a:buSzPct val="70000"/>
              <a:buFont typeface="+mj-lt"/>
              <a:buAutoNum type="arabicPeriod"/>
            </a:pPr>
            <a:r>
              <a:rPr lang="en-US" sz="1800" b="1" dirty="0" smtClean="0">
                <a:ea typeface="Arial Unicode MS" pitchFamily="34" charset="-128"/>
                <a:cs typeface="2  Lotus" pitchFamily="2" charset="-78"/>
              </a:rPr>
              <a:t> </a:t>
            </a:r>
            <a:r>
              <a:rPr lang="ar-SA" sz="1800" b="1" dirty="0">
                <a:cs typeface="2  Lotus" pitchFamily="2" charset="-78"/>
              </a:rPr>
              <a:t>قابل برنامه ریزی مجدد </a:t>
            </a:r>
            <a:r>
              <a:rPr lang="ar-SA" sz="1800" b="1" dirty="0" smtClean="0">
                <a:cs typeface="2  Lotus" pitchFamily="2" charset="-78"/>
              </a:rPr>
              <a:t>باشد</a:t>
            </a:r>
            <a:r>
              <a:rPr lang="fa-IR" sz="1800" b="1" dirty="0" smtClean="0">
                <a:cs typeface="2  Lotus" pitchFamily="2" charset="-78"/>
              </a:rPr>
              <a:t>.</a:t>
            </a:r>
            <a:endParaRPr lang="ar-SA" sz="1800" b="1" dirty="0">
              <a:cs typeface="2  Lotus" pitchFamily="2" charset="-78"/>
            </a:endParaRPr>
          </a:p>
          <a:p>
            <a:pPr marL="411480" indent="-342900" algn="r" rtl="1">
              <a:lnSpc>
                <a:spcPct val="90000"/>
              </a:lnSpc>
              <a:buClrTx/>
              <a:buSzPct val="70000"/>
              <a:buFont typeface="+mj-lt"/>
              <a:buAutoNum type="arabicPeriod"/>
            </a:pPr>
            <a:r>
              <a:rPr lang="en-US" sz="1800" b="1" dirty="0">
                <a:ea typeface="Arial Unicode MS" pitchFamily="34" charset="-128"/>
                <a:cs typeface="2  Lotus" pitchFamily="2" charset="-78"/>
              </a:rPr>
              <a:t> </a:t>
            </a:r>
            <a:r>
              <a:rPr lang="ar-SA" sz="1800" b="1" dirty="0">
                <a:cs typeface="2  Lotus" pitchFamily="2" charset="-78"/>
              </a:rPr>
              <a:t>چند منظوره </a:t>
            </a:r>
            <a:r>
              <a:rPr lang="fa-IR" sz="1800" b="1" dirty="0" smtClean="0">
                <a:cs typeface="2  Lotus" pitchFamily="2" charset="-78"/>
              </a:rPr>
              <a:t>باشد.</a:t>
            </a:r>
            <a:endParaRPr lang="ar-SA" sz="1800" b="1" dirty="0">
              <a:cs typeface="2  Lotus" pitchFamily="2" charset="-78"/>
            </a:endParaRPr>
          </a:p>
          <a:p>
            <a:pPr marL="411480" indent="-342900" algn="r" rtl="1">
              <a:lnSpc>
                <a:spcPct val="90000"/>
              </a:lnSpc>
              <a:buClrTx/>
              <a:buSzPct val="70000"/>
              <a:buFont typeface="+mj-lt"/>
              <a:buAutoNum type="arabicPeriod"/>
            </a:pPr>
            <a:r>
              <a:rPr lang="en-US" sz="1800" b="1" dirty="0">
                <a:ea typeface="Arial Unicode MS" pitchFamily="34" charset="-128"/>
                <a:cs typeface="2  Lotus" pitchFamily="2" charset="-78"/>
              </a:rPr>
              <a:t> </a:t>
            </a:r>
            <a:r>
              <a:rPr lang="ar-SA" sz="1800" b="1" dirty="0">
                <a:cs typeface="2  Lotus" pitchFamily="2" charset="-78"/>
              </a:rPr>
              <a:t>با داشتن چندین درجه آزادی قدرت جابجائی داشته باشد.</a:t>
            </a:r>
          </a:p>
          <a:p>
            <a:pPr marL="411480" indent="-342900" algn="r" rtl="1">
              <a:lnSpc>
                <a:spcPct val="90000"/>
              </a:lnSpc>
              <a:buClrTx/>
              <a:buSzPct val="70000"/>
              <a:buFont typeface="+mj-lt"/>
              <a:buAutoNum type="arabicPeriod"/>
            </a:pPr>
            <a:r>
              <a:rPr lang="en-US" sz="1800" b="1" dirty="0">
                <a:ea typeface="Arial Unicode MS" pitchFamily="34" charset="-128"/>
                <a:cs typeface="2  Lotus" pitchFamily="2" charset="-78"/>
              </a:rPr>
              <a:t> </a:t>
            </a:r>
            <a:r>
              <a:rPr lang="ar-SA" sz="1800" b="1" dirty="0" smtClean="0">
                <a:cs typeface="2  Lotus" pitchFamily="2" charset="-78"/>
              </a:rPr>
              <a:t>ربات </a:t>
            </a:r>
            <a:r>
              <a:rPr lang="ar-SA" sz="1800" b="1" dirty="0">
                <a:cs typeface="2  Lotus" pitchFamily="2" charset="-78"/>
              </a:rPr>
              <a:t>میتواند متحرک و یا ثابت باشد</a:t>
            </a:r>
            <a:r>
              <a:rPr lang="ar-SA" sz="1800" b="1" dirty="0" smtClean="0">
                <a:cs typeface="2  Lotus" pitchFamily="2" charset="-78"/>
              </a:rPr>
              <a:t>.</a:t>
            </a:r>
            <a:endParaRPr lang="fa-IR" sz="1800" b="1" dirty="0" smtClean="0">
              <a:cs typeface="2  Lotus" pitchFamily="2" charset="-78"/>
            </a:endParaRPr>
          </a:p>
          <a:p>
            <a:pPr algn="r" rtl="1">
              <a:lnSpc>
                <a:spcPct val="150000"/>
              </a:lnSpc>
            </a:pPr>
            <a:r>
              <a:rPr lang="fa-IR" sz="1800" b="1" dirty="0">
                <a:cs typeface="2  Lotus" pitchFamily="2" charset="-78"/>
              </a:rPr>
              <a:t>رباتیک علم طراحی ، ساخت ، نگهداری و تعمیر ربات ها است </a:t>
            </a:r>
          </a:p>
          <a:p>
            <a:pPr algn="r" rtl="1">
              <a:lnSpc>
                <a:spcPct val="150000"/>
              </a:lnSpc>
            </a:pPr>
            <a:r>
              <a:rPr lang="fa-IR" sz="1800" b="1" dirty="0">
                <a:cs typeface="2  Lotus" pitchFamily="2" charset="-78"/>
              </a:rPr>
              <a:t>مهندسی رباتیک علم هوشمند کردن و الکترونیکی کردن ماشین ها ی مکانیکی است ( در جهت مصارف صنعتی ) [مهندسی رباتیک = مهندسی برق + مهندسی مکانیک]</a:t>
            </a:r>
            <a:endParaRPr lang="en-US" sz="1800" b="1" dirty="0">
              <a:cs typeface="2  Lotus" pitchFamily="2" charset="-78"/>
            </a:endParaRPr>
          </a:p>
          <a:p>
            <a:pPr algn="r" rtl="1">
              <a:lnSpc>
                <a:spcPct val="90000"/>
              </a:lnSpc>
              <a:buClrTx/>
              <a:buSzPct val="70000"/>
            </a:pPr>
            <a:endParaRPr lang="ar-SA" sz="1800" b="1" dirty="0">
              <a:cs typeface="2  Lotus" pitchFamily="2" charset="-78"/>
            </a:endParaRPr>
          </a:p>
          <a:p>
            <a:pPr marL="68580" indent="0" algn="r" rtl="1">
              <a:lnSpc>
                <a:spcPct val="90000"/>
              </a:lnSpc>
              <a:buNone/>
            </a:pPr>
            <a:endParaRPr lang="en-US" sz="1800" b="1" dirty="0">
              <a:cs typeface="2  Lotus" pitchFamily="2" charset="-78"/>
            </a:endParaRPr>
          </a:p>
          <a:p>
            <a:pPr marL="68580" indent="0" algn="r" rtl="1">
              <a:buNone/>
            </a:pPr>
            <a:endParaRPr lang="en-US" sz="1800" b="1" dirty="0">
              <a:cs typeface="2  Lotus" pitchFamily="2" charset="-78"/>
            </a:endParaRPr>
          </a:p>
        </p:txBody>
      </p:sp>
      <p:sp>
        <p:nvSpPr>
          <p:cNvPr id="4" name="Title 1"/>
          <p:cNvSpPr txBox="1">
            <a:spLocks/>
          </p:cNvSpPr>
          <p:nvPr/>
        </p:nvSpPr>
        <p:spPr>
          <a:xfrm>
            <a:off x="1246909" y="457200"/>
            <a:ext cx="7024744" cy="990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b="1" dirty="0" smtClean="0">
                <a:cs typeface="2  Lotus" pitchFamily="2" charset="-78"/>
              </a:rPr>
              <a:t>ربات</a:t>
            </a:r>
            <a:endParaRPr lang="en-US" b="1" dirty="0">
              <a:cs typeface="2  Lotus" pitchFamily="2" charset="-78"/>
            </a:endParaRPr>
          </a:p>
        </p:txBody>
      </p:sp>
      <p:pic>
        <p:nvPicPr>
          <p:cNvPr id="5" name="Picture 15"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648200"/>
            <a:ext cx="4191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861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0"/>
            <a:ext cx="7024744" cy="951464"/>
          </a:xfrm>
        </p:spPr>
        <p:txBody>
          <a:bodyPr>
            <a:normAutofit/>
          </a:bodyPr>
          <a:lstStyle/>
          <a:p>
            <a:pPr algn="r" rtl="1"/>
            <a:r>
              <a:rPr lang="fa-IR" b="1" dirty="0">
                <a:cs typeface="2  Lotus" pitchFamily="2" charset="-78"/>
              </a:rPr>
              <a:t> وضعیت رباتیک در </a:t>
            </a:r>
            <a:r>
              <a:rPr lang="fa-IR" b="1" dirty="0" smtClean="0">
                <a:cs typeface="2  Lotus" pitchFamily="2" charset="-78"/>
              </a:rPr>
              <a:t>ایران</a:t>
            </a:r>
            <a:endParaRPr lang="en-US" b="1" dirty="0">
              <a:cs typeface="2  Lotus"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fa-IR" sz="1800" b="1" dirty="0" smtClean="0">
                <a:cs typeface="2  Lotus" pitchFamily="2" charset="-78"/>
              </a:rPr>
              <a:t>ایجاد رشته مهندسی رباتیک در سال 1381</a:t>
            </a:r>
          </a:p>
          <a:p>
            <a:pPr algn="r" rtl="1">
              <a:lnSpc>
                <a:spcPct val="150000"/>
              </a:lnSpc>
            </a:pPr>
            <a:r>
              <a:rPr lang="fa-IR" sz="1800" b="1" dirty="0">
                <a:cs typeface="2  Lotus" pitchFamily="2" charset="-78"/>
              </a:rPr>
              <a:t>ایران یکی از بزرگترین وارد کنندگان ربات های صنعتی است </a:t>
            </a:r>
            <a:r>
              <a:rPr lang="fa-IR" sz="1800" b="1" dirty="0" smtClean="0">
                <a:cs typeface="2  Lotus" pitchFamily="2" charset="-78"/>
              </a:rPr>
              <a:t>.</a:t>
            </a:r>
          </a:p>
          <a:p>
            <a:pPr algn="r" rtl="1">
              <a:lnSpc>
                <a:spcPct val="150000"/>
              </a:lnSpc>
            </a:pPr>
            <a:r>
              <a:rPr lang="fa-IR" sz="1800" b="1" dirty="0">
                <a:cs typeface="2  Lotus" pitchFamily="2" charset="-78"/>
              </a:rPr>
              <a:t>کارخانه هایی مانند فولاد ، خودروسازی ، مواد غذایی و ... را می توان تقریبا تمام رباتیک دانست </a:t>
            </a:r>
            <a:r>
              <a:rPr lang="fa-IR" sz="1800" b="1" dirty="0" smtClean="0">
                <a:cs typeface="2  Lotus" pitchFamily="2" charset="-78"/>
              </a:rPr>
              <a:t>و تمام </a:t>
            </a:r>
            <a:r>
              <a:rPr lang="fa-IR" sz="1800" b="1" dirty="0">
                <a:cs typeface="2  Lotus" pitchFamily="2" charset="-78"/>
              </a:rPr>
              <a:t>ربات های آن وارداتی است و حتی نصب و کنترل و تعمیر آن بر عهده ی خارجی ها می </a:t>
            </a:r>
            <a:r>
              <a:rPr lang="fa-IR" sz="1800" b="1" dirty="0" smtClean="0">
                <a:cs typeface="2  Lotus" pitchFamily="2" charset="-78"/>
              </a:rPr>
              <a:t>باشد.</a:t>
            </a:r>
            <a:r>
              <a:rPr lang="fa-IR" sz="1800" b="1" dirty="0">
                <a:cs typeface="2  Lotus" pitchFamily="2" charset="-78"/>
              </a:rPr>
              <a:t/>
            </a:r>
            <a:br>
              <a:rPr lang="fa-IR" sz="1800" b="1" dirty="0">
                <a:cs typeface="2  Lotus" pitchFamily="2" charset="-78"/>
              </a:rPr>
            </a:br>
            <a:endParaRPr lang="en-US" sz="1800" b="1" dirty="0">
              <a:cs typeface="2  Lotus" pitchFamily="2" charset="-78"/>
            </a:endParaRPr>
          </a:p>
        </p:txBody>
      </p:sp>
    </p:spTree>
    <p:extLst>
      <p:ext uri="{BB962C8B-B14F-4D97-AF65-F5344CB8AC3E}">
        <p14:creationId xmlns:p14="http://schemas.microsoft.com/office/powerpoint/2010/main" val="846558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875264"/>
          </a:xfrm>
        </p:spPr>
        <p:txBody>
          <a:bodyPr/>
          <a:lstStyle/>
          <a:p>
            <a:pPr algn="r" rtl="1"/>
            <a:r>
              <a:rPr lang="fa-IR" b="1" dirty="0" smtClean="0">
                <a:cs typeface="2  Lotus" pitchFamily="2" charset="-78"/>
              </a:rPr>
              <a:t>مزایای ربات ها</a:t>
            </a:r>
            <a:endParaRPr lang="en-US" b="1" dirty="0">
              <a:cs typeface="2  Lotus" pitchFamily="2" charset="-78"/>
            </a:endParaRPr>
          </a:p>
        </p:txBody>
      </p:sp>
      <p:sp>
        <p:nvSpPr>
          <p:cNvPr id="3" name="Content Placeholder 2"/>
          <p:cNvSpPr>
            <a:spLocks noGrp="1"/>
          </p:cNvSpPr>
          <p:nvPr>
            <p:ph idx="1"/>
          </p:nvPr>
        </p:nvSpPr>
        <p:spPr>
          <a:xfrm>
            <a:off x="1043492" y="1752600"/>
            <a:ext cx="7109908" cy="4080029"/>
          </a:xfrm>
        </p:spPr>
        <p:txBody>
          <a:bodyPr>
            <a:normAutofit lnSpcReduction="10000"/>
          </a:bodyPr>
          <a:lstStyle/>
          <a:p>
            <a:pPr algn="r" rtl="1"/>
            <a:r>
              <a:rPr lang="fa-IR" sz="1800" b="1" dirty="0">
                <a:cs typeface="2  Lotus" pitchFamily="2" charset="-78"/>
              </a:rPr>
              <a:t>افزایش بهره </a:t>
            </a:r>
            <a:endParaRPr lang="fa-IR" sz="1800" b="1" dirty="0" smtClean="0">
              <a:cs typeface="2  Lotus" pitchFamily="2" charset="-78"/>
            </a:endParaRPr>
          </a:p>
          <a:p>
            <a:pPr algn="r" rtl="1"/>
            <a:r>
              <a:rPr lang="fa-IR" sz="1800" b="1" dirty="0" smtClean="0">
                <a:cs typeface="2  Lotus" pitchFamily="2" charset="-78"/>
              </a:rPr>
              <a:t>افزایش </a:t>
            </a:r>
            <a:r>
              <a:rPr lang="fa-IR" sz="1800" b="1" dirty="0">
                <a:cs typeface="2  Lotus" pitchFamily="2" charset="-78"/>
              </a:rPr>
              <a:t>تولید </a:t>
            </a:r>
            <a:endParaRPr lang="fa-IR" sz="1800" b="1" dirty="0" smtClean="0">
              <a:cs typeface="2  Lotus" pitchFamily="2" charset="-78"/>
            </a:endParaRPr>
          </a:p>
          <a:p>
            <a:pPr algn="r" rtl="1"/>
            <a:r>
              <a:rPr lang="fa-IR" sz="1800" b="1" dirty="0" smtClean="0">
                <a:cs typeface="2  Lotus" pitchFamily="2" charset="-78"/>
              </a:rPr>
              <a:t>بهبود </a:t>
            </a:r>
            <a:r>
              <a:rPr lang="fa-IR" sz="1800" b="1" dirty="0">
                <a:cs typeface="2  Lotus" pitchFamily="2" charset="-78"/>
              </a:rPr>
              <a:t>کیفیت کار </a:t>
            </a:r>
            <a:endParaRPr lang="fa-IR" sz="1800" b="1" dirty="0" smtClean="0">
              <a:cs typeface="2  Lotus" pitchFamily="2" charset="-78"/>
            </a:endParaRPr>
          </a:p>
          <a:p>
            <a:pPr algn="r" rtl="1"/>
            <a:r>
              <a:rPr lang="fa-IR" sz="1800" b="1" dirty="0" smtClean="0">
                <a:cs typeface="2  Lotus" pitchFamily="2" charset="-78"/>
              </a:rPr>
              <a:t>افزایش </a:t>
            </a:r>
            <a:r>
              <a:rPr lang="fa-IR" sz="1800" b="1" dirty="0">
                <a:cs typeface="2  Lotus" pitchFamily="2" charset="-78"/>
              </a:rPr>
              <a:t>دقت </a:t>
            </a:r>
            <a:endParaRPr lang="fa-IR" sz="1800" b="1" dirty="0" smtClean="0">
              <a:cs typeface="2  Lotus" pitchFamily="2" charset="-78"/>
            </a:endParaRPr>
          </a:p>
          <a:p>
            <a:pPr algn="r" rtl="1"/>
            <a:r>
              <a:rPr lang="fa-IR" sz="1800" b="1" dirty="0" smtClean="0">
                <a:cs typeface="2  Lotus" pitchFamily="2" charset="-78"/>
              </a:rPr>
              <a:t>جلوگیری </a:t>
            </a:r>
            <a:r>
              <a:rPr lang="fa-IR" sz="1800" b="1" dirty="0">
                <a:cs typeface="2  Lotus" pitchFamily="2" charset="-78"/>
              </a:rPr>
              <a:t>از اتلاف نیروی انسانی </a:t>
            </a:r>
            <a:r>
              <a:rPr lang="fa-IR" sz="1800" b="1" dirty="0" smtClean="0">
                <a:cs typeface="2  Lotus" pitchFamily="2" charset="-78"/>
              </a:rPr>
              <a:t> </a:t>
            </a:r>
          </a:p>
          <a:p>
            <a:pPr algn="r" rtl="1"/>
            <a:r>
              <a:rPr lang="fa-IR" sz="1800" b="1" dirty="0" smtClean="0">
                <a:cs typeface="2  Lotus" pitchFamily="2" charset="-78"/>
              </a:rPr>
              <a:t>افزایش </a:t>
            </a:r>
            <a:r>
              <a:rPr lang="fa-IR" sz="1800" b="1" dirty="0">
                <a:cs typeface="2  Lotus" pitchFamily="2" charset="-78"/>
              </a:rPr>
              <a:t>سرعت </a:t>
            </a:r>
            <a:endParaRPr lang="fa-IR" sz="1800" b="1" dirty="0" smtClean="0">
              <a:cs typeface="2  Lotus" pitchFamily="2" charset="-78"/>
            </a:endParaRPr>
          </a:p>
          <a:p>
            <a:pPr algn="r" rtl="1"/>
            <a:r>
              <a:rPr lang="fa-IR" sz="1800" b="1" dirty="0" smtClean="0">
                <a:cs typeface="2  Lotus" pitchFamily="2" charset="-78"/>
              </a:rPr>
              <a:t>کاهش </a:t>
            </a:r>
            <a:r>
              <a:rPr lang="fa-IR" sz="1800" b="1" dirty="0">
                <a:cs typeface="2  Lotus" pitchFamily="2" charset="-78"/>
              </a:rPr>
              <a:t>هزینه </a:t>
            </a:r>
            <a:endParaRPr lang="fa-IR" sz="1800" b="1" dirty="0" smtClean="0">
              <a:cs typeface="2  Lotus" pitchFamily="2" charset="-78"/>
            </a:endParaRPr>
          </a:p>
          <a:p>
            <a:pPr algn="r" rtl="1"/>
            <a:r>
              <a:rPr lang="fa-IR" sz="1800" b="1" dirty="0" smtClean="0">
                <a:cs typeface="2  Lotus" pitchFamily="2" charset="-78"/>
              </a:rPr>
              <a:t>کاهش </a:t>
            </a:r>
            <a:r>
              <a:rPr lang="fa-IR" sz="1800" b="1" dirty="0">
                <a:cs typeface="2  Lotus" pitchFamily="2" charset="-78"/>
              </a:rPr>
              <a:t>ضایعات </a:t>
            </a:r>
            <a:endParaRPr lang="fa-IR" sz="1800" b="1" dirty="0" smtClean="0">
              <a:cs typeface="2  Lotus" pitchFamily="2" charset="-78"/>
            </a:endParaRPr>
          </a:p>
          <a:p>
            <a:pPr algn="r" rtl="1"/>
            <a:r>
              <a:rPr lang="fa-IR" sz="1800" b="1" dirty="0" smtClean="0">
                <a:cs typeface="2  Lotus" pitchFamily="2" charset="-78"/>
              </a:rPr>
              <a:t>چند </a:t>
            </a:r>
            <a:r>
              <a:rPr lang="fa-IR" sz="1800" b="1" dirty="0">
                <a:cs typeface="2  Lotus" pitchFamily="2" charset="-78"/>
              </a:rPr>
              <a:t>منظوره بودن </a:t>
            </a:r>
            <a:endParaRPr lang="fa-IR" sz="1800" b="1" dirty="0" smtClean="0">
              <a:cs typeface="2  Lotus" pitchFamily="2" charset="-78"/>
            </a:endParaRPr>
          </a:p>
          <a:p>
            <a:pPr algn="r" rtl="1"/>
            <a:r>
              <a:rPr lang="fa-IR" sz="1800" b="1" dirty="0" smtClean="0">
                <a:cs typeface="2  Lotus" pitchFamily="2" charset="-78"/>
              </a:rPr>
              <a:t>هوشمند </a:t>
            </a:r>
            <a:r>
              <a:rPr lang="fa-IR" sz="1800" b="1" dirty="0">
                <a:cs typeface="2  Lotus" pitchFamily="2" charset="-78"/>
              </a:rPr>
              <a:t>بودن </a:t>
            </a:r>
            <a:endParaRPr lang="fa-IR" sz="1800" b="1" dirty="0" smtClean="0">
              <a:cs typeface="2  Lotus" pitchFamily="2" charset="-78"/>
            </a:endParaRPr>
          </a:p>
          <a:p>
            <a:pPr algn="r" rtl="1"/>
            <a:r>
              <a:rPr lang="fa-IR" sz="1800" b="1" dirty="0" smtClean="0">
                <a:cs typeface="2  Lotus" pitchFamily="2" charset="-78"/>
              </a:rPr>
              <a:t>عدم </a:t>
            </a:r>
            <a:r>
              <a:rPr lang="fa-IR" sz="1800" b="1" dirty="0">
                <a:cs typeface="2  Lotus" pitchFamily="2" charset="-78"/>
              </a:rPr>
              <a:t>خستگی  </a:t>
            </a:r>
          </a:p>
          <a:p>
            <a:pPr algn="r" rtl="1"/>
            <a:r>
              <a:rPr lang="fa-IR" sz="1800" b="1" dirty="0">
                <a:cs typeface="2  Lotus" pitchFamily="2" charset="-78"/>
              </a:rPr>
              <a:t>انجام </a:t>
            </a:r>
            <a:r>
              <a:rPr lang="ar-SA" sz="1800" b="1" dirty="0">
                <a:cs typeface="2  Lotus" pitchFamily="2" charset="-78"/>
              </a:rPr>
              <a:t>کارهای خطرناک مانند نظارت بر تاسیسات انرژی هسته‌ای و یا کنترل کابل‌های فشار قوی</a:t>
            </a:r>
            <a:endParaRPr lang="fa-IR" sz="1800" b="1" dirty="0">
              <a:cs typeface="2  Lotus" pitchFamily="2" charset="-78"/>
            </a:endParaRPr>
          </a:p>
          <a:p>
            <a:pPr algn="r" rtl="1"/>
            <a:endParaRPr lang="en-US" sz="1800" b="1" dirty="0">
              <a:cs typeface="2  Lotus" pitchFamily="2" charset="-78"/>
            </a:endParaRPr>
          </a:p>
        </p:txBody>
      </p:sp>
    </p:spTree>
    <p:extLst>
      <p:ext uri="{BB962C8B-B14F-4D97-AF65-F5344CB8AC3E}">
        <p14:creationId xmlns:p14="http://schemas.microsoft.com/office/powerpoint/2010/main" val="7572588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smtClean="0">
                <a:cs typeface="2  Lotus" pitchFamily="2" charset="-78"/>
              </a:rPr>
              <a:t>بیکاری انبوه:</a:t>
            </a:r>
            <a:endParaRPr lang="en-US" sz="3200" b="1" dirty="0">
              <a:cs typeface="2  Lotus" pitchFamily="2" charset="-78"/>
            </a:endParaRPr>
          </a:p>
        </p:txBody>
      </p:sp>
      <p:sp>
        <p:nvSpPr>
          <p:cNvPr id="3" name="Content Placeholder 2"/>
          <p:cNvSpPr>
            <a:spLocks noGrp="1"/>
          </p:cNvSpPr>
          <p:nvPr>
            <p:ph idx="1"/>
          </p:nvPr>
        </p:nvSpPr>
        <p:spPr>
          <a:xfrm>
            <a:off x="838200" y="2323652"/>
            <a:ext cx="7253344" cy="3772348"/>
          </a:xfrm>
        </p:spPr>
        <p:txBody>
          <a:bodyPr>
            <a:noAutofit/>
          </a:bodyPr>
          <a:lstStyle/>
          <a:p>
            <a:pPr marL="68580" indent="0" algn="r" rtl="1">
              <a:lnSpc>
                <a:spcPct val="150000"/>
              </a:lnSpc>
              <a:buNone/>
            </a:pPr>
            <a:r>
              <a:rPr lang="ar-SA" sz="1800" b="1" dirty="0">
                <a:cs typeface="2  Lotus" pitchFamily="2" charset="-78"/>
              </a:rPr>
              <a:t>هرچقدر که ربات ها هوشمندتر می شوند، انسان ها کمتر می توانند فعالیت داشته باشند. کورزویل پیش بینی می کند که تا سال </a:t>
            </a:r>
            <a:r>
              <a:rPr lang="fa-IR" sz="1800" b="1" dirty="0">
                <a:cs typeface="2  Lotus" pitchFamily="2" charset="-78"/>
              </a:rPr>
              <a:t>۲۰۴۵</a:t>
            </a:r>
            <a:r>
              <a:rPr lang="ar-SA" sz="1800" b="1" dirty="0">
                <a:cs typeface="2  Lotus" pitchFamily="2" charset="-78"/>
              </a:rPr>
              <a:t> وظایف ساده تر به ربات ها برون سپاری می شود و ماشین ها میلیارد ها بار دقیق تر از انسان های عادی می شوند</a:t>
            </a:r>
            <a:r>
              <a:rPr lang="en-US" sz="1800" b="1" dirty="0" smtClean="0">
                <a:cs typeface="2  Lotus" pitchFamily="2" charset="-78"/>
              </a:rPr>
              <a:t>.</a:t>
            </a:r>
            <a:r>
              <a:rPr lang="en-US" sz="1800" b="1" dirty="0">
                <a:cs typeface="2  Lotus" pitchFamily="2" charset="-78"/>
              </a:rPr>
              <a:t/>
            </a:r>
            <a:br>
              <a:rPr lang="en-US" sz="1800" b="1" dirty="0">
                <a:cs typeface="2  Lotus" pitchFamily="2" charset="-78"/>
              </a:rPr>
            </a:br>
            <a:r>
              <a:rPr lang="ar-SA" sz="1800" b="1" dirty="0">
                <a:cs typeface="2  Lotus" pitchFamily="2" charset="-78"/>
              </a:rPr>
              <a:t>در حال حاضر در کارخانه ها، ربات ها جایگزین کارگران شده اند و از سوی دیگر هم ماشین های بدون سرنشین از آینده ی ربات ها در این زمینه خبر می دهند</a:t>
            </a:r>
            <a:r>
              <a:rPr lang="en-US" sz="1800" b="1" dirty="0" smtClean="0">
                <a:cs typeface="2  Lotus" pitchFamily="2" charset="-78"/>
              </a:rPr>
              <a:t>.</a:t>
            </a:r>
            <a:r>
              <a:rPr lang="en-US" sz="1800" b="1" dirty="0">
                <a:cs typeface="2  Lotus" pitchFamily="2" charset="-78"/>
              </a:rPr>
              <a:t/>
            </a:r>
            <a:br>
              <a:rPr lang="en-US" sz="1800" b="1" dirty="0">
                <a:cs typeface="2  Lotus" pitchFamily="2" charset="-78"/>
              </a:rPr>
            </a:br>
            <a:r>
              <a:rPr lang="en-US" sz="1800" b="1" dirty="0">
                <a:cs typeface="2  Lotus" pitchFamily="2" charset="-78"/>
              </a:rPr>
              <a:t> Bill Hibbard </a:t>
            </a:r>
            <a:r>
              <a:rPr lang="ar-SA" sz="1800" b="1" dirty="0">
                <a:cs typeface="2  Lotus" pitchFamily="2" charset="-78"/>
              </a:rPr>
              <a:t>یکی از دانشمندان کامپیوتری در دانشگاه ویسکانسین می گوید، هنوز هم دیگر تکنولوژی های علوم کامپیوتری مانند برنامه های معاملات سهام فوق العاده سریع در حال توسعه هستند بدون اینکه این موضوع را در نظر بگیرند که چگونه به مردم و یا توسعه ی کار آسیب می زنند</a:t>
            </a:r>
            <a:r>
              <a:rPr lang="en-US" sz="1800" b="1" dirty="0" smtClean="0">
                <a:cs typeface="2  Lotus" pitchFamily="2" charset="-78"/>
              </a:rPr>
              <a:t>.</a:t>
            </a:r>
            <a:endParaRPr lang="en-US" sz="1800" b="1" dirty="0">
              <a:cs typeface="2  Lotus" pitchFamily="2" charset="-78"/>
            </a:endParaRPr>
          </a:p>
        </p:txBody>
      </p:sp>
      <p:sp>
        <p:nvSpPr>
          <p:cNvPr id="4" name="Title 1"/>
          <p:cNvSpPr txBox="1">
            <a:spLocks/>
          </p:cNvSpPr>
          <p:nvPr/>
        </p:nvSpPr>
        <p:spPr>
          <a:xfrm>
            <a:off x="1066800" y="762000"/>
            <a:ext cx="7024744" cy="8752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b="1" dirty="0" smtClean="0">
                <a:cs typeface="2  Lotus" pitchFamily="2" charset="-78"/>
              </a:rPr>
              <a:t>خطرات ربات های هوشمند در آینده</a:t>
            </a:r>
            <a:endParaRPr lang="en-US" b="1" dirty="0">
              <a:cs typeface="2  Lotus" pitchFamily="2" charset="-78"/>
            </a:endParaRPr>
          </a:p>
        </p:txBody>
      </p:sp>
    </p:spTree>
    <p:extLst>
      <p:ext uri="{BB962C8B-B14F-4D97-AF65-F5344CB8AC3E}">
        <p14:creationId xmlns:p14="http://schemas.microsoft.com/office/powerpoint/2010/main" val="42842962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smtClean="0">
                <a:cs typeface="2  Lotus" pitchFamily="2" charset="-78"/>
              </a:rPr>
              <a:t>اندام ذره ای:</a:t>
            </a:r>
            <a:endParaRPr lang="en-US" sz="3200" b="1" dirty="0">
              <a:cs typeface="2  Lotus" pitchFamily="2" charset="-78"/>
            </a:endParaRPr>
          </a:p>
        </p:txBody>
      </p:sp>
      <p:sp>
        <p:nvSpPr>
          <p:cNvPr id="3" name="Content Placeholder 2"/>
          <p:cNvSpPr>
            <a:spLocks noGrp="1"/>
          </p:cNvSpPr>
          <p:nvPr>
            <p:ph idx="1"/>
          </p:nvPr>
        </p:nvSpPr>
        <p:spPr>
          <a:xfrm>
            <a:off x="762000" y="2323652"/>
            <a:ext cx="7467600" cy="3772348"/>
          </a:xfrm>
        </p:spPr>
        <p:txBody>
          <a:bodyPr>
            <a:noAutofit/>
          </a:bodyPr>
          <a:lstStyle/>
          <a:p>
            <a:pPr marL="68580" indent="0" algn="r" rtl="1">
              <a:buNone/>
            </a:pPr>
            <a:r>
              <a:rPr lang="ar-SA" sz="1800" b="1" dirty="0" smtClean="0">
                <a:cs typeface="2  Lotus" pitchFamily="2" charset="-78"/>
              </a:rPr>
              <a:t>هنگامی </a:t>
            </a:r>
            <a:r>
              <a:rPr lang="ar-SA" sz="1800" b="1" dirty="0">
                <a:cs typeface="2  Lotus" pitchFamily="2" charset="-78"/>
              </a:rPr>
              <a:t>که تقریبا تمام وظایف به ربات های فوق العاده هوشمند برون سپاری شود، ممکن است انسان ها به تدریج نشانه های انسان هوشمند را از دست بدهند. در واقع برخی می گویند هم اکنون جهان در اواسط دوره ی تکینگی به سر می برد: یک میکروبیولوژیست در کالج کنیون در اوهایو می گوید در حال حاضر انسان ها توانایی خود را برای حرکت، حافظه و محاسبه کنار گذاشته اند</a:t>
            </a:r>
            <a:r>
              <a:rPr lang="en-US" sz="1800" b="1" dirty="0">
                <a:cs typeface="2  Lotus" pitchFamily="2" charset="-78"/>
              </a:rPr>
              <a:t>. </a:t>
            </a:r>
            <a:br>
              <a:rPr lang="en-US" sz="1800" b="1" dirty="0">
                <a:cs typeface="2  Lotus" pitchFamily="2" charset="-78"/>
              </a:rPr>
            </a:br>
            <a:r>
              <a:rPr lang="en-US" sz="1800" b="1" dirty="0">
                <a:cs typeface="2  Lotus" pitchFamily="2" charset="-78"/>
              </a:rPr>
              <a:t/>
            </a:r>
            <a:br>
              <a:rPr lang="en-US" sz="1800" b="1" dirty="0">
                <a:cs typeface="2  Lotus" pitchFamily="2" charset="-78"/>
              </a:rPr>
            </a:br>
            <a:r>
              <a:rPr lang="ar-SA" sz="1800" b="1" dirty="0">
                <a:cs typeface="2  Lotus" pitchFamily="2" charset="-78"/>
              </a:rPr>
              <a:t>دانشمندان حتی ربات های دلسوزی را توسعه داده اند که می توانند برخی از انسانی ترین وظایف مانند مراقبت از بیماران و افراد مسن را به آنها واگذار کنند</a:t>
            </a:r>
            <a:r>
              <a:rPr lang="en-US" sz="1800" b="1" dirty="0">
                <a:cs typeface="2  Lotus" pitchFamily="2" charset="-78"/>
              </a:rPr>
              <a:t>.</a:t>
            </a:r>
            <a:br>
              <a:rPr lang="en-US" sz="1800" b="1" dirty="0">
                <a:cs typeface="2  Lotus" pitchFamily="2" charset="-78"/>
              </a:rPr>
            </a:br>
            <a:r>
              <a:rPr lang="en-US" sz="1800" b="1" dirty="0">
                <a:cs typeface="2  Lotus" pitchFamily="2" charset="-78"/>
              </a:rPr>
              <a:t/>
            </a:r>
            <a:br>
              <a:rPr lang="en-US" sz="1800" b="1" dirty="0">
                <a:cs typeface="2  Lotus" pitchFamily="2" charset="-78"/>
              </a:rPr>
            </a:br>
            <a:r>
              <a:rPr lang="ar-SA" sz="1800" b="1" dirty="0">
                <a:cs typeface="2  Lotus" pitchFamily="2" charset="-78"/>
              </a:rPr>
              <a:t>در نهایت ممکن است انسان ها به میتوکندری، منبع انرژی سلول ها تبدیل بشوند</a:t>
            </a:r>
            <a:r>
              <a:rPr lang="en-US" sz="1800" b="1" dirty="0">
                <a:cs typeface="2  Lotus" pitchFamily="2" charset="-78"/>
              </a:rPr>
              <a:t>. </a:t>
            </a:r>
            <a:r>
              <a:rPr lang="ar-SA" sz="1800" b="1" dirty="0">
                <a:cs typeface="2  Lotus" pitchFamily="2" charset="-78"/>
              </a:rPr>
              <a:t>اگرچه میتوکندری ارگانیسم مستقلی بودند، اما خیلی وقت پیش باکتری بدوی میتوکندری را فرا گرفته و به تدریج میتوکندری تمام عملکرد های خود را به آنها برون سپاری کردند و فقط ایجاد انرژی در عملکرد آنها باقی ماند. انسان هم ممکن است به همین شکل تمام توانایی خود را از دست بدهند و تنها تامین انرژی برای این ماشین ها در دستور کارشان قرار بگیرد</a:t>
            </a:r>
            <a:r>
              <a:rPr lang="en-US" sz="1800" b="1" dirty="0">
                <a:cs typeface="2  Lotus" pitchFamily="2" charset="-78"/>
              </a:rPr>
              <a:t>.</a:t>
            </a:r>
          </a:p>
        </p:txBody>
      </p:sp>
      <p:sp>
        <p:nvSpPr>
          <p:cNvPr id="4" name="Title 1"/>
          <p:cNvSpPr txBox="1">
            <a:spLocks/>
          </p:cNvSpPr>
          <p:nvPr/>
        </p:nvSpPr>
        <p:spPr>
          <a:xfrm>
            <a:off x="1066800" y="762000"/>
            <a:ext cx="7024744" cy="8752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b="1" dirty="0" smtClean="0">
                <a:cs typeface="2  Lotus" pitchFamily="2" charset="-78"/>
              </a:rPr>
              <a:t>خطرات ربات های هوشمند در آینده</a:t>
            </a:r>
            <a:endParaRPr lang="en-US" b="1" dirty="0">
              <a:cs typeface="2  Lotus" pitchFamily="2" charset="-78"/>
            </a:endParaRPr>
          </a:p>
        </p:txBody>
      </p:sp>
    </p:spTree>
    <p:extLst>
      <p:ext uri="{BB962C8B-B14F-4D97-AF65-F5344CB8AC3E}">
        <p14:creationId xmlns:p14="http://schemas.microsoft.com/office/powerpoint/2010/main" val="42842962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7024744" cy="1143000"/>
          </a:xfrm>
        </p:spPr>
        <p:txBody>
          <a:bodyPr>
            <a:normAutofit/>
          </a:bodyPr>
          <a:lstStyle/>
          <a:p>
            <a:pPr algn="r" rtl="1"/>
            <a:r>
              <a:rPr lang="fa-IR" b="1" dirty="0" smtClean="0">
                <a:cs typeface="2  Lotus" pitchFamily="2" charset="-78"/>
              </a:rPr>
              <a:t>انواع ربات ها</a:t>
            </a:r>
            <a:endParaRPr lang="en-US" b="1" dirty="0">
              <a:cs typeface="2  Lotus" pitchFamily="2" charset="-78"/>
            </a:endParaRPr>
          </a:p>
        </p:txBody>
      </p:sp>
      <p:sp>
        <p:nvSpPr>
          <p:cNvPr id="3" name="Content Placeholder 2"/>
          <p:cNvSpPr>
            <a:spLocks noGrp="1"/>
          </p:cNvSpPr>
          <p:nvPr>
            <p:ph idx="1"/>
          </p:nvPr>
        </p:nvSpPr>
        <p:spPr>
          <a:xfrm>
            <a:off x="1043492" y="1981200"/>
            <a:ext cx="6777317" cy="4191000"/>
          </a:xfrm>
        </p:spPr>
        <p:txBody>
          <a:bodyPr>
            <a:normAutofit fontScale="92500" lnSpcReduction="10000"/>
          </a:bodyPr>
          <a:lstStyle/>
          <a:p>
            <a:pPr algn="r" rtl="1">
              <a:lnSpc>
                <a:spcPct val="150000"/>
              </a:lnSpc>
            </a:pPr>
            <a:r>
              <a:rPr lang="fa-IR" sz="1800" b="1" dirty="0" smtClean="0">
                <a:cs typeface="2  Lotus" pitchFamily="2" charset="-78"/>
              </a:rPr>
              <a:t>ربات های پرنده</a:t>
            </a:r>
          </a:p>
          <a:p>
            <a:pPr algn="r" rtl="1">
              <a:lnSpc>
                <a:spcPct val="150000"/>
              </a:lnSpc>
            </a:pPr>
            <a:r>
              <a:rPr lang="fa-IR" sz="1800" b="1" dirty="0" smtClean="0">
                <a:cs typeface="2  Lotus" pitchFamily="2" charset="-78"/>
              </a:rPr>
              <a:t>ربات های خزنده</a:t>
            </a:r>
          </a:p>
          <a:p>
            <a:pPr algn="r" rtl="1">
              <a:lnSpc>
                <a:spcPct val="150000"/>
              </a:lnSpc>
            </a:pPr>
            <a:r>
              <a:rPr lang="fa-IR" sz="1800" b="1" dirty="0" smtClean="0">
                <a:cs typeface="2  Lotus" pitchFamily="2" charset="-78"/>
              </a:rPr>
              <a:t>ربات های ماهی</a:t>
            </a:r>
          </a:p>
          <a:p>
            <a:pPr algn="r" rtl="1">
              <a:lnSpc>
                <a:spcPct val="150000"/>
              </a:lnSpc>
            </a:pPr>
            <a:r>
              <a:rPr lang="fa-IR" sz="1800" b="1" dirty="0" smtClean="0">
                <a:cs typeface="2  Lotus" pitchFamily="2" charset="-78"/>
              </a:rPr>
              <a:t>ربات های جنگجو</a:t>
            </a:r>
          </a:p>
          <a:p>
            <a:pPr algn="r" rtl="1">
              <a:lnSpc>
                <a:spcPct val="150000"/>
              </a:lnSpc>
            </a:pPr>
            <a:r>
              <a:rPr lang="fa-IR" sz="1800" b="1" dirty="0" smtClean="0">
                <a:cs typeface="2  Lotus" pitchFamily="2" charset="-78"/>
              </a:rPr>
              <a:t>ربات های انسان نما</a:t>
            </a:r>
          </a:p>
          <a:p>
            <a:pPr algn="r" rtl="1">
              <a:lnSpc>
                <a:spcPct val="150000"/>
              </a:lnSpc>
            </a:pPr>
            <a:r>
              <a:rPr lang="fa-IR" sz="1800" b="1" dirty="0" smtClean="0">
                <a:cs typeface="2  Lotus" pitchFamily="2" charset="-78"/>
              </a:rPr>
              <a:t>ربات های فوتبالیست</a:t>
            </a:r>
          </a:p>
          <a:p>
            <a:pPr algn="r" rtl="1">
              <a:lnSpc>
                <a:spcPct val="150000"/>
              </a:lnSpc>
            </a:pPr>
            <a:r>
              <a:rPr lang="fa-IR" sz="1800" b="1" dirty="0" smtClean="0">
                <a:cs typeface="2  Lotus" pitchFamily="2" charset="-78"/>
              </a:rPr>
              <a:t>ربات های مین یاب</a:t>
            </a:r>
          </a:p>
          <a:p>
            <a:pPr algn="r" rtl="1">
              <a:lnSpc>
                <a:spcPct val="150000"/>
              </a:lnSpc>
            </a:pPr>
            <a:r>
              <a:rPr lang="fa-IR" sz="1800" b="1" dirty="0" smtClean="0">
                <a:cs typeface="2  Lotus" pitchFamily="2" charset="-78"/>
              </a:rPr>
              <a:t>ربات های مسیر یاب </a:t>
            </a:r>
          </a:p>
          <a:p>
            <a:pPr algn="r" rtl="1">
              <a:lnSpc>
                <a:spcPct val="150000"/>
              </a:lnSpc>
            </a:pPr>
            <a:r>
              <a:rPr lang="fa-IR" sz="1800" b="1" dirty="0" smtClean="0">
                <a:cs typeface="2  Lotus" pitchFamily="2" charset="-78"/>
              </a:rPr>
              <a:t>ربات های امداد و نجات</a:t>
            </a:r>
          </a:p>
          <a:p>
            <a:pPr algn="r" rtl="1">
              <a:lnSpc>
                <a:spcPct val="150000"/>
              </a:lnSpc>
            </a:pPr>
            <a:r>
              <a:rPr lang="fa-IR" sz="1800" b="1" dirty="0" smtClean="0">
                <a:cs typeface="2  Lotus" pitchFamily="2" charset="-78"/>
              </a:rPr>
              <a:t>ربات های خانه دار و ...</a:t>
            </a:r>
          </a:p>
          <a:p>
            <a:pPr algn="r" rtl="1">
              <a:lnSpc>
                <a:spcPct val="150000"/>
              </a:lnSpc>
            </a:pPr>
            <a:endParaRPr lang="fa-IR" sz="1800" b="1" dirty="0" smtClean="0">
              <a:cs typeface="2  Lotus" pitchFamily="2" charset="-78"/>
            </a:endParaRPr>
          </a:p>
        </p:txBody>
      </p:sp>
    </p:spTree>
    <p:extLst>
      <p:ext uri="{BB962C8B-B14F-4D97-AF65-F5344CB8AC3E}">
        <p14:creationId xmlns:p14="http://schemas.microsoft.com/office/powerpoint/2010/main" val="6081846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7024744" cy="914400"/>
          </a:xfrm>
        </p:spPr>
        <p:txBody>
          <a:bodyPr>
            <a:normAutofit/>
          </a:bodyPr>
          <a:lstStyle/>
          <a:p>
            <a:pPr algn="r" rtl="1"/>
            <a:r>
              <a:rPr lang="fa-IR" b="1" dirty="0" smtClean="0">
                <a:cs typeface="2  Lotus" pitchFamily="2" charset="-78"/>
              </a:rPr>
              <a:t>ربات جنگجو یا آدمکش</a:t>
            </a:r>
            <a:endParaRPr lang="en-US" b="1" dirty="0">
              <a:cs typeface="2  Lotus" pitchFamily="2" charset="-78"/>
            </a:endParaRPr>
          </a:p>
        </p:txBody>
      </p:sp>
      <p:sp>
        <p:nvSpPr>
          <p:cNvPr id="3" name="Content Placeholder 2"/>
          <p:cNvSpPr>
            <a:spLocks noGrp="1"/>
          </p:cNvSpPr>
          <p:nvPr>
            <p:ph idx="1"/>
          </p:nvPr>
        </p:nvSpPr>
        <p:spPr>
          <a:xfrm>
            <a:off x="838200" y="1676400"/>
            <a:ext cx="7467600" cy="4572000"/>
          </a:xfrm>
        </p:spPr>
        <p:txBody>
          <a:bodyPr>
            <a:normAutofit lnSpcReduction="10000"/>
          </a:bodyPr>
          <a:lstStyle/>
          <a:p>
            <a:pPr marL="68580" indent="0" algn="r" rtl="1">
              <a:lnSpc>
                <a:spcPct val="150000"/>
              </a:lnSpc>
              <a:buNone/>
            </a:pPr>
            <a:r>
              <a:rPr lang="ar-SA" sz="1800" b="1" dirty="0" smtClean="0">
                <a:cs typeface="2  Lotus" pitchFamily="2" charset="-78"/>
              </a:rPr>
              <a:t>ربات </a:t>
            </a:r>
            <a:r>
              <a:rPr lang="ar-SA" sz="1800" b="1" dirty="0">
                <a:cs typeface="2  Lotus" pitchFamily="2" charset="-78"/>
              </a:rPr>
              <a:t>کشنده یک اسلحه کاملاً </a:t>
            </a:r>
            <a:r>
              <a:rPr lang="ar-SA" sz="1800" b="1" dirty="0" smtClean="0">
                <a:cs typeface="2  Lotus" pitchFamily="2" charset="-78"/>
              </a:rPr>
              <a:t>خودکا</a:t>
            </a:r>
            <a:r>
              <a:rPr lang="fa-IR" sz="1800" b="1" dirty="0" smtClean="0">
                <a:cs typeface="2  Lotus" pitchFamily="2" charset="-78"/>
              </a:rPr>
              <a:t>ر</a:t>
            </a:r>
            <a:r>
              <a:rPr lang="en-US" sz="1800" b="1" dirty="0" smtClean="0">
                <a:cs typeface="2  Lotus" pitchFamily="2" charset="-78"/>
              </a:rPr>
              <a:t> </a:t>
            </a:r>
            <a:r>
              <a:rPr lang="ar-SA" sz="1800" b="1" dirty="0">
                <a:cs typeface="2  Lotus" pitchFamily="2" charset="-78"/>
              </a:rPr>
              <a:t>است که بدون دخالت انسان می‌تواند هدف را برگزیده و با آن وارد نبرد شود</a:t>
            </a:r>
            <a:r>
              <a:rPr lang="en-US" sz="1800" b="1" dirty="0">
                <a:cs typeface="2  Lotus" pitchFamily="2" charset="-78"/>
              </a:rPr>
              <a:t>. </a:t>
            </a:r>
            <a:r>
              <a:rPr lang="ar-SA" sz="1800" b="1" dirty="0">
                <a:cs typeface="2  Lotus" pitchFamily="2" charset="-78"/>
              </a:rPr>
              <a:t>آنها ابزارهای کشنده خودکار هستند. یک چنین ماشین‌هایی در حال حاضر وجود ندارند ولی به خاطر پیشرفت‌های سریع در رشته رباتیک ساخت آنها به واقعیت نزدیک تر شده </a:t>
            </a:r>
            <a:r>
              <a:rPr lang="ar-SA" sz="1800" b="1" dirty="0" smtClean="0">
                <a:cs typeface="2  Lotus" pitchFamily="2" charset="-78"/>
              </a:rPr>
              <a:t>است</a:t>
            </a:r>
            <a:r>
              <a:rPr lang="en-US" sz="1800" b="1" dirty="0" smtClean="0">
                <a:cs typeface="2  Lotus" pitchFamily="2" charset="-78"/>
              </a:rPr>
              <a:t>. </a:t>
            </a:r>
            <a:r>
              <a:rPr lang="ar-SA" sz="1800" b="1" dirty="0">
                <a:cs typeface="2  Lotus" pitchFamily="2" charset="-78"/>
              </a:rPr>
              <a:t>روش‌های فراوانی وجود دارد که این امکان را به ربات‌ها می‌دهد تا قوی‌تر، مؤثرتر و مستقل‌تر رفتار کنند، مانند ربات‌هایی که در صورت آسیب دیدن باز هم کار می‌کنند (مانند ربات شش پایی که پس از آسیب با استفاده از روش</a:t>
            </a:r>
            <a:r>
              <a:rPr lang="en-US" sz="1800" b="1" dirty="0">
                <a:cs typeface="2  Lotus" pitchFamily="2" charset="-78"/>
              </a:rPr>
              <a:t> "</a:t>
            </a:r>
            <a:r>
              <a:rPr lang="ar-SA" sz="1800" b="1" dirty="0">
                <a:cs typeface="2  Lotus" pitchFamily="2" charset="-78"/>
              </a:rPr>
              <a:t>آزمون و خطای</a:t>
            </a:r>
            <a:r>
              <a:rPr lang="en-US" sz="1800" b="1" dirty="0">
                <a:cs typeface="2  Lotus" pitchFamily="2" charset="-78"/>
              </a:rPr>
              <a:t> </a:t>
            </a:r>
            <a:r>
              <a:rPr lang="ar-SA" sz="1800" b="1" dirty="0">
                <a:cs typeface="2  Lotus" pitchFamily="2" charset="-78"/>
              </a:rPr>
              <a:t>هوشمندانه"، می‌تواند در کمتر از </a:t>
            </a:r>
            <a:r>
              <a:rPr lang="fa-IR" sz="1800" b="1" dirty="0">
                <a:cs typeface="2  Lotus" pitchFamily="2" charset="-78"/>
              </a:rPr>
              <a:t>۲</a:t>
            </a:r>
            <a:r>
              <a:rPr lang="ar-SA" sz="1800" b="1" dirty="0">
                <a:cs typeface="2  Lotus" pitchFamily="2" charset="-78"/>
              </a:rPr>
              <a:t> دقیقه بیاموزد که چگونه دوباره راه برود و سپس با استفاده از این روش بهترین راه را برای ادامه گام برداشتن می‌یابد). یا ربات‌هایی که در محیط‌های نامطمئن و بی‌برنامه، بتوانند تطبیق پیدا کنند و در شرایط دشوار و متفاوت همچنان به حرکت خود ادامه داده و جابه‌جا شوند </a:t>
            </a:r>
            <a:r>
              <a:rPr lang="fa-IR" sz="1800" b="1" dirty="0" smtClean="0">
                <a:cs typeface="2  Lotus" pitchFamily="2" charset="-78"/>
              </a:rPr>
              <a:t>، </a:t>
            </a:r>
            <a:r>
              <a:rPr lang="ar-SA" sz="1800" b="1" dirty="0" smtClean="0">
                <a:cs typeface="2  Lotus" pitchFamily="2" charset="-78"/>
              </a:rPr>
              <a:t>مانند </a:t>
            </a:r>
            <a:r>
              <a:rPr lang="ar-SA" sz="1800" b="1" dirty="0">
                <a:cs typeface="2  Lotus" pitchFamily="2" charset="-78"/>
              </a:rPr>
              <a:t>ربات سگ </a:t>
            </a:r>
            <a:r>
              <a:rPr lang="ar-SA" sz="1800" b="1" dirty="0" smtClean="0">
                <a:cs typeface="2  Lotus" pitchFamily="2" charset="-78"/>
              </a:rPr>
              <a:t>بزرگ</a:t>
            </a:r>
            <a:r>
              <a:rPr lang="fa-IR" sz="1800" b="1" dirty="0" smtClean="0">
                <a:cs typeface="2  Lotus" pitchFamily="2" charset="-78"/>
              </a:rPr>
              <a:t> </a:t>
            </a:r>
            <a:r>
              <a:rPr lang="en-US" sz="1800" b="1" dirty="0" smtClean="0">
                <a:cs typeface="2  Lotus" pitchFamily="2" charset="-78"/>
              </a:rPr>
              <a:t> (</a:t>
            </a:r>
            <a:r>
              <a:rPr lang="en-US" sz="1800" b="1" dirty="0">
                <a:cs typeface="2  Lotus" pitchFamily="2" charset="-78"/>
              </a:rPr>
              <a:t>Big </a:t>
            </a:r>
            <a:r>
              <a:rPr lang="en-US" sz="1800" b="1" dirty="0" smtClean="0">
                <a:cs typeface="2  Lotus" pitchFamily="2" charset="-78"/>
              </a:rPr>
              <a:t>Dog</a:t>
            </a:r>
            <a:r>
              <a:rPr lang="en-US" sz="1800" b="1" dirty="0">
                <a:cs typeface="2  Lotus" pitchFamily="2" charset="-78"/>
              </a:rPr>
              <a:t>)</a:t>
            </a:r>
            <a:r>
              <a:rPr lang="fa-IR" sz="1800" b="1" dirty="0" smtClean="0">
                <a:cs typeface="2  Lotus" pitchFamily="2" charset="-78"/>
              </a:rPr>
              <a:t>. د</a:t>
            </a:r>
            <a:r>
              <a:rPr lang="ar-SA" sz="1800" b="1" dirty="0" smtClean="0">
                <a:cs typeface="2  Lotus" pitchFamily="2" charset="-78"/>
              </a:rPr>
              <a:t>ر </a:t>
            </a:r>
            <a:r>
              <a:rPr lang="ar-SA" sz="1800" b="1" dirty="0">
                <a:cs typeface="2  Lotus" pitchFamily="2" charset="-78"/>
              </a:rPr>
              <a:t>حال حاضر مهندسان روی ربات‌های خودآموز متمرکزند، دیگران در حال ساخت ربات‌ها و موادی هستند که می‌توانند در صورت خرابی "خوددرمانگر" </a:t>
            </a:r>
            <a:r>
              <a:rPr lang="ar-SA" sz="1800" b="1" dirty="0" smtClean="0">
                <a:cs typeface="2  Lotus" pitchFamily="2" charset="-78"/>
              </a:rPr>
              <a:t>باشند</a:t>
            </a:r>
            <a:r>
              <a:rPr lang="fa-IR" sz="1800" b="1" dirty="0" smtClean="0">
                <a:cs typeface="2  Lotus" pitchFamily="2" charset="-78"/>
              </a:rPr>
              <a:t>.</a:t>
            </a:r>
            <a:endParaRPr lang="en-US" sz="1800" b="1" dirty="0">
              <a:cs typeface="2  Lotus" pitchFamily="2" charset="-78"/>
            </a:endParaRPr>
          </a:p>
        </p:txBody>
      </p:sp>
    </p:spTree>
    <p:extLst>
      <p:ext uri="{BB962C8B-B14F-4D97-AF65-F5344CB8AC3E}">
        <p14:creationId xmlns:p14="http://schemas.microsoft.com/office/powerpoint/2010/main" val="42842962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875264"/>
          </a:xfrm>
        </p:spPr>
        <p:txBody>
          <a:bodyPr>
            <a:normAutofit/>
          </a:bodyPr>
          <a:lstStyle/>
          <a:p>
            <a:pPr algn="r" rtl="1"/>
            <a:r>
              <a:rPr lang="fa-IR" b="1" dirty="0" smtClean="0">
                <a:cs typeface="2  Lotus" pitchFamily="2" charset="-78"/>
              </a:rPr>
              <a:t>نخستین گفتگوی مستقل ربات با انسان</a:t>
            </a:r>
            <a:endParaRPr lang="en-US" b="1" dirty="0">
              <a:cs typeface="2  Lotus" pitchFamily="2" charset="-78"/>
            </a:endParaRPr>
          </a:p>
        </p:txBody>
      </p:sp>
      <p:sp>
        <p:nvSpPr>
          <p:cNvPr id="3" name="Content Placeholder 2"/>
          <p:cNvSpPr>
            <a:spLocks noGrp="1"/>
          </p:cNvSpPr>
          <p:nvPr>
            <p:ph idx="1"/>
          </p:nvPr>
        </p:nvSpPr>
        <p:spPr>
          <a:xfrm>
            <a:off x="914400" y="1752600"/>
            <a:ext cx="7391400" cy="4495800"/>
          </a:xfrm>
        </p:spPr>
        <p:txBody>
          <a:bodyPr>
            <a:normAutofit lnSpcReduction="10000"/>
          </a:bodyPr>
          <a:lstStyle/>
          <a:p>
            <a:pPr marL="68580" indent="0" algn="r" rtl="1">
              <a:buNone/>
            </a:pPr>
            <a:r>
              <a:rPr lang="ar-SA" sz="1800" b="1" dirty="0">
                <a:cs typeface="2  Lotus" pitchFamily="2" charset="-78"/>
              </a:rPr>
              <a:t>روز آدینه، ٢٩ آذر </a:t>
            </a:r>
            <a:r>
              <a:rPr lang="fa-IR" sz="1800" b="1" dirty="0">
                <a:cs typeface="2  Lotus" pitchFamily="2" charset="-78"/>
              </a:rPr>
              <a:t>۱۳۹۲ (</a:t>
            </a:r>
            <a:r>
              <a:rPr lang="ar-SA" sz="1800" b="1" dirty="0">
                <a:cs typeface="2  Lotus" pitchFamily="2" charset="-78"/>
              </a:rPr>
              <a:t>٢٠ دسامبر </a:t>
            </a:r>
            <a:r>
              <a:rPr lang="fa-IR" sz="1800" b="1" dirty="0">
                <a:cs typeface="2  Lotus" pitchFamily="2" charset="-78"/>
              </a:rPr>
              <a:t>۲۰۱۳)</a:t>
            </a:r>
            <a:r>
              <a:rPr lang="ar-SA" sz="1800" b="1" dirty="0">
                <a:cs typeface="2  Lotus" pitchFamily="2" charset="-78"/>
              </a:rPr>
              <a:t>، سازندگان یک ربات فضانورد</a:t>
            </a:r>
            <a:r>
              <a:rPr lang="en-US" sz="1800" b="1" dirty="0">
                <a:cs typeface="2  Lotus" pitchFamily="2" charset="-78"/>
              </a:rPr>
              <a:t> </a:t>
            </a:r>
            <a:r>
              <a:rPr lang="ar-SA" sz="1800" b="1" dirty="0">
                <a:cs typeface="2  Lotus" pitchFamily="2" charset="-78"/>
              </a:rPr>
              <a:t>ژاپنی (به نام </a:t>
            </a:r>
            <a:r>
              <a:rPr lang="ar-SA" sz="1800" b="1" dirty="0" smtClean="0">
                <a:cs typeface="2  Lotus" pitchFamily="2" charset="-78"/>
              </a:rPr>
              <a:t>کایروبو</a:t>
            </a:r>
            <a:r>
              <a:rPr lang="fa-IR" sz="1800" b="1" dirty="0" smtClean="0">
                <a:cs typeface="2  Lotus" pitchFamily="2" charset="-78"/>
              </a:rPr>
              <a:t>) </a:t>
            </a:r>
            <a:r>
              <a:rPr lang="en-US" sz="1800" b="1" dirty="0" smtClean="0">
                <a:cs typeface="2  Lotus" pitchFamily="2" charset="-78"/>
              </a:rPr>
              <a:t> </a:t>
            </a:r>
            <a:r>
              <a:rPr lang="ar-SA" sz="1800" b="1" dirty="0">
                <a:cs typeface="2  Lotus" pitchFamily="2" charset="-78"/>
              </a:rPr>
              <a:t>متن گفتگوی از پیش برنامه‌ریزی نشده این دستگاه با یک فضانورد ژاپنی</a:t>
            </a:r>
            <a:r>
              <a:rPr lang="en-US" sz="1800" b="1" dirty="0">
                <a:cs typeface="2  Lotus" pitchFamily="2" charset="-78"/>
              </a:rPr>
              <a:t> </a:t>
            </a:r>
            <a:r>
              <a:rPr lang="fa-IR" sz="1800" b="1" dirty="0" smtClean="0">
                <a:cs typeface="2  Lotus" pitchFamily="2" charset="-78"/>
              </a:rPr>
              <a:t>(</a:t>
            </a:r>
            <a:r>
              <a:rPr lang="ar-SA" sz="1800" b="1" dirty="0" smtClean="0">
                <a:cs typeface="2  Lotus" pitchFamily="2" charset="-78"/>
              </a:rPr>
              <a:t>کوئیچی واکاتا</a:t>
            </a:r>
            <a:r>
              <a:rPr lang="fa-IR" sz="1800" b="1" dirty="0" smtClean="0">
                <a:cs typeface="2  Lotus" pitchFamily="2" charset="-78"/>
              </a:rPr>
              <a:t>)</a:t>
            </a:r>
            <a:r>
              <a:rPr lang="en-US" sz="1800" b="1" dirty="0" smtClean="0">
                <a:cs typeface="2  Lotus" pitchFamily="2" charset="-78"/>
              </a:rPr>
              <a:t> </a:t>
            </a:r>
            <a:r>
              <a:rPr lang="ar-SA" sz="1800" b="1" dirty="0">
                <a:cs typeface="2  Lotus" pitchFamily="2" charset="-78"/>
              </a:rPr>
              <a:t>را منتشر کردند که نخستین مورد ثبت شده از گفتگوی ارادی، ابتکاری و مستقل یک ماشین ساخت انسان</a:t>
            </a:r>
            <a:r>
              <a:rPr lang="en-US" sz="1800" b="1" dirty="0">
                <a:cs typeface="2  Lotus" pitchFamily="2" charset="-78"/>
              </a:rPr>
              <a:t> </a:t>
            </a:r>
            <a:r>
              <a:rPr lang="ar-SA" sz="1800" b="1" dirty="0">
                <a:cs typeface="2  Lotus" pitchFamily="2" charset="-78"/>
              </a:rPr>
              <a:t>است. این روبات در ماه اوت با یک سفینه حامل تدارکات برای ایستگاه بین‌المللی فضایی</a:t>
            </a:r>
            <a:r>
              <a:rPr lang="en-US" sz="1800" b="1" dirty="0">
                <a:cs typeface="2  Lotus" pitchFamily="2" charset="-78"/>
              </a:rPr>
              <a:t> </a:t>
            </a:r>
            <a:r>
              <a:rPr lang="ar-SA" sz="1800" b="1" dirty="0">
                <a:cs typeface="2  Lotus" pitchFamily="2" charset="-78"/>
              </a:rPr>
              <a:t>به </a:t>
            </a:r>
            <a:r>
              <a:rPr lang="ar-SA" sz="1800" b="1" dirty="0" smtClean="0">
                <a:cs typeface="2  Lotus" pitchFamily="2" charset="-78"/>
              </a:rPr>
              <a:t>فضا</a:t>
            </a:r>
            <a:r>
              <a:rPr lang="fa-IR" sz="1800" b="1" dirty="0">
                <a:cs typeface="2  Lotus" pitchFamily="2" charset="-78"/>
              </a:rPr>
              <a:t> </a:t>
            </a:r>
            <a:r>
              <a:rPr lang="ar-SA" sz="1800" b="1" dirty="0" smtClean="0">
                <a:cs typeface="2  Lotus" pitchFamily="2" charset="-78"/>
              </a:rPr>
              <a:t>پرتاب </a:t>
            </a:r>
            <a:r>
              <a:rPr lang="ar-SA" sz="1800" b="1" dirty="0">
                <a:cs typeface="2  Lotus" pitchFamily="2" charset="-78"/>
              </a:rPr>
              <a:t>شد </a:t>
            </a:r>
            <a:r>
              <a:rPr lang="ar-SA" sz="1800" b="1" dirty="0" smtClean="0">
                <a:cs typeface="2  Lotus" pitchFamily="2" charset="-78"/>
              </a:rPr>
              <a:t>و </a:t>
            </a:r>
            <a:r>
              <a:rPr lang="ar-SA" sz="1800" b="1" dirty="0">
                <a:cs typeface="2  Lotus" pitchFamily="2" charset="-78"/>
              </a:rPr>
              <a:t>١٠ اوت به این ایستگاه رسید. کایروبو و واکاتا در مورد هدیه</a:t>
            </a:r>
            <a:r>
              <a:rPr lang="en-US" sz="1800" b="1" dirty="0">
                <a:cs typeface="2  Lotus" pitchFamily="2" charset="-78"/>
              </a:rPr>
              <a:t> </a:t>
            </a:r>
            <a:r>
              <a:rPr lang="ar-SA" sz="1800" b="1" dirty="0">
                <a:cs typeface="2  Lotus" pitchFamily="2" charset="-78"/>
              </a:rPr>
              <a:t>کریسمس</a:t>
            </a:r>
            <a:r>
              <a:rPr lang="en-US" sz="1800" b="1" dirty="0">
                <a:cs typeface="2  Lotus" pitchFamily="2" charset="-78"/>
              </a:rPr>
              <a:t> </a:t>
            </a:r>
            <a:r>
              <a:rPr lang="ar-SA" sz="1800" b="1" dirty="0">
                <a:cs typeface="2  Lotus" pitchFamily="2" charset="-78"/>
              </a:rPr>
              <a:t>و </a:t>
            </a:r>
            <a:r>
              <a:rPr lang="ar-SA" sz="1800" b="1" dirty="0" smtClean="0">
                <a:cs typeface="2  Lotus" pitchFamily="2" charset="-78"/>
              </a:rPr>
              <a:t>بی‌وزنی</a:t>
            </a:r>
            <a:r>
              <a:rPr lang="fa-IR" sz="1800" b="1" dirty="0">
                <a:cs typeface="2  Lotus" pitchFamily="2" charset="-78"/>
              </a:rPr>
              <a:t> </a:t>
            </a:r>
            <a:r>
              <a:rPr lang="ar-SA" sz="1800" b="1" dirty="0" smtClean="0">
                <a:cs typeface="2  Lotus" pitchFamily="2" charset="-78"/>
              </a:rPr>
              <a:t>گفتگو </a:t>
            </a:r>
            <a:r>
              <a:rPr lang="ar-SA" sz="1800" b="1" dirty="0">
                <a:cs typeface="2  Lotus" pitchFamily="2" charset="-78"/>
              </a:rPr>
              <a:t>کردند</a:t>
            </a:r>
            <a:r>
              <a:rPr lang="en-US" sz="1800" b="1" dirty="0" smtClean="0">
                <a:cs typeface="2  Lotus" pitchFamily="2" charset="-78"/>
              </a:rPr>
              <a:t>.</a:t>
            </a:r>
            <a:endParaRPr lang="en-US" sz="1800" b="1" dirty="0">
              <a:cs typeface="2  Lotus" pitchFamily="2" charset="-78"/>
            </a:endParaRPr>
          </a:p>
          <a:p>
            <a:pPr marL="68580" indent="0" algn="r" rtl="1">
              <a:buNone/>
            </a:pPr>
            <a:r>
              <a:rPr lang="ar-SA" sz="1800" b="1" dirty="0">
                <a:cs typeface="2  Lotus" pitchFamily="2" charset="-78"/>
              </a:rPr>
              <a:t>کایروبو تقریباً به اندازه یک </a:t>
            </a:r>
            <a:r>
              <a:rPr lang="ar-SA" sz="1800" b="1" dirty="0" smtClean="0">
                <a:cs typeface="2  Lotus" pitchFamily="2" charset="-78"/>
              </a:rPr>
              <a:t>گربه</a:t>
            </a:r>
            <a:r>
              <a:rPr lang="fa-IR" sz="1800" b="1" dirty="0">
                <a:cs typeface="2  Lotus" pitchFamily="2" charset="-78"/>
              </a:rPr>
              <a:t> </a:t>
            </a:r>
            <a:r>
              <a:rPr lang="ar-SA" sz="1800" b="1" dirty="0" smtClean="0">
                <a:cs typeface="2  Lotus" pitchFamily="2" charset="-78"/>
              </a:rPr>
              <a:t>کوچک </a:t>
            </a:r>
            <a:r>
              <a:rPr lang="ar-SA" sz="1800" b="1" dirty="0">
                <a:cs typeface="2  Lotus" pitchFamily="2" charset="-78"/>
              </a:rPr>
              <a:t>است و از سیستم عامل</a:t>
            </a:r>
            <a:r>
              <a:rPr lang="en-US" sz="1800" b="1" dirty="0">
                <a:cs typeface="2  Lotus" pitchFamily="2" charset="-78"/>
              </a:rPr>
              <a:t> </a:t>
            </a:r>
            <a:r>
              <a:rPr lang="ar-SA" sz="1800" b="1" dirty="0" smtClean="0">
                <a:cs typeface="2  Lotus" pitchFamily="2" charset="-78"/>
              </a:rPr>
              <a:t>آندروید</a:t>
            </a:r>
            <a:r>
              <a:rPr lang="fa-IR" sz="1800" b="1" dirty="0">
                <a:cs typeface="2  Lotus" pitchFamily="2" charset="-78"/>
              </a:rPr>
              <a:t> </a:t>
            </a:r>
            <a:r>
              <a:rPr lang="ar-SA" sz="1800" b="1" dirty="0" smtClean="0">
                <a:cs typeface="2  Lotus" pitchFamily="2" charset="-78"/>
              </a:rPr>
              <a:t>در مغز</a:t>
            </a:r>
            <a:r>
              <a:rPr lang="fa-IR" sz="1800" b="1" dirty="0">
                <a:cs typeface="2  Lotus" pitchFamily="2" charset="-78"/>
              </a:rPr>
              <a:t> </a:t>
            </a:r>
            <a:r>
              <a:rPr lang="ar-SA" sz="1800" b="1" dirty="0" smtClean="0">
                <a:cs typeface="2  Lotus" pitchFamily="2" charset="-78"/>
              </a:rPr>
              <a:t>آن </a:t>
            </a:r>
            <a:r>
              <a:rPr lang="ar-SA" sz="1800" b="1" dirty="0">
                <a:cs typeface="2  Lotus" pitchFamily="2" charset="-78"/>
              </a:rPr>
              <a:t>استفاده شده است. مغز این روبات به شکلی طراحی و ساخته شده است که بتواند پرسش‌هایی را که از آن می‌شود پردازش کند و با استفاده از مجموعه واژگانی</a:t>
            </a:r>
            <a:r>
              <a:rPr lang="en-US" sz="1800" b="1" dirty="0">
                <a:cs typeface="2  Lotus" pitchFamily="2" charset="-78"/>
              </a:rPr>
              <a:t> </a:t>
            </a:r>
            <a:r>
              <a:rPr lang="ar-SA" sz="1800" b="1" dirty="0">
                <a:cs typeface="2  Lotus" pitchFamily="2" charset="-78"/>
              </a:rPr>
              <a:t>که در اختیار دارد، پاسخی مناسب را برای این پرسش‌ها بیابد</a:t>
            </a:r>
            <a:r>
              <a:rPr lang="en-US" sz="1800" b="1" dirty="0">
                <a:cs typeface="2  Lotus" pitchFamily="2" charset="-78"/>
              </a:rPr>
              <a:t>. </a:t>
            </a:r>
            <a:r>
              <a:rPr lang="ar-SA" sz="1800" b="1" dirty="0">
                <a:cs typeface="2  Lotus" pitchFamily="2" charset="-78"/>
              </a:rPr>
              <a:t>توموتاکا تاکاهاشی، طراح این ربات است</a:t>
            </a:r>
            <a:r>
              <a:rPr lang="en-US" sz="1800" b="1" dirty="0">
                <a:cs typeface="2  Lotus" pitchFamily="2" charset="-78"/>
              </a:rPr>
              <a:t>.</a:t>
            </a:r>
          </a:p>
          <a:p>
            <a:pPr marL="68580" lvl="0" indent="0" algn="r" rtl="1">
              <a:buNone/>
            </a:pPr>
            <a:r>
              <a:rPr lang="ar-SA" sz="1800" b="1" dirty="0" smtClean="0">
                <a:cs typeface="2  Lotus" pitchFamily="2" charset="-78"/>
              </a:rPr>
              <a:t>فرمانده </a:t>
            </a:r>
            <a:r>
              <a:rPr lang="ar-SA" sz="1800" b="1" dirty="0">
                <a:cs typeface="2  Lotus" pitchFamily="2" charset="-78"/>
              </a:rPr>
              <a:t>ژاپنی از روبات می‌پرسد: "کایروبو، تو از بابا </a:t>
            </a:r>
            <a:r>
              <a:rPr lang="ar-SA" sz="1800" b="1" dirty="0" smtClean="0">
                <a:cs typeface="2  Lotus" pitchFamily="2" charset="-78"/>
              </a:rPr>
              <a:t>نوئل</a:t>
            </a:r>
            <a:r>
              <a:rPr lang="fa-IR" sz="1800" b="1" dirty="0">
                <a:cs typeface="2  Lotus" pitchFamily="2" charset="-78"/>
              </a:rPr>
              <a:t> </a:t>
            </a:r>
            <a:r>
              <a:rPr lang="ar-SA" sz="1800" b="1" dirty="0" smtClean="0">
                <a:cs typeface="2  Lotus" pitchFamily="2" charset="-78"/>
              </a:rPr>
              <a:t>چه </a:t>
            </a:r>
            <a:r>
              <a:rPr lang="ar-SA" sz="1800" b="1" dirty="0">
                <a:cs typeface="2  Lotus" pitchFamily="2" charset="-78"/>
              </a:rPr>
              <a:t>هدیه‌ای خواهی خواست" و روبات پاسخ می‌دهد "بیایید از بابا نوئل یک سفینه اسباب بازی بخواهیم</a:t>
            </a:r>
            <a:r>
              <a:rPr lang="en-US" sz="1800" b="1" dirty="0">
                <a:cs typeface="2  Lotus" pitchFamily="2" charset="-78"/>
              </a:rPr>
              <a:t>."</a:t>
            </a:r>
          </a:p>
          <a:p>
            <a:pPr marL="68580" lvl="0" indent="0" algn="r" rtl="1">
              <a:buNone/>
            </a:pPr>
            <a:r>
              <a:rPr lang="ar-SA" sz="1800" b="1" dirty="0">
                <a:cs typeface="2  Lotus" pitchFamily="2" charset="-78"/>
              </a:rPr>
              <a:t>روبات در پاسخ به این پرسش که سفر در سفینه به سوی ایستگاه فضایی چه طور بود، می‌گوید: "مهیج بود</a:t>
            </a:r>
            <a:r>
              <a:rPr lang="en-US" sz="1800" b="1" dirty="0">
                <a:cs typeface="2  Lotus" pitchFamily="2" charset="-78"/>
              </a:rPr>
              <a:t>!"</a:t>
            </a:r>
          </a:p>
          <a:p>
            <a:pPr marL="68580" lvl="0" indent="0" algn="r" rtl="1">
              <a:buNone/>
            </a:pPr>
            <a:r>
              <a:rPr lang="ar-SA" sz="1800" b="1" dirty="0">
                <a:cs typeface="2  Lotus" pitchFamily="2" charset="-78"/>
              </a:rPr>
              <a:t>کایروبو در پاسخ به این پرسش که در مورد وضعیت بی‌وزنی چه فکر می‌کند هم گفت: "بهش عادت کرده‌ام، اصلاً مشکلی ندارم</a:t>
            </a:r>
            <a:r>
              <a:rPr lang="en-US" sz="1800" b="1" dirty="0" smtClean="0">
                <a:cs typeface="2  Lotus" pitchFamily="2" charset="-78"/>
              </a:rPr>
              <a:t>."</a:t>
            </a:r>
            <a:endParaRPr lang="en-US" sz="1800" b="1" dirty="0">
              <a:cs typeface="2  Lotus" pitchFamily="2" charset="-78"/>
            </a:endParaRPr>
          </a:p>
        </p:txBody>
      </p:sp>
    </p:spTree>
    <p:extLst>
      <p:ext uri="{BB962C8B-B14F-4D97-AF65-F5344CB8AC3E}">
        <p14:creationId xmlns:p14="http://schemas.microsoft.com/office/powerpoint/2010/main" val="42842962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024744" cy="799064"/>
          </a:xfrm>
        </p:spPr>
        <p:txBody>
          <a:bodyPr/>
          <a:lstStyle/>
          <a:p>
            <a:pPr algn="r" rtl="1"/>
            <a:r>
              <a:rPr lang="fa-IR" b="1" dirty="0" smtClean="0">
                <a:cs typeface="2  Lotus" pitchFamily="2" charset="-78"/>
              </a:rPr>
              <a:t>ربات آسیمو</a:t>
            </a:r>
            <a:endParaRPr lang="en-US" b="1" dirty="0">
              <a:cs typeface="2  Lotus" pitchFamily="2" charset="-78"/>
            </a:endParaRPr>
          </a:p>
        </p:txBody>
      </p:sp>
      <p:sp>
        <p:nvSpPr>
          <p:cNvPr id="3" name="Content Placeholder 2"/>
          <p:cNvSpPr>
            <a:spLocks noGrp="1"/>
          </p:cNvSpPr>
          <p:nvPr>
            <p:ph idx="1"/>
          </p:nvPr>
        </p:nvSpPr>
        <p:spPr>
          <a:xfrm>
            <a:off x="1043492" y="1447801"/>
            <a:ext cx="7414708" cy="1676400"/>
          </a:xfrm>
        </p:spPr>
        <p:txBody>
          <a:bodyPr numCol="1">
            <a:normAutofit/>
          </a:bodyPr>
          <a:lstStyle/>
          <a:p>
            <a:pPr marL="68580" indent="0" algn="r" rtl="1">
              <a:buNone/>
            </a:pPr>
            <a:r>
              <a:rPr lang="ar-SA" sz="1800" b="1" dirty="0">
                <a:cs typeface="2  Lotus" pitchFamily="2" charset="-78"/>
              </a:rPr>
              <a:t>این ربات که اسمش همه را به یاد آیزاک آسیموف، نویسنده مشهور داستان های علمی تخیلی می اندازد، بیش از ده سال است که توسط کمپانی هوندا در حال توسعه و پیشرفت می باشد</a:t>
            </a:r>
            <a:r>
              <a:rPr lang="en-US" sz="1800" b="1" dirty="0">
                <a:cs typeface="2  Lotus" pitchFamily="2" charset="-78"/>
              </a:rPr>
              <a:t>. ASIMO </a:t>
            </a:r>
            <a:r>
              <a:rPr lang="ar-SA" sz="1800" b="1" dirty="0">
                <a:cs typeface="2  Lotus" pitchFamily="2" charset="-78"/>
              </a:rPr>
              <a:t>می تواند موقع سلام گفتن با شما دست بدهد، به سرعت بدود، بپرد، به سمت عقب بدود و از پله ها بالا یا پایین برود. او همچنین می تواند صدا و تصویر اشخاصی که با آنها حرف می زند را هم به یاد بسپارد و تا حدی هم حرکات بعدی شما را پیش بینی کند</a:t>
            </a:r>
            <a:r>
              <a:rPr lang="en-US" sz="1800" b="1" dirty="0">
                <a:cs typeface="2  Lotus" pitchFamily="2" charset="-78"/>
              </a:rPr>
              <a:t>.</a:t>
            </a:r>
          </a:p>
          <a:p>
            <a:pPr marL="68580" indent="0" algn="r" rtl="1">
              <a:buNone/>
            </a:pPr>
            <a:endParaRPr lang="en-US" sz="1800" b="1" dirty="0">
              <a:cs typeface="2  Lotus" pitchFamily="2" charset="-78"/>
            </a:endParaRPr>
          </a:p>
        </p:txBody>
      </p:sp>
      <p:pic>
        <p:nvPicPr>
          <p:cNvPr id="4" name="Picture 3" descr="asimo"/>
          <p:cNvPicPr/>
          <p:nvPr/>
        </p:nvPicPr>
        <p:blipFill>
          <a:blip r:embed="rId2" cstate="print"/>
          <a:srcRect/>
          <a:stretch>
            <a:fillRect/>
          </a:stretch>
        </p:blipFill>
        <p:spPr bwMode="auto">
          <a:xfrm>
            <a:off x="838200" y="3048000"/>
            <a:ext cx="5000625" cy="3224212"/>
          </a:xfrm>
          <a:prstGeom prst="rect">
            <a:avLst/>
          </a:prstGeom>
          <a:noFill/>
          <a:ln w="9525">
            <a:noFill/>
            <a:miter lim="800000"/>
            <a:headEnd/>
            <a:tailEnd/>
          </a:ln>
        </p:spPr>
      </p:pic>
    </p:spTree>
    <p:extLst>
      <p:ext uri="{BB962C8B-B14F-4D97-AF65-F5344CB8AC3E}">
        <p14:creationId xmlns:p14="http://schemas.microsoft.com/office/powerpoint/2010/main" val="34220159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024744" cy="799064"/>
          </a:xfrm>
        </p:spPr>
        <p:txBody>
          <a:bodyPr/>
          <a:lstStyle/>
          <a:p>
            <a:pPr algn="r" rtl="1"/>
            <a:r>
              <a:rPr lang="fa-IR" b="1" dirty="0" smtClean="0">
                <a:cs typeface="2  Lotus" pitchFamily="2" charset="-78"/>
              </a:rPr>
              <a:t>ربات </a:t>
            </a:r>
            <a:r>
              <a:rPr lang="en-US" b="1" dirty="0" smtClean="0">
                <a:cs typeface="2  Lotus" pitchFamily="2" charset="-78"/>
              </a:rPr>
              <a:t>pepper</a:t>
            </a:r>
            <a:endParaRPr lang="en-US" b="1" dirty="0">
              <a:cs typeface="2  Lotus" pitchFamily="2" charset="-78"/>
            </a:endParaRPr>
          </a:p>
        </p:txBody>
      </p:sp>
      <p:sp>
        <p:nvSpPr>
          <p:cNvPr id="3" name="Content Placeholder 2"/>
          <p:cNvSpPr>
            <a:spLocks noGrp="1"/>
          </p:cNvSpPr>
          <p:nvPr>
            <p:ph idx="1"/>
          </p:nvPr>
        </p:nvSpPr>
        <p:spPr>
          <a:xfrm>
            <a:off x="1043492" y="1447801"/>
            <a:ext cx="7414708" cy="1676400"/>
          </a:xfrm>
        </p:spPr>
        <p:txBody>
          <a:bodyPr numCol="1">
            <a:normAutofit/>
          </a:bodyPr>
          <a:lstStyle/>
          <a:p>
            <a:pPr marL="68580" indent="0" algn="r" rtl="1">
              <a:buNone/>
            </a:pPr>
            <a:r>
              <a:rPr lang="ar-SA" sz="1800" b="1" dirty="0">
                <a:cs typeface="2  Lotus" pitchFamily="2" charset="-78"/>
              </a:rPr>
              <a:t>این ربات انسان نمای ژاپنی می تواند احساسات متفاوت را تشخیص داده و بر اساس احساسات خودش، حالات چهره متفاوتی داشته باشد. تمام نسخه های</a:t>
            </a:r>
            <a:r>
              <a:rPr lang="en-US" sz="1800" b="1" dirty="0">
                <a:cs typeface="2  Lotus" pitchFamily="2" charset="-78"/>
              </a:rPr>
              <a:t> Pepper </a:t>
            </a:r>
            <a:r>
              <a:rPr lang="ar-SA" sz="1800" b="1" dirty="0">
                <a:cs typeface="2  Lotus" pitchFamily="2" charset="-78"/>
              </a:rPr>
              <a:t>که توسط</a:t>
            </a:r>
            <a:r>
              <a:rPr lang="en-US" sz="1800" b="1" dirty="0">
                <a:cs typeface="2  Lotus" pitchFamily="2" charset="-78"/>
              </a:rPr>
              <a:t> Softbank </a:t>
            </a:r>
            <a:r>
              <a:rPr lang="ar-SA" sz="1800" b="1" dirty="0">
                <a:cs typeface="2  Lotus" pitchFamily="2" charset="-78"/>
              </a:rPr>
              <a:t>ساخته شده در زمان عرضه عمومی تنها در چند دقیقه به فروش رفتند. البته فقط 1000 عدد از این ربات ها ساخته شده بودند اما اگر قیمت </a:t>
            </a:r>
            <a:r>
              <a:rPr lang="en-US" sz="1800" b="1" dirty="0">
                <a:cs typeface="2  Lotus" pitchFamily="2" charset="-78"/>
              </a:rPr>
              <a:t>1000 </a:t>
            </a:r>
            <a:r>
              <a:rPr lang="ar-SA" sz="1800" b="1" dirty="0">
                <a:cs typeface="2  Lotus" pitchFamily="2" charset="-78"/>
              </a:rPr>
              <a:t>دلاری به اضافه هزینه ماهانه 125 دلاری آنها را در نظر بگیرید متوجه موفقیت آن خواهید شد</a:t>
            </a:r>
            <a:r>
              <a:rPr lang="en-US" sz="1800" b="1" dirty="0">
                <a:cs typeface="2  Lotus" pitchFamily="2" charset="-78"/>
              </a:rPr>
              <a:t>.</a:t>
            </a:r>
          </a:p>
        </p:txBody>
      </p:sp>
      <p:pic>
        <p:nvPicPr>
          <p:cNvPr id="5" name="Picture 4" descr="pepper"/>
          <p:cNvPicPr/>
          <p:nvPr/>
        </p:nvPicPr>
        <p:blipFill>
          <a:blip r:embed="rId2" cstate="print"/>
          <a:srcRect/>
          <a:stretch>
            <a:fillRect/>
          </a:stretch>
        </p:blipFill>
        <p:spPr bwMode="auto">
          <a:xfrm>
            <a:off x="762000" y="3200400"/>
            <a:ext cx="5029200" cy="2952750"/>
          </a:xfrm>
          <a:prstGeom prst="rect">
            <a:avLst/>
          </a:prstGeom>
          <a:noFill/>
          <a:ln w="9525">
            <a:noFill/>
            <a:miter lim="800000"/>
            <a:headEnd/>
            <a:tailEnd/>
          </a:ln>
        </p:spPr>
      </p:pic>
    </p:spTree>
    <p:extLst>
      <p:ext uri="{BB962C8B-B14F-4D97-AF65-F5344CB8AC3E}">
        <p14:creationId xmlns:p14="http://schemas.microsoft.com/office/powerpoint/2010/main" val="34220159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024744" cy="799064"/>
          </a:xfrm>
        </p:spPr>
        <p:txBody>
          <a:bodyPr/>
          <a:lstStyle/>
          <a:p>
            <a:pPr algn="r" rtl="1"/>
            <a:r>
              <a:rPr lang="fa-IR" b="1" dirty="0" smtClean="0">
                <a:cs typeface="2  Lotus" pitchFamily="2" charset="-78"/>
              </a:rPr>
              <a:t>ربات </a:t>
            </a:r>
            <a:r>
              <a:rPr lang="en-US" b="1" dirty="0" smtClean="0">
                <a:cs typeface="2  Lotus" pitchFamily="2" charset="-78"/>
              </a:rPr>
              <a:t>BIGDOG</a:t>
            </a:r>
            <a:endParaRPr lang="en-US" b="1" dirty="0">
              <a:cs typeface="2  Lotus" pitchFamily="2" charset="-78"/>
            </a:endParaRPr>
          </a:p>
        </p:txBody>
      </p:sp>
      <p:sp>
        <p:nvSpPr>
          <p:cNvPr id="3" name="Content Placeholder 2"/>
          <p:cNvSpPr>
            <a:spLocks noGrp="1"/>
          </p:cNvSpPr>
          <p:nvPr>
            <p:ph idx="1"/>
          </p:nvPr>
        </p:nvSpPr>
        <p:spPr>
          <a:xfrm>
            <a:off x="1043492" y="1447801"/>
            <a:ext cx="7414708" cy="1676400"/>
          </a:xfrm>
        </p:spPr>
        <p:txBody>
          <a:bodyPr numCol="1">
            <a:normAutofit/>
          </a:bodyPr>
          <a:lstStyle/>
          <a:p>
            <a:pPr algn="r" rtl="1"/>
            <a:r>
              <a:rPr lang="en-US" sz="1800" b="1" dirty="0">
                <a:cs typeface="2  Lotus" pitchFamily="2" charset="-78"/>
              </a:rPr>
              <a:t>LS3 </a:t>
            </a:r>
            <a:r>
              <a:rPr lang="en-US" sz="1800" b="1" dirty="0" err="1">
                <a:cs typeface="2  Lotus" pitchFamily="2" charset="-78"/>
              </a:rPr>
              <a:t>BigDog</a:t>
            </a:r>
            <a:r>
              <a:rPr lang="en-US" sz="1800" b="1" dirty="0">
                <a:cs typeface="2  Lotus" pitchFamily="2" charset="-78"/>
              </a:rPr>
              <a:t> </a:t>
            </a:r>
            <a:r>
              <a:rPr lang="ar-SA" sz="1800" b="1" dirty="0">
                <a:cs typeface="2  Lotus" pitchFamily="2" charset="-78"/>
              </a:rPr>
              <a:t>به نوعی مشابه یک حیوان بار کش است که توسط</a:t>
            </a:r>
            <a:r>
              <a:rPr lang="en-US" sz="1800" b="1" dirty="0">
                <a:cs typeface="2  Lotus" pitchFamily="2" charset="-78"/>
              </a:rPr>
              <a:t> Boston Dynamics </a:t>
            </a:r>
            <a:r>
              <a:rPr lang="ar-SA" sz="1800" b="1" dirty="0">
                <a:cs typeface="2  Lotus" pitchFamily="2" charset="-78"/>
              </a:rPr>
              <a:t>ساخته شد و حالا در اختیار گوگل است. این ربات اولین امتحان خود را در زمینه ای نظامی پس داد و توانست مسئولان ارتشی را کاملا شگفت زده کند</a:t>
            </a:r>
            <a:r>
              <a:rPr lang="en-US" sz="1800" b="1" dirty="0">
                <a:cs typeface="2  Lotus" pitchFamily="2" charset="-78"/>
              </a:rPr>
              <a:t>. LS3 </a:t>
            </a:r>
            <a:r>
              <a:rPr lang="ar-SA" sz="1800" b="1" dirty="0">
                <a:cs typeface="2  Lotus" pitchFamily="2" charset="-78"/>
              </a:rPr>
              <a:t>می تواند </a:t>
            </a:r>
            <a:r>
              <a:rPr lang="en-US" sz="1800" b="1" dirty="0">
                <a:cs typeface="2  Lotus" pitchFamily="2" charset="-78"/>
              </a:rPr>
              <a:t>180 </a:t>
            </a:r>
            <a:r>
              <a:rPr lang="ar-SA" sz="1800" b="1" dirty="0">
                <a:cs typeface="2  Lotus" pitchFamily="2" charset="-78"/>
              </a:rPr>
              <a:t>کیلوگرم تجهیزات را به مسافت 20 مایل با خود حمل کند و پس از آن به سوختگیری نیاز خواهد داشت</a:t>
            </a:r>
            <a:r>
              <a:rPr lang="en-US" sz="1800" b="1" dirty="0">
                <a:cs typeface="2  Lotus" pitchFamily="2" charset="-78"/>
              </a:rPr>
              <a:t>.</a:t>
            </a:r>
          </a:p>
        </p:txBody>
      </p:sp>
      <p:pic>
        <p:nvPicPr>
          <p:cNvPr id="6" name="Picture 5" descr="big dog"/>
          <p:cNvPicPr/>
          <p:nvPr/>
        </p:nvPicPr>
        <p:blipFill>
          <a:blip r:embed="rId2" cstate="print"/>
          <a:srcRect/>
          <a:stretch>
            <a:fillRect/>
          </a:stretch>
        </p:blipFill>
        <p:spPr bwMode="auto">
          <a:xfrm>
            <a:off x="685800" y="2895600"/>
            <a:ext cx="5867400" cy="3509962"/>
          </a:xfrm>
          <a:prstGeom prst="rect">
            <a:avLst/>
          </a:prstGeom>
          <a:noFill/>
          <a:ln w="9525">
            <a:noFill/>
            <a:miter lim="800000"/>
            <a:headEnd/>
            <a:tailEnd/>
          </a:ln>
        </p:spPr>
      </p:pic>
    </p:spTree>
    <p:extLst>
      <p:ext uri="{BB962C8B-B14F-4D97-AF65-F5344CB8AC3E}">
        <p14:creationId xmlns:p14="http://schemas.microsoft.com/office/powerpoint/2010/main" val="4112379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7024744" cy="838200"/>
          </a:xfrm>
        </p:spPr>
        <p:txBody>
          <a:bodyPr>
            <a:normAutofit/>
          </a:bodyPr>
          <a:lstStyle/>
          <a:p>
            <a:pPr algn="r" rtl="1"/>
            <a:r>
              <a:rPr lang="fa-IR" b="1" dirty="0" smtClean="0">
                <a:cs typeface="2  Lotus" pitchFamily="2" charset="-78"/>
              </a:rPr>
              <a:t>تاریخچه</a:t>
            </a:r>
            <a:endParaRPr lang="en-US" b="1" dirty="0">
              <a:cs typeface="2  Lotus" pitchFamily="2" charset="-78"/>
            </a:endParaRPr>
          </a:p>
        </p:txBody>
      </p:sp>
      <p:sp>
        <p:nvSpPr>
          <p:cNvPr id="3" name="Content Placeholder 2"/>
          <p:cNvSpPr>
            <a:spLocks noGrp="1"/>
          </p:cNvSpPr>
          <p:nvPr>
            <p:ph idx="1"/>
          </p:nvPr>
        </p:nvSpPr>
        <p:spPr>
          <a:xfrm>
            <a:off x="838200" y="1676400"/>
            <a:ext cx="7467600" cy="4648200"/>
          </a:xfrm>
        </p:spPr>
        <p:txBody>
          <a:bodyPr>
            <a:normAutofit/>
          </a:bodyPr>
          <a:lstStyle/>
          <a:p>
            <a:pPr marL="68580" indent="0" algn="r" rtl="1">
              <a:lnSpc>
                <a:spcPct val="150000"/>
              </a:lnSpc>
              <a:buNone/>
            </a:pPr>
            <a:r>
              <a:rPr lang="fa-IR" sz="1800" b="1" dirty="0">
                <a:cs typeface="2  Lotus" pitchFamily="2" charset="-78"/>
              </a:rPr>
              <a:t> در گذشته کشورهای استعمارگر برای افزایش سرمایه وپیشرفت خود به کشور های ضعیف حمله می کردند و با تصرف کشور قربانی ، مردم آنجا را به عنوان برده به خدمت می گرفتند و از آنها به عنوان نیروی کار رایگان بهره می بردند و آنها را در مزارع کارخانه ها آشپزخانه ها و... به کار می گرفتند . اما این برده ها چند عیب بزرگ داشتند . مهمترین عیب آن اسارت یک انسان و ظلم به او بود و دیگر عیب آن خستگی برده ها بود . برده ها نمی توانستند 24 ساعت شبانه روز کار کنند . باید به آن ها وقت استراحت می دادند . دیگر عیب آن ها این بود که ارباب باید آن ها را مداوم کنترل می کرد . در آن زمان آرزوی اربابان این بود که برده ای غیر انسانی داشته باشند که بتواند 24 ساعته کارکند و دچار خستگی نشود و نیاز به کنترل مداوم نداشته باشد . با توجه به علم آن زمان این رویایی بیش نبود و فقط در تئاتر به نمایش در می آمد و به این برده های آسمانی (( ربات )) می گفتند . </a:t>
            </a:r>
            <a:endParaRPr lang="en-US" sz="1800" b="1" dirty="0">
              <a:cs typeface="2  Lotus" pitchFamily="2" charset="-78"/>
            </a:endParaRPr>
          </a:p>
        </p:txBody>
      </p:sp>
    </p:spTree>
    <p:extLst>
      <p:ext uri="{BB962C8B-B14F-4D97-AF65-F5344CB8AC3E}">
        <p14:creationId xmlns:p14="http://schemas.microsoft.com/office/powerpoint/2010/main" val="35656662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024744" cy="799064"/>
          </a:xfrm>
        </p:spPr>
        <p:txBody>
          <a:bodyPr>
            <a:normAutofit/>
          </a:bodyPr>
          <a:lstStyle/>
          <a:p>
            <a:pPr algn="r" rtl="1"/>
            <a:r>
              <a:rPr lang="fa-IR" b="1" dirty="0" smtClean="0">
                <a:cs typeface="2  Lotus" pitchFamily="2" charset="-78"/>
              </a:rPr>
              <a:t>ربات </a:t>
            </a:r>
            <a:r>
              <a:rPr lang="en-US" b="1" dirty="0" smtClean="0"/>
              <a:t>Spot</a:t>
            </a:r>
            <a:endParaRPr lang="en-US" b="1" dirty="0">
              <a:cs typeface="2  Lotus" pitchFamily="2" charset="-78"/>
            </a:endParaRPr>
          </a:p>
        </p:txBody>
      </p:sp>
      <p:sp>
        <p:nvSpPr>
          <p:cNvPr id="3" name="Content Placeholder 2"/>
          <p:cNvSpPr>
            <a:spLocks noGrp="1"/>
          </p:cNvSpPr>
          <p:nvPr>
            <p:ph idx="1"/>
          </p:nvPr>
        </p:nvSpPr>
        <p:spPr>
          <a:xfrm>
            <a:off x="1043492" y="1447801"/>
            <a:ext cx="7414708" cy="1676400"/>
          </a:xfrm>
        </p:spPr>
        <p:txBody>
          <a:bodyPr numCol="1">
            <a:normAutofit/>
          </a:bodyPr>
          <a:lstStyle/>
          <a:p>
            <a:pPr marL="68580" indent="0" algn="r" rtl="1">
              <a:buNone/>
            </a:pPr>
            <a:r>
              <a:rPr lang="en-US" sz="1800" b="1" dirty="0">
                <a:cs typeface="2  Lotus" pitchFamily="2" charset="-78"/>
              </a:rPr>
              <a:t>Spot </a:t>
            </a:r>
            <a:r>
              <a:rPr lang="ar-SA" sz="1800" b="1" dirty="0" smtClean="0">
                <a:cs typeface="2  Lotus" pitchFamily="2" charset="-78"/>
              </a:rPr>
              <a:t> </a:t>
            </a:r>
            <a:r>
              <a:rPr lang="ar-SA" sz="1800" b="1" dirty="0">
                <a:cs typeface="2  Lotus" pitchFamily="2" charset="-78"/>
              </a:rPr>
              <a:t>سگ رباتی است که توسط</a:t>
            </a:r>
            <a:r>
              <a:rPr lang="en-US" sz="1800" b="1" dirty="0">
                <a:cs typeface="2  Lotus" pitchFamily="2" charset="-78"/>
              </a:rPr>
              <a:t> Boston Dynamics </a:t>
            </a:r>
            <a:r>
              <a:rPr lang="ar-SA" sz="1800" b="1" dirty="0">
                <a:cs typeface="2  Lotus" pitchFamily="2" charset="-78"/>
              </a:rPr>
              <a:t>ساخته </a:t>
            </a:r>
            <a:r>
              <a:rPr lang="ar-SA" sz="1800" b="1" dirty="0" smtClean="0">
                <a:cs typeface="2  Lotus" pitchFamily="2" charset="-78"/>
              </a:rPr>
              <a:t>شده</a:t>
            </a:r>
            <a:r>
              <a:rPr lang="en-US" sz="1800" b="1" dirty="0" smtClean="0">
                <a:cs typeface="2  Lotus" pitchFamily="2" charset="-78"/>
              </a:rPr>
              <a:t> </a:t>
            </a:r>
            <a:r>
              <a:rPr lang="fa-IR" sz="1800" b="1" dirty="0" smtClean="0">
                <a:cs typeface="2  Lotus" pitchFamily="2" charset="-78"/>
              </a:rPr>
              <a:t>است. </a:t>
            </a:r>
            <a:r>
              <a:rPr lang="en-US" sz="1800" b="1" dirty="0" smtClean="0">
                <a:cs typeface="2  Lotus" pitchFamily="2" charset="-78"/>
              </a:rPr>
              <a:t>SPOT </a:t>
            </a:r>
            <a:r>
              <a:rPr lang="ar-SA" sz="1800" b="1" dirty="0">
                <a:cs typeface="2  Lotus" pitchFamily="2" charset="-78"/>
              </a:rPr>
              <a:t>از</a:t>
            </a:r>
            <a:r>
              <a:rPr lang="en-US" sz="1800" b="1" dirty="0">
                <a:cs typeface="2  Lotus" pitchFamily="2" charset="-78"/>
              </a:rPr>
              <a:t> LS3 </a:t>
            </a:r>
            <a:r>
              <a:rPr lang="ar-SA" sz="1800" b="1" dirty="0">
                <a:cs typeface="2  Lotus" pitchFamily="2" charset="-78"/>
              </a:rPr>
              <a:t>کوچکتر است اما توانایی هایی مشابه با او دارد. این ربات 73 کیلوگرمی </a:t>
            </a:r>
            <a:r>
              <a:rPr lang="fa-IR" sz="1800" b="1" dirty="0" smtClean="0">
                <a:cs typeface="2  Lotus" pitchFamily="2" charset="-78"/>
              </a:rPr>
              <a:t>، </a:t>
            </a:r>
            <a:r>
              <a:rPr lang="ar-SA" sz="1800" b="1" dirty="0" smtClean="0">
                <a:cs typeface="2  Lotus" pitchFamily="2" charset="-78"/>
              </a:rPr>
              <a:t>توان </a:t>
            </a:r>
            <a:r>
              <a:rPr lang="ar-SA" sz="1800" b="1" dirty="0">
                <a:cs typeface="2  Lotus" pitchFamily="2" charset="-78"/>
              </a:rPr>
              <a:t>خود را به وسیله برق تامین کرده </a:t>
            </a:r>
            <a:r>
              <a:rPr lang="fa-IR" sz="1800" b="1" dirty="0" smtClean="0">
                <a:cs typeface="2  Lotus" pitchFamily="2" charset="-78"/>
              </a:rPr>
              <a:t>و </a:t>
            </a:r>
            <a:r>
              <a:rPr lang="ar-SA" sz="1800" b="1" dirty="0" smtClean="0">
                <a:cs typeface="2  Lotus" pitchFamily="2" charset="-78"/>
              </a:rPr>
              <a:t>می </a:t>
            </a:r>
            <a:r>
              <a:rPr lang="ar-SA" sz="1800" b="1" dirty="0">
                <a:cs typeface="2  Lotus" pitchFamily="2" charset="-78"/>
              </a:rPr>
              <a:t>تواند راه برود، بدود، از صخره ها بالا برود، یورتمه برود و حتی لگد بزند</a:t>
            </a:r>
            <a:r>
              <a:rPr lang="en-US" sz="1800" b="1" dirty="0">
                <a:cs typeface="2  Lotus" pitchFamily="2" charset="-78"/>
              </a:rPr>
              <a:t>.</a:t>
            </a:r>
          </a:p>
          <a:p>
            <a:pPr marL="68580" indent="0" algn="r" rtl="1">
              <a:buNone/>
            </a:pPr>
            <a:endParaRPr lang="en-US" sz="1800" b="1" dirty="0">
              <a:cs typeface="2  Lotus" pitchFamily="2" charset="-78"/>
            </a:endParaRPr>
          </a:p>
        </p:txBody>
      </p:sp>
      <p:pic>
        <p:nvPicPr>
          <p:cNvPr id="5" name="Picture 4" descr="spot"/>
          <p:cNvPicPr/>
          <p:nvPr/>
        </p:nvPicPr>
        <p:blipFill>
          <a:blip r:embed="rId2" cstate="print"/>
          <a:srcRect/>
          <a:stretch>
            <a:fillRect/>
          </a:stretch>
        </p:blipFill>
        <p:spPr bwMode="auto">
          <a:xfrm>
            <a:off x="762000" y="2590800"/>
            <a:ext cx="6191250" cy="3486150"/>
          </a:xfrm>
          <a:prstGeom prst="rect">
            <a:avLst/>
          </a:prstGeom>
          <a:noFill/>
          <a:ln w="9525">
            <a:noFill/>
            <a:miter lim="800000"/>
            <a:headEnd/>
            <a:tailEnd/>
          </a:ln>
        </p:spPr>
      </p:pic>
    </p:spTree>
    <p:extLst>
      <p:ext uri="{BB962C8B-B14F-4D97-AF65-F5344CB8AC3E}">
        <p14:creationId xmlns:p14="http://schemas.microsoft.com/office/powerpoint/2010/main" val="34220159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7024744" cy="875264"/>
          </a:xfrm>
        </p:spPr>
        <p:txBody>
          <a:bodyPr>
            <a:noAutofit/>
          </a:bodyPr>
          <a:lstStyle/>
          <a:p>
            <a:pPr algn="r" rtl="1"/>
            <a:r>
              <a:rPr lang="fa-IR" b="1" dirty="0" smtClean="0">
                <a:cs typeface="2  Lotus" pitchFamily="2" charset="-78"/>
              </a:rPr>
              <a:t>ربات </a:t>
            </a:r>
            <a:r>
              <a:rPr lang="en-US" b="1" dirty="0" err="1" smtClean="0">
                <a:cs typeface="2  Lotus" pitchFamily="2" charset="-78"/>
              </a:rPr>
              <a:t>Robear</a:t>
            </a:r>
            <a:endParaRPr lang="en-US" b="1" dirty="0">
              <a:cs typeface="2  Lotus" pitchFamily="2" charset="-78"/>
            </a:endParaRPr>
          </a:p>
        </p:txBody>
      </p:sp>
      <p:sp>
        <p:nvSpPr>
          <p:cNvPr id="3" name="Content Placeholder 2"/>
          <p:cNvSpPr>
            <a:spLocks noGrp="1"/>
          </p:cNvSpPr>
          <p:nvPr>
            <p:ph idx="1"/>
          </p:nvPr>
        </p:nvSpPr>
        <p:spPr>
          <a:xfrm>
            <a:off x="609600" y="1600200"/>
            <a:ext cx="7924800" cy="1486348"/>
          </a:xfrm>
        </p:spPr>
        <p:txBody>
          <a:bodyPr>
            <a:normAutofit/>
          </a:bodyPr>
          <a:lstStyle/>
          <a:p>
            <a:pPr marL="68580" indent="0" algn="r" rtl="1">
              <a:buNone/>
            </a:pPr>
            <a:r>
              <a:rPr lang="en-US" sz="1800" b="1" dirty="0" err="1">
                <a:cs typeface="2  Lotus" pitchFamily="2" charset="-78"/>
              </a:rPr>
              <a:t>Robear</a:t>
            </a:r>
            <a:r>
              <a:rPr lang="en-US" sz="1800" b="1" dirty="0">
                <a:cs typeface="2  Lotus" pitchFamily="2" charset="-78"/>
              </a:rPr>
              <a:t> </a:t>
            </a:r>
            <a:r>
              <a:rPr lang="fa-IR" sz="1800" b="1" dirty="0" smtClean="0">
                <a:cs typeface="2  Lotus" pitchFamily="2" charset="-78"/>
              </a:rPr>
              <a:t> </a:t>
            </a:r>
            <a:r>
              <a:rPr lang="ar-SA" sz="1800" b="1" dirty="0" smtClean="0">
                <a:cs typeface="2  Lotus" pitchFamily="2" charset="-78"/>
              </a:rPr>
              <a:t>یک </a:t>
            </a:r>
            <a:r>
              <a:rPr lang="ar-SA" sz="1800" b="1" dirty="0">
                <a:cs typeface="2  Lotus" pitchFamily="2" charset="-78"/>
              </a:rPr>
              <a:t>خرس فوق پیشرفته است که برای جا به جا کردن افراد سالمند از تخت تا روی صندلی چرخدار طراحی شده است. این خرس پرستار ساخته توشیهارو موکای، سرپرست تیم</a:t>
            </a:r>
            <a:r>
              <a:rPr lang="en-US" sz="1800" b="1" dirty="0">
                <a:cs typeface="2  Lotus" pitchFamily="2" charset="-78"/>
              </a:rPr>
              <a:t> Robot Sensor Systems </a:t>
            </a:r>
            <a:r>
              <a:rPr lang="ar-SA" sz="1800" b="1" dirty="0">
                <a:cs typeface="2  Lotus" pitchFamily="2" charset="-78"/>
              </a:rPr>
              <a:t>در تحقیقات ربات های انسانی می باشد</a:t>
            </a:r>
            <a:r>
              <a:rPr lang="en-US" sz="1800" b="1" dirty="0">
                <a:cs typeface="2  Lotus" pitchFamily="2" charset="-78"/>
              </a:rPr>
              <a:t>. </a:t>
            </a:r>
            <a:r>
              <a:rPr lang="fa-IR" sz="1800" b="1" dirty="0" smtClean="0">
                <a:cs typeface="2  Lotus" pitchFamily="2" charset="-78"/>
              </a:rPr>
              <a:t> </a:t>
            </a:r>
            <a:r>
              <a:rPr lang="en-US" sz="1800" b="1" dirty="0" smtClean="0">
                <a:cs typeface="2  Lotus" pitchFamily="2" charset="-78"/>
              </a:rPr>
              <a:t>ROBEAR</a:t>
            </a:r>
            <a:r>
              <a:rPr lang="fa-IR" sz="1800" b="1" dirty="0" smtClean="0">
                <a:cs typeface="2  Lotus" pitchFamily="2" charset="-78"/>
              </a:rPr>
              <a:t> </a:t>
            </a:r>
            <a:r>
              <a:rPr lang="ar-SA" sz="1800" b="1" dirty="0" smtClean="0">
                <a:cs typeface="2  Lotus" pitchFamily="2" charset="-78"/>
              </a:rPr>
              <a:t>سومین </a:t>
            </a:r>
            <a:r>
              <a:rPr lang="ar-SA" sz="1800" b="1" dirty="0">
                <a:cs typeface="2  Lotus" pitchFamily="2" charset="-78"/>
              </a:rPr>
              <a:t>محصول آنها به شمار می رود</a:t>
            </a:r>
            <a:r>
              <a:rPr lang="en-US" sz="1800" b="1" dirty="0">
                <a:cs typeface="2  Lotus" pitchFamily="2" charset="-78"/>
              </a:rPr>
              <a:t>.</a:t>
            </a:r>
          </a:p>
          <a:p>
            <a:pPr marL="68580" indent="0" algn="r" rtl="1">
              <a:buNone/>
            </a:pPr>
            <a:endParaRPr lang="en-US" sz="1800" b="1" dirty="0">
              <a:cs typeface="2  Lotus" pitchFamily="2" charset="-78"/>
            </a:endParaRPr>
          </a:p>
        </p:txBody>
      </p:sp>
      <p:pic>
        <p:nvPicPr>
          <p:cNvPr id="5" name="Picture 4" descr="robear"/>
          <p:cNvPicPr/>
          <p:nvPr/>
        </p:nvPicPr>
        <p:blipFill>
          <a:blip r:embed="rId2" cstate="print"/>
          <a:srcRect/>
          <a:stretch>
            <a:fillRect/>
          </a:stretch>
        </p:blipFill>
        <p:spPr bwMode="auto">
          <a:xfrm>
            <a:off x="1066800" y="2667000"/>
            <a:ext cx="5410200" cy="3438525"/>
          </a:xfrm>
          <a:prstGeom prst="rect">
            <a:avLst/>
          </a:prstGeom>
          <a:noFill/>
          <a:ln w="9525">
            <a:noFill/>
            <a:miter lim="800000"/>
            <a:headEnd/>
            <a:tailEnd/>
          </a:ln>
        </p:spPr>
      </p:pic>
    </p:spTree>
    <p:extLst>
      <p:ext uri="{BB962C8B-B14F-4D97-AF65-F5344CB8AC3E}">
        <p14:creationId xmlns:p14="http://schemas.microsoft.com/office/powerpoint/2010/main" val="19215202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7024744" cy="875264"/>
          </a:xfrm>
        </p:spPr>
        <p:txBody>
          <a:bodyPr>
            <a:noAutofit/>
          </a:bodyPr>
          <a:lstStyle/>
          <a:p>
            <a:pPr algn="r" rtl="1"/>
            <a:r>
              <a:rPr lang="fa-IR" b="1" dirty="0" smtClean="0">
                <a:cs typeface="2  Lotus" pitchFamily="2" charset="-78"/>
              </a:rPr>
              <a:t>ربات </a:t>
            </a:r>
            <a:r>
              <a:rPr lang="en-US" b="1" dirty="0" err="1" smtClean="0">
                <a:cs typeface="2  Lotus" pitchFamily="2" charset="-78"/>
              </a:rPr>
              <a:t>Nao</a:t>
            </a:r>
            <a:endParaRPr lang="en-US" b="1" dirty="0">
              <a:cs typeface="2  Lotus" pitchFamily="2" charset="-78"/>
            </a:endParaRPr>
          </a:p>
        </p:txBody>
      </p:sp>
      <p:sp>
        <p:nvSpPr>
          <p:cNvPr id="3" name="Content Placeholder 2"/>
          <p:cNvSpPr>
            <a:spLocks noGrp="1"/>
          </p:cNvSpPr>
          <p:nvPr>
            <p:ph idx="1"/>
          </p:nvPr>
        </p:nvSpPr>
        <p:spPr>
          <a:xfrm>
            <a:off x="609600" y="1600200"/>
            <a:ext cx="7924800" cy="1486348"/>
          </a:xfrm>
        </p:spPr>
        <p:txBody>
          <a:bodyPr>
            <a:normAutofit/>
          </a:bodyPr>
          <a:lstStyle/>
          <a:p>
            <a:pPr marL="68580" indent="0" algn="r" rtl="1">
              <a:buNone/>
            </a:pPr>
            <a:r>
              <a:rPr lang="en-US" sz="1800" b="1" dirty="0">
                <a:cs typeface="2  Lotus" pitchFamily="2" charset="-78"/>
              </a:rPr>
              <a:t>Tokyo-Mitsubishi UFJ </a:t>
            </a:r>
            <a:r>
              <a:rPr lang="ar-SA" sz="1800" b="1" dirty="0">
                <a:cs typeface="2  Lotus" pitchFamily="2" charset="-78"/>
              </a:rPr>
              <a:t>بزرگترین بانک ژاپن است که از ربات ها استفاده می کند</a:t>
            </a:r>
            <a:r>
              <a:rPr lang="en-US" sz="1800" b="1" dirty="0">
                <a:cs typeface="2  Lotus" pitchFamily="2" charset="-78"/>
              </a:rPr>
              <a:t>. </a:t>
            </a:r>
            <a:r>
              <a:rPr lang="fa-IR" sz="1800" b="1" dirty="0" smtClean="0">
                <a:cs typeface="2  Lotus" pitchFamily="2" charset="-78"/>
              </a:rPr>
              <a:t> </a:t>
            </a:r>
            <a:r>
              <a:rPr lang="en-US" sz="1800" b="1" dirty="0" err="1" smtClean="0">
                <a:cs typeface="2  Lotus" pitchFamily="2" charset="-78"/>
              </a:rPr>
              <a:t>Nao</a:t>
            </a:r>
            <a:r>
              <a:rPr lang="en-US" sz="1800" b="1" dirty="0" smtClean="0">
                <a:cs typeface="2  Lotus" pitchFamily="2" charset="-78"/>
              </a:rPr>
              <a:t> </a:t>
            </a:r>
            <a:r>
              <a:rPr lang="fa-IR" sz="1800" b="1" dirty="0" smtClean="0">
                <a:cs typeface="2  Lotus" pitchFamily="2" charset="-78"/>
              </a:rPr>
              <a:t> </a:t>
            </a:r>
            <a:r>
              <a:rPr lang="ar-SA" sz="1800" b="1" dirty="0" smtClean="0">
                <a:cs typeface="2  Lotus" pitchFamily="2" charset="-78"/>
              </a:rPr>
              <a:t>رباتی </a:t>
            </a:r>
            <a:r>
              <a:rPr lang="ar-SA" sz="1800" b="1" dirty="0">
                <a:cs typeface="2  Lotus" pitchFamily="2" charset="-78"/>
              </a:rPr>
              <a:t>به قیمت 8000 دلار است که در یکی از شعبات اصلی این بانک خدمت می کند. او به زبان های ژاپنی، انگلیسی و چینی مسلط است و می تواند به سوالاتی درباره چگونگی افتتاح حساب یا سایر موارد بانکی پاسخ دهد</a:t>
            </a:r>
            <a:r>
              <a:rPr lang="en-US" sz="1800" b="1" dirty="0">
                <a:cs typeface="2  Lotus" pitchFamily="2" charset="-78"/>
              </a:rPr>
              <a:t>.</a:t>
            </a:r>
          </a:p>
          <a:p>
            <a:pPr marL="68580" indent="0" algn="r" rtl="1">
              <a:buNone/>
            </a:pPr>
            <a:endParaRPr lang="en-US" sz="1800" b="1" dirty="0">
              <a:cs typeface="2  Lotus" pitchFamily="2" charset="-78"/>
            </a:endParaRPr>
          </a:p>
        </p:txBody>
      </p:sp>
      <p:pic>
        <p:nvPicPr>
          <p:cNvPr id="6" name="Picture 5" descr="nao"/>
          <p:cNvPicPr/>
          <p:nvPr/>
        </p:nvPicPr>
        <p:blipFill>
          <a:blip r:embed="rId2" cstate="print"/>
          <a:srcRect/>
          <a:stretch>
            <a:fillRect/>
          </a:stretch>
        </p:blipFill>
        <p:spPr bwMode="auto">
          <a:xfrm>
            <a:off x="914400" y="2590800"/>
            <a:ext cx="5257800" cy="3609974"/>
          </a:xfrm>
          <a:prstGeom prst="rect">
            <a:avLst/>
          </a:prstGeom>
          <a:noFill/>
          <a:ln w="9525">
            <a:noFill/>
            <a:miter lim="800000"/>
            <a:headEnd/>
            <a:tailEnd/>
          </a:ln>
        </p:spPr>
      </p:pic>
    </p:spTree>
    <p:extLst>
      <p:ext uri="{BB962C8B-B14F-4D97-AF65-F5344CB8AC3E}">
        <p14:creationId xmlns:p14="http://schemas.microsoft.com/office/powerpoint/2010/main" val="15639514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7024744" cy="875264"/>
          </a:xfrm>
        </p:spPr>
        <p:txBody>
          <a:bodyPr>
            <a:noAutofit/>
          </a:bodyPr>
          <a:lstStyle/>
          <a:p>
            <a:pPr algn="r" rtl="1"/>
            <a:r>
              <a:rPr lang="fa-IR" b="1" dirty="0" smtClean="0">
                <a:cs typeface="2  Lotus" pitchFamily="2" charset="-78"/>
              </a:rPr>
              <a:t>ربات </a:t>
            </a:r>
            <a:r>
              <a:rPr lang="en-US" b="1" dirty="0" err="1" smtClean="0">
                <a:cs typeface="2  Lotus" pitchFamily="2" charset="-78"/>
              </a:rPr>
              <a:t>Muruta</a:t>
            </a:r>
            <a:endParaRPr lang="en-US" b="1" dirty="0">
              <a:cs typeface="2  Lotus" pitchFamily="2" charset="-78"/>
            </a:endParaRPr>
          </a:p>
        </p:txBody>
      </p:sp>
      <p:sp>
        <p:nvSpPr>
          <p:cNvPr id="3" name="Content Placeholder 2"/>
          <p:cNvSpPr>
            <a:spLocks noGrp="1"/>
          </p:cNvSpPr>
          <p:nvPr>
            <p:ph idx="1"/>
          </p:nvPr>
        </p:nvSpPr>
        <p:spPr>
          <a:xfrm>
            <a:off x="609600" y="1600200"/>
            <a:ext cx="7924800" cy="1486348"/>
          </a:xfrm>
        </p:spPr>
        <p:txBody>
          <a:bodyPr>
            <a:normAutofit/>
          </a:bodyPr>
          <a:lstStyle/>
          <a:p>
            <a:pPr marL="68580" indent="0" algn="r" rtl="1">
              <a:buNone/>
            </a:pPr>
            <a:r>
              <a:rPr lang="en-US" sz="1800" b="1" dirty="0" err="1">
                <a:cs typeface="2  Lotus" pitchFamily="2" charset="-78"/>
              </a:rPr>
              <a:t>Muruta</a:t>
            </a:r>
            <a:r>
              <a:rPr lang="en-US" sz="1800" b="1" dirty="0">
                <a:cs typeface="2  Lotus" pitchFamily="2" charset="-78"/>
              </a:rPr>
              <a:t> </a:t>
            </a:r>
            <a:r>
              <a:rPr lang="ar-SA" sz="1800" b="1" dirty="0">
                <a:cs typeface="2  Lotus" pitchFamily="2" charset="-78"/>
              </a:rPr>
              <a:t>اولین ربات تشویق کننده جهان است. این آدم آهنی خوشحال تعادل خود را روی یک توپ فلزی حفظ کرده و به کمک سنسورهای ژیروسکوپ و آونگ های معکوس می تواند تیم های والیبال یا بسکتبال را تشویق کند! همچنین میکروفون های فراصوت و سنسورهای مادون قرمز نیز در این ربات استفاده شده است تا بتواند اشیای پیرامونی را تشخیص داده و موقعیت نسبی خود را تعیین کند</a:t>
            </a:r>
            <a:r>
              <a:rPr lang="en-US" sz="1800" b="1" dirty="0">
                <a:cs typeface="2  Lotus" pitchFamily="2" charset="-78"/>
              </a:rPr>
              <a:t>.</a:t>
            </a:r>
          </a:p>
        </p:txBody>
      </p:sp>
      <p:pic>
        <p:nvPicPr>
          <p:cNvPr id="6" name="Picture 5" descr="muruta"/>
          <p:cNvPicPr/>
          <p:nvPr/>
        </p:nvPicPr>
        <p:blipFill>
          <a:blip r:embed="rId2" cstate="print"/>
          <a:srcRect/>
          <a:stretch>
            <a:fillRect/>
          </a:stretch>
        </p:blipFill>
        <p:spPr bwMode="auto">
          <a:xfrm>
            <a:off x="1066800" y="3048000"/>
            <a:ext cx="4543425" cy="3338512"/>
          </a:xfrm>
          <a:prstGeom prst="rect">
            <a:avLst/>
          </a:prstGeom>
          <a:noFill/>
          <a:ln w="9525">
            <a:noFill/>
            <a:miter lim="800000"/>
            <a:headEnd/>
            <a:tailEnd/>
          </a:ln>
        </p:spPr>
      </p:pic>
    </p:spTree>
    <p:extLst>
      <p:ext uri="{BB962C8B-B14F-4D97-AF65-F5344CB8AC3E}">
        <p14:creationId xmlns:p14="http://schemas.microsoft.com/office/powerpoint/2010/main" val="15639514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7024744" cy="799064"/>
          </a:xfrm>
        </p:spPr>
        <p:txBody>
          <a:bodyPr>
            <a:normAutofit/>
          </a:bodyPr>
          <a:lstStyle/>
          <a:p>
            <a:pPr algn="r" rtl="1"/>
            <a:r>
              <a:rPr lang="fa-IR" b="1" dirty="0" smtClean="0">
                <a:cs typeface="2  Lotus" pitchFamily="2" charset="-78"/>
              </a:rPr>
              <a:t>ربات های کارمند</a:t>
            </a:r>
            <a:endParaRPr lang="en-US" b="1" dirty="0">
              <a:cs typeface="2  Lotus" pitchFamily="2" charset="-78"/>
            </a:endParaRPr>
          </a:p>
        </p:txBody>
      </p:sp>
      <p:sp>
        <p:nvSpPr>
          <p:cNvPr id="3" name="Content Placeholder 2"/>
          <p:cNvSpPr>
            <a:spLocks noGrp="1"/>
          </p:cNvSpPr>
          <p:nvPr>
            <p:ph idx="1"/>
          </p:nvPr>
        </p:nvSpPr>
        <p:spPr>
          <a:xfrm>
            <a:off x="1447800" y="1600200"/>
            <a:ext cx="6777317" cy="1105348"/>
          </a:xfrm>
        </p:spPr>
        <p:txBody>
          <a:bodyPr>
            <a:normAutofit/>
          </a:bodyPr>
          <a:lstStyle/>
          <a:p>
            <a:pPr marL="68580" indent="0" algn="r" rtl="1">
              <a:buNone/>
            </a:pPr>
            <a:r>
              <a:rPr lang="ar-SA" sz="1800" b="1" dirty="0">
                <a:cs typeface="2  Lotus" pitchFamily="2" charset="-78"/>
              </a:rPr>
              <a:t>هتلی در جنوب شرقی ژاپن به نام</a:t>
            </a:r>
            <a:r>
              <a:rPr lang="en-US" sz="1800" b="1" dirty="0">
                <a:cs typeface="2  Lotus" pitchFamily="2" charset="-78"/>
              </a:rPr>
              <a:t> Wired Hotel </a:t>
            </a:r>
            <a:r>
              <a:rPr lang="ar-SA" sz="1800" b="1" dirty="0">
                <a:cs typeface="2  Lotus" pitchFamily="2" charset="-78"/>
              </a:rPr>
              <a:t>یا هتل عجیب وجود دارد که تقریبا تمامی کارکنانش ربات ها هستند. تصاویری از این هتل جالب در رسانه ها هم منتشر شده است</a:t>
            </a:r>
            <a:r>
              <a:rPr lang="en-US" sz="1800" b="1" dirty="0">
                <a:cs typeface="2  Lotus" pitchFamily="2" charset="-78"/>
              </a:rPr>
              <a:t>.</a:t>
            </a:r>
          </a:p>
          <a:p>
            <a:pPr marL="68580" indent="0" algn="r" rtl="1">
              <a:buNone/>
            </a:pPr>
            <a:endParaRPr lang="en-US" sz="1800" b="1" dirty="0">
              <a:cs typeface="2  Lotus" pitchFamily="2" charset="-78"/>
            </a:endParaRPr>
          </a:p>
        </p:txBody>
      </p:sp>
      <p:pic>
        <p:nvPicPr>
          <p:cNvPr id="4" name="Picture 3" descr="henn na"/>
          <p:cNvPicPr/>
          <p:nvPr/>
        </p:nvPicPr>
        <p:blipFill>
          <a:blip r:embed="rId2" cstate="print"/>
          <a:srcRect/>
          <a:stretch>
            <a:fillRect/>
          </a:stretch>
        </p:blipFill>
        <p:spPr bwMode="auto">
          <a:xfrm>
            <a:off x="914400" y="2514600"/>
            <a:ext cx="6096000" cy="3824287"/>
          </a:xfrm>
          <a:prstGeom prst="rect">
            <a:avLst/>
          </a:prstGeom>
          <a:noFill/>
          <a:ln w="9525">
            <a:noFill/>
            <a:miter lim="800000"/>
            <a:headEnd/>
            <a:tailEnd/>
          </a:ln>
        </p:spPr>
      </p:pic>
    </p:spTree>
    <p:extLst>
      <p:ext uri="{BB962C8B-B14F-4D97-AF65-F5344CB8AC3E}">
        <p14:creationId xmlns:p14="http://schemas.microsoft.com/office/powerpoint/2010/main" val="24354690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7024744" cy="875264"/>
          </a:xfrm>
        </p:spPr>
        <p:txBody>
          <a:bodyPr/>
          <a:lstStyle/>
          <a:p>
            <a:pPr algn="r" rtl="1"/>
            <a:r>
              <a:rPr lang="fa-IR" b="1" dirty="0" smtClean="0">
                <a:cs typeface="2  Lotus" pitchFamily="2" charset="-78"/>
              </a:rPr>
              <a:t>ربات های حشره</a:t>
            </a:r>
            <a:endParaRPr lang="en-US" b="1" dirty="0">
              <a:cs typeface="2  Lotus" pitchFamily="2" charset="-78"/>
            </a:endParaRPr>
          </a:p>
        </p:txBody>
      </p:sp>
      <p:sp>
        <p:nvSpPr>
          <p:cNvPr id="3" name="Content Placeholder 2"/>
          <p:cNvSpPr>
            <a:spLocks noGrp="1"/>
          </p:cNvSpPr>
          <p:nvPr>
            <p:ph idx="1"/>
          </p:nvPr>
        </p:nvSpPr>
        <p:spPr>
          <a:xfrm>
            <a:off x="1371600" y="1752600"/>
            <a:ext cx="6777317" cy="1181548"/>
          </a:xfrm>
        </p:spPr>
        <p:txBody>
          <a:bodyPr>
            <a:normAutofit/>
          </a:bodyPr>
          <a:lstStyle/>
          <a:p>
            <a:pPr marL="68580" indent="0" algn="r" rtl="1">
              <a:buNone/>
            </a:pPr>
            <a:r>
              <a:rPr lang="ar-SA" sz="1800" b="1" dirty="0">
                <a:cs typeface="2  Lotus" pitchFamily="2" charset="-78"/>
              </a:rPr>
              <a:t>موسسه </a:t>
            </a:r>
            <a:r>
              <a:rPr lang="en-US" sz="1800" b="1" dirty="0">
                <a:cs typeface="2  Lotus" pitchFamily="2" charset="-78"/>
              </a:rPr>
              <a:t>Harvard Wyss </a:t>
            </a:r>
            <a:r>
              <a:rPr lang="ar-SA" sz="1800" b="1" dirty="0">
                <a:cs typeface="2  Lotus" pitchFamily="2" charset="-78"/>
              </a:rPr>
              <a:t>توانسته ربات های کوچک حشره مانندی بسازد که می توانند روی آب ساکن بمانند. در حال حاضر هنوز تجهیزات تجسس بر روی آنها نصب نشده اما قرار است در آینده شاهد این تغییرات باشیم</a:t>
            </a:r>
            <a:r>
              <a:rPr lang="en-US" sz="1800" b="1" dirty="0">
                <a:cs typeface="2  Lotus" pitchFamily="2" charset="-78"/>
              </a:rPr>
              <a:t>.</a:t>
            </a:r>
          </a:p>
          <a:p>
            <a:pPr marL="68580" indent="0" algn="r" rtl="1">
              <a:buNone/>
            </a:pPr>
            <a:endParaRPr lang="en-US" sz="1800" b="1" dirty="0">
              <a:cs typeface="2  Lotus" pitchFamily="2" charset="-78"/>
            </a:endParaRPr>
          </a:p>
        </p:txBody>
      </p:sp>
      <p:pic>
        <p:nvPicPr>
          <p:cNvPr id="4" name="Picture 3" descr="water"/>
          <p:cNvPicPr/>
          <p:nvPr/>
        </p:nvPicPr>
        <p:blipFill>
          <a:blip r:embed="rId2" cstate="print"/>
          <a:srcRect/>
          <a:stretch>
            <a:fillRect/>
          </a:stretch>
        </p:blipFill>
        <p:spPr bwMode="auto">
          <a:xfrm>
            <a:off x="762001" y="3124200"/>
            <a:ext cx="5181600" cy="3067050"/>
          </a:xfrm>
          <a:prstGeom prst="rect">
            <a:avLst/>
          </a:prstGeom>
          <a:noFill/>
          <a:ln w="9525">
            <a:noFill/>
            <a:miter lim="800000"/>
            <a:headEnd/>
            <a:tailEnd/>
          </a:ln>
        </p:spPr>
      </p:pic>
    </p:spTree>
    <p:extLst>
      <p:ext uri="{BB962C8B-B14F-4D97-AF65-F5344CB8AC3E}">
        <p14:creationId xmlns:p14="http://schemas.microsoft.com/office/powerpoint/2010/main" val="24160037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7024744" cy="875264"/>
          </a:xfrm>
        </p:spPr>
        <p:txBody>
          <a:bodyPr>
            <a:normAutofit/>
          </a:bodyPr>
          <a:lstStyle/>
          <a:p>
            <a:pPr algn="r" rtl="1"/>
            <a:r>
              <a:rPr lang="fa-IR" b="1" dirty="0" smtClean="0">
                <a:cs typeface="2  Lotus" pitchFamily="2" charset="-78"/>
              </a:rPr>
              <a:t>ربات </a:t>
            </a:r>
            <a:r>
              <a:rPr lang="en-US" b="1" dirty="0"/>
              <a:t>Bionic </a:t>
            </a:r>
            <a:r>
              <a:rPr lang="en-US" b="1" dirty="0" smtClean="0"/>
              <a:t>Kangaroo</a:t>
            </a:r>
            <a:endParaRPr lang="en-US" b="1" dirty="0">
              <a:cs typeface="2  Lotus" pitchFamily="2" charset="-78"/>
            </a:endParaRPr>
          </a:p>
        </p:txBody>
      </p:sp>
      <p:sp>
        <p:nvSpPr>
          <p:cNvPr id="3" name="Content Placeholder 2"/>
          <p:cNvSpPr>
            <a:spLocks noGrp="1"/>
          </p:cNvSpPr>
          <p:nvPr>
            <p:ph idx="1"/>
          </p:nvPr>
        </p:nvSpPr>
        <p:spPr>
          <a:xfrm>
            <a:off x="914400" y="1752600"/>
            <a:ext cx="7543800" cy="1181548"/>
          </a:xfrm>
        </p:spPr>
        <p:txBody>
          <a:bodyPr>
            <a:noAutofit/>
          </a:bodyPr>
          <a:lstStyle/>
          <a:p>
            <a:pPr marL="68580" indent="0" algn="r" rtl="1">
              <a:buNone/>
            </a:pPr>
            <a:r>
              <a:rPr lang="ar-SA" sz="1800" b="1" dirty="0">
                <a:cs typeface="2  Lotus" pitchFamily="2" charset="-78"/>
              </a:rPr>
              <a:t>این ربات کانگورویی ساخته کمپانی آلمانی</a:t>
            </a:r>
            <a:r>
              <a:rPr lang="en-US" sz="1800" b="1" dirty="0">
                <a:cs typeface="2  Lotus" pitchFamily="2" charset="-78"/>
              </a:rPr>
              <a:t> </a:t>
            </a:r>
            <a:r>
              <a:rPr lang="en-US" sz="1800" b="1" dirty="0" err="1">
                <a:cs typeface="2  Lotus" pitchFamily="2" charset="-78"/>
              </a:rPr>
              <a:t>Festo</a:t>
            </a:r>
            <a:r>
              <a:rPr lang="en-US" sz="1800" b="1" dirty="0">
                <a:cs typeface="2  Lotus" pitchFamily="2" charset="-78"/>
              </a:rPr>
              <a:t> </a:t>
            </a:r>
            <a:r>
              <a:rPr lang="ar-SA" sz="1800" b="1" dirty="0">
                <a:cs typeface="2  Lotus" pitchFamily="2" charset="-78"/>
              </a:rPr>
              <a:t>است و تلاش شده تمامی جزییات یک کانگوروی واقعی در آن رعایت شود. در پاهای این ربات از نوعی تاندون در کنار فنر استفاده شده تا پس از هر بار فشرده شدن فنرها نیروی لازم برای جهش بعدی تامین شده و همچنین در زمان فرود هم انرژی ذخیره شود. به علاوه دم این کانگوروی رباتی هم وظیفه حفظ تعادل آن را بر عهده دارد</a:t>
            </a:r>
            <a:r>
              <a:rPr lang="en-US" sz="1800" b="1" dirty="0">
                <a:cs typeface="2  Lotus" pitchFamily="2" charset="-78"/>
              </a:rPr>
              <a:t>.</a:t>
            </a:r>
          </a:p>
          <a:p>
            <a:pPr marL="68580" indent="0" algn="r" rtl="1">
              <a:buNone/>
            </a:pPr>
            <a:endParaRPr lang="en-US" sz="1800" b="1" dirty="0">
              <a:cs typeface="2  Lotus" pitchFamily="2" charset="-78"/>
            </a:endParaRPr>
          </a:p>
        </p:txBody>
      </p:sp>
      <p:pic>
        <p:nvPicPr>
          <p:cNvPr id="5" name="Picture 4" descr="kangaroo"/>
          <p:cNvPicPr/>
          <p:nvPr/>
        </p:nvPicPr>
        <p:blipFill>
          <a:blip r:embed="rId2" cstate="print"/>
          <a:srcRect/>
          <a:stretch>
            <a:fillRect/>
          </a:stretch>
        </p:blipFill>
        <p:spPr bwMode="auto">
          <a:xfrm>
            <a:off x="762000" y="3276600"/>
            <a:ext cx="5229225" cy="3057524"/>
          </a:xfrm>
          <a:prstGeom prst="rect">
            <a:avLst/>
          </a:prstGeom>
          <a:noFill/>
          <a:ln w="9525">
            <a:noFill/>
            <a:miter lim="800000"/>
            <a:headEnd/>
            <a:tailEnd/>
          </a:ln>
        </p:spPr>
      </p:pic>
    </p:spTree>
    <p:extLst>
      <p:ext uri="{BB962C8B-B14F-4D97-AF65-F5344CB8AC3E}">
        <p14:creationId xmlns:p14="http://schemas.microsoft.com/office/powerpoint/2010/main" val="1064116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024744" cy="875264"/>
          </a:xfrm>
        </p:spPr>
        <p:txBody>
          <a:bodyPr>
            <a:normAutofit/>
          </a:bodyPr>
          <a:lstStyle/>
          <a:p>
            <a:pPr algn="r" rtl="1"/>
            <a:r>
              <a:rPr lang="fa-IR" b="1" dirty="0" smtClean="0">
                <a:cs typeface="2  Lotus" pitchFamily="2" charset="-78"/>
              </a:rPr>
              <a:t>ربات انسان نمای </a:t>
            </a:r>
            <a:r>
              <a:rPr lang="en-US" b="1" dirty="0">
                <a:cs typeface="2  Lotus" pitchFamily="2" charset="-78"/>
              </a:rPr>
              <a:t>H1N1 Flu</a:t>
            </a:r>
          </a:p>
        </p:txBody>
      </p:sp>
      <p:sp>
        <p:nvSpPr>
          <p:cNvPr id="3" name="Content Placeholder 2"/>
          <p:cNvSpPr>
            <a:spLocks noGrp="1"/>
          </p:cNvSpPr>
          <p:nvPr>
            <p:ph idx="1"/>
          </p:nvPr>
        </p:nvSpPr>
        <p:spPr>
          <a:xfrm>
            <a:off x="914400" y="1371600"/>
            <a:ext cx="7543800" cy="1562548"/>
          </a:xfrm>
        </p:spPr>
        <p:txBody>
          <a:bodyPr>
            <a:noAutofit/>
          </a:bodyPr>
          <a:lstStyle/>
          <a:p>
            <a:pPr marL="68580" indent="0" algn="r" rtl="1">
              <a:buNone/>
            </a:pPr>
            <a:r>
              <a:rPr lang="fa-IR" sz="1800" b="1" dirty="0" smtClean="0">
                <a:cs typeface="2  Lotus" pitchFamily="2" charset="-78"/>
              </a:rPr>
              <a:t>این </a:t>
            </a:r>
            <a:r>
              <a:rPr lang="ar-SA" sz="1800" b="1" dirty="0" smtClean="0">
                <a:cs typeface="2  Lotus" pitchFamily="2" charset="-78"/>
              </a:rPr>
              <a:t>ربات در </a:t>
            </a:r>
            <a:r>
              <a:rPr lang="ar-SA" sz="1800" b="1" dirty="0">
                <a:cs typeface="2  Lotus" pitchFamily="2" charset="-78"/>
              </a:rPr>
              <a:t>واقع یک سازه هوشمندانه است که به منظور شبیه سازی فرد مبتلا به بیماری آنفولانزای خوکی به خدمت پزشکان ژاپنی درآمده است. این ربات که با ماده ای شبیه به پوست انسان پوشیده شده است می تواند کارهایی چون تعریق و گریه انجام دهد و یا حتی به حالت تشنج دربیاید. قشنگی کار اینجاست که وقتی این ربات توسط پزشکان درمان نشود، بیماری اش وخیم تر شده و در برخی موارد که شرایط به شدت بد پیش می رود، روند تنفس قطع شده و این ربات خواهد مرد</a:t>
            </a:r>
            <a:r>
              <a:rPr lang="en-US" sz="1800" b="1" dirty="0">
                <a:cs typeface="2  Lotus" pitchFamily="2" charset="-78"/>
              </a:rPr>
              <a:t>.</a:t>
            </a:r>
          </a:p>
        </p:txBody>
      </p:sp>
      <p:pic>
        <p:nvPicPr>
          <p:cNvPr id="6" name="Picture 5" descr="۲. H1N1 Flu-1">
            <a:hlinkClick r:id="rId2"/>
          </p:cNvPr>
          <p:cNvPicPr/>
          <p:nvPr/>
        </p:nvPicPr>
        <p:blipFill>
          <a:blip r:embed="rId3" cstate="print"/>
          <a:srcRect/>
          <a:stretch>
            <a:fillRect/>
          </a:stretch>
        </p:blipFill>
        <p:spPr bwMode="auto">
          <a:xfrm>
            <a:off x="838200" y="2971800"/>
            <a:ext cx="5943600" cy="3343275"/>
          </a:xfrm>
          <a:prstGeom prst="rect">
            <a:avLst/>
          </a:prstGeom>
          <a:noFill/>
          <a:ln w="9525">
            <a:noFill/>
            <a:miter lim="800000"/>
            <a:headEnd/>
            <a:tailEnd/>
          </a:ln>
        </p:spPr>
      </p:pic>
    </p:spTree>
    <p:extLst>
      <p:ext uri="{BB962C8B-B14F-4D97-AF65-F5344CB8AC3E}">
        <p14:creationId xmlns:p14="http://schemas.microsoft.com/office/powerpoint/2010/main" val="42510318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7024744" cy="799064"/>
          </a:xfrm>
        </p:spPr>
        <p:txBody>
          <a:bodyPr/>
          <a:lstStyle/>
          <a:p>
            <a:pPr algn="r" rtl="1"/>
            <a:r>
              <a:rPr lang="fa-IR" b="1" dirty="0" smtClean="0">
                <a:cs typeface="2  Lotus" pitchFamily="2" charset="-78"/>
              </a:rPr>
              <a:t>ربات </a:t>
            </a:r>
            <a:r>
              <a:rPr lang="en-US" b="1" dirty="0">
                <a:cs typeface="2  Lotus" pitchFamily="2" charset="-78"/>
              </a:rPr>
              <a:t>Octavia </a:t>
            </a:r>
          </a:p>
        </p:txBody>
      </p:sp>
      <p:sp>
        <p:nvSpPr>
          <p:cNvPr id="3" name="Content Placeholder 2"/>
          <p:cNvSpPr>
            <a:spLocks noGrp="1"/>
          </p:cNvSpPr>
          <p:nvPr>
            <p:ph idx="1"/>
          </p:nvPr>
        </p:nvSpPr>
        <p:spPr>
          <a:xfrm>
            <a:off x="685800" y="1524001"/>
            <a:ext cx="7696200" cy="2209800"/>
          </a:xfrm>
        </p:spPr>
        <p:txBody>
          <a:bodyPr>
            <a:normAutofit/>
          </a:bodyPr>
          <a:lstStyle/>
          <a:p>
            <a:pPr marL="68580" indent="0" algn="r" rtl="1">
              <a:buNone/>
            </a:pPr>
            <a:r>
              <a:rPr lang="ar-SA" sz="1800" b="1" dirty="0" smtClean="0">
                <a:cs typeface="2  Lotus" pitchFamily="2" charset="-78"/>
              </a:rPr>
              <a:t>یک </a:t>
            </a:r>
            <a:r>
              <a:rPr lang="ar-SA" sz="1800" b="1" dirty="0">
                <a:cs typeface="2  Lotus" pitchFamily="2" charset="-78"/>
              </a:rPr>
              <a:t>ماشین انسان </a:t>
            </a:r>
            <a:r>
              <a:rPr lang="ar-SA" sz="1800" b="1" dirty="0" smtClean="0">
                <a:cs typeface="2  Lotus" pitchFamily="2" charset="-78"/>
              </a:rPr>
              <a:t>نما</a:t>
            </a:r>
            <a:r>
              <a:rPr lang="fa-IR" sz="1800" b="1" dirty="0" smtClean="0">
                <a:cs typeface="2  Lotus" pitchFamily="2" charset="-78"/>
              </a:rPr>
              <a:t> </a:t>
            </a:r>
            <a:r>
              <a:rPr lang="ar-SA" sz="1800" b="1" dirty="0">
                <a:cs typeface="2  Lotus" pitchFamily="2" charset="-78"/>
              </a:rPr>
              <a:t>ساخت آزمایشگاه تحقیقات نیروی دریایی ایالات متحده آمریکا</a:t>
            </a:r>
            <a:r>
              <a:rPr lang="ar-SA" sz="1800" b="1" dirty="0" smtClean="0">
                <a:cs typeface="2  Lotus" pitchFamily="2" charset="-78"/>
              </a:rPr>
              <a:t> </a:t>
            </a:r>
            <a:r>
              <a:rPr lang="ar-SA" sz="1800" b="1" dirty="0">
                <a:cs typeface="2  Lotus" pitchFamily="2" charset="-78"/>
              </a:rPr>
              <a:t>با عجیب ترین حالت های صورت است. اوکتاویا تا حدی به ربات هوشمند</a:t>
            </a:r>
            <a:r>
              <a:rPr lang="en-US" sz="1800" b="1" dirty="0">
                <a:cs typeface="2  Lotus" pitchFamily="2" charset="-78"/>
              </a:rPr>
              <a:t> </a:t>
            </a:r>
            <a:r>
              <a:rPr lang="en-US" sz="1800" b="1" dirty="0" err="1">
                <a:cs typeface="2  Lotus" pitchFamily="2" charset="-78"/>
              </a:rPr>
              <a:t>SAFFiR</a:t>
            </a:r>
            <a:r>
              <a:rPr lang="en-US" sz="1800" b="1" dirty="0">
                <a:cs typeface="2  Lotus" pitchFamily="2" charset="-78"/>
              </a:rPr>
              <a:t> </a:t>
            </a:r>
            <a:r>
              <a:rPr lang="ar-SA" sz="1800" b="1" dirty="0">
                <a:cs typeface="2  Lotus" pitchFamily="2" charset="-78"/>
              </a:rPr>
              <a:t>شبیه است یعنی یک ربات آتش نشان برای ناوگان های دریایی آمریکا بوده و مهندسین در تلاشند </a:t>
            </a:r>
            <a:r>
              <a:rPr lang="ar-SA" sz="1800" b="1" dirty="0" smtClean="0">
                <a:cs typeface="2  Lotus" pitchFamily="2" charset="-78"/>
              </a:rPr>
              <a:t>تا </a:t>
            </a:r>
            <a:r>
              <a:rPr lang="ar-SA" sz="1800" b="1" dirty="0">
                <a:cs typeface="2  Lotus" pitchFamily="2" charset="-78"/>
              </a:rPr>
              <a:t>آن بتواند مردم را تشخیص و ردیابی کند و به درک گفتار انسان ها </a:t>
            </a:r>
            <a:r>
              <a:rPr lang="ar-SA" sz="1800" b="1" dirty="0" smtClean="0">
                <a:cs typeface="2  Lotus" pitchFamily="2" charset="-78"/>
              </a:rPr>
              <a:t>برسد</a:t>
            </a:r>
            <a:r>
              <a:rPr lang="fa-IR" sz="1800" b="1" dirty="0" smtClean="0">
                <a:cs typeface="2  Lotus" pitchFamily="2" charset="-78"/>
              </a:rPr>
              <a:t>، </a:t>
            </a:r>
            <a:r>
              <a:rPr lang="ar-SA" sz="1800" b="1" dirty="0" smtClean="0">
                <a:cs typeface="2  Lotus" pitchFamily="2" charset="-78"/>
              </a:rPr>
              <a:t> </a:t>
            </a:r>
            <a:r>
              <a:rPr lang="ar-SA" sz="1800" b="1" dirty="0">
                <a:cs typeface="2  Lotus" pitchFamily="2" charset="-78"/>
              </a:rPr>
              <a:t>بعلاوه اینکه بتواند ژست های حرکتی آن ها را شناسایی نماید. نهایتا اینکه دانشمندان امیدوارند</a:t>
            </a:r>
            <a:r>
              <a:rPr lang="en-US" sz="1800" b="1" dirty="0">
                <a:cs typeface="2  Lotus" pitchFamily="2" charset="-78"/>
              </a:rPr>
              <a:t> Octavia </a:t>
            </a:r>
            <a:r>
              <a:rPr lang="ar-SA" sz="1800" b="1" dirty="0">
                <a:cs typeface="2  Lotus" pitchFamily="2" charset="-78"/>
              </a:rPr>
              <a:t>این قابلیت را پیدا کند تا با استفاده از توانایی های بصری و و گفتاری، شانه به شانه آتش نشان های انسان کار کنند و به اطفای حریق در دریا </a:t>
            </a:r>
            <a:r>
              <a:rPr lang="ar-SA" sz="1800" b="1" dirty="0" smtClean="0">
                <a:cs typeface="2  Lotus" pitchFamily="2" charset="-78"/>
              </a:rPr>
              <a:t>بپردازد</a:t>
            </a:r>
            <a:r>
              <a:rPr lang="fa-IR" sz="1800" b="1" dirty="0" smtClean="0">
                <a:cs typeface="2  Lotus" pitchFamily="2" charset="-78"/>
              </a:rPr>
              <a:t>.</a:t>
            </a:r>
            <a:endParaRPr lang="en-US" sz="1800" b="1" dirty="0">
              <a:cs typeface="2  Lotus" pitchFamily="2" charset="-78"/>
            </a:endParaRPr>
          </a:p>
        </p:txBody>
      </p:sp>
      <p:pic>
        <p:nvPicPr>
          <p:cNvPr id="4" name="Picture 3" descr="۱. Octavia">
            <a:hlinkClick r:id="rId2"/>
          </p:cNvPr>
          <p:cNvPicPr/>
          <p:nvPr/>
        </p:nvPicPr>
        <p:blipFill>
          <a:blip r:embed="rId3" cstate="print"/>
          <a:srcRect/>
          <a:stretch>
            <a:fillRect/>
          </a:stretch>
        </p:blipFill>
        <p:spPr bwMode="auto">
          <a:xfrm>
            <a:off x="685800" y="3352800"/>
            <a:ext cx="4552950" cy="3067050"/>
          </a:xfrm>
          <a:prstGeom prst="rect">
            <a:avLst/>
          </a:prstGeom>
          <a:noFill/>
          <a:ln w="9525">
            <a:noFill/>
            <a:miter lim="800000"/>
            <a:headEnd/>
            <a:tailEnd/>
          </a:ln>
        </p:spPr>
      </p:pic>
    </p:spTree>
    <p:extLst>
      <p:ext uri="{BB962C8B-B14F-4D97-AF65-F5344CB8AC3E}">
        <p14:creationId xmlns:p14="http://schemas.microsoft.com/office/powerpoint/2010/main" val="33130401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024744" cy="1143000"/>
          </a:xfrm>
        </p:spPr>
        <p:txBody>
          <a:bodyPr/>
          <a:lstStyle/>
          <a:p>
            <a:pPr algn="r" rtl="1"/>
            <a:r>
              <a:rPr lang="ar-SA" b="1" dirty="0">
                <a:cs typeface="2  Lotus" pitchFamily="2" charset="-78"/>
              </a:rPr>
              <a:t>نانو ربات‌های زیستی</a:t>
            </a:r>
            <a:endParaRPr lang="en-US" b="1" dirty="0">
              <a:cs typeface="2  Lotus" pitchFamily="2" charset="-78"/>
            </a:endParaRPr>
          </a:p>
        </p:txBody>
      </p:sp>
      <p:sp>
        <p:nvSpPr>
          <p:cNvPr id="3" name="Content Placeholder 2"/>
          <p:cNvSpPr>
            <a:spLocks noGrp="1"/>
          </p:cNvSpPr>
          <p:nvPr>
            <p:ph idx="1"/>
          </p:nvPr>
        </p:nvSpPr>
        <p:spPr>
          <a:xfrm>
            <a:off x="762000" y="1676400"/>
            <a:ext cx="7696200" cy="4572000"/>
          </a:xfrm>
        </p:spPr>
        <p:txBody>
          <a:bodyPr>
            <a:normAutofit/>
          </a:bodyPr>
          <a:lstStyle/>
          <a:p>
            <a:pPr marL="68580" indent="0" algn="r" rtl="1">
              <a:lnSpc>
                <a:spcPct val="150000"/>
              </a:lnSpc>
              <a:buNone/>
            </a:pPr>
            <a:r>
              <a:rPr lang="fa-IR" sz="1800" b="1" dirty="0" smtClean="0">
                <a:cs typeface="2  Lotus" pitchFamily="2" charset="-78"/>
              </a:rPr>
              <a:t>با </a:t>
            </a:r>
            <a:r>
              <a:rPr lang="ar-SA" sz="1800" b="1" dirty="0" smtClean="0">
                <a:cs typeface="2  Lotus" pitchFamily="2" charset="-78"/>
              </a:rPr>
              <a:t>استفاده </a:t>
            </a:r>
            <a:r>
              <a:rPr lang="ar-SA" sz="1800" b="1" dirty="0">
                <a:cs typeface="2  Lotus" pitchFamily="2" charset="-78"/>
              </a:rPr>
              <a:t>از دانش نانوتکنولوژی دانشمندان توانسته‌اند نانوربات‌های زیستی طراحی کنند که در بدن انسان قرار می‌گیرند و نقش محافظ و درمانگر را ایفا می‌کنند. این ریزماشین‌های هوشمند قادرند چندین نسخه از خودشان تهیه کنند و جایگزین بافت‌های فرسوده یا آسیب‌دیده نمایند</a:t>
            </a:r>
            <a:r>
              <a:rPr lang="en-US" sz="1800" b="1" dirty="0">
                <a:cs typeface="2  Lotus" pitchFamily="2" charset="-78"/>
              </a:rPr>
              <a:t>.</a:t>
            </a:r>
            <a:br>
              <a:rPr lang="en-US" sz="1800" b="1" dirty="0">
                <a:cs typeface="2  Lotus" pitchFamily="2" charset="-78"/>
              </a:rPr>
            </a:br>
            <a:r>
              <a:rPr lang="ar-SA" sz="1800" b="1" dirty="0" smtClean="0">
                <a:cs typeface="2  Lotus" pitchFamily="2" charset="-78"/>
              </a:rPr>
              <a:t>در </a:t>
            </a:r>
            <a:r>
              <a:rPr lang="ar-SA" sz="1800" b="1" dirty="0">
                <a:cs typeface="2  Lotus" pitchFamily="2" charset="-78"/>
              </a:rPr>
              <a:t>آینده نانو ربات‌های هوشمند در مغز و بدن هر انسانی به تعداد زیاد وجود خواهند داشت و انسان را از ابتلا به انواع بیماری‌ها مصون می‌دارند حتی روند پیر شدن بشر را به تعویق می‌اندازند و نیز قدرت جسمانی و حافظه او را تقویت می‌کنند</a:t>
            </a:r>
            <a:r>
              <a:rPr lang="ar-SA" sz="1800" b="1" dirty="0" smtClean="0">
                <a:cs typeface="2  Lotus" pitchFamily="2" charset="-78"/>
              </a:rPr>
              <a:t>.</a:t>
            </a:r>
            <a:endParaRPr lang="fa-IR" sz="1800" b="1" dirty="0" smtClean="0">
              <a:cs typeface="2  Lotus" pitchFamily="2" charset="-78"/>
            </a:endParaRPr>
          </a:p>
          <a:p>
            <a:pPr marL="68580" indent="0" algn="r" rtl="1">
              <a:lnSpc>
                <a:spcPct val="150000"/>
              </a:lnSpc>
              <a:buNone/>
            </a:pPr>
            <a:r>
              <a:rPr lang="ar-SA" sz="1800" b="1" dirty="0">
                <a:cs typeface="2  Lotus" pitchFamily="2" charset="-78"/>
              </a:rPr>
              <a:t>نانوربات‌ها ماشین‌های کوچکی هستند که برای انجام عملیاتی خاص و بعضا تکرارشونده با دقت بسیار بالا طراحی شده‌اند. نانو</a:t>
            </a:r>
            <a:r>
              <a:rPr lang="en-US" sz="1800" b="1" dirty="0">
                <a:cs typeface="2  Lotus" pitchFamily="2" charset="-78"/>
              </a:rPr>
              <a:t>( </a:t>
            </a:r>
            <a:r>
              <a:rPr lang="en-US" sz="1800" b="1" dirty="0" err="1">
                <a:cs typeface="2  Lotus" pitchFamily="2" charset="-78"/>
              </a:rPr>
              <a:t>nano</a:t>
            </a:r>
            <a:r>
              <a:rPr lang="en-US" sz="1800" b="1" dirty="0">
                <a:cs typeface="2  Lotus" pitchFamily="2" charset="-78"/>
              </a:rPr>
              <a:t>-) </a:t>
            </a:r>
            <a:r>
              <a:rPr lang="ar-SA" sz="1800" b="1" dirty="0">
                <a:cs typeface="2  Lotus" pitchFamily="2" charset="-78"/>
              </a:rPr>
              <a:t>به معنی یک بیلیونیوم یا یک میلیاردم است. قطر موی سر انسان یک دهم میلیمتر است درنظر بگیرید، یک نانومتر صدهزار برابر کوچک‌تر از آن </a:t>
            </a:r>
            <a:r>
              <a:rPr lang="ar-SA" sz="1800" b="1" dirty="0" smtClean="0">
                <a:cs typeface="2  Lotus" pitchFamily="2" charset="-78"/>
              </a:rPr>
              <a:t>است</a:t>
            </a:r>
            <a:r>
              <a:rPr lang="fa-IR" sz="1800" b="1" dirty="0" smtClean="0">
                <a:cs typeface="2  Lotus" pitchFamily="2" charset="-78"/>
              </a:rPr>
              <a:t>. </a:t>
            </a:r>
            <a:r>
              <a:rPr lang="ar-SA" sz="1800" b="1" dirty="0">
                <a:cs typeface="2  Lotus" pitchFamily="2" charset="-78"/>
              </a:rPr>
              <a:t>مکعبی با ابعاد </a:t>
            </a:r>
            <a:r>
              <a:rPr lang="fa-IR" sz="1800" b="1" dirty="0" smtClean="0">
                <a:cs typeface="2  Lotus" pitchFamily="2" charset="-78"/>
              </a:rPr>
              <a:t>2.5</a:t>
            </a:r>
            <a:r>
              <a:rPr lang="ar-SA" sz="1800" b="1" dirty="0" smtClean="0">
                <a:cs typeface="2  Lotus" pitchFamily="2" charset="-78"/>
              </a:rPr>
              <a:t> </a:t>
            </a:r>
            <a:r>
              <a:rPr lang="ar-SA" sz="1800" b="1" dirty="0">
                <a:cs typeface="2  Lotus" pitchFamily="2" charset="-78"/>
              </a:rPr>
              <a:t>نانومتر ممکن است حدود 1000 اتم را در خود جای دهد. </a:t>
            </a:r>
            <a:endParaRPr lang="en-US" sz="1800" b="1" dirty="0">
              <a:cs typeface="2  Lotus" pitchFamily="2" charset="-78"/>
            </a:endParaRPr>
          </a:p>
        </p:txBody>
      </p:sp>
    </p:spTree>
    <p:extLst>
      <p:ext uri="{BB962C8B-B14F-4D97-AF65-F5344CB8AC3E}">
        <p14:creationId xmlns:p14="http://schemas.microsoft.com/office/powerpoint/2010/main" val="1012835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7024744" cy="838200"/>
          </a:xfrm>
        </p:spPr>
        <p:txBody>
          <a:bodyPr>
            <a:normAutofit/>
          </a:bodyPr>
          <a:lstStyle/>
          <a:p>
            <a:pPr algn="r" rtl="1"/>
            <a:r>
              <a:rPr lang="fa-IR" b="1" dirty="0" smtClean="0">
                <a:cs typeface="2  Lotus" pitchFamily="2" charset="-78"/>
              </a:rPr>
              <a:t>تاریخچه</a:t>
            </a:r>
            <a:endParaRPr lang="en-US" b="1" dirty="0">
              <a:cs typeface="2  Lotus" pitchFamily="2" charset="-78"/>
            </a:endParaRPr>
          </a:p>
        </p:txBody>
      </p:sp>
      <p:sp>
        <p:nvSpPr>
          <p:cNvPr id="3" name="Content Placeholder 2"/>
          <p:cNvSpPr>
            <a:spLocks noGrp="1"/>
          </p:cNvSpPr>
          <p:nvPr>
            <p:ph idx="1"/>
          </p:nvPr>
        </p:nvSpPr>
        <p:spPr>
          <a:xfrm>
            <a:off x="838200" y="1676400"/>
            <a:ext cx="7467600" cy="4648200"/>
          </a:xfrm>
        </p:spPr>
        <p:txBody>
          <a:bodyPr>
            <a:noAutofit/>
          </a:bodyPr>
          <a:lstStyle/>
          <a:p>
            <a:pPr marL="68580" indent="0" algn="r" rtl="1">
              <a:lnSpc>
                <a:spcPct val="150000"/>
              </a:lnSpc>
              <a:buNone/>
            </a:pPr>
            <a:r>
              <a:rPr lang="fa-IR" sz="1800" b="1" dirty="0" smtClean="0">
                <a:cs typeface="2  Lotus" pitchFamily="2" charset="-78"/>
              </a:rPr>
              <a:t>با پیشرفت علوم در طی گذشت زمان و انقلاب صنعتی اروپا ، نیاز به برده هایی بیشتر با سرعت بالاتر دقت بیشتر و خستگی کمتر ، بیشتر احساس می شد . دانشمندان به فکرساخت ماشین های خود کار افتادند . (تا آن زمان علم در زمینه ی برق و مکانیک مقداری پیشرفت کرده بود .) از آن به بعد در قسمت هایی از کارخانه ها از ماشین های الکترومکانیکی استفاده می شد و مکانیزاسیون صنعتی آغاز شد . عیب بزرگ این دستگاه ها تک منظوره بودن و عدم انعطاف پذیری آن ها بود . یعنی با تغییر قسمتی از کارخانه یا محصول تولیدی می بایست کل دستگاه ها دوباره طراحی می شدند . با پیشرفت هر چه بیشتر علم ، کامپیوتر ها اختراع شدند و گسترش یافتند . تا حدی که در خانه ها نیز یافت می شد . سپس صنعت گران به فکر ترکیب ماشینهای الکترومکانیکی با کامپیوتر ها افتادند تا بتوان آن ها را برنامه نویسی کرد و بایک دستگاه بتوان چندین کار را انجام داد (مثلا دستگاهی که یک نوع ماشین را رنگ می زند بتواند با عوض شدن مدل و طرح آن ، آن ها را نیز رنگ بزند ) . بدین صورت ربات ها ساخته شدند .</a:t>
            </a:r>
            <a:endParaRPr lang="en-US" sz="1800" b="1" dirty="0" smtClean="0">
              <a:cs typeface="2  Lotus" pitchFamily="2" charset="-78"/>
            </a:endParaRPr>
          </a:p>
          <a:p>
            <a:pPr marL="68580" indent="0" algn="r" rtl="1">
              <a:lnSpc>
                <a:spcPct val="150000"/>
              </a:lnSpc>
              <a:buNone/>
            </a:pPr>
            <a:endParaRPr lang="en-US" sz="1800" b="1" dirty="0">
              <a:cs typeface="2  Lotus" pitchFamily="2" charset="-78"/>
            </a:endParaRPr>
          </a:p>
        </p:txBody>
      </p:sp>
    </p:spTree>
    <p:extLst>
      <p:ext uri="{BB962C8B-B14F-4D97-AF65-F5344CB8AC3E}">
        <p14:creationId xmlns:p14="http://schemas.microsoft.com/office/powerpoint/2010/main" val="40755204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024744" cy="914400"/>
          </a:xfrm>
        </p:spPr>
        <p:txBody>
          <a:bodyPr/>
          <a:lstStyle/>
          <a:p>
            <a:pPr algn="r" rtl="1"/>
            <a:r>
              <a:rPr lang="ar-SA" b="1" dirty="0">
                <a:cs typeface="2  Lotus" pitchFamily="2" charset="-78"/>
              </a:rPr>
              <a:t>نانو ربات‌های زیستی</a:t>
            </a:r>
            <a:endParaRPr lang="en-US" b="1" dirty="0">
              <a:cs typeface="2  Lotus" pitchFamily="2" charset="-78"/>
            </a:endParaRPr>
          </a:p>
        </p:txBody>
      </p:sp>
      <p:sp>
        <p:nvSpPr>
          <p:cNvPr id="3" name="Content Placeholder 2"/>
          <p:cNvSpPr>
            <a:spLocks noGrp="1"/>
          </p:cNvSpPr>
          <p:nvPr>
            <p:ph idx="1"/>
          </p:nvPr>
        </p:nvSpPr>
        <p:spPr>
          <a:xfrm>
            <a:off x="762000" y="1371600"/>
            <a:ext cx="7696200" cy="4876800"/>
          </a:xfrm>
        </p:spPr>
        <p:txBody>
          <a:bodyPr>
            <a:normAutofit lnSpcReduction="10000"/>
          </a:bodyPr>
          <a:lstStyle/>
          <a:p>
            <a:pPr marL="68580" indent="0" algn="r" rtl="1">
              <a:lnSpc>
                <a:spcPct val="150000"/>
              </a:lnSpc>
              <a:buNone/>
            </a:pPr>
            <a:r>
              <a:rPr lang="ar-SA" sz="1800" b="1" dirty="0">
                <a:cs typeface="2  Lotus" pitchFamily="2" charset="-78"/>
              </a:rPr>
              <a:t>با استفاده از دانش نانوتکنولوژی دانشمندان توانسته اند نانوربات‌های زیستی طراحی کنند که در بدن انسان قرار می‌گیرند و نقش محافظ و درمانگر را ایفا می‌کنند. این ریزماشین‌های هوشمند قادرند چندین نسخه از خودشان تهیه کنند و جایگزین بافت‌های فرسوده یا آسیب‌دیده نمایند این فرایند را خود تکثیری می‌نامند. آنها نه تنها قادر به تشخیص محل دقیق سرطان خواهند بود بلکه داروی مناسب برای از بین بردن سلول‌های سرطانی را تزریق می‌کنند</a:t>
            </a:r>
            <a:r>
              <a:rPr lang="en-US" sz="1800" b="1" dirty="0" smtClean="0">
                <a:cs typeface="2  Lotus" pitchFamily="2" charset="-78"/>
              </a:rPr>
              <a:t>.</a:t>
            </a:r>
            <a:r>
              <a:rPr lang="en-US" sz="1800" b="1" dirty="0">
                <a:cs typeface="2  Lotus" pitchFamily="2" charset="-78"/>
              </a:rPr>
              <a:t/>
            </a:r>
            <a:br>
              <a:rPr lang="en-US" sz="1800" b="1" dirty="0">
                <a:cs typeface="2  Lotus" pitchFamily="2" charset="-78"/>
              </a:rPr>
            </a:br>
            <a:r>
              <a:rPr lang="ar-SA" sz="1800" b="1" dirty="0">
                <a:cs typeface="2  Lotus" pitchFamily="2" charset="-78"/>
              </a:rPr>
              <a:t>امروزه تحقیقات وسیعی در زمینه درمان بیماری‌هایی چون دیابت، بیماری‌های قلبی و ایدز در حال انجام است. نانوربات‌ها دارای امکانات بالقوه‌ای هستند که با اجتماع و قرارگیری به صورت کلونی قادرند بطور موشکافانه و دقیق از سیستم حفاظت کنند. در واقع با ساختاری اتمی و یا مولکولی در یک فرایند شناخته شده قرار داده می‌شوند تا چرخه‌ای را کامل نمایند. </a:t>
            </a:r>
            <a:r>
              <a:rPr lang="ar-SA" sz="1800" b="1" dirty="0" smtClean="0">
                <a:cs typeface="2  Lotus" pitchFamily="2" charset="-78"/>
              </a:rPr>
              <a:t>تغییرات</a:t>
            </a:r>
            <a:r>
              <a:rPr lang="fa-IR" sz="1800" b="1" dirty="0" smtClean="0">
                <a:cs typeface="2  Lotus" pitchFamily="2" charset="-78"/>
              </a:rPr>
              <a:t> تکنولوژی نانورباتیک </a:t>
            </a:r>
            <a:r>
              <a:rPr lang="ar-SA" sz="1800" b="1" dirty="0" smtClean="0">
                <a:cs typeface="2  Lotus" pitchFamily="2" charset="-78"/>
              </a:rPr>
              <a:t> </a:t>
            </a:r>
            <a:r>
              <a:rPr lang="ar-SA" sz="1800" b="1" dirty="0">
                <a:cs typeface="2  Lotus" pitchFamily="2" charset="-78"/>
              </a:rPr>
              <a:t>شامل از بین رفتن بسیاری از بیماری‌ها، کاهش عوامل و عوارض بسیاری از امراض و حتی جراحی‌ها می‌باشد. یکی از مهمترین برنامه‌های گسترش علوم رباتیک در جهان بیشتر کردن عمر بشر و مبارزه با پیری و عواقب آن است. </a:t>
            </a:r>
            <a:endParaRPr lang="en-US" sz="1800" b="1" dirty="0">
              <a:cs typeface="2  Lotus" pitchFamily="2" charset="-78"/>
            </a:endParaRPr>
          </a:p>
        </p:txBody>
      </p:sp>
    </p:spTree>
    <p:extLst>
      <p:ext uri="{BB962C8B-B14F-4D97-AF65-F5344CB8AC3E}">
        <p14:creationId xmlns:p14="http://schemas.microsoft.com/office/powerpoint/2010/main" val="35499700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1"/>
            <a:ext cx="7848600" cy="2514599"/>
          </a:xfrm>
        </p:spPr>
        <p:txBody>
          <a:bodyPr>
            <a:normAutofit/>
          </a:bodyPr>
          <a:lstStyle/>
          <a:p>
            <a:pPr marL="68580" indent="0" algn="r" rtl="1">
              <a:buNone/>
            </a:pPr>
            <a:r>
              <a:rPr lang="ar-SA" sz="1800" b="1" dirty="0">
                <a:cs typeface="2  Lotus" pitchFamily="2" charset="-78"/>
              </a:rPr>
              <a:t>هم اکنون نانو ربات‌هایی که در مراکز تحقیقاتی ساخته می‌شود به اندازه‌ای کوچک هستند که هنگام عطسه همراه با گرد و غبار به بیرون پرتاب می‌شوند. یکی از اولین ریزربات‌هایی که برای کمک به علم پزشکی ساخته شد «سلئو» نام داشت. این میکروربات برای جاسازی در داخل روده انسان طراحی شده بود. سئلو مجهز به یک چنگال و چند حسگر بود. حسگرها بدین منظور تعبیه شده بودند تا مانع برخورد با موانع شوند، وظیفه چنگال نیز برداشتن نمونه از سطح روده می‌باشد. این ریزماشین می‌توانست یا خود حرکت کند یا توسط پزشک با یک کنترل دستی به حرکت درآید. اسلوب کار نانوربات‌هایی که در داخل بدن کار گذاشته می‌شوند، شبیه‌سازی از محیط، در فضایی سه بعدی است و تجزیه و تحلیل اطلاعات در آنها بر مبنای روش‌های عددی می‌باشد. نانوربات‌ها مانند انسان به اطلاعات اطرافشان نیاز دارند</a:t>
            </a:r>
            <a:r>
              <a:rPr lang="en-US" sz="1800" b="1" dirty="0">
                <a:cs typeface="2  Lotus" pitchFamily="2" charset="-78"/>
              </a:rPr>
              <a:t>.</a:t>
            </a:r>
          </a:p>
        </p:txBody>
      </p:sp>
      <p:sp>
        <p:nvSpPr>
          <p:cNvPr id="4" name="Title 1"/>
          <p:cNvSpPr txBox="1">
            <a:spLocks/>
          </p:cNvSpPr>
          <p:nvPr/>
        </p:nvSpPr>
        <p:spPr>
          <a:xfrm>
            <a:off x="1219200" y="457200"/>
            <a:ext cx="7024744" cy="9144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SA" b="1" smtClean="0">
                <a:cs typeface="2  Lotus" pitchFamily="2" charset="-78"/>
              </a:rPr>
              <a:t>نانو ربات‌های زیستی</a:t>
            </a:r>
            <a:endParaRPr lang="en-US" b="1" dirty="0">
              <a:cs typeface="2  Lotus" pitchFamily="2" charset="-78"/>
            </a:endParaRPr>
          </a:p>
        </p:txBody>
      </p:sp>
    </p:spTree>
    <p:extLst>
      <p:ext uri="{BB962C8B-B14F-4D97-AF65-F5344CB8AC3E}">
        <p14:creationId xmlns:p14="http://schemas.microsoft.com/office/powerpoint/2010/main" val="17469188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7024744" cy="722864"/>
          </a:xfrm>
        </p:spPr>
        <p:txBody>
          <a:bodyPr/>
          <a:lstStyle/>
          <a:p>
            <a:pPr algn="r" rtl="1"/>
            <a:r>
              <a:rPr lang="ar-SA" b="1" dirty="0">
                <a:cs typeface="2  Lotus" pitchFamily="2" charset="-78"/>
              </a:rPr>
              <a:t>آینده ی علم رباتیک</a:t>
            </a:r>
            <a:endParaRPr lang="en-US" b="1" dirty="0">
              <a:cs typeface="2  Lotus" pitchFamily="2" charset="-78"/>
            </a:endParaRPr>
          </a:p>
        </p:txBody>
      </p:sp>
      <p:sp>
        <p:nvSpPr>
          <p:cNvPr id="3" name="Content Placeholder 2"/>
          <p:cNvSpPr>
            <a:spLocks noGrp="1"/>
          </p:cNvSpPr>
          <p:nvPr>
            <p:ph idx="1"/>
          </p:nvPr>
        </p:nvSpPr>
        <p:spPr>
          <a:xfrm>
            <a:off x="838200" y="1600200"/>
            <a:ext cx="7391400" cy="4572000"/>
          </a:xfrm>
        </p:spPr>
        <p:txBody>
          <a:bodyPr>
            <a:noAutofit/>
          </a:bodyPr>
          <a:lstStyle/>
          <a:p>
            <a:pPr algn="r" rtl="1"/>
            <a:r>
              <a:rPr lang="ar-SA" sz="1800" b="1" dirty="0">
                <a:cs typeface="2  Lotus" pitchFamily="2" charset="-78"/>
              </a:rPr>
              <a:t>جمعیت ربات‌ها به سرعت در حال افزایش است. این رشد توسط ژاپنی‌ها که ربات‌های آن‌ها تقریباً دو برابر تعداد ربات‌های آمریکا است، هدایت شده است</a:t>
            </a:r>
            <a:r>
              <a:rPr lang="en-US" sz="1800" b="1" dirty="0" smtClean="0">
                <a:cs typeface="2  Lotus" pitchFamily="2" charset="-78"/>
              </a:rPr>
              <a:t>.</a:t>
            </a:r>
            <a:r>
              <a:rPr lang="en-US" sz="1800" b="1" dirty="0">
                <a:cs typeface="2  Lotus" pitchFamily="2" charset="-78"/>
              </a:rPr>
              <a:t/>
            </a:r>
            <a:br>
              <a:rPr lang="en-US" sz="1800" b="1" dirty="0">
                <a:cs typeface="2  Lotus" pitchFamily="2" charset="-78"/>
              </a:rPr>
            </a:br>
            <a:r>
              <a:rPr lang="ar-SA" sz="1800" b="1" dirty="0">
                <a:cs typeface="2  Lotus" pitchFamily="2" charset="-78"/>
              </a:rPr>
              <a:t>همه ارزیابی‌ها بر این نکته تأکید دارد که ربات‌ها نقش فزاینده‌ای در جوامع مدرن ایفا خواهند کرد. آن ها به انجام کارهای خطرناک، تکراری، پر هزینه و دقیق ادامه می‌دهند تا انسان‌ها را از انجام آن‌ها باز دارند</a:t>
            </a:r>
            <a:r>
              <a:rPr lang="en-US" sz="1800" b="1" dirty="0">
                <a:cs typeface="2  Lotus" pitchFamily="2" charset="-78"/>
              </a:rPr>
              <a:t>.</a:t>
            </a:r>
            <a:br>
              <a:rPr lang="en-US" sz="1800" b="1" dirty="0">
                <a:cs typeface="2  Lotus" pitchFamily="2" charset="-78"/>
              </a:rPr>
            </a:br>
            <a:r>
              <a:rPr lang="ar-SA" sz="1800" b="1" dirty="0">
                <a:cs typeface="2  Lotus" pitchFamily="2" charset="-78"/>
              </a:rPr>
              <a:t>ربات ها هر روز گسترده تر می شوند بزودی ربات های </a:t>
            </a:r>
            <a:r>
              <a:rPr lang="ar-SA" sz="1800" b="1" dirty="0" smtClean="0">
                <a:cs typeface="2  Lotus" pitchFamily="2" charset="-78"/>
              </a:rPr>
              <a:t>پرستار</a:t>
            </a:r>
            <a:r>
              <a:rPr lang="fa-IR" sz="1800" b="1" dirty="0" smtClean="0">
                <a:cs typeface="2  Lotus" pitchFamily="2" charset="-78"/>
              </a:rPr>
              <a:t>، </a:t>
            </a:r>
            <a:r>
              <a:rPr lang="ar-SA" sz="1800" b="1" dirty="0" smtClean="0">
                <a:cs typeface="2  Lotus" pitchFamily="2" charset="-78"/>
              </a:rPr>
              <a:t>نظافتچی</a:t>
            </a:r>
            <a:r>
              <a:rPr lang="fa-IR" sz="1800" b="1" dirty="0" smtClean="0">
                <a:cs typeface="2  Lotus" pitchFamily="2" charset="-78"/>
              </a:rPr>
              <a:t>،</a:t>
            </a:r>
            <a:r>
              <a:rPr lang="ar-SA" sz="1800" b="1" dirty="0" smtClean="0">
                <a:cs typeface="2  Lotus" pitchFamily="2" charset="-78"/>
              </a:rPr>
              <a:t> فوتبالیست</a:t>
            </a:r>
            <a:r>
              <a:rPr lang="fa-IR" sz="1800" b="1" dirty="0" smtClean="0">
                <a:cs typeface="2  Lotus" pitchFamily="2" charset="-78"/>
              </a:rPr>
              <a:t>،</a:t>
            </a:r>
            <a:r>
              <a:rPr lang="ar-SA" sz="1800" b="1" dirty="0" smtClean="0">
                <a:cs typeface="2  Lotus" pitchFamily="2" charset="-78"/>
              </a:rPr>
              <a:t> آشپز</a:t>
            </a:r>
            <a:r>
              <a:rPr lang="fa-IR" sz="1800" b="1" dirty="0" smtClean="0">
                <a:cs typeface="2  Lotus" pitchFamily="2" charset="-78"/>
              </a:rPr>
              <a:t>،</a:t>
            </a:r>
            <a:r>
              <a:rPr lang="ar-SA" sz="1800" b="1" dirty="0" smtClean="0">
                <a:cs typeface="2  Lotus" pitchFamily="2" charset="-78"/>
              </a:rPr>
              <a:t> </a:t>
            </a:r>
            <a:r>
              <a:rPr lang="ar-SA" sz="1800" b="1" dirty="0">
                <a:cs typeface="2  Lotus" pitchFamily="2" charset="-78"/>
              </a:rPr>
              <a:t>مربی و ... به تولید انبوه می </a:t>
            </a:r>
            <a:r>
              <a:rPr lang="ar-SA" sz="1800" b="1" dirty="0" smtClean="0">
                <a:cs typeface="2  Lotus" pitchFamily="2" charset="-78"/>
              </a:rPr>
              <a:t>رسند</a:t>
            </a:r>
            <a:r>
              <a:rPr lang="fa-IR" sz="1800" b="1" dirty="0" smtClean="0">
                <a:cs typeface="2  Lotus" pitchFamily="2" charset="-78"/>
              </a:rPr>
              <a:t>.</a:t>
            </a:r>
          </a:p>
          <a:p>
            <a:pPr algn="r" rtl="1"/>
            <a:r>
              <a:rPr lang="ar-SA" sz="1800" b="1" dirty="0" smtClean="0">
                <a:cs typeface="2  Lotus" pitchFamily="2" charset="-78"/>
              </a:rPr>
              <a:t> </a:t>
            </a:r>
            <a:r>
              <a:rPr lang="ar-SA" sz="1800" b="1" dirty="0">
                <a:cs typeface="2  Lotus" pitchFamily="2" charset="-78"/>
              </a:rPr>
              <a:t>قرار است تا سال 2050 دانشمندان تیم فوتبال رباتیک بسازند که با انسان ها بازی کنند و آن ها را شکست دهند . </a:t>
            </a:r>
            <a:endParaRPr lang="fa-IR" sz="1800" b="1" dirty="0" smtClean="0">
              <a:cs typeface="2  Lotus" pitchFamily="2" charset="-78"/>
            </a:endParaRPr>
          </a:p>
          <a:p>
            <a:pPr algn="r" rtl="1"/>
            <a:r>
              <a:rPr lang="ar-SA" sz="1800" b="1" dirty="0" smtClean="0">
                <a:cs typeface="2  Lotus" pitchFamily="2" charset="-78"/>
              </a:rPr>
              <a:t>روز</a:t>
            </a:r>
            <a:r>
              <a:rPr lang="fa-IR" sz="1800" b="1" dirty="0" smtClean="0">
                <a:cs typeface="2  Lotus" pitchFamily="2" charset="-78"/>
              </a:rPr>
              <a:t>ی</a:t>
            </a:r>
            <a:r>
              <a:rPr lang="ar-SA" sz="1800" b="1" dirty="0" smtClean="0">
                <a:cs typeface="2  Lotus" pitchFamily="2" charset="-78"/>
              </a:rPr>
              <a:t> </a:t>
            </a:r>
            <a:r>
              <a:rPr lang="ar-SA" sz="1800" b="1" dirty="0">
                <a:cs typeface="2  Lotus" pitchFamily="2" charset="-78"/>
              </a:rPr>
              <a:t>فرا می رسد که در هر خانه ای یک ربات انسان نما و همه کاره وجود داشته باشد و در صنایع و کشاورزی و ... دیگر به انسان نیاز نباشد و انسان در آن فقط تفریح و تولید علم کند</a:t>
            </a:r>
            <a:r>
              <a:rPr lang="en-US" sz="1800" b="1" dirty="0">
                <a:cs typeface="2  Lotus" pitchFamily="2" charset="-78"/>
              </a:rPr>
              <a:t> </a:t>
            </a:r>
            <a:r>
              <a:rPr lang="fa-IR" sz="1800" b="1" dirty="0" smtClean="0">
                <a:cs typeface="2  Lotus" pitchFamily="2" charset="-78"/>
              </a:rPr>
              <a:t>.</a:t>
            </a:r>
            <a:endParaRPr lang="fa-IR" sz="1800" b="1" dirty="0">
              <a:cs typeface="2  Lotus" pitchFamily="2" charset="-78"/>
            </a:endParaRPr>
          </a:p>
          <a:p>
            <a:pPr algn="r" rtl="1"/>
            <a:r>
              <a:rPr lang="fa-IR" sz="1800" b="1" dirty="0" smtClean="0">
                <a:cs typeface="2  Lotus" pitchFamily="2" charset="-78"/>
              </a:rPr>
              <a:t>به </a:t>
            </a:r>
            <a:r>
              <a:rPr lang="ar-SA" sz="1800" b="1" dirty="0" smtClean="0">
                <a:cs typeface="2  Lotus" pitchFamily="2" charset="-78"/>
              </a:rPr>
              <a:t>یقین </a:t>
            </a:r>
            <a:r>
              <a:rPr lang="ar-SA" sz="1800" b="1" dirty="0">
                <a:cs typeface="2  Lotus" pitchFamily="2" charset="-78"/>
              </a:rPr>
              <a:t>که نگاهی با کمی دورنگری و کمی بزرگ نمایی از آینده این رشته بسیار نگران کننده و شاید خطرناک باشد.تصور این که رباتی شما را در یک معامله بفریبد و یا رباتی که دارای احساس و اندیشه و جماعاتی رباتی که بر سر مسایل مورد نظر شان مثل کم توجهی به آنها شروع به شورش کنند و دیگر موارد که اکنون خنده دار و در باطن نگران کننده است</a:t>
            </a:r>
            <a:r>
              <a:rPr lang="en-US" sz="1800" b="1" dirty="0">
                <a:cs typeface="2  Lotus" pitchFamily="2" charset="-78"/>
              </a:rPr>
              <a:t>.</a:t>
            </a:r>
          </a:p>
        </p:txBody>
      </p:sp>
    </p:spTree>
    <p:extLst>
      <p:ext uri="{BB962C8B-B14F-4D97-AF65-F5344CB8AC3E}">
        <p14:creationId xmlns:p14="http://schemas.microsoft.com/office/powerpoint/2010/main" val="1411579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7024744" cy="648736"/>
          </a:xfrm>
        </p:spPr>
        <p:txBody>
          <a:bodyPr>
            <a:normAutofit fontScale="90000"/>
          </a:bodyPr>
          <a:lstStyle/>
          <a:p>
            <a:pPr algn="r" rtl="1"/>
            <a:r>
              <a:rPr lang="fa-IR" b="1" dirty="0" smtClean="0">
                <a:cs typeface="2  Lotus" pitchFamily="2" charset="-78"/>
              </a:rPr>
              <a:t>منابع</a:t>
            </a:r>
            <a:endParaRPr lang="en-US" b="1" dirty="0">
              <a:cs typeface="2  Lotus" pitchFamily="2" charset="-78"/>
            </a:endParaRPr>
          </a:p>
        </p:txBody>
      </p:sp>
      <p:sp>
        <p:nvSpPr>
          <p:cNvPr id="3" name="Content Placeholder 2"/>
          <p:cNvSpPr>
            <a:spLocks noGrp="1"/>
          </p:cNvSpPr>
          <p:nvPr>
            <p:ph idx="1"/>
          </p:nvPr>
        </p:nvSpPr>
        <p:spPr>
          <a:xfrm>
            <a:off x="1043492" y="1371600"/>
            <a:ext cx="7109908" cy="4953000"/>
          </a:xfrm>
        </p:spPr>
        <p:txBody>
          <a:bodyPr>
            <a:normAutofit lnSpcReduction="10000"/>
          </a:bodyPr>
          <a:lstStyle/>
          <a:p>
            <a:pPr algn="r" rtl="1"/>
            <a:r>
              <a:rPr lang="fa-IR" sz="2000" dirty="0">
                <a:cs typeface="2  Lotus" pitchFamily="2" charset="-78"/>
              </a:rPr>
              <a:t>تاريخچه ربات و </a:t>
            </a:r>
            <a:r>
              <a:rPr lang="fa-IR" sz="2000" dirty="0" smtClean="0">
                <a:cs typeface="2  Lotus" pitchFamily="2" charset="-78"/>
              </a:rPr>
              <a:t>رباتيك، گردآوري</a:t>
            </a:r>
            <a:r>
              <a:rPr lang="fa-IR" sz="2000" dirty="0">
                <a:cs typeface="2  Lotus" pitchFamily="2" charset="-78"/>
              </a:rPr>
              <a:t>: سالار </a:t>
            </a:r>
            <a:r>
              <a:rPr lang="fa-IR" sz="2000" dirty="0" smtClean="0">
                <a:cs typeface="2  Lotus" pitchFamily="2" charset="-78"/>
              </a:rPr>
              <a:t>شيرخاني، ماهنامه </a:t>
            </a:r>
            <a:r>
              <a:rPr lang="fa-IR" sz="2000" dirty="0">
                <a:cs typeface="2  Lotus" pitchFamily="2" charset="-78"/>
              </a:rPr>
              <a:t>صنايع چاپ و بسته بندي، شماره 65، مهر </a:t>
            </a:r>
            <a:r>
              <a:rPr lang="fa-IR" sz="2000" dirty="0" smtClean="0">
                <a:cs typeface="2  Lotus" pitchFamily="2" charset="-78"/>
              </a:rPr>
              <a:t>1395</a:t>
            </a:r>
            <a:r>
              <a:rPr lang="fa-IR" sz="2000" dirty="0">
                <a:cs typeface="2  Lotus" pitchFamily="2" charset="-78"/>
              </a:rPr>
              <a:t>.</a:t>
            </a:r>
            <a:endParaRPr lang="en-US" sz="2000" dirty="0" smtClean="0">
              <a:latin typeface="Arial" pitchFamily="34" charset="0"/>
              <a:cs typeface="2  Lotus" pitchFamily="2" charset="-78"/>
            </a:endParaRPr>
          </a:p>
          <a:p>
            <a:pPr algn="r" rtl="1"/>
            <a:r>
              <a:rPr lang="fa-IR" sz="2000" dirty="0" smtClean="0">
                <a:latin typeface="Arial" pitchFamily="34" charset="0"/>
                <a:cs typeface="2  Lotus" pitchFamily="2" charset="-78"/>
              </a:rPr>
              <a:t>خلیل </a:t>
            </a:r>
            <a:r>
              <a:rPr lang="fa-IR" sz="2000" dirty="0">
                <a:latin typeface="Arial" pitchFamily="34" charset="0"/>
                <a:cs typeface="2  Lotus" pitchFamily="2" charset="-78"/>
              </a:rPr>
              <a:t>شرافت </a:t>
            </a:r>
            <a:r>
              <a:rPr lang="fa-IR" sz="2000" dirty="0" smtClean="0">
                <a:latin typeface="Arial" pitchFamily="34" charset="0"/>
                <a:cs typeface="2  Lotus" pitchFamily="2" charset="-78"/>
              </a:rPr>
              <a:t>نیا، ربات های هوشمند، دانشگاه فردوسی مشهد ،1393.</a:t>
            </a:r>
          </a:p>
          <a:p>
            <a:pPr algn="r" rtl="1"/>
            <a:r>
              <a:rPr lang="en-US" sz="2000" dirty="0" smtClean="0">
                <a:latin typeface="Arial" pitchFamily="34" charset="0"/>
                <a:cs typeface="2  Lotus" pitchFamily="2" charset="-78"/>
              </a:rPr>
              <a:t>(Bernard Marr), </a:t>
            </a:r>
            <a:r>
              <a:rPr lang="en-US" sz="2000" dirty="0" smtClean="0">
                <a:latin typeface="Arial" pitchFamily="34" charset="0"/>
                <a:cs typeface="2  Lotus" pitchFamily="2" charset="-78"/>
                <a:hlinkClick r:id="rId2"/>
              </a:rPr>
              <a:t>www.Forbes.com</a:t>
            </a:r>
            <a:endParaRPr lang="en-US" sz="2000" dirty="0" smtClean="0">
              <a:latin typeface="Arial" pitchFamily="34" charset="0"/>
              <a:cs typeface="2  Lotus" pitchFamily="2" charset="-78"/>
            </a:endParaRPr>
          </a:p>
          <a:p>
            <a:pPr algn="r" rtl="1"/>
            <a:r>
              <a:rPr lang="fa-IR" sz="2000" dirty="0" smtClean="0">
                <a:latin typeface="Arial" pitchFamily="34" charset="0"/>
                <a:cs typeface="2  Lotus" pitchFamily="2" charset="-78"/>
              </a:rPr>
              <a:t>محمد یوسفی زاده، ربات هایی از آینده، </a:t>
            </a:r>
            <a:r>
              <a:rPr lang="en-US" sz="2000" dirty="0" smtClean="0">
                <a:latin typeface="Arial" pitchFamily="34" charset="0"/>
                <a:cs typeface="2  Lotus" pitchFamily="2" charset="-78"/>
                <a:hlinkClick r:id="rId3"/>
              </a:rPr>
              <a:t>ww.sakhtafzarmag.com</a:t>
            </a:r>
            <a:endParaRPr lang="fa-IR" sz="2000" dirty="0" smtClean="0">
              <a:latin typeface="Arial" pitchFamily="34" charset="0"/>
              <a:cs typeface="2  Lotus" pitchFamily="2" charset="-78"/>
            </a:endParaRPr>
          </a:p>
          <a:p>
            <a:pPr algn="r" rtl="1"/>
            <a:r>
              <a:rPr lang="en-US" sz="2000" dirty="0" smtClean="0">
                <a:latin typeface="Arial" pitchFamily="34" charset="0"/>
                <a:cs typeface="2  Lotus" pitchFamily="2" charset="-78"/>
                <a:hlinkClick r:id="rId4"/>
              </a:rPr>
              <a:t>www.shimanaa.com</a:t>
            </a:r>
            <a:endParaRPr lang="fa-IR" sz="2000" dirty="0" smtClean="0">
              <a:latin typeface="Arial" pitchFamily="34" charset="0"/>
              <a:cs typeface="2  Lotus" pitchFamily="2" charset="-78"/>
            </a:endParaRPr>
          </a:p>
          <a:p>
            <a:pPr algn="r" rtl="1"/>
            <a:r>
              <a:rPr lang="ar-SA" sz="2000" dirty="0" smtClean="0">
                <a:latin typeface="Arial" pitchFamily="34" charset="0"/>
                <a:cs typeface="2  Lotus" pitchFamily="2" charset="-78"/>
              </a:rPr>
              <a:t>ویکی‌پدیا</a:t>
            </a:r>
            <a:endParaRPr lang="fa-IR" sz="2000" dirty="0" smtClean="0">
              <a:latin typeface="Arial" pitchFamily="34" charset="0"/>
              <a:cs typeface="2  Lotus" pitchFamily="2" charset="-78"/>
            </a:endParaRPr>
          </a:p>
          <a:p>
            <a:pPr algn="r" rtl="1"/>
            <a:r>
              <a:rPr lang="en-US" sz="2000" dirty="0" smtClean="0">
                <a:latin typeface="Arial" pitchFamily="34" charset="0"/>
                <a:cs typeface="2  Lotus" pitchFamily="2" charset="-78"/>
                <a:hlinkClick r:id="rId5"/>
              </a:rPr>
              <a:t>www.Makeuseof.com</a:t>
            </a:r>
            <a:endParaRPr lang="en-US" sz="2000" dirty="0">
              <a:latin typeface="Arial" pitchFamily="34" charset="0"/>
              <a:cs typeface="2  Lotus" pitchFamily="2" charset="-78"/>
            </a:endParaRPr>
          </a:p>
          <a:p>
            <a:pPr algn="r" rtl="1"/>
            <a:r>
              <a:rPr lang="fa-IR" sz="2000" dirty="0" smtClean="0">
                <a:latin typeface="Arial" pitchFamily="34" charset="0"/>
                <a:cs typeface="2  Lotus" pitchFamily="2" charset="-78"/>
              </a:rPr>
              <a:t>سایت علمی بیگ بنگ</a:t>
            </a:r>
            <a:endParaRPr lang="en-US" sz="2000" dirty="0" smtClean="0">
              <a:latin typeface="Arial" pitchFamily="34" charset="0"/>
              <a:cs typeface="2  Lotus" pitchFamily="2" charset="-78"/>
            </a:endParaRPr>
          </a:p>
          <a:p>
            <a:pPr algn="r" rtl="1"/>
            <a:r>
              <a:rPr lang="en-US" sz="2000" dirty="0" smtClean="0">
                <a:latin typeface="Arial" pitchFamily="34" charset="0"/>
                <a:cs typeface="2  Lotus" pitchFamily="2" charset="-78"/>
                <a:hlinkClick r:id="rId6"/>
              </a:rPr>
              <a:t>www.discoverynews.net</a:t>
            </a:r>
            <a:endParaRPr lang="en-US" sz="2000" dirty="0" smtClean="0">
              <a:latin typeface="Arial" pitchFamily="34" charset="0"/>
              <a:cs typeface="2  Lotus" pitchFamily="2" charset="-78"/>
            </a:endParaRPr>
          </a:p>
          <a:p>
            <a:pPr algn="r" rtl="1"/>
            <a:r>
              <a:rPr lang="en-US" sz="2000" dirty="0" smtClean="0">
                <a:latin typeface="Arial" pitchFamily="34" charset="0"/>
                <a:cs typeface="2  Lotus" pitchFamily="2" charset="-78"/>
                <a:hlinkClick r:id="rId7"/>
              </a:rPr>
              <a:t>www.Livescienc.com</a:t>
            </a:r>
            <a:endParaRPr lang="en-US" sz="2000" dirty="0" smtClean="0">
              <a:latin typeface="Arial" pitchFamily="34" charset="0"/>
              <a:cs typeface="2  Lotus" pitchFamily="2" charset="-78"/>
            </a:endParaRPr>
          </a:p>
          <a:p>
            <a:pPr algn="r" rtl="1"/>
            <a:r>
              <a:rPr lang="en-US" sz="2000" dirty="0" smtClean="0">
                <a:latin typeface="Arial" pitchFamily="34" charset="0"/>
                <a:cs typeface="2  Lotus" pitchFamily="2" charset="-78"/>
                <a:hlinkClick r:id="rId8"/>
              </a:rPr>
              <a:t>www.jamejamonline.ir</a:t>
            </a:r>
            <a:endParaRPr lang="en-US" sz="2000" dirty="0">
              <a:latin typeface="Arial" pitchFamily="34" charset="0"/>
              <a:cs typeface="2  Lotus" pitchFamily="2" charset="-78"/>
            </a:endParaRPr>
          </a:p>
          <a:p>
            <a:pPr algn="r" rtl="1"/>
            <a:r>
              <a:rPr lang="en-US" sz="2000" u="sng" dirty="0" smtClean="0">
                <a:hlinkClick r:id="rId9"/>
              </a:rPr>
              <a:t>www.nanorobotdesign.com</a:t>
            </a:r>
            <a:endParaRPr lang="en-US" sz="2000" dirty="0" smtClean="0"/>
          </a:p>
          <a:p>
            <a:pPr algn="r" rtl="1"/>
            <a:r>
              <a:rPr lang="en-US" sz="2000" u="sng" dirty="0" smtClean="0">
                <a:hlinkClick r:id="rId10"/>
              </a:rPr>
              <a:t>www.canbiotechnems.com</a:t>
            </a:r>
            <a:endParaRPr lang="en-US" sz="2000" dirty="0" smtClean="0">
              <a:latin typeface="Arial" pitchFamily="34" charset="0"/>
              <a:cs typeface="2  Lotus" pitchFamily="2" charset="-78"/>
            </a:endParaRPr>
          </a:p>
        </p:txBody>
      </p:sp>
    </p:spTree>
    <p:extLst>
      <p:ext uri="{BB962C8B-B14F-4D97-AF65-F5344CB8AC3E}">
        <p14:creationId xmlns:p14="http://schemas.microsoft.com/office/powerpoint/2010/main" val="814279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7024744" cy="838200"/>
          </a:xfrm>
        </p:spPr>
        <p:txBody>
          <a:bodyPr>
            <a:normAutofit/>
          </a:bodyPr>
          <a:lstStyle/>
          <a:p>
            <a:pPr algn="r" rtl="1"/>
            <a:r>
              <a:rPr lang="fa-IR" b="1" dirty="0" smtClean="0">
                <a:cs typeface="2  Lotus" pitchFamily="2" charset="-78"/>
              </a:rPr>
              <a:t>تاریخچه</a:t>
            </a:r>
            <a:endParaRPr lang="en-US" b="1" dirty="0">
              <a:cs typeface="2  Lotus" pitchFamily="2" charset="-78"/>
            </a:endParaRPr>
          </a:p>
        </p:txBody>
      </p:sp>
      <p:sp>
        <p:nvSpPr>
          <p:cNvPr id="3" name="Content Placeholder 2"/>
          <p:cNvSpPr>
            <a:spLocks noGrp="1"/>
          </p:cNvSpPr>
          <p:nvPr>
            <p:ph idx="1"/>
          </p:nvPr>
        </p:nvSpPr>
        <p:spPr>
          <a:xfrm>
            <a:off x="838200" y="1676400"/>
            <a:ext cx="7467600" cy="4648200"/>
          </a:xfrm>
        </p:spPr>
        <p:txBody>
          <a:bodyPr>
            <a:normAutofit/>
          </a:bodyPr>
          <a:lstStyle/>
          <a:p>
            <a:pPr algn="r" rtl="1">
              <a:lnSpc>
                <a:spcPct val="150000"/>
              </a:lnSpc>
            </a:pPr>
            <a:r>
              <a:rPr lang="ar-SA" sz="1800" b="1" dirty="0">
                <a:cs typeface="2  Lotus" pitchFamily="2" charset="-78"/>
              </a:rPr>
              <a:t>سال </a:t>
            </a:r>
            <a:r>
              <a:rPr lang="fa-IR" sz="1800" b="1" dirty="0">
                <a:cs typeface="2  Lotus" pitchFamily="2" charset="-78"/>
              </a:rPr>
              <a:t>۱۹۲۳</a:t>
            </a:r>
            <a:r>
              <a:rPr lang="ar-SA" sz="1800" b="1" dirty="0">
                <a:cs typeface="2  Lotus" pitchFamily="2" charset="-78"/>
              </a:rPr>
              <a:t> میلادی</a:t>
            </a:r>
            <a:r>
              <a:rPr lang="en-US" sz="1800" b="1" dirty="0">
                <a:cs typeface="2  Lotus" pitchFamily="2" charset="-78"/>
              </a:rPr>
              <a:t>:</a:t>
            </a:r>
          </a:p>
          <a:p>
            <a:pPr marL="68580" indent="0" algn="r" rtl="1">
              <a:lnSpc>
                <a:spcPct val="150000"/>
              </a:lnSpc>
              <a:buNone/>
            </a:pPr>
            <a:r>
              <a:rPr lang="ar-SA" sz="1800" b="1" dirty="0">
                <a:cs typeface="2  Lotus" pitchFamily="2" charset="-78"/>
              </a:rPr>
              <a:t>کارل چاپک برای اولین بار از کلمه ربات در نمایشنامه خود </a:t>
            </a:r>
            <a:r>
              <a:rPr lang="fa-IR" sz="1800" b="1" dirty="0" smtClean="0">
                <a:cs typeface="2  Lotus" pitchFamily="2" charset="-78"/>
              </a:rPr>
              <a:t>به نام </a:t>
            </a:r>
            <a:r>
              <a:rPr lang="ar-SA" sz="1900" b="1" dirty="0">
                <a:cs typeface="2  Lotus" pitchFamily="2" charset="-78"/>
              </a:rPr>
              <a:t>«‌ربات‌های جهانی روسیه» </a:t>
            </a:r>
            <a:r>
              <a:rPr lang="ar-SA" sz="1800" b="1" dirty="0" smtClean="0">
                <a:cs typeface="2  Lotus" pitchFamily="2" charset="-78"/>
              </a:rPr>
              <a:t>به </a:t>
            </a:r>
            <a:r>
              <a:rPr lang="ar-SA" sz="1800" b="1" dirty="0">
                <a:cs typeface="2  Lotus" pitchFamily="2" charset="-78"/>
              </a:rPr>
              <a:t>عنوان آدم مصنوعی استفاده کرد</a:t>
            </a:r>
            <a:r>
              <a:rPr lang="en-US" sz="1800" b="1" dirty="0" smtClean="0">
                <a:cs typeface="2  Lotus" pitchFamily="2" charset="-78"/>
              </a:rPr>
              <a:t>.</a:t>
            </a:r>
            <a:r>
              <a:rPr lang="fa-IR" sz="1800" b="1" dirty="0">
                <a:cs typeface="2  Lotus" pitchFamily="2" charset="-78"/>
              </a:rPr>
              <a:t> </a:t>
            </a:r>
            <a:r>
              <a:rPr lang="ar-SA" sz="1800" b="1" dirty="0" smtClean="0">
                <a:cs typeface="2  Lotus" pitchFamily="2" charset="-78"/>
              </a:rPr>
              <a:t>کلمه </a:t>
            </a:r>
            <a:r>
              <a:rPr lang="ar-SA" sz="1800" b="1" dirty="0">
                <a:cs typeface="2  Lotus" pitchFamily="2" charset="-78"/>
              </a:rPr>
              <a:t>ربات گرفته شده از واژه</a:t>
            </a:r>
            <a:r>
              <a:rPr lang="en-US" sz="1800" b="1" dirty="0">
                <a:cs typeface="2  Lotus" pitchFamily="2" charset="-78"/>
              </a:rPr>
              <a:t> </a:t>
            </a:r>
            <a:r>
              <a:rPr lang="en-US" sz="1800" b="1" dirty="0" err="1">
                <a:cs typeface="2  Lotus" pitchFamily="2" charset="-78"/>
              </a:rPr>
              <a:t>Robota</a:t>
            </a:r>
            <a:r>
              <a:rPr lang="en-US" sz="1800" b="1" dirty="0">
                <a:cs typeface="2  Lotus" pitchFamily="2" charset="-78"/>
              </a:rPr>
              <a:t> </a:t>
            </a:r>
            <a:r>
              <a:rPr lang="ar-SA" sz="1800" b="1" dirty="0">
                <a:cs typeface="2  Lotus" pitchFamily="2" charset="-78"/>
              </a:rPr>
              <a:t>در زبان چک و به معنی برده و </a:t>
            </a:r>
            <a:r>
              <a:rPr lang="ar-SA" sz="1800" b="1" dirty="0" smtClean="0">
                <a:cs typeface="2  Lotus" pitchFamily="2" charset="-78"/>
              </a:rPr>
              <a:t>کارگر</a:t>
            </a:r>
            <a:r>
              <a:rPr lang="fa-IR" sz="1800" b="1" dirty="0" smtClean="0">
                <a:cs typeface="2  Lotus" pitchFamily="2" charset="-78"/>
              </a:rPr>
              <a:t>(کوشش ملال آور)</a:t>
            </a:r>
            <a:r>
              <a:rPr lang="ar-SA" sz="1800" b="1" dirty="0" smtClean="0">
                <a:cs typeface="2  Lotus" pitchFamily="2" charset="-78"/>
              </a:rPr>
              <a:t> </a:t>
            </a:r>
            <a:r>
              <a:rPr lang="ar-SA" sz="1800" b="1" dirty="0">
                <a:cs typeface="2  Lotus" pitchFamily="2" charset="-78"/>
              </a:rPr>
              <a:t>است. </a:t>
            </a:r>
            <a:endParaRPr lang="fa-IR" sz="1800" b="1" dirty="0" smtClean="0">
              <a:cs typeface="2  Lotus" pitchFamily="2" charset="-78"/>
            </a:endParaRPr>
          </a:p>
          <a:p>
            <a:pPr algn="r" rtl="1">
              <a:lnSpc>
                <a:spcPct val="150000"/>
              </a:lnSpc>
            </a:pPr>
            <a:r>
              <a:rPr lang="fa-IR" sz="1800" b="1" dirty="0" smtClean="0">
                <a:cs typeface="2  Lotus" pitchFamily="2" charset="-78"/>
              </a:rPr>
              <a:t>سال 1938 میلادی:</a:t>
            </a:r>
          </a:p>
          <a:p>
            <a:pPr marL="68580" indent="0" algn="r" rtl="1">
              <a:lnSpc>
                <a:spcPct val="150000"/>
              </a:lnSpc>
              <a:buNone/>
            </a:pPr>
            <a:r>
              <a:rPr lang="ar-SA" sz="1800" b="1" dirty="0" smtClean="0">
                <a:cs typeface="2  Lotus" pitchFamily="2" charset="-78"/>
              </a:rPr>
              <a:t>نخستین </a:t>
            </a:r>
            <a:r>
              <a:rPr lang="ar-SA" sz="1800" b="1" dirty="0">
                <a:cs typeface="2  Lotus" pitchFamily="2" charset="-78"/>
              </a:rPr>
              <a:t>الگوی قابل برنامه‌ریزی که یک دستگاه سم‌پاشی بود، توسط دو آمریکایی به نام‌های</a:t>
            </a:r>
            <a:r>
              <a:rPr lang="en-US" sz="1800" b="1" dirty="0">
                <a:cs typeface="2  Lotus" pitchFamily="2" charset="-78"/>
              </a:rPr>
              <a:t> Willard pollard </a:t>
            </a:r>
            <a:r>
              <a:rPr lang="ar-SA" sz="1800" b="1" dirty="0">
                <a:cs typeface="2  Lotus" pitchFamily="2" charset="-78"/>
              </a:rPr>
              <a:t>و</a:t>
            </a:r>
            <a:r>
              <a:rPr lang="en-US" sz="1800" b="1" dirty="0">
                <a:cs typeface="2  Lotus" pitchFamily="2" charset="-78"/>
              </a:rPr>
              <a:t> Harold </a:t>
            </a:r>
            <a:r>
              <a:rPr lang="en-US" sz="1800" b="1" dirty="0" err="1">
                <a:cs typeface="2  Lotus" pitchFamily="2" charset="-78"/>
              </a:rPr>
              <a:t>Roselund</a:t>
            </a:r>
            <a:r>
              <a:rPr lang="en-US" sz="1800" b="1" dirty="0">
                <a:cs typeface="2  Lotus" pitchFamily="2" charset="-78"/>
              </a:rPr>
              <a:t> </a:t>
            </a:r>
            <a:r>
              <a:rPr lang="ar-SA" sz="1800" b="1" dirty="0">
                <a:cs typeface="2  Lotus" pitchFamily="2" charset="-78"/>
              </a:rPr>
              <a:t>برای شرکت</a:t>
            </a:r>
            <a:r>
              <a:rPr lang="en-US" sz="1800" b="1" dirty="0">
                <a:cs typeface="2  Lotus" pitchFamily="2" charset="-78"/>
              </a:rPr>
              <a:t> </a:t>
            </a:r>
            <a:r>
              <a:rPr lang="en-US" sz="1800" b="1" dirty="0" err="1">
                <a:cs typeface="2  Lotus" pitchFamily="2" charset="-78"/>
              </a:rPr>
              <a:t>devilbiss</a:t>
            </a:r>
            <a:r>
              <a:rPr lang="en-US" sz="1800" b="1" dirty="0">
                <a:cs typeface="2  Lotus" pitchFamily="2" charset="-78"/>
              </a:rPr>
              <a:t> </a:t>
            </a:r>
            <a:r>
              <a:rPr lang="ar-SA" sz="1800" b="1" dirty="0">
                <a:cs typeface="2  Lotus" pitchFamily="2" charset="-78"/>
              </a:rPr>
              <a:t>طراحی شد</a:t>
            </a:r>
            <a:r>
              <a:rPr lang="en-US" sz="1800" b="1" dirty="0" smtClean="0">
                <a:cs typeface="2  Lotus" pitchFamily="2" charset="-78"/>
              </a:rPr>
              <a:t>.</a:t>
            </a:r>
            <a:endParaRPr lang="fa-IR" sz="1800" b="1" dirty="0" smtClean="0">
              <a:cs typeface="2  Lotus" pitchFamily="2" charset="-78"/>
            </a:endParaRPr>
          </a:p>
          <a:p>
            <a:pPr algn="r" rtl="1">
              <a:lnSpc>
                <a:spcPct val="150000"/>
              </a:lnSpc>
            </a:pPr>
            <a:r>
              <a:rPr lang="ar-SA" sz="1800" b="1" dirty="0">
                <a:cs typeface="2  Lotus" pitchFamily="2" charset="-78"/>
              </a:rPr>
              <a:t>سال</a:t>
            </a:r>
            <a:r>
              <a:rPr lang="fa-IR" sz="1800" b="1" dirty="0">
                <a:cs typeface="2  Lotus" pitchFamily="2" charset="-78"/>
              </a:rPr>
              <a:t>۱۹۴۰</a:t>
            </a:r>
            <a:r>
              <a:rPr lang="ar-SA" sz="1800" b="1" dirty="0">
                <a:cs typeface="2  Lotus" pitchFamily="2" charset="-78"/>
              </a:rPr>
              <a:t> میلادی</a:t>
            </a:r>
            <a:r>
              <a:rPr lang="en-US" sz="1800" b="1" dirty="0">
                <a:cs typeface="2  Lotus" pitchFamily="2" charset="-78"/>
              </a:rPr>
              <a:t>:</a:t>
            </a:r>
          </a:p>
          <a:p>
            <a:pPr marL="68580" indent="0" algn="r" rtl="1">
              <a:lnSpc>
                <a:spcPct val="150000"/>
              </a:lnSpc>
              <a:buNone/>
            </a:pPr>
            <a:r>
              <a:rPr lang="ar-SA" sz="1800" b="1" dirty="0">
                <a:cs typeface="2  Lotus" pitchFamily="2" charset="-78"/>
              </a:rPr>
              <a:t>شرکت</a:t>
            </a:r>
            <a:r>
              <a:rPr lang="en-US" sz="1800" b="1" dirty="0">
                <a:cs typeface="2  Lotus" pitchFamily="2" charset="-78"/>
              </a:rPr>
              <a:t> </a:t>
            </a:r>
            <a:r>
              <a:rPr lang="en-US" sz="1800" b="1" dirty="0" err="1">
                <a:cs typeface="2  Lotus" pitchFamily="2" charset="-78"/>
              </a:rPr>
              <a:t>westinghouse</a:t>
            </a:r>
            <a:r>
              <a:rPr lang="en-US" sz="1800" b="1" dirty="0">
                <a:cs typeface="2  Lotus" pitchFamily="2" charset="-78"/>
              </a:rPr>
              <a:t> </a:t>
            </a:r>
            <a:r>
              <a:rPr lang="ar-SA" sz="1800" b="1" dirty="0">
                <a:cs typeface="2  Lotus" pitchFamily="2" charset="-78"/>
              </a:rPr>
              <a:t>سگی به نام اسپارکو ساخت که برای نخستین بار هم از قطعات </a:t>
            </a:r>
            <a:r>
              <a:rPr lang="ar-SA" sz="1800" b="1" dirty="0" smtClean="0">
                <a:cs typeface="2  Lotus" pitchFamily="2" charset="-78"/>
              </a:rPr>
              <a:t>مکانیکی </a:t>
            </a:r>
            <a:r>
              <a:rPr lang="ar-SA" sz="1800" b="1" dirty="0">
                <a:cs typeface="2  Lotus" pitchFamily="2" charset="-78"/>
              </a:rPr>
              <a:t>وهم از قطعات الکتریکی در ساخت آن استفاده شده بود</a:t>
            </a:r>
            <a:r>
              <a:rPr lang="en-US" sz="1800" b="1" dirty="0" smtClean="0">
                <a:cs typeface="2  Lotus" pitchFamily="2" charset="-78"/>
              </a:rPr>
              <a:t>.</a:t>
            </a:r>
            <a:endParaRPr lang="fa-IR" sz="1800" b="1" dirty="0" smtClean="0">
              <a:cs typeface="2  Lotus" pitchFamily="2" charset="-78"/>
            </a:endParaRPr>
          </a:p>
          <a:p>
            <a:pPr marL="68580" indent="0" algn="r" rtl="1">
              <a:lnSpc>
                <a:spcPct val="150000"/>
              </a:lnSpc>
              <a:buNone/>
            </a:pPr>
            <a:endParaRPr lang="en-US" sz="1800" b="1" dirty="0">
              <a:cs typeface="2  Lotus" pitchFamily="2" charset="-78"/>
            </a:endParaRPr>
          </a:p>
        </p:txBody>
      </p:sp>
    </p:spTree>
    <p:extLst>
      <p:ext uri="{BB962C8B-B14F-4D97-AF65-F5344CB8AC3E}">
        <p14:creationId xmlns:p14="http://schemas.microsoft.com/office/powerpoint/2010/main" val="4284296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024744" cy="838200"/>
          </a:xfrm>
        </p:spPr>
        <p:txBody>
          <a:bodyPr>
            <a:normAutofit/>
          </a:bodyPr>
          <a:lstStyle/>
          <a:p>
            <a:pPr algn="r" rtl="1"/>
            <a:r>
              <a:rPr lang="fa-IR" b="1" dirty="0" smtClean="0">
                <a:cs typeface="2  Lotus" pitchFamily="2" charset="-78"/>
              </a:rPr>
              <a:t>تاریخچه</a:t>
            </a:r>
            <a:endParaRPr lang="en-US" b="1" dirty="0">
              <a:cs typeface="2  Lotus" pitchFamily="2" charset="-78"/>
            </a:endParaRPr>
          </a:p>
        </p:txBody>
      </p:sp>
      <p:sp>
        <p:nvSpPr>
          <p:cNvPr id="3" name="Content Placeholder 2"/>
          <p:cNvSpPr>
            <a:spLocks noGrp="1"/>
          </p:cNvSpPr>
          <p:nvPr>
            <p:ph idx="1"/>
          </p:nvPr>
        </p:nvSpPr>
        <p:spPr>
          <a:xfrm>
            <a:off x="609600" y="1295400"/>
            <a:ext cx="7848600" cy="5181600"/>
          </a:xfrm>
        </p:spPr>
        <p:txBody>
          <a:bodyPr>
            <a:noAutofit/>
          </a:bodyPr>
          <a:lstStyle/>
          <a:p>
            <a:pPr algn="r" rtl="1">
              <a:lnSpc>
                <a:spcPct val="150000"/>
              </a:lnSpc>
            </a:pPr>
            <a:r>
              <a:rPr lang="fa-IR" sz="1800" b="1" dirty="0" smtClean="0">
                <a:cs typeface="2  Lotus" pitchFamily="2" charset="-78"/>
              </a:rPr>
              <a:t>سال 1942 میلادی:</a:t>
            </a:r>
          </a:p>
          <a:p>
            <a:pPr marL="68580" indent="0" algn="r" rtl="1">
              <a:lnSpc>
                <a:spcPct val="150000"/>
              </a:lnSpc>
              <a:buNone/>
            </a:pPr>
            <a:r>
              <a:rPr lang="ar-SA" sz="1800" b="1" dirty="0">
                <a:cs typeface="2  Lotus" pitchFamily="2" charset="-78"/>
              </a:rPr>
              <a:t>ایزاک آسیموف</a:t>
            </a:r>
            <a:r>
              <a:rPr lang="en-US" sz="1800" b="1" dirty="0">
                <a:cs typeface="2  Lotus" pitchFamily="2" charset="-78"/>
              </a:rPr>
              <a:t>Runaround </a:t>
            </a:r>
            <a:r>
              <a:rPr lang="ar-SA" sz="1800" b="1" dirty="0">
                <a:cs typeface="2  Lotus" pitchFamily="2" charset="-78"/>
              </a:rPr>
              <a:t>را منتشر کرد و در آن قوانین سه‌گانه رباتیک را تعریف کرد</a:t>
            </a:r>
            <a:r>
              <a:rPr lang="en-US" sz="1800" b="1" dirty="0" smtClean="0">
                <a:cs typeface="2  Lotus" pitchFamily="2" charset="-78"/>
              </a:rPr>
              <a:t>.</a:t>
            </a:r>
            <a:endParaRPr lang="fa-IR" sz="1800" b="1" dirty="0" smtClean="0">
              <a:cs typeface="2  Lotus" pitchFamily="2" charset="-78"/>
            </a:endParaRPr>
          </a:p>
          <a:p>
            <a:pPr algn="r" rtl="1">
              <a:lnSpc>
                <a:spcPct val="150000"/>
              </a:lnSpc>
            </a:pPr>
            <a:r>
              <a:rPr lang="fa-IR" sz="1800" b="1" dirty="0" smtClean="0">
                <a:cs typeface="2  Lotus" pitchFamily="2" charset="-78"/>
              </a:rPr>
              <a:t>سال 1946 میلادی:</a:t>
            </a:r>
          </a:p>
          <a:p>
            <a:pPr marL="68580" indent="0" algn="r" rtl="1">
              <a:lnSpc>
                <a:spcPct val="150000"/>
              </a:lnSpc>
              <a:buNone/>
            </a:pPr>
            <a:r>
              <a:rPr lang="ar-SA" sz="1800" b="1" dirty="0">
                <a:cs typeface="2  Lotus" pitchFamily="2" charset="-78"/>
              </a:rPr>
              <a:t>ظهور </a:t>
            </a:r>
            <a:r>
              <a:rPr lang="ar-SA" sz="1800" b="1" dirty="0" smtClean="0">
                <a:cs typeface="2  Lotus" pitchFamily="2" charset="-78"/>
              </a:rPr>
              <a:t>کامپیوتر</a:t>
            </a:r>
            <a:r>
              <a:rPr lang="fa-IR" sz="1800" b="1" dirty="0" smtClean="0">
                <a:cs typeface="2  Lotus" pitchFamily="2" charset="-78"/>
              </a:rPr>
              <a:t>، </a:t>
            </a:r>
            <a:r>
              <a:rPr lang="fa-IR" sz="1800" b="1" dirty="0">
                <a:cs typeface="2  Lotus" pitchFamily="2" charset="-78"/>
              </a:rPr>
              <a:t> </a:t>
            </a:r>
            <a:r>
              <a:rPr lang="en-US" sz="1800" b="1" dirty="0" smtClean="0">
                <a:cs typeface="2  Lotus" pitchFamily="2" charset="-78"/>
              </a:rPr>
              <a:t>George </a:t>
            </a:r>
            <a:r>
              <a:rPr lang="en-US" sz="1800" b="1" dirty="0" err="1" smtClean="0">
                <a:cs typeface="2  Lotus" pitchFamily="2" charset="-78"/>
              </a:rPr>
              <a:t>Devol</a:t>
            </a:r>
            <a:r>
              <a:rPr lang="fa-IR" sz="1800" b="1" dirty="0" smtClean="0">
                <a:cs typeface="2  Lotus" pitchFamily="2" charset="-78"/>
              </a:rPr>
              <a:t> </a:t>
            </a:r>
            <a:r>
              <a:rPr lang="ar-SA" sz="1800" b="1" dirty="0" smtClean="0">
                <a:cs typeface="2  Lotus" pitchFamily="2" charset="-78"/>
              </a:rPr>
              <a:t>با </a:t>
            </a:r>
            <a:r>
              <a:rPr lang="ar-SA" sz="1800" b="1" dirty="0">
                <a:cs typeface="2  Lotus" pitchFamily="2" charset="-78"/>
              </a:rPr>
              <a:t>استفاده از ضبط مغناطیسی، یک دستگاه </a:t>
            </a:r>
            <a:r>
              <a:rPr lang="en-US" sz="1800" b="1" dirty="0">
                <a:cs typeface="2  Lotus" pitchFamily="2" charset="-78"/>
              </a:rPr>
              <a:t>playback </a:t>
            </a:r>
            <a:r>
              <a:rPr lang="ar-SA" sz="1800" b="1" dirty="0">
                <a:cs typeface="2  Lotus" pitchFamily="2" charset="-78"/>
              </a:rPr>
              <a:t>همه منظوره، برای کنترل ماشین به ثبت </a:t>
            </a:r>
            <a:r>
              <a:rPr lang="ar-SA" sz="1800" b="1" dirty="0" smtClean="0">
                <a:cs typeface="2  Lotus" pitchFamily="2" charset="-78"/>
              </a:rPr>
              <a:t>رساند</a:t>
            </a:r>
            <a:r>
              <a:rPr lang="fa-IR" sz="1800" b="1" dirty="0" smtClean="0">
                <a:cs typeface="2  Lotus" pitchFamily="2" charset="-78"/>
              </a:rPr>
              <a:t>. </a:t>
            </a:r>
            <a:r>
              <a:rPr lang="fa-IR" sz="1800" b="1" dirty="0">
                <a:cs typeface="2  Lotus" pitchFamily="2" charset="-78"/>
              </a:rPr>
              <a:t> </a:t>
            </a:r>
            <a:r>
              <a:rPr lang="en-US" sz="1800" b="1" dirty="0" smtClean="0">
                <a:cs typeface="2  Lotus" pitchFamily="2" charset="-78"/>
              </a:rPr>
              <a:t>John </a:t>
            </a:r>
            <a:r>
              <a:rPr lang="en-US" sz="1800" b="1" dirty="0" err="1" smtClean="0">
                <a:cs typeface="2  Lotus" pitchFamily="2" charset="-78"/>
              </a:rPr>
              <a:t>Mauchly</a:t>
            </a:r>
            <a:r>
              <a:rPr lang="en-US" sz="1800" b="1" dirty="0" smtClean="0">
                <a:cs typeface="2  Lotus" pitchFamily="2" charset="-78"/>
              </a:rPr>
              <a:t> </a:t>
            </a:r>
            <a:r>
              <a:rPr lang="fa-IR" sz="1800" b="1" dirty="0" smtClean="0">
                <a:cs typeface="2  Lotus" pitchFamily="2" charset="-78"/>
              </a:rPr>
              <a:t> </a:t>
            </a:r>
            <a:r>
              <a:rPr lang="ar-SA" sz="1800" b="1" dirty="0" smtClean="0">
                <a:cs typeface="2  Lotus" pitchFamily="2" charset="-78"/>
              </a:rPr>
              <a:t>اولین </a:t>
            </a:r>
            <a:r>
              <a:rPr lang="ar-SA" sz="1800" b="1" dirty="0">
                <a:cs typeface="2  Lotus" pitchFamily="2" charset="-78"/>
              </a:rPr>
              <a:t>کامپیوتر الکترونیکی</a:t>
            </a:r>
            <a:r>
              <a:rPr lang="en-US" sz="1800" b="1" dirty="0">
                <a:cs typeface="2  Lotus" pitchFamily="2" charset="-78"/>
              </a:rPr>
              <a:t> (ENIAC) </a:t>
            </a:r>
            <a:r>
              <a:rPr lang="ar-SA" sz="1800" b="1" dirty="0">
                <a:cs typeface="2  Lotus" pitchFamily="2" charset="-78"/>
              </a:rPr>
              <a:t>را در دانشگاه پنسیلوانیا ساخت. در</a:t>
            </a:r>
            <a:r>
              <a:rPr lang="en-US" sz="1800" b="1" dirty="0">
                <a:cs typeface="2  Lotus" pitchFamily="2" charset="-78"/>
              </a:rPr>
              <a:t> MIT</a:t>
            </a:r>
            <a:r>
              <a:rPr lang="ar-SA" sz="1800" b="1" dirty="0">
                <a:cs typeface="2  Lotus" pitchFamily="2" charset="-78"/>
              </a:rPr>
              <a:t>، اولین کامپیوتر دیجیتالی همه منظوره</a:t>
            </a:r>
            <a:r>
              <a:rPr lang="en-US" sz="1800" b="1" dirty="0">
                <a:cs typeface="2  Lotus" pitchFamily="2" charset="-78"/>
              </a:rPr>
              <a:t> (Whirl wind) </a:t>
            </a:r>
            <a:r>
              <a:rPr lang="ar-SA" sz="1800" b="1" dirty="0">
                <a:cs typeface="2  Lotus" pitchFamily="2" charset="-78"/>
              </a:rPr>
              <a:t>اولین مسئله خود را حل کرد</a:t>
            </a:r>
            <a:r>
              <a:rPr lang="en-US" sz="1800" b="1" dirty="0" smtClean="0">
                <a:cs typeface="2  Lotus" pitchFamily="2" charset="-78"/>
              </a:rPr>
              <a:t>.</a:t>
            </a:r>
            <a:endParaRPr lang="fa-IR" sz="1800" b="1" dirty="0" smtClean="0">
              <a:cs typeface="2  Lotus" pitchFamily="2" charset="-78"/>
            </a:endParaRPr>
          </a:p>
          <a:p>
            <a:pPr algn="r" rtl="1">
              <a:lnSpc>
                <a:spcPct val="150000"/>
              </a:lnSpc>
            </a:pPr>
            <a:r>
              <a:rPr lang="ar-SA" sz="1800" b="1" dirty="0" smtClean="0">
                <a:cs typeface="2  Lotus" pitchFamily="2" charset="-78"/>
              </a:rPr>
              <a:t>دهه </a:t>
            </a:r>
            <a:r>
              <a:rPr lang="fa-IR" sz="1800" b="1" dirty="0">
                <a:cs typeface="2  Lotus" pitchFamily="2" charset="-78"/>
              </a:rPr>
              <a:t>۱۹۵۰</a:t>
            </a:r>
            <a:r>
              <a:rPr lang="ar-SA" sz="1800" b="1" dirty="0">
                <a:cs typeface="2  Lotus" pitchFamily="2" charset="-78"/>
              </a:rPr>
              <a:t> میلادی</a:t>
            </a:r>
            <a:r>
              <a:rPr lang="en-US" sz="1800" b="1" dirty="0">
                <a:cs typeface="2  Lotus" pitchFamily="2" charset="-78"/>
              </a:rPr>
              <a:t>:</a:t>
            </a:r>
          </a:p>
          <a:p>
            <a:pPr marL="68580" indent="0" algn="r" rtl="1">
              <a:lnSpc>
                <a:spcPct val="150000"/>
              </a:lnSpc>
              <a:buNone/>
            </a:pPr>
            <a:r>
              <a:rPr lang="ar-SA" sz="1800" b="1" dirty="0">
                <a:cs typeface="2  Lotus" pitchFamily="2" charset="-78"/>
              </a:rPr>
              <a:t>تکنولوژی کامپیوتر پیشرفت کرد و صنعت کنترل متحول شد.یکی از اولین ربات‌ها، ربات‌های</a:t>
            </a:r>
            <a:r>
              <a:rPr lang="en-US" sz="1800" b="1" dirty="0">
                <a:cs typeface="2  Lotus" pitchFamily="2" charset="-78"/>
              </a:rPr>
              <a:t> Hidden Mafia </a:t>
            </a:r>
            <a:r>
              <a:rPr lang="ar-SA" sz="1800" b="1" dirty="0" smtClean="0">
                <a:cs typeface="2  Lotus" pitchFamily="2" charset="-78"/>
              </a:rPr>
              <a:t>ساخته </a:t>
            </a:r>
            <a:r>
              <a:rPr lang="ar-SA" sz="1800" b="1" dirty="0">
                <a:cs typeface="2  Lotus" pitchFamily="2" charset="-78"/>
              </a:rPr>
              <a:t>جورج </a:t>
            </a:r>
            <a:r>
              <a:rPr lang="ar-SA" sz="1800" b="1" dirty="0" smtClean="0">
                <a:cs typeface="2  Lotus" pitchFamily="2" charset="-78"/>
              </a:rPr>
              <a:t>دوول</a:t>
            </a:r>
            <a:r>
              <a:rPr lang="fa-IR" sz="1800" b="1" dirty="0">
                <a:cs typeface="2  Lotus" pitchFamily="2" charset="-78"/>
              </a:rPr>
              <a:t> </a:t>
            </a:r>
            <a:r>
              <a:rPr lang="ar-SA" sz="1800" b="1" dirty="0" smtClean="0">
                <a:cs typeface="2  Lotus" pitchFamily="2" charset="-78"/>
              </a:rPr>
              <a:t>و </a:t>
            </a:r>
            <a:r>
              <a:rPr lang="ar-SA" sz="1800" b="1" dirty="0">
                <a:cs typeface="2  Lotus" pitchFamily="2" charset="-78"/>
              </a:rPr>
              <a:t>جو انگلبرگر</a:t>
            </a:r>
            <a:r>
              <a:rPr lang="en-US" sz="1800" b="1" dirty="0">
                <a:cs typeface="2  Lotus" pitchFamily="2" charset="-78"/>
              </a:rPr>
              <a:t> </a:t>
            </a:r>
            <a:r>
              <a:rPr lang="ar-SA" sz="1800" b="1" dirty="0">
                <a:cs typeface="2  Lotus" pitchFamily="2" charset="-78"/>
              </a:rPr>
              <a:t>در دهه</a:t>
            </a:r>
            <a:r>
              <a:rPr lang="en-US" sz="1800" b="1" dirty="0">
                <a:cs typeface="2  Lotus" pitchFamily="2" charset="-78"/>
              </a:rPr>
              <a:t> </a:t>
            </a:r>
            <a:r>
              <a:rPr lang="ar-SA" sz="1800" b="1" dirty="0">
                <a:cs typeface="2  Lotus" pitchFamily="2" charset="-78"/>
              </a:rPr>
              <a:t>های </a:t>
            </a:r>
            <a:r>
              <a:rPr lang="fa-IR" sz="1800" b="1" dirty="0" smtClean="0">
                <a:cs typeface="2  Lotus" pitchFamily="2" charset="-78"/>
              </a:rPr>
              <a:t>۱۹۵۰</a:t>
            </a:r>
            <a:r>
              <a:rPr lang="ar-SA" sz="1800" b="1" dirty="0" smtClean="0">
                <a:cs typeface="2  Lotus" pitchFamily="2" charset="-78"/>
              </a:rPr>
              <a:t>و </a:t>
            </a:r>
            <a:r>
              <a:rPr lang="fa-IR" sz="1800" b="1" dirty="0">
                <a:cs typeface="2  Lotus" pitchFamily="2" charset="-78"/>
              </a:rPr>
              <a:t>۱۹۶۰</a:t>
            </a:r>
            <a:r>
              <a:rPr lang="en-US" sz="1800" b="1" dirty="0">
                <a:cs typeface="2  Lotus" pitchFamily="2" charset="-78"/>
              </a:rPr>
              <a:t> </a:t>
            </a:r>
            <a:r>
              <a:rPr lang="ar-SA" sz="1800" b="1" dirty="0">
                <a:cs typeface="2  Lotus" pitchFamily="2" charset="-78"/>
              </a:rPr>
              <a:t>میلادی بودند. انگلبرگر اولین شرکت رباتیک را با نام</a:t>
            </a:r>
            <a:r>
              <a:rPr lang="en-US" sz="1800" b="1" dirty="0">
                <a:cs typeface="2  Lotus" pitchFamily="2" charset="-78"/>
              </a:rPr>
              <a:t> </a:t>
            </a:r>
            <a:r>
              <a:rPr lang="en-US" sz="1800" b="1" dirty="0" smtClean="0">
                <a:cs typeface="2  Lotus" pitchFamily="2" charset="-78"/>
              </a:rPr>
              <a:t>« </a:t>
            </a:r>
            <a:r>
              <a:rPr lang="en-US" sz="1800" b="1" dirty="0" err="1" smtClean="0">
                <a:cs typeface="2  Lotus" pitchFamily="2" charset="-78"/>
              </a:rPr>
              <a:t>RoboBand</a:t>
            </a:r>
            <a:r>
              <a:rPr lang="en-US" sz="1800" b="1" dirty="0" smtClean="0">
                <a:cs typeface="2  Lotus" pitchFamily="2" charset="-78"/>
              </a:rPr>
              <a:t> » </a:t>
            </a:r>
            <a:r>
              <a:rPr lang="ar-SA" sz="1800" b="1" dirty="0" smtClean="0">
                <a:cs typeface="2  Lotus" pitchFamily="2" charset="-78"/>
              </a:rPr>
              <a:t>بنیان </a:t>
            </a:r>
            <a:r>
              <a:rPr lang="ar-SA" sz="1800" b="1" dirty="0">
                <a:cs typeface="2  Lotus" pitchFamily="2" charset="-78"/>
              </a:rPr>
              <a:t>نهاد و خود وی نیز امروزه پدر علم </a:t>
            </a:r>
            <a:r>
              <a:rPr lang="ar-SA" sz="1800" b="1" dirty="0" smtClean="0">
                <a:cs typeface="2  Lotus" pitchFamily="2" charset="-78"/>
              </a:rPr>
              <a:t>رباتیک</a:t>
            </a:r>
            <a:r>
              <a:rPr lang="fa-IR" sz="1800" b="1" dirty="0">
                <a:cs typeface="2  Lotus" pitchFamily="2" charset="-78"/>
              </a:rPr>
              <a:t> </a:t>
            </a:r>
            <a:r>
              <a:rPr lang="ar-SA" sz="1800" b="1" dirty="0" smtClean="0">
                <a:cs typeface="2  Lotus" pitchFamily="2" charset="-78"/>
              </a:rPr>
              <a:t>لقب </a:t>
            </a:r>
            <a:r>
              <a:rPr lang="ar-SA" sz="1800" b="1" dirty="0">
                <a:cs typeface="2  Lotus" pitchFamily="2" charset="-78"/>
              </a:rPr>
              <a:t>گرفته‌است</a:t>
            </a:r>
            <a:r>
              <a:rPr lang="en-US" sz="1800" b="1" dirty="0" smtClean="0">
                <a:cs typeface="2  Lotus" pitchFamily="2" charset="-78"/>
              </a:rPr>
              <a:t>.</a:t>
            </a:r>
            <a:endParaRPr lang="en-US" sz="1800" b="1" dirty="0">
              <a:cs typeface="2  Lotus" pitchFamily="2" charset="-78"/>
            </a:endParaRPr>
          </a:p>
          <a:p>
            <a:pPr marL="68580" indent="0" algn="r" rtl="1">
              <a:lnSpc>
                <a:spcPct val="150000"/>
              </a:lnSpc>
              <a:buNone/>
            </a:pPr>
            <a:endParaRPr lang="en-US" sz="1800" b="1" dirty="0">
              <a:cs typeface="2  Lotus" pitchFamily="2" charset="-78"/>
            </a:endParaRPr>
          </a:p>
        </p:txBody>
      </p:sp>
    </p:spTree>
    <p:extLst>
      <p:ext uri="{BB962C8B-B14F-4D97-AF65-F5344CB8AC3E}">
        <p14:creationId xmlns:p14="http://schemas.microsoft.com/office/powerpoint/2010/main" val="3727398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024744" cy="838200"/>
          </a:xfrm>
        </p:spPr>
        <p:txBody>
          <a:bodyPr>
            <a:normAutofit/>
          </a:bodyPr>
          <a:lstStyle/>
          <a:p>
            <a:pPr algn="r" rtl="1"/>
            <a:r>
              <a:rPr lang="fa-IR" b="1" dirty="0" smtClean="0">
                <a:cs typeface="2  Lotus" pitchFamily="2" charset="-78"/>
              </a:rPr>
              <a:t>تاریخچه</a:t>
            </a:r>
            <a:endParaRPr lang="en-US" b="1" dirty="0">
              <a:cs typeface="2  Lotus" pitchFamily="2" charset="-78"/>
            </a:endParaRPr>
          </a:p>
        </p:txBody>
      </p:sp>
      <p:sp>
        <p:nvSpPr>
          <p:cNvPr id="3" name="Content Placeholder 2"/>
          <p:cNvSpPr>
            <a:spLocks noGrp="1"/>
          </p:cNvSpPr>
          <p:nvPr>
            <p:ph idx="1"/>
          </p:nvPr>
        </p:nvSpPr>
        <p:spPr>
          <a:xfrm>
            <a:off x="838200" y="1524000"/>
            <a:ext cx="7467600" cy="4191000"/>
          </a:xfrm>
        </p:spPr>
        <p:txBody>
          <a:bodyPr>
            <a:noAutofit/>
          </a:bodyPr>
          <a:lstStyle/>
          <a:p>
            <a:pPr algn="r" rtl="1">
              <a:lnSpc>
                <a:spcPct val="150000"/>
              </a:lnSpc>
            </a:pPr>
            <a:r>
              <a:rPr lang="fa-IR" sz="1800" b="1" dirty="0" smtClean="0">
                <a:cs typeface="2  Lotus" pitchFamily="2" charset="-78"/>
              </a:rPr>
              <a:t>سال 1951 میلادی:</a:t>
            </a:r>
          </a:p>
          <a:p>
            <a:pPr marL="68580" indent="0" algn="r" rtl="1">
              <a:lnSpc>
                <a:spcPct val="150000"/>
              </a:lnSpc>
              <a:buNone/>
            </a:pPr>
            <a:r>
              <a:rPr lang="ar-SA" sz="1800" b="1" dirty="0" smtClean="0">
                <a:cs typeface="2  Lotus" pitchFamily="2" charset="-78"/>
              </a:rPr>
              <a:t>در </a:t>
            </a:r>
            <a:r>
              <a:rPr lang="ar-SA" sz="1800" b="1" dirty="0">
                <a:cs typeface="2  Lotus" pitchFamily="2" charset="-78"/>
              </a:rPr>
              <a:t>فرانسه</a:t>
            </a:r>
            <a:r>
              <a:rPr lang="en-US" sz="1800" b="1" dirty="0">
                <a:cs typeface="2  Lotus" pitchFamily="2" charset="-78"/>
              </a:rPr>
              <a:t> </a:t>
            </a:r>
            <a:r>
              <a:rPr lang="en-US" sz="1800" b="1" dirty="0" err="1">
                <a:cs typeface="2  Lotus" pitchFamily="2" charset="-78"/>
              </a:rPr>
              <a:t>Reymond</a:t>
            </a:r>
            <a:r>
              <a:rPr lang="en-US" sz="1800" b="1" dirty="0">
                <a:cs typeface="2  Lotus" pitchFamily="2" charset="-78"/>
              </a:rPr>
              <a:t> </a:t>
            </a:r>
            <a:r>
              <a:rPr lang="en-US" sz="1800" b="1" dirty="0" err="1">
                <a:cs typeface="2  Lotus" pitchFamily="2" charset="-78"/>
              </a:rPr>
              <a:t>Goertz</a:t>
            </a:r>
            <a:r>
              <a:rPr lang="en-US" sz="1800" b="1" dirty="0">
                <a:cs typeface="2  Lotus" pitchFamily="2" charset="-78"/>
              </a:rPr>
              <a:t> </a:t>
            </a:r>
            <a:r>
              <a:rPr lang="ar-SA" sz="1800" b="1" dirty="0">
                <a:cs typeface="2  Lotus" pitchFamily="2" charset="-78"/>
              </a:rPr>
              <a:t>اولین بازوی مفصلی کنترل از راه دور را برای انجام مأموریت هسته‌ای طراحی کرد. طراحی آن مبتنی بر کلیه روابط متقابل مکانیکی بین بازوی اصلی و فرعی با استفاده از روش متداول تسمه و قرقره بود که نمونه‌هایی برگرفته از این طرح هنوز هم در مواردی که نیاز به لمس نمونه‌های کوچک هسته‌ای است، دیده </a:t>
            </a:r>
            <a:r>
              <a:rPr lang="ar-SA" sz="1800" b="1" dirty="0" smtClean="0">
                <a:cs typeface="2  Lotus" pitchFamily="2" charset="-78"/>
              </a:rPr>
              <a:t>می‌شود</a:t>
            </a:r>
            <a:r>
              <a:rPr lang="fa-IR" sz="1800" b="1" dirty="0" smtClean="0">
                <a:cs typeface="2  Lotus" pitchFamily="2" charset="-78"/>
              </a:rPr>
              <a:t>.</a:t>
            </a:r>
          </a:p>
          <a:p>
            <a:pPr algn="r" rtl="1">
              <a:lnSpc>
                <a:spcPct val="150000"/>
              </a:lnSpc>
            </a:pPr>
            <a:r>
              <a:rPr lang="fa-IR" sz="1800" b="1" dirty="0" smtClean="0">
                <a:cs typeface="2  Lotus" pitchFamily="2" charset="-78"/>
              </a:rPr>
              <a:t>سال 1954 میلادی:</a:t>
            </a:r>
            <a:endParaRPr lang="fa-IR" sz="1800" b="1" dirty="0">
              <a:cs typeface="2  Lotus" pitchFamily="2" charset="-78"/>
            </a:endParaRPr>
          </a:p>
          <a:p>
            <a:pPr marL="68580" indent="0" algn="r" rtl="1">
              <a:lnSpc>
                <a:spcPct val="150000"/>
              </a:lnSpc>
              <a:buNone/>
            </a:pPr>
            <a:r>
              <a:rPr lang="en-US" sz="1800" b="1" dirty="0" smtClean="0">
                <a:cs typeface="2  Lotus" pitchFamily="2" charset="-78"/>
              </a:rPr>
              <a:t>George </a:t>
            </a:r>
            <a:r>
              <a:rPr lang="en-US" sz="1800" b="1" dirty="0" err="1">
                <a:cs typeface="2  Lotus" pitchFamily="2" charset="-78"/>
              </a:rPr>
              <a:t>Devol</a:t>
            </a:r>
            <a:r>
              <a:rPr lang="en-US" sz="1800" b="1" dirty="0">
                <a:cs typeface="2  Lotus" pitchFamily="2" charset="-78"/>
              </a:rPr>
              <a:t> </a:t>
            </a:r>
            <a:r>
              <a:rPr lang="fa-IR" sz="1800" b="1" dirty="0" smtClean="0">
                <a:cs typeface="2  Lotus" pitchFamily="2" charset="-78"/>
              </a:rPr>
              <a:t> </a:t>
            </a:r>
            <a:r>
              <a:rPr lang="ar-SA" sz="1800" b="1" dirty="0" smtClean="0">
                <a:cs typeface="2  Lotus" pitchFamily="2" charset="-78"/>
              </a:rPr>
              <a:t>اولین </a:t>
            </a:r>
            <a:r>
              <a:rPr lang="ar-SA" sz="1800" b="1" dirty="0">
                <a:cs typeface="2  Lotus" pitchFamily="2" charset="-78"/>
              </a:rPr>
              <a:t>ربات قابل برنامه‌ریزی را طراحی و عبارت جهانی اتوماسیون را ابداع کرد</a:t>
            </a:r>
            <a:r>
              <a:rPr lang="en-US" sz="1800" b="1" dirty="0">
                <a:cs typeface="2  Lotus" pitchFamily="2" charset="-78"/>
              </a:rPr>
              <a:t>. </a:t>
            </a:r>
            <a:r>
              <a:rPr lang="ar-SA" sz="1800" b="1" dirty="0">
                <a:cs typeface="2  Lotus" pitchFamily="2" charset="-78"/>
              </a:rPr>
              <a:t>این امر زمینه‌ای برای نام‌گذاری این شرکت به</a:t>
            </a:r>
            <a:r>
              <a:rPr lang="en-US" sz="1800" b="1" dirty="0">
                <a:cs typeface="2  Lotus" pitchFamily="2" charset="-78"/>
              </a:rPr>
              <a:t> </a:t>
            </a:r>
            <a:r>
              <a:rPr lang="en-US" sz="1800" b="1" dirty="0" err="1">
                <a:cs typeface="2  Lotus" pitchFamily="2" charset="-78"/>
              </a:rPr>
              <a:t>Unimation</a:t>
            </a:r>
            <a:r>
              <a:rPr lang="en-US" sz="1800" b="1" dirty="0">
                <a:cs typeface="2  Lotus" pitchFamily="2" charset="-78"/>
              </a:rPr>
              <a:t> </a:t>
            </a:r>
            <a:r>
              <a:rPr lang="ar-SA" sz="1800" b="1" dirty="0">
                <a:cs typeface="2  Lotus" pitchFamily="2" charset="-78"/>
              </a:rPr>
              <a:t>در آینده شد</a:t>
            </a:r>
            <a:r>
              <a:rPr lang="en-US" sz="1800" b="1" dirty="0" smtClean="0">
                <a:cs typeface="2  Lotus" pitchFamily="2" charset="-78"/>
              </a:rPr>
              <a:t>.</a:t>
            </a:r>
            <a:endParaRPr lang="en-US" sz="1800" b="1" dirty="0">
              <a:cs typeface="2  Lotus" pitchFamily="2" charset="-78"/>
            </a:endParaRPr>
          </a:p>
        </p:txBody>
      </p:sp>
    </p:spTree>
    <p:extLst>
      <p:ext uri="{BB962C8B-B14F-4D97-AF65-F5344CB8AC3E}">
        <p14:creationId xmlns:p14="http://schemas.microsoft.com/office/powerpoint/2010/main" val="3552113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024744" cy="838200"/>
          </a:xfrm>
        </p:spPr>
        <p:txBody>
          <a:bodyPr>
            <a:normAutofit/>
          </a:bodyPr>
          <a:lstStyle/>
          <a:p>
            <a:pPr algn="r" rtl="1"/>
            <a:r>
              <a:rPr lang="fa-IR" b="1" dirty="0" smtClean="0">
                <a:cs typeface="2  Lotus" pitchFamily="2" charset="-78"/>
              </a:rPr>
              <a:t>تاریخچه</a:t>
            </a:r>
            <a:endParaRPr lang="en-US" b="1" dirty="0">
              <a:cs typeface="2  Lotus" pitchFamily="2" charset="-78"/>
            </a:endParaRPr>
          </a:p>
        </p:txBody>
      </p:sp>
      <p:sp>
        <p:nvSpPr>
          <p:cNvPr id="3" name="Content Placeholder 2"/>
          <p:cNvSpPr>
            <a:spLocks noGrp="1"/>
          </p:cNvSpPr>
          <p:nvPr>
            <p:ph idx="1"/>
          </p:nvPr>
        </p:nvSpPr>
        <p:spPr>
          <a:xfrm>
            <a:off x="914400" y="1295400"/>
            <a:ext cx="7543800" cy="4724400"/>
          </a:xfrm>
        </p:spPr>
        <p:txBody>
          <a:bodyPr>
            <a:noAutofit/>
          </a:bodyPr>
          <a:lstStyle/>
          <a:p>
            <a:pPr algn="r" rtl="1">
              <a:lnSpc>
                <a:spcPct val="150000"/>
              </a:lnSpc>
            </a:pPr>
            <a:r>
              <a:rPr lang="fa-IR" sz="1800" b="1" dirty="0" smtClean="0">
                <a:cs typeface="2  Lotus" pitchFamily="2" charset="-78"/>
              </a:rPr>
              <a:t>سال 1959 میلادی:</a:t>
            </a:r>
            <a:r>
              <a:rPr lang="en-US" sz="1800" b="1" dirty="0">
                <a:cs typeface="2  Lotus" pitchFamily="2" charset="-78"/>
              </a:rPr>
              <a:t/>
            </a:r>
            <a:br>
              <a:rPr lang="en-US" sz="1800" b="1" dirty="0">
                <a:cs typeface="2  Lotus" pitchFamily="2" charset="-78"/>
              </a:rPr>
            </a:br>
            <a:r>
              <a:rPr lang="en-US" sz="1800" b="1" dirty="0" smtClean="0">
                <a:cs typeface="2  Lotus" pitchFamily="2" charset="-78"/>
              </a:rPr>
              <a:t>Marvin </a:t>
            </a:r>
            <a:r>
              <a:rPr lang="en-US" sz="1800" b="1" dirty="0" err="1">
                <a:cs typeface="2  Lotus" pitchFamily="2" charset="-78"/>
              </a:rPr>
              <a:t>Minsky</a:t>
            </a:r>
            <a:r>
              <a:rPr lang="en-US" sz="1800" b="1" dirty="0">
                <a:cs typeface="2  Lotus" pitchFamily="2" charset="-78"/>
              </a:rPr>
              <a:t> </a:t>
            </a:r>
            <a:r>
              <a:rPr lang="ar-SA" sz="1800" b="1" dirty="0">
                <a:cs typeface="2  Lotus" pitchFamily="2" charset="-78"/>
              </a:rPr>
              <a:t>و</a:t>
            </a:r>
            <a:r>
              <a:rPr lang="en-US" sz="1800" b="1" dirty="0">
                <a:cs typeface="2  Lotus" pitchFamily="2" charset="-78"/>
              </a:rPr>
              <a:t> John McCarthy </a:t>
            </a:r>
            <a:r>
              <a:rPr lang="ar-SA" sz="1800" b="1" dirty="0">
                <a:cs typeface="2  Lotus" pitchFamily="2" charset="-78"/>
              </a:rPr>
              <a:t>آزمایشگاه هوش مصنوعی را در</a:t>
            </a:r>
            <a:r>
              <a:rPr lang="en-US" sz="1800" b="1" dirty="0">
                <a:cs typeface="2  Lotus" pitchFamily="2" charset="-78"/>
              </a:rPr>
              <a:t> MIT </a:t>
            </a:r>
            <a:r>
              <a:rPr lang="ar-SA" sz="1800" b="1" dirty="0">
                <a:cs typeface="2  Lotus" pitchFamily="2" charset="-78"/>
              </a:rPr>
              <a:t>بنا نهادند</a:t>
            </a:r>
            <a:r>
              <a:rPr lang="en-US" sz="1800" b="1" dirty="0" smtClean="0">
                <a:cs typeface="2  Lotus" pitchFamily="2" charset="-78"/>
              </a:rPr>
              <a:t>.</a:t>
            </a:r>
            <a:endParaRPr lang="fa-IR" sz="1800" b="1" dirty="0" smtClean="0">
              <a:cs typeface="2  Lotus" pitchFamily="2" charset="-78"/>
            </a:endParaRPr>
          </a:p>
          <a:p>
            <a:pPr algn="r" rtl="1">
              <a:lnSpc>
                <a:spcPct val="150000"/>
              </a:lnSpc>
            </a:pPr>
            <a:r>
              <a:rPr lang="fa-IR" sz="1800" b="1" dirty="0" smtClean="0">
                <a:cs typeface="2  Lotus" pitchFamily="2" charset="-78"/>
              </a:rPr>
              <a:t>سال 1960 میلادی:</a:t>
            </a:r>
            <a:r>
              <a:rPr lang="en-US" sz="1800" b="1" dirty="0">
                <a:cs typeface="2  Lotus" pitchFamily="2" charset="-78"/>
              </a:rPr>
              <a:t/>
            </a:r>
            <a:br>
              <a:rPr lang="en-US" sz="1800" b="1" dirty="0">
                <a:cs typeface="2  Lotus" pitchFamily="2" charset="-78"/>
              </a:rPr>
            </a:br>
            <a:r>
              <a:rPr lang="en-US" sz="1800" b="1" dirty="0" err="1" smtClean="0">
                <a:cs typeface="2  Lotus" pitchFamily="2" charset="-78"/>
              </a:rPr>
              <a:t>Unimation</a:t>
            </a:r>
            <a:r>
              <a:rPr lang="en-US" sz="1800" b="1" dirty="0" smtClean="0">
                <a:cs typeface="2  Lotus" pitchFamily="2" charset="-78"/>
              </a:rPr>
              <a:t> </a:t>
            </a:r>
            <a:r>
              <a:rPr lang="ar-SA" sz="1800" b="1" dirty="0">
                <a:cs typeface="2  Lotus" pitchFamily="2" charset="-78"/>
              </a:rPr>
              <a:t>توسط شرکت</a:t>
            </a:r>
            <a:r>
              <a:rPr lang="en-US" sz="1800" b="1" dirty="0">
                <a:cs typeface="2  Lotus" pitchFamily="2" charset="-78"/>
              </a:rPr>
              <a:t> </a:t>
            </a:r>
            <a:r>
              <a:rPr lang="en-US" sz="1800" b="1" dirty="0" err="1">
                <a:cs typeface="2  Lotus" pitchFamily="2" charset="-78"/>
              </a:rPr>
              <a:t>Coudoc</a:t>
            </a:r>
            <a:r>
              <a:rPr lang="en-US" sz="1800" b="1" dirty="0">
                <a:cs typeface="2  Lotus" pitchFamily="2" charset="-78"/>
              </a:rPr>
              <a:t> </a:t>
            </a:r>
            <a:r>
              <a:rPr lang="ar-SA" sz="1800" b="1" dirty="0">
                <a:cs typeface="2  Lotus" pitchFamily="2" charset="-78"/>
              </a:rPr>
              <a:t>خریداری شد و توسعه سیستم ربات‌های آن آغاز گردید. کارخانجات ساخت تراشه مانند</a:t>
            </a:r>
            <a:r>
              <a:rPr lang="en-US" sz="1800" b="1" dirty="0">
                <a:cs typeface="2  Lotus" pitchFamily="2" charset="-78"/>
              </a:rPr>
              <a:t> AMF </a:t>
            </a:r>
            <a:r>
              <a:rPr lang="ar-SA" sz="1800" b="1" dirty="0">
                <a:cs typeface="2  Lotus" pitchFamily="2" charset="-78"/>
              </a:rPr>
              <a:t>پس از آن شناخته شدند و اولین ربات استوانه ای شکل به نام</a:t>
            </a:r>
            <a:r>
              <a:rPr lang="en-US" sz="1800" b="1" dirty="0">
                <a:cs typeface="2  Lotus" pitchFamily="2" charset="-78"/>
              </a:rPr>
              <a:t> </a:t>
            </a:r>
            <a:r>
              <a:rPr lang="en-US" sz="1800" b="1" dirty="0" err="1">
                <a:cs typeface="2  Lotus" pitchFamily="2" charset="-78"/>
              </a:rPr>
              <a:t>Versatran</a:t>
            </a:r>
            <a:r>
              <a:rPr lang="en-US" sz="1800" b="1" dirty="0">
                <a:cs typeface="2  Lotus" pitchFamily="2" charset="-78"/>
              </a:rPr>
              <a:t> </a:t>
            </a:r>
            <a:r>
              <a:rPr lang="ar-SA" sz="1800" b="1" dirty="0">
                <a:cs typeface="2  Lotus" pitchFamily="2" charset="-78"/>
              </a:rPr>
              <a:t>که </a:t>
            </a:r>
            <a:r>
              <a:rPr lang="ar-SA" sz="1800" b="1" dirty="0" smtClean="0">
                <a:cs typeface="2  Lotus" pitchFamily="2" charset="-78"/>
              </a:rPr>
              <a:t>توسط</a:t>
            </a:r>
            <a:r>
              <a:rPr lang="fa-IR" sz="1800" b="1" dirty="0" smtClean="0">
                <a:cs typeface="2  Lotus" pitchFamily="2" charset="-78"/>
              </a:rPr>
              <a:t> </a:t>
            </a:r>
            <a:r>
              <a:rPr lang="en-US" sz="1800" b="1" dirty="0" smtClean="0">
                <a:cs typeface="2  Lotus" pitchFamily="2" charset="-78"/>
              </a:rPr>
              <a:t> </a:t>
            </a:r>
            <a:r>
              <a:rPr lang="en-US" sz="1800" b="1" dirty="0">
                <a:cs typeface="2  Lotus" pitchFamily="2" charset="-78"/>
              </a:rPr>
              <a:t>Harry </a:t>
            </a:r>
            <a:r>
              <a:rPr lang="en-US" sz="1800" b="1" dirty="0" err="1" smtClean="0">
                <a:cs typeface="2  Lotus" pitchFamily="2" charset="-78"/>
              </a:rPr>
              <a:t>Johnson&amp;amp</a:t>
            </a:r>
            <a:r>
              <a:rPr lang="fa-IR" sz="1800" b="1" dirty="0" smtClean="0">
                <a:cs typeface="2  Lotus" pitchFamily="2" charset="-78"/>
              </a:rPr>
              <a:t> </a:t>
            </a:r>
            <a:r>
              <a:rPr lang="en-US" sz="1800" b="1" dirty="0" err="1" smtClean="0">
                <a:cs typeface="2  Lotus" pitchFamily="2" charset="-78"/>
              </a:rPr>
              <a:t>Veljkomilen</a:t>
            </a:r>
            <a:r>
              <a:rPr lang="en-US" sz="1800" b="1" dirty="0" smtClean="0">
                <a:cs typeface="2  Lotus" pitchFamily="2" charset="-78"/>
              </a:rPr>
              <a:t> </a:t>
            </a:r>
            <a:r>
              <a:rPr lang="en-US" sz="1800" b="1" dirty="0" err="1">
                <a:cs typeface="2  Lotus" pitchFamily="2" charset="-78"/>
              </a:rPr>
              <a:t>kovic</a:t>
            </a:r>
            <a:r>
              <a:rPr lang="en-US" sz="1800" b="1" dirty="0">
                <a:cs typeface="2  Lotus" pitchFamily="2" charset="-78"/>
              </a:rPr>
              <a:t> </a:t>
            </a:r>
            <a:r>
              <a:rPr lang="ar-SA" sz="1800" b="1" dirty="0">
                <a:cs typeface="2  Lotus" pitchFamily="2" charset="-78"/>
              </a:rPr>
              <a:t>طراحی شده بود، فروش رفت</a:t>
            </a:r>
            <a:r>
              <a:rPr lang="en-US" sz="1800" b="1" dirty="0" smtClean="0">
                <a:cs typeface="2  Lotus" pitchFamily="2" charset="-78"/>
              </a:rPr>
              <a:t>.</a:t>
            </a:r>
            <a:endParaRPr lang="fa-IR" sz="1800" b="1" dirty="0" smtClean="0">
              <a:cs typeface="2  Lotus" pitchFamily="2" charset="-78"/>
            </a:endParaRPr>
          </a:p>
          <a:p>
            <a:pPr algn="r" rtl="1">
              <a:lnSpc>
                <a:spcPct val="150000"/>
              </a:lnSpc>
            </a:pPr>
            <a:r>
              <a:rPr lang="fa-IR" sz="1800" b="1" dirty="0" smtClean="0">
                <a:cs typeface="2  Lotus" pitchFamily="2" charset="-78"/>
              </a:rPr>
              <a:t>سال 1962 میلادی:</a:t>
            </a:r>
            <a:r>
              <a:rPr lang="en-US" sz="1800" b="1" dirty="0">
                <a:cs typeface="2  Lotus" pitchFamily="2" charset="-78"/>
              </a:rPr>
              <a:t/>
            </a:r>
            <a:br>
              <a:rPr lang="en-US" sz="1800" b="1" dirty="0">
                <a:cs typeface="2  Lotus" pitchFamily="2" charset="-78"/>
              </a:rPr>
            </a:br>
            <a:r>
              <a:rPr lang="ar-SA" sz="1800" b="1" dirty="0" smtClean="0">
                <a:cs typeface="2  Lotus" pitchFamily="2" charset="-78"/>
              </a:rPr>
              <a:t>جنرال </a:t>
            </a:r>
            <a:r>
              <a:rPr lang="ar-SA" sz="1800" b="1" dirty="0">
                <a:cs typeface="2  Lotus" pitchFamily="2" charset="-78"/>
              </a:rPr>
              <a:t>موتورز اولین ربات صنعتی را از</a:t>
            </a:r>
            <a:r>
              <a:rPr lang="en-US" sz="1800" b="1" dirty="0">
                <a:cs typeface="2  Lotus" pitchFamily="2" charset="-78"/>
              </a:rPr>
              <a:t> </a:t>
            </a:r>
            <a:r>
              <a:rPr lang="en-US" sz="1800" b="1" dirty="0" err="1">
                <a:cs typeface="2  Lotus" pitchFamily="2" charset="-78"/>
              </a:rPr>
              <a:t>Unimation</a:t>
            </a:r>
            <a:r>
              <a:rPr lang="en-US" sz="1800" b="1" dirty="0">
                <a:cs typeface="2  Lotus" pitchFamily="2" charset="-78"/>
              </a:rPr>
              <a:t> </a:t>
            </a:r>
            <a:r>
              <a:rPr lang="ar-SA" sz="1800" b="1" dirty="0">
                <a:cs typeface="2  Lotus" pitchFamily="2" charset="-78"/>
              </a:rPr>
              <a:t>خریداری کرد و آن را در خط تولید خود قرار داد</a:t>
            </a:r>
            <a:r>
              <a:rPr lang="en-US" sz="1800" b="1" dirty="0">
                <a:cs typeface="2  Lotus" pitchFamily="2" charset="-78"/>
              </a:rPr>
              <a:t>.</a:t>
            </a:r>
          </a:p>
        </p:txBody>
      </p:sp>
    </p:spTree>
    <p:extLst>
      <p:ext uri="{BB962C8B-B14F-4D97-AF65-F5344CB8AC3E}">
        <p14:creationId xmlns:p14="http://schemas.microsoft.com/office/powerpoint/2010/main" val="2146342798"/>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heme5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Theme56</Template>
  <TotalTime>324</TotalTime>
  <Words>3375</Words>
  <Application>Microsoft Office PowerPoint</Application>
  <PresentationFormat>On-screen Show (4:3)</PresentationFormat>
  <Paragraphs>294</Paragraphs>
  <Slides>53</Slides>
  <Notes>0</Notes>
  <HiddenSlides>0</HiddenSlides>
  <MMClips>0</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53</vt:i4>
      </vt:variant>
    </vt:vector>
  </HeadingPairs>
  <TitlesOfParts>
    <vt:vector size="59" baseType="lpstr">
      <vt:lpstr>Theme56</vt:lpstr>
      <vt:lpstr>Custom Design</vt:lpstr>
      <vt:lpstr>Austin</vt:lpstr>
      <vt:lpstr>Equation</vt:lpstr>
      <vt:lpstr>Microsoft Equation 3.0</vt:lpstr>
      <vt:lpstr>Bitmap Image</vt:lpstr>
      <vt:lpstr>SMART ROBOTS ربات های هوشمند</vt:lpstr>
      <vt:lpstr>ربات</vt:lpstr>
      <vt:lpstr>PowerPoint Presentation</vt:lpstr>
      <vt:lpstr>تاریخچه</vt:lpstr>
      <vt:lpstr>تاریخچه</vt:lpstr>
      <vt:lpstr>تاریخچه</vt:lpstr>
      <vt:lpstr>تاریخچه</vt:lpstr>
      <vt:lpstr>تاریخچه</vt:lpstr>
      <vt:lpstr>تاریخچه</vt:lpstr>
      <vt:lpstr>تاریخچه</vt:lpstr>
      <vt:lpstr>تاریخچه</vt:lpstr>
      <vt:lpstr>تاریخچه</vt:lpstr>
      <vt:lpstr>تاریخچه</vt:lpstr>
      <vt:lpstr>تاریخچه</vt:lpstr>
      <vt:lpstr>تاریخچه</vt:lpstr>
      <vt:lpstr>تاریخچه</vt:lpstr>
      <vt:lpstr>ربات هوشمند</vt:lpstr>
      <vt:lpstr>اعمال اصلی یک روبات هوشمند</vt:lpstr>
      <vt:lpstr>روشهای مختلف تعامل روبات با محیط</vt:lpstr>
      <vt:lpstr>سنسورهای  روباتهای هوشمند</vt:lpstr>
      <vt:lpstr>PowerPoint Presentation</vt:lpstr>
      <vt:lpstr>یادگیری تقویتی</vt:lpstr>
      <vt:lpstr>یادگیری تقویتی</vt:lpstr>
      <vt:lpstr>یادگیری تقویتی</vt:lpstr>
      <vt:lpstr>PowerPoint Presentation</vt:lpstr>
      <vt:lpstr>یادگیری تقویتی</vt:lpstr>
      <vt:lpstr>مثال: یادگیری حرکت در یک محیط ناشناخته</vt:lpstr>
      <vt:lpstr>اجزای ربات ها</vt:lpstr>
      <vt:lpstr>علم رباتیک</vt:lpstr>
      <vt:lpstr> وضعیت رباتیک در ایران</vt:lpstr>
      <vt:lpstr>مزایای ربات ها</vt:lpstr>
      <vt:lpstr>بیکاری انبوه:</vt:lpstr>
      <vt:lpstr>اندام ذره ای:</vt:lpstr>
      <vt:lpstr>انواع ربات ها</vt:lpstr>
      <vt:lpstr>ربات جنگجو یا آدمکش</vt:lpstr>
      <vt:lpstr>نخستین گفتگوی مستقل ربات با انسان</vt:lpstr>
      <vt:lpstr>ربات آسیمو</vt:lpstr>
      <vt:lpstr>ربات pepper</vt:lpstr>
      <vt:lpstr>ربات BIGDOG</vt:lpstr>
      <vt:lpstr>ربات Spot</vt:lpstr>
      <vt:lpstr>ربات Robear</vt:lpstr>
      <vt:lpstr>ربات Nao</vt:lpstr>
      <vt:lpstr>ربات Muruta</vt:lpstr>
      <vt:lpstr>ربات های کارمند</vt:lpstr>
      <vt:lpstr>ربات های حشره</vt:lpstr>
      <vt:lpstr>ربات Bionic Kangaroo</vt:lpstr>
      <vt:lpstr>ربات انسان نمای H1N1 Flu</vt:lpstr>
      <vt:lpstr>ربات Octavia </vt:lpstr>
      <vt:lpstr>نانو ربات‌های زیستی</vt:lpstr>
      <vt:lpstr>نانو ربات‌های زیستی</vt:lpstr>
      <vt:lpstr>PowerPoint Presentation</vt:lpstr>
      <vt:lpstr>آینده ی علم رباتیک</vt:lpstr>
      <vt:lpstr>منابع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ROBOTS</dc:title>
  <dc:creator>Admin</dc:creator>
  <cp:lastModifiedBy>oskar</cp:lastModifiedBy>
  <cp:revision>64</cp:revision>
  <dcterms:created xsi:type="dcterms:W3CDTF">2017-01-03T21:29:40Z</dcterms:created>
  <dcterms:modified xsi:type="dcterms:W3CDTF">2017-01-04T13:13:01Z</dcterms:modified>
</cp:coreProperties>
</file>