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1"/>
  </p:sldMasterIdLst>
  <p:sldIdLst>
    <p:sldId id="256" r:id="rId2"/>
    <p:sldId id="299" r:id="rId3"/>
    <p:sldId id="257" r:id="rId4"/>
    <p:sldId id="258" r:id="rId5"/>
    <p:sldId id="259" r:id="rId6"/>
    <p:sldId id="277" r:id="rId7"/>
    <p:sldId id="283" r:id="rId8"/>
    <p:sldId id="294" r:id="rId9"/>
    <p:sldId id="278" r:id="rId10"/>
    <p:sldId id="311" r:id="rId11"/>
    <p:sldId id="312" r:id="rId12"/>
    <p:sldId id="313" r:id="rId13"/>
    <p:sldId id="314" r:id="rId14"/>
    <p:sldId id="315" r:id="rId15"/>
    <p:sldId id="316" r:id="rId16"/>
    <p:sldId id="317" r:id="rId17"/>
    <p:sldId id="318" r:id="rId18"/>
    <p:sldId id="298" r:id="rId19"/>
    <p:sldId id="260" r:id="rId20"/>
    <p:sldId id="261" r:id="rId21"/>
    <p:sldId id="262" r:id="rId22"/>
    <p:sldId id="263" r:id="rId23"/>
    <p:sldId id="264" r:id="rId24"/>
    <p:sldId id="265" r:id="rId25"/>
    <p:sldId id="266" r:id="rId26"/>
    <p:sldId id="267" r:id="rId27"/>
    <p:sldId id="288" r:id="rId28"/>
    <p:sldId id="279" r:id="rId29"/>
    <p:sldId id="307" r:id="rId30"/>
    <p:sldId id="280" r:id="rId31"/>
    <p:sldId id="281" r:id="rId32"/>
    <p:sldId id="282" r:id="rId33"/>
    <p:sldId id="295" r:id="rId34"/>
    <p:sldId id="301" r:id="rId35"/>
    <p:sldId id="302" r:id="rId36"/>
    <p:sldId id="308" r:id="rId37"/>
    <p:sldId id="289" r:id="rId38"/>
    <p:sldId id="303" r:id="rId39"/>
    <p:sldId id="309" r:id="rId40"/>
    <p:sldId id="304" r:id="rId41"/>
    <p:sldId id="310" r:id="rId42"/>
    <p:sldId id="306" r:id="rId43"/>
    <p:sldId id="297" r:id="rId44"/>
    <p:sldId id="269" r:id="rId45"/>
    <p:sldId id="270" r:id="rId46"/>
    <p:sldId id="271" r:id="rId47"/>
    <p:sldId id="272" r:id="rId48"/>
    <p:sldId id="273" r:id="rId49"/>
    <p:sldId id="290" r:id="rId50"/>
    <p:sldId id="285" r:id="rId51"/>
    <p:sldId id="284" r:id="rId52"/>
    <p:sldId id="286" r:id="rId53"/>
    <p:sldId id="287" r:id="rId54"/>
    <p:sldId id="296" r:id="rId55"/>
    <p:sldId id="305" r:id="rId56"/>
    <p:sldId id="293"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97" autoAdjust="0"/>
    <p:restoredTop sz="94660"/>
  </p:normalViewPr>
  <p:slideViewPr>
    <p:cSldViewPr snapToGrid="0">
      <p:cViewPr varScale="1">
        <p:scale>
          <a:sx n="69" d="100"/>
          <a:sy n="69" d="100"/>
        </p:scale>
        <p:origin x="-114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AAD347D-5ACD-4C99-B74B-A9C85AD731AF}" type="datetimeFigureOut">
              <a:rPr lang="en-US" smtClean="0"/>
              <a:t>12/27/2015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16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652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57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238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41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077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252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693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2587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690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76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509A250-FF31-4206-8172-F9D3106AACB1}" type="datetimeFigureOut">
              <a:rPr lang="en-US" smtClean="0"/>
              <a:t>12/27/2015</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02111984F565}"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9904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rahpoo.com/Default.aspx?spkPath=Washington"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rahpoo.com/Default.aspx?spkPath=Tolestoy"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5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4" name="Picture 3" descr="C:\Users\Zafar\AppData\Local\Microsoft\Windows\INetCache\Content.Word\osce-logo2.jpg"/>
          <p:cNvPicPr/>
          <p:nvPr/>
        </p:nvPicPr>
        <p:blipFill rotWithShape="1">
          <a:blip r:embed="rId2" cstate="print">
            <a:extLst>
              <a:ext uri="{28A0092B-C50C-407E-A947-70E740481C1C}">
                <a14:useLocalDpi xmlns:a14="http://schemas.microsoft.com/office/drawing/2010/main" val="0"/>
              </a:ext>
            </a:extLst>
          </a:blip>
          <a:srcRect l="321" t="25853" r="1476" b="47893"/>
          <a:stretch/>
        </p:blipFill>
        <p:spPr bwMode="auto">
          <a:xfrm>
            <a:off x="2176529" y="3232597"/>
            <a:ext cx="5988677" cy="1458671"/>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2156931" y="4870813"/>
            <a:ext cx="6098308" cy="635687"/>
          </a:xfrm>
          <a:prstGeom prst="rect">
            <a:avLst/>
          </a:prstGeom>
        </p:spPr>
        <p:txBody>
          <a:bodyPr wrap="square">
            <a:spAutoFit/>
          </a:bodyPr>
          <a:lstStyle/>
          <a:p>
            <a:pPr algn="ctr" rtl="1">
              <a:lnSpc>
                <a:spcPct val="107000"/>
              </a:lnSpc>
              <a:spcAft>
                <a:spcPts val="800"/>
              </a:spcAft>
            </a:pPr>
            <a:r>
              <a:rPr lang="fa-IR" sz="3300" b="1" dirty="0" smtClean="0">
                <a:solidFill>
                  <a:srgbClr val="C00000"/>
                </a:solidFill>
                <a:latin typeface="Tahoma" panose="020B0604030504040204" pitchFamily="34" charset="0"/>
                <a:ea typeface="Times New Roman" panose="02020603050405020304" pitchFamily="18" charset="0"/>
                <a:cs typeface="B Titr" panose="00000700000000000000" pitchFamily="2" charset="-78"/>
              </a:rPr>
              <a:t>کنفرانس </a:t>
            </a:r>
            <a:r>
              <a:rPr lang="fa-IR" sz="3300" b="1" dirty="0">
                <a:solidFill>
                  <a:srgbClr val="C00000"/>
                </a:solidFill>
                <a:latin typeface="Tahoma" panose="020B0604030504040204" pitchFamily="34" charset="0"/>
                <a:ea typeface="Times New Roman" panose="02020603050405020304" pitchFamily="18" charset="0"/>
                <a:cs typeface="B Titr" panose="00000700000000000000" pitchFamily="2" charset="-78"/>
              </a:rPr>
              <a:t>امنیت و همکاری اروپا (1975)</a:t>
            </a:r>
            <a:endParaRPr lang="en-US" sz="33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117174" y="5420791"/>
            <a:ext cx="6187460" cy="367408"/>
          </a:xfrm>
          <a:prstGeom prst="rect">
            <a:avLst/>
          </a:prstGeom>
        </p:spPr>
        <p:txBody>
          <a:bodyPr wrap="square">
            <a:spAutoFit/>
          </a:bodyPr>
          <a:lstStyle/>
          <a:p>
            <a:pPr algn="ctr" rtl="1">
              <a:lnSpc>
                <a:spcPct val="107000"/>
              </a:lnSpc>
              <a:spcAft>
                <a:spcPts val="800"/>
              </a:spcAft>
            </a:pPr>
            <a:r>
              <a:rPr lang="en-US" b="1" dirty="0">
                <a:solidFill>
                  <a:srgbClr val="1F4E79"/>
                </a:solidFill>
                <a:latin typeface="Tw Cen MT Condensed Extra Bold" panose="020B0803020202020204" pitchFamily="34" charset="0"/>
                <a:ea typeface="Times New Roman" panose="02020603050405020304" pitchFamily="18" charset="0"/>
                <a:cs typeface="B Titr" panose="00000700000000000000" pitchFamily="2" charset="-78"/>
              </a:rPr>
              <a:t>O</a:t>
            </a:r>
            <a:r>
              <a:rPr lang="en-US" dirty="0">
                <a:latin typeface="Tw Cen MT Condensed Extra Bold" panose="020B0803020202020204" pitchFamily="34" charset="0"/>
                <a:ea typeface="Times New Roman" panose="02020603050405020304" pitchFamily="18" charset="0"/>
                <a:cs typeface="B Titr" panose="00000700000000000000" pitchFamily="2" charset="-78"/>
              </a:rPr>
              <a:t>rganization for </a:t>
            </a:r>
            <a:r>
              <a:rPr lang="en-US" b="1" dirty="0">
                <a:solidFill>
                  <a:srgbClr val="1F4E79"/>
                </a:solidFill>
                <a:latin typeface="Tw Cen MT Condensed Extra Bold" panose="020B0803020202020204" pitchFamily="34" charset="0"/>
                <a:ea typeface="Times New Roman" panose="02020603050405020304" pitchFamily="18" charset="0"/>
                <a:cs typeface="B Titr" panose="00000700000000000000" pitchFamily="2" charset="-78"/>
              </a:rPr>
              <a:t>S</a:t>
            </a:r>
            <a:r>
              <a:rPr lang="en-US" dirty="0">
                <a:latin typeface="Tw Cen MT Condensed Extra Bold" panose="020B0803020202020204" pitchFamily="34" charset="0"/>
                <a:ea typeface="Times New Roman" panose="02020603050405020304" pitchFamily="18" charset="0"/>
                <a:cs typeface="B Titr" panose="00000700000000000000" pitchFamily="2" charset="-78"/>
              </a:rPr>
              <a:t>ecurity and </a:t>
            </a:r>
            <a:r>
              <a:rPr lang="en-US" b="1" dirty="0">
                <a:solidFill>
                  <a:srgbClr val="1F4E79"/>
                </a:solidFill>
                <a:latin typeface="Tw Cen MT Condensed Extra Bold" panose="020B0803020202020204" pitchFamily="34" charset="0"/>
                <a:ea typeface="Times New Roman" panose="02020603050405020304" pitchFamily="18" charset="0"/>
                <a:cs typeface="B Titr" panose="00000700000000000000" pitchFamily="2" charset="-78"/>
              </a:rPr>
              <a:t>C</a:t>
            </a:r>
            <a:r>
              <a:rPr lang="en-US" dirty="0">
                <a:latin typeface="Tw Cen MT Condensed Extra Bold" panose="020B0803020202020204" pitchFamily="34" charset="0"/>
                <a:ea typeface="Times New Roman" panose="02020603050405020304" pitchFamily="18" charset="0"/>
                <a:cs typeface="B Titr" panose="00000700000000000000" pitchFamily="2" charset="-78"/>
              </a:rPr>
              <a:t>o-operation in </a:t>
            </a:r>
            <a:r>
              <a:rPr lang="en-US" b="1" dirty="0" err="1">
                <a:solidFill>
                  <a:srgbClr val="1F4E79"/>
                </a:solidFill>
                <a:latin typeface="Tw Cen MT Condensed Extra Bold" panose="020B0803020202020204" pitchFamily="34" charset="0"/>
                <a:ea typeface="Times New Roman" panose="02020603050405020304" pitchFamily="18" charset="0"/>
                <a:cs typeface="B Titr" panose="00000700000000000000" pitchFamily="2" charset="-78"/>
              </a:rPr>
              <a:t>E</a:t>
            </a:r>
            <a:r>
              <a:rPr lang="en-US" dirty="0" err="1">
                <a:latin typeface="Tw Cen MT Condensed Extra Bold" panose="020B0803020202020204" pitchFamily="34" charset="0"/>
                <a:ea typeface="Times New Roman" panose="02020603050405020304" pitchFamily="18" charset="0"/>
                <a:cs typeface="B Titr" panose="00000700000000000000" pitchFamily="2" charset="-78"/>
              </a:rPr>
              <a:t>rupe</a:t>
            </a:r>
            <a:endParaRPr lang="en-US" dirty="0">
              <a:effectLst/>
              <a:latin typeface="Tw Cen MT Condensed Extra Bold" panose="020B0803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2208307" y="5795653"/>
            <a:ext cx="5764720" cy="388696"/>
          </a:xfrm>
          <a:prstGeom prst="rect">
            <a:avLst/>
          </a:prstGeom>
        </p:spPr>
        <p:txBody>
          <a:bodyPr wrap="none">
            <a:spAutoFit/>
          </a:bodyPr>
          <a:lstStyle/>
          <a:p>
            <a:pPr algn="r" rtl="1">
              <a:lnSpc>
                <a:spcPct val="107000"/>
              </a:lnSpc>
              <a:spcAft>
                <a:spcPts val="800"/>
              </a:spcAft>
            </a:pPr>
            <a:r>
              <a:rPr lang="fa-IR" sz="1750" b="1" dirty="0">
                <a:latin typeface="Tahoma" panose="020B0604030504040204" pitchFamily="34" charset="0"/>
                <a:ea typeface="Times New Roman" panose="02020603050405020304" pitchFamily="18" charset="0"/>
                <a:cs typeface="B Mitra" panose="00000400000000000000" pitchFamily="2" charset="-78"/>
              </a:rPr>
              <a:t>استاد: آقای دکتر حسین طوسی معتمد </a:t>
            </a:r>
            <a:r>
              <a:rPr lang="fa-IR" sz="1750" b="1" dirty="0" smtClean="0">
                <a:latin typeface="Tahoma" panose="020B0604030504040204" pitchFamily="34" charset="0"/>
                <a:ea typeface="Times New Roman" panose="02020603050405020304" pitchFamily="18" charset="0"/>
                <a:cs typeface="B Mitra" panose="00000400000000000000" pitchFamily="2" charset="-78"/>
              </a:rPr>
              <a:t>       ارائه : </a:t>
            </a:r>
            <a:r>
              <a:rPr lang="fa-IR" sz="1750" b="1" dirty="0">
                <a:latin typeface="Tahoma" panose="020B0604030504040204" pitchFamily="34" charset="0"/>
                <a:ea typeface="Times New Roman" panose="02020603050405020304" pitchFamily="18" charset="0"/>
                <a:cs typeface="B Mitra" panose="00000400000000000000" pitchFamily="2" charset="-78"/>
              </a:rPr>
              <a:t>علیرضا </a:t>
            </a:r>
            <a:r>
              <a:rPr lang="fa-IR" sz="1750" b="1" dirty="0" smtClean="0">
                <a:latin typeface="Tahoma" panose="020B0604030504040204" pitchFamily="34" charset="0"/>
                <a:ea typeface="Times New Roman" panose="02020603050405020304" pitchFamily="18" charset="0"/>
                <a:cs typeface="B Mitra" panose="00000400000000000000" pitchFamily="2" charset="-78"/>
              </a:rPr>
              <a:t>ظفر-جلالی پور</a:t>
            </a:r>
            <a:endParaRPr lang="en-US" sz="17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525109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320799"/>
            <a:ext cx="10854791" cy="4524315"/>
          </a:xfrm>
          <a:prstGeom prst="rect">
            <a:avLst/>
          </a:prstGeom>
        </p:spPr>
        <p:txBody>
          <a:bodyPr wrap="square">
            <a:spAutoFit/>
          </a:bodyPr>
          <a:lstStyle/>
          <a:p>
            <a:pPr algn="r" rtl="1"/>
            <a:r>
              <a:rPr lang="fa-IR" sz="2400" b="1" dirty="0">
                <a:solidFill>
                  <a:srgbClr val="C00000"/>
                </a:solidFill>
                <a:cs typeface="B Mitra" panose="00000400000000000000" pitchFamily="2" charset="-78"/>
              </a:rPr>
              <a:t>سوال مربوط به امنیت در اروپا</a:t>
            </a:r>
            <a:endParaRPr lang="en-US" sz="2400" b="1" dirty="0">
              <a:solidFill>
                <a:srgbClr val="C00000"/>
              </a:solidFill>
              <a:cs typeface="B Mitra" panose="00000400000000000000" pitchFamily="2" charset="-78"/>
            </a:endParaRPr>
          </a:p>
          <a:p>
            <a:pPr algn="r" rtl="1"/>
            <a:r>
              <a:rPr lang="fa-IR" sz="2400" b="1" dirty="0">
                <a:cs typeface="B Mitra" panose="00000400000000000000" pitchFamily="2" charset="-78"/>
              </a:rPr>
              <a:t>1. (الف) اعلامیه اصول هدایت روابط بین کشورهای شرکت کننده</a:t>
            </a:r>
            <a:endParaRPr lang="en-US" sz="2400" b="1" dirty="0">
              <a:cs typeface="B Mitra" panose="00000400000000000000" pitchFamily="2" charset="-78"/>
            </a:endParaRPr>
          </a:p>
          <a:p>
            <a:pPr algn="r" rtl="1"/>
            <a:r>
              <a:rPr lang="en-US" sz="2400" b="1" dirty="0">
                <a:cs typeface="B Mitra" panose="00000400000000000000" pitchFamily="2" charset="-78"/>
              </a:rPr>
              <a:t>I</a:t>
            </a:r>
            <a:r>
              <a:rPr lang="fa-IR" sz="2400" b="1" dirty="0">
                <a:cs typeface="B Mitra" panose="00000400000000000000" pitchFamily="2" charset="-78"/>
              </a:rPr>
              <a:t>. تساوی حاکمیت، احترام به حقوق ذاتی در حاکمیت</a:t>
            </a:r>
            <a:endParaRPr lang="en-US" sz="2400" b="1" dirty="0">
              <a:cs typeface="B Mitra" panose="00000400000000000000" pitchFamily="2" charset="-78"/>
            </a:endParaRPr>
          </a:p>
          <a:p>
            <a:pPr algn="r" rtl="1"/>
            <a:r>
              <a:rPr lang="en-US" sz="2400" b="1" dirty="0">
                <a:cs typeface="B Mitra" panose="00000400000000000000" pitchFamily="2" charset="-78"/>
              </a:rPr>
              <a:t>II</a:t>
            </a:r>
            <a:r>
              <a:rPr lang="fa-IR" sz="2400" b="1" dirty="0">
                <a:cs typeface="B Mitra" panose="00000400000000000000" pitchFamily="2" charset="-78"/>
              </a:rPr>
              <a:t>. خودداری از تهدید یا استفاده از زور</a:t>
            </a:r>
            <a:endParaRPr lang="en-US" sz="2400" b="1" dirty="0">
              <a:cs typeface="B Mitra" panose="00000400000000000000" pitchFamily="2" charset="-78"/>
            </a:endParaRPr>
          </a:p>
          <a:p>
            <a:pPr algn="r" rtl="1"/>
            <a:r>
              <a:rPr lang="en-US" sz="2400" b="1" dirty="0">
                <a:cs typeface="B Mitra" panose="00000400000000000000" pitchFamily="2" charset="-78"/>
              </a:rPr>
              <a:t>III</a:t>
            </a:r>
            <a:r>
              <a:rPr lang="fa-IR" sz="2400" b="1" dirty="0">
                <a:cs typeface="B Mitra" panose="00000400000000000000" pitchFamily="2" charset="-78"/>
              </a:rPr>
              <a:t>. مصونیت از مرزهای</a:t>
            </a:r>
            <a:endParaRPr lang="en-US" sz="2400" b="1" dirty="0">
              <a:cs typeface="B Mitra" panose="00000400000000000000" pitchFamily="2" charset="-78"/>
            </a:endParaRPr>
          </a:p>
          <a:p>
            <a:pPr algn="r" rtl="1"/>
            <a:r>
              <a:rPr lang="en-US" sz="2400" b="1" dirty="0">
                <a:cs typeface="B Mitra" panose="00000400000000000000" pitchFamily="2" charset="-78"/>
              </a:rPr>
              <a:t>IV</a:t>
            </a:r>
            <a:r>
              <a:rPr lang="fa-IR" sz="2400" b="1" dirty="0">
                <a:cs typeface="B Mitra" panose="00000400000000000000" pitchFamily="2" charset="-78"/>
              </a:rPr>
              <a:t>. تمامیت ارضی ایالات</a:t>
            </a:r>
            <a:endParaRPr lang="en-US" sz="2400" b="1" dirty="0">
              <a:cs typeface="B Mitra" panose="00000400000000000000" pitchFamily="2" charset="-78"/>
            </a:endParaRPr>
          </a:p>
          <a:p>
            <a:pPr algn="r" rtl="1"/>
            <a:r>
              <a:rPr lang="en-US" sz="2400" b="1" dirty="0">
                <a:cs typeface="B Mitra" panose="00000400000000000000" pitchFamily="2" charset="-78"/>
              </a:rPr>
              <a:t>V</a:t>
            </a:r>
            <a:r>
              <a:rPr lang="fa-IR" sz="2400" b="1" dirty="0">
                <a:cs typeface="B Mitra" panose="00000400000000000000" pitchFamily="2" charset="-78"/>
              </a:rPr>
              <a:t>. حل و فصل مناقشات</a:t>
            </a:r>
            <a:endParaRPr lang="en-US" sz="2400" b="1" dirty="0">
              <a:cs typeface="B Mitra" panose="00000400000000000000" pitchFamily="2" charset="-78"/>
            </a:endParaRPr>
          </a:p>
          <a:p>
            <a:pPr algn="r" rtl="1"/>
            <a:r>
              <a:rPr lang="en-US" sz="2400" b="1" dirty="0">
                <a:cs typeface="B Mitra" panose="00000400000000000000" pitchFamily="2" charset="-78"/>
              </a:rPr>
              <a:t>VI</a:t>
            </a:r>
            <a:r>
              <a:rPr lang="fa-IR" sz="2400" b="1" dirty="0">
                <a:cs typeface="B Mitra" panose="00000400000000000000" pitchFamily="2" charset="-78"/>
              </a:rPr>
              <a:t>. عدم مداخله در امور داخلی</a:t>
            </a:r>
            <a:endParaRPr lang="en-US" sz="2400" b="1" dirty="0">
              <a:cs typeface="B Mitra" panose="00000400000000000000" pitchFamily="2" charset="-78"/>
            </a:endParaRPr>
          </a:p>
          <a:p>
            <a:pPr algn="r" rtl="1"/>
            <a:r>
              <a:rPr lang="en-US" sz="2400" b="1" dirty="0">
                <a:cs typeface="B Mitra" panose="00000400000000000000" pitchFamily="2" charset="-78"/>
              </a:rPr>
              <a:t>VII</a:t>
            </a:r>
            <a:r>
              <a:rPr lang="fa-IR" sz="2400" b="1" dirty="0">
                <a:cs typeface="B Mitra" panose="00000400000000000000" pitchFamily="2" charset="-78"/>
              </a:rPr>
              <a:t>. احترام به حقوق بشر و اساسی آزادی، از جمله آزادی اندیشه، وجدان، مذهب یا عقیده</a:t>
            </a:r>
            <a:endParaRPr lang="en-US" sz="2400" b="1" dirty="0">
              <a:cs typeface="B Mitra" panose="00000400000000000000" pitchFamily="2" charset="-78"/>
            </a:endParaRPr>
          </a:p>
          <a:p>
            <a:pPr algn="r" rtl="1"/>
            <a:r>
              <a:rPr lang="en-US" sz="2400" b="1" dirty="0">
                <a:cs typeface="B Mitra" panose="00000400000000000000" pitchFamily="2" charset="-78"/>
              </a:rPr>
              <a:t>VIII</a:t>
            </a:r>
            <a:r>
              <a:rPr lang="fa-IR" sz="2400" b="1" dirty="0">
                <a:cs typeface="B Mitra" panose="00000400000000000000" pitchFamily="2" charset="-78"/>
              </a:rPr>
              <a:t>. حقوق برابر و تعیین سرنوشت مردم</a:t>
            </a:r>
            <a:endParaRPr lang="en-US" sz="2400" b="1" dirty="0">
              <a:cs typeface="B Mitra" panose="00000400000000000000" pitchFamily="2" charset="-78"/>
            </a:endParaRPr>
          </a:p>
          <a:p>
            <a:pPr algn="r" rtl="1"/>
            <a:r>
              <a:rPr lang="en-US" sz="2400" b="1" dirty="0">
                <a:cs typeface="B Mitra" panose="00000400000000000000" pitchFamily="2" charset="-78"/>
              </a:rPr>
              <a:t>IX</a:t>
            </a:r>
            <a:r>
              <a:rPr lang="fa-IR" sz="2400" b="1" dirty="0">
                <a:cs typeface="B Mitra" panose="00000400000000000000" pitchFamily="2" charset="-78"/>
              </a:rPr>
              <a:t>. همکاری میان ایالات</a:t>
            </a:r>
            <a:endParaRPr lang="en-US" sz="2400" b="1" dirty="0">
              <a:cs typeface="B Mitra" panose="00000400000000000000" pitchFamily="2" charset="-78"/>
            </a:endParaRPr>
          </a:p>
          <a:p>
            <a:pPr algn="r" rtl="1"/>
            <a:r>
              <a:rPr lang="en-US" sz="2400" b="1" dirty="0">
                <a:cs typeface="B Mitra" panose="00000400000000000000" pitchFamily="2" charset="-78"/>
              </a:rPr>
              <a:t>X</a:t>
            </a:r>
            <a:r>
              <a:rPr lang="fa-IR" sz="2400" b="1" dirty="0">
                <a:cs typeface="B Mitra" panose="00000400000000000000" pitchFamily="2" charset="-78"/>
              </a:rPr>
              <a:t>. اجرای در ایمان خوب است تعهدات تحت قوانین بین المللی</a:t>
            </a:r>
            <a:endParaRPr lang="en-US" sz="2400" b="1" dirty="0">
              <a:cs typeface="B Mitra" panose="00000400000000000000" pitchFamily="2" charset="-78"/>
            </a:endParaRPr>
          </a:p>
        </p:txBody>
      </p:sp>
    </p:spTree>
    <p:extLst>
      <p:ext uri="{BB962C8B-B14F-4D97-AF65-F5344CB8AC3E}">
        <p14:creationId xmlns:p14="http://schemas.microsoft.com/office/powerpoint/2010/main" val="1798709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068946"/>
            <a:ext cx="10854791" cy="4770537"/>
          </a:xfrm>
          <a:prstGeom prst="rect">
            <a:avLst/>
          </a:prstGeom>
        </p:spPr>
        <p:txBody>
          <a:bodyPr wrap="square">
            <a:spAutoFit/>
          </a:bodyPr>
          <a:lstStyle/>
          <a:p>
            <a:pPr algn="r" rtl="1"/>
            <a:r>
              <a:rPr lang="fa-IR" sz="2000" b="1" dirty="0">
                <a:cs typeface="B Mitra" panose="00000400000000000000" pitchFamily="2" charset="-78"/>
              </a:rPr>
              <a:t>(ب) امور مربوط به اثر دادن به برخی از اصول فوق</a:t>
            </a:r>
            <a:endParaRPr lang="en-US" sz="2000" b="1" dirty="0">
              <a:cs typeface="B Mitra" panose="00000400000000000000" pitchFamily="2" charset="-78"/>
            </a:endParaRPr>
          </a:p>
          <a:p>
            <a:pPr algn="r" rtl="1"/>
            <a:r>
              <a:rPr lang="fa-IR" sz="2000" b="1" dirty="0">
                <a:cs typeface="B Mitra" panose="00000400000000000000" pitchFamily="2" charset="-78"/>
              </a:rPr>
              <a:t>2. سند در اقدامات اعتماد ساز و </a:t>
            </a:r>
            <a:r>
              <a:rPr lang="fa-IR" sz="2000" b="1" dirty="0" smtClean="0">
                <a:cs typeface="B Mitra" panose="00000400000000000000" pitchFamily="2" charset="-78"/>
              </a:rPr>
              <a:t>خاص جنبه </a:t>
            </a:r>
            <a:r>
              <a:rPr lang="fa-IR" sz="2000" b="1" dirty="0">
                <a:cs typeface="B Mitra" panose="00000400000000000000" pitchFamily="2" charset="-78"/>
              </a:rPr>
              <a:t>های امنیتی و خلع سلاح</a:t>
            </a:r>
            <a:endParaRPr lang="en-US" sz="2000" b="1" dirty="0">
              <a:cs typeface="B Mitra" panose="00000400000000000000" pitchFamily="2" charset="-78"/>
            </a:endParaRPr>
          </a:p>
          <a:p>
            <a:pPr algn="r" rtl="1"/>
            <a:r>
              <a:rPr lang="en-US" sz="2000" b="1" dirty="0">
                <a:solidFill>
                  <a:srgbClr val="002060"/>
                </a:solidFill>
                <a:cs typeface="B Mitra" panose="00000400000000000000" pitchFamily="2" charset="-78"/>
              </a:rPr>
              <a:t>I</a:t>
            </a:r>
            <a:r>
              <a:rPr lang="fa-IR" sz="2000" b="1" dirty="0">
                <a:solidFill>
                  <a:srgbClr val="002060"/>
                </a:solidFill>
                <a:cs typeface="B Mitra" panose="00000400000000000000" pitchFamily="2" charset="-78"/>
              </a:rPr>
              <a:t>. اطلاع قبلی از مانورهای نظامی بزرگ اطلاع رسانی قبل از مانورهای نظامی تبادل ناظران اطلاع رسانی قبل از جنبش های  بزرگ نظامی دیگر اقدامات اعتماد ساز</a:t>
            </a:r>
            <a:endParaRPr lang="en-US" sz="2000" b="1" dirty="0">
              <a:solidFill>
                <a:srgbClr val="002060"/>
              </a:solidFill>
              <a:cs typeface="B Mitra" panose="00000400000000000000" pitchFamily="2" charset="-78"/>
            </a:endParaRPr>
          </a:p>
          <a:p>
            <a:pPr algn="r" rtl="1"/>
            <a:r>
              <a:rPr lang="en-US" sz="2000" b="1" dirty="0">
                <a:solidFill>
                  <a:srgbClr val="002060"/>
                </a:solidFill>
                <a:cs typeface="B Mitra" panose="00000400000000000000" pitchFamily="2" charset="-78"/>
              </a:rPr>
              <a:t>II</a:t>
            </a:r>
            <a:r>
              <a:rPr lang="fa-IR" sz="2000" b="1" dirty="0">
                <a:solidFill>
                  <a:srgbClr val="002060"/>
                </a:solidFill>
                <a:cs typeface="B Mitra" panose="00000400000000000000" pitchFamily="2" charset="-78"/>
              </a:rPr>
              <a:t>. سوال مربوط به خلع سلاح</a:t>
            </a:r>
            <a:endParaRPr lang="en-US" sz="2000" b="1" dirty="0">
              <a:solidFill>
                <a:srgbClr val="002060"/>
              </a:solidFill>
              <a:cs typeface="B Mitra" panose="00000400000000000000" pitchFamily="2" charset="-78"/>
            </a:endParaRPr>
          </a:p>
          <a:p>
            <a:pPr algn="r" rtl="1"/>
            <a:r>
              <a:rPr lang="en-US" sz="2000" b="1" dirty="0">
                <a:solidFill>
                  <a:srgbClr val="002060"/>
                </a:solidFill>
                <a:cs typeface="B Mitra" panose="00000400000000000000" pitchFamily="2" charset="-78"/>
              </a:rPr>
              <a:t>III</a:t>
            </a:r>
            <a:r>
              <a:rPr lang="fa-IR" sz="2000" b="1" dirty="0">
                <a:solidFill>
                  <a:srgbClr val="002060"/>
                </a:solidFill>
                <a:cs typeface="B Mitra" panose="00000400000000000000" pitchFamily="2" charset="-78"/>
              </a:rPr>
              <a:t>. ملاحظات عمومی</a:t>
            </a:r>
            <a:endParaRPr lang="en-US" sz="2000" b="1" dirty="0">
              <a:solidFill>
                <a:srgbClr val="002060"/>
              </a:solidFill>
              <a:cs typeface="B Mitra" panose="00000400000000000000" pitchFamily="2" charset="-78"/>
            </a:endParaRPr>
          </a:p>
          <a:p>
            <a:pPr algn="r" rtl="1"/>
            <a:r>
              <a:rPr lang="fa-IR" sz="2400" b="1" dirty="0">
                <a:solidFill>
                  <a:srgbClr val="C00000"/>
                </a:solidFill>
                <a:cs typeface="B Mitra" panose="00000400000000000000" pitchFamily="2" charset="-78"/>
              </a:rPr>
              <a:t>همکاری در زمینه اقتصاد، علم و تکنولوژی و محیط زیست</a:t>
            </a:r>
            <a:endParaRPr lang="en-US" sz="2400" b="1" dirty="0">
              <a:solidFill>
                <a:srgbClr val="C00000"/>
              </a:solidFill>
              <a:cs typeface="B Mitra" panose="00000400000000000000" pitchFamily="2" charset="-78"/>
            </a:endParaRPr>
          </a:p>
          <a:p>
            <a:pPr algn="r" rtl="1"/>
            <a:r>
              <a:rPr lang="fa-IR" sz="2000" b="1" dirty="0">
                <a:solidFill>
                  <a:srgbClr val="002060"/>
                </a:solidFill>
                <a:cs typeface="B Mitra" panose="00000400000000000000" pitchFamily="2" charset="-78"/>
              </a:rPr>
              <a:t>1. مبادلات تجاری</a:t>
            </a:r>
            <a:endParaRPr lang="en-US" sz="2000" b="1" dirty="0">
              <a:solidFill>
                <a:srgbClr val="002060"/>
              </a:solidFill>
              <a:cs typeface="B Mitra" panose="00000400000000000000" pitchFamily="2" charset="-78"/>
            </a:endParaRPr>
          </a:p>
          <a:p>
            <a:pPr algn="r" rtl="1"/>
            <a:r>
              <a:rPr lang="fa-IR" sz="2000" b="1" dirty="0">
                <a:cs typeface="B Mitra" panose="00000400000000000000" pitchFamily="2" charset="-78"/>
              </a:rPr>
              <a:t>مقررات عمومی</a:t>
            </a:r>
            <a:endParaRPr lang="en-US" sz="2000" b="1" dirty="0">
              <a:cs typeface="B Mitra" panose="00000400000000000000" pitchFamily="2" charset="-78"/>
            </a:endParaRPr>
          </a:p>
          <a:p>
            <a:pPr algn="r" rtl="1"/>
            <a:r>
              <a:rPr lang="fa-IR" sz="2000" b="1" dirty="0">
                <a:cs typeface="B Mitra" panose="00000400000000000000" pitchFamily="2" charset="-78"/>
              </a:rPr>
              <a:t>اطلاعات تماس و امکانات کسب و کار</a:t>
            </a:r>
            <a:endParaRPr lang="en-US" sz="2000" b="1" dirty="0">
              <a:cs typeface="B Mitra" panose="00000400000000000000" pitchFamily="2" charset="-78"/>
            </a:endParaRPr>
          </a:p>
          <a:p>
            <a:pPr algn="r" rtl="1"/>
            <a:r>
              <a:rPr lang="fa-IR" sz="2000" b="1" dirty="0">
                <a:cs typeface="B Mitra" panose="00000400000000000000" pitchFamily="2" charset="-78"/>
              </a:rPr>
              <a:t>اطلاعات اقتصادی و بازرگانی</a:t>
            </a:r>
            <a:endParaRPr lang="en-US" sz="2000" b="1" dirty="0">
              <a:cs typeface="B Mitra" panose="00000400000000000000" pitchFamily="2" charset="-78"/>
            </a:endParaRPr>
          </a:p>
          <a:p>
            <a:pPr algn="r" rtl="1"/>
            <a:r>
              <a:rPr lang="fa-IR" sz="2000" b="1" dirty="0">
                <a:cs typeface="B Mitra" panose="00000400000000000000" pitchFamily="2" charset="-78"/>
              </a:rPr>
              <a:t>بازاریابی</a:t>
            </a:r>
            <a:endParaRPr lang="en-US" sz="2000" b="1" dirty="0">
              <a:cs typeface="B Mitra" panose="00000400000000000000" pitchFamily="2" charset="-78"/>
            </a:endParaRPr>
          </a:p>
          <a:p>
            <a:pPr algn="r" rtl="1"/>
            <a:r>
              <a:rPr lang="fa-IR" sz="2000" b="1" dirty="0">
                <a:solidFill>
                  <a:srgbClr val="002060"/>
                </a:solidFill>
                <a:cs typeface="B Mitra" panose="00000400000000000000" pitchFamily="2" charset="-78"/>
              </a:rPr>
              <a:t>2. صنعتی همکاری و پروژه های مورد علاقه مشترک</a:t>
            </a:r>
            <a:endParaRPr lang="en-US" sz="2000" b="1" dirty="0">
              <a:solidFill>
                <a:srgbClr val="002060"/>
              </a:solidFill>
              <a:cs typeface="B Mitra" panose="00000400000000000000" pitchFamily="2" charset="-78"/>
            </a:endParaRPr>
          </a:p>
          <a:p>
            <a:pPr algn="r" rtl="1"/>
            <a:r>
              <a:rPr lang="fa-IR" sz="2000" b="1" dirty="0">
                <a:cs typeface="B Mitra" panose="00000400000000000000" pitchFamily="2" charset="-78"/>
              </a:rPr>
              <a:t>همکاری صنعتی </a:t>
            </a:r>
            <a:endParaRPr lang="en-US" sz="2000" b="1" dirty="0">
              <a:cs typeface="B Mitra" panose="00000400000000000000" pitchFamily="2" charset="-78"/>
            </a:endParaRPr>
          </a:p>
          <a:p>
            <a:pPr algn="r" rtl="1"/>
            <a:r>
              <a:rPr lang="fa-IR" sz="2000" b="1" dirty="0">
                <a:cs typeface="B Mitra" panose="00000400000000000000" pitchFamily="2" charset="-78"/>
              </a:rPr>
              <a:t>پروژه های مورد علاقه مشترک</a:t>
            </a:r>
            <a:endParaRPr lang="en-US" sz="2000" b="1" dirty="0">
              <a:cs typeface="B Mitra" panose="00000400000000000000" pitchFamily="2" charset="-78"/>
            </a:endParaRPr>
          </a:p>
        </p:txBody>
      </p:sp>
    </p:spTree>
    <p:extLst>
      <p:ext uri="{BB962C8B-B14F-4D97-AF65-F5344CB8AC3E}">
        <p14:creationId xmlns:p14="http://schemas.microsoft.com/office/powerpoint/2010/main" val="95750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068946"/>
            <a:ext cx="10854791" cy="4401205"/>
          </a:xfrm>
          <a:prstGeom prst="rect">
            <a:avLst/>
          </a:prstGeom>
        </p:spPr>
        <p:txBody>
          <a:bodyPr wrap="square">
            <a:spAutoFit/>
          </a:bodyPr>
          <a:lstStyle/>
          <a:p>
            <a:pPr algn="r" rtl="1"/>
            <a:r>
              <a:rPr lang="fa-IR" sz="2000" b="1" dirty="0">
                <a:cs typeface="B Mitra" panose="00000400000000000000" pitchFamily="2" charset="-78"/>
              </a:rPr>
              <a:t> </a:t>
            </a:r>
            <a:endParaRPr lang="en-US" sz="2000" b="1" dirty="0">
              <a:cs typeface="B Mitra" panose="00000400000000000000" pitchFamily="2" charset="-78"/>
            </a:endParaRPr>
          </a:p>
          <a:p>
            <a:pPr algn="r" rtl="1"/>
            <a:r>
              <a:rPr lang="fa-IR" sz="2000" b="1" dirty="0">
                <a:solidFill>
                  <a:srgbClr val="002060"/>
                </a:solidFill>
                <a:cs typeface="B Mitra" panose="00000400000000000000" pitchFamily="2" charset="-78"/>
              </a:rPr>
              <a:t>3. مقررات مربوط به تجارت و صنعتی همکاری</a:t>
            </a:r>
            <a:endParaRPr lang="en-US" sz="2000" b="1" dirty="0">
              <a:solidFill>
                <a:srgbClr val="002060"/>
              </a:solidFill>
              <a:cs typeface="B Mitra" panose="00000400000000000000" pitchFamily="2" charset="-78"/>
            </a:endParaRPr>
          </a:p>
          <a:p>
            <a:pPr algn="r" rtl="1"/>
            <a:r>
              <a:rPr lang="fa-IR" sz="2000" b="1" dirty="0">
                <a:cs typeface="B Mitra" panose="00000400000000000000" pitchFamily="2" charset="-78"/>
              </a:rPr>
              <a:t>هماهنگ سازی استانداردهای</a:t>
            </a:r>
            <a:endParaRPr lang="en-US" sz="2000" b="1" dirty="0">
              <a:cs typeface="B Mitra" panose="00000400000000000000" pitchFamily="2" charset="-78"/>
            </a:endParaRPr>
          </a:p>
          <a:p>
            <a:pPr algn="r" rtl="1"/>
            <a:r>
              <a:rPr lang="fa-IR" sz="2000" b="1" dirty="0">
                <a:cs typeface="B Mitra" panose="00000400000000000000" pitchFamily="2" charset="-78"/>
              </a:rPr>
              <a:t>داوری</a:t>
            </a:r>
            <a:endParaRPr lang="en-US" sz="2000" b="1" dirty="0">
              <a:cs typeface="B Mitra" panose="00000400000000000000" pitchFamily="2" charset="-78"/>
            </a:endParaRPr>
          </a:p>
          <a:p>
            <a:pPr algn="r" rtl="1"/>
            <a:r>
              <a:rPr lang="fa-IR" sz="2000" b="1" dirty="0" smtClean="0">
                <a:cs typeface="B Mitra" panose="00000400000000000000" pitchFamily="2" charset="-78"/>
              </a:rPr>
              <a:t>موافقتنامه های </a:t>
            </a:r>
            <a:r>
              <a:rPr lang="fa-IR" sz="2000" b="1" dirty="0">
                <a:cs typeface="B Mitra" panose="00000400000000000000" pitchFamily="2" charset="-78"/>
              </a:rPr>
              <a:t>دوجانبه </a:t>
            </a:r>
            <a:r>
              <a:rPr lang="fa-IR" sz="2000" b="1" dirty="0" smtClean="0">
                <a:cs typeface="B Mitra" panose="00000400000000000000" pitchFamily="2" charset="-78"/>
              </a:rPr>
              <a:t>خاص</a:t>
            </a:r>
          </a:p>
          <a:p>
            <a:pPr algn="r" rtl="1"/>
            <a:r>
              <a:rPr lang="fa-IR" sz="2000" b="1" dirty="0">
                <a:solidFill>
                  <a:srgbClr val="002060"/>
                </a:solidFill>
                <a:cs typeface="B Mitra" panose="00000400000000000000" pitchFamily="2" charset="-78"/>
              </a:rPr>
              <a:t>4. علم و فن آوری</a:t>
            </a:r>
            <a:endParaRPr lang="en-US" sz="2000" b="1" dirty="0">
              <a:solidFill>
                <a:srgbClr val="002060"/>
              </a:solidFill>
              <a:cs typeface="B Mitra" panose="00000400000000000000" pitchFamily="2" charset="-78"/>
            </a:endParaRPr>
          </a:p>
          <a:p>
            <a:pPr algn="r" rtl="1"/>
            <a:r>
              <a:rPr lang="fa-IR" sz="2000" b="1" dirty="0">
                <a:cs typeface="B Mitra" panose="00000400000000000000" pitchFamily="2" charset="-78"/>
              </a:rPr>
              <a:t>احتمالات را برای بهبود </a:t>
            </a:r>
            <a:r>
              <a:rPr lang="fa-IR" sz="2000" b="1" dirty="0" smtClean="0">
                <a:cs typeface="B Mitra" panose="00000400000000000000" pitchFamily="2" charset="-78"/>
              </a:rPr>
              <a:t>همکاری   -   زمینه </a:t>
            </a:r>
            <a:r>
              <a:rPr lang="fa-IR" sz="2000" b="1" dirty="0">
                <a:cs typeface="B Mitra" panose="00000400000000000000" pitchFamily="2" charset="-78"/>
              </a:rPr>
              <a:t>های </a:t>
            </a:r>
            <a:r>
              <a:rPr lang="fa-IR" sz="2000" b="1" dirty="0" smtClean="0">
                <a:cs typeface="B Mitra" panose="00000400000000000000" pitchFamily="2" charset="-78"/>
              </a:rPr>
              <a:t>همکاری  - کشاورزی</a:t>
            </a:r>
            <a:endParaRPr lang="en-US" sz="2000" b="1" dirty="0">
              <a:cs typeface="B Mitra" panose="00000400000000000000" pitchFamily="2" charset="-78"/>
            </a:endParaRPr>
          </a:p>
          <a:p>
            <a:pPr algn="r" rtl="1"/>
            <a:r>
              <a:rPr lang="fa-IR" sz="2000" b="1" dirty="0" smtClean="0">
                <a:cs typeface="B Mitra" panose="00000400000000000000" pitchFamily="2" charset="-78"/>
              </a:rPr>
              <a:t>انرژی  -  فن </a:t>
            </a:r>
            <a:r>
              <a:rPr lang="fa-IR" sz="2000" b="1" dirty="0">
                <a:cs typeface="B Mitra" panose="00000400000000000000" pitchFamily="2" charset="-78"/>
              </a:rPr>
              <a:t>آوری های جدید، استفاده منطقی از </a:t>
            </a:r>
            <a:r>
              <a:rPr lang="fa-IR" sz="2000" b="1" dirty="0" smtClean="0">
                <a:cs typeface="B Mitra" panose="00000400000000000000" pitchFamily="2" charset="-78"/>
              </a:rPr>
              <a:t>منابع  -  تکنولوژی </a:t>
            </a:r>
            <a:r>
              <a:rPr lang="fa-IR" sz="2000" b="1" dirty="0">
                <a:cs typeface="B Mitra" panose="00000400000000000000" pitchFamily="2" charset="-78"/>
              </a:rPr>
              <a:t>حمل و </a:t>
            </a:r>
            <a:r>
              <a:rPr lang="fa-IR" sz="2000" b="1" dirty="0" smtClean="0">
                <a:cs typeface="B Mitra" panose="00000400000000000000" pitchFamily="2" charset="-78"/>
              </a:rPr>
              <a:t>نقل  </a:t>
            </a:r>
          </a:p>
          <a:p>
            <a:pPr algn="r" rtl="1"/>
            <a:r>
              <a:rPr lang="fa-IR" sz="2000" b="1" dirty="0" smtClean="0">
                <a:cs typeface="B Mitra" panose="00000400000000000000" pitchFamily="2" charset="-78"/>
              </a:rPr>
              <a:t>فیزیک -  علم شیمی  -  هواشناسی </a:t>
            </a:r>
            <a:r>
              <a:rPr lang="fa-IR" sz="2000" b="1" dirty="0">
                <a:cs typeface="B Mitra" panose="00000400000000000000" pitchFamily="2" charset="-78"/>
              </a:rPr>
              <a:t>و </a:t>
            </a:r>
            <a:r>
              <a:rPr lang="fa-IR" sz="2000" b="1" dirty="0" smtClean="0">
                <a:cs typeface="B Mitra" panose="00000400000000000000" pitchFamily="2" charset="-78"/>
              </a:rPr>
              <a:t>هیدرولوژی  -   شرح </a:t>
            </a:r>
            <a:r>
              <a:rPr lang="fa-IR" sz="2000" b="1" dirty="0">
                <a:cs typeface="B Mitra" panose="00000400000000000000" pitchFamily="2" charset="-78"/>
              </a:rPr>
              <a:t>اقیانوس </a:t>
            </a:r>
            <a:r>
              <a:rPr lang="fa-IR" sz="2000" b="1" dirty="0" smtClean="0">
                <a:cs typeface="B Mitra" panose="00000400000000000000" pitchFamily="2" charset="-78"/>
              </a:rPr>
              <a:t>ها  </a:t>
            </a:r>
          </a:p>
          <a:p>
            <a:pPr algn="r" rtl="1"/>
            <a:r>
              <a:rPr lang="fa-IR" sz="2000" b="1" dirty="0" smtClean="0">
                <a:cs typeface="B Mitra" panose="00000400000000000000" pitchFamily="2" charset="-78"/>
              </a:rPr>
              <a:t>تحقیقات لرزه  -   پژوهش </a:t>
            </a:r>
            <a:r>
              <a:rPr lang="fa-IR" sz="2000" b="1" dirty="0">
                <a:cs typeface="B Mitra" panose="00000400000000000000" pitchFamily="2" charset="-78"/>
              </a:rPr>
              <a:t>در یخبندان شناسی، پرمافراست</a:t>
            </a:r>
            <a:endParaRPr lang="en-US" sz="2000" b="1" dirty="0">
              <a:cs typeface="B Mitra" panose="00000400000000000000" pitchFamily="2" charset="-78"/>
            </a:endParaRPr>
          </a:p>
          <a:p>
            <a:pPr algn="r" rtl="1"/>
            <a:r>
              <a:rPr lang="fa-IR" sz="2000" b="1" dirty="0">
                <a:cs typeface="B Mitra" panose="00000400000000000000" pitchFamily="2" charset="-78"/>
              </a:rPr>
              <a:t>و مشکلات زندگی در شرایط </a:t>
            </a:r>
            <a:r>
              <a:rPr lang="fa-IR" sz="2000" b="1" dirty="0" smtClean="0">
                <a:cs typeface="B Mitra" panose="00000400000000000000" pitchFamily="2" charset="-78"/>
              </a:rPr>
              <a:t>سرد   -  فن </a:t>
            </a:r>
            <a:r>
              <a:rPr lang="fa-IR" sz="2000" b="1" dirty="0">
                <a:cs typeface="B Mitra" panose="00000400000000000000" pitchFamily="2" charset="-78"/>
              </a:rPr>
              <a:t>آوری کامپیوتر، ارتباطات و اطلاعات</a:t>
            </a:r>
            <a:endParaRPr lang="en-US" sz="2000" b="1" dirty="0">
              <a:cs typeface="B Mitra" panose="00000400000000000000" pitchFamily="2" charset="-78"/>
            </a:endParaRPr>
          </a:p>
          <a:p>
            <a:pPr algn="r" rtl="1"/>
            <a:r>
              <a:rPr lang="fa-IR" sz="2000" b="1" dirty="0">
                <a:cs typeface="B Mitra" panose="00000400000000000000" pitchFamily="2" charset="-78"/>
              </a:rPr>
              <a:t>تحقیقات </a:t>
            </a:r>
            <a:r>
              <a:rPr lang="fa-IR" sz="2000" b="1" dirty="0" smtClean="0">
                <a:cs typeface="B Mitra" panose="00000400000000000000" pitchFamily="2" charset="-78"/>
              </a:rPr>
              <a:t>فضایی  -   پزشکی </a:t>
            </a:r>
            <a:r>
              <a:rPr lang="fa-IR" sz="2000" b="1" dirty="0">
                <a:cs typeface="B Mitra" panose="00000400000000000000" pitchFamily="2" charset="-78"/>
              </a:rPr>
              <a:t>و بهداشت </a:t>
            </a:r>
            <a:r>
              <a:rPr lang="fa-IR" sz="2000" b="1" dirty="0" smtClean="0">
                <a:cs typeface="B Mitra" panose="00000400000000000000" pitchFamily="2" charset="-78"/>
              </a:rPr>
              <a:t>عمومی-   پژوهش </a:t>
            </a:r>
            <a:r>
              <a:rPr lang="fa-IR" sz="2000" b="1" dirty="0">
                <a:cs typeface="B Mitra" panose="00000400000000000000" pitchFamily="2" charset="-78"/>
              </a:rPr>
              <a:t>های زیست محیطی</a:t>
            </a:r>
            <a:endParaRPr lang="en-US" sz="2000" b="1" dirty="0">
              <a:cs typeface="B Mitra" panose="00000400000000000000" pitchFamily="2" charset="-78"/>
            </a:endParaRPr>
          </a:p>
          <a:p>
            <a:pPr algn="r" rtl="1"/>
            <a:r>
              <a:rPr lang="fa-IR" sz="2000" b="1" dirty="0">
                <a:cs typeface="B Mitra" panose="00000400000000000000" pitchFamily="2" charset="-78"/>
              </a:rPr>
              <a:t>فرم ها و روش های </a:t>
            </a:r>
            <a:r>
              <a:rPr lang="fa-IR" sz="2000" b="1" dirty="0" smtClean="0">
                <a:cs typeface="B Mitra" panose="00000400000000000000" pitchFamily="2" charset="-78"/>
              </a:rPr>
              <a:t>همکاری</a:t>
            </a:r>
            <a:endParaRPr lang="en-US" sz="2000" b="1" dirty="0" smtClean="0">
              <a:cs typeface="B Mitra" panose="00000400000000000000" pitchFamily="2" charset="-78"/>
            </a:endParaRPr>
          </a:p>
          <a:p>
            <a:pPr algn="r" rtl="1"/>
            <a:endParaRPr lang="en-US" sz="2000" b="1" dirty="0">
              <a:cs typeface="B Mitra" panose="00000400000000000000" pitchFamily="2" charset="-78"/>
            </a:endParaRPr>
          </a:p>
        </p:txBody>
      </p:sp>
    </p:spTree>
    <p:extLst>
      <p:ext uri="{BB962C8B-B14F-4D97-AF65-F5344CB8AC3E}">
        <p14:creationId xmlns:p14="http://schemas.microsoft.com/office/powerpoint/2010/main" val="26743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068946"/>
            <a:ext cx="10854791" cy="3385542"/>
          </a:xfrm>
          <a:prstGeom prst="rect">
            <a:avLst/>
          </a:prstGeom>
        </p:spPr>
        <p:txBody>
          <a:bodyPr wrap="square">
            <a:spAutoFit/>
          </a:bodyPr>
          <a:lstStyle/>
          <a:p>
            <a:pPr algn="r" rtl="1"/>
            <a:r>
              <a:rPr lang="fa-IR" sz="2800" b="1" dirty="0">
                <a:solidFill>
                  <a:srgbClr val="002060"/>
                </a:solidFill>
                <a:cs typeface="B Mitra" panose="00000400000000000000" pitchFamily="2" charset="-78"/>
              </a:rPr>
              <a:t>5. محیط زیست</a:t>
            </a:r>
            <a:endParaRPr lang="en-US" sz="2800" b="1" dirty="0">
              <a:solidFill>
                <a:srgbClr val="002060"/>
              </a:solidFill>
              <a:cs typeface="B Mitra" panose="00000400000000000000" pitchFamily="2" charset="-78"/>
            </a:endParaRPr>
          </a:p>
          <a:p>
            <a:pPr algn="r" rtl="1"/>
            <a:r>
              <a:rPr lang="fa-IR" b="1" dirty="0" smtClean="0">
                <a:cs typeface="B Mitra" panose="00000400000000000000" pitchFamily="2" charset="-78"/>
              </a:rPr>
              <a:t>هدف از همکاری   -  زمینه های همکاری</a:t>
            </a:r>
            <a:r>
              <a:rPr lang="fa-IR" b="1" dirty="0">
                <a:cs typeface="B Mitra" panose="00000400000000000000" pitchFamily="2" charset="-78"/>
              </a:rPr>
              <a:t> - </a:t>
            </a:r>
            <a:r>
              <a:rPr lang="fa-IR" b="1" dirty="0" smtClean="0">
                <a:cs typeface="B Mitra" panose="00000400000000000000" pitchFamily="2" charset="-78"/>
              </a:rPr>
              <a:t> کنترل </a:t>
            </a:r>
            <a:r>
              <a:rPr lang="fa-IR" b="1" dirty="0">
                <a:cs typeface="B Mitra" panose="00000400000000000000" pitchFamily="2" charset="-78"/>
              </a:rPr>
              <a:t>آلودگی </a:t>
            </a:r>
            <a:r>
              <a:rPr lang="fa-IR" b="1" dirty="0" smtClean="0">
                <a:cs typeface="B Mitra" panose="00000400000000000000" pitchFamily="2" charset="-78"/>
              </a:rPr>
              <a:t>هوا  </a:t>
            </a:r>
            <a:r>
              <a:rPr lang="fa-IR" b="1" dirty="0">
                <a:cs typeface="B Mitra" panose="00000400000000000000" pitchFamily="2" charset="-78"/>
              </a:rPr>
              <a:t> </a:t>
            </a:r>
            <a:endParaRPr lang="fa-IR" b="1" dirty="0" smtClean="0">
              <a:cs typeface="B Mitra" panose="00000400000000000000" pitchFamily="2" charset="-78"/>
            </a:endParaRPr>
          </a:p>
          <a:p>
            <a:pPr algn="r" rtl="1"/>
            <a:r>
              <a:rPr lang="fa-IR" b="1" dirty="0" smtClean="0">
                <a:cs typeface="B Mitra" panose="00000400000000000000" pitchFamily="2" charset="-78"/>
              </a:rPr>
              <a:t>  کنترل </a:t>
            </a:r>
            <a:r>
              <a:rPr lang="fa-IR" b="1" dirty="0">
                <a:cs typeface="B Mitra" panose="00000400000000000000" pitchFamily="2" charset="-78"/>
              </a:rPr>
              <a:t>آلودگی آب و بهره برداری آب </a:t>
            </a:r>
            <a:r>
              <a:rPr lang="fa-IR" b="1" dirty="0" smtClean="0">
                <a:cs typeface="B Mitra" panose="00000400000000000000" pitchFamily="2" charset="-78"/>
              </a:rPr>
              <a:t>شیرین</a:t>
            </a:r>
            <a:r>
              <a:rPr lang="fa-IR" b="1" dirty="0">
                <a:cs typeface="B Mitra" panose="00000400000000000000" pitchFamily="2" charset="-78"/>
              </a:rPr>
              <a:t> - </a:t>
            </a:r>
            <a:r>
              <a:rPr lang="fa-IR" b="1" dirty="0" smtClean="0">
                <a:cs typeface="B Mitra" panose="00000400000000000000" pitchFamily="2" charset="-78"/>
              </a:rPr>
              <a:t> حفاظت </a:t>
            </a:r>
            <a:r>
              <a:rPr lang="fa-IR" b="1" dirty="0">
                <a:cs typeface="B Mitra" panose="00000400000000000000" pitchFamily="2" charset="-78"/>
              </a:rPr>
              <a:t>از محیط زیست </a:t>
            </a:r>
            <a:r>
              <a:rPr lang="fa-IR" b="1" dirty="0" smtClean="0">
                <a:cs typeface="B Mitra" panose="00000400000000000000" pitchFamily="2" charset="-78"/>
              </a:rPr>
              <a:t>دریایی</a:t>
            </a:r>
            <a:r>
              <a:rPr lang="fa-IR" b="1" dirty="0">
                <a:cs typeface="B Mitra" panose="00000400000000000000" pitchFamily="2" charset="-78"/>
              </a:rPr>
              <a:t> </a:t>
            </a:r>
            <a:endParaRPr lang="fa-IR" b="1" dirty="0" smtClean="0">
              <a:cs typeface="B Mitra" panose="00000400000000000000" pitchFamily="2" charset="-78"/>
            </a:endParaRPr>
          </a:p>
          <a:p>
            <a:pPr algn="r" rtl="1"/>
            <a:r>
              <a:rPr lang="fa-IR" b="1" dirty="0" smtClean="0">
                <a:cs typeface="B Mitra" panose="00000400000000000000" pitchFamily="2" charset="-78"/>
              </a:rPr>
              <a:t> بهره </a:t>
            </a:r>
            <a:r>
              <a:rPr lang="fa-IR" b="1" dirty="0">
                <a:cs typeface="B Mitra" panose="00000400000000000000" pitchFamily="2" charset="-78"/>
              </a:rPr>
              <a:t>وری از زمین و </a:t>
            </a:r>
            <a:r>
              <a:rPr lang="fa-IR" b="1" dirty="0" smtClean="0">
                <a:cs typeface="B Mitra" panose="00000400000000000000" pitchFamily="2" charset="-78"/>
              </a:rPr>
              <a:t>خاک   -  حفاظت </a:t>
            </a:r>
            <a:r>
              <a:rPr lang="fa-IR" b="1" dirty="0">
                <a:cs typeface="B Mitra" panose="00000400000000000000" pitchFamily="2" charset="-78"/>
              </a:rPr>
              <a:t>از طبیعت و ذخایر </a:t>
            </a:r>
            <a:r>
              <a:rPr lang="fa-IR" b="1" dirty="0" smtClean="0">
                <a:cs typeface="B Mitra" panose="00000400000000000000" pitchFamily="2" charset="-78"/>
              </a:rPr>
              <a:t>طبیعت</a:t>
            </a:r>
            <a:r>
              <a:rPr lang="fa-IR" b="1" dirty="0">
                <a:cs typeface="B Mitra" panose="00000400000000000000" pitchFamily="2" charset="-78"/>
              </a:rPr>
              <a:t> </a:t>
            </a:r>
            <a:endParaRPr lang="fa-IR" b="1" dirty="0" smtClean="0">
              <a:cs typeface="B Mitra" panose="00000400000000000000" pitchFamily="2" charset="-78"/>
            </a:endParaRPr>
          </a:p>
          <a:p>
            <a:pPr algn="r" rtl="1"/>
            <a:r>
              <a:rPr lang="fa-IR" b="1" dirty="0" smtClean="0">
                <a:cs typeface="B Mitra" panose="00000400000000000000" pitchFamily="2" charset="-78"/>
              </a:rPr>
              <a:t> بهبود </a:t>
            </a:r>
            <a:r>
              <a:rPr lang="fa-IR" b="1" dirty="0">
                <a:cs typeface="B Mitra" panose="00000400000000000000" pitchFamily="2" charset="-78"/>
              </a:rPr>
              <a:t>شرایط زیست محیطی در </a:t>
            </a:r>
            <a:r>
              <a:rPr lang="fa-IR" b="1" dirty="0" smtClean="0">
                <a:cs typeface="B Mitra" panose="00000400000000000000" pitchFamily="2" charset="-78"/>
              </a:rPr>
              <a:t>مناطق   -  از </a:t>
            </a:r>
            <a:r>
              <a:rPr lang="fa-IR" b="1" dirty="0">
                <a:cs typeface="B Mitra" panose="00000400000000000000" pitchFamily="2" charset="-78"/>
              </a:rPr>
              <a:t>سکونت </a:t>
            </a:r>
            <a:r>
              <a:rPr lang="fa-IR" b="1" dirty="0" smtClean="0">
                <a:cs typeface="B Mitra" panose="00000400000000000000" pitchFamily="2" charset="-78"/>
              </a:rPr>
              <a:t>انسان</a:t>
            </a:r>
            <a:r>
              <a:rPr lang="fa-IR" b="1" dirty="0">
                <a:cs typeface="B Mitra" panose="00000400000000000000" pitchFamily="2" charset="-78"/>
              </a:rPr>
              <a:t> </a:t>
            </a:r>
            <a:endParaRPr lang="fa-IR" b="1" dirty="0" smtClean="0">
              <a:cs typeface="B Mitra" panose="00000400000000000000" pitchFamily="2" charset="-78"/>
            </a:endParaRPr>
          </a:p>
          <a:p>
            <a:pPr algn="r" rtl="1"/>
            <a:r>
              <a:rPr lang="fa-IR" b="1" dirty="0" smtClean="0">
                <a:cs typeface="B Mitra" panose="00000400000000000000" pitchFamily="2" charset="-78"/>
              </a:rPr>
              <a:t>تحقیقات </a:t>
            </a:r>
            <a:r>
              <a:rPr lang="fa-IR" b="1" dirty="0">
                <a:cs typeface="B Mitra" panose="00000400000000000000" pitchFamily="2" charset="-78"/>
              </a:rPr>
              <a:t>بنیادی، پایش، پیش </a:t>
            </a:r>
            <a:r>
              <a:rPr lang="fa-IR" b="1" dirty="0" smtClean="0">
                <a:cs typeface="B Mitra" panose="00000400000000000000" pitchFamily="2" charset="-78"/>
              </a:rPr>
              <a:t>بینی  -  و </a:t>
            </a:r>
            <a:r>
              <a:rPr lang="fa-IR" b="1" dirty="0">
                <a:cs typeface="B Mitra" panose="00000400000000000000" pitchFamily="2" charset="-78"/>
              </a:rPr>
              <a:t>ارزیابی تغییرات </a:t>
            </a:r>
            <a:r>
              <a:rPr lang="fa-IR" b="1" dirty="0" smtClean="0">
                <a:cs typeface="B Mitra" panose="00000400000000000000" pitchFamily="2" charset="-78"/>
              </a:rPr>
              <a:t>محیطی </a:t>
            </a:r>
          </a:p>
          <a:p>
            <a:pPr algn="r" rtl="1"/>
            <a:r>
              <a:rPr lang="fa-IR" b="1" dirty="0" smtClean="0">
                <a:cs typeface="B Mitra" panose="00000400000000000000" pitchFamily="2" charset="-78"/>
              </a:rPr>
              <a:t>اقدامات </a:t>
            </a:r>
            <a:r>
              <a:rPr lang="fa-IR" b="1" dirty="0">
                <a:cs typeface="B Mitra" panose="00000400000000000000" pitchFamily="2" charset="-78"/>
              </a:rPr>
              <a:t>حقوقی و </a:t>
            </a:r>
            <a:r>
              <a:rPr lang="fa-IR" b="1" dirty="0" smtClean="0">
                <a:cs typeface="B Mitra" panose="00000400000000000000" pitchFamily="2" charset="-78"/>
              </a:rPr>
              <a:t>اداری  -  فرم </a:t>
            </a:r>
            <a:r>
              <a:rPr lang="fa-IR" b="1" dirty="0">
                <a:cs typeface="B Mitra" panose="00000400000000000000" pitchFamily="2" charset="-78"/>
              </a:rPr>
              <a:t>ها و روش های همکاری</a:t>
            </a:r>
            <a:endParaRPr lang="en-US" b="1" dirty="0">
              <a:cs typeface="B Mitra" panose="00000400000000000000" pitchFamily="2" charset="-78"/>
            </a:endParaRPr>
          </a:p>
          <a:p>
            <a:pPr algn="r" rtl="1"/>
            <a:r>
              <a:rPr lang="fa-IR" sz="2400" b="1" dirty="0">
                <a:solidFill>
                  <a:srgbClr val="002060"/>
                </a:solidFill>
                <a:cs typeface="B Mitra" panose="00000400000000000000" pitchFamily="2" charset="-78"/>
              </a:rPr>
              <a:t>6. همکاری در زمینه های دیگر</a:t>
            </a:r>
            <a:endParaRPr lang="en-US" sz="2400" b="1" dirty="0">
              <a:solidFill>
                <a:srgbClr val="002060"/>
              </a:solidFill>
              <a:cs typeface="B Mitra" panose="00000400000000000000" pitchFamily="2" charset="-78"/>
            </a:endParaRPr>
          </a:p>
          <a:p>
            <a:pPr algn="r" rtl="1"/>
            <a:r>
              <a:rPr lang="fa-IR" b="1" dirty="0">
                <a:cs typeface="B Mitra" panose="00000400000000000000" pitchFamily="2" charset="-78"/>
              </a:rPr>
              <a:t>توسعه حمل و </a:t>
            </a:r>
            <a:r>
              <a:rPr lang="fa-IR" b="1" dirty="0" smtClean="0">
                <a:cs typeface="B Mitra" panose="00000400000000000000" pitchFamily="2" charset="-78"/>
              </a:rPr>
              <a:t>نقل </a:t>
            </a:r>
            <a:r>
              <a:rPr lang="fa-IR" b="1" dirty="0">
                <a:cs typeface="B Mitra" panose="00000400000000000000" pitchFamily="2" charset="-78"/>
              </a:rPr>
              <a:t> - </a:t>
            </a:r>
            <a:r>
              <a:rPr lang="fa-IR" b="1" dirty="0" smtClean="0">
                <a:cs typeface="B Mitra" panose="00000400000000000000" pitchFamily="2" charset="-78"/>
              </a:rPr>
              <a:t> ترویج گردشگری   </a:t>
            </a:r>
            <a:r>
              <a:rPr lang="fa-IR" b="1" dirty="0">
                <a:cs typeface="B Mitra" panose="00000400000000000000" pitchFamily="2" charset="-78"/>
              </a:rPr>
              <a:t> - </a:t>
            </a:r>
            <a:r>
              <a:rPr lang="fa-IR" b="1" dirty="0" smtClean="0">
                <a:cs typeface="B Mitra" panose="00000400000000000000" pitchFamily="2" charset="-78"/>
              </a:rPr>
              <a:t>جنبه </a:t>
            </a:r>
            <a:r>
              <a:rPr lang="fa-IR" b="1" dirty="0">
                <a:cs typeface="B Mitra" panose="00000400000000000000" pitchFamily="2" charset="-78"/>
              </a:rPr>
              <a:t>های اقتصادی و اجتماعی کار </a:t>
            </a:r>
            <a:r>
              <a:rPr lang="fa-IR" b="1" dirty="0" smtClean="0">
                <a:cs typeface="B Mitra" panose="00000400000000000000" pitchFamily="2" charset="-78"/>
              </a:rPr>
              <a:t>مهاجر </a:t>
            </a:r>
            <a:r>
              <a:rPr lang="fa-IR" b="1" dirty="0">
                <a:cs typeface="B Mitra" panose="00000400000000000000" pitchFamily="2" charset="-78"/>
              </a:rPr>
              <a:t> </a:t>
            </a:r>
            <a:endParaRPr lang="fa-IR" b="1" dirty="0" smtClean="0">
              <a:cs typeface="B Mitra" panose="00000400000000000000" pitchFamily="2" charset="-78"/>
            </a:endParaRPr>
          </a:p>
          <a:p>
            <a:pPr algn="r" rtl="1"/>
            <a:r>
              <a:rPr lang="fa-IR" b="1" dirty="0" smtClean="0">
                <a:cs typeface="B Mitra" panose="00000400000000000000" pitchFamily="2" charset="-78"/>
              </a:rPr>
              <a:t>آموزش پرسنل  </a:t>
            </a:r>
            <a:r>
              <a:rPr lang="fa-IR" b="1" dirty="0">
                <a:cs typeface="B Mitra" panose="00000400000000000000" pitchFamily="2" charset="-78"/>
              </a:rPr>
              <a:t> - </a:t>
            </a:r>
            <a:r>
              <a:rPr lang="fa-IR" b="1" dirty="0" smtClean="0">
                <a:cs typeface="B Mitra" panose="00000400000000000000" pitchFamily="2" charset="-78"/>
              </a:rPr>
              <a:t> سوال </a:t>
            </a:r>
            <a:r>
              <a:rPr lang="fa-IR" b="1" dirty="0">
                <a:cs typeface="B Mitra" panose="00000400000000000000" pitchFamily="2" charset="-78"/>
              </a:rPr>
              <a:t>مربوط به امنیت و همکاری در</a:t>
            </a:r>
            <a:endParaRPr lang="en-US" b="1" dirty="0">
              <a:cs typeface="B Mitra" panose="00000400000000000000" pitchFamily="2" charset="-78"/>
            </a:endParaRPr>
          </a:p>
          <a:p>
            <a:pPr algn="r" rtl="1"/>
            <a:r>
              <a:rPr lang="fa-IR" b="1" dirty="0">
                <a:cs typeface="B Mitra" panose="00000400000000000000" pitchFamily="2" charset="-78"/>
              </a:rPr>
              <a:t>دریای </a:t>
            </a:r>
            <a:r>
              <a:rPr lang="fa-IR" b="1" dirty="0" smtClean="0">
                <a:cs typeface="B Mitra" panose="00000400000000000000" pitchFamily="2" charset="-78"/>
              </a:rPr>
              <a:t>مدیترانه</a:t>
            </a:r>
            <a:r>
              <a:rPr lang="fa-IR" b="1" dirty="0">
                <a:cs typeface="B Mitra" panose="00000400000000000000" pitchFamily="2" charset="-78"/>
              </a:rPr>
              <a:t> - </a:t>
            </a:r>
            <a:r>
              <a:rPr lang="fa-IR" b="1" dirty="0" smtClean="0">
                <a:cs typeface="B Mitra" panose="00000400000000000000" pitchFamily="2" charset="-78"/>
              </a:rPr>
              <a:t> همکاری </a:t>
            </a:r>
            <a:r>
              <a:rPr lang="fa-IR" b="1" dirty="0">
                <a:cs typeface="B Mitra" panose="00000400000000000000" pitchFamily="2" charset="-78"/>
              </a:rPr>
              <a:t>در زمینه های انسان دوستانه و دیگر</a:t>
            </a:r>
            <a:endParaRPr lang="en-US" b="1" dirty="0">
              <a:cs typeface="B Mitra" panose="00000400000000000000" pitchFamily="2" charset="-78"/>
            </a:endParaRPr>
          </a:p>
        </p:txBody>
      </p:sp>
    </p:spTree>
    <p:extLst>
      <p:ext uri="{BB962C8B-B14F-4D97-AF65-F5344CB8AC3E}">
        <p14:creationId xmlns:p14="http://schemas.microsoft.com/office/powerpoint/2010/main" val="1848569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068946"/>
            <a:ext cx="10854791" cy="3600986"/>
          </a:xfrm>
          <a:prstGeom prst="rect">
            <a:avLst/>
          </a:prstGeom>
        </p:spPr>
        <p:txBody>
          <a:bodyPr wrap="square">
            <a:spAutoFit/>
          </a:bodyPr>
          <a:lstStyle/>
          <a:p>
            <a:pPr algn="r" rtl="1"/>
            <a:r>
              <a:rPr lang="fa-IR" sz="2400" b="1" dirty="0">
                <a:solidFill>
                  <a:srgbClr val="C00000"/>
                </a:solidFill>
                <a:cs typeface="B Mitra" panose="00000400000000000000" pitchFamily="2" charset="-78"/>
              </a:rPr>
              <a:t>همکاری در زمینه های انسان دوستانه و دیگر</a:t>
            </a:r>
            <a:endParaRPr lang="en-US" sz="2400" b="1" dirty="0">
              <a:solidFill>
                <a:srgbClr val="C00000"/>
              </a:solidFill>
              <a:cs typeface="B Mitra" panose="00000400000000000000" pitchFamily="2" charset="-78"/>
            </a:endParaRPr>
          </a:p>
          <a:p>
            <a:pPr algn="r" rtl="1"/>
            <a:r>
              <a:rPr lang="fa-IR" sz="2000" b="1" dirty="0">
                <a:solidFill>
                  <a:srgbClr val="002060"/>
                </a:solidFill>
                <a:cs typeface="B Mitra" panose="00000400000000000000" pitchFamily="2" charset="-78"/>
              </a:rPr>
              <a:t>1. ارتباطات بشردوستانه </a:t>
            </a:r>
            <a:endParaRPr lang="en-US" sz="2000" b="1" dirty="0">
              <a:solidFill>
                <a:srgbClr val="002060"/>
              </a:solidFill>
              <a:cs typeface="B Mitra" panose="00000400000000000000" pitchFamily="2" charset="-78"/>
            </a:endParaRPr>
          </a:p>
          <a:p>
            <a:pPr algn="r" rtl="1"/>
            <a:r>
              <a:rPr lang="fa-IR" sz="2000" b="1" dirty="0">
                <a:cs typeface="B Mitra" panose="00000400000000000000" pitchFamily="2" charset="-78"/>
              </a:rPr>
              <a:t>(یک) اطلاعات تماس و جلسات منظم بر اساس روابط خانوادگی</a:t>
            </a:r>
            <a:endParaRPr lang="en-US" sz="2000" b="1" dirty="0">
              <a:cs typeface="B Mitra" panose="00000400000000000000" pitchFamily="2" charset="-78"/>
            </a:endParaRPr>
          </a:p>
          <a:p>
            <a:pPr algn="r" rtl="1"/>
            <a:r>
              <a:rPr lang="fa-IR" sz="2000" b="1" dirty="0">
                <a:cs typeface="B Mitra" panose="00000400000000000000" pitchFamily="2" charset="-78"/>
              </a:rPr>
              <a:t>(ب) الحاق به خانواده</a:t>
            </a:r>
            <a:endParaRPr lang="en-US" sz="2000" b="1" dirty="0">
              <a:cs typeface="B Mitra" panose="00000400000000000000" pitchFamily="2" charset="-78"/>
            </a:endParaRPr>
          </a:p>
          <a:p>
            <a:pPr algn="r" rtl="1"/>
            <a:r>
              <a:rPr lang="fa-IR" sz="2000" b="1" dirty="0">
                <a:cs typeface="B Mitra" panose="00000400000000000000" pitchFamily="2" charset="-78"/>
              </a:rPr>
              <a:t>(ج) ازدواج بین شهروندان مختلف</a:t>
            </a:r>
            <a:endParaRPr lang="en-US" sz="2000" b="1" dirty="0">
              <a:cs typeface="B Mitra" panose="00000400000000000000" pitchFamily="2" charset="-78"/>
            </a:endParaRPr>
          </a:p>
          <a:p>
            <a:pPr algn="r" rtl="1"/>
            <a:r>
              <a:rPr lang="fa-IR" sz="2000" b="1" dirty="0">
                <a:cs typeface="B Mitra" panose="00000400000000000000" pitchFamily="2" charset="-78"/>
              </a:rPr>
              <a:t>(د) سفر به دلایل شخصی یا حرفه ای</a:t>
            </a:r>
            <a:endParaRPr lang="en-US" sz="2000" b="1" dirty="0">
              <a:cs typeface="B Mitra" panose="00000400000000000000" pitchFamily="2" charset="-78"/>
            </a:endParaRPr>
          </a:p>
          <a:p>
            <a:pPr algn="r" rtl="1"/>
            <a:r>
              <a:rPr lang="fa-IR" sz="2000" b="1" dirty="0">
                <a:cs typeface="B Mitra" panose="00000400000000000000" pitchFamily="2" charset="-78"/>
              </a:rPr>
              <a:t>(ه) بهبود شرایط برای گردشگری در</a:t>
            </a:r>
            <a:endParaRPr lang="en-US" sz="2000" b="1" dirty="0">
              <a:cs typeface="B Mitra" panose="00000400000000000000" pitchFamily="2" charset="-78"/>
            </a:endParaRPr>
          </a:p>
          <a:p>
            <a:pPr algn="r" rtl="1"/>
            <a:r>
              <a:rPr lang="fa-IR" sz="2000" b="1" dirty="0">
                <a:cs typeface="B Mitra" panose="00000400000000000000" pitchFamily="2" charset="-78"/>
              </a:rPr>
              <a:t>به صورت فردی یا جمعی</a:t>
            </a:r>
            <a:endParaRPr lang="en-US" sz="2000" b="1" dirty="0">
              <a:cs typeface="B Mitra" panose="00000400000000000000" pitchFamily="2" charset="-78"/>
            </a:endParaRPr>
          </a:p>
          <a:p>
            <a:pPr algn="r" rtl="1"/>
            <a:r>
              <a:rPr lang="fa-IR" sz="2000" b="1" dirty="0">
                <a:cs typeface="B Mitra" panose="00000400000000000000" pitchFamily="2" charset="-78"/>
              </a:rPr>
              <a:t>(</a:t>
            </a:r>
            <a:r>
              <a:rPr lang="en-US" sz="2000" b="1" dirty="0">
                <a:cs typeface="B Mitra" panose="00000400000000000000" pitchFamily="2" charset="-78"/>
              </a:rPr>
              <a:t>F</a:t>
            </a:r>
            <a:r>
              <a:rPr lang="fa-IR" sz="2000" b="1" dirty="0">
                <a:cs typeface="B Mitra" panose="00000400000000000000" pitchFamily="2" charset="-78"/>
              </a:rPr>
              <a:t>) جلسات در میان جوانان</a:t>
            </a:r>
            <a:endParaRPr lang="en-US" sz="2000" b="1" dirty="0">
              <a:cs typeface="B Mitra" panose="00000400000000000000" pitchFamily="2" charset="-78"/>
            </a:endParaRPr>
          </a:p>
          <a:p>
            <a:pPr algn="r" rtl="1"/>
            <a:r>
              <a:rPr lang="fa-IR" sz="2000" b="1" dirty="0">
                <a:cs typeface="B Mitra" panose="00000400000000000000" pitchFamily="2" charset="-78"/>
              </a:rPr>
              <a:t>(</a:t>
            </a:r>
            <a:r>
              <a:rPr lang="en-US" sz="2000" b="1" dirty="0">
                <a:cs typeface="B Mitra" panose="00000400000000000000" pitchFamily="2" charset="-78"/>
              </a:rPr>
              <a:t>G</a:t>
            </a:r>
            <a:r>
              <a:rPr lang="fa-IR" sz="2000" b="1" dirty="0">
                <a:cs typeface="B Mitra" panose="00000400000000000000" pitchFamily="2" charset="-78"/>
              </a:rPr>
              <a:t>) ورزشی</a:t>
            </a:r>
            <a:endParaRPr lang="en-US" sz="2000" b="1" dirty="0">
              <a:cs typeface="B Mitra" panose="00000400000000000000" pitchFamily="2" charset="-78"/>
            </a:endParaRPr>
          </a:p>
          <a:p>
            <a:pPr algn="r" rtl="1"/>
            <a:r>
              <a:rPr lang="fa-IR" sz="2000" b="1" dirty="0">
                <a:cs typeface="B Mitra" panose="00000400000000000000" pitchFamily="2" charset="-78"/>
              </a:rPr>
              <a:t>(</a:t>
            </a:r>
            <a:r>
              <a:rPr lang="en-US" sz="2000" b="1" dirty="0">
                <a:cs typeface="B Mitra" panose="00000400000000000000" pitchFamily="2" charset="-78"/>
              </a:rPr>
              <a:t>H</a:t>
            </a:r>
            <a:r>
              <a:rPr lang="fa-IR" sz="2000" b="1" dirty="0">
                <a:cs typeface="B Mitra" panose="00000400000000000000" pitchFamily="2" charset="-78"/>
              </a:rPr>
              <a:t>) گسترش اطلاعات تماس</a:t>
            </a:r>
            <a:endParaRPr lang="en-US" sz="2000" b="1" dirty="0">
              <a:cs typeface="B Mitra" panose="00000400000000000000" pitchFamily="2" charset="-78"/>
            </a:endParaRPr>
          </a:p>
        </p:txBody>
      </p:sp>
    </p:spTree>
    <p:extLst>
      <p:ext uri="{BB962C8B-B14F-4D97-AF65-F5344CB8AC3E}">
        <p14:creationId xmlns:p14="http://schemas.microsoft.com/office/powerpoint/2010/main" val="1689810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661374"/>
            <a:ext cx="10854791" cy="2554545"/>
          </a:xfrm>
          <a:prstGeom prst="rect">
            <a:avLst/>
          </a:prstGeom>
        </p:spPr>
        <p:txBody>
          <a:bodyPr wrap="square">
            <a:spAutoFit/>
          </a:bodyPr>
          <a:lstStyle/>
          <a:p>
            <a:pPr algn="r" rtl="1"/>
            <a:r>
              <a:rPr lang="fa-IR" sz="2000" b="1" dirty="0">
                <a:solidFill>
                  <a:srgbClr val="002060"/>
                </a:solidFill>
                <a:cs typeface="B Mitra" panose="00000400000000000000" pitchFamily="2" charset="-78"/>
              </a:rPr>
              <a:t>2. اطلاعات</a:t>
            </a:r>
            <a:endParaRPr lang="en-US" sz="2000" b="1" dirty="0">
              <a:solidFill>
                <a:srgbClr val="002060"/>
              </a:solidFill>
              <a:cs typeface="B Mitra" panose="00000400000000000000" pitchFamily="2" charset="-78"/>
            </a:endParaRPr>
          </a:p>
          <a:p>
            <a:pPr algn="r" rtl="1"/>
            <a:r>
              <a:rPr lang="fa-IR" sz="2000" b="1" dirty="0">
                <a:cs typeface="B Mitra" panose="00000400000000000000" pitchFamily="2" charset="-78"/>
              </a:rPr>
              <a:t>(الف) بهبود گردش،</a:t>
            </a:r>
            <a:endParaRPr lang="en-US" sz="2000" b="1" dirty="0">
              <a:cs typeface="B Mitra" panose="00000400000000000000" pitchFamily="2" charset="-78"/>
            </a:endParaRPr>
          </a:p>
          <a:p>
            <a:pPr algn="r" rtl="1"/>
            <a:r>
              <a:rPr lang="fa-IR" sz="2000" b="1" dirty="0">
                <a:cs typeface="B Mitra" panose="00000400000000000000" pitchFamily="2" charset="-78"/>
              </a:rPr>
              <a:t>دسترسی و تبادل اطلاعات</a:t>
            </a:r>
            <a:endParaRPr lang="en-US" sz="2000" b="1" dirty="0">
              <a:cs typeface="B Mitra" panose="00000400000000000000" pitchFamily="2" charset="-78"/>
            </a:endParaRPr>
          </a:p>
          <a:p>
            <a:pPr algn="r" rtl="1"/>
            <a:r>
              <a:rPr lang="fa-IR" sz="2000" b="1" dirty="0">
                <a:cs typeface="B Mitra" panose="00000400000000000000" pitchFamily="2" charset="-78"/>
              </a:rPr>
              <a:t>(</a:t>
            </a:r>
            <a:r>
              <a:rPr lang="en-US" sz="2000" b="1" dirty="0">
                <a:cs typeface="B Mitra" panose="00000400000000000000" pitchFamily="2" charset="-78"/>
              </a:rPr>
              <a:t>I</a:t>
            </a:r>
            <a:r>
              <a:rPr lang="fa-IR" sz="2000" b="1" dirty="0">
                <a:cs typeface="B Mitra" panose="00000400000000000000" pitchFamily="2" charset="-78"/>
              </a:rPr>
              <a:t>) اطلاعات شفاهی</a:t>
            </a:r>
            <a:endParaRPr lang="en-US" sz="2000" b="1" dirty="0">
              <a:cs typeface="B Mitra" panose="00000400000000000000" pitchFamily="2" charset="-78"/>
            </a:endParaRPr>
          </a:p>
          <a:p>
            <a:pPr algn="r" rtl="1"/>
            <a:r>
              <a:rPr lang="fa-IR" sz="2000" b="1" dirty="0">
                <a:cs typeface="B Mitra" panose="00000400000000000000" pitchFamily="2" charset="-78"/>
              </a:rPr>
              <a:t>(</a:t>
            </a:r>
            <a:r>
              <a:rPr lang="en-US" sz="2000" b="1" dirty="0">
                <a:cs typeface="B Mitra" panose="00000400000000000000" pitchFamily="2" charset="-78"/>
              </a:rPr>
              <a:t>II</a:t>
            </a:r>
            <a:r>
              <a:rPr lang="fa-IR" sz="2000" b="1" dirty="0">
                <a:cs typeface="B Mitra" panose="00000400000000000000" pitchFamily="2" charset="-78"/>
              </a:rPr>
              <a:t>) اطلاعات چاپ شده</a:t>
            </a:r>
            <a:endParaRPr lang="en-US" sz="2000" b="1" dirty="0">
              <a:cs typeface="B Mitra" panose="00000400000000000000" pitchFamily="2" charset="-78"/>
            </a:endParaRPr>
          </a:p>
          <a:p>
            <a:pPr algn="r" rtl="1"/>
            <a:r>
              <a:rPr lang="fa-IR" sz="2000" b="1" dirty="0">
                <a:cs typeface="B Mitra" panose="00000400000000000000" pitchFamily="2" charset="-78"/>
              </a:rPr>
              <a:t>(</a:t>
            </a:r>
            <a:r>
              <a:rPr lang="en-US" sz="2000" b="1" dirty="0">
                <a:cs typeface="B Mitra" panose="00000400000000000000" pitchFamily="2" charset="-78"/>
              </a:rPr>
              <a:t>III</a:t>
            </a:r>
            <a:r>
              <a:rPr lang="fa-IR" sz="2000" b="1" dirty="0">
                <a:cs typeface="B Mitra" panose="00000400000000000000" pitchFamily="2" charset="-78"/>
              </a:rPr>
              <a:t>) فیلم برداری و پخش اطلاعات</a:t>
            </a:r>
            <a:endParaRPr lang="en-US" sz="2000" b="1" dirty="0">
              <a:cs typeface="B Mitra" panose="00000400000000000000" pitchFamily="2" charset="-78"/>
            </a:endParaRPr>
          </a:p>
          <a:p>
            <a:pPr algn="r" rtl="1"/>
            <a:r>
              <a:rPr lang="fa-IR" sz="2000" b="1" dirty="0">
                <a:cs typeface="B Mitra" panose="00000400000000000000" pitchFamily="2" charset="-78"/>
              </a:rPr>
              <a:t>(ب) همکاری در زمینه اطلاعات</a:t>
            </a:r>
            <a:endParaRPr lang="en-US" sz="2000" b="1" dirty="0">
              <a:cs typeface="B Mitra" panose="00000400000000000000" pitchFamily="2" charset="-78"/>
            </a:endParaRPr>
          </a:p>
          <a:p>
            <a:pPr algn="r" rtl="1"/>
            <a:r>
              <a:rPr lang="fa-IR" sz="2000" b="1" dirty="0">
                <a:cs typeface="B Mitra" panose="00000400000000000000" pitchFamily="2" charset="-78"/>
              </a:rPr>
              <a:t>(ج) بهبود شرایط کار برای روزنامه نگاران</a:t>
            </a:r>
            <a:endParaRPr lang="en-US" sz="2000" b="1" dirty="0">
              <a:cs typeface="B Mitra" panose="00000400000000000000" pitchFamily="2" charset="-78"/>
            </a:endParaRPr>
          </a:p>
        </p:txBody>
      </p:sp>
    </p:spTree>
    <p:extLst>
      <p:ext uri="{BB962C8B-B14F-4D97-AF65-F5344CB8AC3E}">
        <p14:creationId xmlns:p14="http://schemas.microsoft.com/office/powerpoint/2010/main" val="2565712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661374"/>
            <a:ext cx="10854791" cy="2554545"/>
          </a:xfrm>
          <a:prstGeom prst="rect">
            <a:avLst/>
          </a:prstGeom>
        </p:spPr>
        <p:txBody>
          <a:bodyPr wrap="square">
            <a:spAutoFit/>
          </a:bodyPr>
          <a:lstStyle/>
          <a:p>
            <a:pPr algn="r" rtl="1"/>
            <a:r>
              <a:rPr lang="fa-IR" sz="2000" b="1" dirty="0">
                <a:solidFill>
                  <a:srgbClr val="002060"/>
                </a:solidFill>
                <a:cs typeface="B Mitra" panose="00000400000000000000" pitchFamily="2" charset="-78"/>
              </a:rPr>
              <a:t>3. همکاری و تبادل در حوزه فرهنگ</a:t>
            </a:r>
            <a:endParaRPr lang="en-US" sz="2000" b="1" dirty="0">
              <a:solidFill>
                <a:srgbClr val="002060"/>
              </a:solidFill>
              <a:cs typeface="B Mitra" panose="00000400000000000000" pitchFamily="2" charset="-78"/>
            </a:endParaRPr>
          </a:p>
          <a:p>
            <a:pPr algn="r" rtl="1"/>
            <a:r>
              <a:rPr lang="fa-IR" sz="2000" b="1" dirty="0">
                <a:cs typeface="B Mitra" panose="00000400000000000000" pitchFamily="2" charset="-78"/>
              </a:rPr>
              <a:t>گسترش روابط</a:t>
            </a:r>
            <a:endParaRPr lang="en-US" sz="2000" b="1" dirty="0">
              <a:cs typeface="B Mitra" panose="00000400000000000000" pitchFamily="2" charset="-78"/>
            </a:endParaRPr>
          </a:p>
          <a:p>
            <a:pPr algn="r" rtl="1"/>
            <a:r>
              <a:rPr lang="fa-IR" sz="2000" b="1" dirty="0">
                <a:cs typeface="B Mitra" panose="00000400000000000000" pitchFamily="2" charset="-78"/>
              </a:rPr>
              <a:t>شناخت متقابل</a:t>
            </a:r>
            <a:endParaRPr lang="en-US" sz="2000" b="1" dirty="0">
              <a:cs typeface="B Mitra" panose="00000400000000000000" pitchFamily="2" charset="-78"/>
            </a:endParaRPr>
          </a:p>
          <a:p>
            <a:pPr algn="r" rtl="1"/>
            <a:r>
              <a:rPr lang="fa-IR" sz="2000" b="1" dirty="0">
                <a:cs typeface="B Mitra" panose="00000400000000000000" pitchFamily="2" charset="-78"/>
              </a:rPr>
              <a:t>تبادل و انتشار</a:t>
            </a:r>
            <a:endParaRPr lang="en-US" sz="2000" b="1" dirty="0">
              <a:cs typeface="B Mitra" panose="00000400000000000000" pitchFamily="2" charset="-78"/>
            </a:endParaRPr>
          </a:p>
          <a:p>
            <a:pPr algn="r" rtl="1"/>
            <a:r>
              <a:rPr lang="fa-IR" sz="2000" b="1" dirty="0">
                <a:cs typeface="B Mitra" panose="00000400000000000000" pitchFamily="2" charset="-78"/>
              </a:rPr>
              <a:t>دسترسی</a:t>
            </a:r>
            <a:endParaRPr lang="en-US" sz="2000" b="1" dirty="0">
              <a:cs typeface="B Mitra" panose="00000400000000000000" pitchFamily="2" charset="-78"/>
            </a:endParaRPr>
          </a:p>
          <a:p>
            <a:pPr algn="r" rtl="1"/>
            <a:r>
              <a:rPr lang="fa-IR" sz="2000" b="1" dirty="0">
                <a:cs typeface="B Mitra" panose="00000400000000000000" pitchFamily="2" charset="-78"/>
              </a:rPr>
              <a:t>تماس و همکاری</a:t>
            </a:r>
            <a:endParaRPr lang="en-US" sz="2000" b="1" dirty="0">
              <a:cs typeface="B Mitra" panose="00000400000000000000" pitchFamily="2" charset="-78"/>
            </a:endParaRPr>
          </a:p>
          <a:p>
            <a:pPr algn="r" rtl="1"/>
            <a:r>
              <a:rPr lang="fa-IR" sz="2000" b="1" dirty="0">
                <a:cs typeface="B Mitra" panose="00000400000000000000" pitchFamily="2" charset="-78"/>
              </a:rPr>
              <a:t>زمینه ها و فرم های همکاری</a:t>
            </a:r>
            <a:endParaRPr lang="en-US" sz="2000" b="1" dirty="0">
              <a:cs typeface="B Mitra" panose="00000400000000000000" pitchFamily="2" charset="-78"/>
            </a:endParaRPr>
          </a:p>
          <a:p>
            <a:pPr algn="r" rtl="1"/>
            <a:r>
              <a:rPr lang="fa-IR" sz="2000" b="1" dirty="0">
                <a:cs typeface="B Mitra" panose="00000400000000000000" pitchFamily="2" charset="-78"/>
              </a:rPr>
              <a:t>اقلیت های ملی یا فرهنگ های منطقه ای</a:t>
            </a:r>
            <a:endParaRPr lang="en-US" sz="2000" b="1" dirty="0">
              <a:cs typeface="B Mitra" panose="00000400000000000000" pitchFamily="2" charset="-78"/>
            </a:endParaRPr>
          </a:p>
        </p:txBody>
      </p:sp>
    </p:spTree>
    <p:extLst>
      <p:ext uri="{BB962C8B-B14F-4D97-AF65-F5344CB8AC3E}">
        <p14:creationId xmlns:p14="http://schemas.microsoft.com/office/powerpoint/2010/main" val="949299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661374"/>
            <a:ext cx="10854791" cy="3477875"/>
          </a:xfrm>
          <a:prstGeom prst="rect">
            <a:avLst/>
          </a:prstGeom>
        </p:spPr>
        <p:txBody>
          <a:bodyPr wrap="square">
            <a:spAutoFit/>
          </a:bodyPr>
          <a:lstStyle/>
          <a:p>
            <a:pPr algn="r" rtl="1"/>
            <a:r>
              <a:rPr lang="fa-IR" sz="2000" b="1" dirty="0">
                <a:solidFill>
                  <a:srgbClr val="002060"/>
                </a:solidFill>
                <a:cs typeface="B Mitra" panose="00000400000000000000" pitchFamily="2" charset="-78"/>
              </a:rPr>
              <a:t>4. همکاری و تبادل در زمینه آموزش و پرورش</a:t>
            </a:r>
            <a:endParaRPr lang="en-US" sz="2000" b="1" dirty="0">
              <a:solidFill>
                <a:srgbClr val="002060"/>
              </a:solidFill>
              <a:cs typeface="B Mitra" panose="00000400000000000000" pitchFamily="2" charset="-78"/>
            </a:endParaRPr>
          </a:p>
          <a:p>
            <a:pPr algn="r" rtl="1"/>
            <a:r>
              <a:rPr lang="fa-IR" sz="2000" b="1" dirty="0">
                <a:cs typeface="B Mitra" panose="00000400000000000000" pitchFamily="2" charset="-78"/>
              </a:rPr>
              <a:t>(الف) گسترش روابط</a:t>
            </a:r>
            <a:endParaRPr lang="en-US" sz="2000" b="1" dirty="0">
              <a:cs typeface="B Mitra" panose="00000400000000000000" pitchFamily="2" charset="-78"/>
            </a:endParaRPr>
          </a:p>
          <a:p>
            <a:pPr algn="r" rtl="1"/>
            <a:r>
              <a:rPr lang="fa-IR" sz="2000" b="1" dirty="0">
                <a:cs typeface="B Mitra" panose="00000400000000000000" pitchFamily="2" charset="-78"/>
              </a:rPr>
              <a:t>(ب) دسترسی و مبادلات</a:t>
            </a:r>
            <a:endParaRPr lang="en-US" sz="2000" b="1" dirty="0">
              <a:cs typeface="B Mitra" panose="00000400000000000000" pitchFamily="2" charset="-78"/>
            </a:endParaRPr>
          </a:p>
          <a:p>
            <a:pPr algn="r" rtl="1"/>
            <a:r>
              <a:rPr lang="fa-IR" sz="2000" b="1" dirty="0">
                <a:cs typeface="B Mitra" panose="00000400000000000000" pitchFamily="2" charset="-78"/>
              </a:rPr>
              <a:t>(ج) </a:t>
            </a:r>
            <a:r>
              <a:rPr lang="fa-IR" sz="2000" b="1" dirty="0" smtClean="0">
                <a:cs typeface="B Mitra" panose="00000400000000000000" pitchFamily="2" charset="-78"/>
              </a:rPr>
              <a:t>علم: علوم </a:t>
            </a:r>
            <a:r>
              <a:rPr lang="fa-IR" sz="2000" b="1" dirty="0">
                <a:cs typeface="B Mitra" panose="00000400000000000000" pitchFamily="2" charset="-78"/>
              </a:rPr>
              <a:t>دقیق و </a:t>
            </a:r>
            <a:r>
              <a:rPr lang="fa-IR" sz="2000" b="1" dirty="0" smtClean="0">
                <a:cs typeface="B Mitra" panose="00000400000000000000" pitchFamily="2" charset="-78"/>
              </a:rPr>
              <a:t>طبیعی – دارو - علوم </a:t>
            </a:r>
            <a:r>
              <a:rPr lang="fa-IR" sz="2000" b="1" dirty="0">
                <a:cs typeface="B Mitra" panose="00000400000000000000" pitchFamily="2" charset="-78"/>
              </a:rPr>
              <a:t>انسانی و علوم اجتماعی</a:t>
            </a:r>
            <a:endParaRPr lang="en-US" sz="2000" b="1" dirty="0">
              <a:cs typeface="B Mitra" panose="00000400000000000000" pitchFamily="2" charset="-78"/>
            </a:endParaRPr>
          </a:p>
          <a:p>
            <a:pPr algn="r" rtl="1"/>
            <a:r>
              <a:rPr lang="fa-IR" sz="2000" b="1" dirty="0">
                <a:cs typeface="B Mitra" panose="00000400000000000000" pitchFamily="2" charset="-78"/>
              </a:rPr>
              <a:t>(د) زبان های خارجی و تمدن</a:t>
            </a:r>
            <a:endParaRPr lang="en-US" sz="2000" b="1" dirty="0">
              <a:cs typeface="B Mitra" panose="00000400000000000000" pitchFamily="2" charset="-78"/>
            </a:endParaRPr>
          </a:p>
          <a:p>
            <a:pPr algn="r" rtl="1"/>
            <a:r>
              <a:rPr lang="fa-IR" sz="2000" b="1" dirty="0">
                <a:cs typeface="B Mitra" panose="00000400000000000000" pitchFamily="2" charset="-78"/>
              </a:rPr>
              <a:t>(ه) روش </a:t>
            </a:r>
            <a:r>
              <a:rPr lang="fa-IR" sz="2000" b="1" dirty="0" smtClean="0">
                <a:cs typeface="B Mitra" panose="00000400000000000000" pitchFamily="2" charset="-78"/>
              </a:rPr>
              <a:t>تدریس</a:t>
            </a:r>
          </a:p>
          <a:p>
            <a:pPr algn="r" rtl="1"/>
            <a:endParaRPr lang="en-US" sz="2000" b="1" dirty="0">
              <a:cs typeface="B Mitra" panose="00000400000000000000" pitchFamily="2" charset="-78"/>
            </a:endParaRPr>
          </a:p>
          <a:p>
            <a:pPr algn="r" rtl="1"/>
            <a:r>
              <a:rPr lang="fa-IR" sz="2000" b="1" dirty="0">
                <a:solidFill>
                  <a:srgbClr val="002060"/>
                </a:solidFill>
                <a:cs typeface="B Mitra" panose="00000400000000000000" pitchFamily="2" charset="-78"/>
              </a:rPr>
              <a:t>اقلیت های ملی یا فرهنگ های منطقه ای</a:t>
            </a:r>
            <a:endParaRPr lang="en-US" sz="2000" b="1" dirty="0">
              <a:solidFill>
                <a:srgbClr val="002060"/>
              </a:solidFill>
              <a:cs typeface="B Mitra" panose="00000400000000000000" pitchFamily="2" charset="-78"/>
            </a:endParaRPr>
          </a:p>
          <a:p>
            <a:pPr algn="r" rtl="1"/>
            <a:r>
              <a:rPr lang="fa-IR" sz="2000" b="1" dirty="0">
                <a:solidFill>
                  <a:srgbClr val="002060"/>
                </a:solidFill>
                <a:cs typeface="B Mitra" panose="00000400000000000000" pitchFamily="2" charset="-78"/>
              </a:rPr>
              <a:t>پیگیری کنفرانس</a:t>
            </a:r>
            <a:endParaRPr lang="en-US" sz="2000" b="1" dirty="0">
              <a:solidFill>
                <a:srgbClr val="002060"/>
              </a:solidFill>
              <a:cs typeface="B Mitra" panose="00000400000000000000" pitchFamily="2" charset="-78"/>
            </a:endParaRPr>
          </a:p>
          <a:p>
            <a:pPr algn="r" rtl="1"/>
            <a:r>
              <a:rPr lang="fa-IR" sz="2000" b="1" dirty="0">
                <a:solidFill>
                  <a:srgbClr val="002060"/>
                </a:solidFill>
                <a:cs typeface="B Mitra" panose="00000400000000000000" pitchFamily="2" charset="-78"/>
              </a:rPr>
              <a:t>درباره متن سند نهایی هلسینکی</a:t>
            </a:r>
            <a:endParaRPr lang="en-US" sz="2000" b="1" dirty="0">
              <a:solidFill>
                <a:srgbClr val="002060"/>
              </a:solidFill>
              <a:cs typeface="B Mitra" panose="00000400000000000000" pitchFamily="2" charset="-78"/>
            </a:endParaRPr>
          </a:p>
          <a:p>
            <a:pPr algn="r" rtl="1"/>
            <a:r>
              <a:rPr lang="fa-IR" sz="2000" b="1" dirty="0">
                <a:solidFill>
                  <a:srgbClr val="002060"/>
                </a:solidFill>
                <a:cs typeface="B Mitra" panose="00000400000000000000" pitchFamily="2" charset="-78"/>
              </a:rPr>
              <a:t>امضا</a:t>
            </a:r>
            <a:endParaRPr lang="en-US" sz="2000" b="1" dirty="0">
              <a:solidFill>
                <a:srgbClr val="002060"/>
              </a:solidFill>
              <a:cs typeface="B Mitra" panose="00000400000000000000" pitchFamily="2" charset="-78"/>
            </a:endParaRPr>
          </a:p>
        </p:txBody>
      </p:sp>
    </p:spTree>
    <p:extLst>
      <p:ext uri="{BB962C8B-B14F-4D97-AF65-F5344CB8AC3E}">
        <p14:creationId xmlns:p14="http://schemas.microsoft.com/office/powerpoint/2010/main" val="2261199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86" y="2858929"/>
            <a:ext cx="6096000" cy="3429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693" y="177869"/>
            <a:ext cx="5905500" cy="3533775"/>
          </a:xfrm>
          <a:prstGeom prst="rect">
            <a:avLst/>
          </a:prstGeom>
        </p:spPr>
      </p:pic>
    </p:spTree>
    <p:extLst>
      <p:ext uri="{BB962C8B-B14F-4D97-AF65-F5344CB8AC3E}">
        <p14:creationId xmlns:p14="http://schemas.microsoft.com/office/powerpoint/2010/main" val="3436506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4216539"/>
          </a:xfrm>
          <a:prstGeom prst="rect">
            <a:avLst/>
          </a:prstGeom>
        </p:spPr>
        <p:txBody>
          <a:bodyPr wrap="square">
            <a:spAutoFit/>
          </a:bodyPr>
          <a:lstStyle/>
          <a:p>
            <a:pPr algn="justLow" rtl="1"/>
            <a:r>
              <a:rPr lang="fa-IR" sz="2800" b="1" dirty="0" smtClean="0">
                <a:solidFill>
                  <a:srgbClr val="C00000"/>
                </a:solidFill>
                <a:latin typeface="Tahoma" panose="020B0604030504040204" pitchFamily="34" charset="0"/>
                <a:ea typeface="Times New Roman" panose="02020603050405020304" pitchFamily="18" charset="0"/>
                <a:cs typeface="B Mitra" panose="00000400000000000000" pitchFamily="2" charset="-78"/>
              </a:rPr>
              <a:t>بخشی از سند نهایی کنفرانس امنیت و همکاری اروپا در مورد ارتباطات </a:t>
            </a:r>
          </a:p>
          <a:p>
            <a:pPr algn="justLow" rtl="1"/>
            <a:r>
              <a:rPr lang="fa-IR" sz="2400"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همکاری </a:t>
            </a:r>
            <a:r>
              <a:rPr lang="fa-IR" sz="2400" dirty="0">
                <a:solidFill>
                  <a:srgbClr val="000000"/>
                </a:solidFill>
                <a:latin typeface="Tahoma" panose="020B0604030504040204" pitchFamily="34" charset="0"/>
                <a:ea typeface="Times New Roman" panose="02020603050405020304" pitchFamily="18" charset="0"/>
                <a:cs typeface="B Mitra" panose="00000400000000000000" pitchFamily="2" charset="-78"/>
              </a:rPr>
              <a:t>در زمینه انسانی و قلمروهای مربوط به آن.ما، دولتهای شرکت کننده در این کنفرانس، </a:t>
            </a:r>
            <a:r>
              <a:rPr lang="fa-IR" sz="2400" b="1" dirty="0">
                <a:solidFill>
                  <a:srgbClr val="000000"/>
                </a:solidFill>
                <a:latin typeface="Tahoma" panose="020B0604030504040204" pitchFamily="34" charset="0"/>
                <a:ea typeface="Times New Roman" panose="02020603050405020304" pitchFamily="18" charset="0"/>
                <a:cs typeface="B Mitra" panose="00000400000000000000" pitchFamily="2" charset="-78"/>
              </a:rPr>
              <a:t>با آرزوی مساعدت در امر تحکیم صلح و تفاهم میان ملتها و غنای معنوی شخصیت انسانی صرف نظر از نژاد، جنس، زبان یا مذهب</a:t>
            </a:r>
            <a:r>
              <a:rPr lang="fa-IR" sz="2400" dirty="0">
                <a:solidFill>
                  <a:srgbClr val="000000"/>
                </a:solidFill>
                <a:latin typeface="Tahoma" panose="020B0604030504040204" pitchFamily="34" charset="0"/>
                <a:ea typeface="Times New Roman" panose="02020603050405020304" pitchFamily="18" charset="0"/>
                <a:cs typeface="B Mitra" panose="00000400000000000000" pitchFamily="2" charset="-78"/>
              </a:rPr>
              <a:t>، و بااطلاع از اینکه تبادل فزاینده فرهنگی و آموزشی، نشر گسترده تر اطلاعات، تماسهای مردم با یکدیگر و حل مشکلات انسانی، به نیل به این اهداف کمک می کند</a:t>
            </a:r>
            <a:r>
              <a:rPr lang="fa-IR" sz="2400"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a:t>
            </a:r>
          </a:p>
          <a:p>
            <a:pPr algn="justLow" rtl="1"/>
            <a:r>
              <a:rPr lang="fa-IR" sz="2400"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مصمم </a:t>
            </a:r>
            <a:r>
              <a:rPr lang="fa-IR" sz="2400" dirty="0">
                <a:solidFill>
                  <a:srgbClr val="000000"/>
                </a:solidFill>
                <a:latin typeface="Tahoma" panose="020B0604030504040204" pitchFamily="34" charset="0"/>
                <a:ea typeface="Times New Roman" panose="02020603050405020304" pitchFamily="18" charset="0"/>
                <a:cs typeface="B Mitra" panose="00000400000000000000" pitchFamily="2" charset="-78"/>
              </a:rPr>
              <a:t>هستیم که </a:t>
            </a:r>
            <a:r>
              <a:rPr lang="fa-IR" sz="2400" b="1" dirty="0">
                <a:solidFill>
                  <a:srgbClr val="000000"/>
                </a:solidFill>
                <a:latin typeface="Tahoma" panose="020B0604030504040204" pitchFamily="34" charset="0"/>
                <a:ea typeface="Times New Roman" panose="02020603050405020304" pitchFamily="18" charset="0"/>
                <a:cs typeface="B Mitra" panose="00000400000000000000" pitchFamily="2" charset="-78"/>
              </a:rPr>
              <a:t>صرف نظر از نظامهای اجتماعی و اقتصادی و سیاسی با همکاریهای فیمابین </a:t>
            </a:r>
            <a:r>
              <a:rPr lang="fa-IR" sz="2400" dirty="0">
                <a:solidFill>
                  <a:srgbClr val="000000"/>
                </a:solidFill>
                <a:latin typeface="Tahoma" panose="020B0604030504040204" pitchFamily="34" charset="0"/>
                <a:ea typeface="Times New Roman" panose="02020603050405020304" pitchFamily="18" charset="0"/>
                <a:cs typeface="B Mitra" panose="00000400000000000000" pitchFamily="2" charset="-78"/>
              </a:rPr>
              <a:t>در زمینه های مذکور در فوق شرایط بهتری ایجاد کنیم تا نحوه همکاریهای موجود را توسعه و تحکیم بخشیم و شیوه های نوین و ابزارهای مقتضی نیل به این اهداف را بیابیم</a:t>
            </a:r>
            <a:r>
              <a:rPr lang="fa-IR" sz="2400"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a:t>
            </a:r>
          </a:p>
          <a:p>
            <a:pPr algn="justLow" rtl="1"/>
            <a:r>
              <a:rPr lang="fa-IR" sz="2400"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ما </a:t>
            </a:r>
            <a:r>
              <a:rPr lang="fa-IR" sz="2400" dirty="0">
                <a:solidFill>
                  <a:srgbClr val="000000"/>
                </a:solidFill>
                <a:latin typeface="Tahoma" panose="020B0604030504040204" pitchFamily="34" charset="0"/>
                <a:ea typeface="Times New Roman" panose="02020603050405020304" pitchFamily="18" charset="0"/>
                <a:cs typeface="B Mitra" panose="00000400000000000000" pitchFamily="2" charset="-78"/>
              </a:rPr>
              <a:t>معتقدیم که این همکاری باید با احترام کامل به اصول راهنمای مناسبات دولتهای عضو که در بند مربوط مطرح شده است، توام باشد بنابراین موارد ذیل را تصویب کرده ایم</a:t>
            </a:r>
            <a:r>
              <a:rPr lang="fa-IR" sz="2400"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a:t>
            </a:r>
          </a:p>
          <a:p>
            <a:pPr algn="justLow" rtl="1"/>
            <a:endParaRPr lang="en-US" sz="2400" dirty="0"/>
          </a:p>
        </p:txBody>
      </p:sp>
    </p:spTree>
    <p:extLst>
      <p:ext uri="{BB962C8B-B14F-4D97-AF65-F5344CB8AC3E}">
        <p14:creationId xmlns:p14="http://schemas.microsoft.com/office/powerpoint/2010/main" val="2453623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9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620801"/>
            <a:ext cx="10854791" cy="3046988"/>
          </a:xfrm>
          <a:prstGeom prst="rect">
            <a:avLst/>
          </a:prstGeom>
        </p:spPr>
        <p:txBody>
          <a:bodyPr wrap="square">
            <a:spAutoFit/>
          </a:bodyPr>
          <a:lstStyle/>
          <a:p>
            <a:pPr algn="justLow" rtl="1"/>
            <a:r>
              <a:rPr lang="fa-IR" sz="2400" dirty="0">
                <a:cs typeface="B Mitra" panose="00000400000000000000" pitchFamily="2" charset="-78"/>
              </a:rPr>
              <a:t>اطلاعات با اطلاع از ضرورت دانش و درک گسترده تر جنبه های گوناگون زندگی در قلمرو سایر دولتهای عضو با تصریح نقش این فرایند در رشد اعتماد مردم با آرزوی توسعه درک متقابل میان دولتهای عضو و آرزوی بهبود هرچه بیشتر مناسبات آنها و تداوم تلاشهای بیشتر در زمینه پیشرفت در این عرصه، و </a:t>
            </a:r>
            <a:r>
              <a:rPr lang="fa-IR" sz="2400" b="1" dirty="0">
                <a:solidFill>
                  <a:srgbClr val="002060"/>
                </a:solidFill>
                <a:cs typeface="B Mitra" panose="00000400000000000000" pitchFamily="2" charset="-78"/>
              </a:rPr>
              <a:t>با به رسمیت شناختن اهمیت نشر اطلاعات از سوی سایر دولتهای عضو</a:t>
            </a:r>
            <a:r>
              <a:rPr lang="fa-IR" sz="2400" b="1" dirty="0">
                <a:cs typeface="B Mitra" panose="00000400000000000000" pitchFamily="2" charset="-78"/>
              </a:rPr>
              <a:t> </a:t>
            </a:r>
            <a:r>
              <a:rPr lang="fa-IR" sz="2400" dirty="0">
                <a:cs typeface="B Mitra" panose="00000400000000000000" pitchFamily="2" charset="-78"/>
              </a:rPr>
              <a:t>و آشنایی بیشتر با چنین اطلاعاتی، </a:t>
            </a:r>
            <a:r>
              <a:rPr lang="fa-IR" sz="2400" b="1" dirty="0">
                <a:solidFill>
                  <a:srgbClr val="002060"/>
                </a:solidFill>
                <a:cs typeface="B Mitra" panose="00000400000000000000" pitchFamily="2" charset="-78"/>
              </a:rPr>
              <a:t>تاکید می کنیم برنقش اساسی و پرنفوذ مطبوعات، رادیو، تلویزیون، سینما و خبرگزاریها و روزنامه نگارانی که در این زمینه ها فعالیت می کنند</a:t>
            </a:r>
            <a:r>
              <a:rPr lang="fa-IR" sz="2400" b="1" dirty="0" smtClean="0">
                <a:solidFill>
                  <a:srgbClr val="002060"/>
                </a:solidFill>
                <a:cs typeface="B Mitra" panose="00000400000000000000" pitchFamily="2" charset="-78"/>
              </a:rPr>
              <a:t>.</a:t>
            </a:r>
          </a:p>
          <a:p>
            <a:pPr algn="justLow" rtl="1"/>
            <a:r>
              <a:rPr lang="fa-IR" sz="2400" b="1" dirty="0" smtClean="0">
                <a:cs typeface="B Mitra" panose="00000400000000000000" pitchFamily="2" charset="-78"/>
              </a:rPr>
              <a:t>روزنامه </a:t>
            </a:r>
            <a:r>
              <a:rPr lang="fa-IR" sz="2400" b="1" dirty="0">
                <a:cs typeface="B Mitra" panose="00000400000000000000" pitchFamily="2" charset="-78"/>
              </a:rPr>
              <a:t>نگارانی که هدف خود را تسهیل اشاعه آزادتر و گسترده تر همه نوع اطلاعات قرار داده اند </a:t>
            </a:r>
            <a:r>
              <a:rPr lang="fa-IR" sz="2400" dirty="0">
                <a:cs typeface="B Mitra" panose="00000400000000000000" pitchFamily="2" charset="-78"/>
              </a:rPr>
              <a:t>تا همکاری در زمینه اطلاعات و تبادل آن را با سایر کشورها ترغیب کنند و شرایطی را که تحت آنها روزنامه نگاران کشورهای عضو در کشورهای یکدیگر به فعالیت می پردازند، بهبود بخشند و نیت خود را مشخصا چنین بیان داشته اند:</a:t>
            </a:r>
            <a:endParaRPr lang="en-US" sz="2400" dirty="0">
              <a:cs typeface="B Mitra" panose="00000400000000000000" pitchFamily="2" charset="-78"/>
            </a:endParaRPr>
          </a:p>
        </p:txBody>
      </p:sp>
    </p:spTree>
    <p:extLst>
      <p:ext uri="{BB962C8B-B14F-4D97-AF65-F5344CB8AC3E}">
        <p14:creationId xmlns:p14="http://schemas.microsoft.com/office/powerpoint/2010/main" val="326101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4893647"/>
          </a:xfrm>
          <a:prstGeom prst="rect">
            <a:avLst/>
          </a:prstGeom>
        </p:spPr>
        <p:txBody>
          <a:bodyPr wrap="square">
            <a:spAutoFit/>
          </a:bodyPr>
          <a:lstStyle/>
          <a:p>
            <a:pPr algn="justLow" rtl="1"/>
            <a:r>
              <a:rPr lang="fa-IR" sz="2400" b="1" dirty="0">
                <a:cs typeface="B Mitra" panose="00000400000000000000" pitchFamily="2" charset="-78"/>
              </a:rPr>
              <a:t>الف ) بهبود روند گردش </a:t>
            </a:r>
            <a:r>
              <a:rPr lang="fa-IR" sz="2400" b="1" dirty="0" smtClean="0">
                <a:cs typeface="B Mitra" panose="00000400000000000000" pitchFamily="2" charset="-78"/>
              </a:rPr>
              <a:t>اطلاعات، دسترسی </a:t>
            </a:r>
            <a:r>
              <a:rPr lang="fa-IR" sz="2400" b="1" dirty="0">
                <a:cs typeface="B Mitra" panose="00000400000000000000" pitchFamily="2" charset="-78"/>
              </a:rPr>
              <a:t>به اطلاعات و تبادل آن</a:t>
            </a:r>
            <a:endParaRPr lang="en-US" sz="2400" dirty="0">
              <a:cs typeface="B Mitra" panose="00000400000000000000" pitchFamily="2" charset="-78"/>
            </a:endParaRPr>
          </a:p>
          <a:p>
            <a:pPr algn="justLow" rtl="1"/>
            <a:r>
              <a:rPr lang="fa-IR" sz="2400" dirty="0">
                <a:cs typeface="B Mitra" panose="00000400000000000000" pitchFamily="2" charset="-78"/>
              </a:rPr>
              <a:t>1- </a:t>
            </a:r>
            <a:r>
              <a:rPr lang="fa-IR" sz="2400" b="1" dirty="0">
                <a:cs typeface="B Mitra" panose="00000400000000000000" pitchFamily="2" charset="-78"/>
              </a:rPr>
              <a:t>اطلاعات شفاهی: </a:t>
            </a:r>
            <a:r>
              <a:rPr lang="fa-IR" sz="2400" dirty="0">
                <a:cs typeface="B Mitra" panose="00000400000000000000" pitchFamily="2" charset="-78"/>
              </a:rPr>
              <a:t>تسهیل امر اشاعه اطلاعات شفاهی از طریق ترغیب به سخنرانی و تورهای خطابه ای به وسیله مقامات و متخصصان کشورهای عضو، و همچنین تبادل آرا در میزگردها، سمینارها، سمپوزیومها، مدارس تابستانی، کنگره ها و سایر نشستهای دوجانبه و چندجانبه. </a:t>
            </a:r>
            <a:endParaRPr lang="fa-IR" sz="2400" dirty="0" smtClean="0">
              <a:cs typeface="B Mitra" panose="00000400000000000000" pitchFamily="2" charset="-78"/>
            </a:endParaRPr>
          </a:p>
          <a:p>
            <a:pPr algn="justLow" rtl="1"/>
            <a:r>
              <a:rPr lang="fa-IR" sz="2400" dirty="0" smtClean="0">
                <a:cs typeface="B Mitra" panose="00000400000000000000" pitchFamily="2" charset="-78"/>
              </a:rPr>
              <a:t>2- </a:t>
            </a:r>
            <a:r>
              <a:rPr lang="fa-IR" sz="2400" b="1" dirty="0">
                <a:cs typeface="B Mitra" panose="00000400000000000000" pitchFamily="2" charset="-78"/>
              </a:rPr>
              <a:t>اطلاعات نوشتاری : </a:t>
            </a:r>
            <a:r>
              <a:rPr lang="fa-IR" sz="2400" dirty="0">
                <a:cs typeface="B Mitra" panose="00000400000000000000" pitchFamily="2" charset="-78"/>
              </a:rPr>
              <a:t>تسهیل بهبود روال پخش روزنامه ها و انتشارات، نشریات ادواری و غیر ادواری کشورهای عضو در قلمرو خود و دیگران به این منظور که: به تشویق شرکتها و سازمانهای صلاحیتدار خود بپردازند تا توافق نامه ها و قراردادهایی را تنظیم کنند که هدف آنها افزایش تدریجی میزان و تعداد عناوین روزنامه ها و انتشارات وارداتی از سایر کشورهای عضو است.</a:t>
            </a:r>
            <a:br>
              <a:rPr lang="fa-IR" sz="2400" dirty="0">
                <a:cs typeface="B Mitra" panose="00000400000000000000" pitchFamily="2" charset="-78"/>
              </a:rPr>
            </a:br>
            <a:r>
              <a:rPr lang="fa-IR" sz="2400" dirty="0">
                <a:cs typeface="B Mitra" panose="00000400000000000000" pitchFamily="2" charset="-78"/>
              </a:rPr>
              <a:t>این توافق نامه ها و قراردادها باید به طور مشخص سریعترین شرایط تحویل و کاربرد مجاری عادی موجود در هرکشور را برای توزیع انتشارات و روزنامه ها و همچنین نحوه پرداخت و راههای آن را میان طرفین مشخص سازد و به این ترتیب، دستیابی به اهداف مطرح شده در قراردادها و توافقها را امکان پذیر سازند</a:t>
            </a:r>
            <a:r>
              <a:rPr lang="fa-IR" sz="2400" dirty="0" smtClean="0">
                <a:cs typeface="B Mitra" panose="00000400000000000000" pitchFamily="2" charset="-78"/>
              </a:rPr>
              <a:t>.</a:t>
            </a:r>
          </a:p>
          <a:p>
            <a:pPr algn="justLow" rtl="1"/>
            <a:r>
              <a:rPr lang="fa-IR" sz="2400" dirty="0" smtClean="0">
                <a:cs typeface="B Mitra" panose="00000400000000000000" pitchFamily="2" charset="-78"/>
              </a:rPr>
              <a:t>آنان </a:t>
            </a:r>
            <a:r>
              <a:rPr lang="fa-IR" sz="2400" dirty="0">
                <a:cs typeface="B Mitra" panose="00000400000000000000" pitchFamily="2" charset="-78"/>
              </a:rPr>
              <a:t>در هرجا که ضرورت ایجاب کند، در راه نیل به این اهداف و اجرای پیش بینیهای مطرح شده در توافقها و قراردادها، اقدامات مقتضی را انجام خواهند داد</a:t>
            </a:r>
            <a:r>
              <a:rPr lang="fa-IR" sz="2400" dirty="0" smtClean="0">
                <a:cs typeface="B Mitra" panose="00000400000000000000" pitchFamily="2" charset="-78"/>
              </a:rPr>
              <a:t>.</a:t>
            </a:r>
          </a:p>
          <a:p>
            <a:pPr algn="justLow" rtl="1"/>
            <a:endParaRPr lang="en-US" sz="2400" dirty="0">
              <a:cs typeface="B Mitra" panose="00000400000000000000" pitchFamily="2" charset="-78"/>
            </a:endParaRPr>
          </a:p>
        </p:txBody>
      </p:sp>
    </p:spTree>
    <p:extLst>
      <p:ext uri="{BB962C8B-B14F-4D97-AF65-F5344CB8AC3E}">
        <p14:creationId xmlns:p14="http://schemas.microsoft.com/office/powerpoint/2010/main" val="3406435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3539430"/>
          </a:xfrm>
          <a:prstGeom prst="rect">
            <a:avLst/>
          </a:prstGeom>
        </p:spPr>
        <p:txBody>
          <a:bodyPr wrap="square">
            <a:spAutoFit/>
          </a:bodyPr>
          <a:lstStyle/>
          <a:p>
            <a:pPr algn="justLow" rtl="1"/>
            <a:r>
              <a:rPr lang="fa-IR" sz="2800" dirty="0">
                <a:cs typeface="B Mitra" panose="00000400000000000000" pitchFamily="2" charset="-78"/>
              </a:rPr>
              <a:t>کمک به بهبود امر دسترسی عامه به نشریات ادواری، غیرادواری و انتشارات وارداتی برمبنای موارد مصرحه فوق و به ویژه اینکه : آنان افزایش تعداد اماکنی را که نشریات در آنها به فروش می رسند، تشویق خواهند کرد ; دسترسی به نشریات ادواری را حین برپایی کنگره ها، کنفرانسها و دیدارهای رسمی و در خلال سایر رویدادهای بین المللی و همچنین دسترسی جهانگردان را به این نشریات تسهیل خواهند کرد ; امکانات اشتراک را برحسب هنجارهای هر کشور در این زمینه توسعه خواهند داد ; فرصتهای مطالعه و مطالبه این نشریات را در کتابخانه های عمومی، تالارهای مطالعه و همچنین در کتابخانه های دانشگاهی گسترش خواهند داد ; امکانات آشنایی با بولتنهای رسمی اطلاع رسان را که به وسیله هیاتهای دیپلماتیک منتشر می شود و به وسیله ایشان برمبنای ترتیبات مقبول برای علاقه مندان توزیع می شود، فراهم خواهند ساخت.</a:t>
            </a:r>
            <a:endParaRPr lang="en-US" sz="2800" dirty="0">
              <a:cs typeface="B Mitra" panose="00000400000000000000" pitchFamily="2" charset="-78"/>
            </a:endParaRPr>
          </a:p>
        </p:txBody>
      </p:sp>
    </p:spTree>
    <p:extLst>
      <p:ext uri="{BB962C8B-B14F-4D97-AF65-F5344CB8AC3E}">
        <p14:creationId xmlns:p14="http://schemas.microsoft.com/office/powerpoint/2010/main" val="208161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4031873"/>
          </a:xfrm>
          <a:prstGeom prst="rect">
            <a:avLst/>
          </a:prstGeom>
        </p:spPr>
        <p:txBody>
          <a:bodyPr wrap="square">
            <a:spAutoFit/>
          </a:bodyPr>
          <a:lstStyle/>
          <a:p>
            <a:pPr algn="justLow" rtl="1"/>
            <a:r>
              <a:rPr lang="fa-IR" sz="3200" dirty="0">
                <a:cs typeface="B Mitra" panose="00000400000000000000" pitchFamily="2" charset="-78"/>
              </a:rPr>
              <a:t>3 - اطلاعات در قالب فیلم و سخن پراکنی ارتقای وضعیت اشاعه اطلاعات در قالب تدوین فیلم و انجام سخنرانی با این هدف که : امکانات نمایش و پخش اطلاعاتی را که در قالب فیلم و یا صدا ضبط شده اند، در کشورهای عضو گسترده تر خواهند ساخت و جنبه های گوناگون زندگی در کشورهای خود را به تصویر خواهند کشید و برمبنای توافقات و ترتیبات ضروری میان سازمانها و شرکتهای ذینفع دریافت خواهند کرد ; واردات نوارهای پرشده دیداری - شنیداری را از کشورهای عضو، به وسیله سازمانهای ذیربط تسهیل خواهند کرد ; دولتهای عضو بر گسترش اشاعه اطلاعات از طریق رادیو تاکید می ورزند و ابراز امیدواری می کنند که این فرایند استمرار داشته باشد تا علایق و درک متقابل مردم که از اهداف کنفرانس است، افزایش یابد.</a:t>
            </a:r>
            <a:endParaRPr lang="en-US" sz="3200" dirty="0">
              <a:cs typeface="B Mitra" panose="00000400000000000000" pitchFamily="2" charset="-78"/>
            </a:endParaRPr>
          </a:p>
        </p:txBody>
      </p:sp>
    </p:spTree>
    <p:extLst>
      <p:ext uri="{BB962C8B-B14F-4D97-AF65-F5344CB8AC3E}">
        <p14:creationId xmlns:p14="http://schemas.microsoft.com/office/powerpoint/2010/main" val="3863549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863599"/>
            <a:ext cx="10854791" cy="5262979"/>
          </a:xfrm>
          <a:prstGeom prst="rect">
            <a:avLst/>
          </a:prstGeom>
        </p:spPr>
        <p:txBody>
          <a:bodyPr wrap="square">
            <a:spAutoFit/>
          </a:bodyPr>
          <a:lstStyle/>
          <a:p>
            <a:pPr algn="justLow" rtl="1"/>
            <a:r>
              <a:rPr lang="fa-IR" sz="2800" b="1" dirty="0">
                <a:cs typeface="B Mitra" panose="00000400000000000000" pitchFamily="2" charset="-78"/>
              </a:rPr>
              <a:t>ب: همکاری در زمینه </a:t>
            </a:r>
            <a:r>
              <a:rPr lang="fa-IR" sz="2800" b="1" dirty="0" smtClean="0">
                <a:cs typeface="B Mitra" panose="00000400000000000000" pitchFamily="2" charset="-78"/>
              </a:rPr>
              <a:t>اطلاعات </a:t>
            </a:r>
          </a:p>
          <a:p>
            <a:pPr algn="justLow" rtl="1"/>
            <a:r>
              <a:rPr lang="fa-IR" sz="2800" b="1" dirty="0" smtClean="0">
                <a:cs typeface="B Mitra" panose="00000400000000000000" pitchFamily="2" charset="-78"/>
              </a:rPr>
              <a:t>ترغیب </a:t>
            </a:r>
            <a:r>
              <a:rPr lang="fa-IR" sz="2800" b="1" dirty="0">
                <a:cs typeface="B Mitra" panose="00000400000000000000" pitchFamily="2" charset="-78"/>
              </a:rPr>
              <a:t>همکاری در زمینه </a:t>
            </a:r>
            <a:r>
              <a:rPr lang="fa-IR" sz="2800" b="1" dirty="0" smtClean="0">
                <a:cs typeface="B Mitra" panose="00000400000000000000" pitchFamily="2" charset="-78"/>
              </a:rPr>
              <a:t>اطلاعات</a:t>
            </a:r>
          </a:p>
          <a:p>
            <a:pPr algn="justLow" rtl="1"/>
            <a:r>
              <a:rPr lang="fa-IR" sz="2800" dirty="0" smtClean="0">
                <a:cs typeface="B Mitra" panose="00000400000000000000" pitchFamily="2" charset="-78"/>
              </a:rPr>
              <a:t>بر </a:t>
            </a:r>
            <a:r>
              <a:rPr lang="fa-IR" sz="2800" dirty="0">
                <a:cs typeface="B Mitra" panose="00000400000000000000" pitchFamily="2" charset="-78"/>
              </a:rPr>
              <a:t>مبنای توافقهای کوتاه مدت و بلند مدت به ویژه اینکه این کشورها</a:t>
            </a:r>
            <a:r>
              <a:rPr lang="fa-IR" sz="2800" dirty="0" smtClean="0">
                <a:cs typeface="B Mitra" panose="00000400000000000000" pitchFamily="2" charset="-78"/>
              </a:rPr>
              <a:t>:</a:t>
            </a:r>
          </a:p>
          <a:p>
            <a:pPr algn="justLow" rtl="1"/>
            <a:r>
              <a:rPr lang="fa-IR" sz="2800" dirty="0" smtClean="0">
                <a:cs typeface="B Mitra" panose="00000400000000000000" pitchFamily="2" charset="-78"/>
              </a:rPr>
              <a:t>برای </a:t>
            </a:r>
            <a:r>
              <a:rPr lang="fa-IR" sz="2800" dirty="0">
                <a:cs typeface="B Mitra" panose="00000400000000000000" pitchFamily="2" charset="-78"/>
              </a:rPr>
              <a:t>همکاری فزاینده میان سازمانهای وسایل ارتباط جمعی مشتمل بر خبرگزاریها و همچنین میان موسسات انتشاراتی و سازمانها اهمیت قایل خواهند </a:t>
            </a:r>
            <a:r>
              <a:rPr lang="fa-IR" sz="2800" dirty="0" smtClean="0">
                <a:cs typeface="B Mitra" panose="00000400000000000000" pitchFamily="2" charset="-78"/>
              </a:rPr>
              <a:t>شد; </a:t>
            </a:r>
            <a:r>
              <a:rPr lang="fa-IR" sz="2800" dirty="0">
                <a:cs typeface="B Mitra" panose="00000400000000000000" pitchFamily="2" charset="-78"/>
              </a:rPr>
              <a:t>به همکاری میان سازمانهای رادیویی و تلویزیونی اعم از ملی یا بین المللی و یا خصوصی یا دولتی کمک خواهند کرد به ویژه از طریق تبادل برنامه های زنده و یا ضبط شده رادیویی و تلویزیونی و یا از طریق تولید مشترک پخش و توزیع این گونه برنامه </a:t>
            </a:r>
            <a:r>
              <a:rPr lang="fa-IR" sz="2800" dirty="0" smtClean="0">
                <a:cs typeface="B Mitra" panose="00000400000000000000" pitchFamily="2" charset="-78"/>
              </a:rPr>
              <a:t>ها; </a:t>
            </a:r>
            <a:r>
              <a:rPr lang="fa-IR" sz="2800" dirty="0">
                <a:cs typeface="B Mitra" panose="00000400000000000000" pitchFamily="2" charset="-78"/>
              </a:rPr>
              <a:t>برقراری تماسها و یا برپایی نشستها میان سازمانهای روزنامه نگاری و روزنامه نگاران کشورهای عضو را ترغیب خواهند </a:t>
            </a:r>
            <a:r>
              <a:rPr lang="fa-IR" sz="2800" dirty="0" smtClean="0">
                <a:cs typeface="B Mitra" panose="00000400000000000000" pitchFamily="2" charset="-78"/>
              </a:rPr>
              <a:t>کرد; </a:t>
            </a:r>
            <a:r>
              <a:rPr lang="fa-IR" sz="2800" dirty="0">
                <a:cs typeface="B Mitra" panose="00000400000000000000" pitchFamily="2" charset="-78"/>
              </a:rPr>
              <a:t>به منظور تبادل مقاله و یا انتشار مقاله به امر تقویت ترتیبات مربوط به نشریات ادواری و همچنین به ایجاد ارتباط میان روزنامه های کشورهای عضو با دیده مثبت می نگرند ; تبادل اطلاعات فنی و همچنین سازماندهی پژوهشها و نشستهای مشترک را که در چارچوب تبادل تجارب و دیدگاههای کارشناسان تلویزیون، رادیو و مطبوعات انجام می گیرد، تشویق خواهند کرد.</a:t>
            </a:r>
            <a:endParaRPr lang="en-US" sz="2800" dirty="0">
              <a:cs typeface="B Mitra" panose="00000400000000000000" pitchFamily="2" charset="-78"/>
            </a:endParaRPr>
          </a:p>
        </p:txBody>
      </p:sp>
    </p:spTree>
    <p:extLst>
      <p:ext uri="{BB962C8B-B14F-4D97-AF65-F5344CB8AC3E}">
        <p14:creationId xmlns:p14="http://schemas.microsoft.com/office/powerpoint/2010/main" val="3011450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4154984"/>
          </a:xfrm>
          <a:prstGeom prst="rect">
            <a:avLst/>
          </a:prstGeom>
        </p:spPr>
        <p:txBody>
          <a:bodyPr wrap="square">
            <a:spAutoFit/>
          </a:bodyPr>
          <a:lstStyle/>
          <a:p>
            <a:pPr algn="justLow" rtl="1"/>
            <a:r>
              <a:rPr lang="fa-IR" sz="2400" b="1" dirty="0">
                <a:cs typeface="B Mitra" panose="00000400000000000000" pitchFamily="2" charset="-78"/>
              </a:rPr>
              <a:t>پ: بهبود شرایط کاری روزنامه نگاران</a:t>
            </a:r>
            <a:endParaRPr lang="en-US" sz="2400" dirty="0">
              <a:cs typeface="B Mitra" panose="00000400000000000000" pitchFamily="2" charset="-78"/>
            </a:endParaRPr>
          </a:p>
          <a:p>
            <a:pPr algn="justLow" rtl="1"/>
            <a:r>
              <a:rPr lang="fa-IR" sz="2400" dirty="0">
                <a:cs typeface="B Mitra" panose="00000400000000000000" pitchFamily="2" charset="-78"/>
              </a:rPr>
              <a:t>کشورهای عضو مایلند که شرایط کاری روزنامه نگاران را در کشورهای یکدیگر برای انجام امور محوله به روزنامه نگاران بهبود بخشند</a:t>
            </a:r>
            <a:r>
              <a:rPr lang="fa-IR" sz="2400" dirty="0" smtClean="0">
                <a:cs typeface="B Mitra" panose="00000400000000000000" pitchFamily="2" charset="-78"/>
              </a:rPr>
              <a:t>.</a:t>
            </a:r>
          </a:p>
          <a:p>
            <a:pPr algn="justLow" rtl="1"/>
            <a:r>
              <a:rPr lang="fa-IR" sz="2400" dirty="0" smtClean="0">
                <a:cs typeface="B Mitra" panose="00000400000000000000" pitchFamily="2" charset="-78"/>
              </a:rPr>
              <a:t>آنها </a:t>
            </a:r>
            <a:r>
              <a:rPr lang="fa-IR" sz="2400" dirty="0">
                <a:cs typeface="B Mitra" panose="00000400000000000000" pitchFamily="2" charset="-78"/>
              </a:rPr>
              <a:t>مصمم هستند که به ویژه : با روحیه مناسب و در زمان منطقی و مقتضی به درخواستهای روزنامه نگاران برای ویزا، پاسخ مثبت دهند ; برای مدتهای معین برای روزنامه نگاران اکردیته کشورهای عضو، برپایه ترتیبات موجود، روادید ورودها و خروجهای متعدد صادر کنند ; صدور اجازه اقامت موقت برای روزنامه نگاران اکردیته کشورهای عضو را در کشورهای خودشان و همچنین در صورت ضرورت، صدور مجوز مشابه برای روزنامه نگاران روزنامه های رسمی را که نیاز به چنین اقامتهایی دارند، تسهیل نمایند ; به طور دوجانبه، رویه های لازم برای مسافرت روزنامه نگاران کشورهای عضو را به کشورهایی که باید در آنجاها به فعالیت بپردازند، تسهیل کنند و به طور فزاینده ای موقعیتهای لازم برای این سفرها را بادرنظر گرفتن مقررات مربوط به مناطق ممنوعه از نظر امنیتی، فراهم سازند ; این اطمینان را بدهند که به این گونه درخواستهای روزنامه نگاران برای تحقق چنین سفرهایی، تا حدامکان در اسرع وقت پاسخ می دهند و زمان درخواست را در نظر می گیرند ; </a:t>
            </a:r>
            <a:endParaRPr lang="en-US" sz="2400" dirty="0">
              <a:cs typeface="B Mitra" panose="00000400000000000000" pitchFamily="2" charset="-78"/>
            </a:endParaRPr>
          </a:p>
        </p:txBody>
      </p:sp>
    </p:spTree>
    <p:extLst>
      <p:ext uri="{BB962C8B-B14F-4D97-AF65-F5344CB8AC3E}">
        <p14:creationId xmlns:p14="http://schemas.microsoft.com/office/powerpoint/2010/main" val="2602366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4832092"/>
          </a:xfrm>
          <a:prstGeom prst="rect">
            <a:avLst/>
          </a:prstGeom>
        </p:spPr>
        <p:txBody>
          <a:bodyPr wrap="square">
            <a:spAutoFit/>
          </a:bodyPr>
          <a:lstStyle/>
          <a:p>
            <a:pPr algn="justLow" rtl="1"/>
            <a:r>
              <a:rPr lang="fa-IR" sz="2800" dirty="0">
                <a:cs typeface="B Mitra" panose="00000400000000000000" pitchFamily="2" charset="-78"/>
              </a:rPr>
              <a:t>فرصتهای روزنامه نگاران کشورهای عضو را برای ارتباط شخصی با منابع (خبری) خود، مشتمل بر سازمانها و نهادهای رسمی، افزایش دهند ; به روزنامه نگاران کشورهای عضو حق واردکردن تجهیزات فنی (شامل امکانات عکسبرداری، فیلمبرداری، ضبط صوت و رادیو وتلویزیون) را که برای انجام وظیفه ضروری است، بدهند، مشروط بر اینکه دوباره این تجهیزات فنی را بازگردانند این امکان را برای روزنامه نگاران کشورهای عضو فراهم سازند تا روزنامه نگاران ثابت و یا اعزامی کشورها با وسایلی که برای کشورهای عضو شناخته شده هستند، به طور عادی و با سرعت بتوانند حاصل فعالیت حرفه ای خود را در قالب نوار کاست و یا فیلم خام به منظور نشر یا پخش رادیویی و تلویزیونی برای سازمانهای اطلاع رسان خود ارسال کنند.</a:t>
            </a:r>
            <a:br>
              <a:rPr lang="fa-IR" sz="2800" dirty="0">
                <a:cs typeface="B Mitra" panose="00000400000000000000" pitchFamily="2" charset="-78"/>
              </a:rPr>
            </a:br>
            <a:r>
              <a:rPr lang="fa-IR" sz="2800" dirty="0">
                <a:cs typeface="B Mitra" panose="00000400000000000000" pitchFamily="2" charset="-78"/>
              </a:rPr>
              <a:t>دولتهای عضو براین نکته تاکید می ورزند که پیگیری مشروع فعالیتهای حرفه ای روزنامه نگاران، آنان را در معرض خطر اخراج و یا مجازات قرار نخواهد داد</a:t>
            </a:r>
            <a:r>
              <a:rPr lang="fa-IR" sz="2800" dirty="0" smtClean="0">
                <a:cs typeface="B Mitra" panose="00000400000000000000" pitchFamily="2" charset="-78"/>
              </a:rPr>
              <a:t>.</a:t>
            </a:r>
          </a:p>
          <a:p>
            <a:pPr algn="justLow" rtl="1"/>
            <a:r>
              <a:rPr lang="fa-IR" sz="2800" dirty="0" smtClean="0">
                <a:cs typeface="B Mitra" panose="00000400000000000000" pitchFamily="2" charset="-78"/>
              </a:rPr>
              <a:t>اگر </a:t>
            </a:r>
            <a:r>
              <a:rPr lang="fa-IR" sz="2800" dirty="0">
                <a:cs typeface="B Mitra" panose="00000400000000000000" pitchFamily="2" charset="-78"/>
              </a:rPr>
              <a:t>یک روزنامه نگار اکردیته اخراج شود، دلایل اخراج به وی اعلام می شود و اعلامیه تجدیدنظر درباره موضوع نیز به او داده خواهد شد.</a:t>
            </a:r>
            <a:endParaRPr lang="en-US" sz="2800" dirty="0">
              <a:cs typeface="B Mitra" panose="00000400000000000000" pitchFamily="2" charset="-78"/>
            </a:endParaRPr>
          </a:p>
        </p:txBody>
      </p:sp>
    </p:spTree>
    <p:extLst>
      <p:ext uri="{BB962C8B-B14F-4D97-AF65-F5344CB8AC3E}">
        <p14:creationId xmlns:p14="http://schemas.microsoft.com/office/powerpoint/2010/main" val="1381254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474263"/>
          </a:xfrm>
          <a:prstGeom prst="rect">
            <a:avLst/>
          </a:prstGeom>
        </p:spPr>
      </p:pic>
    </p:spTree>
    <p:extLst>
      <p:ext uri="{BB962C8B-B14F-4D97-AF65-F5344CB8AC3E}">
        <p14:creationId xmlns:p14="http://schemas.microsoft.com/office/powerpoint/2010/main" val="4080646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946962"/>
            <a:ext cx="10854791" cy="6001643"/>
          </a:xfrm>
          <a:prstGeom prst="rect">
            <a:avLst/>
          </a:prstGeom>
        </p:spPr>
        <p:txBody>
          <a:bodyPr wrap="square">
            <a:spAutoFit/>
          </a:bodyPr>
          <a:lstStyle/>
          <a:p>
            <a:pPr algn="justLow" rtl="1"/>
            <a:r>
              <a:rPr lang="fa-IR" sz="2400" b="1" dirty="0" smtClean="0">
                <a:solidFill>
                  <a:srgbClr val="C00000"/>
                </a:solidFill>
                <a:cs typeface="B Mitra" panose="00000400000000000000" pitchFamily="2" charset="-78"/>
              </a:rPr>
              <a:t>سابقه تاریخی تا تصویب سند نهایی:</a:t>
            </a:r>
          </a:p>
          <a:p>
            <a:pPr algn="justLow" rtl="1"/>
            <a:r>
              <a:rPr lang="en-US" sz="2400" dirty="0" smtClean="0">
                <a:cs typeface="B Mitra" panose="00000400000000000000" pitchFamily="2" charset="-78"/>
              </a:rPr>
              <a:t>1968 </a:t>
            </a:r>
            <a:r>
              <a:rPr lang="fa-IR" sz="2400" dirty="0">
                <a:cs typeface="B Mitra" panose="00000400000000000000" pitchFamily="2" charset="-78"/>
              </a:rPr>
              <a:t>ژوئن 24، در 25، در این نشست پیمان آتلانتیک شمالی وزرای خارجه در ریکیاویک، ایسلند، اتحاد جماهیر شوروی سابق و کشورهای اروپای شرقی برگزار شد به نام خلع سلاح متقابل و متعادل، برای ترویج سهولت در شرق و غرب، با اتحاد جماهیر شوروی سابق، </a:t>
            </a:r>
            <a:r>
              <a:rPr lang="en-US" sz="2400" dirty="0">
                <a:cs typeface="B Mitra" panose="00000400000000000000" pitchFamily="2" charset="-78"/>
              </a:rPr>
              <a:t>OSCE </a:t>
            </a:r>
            <a:r>
              <a:rPr lang="fa-IR" sz="2400" dirty="0">
                <a:cs typeface="B Mitra" panose="00000400000000000000" pitchFamily="2" charset="-78"/>
              </a:rPr>
              <a:t>برگزار می شود پیشنهاد مقابله خواهد کرد</a:t>
            </a:r>
            <a:r>
              <a:rPr lang="fa-IR" sz="2400" dirty="0" smtClean="0">
                <a:cs typeface="B Mitra" panose="00000400000000000000" pitchFamily="2" charset="-78"/>
              </a:rPr>
              <a:t>.</a:t>
            </a:r>
          </a:p>
          <a:p>
            <a:pPr algn="justLow" rtl="1"/>
            <a:r>
              <a:rPr lang="fa-IR" sz="2400" dirty="0" smtClean="0">
                <a:cs typeface="B Mitra" panose="00000400000000000000" pitchFamily="2" charset="-78"/>
              </a:rPr>
              <a:t> </a:t>
            </a:r>
            <a:r>
              <a:rPr lang="fa-IR" sz="2400" dirty="0">
                <a:cs typeface="B Mitra" panose="00000400000000000000" pitchFamily="2" charset="-78"/>
              </a:rPr>
              <a:t>1969 مارس 17، جلسه پیمان ورشو در بوداپست، خواستار برگزاری زود هنگام از</a:t>
            </a:r>
            <a:r>
              <a:rPr lang="en-US" sz="2400" dirty="0">
                <a:cs typeface="B Mitra" panose="00000400000000000000" pitchFamily="2" charset="-78"/>
              </a:rPr>
              <a:t> CSCE</a:t>
            </a:r>
            <a:r>
              <a:rPr lang="fa-IR" sz="2400" dirty="0">
                <a:cs typeface="B Mitra" panose="00000400000000000000" pitchFamily="2" charset="-78"/>
              </a:rPr>
              <a:t>، به بحث در مورد امنیت اروپا و همکاری صلح آمیز است. آوریل 3، اتحاد جماهیر شوروی سابق به ایالات متحده گفت که ایالات متحده آمریکا مخالف برای شرکت در امنیت اروپا. ایالات متحده مخالف از آغاز چنین کنفرانسی باشند، اما زمانی که برخی از کشورهای اروپای غربی در حمایت از کنفرانس امنیت اروپا برگزار شد، ترس جدا شده در اتحادیه اروپا غربی به منظور تسهیل در این جلسه و به رقابت با اتحاد جماهیر شوروی، همچنین توافق کردند برای شرکت در آن</a:t>
            </a:r>
            <a:r>
              <a:rPr lang="en-US" sz="2400" dirty="0" smtClean="0">
                <a:cs typeface="B Mitra" panose="00000400000000000000" pitchFamily="2" charset="-78"/>
              </a:rPr>
              <a:t>.</a:t>
            </a:r>
          </a:p>
          <a:p>
            <a:pPr algn="justLow" rtl="1"/>
            <a:r>
              <a:rPr lang="fa-IR" sz="2400" dirty="0" smtClean="0">
                <a:cs typeface="B Mitra" panose="00000400000000000000" pitchFamily="2" charset="-78"/>
              </a:rPr>
              <a:t>در </a:t>
            </a:r>
            <a:r>
              <a:rPr lang="fa-IR" sz="2400" dirty="0">
                <a:cs typeface="B Mitra" panose="00000400000000000000" pitchFamily="2" charset="-78"/>
              </a:rPr>
              <a:t>اوایل </a:t>
            </a:r>
            <a:r>
              <a:rPr lang="fa-IR" sz="2400" dirty="0" smtClean="0">
                <a:cs typeface="B Mitra" panose="00000400000000000000" pitchFamily="2" charset="-78"/>
              </a:rPr>
              <a:t>1970، </a:t>
            </a:r>
            <a:r>
              <a:rPr lang="fa-IR" sz="2400" dirty="0">
                <a:cs typeface="B Mitra" panose="00000400000000000000" pitchFamily="2" charset="-78"/>
              </a:rPr>
              <a:t>روابط شرق و غرب کاسته شده است. جمهوری فدرال آلمان و اتحاد جماهیر شوروی، لهستان، آلمان شرق را امضاء کرده است یک سری معاهدات، اتحاد جماهیر شوروی، ایالات متحده، بریتانیا، فرانسه و چهار کشور امضا "توافقنامه سوال برلین"؛ اتحاد جماهیر شوروی، ایالات متحده "توافقنامه محدود کردن سلاح های هسته ای استراتژیک» را امضا این حوادث بر اساس حفظ وضع موجود برای بهبود جو و آماده سازی شرایط برای برگزاری</a:t>
            </a:r>
            <a:r>
              <a:rPr lang="en-US" sz="2400" dirty="0">
                <a:cs typeface="B Mitra" panose="00000400000000000000" pitchFamily="2" charset="-78"/>
              </a:rPr>
              <a:t> CSCE. </a:t>
            </a:r>
            <a:r>
              <a:rPr lang="fa-IR" sz="2400" dirty="0">
                <a:cs typeface="B Mitra" panose="00000400000000000000" pitchFamily="2" charset="-78"/>
              </a:rPr>
              <a:t>اتحاد جماهیر شوروی نیز در ایالات متحده و دیگر ناتو در کشور های غیر اروپایی توافق کردند که در جلسه حضور داشتند</a:t>
            </a:r>
            <a:r>
              <a:rPr lang="en-US" sz="2400" dirty="0">
                <a:cs typeface="B Mitra" panose="00000400000000000000" pitchFamily="2" charset="-78"/>
              </a:rPr>
              <a:t>.</a:t>
            </a:r>
            <a:br>
              <a:rPr lang="en-US" sz="2400" dirty="0">
                <a:cs typeface="B Mitra" panose="00000400000000000000" pitchFamily="2" charset="-78"/>
              </a:rPr>
            </a:br>
            <a:r>
              <a:rPr lang="en-US" sz="2400" dirty="0">
                <a:cs typeface="B Mitra" panose="00000400000000000000" pitchFamily="2" charset="-78"/>
              </a:rPr>
              <a:t/>
            </a:r>
            <a:br>
              <a:rPr lang="en-US" sz="2400" dirty="0">
                <a:cs typeface="B Mitra" panose="00000400000000000000" pitchFamily="2" charset="-78"/>
              </a:rPr>
            </a:br>
            <a:endParaRPr lang="en-US" sz="2400" dirty="0">
              <a:solidFill>
                <a:srgbClr val="C00000"/>
              </a:solidFill>
              <a:cs typeface="B Mitra" panose="00000400000000000000" pitchFamily="2" charset="-78"/>
            </a:endParaRPr>
          </a:p>
        </p:txBody>
      </p:sp>
    </p:spTree>
    <p:extLst>
      <p:ext uri="{BB962C8B-B14F-4D97-AF65-F5344CB8AC3E}">
        <p14:creationId xmlns:p14="http://schemas.microsoft.com/office/powerpoint/2010/main" val="3697242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20799"/>
            <a:ext cx="10854791" cy="4401205"/>
          </a:xfrm>
          <a:prstGeom prst="rect">
            <a:avLst/>
          </a:prstGeom>
        </p:spPr>
        <p:txBody>
          <a:bodyPr wrap="square">
            <a:spAutoFit/>
          </a:bodyPr>
          <a:lstStyle/>
          <a:p>
            <a:pPr algn="justLow" rtl="1"/>
            <a:r>
              <a:rPr lang="fa-IR" sz="2800" dirty="0">
                <a:cs typeface="B Mitra" panose="00000400000000000000" pitchFamily="2" charset="-78"/>
              </a:rPr>
              <a:t>مه 1972، ریچارد نیکسون، رئیس جمهور آمریکا اتحاد شوروی</a:t>
            </a:r>
            <a:r>
              <a:rPr lang="en-US" sz="2800" dirty="0">
                <a:cs typeface="B Mitra" panose="00000400000000000000" pitchFamily="2" charset="-78"/>
              </a:rPr>
              <a:t> RM</a:t>
            </a:r>
            <a:r>
              <a:rPr lang="fa-IR" sz="2800" dirty="0">
                <a:cs typeface="B Mitra" panose="00000400000000000000" pitchFamily="2" charset="-78"/>
              </a:rPr>
              <a:t>، دو طرف به مصالحه رسیده و مورد توافق برای تشکیل سازمان امنیت و همکاری و تعادل اروپا تقریبا در همان زمان کنفرانس خلع سلاح بازدید </a:t>
            </a:r>
            <a:r>
              <a:rPr lang="fa-IR" sz="2800" dirty="0" smtClean="0">
                <a:cs typeface="B Mitra" panose="00000400000000000000" pitchFamily="2" charset="-78"/>
              </a:rPr>
              <a:t>کردند.</a:t>
            </a:r>
          </a:p>
          <a:p>
            <a:pPr algn="justLow" rtl="1"/>
            <a:r>
              <a:rPr lang="en-US" sz="2800" dirty="0" smtClean="0">
                <a:cs typeface="B Mitra" panose="00000400000000000000" pitchFamily="2" charset="-78"/>
              </a:rPr>
              <a:t> </a:t>
            </a:r>
            <a:r>
              <a:rPr lang="fa-IR" sz="2800" dirty="0" smtClean="0">
                <a:cs typeface="B Mitra" panose="00000400000000000000" pitchFamily="2" charset="-78"/>
              </a:rPr>
              <a:t>کشورهای </a:t>
            </a:r>
            <a:r>
              <a:rPr lang="fa-IR" sz="2800" dirty="0">
                <a:cs typeface="B Mitra" panose="00000400000000000000" pitchFamily="2" charset="-78"/>
              </a:rPr>
              <a:t>اروپایی، اتحاد جماهیر شوروی در پی را به استفاده از میل به جلو نگاه به صلح و امنیت از طریق ملاقات کشورهای اروپایی را تایید کرد بعد از مرزهای اتحاد جماهیر شوروی در جنگ جهانی دوم به نفع وضع موجود، به تحکیم موقعیت خود در شرق اروپا، غرب اروپا، روابط دولت تمایز با ایالات متحده است. قصد امریکا است به منظور محدود کردن گسترش اتحاد جماهیر شوروی، شرق اروپا، در حالی که نفوذ. کشورهای اروپایی در حال تلاش برای استفاده از تناقضات در درجات مختلف، ایالات متحده آمریکا، اتحاد جماهیر شوروی بین بهبود وضعیت خود. اگر چه این نشست مورد بحث و بررسی مسائل مربوط به اروپا، قهرمان ایالات متحده، اتحاد جماهیر شوروی و چین است. مسابقه و تجاری بین آنها را تعیین روند</a:t>
            </a:r>
            <a:r>
              <a:rPr lang="en-US" sz="2800" dirty="0">
                <a:cs typeface="B Mitra" panose="00000400000000000000" pitchFamily="2" charset="-78"/>
              </a:rPr>
              <a:t> CSCE </a:t>
            </a:r>
            <a:r>
              <a:rPr lang="fa-IR" sz="2800" dirty="0">
                <a:cs typeface="B Mitra" panose="00000400000000000000" pitchFamily="2" charset="-78"/>
              </a:rPr>
              <a:t>و نتایج</a:t>
            </a:r>
            <a:r>
              <a:rPr lang="en-US" sz="2800" dirty="0">
                <a:cs typeface="B Mitra" panose="00000400000000000000" pitchFamily="2" charset="-78"/>
              </a:rPr>
              <a:t>.</a:t>
            </a:r>
            <a:endParaRPr lang="en-US" sz="2800" dirty="0">
              <a:solidFill>
                <a:srgbClr val="C00000"/>
              </a:solidFill>
              <a:cs typeface="B Mitra" panose="00000400000000000000" pitchFamily="2" charset="-78"/>
            </a:endParaRPr>
          </a:p>
        </p:txBody>
      </p:sp>
    </p:spTree>
    <p:extLst>
      <p:ext uri="{BB962C8B-B14F-4D97-AF65-F5344CB8AC3E}">
        <p14:creationId xmlns:p14="http://schemas.microsoft.com/office/powerpoint/2010/main" val="3312794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3429000"/>
            <a:ext cx="4452730" cy="2825517"/>
          </a:xfrm>
          <a:prstGeom prst="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rtl="1">
              <a:lnSpc>
                <a:spcPct val="107000"/>
              </a:lnSpc>
            </a:pPr>
            <a:r>
              <a:rPr lang="fa-IR" sz="2400" b="1" dirty="0">
                <a:solidFill>
                  <a:srgbClr val="C00000"/>
                </a:solidFill>
                <a:latin typeface="Tahoma" panose="020B0604030504040204" pitchFamily="34" charset="0"/>
                <a:ea typeface="Times New Roman" panose="02020603050405020304" pitchFamily="18" charset="0"/>
                <a:cs typeface="B Mitra" panose="00000400000000000000" pitchFamily="2" charset="-78"/>
              </a:rPr>
              <a:t>بخش های موضوع ارائه: </a:t>
            </a:r>
            <a:endParaRPr lang="en-US" sz="1600"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fa-IR" dirty="0">
                <a:solidFill>
                  <a:schemeClr val="tx2">
                    <a:lumMod val="50000"/>
                  </a:schemeClr>
                </a:solidFill>
                <a:latin typeface="Tahoma" panose="020B0604030504040204" pitchFamily="34" charset="0"/>
                <a:ea typeface="Times New Roman" panose="02020603050405020304" pitchFamily="18" charset="0"/>
                <a:cs typeface="B Mitra" panose="00000400000000000000" pitchFamily="2" charset="-78"/>
              </a:rPr>
              <a:t>معرفی کنفرانس امنیت و همکاری اروپا</a:t>
            </a:r>
            <a:endParaRPr lang="en-US" sz="1600" dirty="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fa-IR" dirty="0">
                <a:solidFill>
                  <a:schemeClr val="tx2">
                    <a:lumMod val="50000"/>
                  </a:schemeClr>
                </a:solidFill>
                <a:latin typeface="Tahoma" panose="020B0604030504040204" pitchFamily="34" charset="0"/>
                <a:ea typeface="Times New Roman" panose="02020603050405020304" pitchFamily="18" charset="0"/>
                <a:cs typeface="B Mitra" panose="00000400000000000000" pitchFamily="2" charset="-78"/>
              </a:rPr>
              <a:t>تاریخچه شکل گیری</a:t>
            </a:r>
            <a:endParaRPr lang="en-US" sz="1600" dirty="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fa-IR" dirty="0">
                <a:solidFill>
                  <a:schemeClr val="tx2">
                    <a:lumMod val="50000"/>
                  </a:schemeClr>
                </a:solidFill>
                <a:latin typeface="Tahoma" panose="020B0604030504040204" pitchFamily="34" charset="0"/>
                <a:ea typeface="Times New Roman" panose="02020603050405020304" pitchFamily="18" charset="0"/>
                <a:cs typeface="B Mitra" panose="00000400000000000000" pitchFamily="2" charset="-78"/>
              </a:rPr>
              <a:t>بررسی اهداف شکل گیری </a:t>
            </a:r>
            <a:endParaRPr lang="en-US" sz="1600" dirty="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fa-IR" dirty="0">
                <a:solidFill>
                  <a:schemeClr val="tx2">
                    <a:lumMod val="50000"/>
                  </a:schemeClr>
                </a:solidFill>
                <a:latin typeface="Tahoma" panose="020B0604030504040204" pitchFamily="34" charset="0"/>
                <a:ea typeface="Times New Roman" panose="02020603050405020304" pitchFamily="18" charset="0"/>
                <a:cs typeface="B Mitra" panose="00000400000000000000" pitchFamily="2" charset="-78"/>
              </a:rPr>
              <a:t>بخش ها و موضوعات سند نهایی کنفرانس امنیت و همکاری </a:t>
            </a:r>
            <a:r>
              <a:rPr lang="fa-IR" dirty="0" smtClean="0">
                <a:solidFill>
                  <a:schemeClr val="tx2">
                    <a:lumMod val="50000"/>
                  </a:schemeClr>
                </a:solidFill>
                <a:latin typeface="Tahoma" panose="020B0604030504040204" pitchFamily="34" charset="0"/>
                <a:ea typeface="Times New Roman" panose="02020603050405020304" pitchFamily="18" charset="0"/>
                <a:cs typeface="B Mitra" panose="00000400000000000000" pitchFamily="2" charset="-78"/>
              </a:rPr>
              <a:t>اروپا</a:t>
            </a:r>
          </a:p>
          <a:p>
            <a:pPr algn="r" rtl="1">
              <a:lnSpc>
                <a:spcPct val="107000"/>
              </a:lnSpc>
            </a:pPr>
            <a:r>
              <a:rPr lang="fa-IR" sz="1600" b="1" dirty="0" smtClean="0">
                <a:solidFill>
                  <a:schemeClr val="tx2">
                    <a:lumMod val="50000"/>
                  </a:schemeClr>
                </a:solidFill>
                <a:latin typeface="Tahoma" panose="020B0604030504040204" pitchFamily="34" charset="0"/>
                <a:ea typeface="Calibri" panose="020F0502020204030204" pitchFamily="34" charset="0"/>
                <a:cs typeface="B Mitra" panose="00000400000000000000" pitchFamily="2" charset="-78"/>
              </a:rPr>
              <a:t>بخش مربوط به خبرنگاران و مطبوعات در سند نهایی</a:t>
            </a:r>
            <a:endParaRPr lang="en-US" sz="1600" b="1" dirty="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fa-IR" dirty="0">
                <a:solidFill>
                  <a:schemeClr val="tx2">
                    <a:lumMod val="50000"/>
                  </a:schemeClr>
                </a:solidFill>
                <a:latin typeface="Tahoma" panose="020B0604030504040204" pitchFamily="34" charset="0"/>
                <a:ea typeface="Times New Roman" panose="02020603050405020304" pitchFamily="18" charset="0"/>
                <a:cs typeface="B Mitra" panose="00000400000000000000" pitchFamily="2" charset="-78"/>
              </a:rPr>
              <a:t>فعالیت ها و اعضا کنفرانس امنیت و همکاری اروپا</a:t>
            </a:r>
            <a:endParaRPr lang="en-US" sz="1600" dirty="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fa-IR" dirty="0">
                <a:solidFill>
                  <a:schemeClr val="tx2">
                    <a:lumMod val="50000"/>
                  </a:schemeClr>
                </a:solidFill>
                <a:latin typeface="Tahoma" panose="020B0604030504040204" pitchFamily="34" charset="0"/>
                <a:ea typeface="Times New Roman" panose="02020603050405020304" pitchFamily="18" charset="0"/>
                <a:cs typeface="B Mitra" panose="00000400000000000000" pitchFamily="2" charset="-78"/>
              </a:rPr>
              <a:t>سازمان های موازی یا مشابه در اتحادیه اروپا</a:t>
            </a:r>
            <a:endParaRPr lang="en-US" sz="1600" dirty="0">
              <a:solidFill>
                <a:schemeClr val="tx2">
                  <a:lumMod val="50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fa-IR" dirty="0">
                <a:solidFill>
                  <a:schemeClr val="tx2">
                    <a:lumMod val="50000"/>
                  </a:schemeClr>
                </a:solidFill>
                <a:latin typeface="Tahoma" panose="020B0604030504040204" pitchFamily="34" charset="0"/>
                <a:ea typeface="Times New Roman" panose="02020603050405020304" pitchFamily="18" charset="0"/>
                <a:cs typeface="B Mitra" panose="00000400000000000000" pitchFamily="2" charset="-78"/>
              </a:rPr>
              <a:t>برخی اقدامات امنیت و همکاری اروپا</a:t>
            </a:r>
            <a:endParaRPr lang="en-US" sz="1600" dirty="0">
              <a:solidFill>
                <a:schemeClr val="tx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973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20799"/>
            <a:ext cx="10854791" cy="4401205"/>
          </a:xfrm>
          <a:prstGeom prst="rect">
            <a:avLst/>
          </a:prstGeom>
        </p:spPr>
        <p:txBody>
          <a:bodyPr wrap="square">
            <a:spAutoFit/>
          </a:bodyPr>
          <a:lstStyle/>
          <a:p>
            <a:pPr algn="r" rtl="1"/>
            <a:r>
              <a:rPr lang="fa-IR" sz="2800" b="1" dirty="0">
                <a:cs typeface="B Mitra" panose="00000400000000000000" pitchFamily="2" charset="-78"/>
              </a:rPr>
              <a:t>اقدامات</a:t>
            </a:r>
            <a:r>
              <a:rPr lang="en-US" dirty="0">
                <a:cs typeface="B Mitra" panose="00000400000000000000" pitchFamily="2" charset="-78"/>
              </a:rPr>
              <a:t/>
            </a:r>
            <a:br>
              <a:rPr lang="en-US" dirty="0">
                <a:cs typeface="B Mitra" panose="00000400000000000000" pitchFamily="2" charset="-78"/>
              </a:rPr>
            </a:br>
            <a:r>
              <a:rPr lang="en-US" sz="2400" dirty="0">
                <a:cs typeface="B Mitra" panose="00000400000000000000" pitchFamily="2" charset="-78"/>
              </a:rPr>
              <a:t/>
            </a:r>
            <a:br>
              <a:rPr lang="en-US" sz="2400" dirty="0">
                <a:cs typeface="B Mitra" panose="00000400000000000000" pitchFamily="2" charset="-78"/>
              </a:rPr>
            </a:br>
            <a:r>
              <a:rPr lang="en-US" sz="2400" dirty="0">
                <a:cs typeface="B Mitra" panose="00000400000000000000" pitchFamily="2" charset="-78"/>
              </a:rPr>
              <a:t>1972 </a:t>
            </a:r>
            <a:r>
              <a:rPr lang="fa-IR" sz="2400" dirty="0">
                <a:cs typeface="B Mitra" panose="00000400000000000000" pitchFamily="2" charset="-78"/>
              </a:rPr>
              <a:t>نوامبر 22 تا 8 ژوئن سال 1973، 33 کشور اروپایی و همچنین نمایندگان ایالات متحده آمریکا، کانادا، در جلسه مقدماتی هلسینکی</a:t>
            </a:r>
            <a:r>
              <a:rPr lang="en-US" sz="2400" dirty="0">
                <a:cs typeface="B Mitra" panose="00000400000000000000" pitchFamily="2" charset="-78"/>
              </a:rPr>
              <a:t> CSCE </a:t>
            </a:r>
            <a:r>
              <a:rPr lang="fa-IR" sz="2400" dirty="0">
                <a:cs typeface="B Mitra" panose="00000400000000000000" pitchFamily="2" charset="-78"/>
              </a:rPr>
              <a:t>برگزار شد، به خود جلب کرد تا "هلسینکی نهایی توصیه کتاب آبی"، به مقررات این حوزه به بحث کنفرانس از روش دستور کار سازمانی جلسه، آدرس، و غیره، و مفاد این نشست انجام شده در سه فاز</a:t>
            </a:r>
            <a:r>
              <a:rPr lang="en-US" sz="2400" dirty="0">
                <a:cs typeface="B Mitra" panose="00000400000000000000" pitchFamily="2" charset="-78"/>
              </a:rPr>
              <a:t>.</a:t>
            </a:r>
            <a:br>
              <a:rPr lang="en-US" sz="2400" dirty="0">
                <a:cs typeface="B Mitra" panose="00000400000000000000" pitchFamily="2" charset="-78"/>
              </a:rPr>
            </a:br>
            <a:r>
              <a:rPr lang="fa-IR" sz="2400" dirty="0" smtClean="0">
                <a:cs typeface="B Mitra" panose="00000400000000000000" pitchFamily="2" charset="-78"/>
              </a:rPr>
              <a:t>مقدماتی </a:t>
            </a:r>
            <a:r>
              <a:rPr lang="fa-IR" sz="2400" dirty="0">
                <a:cs typeface="B Mitra" panose="00000400000000000000" pitchFamily="2" charset="-78"/>
              </a:rPr>
              <a:t>نشست دستور کار</a:t>
            </a:r>
            <a:r>
              <a:rPr lang="en-US" sz="2400" dirty="0">
                <a:cs typeface="B Mitra" panose="00000400000000000000" pitchFamily="2" charset="-78"/>
              </a:rPr>
              <a:t/>
            </a:r>
            <a:br>
              <a:rPr lang="en-US" sz="2400" dirty="0">
                <a:cs typeface="B Mitra" panose="00000400000000000000" pitchFamily="2" charset="-78"/>
              </a:rPr>
            </a:br>
            <a:r>
              <a:rPr lang="en-US" sz="2400" dirty="0" smtClean="0">
                <a:cs typeface="B Mitra" panose="00000400000000000000" pitchFamily="2" charset="-78"/>
              </a:rPr>
              <a:t>(</a:t>
            </a:r>
            <a:r>
              <a:rPr lang="en-US" sz="2400" dirty="0">
                <a:cs typeface="B Mitra" panose="00000400000000000000" pitchFamily="2" charset="-78"/>
              </a:rPr>
              <a:t>1) </a:t>
            </a:r>
            <a:r>
              <a:rPr lang="fa-IR" sz="2400" dirty="0">
                <a:cs typeface="B Mitra" panose="00000400000000000000" pitchFamily="2" charset="-78"/>
              </a:rPr>
              <a:t>امنیت اروپا و هنجارهای ملی؛</a:t>
            </a:r>
            <a:r>
              <a:rPr lang="en-US" sz="2400" dirty="0">
                <a:cs typeface="B Mitra" panose="00000400000000000000" pitchFamily="2" charset="-78"/>
              </a:rPr>
              <a:t/>
            </a:r>
            <a:br>
              <a:rPr lang="en-US" sz="2400" dirty="0">
                <a:cs typeface="B Mitra" panose="00000400000000000000" pitchFamily="2" charset="-78"/>
              </a:rPr>
            </a:br>
            <a:r>
              <a:rPr lang="en-US" sz="2400" dirty="0" smtClean="0">
                <a:cs typeface="B Mitra" panose="00000400000000000000" pitchFamily="2" charset="-78"/>
              </a:rPr>
              <a:t>(</a:t>
            </a:r>
            <a:r>
              <a:rPr lang="en-US" sz="2400" dirty="0">
                <a:cs typeface="B Mitra" panose="00000400000000000000" pitchFamily="2" charset="-78"/>
              </a:rPr>
              <a:t>2) </a:t>
            </a:r>
            <a:r>
              <a:rPr lang="fa-IR" sz="2400" dirty="0">
                <a:cs typeface="B Mitra" panose="00000400000000000000" pitchFamily="2" charset="-78"/>
              </a:rPr>
              <a:t>همکاری های اقتصادی و علمی و محیط زیست؛</a:t>
            </a:r>
            <a:r>
              <a:rPr lang="en-US" sz="2400" dirty="0">
                <a:cs typeface="B Mitra" panose="00000400000000000000" pitchFamily="2" charset="-78"/>
              </a:rPr>
              <a:t/>
            </a:r>
            <a:br>
              <a:rPr lang="en-US" sz="2400" dirty="0">
                <a:cs typeface="B Mitra" panose="00000400000000000000" pitchFamily="2" charset="-78"/>
              </a:rPr>
            </a:br>
            <a:r>
              <a:rPr lang="en-US" sz="2400" dirty="0" smtClean="0">
                <a:cs typeface="B Mitra" panose="00000400000000000000" pitchFamily="2" charset="-78"/>
              </a:rPr>
              <a:t>(</a:t>
            </a:r>
            <a:r>
              <a:rPr lang="en-US" sz="2400" dirty="0">
                <a:cs typeface="B Mitra" panose="00000400000000000000" pitchFamily="2" charset="-78"/>
              </a:rPr>
              <a:t>3) </a:t>
            </a:r>
            <a:r>
              <a:rPr lang="fa-IR" sz="2400" dirty="0">
                <a:cs typeface="B Mitra" panose="00000400000000000000" pitchFamily="2" charset="-78"/>
              </a:rPr>
              <a:t>تبادل پرسنل، تبادل اطلاعات و همکاری های فرهنگی؛</a:t>
            </a:r>
            <a:r>
              <a:rPr lang="en-US" sz="2400" dirty="0">
                <a:cs typeface="B Mitra" panose="00000400000000000000" pitchFamily="2" charset="-78"/>
              </a:rPr>
              <a:t/>
            </a:r>
            <a:br>
              <a:rPr lang="en-US" sz="2400" dirty="0">
                <a:cs typeface="B Mitra" panose="00000400000000000000" pitchFamily="2" charset="-78"/>
              </a:rPr>
            </a:br>
            <a:r>
              <a:rPr lang="en-US" sz="2400" dirty="0" smtClean="0">
                <a:cs typeface="B Mitra" panose="00000400000000000000" pitchFamily="2" charset="-78"/>
              </a:rPr>
              <a:t>(</a:t>
            </a:r>
            <a:r>
              <a:rPr lang="en-US" sz="2400" dirty="0">
                <a:cs typeface="B Mitra" panose="00000400000000000000" pitchFamily="2" charset="-78"/>
              </a:rPr>
              <a:t>4) </a:t>
            </a:r>
            <a:r>
              <a:rPr lang="fa-IR" sz="2400" dirty="0">
                <a:cs typeface="B Mitra" panose="00000400000000000000" pitchFamily="2" charset="-78"/>
              </a:rPr>
              <a:t>امکان همکاری آینده است</a:t>
            </a:r>
            <a:r>
              <a:rPr lang="en-US" sz="2400" dirty="0">
                <a:cs typeface="B Mitra" panose="00000400000000000000" pitchFamily="2" charset="-78"/>
              </a:rPr>
              <a:t>.</a:t>
            </a:r>
            <a:br>
              <a:rPr lang="en-US" sz="2400" dirty="0">
                <a:cs typeface="B Mitra" panose="00000400000000000000" pitchFamily="2" charset="-78"/>
              </a:rPr>
            </a:br>
            <a:r>
              <a:rPr lang="en-US" dirty="0">
                <a:cs typeface="B Mitra" panose="00000400000000000000" pitchFamily="2" charset="-78"/>
              </a:rPr>
              <a:t/>
            </a:r>
            <a:br>
              <a:rPr lang="en-US" dirty="0">
                <a:cs typeface="B Mitra" panose="00000400000000000000" pitchFamily="2" charset="-78"/>
              </a:rPr>
            </a:br>
            <a:endParaRPr lang="en-US" dirty="0">
              <a:solidFill>
                <a:srgbClr val="C00000"/>
              </a:solidFill>
              <a:cs typeface="B Mitra" panose="00000400000000000000" pitchFamily="2" charset="-78"/>
            </a:endParaRPr>
          </a:p>
        </p:txBody>
      </p:sp>
    </p:spTree>
    <p:extLst>
      <p:ext uri="{BB962C8B-B14F-4D97-AF65-F5344CB8AC3E}">
        <p14:creationId xmlns:p14="http://schemas.microsoft.com/office/powerpoint/2010/main" val="3432892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184038"/>
            <a:ext cx="10854791" cy="4493538"/>
          </a:xfrm>
          <a:prstGeom prst="rect">
            <a:avLst/>
          </a:prstGeom>
        </p:spPr>
        <p:txBody>
          <a:bodyPr wrap="square">
            <a:spAutoFit/>
          </a:bodyPr>
          <a:lstStyle/>
          <a:p>
            <a:pPr algn="r" rtl="1"/>
            <a:r>
              <a:rPr lang="fa-IR" sz="2400" b="1" dirty="0">
                <a:cs typeface="B Mitra" panose="00000400000000000000" pitchFamily="2" charset="-78"/>
              </a:rPr>
              <a:t>سه مرحله کنفرانس</a:t>
            </a:r>
            <a:r>
              <a:rPr lang="en-US" sz="1600" b="1" dirty="0">
                <a:cs typeface="B Mitra" panose="00000400000000000000" pitchFamily="2" charset="-78"/>
              </a:rPr>
              <a:t/>
            </a:r>
            <a:br>
              <a:rPr lang="en-US" sz="1600" b="1" dirty="0">
                <a:cs typeface="B Mitra" panose="00000400000000000000" pitchFamily="2" charset="-78"/>
              </a:rPr>
            </a:br>
            <a:r>
              <a:rPr lang="en-US" sz="1600" b="1" dirty="0">
                <a:cs typeface="B Mitra" panose="00000400000000000000" pitchFamily="2" charset="-78"/>
              </a:rPr>
              <a:t/>
            </a:r>
            <a:br>
              <a:rPr lang="en-US" sz="1600" b="1" dirty="0">
                <a:cs typeface="B Mitra" panose="00000400000000000000" pitchFamily="2" charset="-78"/>
              </a:rPr>
            </a:br>
            <a:r>
              <a:rPr lang="fa-IR" sz="2000" b="1" dirty="0">
                <a:solidFill>
                  <a:srgbClr val="C00000"/>
                </a:solidFill>
                <a:cs typeface="B Mitra" panose="00000400000000000000" pitchFamily="2" charset="-78"/>
              </a:rPr>
              <a:t>طبقه اول</a:t>
            </a:r>
            <a:r>
              <a:rPr lang="en-US" b="1" dirty="0">
                <a:cs typeface="B Mitra" panose="00000400000000000000" pitchFamily="2" charset="-78"/>
              </a:rPr>
              <a:t/>
            </a:r>
            <a:br>
              <a:rPr lang="en-US" b="1" dirty="0">
                <a:cs typeface="B Mitra" panose="00000400000000000000" pitchFamily="2" charset="-78"/>
              </a:rPr>
            </a:br>
            <a:r>
              <a:rPr lang="fa-IR" b="1" dirty="0" smtClean="0">
                <a:cs typeface="B Mitra" panose="00000400000000000000" pitchFamily="2" charset="-78"/>
              </a:rPr>
              <a:t>در </a:t>
            </a:r>
            <a:r>
              <a:rPr lang="fa-IR" b="1" dirty="0">
                <a:cs typeface="B Mitra" panose="00000400000000000000" pitchFamily="2" charset="-78"/>
              </a:rPr>
              <a:t>هلسینکی در 3 ژوئیه 1973 اظهار 6، 33 کشورهای اروپایی و ایالات متحده، وزیر امور خارجه کانادا شرکت کنند. در این جلسه مورد تایید "توصیه نهایی هلسینکی آبی کتاب" برای تعیین دستور کار این نشست است: مسائل مربوط به امنیت اروپا، همکاری های اقتصادی، علمی و فناوری، همکاری در جنبه های انسانی؛ تدوین سند نهایی راه است</a:t>
            </a:r>
            <a:r>
              <a:rPr lang="en-US" b="1" dirty="0">
                <a:cs typeface="B Mitra" panose="00000400000000000000" pitchFamily="2" charset="-78"/>
              </a:rPr>
              <a:t>.</a:t>
            </a:r>
            <a:br>
              <a:rPr lang="en-US" b="1" dirty="0">
                <a:cs typeface="B Mitra" panose="00000400000000000000" pitchFamily="2" charset="-78"/>
              </a:rPr>
            </a:br>
            <a:r>
              <a:rPr lang="fa-IR" sz="2400" b="1" dirty="0" smtClean="0">
                <a:solidFill>
                  <a:srgbClr val="C00000"/>
                </a:solidFill>
                <a:cs typeface="B Mitra" panose="00000400000000000000" pitchFamily="2" charset="-78"/>
              </a:rPr>
              <a:t>در </a:t>
            </a:r>
            <a:r>
              <a:rPr lang="fa-IR" sz="2400" b="1" dirty="0">
                <a:solidFill>
                  <a:srgbClr val="C00000"/>
                </a:solidFill>
                <a:cs typeface="B Mitra" panose="00000400000000000000" pitchFamily="2" charset="-78"/>
              </a:rPr>
              <a:t>مرحله دوم،</a:t>
            </a:r>
            <a:r>
              <a:rPr lang="en-US" b="1" dirty="0">
                <a:cs typeface="B Mitra" panose="00000400000000000000" pitchFamily="2" charset="-78"/>
              </a:rPr>
              <a:t/>
            </a:r>
            <a:br>
              <a:rPr lang="en-US" b="1" dirty="0">
                <a:cs typeface="B Mitra" panose="00000400000000000000" pitchFamily="2" charset="-78"/>
              </a:rPr>
            </a:br>
            <a:r>
              <a:rPr lang="fa-IR" b="1" dirty="0" smtClean="0">
                <a:cs typeface="B Mitra" panose="00000400000000000000" pitchFamily="2" charset="-78"/>
              </a:rPr>
              <a:t>آغاز </a:t>
            </a:r>
            <a:r>
              <a:rPr lang="fa-IR" b="1" dirty="0">
                <a:cs typeface="B Mitra" panose="00000400000000000000" pitchFamily="2" charset="-78"/>
              </a:rPr>
              <a:t>1973 سپتامبر 18، 375 کشور شرکت کننده در نشست کارشناسان در ژنو برگزار شد. سه جلسات کمیته، سه موضوع اول مورد بحث قرار گرفت. از آنجا که از تفاوت بین متناوب کنفرانس بسیار بزرگ، پس از نزدیک به دو سال با باز بیش از 2400 جلسات، پس از چند دور از چانه زنی، تا 1975 ژوئیه 21، تا گرفته شد "و امنیتی اروپا همکاری در سند نهایی است. " اسناد، شرکت در نشست های اخیر، امضا سند</a:t>
            </a:r>
            <a:r>
              <a:rPr lang="en-US" b="1" dirty="0">
                <a:cs typeface="B Mitra" panose="00000400000000000000" pitchFamily="2" charset="-78"/>
              </a:rPr>
              <a:t>.</a:t>
            </a:r>
            <a:br>
              <a:rPr lang="en-US" b="1" dirty="0">
                <a:cs typeface="B Mitra" panose="00000400000000000000" pitchFamily="2" charset="-78"/>
              </a:rPr>
            </a:br>
            <a:r>
              <a:rPr lang="en-US" b="1" dirty="0">
                <a:cs typeface="B Mitra" panose="00000400000000000000" pitchFamily="2" charset="-78"/>
              </a:rPr>
              <a:t/>
            </a:r>
            <a:br>
              <a:rPr lang="en-US" b="1" dirty="0">
                <a:cs typeface="B Mitra" panose="00000400000000000000" pitchFamily="2" charset="-78"/>
              </a:rPr>
            </a:br>
            <a:r>
              <a:rPr lang="fa-IR" sz="2400" b="1" dirty="0">
                <a:solidFill>
                  <a:srgbClr val="C00000"/>
                </a:solidFill>
                <a:cs typeface="B Mitra" panose="00000400000000000000" pitchFamily="2" charset="-78"/>
              </a:rPr>
              <a:t>مرحله سوم</a:t>
            </a:r>
            <a:r>
              <a:rPr lang="en-US" b="1" dirty="0">
                <a:cs typeface="B Mitra" panose="00000400000000000000" pitchFamily="2" charset="-78"/>
              </a:rPr>
              <a:t/>
            </a:r>
            <a:br>
              <a:rPr lang="en-US" b="1" dirty="0">
                <a:cs typeface="B Mitra" panose="00000400000000000000" pitchFamily="2" charset="-78"/>
              </a:rPr>
            </a:br>
            <a:r>
              <a:rPr lang="en-US" b="1" dirty="0" smtClean="0">
                <a:cs typeface="B Mitra" panose="00000400000000000000" pitchFamily="2" charset="-78"/>
              </a:rPr>
              <a:t>1975 </a:t>
            </a:r>
            <a:r>
              <a:rPr lang="en-US" b="1" dirty="0">
                <a:cs typeface="B Mitra" panose="00000400000000000000" pitchFamily="2" charset="-78"/>
              </a:rPr>
              <a:t>年 30 </a:t>
            </a:r>
            <a:r>
              <a:rPr lang="fa-IR" b="1" dirty="0">
                <a:cs typeface="B Mitra" panose="00000400000000000000" pitchFamily="2" charset="-78"/>
              </a:rPr>
              <a:t>ژوئیه - 1 اوت، 33 کشور و سران اروپا از دولت، سران دولتی یا نمایندگان آنها در ایالات متحده، کانادا و دیگر کشورها در هلسینکی را ملاقات نمود، امضا "امنیت اروپا و همکاری در سند نهایی است</a:t>
            </a:r>
            <a:r>
              <a:rPr lang="en-US" b="1" dirty="0">
                <a:cs typeface="B Mitra" panose="00000400000000000000" pitchFamily="2" charset="-78"/>
              </a:rPr>
              <a:t>."</a:t>
            </a:r>
            <a:r>
              <a:rPr lang="en-US" sz="1600" b="1" dirty="0">
                <a:cs typeface="B Mitra" panose="00000400000000000000" pitchFamily="2" charset="-78"/>
              </a:rPr>
              <a:t/>
            </a:r>
            <a:br>
              <a:rPr lang="en-US" sz="1600" b="1" dirty="0">
                <a:cs typeface="B Mitra" panose="00000400000000000000" pitchFamily="2" charset="-78"/>
              </a:rPr>
            </a:br>
            <a:endParaRPr lang="en-US" sz="16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692786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878114"/>
            <a:ext cx="10854791" cy="5170646"/>
          </a:xfrm>
          <a:prstGeom prst="rect">
            <a:avLst/>
          </a:prstGeom>
        </p:spPr>
        <p:txBody>
          <a:bodyPr wrap="square">
            <a:spAutoFit/>
          </a:bodyPr>
          <a:lstStyle/>
          <a:p>
            <a:pPr algn="r" rtl="1"/>
            <a:r>
              <a:rPr lang="fa-IR" sz="1600" b="1" dirty="0">
                <a:cs typeface="B Mitra" panose="00000400000000000000" pitchFamily="2" charset="-78"/>
              </a:rPr>
              <a:t>جلسات رسمی</a:t>
            </a:r>
            <a:r>
              <a:rPr lang="en-US" sz="1600" dirty="0">
                <a:cs typeface="B Mitra" panose="00000400000000000000" pitchFamily="2" charset="-78"/>
              </a:rPr>
              <a:t/>
            </a:r>
            <a:br>
              <a:rPr lang="en-US" sz="1600" dirty="0">
                <a:cs typeface="B Mitra" panose="00000400000000000000" pitchFamily="2" charset="-78"/>
              </a:rPr>
            </a:br>
            <a:r>
              <a:rPr lang="en-US" dirty="0">
                <a:cs typeface="B Mitra" panose="00000400000000000000" pitchFamily="2" charset="-78"/>
              </a:rPr>
              <a:t/>
            </a:r>
            <a:br>
              <a:rPr lang="en-US" dirty="0">
                <a:cs typeface="B Mitra" panose="00000400000000000000" pitchFamily="2" charset="-78"/>
              </a:rPr>
            </a:br>
            <a:r>
              <a:rPr lang="en-US" dirty="0">
                <a:cs typeface="B Mitra" panose="00000400000000000000" pitchFamily="2" charset="-78"/>
              </a:rPr>
              <a:t>1975 年 30 </a:t>
            </a:r>
            <a:r>
              <a:rPr lang="fa-IR" dirty="0">
                <a:cs typeface="B Mitra" panose="00000400000000000000" pitchFamily="2" charset="-78"/>
              </a:rPr>
              <a:t>ژوئیه - 1 اوت، کنفرانس امنیت و همکاری در اروپا در هلسینکی برگزار شد، با حضور نمایندگان اروپا، ایالات متحده و کانادا 35 کشور "سند نهایی است." امضا نشست افتتاحیه</a:t>
            </a:r>
            <a:r>
              <a:rPr lang="en-US" dirty="0">
                <a:cs typeface="B Mitra" panose="00000400000000000000" pitchFamily="2" charset="-78"/>
              </a:rPr>
              <a:t> CSCE </a:t>
            </a:r>
            <a:r>
              <a:rPr lang="fa-IR" dirty="0">
                <a:cs typeface="B Mitra" panose="00000400000000000000" pitchFamily="2" charset="-78"/>
              </a:rPr>
              <a:t>در هلسینکی، فنلاند برگزار شد، آلبانی برای شرکت در جلسه نشده اعلام شد (1991 ژوئن 19، آلبانی به عنوان عضو 35 پذیرفته شد)</a:t>
            </a:r>
            <a:r>
              <a:rPr lang="en-US" dirty="0">
                <a:cs typeface="B Mitra" panose="00000400000000000000" pitchFamily="2" charset="-78"/>
              </a:rPr>
              <a:t>.</a:t>
            </a:r>
            <a:br>
              <a:rPr lang="en-US" dirty="0">
                <a:cs typeface="B Mitra" panose="00000400000000000000" pitchFamily="2" charset="-78"/>
              </a:rPr>
            </a:br>
            <a:r>
              <a:rPr lang="fa-IR" b="1" dirty="0" smtClean="0">
                <a:cs typeface="B Mitra" panose="00000400000000000000" pitchFamily="2" charset="-78"/>
              </a:rPr>
              <a:t>نشست </a:t>
            </a:r>
            <a:r>
              <a:rPr lang="fa-IR" b="1" dirty="0">
                <a:cs typeface="B Mitra" panose="00000400000000000000" pitchFamily="2" charset="-78"/>
              </a:rPr>
              <a:t>محتوا</a:t>
            </a:r>
            <a:r>
              <a:rPr lang="en-US" dirty="0">
                <a:cs typeface="B Mitra" panose="00000400000000000000" pitchFamily="2" charset="-78"/>
              </a:rPr>
              <a:t/>
            </a:r>
            <a:br>
              <a:rPr lang="en-US" dirty="0">
                <a:cs typeface="B Mitra" panose="00000400000000000000" pitchFamily="2" charset="-78"/>
              </a:rPr>
            </a:br>
            <a:r>
              <a:rPr lang="en-US" dirty="0" smtClean="0">
                <a:cs typeface="B Mitra" panose="00000400000000000000" pitchFamily="2" charset="-78"/>
              </a:rPr>
              <a:t>"</a:t>
            </a:r>
            <a:r>
              <a:rPr lang="fa-IR" dirty="0">
                <a:cs typeface="B Mitra" panose="00000400000000000000" pitchFamily="2" charset="-78"/>
              </a:rPr>
              <a:t>در برخی از اقدامات اعتماد سازی و امنیت سند و خلع سلاح"، "علم اقتصاد، تکنولوژی و محیط زیست</a:t>
            </a:r>
            <a:r>
              <a:rPr lang="en-US" dirty="0">
                <a:cs typeface="B Mitra" panose="00000400000000000000" pitchFamily="2" charset="-78"/>
              </a:rPr>
              <a:t/>
            </a:r>
            <a:br>
              <a:rPr lang="en-US" dirty="0">
                <a:cs typeface="B Mitra" panose="00000400000000000000" pitchFamily="2" charset="-78"/>
              </a:rPr>
            </a:br>
            <a:r>
              <a:rPr lang="fa-IR" dirty="0" smtClean="0">
                <a:cs typeface="B Mitra" panose="00000400000000000000" pitchFamily="2" charset="-78"/>
              </a:rPr>
              <a:t>شرکت </a:t>
            </a:r>
            <a:r>
              <a:rPr lang="fa-IR" dirty="0">
                <a:cs typeface="B Mitra" panose="00000400000000000000" pitchFamily="2" charset="-78"/>
              </a:rPr>
              <a:t>در نظر گرفتن "، و غیره بیشتر در مورد ایمنی اتحاد جماهیر شوروی در اروپا نگران است و ما امیدواریم که وضع موجود در اروپا</a:t>
            </a:r>
            <a:r>
              <a:rPr lang="en-US" dirty="0">
                <a:cs typeface="B Mitra" panose="00000400000000000000" pitchFamily="2" charset="-78"/>
              </a:rPr>
              <a:t> CSCE </a:t>
            </a:r>
            <a:r>
              <a:rPr lang="fa-IR" dirty="0">
                <a:cs typeface="B Mitra" panose="00000400000000000000" pitchFamily="2" charset="-78"/>
              </a:rPr>
              <a:t>ثابت مرز. "سند نهایی" (نام کامل "سند نهایی برای امنیت و همکاری در اروپا"، این سند شامل چهار بخش، همچنین "چهار سبدهای نامیده می شود). پیشنهادی برای مقابله با رابطه در میان 10 کشور شرکت کننده در این اعلامیه اصول اصول راهبردی شرکت کننده روابط، با اشاره خاص به "مصونیت مرزها"، "منع استفاده از زور یا تهدید به زور". "امنیتی و اقدامات و اسناد در ایجاد اعتماد خلع سلاح" نیز تصریح می کند که شرکت کننده در این فاصله با دیگر کشورهای شرکت کننده مرز مشترک در 250 کیلومتر 20005 هزار سرباز برگزار می شود برای شرکت در ارتش زمانی که بازی</a:t>
            </a:r>
            <a:r>
              <a:rPr lang="en-US" dirty="0">
                <a:cs typeface="B Mitra" panose="00000400000000000000" pitchFamily="2" charset="-78"/>
              </a:rPr>
              <a:t> </a:t>
            </a:r>
            <a:r>
              <a:rPr lang="en-US" dirty="0" err="1">
                <a:cs typeface="B Mitra" panose="00000400000000000000" pitchFamily="2" charset="-78"/>
              </a:rPr>
              <a:t>Diao</a:t>
            </a:r>
            <a:r>
              <a:rPr lang="fa-IR" dirty="0">
                <a:cs typeface="B Mitra" panose="00000400000000000000" pitchFamily="2" charset="-78"/>
              </a:rPr>
              <a:t>، در 21 روز اطلاع قبلی باید کشورهای شرکت کننده، و دعوت برای ارسال ناظران به تماشای ورزش. بحث در مورد "همکاری های اقتصادی، علمی و فنی و جنبه های دیگر از" مشکل اتحاد جماهیر شوروی امیدواریم که از طریق همکاری در این زمینه، معرفی فن آوری های غربی و سرمایه است. کشورهای غربی هر دو می خواهند اتحاد جماهیر شوروی، شرق اروپا، نفوذ اقتصادی، می خواهد به عنوان ابزاری برای اعمال فشار</a:t>
            </a:r>
            <a:r>
              <a:rPr lang="en-US" dirty="0">
                <a:cs typeface="B Mitra" panose="00000400000000000000" pitchFamily="2" charset="-78"/>
              </a:rPr>
              <a:t>.</a:t>
            </a:r>
            <a:br>
              <a:rPr lang="en-US" dirty="0">
                <a:cs typeface="B Mitra" panose="00000400000000000000" pitchFamily="2" charset="-78"/>
              </a:rPr>
            </a:br>
            <a:r>
              <a:rPr lang="en-US" sz="2000" b="1" i="1" dirty="0" smtClean="0">
                <a:solidFill>
                  <a:srgbClr val="C00000"/>
                </a:solidFill>
                <a:cs typeface="B Mitra" panose="00000400000000000000" pitchFamily="2" charset="-78"/>
              </a:rPr>
              <a:t>"</a:t>
            </a:r>
            <a:r>
              <a:rPr lang="fa-IR" sz="2000" b="1" i="1" dirty="0">
                <a:solidFill>
                  <a:srgbClr val="C00000"/>
                </a:solidFill>
                <a:cs typeface="B Mitra" panose="00000400000000000000" pitchFamily="2" charset="-78"/>
              </a:rPr>
              <a:t>سند نهایی</a:t>
            </a:r>
            <a:r>
              <a:rPr lang="en-US" sz="2000" b="1" i="1" dirty="0">
                <a:solidFill>
                  <a:srgbClr val="C00000"/>
                </a:solidFill>
                <a:cs typeface="B Mitra" panose="00000400000000000000" pitchFamily="2" charset="-78"/>
              </a:rPr>
              <a:t>"</a:t>
            </a:r>
            <a:r>
              <a:rPr lang="en-US" sz="2000" b="1" i="1" dirty="0">
                <a:cs typeface="B Mitra" panose="00000400000000000000" pitchFamily="2" charset="-78"/>
              </a:rPr>
              <a:t/>
            </a:r>
            <a:br>
              <a:rPr lang="en-US" sz="2000" b="1" i="1" dirty="0">
                <a:cs typeface="B Mitra" panose="00000400000000000000" pitchFamily="2" charset="-78"/>
              </a:rPr>
            </a:br>
            <a:r>
              <a:rPr lang="en-US" sz="2000" b="1" i="1" dirty="0">
                <a:cs typeface="B Mitra" panose="00000400000000000000" pitchFamily="2" charset="-78"/>
              </a:rPr>
              <a:t>(1) "</a:t>
            </a:r>
            <a:r>
              <a:rPr lang="fa-IR" sz="2000" b="1" i="1" dirty="0">
                <a:cs typeface="B Mitra" panose="00000400000000000000" pitchFamily="2" charset="-78"/>
              </a:rPr>
              <a:t>اصول هدایت اعلامیه روابط بین کشورهای شرکت کننده است</a:t>
            </a:r>
            <a:r>
              <a:rPr lang="en-US" sz="2000" b="1" i="1" dirty="0">
                <a:cs typeface="B Mitra" panose="00000400000000000000" pitchFamily="2" charset="-78"/>
              </a:rPr>
              <a:t>."</a:t>
            </a:r>
            <a:br>
              <a:rPr lang="en-US" sz="2000" b="1" i="1" dirty="0">
                <a:cs typeface="B Mitra" panose="00000400000000000000" pitchFamily="2" charset="-78"/>
              </a:rPr>
            </a:br>
            <a:r>
              <a:rPr lang="en-US" sz="2000" b="1" i="1" dirty="0">
                <a:cs typeface="B Mitra" panose="00000400000000000000" pitchFamily="2" charset="-78"/>
              </a:rPr>
              <a:t>(2) "</a:t>
            </a:r>
            <a:r>
              <a:rPr lang="fa-IR" sz="2000" b="1" i="1" dirty="0">
                <a:cs typeface="B Mitra" panose="00000400000000000000" pitchFamily="2" charset="-78"/>
              </a:rPr>
              <a:t>در اقدامات اعتماد سازی و امنیت سند خاص و خلع سلاح"؛</a:t>
            </a:r>
            <a:r>
              <a:rPr lang="en-US" sz="2000" b="1" i="1" dirty="0">
                <a:cs typeface="B Mitra" panose="00000400000000000000" pitchFamily="2" charset="-78"/>
              </a:rPr>
              <a:t/>
            </a:r>
            <a:br>
              <a:rPr lang="en-US" sz="2000" b="1" i="1" dirty="0">
                <a:cs typeface="B Mitra" panose="00000400000000000000" pitchFamily="2" charset="-78"/>
              </a:rPr>
            </a:br>
            <a:r>
              <a:rPr lang="en-US" sz="2000" b="1" i="1" dirty="0">
                <a:cs typeface="B Mitra" panose="00000400000000000000" pitchFamily="2" charset="-78"/>
              </a:rPr>
              <a:t>(3) "</a:t>
            </a:r>
            <a:r>
              <a:rPr lang="fa-IR" sz="2000" b="1" i="1" dirty="0">
                <a:cs typeface="B Mitra" panose="00000400000000000000" pitchFamily="2" charset="-78"/>
              </a:rPr>
              <a:t>همکاری های انسان دوستانه و جنبه های دیگر"؛</a:t>
            </a:r>
            <a:endParaRPr lang="en-US" sz="2000" b="1" i="1" dirty="0">
              <a:cs typeface="B Mitra" panose="00000400000000000000" pitchFamily="2" charset="-78"/>
            </a:endParaRPr>
          </a:p>
        </p:txBody>
      </p:sp>
    </p:spTree>
    <p:extLst>
      <p:ext uri="{BB962C8B-B14F-4D97-AF65-F5344CB8AC3E}">
        <p14:creationId xmlns:p14="http://schemas.microsoft.com/office/powerpoint/2010/main" val="329552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86" y="863599"/>
            <a:ext cx="10707756" cy="535387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060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4832092"/>
          </a:xfrm>
          <a:prstGeom prst="rect">
            <a:avLst/>
          </a:prstGeom>
        </p:spPr>
        <p:txBody>
          <a:bodyPr wrap="square">
            <a:spAutoFit/>
          </a:bodyPr>
          <a:lstStyle/>
          <a:p>
            <a:pPr algn="justLow" rtl="1"/>
            <a:r>
              <a:rPr lang="fa-IR" sz="2800" dirty="0">
                <a:cs typeface="B Mitra" panose="00000400000000000000" pitchFamily="2" charset="-78"/>
              </a:rPr>
              <a:t>سازمان امنیت و همکاری اروپا سازمان امنیتی بی مانندی است. گرچه این سازمان همه کشورهای اروپایی را در بر می گیرد، دولت های آمریکای شمالی هم در آن عضویت دارند. همچنین کانون توجه این سازمان به شکل بسیار آشکاری هر دو دسته وجوه نظامی و غیرنظامی امنیت را در بر می گیرد. مسلماً سازمان یاد شده اصلی ترین ابزاری است که اروپا برای هشدار به موقع در مورد درگیری ها، جلوگیری از ستیزها و بازسازی پس از درگیری ها در اختیار دارد. رویکرد این سازمان هم فراگیر و هم مبتنی بر همکاری است: فراگیر است زیرا وجوه گسترده ی امنیت از جمله امنیت انسانی، امنیت سیاسی-نظامی، و امنیت اقتصادی-زیست محیطی را در بر می گیرد، و مبتنی بر همکاری است زیرا همه دولت های عضو با موقعیتی برابر در آن مشارکت دارند و تقریباً در تمامی موارد، تصمیمات سیاسی الزام آور به اجماع گرفته می شود. سازمان امنیت و همکاری اروپا به مثابه ی سازمانی تکامل یابنده، سهم مهمی در ایجاد اروپایی باثبات، مردم سالار و صلح جو دارد</a:t>
            </a:r>
            <a:r>
              <a:rPr lang="en-US" sz="2800" dirty="0" smtClean="0">
                <a:cs typeface="B Mitra" panose="00000400000000000000" pitchFamily="2" charset="-78"/>
              </a:rPr>
              <a:t>.</a:t>
            </a:r>
          </a:p>
          <a:p>
            <a:pPr algn="justLow" rtl="1"/>
            <a:r>
              <a:rPr lang="en-US" sz="2800" dirty="0">
                <a:cs typeface="B Mitra" panose="00000400000000000000" pitchFamily="2" charset="-78"/>
              </a:rPr>
              <a:t/>
            </a:r>
            <a:br>
              <a:rPr lang="en-US" sz="2800" dirty="0">
                <a:cs typeface="B Mitra" panose="00000400000000000000" pitchFamily="2" charset="-78"/>
              </a:rPr>
            </a:br>
            <a:endParaRPr lang="en-US" sz="2800" dirty="0">
              <a:cs typeface="B Mitra" panose="00000400000000000000" pitchFamily="2" charset="-78"/>
            </a:endParaRPr>
          </a:p>
        </p:txBody>
      </p:sp>
    </p:spTree>
    <p:extLst>
      <p:ext uri="{BB962C8B-B14F-4D97-AF65-F5344CB8AC3E}">
        <p14:creationId xmlns:p14="http://schemas.microsoft.com/office/powerpoint/2010/main" val="747145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4524315"/>
          </a:xfrm>
          <a:prstGeom prst="rect">
            <a:avLst/>
          </a:prstGeom>
        </p:spPr>
        <p:txBody>
          <a:bodyPr wrap="square">
            <a:spAutoFit/>
          </a:bodyPr>
          <a:lstStyle/>
          <a:p>
            <a:pPr algn="justLow" rtl="1"/>
            <a:r>
              <a:rPr lang="fa-IR" sz="3200" dirty="0">
                <a:cs typeface="B Mitra" panose="00000400000000000000" pitchFamily="2" charset="-78"/>
              </a:rPr>
              <a:t>ریشه ی تشکیل این سازمان به سند نهایی هلسینکی مصوب 1975 باز می گردد که سندی بود که در کنفرانس امنیت و همکاری اروپا تنظیم شده بود. خود روند کنفرانس امنیت و همکاری اروپا هم از دهه 1950 که اتحاد شوروی خواستار برگزاری کنفرانسی امنیتی با حضور همه کشورهای اروپایی شد به راه افتاد. دولت های اروپای غربی، ایالات متحده و کانادا با اعلام آشکار این که هرگز تقسیم اروپا توسط اتحاد شوروی را مورد شناسایی حقوقی قرار نخواهند داد در نهایت در 1972 آغاز گفت و گوها با اردوگاه شوروی را در هلسینکی پذیرفتند. این نشست که تا اوت 1975 به درازا کشید به تنظیم سند نهایی هلسینکی و به جراین افتادن روند کنفرانس امنیت و همکاری اروپا (یا روند هلسینکی) منجر </a:t>
            </a:r>
            <a:r>
              <a:rPr lang="fa-IR" sz="3200" dirty="0" smtClean="0">
                <a:cs typeface="B Mitra" panose="00000400000000000000" pitchFamily="2" charset="-78"/>
              </a:rPr>
              <a:t>شد.</a:t>
            </a:r>
            <a:endParaRPr lang="en-US" sz="3200" dirty="0" smtClean="0">
              <a:cs typeface="B Mitra" panose="00000400000000000000" pitchFamily="2" charset="-78"/>
            </a:endParaRPr>
          </a:p>
          <a:p>
            <a:pPr algn="justLow" rtl="1"/>
            <a:endParaRPr lang="en-US" sz="3200" dirty="0">
              <a:cs typeface="B Mitra" panose="00000400000000000000" pitchFamily="2" charset="-78"/>
            </a:endParaRPr>
          </a:p>
        </p:txBody>
      </p:sp>
    </p:spTree>
    <p:extLst>
      <p:ext uri="{BB962C8B-B14F-4D97-AF65-F5344CB8AC3E}">
        <p14:creationId xmlns:p14="http://schemas.microsoft.com/office/powerpoint/2010/main" val="474965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265596"/>
            <a:ext cx="10854791" cy="5262979"/>
          </a:xfrm>
          <a:prstGeom prst="rect">
            <a:avLst/>
          </a:prstGeom>
        </p:spPr>
        <p:txBody>
          <a:bodyPr wrap="square">
            <a:spAutoFit/>
          </a:bodyPr>
          <a:lstStyle/>
          <a:p>
            <a:pPr algn="justLow" rtl="1"/>
            <a:r>
              <a:rPr lang="fa-IR" sz="2800" dirty="0">
                <a:cs typeface="B Mitra" panose="00000400000000000000" pitchFamily="2" charset="-78"/>
              </a:rPr>
              <a:t>نکته مهم این است که مقررات این سند نهایی برای امنیت اروپا در دوره پس از جنگ سرد موضوعیت بسیاری پیدا کرده است. این مقررات شامل توافق روی ابعاد نظامی و غیرنظامی امنیت از جمله اصول ده گانه ای است که روابط میان دولت های شرکت کننده را تنظیم می کند. اصول یادشده از جمله بر حل و فصل مسالمت آمیز اختلافات، تعرض ناپذیر بودن مرزهای دولت ها (در عین تصریح به امکان تغییر یافتن مرزها از راه های مسالمت آمیز و با رضایت طرف های ذی مدخل که تقسیم اروپا توسط مسکو را مورد شناسایی رسمی قرار نمی داد) و احترام به حقوق بشر و آزادی های اساسی انسان تأکید مجدد می گذاشتند: موضوع اخیر توسط دولت های غربی پیگیری شد و نقشی محوری در کنفرانس و سپس سازمان امنیت و همکاری اروپا پیدا کرد. ابعاد نظامی امنیت شامل یک رشته تدابیر اعتمادزا و امنیت آفرین می شد که هدف از آن ها کاهش هراس از تهدیدهای نظامی پیش بینی ناپذیر بود گذشته از این ها سند نهایی هلسینکی چارچوبی برای همکاری های اقتصادی، علمی، فنی و زیست محیطی فراهم می ساخت و مسائل حقوق بشر و بشردوستانه را به طور مشخص و مشروح برمی شمرد. همچنین برای تضمین نظارت بر متابعت دولت ها از مقررات سند نهایی و استمرار روند هلسینکی، نوعی سازو کار پیگیری ایجاد می کرد.</a:t>
            </a:r>
            <a:endParaRPr lang="en-US" sz="2800" dirty="0">
              <a:cs typeface="B Mitra" panose="00000400000000000000" pitchFamily="2" charset="-78"/>
            </a:endParaRPr>
          </a:p>
        </p:txBody>
      </p:sp>
    </p:spTree>
    <p:extLst>
      <p:ext uri="{BB962C8B-B14F-4D97-AF65-F5344CB8AC3E}">
        <p14:creationId xmlns:p14="http://schemas.microsoft.com/office/powerpoint/2010/main" val="2108655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7306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070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435891"/>
            <a:ext cx="10854791" cy="4524315"/>
          </a:xfrm>
          <a:prstGeom prst="rect">
            <a:avLst/>
          </a:prstGeom>
        </p:spPr>
        <p:txBody>
          <a:bodyPr wrap="square">
            <a:spAutoFit/>
          </a:bodyPr>
          <a:lstStyle/>
          <a:p>
            <a:pPr algn="justLow" rtl="1"/>
            <a:r>
              <a:rPr lang="fa-IR" sz="3200" dirty="0">
                <a:cs typeface="B Mitra" panose="00000400000000000000" pitchFamily="2" charset="-78"/>
              </a:rPr>
              <a:t>با تکمیل سند نهایی، کنفرانس امنیت و همکاری اروپا به صورت مرجعی محوری برای روند مستمر دیپلماسی چند جانبه ای درآمد که دستور کار گسترده و چارچوبی عملیاتی برای گفت و گوی شرق و غرب فراهم می ساخت. نشست های بعدی با تلخی و تندی همراه بود ولی با قرار گرفتن میخائیل گورباچف در مقام رهبری اتحاد شوروی و پای بندی آشکار او به روند هلسینکی در اواخر دهه ی 1980 سازمان یاد شده توانست در مورد موضوعات مهمی چون حقوق بشر و مذاکره درباره ی کاهش نیروهای متعارف در اروپا به توافق برسد. نماد پایان یافتن جنگ سرد، منشور پاریس برای اروپایی نو بود که در 1990 به امضای تمامی دولت های عضو کنفرانس امنیت و همکاری اروپا </a:t>
            </a:r>
            <a:r>
              <a:rPr lang="fa-IR" sz="3200" dirty="0" smtClean="0">
                <a:cs typeface="B Mitra" panose="00000400000000000000" pitchFamily="2" charset="-78"/>
              </a:rPr>
              <a:t>رسید</a:t>
            </a:r>
            <a:endParaRPr lang="en-US" sz="3200" dirty="0" smtClean="0">
              <a:cs typeface="B Mitra" panose="00000400000000000000" pitchFamily="2" charset="-78"/>
            </a:endParaRPr>
          </a:p>
          <a:p>
            <a:pPr algn="justLow" rtl="1"/>
            <a:endParaRPr lang="en-US" sz="3200" dirty="0">
              <a:cs typeface="B Mitra" panose="00000400000000000000" pitchFamily="2" charset="-78"/>
            </a:endParaRPr>
          </a:p>
        </p:txBody>
      </p:sp>
    </p:spTree>
    <p:extLst>
      <p:ext uri="{BB962C8B-B14F-4D97-AF65-F5344CB8AC3E}">
        <p14:creationId xmlns:p14="http://schemas.microsoft.com/office/powerpoint/2010/main" val="4010002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281345"/>
            <a:ext cx="10854791" cy="5262979"/>
          </a:xfrm>
          <a:prstGeom prst="rect">
            <a:avLst/>
          </a:prstGeom>
        </p:spPr>
        <p:txBody>
          <a:bodyPr wrap="square">
            <a:spAutoFit/>
          </a:bodyPr>
          <a:lstStyle/>
          <a:p>
            <a:pPr algn="justLow" rtl="1"/>
            <a:r>
              <a:rPr lang="fa-IR" sz="2400" dirty="0">
                <a:cs typeface="B Mitra" panose="00000400000000000000" pitchFamily="2" charset="-78"/>
              </a:rPr>
              <a:t>این سازمان به دلیل دامنه ی فراخ اعضایش منطقاً عرصه ای طبیعی برای برقراری مناسباتی تازه میان دولت های آن سوی اقیانوس آرام، اروپای غربی، اروپای شرقی، آسیای مرکزی و روسیه جدید بود. بسیاری از ویژگی آن تضمین امنیت اروپا در دوره پس از جنگ سرد-مانند تصریح هنجارهای حس اداره گری و حقوق بشر و پیشبرد آن ها همراه با رویّه های اعتمادزا، گفت و گو و بررسی منظم، و حل و فصل مسالمت آمیز اختلافات-از پیش در روند هلسینکی به خوبی پا گرفته بود. این سازمان از نخستین سازمان هایی بود که امنیت را به شکلی آشکارا با حقوق بشر مرتبط شناخته و روندهای پاسخ گویی و متابعت از هنجارهای بشر دوستانه را برقرار ساخته بود؛ رویّه هایی که در نهایت سایر نهادهای چند جانبه هم در پیش گرفتند. زمانی که اعضای کنفرانس امنیت و همکاری اروپا پس از جنگ سرد درصدد دگرگون ساختن مناسبات سیاسی و امنیت اروپا برآمدند این عناصر به کار آمد</a:t>
            </a:r>
            <a:r>
              <a:rPr lang="en-US" sz="2400" dirty="0">
                <a:cs typeface="B Mitra" panose="00000400000000000000" pitchFamily="2" charset="-78"/>
              </a:rPr>
              <a:t>.</a:t>
            </a:r>
            <a:br>
              <a:rPr lang="en-US" sz="2400" dirty="0">
                <a:cs typeface="B Mitra" panose="00000400000000000000" pitchFamily="2" charset="-78"/>
              </a:rPr>
            </a:br>
            <a:r>
              <a:rPr lang="fa-IR" sz="2400" dirty="0">
                <a:cs typeface="B Mitra" panose="00000400000000000000" pitchFamily="2" charset="-78"/>
              </a:rPr>
              <a:t>کنفرانس امنیت و همکاری اروپا در 1990 با تشکیل دبیرخانه ای در پراگ، یک دفتر نهادهای مردم سالار و حقوق بشر در ورشو، و مرکز جلوگیری از درگیری ها در وین شکلی نهادینه پیدا کرد. نشستی در 1992 در هلسینکی برای پیگیری برگزار شد توانایی های این سازمان در زمینه ی جلوگیری از درگیری ها و حل و فصل مسالمت آمیز اختلافات را بیش تر توسعه داد و یک کمیسر عالی در امور اقلیت های ملی تعیین کرد. این ها همگی در جوّی که در این زمان در یوگسلاوی پیدا می شد و آکنده از خصومت های قومی و جنگ داخلی بود ضروری شناخته می شد. در سراسر دهه 1990 نشست های مختلفی برگزار شد از جمله نشست 1994 بوداپست که طی آن توافق شد نام این نهاد از کنفرانس به سازمان همکای و امنیت اروپا تغییر یابد و نیز نشست 1999 استانبول که در جریان آن منشور تازه ای برای امنیت اروپا به تصویب رسید</a:t>
            </a:r>
            <a:r>
              <a:rPr lang="en-US" sz="2400" dirty="0">
                <a:cs typeface="B Mitra" panose="00000400000000000000" pitchFamily="2" charset="-78"/>
              </a:rPr>
              <a:t>.</a:t>
            </a:r>
          </a:p>
        </p:txBody>
      </p:sp>
    </p:spTree>
    <p:extLst>
      <p:ext uri="{BB962C8B-B14F-4D97-AF65-F5344CB8AC3E}">
        <p14:creationId xmlns:p14="http://schemas.microsoft.com/office/powerpoint/2010/main" val="365565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7652" y="1776368"/>
            <a:ext cx="10164417" cy="3416320"/>
          </a:xfrm>
          <a:prstGeom prst="rect">
            <a:avLst/>
          </a:prstGeom>
        </p:spPr>
        <p:txBody>
          <a:bodyPr wrap="square">
            <a:spAutoFit/>
          </a:bodyPr>
          <a:lstStyle/>
          <a:p>
            <a:pPr marL="342900" indent="-342900" algn="justLow" rtl="1">
              <a:buFontTx/>
              <a:buChar char="-"/>
            </a:pPr>
            <a:r>
              <a:rPr lang="fa-IR" sz="2400" dirty="0" smtClean="0">
                <a:solidFill>
                  <a:srgbClr val="333333"/>
                </a:solidFill>
                <a:latin typeface="Tahoma" panose="020B0604030504040204" pitchFamily="34" charset="0"/>
                <a:cs typeface="B Mitra" panose="00000400000000000000" pitchFamily="2" charset="-78"/>
              </a:rPr>
              <a:t>امنيت</a:t>
            </a:r>
            <a:r>
              <a:rPr lang="fa-IR" sz="2400" dirty="0">
                <a:solidFill>
                  <a:srgbClr val="333333"/>
                </a:solidFill>
                <a:latin typeface="Tahoma" panose="020B0604030504040204" pitchFamily="34" charset="0"/>
                <a:cs typeface="B Mitra" panose="00000400000000000000" pitchFamily="2" charset="-78"/>
              </a:rPr>
              <a:t>، در سايه صلح به بار مى‏نشيند. هنگامى كه عفريت جنگ بر مردم سايه مى‏افكند، جان و مال و ناموس و همه هستى ايشان آسيب مى‏بيند</a:t>
            </a:r>
            <a:r>
              <a:rPr lang="fa-IR" sz="2400" dirty="0" smtClean="0">
                <a:solidFill>
                  <a:srgbClr val="333333"/>
                </a:solidFill>
                <a:latin typeface="Tahoma" panose="020B0604030504040204" pitchFamily="34" charset="0"/>
                <a:cs typeface="B Mitra" panose="00000400000000000000" pitchFamily="2" charset="-78"/>
              </a:rPr>
              <a:t>. </a:t>
            </a:r>
            <a:r>
              <a:rPr lang="fa-IR" sz="2400" u="sng" dirty="0" smtClean="0">
                <a:solidFill>
                  <a:srgbClr val="FF9900"/>
                </a:solidFill>
                <a:latin typeface="Tahoma" panose="020B0604030504040204" pitchFamily="34" charset="0"/>
                <a:cs typeface="B Mitra" panose="00000400000000000000" pitchFamily="2" charset="-78"/>
              </a:rPr>
              <a:t>امام علی علیه السلام</a:t>
            </a:r>
          </a:p>
          <a:p>
            <a:pPr algn="justLow" rtl="1"/>
            <a:r>
              <a:rPr lang="fa-IR" sz="2400" dirty="0">
                <a:solidFill>
                  <a:srgbClr val="333333"/>
                </a:solidFill>
                <a:latin typeface="WebRoya"/>
                <a:cs typeface="B Mitra" panose="00000400000000000000" pitchFamily="2" charset="-78"/>
              </a:rPr>
              <a:t>- یکی از نیازهای اساسی بشر صلح است.البته، ما همواره گفته ایم که صلح باید با عدالت همراه باشد. برای یک ملت، صلح تحمیلی و غیرعادلانه، از جنگ هم بدتر است.بشر به امنیت و صلح احتیاج دارد; هر کس این را تهدید کند، بشریت را تهدید کرده است.امروز کسانی که صلح را تهدید می کنند، بشریت را دارند تهدید می کنند. </a:t>
            </a:r>
            <a:r>
              <a:rPr lang="fa-IR" sz="2400" u="sng" dirty="0">
                <a:solidFill>
                  <a:srgbClr val="FF9900"/>
                </a:solidFill>
                <a:latin typeface="WebRoya"/>
                <a:cs typeface="B Mitra" panose="00000400000000000000" pitchFamily="2" charset="-78"/>
              </a:rPr>
              <a:t>مقام معظم رهبری</a:t>
            </a:r>
            <a:endParaRPr lang="en-US" sz="2400" u="sng" dirty="0">
              <a:solidFill>
                <a:srgbClr val="FF9900"/>
              </a:solidFill>
              <a:cs typeface="B Mitra" panose="00000400000000000000" pitchFamily="2" charset="-78"/>
            </a:endParaRPr>
          </a:p>
          <a:p>
            <a:pPr algn="justLow" rtl="1"/>
            <a:r>
              <a:rPr lang="fa-IR" sz="2400" dirty="0" smtClean="0">
                <a:solidFill>
                  <a:srgbClr val="000000"/>
                </a:solidFill>
                <a:latin typeface="tahoma" panose="020B0604030504040204" pitchFamily="34" charset="0"/>
                <a:cs typeface="B Mitra" panose="00000400000000000000" pitchFamily="2" charset="-78"/>
              </a:rPr>
              <a:t>- جنگ</a:t>
            </a:r>
            <a:r>
              <a:rPr lang="fa-IR" sz="2400" dirty="0">
                <a:solidFill>
                  <a:srgbClr val="000000"/>
                </a:solidFill>
                <a:latin typeface="tahoma" panose="020B0604030504040204" pitchFamily="34" charset="0"/>
                <a:cs typeface="B Mitra" panose="00000400000000000000" pitchFamily="2" charset="-78"/>
              </a:rPr>
              <a:t>، قانون ابدی زندگی است و صلح، آسایش میان دو جنگ اس</a:t>
            </a:r>
            <a:r>
              <a:rPr lang="fa-IR" sz="2400" dirty="0">
                <a:latin typeface="tahoma" panose="020B0604030504040204" pitchFamily="34" charset="0"/>
                <a:cs typeface="B Mitra" panose="00000400000000000000" pitchFamily="2" charset="-78"/>
              </a:rPr>
              <a:t>ت</a:t>
            </a:r>
            <a:r>
              <a:rPr lang="fa-IR" sz="2400" dirty="0" smtClean="0">
                <a:latin typeface="tahoma" panose="020B0604030504040204" pitchFamily="34" charset="0"/>
                <a:cs typeface="B Mitra" panose="00000400000000000000" pitchFamily="2" charset="-78"/>
              </a:rPr>
              <a:t>. </a:t>
            </a:r>
            <a:r>
              <a:rPr lang="fa-IR" sz="2400" u="sng" dirty="0" smtClean="0">
                <a:solidFill>
                  <a:srgbClr val="FF9900"/>
                </a:solidFill>
                <a:latin typeface="tahoma" panose="020B0604030504040204" pitchFamily="34" charset="0"/>
                <a:cs typeface="B Mitra" panose="00000400000000000000" pitchFamily="2" charset="-78"/>
              </a:rPr>
              <a:t>نیچه</a:t>
            </a:r>
          </a:p>
          <a:p>
            <a:pPr algn="justLow" rtl="1"/>
            <a:r>
              <a:rPr lang="fa-IR" sz="2400" dirty="0" smtClean="0">
                <a:cs typeface="B Mitra" panose="00000400000000000000" pitchFamily="2" charset="-78"/>
              </a:rPr>
              <a:t>- آماده </a:t>
            </a:r>
            <a:r>
              <a:rPr lang="fa-IR" sz="2400" dirty="0">
                <a:cs typeface="B Mitra" panose="00000400000000000000" pitchFamily="2" charset="-78"/>
              </a:rPr>
              <a:t>شدن براي جنگ يعني نگهداري </a:t>
            </a:r>
            <a:r>
              <a:rPr lang="fa-IR" sz="2400" dirty="0" smtClean="0">
                <a:cs typeface="B Mitra" panose="00000400000000000000" pitchFamily="2" charset="-78"/>
              </a:rPr>
              <a:t>صلح. </a:t>
            </a:r>
            <a:r>
              <a:rPr lang="fa-IR" sz="2400" dirty="0" smtClean="0">
                <a:solidFill>
                  <a:srgbClr val="FF9900"/>
                </a:solidFill>
                <a:cs typeface="B Mitra" panose="00000400000000000000" pitchFamily="2" charset="-78"/>
                <a:hlinkClick r:id="rId3" tooltip="رهبر انقلاب و نخستين پرزيدنت ايالات متحده آمريكا ( 1732- 1799 )"/>
              </a:rPr>
              <a:t>جورج واشنگتن</a:t>
            </a:r>
            <a:endParaRPr lang="fa-IR" sz="2400" dirty="0" smtClean="0">
              <a:solidFill>
                <a:srgbClr val="FF9900"/>
              </a:solidFill>
              <a:cs typeface="B Mitra" panose="00000400000000000000" pitchFamily="2" charset="-78"/>
            </a:endParaRPr>
          </a:p>
          <a:p>
            <a:pPr algn="justLow" rtl="1"/>
            <a:r>
              <a:rPr lang="fa-IR" sz="2400" dirty="0" smtClean="0">
                <a:solidFill>
                  <a:srgbClr val="000000"/>
                </a:solidFill>
                <a:latin typeface="Tahoma" panose="020B0604030504040204" pitchFamily="34" charset="0"/>
                <a:cs typeface="B Mitra" panose="00000400000000000000" pitchFamily="2" charset="-78"/>
              </a:rPr>
              <a:t>- جنگ </a:t>
            </a:r>
            <a:r>
              <a:rPr lang="fa-IR" sz="2400" dirty="0">
                <a:solidFill>
                  <a:srgbClr val="000000"/>
                </a:solidFill>
                <a:latin typeface="Tahoma" panose="020B0604030504040204" pitchFamily="34" charset="0"/>
                <a:cs typeface="B Mitra" panose="00000400000000000000" pitchFamily="2" charset="-78"/>
              </a:rPr>
              <a:t>چنان بي عدالتي اي است كه همه ي آنهايي كه آن را به راه مي اندازند، مي بايست صداي وجدان را در درون خود خفه كرده باشند</a:t>
            </a:r>
            <a:r>
              <a:rPr lang="fa-IR" sz="2400" dirty="0" smtClean="0">
                <a:solidFill>
                  <a:srgbClr val="FF9900"/>
                </a:solidFill>
                <a:latin typeface="Tahoma" panose="020B0604030504040204" pitchFamily="34" charset="0"/>
                <a:cs typeface="B Mitra" panose="00000400000000000000" pitchFamily="2" charset="-78"/>
              </a:rPr>
              <a:t>. </a:t>
            </a:r>
            <a:r>
              <a:rPr lang="fa-IR" sz="2400" dirty="0" smtClean="0">
                <a:solidFill>
                  <a:srgbClr val="FF9900"/>
                </a:solidFill>
                <a:latin typeface="Tahoma" panose="020B0604030504040204" pitchFamily="34" charset="0"/>
                <a:cs typeface="B Mitra" panose="00000400000000000000" pitchFamily="2" charset="-78"/>
                <a:hlinkClick r:id="rId4" tooltip="رمان نويس روسي ( 1828- 1910 )"/>
              </a:rPr>
              <a:t>لئو </a:t>
            </a:r>
            <a:r>
              <a:rPr lang="fa-IR" sz="2400" dirty="0">
                <a:solidFill>
                  <a:srgbClr val="FF9900"/>
                </a:solidFill>
                <a:latin typeface="Tahoma" panose="020B0604030504040204" pitchFamily="34" charset="0"/>
                <a:cs typeface="B Mitra" panose="00000400000000000000" pitchFamily="2" charset="-78"/>
                <a:hlinkClick r:id="rId4" tooltip="رمان نويس روسي ( 1828- 1910 )"/>
              </a:rPr>
              <a:t>نيكولايويچ </a:t>
            </a:r>
            <a:r>
              <a:rPr lang="fa-IR" sz="2400" dirty="0" smtClean="0">
                <a:solidFill>
                  <a:srgbClr val="FF9900"/>
                </a:solidFill>
                <a:latin typeface="Tahoma" panose="020B0604030504040204" pitchFamily="34" charset="0"/>
                <a:cs typeface="B Mitra" panose="00000400000000000000" pitchFamily="2" charset="-78"/>
                <a:hlinkClick r:id="rId4" tooltip="رمان نويس روسي ( 1828- 1910 )"/>
              </a:rPr>
              <a:t>تولستوي</a:t>
            </a:r>
            <a:endParaRPr lang="fa-IR" sz="2400" dirty="0" smtClean="0">
              <a:solidFill>
                <a:srgbClr val="FF9900"/>
              </a:solidFill>
              <a:latin typeface="Tahoma" panose="020B0604030504040204" pitchFamily="34" charset="0"/>
              <a:cs typeface="B Mitra" panose="00000400000000000000" pitchFamily="2" charset="-78"/>
            </a:endParaRPr>
          </a:p>
        </p:txBody>
      </p:sp>
    </p:spTree>
    <p:extLst>
      <p:ext uri="{BB962C8B-B14F-4D97-AF65-F5344CB8AC3E}">
        <p14:creationId xmlns:p14="http://schemas.microsoft.com/office/powerpoint/2010/main" val="108201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3970318"/>
          </a:xfrm>
          <a:prstGeom prst="rect">
            <a:avLst/>
          </a:prstGeom>
        </p:spPr>
        <p:txBody>
          <a:bodyPr wrap="square">
            <a:spAutoFit/>
          </a:bodyPr>
          <a:lstStyle/>
          <a:p>
            <a:pPr algn="justLow" rtl="1"/>
            <a:r>
              <a:rPr lang="fa-IR" sz="2800" dirty="0">
                <a:cs typeface="B Mitra" panose="00000400000000000000" pitchFamily="2" charset="-78"/>
              </a:rPr>
              <a:t>سازمان امنیت و همکاری اروپا فعالیت های عملی متعدد به هم مرتبطی دارد که هدف از آن ها تسهیل روندهای سیاسی مردم سالار، جلوگیری از درگیری ها یا برطرف ساختن آن ها، ترویج جامعه ی مدنی و تقویت حاکمیت قانون در دولت های عضو است. این فعالیت ها شامل ساز و کارهای هشدار به موقع (به ویژه در مورد درگیری های قومی)، حمایت از اقلیت ها از طریق کمک فنی به روندهای قانونی و جز آن، نظارت بر انتخابات و درستی آزمایی آنها، و گسیل نیروهای صلح بان می شود. </a:t>
            </a:r>
            <a:endParaRPr lang="fa-IR" sz="2800" dirty="0" smtClean="0">
              <a:cs typeface="B Mitra" panose="00000400000000000000" pitchFamily="2" charset="-78"/>
            </a:endParaRPr>
          </a:p>
          <a:p>
            <a:pPr algn="justLow" rtl="1"/>
            <a:r>
              <a:rPr lang="fa-IR" sz="2800" dirty="0" smtClean="0">
                <a:cs typeface="B Mitra" panose="00000400000000000000" pitchFamily="2" charset="-78"/>
              </a:rPr>
              <a:t>این </a:t>
            </a:r>
            <a:r>
              <a:rPr lang="fa-IR" sz="2800" dirty="0">
                <a:cs typeface="B Mitra" panose="00000400000000000000" pitchFamily="2" charset="-78"/>
              </a:rPr>
              <a:t>سازمان در جنوب شرقی اروپا، منطقه قفقاز، اروپای شرقی و آسیای مرکزی به عملیات میدانی دست زده است. در 2003 حدود نوزده مأموریت در جریان بود. از این گذشته، سازمان امنیت و همکاری اروپا همچنان ابزار اصلی کنترل تسلیحات متعارف در گسترش سازو کارهای اعتمادزا و امنیت آفرین در اروپاست که هدف تمامی آن ها تضمین مجدد راهبردی میان دولت های عضو </a:t>
            </a:r>
            <a:r>
              <a:rPr lang="fa-IR" sz="2800" dirty="0" smtClean="0">
                <a:cs typeface="B Mitra" panose="00000400000000000000" pitchFamily="2" charset="-78"/>
              </a:rPr>
              <a:t>است</a:t>
            </a:r>
            <a:endParaRPr lang="en-US" sz="2800" dirty="0">
              <a:cs typeface="B Mitra" panose="00000400000000000000" pitchFamily="2" charset="-78"/>
            </a:endParaRPr>
          </a:p>
        </p:txBody>
      </p:sp>
    </p:spTree>
    <p:extLst>
      <p:ext uri="{BB962C8B-B14F-4D97-AF65-F5344CB8AC3E}">
        <p14:creationId xmlns:p14="http://schemas.microsoft.com/office/powerpoint/2010/main" val="1948562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4832092"/>
          </a:xfrm>
          <a:prstGeom prst="rect">
            <a:avLst/>
          </a:prstGeom>
        </p:spPr>
        <p:txBody>
          <a:bodyPr wrap="square">
            <a:spAutoFit/>
          </a:bodyPr>
          <a:lstStyle/>
          <a:p>
            <a:pPr algn="justLow" rtl="1"/>
            <a:r>
              <a:rPr lang="fa-IR" sz="2800" dirty="0">
                <a:cs typeface="B Mitra" panose="00000400000000000000" pitchFamily="2" charset="-78"/>
              </a:rPr>
              <a:t>اصلی ترین نهاد تصمیم گیری سازمان، شورای دائمی آن است که در وین قرار دارد و از نمایندگان یکایک دولت های عضو تشکیل یافته است (سازمان در 2003 چهل و پنج دولت را در عضویت خود داشت). رئیس اجرایی (وزیر خارجه ی دولتی که در هر دوره ریاست شورای دائمی را در دست دارد) به کمک رؤسای قبلی و آینده و دبیر کل سازمان امنیت و همکاری اروپا که خود ریاست دبیرخانه ی سازمان (واقع در وین) را برعهده دارد مسئول تصمیم های اجرایی شناخته می شوند. شورای سالانه ی وزیران هم با شرکت وزرای خارجه دولت های عضو و/ یا رؤسای دولت آن ها برگزار می شود. گذشته از دبیرخانه، دفتر نهادهای مردم سالار و حقوق بشر، و مرکز جلوگیری از درگیری ها که پیش تر از آن ها یاد کردیم سازمان مورد بحث دارای دفتر کمیسر عالی در امور اقلیت های ملی (واقع در لاهه)، دفتر نماینده ی آزادی رسانه ها (واقع در وین) و دیوان سازش و داوری (واقع در ژنو) است. </a:t>
            </a:r>
          </a:p>
          <a:p>
            <a:pPr algn="justLow" rtl="1"/>
            <a:r>
              <a:rPr lang="fa-IR" sz="2800" dirty="0">
                <a:cs typeface="B Mitra" panose="00000400000000000000" pitchFamily="2" charset="-78"/>
              </a:rPr>
              <a:t>مجمع پارلمانی سازمان امنیت و همکاری اروپا به منزله ی نهاد جداگانه ای که از بیش از 300 نماینده تشکیل می شود در کپنهاگ قرار </a:t>
            </a:r>
            <a:r>
              <a:rPr lang="fa-IR" sz="2800" dirty="0" smtClean="0">
                <a:cs typeface="B Mitra" panose="00000400000000000000" pitchFamily="2" charset="-78"/>
              </a:rPr>
              <a:t>دارد</a:t>
            </a:r>
            <a:endParaRPr lang="en-US" sz="2800" dirty="0" smtClean="0">
              <a:cs typeface="B Mitra" panose="00000400000000000000" pitchFamily="2" charset="-78"/>
            </a:endParaRPr>
          </a:p>
        </p:txBody>
      </p:sp>
    </p:spTree>
    <p:extLst>
      <p:ext uri="{BB962C8B-B14F-4D97-AF65-F5344CB8AC3E}">
        <p14:creationId xmlns:p14="http://schemas.microsoft.com/office/powerpoint/2010/main" val="1097353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58618"/>
            <a:ext cx="10854791" cy="5262979"/>
          </a:xfrm>
          <a:prstGeom prst="rect">
            <a:avLst/>
          </a:prstGeom>
        </p:spPr>
        <p:txBody>
          <a:bodyPr wrap="square">
            <a:spAutoFit/>
          </a:bodyPr>
          <a:lstStyle/>
          <a:p>
            <a:pPr algn="justLow" rtl="1"/>
            <a:r>
              <a:rPr lang="fa-IR" sz="2400" dirty="0">
                <a:cs typeface="B Mitra" panose="00000400000000000000" pitchFamily="2" charset="-78"/>
              </a:rPr>
              <a:t>سازمان امنیت و همکاری اروپا نقش بسیار گسترده ای دارد. آن چه در آغاز، کنفرانسی برای آرام ساختن تنش های سیاسی و نظامی در اروپای تقسیم شده دوران جنگ سرد بود به سازو کاری برای ایجاد جامعه ی امنیتی و گسترده ی اروپا تبدیل شده است. این سازمان کاملاً هم موفق نبوده است؛ ناتوانی این سازمان از جلوگیری یا مهار درگیری ها در یوگسلاوی سابق و دیگر مناطق اروپا نشان می دهد که به هم جوش دادن منطقه ای که تاریخی آکنده از درگیری های نظامی و سیاسی دارد همچنان دشوار است. وانگهی این سازمان برخلاف ناتو (ـــ سازمان پیمان آتلانتیک شمالی) که آن هم با امنیت اروپا سرو کار دارد فاقد توانایی های نظامی مستقلی از آن خود است. در واقع سازمان امنیت و همکاری اروپا برای تضمین امنیت در اروپا همکاری نزدیکی با ناتو، اتحادیه اروپا، شورای اروپا و سازمان ملل متحد دارد. بدون در اختیار داشتن مشوق های مادی یا تهدید نیروی نظامی، این سازمان اساساً متکی به تقویت هنجارها و ایجاد جوّ پیروی ز آن ها از طریق گفت و گوی مستمر و اقدامات نظارتی سرزده است. قدرت این سازمان از به هم پیوند دادن موضوعات امنیتی سنتی و نو، و توانایی آن برای به وجود آوردن تدریجی هویتی جمعی مایه می گیرد که انتظاراتی را در مورد مناسبات مسالمت آمیز میان دولت های عضو آن پدید می آورد. سازمان یاد شده طی نزدیک به سه دهه و ایجاد قانونگانی برای مناسبات میان دولت های اروپایی و درون این کشورها کمک کرده است. بنابراین وجود ناکامی هایی که داشته باید درباره آن با توجه به کمک هایی که در بلندمدت کرده است و توان بالقوه ای که برای تقویت مناسبات مسالمت آمیز در اروپا دارد قضاوت کرد</a:t>
            </a:r>
            <a:r>
              <a:rPr lang="en-US" sz="2400" dirty="0" smtClean="0">
                <a:cs typeface="B Mitra" panose="00000400000000000000" pitchFamily="2" charset="-78"/>
              </a:rPr>
              <a:t>.</a:t>
            </a:r>
          </a:p>
          <a:p>
            <a:pPr algn="justLow" rtl="1"/>
            <a:endParaRPr lang="en-US" sz="2400" dirty="0" smtClean="0">
              <a:cs typeface="B Mitra" panose="00000400000000000000" pitchFamily="2" charset="-78"/>
            </a:endParaRPr>
          </a:p>
        </p:txBody>
      </p:sp>
    </p:spTree>
    <p:extLst>
      <p:ext uri="{BB962C8B-B14F-4D97-AF65-F5344CB8AC3E}">
        <p14:creationId xmlns:p14="http://schemas.microsoft.com/office/powerpoint/2010/main" val="673953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473371"/>
          </a:xfrm>
          <a:prstGeom prst="rect">
            <a:avLst/>
          </a:prstGeom>
        </p:spPr>
      </p:pic>
      <p:sp>
        <p:nvSpPr>
          <p:cNvPr id="8" name="Rectangle 7"/>
          <p:cNvSpPr/>
          <p:nvPr/>
        </p:nvSpPr>
        <p:spPr>
          <a:xfrm>
            <a:off x="4702774" y="3045551"/>
            <a:ext cx="7489226" cy="81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95540" y="3066246"/>
            <a:ext cx="6952544" cy="769441"/>
          </a:xfrm>
          <a:prstGeom prst="rect">
            <a:avLst/>
          </a:prstGeom>
        </p:spPr>
        <p:txBody>
          <a:bodyPr wrap="none">
            <a:spAutoFit/>
          </a:bodyPr>
          <a:lstStyle/>
          <a:p>
            <a:pPr rtl="1"/>
            <a:r>
              <a:rPr lang="fa-IR" sz="4400" b="1" dirty="0">
                <a:solidFill>
                  <a:schemeClr val="bg1"/>
                </a:solidFill>
                <a:cs typeface="B Titr" panose="00000700000000000000" pitchFamily="2" charset="-78"/>
              </a:rPr>
              <a:t>ساختار منطقه‌ای(اتحادیه اروپایی)</a:t>
            </a:r>
            <a:endParaRPr lang="en-US" sz="4400" dirty="0">
              <a:solidFill>
                <a:schemeClr val="bg1"/>
              </a:solidFill>
              <a:cs typeface="B Titr" panose="00000700000000000000" pitchFamily="2" charset="-78"/>
            </a:endParaRPr>
          </a:p>
        </p:txBody>
      </p:sp>
    </p:spTree>
    <p:extLst>
      <p:ext uri="{BB962C8B-B14F-4D97-AF65-F5344CB8AC3E}">
        <p14:creationId xmlns:p14="http://schemas.microsoft.com/office/powerpoint/2010/main" val="77108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3908762"/>
          </a:xfrm>
          <a:prstGeom prst="rect">
            <a:avLst/>
          </a:prstGeom>
        </p:spPr>
        <p:txBody>
          <a:bodyPr wrap="square">
            <a:spAutoFit/>
          </a:bodyPr>
          <a:lstStyle/>
          <a:p>
            <a:pPr algn="r" rtl="1"/>
            <a:r>
              <a:rPr lang="fa-IR" sz="2400" b="1" dirty="0">
                <a:solidFill>
                  <a:srgbClr val="C00000"/>
                </a:solidFill>
                <a:cs typeface="B Mitra" panose="00000400000000000000" pitchFamily="2" charset="-78"/>
              </a:rPr>
              <a:t>سیاست خارجی و  امنیتی مشترک اروپایی</a:t>
            </a:r>
            <a:endParaRPr lang="en-US" sz="2400" dirty="0">
              <a:solidFill>
                <a:srgbClr val="C00000"/>
              </a:solidFill>
              <a:cs typeface="B Mitra" panose="00000400000000000000" pitchFamily="2" charset="-78"/>
            </a:endParaRPr>
          </a:p>
          <a:p>
            <a:pPr algn="r" rtl="1"/>
            <a:r>
              <a:rPr lang="fa-IR" sz="2800" dirty="0">
                <a:cs typeface="B Mitra" panose="00000400000000000000" pitchFamily="2" charset="-78"/>
              </a:rPr>
              <a:t>مجموعه کشورهای اتحادیه اروپایی دارای «سیاست خارجی و امنیتی مشترک</a:t>
            </a:r>
            <a:r>
              <a:rPr lang="fa-IR" sz="2800" dirty="0" smtClean="0">
                <a:cs typeface="B Mitra" panose="00000400000000000000" pitchFamily="2" charset="-78"/>
              </a:rPr>
              <a:t>» </a:t>
            </a:r>
            <a:r>
              <a:rPr lang="fa-IR" sz="2800" dirty="0">
                <a:cs typeface="B Mitra" panose="00000400000000000000" pitchFamily="2" charset="-78"/>
              </a:rPr>
              <a:t>  هستند که «سیاست مشترک امنیتی و دفاعی» </a:t>
            </a:r>
            <a:r>
              <a:rPr lang="fa-IR" sz="2800" dirty="0" smtClean="0">
                <a:cs typeface="B Mitra" panose="00000400000000000000" pitchFamily="2" charset="-78"/>
              </a:rPr>
              <a:t>بخشی </a:t>
            </a:r>
            <a:r>
              <a:rPr lang="fa-IR" sz="2800" dirty="0">
                <a:cs typeface="B Mitra" panose="00000400000000000000" pitchFamily="2" charset="-78"/>
              </a:rPr>
              <a:t>از این سند محسوب می‌شود. حقوق بشر یکی از موضوعاتی است که در سیاست خارجی و امنیتی مشترک اتحادیه اروپایی آورده شده و از جمله اصلی‌ترین پیش شرط‌های این اتحادیه برای ورود اعضاء جدید تلقی </a:t>
            </a:r>
            <a:r>
              <a:rPr lang="fa-IR" sz="2800" dirty="0" smtClean="0">
                <a:cs typeface="B Mitra" panose="00000400000000000000" pitchFamily="2" charset="-78"/>
              </a:rPr>
              <a:t> </a:t>
            </a:r>
            <a:r>
              <a:rPr lang="fa-IR" sz="2800" dirty="0">
                <a:cs typeface="B Mitra" panose="00000400000000000000" pitchFamily="2" charset="-78"/>
              </a:rPr>
              <a:t>می‌شود.</a:t>
            </a:r>
            <a:endParaRPr lang="en-US" sz="2800" dirty="0">
              <a:cs typeface="B Mitra" panose="00000400000000000000" pitchFamily="2" charset="-78"/>
            </a:endParaRPr>
          </a:p>
          <a:p>
            <a:pPr algn="r" rtl="1"/>
            <a:r>
              <a:rPr lang="fa-IR" sz="2800" dirty="0">
                <a:cs typeface="B Mitra" panose="00000400000000000000" pitchFamily="2" charset="-78"/>
              </a:rPr>
              <a:t>اعضاء جدید نه تنها باید در درون کشورهای خود استانداردهای مشترک اروپایی در زمینة حقوق بشر را رعایت کنند، بلکه باید از سیاست‌های مشترک این اتحادیه نیز تبعیت کنند. تقریباً تمامی نهادهای وابسته به اتحادیه اروپایی از جمله کمیسیون اروپایی، شورای اروپایی، پارلمان اروپایی، همگی در درون خود ساختارهایی دارند که موضوعات حقوق بشری را در درون و بیرون از اتحادیه بررسی می‌کنند</a:t>
            </a:r>
            <a:r>
              <a:rPr lang="fa-IR" sz="2800" dirty="0" smtClean="0">
                <a:cs typeface="B Mitra" panose="00000400000000000000" pitchFamily="2" charset="-78"/>
              </a:rPr>
              <a:t>.</a:t>
            </a:r>
            <a:endParaRPr lang="en-US" sz="2800" dirty="0">
              <a:cs typeface="B Mitra" panose="00000400000000000000" pitchFamily="2" charset="-78"/>
            </a:endParaRPr>
          </a:p>
        </p:txBody>
      </p:sp>
    </p:spTree>
    <p:extLst>
      <p:ext uri="{BB962C8B-B14F-4D97-AF65-F5344CB8AC3E}">
        <p14:creationId xmlns:p14="http://schemas.microsoft.com/office/powerpoint/2010/main" val="4015179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07103"/>
            <a:ext cx="10854791" cy="4216539"/>
          </a:xfrm>
          <a:prstGeom prst="rect">
            <a:avLst/>
          </a:prstGeom>
        </p:spPr>
        <p:txBody>
          <a:bodyPr wrap="square">
            <a:spAutoFit/>
          </a:bodyPr>
          <a:lstStyle/>
          <a:p>
            <a:pPr algn="r" rtl="1"/>
            <a:r>
              <a:rPr lang="fa-IR" sz="2800" b="1" dirty="0">
                <a:solidFill>
                  <a:srgbClr val="C00000"/>
                </a:solidFill>
                <a:cs typeface="B Mitra" panose="00000400000000000000" pitchFamily="2" charset="-78"/>
              </a:rPr>
              <a:t>کنوانسیون حقوق بشر </a:t>
            </a:r>
            <a:r>
              <a:rPr lang="fa-IR" sz="2800" b="1" dirty="0" smtClean="0">
                <a:solidFill>
                  <a:srgbClr val="C00000"/>
                </a:solidFill>
                <a:cs typeface="B Mitra" panose="00000400000000000000" pitchFamily="2" charset="-78"/>
              </a:rPr>
              <a:t>اروپایی</a:t>
            </a:r>
            <a:endParaRPr lang="en-US" sz="2800" dirty="0">
              <a:solidFill>
                <a:srgbClr val="C00000"/>
              </a:solidFill>
              <a:cs typeface="B Mitra" panose="00000400000000000000" pitchFamily="2" charset="-78"/>
            </a:endParaRPr>
          </a:p>
          <a:p>
            <a:pPr algn="r" rtl="1"/>
            <a:r>
              <a:rPr lang="fa-IR" sz="2400" dirty="0">
                <a:cs typeface="B Mitra" panose="00000400000000000000" pitchFamily="2" charset="-78"/>
              </a:rPr>
              <a:t>این کنوانسیون </a:t>
            </a:r>
            <a:r>
              <a:rPr lang="fa-IR" sz="2400" b="1" dirty="0">
                <a:cs typeface="B Mitra" panose="00000400000000000000" pitchFamily="2" charset="-78"/>
              </a:rPr>
              <a:t>در 4 نوامبر 1950 در رم به امضای کشورهای عضو شورای </a:t>
            </a:r>
            <a:r>
              <a:rPr lang="fa-IR" sz="2400" b="1" dirty="0" smtClean="0">
                <a:cs typeface="B Mitra" panose="00000400000000000000" pitchFamily="2" charset="-78"/>
              </a:rPr>
              <a:t>اروپا</a:t>
            </a:r>
            <a:r>
              <a:rPr lang="fa-IR" sz="2400" b="1" dirty="0">
                <a:cs typeface="B Mitra" panose="00000400000000000000" pitchFamily="2" charset="-78"/>
              </a:rPr>
              <a:t>  رسید </a:t>
            </a:r>
            <a:r>
              <a:rPr lang="fa-IR" sz="2400" dirty="0">
                <a:cs typeface="B Mitra" panose="00000400000000000000" pitchFamily="2" charset="-78"/>
              </a:rPr>
              <a:t>و در نهایت در سال 1953 لازم الاجراء شد. </a:t>
            </a:r>
            <a:endParaRPr lang="fa-IR" sz="2400" dirty="0" smtClean="0">
              <a:cs typeface="B Mitra" panose="00000400000000000000" pitchFamily="2" charset="-78"/>
            </a:endParaRPr>
          </a:p>
          <a:p>
            <a:pPr algn="r" rtl="1"/>
            <a:r>
              <a:rPr lang="fa-IR" sz="2400" b="1" dirty="0" smtClean="0">
                <a:cs typeface="B Mitra" panose="00000400000000000000" pitchFamily="2" charset="-78"/>
              </a:rPr>
              <a:t>47 </a:t>
            </a:r>
            <a:r>
              <a:rPr lang="fa-IR" sz="2400" b="1" dirty="0">
                <a:cs typeface="B Mitra" panose="00000400000000000000" pitchFamily="2" charset="-78"/>
              </a:rPr>
              <a:t>عضو شورای اروپایی عضو این کنوانسیون محسوب </a:t>
            </a:r>
            <a:r>
              <a:rPr lang="fa-IR" sz="2400" b="1" dirty="0" smtClean="0">
                <a:cs typeface="B Mitra" panose="00000400000000000000" pitchFamily="2" charset="-78"/>
              </a:rPr>
              <a:t>می‌شوند/</a:t>
            </a:r>
          </a:p>
          <a:p>
            <a:pPr algn="r" rtl="1"/>
            <a:r>
              <a:rPr lang="fa-IR" sz="2000" b="1" dirty="0" smtClean="0">
                <a:solidFill>
                  <a:srgbClr val="002060"/>
                </a:solidFill>
                <a:cs typeface="B Mitra" panose="00000400000000000000" pitchFamily="2" charset="-78"/>
              </a:rPr>
              <a:t>مهم‌ترین </a:t>
            </a:r>
            <a:r>
              <a:rPr lang="fa-IR" sz="2000" b="1" dirty="0">
                <a:solidFill>
                  <a:srgbClr val="002060"/>
                </a:solidFill>
                <a:cs typeface="B Mitra" panose="00000400000000000000" pitchFamily="2" charset="-78"/>
              </a:rPr>
              <a:t>موضوعاتی که در کنوانسیون حقوق بشر اروپایی به آن پرداخته شده است، عبارتند از: </a:t>
            </a:r>
            <a:r>
              <a:rPr lang="fa-IR" sz="2400" dirty="0">
                <a:cs typeface="B Mitra" panose="00000400000000000000" pitchFamily="2" charset="-78"/>
              </a:rPr>
              <a:t>احترام به حقوق بشر، حق زندگی، ممنوعیت شکنجه، ممنوعیت برده‌داری و کار اجباری، حق آزادی و امنیت، حق دادرسی عادلانه، ممنوعیت مجازات برای اعمالی که قانونی برای آنها وجود ندارد، احترام به زندگی خصوصی و خانوادگی، آزادی اندیشه، وجدان و مذهب، آزادی بیان، آزادی تجمعات و تشکل‌ها، آزادی ازدواج، حق جبران مؤثر، ممنوعیت تبعیض، ابطال حقوق در حالت فوق‌العاده(دولت‌ها ممکن است در شرایط جنگی و اضطراری برخی از حقوق شهروندان خود را به صورت موقت فسخ کنند)، اعمال محدودیت در فعالیت سیاسی بیگانگان، ممنوعیت سوء استفاده از حقوق، محدودیت در منع برخورداری از حقوق.پروتکل‌های الحاقی این کنوانسیون نیز در موضوعات مختلف از قبیل حفاظت از اموال، حق آموزش، حق انتخابات آزاد، حق جابه‌جایی، لغو مجازات اعدام و... می‌باشد.</a:t>
            </a:r>
            <a:endParaRPr lang="en-US" sz="2400" dirty="0">
              <a:cs typeface="B Mitra" panose="00000400000000000000" pitchFamily="2" charset="-78"/>
            </a:endParaRPr>
          </a:p>
        </p:txBody>
      </p:sp>
    </p:spTree>
    <p:extLst>
      <p:ext uri="{BB962C8B-B14F-4D97-AF65-F5344CB8AC3E}">
        <p14:creationId xmlns:p14="http://schemas.microsoft.com/office/powerpoint/2010/main" val="39869895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3970318"/>
          </a:xfrm>
          <a:prstGeom prst="rect">
            <a:avLst/>
          </a:prstGeom>
        </p:spPr>
        <p:txBody>
          <a:bodyPr wrap="square">
            <a:spAutoFit/>
          </a:bodyPr>
          <a:lstStyle/>
          <a:p>
            <a:pPr algn="r" rtl="1"/>
            <a:r>
              <a:rPr lang="fa-IR" sz="2800" b="1" dirty="0">
                <a:solidFill>
                  <a:srgbClr val="C00000"/>
                </a:solidFill>
                <a:cs typeface="B Mitra" panose="00000400000000000000" pitchFamily="2" charset="-78"/>
              </a:rPr>
              <a:t>دادگاه اروپایی حقوق </a:t>
            </a:r>
            <a:r>
              <a:rPr lang="fa-IR" sz="2800" b="1" dirty="0" smtClean="0">
                <a:solidFill>
                  <a:srgbClr val="C00000"/>
                </a:solidFill>
                <a:cs typeface="B Mitra" panose="00000400000000000000" pitchFamily="2" charset="-78"/>
              </a:rPr>
              <a:t>بشر</a:t>
            </a:r>
          </a:p>
          <a:p>
            <a:pPr algn="r" rtl="1"/>
            <a:r>
              <a:rPr lang="fa-IR" sz="3200" dirty="0" smtClean="0">
                <a:cs typeface="B Mitra" panose="00000400000000000000" pitchFamily="2" charset="-78"/>
              </a:rPr>
              <a:t>دادگاه(دیوان</a:t>
            </a:r>
            <a:r>
              <a:rPr lang="fa-IR" sz="3200" dirty="0">
                <a:cs typeface="B Mitra" panose="00000400000000000000" pitchFamily="2" charset="-78"/>
              </a:rPr>
              <a:t>) اروپایی حقوق بشر به‌صورت اولیه در 21 ژانویه 1959 ایجاد شد ولی از اول نوامبر 1998 به دادگاهی دائمی و تمام وقت تبدیل گردید</a:t>
            </a:r>
            <a:r>
              <a:rPr lang="fa-IR" sz="3200" dirty="0" smtClean="0">
                <a:cs typeface="B Mitra" panose="00000400000000000000" pitchFamily="2" charset="-78"/>
              </a:rPr>
              <a:t>. </a:t>
            </a:r>
            <a:r>
              <a:rPr lang="fa-IR" sz="3200" dirty="0">
                <a:cs typeface="B Mitra" panose="00000400000000000000" pitchFamily="2" charset="-78"/>
              </a:rPr>
              <a:t>مقر این دادگاه در شهر استراسبورگ(فرانسه) می‌باشد. مواد 19 تا 51 کنوانسیون حقوق بشر اروپایی به ایجاد و نحوه کار این دادگاه اختصاص یافته است.</a:t>
            </a:r>
            <a:endParaRPr lang="en-US" sz="3200" dirty="0">
              <a:cs typeface="B Mitra" panose="00000400000000000000" pitchFamily="2" charset="-78"/>
            </a:endParaRPr>
          </a:p>
          <a:p>
            <a:pPr algn="r" rtl="1"/>
            <a:r>
              <a:rPr lang="fa-IR" sz="3200" dirty="0">
                <a:cs typeface="B Mitra" panose="00000400000000000000" pitchFamily="2" charset="-78"/>
              </a:rPr>
              <a:t>مشروعیت و صلاحیت این دادگاه برای تمامی کشورهای عضو شورای </a:t>
            </a:r>
            <a:r>
              <a:rPr lang="fa-IR" sz="3200" dirty="0" smtClean="0">
                <a:cs typeface="B Mitra" panose="00000400000000000000" pitchFamily="2" charset="-78"/>
              </a:rPr>
              <a:t>اروپا</a:t>
            </a:r>
            <a:r>
              <a:rPr lang="fa-IR" sz="3200" dirty="0">
                <a:cs typeface="B Mitra" panose="00000400000000000000" pitchFamily="2" charset="-78"/>
              </a:rPr>
              <a:t>  که به کنوانسیون اروپایی حقوق بشر پیوسته اند، لازم الاجراء است. لذا </a:t>
            </a:r>
            <a:r>
              <a:rPr lang="fa-IR" sz="3200" dirty="0" smtClean="0">
                <a:cs typeface="B Mitra" panose="00000400000000000000" pitchFamily="2" charset="-78"/>
              </a:rPr>
              <a:t>شهروندان</a:t>
            </a:r>
            <a:r>
              <a:rPr lang="fa-IR" sz="3200" dirty="0">
                <a:cs typeface="B Mitra" panose="00000400000000000000" pitchFamily="2" charset="-78"/>
              </a:rPr>
              <a:t>  کشورهای عضو شورای اروپایی می‌توانند شکایات مربوط به نقض حقوق سیاسی و مدنی خود را به این دادگاه ارجاع دهند. </a:t>
            </a:r>
            <a:endParaRPr lang="en-US" sz="3200" dirty="0">
              <a:cs typeface="B Mitra" panose="00000400000000000000" pitchFamily="2" charset="-78"/>
            </a:endParaRPr>
          </a:p>
        </p:txBody>
      </p:sp>
    </p:spTree>
    <p:extLst>
      <p:ext uri="{BB962C8B-B14F-4D97-AF65-F5344CB8AC3E}">
        <p14:creationId xmlns:p14="http://schemas.microsoft.com/office/powerpoint/2010/main" val="3237165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3477875"/>
          </a:xfrm>
          <a:prstGeom prst="rect">
            <a:avLst/>
          </a:prstGeom>
        </p:spPr>
        <p:txBody>
          <a:bodyPr wrap="square">
            <a:spAutoFit/>
          </a:bodyPr>
          <a:lstStyle/>
          <a:p>
            <a:pPr algn="justLow" rtl="1"/>
            <a:r>
              <a:rPr lang="fa-IR" sz="2400" b="1" dirty="0">
                <a:solidFill>
                  <a:srgbClr val="C00000"/>
                </a:solidFill>
                <a:cs typeface="B Mitra" panose="00000400000000000000" pitchFamily="2" charset="-78"/>
              </a:rPr>
              <a:t>شورای اروپایی </a:t>
            </a:r>
            <a:endParaRPr lang="fa-IR" sz="2400" b="1" dirty="0" smtClean="0">
              <a:solidFill>
                <a:srgbClr val="C00000"/>
              </a:solidFill>
              <a:cs typeface="B Mitra" panose="00000400000000000000" pitchFamily="2" charset="-78"/>
            </a:endParaRPr>
          </a:p>
          <a:p>
            <a:pPr algn="justLow" rtl="1"/>
            <a:r>
              <a:rPr lang="fa-IR" sz="2800" dirty="0" smtClean="0">
                <a:cs typeface="B Mitra" panose="00000400000000000000" pitchFamily="2" charset="-78"/>
              </a:rPr>
              <a:t>شورای </a:t>
            </a:r>
            <a:r>
              <a:rPr lang="fa-IR" sz="2800" dirty="0">
                <a:cs typeface="B Mitra" panose="00000400000000000000" pitchFamily="2" charset="-78"/>
              </a:rPr>
              <a:t>اروپایی در 5 می 1949 با حضور 10 کشور ایجاد شد و در حال حاضر چهل و هفت عضو (تقریباً تمام کشورهای اروپایی) دارد. </a:t>
            </a:r>
            <a:r>
              <a:rPr lang="fa-IR" sz="2800" dirty="0" smtClean="0">
                <a:cs typeface="B Mitra" panose="00000400000000000000" pitchFamily="2" charset="-78"/>
              </a:rPr>
              <a:t>یکی </a:t>
            </a:r>
            <a:r>
              <a:rPr lang="fa-IR" sz="2800" dirty="0">
                <a:cs typeface="B Mitra" panose="00000400000000000000" pitchFamily="2" charset="-78"/>
              </a:rPr>
              <a:t>از ساز و کارهای حقوق بشری وابسته به این </a:t>
            </a:r>
            <a:r>
              <a:rPr lang="fa-IR" sz="2800" dirty="0" smtClean="0">
                <a:cs typeface="B Mitra" panose="00000400000000000000" pitchFamily="2" charset="-78"/>
              </a:rPr>
              <a:t>شورا </a:t>
            </a:r>
            <a:r>
              <a:rPr lang="fa-IR" sz="2800" dirty="0">
                <a:cs typeface="B Mitra" panose="00000400000000000000" pitchFamily="2" charset="-78"/>
              </a:rPr>
              <a:t>، کمیسر حقوق بشر شورای اروپایی است. این نهاد به عنوان مؤسسه‌ای مستقل در درون شورای اروپایی معرفی شده است که مأموریتش افزایش احترام به حقوق بشر در میان 47 کشور عضو شورای اروپایی عنوان شده است.</a:t>
            </a:r>
            <a:endParaRPr lang="en-US" sz="2800" dirty="0">
              <a:cs typeface="B Mitra" panose="00000400000000000000" pitchFamily="2" charset="-78"/>
            </a:endParaRPr>
          </a:p>
          <a:p>
            <a:pPr algn="justLow" rtl="1"/>
            <a:r>
              <a:rPr lang="fa-IR" sz="2800" dirty="0">
                <a:cs typeface="B Mitra" panose="00000400000000000000" pitchFamily="2" charset="-78"/>
              </a:rPr>
              <a:t>این نهاد در دومین اجلاس سران کشورهای عضو شورای اروپایی در استراسبورگ در دهم  و یازدهم اکتبر 1997 تصمیم‌گیری شد. کمیتة وزیران (وزیران خارجه) در 7 می 1999 در صد و چهارمین نشست خود طی قطعنامة 9950 مورخ هفتم می 1999 مقر و مأموریت این ساز و کار جدید را به تصویب رساندند</a:t>
            </a:r>
            <a:r>
              <a:rPr lang="fa-IR" sz="2800" dirty="0" smtClean="0">
                <a:cs typeface="B Mitra" panose="00000400000000000000" pitchFamily="2" charset="-78"/>
              </a:rPr>
              <a:t>.</a:t>
            </a:r>
            <a:endParaRPr lang="en-US" sz="2800" dirty="0">
              <a:cs typeface="B Mitra" panose="00000400000000000000" pitchFamily="2" charset="-78"/>
            </a:endParaRPr>
          </a:p>
        </p:txBody>
      </p:sp>
    </p:spTree>
    <p:extLst>
      <p:ext uri="{BB962C8B-B14F-4D97-AF65-F5344CB8AC3E}">
        <p14:creationId xmlns:p14="http://schemas.microsoft.com/office/powerpoint/2010/main" val="39712052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196918"/>
            <a:ext cx="10854791" cy="4832092"/>
          </a:xfrm>
          <a:prstGeom prst="rect">
            <a:avLst/>
          </a:prstGeom>
        </p:spPr>
        <p:txBody>
          <a:bodyPr wrap="square">
            <a:spAutoFit/>
          </a:bodyPr>
          <a:lstStyle/>
          <a:p>
            <a:pPr algn="r" rtl="1"/>
            <a:r>
              <a:rPr lang="fa-IR" sz="2800" b="1" dirty="0">
                <a:solidFill>
                  <a:srgbClr val="C00000"/>
                </a:solidFill>
                <a:cs typeface="B Mitra" panose="00000400000000000000" pitchFamily="2" charset="-78"/>
              </a:rPr>
              <a:t>گروه کاری حقوق </a:t>
            </a:r>
            <a:r>
              <a:rPr lang="fa-IR" sz="2800" b="1" dirty="0" smtClean="0">
                <a:solidFill>
                  <a:srgbClr val="C00000"/>
                </a:solidFill>
                <a:cs typeface="B Mitra" panose="00000400000000000000" pitchFamily="2" charset="-78"/>
              </a:rPr>
              <a:t>بشر</a:t>
            </a:r>
          </a:p>
          <a:p>
            <a:pPr algn="r" rtl="1"/>
            <a:r>
              <a:rPr lang="fa-IR" sz="2800" dirty="0" smtClean="0">
                <a:cs typeface="B Mitra" panose="00000400000000000000" pitchFamily="2" charset="-78"/>
              </a:rPr>
              <a:t>شورای </a:t>
            </a:r>
            <a:r>
              <a:rPr lang="fa-IR" sz="2800" dirty="0">
                <a:cs typeface="B Mitra" panose="00000400000000000000" pitchFamily="2" charset="-78"/>
              </a:rPr>
              <a:t>اروپایی در سال 1987 این ساز و کار را ایجاد کرد. مأموریت این گروه کاری که در سال 2003 مجدداً تمدید شد، پیگیری موضوعات حقوق بشری در روابط خارجی اتحادیه اروپایی است. ترکیب این گروه کاری شامل کارشناسانی از کشورهای عضو اتحادیه و کمیسیون اروپایی است. راهبرد و راهنمای اقدامات کشورهای اروپایی در قالب «اصول راهنما</a:t>
            </a:r>
            <a:r>
              <a:rPr lang="fa-IR" sz="2800" dirty="0" smtClean="0">
                <a:cs typeface="B Mitra" panose="00000400000000000000" pitchFamily="2" charset="-78"/>
              </a:rPr>
              <a:t>» </a:t>
            </a:r>
            <a:r>
              <a:rPr lang="fa-IR" sz="2800" dirty="0">
                <a:cs typeface="B Mitra" panose="00000400000000000000" pitchFamily="2" charset="-78"/>
              </a:rPr>
              <a:t>، در مجامع بین‌المللی و در ارتباط با کشورهای ثالث از سوی این گروه کاری تعیین و ابلاغ می‌شود.</a:t>
            </a:r>
            <a:endParaRPr lang="en-US" sz="2800" dirty="0">
              <a:cs typeface="B Mitra" panose="00000400000000000000" pitchFamily="2" charset="-78"/>
            </a:endParaRPr>
          </a:p>
          <a:p>
            <a:pPr algn="r" rtl="1"/>
            <a:r>
              <a:rPr lang="fa-IR" sz="2800" dirty="0">
                <a:cs typeface="B Mitra" panose="00000400000000000000" pitchFamily="2" charset="-78"/>
              </a:rPr>
              <a:t>محورهای اصلی کار این ساز و کار، حمایت از سازمان‌های </a:t>
            </a:r>
            <a:r>
              <a:rPr lang="fa-IR" sz="2800" dirty="0" smtClean="0">
                <a:cs typeface="B Mitra" panose="00000400000000000000" pitchFamily="2" charset="-78"/>
              </a:rPr>
              <a:t>غیردولتی </a:t>
            </a:r>
            <a:r>
              <a:rPr lang="fa-IR" sz="2800" dirty="0">
                <a:cs typeface="B Mitra" panose="00000400000000000000" pitchFamily="2" charset="-78"/>
              </a:rPr>
              <a:t>، حقوق کودکان و زنان، فعالان حقوق بشر و لغو مجازات اعدام است. ارائة   طرح ها و پیشنهادات مربوط به برقراری گفتگوها و مشورت های حقوق بشری با کشورهای ثالث نیز از سوی این گروه کاری ارائه و هدایت </a:t>
            </a:r>
            <a:r>
              <a:rPr lang="fa-IR" sz="2800" dirty="0" smtClean="0">
                <a:cs typeface="B Mitra" panose="00000400000000000000" pitchFamily="2" charset="-78"/>
              </a:rPr>
              <a:t>می‌شود </a:t>
            </a:r>
            <a:r>
              <a:rPr lang="fa-IR" sz="2800" dirty="0">
                <a:cs typeface="B Mitra" panose="00000400000000000000" pitchFamily="2" charset="-78"/>
              </a:rPr>
              <a:t>.وزارتخانه‌های امور خارجه کشورهای اروپایی مسئول ارتباط و تعامل با این گروه هستند. این گروه حداقل دو بار در سال نشست برگزار می‌کند.</a:t>
            </a:r>
            <a:endParaRPr lang="en-US" sz="2800" dirty="0">
              <a:cs typeface="B Mitra" panose="00000400000000000000" pitchFamily="2" charset="-78"/>
            </a:endParaRPr>
          </a:p>
        </p:txBody>
      </p:sp>
    </p:spTree>
    <p:extLst>
      <p:ext uri="{BB962C8B-B14F-4D97-AF65-F5344CB8AC3E}">
        <p14:creationId xmlns:p14="http://schemas.microsoft.com/office/powerpoint/2010/main" val="3716687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8964" cy="647337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079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689932"/>
            <a:ext cx="10788530" cy="3520964"/>
          </a:xfrm>
          <a:prstGeom prst="rect">
            <a:avLst/>
          </a:prstGeom>
        </p:spPr>
        <p:txBody>
          <a:bodyPr wrap="square">
            <a:spAutoFit/>
          </a:bodyPr>
          <a:lstStyle/>
          <a:p>
            <a:pPr algn="justLow" rtl="1">
              <a:lnSpc>
                <a:spcPct val="107000"/>
              </a:lnSpc>
            </a:pPr>
            <a:r>
              <a:rPr lang="fa-IR" sz="2400" b="1" dirty="0" smtClean="0">
                <a:solidFill>
                  <a:srgbClr val="C00000"/>
                </a:solidFill>
                <a:latin typeface="Tahoma" panose="020B0604030504040204" pitchFamily="34" charset="0"/>
                <a:ea typeface="Times New Roman" panose="02020603050405020304" pitchFamily="18" charset="0"/>
                <a:cs typeface="B Mitra" panose="00000400000000000000" pitchFamily="2" charset="-78"/>
              </a:rPr>
              <a:t>معرفی کلیت کنفرانس امنیت و همکاری اروپا</a:t>
            </a:r>
          </a:p>
          <a:p>
            <a:pPr algn="justLow" rtl="1">
              <a:lnSpc>
                <a:spcPct val="107000"/>
              </a:lnSpc>
            </a:pPr>
            <a:r>
              <a:rPr lang="fa-IR" sz="1600"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 کنفرانس </a:t>
            </a:r>
            <a:r>
              <a:rPr lang="fa-IR" sz="1600" dirty="0">
                <a:solidFill>
                  <a:srgbClr val="000000"/>
                </a:solidFill>
                <a:latin typeface="Tahoma" panose="020B0604030504040204" pitchFamily="34" charset="0"/>
                <a:ea typeface="Times New Roman" panose="02020603050405020304" pitchFamily="18" charset="0"/>
                <a:cs typeface="B Mitra" panose="00000400000000000000" pitchFamily="2" charset="-78"/>
              </a:rPr>
              <a:t>امنیت و همکاری اروپا (</a:t>
            </a:r>
            <a:r>
              <a:rPr lang="en-US" sz="1600" dirty="0">
                <a:solidFill>
                  <a:srgbClr val="000000"/>
                </a:solidFill>
                <a:latin typeface="Tahoma" panose="020B0604030504040204" pitchFamily="34" charset="0"/>
                <a:ea typeface="Times New Roman" panose="02020603050405020304" pitchFamily="18" charset="0"/>
                <a:cs typeface="B Mitra" panose="00000400000000000000" pitchFamily="2" charset="-78"/>
              </a:rPr>
              <a:t>CSCE</a:t>
            </a:r>
            <a:r>
              <a:rPr lang="fa-IR" sz="1600" dirty="0">
                <a:solidFill>
                  <a:srgbClr val="000000"/>
                </a:solidFill>
                <a:latin typeface="Tahoma" panose="020B0604030504040204" pitchFamily="34" charset="0"/>
                <a:ea typeface="Times New Roman" panose="02020603050405020304" pitchFamily="18" charset="0"/>
                <a:cs typeface="B Mitra" panose="00000400000000000000" pitchFamily="2" charset="-78"/>
              </a:rPr>
              <a:t>) در </a:t>
            </a:r>
            <a:r>
              <a:rPr lang="fa-IR" sz="1600" b="1" dirty="0">
                <a:solidFill>
                  <a:srgbClr val="000000"/>
                </a:solidFill>
                <a:latin typeface="Tahoma" panose="020B0604030504040204" pitchFamily="34" charset="0"/>
                <a:ea typeface="Times New Roman" panose="02020603050405020304" pitchFamily="18" charset="0"/>
                <a:cs typeface="B Mitra" panose="00000400000000000000" pitchFamily="2" charset="-78"/>
              </a:rPr>
              <a:t>سال 1975 در شهر هلسینکی فنلاند </a:t>
            </a:r>
            <a:r>
              <a:rPr lang="fa-IR" sz="1600" dirty="0">
                <a:solidFill>
                  <a:srgbClr val="000000"/>
                </a:solidFill>
                <a:latin typeface="Tahoma" panose="020B0604030504040204" pitchFamily="34" charset="0"/>
                <a:ea typeface="Times New Roman" panose="02020603050405020304" pitchFamily="18" charset="0"/>
                <a:cs typeface="B Mitra" panose="00000400000000000000" pitchFamily="2" charset="-78"/>
              </a:rPr>
              <a:t>برگزار شد.</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85750" indent="-285750" algn="justLow" rtl="1">
              <a:buFontTx/>
              <a:buChar char="-"/>
            </a:pPr>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این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کنفرانس که در سال </a:t>
            </a:r>
            <a:r>
              <a:rPr lang="fa-IR" b="1" dirty="0">
                <a:solidFill>
                  <a:srgbClr val="000000"/>
                </a:solidFill>
                <a:latin typeface="Tahoma" panose="020B0604030504040204" pitchFamily="34" charset="0"/>
                <a:ea typeface="Times New Roman" panose="02020603050405020304" pitchFamily="18" charset="0"/>
                <a:cs typeface="B Mitra" panose="00000400000000000000" pitchFamily="2" charset="-78"/>
              </a:rPr>
              <a:t>1972 به وسیله شوروی سابق پیشنهاد شده بود</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 در سال 1973 پی ریزی گردید و در سال 1975، با </a:t>
            </a:r>
            <a:r>
              <a:rPr lang="fa-IR" b="1" dirty="0">
                <a:solidFill>
                  <a:srgbClr val="000000"/>
                </a:solidFill>
                <a:latin typeface="Tahoma" panose="020B0604030504040204" pitchFamily="34" charset="0"/>
                <a:ea typeface="Times New Roman" panose="02020603050405020304" pitchFamily="18" charset="0"/>
                <a:cs typeface="B Mitra" panose="00000400000000000000" pitchFamily="2" charset="-78"/>
              </a:rPr>
              <a:t>حضور نمایندگان 35 کشور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تشکیل شد</a:t>
            </a:r>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a:t>
            </a:r>
          </a:p>
          <a:p>
            <a:pPr marL="285750" indent="-285750" algn="r" rtl="1">
              <a:buFontTx/>
              <a:buChar char="-"/>
            </a:pPr>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هدف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کنفرانس هلسینکی</a:t>
            </a:r>
            <a:r>
              <a:rPr lang="fa-IR" b="1" dirty="0">
                <a:solidFill>
                  <a:srgbClr val="000000"/>
                </a:solidFill>
                <a:latin typeface="Tahoma" panose="020B0604030504040204" pitchFamily="34" charset="0"/>
                <a:ea typeface="Times New Roman" panose="02020603050405020304" pitchFamily="18" charset="0"/>
                <a:cs typeface="B Mitra" panose="00000400000000000000" pitchFamily="2" charset="-78"/>
              </a:rPr>
              <a:t> ایجاد صلح و ثبات میان شرق و غرب اروپا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بود</a:t>
            </a:r>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	</a:t>
            </a:r>
          </a:p>
          <a:p>
            <a:pPr marL="285750" indent="-285750" algn="r" rtl="1">
              <a:buFontTx/>
              <a:buChar char="-"/>
            </a:pP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 هدف دیگر کنفرانس ارتقای برنامه های همکاری میان دولتهای اروپایی بود.	</a:t>
            </a:r>
            <a:endPar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endParaRPr>
          </a:p>
          <a:p>
            <a:pPr marL="285750" indent="-285750" algn="justLow" rtl="1">
              <a:buFontTx/>
              <a:buChar char="-"/>
            </a:pPr>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در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این نشست که با </a:t>
            </a:r>
            <a:r>
              <a:rPr lang="fa-IR" b="1" dirty="0">
                <a:solidFill>
                  <a:srgbClr val="000000"/>
                </a:solidFill>
                <a:latin typeface="Tahoma" panose="020B0604030504040204" pitchFamily="34" charset="0"/>
                <a:ea typeface="Times New Roman" panose="02020603050405020304" pitchFamily="18" charset="0"/>
                <a:cs typeface="B Mitra" panose="00000400000000000000" pitchFamily="2" charset="-78"/>
              </a:rPr>
              <a:t>حضور اعضای پیمانهای «ناتو» و «ورشو»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تشکیل شد </a:t>
            </a:r>
            <a:r>
              <a:rPr lang="fa-IR" b="1" dirty="0">
                <a:solidFill>
                  <a:srgbClr val="000000"/>
                </a:solidFill>
                <a:latin typeface="Tahoma" panose="020B0604030504040204" pitchFamily="34" charset="0"/>
                <a:ea typeface="Times New Roman" panose="02020603050405020304" pitchFamily="18" charset="0"/>
                <a:cs typeface="B Mitra" panose="00000400000000000000" pitchFamily="2" charset="-78"/>
              </a:rPr>
              <a:t>سیزده کشور بی طرف اروپایی</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 نیز حضور داشتند.</a:t>
            </a:r>
            <a:b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b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اهمیت کنفرانس هلسینکی در این بود که کاهش خصومتهای شرق و غرب را از طریق جلب توافق طرفهای اروپایی و امریکا در پذیرش اوضاع پس از جنگ دوم جهانی ترغیب می کرد</a:t>
            </a:r>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	</a:t>
            </a:r>
          </a:p>
          <a:p>
            <a:pPr marL="285750" indent="-285750" algn="justLow" rtl="1">
              <a:buFontTx/>
              <a:buChar char="-"/>
            </a:pPr>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در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این کنفرانس نهایتا سندی در اول اوت 1975 به امضا رسید که به </a:t>
            </a:r>
            <a:r>
              <a:rPr lang="fa-IR" b="1" dirty="0">
                <a:solidFill>
                  <a:srgbClr val="000000"/>
                </a:solidFill>
                <a:latin typeface="Tahoma" panose="020B0604030504040204" pitchFamily="34" charset="0"/>
                <a:ea typeface="Times New Roman" panose="02020603050405020304" pitchFamily="18" charset="0"/>
                <a:cs typeface="B Mitra" panose="00000400000000000000" pitchFamily="2" charset="-78"/>
              </a:rPr>
              <a:t>«توافق هلسینکی»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معروف شد</a:t>
            </a:r>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a:t>
            </a:r>
          </a:p>
          <a:p>
            <a:pPr algn="justLow" rtl="1"/>
            <a:r>
              <a:rPr lang="fa-IR" dirty="0" smtClean="0">
                <a:solidFill>
                  <a:srgbClr val="000000"/>
                </a:solidFill>
                <a:latin typeface="Tahoma" panose="020B0604030504040204" pitchFamily="34" charset="0"/>
                <a:ea typeface="Times New Roman" panose="02020603050405020304" pitchFamily="18" charset="0"/>
                <a:cs typeface="B Mitra" panose="00000400000000000000" pitchFamily="2" charset="-78"/>
              </a:rPr>
              <a:t>- درباره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سند نهایی کنفرانس 1975 امنیت و همکاری اروپا باید گفت که اگر چه این </a:t>
            </a:r>
            <a:r>
              <a:rPr lang="fa-IR" b="1" dirty="0">
                <a:solidFill>
                  <a:srgbClr val="000000"/>
                </a:solidFill>
                <a:latin typeface="Tahoma" panose="020B0604030504040204" pitchFamily="34" charset="0"/>
                <a:ea typeface="Times New Roman" panose="02020603050405020304" pitchFamily="18" charset="0"/>
                <a:cs typeface="B Mitra" panose="00000400000000000000" pitchFamily="2" charset="-78"/>
              </a:rPr>
              <a:t>سند صرفا یک توافق دیپلماتیک </a:t>
            </a:r>
            <a:r>
              <a:rPr lang="fa-IR" dirty="0">
                <a:solidFill>
                  <a:srgbClr val="000000"/>
                </a:solidFill>
                <a:latin typeface="Tahoma" panose="020B0604030504040204" pitchFamily="34" charset="0"/>
                <a:ea typeface="Times New Roman" panose="02020603050405020304" pitchFamily="18" charset="0"/>
                <a:cs typeface="B Mitra" panose="00000400000000000000" pitchFamily="2" charset="-78"/>
              </a:rPr>
              <a:t>بود و به پیمان تبدیل نشد - و در نتیجه از لحاظ حقوق بین المللی الزام آور نیست - اما توقعات خاص خود را ایجاد کرد.</a:t>
            </a:r>
            <a:endParaRPr lang="en-US" dirty="0"/>
          </a:p>
        </p:txBody>
      </p:sp>
    </p:spTree>
    <p:extLst>
      <p:ext uri="{BB962C8B-B14F-4D97-AF65-F5344CB8AC3E}">
        <p14:creationId xmlns:p14="http://schemas.microsoft.com/office/powerpoint/2010/main" val="426721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602" b="3939"/>
          <a:stretch/>
        </p:blipFill>
        <p:spPr>
          <a:xfrm>
            <a:off x="0" y="1"/>
            <a:ext cx="12192000" cy="6473370"/>
          </a:xfrm>
          <a:prstGeom prst="rect">
            <a:avLst/>
          </a:prstGeom>
        </p:spPr>
      </p:pic>
    </p:spTree>
    <p:extLst>
      <p:ext uri="{BB962C8B-B14F-4D97-AF65-F5344CB8AC3E}">
        <p14:creationId xmlns:p14="http://schemas.microsoft.com/office/powerpoint/2010/main" val="31155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382" b="5292"/>
          <a:stretch/>
        </p:blipFill>
        <p:spPr>
          <a:xfrm>
            <a:off x="0" y="0"/>
            <a:ext cx="12192000" cy="6493565"/>
          </a:xfrm>
          <a:prstGeom prst="rect">
            <a:avLst/>
          </a:prstGeom>
        </p:spPr>
      </p:pic>
    </p:spTree>
    <p:extLst>
      <p:ext uri="{BB962C8B-B14F-4D97-AF65-F5344CB8AC3E}">
        <p14:creationId xmlns:p14="http://schemas.microsoft.com/office/powerpoint/2010/main" val="9922458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188" b="5485"/>
          <a:stretch/>
        </p:blipFill>
        <p:spPr>
          <a:xfrm>
            <a:off x="0" y="0"/>
            <a:ext cx="12192000" cy="6473371"/>
          </a:xfrm>
          <a:prstGeom prst="rect">
            <a:avLst/>
          </a:prstGeom>
        </p:spPr>
      </p:pic>
    </p:spTree>
    <p:extLst>
      <p:ext uri="{BB962C8B-B14F-4D97-AF65-F5344CB8AC3E}">
        <p14:creationId xmlns:p14="http://schemas.microsoft.com/office/powerpoint/2010/main" val="437188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996" b="5292"/>
          <a:stretch/>
        </p:blipFill>
        <p:spPr>
          <a:xfrm>
            <a:off x="0" y="0"/>
            <a:ext cx="12192000" cy="6493565"/>
          </a:xfrm>
          <a:prstGeom prst="rect">
            <a:avLst/>
          </a:prstGeom>
        </p:spPr>
      </p:pic>
    </p:spTree>
    <p:extLst>
      <p:ext uri="{BB962C8B-B14F-4D97-AF65-F5344CB8AC3E}">
        <p14:creationId xmlns:p14="http://schemas.microsoft.com/office/powerpoint/2010/main" val="2253861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5" t="775" r="-145" b="10054"/>
          <a:stretch/>
        </p:blipFill>
        <p:spPr>
          <a:xfrm>
            <a:off x="1537830" y="1364343"/>
            <a:ext cx="9116340" cy="4572632"/>
          </a:xfrm>
          <a:prstGeom prst="rect">
            <a:avLst/>
          </a:prstGeom>
        </p:spPr>
      </p:pic>
    </p:spTree>
    <p:extLst>
      <p:ext uri="{BB962C8B-B14F-4D97-AF65-F5344CB8AC3E}">
        <p14:creationId xmlns:p14="http://schemas.microsoft.com/office/powerpoint/2010/main" val="8501776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95086" y="1364343"/>
            <a:ext cx="10854791" cy="2985433"/>
          </a:xfrm>
          <a:prstGeom prst="rect">
            <a:avLst/>
          </a:prstGeom>
        </p:spPr>
        <p:txBody>
          <a:bodyPr wrap="square">
            <a:spAutoFit/>
          </a:bodyPr>
          <a:lstStyle/>
          <a:p>
            <a:pPr algn="r" rtl="1"/>
            <a:r>
              <a:rPr lang="fa-IR" sz="2400" b="1" dirty="0" smtClean="0">
                <a:latin typeface="Adobe Caslon Pro" panose="0205050205050A020403" pitchFamily="18" charset="0"/>
                <a:cs typeface="B Mitra" panose="00000400000000000000" pitchFamily="2" charset="-78"/>
              </a:rPr>
              <a:t>برخی از منابع:</a:t>
            </a:r>
          </a:p>
          <a:p>
            <a:pPr marL="285750" indent="-285750" algn="r" rtl="1">
              <a:buFont typeface="Arial" panose="020B0604020202020204" pitchFamily="34" charset="0"/>
              <a:buChar char="•"/>
            </a:pPr>
            <a:r>
              <a:rPr lang="fa-IR" sz="1600" b="1" dirty="0">
                <a:latin typeface="Adobe Caslon Pro" panose="0205050205050A020403" pitchFamily="18" charset="0"/>
                <a:cs typeface="B Mitra" panose="00000400000000000000" pitchFamily="2" charset="-78"/>
              </a:rPr>
              <a:t>گریفیتس، مارتین؛ (1388)، دانشنامه روابط بین الملل و سیاست جهان، ترجمه ی علیرضا طیب، تهران: نشر نی، چاپ </a:t>
            </a:r>
            <a:r>
              <a:rPr lang="fa-IR" sz="1600" b="1" dirty="0" smtClean="0">
                <a:latin typeface="Adobe Caslon Pro" panose="0205050205050A020403" pitchFamily="18" charset="0"/>
                <a:cs typeface="B Mitra" panose="00000400000000000000" pitchFamily="2" charset="-78"/>
              </a:rPr>
              <a:t>دوم1390</a:t>
            </a:r>
          </a:p>
          <a:p>
            <a:pPr marL="285750" indent="-285750" algn="r" rtl="1">
              <a:buFont typeface="Arial" panose="020B0604020202020204" pitchFamily="34" charset="0"/>
              <a:buChar char="•"/>
            </a:pPr>
            <a:r>
              <a:rPr lang="fa-IR" sz="1600" b="1" dirty="0">
                <a:latin typeface="Adobe Caslon Pro" panose="0205050205050A020403" pitchFamily="18" charset="0"/>
                <a:cs typeface="B Mitra" panose="00000400000000000000" pitchFamily="2" charset="-78"/>
              </a:rPr>
              <a:t>سایت رسمی کنفرانس امنیت و همکاری اروپا </a:t>
            </a:r>
            <a:r>
              <a:rPr lang="en-US" sz="1600" dirty="0" err="1">
                <a:latin typeface="Adobe Caslon Pro" panose="0205050205050A020403" pitchFamily="18" charset="0"/>
                <a:cs typeface="B Mitra" panose="00000400000000000000" pitchFamily="2" charset="-78"/>
              </a:rPr>
              <a:t>OSCE.Org</a:t>
            </a:r>
            <a:r>
              <a:rPr lang="en-US" sz="1600" dirty="0">
                <a:latin typeface="Adobe Caslon Pro" panose="0205050205050A020403" pitchFamily="18" charset="0"/>
                <a:cs typeface="B Mitra" panose="00000400000000000000" pitchFamily="2" charset="-78"/>
              </a:rPr>
              <a:t> </a:t>
            </a:r>
          </a:p>
          <a:p>
            <a:pPr marL="285750" indent="-285750" algn="r" rtl="1">
              <a:buFont typeface="Arial" panose="020B0604020202020204" pitchFamily="34" charset="0"/>
              <a:buChar char="•"/>
            </a:pPr>
            <a:r>
              <a:rPr lang="fa-IR" sz="1600" b="1" dirty="0">
                <a:latin typeface="Adobe Caslon Pro" panose="0205050205050A020403" pitchFamily="18" charset="0"/>
                <a:cs typeface="B Mitra" panose="00000400000000000000" pitchFamily="2" charset="-78"/>
              </a:rPr>
              <a:t>سایت </a:t>
            </a:r>
            <a:r>
              <a:rPr lang="en-US" sz="1600" dirty="0">
                <a:latin typeface="Adobe Caslon Pro" panose="0205050205050A020403" pitchFamily="18" charset="0"/>
                <a:cs typeface="B Mitra" panose="00000400000000000000" pitchFamily="2" charset="-78"/>
              </a:rPr>
              <a:t>IHRC.ir</a:t>
            </a:r>
            <a:r>
              <a:rPr lang="en-US" sz="1600" b="1" dirty="0">
                <a:latin typeface="Adobe Caslon Pro" panose="0205050205050A020403" pitchFamily="18" charset="0"/>
                <a:cs typeface="B Mitra" panose="00000400000000000000" pitchFamily="2" charset="-78"/>
              </a:rPr>
              <a:t> </a:t>
            </a:r>
            <a:r>
              <a:rPr lang="fa-IR" sz="1600" b="1" dirty="0">
                <a:latin typeface="Adobe Caslon Pro" panose="0205050205050A020403" pitchFamily="18" charset="0"/>
                <a:cs typeface="B Mitra" panose="00000400000000000000" pitchFamily="2" charset="-78"/>
              </a:rPr>
              <a:t>کمیسیون حقوق بشر ایران </a:t>
            </a:r>
            <a:endParaRPr lang="en-US" sz="1600" b="1" dirty="0">
              <a:latin typeface="Adobe Caslon Pro" panose="0205050205050A020403" pitchFamily="18" charset="0"/>
              <a:cs typeface="B Mitra" panose="00000400000000000000" pitchFamily="2" charset="-78"/>
            </a:endParaRPr>
          </a:p>
          <a:p>
            <a:pPr marL="285750" indent="-285750" algn="r" rtl="1">
              <a:buFont typeface="Arial" panose="020B0604020202020204" pitchFamily="34" charset="0"/>
              <a:buChar char="•"/>
            </a:pPr>
            <a:r>
              <a:rPr lang="fa-IR" sz="1600" b="1" dirty="0">
                <a:latin typeface="Adobe Caslon Pro" panose="0205050205050A020403" pitchFamily="18" charset="0"/>
                <a:cs typeface="B Mitra" panose="00000400000000000000" pitchFamily="2" charset="-78"/>
              </a:rPr>
              <a:t>پرتال جامع علوم </a:t>
            </a:r>
            <a:r>
              <a:rPr lang="fa-IR" sz="1600" b="1" dirty="0" smtClean="0">
                <a:latin typeface="Adobe Caslon Pro" panose="0205050205050A020403" pitchFamily="18" charset="0"/>
                <a:cs typeface="B Mitra" panose="00000400000000000000" pitchFamily="2" charset="-78"/>
              </a:rPr>
              <a:t>انسانی</a:t>
            </a:r>
            <a:endParaRPr lang="en-US" sz="1600" b="1" dirty="0">
              <a:latin typeface="Adobe Caslon Pro" panose="0205050205050A020403" pitchFamily="18" charset="0"/>
              <a:cs typeface="B Mitra" panose="00000400000000000000" pitchFamily="2" charset="-78"/>
            </a:endParaRPr>
          </a:p>
          <a:p>
            <a:pPr marL="342900" indent="-342900" algn="r" rtl="1">
              <a:buFont typeface="Arial" panose="020B0604020202020204" pitchFamily="34" charset="0"/>
              <a:buChar char="•"/>
            </a:pPr>
            <a:r>
              <a:rPr lang="en-US" sz="2000" b="1" dirty="0">
                <a:latin typeface="Adobe Caslon Pro" panose="0205050205050A020403" pitchFamily="18" charset="0"/>
                <a:cs typeface="B Mitra" panose="00000400000000000000" pitchFamily="2" charset="-78"/>
              </a:rPr>
              <a:t>fa.wikipedia.org</a:t>
            </a:r>
          </a:p>
          <a:p>
            <a:pPr marL="285750" indent="-285750" algn="r" rtl="1">
              <a:buFont typeface="Arial" panose="020B0604020202020204" pitchFamily="34" charset="0"/>
              <a:buChar char="•"/>
            </a:pPr>
            <a:r>
              <a:rPr lang="fa-IR" sz="1600" b="1" dirty="0">
                <a:latin typeface="Adobe Caslon Pro" panose="0205050205050A020403" pitchFamily="18" charset="0"/>
                <a:cs typeface="B Mitra" panose="00000400000000000000" pitchFamily="2" charset="-78"/>
              </a:rPr>
              <a:t>کتاب فرهنگ علوم سیاسی ، علی  آقابخشی و مینو افشاری </a:t>
            </a:r>
            <a:r>
              <a:rPr lang="fa-IR" sz="1600" b="1" dirty="0" smtClean="0">
                <a:latin typeface="Adobe Caslon Pro" panose="0205050205050A020403" pitchFamily="18" charset="0"/>
                <a:cs typeface="B Mitra" panose="00000400000000000000" pitchFamily="2" charset="-78"/>
              </a:rPr>
              <a:t>راد</a:t>
            </a:r>
          </a:p>
          <a:p>
            <a:pPr marL="285750" indent="-285750" algn="r" rtl="1">
              <a:buFont typeface="Arial" panose="020B0604020202020204" pitchFamily="34" charset="0"/>
              <a:buChar char="•"/>
            </a:pPr>
            <a:r>
              <a:rPr lang="en-US" sz="1600" b="1" dirty="0">
                <a:latin typeface="Adobe Caslon Pro" panose="0205050205050A020403" pitchFamily="18" charset="0"/>
                <a:cs typeface="B Mitra" panose="00000400000000000000" pitchFamily="2" charset="-78"/>
              </a:rPr>
              <a:t>https://</a:t>
            </a:r>
            <a:r>
              <a:rPr lang="en-US" sz="1600" b="1" dirty="0" smtClean="0">
                <a:latin typeface="Adobe Caslon Pro" panose="0205050205050A020403" pitchFamily="18" charset="0"/>
                <a:cs typeface="B Mitra" panose="00000400000000000000" pitchFamily="2" charset="-78"/>
              </a:rPr>
              <a:t>www.osce.org/mc/39501?download=true</a:t>
            </a:r>
            <a:endParaRPr lang="fa-IR" sz="1600" b="1" dirty="0" smtClean="0">
              <a:latin typeface="Adobe Caslon Pro" panose="0205050205050A020403" pitchFamily="18" charset="0"/>
              <a:cs typeface="B Mitra" panose="00000400000000000000" pitchFamily="2" charset="-78"/>
            </a:endParaRPr>
          </a:p>
          <a:p>
            <a:pPr marL="285750" indent="-285750" algn="r" rtl="1">
              <a:buFont typeface="Arial" panose="020B0604020202020204" pitchFamily="34" charset="0"/>
              <a:buChar char="•"/>
            </a:pPr>
            <a:r>
              <a:rPr lang="en-US" sz="1600" dirty="0"/>
              <a:t>Helsinki Final Act </a:t>
            </a:r>
            <a:r>
              <a:rPr lang="en-US" sz="1600" dirty="0" smtClean="0"/>
              <a:t>– OSCE</a:t>
            </a:r>
            <a:r>
              <a:rPr lang="fa-IR" sz="1600" dirty="0" smtClean="0"/>
              <a:t> </a:t>
            </a:r>
          </a:p>
          <a:p>
            <a:pPr marL="285750" indent="-285750" algn="r" rtl="1">
              <a:buFont typeface="Arial" panose="020B0604020202020204" pitchFamily="34" charset="0"/>
              <a:buChar char="•"/>
            </a:pPr>
            <a:r>
              <a:rPr lang="fa-IR" sz="1600" b="1" dirty="0" smtClean="0">
                <a:latin typeface="Adobe Caslon Pro" panose="0205050205050A020403" pitchFamily="18" charset="0"/>
                <a:cs typeface="B Mitra" panose="00000400000000000000" pitchFamily="2" charset="-78"/>
              </a:rPr>
              <a:t>سند لاتین  نهایی کنفرانس امنیت و همکاری اروپا در اوت 1975</a:t>
            </a:r>
            <a:endParaRPr lang="en-US" sz="1600" b="1" dirty="0">
              <a:latin typeface="Adobe Caslon Pro" panose="0205050205050A020403" pitchFamily="18" charset="0"/>
              <a:cs typeface="B Mitra" panose="00000400000000000000" pitchFamily="2" charset="-78"/>
            </a:endParaRPr>
          </a:p>
          <a:p>
            <a:pPr algn="r" rtl="1"/>
            <a:endParaRPr lang="en-US" sz="1600" dirty="0">
              <a:latin typeface="Adobe Caslon Pro" panose="0205050205050A020403" pitchFamily="18" charset="0"/>
              <a:cs typeface="B Mitra" panose="00000400000000000000" pitchFamily="2" charset="-78"/>
            </a:endParaRPr>
          </a:p>
        </p:txBody>
      </p:sp>
    </p:spTree>
    <p:extLst>
      <p:ext uri="{BB962C8B-B14F-4D97-AF65-F5344CB8AC3E}">
        <p14:creationId xmlns:p14="http://schemas.microsoft.com/office/powerpoint/2010/main" val="3843969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14658" y="1790700"/>
            <a:ext cx="8763000" cy="3785652"/>
          </a:xfrm>
          <a:prstGeom prst="rect">
            <a:avLst/>
          </a:prstGeom>
          <a:noFill/>
        </p:spPr>
        <p:txBody>
          <a:bodyPr wrap="square" rtlCol="0">
            <a:spAutoFit/>
          </a:bodyPr>
          <a:lstStyle/>
          <a:p>
            <a:pPr algn="justLow" rtl="1"/>
            <a:r>
              <a:rPr lang="fa-IR" sz="4000" b="1" dirty="0" smtClean="0">
                <a:solidFill>
                  <a:schemeClr val="accent1">
                    <a:lumMod val="75000"/>
                  </a:schemeClr>
                </a:solidFill>
                <a:cs typeface="B Mitra" panose="00000400000000000000" pitchFamily="2" charset="-78"/>
              </a:rPr>
              <a:t>باشد که صلحی عادلانه بر جهانی که در آن زندگی می کنیم حکم فرما باشد، آنطور که موجبات امنیت و آرامش را برای همه بشر راهم آورد...</a:t>
            </a:r>
          </a:p>
          <a:p>
            <a:pPr algn="justLow" rtl="1"/>
            <a:endParaRPr lang="fa-IR" sz="4000" b="1" dirty="0" smtClean="0">
              <a:cs typeface="B Mitra" panose="00000400000000000000" pitchFamily="2" charset="-78"/>
            </a:endParaRPr>
          </a:p>
          <a:p>
            <a:pPr algn="ctr" rtl="1"/>
            <a:r>
              <a:rPr lang="fa-IR" sz="4000" b="1" dirty="0" smtClean="0">
                <a:solidFill>
                  <a:srgbClr val="C00000"/>
                </a:solidFill>
                <a:cs typeface="B Mitra" panose="00000400000000000000" pitchFamily="2" charset="-78"/>
              </a:rPr>
              <a:t>با تشکر از صبر و حوصله استاد محترم </a:t>
            </a:r>
          </a:p>
          <a:p>
            <a:pPr algn="ctr" rtl="1"/>
            <a:r>
              <a:rPr lang="fa-IR" sz="4000" b="1" dirty="0" smtClean="0">
                <a:solidFill>
                  <a:srgbClr val="C00000"/>
                </a:solidFill>
                <a:cs typeface="B Mitra" panose="00000400000000000000" pitchFamily="2" charset="-78"/>
              </a:rPr>
              <a:t>و همکلاسی های گرانقدر </a:t>
            </a:r>
            <a:endParaRPr lang="en-US" sz="4000" b="1" dirty="0">
              <a:solidFill>
                <a:srgbClr val="C00000"/>
              </a:solidFill>
              <a:cs typeface="B Mitra" panose="00000400000000000000" pitchFamily="2" charset="-78"/>
            </a:endParaRPr>
          </a:p>
        </p:txBody>
      </p:sp>
    </p:spTree>
    <p:extLst>
      <p:ext uri="{BB962C8B-B14F-4D97-AF65-F5344CB8AC3E}">
        <p14:creationId xmlns:p14="http://schemas.microsoft.com/office/powerpoint/2010/main" val="1000609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7652" y="1776368"/>
            <a:ext cx="10164417" cy="3046988"/>
          </a:xfrm>
          <a:prstGeom prst="rect">
            <a:avLst/>
          </a:prstGeom>
        </p:spPr>
        <p:txBody>
          <a:bodyPr wrap="square">
            <a:spAutoFit/>
          </a:bodyPr>
          <a:lstStyle/>
          <a:p>
            <a:pPr algn="justLow" rtl="1"/>
            <a:r>
              <a:rPr lang="fa-IR" sz="3200" dirty="0">
                <a:cs typeface="B Mitra" panose="00000400000000000000" pitchFamily="2" charset="-78"/>
              </a:rPr>
              <a:t>در حال حاضر </a:t>
            </a:r>
            <a:r>
              <a:rPr lang="fa-IR" sz="3200" b="1" dirty="0">
                <a:cs typeface="B Mitra" panose="00000400000000000000" pitchFamily="2" charset="-78"/>
              </a:rPr>
              <a:t>56 کشور از اروپا، آمریکای شمالی و آسیای مرکزی و قفقاز عضو این سازمان هستند و به عنوان بزرگترین سازمان منطقه‌ای جهان شناخته می‌شود</a:t>
            </a:r>
            <a:r>
              <a:rPr lang="fa-IR" sz="3200" dirty="0">
                <a:cs typeface="B Mitra" panose="00000400000000000000" pitchFamily="2" charset="-78"/>
              </a:rPr>
              <a:t>. به صورت کلی 17 حوزة کاری برای این سازمان تعریف شده است که حقوق بشر یکی از اصلی‌ترین و مهم‌ترین آنهاست. علاوه بر اعضای اصلی، این سازمان دارای 12(افغانستان، ژاپن، کره جنوبی، الجزایر، مصر، استرالیا و ...) شریک نیز می‌باشد. شعار این سازمان «تلاش برای ثبات، سعادت و دموکراسی» برای کشورهای عضو است.</a:t>
            </a:r>
            <a:endParaRPr lang="en-US" sz="3200" dirty="0">
              <a:cs typeface="B Mitra" panose="00000400000000000000" pitchFamily="2" charset="-78"/>
            </a:endParaRPr>
          </a:p>
        </p:txBody>
      </p:sp>
    </p:spTree>
    <p:extLst>
      <p:ext uri="{BB962C8B-B14F-4D97-AF65-F5344CB8AC3E}">
        <p14:creationId xmlns:p14="http://schemas.microsoft.com/office/powerpoint/2010/main" val="2712554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473371"/>
          </a:xfrm>
          <a:prstGeom prst="rect">
            <a:avLst/>
          </a:prstGeom>
        </p:spPr>
      </p:pic>
    </p:spTree>
    <p:extLst>
      <p:ext uri="{BB962C8B-B14F-4D97-AF65-F5344CB8AC3E}">
        <p14:creationId xmlns:p14="http://schemas.microsoft.com/office/powerpoint/2010/main" val="907552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473371"/>
          </a:xfrm>
          <a:prstGeom prst="rect">
            <a:avLst/>
          </a:prstGeom>
        </p:spPr>
      </p:pic>
    </p:spTree>
    <p:extLst>
      <p:ext uri="{BB962C8B-B14F-4D97-AF65-F5344CB8AC3E}">
        <p14:creationId xmlns:p14="http://schemas.microsoft.com/office/powerpoint/2010/main" val="154256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3718" b="21433"/>
          <a:stretch/>
        </p:blipFill>
        <p:spPr>
          <a:xfrm>
            <a:off x="743277" y="406399"/>
            <a:ext cx="1742763" cy="914400"/>
          </a:xfrm>
          <a:prstGeom prst="rect">
            <a:avLst/>
          </a:prstGeom>
        </p:spPr>
      </p:pic>
      <p:sp>
        <p:nvSpPr>
          <p:cNvPr id="5" name="Rectangle 4"/>
          <p:cNvSpPr/>
          <p:nvPr/>
        </p:nvSpPr>
        <p:spPr>
          <a:xfrm>
            <a:off x="0" y="391886"/>
            <a:ext cx="595086" cy="9724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73371"/>
            <a:ext cx="12192000" cy="3846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68604" y="1320799"/>
            <a:ext cx="10854791" cy="5109091"/>
          </a:xfrm>
          <a:prstGeom prst="rect">
            <a:avLst/>
          </a:prstGeom>
        </p:spPr>
        <p:txBody>
          <a:bodyPr wrap="square">
            <a:spAutoFit/>
          </a:bodyPr>
          <a:lstStyle/>
          <a:p>
            <a:pPr algn="justLow" rtl="1"/>
            <a:r>
              <a:rPr lang="fa-IR" sz="2800" b="1" dirty="0" smtClean="0">
                <a:solidFill>
                  <a:srgbClr val="C00000"/>
                </a:solidFill>
                <a:cs typeface="B Mitra" panose="00000400000000000000" pitchFamily="2" charset="-78"/>
              </a:rPr>
              <a:t>بخش های سند نهایی کنفرانس امنیت و همکاری</a:t>
            </a:r>
          </a:p>
          <a:p>
            <a:pPr algn="r" rtl="1"/>
            <a:r>
              <a:rPr lang="fa-IR" b="1" dirty="0" smtClean="0">
                <a:cs typeface="B Mitra" panose="00000400000000000000" pitchFamily="2" charset="-78"/>
              </a:rPr>
              <a:t>بخشی از مقدمه:</a:t>
            </a:r>
            <a:r>
              <a:rPr lang="fa-IR" dirty="0" smtClean="0">
                <a:cs typeface="B Mitra" panose="00000400000000000000" pitchFamily="2" charset="-78"/>
              </a:rPr>
              <a:t>	</a:t>
            </a:r>
            <a:r>
              <a:rPr lang="en-US" dirty="0">
                <a:cs typeface="B Mitra" panose="00000400000000000000" pitchFamily="2" charset="-78"/>
              </a:rPr>
              <a:t/>
            </a:r>
            <a:br>
              <a:rPr lang="en-US" dirty="0">
                <a:cs typeface="B Mitra" panose="00000400000000000000" pitchFamily="2" charset="-78"/>
              </a:rPr>
            </a:br>
            <a:r>
              <a:rPr lang="fa-IR" b="1" dirty="0">
                <a:cs typeface="B Mitra" panose="00000400000000000000" pitchFamily="2" charset="-78"/>
              </a:rPr>
              <a:t>با تأکید مجدد بر هدف خود ترویج روابط بهتر میان خود و حصول اطمینان از شرایط که در آن مردم خود می تواند در صلح واقعی و پایدار از هر زندگی می کنند رایگان تهدید یا اقدام علیه امنیت خود را؛</a:t>
            </a:r>
            <a:endParaRPr lang="en-US" b="1" dirty="0">
              <a:cs typeface="B Mitra" panose="00000400000000000000" pitchFamily="2" charset="-78"/>
            </a:endParaRPr>
          </a:p>
          <a:p>
            <a:pPr algn="justLow" rtl="1"/>
            <a:r>
              <a:rPr lang="fa-IR" b="1" dirty="0">
                <a:cs typeface="B Mitra" panose="00000400000000000000" pitchFamily="2" charset="-78"/>
              </a:rPr>
              <a:t>متقاعد نیاز به تلاش به تنش زدایی هر دو ادامه و به طور فزاینده مناسب و فرایند جامع، جهانی در دامنه، و این که پیاده سازی از نتایج کنفرانس امنیت و همکاری در اروپا خواهد یک سهم عمده ای از این روند؛</a:t>
            </a:r>
            <a:endParaRPr lang="en-US" b="1" dirty="0">
              <a:cs typeface="B Mitra" panose="00000400000000000000" pitchFamily="2" charset="-78"/>
            </a:endParaRPr>
          </a:p>
          <a:p>
            <a:pPr algn="justLow" rtl="1"/>
            <a:r>
              <a:rPr lang="fa-IR" b="1" dirty="0">
                <a:cs typeface="B Mitra" panose="00000400000000000000" pitchFamily="2" charset="-78"/>
              </a:rPr>
              <a:t>با توجه به اینکه همبستگی در میان مردم، و همچنین به عنوان هدف مشترک از کشورهای شرکت کننده در دستیابی به اهداف عنوان مطرح شده توسط کنفرانس امنیت و راه همکاری در اروپا، باید به توسعه روابط بهتر و نزدیک تر میان منجر آنها در همه زمینه ها و در نتیجه به غلبه بر رویارویی ناشی از شخصیت روابط گذشته خود را، و به درک متقابل بهتر است؛</a:t>
            </a:r>
            <a:endParaRPr lang="en-US" b="1" dirty="0">
              <a:cs typeface="B Mitra" panose="00000400000000000000" pitchFamily="2" charset="-78"/>
            </a:endParaRPr>
          </a:p>
          <a:p>
            <a:pPr algn="justLow" rtl="1"/>
            <a:r>
              <a:rPr lang="fa-IR" b="1" dirty="0">
                <a:cs typeface="B Mitra" panose="00000400000000000000" pitchFamily="2" charset="-78"/>
              </a:rPr>
              <a:t>آگاه از تاریخ مشترک خود و به رسمیت شناختن که وجود عناصر مشترک به سنت ها و ارزش های خود می توانید آنها را در توسعه روابط خود کمک می کند، و تمایل به جستجو، به طور کامل به حساب گرفتن فردیت و تنوع از مواضع خود و دیدگاه ها، برای فرصت پیوستن به تلاش های خود را با توجه به غلبه بر بی اعتمادی و افزایش اعتماد به نفس، حل مشکلاتی که آنها را جدا و همکاری در جهت منافع بشر؛</a:t>
            </a:r>
            <a:endParaRPr lang="en-US" b="1" dirty="0">
              <a:cs typeface="B Mitra" panose="00000400000000000000" pitchFamily="2" charset="-78"/>
            </a:endParaRPr>
          </a:p>
          <a:p>
            <a:pPr algn="justLow" rtl="1"/>
            <a:r>
              <a:rPr lang="fa-IR" b="1" dirty="0">
                <a:cs typeface="B Mitra" panose="00000400000000000000" pitchFamily="2" charset="-78"/>
              </a:rPr>
              <a:t>با توجه به تقسیم بودن امنیت در اروپا و همچنین منافع مشترک خود در توسعه همکاری در سراسر اروپا و در میان خودشان و بیان خود قصد دنبال کردن تلاش های این اساس، با توجه به ارتباط نزدیک بین صلح و امنیت در اروپا و در جهان به عنوان یک کل و آگاه به نیاز برای هر یک از آنها را به سهم خود را به تقویت صلح و امنیت جهانی و به ارتقاء حقوق اساسی، پیشرفت اقتصادی و اجتماعی و رفاه برای همه مردم؛</a:t>
            </a:r>
            <a:endParaRPr lang="en-US" b="1" dirty="0">
              <a:cs typeface="B Mitra" panose="00000400000000000000" pitchFamily="2" charset="-78"/>
            </a:endParaRPr>
          </a:p>
          <a:p>
            <a:pPr algn="justLow" rtl="1"/>
            <a:r>
              <a:rPr lang="fa-IR" b="1" dirty="0">
                <a:cs typeface="B Mitra" panose="00000400000000000000" pitchFamily="2" charset="-78"/>
              </a:rPr>
              <a:t>اتخاذ موارد زیر است</a:t>
            </a:r>
            <a:r>
              <a:rPr lang="en-US" b="1" dirty="0">
                <a:cs typeface="B Mitra" panose="00000400000000000000" pitchFamily="2" charset="-78"/>
              </a:rPr>
              <a:t>:</a:t>
            </a:r>
          </a:p>
          <a:p>
            <a:pPr rtl="1"/>
            <a:endParaRPr lang="en-US" dirty="0">
              <a:solidFill>
                <a:srgbClr val="C00000"/>
              </a:solidFill>
            </a:endParaRPr>
          </a:p>
        </p:txBody>
      </p:sp>
    </p:spTree>
    <p:extLst>
      <p:ext uri="{BB962C8B-B14F-4D97-AF65-F5344CB8AC3E}">
        <p14:creationId xmlns:p14="http://schemas.microsoft.com/office/powerpoint/2010/main" val="766908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261</TotalTime>
  <Words>4587</Words>
  <Application>Microsoft Office PowerPoint</Application>
  <PresentationFormat>Custom</PresentationFormat>
  <Paragraphs>193</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باهم تا بهشت</dc:creator>
  <cp:lastModifiedBy>7</cp:lastModifiedBy>
  <cp:revision>96</cp:revision>
  <dcterms:created xsi:type="dcterms:W3CDTF">2015-11-09T15:23:11Z</dcterms:created>
  <dcterms:modified xsi:type="dcterms:W3CDTF">2015-12-27T12:43:43Z</dcterms:modified>
</cp:coreProperties>
</file>