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77" r:id="rId3"/>
    <p:sldId id="278" r:id="rId4"/>
    <p:sldId id="283" r:id="rId5"/>
    <p:sldId id="279" r:id="rId6"/>
    <p:sldId id="284" r:id="rId7"/>
    <p:sldId id="285" r:id="rId8"/>
    <p:sldId id="286" r:id="rId9"/>
    <p:sldId id="287" r:id="rId10"/>
    <p:sldId id="288" r:id="rId11"/>
    <p:sldId id="289" r:id="rId12"/>
    <p:sldId id="280" r:id="rId13"/>
    <p:sldId id="281" r:id="rId14"/>
    <p:sldId id="282"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3B36443-58D3-4C91-A198-5CFC4FF420E5}" type="datetimeFigureOut">
              <a:rPr lang="en-US" smtClean="0"/>
              <a:pPr/>
              <a:t>4/16/2014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89E42EC-43D0-4E2C-89B7-CD2F89D2BC8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B36443-58D3-4C91-A198-5CFC4FF420E5}" type="datetimeFigureOut">
              <a:rPr lang="en-US" smtClean="0"/>
              <a:pPr/>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E42EC-43D0-4E2C-89B7-CD2F89D2BC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B36443-58D3-4C91-A198-5CFC4FF420E5}" type="datetimeFigureOut">
              <a:rPr lang="en-US" smtClean="0"/>
              <a:pPr/>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E42EC-43D0-4E2C-89B7-CD2F89D2BC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B36443-58D3-4C91-A198-5CFC4FF420E5}" type="datetimeFigureOut">
              <a:rPr lang="en-US" smtClean="0"/>
              <a:pPr/>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9E42EC-43D0-4E2C-89B7-CD2F89D2BC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3B36443-58D3-4C91-A198-5CFC4FF420E5}" type="datetimeFigureOut">
              <a:rPr lang="en-US" smtClean="0"/>
              <a:pPr/>
              <a:t>4/16/2014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89E42EC-43D0-4E2C-89B7-CD2F89D2BC8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B36443-58D3-4C91-A198-5CFC4FF420E5}" type="datetimeFigureOut">
              <a:rPr lang="en-US" smtClean="0"/>
              <a:pPr/>
              <a:t>4/16/2014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9E42EC-43D0-4E2C-89B7-CD2F89D2BC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3B36443-58D3-4C91-A198-5CFC4FF420E5}" type="datetimeFigureOut">
              <a:rPr lang="en-US" smtClean="0"/>
              <a:pPr/>
              <a:t>4/16/2014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9E42EC-43D0-4E2C-89B7-CD2F89D2BC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B36443-58D3-4C91-A198-5CFC4FF420E5}" type="datetimeFigureOut">
              <a:rPr lang="en-US" smtClean="0"/>
              <a:pPr/>
              <a:t>4/16/2014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9E42EC-43D0-4E2C-89B7-CD2F89D2BC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B36443-58D3-4C91-A198-5CFC4FF420E5}" type="datetimeFigureOut">
              <a:rPr lang="en-US" smtClean="0"/>
              <a:pPr/>
              <a:t>4/16/2014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9E42EC-43D0-4E2C-89B7-CD2F89D2BC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B36443-58D3-4C91-A198-5CFC4FF420E5}" type="datetimeFigureOut">
              <a:rPr lang="en-US" smtClean="0"/>
              <a:pPr/>
              <a:t>4/16/2014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9E42EC-43D0-4E2C-89B7-CD2F89D2BC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3B36443-58D3-4C91-A198-5CFC4FF420E5}" type="datetimeFigureOut">
              <a:rPr lang="en-US" smtClean="0"/>
              <a:pPr/>
              <a:t>4/16/2014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9E42EC-43D0-4E2C-89B7-CD2F89D2BC8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3B36443-58D3-4C91-A198-5CFC4FF420E5}" type="datetimeFigureOut">
              <a:rPr lang="en-US" smtClean="0"/>
              <a:pPr/>
              <a:t>4/16/2014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89E42EC-43D0-4E2C-89B7-CD2F89D2BC8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438400"/>
            <a:ext cx="8229600" cy="1828800"/>
          </a:xfrm>
        </p:spPr>
        <p:txBody>
          <a:bodyPr/>
          <a:lstStyle/>
          <a:p>
            <a:r>
              <a:rPr lang="fa-IR" dirty="0" smtClean="0">
                <a:cs typeface="B Yas" pitchFamily="2" charset="-78"/>
              </a:rPr>
              <a:t>مقدمات تدبر در قرآن</a:t>
            </a:r>
            <a:endParaRPr lang="en-US" dirty="0">
              <a:cs typeface="B Yas" pitchFamily="2" charset="-78"/>
            </a:endParaRPr>
          </a:p>
        </p:txBody>
      </p:sp>
      <p:sp>
        <p:nvSpPr>
          <p:cNvPr id="3" name="Subtitle 2"/>
          <p:cNvSpPr>
            <a:spLocks noGrp="1"/>
          </p:cNvSpPr>
          <p:nvPr>
            <p:ph type="subTitle" idx="1"/>
          </p:nvPr>
        </p:nvSpPr>
        <p:spPr>
          <a:xfrm>
            <a:off x="1143000" y="1295400"/>
            <a:ext cx="6480048" cy="1752600"/>
          </a:xfrm>
        </p:spPr>
        <p:txBody>
          <a:bodyPr/>
          <a:lstStyle/>
          <a:p>
            <a:endParaRPr lang="fa-IR" dirty="0" smtClean="0">
              <a:cs typeface="B Esfehan" pitchFamily="2" charset="-78"/>
            </a:endParaRPr>
          </a:p>
          <a:p>
            <a:r>
              <a:rPr lang="fa-IR" dirty="0" smtClean="0">
                <a:cs typeface="B Esfehan" pitchFamily="2" charset="-78"/>
              </a:rPr>
              <a:t>بسم الله الرحمن الرحیم</a:t>
            </a:r>
          </a:p>
          <a:p>
            <a:r>
              <a:rPr lang="fa-IR" dirty="0" smtClean="0">
                <a:cs typeface="B Esfehan" pitchFamily="2" charset="-78"/>
              </a:rPr>
              <a:t>اللهم صل علی محمد و آل محمد</a:t>
            </a:r>
            <a:endParaRPr lang="en-US" dirty="0">
              <a:cs typeface="B Esfehan"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B Yagut" pitchFamily="2" charset="-78"/>
              </a:rPr>
              <a:t>گزاره های تفکری</a:t>
            </a:r>
            <a:endParaRPr lang="en-US" sz="3200" dirty="0">
              <a:cs typeface="B Yagut" pitchFamily="2" charset="-78"/>
            </a:endParaRPr>
          </a:p>
        </p:txBody>
      </p:sp>
      <p:sp>
        <p:nvSpPr>
          <p:cNvPr id="3" name="Content Placeholder 2"/>
          <p:cNvSpPr>
            <a:spLocks noGrp="1"/>
          </p:cNvSpPr>
          <p:nvPr>
            <p:ph idx="1"/>
          </p:nvPr>
        </p:nvSpPr>
        <p:spPr/>
        <p:txBody>
          <a:bodyPr>
            <a:normAutofit fontScale="92500" lnSpcReduction="20000"/>
          </a:bodyPr>
          <a:lstStyle/>
          <a:p>
            <a:pPr algn="r" rtl="1"/>
            <a:r>
              <a:rPr lang="fa-IR" sz="2400" dirty="0" smtClean="0">
                <a:cs typeface="B Yagut" pitchFamily="2" charset="-78"/>
              </a:rPr>
              <a:t>توّاب بودن خداوند: </a:t>
            </a:r>
            <a:endParaRPr lang="en-US" sz="2400" dirty="0" smtClean="0">
              <a:cs typeface="B Yagut" pitchFamily="2" charset="-78"/>
            </a:endParaRPr>
          </a:p>
          <a:p>
            <a:pPr lvl="0" algn="r" rtl="1"/>
            <a:r>
              <a:rPr lang="fa-IR" sz="2400" dirty="0" smtClean="0">
                <a:cs typeface="B Yagut" pitchFamily="2" charset="-78"/>
              </a:rPr>
              <a:t>تواب بودن خداوند دليلي در بهره‌مندي انسان از استغفار است. </a:t>
            </a:r>
            <a:endParaRPr lang="en-US" sz="2400" dirty="0" smtClean="0">
              <a:cs typeface="B Yagut" pitchFamily="2" charset="-78"/>
            </a:endParaRPr>
          </a:p>
          <a:p>
            <a:pPr lvl="0" algn="r" rtl="1"/>
            <a:r>
              <a:rPr lang="fa-IR" sz="2400" dirty="0" smtClean="0">
                <a:cs typeface="B Yagut" pitchFamily="2" charset="-78"/>
              </a:rPr>
              <a:t>از آنجا كه بهره‌مندي انسان از استغفار همراه بهره‌مندي او از تسبيح است، توّاب بودن خدا به بهره‌مندي انسان از تسبيح نيز مرتبط است. </a:t>
            </a:r>
            <a:endParaRPr lang="en-US" sz="2400" dirty="0" smtClean="0">
              <a:cs typeface="B Yagut" pitchFamily="2" charset="-78"/>
            </a:endParaRPr>
          </a:p>
          <a:p>
            <a:pPr lvl="0" algn="r" rtl="1"/>
            <a:r>
              <a:rPr lang="fa-IR" sz="2400" dirty="0" smtClean="0">
                <a:cs typeface="B Yagut" pitchFamily="2" charset="-78"/>
              </a:rPr>
              <a:t>از آنجا كه تسبيح و استغفار دستوري در برابر نصر و فتح است، تواب بودن خدا با نصر الهي و فتح نيز در ارتباط است.</a:t>
            </a:r>
            <a:endParaRPr lang="en-US" sz="2400" dirty="0" smtClean="0">
              <a:cs typeface="B Yagut" pitchFamily="2" charset="-78"/>
            </a:endParaRPr>
          </a:p>
          <a:p>
            <a:pPr lvl="0" algn="r" rtl="1"/>
            <a:r>
              <a:rPr lang="fa-IR" sz="2400" dirty="0" smtClean="0">
                <a:cs typeface="B Yagut" pitchFamily="2" charset="-78"/>
              </a:rPr>
              <a:t>با توجه به معناي «توب»، تواب بودن خدا در واقع به معناي اراده و رضايت او در بهره‌مند ساختن انسان از رحمت خاص خود و درك فيض و عنايات ويژه است. شيوه‌ اين بهره‌مندي در برنامه‌اي مشخص به نام دين توسط وليّ حق الهي تبيين شده و در اختيار انسان قرار داده شده است. </a:t>
            </a:r>
            <a:endParaRPr lang="en-US" sz="2400" dirty="0" smtClean="0">
              <a:cs typeface="B Yagut" pitchFamily="2" charset="-78"/>
            </a:endParaRPr>
          </a:p>
          <a:p>
            <a:pPr lvl="0" algn="r" rtl="1"/>
            <a:r>
              <a:rPr lang="fa-IR" sz="2400" dirty="0" smtClean="0">
                <a:cs typeface="B Yagut" pitchFamily="2" charset="-78"/>
              </a:rPr>
              <a:t>تواب بودن خدا، دليل توبه انسان و عامل آنست. در اين صورت است كه انسان مي‌تواند به صورت حقيقي خداوند را منزه از هر نقصي بداند و با حمد او را تسبيح كند.  </a:t>
            </a:r>
            <a:endParaRPr lang="en-US" sz="2400" dirty="0" smtClean="0">
              <a:cs typeface="B Yagut" pitchFamily="2" charset="-78"/>
            </a:endParaRPr>
          </a:p>
          <a:p>
            <a:pPr lvl="0" algn="r" rtl="1"/>
            <a:r>
              <a:rPr lang="fa-IR" sz="2400" dirty="0" smtClean="0">
                <a:cs typeface="B Yagut" pitchFamily="2" charset="-78"/>
              </a:rPr>
              <a:t>در واقع برخورداري انسان از نصر الهي و فتح، و برخورداري او از تسبيح و استغفار، تجلي توّاب بودن خداوند است.</a:t>
            </a:r>
            <a:endParaRPr lang="en-US" sz="2400" dirty="0" smtClean="0">
              <a:cs typeface="B Yagut" pitchFamily="2" charset="-78"/>
            </a:endParaRPr>
          </a:p>
          <a:p>
            <a:pPr algn="r" rtl="1"/>
            <a:endParaRPr lang="en-US" sz="2400" dirty="0">
              <a:cs typeface="B Yagut" pitchFamily="2"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B Yagut" pitchFamily="2" charset="-78"/>
              </a:rPr>
              <a:t>گزاره های تفکری</a:t>
            </a:r>
            <a:endParaRPr lang="en-US" sz="3200" dirty="0">
              <a:cs typeface="B Yagut" pitchFamily="2" charset="-78"/>
            </a:endParaRPr>
          </a:p>
        </p:txBody>
      </p:sp>
      <p:sp>
        <p:nvSpPr>
          <p:cNvPr id="3" name="Content Placeholder 2"/>
          <p:cNvSpPr>
            <a:spLocks noGrp="1"/>
          </p:cNvSpPr>
          <p:nvPr>
            <p:ph idx="1"/>
          </p:nvPr>
        </p:nvSpPr>
        <p:spPr/>
        <p:txBody>
          <a:bodyPr>
            <a:normAutofit/>
          </a:bodyPr>
          <a:lstStyle/>
          <a:p>
            <a:pPr lvl="0" algn="r" rtl="1"/>
            <a:r>
              <a:rPr lang="fa-IR" sz="2400" dirty="0" smtClean="0">
                <a:cs typeface="B Yagut" pitchFamily="2" charset="-78"/>
              </a:rPr>
              <a:t>منزه دانستن خداوند از هر عيب و نقصي معناي تسبيح است.</a:t>
            </a:r>
            <a:endParaRPr lang="en-US" sz="2400" dirty="0" smtClean="0">
              <a:cs typeface="B Yagut" pitchFamily="2" charset="-78"/>
            </a:endParaRPr>
          </a:p>
          <a:p>
            <a:pPr lvl="0" algn="r" rtl="1"/>
            <a:r>
              <a:rPr lang="fa-IR" sz="2400" dirty="0" smtClean="0">
                <a:cs typeface="B Yagut" pitchFamily="2" charset="-78"/>
              </a:rPr>
              <a:t>خود را خليفه خدا دانستن از شرايط عبوديت و از توجهات انسان به تسبيح است. در اين صورت منزه بودن از نواقص، به عنوان تسبيح عملي انسان است.   </a:t>
            </a:r>
            <a:endParaRPr lang="en-US" sz="2400" dirty="0" smtClean="0">
              <a:cs typeface="B Yagut" pitchFamily="2" charset="-78"/>
            </a:endParaRPr>
          </a:p>
          <a:p>
            <a:pPr lvl="0" algn="r" rtl="1"/>
            <a:r>
              <a:rPr lang="fa-IR" sz="2400" dirty="0" smtClean="0">
                <a:cs typeface="B Yagut" pitchFamily="2" charset="-78"/>
              </a:rPr>
              <a:t> معناي سبح، حركت در مدار حق بدون نقص است بنابراين تسبيح به معناي اختيار كردن چنين حركتي است. </a:t>
            </a:r>
            <a:endParaRPr lang="fa-IR" sz="2400" dirty="0" smtClean="0">
              <a:cs typeface="B Yagut" pitchFamily="2" charset="-78"/>
            </a:endParaRPr>
          </a:p>
          <a:p>
            <a:pPr lvl="0" algn="r" rtl="1"/>
            <a:r>
              <a:rPr lang="fa-IR" sz="2400" dirty="0" smtClean="0">
                <a:cs typeface="B Yagut" pitchFamily="2" charset="-78"/>
              </a:rPr>
              <a:t>فتح دستاوردی ست که با نصر الهی همراه بوده و از بزرگترین مصادیق آن استقرار حکومت دینی ست.</a:t>
            </a:r>
            <a:endParaRPr lang="en-US" sz="2400" dirty="0" smtClean="0">
              <a:cs typeface="B Yagut" pitchFamily="2" charset="-78"/>
            </a:endParaRPr>
          </a:p>
          <a:p>
            <a:pPr lvl="0" algn="r" rtl="1"/>
            <a:r>
              <a:rPr lang="fa-IR" sz="2400" dirty="0" smtClean="0">
                <a:cs typeface="B Yagut" pitchFamily="2" charset="-78"/>
              </a:rPr>
              <a:t>برای حفظ این فتح نیاز است وظایفی به وسیله ی افراد جامعه و رهبر آن انجام گیرد.</a:t>
            </a:r>
            <a:endParaRPr lang="en-US" sz="2400" dirty="0" smtClean="0">
              <a:cs typeface="B Yagut" pitchFamily="2" charset="-78"/>
            </a:endParaRPr>
          </a:p>
          <a:p>
            <a:pPr lvl="0" algn="r" rtl="1"/>
            <a:r>
              <a:rPr lang="fa-IR" sz="2400" dirty="0" smtClean="0">
                <a:cs typeface="B Yagut" pitchFamily="2" charset="-78"/>
              </a:rPr>
              <a:t>پس موضوع سوره، نصر و فتح، نتایج فتح و راههای حفظ فتح است.</a:t>
            </a:r>
            <a:endParaRPr lang="en-US" sz="2400" dirty="0" smtClean="0">
              <a:cs typeface="B Yagut" pitchFamily="2" charset="-78"/>
            </a:endParaRPr>
          </a:p>
          <a:p>
            <a:pPr lvl="0" algn="r" rtl="1"/>
            <a:endParaRPr lang="en-US" sz="2400" dirty="0" smtClean="0">
              <a:cs typeface="B Yagut"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B Yagut" pitchFamily="2" charset="-78"/>
              </a:rPr>
              <a:t>گزاره های تعقلی</a:t>
            </a:r>
            <a:endParaRPr lang="en-US" sz="3200" dirty="0">
              <a:cs typeface="B Yagut" pitchFamily="2" charset="-78"/>
            </a:endParaRPr>
          </a:p>
        </p:txBody>
      </p:sp>
      <p:sp>
        <p:nvSpPr>
          <p:cNvPr id="3" name="Content Placeholder 2"/>
          <p:cNvSpPr>
            <a:spLocks noGrp="1"/>
          </p:cNvSpPr>
          <p:nvPr>
            <p:ph idx="1"/>
          </p:nvPr>
        </p:nvSpPr>
        <p:spPr/>
        <p:txBody>
          <a:bodyPr>
            <a:normAutofit/>
          </a:bodyPr>
          <a:lstStyle/>
          <a:p>
            <a:pPr lvl="0" algn="r" rtl="1"/>
            <a:r>
              <a:rPr lang="fa-IR" sz="2400" dirty="0" smtClean="0">
                <a:cs typeface="B Yagut" pitchFamily="2" charset="-78"/>
              </a:rPr>
              <a:t>براي برخورداري از تجلي فيض خاص الهي و توجه و عنايت‌هاي ويژه او (توب) توجه به دين و رسول ضروري است. در اين صورت انسان و جامعه به فهمي از نصر الهي و فتح رسيده، توفيق تسبيح با حمد و استغفار را مي‌يابد.</a:t>
            </a:r>
            <a:endParaRPr lang="en-US" sz="2400" dirty="0" smtClean="0">
              <a:cs typeface="B Yagut" pitchFamily="2" charset="-78"/>
            </a:endParaRPr>
          </a:p>
          <a:p>
            <a:pPr lvl="0" algn="r" rtl="1"/>
            <a:r>
              <a:rPr lang="fa-IR" sz="2400" dirty="0" smtClean="0">
                <a:cs typeface="B Yagut" pitchFamily="2" charset="-78"/>
              </a:rPr>
              <a:t>وعده گسترش دين الهي، ‌وعده‌اي قطعي است، ‌همراهي انسان با اين وعده قطعي موجب مي‌شود تا خود را از سير كمال جدا نساخته، به هلاكت دائمي نرسد بلكه هميشه برخوردار از نصر الهي و فتح باشد. نشانه برخورداري فرد و جامعه از نصر الهي و فتح، توفيقي است كه در تسبيح و حمد و استغفار مي‌يابد.     </a:t>
            </a:r>
            <a:endParaRPr lang="en-US" sz="2400" dirty="0" smtClean="0">
              <a:cs typeface="B Yagut" pitchFamily="2" charset="-78"/>
            </a:endParaRPr>
          </a:p>
          <a:p>
            <a:pPr lvl="0" algn="r" rtl="1"/>
            <a:r>
              <a:rPr lang="fa-IR" sz="2400" dirty="0" smtClean="0">
                <a:cs typeface="B Yagut" pitchFamily="2" charset="-78"/>
              </a:rPr>
              <a:t>اين سوره متصل كننده انسان به نظام امامت و ولايت الهي و برخورداري دائمي از نصر و فتح است.</a:t>
            </a:r>
            <a:endParaRPr lang="en-US" sz="2400" dirty="0" smtClean="0">
              <a:cs typeface="B Yagut" pitchFamily="2" charset="-78"/>
            </a:endParaRPr>
          </a:p>
          <a:p>
            <a:pPr algn="r" rtl="1">
              <a:buNone/>
            </a:pPr>
            <a:endParaRPr lang="en-US" sz="2400" dirty="0" smtClean="0">
              <a:cs typeface="B Yagut" pitchFamily="2"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B Yagut" pitchFamily="2" charset="-78"/>
              </a:rPr>
              <a:t>گزاره های تدبری</a:t>
            </a:r>
            <a:endParaRPr lang="en-US" sz="3200" dirty="0">
              <a:cs typeface="B Yagut" pitchFamily="2" charset="-78"/>
            </a:endParaRPr>
          </a:p>
        </p:txBody>
      </p:sp>
      <p:sp>
        <p:nvSpPr>
          <p:cNvPr id="3" name="Content Placeholder 2"/>
          <p:cNvSpPr>
            <a:spLocks noGrp="1"/>
          </p:cNvSpPr>
          <p:nvPr>
            <p:ph idx="1"/>
          </p:nvPr>
        </p:nvSpPr>
        <p:spPr/>
        <p:txBody>
          <a:bodyPr>
            <a:normAutofit/>
          </a:bodyPr>
          <a:lstStyle/>
          <a:p>
            <a:pPr lvl="0" algn="r" rtl="1"/>
            <a:r>
              <a:rPr lang="fa-IR" sz="2400" dirty="0" smtClean="0">
                <a:cs typeface="B Yagut" pitchFamily="2" charset="-78"/>
              </a:rPr>
              <a:t>نقش </a:t>
            </a:r>
            <a:r>
              <a:rPr lang="fa-IR" sz="2400" dirty="0" smtClean="0">
                <a:cs typeface="B Yagut" pitchFamily="2" charset="-78"/>
              </a:rPr>
              <a:t>پيامبر صلی الله عليه و آله در برخورداري انسان از نصر الهي و </a:t>
            </a:r>
            <a:r>
              <a:rPr lang="fa-IR" sz="2400" dirty="0" smtClean="0">
                <a:cs typeface="B Yagut" pitchFamily="2" charset="-78"/>
              </a:rPr>
              <a:t>فتح</a:t>
            </a:r>
            <a:endParaRPr lang="en-US" sz="2400" dirty="0" smtClean="0">
              <a:cs typeface="B Yagut" pitchFamily="2" charset="-78"/>
            </a:endParaRPr>
          </a:p>
          <a:p>
            <a:pPr lvl="0" algn="r" rtl="1"/>
            <a:r>
              <a:rPr lang="fa-IR" sz="2400" dirty="0" smtClean="0">
                <a:cs typeface="B Yagut" pitchFamily="2" charset="-78"/>
              </a:rPr>
              <a:t>زمينه سازی </a:t>
            </a:r>
            <a:r>
              <a:rPr lang="fa-IR" sz="2400" dirty="0" smtClean="0">
                <a:cs typeface="B Yagut" pitchFamily="2" charset="-78"/>
              </a:rPr>
              <a:t>اقامه دين در </a:t>
            </a:r>
            <a:r>
              <a:rPr lang="fa-IR" sz="2400" dirty="0" smtClean="0">
                <a:cs typeface="B Yagut" pitchFamily="2" charset="-78"/>
              </a:rPr>
              <a:t>اجتماع</a:t>
            </a:r>
            <a:endParaRPr lang="en-US" sz="2400" dirty="0" smtClean="0">
              <a:cs typeface="B Yagut" pitchFamily="2" charset="-78"/>
            </a:endParaRPr>
          </a:p>
          <a:p>
            <a:pPr lvl="0" algn="r" rtl="1"/>
            <a:r>
              <a:rPr lang="fa-IR" sz="2400" dirty="0" smtClean="0">
                <a:cs typeface="B Yagut" pitchFamily="2" charset="-78"/>
              </a:rPr>
              <a:t>ديدن </a:t>
            </a:r>
            <a:r>
              <a:rPr lang="fa-IR" sz="2400" dirty="0" smtClean="0">
                <a:cs typeface="B Yagut" pitchFamily="2" charset="-78"/>
              </a:rPr>
              <a:t>نصر الهي و فتح در هر </a:t>
            </a:r>
            <a:r>
              <a:rPr lang="fa-IR" sz="2400" dirty="0" smtClean="0">
                <a:cs typeface="B Yagut" pitchFamily="2" charset="-78"/>
              </a:rPr>
              <a:t>لحظه</a:t>
            </a:r>
            <a:r>
              <a:rPr lang="fa-IR" sz="2400" dirty="0" smtClean="0">
                <a:cs typeface="B Yagut" pitchFamily="2" charset="-78"/>
              </a:rPr>
              <a:t> </a:t>
            </a:r>
            <a:r>
              <a:rPr lang="fa-IR" sz="2400" dirty="0" smtClean="0">
                <a:cs typeface="B Yagut" pitchFamily="2" charset="-78"/>
              </a:rPr>
              <a:t>و حسن ظن به خدا و رسول</a:t>
            </a:r>
            <a:endParaRPr lang="en-US" sz="2400" dirty="0" smtClean="0">
              <a:cs typeface="B Yagut"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B Yagut" pitchFamily="2" charset="-78"/>
              </a:rPr>
              <a:t>طهارت</a:t>
            </a:r>
            <a:endParaRPr lang="en-US" sz="3200" dirty="0">
              <a:cs typeface="B Yagut" pitchFamily="2" charset="-78"/>
            </a:endParaRPr>
          </a:p>
        </p:txBody>
      </p:sp>
      <p:sp>
        <p:nvSpPr>
          <p:cNvPr id="3" name="Content Placeholder 2"/>
          <p:cNvSpPr>
            <a:spLocks noGrp="1"/>
          </p:cNvSpPr>
          <p:nvPr>
            <p:ph idx="1"/>
          </p:nvPr>
        </p:nvSpPr>
        <p:spPr/>
        <p:txBody>
          <a:bodyPr>
            <a:normAutofit/>
          </a:bodyPr>
          <a:lstStyle/>
          <a:p>
            <a:pPr lvl="0" algn="r" rtl="1"/>
            <a:r>
              <a:rPr lang="fa-IR" sz="2400" dirty="0" smtClean="0">
                <a:cs typeface="B Yagut" pitchFamily="2" charset="-78"/>
              </a:rPr>
              <a:t>اعمال روزانه خود را در مسير عقلاني قرار دادن، از مصاديق استغفار است.</a:t>
            </a:r>
            <a:endParaRPr lang="en-US" sz="2400" dirty="0" smtClean="0">
              <a:cs typeface="B Yagut" pitchFamily="2" charset="-78"/>
            </a:endParaRPr>
          </a:p>
          <a:p>
            <a:pPr lvl="0" algn="r" rtl="1"/>
            <a:r>
              <a:rPr lang="fa-IR" sz="2400" dirty="0" smtClean="0">
                <a:cs typeface="B Yagut" pitchFamily="2" charset="-78"/>
              </a:rPr>
              <a:t>عزم بر انجام ندادن کار سوء و زشت و پايبندي به آن از مصاديق استغفار است.</a:t>
            </a:r>
            <a:endParaRPr lang="en-US" sz="2400" dirty="0" smtClean="0">
              <a:cs typeface="B Yagut" pitchFamily="2" charset="-78"/>
            </a:endParaRPr>
          </a:p>
          <a:p>
            <a:pPr lvl="0" algn="r" rtl="1"/>
            <a:r>
              <a:rPr lang="fa-IR" sz="2400" dirty="0" smtClean="0">
                <a:cs typeface="B Yagut" pitchFamily="2" charset="-78"/>
              </a:rPr>
              <a:t>تلاش براي جبران تبعات سوء برخي از بدي​هاي انجام شده نيز از مصاديق استغفار است.</a:t>
            </a:r>
            <a:endParaRPr lang="en-US" sz="2400" dirty="0" smtClean="0">
              <a:cs typeface="B Yagut" pitchFamily="2" charset="-78"/>
            </a:endParaRPr>
          </a:p>
          <a:p>
            <a:pPr lvl="0" algn="r" rtl="1"/>
            <a:r>
              <a:rPr lang="fa-IR" sz="2400" dirty="0" smtClean="0">
                <a:cs typeface="B Yagut" pitchFamily="2" charset="-78"/>
              </a:rPr>
              <a:t>تلاش در جهت جبران کردن کارهاي نادرست انسان​هاي ديگر در جامعه (يا در يك جمعي) برآمدن، از مصاديق استغفار جمعي است. </a:t>
            </a:r>
            <a:endParaRPr lang="en-US" sz="2400" dirty="0" smtClean="0">
              <a:cs typeface="B Yagut" pitchFamily="2" charset="-78"/>
            </a:endParaRPr>
          </a:p>
          <a:p>
            <a:pPr lvl="0" algn="r" rtl="1"/>
            <a:r>
              <a:rPr lang="fa-IR" sz="2400" dirty="0" smtClean="0">
                <a:cs typeface="B Yagut" pitchFamily="2" charset="-78"/>
              </a:rPr>
              <a:t>استغفار از مصاديق شکرگزاري است. پس انسان مي​تواند با استفاده مطلوب از هر نعمتي، مسير استغفار را بپيمايد. </a:t>
            </a:r>
            <a:endParaRPr lang="en-US" sz="2400" dirty="0" smtClean="0">
              <a:cs typeface="B Yagut" pitchFamily="2" charset="-78"/>
            </a:endParaRPr>
          </a:p>
          <a:p>
            <a:pPr algn="r" rtl="1"/>
            <a:endParaRPr lang="en-US" sz="2400" dirty="0">
              <a:cs typeface="B Yagut"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219200"/>
            <a:ext cx="7467600" cy="1143000"/>
          </a:xfrm>
        </p:spPr>
        <p:txBody>
          <a:bodyPr/>
          <a:lstStyle/>
          <a:p>
            <a:pPr algn="r" rtl="1"/>
            <a:r>
              <a:rPr lang="fa-IR" dirty="0" smtClean="0">
                <a:cs typeface="B Yagut" pitchFamily="2" charset="-78"/>
              </a:rPr>
              <a:t>ختامه مسک...</a:t>
            </a:r>
            <a:endParaRPr lang="en-US" dirty="0">
              <a:cs typeface="B Yagut" pitchFamily="2" charset="-78"/>
            </a:endParaRPr>
          </a:p>
        </p:txBody>
      </p:sp>
      <p:sp>
        <p:nvSpPr>
          <p:cNvPr id="3" name="Content Placeholder 2"/>
          <p:cNvSpPr>
            <a:spLocks noGrp="1"/>
          </p:cNvSpPr>
          <p:nvPr>
            <p:ph idx="1"/>
          </p:nvPr>
        </p:nvSpPr>
        <p:spPr/>
        <p:txBody>
          <a:bodyPr>
            <a:normAutofit/>
          </a:bodyPr>
          <a:lstStyle/>
          <a:p>
            <a:pPr algn="ctr" rtl="1">
              <a:buNone/>
            </a:pPr>
            <a:endParaRPr lang="fa-IR" sz="4000" dirty="0" smtClean="0">
              <a:cs typeface="B Yagut" pitchFamily="2" charset="-78"/>
            </a:endParaRPr>
          </a:p>
          <a:p>
            <a:pPr algn="ctr" rtl="1">
              <a:buNone/>
            </a:pPr>
            <a:endParaRPr lang="fa-IR" sz="4000" dirty="0" smtClean="0">
              <a:cs typeface="B Yagut" pitchFamily="2" charset="-78"/>
            </a:endParaRPr>
          </a:p>
          <a:p>
            <a:pPr algn="ctr" rtl="1">
              <a:buNone/>
            </a:pPr>
            <a:r>
              <a:rPr lang="fa-IR" sz="4000" dirty="0" smtClean="0">
                <a:cs typeface="B Yagut" pitchFamily="2" charset="-78"/>
              </a:rPr>
              <a:t>اللهم صل علی محمد و آل محمد</a:t>
            </a:r>
            <a:endParaRPr lang="en-US" sz="4000" dirty="0">
              <a:cs typeface="B Yagut"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B Yagut" pitchFamily="2" charset="-78"/>
              </a:rPr>
              <a:t>سوره مبارکه نصر</a:t>
            </a:r>
            <a:endParaRPr lang="en-US" sz="3200" dirty="0">
              <a:cs typeface="B Yagut" pitchFamily="2" charset="-78"/>
            </a:endParaRPr>
          </a:p>
        </p:txBody>
      </p:sp>
      <p:graphicFrame>
        <p:nvGraphicFramePr>
          <p:cNvPr id="4" name="Table 3"/>
          <p:cNvGraphicFramePr>
            <a:graphicFrameLocks noGrp="1"/>
          </p:cNvGraphicFramePr>
          <p:nvPr/>
        </p:nvGraphicFramePr>
        <p:xfrm>
          <a:off x="2133600" y="2286000"/>
          <a:ext cx="4914900" cy="2895600"/>
        </p:xfrm>
        <a:graphic>
          <a:graphicData uri="http://schemas.openxmlformats.org/drawingml/2006/table">
            <a:tbl>
              <a:tblPr firstRow="1" bandRow="1">
                <a:tableStyleId>{5C22544A-7EE6-4342-B048-85BDC9FD1C3A}</a:tableStyleId>
              </a:tblPr>
              <a:tblGrid>
                <a:gridCol w="2457450"/>
                <a:gridCol w="2457450"/>
              </a:tblGrid>
              <a:tr h="748301">
                <a:tc>
                  <a:txBody>
                    <a:bodyPr/>
                    <a:lstStyle/>
                    <a:p>
                      <a:pPr marL="342900" marR="0" indent="-342900" algn="ctr" defTabSz="914400" rtl="1" eaLnBrk="1" fontAlgn="auto" latinLnBrk="0" hangingPunct="1">
                        <a:lnSpc>
                          <a:spcPct val="115000"/>
                        </a:lnSpc>
                        <a:spcBef>
                          <a:spcPts val="0"/>
                        </a:spcBef>
                        <a:spcAft>
                          <a:spcPts val="0"/>
                        </a:spcAft>
                        <a:buClrTx/>
                        <a:buSzTx/>
                        <a:buFont typeface="+mj-lt"/>
                        <a:buNone/>
                        <a:tabLst/>
                        <a:defRPr/>
                      </a:pPr>
                      <a:r>
                        <a:rPr lang="fa-IR" sz="1400" dirty="0" smtClean="0">
                          <a:latin typeface="Calibri"/>
                          <a:ea typeface="Calibri"/>
                          <a:cs typeface="B Yagut" pitchFamily="2" charset="-78"/>
                        </a:rPr>
                        <a:t>به نام خداوند هستى بخش مهربان</a:t>
                      </a:r>
                      <a:endParaRPr lang="en-US" sz="1200" dirty="0" smtClean="0">
                        <a:latin typeface="Calibri"/>
                        <a:ea typeface="Calibri"/>
                        <a:cs typeface="B Yagut" pitchFamily="2" charset="-78"/>
                      </a:endParaRPr>
                    </a:p>
                  </a:txBody>
                  <a:tcPr marL="68580" marR="68580" marT="0" marB="0"/>
                </a:tc>
                <a:tc>
                  <a:txBody>
                    <a:bodyPr/>
                    <a:lstStyle/>
                    <a:p>
                      <a:pPr marL="342900" marR="0" indent="-342900" algn="ctr" rtl="1">
                        <a:lnSpc>
                          <a:spcPct val="115000"/>
                        </a:lnSpc>
                        <a:spcBef>
                          <a:spcPts val="0"/>
                        </a:spcBef>
                        <a:spcAft>
                          <a:spcPts val="0"/>
                        </a:spcAft>
                        <a:buFont typeface="+mj-lt"/>
                        <a:buNone/>
                      </a:pPr>
                      <a:r>
                        <a:rPr lang="fa-IR" sz="1400" dirty="0" smtClean="0">
                          <a:solidFill>
                            <a:srgbClr val="000000"/>
                          </a:solidFill>
                          <a:latin typeface="MMA_Mitra"/>
                          <a:ea typeface="Calibri"/>
                          <a:cs typeface="B Yagut" pitchFamily="2" charset="-78"/>
                        </a:rPr>
                        <a:t>بِسمِ الله الرَّحمنِ الرَّحيمِ‏</a:t>
                      </a:r>
                      <a:endParaRPr lang="en-US" sz="1400" dirty="0" smtClean="0">
                        <a:solidFill>
                          <a:srgbClr val="000000"/>
                        </a:solidFill>
                        <a:latin typeface="MMA_Mitra"/>
                        <a:ea typeface="Calibri"/>
                        <a:cs typeface="B Yagut" pitchFamily="2" charset="-78"/>
                      </a:endParaRPr>
                    </a:p>
                    <a:p>
                      <a:pPr marL="0" marR="0" algn="ctr" rtl="1">
                        <a:lnSpc>
                          <a:spcPct val="115000"/>
                        </a:lnSpc>
                        <a:spcBef>
                          <a:spcPts val="0"/>
                        </a:spcBef>
                        <a:spcAft>
                          <a:spcPts val="0"/>
                        </a:spcAft>
                      </a:pPr>
                      <a:endParaRPr lang="en-US" sz="1400" dirty="0">
                        <a:latin typeface="Calibri"/>
                        <a:ea typeface="Calibri"/>
                        <a:cs typeface="B Yagut" pitchFamily="2" charset="-78"/>
                      </a:endParaRPr>
                    </a:p>
                  </a:txBody>
                  <a:tcPr marL="68580" marR="68580" marT="0" marB="0"/>
                </a:tc>
              </a:tr>
              <a:tr h="748301">
                <a:tc>
                  <a:txBody>
                    <a:bodyPr/>
                    <a:lstStyle/>
                    <a:p>
                      <a:pPr marL="0" marR="0" algn="ctr" rtl="1">
                        <a:lnSpc>
                          <a:spcPct val="115000"/>
                        </a:lnSpc>
                        <a:spcBef>
                          <a:spcPts val="0"/>
                        </a:spcBef>
                        <a:spcAft>
                          <a:spcPts val="0"/>
                        </a:spcAft>
                      </a:pPr>
                      <a:r>
                        <a:rPr lang="fa-IR" sz="1400" dirty="0">
                          <a:latin typeface="Calibri"/>
                          <a:ea typeface="Calibri"/>
                          <a:cs typeface="B Yagut" pitchFamily="2" charset="-78"/>
                        </a:rPr>
                        <a:t>آن هنگام که نصر خدا و فتح بيايد </a:t>
                      </a:r>
                      <a:endParaRPr lang="en-US" sz="1200" dirty="0">
                        <a:latin typeface="Calibri"/>
                        <a:ea typeface="Calibri"/>
                        <a:cs typeface="B Yagut" pitchFamily="2" charset="-78"/>
                      </a:endParaRPr>
                    </a:p>
                  </a:txBody>
                  <a:tcPr marL="68580" marR="68580" marT="0" marB="0"/>
                </a:tc>
                <a:tc>
                  <a:txBody>
                    <a:bodyPr/>
                    <a:lstStyle/>
                    <a:p>
                      <a:pPr marL="0" marR="0" algn="ctr" rtl="1">
                        <a:lnSpc>
                          <a:spcPct val="115000"/>
                        </a:lnSpc>
                        <a:spcBef>
                          <a:spcPts val="0"/>
                        </a:spcBef>
                        <a:spcAft>
                          <a:spcPts val="0"/>
                        </a:spcAft>
                      </a:pPr>
                      <a:r>
                        <a:rPr lang="fa-IR" sz="1400" dirty="0">
                          <a:latin typeface="Calibri"/>
                          <a:ea typeface="Calibri"/>
                          <a:cs typeface="B Yagut" pitchFamily="2" charset="-78"/>
                        </a:rPr>
                        <a:t>إِذا جاءَ نَصرُ الله وَ الفَتحُ (1)</a:t>
                      </a:r>
                      <a:endParaRPr lang="en-US" sz="1200" dirty="0">
                        <a:latin typeface="Calibri"/>
                        <a:ea typeface="Calibri"/>
                        <a:cs typeface="B Yagut" pitchFamily="2" charset="-78"/>
                      </a:endParaRPr>
                    </a:p>
                  </a:txBody>
                  <a:tcPr marL="68580" marR="68580" marT="0" marB="0"/>
                </a:tc>
              </a:tr>
              <a:tr h="650697">
                <a:tc>
                  <a:txBody>
                    <a:bodyPr/>
                    <a:lstStyle/>
                    <a:p>
                      <a:pPr marL="0" marR="0" algn="ctr" rtl="1">
                        <a:lnSpc>
                          <a:spcPct val="115000"/>
                        </a:lnSpc>
                        <a:spcBef>
                          <a:spcPts val="0"/>
                        </a:spcBef>
                        <a:spcAft>
                          <a:spcPts val="0"/>
                        </a:spcAft>
                      </a:pPr>
                      <a:r>
                        <a:rPr lang="fa-IR" sz="1400" dirty="0">
                          <a:latin typeface="Calibri"/>
                          <a:ea typeface="Calibri"/>
                          <a:cs typeface="B Yagut" pitchFamily="2" charset="-78"/>
                        </a:rPr>
                        <a:t>و مي</a:t>
                      </a:r>
                      <a:r>
                        <a:rPr lang="fa-IR" sz="1200" dirty="0">
                          <a:latin typeface="Calibri"/>
                          <a:ea typeface="Calibri"/>
                          <a:cs typeface="B Yagut" pitchFamily="2" charset="-78"/>
                        </a:rPr>
                        <a:t>​</a:t>
                      </a:r>
                      <a:r>
                        <a:rPr lang="fa-IR" sz="1400" dirty="0">
                          <a:latin typeface="Calibri"/>
                          <a:ea typeface="Calibri"/>
                          <a:cs typeface="B Yagut" pitchFamily="2" charset="-78"/>
                        </a:rPr>
                        <a:t>بيني که مردم را در دين خدا فوج فوج داخل مي</a:t>
                      </a:r>
                      <a:r>
                        <a:rPr lang="fa-IR" sz="1200" dirty="0">
                          <a:latin typeface="Calibri"/>
                          <a:ea typeface="Calibri"/>
                          <a:cs typeface="B Yagut" pitchFamily="2" charset="-78"/>
                        </a:rPr>
                        <a:t>​</a:t>
                      </a:r>
                      <a:r>
                        <a:rPr lang="fa-IR" sz="1400" dirty="0">
                          <a:latin typeface="Calibri"/>
                          <a:ea typeface="Calibri"/>
                          <a:cs typeface="B Yagut" pitchFamily="2" charset="-78"/>
                        </a:rPr>
                        <a:t>شوند</a:t>
                      </a:r>
                      <a:endParaRPr lang="en-US" sz="1200" dirty="0">
                        <a:latin typeface="Calibri"/>
                        <a:ea typeface="Calibri"/>
                        <a:cs typeface="B Yagut" pitchFamily="2" charset="-78"/>
                      </a:endParaRPr>
                    </a:p>
                  </a:txBody>
                  <a:tcPr marL="68580" marR="68580" marT="0" marB="0"/>
                </a:tc>
                <a:tc>
                  <a:txBody>
                    <a:bodyPr/>
                    <a:lstStyle/>
                    <a:p>
                      <a:pPr marL="0" marR="0" algn="ctr" rtl="1">
                        <a:lnSpc>
                          <a:spcPct val="115000"/>
                        </a:lnSpc>
                        <a:spcBef>
                          <a:spcPts val="0"/>
                        </a:spcBef>
                        <a:spcAft>
                          <a:spcPts val="0"/>
                        </a:spcAft>
                      </a:pPr>
                      <a:r>
                        <a:rPr lang="fa-IR" sz="1400" dirty="0">
                          <a:latin typeface="Calibri"/>
                          <a:ea typeface="Calibri"/>
                          <a:cs typeface="B Yagut" pitchFamily="2" charset="-78"/>
                        </a:rPr>
                        <a:t>وَ رَأَيتَ النَّاسَ يَدخُلُونَ في‏ دينِ الله أَفواجاً (2)</a:t>
                      </a:r>
                      <a:endParaRPr lang="en-US" sz="1200" dirty="0">
                        <a:latin typeface="Calibri"/>
                        <a:ea typeface="Calibri"/>
                        <a:cs typeface="B Yagut" pitchFamily="2" charset="-78"/>
                      </a:endParaRPr>
                    </a:p>
                  </a:txBody>
                  <a:tcPr marL="68580" marR="68580" marT="0" marB="0"/>
                </a:tc>
              </a:tr>
              <a:tr h="748301">
                <a:tc>
                  <a:txBody>
                    <a:bodyPr/>
                    <a:lstStyle/>
                    <a:p>
                      <a:pPr marL="0" marR="0" algn="ctr" rtl="1">
                        <a:lnSpc>
                          <a:spcPct val="115000"/>
                        </a:lnSpc>
                        <a:spcBef>
                          <a:spcPts val="0"/>
                        </a:spcBef>
                        <a:spcAft>
                          <a:spcPts val="0"/>
                        </a:spcAft>
                      </a:pPr>
                      <a:r>
                        <a:rPr lang="fa-IR" sz="1400" dirty="0">
                          <a:latin typeface="Calibri"/>
                          <a:ea typeface="Calibri"/>
                          <a:cs typeface="B Yagut" pitchFamily="2" charset="-78"/>
                        </a:rPr>
                        <a:t>پس پروردگارت را به حمد تسبيح کن و از او طلب استغفار کن همانا که او بسيار توبه</a:t>
                      </a:r>
                      <a:r>
                        <a:rPr lang="fa-IR" sz="1200" dirty="0">
                          <a:latin typeface="Calibri"/>
                          <a:ea typeface="Calibri"/>
                          <a:cs typeface="B Yagut" pitchFamily="2" charset="-78"/>
                        </a:rPr>
                        <a:t>​</a:t>
                      </a:r>
                      <a:r>
                        <a:rPr lang="fa-IR" sz="1400" dirty="0">
                          <a:latin typeface="Calibri"/>
                          <a:ea typeface="Calibri"/>
                          <a:cs typeface="B Yagut" pitchFamily="2" charset="-78"/>
                        </a:rPr>
                        <a:t>پذير است.</a:t>
                      </a:r>
                      <a:endParaRPr lang="en-US" sz="1200" dirty="0">
                        <a:latin typeface="Calibri"/>
                        <a:ea typeface="Calibri"/>
                        <a:cs typeface="B Yagut" pitchFamily="2" charset="-78"/>
                      </a:endParaRPr>
                    </a:p>
                  </a:txBody>
                  <a:tcPr marL="68580" marR="68580" marT="0" marB="0"/>
                </a:tc>
                <a:tc>
                  <a:txBody>
                    <a:bodyPr/>
                    <a:lstStyle/>
                    <a:p>
                      <a:pPr marL="0" marR="0" algn="ctr" rtl="1">
                        <a:lnSpc>
                          <a:spcPct val="115000"/>
                        </a:lnSpc>
                        <a:spcBef>
                          <a:spcPts val="0"/>
                        </a:spcBef>
                        <a:spcAft>
                          <a:spcPts val="0"/>
                        </a:spcAft>
                      </a:pPr>
                      <a:r>
                        <a:rPr lang="fa-IR" sz="1400" dirty="0">
                          <a:latin typeface="Calibri"/>
                          <a:ea typeface="Calibri"/>
                          <a:cs typeface="B Yagut" pitchFamily="2" charset="-78"/>
                        </a:rPr>
                        <a:t>فَسَبِّح بِحَمدِ رَبِّكَ وَ استَغفِرهُ إِنَّهُ كانَ تَوَّاباً (3)</a:t>
                      </a:r>
                      <a:endParaRPr lang="en-US" sz="1200" dirty="0">
                        <a:latin typeface="Calibri"/>
                        <a:ea typeface="Calibri"/>
                        <a:cs typeface="B Yagut" pitchFamily="2" charset="-78"/>
                      </a:endParaRPr>
                    </a:p>
                  </a:txBody>
                  <a:tcPr marL="68580" marR="68580" marT="0" marB="0"/>
                </a:tc>
              </a:tr>
            </a:tbl>
          </a:graphicData>
        </a:graphic>
      </p:graphicFrame>
      <p:sp>
        <p:nvSpPr>
          <p:cNvPr id="6" name="Content Placeholder 5"/>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fa-IR" sz="3200" dirty="0" smtClean="0">
                <a:cs typeface="B Yagut" pitchFamily="2" charset="-78"/>
              </a:rPr>
              <a:t>نمودار سوره </a:t>
            </a:r>
            <a:endParaRPr lang="en-US" sz="3200" dirty="0">
              <a:cs typeface="B Yagut" pitchFamily="2" charset="-78"/>
            </a:endParaRPr>
          </a:p>
        </p:txBody>
      </p:sp>
      <p:sp>
        <p:nvSpPr>
          <p:cNvPr id="3" name="Right Arrow 2"/>
          <p:cNvSpPr/>
          <p:nvPr/>
        </p:nvSpPr>
        <p:spPr>
          <a:xfrm rot="5400000">
            <a:off x="533400" y="1981200"/>
            <a:ext cx="12954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Yagut" pitchFamily="2" charset="-78"/>
              </a:rPr>
              <a:t>نصر الله</a:t>
            </a:r>
            <a:endParaRPr lang="en-US" dirty="0">
              <a:cs typeface="B Yagut" pitchFamily="2" charset="-78"/>
            </a:endParaRPr>
          </a:p>
        </p:txBody>
      </p:sp>
      <p:sp>
        <p:nvSpPr>
          <p:cNvPr id="4" name="Oval 3"/>
          <p:cNvSpPr/>
          <p:nvPr/>
        </p:nvSpPr>
        <p:spPr>
          <a:xfrm>
            <a:off x="685800" y="3276600"/>
            <a:ext cx="9906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Yagut" pitchFamily="2" charset="-78"/>
              </a:rPr>
              <a:t>فتح</a:t>
            </a:r>
            <a:endParaRPr lang="en-US" dirty="0">
              <a:cs typeface="B Yagut" pitchFamily="2" charset="-78"/>
            </a:endParaRPr>
          </a:p>
        </p:txBody>
      </p:sp>
      <p:sp>
        <p:nvSpPr>
          <p:cNvPr id="5" name="Rectangle 4"/>
          <p:cNvSpPr/>
          <p:nvPr/>
        </p:nvSpPr>
        <p:spPr>
          <a:xfrm>
            <a:off x="2667000" y="2286000"/>
            <a:ext cx="3886200"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cs typeface="B Yagut" pitchFamily="2" charset="-78"/>
              </a:rPr>
              <a:t>دین الله </a:t>
            </a:r>
            <a:endParaRPr lang="en-US" sz="3200" dirty="0">
              <a:cs typeface="B Yagut" pitchFamily="2" charset="-78"/>
            </a:endParaRPr>
          </a:p>
        </p:txBody>
      </p:sp>
      <p:sp>
        <p:nvSpPr>
          <p:cNvPr id="6" name="Right Arrow 5"/>
          <p:cNvSpPr/>
          <p:nvPr/>
        </p:nvSpPr>
        <p:spPr>
          <a:xfrm>
            <a:off x="1981200" y="3352800"/>
            <a:ext cx="12954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Yagut" pitchFamily="2" charset="-78"/>
              </a:rPr>
              <a:t>ناس</a:t>
            </a:r>
            <a:endParaRPr lang="en-US" dirty="0">
              <a:cs typeface="B Yagut" pitchFamily="2" charset="-78"/>
            </a:endParaRPr>
          </a:p>
        </p:txBody>
      </p:sp>
      <p:sp>
        <p:nvSpPr>
          <p:cNvPr id="7" name="Right Arrow 6"/>
          <p:cNvSpPr/>
          <p:nvPr/>
        </p:nvSpPr>
        <p:spPr>
          <a:xfrm>
            <a:off x="2286000" y="4114800"/>
            <a:ext cx="12954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Yagut" pitchFamily="2" charset="-78"/>
              </a:rPr>
              <a:t>ناس</a:t>
            </a:r>
            <a:endParaRPr lang="en-US" dirty="0">
              <a:cs typeface="B Yagut" pitchFamily="2" charset="-78"/>
            </a:endParaRPr>
          </a:p>
        </p:txBody>
      </p:sp>
      <p:sp>
        <p:nvSpPr>
          <p:cNvPr id="8" name="Right Arrow 7"/>
          <p:cNvSpPr/>
          <p:nvPr/>
        </p:nvSpPr>
        <p:spPr>
          <a:xfrm>
            <a:off x="2362200" y="2667000"/>
            <a:ext cx="12954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Yagut" pitchFamily="2" charset="-78"/>
              </a:rPr>
              <a:t>ناس</a:t>
            </a:r>
            <a:endParaRPr lang="en-US" dirty="0">
              <a:cs typeface="B Yagut" pitchFamily="2" charset="-78"/>
            </a:endParaRPr>
          </a:p>
        </p:txBody>
      </p:sp>
      <p:sp>
        <p:nvSpPr>
          <p:cNvPr id="9" name="Right Arrow 8"/>
          <p:cNvSpPr/>
          <p:nvPr/>
        </p:nvSpPr>
        <p:spPr>
          <a:xfrm rot="18633484">
            <a:off x="2714522" y="5012397"/>
            <a:ext cx="12954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Yagut" pitchFamily="2" charset="-78"/>
              </a:rPr>
              <a:t>ناس</a:t>
            </a:r>
            <a:endParaRPr lang="en-US" dirty="0">
              <a:cs typeface="B Yagut" pitchFamily="2" charset="-78"/>
            </a:endParaRPr>
          </a:p>
        </p:txBody>
      </p:sp>
      <p:sp>
        <p:nvSpPr>
          <p:cNvPr id="10" name="Right Arrow 9"/>
          <p:cNvSpPr/>
          <p:nvPr/>
        </p:nvSpPr>
        <p:spPr>
          <a:xfrm rot="2189633">
            <a:off x="2713054" y="1750834"/>
            <a:ext cx="12954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Yagut" pitchFamily="2" charset="-78"/>
              </a:rPr>
              <a:t>ناس</a:t>
            </a:r>
            <a:endParaRPr lang="en-US" dirty="0">
              <a:cs typeface="B Yagut" pitchFamily="2" charset="-78"/>
            </a:endParaRPr>
          </a:p>
        </p:txBody>
      </p:sp>
      <p:sp>
        <p:nvSpPr>
          <p:cNvPr id="11" name="Curved Left Arrow 10"/>
          <p:cNvSpPr/>
          <p:nvPr/>
        </p:nvSpPr>
        <p:spPr>
          <a:xfrm>
            <a:off x="6705600" y="2209800"/>
            <a:ext cx="1066800" cy="11430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Curved Left Arrow 11"/>
          <p:cNvSpPr/>
          <p:nvPr/>
        </p:nvSpPr>
        <p:spPr>
          <a:xfrm>
            <a:off x="6705600" y="4343400"/>
            <a:ext cx="1066800" cy="11430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Isosceles Triangle 12"/>
          <p:cNvSpPr/>
          <p:nvPr/>
        </p:nvSpPr>
        <p:spPr>
          <a:xfrm>
            <a:off x="7467600" y="2590800"/>
            <a:ext cx="1524000" cy="1066800"/>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cs typeface="B Yagut" pitchFamily="2" charset="-78"/>
              </a:rPr>
              <a:t>تسبیح به حمد</a:t>
            </a:r>
            <a:endParaRPr lang="en-US" dirty="0">
              <a:cs typeface="B Yagut" pitchFamily="2" charset="-78"/>
            </a:endParaRPr>
          </a:p>
        </p:txBody>
      </p:sp>
      <p:sp>
        <p:nvSpPr>
          <p:cNvPr id="15" name="Isosceles Triangle 14"/>
          <p:cNvSpPr/>
          <p:nvPr/>
        </p:nvSpPr>
        <p:spPr>
          <a:xfrm rot="10800000">
            <a:off x="7467600" y="3733800"/>
            <a:ext cx="1524000" cy="1066800"/>
          </a:xfrm>
          <a:prstGeom prst="triangle">
            <a:avLst>
              <a:gd name="adj"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a-IR" sz="1600" dirty="0" smtClean="0">
                <a:cs typeface="B Yagut" pitchFamily="2" charset="-78"/>
              </a:rPr>
              <a:t>استغفار و توبه</a:t>
            </a:r>
            <a:endParaRPr lang="en-US" sz="1600" dirty="0">
              <a:cs typeface="B Yagut" pitchFamily="2"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B Yagut" pitchFamily="2" charset="-78"/>
              </a:rPr>
              <a:t>واژگان سوره</a:t>
            </a:r>
            <a:endParaRPr lang="en-US" sz="3200" dirty="0">
              <a:cs typeface="B Yagut" pitchFamily="2" charset="-78"/>
            </a:endParaRPr>
          </a:p>
        </p:txBody>
      </p:sp>
      <p:sp>
        <p:nvSpPr>
          <p:cNvPr id="3" name="Content Placeholder 2"/>
          <p:cNvSpPr>
            <a:spLocks noGrp="1"/>
          </p:cNvSpPr>
          <p:nvPr>
            <p:ph idx="1"/>
          </p:nvPr>
        </p:nvSpPr>
        <p:spPr/>
        <p:txBody>
          <a:bodyPr>
            <a:normAutofit fontScale="92500" lnSpcReduction="20000"/>
          </a:bodyPr>
          <a:lstStyle/>
          <a:p>
            <a:pPr algn="r" rtl="1"/>
            <a:r>
              <a:rPr lang="fa-IR" dirty="0" smtClean="0">
                <a:cs typeface="B Yagut" pitchFamily="2" charset="-78"/>
              </a:rPr>
              <a:t>واژگان </a:t>
            </a:r>
            <a:r>
              <a:rPr lang="fa-IR" dirty="0" smtClean="0">
                <a:cs typeface="B Yagut" pitchFamily="2" charset="-78"/>
              </a:rPr>
              <a:t>سوره</a:t>
            </a:r>
            <a:endParaRPr lang="fa-IR" dirty="0" smtClean="0">
              <a:cs typeface="B Yagut" pitchFamily="2" charset="-78"/>
            </a:endParaRPr>
          </a:p>
          <a:p>
            <a:pPr algn="r" rtl="1"/>
            <a:r>
              <a:rPr lang="fa-IR" dirty="0" smtClean="0">
                <a:cs typeface="B Yagut" pitchFamily="2" charset="-78"/>
              </a:rPr>
              <a:t>نصر: تقويت </a:t>
            </a:r>
            <a:r>
              <a:rPr lang="fa-IR" dirty="0" smtClean="0">
                <a:cs typeface="B Yagut" pitchFamily="2" charset="-78"/>
              </a:rPr>
              <a:t>و کمک و ياري در برابر </a:t>
            </a:r>
            <a:r>
              <a:rPr lang="fa-IR" dirty="0" smtClean="0">
                <a:cs typeface="B Yagut" pitchFamily="2" charset="-78"/>
              </a:rPr>
              <a:t>مخالفان</a:t>
            </a:r>
            <a:endParaRPr lang="en-US" sz="2000" dirty="0" smtClean="0">
              <a:cs typeface="B Yagut" pitchFamily="2" charset="-78"/>
            </a:endParaRPr>
          </a:p>
          <a:p>
            <a:pPr algn="r" rtl="1"/>
            <a:r>
              <a:rPr lang="fa-IR" dirty="0" smtClean="0">
                <a:cs typeface="B Yagut" pitchFamily="2" charset="-78"/>
              </a:rPr>
              <a:t>فتح: در </a:t>
            </a:r>
            <a:r>
              <a:rPr lang="fa-IR" dirty="0" smtClean="0">
                <a:cs typeface="B Yagut" pitchFamily="2" charset="-78"/>
              </a:rPr>
              <a:t>مقابل بستن يا رفع مانع است. </a:t>
            </a:r>
            <a:endParaRPr lang="en-US" sz="2000" dirty="0" smtClean="0">
              <a:cs typeface="B Yagut" pitchFamily="2" charset="-78"/>
            </a:endParaRPr>
          </a:p>
          <a:p>
            <a:pPr algn="r" rtl="1"/>
            <a:r>
              <a:rPr lang="fa-IR" dirty="0" smtClean="0">
                <a:cs typeface="B Yagut" pitchFamily="2" charset="-78"/>
              </a:rPr>
              <a:t>رای: مطلق </a:t>
            </a:r>
            <a:r>
              <a:rPr lang="fa-IR" dirty="0" smtClean="0">
                <a:cs typeface="B Yagut" pitchFamily="2" charset="-78"/>
              </a:rPr>
              <a:t>نگاه کردن را گويند، به هر وسيله</a:t>
            </a:r>
            <a:r>
              <a:rPr lang="fa-IR" sz="2000" dirty="0" smtClean="0">
                <a:cs typeface="B Yagut" pitchFamily="2" charset="-78"/>
              </a:rPr>
              <a:t>​</a:t>
            </a:r>
            <a:r>
              <a:rPr lang="fa-IR" dirty="0" smtClean="0">
                <a:cs typeface="B Yagut" pitchFamily="2" charset="-78"/>
              </a:rPr>
              <a:t>اي که </a:t>
            </a:r>
            <a:r>
              <a:rPr lang="fa-IR" dirty="0" smtClean="0">
                <a:cs typeface="B Yagut" pitchFamily="2" charset="-78"/>
              </a:rPr>
              <a:t>باشد</a:t>
            </a:r>
            <a:endParaRPr lang="en-US" sz="2000" dirty="0" smtClean="0">
              <a:cs typeface="B Yagut" pitchFamily="2" charset="-78"/>
            </a:endParaRPr>
          </a:p>
          <a:p>
            <a:pPr algn="r" rtl="1"/>
            <a:r>
              <a:rPr lang="fa-IR" dirty="0" smtClean="0">
                <a:cs typeface="B Yagut" pitchFamily="2" charset="-78"/>
              </a:rPr>
              <a:t>دین: خضوع </a:t>
            </a:r>
            <a:r>
              <a:rPr lang="fa-IR" dirty="0" smtClean="0">
                <a:cs typeface="B Yagut" pitchFamily="2" charset="-78"/>
              </a:rPr>
              <a:t>و سرسپردگي به برنامه يا مقررات </a:t>
            </a:r>
            <a:r>
              <a:rPr lang="fa-IR" dirty="0" smtClean="0">
                <a:cs typeface="B Yagut" pitchFamily="2" charset="-78"/>
              </a:rPr>
              <a:t>معين</a:t>
            </a:r>
            <a:endParaRPr lang="en-US" sz="2000" dirty="0" smtClean="0">
              <a:cs typeface="B Yagut" pitchFamily="2" charset="-78"/>
            </a:endParaRPr>
          </a:p>
          <a:p>
            <a:pPr algn="r" rtl="1"/>
            <a:r>
              <a:rPr lang="fa-IR" dirty="0" smtClean="0">
                <a:cs typeface="B Yagut" pitchFamily="2" charset="-78"/>
              </a:rPr>
              <a:t>فوج: دسته</a:t>
            </a:r>
            <a:r>
              <a:rPr lang="fa-IR" sz="2000" dirty="0" smtClean="0">
                <a:cs typeface="B Yagut" pitchFamily="2" charset="-78"/>
              </a:rPr>
              <a:t>​</a:t>
            </a:r>
            <a:r>
              <a:rPr lang="fa-IR" dirty="0" smtClean="0">
                <a:cs typeface="B Yagut" pitchFamily="2" charset="-78"/>
              </a:rPr>
              <a:t>اي از چيزي که در آن جريان داشتن قابل رؤيت </a:t>
            </a:r>
            <a:r>
              <a:rPr lang="fa-IR" dirty="0" smtClean="0">
                <a:cs typeface="B Yagut" pitchFamily="2" charset="-78"/>
              </a:rPr>
              <a:t>است</a:t>
            </a:r>
            <a:endParaRPr lang="en-US" sz="2000" dirty="0" smtClean="0">
              <a:cs typeface="B Yagut" pitchFamily="2" charset="-78"/>
            </a:endParaRPr>
          </a:p>
          <a:p>
            <a:pPr algn="r" rtl="1"/>
            <a:r>
              <a:rPr lang="fa-IR" dirty="0" smtClean="0">
                <a:cs typeface="B Yagut" pitchFamily="2" charset="-78"/>
              </a:rPr>
              <a:t>سبح: حرکت </a:t>
            </a:r>
            <a:r>
              <a:rPr lang="fa-IR" dirty="0" smtClean="0">
                <a:cs typeface="B Yagut" pitchFamily="2" charset="-78"/>
              </a:rPr>
              <a:t>در مسير حق بدون انحراف و </a:t>
            </a:r>
            <a:r>
              <a:rPr lang="fa-IR" dirty="0" smtClean="0">
                <a:cs typeface="B Yagut" pitchFamily="2" charset="-78"/>
              </a:rPr>
              <a:t>ضعف</a:t>
            </a:r>
            <a:endParaRPr lang="en-US" sz="2000" dirty="0" smtClean="0">
              <a:cs typeface="B Yagut" pitchFamily="2" charset="-78"/>
            </a:endParaRPr>
          </a:p>
          <a:p>
            <a:pPr algn="r" rtl="1"/>
            <a:r>
              <a:rPr lang="fa-IR" dirty="0" smtClean="0">
                <a:cs typeface="B Yagut" pitchFamily="2" charset="-78"/>
              </a:rPr>
              <a:t>حمد: ستايش </a:t>
            </a:r>
            <a:r>
              <a:rPr lang="fa-IR" dirty="0" smtClean="0">
                <a:cs typeface="B Yagut" pitchFamily="2" charset="-78"/>
              </a:rPr>
              <a:t>در مقابل مذمت است و به معنای ستایش در مقابل كار زيبايی است که از روی اختیار انجام شده </a:t>
            </a:r>
            <a:r>
              <a:rPr lang="fa-IR" dirty="0" smtClean="0">
                <a:cs typeface="B Yagut" pitchFamily="2" charset="-78"/>
              </a:rPr>
              <a:t>است</a:t>
            </a:r>
            <a:endParaRPr lang="en-US" sz="2000" dirty="0" smtClean="0">
              <a:cs typeface="B Yagut" pitchFamily="2" charset="-78"/>
            </a:endParaRPr>
          </a:p>
          <a:p>
            <a:pPr algn="r" rtl="1"/>
            <a:r>
              <a:rPr lang="fa-IR" dirty="0" smtClean="0">
                <a:cs typeface="B Yagut" pitchFamily="2" charset="-78"/>
              </a:rPr>
              <a:t>غفر: محو اثر</a:t>
            </a:r>
            <a:endParaRPr lang="en-US" sz="2000" dirty="0" smtClean="0">
              <a:cs typeface="B Yagut" pitchFamily="2" charset="-78"/>
            </a:endParaRPr>
          </a:p>
          <a:p>
            <a:pPr algn="r" rtl="1"/>
            <a:r>
              <a:rPr lang="fa-IR" dirty="0" smtClean="0">
                <a:cs typeface="B Yagut" pitchFamily="2" charset="-78"/>
              </a:rPr>
              <a:t>توب: رجوع </a:t>
            </a:r>
            <a:r>
              <a:rPr lang="fa-IR" dirty="0" smtClean="0">
                <a:cs typeface="B Yagut" pitchFamily="2" charset="-78"/>
              </a:rPr>
              <a:t>و توجه به سوي خدا را گويند. و از جانب خدا توجه او به بنده را </a:t>
            </a:r>
            <a:r>
              <a:rPr lang="fa-IR" dirty="0" smtClean="0">
                <a:cs typeface="B Yagut" pitchFamily="2" charset="-78"/>
              </a:rPr>
              <a:t>گويند</a:t>
            </a:r>
            <a:endParaRPr lang="en-US" sz="2000" dirty="0" smtClean="0">
              <a:cs typeface="B Yagut" pitchFamily="2"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B Yagut" pitchFamily="2" charset="-78"/>
              </a:rPr>
              <a:t>گزاره های تفکری</a:t>
            </a:r>
            <a:endParaRPr lang="en-US" sz="3200" dirty="0">
              <a:cs typeface="B Yagut" pitchFamily="2" charset="-78"/>
            </a:endParaRPr>
          </a:p>
        </p:txBody>
      </p:sp>
      <p:sp>
        <p:nvSpPr>
          <p:cNvPr id="3" name="Content Placeholder 2"/>
          <p:cNvSpPr>
            <a:spLocks noGrp="1"/>
          </p:cNvSpPr>
          <p:nvPr>
            <p:ph idx="1"/>
          </p:nvPr>
        </p:nvSpPr>
        <p:spPr/>
        <p:txBody>
          <a:bodyPr>
            <a:normAutofit/>
          </a:bodyPr>
          <a:lstStyle/>
          <a:p>
            <a:pPr algn="r" rtl="1"/>
            <a:r>
              <a:rPr lang="fa-IR" dirty="0" smtClean="0">
                <a:cs typeface="B Yagut" pitchFamily="2" charset="-78"/>
              </a:rPr>
              <a:t>ساختار سوره:</a:t>
            </a:r>
          </a:p>
          <a:p>
            <a:pPr algn="r" rtl="1"/>
            <a:r>
              <a:rPr lang="fa-IR" dirty="0" smtClean="0">
                <a:cs typeface="B Yagut" pitchFamily="2" charset="-78"/>
              </a:rPr>
              <a:t>جمله </a:t>
            </a:r>
            <a:r>
              <a:rPr lang="fa-IR" dirty="0" smtClean="0">
                <a:cs typeface="B Yagut" pitchFamily="2" charset="-78"/>
              </a:rPr>
              <a:t>شرط </a:t>
            </a:r>
            <a:endParaRPr lang="fa-IR" dirty="0" smtClean="0">
              <a:cs typeface="B Yagut" pitchFamily="2" charset="-78"/>
            </a:endParaRPr>
          </a:p>
          <a:p>
            <a:pPr lvl="1" algn="r" rtl="1"/>
            <a:r>
              <a:rPr lang="fa-IR" dirty="0" smtClean="0">
                <a:cs typeface="B Yagut" pitchFamily="2" charset="-78"/>
              </a:rPr>
              <a:t>اذا </a:t>
            </a:r>
            <a:r>
              <a:rPr lang="fa-IR" dirty="0" smtClean="0">
                <a:cs typeface="B Yagut" pitchFamily="2" charset="-78"/>
              </a:rPr>
              <a:t>جاء نصر الله و الفتح، و رايت الناس يدخلون في دين الله افواجا</a:t>
            </a:r>
            <a:endParaRPr lang="en-US" dirty="0" smtClean="0">
              <a:cs typeface="B Yagut" pitchFamily="2" charset="-78"/>
            </a:endParaRPr>
          </a:p>
          <a:p>
            <a:pPr algn="r" rtl="1"/>
            <a:r>
              <a:rPr lang="fa-IR" dirty="0" smtClean="0">
                <a:cs typeface="B Yagut" pitchFamily="2" charset="-78"/>
              </a:rPr>
              <a:t>جمله جواب </a:t>
            </a:r>
            <a:endParaRPr lang="fa-IR" dirty="0" smtClean="0">
              <a:cs typeface="B Yagut" pitchFamily="2" charset="-78"/>
            </a:endParaRPr>
          </a:p>
          <a:p>
            <a:pPr lvl="1" algn="r" rtl="1"/>
            <a:r>
              <a:rPr lang="fa-IR" dirty="0" smtClean="0">
                <a:cs typeface="B Yagut" pitchFamily="2" charset="-78"/>
              </a:rPr>
              <a:t>فسبح </a:t>
            </a:r>
            <a:r>
              <a:rPr lang="fa-IR" dirty="0" smtClean="0">
                <a:cs typeface="B Yagut" pitchFamily="2" charset="-78"/>
              </a:rPr>
              <a:t>بحمد ربک و استغفره </a:t>
            </a:r>
            <a:endParaRPr lang="en-US" dirty="0" smtClean="0">
              <a:cs typeface="B Yagut" pitchFamily="2" charset="-78"/>
            </a:endParaRPr>
          </a:p>
          <a:p>
            <a:pPr algn="r" rtl="1"/>
            <a:r>
              <a:rPr lang="fa-IR" dirty="0" smtClean="0">
                <a:cs typeface="B Yagut" pitchFamily="2" charset="-78"/>
              </a:rPr>
              <a:t>جمله </a:t>
            </a:r>
            <a:r>
              <a:rPr lang="fa-IR" dirty="0" smtClean="0">
                <a:cs typeface="B Yagut" pitchFamily="2" charset="-78"/>
              </a:rPr>
              <a:t>استدلال</a:t>
            </a:r>
          </a:p>
          <a:p>
            <a:pPr lvl="1" algn="r" rtl="1"/>
            <a:r>
              <a:rPr lang="fa-IR" dirty="0" smtClean="0">
                <a:cs typeface="B Yagut" pitchFamily="2" charset="-78"/>
              </a:rPr>
              <a:t> انه </a:t>
            </a:r>
            <a:r>
              <a:rPr lang="fa-IR" dirty="0" smtClean="0">
                <a:cs typeface="B Yagut" pitchFamily="2" charset="-78"/>
              </a:rPr>
              <a:t>کان توابا</a:t>
            </a:r>
            <a:endParaRPr lang="en-US" dirty="0" smtClean="0">
              <a:cs typeface="B Yagut" pitchFamily="2" charset="-78"/>
            </a:endParaRPr>
          </a:p>
          <a:p>
            <a:pPr algn="r" rtl="1"/>
            <a:endParaRPr lang="en-US" dirty="0" smtClean="0">
              <a:cs typeface="B Yagut"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B Yagut" pitchFamily="2" charset="-78"/>
              </a:rPr>
              <a:t>گزاره های تفکری</a:t>
            </a:r>
            <a:endParaRPr lang="en-US" sz="3200" dirty="0">
              <a:cs typeface="B Yagut" pitchFamily="2" charset="-78"/>
            </a:endParaRPr>
          </a:p>
        </p:txBody>
      </p:sp>
      <p:sp>
        <p:nvSpPr>
          <p:cNvPr id="3" name="Content Placeholder 2"/>
          <p:cNvSpPr>
            <a:spLocks noGrp="1"/>
          </p:cNvSpPr>
          <p:nvPr>
            <p:ph idx="1"/>
          </p:nvPr>
        </p:nvSpPr>
        <p:spPr/>
        <p:txBody>
          <a:bodyPr>
            <a:normAutofit/>
          </a:bodyPr>
          <a:lstStyle/>
          <a:p>
            <a:pPr algn="r" rtl="1"/>
            <a:r>
              <a:rPr lang="fa-IR" sz="2400" dirty="0" smtClean="0">
                <a:cs typeface="B Yagut" pitchFamily="2" charset="-78"/>
              </a:rPr>
              <a:t>رسول خدا در سوره</a:t>
            </a:r>
            <a:r>
              <a:rPr lang="fa-IR" sz="2400" dirty="0" smtClean="0">
                <a:cs typeface="B Yagut" pitchFamily="2" charset="-78"/>
              </a:rPr>
              <a:t>:</a:t>
            </a:r>
          </a:p>
          <a:p>
            <a:pPr lvl="0" algn="r" rtl="1"/>
            <a:r>
              <a:rPr lang="fa-IR" sz="2400" dirty="0" smtClean="0">
                <a:cs typeface="B Yagut" pitchFamily="2" charset="-78"/>
              </a:rPr>
              <a:t>محور </a:t>
            </a:r>
            <a:r>
              <a:rPr lang="fa-IR" sz="2400" dirty="0" smtClean="0">
                <a:cs typeface="B Yagut" pitchFamily="2" charset="-78"/>
              </a:rPr>
              <a:t>سوره و مخاطب اصلي آن شخص پيامبر صلی الله عليه و آله است. </a:t>
            </a:r>
            <a:endParaRPr lang="en-US" sz="2400" dirty="0" smtClean="0">
              <a:cs typeface="B Yagut" pitchFamily="2" charset="-78"/>
            </a:endParaRPr>
          </a:p>
          <a:p>
            <a:pPr lvl="0" algn="r" rtl="1"/>
            <a:r>
              <a:rPr lang="fa-IR" sz="2400" dirty="0" smtClean="0">
                <a:cs typeface="B Yagut" pitchFamily="2" charset="-78"/>
              </a:rPr>
              <a:t>نصر خدا و فتح، دو عنايت ويژه خداوند به پيامبر صلی الله عليه و آله در گسترش كمي و كيفي دين الهي است.</a:t>
            </a:r>
            <a:endParaRPr lang="en-US" sz="2400" dirty="0" smtClean="0">
              <a:cs typeface="B Yagut" pitchFamily="2" charset="-78"/>
            </a:endParaRPr>
          </a:p>
          <a:p>
            <a:pPr lvl="0" algn="r" rtl="1"/>
            <a:r>
              <a:rPr lang="fa-IR" sz="2400" dirty="0" smtClean="0">
                <a:cs typeface="B Yagut" pitchFamily="2" charset="-78"/>
              </a:rPr>
              <a:t>محوريت پيامبر صلی الله عليه و آله در سوره به معناي محوريت نظام امامت در جامعه است. بدين ترتيب وظايف نامبرده شده وظايفي همگاني به امامت وليّ الهي است. و تنها در اين صورت است كه انسان با نصر الهي و فتح روبرو مي‌شود. </a:t>
            </a:r>
            <a:endParaRPr lang="en-US" sz="2400" dirty="0" smtClean="0">
              <a:cs typeface="B Yagut" pitchFamily="2" charset="-78"/>
            </a:endParaRPr>
          </a:p>
          <a:p>
            <a:pPr algn="r" rtl="1"/>
            <a:r>
              <a:rPr lang="fa-IR" sz="2400" dirty="0" smtClean="0">
                <a:cs typeface="B Yagut" pitchFamily="2" charset="-78"/>
              </a:rPr>
              <a:t>امام و وليّ الهي معلم تسبيح و استغفار است.</a:t>
            </a:r>
            <a:endParaRPr lang="en-US" sz="2400" dirty="0" smtClean="0">
              <a:cs typeface="B Yagut" pitchFamily="2"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B Yagut" pitchFamily="2" charset="-78"/>
              </a:rPr>
              <a:t>گزاره های تفکری</a:t>
            </a:r>
            <a:endParaRPr lang="en-US" sz="3200" dirty="0">
              <a:cs typeface="B Yagut" pitchFamily="2" charset="-78"/>
            </a:endParaRPr>
          </a:p>
        </p:txBody>
      </p:sp>
      <p:sp>
        <p:nvSpPr>
          <p:cNvPr id="3" name="Content Placeholder 2"/>
          <p:cNvSpPr>
            <a:spLocks noGrp="1"/>
          </p:cNvSpPr>
          <p:nvPr>
            <p:ph idx="1"/>
          </p:nvPr>
        </p:nvSpPr>
        <p:spPr/>
        <p:txBody>
          <a:bodyPr>
            <a:normAutofit/>
          </a:bodyPr>
          <a:lstStyle/>
          <a:p>
            <a:pPr algn="r" rtl="1"/>
            <a:r>
              <a:rPr lang="fa-IR" sz="2400" dirty="0" smtClean="0">
                <a:cs typeface="B Yagut" pitchFamily="2" charset="-78"/>
              </a:rPr>
              <a:t>نصر الهي و فتح: </a:t>
            </a:r>
            <a:endParaRPr lang="fa-IR" sz="2400" dirty="0" smtClean="0">
              <a:cs typeface="B Yagut" pitchFamily="2" charset="-78"/>
            </a:endParaRPr>
          </a:p>
          <a:p>
            <a:pPr lvl="0" algn="r" rtl="1"/>
            <a:r>
              <a:rPr lang="fa-IR" sz="2400" dirty="0" smtClean="0">
                <a:cs typeface="B Yagut" pitchFamily="2" charset="-78"/>
              </a:rPr>
              <a:t>تحقق </a:t>
            </a:r>
            <a:r>
              <a:rPr lang="fa-IR" sz="2400" dirty="0" smtClean="0">
                <a:cs typeface="B Yagut" pitchFamily="2" charset="-78"/>
              </a:rPr>
              <a:t>نصر الهي و فتح،‌ به صورت كامل با استقرار تامّ صورت گرفته و به هيچ وجه قابل نقض نيست. (جاء)  </a:t>
            </a:r>
            <a:endParaRPr lang="en-US" sz="2400" dirty="0" smtClean="0">
              <a:cs typeface="B Yagut" pitchFamily="2" charset="-78"/>
            </a:endParaRPr>
          </a:p>
          <a:p>
            <a:pPr lvl="0" algn="r" rtl="1"/>
            <a:r>
              <a:rPr lang="fa-IR" sz="2400" dirty="0" smtClean="0">
                <a:cs typeface="B Yagut" pitchFamily="2" charset="-78"/>
              </a:rPr>
              <a:t>در ازاي تحقق نصر الهي و فتح دو وظيفه تسبيح و استغفار در پيش روي پيامبر صلی الله عليه و آله قرار گرفته شده است. </a:t>
            </a:r>
            <a:endParaRPr lang="en-US" sz="2400" dirty="0" smtClean="0">
              <a:cs typeface="B Yagut" pitchFamily="2" charset="-78"/>
            </a:endParaRPr>
          </a:p>
          <a:p>
            <a:pPr lvl="0" algn="r" rtl="1"/>
            <a:r>
              <a:rPr lang="fa-IR" sz="2400" dirty="0" smtClean="0">
                <a:cs typeface="B Yagut" pitchFamily="2" charset="-78"/>
              </a:rPr>
              <a:t>نصر به معناي ياري، مقدمه‌اي براي فتح (گشايش) است و گشايش خود نصري ديگر براي مراحل بعدي زندگي است. در واقع فتح با نصر صورت مي​گيرد و خود نصري ديگر براي مراحل و فتح‌هاي ديگر است.</a:t>
            </a:r>
            <a:endParaRPr lang="en-US" sz="2400" dirty="0">
              <a:cs typeface="B Yagut" pitchFamily="2"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B Yagut" pitchFamily="2" charset="-78"/>
              </a:rPr>
              <a:t>گزاره های تفکری</a:t>
            </a:r>
            <a:endParaRPr lang="en-US" sz="3200" dirty="0">
              <a:cs typeface="B Yagut" pitchFamily="2" charset="-78"/>
            </a:endParaRPr>
          </a:p>
        </p:txBody>
      </p:sp>
      <p:sp>
        <p:nvSpPr>
          <p:cNvPr id="3" name="Content Placeholder 2"/>
          <p:cNvSpPr>
            <a:spLocks noGrp="1"/>
          </p:cNvSpPr>
          <p:nvPr>
            <p:ph idx="1"/>
          </p:nvPr>
        </p:nvSpPr>
        <p:spPr/>
        <p:txBody>
          <a:bodyPr>
            <a:normAutofit/>
          </a:bodyPr>
          <a:lstStyle/>
          <a:p>
            <a:pPr algn="r" rtl="1"/>
            <a:r>
              <a:rPr lang="fa-IR" sz="2400" dirty="0" smtClean="0">
                <a:cs typeface="B Yagut" pitchFamily="2" charset="-78"/>
              </a:rPr>
              <a:t>گرايش عمومي به دين:</a:t>
            </a:r>
            <a:endParaRPr lang="en-US" sz="2400" dirty="0" smtClean="0">
              <a:cs typeface="B Yagut" pitchFamily="2" charset="-78"/>
            </a:endParaRPr>
          </a:p>
          <a:p>
            <a:pPr lvl="0" algn="r" rtl="1"/>
            <a:r>
              <a:rPr lang="fa-IR" sz="2400" dirty="0" smtClean="0">
                <a:cs typeface="B Yagut" pitchFamily="2" charset="-78"/>
              </a:rPr>
              <a:t>گرايش عمومي به دين از مصاديق نصرت و فتح الهي است و وعده‌اي تحقق يافته است و كسي ياراي مقابله با آن را ندارد. </a:t>
            </a:r>
            <a:endParaRPr lang="en-US" sz="2400" dirty="0" smtClean="0">
              <a:cs typeface="B Yagut" pitchFamily="2" charset="-78"/>
            </a:endParaRPr>
          </a:p>
          <a:p>
            <a:pPr lvl="0" algn="r" rtl="1"/>
            <a:r>
              <a:rPr lang="fa-IR" sz="2400" dirty="0" smtClean="0">
                <a:cs typeface="B Yagut" pitchFamily="2" charset="-78"/>
              </a:rPr>
              <a:t>تسبيح و استغفار از اركان دين‌داري و روح آن است؛ زيرا پس از رؤيت علني شدن لازم الاجراست.</a:t>
            </a:r>
            <a:endParaRPr lang="en-US" sz="2400" dirty="0" smtClean="0">
              <a:cs typeface="B Yagut" pitchFamily="2" charset="-78"/>
            </a:endParaRPr>
          </a:p>
          <a:p>
            <a:pPr lvl="0" algn="r" rtl="1"/>
            <a:r>
              <a:rPr lang="fa-IR" sz="2400" dirty="0" smtClean="0">
                <a:cs typeface="B Yagut" pitchFamily="2" charset="-78"/>
              </a:rPr>
              <a:t>براي حاكميت عبوديت خالص خداوند در سراسر جهان كه با تسبيح و استغفار صورت مي‌گيرد، اقامه دين ضروري است. </a:t>
            </a:r>
            <a:endParaRPr lang="en-US" sz="2400" dirty="0">
              <a:cs typeface="B Yagut" pitchFamily="2" charset="-78"/>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200" dirty="0" smtClean="0">
                <a:cs typeface="B Yagut" pitchFamily="2" charset="-78"/>
              </a:rPr>
              <a:t>گزاره های تفکری</a:t>
            </a:r>
            <a:endParaRPr lang="en-US" sz="3200" dirty="0">
              <a:cs typeface="B Yagut" pitchFamily="2" charset="-78"/>
            </a:endParaRPr>
          </a:p>
        </p:txBody>
      </p:sp>
      <p:sp>
        <p:nvSpPr>
          <p:cNvPr id="3" name="Content Placeholder 2"/>
          <p:cNvSpPr>
            <a:spLocks noGrp="1"/>
          </p:cNvSpPr>
          <p:nvPr>
            <p:ph idx="1"/>
          </p:nvPr>
        </p:nvSpPr>
        <p:spPr/>
        <p:txBody>
          <a:bodyPr>
            <a:normAutofit/>
          </a:bodyPr>
          <a:lstStyle/>
          <a:p>
            <a:pPr algn="r" rtl="1"/>
            <a:r>
              <a:rPr lang="fa-IR" sz="2400" dirty="0" smtClean="0">
                <a:cs typeface="B Yagut" pitchFamily="2" charset="-78"/>
              </a:rPr>
              <a:t>تسبيح، حمد، استغفار: </a:t>
            </a:r>
            <a:endParaRPr lang="en-US" sz="2400" dirty="0" smtClean="0">
              <a:cs typeface="B Yagut" pitchFamily="2" charset="-78"/>
            </a:endParaRPr>
          </a:p>
          <a:p>
            <a:pPr lvl="0" algn="r" rtl="1"/>
            <a:r>
              <a:rPr lang="fa-IR" sz="2400" dirty="0" smtClean="0">
                <a:cs typeface="B Yagut" pitchFamily="2" charset="-78"/>
              </a:rPr>
              <a:t>همانگونه كه نصر و فتح قرين با هم تحقق مي‌يابند، لازم است تسبيح و حمد نيز قرين هم باشند؛ نيز لازم است تسبيح و استغفار با هم صورت پذيرد.</a:t>
            </a:r>
            <a:endParaRPr lang="en-US" sz="2400" dirty="0" smtClean="0">
              <a:cs typeface="B Yagut" pitchFamily="2" charset="-78"/>
            </a:endParaRPr>
          </a:p>
          <a:p>
            <a:pPr lvl="0" algn="r" rtl="1"/>
            <a:r>
              <a:rPr lang="fa-IR" sz="2400" dirty="0" smtClean="0">
                <a:cs typeface="B Yagut" pitchFamily="2" charset="-78"/>
              </a:rPr>
              <a:t>نسبت بين تسبيح و حمد مي‌تواند همانند نسبت فتح و نصر باشد. اين نسبت مي‌تواند بين استغفار و تسبيح نیز برقرار شود. در اين صورت فرد با تسبيح خداي خود استغفار مي‌كند و آن استغفار تسبيح ديگري براي او خواهد بود.   </a:t>
            </a:r>
            <a:endParaRPr lang="en-US" sz="2400" dirty="0" smtClean="0">
              <a:cs typeface="B Yagut" pitchFamily="2" charset="-78"/>
            </a:endParaRPr>
          </a:p>
          <a:p>
            <a:pPr lvl="0" algn="r" rtl="1"/>
            <a:r>
              <a:rPr lang="fa-IR" sz="2400" dirty="0" smtClean="0">
                <a:cs typeface="B Yagut" pitchFamily="2" charset="-78"/>
              </a:rPr>
              <a:t>نصر الهي و فتح دو نعمتي است كه شكر آن تسبيح و استغفار است.</a:t>
            </a:r>
            <a:endParaRPr lang="en-US" sz="2400" dirty="0">
              <a:cs typeface="B Yagut" pitchFamily="2" charset="-78"/>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1189</TotalTime>
  <Words>1077</Words>
  <Application>Microsoft Office PowerPoint</Application>
  <PresentationFormat>On-screen Show (4:3)</PresentationFormat>
  <Paragraphs>97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Apex</vt:lpstr>
      <vt:lpstr>مقدمات تدبر در قرآن</vt:lpstr>
      <vt:lpstr>سوره مبارکه نصر</vt:lpstr>
      <vt:lpstr>نمودار سوره </vt:lpstr>
      <vt:lpstr>واژگان سوره</vt:lpstr>
      <vt:lpstr>گزاره های تفکری</vt:lpstr>
      <vt:lpstr>گزاره های تفکری</vt:lpstr>
      <vt:lpstr>گزاره های تفکری</vt:lpstr>
      <vt:lpstr>گزاره های تفکری</vt:lpstr>
      <vt:lpstr>گزاره های تفکری</vt:lpstr>
      <vt:lpstr>گزاره های تفکری</vt:lpstr>
      <vt:lpstr>گزاره های تفکری</vt:lpstr>
      <vt:lpstr>گزاره های تعقلی</vt:lpstr>
      <vt:lpstr>گزاره های تدبری</vt:lpstr>
      <vt:lpstr>طهارت</vt:lpstr>
      <vt:lpstr>ختامه مسک...</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مقدمات تدبر در قرآن</dc:title>
  <dc:creator> </dc:creator>
  <cp:lastModifiedBy> </cp:lastModifiedBy>
  <cp:revision>144</cp:revision>
  <dcterms:created xsi:type="dcterms:W3CDTF">2014-02-15T16:22:28Z</dcterms:created>
  <dcterms:modified xsi:type="dcterms:W3CDTF">2014-04-16T08:04:08Z</dcterms:modified>
</cp:coreProperties>
</file>