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s/slide23.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42.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3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15.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5.xml" ContentType="application/vnd.openxmlformats-officedocument.presentationml.slide+xml"/>
  <Override PartName="/ppt/slides/slide224.xml" ContentType="application/vnd.openxmlformats-officedocument.presentationml.slide+xml"/>
  <Override PartName="/ppt/slides/slide223.xml" ContentType="application/vnd.openxmlformats-officedocument.presentationml.slide+xml"/>
  <Override PartName="/ppt/slides/slide222.xml" ContentType="application/vnd.openxmlformats-officedocument.presentationml.slide+xml"/>
  <Override PartName="/ppt/slides/slide214.xml" ContentType="application/vnd.openxmlformats-officedocument.presentationml.slide+xml"/>
  <Override PartName="/ppt/slides/slide213.xml" ContentType="application/vnd.openxmlformats-officedocument.presentationml.slide+xml"/>
  <Override PartName="/ppt/slides/slide212.xml" ContentType="application/vnd.openxmlformats-officedocument.presentationml.slide+xml"/>
  <Override PartName="/ppt/slides/slide204.xml" ContentType="application/vnd.openxmlformats-officedocument.presentationml.slide+xml"/>
  <Override PartName="/ppt/slides/slide203.xml" ContentType="application/vnd.openxmlformats-officedocument.presentationml.slide+xml"/>
  <Override PartName="/ppt/slides/slide202.xml" ContentType="application/vnd.openxmlformats-officedocument.presentationml.slide+xml"/>
  <Override PartName="/ppt/slides/slide201.xml" ContentType="application/vnd.openxmlformats-officedocument.presentationml.slide+xml"/>
  <Override PartName="/ppt/slides/slide22.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8.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31.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0.xml" ContentType="application/vnd.openxmlformats-officedocument.presentationml.slide+xml"/>
  <Override PartName="/ppt/slides/slide205.xml" ContentType="application/vnd.openxmlformats-officedocument.presentationml.slide+xml"/>
  <Override PartName="/ppt/slides/slide198.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1.xml" ContentType="application/vnd.openxmlformats-officedocument.presentationml.slide+xml"/>
  <Override PartName="/ppt/slides/slide160.xml" ContentType="application/vnd.openxmlformats-officedocument.presentationml.slide+xml"/>
  <Override PartName="/ppt/slides/slide164.xml" ContentType="application/vnd.openxmlformats-officedocument.presentationml.slide+xml"/>
  <Override PartName="/ppt/slides/slide199.xml" ContentType="application/vnd.openxmlformats-officedocument.presentationml.slide+xml"/>
  <Override PartName="/ppt/slides/slide166.xml" ContentType="application/vnd.openxmlformats-officedocument.presentationml.slide+xml"/>
  <Override PartName="/ppt/slides/slide170.xml" ContentType="application/vnd.openxmlformats-officedocument.presentationml.slide+xml"/>
  <Override PartName="/ppt/slides/slide169.xml" ContentType="application/vnd.openxmlformats-officedocument.presentationml.slide+xml"/>
  <Override PartName="/ppt/slides/slide168.xml" ContentType="application/vnd.openxmlformats-officedocument.presentationml.slide+xml"/>
  <Override PartName="/ppt/slides/slide167.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65.xml" ContentType="application/vnd.openxmlformats-officedocument.presentationml.slide+xml"/>
  <Override PartName="/ppt/slides/slide173.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88.xml" ContentType="application/vnd.openxmlformats-officedocument.presentationml.slide+xml"/>
  <Override PartName="/ppt/slides/slide187.xml" ContentType="application/vnd.openxmlformats-officedocument.presentationml.slide+xml"/>
  <Override PartName="/ppt/slides/slide191.xml" ContentType="application/vnd.openxmlformats-officedocument.presentationml.slide+xml"/>
  <Override PartName="/ppt/slides/slide172.xml" ContentType="application/vnd.openxmlformats-officedocument.presentationml.slide+xml"/>
  <Override PartName="/ppt/slides/slide193.xml" ContentType="application/vnd.openxmlformats-officedocument.presentationml.slide+xml"/>
  <Override PartName="/ppt/slides/slide197.xml" ContentType="application/vnd.openxmlformats-officedocument.presentationml.slide+xml"/>
  <Override PartName="/ppt/slides/slide196.xml" ContentType="application/vnd.openxmlformats-officedocument.presentationml.slide+xml"/>
  <Override PartName="/ppt/slides/slide195.xml" ContentType="application/vnd.openxmlformats-officedocument.presentationml.slide+xml"/>
  <Override PartName="/ppt/slides/slide194.xml" ContentType="application/vnd.openxmlformats-officedocument.presentationml.slide+xml"/>
  <Override PartName="/ppt/slides/slide186.xml" ContentType="application/vnd.openxmlformats-officedocument.presentationml.slide+xml"/>
  <Override PartName="/ppt/slides/slide192.xml" ContentType="application/vnd.openxmlformats-officedocument.presentationml.slide+xml"/>
  <Override PartName="/ppt/slides/slide184.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4.xml" ContentType="application/vnd.openxmlformats-officedocument.presentationml.slide+xml"/>
  <Override PartName="/ppt/slides/slide178.xml" ContentType="application/vnd.openxmlformats-officedocument.presentationml.slide+xml"/>
  <Override PartName="/ppt/slides/slide185.xml" ContentType="application/vnd.openxmlformats-officedocument.presentationml.slide+xml"/>
  <Override PartName="/ppt/slides/slide180.xml" ContentType="application/vnd.openxmlformats-officedocument.presentationml.slide+xml"/>
  <Override PartName="/ppt/slides/slide183.xml" ContentType="application/vnd.openxmlformats-officedocument.presentationml.slide+xml"/>
  <Override PartName="/ppt/slides/slide179.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3"/>
  </p:notesMasterIdLst>
  <p:handoutMasterIdLst>
    <p:handoutMasterId r:id="rId234"/>
  </p:handoutMasterIdLst>
  <p:sldIdLst>
    <p:sldId id="262" r:id="rId2"/>
    <p:sldId id="263"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8" r:id="rId18"/>
    <p:sldId id="289" r:id="rId19"/>
    <p:sldId id="290" r:id="rId20"/>
    <p:sldId id="291" r:id="rId21"/>
    <p:sldId id="292" r:id="rId22"/>
    <p:sldId id="461" r:id="rId23"/>
    <p:sldId id="460" r:id="rId24"/>
    <p:sldId id="459" r:id="rId25"/>
    <p:sldId id="458" r:id="rId26"/>
    <p:sldId id="457" r:id="rId27"/>
    <p:sldId id="467" r:id="rId28"/>
    <p:sldId id="466" r:id="rId29"/>
    <p:sldId id="465" r:id="rId30"/>
    <p:sldId id="464" r:id="rId31"/>
    <p:sldId id="463" r:id="rId32"/>
    <p:sldId id="462" r:id="rId33"/>
    <p:sldId id="468" r:id="rId34"/>
    <p:sldId id="471" r:id="rId35"/>
    <p:sldId id="470" r:id="rId36"/>
    <p:sldId id="469" r:id="rId37"/>
    <p:sldId id="474" r:id="rId38"/>
    <p:sldId id="473" r:id="rId39"/>
    <p:sldId id="472" r:id="rId40"/>
    <p:sldId id="476" r:id="rId41"/>
    <p:sldId id="475" r:id="rId42"/>
    <p:sldId id="293" r:id="rId43"/>
    <p:sldId id="294" r:id="rId44"/>
    <p:sldId id="295" r:id="rId45"/>
    <p:sldId id="477" r:id="rId46"/>
    <p:sldId id="296" r:id="rId47"/>
    <p:sldId id="297" r:id="rId48"/>
    <p:sldId id="298" r:id="rId49"/>
    <p:sldId id="299" r:id="rId50"/>
    <p:sldId id="478" r:id="rId51"/>
    <p:sldId id="300" r:id="rId52"/>
    <p:sldId id="480" r:id="rId53"/>
    <p:sldId id="479" r:id="rId54"/>
    <p:sldId id="481" r:id="rId55"/>
    <p:sldId id="482" r:id="rId56"/>
    <p:sldId id="313" r:id="rId57"/>
    <p:sldId id="483" r:id="rId58"/>
    <p:sldId id="314" r:id="rId59"/>
    <p:sldId id="484" r:id="rId60"/>
    <p:sldId id="306" r:id="rId61"/>
    <p:sldId id="485" r:id="rId62"/>
    <p:sldId id="486" r:id="rId63"/>
    <p:sldId id="487" r:id="rId64"/>
    <p:sldId id="488" r:id="rId65"/>
    <p:sldId id="489" r:id="rId66"/>
    <p:sldId id="490" r:id="rId67"/>
    <p:sldId id="491" r:id="rId68"/>
    <p:sldId id="492" r:id="rId69"/>
    <p:sldId id="493" r:id="rId70"/>
    <p:sldId id="494" r:id="rId71"/>
    <p:sldId id="495" r:id="rId72"/>
    <p:sldId id="496" r:id="rId73"/>
    <p:sldId id="497" r:id="rId74"/>
    <p:sldId id="308" r:id="rId75"/>
    <p:sldId id="499" r:id="rId76"/>
    <p:sldId id="500" r:id="rId77"/>
    <p:sldId id="502" r:id="rId78"/>
    <p:sldId id="503" r:id="rId79"/>
    <p:sldId id="504" r:id="rId80"/>
    <p:sldId id="505" r:id="rId81"/>
    <p:sldId id="506" r:id="rId82"/>
    <p:sldId id="507" r:id="rId83"/>
    <p:sldId id="508" r:id="rId84"/>
    <p:sldId id="509" r:id="rId85"/>
    <p:sldId id="510" r:id="rId86"/>
    <p:sldId id="513" r:id="rId87"/>
    <p:sldId id="511" r:id="rId88"/>
    <p:sldId id="514" r:id="rId89"/>
    <p:sldId id="515" r:id="rId90"/>
    <p:sldId id="516" r:id="rId91"/>
    <p:sldId id="517" r:id="rId92"/>
    <p:sldId id="519" r:id="rId93"/>
    <p:sldId id="520" r:id="rId94"/>
    <p:sldId id="521" r:id="rId95"/>
    <p:sldId id="522" r:id="rId96"/>
    <p:sldId id="523" r:id="rId97"/>
    <p:sldId id="524" r:id="rId98"/>
    <p:sldId id="525" r:id="rId99"/>
    <p:sldId id="526" r:id="rId100"/>
    <p:sldId id="527" r:id="rId101"/>
    <p:sldId id="528" r:id="rId102"/>
    <p:sldId id="529" r:id="rId103"/>
    <p:sldId id="660" r:id="rId104"/>
    <p:sldId id="530" r:id="rId105"/>
    <p:sldId id="531" r:id="rId106"/>
    <p:sldId id="532" r:id="rId107"/>
    <p:sldId id="533" r:id="rId108"/>
    <p:sldId id="534" r:id="rId109"/>
    <p:sldId id="535" r:id="rId110"/>
    <p:sldId id="536" r:id="rId111"/>
    <p:sldId id="537" r:id="rId112"/>
    <p:sldId id="538" r:id="rId113"/>
    <p:sldId id="539" r:id="rId114"/>
    <p:sldId id="540" r:id="rId115"/>
    <p:sldId id="541" r:id="rId116"/>
    <p:sldId id="542" r:id="rId117"/>
    <p:sldId id="543" r:id="rId118"/>
    <p:sldId id="544" r:id="rId119"/>
    <p:sldId id="545" r:id="rId120"/>
    <p:sldId id="546" r:id="rId121"/>
    <p:sldId id="547" r:id="rId122"/>
    <p:sldId id="548" r:id="rId123"/>
    <p:sldId id="549" r:id="rId124"/>
    <p:sldId id="550" r:id="rId125"/>
    <p:sldId id="551" r:id="rId126"/>
    <p:sldId id="552" r:id="rId127"/>
    <p:sldId id="553" r:id="rId128"/>
    <p:sldId id="554" r:id="rId129"/>
    <p:sldId id="555" r:id="rId130"/>
    <p:sldId id="556" r:id="rId131"/>
    <p:sldId id="557" r:id="rId132"/>
    <p:sldId id="558" r:id="rId133"/>
    <p:sldId id="559" r:id="rId134"/>
    <p:sldId id="560" r:id="rId135"/>
    <p:sldId id="512" r:id="rId136"/>
    <p:sldId id="563" r:id="rId137"/>
    <p:sldId id="562" r:id="rId138"/>
    <p:sldId id="565" r:id="rId139"/>
    <p:sldId id="566" r:id="rId140"/>
    <p:sldId id="567" r:id="rId141"/>
    <p:sldId id="568" r:id="rId142"/>
    <p:sldId id="569" r:id="rId143"/>
    <p:sldId id="570" r:id="rId144"/>
    <p:sldId id="564" r:id="rId145"/>
    <p:sldId id="574" r:id="rId146"/>
    <p:sldId id="573" r:id="rId147"/>
    <p:sldId id="575" r:id="rId148"/>
    <p:sldId id="576" r:id="rId149"/>
    <p:sldId id="577" r:id="rId150"/>
    <p:sldId id="578" r:id="rId151"/>
    <p:sldId id="579" r:id="rId152"/>
    <p:sldId id="580" r:id="rId153"/>
    <p:sldId id="581" r:id="rId154"/>
    <p:sldId id="582" r:id="rId155"/>
    <p:sldId id="583" r:id="rId156"/>
    <p:sldId id="584" r:id="rId157"/>
    <p:sldId id="585" r:id="rId158"/>
    <p:sldId id="586" r:id="rId159"/>
    <p:sldId id="587" r:id="rId160"/>
    <p:sldId id="588" r:id="rId161"/>
    <p:sldId id="572" r:id="rId162"/>
    <p:sldId id="591" r:id="rId163"/>
    <p:sldId id="592" r:id="rId164"/>
    <p:sldId id="593" r:id="rId165"/>
    <p:sldId id="594" r:id="rId166"/>
    <p:sldId id="595" r:id="rId167"/>
    <p:sldId id="596" r:id="rId168"/>
    <p:sldId id="597" r:id="rId169"/>
    <p:sldId id="598" r:id="rId170"/>
    <p:sldId id="599" r:id="rId171"/>
    <p:sldId id="601" r:id="rId172"/>
    <p:sldId id="602" r:id="rId173"/>
    <p:sldId id="603" r:id="rId174"/>
    <p:sldId id="604" r:id="rId175"/>
    <p:sldId id="605" r:id="rId176"/>
    <p:sldId id="606" r:id="rId177"/>
    <p:sldId id="607" r:id="rId178"/>
    <p:sldId id="608" r:id="rId179"/>
    <p:sldId id="609" r:id="rId180"/>
    <p:sldId id="610" r:id="rId181"/>
    <p:sldId id="611" r:id="rId182"/>
    <p:sldId id="612" r:id="rId183"/>
    <p:sldId id="613" r:id="rId184"/>
    <p:sldId id="614" r:id="rId185"/>
    <p:sldId id="312" r:id="rId186"/>
    <p:sldId id="615" r:id="rId187"/>
    <p:sldId id="616" r:id="rId188"/>
    <p:sldId id="617" r:id="rId189"/>
    <p:sldId id="600" r:id="rId190"/>
    <p:sldId id="618" r:id="rId191"/>
    <p:sldId id="619" r:id="rId192"/>
    <p:sldId id="620" r:id="rId193"/>
    <p:sldId id="621" r:id="rId194"/>
    <p:sldId id="622" r:id="rId195"/>
    <p:sldId id="623" r:id="rId196"/>
    <p:sldId id="624" r:id="rId197"/>
    <p:sldId id="625" r:id="rId198"/>
    <p:sldId id="626" r:id="rId199"/>
    <p:sldId id="627" r:id="rId200"/>
    <p:sldId id="628" r:id="rId201"/>
    <p:sldId id="629" r:id="rId202"/>
    <p:sldId id="631" r:id="rId203"/>
    <p:sldId id="632" r:id="rId204"/>
    <p:sldId id="633" r:id="rId205"/>
    <p:sldId id="634" r:id="rId206"/>
    <p:sldId id="635" r:id="rId207"/>
    <p:sldId id="636" r:id="rId208"/>
    <p:sldId id="637" r:id="rId209"/>
    <p:sldId id="638" r:id="rId210"/>
    <p:sldId id="639" r:id="rId211"/>
    <p:sldId id="332" r:id="rId212"/>
    <p:sldId id="640" r:id="rId213"/>
    <p:sldId id="641" r:id="rId214"/>
    <p:sldId id="642" r:id="rId215"/>
    <p:sldId id="643" r:id="rId216"/>
    <p:sldId id="644" r:id="rId217"/>
    <p:sldId id="645" r:id="rId218"/>
    <p:sldId id="646" r:id="rId219"/>
    <p:sldId id="647" r:id="rId220"/>
    <p:sldId id="648" r:id="rId221"/>
    <p:sldId id="649" r:id="rId222"/>
    <p:sldId id="650" r:id="rId223"/>
    <p:sldId id="651" r:id="rId224"/>
    <p:sldId id="652" r:id="rId225"/>
    <p:sldId id="653" r:id="rId226"/>
    <p:sldId id="654" r:id="rId227"/>
    <p:sldId id="655" r:id="rId228"/>
    <p:sldId id="656" r:id="rId229"/>
    <p:sldId id="657" r:id="rId230"/>
    <p:sldId id="658" r:id="rId231"/>
    <p:sldId id="661" r:id="rId23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5D110F"/>
    <a:srgbClr val="2000A8"/>
    <a:srgbClr val="793905"/>
    <a:srgbClr val="FFF6E5"/>
    <a:srgbClr val="FFF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687" autoAdjust="0"/>
    <p:restoredTop sz="94660"/>
  </p:normalViewPr>
  <p:slideViewPr>
    <p:cSldViewPr>
      <p:cViewPr>
        <p:scale>
          <a:sx n="70" d="100"/>
          <a:sy n="70" d="100"/>
        </p:scale>
        <p:origin x="-1662"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customXml" Target="../customXml/item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customXml" Target="../customXml/item2.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customXml" Target="../customXml/item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customXml" Target="../customXml/item4.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charset="0"/>
                <a:ea typeface="Arial" charset="0"/>
                <a:cs typeface="Arial" charset="0"/>
              </a:defRPr>
            </a:lvl1pPr>
          </a:lstStyle>
          <a:p>
            <a:pPr>
              <a:defRPr/>
            </a:pPr>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charset="0"/>
                <a:ea typeface="Arial" charset="0"/>
                <a:cs typeface="Arial" charset="0"/>
              </a:defRPr>
            </a:lvl1pPr>
          </a:lstStyle>
          <a:p>
            <a:pPr>
              <a:defRPr/>
            </a:pPr>
            <a:fld id="{233E58B5-184F-4250-9A66-494ABB90EA69}" type="slidenum">
              <a:rPr lang="fa-IR"/>
              <a:pPr>
                <a:defRPr/>
              </a:pPr>
              <a:t>‹#›</a:t>
            </a:fld>
            <a:endParaRPr lang="fa-IR"/>
          </a:p>
        </p:txBody>
      </p:sp>
    </p:spTree>
    <p:extLst>
      <p:ext uri="{BB962C8B-B14F-4D97-AF65-F5344CB8AC3E}">
        <p14:creationId xmlns:p14="http://schemas.microsoft.com/office/powerpoint/2010/main" val="186525837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charset="0"/>
                <a:ea typeface="Arial" charset="0"/>
                <a:cs typeface="Arial" charset="0"/>
              </a:defRPr>
            </a:lvl1pPr>
          </a:lstStyle>
          <a:p>
            <a:pPr>
              <a:defRPr/>
            </a:pPr>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charset="0"/>
                <a:ea typeface="Arial" charset="0"/>
                <a:cs typeface="Arial" charset="0"/>
              </a:defRPr>
            </a:lvl1pPr>
          </a:lstStyle>
          <a:p>
            <a:pPr>
              <a:defRPr/>
            </a:pPr>
            <a:fld id="{97872CDD-5AB9-47AD-9F67-DBB0666491D2}" type="slidenum">
              <a:rPr lang="fa-IR"/>
              <a:pPr>
                <a:defRPr/>
              </a:pPr>
              <a:t>‹#›</a:t>
            </a:fld>
            <a:endParaRPr lang="fa-IR"/>
          </a:p>
        </p:txBody>
      </p:sp>
    </p:spTree>
    <p:extLst>
      <p:ext uri="{BB962C8B-B14F-4D97-AF65-F5344CB8AC3E}">
        <p14:creationId xmlns:p14="http://schemas.microsoft.com/office/powerpoint/2010/main" val="428682319"/>
      </p:ext>
    </p:extLst>
  </p:cSld>
  <p:clrMap bg1="lt1" tx1="dk1" bg2="lt2" tx2="dk2" accent1="accent1" accent2="accent2" accent3="accent3" accent4="accent4" accent5="accent5" accent6="accent6" hlink="hlink" folHlink="folHlink"/>
  <p:hf hdr="0"/>
  <p:notesStyle>
    <a:lvl1pPr algn="r" rtl="1" eaLnBrk="0" fontAlgn="base" hangingPunct="0">
      <a:spcBef>
        <a:spcPct val="30000"/>
      </a:spcBef>
      <a:spcAft>
        <a:spcPct val="0"/>
      </a:spcAft>
      <a:defRPr sz="1200" kern="1200">
        <a:solidFill>
          <a:schemeClr val="tx1"/>
        </a:solidFill>
        <a:latin typeface="+mn-lt"/>
        <a:ea typeface="Arial" charset="0"/>
        <a:cs typeface="+mn-cs"/>
      </a:defRPr>
    </a:lvl1pPr>
    <a:lvl2pPr marL="457200" algn="r" rtl="1" eaLnBrk="0" fontAlgn="base" hangingPunct="0">
      <a:spcBef>
        <a:spcPct val="30000"/>
      </a:spcBef>
      <a:spcAft>
        <a:spcPct val="0"/>
      </a:spcAft>
      <a:defRPr sz="1200" kern="1200">
        <a:solidFill>
          <a:schemeClr val="tx1"/>
        </a:solidFill>
        <a:latin typeface="+mn-lt"/>
        <a:ea typeface="Arial" charset="0"/>
        <a:cs typeface="+mn-cs"/>
      </a:defRPr>
    </a:lvl2pPr>
    <a:lvl3pPr marL="914400" algn="r" rtl="1" eaLnBrk="0" fontAlgn="base" hangingPunct="0">
      <a:spcBef>
        <a:spcPct val="30000"/>
      </a:spcBef>
      <a:spcAft>
        <a:spcPct val="0"/>
      </a:spcAft>
      <a:defRPr sz="1200" kern="1200">
        <a:solidFill>
          <a:schemeClr val="tx1"/>
        </a:solidFill>
        <a:latin typeface="+mn-lt"/>
        <a:ea typeface="Arial" charset="0"/>
        <a:cs typeface="+mn-cs"/>
      </a:defRPr>
    </a:lvl3pPr>
    <a:lvl4pPr marL="1371600" algn="r" rtl="1" eaLnBrk="0" fontAlgn="base" hangingPunct="0">
      <a:spcBef>
        <a:spcPct val="30000"/>
      </a:spcBef>
      <a:spcAft>
        <a:spcPct val="0"/>
      </a:spcAft>
      <a:defRPr sz="1200" kern="1200">
        <a:solidFill>
          <a:schemeClr val="tx1"/>
        </a:solidFill>
        <a:latin typeface="+mn-lt"/>
        <a:ea typeface="Arial" charset="0"/>
        <a:cs typeface="+mn-cs"/>
      </a:defRPr>
    </a:lvl4pPr>
    <a:lvl5pPr marL="1828800" algn="r" rtl="1" eaLnBrk="0" fontAlgn="base" hangingPunct="0">
      <a:spcBef>
        <a:spcPct val="30000"/>
      </a:spcBef>
      <a:spcAft>
        <a:spcPct val="0"/>
      </a:spcAft>
      <a:defRPr sz="1200" kern="1200">
        <a:solidFill>
          <a:schemeClr val="tx1"/>
        </a:solidFill>
        <a:latin typeface="+mn-lt"/>
        <a:ea typeface="Arial" charset="0"/>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a:lstStyle/>
          <a:p>
            <a:endParaRPr lang="fa-IR" smtClean="0"/>
          </a:p>
        </p:txBody>
      </p:sp>
      <p:sp>
        <p:nvSpPr>
          <p:cNvPr id="212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46D4B8-581B-4355-B038-3A44BC34F7EA}" type="slidenum">
              <a:rPr lang="ar-SA" smtClean="0">
                <a:latin typeface="Arial" charset="0"/>
                <a:cs typeface="Arial" charset="0"/>
              </a:rPr>
              <a:pPr/>
              <a:t>1</a:t>
            </a:fld>
            <a:endParaRPr lang="fa-IR" smtClean="0">
              <a:latin typeface="Arial" charset="0"/>
              <a:cs typeface="Arial" charset="0"/>
            </a:endParaRPr>
          </a:p>
        </p:txBody>
      </p:sp>
      <p:sp>
        <p:nvSpPr>
          <p:cNvPr id="21299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fa-IR" smtClean="0">
              <a:latin typeface="Arial" charset="0"/>
              <a:cs typeface="Arial" charset="0"/>
            </a:endParaRPr>
          </a:p>
        </p:txBody>
      </p:sp>
      <p:sp>
        <p:nvSpPr>
          <p:cNvPr id="212998"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fa-I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a:lstStyle/>
          <a:p>
            <a:endParaRPr lang="en-US" smtClean="0">
              <a:cs typeface="Arial" charset="0"/>
            </a:endParaRPr>
          </a:p>
        </p:txBody>
      </p:sp>
      <p:sp>
        <p:nvSpPr>
          <p:cNvPr id="21504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fa-IR" smtClean="0">
              <a:latin typeface="Arial" charset="0"/>
              <a:cs typeface="Arial" charset="0"/>
            </a:endParaRPr>
          </a:p>
        </p:txBody>
      </p:sp>
      <p:sp>
        <p:nvSpPr>
          <p:cNvPr id="2150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fa-I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4416A7DA-FB16-49FA-9F63-7ED6747427F0}" type="datetimeFigureOut">
              <a:rPr lang="fa-IR"/>
              <a:pPr>
                <a:defRPr/>
              </a:pPr>
              <a:t>11/18/1436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B09E69D8-C11C-48BD-A2DC-3821548AAB7F}" type="slidenum">
              <a:rPr lang="fa-IR"/>
              <a:pPr>
                <a:defRPr/>
              </a:pPr>
              <a:t>‹#›</a:t>
            </a:fld>
            <a:endParaRPr lang="fa-IR"/>
          </a:p>
        </p:txBody>
      </p:sp>
    </p:spTree>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842A3581-814B-4186-BCB0-47D6B3261E53}" type="datetimeFigureOut">
              <a:rPr lang="fa-IR"/>
              <a:pPr>
                <a:defRPr/>
              </a:pPr>
              <a:t>11/18/1436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4DB41B25-12A5-4F70-88BD-2706CF42D000}" type="slidenum">
              <a:rPr lang="fa-IR"/>
              <a:pPr>
                <a:defRPr/>
              </a:pPr>
              <a:t>‹#›</a:t>
            </a:fld>
            <a:endParaRPr lang="fa-IR"/>
          </a:p>
        </p:txBody>
      </p:sp>
    </p:spTree>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4579844F-CE4C-4F5C-A87B-CF191A799223}" type="datetimeFigureOut">
              <a:rPr lang="fa-IR"/>
              <a:pPr>
                <a:defRPr/>
              </a:pPr>
              <a:t>11/18/1436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60CAF5DB-7787-4BF3-8384-B2F601995053}" type="slidenum">
              <a:rPr lang="fa-IR"/>
              <a:pPr>
                <a:defRPr/>
              </a:pPr>
              <a:t>‹#›</a:t>
            </a:fld>
            <a:endParaRPr lang="fa-IR"/>
          </a:p>
        </p:txBody>
      </p:sp>
    </p:spTree>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652F4D17-1D5C-4902-8AE2-0798BDD6C6FF}" type="datetimeFigureOut">
              <a:rPr lang="fa-IR"/>
              <a:pPr>
                <a:defRPr/>
              </a:pPr>
              <a:t>11/18/1436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DF1CD5D0-A1C9-4375-BB03-3DDBFB6376ED}" type="slidenum">
              <a:rPr lang="fa-IR"/>
              <a:pPr>
                <a:defRPr/>
              </a:pPr>
              <a:t>‹#›</a:t>
            </a:fld>
            <a:endParaRPr lang="fa-IR"/>
          </a:p>
        </p:txBody>
      </p:sp>
    </p:spTree>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8D2AD8-A2B2-49AD-9074-B25D4777C21B}" type="datetimeFigureOut">
              <a:rPr lang="fa-IR"/>
              <a:pPr>
                <a:defRPr/>
              </a:pPr>
              <a:t>11/18/1436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1077647-D481-47F0-92F4-E841FFA7B800}" type="slidenum">
              <a:rPr lang="fa-IR"/>
              <a:pPr>
                <a:defRPr/>
              </a:pPr>
              <a:t>‹#›</a:t>
            </a:fld>
            <a:endParaRPr lang="fa-IR"/>
          </a:p>
        </p:txBody>
      </p:sp>
    </p:spTree>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7EEE2A4A-543F-43B9-BA95-F19605DEF204}" type="datetimeFigureOut">
              <a:rPr lang="fa-IR"/>
              <a:pPr>
                <a:defRPr/>
              </a:pPr>
              <a:t>11/18/1436</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3B0E0907-4F89-4450-A2BE-4651D45189AD}" type="slidenum">
              <a:rPr lang="fa-IR"/>
              <a:pPr>
                <a:defRPr/>
              </a:pPr>
              <a:t>‹#›</a:t>
            </a:fld>
            <a:endParaRPr lang="fa-IR"/>
          </a:p>
        </p:txBody>
      </p:sp>
    </p:spTree>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74C3447C-04CE-480C-AA5F-FA041222A28D}" type="datetimeFigureOut">
              <a:rPr lang="fa-IR"/>
              <a:pPr>
                <a:defRPr/>
              </a:pPr>
              <a:t>11/18/1436</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8FF746EA-2E3D-4D1C-85CD-7A211BA4CC23}" type="slidenum">
              <a:rPr lang="fa-IR"/>
              <a:pPr>
                <a:defRPr/>
              </a:pPr>
              <a:t>‹#›</a:t>
            </a:fld>
            <a:endParaRPr lang="fa-IR"/>
          </a:p>
        </p:txBody>
      </p:sp>
    </p:spTree>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7DE1C6C9-7130-49ED-A5A5-CB91CBED8868}" type="datetimeFigureOut">
              <a:rPr lang="fa-IR"/>
              <a:pPr>
                <a:defRPr/>
              </a:pPr>
              <a:t>11/18/1436</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AA477EC4-C9B6-4FEA-ABA1-9BF0F370E38E}" type="slidenum">
              <a:rPr lang="fa-IR"/>
              <a:pPr>
                <a:defRPr/>
              </a:pPr>
              <a:t>‹#›</a:t>
            </a:fld>
            <a:endParaRPr lang="fa-IR"/>
          </a:p>
        </p:txBody>
      </p:sp>
    </p:spTree>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6FFBD7-EE72-4BA7-9831-4CB2AB5114A2}" type="datetimeFigureOut">
              <a:rPr lang="fa-IR"/>
              <a:pPr>
                <a:defRPr/>
              </a:pPr>
              <a:t>11/18/1436</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F5599C1B-DD9B-4B28-9D04-D5D6104B9D6C}" type="slidenum">
              <a:rPr lang="fa-IR"/>
              <a:pPr>
                <a:defRPr/>
              </a:pPr>
              <a:t>‹#›</a:t>
            </a:fld>
            <a:endParaRPr lang="fa-IR"/>
          </a:p>
        </p:txBody>
      </p:sp>
    </p:spTree>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338430-9806-4F26-B1B0-A8A58840E072}" type="datetimeFigureOut">
              <a:rPr lang="fa-IR"/>
              <a:pPr>
                <a:defRPr/>
              </a:pPr>
              <a:t>11/18/1436</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B20FB785-6E1F-4568-9E3E-B15E7616A4E7}" type="slidenum">
              <a:rPr lang="fa-IR"/>
              <a:pPr>
                <a:defRPr/>
              </a:pPr>
              <a:t>‹#›</a:t>
            </a:fld>
            <a:endParaRPr lang="fa-IR"/>
          </a:p>
        </p:txBody>
      </p:sp>
    </p:spTree>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2D55F-73C9-40CB-BE71-3233EF67A307}" type="datetimeFigureOut">
              <a:rPr lang="fa-IR"/>
              <a:pPr>
                <a:defRPr/>
              </a:pPr>
              <a:t>11/18/1436</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2A2983D3-7576-41FE-A270-13F9C39A8EE1}" type="slidenum">
              <a:rPr lang="fa-IR"/>
              <a:pPr>
                <a:defRPr/>
              </a:pPr>
              <a:t>‹#›</a:t>
            </a:fld>
            <a:endParaRPr lang="fa-IR"/>
          </a:p>
        </p:txBody>
      </p:sp>
    </p:spTree>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Arial" charset="0"/>
                <a:cs typeface="Arial" charset="0"/>
              </a:defRPr>
            </a:lvl1pPr>
          </a:lstStyle>
          <a:p>
            <a:pPr>
              <a:defRPr/>
            </a:pPr>
            <a:fld id="{4BEAE1AF-ECB6-4898-8427-65A8677D6FB4}" type="datetimeFigureOut">
              <a:rPr lang="fa-IR"/>
              <a:pPr>
                <a:defRPr/>
              </a:pPr>
              <a:t>11/18/1436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Arial" charset="0"/>
                <a:cs typeface="Arial" charset="0"/>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itchFamily="34" charset="0"/>
                <a:ea typeface="Arial" charset="0"/>
                <a:cs typeface="Arial" charset="0"/>
              </a:defRPr>
            </a:lvl1pPr>
          </a:lstStyle>
          <a:p>
            <a:pPr>
              <a:defRPr/>
            </a:pPr>
            <a:fld id="{C762FD1C-AF20-4F98-A621-DBEB56730954}"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fade/>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Arial" charset="0"/>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Arial" charset="0"/>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Arial" charset="0"/>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Arial" charset="0"/>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Arial" charset="0"/>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67544" y="476672"/>
            <a:ext cx="8208912" cy="720080"/>
          </a:xfrm>
          <a:prstGeom prst="roundRect">
            <a:avLst/>
          </a:prstGeom>
          <a:ln>
            <a:solidFill>
              <a:schemeClr val="accent6">
                <a:lumMod val="75000"/>
              </a:schemeClr>
            </a:solid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27" name="TextBox 26"/>
          <p:cNvSpPr txBox="1"/>
          <p:nvPr/>
        </p:nvSpPr>
        <p:spPr>
          <a:xfrm>
            <a:off x="179512" y="1412776"/>
            <a:ext cx="8784976" cy="2554545"/>
          </a:xfrm>
          <a:prstGeom prst="rect">
            <a:avLst/>
          </a:prstGeom>
          <a:noFill/>
          <a:effectLst>
            <a:outerShdw blurRad="50800" dist="38100" dir="5400000" algn="t" rotWithShape="0">
              <a:prstClr val="black">
                <a:alpha val="40000"/>
              </a:prstClr>
            </a:outerShdw>
          </a:effectLst>
        </p:spPr>
        <p:txBody>
          <a:bodyPr wrap="square" rtlCol="1">
            <a:spAutoFit/>
          </a:bodyPr>
          <a:lstStyle/>
          <a:p>
            <a:pPr fontAlgn="auto">
              <a:spcBef>
                <a:spcPts val="0"/>
              </a:spcBef>
              <a:spcAft>
                <a:spcPts val="0"/>
              </a:spcAft>
              <a:defRPr/>
            </a:pPr>
            <a:r>
              <a:rPr lang="fa-IR" sz="2800" b="1" dirty="0">
                <a:ln w="31550" cmpd="sng">
                  <a:noFill/>
                  <a:prstDash val="solid"/>
                </a:ln>
                <a:solidFill>
                  <a:srgbClr val="FFFFFF"/>
                </a:solidFill>
                <a:effectLst>
                  <a:glow rad="63500">
                    <a:schemeClr val="accent1">
                      <a:satMod val="175000"/>
                      <a:alpha val="40000"/>
                    </a:schemeClr>
                  </a:glow>
                  <a:outerShdw blurRad="50800" dist="38100" dir="5400000" algn="t" rotWithShape="0">
                    <a:prstClr val="black">
                      <a:alpha val="40000"/>
                    </a:prstClr>
                  </a:outerShdw>
                </a:effectLst>
                <a:latin typeface="Arial" pitchFamily="34" charset="0"/>
                <a:cs typeface="B Titr" pitchFamily="2" charset="-78"/>
              </a:rPr>
              <a:t>خلاصه کتاب </a:t>
            </a:r>
            <a:endParaRPr lang="fa-IR" sz="3600" b="1" dirty="0">
              <a:ln w="31550" cmpd="sng">
                <a:noFill/>
                <a:prstDash val="solid"/>
              </a:ln>
              <a:solidFill>
                <a:srgbClr val="FFFFFF"/>
              </a:solidFill>
              <a:effectLst>
                <a:glow rad="63500">
                  <a:schemeClr val="accent1">
                    <a:satMod val="175000"/>
                    <a:alpha val="40000"/>
                  </a:schemeClr>
                </a:glow>
                <a:outerShdw blurRad="50800" dist="38100" dir="5400000" algn="t" rotWithShape="0">
                  <a:prstClr val="black">
                    <a:alpha val="40000"/>
                  </a:prstClr>
                </a:outerShdw>
              </a:effectLst>
              <a:latin typeface="Arial" pitchFamily="34" charset="0"/>
              <a:cs typeface="B Titr" pitchFamily="2" charset="-78"/>
            </a:endParaRPr>
          </a:p>
          <a:p>
            <a:pPr algn="ctr" fontAlgn="auto">
              <a:spcBef>
                <a:spcPts val="0"/>
              </a:spcBef>
              <a:spcAft>
                <a:spcPts val="0"/>
              </a:spcAft>
              <a:defRPr/>
            </a:pPr>
            <a:endParaRPr lang="fa-IR" sz="1000" b="1" dirty="0">
              <a:ln w="31550" cmpd="sng">
                <a:solidFill>
                  <a:srgbClr val="005802"/>
                </a:solidFill>
                <a:prstDash val="solid"/>
              </a:ln>
              <a:solidFill>
                <a:srgbClr val="FFFFFF"/>
              </a:solidFill>
              <a:effectLst>
                <a:glow rad="63500">
                  <a:schemeClr val="accent3">
                    <a:satMod val="175000"/>
                    <a:alpha val="40000"/>
                  </a:schemeClr>
                </a:glow>
                <a:outerShdw blurRad="215900" dist="76200" dir="5400000" algn="tl" rotWithShape="0">
                  <a:prstClr val="black">
                    <a:alpha val="58000"/>
                  </a:prstClr>
                </a:outerShdw>
              </a:effectLst>
              <a:latin typeface="+mn-lt"/>
              <a:cs typeface="B Titr" pitchFamily="2" charset="-78"/>
            </a:endParaRPr>
          </a:p>
          <a:p>
            <a:pPr algn="ctr" fontAlgn="auto">
              <a:spcBef>
                <a:spcPts val="0"/>
              </a:spcBef>
              <a:spcAft>
                <a:spcPts val="0"/>
              </a:spcAft>
              <a:defRPr/>
            </a:pPr>
            <a:endParaRPr lang="fa-IR" sz="2000" b="1" dirty="0">
              <a:ln w="31550" cmpd="sng">
                <a:solidFill>
                  <a:srgbClr val="005802"/>
                </a:solidFill>
                <a:prstDash val="solid"/>
              </a:ln>
              <a:solidFill>
                <a:srgbClr val="FFFFFF"/>
              </a:solidFill>
              <a:effectLst>
                <a:glow rad="63500">
                  <a:schemeClr val="accent3">
                    <a:satMod val="175000"/>
                    <a:alpha val="40000"/>
                  </a:schemeClr>
                </a:glow>
                <a:outerShdw blurRad="215900" dist="76200" dir="5400000" algn="tl" rotWithShape="0">
                  <a:prstClr val="black">
                    <a:alpha val="58000"/>
                  </a:prstClr>
                </a:outerShdw>
              </a:effectLst>
              <a:latin typeface="+mn-lt"/>
              <a:cs typeface="B Titr" pitchFamily="2" charset="-78"/>
            </a:endParaRPr>
          </a:p>
          <a:p>
            <a:pPr algn="ctr" fontAlgn="auto">
              <a:spcBef>
                <a:spcPts val="0"/>
              </a:spcBef>
              <a:spcAft>
                <a:spcPts val="0"/>
              </a:spcAft>
              <a:defRPr/>
            </a:pPr>
            <a:endParaRPr lang="fa-IR" sz="2800" b="1" dirty="0">
              <a:ln w="31550" cmpd="sng">
                <a:solidFill>
                  <a:srgbClr val="005802"/>
                </a:solidFill>
                <a:prstDash val="solid"/>
              </a:ln>
              <a:solidFill>
                <a:srgbClr val="FFFFFF"/>
              </a:solidFill>
              <a:effectLst>
                <a:glow rad="63500">
                  <a:schemeClr val="accent3">
                    <a:satMod val="175000"/>
                    <a:alpha val="40000"/>
                  </a:schemeClr>
                </a:glow>
                <a:outerShdw blurRad="215900" dist="76200" dir="5400000" algn="tl" rotWithShape="0">
                  <a:prstClr val="black">
                    <a:alpha val="58000"/>
                  </a:prstClr>
                </a:outerShdw>
              </a:effectLst>
              <a:latin typeface="+mn-lt"/>
              <a:cs typeface="B Titr" pitchFamily="2" charset="-78"/>
            </a:endParaRPr>
          </a:p>
          <a:p>
            <a:pPr algn="ctr" fontAlgn="auto">
              <a:spcBef>
                <a:spcPts val="0"/>
              </a:spcBef>
              <a:spcAft>
                <a:spcPts val="0"/>
              </a:spcAft>
              <a:defRPr/>
            </a:pPr>
            <a:endParaRPr lang="fa-IR" b="1" dirty="0">
              <a:ln w="31550" cmpd="sng">
                <a:solidFill>
                  <a:srgbClr val="005802"/>
                </a:solidFill>
                <a:prstDash val="solid"/>
              </a:ln>
              <a:solidFill>
                <a:srgbClr val="FFFFFF"/>
              </a:solidFill>
              <a:effectLst>
                <a:glow rad="63500">
                  <a:schemeClr val="accent3">
                    <a:satMod val="175000"/>
                    <a:alpha val="40000"/>
                  </a:schemeClr>
                </a:glow>
                <a:outerShdw blurRad="215900" dist="76200" dir="5400000" algn="tl" rotWithShape="0">
                  <a:prstClr val="black">
                    <a:alpha val="58000"/>
                  </a:prstClr>
                </a:outerShdw>
              </a:effectLst>
              <a:latin typeface="+mn-lt"/>
              <a:cs typeface="B Titr" pitchFamily="2" charset="-78"/>
            </a:endParaRPr>
          </a:p>
          <a:p>
            <a:pPr algn="ctr" fontAlgn="auto">
              <a:spcBef>
                <a:spcPts val="0"/>
              </a:spcBef>
              <a:spcAft>
                <a:spcPts val="0"/>
              </a:spcAft>
              <a:defRPr/>
            </a:pPr>
            <a:endParaRPr lang="fa-IR" b="1" dirty="0">
              <a:ln w="31550" cmpd="sng">
                <a:solidFill>
                  <a:srgbClr val="005802"/>
                </a:solidFill>
                <a:prstDash val="solid"/>
              </a:ln>
              <a:solidFill>
                <a:srgbClr val="FFFFFF"/>
              </a:solidFill>
              <a:effectLst>
                <a:glow rad="63500">
                  <a:schemeClr val="accent3">
                    <a:satMod val="175000"/>
                    <a:alpha val="40000"/>
                  </a:schemeClr>
                </a:glow>
                <a:outerShdw blurRad="215900" dist="76200" dir="5400000" algn="tl" rotWithShape="0">
                  <a:prstClr val="black">
                    <a:alpha val="58000"/>
                  </a:prstClr>
                </a:outerShdw>
              </a:effectLst>
              <a:latin typeface="+mn-lt"/>
              <a:cs typeface="B Titr" pitchFamily="2" charset="-78"/>
            </a:endParaRPr>
          </a:p>
          <a:p>
            <a:pPr algn="l" fontAlgn="auto">
              <a:spcBef>
                <a:spcPts val="0"/>
              </a:spcBef>
              <a:spcAft>
                <a:spcPts val="0"/>
              </a:spcAft>
              <a:defRPr/>
            </a:pPr>
            <a:r>
              <a:rPr lang="fa-IR" sz="3200" b="1" dirty="0" smtClean="0">
                <a:ln w="31550" cmpd="sng">
                  <a:noFill/>
                  <a:prstDash val="solid"/>
                </a:ln>
                <a:solidFill>
                  <a:srgbClr val="FFFFFF"/>
                </a:solidFill>
                <a:effectLst>
                  <a:glow rad="63500">
                    <a:schemeClr val="accent1">
                      <a:satMod val="175000"/>
                      <a:alpha val="40000"/>
                    </a:schemeClr>
                  </a:glow>
                  <a:outerShdw blurRad="215900" dist="76200" dir="5400000" algn="tl" rotWithShape="0">
                    <a:prstClr val="black">
                      <a:alpha val="58000"/>
                    </a:prstClr>
                  </a:outerShdw>
                </a:effectLst>
                <a:latin typeface="+mn-lt"/>
                <a:cs typeface="B Titr" pitchFamily="2" charset="-78"/>
              </a:rPr>
              <a:t>گری دسلر  </a:t>
            </a:r>
            <a:endParaRPr lang="fa-IR" sz="3200" b="1" dirty="0">
              <a:ln w="31550" cmpd="sng">
                <a:noFill/>
                <a:prstDash val="solid"/>
              </a:ln>
              <a:solidFill>
                <a:srgbClr val="FFFFFF"/>
              </a:solidFill>
              <a:effectLst>
                <a:glow rad="63500">
                  <a:schemeClr val="accent1">
                    <a:satMod val="175000"/>
                    <a:alpha val="40000"/>
                  </a:schemeClr>
                </a:glow>
                <a:outerShdw blurRad="215900" dist="76200" dir="5400000" algn="tl" rotWithShape="0">
                  <a:prstClr val="black">
                    <a:alpha val="58000"/>
                  </a:prstClr>
                </a:outerShdw>
              </a:effectLst>
              <a:latin typeface="+mn-lt"/>
              <a:cs typeface="B Titr" pitchFamily="2" charset="-78"/>
            </a:endParaRPr>
          </a:p>
        </p:txBody>
      </p:sp>
      <p:sp>
        <p:nvSpPr>
          <p:cNvPr id="33" name="Rectangle 32"/>
          <p:cNvSpPr/>
          <p:nvPr/>
        </p:nvSpPr>
        <p:spPr>
          <a:xfrm>
            <a:off x="0" y="2060848"/>
            <a:ext cx="9143999" cy="1169551"/>
          </a:xfrm>
          <a:prstGeom prst="rect">
            <a:avLst/>
          </a:prstGeom>
        </p:spPr>
        <p:txBody>
          <a:bodyPr wrap="square">
            <a:spAutoFit/>
            <a:scene3d>
              <a:camera prst="orthographicFront"/>
              <a:lightRig rig="threePt" dir="t"/>
            </a:scene3d>
            <a:sp3d extrusionH="57150">
              <a:bevelT w="82550" h="38100" prst="coolSlant"/>
            </a:sp3d>
          </a:bodyPr>
          <a:lstStyle/>
          <a:p>
            <a:pPr algn="ctr" fontAlgn="auto">
              <a:spcBef>
                <a:spcPts val="0"/>
              </a:spcBef>
              <a:spcAft>
                <a:spcPts val="0"/>
              </a:spcAft>
              <a:defRPr/>
            </a:pPr>
            <a:r>
              <a:rPr lang="fa-IR" sz="6800" b="1" dirty="0" smtClean="0">
                <a:ln w="31550" cmpd="sng">
                  <a:solidFill>
                    <a:srgbClr val="005802"/>
                  </a:solidFill>
                  <a:prstDash val="solid"/>
                </a:ln>
                <a:solidFill>
                  <a:srgbClr val="FFFFFF"/>
                </a:solidFill>
                <a:effectLst>
                  <a:glow rad="63500">
                    <a:schemeClr val="accent3">
                      <a:satMod val="175000"/>
                      <a:alpha val="40000"/>
                    </a:schemeClr>
                  </a:glow>
                  <a:outerShdw blurRad="215900" dist="76200" dir="5400000" algn="tl" rotWithShape="0">
                    <a:prstClr val="black">
                      <a:alpha val="58000"/>
                    </a:prstClr>
                  </a:outerShdw>
                </a:effectLst>
                <a:latin typeface="Arial" pitchFamily="34" charset="0"/>
                <a:cs typeface="B Titr" pitchFamily="2" charset="-78"/>
              </a:rPr>
              <a:t>مبانی مدیریت منابع انسانی</a:t>
            </a:r>
          </a:p>
        </p:txBody>
      </p:sp>
      <p:sp>
        <p:nvSpPr>
          <p:cNvPr id="8" name="Oval 7">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0" name="TextBox 9"/>
          <p:cNvSpPr txBox="1">
            <a:spLocks noChangeArrowheads="1"/>
          </p:cNvSpPr>
          <p:nvPr/>
        </p:nvSpPr>
        <p:spPr bwMode="auto">
          <a:xfrm>
            <a:off x="3059832" y="5929313"/>
            <a:ext cx="1224136" cy="600164"/>
          </a:xfrm>
          <a:prstGeom prst="rect">
            <a:avLst/>
          </a:prstGeom>
          <a:noFill/>
          <a:ln w="9525">
            <a:noFill/>
            <a:miter lim="800000"/>
            <a:headEnd/>
            <a:tailEnd/>
          </a:ln>
        </p:spPr>
        <p:txBody>
          <a:bodyPr wrap="square">
            <a:spAutoFit/>
          </a:bodyPr>
          <a:lstStyle/>
          <a:p>
            <a:pPr algn="ctr">
              <a:lnSpc>
                <a:spcPct val="150000"/>
              </a:lnSpc>
              <a:defRPr/>
            </a:pPr>
            <a:r>
              <a:rPr lang="fa-IR" sz="2400" dirty="0" smtClean="0">
                <a:effectLst>
                  <a:outerShdw blurRad="60007" dist="310007" dir="7680000" sy="30000" kx="1300200" algn="ctr" rotWithShape="0">
                    <a:prstClr val="black">
                      <a:alpha val="32000"/>
                    </a:prstClr>
                  </a:outerShdw>
                </a:effectLst>
                <a:latin typeface="Angsana New" pitchFamily="18" charset="-34"/>
                <a:cs typeface="B Homa" pitchFamily="2" charset="-78"/>
              </a:rPr>
              <a:t>1391</a:t>
            </a:r>
            <a:endParaRPr lang="fa-IR" sz="2400" dirty="0">
              <a:effectLst>
                <a:outerShdw blurRad="60007" dist="310007" dir="7680000" sy="30000" kx="1300200" algn="ctr" rotWithShape="0">
                  <a:prstClr val="black">
                    <a:alpha val="32000"/>
                  </a:prstClr>
                </a:outerShdw>
              </a:effectLst>
              <a:latin typeface="Angsana New" pitchFamily="18" charset="-34"/>
              <a:cs typeface="B Homa" pitchFamily="2" charset="-78"/>
            </a:endParaRPr>
          </a:p>
        </p:txBody>
      </p:sp>
      <p:sp>
        <p:nvSpPr>
          <p:cNvPr id="11" name="TextBox 10"/>
          <p:cNvSpPr txBox="1">
            <a:spLocks noChangeArrowheads="1"/>
          </p:cNvSpPr>
          <p:nvPr/>
        </p:nvSpPr>
        <p:spPr bwMode="auto">
          <a:xfrm>
            <a:off x="4788024" y="5951240"/>
            <a:ext cx="864096" cy="646331"/>
          </a:xfrm>
          <a:prstGeom prst="rect">
            <a:avLst/>
          </a:prstGeom>
          <a:noFill/>
          <a:ln w="9525">
            <a:noFill/>
            <a:miter lim="800000"/>
            <a:headEnd/>
            <a:tailEnd/>
          </a:ln>
        </p:spPr>
        <p:txBody>
          <a:bodyPr wrap="square">
            <a:spAutoFit/>
          </a:bodyPr>
          <a:lstStyle/>
          <a:p>
            <a:pPr algn="ctr">
              <a:lnSpc>
                <a:spcPct val="150000"/>
              </a:lnSpc>
              <a:defRPr/>
            </a:pPr>
            <a:r>
              <a:rPr lang="fa-IR" sz="2400" dirty="0" smtClean="0">
                <a:effectLst>
                  <a:outerShdw blurRad="60007" dist="310007" dir="7680000" sy="30000" kx="1300200" algn="ctr" rotWithShape="0">
                    <a:prstClr val="black">
                      <a:alpha val="32000"/>
                    </a:prstClr>
                  </a:outerShdw>
                </a:effectLst>
                <a:latin typeface="Angsana New" pitchFamily="18" charset="-34"/>
                <a:cs typeface="B Homa" pitchFamily="2" charset="-78"/>
              </a:rPr>
              <a:t>بهار</a:t>
            </a:r>
            <a:endParaRPr lang="fa-IR" sz="2400" dirty="0">
              <a:effectLst>
                <a:outerShdw blurRad="60007" dist="310007" dir="7680000" sy="30000" kx="1300200" algn="ctr" rotWithShape="0">
                  <a:prstClr val="black">
                    <a:alpha val="32000"/>
                  </a:prstClr>
                </a:outerShdw>
              </a:effectLst>
              <a:latin typeface="Angsana New" pitchFamily="18" charset="-34"/>
              <a:cs typeface="B Homa" pitchFamily="2" charset="-78"/>
            </a:endParaRPr>
          </a:p>
        </p:txBody>
      </p:sp>
      <p:sp>
        <p:nvSpPr>
          <p:cNvPr id="12" name="Flowchart: Terminator 11"/>
          <p:cNvSpPr/>
          <p:nvPr/>
        </p:nvSpPr>
        <p:spPr>
          <a:xfrm>
            <a:off x="4643438" y="4145090"/>
            <a:ext cx="3998248" cy="1631124"/>
          </a:xfrm>
          <a:prstGeom prst="flowChartTerminator">
            <a:avLst/>
          </a:prstGeom>
          <a:solidFill>
            <a:srgbClr val="FDFBFF"/>
          </a:solidFill>
          <a:ln>
            <a:solidFill>
              <a:srgbClr val="7030A0"/>
            </a:solidFill>
          </a:ln>
          <a:effectLst>
            <a:glow rad="63500">
              <a:schemeClr val="accent4">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دکتر احمد ورزشکار</a:t>
            </a:r>
          </a:p>
        </p:txBody>
      </p:sp>
      <p:sp>
        <p:nvSpPr>
          <p:cNvPr id="13" name="Rounded Rectangle 12"/>
          <p:cNvSpPr/>
          <p:nvPr/>
        </p:nvSpPr>
        <p:spPr>
          <a:xfrm rot="5400000">
            <a:off x="7746296" y="4647193"/>
            <a:ext cx="1864141" cy="579884"/>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algn="ctr"/>
            <a:r>
              <a:rPr lang="fa-IR" sz="2400" b="1" dirty="0" smtClean="0">
                <a:ln w="12700">
                  <a:noFill/>
                  <a:prstDash val="solid"/>
                </a:ln>
                <a:solidFill>
                  <a:sysClr val="windowText" lastClr="000000"/>
                </a:solidFill>
              </a:rPr>
              <a:t>استاد</a:t>
            </a:r>
            <a:endParaRPr lang="en-US" sz="2400" b="1" dirty="0">
              <a:ln w="12700">
                <a:noFill/>
                <a:prstDash val="solid"/>
              </a:ln>
              <a:solidFill>
                <a:sysClr val="windowText" lastClr="000000"/>
              </a:solidFill>
            </a:endParaRPr>
          </a:p>
        </p:txBody>
      </p:sp>
      <p:sp>
        <p:nvSpPr>
          <p:cNvPr id="14" name="Flowchart: Terminator 13"/>
          <p:cNvSpPr/>
          <p:nvPr/>
        </p:nvSpPr>
        <p:spPr>
          <a:xfrm>
            <a:off x="357728" y="4167956"/>
            <a:ext cx="3998248" cy="1631124"/>
          </a:xfrm>
          <a:prstGeom prst="flowChartTerminator">
            <a:avLst/>
          </a:prstGeom>
          <a:solidFill>
            <a:srgbClr val="FDFBFF"/>
          </a:solidFill>
          <a:ln>
            <a:solidFill>
              <a:srgbClr val="7030A0"/>
            </a:solidFill>
          </a:ln>
          <a:effectLst>
            <a:glow rad="63500">
              <a:schemeClr val="accent4">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آرارات سرکیسیان</a:t>
            </a:r>
          </a:p>
          <a:p>
            <a:pPr algn="ctr">
              <a:lnSpc>
                <a:spcPct val="150000"/>
              </a:lnSpc>
            </a:pP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ایمان فتح الله نجارباشی</a:t>
            </a:r>
          </a:p>
          <a:p>
            <a:pPr algn="ctr">
              <a:lnSpc>
                <a:spcPct val="150000"/>
              </a:lnSpc>
            </a:pP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امیر علی ملک وند</a:t>
            </a:r>
          </a:p>
        </p:txBody>
      </p:sp>
      <p:sp>
        <p:nvSpPr>
          <p:cNvPr id="15" name="Rounded Rectangle 14"/>
          <p:cNvSpPr/>
          <p:nvPr/>
        </p:nvSpPr>
        <p:spPr>
          <a:xfrm rot="5400000" flipV="1">
            <a:off x="-464526" y="4729177"/>
            <a:ext cx="1864141" cy="576064"/>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lIns="0" tIns="0" rIns="0" bIns="0" rtlCol="0" anchor="ctr" anchorCtr="1"/>
          <a:lstStyle/>
          <a:p>
            <a:pPr algn="ctr"/>
            <a:r>
              <a:rPr lang="fa-IR" sz="2400" b="1" dirty="0" smtClean="0">
                <a:ln w="12700">
                  <a:noFill/>
                  <a:prstDash val="solid"/>
                </a:ln>
                <a:solidFill>
                  <a:sysClr val="windowText" lastClr="000000"/>
                </a:solidFill>
              </a:rPr>
              <a:t>تلخیص و تهیه</a:t>
            </a:r>
            <a:endParaRPr lang="en-US" sz="2400" b="1" dirty="0">
              <a:ln w="12700">
                <a:noFill/>
                <a:prstDash val="solid"/>
              </a:ln>
              <a:solidFill>
                <a:sysClr val="windowText" lastClr="000000"/>
              </a:solidFill>
            </a:endParaRPr>
          </a:p>
        </p:txBody>
      </p:sp>
      <p:sp>
        <p:nvSpPr>
          <p:cNvPr id="16" name="Title 1"/>
          <p:cNvSpPr txBox="1">
            <a:spLocks/>
          </p:cNvSpPr>
          <p:nvPr/>
        </p:nvSpPr>
        <p:spPr bwMode="auto">
          <a:xfrm>
            <a:off x="0" y="620688"/>
            <a:ext cx="9144000"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0" i="0" u="none" strike="noStrike" kern="1200" cap="none" spc="0" normalizeH="0" baseline="0" noProof="0" dirty="0" smtClean="0">
                <a:ln>
                  <a:noFill/>
                </a:ln>
                <a:solidFill>
                  <a:schemeClr val="tx1"/>
                </a:solidFill>
                <a:effectLst/>
                <a:uLnTx/>
                <a:uFillTx/>
                <a:latin typeface="+mj-lt"/>
                <a:ea typeface="+mj-ea"/>
                <a:cs typeface="+mj-cs"/>
              </a:rPr>
              <a:t>دانشگاه آزاد اسلامی واحد تهران شمال</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Placeholder 12" descr="arm.jpg"/>
          <p:cNvPicPr>
            <a:picLocks noChangeAspect="1"/>
          </p:cNvPicPr>
          <p:nvPr/>
        </p:nvPicPr>
        <p:blipFill>
          <a:blip r:embed="rId4" cstate="print"/>
          <a:srcRect l="-28376" t="-16679" r="-14264" b="-26177"/>
          <a:stretch>
            <a:fillRect/>
          </a:stretch>
        </p:blipFill>
        <p:spPr>
          <a:xfrm>
            <a:off x="467544" y="404664"/>
            <a:ext cx="648072" cy="792088"/>
          </a:xfrm>
          <a:prstGeom prst="rect">
            <a:avLst/>
          </a:prstGeom>
          <a:ln>
            <a:noFill/>
          </a:ln>
          <a:effectLst>
            <a:softEdge rad="31750"/>
          </a:effectLst>
        </p:spPr>
      </p:pic>
      <p:pic>
        <p:nvPicPr>
          <p:cNvPr id="18" name="Picture Placeholder 11" descr="logo site.gif"/>
          <p:cNvPicPr>
            <a:picLocks noChangeAspect="1"/>
          </p:cNvPicPr>
          <p:nvPr/>
        </p:nvPicPr>
        <p:blipFill>
          <a:blip r:embed="rId5" cstate="print"/>
          <a:srcRect l="-18660" t="-12461" r="-18794" b="-12496"/>
          <a:stretch>
            <a:fillRect/>
          </a:stretch>
        </p:blipFill>
        <p:spPr>
          <a:xfrm>
            <a:off x="7812360" y="476672"/>
            <a:ext cx="792088" cy="7920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071563"/>
            <a:ext cx="8929688" cy="3582519"/>
          </a:xfrm>
          <a:prstGeom prst="rect">
            <a:avLst/>
          </a:prstGeom>
          <a:noFill/>
        </p:spPr>
        <p:txBody>
          <a:bodyPr rtlCol="1">
            <a:spAutoFit/>
          </a:bodyPr>
          <a:lstStyle/>
          <a:p>
            <a:pPr marL="450850" indent="-450850" algn="justLow">
              <a:lnSpc>
                <a:spcPct val="140000"/>
              </a:lnSpc>
              <a:spcBef>
                <a:spcPts val="0"/>
              </a:spcBef>
              <a:spcAft>
                <a:spcPts val="0"/>
              </a:spcAft>
              <a:buFontTx/>
              <a:buBlip>
                <a:blip r:embed="rId2"/>
              </a:buBlip>
              <a:defRPr/>
            </a:pPr>
            <a:r>
              <a:rPr lang="fa-IR" sz="2700" b="1" dirty="0">
                <a:latin typeface="Arial" pitchFamily="34" charset="0"/>
                <a:cs typeface="B Nazanin" pitchFamily="2" charset="-78"/>
              </a:rPr>
              <a:t>فصل هشتم : </a:t>
            </a:r>
            <a:r>
              <a:rPr lang="fa-IR" sz="2700" b="1" dirty="0" smtClean="0">
                <a:latin typeface="Arial" pitchFamily="34" charset="0"/>
                <a:cs typeface="B Nazanin" pitchFamily="2" charset="-78"/>
              </a:rPr>
              <a:t>ارزش مدیریت مسیر های شغلی و رفتار های منصفانه</a:t>
            </a:r>
            <a:endParaRPr lang="fa-IR" sz="2700" b="1"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سنگ بنای رفتار های منصفانه</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ایجاد ارتباطات دو طرفه</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رفتار منصفانه تضمین شده و اجرای مقررات انضباطی در باره کارکنان</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مدیریت بر فرآیند اخراج کارکنان</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مدیریت مسیر شغلی : از استخدام تا بازنشستگی</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6200000" flipV="1">
            <a:off x="901132" y="741886"/>
            <a:ext cx="55062"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584676"/>
            <a:ext cx="8749033" cy="5724644"/>
          </a:xfrm>
          <a:prstGeom prst="rect">
            <a:avLst/>
          </a:prstGeom>
          <a:noFill/>
          <a:ln w="9525">
            <a:noFill/>
            <a:miter lim="800000"/>
            <a:headEnd/>
            <a:tailEnd/>
          </a:ln>
        </p:spPr>
        <p:txBody>
          <a:bodyPr wrap="square">
            <a:spAutoFit/>
          </a:bodyPr>
          <a:lstStyle/>
          <a:p>
            <a:pPr indent="355600" algn="justLow">
              <a:spcBef>
                <a:spcPts val="1800"/>
              </a:spcBef>
              <a:spcAft>
                <a:spcPts val="0"/>
              </a:spcAft>
              <a:buFontTx/>
              <a:buBlip>
                <a:blip r:embed="rId2"/>
              </a:buBlip>
              <a:defRPr/>
            </a:pPr>
            <a:r>
              <a:rPr lang="fa-IR" sz="2800" b="1" dirty="0" smtClean="0">
                <a:latin typeface="Arial" pitchFamily="34" charset="0"/>
                <a:cs typeface="B Nazanin" pitchFamily="2" charset="-78"/>
              </a:rPr>
              <a:t>آموزش عملی:</a:t>
            </a:r>
            <a:r>
              <a:rPr lang="fa-IR" sz="2800" dirty="0" smtClean="0">
                <a:latin typeface="Arial" pitchFamily="34" charset="0"/>
                <a:cs typeface="B Nazanin" pitchFamily="2" charset="-78"/>
              </a:rPr>
              <a:t> مقصود از آموزش عملی این است که به مدیران فرصت داده می شود به صورت تمام وقت بر روی طرح هایی کار کنند و در دوایری(غیر از دوایر متعلق به خود) مساله ها را تجزیه وتحلیل و حل نمایند.کار آموزان هر چند مدت یکبار گرد هم می آیند و به صورت گروه های چهار و پنج نفره در باره دستاورد های خود بحث میکنند.</a:t>
            </a:r>
          </a:p>
          <a:p>
            <a:pPr indent="355600" algn="justLow">
              <a:spcBef>
                <a:spcPts val="1800"/>
              </a:spcBef>
              <a:spcAft>
                <a:spcPts val="0"/>
              </a:spcAft>
              <a:buFontTx/>
              <a:buBlip>
                <a:blip r:embed="rId2"/>
              </a:buBlip>
              <a:defRPr/>
            </a:pPr>
            <a:r>
              <a:rPr lang="fa-IR" sz="2800" b="1" dirty="0" smtClean="0">
                <a:latin typeface="Arial" pitchFamily="34" charset="0"/>
                <a:cs typeface="B Nazanin" pitchFamily="2" charset="-78"/>
              </a:rPr>
              <a:t>روش مبتنی بر تحقیق موردی :</a:t>
            </a:r>
            <a:r>
              <a:rPr lang="fa-IR" sz="2800" dirty="0" smtClean="0">
                <a:latin typeface="Arial" pitchFamily="34" charset="0"/>
                <a:cs typeface="B Nazanin" pitchFamily="2" charset="-78"/>
              </a:rPr>
              <a:t>به کار آموز شرحی نوشته شده از مساله سازمان را ارائه می کنند.این شخص قضیه را به صورت خصوصی تجزیه و تحلیل می کند ، مساله را شناسایی می نماید و دستاوردها یا راه حل ها را با سایر کار آموزان در میان می گذارد و با آنها به بحث می پردازد.</a:t>
            </a:r>
          </a:p>
          <a:p>
            <a:pPr indent="355600" algn="justLow">
              <a:spcBef>
                <a:spcPts val="1800"/>
              </a:spcBef>
              <a:spcAft>
                <a:spcPts val="0"/>
              </a:spcAft>
              <a:buFontTx/>
              <a:buBlip>
                <a:blip r:embed="rId2"/>
              </a:buBlip>
              <a:defRPr/>
            </a:pPr>
            <a:r>
              <a:rPr lang="fa-IR" sz="2800" b="1" dirty="0" smtClean="0">
                <a:latin typeface="Arial" pitchFamily="34" charset="0"/>
                <a:cs typeface="B Nazanin" pitchFamily="2" charset="-78"/>
              </a:rPr>
              <a:t>مسابقه های مدیریت:</a:t>
            </a:r>
            <a:r>
              <a:rPr lang="fa-IR" sz="2800" dirty="0" smtClean="0">
                <a:latin typeface="Arial" pitchFamily="34" charset="0"/>
                <a:cs typeface="B Nazanin" pitchFamily="2" charset="-78"/>
              </a:rPr>
              <a:t>به وسیله رایانه اجرا می شود و کارآموزان به صورت شرکت های چهار یا پنج نفره در می آیندو هر یک از آنها باید در یک بازار شبیه سازی شده با بقیه رقابت کنند.</a:t>
            </a:r>
            <a:endParaRPr lang="fa-IR" sz="28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508821"/>
            <a:ext cx="8821042" cy="5728491"/>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FontTx/>
              <a:buBlip>
                <a:blip r:embed="rId2"/>
              </a:buBlip>
              <a:defRPr/>
            </a:pPr>
            <a:r>
              <a:rPr lang="fa-IR" sz="3000" b="1" dirty="0" smtClean="0">
                <a:latin typeface="Arial" pitchFamily="34" charset="0"/>
                <a:cs typeface="B Nazanin" pitchFamily="2" charset="-78"/>
              </a:rPr>
              <a:t>گرد همایی های خارج از سازمان :</a:t>
            </a:r>
            <a:r>
              <a:rPr lang="fa-IR" sz="3000" dirty="0" smtClean="0">
                <a:latin typeface="Arial" pitchFamily="34" charset="0"/>
                <a:cs typeface="B Nazanin" pitchFamily="2" charset="-78"/>
              </a:rPr>
              <a:t>بسیاری از سازمان ها گرد همایی هائی (سمینار ها و کنفرانس هایی) را تشکیل می دهند که هدف آنها آموزش مدیریت است.</a:t>
            </a:r>
          </a:p>
          <a:p>
            <a:pPr indent="355600" algn="justLow">
              <a:lnSpc>
                <a:spcPct val="150000"/>
              </a:lnSpc>
              <a:spcBef>
                <a:spcPts val="1200"/>
              </a:spcBef>
              <a:spcAft>
                <a:spcPts val="0"/>
              </a:spcAft>
              <a:buFontTx/>
              <a:buBlip>
                <a:blip r:embed="rId2"/>
              </a:buBlip>
              <a:defRPr/>
            </a:pPr>
            <a:r>
              <a:rPr lang="fa-IR" sz="3000" b="1" dirty="0" smtClean="0">
                <a:latin typeface="Arial" pitchFamily="34" charset="0"/>
                <a:cs typeface="B Nazanin" pitchFamily="2" charset="-78"/>
              </a:rPr>
              <a:t>برنامه های دانشگاهی :</a:t>
            </a:r>
            <a:r>
              <a:rPr lang="fa-IR" sz="3000" dirty="0" smtClean="0">
                <a:latin typeface="Arial" pitchFamily="34" charset="0"/>
                <a:cs typeface="B Nazanin" pitchFamily="2" charset="-78"/>
              </a:rPr>
              <a:t>دانشگاه ها و دانشکده ها انواع آموزش های مدیریت را ارائه می کننداین برنامه ها به صورت دوره های یک تا چهار روزه برای آموزش مدیران اجرایی ارائه می شود و برخی از آنها حتی تا جهار ماه طول می کشد.مدیران چه دارای مدرک تحصیلی باشند و چه نباشند می توانند این واحدها را بگذرانند و کمبود های آموزشی خود را جبران نمایند.</a:t>
            </a:r>
            <a:endParaRPr lang="fa-IR" sz="30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الگو سازی رفتاری</a:t>
            </a:r>
            <a:endParaRPr lang="fa-IR" sz="3200" dirty="0">
              <a:solidFill>
                <a:srgbClr val="5D110F"/>
              </a:solidFill>
              <a:cs typeface="B Titr" pitchFamily="2" charset="-78"/>
            </a:endParaRPr>
          </a:p>
        </p:txBody>
      </p:sp>
      <p:cxnSp>
        <p:nvCxnSpPr>
          <p:cNvPr id="6" name="Straight Connector 5"/>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959524"/>
            <a:ext cx="8821042" cy="549381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 الگو سازی رفتاری </a:t>
            </a:r>
            <a:r>
              <a:rPr lang="fa-IR" sz="2700" dirty="0" smtClean="0">
                <a:latin typeface="Arial" pitchFamily="34" charset="0"/>
                <a:cs typeface="B Nazanin" pitchFamily="2" charset="-78"/>
              </a:rPr>
              <a:t>این است که به کارآموز ، یک الگوی راه درست برای انجام دادن کاری نشان داده ، اجازه داده شود که برای انجام دادن کار مزبور از همان راه درست برود و نتیجه عملکرد هر کارآموز ارائه گردد.</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برای الگو سازی رفتاری به طریق زیر عمل می شود:</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1)الگوسازی:</a:t>
            </a:r>
            <a:r>
              <a:rPr lang="fa-IR" sz="2700" dirty="0" smtClean="0">
                <a:latin typeface="Arial" pitchFamily="34" charset="0"/>
                <a:cs typeface="B Nazanin" pitchFamily="2" charset="-78"/>
              </a:rPr>
              <a:t>به کار آموز یک فیلم نشان داده می شود که در آن اشخاصی که الگو قرار گرفته اند برای حل یک مساله به شیوه ای اثر بخش عمل میکنند.</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2)ایفای نقش:</a:t>
            </a:r>
            <a:r>
              <a:rPr lang="fa-IR" sz="2700" dirty="0" smtClean="0">
                <a:latin typeface="Arial" pitchFamily="34" charset="0"/>
                <a:cs typeface="B Nazanin" pitchFamily="2" charset="-78"/>
              </a:rPr>
              <a:t>سپس به کارآموزان نقشی را می دهند که در یک موقعیت شبیه سازی شده ایفا نمایند.آنها باید رفتار های اثربخشی را که الگوها داشتند انجام دهند و آن را تمرین کنند.</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3)تقویت اجتماعی:</a:t>
            </a:r>
            <a:r>
              <a:rPr lang="fa-IR" sz="2700" dirty="0" smtClean="0">
                <a:latin typeface="Arial" pitchFamily="34" charset="0"/>
                <a:cs typeface="B Nazanin" pitchFamily="2" charset="-78"/>
              </a:rPr>
              <a:t>مربی از طریق نظارت و دستورات سازنده موجب تشویق و ترغیب وی می شود.</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4)انتقال آموزش:</a:t>
            </a:r>
            <a:r>
              <a:rPr lang="fa-IR" sz="2700" dirty="0" smtClean="0">
                <a:latin typeface="Arial" pitchFamily="34" charset="0"/>
                <a:cs typeface="B Nazanin" pitchFamily="2" charset="-78"/>
              </a:rPr>
              <a:t>سرانجام کارآموزان تشویق می شوند که پس از بازگشت به کار خود ، از مهارت های جدید استفاده کنند.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46127"/>
            <a:ext cx="9144000" cy="2246769"/>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مراکز درون شرکت</a:t>
            </a:r>
          </a:p>
          <a:p>
            <a:pPr algn="ctr" rtl="0">
              <a:lnSpc>
                <a:spcPct val="150000"/>
              </a:lnSpc>
            </a:pPr>
            <a:endParaRPr lang="fa-IR" sz="3200" dirty="0" smtClean="0">
              <a:solidFill>
                <a:srgbClr val="5D110F"/>
              </a:solidFill>
              <a:cs typeface="B Titr" pitchFamily="2" charset="-78"/>
            </a:endParaRPr>
          </a:p>
          <a:p>
            <a:pPr algn="ctr" rtl="0">
              <a:lnSpc>
                <a:spcPct val="150000"/>
              </a:lnSpc>
            </a:pPr>
            <a:endParaRPr lang="fa-IR" sz="3200" dirty="0" smtClean="0">
              <a:solidFill>
                <a:srgbClr val="5D110F"/>
              </a:solidFill>
              <a:cs typeface="B Titr" pitchFamily="2" charset="-78"/>
            </a:endParaRPr>
          </a:p>
        </p:txBody>
      </p:sp>
      <p:cxnSp>
        <p:nvCxnSpPr>
          <p:cNvPr id="6" name="Straight Connector 5"/>
          <p:cNvCxnSpPr/>
          <p:nvPr/>
        </p:nvCxnSpPr>
        <p:spPr>
          <a:xfrm>
            <a:off x="899592"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251520" y="1340768"/>
            <a:ext cx="8605018" cy="4247317"/>
          </a:xfrm>
          <a:prstGeom prst="rect">
            <a:avLst/>
          </a:prstGeom>
          <a:noFill/>
          <a:ln w="9525">
            <a:noFill/>
            <a:miter lim="800000"/>
            <a:headEnd/>
            <a:tailEnd/>
          </a:ln>
        </p:spPr>
        <p:txBody>
          <a:bodyPr wrap="square">
            <a:spAutoFit/>
          </a:bodyPr>
          <a:lstStyle/>
          <a:p>
            <a:pPr marL="450850" indent="-450850" algn="justLow">
              <a:lnSpc>
                <a:spcPct val="150000"/>
              </a:lnSpc>
              <a:spcBef>
                <a:spcPts val="0"/>
              </a:spcBef>
              <a:spcAft>
                <a:spcPts val="0"/>
              </a:spcAft>
              <a:buFontTx/>
              <a:buBlip>
                <a:blip r:embed="rId2"/>
              </a:buBlip>
              <a:defRPr/>
            </a:pPr>
            <a:r>
              <a:rPr lang="fa-IR" sz="3600" dirty="0" smtClean="0">
                <a:latin typeface="Arial" pitchFamily="34" charset="0"/>
                <a:cs typeface="B Nazanin" pitchFamily="2" charset="-78"/>
              </a:rPr>
              <a:t>برخی از شرکت ها </a:t>
            </a:r>
            <a:r>
              <a:rPr lang="fa-IR" sz="3600" b="1" dirty="0" smtClean="0">
                <a:latin typeface="Arial" pitchFamily="34" charset="0"/>
                <a:cs typeface="B Nazanin" pitchFamily="2" charset="-78"/>
              </a:rPr>
              <a:t>مرکز آموزش درون شرکتی </a:t>
            </a:r>
            <a:r>
              <a:rPr lang="fa-IR" sz="3600" dirty="0" smtClean="0">
                <a:latin typeface="Arial" pitchFamily="34" charset="0"/>
                <a:cs typeface="B Nazanin" pitchFamily="2" charset="-78"/>
              </a:rPr>
              <a:t>دارندکه معمولأ در آن آمیزه ای از آموزش کلاس های درس با سایر روش های آموزش ، مانند ایجاد مراکز گرد همایی ، انجام دادن تمرین های گروهی و ایفای نقش را در هم می آمیزند تا به کارکنان و مدیران آموزش بدهند.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16632"/>
            <a:ext cx="9144000" cy="769441"/>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بهبود سازمانی</a:t>
            </a:r>
            <a:endParaRPr lang="fa-IR" sz="3200" dirty="0">
              <a:solidFill>
                <a:srgbClr val="5D110F"/>
              </a:solidFill>
              <a:cs typeface="B Titr" pitchFamily="2" charset="-78"/>
            </a:endParaRPr>
          </a:p>
        </p:txBody>
      </p:sp>
      <p:cxnSp>
        <p:nvCxnSpPr>
          <p:cNvPr id="6" name="Straight Connector 5"/>
          <p:cNvCxnSpPr/>
          <p:nvPr/>
        </p:nvCxnSpPr>
        <p:spPr>
          <a:xfrm>
            <a:off x="957732"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80728"/>
            <a:ext cx="9001125" cy="5386090"/>
          </a:xfrm>
          <a:prstGeom prst="rect">
            <a:avLst/>
          </a:prstGeom>
          <a:noFill/>
          <a:ln w="9525">
            <a:noFill/>
            <a:miter lim="800000"/>
            <a:headEnd/>
            <a:tailEnd/>
          </a:ln>
        </p:spPr>
        <p:txBody>
          <a:bodyPr>
            <a:spAutoFit/>
          </a:bodyPr>
          <a:lstStyle/>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بهبود سازمانی </a:t>
            </a:r>
            <a:r>
              <a:rPr lang="fa-IR" sz="2700" dirty="0" smtClean="0">
                <a:latin typeface="Arial" pitchFamily="34" charset="0"/>
                <a:cs typeface="B Nazanin" pitchFamily="2" charset="-78"/>
              </a:rPr>
              <a:t>این است که بتوان نگرش ، ارزش ها و باورهای کارکنان را تغییر داد ، به گونه ای که کارکنان بتوانند تغییرات فنی را درک نموده و آنها را به اجرا در آورند.معمولأ این اقدامات در قالب تجدید سازماندهی و طرح ریزی مجدد تشکیلات انجام می شود.</a:t>
            </a:r>
          </a:p>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آموزش حساسیت </a:t>
            </a:r>
            <a:r>
              <a:rPr lang="fa-IR" sz="2700" dirty="0" smtClean="0">
                <a:latin typeface="Arial" pitchFamily="34" charset="0"/>
                <a:cs typeface="B Nazanin" pitchFamily="2" charset="-78"/>
              </a:rPr>
              <a:t>این است که کارکنان و مشارکت کنندگان با دیدی ژرف تر به رفتار خود و دیگران نگاه کنندو تشویق شوند که آشکارأ در بحث هامشارکت نموده و بی پروا اظهار نظر کنند.</a:t>
            </a:r>
          </a:p>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 تشکیل تیم </a:t>
            </a:r>
            <a:r>
              <a:rPr lang="fa-IR" sz="2700" dirty="0" smtClean="0">
                <a:latin typeface="Arial" pitchFamily="34" charset="0"/>
                <a:cs typeface="B Nazanin" pitchFamily="2" charset="-78"/>
              </a:rPr>
              <a:t>، به کار بردن گروهی از روش های بهبود سازمانی و بالا بردن اثر بخشی تیم می باشد.مشارکت کنندگان داده ها را بررسی ، تجزیه و تحلیل و بر اساس آن برنامه های عملی ارائه می کنند.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تشکیل سازمان های یادگیرنده</a:t>
            </a:r>
            <a:endParaRPr lang="fa-IR" sz="3200" dirty="0">
              <a:solidFill>
                <a:srgbClr val="5D110F"/>
              </a:solidFill>
              <a:cs typeface="B Titr" pitchFamily="2" charset="-78"/>
            </a:endParaRPr>
          </a:p>
        </p:txBody>
      </p:sp>
      <p:cxnSp>
        <p:nvCxnSpPr>
          <p:cNvPr id="6" name="Straight Connector 5"/>
          <p:cNvCxnSpPr/>
          <p:nvPr/>
        </p:nvCxnSpPr>
        <p:spPr>
          <a:xfrm>
            <a:off x="899592"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887516"/>
            <a:ext cx="9001125" cy="549381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در دنیایی که به سرعت دستخوش تغییر است شرکت نیاز به آخرین اطلاعات جدید دارد( در مورد عملیات شرکت های رقیب ، اولویت های مشتریان یا پیشرفت های فنآوری)، یعنی همان اطلاعاتی که نادیده انگاشته شده است یا در انبوه فعالیت های دیوان سالاری گم شده است.</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نقش مدیریت منابع انسانی در تشکیل سازمان های یاد گیرنده:</a:t>
            </a:r>
            <a:r>
              <a:rPr lang="fa-IR" sz="2700" dirty="0" smtClean="0">
                <a:latin typeface="Arial" pitchFamily="34" charset="0"/>
                <a:cs typeface="B Nazanin" pitchFamily="2" charset="-78"/>
              </a:rPr>
              <a:t>یک سازمان یاد گیرنده سازمانی است که در امر ایجاد و کسب دانش ، جامه عمل پوشاندن به آن و نیز تغییر رفتار برای منعکس نمودن دید گاه ها و دانش جدید ، از مهارت لازم برخوردار است.آموزش می تواند در راه کسب چنین مهارت هایی کمک های شایانی بنماید.</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آموزش مادام العمر به کارکنان:</a:t>
            </a:r>
            <a:r>
              <a:rPr lang="fa-IR" sz="2700" dirty="0" smtClean="0">
                <a:latin typeface="Arial" pitchFamily="34" charset="0"/>
                <a:cs typeface="B Nazanin" pitchFamily="2" charset="-78"/>
              </a:rPr>
              <a:t>کارفرمایان نمی توانند سازمان های یادگیرنده را حول محور وجود مدیران متمرکز کنند.در سازمان های قدرتمند کنونی ، کارفرمایان باید خود را به کارکنان رده پایین سازمان وابسته بدانند تا بتوانند بدان وسیله از فرصت های جدید بهره برداری کنند ، مسایل را شناسایی نمایند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472018"/>
            <a:ext cx="8821042" cy="5909310"/>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defRPr/>
            </a:pPr>
            <a:r>
              <a:rPr lang="fa-IR" sz="2800" dirty="0" smtClean="0">
                <a:latin typeface="Arial" pitchFamily="34" charset="0"/>
                <a:cs typeface="B Nazanin" pitchFamily="2" charset="-78"/>
              </a:rPr>
              <a:t>و در سایه تجزیه و تحلیل ها و توصیه ها به سرعت واکنش نشان دهند. در نتیجه این نیاز بوجود آمده است که فرایند یادگیری یا آموزش مادام العمر تقویت شود که دامنه آنها از آموزش مهارت های اولیه تا روش های پیشرفته برای تصمصم گیری کشیده می شودو این کار باید در سراسر دوره کاری افراد صورت گیرد.</a:t>
            </a:r>
          </a:p>
          <a:p>
            <a:pPr indent="355600" algn="justLow">
              <a:lnSpc>
                <a:spcPct val="150000"/>
              </a:lnSpc>
              <a:spcBef>
                <a:spcPts val="0"/>
              </a:spcBef>
              <a:spcAft>
                <a:spcPts val="0"/>
              </a:spcAft>
              <a:defRPr/>
            </a:pPr>
            <a:r>
              <a:rPr lang="fa-IR" sz="2800" dirty="0" smtClean="0">
                <a:latin typeface="Arial" pitchFamily="34" charset="0"/>
                <a:cs typeface="B Nazanin" pitchFamily="2" charset="-78"/>
              </a:rPr>
              <a:t>یک شرکت تولیدی کانادایی برنامه آموزش مادام العمر تهیه نمود و آن را ”یادگیری برای خلاقیت مادام العمر ” نامید.آن ”یک تلاش دسته جمعی بود برای بالا بردن مهارت و سطح دانش افراد به گونه ای که کارکنان بتوانند با اعتماد راسخ با هر مساله یا هر مشکلی که در محل کار بوجود بیاید رو به رو شوند“.</a:t>
            </a:r>
            <a:endParaRPr lang="fa-IR" sz="2800" dirty="0">
              <a:latin typeface="Arial" pitchFamily="34" charset="0"/>
              <a:cs typeface="B Nazanin" pitchFamily="2" charset="-78"/>
            </a:endParaRP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تغییر سازمانی</a:t>
            </a:r>
            <a:endParaRPr lang="fa-IR" sz="3200" dirty="0">
              <a:solidFill>
                <a:srgbClr val="5D110F"/>
              </a:solidFill>
              <a:cs typeface="B Titr" pitchFamily="2" charset="-78"/>
            </a:endParaRPr>
          </a:p>
        </p:txBody>
      </p:sp>
      <p:cxnSp>
        <p:nvCxnSpPr>
          <p:cNvPr id="6" name="Straight Connector 5"/>
          <p:cNvCxnSpPr/>
          <p:nvPr/>
        </p:nvCxnSpPr>
        <p:spPr>
          <a:xfrm>
            <a:off x="928663"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31532"/>
            <a:ext cx="9001125" cy="5493812"/>
          </a:xfrm>
          <a:prstGeom prst="rect">
            <a:avLst/>
          </a:prstGeom>
          <a:noFill/>
          <a:ln w="9525">
            <a:noFill/>
            <a:miter lim="800000"/>
            <a:headEnd/>
            <a:tailEnd/>
          </a:ln>
        </p:spPr>
        <p:txBody>
          <a:bodyPr>
            <a:spAutoFit/>
          </a:bodyPr>
          <a:lstStyle/>
          <a:p>
            <a:pPr indent="355600" algn="justLow">
              <a:spcBef>
                <a:spcPts val="600"/>
              </a:spcBef>
              <a:spcAft>
                <a:spcPts val="0"/>
              </a:spcAft>
              <a:buFontTx/>
              <a:buBlip>
                <a:blip r:embed="rId2"/>
              </a:buBlip>
              <a:defRPr/>
            </a:pPr>
            <a:r>
              <a:rPr lang="fa-IR" sz="2700" dirty="0" smtClean="0">
                <a:latin typeface="Arial" pitchFamily="34" charset="0"/>
                <a:cs typeface="B Nazanin" pitchFamily="2" charset="-78"/>
              </a:rPr>
              <a:t>در زمان کنونی رقابت شدید بین الملل بدین معنی است که شرکت ها باید به سرعت تغییر کنند ولی شاید مشکل ترین بخش فرایند تغییر ، از میان برداشتن مقاومت هایی است که بر سر راه سازمان قرار می گیرد. افراد ، گروه ها و حتی کل سازمان در برابر تغییر مقاومت میکنند.</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الگوی لوین برای از میان برداشتن مقاومت:</a:t>
            </a:r>
            <a:r>
              <a:rPr lang="fa-IR" sz="2700" dirty="0" smtClean="0">
                <a:latin typeface="Arial" pitchFamily="34" charset="0"/>
                <a:cs typeface="B Nazanin" pitchFamily="2" charset="-78"/>
              </a:rPr>
              <a:t>از دیدگاه ”لوین“ رفتار های سازمانی محصول دو نوع نیرو است : آنها که می کوشند وضع موجود را حفظ کنند و آنها که تلاش می نمایند تغییراتی صورت گیرد. از این رو ایجاد تغییر به معنی کاهش دادن نیرو هایی است که در راه حفظ وضع موجود به مصرف می رسد یا تقویت نیرو هایی که برای ایجاد تغییر به مصرف می رسند.الگوی ”لوین“دارای سه مرحله است:</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1)از حالت انجماد خارج کردن.</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2)حرکت کردن .</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3)انجماد مجدد کردن .</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فرایند ده مرحله ای برای ایجاد تغییر در سازمان</a:t>
            </a:r>
            <a:endParaRPr lang="fa-IR" sz="3200" dirty="0">
              <a:solidFill>
                <a:srgbClr val="5D110F"/>
              </a:solidFill>
              <a:cs typeface="B Titr" pitchFamily="2" charset="-78"/>
            </a:endParaRPr>
          </a:p>
        </p:txBody>
      </p:sp>
      <p:cxnSp>
        <p:nvCxnSpPr>
          <p:cNvPr id="6" name="Straight Connector 5"/>
          <p:cNvCxnSpPr/>
          <p:nvPr/>
        </p:nvCxnSpPr>
        <p:spPr>
          <a:xfrm>
            <a:off x="928663"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9" y="1060132"/>
            <a:ext cx="8893050" cy="5609228"/>
          </a:xfrm>
          <a:prstGeom prst="rect">
            <a:avLst/>
          </a:prstGeom>
          <a:noFill/>
          <a:ln w="9525">
            <a:noFill/>
            <a:miter lim="800000"/>
            <a:headEnd/>
            <a:tailEnd/>
          </a:ln>
        </p:spPr>
        <p:txBody>
          <a:bodyPr wrap="square">
            <a:spAutoFit/>
          </a:bodyPr>
          <a:lstStyle/>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1)یک حالت اظطراری به وجود آورید.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2)همگان را بسیج کنید تا به صورت مشترک در صدد شناسایی مسایل سازمان بر آیند.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3)یک ائتلاف رهبری به وجود بیاورید.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4) یک دیدگاه مشترک به وجود بیاورید.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5)این دیدگاه را به آگاهی دیگران برسانید.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6)موانعی را که بر سر راه تغییر وجود دارند از میان بردارید.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7)موفقیت های کوتاه مدت کسب کرده و در افراد ایجاد انگیزه نمایید.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8)منافع ایجاد شده در( سایه تغییر) و فرایند تغییر را تقویت کنید .</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9)راه های جدید برای انجام دادن کارها را در فرهنگ شرکت تقویت نمایید.</a:t>
            </a:r>
          </a:p>
          <a:p>
            <a:pPr indent="355600" algn="justLow">
              <a:spcBef>
                <a:spcPts val="300"/>
              </a:spcBef>
              <a:spcAft>
                <a:spcPts val="0"/>
              </a:spcAft>
              <a:buFontTx/>
              <a:buBlip>
                <a:blip r:embed="rId2"/>
              </a:buBlip>
              <a:defRPr/>
            </a:pPr>
            <a:r>
              <a:rPr lang="fa-IR" sz="2700" dirty="0" smtClean="0">
                <a:latin typeface="Arial" pitchFamily="34" charset="0"/>
                <a:cs typeface="B Nazanin" pitchFamily="2" charset="-78"/>
              </a:rPr>
              <a:t>10)فرایند پیشرفت را در نظر گرفته و در صورت لزوم در دیدگاه ارائه شده تجدید نظر کنید.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92703"/>
            <a:ext cx="9144000" cy="1508105"/>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ارزیابی آموزش و توسعه کارکنان</a:t>
            </a:r>
          </a:p>
          <a:p>
            <a:pPr algn="ctr" rtl="0">
              <a:lnSpc>
                <a:spcPct val="150000"/>
              </a:lnSpc>
            </a:pPr>
            <a:endParaRPr lang="fa-IR" sz="3200" dirty="0">
              <a:solidFill>
                <a:srgbClr val="5D110F"/>
              </a:solidFill>
              <a:cs typeface="B Titr" pitchFamily="2" charset="-78"/>
            </a:endParaRPr>
          </a:p>
        </p:txBody>
      </p:sp>
      <p:cxnSp>
        <p:nvCxnSpPr>
          <p:cNvPr id="6" name="Straight Connector 5"/>
          <p:cNvCxnSpPr/>
          <p:nvPr/>
        </p:nvCxnSpPr>
        <p:spPr>
          <a:xfrm>
            <a:off x="928663"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52736"/>
            <a:ext cx="9001125" cy="5257208"/>
          </a:xfrm>
          <a:prstGeom prst="rect">
            <a:avLst/>
          </a:prstGeom>
          <a:noFill/>
          <a:ln w="9525">
            <a:noFill/>
            <a:miter lim="800000"/>
            <a:headEnd/>
            <a:tailEnd/>
          </a:ln>
        </p:spPr>
        <p:txBody>
          <a:bodyPr wrap="square">
            <a:spAutoFit/>
          </a:bodyPr>
          <a:lstStyle/>
          <a:p>
            <a:pPr indent="355600" algn="justLow">
              <a:lnSpc>
                <a:spcPct val="150000"/>
              </a:lnSpc>
              <a:spcBef>
                <a:spcPts val="600"/>
              </a:spcBef>
              <a:spcAft>
                <a:spcPts val="0"/>
              </a:spcAft>
              <a:buFontTx/>
              <a:buBlip>
                <a:blip r:embed="rId2"/>
              </a:buBlip>
              <a:defRPr/>
            </a:pPr>
            <a:r>
              <a:rPr lang="fa-IR" sz="2700" dirty="0" smtClean="0">
                <a:latin typeface="Arial" pitchFamily="34" charset="0"/>
                <a:cs typeface="B Nazanin" pitchFamily="2" charset="-78"/>
              </a:rPr>
              <a:t>در مورد ارزیابی برنامه آموزش دو مساله اصلی مطرح است:</a:t>
            </a:r>
          </a:p>
          <a:p>
            <a:pPr indent="355600" algn="justLow">
              <a:lnSpc>
                <a:spcPct val="150000"/>
              </a:lnSpc>
              <a:spcBef>
                <a:spcPts val="600"/>
              </a:spcBef>
              <a:spcAft>
                <a:spcPts val="0"/>
              </a:spcAft>
              <a:buFontTx/>
              <a:buBlip>
                <a:blip r:embed="rId2"/>
              </a:buBlip>
              <a:defRPr/>
            </a:pPr>
            <a:r>
              <a:rPr lang="fa-IR" sz="2700" dirty="0" smtClean="0">
                <a:latin typeface="Arial" pitchFamily="34" charset="0"/>
                <a:cs typeface="B Nazanin" pitchFamily="2" charset="-78"/>
              </a:rPr>
              <a:t>مساله نخست ، طرح ریزی شیوه ای است که باید ارزیابی انجام شود و بویژه اینکه آیا باید از</a:t>
            </a:r>
            <a:r>
              <a:rPr lang="fa-IR" sz="2700" b="1" dirty="0" smtClean="0">
                <a:latin typeface="Arial" pitchFamily="34" charset="0"/>
                <a:cs typeface="B Nazanin" pitchFamily="2" charset="-78"/>
              </a:rPr>
              <a:t>تجربه آموزی کنترل شده </a:t>
            </a:r>
            <a:r>
              <a:rPr lang="fa-IR" sz="2700" dirty="0" smtClean="0">
                <a:latin typeface="Arial" pitchFamily="34" charset="0"/>
                <a:cs typeface="B Nazanin" pitchFamily="2" charset="-78"/>
              </a:rPr>
              <a:t> استفاده کرد یا خیر؟</a:t>
            </a:r>
          </a:p>
          <a:p>
            <a:pPr indent="355600" algn="justLow">
              <a:lnSpc>
                <a:spcPct val="150000"/>
              </a:lnSpc>
              <a:spcBef>
                <a:spcPts val="600"/>
              </a:spcBef>
              <a:spcAft>
                <a:spcPts val="0"/>
              </a:spcAft>
              <a:buFontTx/>
              <a:buBlip>
                <a:blip r:embed="rId2"/>
              </a:buBlip>
              <a:defRPr/>
            </a:pPr>
            <a:r>
              <a:rPr lang="fa-IR" sz="2700" dirty="0" smtClean="0">
                <a:latin typeface="Arial" pitchFamily="34" charset="0"/>
                <a:cs typeface="B Nazanin" pitchFamily="2" charset="-78"/>
              </a:rPr>
              <a:t>مساله دوم ، محاسبه اثرات آموزش است.</a:t>
            </a:r>
          </a:p>
          <a:p>
            <a:pPr indent="355600" algn="justLow">
              <a:lnSpc>
                <a:spcPct val="150000"/>
              </a:lnSpc>
              <a:spcBef>
                <a:spcPts val="600"/>
              </a:spcBef>
              <a:spcAft>
                <a:spcPts val="0"/>
              </a:spcAft>
              <a:buFontTx/>
              <a:buBlip>
                <a:blip r:embed="rId2"/>
              </a:buBlip>
              <a:defRPr/>
            </a:pPr>
            <a:r>
              <a:rPr lang="fa-IR" sz="2700" b="1" dirty="0" smtClean="0">
                <a:latin typeface="Arial" pitchFamily="34" charset="0"/>
                <a:cs typeface="B Nazanin" pitchFamily="2" charset="-78"/>
              </a:rPr>
              <a:t> تجربه آموزی کنترل شده </a:t>
            </a:r>
            <a:r>
              <a:rPr lang="fa-IR" sz="2700" dirty="0" smtClean="0">
                <a:latin typeface="Arial" pitchFamily="34" charset="0"/>
                <a:cs typeface="B Nazanin" pitchFamily="2" charset="-78"/>
              </a:rPr>
              <a:t> بهترین روشی است که بدان وسیله می توان یک برنامه آموزش را ارزیابی نمود.در یک تجربه کنترل شده ، گروهی که آموزش می بینند و گروه کنترل وجود دارند.بدین گونه ، می توان میزان تغییر عملکرد گروهی را که در سایه آموزش از آگاهی ها و مهارت های بهتری برخوردار شده است ، تعیین کرد.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278776"/>
            <a:ext cx="9144000" cy="830262"/>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12474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353191"/>
            <a:ext cx="8929688" cy="3083921"/>
          </a:xfrm>
          <a:prstGeom prst="rect">
            <a:avLst/>
          </a:prstGeom>
          <a:noFill/>
        </p:spPr>
        <p:txBody>
          <a:bodyPr rtlCol="1">
            <a:spAutoFit/>
          </a:bodyPr>
          <a:lstStyle/>
          <a:p>
            <a:pPr marL="450850" indent="-450850" algn="justLow">
              <a:lnSpc>
                <a:spcPct val="120000"/>
              </a:lnSpc>
              <a:spcBef>
                <a:spcPts val="0"/>
              </a:spcBef>
              <a:spcAft>
                <a:spcPts val="0"/>
              </a:spcAft>
              <a:buFontTx/>
              <a:buBlip>
                <a:blip r:embed="rId2"/>
              </a:buBlip>
              <a:defRPr/>
            </a:pPr>
            <a:r>
              <a:rPr lang="fa-IR" sz="2700" b="1" dirty="0">
                <a:latin typeface="Arial" pitchFamily="34" charset="0"/>
                <a:cs typeface="B Nazanin" pitchFamily="2" charset="-78"/>
              </a:rPr>
              <a:t>فصل نهم : </a:t>
            </a:r>
            <a:r>
              <a:rPr lang="fa-IR" sz="2700" b="1" dirty="0" smtClean="0">
                <a:latin typeface="Arial" pitchFamily="34" charset="0"/>
                <a:cs typeface="B Nazanin" pitchFamily="2" charset="-78"/>
              </a:rPr>
              <a:t>سلامتی و ایمنی کارکنان</a:t>
            </a:r>
            <a:endParaRPr lang="fa-IR" sz="2700" b="1" dirty="0">
              <a:latin typeface="Arial" pitchFamily="34" charset="0"/>
              <a:cs typeface="B Nazanin" pitchFamily="2" charset="-78"/>
            </a:endParaRPr>
          </a:p>
          <a:p>
            <a:pPr marL="627063" indent="-271463" algn="justLow">
              <a:lnSpc>
                <a:spcPct val="120000"/>
              </a:lnSpc>
              <a:spcBef>
                <a:spcPts val="0"/>
              </a:spcBef>
              <a:spcAft>
                <a:spcPts val="0"/>
              </a:spcAft>
              <a:buFont typeface="Arial" pitchFamily="34" charset="0"/>
              <a:buChar char="•"/>
              <a:defRPr/>
            </a:pPr>
            <a:r>
              <a:rPr lang="fa-IR" sz="2700" dirty="0" smtClean="0">
                <a:latin typeface="Arial" pitchFamily="34" charset="0"/>
                <a:cs typeface="B Nazanin" pitchFamily="2" charset="-78"/>
              </a:rPr>
              <a:t>بهداشت و ایمنی کارکنان : کلیات</a:t>
            </a:r>
            <a:endParaRPr lang="fa-IR" sz="2700" dirty="0">
              <a:latin typeface="Arial" pitchFamily="34" charset="0"/>
              <a:cs typeface="B Nazanin" pitchFamily="2" charset="-78"/>
            </a:endParaRPr>
          </a:p>
          <a:p>
            <a:pPr marL="627063" indent="-271463" algn="justLow">
              <a:lnSpc>
                <a:spcPct val="120000"/>
              </a:lnSpc>
              <a:spcBef>
                <a:spcPts val="0"/>
              </a:spcBef>
              <a:spcAft>
                <a:spcPts val="0"/>
              </a:spcAft>
              <a:buFont typeface="Arial" pitchFamily="34" charset="0"/>
              <a:buChar char="•"/>
              <a:defRPr/>
            </a:pPr>
            <a:r>
              <a:rPr lang="fa-IR" sz="2700" dirty="0" smtClean="0">
                <a:latin typeface="Arial" pitchFamily="34" charset="0"/>
                <a:cs typeface="B Nazanin" pitchFamily="2" charset="-78"/>
              </a:rPr>
              <a:t>علل حوادث</a:t>
            </a:r>
            <a:endParaRPr lang="fa-IR" sz="2700" dirty="0">
              <a:latin typeface="Arial" pitchFamily="34" charset="0"/>
              <a:cs typeface="B Nazanin" pitchFamily="2" charset="-78"/>
            </a:endParaRPr>
          </a:p>
          <a:p>
            <a:pPr marL="627063" indent="-271463" algn="justLow">
              <a:lnSpc>
                <a:spcPct val="120000"/>
              </a:lnSpc>
              <a:spcBef>
                <a:spcPts val="0"/>
              </a:spcBef>
              <a:spcAft>
                <a:spcPts val="0"/>
              </a:spcAft>
              <a:buFont typeface="Arial" pitchFamily="34" charset="0"/>
              <a:buChar char="•"/>
              <a:defRPr/>
            </a:pPr>
            <a:r>
              <a:rPr lang="fa-IR" sz="2700" dirty="0" smtClean="0">
                <a:latin typeface="Arial" pitchFamily="34" charset="0"/>
                <a:cs typeface="B Nazanin" pitchFamily="2" charset="-78"/>
              </a:rPr>
              <a:t>شیوه جلو گیری از حوادث</a:t>
            </a:r>
            <a:endParaRPr lang="fa-IR" sz="2700" dirty="0">
              <a:latin typeface="Arial" pitchFamily="34" charset="0"/>
              <a:cs typeface="B Nazanin" pitchFamily="2" charset="-78"/>
            </a:endParaRPr>
          </a:p>
          <a:p>
            <a:pPr marL="627063" indent="-271463" algn="justLow">
              <a:lnSpc>
                <a:spcPct val="120000"/>
              </a:lnSpc>
              <a:spcBef>
                <a:spcPts val="0"/>
              </a:spcBef>
              <a:spcAft>
                <a:spcPts val="0"/>
              </a:spcAft>
              <a:buFont typeface="Arial" pitchFamily="34" charset="0"/>
              <a:buChar char="•"/>
              <a:defRPr/>
            </a:pPr>
            <a:r>
              <a:rPr lang="fa-IR" sz="2700" dirty="0" smtClean="0">
                <a:latin typeface="Arial" pitchFamily="34" charset="0"/>
                <a:cs typeface="B Nazanin" pitchFamily="2" charset="-78"/>
              </a:rPr>
              <a:t>بهداشت کارکنان : مساله ها و راه حل ها</a:t>
            </a:r>
            <a:endParaRPr lang="fa-IR" sz="2700" dirty="0">
              <a:latin typeface="Arial" pitchFamily="34" charset="0"/>
              <a:cs typeface="B Nazanin" pitchFamily="2" charset="-78"/>
            </a:endParaRPr>
          </a:p>
          <a:p>
            <a:pPr marL="627063" indent="-271463" algn="justLow">
              <a:lnSpc>
                <a:spcPct val="120000"/>
              </a:lnSpc>
              <a:spcBef>
                <a:spcPts val="0"/>
              </a:spcBef>
              <a:spcAft>
                <a:spcPts val="0"/>
              </a:spcAft>
              <a:buFont typeface="Arial" pitchFamily="34" charset="0"/>
              <a:buChar char="•"/>
              <a:defRPr/>
            </a:pP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11287"/>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محاسبه اثرات آموزش</a:t>
            </a:r>
            <a:endParaRPr lang="fa-IR" sz="3200" dirty="0">
              <a:solidFill>
                <a:srgbClr val="5D110F"/>
              </a:solidFill>
              <a:cs typeface="B Titr" pitchFamily="2" charset="-78"/>
            </a:endParaRPr>
          </a:p>
        </p:txBody>
      </p:sp>
      <p:cxnSp>
        <p:nvCxnSpPr>
          <p:cNvPr id="6" name="Straight Connector 5"/>
          <p:cNvCxnSpPr/>
          <p:nvPr/>
        </p:nvCxnSpPr>
        <p:spPr>
          <a:xfrm>
            <a:off x="971600"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196752"/>
            <a:ext cx="9001125" cy="5170646"/>
          </a:xfrm>
          <a:prstGeom prst="rect">
            <a:avLst/>
          </a:prstGeom>
          <a:noFill/>
          <a:ln w="9525">
            <a:noFill/>
            <a:miter lim="800000"/>
            <a:headEnd/>
            <a:tailEnd/>
          </a:ln>
        </p:spPr>
        <p:txBody>
          <a:bodyPr wrap="square">
            <a:spAutoFit/>
          </a:bodyPr>
          <a:lstStyle/>
          <a:p>
            <a:pPr indent="355600" algn="justLow">
              <a:spcBef>
                <a:spcPts val="1200"/>
              </a:spcBef>
              <a:spcAft>
                <a:spcPts val="600"/>
              </a:spcAft>
              <a:buFontTx/>
              <a:buBlip>
                <a:blip r:embed="rId2"/>
              </a:buBlip>
              <a:defRPr/>
            </a:pPr>
            <a:r>
              <a:rPr lang="fa-IR" sz="2700" dirty="0" smtClean="0">
                <a:latin typeface="Arial" pitchFamily="34" charset="0"/>
                <a:cs typeface="B Nazanin" pitchFamily="2" charset="-78"/>
              </a:rPr>
              <a:t>برای محاسبه اثرات آموزش می توان به چهار شیوه عمل کرد:</a:t>
            </a:r>
          </a:p>
          <a:p>
            <a:pPr indent="355600" algn="justLow">
              <a:spcBef>
                <a:spcPts val="1200"/>
              </a:spcBef>
              <a:spcAft>
                <a:spcPts val="600"/>
              </a:spcAft>
              <a:buFontTx/>
              <a:buBlip>
                <a:blip r:embed="rId2"/>
              </a:buBlip>
              <a:defRPr/>
            </a:pPr>
            <a:r>
              <a:rPr lang="fa-IR" sz="2700" dirty="0" smtClean="0">
                <a:latin typeface="Arial" pitchFamily="34" charset="0"/>
                <a:cs typeface="B Nazanin" pitchFamily="2" charset="-78"/>
              </a:rPr>
              <a:t>1)ارزیابی واکنش :می توان واکنش های افرادی که دوره های آموزشی را در اجرای یک برنامه می بینند ، مورد ارزیابی قرار داد.</a:t>
            </a:r>
          </a:p>
          <a:p>
            <a:pPr indent="355600" algn="justLow">
              <a:spcBef>
                <a:spcPts val="1200"/>
              </a:spcBef>
              <a:spcAft>
                <a:spcPts val="600"/>
              </a:spcAft>
              <a:buFontTx/>
              <a:buBlip>
                <a:blip r:embed="rId2"/>
              </a:buBlip>
              <a:defRPr/>
            </a:pPr>
            <a:r>
              <a:rPr lang="fa-IR" sz="2700" dirty="0" smtClean="0">
                <a:latin typeface="Arial" pitchFamily="34" charset="0"/>
                <a:cs typeface="B Nazanin" pitchFamily="2" charset="-78"/>
              </a:rPr>
              <a:t>2)سنجش میزان یاد گیری: باید از کسانی که دوره آموزشی را گذرانیدند آزمون به عمل آورد تا مشخص شود که آیا آنها اصول ، مهارت ها و واقعیت هایی را که قرار بود یاد بگیرند ، یاد گرفته اند یا نه؟</a:t>
            </a:r>
          </a:p>
          <a:p>
            <a:pPr indent="355600" algn="justLow">
              <a:spcBef>
                <a:spcPts val="1200"/>
              </a:spcBef>
              <a:spcAft>
                <a:spcPts val="600"/>
              </a:spcAft>
              <a:buFontTx/>
              <a:buBlip>
                <a:blip r:embed="rId2"/>
              </a:buBlip>
              <a:defRPr/>
            </a:pPr>
            <a:r>
              <a:rPr lang="fa-IR" sz="2700" dirty="0" smtClean="0">
                <a:latin typeface="Arial" pitchFamily="34" charset="0"/>
                <a:cs typeface="B Nazanin" pitchFamily="2" charset="-78"/>
              </a:rPr>
              <a:t>3)تغییر رفتار:باید مشاهده کرد که آیا اجرای برنامه آموزشی رفتار افراد در سازمان و به هنگام کار تغییر کرده است یا نه؟</a:t>
            </a:r>
          </a:p>
          <a:p>
            <a:pPr indent="355600" algn="justLow">
              <a:spcBef>
                <a:spcPts val="1200"/>
              </a:spcBef>
              <a:spcAft>
                <a:spcPts val="600"/>
              </a:spcAft>
              <a:buFontTx/>
              <a:buBlip>
                <a:blip r:embed="rId2"/>
              </a:buBlip>
              <a:defRPr/>
            </a:pPr>
            <a:r>
              <a:rPr lang="fa-IR" sz="2700" dirty="0" smtClean="0">
                <a:latin typeface="Arial" pitchFamily="34" charset="0"/>
                <a:cs typeface="B Nazanin" pitchFamily="2" charset="-78"/>
              </a:rPr>
              <a:t>4)نتیجه ها : سرانجام باید دید که آیا نتیجه های نهایی به دست آمده با هدف هایی که از پیش برای برنامه مزبور در نظر گرفته شده بود ، سازگار است؟  </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1714488"/>
            <a:ext cx="7215239" cy="1615827"/>
          </a:xfrm>
          <a:prstGeom prst="rect">
            <a:avLst/>
          </a:prstGeom>
          <a:noFill/>
        </p:spPr>
        <p:txBody>
          <a:bodyPr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ارزیابی عملکرد</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64515" name="Rectangle 8"/>
          <p:cNvSpPr>
            <a:spLocks noChangeArrowheads="1"/>
          </p:cNvSpPr>
          <p:nvPr/>
        </p:nvSpPr>
        <p:spPr bwMode="auto">
          <a:xfrm>
            <a:off x="7188788" y="642938"/>
            <a:ext cx="1383712" cy="769441"/>
          </a:xfrm>
          <a:prstGeom prst="rect">
            <a:avLst/>
          </a:prstGeom>
          <a:noFill/>
          <a:ln w="9525">
            <a:noFill/>
            <a:miter lim="800000"/>
            <a:headEnd/>
            <a:tailEnd/>
          </a:ln>
        </p:spPr>
        <p:txBody>
          <a:bodyPr wrap="none">
            <a:spAutoFit/>
          </a:bodyPr>
          <a:lstStyle/>
          <a:p>
            <a:pPr>
              <a:lnSpc>
                <a:spcPct val="150000"/>
              </a:lnSpc>
            </a:pPr>
            <a:r>
              <a:rPr lang="fa-IR" sz="3200" dirty="0">
                <a:solidFill>
                  <a:srgbClr val="5D110F"/>
                </a:solidFill>
                <a:cs typeface="B Titr" pitchFamily="2" charset="-78"/>
              </a:rPr>
              <a:t>فصل </a:t>
            </a:r>
            <a:r>
              <a:rPr lang="fa-IR" sz="3200" dirty="0" smtClean="0">
                <a:solidFill>
                  <a:srgbClr val="5D110F"/>
                </a:solidFill>
                <a:cs typeface="B Titr" pitchFamily="2" charset="-78"/>
              </a:rPr>
              <a:t>پنجم: </a:t>
            </a:r>
            <a:endParaRPr lang="fa-IR" sz="3200" dirty="0">
              <a:solidFill>
                <a:srgbClr val="5D110F"/>
              </a:solidFill>
              <a:cs typeface="B Titr" pitchFamily="2" charset="-78"/>
            </a:endParaRP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451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452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332656"/>
            <a:ext cx="9144000" cy="2554545"/>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مقدمه ای بر ارزیابی عملکرد</a:t>
            </a:r>
          </a:p>
          <a:p>
            <a:pPr algn="ctr"/>
            <a:endParaRPr lang="fa-IR" sz="6000" dirty="0" smtClean="0">
              <a:solidFill>
                <a:srgbClr val="5D110F"/>
              </a:solidFill>
              <a:cs typeface="B Titr" pitchFamily="2" charset="-78"/>
            </a:endParaRPr>
          </a:p>
          <a:p>
            <a:pPr algn="ctr"/>
            <a:endParaRPr lang="fa-IR" sz="3600" dirty="0" smtClean="0">
              <a:solidFill>
                <a:srgbClr val="5D110F"/>
              </a:solidFill>
              <a:cs typeface="B Titr" pitchFamily="2" charset="-78"/>
            </a:endParaRPr>
          </a:p>
          <a:p>
            <a:pPr algn="ctr"/>
            <a:r>
              <a:rPr lang="fa-IR" sz="3200" dirty="0" smtClean="0">
                <a:solidFill>
                  <a:srgbClr val="5D110F"/>
                </a:solidFill>
                <a:cs typeface="B Titr" pitchFamily="2" charset="-78"/>
              </a:rPr>
              <a:t>چرا باید عملکردها را ارزیابی نمود؟</a:t>
            </a:r>
            <a:endParaRPr lang="fa-IR" sz="3200" dirty="0">
              <a:solidFill>
                <a:srgbClr val="5D110F"/>
              </a:solidFill>
              <a:cs typeface="B Titr" pitchFamily="2" charset="-78"/>
            </a:endParaRPr>
          </a:p>
        </p:txBody>
      </p:sp>
      <p:cxnSp>
        <p:nvCxnSpPr>
          <p:cNvPr id="6" name="Straight Connector 5"/>
          <p:cNvCxnSpPr/>
          <p:nvPr/>
        </p:nvCxnSpPr>
        <p:spPr>
          <a:xfrm>
            <a:off x="899592"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1098024"/>
            <a:ext cx="8749034" cy="535531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میتوان </a:t>
            </a:r>
            <a:r>
              <a:rPr lang="fa-IR" sz="2700" b="1" dirty="0" smtClean="0">
                <a:latin typeface="Arial" pitchFamily="34" charset="0"/>
                <a:cs typeface="B Nazanin" pitchFamily="2" charset="-78"/>
              </a:rPr>
              <a:t>ارزیابی عملکرد </a:t>
            </a:r>
            <a:r>
              <a:rPr lang="fa-IR" sz="2700" dirty="0" smtClean="0">
                <a:latin typeface="Arial" pitchFamily="34" charset="0"/>
                <a:cs typeface="B Nazanin" pitchFamily="2" charset="-78"/>
              </a:rPr>
              <a:t> رابدین گونه تعریف کرد :“ارزیابی عملکرد کنونی یا گذشته فرد با توجه به معیار های او“.</a:t>
            </a:r>
          </a:p>
          <a:p>
            <a:pPr indent="355600" algn="justLow">
              <a:spcBef>
                <a:spcPts val="0"/>
              </a:spcBef>
              <a:spcAft>
                <a:spcPts val="0"/>
              </a:spcAft>
              <a:defRPr/>
            </a:pPr>
            <a:endParaRPr lang="fa-IR" sz="7200" dirty="0" smtClean="0">
              <a:latin typeface="Arial" pitchFamily="34" charset="0"/>
              <a:cs typeface="B Nazanin" pitchFamily="2" charset="-78"/>
            </a:endParaRP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به سه دلیل: </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1)ارزیابی موجب می شود اطلاعات مهمی در مورد ارتقای مقام افراد و افزایش حقوق به دست آید و بر اساس آن تصمیم گیری شود.</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2)ارزیابی به رئیس و یا زیر دست این امکان را می دهد که برای رفع نقص اقداماتی به عمل آورد و اجازه ندهد که عیب یا ضعف ریشه بدواند.</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3)ارزیابی می تواند از طریق بوجود آوردن فرصت هائی برای بررسی برنامه های کاری ( با توجه به نقاط قوت و ضعفی که به نمایش گذاشته است )، فرد مسیر شغلی آینده خود را تعیین کند.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10" name="Straight Connector 9"/>
          <p:cNvCxnSpPr/>
          <p:nvPr/>
        </p:nvCxnSpPr>
        <p:spPr>
          <a:xfrm>
            <a:off x="827584" y="29249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چه کسی باید این ارزیابی را انجام دهد ؟</a:t>
            </a:r>
            <a:endParaRPr lang="fa-IR" sz="3200" dirty="0">
              <a:solidFill>
                <a:srgbClr val="5D110F"/>
              </a:solidFill>
              <a:cs typeface="B Titr" pitchFamily="2" charset="-78"/>
            </a:endParaRPr>
          </a:p>
        </p:txBody>
      </p:sp>
      <p:cxnSp>
        <p:nvCxnSpPr>
          <p:cNvPr id="6" name="Straight Connector 5"/>
          <p:cNvCxnSpPr/>
          <p:nvPr/>
        </p:nvCxnSpPr>
        <p:spPr>
          <a:xfrm>
            <a:off x="928663"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969977"/>
            <a:ext cx="8821042" cy="5555367"/>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defRPr/>
            </a:pPr>
            <a:r>
              <a:rPr lang="fa-IR" sz="2500" b="1" dirty="0" smtClean="0">
                <a:latin typeface="Arial" pitchFamily="34" charset="0"/>
                <a:cs typeface="B Nazanin" pitchFamily="2" charset="-78"/>
              </a:rPr>
              <a:t>ارزیابی سرپرست مستقیم :</a:t>
            </a:r>
            <a:r>
              <a:rPr lang="fa-IR" sz="2500" dirty="0" smtClean="0">
                <a:latin typeface="Arial" pitchFamily="34" charset="0"/>
                <a:cs typeface="B Nazanin" pitchFamily="2" charset="-78"/>
              </a:rPr>
              <a:t>هنوز هم ارزیابی های سرپرست مستقیم در کانون فرایند های ارزیابی عملکرد ها قرار دارد.معمولأ سرپرست باید در بهترین موقعیتی قرار گیرد که بتواند عملکرد زیر دست را مشاهده نموده و خود را مسئول عملکرد آن شخص بداند.</a:t>
            </a:r>
          </a:p>
          <a:p>
            <a:pPr indent="355600" algn="justLow">
              <a:spcBef>
                <a:spcPts val="1200"/>
              </a:spcBef>
              <a:spcAft>
                <a:spcPts val="0"/>
              </a:spcAft>
              <a:buFontTx/>
              <a:buBlip>
                <a:blip r:embed="rId2"/>
              </a:buBlip>
              <a:defRPr/>
            </a:pPr>
            <a:r>
              <a:rPr lang="fa-IR" sz="2500" b="1" dirty="0" smtClean="0">
                <a:latin typeface="Arial" pitchFamily="34" charset="0"/>
                <a:cs typeface="B Nazanin" pitchFamily="2" charset="-78"/>
              </a:rPr>
              <a:t>ارزیابی همکاران :</a:t>
            </a:r>
            <a:r>
              <a:rPr lang="fa-IR" sz="2500" dirty="0" smtClean="0">
                <a:latin typeface="Arial" pitchFamily="34" charset="0"/>
                <a:cs typeface="B Nazanin" pitchFamily="2" charset="-78"/>
              </a:rPr>
              <a:t> بسیاری از شرکت ها از تیم های خودمدار (تیم های خود گردان ) استفاده می کنند ، بیشتر ارزیابی ها به وسیله همکاران انجام می شود و این شیوه بسیار متداول می باشد.</a:t>
            </a:r>
          </a:p>
          <a:p>
            <a:pPr indent="355600" algn="justLow">
              <a:spcBef>
                <a:spcPts val="1200"/>
              </a:spcBef>
              <a:spcAft>
                <a:spcPts val="0"/>
              </a:spcAft>
              <a:buFontTx/>
              <a:buBlip>
                <a:blip r:embed="rId2"/>
              </a:buBlip>
              <a:defRPr/>
            </a:pPr>
            <a:r>
              <a:rPr lang="fa-IR" sz="2500" dirty="0" smtClean="0">
                <a:latin typeface="Arial" pitchFamily="34" charset="0"/>
                <a:cs typeface="B Nazanin" pitchFamily="2" charset="-78"/>
              </a:rPr>
              <a:t> </a:t>
            </a:r>
            <a:r>
              <a:rPr lang="fa-IR" sz="2500" b="1" dirty="0" smtClean="0">
                <a:latin typeface="Arial" pitchFamily="34" charset="0"/>
                <a:cs typeface="B Nazanin" pitchFamily="2" charset="-78"/>
              </a:rPr>
              <a:t>کمیته های ارزیاب:</a:t>
            </a:r>
            <a:r>
              <a:rPr lang="fa-IR" sz="2500" dirty="0" smtClean="0">
                <a:latin typeface="Arial" pitchFamily="34" charset="0"/>
                <a:cs typeface="B Nazanin" pitchFamily="2" charset="-78"/>
              </a:rPr>
              <a:t>برخی از شرکت ها برای ارزیابی کارکنان ” کمیته های ارزیاب“تشکیل می دهند . معمولأ یک کمیته ارزیاب از سرپرست مستقیم کارگر یا کارمند و سه یا چهار سرپرست دیگر تشکیل می شود.معمولأ ارزیابی های چند نفره قابل اعتماد تر ، منصفانه تر و معتبر تر می باشند.</a:t>
            </a:r>
          </a:p>
          <a:p>
            <a:pPr indent="355600" algn="justLow">
              <a:spcBef>
                <a:spcPts val="1200"/>
              </a:spcBef>
              <a:spcAft>
                <a:spcPts val="0"/>
              </a:spcAft>
              <a:buFontTx/>
              <a:buBlip>
                <a:blip r:embed="rId2"/>
              </a:buBlip>
              <a:defRPr/>
            </a:pPr>
            <a:r>
              <a:rPr lang="fa-IR" sz="2500" dirty="0" smtClean="0">
                <a:latin typeface="Arial" pitchFamily="34" charset="0"/>
                <a:cs typeface="B Nazanin" pitchFamily="2" charset="-78"/>
              </a:rPr>
              <a:t> ارزیابی شخص از کار خودش:گاهی عملکرد شخص به وسیله خودش ارزیابی می شود و معمولأ این کار همزمان با ارزیابی های سرپرستان انجام می شود.معمولأ افراد به خود نمره ای بیش از آنچه سرپرستان خواهند داد میدهد.</a:t>
            </a:r>
            <a:endParaRPr lang="fa-IR" sz="25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07504" y="324481"/>
            <a:ext cx="8821042" cy="6272871"/>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defRPr/>
            </a:pPr>
            <a:r>
              <a:rPr lang="fa-IR" sz="2700" b="1" dirty="0" smtClean="0">
                <a:latin typeface="Arial" pitchFamily="34" charset="0"/>
                <a:cs typeface="B Nazanin" pitchFamily="2" charset="-78"/>
              </a:rPr>
              <a:t>ارزیابی به وسیله زیر دستان :</a:t>
            </a:r>
            <a:r>
              <a:rPr lang="fa-IR" sz="2700" dirty="0" smtClean="0">
                <a:latin typeface="Arial" pitchFamily="34" charset="0"/>
                <a:cs typeface="B Nazanin" pitchFamily="2" charset="-78"/>
              </a:rPr>
              <a:t> گاهی شرکت ها از زیردستان میخواهند که عملکرد سرپرستان را ارزیابی کنند و بسیاری از افراد ، این فرایند را ”بازخور نمودن نتیجه در مسیر رو به بالا ” می نامند.گاهی بازخور نمودن این نتیجه ها باعث می شود که مدیران نقاط ضعف شیوه مدیریت خود را بشناسند و در صورت لزوم اقداماتی در جهت اصلاح خود به عمل آورند.</a:t>
            </a:r>
          </a:p>
          <a:p>
            <a:pPr indent="355600" algn="justLow">
              <a:lnSpc>
                <a:spcPct val="150000"/>
              </a:lnSpc>
              <a:spcBef>
                <a:spcPts val="0"/>
              </a:spcBef>
              <a:spcAft>
                <a:spcPts val="0"/>
              </a:spcAft>
              <a:buFontTx/>
              <a:buBlip>
                <a:blip r:embed="rId2"/>
              </a:buBlip>
              <a:defRPr/>
            </a:pPr>
            <a:r>
              <a:rPr lang="fa-IR" sz="2700" b="1" dirty="0" smtClean="0">
                <a:latin typeface="Arial" pitchFamily="34" charset="0"/>
                <a:cs typeface="B Nazanin" pitchFamily="2" charset="-78"/>
              </a:rPr>
              <a:t>ارزیابی 360 درجه ای: </a:t>
            </a:r>
            <a:r>
              <a:rPr lang="fa-IR" sz="2700" dirty="0" smtClean="0">
                <a:latin typeface="Arial" pitchFamily="34" charset="0"/>
                <a:cs typeface="B Nazanin" pitchFamily="2" charset="-78"/>
              </a:rPr>
              <a:t>با ارزیابی های 360 درجه ای ، اطلاعات کاملی در باره کارکنان به دست می آید و کارگر یا کارمند به وسیله سرپرستان ، زیر دستان ، همقطاران و مشتریان داخلی و خارجی ، مورد ارزیابی قرار می گیرد.این روش بسیار متداول شده است و معمولأ برای آموزش دادن به افراد و( و نه افزایش حقوق )از آن استفاده می کنند.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روش های اصلی ارزیابی</a:t>
            </a:r>
            <a:endParaRPr lang="fa-IR" sz="3200" dirty="0">
              <a:solidFill>
                <a:srgbClr val="5D110F"/>
              </a:solidFill>
              <a:cs typeface="B Titr" pitchFamily="2" charset="-78"/>
            </a:endParaRPr>
          </a:p>
        </p:txBody>
      </p:sp>
      <p:cxnSp>
        <p:nvCxnSpPr>
          <p:cNvPr id="6" name="Straight Connector 5"/>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35496" y="1025696"/>
            <a:ext cx="9036496" cy="5427640"/>
          </a:xfrm>
          <a:prstGeom prst="rect">
            <a:avLst/>
          </a:prstGeom>
          <a:noFill/>
          <a:ln w="9525">
            <a:noFill/>
            <a:miter lim="800000"/>
            <a:headEnd/>
            <a:tailEnd/>
          </a:ln>
        </p:spPr>
        <p:txBody>
          <a:bodyPr wrap="square">
            <a:spAutoFit/>
          </a:bodyPr>
          <a:lstStyle/>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روش مقیاس رتبه بندی تقسیمی:</a:t>
            </a:r>
            <a:r>
              <a:rPr lang="fa-IR" sz="2700" dirty="0" smtClean="0">
                <a:latin typeface="Arial" pitchFamily="34" charset="0"/>
                <a:cs typeface="B Nazanin" pitchFamily="2" charset="-78"/>
              </a:rPr>
              <a:t>تعدادی از ویژگی های افراد و عملکردهای مربوط به ویژگی های مزبور را فهرست وار می نویسند سپس ویژگی ها (مانند کیفیت کار و قابل اعتماد بودن آن)و ارزش عملکردها را(مثلأ نارضایت بخش تا عالی)برای هر یک از ویژگی ها می نویسند.سرپرست از طریق کشیدن دایره یا گذاردن علامت جلوی هر کدام ( که بیانگر عملکرد او در مورد خاص است) به وی نمره می دهد.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روش رتبه بندی ترتیبی:</a:t>
            </a:r>
            <a:r>
              <a:rPr lang="fa-IR" sz="2700" dirty="0" smtClean="0">
                <a:latin typeface="Arial" pitchFamily="34" charset="0"/>
                <a:cs typeface="B Nazanin" pitchFamily="2" charset="-78"/>
              </a:rPr>
              <a:t>با توجه به برخی از ویژگی ها ، کارکنان را (از بهترین تا بدترین) رتبه بندی می کنند.از آنجا که تمیز دادن بهترین کارگر یا کارمند از بدترین آنها کار نسبتأ ساده ای است ، بنابر این از روش رتبه بندی ترتیبی استفاده می نمایند.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روش مقیاس دو به دو:</a:t>
            </a:r>
            <a:r>
              <a:rPr lang="fa-IR" sz="2700" dirty="0" smtClean="0">
                <a:latin typeface="Arial" pitchFamily="34" charset="0"/>
                <a:cs typeface="B Nazanin" pitchFamily="2" charset="-78"/>
              </a:rPr>
              <a:t>زیر دستانی را که باید کارشان را ارزیابی نمود به صورت ”جفت“ یا دوتائی در می آورند و در مورد کار یا ویژگی خاصی آنها را با هم مقایسه می نمایند.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251520" y="337496"/>
            <a:ext cx="8641085" cy="6187848"/>
          </a:xfrm>
          <a:prstGeom prst="rect">
            <a:avLst/>
          </a:prstGeom>
          <a:noFill/>
          <a:ln w="9525">
            <a:noFill/>
            <a:miter lim="800000"/>
            <a:headEnd/>
            <a:tailEnd/>
          </a:ln>
        </p:spPr>
        <p:txBody>
          <a:bodyPr wrap="square">
            <a:spAutoFit/>
          </a:bodyPr>
          <a:lstStyle/>
          <a:p>
            <a:pPr indent="355600" algn="justLow">
              <a:lnSpc>
                <a:spcPct val="130000"/>
              </a:lnSpc>
              <a:spcBef>
                <a:spcPts val="600"/>
              </a:spcBef>
              <a:spcAft>
                <a:spcPts val="0"/>
              </a:spcAft>
              <a:buFontTx/>
              <a:buBlip>
                <a:blip r:embed="rId2"/>
              </a:buBlip>
              <a:defRPr/>
            </a:pPr>
            <a:r>
              <a:rPr lang="fa-IR" sz="2700" b="1" dirty="0" smtClean="0">
                <a:latin typeface="Arial" pitchFamily="34" charset="0"/>
                <a:cs typeface="B Nazanin" pitchFamily="2" charset="-78"/>
              </a:rPr>
              <a:t>روش توزیع اجباری:</a:t>
            </a:r>
            <a:r>
              <a:rPr lang="fa-IR" sz="2700" dirty="0" smtClean="0">
                <a:latin typeface="Arial" pitchFamily="34" charset="0"/>
                <a:cs typeface="B Nazanin" pitchFamily="2" charset="-78"/>
              </a:rPr>
              <a:t>درصد هایی از پیش تعیین شده متعلق به کارکنان را ، در گروه های مربوط به عملکردها قرار می دهند.درست همانند زمانی که یک استاد دانشگاه نمره های دانشجویان را بر روی منحنی قرار می دهد ”مثلأ پانزده درصد دارای بالاترین عملکرد“.</a:t>
            </a:r>
          </a:p>
          <a:p>
            <a:pPr indent="355600" algn="justLow">
              <a:lnSpc>
                <a:spcPct val="130000"/>
              </a:lnSpc>
              <a:spcBef>
                <a:spcPts val="600"/>
              </a:spcBef>
              <a:spcAft>
                <a:spcPts val="0"/>
              </a:spcAft>
              <a:buFontTx/>
              <a:buBlip>
                <a:blip r:embed="rId2"/>
              </a:buBlip>
              <a:defRPr/>
            </a:pPr>
            <a:r>
              <a:rPr lang="fa-IR" sz="2700" dirty="0" smtClean="0">
                <a:latin typeface="Arial" pitchFamily="34" charset="0"/>
                <a:cs typeface="B Nazanin" pitchFamily="2" charset="-78"/>
              </a:rPr>
              <a:t> </a:t>
            </a:r>
            <a:r>
              <a:rPr lang="fa-IR" sz="2700" b="1" dirty="0" smtClean="0">
                <a:latin typeface="Arial" pitchFamily="34" charset="0"/>
                <a:cs typeface="B Nazanin" pitchFamily="2" charset="-78"/>
              </a:rPr>
              <a:t>روش ثبت وقایع حساس:</a:t>
            </a:r>
            <a:r>
              <a:rPr lang="fa-IR" sz="2700" dirty="0" smtClean="0">
                <a:latin typeface="Arial" pitchFamily="34" charset="0"/>
                <a:cs typeface="B Nazanin" pitchFamily="2" charset="-78"/>
              </a:rPr>
              <a:t>پرونده ای از کارهای بسیار خوب و یا بسیار بد کارکنان را با توجه به رفتاری که  به هنگام کار کردن داشته اند ، نگهداری می کنند و پیش از ارزیابی عملکرد وی به این پرونده ها مراجعه می نمایند.</a:t>
            </a:r>
          </a:p>
          <a:p>
            <a:pPr indent="355600" algn="justLow">
              <a:lnSpc>
                <a:spcPct val="130000"/>
              </a:lnSpc>
              <a:spcBef>
                <a:spcPts val="600"/>
              </a:spcBef>
              <a:spcAft>
                <a:spcPts val="0"/>
              </a:spcAft>
              <a:buFontTx/>
              <a:buBlip>
                <a:blip r:embed="rId2"/>
              </a:buBlip>
              <a:defRPr/>
            </a:pPr>
            <a:r>
              <a:rPr lang="fa-IR" sz="2700" b="1" dirty="0" smtClean="0">
                <a:latin typeface="Arial" pitchFamily="34" charset="0"/>
                <a:cs typeface="B Nazanin" pitchFamily="2" charset="-78"/>
              </a:rPr>
              <a:t>روش مقیاس رتبه بندی رفتاری:</a:t>
            </a:r>
            <a:r>
              <a:rPr lang="fa-IR" sz="2700" dirty="0" smtClean="0">
                <a:latin typeface="Arial" pitchFamily="34" charset="0"/>
                <a:cs typeface="B Nazanin" pitchFamily="2" charset="-78"/>
              </a:rPr>
              <a:t>مجموعه مزایای یک نوع رفتار را به صورت تشریحی و کیفی ( در مقیاس های معین) رتبه بندی می کنند. در اجرای این روش مقیاسی از رفتار کیفی و نمونه هائی از عملکرد های خوب و بد را (به صورت تشریحی) بیان مینمایند.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flipH="1" flipV="1">
            <a:off x="1000100" y="785794"/>
            <a:ext cx="0"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07504" y="419376"/>
            <a:ext cx="8893051" cy="6033960"/>
          </a:xfrm>
          <a:prstGeom prst="rect">
            <a:avLst/>
          </a:prstGeom>
          <a:noFill/>
          <a:ln w="9525">
            <a:noFill/>
            <a:miter lim="800000"/>
            <a:headEnd/>
            <a:tailEnd/>
          </a:ln>
        </p:spPr>
        <p:txBody>
          <a:bodyPr wrap="square">
            <a:spAutoFit/>
          </a:bodyPr>
          <a:lstStyle/>
          <a:p>
            <a:pPr indent="355600" algn="justLow">
              <a:lnSpc>
                <a:spcPct val="130000"/>
              </a:lnSpc>
              <a:spcBef>
                <a:spcPts val="0"/>
              </a:spcBef>
              <a:spcAft>
                <a:spcPts val="0"/>
              </a:spcAft>
              <a:buFontTx/>
              <a:buBlip>
                <a:blip r:embed="rId2"/>
              </a:buBlip>
              <a:defRPr/>
            </a:pPr>
            <a:r>
              <a:rPr lang="fa-IR" sz="2700" b="1" dirty="0" smtClean="0">
                <a:latin typeface="Arial" pitchFamily="34" charset="0"/>
                <a:cs typeface="B Nazanin" pitchFamily="2" charset="-78"/>
              </a:rPr>
              <a:t>روش مدیریت بر مبنای هدف :</a:t>
            </a:r>
            <a:r>
              <a:rPr lang="fa-IR" sz="2700" dirty="0" smtClean="0">
                <a:latin typeface="Arial" pitchFamily="34" charset="0"/>
                <a:cs typeface="B Nazanin" pitchFamily="2" charset="-78"/>
              </a:rPr>
              <a:t>باید هدف های مشخص و قابل سنجش را برای هر یک از کارکنان تعیین نمود و آن گاه به صورت مرتب ، در مورد پیشرفت فرد ودرصد تامین هدف ها ، با او به بحث بنشینند.معمولأ عبارت مدیریت مبتنی بر هدف به معنی تعیین هدف های سازمانی است و برنامه ارزشیابی شامل شش مرحله به شرح زیر است:</a:t>
            </a:r>
          </a:p>
          <a:p>
            <a:pPr indent="355600" algn="justLow">
              <a:lnSpc>
                <a:spcPct val="130000"/>
              </a:lnSpc>
              <a:spcBef>
                <a:spcPts val="0"/>
              </a:spcBef>
              <a:spcAft>
                <a:spcPts val="0"/>
              </a:spcAft>
              <a:buFontTx/>
              <a:buBlip>
                <a:blip r:embed="rId2"/>
              </a:buBlip>
              <a:defRPr/>
            </a:pPr>
            <a:r>
              <a:rPr lang="fa-IR" sz="2700" dirty="0" smtClean="0">
                <a:latin typeface="Arial" pitchFamily="34" charset="0"/>
                <a:cs typeface="B Nazanin" pitchFamily="2" charset="-78"/>
              </a:rPr>
              <a:t>1)هدف های سازمانی را تعیین کنید.</a:t>
            </a:r>
          </a:p>
          <a:p>
            <a:pPr indent="355600" algn="justLow">
              <a:lnSpc>
                <a:spcPct val="130000"/>
              </a:lnSpc>
              <a:spcBef>
                <a:spcPts val="0"/>
              </a:spcBef>
              <a:spcAft>
                <a:spcPts val="0"/>
              </a:spcAft>
              <a:buFontTx/>
              <a:buBlip>
                <a:blip r:embed="rId2"/>
              </a:buBlip>
              <a:defRPr/>
            </a:pPr>
            <a:r>
              <a:rPr lang="fa-IR" sz="2700" dirty="0" smtClean="0">
                <a:latin typeface="Arial" pitchFamily="34" charset="0"/>
                <a:cs typeface="B Nazanin" pitchFamily="2" charset="-78"/>
              </a:rPr>
              <a:t>2)هدف های دوایر و واحدها را تعیین کنید.</a:t>
            </a:r>
          </a:p>
          <a:p>
            <a:pPr indent="355600" algn="justLow">
              <a:lnSpc>
                <a:spcPct val="130000"/>
              </a:lnSpc>
              <a:spcBef>
                <a:spcPts val="0"/>
              </a:spcBef>
              <a:spcAft>
                <a:spcPts val="0"/>
              </a:spcAft>
              <a:buFontTx/>
              <a:buBlip>
                <a:blip r:embed="rId2"/>
              </a:buBlip>
              <a:defRPr/>
            </a:pPr>
            <a:r>
              <a:rPr lang="fa-IR" sz="2700" dirty="0" smtClean="0">
                <a:latin typeface="Arial" pitchFamily="34" charset="0"/>
                <a:cs typeface="B Nazanin" pitchFamily="2" charset="-78"/>
              </a:rPr>
              <a:t>3)در باره هدف های دوایر و واحد ها بحث کنید.</a:t>
            </a:r>
          </a:p>
          <a:p>
            <a:pPr indent="355600" algn="justLow">
              <a:lnSpc>
                <a:spcPct val="130000"/>
              </a:lnSpc>
              <a:spcBef>
                <a:spcPts val="0"/>
              </a:spcBef>
              <a:spcAft>
                <a:spcPts val="0"/>
              </a:spcAft>
              <a:buFontTx/>
              <a:buBlip>
                <a:blip r:embed="rId2"/>
              </a:buBlip>
              <a:defRPr/>
            </a:pPr>
            <a:r>
              <a:rPr lang="fa-IR" sz="2700" dirty="0" smtClean="0">
                <a:latin typeface="Arial" pitchFamily="34" charset="0"/>
                <a:cs typeface="B Nazanin" pitchFamily="2" charset="-78"/>
              </a:rPr>
              <a:t>4)نتیجه های مورد انتظار را مشخص نمایید.</a:t>
            </a:r>
          </a:p>
          <a:p>
            <a:pPr indent="355600" algn="justLow">
              <a:lnSpc>
                <a:spcPct val="130000"/>
              </a:lnSpc>
              <a:spcBef>
                <a:spcPts val="0"/>
              </a:spcBef>
              <a:spcAft>
                <a:spcPts val="0"/>
              </a:spcAft>
              <a:buFontTx/>
              <a:buBlip>
                <a:blip r:embed="rId2"/>
              </a:buBlip>
              <a:defRPr/>
            </a:pPr>
            <a:r>
              <a:rPr lang="fa-IR" sz="2700" dirty="0" smtClean="0">
                <a:latin typeface="Arial" pitchFamily="34" charset="0"/>
                <a:cs typeface="B Nazanin" pitchFamily="2" charset="-78"/>
              </a:rPr>
              <a:t>5)عملکرد ها را بررسی نموده ، نتیجه ها را اندازه گیری نمایید.</a:t>
            </a:r>
          </a:p>
          <a:p>
            <a:pPr indent="355600" algn="justLow">
              <a:lnSpc>
                <a:spcPct val="130000"/>
              </a:lnSpc>
              <a:spcBef>
                <a:spcPts val="0"/>
              </a:spcBef>
              <a:spcAft>
                <a:spcPts val="0"/>
              </a:spcAft>
              <a:buFontTx/>
              <a:buBlip>
                <a:blip r:embed="rId2"/>
              </a:buBlip>
              <a:defRPr/>
            </a:pPr>
            <a:r>
              <a:rPr lang="fa-IR" sz="2700" dirty="0" smtClean="0">
                <a:latin typeface="Arial" pitchFamily="34" charset="0"/>
                <a:cs typeface="B Nazanin" pitchFamily="2" charset="-78"/>
              </a:rPr>
              <a:t>6)نتیجه ها را بازخور نمایید.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548680"/>
            <a:ext cx="8821042" cy="5724644"/>
          </a:xfrm>
          <a:prstGeom prst="rect">
            <a:avLst/>
          </a:prstGeom>
          <a:noFill/>
          <a:ln w="9525">
            <a:noFill/>
            <a:miter lim="800000"/>
            <a:headEnd/>
            <a:tailEnd/>
          </a:ln>
        </p:spPr>
        <p:txBody>
          <a:bodyPr wrap="square">
            <a:spAutoFit/>
          </a:bodyPr>
          <a:lstStyle/>
          <a:p>
            <a:pPr indent="355600" algn="justLow">
              <a:lnSpc>
                <a:spcPct val="130000"/>
              </a:lnSpc>
              <a:spcBef>
                <a:spcPts val="1800"/>
              </a:spcBef>
              <a:spcAft>
                <a:spcPts val="0"/>
              </a:spcAft>
              <a:buFontTx/>
              <a:buBlip>
                <a:blip r:embed="rId2"/>
              </a:buBlip>
              <a:defRPr/>
            </a:pPr>
            <a:r>
              <a:rPr lang="fa-IR" sz="2700" b="1" dirty="0" smtClean="0">
                <a:latin typeface="Arial" pitchFamily="34" charset="0"/>
                <a:cs typeface="B Nazanin" pitchFamily="2" charset="-78"/>
              </a:rPr>
              <a:t>ارزیابی عملکرد به کمک رایانه:</a:t>
            </a:r>
            <a:r>
              <a:rPr lang="fa-IR" sz="2700" dirty="0" smtClean="0">
                <a:latin typeface="Arial" pitchFamily="34" charset="0"/>
                <a:cs typeface="B Nazanin" pitchFamily="2" charset="-78"/>
              </a:rPr>
              <a:t>برنامه هائی به صورت نرم افزار برای ارزیابی عملکردها وجود دارد. این برنامه ها به مدیران امکان میدهد که در طول سال کارکنان راارزیابی نمایند و سپس با استفاده از این عمل کردها که به وسیله رایانه یه آنها نمره داده میشود ، افراد را ارزیابی کنند.</a:t>
            </a:r>
          </a:p>
          <a:p>
            <a:pPr indent="355600" algn="justLow">
              <a:lnSpc>
                <a:spcPct val="130000"/>
              </a:lnSpc>
              <a:spcBef>
                <a:spcPts val="1800"/>
              </a:spcBef>
              <a:spcAft>
                <a:spcPts val="0"/>
              </a:spcAft>
              <a:buFontTx/>
              <a:buBlip>
                <a:blip r:embed="rId2"/>
              </a:buBlip>
              <a:defRPr/>
            </a:pPr>
            <a:r>
              <a:rPr lang="fa-IR" sz="2700" b="1" dirty="0" smtClean="0">
                <a:latin typeface="Arial" pitchFamily="34" charset="0"/>
                <a:cs typeface="B Nazanin" pitchFamily="2" charset="-78"/>
              </a:rPr>
              <a:t>نظارت بر عملکرد کارکنان با استفاده از رایانه:</a:t>
            </a:r>
            <a:r>
              <a:rPr lang="fa-IR" sz="2700" dirty="0" smtClean="0">
                <a:latin typeface="Arial" pitchFamily="34" charset="0"/>
                <a:cs typeface="B Nazanin" pitchFamily="2" charset="-78"/>
              </a:rPr>
              <a:t>در شبکه های رایانه ای ، برنامه ای به نام ”نظارت الکترونیکی بر عمل کردها“ وجود دارد که مدیران می توانند بدان وسیله بر رایانه و تلفن های کارکنان نظارت نمایند.شبکه مزبور برای مدیران“این امکان را به وجود می آورد که در سراسر روز بر سرعت کار افراد و درجه دقت آنان در کار ، زمان ورود به شبکه و خروج از آن و حتی مدت زمانی که دستگاه را به حالت غیر فعال نگاه داشته و به دستشوئی رفته اند“نظارت نمایند.0</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16632"/>
            <a:ext cx="9144000" cy="830997"/>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مصاحبه در مورد نتیجه ارزیابی</a:t>
            </a:r>
            <a:endParaRPr lang="fa-IR" sz="3200" dirty="0">
              <a:solidFill>
                <a:srgbClr val="5D110F"/>
              </a:solidFill>
              <a:cs typeface="B Titr" pitchFamily="2" charset="-78"/>
            </a:endParaRPr>
          </a:p>
        </p:txBody>
      </p:sp>
      <p:cxnSp>
        <p:nvCxnSpPr>
          <p:cNvPr id="6" name="Straight Connector 5"/>
          <p:cNvCxnSpPr/>
          <p:nvPr/>
        </p:nvCxnSpPr>
        <p:spPr>
          <a:xfrm>
            <a:off x="928663"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08720"/>
            <a:ext cx="9001125" cy="5478423"/>
          </a:xfrm>
          <a:prstGeom prst="rect">
            <a:avLst/>
          </a:prstGeom>
          <a:noFill/>
          <a:ln w="9525">
            <a:noFill/>
            <a:miter lim="800000"/>
            <a:headEnd/>
            <a:tailEnd/>
          </a:ln>
        </p:spPr>
        <p:txBody>
          <a:bodyPr>
            <a:spAutoFit/>
          </a:bodyPr>
          <a:lstStyle/>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معمولأ ارزیابی به ”مصاحبه در باره ارزیابی ” منجر خواهد شد ، که بدان وسیله سرپرست و زیر دست نتیجه ارزیابی را مورد بررسی قرار می دهند و برای برطرف کردن نقاط ضعف و تقویت نقاط قوت ، برنامه هائی را تدوین می نمایند.معمولأ این مصاحبه ها چندان خوشایند نیست ، زیرا عده انگشت شماری از افراد این آمادگی را دارند که نتیجه های منفی کار خود را بپذیرند.</a:t>
            </a:r>
          </a:p>
          <a:p>
            <a:pPr indent="355600" algn="justLow">
              <a:spcBef>
                <a:spcPts val="0"/>
              </a:spcBef>
              <a:spcAft>
                <a:spcPts val="0"/>
              </a:spcAft>
              <a:buFontTx/>
              <a:buBlip>
                <a:blip r:embed="rId2"/>
              </a:buBlip>
              <a:defRPr/>
            </a:pPr>
            <a:r>
              <a:rPr lang="fa-IR" sz="2500" b="1" dirty="0" smtClean="0">
                <a:latin typeface="Arial" pitchFamily="34" charset="0"/>
                <a:cs typeface="B Nazanin" pitchFamily="2" charset="-78"/>
              </a:rPr>
              <a:t> آماده شدن برای مصاحبه در باره نتیجه ارزیابی:</a:t>
            </a:r>
            <a:r>
              <a:rPr lang="fa-IR" sz="2500" dirty="0" smtClean="0">
                <a:latin typeface="Arial" pitchFamily="34" charset="0"/>
                <a:cs typeface="B Nazanin" pitchFamily="2" charset="-78"/>
              </a:rPr>
              <a:t> برای اینکه مصاحبه مزبور به شیوه ای مناسب انجام شود باید سه مرحله را طی کرد:</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1)دست کم به کارگر یا کارمند یک هفته فرصت داده شود که کارهای خود را مرورکند، شرح وظایف را بخواند ، مساله ها را تجزیه و تحلیل کند و سرانجام پرسش ها و تفسیر ها را تهیه نماید.</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2)سرپرست شرح وظایف کارمند یا کارگر را مطالعه کند ، عملکرد او را با مقیاس های مورد نظر مقایسه نماید و پرونده یا سابقه شخص مزبور را و نیز ارزیابی های گذشته او را مرور کند.</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3) برای انجام این مصاحبه مکانی مناسب و وقت کافی در نظر گرفته شود.</a:t>
            </a:r>
            <a:endParaRPr lang="fa-IR" sz="25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28675"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4" name="Picture 3"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28677"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
        <p:nvSpPr>
          <p:cNvPr id="7" name="TextBox 6"/>
          <p:cNvSpPr txBox="1"/>
          <p:nvPr/>
        </p:nvSpPr>
        <p:spPr>
          <a:xfrm>
            <a:off x="611560" y="1812880"/>
            <a:ext cx="8136904" cy="3416320"/>
          </a:xfrm>
          <a:prstGeom prst="rect">
            <a:avLst/>
          </a:prstGeom>
          <a:solidFill>
            <a:schemeClr val="bg1"/>
          </a:solidFill>
        </p:spPr>
        <p:txBody>
          <a:bodyPr wrap="square"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مدیریت منابع انسانی : امروز </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28679" name="Rectangle 8"/>
          <p:cNvSpPr>
            <a:spLocks noChangeArrowheads="1"/>
          </p:cNvSpPr>
          <p:nvPr/>
        </p:nvSpPr>
        <p:spPr bwMode="auto">
          <a:xfrm>
            <a:off x="6815138" y="642938"/>
            <a:ext cx="1757362" cy="830262"/>
          </a:xfrm>
          <a:prstGeom prst="rect">
            <a:avLst/>
          </a:prstGeom>
          <a:noFill/>
          <a:ln w="9525">
            <a:noFill/>
            <a:miter lim="800000"/>
            <a:headEnd/>
            <a:tailEnd/>
          </a:ln>
        </p:spPr>
        <p:txBody>
          <a:bodyPr wrap="none">
            <a:spAutoFit/>
          </a:bodyPr>
          <a:lstStyle/>
          <a:p>
            <a:pPr>
              <a:lnSpc>
                <a:spcPct val="150000"/>
              </a:lnSpc>
            </a:pPr>
            <a:r>
              <a:rPr lang="fa-IR" sz="3200">
                <a:solidFill>
                  <a:srgbClr val="5D110F"/>
                </a:solidFill>
                <a:cs typeface="B Titr" pitchFamily="2" charset="-78"/>
              </a:rPr>
              <a:t>فصل اول :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260648"/>
            <a:ext cx="8749035" cy="6272871"/>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defRPr/>
            </a:pPr>
            <a:r>
              <a:rPr lang="fa-IR" sz="2700" b="1" dirty="0" smtClean="0">
                <a:latin typeface="Arial" pitchFamily="34" charset="0"/>
                <a:cs typeface="B Nazanin" pitchFamily="2" charset="-78"/>
              </a:rPr>
              <a:t>انجام دادن مصاحبه :</a:t>
            </a:r>
            <a:r>
              <a:rPr lang="fa-IR" sz="2700" dirty="0" smtClean="0">
                <a:latin typeface="Arial" pitchFamily="34" charset="0"/>
                <a:cs typeface="B Nazanin" pitchFamily="2" charset="-78"/>
              </a:rPr>
              <a:t>به هنگام انجام دادن مصاحبه همواره باید دو چیز را در نظر گرفت.</a:t>
            </a:r>
          </a:p>
          <a:p>
            <a:pPr indent="355600" algn="justLow">
              <a:lnSpc>
                <a:spcPct val="150000"/>
              </a:lnSpc>
              <a:spcBef>
                <a:spcPts val="0"/>
              </a:spcBef>
              <a:spcAft>
                <a:spcPts val="0"/>
              </a:spcAft>
              <a:buFontTx/>
              <a:buBlip>
                <a:blip r:embed="rId2"/>
              </a:buBlip>
              <a:defRPr/>
            </a:pPr>
            <a:r>
              <a:rPr lang="fa-IR" sz="2700" dirty="0" smtClean="0">
                <a:latin typeface="Arial" pitchFamily="34" charset="0"/>
                <a:cs typeface="B Nazanin" pitchFamily="2" charset="-78"/>
              </a:rPr>
              <a:t>1)هدف اصلی مصاحبه این است که عملکرد رضایت بخش را تقویت نمود و نقاط ضعف یا مسائل مربوط به عملکرد ضعیف را شناسائی و اصلاح کرد.</a:t>
            </a:r>
          </a:p>
          <a:p>
            <a:pPr indent="355600" algn="justLow">
              <a:lnSpc>
                <a:spcPct val="150000"/>
              </a:lnSpc>
              <a:spcBef>
                <a:spcPts val="0"/>
              </a:spcBef>
              <a:spcAft>
                <a:spcPts val="0"/>
              </a:spcAft>
              <a:buFontTx/>
              <a:buBlip>
                <a:blip r:embed="rId2"/>
              </a:buBlip>
              <a:defRPr/>
            </a:pPr>
            <a:r>
              <a:rPr lang="fa-IR" sz="2700" dirty="0" smtClean="0">
                <a:latin typeface="Arial" pitchFamily="34" charset="0"/>
                <a:cs typeface="B Nazanin" pitchFamily="2" charset="-78"/>
              </a:rPr>
              <a:t>2)پیش از اینکه این نشست و بحث پایان یابد ، باید در مورد بهبود کارها و زمان انجام دادن اصلاحات ، با زیر دست مورد نظر به توافق رسید.</a:t>
            </a:r>
          </a:p>
          <a:p>
            <a:pPr indent="355600" algn="justLow">
              <a:lnSpc>
                <a:spcPct val="150000"/>
              </a:lnSpc>
              <a:spcBef>
                <a:spcPts val="0"/>
              </a:spcBef>
              <a:spcAft>
                <a:spcPts val="0"/>
              </a:spcAft>
              <a:buFontTx/>
              <a:buBlip>
                <a:blip r:embed="rId2"/>
              </a:buBlip>
              <a:defRPr/>
            </a:pPr>
            <a:r>
              <a:rPr lang="fa-IR" sz="2700" dirty="0" smtClean="0">
                <a:latin typeface="Arial" pitchFamily="34" charset="0"/>
                <a:cs typeface="B Nazanin" pitchFamily="2" charset="-78"/>
              </a:rPr>
              <a:t>زمان هائی وجود دارد که عملکرد فرد به اندازه ای ضعیف است که باید به صورت کتبی به او اخطار داد.</a:t>
            </a:r>
          </a:p>
          <a:p>
            <a:pPr indent="355600" algn="justLow">
              <a:lnSpc>
                <a:spcPct val="150000"/>
              </a:lnSpc>
              <a:spcBef>
                <a:spcPts val="0"/>
              </a:spcBef>
              <a:spcAft>
                <a:spcPts val="0"/>
              </a:spcAft>
              <a:buFontTx/>
              <a:buBlip>
                <a:blip r:embed="rId2"/>
              </a:buBlip>
              <a:defRPr/>
            </a:pPr>
            <a:r>
              <a:rPr lang="fa-IR" sz="2700" dirty="0" smtClean="0">
                <a:latin typeface="Arial" pitchFamily="34" charset="0"/>
                <a:cs typeface="B Nazanin" pitchFamily="2" charset="-78"/>
              </a:rPr>
              <a:t>مطلبی را که باید در نظر داشت این است که کارگر یا کارمند حالت دفاعی به خود خواهد گرفت.</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گامی در ارزیابی عملکرد اثربخش</a:t>
            </a:r>
            <a:endParaRPr lang="fa-IR" sz="3200" dirty="0">
              <a:solidFill>
                <a:srgbClr val="5D110F"/>
              </a:solidFill>
              <a:cs typeface="B Titr" pitchFamily="2" charset="-78"/>
            </a:endParaRPr>
          </a:p>
        </p:txBody>
      </p:sp>
      <p:cxnSp>
        <p:nvCxnSpPr>
          <p:cNvPr id="6" name="Straight Connector 5"/>
          <p:cNvCxnSpPr/>
          <p:nvPr/>
        </p:nvCxnSpPr>
        <p:spPr>
          <a:xfrm>
            <a:off x="899592"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08720"/>
            <a:ext cx="9001125" cy="5570756"/>
          </a:xfrm>
          <a:prstGeom prst="rect">
            <a:avLst/>
          </a:prstGeom>
          <a:noFill/>
          <a:ln w="9525">
            <a:noFill/>
            <a:miter lim="800000"/>
            <a:headEnd/>
            <a:tailEnd/>
          </a:ln>
        </p:spPr>
        <p:txBody>
          <a:bodyPr>
            <a:spAutoFit/>
          </a:bodyPr>
          <a:lstStyle/>
          <a:p>
            <a:pPr indent="355600" algn="justLow">
              <a:lnSpc>
                <a:spcPct val="130000"/>
              </a:lnSpc>
              <a:spcBef>
                <a:spcPts val="600"/>
              </a:spcBef>
              <a:spcAft>
                <a:spcPts val="0"/>
              </a:spcAft>
              <a:buFontTx/>
              <a:buBlip>
                <a:blip r:embed="rId2"/>
              </a:buBlip>
              <a:defRPr/>
            </a:pPr>
            <a:r>
              <a:rPr lang="fa-IR" sz="2700" dirty="0" smtClean="0">
                <a:latin typeface="Arial" pitchFamily="34" charset="0"/>
                <a:cs typeface="B Nazanin" pitchFamily="2" charset="-78"/>
              </a:rPr>
              <a:t>شاید هیچ یک از وظیفه های مدیر وحشتناک تر از ارزیابی عملکرد زیر دستان نباشد.معمولأ زیر دستان نسبت به ارزیابی هائی که از کار آنها می شود بیش از حد خوشبین هستند.بسیاری از صاحب نظران بر این عقیده هستند که ارزیابی های سنتی نمی توانند کارساز واقع شوند.گذشته از این ” آنها موجب بروز تضاد و تعارض بین سرپرستان و زیردستان می شوند که در نتیجه رفتار های ویرانگر را تقویت خواهند نمود“.</a:t>
            </a:r>
          </a:p>
          <a:p>
            <a:pPr indent="355600" algn="justLow">
              <a:lnSpc>
                <a:spcPct val="130000"/>
              </a:lnSpc>
              <a:spcBef>
                <a:spcPts val="600"/>
              </a:spcBef>
              <a:spcAft>
                <a:spcPts val="0"/>
              </a:spcAft>
              <a:buFontTx/>
              <a:buBlip>
                <a:blip r:embed="rId2"/>
              </a:buBlip>
              <a:defRPr/>
            </a:pPr>
            <a:r>
              <a:rPr lang="fa-IR" sz="2700" dirty="0" smtClean="0">
                <a:latin typeface="Arial" pitchFamily="34" charset="0"/>
                <a:cs typeface="B Nazanin" pitchFamily="2" charset="-78"/>
              </a:rPr>
              <a:t>مساله هائی که در زمینه فرایند ارزیابی عملکرد ها وجود دارد از این قرار است:معتبر نبودن نتیجه ( دو مدیر که عملکرد یک نفر را ارزیابی کنند ، اغلب نظر های متفاوتی ابراز خواهند داشت) ،یاس و نا امیدی کارکنان و سرانجام ایجاد ابهام برای آنان.</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حل مساله های متداول ارزیابی</a:t>
            </a:r>
            <a:endParaRPr lang="fa-IR" sz="3200" dirty="0">
              <a:solidFill>
                <a:srgbClr val="5D110F"/>
              </a:solidFill>
              <a:cs typeface="B Titr" pitchFamily="2" charset="-78"/>
            </a:endParaRPr>
          </a:p>
        </p:txBody>
      </p:sp>
      <p:cxnSp>
        <p:nvCxnSpPr>
          <p:cNvPr id="6" name="Straight Connector 5"/>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28747"/>
            <a:ext cx="9001125" cy="5524589"/>
          </a:xfrm>
          <a:prstGeom prst="rect">
            <a:avLst/>
          </a:prstGeom>
          <a:noFill/>
          <a:ln w="9525">
            <a:noFill/>
            <a:miter lim="800000"/>
            <a:headEnd/>
            <a:tailEnd/>
          </a:ln>
        </p:spPr>
        <p:txBody>
          <a:bodyPr>
            <a:spAutoFit/>
          </a:bodyPr>
          <a:lstStyle/>
          <a:p>
            <a:pPr indent="355600" algn="justLow">
              <a:spcBef>
                <a:spcPts val="600"/>
              </a:spcBef>
              <a:spcAft>
                <a:spcPts val="0"/>
              </a:spcAft>
              <a:buFontTx/>
              <a:buBlip>
                <a:blip r:embed="rId2"/>
              </a:buBlip>
              <a:defRPr/>
            </a:pPr>
            <a:r>
              <a:rPr lang="fa-IR" sz="2600" dirty="0" smtClean="0">
                <a:latin typeface="Arial" pitchFamily="34" charset="0"/>
                <a:cs typeface="B Nazanin" pitchFamily="2" charset="-78"/>
              </a:rPr>
              <a:t>در مورد ارزیابی چندین مساله مزمن وجود دارد که برای آنها راه حل هائی ارائه شده است.</a:t>
            </a:r>
          </a:p>
          <a:p>
            <a:pPr indent="355600" algn="justLow">
              <a:spcBef>
                <a:spcPts val="600"/>
              </a:spcBef>
              <a:spcAft>
                <a:spcPts val="0"/>
              </a:spcAft>
              <a:buFontTx/>
              <a:buBlip>
                <a:blip r:embed="rId2"/>
              </a:buBlip>
              <a:defRPr/>
            </a:pPr>
            <a:r>
              <a:rPr lang="fa-IR" sz="2600" b="1" dirty="0" smtClean="0">
                <a:latin typeface="Arial" pitchFamily="34" charset="0"/>
                <a:cs typeface="B Nazanin" pitchFamily="2" charset="-78"/>
              </a:rPr>
              <a:t> روشن نبودن معیار ها:</a:t>
            </a:r>
            <a:r>
              <a:rPr lang="fa-IR" sz="2600" dirty="0" smtClean="0">
                <a:latin typeface="Arial" pitchFamily="34" charset="0"/>
                <a:cs typeface="B Nazanin" pitchFamily="2" charset="-78"/>
              </a:rPr>
              <a:t>بدین معنی است که مقیاس سنجش عملکرد را می توان به گونه های مختلف تفسیر کرد.بهترین راه برای حل چنین مساله ای این است که جمله های وصفی در ارزیابی ها گنجانده شود و از درجه ارزش ها و ویژگی ها تعریف های نسبتأ دقیقی ارائه شود.</a:t>
            </a:r>
          </a:p>
          <a:p>
            <a:pPr indent="355600" algn="justLow">
              <a:spcBef>
                <a:spcPts val="600"/>
              </a:spcBef>
              <a:spcAft>
                <a:spcPts val="0"/>
              </a:spcAft>
              <a:buFontTx/>
              <a:buBlip>
                <a:blip r:embed="rId2"/>
              </a:buBlip>
              <a:defRPr/>
            </a:pPr>
            <a:r>
              <a:rPr lang="fa-IR" sz="2600" b="1" dirty="0" smtClean="0">
                <a:latin typeface="Arial" pitchFamily="34" charset="0"/>
                <a:cs typeface="B Nazanin" pitchFamily="2" charset="-78"/>
              </a:rPr>
              <a:t>اثر هاله ای:</a:t>
            </a:r>
            <a:r>
              <a:rPr lang="fa-IR" sz="2600" dirty="0" smtClean="0">
                <a:latin typeface="Arial" pitchFamily="34" charset="0"/>
                <a:cs typeface="B Nazanin" pitchFamily="2" charset="-78"/>
              </a:rPr>
              <a:t>مقصود از اثر هاله ای یا خطای هاله ای این است که نمره ای را که به یکی از ویژگی های فرد می دهند( مانند سازش با دیگران)میتواند بر نمره هایی که به سایر ویژگی های او خواهند داد ( مانند کیفیت کار) اثر بگذارد.اگر کسی از وجود چنین مساله ای آگاه باشد میتواند از آن دوری جوید و به اصطلاح مساله مزبور حل خواهد شد.</a:t>
            </a:r>
          </a:p>
          <a:p>
            <a:pPr indent="355600" algn="justLow">
              <a:spcBef>
                <a:spcPts val="600"/>
              </a:spcBef>
              <a:spcAft>
                <a:spcPts val="0"/>
              </a:spcAft>
              <a:buFontTx/>
              <a:buBlip>
                <a:blip r:embed="rId2"/>
              </a:buBlip>
              <a:defRPr/>
            </a:pPr>
            <a:r>
              <a:rPr lang="fa-IR" sz="2600" b="1" dirty="0" smtClean="0">
                <a:latin typeface="Arial" pitchFamily="34" charset="0"/>
                <a:cs typeface="B Nazanin" pitchFamily="2" charset="-78"/>
              </a:rPr>
              <a:t>میل به مرکز:</a:t>
            </a:r>
            <a:r>
              <a:rPr lang="fa-IR" sz="2600" dirty="0" smtClean="0">
                <a:latin typeface="Arial" pitchFamily="34" charset="0"/>
                <a:cs typeface="B Nazanin" pitchFamily="2" charset="-78"/>
              </a:rPr>
              <a:t>مقصود از میل به مرکز این است که نمره هائی که به کارکنان داده می شود به سوی میانگین میل می کنند.اگر بتوان به جای استفاده ازروش مبتنی بر مقیاس رده بندی ، افراد را به ترتیب رده بندی کرد ، شاید بتوان این مساله را حل کرد.</a:t>
            </a:r>
            <a:endParaRPr lang="fa-IR" sz="26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251520" y="116632"/>
            <a:ext cx="8712968" cy="6272871"/>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defRPr/>
            </a:pPr>
            <a:r>
              <a:rPr lang="fa-IR" sz="2700" b="1" dirty="0" smtClean="0">
                <a:latin typeface="Arial" pitchFamily="34" charset="0"/>
                <a:cs typeface="B Nazanin" pitchFamily="2" charset="-78"/>
              </a:rPr>
              <a:t>سخت گیری یا سهل گیری: </a:t>
            </a:r>
            <a:r>
              <a:rPr lang="fa-IR" sz="2700" dirty="0" smtClean="0">
                <a:latin typeface="Arial" pitchFamily="34" charset="0"/>
                <a:cs typeface="B Nazanin" pitchFamily="2" charset="-78"/>
              </a:rPr>
              <a:t>برخی سرپرستان میل دارند که به همه زیردستان نمره های بالا یا بسیار پایین بدهند، چنین وضعی را در قالب مساله سخت گیری یا سهل گیری بیان نموده اند.راه حل این است که افراد را (برحسب توانایی ها) رتبه بندی کرد، زیرا این امر باعث می شود که سرپرستان بین افرادی که دارای بالاترین و پایین ترین عملکرد هستند فرق قائل شوند.</a:t>
            </a:r>
          </a:p>
          <a:p>
            <a:pPr indent="355600" algn="justLow">
              <a:lnSpc>
                <a:spcPct val="150000"/>
              </a:lnSpc>
              <a:spcBef>
                <a:spcPts val="0"/>
              </a:spcBef>
              <a:spcAft>
                <a:spcPts val="0"/>
              </a:spcAft>
              <a:buFontTx/>
              <a:buBlip>
                <a:blip r:embed="rId2"/>
              </a:buBlip>
              <a:defRPr/>
            </a:pPr>
            <a:r>
              <a:rPr lang="fa-IR" sz="2700" b="1" dirty="0" smtClean="0">
                <a:latin typeface="Arial" pitchFamily="34" charset="0"/>
                <a:cs typeface="B Nazanin" pitchFamily="2" charset="-78"/>
              </a:rPr>
              <a:t>یکسونگری(تعصب): </a:t>
            </a:r>
            <a:r>
              <a:rPr lang="fa-IR" sz="2700" dirty="0" smtClean="0">
                <a:latin typeface="Arial" pitchFamily="34" charset="0"/>
                <a:cs typeface="B Nazanin" pitchFamily="2" charset="-78"/>
              </a:rPr>
              <a:t>مقصود از یکسونکری این است که یکی از ویژگی های افراد، مانند سن، نژاد یا جنس بر شیوه ارزیابی یا نمره هایی که به آنها داده میشود اثر بگذارد.راه حل این است که باید پیشاپیش  افراد ارزیاب را از وجود چنین مسایلی آگاه ساخت و به آنان آموزش داد که در نمره دادن به کارکنان و زیر دستان به شیوه ای عینی ( بدون اعمال نظر شخصی) عمل نمایند.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340201"/>
            <a:ext cx="9144000" cy="3847207"/>
          </a:xfrm>
          <a:prstGeom prst="rect">
            <a:avLst/>
          </a:prstGeom>
          <a:noFill/>
          <a:ln w="9525">
            <a:noFill/>
            <a:miter lim="800000"/>
            <a:headEnd/>
            <a:tailEnd/>
          </a:ln>
        </p:spPr>
        <p:txBody>
          <a:bodyPr wrap="square">
            <a:spAutoFit/>
          </a:bodyPr>
          <a:lstStyle/>
          <a:p>
            <a:pPr algn="ctr" rtl="0"/>
            <a:r>
              <a:rPr lang="fa-IR" sz="3200" dirty="0" smtClean="0">
                <a:solidFill>
                  <a:srgbClr val="5D110F"/>
                </a:solidFill>
                <a:cs typeface="B Titr" pitchFamily="2" charset="-78"/>
              </a:rPr>
              <a:t>مسایل حقوقی در ارزیابی عملکرد</a:t>
            </a:r>
          </a:p>
          <a:p>
            <a:pPr algn="ctr" rtl="0"/>
            <a:endParaRPr lang="fa-IR" sz="10000"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r>
              <a:rPr lang="fa-IR" sz="3200" dirty="0" smtClean="0">
                <a:solidFill>
                  <a:srgbClr val="5D110F"/>
                </a:solidFill>
                <a:cs typeface="B Titr" pitchFamily="2" charset="-78"/>
              </a:rPr>
              <a:t>مدیریت کیفیت جامع بر اساس ارزیابی عملکرد مدیران</a:t>
            </a:r>
          </a:p>
          <a:p>
            <a:pPr algn="ctr" rtl="0">
              <a:lnSpc>
                <a:spcPct val="150000"/>
              </a:lnSpc>
            </a:pPr>
            <a:endParaRPr lang="fa-IR" sz="3200" dirty="0">
              <a:solidFill>
                <a:srgbClr val="5D110F"/>
              </a:solidFill>
              <a:cs typeface="B Titr" pitchFamily="2" charset="-78"/>
            </a:endParaRPr>
          </a:p>
        </p:txBody>
      </p:sp>
      <p:cxnSp>
        <p:nvCxnSpPr>
          <p:cNvPr id="6" name="Straight Connector 5"/>
          <p:cNvCxnSpPr/>
          <p:nvPr/>
        </p:nvCxnSpPr>
        <p:spPr>
          <a:xfrm>
            <a:off x="899592"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90473"/>
            <a:ext cx="9001125" cy="6370975"/>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برای اینکه ارزیابی عملکرد برای شرکت و کارفرما سودمند واقع شود ، باید از نظر حقوقی هم قابل دفاع باشد.در ارزیابی ها باید محدوده قانون را رعایت کرد.</a:t>
            </a:r>
          </a:p>
          <a:p>
            <a:pPr indent="355600" algn="justLow">
              <a:spcBef>
                <a:spcPts val="0"/>
              </a:spcBef>
              <a:spcAft>
                <a:spcPts val="0"/>
              </a:spcAft>
              <a:defRPr/>
            </a:pPr>
            <a:endParaRPr lang="fa-IR" sz="12500" dirty="0" smtClean="0">
              <a:latin typeface="Arial" pitchFamily="34" charset="0"/>
              <a:cs typeface="B Nazanin" pitchFamily="2" charset="-78"/>
            </a:endParaRP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 مدیریت کیفیت جامع </a:t>
            </a:r>
            <a:r>
              <a:rPr lang="fa-IR" sz="2700" dirty="0" smtClean="0">
                <a:latin typeface="Arial" pitchFamily="34" charset="0"/>
                <a:cs typeface="B Nazanin" pitchFamily="2" charset="-78"/>
              </a:rPr>
              <a:t> اجرای برنامه هایی در کل شرکت است که بدان وسیله تمام وظایف و فرایند های سازمان ، مانند طرح ریزی ، برنامه ریزی ، تولید، توزیع و ارائه خدمات بعد از فروش مورد توجه قرار می گیرد و هدف این است که از مجرای بهبود مستمر عملکرد ها، حداکثر رضایت مشتری را تامین کرد.طرفداران برنامه های مدیریت کیفیت جامع بر این باورند که باید به طور کلی مساله ارزیابی عملکردها منتفی شود.</a:t>
            </a: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10" name="Straight Connector 9"/>
          <p:cNvCxnSpPr/>
          <p:nvPr/>
        </p:nvCxnSpPr>
        <p:spPr>
          <a:xfrm>
            <a:off x="1029740" y="350100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830997"/>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قابل دفاع بودن سیستم ارزیابی</a:t>
            </a:r>
            <a:endParaRPr lang="fa-IR" sz="3200" dirty="0">
              <a:solidFill>
                <a:srgbClr val="5D110F"/>
              </a:solidFill>
              <a:cs typeface="B Titr" pitchFamily="2" charset="-78"/>
            </a:endParaRPr>
          </a:p>
        </p:txBody>
      </p:sp>
      <p:cxnSp>
        <p:nvCxnSpPr>
          <p:cNvPr id="6" name="Straight Connector 5"/>
          <p:cNvCxnSpPr/>
          <p:nvPr/>
        </p:nvCxnSpPr>
        <p:spPr>
          <a:xfrm>
            <a:off x="928663"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122124"/>
            <a:ext cx="9072561" cy="5216813"/>
          </a:xfrm>
          <a:prstGeom prst="rect">
            <a:avLst/>
          </a:prstGeom>
          <a:noFill/>
          <a:ln w="9525">
            <a:noFill/>
            <a:miter lim="800000"/>
            <a:headEnd/>
            <a:tailEnd/>
          </a:ln>
        </p:spPr>
        <p:txBody>
          <a:bodyPr wrap="square">
            <a:spAutoFit/>
          </a:bodyPr>
          <a:lstStyle/>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معیار های ارزیابی را به تجزیه و تحلیل شغل مستند کنید.</a:t>
            </a:r>
          </a:p>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معیار هایی را که برای ارزیابی عملکردی به کار میبرید ، به صورت نوشته به آگاهی کارکنان برسانید.</a:t>
            </a:r>
          </a:p>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برای هر یک از ابعاد عملکردی کارکنان ، مبنای ارزیابی جداگانه ای در نظر بگیرید.</a:t>
            </a:r>
          </a:p>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به کسی که مورد ارزیابی قرار گرفته است ، حق فرجام خواهی بدهید.</a:t>
            </a:r>
          </a:p>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کسی که ارزیابی می کند نباید اختیارات کامل داشته باشد تا در مورد عملیات فرد ، نظر نهایی بدهد.</a:t>
            </a:r>
          </a:p>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همه اطلاعات باید به صورت کتبی مورد تایید دایره منابع انسانی سازمان باشد.</a:t>
            </a:r>
          </a:p>
          <a:p>
            <a:pPr marL="355600" indent="-355600" algn="justLow">
              <a:spcBef>
                <a:spcPts val="1800"/>
              </a:spcBef>
              <a:spcAft>
                <a:spcPts val="0"/>
              </a:spcAft>
              <a:buFontTx/>
              <a:buBlip>
                <a:blip r:embed="rId2"/>
              </a:buBlip>
              <a:defRPr/>
            </a:pPr>
            <a:r>
              <a:rPr lang="fa-IR" sz="2700" dirty="0" smtClean="0">
                <a:latin typeface="Arial" pitchFamily="34" charset="0"/>
                <a:cs typeface="B Nazanin" pitchFamily="2" charset="-78"/>
              </a:rPr>
              <a:t>برای استفاده نمودن از روش های مختلف ارزیابی باید سرپرست را آموزش داد.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04864"/>
            <a:ext cx="9144000" cy="1754326"/>
          </a:xfrm>
          <a:prstGeom prst="rect">
            <a:avLst/>
          </a:prstGeom>
          <a:noFill/>
        </p:spPr>
        <p:txBody>
          <a:bodyPr wrap="square"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جبران خدمت کار کنان</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64515" name="Rectangle 8"/>
          <p:cNvSpPr>
            <a:spLocks noChangeArrowheads="1"/>
          </p:cNvSpPr>
          <p:nvPr/>
        </p:nvSpPr>
        <p:spPr bwMode="auto">
          <a:xfrm>
            <a:off x="6885820" y="642938"/>
            <a:ext cx="1686680" cy="769441"/>
          </a:xfrm>
          <a:prstGeom prst="rect">
            <a:avLst/>
          </a:prstGeom>
          <a:noFill/>
          <a:ln w="9525">
            <a:noFill/>
            <a:miter lim="800000"/>
            <a:headEnd/>
            <a:tailEnd/>
          </a:ln>
        </p:spPr>
        <p:txBody>
          <a:bodyPr wrap="none">
            <a:spAutoFit/>
          </a:bodyPr>
          <a:lstStyle/>
          <a:p>
            <a:pPr>
              <a:lnSpc>
                <a:spcPct val="150000"/>
              </a:lnSpc>
            </a:pPr>
            <a:r>
              <a:rPr lang="fa-IR" sz="3200" dirty="0">
                <a:solidFill>
                  <a:srgbClr val="5D110F"/>
                </a:solidFill>
                <a:cs typeface="B Titr" pitchFamily="2" charset="-78"/>
              </a:rPr>
              <a:t>فصل </a:t>
            </a:r>
            <a:r>
              <a:rPr lang="fa-IR" sz="3200" dirty="0" smtClean="0">
                <a:solidFill>
                  <a:srgbClr val="5D110F"/>
                </a:solidFill>
                <a:cs typeface="B Titr" pitchFamily="2" charset="-78"/>
              </a:rPr>
              <a:t>ششم </a:t>
            </a:r>
            <a:r>
              <a:rPr lang="fa-IR" sz="3200" dirty="0">
                <a:solidFill>
                  <a:srgbClr val="5D110F"/>
                </a:solidFill>
                <a:cs typeface="B Titr" pitchFamily="2" charset="-78"/>
              </a:rPr>
              <a:t>: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451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452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370399"/>
            <a:ext cx="9144000" cy="2554545"/>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عوامل حاکم بر میزان پرداخت</a:t>
            </a: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r>
              <a:rPr lang="fa-IR" sz="3200" dirty="0" smtClean="0">
                <a:solidFill>
                  <a:srgbClr val="5D110F"/>
                </a:solidFill>
                <a:cs typeface="B Titr" pitchFamily="2" charset="-78"/>
              </a:rPr>
              <a:t>برخی از قوانین مهم مربوط به جبران خدمت کارکنان</a:t>
            </a:r>
            <a:endParaRPr lang="fa-IR" sz="3200" dirty="0">
              <a:solidFill>
                <a:srgbClr val="5D110F"/>
              </a:solidFill>
              <a:cs typeface="B Titr" pitchFamily="2" charset="-78"/>
            </a:endParaRPr>
          </a:p>
        </p:txBody>
      </p:sp>
      <p:cxnSp>
        <p:nvCxnSpPr>
          <p:cNvPr id="6" name="Straight Connector 5"/>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80728"/>
            <a:ext cx="9001125" cy="549381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در بیشتر شرکت ها ماهیت آنچه که به افراد پرداخت می کنند به وسیله چهار عامل اصلی تعیین می شود. آنها عبارتند از : </a:t>
            </a:r>
            <a:r>
              <a:rPr lang="fa-IR" sz="2700" b="1" dirty="0" smtClean="0">
                <a:latin typeface="Arial" pitchFamily="34" charset="0"/>
                <a:cs typeface="B Nazanin" pitchFamily="2" charset="-78"/>
              </a:rPr>
              <a:t>عوامل حقوقی ، اتحادیه ها ، سیاست ها و برابری.</a:t>
            </a:r>
          </a:p>
          <a:p>
            <a:pPr indent="355600" algn="justLow">
              <a:spcBef>
                <a:spcPts val="0"/>
              </a:spcBef>
              <a:spcAft>
                <a:spcPts val="0"/>
              </a:spcAft>
              <a:buFontTx/>
              <a:buBlip>
                <a:blip r:embed="rId2"/>
              </a:buBlip>
              <a:defRPr/>
            </a:pPr>
            <a:endParaRPr lang="fa-IR" sz="2700" b="1"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b="1" dirty="0" smtClean="0">
              <a:latin typeface="Arial" pitchFamily="34" charset="0"/>
              <a:cs typeface="B Nazanin" pitchFamily="2" charset="-78"/>
            </a:endParaRP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تعداد زیادی قانون حداقل دست مزد ها ، حقوق اضافه کاری و مزایا را تعیین می کنند و کارفرمایان ناگزیر به رعایت آن می باشند.برخی از آنها عبارتند از:</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قانون دیویس –بیکن 1931</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قانون قرار دادهای دولتی والش –هیلی 1936</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قانون معیار های کار منصفانه 1938</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قانون پرداخت برابر 1963</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قانون حقوق مدنی 1964</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و قوانین دیگری در مورد تبعیض</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10" name="Straight Connector 9"/>
          <p:cNvCxnSpPr/>
          <p:nvPr/>
        </p:nvCxnSpPr>
        <p:spPr>
          <a:xfrm>
            <a:off x="899592" y="29249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830997"/>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تاثیر اتحادیه های کار گری بر جبران خدمت کارکنان</a:t>
            </a:r>
            <a:endParaRPr lang="fa-IR" sz="3200" dirty="0">
              <a:solidFill>
                <a:srgbClr val="5D110F"/>
              </a:solidFill>
              <a:cs typeface="B Titr" pitchFamily="2" charset="-78"/>
            </a:endParaRPr>
          </a:p>
        </p:txBody>
      </p:sp>
      <p:cxnSp>
        <p:nvCxnSpPr>
          <p:cNvPr id="6" name="Straight Connector 5"/>
          <p:cNvCxnSpPr/>
          <p:nvPr/>
        </p:nvCxnSpPr>
        <p:spPr>
          <a:xfrm>
            <a:off x="928663"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215454" y="908720"/>
            <a:ext cx="8749034" cy="5493812"/>
          </a:xfrm>
          <a:prstGeom prst="rect">
            <a:avLst/>
          </a:prstGeom>
          <a:noFill/>
          <a:ln w="9525">
            <a:noFill/>
            <a:miter lim="800000"/>
            <a:headEnd/>
            <a:tailEnd/>
          </a:ln>
        </p:spPr>
        <p:txBody>
          <a:bodyPr wrap="square">
            <a:spAutoFit/>
          </a:bodyPr>
          <a:lstStyle/>
          <a:p>
            <a:pPr indent="355600" algn="justLow">
              <a:lnSpc>
                <a:spcPct val="150000"/>
              </a:lnSpc>
              <a:spcBef>
                <a:spcPts val="1800"/>
              </a:spcBef>
              <a:spcAft>
                <a:spcPts val="0"/>
              </a:spcAft>
              <a:buFontTx/>
              <a:buBlip>
                <a:blip r:embed="rId2"/>
              </a:buBlip>
              <a:defRPr/>
            </a:pPr>
            <a:r>
              <a:rPr lang="fa-IR" sz="2800" dirty="0" smtClean="0">
                <a:latin typeface="Arial" pitchFamily="34" charset="0"/>
                <a:cs typeface="B Nazanin" pitchFamily="2" charset="-78"/>
              </a:rPr>
              <a:t>مساله هائی که در زمینه اتحادیه ها مطرح است بر طرح برنامه حقوق و پرداخت کارکنان اثر می گذارد.“قانون روابط ملی کار ”1935 ( که همچنین آنرا قانون واگنر می نامند) به کارکنان این اجازه را داد که برای مذاکره های دسته جمعی یا کسب حمایت ها و کمک های متقابل به یک دیگر ، کار ها را سازماندهی نموده ، به صورت دسته جمعی مذاکره نمایند ، چانه بزنند و در فعالیت های گروهی مشارکت نمایند. </a:t>
            </a:r>
          </a:p>
          <a:p>
            <a:pPr indent="355600" algn="justLow">
              <a:lnSpc>
                <a:spcPct val="150000"/>
              </a:lnSpc>
              <a:spcBef>
                <a:spcPts val="1800"/>
              </a:spcBef>
              <a:spcAft>
                <a:spcPts val="0"/>
              </a:spcAft>
              <a:buFontTx/>
              <a:buBlip>
                <a:blip r:embed="rId2"/>
              </a:buBlip>
              <a:defRPr/>
            </a:pPr>
            <a:r>
              <a:rPr lang="fa-IR" sz="2800" dirty="0" smtClean="0">
                <a:latin typeface="Arial" pitchFamily="34" charset="0"/>
                <a:cs typeface="B Nazanin" pitchFamily="2" charset="-78"/>
              </a:rPr>
              <a:t>از نظر تاریخی نرخ دستمزد به صورت مهم ترین مساله ای بوده است که در مذاکره ها و چانه زدن های دسته جمعی وجود داشته است.</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359355"/>
            <a:ext cx="9144000" cy="2677656"/>
          </a:xfrm>
          <a:prstGeom prst="rect">
            <a:avLst/>
          </a:prstGeom>
          <a:noFill/>
          <a:ln w="9525">
            <a:noFill/>
            <a:miter lim="800000"/>
            <a:headEnd/>
            <a:tailEnd/>
          </a:ln>
        </p:spPr>
        <p:txBody>
          <a:bodyPr wrap="square">
            <a:spAutoFit/>
          </a:bodyPr>
          <a:lstStyle/>
          <a:p>
            <a:pPr algn="ctr" rtl="0"/>
            <a:r>
              <a:rPr lang="fa-IR" sz="3200" dirty="0" smtClean="0">
                <a:solidFill>
                  <a:srgbClr val="5D110F"/>
                </a:solidFill>
                <a:cs typeface="B Titr" pitchFamily="2" charset="-78"/>
              </a:rPr>
              <a:t>سیاست های جبران خدمت</a:t>
            </a:r>
          </a:p>
          <a:p>
            <a:pPr algn="ctr" rtl="0"/>
            <a:endParaRPr lang="fa-IR" sz="4000"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r>
              <a:rPr lang="fa-IR" sz="3200" dirty="0" smtClean="0">
                <a:solidFill>
                  <a:srgbClr val="5D110F"/>
                </a:solidFill>
                <a:cs typeface="B Titr" pitchFamily="2" charset="-78"/>
              </a:rPr>
              <a:t>رعایت اصل برابری و اثرات آن بر میزان پرداخت</a:t>
            </a:r>
            <a:endParaRPr lang="fa-IR" sz="3200" dirty="0">
              <a:solidFill>
                <a:srgbClr val="5D110F"/>
              </a:solidFill>
              <a:cs typeface="B Titr" pitchFamily="2" charset="-78"/>
            </a:endParaRPr>
          </a:p>
        </p:txBody>
      </p:sp>
      <p:cxnSp>
        <p:nvCxnSpPr>
          <p:cNvPr id="6" name="Straight Connector 5"/>
          <p:cNvCxnSpPr/>
          <p:nvPr/>
        </p:nvCxnSpPr>
        <p:spPr>
          <a:xfrm>
            <a:off x="827584"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124744"/>
            <a:ext cx="9001125" cy="5078313"/>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سیاست ها یا دستور العمل های یک شرکت در مورد میزان پرداخت و حقوق کارکنان نیز می تواند در دستمزدها و مزایایی که پرداخت میکند اثر بگذارد.</a:t>
            </a: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رعایت اصل برابری در تعیین نرخ دستمزد اثرات سرنوشت سازی دارد. در خارج از سازمان ، حقوق و دستمزد باید به گونه ای باشد که کارکنان شرکت های مختلف بتوانند دریافتی های خود را مقایسه کنند ، در غیر این صورت شرکت و کارفرما نخواهند توانست نیروهای زبده و واجد شرایط را در شرکت نگه دارد. در داخل سازمان هم ، حقوق و دستمزد باید قابل مقایسه باشد و اصل برابری رعایت گردد. هر یک از کارکنان باید بتوانند حقوق و دستمزد خود را برابر حقوق و دستمزد سایر کارکنان در همان سازمان بدانند.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10" name="Straight Connector 9"/>
          <p:cNvCxnSpPr/>
          <p:nvPr/>
        </p:nvCxnSpPr>
        <p:spPr>
          <a:xfrm>
            <a:off x="827584" y="299695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142875"/>
            <a:ext cx="9144000" cy="2516073"/>
          </a:xfrm>
          <a:prstGeom prst="rect">
            <a:avLst/>
          </a:prstGeom>
          <a:noFill/>
          <a:ln w="9525">
            <a:noFill/>
            <a:miter lim="800000"/>
            <a:headEnd/>
            <a:tailEnd/>
          </a:ln>
        </p:spPr>
        <p:txBody>
          <a:bodyPr>
            <a:spAutoFit/>
          </a:bodyPr>
          <a:lstStyle/>
          <a:p>
            <a:pPr algn="ctr">
              <a:lnSpc>
                <a:spcPct val="150000"/>
              </a:lnSpc>
            </a:pPr>
            <a:r>
              <a:rPr lang="fa-IR" sz="3600" dirty="0" smtClean="0">
                <a:solidFill>
                  <a:srgbClr val="5D110F"/>
                </a:solidFill>
                <a:cs typeface="B Titr" pitchFamily="2" charset="-78"/>
              </a:rPr>
              <a:t>دامنه فعالیت مدیریت منابع انسانی</a:t>
            </a:r>
          </a:p>
          <a:p>
            <a:pPr algn="ctr">
              <a:lnSpc>
                <a:spcPct val="150000"/>
              </a:lnSpc>
            </a:pPr>
            <a:r>
              <a:rPr lang="fa-IR" sz="3200" dirty="0" smtClean="0">
                <a:solidFill>
                  <a:srgbClr val="5D110F"/>
                </a:solidFill>
                <a:cs typeface="B Titr" pitchFamily="2" charset="-78"/>
              </a:rPr>
              <a:t>مدیزیت منابع انسانی چیست؟</a:t>
            </a:r>
          </a:p>
          <a:p>
            <a:pPr algn="ctr">
              <a:lnSpc>
                <a:spcPct val="150000"/>
              </a:lnSpc>
            </a:pPr>
            <a:endParaRPr lang="fa-IR" sz="3600" dirty="0">
              <a:solidFill>
                <a:srgbClr val="5D110F"/>
              </a:solidFill>
              <a:cs typeface="B Titr" pitchFamily="2" charset="-78"/>
            </a:endParaRPr>
          </a:p>
        </p:txBody>
      </p:sp>
      <p:cxnSp>
        <p:nvCxnSpPr>
          <p:cNvPr id="3" name="Straight Connector 2"/>
          <p:cNvCxnSpPr/>
          <p:nvPr/>
        </p:nvCxnSpPr>
        <p:spPr>
          <a:xfrm>
            <a:off x="971600" y="1916832"/>
            <a:ext cx="6696744"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700" name="TextBox 4"/>
          <p:cNvSpPr txBox="1">
            <a:spLocks noChangeArrowheads="1"/>
          </p:cNvSpPr>
          <p:nvPr/>
        </p:nvSpPr>
        <p:spPr bwMode="auto">
          <a:xfrm>
            <a:off x="142875" y="2085523"/>
            <a:ext cx="8929688" cy="3431709"/>
          </a:xfrm>
          <a:prstGeom prst="rect">
            <a:avLst/>
          </a:prstGeom>
          <a:noFill/>
          <a:ln w="9525">
            <a:noFill/>
            <a:miter lim="800000"/>
            <a:headEnd/>
            <a:tailEnd/>
          </a:ln>
        </p:spPr>
        <p:txBody>
          <a:bodyPr wrap="square">
            <a:spAutoFit/>
          </a:bodyPr>
          <a:lstStyle/>
          <a:p>
            <a:pPr marL="450850" indent="-450850" algn="justLow">
              <a:lnSpc>
                <a:spcPct val="200000"/>
              </a:lnSpc>
              <a:buFontTx/>
              <a:buBlip>
                <a:blip r:embed="rId2"/>
              </a:buBlip>
            </a:pPr>
            <a:r>
              <a:rPr lang="fa-IR" sz="2800" dirty="0" smtClean="0">
                <a:cs typeface="B Nazanin" pitchFamily="2" charset="-78"/>
              </a:rPr>
              <a:t>مقصود از مدیریت منابع انسانی سیاست ها و اقدامات مورد نیاز برای اجرای بخشی از وظیفه مدیریت است که با جنبه هائی از فعالیت کارکنان بستگی دارد ،بویژه برای کارمند یابی ، آموزش دادن به کارکنان ، ارزیابی عملکرد ، دادن پاداش و ایجاد محیطی سالم و منصفانه برای کارکنان شرکت.</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2970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2970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849"/>
            <a:ext cx="9144000" cy="769441"/>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مراحل تعیین میزان پرداخت</a:t>
            </a:r>
            <a:endParaRPr lang="fa-IR" sz="3200" dirty="0">
              <a:solidFill>
                <a:srgbClr val="5D110F"/>
              </a:solidFill>
              <a:cs typeface="B Titr" pitchFamily="2" charset="-78"/>
            </a:endParaRPr>
          </a:p>
        </p:txBody>
      </p:sp>
      <p:cxnSp>
        <p:nvCxnSpPr>
          <p:cNvPr id="6" name="Straight Connector 5"/>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46921"/>
            <a:ext cx="9001125" cy="5478423"/>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500" b="1" dirty="0" smtClean="0">
                <a:latin typeface="Arial" pitchFamily="34" charset="0"/>
                <a:cs typeface="B Nazanin" pitchFamily="2" charset="-78"/>
              </a:rPr>
              <a:t>مرحله اول:انجام تحقیق پیمایشی در مورد حقوق</a:t>
            </a:r>
          </a:p>
          <a:p>
            <a:pPr indent="355600" algn="justLow">
              <a:spcBef>
                <a:spcPts val="0"/>
              </a:spcBef>
              <a:spcAft>
                <a:spcPts val="0"/>
              </a:spcAft>
              <a:buFontTx/>
              <a:buBlip>
                <a:blip r:embed="rId2"/>
              </a:buBlip>
              <a:defRPr/>
            </a:pPr>
            <a:r>
              <a:rPr lang="fa-IR" sz="2500" b="1" dirty="0" smtClean="0">
                <a:latin typeface="Arial" pitchFamily="34" charset="0"/>
                <a:cs typeface="B Nazanin" pitchFamily="2" charset="-78"/>
              </a:rPr>
              <a:t>تحقیق پیمایشی در مورد حقوق </a:t>
            </a:r>
            <a:r>
              <a:rPr lang="fa-IR" sz="2500" dirty="0" smtClean="0">
                <a:latin typeface="Arial" pitchFamily="34" charset="0"/>
                <a:cs typeface="B Nazanin" pitchFamily="2" charset="-78"/>
              </a:rPr>
              <a:t>که آنرا ”تحقیق پیمایشی در مورد جبران خدمت ” می نامند ( یعنی تحقیق پیمایشی که به صورت رسمی یا غیر رسمی در مورد میزان پرداخت شرکت های دیگر برای شغل های مشابه ، انجام می شود)در قیمت گذاری شغل ها نقش اساسی ایفا می کند.</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شرکت ها تحقیق های پیمایشی در باره حقوق را به سه طریق انجام می دهند.</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نخست، این تحقیق ها رابر اساس تعیین قیمت کار های اصلی یا محوری شرکت انجام می دهند و بر اساس آن مقیاس اصلی پرداخت را تعیین می کنند و این پدیده را ”ارزیابی شغل ” مینامند.</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دوم ، حقوق بیست درصد از کارکنان با مقایسه با حقوق های مشابه که در بازار پرداخت می شود ، تعیین می گردد، نه بر اساس کار های اصلی و محوری شرکت.</a:t>
            </a:r>
          </a:p>
          <a:p>
            <a:pPr indent="355600" algn="justLow">
              <a:spcBef>
                <a:spcPts val="0"/>
              </a:spcBef>
              <a:spcAft>
                <a:spcPts val="0"/>
              </a:spcAft>
              <a:buFontTx/>
              <a:buBlip>
                <a:blip r:embed="rId2"/>
              </a:buBlip>
              <a:defRPr/>
            </a:pPr>
            <a:r>
              <a:rPr lang="fa-IR" sz="2500" dirty="0" smtClean="0">
                <a:latin typeface="Arial" pitchFamily="34" charset="0"/>
                <a:cs typeface="B Nazanin" pitchFamily="2" charset="-78"/>
              </a:rPr>
              <a:t>سوم،با انجام تحقیقات پیمایشی داده هایی را در موارد زیر جمع میکنند: حق بیمه ،مرخصی استعلاجی و مدت زمان مرخصی و سپس مزایای کارکنان را بر اساس این اطلاعات تعیین میکنند</a:t>
            </a:r>
            <a:endParaRPr lang="fa-IR" sz="25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425852"/>
            <a:ext cx="8821042" cy="5955476"/>
          </a:xfrm>
          <a:prstGeom prst="rect">
            <a:avLst/>
          </a:prstGeom>
          <a:noFill/>
          <a:ln w="9525">
            <a:noFill/>
            <a:miter lim="800000"/>
            <a:headEnd/>
            <a:tailEnd/>
          </a:ln>
        </p:spPr>
        <p:txBody>
          <a:bodyPr wrap="square">
            <a:spAutoFit/>
          </a:bodyPr>
          <a:lstStyle/>
          <a:p>
            <a:pPr indent="355600" algn="justLow">
              <a:spcBef>
                <a:spcPts val="1800"/>
              </a:spcBef>
              <a:spcAft>
                <a:spcPts val="0"/>
              </a:spcAft>
              <a:buFontTx/>
              <a:buBlip>
                <a:blip r:embed="rId2"/>
              </a:buBlip>
              <a:defRPr/>
            </a:pPr>
            <a:r>
              <a:rPr lang="fa-IR" sz="2700" b="1" dirty="0" smtClean="0">
                <a:latin typeface="Arial" pitchFamily="34" charset="0"/>
                <a:cs typeface="B Nazanin" pitchFamily="2" charset="-78"/>
              </a:rPr>
              <a:t>مرحله دوم: تعیین ارزش هر شغل ”ارزیابی شغل“</a:t>
            </a:r>
          </a:p>
          <a:p>
            <a:pPr indent="355600" algn="justLow">
              <a:spcBef>
                <a:spcPts val="1800"/>
              </a:spcBef>
              <a:spcAft>
                <a:spcPts val="0"/>
              </a:spcAft>
              <a:buFontTx/>
              <a:buBlip>
                <a:blip r:embed="rId2"/>
              </a:buBlip>
              <a:defRPr/>
            </a:pPr>
            <a:r>
              <a:rPr lang="fa-IR" sz="2700" b="1" dirty="0" smtClean="0">
                <a:latin typeface="Arial" pitchFamily="34" charset="0"/>
                <a:cs typeface="B Nazanin" pitchFamily="2" charset="-78"/>
              </a:rPr>
              <a:t>هدف از ارزیابی شغل:</a:t>
            </a:r>
            <a:r>
              <a:rPr lang="fa-IR" sz="2700" dirty="0" smtClean="0">
                <a:latin typeface="Arial" pitchFamily="34" charset="0"/>
                <a:cs typeface="B Nazanin" pitchFamily="2" charset="-78"/>
              </a:rPr>
              <a:t>ارزیابی شغل عبارت است از مقایسه منظم و رسمی از شغل ها یا کار ها و بدان وسیله تعیین ارزش هر کار در رابطه با کار دیگر.روش اصلی ارزیابی کار بر این اساس قرار دارد که محتوای هر کار بر حسب میزان تلاش مورد نیاز ، مسئولیت و مهارت ها با کار دیگر مقایسه می شود.</a:t>
            </a:r>
          </a:p>
          <a:p>
            <a:pPr indent="355600" algn="justLow">
              <a:spcBef>
                <a:spcPts val="1800"/>
              </a:spcBef>
              <a:spcAft>
                <a:spcPts val="0"/>
              </a:spcAft>
              <a:buFontTx/>
              <a:buBlip>
                <a:blip r:embed="rId2"/>
              </a:buBlip>
              <a:defRPr/>
            </a:pPr>
            <a:r>
              <a:rPr lang="fa-IR" sz="2700" b="1" dirty="0" smtClean="0">
                <a:latin typeface="Arial" pitchFamily="34" charset="0"/>
                <a:cs typeface="B Nazanin" pitchFamily="2" charset="-78"/>
              </a:rPr>
              <a:t>عوامل تعیین کننده جبران خدمت:</a:t>
            </a:r>
            <a:r>
              <a:rPr lang="fa-IR" sz="2700" dirty="0" smtClean="0">
                <a:latin typeface="Arial" pitchFamily="34" charset="0"/>
                <a:cs typeface="B Nazanin" pitchFamily="2" charset="-78"/>
              </a:rPr>
              <a:t>برای مقایسه کردن ارزش کارها دو راه اصلی وجود دارد.نخست میتوان از روش شهودی استفاده کرد. راه دیگر این است که می توان بر مبنای عوامل اصلی و مشخص مشترک بین کار ها ، آنها را مقایسه نمود. به هنگام تعیین میزان جبران خدمت ، مدیران این عوامل اصلی را </a:t>
            </a:r>
            <a:r>
              <a:rPr lang="fa-IR" sz="2700" b="1" dirty="0" smtClean="0">
                <a:latin typeface="Arial" pitchFamily="34" charset="0"/>
                <a:cs typeface="B Nazanin" pitchFamily="2" charset="-78"/>
              </a:rPr>
              <a:t>عوامل تعیین کننده جبران خدمت </a:t>
            </a:r>
            <a:r>
              <a:rPr lang="fa-IR" sz="2700" dirty="0" smtClean="0">
                <a:latin typeface="Arial" pitchFamily="34" charset="0"/>
                <a:cs typeface="B Nazanin" pitchFamily="2" charset="-78"/>
              </a:rPr>
              <a:t> می نامند.برای مثال در ”قانون پرداخت برابر“ بر روی چهار عامل تعیین کننده پرداخت تاکید می شود که عبارتند از:مهارت ، تلاش ، مسئولیت و شرایط کار.شیوه بسیار مشهور ارزیابی شغل که توسط“هی و همکاران“ارائه شد بر سه عامل تاکید دارد:آگاهی از شیوه انجام دادن کار،توان حل مساله و حساب دهی.</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71438"/>
            <a:ext cx="9144000" cy="769441"/>
          </a:xfrm>
          <a:prstGeom prst="rect">
            <a:avLst/>
          </a:prstGeom>
          <a:noFill/>
          <a:ln w="9525">
            <a:noFill/>
            <a:miter lim="800000"/>
            <a:headEnd/>
            <a:tailEnd/>
          </a:ln>
        </p:spPr>
        <p:txBody>
          <a:bodyPr>
            <a:spAutoFit/>
          </a:bodyPr>
          <a:lstStyle/>
          <a:p>
            <a:pPr algn="ctr" rtl="0">
              <a:lnSpc>
                <a:spcPct val="150000"/>
              </a:lnSpc>
            </a:pPr>
            <a:endParaRPr lang="fa-IR" sz="3200" dirty="0">
              <a:solidFill>
                <a:srgbClr val="5D110F"/>
              </a:solidFill>
              <a:cs typeface="B Titr" pitchFamily="2" charset="-78"/>
            </a:endParaRPr>
          </a:p>
        </p:txBody>
      </p:sp>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507732"/>
            <a:ext cx="8821042" cy="5801588"/>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روش های ارزیابی شغل:</a:t>
            </a:r>
            <a:r>
              <a:rPr lang="fa-IR" sz="2700" dirty="0" smtClean="0">
                <a:latin typeface="Arial" pitchFamily="34" charset="0"/>
                <a:cs typeface="B Nazanin" pitchFamily="2" charset="-78"/>
              </a:rPr>
              <a:t>در ساده ترین روش ارزیابی شغل ، رتبه هر شغل را نسبت به سایر شغل ها تعیین می کنند و معمولأ این رده بندی را بر اساس یک عامل کلی مانند مشکل بودن کار ، تعیین می کنند.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درجه بندی (طبقه بندی) شغل:</a:t>
            </a:r>
            <a:r>
              <a:rPr lang="fa-IR" sz="2700" dirty="0" smtClean="0">
                <a:latin typeface="Arial" pitchFamily="34" charset="0"/>
                <a:cs typeface="B Nazanin" pitchFamily="2" charset="-78"/>
              </a:rPr>
              <a:t>روش ساده و بسیار رایجی است که در آن مشاغل برحسب تشابهاتشان از لحاظ عوامل قابل مقایسه چون مهارت و مسئولیت در رسته های مختلف دسته بندی می شوند. این دسته ها اگر در بر گیرنده مشاغل مشابه باشند </a:t>
            </a:r>
            <a:r>
              <a:rPr lang="fa-IR" sz="2700" b="1" dirty="0" smtClean="0">
                <a:latin typeface="Arial" pitchFamily="34" charset="0"/>
                <a:cs typeface="B Nazanin" pitchFamily="2" charset="-78"/>
              </a:rPr>
              <a:t>طبقه های شغلی</a:t>
            </a:r>
            <a:r>
              <a:rPr lang="fa-IR" sz="2700" dirty="0" smtClean="0">
                <a:latin typeface="Arial" pitchFamily="34" charset="0"/>
                <a:cs typeface="B Nazanin" pitchFamily="2" charset="-78"/>
              </a:rPr>
              <a:t> خوانده می شوندو اگر شغل هائی را در بر گیرند که از لحاظ سختی کار مشابهند اما از جهات دیگر فرق دارند ، </a:t>
            </a:r>
            <a:r>
              <a:rPr lang="fa-IR" sz="2700" b="1" dirty="0" smtClean="0">
                <a:latin typeface="Arial" pitchFamily="34" charset="0"/>
                <a:cs typeface="B Nazanin" pitchFamily="2" charset="-78"/>
              </a:rPr>
              <a:t> درجه (گروه)</a:t>
            </a:r>
            <a:r>
              <a:rPr lang="fa-IR" sz="2700" dirty="0" smtClean="0">
                <a:latin typeface="Arial" pitchFamily="34" charset="0"/>
                <a:cs typeface="B Nazanin" pitchFamily="2" charset="-78"/>
              </a:rPr>
              <a:t> خوانده می شوند.</a:t>
            </a:r>
          </a:p>
          <a:p>
            <a:pPr indent="355600" algn="justLow">
              <a:spcBef>
                <a:spcPts val="1200"/>
              </a:spcBef>
              <a:spcAft>
                <a:spcPts val="0"/>
              </a:spcAft>
              <a:buFontTx/>
              <a:buBlip>
                <a:blip r:embed="rId2"/>
              </a:buBlip>
              <a:defRPr/>
            </a:pPr>
            <a:r>
              <a:rPr lang="fa-IR" sz="2700" dirty="0" smtClean="0">
                <a:latin typeface="Arial" pitchFamily="34" charset="0"/>
                <a:cs typeface="B Nazanin" pitchFamily="2" charset="-78"/>
              </a:rPr>
              <a:t>برای ارزیابی کار به شیوه کمی از روشی به نام </a:t>
            </a:r>
            <a:r>
              <a:rPr lang="fa-IR" sz="2700" b="1" dirty="0" smtClean="0">
                <a:latin typeface="Arial" pitchFamily="34" charset="0"/>
                <a:cs typeface="B Nazanin" pitchFamily="2" charset="-78"/>
              </a:rPr>
              <a:t>روش امتیاز بندی </a:t>
            </a:r>
            <a:r>
              <a:rPr lang="fa-IR" sz="2700" dirty="0" smtClean="0">
                <a:latin typeface="Arial" pitchFamily="34" charset="0"/>
                <a:cs typeface="B Nazanin" pitchFamily="2" charset="-78"/>
              </a:rPr>
              <a:t>استفاده می کنند. در اجرای این روش باید عوامل تعیین کننده حقوق و پاداش را شناسایی کرد که هر یک از آنها چندین مرتبه دارد و نیز باید مرتبه ای که هر یک از این مراتب در شغل مورد نظر دارند، مشخص نمود.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764704"/>
            <a:ext cx="8749034" cy="5524589"/>
          </a:xfrm>
          <a:prstGeom prst="rect">
            <a:avLst/>
          </a:prstGeom>
          <a:noFill/>
          <a:ln w="9525">
            <a:noFill/>
            <a:miter lim="800000"/>
            <a:headEnd/>
            <a:tailEnd/>
          </a:ln>
        </p:spPr>
        <p:txBody>
          <a:bodyPr wrap="square">
            <a:spAutoFit/>
          </a:bodyPr>
          <a:lstStyle/>
          <a:p>
            <a:pPr indent="355600" algn="justLow">
              <a:spcBef>
                <a:spcPts val="1800"/>
              </a:spcBef>
              <a:spcAft>
                <a:spcPts val="0"/>
              </a:spcAft>
              <a:buFontTx/>
              <a:buBlip>
                <a:blip r:embed="rId2"/>
              </a:buBlip>
              <a:defRPr/>
            </a:pPr>
            <a:r>
              <a:rPr lang="fa-IR" sz="2800" b="1" dirty="0" smtClean="0">
                <a:latin typeface="Arial" pitchFamily="34" charset="0"/>
                <a:cs typeface="B Nazanin" pitchFamily="2" charset="-78"/>
              </a:rPr>
              <a:t>مرحله سوم:دسته بندی مشاغل مشابه در درجه (گروه)های حقوقی</a:t>
            </a:r>
          </a:p>
          <a:p>
            <a:pPr indent="355600" algn="justLow">
              <a:spcBef>
                <a:spcPts val="1800"/>
              </a:spcBef>
              <a:spcAft>
                <a:spcPts val="0"/>
              </a:spcAft>
              <a:buFontTx/>
              <a:buBlip>
                <a:blip r:embed="rId2"/>
              </a:buBlip>
              <a:defRPr/>
            </a:pPr>
            <a:r>
              <a:rPr lang="fa-IR" sz="2800" dirty="0" smtClean="0">
                <a:latin typeface="Arial" pitchFamily="34" charset="0"/>
                <a:cs typeface="B Nazanin" pitchFamily="2" charset="-78"/>
              </a:rPr>
              <a:t>پس از ارزیابی شغل و نععین ارزش نسبی کار، کمیته ، میزان پرداخت را تعیین می کند.معمولأ کارهایی که در دسته های نخست قرار می گیرند ، از نظر پرداخت ، در یک درجه(گروه) قرار داده می شوند.کارهایی که از نظر مشکل بودن یا اهمیت برابرندمعمولأ از نظر پرداخت ، در یک درجه ( گروه ) قرار می گیرند.</a:t>
            </a:r>
          </a:p>
          <a:p>
            <a:pPr indent="355600" algn="justLow">
              <a:spcBef>
                <a:spcPts val="1800"/>
              </a:spcBef>
              <a:spcAft>
                <a:spcPts val="0"/>
              </a:spcAft>
              <a:buFontTx/>
              <a:buBlip>
                <a:blip r:embed="rId2"/>
              </a:buBlip>
              <a:defRPr/>
            </a:pPr>
            <a:r>
              <a:rPr lang="fa-IR" sz="2800" b="1" dirty="0" smtClean="0">
                <a:latin typeface="Arial" pitchFamily="34" charset="0"/>
                <a:cs typeface="B Nazanin" pitchFamily="2" charset="-78"/>
              </a:rPr>
              <a:t>مرحله چهارم:قیمت گذاری هر درجه(گروه)- منحنی دستمزدها</a:t>
            </a:r>
          </a:p>
          <a:p>
            <a:pPr indent="355600" algn="justLow">
              <a:spcBef>
                <a:spcPts val="1800"/>
              </a:spcBef>
              <a:spcAft>
                <a:spcPts val="0"/>
              </a:spcAft>
              <a:buFontTx/>
              <a:buBlip>
                <a:blip r:embed="rId2"/>
              </a:buBlip>
              <a:defRPr/>
            </a:pPr>
            <a:r>
              <a:rPr lang="fa-IR" sz="2800" dirty="0" smtClean="0">
                <a:latin typeface="Arial" pitchFamily="34" charset="0"/>
                <a:cs typeface="B Nazanin" pitchFamily="2" charset="-78"/>
              </a:rPr>
              <a:t>در مرحله بعد میانگین میزان پرداخت هر درجه( گروه) مشخص می شود.میزان پرداختی هر درجه (گروه)را با استفاده از </a:t>
            </a:r>
            <a:r>
              <a:rPr lang="fa-IR" sz="2800" b="1" dirty="0" smtClean="0">
                <a:latin typeface="Arial" pitchFamily="34" charset="0"/>
                <a:cs typeface="B Nazanin" pitchFamily="2" charset="-78"/>
              </a:rPr>
              <a:t>منحنی دستمزد </a:t>
            </a:r>
            <a:r>
              <a:rPr lang="fa-IR" sz="2800" dirty="0" smtClean="0">
                <a:latin typeface="Arial" pitchFamily="34" charset="0"/>
                <a:cs typeface="B Nazanin" pitchFamily="2" charset="-78"/>
              </a:rPr>
              <a:t>ها تعیین می کنند.این منحنی میانگین میزان پرداخت به هر شغل در هر گروه را مشخص می نماید.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692696"/>
            <a:ext cx="8856984" cy="5128327"/>
          </a:xfrm>
          <a:prstGeom prst="rect">
            <a:avLst/>
          </a:prstGeom>
          <a:noFill/>
          <a:ln w="9525">
            <a:noFill/>
            <a:miter lim="800000"/>
            <a:headEnd/>
            <a:tailEnd/>
          </a:ln>
        </p:spPr>
        <p:txBody>
          <a:bodyPr wrap="square">
            <a:spAutoFit/>
          </a:bodyPr>
          <a:lstStyle/>
          <a:p>
            <a:pPr indent="355600" algn="justLow">
              <a:lnSpc>
                <a:spcPct val="200000"/>
              </a:lnSpc>
              <a:spcBef>
                <a:spcPts val="1200"/>
              </a:spcBef>
              <a:spcAft>
                <a:spcPts val="0"/>
              </a:spcAft>
              <a:buFontTx/>
              <a:buBlip>
                <a:blip r:embed="rId2"/>
              </a:buBlip>
              <a:defRPr/>
            </a:pPr>
            <a:r>
              <a:rPr lang="fa-IR" sz="2700" b="1" dirty="0" smtClean="0">
                <a:latin typeface="Arial" pitchFamily="34" charset="0"/>
                <a:cs typeface="B Nazanin" pitchFamily="2" charset="-78"/>
              </a:rPr>
              <a:t>مرحله پنجم:تعیین دامنه ( حداقل و حداکثر) مزد هر درجه (گروه) شغلی</a:t>
            </a:r>
          </a:p>
          <a:p>
            <a:pPr indent="355600" algn="justLow">
              <a:lnSpc>
                <a:spcPct val="200000"/>
              </a:lnSpc>
              <a:spcBef>
                <a:spcPts val="1200"/>
              </a:spcBef>
              <a:spcAft>
                <a:spcPts val="0"/>
              </a:spcAft>
              <a:buFontTx/>
              <a:buBlip>
                <a:blip r:embed="rId2"/>
              </a:buBlip>
              <a:defRPr/>
            </a:pPr>
            <a:r>
              <a:rPr lang="fa-IR" sz="2700" dirty="0" smtClean="0">
                <a:latin typeface="Arial" pitchFamily="34" charset="0"/>
                <a:cs typeface="B Nazanin" pitchFamily="2" charset="-78"/>
              </a:rPr>
              <a:t>سرانجام شرکت هابرای همه کار هایی که در یک درجه (گروه) خاص قرار می گیرند از یک میزان استفاده نمیکنند.برای هر درجه (گروه)دامنه مزد را مشخص می نمایندبه گونه ای که در درون هر درجه (گروه) میتواند ده سطح پرداخت و ده مزد متناسب با آن درجه ( گروه) وجود داشته باشد. سپس برای تععین میزان حقوق متعلق به شرایط منحصر به فرد ، آنها را هماهنگ می نمایند.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قیمت گذاری شغل های مدیریتی و تخصصی</a:t>
            </a:r>
            <a:endParaRPr lang="fa-IR" sz="3200" dirty="0">
              <a:solidFill>
                <a:srgbClr val="5D110F"/>
              </a:solidFill>
              <a:cs typeface="B Titr" pitchFamily="2" charset="-78"/>
            </a:endParaRPr>
          </a:p>
        </p:txBody>
      </p:sp>
      <p:cxnSp>
        <p:nvCxnSpPr>
          <p:cNvPr id="6" name="Straight Connector 5"/>
          <p:cNvCxnSpPr/>
          <p:nvPr/>
        </p:nvCxnSpPr>
        <p:spPr>
          <a:xfrm>
            <a:off x="928663"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80728"/>
            <a:ext cx="9001125" cy="5350696"/>
          </a:xfrm>
          <a:prstGeom prst="rect">
            <a:avLst/>
          </a:prstGeom>
          <a:noFill/>
          <a:ln w="9525">
            <a:noFill/>
            <a:miter lim="800000"/>
            <a:headEnd/>
            <a:tailEnd/>
          </a:ln>
        </p:spPr>
        <p:txBody>
          <a:bodyPr>
            <a:spAutoFit/>
          </a:bodyPr>
          <a:lstStyle/>
          <a:p>
            <a:pPr indent="355600" algn="justLow">
              <a:lnSpc>
                <a:spcPct val="110000"/>
              </a:lnSpc>
              <a:spcBef>
                <a:spcPts val="1200"/>
              </a:spcBef>
              <a:spcAft>
                <a:spcPts val="600"/>
              </a:spcAft>
              <a:buFontTx/>
              <a:buBlip>
                <a:blip r:embed="rId2"/>
              </a:buBlip>
              <a:defRPr/>
            </a:pPr>
            <a:r>
              <a:rPr lang="fa-IR" sz="2700" dirty="0" smtClean="0">
                <a:latin typeface="Arial" pitchFamily="34" charset="0"/>
                <a:cs typeface="B Nazanin" pitchFamily="2" charset="-78"/>
              </a:rPr>
              <a:t>طرح جبران خدمت برای پرداخت به کارکنان مدیریتی، اجرایی و تخصصی در بسیاری از موارد همانند برنامه ای است که برای سایر کارکنان مورد استفاده قرار می گیرد.برای کار های مدیریتی و حرفه ای، از طریق ارزیابی شغل، تنها می توان به برخی از پرسش های مربوط به شیوه جبران خدمت این کارکنان پاسخ داد.کارهایی را که مدیران و افراد متخصص انجام می دهند بیشتر با عوامل غیر کمی (مانند مساله توان قضاوت و حل کردن مساله) سر و کار دارد.همچنین تمایل سازمان ها این است که به مدیران و متخصصان بر اساس عملکرد ، پرداخت های شرکت های رقیب یا بر اساس آنچه که آنها می توانند انجام دهند حقوق و پاداش پرداخت کنند.</a:t>
            </a:r>
          </a:p>
          <a:p>
            <a:pPr indent="355600" algn="justLow">
              <a:lnSpc>
                <a:spcPct val="110000"/>
              </a:lnSpc>
              <a:spcBef>
                <a:spcPts val="1200"/>
              </a:spcBef>
              <a:spcAft>
                <a:spcPts val="600"/>
              </a:spcAft>
              <a:buFontTx/>
              <a:buBlip>
                <a:blip r:embed="rId2"/>
              </a:buBlip>
              <a:defRPr/>
            </a:pPr>
            <a:r>
              <a:rPr lang="fa-IR" sz="2700" dirty="0" smtClean="0">
                <a:latin typeface="Arial" pitchFamily="34" charset="0"/>
                <a:cs typeface="B Nazanin" pitchFamily="2" charset="-78"/>
              </a:rPr>
              <a:t>برای مقامات ارشد و اجرایی شرکت معمولأ طرح جبران خدمت دارای چهار رکن اصلی است:</a:t>
            </a:r>
            <a:r>
              <a:rPr lang="fa-IR" sz="2700" b="1" dirty="0" smtClean="0">
                <a:latin typeface="Arial" pitchFamily="34" charset="0"/>
                <a:cs typeface="B Nazanin" pitchFamily="2" charset="-78"/>
              </a:rPr>
              <a:t>حقوق پایه ،پاداش های انگیزشی کوتاه مدت ،پاداش های انگیزشی بلند مدت ،مزایا و پاداش های اجرایی.</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371" y="404664"/>
            <a:ext cx="9001125" cy="5955476"/>
          </a:xfrm>
          <a:prstGeom prst="rect">
            <a:avLst/>
          </a:prstGeom>
          <a:noFill/>
          <a:ln w="9525">
            <a:noFill/>
            <a:miter lim="800000"/>
            <a:headEnd/>
            <a:tailEnd/>
          </a:ln>
        </p:spPr>
        <p:txBody>
          <a:bodyPr wrap="square">
            <a:spAutoFit/>
          </a:bodyPr>
          <a:lstStyle/>
          <a:p>
            <a:pPr indent="355600" algn="justLow">
              <a:spcBef>
                <a:spcPts val="1200"/>
              </a:spcBef>
              <a:spcAft>
                <a:spcPts val="600"/>
              </a:spcAft>
              <a:buBlip>
                <a:blip r:embed="rId2"/>
              </a:buBlip>
            </a:pPr>
            <a:r>
              <a:rPr lang="fa-IR" sz="2800" b="1" dirty="0" smtClean="0">
                <a:latin typeface="Arial" pitchFamily="34" charset="0"/>
                <a:cs typeface="B Nazanin" pitchFamily="2" charset="-78"/>
              </a:rPr>
              <a:t>حقوق پایه:</a:t>
            </a:r>
            <a:r>
              <a:rPr lang="fa-IR" sz="2800" dirty="0" smtClean="0">
                <a:latin typeface="Arial" pitchFamily="34" charset="0"/>
                <a:cs typeface="B Nazanin" pitchFamily="2" charset="-78"/>
              </a:rPr>
              <a:t>شامل مبلغی ثابت است که به صورت عادی پرداخت میگردد </a:t>
            </a:r>
            <a:r>
              <a:rPr lang="fa-IR" sz="2800" dirty="0" smtClean="0">
                <a:cs typeface="B Nazanin" pitchFamily="2" charset="-78"/>
              </a:rPr>
              <a:t>و اغلب دارای پاداش هایی است.</a:t>
            </a:r>
          </a:p>
          <a:p>
            <a:pPr indent="355600" algn="justLow">
              <a:spcBef>
                <a:spcPts val="1200"/>
              </a:spcBef>
              <a:spcAft>
                <a:spcPts val="600"/>
              </a:spcAft>
              <a:buFontTx/>
              <a:buBlip>
                <a:blip r:embed="rId2"/>
              </a:buBlip>
            </a:pPr>
            <a:r>
              <a:rPr lang="fa-IR" sz="2800" b="1" dirty="0" smtClean="0">
                <a:cs typeface="B Nazanin" pitchFamily="2" charset="-78"/>
              </a:rPr>
              <a:t>پاداش های انگیزشی کوتاه مدت:</a:t>
            </a:r>
            <a:r>
              <a:rPr lang="fa-IR" sz="2800" dirty="0" smtClean="0">
                <a:cs typeface="B Nazanin" pitchFamily="2" charset="-78"/>
              </a:rPr>
              <a:t> به صورت نقد یا سهام شرکت به کسانی پرداخت می شود که در دوره های کوتاه مدت به هدف های تعیین شده دست یابند</a:t>
            </a:r>
          </a:p>
          <a:p>
            <a:pPr indent="355600" algn="justLow">
              <a:spcBef>
                <a:spcPts val="1200"/>
              </a:spcBef>
              <a:spcAft>
                <a:spcPts val="600"/>
              </a:spcAft>
              <a:buFontTx/>
              <a:buBlip>
                <a:blip r:embed="rId2"/>
              </a:buBlip>
            </a:pPr>
            <a:r>
              <a:rPr lang="fa-IR" sz="2800" b="1" dirty="0" smtClean="0">
                <a:cs typeface="B Nazanin" pitchFamily="2" charset="-78"/>
              </a:rPr>
              <a:t>پاداش های انگیزشی بلند مدت:</a:t>
            </a:r>
            <a:r>
              <a:rPr lang="fa-IR" sz="2800" dirty="0" smtClean="0">
                <a:cs typeface="B Nazanin" pitchFamily="2" charset="-78"/>
              </a:rPr>
              <a:t> شامل چیز هایی مانند حق یا اختیار خرید سهام می شود، معمولأ به مقامات اجرایی این حق یا اختیار داده می شود که برای یک دوره زمانی مشخص تعداد معینی از سهام عادی شرکت را به قیمت مشخصی بخرد ، مشروط بر اینکه بتواند قینت سهام را در بازار بورس بالا برده باشد.</a:t>
            </a:r>
          </a:p>
          <a:p>
            <a:pPr indent="355600" algn="justLow">
              <a:spcBef>
                <a:spcPts val="1200"/>
              </a:spcBef>
              <a:spcAft>
                <a:spcPts val="600"/>
              </a:spcAft>
              <a:buFontTx/>
              <a:buBlip>
                <a:blip r:embed="rId2"/>
              </a:buBlip>
            </a:pPr>
            <a:r>
              <a:rPr lang="fa-IR" sz="2800" dirty="0" smtClean="0">
                <a:cs typeface="B Nazanin" pitchFamily="2" charset="-78"/>
              </a:rPr>
              <a:t> سرانجام جوایز خاصی به مقامات ارشد اجرایی می دهند مانند حقوق بازنشستگی مشخص ، پرداخت درصد بالایی از بیمه عمر،پرداخت بیمه های مربوط به بهداشت و تامین اجتماعی یا پرداخت حق بیمه به صورت مشترک.</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روش رتبه بندی برای ارزیابی مشاغل </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249590"/>
            <a:ext cx="9001125" cy="4401205"/>
          </a:xfrm>
          <a:prstGeom prst="rect">
            <a:avLst/>
          </a:prstGeom>
          <a:noFill/>
          <a:ln w="9525">
            <a:noFill/>
            <a:miter lim="800000"/>
            <a:headEnd/>
            <a:tailEnd/>
          </a:ln>
        </p:spPr>
        <p:txBody>
          <a:bodyPr>
            <a:spAutoFit/>
          </a:bodyPr>
          <a:lstStyle/>
          <a:p>
            <a:pPr indent="355600" algn="justLow">
              <a:lnSpc>
                <a:spcPct val="150000"/>
              </a:lnSpc>
              <a:spcBef>
                <a:spcPts val="600"/>
              </a:spcBef>
              <a:spcAft>
                <a:spcPts val="600"/>
              </a:spcAft>
              <a:buFontTx/>
              <a:buBlip>
                <a:blip r:embed="rId2"/>
              </a:buBlip>
            </a:pPr>
            <a:r>
              <a:rPr lang="fa-IR" sz="3200" dirty="0" smtClean="0">
                <a:cs typeface="B Nazanin" pitchFamily="2" charset="-78"/>
              </a:rPr>
              <a:t>1) جمع آوری اطلاعات در باره شغل</a:t>
            </a:r>
          </a:p>
          <a:p>
            <a:pPr indent="355600" algn="justLow">
              <a:lnSpc>
                <a:spcPct val="150000"/>
              </a:lnSpc>
              <a:spcBef>
                <a:spcPts val="600"/>
              </a:spcBef>
              <a:spcAft>
                <a:spcPts val="600"/>
              </a:spcAft>
              <a:buFontTx/>
              <a:buBlip>
                <a:blip r:embed="rId2"/>
              </a:buBlip>
            </a:pPr>
            <a:r>
              <a:rPr lang="fa-IR" sz="3200" dirty="0" smtClean="0">
                <a:cs typeface="B Nazanin" pitchFamily="2" charset="-78"/>
              </a:rPr>
              <a:t>2) تعیین ارزیاب و کارهایی که باید ارزیابی شود</a:t>
            </a:r>
          </a:p>
          <a:p>
            <a:pPr indent="355600" algn="justLow">
              <a:lnSpc>
                <a:spcPct val="150000"/>
              </a:lnSpc>
              <a:spcBef>
                <a:spcPts val="600"/>
              </a:spcBef>
              <a:spcAft>
                <a:spcPts val="600"/>
              </a:spcAft>
              <a:buFontTx/>
              <a:buBlip>
                <a:blip r:embed="rId2"/>
              </a:buBlip>
            </a:pPr>
            <a:r>
              <a:rPr lang="fa-IR" sz="3200" dirty="0" smtClean="0">
                <a:cs typeface="B Nazanin" pitchFamily="2" charset="-78"/>
              </a:rPr>
              <a:t>3) انتخاب عوامل تعیین کننده جبران خدمت</a:t>
            </a:r>
          </a:p>
          <a:p>
            <a:pPr indent="355600" algn="justLow">
              <a:lnSpc>
                <a:spcPct val="150000"/>
              </a:lnSpc>
              <a:spcBef>
                <a:spcPts val="600"/>
              </a:spcBef>
              <a:spcAft>
                <a:spcPts val="600"/>
              </a:spcAft>
              <a:buFontTx/>
              <a:buBlip>
                <a:blip r:embed="rId2"/>
              </a:buBlip>
            </a:pPr>
            <a:r>
              <a:rPr lang="fa-IR" sz="3200" dirty="0" smtClean="0">
                <a:cs typeface="B Nazanin" pitchFamily="2" charset="-78"/>
              </a:rPr>
              <a:t>4) رتبه بندی مشاغل</a:t>
            </a:r>
          </a:p>
          <a:p>
            <a:pPr indent="355600" algn="justLow">
              <a:lnSpc>
                <a:spcPct val="150000"/>
              </a:lnSpc>
              <a:spcBef>
                <a:spcPts val="600"/>
              </a:spcBef>
              <a:spcAft>
                <a:spcPts val="600"/>
              </a:spcAft>
              <a:buFontTx/>
              <a:buBlip>
                <a:blip r:embed="rId2"/>
              </a:buBlip>
            </a:pPr>
            <a:r>
              <a:rPr lang="fa-IR" sz="3200" dirty="0" smtClean="0">
                <a:cs typeface="B Nazanin" pitchFamily="2" charset="-78"/>
              </a:rPr>
              <a:t>5) تهیه مجموعه ای از ترکیب رتبه بندی ها</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77723"/>
            <a:ext cx="9144000" cy="830997"/>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روند کنونی در جبران خدمت کارکنان </a:t>
            </a:r>
            <a:endParaRPr lang="fa-IR" sz="3200" dirty="0">
              <a:solidFill>
                <a:srgbClr val="5D110F"/>
              </a:solidFill>
              <a:cs typeface="B Titr" pitchFamily="2" charset="-78"/>
            </a:endParaRPr>
          </a:p>
        </p:txBody>
      </p:sp>
      <p:cxnSp>
        <p:nvCxnSpPr>
          <p:cNvPr id="3" name="Straight Connector 2"/>
          <p:cNvCxnSpPr/>
          <p:nvPr/>
        </p:nvCxnSpPr>
        <p:spPr>
          <a:xfrm>
            <a:off x="928663"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44016" y="908720"/>
            <a:ext cx="8892480" cy="6578724"/>
          </a:xfrm>
          <a:prstGeom prst="rect">
            <a:avLst/>
          </a:prstGeom>
          <a:noFill/>
          <a:ln w="9525">
            <a:noFill/>
            <a:miter lim="800000"/>
            <a:headEnd/>
            <a:tailEnd/>
          </a:ln>
        </p:spPr>
        <p:txBody>
          <a:bodyPr wrap="square">
            <a:spAutoFit/>
          </a:bodyPr>
          <a:lstStyle/>
          <a:p>
            <a:pPr indent="324000" algn="justLow">
              <a:spcBef>
                <a:spcPts val="1200"/>
              </a:spcBef>
              <a:spcAft>
                <a:spcPts val="600"/>
              </a:spcAft>
              <a:buFontTx/>
              <a:buBlip>
                <a:blip r:embed="rId2"/>
              </a:buBlip>
            </a:pPr>
            <a:r>
              <a:rPr lang="fa-IR" sz="2400" b="1" dirty="0" smtClean="0">
                <a:cs typeface="B Nazanin" pitchFamily="2" charset="-78"/>
              </a:rPr>
              <a:t>برای تعیین پرداخت به کارکنان چندین راه شناخته شده وجود دارد که عبارتند از:</a:t>
            </a:r>
          </a:p>
          <a:p>
            <a:pPr indent="324000" algn="justLow">
              <a:spcBef>
                <a:spcPts val="1200"/>
              </a:spcBef>
              <a:spcAft>
                <a:spcPts val="600"/>
              </a:spcAft>
              <a:buFontTx/>
              <a:buBlip>
                <a:blip r:embed="rId2"/>
              </a:buBlip>
            </a:pPr>
            <a:r>
              <a:rPr lang="fa-IR" sz="2700" b="1" dirty="0" smtClean="0">
                <a:cs typeface="B Nazanin" pitchFamily="2" charset="-78"/>
              </a:rPr>
              <a:t>پرداخت بر مبنای مهارت و شایستگی ها:</a:t>
            </a:r>
            <a:r>
              <a:rPr lang="fa-IR" sz="2700" dirty="0" smtClean="0">
                <a:cs typeface="B Nazanin" pitchFamily="2" charset="-78"/>
              </a:rPr>
              <a:t> با توجه به میزان مهارت و دانش فرد  ( ونه بر مبنای پستی که فرد احراز کرده است و یا کاری که انجام می دهد)میزان پرداخت وی تعیین خواهد شد.</a:t>
            </a:r>
          </a:p>
          <a:p>
            <a:pPr indent="324000" algn="justLow">
              <a:spcBef>
                <a:spcPts val="1200"/>
              </a:spcBef>
              <a:spcAft>
                <a:spcPts val="600"/>
              </a:spcAft>
            </a:pPr>
            <a:r>
              <a:rPr lang="fa-IR" sz="2700" dirty="0" smtClean="0">
                <a:cs typeface="B Nazanin" pitchFamily="2" charset="-78"/>
              </a:rPr>
              <a:t> یک صاحب نظر </a:t>
            </a:r>
            <a:r>
              <a:rPr lang="fa-IR" sz="2700" b="1" dirty="0" smtClean="0">
                <a:cs typeface="B Nazanin" pitchFamily="2" charset="-78"/>
              </a:rPr>
              <a:t> شایستگی ها </a:t>
            </a:r>
            <a:r>
              <a:rPr lang="fa-IR" sz="2700" dirty="0" smtClean="0">
                <a:cs typeface="B Nazanin" pitchFamily="2" charset="-78"/>
              </a:rPr>
              <a:t> را بدین گونه تعریف می کند:“ویژگی هایی را که شخص به نمایش می گذارد ، که از آن جمله است دانش ، مهارت  و رفتار هایی که وی را برای انجام دادن کار یا وظیفه قادر می سازد“.</a:t>
            </a:r>
          </a:p>
          <a:p>
            <a:pPr indent="355600" algn="justLow">
              <a:spcBef>
                <a:spcPts val="1200"/>
              </a:spcBef>
              <a:spcAft>
                <a:spcPts val="600"/>
              </a:spcAft>
              <a:buFontTx/>
              <a:buBlip>
                <a:blip r:embed="rId2"/>
              </a:buBlip>
            </a:pPr>
            <a:r>
              <a:rPr lang="fa-IR" sz="2700" b="1" dirty="0" smtClean="0">
                <a:cs typeface="B Nazanin" pitchFamily="2" charset="-78"/>
              </a:rPr>
              <a:t>گسترده سازی:</a:t>
            </a:r>
            <a:r>
              <a:rPr lang="fa-IR" sz="2700" dirty="0" smtClean="0">
                <a:cs typeface="B Nazanin" pitchFamily="2" charset="-78"/>
              </a:rPr>
              <a:t>گروه های حقوق بگیر را کاهش می دهند و تعداد آنها را از ده به سه یا پنج گروه می رسانند که هر یک از آنها دارای دامنه وسیعی از شغل و سطح حقوق است. این فرایند را گسترش دادن گروه می نامند.مزیت عمده گسترش دادن گروه این است که جبران خدمت کارکنان از انعطاف پذیری بیشتری برخوردار می شود.</a:t>
            </a:r>
            <a:endParaRPr lang="fa-IR" sz="2700" b="1" dirty="0" smtClean="0">
              <a:cs typeface="B Nazanin" pitchFamily="2" charset="-78"/>
            </a:endParaRPr>
          </a:p>
          <a:p>
            <a:pPr indent="355600" algn="justLow">
              <a:lnSpc>
                <a:spcPct val="150000"/>
              </a:lnSpc>
              <a:spcBef>
                <a:spcPts val="1200"/>
              </a:spcBef>
              <a:spcAft>
                <a:spcPts val="600"/>
              </a:spcAft>
              <a:buFontTx/>
              <a:buBlip>
                <a:blip r:embed="rId2"/>
              </a:buBlip>
            </a:pP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sp>
        <p:nvSpPr>
          <p:cNvPr id="68612" name="TextBox 5"/>
          <p:cNvSpPr txBox="1">
            <a:spLocks noChangeArrowheads="1"/>
          </p:cNvSpPr>
          <p:nvPr/>
        </p:nvSpPr>
        <p:spPr bwMode="auto">
          <a:xfrm>
            <a:off x="179512" y="332656"/>
            <a:ext cx="8821613" cy="6109365"/>
          </a:xfrm>
          <a:prstGeom prst="rect">
            <a:avLst/>
          </a:prstGeom>
          <a:noFill/>
          <a:ln w="9525">
            <a:noFill/>
            <a:miter lim="800000"/>
            <a:headEnd/>
            <a:tailEnd/>
          </a:ln>
        </p:spPr>
        <p:txBody>
          <a:bodyPr wrap="square">
            <a:spAutoFit/>
          </a:bodyPr>
          <a:lstStyle/>
          <a:p>
            <a:pPr indent="355600" algn="justLow">
              <a:spcBef>
                <a:spcPts val="1200"/>
              </a:spcBef>
              <a:spcAft>
                <a:spcPts val="600"/>
              </a:spcAft>
              <a:buFontTx/>
              <a:buBlip>
                <a:blip r:embed="rId2"/>
              </a:buBlip>
            </a:pPr>
            <a:r>
              <a:rPr lang="fa-IR" sz="2700" b="1" dirty="0" smtClean="0">
                <a:cs typeface="B Nazanin" pitchFamily="2" charset="-78"/>
              </a:rPr>
              <a:t> پرداخت جدید:</a:t>
            </a:r>
            <a:r>
              <a:rPr lang="fa-IR" sz="2700" dirty="0" smtClean="0">
                <a:cs typeface="B Nazanin" pitchFamily="2" charset="-78"/>
              </a:rPr>
              <a:t>پرداخت بر مبنای مهارت و شایستگی ها و نیز گسترش دادن گروه ها ، دو نمونه از پدیده ای است که صاحبنظران آن را </a:t>
            </a:r>
            <a:r>
              <a:rPr lang="fa-IR" sz="2700" b="1" dirty="0" smtClean="0">
                <a:cs typeface="B Nazanin" pitchFamily="2" charset="-78"/>
              </a:rPr>
              <a:t>پرداخت</a:t>
            </a:r>
            <a:r>
              <a:rPr lang="fa-IR" sz="2700" dirty="0" smtClean="0">
                <a:cs typeface="B Nazanin" pitchFamily="2" charset="-78"/>
              </a:rPr>
              <a:t> </a:t>
            </a:r>
            <a:r>
              <a:rPr lang="fa-IR" sz="2700" b="1" dirty="0" smtClean="0">
                <a:cs typeface="B Nazanin" pitchFamily="2" charset="-78"/>
              </a:rPr>
              <a:t>جدید</a:t>
            </a:r>
            <a:r>
              <a:rPr lang="fa-IR" sz="2700" dirty="0" smtClean="0">
                <a:cs typeface="B Nazanin" pitchFamily="2" charset="-78"/>
              </a:rPr>
              <a:t> می نامند.مقصود از پرداخت جدید این است که آمیزه یا ترکیبی از ارکان پرداخت های سنتی و غیرسنتی مورد استفاده قرار گیرد تا سازمان بتواند بدینوسیله به شیوه ای بهتر به هدف های بلند مدت خود دست یابد و برنامه های راهبردی را به اجرا در آورد.</a:t>
            </a:r>
          </a:p>
          <a:p>
            <a:pPr indent="355600" algn="justLow">
              <a:spcBef>
                <a:spcPts val="1200"/>
              </a:spcBef>
              <a:spcAft>
                <a:spcPts val="600"/>
              </a:spcAft>
              <a:buFontTx/>
              <a:buBlip>
                <a:blip r:embed="rId2"/>
              </a:buBlip>
            </a:pPr>
            <a:r>
              <a:rPr lang="fa-IR" sz="2700" dirty="0" smtClean="0">
                <a:cs typeface="B Nazanin" pitchFamily="2" charset="-78"/>
              </a:rPr>
              <a:t>رکن دیگری از ”پرداخت جدید ، </a:t>
            </a:r>
            <a:r>
              <a:rPr lang="fa-IR" sz="2700" b="1" dirty="0" smtClean="0">
                <a:cs typeface="B Nazanin" pitchFamily="2" charset="-78"/>
              </a:rPr>
              <a:t>پرداخت متغیر </a:t>
            </a:r>
            <a:r>
              <a:rPr lang="fa-IR" sz="2700" dirty="0" smtClean="0">
                <a:cs typeface="B Nazanin" pitchFamily="2" charset="-78"/>
              </a:rPr>
              <a:t>است و در اجرای چنین روشی به گروهی که توانسته است به هدف های مورد نظر دست یابد یک مبلغ مشخص ( به صورتی یکجا) پرداخت می شود ولی این مبلغ بر اساس حقوق افراد تعیین نمی گردد.</a:t>
            </a:r>
          </a:p>
          <a:p>
            <a:pPr indent="355600" algn="justLow">
              <a:spcBef>
                <a:spcPts val="1200"/>
              </a:spcBef>
              <a:spcAft>
                <a:spcPts val="600"/>
              </a:spcAft>
              <a:buFontTx/>
              <a:buBlip>
                <a:blip r:embed="rId2"/>
              </a:buBlip>
            </a:pPr>
            <a:r>
              <a:rPr lang="fa-IR" sz="2700" dirty="0" smtClean="0">
                <a:cs typeface="B Nazanin" pitchFamily="2" charset="-78"/>
              </a:rPr>
              <a:t>مساله </a:t>
            </a:r>
            <a:r>
              <a:rPr lang="fa-IR" sz="2700" b="1" dirty="0" smtClean="0">
                <a:cs typeface="B Nazanin" pitchFamily="2" charset="-78"/>
              </a:rPr>
              <a:t>ارزش قابل مقایسه:</a:t>
            </a:r>
            <a:r>
              <a:rPr lang="fa-IR" sz="2700" dirty="0" smtClean="0">
                <a:cs typeface="B Nazanin" pitchFamily="2" charset="-78"/>
              </a:rPr>
              <a:t>مقصود این است که برای مشاغل قابل مقایسه و نه مشاغلی که به صورتی دقیق برابرند ، دستمزدی برابر پرداخت شود و شرکت ، ارزش قابل مقایسه برای این مشاغل در نظر بگیرد.</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551582"/>
            <a:ext cx="9144000" cy="1077218"/>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چرا برای همه مدیران ، مدیریت منابع انسانی از اهمیت ویژهای برخوردار است؟</a:t>
            </a:r>
            <a:endParaRPr lang="fa-IR" sz="3200" dirty="0">
              <a:solidFill>
                <a:srgbClr val="5D110F"/>
              </a:solidFill>
              <a:cs typeface="B Titr" pitchFamily="2" charset="-78"/>
            </a:endParaRPr>
          </a:p>
        </p:txBody>
      </p:sp>
      <p:cxnSp>
        <p:nvCxnSpPr>
          <p:cNvPr id="3" name="Straight Connector 2"/>
          <p:cNvCxnSpPr/>
          <p:nvPr/>
        </p:nvCxnSpPr>
        <p:spPr>
          <a:xfrm flipV="1">
            <a:off x="1214414" y="1771993"/>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2875" y="1916832"/>
            <a:ext cx="8929688" cy="4493538"/>
          </a:xfrm>
          <a:prstGeom prst="rect">
            <a:avLst/>
          </a:prstGeom>
          <a:noFill/>
        </p:spPr>
        <p:txBody>
          <a:bodyPr wrap="square" rtlCol="1">
            <a:spAutoFit/>
          </a:bodyPr>
          <a:lstStyle/>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بدلایل زیر مدیریت منابع انسانی اهمیت دارد:</a:t>
            </a:r>
            <a:endParaRPr lang="fa-IR" sz="2700" dirty="0">
              <a:latin typeface="Arial" pitchFamily="34" charset="0"/>
              <a:cs typeface="B Nazanin" pitchFamily="2" charset="-78"/>
            </a:endParaRP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جلوگیری از استخدام فردی که برای شغل مورد نظر مناسب نیست.</a:t>
            </a: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جلوگیری از جابجائی بسیار بالای کارکنان.</a:t>
            </a: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استخدام کارکنانی که به هنگام کار ، نهایت سعی خود را بکنند.</a:t>
            </a: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جلوگیری از تبعیض در استخدام و احضار به دادگاه.</a:t>
            </a: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جلوگیری از متهم شدن شرکت به عدم رعایت قوانین ایمنی و بهداشتی.</a:t>
            </a: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آموزش های کافی و افزایش اثر بخشی دوایر.</a:t>
            </a:r>
          </a:p>
          <a:p>
            <a:pPr marL="450850" indent="-450850" algn="justLow">
              <a:spcBef>
                <a:spcPts val="600"/>
              </a:spcBef>
              <a:spcAft>
                <a:spcPts val="600"/>
              </a:spcAft>
              <a:buFontTx/>
              <a:buBlip>
                <a:blip r:embed="rId2"/>
              </a:buBlip>
              <a:defRPr/>
            </a:pPr>
            <a:r>
              <a:rPr lang="fa-IR" sz="2700" dirty="0" smtClean="0">
                <a:latin typeface="Arial" pitchFamily="34" charset="0"/>
                <a:cs typeface="B Nazanin" pitchFamily="2" charset="-78"/>
              </a:rPr>
              <a:t>رعایت مقررات در رفتار با کارکنان</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3072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3072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برنامه های پرداخت انگیزشی </a:t>
            </a:r>
            <a:endParaRPr lang="fa-IR" sz="3200" dirty="0">
              <a:solidFill>
                <a:srgbClr val="5D110F"/>
              </a:solidFill>
              <a:cs typeface="B Titr" pitchFamily="2" charset="-78"/>
            </a:endParaRPr>
          </a:p>
        </p:txBody>
      </p:sp>
      <p:cxnSp>
        <p:nvCxnSpPr>
          <p:cNvPr id="3" name="Straight Connector 2"/>
          <p:cNvCxnSpPr/>
          <p:nvPr/>
        </p:nvCxnSpPr>
        <p:spPr>
          <a:xfrm>
            <a:off x="928663"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052736"/>
            <a:ext cx="9001125" cy="5447645"/>
          </a:xfrm>
          <a:prstGeom prst="rect">
            <a:avLst/>
          </a:prstGeom>
          <a:noFill/>
          <a:ln w="9525">
            <a:noFill/>
            <a:miter lim="800000"/>
            <a:headEnd/>
            <a:tailEnd/>
          </a:ln>
        </p:spPr>
        <p:txBody>
          <a:bodyPr wrap="square">
            <a:spAutoFit/>
          </a:bodyPr>
          <a:lstStyle/>
          <a:p>
            <a:pPr indent="355600" algn="justLow">
              <a:spcBef>
                <a:spcPts val="2400"/>
              </a:spcBef>
              <a:spcAft>
                <a:spcPts val="0"/>
              </a:spcAft>
              <a:buFontTx/>
              <a:buBlip>
                <a:blip r:embed="rId2"/>
              </a:buBlip>
            </a:pPr>
            <a:r>
              <a:rPr lang="fa-IR" sz="2800" dirty="0" smtClean="0">
                <a:cs typeface="B Nazanin" pitchFamily="2" charset="-78"/>
              </a:rPr>
              <a:t>در حال حاضر بسیاری از کارمندان تنها حقوق یا دستمزد ساعتی نمی گیرند ، بلکه آنها از انواع پاداشها نیز بهره مند می گردنند.چندین نوع برنامه </a:t>
            </a:r>
            <a:r>
              <a:rPr lang="fa-IR" sz="2800" b="1" dirty="0" smtClean="0">
                <a:cs typeface="B Nazanin" pitchFamily="2" charset="-78"/>
              </a:rPr>
              <a:t>پرداخت انگیزشی </a:t>
            </a:r>
            <a:r>
              <a:rPr lang="fa-IR" sz="2800" dirty="0" smtClean="0">
                <a:cs typeface="B Nazanin" pitchFamily="2" charset="-78"/>
              </a:rPr>
              <a:t>وجود دارد.برای مثال برنامه هایی به اجرا در می آید که چون افراد کارها را طبق معیار های مشخص انجام دهند مبالغی مازاد بر حقوق پایه به عنوان پاداش دریافت خواهند کرد.مقصود از  </a:t>
            </a:r>
            <a:r>
              <a:rPr lang="fa-IR" sz="2800" b="1" dirty="0" smtClean="0">
                <a:cs typeface="B Nazanin" pitchFamily="2" charset="-78"/>
              </a:rPr>
              <a:t>پرداخت متغیر </a:t>
            </a:r>
            <a:r>
              <a:rPr lang="fa-IR" sz="2800" dirty="0" smtClean="0">
                <a:cs typeface="B Nazanin" pitchFamily="2" charset="-78"/>
              </a:rPr>
              <a:t>به گروه این است که پرداخت ها رابطه ای مستقیم با میزان تولید یا بهره وری دارند یا به نوعی با سود آوری شرکت رابطه مستقیم پیدا می کنند.</a:t>
            </a:r>
          </a:p>
          <a:p>
            <a:pPr indent="355600" algn="justLow">
              <a:spcBef>
                <a:spcPts val="2400"/>
              </a:spcBef>
              <a:spcAft>
                <a:spcPts val="0"/>
              </a:spcAft>
              <a:buFontTx/>
              <a:buBlip>
                <a:blip r:embed="rId2"/>
              </a:buBlip>
            </a:pPr>
            <a:r>
              <a:rPr lang="fa-IR" sz="2800" dirty="0" smtClean="0">
                <a:cs typeface="B Nazanin" pitchFamily="2" charset="-78"/>
              </a:rPr>
              <a:t>نمونه هایی از برنامه های مبتنی بر پاداش های انگیزشی در زیر ارائه می شود:</a:t>
            </a:r>
          </a:p>
          <a:p>
            <a:pPr indent="355600" algn="justLow">
              <a:spcBef>
                <a:spcPts val="2400"/>
              </a:spcBef>
              <a:spcAft>
                <a:spcPts val="0"/>
              </a:spcAft>
              <a:buFontTx/>
              <a:buBlip>
                <a:blip r:embed="rId2"/>
              </a:buBlip>
            </a:pPr>
            <a:r>
              <a:rPr lang="fa-IR" sz="2800" b="1" dirty="0" smtClean="0">
                <a:cs typeface="B Nazanin" pitchFamily="2" charset="-78"/>
              </a:rPr>
              <a:t> برنامه های پرداخت بر مبنای قطعه کاری:</a:t>
            </a:r>
            <a:r>
              <a:rPr lang="fa-IR" sz="2800" dirty="0" smtClean="0">
                <a:cs typeface="B Nazanin" pitchFamily="2" charset="-78"/>
              </a:rPr>
              <a:t> از قدیمی ترین برنامه های مبتنی بر پاداش های انگیزشی است .میزان درآمد فرد با آنچه تولید میکند رابطه مستقیم دارد.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214883" y="620688"/>
            <a:ext cx="8677597" cy="5570756"/>
          </a:xfrm>
          <a:prstGeom prst="rect">
            <a:avLst/>
          </a:prstGeom>
          <a:noFill/>
          <a:ln w="9525">
            <a:noFill/>
            <a:miter lim="800000"/>
            <a:headEnd/>
            <a:tailEnd/>
          </a:ln>
        </p:spPr>
        <p:txBody>
          <a:bodyPr wrap="square">
            <a:spAutoFit/>
          </a:bodyPr>
          <a:lstStyle/>
          <a:p>
            <a:pPr indent="355600" algn="justLow">
              <a:spcBef>
                <a:spcPts val="1800"/>
              </a:spcBef>
              <a:spcAft>
                <a:spcPts val="600"/>
              </a:spcAft>
              <a:buFontTx/>
              <a:buBlip>
                <a:blip r:embed="rId2"/>
              </a:buBlip>
            </a:pPr>
            <a:r>
              <a:rPr lang="fa-IR" sz="2800" b="1" dirty="0" smtClean="0">
                <a:cs typeface="B Nazanin" pitchFamily="2" charset="-78"/>
              </a:rPr>
              <a:t> برنامه های پرداخت انگیزشی برای تیم یا گروه:</a:t>
            </a:r>
            <a:r>
              <a:rPr lang="fa-IR" sz="2800" dirty="0" smtClean="0">
                <a:cs typeface="B Nazanin" pitchFamily="2" charset="-78"/>
              </a:rPr>
              <a:t>گاهی شرکت ها می خواهند برنامه های مبتنی بر پاداش های انگیزشی را در مورد گروه یا تیم ( و نه در مورد افراد) به اجرا در آورند. برای انجام دادن این کار چندین راه وجود دارد.یکی از راه های بسیار متداول این است که بین عملکرد تیم و هدف های راهبردی شرکت یک رابطه مستقیم برقرار کنند.مثلأاگر کارکنان به صد در صد هدف های مورد نظر شرکت دست یابند ، می توانند در پنج درصد این مبلغ سهیم شوند و این پنج درصد بین کارکنان تقسیم می شد.</a:t>
            </a:r>
          </a:p>
          <a:p>
            <a:pPr indent="355600" algn="justLow">
              <a:spcBef>
                <a:spcPts val="1800"/>
              </a:spcBef>
              <a:spcAft>
                <a:spcPts val="600"/>
              </a:spcAft>
              <a:buFontTx/>
              <a:buBlip>
                <a:blip r:embed="rId2"/>
              </a:buBlip>
            </a:pPr>
            <a:r>
              <a:rPr lang="fa-IR" sz="2800" b="1" dirty="0" smtClean="0">
                <a:cs typeface="B Nazanin" pitchFamily="2" charset="-78"/>
              </a:rPr>
              <a:t>پرداخت های انگیزشی برای مدیران و مقامات اجرایی:</a:t>
            </a:r>
            <a:r>
              <a:rPr lang="fa-IR" sz="2800" dirty="0" smtClean="0">
                <a:cs typeface="B Nazanin" pitchFamily="2" charset="-78"/>
              </a:rPr>
              <a:t>بسیاری از شرکت ها به سبب نقش های مهمی که مدیران در سود آوری شرکت ایفا می کنند ، پاداش هایی را به این افراد پرداخت می کنند.هدف شرکت های مزبور این است که بین میزان پرداخت به مدیران و مقامات ارشد و ارزش سهام شرکت رابطه ای مستقیم برقرار باشد.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371" y="404664"/>
            <a:ext cx="9001125" cy="6817251"/>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b="1" dirty="0" smtClean="0">
                <a:cs typeface="B Nazanin" pitchFamily="2" charset="-78"/>
              </a:rPr>
              <a:t>برگ حق تقدم خرید :</a:t>
            </a:r>
            <a:r>
              <a:rPr lang="fa-IR" sz="2800" dirty="0" smtClean="0">
                <a:cs typeface="B Nazanin" pitchFamily="2" charset="-78"/>
              </a:rPr>
              <a:t>نمونه دیگری از پاداش است که به مقامات شرکت داده می شود . مقصود از برگ اختیار خرید سهام ، حقی است که فرد می تواند بر آن اساس ، تعداد معینی از سهم شرکت ، در دوره زمانی معین و به قیمتی مشخص خریداری نماید.بنا بر این یک مقام اجرایی می کوشد به چنین جایزه ای دست یابد و بتواند تعدادی سهم را در آینده به قیمت امروز خریداری نماید.</a:t>
            </a:r>
          </a:p>
          <a:p>
            <a:pPr indent="355600" algn="justLow">
              <a:spcBef>
                <a:spcPts val="1200"/>
              </a:spcBef>
              <a:spcAft>
                <a:spcPts val="0"/>
              </a:spcAft>
              <a:buFontTx/>
              <a:buBlip>
                <a:blip r:embed="rId2"/>
              </a:buBlip>
            </a:pPr>
            <a:r>
              <a:rPr lang="fa-IR" sz="2800" b="1" dirty="0" smtClean="0">
                <a:cs typeface="B Nazanin" pitchFamily="2" charset="-78"/>
              </a:rPr>
              <a:t>پرداخت های انگیزشی برای فروشندگان:</a:t>
            </a:r>
            <a:r>
              <a:rPr lang="fa-IR" sz="2800" dirty="0" smtClean="0">
                <a:cs typeface="B Nazanin" pitchFamily="2" charset="-78"/>
              </a:rPr>
              <a:t> بسیاری از شرکت هابه فروشندگان خود مجموعه ای از حقوق ثابت و کمیسیونی مبتنی بر مقدار فروش پرداخت می کنند.</a:t>
            </a:r>
          </a:p>
          <a:p>
            <a:pPr indent="355600" algn="justLow">
              <a:spcBef>
                <a:spcPts val="1200"/>
              </a:spcBef>
              <a:spcAft>
                <a:spcPts val="0"/>
              </a:spcAft>
              <a:buFontTx/>
              <a:buBlip>
                <a:blip r:embed="rId2"/>
              </a:buBlip>
            </a:pPr>
            <a:r>
              <a:rPr lang="fa-IR" sz="2800" b="1" dirty="0" smtClean="0">
                <a:cs typeface="B Nazanin" pitchFamily="2" charset="-78"/>
              </a:rPr>
              <a:t>پرداخت بر مبنای ارزش به عنوان یک عامل انگیزه:</a:t>
            </a:r>
            <a:r>
              <a:rPr lang="fa-IR" sz="2800" dirty="0" smtClean="0">
                <a:cs typeface="B Nazanin" pitchFamily="2" charset="-78"/>
              </a:rPr>
              <a:t>مقصود از پرداخت بر مبنای ارزش یا افزایش حقوق بر مبنای ارزش این است که با توجه به عملکرد فرد حقوق وی افزایش می یابد. این چیزی متفاوت از پاداش یا جایزه ای است که به صورت بخشی از حقوق مستمر فرد در می آید و این پاداش تنها یک مرتبه پرداخت می گردد.اگر چه عبارت ”پرداخت بر مبنای ارزش“</a:t>
            </a:r>
            <a:endParaRPr lang="fa-IR" sz="2800" b="1" dirty="0" smtClean="0">
              <a:cs typeface="B Nazanin" pitchFamily="2" charset="-78"/>
            </a:endParaRPr>
          </a:p>
          <a:p>
            <a:pPr indent="355600" algn="justLow">
              <a:spcBef>
                <a:spcPts val="1200"/>
              </a:spcBef>
              <a:spcAft>
                <a:spcPts val="600"/>
              </a:spcAft>
              <a:buFontTx/>
              <a:buBlip>
                <a:blip r:embed="rId2"/>
              </a:buBlip>
            </a:pP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287352"/>
            <a:ext cx="9001125" cy="6093976"/>
          </a:xfrm>
          <a:prstGeom prst="rect">
            <a:avLst/>
          </a:prstGeom>
          <a:noFill/>
          <a:ln w="9525">
            <a:noFill/>
            <a:miter lim="800000"/>
            <a:headEnd/>
            <a:tailEnd/>
          </a:ln>
        </p:spPr>
        <p:txBody>
          <a:bodyPr wrap="square">
            <a:spAutoFit/>
          </a:bodyPr>
          <a:lstStyle/>
          <a:p>
            <a:pPr indent="355600" algn="justLow">
              <a:spcBef>
                <a:spcPts val="0"/>
              </a:spcBef>
              <a:spcAft>
                <a:spcPts val="0"/>
              </a:spcAft>
            </a:pPr>
            <a:r>
              <a:rPr lang="fa-IR" sz="2600" dirty="0" smtClean="0">
                <a:cs typeface="B Nazanin" pitchFamily="2" charset="-78"/>
              </a:rPr>
              <a:t>را میتوان در مورد هر نوع افزایش حقوقی که به عنوان پاداش به افراد داده میشود به کار برد ولی اغلب این عبارت را در مورد کارمندان و بویژه در مورد کارکنان اداری ، دفتری و رشته های تخصصی بکار می برند.</a:t>
            </a:r>
          </a:p>
          <a:p>
            <a:pPr indent="355600" algn="justLow">
              <a:spcBef>
                <a:spcPts val="0"/>
              </a:spcBef>
              <a:spcAft>
                <a:spcPts val="0"/>
              </a:spcAft>
              <a:buFontTx/>
              <a:buBlip>
                <a:blip r:embed="rId2"/>
              </a:buBlip>
            </a:pPr>
            <a:r>
              <a:rPr lang="fa-IR" sz="2600" b="1" dirty="0" smtClean="0">
                <a:cs typeface="B Nazanin" pitchFamily="2" charset="-78"/>
              </a:rPr>
              <a:t>برنامه های سهیم شدن در سود:</a:t>
            </a:r>
            <a:r>
              <a:rPr lang="fa-IR" sz="2600" dirty="0" smtClean="0">
                <a:cs typeface="B Nazanin" pitchFamily="2" charset="-78"/>
              </a:rPr>
              <a:t>در یک برنامه سهیم شدن در سود بیشتر کارکنان سهمی از سود سالانه شرکت را دریافت می کنند.</a:t>
            </a:r>
          </a:p>
          <a:p>
            <a:pPr indent="355600" algn="justLow">
              <a:spcBef>
                <a:spcPts val="0"/>
              </a:spcBef>
              <a:spcAft>
                <a:spcPts val="0"/>
              </a:spcAft>
              <a:buFontTx/>
              <a:buBlip>
                <a:blip r:embed="rId2"/>
              </a:buBlip>
            </a:pPr>
            <a:r>
              <a:rPr lang="fa-IR" sz="2600" b="1" dirty="0" smtClean="0">
                <a:cs typeface="B Nazanin" pitchFamily="2" charset="-78"/>
              </a:rPr>
              <a:t>برنامه تملک کارکنان در سهام شرکت :</a:t>
            </a:r>
            <a:r>
              <a:rPr lang="fa-IR" sz="2600" dirty="0" smtClean="0">
                <a:cs typeface="B Nazanin" pitchFamily="2" charset="-78"/>
              </a:rPr>
              <a:t>شرکت ها به صورت فزاینده ای، برگ حق تقدم سهام را به عنوان عامل ایجاد انگیزه به کارکنان می دهند و دایره مالکیت کارکنان را وسعت می بخشند.برنامه تملک کارکنان در سهام شرکت مزایای زیادی دارد و باعث می شود کارکنان احساس مالکیت کنند و تعهد آنها نسبت به شرکت افزایش یابد و در نتیجه عملکرد بهتری داشته باشند.</a:t>
            </a:r>
          </a:p>
          <a:p>
            <a:pPr indent="355600" algn="justLow">
              <a:spcBef>
                <a:spcPts val="0"/>
              </a:spcBef>
              <a:spcAft>
                <a:spcPts val="0"/>
              </a:spcAft>
              <a:buFontTx/>
              <a:buBlip>
                <a:blip r:embed="rId2"/>
              </a:buBlip>
            </a:pPr>
            <a:r>
              <a:rPr lang="fa-IR" sz="2600" dirty="0" smtClean="0">
                <a:cs typeface="B Nazanin" pitchFamily="2" charset="-78"/>
              </a:rPr>
              <a:t> </a:t>
            </a:r>
            <a:r>
              <a:rPr lang="fa-IR" sz="2600" b="1" dirty="0" smtClean="0">
                <a:cs typeface="B Nazanin" pitchFamily="2" charset="-78"/>
              </a:rPr>
              <a:t>برنامه اسکن لان:</a:t>
            </a:r>
            <a:r>
              <a:rPr lang="fa-IR" sz="2600" dirty="0" smtClean="0">
                <a:cs typeface="B Nazanin" pitchFamily="2" charset="-78"/>
              </a:rPr>
              <a:t> هدف برنامه اسکن لان این است که اهداف شرکت را با اهداف کارکنان هماهنگ نماید ، به بیان دیگر ، هر یک از کارکنان برای تامین هدف های مورد نظر خود باید بکوشد که هدف های سازمان یا کارفرما را تعیین کند.برنامه اسکن لان یکی از برنامه های سهیم نمودن افراد در سود شرکت است و موجب تشویق کارکنان می شود که بهروری را بالا ببرند تا</a:t>
            </a:r>
            <a:r>
              <a:rPr lang="fa-IR" sz="2400" dirty="0" smtClean="0">
                <a:cs typeface="B Nazanin" pitchFamily="2" charset="-78"/>
              </a:rPr>
              <a:t> سهم سود خود را افزایش دهند.</a:t>
            </a:r>
            <a:endParaRPr lang="fa-IR" sz="26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5400000" flipH="1" flipV="1">
            <a:off x="1000100" y="1000108"/>
            <a:ext cx="0"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500042"/>
            <a:ext cx="8821613" cy="6201698"/>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برنامه های اسکن لان که امروزه به کار برده می شود دارای پنج ویژگی اصلی است .</a:t>
            </a:r>
          </a:p>
          <a:p>
            <a:pPr indent="355600" algn="justLow">
              <a:spcBef>
                <a:spcPts val="0"/>
              </a:spcBef>
              <a:spcAft>
                <a:spcPts val="0"/>
              </a:spcAft>
              <a:buFontTx/>
              <a:buBlip>
                <a:blip r:embed="rId2"/>
              </a:buBlip>
            </a:pPr>
            <a:r>
              <a:rPr lang="fa-IR" sz="2800" dirty="0" smtClean="0">
                <a:cs typeface="B Nazanin" pitchFamily="2" charset="-78"/>
              </a:rPr>
              <a:t>1)</a:t>
            </a:r>
            <a:r>
              <a:rPr lang="fa-IR" sz="2800" b="1" dirty="0" smtClean="0">
                <a:cs typeface="B Nazanin" pitchFamily="2" charset="-78"/>
              </a:rPr>
              <a:t>فلسفه</a:t>
            </a:r>
            <a:r>
              <a:rPr lang="fa-IR" sz="2800" dirty="0" smtClean="0">
                <a:cs typeface="B Nazanin" pitchFamily="2" charset="-78"/>
              </a:rPr>
              <a:t> </a:t>
            </a:r>
            <a:r>
              <a:rPr lang="fa-IR" sz="2800" b="1" dirty="0" smtClean="0">
                <a:cs typeface="B Nazanin" pitchFamily="2" charset="-78"/>
              </a:rPr>
              <a:t> تعاون و همکاری </a:t>
            </a:r>
            <a:r>
              <a:rPr lang="fa-IR" sz="2800" dirty="0" smtClean="0">
                <a:cs typeface="B Nazanin" pitchFamily="2" charset="-78"/>
              </a:rPr>
              <a:t>:مدیران و کارکنان باید خود را از نگرش ”ما“ و ”آنها“ رها سازند.</a:t>
            </a:r>
          </a:p>
          <a:p>
            <a:pPr indent="355600" algn="justLow">
              <a:spcBef>
                <a:spcPts val="0"/>
              </a:spcBef>
              <a:spcAft>
                <a:spcPts val="0"/>
              </a:spcAft>
              <a:buFontTx/>
              <a:buBlip>
                <a:blip r:embed="rId2"/>
              </a:buBlip>
            </a:pPr>
            <a:r>
              <a:rPr lang="fa-IR" sz="2800" dirty="0" smtClean="0">
                <a:cs typeface="B Nazanin" pitchFamily="2" charset="-78"/>
              </a:rPr>
              <a:t>2)</a:t>
            </a:r>
            <a:r>
              <a:rPr lang="fa-IR" sz="2800" b="1" dirty="0" smtClean="0">
                <a:cs typeface="B Nazanin" pitchFamily="2" charset="-78"/>
              </a:rPr>
              <a:t>شناسایی:</a:t>
            </a:r>
            <a:r>
              <a:rPr lang="fa-IR" sz="2800" dirty="0" smtClean="0">
                <a:cs typeface="B Nazanin" pitchFamily="2" charset="-78"/>
              </a:rPr>
              <a:t> شرکت برای اینکه کارکنان به صورت واقعی خود را درگیر امور نمایند ، باید ماموریت یا هدف خود را به شیوه ای روشن تفهیم نمایند.</a:t>
            </a:r>
          </a:p>
          <a:p>
            <a:pPr indent="355600" algn="justLow">
              <a:spcBef>
                <a:spcPts val="0"/>
              </a:spcBef>
              <a:spcAft>
                <a:spcPts val="0"/>
              </a:spcAft>
              <a:buFontTx/>
              <a:buBlip>
                <a:blip r:embed="rId2"/>
              </a:buBlip>
            </a:pPr>
            <a:r>
              <a:rPr lang="fa-IR" sz="2800" dirty="0" smtClean="0">
                <a:cs typeface="B Nazanin" pitchFamily="2" charset="-78"/>
              </a:rPr>
              <a:t>3)</a:t>
            </a:r>
            <a:r>
              <a:rPr lang="fa-IR" sz="2800" b="1" dirty="0" smtClean="0">
                <a:cs typeface="B Nazanin" pitchFamily="2" charset="-78"/>
              </a:rPr>
              <a:t>صلاحیت:</a:t>
            </a:r>
            <a:r>
              <a:rPr lang="fa-IR" sz="2800" dirty="0" smtClean="0">
                <a:cs typeface="B Nazanin" pitchFamily="2" charset="-78"/>
              </a:rPr>
              <a:t>اجرای برنامه اسکن لان در گرو صلاحیت های بالایی است که افراد باید در همه سطوح از آن برخوردار باشند.</a:t>
            </a:r>
          </a:p>
          <a:p>
            <a:pPr indent="355600" algn="justLow">
              <a:spcBef>
                <a:spcPts val="0"/>
              </a:spcBef>
              <a:spcAft>
                <a:spcPts val="0"/>
              </a:spcAft>
              <a:buFontTx/>
              <a:buBlip>
                <a:blip r:embed="rId2"/>
              </a:buBlip>
            </a:pPr>
            <a:r>
              <a:rPr lang="fa-IR" sz="2800" dirty="0" smtClean="0">
                <a:cs typeface="B Nazanin" pitchFamily="2" charset="-78"/>
              </a:rPr>
              <a:t>4)</a:t>
            </a:r>
            <a:r>
              <a:rPr lang="fa-IR" sz="2800" b="1" dirty="0" smtClean="0">
                <a:cs typeface="B Nazanin" pitchFamily="2" charset="-78"/>
              </a:rPr>
              <a:t> سیستم مشارکت در امور:</a:t>
            </a:r>
            <a:r>
              <a:rPr lang="fa-IR" sz="2800" dirty="0" smtClean="0">
                <a:cs typeface="B Nazanin" pitchFamily="2" charset="-78"/>
              </a:rPr>
              <a:t>در دو سطح از کمیته ها به اجرا در می آید( در سطح دایره ای از سازمان و در رده مدیریت اجرایی)کارکنان پیشنهاد هایی برای افزایش تولید و بهر ه وری به کمیته هایی که در سطح دوایر وجود دارند، ارائه میکنند.</a:t>
            </a:r>
          </a:p>
          <a:p>
            <a:pPr indent="355600" algn="justLow">
              <a:spcBef>
                <a:spcPts val="0"/>
              </a:spcBef>
              <a:spcAft>
                <a:spcPts val="0"/>
              </a:spcAft>
              <a:buFontTx/>
              <a:buBlip>
                <a:blip r:embed="rId2"/>
              </a:buBlip>
            </a:pPr>
            <a:r>
              <a:rPr lang="fa-IR" sz="2800" dirty="0" smtClean="0">
                <a:cs typeface="B Nazanin" pitchFamily="2" charset="-78"/>
              </a:rPr>
              <a:t>5)</a:t>
            </a:r>
            <a:r>
              <a:rPr lang="fa-IR" sz="2800" b="1" dirty="0" smtClean="0">
                <a:cs typeface="B Nazanin" pitchFamily="2" charset="-78"/>
              </a:rPr>
              <a:t>سهیم شدن در سود:</a:t>
            </a:r>
            <a:r>
              <a:rPr lang="fa-IR" sz="2800" dirty="0" smtClean="0">
                <a:cs typeface="B Nazanin" pitchFamily="2" charset="-78"/>
              </a:rPr>
              <a:t>اصولأ در برنامه اسکن لان فرض می شود که </a:t>
            </a:r>
          </a:p>
          <a:p>
            <a:pPr indent="355600" algn="justLow">
              <a:spcBef>
                <a:spcPts val="600"/>
              </a:spcBef>
              <a:spcAft>
                <a:spcPts val="600"/>
              </a:spcAft>
              <a:buFontTx/>
              <a:buBlip>
                <a:blip r:embed="rId2"/>
              </a:buBlip>
            </a:pP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428604"/>
            <a:ext cx="9001125" cy="6163226"/>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FontTx/>
              <a:buBlip>
                <a:blip r:embed="rId2"/>
              </a:buBlip>
            </a:pPr>
            <a:r>
              <a:rPr lang="fa-IR" sz="2800" dirty="0" smtClean="0">
                <a:cs typeface="B Nazanin" pitchFamily="2" charset="-78"/>
              </a:rPr>
              <a:t>کارکنان در سود های اضافی که ناشی از اجزای پیشنهاد های آنها در زمینه کاهش هزینه ها بوده است ، به صورت مستقیم سهیم می شوند.برنامه اسکن لان نسخه ساده ای از همان چیزی است که در زمان کنونی آن را برنامه سهیم شدن در سود می نامند.</a:t>
            </a:r>
          </a:p>
          <a:p>
            <a:pPr indent="355600" algn="justLow">
              <a:lnSpc>
                <a:spcPct val="150000"/>
              </a:lnSpc>
              <a:spcBef>
                <a:spcPts val="1200"/>
              </a:spcBef>
              <a:spcAft>
                <a:spcPts val="0"/>
              </a:spcAft>
              <a:buFontTx/>
              <a:buBlip>
                <a:blip r:embed="rId2"/>
              </a:buBlip>
            </a:pPr>
            <a:r>
              <a:rPr lang="fa-IR" sz="2800" b="1" dirty="0" smtClean="0">
                <a:cs typeface="B Nazanin" pitchFamily="2" charset="-78"/>
              </a:rPr>
              <a:t> برنامه های پرداخت بر مبنای ریسک :</a:t>
            </a:r>
            <a:r>
              <a:rPr lang="fa-IR" sz="2800" dirty="0" smtClean="0">
                <a:cs typeface="B Nazanin" pitchFamily="2" charset="-78"/>
              </a:rPr>
              <a:t>از ویژگی های اصلی ”برنامه پرداخت بر مبنای ریسک ”این است که بخشی از حقوق پایه کارمند دارای ریسک است.اگر دایره ای از سازمان به تمام اهداف خود دست یابد ، آنگاه کارکنان آن واحد تمام پول خود را دریافت خواهند نمود.</a:t>
            </a:r>
            <a:endParaRPr lang="fa-IR" sz="2800" b="1" dirty="0" smtClean="0">
              <a:cs typeface="B Nazanin" pitchFamily="2" charset="-78"/>
            </a:endParaRPr>
          </a:p>
          <a:p>
            <a:pPr indent="355600" algn="justLow">
              <a:lnSpc>
                <a:spcPct val="150000"/>
              </a:lnSpc>
              <a:spcBef>
                <a:spcPts val="1200"/>
              </a:spcBef>
              <a:spcAft>
                <a:spcPts val="600"/>
              </a:spcAft>
              <a:buFontTx/>
              <a:buBlip>
                <a:blip r:embed="rId2"/>
              </a:buBlip>
            </a:pP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مزایای کارکنان </a:t>
            </a:r>
            <a:endParaRPr lang="fa-IR" sz="3200" dirty="0">
              <a:solidFill>
                <a:srgbClr val="5D110F"/>
              </a:solidFill>
              <a:cs typeface="B Titr" pitchFamily="2" charset="-78"/>
            </a:endParaRPr>
          </a:p>
        </p:txBody>
      </p:sp>
      <p:cxnSp>
        <p:nvCxnSpPr>
          <p:cNvPr id="3" name="Straight Connector 2"/>
          <p:cNvCxnSpPr/>
          <p:nvPr/>
        </p:nvCxnSpPr>
        <p:spPr>
          <a:xfrm>
            <a:off x="928662"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8720"/>
            <a:ext cx="9001125" cy="549381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b="1" dirty="0" smtClean="0">
                <a:cs typeface="B Nazanin" pitchFamily="2" charset="-78"/>
              </a:rPr>
              <a:t>مزایا </a:t>
            </a:r>
            <a:r>
              <a:rPr lang="fa-IR" sz="2800" dirty="0" smtClean="0">
                <a:cs typeface="B Nazanin" pitchFamily="2" charset="-78"/>
              </a:rPr>
              <a:t>نمایانگربخش مهمی از دریافت های یک کارگر یا کارمند است و میتوان آن را به این صورت تعریف کرد“مبالغی که به صورت غیر مستقیم به کارگر یا کارمند ، به سبب ادامه همکاری با شرکت ،به او پرداخت می شوند.مزایا شامل اقلام زیر می گردد:مرخصی با حقوق ،بمه عمر ،تامین بهداشت و استفاده از تسهیلات شرکت برای نگهداری کودکان.</a:t>
            </a:r>
          </a:p>
          <a:p>
            <a:pPr indent="355600" algn="justLow">
              <a:spcBef>
                <a:spcPts val="600"/>
              </a:spcBef>
              <a:spcAft>
                <a:spcPts val="600"/>
              </a:spcAft>
              <a:buFontTx/>
              <a:buBlip>
                <a:blip r:embed="rId2"/>
              </a:buBlip>
            </a:pPr>
            <a:r>
              <a:rPr lang="fa-IR" sz="2800" b="1" dirty="0" smtClean="0">
                <a:cs typeface="B Nazanin" pitchFamily="2" charset="-78"/>
              </a:rPr>
              <a:t>حقوق بیکاری:</a:t>
            </a:r>
            <a:r>
              <a:rPr lang="fa-IR" sz="2800" dirty="0" smtClean="0">
                <a:cs typeface="B Nazanin" pitchFamily="2" charset="-78"/>
              </a:rPr>
              <a:t>یکی از پر هزینه ترین اقلامی است که به شرکت تحمیل می شود ، زیرا کارکنان این پول ها را در ازای کار نکردن دریافت می کنند. نمونه های شناخته شده این پرداخت ها عبارتند از:پرداخت بابت روزهای تعطیل، مرخصی، نمایندگی از طرف شرکت برای داوری ،مرگ یکی از اقوام ،خدمت وظیفه ،استعلاجی ،تحصیلی ، زایمان ،بیمه بیکاری  و بیمه دوره ای که کارگر یا کارمند منتظر خدمت میشود.</a:t>
            </a:r>
          </a:p>
          <a:p>
            <a:pPr indent="355600" algn="justLow">
              <a:spcBef>
                <a:spcPts val="600"/>
              </a:spcBef>
              <a:spcAft>
                <a:spcPts val="600"/>
              </a:spcAft>
              <a:buFontTx/>
              <a:buBlip>
                <a:blip r:embed="rId2"/>
              </a:buBlip>
            </a:pPr>
            <a:r>
              <a:rPr lang="fa-IR" sz="2800" b="1" dirty="0" smtClean="0">
                <a:cs typeface="B Nazanin" pitchFamily="2" charset="-78"/>
              </a:rPr>
              <a:t>بیمه بیکاری:</a:t>
            </a:r>
            <a:r>
              <a:rPr lang="fa-IR" sz="2800" dirty="0" smtClean="0">
                <a:cs typeface="B Nazanin" pitchFamily="2" charset="-78"/>
              </a:rPr>
              <a:t>در تمام ایالت های آمریکا بیمه یا حقوق و پاداش بیکاری</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325376"/>
            <a:ext cx="9001125" cy="6704024"/>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وجود دارد که اگر شخص به سبب اشتباهی که خود مرتکب نشده است از کار کردن باز بماند ، به صورت هفتگی دریافت خواهد کرد.وجود مزایای بیکاری بدین معنی نیست که همه کارکنان اخراجی از آن بهره مند می شوند ،بلکه تنها به کسانی تعلق می گیرد که مقصر اصلی اخراج خودشان نبوده اند.</a:t>
            </a:r>
          </a:p>
          <a:p>
            <a:pPr indent="355600" algn="justLow">
              <a:spcBef>
                <a:spcPts val="0"/>
              </a:spcBef>
              <a:spcAft>
                <a:spcPts val="0"/>
              </a:spcAft>
              <a:buFontTx/>
              <a:buBlip>
                <a:blip r:embed="rId2"/>
              </a:buBlip>
            </a:pPr>
            <a:r>
              <a:rPr lang="fa-IR" sz="2800" b="1" dirty="0" smtClean="0">
                <a:cs typeface="B Nazanin" pitchFamily="2" charset="-78"/>
              </a:rPr>
              <a:t>مرخصی ها و روزهای تعطیل:</a:t>
            </a:r>
            <a:r>
              <a:rPr lang="fa-IR" sz="2800" dirty="0" smtClean="0">
                <a:cs typeface="B Nazanin" pitchFamily="2" charset="-78"/>
              </a:rPr>
              <a:t> در کشور های مختلف میانگین روزهای تعطیل در سال فرق می کند.در آمریکا ده روز ،سوئیس و اتریش سی روز، فرانسه بیست و پنج روز و دربریتانیا،اسپانیا ، بلژیک ،فنلاند ونروژاز بیست تا بیست و پنج روز تعطیل می باشند.</a:t>
            </a:r>
          </a:p>
          <a:p>
            <a:pPr indent="355600" algn="justLow">
              <a:spcBef>
                <a:spcPts val="0"/>
              </a:spcBef>
              <a:spcAft>
                <a:spcPts val="0"/>
              </a:spcAft>
              <a:buFontTx/>
              <a:buBlip>
                <a:blip r:embed="rId2"/>
              </a:buBlip>
            </a:pPr>
            <a:r>
              <a:rPr lang="fa-IR" sz="2800" b="1" dirty="0" smtClean="0">
                <a:cs typeface="B Nazanin" pitchFamily="2" charset="-78"/>
              </a:rPr>
              <a:t>مرخصی استعلاجی:</a:t>
            </a:r>
            <a:r>
              <a:rPr lang="fa-IR" sz="2800" dirty="0" smtClean="0">
                <a:cs typeface="B Nazanin" pitchFamily="2" charset="-78"/>
              </a:rPr>
              <a:t>وجود مرخصی استعلاجی باعث می شود که کارگر یا کارمند که به سبب بیماری سر کار حاضر نمی شود حقوق و دستمزد دریافت نماید.</a:t>
            </a:r>
          </a:p>
          <a:p>
            <a:pPr indent="355600" algn="justLow">
              <a:spcBef>
                <a:spcPts val="0"/>
              </a:spcBef>
              <a:spcAft>
                <a:spcPts val="0"/>
              </a:spcAft>
              <a:buFontTx/>
              <a:buBlip>
                <a:blip r:embed="rId2"/>
              </a:buBlip>
            </a:pPr>
            <a:r>
              <a:rPr lang="fa-IR" sz="2800" b="1" dirty="0" smtClean="0">
                <a:cs typeface="B Nazanin" pitchFamily="2" charset="-78"/>
              </a:rPr>
              <a:t>خرید خدمت:</a:t>
            </a:r>
            <a:r>
              <a:rPr lang="fa-IR" sz="2800" dirty="0" smtClean="0">
                <a:cs typeface="B Nazanin" pitchFamily="2" charset="-78"/>
              </a:rPr>
              <a:t> به این معنی است که پس از اخراج فرد از سازمان تمام پولی راکه به او تعلق می گیرد یک جا پرداخت می کنند.این پول برابر است با دستمزد سه یا چهار روز فرد تا مدت یک یا چند سال.</a:t>
            </a:r>
            <a:endParaRPr lang="fa-IR" sz="2800" b="1" dirty="0" smtClean="0">
              <a:cs typeface="B Nazanin" pitchFamily="2" charset="-78"/>
            </a:endParaRPr>
          </a:p>
          <a:p>
            <a:pPr indent="355600" algn="justLow">
              <a:spcBef>
                <a:spcPts val="600"/>
              </a:spcBef>
              <a:spcAft>
                <a:spcPts val="600"/>
              </a:spcAft>
              <a:buFontTx/>
              <a:buBlip>
                <a:blip r:embed="rId2"/>
              </a:buBlip>
            </a:pP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مزایای بیمه </a:t>
            </a:r>
            <a:endParaRPr lang="fa-IR" sz="3200" dirty="0">
              <a:solidFill>
                <a:srgbClr val="5D110F"/>
              </a:solidFill>
              <a:cs typeface="B Titr" pitchFamily="2" charset="-78"/>
            </a:endParaRPr>
          </a:p>
        </p:txBody>
      </p:sp>
      <p:cxnSp>
        <p:nvCxnSpPr>
          <p:cNvPr id="3" name="Straight Connector 2"/>
          <p:cNvCxnSpPr/>
          <p:nvPr/>
        </p:nvCxnSpPr>
        <p:spPr>
          <a:xfrm>
            <a:off x="928663"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24744"/>
            <a:ext cx="9001125" cy="5770811"/>
          </a:xfrm>
          <a:prstGeom prst="rect">
            <a:avLst/>
          </a:prstGeom>
          <a:noFill/>
          <a:ln w="9525">
            <a:noFill/>
            <a:miter lim="800000"/>
            <a:headEnd/>
            <a:tailEnd/>
          </a:ln>
        </p:spPr>
        <p:txBody>
          <a:bodyPr>
            <a:spAutoFit/>
          </a:bodyPr>
          <a:lstStyle/>
          <a:p>
            <a:pPr indent="355600" algn="justLow">
              <a:spcBef>
                <a:spcPts val="600"/>
              </a:spcBef>
              <a:spcAft>
                <a:spcPts val="0"/>
              </a:spcAft>
              <a:buFontTx/>
              <a:buBlip>
                <a:blip r:embed="rId2"/>
              </a:buBlip>
            </a:pPr>
            <a:r>
              <a:rPr lang="fa-IR" sz="2800" b="1" dirty="0" smtClean="0">
                <a:cs typeface="B Nazanin" pitchFamily="2" charset="-78"/>
              </a:rPr>
              <a:t>جبران خدمت کارکنان:</a:t>
            </a:r>
            <a:r>
              <a:rPr lang="fa-IR" sz="2800" dirty="0" smtClean="0">
                <a:cs typeface="B Nazanin" pitchFamily="2" charset="-78"/>
              </a:rPr>
              <a:t>قانون مربوط به جبران خدمت کارکنان بر این اساس قرار دارد که به آنان اطمینان دهد بدون توجه به مقصر اصلی ، در صورت تصادف یا رویدادی غیر منتظره ، مزایا و هزینه های پزشکی ، بیمارستانی و درآمر جاری وی تامین شود.</a:t>
            </a:r>
          </a:p>
          <a:p>
            <a:pPr indent="355600" algn="justLow">
              <a:spcBef>
                <a:spcPts val="600"/>
              </a:spcBef>
              <a:spcAft>
                <a:spcPts val="0"/>
              </a:spcAft>
              <a:buFontTx/>
              <a:buBlip>
                <a:blip r:embed="rId2"/>
              </a:buBlip>
            </a:pPr>
            <a:r>
              <a:rPr lang="fa-IR" sz="2800" b="1" dirty="0" smtClean="0">
                <a:cs typeface="B Nazanin" pitchFamily="2" charset="-78"/>
              </a:rPr>
              <a:t>بیمه های بیمارستانی ، پزشکی ، از کار افتادگی:</a:t>
            </a:r>
            <a:r>
              <a:rPr lang="fa-IR" sz="2800" dirty="0" smtClean="0">
                <a:cs typeface="B Nazanin" pitchFamily="2" charset="-78"/>
              </a:rPr>
              <a:t>بسیاری از شرکت ها و کارفرمایان ،کارکنان خود را در برابر هزینه های پزشکی بیمارستانی و از کار افتادگی بیمه می کنند و گاهی برخی از آنها بیمه عمر هم به آنمی افزایند.</a:t>
            </a:r>
          </a:p>
          <a:p>
            <a:pPr indent="355600" algn="justLow">
              <a:spcBef>
                <a:spcPts val="600"/>
              </a:spcBef>
              <a:spcAft>
                <a:spcPts val="0"/>
              </a:spcAft>
              <a:buFontTx/>
              <a:buBlip>
                <a:blip r:embed="rId2"/>
              </a:buBlip>
            </a:pPr>
            <a:r>
              <a:rPr lang="fa-IR" sz="2800" b="1" dirty="0" smtClean="0">
                <a:cs typeface="B Nazanin" pitchFamily="2" charset="-78"/>
              </a:rPr>
              <a:t>قانون تبعیض بارداری:</a:t>
            </a:r>
            <a:r>
              <a:rPr lang="fa-IR" sz="2800" dirty="0" smtClean="0">
                <a:cs typeface="B Nazanin" pitchFamily="2" charset="-78"/>
              </a:rPr>
              <a:t>مقصود از قانون تبعیض بارداری این است که مانع از این شود که ”بارداری ، زایمان یا وضعی مشابه“ موجب تبعیض در کار شود.</a:t>
            </a:r>
          </a:p>
          <a:p>
            <a:pPr indent="355600" algn="justLow">
              <a:spcBef>
                <a:spcPts val="600"/>
              </a:spcBef>
              <a:spcAft>
                <a:spcPts val="0"/>
              </a:spcAft>
              <a:buFontTx/>
              <a:buBlip>
                <a:blip r:embed="rId2"/>
              </a:buBlip>
            </a:pPr>
            <a:r>
              <a:rPr lang="fa-IR" sz="2800" b="1" dirty="0" smtClean="0">
                <a:cs typeface="B Nazanin" pitchFamily="2" charset="-78"/>
              </a:rPr>
              <a:t>قانون تامین بودجه فراگیر:</a:t>
            </a:r>
            <a:r>
              <a:rPr lang="fa-IR" sz="2800" dirty="0" smtClean="0">
                <a:cs typeface="B Nazanin" pitchFamily="2" charset="-78"/>
              </a:rPr>
              <a:t>کارفرمایان خصوصی را مجبور می سازد برای یک دوره مشخص ، معمولأ هیجده ماه پس از قطع رابطه کارگر یا</a:t>
            </a:r>
            <a:endParaRPr lang="fa-IR" sz="2800" b="1" dirty="0" smtClean="0">
              <a:cs typeface="B Nazanin" pitchFamily="2" charset="-78"/>
            </a:endParaRPr>
          </a:p>
          <a:p>
            <a:pPr indent="355600" algn="justLow">
              <a:spcBef>
                <a:spcPts val="600"/>
              </a:spcBef>
              <a:spcAft>
                <a:spcPts val="600"/>
              </a:spcAft>
              <a:buFontTx/>
              <a:buBlip>
                <a:blip r:embed="rId2"/>
              </a:buBlip>
            </a:pP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428605"/>
            <a:ext cx="8856984" cy="5770811"/>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کارمند با شرکت ( منتظر خدمت یا بازنشسته شده )، هزینه های بهداشتی و بیماری او را تامین کند.</a:t>
            </a:r>
          </a:p>
          <a:p>
            <a:pPr indent="355600" algn="justLow">
              <a:spcBef>
                <a:spcPts val="600"/>
              </a:spcBef>
              <a:spcAft>
                <a:spcPts val="600"/>
              </a:spcAft>
              <a:buFontTx/>
              <a:buBlip>
                <a:blip r:embed="rId2"/>
              </a:buBlip>
            </a:pPr>
            <a:r>
              <a:rPr lang="fa-IR" sz="2800" b="1" dirty="0" smtClean="0">
                <a:cs typeface="B Nazanin" pitchFamily="2" charset="-78"/>
              </a:rPr>
              <a:t>مراقبت های بلند مدت:</a:t>
            </a:r>
            <a:r>
              <a:rPr lang="fa-IR" sz="2800" dirty="0" smtClean="0">
                <a:cs typeface="B Nazanin" pitchFamily="2" charset="-78"/>
              </a:rPr>
              <a:t>مراقبت های بهداشتی بلند مدت چندین گونه است و کارفرمایان می توانند با بستن قرارداد های بیمه ، کارکنان خود را از این مزایا برخوردار سازند.“مراقبت های غیر پزشکی ” به وسیله کسانی ارائه می شود که از نظر پزشکی هیچ مهارتی ندارند و به افراد کمک های روزانه می دهند تا آنها بتوانند زندگی خود را بگدرانند – مثل کمک به افراد در حمام کردن.“مراقبت در خانه“ نوعی مراقبت است که یک پرستار برای کمک به خانه کسی می رود که به این نوع کمک ها نیاز دارد.“مراقبت غیر رسمی“ به وسیله کسانی ارائه می شود که در این راه هیچ نوع جواز و تخصصی ندارند ولی به عنوان خویشاوند و دوست به خانه نزدیکان خود می روند و از آنها مراقبت می کنند.“مراقبت با مرخصی“ گ.نه ای از مراقبت است که به فرد به صورت ساعتی مرخصی داده می شود تا به فرزند ، زوج یا زوجه خود رسیدگی کند.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0" y="357188"/>
            <a:ext cx="9144000" cy="1508105"/>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صف و ستاد در مدیریت منابع انسانی</a:t>
            </a:r>
          </a:p>
          <a:p>
            <a:pPr algn="ctr">
              <a:lnSpc>
                <a:spcPct val="150000"/>
              </a:lnSpc>
            </a:pPr>
            <a:endParaRPr lang="fa-IR" sz="3200" dirty="0">
              <a:solidFill>
                <a:srgbClr val="5D110F"/>
              </a:solidFill>
              <a:cs typeface="B Titr" pitchFamily="2" charset="-78"/>
            </a:endParaRPr>
          </a:p>
        </p:txBody>
      </p:sp>
      <p:cxnSp>
        <p:nvCxnSpPr>
          <p:cNvPr id="3" name="Straight Connector 2"/>
          <p:cNvCxnSpPr/>
          <p:nvPr/>
        </p:nvCxnSpPr>
        <p:spPr>
          <a:xfrm>
            <a:off x="2071703" y="1269483"/>
            <a:ext cx="5000628"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748" name="TextBox 3"/>
          <p:cNvSpPr txBox="1">
            <a:spLocks noChangeArrowheads="1"/>
          </p:cNvSpPr>
          <p:nvPr/>
        </p:nvSpPr>
        <p:spPr bwMode="auto">
          <a:xfrm>
            <a:off x="142875" y="1702654"/>
            <a:ext cx="8929688" cy="3877985"/>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3200" dirty="0" smtClean="0">
                <a:cs typeface="B Nazanin" pitchFamily="2" charset="-78"/>
              </a:rPr>
              <a:t>می توان همه مدیران را ” مدیر منابع انسانی“ نامید ، زیرا همه آنها به گونه ای درگیر فعالیت هائی  چون یافتن نیروی کار واجد شرایط ، مصاحبه ، گزینش و آموزش آنان می باشند.</a:t>
            </a:r>
          </a:p>
          <a:p>
            <a:pPr marL="450850" indent="-450850" algn="justLow">
              <a:lnSpc>
                <a:spcPct val="150000"/>
              </a:lnSpc>
              <a:spcBef>
                <a:spcPts val="600"/>
              </a:spcBef>
              <a:spcAft>
                <a:spcPts val="600"/>
              </a:spcAft>
              <a:buFontTx/>
              <a:buBlip>
                <a:blip r:embed="rId2"/>
              </a:buBlip>
            </a:pPr>
            <a:r>
              <a:rPr lang="fa-IR" sz="3200" dirty="0" smtClean="0">
                <a:cs typeface="B Nazanin" pitchFamily="2" charset="-78"/>
              </a:rPr>
              <a:t>با وجود این در بیشتر سازمان ها دایرهای جداگانه برای منابع انسانی وجود دارد که دارای مدیریت خاص خود است.</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3175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3175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مزایای بازنشستگی </a:t>
            </a:r>
            <a:endParaRPr lang="fa-IR" sz="3200" dirty="0">
              <a:solidFill>
                <a:srgbClr val="5D110F"/>
              </a:solidFill>
              <a:cs typeface="B Titr" pitchFamily="2" charset="-78"/>
            </a:endParaRPr>
          </a:p>
        </p:txBody>
      </p:sp>
      <p:cxnSp>
        <p:nvCxnSpPr>
          <p:cNvPr id="3" name="Straight Connector 2"/>
          <p:cNvCxnSpPr/>
          <p:nvPr/>
        </p:nvCxnSpPr>
        <p:spPr>
          <a:xfrm>
            <a:off x="928663"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24744"/>
            <a:ext cx="9001125" cy="5232202"/>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700" b="1" dirty="0" smtClean="0">
                <a:cs typeface="B Nazanin" pitchFamily="2" charset="-78"/>
              </a:rPr>
              <a:t>تامین اجتماعی:</a:t>
            </a:r>
            <a:r>
              <a:rPr lang="fa-IR" sz="2700" dirty="0" smtClean="0">
                <a:cs typeface="B Nazanin" pitchFamily="2" charset="-78"/>
              </a:rPr>
              <a:t>سازمان تامین اجتماعی به افراد سه نوع کمک می نماید.نخست،همان حقوق بازنشستگی است که برای افراد سالخورده نوعی درآمد می باشد.دوم ،به وارثان کسی که فوت کرده است به صورت ماهانه حقوق و مزایا پرداخت می کند. و سرانجام پرداخت های از کار افتادگی به صورت ماهانه انجام می شود.</a:t>
            </a:r>
          </a:p>
          <a:p>
            <a:pPr indent="355600" algn="justLow">
              <a:spcBef>
                <a:spcPts val="1200"/>
              </a:spcBef>
              <a:spcAft>
                <a:spcPts val="0"/>
              </a:spcAft>
              <a:buFontTx/>
              <a:buBlip>
                <a:blip r:embed="rId2"/>
              </a:buBlip>
            </a:pPr>
            <a:r>
              <a:rPr lang="fa-IR" sz="2700" b="1" dirty="0" smtClean="0">
                <a:cs typeface="B Nazanin" pitchFamily="2" charset="-78"/>
              </a:rPr>
              <a:t>برنامه های بازنشستگی:</a:t>
            </a:r>
            <a:r>
              <a:rPr lang="fa-IR" sz="2700" dirty="0" smtClean="0">
                <a:cs typeface="B Nazanin" pitchFamily="2" charset="-78"/>
              </a:rPr>
              <a:t>برنامه های بازنشستگی را می توان به دو دسته تقسیم کرد:1)</a:t>
            </a:r>
            <a:r>
              <a:rPr lang="fa-IR" sz="2700" b="1" dirty="0" smtClean="0">
                <a:cs typeface="B Nazanin" pitchFamily="2" charset="-78"/>
              </a:rPr>
              <a:t>برنامه های مبتنی بر مزایای قطعی بازنشستگی </a:t>
            </a:r>
            <a:r>
              <a:rPr lang="fa-IR" sz="2700" dirty="0" smtClean="0">
                <a:cs typeface="B Nazanin" pitchFamily="2" charset="-78"/>
              </a:rPr>
              <a:t>دستور العملی برای تعیین مزایایی که به فرد بازنشسته تعلق می گیرد ، وجود دارد ، به گونه ای که می توان پیش از رسیدن به دوره بازنشستگی مزایای واقعی را تعیین کرد.2) </a:t>
            </a:r>
            <a:r>
              <a:rPr lang="fa-IR" sz="2700" b="1" dirty="0" smtClean="0">
                <a:cs typeface="B Nazanin" pitchFamily="2" charset="-78"/>
              </a:rPr>
              <a:t>برنامه مبتنی بر تعیین سهم کارفرما </a:t>
            </a:r>
            <a:r>
              <a:rPr lang="fa-IR" sz="2700" dirty="0" smtClean="0">
                <a:cs typeface="B Nazanin" pitchFamily="2" charset="-78"/>
              </a:rPr>
              <a:t>آنچه کارفرما باید به یک شخص بازنشسته یا صندوق پس انداز ، جهت تامین حقوق بازنشستگی کارمند بدهد،مشخص می شود.هدف قانون ”تامین درآمد بازنشستگی کارکنان“این است که حقوق بازنشستگی آنها را تامین کند و برنامه های مربوط به بازنشستگی را تقویت نماید.</a:t>
            </a:r>
            <a:endParaRPr lang="fa-IR" sz="27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خدماتی که به کارکنان ارائه داده می شود </a:t>
            </a:r>
            <a:endParaRPr lang="fa-IR" sz="3200" dirty="0">
              <a:solidFill>
                <a:srgbClr val="5D110F"/>
              </a:solidFill>
              <a:cs typeface="B Titr" pitchFamily="2" charset="-78"/>
            </a:endParaRPr>
          </a:p>
        </p:txBody>
      </p:sp>
      <p:cxnSp>
        <p:nvCxnSpPr>
          <p:cNvPr id="3" name="Straight Connector 2"/>
          <p:cNvCxnSpPr/>
          <p:nvPr/>
        </p:nvCxnSpPr>
        <p:spPr>
          <a:xfrm>
            <a:off x="928663"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88557"/>
            <a:ext cx="9001125" cy="4976747"/>
          </a:xfrm>
          <a:prstGeom prst="rect">
            <a:avLst/>
          </a:prstGeom>
          <a:noFill/>
          <a:ln w="9525">
            <a:noFill/>
            <a:miter lim="800000"/>
            <a:headEnd/>
            <a:tailEnd/>
          </a:ln>
        </p:spPr>
        <p:txBody>
          <a:bodyPr>
            <a:spAutoFit/>
          </a:bodyPr>
          <a:lstStyle/>
          <a:p>
            <a:pPr indent="355600" algn="justLow">
              <a:lnSpc>
                <a:spcPct val="120000"/>
              </a:lnSpc>
              <a:spcBef>
                <a:spcPts val="1800"/>
              </a:spcBef>
              <a:spcAft>
                <a:spcPts val="0"/>
              </a:spcAft>
              <a:buFontTx/>
              <a:buBlip>
                <a:blip r:embed="rId2"/>
              </a:buBlip>
            </a:pPr>
            <a:r>
              <a:rPr lang="fa-IR" sz="2800" dirty="0" smtClean="0">
                <a:cs typeface="B Nazanin" pitchFamily="2" charset="-78"/>
              </a:rPr>
              <a:t>بسیاری از کارکنان غیر از حقوق مرخصی ها ، بیمه و مزایای بازنشستگی از انواع خدمات دیگری هم بهره مند می شوند که کارفرمایان به آنها ارائه می کنند.از آن جمله است خدمات شخصی ( مانند مشاوره های شخصی و حقوقی ) ، خدماتی در رابطه با کار ( مانند دایر کردن مهد کودک برای فرزندان کارکنان ) و کمک هزینه های تحصیلی و خدماتی که شرکت ها به مدیران ارائه می کنند.</a:t>
            </a:r>
          </a:p>
          <a:p>
            <a:pPr indent="355600" algn="justLow">
              <a:lnSpc>
                <a:spcPct val="120000"/>
              </a:lnSpc>
              <a:spcBef>
                <a:spcPts val="1800"/>
              </a:spcBef>
              <a:spcAft>
                <a:spcPts val="0"/>
              </a:spcAft>
              <a:buFontTx/>
              <a:buBlip>
                <a:blip r:embed="rId2"/>
              </a:buBlip>
            </a:pPr>
            <a:r>
              <a:rPr lang="fa-IR" sz="2800" b="1" dirty="0" smtClean="0">
                <a:cs typeface="B Nazanin" pitchFamily="2" charset="-78"/>
              </a:rPr>
              <a:t>برنامه های کمک به کارکنان :</a:t>
            </a:r>
            <a:r>
              <a:rPr lang="fa-IR" sz="2800" dirty="0" smtClean="0">
                <a:cs typeface="B Nazanin" pitchFamily="2" charset="-78"/>
              </a:rPr>
              <a:t>مقصود ازکمک به کارکنان یک برنامه رسمی است که کارفرما به اجرا در می آورد و بدان وسیله برای حل مساله هائی که دامنگیر کارکنان است کمک های مشاوره ای ( هزینه های مربوطه ) ارائه می کند تا آنها خود را از اعتیاد ، قمار و تنش ها یا فشار های روانی نجات دهند.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برنامه های مبتنی بر مزایای انعطاف پذیر </a:t>
            </a:r>
            <a:endParaRPr lang="fa-IR" sz="3200" dirty="0">
              <a:solidFill>
                <a:srgbClr val="5D110F"/>
              </a:solidFill>
              <a:cs typeface="B Titr" pitchFamily="2" charset="-78"/>
            </a:endParaRPr>
          </a:p>
        </p:txBody>
      </p:sp>
      <p:cxnSp>
        <p:nvCxnSpPr>
          <p:cNvPr id="3" name="Straight Connector 2"/>
          <p:cNvCxnSpPr/>
          <p:nvPr/>
        </p:nvCxnSpPr>
        <p:spPr>
          <a:xfrm>
            <a:off x="928663"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83621"/>
            <a:ext cx="9001125" cy="5053691"/>
          </a:xfrm>
          <a:prstGeom prst="rect">
            <a:avLst/>
          </a:prstGeom>
          <a:noFill/>
          <a:ln w="9525">
            <a:noFill/>
            <a:miter lim="800000"/>
            <a:headEnd/>
            <a:tailEnd/>
          </a:ln>
        </p:spPr>
        <p:txBody>
          <a:bodyPr>
            <a:spAutoFit/>
          </a:bodyPr>
          <a:lstStyle/>
          <a:p>
            <a:pPr indent="355600" algn="justLow">
              <a:lnSpc>
                <a:spcPct val="120000"/>
              </a:lnSpc>
              <a:spcBef>
                <a:spcPts val="1800"/>
              </a:spcBef>
              <a:spcAft>
                <a:spcPts val="600"/>
              </a:spcAft>
              <a:buFontTx/>
              <a:buBlip>
                <a:blip r:embed="rId2"/>
              </a:buBlip>
            </a:pPr>
            <a:r>
              <a:rPr lang="fa-IR" sz="2800" dirty="0" smtClean="0">
                <a:cs typeface="B Nazanin" pitchFamily="2" charset="-78"/>
              </a:rPr>
              <a:t>در آغاز اینها را </a:t>
            </a:r>
            <a:r>
              <a:rPr lang="fa-IR" sz="2800" b="1" dirty="0" smtClean="0">
                <a:cs typeface="B Nazanin" pitchFamily="2" charset="-78"/>
              </a:rPr>
              <a:t>برنامه های کافه تریا </a:t>
            </a:r>
            <a:r>
              <a:rPr lang="fa-IR" sz="2800" dirty="0" smtClean="0">
                <a:cs typeface="B Nazanin" pitchFamily="2" charset="-78"/>
              </a:rPr>
              <a:t> نامیدند ، زیرا کارکنان می توانستند پول های حاصل از مزایای خود را همانند کسی که در ”کافه تریا“ برای اقلام گونا گون خرج می کند به مصرف برسانند.پس از گذشت سالها واژه ”انعطاف پذیر“ جایگزین ” کافه تریا“ شد .</a:t>
            </a:r>
          </a:p>
          <a:p>
            <a:pPr indent="355600" algn="justLow">
              <a:lnSpc>
                <a:spcPct val="120000"/>
              </a:lnSpc>
              <a:spcBef>
                <a:spcPts val="1800"/>
              </a:spcBef>
              <a:spcAft>
                <a:spcPts val="600"/>
              </a:spcAft>
              <a:buFontTx/>
              <a:buBlip>
                <a:blip r:embed="rId2"/>
              </a:buBlip>
            </a:pPr>
            <a:r>
              <a:rPr lang="fa-IR" sz="2800" dirty="0" smtClean="0">
                <a:cs typeface="B Nazanin" pitchFamily="2" charset="-78"/>
              </a:rPr>
              <a:t>هدف از اجرای چنین برنامه ای این است که به کارگر یا گارمند این امکان داده شود تا مجموعه مزایای خود را ، با رعایت دو شرط ، بدان گونه که می خواهد به مصرف برساند. نخست کارفرما باید به صورتی دقیق کل هزینه های مربوط به هر مجموعه از مزایا را تعیین نماید ، دوم یک برنامه مبتنی بر چنین مزایائی باید در بر گیرنده اقلامی شود که در اختیار فرد نیست.</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واگذاری امور مربوط به مزایای کارکنان </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262365"/>
            <a:ext cx="9001125" cy="5262979"/>
          </a:xfrm>
          <a:prstGeom prst="rect">
            <a:avLst/>
          </a:prstGeom>
          <a:noFill/>
          <a:ln w="9525">
            <a:noFill/>
            <a:miter lim="800000"/>
            <a:headEnd/>
            <a:tailEnd/>
          </a:ln>
        </p:spPr>
        <p:txBody>
          <a:bodyPr>
            <a:spAutoFit/>
          </a:bodyPr>
          <a:lstStyle/>
          <a:p>
            <a:pPr indent="355600" algn="justLow">
              <a:lnSpc>
                <a:spcPct val="120000"/>
              </a:lnSpc>
              <a:spcBef>
                <a:spcPts val="1200"/>
              </a:spcBef>
              <a:spcAft>
                <a:spcPts val="600"/>
              </a:spcAft>
              <a:buFontTx/>
              <a:buBlip>
                <a:blip r:embed="rId2"/>
              </a:buBlip>
            </a:pPr>
            <a:r>
              <a:rPr lang="fa-IR" sz="2800" dirty="0" smtClean="0">
                <a:cs typeface="B Nazanin" pitchFamily="2" charset="-78"/>
              </a:rPr>
              <a:t>شرکت ها می توانند طبق قرارداد امور مربوط به مزایای کارکنان را به شرکت های دیگر واگذار کنند. شرکت ها با بستن قرار داد نام همه کارکنان یک شرکت را در فهرست خود قرار می دهند.مقصود از واگذاری امور مزایای کارکنان به شرکت دیگر این است که یک سازمان به صورت کارفرمای قانونی در می آید و همه امور اداری و دفتری کارکنان را انجام می دهد.این کارها شامل کارمند یابی ، گزینش ، استخدام ، پرداخت بدهی های مالیاتی ( مانند پرداخت هایی که باید به سازمان تامین اجتماعی ، از بابت بیمه بیکاری به این قبیل امور بشود ) و نیز انجام دادن کارهای روزانه مانند ارزیابی عملکر دها ( به کمک سرپرست مستقر در محل ) می شود . مزیت اصلی اجرای چنین برنامه ای این که مدیریتی مشخص این امور را اداره خواهد کرد.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1714488"/>
            <a:ext cx="7215239" cy="3277820"/>
          </a:xfrm>
          <a:prstGeom prst="rect">
            <a:avLst/>
          </a:prstGeom>
          <a:noFill/>
        </p:spPr>
        <p:txBody>
          <a:bodyPr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مدیریت روابط کار و مذاکرات دسته جمعی</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64515" name="Rectangle 8"/>
          <p:cNvSpPr>
            <a:spLocks noChangeArrowheads="1"/>
          </p:cNvSpPr>
          <p:nvPr/>
        </p:nvSpPr>
        <p:spPr bwMode="auto">
          <a:xfrm>
            <a:off x="6890629" y="642938"/>
            <a:ext cx="1681871" cy="769441"/>
          </a:xfrm>
          <a:prstGeom prst="rect">
            <a:avLst/>
          </a:prstGeom>
          <a:noFill/>
          <a:ln w="9525">
            <a:noFill/>
            <a:miter lim="800000"/>
            <a:headEnd/>
            <a:tailEnd/>
          </a:ln>
        </p:spPr>
        <p:txBody>
          <a:bodyPr wrap="none">
            <a:spAutoFit/>
          </a:bodyPr>
          <a:lstStyle/>
          <a:p>
            <a:pPr>
              <a:lnSpc>
                <a:spcPct val="150000"/>
              </a:lnSpc>
            </a:pPr>
            <a:r>
              <a:rPr lang="fa-IR" sz="3200" dirty="0">
                <a:solidFill>
                  <a:srgbClr val="5D110F"/>
                </a:solidFill>
                <a:cs typeface="B Titr" pitchFamily="2" charset="-78"/>
              </a:rPr>
              <a:t>فصل </a:t>
            </a:r>
            <a:r>
              <a:rPr lang="fa-IR" sz="3200" dirty="0" smtClean="0">
                <a:solidFill>
                  <a:srgbClr val="5D110F"/>
                </a:solidFill>
                <a:cs typeface="B Titr" pitchFamily="2" charset="-78"/>
              </a:rPr>
              <a:t>هفتم </a:t>
            </a:r>
            <a:r>
              <a:rPr lang="fa-IR" sz="3200" dirty="0">
                <a:solidFill>
                  <a:srgbClr val="5D110F"/>
                </a:solidFill>
                <a:cs typeface="B Titr" pitchFamily="2" charset="-78"/>
              </a:rPr>
              <a:t>: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451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452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83295"/>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جنبش کارگری </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304612"/>
            <a:ext cx="9001125" cy="4716676"/>
          </a:xfrm>
          <a:prstGeom prst="rect">
            <a:avLst/>
          </a:prstGeom>
          <a:noFill/>
          <a:ln w="9525">
            <a:noFill/>
            <a:miter lim="800000"/>
            <a:headEnd/>
            <a:tailEnd/>
          </a:ln>
        </p:spPr>
        <p:txBody>
          <a:bodyPr>
            <a:spAutoFit/>
          </a:bodyPr>
          <a:lstStyle/>
          <a:p>
            <a:pPr indent="355600" algn="justLow">
              <a:lnSpc>
                <a:spcPct val="150000"/>
              </a:lnSpc>
              <a:spcBef>
                <a:spcPts val="600"/>
              </a:spcBef>
              <a:spcAft>
                <a:spcPts val="600"/>
              </a:spcAft>
              <a:buFontTx/>
              <a:buBlip>
                <a:blip r:embed="rId2"/>
              </a:buBlip>
            </a:pPr>
            <a:r>
              <a:rPr lang="fa-IR" sz="2800" dirty="0" smtClean="0">
                <a:cs typeface="B Nazanin" pitchFamily="2" charset="-78"/>
              </a:rPr>
              <a:t>امروز بیش از 16 میلیون کارگر آمریکایی به اتحادیه ها تعلق دارند ، اتحادیه ها کارمنداد را هم به خود جذب نموده اند.عضویت در اتحادیه ها در ایالات متحده آمریکا در 1995 به اوج خود رسید ، حدود 34 درصد. از آن به بعد روز به روز کاهش یافت،زیرا بسیاری از سازمان ها از حالت تولیدی به سوی خدماتی روی آوردند و نیز قوانین جدیدی به تصویب رسید و می توانست همان حمایت هایی را از کارگران بنماید که آنها از مجرای پیوستن به اتحادیه ها به دست می آوردند.</a:t>
            </a:r>
          </a:p>
          <a:p>
            <a:pPr indent="355600" algn="justLow">
              <a:lnSpc>
                <a:spcPct val="150000"/>
              </a:lnSpc>
              <a:spcBef>
                <a:spcPts val="600"/>
              </a:spcBef>
              <a:spcAft>
                <a:spcPts val="600"/>
              </a:spcAft>
              <a:buFontTx/>
              <a:buBlip>
                <a:blip r:embed="rId2"/>
              </a:buBlip>
            </a:pPr>
            <a:r>
              <a:rPr lang="fa-IR" sz="2800" dirty="0" smtClean="0">
                <a:cs typeface="B Nazanin" pitchFamily="2" charset="-78"/>
              </a:rPr>
              <a:t>در برخی از صنایع نمی توان بدون وابستگی به اتحادیه استخدام شد.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چرا کارگران سازمان دهی می نمایند؟ </a:t>
            </a:r>
            <a:endParaRPr lang="fa-IR" sz="3200" dirty="0">
              <a:solidFill>
                <a:srgbClr val="5D110F"/>
              </a:solidFill>
              <a:cs typeface="B Titr" pitchFamily="2" charset="-78"/>
            </a:endParaRPr>
          </a:p>
        </p:txBody>
      </p:sp>
      <p:cxnSp>
        <p:nvCxnSpPr>
          <p:cNvPr id="3" name="Straight Connector 2"/>
          <p:cNvCxnSpPr/>
          <p:nvPr/>
        </p:nvCxnSpPr>
        <p:spPr>
          <a:xfrm>
            <a:off x="885724"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253770"/>
            <a:ext cx="8821613" cy="5127558"/>
          </a:xfrm>
          <a:prstGeom prst="rect">
            <a:avLst/>
          </a:prstGeom>
          <a:noFill/>
          <a:ln w="9525">
            <a:noFill/>
            <a:miter lim="800000"/>
            <a:headEnd/>
            <a:tailEnd/>
          </a:ln>
        </p:spPr>
        <p:txBody>
          <a:bodyPr wrap="square">
            <a:spAutoFit/>
          </a:bodyPr>
          <a:lstStyle/>
          <a:p>
            <a:pPr indent="355600" algn="justLow">
              <a:lnSpc>
                <a:spcPct val="120000"/>
              </a:lnSpc>
              <a:spcBef>
                <a:spcPts val="1800"/>
              </a:spcBef>
              <a:spcAft>
                <a:spcPts val="600"/>
              </a:spcAft>
              <a:buFontTx/>
              <a:buBlip>
                <a:blip r:embed="rId2"/>
              </a:buBlip>
            </a:pPr>
            <a:r>
              <a:rPr lang="fa-IR" sz="3200" dirty="0" smtClean="0">
                <a:cs typeface="B Nazanin" pitchFamily="2" charset="-78"/>
              </a:rPr>
              <a:t>هر کارگر یا کارمند به دلیل های خاص خود به اتحادیه می پیوندد. تردیدی نیست که کارگران تنها با هدف دریافت دستمزد یا حقوق بهتر و یا داشتن شرایط بهتر کار به اتحادیه ها نمی پیوندند. عوامل مهم دیگری هم وجود دارد و در واقع درآمد هفتگی عضو اتحادیه بسیار بیشتر از کسی است که عضو اتحادیه نیست.</a:t>
            </a:r>
          </a:p>
          <a:p>
            <a:pPr indent="355600" algn="justLow">
              <a:lnSpc>
                <a:spcPct val="120000"/>
              </a:lnSpc>
              <a:spcBef>
                <a:spcPts val="1800"/>
              </a:spcBef>
              <a:spcAft>
                <a:spcPts val="600"/>
              </a:spcAft>
              <a:buFontTx/>
              <a:buBlip>
                <a:blip r:embed="rId2"/>
              </a:buBlip>
            </a:pPr>
            <a:r>
              <a:rPr lang="fa-IR" sz="3200" dirty="0" smtClean="0">
                <a:cs typeface="B Nazanin" pitchFamily="2" charset="-78"/>
              </a:rPr>
              <a:t>به نظر می رسد پافشاری در پیوستن به اتحادیه ها ، بیشتر در باور های آنان ریشه دارد ، مبنی بر اینکه تنها از مجرای اتحادیه می توان به سهمی منصفانه از حق خود رسید.</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اتحادیه ها چه می خواهند؟چه هدف هایی دارند؟ </a:t>
            </a:r>
            <a:endParaRPr lang="fa-IR" sz="3200" dirty="0">
              <a:solidFill>
                <a:srgbClr val="5D110F"/>
              </a:solidFill>
              <a:cs typeface="B Titr" pitchFamily="2" charset="-78"/>
            </a:endParaRPr>
          </a:p>
        </p:txBody>
      </p:sp>
      <p:cxnSp>
        <p:nvCxnSpPr>
          <p:cNvPr id="3" name="Straight Connector 2"/>
          <p:cNvCxnSpPr/>
          <p:nvPr/>
        </p:nvCxnSpPr>
        <p:spPr>
          <a:xfrm>
            <a:off x="899592"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052736"/>
            <a:ext cx="9001125" cy="5324535"/>
          </a:xfrm>
          <a:prstGeom prst="rect">
            <a:avLst/>
          </a:prstGeom>
          <a:noFill/>
          <a:ln w="9525">
            <a:noFill/>
            <a:miter lim="800000"/>
            <a:headEnd/>
            <a:tailEnd/>
          </a:ln>
        </p:spPr>
        <p:txBody>
          <a:bodyPr>
            <a:spAutoFit/>
          </a:bodyPr>
          <a:lstStyle/>
          <a:p>
            <a:pPr indent="355600" algn="justLow">
              <a:spcBef>
                <a:spcPts val="1200"/>
              </a:spcBef>
              <a:spcAft>
                <a:spcPts val="600"/>
              </a:spcAft>
              <a:buFontTx/>
              <a:buBlip>
                <a:blip r:embed="rId2"/>
              </a:buBlip>
            </a:pPr>
            <a:r>
              <a:rPr lang="fa-IR" sz="2800" dirty="0" smtClean="0">
                <a:cs typeface="B Nazanin" pitchFamily="2" charset="-78"/>
              </a:rPr>
              <a:t>اتحادیه ها دو دسته هدف دارند:یکی تضمین ایمنی اتحادیه و دیگری افزایش دستمزد و بهبود شرایط کار و مزایای حاصل از عضویت کارکنان در اتحادیه.</a:t>
            </a:r>
          </a:p>
          <a:p>
            <a:pPr indent="355600" algn="justLow">
              <a:spcBef>
                <a:spcPts val="1200"/>
              </a:spcBef>
              <a:spcAft>
                <a:spcPts val="600"/>
              </a:spcAft>
              <a:buFontTx/>
              <a:buBlip>
                <a:blip r:embed="rId2"/>
              </a:buBlip>
            </a:pPr>
            <a:r>
              <a:rPr lang="fa-IR" sz="2800" b="1" dirty="0" smtClean="0">
                <a:cs typeface="B Nazanin" pitchFamily="2" charset="-78"/>
              </a:rPr>
              <a:t>ایمنی اتحادیه:</a:t>
            </a:r>
            <a:r>
              <a:rPr lang="fa-IR" sz="2800" dirty="0" smtClean="0">
                <a:cs typeface="B Nazanin" pitchFamily="2" charset="-78"/>
              </a:rPr>
              <a:t>پیش از هز چیز اتحادیه ها می کوشند ایمنی خود را تضمین نمایند.آنها دست به مبارزه های سخت می زنند تا نمایندگی شرکت را به دست آورند و به عنوان تنها نماینده کارکنان بر سر حقوق و مزایا با کارفرمایان چانه بزنند.</a:t>
            </a:r>
          </a:p>
          <a:p>
            <a:pPr indent="355600" algn="justLow">
              <a:spcBef>
                <a:spcPts val="1200"/>
              </a:spcBef>
              <a:spcAft>
                <a:spcPts val="600"/>
              </a:spcAft>
              <a:buFontTx/>
              <a:buBlip>
                <a:blip r:embed="rId2"/>
              </a:buBlip>
            </a:pPr>
            <a:r>
              <a:rPr lang="fa-IR" sz="2800" dirty="0" smtClean="0">
                <a:cs typeface="B Nazanin" pitchFamily="2" charset="-78"/>
              </a:rPr>
              <a:t>از جانب اتحادیه ها پنج نوع امنیت بوجود می آید:</a:t>
            </a:r>
          </a:p>
          <a:p>
            <a:pPr indent="355600" algn="justLow">
              <a:spcBef>
                <a:spcPts val="1200"/>
              </a:spcBef>
              <a:spcAft>
                <a:spcPts val="600"/>
              </a:spcAft>
            </a:pPr>
            <a:r>
              <a:rPr lang="fa-IR" sz="2800" dirty="0" smtClean="0">
                <a:cs typeface="B Nazanin" pitchFamily="2" charset="-78"/>
              </a:rPr>
              <a:t>1)</a:t>
            </a:r>
            <a:r>
              <a:rPr lang="fa-IR" sz="2800" b="1" dirty="0" smtClean="0">
                <a:cs typeface="B Nazanin" pitchFamily="2" charset="-78"/>
              </a:rPr>
              <a:t>کارگاه بسته:</a:t>
            </a:r>
            <a:r>
              <a:rPr lang="fa-IR" sz="2800" dirty="0" smtClean="0">
                <a:cs typeface="B Nazanin" pitchFamily="2" charset="-78"/>
              </a:rPr>
              <a:t>این شرکت تنها اعضای اتحادیه را استخدام می کند.در 1947 این کار عیر قانونی شد ولی هنوز در برخی صنایع مثل صنعت چاپ وجود دارد.</a:t>
            </a:r>
          </a:p>
          <a:p>
            <a:pPr indent="355600" algn="justLow">
              <a:spcBef>
                <a:spcPts val="1200"/>
              </a:spcBef>
              <a:spcAft>
                <a:spcPts val="600"/>
              </a:spcAft>
            </a:pPr>
            <a:r>
              <a:rPr lang="fa-IR" sz="2800" dirty="0" smtClean="0">
                <a:cs typeface="B Nazanin" pitchFamily="2" charset="-78"/>
              </a:rPr>
              <a:t>2)</a:t>
            </a:r>
            <a:r>
              <a:rPr lang="fa-IR" sz="2800" b="1" dirty="0" smtClean="0">
                <a:cs typeface="B Nazanin" pitchFamily="2" charset="-78"/>
              </a:rPr>
              <a:t>کارگاه با اتحادیه:</a:t>
            </a:r>
            <a:r>
              <a:rPr lang="fa-IR" sz="2800" dirty="0" smtClean="0">
                <a:cs typeface="B Nazanin" pitchFamily="2" charset="-78"/>
              </a:rPr>
              <a:t>این شرکت می تواند افرادی را هم که عضو اتحادیه</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260648"/>
            <a:ext cx="9001125" cy="7402026"/>
          </a:xfrm>
          <a:prstGeom prst="rect">
            <a:avLst/>
          </a:prstGeom>
          <a:noFill/>
          <a:ln w="9525">
            <a:noFill/>
            <a:miter lim="800000"/>
            <a:headEnd/>
            <a:tailEnd/>
          </a:ln>
        </p:spPr>
        <p:txBody>
          <a:bodyPr wrap="square">
            <a:spAutoFit/>
          </a:bodyPr>
          <a:lstStyle/>
          <a:p>
            <a:pPr indent="355600" algn="justLow">
              <a:spcBef>
                <a:spcPts val="0"/>
              </a:spcBef>
              <a:spcAft>
                <a:spcPts val="0"/>
              </a:spcAft>
            </a:pPr>
            <a:r>
              <a:rPr lang="fa-IR" sz="2800" dirty="0" smtClean="0">
                <a:cs typeface="B Nazanin" pitchFamily="2" charset="-78"/>
              </a:rPr>
              <a:t>نیستند ، استخدام نماید ولی آنها باید پس از یک دوره زمانی معین به اتحادیه بپیوندند و هزینه های مربوطه را بپردازند.</a:t>
            </a:r>
          </a:p>
          <a:p>
            <a:pPr indent="355600" algn="justLow">
              <a:spcBef>
                <a:spcPts val="600"/>
              </a:spcBef>
              <a:spcAft>
                <a:spcPts val="600"/>
              </a:spcAft>
            </a:pPr>
            <a:r>
              <a:rPr lang="fa-IR" sz="2800" dirty="0" smtClean="0">
                <a:cs typeface="B Nazanin" pitchFamily="2" charset="-78"/>
              </a:rPr>
              <a:t>3)</a:t>
            </a:r>
            <a:r>
              <a:rPr lang="fa-IR" sz="2800" b="1" dirty="0" smtClean="0">
                <a:cs typeface="B Nazanin" pitchFamily="2" charset="-78"/>
              </a:rPr>
              <a:t>کارگاه نماینده اتحادیه:</a:t>
            </a:r>
            <a:r>
              <a:rPr lang="fa-IR" sz="2800" dirty="0" smtClean="0">
                <a:cs typeface="B Nazanin" pitchFamily="2" charset="-78"/>
              </a:rPr>
              <a:t>کسانی که به اتحادیه تعلق ندارند باید هزینه های مربوط به اتحادیه را بپردازند ، زیرا فعالیت هایی را که اتحادیه انجام میدهد به نفع همه کارکنان است.</a:t>
            </a:r>
          </a:p>
          <a:p>
            <a:pPr indent="355600" algn="justLow">
              <a:spcBef>
                <a:spcPts val="600"/>
              </a:spcBef>
              <a:spcAft>
                <a:spcPts val="600"/>
              </a:spcAft>
            </a:pPr>
            <a:r>
              <a:rPr lang="fa-IR" sz="2800" dirty="0" smtClean="0">
                <a:cs typeface="B Nazanin" pitchFamily="2" charset="-78"/>
              </a:rPr>
              <a:t>4)</a:t>
            </a:r>
            <a:r>
              <a:rPr lang="fa-IR" sz="2800" b="1" dirty="0" smtClean="0">
                <a:cs typeface="B Nazanin" pitchFamily="2" charset="-78"/>
              </a:rPr>
              <a:t>کارگاه باز:</a:t>
            </a:r>
            <a:r>
              <a:rPr lang="fa-IR" sz="2800" dirty="0" smtClean="0">
                <a:cs typeface="B Nazanin" pitchFamily="2" charset="-78"/>
              </a:rPr>
              <a:t>کارکنان آزادند و میتوانند در صورت تمایل به عضویت اتحادیه درآیند.</a:t>
            </a:r>
          </a:p>
          <a:p>
            <a:pPr indent="355600" algn="justLow">
              <a:spcBef>
                <a:spcPts val="600"/>
              </a:spcBef>
              <a:spcAft>
                <a:spcPts val="600"/>
              </a:spcAft>
            </a:pPr>
            <a:r>
              <a:rPr lang="fa-IR" sz="2800" dirty="0" smtClean="0">
                <a:cs typeface="B Nazanin" pitchFamily="2" charset="-78"/>
              </a:rPr>
              <a:t>5)</a:t>
            </a:r>
            <a:r>
              <a:rPr lang="fa-IR" sz="2800" b="1" dirty="0" smtClean="0">
                <a:cs typeface="B Nazanin" pitchFamily="2" charset="-78"/>
              </a:rPr>
              <a:t>حفظ عضویت:</a:t>
            </a:r>
            <a:r>
              <a:rPr lang="fa-IR" sz="2800" dirty="0" smtClean="0">
                <a:cs typeface="B Nazanin" pitchFamily="2" charset="-78"/>
              </a:rPr>
              <a:t> کارکنان الزامی ندارند که به اتحادیه بپیوندند .ولی اعضا اتحادیه که به استخدام شرکت در می آیند ، باید عضویت خود در اتحادیه را حفظ کنند و تا پایان دوره قرارداد از آن خارج نشوند.</a:t>
            </a:r>
          </a:p>
          <a:p>
            <a:pPr indent="355600" algn="justLow">
              <a:spcBef>
                <a:spcPts val="600"/>
              </a:spcBef>
              <a:spcAft>
                <a:spcPts val="600"/>
              </a:spcAft>
            </a:pPr>
            <a:r>
              <a:rPr lang="fa-IR" sz="2800" b="1" dirty="0" smtClean="0">
                <a:cs typeface="B Nazanin" pitchFamily="2" charset="-78"/>
              </a:rPr>
              <a:t>بهبود دستمزد،ساعت کار ، شرایط کار و مزایای اعضا اتحادیه:</a:t>
            </a:r>
            <a:r>
              <a:rPr lang="fa-IR" sz="2800" dirty="0" smtClean="0">
                <a:cs typeface="B Nazanin" pitchFamily="2" charset="-78"/>
              </a:rPr>
              <a:t>اتحادیه ها پس از حصول اطمینان از امنیت شغلی افراد در صدد بهبود وضع سایر اعضا بر می آیندو میکوشند دستمزد ، شرایط و ساعات کار را بهبود بخشند.</a:t>
            </a:r>
            <a:endParaRPr lang="fa-IR" sz="2800" b="1" dirty="0" smtClean="0">
              <a:cs typeface="B Nazanin" pitchFamily="2" charset="-78"/>
            </a:endParaRPr>
          </a:p>
          <a:p>
            <a:pPr indent="355600" algn="justLow">
              <a:spcBef>
                <a:spcPts val="600"/>
              </a:spcBef>
              <a:spcAft>
                <a:spcPts val="600"/>
              </a:spcAft>
            </a:pPr>
            <a:endParaRPr lang="fa-IR" sz="2800" dirty="0" smtClean="0">
              <a:cs typeface="B Nazanin" pitchFamily="2" charset="-78"/>
            </a:endParaRPr>
          </a:p>
          <a:p>
            <a:pPr indent="355600" algn="justLow">
              <a:spcBef>
                <a:spcPts val="600"/>
              </a:spcBef>
              <a:spcAft>
                <a:spcPts val="600"/>
              </a:spcAft>
            </a:pPr>
            <a:endParaRPr lang="fa-IR" sz="2800" dirty="0">
              <a:cs typeface="B Nazanin" pitchFamily="2" charset="-78"/>
            </a:endParaRP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فدراسیون کارگران آمریکا و کنگره سازمان های صنعتی </a:t>
            </a:r>
            <a:endParaRPr lang="fa-IR" sz="3200" dirty="0">
              <a:solidFill>
                <a:srgbClr val="5D110F"/>
              </a:solidFill>
              <a:cs typeface="B Titr" pitchFamily="2" charset="-78"/>
            </a:endParaRPr>
          </a:p>
        </p:txBody>
      </p:sp>
      <p:cxnSp>
        <p:nvCxnSpPr>
          <p:cNvPr id="3" name="Straight Connector 2"/>
          <p:cNvCxnSpPr/>
          <p:nvPr/>
        </p:nvCxnSpPr>
        <p:spPr>
          <a:xfrm>
            <a:off x="928663" y="112474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268760"/>
            <a:ext cx="9001125" cy="4844403"/>
          </a:xfrm>
          <a:prstGeom prst="rect">
            <a:avLst/>
          </a:prstGeom>
          <a:noFill/>
          <a:ln w="9525">
            <a:noFill/>
            <a:miter lim="800000"/>
            <a:headEnd/>
            <a:tailEnd/>
          </a:ln>
        </p:spPr>
        <p:txBody>
          <a:bodyPr>
            <a:spAutoFit/>
          </a:bodyPr>
          <a:lstStyle/>
          <a:p>
            <a:pPr indent="355600" algn="justLow">
              <a:lnSpc>
                <a:spcPct val="120000"/>
              </a:lnSpc>
              <a:spcBef>
                <a:spcPts val="1800"/>
              </a:spcBef>
              <a:spcAft>
                <a:spcPts val="600"/>
              </a:spcAft>
              <a:buFontTx/>
              <a:buBlip>
                <a:blip r:embed="rId2"/>
              </a:buBlip>
            </a:pPr>
            <a:r>
              <a:rPr lang="fa-IR" sz="2800" dirty="0" smtClean="0">
                <a:cs typeface="B Nazanin" pitchFamily="2" charset="-78"/>
              </a:rPr>
              <a:t>فدراسیون کارگران آمریکا و کنگره سازمان های صنعتی ، یک فدراسیون داوطلبانه است که در حدود 100 اتحادیه ملی و بین المللی عضو آن هستند و در سال 1955 به وجود آمده است.برای بسیاری از افراد این نهاد مترادف واژه ”اتحادیه“ در ایالات متحده آمریکا شده.</a:t>
            </a:r>
          </a:p>
          <a:p>
            <a:pPr indent="355600" algn="justLow">
              <a:lnSpc>
                <a:spcPct val="120000"/>
              </a:lnSpc>
              <a:spcBef>
                <a:spcPts val="1800"/>
              </a:spcBef>
              <a:spcAft>
                <a:spcPts val="600"/>
              </a:spcAft>
              <a:buFontTx/>
              <a:buBlip>
                <a:blip r:embed="rId2"/>
              </a:buBlip>
            </a:pPr>
            <a:r>
              <a:rPr lang="fa-IR" sz="2800" dirty="0" smtClean="0">
                <a:cs typeface="B Nazanin" pitchFamily="2" charset="-78"/>
              </a:rPr>
              <a:t>حدود 2/5 میلیون کارگر و کارمند عضو اتحادیه هایی هستند که از پیوستن به فدراسیون کارگران آمریکا و کنگره سازمان های صنعتی خود داری کرده اند.</a:t>
            </a:r>
          </a:p>
          <a:p>
            <a:pPr indent="355600" algn="justLow">
              <a:lnSpc>
                <a:spcPct val="120000"/>
              </a:lnSpc>
              <a:spcBef>
                <a:spcPts val="1800"/>
              </a:spcBef>
              <a:spcAft>
                <a:spcPts val="600"/>
              </a:spcAft>
              <a:buFontTx/>
              <a:buBlip>
                <a:blip r:embed="rId2"/>
              </a:buBlip>
            </a:pPr>
            <a:r>
              <a:rPr lang="fa-IR" sz="2800" dirty="0" smtClean="0">
                <a:cs typeface="B Nazanin" pitchFamily="2" charset="-78"/>
              </a:rPr>
              <a:t>بزرگترین اتحادیه مستقل در آمریکا ”اتحادیه کارگران خودروسازی“ حدود یک میلیون عضو دارد.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332656"/>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اختیارات صف وستاد</a:t>
            </a:r>
            <a:endParaRPr lang="fa-IR" sz="3200" dirty="0">
              <a:solidFill>
                <a:srgbClr val="5D110F"/>
              </a:solidFill>
              <a:cs typeface="B Titr" pitchFamily="2" charset="-78"/>
            </a:endParaRPr>
          </a:p>
        </p:txBody>
      </p:sp>
      <p:cxnSp>
        <p:nvCxnSpPr>
          <p:cNvPr id="3" name="Straight Connector 2"/>
          <p:cNvCxnSpPr/>
          <p:nvPr/>
        </p:nvCxnSpPr>
        <p:spPr>
          <a:xfrm flipV="1">
            <a:off x="1785918" y="1196752"/>
            <a:ext cx="5522386" cy="17102"/>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04" y="1484784"/>
            <a:ext cx="8929688" cy="4462760"/>
          </a:xfrm>
          <a:prstGeom prst="rect">
            <a:avLst/>
          </a:prstGeom>
          <a:noFill/>
        </p:spPr>
        <p:txBody>
          <a:bodyPr rtlCol="1">
            <a:spAutoFit/>
          </a:bodyPr>
          <a:lstStyle/>
          <a:p>
            <a:pPr marL="450850" indent="-450850" algn="justLow">
              <a:spcBef>
                <a:spcPts val="1800"/>
              </a:spcBef>
              <a:spcAft>
                <a:spcPts val="600"/>
              </a:spcAft>
              <a:buFontTx/>
              <a:buBlip>
                <a:blip r:embed="rId2"/>
              </a:buBlip>
              <a:defRPr/>
            </a:pPr>
            <a:r>
              <a:rPr lang="fa-IR" sz="2800" b="1" dirty="0" smtClean="0">
                <a:latin typeface="Arial" pitchFamily="34" charset="0"/>
                <a:cs typeface="B Nazanin" pitchFamily="2" charset="-78"/>
              </a:rPr>
              <a:t>اختیار:</a:t>
            </a:r>
            <a:r>
              <a:rPr lang="fa-IR" sz="2800" dirty="0" smtClean="0">
                <a:latin typeface="Arial" pitchFamily="34" charset="0"/>
                <a:cs typeface="B Nazanin" pitchFamily="2" charset="-78"/>
              </a:rPr>
              <a:t>یعنی حق تصمیم گیری ، هدایت دیگران و دستور دادن.</a:t>
            </a:r>
          </a:p>
          <a:p>
            <a:pPr marL="450850" indent="-450850" algn="justLow">
              <a:spcBef>
                <a:spcPts val="1800"/>
              </a:spcBef>
              <a:spcAft>
                <a:spcPts val="600"/>
              </a:spcAft>
              <a:buFontTx/>
              <a:buBlip>
                <a:blip r:embed="rId2"/>
              </a:buBlip>
              <a:defRPr/>
            </a:pPr>
            <a:r>
              <a:rPr lang="fa-IR" sz="2800" b="1" dirty="0" smtClean="0">
                <a:latin typeface="Arial" pitchFamily="34" charset="0"/>
                <a:cs typeface="B Nazanin" pitchFamily="2" charset="-78"/>
              </a:rPr>
              <a:t>مدیر صفی :</a:t>
            </a:r>
            <a:r>
              <a:rPr lang="fa-IR" sz="2800" dirty="0" smtClean="0">
                <a:latin typeface="Arial" pitchFamily="34" charset="0"/>
                <a:cs typeface="B Nazanin" pitchFamily="2" charset="-78"/>
              </a:rPr>
              <a:t>حق دارد کارهای زیر دستان را هدایت نماید و مسئولیت تامین هدف های اصلی سازمان را بر عهده دارد.</a:t>
            </a:r>
          </a:p>
          <a:p>
            <a:pPr marL="450850" indent="-450850" algn="justLow">
              <a:spcBef>
                <a:spcPts val="1800"/>
              </a:spcBef>
              <a:spcAft>
                <a:spcPts val="600"/>
              </a:spcAft>
              <a:buFontTx/>
              <a:buBlip>
                <a:blip r:embed="rId2"/>
              </a:buBlip>
              <a:defRPr/>
            </a:pPr>
            <a:r>
              <a:rPr lang="fa-IR" sz="2800" b="1" dirty="0" smtClean="0">
                <a:latin typeface="Arial" pitchFamily="34" charset="0"/>
                <a:cs typeface="B Nazanin" pitchFamily="2" charset="-78"/>
              </a:rPr>
              <a:t>مدیر ستادی :</a:t>
            </a:r>
            <a:r>
              <a:rPr lang="fa-IR" sz="2800" dirty="0" smtClean="0">
                <a:latin typeface="Arial" pitchFamily="34" charset="0"/>
                <a:cs typeface="B Nazanin" pitchFamily="2" charset="-78"/>
              </a:rPr>
              <a:t>حق دارد مدیران صفی را در راه تامین این اهداف یاری دهد و با آنها به مشاوره بنشیند.</a:t>
            </a:r>
          </a:p>
          <a:p>
            <a:pPr marL="450850" indent="-450850" algn="justLow">
              <a:spcBef>
                <a:spcPts val="1800"/>
              </a:spcBef>
              <a:spcAft>
                <a:spcPts val="600"/>
              </a:spcAft>
              <a:buFontTx/>
              <a:buBlip>
                <a:blip r:embed="rId2"/>
              </a:buBlip>
              <a:defRPr/>
            </a:pPr>
            <a:r>
              <a:rPr lang="fa-IR" sz="2800" dirty="0" smtClean="0">
                <a:latin typeface="Arial" pitchFamily="34" charset="0"/>
                <a:cs typeface="B Nazanin" pitchFamily="2" charset="-78"/>
              </a:rPr>
              <a:t>معمولأ مدیران منابع انسانی در گروه </a:t>
            </a:r>
            <a:r>
              <a:rPr lang="fa-IR" sz="2800" b="1" dirty="0" smtClean="0">
                <a:latin typeface="Arial" pitchFamily="34" charset="0"/>
                <a:cs typeface="B Nazanin" pitchFamily="2" charset="-78"/>
              </a:rPr>
              <a:t>مدیران ستادی</a:t>
            </a:r>
            <a:r>
              <a:rPr lang="fa-IR" sz="2800" dirty="0" smtClean="0">
                <a:latin typeface="Arial" pitchFamily="34" charset="0"/>
                <a:cs typeface="B Nazanin" pitchFamily="2" charset="-78"/>
              </a:rPr>
              <a:t>قرار می گیرند.آنها در زمینه کارمند یابی ، گزینش ، استخدام و تعیین حقوق و مزایای کارکنان توصیه های لازم را به مدیران صفی میدهند. </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3277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3277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83295"/>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اتحادیه ها و قانون </a:t>
            </a:r>
            <a:endParaRPr lang="fa-IR" sz="3200" dirty="0">
              <a:solidFill>
                <a:srgbClr val="5D110F"/>
              </a:solidFill>
              <a:cs typeface="B Titr" pitchFamily="2" charset="-78"/>
            </a:endParaRPr>
          </a:p>
        </p:txBody>
      </p:sp>
      <p:cxnSp>
        <p:nvCxnSpPr>
          <p:cNvPr id="3" name="Straight Connector 2"/>
          <p:cNvCxnSpPr/>
          <p:nvPr/>
        </p:nvCxnSpPr>
        <p:spPr>
          <a:xfrm>
            <a:off x="928663"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24744"/>
            <a:ext cx="9001125" cy="5262979"/>
          </a:xfrm>
          <a:prstGeom prst="rect">
            <a:avLst/>
          </a:prstGeom>
          <a:noFill/>
          <a:ln w="9525">
            <a:noFill/>
            <a:miter lim="800000"/>
            <a:headEnd/>
            <a:tailEnd/>
          </a:ln>
        </p:spPr>
        <p:txBody>
          <a:bodyPr>
            <a:spAutoFit/>
          </a:bodyPr>
          <a:lstStyle/>
          <a:p>
            <a:pPr indent="355600" algn="justLow">
              <a:spcBef>
                <a:spcPts val="600"/>
              </a:spcBef>
              <a:spcAft>
                <a:spcPts val="0"/>
              </a:spcAft>
              <a:buFontTx/>
              <a:buBlip>
                <a:blip r:embed="rId2"/>
              </a:buBlip>
            </a:pPr>
            <a:r>
              <a:rPr lang="fa-IR" sz="2800" dirty="0" smtClean="0">
                <a:cs typeface="B Nazanin" pitchFamily="2" charset="-78"/>
              </a:rPr>
              <a:t>تا حدود سال 1930 هیچ گونه قانون کارگری خاصی در آمریکاوجود نداشت و کارفرمایان ناگزیر نبودند با کارکنان به مذاکره بنشینند و در رفتار خود با اتحادیه ها از آزادی کامل برخوردار بودند.قراردادها به گونه ای بود که به مدیریت اجازه می داد مانع از ورود اعضای اتحادیه به شرکت یا کارخانه شوند.یکی از پیش شرط های استخدام این بود که فرد نباید عضو اتحادیه باشد.</a:t>
            </a:r>
          </a:p>
          <a:p>
            <a:pPr indent="355600" algn="justLow">
              <a:spcBef>
                <a:spcPts val="600"/>
              </a:spcBef>
              <a:spcAft>
                <a:spcPts val="0"/>
              </a:spcAft>
              <a:buFontTx/>
              <a:buBlip>
                <a:blip r:embed="rId2"/>
              </a:buBlip>
            </a:pPr>
            <a:r>
              <a:rPr lang="fa-IR" sz="2800" dirty="0" smtClean="0">
                <a:cs typeface="B Nazanin" pitchFamily="2" charset="-78"/>
              </a:rPr>
              <a:t>در آمریکا از ”انقلاب“تا ”رکود بزرگ“ (حدود 1930) این حالت وجود داشت .پس از آن در واکنش به تغییر نگرش عموم ، ارزش ها و شرایط اقتصادی ريال قوانین کار از سه مرحله گذر کردند : </a:t>
            </a:r>
          </a:p>
          <a:p>
            <a:pPr indent="355600" algn="justLow">
              <a:spcBef>
                <a:spcPts val="600"/>
              </a:spcBef>
              <a:spcAft>
                <a:spcPts val="0"/>
              </a:spcAft>
              <a:buFontTx/>
              <a:buBlip>
                <a:blip r:embed="rId2"/>
              </a:buBlip>
            </a:pPr>
            <a:r>
              <a:rPr lang="fa-IR" sz="2800" dirty="0" smtClean="0">
                <a:cs typeface="B Nazanin" pitchFamily="2" charset="-78"/>
              </a:rPr>
              <a:t>1)تقویت شدید اتحادیه ها</a:t>
            </a:r>
          </a:p>
          <a:p>
            <a:pPr indent="355600" algn="justLow">
              <a:spcBef>
                <a:spcPts val="600"/>
              </a:spcBef>
              <a:spcAft>
                <a:spcPts val="0"/>
              </a:spcAft>
              <a:buFontTx/>
              <a:buBlip>
                <a:blip r:embed="rId2"/>
              </a:buBlip>
            </a:pPr>
            <a:r>
              <a:rPr lang="fa-IR" sz="2800" dirty="0" smtClean="0">
                <a:cs typeface="B Nazanin" pitchFamily="2" charset="-78"/>
              </a:rPr>
              <a:t>2)تقویت ملایم اتحادیه ها و تصویب مقررات </a:t>
            </a:r>
          </a:p>
          <a:p>
            <a:pPr indent="355600" algn="justLow">
              <a:spcBef>
                <a:spcPts val="600"/>
              </a:spcBef>
              <a:spcAft>
                <a:spcPts val="0"/>
              </a:spcAft>
              <a:buFontTx/>
              <a:buBlip>
                <a:blip r:embed="rId2"/>
              </a:buBlip>
            </a:pPr>
            <a:r>
              <a:rPr lang="fa-IR" sz="2800" dirty="0" smtClean="0">
                <a:cs typeface="B Nazanin" pitchFamily="2" charset="-78"/>
              </a:rPr>
              <a:t>3)تصویب مقررات مفصل در مورد امور داخلی اتحادیه ها</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85728"/>
            <a:ext cx="9144000" cy="1015663"/>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دوره تقویت اتحادیه ها</a:t>
            </a:r>
          </a:p>
          <a:p>
            <a:pPr algn="ctr"/>
            <a:r>
              <a:rPr lang="fa-IR" sz="2800" dirty="0" smtClean="0">
                <a:solidFill>
                  <a:srgbClr val="5D110F"/>
                </a:solidFill>
                <a:cs typeface="B Titr" pitchFamily="2" charset="-78"/>
              </a:rPr>
              <a:t>قانون ناریس _ لاگاردیا (1932)و قانون روابط ملی کار (1935) </a:t>
            </a:r>
            <a:endParaRPr lang="fa-IR" sz="2800" dirty="0">
              <a:solidFill>
                <a:srgbClr val="5D110F"/>
              </a:solidFill>
              <a:cs typeface="B Titr" pitchFamily="2" charset="-78"/>
            </a:endParaRPr>
          </a:p>
        </p:txBody>
      </p:sp>
      <p:cxnSp>
        <p:nvCxnSpPr>
          <p:cNvPr id="3" name="Straight Connector 2"/>
          <p:cNvCxnSpPr/>
          <p:nvPr/>
        </p:nvCxnSpPr>
        <p:spPr>
          <a:xfrm>
            <a:off x="928662" y="134076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340768"/>
            <a:ext cx="9001125" cy="5186035"/>
          </a:xfrm>
          <a:prstGeom prst="rect">
            <a:avLst/>
          </a:prstGeom>
          <a:noFill/>
          <a:ln w="9525">
            <a:noFill/>
            <a:miter lim="800000"/>
            <a:headEnd/>
            <a:tailEnd/>
          </a:ln>
        </p:spPr>
        <p:txBody>
          <a:bodyPr wrap="square">
            <a:spAutoFit/>
          </a:bodyPr>
          <a:lstStyle/>
          <a:p>
            <a:pPr indent="355600" algn="justLow">
              <a:spcBef>
                <a:spcPts val="1200"/>
              </a:spcBef>
              <a:spcAft>
                <a:spcPts val="600"/>
              </a:spcAft>
              <a:buFontTx/>
              <a:buBlip>
                <a:blip r:embed="rId2"/>
              </a:buBlip>
            </a:pPr>
            <a:r>
              <a:rPr lang="fa-IR" sz="2600" b="1" dirty="0" smtClean="0">
                <a:cs typeface="B Nazanin" pitchFamily="2" charset="-78"/>
              </a:rPr>
              <a:t>قانون ناریس – لاگاردیا </a:t>
            </a:r>
            <a:r>
              <a:rPr lang="fa-IR" sz="2600" dirty="0" smtClean="0">
                <a:cs typeface="B Nazanin" pitchFamily="2" charset="-78"/>
              </a:rPr>
              <a:t>به هریک از کارکنان حق مشارکت در مذاکره ها و چانه زدن های دسته جمعی را می دهد و او می تواند ”بدون دخالت دیگران ، بدون هیچ محدودیت یا هیچ اجباری“ از حق خود دفاع کند.</a:t>
            </a:r>
          </a:p>
          <a:p>
            <a:pPr indent="355600" algn="justLow">
              <a:spcBef>
                <a:spcPts val="1200"/>
              </a:spcBef>
              <a:spcAft>
                <a:spcPts val="600"/>
              </a:spcAft>
              <a:buFontTx/>
              <a:buBlip>
                <a:blip r:embed="rId2"/>
              </a:buBlip>
            </a:pPr>
            <a:r>
              <a:rPr lang="fa-IR" sz="2600" b="1" dirty="0" smtClean="0">
                <a:cs typeface="B Nazanin" pitchFamily="2" charset="-78"/>
              </a:rPr>
              <a:t>قانون ملی روابط کار (یا قانون واگنر) </a:t>
            </a:r>
            <a:r>
              <a:rPr lang="fa-IR" sz="2600" dirty="0" smtClean="0">
                <a:cs typeface="B Nazanin" pitchFamily="2" charset="-78"/>
              </a:rPr>
              <a:t>در 1935 به تصویب رسید و طبق این قانون هر نوع اقدام کارگری نامعقول و غیر منصفانه منع گردید و سرانجام برای تقویت این دو قانون </a:t>
            </a:r>
            <a:r>
              <a:rPr lang="fa-IR" sz="2600" b="1" dirty="0" smtClean="0">
                <a:cs typeface="B Nazanin" pitchFamily="2" charset="-78"/>
              </a:rPr>
              <a:t> هئیت ملی روابط کار </a:t>
            </a:r>
            <a:r>
              <a:rPr lang="fa-IR" sz="2600" dirty="0" smtClean="0">
                <a:cs typeface="B Nazanin" pitchFamily="2" charset="-78"/>
              </a:rPr>
              <a:t>تشکیل گردید.</a:t>
            </a:r>
          </a:p>
          <a:p>
            <a:pPr indent="355600" algn="justLow">
              <a:spcBef>
                <a:spcPts val="1200"/>
              </a:spcBef>
              <a:spcAft>
                <a:spcPts val="600"/>
              </a:spcAft>
              <a:buFontTx/>
              <a:buBlip>
                <a:blip r:embed="rId2"/>
              </a:buBlip>
            </a:pPr>
            <a:r>
              <a:rPr lang="fa-IR" sz="2600" b="1" dirty="0" smtClean="0">
                <a:cs typeface="B Nazanin" pitchFamily="2" charset="-78"/>
              </a:rPr>
              <a:t>نقض مقررات بوسیله کارفرمایان:</a:t>
            </a:r>
            <a:r>
              <a:rPr lang="fa-IR" sz="2600" dirty="0" smtClean="0">
                <a:cs typeface="B Nazanin" pitchFamily="2" charset="-78"/>
              </a:rPr>
              <a:t> قانون روابط ملی کار باعث شد پنج اقدام مشخص به عنوان نقض مقررات و( نه جنایت) به حساب آیند:</a:t>
            </a:r>
          </a:p>
          <a:p>
            <a:pPr indent="355600" algn="justLow">
              <a:spcBef>
                <a:spcPts val="1200"/>
              </a:spcBef>
              <a:spcAft>
                <a:spcPts val="600"/>
              </a:spcAft>
            </a:pPr>
            <a:r>
              <a:rPr lang="fa-IR" sz="2600" dirty="0" smtClean="0">
                <a:cs typeface="B Nazanin" pitchFamily="2" charset="-78"/>
              </a:rPr>
              <a:t>1)در اموری که کارگران از حق قانونی خود برای تشکیل سازمان اقدام می نمایند ، کارفرمایان نمی توانند در این امور دخالت کنند ، فعالیت های آنان را محدود نمایند یا مانع از کار کردن آنان شوند.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857225" y="1000108"/>
            <a:ext cx="71439"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293508"/>
            <a:ext cx="9001125" cy="6087820"/>
          </a:xfrm>
          <a:prstGeom prst="rect">
            <a:avLst/>
          </a:prstGeom>
          <a:noFill/>
          <a:ln w="9525">
            <a:noFill/>
            <a:miter lim="800000"/>
            <a:headEnd/>
            <a:tailEnd/>
          </a:ln>
        </p:spPr>
        <p:txBody>
          <a:bodyPr wrap="square">
            <a:spAutoFit/>
          </a:bodyPr>
          <a:lstStyle/>
          <a:p>
            <a:pPr indent="355600" algn="justLow">
              <a:lnSpc>
                <a:spcPct val="110000"/>
              </a:lnSpc>
              <a:spcBef>
                <a:spcPts val="600"/>
              </a:spcBef>
              <a:spcAft>
                <a:spcPts val="0"/>
              </a:spcAft>
            </a:pPr>
            <a:r>
              <a:rPr lang="fa-IR" sz="2800" dirty="0" smtClean="0">
                <a:cs typeface="B Nazanin" pitchFamily="2" charset="-78"/>
              </a:rPr>
              <a:t>2)نمایندگان شرکت حق ندارند در امر تشکیل اتحادیه های کارگری دخالت کنند.</a:t>
            </a:r>
          </a:p>
          <a:p>
            <a:pPr indent="355600" algn="justLow">
              <a:lnSpc>
                <a:spcPct val="110000"/>
              </a:lnSpc>
              <a:spcBef>
                <a:spcPts val="600"/>
              </a:spcBef>
              <a:spcAft>
                <a:spcPts val="0"/>
              </a:spcAft>
            </a:pPr>
            <a:r>
              <a:rPr lang="fa-IR" sz="2800" dirty="0" smtClean="0">
                <a:cs typeface="B Nazanin" pitchFamily="2" charset="-78"/>
              </a:rPr>
              <a:t>3)شرکت ها حق ندارند به سبب فعالیت های قانونی که افراد در مورد اتحادیه ها انجام می دهند ، بین آنها تبعیض قائل شوند.</a:t>
            </a:r>
          </a:p>
          <a:p>
            <a:pPr indent="355600" algn="justLow">
              <a:lnSpc>
                <a:spcPct val="110000"/>
              </a:lnSpc>
              <a:spcBef>
                <a:spcPts val="600"/>
              </a:spcBef>
              <a:spcAft>
                <a:spcPts val="0"/>
              </a:spcAft>
            </a:pPr>
            <a:r>
              <a:rPr lang="fa-IR" sz="2800" dirty="0" smtClean="0">
                <a:cs typeface="B Nazanin" pitchFamily="2" charset="-78"/>
              </a:rPr>
              <a:t>4)کارفرمایان نمی توانند به این دلیل که کارکنان نسبت به اقدامات نادرست شرکت اعتراض نموده یا از این بابت شکایت کرده اند ، اقدام به اخراج آنها بنمایند.</a:t>
            </a:r>
          </a:p>
          <a:p>
            <a:pPr indent="355600" algn="justLow">
              <a:lnSpc>
                <a:spcPct val="110000"/>
              </a:lnSpc>
              <a:spcBef>
                <a:spcPts val="600"/>
              </a:spcBef>
              <a:spcAft>
                <a:spcPts val="0"/>
              </a:spcAft>
            </a:pPr>
            <a:r>
              <a:rPr lang="fa-IR" sz="2800" dirty="0" smtClean="0">
                <a:cs typeface="B Nazanin" pitchFamily="2" charset="-78"/>
              </a:rPr>
              <a:t>5)کارفرمایان حق ندارند نمایندگانی را که از طرف کارکنان ، جهت مذاکره و چانه زدن های دسته جمعی ( جهت تعیین حقوق و دستمزد و شرایط کار ) به آنها مراجعی می کنند ، نپذیرند.</a:t>
            </a:r>
          </a:p>
          <a:p>
            <a:pPr indent="355600" algn="justLow">
              <a:lnSpc>
                <a:spcPct val="110000"/>
              </a:lnSpc>
              <a:spcBef>
                <a:spcPts val="600"/>
              </a:spcBef>
              <a:spcAft>
                <a:spcPts val="0"/>
              </a:spcAft>
              <a:buFontTx/>
              <a:buBlip>
                <a:blip r:embed="rId2"/>
              </a:buBlip>
            </a:pPr>
            <a:r>
              <a:rPr lang="fa-IR" sz="2800" b="1" dirty="0" smtClean="0">
                <a:cs typeface="B Nazanin" pitchFamily="2" charset="-78"/>
              </a:rPr>
              <a:t>از 1935 تا 1945:</a:t>
            </a:r>
            <a:r>
              <a:rPr lang="fa-IR" sz="2800" dirty="0" smtClean="0">
                <a:cs typeface="B Nazanin" pitchFamily="2" charset="-78"/>
              </a:rPr>
              <a:t>پس از تصویب قانون واگنر در 1935 ، عضویت در اتحادیه ها به سرعت افزایش یافت.عوامل دیگری همچون بهبود وضع مالی و پیشتازی رهبران اتحادیه هم در این مورد سهم بسزایی داشتند.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04664"/>
            <a:ext cx="9144000" cy="1077218"/>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دوره تجدید نظر در فرایند تقویت اتحادیه ها و تصویب مقررات:</a:t>
            </a:r>
          </a:p>
          <a:p>
            <a:pPr algn="ctr"/>
            <a:r>
              <a:rPr lang="fa-IR" sz="3200" dirty="0" smtClean="0">
                <a:solidFill>
                  <a:srgbClr val="5D110F"/>
                </a:solidFill>
                <a:cs typeface="B Titr" pitchFamily="2" charset="-78"/>
              </a:rPr>
              <a:t>قانون تفت - هارلی </a:t>
            </a:r>
            <a:endParaRPr lang="fa-IR" sz="3200" dirty="0">
              <a:solidFill>
                <a:srgbClr val="5D110F"/>
              </a:solidFill>
              <a:cs typeface="B Titr" pitchFamily="2" charset="-78"/>
            </a:endParaRPr>
          </a:p>
        </p:txBody>
      </p:sp>
      <p:cxnSp>
        <p:nvCxnSpPr>
          <p:cNvPr id="3" name="Straight Connector 2"/>
          <p:cNvCxnSpPr/>
          <p:nvPr/>
        </p:nvCxnSpPr>
        <p:spPr>
          <a:xfrm>
            <a:off x="928663" y="148478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556792"/>
            <a:ext cx="9001125" cy="4708981"/>
          </a:xfrm>
          <a:prstGeom prst="rect">
            <a:avLst/>
          </a:prstGeom>
          <a:noFill/>
          <a:ln w="9525">
            <a:noFill/>
            <a:miter lim="800000"/>
            <a:headEnd/>
            <a:tailEnd/>
          </a:ln>
        </p:spPr>
        <p:txBody>
          <a:bodyPr wrap="square">
            <a:spAutoFit/>
          </a:bodyPr>
          <a:lstStyle/>
          <a:p>
            <a:pPr indent="355600" algn="justLow">
              <a:spcBef>
                <a:spcPts val="600"/>
              </a:spcBef>
              <a:spcAft>
                <a:spcPts val="600"/>
              </a:spcAft>
            </a:pPr>
            <a:r>
              <a:rPr lang="fa-IR" sz="2800" b="1" dirty="0" smtClean="0">
                <a:cs typeface="B Nazanin" pitchFamily="2" charset="-78"/>
              </a:rPr>
              <a:t>قانون تفت –هارتلی ( یا رابطه مدیریت و کارگر)</a:t>
            </a:r>
            <a:r>
              <a:rPr lang="fa-IR" sz="2800" dirty="0" smtClean="0">
                <a:cs typeface="B Nazanin" pitchFamily="2" charset="-78"/>
              </a:rPr>
              <a:t> بیانگر کاهش شور و علاقه ای است که مردم نسبت به اتحادیه ها داشتند و توانست با گنجاندن بند هایی قانون واگنر را اصلاح کند.هدف این بود که توان اتحادیه ها را به چهار طریق محدود کند:ممنوع کردن اقدامات نامعقول اتحادیه های کارگری ؛ بر شمردن حقوق کارکنان به عنوان عضو اتحادیه ؛بر شمردن حقوق کارفرمایان  و سرانجام اجازه دادن به رئیس جمهور ایالات متحده آمریکا که به صورت موقت مانع از اعتصاب های ملی شود.</a:t>
            </a:r>
          </a:p>
          <a:p>
            <a:pPr indent="355600" algn="justLow">
              <a:spcBef>
                <a:spcPts val="600"/>
              </a:spcBef>
              <a:spcAft>
                <a:spcPts val="600"/>
              </a:spcAft>
              <a:buFontTx/>
              <a:buBlip>
                <a:blip r:embed="rId2"/>
              </a:buBlip>
            </a:pPr>
            <a:r>
              <a:rPr lang="fa-IR" sz="2800" b="1" dirty="0" smtClean="0">
                <a:cs typeface="B Nazanin" pitchFamily="2" charset="-78"/>
              </a:rPr>
              <a:t>اقدامات غیر منصفانه اتحادیه های کارگری:</a:t>
            </a:r>
            <a:r>
              <a:rPr lang="fa-IR" sz="2800" dirty="0" smtClean="0">
                <a:cs typeface="B Nazanin" pitchFamily="2" charset="-78"/>
              </a:rPr>
              <a:t>طبق قانون تفت – هارتلی اتحادیه ها ازانجام اعمال زیر منع می شدند:</a:t>
            </a:r>
          </a:p>
          <a:p>
            <a:pPr indent="355600" algn="justLow">
              <a:spcBef>
                <a:spcPts val="600"/>
              </a:spcBef>
              <a:spcAft>
                <a:spcPts val="600"/>
              </a:spcAft>
            </a:pPr>
            <a:r>
              <a:rPr lang="fa-IR" sz="2800" dirty="0" smtClean="0">
                <a:cs typeface="B Nazanin" pitchFamily="2" charset="-78"/>
              </a:rPr>
              <a:t>1) اتحادیه ها حق ندارند مانع کارکنان شوند یا آنها را مجبور نمایند که</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251520" y="220861"/>
            <a:ext cx="8677597" cy="6232475"/>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pPr>
            <a:r>
              <a:rPr lang="fa-IR" sz="3200" dirty="0" smtClean="0">
                <a:cs typeface="B Nazanin" pitchFamily="2" charset="-78"/>
              </a:rPr>
              <a:t>حق چانه زدن و مذاکره را ( برای تعیین دستمزد و شرایط کار ) را به آنها واگذار نمایند.</a:t>
            </a:r>
          </a:p>
          <a:p>
            <a:pPr indent="355600" algn="justLow">
              <a:lnSpc>
                <a:spcPct val="150000"/>
              </a:lnSpc>
              <a:spcBef>
                <a:spcPts val="600"/>
              </a:spcBef>
              <a:spcAft>
                <a:spcPts val="600"/>
              </a:spcAft>
            </a:pPr>
            <a:r>
              <a:rPr lang="fa-IR" sz="3200" dirty="0" smtClean="0">
                <a:cs typeface="B Nazanin" pitchFamily="2" charset="-78"/>
              </a:rPr>
              <a:t>2)اتحادیه کارگری حق ندارد کارفرما را مجبور نماید که به گونه ای در مورد یک کارگر تبعیض قائل شود و او را تشویق به عضویت در یک اتحادیه نماید یا مانع از پیوستن او به اتحادیه شود.</a:t>
            </a:r>
          </a:p>
          <a:p>
            <a:pPr indent="355600" algn="justLow">
              <a:lnSpc>
                <a:spcPct val="150000"/>
              </a:lnSpc>
              <a:spcBef>
                <a:spcPts val="600"/>
              </a:spcBef>
              <a:spcAft>
                <a:spcPts val="600"/>
              </a:spcAft>
            </a:pPr>
            <a:r>
              <a:rPr lang="fa-IR" sz="3200" dirty="0" smtClean="0">
                <a:cs typeface="B Nazanin" pitchFamily="2" charset="-78"/>
              </a:rPr>
              <a:t>3)اتحادیه کارگری حق ندارد ، حتی با حسن نیت ، مانع از انجام دادن مذاکره و چانه زدن با کارفرمایان ( در مورد دستمزد ،ساعت کار و سایر شزایط کار ) شود.</a:t>
            </a:r>
            <a:endParaRPr lang="fa-IR" sz="3200" dirty="0">
              <a:cs typeface="B Nazanin" pitchFamily="2" charset="-78"/>
            </a:endParaRP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251520" y="332656"/>
            <a:ext cx="8677597" cy="5855449"/>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pPr>
            <a:r>
              <a:rPr lang="fa-IR" sz="2800" b="1" dirty="0" smtClean="0">
                <a:cs typeface="B Nazanin" pitchFamily="2" charset="-78"/>
              </a:rPr>
              <a:t>حقوق کارکنان:</a:t>
            </a:r>
            <a:r>
              <a:rPr lang="fa-IR" sz="2800" dirty="0" smtClean="0">
                <a:cs typeface="B Nazanin" pitchFamily="2" charset="-78"/>
              </a:rPr>
              <a:t> قانون تفت- هارتلی از حق کارکنان در برابر اتحادیه ها دفاع کرد،بسیاری از افراد احساس می کردند که پیوستن اجباری به اتحادیه ، به معنب نقض حق آزادی فرد برای تشکیل اجتماعات است.</a:t>
            </a:r>
          </a:p>
          <a:p>
            <a:pPr indent="355600" algn="justLow">
              <a:lnSpc>
                <a:spcPct val="150000"/>
              </a:lnSpc>
              <a:spcBef>
                <a:spcPts val="0"/>
              </a:spcBef>
              <a:spcAft>
                <a:spcPts val="0"/>
              </a:spcAft>
              <a:buFontTx/>
              <a:buBlip>
                <a:blip r:embed="rId2"/>
              </a:buBlip>
            </a:pPr>
            <a:r>
              <a:rPr lang="fa-IR" sz="2800" b="1" dirty="0" smtClean="0">
                <a:cs typeface="B Nazanin" pitchFamily="2" charset="-78"/>
              </a:rPr>
              <a:t>حقوق کارفرمایان:</a:t>
            </a:r>
            <a:r>
              <a:rPr lang="fa-IR" sz="2800" dirty="0" smtClean="0">
                <a:cs typeface="B Nazanin" pitchFamily="2" charset="-78"/>
              </a:rPr>
              <a:t>قانون تفت-هارتلی به صورتی آشکار حقوق کارفرمایان را مشخص نمود و به آنان آزادی کامل داد تا دیدگاه های خود را در باره اتحاریه ها ابراز کنند.</a:t>
            </a:r>
          </a:p>
          <a:p>
            <a:pPr indent="355600" algn="justLow">
              <a:lnSpc>
                <a:spcPct val="150000"/>
              </a:lnSpc>
              <a:spcBef>
                <a:spcPts val="0"/>
              </a:spcBef>
              <a:spcAft>
                <a:spcPts val="0"/>
              </a:spcAft>
              <a:buFontTx/>
              <a:buBlip>
                <a:blip r:embed="rId2"/>
              </a:buBlip>
            </a:pPr>
            <a:r>
              <a:rPr lang="fa-IR" sz="2800" b="1" dirty="0" smtClean="0">
                <a:cs typeface="B Nazanin" pitchFamily="2" charset="-78"/>
              </a:rPr>
              <a:t>اعتصاب های مخاطره آمیز ملی:</a:t>
            </a:r>
            <a:r>
              <a:rPr lang="fa-IR" sz="2800" dirty="0" smtClean="0">
                <a:cs typeface="B Nazanin" pitchFamily="2" charset="-78"/>
              </a:rPr>
              <a:t>قانون تفت-هارتلی به رئیس جمهور آمریکا این اجازه را می دهد که به هنگام اعتصاب های مخاطره آمیز ملی دخالت کند و برای مدت 60 روز مانع از برگزاری چنین اعتصابی بشود.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5558"/>
            <a:ext cx="9144000" cy="107721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دوره تدوین قوانین مفصل در باره امور داخلی اتحادیه ها:</a:t>
            </a:r>
          </a:p>
          <a:p>
            <a:pPr algn="ctr"/>
            <a:r>
              <a:rPr lang="fa-IR" sz="3200" dirty="0" smtClean="0">
                <a:solidFill>
                  <a:srgbClr val="5D110F"/>
                </a:solidFill>
                <a:cs typeface="B Titr" pitchFamily="2" charset="-78"/>
              </a:rPr>
              <a:t>قانون لندرام –گریفین (1959) </a:t>
            </a:r>
            <a:endParaRPr lang="fa-IR" sz="3200" dirty="0">
              <a:solidFill>
                <a:srgbClr val="5D110F"/>
              </a:solidFill>
              <a:cs typeface="B Titr" pitchFamily="2" charset="-78"/>
            </a:endParaRPr>
          </a:p>
        </p:txBody>
      </p:sp>
      <p:cxnSp>
        <p:nvCxnSpPr>
          <p:cNvPr id="3" name="Straight Connector 2"/>
          <p:cNvCxnSpPr/>
          <p:nvPr/>
        </p:nvCxnSpPr>
        <p:spPr>
          <a:xfrm>
            <a:off x="1000100" y="141277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1412776"/>
            <a:ext cx="8892480" cy="4875181"/>
          </a:xfrm>
          <a:prstGeom prst="rect">
            <a:avLst/>
          </a:prstGeom>
          <a:noFill/>
          <a:ln w="9525">
            <a:noFill/>
            <a:miter lim="800000"/>
            <a:headEnd/>
            <a:tailEnd/>
          </a:ln>
        </p:spPr>
        <p:txBody>
          <a:bodyPr wrap="square">
            <a:spAutoFit/>
          </a:bodyPr>
          <a:lstStyle/>
          <a:p>
            <a:pPr indent="355600" algn="justLow">
              <a:lnSpc>
                <a:spcPct val="130000"/>
              </a:lnSpc>
              <a:spcBef>
                <a:spcPts val="1800"/>
              </a:spcBef>
              <a:spcAft>
                <a:spcPts val="0"/>
              </a:spcAft>
              <a:buFontTx/>
              <a:buBlip>
                <a:blip r:embed="rId2"/>
              </a:buBlip>
            </a:pPr>
            <a:r>
              <a:rPr lang="fa-IR" sz="2700" dirty="0" smtClean="0">
                <a:cs typeface="B Nazanin" pitchFamily="2" charset="-78"/>
              </a:rPr>
              <a:t>هدف اصلی این قانون این است که اعضا اتحادیه را از لغزش و ارتکاب اشتباه باز دارد.شامل یک فهرست از حقوق اعضای اتحادیه است.</a:t>
            </a:r>
          </a:p>
          <a:p>
            <a:pPr indent="355600" algn="justLow">
              <a:lnSpc>
                <a:spcPct val="130000"/>
              </a:lnSpc>
              <a:spcBef>
                <a:spcPts val="1800"/>
              </a:spcBef>
              <a:spcAft>
                <a:spcPts val="0"/>
              </a:spcAft>
              <a:buFontTx/>
              <a:buBlip>
                <a:blip r:embed="rId2"/>
              </a:buBlip>
            </a:pPr>
            <a:r>
              <a:rPr lang="fa-IR" sz="2700" dirty="0" smtClean="0">
                <a:cs typeface="B Nazanin" pitchFamily="2" charset="-78"/>
              </a:rPr>
              <a:t>قانون لندرام-گریفین شامل یک فهرست از حقوق اعضای اتحادیه است.حقوقی که بر می شمارد حق نامزد شدن داوطلبان برای اداره کردن یا مدیریت اتحادیه است.طبق این قانون هر عضو حق دارد اتحادیه را تحت پیگرد قانونی قرار دهد و باید مطمئن شود که اتحادیه نمی تواند بدون طی مراحلی خاص ، حق عضویت را از او بگیرد یا او را از عضویت معلق سازد.</a:t>
            </a:r>
          </a:p>
          <a:p>
            <a:pPr indent="355600" algn="justLow">
              <a:lnSpc>
                <a:spcPct val="130000"/>
              </a:lnSpc>
              <a:spcBef>
                <a:spcPts val="1800"/>
              </a:spcBef>
              <a:spcAft>
                <a:spcPts val="0"/>
              </a:spcAft>
              <a:buFontTx/>
              <a:buBlip>
                <a:blip r:embed="rId2"/>
              </a:buBlip>
            </a:pPr>
            <a:r>
              <a:rPr lang="fa-IR" sz="2700" dirty="0" smtClean="0">
                <a:cs typeface="B Nazanin" pitchFamily="2" charset="-78"/>
              </a:rPr>
              <a:t>همچنین در این قانون برای شیوه انجام دادن انتخابات مقرراتی تدوین شده است.</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حرکت اتحادیه ها و انتخابات </a:t>
            </a:r>
            <a:endParaRPr lang="fa-IR" sz="3200" dirty="0">
              <a:solidFill>
                <a:srgbClr val="5D110F"/>
              </a:solidFill>
              <a:cs typeface="B Titr" pitchFamily="2" charset="-78"/>
            </a:endParaRPr>
          </a:p>
        </p:txBody>
      </p:sp>
      <p:cxnSp>
        <p:nvCxnSpPr>
          <p:cNvPr id="3" name="Straight Connector 2"/>
          <p:cNvCxnSpPr/>
          <p:nvPr/>
        </p:nvCxnSpPr>
        <p:spPr>
          <a:xfrm>
            <a:off x="1000100"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8720"/>
            <a:ext cx="9001125" cy="5693866"/>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700" dirty="0" smtClean="0">
                <a:cs typeface="B Nazanin" pitchFamily="2" charset="-78"/>
              </a:rPr>
              <a:t>اتحادیه می کوشد به صورت نماینده کارکنان در آید.این فرایند شامل پنج مرحله می شود:تماس اولیه ،وکالتنامه ،دادرسی ،مبارزه و انتخابات.</a:t>
            </a:r>
          </a:p>
          <a:p>
            <a:pPr indent="355600" algn="justLow">
              <a:spcBef>
                <a:spcPts val="0"/>
              </a:spcBef>
              <a:spcAft>
                <a:spcPts val="0"/>
              </a:spcAft>
              <a:buFontTx/>
              <a:buBlip>
                <a:blip r:embed="rId2"/>
              </a:buBlip>
            </a:pPr>
            <a:r>
              <a:rPr lang="fa-IR" sz="2700" b="1" dirty="0" smtClean="0">
                <a:cs typeface="B Nazanin" pitchFamily="2" charset="-78"/>
              </a:rPr>
              <a:t>مرحله اول:نخستین تماس.</a:t>
            </a:r>
            <a:r>
              <a:rPr lang="fa-IR" sz="2700" dirty="0" smtClean="0">
                <a:cs typeface="B Nazanin" pitchFamily="2" charset="-78"/>
              </a:rPr>
              <a:t>اتحادیه میزان علاقه افراد به سازمان دهی را مشخص می نماید و یک کمیته سازمان دهی به وجود می آید.به هر حال باید برای نخستین بار بین نماینده یک اتحادیه و کارگران نوعی تماس برقرار شود.اگر اتحادیه ای یک شرکت را مورد هدف قرار دهد ، معمولأ نماینده ای را مامور میکند تا میزان علاقه کارکنان برای پیوستن به اتحادیه را ارزیابی کند.اتحادیه به هنگام ایجاد تماس با کارکنان ،باید دستور العمل های خاصی را رعایت نماید.اغلب این تماس ها در خارج از محل کار گرفته می شود.</a:t>
            </a:r>
          </a:p>
          <a:p>
            <a:pPr indent="355600" algn="justLow">
              <a:spcBef>
                <a:spcPts val="0"/>
              </a:spcBef>
              <a:spcAft>
                <a:spcPts val="0"/>
              </a:spcAft>
              <a:buFontTx/>
              <a:buBlip>
                <a:blip r:embed="rId2"/>
              </a:buBlip>
            </a:pPr>
            <a:r>
              <a:rPr lang="fa-IR" sz="2700" b="1" dirty="0" smtClean="0">
                <a:cs typeface="B Nazanin" pitchFamily="2" charset="-78"/>
              </a:rPr>
              <a:t>مرحله دوم:وکالتنامه.</a:t>
            </a:r>
            <a:r>
              <a:rPr lang="fa-IR" sz="2700" dirty="0" smtClean="0">
                <a:cs typeface="B Nazanin" pitchFamily="2" charset="-78"/>
              </a:rPr>
              <a:t>گام بعدی این است که سازمان دهندگان اتحادیه بکوشند کارکنان را تشویق به امضا نمودم وکالتنامه نمایند. سی درصد کارکنان واجد شرایط در یک ” واحد چانه زدن یا مذاکره ” باید وکالتنامه را امضا کنند.در این مرحله اصولأ اتحادیه و مدیریت شرکت هر یک می کوشند </a:t>
            </a:r>
            <a:r>
              <a:rPr lang="fa-IR" sz="2400" dirty="0" smtClean="0">
                <a:cs typeface="B Nazanin" pitchFamily="2" charset="-78"/>
              </a:rPr>
              <a:t>به شیوه های گوناگون تبلیغ نمایند.</a:t>
            </a:r>
            <a:endParaRPr lang="fa-IR" sz="27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5400000">
            <a:off x="892944" y="1035827"/>
            <a:ext cx="71438"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328582"/>
            <a:ext cx="9001125" cy="6124754"/>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اتحادیه مدعی می شود که می تواند شرایط کار را بهبود بخشد . صلاح نیست که مدیریت شرکت  ساکت بماند ، می تواند از نظر مسایل اخلاقی و معنوی اتحادیه را مورد حمله قرار دهد و مساله هزینه های عضویت را به آگاهی کارکنان برساند.مدیران به هنگام رویاروئی با نمایندگان اعضای اتحادیه ، حق ندارند به وکالتنامه های کارکنان نگاه کنند و افرادی را که وکالتنامه داده اند شناسائی نمایند.</a:t>
            </a:r>
          </a:p>
          <a:p>
            <a:pPr indent="355600" algn="justLow">
              <a:spcBef>
                <a:spcPts val="0"/>
              </a:spcBef>
              <a:spcAft>
                <a:spcPts val="0"/>
              </a:spcAft>
              <a:buFontTx/>
              <a:buBlip>
                <a:blip r:embed="rId2"/>
              </a:buBlip>
            </a:pPr>
            <a:r>
              <a:rPr lang="fa-IR" sz="2800" b="1" dirty="0" smtClean="0">
                <a:cs typeface="B Nazanin" pitchFamily="2" charset="-78"/>
              </a:rPr>
              <a:t>مرحله سوم :دادرسی .</a:t>
            </a:r>
            <a:r>
              <a:rPr lang="fa-IR" sz="2800" dirty="0" smtClean="0">
                <a:cs typeface="B Nazanin" pitchFamily="2" charset="-78"/>
              </a:rPr>
              <a:t>پس از جمع آوری وکالتنامه ها یکی از سه مورد زیر روی خواهد داد.اگر کارفرما نسبت به شناسائی اتحادیه هیچ اعتراضی نداشته باشد ،نیازی به دادرسی (جلسه استماع) نخواهد بود و بلافاصله انتخابات در مورد ابراز نظر کارکنان انجام می شود. اگر کارفرما در مورد حق اتحادیه جهت برگزاری انتخابات اعتراضی نداشته باشد (و اگر در مورد ” محدوده واحد مذاکره کننده ” یا آنچه که کارکنان می توانند در باره آن در این انتخابات رای بدهند)هیچ اعتراضی نداشته باشد ، باز هم نیازی به دادرسی وتشکیل جلسه استماع نخواهد بود و هر دو طرف می توانند به صراحت</a:t>
            </a:r>
            <a:r>
              <a:rPr lang="en-US" sz="2800" dirty="0" smtClean="0">
                <a:cs typeface="B Nazanin" pitchFamily="2" charset="-78"/>
              </a:rPr>
              <a:t> </a:t>
            </a:r>
            <a:r>
              <a:rPr lang="fa-IR" sz="2800" dirty="0" smtClean="0">
                <a:cs typeface="B Nazanin" pitchFamily="2" charset="-78"/>
              </a:rPr>
              <a:t>انتخابات را اعلام نمایند.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332656"/>
            <a:ext cx="8821613" cy="5987793"/>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pPr>
            <a:r>
              <a:rPr lang="fa-IR" sz="2600" dirty="0" smtClean="0">
                <a:cs typeface="B Nazanin" pitchFamily="2" charset="-78"/>
              </a:rPr>
              <a:t>اگر کارفرما بخواهد در مورد حقوق اتحادیه اعتراض نماید ، می تواند در باره تعیین این مسایل درخواست دادرسی بنماید.بیشتر شرکت ها تمایلی ندارند که به صورت داوطلبانه این اتحادیه ها راشناسایی نمایند.آنها می توانند مدعی شوند که عده زیادی از کارکنان ، اتحادیه را نمی خواهند.در چنین موقعیتی است که هئیت ملی روابط کار متعلق به وزارت کار ایالات متحده آمریکا دخالت می کند.اخطاری برای نماینده اتحادیه و مدیریت شرکت فرستاده شده و در مورد زمان و مکان تشکیل جلسه استماع آنها را آکاه می شازد.سرانجام ، اگر نتیجه این دادرسی برای اتحادیه مطلوب باشد ،هئیت ملی روابط کار فرایند انتخابات را تعیین می کند.</a:t>
            </a:r>
          </a:p>
          <a:p>
            <a:pPr indent="355600" algn="justLow">
              <a:lnSpc>
                <a:spcPct val="120000"/>
              </a:lnSpc>
              <a:spcBef>
                <a:spcPts val="1200"/>
              </a:spcBef>
              <a:spcAft>
                <a:spcPts val="0"/>
              </a:spcAft>
              <a:buFontTx/>
              <a:buBlip>
                <a:blip r:embed="rId2"/>
              </a:buBlip>
            </a:pPr>
            <a:r>
              <a:rPr lang="fa-IR" sz="2600" b="1" dirty="0" smtClean="0">
                <a:cs typeface="B Nazanin" pitchFamily="2" charset="-78"/>
              </a:rPr>
              <a:t>مرحله چهارم: مبارزه. </a:t>
            </a:r>
            <a:r>
              <a:rPr lang="fa-IR" sz="2600" dirty="0" smtClean="0">
                <a:cs typeface="B Nazanin" pitchFamily="2" charset="-78"/>
              </a:rPr>
              <a:t> در مبارزه ای که پیش از انتخابات انجام می شود ، اتحادیه و کارفرما می کوشند آرای کارکنان را بدست بیاورند.مدیریت بر این نکته تاکید می کند که بهبود آنچه که مورد نظر اتحادیه است نیاز به چنین</a:t>
            </a:r>
            <a:r>
              <a:rPr lang="en-US" sz="2600" dirty="0" smtClean="0">
                <a:cs typeface="B Nazanin" pitchFamily="2" charset="-78"/>
              </a:rPr>
              <a:t> </a:t>
            </a:r>
            <a:r>
              <a:rPr lang="fa-IR" sz="2600" dirty="0" smtClean="0">
                <a:cs typeface="B Nazanin" pitchFamily="2" charset="-78"/>
              </a:rPr>
              <a:t>تشکیلاتی ندارد و دستمزدهایی که شرکت می دهد در مقایسه با قراردادهایی که اتحادیه خواهد بست ، بهتر می باشد.</a:t>
            </a:r>
            <a:r>
              <a:rPr lang="en-US" sz="2600" dirty="0" smtClean="0">
                <a:cs typeface="B Nazanin" pitchFamily="2" charset="-78"/>
              </a:rPr>
              <a:t> </a:t>
            </a:r>
            <a:endParaRPr lang="fa-IR" sz="26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26064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مسئولیت های مدیر صفی ( به عنوان مدیر منابع انسانی )</a:t>
            </a:r>
            <a:endParaRPr lang="fa-IR" sz="3200" dirty="0">
              <a:solidFill>
                <a:srgbClr val="5D110F"/>
              </a:solidFill>
              <a:cs typeface="B Titr" pitchFamily="2" charset="-78"/>
            </a:endParaRPr>
          </a:p>
        </p:txBody>
      </p:sp>
      <p:cxnSp>
        <p:nvCxnSpPr>
          <p:cNvPr id="3" name="Straight Connector 2"/>
          <p:cNvCxnSpPr/>
          <p:nvPr/>
        </p:nvCxnSpPr>
        <p:spPr>
          <a:xfrm flipV="1">
            <a:off x="1785918" y="1109955"/>
            <a:ext cx="5500727" cy="14789"/>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940" name="TextBox 3"/>
          <p:cNvSpPr txBox="1">
            <a:spLocks noChangeArrowheads="1"/>
          </p:cNvSpPr>
          <p:nvPr/>
        </p:nvSpPr>
        <p:spPr bwMode="auto">
          <a:xfrm>
            <a:off x="107504" y="1225308"/>
            <a:ext cx="8929688" cy="5588068"/>
          </a:xfrm>
          <a:prstGeom prst="rect">
            <a:avLst/>
          </a:prstGeom>
          <a:noFill/>
          <a:ln w="9525">
            <a:noFill/>
            <a:miter lim="800000"/>
            <a:headEnd/>
            <a:tailEnd/>
          </a:ln>
        </p:spPr>
        <p:txBody>
          <a:bodyPr wrap="square">
            <a:spAutoFit/>
          </a:bodyPr>
          <a:lstStyle/>
          <a:p>
            <a:pPr marL="450850" indent="-450850" algn="justLow">
              <a:spcBef>
                <a:spcPts val="600"/>
              </a:spcBef>
              <a:buFontTx/>
              <a:buBlip>
                <a:blip r:embed="rId2"/>
              </a:buBlip>
            </a:pPr>
            <a:r>
              <a:rPr lang="fa-IR" sz="2700" dirty="0" smtClean="0">
                <a:cs typeface="B Nazanin" pitchFamily="2" charset="-78"/>
              </a:rPr>
              <a:t>گماردن افراد مناسب در شغل های مناسب.</a:t>
            </a:r>
          </a:p>
          <a:p>
            <a:pPr marL="450850" indent="-450850" algn="justLow">
              <a:spcBef>
                <a:spcPts val="600"/>
              </a:spcBef>
              <a:buFontTx/>
              <a:buBlip>
                <a:blip r:embed="rId2"/>
              </a:buBlip>
            </a:pPr>
            <a:r>
              <a:rPr lang="fa-IR" sz="2700" dirty="0" smtClean="0">
                <a:cs typeface="B Nazanin" pitchFamily="2" charset="-78"/>
              </a:rPr>
              <a:t>توجیه نمودن افراد تازه استخدام در سازمان .</a:t>
            </a:r>
          </a:p>
          <a:p>
            <a:pPr marL="450850" indent="-450850" algn="justLow">
              <a:spcBef>
                <a:spcPts val="600"/>
              </a:spcBef>
              <a:buFontTx/>
              <a:buBlip>
                <a:blip r:embed="rId2"/>
              </a:buBlip>
            </a:pPr>
            <a:r>
              <a:rPr lang="fa-IR" sz="2700" dirty="0" smtClean="0">
                <a:cs typeface="B Nazanin" pitchFamily="2" charset="-78"/>
              </a:rPr>
              <a:t>آموزش دادن افراد در مورد کار هائی که برای آنان تازگی دارد.</a:t>
            </a:r>
          </a:p>
          <a:p>
            <a:pPr marL="450850" indent="-450850" algn="justLow">
              <a:spcBef>
                <a:spcPts val="600"/>
              </a:spcBef>
              <a:buFontTx/>
              <a:buBlip>
                <a:blip r:embed="rId2"/>
              </a:buBlip>
            </a:pPr>
            <a:r>
              <a:rPr lang="fa-IR" sz="2700" dirty="0" smtClean="0">
                <a:cs typeface="B Nazanin" pitchFamily="2" charset="-78"/>
              </a:rPr>
              <a:t>بهبود عملکرد هر شخص.</a:t>
            </a:r>
          </a:p>
          <a:p>
            <a:pPr marL="450850" indent="-450850" algn="justLow">
              <a:spcBef>
                <a:spcPts val="600"/>
              </a:spcBef>
              <a:buFontTx/>
              <a:buBlip>
                <a:blip r:embed="rId2"/>
              </a:buBlip>
            </a:pPr>
            <a:r>
              <a:rPr lang="fa-IR" sz="2700" dirty="0" smtClean="0">
                <a:cs typeface="B Nazanin" pitchFamily="2" charset="-78"/>
              </a:rPr>
              <a:t>تقویت روح همکاری بین افراد و ایجاد رابطه هماهنگ بین آنها.</a:t>
            </a:r>
          </a:p>
          <a:p>
            <a:pPr marL="450850" indent="-450850" algn="justLow">
              <a:spcBef>
                <a:spcPts val="600"/>
              </a:spcBef>
              <a:buFontTx/>
              <a:buBlip>
                <a:blip r:embed="rId2"/>
              </a:buBlip>
            </a:pPr>
            <a:r>
              <a:rPr lang="fa-IR" sz="2700" dirty="0" smtClean="0">
                <a:cs typeface="B Nazanin" pitchFamily="2" charset="-78"/>
              </a:rPr>
              <a:t>تفسیر سیاست ها و رویه های شرکت.</a:t>
            </a:r>
          </a:p>
          <a:p>
            <a:pPr marL="450850" indent="-450850" algn="justLow">
              <a:spcBef>
                <a:spcPts val="600"/>
              </a:spcBef>
              <a:buFontTx/>
              <a:buBlip>
                <a:blip r:embed="rId2"/>
              </a:buBlip>
            </a:pPr>
            <a:r>
              <a:rPr lang="fa-IR" sz="2700" dirty="0" smtClean="0">
                <a:cs typeface="B Nazanin" pitchFamily="2" charset="-78"/>
              </a:rPr>
              <a:t>اعمال کنترل بر هزینه های دستمزد.</a:t>
            </a:r>
          </a:p>
          <a:p>
            <a:pPr marL="450850" indent="-450850" algn="justLow">
              <a:spcBef>
                <a:spcPts val="600"/>
              </a:spcBef>
              <a:buFontTx/>
              <a:buBlip>
                <a:blip r:embed="rId2"/>
              </a:buBlip>
            </a:pPr>
            <a:r>
              <a:rPr lang="fa-IR" sz="2700" dirty="0" smtClean="0">
                <a:cs typeface="B Nazanin" pitchFamily="2" charset="-78"/>
              </a:rPr>
              <a:t>افزایش توانائی های هر شخص.</a:t>
            </a:r>
          </a:p>
          <a:p>
            <a:pPr marL="450850" indent="-450850" algn="justLow">
              <a:spcBef>
                <a:spcPts val="600"/>
              </a:spcBef>
              <a:buFontTx/>
              <a:buBlip>
                <a:blip r:embed="rId2"/>
              </a:buBlip>
            </a:pPr>
            <a:r>
              <a:rPr lang="fa-IR" sz="2700" dirty="0" smtClean="0">
                <a:cs typeface="B Nazanin" pitchFamily="2" charset="-78"/>
              </a:rPr>
              <a:t>حفظ معنویت و تقویت اصول اخلاقی در دوایر سازمانی.</a:t>
            </a:r>
          </a:p>
          <a:p>
            <a:pPr marL="450850" indent="-450850" algn="justLow">
              <a:spcBef>
                <a:spcPts val="600"/>
              </a:spcBef>
              <a:buFontTx/>
              <a:buBlip>
                <a:blip r:embed="rId2"/>
              </a:buBlip>
            </a:pPr>
            <a:r>
              <a:rPr lang="fa-IR" sz="2700" dirty="0" smtClean="0">
                <a:cs typeface="B Nazanin" pitchFamily="2" charset="-78"/>
              </a:rPr>
              <a:t>ایجاد شرایط فیزیکی و محیط سالم و امن برای کارکنان.</a:t>
            </a:r>
          </a:p>
          <a:p>
            <a:pPr marL="450850" indent="-450850" algn="justLow">
              <a:lnSpc>
                <a:spcPct val="150000"/>
              </a:lnSpc>
              <a:spcBef>
                <a:spcPts val="600"/>
              </a:spcBef>
              <a:buFontTx/>
              <a:buBlip>
                <a:blip r:embed="rId2"/>
              </a:buBlip>
            </a:pP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3994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3994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857225" y="1000108"/>
            <a:ext cx="71439"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251521" y="620688"/>
            <a:ext cx="8640960" cy="5493812"/>
          </a:xfrm>
          <a:prstGeom prst="rect">
            <a:avLst/>
          </a:prstGeom>
          <a:noFill/>
          <a:ln w="9525">
            <a:noFill/>
            <a:miter lim="800000"/>
            <a:headEnd/>
            <a:tailEnd/>
          </a:ln>
        </p:spPr>
        <p:txBody>
          <a:bodyPr wrap="square">
            <a:spAutoFit/>
          </a:bodyPr>
          <a:lstStyle/>
          <a:p>
            <a:pPr indent="355600" algn="justLow">
              <a:spcBef>
                <a:spcPts val="1800"/>
              </a:spcBef>
              <a:spcAft>
                <a:spcPts val="0"/>
              </a:spcAft>
            </a:pPr>
            <a:r>
              <a:rPr lang="fa-IR" sz="2800" dirty="0" smtClean="0">
                <a:cs typeface="B Nazanin" pitchFamily="2" charset="-78"/>
              </a:rPr>
              <a:t>همچنین بر بالا بودن هزینه های مالی مربوط به اتحادیه تاکید می کند و یادآور این نکته می شود که اتحادیه ”بیگانه“است و اینکه اگر اتحادیه پیروز شود شاهد اعتصاب های پیاپی خواهند بود و اینکه در صورت پیروزی اتحادیه وضع کارگران بدتر خواهد شد.</a:t>
            </a:r>
          </a:p>
          <a:p>
            <a:pPr indent="355600" algn="justLow">
              <a:spcBef>
                <a:spcPts val="1800"/>
              </a:spcBef>
              <a:spcAft>
                <a:spcPts val="0"/>
              </a:spcAft>
              <a:buFontTx/>
              <a:buBlip>
                <a:blip r:embed="rId2"/>
              </a:buBlip>
            </a:pPr>
            <a:r>
              <a:rPr lang="fa-IR" sz="2800" b="1" dirty="0" smtClean="0">
                <a:cs typeface="B Nazanin" pitchFamily="2" charset="-78"/>
              </a:rPr>
              <a:t>مرحله پنجم:انتخابات . </a:t>
            </a:r>
            <a:r>
              <a:rPr lang="fa-IR" sz="2800" dirty="0" smtClean="0">
                <a:cs typeface="B Nazanin" pitchFamily="2" charset="-78"/>
              </a:rPr>
              <a:t>سرانجام ظرف 30 تا 60 روز پس از اعلان نظر هئیت ملی روابط کار در مورد انجام انتخابات رای گیری به عمل می آید این انتخابات با رای منفی است.اگر اتحادیه در رای گیری برنده شود ، نماینده کارکنان خواهد شد و مقصود از برنده شدن این است که اکثریت رای داده شده(و نه اکثریت افراد موجود در واحد مذاکره) را به دست آورد.همچنین اگر کارفرما کاری خلاف انجام دهد ، رای های“ منفی“ معکوس خواهد شد لذا سرپرستان به عنوان نمایندگان کارفرما باید دقت زیادی نمایند تا در فرایند انتخابات هیچ کار خلافی انجام ندهند. </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نقش سرپرستان </a:t>
            </a:r>
            <a:endParaRPr lang="fa-IR" sz="3200" dirty="0">
              <a:solidFill>
                <a:srgbClr val="5D110F"/>
              </a:solidFill>
              <a:cs typeface="B Titr" pitchFamily="2" charset="-78"/>
            </a:endParaRPr>
          </a:p>
        </p:txBody>
      </p:sp>
      <p:cxnSp>
        <p:nvCxnSpPr>
          <p:cNvPr id="3" name="Straight Connector 2"/>
          <p:cNvCxnSpPr/>
          <p:nvPr/>
        </p:nvCxnSpPr>
        <p:spPr>
          <a:xfrm>
            <a:off x="928663"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69451"/>
            <a:ext cx="9001125" cy="5139869"/>
          </a:xfrm>
          <a:prstGeom prst="rect">
            <a:avLst/>
          </a:prstGeom>
          <a:noFill/>
          <a:ln w="9525">
            <a:noFill/>
            <a:miter lim="800000"/>
            <a:headEnd/>
            <a:tailEnd/>
          </a:ln>
        </p:spPr>
        <p:txBody>
          <a:bodyPr>
            <a:spAutoFit/>
          </a:bodyPr>
          <a:lstStyle/>
          <a:p>
            <a:pPr indent="355600" algn="justLow">
              <a:spcBef>
                <a:spcPts val="600"/>
              </a:spcBef>
              <a:spcAft>
                <a:spcPts val="0"/>
              </a:spcAft>
              <a:buFontTx/>
              <a:buBlip>
                <a:blip r:embed="rId2"/>
              </a:buBlip>
            </a:pPr>
            <a:r>
              <a:rPr lang="fa-IR" sz="2800" dirty="0" smtClean="0">
                <a:cs typeface="B Nazanin" pitchFamily="2" charset="-78"/>
              </a:rPr>
              <a:t>سرپرستان باید در باره آنچه از ئظر قانونی ، برای سازمان دهی فعالیت ها ، می توانند یا نمی توانند انجام دهند آگاه باشند وگرنه مرتکب خلاف در روابط کار خواهند شد.اگر کاری خلاف صورت گیرد باید انتخابات مجدد به عمل آید.</a:t>
            </a:r>
          </a:p>
          <a:p>
            <a:pPr indent="355600" algn="justLow">
              <a:spcBef>
                <a:spcPts val="600"/>
              </a:spcBef>
              <a:spcAft>
                <a:spcPts val="0"/>
              </a:spcAft>
              <a:buFontTx/>
              <a:buBlip>
                <a:blip r:embed="rId2"/>
              </a:buBlip>
            </a:pPr>
            <a:r>
              <a:rPr lang="fa-IR" sz="2800" b="1" dirty="0" smtClean="0">
                <a:cs typeface="B Nazanin" pitchFamily="2" charset="-78"/>
              </a:rPr>
              <a:t>مقرراتی در مورد تبلیغات و آگهی های اتحادیه: </a:t>
            </a:r>
            <a:r>
              <a:rPr lang="fa-IR" sz="2800" dirty="0" smtClean="0">
                <a:cs typeface="B Nazanin" pitchFamily="2" charset="-78"/>
              </a:rPr>
              <a:t>یک کارفرما می توانداز راه های مختلف ، به صورت قانونی فعالیت های مربوط به سازمان دهی اتحادیه ها را محدود نماید، برای مثال :</a:t>
            </a:r>
          </a:p>
          <a:p>
            <a:pPr indent="355600" algn="justLow">
              <a:spcBef>
                <a:spcPts val="600"/>
              </a:spcBef>
              <a:spcAft>
                <a:spcPts val="0"/>
              </a:spcAft>
              <a:buFontTx/>
              <a:buBlip>
                <a:blip r:embed="rId2"/>
              </a:buBlip>
            </a:pPr>
            <a:r>
              <a:rPr lang="fa-IR" sz="2800" dirty="0" smtClean="0">
                <a:cs typeface="B Nazanin" pitchFamily="2" charset="-78"/>
              </a:rPr>
              <a:t>میتوان مانع از ورود افراد غیر کارگر به محل کار کارکنان شد.</a:t>
            </a:r>
          </a:p>
          <a:p>
            <a:pPr indent="355600" algn="justLow">
              <a:spcBef>
                <a:spcPts val="600"/>
              </a:spcBef>
              <a:spcAft>
                <a:spcPts val="0"/>
              </a:spcAft>
              <a:buFontTx/>
              <a:buBlip>
                <a:blip r:embed="rId2"/>
              </a:buBlip>
            </a:pPr>
            <a:r>
              <a:rPr lang="fa-IR" sz="2800" dirty="0" smtClean="0">
                <a:cs typeface="B Nazanin" pitchFamily="2" charset="-78"/>
              </a:rPr>
              <a:t>میتوان مانع از بحث و گفت و گو در باره مسائل کارگری بین دو کارگر یا کارمند حین انجام وظیفه شد.</a:t>
            </a:r>
          </a:p>
          <a:p>
            <a:pPr indent="355600" algn="justLow">
              <a:spcBef>
                <a:spcPts val="600"/>
              </a:spcBef>
              <a:spcAft>
                <a:spcPts val="0"/>
              </a:spcAft>
              <a:buFontTx/>
              <a:buBlip>
                <a:blip r:embed="rId2"/>
              </a:buBlip>
            </a:pPr>
            <a:r>
              <a:rPr lang="fa-IR" sz="2800" dirty="0" smtClean="0">
                <a:cs typeface="B Nazanin" pitchFamily="2" charset="-78"/>
              </a:rPr>
              <a:t>میتوان مانع از این شد که افراد غیر کارگر در محل کار جای خاصی را به خود اختصاص دهند زیرا این مکان ملک شخصی کارفرما است.</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07566"/>
            <a:ext cx="9144000" cy="107721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لغو پروانه انتخابات :</a:t>
            </a:r>
          </a:p>
          <a:p>
            <a:pPr algn="ctr"/>
            <a:r>
              <a:rPr lang="fa-IR" sz="3200" dirty="0" smtClean="0">
                <a:solidFill>
                  <a:srgbClr val="5D110F"/>
                </a:solidFill>
                <a:cs typeface="B Titr" pitchFamily="2" charset="-78"/>
              </a:rPr>
              <a:t>هنگامی که کارکنان تصمیم به خروج از اتحادیه می گیرند. </a:t>
            </a:r>
            <a:endParaRPr lang="fa-IR" sz="3200" dirty="0">
              <a:solidFill>
                <a:srgbClr val="5D110F"/>
              </a:solidFill>
              <a:cs typeface="B Titr" pitchFamily="2" charset="-78"/>
            </a:endParaRPr>
          </a:p>
        </p:txBody>
      </p:sp>
      <p:cxnSp>
        <p:nvCxnSpPr>
          <p:cNvPr id="3" name="Straight Connector 2"/>
          <p:cNvCxnSpPr/>
          <p:nvPr/>
        </p:nvCxnSpPr>
        <p:spPr>
          <a:xfrm>
            <a:off x="1000100" y="162879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686287"/>
            <a:ext cx="8749605" cy="4343497"/>
          </a:xfrm>
          <a:prstGeom prst="rect">
            <a:avLst/>
          </a:prstGeom>
          <a:noFill/>
          <a:ln w="9525">
            <a:noFill/>
            <a:miter lim="800000"/>
            <a:headEnd/>
            <a:tailEnd/>
          </a:ln>
        </p:spPr>
        <p:txBody>
          <a:bodyPr wrap="square">
            <a:spAutoFit/>
          </a:bodyPr>
          <a:lstStyle/>
          <a:p>
            <a:pPr indent="355600" algn="justLow">
              <a:lnSpc>
                <a:spcPct val="150000"/>
              </a:lnSpc>
              <a:spcBef>
                <a:spcPts val="600"/>
              </a:spcBef>
              <a:spcAft>
                <a:spcPts val="600"/>
              </a:spcAft>
              <a:buFontTx/>
              <a:buBlip>
                <a:blip r:embed="rId2"/>
              </a:buBlip>
            </a:pPr>
            <a:r>
              <a:rPr lang="fa-IR" sz="3000" dirty="0" smtClean="0">
                <a:cs typeface="B Nazanin" pitchFamily="2" charset="-78"/>
              </a:rPr>
              <a:t>برنده شدن در انتخابات برای یک اتحادیه و گرفتن امضا از کارکنان ، الزامأ به معنی این نیست که اتحادیه بتواند در شرکت دوام بیاورد ، همان قانونای که به کارکنان اجازه می دهد که به اتحادیه بپیوندند ، به آنها این اجازه را می دهد که از اتحادیه خارج شوند.این فرایند را ” لغو پروانه“ می نمایند.</a:t>
            </a:r>
          </a:p>
          <a:p>
            <a:pPr indent="355600" algn="justLow">
              <a:lnSpc>
                <a:spcPct val="150000"/>
              </a:lnSpc>
              <a:spcBef>
                <a:spcPts val="600"/>
              </a:spcBef>
              <a:spcAft>
                <a:spcPts val="600"/>
              </a:spcAft>
              <a:buFontTx/>
              <a:buBlip>
                <a:blip r:embed="rId2"/>
              </a:buBlip>
            </a:pPr>
            <a:r>
              <a:rPr lang="fa-IR" sz="3000" dirty="0" smtClean="0">
                <a:cs typeface="B Nazanin" pitchFamily="2" charset="-78"/>
              </a:rPr>
              <a:t>مبارزه برای لغو پروانه درست همانند مبارزه برای اخذ پروانه می باشد.</a:t>
            </a:r>
            <a:endParaRPr lang="fa-IR" sz="30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107721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فرایند مذاکره دسته جمعی</a:t>
            </a:r>
          </a:p>
          <a:p>
            <a:pPr algn="ctr"/>
            <a:r>
              <a:rPr lang="fa-IR" sz="3200" dirty="0" smtClean="0">
                <a:solidFill>
                  <a:srgbClr val="5D110F"/>
                </a:solidFill>
                <a:cs typeface="B Titr" pitchFamily="2" charset="-78"/>
              </a:rPr>
              <a:t>مذاکره دسته جمعی چیست؟ </a:t>
            </a:r>
            <a:endParaRPr lang="fa-IR" sz="3200" dirty="0">
              <a:solidFill>
                <a:srgbClr val="5D110F"/>
              </a:solidFill>
              <a:cs typeface="B Titr" pitchFamily="2" charset="-78"/>
            </a:endParaRPr>
          </a:p>
        </p:txBody>
      </p:sp>
      <p:cxnSp>
        <p:nvCxnSpPr>
          <p:cNvPr id="3" name="Straight Connector 2"/>
          <p:cNvCxnSpPr/>
          <p:nvPr/>
        </p:nvCxnSpPr>
        <p:spPr>
          <a:xfrm>
            <a:off x="928662" y="141277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484784"/>
            <a:ext cx="9001125" cy="4816703"/>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700" dirty="0" smtClean="0">
                <a:cs typeface="B Nazanin" pitchFamily="2" charset="-78"/>
              </a:rPr>
              <a:t>هنگامی که اتحادیه نمایندگی کارکنان را به عهده بگیرد ، زمان تشکیل جلسه جهت مذاکره تعیین می شود.نمایندگان مدیریت و اعضای اتحادیه گرد هم می ایند تا قرار دادی را امضا کنند که در آن ، شرایط کار ، میزان دستمزد و ساعت کار قید شده است.</a:t>
            </a:r>
          </a:p>
          <a:p>
            <a:pPr indent="355600" algn="justLow">
              <a:spcBef>
                <a:spcPts val="1200"/>
              </a:spcBef>
              <a:spcAft>
                <a:spcPts val="0"/>
              </a:spcAft>
              <a:buFontTx/>
              <a:buBlip>
                <a:blip r:embed="rId2"/>
              </a:buBlip>
            </a:pPr>
            <a:r>
              <a:rPr lang="fa-IR" sz="2700" dirty="0" smtClean="0">
                <a:cs typeface="B Nazanin" pitchFamily="2" charset="-78"/>
              </a:rPr>
              <a:t>مقصود از ”مذاکره دسته جمعی“ این است که کارفرما و نماینده کارکنان در زمان های معقول گرد هم آیند و با حسن نیت در باره دستمزد ها ، ساعت کار و شرایط کار تعهد متقابل بدهند یا در مورد قرار داد و یا هر پرسشی که در این زمینه مطرح می شود ، مذاکره نمایند و اگر یکی از طرف های قرار داد درخواست نمود در باره آنچه مورد توافق قرار گرفته است یک قرار داد کتبی بنویسند ، این کار انجام شود . ولی این تعهد هیچ یک از طرفین را ملزم به تائید پیشنهاد یا تن در دادن به در خواست دیگری نمی نماید و هیچ یک از آنان را ناگزیر به دادن تخفیف نمی کند.</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5558"/>
            <a:ext cx="9144000" cy="1077218"/>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مقصود از حسن نیت چیست؟</a:t>
            </a:r>
          </a:p>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a:off x="971600"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6512" y="980728"/>
            <a:ext cx="9001125" cy="5570756"/>
          </a:xfrm>
          <a:prstGeom prst="rect">
            <a:avLst/>
          </a:prstGeom>
          <a:noFill/>
          <a:ln w="9525">
            <a:noFill/>
            <a:miter lim="800000"/>
            <a:headEnd/>
            <a:tailEnd/>
          </a:ln>
        </p:spPr>
        <p:txBody>
          <a:bodyPr wrap="square">
            <a:spAutoFit/>
          </a:bodyPr>
          <a:lstStyle/>
          <a:p>
            <a:pPr indent="355600" algn="justLow">
              <a:spcBef>
                <a:spcPts val="300"/>
              </a:spcBef>
              <a:spcAft>
                <a:spcPts val="0"/>
              </a:spcAft>
              <a:buFontTx/>
              <a:buBlip>
                <a:blip r:embed="rId2"/>
              </a:buBlip>
            </a:pPr>
            <a:r>
              <a:rPr lang="fa-IR" sz="2800" b="1" dirty="0" smtClean="0">
                <a:cs typeface="B Nazanin" pitchFamily="2" charset="-78"/>
              </a:rPr>
              <a:t> مذاکره با حسن نیت </a:t>
            </a:r>
            <a:r>
              <a:rPr lang="fa-IR" sz="2800" dirty="0" smtClean="0">
                <a:cs typeface="B Nazanin" pitchFamily="2" charset="-78"/>
              </a:rPr>
              <a:t> سنگ بنای روابط اثر بخش مدیریت و کارکنان است و به معنی این است که طرفین قرار داد با یکدیگر ارتباط برقرار می کنند و مذاکره می نمایند . به این ترتیب طرف های قرار داد ، دید گاه های موافق و مخالف خود را ارائه می کنندو هر یک از آنان به شیوهای معقول تلاش میکند تا نظر طرف دیگر را جلب نماید.</a:t>
            </a:r>
          </a:p>
          <a:p>
            <a:pPr indent="355600" algn="justLow">
              <a:spcBef>
                <a:spcPts val="300"/>
              </a:spcBef>
              <a:spcAft>
                <a:spcPts val="0"/>
              </a:spcAft>
              <a:buFontTx/>
              <a:buBlip>
                <a:blip r:embed="rId2"/>
              </a:buBlip>
            </a:pPr>
            <a:r>
              <a:rPr lang="fa-IR" sz="2800" b="1" dirty="0" smtClean="0">
                <a:cs typeface="B Nazanin" pitchFamily="2" charset="-78"/>
              </a:rPr>
              <a:t>در چه زمانی مذاکره با حسن نیت انجام نمی شود؟</a:t>
            </a:r>
            <a:endParaRPr lang="fa-IR" sz="2800" dirty="0" smtClean="0">
              <a:cs typeface="B Nazanin" pitchFamily="2" charset="-78"/>
            </a:endParaRPr>
          </a:p>
          <a:p>
            <a:pPr indent="355600" algn="justLow">
              <a:spcBef>
                <a:spcPts val="300"/>
              </a:spcBef>
              <a:spcAft>
                <a:spcPts val="0"/>
              </a:spcAft>
              <a:buFontTx/>
              <a:buBlip>
                <a:blip r:embed="rId2"/>
              </a:buBlip>
            </a:pPr>
            <a:r>
              <a:rPr lang="fa-IR" sz="2800" b="1" dirty="0" smtClean="0">
                <a:cs typeface="B Nazanin" pitchFamily="2" charset="-78"/>
              </a:rPr>
              <a:t>1)مذاکره های سطحی:</a:t>
            </a:r>
            <a:r>
              <a:rPr lang="fa-IR" sz="2800" dirty="0" smtClean="0">
                <a:cs typeface="B Nazanin" pitchFamily="2" charset="-78"/>
              </a:rPr>
              <a:t>این به معنی آغاز حرکت برای مذاکره یا چانه زدن است ، بدون اینکه به صورت واقعی قصد بستن یک قرار داد رسمی وجود داشته باشد.</a:t>
            </a:r>
          </a:p>
          <a:p>
            <a:pPr indent="355600" algn="justLow">
              <a:spcBef>
                <a:spcPts val="300"/>
              </a:spcBef>
              <a:spcAft>
                <a:spcPts val="0"/>
              </a:spcAft>
              <a:buFontTx/>
              <a:buBlip>
                <a:blip r:embed="rId2"/>
              </a:buBlip>
            </a:pPr>
            <a:r>
              <a:rPr lang="fa-IR" sz="2800" b="1" dirty="0" smtClean="0">
                <a:cs typeface="B Nazanin" pitchFamily="2" charset="-78"/>
              </a:rPr>
              <a:t>2)مصالحه و یا سازش :</a:t>
            </a:r>
            <a:r>
              <a:rPr lang="fa-IR" sz="2800" dirty="0" smtClean="0">
                <a:cs typeface="B Nazanin" pitchFamily="2" charset="-78"/>
              </a:rPr>
              <a:t>طرف های مذاکره میل به سازش و مصالحه داشته باشند.</a:t>
            </a:r>
          </a:p>
          <a:p>
            <a:pPr indent="355600" algn="justLow">
              <a:spcBef>
                <a:spcPts val="300"/>
              </a:spcBef>
              <a:spcAft>
                <a:spcPts val="0"/>
              </a:spcAft>
              <a:buFontTx/>
              <a:buBlip>
                <a:blip r:embed="rId2"/>
              </a:buBlip>
            </a:pPr>
            <a:r>
              <a:rPr lang="fa-IR" sz="2800" b="1" dirty="0" smtClean="0">
                <a:cs typeface="B Nazanin" pitchFamily="2" charset="-78"/>
              </a:rPr>
              <a:t>3)پیشنهاد و تقاضا :</a:t>
            </a:r>
            <a:r>
              <a:rPr lang="fa-IR" sz="2800" dirty="0" smtClean="0">
                <a:cs typeface="B Nazanin" pitchFamily="2" charset="-78"/>
              </a:rPr>
              <a:t>از دید گاه هئیت ملی روابط کار دادن پیشنهاد عامل</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476672"/>
            <a:ext cx="8821613" cy="5921621"/>
          </a:xfrm>
          <a:prstGeom prst="rect">
            <a:avLst/>
          </a:prstGeom>
          <a:noFill/>
          <a:ln w="9525">
            <a:noFill/>
            <a:miter lim="800000"/>
            <a:headEnd/>
            <a:tailEnd/>
          </a:ln>
        </p:spPr>
        <p:txBody>
          <a:bodyPr wrap="square">
            <a:spAutoFit/>
          </a:bodyPr>
          <a:lstStyle/>
          <a:p>
            <a:pPr indent="355600" algn="justLow">
              <a:lnSpc>
                <a:spcPct val="110000"/>
              </a:lnSpc>
              <a:spcBef>
                <a:spcPts val="1200"/>
              </a:spcBef>
              <a:spcAft>
                <a:spcPts val="0"/>
              </a:spcAft>
              <a:buFontTx/>
              <a:buBlip>
                <a:blip r:embed="rId2"/>
              </a:buBlip>
            </a:pPr>
            <a:r>
              <a:rPr lang="fa-IR" sz="2800" dirty="0" smtClean="0">
                <a:cs typeface="B Nazanin" pitchFamily="2" charset="-78"/>
              </a:rPr>
              <a:t>عامل مثبتی است که موید وجود حسن نیت می باشد.</a:t>
            </a:r>
          </a:p>
          <a:p>
            <a:pPr indent="355600" algn="justLow">
              <a:lnSpc>
                <a:spcPct val="110000"/>
              </a:lnSpc>
              <a:spcBef>
                <a:spcPts val="1200"/>
              </a:spcBef>
              <a:spcAft>
                <a:spcPts val="0"/>
              </a:spcAft>
              <a:buFontTx/>
              <a:buBlip>
                <a:blip r:embed="rId2"/>
              </a:buBlip>
            </a:pPr>
            <a:r>
              <a:rPr lang="fa-IR" sz="2800" b="1" dirty="0" smtClean="0">
                <a:cs typeface="B Nazanin" pitchFamily="2" charset="-78"/>
              </a:rPr>
              <a:t>4)اتخاذ تدابیر باز دارنده :</a:t>
            </a:r>
            <a:r>
              <a:rPr lang="fa-IR" sz="2800" dirty="0" smtClean="0">
                <a:cs typeface="B Nazanin" pitchFamily="2" charset="-78"/>
              </a:rPr>
              <a:t> طبق قانون ، طرف های مذاکره باید ” در دوره های زمانی مشخص و زمان های معقول تشکیل جلسه دهند“.بدیهی است که نداشتن هیچ نوع تماس یا نشست بااتحادیه باعث می شود که وظایف مثبتی که بر عهده کارفرما گذاشته شده است ، انجام نشود.</a:t>
            </a:r>
          </a:p>
          <a:p>
            <a:pPr indent="355600" algn="justLow">
              <a:lnSpc>
                <a:spcPct val="110000"/>
              </a:lnSpc>
              <a:spcBef>
                <a:spcPts val="1200"/>
              </a:spcBef>
              <a:spcAft>
                <a:spcPts val="0"/>
              </a:spcAft>
              <a:buFontTx/>
              <a:buBlip>
                <a:blip r:embed="rId2"/>
              </a:buBlip>
            </a:pPr>
            <a:r>
              <a:rPr lang="fa-IR" sz="2800" b="1" dirty="0" smtClean="0">
                <a:cs typeface="B Nazanin" pitchFamily="2" charset="-78"/>
              </a:rPr>
              <a:t>5)تحمیل شرایط :</a:t>
            </a:r>
            <a:r>
              <a:rPr lang="fa-IR" sz="2800" dirty="0" smtClean="0">
                <a:cs typeface="B Nazanin" pitchFamily="2" charset="-78"/>
              </a:rPr>
              <a:t>تلاش برای تحمیل شرایطی که سخت و نا معقول است ، به معنی نداشتن حسن نیت است و هئیت ملی روابط کار آن را منع مینماید.</a:t>
            </a:r>
          </a:p>
          <a:p>
            <a:pPr indent="355600" algn="justLow">
              <a:lnSpc>
                <a:spcPct val="110000"/>
              </a:lnSpc>
              <a:spcBef>
                <a:spcPts val="1200"/>
              </a:spcBef>
              <a:spcAft>
                <a:spcPts val="0"/>
              </a:spcAft>
              <a:buFontTx/>
              <a:buBlip>
                <a:blip r:embed="rId2"/>
              </a:buBlip>
            </a:pPr>
            <a:r>
              <a:rPr lang="fa-IR" sz="2800" b="1" dirty="0" smtClean="0">
                <a:cs typeface="B Nazanin" pitchFamily="2" charset="-78"/>
              </a:rPr>
              <a:t>6)تغییرات یک جانبه در شرایط :</a:t>
            </a:r>
            <a:r>
              <a:rPr lang="fa-IR" sz="2800" dirty="0" smtClean="0">
                <a:cs typeface="B Nazanin" pitchFamily="2" charset="-78"/>
              </a:rPr>
              <a:t>این دلیل بسیار محکم بر این است که کارفرما با قصد رسیدن به توافق وارد مذاکره نمی شود.</a:t>
            </a:r>
          </a:p>
          <a:p>
            <a:pPr indent="355600" algn="justLow">
              <a:lnSpc>
                <a:spcPct val="110000"/>
              </a:lnSpc>
              <a:spcBef>
                <a:spcPts val="1200"/>
              </a:spcBef>
              <a:spcAft>
                <a:spcPts val="0"/>
              </a:spcAft>
              <a:buFontTx/>
              <a:buBlip>
                <a:blip r:embed="rId2"/>
              </a:buBlip>
            </a:pPr>
            <a:r>
              <a:rPr lang="fa-IR" sz="2800" b="1" dirty="0" smtClean="0">
                <a:cs typeface="B Nazanin" pitchFamily="2" charset="-78"/>
              </a:rPr>
              <a:t>7) کنار گذاردن نماینده : </a:t>
            </a:r>
            <a:r>
              <a:rPr lang="fa-IR" sz="2800" dirty="0" smtClean="0">
                <a:cs typeface="B Nazanin" pitchFamily="2" charset="-78"/>
              </a:rPr>
              <a:t>اگر کارفرما حاضر نشود با نماینده اتحادیه مذاکره نماید ، از وظیفه خود عدول کرده است.</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36512"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تیم مذاکره کننده </a:t>
            </a:r>
            <a:endParaRPr lang="fa-IR" sz="3200" dirty="0">
              <a:solidFill>
                <a:srgbClr val="5D110F"/>
              </a:solidFill>
              <a:cs typeface="B Titr" pitchFamily="2" charset="-78"/>
            </a:endParaRPr>
          </a:p>
        </p:txBody>
      </p:sp>
      <p:cxnSp>
        <p:nvCxnSpPr>
          <p:cNvPr id="3" name="Straight Connector 2"/>
          <p:cNvCxnSpPr/>
          <p:nvPr/>
        </p:nvCxnSpPr>
        <p:spPr>
          <a:xfrm>
            <a:off x="1029740"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8720"/>
            <a:ext cx="9001125" cy="5570756"/>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800" dirty="0" smtClean="0">
                <a:cs typeface="B Nazanin" pitchFamily="2" charset="-78"/>
              </a:rPr>
              <a:t>اتحادیه و مدیریت تیم هائی را به پای میز مذاکره گسیل می نمایند.معمولأ هر دو تیم برای انجام دادن وظیفه محول شده ، جلسه های مذاکره تشکیل می دهند.</a:t>
            </a:r>
          </a:p>
          <a:p>
            <a:pPr indent="355600" algn="justLow">
              <a:spcBef>
                <a:spcPts val="600"/>
              </a:spcBef>
              <a:spcAft>
                <a:spcPts val="0"/>
              </a:spcAft>
              <a:buFontTx/>
              <a:buBlip>
                <a:blip r:embed="rId2"/>
              </a:buBlip>
            </a:pPr>
            <a:r>
              <a:rPr lang="fa-IR" sz="2800" b="1" dirty="0" smtClean="0">
                <a:cs typeface="B Nazanin" pitchFamily="2" charset="-78"/>
              </a:rPr>
              <a:t>شرایط مورد مذاکره :</a:t>
            </a:r>
            <a:r>
              <a:rPr lang="fa-IR" sz="2800" dirty="0" smtClean="0">
                <a:cs typeface="B Nazanin" pitchFamily="2" charset="-78"/>
              </a:rPr>
              <a:t>در قانون کار مطالبی را که می توان در باره آن مذاکره کرد ، تعیین شده است.اینها به صورت مطالب  ” دستوری یا الزامی ” ، ” داوطلبانه“ یا غیر قانونی ” هستند.</a:t>
            </a:r>
          </a:p>
          <a:p>
            <a:pPr indent="355600" algn="justLow">
              <a:spcBef>
                <a:spcPts val="600"/>
              </a:spcBef>
              <a:spcAft>
                <a:spcPts val="0"/>
              </a:spcAft>
              <a:buFontTx/>
              <a:buBlip>
                <a:blip r:embed="rId2"/>
              </a:buBlip>
            </a:pPr>
            <a:r>
              <a:rPr lang="fa-IR" sz="2800" b="1" dirty="0" smtClean="0">
                <a:cs typeface="B Nazanin" pitchFamily="2" charset="-78"/>
              </a:rPr>
              <a:t>1)مطالب مورد مذاکره داوطلبانه یا مجاز :</a:t>
            </a:r>
            <a:r>
              <a:rPr lang="fa-IR" sz="2800" dirty="0" smtClean="0">
                <a:cs typeface="B Nazanin" pitchFamily="2" charset="-78"/>
              </a:rPr>
              <a:t>مطالبی است که غیر قانونی و الزامی نمی باشند.آنها از طزیق توافق مدیریت و اتحادیه به صورت بخشی از مذاکره در می آیند.</a:t>
            </a:r>
          </a:p>
          <a:p>
            <a:pPr indent="355600" algn="justLow">
              <a:spcBef>
                <a:spcPts val="600"/>
              </a:spcBef>
              <a:spcAft>
                <a:spcPts val="0"/>
              </a:spcAft>
              <a:buFontTx/>
              <a:buBlip>
                <a:blip r:embed="rId2"/>
              </a:buBlip>
            </a:pPr>
            <a:r>
              <a:rPr lang="fa-IR" sz="2800" b="1" dirty="0" smtClean="0">
                <a:cs typeface="B Nazanin" pitchFamily="2" charset="-78"/>
              </a:rPr>
              <a:t>2)مطالب غیر قانونی مورد مذاکره: </a:t>
            </a:r>
            <a:r>
              <a:rPr lang="fa-IR" sz="2800" dirty="0" smtClean="0">
                <a:cs typeface="B Nazanin" pitchFamily="2" charset="-78"/>
              </a:rPr>
              <a:t> منع قانونی دارند</a:t>
            </a:r>
          </a:p>
          <a:p>
            <a:pPr indent="355600" algn="justLow">
              <a:spcBef>
                <a:spcPts val="600"/>
              </a:spcBef>
              <a:spcAft>
                <a:spcPts val="0"/>
              </a:spcAft>
              <a:buFontTx/>
              <a:buBlip>
                <a:blip r:embed="rId2"/>
              </a:buBlip>
            </a:pPr>
            <a:r>
              <a:rPr lang="fa-IR" sz="2800" b="1" dirty="0" smtClean="0">
                <a:cs typeface="B Nazanin" pitchFamily="2" charset="-78"/>
              </a:rPr>
              <a:t>3)مطالب الزامی:</a:t>
            </a:r>
            <a:r>
              <a:rPr lang="fa-IR" sz="2800" dirty="0" smtClean="0">
                <a:cs typeface="B Nazanin" pitchFamily="2" charset="-78"/>
              </a:rPr>
              <a:t> حدود 70 قلم موضوع مورد مذاکره الزامی وجود دارد.شامل دستمزد ، ساعت کار ، زمان استراحت ،منتظر خدمت کردن ، نقل و انتقال ، مزایا و خرید خدمت می باشند.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مراحل مذاکره </a:t>
            </a:r>
            <a:endParaRPr lang="fa-IR" sz="3200" dirty="0">
              <a:solidFill>
                <a:srgbClr val="5D110F"/>
              </a:solidFill>
              <a:cs typeface="B Titr" pitchFamily="2" charset="-78"/>
            </a:endParaRPr>
          </a:p>
        </p:txBody>
      </p:sp>
      <p:cxnSp>
        <p:nvCxnSpPr>
          <p:cNvPr id="3" name="Straight Connector 2"/>
          <p:cNvCxnSpPr/>
          <p:nvPr/>
        </p:nvCxnSpPr>
        <p:spPr>
          <a:xfrm>
            <a:off x="928662"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14632"/>
            <a:ext cx="9001125" cy="5410712"/>
          </a:xfrm>
          <a:prstGeom prst="rect">
            <a:avLst/>
          </a:prstGeom>
          <a:noFill/>
          <a:ln w="9525">
            <a:noFill/>
            <a:miter lim="800000"/>
            <a:headEnd/>
            <a:tailEnd/>
          </a:ln>
        </p:spPr>
        <p:txBody>
          <a:bodyPr wrap="square">
            <a:spAutoFit/>
          </a:bodyPr>
          <a:lstStyle/>
          <a:p>
            <a:pPr indent="355600" algn="justLow">
              <a:lnSpc>
                <a:spcPct val="120000"/>
              </a:lnSpc>
              <a:spcBef>
                <a:spcPts val="0"/>
              </a:spcBef>
              <a:spcAft>
                <a:spcPts val="0"/>
              </a:spcAft>
              <a:buFontTx/>
              <a:buBlip>
                <a:blip r:embed="rId2"/>
              </a:buBlip>
            </a:pPr>
            <a:r>
              <a:rPr lang="fa-IR" sz="3200" dirty="0" smtClean="0">
                <a:cs typeface="B Nazanin" pitchFamily="2" charset="-78"/>
              </a:rPr>
              <a:t>مذاکره از چندین مرحله می گذرد:نخست ، هر یک از طرف های مذاکره تقاضا های خود را ابراز می نماید. دوم ، طرف های مذاکره در درخواست ها و تقاضا های خود تجدید نظر می کنند و آنها را کاهش می دهند.در مرحله سوم ، تحقیقات کمیته های فرعی انجام می شود و نمایندگانی از طرف های مذاکره ، کمیته های مشترک تشکیل می دهند تا راه های معقول را بررسی کنند. در مرحله چهارم ، نوعی توافق غیر رسمی صورت می گیرد و نمایندگان نزد گروه ها و طرف های اصلی بر می گردند.سرانجام هنگامی که هکه چیز تنظیم می گردد ، یک قرار داد رسمی تهیه و امضا می شود.</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9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بن بست ، میانجیگری و اعتصاب ها </a:t>
            </a:r>
            <a:endParaRPr lang="fa-IR" sz="3200" dirty="0">
              <a:solidFill>
                <a:srgbClr val="5D110F"/>
              </a:solidFill>
              <a:cs typeface="B Titr" pitchFamily="2" charset="-78"/>
            </a:endParaRPr>
          </a:p>
        </p:txBody>
      </p:sp>
      <p:cxnSp>
        <p:nvCxnSpPr>
          <p:cNvPr id="3" name="Straight Connector 2"/>
          <p:cNvCxnSpPr/>
          <p:nvPr/>
        </p:nvCxnSpPr>
        <p:spPr>
          <a:xfrm>
            <a:off x="827584"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371" y="964460"/>
            <a:ext cx="9001125" cy="5416868"/>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dirty="0" smtClean="0">
                <a:cs typeface="B Nazanin" pitchFamily="2" charset="-78"/>
              </a:rPr>
              <a:t> </a:t>
            </a:r>
            <a:r>
              <a:rPr lang="fa-IR" sz="2800" b="1" dirty="0" smtClean="0">
                <a:cs typeface="B Nazanin" pitchFamily="2" charset="-78"/>
              </a:rPr>
              <a:t>بن بست: </a:t>
            </a:r>
            <a:r>
              <a:rPr lang="fa-IR" sz="2800" dirty="0" smtClean="0">
                <a:cs typeface="B Nazanin" pitchFamily="2" charset="-78"/>
              </a:rPr>
              <a:t>زمانی راه به بن بست می رسد که طرف های مذاکره نتوانند به توافق برسند. معمولأ بدین سبب کار به بن بست می رسد که یکی از طرف های مذاکره بیش از آنچه دیگری می تواند بدهد ، تقاضا می نماید.می توان از طزیق شخص ثالث مساله به بن بست رسیده را حل کرد. اگر بدین وسیله مساله به بن بست رسیده حل نشود ، کار متوقف می شود یا اعتصاب رخ می دهد.</a:t>
            </a:r>
          </a:p>
          <a:p>
            <a:pPr indent="355600" algn="justLow">
              <a:spcBef>
                <a:spcPts val="1200"/>
              </a:spcBef>
              <a:spcAft>
                <a:spcPts val="0"/>
              </a:spcAft>
              <a:buFontTx/>
              <a:buBlip>
                <a:blip r:embed="rId2"/>
              </a:buBlip>
            </a:pPr>
            <a:r>
              <a:rPr lang="fa-IR" sz="2800" b="1" dirty="0" smtClean="0">
                <a:cs typeface="B Nazanin" pitchFamily="2" charset="-78"/>
              </a:rPr>
              <a:t>دخالت شخص ثالث :</a:t>
            </a:r>
            <a:r>
              <a:rPr lang="fa-IR" sz="2800" dirty="0" smtClean="0">
                <a:cs typeface="B Nazanin" pitchFamily="2" charset="-78"/>
              </a:rPr>
              <a:t>شخص ثالث با مداخله در امور به سه طریق می کوشد مساله به بن بست رسیده را حل کند:میانجیگری ،حقیقت یابی و داوری.مقصود از میانجیگری این است که شخص ثالث بی طرف می کوشد تا طرف ها را تشویق به توافق بکند.حقیقت یاب یک گروه بی طرف است که مسایل مورد بحث را مورد تحقیق قرار می دهد و برای حل نهایی مساله راهی معقول توصیه می نماید.داوری قطعی ترین راهی است که شخص ثالث تعیین می کند ، زیرا داوری این قدرت را دارد که شرایط خاتمه بخشیدن به مشاجره را تعیین نماید.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476672"/>
            <a:ext cx="8892480" cy="5801588"/>
          </a:xfrm>
          <a:prstGeom prst="rect">
            <a:avLst/>
          </a:prstGeom>
          <a:noFill/>
          <a:ln w="9525">
            <a:noFill/>
            <a:miter lim="800000"/>
            <a:headEnd/>
            <a:tailEnd/>
          </a:ln>
        </p:spPr>
        <p:txBody>
          <a:bodyPr wrap="square">
            <a:spAutoFit/>
          </a:bodyPr>
          <a:lstStyle/>
          <a:p>
            <a:pPr indent="355600" algn="justLow">
              <a:spcBef>
                <a:spcPts val="1200"/>
              </a:spcBef>
              <a:spcAft>
                <a:spcPts val="0"/>
              </a:spcAft>
            </a:pPr>
            <a:r>
              <a:rPr lang="fa-IR" sz="2700" dirty="0" smtClean="0">
                <a:cs typeface="B Nazanin" pitchFamily="2" charset="-78"/>
              </a:rPr>
              <a:t>داور برعکس میانجی و حقیقت یاب می تواند برای مساله به بنبست رسیده راه حل قطعی ارائه دهد.اگر طرف های مذاکره رای داوری را قطعی بدانند ناگزیرند به رای داده شده گردن نهند.</a:t>
            </a:r>
          </a:p>
          <a:p>
            <a:pPr indent="355600" algn="justLow">
              <a:spcBef>
                <a:spcPts val="1200"/>
              </a:spcBef>
              <a:spcAft>
                <a:spcPts val="0"/>
              </a:spcAft>
              <a:buFontTx/>
              <a:buBlip>
                <a:blip r:embed="rId2"/>
              </a:buBlip>
            </a:pPr>
            <a:r>
              <a:rPr lang="fa-IR" sz="2700" b="1" dirty="0" smtClean="0">
                <a:cs typeface="B Nazanin" pitchFamily="2" charset="-78"/>
              </a:rPr>
              <a:t>اعتصاب :</a:t>
            </a:r>
            <a:r>
              <a:rPr lang="fa-IR" sz="2700" dirty="0" smtClean="0">
                <a:cs typeface="B Nazanin" pitchFamily="2" charset="-78"/>
              </a:rPr>
              <a:t>اعتصاب یعنی دست کشیدن از کار .چندین نوع اعتصاب وجود دارد . اگر نمایندگان اتحادیه و کارفرما نتوانند بر سر قرارداد به توافق برسند و مساله به بن بست رسیده حل نشود ، کارگران دست به ”اعتصاب اقتصادی ” می زنند. هدف از ”اعتصاب به سبب نقض مقررات به وسیله کارفرما ” این است که نسبت به رفتار غیر قانونی کارفرما اعتراض شود. ”اعتصاب غیر مجاز ” اعتصابی است که طی دوره قرارداد ، کارکنان بر خلاف مقررات دست به اعتصاب بزنند.“اعتصاب همدردی ”هنگامی رخ می دهد که یک اتحادیه در حمایت از کارگران اعتصابی اتحادیه دیگر دست به اعتصاب بزنند.</a:t>
            </a:r>
          </a:p>
          <a:p>
            <a:pPr indent="355600" algn="justLow">
              <a:spcBef>
                <a:spcPts val="1200"/>
              </a:spcBef>
              <a:spcAft>
                <a:spcPts val="0"/>
              </a:spcAft>
              <a:buFontTx/>
              <a:buBlip>
                <a:blip r:embed="rId2"/>
              </a:buBlip>
            </a:pPr>
            <a:r>
              <a:rPr lang="fa-IR" sz="2700" dirty="0" smtClean="0">
                <a:cs typeface="B Nazanin" pitchFamily="2" charset="-78"/>
              </a:rPr>
              <a:t>هنگام اعتصاب کارفرمایان به چندین گونه می توانند عکس العمل نشان دهند. یک راه تعطیل کردن شرکت و توقف واحد عملیاتی تا زمانی که  اعتصاب پایان یابد.</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26064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دایره منابع انسانی و مسئولیت های مدیریت منابع انسانی</a:t>
            </a:r>
            <a:endParaRPr lang="fa-IR" sz="3200" dirty="0">
              <a:solidFill>
                <a:srgbClr val="5D110F"/>
              </a:solidFill>
              <a:cs typeface="B Titr" pitchFamily="2" charset="-78"/>
            </a:endParaRPr>
          </a:p>
        </p:txBody>
      </p:sp>
      <p:cxnSp>
        <p:nvCxnSpPr>
          <p:cNvPr id="3" name="Straight Connector 2"/>
          <p:cNvCxnSpPr/>
          <p:nvPr/>
        </p:nvCxnSpPr>
        <p:spPr>
          <a:xfrm>
            <a:off x="827584" y="112474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328856"/>
            <a:ext cx="8929688" cy="5124480"/>
          </a:xfrm>
          <a:prstGeom prst="rect">
            <a:avLst/>
          </a:prstGeom>
          <a:noFill/>
        </p:spPr>
        <p:txBody>
          <a:bodyPr rtlCol="1">
            <a:spAutoFit/>
          </a:bodyPr>
          <a:lstStyle/>
          <a:p>
            <a:pPr marL="450850" indent="-450850" algn="justLow">
              <a:spcBef>
                <a:spcPts val="1200"/>
              </a:spcBef>
              <a:spcAft>
                <a:spcPts val="0"/>
              </a:spcAft>
              <a:buFontTx/>
              <a:buBlip>
                <a:blip r:embed="rId2"/>
              </a:buBlip>
              <a:defRPr/>
            </a:pPr>
            <a:r>
              <a:rPr lang="fa-IR" sz="2700" dirty="0" smtClean="0">
                <a:latin typeface="Arial" pitchFamily="34" charset="0"/>
                <a:cs typeface="B Nazanin" pitchFamily="2" charset="-78"/>
              </a:rPr>
              <a:t>دایره منابع انسانی کمک های تخصصی لازم و مورد نیاز مدیران صفی را ارائه می کند.مدیران متخصص در زمینه منابع انسانی در این زمینه سه وظیفه مشخص انجام می دهند:</a:t>
            </a:r>
          </a:p>
          <a:p>
            <a:pPr marL="450850" indent="-450850" algn="justLow">
              <a:spcBef>
                <a:spcPts val="1200"/>
              </a:spcBef>
              <a:spcAft>
                <a:spcPts val="0"/>
              </a:spcAft>
              <a:buFontTx/>
              <a:buBlip>
                <a:blip r:embed="rId2"/>
              </a:buBlip>
              <a:defRPr/>
            </a:pPr>
            <a:r>
              <a:rPr lang="fa-IR" sz="2700" dirty="0" smtClean="0">
                <a:latin typeface="Arial" pitchFamily="34" charset="0"/>
                <a:cs typeface="B Nazanin" pitchFamily="2" charset="-78"/>
              </a:rPr>
              <a:t>1)</a:t>
            </a:r>
            <a:r>
              <a:rPr lang="fa-IR" sz="2700" b="1" dirty="0" smtClean="0">
                <a:latin typeface="Arial" pitchFamily="34" charset="0"/>
                <a:cs typeface="B Nazanin" pitchFamily="2" charset="-78"/>
              </a:rPr>
              <a:t>نقش یا وظیفه صفی :</a:t>
            </a:r>
            <a:r>
              <a:rPr lang="fa-IR" sz="2700" dirty="0" smtClean="0">
                <a:latin typeface="Arial" pitchFamily="34" charset="0"/>
                <a:cs typeface="B Nazanin" pitchFamily="2" charset="-78"/>
              </a:rPr>
              <a:t>از طریق هدایت کردن فعالیت های کسانی که در آن دایره و در زمینه های خدماتی مشغول به کار هستند.</a:t>
            </a:r>
          </a:p>
          <a:p>
            <a:pPr marL="450850" indent="-450850" algn="justLow">
              <a:spcBef>
                <a:spcPts val="1200"/>
              </a:spcBef>
              <a:spcAft>
                <a:spcPts val="0"/>
              </a:spcAft>
              <a:buFontTx/>
              <a:buBlip>
                <a:blip r:embed="rId2"/>
              </a:buBlip>
              <a:defRPr/>
            </a:pPr>
            <a:r>
              <a:rPr lang="fa-IR" sz="2700" dirty="0" smtClean="0">
                <a:latin typeface="Arial" pitchFamily="34" charset="0"/>
                <a:cs typeface="B Nazanin" pitchFamily="2" charset="-78"/>
              </a:rPr>
              <a:t>2)</a:t>
            </a:r>
            <a:r>
              <a:rPr lang="fa-IR" sz="2700" b="1" dirty="0" smtClean="0">
                <a:latin typeface="Arial" pitchFamily="34" charset="0"/>
                <a:cs typeface="B Nazanin" pitchFamily="2" charset="-78"/>
              </a:rPr>
              <a:t>ایجاد هماهنگی :</a:t>
            </a:r>
            <a:r>
              <a:rPr lang="fa-IR" sz="2700" dirty="0" smtClean="0">
                <a:latin typeface="Arial" pitchFamily="34" charset="0"/>
                <a:cs typeface="B Nazanin" pitchFamily="2" charset="-78"/>
              </a:rPr>
              <a:t>به عنوان عوامل ایجاد کننده هماهنگی در زمینه فعالیت های کارکنان انجام وظیفه می نمایند . اغلب این وظیفه را</a:t>
            </a:r>
            <a:r>
              <a:rPr lang="fa-IR" sz="2700" b="1" dirty="0" smtClean="0">
                <a:latin typeface="Arial" pitchFamily="34" charset="0"/>
                <a:cs typeface="B Nazanin" pitchFamily="2" charset="-78"/>
              </a:rPr>
              <a:t> کنترل مبتنی بر وظیفه</a:t>
            </a:r>
            <a:r>
              <a:rPr lang="fa-IR" sz="2700" dirty="0" smtClean="0">
                <a:latin typeface="Arial" pitchFamily="34" charset="0"/>
                <a:cs typeface="B Nazanin" pitchFamily="2" charset="-78"/>
              </a:rPr>
              <a:t> می نامند و به عنوان بازوی توانای مقام اجرائی عمل می کنند.</a:t>
            </a:r>
          </a:p>
          <a:p>
            <a:pPr marL="450850" indent="-450850" algn="justLow">
              <a:spcBef>
                <a:spcPts val="1200"/>
              </a:spcBef>
              <a:spcAft>
                <a:spcPts val="0"/>
              </a:spcAft>
              <a:buFontTx/>
              <a:buBlip>
                <a:blip r:embed="rId2"/>
              </a:buBlip>
              <a:defRPr/>
            </a:pPr>
            <a:r>
              <a:rPr lang="fa-IR" sz="2700" dirty="0" smtClean="0">
                <a:latin typeface="Arial" pitchFamily="34" charset="0"/>
                <a:cs typeface="B Nazanin" pitchFamily="2" charset="-78"/>
              </a:rPr>
              <a:t>3)</a:t>
            </a:r>
            <a:r>
              <a:rPr lang="fa-IR" sz="2700" b="1" dirty="0" smtClean="0">
                <a:latin typeface="Arial" pitchFamily="34" charset="0"/>
                <a:cs typeface="B Nazanin" pitchFamily="2" charset="-78"/>
              </a:rPr>
              <a:t>وظیفه ستادی ( ارائه خدمت ):</a:t>
            </a:r>
            <a:r>
              <a:rPr lang="fa-IR" sz="2700" dirty="0" smtClean="0">
                <a:latin typeface="Arial" pitchFamily="34" charset="0"/>
                <a:cs typeface="B Nazanin" pitchFamily="2" charset="-78"/>
              </a:rPr>
              <a:t>وظیفه مشاور یا ستادی ایفا می کنند و به مدیران صفی کمک می دهند و این کار در فهرست وظایف اصلی این مدیران گنجانده شده است.</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096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096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44016" y="476672"/>
            <a:ext cx="8892480" cy="5847755"/>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dirty="0" smtClean="0">
                <a:cs typeface="B Nazanin" pitchFamily="2" charset="-78"/>
              </a:rPr>
              <a:t>راه دوم این است که در طول اعتصاب با افراد خارج از سازمان (برای کار کردن) قرارداد ببندند تا بدین گونه اثرات ناشی از اعتصاب را کاهش دهند. راه سوم این است که با به کار گیری سرپرستان و سایر نیرو هایی که دست به اعتصاب نزده اند ،  کار را ادامه دهند و آنان را به جای کارگران اعتصابی بگمارند.راه چهارم این است که افرادی را استخدام نموده و به جای کارکنان اعتصابی بگمارند.در یک اعتصاب اقتصادی افراد جایگزین شده ، خود را کارگر یا کارمند دایمی شرکت می دانند و هنگامی که اعتصاب پایان یابد جای خود را به کارگرانی که به شرکت باز می گردند ، نخواهند داد.</a:t>
            </a:r>
          </a:p>
          <a:p>
            <a:pPr indent="355600" algn="justLow">
              <a:spcBef>
                <a:spcPts val="1200"/>
              </a:spcBef>
              <a:spcAft>
                <a:spcPts val="0"/>
              </a:spcAft>
              <a:buFontTx/>
              <a:buBlip>
                <a:blip r:embed="rId2"/>
              </a:buBlip>
            </a:pPr>
            <a:r>
              <a:rPr lang="fa-IR" sz="2800" b="1" dirty="0" smtClean="0">
                <a:cs typeface="B Nazanin" pitchFamily="2" charset="-78"/>
              </a:rPr>
              <a:t>راه های دیگر:</a:t>
            </a:r>
            <a:r>
              <a:rPr lang="fa-IR" sz="2800" dirty="0" smtClean="0">
                <a:cs typeface="B Nazanin" pitchFamily="2" charset="-78"/>
              </a:rPr>
              <a:t>امکان دارد اتحادیه در برابر کل شرکت دست به مبارزه بزند که به معنای وارد آوردن فشار بر سایر اتحادیه های شرکت ، مانند سهام داران ،مدیران ، مشتریان ،بستانکاران و سازمان های دولتی بر کل شرکت فشار وارد آورد.امکان دارد بانک های طرف حساب شرکت مورد حمله اتحادیه قرار گیرند و اتحادیه از اعضای خود بخواهد که هر نوع داد و ستدی را با بانک مزبور قطع کنند.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487348"/>
            <a:ext cx="9001125" cy="5693866"/>
          </a:xfrm>
          <a:prstGeom prst="rect">
            <a:avLst/>
          </a:prstGeom>
          <a:noFill/>
          <a:ln w="9525">
            <a:noFill/>
            <a:miter lim="800000"/>
            <a:headEnd/>
            <a:tailEnd/>
          </a:ln>
        </p:spPr>
        <p:txBody>
          <a:bodyPr wrap="square">
            <a:spAutoFit/>
          </a:bodyPr>
          <a:lstStyle/>
          <a:p>
            <a:pPr indent="355600" algn="justLow">
              <a:lnSpc>
                <a:spcPct val="130000"/>
              </a:lnSpc>
              <a:spcBef>
                <a:spcPts val="0"/>
              </a:spcBef>
              <a:spcAft>
                <a:spcPts val="0"/>
              </a:spcAft>
            </a:pPr>
            <a:r>
              <a:rPr lang="fa-IR" sz="2800" dirty="0" smtClean="0">
                <a:cs typeface="B Nazanin" pitchFamily="2" charset="-78"/>
              </a:rPr>
              <a:t>راه دیگری که پیش پای اتحادیه قرار دارد این است که دست به بازی های درون سازمانی بزند که عبارت از تلاش هایی است که اتحادیه به عمل می آورد تا کارکنان را متقاعد سازد که فرایند تولید را مخدوش نماند ، آهنگ سرعت کار را کند کنند و یا اضافه کاری ننمایند.</a:t>
            </a:r>
          </a:p>
          <a:p>
            <a:pPr indent="355600" algn="justLow">
              <a:lnSpc>
                <a:spcPct val="130000"/>
              </a:lnSpc>
              <a:spcBef>
                <a:spcPts val="0"/>
              </a:spcBef>
              <a:spcAft>
                <a:spcPts val="0"/>
              </a:spcAft>
              <a:buFontTx/>
              <a:buBlip>
                <a:blip r:embed="rId2"/>
              </a:buBlip>
            </a:pPr>
            <a:r>
              <a:rPr lang="fa-IR" sz="2800" dirty="0" smtClean="0">
                <a:cs typeface="B Nazanin" pitchFamily="2" charset="-78"/>
              </a:rPr>
              <a:t>کارفرما می تواند از طریق راه ندادن کارگران به کارخانه ، مساله به بن بست رسیده را حل کند. مقصود از ”راه ندادن ” کارگران به کارخانه این است که کارفرما هر گونه فرصت کاری را از دست کارگران می گیرد.در عمل کارکنان راه ورود به شرکت را نخواهند داشت و هیچ حقوقی دریاقت نخواهند کرد.معمولأ ”راه ندادن ” کارکنان به کارخانه ، به عنوان نوعی نقض مقررات ( هئیت ملی روابط کار) تلقی می شود.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مفاد قرارداد </a:t>
            </a:r>
            <a:endParaRPr lang="fa-IR" sz="3200" dirty="0">
              <a:solidFill>
                <a:srgbClr val="5D110F"/>
              </a:solidFill>
              <a:cs typeface="B Titr" pitchFamily="2" charset="-78"/>
            </a:endParaRPr>
          </a:p>
        </p:txBody>
      </p:sp>
      <p:cxnSp>
        <p:nvCxnSpPr>
          <p:cNvPr id="3" name="Straight Connector 2"/>
          <p:cNvCxnSpPr/>
          <p:nvPr/>
        </p:nvCxnSpPr>
        <p:spPr>
          <a:xfrm>
            <a:off x="928662"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80728"/>
            <a:ext cx="9001125" cy="5493812"/>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pPr>
            <a:r>
              <a:rPr lang="fa-IR" sz="2600" dirty="0" smtClean="0">
                <a:cs typeface="B Nazanin" pitchFamily="2" charset="-78"/>
              </a:rPr>
              <a:t>معمولأ مفاد قرارداد و بخش های آن به شرح زیر است:</a:t>
            </a:r>
          </a:p>
          <a:p>
            <a:pPr indent="355600" algn="justLow">
              <a:spcBef>
                <a:spcPts val="0"/>
              </a:spcBef>
              <a:spcAft>
                <a:spcPts val="0"/>
              </a:spcAft>
              <a:buFontTx/>
              <a:buBlip>
                <a:blip r:embed="rId2"/>
              </a:buBlip>
            </a:pPr>
            <a:r>
              <a:rPr lang="fa-IR" sz="2600" dirty="0" smtClean="0">
                <a:cs typeface="B Nazanin" pitchFamily="2" charset="-78"/>
              </a:rPr>
              <a:t>1)حقوق مدیریت</a:t>
            </a:r>
          </a:p>
          <a:p>
            <a:pPr indent="355600" algn="justLow">
              <a:spcBef>
                <a:spcPts val="0"/>
              </a:spcBef>
              <a:spcAft>
                <a:spcPts val="0"/>
              </a:spcAft>
              <a:buFontTx/>
              <a:buBlip>
                <a:blip r:embed="rId2"/>
              </a:buBlip>
            </a:pPr>
            <a:r>
              <a:rPr lang="fa-IR" sz="2600" dirty="0" smtClean="0">
                <a:cs typeface="B Nazanin" pitchFamily="2" charset="-78"/>
              </a:rPr>
              <a:t>2)مصون ماندن اتحادیه و هزینه هایی که باید از کارکنان کم نمود و به اتحادیه پرداخت</a:t>
            </a:r>
          </a:p>
          <a:p>
            <a:pPr indent="355600" algn="justLow">
              <a:spcBef>
                <a:spcPts val="0"/>
              </a:spcBef>
              <a:spcAft>
                <a:spcPts val="0"/>
              </a:spcAft>
              <a:buFontTx/>
              <a:buBlip>
                <a:blip r:embed="rId2"/>
              </a:buBlip>
            </a:pPr>
            <a:r>
              <a:rPr lang="fa-IR" sz="2600" dirty="0" smtClean="0">
                <a:cs typeface="B Nazanin" pitchFamily="2" charset="-78"/>
              </a:rPr>
              <a:t>3)شیوه رسیدگی به شکایت ها</a:t>
            </a:r>
          </a:p>
          <a:p>
            <a:pPr indent="355600" algn="justLow">
              <a:spcBef>
                <a:spcPts val="0"/>
              </a:spcBef>
              <a:spcAft>
                <a:spcPts val="0"/>
              </a:spcAft>
              <a:buFontTx/>
              <a:buBlip>
                <a:blip r:embed="rId2"/>
              </a:buBlip>
            </a:pPr>
            <a:r>
              <a:rPr lang="fa-IR" sz="2600" dirty="0" smtClean="0">
                <a:cs typeface="B Nazanin" pitchFamily="2" charset="-78"/>
              </a:rPr>
              <a:t>4)داوری </a:t>
            </a:r>
          </a:p>
          <a:p>
            <a:pPr indent="355600" algn="justLow">
              <a:spcBef>
                <a:spcPts val="0"/>
              </a:spcBef>
              <a:spcAft>
                <a:spcPts val="0"/>
              </a:spcAft>
              <a:buFontTx/>
              <a:buBlip>
                <a:blip r:embed="rId2"/>
              </a:buBlip>
            </a:pPr>
            <a:r>
              <a:rPr lang="fa-IR" sz="2600" dirty="0" smtClean="0">
                <a:cs typeface="B Nazanin" pitchFamily="2" charset="-78"/>
              </a:rPr>
              <a:t>5)اعمال مقررات انضباطی</a:t>
            </a:r>
          </a:p>
          <a:p>
            <a:pPr indent="355600" algn="justLow">
              <a:spcBef>
                <a:spcPts val="0"/>
              </a:spcBef>
              <a:spcAft>
                <a:spcPts val="0"/>
              </a:spcAft>
              <a:buFontTx/>
              <a:buBlip>
                <a:blip r:embed="rId2"/>
              </a:buBlip>
            </a:pPr>
            <a:r>
              <a:rPr lang="fa-IR" sz="2600" dirty="0" smtClean="0">
                <a:cs typeface="B Nazanin" pitchFamily="2" charset="-78"/>
              </a:rPr>
              <a:t>6)نرخ حقوق و پاداش</a:t>
            </a:r>
          </a:p>
          <a:p>
            <a:pPr indent="355600" algn="justLow">
              <a:spcBef>
                <a:spcPts val="0"/>
              </a:spcBef>
              <a:spcAft>
                <a:spcPts val="0"/>
              </a:spcAft>
              <a:buFontTx/>
              <a:buBlip>
                <a:blip r:embed="rId2"/>
              </a:buBlip>
            </a:pPr>
            <a:r>
              <a:rPr lang="fa-IR" sz="2600" dirty="0" smtClean="0">
                <a:cs typeface="B Nazanin" pitchFamily="2" charset="-78"/>
              </a:rPr>
              <a:t>7)ساعت کار و اضافه کاری</a:t>
            </a:r>
          </a:p>
          <a:p>
            <a:pPr indent="355600" algn="justLow">
              <a:spcBef>
                <a:spcPts val="0"/>
              </a:spcBef>
              <a:spcAft>
                <a:spcPts val="0"/>
              </a:spcAft>
              <a:buFontTx/>
              <a:buBlip>
                <a:blip r:embed="rId2"/>
              </a:buBlip>
            </a:pPr>
            <a:r>
              <a:rPr lang="fa-IR" sz="2600" dirty="0" smtClean="0">
                <a:cs typeface="B Nazanin" pitchFamily="2" charset="-78"/>
              </a:rPr>
              <a:t>8)مزایا مانند تعطیلات ، مرخصی ها ، بمه و بازنشستگی</a:t>
            </a:r>
          </a:p>
          <a:p>
            <a:pPr indent="355600" algn="justLow">
              <a:spcBef>
                <a:spcPts val="0"/>
              </a:spcBef>
              <a:spcAft>
                <a:spcPts val="0"/>
              </a:spcAft>
              <a:buFontTx/>
              <a:buBlip>
                <a:blip r:embed="rId2"/>
              </a:buBlip>
            </a:pPr>
            <a:r>
              <a:rPr lang="fa-IR" sz="2600" dirty="0" smtClean="0">
                <a:cs typeface="B Nazanin" pitchFamily="2" charset="-78"/>
              </a:rPr>
              <a:t>9)مقررات مربوط به ایمنی و بهداشت</a:t>
            </a:r>
          </a:p>
          <a:p>
            <a:pPr indent="355600" algn="justLow">
              <a:spcBef>
                <a:spcPts val="0"/>
              </a:spcBef>
              <a:spcAft>
                <a:spcPts val="0"/>
              </a:spcAft>
              <a:buFontTx/>
              <a:buBlip>
                <a:blip r:embed="rId2"/>
              </a:buBlip>
            </a:pPr>
            <a:r>
              <a:rPr lang="fa-IR" sz="2600" dirty="0" smtClean="0">
                <a:cs typeface="B Nazanin" pitchFamily="2" charset="-78"/>
              </a:rPr>
              <a:t>10)مقررات مربوط به سابقه کار ، ارشدیت و ایمنی شغل کارکنان</a:t>
            </a:r>
          </a:p>
          <a:p>
            <a:pPr indent="355600" algn="justLow">
              <a:spcBef>
                <a:spcPts val="0"/>
              </a:spcBef>
              <a:spcAft>
                <a:spcPts val="0"/>
              </a:spcAft>
              <a:buFontTx/>
              <a:buBlip>
                <a:blip r:embed="rId2"/>
              </a:buBlip>
            </a:pPr>
            <a:r>
              <a:rPr lang="fa-IR" sz="2600" dirty="0" smtClean="0">
                <a:cs typeface="B Nazanin" pitchFamily="2" charset="-78"/>
              </a:rPr>
              <a:t>11)تاریخ انقضای قرارداد</a:t>
            </a:r>
            <a:endParaRPr lang="fa-IR" sz="26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اتحادیه های کارگری پس از این چه خواهند کرد؟ </a:t>
            </a:r>
            <a:endParaRPr lang="fa-IR" sz="3200" dirty="0">
              <a:solidFill>
                <a:srgbClr val="5D110F"/>
              </a:solidFill>
              <a:cs typeface="B Titr" pitchFamily="2" charset="-78"/>
            </a:endParaRPr>
          </a:p>
        </p:txBody>
      </p:sp>
      <p:cxnSp>
        <p:nvCxnSpPr>
          <p:cNvPr id="3" name="Straight Connector 2"/>
          <p:cNvCxnSpPr/>
          <p:nvPr/>
        </p:nvCxnSpPr>
        <p:spPr>
          <a:xfrm>
            <a:off x="928662"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379" y="1052736"/>
            <a:ext cx="8857109" cy="5447645"/>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600" dirty="0" smtClean="0">
                <a:cs typeface="B Nazanin" pitchFamily="2" charset="-78"/>
              </a:rPr>
              <a:t>اتحادیه ها در دهه هشتاد روزگار سختی گذراندند و در این سالهل نقش آنها به صورت فزاینده ای کاهش یافت.چندین عامل باعث شد که عضویت در اتحادیه ها رو به کاهش برود.چندین عامل اقتصادی مثل رقابت فشرده جهانی ، منسوخ شدن ماشین آلات و کارخانه ها ، مدیریت نادرست ، پیشرفت فن آوری و مقررات دولتی باعث شده است صنایعی مانند ، معدن و تولید متحمل ضربه هایی شدید شوند در نتیجه کارفرمایان صد ها هزار عضو اتحادیه را منتظر خدمت نمودند و بسیاری از واحد ها برای همیشه تعطیل شدند و تعدادی از آنها در مکان هایی دایر شدند که اتحادیه ها از قدرت کمتری برخوردار بودند.</a:t>
            </a:r>
          </a:p>
          <a:p>
            <a:pPr indent="355600" algn="justLow">
              <a:spcBef>
                <a:spcPts val="1200"/>
              </a:spcBef>
              <a:spcAft>
                <a:spcPts val="0"/>
              </a:spcAft>
              <a:buFontTx/>
              <a:buBlip>
                <a:blip r:embed="rId2"/>
              </a:buBlip>
            </a:pPr>
            <a:r>
              <a:rPr lang="fa-IR" sz="2600" b="1" dirty="0" smtClean="0">
                <a:cs typeface="B Nazanin" pitchFamily="2" charset="-78"/>
              </a:rPr>
              <a:t>شیوه ای که اتحادیه ها تغییر میکنند:</a:t>
            </a:r>
            <a:r>
              <a:rPr lang="fa-IR" sz="2600" dirty="0" smtClean="0">
                <a:cs typeface="B Nazanin" pitchFamily="2" charset="-78"/>
              </a:rPr>
              <a:t> اینها بدین معنی است که در شیوه عملیاتی و نقشی که اتحادیه ها برای خود در نظر می گیرند تغییراتی صورت خواهد گرفت.نخست ، اتحادیه ها به صورت فزاینده ای در صدد افزایش سهم خود ، از نظر مالکیت و کنترل شرکت ها هستند.دوم ، از دیدگاه مردم اتحادیه ها روز به روز متهورتر و تشکیلات آنها پیچیده تر می شود.</a:t>
            </a:r>
            <a:endParaRPr lang="fa-IR" sz="26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5400000" flipH="1" flipV="1">
            <a:off x="1000100" y="928670"/>
            <a:ext cx="0"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496" y="404664"/>
            <a:ext cx="9001125" cy="6155531"/>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800" dirty="0" smtClean="0">
                <a:cs typeface="B Nazanin" pitchFamily="2" charset="-78"/>
              </a:rPr>
              <a:t>ظرف ده سال گذشته بیشتر تلاش اتحادیه ها در زمینه جلب نظر کارمندان صورت گرفته است.</a:t>
            </a:r>
          </a:p>
          <a:p>
            <a:pPr indent="355600" algn="justLow">
              <a:spcBef>
                <a:spcPts val="600"/>
              </a:spcBef>
              <a:spcAft>
                <a:spcPts val="0"/>
              </a:spcAft>
              <a:buFontTx/>
              <a:buBlip>
                <a:blip r:embed="rId2"/>
              </a:buBlip>
            </a:pPr>
            <a:r>
              <a:rPr lang="fa-IR" sz="2800" b="1" dirty="0" smtClean="0">
                <a:cs typeface="B Nazanin" pitchFamily="2" charset="-78"/>
              </a:rPr>
              <a:t>آیا برنامه های مشارکت کارکنان ، قوانین کار را نقض می کند؟</a:t>
            </a:r>
          </a:p>
          <a:p>
            <a:pPr indent="355600" algn="justLow">
              <a:spcBef>
                <a:spcPts val="600"/>
              </a:spcBef>
              <a:spcAft>
                <a:spcPts val="0"/>
              </a:spcAft>
              <a:buFontTx/>
              <a:buBlip>
                <a:blip r:embed="rId2"/>
              </a:buBlip>
            </a:pPr>
            <a:r>
              <a:rPr lang="fa-IR" sz="2800" dirty="0" smtClean="0">
                <a:cs typeface="B Nazanin" pitchFamily="2" charset="-78"/>
              </a:rPr>
              <a:t>آیا برنامه های مشارکت کارکنان در ”اتحادیه های قلابی ”نقض قوانین ”قانون روابط ملی کار“نیست؟هدف اصلی ”قانون روابط ملی کار ” این بود که این به اصطلاح ”اتحادیه های قلابی ” را از بین ببرد.دو سال پیش از تصویب این قانون ، ”قانون اصلاح ملی ” در سال 1933 کوشید به کارکنان حق سازمان دهی و مذاکره بدهد. این قانون ، به نوبه خود موجب افزایش اتحادیه های قلابی گردید که بیشتر آنها مورد حمایت شرکت ها بود و می خواستند به روشی مشروع و قانونی اتحادیه ها را از بین ببرند. </a:t>
            </a:r>
          </a:p>
          <a:p>
            <a:pPr indent="355600" algn="justLow">
              <a:spcBef>
                <a:spcPts val="600"/>
              </a:spcBef>
              <a:spcAft>
                <a:spcPts val="0"/>
              </a:spcAft>
              <a:buFontTx/>
              <a:buBlip>
                <a:blip r:embed="rId2"/>
              </a:buBlip>
            </a:pPr>
            <a:r>
              <a:rPr lang="fa-IR" sz="2800" dirty="0" smtClean="0">
                <a:cs typeface="B Nazanin" pitchFamily="2" charset="-78"/>
              </a:rPr>
              <a:t>اگر شرکت اتحادیه را تحت سلطه خود داشته باشد و اگر مشارکت کارکنان در آن برنامه به مسایل قدیمی مانند دستمزد و شرایط کار بپردازد ، در آن صورت می توان مدعی شد که برنامه مزبور چیزی جز یک ”اتحادیه قلابی ”نیست.</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7121" y="1668864"/>
            <a:ext cx="8007327" cy="3416320"/>
          </a:xfrm>
          <a:prstGeom prst="rect">
            <a:avLst/>
          </a:prstGeom>
          <a:noFill/>
        </p:spPr>
        <p:txBody>
          <a:bodyPr wrap="square"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مدیریت مسیرهای شغلی و رفتار های منصفانه</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64515" name="Rectangle 8"/>
          <p:cNvSpPr>
            <a:spLocks noChangeArrowheads="1"/>
          </p:cNvSpPr>
          <p:nvPr/>
        </p:nvSpPr>
        <p:spPr bwMode="auto">
          <a:xfrm>
            <a:off x="7031694" y="642938"/>
            <a:ext cx="1540806" cy="769441"/>
          </a:xfrm>
          <a:prstGeom prst="rect">
            <a:avLst/>
          </a:prstGeom>
          <a:noFill/>
          <a:ln w="9525">
            <a:noFill/>
            <a:miter lim="800000"/>
            <a:headEnd/>
            <a:tailEnd/>
          </a:ln>
        </p:spPr>
        <p:txBody>
          <a:bodyPr wrap="none">
            <a:spAutoFit/>
          </a:bodyPr>
          <a:lstStyle/>
          <a:p>
            <a:pPr>
              <a:lnSpc>
                <a:spcPct val="150000"/>
              </a:lnSpc>
            </a:pPr>
            <a:r>
              <a:rPr lang="fa-IR" sz="3200" dirty="0">
                <a:solidFill>
                  <a:srgbClr val="5D110F"/>
                </a:solidFill>
                <a:cs typeface="B Titr" pitchFamily="2" charset="-78"/>
              </a:rPr>
              <a:t>فصل </a:t>
            </a:r>
            <a:r>
              <a:rPr lang="fa-IR" sz="3200" dirty="0" smtClean="0">
                <a:solidFill>
                  <a:srgbClr val="5D110F"/>
                </a:solidFill>
                <a:cs typeface="B Titr" pitchFamily="2" charset="-78"/>
              </a:rPr>
              <a:t>هشتم </a:t>
            </a:r>
            <a:r>
              <a:rPr lang="fa-IR" sz="3200" dirty="0">
                <a:solidFill>
                  <a:srgbClr val="5D110F"/>
                </a:solidFill>
                <a:cs typeface="B Titr" pitchFamily="2" charset="-78"/>
              </a:rPr>
              <a:t>: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451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452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07566"/>
            <a:ext cx="9144000" cy="107721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سنگ بنای رفتار های منصفانه</a:t>
            </a:r>
          </a:p>
          <a:p>
            <a:pPr algn="ctr"/>
            <a:r>
              <a:rPr lang="fa-IR" sz="3200" dirty="0" smtClean="0">
                <a:solidFill>
                  <a:srgbClr val="5D110F"/>
                </a:solidFill>
                <a:cs typeface="B Titr" pitchFamily="2" charset="-78"/>
              </a:rPr>
              <a:t>چرا باید با کارکنان رفتاری منصفانه داشت؟ </a:t>
            </a:r>
            <a:endParaRPr lang="fa-IR" sz="3200" dirty="0">
              <a:solidFill>
                <a:srgbClr val="5D110F"/>
              </a:solidFill>
              <a:cs typeface="B Titr" pitchFamily="2" charset="-78"/>
            </a:endParaRPr>
          </a:p>
        </p:txBody>
      </p:sp>
      <p:cxnSp>
        <p:nvCxnSpPr>
          <p:cNvPr id="3" name="Straight Connector 2"/>
          <p:cNvCxnSpPr/>
          <p:nvPr/>
        </p:nvCxnSpPr>
        <p:spPr>
          <a:xfrm>
            <a:off x="928662" y="155679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628800"/>
            <a:ext cx="8821613" cy="483209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هیچ گاه رفتار منصفانه برای مدیران به اندازه امروز اهمیت نداشته است .فرایند منصفانه به صورت یکی از ابزارهای قدرتمند مدیریت در آمده است که شرکت ها می توانند بدان وسیله سیر تحولی و انتقال از شرکت های تولیدی به ” شرکت های مبتنی بر دانش ”را بپیمایند.در این سیر انتقالی ایجاد ارزش به میزان زیادی به ارائه نظرها , عقیده ها و نو آوری ها بستگی دارد. فرایند منصفانه به شیوه ای ژرف بر نگرش و رفتار هایی اثر می گذارد که در امر عملکرد های عالی ، نقشی سرنوشت ساز دارند ، همچنین باعث ایجاد اطمینان و ابراز نظر های سازنده می شود.مدیران می توانند بدان وسیله به مشکل ترین و حتی سهمگین ترین اهداف دست یابند ، در حالی که از همکاری داوطلبانه کارکنان مربوطه بهره مند گردند.بدون وجود فرایند های منصفانه شاید نتوان به راحتی به نتایجی که مورد علاقه کارکنان است دست پیدا کرد.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42875" y="404664"/>
            <a:ext cx="8749605" cy="5840060"/>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pPr>
            <a:r>
              <a:rPr lang="fa-IR" sz="3600" dirty="0" smtClean="0">
                <a:cs typeface="B Nazanin" pitchFamily="2" charset="-78"/>
              </a:rPr>
              <a:t>سازمان برای اینکه روابط با کارکنان را تقویت نماید باید گام های ملموس و واقعی به شرح زیر بردارد:ایجاد ارتباطات دو طرفه ،تضمین داشتن رفتار معقول و منصفانه ،رسیدگی به تقاضت ها و خواست های کارکنان ، حفظ حریم شخصی کارکنان ،اقداماتی مثبت در راه تقویت مسیر های شغلی آنان و رسیدگی به اموری که در این زمینه مطرح است مانند شیوه منتظر خدمت کردن افراد و بازنشسته نمودن آنان.</a:t>
            </a:r>
            <a:endParaRPr lang="fa-IR" sz="36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ایجاد ارتباطات دو طرفه </a:t>
            </a:r>
            <a:endParaRPr lang="fa-IR" sz="3200" dirty="0">
              <a:solidFill>
                <a:srgbClr val="5D110F"/>
              </a:solidFill>
              <a:cs typeface="B Titr" pitchFamily="2" charset="-78"/>
            </a:endParaRPr>
          </a:p>
        </p:txBody>
      </p:sp>
      <p:cxnSp>
        <p:nvCxnSpPr>
          <p:cNvPr id="3" name="Straight Connector 2"/>
          <p:cNvCxnSpPr/>
          <p:nvPr/>
        </p:nvCxnSpPr>
        <p:spPr>
          <a:xfrm>
            <a:off x="928662"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052736"/>
            <a:ext cx="8821613" cy="5306068"/>
          </a:xfrm>
          <a:prstGeom prst="rect">
            <a:avLst/>
          </a:prstGeom>
          <a:noFill/>
          <a:ln w="9525">
            <a:noFill/>
            <a:miter lim="800000"/>
            <a:headEnd/>
            <a:tailEnd/>
          </a:ln>
        </p:spPr>
        <p:txBody>
          <a:bodyPr wrap="square">
            <a:spAutoFit/>
          </a:bodyPr>
          <a:lstStyle/>
          <a:p>
            <a:pPr indent="355600" algn="justLow">
              <a:lnSpc>
                <a:spcPct val="110000"/>
              </a:lnSpc>
              <a:spcBef>
                <a:spcPts val="0"/>
              </a:spcBef>
              <a:spcAft>
                <a:spcPts val="0"/>
              </a:spcAft>
              <a:buFontTx/>
              <a:buBlip>
                <a:blip r:embed="rId2"/>
              </a:buBlip>
            </a:pPr>
            <a:r>
              <a:rPr lang="fa-IR" sz="2800" dirty="0" smtClean="0">
                <a:cs typeface="B Nazanin" pitchFamily="2" charset="-78"/>
              </a:rPr>
              <a:t>معمولأ مقصود از واژه منصفانه این است که باید ارتباطات دو طرفه وجود داشته باشد ، طرف مقابل به حرف های شما گوش بدهد ، در آن صورت این علامت مخابره می شود که وی با شما رفتاری منصفانه داشته است.سه اصل می توانند روحیه مبتنی بر وجود انصاف و عدالت را تقویت نمایند . آنها عبارتند از ” شرکت دادن ” افراد در امور ، ”توضیح دادن“ یعنی حصول اطمینان از اینکه افراد ذیربط و آنان که از این تصمیمات متاثر می شوند ، تصمیمات نهائی را به خوبی درک کرده و می دانند که تصمیمات مزبور بر چه پایه و اساسی گذاشته شده و سرانجام ” روشن ساختن انتظارات“ یعنی اطمینان حاصل کنند که افراد خوب می دانند کارهایشان با چه معیار هایی سنجیده می شود و در صورت ارتکاب خلاف ، چگونه تنبیه و توبیخ خواهند شد. تحقیقات نشان دهنده این است که مدیران نسبت به گذشته تمایل کمتری دارند تا به مسابل کارکنان گوش کنند. </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برنامه های تشویق به ابراز نظر </a:t>
            </a:r>
            <a:endParaRPr lang="fa-IR" sz="3200" dirty="0">
              <a:solidFill>
                <a:srgbClr val="5D110F"/>
              </a:solidFill>
              <a:cs typeface="B Titr" pitchFamily="2" charset="-78"/>
            </a:endParaRPr>
          </a:p>
        </p:txBody>
      </p:sp>
      <p:cxnSp>
        <p:nvCxnSpPr>
          <p:cNvPr id="3" name="Straight Connector 2"/>
          <p:cNvCxnSpPr/>
          <p:nvPr/>
        </p:nvCxnSpPr>
        <p:spPr>
          <a:xfrm>
            <a:off x="928662"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312307"/>
            <a:ext cx="8821613" cy="4708981"/>
          </a:xfrm>
          <a:prstGeom prst="rect">
            <a:avLst/>
          </a:prstGeom>
          <a:noFill/>
          <a:ln w="9525">
            <a:noFill/>
            <a:miter lim="800000"/>
            <a:headEnd/>
            <a:tailEnd/>
          </a:ln>
        </p:spPr>
        <p:txBody>
          <a:bodyPr wrap="square">
            <a:spAutoFit/>
          </a:bodyPr>
          <a:lstStyle/>
          <a:p>
            <a:pPr indent="355600" algn="justLow">
              <a:spcBef>
                <a:spcPts val="1200"/>
              </a:spcBef>
              <a:spcAft>
                <a:spcPts val="1200"/>
              </a:spcAft>
              <a:buFontTx/>
              <a:buBlip>
                <a:blip r:embed="rId2"/>
              </a:buBlip>
            </a:pPr>
            <a:r>
              <a:rPr lang="fa-IR" sz="2800" dirty="0" smtClean="0">
                <a:cs typeface="B Nazanin" pitchFamily="2" charset="-78"/>
              </a:rPr>
              <a:t>برخی از برنامه ها را که </a:t>
            </a:r>
            <a:r>
              <a:rPr lang="fa-IR" sz="2800" b="1" dirty="0" smtClean="0">
                <a:cs typeface="B Nazanin" pitchFamily="2" charset="-78"/>
              </a:rPr>
              <a:t>برنامه تشویق به ابراز نظر </a:t>
            </a:r>
            <a:r>
              <a:rPr lang="fa-IR" sz="2800" dirty="0" smtClean="0">
                <a:cs typeface="B Nazanin" pitchFamily="2" charset="-78"/>
              </a:rPr>
              <a:t> می نامند با این هدف به اجرا در می آید که ارتباطات مسیر رو به بالا را بپیمایند و چنین ارتباطی ر ا تقویت نمایند. به بیانی دیگر هدف این است که کارکنان تشویق شوند در باره همه مسایل ، از خراب بودن ماشین های خود کار تا مسافرت های بیش از حد مقامات که موجب حیف و میل پول شرکت می شود ، با مقامات ارشد بحث و تبادل نظر نمایند.</a:t>
            </a:r>
          </a:p>
          <a:p>
            <a:pPr indent="355600" algn="justLow">
              <a:spcBef>
                <a:spcPts val="1200"/>
              </a:spcBef>
              <a:spcAft>
                <a:spcPts val="1200"/>
              </a:spcAft>
              <a:buFontTx/>
              <a:buBlip>
                <a:blip r:embed="rId2"/>
              </a:buBlip>
            </a:pPr>
            <a:r>
              <a:rPr lang="fa-IR" sz="2800" b="1" dirty="0" smtClean="0">
                <a:cs typeface="B Nazanin" pitchFamily="2" charset="-78"/>
              </a:rPr>
              <a:t>دیدگاه شما چیست؟</a:t>
            </a:r>
            <a:r>
              <a:rPr lang="fa-IR" sz="2800" dirty="0" smtClean="0">
                <a:cs typeface="B Nazanin" pitchFamily="2" charset="-78"/>
              </a:rPr>
              <a:t>بسیاری از شرکت ها به صورت مرتب </a:t>
            </a:r>
            <a:r>
              <a:rPr lang="fa-IR" sz="2800" b="1" dirty="0" smtClean="0">
                <a:cs typeface="B Nazanin" pitchFamily="2" charset="-78"/>
              </a:rPr>
              <a:t>افکارسنجی </a:t>
            </a:r>
            <a:r>
              <a:rPr lang="fa-IR" sz="2800" dirty="0" smtClean="0">
                <a:cs typeface="B Nazanin" pitchFamily="2" charset="-78"/>
              </a:rPr>
              <a:t> انجام می دهند . این پرسش نامه ها بی نام است.کارکنان می توانند دیدگاه ها و احساسات خود را در باره شرکت و مدیران ابراز نمایند و نیز در باره میزان حقوق ، مزایا و خدماتی که شرکت به آنها ارائه میکند ، ابراز نظر نمایند.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0800000">
            <a:off x="1071539" y="1071546"/>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438" y="620688"/>
            <a:ext cx="8929687" cy="6201698"/>
          </a:xfrm>
          <a:prstGeom prst="rect">
            <a:avLst/>
          </a:prstGeom>
          <a:noFill/>
        </p:spPr>
        <p:txBody>
          <a:bodyPr rtlCol="1">
            <a:spAutoFit/>
          </a:bodyPr>
          <a:lstStyle/>
          <a:p>
            <a:pPr marL="450850" indent="-450850" algn="justLow">
              <a:lnSpc>
                <a:spcPct val="200000"/>
              </a:lnSpc>
              <a:spcBef>
                <a:spcPts val="600"/>
              </a:spcBef>
              <a:spcAft>
                <a:spcPts val="300"/>
              </a:spcAft>
              <a:defRPr/>
            </a:pPr>
            <a:r>
              <a:rPr lang="fa-IR" sz="3200" dirty="0" smtClean="0">
                <a:latin typeface="Arial" pitchFamily="34" charset="0"/>
                <a:cs typeface="B Nazanin" pitchFamily="2" charset="-78"/>
              </a:rPr>
              <a:t>وظایف مدیران متخصص در منابع انسانی به شرح زیر است:</a:t>
            </a:r>
          </a:p>
          <a:p>
            <a:pPr marL="450850" indent="-450850" algn="justLow">
              <a:lnSpc>
                <a:spcPct val="200000"/>
              </a:lnSpc>
              <a:spcBef>
                <a:spcPts val="600"/>
              </a:spcBef>
              <a:spcAft>
                <a:spcPts val="300"/>
              </a:spcAft>
              <a:buFontTx/>
              <a:buBlip>
                <a:blip r:embed="rId2"/>
              </a:buBlip>
              <a:defRPr/>
            </a:pPr>
            <a:r>
              <a:rPr lang="fa-IR" sz="2400" b="1" dirty="0" smtClean="0">
                <a:latin typeface="Arial" pitchFamily="34" charset="0"/>
                <a:cs typeface="B Nazanin" pitchFamily="2" charset="-78"/>
              </a:rPr>
              <a:t>کارمند یابی</a:t>
            </a:r>
          </a:p>
          <a:p>
            <a:pPr marL="450850" indent="-450850" algn="justLow">
              <a:lnSpc>
                <a:spcPct val="200000"/>
              </a:lnSpc>
              <a:spcBef>
                <a:spcPts val="600"/>
              </a:spcBef>
              <a:spcAft>
                <a:spcPts val="300"/>
              </a:spcAft>
              <a:buFontTx/>
              <a:buBlip>
                <a:blip r:embed="rId2"/>
              </a:buBlip>
              <a:defRPr/>
            </a:pPr>
            <a:r>
              <a:rPr lang="fa-IR" sz="2400" b="1" dirty="0" smtClean="0">
                <a:latin typeface="Arial" pitchFamily="34" charset="0"/>
                <a:cs typeface="B Nazanin" pitchFamily="2" charset="-78"/>
              </a:rPr>
              <a:t>تجزیه و تحلیل شغل</a:t>
            </a:r>
          </a:p>
          <a:p>
            <a:pPr marL="450850" indent="-450850" algn="justLow">
              <a:lnSpc>
                <a:spcPct val="200000"/>
              </a:lnSpc>
              <a:spcBef>
                <a:spcPts val="600"/>
              </a:spcBef>
              <a:spcAft>
                <a:spcPts val="300"/>
              </a:spcAft>
              <a:buFontTx/>
              <a:buBlip>
                <a:blip r:embed="rId2"/>
              </a:buBlip>
              <a:defRPr/>
            </a:pPr>
            <a:r>
              <a:rPr lang="fa-IR" sz="2400" b="1" dirty="0" smtClean="0">
                <a:latin typeface="Arial" pitchFamily="34" charset="0"/>
                <a:cs typeface="B Nazanin" pitchFamily="2" charset="-78"/>
              </a:rPr>
              <a:t>تعیین حقوق و مزایا</a:t>
            </a:r>
          </a:p>
          <a:p>
            <a:pPr marL="450850" indent="-450850" algn="justLow">
              <a:lnSpc>
                <a:spcPct val="200000"/>
              </a:lnSpc>
              <a:spcBef>
                <a:spcPts val="600"/>
              </a:spcBef>
              <a:spcAft>
                <a:spcPts val="300"/>
              </a:spcAft>
              <a:buFontTx/>
              <a:buBlip>
                <a:blip r:embed="rId2"/>
              </a:buBlip>
              <a:defRPr/>
            </a:pPr>
            <a:r>
              <a:rPr lang="fa-IR" sz="2400" b="1" dirty="0" smtClean="0">
                <a:latin typeface="Arial" pitchFamily="34" charset="0"/>
                <a:cs typeface="B Nazanin" pitchFamily="2" charset="-78"/>
              </a:rPr>
              <a:t>متخصص در زمینه آموزش </a:t>
            </a:r>
          </a:p>
          <a:p>
            <a:pPr marL="450850" indent="-450850" algn="justLow">
              <a:lnSpc>
                <a:spcPct val="200000"/>
              </a:lnSpc>
              <a:spcBef>
                <a:spcPts val="600"/>
              </a:spcBef>
              <a:spcAft>
                <a:spcPts val="300"/>
              </a:spcAft>
              <a:buFontTx/>
              <a:buBlip>
                <a:blip r:embed="rId2"/>
              </a:buBlip>
              <a:defRPr/>
            </a:pPr>
            <a:r>
              <a:rPr lang="fa-IR" sz="2400" b="1" dirty="0" smtClean="0">
                <a:latin typeface="Arial" pitchFamily="34" charset="0"/>
                <a:cs typeface="B Nazanin" pitchFamily="2" charset="-78"/>
              </a:rPr>
              <a:t>متخصص در زمینه روابط کار</a:t>
            </a:r>
          </a:p>
          <a:p>
            <a:pPr marL="450850" indent="-450850" algn="justLow">
              <a:lnSpc>
                <a:spcPct val="200000"/>
              </a:lnSpc>
              <a:spcBef>
                <a:spcPts val="600"/>
              </a:spcBef>
              <a:spcAft>
                <a:spcPts val="300"/>
              </a:spcAft>
              <a:buFontTx/>
              <a:buBlip>
                <a:blip r:embed="rId2"/>
              </a:buBlip>
              <a:defRPr/>
            </a:pPr>
            <a:endParaRPr lang="fa-IR" sz="2400" b="1" dirty="0" smtClean="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19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19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برنامه هائی که مسیر بالا به پایین می پیمایند </a:t>
            </a:r>
            <a:endParaRPr lang="fa-IR" sz="3200" dirty="0">
              <a:solidFill>
                <a:srgbClr val="5D110F"/>
              </a:solidFill>
              <a:cs typeface="B Titr" pitchFamily="2" charset="-78"/>
            </a:endParaRPr>
          </a:p>
        </p:txBody>
      </p:sp>
      <p:cxnSp>
        <p:nvCxnSpPr>
          <p:cNvPr id="3" name="Straight Connector 2"/>
          <p:cNvCxnSpPr/>
          <p:nvPr/>
        </p:nvCxnSpPr>
        <p:spPr>
          <a:xfrm>
            <a:off x="928662"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379" y="1228248"/>
            <a:ext cx="8857109" cy="3939540"/>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Blip>
                <a:blip r:embed="rId2"/>
              </a:buBlip>
            </a:pPr>
            <a:r>
              <a:rPr lang="fa-IR" sz="3200" dirty="0" smtClean="0">
                <a:cs typeface="B Nazanin" pitchFamily="2" charset="-78"/>
              </a:rPr>
              <a:t>شرکت هایی چون ”ساترن ” داده های بسیار زیادی در مورد عملکرد شرکت و چشم اندازهای آینده مربوط به عملیات به کارکنان می دهند. هدف از اجرای چنین کاری  تقویت اعتماد متقابل است.</a:t>
            </a:r>
          </a:p>
          <a:p>
            <a:pPr indent="355600" algn="justLow">
              <a:lnSpc>
                <a:spcPct val="150000"/>
              </a:lnSpc>
              <a:spcBef>
                <a:spcPts val="1200"/>
              </a:spcBef>
              <a:spcAft>
                <a:spcPts val="0"/>
              </a:spcAft>
              <a:buBlip>
                <a:blip r:embed="rId2"/>
              </a:buBlip>
            </a:pPr>
            <a:r>
              <a:rPr lang="fa-IR" sz="3200" dirty="0" smtClean="0">
                <a:cs typeface="B Nazanin" pitchFamily="2" charset="-78"/>
              </a:rPr>
              <a:t>شرکت ساترن چندین </a:t>
            </a:r>
            <a:r>
              <a:rPr lang="fa-IR" sz="3200" b="1" dirty="0" smtClean="0">
                <a:cs typeface="B Nazanin" pitchFamily="2" charset="-78"/>
              </a:rPr>
              <a:t> برنامه که مسیر بالا به پایین </a:t>
            </a:r>
            <a:r>
              <a:rPr lang="fa-IR" sz="3200" dirty="0" smtClean="0">
                <a:cs typeface="B Nazanin" pitchFamily="2" charset="-78"/>
              </a:rPr>
              <a:t> می پیمایند به اجرا در می آورد تا همه داده ها را به کارکنان بدهد.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7113"/>
            <a:ext cx="9144000" cy="1015663"/>
          </a:xfrm>
          <a:prstGeom prst="rect">
            <a:avLst/>
          </a:prstGeom>
          <a:noFill/>
          <a:ln w="9525">
            <a:noFill/>
            <a:miter lim="800000"/>
            <a:headEnd/>
            <a:tailEnd/>
          </a:ln>
        </p:spPr>
        <p:txBody>
          <a:bodyPr>
            <a:spAutoFit/>
          </a:bodyPr>
          <a:lstStyle/>
          <a:p>
            <a:pPr algn="ctr"/>
            <a:r>
              <a:rPr lang="fa-IR" sz="2800" dirty="0" smtClean="0">
                <a:solidFill>
                  <a:srgbClr val="5D110F"/>
                </a:solidFill>
                <a:cs typeface="B Titr" pitchFamily="2" charset="-78"/>
              </a:rPr>
              <a:t>رفتار منصفانه تضمین شده و اجرای مقررات انضباطی در باره کارکنان</a:t>
            </a:r>
          </a:p>
          <a:p>
            <a:pPr algn="ctr"/>
            <a:r>
              <a:rPr lang="fa-IR" sz="3200" dirty="0" smtClean="0">
                <a:solidFill>
                  <a:srgbClr val="5D110F"/>
                </a:solidFill>
                <a:cs typeface="B Titr" pitchFamily="2" charset="-78"/>
              </a:rPr>
              <a:t>رسیدگی به شکایت ها </a:t>
            </a:r>
            <a:endParaRPr lang="fa-IR" sz="3200" dirty="0">
              <a:solidFill>
                <a:srgbClr val="5D110F"/>
              </a:solidFill>
              <a:cs typeface="B Titr" pitchFamily="2" charset="-78"/>
            </a:endParaRPr>
          </a:p>
        </p:txBody>
      </p:sp>
      <p:cxnSp>
        <p:nvCxnSpPr>
          <p:cNvPr id="3" name="Straight Connector 2"/>
          <p:cNvCxnSpPr/>
          <p:nvPr/>
        </p:nvCxnSpPr>
        <p:spPr>
          <a:xfrm>
            <a:off x="1000100" y="141277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496" y="1484784"/>
            <a:ext cx="9001125" cy="483209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در محل کار همیشه به صورت بالقوه امکان وجود شکایت و ابراز نارضایتی وجود دارد. در بیشتر شرکت ها موضوع تعیین دستمزد ، ساعت کار  یا شرایط کار همواره منشا اصلی شکایت ها و دادخواهی ها بوده است.موضوع مقررات انضباطی و مساله های مربوط به سابقه خدمت  یا ارشدیت در ردیف اول چنین فهرستی قرار می گیرند.بسیاری از شرکت ها کانال هایی را در نظر می گیرند که کارکنان می توانند بدان وسیله شکایت های خود را مطرح نمایند.در شرکت هایی که اعضا ، عضو اتحادیه هستند ، اغلب مساله رسیدگی به شکایت را ” اجرای قرارداد“ می نامند.</a:t>
            </a:r>
          </a:p>
          <a:p>
            <a:pPr indent="355600" algn="justLow">
              <a:spcBef>
                <a:spcPts val="0"/>
              </a:spcBef>
              <a:spcAft>
                <a:spcPts val="0"/>
              </a:spcAft>
              <a:buFontTx/>
              <a:buBlip>
                <a:blip r:embed="rId2"/>
              </a:buBlip>
            </a:pPr>
            <a:r>
              <a:rPr lang="fa-IR" sz="2800" b="1" dirty="0" smtClean="0">
                <a:cs typeface="B Nazanin" pitchFamily="2" charset="-78"/>
              </a:rPr>
              <a:t>رهنمودهایی برای رسیدگی به شکایات :</a:t>
            </a:r>
            <a:r>
              <a:rPr lang="fa-IR" sz="2800" dirty="0" smtClean="0">
                <a:cs typeface="B Nazanin" pitchFamily="2" charset="-78"/>
              </a:rPr>
              <a:t>در وهله اول ، بهترین راه برای رسیدگی به شکایات این است که محیط کاری به گونه ای باشد که هیچ شکایتی وجود نداشته باشد.ایجاد چنین محیطی به توانایی رئیس در شناسایی ،تشخیص و اصلاح علت هایی است که موجب نارضایتی کارکنان می شود.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رفتار منصفانه تضمین شده در شرکت فداکس </a:t>
            </a:r>
            <a:endParaRPr lang="fa-IR" sz="3200" dirty="0">
              <a:solidFill>
                <a:srgbClr val="5D110F"/>
              </a:solidFill>
              <a:cs typeface="B Titr" pitchFamily="2" charset="-78"/>
            </a:endParaRPr>
          </a:p>
        </p:txBody>
      </p:sp>
      <p:cxnSp>
        <p:nvCxnSpPr>
          <p:cNvPr id="3" name="Straight Connector 2"/>
          <p:cNvCxnSpPr/>
          <p:nvPr/>
        </p:nvCxnSpPr>
        <p:spPr>
          <a:xfrm>
            <a:off x="928662" y="83671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6512" y="836712"/>
            <a:ext cx="9001125" cy="5693866"/>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برنامه ای را که شرکت فداکس در مورد </a:t>
            </a:r>
            <a:r>
              <a:rPr lang="fa-IR" sz="2800" b="1" dirty="0" smtClean="0">
                <a:cs typeface="B Nazanin" pitchFamily="2" charset="-78"/>
              </a:rPr>
              <a:t>رفتار منصفانه تضمین شده </a:t>
            </a:r>
            <a:r>
              <a:rPr lang="fa-IR" sz="2800" dirty="0" smtClean="0">
                <a:cs typeface="B Nazanin" pitchFamily="2" charset="-78"/>
              </a:rPr>
              <a:t>به اجرا در آورد به مرحله ای ورای رسیدگی به بسیاری از شکایت ها می رسد (کارکنان این شرکت عضو هیچ اتحادیه ای نیستند ) . بویژه وجود بند هایی جهت دادخواست شکایت ، باعث شده است که کارکنان بتوانند به راختی از این سیستم استفاده کنند و مدیران ارشد که در بالاترین سطوح سازمانی قرار دارند به صورت مرتب در جریان این شکایت ها قرار می گیرند.</a:t>
            </a:r>
          </a:p>
          <a:p>
            <a:pPr indent="355600" algn="justLow">
              <a:spcBef>
                <a:spcPts val="0"/>
              </a:spcBef>
              <a:spcAft>
                <a:spcPts val="0"/>
              </a:spcAft>
              <a:buFontTx/>
              <a:buBlip>
                <a:blip r:embed="rId2"/>
              </a:buBlip>
            </a:pPr>
            <a:r>
              <a:rPr lang="fa-IR" sz="2800" b="1" dirty="0" smtClean="0">
                <a:cs typeface="B Nazanin" pitchFamily="2" charset="-78"/>
              </a:rPr>
              <a:t>مراحل:</a:t>
            </a:r>
            <a:r>
              <a:rPr lang="fa-IR" sz="2800" dirty="0" smtClean="0">
                <a:cs typeface="B Nazanin" pitchFamily="2" charset="-78"/>
              </a:rPr>
              <a:t>شامل سه مرحله است .مرحله اول ،کسی که شکایت دارد ظرف 7 روز شکایت خود را به یکی از مدیران می دهد.سپس مسئول مستقیم ، مدیر ارشد و مدیر اداری تمام اطلاعات مربوطه را بررسی نموده و با شخص شاکی جلسه ای تشکیل می دهند.سپس در مورد اینکه آیا چنین مساله ای را تایید کنند ، دیدگاه او را اصلاح نمایند  یا عمل مدیریت را به طور کلی رد نمایند، تصمیم می گیرند وتصمیم گرفته شده را به صورت کتبی به شاکی و مسئول کارگزینی مربوطه (دایره منابع انسانی) می دهند.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476672"/>
            <a:ext cx="8964487" cy="5780044"/>
          </a:xfrm>
          <a:prstGeom prst="rect">
            <a:avLst/>
          </a:prstGeom>
          <a:noFill/>
          <a:ln w="9525">
            <a:noFill/>
            <a:miter lim="800000"/>
            <a:headEnd/>
            <a:tailEnd/>
          </a:ln>
        </p:spPr>
        <p:txBody>
          <a:bodyPr wrap="square">
            <a:spAutoFit/>
          </a:bodyPr>
          <a:lstStyle/>
          <a:p>
            <a:pPr indent="355600" algn="justLow">
              <a:lnSpc>
                <a:spcPct val="120000"/>
              </a:lnSpc>
              <a:spcBef>
                <a:spcPts val="0"/>
              </a:spcBef>
              <a:spcAft>
                <a:spcPts val="0"/>
              </a:spcAft>
              <a:buFontTx/>
              <a:buBlip>
                <a:blip r:embed="rId2"/>
              </a:buBlip>
            </a:pPr>
            <a:r>
              <a:rPr lang="fa-IR" sz="2800" dirty="0" smtClean="0">
                <a:cs typeface="B Nazanin" pitchFamily="2" charset="-78"/>
              </a:rPr>
              <a:t>در مرحله  دوم ، شکایت به یک مقام ارشد داده می شود ، این مقام معاونت و معاون ارشد ریاست ، تمام اطلاعات مربوطه را بررسی مسکنند ، در صورت لزوم تحقیقات بیشتری انجام می دهند سپس تصمیم گیری نموده و تصمیم گرفته شده را به صورت کتبی به شاکی و اداره کارگزینی می دهند. سرانجام در مرحله سوم ، مقامات ارشد اجرایی که نقش دادگاه فرجام خواهی را دارند به شکایت رسیدگی میکنند.شخصی که شکایت دارد 7 روز پس از تصمیمی که در مرحله دوم گرفته شد ، شکایت خود را به دایره روابط عمومی کارکنان می دهد . این دایره بررسی های لازم را انجام می دهدو تعهد میکند مانع از رفتار غیر معقول شود ، و جهت رای نهایی به هئیت اجرایی شرکت می دهند. این هئیت که نقش دادگاه فرجام خواهی را دارد (از مدیر عامل ،رئیس دایره کارکنان و سه معاون ارشد تشکیل می شود )پس از بررسی تمام اطلاعات مربوطه ،تصمیم قبلی را تایید یا رد می کند.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رعایت انصاف در مقررات انضباطی </a:t>
            </a:r>
            <a:endParaRPr lang="fa-IR" sz="3200" dirty="0">
              <a:solidFill>
                <a:srgbClr val="5D110F"/>
              </a:solidFill>
              <a:cs typeface="B Titr" pitchFamily="2" charset="-78"/>
            </a:endParaRPr>
          </a:p>
        </p:txBody>
      </p:sp>
      <p:cxnSp>
        <p:nvCxnSpPr>
          <p:cNvPr id="3" name="Straight Connector 2"/>
          <p:cNvCxnSpPr/>
          <p:nvPr/>
        </p:nvCxnSpPr>
        <p:spPr>
          <a:xfrm>
            <a:off x="857224"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251332"/>
            <a:ext cx="8821613" cy="4985980"/>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dirty="0" smtClean="0">
                <a:cs typeface="B Nazanin" pitchFamily="2" charset="-78"/>
              </a:rPr>
              <a:t>مقصود از </a:t>
            </a:r>
            <a:r>
              <a:rPr lang="fa-IR" sz="2800" b="1" dirty="0" smtClean="0">
                <a:cs typeface="B Nazanin" pitchFamily="2" charset="-78"/>
              </a:rPr>
              <a:t>انضباط </a:t>
            </a:r>
            <a:r>
              <a:rPr lang="fa-IR" sz="2800" dirty="0" smtClean="0">
                <a:cs typeface="B Nazanin" pitchFamily="2" charset="-78"/>
              </a:rPr>
              <a:t>این است که کارکنان را تشویق نمود در کار به شیوه ای معقول عمل یا رفتار نمایند. در یک سازمان آیین نامه ها و مقررات همان هدفی را تامین می نمایند که قوانین در جامعه تامین میکنند.هر گاه یکی از مقررات یا آیین نامه ها نقض شود به مقررات انضباطی تمسک می جویند.اگر فرایند اعمال مقررات انضباطی عادلانه و منصفانه باشد بر اساس سه پایه قرار خواهد داشت : اجرای مقررات ، وجود یک سیستم تنبیه و توبیخ که سیر تکاملی بپیماید بپیماید و سرانجام امکان فرجام خواهی.</a:t>
            </a:r>
          </a:p>
          <a:p>
            <a:pPr indent="355600" algn="justLow">
              <a:spcBef>
                <a:spcPts val="1200"/>
              </a:spcBef>
              <a:spcAft>
                <a:spcPts val="0"/>
              </a:spcAft>
              <a:buFontTx/>
              <a:buBlip>
                <a:blip r:embed="rId2"/>
              </a:buBlip>
            </a:pPr>
            <a:r>
              <a:rPr lang="fa-IR" sz="2800" dirty="0" smtClean="0">
                <a:cs typeface="B Nazanin" pitchFamily="2" charset="-78"/>
              </a:rPr>
              <a:t>نخستین پایه و اساس مقررات انضباطی این است که آیین نامه ها و مقررات مشخص و روشنی داشته باشد.هدف از تدوین چنین مقرراتی این است که ، پیشاپیش کارکنان را از رفتار های قابل قبول آگاه ساخت و به آنان گفته شود چه چیزهایی مجاز و غیر مجاز هستند.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379685"/>
            <a:ext cx="8749605" cy="6001643"/>
          </a:xfrm>
          <a:prstGeom prst="rect">
            <a:avLst/>
          </a:prstGeom>
          <a:noFill/>
          <a:ln w="9525">
            <a:noFill/>
            <a:miter lim="800000"/>
            <a:headEnd/>
            <a:tailEnd/>
          </a:ln>
        </p:spPr>
        <p:txBody>
          <a:bodyPr wrap="square">
            <a:spAutoFit/>
          </a:bodyPr>
          <a:lstStyle/>
          <a:p>
            <a:pPr indent="355600" algn="justLow">
              <a:lnSpc>
                <a:spcPct val="130000"/>
              </a:lnSpc>
              <a:spcBef>
                <a:spcPts val="1200"/>
              </a:spcBef>
              <a:spcAft>
                <a:spcPts val="0"/>
              </a:spcAft>
              <a:buFontTx/>
              <a:buBlip>
                <a:blip r:embed="rId2"/>
              </a:buBlip>
            </a:pPr>
            <a:r>
              <a:rPr lang="fa-IR" sz="2800" dirty="0" smtClean="0">
                <a:cs typeface="B Nazanin" pitchFamily="2" charset="-78"/>
              </a:rPr>
              <a:t>معمولأ این کارها در جلسه توجیه پذیری کارکنان تازه استخدام انجام می شود . در دفترچه ای که به هنگام استخدام و توجیه به افراد داده می شود مقررات و آیین نامه ها نوشته شده است.</a:t>
            </a:r>
          </a:p>
          <a:p>
            <a:pPr indent="355600" algn="justLow">
              <a:lnSpc>
                <a:spcPct val="130000"/>
              </a:lnSpc>
              <a:spcBef>
                <a:spcPts val="1200"/>
              </a:spcBef>
              <a:spcAft>
                <a:spcPts val="0"/>
              </a:spcAft>
              <a:buFontTx/>
              <a:buBlip>
                <a:blip r:embed="rId2"/>
              </a:buBlip>
            </a:pPr>
            <a:r>
              <a:rPr lang="fa-IR" sz="2800" dirty="0" smtClean="0">
                <a:cs typeface="B Nazanin" pitchFamily="2" charset="-78"/>
              </a:rPr>
              <a:t>وجود سیستمی از کیفر و پاداش که سیر تکاملی بپیماید به عنوان دومین پایه و اساس مقررات انضباطی اثر بخش شناخته شده است.تنبیه و توبیخ می تواند به صورت اخطار شفاهی ، اخطار کتبی ، معلق شدن از کار یا اخراج باشد. شدت تنبیه ، به خطای انجام شده و تکرار خطا بستگی دارد.</a:t>
            </a:r>
          </a:p>
          <a:p>
            <a:pPr indent="355600" algn="justLow">
              <a:lnSpc>
                <a:spcPct val="130000"/>
              </a:lnSpc>
              <a:spcBef>
                <a:spcPts val="1200"/>
              </a:spcBef>
              <a:spcAft>
                <a:spcPts val="0"/>
              </a:spcAft>
              <a:buFontTx/>
              <a:buBlip>
                <a:blip r:embed="rId2"/>
              </a:buBlip>
            </a:pPr>
            <a:r>
              <a:rPr lang="fa-IR" sz="2800" dirty="0" smtClean="0">
                <a:cs typeface="B Nazanin" pitchFamily="2" charset="-78"/>
              </a:rPr>
              <a:t>سرانجام بخشی از فرایند اعمال مقررات انضباطی این است که فرد حق فرجام خواهی و یا استیناف داشته باشد. وجود چنین شرطی باعث می شود که کارکنان بپذیرند مقررات به صورتی عادلانه و منصفانه در مورد آنان اجرا شده است.</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رهنمود هایی در اجرای مقررات انضباطی </a:t>
            </a:r>
            <a:endParaRPr lang="fa-IR" sz="3200" dirty="0">
              <a:solidFill>
                <a:srgbClr val="5D110F"/>
              </a:solidFill>
              <a:cs typeface="B Titr" pitchFamily="2" charset="-78"/>
            </a:endParaRPr>
          </a:p>
        </p:txBody>
      </p:sp>
      <p:cxnSp>
        <p:nvCxnSpPr>
          <p:cNvPr id="3" name="Straight Connector 2"/>
          <p:cNvCxnSpPr/>
          <p:nvPr/>
        </p:nvCxnSpPr>
        <p:spPr>
          <a:xfrm>
            <a:off x="928662"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95534" y="980728"/>
            <a:ext cx="8905591" cy="5355312"/>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600" dirty="0" smtClean="0">
                <a:cs typeface="B Nazanin" pitchFamily="2" charset="-78"/>
              </a:rPr>
              <a:t>باید مدارک مستند مبنی بر ارتکاب اشتباه کارگر یا کارمند در دست باشد تا بتوان اتهام وارد کرد.</a:t>
            </a:r>
          </a:p>
          <a:p>
            <a:pPr indent="355600" algn="justLow">
              <a:spcBef>
                <a:spcPts val="600"/>
              </a:spcBef>
              <a:spcAft>
                <a:spcPts val="0"/>
              </a:spcAft>
              <a:buFontTx/>
              <a:buBlip>
                <a:blip r:embed="rId2"/>
              </a:buBlip>
            </a:pPr>
            <a:r>
              <a:rPr lang="fa-IR" sz="2600" dirty="0" smtClean="0">
                <a:cs typeface="B Nazanin" pitchFamily="2" charset="-78"/>
              </a:rPr>
              <a:t>باید دقت نمود که حقوق فرد رعایت و حفظ شود.</a:t>
            </a:r>
          </a:p>
          <a:p>
            <a:pPr indent="355600" algn="justLow">
              <a:spcBef>
                <a:spcPts val="600"/>
              </a:spcBef>
              <a:spcAft>
                <a:spcPts val="0"/>
              </a:spcAft>
              <a:buFontTx/>
              <a:buBlip>
                <a:blip r:embed="rId2"/>
              </a:buBlip>
            </a:pPr>
            <a:r>
              <a:rPr lang="fa-IR" sz="2600" dirty="0" smtClean="0">
                <a:cs typeface="B Nazanin" pitchFamily="2" charset="-78"/>
              </a:rPr>
              <a:t>اعمال مقررات انضباطی باید با شیوه ای که مدیریت در برابر رویداد های مشابه واکنش نشان می دهد سازگار باشد.</a:t>
            </a:r>
          </a:p>
          <a:p>
            <a:pPr indent="355600" algn="justLow">
              <a:spcBef>
                <a:spcPts val="600"/>
              </a:spcBef>
              <a:spcAft>
                <a:spcPts val="0"/>
              </a:spcAft>
              <a:buFontTx/>
              <a:buBlip>
                <a:blip r:embed="rId2"/>
              </a:buBlip>
            </a:pPr>
            <a:r>
              <a:rPr lang="fa-IR" sz="2600" dirty="0" smtClean="0">
                <a:cs typeface="B Nazanin" pitchFamily="2" charset="-78"/>
              </a:rPr>
              <a:t>در مورد رفتار نادرست فرد باید به صورتی مناسب به وی اخطار کرد و او را از اعمال مقررات انضباطی و نتایج حاصل آگاه نمود.</a:t>
            </a:r>
          </a:p>
          <a:p>
            <a:pPr indent="355600" algn="justLow">
              <a:spcBef>
                <a:spcPts val="600"/>
              </a:spcBef>
              <a:spcAft>
                <a:spcPts val="0"/>
              </a:spcAft>
              <a:buFontTx/>
              <a:buBlip>
                <a:blip r:embed="rId2"/>
              </a:buBlip>
            </a:pPr>
            <a:r>
              <a:rPr lang="fa-IR" sz="2600" dirty="0" smtClean="0">
                <a:cs typeface="B Nazanin" pitchFamily="2" charset="-78"/>
              </a:rPr>
              <a:t>مقرراتی که نقض شده باید به شیوه ای معقول با عملیات بی خطر و کارایی محیط ویژه کارارتباط داشته باشد.</a:t>
            </a:r>
          </a:p>
          <a:p>
            <a:pPr indent="355600" algn="justLow">
              <a:spcBef>
                <a:spcPts val="600"/>
              </a:spcBef>
              <a:spcAft>
                <a:spcPts val="0"/>
              </a:spcAft>
              <a:buFontTx/>
              <a:buBlip>
                <a:blip r:embed="rId2"/>
              </a:buBlip>
            </a:pPr>
            <a:r>
              <a:rPr lang="fa-IR" sz="2600" dirty="0" smtClean="0">
                <a:cs typeface="B Nazanin" pitchFamily="2" charset="-78"/>
              </a:rPr>
              <a:t>مدیریت پیش از اجرای مقررات ، باید به صورتی منصفانه ، معقول و مناسب موضوع را بررسی کند.</a:t>
            </a:r>
          </a:p>
          <a:p>
            <a:pPr indent="355600" algn="justLow">
              <a:spcBef>
                <a:spcPts val="600"/>
              </a:spcBef>
              <a:spcAft>
                <a:spcPts val="0"/>
              </a:spcAft>
              <a:buFontTx/>
              <a:buBlip>
                <a:blip r:embed="rId2"/>
              </a:buBlip>
            </a:pPr>
            <a:r>
              <a:rPr lang="fa-IR" sz="2600" dirty="0" smtClean="0">
                <a:cs typeface="B Nazanin" pitchFamily="2" charset="-78"/>
              </a:rPr>
              <a:t>این بررسی باید مدارک و شواهدی ملموس ، مربوط به رفتار ناشایست به دست دهد.</a:t>
            </a:r>
            <a:endParaRPr lang="fa-IR" sz="26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428604"/>
            <a:ext cx="8821613" cy="5855449"/>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pPr>
            <a:r>
              <a:rPr lang="fa-IR" sz="2800" dirty="0" smtClean="0">
                <a:cs typeface="B Nazanin" pitchFamily="2" charset="-78"/>
              </a:rPr>
              <a:t>سرانجام باید هیچ نوع تبعیضی ، مقررات ،دستورات یا تنبیه و توبیخ به اجرا درآید یا اعمال گردد.</a:t>
            </a:r>
          </a:p>
          <a:p>
            <a:pPr indent="355600" algn="justLow">
              <a:lnSpc>
                <a:spcPct val="150000"/>
              </a:lnSpc>
              <a:spcBef>
                <a:spcPts val="0"/>
              </a:spcBef>
              <a:spcAft>
                <a:spcPts val="0"/>
              </a:spcAft>
              <a:buFontTx/>
              <a:buBlip>
                <a:blip r:embed="rId2"/>
              </a:buBlip>
            </a:pPr>
            <a:r>
              <a:rPr lang="fa-IR" sz="2800" dirty="0" smtClean="0">
                <a:cs typeface="B Nazanin" pitchFamily="2" charset="-78"/>
              </a:rPr>
              <a:t>نوع تنبیه باید با رفتار نادرست کارکنان و با توجه به سابقه فرد یا افراد ، رابطه ای معقول داشته باشند.</a:t>
            </a:r>
          </a:p>
          <a:p>
            <a:pPr indent="355600" algn="justLow">
              <a:lnSpc>
                <a:spcPct val="150000"/>
              </a:lnSpc>
              <a:spcBef>
                <a:spcPts val="0"/>
              </a:spcBef>
              <a:spcAft>
                <a:spcPts val="0"/>
              </a:spcAft>
              <a:buFontTx/>
              <a:buBlip>
                <a:blip r:embed="rId2"/>
              </a:buBlip>
            </a:pPr>
            <a:r>
              <a:rPr lang="fa-IR" sz="2800" dirty="0" smtClean="0">
                <a:cs typeface="B Nazanin" pitchFamily="2" charset="-78"/>
              </a:rPr>
              <a:t>کارگر یا کارمند باید حق مشاوره داشته باشد.</a:t>
            </a:r>
          </a:p>
          <a:p>
            <a:pPr indent="355600" algn="justLow">
              <a:lnSpc>
                <a:spcPct val="150000"/>
              </a:lnSpc>
              <a:spcBef>
                <a:spcPts val="0"/>
              </a:spcBef>
              <a:spcAft>
                <a:spcPts val="0"/>
              </a:spcAft>
              <a:buFontTx/>
              <a:buBlip>
                <a:blip r:embed="rId2"/>
              </a:buBlip>
            </a:pPr>
            <a:r>
              <a:rPr lang="fa-IR" sz="2800" dirty="0" smtClean="0">
                <a:cs typeface="B Nazanin" pitchFamily="2" charset="-78"/>
              </a:rPr>
              <a:t>به هنگام اعمال مقررات نباید به زیر دست و مقام انسانی وی توهین شود. </a:t>
            </a:r>
          </a:p>
          <a:p>
            <a:pPr indent="355600" algn="justLow">
              <a:lnSpc>
                <a:spcPct val="150000"/>
              </a:lnSpc>
              <a:spcBef>
                <a:spcPts val="0"/>
              </a:spcBef>
              <a:spcAft>
                <a:spcPts val="0"/>
              </a:spcAft>
              <a:buFontTx/>
              <a:buBlip>
                <a:blip r:embed="rId2"/>
              </a:buBlip>
            </a:pPr>
            <a:r>
              <a:rPr lang="fa-IR" sz="2800" dirty="0" smtClean="0">
                <a:cs typeface="B Nazanin" pitchFamily="2" charset="-78"/>
              </a:rPr>
              <a:t>باید به یاد داشته باشید که بار ارائه دلیل بر شما تحمیل می شود.</a:t>
            </a:r>
          </a:p>
          <a:p>
            <a:pPr indent="355600" algn="justLow">
              <a:lnSpc>
                <a:spcPct val="150000"/>
              </a:lnSpc>
              <a:spcBef>
                <a:spcPts val="0"/>
              </a:spcBef>
              <a:spcAft>
                <a:spcPts val="0"/>
              </a:spcAft>
              <a:buFontTx/>
              <a:buBlip>
                <a:blip r:embed="rId2"/>
              </a:buBlip>
            </a:pPr>
            <a:r>
              <a:rPr lang="fa-IR" sz="2800" dirty="0" smtClean="0">
                <a:cs typeface="B Nazanin" pitchFamily="2" charset="-78"/>
              </a:rPr>
              <a:t>در پی کسب واقعیت ها بر آیید.</a:t>
            </a:r>
          </a:p>
          <a:p>
            <a:pPr indent="355600" algn="justLow">
              <a:lnSpc>
                <a:spcPct val="150000"/>
              </a:lnSpc>
              <a:spcBef>
                <a:spcPts val="0"/>
              </a:spcBef>
              <a:spcAft>
                <a:spcPts val="0"/>
              </a:spcAft>
              <a:buFontTx/>
              <a:buBlip>
                <a:blip r:embed="rId2"/>
              </a:buBlip>
            </a:pPr>
            <a:r>
              <a:rPr lang="fa-IR" sz="2800" dirty="0" smtClean="0">
                <a:cs typeface="B Nazanin" pitchFamily="2" charset="-78"/>
              </a:rPr>
              <a:t> در حال خشم یا غضب هیچ اقدامی ننمائید.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مقررات انضباطی بدون تنبیه </a:t>
            </a:r>
            <a:endParaRPr lang="fa-IR" sz="3200" dirty="0">
              <a:solidFill>
                <a:srgbClr val="5D110F"/>
              </a:solidFill>
              <a:cs typeface="B Titr" pitchFamily="2" charset="-78"/>
            </a:endParaRPr>
          </a:p>
        </p:txBody>
      </p:sp>
      <p:cxnSp>
        <p:nvCxnSpPr>
          <p:cNvPr id="3" name="Straight Connector 2"/>
          <p:cNvCxnSpPr/>
          <p:nvPr/>
        </p:nvCxnSpPr>
        <p:spPr>
          <a:xfrm>
            <a:off x="928662"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8720"/>
            <a:ext cx="9001125" cy="5693866"/>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800" dirty="0" smtClean="0">
                <a:cs typeface="B Nazanin" pitchFamily="2" charset="-78"/>
              </a:rPr>
              <a:t>از گذشته های دورمقررات انضباطی دارای دو نقص عمده بوده است.نخست هیچ کس احساس خوبی نسبت به تنبیه شدن ندارد.دومین ضعف پدیده مزبور این است که اعمال مقررات انضباطی ، اثرات کوتاه مدت بر  کارکنان دارد.</a:t>
            </a:r>
          </a:p>
          <a:p>
            <a:pPr indent="355600" algn="justLow">
              <a:spcBef>
                <a:spcPts val="600"/>
              </a:spcBef>
              <a:spcAft>
                <a:spcPts val="0"/>
              </a:spcAft>
              <a:buFontTx/>
              <a:buBlip>
                <a:blip r:embed="rId2"/>
              </a:buBlip>
            </a:pPr>
            <a:r>
              <a:rPr lang="fa-IR" sz="2800" dirty="0" smtClean="0">
                <a:cs typeface="B Nazanin" pitchFamily="2" charset="-78"/>
              </a:rPr>
              <a:t>هدف از اعمال مقررات بدون تنبیه این است که مانع از بروز مسایلی در این زمینه شود.به صورتی گذرا :</a:t>
            </a:r>
          </a:p>
          <a:p>
            <a:pPr indent="355600" algn="justLow">
              <a:spcBef>
                <a:spcPts val="600"/>
              </a:spcBef>
              <a:spcAft>
                <a:spcPts val="0"/>
              </a:spcAft>
              <a:buFontTx/>
              <a:buBlip>
                <a:blip r:embed="rId2"/>
              </a:buBlip>
            </a:pPr>
            <a:r>
              <a:rPr lang="fa-IR" sz="2800" dirty="0" smtClean="0">
                <a:cs typeface="B Nazanin" pitchFamily="2" charset="-78"/>
              </a:rPr>
              <a:t>1)صدور یک یادداشت شفاهی</a:t>
            </a:r>
          </a:p>
          <a:p>
            <a:pPr indent="355600" algn="justLow">
              <a:spcBef>
                <a:spcPts val="600"/>
              </a:spcBef>
              <a:spcAft>
                <a:spcPts val="0"/>
              </a:spcAft>
              <a:buFontTx/>
              <a:buBlip>
                <a:blip r:embed="rId2"/>
              </a:buBlip>
            </a:pPr>
            <a:r>
              <a:rPr lang="fa-IR" sz="2800" dirty="0" smtClean="0">
                <a:cs typeface="B Nazanin" pitchFamily="2" charset="-78"/>
              </a:rPr>
              <a:t>2)اگر ظرف 6 هفته همان اشتباه تکرار شد ، باید یک یادداشت کتبی صادر کرد.</a:t>
            </a:r>
          </a:p>
          <a:p>
            <a:pPr indent="355600" algn="justLow">
              <a:spcBef>
                <a:spcPts val="600"/>
              </a:spcBef>
              <a:spcAft>
                <a:spcPts val="0"/>
              </a:spcAft>
              <a:buFontTx/>
              <a:buBlip>
                <a:blip r:embed="rId2"/>
              </a:buBlip>
            </a:pPr>
            <a:r>
              <a:rPr lang="fa-IR" sz="2800" dirty="0" smtClean="0">
                <a:cs typeface="B Nazanin" pitchFamily="2" charset="-78"/>
              </a:rPr>
              <a:t>3)یک روز مرخصی با حقوق به فرد داده شود.</a:t>
            </a:r>
          </a:p>
          <a:p>
            <a:pPr indent="355600" algn="justLow">
              <a:spcBef>
                <a:spcPts val="600"/>
              </a:spcBef>
              <a:spcAft>
                <a:spcPts val="0"/>
              </a:spcAft>
              <a:buFontTx/>
              <a:buBlip>
                <a:blip r:embed="rId2"/>
              </a:buBlip>
            </a:pPr>
            <a:r>
              <a:rPr lang="fa-IR" sz="2800" dirty="0" smtClean="0">
                <a:cs typeface="B Nazanin" pitchFamily="2" charset="-78"/>
              </a:rPr>
              <a:t>4)اگر تا 6 هفته بعد هیچ رویداد ناگواری پیش نیامد ، برگ مربوط به مرخصی یک روزه با حقوق از پرونده او برداشته می شود.اگر این رفتار تکرار شد باید اور را اخراج کرد.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07566"/>
            <a:ext cx="9144000" cy="1077218"/>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تجاوز به حریم شخصی کارکنان با سیستم های الکترونیک</a:t>
            </a:r>
          </a:p>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a:off x="928662"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124744"/>
            <a:ext cx="8749605" cy="5139869"/>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dirty="0" smtClean="0">
                <a:cs typeface="B Nazanin" pitchFamily="2" charset="-78"/>
              </a:rPr>
              <a:t>نظارت های الکترونیکی بر کارکنان و تحقیقات در باره آنان بسیار متداول شده است.35 درصد سازمان هایی که دارای سیستم پست الکترونیکی بودند، گفتند که از نظر امنیت و سلامت شرکت لازم است که به پست های الکترونیکی کارکنان دسترسی داشته باشند.</a:t>
            </a:r>
          </a:p>
          <a:p>
            <a:pPr indent="355600" algn="justLow">
              <a:spcBef>
                <a:spcPts val="1200"/>
              </a:spcBef>
              <a:spcAft>
                <a:spcPts val="0"/>
              </a:spcAft>
              <a:buFontTx/>
              <a:buBlip>
                <a:blip r:embed="rId2"/>
              </a:buBlip>
            </a:pPr>
            <a:r>
              <a:rPr lang="fa-IR" sz="2800" dirty="0" smtClean="0">
                <a:cs typeface="B Nazanin" pitchFamily="2" charset="-78"/>
              </a:rPr>
              <a:t>استراق سمع الکترونیکی امری قانونی است ، برای مثال طبق قوانین دولت مرکزی و دولت های ایالتی در آمریکا کارفرمایان می توانند به تلفن هایی که کارکنان به هنگام کار می زنند گوش دهند، ولی به محض اینکه دریافتند نوع مصاحبه یک مساله شخصی است و به کار و سازمان ارتباط ندارد باید فرایند گوش دادن را قطع کنند.</a:t>
            </a:r>
          </a:p>
          <a:p>
            <a:pPr indent="355600" algn="justLow">
              <a:spcBef>
                <a:spcPts val="1200"/>
              </a:spcBef>
              <a:spcAft>
                <a:spcPts val="0"/>
              </a:spcAft>
              <a:buFontTx/>
              <a:buBlip>
                <a:blip r:embed="rId2"/>
              </a:buBlip>
            </a:pPr>
            <a:r>
              <a:rPr lang="fa-IR" sz="2800" dirty="0" smtClean="0">
                <a:cs typeface="B Nazanin" pitchFamily="2" charset="-78"/>
              </a:rPr>
              <a:t>کارفرما مسئول کارهای خلاف قانونی است که احتمالأ کارکنان از طریق پست الکترونیکی انجام می دهند.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1 copy.png"/>
          <p:cNvPicPr>
            <a:picLocks noChangeAspect="1"/>
          </p:cNvPicPr>
          <p:nvPr/>
        </p:nvPicPr>
        <p:blipFill>
          <a:blip r:embed="rId2" cstate="print"/>
          <a:srcRect/>
          <a:stretch>
            <a:fillRect/>
          </a:stretch>
        </p:blipFill>
        <p:spPr bwMode="auto">
          <a:xfrm>
            <a:off x="1643043" y="20520"/>
            <a:ext cx="5857915" cy="60007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Oval 2">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260648"/>
            <a:ext cx="9144000" cy="1600438"/>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محیط</a:t>
            </a:r>
            <a:r>
              <a:rPr lang="fa-IR" sz="3600" dirty="0" smtClean="0">
                <a:solidFill>
                  <a:srgbClr val="5D110F"/>
                </a:solidFill>
                <a:cs typeface="B Titr" pitchFamily="2" charset="-78"/>
              </a:rPr>
              <a:t> در حال تغییر مدیریت منابع انسانی</a:t>
            </a:r>
          </a:p>
          <a:p>
            <a:pPr algn="ctr">
              <a:lnSpc>
                <a:spcPct val="150000"/>
              </a:lnSpc>
            </a:pPr>
            <a:endParaRPr lang="fa-IR" sz="3200" dirty="0">
              <a:solidFill>
                <a:srgbClr val="5D110F"/>
              </a:solidFill>
              <a:cs typeface="B Titr" pitchFamily="2" charset="-78"/>
            </a:endParaRPr>
          </a:p>
        </p:txBody>
      </p:sp>
      <p:cxnSp>
        <p:nvCxnSpPr>
          <p:cNvPr id="4" name="Straight Connector 3"/>
          <p:cNvCxnSpPr/>
          <p:nvPr/>
        </p:nvCxnSpPr>
        <p:spPr>
          <a:xfrm>
            <a:off x="928663" y="125732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3012" name="TextBox 4"/>
          <p:cNvSpPr txBox="1">
            <a:spLocks noChangeArrowheads="1"/>
          </p:cNvSpPr>
          <p:nvPr/>
        </p:nvSpPr>
        <p:spPr bwMode="auto">
          <a:xfrm>
            <a:off x="142875" y="1485939"/>
            <a:ext cx="8929688" cy="4247317"/>
          </a:xfrm>
          <a:prstGeom prst="rect">
            <a:avLst/>
          </a:prstGeom>
          <a:noFill/>
          <a:ln w="9525">
            <a:noFill/>
            <a:miter lim="800000"/>
            <a:headEnd/>
            <a:tailEnd/>
          </a:ln>
        </p:spPr>
        <p:txBody>
          <a:bodyPr>
            <a:spAutoFit/>
          </a:bodyPr>
          <a:lstStyle/>
          <a:p>
            <a:pPr marL="450850" indent="-450850" algn="justLow">
              <a:lnSpc>
                <a:spcPct val="200000"/>
              </a:lnSpc>
              <a:buFontTx/>
              <a:buBlip>
                <a:blip r:embed="rId2"/>
              </a:buBlip>
            </a:pPr>
            <a:r>
              <a:rPr lang="fa-IR" sz="2700" dirty="0" smtClean="0">
                <a:cs typeface="B Nazanin" pitchFamily="2" charset="-78"/>
              </a:rPr>
              <a:t>در زمان کنونی سازمان ها تحت فشارهای شدید ناشی از رقابت می باشند.  جهانی شدن رقابت و حفظ بسیاری از مقررات به صورت دو روند عمده در آمده است که موجب افزایش این فشار می شود.</a:t>
            </a:r>
          </a:p>
          <a:p>
            <a:pPr marL="450850" indent="-450850" algn="justLow">
              <a:lnSpc>
                <a:spcPct val="200000"/>
              </a:lnSpc>
              <a:buFontTx/>
              <a:buBlip>
                <a:blip r:embed="rId2"/>
              </a:buBlip>
            </a:pPr>
            <a:r>
              <a:rPr lang="fa-IR" sz="2700" dirty="0" smtClean="0">
                <a:cs typeface="B Nazanin" pitchFamily="2" charset="-78"/>
              </a:rPr>
              <a:t>سایر روند هائی که بر سازمان های کنونی فشار وارد می آورند عبارتند از ناهمگونی نیروی کار و سایر تغییراتی که در نیروی کار رخ داده است. </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30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30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مدیریت بر فرایند اخراج کارکنان </a:t>
            </a:r>
            <a:endParaRPr lang="fa-IR" sz="3200" dirty="0">
              <a:solidFill>
                <a:srgbClr val="5D110F"/>
              </a:solidFill>
              <a:cs typeface="B Titr" pitchFamily="2" charset="-78"/>
            </a:endParaRPr>
          </a:p>
        </p:txBody>
      </p:sp>
      <p:cxnSp>
        <p:nvCxnSpPr>
          <p:cNvPr id="3" name="Straight Connector 2"/>
          <p:cNvCxnSpPr/>
          <p:nvPr/>
        </p:nvCxnSpPr>
        <p:spPr>
          <a:xfrm>
            <a:off x="928662"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041405"/>
            <a:ext cx="9001125" cy="5339923"/>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800" dirty="0" smtClean="0">
                <a:cs typeface="B Nazanin" pitchFamily="2" charset="-78"/>
              </a:rPr>
              <a:t>ناگوارترین گامی که در اعمال مقررات انضباطی برداشته می شود ، گامی است که به اخراج وی می انجامد.هنگامی میتوان فردی را اخراج کرد که دلیل کافی برای چنین کاری وجود داشته باشد.تردیدی نیست که زمان هایی فرا می رسد که چاره ای جز اخراج نیست.</a:t>
            </a:r>
          </a:p>
          <a:p>
            <a:pPr indent="355600" algn="justLow">
              <a:spcBef>
                <a:spcPts val="600"/>
              </a:spcBef>
              <a:spcAft>
                <a:spcPts val="0"/>
              </a:spcAft>
              <a:buFontTx/>
              <a:buBlip>
                <a:blip r:embed="rId2"/>
              </a:buBlip>
            </a:pPr>
            <a:r>
              <a:rPr lang="fa-IR" sz="2800" dirty="0" smtClean="0">
                <a:cs typeface="B Nazanin" pitchFamily="2" charset="-78"/>
              </a:rPr>
              <a:t>برای مدت زمانی بیش از صد سال در ایالات متحده آمریکا این امر متداول بوده است که اگر قرارداد استخدام وجود نداشته باشد ، هر یک از طرف ها ، کارفرما یا کارمند می توانند به میل خود رابطه کاری قطع کنند.به بیان دیگر کارگر می توانست به هر دلیلی استعفا دهد و کارفرما این آزادی عمل را داشت که به هر دلیلی کارگر را اخراج کند.ولی در زمان کنونی کارکنان اخراجی موضوع را به دادگاه می برند.قانون مربوط به دادن فرصت برابر به کارکنان و سایر قوانینی که در ایالت های مختلف به تصویب رسیده اند و نیز رای دادگاه ها به صورت فزاینده ، حق اخراج بدون دلیل را از کارفرمایان گرفته اند.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51937"/>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فراهم شدن زمینه های اخراج </a:t>
            </a:r>
            <a:endParaRPr lang="fa-IR" sz="3200" dirty="0">
              <a:solidFill>
                <a:srgbClr val="5D110F"/>
              </a:solidFill>
              <a:cs typeface="B Titr" pitchFamily="2" charset="-78"/>
            </a:endParaRPr>
          </a:p>
        </p:txBody>
      </p:sp>
      <p:cxnSp>
        <p:nvCxnSpPr>
          <p:cNvPr id="3" name="Straight Connector 2"/>
          <p:cNvCxnSpPr/>
          <p:nvPr/>
        </p:nvCxnSpPr>
        <p:spPr>
          <a:xfrm>
            <a:off x="928662" y="78579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496" y="780375"/>
            <a:ext cx="9001125" cy="5816977"/>
          </a:xfrm>
          <a:prstGeom prst="rect">
            <a:avLst/>
          </a:prstGeom>
          <a:noFill/>
          <a:ln w="9525">
            <a:noFill/>
            <a:miter lim="800000"/>
            <a:headEnd/>
            <a:tailEnd/>
          </a:ln>
        </p:spPr>
        <p:txBody>
          <a:bodyPr wrap="square">
            <a:spAutoFit/>
          </a:bodyPr>
          <a:lstStyle/>
          <a:p>
            <a:pPr indent="355600" algn="justLow">
              <a:spcBef>
                <a:spcPts val="1200"/>
              </a:spcBef>
              <a:spcAft>
                <a:spcPts val="600"/>
              </a:spcAft>
              <a:buFontTx/>
              <a:buBlip>
                <a:blip r:embed="rId2"/>
              </a:buBlip>
            </a:pPr>
            <a:r>
              <a:rPr lang="fa-IR" sz="2600" dirty="0" smtClean="0">
                <a:cs typeface="B Nazanin" pitchFamily="2" charset="-78"/>
              </a:rPr>
              <a:t>برای اخراج چهار مبنا وجود دارد: عملکرد نا رضایت بخش ، سوء رفتار ،نداشتن شرایط لازم برای کار مورد نظر و سرانجام تغییر ویژگی های مورد نیاز برای کار مورد نظر.</a:t>
            </a:r>
          </a:p>
          <a:p>
            <a:pPr indent="355600" algn="justLow">
              <a:spcBef>
                <a:spcPts val="1200"/>
              </a:spcBef>
              <a:spcAft>
                <a:spcPts val="600"/>
              </a:spcAft>
              <a:buFontTx/>
              <a:buBlip>
                <a:blip r:embed="rId2"/>
              </a:buBlip>
            </a:pPr>
            <a:r>
              <a:rPr lang="fa-IR" sz="2600" b="1" dirty="0" smtClean="0">
                <a:cs typeface="B Nazanin" pitchFamily="2" charset="-78"/>
              </a:rPr>
              <a:t>عملکرد نارضایت بخش :</a:t>
            </a:r>
            <a:r>
              <a:rPr lang="fa-IR" sz="2600" dirty="0" smtClean="0">
                <a:cs typeface="B Nazanin" pitchFamily="2" charset="-78"/>
              </a:rPr>
              <a:t>ضعف یا ناتوانی دائمی در انجام دادن وظایف محوله یا ناتوانی در رعایت معیار های تعیین شده به هنگام کار.</a:t>
            </a:r>
            <a:endParaRPr lang="fa-IR" sz="2600" b="1" dirty="0" smtClean="0">
              <a:cs typeface="B Nazanin" pitchFamily="2" charset="-78"/>
            </a:endParaRPr>
          </a:p>
          <a:p>
            <a:pPr indent="355600" algn="justLow">
              <a:spcBef>
                <a:spcPts val="1200"/>
              </a:spcBef>
              <a:spcAft>
                <a:spcPts val="600"/>
              </a:spcAft>
              <a:buFontTx/>
              <a:buBlip>
                <a:blip r:embed="rId2"/>
              </a:buBlip>
            </a:pPr>
            <a:r>
              <a:rPr lang="fa-IR" sz="2600" b="1" dirty="0" smtClean="0">
                <a:cs typeface="B Nazanin" pitchFamily="2" charset="-78"/>
              </a:rPr>
              <a:t>سوء رفتار:</a:t>
            </a:r>
            <a:r>
              <a:rPr lang="fa-IR" sz="2600" dirty="0" smtClean="0">
                <a:cs typeface="B Nazanin" pitchFamily="2" charset="-78"/>
              </a:rPr>
              <a:t>به صورتی آشکار و آگاهانه مقررات کارفرما را نقض کردن که میتواند در برگیرنده  دزدی ،برخورد خشن و بی ادبانه ، سرکشی و نافرمانی باشد.سرکشی نوعی سوء رفتار است و در مواردی زمینه را برای اخراج فرد مهیا می سازد ،ولی اثبات داشتن چنین رفتاری چندان ساده نیست.</a:t>
            </a:r>
          </a:p>
          <a:p>
            <a:pPr indent="355600" algn="justLow">
              <a:spcBef>
                <a:spcPts val="1200"/>
              </a:spcBef>
              <a:spcAft>
                <a:spcPts val="600"/>
              </a:spcAft>
              <a:buFontTx/>
              <a:buBlip>
                <a:blip r:embed="rId2"/>
              </a:buBlip>
            </a:pPr>
            <a:r>
              <a:rPr lang="fa-IR" sz="2600" b="1" dirty="0" smtClean="0">
                <a:cs typeface="B Nazanin" pitchFamily="2" charset="-78"/>
              </a:rPr>
              <a:t>نداشتن ویژگی های لازم :</a:t>
            </a:r>
            <a:r>
              <a:rPr lang="fa-IR" sz="2600" dirty="0" smtClean="0">
                <a:cs typeface="B Nazanin" pitchFamily="2" charset="-78"/>
              </a:rPr>
              <a:t>اگر چه شخص کوشا است ولی توان انجام دادن کارهای محوله را ندارد ، این مساله مهم است که تلاشهای لازم برای راهنمایی او انجام شده باشد.</a:t>
            </a:r>
          </a:p>
          <a:p>
            <a:pPr indent="355600" algn="justLow">
              <a:spcBef>
                <a:spcPts val="1200"/>
              </a:spcBef>
              <a:spcAft>
                <a:spcPts val="600"/>
              </a:spcAft>
              <a:buFontTx/>
              <a:buBlip>
                <a:blip r:embed="rId2"/>
              </a:buBlip>
            </a:pPr>
            <a:r>
              <a:rPr lang="fa-IR" sz="2600" b="1" dirty="0" smtClean="0">
                <a:cs typeface="B Nazanin" pitchFamily="2" charset="-78"/>
              </a:rPr>
              <a:t>تغییر ویژگی های کار:</a:t>
            </a:r>
            <a:r>
              <a:rPr lang="fa-IR" sz="2600" dirty="0" smtClean="0">
                <a:cs typeface="B Nazanin" pitchFamily="2" charset="-78"/>
              </a:rPr>
              <a:t>پس از تغییر ماهیت کار ،کارگر نتواند کار محول شده را انجام دهد.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67961"/>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دادخواهی نسبت به اخراج های نادرست (اخراج به ناحق ) </a:t>
            </a:r>
            <a:endParaRPr lang="fa-IR" sz="3200" dirty="0">
              <a:solidFill>
                <a:srgbClr val="5D110F"/>
              </a:solidFill>
              <a:cs typeface="B Titr" pitchFamily="2" charset="-78"/>
            </a:endParaRPr>
          </a:p>
        </p:txBody>
      </p:sp>
      <p:cxnSp>
        <p:nvCxnSpPr>
          <p:cNvPr id="3" name="Straight Connector 2"/>
          <p:cNvCxnSpPr/>
          <p:nvPr/>
        </p:nvCxnSpPr>
        <p:spPr>
          <a:xfrm>
            <a:off x="928663"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371" y="1251912"/>
            <a:ext cx="9001125" cy="5201424"/>
          </a:xfrm>
          <a:prstGeom prst="rect">
            <a:avLst/>
          </a:prstGeom>
          <a:noFill/>
          <a:ln w="9525">
            <a:noFill/>
            <a:miter lim="800000"/>
            <a:headEnd/>
            <a:tailEnd/>
          </a:ln>
        </p:spPr>
        <p:txBody>
          <a:bodyPr>
            <a:spAutoFit/>
          </a:bodyPr>
          <a:lstStyle/>
          <a:p>
            <a:pPr indent="355600" algn="justLow">
              <a:lnSpc>
                <a:spcPct val="150000"/>
              </a:lnSpc>
              <a:spcBef>
                <a:spcPts val="0"/>
              </a:spcBef>
              <a:spcAft>
                <a:spcPts val="0"/>
              </a:spcAft>
              <a:buFontTx/>
              <a:buBlip>
                <a:blip r:embed="rId2"/>
              </a:buBlip>
            </a:pPr>
            <a:r>
              <a:rPr lang="fa-IR" sz="3200" dirty="0" smtClean="0">
                <a:cs typeface="B Nazanin" pitchFamily="2" charset="-78"/>
              </a:rPr>
              <a:t>برای اینکه کارفرما</a:t>
            </a:r>
            <a:r>
              <a:rPr lang="en-US" sz="3200" dirty="0" smtClean="0">
                <a:cs typeface="B Nazanin" pitchFamily="2" charset="-78"/>
              </a:rPr>
              <a:t> </a:t>
            </a:r>
            <a:r>
              <a:rPr lang="fa-IR" sz="3200" dirty="0" smtClean="0">
                <a:cs typeface="B Nazanin" pitchFamily="2" charset="-78"/>
              </a:rPr>
              <a:t> به ناحق افرادی را اخراج نکند و از این بابت به دادگاه کشانیده نشود ، باید دو راهبرد چشمگیر به اجرا در آورد . نخست باید سیاست های استخدامی و اشتغال را رعایت نماید و از شیوه های حل اختلاف استفاده کند .دومین کاری که کارفرما میتواند انجام دهد این است که پیشاپیش تدارک لازم را ببیند و این کار را با برگ درخواست استخدام آغاز کند و آنچه را که لازمه منتفی ساختن این نوع شکایت ها است فراهم آورد.</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مصاحبه جهت اخراج فرد </a:t>
            </a:r>
            <a:endParaRPr lang="fa-IR" sz="3200" dirty="0">
              <a:solidFill>
                <a:srgbClr val="5D110F"/>
              </a:solidFill>
              <a:cs typeface="B Titr" pitchFamily="2" charset="-78"/>
            </a:endParaRPr>
          </a:p>
        </p:txBody>
      </p:sp>
      <p:cxnSp>
        <p:nvCxnSpPr>
          <p:cNvPr id="3" name="Straight Connector 2"/>
          <p:cNvCxnSpPr/>
          <p:nvPr/>
        </p:nvCxnSpPr>
        <p:spPr>
          <a:xfrm>
            <a:off x="928662"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3486"/>
            <a:ext cx="9001125" cy="5693866"/>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اخراج کردن کارگر یا کارمند یکی از مشکل ترین کارهایی است که انسان در محیط کار با آن روبرو می شود.برای انجام دادن مصاحبه برای اخراج رهنمود های زیر را اجرا نمایید:</a:t>
            </a:r>
          </a:p>
          <a:p>
            <a:pPr indent="355600" algn="justLow">
              <a:spcBef>
                <a:spcPts val="0"/>
              </a:spcBef>
              <a:spcAft>
                <a:spcPts val="0"/>
              </a:spcAft>
              <a:buFontTx/>
              <a:buBlip>
                <a:blip r:embed="rId2"/>
              </a:buBlip>
            </a:pPr>
            <a:r>
              <a:rPr lang="fa-IR" sz="2800" dirty="0" smtClean="0">
                <a:cs typeface="B Nazanin" pitchFamily="2" charset="-78"/>
              </a:rPr>
              <a:t>1)مصاحبه را به صورتی دقیق برنامه ریزی نمایید.</a:t>
            </a:r>
          </a:p>
          <a:p>
            <a:pPr indent="355600" algn="justLow">
              <a:spcBef>
                <a:spcPts val="0"/>
              </a:spcBef>
              <a:spcAft>
                <a:spcPts val="0"/>
              </a:spcAft>
              <a:buFontTx/>
              <a:buBlip>
                <a:blip r:embed="rId2"/>
              </a:buBlip>
            </a:pPr>
            <a:r>
              <a:rPr lang="fa-IR" sz="2800" dirty="0" smtClean="0">
                <a:cs typeface="B Nazanin" pitchFamily="2" charset="-78"/>
              </a:rPr>
              <a:t>2)مستقیمأ به موضوع بپردازید.</a:t>
            </a:r>
          </a:p>
          <a:p>
            <a:pPr indent="355600" algn="justLow">
              <a:spcBef>
                <a:spcPts val="0"/>
              </a:spcBef>
              <a:spcAft>
                <a:spcPts val="0"/>
              </a:spcAft>
              <a:buFontTx/>
              <a:buBlip>
                <a:blip r:embed="rId2"/>
              </a:buBlip>
            </a:pPr>
            <a:r>
              <a:rPr lang="fa-IR" sz="2800" dirty="0" smtClean="0">
                <a:cs typeface="B Nazanin" pitchFamily="2" charset="-78"/>
              </a:rPr>
              <a:t>3)داستان را شرح دهید و به صورتی گذرا در سه یا چهار جمله علت اخراج وی را توضیح دهید.</a:t>
            </a:r>
          </a:p>
          <a:p>
            <a:pPr indent="355600" algn="justLow">
              <a:spcBef>
                <a:spcPts val="0"/>
              </a:spcBef>
              <a:spcAft>
                <a:spcPts val="0"/>
              </a:spcAft>
              <a:buFontTx/>
              <a:buBlip>
                <a:blip r:embed="rId2"/>
              </a:buBlip>
            </a:pPr>
            <a:r>
              <a:rPr lang="fa-IR" sz="2800" dirty="0" smtClean="0">
                <a:cs typeface="B Nazanin" pitchFamily="2" charset="-78"/>
              </a:rPr>
              <a:t>4)گوش بدهید.مصاحبه را ادامه بدهید تا اینکه شخص احساس راحتی بکند و بخواهد در مورد اخراج خود و مسایل مالی با دلیل و آرامش صحبت کند.</a:t>
            </a:r>
          </a:p>
          <a:p>
            <a:pPr indent="355600" algn="justLow">
              <a:spcBef>
                <a:spcPts val="0"/>
              </a:spcBef>
              <a:spcAft>
                <a:spcPts val="0"/>
              </a:spcAft>
              <a:buFontTx/>
              <a:buBlip>
                <a:blip r:embed="rId2"/>
              </a:buBlip>
            </a:pPr>
            <a:r>
              <a:rPr lang="fa-IR" sz="2800" dirty="0" smtClean="0">
                <a:cs typeface="B Nazanin" pitchFamily="2" charset="-78"/>
              </a:rPr>
              <a:t>5)همه مدارک و اسناد مربوط به خرید خدمت را بررسی کنید.</a:t>
            </a:r>
          </a:p>
          <a:p>
            <a:pPr indent="355600" algn="justLow">
              <a:spcBef>
                <a:spcPts val="0"/>
              </a:spcBef>
              <a:spcAft>
                <a:spcPts val="0"/>
              </a:spcAft>
              <a:buFontTx/>
              <a:buBlip>
                <a:blip r:embed="rId2"/>
              </a:buBlip>
            </a:pPr>
            <a:r>
              <a:rPr lang="fa-IR" sz="2800" dirty="0" smtClean="0">
                <a:cs typeface="B Nazanin" pitchFamily="2" charset="-78"/>
              </a:rPr>
              <a:t>6)گام بعدی را مشخص کنید.کارگر اخراجی گیج می شود ، او را راهنمایی کنید و به هنگام ترک محل مصاحبه به او بگویید گام بعدی را چگونه باید بردارد و به کجا مراجعه کند.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604420"/>
            <a:ext cx="9001125" cy="5933932"/>
          </a:xfrm>
          <a:prstGeom prst="rect">
            <a:avLst/>
          </a:prstGeom>
          <a:noFill/>
          <a:ln w="9525">
            <a:noFill/>
            <a:miter lim="800000"/>
            <a:headEnd/>
            <a:tailEnd/>
          </a:ln>
        </p:spPr>
        <p:txBody>
          <a:bodyPr wrap="square">
            <a:spAutoFit/>
          </a:bodyPr>
          <a:lstStyle/>
          <a:p>
            <a:pPr indent="355600" algn="justLow">
              <a:lnSpc>
                <a:spcPct val="110000"/>
              </a:lnSpc>
              <a:spcBef>
                <a:spcPts val="1200"/>
              </a:spcBef>
              <a:spcAft>
                <a:spcPts val="0"/>
              </a:spcAft>
              <a:buFontTx/>
              <a:buBlip>
                <a:blip r:embed="rId2"/>
              </a:buBlip>
            </a:pPr>
            <a:r>
              <a:rPr lang="fa-IR" sz="2800" b="1" dirty="0" smtClean="0">
                <a:cs typeface="B Nazanin" pitchFamily="2" charset="-78"/>
              </a:rPr>
              <a:t>کمک به فرد اخراجی جهت یافتن شغلی مناسب ، دادن مشاوره جهت جایابی در خارج از سازمان:</a:t>
            </a:r>
            <a:r>
              <a:rPr lang="fa-IR" sz="2800" dirty="0" smtClean="0">
                <a:cs typeface="B Nazanin" pitchFamily="2" charset="-78"/>
              </a:rPr>
              <a:t>جایابی در خارج از سازمان عبارت است از یک فرایند منظم که بدان وسیله به فرد اخراجی آموزش و مشاوره داده می شود ، تا خود بتواند پس از ارزیابی خویشتن در صدد یافتن شغلی مناسب مهارت ها و استعداد های خود بر آید. و این بدان معنی نیست که کارفرما وظیفه یافتن شغل برای شخص اخراجی را به عهده بگیرد.مشاوره برای کاریابی در خارج از سارمان بوسیله یک سازمان  کاریاب انجام می شود.</a:t>
            </a:r>
          </a:p>
          <a:p>
            <a:pPr indent="355600" algn="justLow">
              <a:lnSpc>
                <a:spcPct val="110000"/>
              </a:lnSpc>
              <a:spcBef>
                <a:spcPts val="1200"/>
              </a:spcBef>
              <a:spcAft>
                <a:spcPts val="0"/>
              </a:spcAft>
              <a:buFontTx/>
              <a:buBlip>
                <a:blip r:embed="rId2"/>
              </a:buBlip>
            </a:pPr>
            <a:r>
              <a:rPr lang="fa-IR" sz="2800" b="1" dirty="0" smtClean="0">
                <a:cs typeface="B Nazanin" pitchFamily="2" charset="-78"/>
              </a:rPr>
              <a:t>مصاحبه به هنگام ترک سازمان:</a:t>
            </a:r>
            <a:r>
              <a:rPr lang="fa-IR" sz="2800" dirty="0" smtClean="0">
                <a:cs typeface="B Nazanin" pitchFamily="2" charset="-78"/>
              </a:rPr>
              <a:t>بسیاری از کارفرمایان هنگامی که کارکنان اخراجی در حال ترک شرکت هستند با آنها مصاحبه می نمایند.معمولأ دایره مدیریت منابع انسانی این مصاحبه را انجام میدهد. هدف از این مصاحبه این است که در مورد شغل یا کارهایی که فرد انجام داده است اطلاعات بیشتری بدست بیاید.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107721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مدیریت مسیر شغلی : از استخدام تا بازنشستگی</a:t>
            </a:r>
          </a:p>
          <a:p>
            <a:pPr algn="ctr"/>
            <a:r>
              <a:rPr lang="fa-IR" sz="3200" dirty="0" smtClean="0">
                <a:solidFill>
                  <a:srgbClr val="5D110F"/>
                </a:solidFill>
                <a:cs typeface="B Titr" pitchFamily="2" charset="-78"/>
              </a:rPr>
              <a:t>رفتار منصفانه تضمین شده و مدیریت بر فرایند مسیر شغلی </a:t>
            </a:r>
            <a:endParaRPr lang="fa-IR" sz="3200" dirty="0">
              <a:solidFill>
                <a:srgbClr val="5D110F"/>
              </a:solidFill>
              <a:cs typeface="B Titr" pitchFamily="2" charset="-78"/>
            </a:endParaRPr>
          </a:p>
        </p:txBody>
      </p:sp>
      <p:cxnSp>
        <p:nvCxnSpPr>
          <p:cNvPr id="3" name="Straight Connector 2"/>
          <p:cNvCxnSpPr/>
          <p:nvPr/>
        </p:nvCxnSpPr>
        <p:spPr>
          <a:xfrm>
            <a:off x="928662" y="141277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549236"/>
            <a:ext cx="9001125" cy="4832092"/>
          </a:xfrm>
          <a:prstGeom prst="rect">
            <a:avLst/>
          </a:prstGeom>
          <a:noFill/>
          <a:ln w="9525">
            <a:noFill/>
            <a:miter lim="800000"/>
            <a:headEnd/>
            <a:tailEnd/>
          </a:ln>
        </p:spPr>
        <p:txBody>
          <a:bodyPr>
            <a:spAutoFit/>
          </a:bodyPr>
          <a:lstStyle/>
          <a:p>
            <a:pPr indent="355600" algn="justLow">
              <a:spcBef>
                <a:spcPts val="1800"/>
              </a:spcBef>
              <a:spcAft>
                <a:spcPts val="0"/>
              </a:spcAft>
              <a:buFontTx/>
              <a:buBlip>
                <a:blip r:embed="rId2"/>
              </a:buBlip>
            </a:pPr>
            <a:r>
              <a:rPr lang="fa-IR" sz="2800" dirty="0" smtClean="0">
                <a:cs typeface="B Nazanin" pitchFamily="2" charset="-78"/>
              </a:rPr>
              <a:t>همه کارفرمایان به یک سلسله از فعالیت ها در مدیریت منابع انسانی دست می زنند که در مجموع می توان آن را ” فرایند مدیریت مسیر شغلی“ نامید. از دیدگاه فردی می توان مسیر شغلی را بدین گونه تعریف کرد: پست هایی که یک نفر ظرف چند سال ، از نظر شغلی دارد.</a:t>
            </a:r>
          </a:p>
          <a:p>
            <a:pPr indent="355600" algn="justLow">
              <a:spcBef>
                <a:spcPts val="1800"/>
              </a:spcBef>
              <a:spcAft>
                <a:spcPts val="0"/>
              </a:spcAft>
              <a:buFontTx/>
              <a:buBlip>
                <a:blip r:embed="rId2"/>
              </a:buBlip>
            </a:pPr>
            <a:r>
              <a:rPr lang="fa-IR" sz="2800" dirty="0" smtClean="0">
                <a:cs typeface="B Nazanin" pitchFamily="2" charset="-78"/>
              </a:rPr>
              <a:t>شیوه کارمند یابی،گزینش ، گماردن افراد در سازمان ، آموزش دادن ، پرداخت پاداش و حقوق ، ارتقای مقام و اخراج آنها از سازمان ، همگی بر مسیر شغلی فرد اثر می گذارد و موجب رضایت و نارضایتی او از شغل می شود.</a:t>
            </a:r>
          </a:p>
          <a:p>
            <a:pPr indent="355600" algn="justLow">
              <a:spcBef>
                <a:spcPts val="1800"/>
              </a:spcBef>
              <a:spcAft>
                <a:spcPts val="0"/>
              </a:spcAft>
              <a:buFontTx/>
              <a:buBlip>
                <a:blip r:embed="rId2"/>
              </a:buBlip>
            </a:pPr>
            <a:r>
              <a:rPr lang="fa-IR" sz="2800" dirty="0" smtClean="0">
                <a:cs typeface="B Nazanin" pitchFamily="2" charset="-78"/>
              </a:rPr>
              <a:t>شیوه ای که کارفرما ” فرایند مدیریت مسیر شغلی ” را انجام می دهد ، می تواند بر نوع احساس فرد نسبت به رفتار منصفانه یا غیر منصفانه ای که با وی شده است ، اثر بگذارد.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اداره امور نخستین گام ها در فرایند مدیریت مسیر شغلی </a:t>
            </a:r>
            <a:endParaRPr lang="fa-IR" sz="3200" dirty="0">
              <a:solidFill>
                <a:srgbClr val="5D110F"/>
              </a:solidFill>
              <a:cs typeface="B Titr" pitchFamily="2" charset="-78"/>
            </a:endParaRPr>
          </a:p>
        </p:txBody>
      </p:sp>
      <p:cxnSp>
        <p:nvCxnSpPr>
          <p:cNvPr id="3" name="Straight Connector 2"/>
          <p:cNvCxnSpPr/>
          <p:nvPr/>
        </p:nvCxnSpPr>
        <p:spPr>
          <a:xfrm>
            <a:off x="928662"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80728"/>
            <a:ext cx="9001125" cy="5416868"/>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pPr>
            <a:r>
              <a:rPr lang="fa-IR" sz="2800" dirty="0" smtClean="0">
                <a:cs typeface="B Nazanin" pitchFamily="2" charset="-78"/>
              </a:rPr>
              <a:t>بررسی های پیش از استخدام در مورد واقعیت های شغل می تواند به کارکنان بالقوه کمک کند تا به صورت دقیق تر خود را برانداز نمایند و مشخص سازند که آیا شغل مورد نظر مناسب آنها هست یا نه؟</a:t>
            </a:r>
          </a:p>
          <a:p>
            <a:pPr indent="355600" algn="justLow">
              <a:lnSpc>
                <a:spcPct val="120000"/>
              </a:lnSpc>
              <a:spcBef>
                <a:spcPts val="1200"/>
              </a:spcBef>
              <a:spcAft>
                <a:spcPts val="0"/>
              </a:spcAft>
              <a:buFontTx/>
              <a:buBlip>
                <a:blip r:embed="rId2"/>
              </a:buBlip>
            </a:pPr>
            <a:r>
              <a:rPr lang="fa-IR" sz="2800" dirty="0" smtClean="0">
                <a:cs typeface="B Nazanin" pitchFamily="2" charset="-78"/>
              </a:rPr>
              <a:t>برای افرادی که به تازگی از دانشگاه فارغ التحصیل شده اند ، نخستین کار می تواند از نظر تقویت حس اعتماد اهمیت زیادی داشته باشد.گماردن یک مربی بر سر آنان برای آشنا ساختن آنها با زیر و بم کارها از اهمیت بسیار زیادی برخوردار است.برخی این روش را جلوگیری از ” ضربه واقعی ” می نامند ، یعنی همان ضربه ای که به هنگام رویارویی انتظارات بسیار بالای فرد تازه استخدام شده با واقعیت های کسالت آور کار و نوع کار هایی که به اصطلاح هیچ گونه هماورد طلبی ندارند ، به او وارد می آید.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مدیریت فرایند ارتقای مقام و نقل و انتقال </a:t>
            </a:r>
            <a:endParaRPr lang="fa-IR" sz="3200" dirty="0">
              <a:solidFill>
                <a:srgbClr val="5D110F"/>
              </a:solidFill>
              <a:cs typeface="B Titr" pitchFamily="2" charset="-78"/>
            </a:endParaRPr>
          </a:p>
        </p:txBody>
      </p:sp>
      <p:cxnSp>
        <p:nvCxnSpPr>
          <p:cNvPr id="3" name="Straight Connector 2"/>
          <p:cNvCxnSpPr/>
          <p:nvPr/>
        </p:nvCxnSpPr>
        <p:spPr>
          <a:xfrm>
            <a:off x="928662"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8720"/>
            <a:ext cx="9001125" cy="5441490"/>
          </a:xfrm>
          <a:prstGeom prst="rect">
            <a:avLst/>
          </a:prstGeom>
          <a:noFill/>
          <a:ln w="9525">
            <a:noFill/>
            <a:miter lim="800000"/>
            <a:headEnd/>
            <a:tailEnd/>
          </a:ln>
        </p:spPr>
        <p:txBody>
          <a:bodyPr wrap="square">
            <a:spAutoFit/>
          </a:bodyPr>
          <a:lstStyle/>
          <a:p>
            <a:pPr indent="355600" algn="justLow">
              <a:lnSpc>
                <a:spcPct val="130000"/>
              </a:lnSpc>
              <a:spcBef>
                <a:spcPts val="1200"/>
              </a:spcBef>
              <a:spcAft>
                <a:spcPts val="0"/>
              </a:spcAft>
              <a:buFontTx/>
              <a:buBlip>
                <a:blip r:embed="rId2"/>
              </a:buBlip>
            </a:pPr>
            <a:r>
              <a:rPr lang="fa-IR" sz="2800" dirty="0" smtClean="0">
                <a:cs typeface="B Nazanin" pitchFamily="2" charset="-78"/>
              </a:rPr>
              <a:t>شیوه ارتقا دادن افراد نه تنها می تواند بر مسیر شغلی آنان ، بلکه بر پنداشت و برداشتی که آنان در مورد معقول و منصفانه بودن رفتار سازمانی دارند ، اثر بگذارد. به هنگام ارتقا افراد باید سیاست های خاصی مورد توجه قرار گیرند.برای مثال به صورت فزاینده ای ، برای ارتقا افراد از شایستگی ها و نه ارشدیت و سابقه خدمت استفاده می کنند.</a:t>
            </a:r>
          </a:p>
          <a:p>
            <a:pPr indent="355600" algn="justLow">
              <a:lnSpc>
                <a:spcPct val="130000"/>
              </a:lnSpc>
              <a:spcBef>
                <a:spcPts val="1200"/>
              </a:spcBef>
              <a:spcAft>
                <a:spcPts val="0"/>
              </a:spcAft>
              <a:buFontTx/>
              <a:buBlip>
                <a:blip r:embed="rId2"/>
              </a:buBlip>
            </a:pPr>
            <a:r>
              <a:rPr lang="fa-IR" sz="2800" dirty="0" smtClean="0">
                <a:cs typeface="B Nazanin" pitchFamily="2" charset="-78"/>
              </a:rPr>
              <a:t>مقصود از ارتقا این است که فرد از شغلی به شغل دیگر بپردازد و معمولأ در این تغییر شغل ، حقوق و یا گروه استخدامی وی تغییر نخواهد کرد. </a:t>
            </a:r>
          </a:p>
          <a:p>
            <a:pPr indent="355600" algn="justLow">
              <a:lnSpc>
                <a:spcPct val="130000"/>
              </a:lnSpc>
              <a:spcBef>
                <a:spcPts val="1200"/>
              </a:spcBef>
              <a:spcAft>
                <a:spcPts val="0"/>
              </a:spcAft>
              <a:buFontTx/>
              <a:buBlip>
                <a:blip r:embed="rId2"/>
              </a:buBlip>
            </a:pPr>
            <a:r>
              <a:rPr lang="fa-IR" sz="2800" dirty="0" smtClean="0">
                <a:cs typeface="B Nazanin" pitchFamily="2" charset="-78"/>
              </a:rPr>
              <a:t>افراد در صدد نقل و انتقال بر می آیند ، نه به سبب مسیر شغلی بلکه به سبب استفاده نمودن از ساعات کار بهتر ، محل کار بهتر و این قبیل مسایل.</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منتظر خدمت کردن و قانون مربوط به بستن کارخانه </a:t>
            </a:r>
            <a:endParaRPr lang="fa-IR" sz="3200" dirty="0">
              <a:solidFill>
                <a:srgbClr val="5D110F"/>
              </a:solidFill>
              <a:cs typeface="B Titr" pitchFamily="2" charset="-78"/>
            </a:endParaRPr>
          </a:p>
        </p:txBody>
      </p:sp>
      <p:cxnSp>
        <p:nvCxnSpPr>
          <p:cNvPr id="3" name="Straight Connector 2"/>
          <p:cNvCxnSpPr/>
          <p:nvPr/>
        </p:nvCxnSpPr>
        <p:spPr>
          <a:xfrm>
            <a:off x="928662"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265501"/>
            <a:ext cx="9001125" cy="4899803"/>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pPr>
            <a:r>
              <a:rPr lang="fa-IR" sz="2800" b="1" dirty="0" smtClean="0">
                <a:cs typeface="B Nazanin" pitchFamily="2" charset="-78"/>
              </a:rPr>
              <a:t>منتظر خدمت کردن </a:t>
            </a:r>
            <a:r>
              <a:rPr lang="fa-IR" sz="2800" dirty="0" smtClean="0">
                <a:cs typeface="B Nazanin" pitchFamily="2" charset="-78"/>
              </a:rPr>
              <a:t> که در اجرای آن شرکت کارکنان را برای مدتی به خانه می فرستد ، موقعیتی است که باید سه شرط وجود داشته باشد: کاری برای کارکنان وجود نداشته باشد ، مدیریت فکر می کند که به صورت موقت و احتمالأ در کوتاه مدت وضعی بوجود آید که کار وجود نداشته باشد و سرانجام اینکه مدیریت تمایل دارد وقتی کار سازمان رونق گرفت دوباره افراد را به کار دعوت کند.</a:t>
            </a:r>
          </a:p>
          <a:p>
            <a:pPr indent="355600" algn="justLow">
              <a:lnSpc>
                <a:spcPct val="120000"/>
              </a:lnSpc>
              <a:spcBef>
                <a:spcPts val="1200"/>
              </a:spcBef>
              <a:spcAft>
                <a:spcPts val="0"/>
              </a:spcAft>
              <a:buFontTx/>
              <a:buBlip>
                <a:blip r:embed="rId2"/>
              </a:buBlip>
            </a:pPr>
            <a:r>
              <a:rPr lang="fa-IR" sz="2800" dirty="0" smtClean="0">
                <a:cs typeface="B Nazanin" pitchFamily="2" charset="-78"/>
              </a:rPr>
              <a:t>بنابر این منتظر خدمت کردن به معنی قطع کامل رابطه با شرکت نیست و مقصود از قطع رابطهاین است که رابطه کاری فرد با سازمان برای همیشه قطع می شود. ولی برخی از شرکت ها و کارفرمایان از اصطلاح ” منتظر خدمت کردن“برای اخراج یا قطع رابطه همیشگی استفاده می کنند.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07566"/>
            <a:ext cx="9144000" cy="1077218"/>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سازگاری با فرایند کاهش نیرو و ادغام شرکت ها</a:t>
            </a:r>
          </a:p>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a:off x="928662" y="105105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428735"/>
            <a:ext cx="9001125" cy="4899803"/>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pPr>
            <a:r>
              <a:rPr lang="fa-IR" sz="2800" dirty="0" smtClean="0">
                <a:cs typeface="B Nazanin" pitchFamily="2" charset="-78"/>
              </a:rPr>
              <a:t>مقصود از </a:t>
            </a:r>
            <a:r>
              <a:rPr lang="fa-IR" sz="2800" b="1" dirty="0" smtClean="0">
                <a:cs typeface="B Nazanin" pitchFamily="2" charset="-78"/>
              </a:rPr>
              <a:t> کاهش دادن نیرو </a:t>
            </a:r>
            <a:r>
              <a:rPr lang="fa-IR" sz="2800" dirty="0" smtClean="0">
                <a:cs typeface="B Nazanin" pitchFamily="2" charset="-78"/>
              </a:rPr>
              <a:t>این است که شرکت به ناگاه تعداد زیادی از افراد را اخراج می کند و این کار در بسیاری از شرکت ها رایج شده است.نکته جالب توجه این است که بسیاری از شرکت ها در می یابند که پس از کاهش شدید نیرو ، سود عملیاتی چندان بهبود نمی یابد.</a:t>
            </a:r>
          </a:p>
          <a:p>
            <a:pPr indent="355600" algn="justLow">
              <a:lnSpc>
                <a:spcPct val="120000"/>
              </a:lnSpc>
              <a:spcBef>
                <a:spcPts val="1200"/>
              </a:spcBef>
              <a:spcAft>
                <a:spcPts val="0"/>
              </a:spcAft>
              <a:buFontTx/>
              <a:buBlip>
                <a:blip r:embed="rId2"/>
              </a:buBlip>
            </a:pPr>
            <a:r>
              <a:rPr lang="fa-IR" sz="2800" dirty="0" smtClean="0">
                <a:cs typeface="B Nazanin" pitchFamily="2" charset="-78"/>
              </a:rPr>
              <a:t>اقدام مزبور می تواند اثرات شدیدی بر روحیه کارکنان باقیمانده در شازمان بگذارد، چه بسا که همین پدیده باعث کاهش بهره وری گردد. در نتیجه بسیاری از شرکتها به کارکنان باقی مانده اطمینان می دهند که با ” اخراجی ها“ رفتاری عادلانه و منصفانه شده است. هدف این است که میزان نگرانی نیروهای باقی مانده کاهش یابد.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286116" y="357166"/>
            <a:ext cx="2600392" cy="769441"/>
          </a:xfrm>
          <a:prstGeom prst="rect">
            <a:avLst/>
          </a:prstGeom>
          <a:noFill/>
          <a:ln w="9525">
            <a:noFill/>
            <a:miter lim="800000"/>
            <a:headEnd/>
            <a:tailEnd/>
          </a:ln>
        </p:spPr>
        <p:txBody>
          <a:bodyPr wrap="none">
            <a:spAutoFit/>
          </a:bodyPr>
          <a:lstStyle/>
          <a:p>
            <a:pPr>
              <a:lnSpc>
                <a:spcPct val="150000"/>
              </a:lnSpc>
            </a:pPr>
            <a:r>
              <a:rPr lang="fa-IR" sz="3200" dirty="0" smtClean="0">
                <a:solidFill>
                  <a:srgbClr val="5D110F"/>
                </a:solidFill>
                <a:cs typeface="B Titr" pitchFamily="2" charset="-78"/>
              </a:rPr>
              <a:t>ناهمگونی نیروی کار</a:t>
            </a:r>
            <a:endParaRPr lang="fa-IR" sz="3200" dirty="0">
              <a:solidFill>
                <a:srgbClr val="5D110F"/>
              </a:solidFill>
              <a:cs typeface="B Titr" pitchFamily="2" charset="-78"/>
            </a:endParaRPr>
          </a:p>
        </p:txBody>
      </p:sp>
      <p:cxnSp>
        <p:nvCxnSpPr>
          <p:cNvPr id="3" name="Straight Connector 2"/>
          <p:cNvCxnSpPr/>
          <p:nvPr/>
        </p:nvCxnSpPr>
        <p:spPr>
          <a:xfrm>
            <a:off x="1071539" y="126581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4036" name="TextBox 3"/>
          <p:cNvSpPr txBox="1">
            <a:spLocks noChangeArrowheads="1"/>
          </p:cNvSpPr>
          <p:nvPr/>
        </p:nvSpPr>
        <p:spPr bwMode="auto">
          <a:xfrm>
            <a:off x="142875" y="1428750"/>
            <a:ext cx="8929688" cy="4616648"/>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3200" dirty="0" smtClean="0">
                <a:cs typeface="B Nazanin" pitchFamily="2" charset="-78"/>
              </a:rPr>
              <a:t>ناهمگونی نیروی کار را بدین گونه تعریف کرده اند :”هر نوع ویژگی که افراد انسانی در نظر می گیرند تا بدین وسیله خود را متفاوت از دیگران بدانند“.</a:t>
            </a:r>
          </a:p>
          <a:p>
            <a:pPr marL="450850" indent="-450850" algn="justLow">
              <a:lnSpc>
                <a:spcPct val="150000"/>
              </a:lnSpc>
              <a:spcBef>
                <a:spcPts val="600"/>
              </a:spcBef>
              <a:spcAft>
                <a:spcPts val="600"/>
              </a:spcAft>
              <a:buFontTx/>
              <a:buBlip>
                <a:blip r:embed="rId2"/>
              </a:buBlip>
            </a:pPr>
            <a:r>
              <a:rPr lang="fa-IR" sz="3200" dirty="0" smtClean="0">
                <a:cs typeface="B Nazanin" pitchFamily="2" charset="-78"/>
              </a:rPr>
              <a:t>این پدیده شامل عواملی چون نژاد ، جنس ، سن ، ارزش و هنجار های فرهنگی می شود.افزایش ناهمگونی نیروی کار باعث می شود که بر میزان وظلیف منابع انسانی افزوده گردد.</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4038"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4040"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82964"/>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بازنشستگی </a:t>
            </a:r>
            <a:endParaRPr lang="fa-IR" sz="3200" dirty="0">
              <a:solidFill>
                <a:srgbClr val="5D110F"/>
              </a:solidFill>
              <a:cs typeface="B Titr" pitchFamily="2" charset="-78"/>
            </a:endParaRPr>
          </a:p>
        </p:txBody>
      </p:sp>
      <p:cxnSp>
        <p:nvCxnSpPr>
          <p:cNvPr id="3" name="Straight Connector 2"/>
          <p:cNvCxnSpPr/>
          <p:nvPr/>
        </p:nvCxnSpPr>
        <p:spPr>
          <a:xfrm>
            <a:off x="928663" y="126875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286891" y="1340768"/>
            <a:ext cx="8533581" cy="4693593"/>
          </a:xfrm>
          <a:prstGeom prst="rect">
            <a:avLst/>
          </a:prstGeom>
          <a:noFill/>
          <a:ln w="9525">
            <a:noFill/>
            <a:miter lim="800000"/>
            <a:headEnd/>
            <a:tailEnd/>
          </a:ln>
        </p:spPr>
        <p:txBody>
          <a:bodyPr wrap="square">
            <a:spAutoFit/>
          </a:bodyPr>
          <a:lstStyle/>
          <a:p>
            <a:pPr indent="355600" algn="justLow">
              <a:lnSpc>
                <a:spcPct val="150000"/>
              </a:lnSpc>
              <a:spcBef>
                <a:spcPts val="1800"/>
              </a:spcBef>
              <a:spcAft>
                <a:spcPts val="0"/>
              </a:spcAft>
              <a:buFontTx/>
              <a:buBlip>
                <a:blip r:embed="rId2"/>
              </a:buBlip>
            </a:pPr>
            <a:r>
              <a:rPr lang="fa-IR" sz="3200" dirty="0" smtClean="0">
                <a:cs typeface="B Nazanin" pitchFamily="2" charset="-78"/>
              </a:rPr>
              <a:t>برای بسیاری از کارکنان بازنشستگی تلخ و شیرین است.کارگر به دلیل نداشتن کار تا حدی بی برنامه می گردد.</a:t>
            </a:r>
          </a:p>
          <a:p>
            <a:pPr indent="355600" algn="justLow">
              <a:lnSpc>
                <a:spcPct val="150000"/>
              </a:lnSpc>
              <a:spcBef>
                <a:spcPts val="1800"/>
              </a:spcBef>
              <a:spcAft>
                <a:spcPts val="0"/>
              </a:spcAft>
              <a:buFontTx/>
              <a:buBlip>
                <a:blip r:embed="rId2"/>
              </a:buBlip>
            </a:pPr>
            <a:r>
              <a:rPr lang="fa-IR" sz="3200" dirty="0" smtClean="0">
                <a:cs typeface="B Nazanin" pitchFamily="2" charset="-78"/>
              </a:rPr>
              <a:t>حدود 30 درصد شرکت ها که در یک تحقیق پیمایشی شرکت کرده اند گفتند که آنها ” رایزنی های پیش از بازنشستگی ” را  به صورت رسمی انجام می دهند و هدف این است که کارکنان با نوعی آرامش ، مسیری را که به بازنشستگی می انجامد طی نمایند.</a:t>
            </a:r>
            <a:endParaRPr lang="fa-IR" sz="32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1714488"/>
            <a:ext cx="7215239" cy="1615827"/>
          </a:xfrm>
          <a:prstGeom prst="rect">
            <a:avLst/>
          </a:prstGeom>
          <a:noFill/>
        </p:spPr>
        <p:txBody>
          <a:bodyPr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سلامتی و ایمنی کارکنان</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84995" name="Rectangle 8"/>
          <p:cNvSpPr>
            <a:spLocks noChangeArrowheads="1"/>
          </p:cNvSpPr>
          <p:nvPr/>
        </p:nvSpPr>
        <p:spPr bwMode="auto">
          <a:xfrm>
            <a:off x="7275350" y="642938"/>
            <a:ext cx="1297150" cy="769441"/>
          </a:xfrm>
          <a:prstGeom prst="rect">
            <a:avLst/>
          </a:prstGeom>
          <a:noFill/>
          <a:ln w="9525">
            <a:noFill/>
            <a:miter lim="800000"/>
            <a:headEnd/>
            <a:tailEnd/>
          </a:ln>
        </p:spPr>
        <p:txBody>
          <a:bodyPr wrap="none">
            <a:spAutoFit/>
          </a:bodyPr>
          <a:lstStyle/>
          <a:p>
            <a:pPr>
              <a:lnSpc>
                <a:spcPct val="150000"/>
              </a:lnSpc>
            </a:pPr>
            <a:r>
              <a:rPr lang="fa-IR" sz="3200" dirty="0">
                <a:solidFill>
                  <a:srgbClr val="5D110F"/>
                </a:solidFill>
                <a:cs typeface="B Titr" pitchFamily="2" charset="-78"/>
              </a:rPr>
              <a:t>فصل </a:t>
            </a:r>
            <a:r>
              <a:rPr lang="fa-IR" sz="3200" dirty="0" smtClean="0">
                <a:solidFill>
                  <a:srgbClr val="5D110F"/>
                </a:solidFill>
                <a:cs typeface="B Titr" pitchFamily="2" charset="-78"/>
              </a:rPr>
              <a:t>نهم </a:t>
            </a:r>
            <a:r>
              <a:rPr lang="fa-IR" sz="3200" dirty="0">
                <a:solidFill>
                  <a:srgbClr val="5D110F"/>
                </a:solidFill>
                <a:cs typeface="B Titr" pitchFamily="2" charset="-78"/>
              </a:rPr>
              <a:t>: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8499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8500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3046988"/>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بهداشت و ایمنی کارکنان : کلیات</a:t>
            </a:r>
          </a:p>
          <a:p>
            <a:pPr algn="ctr"/>
            <a:r>
              <a:rPr lang="fa-IR" sz="3200" dirty="0" smtClean="0">
                <a:solidFill>
                  <a:srgbClr val="5D110F"/>
                </a:solidFill>
                <a:cs typeface="B Titr" pitchFamily="2" charset="-78"/>
              </a:rPr>
              <a:t>اهمیت موضوع بهداشت و ایمنی کارکنان</a:t>
            </a: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r>
              <a:rPr lang="fa-IR" sz="3200" dirty="0" smtClean="0">
                <a:solidFill>
                  <a:srgbClr val="5D110F"/>
                </a:solidFill>
                <a:cs typeface="B Titr" pitchFamily="2" charset="-78"/>
              </a:rPr>
              <a:t>خلاصه ای از قانون ایمنی کار </a:t>
            </a:r>
            <a:endParaRPr lang="fa-IR" sz="3200" dirty="0">
              <a:solidFill>
                <a:srgbClr val="5D110F"/>
              </a:solidFill>
              <a:cs typeface="B Titr" pitchFamily="2" charset="-78"/>
            </a:endParaRPr>
          </a:p>
        </p:txBody>
      </p:sp>
      <p:cxnSp>
        <p:nvCxnSpPr>
          <p:cNvPr id="3" name="Straight Connector 2"/>
          <p:cNvCxnSpPr/>
          <p:nvPr/>
        </p:nvCxnSpPr>
        <p:spPr>
          <a:xfrm>
            <a:off x="928662" y="145412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556792"/>
            <a:ext cx="9001125" cy="4893647"/>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یکی از علت های شناخته شده بالا رفتن آمار حوادث ، ماهیت بسیار نا امن محیط کار است.در آمریکا سالانه 13/2 میلیون نفر دجار حادثه ( نه منجر به مرگ) می شوند.</a:t>
            </a:r>
          </a:p>
          <a:p>
            <a:pPr indent="355600" algn="justLow">
              <a:spcBef>
                <a:spcPts val="0"/>
              </a:spcBef>
              <a:spcAft>
                <a:spcPts val="0"/>
              </a:spcAft>
              <a:buFontTx/>
              <a:buBlip>
                <a:blip r:embed="rId2"/>
              </a:buBlip>
            </a:pPr>
            <a:endParaRPr lang="fa-IR" sz="4800" dirty="0" smtClean="0">
              <a:cs typeface="B Nazanin" pitchFamily="2" charset="-78"/>
            </a:endParaRPr>
          </a:p>
          <a:p>
            <a:pPr indent="355600" algn="justLow">
              <a:spcBef>
                <a:spcPts val="0"/>
              </a:spcBef>
              <a:spcAft>
                <a:spcPts val="0"/>
              </a:spcAft>
              <a:buFontTx/>
              <a:buBlip>
                <a:blip r:embed="rId2"/>
              </a:buBlip>
            </a:pPr>
            <a:r>
              <a:rPr lang="fa-IR" sz="2800" dirty="0" smtClean="0">
                <a:cs typeface="B Nazanin" pitchFamily="2" charset="-78"/>
              </a:rPr>
              <a:t>کنگره آمریکا در سال 1970 </a:t>
            </a:r>
            <a:r>
              <a:rPr lang="fa-IR" sz="2800" b="1" dirty="0" smtClean="0">
                <a:cs typeface="B Nazanin" pitchFamily="2" charset="-78"/>
              </a:rPr>
              <a:t> قانون تامین  بهداشت و ایمنی کار </a:t>
            </a:r>
            <a:r>
              <a:rPr lang="fa-IR" sz="2800" dirty="0" smtClean="0">
                <a:cs typeface="B Nazanin" pitchFamily="2" charset="-78"/>
              </a:rPr>
              <a:t> را به تصویب رسانید تا ” به زنان و مردان مشغول به کار در سراسر کشور اطمینان بدهد که در شرایط کاری ایمن و سالم کار می کنند و منابع ملی را حفظ می نماییم“</a:t>
            </a:r>
          </a:p>
          <a:p>
            <a:pPr indent="355600" algn="justLow">
              <a:spcBef>
                <a:spcPts val="0"/>
              </a:spcBef>
              <a:spcAft>
                <a:spcPts val="0"/>
              </a:spcAft>
              <a:buFontTx/>
              <a:buBlip>
                <a:blip r:embed="rId2"/>
              </a:buBlip>
            </a:pPr>
            <a:r>
              <a:rPr lang="fa-IR" sz="2800" dirty="0" smtClean="0">
                <a:cs typeface="B Nazanin" pitchFamily="2" charset="-78"/>
              </a:rPr>
              <a:t>کارفرمایان زیر مشمول این قانون نمی شوند:کسانی که خود اشتغالی دارند، مزارعی که در آنها افراد درجه اول خانواده کشاورز مشغول به کار هستند و برخی از کارگاه ها که مورد حمایت سایر قوانین دولت مرکزی آمریکا قرار دارند.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899592" y="342900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5400000" flipH="1" flipV="1">
            <a:off x="1071538" y="857232"/>
            <a:ext cx="0"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404664"/>
            <a:ext cx="9001125" cy="6001643"/>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dirty="0" smtClean="0">
                <a:cs typeface="B Nazanin" pitchFamily="2" charset="-78"/>
              </a:rPr>
              <a:t>در اجرای این قانون </a:t>
            </a:r>
            <a:r>
              <a:rPr lang="fa-IR" sz="2800" b="1" dirty="0" smtClean="0">
                <a:cs typeface="B Nazanin" pitchFamily="2" charset="-78"/>
              </a:rPr>
              <a:t>سازمان بهداشت و ایمنی کار </a:t>
            </a:r>
            <a:r>
              <a:rPr lang="fa-IR" sz="2800" dirty="0" smtClean="0">
                <a:cs typeface="B Nazanin" pitchFamily="2" charset="-78"/>
              </a:rPr>
              <a:t>در وزارت کار آمریکا به وجود آمد. هدف اصلی سازمان بهداشت و ایمنی شغلی این است که بر اجرای این قانون نظارت کند و برای تامین بهداشت و ایمنی کارکنان معیار هایی را ارائه نماید که تقریبأ برای همه کارکنان در ایالات متحده آمریکا ، کاربرد داشته باشد.این معیار ها بوسیله وزارت کار آمریکا اعمال می شود.</a:t>
            </a:r>
          </a:p>
          <a:p>
            <a:pPr indent="355600" algn="justLow">
              <a:spcBef>
                <a:spcPts val="1200"/>
              </a:spcBef>
              <a:spcAft>
                <a:spcPts val="0"/>
              </a:spcAft>
              <a:buFontTx/>
              <a:buBlip>
                <a:blip r:embed="rId2"/>
              </a:buBlip>
            </a:pPr>
            <a:r>
              <a:rPr lang="fa-IR" sz="2800" b="1" dirty="0" smtClean="0">
                <a:cs typeface="B Nazanin" pitchFamily="2" charset="-78"/>
              </a:rPr>
              <a:t>معیارهای سازمان بهداشت و ایمنی کار:</a:t>
            </a:r>
            <a:r>
              <a:rPr lang="fa-IR" sz="2800" dirty="0" smtClean="0">
                <a:cs typeface="B Nazanin" pitchFamily="2" charset="-78"/>
              </a:rPr>
              <a:t>بر اساس یک معیار عمومی هر کارفرما“باید برای هر کارگر یا کارمند محل کاری را در نظر بگیرد که عاری از خطرهای شناخته شده باشد .</a:t>
            </a:r>
          </a:p>
          <a:p>
            <a:pPr indent="355600" algn="justLow">
              <a:spcBef>
                <a:spcPts val="1200"/>
              </a:spcBef>
              <a:spcAft>
                <a:spcPts val="0"/>
              </a:spcAft>
              <a:buFontTx/>
              <a:buBlip>
                <a:blip r:embed="rId2"/>
              </a:buBlip>
            </a:pPr>
            <a:r>
              <a:rPr lang="fa-IR" sz="2800" dirty="0" smtClean="0">
                <a:cs typeface="B Nazanin" pitchFamily="2" charset="-78"/>
              </a:rPr>
              <a:t> سازمان بهداشت و ایمنی کار برای انجام دادن این ماموریت باید معیار هایی ارایه کند که از نظر قانونی قابل اعمال باشند. این معیارها در 5 جلد منتشر می شوند و در بر گیرنده معیار های صنعت ، معیار های ساختمان سازی ، معیار های مربوط به امور دریایی ، سایر مقررات و رویه ها و نیز دستور العمل هایی برای کار در کارگاه های مختلف است.این معیار ها بسیار کامل هستند.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332656"/>
            <a:ext cx="9001125" cy="6087820"/>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pPr>
            <a:r>
              <a:rPr lang="fa-IR" sz="2800" b="1" dirty="0" smtClean="0">
                <a:cs typeface="B Nazanin" pitchFamily="2" charset="-78"/>
              </a:rPr>
              <a:t>سازمان تامین بهداشت و ایمنی کار: ثبت رویداد ها.</a:t>
            </a:r>
            <a:r>
              <a:rPr lang="fa-IR" sz="2800" dirty="0" smtClean="0">
                <a:cs typeface="B Nazanin" pitchFamily="2" charset="-78"/>
              </a:rPr>
              <a:t>کارفرمایانی که یازده نفر یا بیشتر کارگر و کارمند دارند ، باید برای حوادث محل کار پرونده ای داشته باشند و حوادث منجر به مصدوم شدن یا بیماری را ثبت نمایند و گزارش کنند.</a:t>
            </a:r>
          </a:p>
          <a:p>
            <a:pPr indent="355600" algn="justLow">
              <a:lnSpc>
                <a:spcPct val="120000"/>
              </a:lnSpc>
              <a:spcBef>
                <a:spcPts val="1200"/>
              </a:spcBef>
              <a:spcAft>
                <a:spcPts val="0"/>
              </a:spcAft>
              <a:buFontTx/>
              <a:buBlip>
                <a:blip r:embed="rId2"/>
              </a:buBlip>
            </a:pPr>
            <a:r>
              <a:rPr lang="fa-IR" sz="2800" b="1" dirty="0" smtClean="0">
                <a:cs typeface="B Nazanin" pitchFamily="2" charset="-78"/>
              </a:rPr>
              <a:t>بازرسی و احظار کردن:</a:t>
            </a:r>
            <a:r>
              <a:rPr lang="fa-IR" sz="2800" dirty="0" smtClean="0">
                <a:cs typeface="B Nazanin" pitchFamily="2" charset="-78"/>
              </a:rPr>
              <a:t>معیار های سازمان تامین بهداشت و ایمنی کار ، از مجرای بازرسی و در صورت لزوم ، از طریق احضار نمودن کارگر و کارفرما اعمال می شود. این سازمان بدون رضایت کارفرما نمی تواند انجام دادن بازرسی را تضمین نماید. ولی ، پس از کسب مجوز قانونی می تواند بازرسی را انجام دهد.</a:t>
            </a:r>
          </a:p>
          <a:p>
            <a:pPr indent="355600" algn="justLow">
              <a:lnSpc>
                <a:spcPct val="120000"/>
              </a:lnSpc>
              <a:spcBef>
                <a:spcPts val="1200"/>
              </a:spcBef>
              <a:spcAft>
                <a:spcPts val="0"/>
              </a:spcAft>
              <a:buFontTx/>
              <a:buBlip>
                <a:blip r:embed="rId2"/>
              </a:buBlip>
            </a:pPr>
            <a:r>
              <a:rPr lang="fa-IR" sz="2800" dirty="0" smtClean="0">
                <a:cs typeface="B Nazanin" pitchFamily="2" charset="-78"/>
              </a:rPr>
              <a:t>سازمان تامین بهداشت و ایمنی کار علاوه بر انجام دادن چنین کارهایی می کوشد بازرسی های زیادی به عمل آورد و در آنها اولویت هایی را در نظر میگیرد. بیشترین اولویت به موقعیت هایی داده می شود که با خطر های آشکار رو به رو هستند.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496" y="332656"/>
            <a:ext cx="9001125" cy="5933932"/>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pPr>
            <a:r>
              <a:rPr lang="fa-IR" sz="2800" dirty="0" smtClean="0">
                <a:cs typeface="B Nazanin" pitchFamily="2" charset="-78"/>
              </a:rPr>
              <a:t>اولویت بعد به مکان هایی داده می شود که امکان دارد فاجعه ، مرگ یا حوادثی به بار آورند و سابقه چنین حوادثی را داشته اند.اولویت سوم به شکایت های معتبر کارکنان داده می شودکه مبنی بر نقض مقررات و رعایت نکردن معیار ها هستند.اولویت چهارم به مواردی داده می شود که به صورت مرتب و در دوره های زمانی مشخص مورد بازرسی قرار می گیرند.سرانجام معمولأ مواردی که سازمان به صورت تصادفی مورد بازرسی قرار می دهد در رده آخر قرار می گیرند.</a:t>
            </a:r>
          </a:p>
          <a:p>
            <a:pPr indent="355600" algn="justLow">
              <a:lnSpc>
                <a:spcPct val="120000"/>
              </a:lnSpc>
              <a:spcBef>
                <a:spcPts val="1200"/>
              </a:spcBef>
              <a:spcAft>
                <a:spcPts val="0"/>
              </a:spcAft>
              <a:buFontTx/>
              <a:buBlip>
                <a:blip r:embed="rId2"/>
              </a:buBlip>
            </a:pPr>
            <a:r>
              <a:rPr lang="fa-IR" sz="2800" b="1" dirty="0" smtClean="0">
                <a:cs typeface="B Nazanin" pitchFamily="2" charset="-78"/>
              </a:rPr>
              <a:t>مسئولیت ها و حقوق کارفرمایان و کارکنان.</a:t>
            </a:r>
            <a:r>
              <a:rPr lang="fa-IR" sz="2800" dirty="0" smtClean="0">
                <a:cs typeface="B Nazanin" pitchFamily="2" charset="-78"/>
              </a:rPr>
              <a:t> با توجه به قانون بهداشت و ایمنی کار،کارفرمایان و کارکنان ، مسئولیت ها و حقوقی دارند.برای مثال ، کارفرمایان مسئول تامین ایمنی در محل کار و رفع هر نوع خطر شناخته هستند.کارکنان نیز حقوق و مسئولیت های مشخصی دارند ولی اگر آنها را نقض کنند ، نمی توان آنان را به دادگاه احضار کرد.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علل حوادث </a:t>
            </a:r>
            <a:endParaRPr lang="fa-IR" sz="3200" dirty="0">
              <a:solidFill>
                <a:srgbClr val="5D110F"/>
              </a:solidFill>
              <a:cs typeface="B Titr" pitchFamily="2" charset="-78"/>
            </a:endParaRPr>
          </a:p>
        </p:txBody>
      </p:sp>
      <p:cxnSp>
        <p:nvCxnSpPr>
          <p:cNvPr id="3" name="Straight Connector 2"/>
          <p:cNvCxnSpPr/>
          <p:nvPr/>
        </p:nvCxnSpPr>
        <p:spPr>
          <a:xfrm>
            <a:off x="928662" y="96743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64460"/>
            <a:ext cx="9001125" cy="5416868"/>
          </a:xfrm>
          <a:prstGeom prst="rect">
            <a:avLst/>
          </a:prstGeom>
          <a:noFill/>
          <a:ln w="9525">
            <a:noFill/>
            <a:miter lim="800000"/>
            <a:headEnd/>
            <a:tailEnd/>
          </a:ln>
        </p:spPr>
        <p:txBody>
          <a:bodyPr wrap="square">
            <a:spAutoFit/>
          </a:bodyPr>
          <a:lstStyle/>
          <a:p>
            <a:pPr indent="355600" algn="justLow">
              <a:spcBef>
                <a:spcPts val="1200"/>
              </a:spcBef>
              <a:spcAft>
                <a:spcPts val="0"/>
              </a:spcAft>
              <a:buBlip>
                <a:blip r:embed="rId2"/>
              </a:buBlip>
            </a:pPr>
            <a:r>
              <a:rPr lang="fa-IR" sz="2800" dirty="0" smtClean="0">
                <a:cs typeface="B Nazanin" pitchFamily="2" charset="-78"/>
              </a:rPr>
              <a:t>به سه دلیل عمده تصادف رخ می دهد :رخداد احتمالی ،شرایط ناسالم یا نا امن کار و عملیات ناسالم به وسیله کارگر یا کارمند. رخداد احتمالی</a:t>
            </a:r>
            <a:r>
              <a:rPr lang="fa-IR" sz="2800" dirty="0" smtClean="0">
                <a:cs typeface="B Nazanin" pitchFamily="2" charset="-78"/>
                <a:sym typeface="Wingdings" pitchFamily="2" charset="2"/>
              </a:rPr>
              <a:t> موجب حادثه می شود و این چیزی نیست که مدیریت بتواند بر آن هیچ نوع کنترلی اعمال نماید . شرایط نا سالم یکی از علت های اصلی تصادفات است و اقدام اساسی ،از بین بردن شرایط ناسالم یا به حداقل رساندن آن است.اگر چه در همه مکانها احتمال بروز حادثه یا تصادف هست ولی در برخی از مکان ها این احتمال بسیار بیشتر است.</a:t>
            </a:r>
          </a:p>
          <a:p>
            <a:pPr indent="355600" algn="justLow">
              <a:spcBef>
                <a:spcPts val="1200"/>
              </a:spcBef>
              <a:spcAft>
                <a:spcPts val="0"/>
              </a:spcAft>
              <a:buBlip>
                <a:blip r:embed="rId2"/>
              </a:buBlip>
            </a:pPr>
            <a:r>
              <a:rPr lang="fa-IR" sz="2800" b="1" dirty="0" smtClean="0">
                <a:cs typeface="B Nazanin" pitchFamily="2" charset="-78"/>
                <a:sym typeface="Wingdings" pitchFamily="2" charset="2"/>
              </a:rPr>
              <a:t>سایر شرایط کار –علت هایی که باعث تصادف می شود.</a:t>
            </a:r>
            <a:r>
              <a:rPr lang="fa-IR" sz="2800" dirty="0" smtClean="0">
                <a:cs typeface="B Nazanin" pitchFamily="2" charset="-78"/>
                <a:sym typeface="Wingdings" pitchFamily="2" charset="2"/>
              </a:rPr>
              <a:t>برخی از مهم ترین علت هایی که باعث تصادف می شوند چندان آشکار نیستند ، زیرا آنها در زمینه روان شناسی محیط کار مطرح می گردند.فشار های شدیدی که در سازمان بر افراد وارد می آید تا کار ها را با سرعت بیشتری به انجام برسانند ،کارکنان را در یک جو نسبتأ ناسالم تحت فشار قرار می دهد و آنها را دچار تنش و فشار روانی می نماید ، همین امر باعثمی شود زمینه برای حوادث مهیا شود.</a:t>
            </a:r>
            <a:endParaRPr lang="fa-IR" sz="2800" dirty="0" smtClean="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اعمال نا سالم </a:t>
            </a:r>
            <a:endParaRPr lang="fa-IR" sz="3200" dirty="0">
              <a:solidFill>
                <a:srgbClr val="5D110F"/>
              </a:solidFill>
              <a:cs typeface="B Titr" pitchFamily="2" charset="-78"/>
            </a:endParaRPr>
          </a:p>
        </p:txBody>
      </p:sp>
      <p:cxnSp>
        <p:nvCxnSpPr>
          <p:cNvPr id="3" name="Straight Connector 2"/>
          <p:cNvCxnSpPr/>
          <p:nvPr/>
        </p:nvCxnSpPr>
        <p:spPr>
          <a:xfrm>
            <a:off x="928662" y="96743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96752"/>
            <a:ext cx="9001125" cy="4985980"/>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dirty="0" smtClean="0">
                <a:cs typeface="B Nazanin" pitchFamily="2" charset="-78"/>
              </a:rPr>
              <a:t>افراد موجب حوادث می شوند و هیچ کس نتوانسته است راهی مطمئن برای جلوگیری کامل از ”عملیات ناسالم“بیابد. در برخی از حالت ها ، امکان دارد شرایط کار موجب شود که زمینه برای عملیات ناسالم یا مخاطره آمیز فراهم شود.گاهی کارکنان آموزش مناسب برای کار کردن با روشی سالم و بی خطر را ندیده اند.اغلب نوع نگرش ، شخصیت و مهارت های فرد موجب رفتار نادرست می شود مانند تمایل به خطر پذیری یا داشتن نگرشی نامطلوب.این تمایلات رفتاری موجب عملیات ناسالم یا مخاطره آمیز می شود.</a:t>
            </a:r>
          </a:p>
          <a:p>
            <a:pPr indent="355600" algn="justLow">
              <a:spcBef>
                <a:spcPts val="1200"/>
              </a:spcBef>
              <a:spcAft>
                <a:spcPts val="0"/>
              </a:spcAft>
              <a:buFontTx/>
              <a:buBlip>
                <a:blip r:embed="rId2"/>
              </a:buBlip>
            </a:pPr>
            <a:r>
              <a:rPr lang="fa-IR" sz="2800" b="1" dirty="0" smtClean="0">
                <a:cs typeface="B Nazanin" pitchFamily="2" charset="-78"/>
              </a:rPr>
              <a:t>افراد ”مستعد حادثه“ چه ویژگی های خاصی دارند؟</a:t>
            </a:r>
            <a:r>
              <a:rPr lang="fa-IR" sz="2800" dirty="0" smtClean="0">
                <a:cs typeface="B Nazanin" pitchFamily="2" charset="-78"/>
              </a:rPr>
              <a:t>سال ها تحقیق نتوانسته است ویژگی های افراد حادثه جو و خطر پذیر را تعیین نماید ولی در این مورد اتفاق نظر وجود دارد که کسی که در کاری خطر پذیر است در کار دیگری این ویژگی را ندارد.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شیوه جلوگیری از حوادث </a:t>
            </a:r>
            <a:endParaRPr lang="fa-IR" sz="3200" dirty="0">
              <a:solidFill>
                <a:srgbClr val="5D110F"/>
              </a:solidFill>
              <a:cs typeface="B Titr" pitchFamily="2" charset="-78"/>
            </a:endParaRPr>
          </a:p>
        </p:txBody>
      </p:sp>
      <p:cxnSp>
        <p:nvCxnSpPr>
          <p:cNvPr id="3" name="Straight Connector 2"/>
          <p:cNvCxnSpPr/>
          <p:nvPr/>
        </p:nvCxnSpPr>
        <p:spPr>
          <a:xfrm>
            <a:off x="928662" y="90413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64460"/>
            <a:ext cx="9001125" cy="5416868"/>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800" dirty="0" smtClean="0">
                <a:cs typeface="B Nazanin" pitchFamily="2" charset="-78"/>
              </a:rPr>
              <a:t>همیشه کارکنان باعث تصادف نمی شوند ، رفتار فردی می تواند بر بروز حادثه اثر بگذارد ، ولی اگر کسی پژوهش خود را بر این اساس آغاز کند و پایان دهد ، در واقع عواملی را که به صورت محتوایی بر  رفتار فرد در سازمان اثر می گذارد ، نادیده می انگارد.اگر افرادی که تابع هوس و میل آنی هستند شناسایی و از سازمان اخراج گردند ، از میزان تصادفات ناشی از رفتار های خطر آفرین کاسته می شود.عوامل روانی ، مانند کم کردن تنش یا فشار از اهمیت زیادی برخوردار است.</a:t>
            </a:r>
          </a:p>
          <a:p>
            <a:pPr indent="355600" algn="justLow">
              <a:spcBef>
                <a:spcPts val="600"/>
              </a:spcBef>
              <a:spcAft>
                <a:spcPts val="0"/>
              </a:spcAft>
              <a:buFontTx/>
              <a:buBlip>
                <a:blip r:embed="rId2"/>
              </a:buBlip>
            </a:pPr>
            <a:r>
              <a:rPr lang="fa-IR" sz="2800" b="1" dirty="0" smtClean="0">
                <a:cs typeface="B Nazanin" pitchFamily="2" charset="-78"/>
              </a:rPr>
              <a:t>کاهش دادن شرایط خطر آفرین:</a:t>
            </a:r>
            <a:r>
              <a:rPr lang="fa-IR" sz="2800" dirty="0" smtClean="0">
                <a:cs typeface="B Nazanin" pitchFamily="2" charset="-78"/>
              </a:rPr>
              <a:t>اگر عوامل خطر آفرین کاهش یابند ،کارفرما به هنگام بروز خطر امکان بیشتری برای دفاع از خود دارد .</a:t>
            </a:r>
          </a:p>
          <a:p>
            <a:pPr indent="355600" algn="justLow">
              <a:spcBef>
                <a:spcPts val="600"/>
              </a:spcBef>
              <a:spcAft>
                <a:spcPts val="0"/>
              </a:spcAft>
              <a:buFontTx/>
              <a:buBlip>
                <a:blip r:embed="rId2"/>
              </a:buBlip>
            </a:pPr>
            <a:r>
              <a:rPr lang="fa-IR" sz="2800" b="1" dirty="0" smtClean="0">
                <a:cs typeface="B Nazanin" pitchFamily="2" charset="-78"/>
              </a:rPr>
              <a:t>کاهش دادن عملیات ناسالم:</a:t>
            </a:r>
            <a:r>
              <a:rPr lang="fa-IR" sz="2800" dirty="0" smtClean="0">
                <a:cs typeface="B Nazanin" pitchFamily="2" charset="-78"/>
              </a:rPr>
              <a:t>روان شناسان توانسته اند افرادی را که در برخی از کارهای خاص خطر پذیر هستند شناسایی نمایند.نخستین روش این است که ویژگی های فرد را ( مانند مهارت فرد یا توانایی او در دیدن) که با نوع حوادث خاص در کارهای ویژه رابطه دارد ، شناسایی کرد.سپس </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857225" y="928670"/>
            <a:ext cx="71439" cy="7143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35371" y="472598"/>
            <a:ext cx="9001125" cy="6124754"/>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pPr>
            <a:r>
              <a:rPr lang="fa-IR" sz="2800" dirty="0" smtClean="0">
                <a:cs typeface="B Nazanin" pitchFamily="2" charset="-78"/>
              </a:rPr>
              <a:t>مشخص نمود که آیا نمره هایی را که وی در مورد این ویژگی کرفته است با میزان حادثه یا تصادف در کار مورد نظر ارتباط دارد یا خیر؟برای مثال:</a:t>
            </a:r>
            <a:r>
              <a:rPr lang="fa-IR" sz="2800" b="1" dirty="0" smtClean="0">
                <a:cs typeface="B Nazanin" pitchFamily="2" charset="-78"/>
              </a:rPr>
              <a:t>ثبات عاطفی و آزمون شخصیت ،تامین میزان هماهنگی عضلانی ،آزمون مربوط به توان بینایی ، آزمون ژنتیکی (زیستی).</a:t>
            </a:r>
          </a:p>
          <a:p>
            <a:pPr indent="355600" algn="justLow">
              <a:spcBef>
                <a:spcPts val="600"/>
              </a:spcBef>
              <a:spcAft>
                <a:spcPts val="0"/>
              </a:spcAft>
              <a:buFontTx/>
              <a:buBlip>
                <a:blip r:embed="rId2"/>
              </a:buBlip>
            </a:pPr>
            <a:r>
              <a:rPr lang="fa-IR" sz="2800" b="1" dirty="0" smtClean="0">
                <a:cs typeface="B Nazanin" pitchFamily="2" charset="-78"/>
              </a:rPr>
              <a:t>استفاده از تابلوهای تبلیغاتی:</a:t>
            </a:r>
            <a:r>
              <a:rPr lang="fa-IR" sz="2800" dirty="0" smtClean="0">
                <a:cs typeface="B Nazanin" pitchFamily="2" charset="-78"/>
              </a:rPr>
              <a:t>نصب تابلوهای تبلیغاتی در مورد زیان های مصرف مواد مخدر ،در محل کار می تواند عملیات خطر آفرین را کاهش دهد.برای حفظ روحیه کارکنان بهتر است هر چند مدت یکبار این تابلو ها را عوض کرد.</a:t>
            </a:r>
          </a:p>
          <a:p>
            <a:pPr indent="355600" algn="justLow">
              <a:spcBef>
                <a:spcPts val="600"/>
              </a:spcBef>
              <a:spcAft>
                <a:spcPts val="0"/>
              </a:spcAft>
              <a:buFontTx/>
              <a:buBlip>
                <a:blip r:embed="rId2"/>
              </a:buBlip>
            </a:pPr>
            <a:r>
              <a:rPr lang="fa-IR" sz="2800" b="1" dirty="0" smtClean="0">
                <a:cs typeface="B Nazanin" pitchFamily="2" charset="-78"/>
              </a:rPr>
              <a:t>آموزش برای حفظ ایمنی: </a:t>
            </a:r>
            <a:r>
              <a:rPr lang="fa-IR" sz="2800" dirty="0" smtClean="0">
                <a:cs typeface="B Nazanin" pitchFamily="2" charset="-78"/>
              </a:rPr>
              <a:t>می توان با آموزش هایی در زمینه حفظ ایمنی ، تصادفات را کاهش داد. بویژه این آموزش هادر مورد افراد تازه استخدام مفید تر است.مساله مهم این است که به آنها آموزش داد به روش های سالم و بی خطر کار کنند.</a:t>
            </a:r>
          </a:p>
          <a:p>
            <a:pPr indent="355600" algn="justLow">
              <a:spcBef>
                <a:spcPts val="600"/>
              </a:spcBef>
              <a:spcAft>
                <a:spcPts val="0"/>
              </a:spcAft>
              <a:buFontTx/>
              <a:buBlip>
                <a:blip r:embed="rId2"/>
              </a:buBlip>
            </a:pPr>
            <a:r>
              <a:rPr lang="fa-IR" sz="2800" b="1" dirty="0" smtClean="0">
                <a:cs typeface="B Nazanin" pitchFamily="2" charset="-78"/>
              </a:rPr>
              <a:t>تقویت رفتار های مثبت:</a:t>
            </a:r>
            <a:r>
              <a:rPr lang="fa-IR" sz="2800" dirty="0" smtClean="0">
                <a:cs typeface="B Nazanin" pitchFamily="2" charset="-78"/>
              </a:rPr>
              <a:t>اگر برنامه هایی که در زمینه ایمنی کار به اجرا در می آید مبتنی بر تقویت رفتار های مثبت باشد می تواند موجب بهبود ایمنی </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929058" y="285728"/>
            <a:ext cx="1523174" cy="769441"/>
          </a:xfrm>
          <a:prstGeom prst="rect">
            <a:avLst/>
          </a:prstGeom>
          <a:noFill/>
          <a:ln w="9525">
            <a:noFill/>
            <a:miter lim="800000"/>
            <a:headEnd/>
            <a:tailEnd/>
          </a:ln>
        </p:spPr>
        <p:txBody>
          <a:bodyPr wrap="none">
            <a:spAutoFit/>
          </a:bodyPr>
          <a:lstStyle/>
          <a:p>
            <a:pPr>
              <a:lnSpc>
                <a:spcPct val="150000"/>
              </a:lnSpc>
            </a:pPr>
            <a:r>
              <a:rPr lang="fa-IR" sz="3200" dirty="0" smtClean="0">
                <a:solidFill>
                  <a:srgbClr val="5D110F"/>
                </a:solidFill>
                <a:cs typeface="B Titr" pitchFamily="2" charset="-78"/>
              </a:rPr>
              <a:t>جهانی شدن</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340768"/>
            <a:ext cx="8929688" cy="4893647"/>
          </a:xfrm>
          <a:prstGeom prst="rect">
            <a:avLst/>
          </a:prstGeom>
          <a:noFill/>
          <a:ln w="9525">
            <a:noFill/>
            <a:miter lim="800000"/>
            <a:headEnd/>
            <a:tailEnd/>
          </a:ln>
        </p:spPr>
        <p:txBody>
          <a:bodyPr>
            <a:spAutoFit/>
          </a:bodyPr>
          <a:lstStyle/>
          <a:p>
            <a:pPr marL="450850" indent="-450850" algn="justLow">
              <a:spcBef>
                <a:spcPts val="1800"/>
              </a:spcBef>
              <a:spcAft>
                <a:spcPts val="600"/>
              </a:spcAft>
              <a:buFontTx/>
              <a:buBlip>
                <a:blip r:embed="rId2"/>
              </a:buBlip>
            </a:pPr>
            <a:r>
              <a:rPr lang="fa-IR" sz="2800" dirty="0" smtClean="0">
                <a:cs typeface="B Nazanin" pitchFamily="2" charset="-78"/>
              </a:rPr>
              <a:t>مقصود از جهانی شده این است که شرکت ها تمایل زیادی نشان می دهند که محصولات خود را در بازار های خارج تولید و عرضه کنند.</a:t>
            </a:r>
          </a:p>
          <a:p>
            <a:pPr marL="450850" indent="-450850" algn="justLow">
              <a:spcBef>
                <a:spcPts val="1800"/>
              </a:spcBef>
              <a:spcAft>
                <a:spcPts val="600"/>
              </a:spcAft>
              <a:buFontTx/>
              <a:buBlip>
                <a:blip r:embed="rId2"/>
              </a:buBlip>
            </a:pPr>
            <a:r>
              <a:rPr lang="fa-IR" sz="2800" dirty="0" smtClean="0">
                <a:cs typeface="B Nazanin" pitchFamily="2" charset="-78"/>
              </a:rPr>
              <a:t>جنبه جهانی شدن تولید بدین شکل است که تولید کنندگان ، واحد های تولیدی خود را در سراسر دنیا در مکان هائی دایر می کنند که از بیشترین امتیازات و مزایای ممکن بهره برداری نمایند.</a:t>
            </a:r>
          </a:p>
          <a:p>
            <a:pPr marL="450850" indent="-450850" algn="justLow">
              <a:spcBef>
                <a:spcPts val="1800"/>
              </a:spcBef>
              <a:spcAft>
                <a:spcPts val="600"/>
              </a:spcAft>
              <a:buFontTx/>
              <a:buBlip>
                <a:blip r:embed="rId2"/>
              </a:buBlip>
            </a:pPr>
            <a:r>
              <a:rPr lang="fa-IR" sz="2800" dirty="0" smtClean="0">
                <a:cs typeface="B Nazanin" pitchFamily="2" charset="-78"/>
              </a:rPr>
              <a:t>پدیده جهانی شدن به معنی افزایش شدید رقابت است.</a:t>
            </a:r>
          </a:p>
          <a:p>
            <a:pPr marL="450850" indent="-450850" algn="justLow">
              <a:spcBef>
                <a:spcPts val="1800"/>
              </a:spcBef>
              <a:spcAft>
                <a:spcPts val="600"/>
              </a:spcAft>
              <a:buFontTx/>
              <a:buBlip>
                <a:blip r:embed="rId2"/>
              </a:buBlip>
            </a:pPr>
            <a:r>
              <a:rPr lang="fa-IR" sz="2800" dirty="0" smtClean="0">
                <a:cs typeface="B Nazanin" pitchFamily="2" charset="-78"/>
              </a:rPr>
              <a:t>در چند سال آینده با جهانی شدن مدیریت ، سازمان ها در زمینه های جذب و به کارگیری نیروی کار در سطح جهانی با چالش های وحشتناکی روبرو خواهند بود.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675268"/>
            <a:ext cx="8821613" cy="5601533"/>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900" dirty="0" smtClean="0">
                <a:cs typeface="B Nazanin" pitchFamily="2" charset="-78"/>
              </a:rPr>
              <a:t>کار شود.تقویت رفتار های مثبت نوعی روش آموزش و ایجاد انگیزه در افراد است.هدف این است که در سایه دادن پاداش برای رفتار های خوب و ندادن پاداش یا تنبیه و توبیخ به سبب رفتار های نادرست ، رفتار های مثبت را تقویت نمود.</a:t>
            </a:r>
          </a:p>
          <a:p>
            <a:pPr indent="355600" algn="justLow">
              <a:spcBef>
                <a:spcPts val="1200"/>
              </a:spcBef>
              <a:spcAft>
                <a:spcPts val="0"/>
              </a:spcAft>
              <a:buFontTx/>
              <a:buBlip>
                <a:blip r:embed="rId2"/>
              </a:buBlip>
            </a:pPr>
            <a:r>
              <a:rPr lang="fa-IR" sz="2900" b="1" dirty="0" smtClean="0">
                <a:cs typeface="B Nazanin" pitchFamily="2" charset="-78"/>
              </a:rPr>
              <a:t>تعهد مدیریت ارشد: </a:t>
            </a:r>
            <a:r>
              <a:rPr lang="fa-IR" sz="2900" dirty="0" smtClean="0">
                <a:cs typeface="B Nazanin" pitchFamily="2" charset="-78"/>
              </a:rPr>
              <a:t>یکی از نتیجه های مورد تایید همه پژوهشگران این است که برنامه های موفقیت آمیز ایمنی ، نیاز به تعهد بسیار آشکار مدیریت (به ایجاد محیط امن)دارد.این تعهد می تواند به صورت دخالت مستقیم مدیریت در فعالیت های مربوط به تامین ایمنی و سلامت کارکنان متجلی شود.این فعالیت ها عبارتند از:قائل شدن اولویت بسیار بالا برای سلامت ، بهداشت و ایمنی محیط کار ، داشتن جدول های تولید برنامه ریزی شده ، قائل شدن مقامی بسیار بالا برای مسئول ایمنی محیط شرکت و سرانجام اجرای برنامه آموزشی برای کارکنان.</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07504" y="472018"/>
            <a:ext cx="8856984" cy="5909310"/>
          </a:xfrm>
          <a:prstGeom prst="rect">
            <a:avLst/>
          </a:prstGeom>
          <a:noFill/>
          <a:ln w="9525">
            <a:noFill/>
            <a:miter lim="800000"/>
            <a:headEnd/>
            <a:tailEnd/>
          </a:ln>
        </p:spPr>
        <p:txBody>
          <a:bodyPr wrap="square">
            <a:spAutoFit/>
          </a:bodyPr>
          <a:lstStyle/>
          <a:p>
            <a:pPr indent="355600" algn="justLow">
              <a:spcBef>
                <a:spcPts val="0"/>
              </a:spcBef>
              <a:spcAft>
                <a:spcPts val="0"/>
              </a:spcAft>
              <a:buBlip>
                <a:blip r:embed="rId2"/>
              </a:buBlip>
            </a:pPr>
            <a:r>
              <a:rPr lang="fa-IR" sz="2700" b="1" dirty="0" smtClean="0">
                <a:cs typeface="B Nazanin" pitchFamily="2" charset="-78"/>
              </a:rPr>
              <a:t>تاکید بر ایمنی:</a:t>
            </a:r>
            <a:r>
              <a:rPr lang="fa-IR" sz="2700" dirty="0" smtClean="0">
                <a:cs typeface="B Nazanin" pitchFamily="2" charset="-78"/>
              </a:rPr>
              <a:t>از جمله نکات مهمی که باید رعایت نمود این است که دقت شود هیچ گونه آلودگی در اطراف دستگاه ها نباشد ،ماشین آلات کاملأ تمیز شده باشند ، وسایل محافظ دستگاه ها سالم باشد و به این نکات توجه زیادی شود.به هر حال اگر تمام این نکات ایمنی رعایت شود ولی کارکنان تمایل نداشته باشند به شیوه ای سالم و بی خطر کار کنند ،شاهد حادثه و تصادف خواهیم بود.آنها همواره رفتار سرپرستان خود را سرمشق خود قرار می دهند.بسیاری از کارفرمایان پرداخت پاداش به مدیران را در گرو رعایت نکات ایمنی و کاهش نرخ تصادفات قرار می دهند.</a:t>
            </a:r>
          </a:p>
          <a:p>
            <a:pPr indent="355600" algn="justLow">
              <a:spcBef>
                <a:spcPts val="0"/>
              </a:spcBef>
              <a:spcAft>
                <a:spcPts val="0"/>
              </a:spcAft>
              <a:buFontTx/>
              <a:buBlip>
                <a:blip r:embed="rId2"/>
              </a:buBlip>
            </a:pPr>
            <a:r>
              <a:rPr lang="fa-IR" sz="2700" b="1" dirty="0" smtClean="0">
                <a:cs typeface="B Nazanin" pitchFamily="2" charset="-78"/>
              </a:rPr>
              <a:t>اجرای سیاست مبتنی بر ایمنی :</a:t>
            </a:r>
            <a:r>
              <a:rPr lang="fa-IR" sz="2700" dirty="0" smtClean="0">
                <a:cs typeface="B Nazanin" pitchFamily="2" charset="-78"/>
              </a:rPr>
              <a:t>در اجرای چنین سیاستی این واقعیت مورد تاکید قرار می گیرد که تنها جلوگیری از حوادث و تصادفات مهم نیست ، بلکه مسئله بسیار مهم این است که در واحد تحت مسئولیت شخص ، نکات ایمنی به شدت رعایت شود.</a:t>
            </a:r>
          </a:p>
          <a:p>
            <a:pPr indent="355600" algn="justLow">
              <a:spcBef>
                <a:spcPts val="0"/>
              </a:spcBef>
              <a:spcAft>
                <a:spcPts val="0"/>
              </a:spcAft>
              <a:buFontTx/>
              <a:buBlip>
                <a:blip r:embed="rId2"/>
              </a:buBlip>
            </a:pPr>
            <a:r>
              <a:rPr lang="fa-IR" sz="2700" b="1" dirty="0" smtClean="0">
                <a:cs typeface="B Nazanin" pitchFamily="2" charset="-78"/>
              </a:rPr>
              <a:t>تعیین هدف هایی جهت کاهش دادن زیان های خاص:</a:t>
            </a:r>
            <a:r>
              <a:rPr lang="fa-IR" sz="2700" dirty="0" smtClean="0">
                <a:cs typeface="B Nazanin" pitchFamily="2" charset="-78"/>
              </a:rPr>
              <a:t>تجزیه و تحلیل حوادثی که رخ داده است ، اهمیت زیادی دارد ، سپس باید هدف های خاصی را در نظر گرفت و در صدد تامین آنها بر آمد.</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332656"/>
            <a:ext cx="8677597" cy="6009337"/>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Blip>
                <a:blip r:embed="rId2"/>
              </a:buBlip>
            </a:pPr>
            <a:r>
              <a:rPr lang="fa-IR" sz="2800" b="1" dirty="0" smtClean="0">
                <a:cs typeface="B Nazanin" pitchFamily="2" charset="-78"/>
              </a:rPr>
              <a:t>بررسی های مرتب در مورد بهداشت و ایمنی :</a:t>
            </a:r>
            <a:r>
              <a:rPr lang="fa-IR" sz="2800" dirty="0" smtClean="0">
                <a:cs typeface="B Nazanin" pitchFamily="2" charset="-78"/>
              </a:rPr>
              <a:t>برای حصول اطمینان از رعایت نکات ایمنی باید به طور مرتب به مسایل بهداشت و موارد یاد شده رسیدگی نمود. همچنین باید سیستمی را به کار گرفت که بتوان به صورت مرتب حوادث و رویداد ها یا خطرات احتمالی را بررسی نمود و به کارکنان این اجازه را داد که شرایط مخاطره آمیز را به اطلاع مدیران برسانند.</a:t>
            </a:r>
          </a:p>
          <a:p>
            <a:pPr indent="355600" algn="justLow">
              <a:lnSpc>
                <a:spcPct val="150000"/>
              </a:lnSpc>
              <a:spcBef>
                <a:spcPts val="1200"/>
              </a:spcBef>
              <a:spcAft>
                <a:spcPts val="0"/>
              </a:spcAft>
              <a:buFontTx/>
              <a:buBlip>
                <a:blip r:embed="rId2"/>
              </a:buBlip>
            </a:pPr>
            <a:r>
              <a:rPr lang="fa-IR" sz="2800" b="1" dirty="0" smtClean="0">
                <a:cs typeface="B Nazanin" pitchFamily="2" charset="-78"/>
              </a:rPr>
              <a:t>نظارت بر کار جهت کاهش دادن بار اضافی و تنش یا فشار روانی:</a:t>
            </a:r>
            <a:r>
              <a:rPr lang="fa-IR" sz="2800" dirty="0" smtClean="0">
                <a:cs typeface="B Nazanin" pitchFamily="2" charset="-78"/>
              </a:rPr>
              <a:t>مقصود از ”نقش بار اضافی ” این است که زمان ، آموزش و منابع ناکافی بر عملکرد فرد اثر بگذارد.با افزایش بار اضافی ،کارگران راه میان بر را در پیش می گیرند و با اعتمادی زیاد ، به روش های مخاطره آمیز اقدام می کنند.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32656"/>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بهداشت کارکنان : مسایل و راه حل ها </a:t>
            </a:r>
            <a:endParaRPr lang="fa-IR" sz="3200" dirty="0">
              <a:solidFill>
                <a:srgbClr val="5D110F"/>
              </a:solidFill>
              <a:cs typeface="B Titr" pitchFamily="2" charset="-78"/>
            </a:endParaRPr>
          </a:p>
        </p:txBody>
      </p:sp>
      <p:cxnSp>
        <p:nvCxnSpPr>
          <p:cNvPr id="3" name="Straight Connector 2"/>
          <p:cNvCxnSpPr/>
          <p:nvPr/>
        </p:nvCxnSpPr>
        <p:spPr>
          <a:xfrm>
            <a:off x="928662"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052736"/>
            <a:ext cx="9001125" cy="5262979"/>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b="1" dirty="0" smtClean="0">
                <a:cs typeface="B Nazanin" pitchFamily="2" charset="-78"/>
              </a:rPr>
              <a:t>الکل و مصرف بی رویه مواد مخدر:</a:t>
            </a:r>
            <a:r>
              <a:rPr lang="fa-IR" sz="2800" dirty="0" smtClean="0">
                <a:cs typeface="B Nazanin" pitchFamily="2" charset="-78"/>
              </a:rPr>
              <a:t>از جمله مسائلی که در محیط کار وجود دارد مصرف بی رویه مواد مخدر و الکل است.تردیدی نیست که مصرف الکل در محل کار موجب بروز مسئلی می شود.نخستین نشانه ها مانند تاخیر می تواند همانند سایر مسایل باشد و شاید نتوان به راحتی این مسائل را طبقه بندی کرد .می تواند در مراحل نخست به صورت تاخیر و در مراحل آخر به صورت رفتار های پیش بینی نشده در آید.</a:t>
            </a:r>
          </a:p>
          <a:p>
            <a:pPr indent="355600" algn="justLow">
              <a:spcBef>
                <a:spcPts val="0"/>
              </a:spcBef>
              <a:spcAft>
                <a:spcPts val="0"/>
              </a:spcAft>
              <a:buFontTx/>
              <a:buBlip>
                <a:blip r:embed="rId2"/>
              </a:buBlip>
            </a:pPr>
            <a:r>
              <a:rPr lang="fa-IR" sz="2800" b="1" dirty="0" smtClean="0">
                <a:cs typeface="B Nazanin" pitchFamily="2" charset="-78"/>
              </a:rPr>
              <a:t>مسائلی در باره تنش های شغلی و فرو ماندن کارکنان:</a:t>
            </a:r>
            <a:r>
              <a:rPr lang="fa-IR" sz="2800" dirty="0" smtClean="0">
                <a:cs typeface="B Nazanin" pitchFamily="2" charset="-78"/>
              </a:rPr>
              <a:t>تنش یا فشار روانی و بویژه تنش های شغلی موجب می شود که کارکنان به مشروبات الکلی و مواد مخدر روی آورند. عوامل مربوط به کار مانند تحمل بار اضافی ، تغییر پست و محل کار و مسئله اهای ناشی از مشتریان ، در نهایت باعث می شود که فرد تحت فشار روانی قرار گیرد و از نظر آسیب شناسی به مواد مخدر روی آورد.تنش یا فشار کاری دارای دو منشا اصلی است:محیطی و شخصی.</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428604"/>
            <a:ext cx="9001125" cy="5855449"/>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pPr>
            <a:r>
              <a:rPr lang="fa-IR" sz="2800" dirty="0" smtClean="0">
                <a:cs typeface="B Nazanin" pitchFamily="2" charset="-78"/>
              </a:rPr>
              <a:t>نخست انواع عوامل خارجی و محیطی می توانند موجب تنش های شغلی شوند. آنها عبارتند از جدول های زمان بندی ، سرعت کار ،ایمنی شغل ،پیمودن راه برای رفتن به محل کار و برگشتن ، سر و صدا هایی که در محل کار وجود دارد و سرانجام نوع ، ماهیت و عده مشتریان یا ارباب رجوع.ولی هیچ کاه دو نفر واکنشی همانند نشان نمی دهند چون عوامل شخصی هم بر میزان تنش و فشار روانی اثر می گذارند.</a:t>
            </a:r>
          </a:p>
          <a:p>
            <a:pPr indent="355600" algn="justLow">
              <a:lnSpc>
                <a:spcPct val="150000"/>
              </a:lnSpc>
              <a:spcBef>
                <a:spcPts val="0"/>
              </a:spcBef>
              <a:spcAft>
                <a:spcPts val="0"/>
              </a:spcAft>
            </a:pPr>
            <a:r>
              <a:rPr lang="fa-IR" sz="2800" dirty="0" smtClean="0">
                <a:cs typeface="B Nazanin" pitchFamily="2" charset="-78"/>
              </a:rPr>
              <a:t>فشار کار می تواند بر کارکنان و سازمان اثرات وخیمی داشته باشد.نتایجی که برای فرد به وجود می آورد عبارتند از : اضطراب ، افسردگی ، خشم  و انواع اثرات جسمی ، مانند بیماری های قلبی ، سردرد و تصادف.</a:t>
            </a: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332656"/>
            <a:ext cx="9001125" cy="6124754"/>
          </a:xfrm>
          <a:prstGeom prst="rect">
            <a:avLst/>
          </a:prstGeom>
          <a:noFill/>
          <a:ln w="9525">
            <a:noFill/>
            <a:miter lim="800000"/>
            <a:headEnd/>
            <a:tailEnd/>
          </a:ln>
        </p:spPr>
        <p:txBody>
          <a:bodyPr wrap="square">
            <a:spAutoFit/>
          </a:bodyPr>
          <a:lstStyle/>
          <a:p>
            <a:pPr indent="355600" algn="justLow">
              <a:spcBef>
                <a:spcPts val="600"/>
              </a:spcBef>
              <a:spcAft>
                <a:spcPts val="0"/>
              </a:spcAft>
              <a:buBlip>
                <a:blip r:embed="rId2"/>
              </a:buBlip>
            </a:pPr>
            <a:r>
              <a:rPr lang="fa-IR" sz="2700" b="1" dirty="0" smtClean="0">
                <a:cs typeface="B Nazanin" pitchFamily="2" charset="-78"/>
              </a:rPr>
              <a:t> کاهش دادن فشار های روانی ناشی از کار:</a:t>
            </a:r>
            <a:r>
              <a:rPr lang="fa-IR" sz="2700" dirty="0" smtClean="0">
                <a:cs typeface="B Nazanin" pitchFamily="2" charset="-78"/>
              </a:rPr>
              <a:t>انسان می تواند از راه های مختلف تنش یا فشار های روانی را کاهش دهد که برخی از آنها عبارتند از به کار گیری عقل سلیم ؛مانند خوابیدن به میزان کافی ،خوردن غذاهای بهتر ،تمسک جستن به راه هایی چون باز خورد زیستی ( بیو فید بک) و تعمق (یوگا). واکنش های معقول دیگری که می توان از این بابت نشان داد عبارتند از یافتن شغلی مناسب،رفتن به مشاوره ،برنامه ریزی فعالیت های روزانه.</a:t>
            </a:r>
            <a:endParaRPr lang="fa-IR" sz="2700" b="1" dirty="0" smtClean="0">
              <a:cs typeface="B Nazanin" pitchFamily="2" charset="-78"/>
            </a:endParaRPr>
          </a:p>
          <a:p>
            <a:pPr indent="355600" algn="justLow">
              <a:spcBef>
                <a:spcPts val="600"/>
              </a:spcBef>
              <a:spcAft>
                <a:spcPts val="0"/>
              </a:spcAft>
              <a:buFontTx/>
              <a:buBlip>
                <a:blip r:embed="rId2"/>
              </a:buBlip>
            </a:pPr>
            <a:r>
              <a:rPr lang="fa-IR" sz="2700" b="1" dirty="0" smtClean="0">
                <a:cs typeface="B Nazanin" pitchFamily="2" charset="-78"/>
              </a:rPr>
              <a:t>آنچه را که کارفرما می تواند انجام دهد:</a:t>
            </a:r>
            <a:r>
              <a:rPr lang="fa-IR" sz="2700" dirty="0" smtClean="0">
                <a:cs typeface="B Nazanin" pitchFamily="2" charset="-78"/>
              </a:rPr>
              <a:t>کارفرمایان و صاحب نظران مدیریت منابع انسانی و سرپرستان می توانند در راه کاهش دادن تنش ها و فشار روانی ناشی از کار نقشی فعال ایفا کنند.نتیجه تحقیقی که به تازگی انجام شده است بیانگر این است که اگر به افراد آزادی لازم داده شود تا کار های خود را کنترل نمایند ، از میزان تنش و فشار روانی ناشی از کار ، کاسته می شود.</a:t>
            </a:r>
          </a:p>
          <a:p>
            <a:pPr indent="355600" algn="justLow">
              <a:spcBef>
                <a:spcPts val="600"/>
              </a:spcBef>
              <a:spcAft>
                <a:spcPts val="0"/>
              </a:spcAft>
              <a:buFontTx/>
              <a:buBlip>
                <a:blip r:embed="rId2"/>
              </a:buBlip>
            </a:pPr>
            <a:r>
              <a:rPr lang="fa-IR" sz="2700" b="1" dirty="0" smtClean="0">
                <a:cs typeface="B Nazanin" pitchFamily="2" charset="-78"/>
              </a:rPr>
              <a:t>فرو ماندن :</a:t>
            </a:r>
            <a:r>
              <a:rPr lang="fa-IR" sz="2700" dirty="0" smtClean="0">
                <a:cs typeface="B Nazanin" pitchFamily="2" charset="-78"/>
              </a:rPr>
              <a:t>پدیده ای است که با تنش یا فشار روانی ناشی از کار رابطه ای تنگاتنگ دارد . آنرا بدین گونه تعریف کرده اند :از نظر توان فکری و جسمی تهی شدن ؛زیرا فرد هدفی غیر واقعی و غیر قابل دسترس برای خود تعیین کرده است.</a:t>
            </a:r>
            <a:endParaRPr lang="fa-IR" sz="27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76672"/>
            <a:ext cx="9144000" cy="3477875"/>
          </a:xfrm>
          <a:prstGeom prst="rect">
            <a:avLst/>
          </a:prstGeom>
          <a:noFill/>
          <a:ln w="9525">
            <a:noFill/>
            <a:miter lim="800000"/>
            <a:headEnd/>
            <a:tailEnd/>
          </a:ln>
        </p:spPr>
        <p:txBody>
          <a:bodyPr>
            <a:spAutoFit/>
          </a:bodyPr>
          <a:lstStyle/>
          <a:p>
            <a:pPr algn="ctr"/>
            <a:r>
              <a:rPr lang="fa-IR" sz="2800" dirty="0" smtClean="0">
                <a:solidFill>
                  <a:srgbClr val="5D110F"/>
                </a:solidFill>
                <a:cs typeface="B Titr" pitchFamily="2" charset="-78"/>
              </a:rPr>
              <a:t>برای جلوگیری از این نوع تنش یا فشار روانی (فرو ماندن) چه باید کرد؟</a:t>
            </a: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r>
              <a:rPr lang="fa-IR" sz="3200" dirty="0" smtClean="0">
                <a:solidFill>
                  <a:srgbClr val="5D110F"/>
                </a:solidFill>
                <a:cs typeface="B Titr" pitchFamily="2" charset="-78"/>
              </a:rPr>
              <a:t>آزبست و قرار گرفتن در معرض این ماده </a:t>
            </a:r>
            <a:endParaRPr lang="fa-IR" sz="3200" dirty="0">
              <a:solidFill>
                <a:srgbClr val="5D110F"/>
              </a:solidFill>
              <a:cs typeface="B Titr" pitchFamily="2" charset="-78"/>
            </a:endParaRPr>
          </a:p>
        </p:txBody>
      </p:sp>
      <p:cxnSp>
        <p:nvCxnSpPr>
          <p:cNvPr id="3" name="Straight Connector 2"/>
          <p:cNvCxnSpPr/>
          <p:nvPr/>
        </p:nvCxnSpPr>
        <p:spPr>
          <a:xfrm>
            <a:off x="928663"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047502"/>
            <a:ext cx="9001125" cy="5878532"/>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dirty="0" smtClean="0">
                <a:cs typeface="B Nazanin" pitchFamily="2" charset="-78"/>
              </a:rPr>
              <a:t>از بین بردن الگو های کاری .</a:t>
            </a:r>
          </a:p>
          <a:p>
            <a:pPr indent="355600" algn="justLow">
              <a:spcBef>
                <a:spcPts val="0"/>
              </a:spcBef>
              <a:spcAft>
                <a:spcPts val="0"/>
              </a:spcAft>
              <a:buFontTx/>
              <a:buBlip>
                <a:blip r:embed="rId2"/>
              </a:buBlip>
            </a:pPr>
            <a:r>
              <a:rPr lang="fa-IR" sz="2800" dirty="0" smtClean="0">
                <a:cs typeface="B Nazanin" pitchFamily="2" charset="-78"/>
              </a:rPr>
              <a:t>هر چند مدت یکبار ، کار های عادی و تکراری را کنار بگذارید.</a:t>
            </a:r>
          </a:p>
          <a:p>
            <a:pPr indent="355600" algn="justLow">
              <a:spcBef>
                <a:spcPts val="0"/>
              </a:spcBef>
              <a:spcAft>
                <a:spcPts val="0"/>
              </a:spcAft>
              <a:buFontTx/>
              <a:buBlip>
                <a:blip r:embed="rId2"/>
              </a:buBlip>
            </a:pPr>
            <a:r>
              <a:rPr lang="fa-IR" sz="2800" dirty="0" smtClean="0">
                <a:cs typeface="B Nazanin" pitchFamily="2" charset="-78"/>
              </a:rPr>
              <a:t>از دیدگاه ارزش های باطنی ، هدف های خود را یکبار دیگر ارزیابی کنید.</a:t>
            </a:r>
          </a:p>
          <a:p>
            <a:pPr indent="355600" algn="justLow">
              <a:spcBef>
                <a:spcPts val="0"/>
              </a:spcBef>
              <a:spcAft>
                <a:spcPts val="0"/>
              </a:spcAft>
              <a:buFontTx/>
              <a:buBlip>
                <a:blip r:embed="rId2"/>
              </a:buBlip>
            </a:pPr>
            <a:r>
              <a:rPr lang="fa-IR" sz="2800" dirty="0" smtClean="0">
                <a:cs typeface="B Nazanin" pitchFamily="2" charset="-78"/>
              </a:rPr>
              <a:t>در باره کار ها بیاندیشید.</a:t>
            </a:r>
          </a:p>
          <a:p>
            <a:pPr indent="355600" algn="justLow">
              <a:spcBef>
                <a:spcPts val="0"/>
              </a:spcBef>
              <a:spcAft>
                <a:spcPts val="0"/>
              </a:spcAft>
              <a:buFontTx/>
              <a:buBlip>
                <a:blip r:embed="rId2"/>
              </a:buBlip>
            </a:pPr>
            <a:r>
              <a:rPr lang="fa-IR" sz="2800" dirty="0" smtClean="0">
                <a:cs typeface="B Nazanin" pitchFamily="2" charset="-78"/>
              </a:rPr>
              <a:t>از میزان تنش و فشار روانی بکاهید.</a:t>
            </a:r>
          </a:p>
          <a:p>
            <a:pPr indent="355600" algn="justLow">
              <a:spcBef>
                <a:spcPts val="0"/>
              </a:spcBef>
              <a:spcAft>
                <a:spcPts val="0"/>
              </a:spcAft>
              <a:buFontTx/>
              <a:buBlip>
                <a:blip r:embed="rId2"/>
              </a:buBlip>
            </a:pPr>
            <a:endParaRPr lang="fa-IR" sz="1000" dirty="0" smtClean="0">
              <a:cs typeface="B Nazanin" pitchFamily="2" charset="-78"/>
            </a:endParaRPr>
          </a:p>
          <a:p>
            <a:pPr indent="355600" algn="justLow">
              <a:spcBef>
                <a:spcPts val="0"/>
              </a:spcBef>
              <a:spcAft>
                <a:spcPts val="0"/>
              </a:spcAft>
              <a:buFontTx/>
              <a:buBlip>
                <a:blip r:embed="rId2"/>
              </a:buBlip>
            </a:pPr>
            <a:endParaRPr lang="fa-IR" sz="2800" dirty="0" smtClean="0">
              <a:cs typeface="B Nazanin" pitchFamily="2" charset="-78"/>
            </a:endParaRPr>
          </a:p>
          <a:p>
            <a:pPr indent="355600" algn="justLow">
              <a:spcBef>
                <a:spcPts val="0"/>
              </a:spcBef>
              <a:spcAft>
                <a:spcPts val="0"/>
              </a:spcAft>
              <a:buFontTx/>
              <a:buBlip>
                <a:blip r:embed="rId2"/>
              </a:buBlip>
            </a:pPr>
            <a:endParaRPr lang="fa-IR" sz="2800" dirty="0" smtClean="0">
              <a:cs typeface="B Nazanin" pitchFamily="2" charset="-78"/>
            </a:endParaRPr>
          </a:p>
          <a:p>
            <a:pPr indent="355600" algn="justLow">
              <a:spcBef>
                <a:spcPts val="0"/>
              </a:spcBef>
              <a:spcAft>
                <a:spcPts val="0"/>
              </a:spcAft>
              <a:buFontTx/>
              <a:buBlip>
                <a:blip r:embed="rId2"/>
              </a:buBlip>
            </a:pPr>
            <a:r>
              <a:rPr lang="fa-IR" sz="2800" dirty="0" smtClean="0">
                <a:cs typeface="B Nazanin" pitchFamily="2" charset="-78"/>
              </a:rPr>
              <a:t>در محل کار چهار نوع بیماری ، در سایه تنفس به وجود می آید.کسانی که با این مواد سر و کار دارند باید ماسک به دهان و صورت بزنند.آنها عبارتند از :آزبست ، سیلیس ،روی ، کربن.</a:t>
            </a:r>
          </a:p>
          <a:p>
            <a:pPr indent="355600" algn="justLow">
              <a:spcBef>
                <a:spcPts val="0"/>
              </a:spcBef>
              <a:spcAft>
                <a:spcPts val="0"/>
              </a:spcAft>
              <a:buFontTx/>
              <a:buBlip>
                <a:blip r:embed="rId2"/>
              </a:buBlip>
            </a:pPr>
            <a:r>
              <a:rPr lang="fa-IR" sz="2800" dirty="0" smtClean="0">
                <a:cs typeface="B Nazanin" pitchFamily="2" charset="-78"/>
              </a:rPr>
              <a:t>از میان این مواد آزبست بیشتر مورد توجه و باعث نگرانی است.</a:t>
            </a:r>
          </a:p>
          <a:p>
            <a:pPr indent="355600" algn="justLow">
              <a:spcBef>
                <a:spcPts val="0"/>
              </a:spcBef>
              <a:spcAft>
                <a:spcPts val="0"/>
              </a:spcAft>
              <a:buFontTx/>
              <a:buBlip>
                <a:blip r:embed="rId2"/>
              </a:buBlip>
            </a:pPr>
            <a:endParaRPr lang="fa-IR" sz="2800" dirty="0" smtClean="0">
              <a:cs typeface="B Nazanin" pitchFamily="2" charset="-78"/>
            </a:endParaRPr>
          </a:p>
          <a:p>
            <a:pPr indent="355600" algn="justLow">
              <a:spcBef>
                <a:spcPts val="0"/>
              </a:spcBef>
              <a:spcAft>
                <a:spcPts val="0"/>
              </a:spcAft>
              <a:buFontTx/>
              <a:buBlip>
                <a:blip r:embed="rId2"/>
              </a:buBlip>
            </a:pP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971600" y="393305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95953"/>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مساله های ناشی از کار با رایانه و شیوه های پرهیز از آنها </a:t>
            </a:r>
            <a:endParaRPr lang="fa-IR" sz="3200" dirty="0">
              <a:solidFill>
                <a:srgbClr val="5D110F"/>
              </a:solidFill>
              <a:cs typeface="B Titr" pitchFamily="2" charset="-78"/>
            </a:endParaRPr>
          </a:p>
        </p:txBody>
      </p:sp>
      <p:cxnSp>
        <p:nvCxnSpPr>
          <p:cNvPr id="3" name="Straight Connector 2"/>
          <p:cNvCxnSpPr/>
          <p:nvPr/>
        </p:nvCxnSpPr>
        <p:spPr>
          <a:xfrm>
            <a:off x="928663"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019860"/>
            <a:ext cx="9001125" cy="5361468"/>
          </a:xfrm>
          <a:prstGeom prst="rect">
            <a:avLst/>
          </a:prstGeom>
          <a:noFill/>
          <a:ln w="9525">
            <a:noFill/>
            <a:miter lim="800000"/>
            <a:headEnd/>
            <a:tailEnd/>
          </a:ln>
        </p:spPr>
        <p:txBody>
          <a:bodyPr>
            <a:spAutoFit/>
          </a:bodyPr>
          <a:lstStyle/>
          <a:p>
            <a:pPr indent="355600" algn="justLow">
              <a:lnSpc>
                <a:spcPct val="120000"/>
              </a:lnSpc>
              <a:spcBef>
                <a:spcPts val="1200"/>
              </a:spcBef>
              <a:spcAft>
                <a:spcPts val="0"/>
              </a:spcAft>
              <a:buFontTx/>
              <a:buBlip>
                <a:blip r:embed="rId2"/>
              </a:buBlip>
            </a:pPr>
            <a:r>
              <a:rPr lang="fa-IR" sz="2800" dirty="0" smtClean="0">
                <a:cs typeface="B Nazanin" pitchFamily="2" charset="-78"/>
              </a:rPr>
              <a:t>موسسه ملی بهداشت و ایمنی شغل تحقیقی انجام داده که نتیجه آن بیانگر این است که افرادی که پیوسته در برابر صفحه رایانه می نشینند احساس سوزش و خارسش در چشم می نمایند و در مورد کار با رایانه ده توصیه عمومی نموده است که می توان آنها را به شرح زیر خلاصه کرد:</a:t>
            </a:r>
          </a:p>
          <a:p>
            <a:pPr indent="355600" algn="justLow">
              <a:lnSpc>
                <a:spcPct val="120000"/>
              </a:lnSpc>
              <a:spcBef>
                <a:spcPts val="1200"/>
              </a:spcBef>
              <a:spcAft>
                <a:spcPts val="0"/>
              </a:spcAft>
              <a:buFontTx/>
              <a:buBlip>
                <a:blip r:embed="rId2"/>
              </a:buBlip>
            </a:pPr>
            <a:r>
              <a:rPr lang="fa-IR" sz="2800" dirty="0" smtClean="0">
                <a:cs typeface="B Nazanin" pitchFamily="2" charset="-78"/>
              </a:rPr>
              <a:t>به کارمند زمان استراحت بدهید.</a:t>
            </a:r>
          </a:p>
          <a:p>
            <a:pPr indent="355600" algn="justLow">
              <a:lnSpc>
                <a:spcPct val="120000"/>
              </a:lnSpc>
              <a:spcBef>
                <a:spcPts val="1200"/>
              </a:spcBef>
              <a:spcAft>
                <a:spcPts val="0"/>
              </a:spcAft>
              <a:buFontTx/>
              <a:buBlip>
                <a:blip r:embed="rId2"/>
              </a:buBlip>
            </a:pPr>
            <a:r>
              <a:rPr lang="fa-IR" sz="2800" dirty="0" smtClean="0">
                <a:cs typeface="B Nazanin" pitchFamily="2" charset="-78"/>
              </a:rPr>
              <a:t>تا آنجا که امکان دارد کار را انعطاف پذیر نمایید تا متصدی دستگاه رایانه بتواند خود را با شرایط و محیط کار سازگار نماید.</a:t>
            </a:r>
          </a:p>
          <a:p>
            <a:pPr indent="355600" algn="justLow">
              <a:lnSpc>
                <a:spcPct val="120000"/>
              </a:lnSpc>
              <a:spcBef>
                <a:spcPts val="1200"/>
              </a:spcBef>
              <a:spcAft>
                <a:spcPts val="0"/>
              </a:spcAft>
              <a:buFontTx/>
              <a:buBlip>
                <a:blip r:embed="rId2"/>
              </a:buBlip>
            </a:pPr>
            <a:r>
              <a:rPr lang="fa-IR" sz="2800" dirty="0" smtClean="0">
                <a:cs typeface="B Nazanin" pitchFamily="2" charset="-78"/>
              </a:rPr>
              <a:t>برای جلوگیری از نور پنجره از پرده های مناسب استفاده شود.</a:t>
            </a:r>
          </a:p>
          <a:p>
            <a:pPr indent="355600" algn="justLow">
              <a:lnSpc>
                <a:spcPct val="120000"/>
              </a:lnSpc>
              <a:spcBef>
                <a:spcPts val="1200"/>
              </a:spcBef>
              <a:spcAft>
                <a:spcPts val="0"/>
              </a:spcAft>
              <a:buFontTx/>
              <a:buBlip>
                <a:blip r:embed="rId2"/>
              </a:buBlip>
            </a:pPr>
            <a:r>
              <a:rPr lang="fa-IR" sz="2800" dirty="0" smtClean="0">
                <a:cs typeface="B Nazanin" pitchFamily="2" charset="-78"/>
              </a:rPr>
              <a:t>میز کار ، صندلی و صفحه رایانه در وضعیت مناسبی قرار گیرد.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67961"/>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بیماری ایدز در محل کار </a:t>
            </a:r>
            <a:endParaRPr lang="fa-IR" sz="3200" dirty="0">
              <a:solidFill>
                <a:srgbClr val="5D110F"/>
              </a:solidFill>
              <a:cs typeface="B Titr" pitchFamily="2" charset="-78"/>
            </a:endParaRPr>
          </a:p>
        </p:txBody>
      </p:sp>
      <p:cxnSp>
        <p:nvCxnSpPr>
          <p:cNvPr id="3" name="Straight Connector 2"/>
          <p:cNvCxnSpPr/>
          <p:nvPr/>
        </p:nvCxnSpPr>
        <p:spPr>
          <a:xfrm>
            <a:off x="928662"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314484"/>
            <a:ext cx="9001125" cy="4562788"/>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pPr>
            <a:r>
              <a:rPr lang="fa-IR" sz="2800" dirty="0" smtClean="0">
                <a:cs typeface="B Nazanin" pitchFamily="2" charset="-78"/>
              </a:rPr>
              <a:t>کارفرمایان در مورد بیماری ایدز باید دقت کنند تا از نظر قانونی به مسئولیت های خود عمل کنند. اگر چه میتوان به هنگام استخدام از فرد خواست که از نظر ابتلا به بیماری ایدز آزمون ویژه به عمل آورند ، ولی نمی توان بدان سبب که نتیجه آزمون فرد مثبت بوده است او را استخدام ننمود.</a:t>
            </a:r>
          </a:p>
          <a:p>
            <a:pPr indent="355600" algn="justLow">
              <a:lnSpc>
                <a:spcPct val="150000"/>
              </a:lnSpc>
              <a:spcBef>
                <a:spcPts val="0"/>
              </a:spcBef>
              <a:spcAft>
                <a:spcPts val="0"/>
              </a:spcAft>
              <a:buFontTx/>
              <a:buBlip>
                <a:blip r:embed="rId2"/>
              </a:buBlip>
            </a:pPr>
            <a:r>
              <a:rPr lang="fa-IR" sz="2800" dirty="0" smtClean="0">
                <a:cs typeface="B Nazanin" pitchFamily="2" charset="-78"/>
              </a:rPr>
              <a:t>شاید تنها کاری که برای کارفرما در مورد داشتن نیروی کار مبتلا به ایدز باقی می ماند ، این باشد که با این افراد همدردی نموده و برای کم کردن ترس و وحشت همکاران برنامه های آموزشی و مشاوره ارائه نمایند.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323945"/>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سیگار کشیدن در محل کار </a:t>
            </a:r>
            <a:endParaRPr lang="fa-IR" sz="3200" dirty="0">
              <a:solidFill>
                <a:srgbClr val="5D110F"/>
              </a:solidFill>
              <a:cs typeface="B Titr" pitchFamily="2" charset="-78"/>
            </a:endParaRPr>
          </a:p>
        </p:txBody>
      </p:sp>
      <p:cxnSp>
        <p:nvCxnSpPr>
          <p:cNvPr id="3" name="Straight Connector 2"/>
          <p:cNvCxnSpPr/>
          <p:nvPr/>
        </p:nvCxnSpPr>
        <p:spPr>
          <a:xfrm>
            <a:off x="928662"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903486"/>
            <a:ext cx="9001125" cy="5693866"/>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pPr>
            <a:r>
              <a:rPr lang="fa-IR" sz="2800" b="1" dirty="0" smtClean="0">
                <a:cs typeface="B Nazanin" pitchFamily="2" charset="-78"/>
              </a:rPr>
              <a:t>ماهیت مساله: </a:t>
            </a:r>
            <a:r>
              <a:rPr lang="fa-IR" sz="2800" dirty="0" smtClean="0">
                <a:cs typeface="B Nazanin" pitchFamily="2" charset="-78"/>
              </a:rPr>
              <a:t>برای کارکنان و کارفرمایان سیگار کشیدن یک مساله جدی است.هزینه هر کارگر یا کارمند سیگاری برای کارفرما سالیانه بین دو تا پنج هزار دلار است.این هزینه ها ناشی از بیمه آتش سوزی ، بیماری ، افزایش غیبت و کاهش تولید می باشد.</a:t>
            </a:r>
          </a:p>
          <a:p>
            <a:pPr indent="355600" algn="justLow">
              <a:spcBef>
                <a:spcPts val="0"/>
              </a:spcBef>
              <a:spcAft>
                <a:spcPts val="0"/>
              </a:spcAft>
              <a:buFontTx/>
              <a:buBlip>
                <a:blip r:embed="rId2"/>
              </a:buBlip>
            </a:pPr>
            <a:r>
              <a:rPr lang="fa-IR" sz="2800" b="1" dirty="0" smtClean="0">
                <a:cs typeface="B Nazanin" pitchFamily="2" charset="-78"/>
              </a:rPr>
              <a:t>آنچه را که می توان انجام داد و آنچه را که نمی توان :</a:t>
            </a:r>
            <a:r>
              <a:rPr lang="fa-IR" sz="2800" dirty="0" smtClean="0">
                <a:cs typeface="B Nazanin" pitchFamily="2" charset="-78"/>
              </a:rPr>
              <a:t>به طور کلی اگر بتوان به گونه ای عمل کرد که محروم کردن فرد از کار به عنوان نوعی تبعیض تلقی نشود ، می توان عذر فرد سیگاری را خواست.اگر شرکت برای استخدام افراد سیگاری سیاستی را در پیش گیرد که در مورد همه داوطلبان و کارکنان اعمال شود ، می تواند از پذیرفتن افراد سیگاری خودداری نماید.</a:t>
            </a:r>
          </a:p>
          <a:p>
            <a:pPr indent="355600" algn="justLow">
              <a:spcBef>
                <a:spcPts val="0"/>
              </a:spcBef>
              <a:spcAft>
                <a:spcPts val="0"/>
              </a:spcAft>
              <a:buFontTx/>
              <a:buBlip>
                <a:blip r:embed="rId2"/>
              </a:buBlip>
            </a:pPr>
            <a:r>
              <a:rPr lang="fa-IR" sz="2800" b="1" dirty="0" smtClean="0">
                <a:cs typeface="B Nazanin" pitchFamily="2" charset="-78"/>
              </a:rPr>
              <a:t>سیاست های مربوط به سیگار کشیدن:</a:t>
            </a:r>
            <a:r>
              <a:rPr lang="fa-IR" sz="2800" dirty="0" smtClean="0">
                <a:cs typeface="B Nazanin" pitchFamily="2" charset="-78"/>
              </a:rPr>
              <a:t>روند استخدام نکردن افراد سیگاری رو به افزایش است ، زیرا مسایل بهداشتی ، اقتصادی و شکایت افراد غیر سیگاری و تهدید به تحت پیگرد قانونی قرار دادن کارفرما آنها را وادار میکند که افراد سیگاری را استخدام نکنند.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405100" y="285750"/>
            <a:ext cx="2438488" cy="769441"/>
          </a:xfrm>
          <a:prstGeom prst="rect">
            <a:avLst/>
          </a:prstGeom>
          <a:noFill/>
          <a:ln w="9525">
            <a:noFill/>
            <a:miter lim="800000"/>
            <a:headEnd/>
            <a:tailEnd/>
          </a:ln>
        </p:spPr>
        <p:txBody>
          <a:bodyPr wrap="none">
            <a:spAutoFit/>
          </a:bodyPr>
          <a:lstStyle/>
          <a:p>
            <a:pPr>
              <a:lnSpc>
                <a:spcPct val="150000"/>
              </a:lnSpc>
            </a:pPr>
            <a:r>
              <a:rPr lang="fa-IR" sz="3200" dirty="0" smtClean="0">
                <a:solidFill>
                  <a:srgbClr val="5D110F"/>
                </a:solidFill>
                <a:cs typeface="B Titr" pitchFamily="2" charset="-78"/>
              </a:rPr>
              <a:t>روند و ماهیت کار</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196752"/>
            <a:ext cx="8929688" cy="5180264"/>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700" dirty="0" smtClean="0">
                <a:cs typeface="B Nazanin" pitchFamily="2" charset="-78"/>
              </a:rPr>
              <a:t>جهانی شدن نیروی کار و سایرعوامل موجب شده اند که ماهیت مشاغل وکارهر دستخوش تغییرات شدید قرار گیرد.برای مثال ، تغییرات فن آوری ، که از آن جمله دستگاه های دور نگار ، فن آوری اطلاعاتی و رایانه های شخصی است ، باعث شده اند که شرکت ها فعالیت های خود را در نقاطی از دنیا که نرخ دستمزدها با آهنگی کند تر رشد می نمایند ، دایر کنند.</a:t>
            </a:r>
          </a:p>
          <a:p>
            <a:pPr marL="450850" indent="-450850" algn="justLow">
              <a:lnSpc>
                <a:spcPct val="150000"/>
              </a:lnSpc>
              <a:spcBef>
                <a:spcPts val="600"/>
              </a:spcBef>
              <a:spcAft>
                <a:spcPts val="600"/>
              </a:spcAft>
              <a:buFontTx/>
              <a:buBlip>
                <a:blip r:embed="rId2"/>
              </a:buBlip>
            </a:pPr>
            <a:r>
              <a:rPr lang="fa-IR" sz="2700" dirty="0" smtClean="0">
                <a:cs typeface="B Nazanin" pitchFamily="2" charset="-78"/>
              </a:rPr>
              <a:t> قابل ذکر ترین روند هائی که در ماهیت کار رخ داده عبارتند از ،روی آوردن به کارهای خدماتی و کارهائی که به دانش خاص نیاز دارند و نیز تاکید بر سرمایه های انسانی.</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467961"/>
            <a:ext cx="9144000" cy="584775"/>
          </a:xfrm>
          <a:prstGeom prst="rect">
            <a:avLst/>
          </a:prstGeom>
          <a:noFill/>
          <a:ln w="9525">
            <a:noFill/>
            <a:miter lim="800000"/>
            <a:headEnd/>
            <a:tailEnd/>
          </a:ln>
        </p:spPr>
        <p:txBody>
          <a:bodyPr>
            <a:spAutoFit/>
          </a:bodyPr>
          <a:lstStyle/>
          <a:p>
            <a:pPr algn="ctr"/>
            <a:r>
              <a:rPr lang="fa-IR" sz="3200" dirty="0" smtClean="0">
                <a:solidFill>
                  <a:srgbClr val="5D110F"/>
                </a:solidFill>
                <a:cs typeface="B Titr" pitchFamily="2" charset="-78"/>
              </a:rPr>
              <a:t>برخورد با خشونت در محل کار </a:t>
            </a:r>
            <a:endParaRPr lang="fa-IR" sz="3200" dirty="0">
              <a:solidFill>
                <a:srgbClr val="5D110F"/>
              </a:solidFill>
              <a:cs typeface="B Titr" pitchFamily="2" charset="-78"/>
            </a:endParaRPr>
          </a:p>
        </p:txBody>
      </p:sp>
      <p:cxnSp>
        <p:nvCxnSpPr>
          <p:cNvPr id="3" name="Straight Connector 2"/>
          <p:cNvCxnSpPr/>
          <p:nvPr/>
        </p:nvCxnSpPr>
        <p:spPr>
          <a:xfrm>
            <a:off x="928662"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96752"/>
            <a:ext cx="9001125" cy="5139869"/>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pPr>
            <a:r>
              <a:rPr lang="fa-IR" sz="2800" b="1" dirty="0" smtClean="0">
                <a:cs typeface="B Nazanin" pitchFamily="2" charset="-78"/>
              </a:rPr>
              <a:t>ماهیت مساله: </a:t>
            </a:r>
            <a:r>
              <a:rPr lang="fa-IR" sz="2800" dirty="0" smtClean="0">
                <a:cs typeface="B Nazanin" pitchFamily="2" charset="-78"/>
              </a:rPr>
              <a:t>در شرکت ها و کارگاه ها ، خشونت علیه کارکنان به صورت یک مساله فراگیر بوده است.دزدی بزرگترین عامل قتل در محل کار می باشد و از هر هفت قتلی که در محل کار به وسیله همکاران رخ می دهد یک قتل به سبب دزدی بوده است.</a:t>
            </a:r>
          </a:p>
          <a:p>
            <a:pPr indent="355600" algn="justLow">
              <a:spcBef>
                <a:spcPts val="1200"/>
              </a:spcBef>
              <a:spcAft>
                <a:spcPts val="0"/>
              </a:spcAft>
              <a:buFontTx/>
              <a:buBlip>
                <a:blip r:embed="rId2"/>
              </a:buBlip>
            </a:pPr>
            <a:r>
              <a:rPr lang="fa-IR" sz="2800" b="1" dirty="0" smtClean="0">
                <a:cs typeface="B Nazanin" pitchFamily="2" charset="-78"/>
              </a:rPr>
              <a:t>کاهش تصادفات ناشی از خشونت در محل کار:</a:t>
            </a:r>
            <a:r>
              <a:rPr lang="fa-IR" sz="2800" dirty="0" smtClean="0">
                <a:cs typeface="B Nazanin" pitchFamily="2" charset="-78"/>
              </a:rPr>
              <a:t>مدیران دایره منابع انسانی برای کاهش خشونت در محل کار می توانند به چندین روش عمل کنند.برخی از آنها به شرح زیر است:</a:t>
            </a:r>
          </a:p>
          <a:p>
            <a:pPr indent="355600" algn="justLow">
              <a:spcBef>
                <a:spcPts val="1200"/>
              </a:spcBef>
              <a:spcAft>
                <a:spcPts val="0"/>
              </a:spcAft>
              <a:buFontTx/>
              <a:buBlip>
                <a:blip r:embed="rId2"/>
              </a:buBlip>
            </a:pPr>
            <a:r>
              <a:rPr lang="fa-IR" sz="2800" b="1" dirty="0" smtClean="0">
                <a:cs typeface="B Nazanin" pitchFamily="2" charset="-78"/>
              </a:rPr>
              <a:t>افزایش اقدامات ایمنی:</a:t>
            </a:r>
            <a:r>
              <a:rPr lang="fa-IR" sz="2800" dirty="0" smtClean="0">
                <a:cs typeface="B Nazanin" pitchFamily="2" charset="-78"/>
              </a:rPr>
              <a:t>نخستین کاری که کارفرما می تواند برای جلوگیری از خشونت در محل کار انجام دهد این است که اقدامات ایمنی بیشتری به عمل آورد.چه این خشونت ها به وسیله همکاران ، مشتریان یا افراد خارج از سازمان بروز نماید.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3999" cy="3046988"/>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a:t>
            </a:r>
            <a:r>
              <a:rPr lang="fa-IR" sz="8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صل </a:t>
            </a: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الله علی محمد </a:t>
            </a:r>
          </a:p>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آل محمد</a:t>
            </a:r>
          </a:p>
        </p:txBody>
      </p:sp>
      <p:sp>
        <p:nvSpPr>
          <p:cNvPr id="3" name="Rectangle 2"/>
          <p:cNvSpPr/>
          <p:nvPr/>
        </p:nvSpPr>
        <p:spPr>
          <a:xfrm>
            <a:off x="0" y="4427703"/>
            <a:ext cx="9144000" cy="1089529"/>
          </a:xfrm>
          <a:prstGeom prst="rect">
            <a:avLst/>
          </a:prstGeom>
        </p:spPr>
        <p:txBody>
          <a:bodyPr wrap="square">
            <a:spAutoFit/>
          </a:bodyPr>
          <a:lstStyle/>
          <a:p>
            <a:pPr algn="ctr">
              <a:lnSpc>
                <a:spcPct val="120000"/>
              </a:lnSpc>
              <a:defRPr/>
            </a:pPr>
            <a:r>
              <a:rPr lang="fa-IR" sz="5400" b="1" dirty="0">
                <a:solidFill>
                  <a:srgbClr val="FF0000"/>
                </a:solidFill>
                <a:effectLst>
                  <a:reflection blurRad="6350" stA="60000" endA="900" endPos="60000" dist="60007" dir="5400000" sy="-100000" algn="bl" rotWithShape="0"/>
                </a:effectLst>
                <a:latin typeface="Arial" pitchFamily="34" charset="0"/>
                <a:cs typeface="B Titr" pitchFamily="2" charset="-78"/>
              </a:rPr>
              <a:t>اللهم </a:t>
            </a:r>
            <a:r>
              <a:rPr lang="fa-IR" sz="5400" b="1" dirty="0" smtClean="0">
                <a:solidFill>
                  <a:srgbClr val="FF0000"/>
                </a:solidFill>
                <a:effectLst>
                  <a:reflection blurRad="6350" stA="60000" endA="900" endPos="60000" dist="60007" dir="5400000" sy="-100000" algn="bl" rotWithShape="0"/>
                </a:effectLst>
                <a:latin typeface="Arial" pitchFamily="34" charset="0"/>
                <a:cs typeface="B Titr" pitchFamily="2" charset="-78"/>
              </a:rPr>
              <a:t>صل </a:t>
            </a:r>
            <a:r>
              <a:rPr lang="fa-IR" sz="5400" b="1" dirty="0">
                <a:solidFill>
                  <a:srgbClr val="FF0000"/>
                </a:solidFill>
                <a:effectLst>
                  <a:reflection blurRad="6350" stA="60000" endA="900" endPos="60000" dist="60007" dir="5400000" sy="-100000" algn="bl" rotWithShape="0"/>
                </a:effectLst>
                <a:latin typeface="Arial" pitchFamily="34" charset="0"/>
                <a:cs typeface="B Titr" pitchFamily="2" charset="-78"/>
              </a:rPr>
              <a:t>علی محمد و آل محمد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940356" y="285728"/>
            <a:ext cx="3389069" cy="769441"/>
          </a:xfrm>
          <a:prstGeom prst="rect">
            <a:avLst/>
          </a:prstGeom>
          <a:noFill/>
          <a:ln w="9525">
            <a:noFill/>
            <a:miter lim="800000"/>
            <a:headEnd/>
            <a:tailEnd/>
          </a:ln>
        </p:spPr>
        <p:txBody>
          <a:bodyPr wrap="none">
            <a:spAutoFit/>
          </a:bodyPr>
          <a:lstStyle/>
          <a:p>
            <a:pPr>
              <a:lnSpc>
                <a:spcPct val="150000"/>
              </a:lnSpc>
            </a:pPr>
            <a:r>
              <a:rPr lang="fa-IR" sz="3200" dirty="0" smtClean="0">
                <a:solidFill>
                  <a:srgbClr val="5D110F"/>
                </a:solidFill>
                <a:cs typeface="B Titr" pitchFamily="2" charset="-78"/>
              </a:rPr>
              <a:t>روند های سیاسی و حقوقی</a:t>
            </a:r>
            <a:endParaRPr lang="fa-IR" sz="3200" dirty="0">
              <a:solidFill>
                <a:srgbClr val="5D110F"/>
              </a:solidFill>
              <a:cs typeface="B Titr" pitchFamily="2" charset="-78"/>
            </a:endParaRPr>
          </a:p>
        </p:txBody>
      </p:sp>
      <p:cxnSp>
        <p:nvCxnSpPr>
          <p:cNvPr id="3" name="Straight Connector 2"/>
          <p:cNvCxnSpPr/>
          <p:nvPr/>
        </p:nvCxnSpPr>
        <p:spPr>
          <a:xfrm>
            <a:off x="899592"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376620"/>
            <a:ext cx="8929688" cy="4716676"/>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قوانین مربوط به دادن فرصت برابر به کارکنان مانع از قائل شدن تبعیض بین افراد ( از نظر نژاد ، جنس ، معلولیت یا ناتوانی ، مذهب ، جنس یا محل تولد فرد) می شود .</a:t>
            </a:r>
          </a:p>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مزایای بهداشتی را که باید طبق قانون به کارگران اعطا کرد ، رعایت معیار های ایمنی در کارگاه و قوانین مربوط به روابط مدیریت و اتحادیه ها ، از جمله عوامل قانونی و حقوقی است که مدیران با آنها سر و کار دارند و بویژه مدیریت منابع انسانی باید آنها را رعایت کنند.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1571604" y="285728"/>
            <a:ext cx="5822428" cy="854080"/>
          </a:xfrm>
          <a:prstGeom prst="rect">
            <a:avLst/>
          </a:prstGeom>
          <a:noFill/>
          <a:ln w="9525">
            <a:noFill/>
            <a:miter lim="800000"/>
            <a:headEnd/>
            <a:tailEnd/>
          </a:ln>
        </p:spPr>
        <p:txBody>
          <a:bodyPr wrap="none">
            <a:spAutoFit/>
          </a:bodyPr>
          <a:lstStyle/>
          <a:p>
            <a:pPr>
              <a:lnSpc>
                <a:spcPct val="150000"/>
              </a:lnSpc>
            </a:pPr>
            <a:r>
              <a:rPr lang="fa-IR" sz="3600" dirty="0" smtClean="0">
                <a:solidFill>
                  <a:srgbClr val="5D110F"/>
                </a:solidFill>
                <a:cs typeface="B Titr" pitchFamily="2" charset="-78"/>
              </a:rPr>
              <a:t>نقش در حال تغییر مدیریت منابع انسانی</a:t>
            </a:r>
            <a:endParaRPr lang="fa-IR" sz="3600" dirty="0">
              <a:solidFill>
                <a:srgbClr val="5D110F"/>
              </a:solidFill>
              <a:cs typeface="B Titr" pitchFamily="2" charset="-78"/>
            </a:endParaRPr>
          </a:p>
        </p:txBody>
      </p:sp>
      <p:cxnSp>
        <p:nvCxnSpPr>
          <p:cNvPr id="3" name="Straight Connector 2"/>
          <p:cNvCxnSpPr/>
          <p:nvPr/>
        </p:nvCxnSpPr>
        <p:spPr>
          <a:xfrm>
            <a:off x="899592"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365150"/>
            <a:ext cx="8929688" cy="5232202"/>
          </a:xfrm>
          <a:prstGeom prst="rect">
            <a:avLst/>
          </a:prstGeom>
          <a:noFill/>
          <a:ln w="9525">
            <a:noFill/>
            <a:miter lim="800000"/>
            <a:headEnd/>
            <a:tailEnd/>
          </a:ln>
        </p:spPr>
        <p:txBody>
          <a:bodyPr>
            <a:spAutoFit/>
          </a:bodyPr>
          <a:lstStyle/>
          <a:p>
            <a:pPr marL="450850" indent="-450850" algn="justLow">
              <a:spcBef>
                <a:spcPts val="600"/>
              </a:spcBef>
              <a:spcAft>
                <a:spcPts val="600"/>
              </a:spcAft>
              <a:buFontTx/>
              <a:buBlip>
                <a:blip r:embed="rId2"/>
              </a:buBlip>
            </a:pPr>
            <a:r>
              <a:rPr lang="fa-IR" sz="2700" dirty="0" smtClean="0">
                <a:cs typeface="B Nazanin" pitchFamily="2" charset="-78"/>
              </a:rPr>
              <a:t>در نخستین سال های دهه 1900دایره پرسنل (دایره منابع انسانی ) وظیفه استخدام و اخراج کارکنان را از دست سرپرستان گرفت ، امور مربوط به حقوق ، پاداش و مزایا را به عهده گرفت .در دهه 1930 قوانین مربوط به اتحادیه ها به تصویب رسید و مدیریت منابع انسانی وارد مرحله دوم فعالیت های خود شد و در رابطه متقابلی که با اتحادیه های کارگری برقرار کرد ، بر حمایت از کارگران تاکید زیادی نمود.در دهه های 1960 و 1970 قوانین مربوط به تبعیض به تصویب رسید و این مدیریت وارد سومین مرحله فعالیت خود شد.در زمان کنونی، اداره کارگزینی وارد چهارمین مرحله فعالیت خود می شود ، فعالیت هائی را که در زمینه حمایت یا گزینش افراد می کرده است کم می شود و نقش یک برنامه ریز یا عامل تغییر را بعهده می گیرد.</a:t>
            </a:r>
          </a:p>
          <a:p>
            <a:pPr marL="450850" indent="-450850" algn="justLow">
              <a:spcBef>
                <a:spcPts val="600"/>
              </a:spcBef>
              <a:spcAft>
                <a:spcPts val="600"/>
              </a:spcAft>
              <a:buFontTx/>
              <a:buBlip>
                <a:blip r:embed="rId2"/>
              </a:buBlip>
            </a:pPr>
            <a:r>
              <a:rPr lang="fa-IR" sz="2700" dirty="0" smtClean="0">
                <a:cs typeface="B Nazanin" pitchFamily="2" charset="-78"/>
              </a:rPr>
              <a:t>نمونه هائی از نقش های جدید مدیریت منابع انسانی عبارتند از:</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6064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افزایش شدید بهره وری و مدیریت منابع انسانی</a:t>
            </a:r>
            <a:endParaRPr lang="fa-IR" sz="3200" dirty="0">
              <a:solidFill>
                <a:srgbClr val="5D110F"/>
              </a:solidFill>
              <a:cs typeface="B Titr" pitchFamily="2" charset="-78"/>
            </a:endParaRPr>
          </a:p>
        </p:txBody>
      </p:sp>
      <p:cxnSp>
        <p:nvCxnSpPr>
          <p:cNvPr id="3" name="Straight Connector 2"/>
          <p:cNvCxnSpPr/>
          <p:nvPr/>
        </p:nvCxnSpPr>
        <p:spPr>
          <a:xfrm>
            <a:off x="899592"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196752"/>
            <a:ext cx="8929688" cy="4870564"/>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در دنیای پر رقابت کنونی و افزایش بسیار شدید بهره وری ، برای کاهش دادن هزینه های نیروی کار ( دستمزد )، مدیریت منابع انسانی نقش مهمی ایفا می کند.</a:t>
            </a:r>
          </a:p>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برای بسیاری از شرکت ها ایجاد دوایر کنترل ( که کنترل های بسیار شدید اعمال کنند ) نخستین گام مهمی است که در راه کاهش دادن هزینه های دستمزد انجام می شود.</a:t>
            </a:r>
          </a:p>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همچنین دایره منابع انسانی می کوشد که از فشار های روانی کارکنان بکاهد.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واکنش های مدیریت منابع انسانی</a:t>
            </a:r>
            <a:endParaRPr lang="fa-IR" sz="3200" dirty="0">
              <a:solidFill>
                <a:srgbClr val="5D110F"/>
              </a:solidFill>
              <a:cs typeface="B Titr" pitchFamily="2" charset="-78"/>
            </a:endParaRPr>
          </a:p>
        </p:txBody>
      </p:sp>
      <p:cxnSp>
        <p:nvCxnSpPr>
          <p:cNvPr id="3" name="Straight Connector 2"/>
          <p:cNvCxnSpPr/>
          <p:nvPr/>
        </p:nvCxnSpPr>
        <p:spPr>
          <a:xfrm>
            <a:off x="928663" y="112474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285875"/>
            <a:ext cx="8929688" cy="4716676"/>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یکی از هدف های اصلی تغییراتی که در مدیریت امروز رخ می دهد این است که سازمان را به گونه ای در آورد که در برابر تغییرات فن آوری و نو آوری های محصول واکنشی مناسب تر نشان دهد.</a:t>
            </a:r>
          </a:p>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برای اینکه سازمان بتواند در برابر نیازهای مشتریان و چالش های رقبا واکنش های سریع و مناسب نشان دهد ، دست به کار کاهش نیرو شده ، از ارتفاع هرم سازمانی کاسته و قاعده آن را گسترش داده، اختیارات بیشتری به کارکنان تفویض نموده و دست به کار تشکیل تیم های تخصصی می شود.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88640"/>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مدیریت منابع انسانی و سازمان های خدماتی</a:t>
            </a:r>
            <a:endParaRPr lang="fa-IR" sz="3200" dirty="0">
              <a:solidFill>
                <a:srgbClr val="5D110F"/>
              </a:solidFill>
              <a:cs typeface="B Titr" pitchFamily="2" charset="-78"/>
            </a:endParaRPr>
          </a:p>
        </p:txBody>
      </p:sp>
      <p:cxnSp>
        <p:nvCxnSpPr>
          <p:cNvPr id="3" name="Straight Connector 2"/>
          <p:cNvCxnSpPr/>
          <p:nvPr/>
        </p:nvCxnSpPr>
        <p:spPr>
          <a:xfrm>
            <a:off x="928663" y="107154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129760"/>
            <a:ext cx="8929688" cy="5107552"/>
          </a:xfrm>
          <a:prstGeom prst="rect">
            <a:avLst/>
          </a:prstGeom>
          <a:noFill/>
          <a:ln w="9525">
            <a:noFill/>
            <a:miter lim="800000"/>
            <a:headEnd/>
            <a:tailEnd/>
          </a:ln>
        </p:spPr>
        <p:txBody>
          <a:bodyPr>
            <a:spAutoFit/>
          </a:bodyPr>
          <a:lstStyle/>
          <a:p>
            <a:pPr marL="450850" indent="-450850" algn="justLow">
              <a:lnSpc>
                <a:spcPct val="130000"/>
              </a:lnSpc>
              <a:spcBef>
                <a:spcPts val="600"/>
              </a:spcBef>
              <a:spcAft>
                <a:spcPts val="600"/>
              </a:spcAft>
              <a:buFontTx/>
              <a:buBlip>
                <a:blip r:embed="rId2"/>
              </a:buBlip>
            </a:pPr>
            <a:r>
              <a:rPr lang="fa-IR" sz="2700" dirty="0" smtClean="0">
                <a:cs typeface="B Nazanin" pitchFamily="2" charset="-78"/>
              </a:rPr>
              <a:t>در سازمان های خرده فروشی ، مانند بانک ها و خرده فروشی ها ،رفتار کارکنان از اهمیت ویژهای برخوردار است.سازمان های خدماتی کالای چندان زیادی ، غیر از ارائه خدمات خوب و مناسب ، برای فروش ندارند و موفقیت آنان تنها به نگرش نیروی کار و انگیزه آنان ( مدیریت منابع انسانی ) دارد.</a:t>
            </a:r>
          </a:p>
          <a:p>
            <a:pPr marL="450850" indent="-450850" algn="justLow">
              <a:lnSpc>
                <a:spcPct val="130000"/>
              </a:lnSpc>
              <a:spcBef>
                <a:spcPts val="600"/>
              </a:spcBef>
              <a:spcAft>
                <a:spcPts val="600"/>
              </a:spcAft>
              <a:buFontTx/>
              <a:buBlip>
                <a:blip r:embed="rId2"/>
              </a:buBlip>
            </a:pPr>
            <a:r>
              <a:rPr lang="fa-IR" sz="2700" dirty="0" smtClean="0">
                <a:cs typeface="B Nazanin" pitchFamily="2" charset="-78"/>
              </a:rPr>
              <a:t>”تعداد انگشت شماری از کارکنان دارای اخلاق مناسب ، پختگی ، مهارت های اجتماعی و بردباری لازم جهت تماس برقرار کردن می باشند ”و همین امر ایجاب می کند که سازمان های خدماتی به عنوان نخستین گام در صدد یافتن افراد واجد شرایط برآیند تا از بروز چنین مسئله ای جلوگیری شود و در این مورد مدیریت منابع انسانی نقشی حیاتی بر عهده دارد.</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مدیریت منابع انسانی و تعهد کارکنان</a:t>
            </a:r>
            <a:endParaRPr lang="fa-IR" sz="3200" dirty="0">
              <a:solidFill>
                <a:srgbClr val="5D110F"/>
              </a:solidFill>
              <a:cs typeface="B Titr" pitchFamily="2" charset="-78"/>
            </a:endParaRPr>
          </a:p>
        </p:txBody>
      </p:sp>
      <p:cxnSp>
        <p:nvCxnSpPr>
          <p:cNvPr id="3" name="Straight Connector 2"/>
          <p:cNvCxnSpPr/>
          <p:nvPr/>
        </p:nvCxnSpPr>
        <p:spPr>
          <a:xfrm>
            <a:off x="755576"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285875"/>
            <a:ext cx="8929688" cy="4793620"/>
          </a:xfrm>
          <a:prstGeom prst="rect">
            <a:avLst/>
          </a:prstGeom>
          <a:noFill/>
          <a:ln w="9525">
            <a:noFill/>
            <a:miter lim="800000"/>
            <a:headEnd/>
            <a:tailEnd/>
          </a:ln>
        </p:spPr>
        <p:txBody>
          <a:bodyPr>
            <a:spAutoFit/>
          </a:bodyPr>
          <a:lstStyle/>
          <a:p>
            <a:pPr marL="450850" indent="-450850" algn="justLow">
              <a:lnSpc>
                <a:spcPct val="150000"/>
              </a:lnSpc>
              <a:spcBef>
                <a:spcPts val="1200"/>
              </a:spcBef>
              <a:spcAft>
                <a:spcPts val="600"/>
              </a:spcAft>
              <a:buFontTx/>
              <a:buBlip>
                <a:blip r:embed="rId2"/>
              </a:buBlip>
            </a:pPr>
            <a:r>
              <a:rPr lang="fa-IR" sz="2800" dirty="0" smtClean="0">
                <a:cs typeface="B Nazanin" pitchFamily="2" charset="-78"/>
              </a:rPr>
              <a:t>رقابت و نیاز به نشان دادن واکنش مناسب در برابر عوامل محیطی ایجاب می کند که کارکنان تعهد بیشتری به سازمان پیدا کنند.</a:t>
            </a:r>
          </a:p>
          <a:p>
            <a:pPr marL="450850" indent="-450850" algn="justLow">
              <a:lnSpc>
                <a:spcPct val="150000"/>
              </a:lnSpc>
              <a:spcBef>
                <a:spcPts val="1200"/>
              </a:spcBef>
              <a:spcAft>
                <a:spcPts val="600"/>
              </a:spcAft>
              <a:buFontTx/>
              <a:buBlip>
                <a:blip r:embed="rId2"/>
              </a:buBlip>
            </a:pPr>
            <a:r>
              <a:rPr lang="fa-IR" sz="2800" dirty="0" smtClean="0">
                <a:cs typeface="B Nazanin" pitchFamily="2" charset="-78"/>
              </a:rPr>
              <a:t>ایجاد و افزایش تعهد کارکنان یعنی هماهنگ شدن هدف های کارکنان با هدف های شرکت به گونه ای که افراد بکوشند وظایف خود را به شکلی انجام دهند که گویی درشرکت شخصی و متعلق به خود کار می کنند ، مستلزم فعالیت های گونا گون است ،که در این میان مدیریت منابع انسانی نقش اصلی را ایفا می کند.وجود ارتباطات دو طرفه موجب تقویت تعهد کارکنان می شود.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214438"/>
            <a:ext cx="8929688" cy="3831818"/>
          </a:xfrm>
          <a:prstGeom prst="rect">
            <a:avLst/>
          </a:prstGeom>
          <a:noFill/>
        </p:spPr>
        <p:txBody>
          <a:bodyPr rtlCol="1">
            <a:spAutoFit/>
          </a:bodyPr>
          <a:lstStyle/>
          <a:p>
            <a:pPr marL="450850" indent="-450850" algn="justLow">
              <a:lnSpc>
                <a:spcPct val="150000"/>
              </a:lnSpc>
              <a:spcBef>
                <a:spcPts val="0"/>
              </a:spcBef>
              <a:spcAft>
                <a:spcPts val="0"/>
              </a:spcAft>
              <a:buFontTx/>
              <a:buBlip>
                <a:blip r:embed="rId2"/>
              </a:buBlip>
              <a:defRPr/>
            </a:pPr>
            <a:r>
              <a:rPr lang="fa-IR" sz="2700" b="1" dirty="0">
                <a:latin typeface="Arial" pitchFamily="34" charset="0"/>
                <a:cs typeface="B Nazanin" pitchFamily="2" charset="-78"/>
              </a:rPr>
              <a:t>فصل اول : </a:t>
            </a:r>
            <a:r>
              <a:rPr lang="fa-IR" sz="2700" b="1" dirty="0" smtClean="0">
                <a:latin typeface="Arial" pitchFamily="34" charset="0"/>
                <a:cs typeface="B Nazanin" pitchFamily="2" charset="-78"/>
              </a:rPr>
              <a:t>مدیریت منابع انسانی : امروز</a:t>
            </a:r>
            <a:endParaRPr lang="fa-IR" sz="2700" b="1"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دامنه فعالیت های مدیریت منابع انسانی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محیط در حال تغییر مدیریت منابع انسانی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نقش در حال تغییر مدیریت منابع انسانی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برنامه ریزی راهبردی و مدیریت منابع انسانی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طرح این کتاب</a:t>
            </a:r>
            <a:endParaRPr lang="fa-IR" sz="2700" dirty="0">
              <a:latin typeface="Arial" pitchFamily="34" charset="0"/>
              <a:cs typeface="B Nazanin" pitchFamily="2" charset="-78"/>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مدیریت منابع انسانی و راهبرد های شرکت</a:t>
            </a:r>
            <a:endParaRPr lang="fa-IR" sz="3200" dirty="0">
              <a:solidFill>
                <a:srgbClr val="5D110F"/>
              </a:solidFill>
              <a:cs typeface="B Titr" pitchFamily="2" charset="-78"/>
            </a:endParaRPr>
          </a:p>
        </p:txBody>
      </p:sp>
      <p:cxnSp>
        <p:nvCxnSpPr>
          <p:cNvPr id="3" name="Straight Connector 2"/>
          <p:cNvCxnSpPr/>
          <p:nvPr/>
        </p:nvCxnSpPr>
        <p:spPr>
          <a:xfrm>
            <a:off x="928663"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446450"/>
            <a:ext cx="8929688" cy="4862870"/>
          </a:xfrm>
          <a:prstGeom prst="rect">
            <a:avLst/>
          </a:prstGeom>
          <a:noFill/>
          <a:ln w="9525">
            <a:noFill/>
            <a:miter lim="800000"/>
            <a:headEnd/>
            <a:tailEnd/>
          </a:ln>
        </p:spPr>
        <p:txBody>
          <a:bodyPr>
            <a:spAutoFit/>
          </a:bodyPr>
          <a:lstStyle/>
          <a:p>
            <a:pPr marL="450850" indent="-450850" algn="justLow">
              <a:spcBef>
                <a:spcPts val="1200"/>
              </a:spcBef>
              <a:spcAft>
                <a:spcPts val="600"/>
              </a:spcAft>
              <a:buFontTx/>
              <a:buBlip>
                <a:blip r:embed="rId2"/>
              </a:buBlip>
            </a:pPr>
            <a:r>
              <a:rPr lang="fa-IR" sz="2800" dirty="0" smtClean="0">
                <a:cs typeface="B Nazanin" pitchFamily="2" charset="-78"/>
              </a:rPr>
              <a:t>چشمگیر ترین تغییری که در نقش مدیریت منابع انسانی رخ داده این است که این دایره در تدوین و اجرای راهبرد های شرکت نقش بزرگتری را بر عهده گرفته است.</a:t>
            </a:r>
          </a:p>
          <a:p>
            <a:pPr marL="450850" indent="-450850" algn="justLow">
              <a:spcBef>
                <a:spcPts val="1200"/>
              </a:spcBef>
              <a:spcAft>
                <a:spcPts val="600"/>
              </a:spcAft>
              <a:buFontTx/>
              <a:buBlip>
                <a:blip r:embed="rId2"/>
              </a:buBlip>
            </a:pPr>
            <a:r>
              <a:rPr lang="fa-IR" sz="2800" dirty="0" smtClean="0">
                <a:cs typeface="B Nazanin" pitchFamily="2" charset="-78"/>
              </a:rPr>
              <a:t>مقصود از </a:t>
            </a:r>
            <a:r>
              <a:rPr lang="fa-IR" sz="2800" b="1" dirty="0" smtClean="0">
                <a:cs typeface="B Nazanin" pitchFamily="2" charset="-78"/>
              </a:rPr>
              <a:t>راهبرد </a:t>
            </a:r>
            <a:r>
              <a:rPr lang="fa-IR" sz="2800" dirty="0" smtClean="0">
                <a:cs typeface="B Nazanin" pitchFamily="2" charset="-78"/>
              </a:rPr>
              <a:t>، برنامه ها و شیوه ای است که شرکت بدان وسیله نقاط قوت و ضعف داخلی را با تهدیدات و موقعیت ها یا فرصت های موجود در خارج متوازن و هماهنگ میکند تا بتواند در صحنه رقابت باقی بماند و از مزایای رقابتی بهره مند گردد.</a:t>
            </a:r>
          </a:p>
          <a:p>
            <a:pPr marL="450850" indent="-450850" algn="justLow">
              <a:spcBef>
                <a:spcPts val="1200"/>
              </a:spcBef>
              <a:spcAft>
                <a:spcPts val="600"/>
              </a:spcAft>
              <a:buFontTx/>
              <a:buBlip>
                <a:blip r:embed="rId2"/>
              </a:buBlip>
            </a:pPr>
            <a:r>
              <a:rPr lang="fa-IR" sz="2800" dirty="0" smtClean="0">
                <a:cs typeface="B Nazanin" pitchFamily="2" charset="-78"/>
              </a:rPr>
              <a:t>راهبرد ها به تقویت جنبه های رقابتی سازمان و تقویت تعهد تیم های کاری بستگی دارد و مدیریت منابع انسانی در این زمینه ها نقش اصلی را ایفا می کند.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332656"/>
            <a:ext cx="9144000" cy="1138773"/>
          </a:xfrm>
          <a:prstGeom prst="rect">
            <a:avLst/>
          </a:prstGeom>
          <a:noFill/>
          <a:ln w="9525">
            <a:noFill/>
            <a:miter lim="800000"/>
            <a:headEnd/>
            <a:tailEnd/>
          </a:ln>
        </p:spPr>
        <p:txBody>
          <a:bodyPr wrap="square">
            <a:spAutoFit/>
          </a:bodyPr>
          <a:lstStyle/>
          <a:p>
            <a:pPr algn="ctr"/>
            <a:r>
              <a:rPr lang="fa-IR" sz="3600" dirty="0" smtClean="0">
                <a:solidFill>
                  <a:srgbClr val="5D110F"/>
                </a:solidFill>
                <a:cs typeface="B Titr" pitchFamily="2" charset="-78"/>
              </a:rPr>
              <a:t>برنامه ریزی راهبردی و مدیریت منابع انسانی</a:t>
            </a:r>
          </a:p>
          <a:p>
            <a:pPr algn="ctr"/>
            <a:r>
              <a:rPr lang="fa-IR" sz="3200" dirty="0" smtClean="0">
                <a:solidFill>
                  <a:srgbClr val="5D110F"/>
                </a:solidFill>
                <a:cs typeface="B Titr" pitchFamily="2" charset="-78"/>
              </a:rPr>
              <a:t>ماهیت برنامه ریزی راهبردی</a:t>
            </a:r>
            <a:endParaRPr lang="fa-IR" sz="3200" dirty="0">
              <a:solidFill>
                <a:srgbClr val="5D110F"/>
              </a:solidFill>
              <a:cs typeface="B Titr" pitchFamily="2" charset="-78"/>
            </a:endParaRPr>
          </a:p>
        </p:txBody>
      </p:sp>
      <p:cxnSp>
        <p:nvCxnSpPr>
          <p:cNvPr id="3" name="Straight Connector 2"/>
          <p:cNvCxnSpPr/>
          <p:nvPr/>
        </p:nvCxnSpPr>
        <p:spPr>
          <a:xfrm>
            <a:off x="957732" y="162879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700808"/>
            <a:ext cx="8929688" cy="646331"/>
          </a:xfrm>
          <a:prstGeom prst="rect">
            <a:avLst/>
          </a:prstGeom>
          <a:noFill/>
          <a:ln w="9525">
            <a:noFill/>
            <a:miter lim="800000"/>
            <a:headEnd/>
            <a:tailEnd/>
          </a:ln>
        </p:spPr>
        <p:txBody>
          <a:bodyPr wrap="square">
            <a:spAutoFit/>
          </a:bodyPr>
          <a:lstStyle/>
          <a:p>
            <a:pPr marL="450850" indent="-450850" algn="justLow">
              <a:lnSpc>
                <a:spcPct val="150000"/>
              </a:lnSpc>
              <a:spcBef>
                <a:spcPts val="600"/>
              </a:spcBef>
              <a:spcAft>
                <a:spcPts val="600"/>
              </a:spcAft>
              <a:buFontTx/>
              <a:buBlip>
                <a:blip r:embed="rId2"/>
              </a:buBlip>
            </a:pPr>
            <a:r>
              <a:rPr lang="fa-IR" sz="2400" dirty="0" smtClean="0">
                <a:cs typeface="B Nazanin" pitchFamily="2" charset="-78"/>
              </a:rPr>
              <a:t>مدیران در تصمیم گیری های راهبردی در سه سطح از سازمان فعالیت می کنند.</a:t>
            </a:r>
            <a:endParaRPr lang="fa-IR" sz="24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
        <p:nvSpPr>
          <p:cNvPr id="15" name="Freeform 14"/>
          <p:cNvSpPr/>
          <p:nvPr/>
        </p:nvSpPr>
        <p:spPr>
          <a:xfrm>
            <a:off x="3283706" y="2596988"/>
            <a:ext cx="184234" cy="819819"/>
          </a:xfrm>
          <a:custGeom>
            <a:avLst/>
            <a:gdLst/>
            <a:ahLst/>
            <a:cxnLst/>
            <a:rect l="0" t="0" r="0" b="0"/>
            <a:pathLst>
              <a:path>
                <a:moveTo>
                  <a:pt x="187132" y="0"/>
                </a:moveTo>
                <a:lnTo>
                  <a:pt x="187132" y="819819"/>
                </a:lnTo>
                <a:lnTo>
                  <a:pt x="0" y="8198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467940" y="2559552"/>
            <a:ext cx="2123087" cy="1639639"/>
          </a:xfrm>
          <a:custGeom>
            <a:avLst/>
            <a:gdLst/>
            <a:ahLst/>
            <a:cxnLst/>
            <a:rect l="0" t="0" r="0" b="0"/>
            <a:pathLst>
              <a:path>
                <a:moveTo>
                  <a:pt x="0" y="0"/>
                </a:moveTo>
                <a:lnTo>
                  <a:pt x="0" y="1452506"/>
                </a:lnTo>
                <a:lnTo>
                  <a:pt x="2156482" y="1452506"/>
                </a:lnTo>
                <a:lnTo>
                  <a:pt x="2156482" y="1639639"/>
                </a:lnTo>
              </a:path>
            </a:pathLst>
          </a:custGeom>
          <a:noFill/>
          <a:ln>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flipH="1">
            <a:off x="1610552" y="3988312"/>
            <a:ext cx="1910240" cy="1711077"/>
          </a:xfrm>
          <a:custGeom>
            <a:avLst/>
            <a:gdLst/>
            <a:ahLst/>
            <a:cxnLst/>
            <a:rect l="0" t="0" r="0" b="0"/>
            <a:pathLst>
              <a:path>
                <a:moveTo>
                  <a:pt x="45720" y="0"/>
                </a:moveTo>
                <a:lnTo>
                  <a:pt x="45720" y="1639639"/>
                </a:lnTo>
              </a:path>
            </a:pathLst>
          </a:custGeom>
          <a:noFill/>
          <a:ln>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324800" y="2559552"/>
            <a:ext cx="2123087" cy="1639639"/>
          </a:xfrm>
          <a:custGeom>
            <a:avLst/>
            <a:gdLst/>
            <a:ahLst/>
            <a:cxnLst/>
            <a:rect l="0" t="0" r="0" b="0"/>
            <a:pathLst>
              <a:path>
                <a:moveTo>
                  <a:pt x="2156482" y="0"/>
                </a:moveTo>
                <a:lnTo>
                  <a:pt x="2156482" y="1452506"/>
                </a:lnTo>
                <a:lnTo>
                  <a:pt x="0" y="1452506"/>
                </a:lnTo>
                <a:lnTo>
                  <a:pt x="0" y="1639639"/>
                </a:lnTo>
              </a:path>
            </a:pathLst>
          </a:custGeom>
          <a:noFill/>
          <a:ln>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623960" y="2559552"/>
            <a:ext cx="175461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fa-IR" sz="2000" dirty="0" smtClean="0">
                <a:solidFill>
                  <a:schemeClr val="tx1"/>
                </a:solidFill>
              </a:rPr>
              <a:t>راهبرد شرکت مادر</a:t>
            </a:r>
            <a:endParaRPr lang="en-US" sz="2000" kern="1200" dirty="0">
              <a:solidFill>
                <a:schemeClr val="tx1"/>
              </a:solidFill>
            </a:endParaRPr>
          </a:p>
        </p:txBody>
      </p:sp>
      <p:sp>
        <p:nvSpPr>
          <p:cNvPr id="20" name="Freeform 19"/>
          <p:cNvSpPr/>
          <p:nvPr/>
        </p:nvSpPr>
        <p:spPr>
          <a:xfrm>
            <a:off x="467544" y="4236627"/>
            <a:ext cx="175461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fa-IR" sz="2000" kern="1200" dirty="0" smtClean="0">
                <a:solidFill>
                  <a:schemeClr val="tx1"/>
                </a:solidFill>
              </a:rPr>
              <a:t>راهبرد شرکت وابسته</a:t>
            </a:r>
            <a:endParaRPr lang="en-US" sz="2000" kern="1200" dirty="0">
              <a:solidFill>
                <a:schemeClr val="tx1"/>
              </a:solidFill>
            </a:endParaRPr>
          </a:p>
        </p:txBody>
      </p:sp>
      <p:sp>
        <p:nvSpPr>
          <p:cNvPr id="21" name="Freeform 20"/>
          <p:cNvSpPr/>
          <p:nvPr/>
        </p:nvSpPr>
        <p:spPr>
          <a:xfrm>
            <a:off x="2610684" y="4274064"/>
            <a:ext cx="175461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fa-IR" sz="2000" kern="1200" dirty="0" smtClean="0">
                <a:solidFill>
                  <a:schemeClr val="tx1"/>
                </a:solidFill>
              </a:rPr>
              <a:t>راهبرد شرکت وابسته</a:t>
            </a:r>
            <a:endParaRPr lang="en-US" sz="2000" kern="1200" dirty="0">
              <a:solidFill>
                <a:schemeClr val="tx1"/>
              </a:solidFill>
            </a:endParaRPr>
          </a:p>
        </p:txBody>
      </p:sp>
      <p:sp>
        <p:nvSpPr>
          <p:cNvPr id="22" name="Freeform 21"/>
          <p:cNvSpPr/>
          <p:nvPr/>
        </p:nvSpPr>
        <p:spPr>
          <a:xfrm>
            <a:off x="4713719" y="4236627"/>
            <a:ext cx="175461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fa-IR" sz="2000" kern="1200" dirty="0" smtClean="0">
                <a:solidFill>
                  <a:schemeClr val="tx1"/>
                </a:solidFill>
              </a:rPr>
              <a:t>راهبرد شرکت وابسته</a:t>
            </a:r>
            <a:endParaRPr lang="en-US" sz="2000" kern="1200" dirty="0">
              <a:solidFill>
                <a:schemeClr val="tx1"/>
              </a:solidFill>
            </a:endParaRPr>
          </a:p>
        </p:txBody>
      </p:sp>
      <p:sp>
        <p:nvSpPr>
          <p:cNvPr id="23" name="Freeform 22"/>
          <p:cNvSpPr/>
          <p:nvPr/>
        </p:nvSpPr>
        <p:spPr>
          <a:xfrm>
            <a:off x="2553628" y="5274196"/>
            <a:ext cx="1754617"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fa-IR" sz="2000" kern="1200" dirty="0" smtClean="0">
                <a:solidFill>
                  <a:schemeClr val="tx1"/>
                </a:solidFill>
              </a:rPr>
              <a:t>راهبرد های عملی</a:t>
            </a:r>
            <a:endParaRPr lang="en-US" sz="2000" kern="1200" dirty="0">
              <a:solidFill>
                <a:schemeClr val="tx1"/>
              </a:solidFill>
            </a:endParaRPr>
          </a:p>
        </p:txBody>
      </p:sp>
      <p:sp>
        <p:nvSpPr>
          <p:cNvPr id="34" name="Freeform 33"/>
          <p:cNvSpPr/>
          <p:nvPr/>
        </p:nvSpPr>
        <p:spPr>
          <a:xfrm>
            <a:off x="6754088" y="4274064"/>
            <a:ext cx="1785950" cy="857256"/>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fa-IR" sz="2000" kern="1200" dirty="0" smtClean="0">
                <a:solidFill>
                  <a:schemeClr val="tx1"/>
                </a:solidFill>
              </a:rPr>
              <a:t>راهبرد شرکت وابسته</a:t>
            </a:r>
            <a:endParaRPr lang="en-US" sz="2000" kern="1200" dirty="0">
              <a:solidFill>
                <a:schemeClr val="tx1"/>
              </a:solidFill>
            </a:endParaRPr>
          </a:p>
        </p:txBody>
      </p:sp>
      <p:cxnSp>
        <p:nvCxnSpPr>
          <p:cNvPr id="38" name="Straight Connector 37"/>
          <p:cNvCxnSpPr/>
          <p:nvPr/>
        </p:nvCxnSpPr>
        <p:spPr>
          <a:xfrm rot="5400000" flipH="1" flipV="1">
            <a:off x="5611080" y="40597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611080" y="4059750"/>
            <a:ext cx="2016000"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504187" y="4166907"/>
            <a:ext cx="214314"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Box 3"/>
          <p:cNvSpPr txBox="1">
            <a:spLocks noChangeArrowheads="1"/>
          </p:cNvSpPr>
          <p:nvPr/>
        </p:nvSpPr>
        <p:spPr bwMode="auto">
          <a:xfrm>
            <a:off x="142875" y="476672"/>
            <a:ext cx="8929688" cy="6370975"/>
          </a:xfrm>
          <a:prstGeom prst="rect">
            <a:avLst/>
          </a:prstGeom>
          <a:noFill/>
          <a:ln w="9525">
            <a:noFill/>
            <a:miter lim="800000"/>
            <a:headEnd/>
            <a:tailEnd/>
          </a:ln>
        </p:spPr>
        <p:txBody>
          <a:bodyPr wrap="square">
            <a:spAutoFit/>
          </a:bodyPr>
          <a:lstStyle/>
          <a:p>
            <a:pPr marL="450850" indent="-450850" algn="justLow">
              <a:spcBef>
                <a:spcPts val="600"/>
              </a:spcBef>
              <a:spcAft>
                <a:spcPts val="600"/>
              </a:spcAft>
              <a:buFontTx/>
              <a:buBlip>
                <a:blip r:embed="rId2"/>
              </a:buBlip>
            </a:pPr>
            <a:r>
              <a:rPr lang="fa-IR" sz="2700" dirty="0" smtClean="0">
                <a:cs typeface="B Nazanin" pitchFamily="2" charset="-78"/>
              </a:rPr>
              <a:t>د</a:t>
            </a:r>
            <a:r>
              <a:rPr lang="fa-IR" sz="2700" dirty="0" smtClean="0">
                <a:cs typeface="+mn-cs"/>
              </a:rPr>
              <a:t>ر نخستین سطح سازمانی ، بسیاری از شرکت ها در چندین زمینه فعالیت می کنند. </a:t>
            </a:r>
          </a:p>
          <a:p>
            <a:pPr marL="450850" indent="-450850" algn="justLow">
              <a:spcBef>
                <a:spcPts val="600"/>
              </a:spcBef>
              <a:spcAft>
                <a:spcPts val="600"/>
              </a:spcAft>
              <a:buFontTx/>
              <a:buBlip>
                <a:blip r:embed="rId2"/>
              </a:buBlip>
            </a:pPr>
            <a:r>
              <a:rPr lang="fa-IR" sz="2700" dirty="0" smtClean="0">
                <a:cs typeface="+mn-cs"/>
              </a:rPr>
              <a:t>راهبردی که در سطح کل شرکت تدوین شود مجموعه شرکت های متعلق به خود را مورد توجه قرار می دهد و اینها راه هائی را که بوسیله آنها واحدها و شرکت های مختلف وابسته یکدیگر ارتباط برقرار می کنند، مشخص می نمایند.</a:t>
            </a:r>
          </a:p>
          <a:p>
            <a:pPr marL="450850" indent="-450850" algn="justLow">
              <a:spcBef>
                <a:spcPts val="600"/>
              </a:spcBef>
              <a:spcAft>
                <a:spcPts val="600"/>
              </a:spcAft>
              <a:buFontTx/>
              <a:buBlip>
                <a:blip r:embed="rId2"/>
              </a:buBlip>
            </a:pPr>
            <a:r>
              <a:rPr lang="fa-IR" sz="2700" dirty="0" smtClean="0">
                <a:cs typeface="+mn-cs"/>
              </a:rPr>
              <a:t>در مرحله دوم ، هر یک از شرکت های وابسته به شرکت مادر باید در سطح فعالیت مربوطه یک راهبرد رقابتی تدوین نمایند.در راهبرد رقابتی ، شیوه ای که شرکت می تواند در بازار موضع بلند مدت خود را تقویت کند مشخص می شود و در صدد شناسائی نقاط قوت و ضعف خود بر می آید.</a:t>
            </a:r>
          </a:p>
          <a:p>
            <a:pPr marL="450850" indent="-450850" algn="justLow">
              <a:spcBef>
                <a:spcPts val="600"/>
              </a:spcBef>
              <a:spcAft>
                <a:spcPts val="600"/>
              </a:spcAft>
              <a:buFontTx/>
              <a:buBlip>
                <a:blip r:embed="rId2"/>
              </a:buBlip>
            </a:pPr>
            <a:r>
              <a:rPr lang="fa-IR" sz="2700" dirty="0" smtClean="0">
                <a:cs typeface="+mn-cs"/>
              </a:rPr>
              <a:t>در مرحله سوم ،هر شرکت از چندین دایره تشکیل می شود ، مانند دایره فروش ، تولید و مدیریت منابع انسانی .راهبرد های وظیفه ای برنامه اصلی هر یک از این دوایر را مشخص می کند و دوایر مزبور بدان وسیله به هدف های رقابتی دست می یابند.</a:t>
            </a:r>
            <a:endParaRPr lang="fa-IR" sz="2700" dirty="0">
              <a:cs typeface="+mn-cs"/>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79512" y="548680"/>
            <a:ext cx="8749034" cy="5641929"/>
          </a:xfrm>
          <a:prstGeom prst="rect">
            <a:avLst/>
          </a:prstGeom>
          <a:noFill/>
          <a:ln w="9525">
            <a:noFill/>
            <a:miter lim="800000"/>
            <a:headEnd/>
            <a:tailEnd/>
          </a:ln>
        </p:spPr>
        <p:txBody>
          <a:bodyPr wrap="square">
            <a:spAutoFit/>
          </a:bodyPr>
          <a:lstStyle/>
          <a:p>
            <a:pPr indent="363538" algn="justLow">
              <a:lnSpc>
                <a:spcPct val="150000"/>
              </a:lnSpc>
              <a:spcBef>
                <a:spcPts val="1800"/>
              </a:spcBef>
              <a:spcAft>
                <a:spcPts val="600"/>
              </a:spcAft>
              <a:buFontTx/>
              <a:buBlip>
                <a:blip r:embed="rId2"/>
              </a:buBlip>
              <a:defRPr/>
            </a:pPr>
            <a:r>
              <a:rPr lang="fa-IR" sz="2700" dirty="0" smtClean="0">
                <a:latin typeface="Arial" pitchFamily="34" charset="0"/>
                <a:cs typeface="B Nazanin" pitchFamily="2" charset="-78"/>
              </a:rPr>
              <a:t>یک مدیر در برنامه آرمانی و راهبردی خود می کوشدبین دو دسته از نیروها توازن برقرار نماید : از یک سو ، تهدیدات و فزصت های خارجی و از سوی دیگر ، نقاط قوت و ضعف داخلی شرکت ، در مقایسه با سایر شرکت ها.</a:t>
            </a:r>
          </a:p>
          <a:p>
            <a:pPr indent="363538" algn="justLow">
              <a:lnSpc>
                <a:spcPct val="150000"/>
              </a:lnSpc>
              <a:spcBef>
                <a:spcPts val="1800"/>
              </a:spcBef>
              <a:spcAft>
                <a:spcPts val="600"/>
              </a:spcAft>
              <a:buFontTx/>
              <a:buBlip>
                <a:blip r:embed="rId2"/>
              </a:buBlip>
              <a:defRPr/>
            </a:pPr>
            <a:r>
              <a:rPr lang="fa-IR" sz="2700" dirty="0" smtClean="0">
                <a:latin typeface="Arial" pitchFamily="34" charset="0"/>
                <a:cs typeface="B Nazanin" pitchFamily="2" charset="-78"/>
              </a:rPr>
              <a:t>در هر یک از حالت ها ، تصمیم گیری در هر سه سطح راهبردی باید به گونه ای باشد که این تصمیمات ، به صورت متقابل یکدیگر را تایید نمایند.</a:t>
            </a:r>
          </a:p>
          <a:p>
            <a:pPr indent="363538" algn="justLow">
              <a:lnSpc>
                <a:spcPct val="150000"/>
              </a:lnSpc>
              <a:spcBef>
                <a:spcPts val="1800"/>
              </a:spcBef>
              <a:spcAft>
                <a:spcPts val="600"/>
              </a:spcAft>
              <a:buFontTx/>
              <a:buBlip>
                <a:blip r:embed="rId2"/>
              </a:buBlip>
              <a:defRPr/>
            </a:pPr>
            <a:r>
              <a:rPr lang="fa-IR" sz="2700" dirty="0" smtClean="0">
                <a:latin typeface="Arial" pitchFamily="34" charset="0"/>
                <a:cs typeface="B Nazanin" pitchFamily="2" charset="-78"/>
              </a:rPr>
              <a:t>تصمیمات راهبردی در سطح کل شرکت یا در سطح شرکت های کوچکتر و وابسته ( زیر مجموعه های شرکت )می تواند شرکت را در زمینه تدوین راهبرد های وظیفه ای ( دوایر سازمانی ) یاری دهد.</a:t>
            </a:r>
            <a:endParaRPr lang="fa-IR" sz="2700" dirty="0">
              <a:latin typeface="Arial" pitchFamily="34" charset="0"/>
              <a:cs typeface="B Nazanin" pitchFamily="2" charset="-78"/>
            </a:endParaRPr>
          </a:p>
        </p:txBody>
      </p:sp>
      <p:sp>
        <p:nvSpPr>
          <p:cNvPr id="3" name="Oval 2">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837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6" name="Picture 5"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837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50"/>
            <a:ext cx="9144000" cy="830997"/>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کسب مزیت رقابتی</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196752"/>
            <a:ext cx="8929688" cy="5755422"/>
          </a:xfrm>
          <a:prstGeom prst="rect">
            <a:avLst/>
          </a:prstGeom>
          <a:noFill/>
          <a:ln w="9525">
            <a:noFill/>
            <a:miter lim="800000"/>
            <a:headEnd/>
            <a:tailEnd/>
          </a:ln>
        </p:spPr>
        <p:txBody>
          <a:bodyPr>
            <a:spAutoFit/>
          </a:bodyPr>
          <a:lstStyle/>
          <a:p>
            <a:pPr marL="450850" indent="-450850" algn="justLow">
              <a:spcBef>
                <a:spcPts val="1800"/>
              </a:spcBef>
              <a:spcAft>
                <a:spcPts val="600"/>
              </a:spcAft>
              <a:buFontTx/>
              <a:buBlip>
                <a:blip r:embed="rId2"/>
              </a:buBlip>
            </a:pPr>
            <a:r>
              <a:rPr lang="fa-IR" sz="2800" b="1" dirty="0" smtClean="0">
                <a:cs typeface="B Nazanin" pitchFamily="2" charset="-78"/>
              </a:rPr>
              <a:t>مزیت رقابتی:</a:t>
            </a:r>
            <a:r>
              <a:rPr lang="fa-IR" sz="2800" dirty="0" smtClean="0">
                <a:cs typeface="B Nazanin" pitchFamily="2" charset="-78"/>
              </a:rPr>
              <a:t>هر عاملی که برای سازمان این امکان را بوجود آورد تا محصولات و خدمات خود را از محصولات و خدمات شرکت های رقیب متمایز نماید و بر سهم بازار خود بیافزاید.</a:t>
            </a:r>
          </a:p>
          <a:p>
            <a:pPr marL="450850" indent="-450850" algn="justLow">
              <a:spcBef>
                <a:spcPts val="1800"/>
              </a:spcBef>
              <a:spcAft>
                <a:spcPts val="600"/>
              </a:spcAft>
              <a:buFontTx/>
              <a:buBlip>
                <a:blip r:embed="rId2"/>
              </a:buBlip>
            </a:pPr>
            <a:r>
              <a:rPr lang="fa-IR" sz="2800" b="1" dirty="0" smtClean="0">
                <a:cs typeface="B Nazanin" pitchFamily="2" charset="-78"/>
              </a:rPr>
              <a:t> </a:t>
            </a:r>
            <a:r>
              <a:rPr lang="fa-IR" sz="2800" dirty="0" smtClean="0">
                <a:cs typeface="B Nazanin" pitchFamily="2" charset="-78"/>
              </a:rPr>
              <a:t>یک شرکت از چند راه می تواند مزیت رقابتی کسب کند. یک راه این است که از نظر هزینه رهبر شود ، بدین معنی که شرکت در صنعتی که فعالیت می کند از نظر پائین بودن میزان هزینه ها ( در آن صنعت ) نقش رهبری را بعهده گیرد.</a:t>
            </a:r>
          </a:p>
          <a:p>
            <a:pPr marL="450850" indent="-450850" algn="justLow">
              <a:spcBef>
                <a:spcPts val="1800"/>
              </a:spcBef>
              <a:spcAft>
                <a:spcPts val="600"/>
              </a:spcAft>
              <a:buFontTx/>
              <a:buBlip>
                <a:blip r:embed="rId2"/>
              </a:buBlip>
            </a:pPr>
            <a:r>
              <a:rPr lang="fa-IR" sz="2800" dirty="0" smtClean="0">
                <a:cs typeface="B Nazanin" pitchFamily="2" charset="-78"/>
              </a:rPr>
              <a:t>دومین نمونه از یک راهبرد این است که شرکت محصولات خود را متمایز نماید. در اجرای این راهبرد شرکت می کوشد در صنعتی که فعالیت میکند، محصولاتی ممتاز یا منحصر بفرد تولید و عرضه کند.</a:t>
            </a:r>
          </a:p>
          <a:p>
            <a:pPr marL="450850" indent="-450850" algn="justLow">
              <a:spcBef>
                <a:spcPts val="1800"/>
              </a:spcBef>
              <a:spcAft>
                <a:spcPts val="600"/>
              </a:spcAft>
              <a:buFontTx/>
              <a:buBlip>
                <a:blip r:embed="rId2"/>
              </a:buBlip>
            </a:pP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مدیریت منابع انسانی در زمان کنونی</a:t>
            </a:r>
            <a:endParaRPr lang="fa-IR" sz="3200" dirty="0">
              <a:solidFill>
                <a:srgbClr val="5D110F"/>
              </a:solidFill>
              <a:cs typeface="B Titr" pitchFamily="2" charset="-78"/>
            </a:endParaRPr>
          </a:p>
        </p:txBody>
      </p:sp>
      <p:cxnSp>
        <p:nvCxnSpPr>
          <p:cNvPr id="3" name="Straight Connector 2"/>
          <p:cNvCxnSpPr/>
          <p:nvPr/>
        </p:nvCxnSpPr>
        <p:spPr>
          <a:xfrm>
            <a:off x="928663" y="107154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314484"/>
            <a:ext cx="8929688" cy="4616648"/>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متخصصان برنامه ریزی راهبردی ، کی. سی. پراهالاد و گری همل می گویند : در زمان کنونی مزیت رقابتی در این است که شرکت بتواند از مهارت های ویژه یا شایستگی های ممتازی استفاده کند و این مزیت ها ” در توانائی مدیریت قرار دارد که بتواند مهارت های تولیدی و فن آوری را یکپارچه نموده و در مجموع به شایستگی هائی دست یابد که بتوان به افراد تفویض اختیار کرد و آنان از آزادی عمل لازم برخوردار گردند و به سرعت خود را با فرصت های در حال تغییر وفق دهند“.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88640"/>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مدیریت راهبردی منابع انسانی</a:t>
            </a:r>
            <a:endParaRPr lang="fa-IR" sz="3200" dirty="0">
              <a:solidFill>
                <a:srgbClr val="5D110F"/>
              </a:solidFill>
              <a:cs typeface="B Titr" pitchFamily="2" charset="-78"/>
            </a:endParaRPr>
          </a:p>
        </p:txBody>
      </p:sp>
      <p:cxnSp>
        <p:nvCxnSpPr>
          <p:cNvPr id="3" name="Straight Connector 2"/>
          <p:cNvCxnSpPr/>
          <p:nvPr/>
        </p:nvCxnSpPr>
        <p:spPr>
          <a:xfrm>
            <a:off x="928663"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980728"/>
            <a:ext cx="8929688" cy="8447353"/>
          </a:xfrm>
          <a:prstGeom prst="rect">
            <a:avLst/>
          </a:prstGeom>
          <a:noFill/>
          <a:ln w="9525">
            <a:noFill/>
            <a:miter lim="800000"/>
            <a:headEnd/>
            <a:tailEnd/>
          </a:ln>
        </p:spPr>
        <p:txBody>
          <a:bodyPr wrap="square">
            <a:spAutoFit/>
          </a:bodyPr>
          <a:lstStyle/>
          <a:p>
            <a:pPr marL="450850" indent="-450850" algn="justLow">
              <a:spcBef>
                <a:spcPts val="600"/>
              </a:spcBef>
              <a:spcAft>
                <a:spcPts val="600"/>
              </a:spcAft>
              <a:buFontTx/>
              <a:buBlip>
                <a:blip r:embed="rId2"/>
              </a:buBlip>
            </a:pPr>
            <a:r>
              <a:rPr lang="fa-IR" sz="2700" dirty="0" smtClean="0">
                <a:cs typeface="B Nazanin" pitchFamily="2" charset="-78"/>
              </a:rPr>
              <a:t>این واقعیت که برای کسب مزایای رقابتی ، کارکنان نقش اصلی را ایفا می کنند باعث شده است که </a:t>
            </a:r>
            <a:r>
              <a:rPr lang="fa-IR" sz="2700" b="1" dirty="0" smtClean="0">
                <a:cs typeface="B Nazanin" pitchFamily="2" charset="-78"/>
              </a:rPr>
              <a:t>مدیریت راهبردی منابع انسانی </a:t>
            </a:r>
            <a:r>
              <a:rPr lang="fa-IR" sz="2700" dirty="0" smtClean="0">
                <a:cs typeface="B Nazanin" pitchFamily="2" charset="-78"/>
              </a:rPr>
              <a:t>به وجود آید.</a:t>
            </a:r>
          </a:p>
          <a:p>
            <a:pPr marL="450850" indent="-450850" algn="justLow">
              <a:spcBef>
                <a:spcPts val="0"/>
              </a:spcBef>
              <a:spcAft>
                <a:spcPts val="0"/>
              </a:spcAft>
              <a:buFontTx/>
              <a:buBlip>
                <a:blip r:embed="rId2"/>
              </a:buBlip>
            </a:pPr>
            <a:r>
              <a:rPr lang="fa-IR" sz="2700" dirty="0" smtClean="0">
                <a:cs typeface="B Nazanin" pitchFamily="2" charset="-78"/>
              </a:rPr>
              <a:t>مدیریت مزبور را بدین گونه تعریف کرده اند: ” مرتبط ساختن مدیریت منابع انسانی با هدف های کوتاه مدت و بلند مدت راهبردی ، جهت بهبود عملکرد شرکت و ایجاد فرهنگ سازمانی که بتوان انعطاف پذیزی و نو آوری را تقویت نمود“.</a:t>
            </a:r>
          </a:p>
          <a:p>
            <a:pPr marL="450850" indent="-450850" algn="justLow">
              <a:spcBef>
                <a:spcPts val="600"/>
              </a:spcBef>
              <a:spcAft>
                <a:spcPts val="600"/>
              </a:spcAft>
              <a:buFontTx/>
              <a:buBlip>
                <a:blip r:embed="rId2"/>
              </a:buBlip>
            </a:pPr>
            <a:r>
              <a:rPr lang="fa-IR" sz="2700" dirty="0" smtClean="0">
                <a:cs typeface="B Nazanin" pitchFamily="2" charset="-78"/>
              </a:rPr>
              <a:t>مدیریت راهبردی منابع انسانی به معنی پذیرفتن مسئولیت منابع انسانی است که در تدوین راهبرد های شرکت به عنوان یک شریک راهبردی عمل کند و نیز اجرای یک سلسله فعالیت های دائمی که بر عهده این مدیریت است مثل کارمند یابی ، گزینش ،آموزش و تعیین میزان حقوق و پاداش کارکنان.</a:t>
            </a:r>
          </a:p>
          <a:p>
            <a:pPr marL="450850" indent="-450850" algn="justLow">
              <a:spcBef>
                <a:spcPts val="600"/>
              </a:spcBef>
              <a:spcAft>
                <a:spcPts val="600"/>
              </a:spcAft>
              <a:buFontTx/>
              <a:buBlip>
                <a:blip r:embed="rId2"/>
              </a:buBlip>
            </a:pPr>
            <a:r>
              <a:rPr lang="fa-IR" sz="2700" b="1" dirty="0" smtClean="0">
                <a:cs typeface="B Nazanin" pitchFamily="2" charset="-78"/>
              </a:rPr>
              <a:t>راهبردهای منابع انسانی </a:t>
            </a:r>
            <a:r>
              <a:rPr lang="fa-IR" sz="2700" dirty="0" smtClean="0">
                <a:cs typeface="B Nazanin" pitchFamily="2" charset="-78"/>
              </a:rPr>
              <a:t>به معنی مسیر هائی است که مدیریت منابع انسانی شرکت ، برای دستیابی به اهداف خود می پیماید.</a:t>
            </a:r>
            <a:endParaRPr lang="fa-IR" sz="2700" b="1" dirty="0" smtClean="0">
              <a:cs typeface="B Nazanin" pitchFamily="2" charset="-78"/>
            </a:endParaRPr>
          </a:p>
          <a:p>
            <a:pPr marL="450850" indent="-450850" algn="justLow">
              <a:spcBef>
                <a:spcPts val="600"/>
              </a:spcBef>
              <a:spcAft>
                <a:spcPts val="600"/>
              </a:spcAft>
              <a:buFontTx/>
              <a:buBlip>
                <a:blip r:embed="rId2"/>
              </a:buBlip>
            </a:pPr>
            <a:endParaRPr lang="fa-IR" sz="2700" dirty="0" smtClean="0">
              <a:cs typeface="B Nazanin" pitchFamily="2" charset="-78"/>
            </a:endParaRPr>
          </a:p>
          <a:p>
            <a:pPr marL="450850" indent="-450850" algn="justLow">
              <a:spcBef>
                <a:spcPts val="600"/>
              </a:spcBef>
              <a:spcAft>
                <a:spcPts val="600"/>
              </a:spcAft>
            </a:pPr>
            <a:endParaRPr lang="fa-IR" sz="2700" dirty="0" smtClean="0">
              <a:cs typeface="B Nazanin" pitchFamily="2" charset="-78"/>
            </a:endParaRPr>
          </a:p>
          <a:p>
            <a:pPr marL="450850" indent="-450850" algn="justLow">
              <a:spcBef>
                <a:spcPts val="600"/>
              </a:spcBef>
              <a:spcAft>
                <a:spcPts val="600"/>
              </a:spcAft>
            </a:pPr>
            <a:endParaRPr lang="fa-IR" sz="2700" dirty="0" smtClean="0">
              <a:cs typeface="B Nazanin" pitchFamily="2" charset="-78"/>
            </a:endParaRPr>
          </a:p>
          <a:p>
            <a:pPr marL="450850" indent="-450850" algn="justLow">
              <a:spcBef>
                <a:spcPts val="600"/>
              </a:spcBef>
              <a:spcAft>
                <a:spcPts val="600"/>
              </a:spcAft>
            </a:pPr>
            <a:endParaRPr lang="fa-IR" sz="2700" dirty="0" smtClean="0">
              <a:cs typeface="B Nazanin" pitchFamily="2" charset="-78"/>
            </a:endParaRPr>
          </a:p>
          <a:p>
            <a:pPr marL="450850" indent="-450850" algn="justLow">
              <a:spcBef>
                <a:spcPts val="600"/>
              </a:spcBef>
              <a:spcAft>
                <a:spcPts val="600"/>
              </a:spcAft>
            </a:pP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88640"/>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نقش مدیریت منابع انسانی به عنوان یک شریک راهبردی</a:t>
            </a:r>
            <a:endParaRPr lang="fa-IR" sz="3200" dirty="0">
              <a:solidFill>
                <a:srgbClr val="5D110F"/>
              </a:solidFill>
              <a:cs typeface="B Titr" pitchFamily="2" charset="-78"/>
            </a:endParaRPr>
          </a:p>
        </p:txBody>
      </p:sp>
      <p:cxnSp>
        <p:nvCxnSpPr>
          <p:cNvPr id="3" name="Straight Connector 2"/>
          <p:cNvCxnSpPr/>
          <p:nvPr/>
        </p:nvCxnSpPr>
        <p:spPr>
          <a:xfrm>
            <a:off x="928663" y="98072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052736"/>
            <a:ext cx="8929688" cy="6186309"/>
          </a:xfrm>
          <a:prstGeom prst="rect">
            <a:avLst/>
          </a:prstGeom>
          <a:noFill/>
          <a:ln w="9525">
            <a:noFill/>
            <a:miter lim="800000"/>
            <a:headEnd/>
            <a:tailEnd/>
          </a:ln>
        </p:spPr>
        <p:txBody>
          <a:bodyPr>
            <a:spAutoFit/>
          </a:bodyPr>
          <a:lstStyle/>
          <a:p>
            <a:pPr marL="450850" indent="-450850" algn="justLow">
              <a:spcBef>
                <a:spcPts val="1200"/>
              </a:spcBef>
              <a:spcAft>
                <a:spcPts val="600"/>
              </a:spcAft>
              <a:buFontTx/>
              <a:buBlip>
                <a:blip r:embed="rId2"/>
              </a:buBlip>
            </a:pPr>
            <a:r>
              <a:rPr lang="fa-IR" sz="2700" dirty="0" smtClean="0">
                <a:cs typeface="B Nazanin" pitchFamily="2" charset="-78"/>
              </a:rPr>
              <a:t>مدیریت منابع انسانی در تاریخ بلند خود همواره نقش یک نیروی ستادی یا مشاوره ای را ایفا کرده است.دیدگاه های مختلف در رابطه با مدیریت منابع انسانی عبارتند از:</a:t>
            </a:r>
          </a:p>
          <a:p>
            <a:pPr marL="450850" indent="-450850" algn="justLow">
              <a:spcBef>
                <a:spcPts val="1200"/>
              </a:spcBef>
              <a:spcAft>
                <a:spcPts val="600"/>
              </a:spcAft>
              <a:buFontTx/>
              <a:buBlip>
                <a:blip r:embed="rId2"/>
              </a:buBlip>
            </a:pPr>
            <a:r>
              <a:rPr lang="fa-IR" sz="2700" dirty="0" smtClean="0">
                <a:cs typeface="B Nazanin" pitchFamily="2" charset="-78"/>
              </a:rPr>
              <a:t>دیدگاه اول می گوید که مدیریت منابع انسانی تنها جنبه عملیاتی دارد و فعالیت های این دایره به هیچ عنوان راهبردی نیست.این دیدگاه مدیریت منابع انسانی را“انجام دادن کارهای کوچک و رده پائین مثل پرداخت به موقع حقوق یا تبلیغات کارمند یابی“ در نظر می گیرد.</a:t>
            </a:r>
          </a:p>
          <a:p>
            <a:pPr marL="450850" indent="-450850" algn="justLow">
              <a:spcBef>
                <a:spcPts val="1200"/>
              </a:spcBef>
              <a:spcAft>
                <a:spcPts val="600"/>
              </a:spcAft>
              <a:buFontTx/>
              <a:buBlip>
                <a:blip r:embed="rId2"/>
              </a:buBlip>
            </a:pPr>
            <a:r>
              <a:rPr lang="fa-IR" sz="2700" dirty="0" smtClean="0">
                <a:cs typeface="B Nazanin" pitchFamily="2" charset="-78"/>
              </a:rPr>
              <a:t>دیدگاهی پیچیده تر ولی شاید دقیق تر در باره مدیریت منابع انسانی نقش آنرا ”متناسب ساختن راهبردهای شرکت ” می نامد.از چنین دیدگاهی ، نقش راهبردی مدیریت منابع انسانی این است که کار کارکنان واحد (کارمند یابی  ، گزینش واین قبیل کار ها ) رابا راهبردهای رقابتی و خاص شرکت متناسب نمایند.</a:t>
            </a:r>
          </a:p>
          <a:p>
            <a:pPr marL="450850" indent="-450850" algn="justLow">
              <a:spcBef>
                <a:spcPts val="1200"/>
              </a:spcBef>
              <a:spcAft>
                <a:spcPts val="600"/>
              </a:spcAft>
              <a:buFontTx/>
              <a:buBlip>
                <a:blip r:embed="rId2"/>
              </a:buBlip>
            </a:pP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Box 3"/>
          <p:cNvSpPr txBox="1">
            <a:spLocks noChangeArrowheads="1"/>
          </p:cNvSpPr>
          <p:nvPr/>
        </p:nvSpPr>
        <p:spPr bwMode="auto">
          <a:xfrm>
            <a:off x="142875" y="762665"/>
            <a:ext cx="8929688" cy="5139869"/>
          </a:xfrm>
          <a:prstGeom prst="rect">
            <a:avLst/>
          </a:prstGeom>
          <a:noFill/>
          <a:ln w="9525">
            <a:noFill/>
            <a:miter lim="800000"/>
            <a:headEnd/>
            <a:tailEnd/>
          </a:ln>
        </p:spPr>
        <p:txBody>
          <a:bodyPr>
            <a:spAutoFit/>
          </a:bodyPr>
          <a:lstStyle/>
          <a:p>
            <a:pPr marL="450850" indent="-450850" algn="justLow">
              <a:spcBef>
                <a:spcPts val="1800"/>
              </a:spcBef>
              <a:spcAft>
                <a:spcPts val="600"/>
              </a:spcAft>
              <a:buFontTx/>
              <a:buBlip>
                <a:blip r:embed="rId2"/>
              </a:buBlip>
            </a:pPr>
            <a:r>
              <a:rPr lang="fa-IR" sz="2800" dirty="0" smtClean="0">
                <a:cs typeface="B Nazanin" pitchFamily="2" charset="-78"/>
              </a:rPr>
              <a:t>همان گونه که دو متخصص برنامه ریزی راهبردی استدلال کرده اند :“سیستم مدیریت منابع انسانی باید با تقاضای راهبردی شرکت متناسب باشد“. و“برای بسیاری از راهبردهای ویژه سازمانی نوعی راهبرد مناسب (منابع انسانی ) وجود دارد“.</a:t>
            </a:r>
            <a:r>
              <a:rPr lang="fa-IR" sz="2800" b="1" dirty="0" smtClean="0">
                <a:cs typeface="B Nazanin" pitchFamily="2" charset="-78"/>
              </a:rPr>
              <a:t> </a:t>
            </a:r>
          </a:p>
          <a:p>
            <a:pPr marL="450850" indent="-450850" algn="justLow">
              <a:spcBef>
                <a:spcPts val="1800"/>
              </a:spcBef>
              <a:spcAft>
                <a:spcPts val="600"/>
              </a:spcAft>
              <a:buFontTx/>
              <a:buBlip>
                <a:blip r:embed="rId2"/>
              </a:buBlip>
            </a:pPr>
            <a:r>
              <a:rPr lang="fa-IR" sz="2800" b="1" dirty="0" smtClean="0">
                <a:cs typeface="B Nazanin" pitchFamily="2" charset="-78"/>
              </a:rPr>
              <a:t>سومین</a:t>
            </a:r>
            <a:r>
              <a:rPr lang="fa-IR" sz="2800" dirty="0" smtClean="0">
                <a:cs typeface="B Nazanin" pitchFamily="2" charset="-78"/>
              </a:rPr>
              <a:t> دیدگاه در باره مدیریت منابع انسانی این است که مدیریت مزبور در فرایند برنامه ریزی راهبردی نقش یک شریک و برابر ( در مدیریت سازمان) را ایفا می کند.از چنین دیدگاهی نقش مدیریت منابع انسانی این نیست که تنها فعالیت خود را با خواست ها و تقاضا های راهبردی شرکت تطبیق دهد ، بلکه نیاز اصلی این است که نیروی کار شرکت ها را در قالبی ویژه بریزد و باصطلاح آنرا بسازد ، بدین معنی که مدیریت منابع انسانی در صحنه تدوین و اجرای راهبرد های رقابتی و سازمانی نقش شریک و برابر ایفا کند.</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88640"/>
            <a:ext cx="9143999"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نقش مدیریت</a:t>
            </a:r>
            <a:r>
              <a:rPr lang="en-US" sz="3200" dirty="0" smtClean="0">
                <a:solidFill>
                  <a:srgbClr val="5D110F"/>
                </a:solidFill>
                <a:cs typeface="B Titr" pitchFamily="2" charset="-78"/>
              </a:rPr>
              <a:t> </a:t>
            </a:r>
            <a:r>
              <a:rPr lang="fa-IR" sz="3200" dirty="0" smtClean="0">
                <a:solidFill>
                  <a:srgbClr val="5D110F"/>
                </a:solidFill>
                <a:cs typeface="B Titr" pitchFamily="2" charset="-78"/>
              </a:rPr>
              <a:t>منابع انسانی در تدوین راهبردها</a:t>
            </a:r>
            <a:endParaRPr lang="fa-IR" sz="3200" dirty="0">
              <a:solidFill>
                <a:srgbClr val="5D110F"/>
              </a:solidFill>
              <a:cs typeface="B Titr" pitchFamily="2" charset="-78"/>
            </a:endParaRPr>
          </a:p>
        </p:txBody>
      </p:sp>
      <p:cxnSp>
        <p:nvCxnSpPr>
          <p:cNvPr id="3" name="Straight Connector 2"/>
          <p:cNvCxnSpPr/>
          <p:nvPr/>
        </p:nvCxnSpPr>
        <p:spPr>
          <a:xfrm>
            <a:off x="827584"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139254"/>
            <a:ext cx="8929688" cy="5386090"/>
          </a:xfrm>
          <a:prstGeom prst="rect">
            <a:avLst/>
          </a:prstGeom>
          <a:noFill/>
          <a:ln w="9525">
            <a:noFill/>
            <a:miter lim="800000"/>
            <a:headEnd/>
            <a:tailEnd/>
          </a:ln>
        </p:spPr>
        <p:txBody>
          <a:bodyPr wrap="square">
            <a:spAutoFit/>
          </a:bodyPr>
          <a:lstStyle/>
          <a:p>
            <a:pPr marL="450850" indent="-450850" algn="justLow">
              <a:spcBef>
                <a:spcPts val="1200"/>
              </a:spcBef>
              <a:spcAft>
                <a:spcPts val="0"/>
              </a:spcAft>
              <a:buFontTx/>
              <a:buBlip>
                <a:blip r:embed="rId2"/>
              </a:buBlip>
            </a:pPr>
            <a:r>
              <a:rPr lang="fa-IR" sz="2700" dirty="0" smtClean="0">
                <a:cs typeface="B Nazanin" pitchFamily="2" charset="-78"/>
              </a:rPr>
              <a:t>تدوین برنامه کلی راهبردی شرکت ایجاب می کند که دو دسته از نیروها را شناسائی و تجزیه و تحلیل کرد و آنها را متوازن ساخت.این دو نیرو عبارتند از:از یک سو ،فرصت ها و تهدیدات خارجی و از سوی دیگر ، نقاط قوت و ضعف داخلی شرکت.</a:t>
            </a:r>
          </a:p>
          <a:p>
            <a:pPr marL="450850" indent="-450850" algn="justLow">
              <a:spcBef>
                <a:spcPts val="1200"/>
              </a:spcBef>
              <a:spcAft>
                <a:spcPts val="0"/>
              </a:spcAft>
              <a:buFontTx/>
              <a:buBlip>
                <a:blip r:embed="rId2"/>
              </a:buBlip>
            </a:pPr>
            <a:r>
              <a:rPr lang="fa-IR" sz="2700" dirty="0" smtClean="0">
                <a:cs typeface="B Nazanin" pitchFamily="2" charset="-78"/>
              </a:rPr>
              <a:t>مدیریت منابع انسانی می تواند در آنچه که بررسی موشکافانه محیطی می نامند نقشی را ایفا کند.</a:t>
            </a:r>
          </a:p>
          <a:p>
            <a:pPr marL="450850" indent="-450850" algn="justLow">
              <a:spcBef>
                <a:spcPts val="1200"/>
              </a:spcBef>
              <a:spcAft>
                <a:spcPts val="0"/>
              </a:spcAft>
              <a:buFontTx/>
              <a:buBlip>
                <a:blip r:embed="rId2"/>
              </a:buBlip>
            </a:pPr>
            <a:r>
              <a:rPr lang="fa-IR" sz="2700" dirty="0" smtClean="0">
                <a:cs typeface="B Nazanin" pitchFamily="2" charset="-78"/>
              </a:rPr>
              <a:t>مدیریت منابع انسانی از طریق تهیه و ارائه اطلاعات ، در مورد نقاط قوت و ضعف داخلی شرکت در فرآیند تدوین راهبردها ، مشارکت می کند.نقاط قوت و ضعف کارکنان شرکت ( منابع انسانی) می تواند بر فرصت های سرنوشت ساز و راهبردی شرکت اثرات تعیین کننده داشته باشد.در واقع برخی از شرکت ها راهبردهای خود را حول محور مزایای رقابتی و بر اساس دیدگاه مدیریت منابع انسانی تدوین می نمایند.</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214438"/>
            <a:ext cx="8929688" cy="3831818"/>
          </a:xfrm>
          <a:prstGeom prst="rect">
            <a:avLst/>
          </a:prstGeom>
          <a:noFill/>
        </p:spPr>
        <p:txBody>
          <a:bodyPr rtlCol="1">
            <a:spAutoFit/>
          </a:bodyPr>
          <a:lstStyle/>
          <a:p>
            <a:pPr marL="450850" indent="-450850" algn="justLow">
              <a:lnSpc>
                <a:spcPct val="150000"/>
              </a:lnSpc>
              <a:spcBef>
                <a:spcPts val="0"/>
              </a:spcBef>
              <a:spcAft>
                <a:spcPts val="0"/>
              </a:spcAft>
              <a:buFontTx/>
              <a:buBlip>
                <a:blip r:embed="rId2"/>
              </a:buBlip>
              <a:defRPr/>
            </a:pPr>
            <a:r>
              <a:rPr lang="fa-IR" sz="2700" b="1" dirty="0">
                <a:latin typeface="Arial" pitchFamily="34" charset="0"/>
                <a:cs typeface="B Nazanin" pitchFamily="2" charset="-78"/>
              </a:rPr>
              <a:t>فصل دوم : </a:t>
            </a:r>
            <a:r>
              <a:rPr lang="fa-IR" sz="2700" b="1" dirty="0" smtClean="0">
                <a:latin typeface="Arial" pitchFamily="34" charset="0"/>
                <a:cs typeface="B Nazanin" pitchFamily="2" charset="-78"/>
              </a:rPr>
              <a:t>برنامه ریزی نیروی انسانی و کارمند یابی</a:t>
            </a:r>
            <a:endParaRPr lang="fa-IR" sz="2700" b="1"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تجزیه و تحلیل شغل چیست ؟</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کارمند یابی و فرآیند انتخاب</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برنامه ریزی و پیش بینی نیروی انسانی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کارمند یابی (شناسائی داوطلبان واجد شرایط)</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تدوین و استفاده از فرم درخواست کار</a:t>
            </a:r>
            <a:endParaRPr lang="fa-IR" sz="2700" dirty="0">
              <a:latin typeface="Arial" pitchFamily="34" charset="0"/>
              <a:cs typeface="B Nazanin" pitchFamily="2" charset="-78"/>
            </a:endParaRPr>
          </a:p>
        </p:txBody>
      </p:sp>
      <p:sp>
        <p:nvSpPr>
          <p:cNvPr id="9" name="Oval 8">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نقش مدیریت منابع انسانی در اجرای راهبردها</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42875" y="1052736"/>
            <a:ext cx="8929688" cy="5363007"/>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مدیریت منابع انسانی همچنین در اجرای برنامه های راهبردی ، نقش اصلی یا محوری ایفا می کند.شرکت باید در فرایند مدیریت منابع انسانی به امتیازات ویژه دست یابد، بتواند تعهدی بسیار قوی در کارکنان ایجاد نماید و نیروی کار شایسته و طرفدار مشتری به وجود آورد.</a:t>
            </a:r>
          </a:p>
          <a:p>
            <a:pPr marL="450850" indent="-450850" algn="justLow">
              <a:lnSpc>
                <a:spcPct val="150000"/>
              </a:lnSpc>
              <a:spcBef>
                <a:spcPts val="600"/>
              </a:spcBef>
              <a:spcAft>
                <a:spcPts val="600"/>
              </a:spcAft>
              <a:buFontTx/>
              <a:buBlip>
                <a:blip r:embed="rId2"/>
              </a:buBlip>
            </a:pPr>
            <a:r>
              <a:rPr lang="fa-IR" sz="2800" dirty="0" smtClean="0">
                <a:cs typeface="B Nazanin" pitchFamily="2" charset="-78"/>
              </a:rPr>
              <a:t>مدیریت منابع انسانی میتواند از راه های گوناگون در اجرای برنامه های راهبردی کمک نماید.برای مثال ، در زمان کنونی مدیریت منابع انسانی در امر کاهش دادن نیروی انسانی شرکت ها و بازسازی برنامه های راهبردی نقش های مهمی ایفا می کند. </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آینده دایره منابع انسانی از نظر راهبردی</a:t>
            </a:r>
            <a:endParaRPr lang="fa-IR" sz="3200" dirty="0">
              <a:solidFill>
                <a:srgbClr val="5D110F"/>
              </a:solidFill>
              <a:cs typeface="B Titr" pitchFamily="2" charset="-78"/>
            </a:endParaRPr>
          </a:p>
        </p:txBody>
      </p:sp>
      <p:cxnSp>
        <p:nvCxnSpPr>
          <p:cNvPr id="3" name="Straight Connector 2"/>
          <p:cNvCxnSpPr/>
          <p:nvPr/>
        </p:nvCxnSpPr>
        <p:spPr>
          <a:xfrm>
            <a:off x="928663" y="107154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07504" y="1124744"/>
            <a:ext cx="8929688" cy="6317114"/>
          </a:xfrm>
          <a:prstGeom prst="rect">
            <a:avLst/>
          </a:prstGeom>
          <a:noFill/>
          <a:ln w="9525">
            <a:noFill/>
            <a:miter lim="800000"/>
            <a:headEnd/>
            <a:tailEnd/>
          </a:ln>
        </p:spPr>
        <p:txBody>
          <a:bodyPr>
            <a:spAutoFit/>
          </a:bodyPr>
          <a:lstStyle/>
          <a:p>
            <a:pPr marL="450850" indent="-450850" algn="justLow">
              <a:lnSpc>
                <a:spcPct val="150000"/>
              </a:lnSpc>
              <a:spcBef>
                <a:spcPts val="600"/>
              </a:spcBef>
              <a:spcAft>
                <a:spcPts val="600"/>
              </a:spcAft>
              <a:buFontTx/>
              <a:buBlip>
                <a:blip r:embed="rId2"/>
              </a:buBlip>
            </a:pPr>
            <a:r>
              <a:rPr lang="fa-IR" sz="2700" dirty="0" smtClean="0">
                <a:cs typeface="B Nazanin" pitchFamily="2" charset="-78"/>
              </a:rPr>
              <a:t>اگر چه نیاز به مدیریت منابع انسانی شدید و رو به افزایش است ولی موجودیت دایره انسانی در آینده دستخوش تردید قرار خواهد گرفت.</a:t>
            </a:r>
          </a:p>
          <a:p>
            <a:pPr marL="450850" indent="-450850" algn="justLow">
              <a:lnSpc>
                <a:spcPct val="150000"/>
              </a:lnSpc>
              <a:spcBef>
                <a:spcPts val="600"/>
              </a:spcBef>
              <a:spcAft>
                <a:spcPts val="600"/>
              </a:spcAft>
              <a:buFontTx/>
              <a:buBlip>
                <a:blip r:embed="rId2"/>
              </a:buBlip>
            </a:pPr>
            <a:r>
              <a:rPr lang="fa-IR" sz="2700" dirty="0" smtClean="0">
                <a:cs typeface="B Nazanin" pitchFamily="2" charset="-78"/>
              </a:rPr>
              <a:t>نتیجه تحقیقی که به صورت پیمایشی انجام شد بیانگر این است که ”کارکنان دایره منابع انسانی ، نسبت به کل کارکنان رشد نمی نمایند“.</a:t>
            </a:r>
          </a:p>
          <a:p>
            <a:pPr marL="450850" indent="-450850" algn="justLow">
              <a:lnSpc>
                <a:spcPct val="150000"/>
              </a:lnSpc>
              <a:spcBef>
                <a:spcPts val="600"/>
              </a:spcBef>
              <a:spcAft>
                <a:spcPts val="600"/>
              </a:spcAft>
              <a:buFontTx/>
              <a:buBlip>
                <a:blip r:embed="rId2"/>
              </a:buBlip>
            </a:pPr>
            <a:r>
              <a:rPr lang="fa-IR" sz="2700" dirty="0" smtClean="0">
                <a:cs typeface="B Nazanin" pitchFamily="2" charset="-78"/>
              </a:rPr>
              <a:t>یک صاحب نظر می گوید :“دایره منابع انسانی شاهد کاهش نیرو است و در سایه فشارهای ناشی از مدیریت ارشد جهت افزودن ارزش به سازمان یا بستن قراردادهائی با شرکت های دیگر ( جهت انجام دادن کارهای لازم)، باید بازسازی فرایند یا مهندسی مجدد نماید“.</a:t>
            </a:r>
          </a:p>
          <a:p>
            <a:pPr marL="450850" indent="-450850" algn="justLow">
              <a:lnSpc>
                <a:spcPct val="150000"/>
              </a:lnSpc>
              <a:spcBef>
                <a:spcPts val="600"/>
              </a:spcBef>
              <a:spcAft>
                <a:spcPts val="600"/>
              </a:spcAft>
              <a:buFontTx/>
              <a:buBlip>
                <a:blip r:embed="rId2"/>
              </a:buBlip>
            </a:pP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1714488"/>
            <a:ext cx="7215239" cy="3277820"/>
          </a:xfrm>
          <a:prstGeom prst="rect">
            <a:avLst/>
          </a:prstGeom>
          <a:noFill/>
        </p:spPr>
        <p:txBody>
          <a:bodyPr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برنامه ریزی نیروی انسانی و کارمند یابی</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45059" name="Rectangle 8"/>
          <p:cNvSpPr>
            <a:spLocks noChangeArrowheads="1"/>
          </p:cNvSpPr>
          <p:nvPr/>
        </p:nvSpPr>
        <p:spPr bwMode="auto">
          <a:xfrm>
            <a:off x="6770688" y="642938"/>
            <a:ext cx="1801812" cy="830262"/>
          </a:xfrm>
          <a:prstGeom prst="rect">
            <a:avLst/>
          </a:prstGeom>
          <a:noFill/>
          <a:ln w="9525">
            <a:noFill/>
            <a:miter lim="800000"/>
            <a:headEnd/>
            <a:tailEnd/>
          </a:ln>
        </p:spPr>
        <p:txBody>
          <a:bodyPr wrap="none">
            <a:spAutoFit/>
          </a:bodyPr>
          <a:lstStyle/>
          <a:p>
            <a:pPr>
              <a:lnSpc>
                <a:spcPct val="150000"/>
              </a:lnSpc>
            </a:pPr>
            <a:r>
              <a:rPr lang="fa-IR" sz="3200">
                <a:solidFill>
                  <a:srgbClr val="5D110F"/>
                </a:solidFill>
                <a:cs typeface="B Titr" pitchFamily="2" charset="-78"/>
              </a:rPr>
              <a:t>فصل دوم :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Oval 1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5062"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7" name="Picture 1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5064"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20839"/>
            <a:ext cx="9144000" cy="2585323"/>
          </a:xfrm>
          <a:prstGeom prst="rect">
            <a:avLst/>
          </a:prstGeom>
          <a:noFill/>
          <a:ln w="9525">
            <a:noFill/>
            <a:miter lim="800000"/>
            <a:headEnd/>
            <a:tailEnd/>
          </a:ln>
        </p:spPr>
        <p:txBody>
          <a:bodyPr wrap="square">
            <a:spAutoFit/>
          </a:bodyPr>
          <a:lstStyle/>
          <a:p>
            <a:pPr algn="ctr">
              <a:lnSpc>
                <a:spcPct val="150000"/>
              </a:lnSpc>
            </a:pPr>
            <a:r>
              <a:rPr lang="fa-IR" sz="3600" dirty="0" smtClean="0">
                <a:solidFill>
                  <a:srgbClr val="5D110F"/>
                </a:solidFill>
                <a:cs typeface="B Titr" pitchFamily="2" charset="-78"/>
              </a:rPr>
              <a:t>تجزیه و تحلیل شغل چیست ؟</a:t>
            </a:r>
          </a:p>
          <a:p>
            <a:pPr algn="ctr">
              <a:lnSpc>
                <a:spcPct val="150000"/>
              </a:lnSpc>
            </a:pPr>
            <a:r>
              <a:rPr lang="fa-IR" sz="3600" dirty="0" smtClean="0">
                <a:solidFill>
                  <a:srgbClr val="5D110F"/>
                </a:solidFill>
                <a:cs typeface="B Titr" pitchFamily="2" charset="-78"/>
              </a:rPr>
              <a:t>تعریف تجزیه و تحلیل شغل</a:t>
            </a:r>
          </a:p>
          <a:p>
            <a:pPr algn="ctr">
              <a:lnSpc>
                <a:spcPct val="150000"/>
              </a:lnSpc>
            </a:pPr>
            <a:endParaRPr lang="fa-IR" sz="3600" dirty="0">
              <a:solidFill>
                <a:srgbClr val="5D110F"/>
              </a:solidFill>
              <a:cs typeface="B Titr" pitchFamily="2" charset="-78"/>
            </a:endParaRPr>
          </a:p>
        </p:txBody>
      </p:sp>
      <p:cxnSp>
        <p:nvCxnSpPr>
          <p:cNvPr id="3" name="Straight Connector 2"/>
          <p:cNvCxnSpPr/>
          <p:nvPr/>
        </p:nvCxnSpPr>
        <p:spPr>
          <a:xfrm>
            <a:off x="899592" y="184482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084" name="TextBox 3"/>
          <p:cNvSpPr txBox="1">
            <a:spLocks noChangeArrowheads="1"/>
          </p:cNvSpPr>
          <p:nvPr/>
        </p:nvSpPr>
        <p:spPr bwMode="auto">
          <a:xfrm>
            <a:off x="107379" y="1857364"/>
            <a:ext cx="9001125" cy="4524315"/>
          </a:xfrm>
          <a:prstGeom prst="rect">
            <a:avLst/>
          </a:prstGeom>
          <a:noFill/>
          <a:ln w="9525">
            <a:noFill/>
            <a:miter lim="800000"/>
            <a:headEnd/>
            <a:tailEnd/>
          </a:ln>
        </p:spPr>
        <p:txBody>
          <a:bodyPr wrap="square">
            <a:spAutoFit/>
          </a:bodyPr>
          <a:lstStyle/>
          <a:p>
            <a:pPr marL="450850" indent="-450850" algn="justLow">
              <a:spcBef>
                <a:spcPts val="1200"/>
              </a:spcBef>
              <a:spcAft>
                <a:spcPts val="600"/>
              </a:spcAft>
              <a:buFontTx/>
              <a:buBlip>
                <a:blip r:embed="rId2"/>
              </a:buBlip>
            </a:pPr>
            <a:r>
              <a:rPr lang="fa-IR" sz="2700" dirty="0" smtClean="0">
                <a:cs typeface="B Nazanin" pitchFamily="2" charset="-78"/>
              </a:rPr>
              <a:t>مقصود ازتجزیه و تحلیل شغل رویه ای است که بدان وسیله وظایف مربوط به این پست ها و ویژگی های فردی که باید برای استخدام آنها احراز نمود ، مشخص می شود.</a:t>
            </a:r>
          </a:p>
          <a:p>
            <a:pPr marL="450850" indent="-450850" algn="justLow">
              <a:spcBef>
                <a:spcPts val="1200"/>
              </a:spcBef>
              <a:spcAft>
                <a:spcPts val="600"/>
              </a:spcAft>
              <a:buFontTx/>
              <a:buBlip>
                <a:blip r:embed="rId2"/>
              </a:buBlip>
            </a:pPr>
            <a:r>
              <a:rPr lang="fa-IR" sz="2700" dirty="0" smtClean="0">
                <a:cs typeface="B Nazanin" pitchFamily="2" charset="-78"/>
              </a:rPr>
              <a:t>در این بررسی یا تجزیه و تحلیل در باره نیازهای شغل مزبور ، اطلاعاتی بدست می آید. سپس بر اساس این اطلاعات </a:t>
            </a:r>
            <a:r>
              <a:rPr lang="fa-IR" sz="2700" b="1" dirty="0" smtClean="0">
                <a:cs typeface="B Nazanin" pitchFamily="2" charset="-78"/>
              </a:rPr>
              <a:t>شرح شغل </a:t>
            </a:r>
            <a:r>
              <a:rPr lang="fa-IR" sz="2700" dirty="0" smtClean="0">
                <a:cs typeface="B Nazanin" pitchFamily="2" charset="-78"/>
              </a:rPr>
              <a:t>(شرح وظایف)و </a:t>
            </a:r>
            <a:r>
              <a:rPr lang="fa-IR" sz="2700" b="1" dirty="0" smtClean="0">
                <a:cs typeface="B Nazanin" pitchFamily="2" charset="-78"/>
              </a:rPr>
              <a:t>ویژگی های شغل </a:t>
            </a:r>
            <a:r>
              <a:rPr lang="fa-IR" sz="2700" dirty="0" smtClean="0">
                <a:cs typeface="B Nazanin" pitchFamily="2" charset="-78"/>
              </a:rPr>
              <a:t>(شرایط احراز شغل ) تهیه می شود.</a:t>
            </a:r>
          </a:p>
          <a:p>
            <a:pPr marL="450850" indent="-450850" algn="justLow">
              <a:spcBef>
                <a:spcPts val="1200"/>
              </a:spcBef>
              <a:spcAft>
                <a:spcPts val="600"/>
              </a:spcAft>
              <a:buFontTx/>
              <a:buBlip>
                <a:blip r:embed="rId2"/>
              </a:buBlip>
            </a:pPr>
            <a:r>
              <a:rPr lang="fa-IR" sz="2700" dirty="0" smtClean="0">
                <a:cs typeface="B Nazanin" pitchFamily="2" charset="-78"/>
              </a:rPr>
              <a:t>معمولأ سرپرست یا متخصص منابع انسانی تجزیه و تحلیل شغل را انجام می دهد.</a:t>
            </a:r>
          </a:p>
          <a:p>
            <a:pPr marL="450850" indent="-450850" algn="justLow">
              <a:spcBef>
                <a:spcPts val="1200"/>
              </a:spcBef>
              <a:spcAft>
                <a:spcPts val="600"/>
              </a:spcAft>
              <a:buFontTx/>
              <a:buBlip>
                <a:blip r:embed="rId2"/>
              </a:buBlip>
            </a:pPr>
            <a:r>
              <a:rPr lang="fa-IR" sz="2700" dirty="0" smtClean="0">
                <a:cs typeface="B Nazanin" pitchFamily="2" charset="-78"/>
              </a:rPr>
              <a:t>در رعایت اصل برابری در استخدام افراد ، تجزیه و تحلیل شغل نقش اصلی را ایفا می کند.</a:t>
            </a:r>
            <a:endParaRPr lang="fa-IR" sz="27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608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608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285728"/>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روش های جمع آوری اطلاعات برای تجزیه و تحلیل شغل</a:t>
            </a:r>
            <a:endParaRPr lang="fa-IR" sz="3200" dirty="0">
              <a:solidFill>
                <a:srgbClr val="5D110F"/>
              </a:solidFill>
              <a:cs typeface="B Titr" pitchFamily="2" charset="-78"/>
            </a:endParaRPr>
          </a:p>
        </p:txBody>
      </p:sp>
      <p:cxnSp>
        <p:nvCxnSpPr>
          <p:cNvPr id="6" name="Straight Connector 5"/>
          <p:cNvCxnSpPr/>
          <p:nvPr/>
        </p:nvCxnSpPr>
        <p:spPr>
          <a:xfrm>
            <a:off x="928663"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108" name="TextBox 6"/>
          <p:cNvSpPr txBox="1">
            <a:spLocks noChangeArrowheads="1"/>
          </p:cNvSpPr>
          <p:nvPr/>
        </p:nvSpPr>
        <p:spPr bwMode="auto">
          <a:xfrm>
            <a:off x="142875" y="1231007"/>
            <a:ext cx="8929688" cy="5078313"/>
          </a:xfrm>
          <a:prstGeom prst="rect">
            <a:avLst/>
          </a:prstGeom>
          <a:noFill/>
          <a:ln w="9525">
            <a:noFill/>
            <a:miter lim="800000"/>
            <a:headEnd/>
            <a:tailEnd/>
          </a:ln>
        </p:spPr>
        <p:txBody>
          <a:bodyPr>
            <a:spAutoFit/>
          </a:bodyPr>
          <a:lstStyle/>
          <a:p>
            <a:pPr marL="450850" indent="-450850" algn="justLow">
              <a:spcBef>
                <a:spcPts val="1200"/>
              </a:spcBef>
              <a:spcAft>
                <a:spcPts val="0"/>
              </a:spcAft>
              <a:buFontTx/>
              <a:buBlip>
                <a:blip r:embed="rId2"/>
              </a:buBlip>
            </a:pPr>
            <a:r>
              <a:rPr lang="fa-IR" sz="2700" b="1" dirty="0" smtClean="0">
                <a:cs typeface="B Nazanin" pitchFamily="2" charset="-78"/>
              </a:rPr>
              <a:t>مصاحبه: </a:t>
            </a:r>
            <a:r>
              <a:rPr lang="fa-IR" sz="2700" dirty="0" smtClean="0">
                <a:cs typeface="B Nazanin" pitchFamily="2" charset="-78"/>
              </a:rPr>
              <a:t>با یکایک کارکنان مصاحبه فردی و یا با گروهی از کارکنانی که شغل خاصی را انجام می دهند مصاحبه گروهی به عمل می آید و سرانجام مصاحبه با سرپرستی که در باره شغل مورد نظر اطلاعات جامع دارد انجام می شود.</a:t>
            </a:r>
          </a:p>
          <a:p>
            <a:pPr marL="450850" indent="-450850" algn="justLow">
              <a:spcBef>
                <a:spcPts val="1200"/>
              </a:spcBef>
              <a:spcAft>
                <a:spcPts val="0"/>
              </a:spcAft>
              <a:buFontTx/>
              <a:buBlip>
                <a:blip r:embed="rId2"/>
              </a:buBlip>
            </a:pPr>
            <a:r>
              <a:rPr lang="fa-IR" sz="2700" dirty="0" smtClean="0">
                <a:cs typeface="B Nazanin" pitchFamily="2" charset="-78"/>
              </a:rPr>
              <a:t>مسئله اصلی که در مصاحبه وجود دارد این است که امکان دارد اطلاعات بدست آمده مخدوش شود ، چه از طریق سوء تفاهم و چه اینکه در اطلاعات دست کاری شود.</a:t>
            </a:r>
          </a:p>
          <a:p>
            <a:pPr marL="450850" indent="-450850" algn="justLow">
              <a:spcBef>
                <a:spcPts val="1200"/>
              </a:spcBef>
              <a:spcAft>
                <a:spcPts val="0"/>
              </a:spcAft>
              <a:buFontTx/>
              <a:buBlip>
                <a:blip r:embed="rId2"/>
              </a:buBlip>
            </a:pPr>
            <a:r>
              <a:rPr lang="fa-IR" sz="2700" b="1" dirty="0" smtClean="0">
                <a:cs typeface="B Nazanin" pitchFamily="2" charset="-78"/>
              </a:rPr>
              <a:t>پرسش نامه:</a:t>
            </a:r>
            <a:r>
              <a:rPr lang="fa-IR" sz="2700" dirty="0" smtClean="0">
                <a:cs typeface="B Nazanin" pitchFamily="2" charset="-78"/>
              </a:rPr>
              <a:t>می توان از کارکنان خواست در مورد کاری که انجام میدهند ،وظایف و مسئولیت ها را در یک پرسش نامه بنویسند.</a:t>
            </a:r>
          </a:p>
          <a:p>
            <a:pPr marL="450850" indent="-450850" algn="justLow">
              <a:spcBef>
                <a:spcPts val="1200"/>
              </a:spcBef>
              <a:spcAft>
                <a:spcPts val="0"/>
              </a:spcAft>
              <a:buFontTx/>
              <a:buBlip>
                <a:blip r:embed="rId2"/>
              </a:buBlip>
            </a:pPr>
            <a:r>
              <a:rPr lang="fa-IR" sz="2700" b="1" dirty="0" smtClean="0">
                <a:cs typeface="B Nazanin" pitchFamily="2" charset="-78"/>
              </a:rPr>
              <a:t>مشاهده :</a:t>
            </a:r>
            <a:r>
              <a:rPr lang="fa-IR" sz="2700" dirty="0" smtClean="0">
                <a:cs typeface="B Nazanin" pitchFamily="2" charset="-78"/>
              </a:rPr>
              <a:t>اگر نوع کار به صورت یک فعالیت فیزیکی قابل مشاهده باشد ، بهترین روش این است که از مشاهده مستقیم استفاده شود.مشاهده برای فعالیت های فکری که قابل مشاهده نیستند ، روش مطلوبی نیست.</a:t>
            </a:r>
            <a:endParaRPr lang="fa-IR" sz="27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711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8" name="Picture 7"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711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15453" y="451693"/>
            <a:ext cx="8749035" cy="6001643"/>
          </a:xfrm>
          <a:prstGeom prst="rect">
            <a:avLst/>
          </a:prstGeom>
          <a:noFill/>
          <a:ln w="9525">
            <a:noFill/>
            <a:miter lim="800000"/>
            <a:headEnd/>
            <a:tailEnd/>
          </a:ln>
        </p:spPr>
        <p:txBody>
          <a:bodyPr wrap="square">
            <a:spAutoFit/>
          </a:bodyPr>
          <a:lstStyle/>
          <a:p>
            <a:pPr indent="363538" algn="justLow">
              <a:spcBef>
                <a:spcPts val="1200"/>
              </a:spcBef>
              <a:spcAft>
                <a:spcPts val="1200"/>
              </a:spcAft>
              <a:buFontTx/>
              <a:buBlip>
                <a:blip r:embed="rId2"/>
              </a:buBlip>
              <a:defRPr/>
            </a:pPr>
            <a:r>
              <a:rPr lang="fa-IR" sz="2800" b="1" dirty="0" smtClean="0">
                <a:latin typeface="Arial" pitchFamily="34" charset="0"/>
                <a:cs typeface="B Nazanin" pitchFamily="2" charset="-78"/>
              </a:rPr>
              <a:t>دفترچه فعالیت های روزانه : </a:t>
            </a:r>
            <a:r>
              <a:rPr lang="fa-IR" sz="2800" dirty="0" smtClean="0">
                <a:latin typeface="Arial" pitchFamily="34" charset="0"/>
                <a:cs typeface="B Nazanin" pitchFamily="2" charset="-78"/>
              </a:rPr>
              <a:t>از کارکنان خواسته می شود آنچه را روزانه انجام می دهند در دفترچه ای یادداشت کنند. اگراین دفترچه با مصاحبه هایی که با کارگر یا کارمند وسرپرست وی انجام میشود تکمیل شود آنگاه تصویری کامل از از نوع کار را ارائه می دهد.</a:t>
            </a:r>
          </a:p>
          <a:p>
            <a:pPr indent="363538" algn="justLow">
              <a:spcBef>
                <a:spcPts val="1200"/>
              </a:spcBef>
              <a:spcAft>
                <a:spcPts val="1200"/>
              </a:spcAft>
              <a:buFontTx/>
              <a:buBlip>
                <a:blip r:embed="rId2"/>
              </a:buBlip>
              <a:defRPr/>
            </a:pPr>
            <a:r>
              <a:rPr lang="fa-IR" sz="2800" b="1" dirty="0" smtClean="0">
                <a:latin typeface="Arial" pitchFamily="34" charset="0"/>
                <a:cs typeface="B Nazanin" pitchFamily="2" charset="-78"/>
              </a:rPr>
              <a:t>روش های دیگر تجزیه و تحلیل شغل : </a:t>
            </a:r>
            <a:r>
              <a:rPr lang="fa-IR" sz="2800" dirty="0" smtClean="0">
                <a:latin typeface="Arial" pitchFamily="34" charset="0"/>
                <a:cs typeface="B Nazanin" pitchFamily="2" charset="-78"/>
              </a:rPr>
              <a:t>چندین روش دیگربرای تجزیه و تحلیل شغل وجود دارد.کمیسیون خدمات کشوری ایالات متحده آمریکا برای ارائه یک رویه استاندارد جهت مقایسه و طبقه بندی مشاغل به روشی خاص ، یک شغل را تجزیه و تحلیل می کند.در اجرای این روش ، اطلاعات در یک ” برگ ثبت تجزیه و تحلیل های شغل ” نوشته می شود.اطلاعات آگاهی دهنده و خلاصه ای از شغل مزبور در رده اول نوشته می شوند.سپس به ترتیب اهمیت کار های تخصصی ویژهای را که باید در شغل مزبور انجام داد می نویسند و برای هر یک از این کار های تخصصی ، تحلیلگر میزان دانش  و مهارت مورد نیاز را مشخص می نماید.</a:t>
            </a:r>
            <a:endParaRPr lang="fa-IR" sz="2800" b="1" dirty="0">
              <a:latin typeface="Arial" pitchFamily="34" charset="0"/>
              <a:cs typeface="B Nazanin" pitchFamily="2" charset="-78"/>
            </a:endParaRPr>
          </a:p>
        </p:txBody>
      </p:sp>
      <p:sp>
        <p:nvSpPr>
          <p:cNvPr id="3" name="Oval 2">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837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6" name="Picture 5"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837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Box 3"/>
          <p:cNvSpPr txBox="1">
            <a:spLocks noChangeArrowheads="1"/>
          </p:cNvSpPr>
          <p:nvPr/>
        </p:nvSpPr>
        <p:spPr bwMode="auto">
          <a:xfrm>
            <a:off x="107504" y="653345"/>
            <a:ext cx="8964488" cy="5439951"/>
          </a:xfrm>
          <a:prstGeom prst="rect">
            <a:avLst/>
          </a:prstGeom>
          <a:noFill/>
          <a:ln w="9525">
            <a:noFill/>
            <a:miter lim="800000"/>
            <a:headEnd/>
            <a:tailEnd/>
          </a:ln>
        </p:spPr>
        <p:txBody>
          <a:bodyPr wrap="square">
            <a:spAutoFit/>
          </a:bodyPr>
          <a:lstStyle/>
          <a:p>
            <a:pPr marL="450850" indent="-450850" algn="justLow">
              <a:lnSpc>
                <a:spcPct val="150000"/>
              </a:lnSpc>
              <a:spcBef>
                <a:spcPts val="1200"/>
              </a:spcBef>
              <a:spcAft>
                <a:spcPts val="600"/>
              </a:spcAft>
              <a:buFontTx/>
              <a:buBlip>
                <a:blip r:embed="rId2"/>
              </a:buBlip>
            </a:pPr>
            <a:r>
              <a:rPr lang="fa-IR" sz="2800" b="1" dirty="0" smtClean="0">
                <a:cs typeface="B Nazanin" pitchFamily="2" charset="-78"/>
              </a:rPr>
              <a:t>پرسش نامه تجزیه و تحلیل پست (مقام ، سمت):</a:t>
            </a:r>
            <a:r>
              <a:rPr lang="fa-IR" sz="2800" dirty="0" smtClean="0">
                <a:cs typeface="B Nazanin" pitchFamily="2" charset="-78"/>
              </a:rPr>
              <a:t>در زمینه تجزیه و تحلیل مشاغل بسیار سازمان یافته ، تدوین می شود. این پرسش نامه به وسیله یک تحلیلگر شغل پر میشود، یعنی کسی که با شغل ویژه ای که بایدمورد تجزیه و تحلیل قرار گیرد آشنائی کامل دارد.شامل 194 پرسش است. </a:t>
            </a:r>
          </a:p>
          <a:p>
            <a:pPr marL="450850" indent="-450850" algn="justLow">
              <a:lnSpc>
                <a:spcPct val="150000"/>
              </a:lnSpc>
              <a:spcBef>
                <a:spcPts val="1200"/>
              </a:spcBef>
              <a:spcAft>
                <a:spcPts val="600"/>
              </a:spcAft>
              <a:buFontTx/>
              <a:buBlip>
                <a:blip r:embed="rId2"/>
              </a:buBlip>
            </a:pPr>
            <a:r>
              <a:rPr lang="fa-IR" sz="2800" b="1" dirty="0" smtClean="0">
                <a:cs typeface="B Nazanin" pitchFamily="2" charset="-78"/>
              </a:rPr>
              <a:t>رویه وزارت کار:</a:t>
            </a:r>
            <a:r>
              <a:rPr lang="fa-IR" sz="2800" dirty="0" smtClean="0">
                <a:cs typeface="B Nazanin" pitchFamily="2" charset="-78"/>
              </a:rPr>
              <a:t>وزارت کار آمریکا در رویه خود می کوشد تا روشی استاندارد ارائه کند که بتوان بوسیله آن به مشاغل گوناگون نمره داد و آنها را طبقه بندی یا مقایسه کرد.نمره در کانون این تجزیه و تحلیل قرار دارد و میتوان بر اساس داده ها ، افراد و چیز ها به نوع فعالیت هر یک از افراد نمره داد.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813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813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786182" y="142852"/>
            <a:ext cx="2098651" cy="769441"/>
          </a:xfrm>
          <a:prstGeom prst="rect">
            <a:avLst/>
          </a:prstGeom>
          <a:noFill/>
          <a:ln w="9525">
            <a:noFill/>
            <a:miter lim="800000"/>
            <a:headEnd/>
            <a:tailEnd/>
          </a:ln>
        </p:spPr>
        <p:txBody>
          <a:bodyPr wrap="none">
            <a:spAutoFit/>
          </a:bodyPr>
          <a:lstStyle/>
          <a:p>
            <a:pPr>
              <a:lnSpc>
                <a:spcPct val="150000"/>
              </a:lnSpc>
            </a:pPr>
            <a:r>
              <a:rPr lang="fa-IR" sz="3200" dirty="0" smtClean="0">
                <a:solidFill>
                  <a:srgbClr val="5D110F"/>
                </a:solidFill>
                <a:cs typeface="B Titr" pitchFamily="2" charset="-78"/>
              </a:rPr>
              <a:t>نوشتن شرح شغل</a:t>
            </a:r>
            <a:endParaRPr lang="fa-IR" sz="3200" dirty="0">
              <a:solidFill>
                <a:srgbClr val="5D110F"/>
              </a:solidFill>
              <a:cs typeface="B Titr" pitchFamily="2" charset="-78"/>
            </a:endParaRPr>
          </a:p>
        </p:txBody>
      </p:sp>
      <p:cxnSp>
        <p:nvCxnSpPr>
          <p:cNvPr id="3" name="Straight Connector 2"/>
          <p:cNvCxnSpPr/>
          <p:nvPr/>
        </p:nvCxnSpPr>
        <p:spPr>
          <a:xfrm>
            <a:off x="928663" y="85723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836712"/>
            <a:ext cx="9001125" cy="5693866"/>
          </a:xfrm>
          <a:prstGeom prst="rect">
            <a:avLst/>
          </a:prstGeom>
          <a:noFill/>
        </p:spPr>
        <p:txBody>
          <a:bodyPr rtlCol="1">
            <a:spAutoFit/>
          </a:bodyPr>
          <a:lstStyle/>
          <a:p>
            <a:pPr marL="450850" indent="-450850" algn="justLow">
              <a:spcBef>
                <a:spcPts val="0"/>
              </a:spcBef>
              <a:spcAft>
                <a:spcPts val="0"/>
              </a:spcAft>
              <a:buFontTx/>
              <a:buBlip>
                <a:blip r:embed="rId2"/>
              </a:buBlip>
              <a:defRPr/>
            </a:pPr>
            <a:r>
              <a:rPr lang="fa-IR" sz="2600" dirty="0" smtClean="0">
                <a:latin typeface="Arial" pitchFamily="34" charset="0"/>
                <a:cs typeface="B Nazanin" pitchFamily="2" charset="-78"/>
              </a:rPr>
              <a:t>مقصود از شرح شغل نوشته ای است در مورد آنچه که صاحب شغل انجام می دهد ، شیوه ای که او این کار را انجام می دهد و شرایطی که در آن شرایط ، کار مزبور انجام می شود.شامل اطلاعات زیر است:</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معرفی شغل :</a:t>
            </a:r>
            <a:r>
              <a:rPr lang="fa-IR" sz="2600" dirty="0" smtClean="0">
                <a:latin typeface="Arial" pitchFamily="34" charset="0"/>
                <a:cs typeface="B Nazanin" pitchFamily="2" charset="-78"/>
              </a:rPr>
              <a:t>شامل عنوان شغل می شود.</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خلاصه ای از شغل:</a:t>
            </a:r>
            <a:r>
              <a:rPr lang="fa-IR" sz="2600" dirty="0" smtClean="0">
                <a:latin typeface="Arial" pitchFamily="34" charset="0"/>
                <a:cs typeface="B Nazanin" pitchFamily="2" charset="-78"/>
              </a:rPr>
              <a:t>ماهیت عمومی کار شرح داده می شودو فعالیت ها و وظایف اصلی فهرست می شود.</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روابط :</a:t>
            </a:r>
            <a:r>
              <a:rPr lang="fa-IR" sz="2600" dirty="0" smtClean="0">
                <a:latin typeface="Arial" pitchFamily="34" charset="0"/>
                <a:cs typeface="B Nazanin" pitchFamily="2" charset="-78"/>
              </a:rPr>
              <a:t>رابطه شاغل با افراد درون و بیرون سازمان را مشخص می نماید.</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مسئولیت ها و وظایف :</a:t>
            </a:r>
            <a:r>
              <a:rPr lang="fa-IR" sz="2600" dirty="0" smtClean="0">
                <a:latin typeface="Arial" pitchFamily="34" charset="0"/>
                <a:cs typeface="B Nazanin" pitchFamily="2" charset="-78"/>
              </a:rPr>
              <a:t>این بخش در کانون شرح وظایف قرار دارد و فهرستی کامل از مسئولیت ها و وظایف مربوط به شغل مورد نظر را دارد.</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اختیارات:</a:t>
            </a:r>
            <a:r>
              <a:rPr lang="fa-IR" sz="2600" dirty="0" smtClean="0">
                <a:latin typeface="Arial" pitchFamily="34" charset="0"/>
                <a:cs typeface="B Nazanin" pitchFamily="2" charset="-78"/>
              </a:rPr>
              <a:t>در این بخش محدوده اختیارات صاحب شغل تعیین می شود.</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استاندارد های عملکرد:</a:t>
            </a:r>
            <a:r>
              <a:rPr lang="fa-IR" sz="2600" dirty="0" smtClean="0">
                <a:latin typeface="Arial" pitchFamily="34" charset="0"/>
                <a:cs typeface="B Nazanin" pitchFamily="2" charset="-78"/>
              </a:rPr>
              <a:t>بیانگر استاندارد هائی است که انتظار می رود شخص به هنگام انجام دادن وظایف و مسئولیت ها آنها را رعایت کند.</a:t>
            </a:r>
          </a:p>
          <a:p>
            <a:pPr marL="450850" indent="-450850" algn="justLow">
              <a:spcBef>
                <a:spcPts val="0"/>
              </a:spcBef>
              <a:spcAft>
                <a:spcPts val="0"/>
              </a:spcAft>
              <a:buFontTx/>
              <a:buBlip>
                <a:blip r:embed="rId2"/>
              </a:buBlip>
              <a:defRPr/>
            </a:pPr>
            <a:r>
              <a:rPr lang="fa-IR" sz="2600" b="1" dirty="0" smtClean="0">
                <a:latin typeface="Arial" pitchFamily="34" charset="0"/>
                <a:cs typeface="B Nazanin" pitchFamily="2" charset="-78"/>
              </a:rPr>
              <a:t>شرایط کار و محیط فیزیکی:</a:t>
            </a:r>
            <a:r>
              <a:rPr lang="fa-IR" sz="2600" dirty="0" smtClean="0">
                <a:latin typeface="Arial" pitchFamily="34" charset="0"/>
                <a:cs typeface="B Nazanin" pitchFamily="2" charset="-78"/>
              </a:rPr>
              <a:t>میزان سروصدا ،شرایط خطرناک ، درجه حرارت محل کار و سایر شرایط ذکر می شود.</a:t>
            </a:r>
            <a:endParaRPr lang="fa-IR" sz="26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49158"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49160"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142852"/>
            <a:ext cx="9144000" cy="769441"/>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نوشتن ویژگی های شغل (شرایط احراز شغل)</a:t>
            </a:r>
            <a:endParaRPr lang="fa-IR" sz="3200" dirty="0">
              <a:solidFill>
                <a:srgbClr val="5D110F"/>
              </a:solidFill>
              <a:cs typeface="B Titr" pitchFamily="2" charset="-78"/>
            </a:endParaRPr>
          </a:p>
        </p:txBody>
      </p:sp>
      <p:cxnSp>
        <p:nvCxnSpPr>
          <p:cNvPr id="3" name="Straight Connector 2"/>
          <p:cNvCxnSpPr/>
          <p:nvPr/>
        </p:nvCxnSpPr>
        <p:spPr>
          <a:xfrm>
            <a:off x="899592"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9512" y="1071546"/>
            <a:ext cx="8821613" cy="5724644"/>
          </a:xfrm>
          <a:prstGeom prst="rect">
            <a:avLst/>
          </a:prstGeom>
          <a:noFill/>
        </p:spPr>
        <p:txBody>
          <a:bodyPr wrap="square" rtlCol="1">
            <a:spAutoFit/>
          </a:bodyPr>
          <a:lstStyle/>
          <a:p>
            <a:pPr marL="450850" indent="-450850" algn="justLow">
              <a:spcBef>
                <a:spcPts val="1200"/>
              </a:spcBef>
              <a:spcAft>
                <a:spcPts val="0"/>
              </a:spcAft>
              <a:buFontTx/>
              <a:buBlip>
                <a:blip r:embed="rId2"/>
              </a:buBlip>
              <a:defRPr/>
            </a:pPr>
            <a:r>
              <a:rPr lang="fa-IR" sz="2800" dirty="0" smtClean="0">
                <a:latin typeface="Arial" pitchFamily="34" charset="0"/>
                <a:cs typeface="B Nazanin" pitchFamily="2" charset="-78"/>
              </a:rPr>
              <a:t>بیانگر آن است که سازمان باید در جستجوی چه کسی باشد و از داوطلب چه آزمون هائی را به عمل آورد.</a:t>
            </a:r>
          </a:p>
          <a:p>
            <a:pPr marL="450850" indent="-450850" algn="justLow">
              <a:spcBef>
                <a:spcPts val="1200"/>
              </a:spcBef>
              <a:spcAft>
                <a:spcPts val="0"/>
              </a:spcAft>
              <a:buFontTx/>
              <a:buBlip>
                <a:blip r:embed="rId2"/>
              </a:buBlip>
              <a:defRPr/>
            </a:pPr>
            <a:r>
              <a:rPr lang="fa-IR" sz="2800" dirty="0" smtClean="0">
                <a:latin typeface="Arial" pitchFamily="34" charset="0"/>
                <a:cs typeface="B Nazanin" pitchFamily="2" charset="-78"/>
              </a:rPr>
              <a:t>نوشتن شرایط احراز شغل در مورد کارکنان آموزش دیده امری نسبتأ ساده است و ویژگی هائی چون کار پیشین فرد ، میزان تجربه ، نوع آموزش هائی که در زمینه مربوطه دیده است و عملکرد پیشین فرد در شغل مشابه مورد توجه قرار می گیرد.</a:t>
            </a:r>
          </a:p>
          <a:p>
            <a:pPr marL="450850" indent="-450850" algn="justLow">
              <a:spcBef>
                <a:spcPts val="1200"/>
              </a:spcBef>
              <a:spcAft>
                <a:spcPts val="0"/>
              </a:spcAft>
              <a:buFontTx/>
              <a:buBlip>
                <a:blip r:embed="rId2"/>
              </a:buBlip>
              <a:defRPr/>
            </a:pPr>
            <a:r>
              <a:rPr lang="fa-IR" sz="2800" dirty="0" smtClean="0">
                <a:latin typeface="Arial" pitchFamily="34" charset="0"/>
                <a:cs typeface="B Nazanin" pitchFamily="2" charset="-78"/>
              </a:rPr>
              <a:t>ولی هنگامی که باید افراد آموزش ندیده را به کار گمارد موضوع پیچیده تر می شود.باز هم باید شرایط لازم ، مانند ویژگی های فیزیکی یا جسمی ، شخصیت ، میزان علاقه یا مهارت های شخص مورد توجه قرار گیرد و این بدان معنی است که وی باید دارای استعداد بالقوه برای انجام دادن کار مورد نظرباشد یا اینکه استعداد گذراندن دوره آموزشی را داشته باشد.</a:t>
            </a:r>
          </a:p>
          <a:p>
            <a:pPr marL="450850" indent="-450850" algn="justLow">
              <a:spcBef>
                <a:spcPts val="1200"/>
              </a:spcBef>
              <a:spcAft>
                <a:spcPts val="0"/>
              </a:spcAft>
              <a:buFontTx/>
              <a:buBlip>
                <a:blip r:embed="rId2"/>
              </a:buBlip>
              <a:defRPr/>
            </a:pP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018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018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139279"/>
            <a:ext cx="9144000" cy="769441"/>
          </a:xfrm>
          <a:prstGeom prst="rect">
            <a:avLst/>
          </a:prstGeom>
          <a:noFill/>
          <a:ln w="9525">
            <a:noFill/>
            <a:miter lim="800000"/>
            <a:headEnd/>
            <a:tailEnd/>
          </a:ln>
        </p:spPr>
        <p:txBody>
          <a:bodyPr wrap="square">
            <a:spAutoFit/>
          </a:bodyPr>
          <a:lstStyle/>
          <a:p>
            <a:pPr algn="ctr">
              <a:lnSpc>
                <a:spcPct val="150000"/>
              </a:lnSpc>
              <a:spcBef>
                <a:spcPts val="1200"/>
              </a:spcBef>
            </a:pPr>
            <a:r>
              <a:rPr lang="fa-IR" sz="3200" dirty="0" smtClean="0">
                <a:solidFill>
                  <a:srgbClr val="5D110F"/>
                </a:solidFill>
                <a:cs typeface="B Titr" pitchFamily="2" charset="-78"/>
              </a:rPr>
              <a:t>تجزیه و تحلیل شغل در دنیای ”بدون شغل“</a:t>
            </a:r>
            <a:endParaRPr lang="fa-IR" sz="3200" dirty="0">
              <a:solidFill>
                <a:srgbClr val="5D110F"/>
              </a:solidFill>
              <a:cs typeface="B Titr" pitchFamily="2" charset="-78"/>
            </a:endParaRPr>
          </a:p>
        </p:txBody>
      </p:sp>
      <p:cxnSp>
        <p:nvCxnSpPr>
          <p:cNvPr id="3" name="Straight Connector 2"/>
          <p:cNvCxnSpPr/>
          <p:nvPr/>
        </p:nvCxnSpPr>
        <p:spPr>
          <a:xfrm>
            <a:off x="899592"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938824"/>
            <a:ext cx="9001125" cy="6162584"/>
          </a:xfrm>
          <a:prstGeom prst="rect">
            <a:avLst/>
          </a:prstGeom>
          <a:noFill/>
        </p:spPr>
        <p:txBody>
          <a:bodyPr rtlCol="1">
            <a:spAutoFit/>
          </a:bodyPr>
          <a:lstStyle/>
          <a:p>
            <a:pPr marL="450850" indent="-450850" algn="justLow">
              <a:spcBef>
                <a:spcPts val="800"/>
              </a:spcBef>
              <a:spcAft>
                <a:spcPts val="0"/>
              </a:spcAft>
              <a:buFontTx/>
              <a:buBlip>
                <a:blip r:embed="rId2"/>
              </a:buBlip>
              <a:defRPr/>
            </a:pPr>
            <a:r>
              <a:rPr lang="fa-IR" sz="2700" dirty="0" smtClean="0">
                <a:latin typeface="Arial" pitchFamily="34" charset="0"/>
                <a:cs typeface="B Nazanin" pitchFamily="2" charset="-78"/>
              </a:rPr>
              <a:t>معمولأ یک شغل را بدین گونه تعریف می کنند:مجموعه ای از فعالیت های به هم وابسته که در ازای دریافت حقوق انجام می شوند.</a:t>
            </a:r>
          </a:p>
          <a:p>
            <a:pPr marL="450850" indent="-450850" algn="justLow">
              <a:spcBef>
                <a:spcPts val="800"/>
              </a:spcBef>
              <a:spcAft>
                <a:spcPts val="0"/>
              </a:spcAft>
              <a:buFontTx/>
              <a:buBlip>
                <a:blip r:embed="rId2"/>
              </a:buBlip>
              <a:defRPr/>
            </a:pPr>
            <a:r>
              <a:rPr lang="fa-IR" sz="2700" dirty="0" smtClean="0">
                <a:latin typeface="Arial" pitchFamily="34" charset="0"/>
                <a:cs typeface="B Nazanin" pitchFamily="2" charset="-78"/>
              </a:rPr>
              <a:t>ظرف چند سال گذشته مفهوم ” شغل“ تغییرات زیر بنائی داشته است.</a:t>
            </a:r>
          </a:p>
          <a:p>
            <a:pPr marL="450850" indent="-450850" algn="justLow">
              <a:spcBef>
                <a:spcPts val="800"/>
              </a:spcBef>
              <a:spcAft>
                <a:spcPts val="0"/>
              </a:spcAft>
              <a:buFontTx/>
              <a:buBlip>
                <a:blip r:embed="rId2"/>
              </a:buBlip>
              <a:defRPr/>
            </a:pPr>
            <a:r>
              <a:rPr lang="fa-IR" sz="2700" b="1" dirty="0" smtClean="0">
                <a:latin typeface="Arial" pitchFamily="34" charset="0"/>
                <a:cs typeface="B Nazanin" pitchFamily="2" charset="-78"/>
              </a:rPr>
              <a:t>شغل زدائی</a:t>
            </a:r>
            <a:r>
              <a:rPr lang="fa-IR" sz="2700" dirty="0" smtClean="0">
                <a:latin typeface="Arial" pitchFamily="34" charset="0"/>
                <a:cs typeface="B Nazanin" pitchFamily="2" charset="-78"/>
              </a:rPr>
              <a:t>ره آورد تغییراتی است که دردنیای کنونی تجارت درحال رخ دادن است.دو گونه تغییر که موجب مخدوش شدن معنی شغل شده اند عبارتند از :</a:t>
            </a:r>
          </a:p>
          <a:p>
            <a:pPr marL="450850" indent="-450850" algn="justLow">
              <a:spcBef>
                <a:spcPts val="800"/>
              </a:spcBef>
              <a:spcAft>
                <a:spcPts val="0"/>
              </a:spcAft>
              <a:buFontTx/>
              <a:buBlip>
                <a:blip r:embed="rId2"/>
              </a:buBlip>
              <a:defRPr/>
            </a:pPr>
            <a:r>
              <a:rPr lang="fa-IR" sz="2700" b="1" dirty="0" smtClean="0">
                <a:latin typeface="Arial" pitchFamily="34" charset="0"/>
                <a:cs typeface="B Nazanin" pitchFamily="2" charset="-78"/>
              </a:rPr>
              <a:t>گسترش سازمان ها در سطح افقی: </a:t>
            </a:r>
            <a:r>
              <a:rPr lang="fa-IR" sz="2700" dirty="0" smtClean="0">
                <a:latin typeface="Arial" pitchFamily="34" charset="0"/>
                <a:cs typeface="B Nazanin" pitchFamily="2" charset="-78"/>
              </a:rPr>
              <a:t>سازمان ها به جای اینکه نمودار هرمی شکل با هفت یا تعداد بیشتری سطح مدیریت داشته باشند ، اینک قاعده آنها بزرگتر شده و تنها سه یا چهار سطح مدیریت دارند.</a:t>
            </a:r>
          </a:p>
          <a:p>
            <a:pPr marL="450850" indent="-450850" algn="justLow">
              <a:spcBef>
                <a:spcPts val="800"/>
              </a:spcBef>
              <a:spcAft>
                <a:spcPts val="0"/>
              </a:spcAft>
              <a:buFontTx/>
              <a:buBlip>
                <a:blip r:embed="rId2"/>
              </a:buBlip>
              <a:defRPr/>
            </a:pPr>
            <a:r>
              <a:rPr lang="fa-IR" sz="2700" b="1" dirty="0" smtClean="0">
                <a:latin typeface="Arial" pitchFamily="34" charset="0"/>
                <a:cs typeface="B Nazanin" pitchFamily="2" charset="-78"/>
              </a:rPr>
              <a:t>تیم های کاری :</a:t>
            </a:r>
            <a:r>
              <a:rPr lang="fa-IR" sz="2700" dirty="0" smtClean="0">
                <a:latin typeface="Arial" pitchFamily="34" charset="0"/>
                <a:cs typeface="B Nazanin" pitchFamily="2" charset="-78"/>
              </a:rPr>
              <a:t>کار های سازمانی به جای اینکه حول محور دوایر یا وظایف تخصصی متمرکز شود ،به صورتی فزاینده حول محور تیم تنظیم می شود.در چنین سازمانی ”شغل کارکنان به صورت روزمره تغییر می کند و سازمان تلاش میکند که به کارکنان اجازه داده نشود شغل خود را نوعی مسئولیت خاص بدانند.</a:t>
            </a:r>
            <a:endParaRPr lang="fa-IR" sz="2700" b="1" dirty="0" smtClean="0">
              <a:latin typeface="Arial" pitchFamily="34" charset="0"/>
              <a:cs typeface="B Nazanin" pitchFamily="2" charset="-78"/>
            </a:endParaRPr>
          </a:p>
          <a:p>
            <a:pPr marL="450850" indent="-450850" algn="justLow">
              <a:lnSpc>
                <a:spcPct val="150000"/>
              </a:lnSpc>
              <a:spcBef>
                <a:spcPts val="800"/>
              </a:spcBef>
              <a:spcAft>
                <a:spcPts val="0"/>
              </a:spcAft>
              <a:buFontTx/>
              <a:buBlip>
                <a:blip r:embed="rId2"/>
              </a:buBlip>
              <a:defRPr/>
            </a:pP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120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120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143000"/>
            <a:ext cx="8929688" cy="3000821"/>
          </a:xfrm>
          <a:prstGeom prst="rect">
            <a:avLst/>
          </a:prstGeom>
          <a:noFill/>
        </p:spPr>
        <p:txBody>
          <a:bodyPr rtlCol="1">
            <a:spAutoFit/>
          </a:bodyPr>
          <a:lstStyle/>
          <a:p>
            <a:pPr marL="450850" indent="-450850" algn="justLow">
              <a:lnSpc>
                <a:spcPct val="140000"/>
              </a:lnSpc>
              <a:spcBef>
                <a:spcPts val="0"/>
              </a:spcBef>
              <a:spcAft>
                <a:spcPts val="0"/>
              </a:spcAft>
              <a:buFontTx/>
              <a:buBlip>
                <a:blip r:embed="rId2"/>
              </a:buBlip>
              <a:defRPr/>
            </a:pPr>
            <a:r>
              <a:rPr lang="fa-IR" sz="2700" b="1" dirty="0">
                <a:latin typeface="Arial" pitchFamily="34" charset="0"/>
                <a:cs typeface="B Nazanin" pitchFamily="2" charset="-78"/>
              </a:rPr>
              <a:t>فصل سوم : </a:t>
            </a:r>
            <a:r>
              <a:rPr lang="fa-IR" sz="2700" b="1" dirty="0" smtClean="0">
                <a:latin typeface="Arial" pitchFamily="34" charset="0"/>
                <a:cs typeface="B Nazanin" pitchFamily="2" charset="-78"/>
              </a:rPr>
              <a:t>آزمون و انتخاب کارکنان</a:t>
            </a:r>
            <a:endParaRPr lang="fa-IR" sz="2700" b="1"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اصول آزمون و انتخاب کارکنان</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استفاده از آزمون ها در عمل</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مصاحبه با کارکنان آینده</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استفاده از سایر روشها برای انتخاب کارکنان </a:t>
            </a:r>
            <a:endParaRPr lang="fa-IR" sz="2700" dirty="0">
              <a:latin typeface="Arial" pitchFamily="34" charset="0"/>
              <a:cs typeface="B Nazanin" pitchFamily="2" charset="-78"/>
            </a:endParaRPr>
          </a:p>
        </p:txBody>
      </p:sp>
      <p:sp>
        <p:nvSpPr>
          <p:cNvPr id="9" name="Oval 8">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43446" y="582935"/>
            <a:ext cx="8821042" cy="5078313"/>
          </a:xfrm>
          <a:prstGeom prst="rect">
            <a:avLst/>
          </a:prstGeom>
          <a:noFill/>
          <a:ln w="9525">
            <a:noFill/>
            <a:miter lim="800000"/>
            <a:headEnd/>
            <a:tailEnd/>
          </a:ln>
        </p:spPr>
        <p:txBody>
          <a:bodyPr wrap="square">
            <a:spAutoFit/>
          </a:bodyPr>
          <a:lstStyle/>
          <a:p>
            <a:pPr indent="363538" algn="justLow">
              <a:lnSpc>
                <a:spcPct val="200000"/>
              </a:lnSpc>
              <a:buFontTx/>
              <a:buBlip>
                <a:blip r:embed="rId2"/>
              </a:buBlip>
              <a:defRPr/>
            </a:pPr>
            <a:r>
              <a:rPr lang="fa-IR" sz="2700" b="1" dirty="0" smtClean="0">
                <a:latin typeface="Arial" pitchFamily="34" charset="0"/>
                <a:cs typeface="B Nazanin" pitchFamily="2" charset="-78"/>
              </a:rPr>
              <a:t>آینده شرح شغل:</a:t>
            </a:r>
          </a:p>
          <a:p>
            <a:pPr indent="363538" algn="justLow">
              <a:lnSpc>
                <a:spcPct val="200000"/>
              </a:lnSpc>
              <a:defRPr/>
            </a:pPr>
            <a:r>
              <a:rPr lang="fa-IR" sz="2700" dirty="0" smtClean="0">
                <a:latin typeface="Arial" pitchFamily="34" charset="0"/>
                <a:cs typeface="B Nazanin" pitchFamily="2" charset="-78"/>
              </a:rPr>
              <a:t>در زمان کنونی بیشتر شرکت ها کماکان از شرح وظایف استفاده می کنند و می کوشند بر مشاغلی تاکید نمایند که به صورت سنتی تعریف شده اند. ولی ،بسیار روشن است که بسیاری از شرکت ها در مسیری گام بر می دارندکه به سوی شکلهای جدیدی از سازمان می انجامد ، یعنی شکلی از سازمان که در آن مشاعل مفهومی گسترده دارند و به صورت روزانه تغییر می کنند.</a:t>
            </a:r>
            <a:endParaRPr lang="fa-IR" sz="2700" b="1" dirty="0">
              <a:latin typeface="Arial" pitchFamily="34" charset="0"/>
              <a:cs typeface="B Nazanin" pitchFamily="2" charset="-78"/>
            </a:endParaRPr>
          </a:p>
        </p:txBody>
      </p:sp>
      <p:sp>
        <p:nvSpPr>
          <p:cNvPr id="3" name="Oval 2">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837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6" name="Picture 5"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837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3000364" y="285728"/>
            <a:ext cx="3736920" cy="769441"/>
          </a:xfrm>
          <a:prstGeom prst="rect">
            <a:avLst/>
          </a:prstGeom>
          <a:noFill/>
          <a:ln w="9525">
            <a:noFill/>
            <a:miter lim="800000"/>
            <a:headEnd/>
            <a:tailEnd/>
          </a:ln>
        </p:spPr>
        <p:txBody>
          <a:bodyPr wrap="none">
            <a:spAutoFit/>
          </a:bodyPr>
          <a:lstStyle/>
          <a:p>
            <a:pPr>
              <a:lnSpc>
                <a:spcPct val="150000"/>
              </a:lnSpc>
            </a:pPr>
            <a:r>
              <a:rPr lang="fa-IR" sz="3200" dirty="0" smtClean="0">
                <a:solidFill>
                  <a:srgbClr val="5D110F"/>
                </a:solidFill>
                <a:cs typeface="B Titr" pitchFamily="2" charset="-78"/>
              </a:rPr>
              <a:t>کارمند یابی و فر ایند انتخاب</a:t>
            </a:r>
            <a:endParaRPr lang="fa-IR" sz="3200" dirty="0">
              <a:solidFill>
                <a:srgbClr val="5D110F"/>
              </a:solidFill>
              <a:cs typeface="B Titr" pitchFamily="2" charset="-78"/>
            </a:endParaRPr>
          </a:p>
        </p:txBody>
      </p:sp>
      <p:cxnSp>
        <p:nvCxnSpPr>
          <p:cNvPr id="3" name="Straight Connector 2"/>
          <p:cNvCxnSpPr/>
          <p:nvPr/>
        </p:nvCxnSpPr>
        <p:spPr>
          <a:xfrm>
            <a:off x="928663" y="114298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2228" name="TextBox 3"/>
          <p:cNvSpPr txBox="1">
            <a:spLocks noChangeArrowheads="1"/>
          </p:cNvSpPr>
          <p:nvPr/>
        </p:nvSpPr>
        <p:spPr bwMode="auto">
          <a:xfrm>
            <a:off x="70867" y="1196752"/>
            <a:ext cx="8821613" cy="5170646"/>
          </a:xfrm>
          <a:prstGeom prst="rect">
            <a:avLst/>
          </a:prstGeom>
          <a:noFill/>
          <a:ln w="9525">
            <a:noFill/>
            <a:miter lim="800000"/>
            <a:headEnd/>
            <a:tailEnd/>
          </a:ln>
        </p:spPr>
        <p:txBody>
          <a:bodyPr wrap="square">
            <a:spAutoFit/>
          </a:bodyPr>
          <a:lstStyle/>
          <a:p>
            <a:pPr marL="514350" indent="-514350" algn="justLow">
              <a:spcBef>
                <a:spcPts val="1200"/>
              </a:spcBef>
            </a:pPr>
            <a:r>
              <a:rPr lang="fa-IR" sz="2700" dirty="0" smtClean="0">
                <a:cs typeface="B Nazanin" pitchFamily="2" charset="-78"/>
              </a:rPr>
              <a:t>فرایند کارمند یابی و گزینش افراد را می توان به صورت مراحل زیر بیان نمود:</a:t>
            </a:r>
          </a:p>
          <a:p>
            <a:pPr marL="514350" indent="-514350" algn="justLow">
              <a:spcBef>
                <a:spcPts val="1200"/>
              </a:spcBef>
            </a:pPr>
            <a:r>
              <a:rPr lang="fa-IR" sz="2700" dirty="0" smtClean="0">
                <a:cs typeface="B Nazanin" pitchFamily="2" charset="-78"/>
              </a:rPr>
              <a:t>1)پیش بینی و برنامه ریزی در مورد نیروی کار مورد نیاز و تعیین پست ها.</a:t>
            </a:r>
          </a:p>
          <a:p>
            <a:pPr marL="514350" indent="-514350" algn="justLow">
              <a:spcBef>
                <a:spcPts val="1200"/>
              </a:spcBef>
            </a:pPr>
            <a:r>
              <a:rPr lang="fa-IR" sz="2700" dirty="0" smtClean="0">
                <a:cs typeface="B Nazanin" pitchFamily="2" charset="-78"/>
              </a:rPr>
              <a:t>2)به وجود آوردن انبوهی از داوطلب از طریق کارمند یابی داخلی و خارجی.</a:t>
            </a:r>
          </a:p>
          <a:p>
            <a:pPr marL="514350" indent="-514350" algn="justLow">
              <a:spcBef>
                <a:spcPts val="1200"/>
              </a:spcBef>
            </a:pPr>
            <a:r>
              <a:rPr lang="fa-IR" sz="2700" dirty="0" smtClean="0">
                <a:cs typeface="B Nazanin" pitchFamily="2" charset="-78"/>
              </a:rPr>
              <a:t>3)تکمیل فرم های درخواست کار توسط داوطلبان و انجام مصاحبه های مقدماتی.</a:t>
            </a:r>
          </a:p>
          <a:p>
            <a:pPr marL="514350" indent="-514350" algn="justLow">
              <a:spcBef>
                <a:spcPts val="1200"/>
              </a:spcBef>
            </a:pPr>
            <a:r>
              <a:rPr lang="fa-IR" sz="2700" dirty="0" smtClean="0">
                <a:cs typeface="B Nazanin" pitchFamily="2" charset="-78"/>
              </a:rPr>
              <a:t>4)تعیین داوطلبان واجد شرایط با استفاده از روش های مختلف انتخاب مانند آزمون های استخدامی ،بررسی سوابق متقاضی و آزمایش های بدنی.</a:t>
            </a:r>
          </a:p>
          <a:p>
            <a:pPr marL="514350" indent="-514350" algn="justLow">
              <a:spcBef>
                <a:spcPts val="1200"/>
              </a:spcBef>
            </a:pPr>
            <a:r>
              <a:rPr lang="fa-IR" sz="2700" dirty="0" smtClean="0">
                <a:cs typeface="B Nazanin" pitchFamily="2" charset="-78"/>
              </a:rPr>
              <a:t>5)فرستادن یک یا چند داوطلب واجد شرایط نزد سرپرست مستقیم شغل مورد نظر.</a:t>
            </a:r>
          </a:p>
          <a:p>
            <a:pPr marL="514350" indent="-514350" algn="justLow">
              <a:spcBef>
                <a:spcPts val="1200"/>
              </a:spcBef>
            </a:pPr>
            <a:r>
              <a:rPr lang="fa-IR" sz="2700" dirty="0" smtClean="0">
                <a:cs typeface="B Nazanin" pitchFamily="2" charset="-78"/>
              </a:rPr>
              <a:t>6)برای تصمصم گیری نهائی ومشخص کردن داوطلب یا داوطلبان واجد شرایط ، شخص سرپرست یا گروه های ذیربط از این افراد مصاحبه نهائی به عمل آورده و آنها را معرفی می کنند.</a:t>
            </a:r>
            <a:endParaRPr lang="fa-IR" sz="2700" dirty="0">
              <a:cs typeface="B Nazanin" pitchFamily="2" charset="-78"/>
            </a:endParaRP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2230"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2232"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برنامه ریزی و پیش بینی نیروی انسانی </a:t>
            </a:r>
            <a:endParaRPr lang="fa-IR" sz="3200" dirty="0">
              <a:solidFill>
                <a:srgbClr val="5D110F"/>
              </a:solidFill>
              <a:cs typeface="B Titr" pitchFamily="2" charset="-78"/>
            </a:endParaRPr>
          </a:p>
        </p:txBody>
      </p:sp>
      <p:cxnSp>
        <p:nvCxnSpPr>
          <p:cNvPr id="3" name="Straight Connector 2"/>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179512" y="1226944"/>
            <a:ext cx="8749605" cy="5078313"/>
          </a:xfrm>
          <a:prstGeom prst="rect">
            <a:avLst/>
          </a:prstGeom>
          <a:noFill/>
          <a:ln w="9525">
            <a:noFill/>
            <a:miter lim="800000"/>
            <a:headEnd/>
            <a:tailEnd/>
          </a:ln>
        </p:spPr>
        <p:txBody>
          <a:bodyPr wrap="square">
            <a:spAutoFit/>
          </a:bodyPr>
          <a:lstStyle/>
          <a:p>
            <a:pPr indent="355600" algn="justLow">
              <a:lnSpc>
                <a:spcPct val="150000"/>
              </a:lnSpc>
              <a:spcBef>
                <a:spcPts val="600"/>
              </a:spcBef>
              <a:spcAft>
                <a:spcPts val="600"/>
              </a:spcAft>
              <a:buFontTx/>
              <a:buBlip>
                <a:blip r:embed="rId2"/>
              </a:buBlip>
            </a:pPr>
            <a:r>
              <a:rPr lang="fa-IR" sz="2800" dirty="0" smtClean="0">
                <a:cs typeface="B Nazanin" pitchFamily="2" charset="-78"/>
              </a:rPr>
              <a:t>مقصود از برنامه ریزی نیروی کار این است که برای گماردن افراد در پست های خالی ، بر مبنای پیش بینی های زیر برنامه هائی را تدوین کرد:</a:t>
            </a:r>
          </a:p>
          <a:p>
            <a:pPr indent="355600" algn="justLow">
              <a:lnSpc>
                <a:spcPct val="150000"/>
              </a:lnSpc>
              <a:spcBef>
                <a:spcPts val="600"/>
              </a:spcBef>
              <a:spcAft>
                <a:spcPts val="600"/>
              </a:spcAft>
            </a:pPr>
            <a:r>
              <a:rPr lang="fa-IR" sz="2800" dirty="0" smtClean="0">
                <a:cs typeface="B Nazanin" pitchFamily="2" charset="-78"/>
              </a:rPr>
              <a:t>1)پست یا پست هائی را که انتظار می رود خالی شود</a:t>
            </a:r>
          </a:p>
          <a:p>
            <a:pPr indent="355600" algn="justLow">
              <a:lnSpc>
                <a:spcPct val="150000"/>
              </a:lnSpc>
              <a:spcBef>
                <a:spcPts val="600"/>
              </a:spcBef>
              <a:spcAft>
                <a:spcPts val="600"/>
              </a:spcAft>
            </a:pPr>
            <a:r>
              <a:rPr lang="fa-IR" sz="2800" dirty="0" smtClean="0">
                <a:cs typeface="B Nazanin" pitchFamily="2" charset="-78"/>
              </a:rPr>
              <a:t>2)اینکه آیا این پست ها بوسیله داوطلبان داخلی احراز گردد یا داوطلبان خارجی </a:t>
            </a:r>
          </a:p>
          <a:p>
            <a:pPr indent="355600" algn="justLow">
              <a:lnSpc>
                <a:spcPct val="150000"/>
              </a:lnSpc>
              <a:spcBef>
                <a:spcPts val="600"/>
              </a:spcBef>
              <a:spcAft>
                <a:spcPts val="600"/>
              </a:spcAft>
              <a:buFontTx/>
              <a:buBlip>
                <a:blip r:embed="rId2"/>
              </a:buBlip>
            </a:pPr>
            <a:r>
              <a:rPr lang="fa-IR" sz="2800" dirty="0" smtClean="0">
                <a:cs typeface="B Nazanin" pitchFamily="2" charset="-78"/>
              </a:rPr>
              <a:t>بنا بر این عبارت است از برنامه ریزی جهت گماردن افراد در پست های خالی کنونی یا آینده.</a:t>
            </a:r>
            <a:endParaRPr lang="fa-IR" sz="2800"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1508105"/>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پیش بینی تقاضای نیروی کار</a:t>
            </a:r>
          </a:p>
          <a:p>
            <a:pPr algn="ctr">
              <a:lnSpc>
                <a:spcPct val="150000"/>
              </a:lnSpc>
            </a:pP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338585"/>
            <a:ext cx="9001125" cy="3962623"/>
          </a:xfrm>
          <a:prstGeom prst="rect">
            <a:avLst/>
          </a:prstGeom>
          <a:noFill/>
          <a:ln w="9525">
            <a:noFill/>
            <a:miter lim="800000"/>
            <a:headEnd/>
            <a:tailEnd/>
          </a:ln>
        </p:spPr>
        <p:txBody>
          <a:bodyPr>
            <a:spAutoFit/>
          </a:bodyPr>
          <a:lstStyle/>
          <a:p>
            <a:pPr indent="363538" algn="justLow">
              <a:lnSpc>
                <a:spcPct val="150000"/>
              </a:lnSpc>
              <a:spcBef>
                <a:spcPts val="1800"/>
              </a:spcBef>
              <a:buFontTx/>
              <a:buBlip>
                <a:blip r:embed="rId2"/>
              </a:buBlip>
              <a:defRPr/>
            </a:pPr>
            <a:r>
              <a:rPr lang="fa-IR" sz="2800" dirty="0" smtClean="0">
                <a:latin typeface="Arial" pitchFamily="34" charset="0"/>
                <a:cs typeface="B Nazanin" pitchFamily="2" charset="-78"/>
              </a:rPr>
              <a:t>برای پیش بینی نیروی کار در آینده ، چندید راه وجود دارد :</a:t>
            </a:r>
          </a:p>
          <a:p>
            <a:pPr indent="363538" algn="justLow">
              <a:lnSpc>
                <a:spcPct val="150000"/>
              </a:lnSpc>
              <a:spcBef>
                <a:spcPts val="1800"/>
              </a:spcBef>
              <a:buFontTx/>
              <a:buBlip>
                <a:blip r:embed="rId2"/>
              </a:buBlip>
              <a:defRPr/>
            </a:pPr>
            <a:r>
              <a:rPr lang="fa-IR" sz="2800" b="1" dirty="0" smtClean="0">
                <a:latin typeface="Arial" pitchFamily="34" charset="0"/>
                <a:cs typeface="B Nazanin" pitchFamily="2" charset="-78"/>
              </a:rPr>
              <a:t>تجزیه و تحلیل روند: </a:t>
            </a:r>
            <a:r>
              <a:rPr lang="fa-IR" sz="2800" dirty="0" smtClean="0">
                <a:latin typeface="Arial" pitchFamily="34" charset="0"/>
                <a:cs typeface="B Nazanin" pitchFamily="2" charset="-78"/>
              </a:rPr>
              <a:t>میزان استخدام شرکت مربوط به پنج سال گذشته.</a:t>
            </a:r>
          </a:p>
          <a:p>
            <a:pPr indent="363538" algn="justLow">
              <a:lnSpc>
                <a:spcPct val="150000"/>
              </a:lnSpc>
              <a:spcBef>
                <a:spcPts val="1800"/>
              </a:spcBef>
              <a:buFontTx/>
              <a:buBlip>
                <a:blip r:embed="rId2"/>
              </a:buBlip>
              <a:defRPr/>
            </a:pPr>
            <a:r>
              <a:rPr lang="fa-IR" sz="2800" b="1" dirty="0" smtClean="0">
                <a:latin typeface="Arial" pitchFamily="34" charset="0"/>
                <a:cs typeface="B Nazanin" pitchFamily="2" charset="-78"/>
              </a:rPr>
              <a:t>تجزیه و تحلیل نسبت:</a:t>
            </a:r>
            <a:r>
              <a:rPr lang="fa-IR" sz="2800" dirty="0" smtClean="0">
                <a:latin typeface="Arial" pitchFamily="34" charset="0"/>
                <a:cs typeface="B Nazanin" pitchFamily="2" charset="-78"/>
              </a:rPr>
              <a:t>بر اساس نسبت عامل علی ( مانند حجم فروش )و تعداد کارکنان مورد نیاز ( مثلأ تعداد فروشنده ) را پیش بینی مینماید.</a:t>
            </a:r>
          </a:p>
          <a:p>
            <a:pPr indent="363538" algn="justLow">
              <a:lnSpc>
                <a:spcPct val="150000"/>
              </a:lnSpc>
              <a:spcBef>
                <a:spcPts val="1800"/>
              </a:spcBef>
              <a:buFontTx/>
              <a:buBlip>
                <a:blip r:embed="rId2"/>
              </a:buBlip>
              <a:defRPr/>
            </a:pPr>
            <a:r>
              <a:rPr lang="fa-IR" sz="2800" dirty="0" smtClean="0">
                <a:latin typeface="Arial" pitchFamily="34" charset="0"/>
                <a:cs typeface="B Nazanin" pitchFamily="2" charset="-78"/>
              </a:rPr>
              <a:t>در برنامه ریزی استخدامی افراد ”</a:t>
            </a:r>
            <a:r>
              <a:rPr lang="fa-IR" sz="2800" b="1" dirty="0" smtClean="0">
                <a:latin typeface="Arial" pitchFamily="34" charset="0"/>
                <a:cs typeface="B Nazanin" pitchFamily="2" charset="-78"/>
              </a:rPr>
              <a:t>قضاوت مدیریت </a:t>
            </a:r>
            <a:r>
              <a:rPr lang="fa-IR" sz="2800" dirty="0" smtClean="0">
                <a:latin typeface="Arial" pitchFamily="34" charset="0"/>
                <a:cs typeface="B Nazanin" pitchFamily="2" charset="-78"/>
              </a:rPr>
              <a:t>”نقشی مهم ایفا می کند.</a:t>
            </a:r>
            <a:r>
              <a:rPr lang="fa-IR" sz="2800" b="1" dirty="0" smtClean="0">
                <a:latin typeface="Arial" pitchFamily="34" charset="0"/>
                <a:cs typeface="B Nazanin" pitchFamily="2" charset="-78"/>
              </a:rPr>
              <a:t> </a:t>
            </a:r>
            <a:endParaRPr lang="fa-IR" sz="28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پیش بینی عرضه نیرو ی کار از منابع داخلی سازمان</a:t>
            </a:r>
            <a:endParaRPr lang="fa-IR" sz="3200" dirty="0">
              <a:solidFill>
                <a:srgbClr val="5D110F"/>
              </a:solidFill>
              <a:cs typeface="B Titr" pitchFamily="2" charset="-78"/>
            </a:endParaRPr>
          </a:p>
        </p:txBody>
      </p:sp>
      <p:cxnSp>
        <p:nvCxnSpPr>
          <p:cNvPr id="3" name="Straight Connector 2"/>
          <p:cNvCxnSpPr/>
          <p:nvPr/>
        </p:nvCxnSpPr>
        <p:spPr>
          <a:xfrm>
            <a:off x="928663" y="105273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052736"/>
            <a:ext cx="9001125" cy="5262979"/>
          </a:xfrm>
          <a:prstGeom prst="rect">
            <a:avLst/>
          </a:prstGeom>
          <a:noFill/>
          <a:ln w="9525">
            <a:noFill/>
            <a:miter lim="800000"/>
            <a:headEnd/>
            <a:tailEnd/>
          </a:ln>
        </p:spPr>
        <p:txBody>
          <a:bodyPr>
            <a:spAutoFit/>
          </a:bodyPr>
          <a:lstStyle/>
          <a:p>
            <a:pPr indent="363538" algn="justLow">
              <a:spcBef>
                <a:spcPts val="1200"/>
              </a:spcBef>
              <a:buFontTx/>
              <a:buBlip>
                <a:blip r:embed="rId2"/>
              </a:buBlip>
              <a:defRPr/>
            </a:pPr>
            <a:r>
              <a:rPr lang="fa-IR" sz="2800" dirty="0" smtClean="0">
                <a:latin typeface="Arial" pitchFamily="34" charset="0"/>
                <a:cs typeface="B Nazanin" pitchFamily="2" charset="-78"/>
              </a:rPr>
              <a:t>پیش بینی گذشته ها نیمی از معادله مربوط به تامین نیروی انسانی را حل می کند.پس از آن مساله ”تامین نیرو مطرح می شود که باید از نظر داوطلبان داخلی و خارجی ، پیش بینی نمود.</a:t>
            </a:r>
          </a:p>
          <a:p>
            <a:pPr indent="363538" algn="justLow">
              <a:spcBef>
                <a:spcPts val="1200"/>
              </a:spcBef>
              <a:buFontTx/>
              <a:buBlip>
                <a:blip r:embed="rId2"/>
              </a:buBlip>
              <a:defRPr/>
            </a:pPr>
            <a:r>
              <a:rPr lang="fa-IR" sz="2800" dirty="0" smtClean="0">
                <a:latin typeface="Arial" pitchFamily="34" charset="0"/>
                <a:cs typeface="B Nazanin" pitchFamily="2" charset="-78"/>
              </a:rPr>
              <a:t>ویژگی نیروی داخلی می تواند مساله پیش بینی عرضه نیروی کار(از محل منابع داخلی) را تسهیل نماید.مقصود از ویژگی نیروی داخلی ، خلاصه داده هائی است در مورد سابقه عملکرد هر یک از کارکنان کنونی،میزان تحصیلات و قابلیت ارتقا فرد که به صورت دستی یا با یک سیستم رایانه ای نگه داری می شود.</a:t>
            </a:r>
          </a:p>
          <a:p>
            <a:pPr indent="363538" algn="justLow">
              <a:spcBef>
                <a:spcPts val="1200"/>
              </a:spcBef>
              <a:buFontTx/>
              <a:buBlip>
                <a:blip r:embed="rId2"/>
              </a:buBlip>
              <a:defRPr/>
            </a:pPr>
            <a:r>
              <a:rPr lang="fa-IR" sz="2800" b="1" dirty="0" smtClean="0">
                <a:latin typeface="Arial" pitchFamily="34" charset="0"/>
                <a:cs typeface="B Nazanin" pitchFamily="2" charset="-78"/>
              </a:rPr>
              <a:t>نمودار جایگزینی کارکنان :</a:t>
            </a:r>
            <a:r>
              <a:rPr lang="fa-IR" sz="2800" dirty="0" smtClean="0">
                <a:latin typeface="Arial" pitchFamily="34" charset="0"/>
                <a:cs typeface="B Nazanin" pitchFamily="2" charset="-78"/>
              </a:rPr>
              <a:t>عملکرد کنونی و قابلیت ارتقای هر یک از افراد بالقوه ، جهت احراز پست های مهم سازمانی را نشان می دهد.</a:t>
            </a:r>
            <a:endParaRPr lang="fa-IR" sz="2800" b="1" dirty="0" smtClean="0">
              <a:latin typeface="Arial" pitchFamily="34" charset="0"/>
              <a:cs typeface="B Nazanin" pitchFamily="2" charset="-78"/>
            </a:endParaRPr>
          </a:p>
          <a:p>
            <a:pPr indent="363538" algn="justLow">
              <a:spcBef>
                <a:spcPts val="1200"/>
              </a:spcBef>
              <a:buFontTx/>
              <a:buBlip>
                <a:blip r:embed="rId2"/>
              </a:buBlip>
              <a:defRPr/>
            </a:pPr>
            <a:r>
              <a:rPr lang="fa-IR" sz="2800" b="1" dirty="0" smtClean="0">
                <a:latin typeface="Arial" pitchFamily="34" charset="0"/>
                <a:cs typeface="B Nazanin" pitchFamily="2" charset="-78"/>
              </a:rPr>
              <a:t>سیستم اطلاعات رایانه ای:</a:t>
            </a:r>
            <a:r>
              <a:rPr lang="fa-IR" sz="2800" dirty="0" smtClean="0">
                <a:latin typeface="Arial" pitchFamily="34" charset="0"/>
                <a:cs typeface="B Nazanin" pitchFamily="2" charset="-78"/>
              </a:rPr>
              <a:t>شرکت ها پروندهای مشخص در مورد ویژگی افراد تهیه و این اطلاعات رابا کمک نرم افزارهائی به سیستم رایانه می دهند.</a:t>
            </a:r>
            <a:endParaRPr lang="fa-IR" sz="28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214313"/>
            <a:ext cx="9144000" cy="4154984"/>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منابع داخلی نیروی کار</a:t>
            </a:r>
          </a:p>
          <a:p>
            <a:pPr algn="ctr">
              <a:lnSpc>
                <a:spcPct val="150000"/>
              </a:lnSpc>
            </a:pPr>
            <a:endParaRPr lang="fa-IR" sz="48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r>
              <a:rPr lang="fa-IR" sz="3200" dirty="0" smtClean="0">
                <a:solidFill>
                  <a:srgbClr val="5D110F"/>
                </a:solidFill>
                <a:cs typeface="B Titr" pitchFamily="2" charset="-78"/>
              </a:rPr>
              <a:t>برنامه ریزی موفقیت</a:t>
            </a:r>
            <a:endParaRPr lang="fa-IR" sz="3200" dirty="0">
              <a:solidFill>
                <a:srgbClr val="5D110F"/>
              </a:solidFill>
              <a:cs typeface="B Titr" pitchFamily="2" charset="-78"/>
            </a:endParaRPr>
          </a:p>
        </p:txBody>
      </p:sp>
      <p:cxnSp>
        <p:nvCxnSpPr>
          <p:cNvPr id="3" name="Straight Connector 2"/>
          <p:cNvCxnSpPr/>
          <p:nvPr/>
        </p:nvCxnSpPr>
        <p:spPr>
          <a:xfrm>
            <a:off x="928663" y="100010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052736"/>
            <a:ext cx="9001125" cy="5447645"/>
          </a:xfrm>
          <a:prstGeom prst="rect">
            <a:avLst/>
          </a:prstGeom>
          <a:noFill/>
          <a:ln w="9525">
            <a:noFill/>
            <a:miter lim="800000"/>
            <a:headEnd/>
            <a:tailEnd/>
          </a:ln>
        </p:spPr>
        <p:txBody>
          <a:bodyPr>
            <a:spAutoFit/>
          </a:bodyPr>
          <a:lstStyle/>
          <a:p>
            <a:pPr marL="266700" algn="justLow">
              <a:defRPr/>
            </a:pPr>
            <a:r>
              <a:rPr lang="fa-IR" sz="2400" dirty="0" smtClean="0">
                <a:latin typeface="Arial" pitchFamily="34" charset="0"/>
                <a:cs typeface="B Nazanin" pitchFamily="2" charset="-78"/>
              </a:rPr>
              <a:t>در بسیاری از شرکت ها ، جهت به کار گماردن افراد در پست های خالی ، داوطلبان داخلی می توانند به عنوان بهترین منبع تامین کننده نیروی انسانی به حساب آیند.برای اینکه این شیوه گزینش اثر بخش واقع شود ، باید از اعلان شغل ، سوابق کارگزینی و بانک های اطلاعاتی استفاده کرد. مقصود از </a:t>
            </a:r>
            <a:r>
              <a:rPr lang="fa-IR" sz="2400" b="1" dirty="0" smtClean="0">
                <a:latin typeface="Arial" pitchFamily="34" charset="0"/>
                <a:cs typeface="B Nazanin" pitchFamily="2" charset="-78"/>
              </a:rPr>
              <a:t>اعلان شغل </a:t>
            </a:r>
            <a:r>
              <a:rPr lang="fa-IR" sz="2400" dirty="0" smtClean="0">
                <a:latin typeface="Arial" pitchFamily="34" charset="0"/>
                <a:cs typeface="B Nazanin" pitchFamily="2" charset="-78"/>
              </a:rPr>
              <a:t>( دعوت به همکاری ) این است که در مورد پست خالی ، ویژگی هائی را که شخص داوطلب باید داشته باشد ، نام واحد و سرپرست ، برنامه کار و میزان حقوق پرداختی اعلام شود.</a:t>
            </a:r>
          </a:p>
          <a:p>
            <a:pPr marL="266700" algn="justLow">
              <a:defRPr/>
            </a:pPr>
            <a:endParaRPr lang="fa-IR" sz="6000" dirty="0" smtClean="0">
              <a:latin typeface="Arial" pitchFamily="34" charset="0"/>
              <a:cs typeface="B Nazanin" pitchFamily="2" charset="-78"/>
            </a:endParaRPr>
          </a:p>
          <a:p>
            <a:pPr marL="266700" algn="justLow">
              <a:defRPr/>
            </a:pPr>
            <a:endParaRPr lang="fa-IR" sz="2400" dirty="0" smtClean="0">
              <a:latin typeface="Arial" pitchFamily="34" charset="0"/>
              <a:cs typeface="B Nazanin" pitchFamily="2" charset="-78"/>
            </a:endParaRPr>
          </a:p>
          <a:p>
            <a:pPr marL="266700" algn="justLow">
              <a:defRPr/>
            </a:pPr>
            <a:r>
              <a:rPr lang="fa-IR" sz="2400" b="1" dirty="0" smtClean="0">
                <a:latin typeface="Arial" pitchFamily="34" charset="0"/>
                <a:cs typeface="B Nazanin" pitchFamily="2" charset="-78"/>
              </a:rPr>
              <a:t>برنامه ریزی موفقیت :</a:t>
            </a:r>
            <a:r>
              <a:rPr lang="fa-IR" sz="2400" dirty="0" smtClean="0">
                <a:latin typeface="Arial" pitchFamily="34" charset="0"/>
                <a:cs typeface="B Nazanin" pitchFamily="2" charset="-78"/>
              </a:rPr>
              <a:t>فرایندی است برای حصول اطمینان از اینکه برای پست های ناشی از اجرای برنامه های راهبردی ، در زمان کنونی و آینده ، افرادی شایسته برای جانشینی مقامات کلیدی وجود خواهد داشت ، به گونه ای که بتوان مسیر شغلی افراد را برنامه ریزی کرد و امور را به گونه ای تنظیم نمود که از پدیده هائی چون آرزو های فردی و نیاز های سازمانی به بهترین نحو ممکن استفاده کرد.</a:t>
            </a:r>
            <a:endParaRPr lang="fa-IR" sz="2400" b="1" dirty="0">
              <a:latin typeface="Arial" pitchFamily="34" charset="0"/>
              <a:cs typeface="B Nazanin" pitchFamily="2" charset="-78"/>
            </a:endParaRP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5542"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5544"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971600" y="436510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355303"/>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پیش بینی عرضه نیروی کار از منابع خارج از سازمان</a:t>
            </a:r>
            <a:endParaRPr lang="fa-IR" sz="3200" dirty="0">
              <a:solidFill>
                <a:srgbClr val="5D110F"/>
              </a:solidFill>
              <a:cs typeface="B Titr" pitchFamily="2" charset="-78"/>
            </a:endParaRPr>
          </a:p>
        </p:txBody>
      </p:sp>
      <p:cxnSp>
        <p:nvCxnSpPr>
          <p:cNvPr id="3" name="Straight Connector 2"/>
          <p:cNvCxnSpPr/>
          <p:nvPr/>
        </p:nvCxnSpPr>
        <p:spPr>
          <a:xfrm>
            <a:off x="928663" y="126875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35496" y="1659689"/>
            <a:ext cx="9001125" cy="4462760"/>
          </a:xfrm>
          <a:prstGeom prst="rect">
            <a:avLst/>
          </a:prstGeom>
          <a:noFill/>
          <a:ln w="9525">
            <a:noFill/>
            <a:miter lim="800000"/>
            <a:headEnd/>
            <a:tailEnd/>
          </a:ln>
        </p:spPr>
        <p:txBody>
          <a:bodyPr>
            <a:spAutoFit/>
          </a:bodyPr>
          <a:lstStyle/>
          <a:p>
            <a:pPr marL="266700" algn="justLow">
              <a:lnSpc>
                <a:spcPct val="150000"/>
              </a:lnSpc>
              <a:defRPr/>
            </a:pPr>
            <a:r>
              <a:rPr lang="fa-IR" sz="3200" dirty="0" smtClean="0">
                <a:latin typeface="Arial" pitchFamily="34" charset="0"/>
                <a:cs typeface="B Nazanin" pitchFamily="2" charset="-78"/>
              </a:rPr>
              <a:t>اگر با توجه به پست های خالی ، داوطلبان واجد شرایط ، به میزان کافی در داخل شرکت وجود نداشته باشند ، شرکت می تواند به منابع تامین کننده نیرو در خارج از شرکت توجه نماید.</a:t>
            </a:r>
          </a:p>
          <a:p>
            <a:pPr marL="266700" algn="justLow">
              <a:lnSpc>
                <a:spcPct val="150000"/>
              </a:lnSpc>
              <a:defRPr/>
            </a:pPr>
            <a:r>
              <a:rPr lang="fa-IR" sz="3200" dirty="0" smtClean="0">
                <a:latin typeface="Arial" pitchFamily="34" charset="0"/>
                <a:cs typeface="B Nazanin" pitchFamily="2" charset="-78"/>
              </a:rPr>
              <a:t>هر چه نرخ بیکاری پائین تر باشد ، یافتن افراد واجد شرایط دشوارتر خواهد بود.</a:t>
            </a:r>
          </a:p>
          <a:p>
            <a:pPr marL="266700" algn="justLow">
              <a:lnSpc>
                <a:spcPct val="150000"/>
              </a:lnSpc>
              <a:defRPr/>
            </a:pPr>
            <a:endParaRPr lang="fa-IR" sz="3200" dirty="0">
              <a:latin typeface="Arial" pitchFamily="34" charset="0"/>
              <a:cs typeface="B Nazanin" pitchFamily="2" charset="-78"/>
            </a:endParaRPr>
          </a:p>
        </p:txBody>
      </p:sp>
      <p:sp>
        <p:nvSpPr>
          <p:cNvPr id="5" name="Oval 4">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5542"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5544"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214313"/>
            <a:ext cx="9144000" cy="4154984"/>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کارمند یابی ( شناسائی داوطلبان واجد شرایط)</a:t>
            </a:r>
          </a:p>
          <a:p>
            <a:pPr algn="ctr">
              <a:lnSpc>
                <a:spcPct val="150000"/>
              </a:lnSpc>
            </a:pPr>
            <a:endParaRPr lang="fa-IR" sz="48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r>
              <a:rPr lang="fa-IR" sz="3200" dirty="0" smtClean="0">
                <a:solidFill>
                  <a:srgbClr val="5D110F"/>
                </a:solidFill>
                <a:cs typeface="B Titr" pitchFamily="2" charset="-78"/>
              </a:rPr>
              <a:t>تبلیغ به عنوان یک منبع کارمند یابی </a:t>
            </a:r>
            <a:endParaRPr lang="fa-IR" sz="3200" dirty="0">
              <a:solidFill>
                <a:srgbClr val="5D110F"/>
              </a:solidFill>
              <a:cs typeface="B Titr" pitchFamily="2" charset="-78"/>
            </a:endParaRPr>
          </a:p>
        </p:txBody>
      </p:sp>
      <p:cxnSp>
        <p:nvCxnSpPr>
          <p:cNvPr id="3" name="Straight Connector 2"/>
          <p:cNvCxnSpPr/>
          <p:nvPr/>
        </p:nvCxnSpPr>
        <p:spPr>
          <a:xfrm>
            <a:off x="928663"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138093"/>
            <a:ext cx="9001125" cy="4955203"/>
          </a:xfrm>
          <a:prstGeom prst="rect">
            <a:avLst/>
          </a:prstGeom>
          <a:noFill/>
          <a:ln w="9525">
            <a:noFill/>
            <a:miter lim="800000"/>
            <a:headEnd/>
            <a:tailEnd/>
          </a:ln>
        </p:spPr>
        <p:txBody>
          <a:bodyPr>
            <a:spAutoFit/>
          </a:bodyPr>
          <a:lstStyle/>
          <a:p>
            <a:pPr indent="355600" algn="justLow">
              <a:spcBef>
                <a:spcPts val="600"/>
              </a:spcBef>
              <a:spcAft>
                <a:spcPts val="600"/>
              </a:spcAft>
              <a:buFontTx/>
              <a:buBlip>
                <a:blip r:embed="rId2"/>
              </a:buBlip>
            </a:pPr>
            <a:r>
              <a:rPr lang="fa-IR" sz="2800" dirty="0" smtClean="0">
                <a:cs typeface="B Nazanin" pitchFamily="2" charset="-78"/>
              </a:rPr>
              <a:t>پس از اینکه مدیر اجازه یافت افرادی را استخدام نماید ، گام بعدی این است که داوطلبان را مشخص نماید ، که احتمالأ این کار را از طریق شناسائی افراد واجد شرایط از میان کارکنان ( منبع داخلی ) و یا از منابع خارجی انجام خواهد داد. کارمند یابی ( شناسائی افراد واجد شرایط ) از آن جهت اهمیت دارد که هر قدر داوطلب بیشتر شود مدیر حق گزینش بیشتری خواهد داشت.</a:t>
            </a:r>
          </a:p>
          <a:p>
            <a:pPr indent="355600" algn="justLow">
              <a:spcBef>
                <a:spcPts val="600"/>
              </a:spcBef>
              <a:spcAft>
                <a:spcPts val="600"/>
              </a:spcAft>
              <a:buFontTx/>
              <a:buBlip>
                <a:blip r:embed="rId2"/>
              </a:buBlip>
            </a:pPr>
            <a:endParaRPr lang="fa-IR" sz="7200" dirty="0" smtClean="0">
              <a:cs typeface="B Nazanin" pitchFamily="2" charset="-78"/>
            </a:endParaRPr>
          </a:p>
          <a:p>
            <a:pPr indent="355600" algn="justLow">
              <a:spcBef>
                <a:spcPts val="600"/>
              </a:spcBef>
              <a:spcAft>
                <a:spcPts val="600"/>
              </a:spcAft>
              <a:buFontTx/>
              <a:buBlip>
                <a:blip r:embed="rId2"/>
              </a:buBlip>
            </a:pPr>
            <a:r>
              <a:rPr lang="fa-IR" sz="2800" dirty="0" smtClean="0">
                <a:cs typeface="B Nazanin" pitchFamily="2" charset="-78"/>
              </a:rPr>
              <a:t>برای اینکه از صفحه تبلیغ روزنامه ها جهت شناسائی افراد واجد شرایط به شیوه ای موفقیت آمیز استفاده نمود ، باید به دو مسئله توجه نمود :رسانه ای که مورد استفاده قرار می گیرد و ساختار تبلیغ.</a:t>
            </a: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957732" y="45091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سازمان های کاریاب به عنوان یک منبع تامین نیروی کار</a:t>
            </a:r>
            <a:endParaRPr lang="fa-IR" sz="3200" dirty="0">
              <a:solidFill>
                <a:srgbClr val="5D110F"/>
              </a:solidFill>
              <a:cs typeface="B Titr" pitchFamily="2" charset="-78"/>
            </a:endParaRPr>
          </a:p>
        </p:txBody>
      </p:sp>
      <p:cxnSp>
        <p:nvCxnSpPr>
          <p:cNvPr id="3" name="Straight Connector 2"/>
          <p:cNvCxnSpPr/>
          <p:nvPr/>
        </p:nvCxnSpPr>
        <p:spPr>
          <a:xfrm>
            <a:off x="971600"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71438" y="908720"/>
            <a:ext cx="9001125" cy="5601533"/>
          </a:xfrm>
          <a:prstGeom prst="rect">
            <a:avLst/>
          </a:prstGeom>
          <a:noFill/>
          <a:ln w="9525">
            <a:noFill/>
            <a:miter lim="800000"/>
            <a:headEnd/>
            <a:tailEnd/>
          </a:ln>
        </p:spPr>
        <p:txBody>
          <a:bodyPr>
            <a:spAutoFit/>
          </a:bodyPr>
          <a:lstStyle/>
          <a:p>
            <a:pPr marL="355600" indent="-355600" algn="justLow">
              <a:spcBef>
                <a:spcPts val="600"/>
              </a:spcBef>
              <a:spcAft>
                <a:spcPts val="600"/>
              </a:spcAft>
              <a:buFontTx/>
              <a:buBlip>
                <a:blip r:embed="rId2"/>
              </a:buBlip>
              <a:defRPr/>
            </a:pPr>
            <a:r>
              <a:rPr lang="fa-IR" sz="2800" b="1" dirty="0" smtClean="0">
                <a:latin typeface="Arial" pitchFamily="34" charset="0"/>
                <a:cs typeface="B Nazanin" pitchFamily="2" charset="-78"/>
              </a:rPr>
              <a:t>سازمان های کاریاب بر سه دسته اند :</a:t>
            </a:r>
          </a:p>
          <a:p>
            <a:pPr marL="355600" indent="-355600" algn="justLow">
              <a:spcBef>
                <a:spcPts val="600"/>
              </a:spcBef>
              <a:spcAft>
                <a:spcPts val="600"/>
              </a:spcAft>
              <a:buFontTx/>
              <a:buBlip>
                <a:blip r:embed="rId2"/>
              </a:buBlip>
              <a:defRPr/>
            </a:pPr>
            <a:r>
              <a:rPr lang="fa-IR" sz="2800" dirty="0" smtClean="0">
                <a:latin typeface="Arial" pitchFamily="34" charset="0"/>
                <a:cs typeface="B Nazanin" pitchFamily="2" charset="-78"/>
              </a:rPr>
              <a:t>1) سازمان هایی که به وسیله دولت های مرکزی ، ایالتی یا محلی اداره می شوند.</a:t>
            </a:r>
          </a:p>
          <a:p>
            <a:pPr marL="355600" indent="-355600" algn="justLow">
              <a:spcBef>
                <a:spcPts val="600"/>
              </a:spcBef>
              <a:spcAft>
                <a:spcPts val="600"/>
              </a:spcAft>
              <a:buFontTx/>
              <a:buBlip>
                <a:blip r:embed="rId2"/>
              </a:buBlip>
              <a:defRPr/>
            </a:pPr>
            <a:r>
              <a:rPr lang="fa-IR" sz="2800" dirty="0" smtClean="0">
                <a:latin typeface="Arial" pitchFamily="34" charset="0"/>
                <a:cs typeface="B Nazanin" pitchFamily="2" charset="-78"/>
              </a:rPr>
              <a:t>2)سازمان های غیر انتفاعی.</a:t>
            </a:r>
          </a:p>
          <a:p>
            <a:pPr marL="355600" indent="-355600" algn="justLow">
              <a:spcBef>
                <a:spcPts val="600"/>
              </a:spcBef>
              <a:spcAft>
                <a:spcPts val="600"/>
              </a:spcAft>
              <a:buFontTx/>
              <a:buBlip>
                <a:blip r:embed="rId2"/>
              </a:buBlip>
              <a:defRPr/>
            </a:pPr>
            <a:r>
              <a:rPr lang="fa-IR" sz="2800" dirty="0" smtClean="0">
                <a:latin typeface="Arial" pitchFamily="34" charset="0"/>
                <a:cs typeface="B Nazanin" pitchFamily="2" charset="-78"/>
              </a:rPr>
              <a:t>3)سازمان های خصوصی.</a:t>
            </a:r>
          </a:p>
          <a:p>
            <a:pPr marL="355600" indent="-355600" algn="justLow">
              <a:spcBef>
                <a:spcPts val="600"/>
              </a:spcBef>
              <a:spcAft>
                <a:spcPts val="600"/>
              </a:spcAft>
              <a:buFontTx/>
              <a:buBlip>
                <a:blip r:embed="rId2"/>
              </a:buBlip>
              <a:defRPr/>
            </a:pPr>
            <a:r>
              <a:rPr lang="fa-IR" sz="2800" dirty="0" smtClean="0">
                <a:latin typeface="Arial" pitchFamily="34" charset="0"/>
                <a:cs typeface="B Nazanin" pitchFamily="2" charset="-78"/>
              </a:rPr>
              <a:t>سازمان های کاریاب که بوسیله دولت ایالتی اداره می شوند تحت نظر وزارت کار ، اداره و هماهنگ می شوند و دارای بانک اطلاعاتی رایانه ای(از مشاغل ) هستند و دفاتر کاریاب ایالتی با یکدیگر ارتباط دارند.بسیاری از کارگران و کارمندان جهت گرفتن شغل بهاین سازمان ها مراجعه می کنند.</a:t>
            </a:r>
          </a:p>
          <a:p>
            <a:pPr marL="355600" indent="-355600" algn="justLow">
              <a:spcBef>
                <a:spcPts val="600"/>
              </a:spcBef>
              <a:spcAft>
                <a:spcPts val="600"/>
              </a:spcAft>
              <a:buFontTx/>
              <a:buBlip>
                <a:blip r:embed="rId2"/>
              </a:buBlip>
              <a:defRPr/>
            </a:pPr>
            <a:r>
              <a:rPr lang="fa-IR" sz="2800" dirty="0" smtClean="0">
                <a:latin typeface="Arial" pitchFamily="34" charset="0"/>
                <a:cs typeface="B Nazanin" pitchFamily="2" charset="-78"/>
              </a:rPr>
              <a:t>دسته دوم سازمان های غیر انتفاعی هستند.بسیاری از سازمان های فنی و حرفه ای دارای واحد هائی هستند که به اعضا کمک میکنند شغل بیابند.</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6566"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6568"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07379" y="404664"/>
            <a:ext cx="8857109" cy="5955476"/>
          </a:xfrm>
          <a:prstGeom prst="rect">
            <a:avLst/>
          </a:prstGeom>
          <a:noFill/>
          <a:ln w="9525">
            <a:noFill/>
            <a:miter lim="800000"/>
            <a:headEnd/>
            <a:tailEnd/>
          </a:ln>
        </p:spPr>
        <p:txBody>
          <a:bodyPr wrap="square">
            <a:spAutoFit/>
          </a:bodyPr>
          <a:lstStyle/>
          <a:p>
            <a:pPr indent="363538" algn="justLow">
              <a:spcBef>
                <a:spcPts val="1800"/>
              </a:spcBef>
              <a:buFontTx/>
              <a:buBlip>
                <a:blip r:embed="rId2"/>
              </a:buBlip>
              <a:defRPr/>
            </a:pPr>
            <a:r>
              <a:rPr lang="fa-IR" sz="2700" dirty="0" smtClean="0">
                <a:latin typeface="Arial" pitchFamily="34" charset="0"/>
                <a:cs typeface="B Nazanin" pitchFamily="2" charset="-78"/>
              </a:rPr>
              <a:t>سازمان های کار یاب خصوصی از مهم ترین سازمان هائی هستند که کارمندان و مدیران ، جهت گرفتن شغل به آنها مراجعه می کنند. این سازمان ها در ازای هر فرم که به متقاضی می دهند ، مبلغی را دریافت می کنند.</a:t>
            </a:r>
          </a:p>
          <a:p>
            <a:pPr indent="363538" algn="justLow">
              <a:spcBef>
                <a:spcPts val="1800"/>
              </a:spcBef>
              <a:buFontTx/>
              <a:buBlip>
                <a:blip r:embed="rId2"/>
              </a:buBlip>
              <a:defRPr/>
            </a:pPr>
            <a:r>
              <a:rPr lang="fa-IR" sz="2700" b="1" dirty="0" smtClean="0">
                <a:latin typeface="Arial" pitchFamily="34" charset="0"/>
                <a:cs typeface="B Nazanin" pitchFamily="2" charset="-78"/>
              </a:rPr>
              <a:t>کارگران موقت :</a:t>
            </a:r>
            <a:r>
              <a:rPr lang="fa-IR" sz="2700" dirty="0" smtClean="0">
                <a:latin typeface="Arial" pitchFamily="34" charset="0"/>
                <a:cs typeface="B Nazanin" pitchFamily="2" charset="-78"/>
              </a:rPr>
              <a:t>بسیاری از کارفرمایان از طریق استخدام کارگران موقت ( از مجرای سازمان های خدماتی)نیروی کار دائمی خود را تکمیل می نمایند.این دسته از کارگران را ” پاره وقت“یا ”کارگران نیمه وقت“نیز می نامند.نیروی کار موقت بسیار زیاد است و تعریف مزبور در بر گیرنده همه کارگرانی است که شغل دائمی ندارند.</a:t>
            </a:r>
          </a:p>
          <a:p>
            <a:pPr indent="363538" algn="justLow">
              <a:spcBef>
                <a:spcPts val="1800"/>
              </a:spcBef>
              <a:buFontTx/>
              <a:buBlip>
                <a:blip r:embed="rId2"/>
              </a:buBlip>
              <a:defRPr/>
            </a:pPr>
            <a:r>
              <a:rPr lang="fa-IR" sz="2700" b="1" dirty="0" smtClean="0">
                <a:latin typeface="Arial" pitchFamily="34" charset="0"/>
                <a:cs typeface="B Nazanin" pitchFamily="2" charset="-78"/>
              </a:rPr>
              <a:t>سازمان های تامین کننده مدیران اجرائی به عنوان منبع تامین کننده نیروی انسانی:</a:t>
            </a:r>
            <a:r>
              <a:rPr lang="fa-IR" sz="2700" dirty="0" smtClean="0">
                <a:latin typeface="Arial" pitchFamily="34" charset="0"/>
                <a:cs typeface="B Nazanin" pitchFamily="2" charset="-78"/>
              </a:rPr>
              <a:t>“سازمان های تامین کننده مدیران اجرائی“ که آنها را ”شکارچیان مغزها“ هم می نامند، سازمان های کاریاب ویژهای هستند که کارفرمایان و یا شرکت ها جهت تامین مدیران ارشد خود به آنها مراجعه می کنند.درصد بسیار اندکی از پست های شرکت به وسیله این افراد احراز می گردد.این مشاغل شامل مدیریت ارشد اجرائی و سرپرستی امور فنی می شود.</a:t>
            </a:r>
            <a:endParaRPr lang="fa-IR" sz="2700" b="1" dirty="0" smtClean="0">
              <a:latin typeface="Arial" pitchFamily="34" charset="0"/>
              <a:cs typeface="B Nazanin" pitchFamily="2" charset="-78"/>
            </a:endParaRPr>
          </a:p>
        </p:txBody>
      </p:sp>
      <p:sp>
        <p:nvSpPr>
          <p:cNvPr id="3" name="Oval 2">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837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6" name="Picture 5"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837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4" name="Straight Connector 3"/>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2875" y="1143000"/>
            <a:ext cx="8929688" cy="3831818"/>
          </a:xfrm>
          <a:prstGeom prst="rect">
            <a:avLst/>
          </a:prstGeom>
          <a:noFill/>
        </p:spPr>
        <p:txBody>
          <a:bodyPr rtlCol="1">
            <a:spAutoFit/>
          </a:bodyPr>
          <a:lstStyle/>
          <a:p>
            <a:pPr marL="450850" indent="-450850" algn="justLow">
              <a:lnSpc>
                <a:spcPct val="150000"/>
              </a:lnSpc>
              <a:spcBef>
                <a:spcPts val="0"/>
              </a:spcBef>
              <a:spcAft>
                <a:spcPts val="0"/>
              </a:spcAft>
              <a:buFontTx/>
              <a:buBlip>
                <a:blip r:embed="rId2"/>
              </a:buBlip>
              <a:defRPr/>
            </a:pPr>
            <a:r>
              <a:rPr lang="fa-IR" sz="2700" b="1" dirty="0">
                <a:latin typeface="Arial" pitchFamily="34" charset="0"/>
                <a:cs typeface="B Nazanin" pitchFamily="2" charset="-78"/>
              </a:rPr>
              <a:t>فصل چهارم : آموزش و توسعه ی </a:t>
            </a:r>
            <a:r>
              <a:rPr lang="fa-IR" sz="2700" b="1" dirty="0" smtClean="0">
                <a:latin typeface="Arial" pitchFamily="34" charset="0"/>
                <a:cs typeface="B Nazanin" pitchFamily="2" charset="-78"/>
              </a:rPr>
              <a:t>نیروی انسانی </a:t>
            </a:r>
            <a:endParaRPr lang="fa-IR" sz="2700" b="1"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توجیه کارکنان ( آشنا کردن افراد با سازمان )</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فرآیند آموزش</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روش های آموزش</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آموزش و توسعه مدیریت</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ارزیابی آموزش و توسعه کارکنان</a:t>
            </a:r>
            <a:endParaRPr lang="fa-IR" sz="2700" dirty="0">
              <a:latin typeface="Arial" pitchFamily="34" charset="0"/>
              <a:cs typeface="B Nazanin" pitchFamily="2" charset="-78"/>
            </a:endParaRPr>
          </a:p>
        </p:txBody>
      </p:sp>
      <p:sp>
        <p:nvSpPr>
          <p:cNvPr id="6" name="Oval 5">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5496" y="548680"/>
            <a:ext cx="9001125" cy="5730800"/>
          </a:xfrm>
          <a:prstGeom prst="rect">
            <a:avLst/>
          </a:prstGeom>
          <a:noFill/>
          <a:ln w="9525">
            <a:noFill/>
            <a:miter lim="800000"/>
            <a:headEnd/>
            <a:tailEnd/>
          </a:ln>
        </p:spPr>
        <p:txBody>
          <a:bodyPr>
            <a:spAutoFit/>
          </a:bodyPr>
          <a:lstStyle/>
          <a:p>
            <a:pPr indent="363538" algn="justLow">
              <a:lnSpc>
                <a:spcPct val="120000"/>
              </a:lnSpc>
              <a:spcBef>
                <a:spcPts val="1200"/>
              </a:spcBef>
              <a:buFontTx/>
              <a:buBlip>
                <a:blip r:embed="rId2"/>
              </a:buBlip>
              <a:defRPr/>
            </a:pPr>
            <a:r>
              <a:rPr lang="fa-IR" sz="2700" b="1" dirty="0" smtClean="0">
                <a:latin typeface="Arial" pitchFamily="34" charset="0"/>
                <a:cs typeface="B Nazanin" pitchFamily="2" charset="-78"/>
              </a:rPr>
              <a:t>دانشگاه ها به عنوان منابع تامین نیروی کار:</a:t>
            </a:r>
            <a:r>
              <a:rPr lang="fa-IR" sz="2700" dirty="0" smtClean="0">
                <a:latin typeface="Arial" pitchFamily="34" charset="0"/>
                <a:cs typeface="B Nazanin" pitchFamily="2" charset="-78"/>
              </a:rPr>
              <a:t>در مورد گزینش افراد از دانشگاه ها دو مساله اصلی وجود دارد.نخست،برای سازمان کاریاب یا کارمند یاب این کار نسبتأ پرهزینه و وقت گیر است.دوم ،گاهی سازمان های کارمند یاب نمی توانندنمی توانند کاری اثربخش انجام دهند.برخی از این سازمان ها که از آمادگی لازم برخوردار نیستند ، علاقه ای به این نوع داوطلبان نشان نمیدهند و خود را برتر می دانند.</a:t>
            </a:r>
          </a:p>
          <a:p>
            <a:pPr indent="363538" algn="justLow">
              <a:lnSpc>
                <a:spcPct val="120000"/>
              </a:lnSpc>
              <a:spcBef>
                <a:spcPts val="1200"/>
              </a:spcBef>
              <a:buFontTx/>
              <a:buBlip>
                <a:blip r:embed="rId2"/>
              </a:buBlip>
              <a:defRPr/>
            </a:pPr>
            <a:r>
              <a:rPr lang="fa-IR" sz="2700" b="1" dirty="0" smtClean="0">
                <a:latin typeface="Arial" pitchFamily="34" charset="0"/>
                <a:cs typeface="B Nazanin" pitchFamily="2" charset="-78"/>
              </a:rPr>
              <a:t>استخدام به هنگام تحصیل( گرفتن کمک هزینه تحصیلی):</a:t>
            </a:r>
            <a:r>
              <a:rPr lang="fa-IR" sz="2700" dirty="0" smtClean="0">
                <a:latin typeface="Arial" pitchFamily="34" charset="0"/>
                <a:cs typeface="B Nazanin" pitchFamily="2" charset="-78"/>
              </a:rPr>
              <a:t>بسیاری از دانشجویان دانشگاه ها به هنگام تحصیل ( با گرفتن کمک هزینه تحصیلی ) ، در استخدام شرکت ها در می آیند.این شیوه استخدام به گونه ای است که دانشجو و کارفرما هر دو برنده می شوند.از دیدگاه دانشجو استخدام در حال تحصیل بدین معنی است که او باید مهارت های مورد نظر شرکت کارفرما را بیاموزد.کارفرمایان میتوانند با این روش افرادی را به استخدام در آورندکه پس از استخدام مفید واقع شوند.</a:t>
            </a:r>
            <a:endParaRPr lang="fa-IR" sz="2700" b="1" dirty="0" smtClean="0">
              <a:latin typeface="Arial" pitchFamily="34" charset="0"/>
              <a:cs typeface="B Nazanin" pitchFamily="2" charset="-78"/>
            </a:endParaRPr>
          </a:p>
        </p:txBody>
      </p:sp>
      <p:sp>
        <p:nvSpPr>
          <p:cNvPr id="3" name="Oval 2">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5837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6" name="Picture 5"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5837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0" y="87313"/>
            <a:ext cx="9144000" cy="769441"/>
          </a:xfrm>
          <a:prstGeom prst="rect">
            <a:avLst/>
          </a:prstGeom>
          <a:noFill/>
          <a:ln w="9525">
            <a:noFill/>
            <a:miter lim="800000"/>
            <a:headEnd/>
            <a:tailEnd/>
          </a:ln>
        </p:spPr>
        <p:txBody>
          <a:bodyPr>
            <a:spAutoFit/>
          </a:bodyPr>
          <a:lstStyle/>
          <a:p>
            <a:pPr algn="ctr">
              <a:lnSpc>
                <a:spcPct val="150000"/>
              </a:lnSpc>
            </a:pPr>
            <a:endParaRPr lang="fa-IR" sz="3200" dirty="0">
              <a:solidFill>
                <a:srgbClr val="5D110F"/>
              </a:solidFill>
              <a:cs typeface="B Titr" pitchFamily="2" charset="-78"/>
            </a:endParaRPr>
          </a:p>
        </p:txBody>
      </p:sp>
      <p:cxnSp>
        <p:nvCxnSpPr>
          <p:cNvPr id="8" name="Straight Connector 7"/>
          <p:cNvCxnSpPr/>
          <p:nvPr/>
        </p:nvCxnSpPr>
        <p:spPr>
          <a:xfrm>
            <a:off x="928662" y="785794"/>
            <a:ext cx="2"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8852" name="TextBox 5"/>
          <p:cNvSpPr txBox="1">
            <a:spLocks noChangeArrowheads="1"/>
          </p:cNvSpPr>
          <p:nvPr/>
        </p:nvSpPr>
        <p:spPr bwMode="auto">
          <a:xfrm>
            <a:off x="71438" y="548680"/>
            <a:ext cx="9001125" cy="5597686"/>
          </a:xfrm>
          <a:prstGeom prst="rect">
            <a:avLst/>
          </a:prstGeom>
          <a:noFill/>
          <a:ln w="9525">
            <a:noFill/>
            <a:miter lim="800000"/>
            <a:headEnd/>
            <a:tailEnd/>
          </a:ln>
        </p:spPr>
        <p:txBody>
          <a:bodyPr>
            <a:spAutoFit/>
          </a:bodyPr>
          <a:lstStyle/>
          <a:p>
            <a:pPr indent="355600" algn="justLow">
              <a:lnSpc>
                <a:spcPct val="150000"/>
              </a:lnSpc>
              <a:spcBef>
                <a:spcPts val="1200"/>
              </a:spcBef>
              <a:buFontTx/>
              <a:buBlip>
                <a:blip r:embed="rId2"/>
              </a:buBlip>
            </a:pPr>
            <a:r>
              <a:rPr lang="fa-IR" sz="2600" b="1" dirty="0" smtClean="0">
                <a:cs typeface="B Nazanin" pitchFamily="2" charset="-78"/>
              </a:rPr>
              <a:t>معرف ها و مراجعه شخصی ، به عنوان منابع تامین کننده نیروی کار:</a:t>
            </a:r>
            <a:r>
              <a:rPr lang="fa-IR" sz="2600" dirty="0" smtClean="0">
                <a:cs typeface="B Nazanin" pitchFamily="2" charset="-78"/>
              </a:rPr>
              <a:t>یکی دیگر از راه های تامین نیرو استفاده از معرف هاست. شرکت ها نیاز های خود را در خبرنامه سازمان اعلام می کنند و اعلامیه ها را به دیوار می چسبانند. برای یک سازمان یا کسی که افراد واجد شرایط را معرفی کند جوایزی در نظر گرفته می شود.</a:t>
            </a:r>
          </a:p>
          <a:p>
            <a:pPr indent="355600" algn="justLow">
              <a:lnSpc>
                <a:spcPct val="150000"/>
              </a:lnSpc>
              <a:spcBef>
                <a:spcPts val="1200"/>
              </a:spcBef>
              <a:buFontTx/>
              <a:buBlip>
                <a:blip r:embed="rId2"/>
              </a:buBlip>
            </a:pPr>
            <a:r>
              <a:rPr lang="fa-IR" sz="2600" b="1" dirty="0" smtClean="0">
                <a:cs typeface="B Nazanin" pitchFamily="2" charset="-78"/>
              </a:rPr>
              <a:t>جذب نیرو از طریق شبکه اینترنت:</a:t>
            </a:r>
            <a:r>
              <a:rPr lang="fa-IR" sz="2600" dirty="0" smtClean="0">
                <a:cs typeface="B Nazanin" pitchFamily="2" charset="-78"/>
              </a:rPr>
              <a:t>بسیاری از شرکت های بزرگ با استفاده از شبکه اینترنت در صدد جذب نیرو برمی آیند.از نظر هزینه و زمان به صرفه است.کسانی که به تبلیغ شرکت ” دعوت به همکاری“در شبکه دسترسی پیدا می کنند، ظرف یک روز به آن پاسخ می دهند ، ولی شرکتی که از طریق روزنامه افراد را به همکاری دعوت می نماید شاید تا یک هفته پس از دادن اعلامیه منتظر پاسخ بماند.</a:t>
            </a:r>
            <a:endParaRPr lang="fa-IR" sz="26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7885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7885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استخدام نیروی کار ناهمگون</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124744"/>
            <a:ext cx="9001125" cy="5693866"/>
          </a:xfrm>
          <a:prstGeom prst="rect">
            <a:avLst/>
          </a:prstGeom>
          <a:noFill/>
          <a:ln w="9525">
            <a:noFill/>
            <a:miter lim="800000"/>
            <a:headEnd/>
            <a:tailEnd/>
          </a:ln>
        </p:spPr>
        <p:txBody>
          <a:bodyPr>
            <a:spAutoFit/>
          </a:bodyPr>
          <a:lstStyle/>
          <a:p>
            <a:pPr indent="363538" algn="justLow">
              <a:buFontTx/>
              <a:buBlip>
                <a:blip r:embed="rId2"/>
              </a:buBlip>
              <a:defRPr/>
            </a:pPr>
            <a:r>
              <a:rPr lang="fa-IR" sz="2800" dirty="0" smtClean="0">
                <a:latin typeface="Arial" pitchFamily="34" charset="0"/>
                <a:cs typeface="B Nazanin" pitchFamily="2" charset="-78"/>
              </a:rPr>
              <a:t>گزینش واستخدام نیروی کار ناهمگون نه تنها یک مسئولیت اجتماعی به حساب می آید ، بلکه امری ضروری است.ترکیب نیروی کار ایالات متحده با سرعتی فزاینده در حال تغییر است واین بدان معنی است که در امر گزینش و استخدام نیروی کار مسن تر، گروه های اقلیت و زنان گام های خاصی باید برداشته شود.</a:t>
            </a:r>
          </a:p>
          <a:p>
            <a:pPr indent="363538" algn="justLow">
              <a:buFontTx/>
              <a:buBlip>
                <a:blip r:embed="rId2"/>
              </a:buBlip>
              <a:defRPr/>
            </a:pPr>
            <a:r>
              <a:rPr lang="fa-IR" sz="2800" b="1" dirty="0" smtClean="0">
                <a:latin typeface="Arial" pitchFamily="34" charset="0"/>
                <a:cs typeface="B Nazanin" pitchFamily="2" charset="-78"/>
              </a:rPr>
              <a:t>کارگران سالخورده به عنوان یک منبع تامین کننده نیروی انسانی:</a:t>
            </a:r>
            <a:r>
              <a:rPr lang="fa-IR" sz="2800" dirty="0" smtClean="0">
                <a:latin typeface="Arial" pitchFamily="34" charset="0"/>
                <a:cs typeface="B Nazanin" pitchFamily="2" charset="-78"/>
              </a:rPr>
              <a:t>شرکت ها نیروی کار سالخورده را به عنوان یکی از منابع تامین کننده نیروی انسانی به حساب می آورند و در این باره چندین دلیل ارائه می نمایند.یک دلیل این است که به سبب بازنشستگی های زود هنگام و باز خرید خدمت، بسیاری از کارکنان پیش ازرسیدن به سن بازنشستگی از سازمان ها اخراج شده اند و مایل هستند که یکبار دیگر به بازار کار وارد شوند.با توجه به تغییراتی که در سایه سن به وجود می آید، توانائی های فیزیکی ، عملکرد شناختی و شخصیتی </a:t>
            </a:r>
            <a:endParaRPr lang="fa-IR" sz="28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0800000">
            <a:off x="928663" y="1071546"/>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142875" y="476672"/>
            <a:ext cx="8821613" cy="5724644"/>
          </a:xfrm>
          <a:prstGeom prst="rect">
            <a:avLst/>
          </a:prstGeom>
          <a:noFill/>
          <a:ln w="9525">
            <a:noFill/>
            <a:miter lim="800000"/>
            <a:headEnd/>
            <a:tailEnd/>
          </a:ln>
        </p:spPr>
        <p:txBody>
          <a:bodyPr wrap="square">
            <a:spAutoFit/>
          </a:bodyPr>
          <a:lstStyle/>
          <a:p>
            <a:pPr indent="363538">
              <a:spcBef>
                <a:spcPts val="1800"/>
              </a:spcBef>
              <a:defRPr/>
            </a:pPr>
            <a:r>
              <a:rPr lang="fa-IR" sz="2800" dirty="0" smtClean="0">
                <a:latin typeface="Arial" pitchFamily="34" charset="0"/>
                <a:cs typeface="B Nazanin" pitchFamily="2" charset="-78"/>
              </a:rPr>
              <a:t>نمیتوانند بر بازده فرد اثر بگذارند ، مگر اینکه شغل مورد بحث نیاز به توانا ئی های جسمی بالایی داشته باشد.</a:t>
            </a:r>
          </a:p>
          <a:p>
            <a:pPr indent="363538" algn="justLow">
              <a:spcBef>
                <a:spcPts val="1800"/>
              </a:spcBef>
              <a:buFontTx/>
              <a:buBlip>
                <a:blip r:embed="rId2"/>
              </a:buBlip>
              <a:defRPr/>
            </a:pPr>
            <a:r>
              <a:rPr lang="fa-IR" sz="2800" b="1" dirty="0" smtClean="0">
                <a:latin typeface="Arial" pitchFamily="34" charset="0"/>
                <a:cs typeface="B Nazanin" pitchFamily="2" charset="-78"/>
              </a:rPr>
              <a:t>استخدام پدر یا مادر مجرد:</a:t>
            </a:r>
            <a:r>
              <a:rPr lang="fa-IR" sz="2800" dirty="0" smtClean="0">
                <a:latin typeface="Arial" pitchFamily="34" charset="0"/>
                <a:cs typeface="B Nazanin" pitchFamily="2" charset="-78"/>
              </a:rPr>
              <a:t>حدود دو سوم پدران و مادران مجرد در آمریکا مشغول کار هستند.اجرای برنامه های مبتنی بر ”زمان کار انعطاف پذیر ” به کارکنان این امکان را می دهد که ساعات کار خود را انعطاف پذیر نمایند.سازمان ها علاوه بر اجرای برنامه های کار انعطاف پذیر باید مدیران و سرپرستان خود را آموزش دهند تا نسبت به مسائلی که پدران و مادران مجرد با آنها روبرو می شوند ، حساسیت نشان دهند.</a:t>
            </a:r>
          </a:p>
          <a:p>
            <a:pPr indent="363538" algn="justLow">
              <a:spcBef>
                <a:spcPts val="1800"/>
              </a:spcBef>
              <a:buFontTx/>
              <a:buBlip>
                <a:blip r:embed="rId2"/>
              </a:buBlip>
              <a:defRPr/>
            </a:pPr>
            <a:r>
              <a:rPr lang="fa-IR" sz="2800" b="1" dirty="0" smtClean="0">
                <a:latin typeface="Arial" pitchFamily="34" charset="0"/>
                <a:cs typeface="B Nazanin" pitchFamily="2" charset="-78"/>
              </a:rPr>
              <a:t>استخدام گروه های اقلیت وزنان:</a:t>
            </a:r>
            <a:r>
              <a:rPr lang="fa-IR" sz="2800" dirty="0" smtClean="0">
                <a:latin typeface="Arial" pitchFamily="34" charset="0"/>
                <a:cs typeface="B Nazanin" pitchFamily="2" charset="-78"/>
              </a:rPr>
              <a:t>شرکت ها ناگزیرند برای جذب اقلیت ها و زنان برنامه های جامع تدوین نمایند.برنامه هائی که شامل سیاست های مربوط به ارزیابی مجدد کار کنان ، برنامه های کاری انعطاف پذیر ، طرح ریزی مجدد شغل و برنامه های مربوط به مزایای کار انعطاف پذیر گردد.</a:t>
            </a:r>
            <a:endParaRPr lang="fa-IR" sz="28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0800000">
            <a:off x="928663" y="1071546"/>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179512" y="357167"/>
            <a:ext cx="8821613" cy="5940088"/>
          </a:xfrm>
          <a:prstGeom prst="rect">
            <a:avLst/>
          </a:prstGeom>
          <a:noFill/>
          <a:ln w="9525">
            <a:noFill/>
            <a:miter lim="800000"/>
            <a:headEnd/>
            <a:tailEnd/>
          </a:ln>
        </p:spPr>
        <p:txBody>
          <a:bodyPr wrap="square">
            <a:spAutoFit/>
          </a:bodyPr>
          <a:lstStyle/>
          <a:p>
            <a:pPr indent="363538" algn="justLow">
              <a:lnSpc>
                <a:spcPct val="150000"/>
              </a:lnSpc>
              <a:buFontTx/>
              <a:buBlip>
                <a:blip r:embed="rId2"/>
              </a:buBlip>
              <a:defRPr/>
            </a:pPr>
            <a:r>
              <a:rPr lang="fa-IR" sz="3200" b="1" dirty="0" smtClean="0">
                <a:latin typeface="Arial" pitchFamily="34" charset="0"/>
                <a:cs typeface="B Nazanin" pitchFamily="2" charset="-78"/>
              </a:rPr>
              <a:t>دریافت کنندگان کمک از سازمان های خیریه به نیروی کار می پیوندند: </a:t>
            </a:r>
            <a:r>
              <a:rPr lang="fa-IR" sz="3200" dirty="0" smtClean="0">
                <a:latin typeface="Arial" pitchFamily="34" charset="0"/>
                <a:cs typeface="B Nazanin" pitchFamily="2" charset="-78"/>
              </a:rPr>
              <a:t>شرکت ها برای جذب نیروی کار قدیمی، که در زمان کنونی از سازمان های خیریه کمک دریافت می کنند ، می توانند برنامه هائی به نام ”کمک های خیریه برای ایجاد کار ” به اجرا در آورند.موفقیت های برنامه های ”خیریه برای ایجاد کار ” در گرو آموزش هائی است که باید به افراد داده شود و نیز برنامه هائی که در جهت جامعه پذیری افراد انجام گیرد.مشارکت کنندگان در این برنامه ها آموزش های لازم را در چند هفته فرا می گیرئد.</a:t>
            </a:r>
            <a:endParaRPr lang="fa-IR" sz="32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تدوین و استفاده از فرم درخواست کار</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124744"/>
            <a:ext cx="9001125" cy="6340197"/>
          </a:xfrm>
          <a:prstGeom prst="rect">
            <a:avLst/>
          </a:prstGeom>
          <a:noFill/>
          <a:ln w="9525">
            <a:noFill/>
            <a:miter lim="800000"/>
            <a:headEnd/>
            <a:tailEnd/>
          </a:ln>
        </p:spPr>
        <p:txBody>
          <a:bodyPr>
            <a:spAutoFit/>
          </a:bodyPr>
          <a:lstStyle/>
          <a:p>
            <a:pPr indent="363538" algn="justLow">
              <a:buFontTx/>
              <a:buBlip>
                <a:blip r:embed="rId2"/>
              </a:buBlip>
              <a:defRPr/>
            </a:pPr>
            <a:r>
              <a:rPr lang="fa-IR" sz="2800" b="1" dirty="0" smtClean="0">
                <a:latin typeface="Arial" pitchFamily="34" charset="0"/>
                <a:cs typeface="B Nazanin" pitchFamily="2" charset="-78"/>
              </a:rPr>
              <a:t>فرم درخواست کار:</a:t>
            </a:r>
            <a:r>
              <a:rPr lang="fa-IR" sz="2800" dirty="0" smtClean="0">
                <a:latin typeface="Arial" pitchFamily="34" charset="0"/>
                <a:cs typeface="B Nazanin" pitchFamily="2" charset="-78"/>
              </a:rPr>
              <a:t>پس از جمع آوری لیست بلند بالائی از داوطلبان ،فرایند گزینش آغاز می گردد .</a:t>
            </a:r>
            <a:r>
              <a:rPr lang="fa-IR" sz="2800" b="1" dirty="0" smtClean="0">
                <a:latin typeface="Arial" pitchFamily="34" charset="0"/>
                <a:cs typeface="B Nazanin" pitchFamily="2" charset="-78"/>
              </a:rPr>
              <a:t>فرم درخواست کار</a:t>
            </a:r>
            <a:r>
              <a:rPr lang="fa-IR" sz="2800" dirty="0" smtClean="0">
                <a:latin typeface="Arial" pitchFamily="34" charset="0"/>
                <a:cs typeface="B Nazanin" pitchFamily="2" charset="-78"/>
              </a:rPr>
              <a:t> نخستین گام در این فرایند است و یکی از راه های مناسبی است که می توان به سرعت به اطلاعاتی دقیق از گذشته فرد و داوطلب جمع آوری کرد و معمولأ شامل اطلاعاتی در باره میزان تحصیلات ، سابقه کار و نوع تحصیلات فرد می شود.</a:t>
            </a:r>
          </a:p>
          <a:p>
            <a:pPr indent="363538" algn="justLow">
              <a:buFontTx/>
              <a:buBlip>
                <a:blip r:embed="rId2"/>
              </a:buBlip>
              <a:defRPr/>
            </a:pPr>
            <a:r>
              <a:rPr lang="fa-IR" sz="2800" dirty="0" smtClean="0">
                <a:latin typeface="Arial" pitchFamily="34" charset="0"/>
                <a:cs typeface="B Nazanin" pitchFamily="2" charset="-78"/>
              </a:rPr>
              <a:t>یک فرم تکمیل شده شامل چهار دسته ازاطلاعات است:</a:t>
            </a:r>
          </a:p>
          <a:p>
            <a:pPr indent="363538" algn="justLow">
              <a:defRPr/>
            </a:pPr>
            <a:r>
              <a:rPr lang="fa-IR" sz="2800" dirty="0" smtClean="0">
                <a:latin typeface="Arial" pitchFamily="34" charset="0"/>
                <a:cs typeface="B Nazanin" pitchFamily="2" charset="-78"/>
              </a:rPr>
              <a:t>1)بوسیله آن می توان در باره موضوعات اصلی و محتوائی قضاوت کرد.</a:t>
            </a:r>
          </a:p>
          <a:p>
            <a:pPr indent="363538" algn="justLow">
              <a:defRPr/>
            </a:pPr>
            <a:r>
              <a:rPr lang="fa-IR" sz="2800" dirty="0" smtClean="0">
                <a:latin typeface="Arial" pitchFamily="34" charset="0"/>
                <a:cs typeface="B Nazanin" pitchFamily="2" charset="-78"/>
              </a:rPr>
              <a:t>2)می توان در مورد رشد فرد در گذشته و شخصیتی که برای سطح مدیریت اهمیت دارد به نتیجه رسید.</a:t>
            </a:r>
          </a:p>
          <a:p>
            <a:pPr indent="363538" algn="justLow">
              <a:defRPr/>
            </a:pPr>
            <a:r>
              <a:rPr lang="fa-IR" sz="2800" dirty="0" smtClean="0">
                <a:latin typeface="Arial" pitchFamily="34" charset="0"/>
                <a:cs typeface="B Nazanin" pitchFamily="2" charset="-78"/>
              </a:rPr>
              <a:t>3)میتوان در مورد ثبات و پایداری فرد ، بر مبنای سابقه کار و گذشته او ، به نتیجه نسبتأ خوبی دست یافت.</a:t>
            </a:r>
          </a:p>
          <a:p>
            <a:pPr indent="363538" algn="justLow">
              <a:defRPr/>
            </a:pPr>
            <a:r>
              <a:rPr lang="fa-IR" sz="2800" dirty="0" smtClean="0">
                <a:latin typeface="Arial" pitchFamily="34" charset="0"/>
                <a:cs typeface="B Nazanin" pitchFamily="2" charset="-78"/>
              </a:rPr>
              <a:t>4)میتوان پیش بینی نمود که آیا داوطلب در شغل خود موفق خواهد بود یا نه؟ </a:t>
            </a:r>
          </a:p>
          <a:p>
            <a:pPr indent="363538" algn="justLow">
              <a:lnSpc>
                <a:spcPct val="150000"/>
              </a:lnSpc>
              <a:buFontTx/>
              <a:buBlip>
                <a:blip r:embed="rId2"/>
              </a:buBlip>
              <a:defRPr/>
            </a:pP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فرصت برابر و فرم درخواست کار</a:t>
            </a:r>
            <a:endParaRPr lang="fa-IR" sz="3200" dirty="0">
              <a:solidFill>
                <a:srgbClr val="5D110F"/>
              </a:solidFill>
              <a:cs typeface="B Titr" pitchFamily="2" charset="-78"/>
            </a:endParaRPr>
          </a:p>
        </p:txBody>
      </p:sp>
      <p:cxnSp>
        <p:nvCxnSpPr>
          <p:cNvPr id="3" name="Straight Connector 2"/>
          <p:cNvCxnSpPr/>
          <p:nvPr/>
        </p:nvCxnSpPr>
        <p:spPr>
          <a:xfrm>
            <a:off x="928663" y="112474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142875" y="1268760"/>
            <a:ext cx="8749605" cy="3785652"/>
          </a:xfrm>
          <a:prstGeom prst="rect">
            <a:avLst/>
          </a:prstGeom>
          <a:noFill/>
          <a:ln w="9525">
            <a:noFill/>
            <a:miter lim="800000"/>
            <a:headEnd/>
            <a:tailEnd/>
          </a:ln>
        </p:spPr>
        <p:txBody>
          <a:bodyPr wrap="square">
            <a:spAutoFit/>
          </a:bodyPr>
          <a:lstStyle/>
          <a:p>
            <a:pPr indent="363538" algn="justLow">
              <a:lnSpc>
                <a:spcPct val="150000"/>
              </a:lnSpc>
              <a:buFontTx/>
              <a:buBlip>
                <a:blip r:embed="rId2"/>
              </a:buBlip>
              <a:defRPr/>
            </a:pPr>
            <a:r>
              <a:rPr lang="fa-IR" sz="3200" dirty="0" smtClean="0">
                <a:latin typeface="Arial" pitchFamily="34" charset="0"/>
                <a:cs typeface="B Nazanin" pitchFamily="2" charset="-78"/>
              </a:rPr>
              <a:t>شرکت ها باید به صورتی دقیق برگ درخواست کار را بررسی نمایند تا مبادا قانون مربوط به دادن فرصت برابر به همگان نقض شود.پرسش هائی در باره نژاد ، مذهب ، سن ، جنس یا ملیت شخص در زمان تولد به طور کلی غیر قانوانی نمی باشند.ولی در برخی از ایالت ها هم غیر قانونی هستند.</a:t>
            </a:r>
            <a:endParaRPr lang="fa-IR" sz="32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1714488"/>
            <a:ext cx="7215239" cy="1615827"/>
          </a:xfrm>
          <a:prstGeom prst="rect">
            <a:avLst/>
          </a:prstGeom>
          <a:noFill/>
        </p:spPr>
        <p:txBody>
          <a:bodyPr rtlCol="1">
            <a:spAutoFit/>
          </a:bodyPr>
          <a:lstStyle/>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آزمون و انتخاب کارکنان</a:t>
            </a:r>
            <a:endParaRPr lang="fa-IR" sz="7200" dirty="0">
              <a:solidFill>
                <a:srgbClr val="990000"/>
              </a:solidFill>
              <a:effectLst>
                <a:glow rad="63500">
                  <a:schemeClr val="accent6">
                    <a:satMod val="175000"/>
                    <a:alpha val="40000"/>
                  </a:schemeClr>
                </a:glow>
              </a:effectLst>
              <a:latin typeface="Arial" pitchFamily="34" charset="0"/>
              <a:cs typeface="B Titr" pitchFamily="2" charset="-78"/>
            </a:endParaRPr>
          </a:p>
        </p:txBody>
      </p:sp>
      <p:sp>
        <p:nvSpPr>
          <p:cNvPr id="64515" name="Rectangle 8"/>
          <p:cNvSpPr>
            <a:spLocks noChangeArrowheads="1"/>
          </p:cNvSpPr>
          <p:nvPr/>
        </p:nvSpPr>
        <p:spPr bwMode="auto">
          <a:xfrm>
            <a:off x="6738938" y="642938"/>
            <a:ext cx="1833562" cy="830262"/>
          </a:xfrm>
          <a:prstGeom prst="rect">
            <a:avLst/>
          </a:prstGeom>
          <a:noFill/>
          <a:ln w="9525">
            <a:noFill/>
            <a:miter lim="800000"/>
            <a:headEnd/>
            <a:tailEnd/>
          </a:ln>
        </p:spPr>
        <p:txBody>
          <a:bodyPr wrap="none">
            <a:spAutoFit/>
          </a:bodyPr>
          <a:lstStyle/>
          <a:p>
            <a:pPr>
              <a:lnSpc>
                <a:spcPct val="150000"/>
              </a:lnSpc>
            </a:pPr>
            <a:r>
              <a:rPr lang="fa-IR" sz="3200">
                <a:solidFill>
                  <a:srgbClr val="5D110F"/>
                </a:solidFill>
                <a:cs typeface="B Titr" pitchFamily="2" charset="-78"/>
              </a:rPr>
              <a:t>فصل سوم :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451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452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142852"/>
            <a:ext cx="9144000" cy="6809556"/>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اصول آزمون و انتخاب کارکنان</a:t>
            </a:r>
          </a:p>
          <a:p>
            <a:pPr algn="ctr">
              <a:lnSpc>
                <a:spcPct val="150000"/>
              </a:lnSpc>
            </a:pPr>
            <a:endParaRPr lang="fa-IR" sz="3600" dirty="0" smtClean="0">
              <a:solidFill>
                <a:srgbClr val="5D110F"/>
              </a:solidFill>
              <a:cs typeface="B Titr" pitchFamily="2" charset="-78"/>
            </a:endParaRPr>
          </a:p>
          <a:p>
            <a:pPr algn="ctr">
              <a:lnSpc>
                <a:spcPct val="150000"/>
              </a:lnSpc>
            </a:pPr>
            <a:r>
              <a:rPr lang="fa-IR" sz="3200" dirty="0" smtClean="0">
                <a:solidFill>
                  <a:srgbClr val="5D110F"/>
                </a:solidFill>
                <a:cs typeface="B Titr" pitchFamily="2" charset="-78"/>
              </a:rPr>
              <a:t>اهمیت دقت در گزینش</a:t>
            </a: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a:solidFill>
                <a:srgbClr val="5D110F"/>
              </a:solidFill>
              <a:cs typeface="B Titr" pitchFamily="2" charset="-78"/>
            </a:endParaRPr>
          </a:p>
        </p:txBody>
      </p:sp>
      <p:cxnSp>
        <p:nvCxnSpPr>
          <p:cNvPr id="3" name="Straight Connector 2"/>
          <p:cNvCxnSpPr/>
          <p:nvPr/>
        </p:nvCxnSpPr>
        <p:spPr>
          <a:xfrm>
            <a:off x="957732"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933683"/>
            <a:ext cx="9001125" cy="5447645"/>
          </a:xfrm>
          <a:prstGeom prst="rect">
            <a:avLst/>
          </a:prstGeom>
          <a:noFill/>
          <a:ln w="9525">
            <a:noFill/>
            <a:miter lim="800000"/>
            <a:headEnd/>
            <a:tailEnd/>
          </a:ln>
        </p:spPr>
        <p:txBody>
          <a:bodyPr wrap="square">
            <a:spAutoFit/>
          </a:bodyPr>
          <a:lstStyle/>
          <a:p>
            <a:pPr indent="363538" algn="justLow">
              <a:buFontTx/>
              <a:buBlip>
                <a:blip r:embed="rId2"/>
              </a:buBlip>
              <a:defRPr/>
            </a:pPr>
            <a:r>
              <a:rPr lang="fa-IR" sz="2800" dirty="0" smtClean="0">
                <a:latin typeface="Arial" pitchFamily="34" charset="0"/>
                <a:cs typeface="B Nazanin" pitchFamily="2" charset="-78"/>
              </a:rPr>
              <a:t>پس از جمع آوری برگه های تکمیل شده درخواست شغل ، گام بعدی این است که ، برای شغل مورد نظر بهترین فرد را انتخاب نمود.</a:t>
            </a:r>
          </a:p>
          <a:p>
            <a:pPr indent="363538" algn="justLow">
              <a:buFontTx/>
              <a:buBlip>
                <a:blip r:embed="rId2"/>
              </a:buBlip>
              <a:defRPr/>
            </a:pPr>
            <a:endParaRPr lang="fa-IR" sz="4000" dirty="0" smtClean="0">
              <a:latin typeface="Arial" pitchFamily="34" charset="0"/>
              <a:cs typeface="B Nazanin" pitchFamily="2" charset="-78"/>
            </a:endParaRPr>
          </a:p>
          <a:p>
            <a:pPr indent="363538" algn="justLow">
              <a:buFontTx/>
              <a:buBlip>
                <a:blip r:embed="rId2"/>
              </a:buBlip>
              <a:defRPr/>
            </a:pPr>
            <a:r>
              <a:rPr lang="fa-IR" sz="2800" dirty="0" smtClean="0">
                <a:latin typeface="Arial" pitchFamily="34" charset="0"/>
                <a:cs typeface="B Nazanin" pitchFamily="2" charset="-78"/>
              </a:rPr>
              <a:t>به سه دلیل گزینش کارکنان از اهمیت زیادی برخوردار است.</a:t>
            </a:r>
          </a:p>
          <a:p>
            <a:pPr indent="363538" algn="justLow">
              <a:buFontTx/>
              <a:buBlip>
                <a:blip r:embed="rId2"/>
              </a:buBlip>
              <a:defRPr/>
            </a:pPr>
            <a:r>
              <a:rPr lang="fa-IR" sz="2800" dirty="0" smtClean="0">
                <a:latin typeface="Arial" pitchFamily="34" charset="0"/>
                <a:cs typeface="B Nazanin" pitchFamily="2" charset="-78"/>
              </a:rPr>
              <a:t>1)عملکرد فرد تا حد زیادی به عملکرد زیر دستان بستگی دارد.</a:t>
            </a:r>
          </a:p>
          <a:p>
            <a:pPr indent="363538" algn="justLow">
              <a:buFontTx/>
              <a:buBlip>
                <a:blip r:embed="rId2"/>
              </a:buBlip>
              <a:defRPr/>
            </a:pPr>
            <a:r>
              <a:rPr lang="fa-IR" sz="2800" dirty="0" smtClean="0">
                <a:latin typeface="Arial" pitchFamily="34" charset="0"/>
                <a:cs typeface="B Nazanin" pitchFamily="2" charset="-78"/>
              </a:rPr>
              <a:t>2)بدلیل پر هزینه بودن فرایند گزینش و استخدام کارکنان.</a:t>
            </a:r>
          </a:p>
          <a:p>
            <a:pPr indent="363538" algn="justLow">
              <a:buFontTx/>
              <a:buBlip>
                <a:blip r:embed="rId2"/>
              </a:buBlip>
              <a:defRPr/>
            </a:pPr>
            <a:r>
              <a:rPr lang="fa-IR" sz="2800" dirty="0" smtClean="0">
                <a:latin typeface="Arial" pitchFamily="34" charset="0"/>
                <a:cs typeface="B Nazanin" pitchFamily="2" charset="-78"/>
              </a:rPr>
              <a:t>3)کارکنانی که دارای ویژگی ها ومهارت های لازم باشند ،می توانند برای خود و شرکت کار بهتری انجام دهند.</a:t>
            </a:r>
          </a:p>
          <a:p>
            <a:pPr indent="363538" algn="justLow">
              <a:buFontTx/>
              <a:buBlip>
                <a:blip r:embed="rId2"/>
              </a:buBlip>
              <a:defRPr/>
            </a:pPr>
            <a:r>
              <a:rPr lang="fa-IR" sz="2800" b="1" dirty="0" smtClean="0">
                <a:latin typeface="Arial" pitchFamily="34" charset="0"/>
                <a:cs typeface="B Nazanin" pitchFamily="2" charset="-78"/>
              </a:rPr>
              <a:t>رعایت مقررات و غفلت در استخدام:</a:t>
            </a:r>
            <a:r>
              <a:rPr lang="fa-IR" sz="2800" dirty="0" smtClean="0">
                <a:latin typeface="Arial" pitchFamily="34" charset="0"/>
                <a:cs typeface="B Nazanin" pitchFamily="2" charset="-78"/>
              </a:rPr>
              <a:t>گزینش افراد بدون صلاحیت ، آثار حقوقی بر جای می گذارد.دادگاه ها همواره کارفرمایان را مسئول می دانند.شرکتی که افرادی را با سوء سابقه استخدام نماید و بررسی های لازم را انجام نداده باشد ، دست به کاری زده است که آن را ”</a:t>
            </a:r>
            <a:r>
              <a:rPr lang="fa-IR" sz="2800" b="1" dirty="0" smtClean="0">
                <a:latin typeface="Arial" pitchFamily="34" charset="0"/>
                <a:cs typeface="B Nazanin" pitchFamily="2" charset="-78"/>
              </a:rPr>
              <a:t>غفلت در استخدام ”</a:t>
            </a:r>
            <a:r>
              <a:rPr lang="fa-IR" sz="2800" dirty="0" smtClean="0">
                <a:latin typeface="Arial" pitchFamily="34" charset="0"/>
                <a:cs typeface="B Nazanin" pitchFamily="2" charset="-78"/>
              </a:rPr>
              <a:t>می نامند.</a:t>
            </a:r>
            <a:endParaRPr lang="fa-IR" sz="2800" b="1" dirty="0" smtClean="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971600" y="2420888"/>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معتبر بودن آزمون</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124744"/>
            <a:ext cx="9001125" cy="5886227"/>
          </a:xfrm>
          <a:prstGeom prst="rect">
            <a:avLst/>
          </a:prstGeom>
          <a:noFill/>
          <a:ln w="9525">
            <a:noFill/>
            <a:miter lim="800000"/>
            <a:headEnd/>
            <a:tailEnd/>
          </a:ln>
        </p:spPr>
        <p:txBody>
          <a:bodyPr>
            <a:spAutoFit/>
          </a:bodyPr>
          <a:lstStyle/>
          <a:p>
            <a:pPr indent="363538" algn="justLow">
              <a:spcBef>
                <a:spcPts val="1200"/>
              </a:spcBef>
              <a:buFontTx/>
              <a:buBlip>
                <a:blip r:embed="rId2"/>
              </a:buBlip>
              <a:defRPr/>
            </a:pPr>
            <a:r>
              <a:rPr lang="fa-IR" sz="2800" dirty="0" smtClean="0">
                <a:latin typeface="Arial" pitchFamily="34" charset="0"/>
                <a:cs typeface="B Nazanin" pitchFamily="2" charset="-78"/>
              </a:rPr>
              <a:t>آزمون نمونه ای از رفتار یک شخص است ولی برخی از آزمون ها به صورتی روشن تر رفتار افراد نمونه گیری شده را مشخص می سازند.“</a:t>
            </a:r>
            <a:r>
              <a:rPr lang="fa-IR" sz="2800" b="1" dirty="0" smtClean="0">
                <a:latin typeface="Arial" pitchFamily="34" charset="0"/>
                <a:cs typeface="B Nazanin" pitchFamily="2" charset="-78"/>
              </a:rPr>
              <a:t>مقصود از معتبر بودن“</a:t>
            </a:r>
            <a:r>
              <a:rPr lang="fa-IR" sz="2800" dirty="0" smtClean="0">
                <a:latin typeface="Arial" pitchFamily="34" charset="0"/>
                <a:cs typeface="B Nazanin" pitchFamily="2" charset="-78"/>
              </a:rPr>
              <a:t> حصول اطمینان از نمره هائی است که به آزمون داده می شود.مفهوم واژه ”</a:t>
            </a:r>
            <a:r>
              <a:rPr lang="fa-IR" sz="2800" b="1" dirty="0" smtClean="0">
                <a:latin typeface="Arial" pitchFamily="34" charset="0"/>
                <a:cs typeface="B Nazanin" pitchFamily="2" charset="-78"/>
              </a:rPr>
              <a:t> معتبر بودن آزمون“</a:t>
            </a:r>
            <a:r>
              <a:rPr lang="fa-IR" sz="2800" dirty="0" smtClean="0">
                <a:latin typeface="Arial" pitchFamily="34" charset="0"/>
                <a:cs typeface="B Nazanin" pitchFamily="2" charset="-78"/>
              </a:rPr>
              <a:t> این است که بتوان مدرکی ارائه کرد که ، آزمون با شغل مورد نظر ارتباطی معقول دارد.</a:t>
            </a:r>
          </a:p>
          <a:p>
            <a:pPr indent="363538" algn="justLow">
              <a:spcBef>
                <a:spcPts val="1200"/>
              </a:spcBef>
              <a:buFontTx/>
              <a:buBlip>
                <a:blip r:embed="rId2"/>
              </a:buBlip>
              <a:defRPr/>
            </a:pPr>
            <a:r>
              <a:rPr lang="fa-IR" sz="2800" dirty="0" smtClean="0">
                <a:latin typeface="Arial" pitchFamily="34" charset="0"/>
                <a:cs typeface="B Nazanin" pitchFamily="2" charset="-78"/>
              </a:rPr>
              <a:t>در آزمون مربوط به استخدام افراد دو راه اصلی وجود دارد که می توان بدان وسیله معتبر بودن آزمون را تایید کرد :</a:t>
            </a:r>
            <a:r>
              <a:rPr lang="fa-IR" sz="2800" b="1" dirty="0" smtClean="0">
                <a:latin typeface="Arial" pitchFamily="34" charset="0"/>
                <a:cs typeface="B Nazanin" pitchFamily="2" charset="-78"/>
              </a:rPr>
              <a:t>معتبر بودن معیار </a:t>
            </a:r>
            <a:r>
              <a:rPr lang="fa-IR" sz="2800" dirty="0" smtClean="0">
                <a:latin typeface="Arial" pitchFamily="34" charset="0"/>
                <a:cs typeface="B Nazanin" pitchFamily="2" charset="-78"/>
              </a:rPr>
              <a:t>و </a:t>
            </a:r>
            <a:r>
              <a:rPr lang="fa-IR" sz="2800" b="1" dirty="0" smtClean="0">
                <a:latin typeface="Arial" pitchFamily="34" charset="0"/>
                <a:cs typeface="B Nazanin" pitchFamily="2" charset="-78"/>
              </a:rPr>
              <a:t>معتبر بودن محتوا</a:t>
            </a:r>
            <a:r>
              <a:rPr lang="fa-IR" sz="2800" dirty="0" smtClean="0">
                <a:latin typeface="Arial" pitchFamily="34" charset="0"/>
                <a:cs typeface="B Nazanin" pitchFamily="2" charset="-78"/>
              </a:rPr>
              <a:t>.مقصود از تایید معتبر بودن معیار این است که بتوان ثابت کرد کسانی که در آزمون نمره بالا ئی گرفته اند ، در کار هم به شیوه ای عالی عمل خواهند کرد.</a:t>
            </a:r>
          </a:p>
          <a:p>
            <a:pPr indent="363538" algn="justLow">
              <a:spcBef>
                <a:spcPts val="1200"/>
              </a:spcBef>
              <a:buFontTx/>
              <a:buBlip>
                <a:blip r:embed="rId2"/>
              </a:buBlip>
              <a:defRPr/>
            </a:pPr>
            <a:r>
              <a:rPr lang="fa-IR" sz="2800" dirty="0" smtClean="0">
                <a:latin typeface="Arial" pitchFamily="34" charset="0"/>
                <a:cs typeface="B Nazanin" pitchFamily="2" charset="-78"/>
              </a:rPr>
              <a:t>مقصود از معتبر بودن محتوای آزمون این است که بتوان ثابت کرد یک آزمون از نمونه ای معقول و منصفانه از محتوای شغل مورد نظر تشکیل شده است.</a:t>
            </a:r>
          </a:p>
          <a:p>
            <a:pPr indent="363538" algn="justLow">
              <a:lnSpc>
                <a:spcPct val="150000"/>
              </a:lnSpc>
              <a:spcBef>
                <a:spcPts val="1200"/>
              </a:spcBef>
              <a:buFontTx/>
              <a:buBlip>
                <a:blip r:embed="rId2"/>
              </a:buBlip>
              <a:defRPr/>
            </a:pP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143000"/>
            <a:ext cx="8929688" cy="3208571"/>
          </a:xfrm>
          <a:prstGeom prst="rect">
            <a:avLst/>
          </a:prstGeom>
          <a:noFill/>
        </p:spPr>
        <p:txBody>
          <a:bodyPr rtlCol="1">
            <a:spAutoFit/>
          </a:bodyPr>
          <a:lstStyle/>
          <a:p>
            <a:pPr marL="450850" indent="-450850" algn="justLow">
              <a:lnSpc>
                <a:spcPct val="150000"/>
              </a:lnSpc>
              <a:spcBef>
                <a:spcPts val="0"/>
              </a:spcBef>
              <a:spcAft>
                <a:spcPts val="0"/>
              </a:spcAft>
              <a:buFontTx/>
              <a:buBlip>
                <a:blip r:embed="rId2"/>
              </a:buBlip>
              <a:defRPr/>
            </a:pPr>
            <a:r>
              <a:rPr lang="fa-IR" sz="2700" b="1" dirty="0">
                <a:latin typeface="Arial" pitchFamily="34" charset="0"/>
                <a:cs typeface="B Nazanin" pitchFamily="2" charset="-78"/>
              </a:rPr>
              <a:t>فصل پنجم : </a:t>
            </a:r>
            <a:r>
              <a:rPr lang="fa-IR" sz="2700" b="1" dirty="0" smtClean="0">
                <a:latin typeface="Arial" pitchFamily="34" charset="0"/>
                <a:cs typeface="B Nazanin" pitchFamily="2" charset="-78"/>
              </a:rPr>
              <a:t>ارزیابی عملکرد</a:t>
            </a:r>
            <a:endParaRPr lang="fa-IR" sz="2700" b="1"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مقدمه ای  بر ارزیابی عملکرد</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روش های اصلی ارزیابی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مصاحبه در مورد نتیجه ارزیابی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گامی در ارزیابی عملکرد اثر بخش</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4154984"/>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قابل اعتماد بودن آزمون</a:t>
            </a:r>
          </a:p>
          <a:p>
            <a:pPr algn="ctr">
              <a:lnSpc>
                <a:spcPct val="150000"/>
              </a:lnSpc>
            </a:pPr>
            <a:endParaRPr lang="fa-IR" sz="48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endParaRPr lang="fa-IR" sz="3200" dirty="0" smtClean="0">
              <a:solidFill>
                <a:srgbClr val="5D110F"/>
              </a:solidFill>
              <a:cs typeface="B Titr" pitchFamily="2" charset="-78"/>
            </a:endParaRPr>
          </a:p>
          <a:p>
            <a:pPr algn="ctr">
              <a:lnSpc>
                <a:spcPct val="150000"/>
              </a:lnSpc>
            </a:pPr>
            <a:r>
              <a:rPr lang="fa-IR" sz="3200" dirty="0" smtClean="0">
                <a:solidFill>
                  <a:srgbClr val="5D110F"/>
                </a:solidFill>
                <a:cs typeface="B Titr" pitchFamily="2" charset="-78"/>
              </a:rPr>
              <a:t>شیوه تعیین قابل اعتماد بودن یک آزمون</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241425"/>
            <a:ext cx="9001125" cy="5201424"/>
          </a:xfrm>
          <a:prstGeom prst="rect">
            <a:avLst/>
          </a:prstGeom>
          <a:noFill/>
          <a:ln w="9525">
            <a:noFill/>
            <a:miter lim="800000"/>
            <a:headEnd/>
            <a:tailEnd/>
          </a:ln>
        </p:spPr>
        <p:txBody>
          <a:bodyPr>
            <a:spAutoFit/>
          </a:bodyPr>
          <a:lstStyle/>
          <a:p>
            <a:pPr indent="363538" algn="justLow">
              <a:buFontTx/>
              <a:buBlip>
                <a:blip r:embed="rId2"/>
              </a:buBlip>
              <a:defRPr/>
            </a:pPr>
            <a:r>
              <a:rPr lang="fa-IR" sz="2800" b="1" dirty="0" smtClean="0">
                <a:latin typeface="Arial" pitchFamily="34" charset="0"/>
                <a:cs typeface="B Nazanin" pitchFamily="2" charset="-78"/>
              </a:rPr>
              <a:t>قابل اعتماد بودن </a:t>
            </a:r>
            <a:r>
              <a:rPr lang="fa-IR" sz="2800" dirty="0" smtClean="0">
                <a:latin typeface="Arial" pitchFamily="34" charset="0"/>
                <a:cs typeface="B Nazanin" pitchFamily="2" charset="-78"/>
              </a:rPr>
              <a:t>آزمون دومین ویژگی مهم یک آزمون است و بیانگر ثبات رویه آن می باشد و عبارت است از ” ثبات نمره هائی که یک شخص به هنگام آزمون های همانند یا آزمونی که شکلی همانند داشته باشد ، بدست می آورد“.</a:t>
            </a:r>
            <a:r>
              <a:rPr lang="fa-IR" sz="2800" b="1" dirty="0" smtClean="0">
                <a:latin typeface="Arial" pitchFamily="34" charset="0"/>
                <a:cs typeface="B Nazanin" pitchFamily="2" charset="-78"/>
              </a:rPr>
              <a:t> </a:t>
            </a:r>
            <a:r>
              <a:rPr lang="fa-IR" sz="2800" dirty="0" smtClean="0">
                <a:latin typeface="Arial" pitchFamily="34" charset="0"/>
                <a:cs typeface="B Nazanin" pitchFamily="2" charset="-78"/>
              </a:rPr>
              <a:t>راهی دیگر برای تعیین قابل اعتماد بودن آزمون این است که آزمون مزبور از نظر داخلی دارای ثبات رویه باشد.</a:t>
            </a:r>
          </a:p>
          <a:p>
            <a:pPr indent="363538" algn="justLow">
              <a:buFontTx/>
              <a:buBlip>
                <a:blip r:embed="rId2"/>
              </a:buBlip>
              <a:defRPr/>
            </a:pPr>
            <a:endParaRPr lang="fa-IR" sz="7200" dirty="0" smtClean="0">
              <a:latin typeface="Arial" pitchFamily="34" charset="0"/>
              <a:cs typeface="B Nazanin" pitchFamily="2" charset="-78"/>
            </a:endParaRPr>
          </a:p>
          <a:p>
            <a:pPr indent="363538" algn="justLow">
              <a:buFontTx/>
              <a:buBlip>
                <a:blip r:embed="rId2"/>
              </a:buBlip>
              <a:defRPr/>
            </a:pPr>
            <a:r>
              <a:rPr lang="fa-IR" sz="2800" dirty="0" smtClean="0">
                <a:latin typeface="Arial" pitchFamily="34" charset="0"/>
                <a:cs typeface="B Nazanin" pitchFamily="2" charset="-78"/>
              </a:rPr>
              <a:t>نمره هائی که افراد از این آزمون ها به دست می آورند به گونه ای باشند ، که بیانگر عملکرد آنان در دانشگاه و شرکت باشد. شرکت یا کارفرما باید به شیوه ای معقول مطمئن شود که نمره های حاصل از آزمون می توانند عملکرد فرد را پیش بینی نمایند.</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827584" y="436510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رعایت اصول اخلاقی و مقررات در آزمون</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241425"/>
            <a:ext cx="9001125" cy="4401205"/>
          </a:xfrm>
          <a:prstGeom prst="rect">
            <a:avLst/>
          </a:prstGeom>
          <a:noFill/>
          <a:ln w="9525">
            <a:noFill/>
            <a:miter lim="800000"/>
            <a:headEnd/>
            <a:tailEnd/>
          </a:ln>
        </p:spPr>
        <p:txBody>
          <a:bodyPr>
            <a:spAutoFit/>
          </a:bodyPr>
          <a:lstStyle/>
          <a:p>
            <a:pPr indent="363538" algn="justLow">
              <a:buFontTx/>
              <a:buBlip>
                <a:blip r:embed="rId2"/>
              </a:buBlip>
              <a:defRPr/>
            </a:pPr>
            <a:r>
              <a:rPr lang="fa-IR" sz="2800" b="1" dirty="0" smtClean="0">
                <a:latin typeface="Arial" pitchFamily="34" charset="0"/>
                <a:cs typeface="B Nazanin" pitchFamily="2" charset="-78"/>
              </a:rPr>
              <a:t>رعایت اصل برابری به هنگام استخدام ، به هنگام آزمون افراد.</a:t>
            </a:r>
            <a:r>
              <a:rPr lang="fa-IR" sz="2800" dirty="0" smtClean="0">
                <a:latin typeface="Arial" pitchFamily="34" charset="0"/>
                <a:cs typeface="B Nazanin" pitchFamily="2" charset="-78"/>
              </a:rPr>
              <a:t>برای تبعیض قائل نشدن به هنگام استخدام از نظر نژاد ، رنگ پوست ، سن ، مذهب ، جنس ، معلولیت یا ملیت به هنگام تولد ، دولت های ایالتی و مرکزی آمریکا قوانینی را تصویب نموده اند. در مورد گرفتن آزمون از افراد ، این قوانین به دو چیز محدود می شوند:</a:t>
            </a:r>
          </a:p>
          <a:p>
            <a:pPr indent="363538" algn="justLow">
              <a:buFontTx/>
              <a:buBlip>
                <a:blip r:embed="rId2"/>
              </a:buBlip>
              <a:defRPr/>
            </a:pPr>
            <a:r>
              <a:rPr lang="fa-IR" sz="2800" dirty="0" smtClean="0">
                <a:latin typeface="Arial" pitchFamily="34" charset="0"/>
                <a:cs typeface="B Nazanin" pitchFamily="2" charset="-78"/>
              </a:rPr>
              <a:t>1) کسی که آزمون به عمل می آورد باید بتواند ثابت کند که آزمون ها می توانند موفقیت یا شکست فرد را نشان دهند. </a:t>
            </a:r>
          </a:p>
          <a:p>
            <a:pPr indent="363538" algn="justLow">
              <a:buFontTx/>
              <a:buBlip>
                <a:blip r:embed="rId2"/>
              </a:buBlip>
              <a:defRPr/>
            </a:pPr>
            <a:r>
              <a:rPr lang="fa-IR" sz="2800" dirty="0" smtClean="0">
                <a:latin typeface="Arial" pitchFamily="34" charset="0"/>
                <a:cs typeface="B Nazanin" pitchFamily="2" charset="-78"/>
              </a:rPr>
              <a:t>2) او باید بتواند ثابت کند که این آزمون ها بین گروه های اقلیت و زیر مجموعه هائی که به گروه های اقلیت تعلق ندارند هیچ نوع تبعیض غیر منصفانه ای قائل نمی شود.</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0800000">
            <a:off x="928663" y="1071546"/>
            <a:ext cx="1"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107504" y="692696"/>
            <a:ext cx="8821613" cy="5416868"/>
          </a:xfrm>
          <a:prstGeom prst="rect">
            <a:avLst/>
          </a:prstGeom>
          <a:noFill/>
          <a:ln w="9525">
            <a:noFill/>
            <a:miter lim="800000"/>
            <a:headEnd/>
            <a:tailEnd/>
          </a:ln>
        </p:spPr>
        <p:txBody>
          <a:bodyPr wrap="square">
            <a:spAutoFit/>
          </a:bodyPr>
          <a:lstStyle/>
          <a:p>
            <a:pPr indent="363538" algn="justLow">
              <a:lnSpc>
                <a:spcPct val="150000"/>
              </a:lnSpc>
              <a:spcBef>
                <a:spcPts val="1200"/>
              </a:spcBef>
              <a:spcAft>
                <a:spcPts val="600"/>
              </a:spcAft>
              <a:buFontTx/>
              <a:buBlip>
                <a:blip r:embed="rId2"/>
              </a:buBlip>
              <a:defRPr/>
            </a:pPr>
            <a:r>
              <a:rPr lang="fa-IR" sz="2800" b="1" dirty="0" smtClean="0">
                <a:latin typeface="Arial" pitchFamily="34" charset="0"/>
                <a:cs typeface="B Nazanin" pitchFamily="2" charset="-78"/>
              </a:rPr>
              <a:t>حقوق فردی و محرمانه نگهداشتن آزمون . </a:t>
            </a:r>
            <a:r>
              <a:rPr lang="fa-IR" sz="2800" dirty="0" smtClean="0">
                <a:latin typeface="Arial" pitchFamily="34" charset="0"/>
                <a:cs typeface="B Nazanin" pitchFamily="2" charset="-78"/>
              </a:rPr>
              <a:t>افراد حق دارند که درخواست کنند نتیجه آزمون استخدامی آنان محرمانه باقی بماند و این اطلاعات تنها به افرادی داده شود که می توانند از آن استفاده معقول نمایند.</a:t>
            </a:r>
          </a:p>
          <a:p>
            <a:pPr indent="363538" algn="justLow">
              <a:lnSpc>
                <a:spcPct val="150000"/>
              </a:lnSpc>
              <a:spcBef>
                <a:spcPts val="1200"/>
              </a:spcBef>
              <a:spcAft>
                <a:spcPts val="600"/>
              </a:spcAft>
              <a:buFontTx/>
              <a:buBlip>
                <a:blip r:embed="rId2"/>
              </a:buBlip>
              <a:defRPr/>
            </a:pPr>
            <a:r>
              <a:rPr lang="fa-IR" sz="2800" b="1" dirty="0" smtClean="0">
                <a:latin typeface="Arial" pitchFamily="34" charset="0"/>
                <a:cs typeface="B Nazanin" pitchFamily="2" charset="-78"/>
              </a:rPr>
              <a:t>استفاده از آزمون به عنوان یک عامل تعیین کننده.</a:t>
            </a:r>
            <a:r>
              <a:rPr lang="fa-IR" sz="2800" dirty="0" smtClean="0">
                <a:latin typeface="Arial" pitchFamily="34" charset="0"/>
                <a:cs typeface="B Nazanin" pitchFamily="2" charset="-78"/>
              </a:rPr>
              <a:t>نباید آزمون را به عنوان تنها روش گزینش مورد استفاده قرار داد. بلکه باید به همراه داده های دیگر مانند مصاحبه ویا بررسی سابقه خدمت افراد از آزمون هم استفاده کرد.آزمون بدون خطا نیست.حتی در بهترین حالت ها هم آزمون تنها 25 درصد تغییرات عملکرد را نشان می دهد.</a:t>
            </a:r>
            <a:endParaRPr lang="fa-IR" sz="28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230188"/>
            <a:ext cx="9144000" cy="769441"/>
          </a:xfrm>
          <a:prstGeom prst="rect">
            <a:avLst/>
          </a:prstGeom>
          <a:noFill/>
          <a:ln w="9525">
            <a:noFill/>
            <a:miter lim="800000"/>
            <a:headEnd/>
            <a:tailEnd/>
          </a:ln>
        </p:spPr>
        <p:txBody>
          <a:bodyPr>
            <a:spAutoFit/>
          </a:bodyPr>
          <a:lstStyle/>
          <a:p>
            <a:pPr algn="ctr">
              <a:lnSpc>
                <a:spcPct val="150000"/>
              </a:lnSpc>
            </a:pPr>
            <a:r>
              <a:rPr lang="fa-IR" sz="3200" dirty="0" smtClean="0">
                <a:solidFill>
                  <a:srgbClr val="5D110F"/>
                </a:solidFill>
                <a:cs typeface="B Titr" pitchFamily="2" charset="-78"/>
              </a:rPr>
              <a:t>شیوه تعیین معتبر بودن یک آزمون</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1124744"/>
            <a:ext cx="9001125" cy="6317114"/>
          </a:xfrm>
          <a:prstGeom prst="rect">
            <a:avLst/>
          </a:prstGeom>
          <a:noFill/>
          <a:ln w="9525">
            <a:noFill/>
            <a:miter lim="800000"/>
            <a:headEnd/>
            <a:tailEnd/>
          </a:ln>
        </p:spPr>
        <p:txBody>
          <a:bodyPr>
            <a:spAutoFit/>
          </a:bodyPr>
          <a:lstStyle/>
          <a:p>
            <a:pPr indent="363538" algn="justLow">
              <a:spcBef>
                <a:spcPts val="600"/>
              </a:spcBef>
              <a:buFontTx/>
              <a:buBlip>
                <a:blip r:embed="rId2"/>
              </a:buBlip>
              <a:defRPr/>
            </a:pPr>
            <a:r>
              <a:rPr lang="fa-IR" sz="2800" b="1" dirty="0" smtClean="0">
                <a:latin typeface="Arial" pitchFamily="34" charset="0"/>
                <a:cs typeface="B Nazanin" pitchFamily="2" charset="-78"/>
              </a:rPr>
              <a:t>گام نخست:شغل مورد نظر را تجزیه و تحلیل کنید.</a:t>
            </a:r>
            <a:r>
              <a:rPr lang="fa-IR" sz="2800" dirty="0" smtClean="0">
                <a:latin typeface="Arial" pitchFamily="34" charset="0"/>
                <a:cs typeface="B Nazanin" pitchFamily="2" charset="-78"/>
              </a:rPr>
              <a:t> شرح وظایف و نیز شرایط احراز شغل را بنویسید.</a:t>
            </a:r>
          </a:p>
          <a:p>
            <a:pPr indent="363538" algn="justLow">
              <a:spcBef>
                <a:spcPts val="600"/>
              </a:spcBef>
              <a:buFontTx/>
              <a:buBlip>
                <a:blip r:embed="rId2"/>
              </a:buBlip>
              <a:defRPr/>
            </a:pPr>
            <a:r>
              <a:rPr lang="fa-IR" sz="2800" b="1" dirty="0" smtClean="0">
                <a:latin typeface="Arial" pitchFamily="34" charset="0"/>
                <a:cs typeface="B Nazanin" pitchFamily="2" charset="-78"/>
              </a:rPr>
              <a:t>گام دوم :انتخاب آزمون :</a:t>
            </a:r>
            <a:r>
              <a:rPr lang="fa-IR" sz="2800" dirty="0" smtClean="0">
                <a:latin typeface="Arial" pitchFamily="34" charset="0"/>
                <a:cs typeface="B Nazanin" pitchFamily="2" charset="-78"/>
              </a:rPr>
              <a:t>آزمون هائی را که فکر می کنید می توانند موفقیت شخص را در کار مورد نظر تعیین نمایند ، مشخص نمایید.</a:t>
            </a:r>
          </a:p>
          <a:p>
            <a:pPr indent="363538" algn="justLow">
              <a:spcBef>
                <a:spcPts val="600"/>
              </a:spcBef>
              <a:buFontTx/>
              <a:buBlip>
                <a:blip r:embed="rId2"/>
              </a:buBlip>
              <a:defRPr/>
            </a:pPr>
            <a:r>
              <a:rPr lang="fa-IR" sz="2800" b="1" dirty="0" smtClean="0">
                <a:latin typeface="Arial" pitchFamily="34" charset="0"/>
                <a:cs typeface="B Nazanin" pitchFamily="2" charset="-78"/>
              </a:rPr>
              <a:t>گام سوم :اجرای آزمون :</a:t>
            </a:r>
            <a:r>
              <a:rPr lang="fa-IR" sz="2800" dirty="0" smtClean="0">
                <a:latin typeface="Arial" pitchFamily="34" charset="0"/>
                <a:cs typeface="B Nazanin" pitchFamily="2" charset="-78"/>
              </a:rPr>
              <a:t>آزمون ها را برگزار می کنند و آنها را به کارکنان و داوطلبان می دهند. معتبر بودن آزمون به این امر بستگی دارد که تا چه اندازه بتواند ویژگی های فرد را در مورد کار نظر ، پیش بینی نماید.</a:t>
            </a:r>
          </a:p>
          <a:p>
            <a:pPr indent="363538" algn="justLow">
              <a:spcBef>
                <a:spcPts val="600"/>
              </a:spcBef>
              <a:buFontTx/>
              <a:buBlip>
                <a:blip r:embed="rId2"/>
              </a:buBlip>
              <a:defRPr/>
            </a:pPr>
            <a:r>
              <a:rPr lang="fa-IR" sz="2800" b="1" dirty="0" smtClean="0">
                <a:latin typeface="Arial" pitchFamily="34" charset="0"/>
                <a:cs typeface="B Nazanin" pitchFamily="2" charset="-78"/>
              </a:rPr>
              <a:t>گام چهارم :برقرار کردن رابطه بین نمره آزمون و معیار موفقیت:</a:t>
            </a:r>
            <a:r>
              <a:rPr lang="fa-IR" sz="2800" dirty="0" smtClean="0">
                <a:latin typeface="Arial" pitchFamily="34" charset="0"/>
                <a:cs typeface="B Nazanin" pitchFamily="2" charset="-78"/>
              </a:rPr>
              <a:t>باید مشخص کرد که آیا بین نمره های آزمون (عامل پیش بینی کننده و عملکرد شخص یا معیار موفقیت )رابطه معنی داری وجود دارد یا خیر.</a:t>
            </a:r>
          </a:p>
          <a:p>
            <a:pPr indent="363538" algn="justLow">
              <a:spcBef>
                <a:spcPts val="600"/>
              </a:spcBef>
              <a:buFontTx/>
              <a:buBlip>
                <a:blip r:embed="rId2"/>
              </a:buBlip>
              <a:defRPr/>
            </a:pPr>
            <a:r>
              <a:rPr lang="fa-IR" sz="2800" b="1" dirty="0" smtClean="0">
                <a:latin typeface="Arial" pitchFamily="34" charset="0"/>
                <a:cs typeface="B Nazanin" pitchFamily="2" charset="-78"/>
              </a:rPr>
              <a:t>گام پنجم:آزمون مجدد برای تایید معتبر بودن آزمون.</a:t>
            </a:r>
          </a:p>
          <a:p>
            <a:pPr indent="363538" algn="justLow">
              <a:spcBef>
                <a:spcPts val="600"/>
              </a:spcBef>
              <a:buFontTx/>
              <a:buBlip>
                <a:blip r:embed="rId2"/>
              </a:buBlip>
              <a:defRPr/>
            </a:pPr>
            <a:endParaRPr lang="fa-IR" sz="2800" dirty="0" smtClean="0">
              <a:latin typeface="Arial" pitchFamily="34" charset="0"/>
              <a:cs typeface="B Nazanin" pitchFamily="2" charset="-78"/>
            </a:endParaRPr>
          </a:p>
          <a:p>
            <a:pPr indent="363538" algn="justLow">
              <a:lnSpc>
                <a:spcPct val="150000"/>
              </a:lnSpc>
              <a:spcBef>
                <a:spcPts val="600"/>
              </a:spcBef>
              <a:buFontTx/>
              <a:buBlip>
                <a:blip r:embed="rId2"/>
              </a:buBlip>
              <a:defRPr/>
            </a:pP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477247"/>
            <a:ext cx="9144000" cy="4031873"/>
          </a:xfrm>
          <a:prstGeom prst="rect">
            <a:avLst/>
          </a:prstGeom>
          <a:noFill/>
          <a:ln w="9525">
            <a:noFill/>
            <a:miter lim="800000"/>
            <a:headEnd/>
            <a:tailEnd/>
          </a:ln>
        </p:spPr>
        <p:txBody>
          <a:bodyPr wrap="square">
            <a:spAutoFit/>
          </a:bodyPr>
          <a:lstStyle/>
          <a:p>
            <a:pPr algn="ctr"/>
            <a:r>
              <a:rPr lang="fa-IR" sz="3200" dirty="0" smtClean="0">
                <a:solidFill>
                  <a:srgbClr val="5D110F"/>
                </a:solidFill>
                <a:cs typeface="B Titr" pitchFamily="2" charset="-78"/>
              </a:rPr>
              <a:t>استفاده از آزمون ها در عمل</a:t>
            </a: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endParaRPr lang="fa-IR" sz="3200" dirty="0" smtClean="0">
              <a:solidFill>
                <a:srgbClr val="5D110F"/>
              </a:solidFill>
              <a:cs typeface="B Titr" pitchFamily="2" charset="-78"/>
            </a:endParaRPr>
          </a:p>
          <a:p>
            <a:pPr algn="ctr"/>
            <a:r>
              <a:rPr lang="fa-IR" sz="3200" dirty="0" smtClean="0">
                <a:solidFill>
                  <a:srgbClr val="5D110F"/>
                </a:solidFill>
                <a:cs typeface="B Titr" pitchFamily="2" charset="-78"/>
              </a:rPr>
              <a:t>چگونه می توان در عمل افراد را آزمود؟</a:t>
            </a:r>
            <a:endParaRPr lang="fa-IR" sz="3200" dirty="0">
              <a:solidFill>
                <a:srgbClr val="5D110F"/>
              </a:solidFill>
              <a:cs typeface="B Titr" pitchFamily="2" charset="-78"/>
            </a:endParaRPr>
          </a:p>
        </p:txBody>
      </p:sp>
      <p:cxnSp>
        <p:nvCxnSpPr>
          <p:cNvPr id="3" name="Straight Connector 2"/>
          <p:cNvCxnSpPr/>
          <p:nvPr/>
        </p:nvCxnSpPr>
        <p:spPr>
          <a:xfrm>
            <a:off x="928663" y="107154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251520" y="1042624"/>
            <a:ext cx="8569077" cy="5189113"/>
          </a:xfrm>
          <a:prstGeom prst="rect">
            <a:avLst/>
          </a:prstGeom>
          <a:noFill/>
          <a:ln w="9525">
            <a:noFill/>
            <a:miter lim="800000"/>
            <a:headEnd/>
            <a:tailEnd/>
          </a:ln>
        </p:spPr>
        <p:txBody>
          <a:bodyPr wrap="square">
            <a:spAutoFit/>
          </a:bodyPr>
          <a:lstStyle/>
          <a:p>
            <a:pPr indent="363538" algn="justLow">
              <a:lnSpc>
                <a:spcPct val="120000"/>
              </a:lnSpc>
              <a:spcBef>
                <a:spcPts val="0"/>
              </a:spcBef>
              <a:buFontTx/>
              <a:buBlip>
                <a:blip r:embed="rId2"/>
              </a:buBlip>
              <a:defRPr/>
            </a:pPr>
            <a:r>
              <a:rPr lang="fa-IR" sz="2800" dirty="0" smtClean="0">
                <a:latin typeface="Arial" pitchFamily="34" charset="0"/>
                <a:cs typeface="B Nazanin" pitchFamily="2" charset="-78"/>
              </a:rPr>
              <a:t>امروزه کارفرمایان به میزان زیادی از آزمون ها استفاده می کنند.شرکت هائی که دفترچه های آزمون را منتشر می کنند ، می گویند که ظرف چند سال گذشته فروش این دفترچه ها رشد بالائی داشته اند.اکنون هزاران سازمان و نهاد از آنها استفاده می کنند.</a:t>
            </a:r>
          </a:p>
          <a:p>
            <a:pPr indent="363538" algn="justLow">
              <a:lnSpc>
                <a:spcPct val="120000"/>
              </a:lnSpc>
              <a:spcBef>
                <a:spcPts val="0"/>
              </a:spcBef>
              <a:buFontTx/>
              <a:buBlip>
                <a:blip r:embed="rId2"/>
              </a:buBlip>
              <a:defRPr/>
            </a:pPr>
            <a:endParaRPr lang="fa-IR" dirty="0" smtClean="0">
              <a:latin typeface="Arial" pitchFamily="34" charset="0"/>
              <a:cs typeface="B Nazanin" pitchFamily="2" charset="-78"/>
            </a:endParaRPr>
          </a:p>
          <a:p>
            <a:pPr indent="363538" algn="justLow">
              <a:lnSpc>
                <a:spcPct val="120000"/>
              </a:lnSpc>
              <a:spcBef>
                <a:spcPts val="0"/>
              </a:spcBef>
              <a:defRPr/>
            </a:pPr>
            <a:endParaRPr lang="fa-IR" sz="2800" dirty="0" smtClean="0">
              <a:latin typeface="Arial" pitchFamily="34" charset="0"/>
              <a:cs typeface="B Nazanin" pitchFamily="2" charset="-78"/>
            </a:endParaRPr>
          </a:p>
          <a:p>
            <a:pPr indent="363538" algn="justLow">
              <a:lnSpc>
                <a:spcPct val="120000"/>
              </a:lnSpc>
              <a:spcBef>
                <a:spcPts val="0"/>
              </a:spcBef>
              <a:buFontTx/>
              <a:buBlip>
                <a:blip r:embed="rId2"/>
              </a:buBlip>
              <a:defRPr/>
            </a:pPr>
            <a:endParaRPr lang="fa-IR" sz="2800" dirty="0" smtClean="0">
              <a:latin typeface="Arial" pitchFamily="34" charset="0"/>
              <a:cs typeface="B Nazanin" pitchFamily="2" charset="-78"/>
            </a:endParaRPr>
          </a:p>
          <a:p>
            <a:pPr indent="363538" algn="justLow">
              <a:lnSpc>
                <a:spcPct val="120000"/>
              </a:lnSpc>
              <a:spcBef>
                <a:spcPts val="0"/>
              </a:spcBef>
              <a:buFontTx/>
              <a:buBlip>
                <a:blip r:embed="rId2"/>
              </a:buBlip>
              <a:defRPr/>
            </a:pPr>
            <a:r>
              <a:rPr lang="fa-IR" sz="2800" dirty="0" smtClean="0">
                <a:latin typeface="Arial" pitchFamily="34" charset="0"/>
                <a:cs typeface="B Nazanin" pitchFamily="2" charset="-78"/>
              </a:rPr>
              <a:t>با استفاده از این آزمون ها می توان بسیاری از ویژگی های داوطلبان را ، مانند توانائی های شناختی ( ذهنی ) ، توانا ئی های فیزیکی و حرکتی ، شخصیت ها و علاقه ها و سرانجام میزان موفقیت فرد را اندازه گیری کرد.</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042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042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9" name="Straight Connector 8"/>
          <p:cNvCxnSpPr/>
          <p:nvPr/>
        </p:nvCxnSpPr>
        <p:spPr>
          <a:xfrm>
            <a:off x="827584" y="45091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116632"/>
            <a:ext cx="9144000" cy="830262"/>
          </a:xfrm>
          <a:prstGeom prst="rect">
            <a:avLst/>
          </a:prstGeom>
          <a:noFill/>
          <a:ln w="9525">
            <a:noFill/>
            <a:miter lim="800000"/>
            <a:headEnd/>
            <a:tailEnd/>
          </a:ln>
        </p:spPr>
        <p:txBody>
          <a:bodyPr>
            <a:spAutoFit/>
          </a:bodyPr>
          <a:lstStyle/>
          <a:p>
            <a:pPr algn="ctr">
              <a:lnSpc>
                <a:spcPct val="150000"/>
              </a:lnSpc>
            </a:pPr>
            <a:r>
              <a:rPr lang="fa-IR" sz="3200" dirty="0">
                <a:solidFill>
                  <a:srgbClr val="5D110F"/>
                </a:solidFill>
                <a:cs typeface="B Titr" pitchFamily="2" charset="-78"/>
              </a:rPr>
              <a:t>گزینش</a:t>
            </a:r>
          </a:p>
        </p:txBody>
      </p:sp>
      <p:cxnSp>
        <p:nvCxnSpPr>
          <p:cNvPr id="3" name="Straight Connector 2"/>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5"/>
          <p:cNvSpPr txBox="1">
            <a:spLocks noChangeArrowheads="1"/>
          </p:cNvSpPr>
          <p:nvPr/>
        </p:nvSpPr>
        <p:spPr bwMode="auto">
          <a:xfrm>
            <a:off x="0" y="980728"/>
            <a:ext cx="9001125" cy="5493812"/>
          </a:xfrm>
          <a:prstGeom prst="rect">
            <a:avLst/>
          </a:prstGeom>
          <a:noFill/>
          <a:ln w="9525">
            <a:noFill/>
            <a:miter lim="800000"/>
            <a:headEnd/>
            <a:tailEnd/>
          </a:ln>
        </p:spPr>
        <p:txBody>
          <a:bodyPr>
            <a:spAutoFit/>
          </a:bodyPr>
          <a:lstStyle/>
          <a:p>
            <a:pPr indent="355600" algn="justLow">
              <a:spcBef>
                <a:spcPts val="600"/>
              </a:spcBef>
              <a:spcAft>
                <a:spcPts val="300"/>
              </a:spcAft>
              <a:buFontTx/>
              <a:buBlip>
                <a:blip r:embed="rId2"/>
              </a:buBlip>
              <a:defRPr/>
            </a:pPr>
            <a:r>
              <a:rPr lang="fa-IR" sz="2800" b="1" dirty="0" smtClean="0">
                <a:latin typeface="Arial" pitchFamily="34" charset="0"/>
                <a:cs typeface="B Nazanin" pitchFamily="2" charset="-78"/>
              </a:rPr>
              <a:t>آزمون بررسی توانائی های شناختی ( ذهنی </a:t>
            </a:r>
            <a:r>
              <a:rPr lang="fa-IR" sz="2800" dirty="0" smtClean="0">
                <a:latin typeface="Arial" pitchFamily="34" charset="0"/>
                <a:cs typeface="B Nazanin" pitchFamily="2" charset="-78"/>
              </a:rPr>
              <a:t>)</a:t>
            </a:r>
            <a:r>
              <a:rPr lang="fa-IR" sz="2800" b="1" dirty="0" smtClean="0">
                <a:latin typeface="Arial" pitchFamily="34" charset="0"/>
                <a:cs typeface="B Nazanin" pitchFamily="2" charset="-78"/>
              </a:rPr>
              <a:t>:</a:t>
            </a:r>
            <a:r>
              <a:rPr lang="fa-IR" sz="2800" dirty="0" smtClean="0">
                <a:latin typeface="Arial" pitchFamily="34" charset="0"/>
                <a:cs typeface="B Nazanin" pitchFamily="2" charset="-78"/>
              </a:rPr>
              <a:t>آزمون های هوش مانند آزمون تعیین بهره هوشی ، از نوع آزمون هائی است که توانائی های عمومی ذهنی افراد را می سنجند.اغلب، هوش را از طریق انجام دادن آزمون هائی مانند استانفورد- بینت یا آزمون وچ اسلر اندازه گیری می نمایند.</a:t>
            </a:r>
          </a:p>
          <a:p>
            <a:pPr indent="355600" algn="justLow">
              <a:spcBef>
                <a:spcPts val="600"/>
              </a:spcBef>
              <a:spcAft>
                <a:spcPts val="300"/>
              </a:spcAft>
              <a:buFontTx/>
              <a:buBlip>
                <a:blip r:embed="rId2"/>
              </a:buBlip>
              <a:defRPr/>
            </a:pPr>
            <a:r>
              <a:rPr lang="fa-IR" sz="2800" b="1" dirty="0" smtClean="0">
                <a:latin typeface="Arial" pitchFamily="34" charset="0"/>
                <a:cs typeface="B Nazanin" pitchFamily="2" charset="-78"/>
              </a:rPr>
              <a:t>آزمون برای شناخت توانایی های فیزیکی و حرکت:</a:t>
            </a:r>
            <a:r>
              <a:rPr lang="fa-IR" sz="2800" dirty="0" smtClean="0">
                <a:latin typeface="Arial" pitchFamily="34" charset="0"/>
                <a:cs typeface="B Nazanin" pitchFamily="2" charset="-78"/>
              </a:rPr>
              <a:t>توانایی های فیزیکی یا انواع حرکت هایی را که وجود دارد می توان اندازه گیزی کرد.یک نمونه از آزمون های اندازه گیری توانایی های فیزیکی و حرکتی ”آزمون سنجش مهارت استرامبرگ ” است.</a:t>
            </a:r>
          </a:p>
          <a:p>
            <a:pPr indent="355600" algn="justLow">
              <a:spcBef>
                <a:spcPts val="600"/>
              </a:spcBef>
              <a:spcAft>
                <a:spcPts val="300"/>
              </a:spcAft>
              <a:buFontTx/>
              <a:buBlip>
                <a:blip r:embed="rId2"/>
              </a:buBlip>
              <a:defRPr/>
            </a:pPr>
            <a:r>
              <a:rPr lang="fa-IR" sz="2800" b="1" dirty="0" smtClean="0">
                <a:latin typeface="Arial" pitchFamily="34" charset="0"/>
                <a:cs typeface="B Nazanin" pitchFamily="2" charset="-78"/>
              </a:rPr>
              <a:t>سنجش شخصیت و میزان علاقه فرد:</a:t>
            </a:r>
            <a:r>
              <a:rPr lang="fa-IR" sz="2800" dirty="0" smtClean="0">
                <a:latin typeface="Arial" pitchFamily="34" charset="0"/>
                <a:cs typeface="B Nazanin" pitchFamily="2" charset="-78"/>
              </a:rPr>
              <a:t> با استفاده از آزمون سنجش شخصیت می توان جنبه های اصلی شخصیت داوطلب مانند ثبات ، انگیزش و درون نگری را اندازه گیری نمود.این آزمون ها را نمیتوان براحتی به اجرا در آورد ، مخصوصأ اگر از نوع برون فکن باشند.اغلب روان شناسان</a:t>
            </a:r>
            <a:endParaRPr lang="fa-IR" sz="24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70662"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70664"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flipV="1">
            <a:off x="0" y="1688229"/>
            <a:ext cx="9144000" cy="830997"/>
          </a:xfrm>
          <a:prstGeom prst="rect">
            <a:avLst/>
          </a:prstGeom>
          <a:noFill/>
          <a:ln w="9525">
            <a:noFill/>
            <a:miter lim="800000"/>
            <a:headEnd/>
            <a:tailEnd/>
          </a:ln>
        </p:spPr>
        <p:txBody>
          <a:bodyPr wrap="square">
            <a:spAutoFit/>
          </a:bodyPr>
          <a:lstStyle/>
          <a:p>
            <a:pPr algn="ctr">
              <a:lnSpc>
                <a:spcPct val="150000"/>
              </a:lnSpc>
            </a:pPr>
            <a:r>
              <a:rPr lang="fa-IR" sz="3200" dirty="0" smtClean="0">
                <a:solidFill>
                  <a:srgbClr val="5D110F"/>
                </a:solidFill>
                <a:cs typeface="B Titr" pitchFamily="2" charset="-78"/>
              </a:rPr>
              <a:t> </a:t>
            </a:r>
            <a:endParaRPr lang="fa-IR" sz="3200" dirty="0">
              <a:solidFill>
                <a:srgbClr val="5D110F"/>
              </a:solidFill>
              <a:cs typeface="B Titr" pitchFamily="2" charset="-78"/>
            </a:endParaRPr>
          </a:p>
        </p:txBody>
      </p:sp>
      <p:cxnSp>
        <p:nvCxnSpPr>
          <p:cNvPr id="3" name="Straight Connector 2"/>
          <p:cNvCxnSpPr/>
          <p:nvPr/>
        </p:nvCxnSpPr>
        <p:spPr>
          <a:xfrm rot="10800000">
            <a:off x="928663" y="1000108"/>
            <a:ext cx="3" cy="0"/>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8612" name="TextBox 5"/>
          <p:cNvSpPr txBox="1">
            <a:spLocks noChangeArrowheads="1"/>
          </p:cNvSpPr>
          <p:nvPr/>
        </p:nvSpPr>
        <p:spPr bwMode="auto">
          <a:xfrm>
            <a:off x="0" y="188640"/>
            <a:ext cx="9001125" cy="6163226"/>
          </a:xfrm>
          <a:prstGeom prst="rect">
            <a:avLst/>
          </a:prstGeom>
          <a:noFill/>
          <a:ln w="9525">
            <a:noFill/>
            <a:miter lim="800000"/>
            <a:headEnd/>
            <a:tailEnd/>
          </a:ln>
        </p:spPr>
        <p:txBody>
          <a:bodyPr wrap="square">
            <a:spAutoFit/>
          </a:bodyPr>
          <a:lstStyle/>
          <a:p>
            <a:pPr indent="355600" algn="justLow">
              <a:lnSpc>
                <a:spcPct val="150000"/>
              </a:lnSpc>
              <a:spcBef>
                <a:spcPts val="600"/>
              </a:spcBef>
              <a:spcAft>
                <a:spcPts val="600"/>
              </a:spcAft>
            </a:pPr>
            <a:r>
              <a:rPr lang="fa-IR" sz="2800" dirty="0" smtClean="0">
                <a:cs typeface="B Nazanin" pitchFamily="2" charset="-78"/>
              </a:rPr>
              <a:t>صنعتی درشناخت شخصیت افراد بر پنج ویژگی شخصیتی تاکید می نمایند . آنها عبارتند از : برون گرا بودن ،داشتن کنترل بر احساسات ، روحیه سازگاری ،وجدان کاری و تجربه را با آغوش باز پذیرفتن.افرادی که دارای وجدان کاری هستند در همه مشاغل موفق می شوند و این ویژگی برای پیش بینی عملکرد فردمعیاری مناسب به حساب می آید. </a:t>
            </a:r>
          </a:p>
          <a:p>
            <a:pPr indent="355600" algn="justLow">
              <a:lnSpc>
                <a:spcPct val="150000"/>
              </a:lnSpc>
              <a:spcBef>
                <a:spcPts val="600"/>
              </a:spcBef>
              <a:spcAft>
                <a:spcPts val="600"/>
              </a:spcAft>
              <a:buFontTx/>
              <a:buBlip>
                <a:blip r:embed="rId2"/>
              </a:buBlip>
            </a:pPr>
            <a:r>
              <a:rPr lang="fa-IR" sz="2800" b="1" dirty="0" smtClean="0">
                <a:cs typeface="B Nazanin" pitchFamily="2" charset="-78"/>
              </a:rPr>
              <a:t>آزمون پیشرفت :</a:t>
            </a:r>
            <a:r>
              <a:rPr lang="fa-IR" sz="2800" dirty="0" smtClean="0">
                <a:cs typeface="B Nazanin" pitchFamily="2" charset="-78"/>
              </a:rPr>
              <a:t>اصولأ در آزمون پیشرفت میزان فرا گیری فرد تعیین می شود. بیشتر آزمون هائی که در مدارس از افراد به عمل می آید از این نوع است.</a:t>
            </a:r>
          </a:p>
          <a:p>
            <a:pPr indent="355600" algn="justLow">
              <a:lnSpc>
                <a:spcPct val="150000"/>
              </a:lnSpc>
              <a:spcBef>
                <a:spcPts val="600"/>
              </a:spcBef>
              <a:spcAft>
                <a:spcPts val="600"/>
              </a:spcAft>
              <a:buFontTx/>
              <a:buBlip>
                <a:blip r:embed="rId2"/>
              </a:buBlip>
            </a:pPr>
            <a:r>
              <a:rPr lang="fa-IR" sz="2800" b="1" dirty="0" smtClean="0">
                <a:cs typeface="B Nazanin" pitchFamily="2" charset="-78"/>
              </a:rPr>
              <a:t>آزمون های رایانه ای:</a:t>
            </a:r>
            <a:r>
              <a:rPr lang="fa-IR" sz="2800" dirty="0" smtClean="0">
                <a:cs typeface="B Nazanin" pitchFamily="2" charset="-78"/>
              </a:rPr>
              <a:t>امروزه آزمون های رایانه ای جایگزین آزمون هائی شده است که با دست ، قلم و کاغذ انجام می شد.</a:t>
            </a:r>
            <a:endParaRPr lang="fa-IR" sz="2800" b="1" dirty="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8614"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7" name="Picture 6"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8616"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56787"/>
            <a:ext cx="9144000" cy="769441"/>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مرکز ارزیابی مدیریت</a:t>
            </a:r>
            <a:endParaRPr lang="fa-IR" sz="3200" dirty="0">
              <a:solidFill>
                <a:srgbClr val="5D110F"/>
              </a:solidFill>
              <a:cs typeface="B Titr" pitchFamily="2" charset="-78"/>
            </a:endParaRPr>
          </a:p>
        </p:txBody>
      </p:sp>
      <p:cxnSp>
        <p:nvCxnSpPr>
          <p:cNvPr id="6" name="Straight Connector 5"/>
          <p:cNvCxnSpPr/>
          <p:nvPr/>
        </p:nvCxnSpPr>
        <p:spPr>
          <a:xfrm>
            <a:off x="928663" y="1196751"/>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7" y="1484784"/>
            <a:ext cx="8821043" cy="3785652"/>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defRPr/>
            </a:pPr>
            <a:r>
              <a:rPr lang="fa-IR" sz="3200" dirty="0" smtClean="0">
                <a:latin typeface="Arial" pitchFamily="34" charset="0"/>
                <a:cs typeface="B Nazanin" pitchFamily="2" charset="-78"/>
              </a:rPr>
              <a:t>در یک </a:t>
            </a:r>
            <a:r>
              <a:rPr lang="fa-IR" sz="3200" b="1" dirty="0" smtClean="0">
                <a:latin typeface="Arial" pitchFamily="34" charset="0"/>
                <a:cs typeface="B Nazanin" pitchFamily="2" charset="-78"/>
              </a:rPr>
              <a:t>مرکز سنجش مدیریت </a:t>
            </a:r>
            <a:r>
              <a:rPr lang="fa-IR" sz="3200" dirty="0" smtClean="0">
                <a:latin typeface="Arial" pitchFamily="34" charset="0"/>
                <a:cs typeface="B Nazanin" pitchFamily="2" charset="-78"/>
              </a:rPr>
              <a:t>از داوطلبان شغل مدیریت آزمون به عمل می آید و از آنها می خواهند در شرایط شبیه سازی شده تصمیم گیری کنند و با توجه به این عملکردها به آنها نمره می دهند.نتیجه بیشتر تحقیقات نشان داده که مراکز سنجش مدیریت می توانند میزان موفقیت مدیران را ( برای مشاغل مدیریت ) پیش بینی نمایند.</a:t>
            </a:r>
            <a:endParaRPr lang="fa-IR" sz="32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6952"/>
            <a:ext cx="9144000" cy="3970318"/>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مصاحبه با کارکنان آینده  </a:t>
            </a:r>
          </a:p>
          <a:p>
            <a:pPr algn="ctr" rtl="0">
              <a:lnSpc>
                <a:spcPct val="150000"/>
              </a:lnSpc>
            </a:pPr>
            <a:endParaRPr lang="fa-IR" sz="3600" dirty="0" smtClean="0">
              <a:solidFill>
                <a:srgbClr val="5D110F"/>
              </a:solidFill>
              <a:cs typeface="B Titr" pitchFamily="2" charset="-78"/>
            </a:endParaRPr>
          </a:p>
          <a:p>
            <a:pPr algn="ctr" rtl="0">
              <a:lnSpc>
                <a:spcPct val="150000"/>
              </a:lnSpc>
            </a:pPr>
            <a:endParaRPr lang="fa-IR" sz="3200" dirty="0" smtClean="0">
              <a:solidFill>
                <a:srgbClr val="5D110F"/>
              </a:solidFill>
              <a:cs typeface="B Titr" pitchFamily="2" charset="-78"/>
            </a:endParaRPr>
          </a:p>
          <a:p>
            <a:pPr algn="ctr" rtl="0">
              <a:lnSpc>
                <a:spcPct val="150000"/>
              </a:lnSpc>
            </a:pPr>
            <a:endParaRPr lang="fa-IR" sz="3200" dirty="0" smtClean="0">
              <a:solidFill>
                <a:srgbClr val="5D110F"/>
              </a:solidFill>
              <a:cs typeface="B Titr" pitchFamily="2" charset="-78"/>
            </a:endParaRPr>
          </a:p>
          <a:p>
            <a:pPr algn="ctr" rtl="0">
              <a:lnSpc>
                <a:spcPct val="150000"/>
              </a:lnSpc>
            </a:pPr>
            <a:r>
              <a:rPr lang="fa-IR" sz="3200" dirty="0" smtClean="0">
                <a:solidFill>
                  <a:srgbClr val="5D110F"/>
                </a:solidFill>
                <a:cs typeface="B Titr" pitchFamily="2" charset="-78"/>
              </a:rPr>
              <a:t>انواع مصاحبه</a:t>
            </a:r>
            <a:endParaRPr lang="fa-IR" sz="3200" dirty="0">
              <a:solidFill>
                <a:srgbClr val="5D110F"/>
              </a:solidFill>
              <a:cs typeface="B Titr" pitchFamily="2" charset="-78"/>
            </a:endParaRPr>
          </a:p>
        </p:txBody>
      </p:sp>
      <p:cxnSp>
        <p:nvCxnSpPr>
          <p:cNvPr id="6" name="Straight Connector 5"/>
          <p:cNvCxnSpPr/>
          <p:nvPr/>
        </p:nvCxnSpPr>
        <p:spPr>
          <a:xfrm>
            <a:off x="928663"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837575"/>
            <a:ext cx="9001125" cy="6047809"/>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مصاحبه از ابزار های ارزشمند مدیریت است. مقصود از </a:t>
            </a:r>
            <a:r>
              <a:rPr lang="fa-IR" sz="2700" b="1" dirty="0" smtClean="0">
                <a:latin typeface="Arial" pitchFamily="34" charset="0"/>
                <a:cs typeface="B Nazanin" pitchFamily="2" charset="-78"/>
              </a:rPr>
              <a:t>مصاحبه</a:t>
            </a:r>
            <a:r>
              <a:rPr lang="fa-IR" sz="2700" dirty="0" smtClean="0">
                <a:latin typeface="Arial" pitchFamily="34" charset="0"/>
                <a:cs typeface="B Nazanin" pitchFamily="2" charset="-78"/>
              </a:rPr>
              <a:t> رویه ای است با هدف کسب اطلاعات در مورد واکنش هائی که فرد به صورت شفاهی در برابر پرسش های شفاهی می دهد.</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مصاحبه انتخابی:</a:t>
            </a:r>
            <a:r>
              <a:rPr lang="fa-IR" sz="2700" dirty="0" smtClean="0">
                <a:latin typeface="Arial" pitchFamily="34" charset="0"/>
                <a:cs typeface="B Nazanin" pitchFamily="2" charset="-78"/>
              </a:rPr>
              <a:t>عبارت است از یک رویه منتخب با هدف پیش بینی عملکرد آینده شخص در یک کار به خصوص و بر مبنای پاسخ های شفاهی او نسبت به پرسش ها ی شفاهی که از وی می شود.</a:t>
            </a:r>
          </a:p>
          <a:p>
            <a:pPr indent="355600" algn="justLow">
              <a:spcBef>
                <a:spcPts val="0"/>
              </a:spcBef>
              <a:spcAft>
                <a:spcPts val="0"/>
              </a:spcAft>
              <a:buFontTx/>
              <a:buBlip>
                <a:blip r:embed="rId2"/>
              </a:buBlip>
              <a:defRPr/>
            </a:pPr>
            <a:endParaRPr lang="fa-IR" sz="3600" b="1" dirty="0" smtClean="0">
              <a:latin typeface="Arial" pitchFamily="34" charset="0"/>
              <a:cs typeface="B Nazanin" pitchFamily="2" charset="-78"/>
            </a:endParaRP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مصاحبه به صورت </a:t>
            </a:r>
            <a:r>
              <a:rPr lang="fa-IR" sz="2700" b="1" dirty="0" smtClean="0">
                <a:latin typeface="Arial" pitchFamily="34" charset="0"/>
                <a:cs typeface="B Nazanin" pitchFamily="2" charset="-78"/>
              </a:rPr>
              <a:t>تنظیم شده </a:t>
            </a:r>
            <a:r>
              <a:rPr lang="fa-IR" sz="2700" dirty="0" smtClean="0">
                <a:latin typeface="Arial" pitchFamily="34" charset="0"/>
                <a:cs typeface="B Nazanin" pitchFamily="2" charset="-78"/>
              </a:rPr>
              <a:t>یا </a:t>
            </a:r>
            <a:r>
              <a:rPr lang="fa-IR" sz="2700" b="1" dirty="0" smtClean="0">
                <a:latin typeface="Arial" pitchFamily="34" charset="0"/>
                <a:cs typeface="B Nazanin" pitchFamily="2" charset="-78"/>
              </a:rPr>
              <a:t>تنظیم نشده </a:t>
            </a:r>
            <a:r>
              <a:rPr lang="fa-IR" sz="2700" dirty="0" smtClean="0">
                <a:latin typeface="Arial" pitchFamily="34" charset="0"/>
                <a:cs typeface="B Nazanin" pitchFamily="2" charset="-78"/>
              </a:rPr>
              <a:t>.در مصاحبه تنظیم نشده یا بدون ساختار ، هر نوع پرسشی که به ذهن مصاحبه کننده بیاید مطرح می شود.</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در مصاحبه </a:t>
            </a:r>
            <a:r>
              <a:rPr lang="fa-IR" sz="2700" b="1" dirty="0" smtClean="0">
                <a:latin typeface="Arial" pitchFamily="34" charset="0"/>
                <a:cs typeface="B Nazanin" pitchFamily="2" charset="-78"/>
              </a:rPr>
              <a:t>” موقعیتی“</a:t>
            </a:r>
            <a:r>
              <a:rPr lang="fa-IR" sz="2700" dirty="0" smtClean="0">
                <a:latin typeface="Arial" pitchFamily="34" charset="0"/>
                <a:cs typeface="B Nazanin" pitchFamily="2" charset="-78"/>
              </a:rPr>
              <a:t>پرسش ها به گونه ای است که توانایی های داوطلب را میسنجد تا بتوان نوع رفتار وی را در یک موقعیت مشخص پیش بینی کرد.</a:t>
            </a: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در مصاحبه</a:t>
            </a:r>
            <a:r>
              <a:rPr lang="fa-IR" sz="2700" b="1" dirty="0" smtClean="0">
                <a:latin typeface="Arial" pitchFamily="34" charset="0"/>
                <a:cs typeface="B Nazanin" pitchFamily="2" charset="-78"/>
              </a:rPr>
              <a:t>“ رفتاری“</a:t>
            </a:r>
            <a:r>
              <a:rPr lang="fa-IR" sz="2700" dirty="0" smtClean="0">
                <a:latin typeface="Arial" pitchFamily="34" charset="0"/>
                <a:cs typeface="B Nazanin" pitchFamily="2" charset="-78"/>
              </a:rPr>
              <a:t>از مصاحبه شونده می خواهند رفتاری را که در یک موقعیت خاص در گذشته داشته است ، نشان دهد.</a:t>
            </a:r>
          </a:p>
          <a:p>
            <a:pPr indent="355600" algn="justLow">
              <a:spcBef>
                <a:spcPts val="0"/>
              </a:spcBef>
              <a:spcAft>
                <a:spcPts val="0"/>
              </a:spcAft>
              <a:buFontTx/>
              <a:buBlip>
                <a:blip r:embed="rId2"/>
              </a:buBlip>
              <a:defRPr/>
            </a:pP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10" name="Straight Connector 9"/>
          <p:cNvCxnSpPr/>
          <p:nvPr/>
        </p:nvCxnSpPr>
        <p:spPr>
          <a:xfrm>
            <a:off x="899592" y="386104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830997"/>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مصاحبه ها تا چه اندازه مفید هستند؟</a:t>
            </a:r>
            <a:endParaRPr lang="fa-IR" sz="3200" dirty="0">
              <a:solidFill>
                <a:srgbClr val="5D110F"/>
              </a:solidFill>
              <a:cs typeface="B Titr" pitchFamily="2" charset="-78"/>
            </a:endParaRPr>
          </a:p>
        </p:txBody>
      </p:sp>
      <p:cxnSp>
        <p:nvCxnSpPr>
          <p:cNvPr id="6" name="Straight Connector 5"/>
          <p:cNvCxnSpPr/>
          <p:nvPr/>
        </p:nvCxnSpPr>
        <p:spPr>
          <a:xfrm>
            <a:off x="928663"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15563"/>
            <a:ext cx="9001125" cy="5293757"/>
          </a:xfrm>
          <a:prstGeom prst="rect">
            <a:avLst/>
          </a:prstGeom>
          <a:noFill/>
          <a:ln w="9525">
            <a:noFill/>
            <a:miter lim="800000"/>
            <a:headEnd/>
            <a:tailEnd/>
          </a:ln>
        </p:spPr>
        <p:txBody>
          <a:bodyPr wrap="square">
            <a:spAutoFit/>
          </a:bodyPr>
          <a:lstStyle/>
          <a:p>
            <a:pPr marL="355600" indent="-355600" algn="justLow">
              <a:spcBef>
                <a:spcPts val="1200"/>
              </a:spcBef>
              <a:spcAft>
                <a:spcPts val="0"/>
              </a:spcAft>
              <a:buFontTx/>
              <a:buBlip>
                <a:blip r:embed="rId2"/>
              </a:buBlip>
              <a:defRPr/>
            </a:pPr>
            <a:r>
              <a:rPr lang="fa-IR" sz="2800" dirty="0" smtClean="0">
                <a:latin typeface="Arial" pitchFamily="34" charset="0"/>
                <a:cs typeface="B Nazanin" pitchFamily="2" charset="-78"/>
              </a:rPr>
              <a:t>بیشترتحقیقات اولیه که در مورد </a:t>
            </a:r>
            <a:r>
              <a:rPr lang="fa-IR" sz="2800" b="1" dirty="0" smtClean="0">
                <a:latin typeface="Arial" pitchFamily="34" charset="0"/>
                <a:cs typeface="B Nazanin" pitchFamily="2" charset="-78"/>
              </a:rPr>
              <a:t>”مصاحبه های گزینشی“</a:t>
            </a:r>
            <a:r>
              <a:rPr lang="fa-IR" sz="2800" dirty="0" smtClean="0">
                <a:latin typeface="Arial" pitchFamily="34" charset="0"/>
                <a:cs typeface="B Nazanin" pitchFamily="2" charset="-78"/>
              </a:rPr>
              <a:t> انجام شده است درجه اعتبار این آزمون ها را در سطح پایینی تعیین کرده است.تحقیقات جدید نشان دهنده این است که سودمند بودن مصاحبه به روش اجرای آن بستگی دارد.</a:t>
            </a:r>
          </a:p>
          <a:p>
            <a:pPr marL="355600" indent="-355600" algn="justLow">
              <a:spcBef>
                <a:spcPts val="1200"/>
              </a:spcBef>
              <a:spcAft>
                <a:spcPts val="0"/>
              </a:spcAft>
              <a:buFontTx/>
              <a:buBlip>
                <a:blip r:embed="rId2"/>
              </a:buBlip>
              <a:defRPr/>
            </a:pPr>
            <a:r>
              <a:rPr lang="fa-IR" sz="2800" dirty="0" smtClean="0">
                <a:latin typeface="Arial" pitchFamily="34" charset="0"/>
                <a:cs typeface="B Nazanin" pitchFamily="2" charset="-78"/>
              </a:rPr>
              <a:t>مصاحبه های موقعیتی نسبت به مصاحبه های رفتاری دارای میانگین بالا تری هستند.</a:t>
            </a:r>
          </a:p>
          <a:p>
            <a:pPr marL="355600" indent="-355600" algn="justLow">
              <a:spcBef>
                <a:spcPts val="1200"/>
              </a:spcBef>
              <a:spcAft>
                <a:spcPts val="0"/>
              </a:spcAft>
              <a:buFontTx/>
              <a:buBlip>
                <a:blip r:embed="rId2"/>
              </a:buBlip>
              <a:defRPr/>
            </a:pPr>
            <a:r>
              <a:rPr lang="fa-IR" sz="2800" dirty="0" smtClean="0">
                <a:latin typeface="Arial" pitchFamily="34" charset="0"/>
                <a:cs typeface="B Nazanin" pitchFamily="2" charset="-78"/>
              </a:rPr>
              <a:t>مصاحبه هائی که سازمان یافته اند ، در مقایسه با مصاحبه های سازمان نیافته یا بدون ساختار از درجه اعتبار بیشتری برخوردارند.</a:t>
            </a:r>
          </a:p>
          <a:p>
            <a:pPr marL="355600" indent="-355600" algn="justLow">
              <a:spcBef>
                <a:spcPts val="1200"/>
              </a:spcBef>
              <a:spcAft>
                <a:spcPts val="0"/>
              </a:spcAft>
              <a:buFontTx/>
              <a:buBlip>
                <a:blip r:embed="rId2"/>
              </a:buBlip>
              <a:defRPr/>
            </a:pPr>
            <a:r>
              <a:rPr lang="fa-IR" sz="2800" dirty="0" smtClean="0">
                <a:latin typeface="Arial" pitchFamily="34" charset="0"/>
                <a:cs typeface="B Nazanin" pitchFamily="2" charset="-78"/>
              </a:rPr>
              <a:t>مصاحبه های فردی در مقایسه با مصاحبه های گروهی از درجه اعتبار بیشتری برخوردارند.برای پیش بینی عملکرد فرد در شغل آینده ”مصاحبه موقعیتی سازمان یافته ”اگر به صورت فرد به فرد انجام شود بسیار مفید خواهد بود.</a:t>
            </a:r>
            <a:endParaRPr lang="fa-IR" sz="28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4" name="Straight Connector 3"/>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2875" y="1143000"/>
            <a:ext cx="8929688" cy="3831818"/>
          </a:xfrm>
          <a:prstGeom prst="rect">
            <a:avLst/>
          </a:prstGeom>
          <a:noFill/>
        </p:spPr>
        <p:txBody>
          <a:bodyPr rtlCol="1">
            <a:spAutoFit/>
          </a:bodyPr>
          <a:lstStyle/>
          <a:p>
            <a:pPr marL="450850" indent="-450850" algn="justLow">
              <a:lnSpc>
                <a:spcPct val="150000"/>
              </a:lnSpc>
              <a:spcBef>
                <a:spcPts val="0"/>
              </a:spcBef>
              <a:spcAft>
                <a:spcPts val="0"/>
              </a:spcAft>
              <a:buFontTx/>
              <a:buBlip>
                <a:blip r:embed="rId2"/>
              </a:buBlip>
              <a:defRPr/>
            </a:pPr>
            <a:r>
              <a:rPr lang="fa-IR" sz="2700" b="1" dirty="0">
                <a:latin typeface="Arial" pitchFamily="34" charset="0"/>
                <a:cs typeface="B Nazanin" pitchFamily="2" charset="-78"/>
              </a:rPr>
              <a:t>فصل ششم : </a:t>
            </a:r>
            <a:r>
              <a:rPr lang="fa-IR" sz="2700" b="1" dirty="0" smtClean="0">
                <a:latin typeface="Arial" pitchFamily="34" charset="0"/>
                <a:cs typeface="B Nazanin" pitchFamily="2" charset="-78"/>
              </a:rPr>
              <a:t>جبران خدمت کارکنان</a:t>
            </a:r>
            <a:endParaRPr lang="fa-IR" sz="2700" b="1"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عوامل حاکم بر میزان پرداخت </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مراحل تعیین میزان پرداخت</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روند کنونی در جبران خدمت کارکنان</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برنامه های پرداخت انگیزشی</a:t>
            </a:r>
            <a:endParaRPr lang="fa-IR" sz="2700" dirty="0">
              <a:latin typeface="Arial" pitchFamily="34" charset="0"/>
              <a:cs typeface="B Nazanin" pitchFamily="2" charset="-78"/>
            </a:endParaRPr>
          </a:p>
          <a:p>
            <a:pPr marL="627063" indent="-271463" algn="justLow">
              <a:lnSpc>
                <a:spcPct val="150000"/>
              </a:lnSpc>
              <a:spcBef>
                <a:spcPts val="0"/>
              </a:spcBef>
              <a:spcAft>
                <a:spcPts val="0"/>
              </a:spcAft>
              <a:buFont typeface="Arial" pitchFamily="34" charset="0"/>
              <a:buChar char="•"/>
              <a:defRPr/>
            </a:pPr>
            <a:r>
              <a:rPr lang="fa-IR" sz="2700" dirty="0" smtClean="0">
                <a:latin typeface="Arial" pitchFamily="34" charset="0"/>
                <a:cs typeface="B Nazanin" pitchFamily="2" charset="-78"/>
              </a:rPr>
              <a:t>مزایای کارکنان</a:t>
            </a:r>
            <a:endParaRPr lang="fa-IR" sz="2700" dirty="0">
              <a:latin typeface="Arial" pitchFamily="34" charset="0"/>
              <a:cs typeface="B Nazanin" pitchFamily="2" charset="-78"/>
            </a:endParaRPr>
          </a:p>
        </p:txBody>
      </p:sp>
      <p:sp>
        <p:nvSpPr>
          <p:cNvPr id="6" name="Oval 5">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830997"/>
          </a:xfrm>
          <a:prstGeom prst="rect">
            <a:avLst/>
          </a:prstGeom>
          <a:noFill/>
          <a:ln w="9525">
            <a:noFill/>
            <a:miter lim="800000"/>
            <a:headEnd/>
            <a:tailEnd/>
          </a:ln>
        </p:spPr>
        <p:txBody>
          <a:bodyPr wrap="square">
            <a:spAutoFit/>
          </a:bodyPr>
          <a:lstStyle/>
          <a:p>
            <a:pPr algn="ctr" rtl="0">
              <a:lnSpc>
                <a:spcPct val="150000"/>
              </a:lnSpc>
            </a:pPr>
            <a:r>
              <a:rPr lang="fa-IR" sz="3200" dirty="0" smtClean="0">
                <a:solidFill>
                  <a:srgbClr val="5D110F"/>
                </a:solidFill>
                <a:cs typeface="B Titr" pitchFamily="2" charset="-78"/>
              </a:rPr>
              <a:t>شیوه اجتناب از اشتباهات متداول به هنگام مصاحبه</a:t>
            </a:r>
            <a:endParaRPr lang="fa-IR" sz="3200" dirty="0">
              <a:solidFill>
                <a:srgbClr val="5D110F"/>
              </a:solidFill>
              <a:cs typeface="B Titr" pitchFamily="2" charset="-78"/>
            </a:endParaRPr>
          </a:p>
        </p:txBody>
      </p:sp>
      <p:cxnSp>
        <p:nvCxnSpPr>
          <p:cNvPr id="6" name="Straight Connector 5"/>
          <p:cNvCxnSpPr/>
          <p:nvPr/>
        </p:nvCxnSpPr>
        <p:spPr>
          <a:xfrm>
            <a:off x="928663"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52736"/>
            <a:ext cx="9001125" cy="5278368"/>
          </a:xfrm>
          <a:prstGeom prst="rect">
            <a:avLst/>
          </a:prstGeom>
          <a:noFill/>
          <a:ln w="9525">
            <a:noFill/>
            <a:miter lim="800000"/>
            <a:headEnd/>
            <a:tailEnd/>
          </a:ln>
        </p:spPr>
        <p:txBody>
          <a:bodyPr>
            <a:spAutoFit/>
          </a:bodyPr>
          <a:lstStyle/>
          <a:p>
            <a:pPr indent="355600" algn="justLow">
              <a:spcBef>
                <a:spcPts val="1200"/>
              </a:spcBef>
              <a:spcAft>
                <a:spcPts val="0"/>
              </a:spcAft>
              <a:defRPr/>
            </a:pPr>
            <a:r>
              <a:rPr lang="fa-IR" sz="2700" dirty="0" smtClean="0">
                <a:latin typeface="Arial" pitchFamily="34" charset="0"/>
                <a:cs typeface="B Nazanin" pitchFamily="2" charset="-78"/>
              </a:rPr>
              <a:t>چندین اشتباه متداول وجود دارد که می تواند اثر بخشی مصاحبه را از بین ببرد.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ره آورد های فوری:</a:t>
            </a:r>
            <a:r>
              <a:rPr lang="fa-IR" sz="2700" dirty="0" smtClean="0">
                <a:latin typeface="Arial" pitchFamily="34" charset="0"/>
                <a:cs typeface="B Nazanin" pitchFamily="2" charset="-78"/>
              </a:rPr>
              <a:t>یکی از اشتباهات متداول این است که مصاحبه کنندگان به سرعت به نتیجه می رسند.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تاکید بر جنبه های منفی:</a:t>
            </a:r>
            <a:r>
              <a:rPr lang="fa-IR" sz="2700" dirty="0" smtClean="0">
                <a:latin typeface="Arial" pitchFamily="34" charset="0"/>
                <a:cs typeface="B Nazanin" pitchFamily="2" charset="-78"/>
              </a:rPr>
              <a:t>مصاحبه کنندگان همواره دارای تعصب یا یکسو نگری های منفی هستند ،در بیشتر حالت ها واقعیت این است که مصاحبه کنندگان بیشتر در صدد کسب اطلاعات منفی می باشند.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نا آگاه بودن از نوع شغل : </a:t>
            </a:r>
            <a:r>
              <a:rPr lang="fa-IR" sz="2700" dirty="0" smtClean="0">
                <a:latin typeface="Arial" pitchFamily="34" charset="0"/>
                <a:cs typeface="B Nazanin" pitchFamily="2" charset="-78"/>
              </a:rPr>
              <a:t>اگر مصاحبه کننده به صورتی دقیق از شغل مورد بحث آگاه نباشد نمی تواند در مورد تصویر های کلیشه ای در مورد یک داوطلب مناسب تصمیمی درست اتخاذ نماید.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فشار برای استخدام :</a:t>
            </a:r>
            <a:r>
              <a:rPr lang="fa-IR" sz="2700" dirty="0" smtClean="0">
                <a:latin typeface="Arial" pitchFamily="34" charset="0"/>
                <a:cs typeface="B Nazanin" pitchFamily="2" charset="-78"/>
              </a:rPr>
              <a:t>هنگامی که مصاحبه کنندگان تحت فشار شدید قرار گیرند که به سرعت مصاحبه را انجام دهند ، نتیجه مصاحبه چندان مفید نخواهد بود.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35496" y="505808"/>
            <a:ext cx="9001125" cy="5803512"/>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FontTx/>
              <a:buBlip>
                <a:blip r:embed="rId2"/>
              </a:buBlip>
              <a:defRPr/>
            </a:pPr>
            <a:r>
              <a:rPr lang="fa-IR" sz="2700" b="1" dirty="0" smtClean="0">
                <a:latin typeface="Arial" pitchFamily="34" charset="0"/>
                <a:cs typeface="B Nazanin" pitchFamily="2" charset="-78"/>
              </a:rPr>
              <a:t>خطای مربوط به ترتیب داوطلبان :</a:t>
            </a:r>
            <a:r>
              <a:rPr lang="fa-IR" sz="2700" dirty="0" smtClean="0">
                <a:latin typeface="Arial" pitchFamily="34" charset="0"/>
                <a:cs typeface="B Nazanin" pitchFamily="2" charset="-78"/>
              </a:rPr>
              <a:t>مقصود از خطای مربوط به ترتیب داوطلبان این است که ترتیبی که مصاحبه کننده داوطلبان را می بیند بر شیوه نمره دادن وی تاثیر می گذارد.</a:t>
            </a:r>
          </a:p>
          <a:p>
            <a:pPr indent="355600" algn="justLow">
              <a:lnSpc>
                <a:spcPct val="150000"/>
              </a:lnSpc>
              <a:spcBef>
                <a:spcPts val="1200"/>
              </a:spcBef>
              <a:spcAft>
                <a:spcPts val="0"/>
              </a:spcAft>
              <a:buFontTx/>
              <a:buBlip>
                <a:blip r:embed="rId2"/>
              </a:buBlip>
              <a:defRPr/>
            </a:pPr>
            <a:r>
              <a:rPr lang="fa-IR" sz="2700" b="1" dirty="0" smtClean="0">
                <a:latin typeface="Arial" pitchFamily="34" charset="0"/>
                <a:cs typeface="B Nazanin" pitchFamily="2" charset="-78"/>
              </a:rPr>
              <a:t>اثر رفتار های غیر گفتاری :</a:t>
            </a:r>
            <a:r>
              <a:rPr lang="fa-IR" sz="2700" dirty="0" smtClean="0">
                <a:latin typeface="Arial" pitchFamily="34" charset="0"/>
                <a:cs typeface="B Nazanin" pitchFamily="2" charset="-78"/>
              </a:rPr>
              <a:t>نه تنها آنچه را که داوطلب می گوید ، بلکه شیوه بیان و ظاهر وی و نیز نوع رفتار او می توانند بر نمره ای که مصاحبه کننده خواهد داد اثر بگذارد.در مورد رفتار های غیر گفتاری یک نتیجه  تحقیقات مشخص نموده که ، داوطلبانی که شایستگی کمتری دارند ولی این آموزش را دیده اند که به هنگام مصاحبه به شیوه ای درست عمل کنند نسبت به داوطلبان شایسته تر که از مهارت های غیر گفتاری مصاحبه بی بهره هستند ، نمره بالاتری خواهند گرفت.</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رهنمود هایی برای انجام دادن یک مصاحبه</a:t>
            </a:r>
            <a:endParaRPr lang="fa-IR" sz="3200" dirty="0">
              <a:solidFill>
                <a:srgbClr val="5D110F"/>
              </a:solidFill>
              <a:cs typeface="B Titr" pitchFamily="2" charset="-78"/>
            </a:endParaRPr>
          </a:p>
        </p:txBody>
      </p:sp>
      <p:cxnSp>
        <p:nvCxnSpPr>
          <p:cNvPr id="6" name="Straight Connector 5"/>
          <p:cNvCxnSpPr/>
          <p:nvPr/>
        </p:nvCxnSpPr>
        <p:spPr>
          <a:xfrm>
            <a:off x="899592"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80728"/>
            <a:ext cx="9001125" cy="6003182"/>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برای مصاحبه برنامه ریزی کنید:</a:t>
            </a:r>
            <a:r>
              <a:rPr lang="fa-IR" sz="2700" dirty="0" smtClean="0">
                <a:latin typeface="Arial" pitchFamily="34" charset="0"/>
                <a:cs typeface="B Nazanin" pitchFamily="2" charset="-78"/>
              </a:rPr>
              <a:t>پرونده شخصی داوطلب را بررسی کنید.به شرایط احراز شغل توجه نمایید.دست کم پیش از آغاز مصاحبه پرسش هایی را تهیه کنید.</a:t>
            </a:r>
            <a:endParaRPr lang="fa-IR" sz="2700" b="1" dirty="0" smtClean="0">
              <a:latin typeface="Arial" pitchFamily="34" charset="0"/>
              <a:cs typeface="B Nazanin" pitchFamily="2" charset="-78"/>
            </a:endParaRP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جوی آرام ایجاد کنید: </a:t>
            </a:r>
            <a:r>
              <a:rPr lang="fa-IR" sz="2700" dirty="0" smtClean="0">
                <a:latin typeface="Arial" pitchFamily="34" charset="0"/>
                <a:cs typeface="B Nazanin" pitchFamily="2" charset="-78"/>
              </a:rPr>
              <a:t>مصاحبه را به گونه ای آغاز کنید که شخص احساس راحتی کند ،مصاحبه را با پرسش های ساده و بدون بحث آغاز نمایید ،تمام داوطلبان باید به صورتی دوستانه مورد استقبال قرار گیرند.</a:t>
            </a:r>
            <a:endParaRPr lang="fa-IR" sz="2700" b="1" dirty="0" smtClean="0">
              <a:latin typeface="Arial" pitchFamily="34" charset="0"/>
              <a:cs typeface="B Nazanin" pitchFamily="2" charset="-78"/>
            </a:endParaRP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پرسش هایی را مطرح کنید:</a:t>
            </a:r>
            <a:r>
              <a:rPr lang="fa-IR" sz="2700" dirty="0" smtClean="0">
                <a:latin typeface="Arial" pitchFamily="34" charset="0"/>
                <a:cs typeface="B Nazanin" pitchFamily="2" charset="-78"/>
              </a:rPr>
              <a:t>داشتن فهرستی از پرسش ها کار را راحت تر می نماید.</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مصاحبه را به پایان ببرید:</a:t>
            </a:r>
            <a:r>
              <a:rPr lang="fa-IR" sz="2700" dirty="0" smtClean="0">
                <a:latin typeface="Arial" pitchFamily="34" charset="0"/>
                <a:cs typeface="B Nazanin" pitchFamily="2" charset="-78"/>
              </a:rPr>
              <a:t>در پایان مصاحبه به مصاحبه شونده فرصت دهید تا هر پرسشی را که می خواهد مطرح کند.</a:t>
            </a:r>
            <a:endParaRPr lang="fa-IR" sz="2700" b="1" dirty="0" smtClean="0">
              <a:latin typeface="Arial" pitchFamily="34" charset="0"/>
              <a:cs typeface="B Nazanin" pitchFamily="2" charset="-78"/>
            </a:endParaRP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مروری بر مفاد مصاحبه:</a:t>
            </a:r>
            <a:r>
              <a:rPr lang="fa-IR" sz="2700" dirty="0" smtClean="0">
                <a:latin typeface="Arial" pitchFamily="34" charset="0"/>
                <a:cs typeface="B Nazanin" pitchFamily="2" charset="-78"/>
              </a:rPr>
              <a:t>پس از اینکه مصاحبه شونده شرکت را ترک کرد ، یادداشت هائی را که به هنگام مصاحبه تهیه کرده اید مرور کنید.</a:t>
            </a:r>
            <a:endParaRPr lang="fa-IR" sz="2700" b="1" dirty="0" smtClean="0">
              <a:latin typeface="Arial" pitchFamily="34" charset="0"/>
              <a:cs typeface="B Nazanin" pitchFamily="2" charset="-78"/>
            </a:endParaRPr>
          </a:p>
          <a:p>
            <a:pPr indent="355600" algn="justLow">
              <a:lnSpc>
                <a:spcPct val="140000"/>
              </a:lnSpc>
              <a:spcBef>
                <a:spcPts val="600"/>
              </a:spcBef>
              <a:spcAft>
                <a:spcPts val="0"/>
              </a:spcAft>
              <a:buFontTx/>
              <a:buBlip>
                <a:blip r:embed="rId2"/>
              </a:buBlip>
              <a:defRPr/>
            </a:pP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85728"/>
            <a:ext cx="9144000" cy="1077218"/>
          </a:xfrm>
          <a:prstGeom prst="rect">
            <a:avLst/>
          </a:prstGeom>
          <a:noFill/>
          <a:ln w="9525">
            <a:noFill/>
            <a:miter lim="800000"/>
            <a:headEnd/>
            <a:tailEnd/>
          </a:ln>
        </p:spPr>
        <p:txBody>
          <a:bodyPr wrap="square">
            <a:spAutoFit/>
          </a:bodyPr>
          <a:lstStyle/>
          <a:p>
            <a:pPr algn="ctr" rtl="0"/>
            <a:r>
              <a:rPr lang="fa-IR" sz="3200" dirty="0" smtClean="0">
                <a:solidFill>
                  <a:srgbClr val="5D110F"/>
                </a:solidFill>
                <a:cs typeface="B Titr" pitchFamily="2" charset="-78"/>
              </a:rPr>
              <a:t>استفاده از سایر روش ها برای انتخاب کارکنان</a:t>
            </a:r>
          </a:p>
          <a:p>
            <a:pPr algn="ctr" rtl="0"/>
            <a:r>
              <a:rPr lang="fa-IR" sz="3200" dirty="0" smtClean="0">
                <a:solidFill>
                  <a:srgbClr val="5D110F"/>
                </a:solidFill>
                <a:cs typeface="B Titr" pitchFamily="2" charset="-78"/>
              </a:rPr>
              <a:t>بررسی سابقه و تماس با معرف ها</a:t>
            </a:r>
            <a:endParaRPr lang="fa-IR" sz="3200" dirty="0">
              <a:solidFill>
                <a:srgbClr val="5D110F"/>
              </a:solidFill>
              <a:cs typeface="B Titr" pitchFamily="2" charset="-78"/>
            </a:endParaRPr>
          </a:p>
        </p:txBody>
      </p:sp>
      <p:cxnSp>
        <p:nvCxnSpPr>
          <p:cNvPr id="6" name="Straight Connector 5"/>
          <p:cNvCxnSpPr/>
          <p:nvPr/>
        </p:nvCxnSpPr>
        <p:spPr>
          <a:xfrm>
            <a:off x="885724" y="1412776"/>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447031"/>
            <a:ext cx="9001125" cy="5078313"/>
          </a:xfrm>
          <a:prstGeom prst="rect">
            <a:avLst/>
          </a:prstGeom>
          <a:noFill/>
          <a:ln w="9525">
            <a:noFill/>
            <a:miter lim="800000"/>
            <a:headEnd/>
            <a:tailEnd/>
          </a:ln>
        </p:spPr>
        <p:txBody>
          <a:bodyPr wrap="square">
            <a:spAutoFit/>
          </a:bodyPr>
          <a:lstStyle/>
          <a:p>
            <a:pPr indent="355600" algn="justLow">
              <a:spcBef>
                <a:spcPts val="1200"/>
              </a:spcBef>
              <a:spcAft>
                <a:spcPts val="0"/>
              </a:spcAft>
              <a:buFontTx/>
              <a:buBlip>
                <a:blip r:embed="rId2"/>
              </a:buBlip>
              <a:defRPr/>
            </a:pPr>
            <a:r>
              <a:rPr lang="fa-IR" sz="2700" dirty="0" smtClean="0">
                <a:latin typeface="Arial" pitchFamily="34" charset="0"/>
                <a:cs typeface="B Nazanin" pitchFamily="2" charset="-78"/>
              </a:rPr>
              <a:t>بیشتر کارفرمایان می کوشند سابقه فرد و معرف های داوطلب را بررسی نمایند و برای انجام دادن این کار دو دلیل عمده وجود دارد : تائید صحت اطلاعاتی که داوطلب پیش از این داده است و پی بردن به اطلاعاتی در مورد گذشته فرد.</a:t>
            </a:r>
          </a:p>
          <a:p>
            <a:pPr indent="355600" algn="justLow">
              <a:spcBef>
                <a:spcPts val="1200"/>
              </a:spcBef>
              <a:spcAft>
                <a:spcPts val="0"/>
              </a:spcAft>
              <a:buFontTx/>
              <a:buBlip>
                <a:blip r:embed="rId2"/>
              </a:buBlip>
              <a:defRPr/>
            </a:pPr>
            <a:r>
              <a:rPr lang="fa-IR" sz="2700" dirty="0" smtClean="0">
                <a:latin typeface="Arial" pitchFamily="34" charset="0"/>
                <a:cs typeface="B Nazanin" pitchFamily="2" charset="-78"/>
              </a:rPr>
              <a:t>متداول ترین زمینه های مربوط به سابقه داوطلب عبارتند از داشتن حق یا اجازه کار در آمریکا ، تاریخ استخدام قبلی ، خدمت سربازی و بررسی زمان پایان دادن دوره خدمت ، تحصیلات یا مدارک تحصیلی و کنترل صحت اطلاعات شناسنامه ای و آدرس محل زندگی.</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اثر بخشی بررسی معرف ها :</a:t>
            </a:r>
            <a:r>
              <a:rPr lang="fa-IR" sz="2700" dirty="0" smtClean="0">
                <a:latin typeface="Arial" pitchFamily="34" charset="0"/>
                <a:cs typeface="B Nazanin" pitchFamily="2" charset="-78"/>
              </a:rPr>
              <a:t>شرکت نمی تواند ثابت کند که اطلاعات نادرستی که معرف به داوطلب داده است ، صحت دارد.اگر داوطلب به سبب اطلاعات نادرستی که معرف پیشین داده است، مورد پذیرش کارفرمای جدید قرار نگیرد ، می تواند از راه های قانونی اقدام نموده و ادعای شرف نماید.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5" y="639626"/>
            <a:ext cx="8821043" cy="5597686"/>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FontTx/>
              <a:buBlip>
                <a:blip r:embed="rId2"/>
              </a:buBlip>
              <a:defRPr/>
            </a:pPr>
            <a:r>
              <a:rPr lang="fa-IR" sz="2600" b="1" dirty="0" smtClean="0">
                <a:latin typeface="Arial" pitchFamily="34" charset="0"/>
                <a:cs typeface="B Nazanin" pitchFamily="2" charset="-78"/>
              </a:rPr>
              <a:t>استفاده بهینه از معرف ها :</a:t>
            </a:r>
            <a:r>
              <a:rPr lang="fa-IR" sz="2600" dirty="0" smtClean="0">
                <a:latin typeface="Arial" pitchFamily="34" charset="0"/>
                <a:cs typeface="B Nazanin" pitchFamily="2" charset="-78"/>
              </a:rPr>
              <a:t>به هنگام بررسی معرف ها می توان دست کم دو کار انجام داد : نخست ، از فرمی سازمان یافته و دارای ساختاراستفاده کرد.با استفاده از این فرم پرسش های مهم از قلم نمی افتد.دوم ، میتوان از فرد معرف ، به عنوان منبعی برای دستابی به معرف های دیگری در مورد عملکرد گذشته داوطلب استفاده نمود.</a:t>
            </a:r>
          </a:p>
          <a:p>
            <a:pPr indent="355600" algn="justLow">
              <a:lnSpc>
                <a:spcPct val="150000"/>
              </a:lnSpc>
              <a:spcBef>
                <a:spcPts val="1200"/>
              </a:spcBef>
              <a:spcAft>
                <a:spcPts val="0"/>
              </a:spcAft>
              <a:buFontTx/>
              <a:buBlip>
                <a:blip r:embed="rId2"/>
              </a:buBlip>
              <a:defRPr/>
            </a:pPr>
            <a:r>
              <a:rPr lang="fa-IR" sz="2600" b="1" dirty="0" smtClean="0">
                <a:latin typeface="Arial" pitchFamily="34" charset="0"/>
                <a:cs typeface="B Nazanin" pitchFamily="2" charset="-78"/>
              </a:rPr>
              <a:t>استفاده از اطلاعات مربوط به پیش از استخدام :</a:t>
            </a:r>
            <a:r>
              <a:rPr lang="fa-IR" sz="2600" dirty="0" smtClean="0">
                <a:latin typeface="Arial" pitchFamily="34" charset="0"/>
                <a:cs typeface="B Nazanin" pitchFamily="2" charset="-78"/>
              </a:rPr>
              <a:t>پایگاه های اطلاعاتی رایانه ای باعث شده است که بتوان به صورتی راحت تر ، اطلاعاتی در باره سابقه زندگی داوطلب بدست آورد.انواع اطلاعات در مورد موضوع هائی چون میزان حقوق هایی که کارمند می گرفته ، تاریخچه اعتباری فرد و پرونده های مربوط به محکومیت ها به صورتی انبوه در پایگاه های اطلاعاتی وجود دارد.</a:t>
            </a:r>
            <a:endParaRPr lang="fa-IR" sz="26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83295"/>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آزمون صداقت گفتار</a:t>
            </a:r>
            <a:endParaRPr lang="fa-IR" sz="3200" dirty="0">
              <a:solidFill>
                <a:srgbClr val="5D110F"/>
              </a:solidFill>
              <a:cs typeface="B Titr" pitchFamily="2" charset="-78"/>
            </a:endParaRPr>
          </a:p>
        </p:txBody>
      </p:sp>
      <p:cxnSp>
        <p:nvCxnSpPr>
          <p:cNvPr id="6" name="Straight Connector 5"/>
          <p:cNvCxnSpPr/>
          <p:nvPr/>
        </p:nvCxnSpPr>
        <p:spPr>
          <a:xfrm>
            <a:off x="928663"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1124744"/>
            <a:ext cx="8821042" cy="5232202"/>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defRPr/>
            </a:pPr>
            <a:r>
              <a:rPr lang="fa-IR" sz="2700" b="1" dirty="0" smtClean="0">
                <a:latin typeface="Arial" pitchFamily="34" charset="0"/>
                <a:cs typeface="B Nazanin" pitchFamily="2" charset="-78"/>
              </a:rPr>
              <a:t>دستگاه دروغ سنج :</a:t>
            </a:r>
            <a:r>
              <a:rPr lang="fa-IR" sz="2700" dirty="0" smtClean="0">
                <a:latin typeface="Arial" pitchFamily="34" charset="0"/>
                <a:cs typeface="B Nazanin" pitchFamily="2" charset="-78"/>
              </a:rPr>
              <a:t>وسیله ای است که تغییرات روان شناسی ، مانند افزایش عرق در بدن را اندازه گیری می کند. فرض بر این است که ، تغییرات منعکس کننده تنش ها یا افزایش احساساتی است که به هنگام دروغ گفتن به فرد دست می دهد.</a:t>
            </a:r>
          </a:p>
          <a:p>
            <a:pPr indent="355600" algn="justLow">
              <a:lnSpc>
                <a:spcPct val="120000"/>
              </a:lnSpc>
              <a:spcBef>
                <a:spcPts val="1200"/>
              </a:spcBef>
              <a:spcAft>
                <a:spcPts val="0"/>
              </a:spcAft>
              <a:buFontTx/>
              <a:buBlip>
                <a:blip r:embed="rId2"/>
              </a:buBlip>
              <a:defRPr/>
            </a:pPr>
            <a:r>
              <a:rPr lang="fa-IR" sz="2700" b="1" dirty="0" smtClean="0">
                <a:latin typeface="Arial" pitchFamily="34" charset="0"/>
                <a:cs typeface="B Nazanin" pitchFamily="2" charset="-78"/>
              </a:rPr>
              <a:t>آزمون صداقت گفتار با قلم و کاغذ :</a:t>
            </a:r>
            <a:r>
              <a:rPr lang="fa-IR" sz="2700" dirty="0" smtClean="0">
                <a:latin typeface="Arial" pitchFamily="34" charset="0"/>
                <a:cs typeface="B Nazanin" pitchFamily="2" charset="-78"/>
              </a:rPr>
              <a:t>حذف کامل دستگاه  دروغ سنج ، به عنوان وسیله ای برای گزینش افراد باعث شده است که این بازار نو پا در صدد شناسایی و ساخت دستگاه های دیگری ، جهت تایید صداقت گفتار افراد بر آید.آزمون تایید صحت گفتار با قلم و کاغذ (کشیدن تصویر)، یکی از آزمون های روانشناسی است که بدان وسیله آمادگی یا استعداد داوطلب به ریا کاری ، تقلب و سایر فعالیت هایی که مغایر با تولید است ، کشف یا پیش بینی می شود.تحقیقاتی که تازگی انجام شده است قابل اعتماد بودن این ابزارها را تایید مینماید.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107379" y="414760"/>
            <a:ext cx="8857109" cy="6038576"/>
          </a:xfrm>
          <a:prstGeom prst="rect">
            <a:avLst/>
          </a:prstGeom>
          <a:noFill/>
          <a:ln w="9525">
            <a:noFill/>
            <a:miter lim="800000"/>
            <a:headEnd/>
            <a:tailEnd/>
          </a:ln>
        </p:spPr>
        <p:txBody>
          <a:bodyPr wrap="square">
            <a:spAutoFit/>
          </a:bodyPr>
          <a:lstStyle/>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دست نوشته :</a:t>
            </a:r>
            <a:r>
              <a:rPr lang="fa-IR" sz="2700" dirty="0" smtClean="0">
                <a:latin typeface="Arial" pitchFamily="34" charset="0"/>
                <a:cs typeface="B Nazanin" pitchFamily="2" charset="-78"/>
              </a:rPr>
              <a:t>استفاده از دست خط داوطلب بدین معنی است که ویژگی های شخصیتی فرد ، در دست نوشته وی منعکس می شود.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معاینه جسمی:</a:t>
            </a:r>
            <a:r>
              <a:rPr lang="fa-IR" sz="2700" dirty="0" smtClean="0">
                <a:latin typeface="Arial" pitchFamily="34" charset="0"/>
                <a:cs typeface="B Nazanin" pitchFamily="2" charset="-78"/>
              </a:rPr>
              <a:t>گام بعدی معاینه های جسمی است و داوطلب به چندین دلیل باید این معاینه ها را انجام دهد. برخی ار این آزمون ها برای آن است که تایید شود داوطلب مزبور از نظر جسمی توان انجام دادن کار مورد نظر را دارد.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آزمون مربوط به اعتیاد:</a:t>
            </a:r>
            <a:r>
              <a:rPr lang="fa-IR" sz="2700" dirty="0" smtClean="0">
                <a:latin typeface="Arial" pitchFamily="34" charset="0"/>
                <a:cs typeface="B Nazanin" pitchFamily="2" charset="-78"/>
              </a:rPr>
              <a:t>اعتیاد یکی از مساله های بسیار دردسر ساز در سازمان ها است.بنا بر این شرکت ها به صورت فزاینده ای آزمون مربوط به اعتیاد به الکل و مواد مخدر( از داوطلبان ) به عمل می آورند.متداول ترین روش این است که پیش از استخدام رسمی ، این آزمایش ها را از داوطلب به عمل آورند.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رعایت قانون مهاجرت :</a:t>
            </a:r>
            <a:r>
              <a:rPr lang="fa-IR" sz="2700" dirty="0" smtClean="0">
                <a:latin typeface="Arial" pitchFamily="34" charset="0"/>
                <a:cs typeface="B Nazanin" pitchFamily="2" charset="-78"/>
              </a:rPr>
              <a:t>کسانی که در ایالات متحده آمریکا استخدام می شوند ، باید حق کار کردن داشته باشند.فرد نباید الزامأ شهروند آمریکا باشد تا حق کار کردن پیدا کند.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854080"/>
          </a:xfrm>
          <a:prstGeom prst="rect">
            <a:avLst/>
          </a:prstGeom>
          <a:noFill/>
          <a:ln w="9525">
            <a:noFill/>
            <a:miter lim="800000"/>
            <a:headEnd/>
            <a:tailEnd/>
          </a:ln>
        </p:spPr>
        <p:txBody>
          <a:bodyPr>
            <a:spAutoFit/>
          </a:bodyPr>
          <a:lstStyle/>
          <a:p>
            <a:pPr algn="ctr" rtl="0">
              <a:lnSpc>
                <a:spcPct val="150000"/>
              </a:lnSpc>
            </a:pPr>
            <a:r>
              <a:rPr lang="fa-IR" sz="3600" dirty="0" smtClean="0">
                <a:solidFill>
                  <a:srgbClr val="5D110F"/>
                </a:solidFill>
                <a:cs typeface="B Titr" pitchFamily="2" charset="-78"/>
              </a:rPr>
              <a:t>کشف نادرستی</a:t>
            </a:r>
            <a:endParaRPr lang="fa-IR" sz="3600" dirty="0">
              <a:solidFill>
                <a:srgbClr val="5D110F"/>
              </a:solidFill>
              <a:cs typeface="B Titr" pitchFamily="2" charset="-78"/>
            </a:endParaRPr>
          </a:p>
        </p:txBody>
      </p:sp>
      <p:cxnSp>
        <p:nvCxnSpPr>
          <p:cNvPr id="6" name="Straight Connector 5"/>
          <p:cNvCxnSpPr/>
          <p:nvPr/>
        </p:nvCxnSpPr>
        <p:spPr>
          <a:xfrm>
            <a:off x="928663" y="1052735"/>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269740"/>
            <a:ext cx="9001125" cy="5327612"/>
          </a:xfrm>
          <a:prstGeom prst="rect">
            <a:avLst/>
          </a:prstGeom>
          <a:noFill/>
          <a:ln w="9525">
            <a:noFill/>
            <a:miter lim="800000"/>
            <a:headEnd/>
            <a:tailEnd/>
          </a:ln>
        </p:spPr>
        <p:txBody>
          <a:bodyPr>
            <a:spAutoFit/>
          </a:bodyPr>
          <a:lstStyle/>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پرسش های بی پروا از داوطلب بپرسید.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به جای حرف زدن ، گوش کنید.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ادعای فرد نسبت به داشتن اعتبار را بررسی نمایید.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با همه معرف ها تماس بگیرید.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برای تایید صحت گفتار از آزمون مداد و کاغذ استفاده نمایید.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آزمون مربوط به اعتیاد به عمل آورید.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سند بازرسی دائمی بگیرید.</a:t>
            </a:r>
          </a:p>
          <a:p>
            <a:pPr indent="355600" algn="justLow">
              <a:lnSpc>
                <a:spcPct val="140000"/>
              </a:lnSpc>
              <a:spcBef>
                <a:spcPts val="0"/>
              </a:spcBef>
              <a:spcAft>
                <a:spcPts val="0"/>
              </a:spcAft>
              <a:buFontTx/>
              <a:buBlip>
                <a:blip r:embed="rId2"/>
              </a:buBlip>
              <a:defRPr/>
            </a:pPr>
            <a:r>
              <a:rPr lang="fa-IR" sz="2700" dirty="0" smtClean="0">
                <a:latin typeface="Arial" pitchFamily="34" charset="0"/>
                <a:cs typeface="B Nazanin" pitchFamily="2" charset="-78"/>
              </a:rPr>
              <a:t>جانب احتیاط را از دست ندهید.</a:t>
            </a:r>
          </a:p>
          <a:p>
            <a:pPr indent="355600" algn="justLow">
              <a:lnSpc>
                <a:spcPct val="140000"/>
              </a:lnSpc>
              <a:spcBef>
                <a:spcPts val="0"/>
              </a:spcBef>
              <a:spcAft>
                <a:spcPts val="0"/>
              </a:spcAft>
              <a:buFontTx/>
              <a:buBlip>
                <a:blip r:embed="rId2"/>
              </a:buBlip>
              <a:defRPr/>
            </a:pP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1538" y="1714488"/>
            <a:ext cx="7215239" cy="3277820"/>
          </a:xfrm>
          <a:prstGeom prst="rect">
            <a:avLst/>
          </a:prstGeom>
          <a:noFill/>
        </p:spPr>
        <p:txBody>
          <a:bodyPr rtlCol="1">
            <a:spAutoFit/>
          </a:bodyPr>
          <a:lstStyle/>
          <a:p>
            <a:pPr algn="ctr">
              <a:lnSpc>
                <a:spcPct val="150000"/>
              </a:lnSpc>
              <a:defRPr/>
            </a:pPr>
            <a:r>
              <a:rPr lang="fa-IR" sz="7200" dirty="0">
                <a:solidFill>
                  <a:srgbClr val="990000"/>
                </a:solidFill>
                <a:effectLst>
                  <a:glow rad="63500">
                    <a:schemeClr val="accent6">
                      <a:satMod val="175000"/>
                      <a:alpha val="40000"/>
                    </a:schemeClr>
                  </a:glow>
                </a:effectLst>
                <a:latin typeface="Arial" pitchFamily="34" charset="0"/>
                <a:cs typeface="B Titr" pitchFamily="2" charset="-78"/>
              </a:rPr>
              <a:t>آموزش و توسعه ی </a:t>
            </a:r>
          </a:p>
          <a:p>
            <a:pPr algn="ctr">
              <a:lnSpc>
                <a:spcPct val="150000"/>
              </a:lnSpc>
              <a:defRPr/>
            </a:pPr>
            <a:r>
              <a:rPr lang="fa-IR" sz="7200" dirty="0" smtClean="0">
                <a:solidFill>
                  <a:srgbClr val="990000"/>
                </a:solidFill>
                <a:effectLst>
                  <a:glow rad="63500">
                    <a:schemeClr val="accent6">
                      <a:satMod val="175000"/>
                      <a:alpha val="40000"/>
                    </a:schemeClr>
                  </a:glow>
                </a:effectLst>
                <a:latin typeface="Arial" pitchFamily="34" charset="0"/>
                <a:cs typeface="B Titr" pitchFamily="2" charset="-78"/>
              </a:rPr>
              <a:t>نیروی  </a:t>
            </a:r>
            <a:r>
              <a:rPr lang="fa-IR" sz="7200" dirty="0">
                <a:solidFill>
                  <a:srgbClr val="990000"/>
                </a:solidFill>
                <a:effectLst>
                  <a:glow rad="63500">
                    <a:schemeClr val="accent6">
                      <a:satMod val="175000"/>
                      <a:alpha val="40000"/>
                    </a:schemeClr>
                  </a:glow>
                </a:effectLst>
                <a:latin typeface="Arial" pitchFamily="34" charset="0"/>
                <a:cs typeface="B Titr" pitchFamily="2" charset="-78"/>
              </a:rPr>
              <a:t>انسانی</a:t>
            </a:r>
          </a:p>
        </p:txBody>
      </p:sp>
      <p:sp>
        <p:nvSpPr>
          <p:cNvPr id="84995" name="Rectangle 8"/>
          <p:cNvSpPr>
            <a:spLocks noChangeArrowheads="1"/>
          </p:cNvSpPr>
          <p:nvPr/>
        </p:nvSpPr>
        <p:spPr bwMode="auto">
          <a:xfrm>
            <a:off x="6440488" y="642938"/>
            <a:ext cx="2132012" cy="830262"/>
          </a:xfrm>
          <a:prstGeom prst="rect">
            <a:avLst/>
          </a:prstGeom>
          <a:noFill/>
          <a:ln w="9525">
            <a:noFill/>
            <a:miter lim="800000"/>
            <a:headEnd/>
            <a:tailEnd/>
          </a:ln>
        </p:spPr>
        <p:txBody>
          <a:bodyPr wrap="none">
            <a:spAutoFit/>
          </a:bodyPr>
          <a:lstStyle/>
          <a:p>
            <a:pPr>
              <a:lnSpc>
                <a:spcPct val="150000"/>
              </a:lnSpc>
            </a:pPr>
            <a:r>
              <a:rPr lang="fa-IR" sz="3200">
                <a:solidFill>
                  <a:srgbClr val="5D110F"/>
                </a:solidFill>
                <a:cs typeface="B Titr" pitchFamily="2" charset="-78"/>
              </a:rPr>
              <a:t>فصل چهارم : </a:t>
            </a:r>
          </a:p>
        </p:txBody>
      </p:sp>
      <p:cxnSp>
        <p:nvCxnSpPr>
          <p:cNvPr id="12" name="Straight Connector 11"/>
          <p:cNvCxnSpPr/>
          <p:nvPr/>
        </p:nvCxnSpPr>
        <p:spPr>
          <a:xfrm>
            <a:off x="6643701" y="1427148"/>
            <a:ext cx="2214547" cy="1588"/>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Oval 9">
            <a:hlinkClick r:id="" action="ppaction://noaction" highlightClick="1">
              <a:snd r:embed="rId2"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84998" name="Picture 9" descr="7146.png">
            <a:hlinkClick r:id="" action="ppaction://hlinkshowjump?jump=nextslide"/>
          </p:cNvPr>
          <p:cNvPicPr>
            <a:picLocks noChangeAspect="1"/>
          </p:cNvPicPr>
          <p:nvPr/>
        </p:nvPicPr>
        <p:blipFill>
          <a:blip r:embed="rId3" cstate="print"/>
          <a:srcRect/>
          <a:stretch>
            <a:fillRect/>
          </a:stretch>
        </p:blipFill>
        <p:spPr bwMode="auto">
          <a:xfrm>
            <a:off x="8786813" y="6429375"/>
            <a:ext cx="357187" cy="357188"/>
          </a:xfrm>
          <a:prstGeom prst="rect">
            <a:avLst/>
          </a:prstGeom>
          <a:noFill/>
          <a:ln w="9525">
            <a:noFill/>
            <a:miter lim="800000"/>
            <a:headEnd/>
            <a:tailEnd/>
          </a:ln>
        </p:spPr>
      </p:pic>
      <p:pic>
        <p:nvPicPr>
          <p:cNvPr id="13" name="Picture 12" descr="1483.png">
            <a:hlinkClick r:id="" action="ppaction://hlinkshowjump?jump=endshow"/>
          </p:cNvPr>
          <p:cNvPicPr>
            <a:picLocks noChangeAspect="1"/>
          </p:cNvPicPr>
          <p:nvPr/>
        </p:nvPicPr>
        <p:blipFill>
          <a:blip r:embed="rId4"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85000" name="Picture 20" descr="7146.png">
            <a:hlinkClick r:id="" action="ppaction://hlinkshowjump?jump=previousslide"/>
          </p:cNvPr>
          <p:cNvPicPr>
            <a:picLocks noChangeAspect="1"/>
          </p:cNvPicPr>
          <p:nvPr/>
        </p:nvPicPr>
        <p:blipFill>
          <a:blip r:embed="rId5"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توجیه کارکنان ( آشنا کردن افراد با سازمان )</a:t>
            </a:r>
            <a:endParaRPr lang="fa-IR" sz="3200" dirty="0">
              <a:solidFill>
                <a:srgbClr val="5D110F"/>
              </a:solidFill>
              <a:cs typeface="B Titr" pitchFamily="2" charset="-78"/>
            </a:endParaRPr>
          </a:p>
        </p:txBody>
      </p:sp>
      <p:cxnSp>
        <p:nvCxnSpPr>
          <p:cNvPr id="6" name="Straight Connector 5"/>
          <p:cNvCxnSpPr/>
          <p:nvPr/>
        </p:nvCxnSpPr>
        <p:spPr>
          <a:xfrm>
            <a:off x="928663" y="980727"/>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80728"/>
            <a:ext cx="9001125" cy="5581528"/>
          </a:xfrm>
          <a:prstGeom prst="rect">
            <a:avLst/>
          </a:prstGeom>
          <a:noFill/>
          <a:ln w="9525">
            <a:noFill/>
            <a:miter lim="800000"/>
            <a:headEnd/>
            <a:tailEnd/>
          </a:ln>
        </p:spPr>
        <p:txBody>
          <a:bodyPr>
            <a:spAutoFit/>
          </a:bodyPr>
          <a:lstStyle/>
          <a:p>
            <a:pPr indent="355600" algn="justLow">
              <a:lnSpc>
                <a:spcPct val="110000"/>
              </a:lnSpc>
              <a:spcBef>
                <a:spcPts val="1200"/>
              </a:spcBef>
              <a:spcAft>
                <a:spcPts val="0"/>
              </a:spcAft>
              <a:buFontTx/>
              <a:buBlip>
                <a:blip r:embed="rId2"/>
              </a:buBlip>
              <a:defRPr/>
            </a:pPr>
            <a:r>
              <a:rPr lang="fa-IR" sz="2700" dirty="0" smtClean="0">
                <a:latin typeface="Arial" pitchFamily="34" charset="0"/>
                <a:cs typeface="B Nazanin" pitchFamily="2" charset="-78"/>
              </a:rPr>
              <a:t>در </a:t>
            </a:r>
            <a:r>
              <a:rPr lang="fa-IR" sz="2700" b="1" dirty="0" smtClean="0">
                <a:latin typeface="Arial" pitchFamily="34" charset="0"/>
                <a:cs typeface="B Nazanin" pitchFamily="2" charset="-78"/>
              </a:rPr>
              <a:t> توجیه کارکنان </a:t>
            </a:r>
            <a:r>
              <a:rPr lang="fa-IR" sz="2700" dirty="0" smtClean="0">
                <a:latin typeface="Arial" pitchFamily="34" charset="0"/>
                <a:cs typeface="B Nazanin" pitchFamily="2" charset="-78"/>
              </a:rPr>
              <a:t> افراد اطلاعات لازم در مورد شیوه انجام دادن کار و اطلاعاتی در زمینه قوانین و مقررات شرکت به کارکنان تازه استخدام می دهند.توجیه ، یکی از بخش های فرایند جامعه پذیری کارکنان جدید است. جامعه پذیری ، یکی از فرایند های دائمی است که بدان وسیله نگرش ها ، معیار ها ، ارزش ها و الگوهای رفتاری مورد انتظار سازمان و دوایر را در وجود کارکنان تزریق می کنند.</a:t>
            </a:r>
          </a:p>
          <a:p>
            <a:pPr indent="355600" algn="justLow">
              <a:lnSpc>
                <a:spcPct val="110000"/>
              </a:lnSpc>
              <a:spcBef>
                <a:spcPts val="1200"/>
              </a:spcBef>
              <a:spcAft>
                <a:spcPts val="0"/>
              </a:spcAft>
              <a:buFontTx/>
              <a:buBlip>
                <a:blip r:embed="rId2"/>
              </a:buBlip>
              <a:defRPr/>
            </a:pPr>
            <a:r>
              <a:rPr lang="fa-IR" sz="2700" dirty="0" smtClean="0">
                <a:latin typeface="Arial" pitchFamily="34" charset="0"/>
                <a:cs typeface="B Nazanin" pitchFamily="2" charset="-78"/>
              </a:rPr>
              <a:t>در اجرای این برنامه ها به افراد تازه استخدام دفتر چه های راهنما با چندین صفحه مطلب نوشته شده ارائه می کنند که در آن در مورد ساعت کار ، شیوه و زمان ارزیابی عملکرد ها ، میزان و شیوه پرداخت حقوق و مرخصی ها نوشته شده است.</a:t>
            </a:r>
          </a:p>
          <a:p>
            <a:pPr indent="355600" algn="justLow">
              <a:lnSpc>
                <a:spcPct val="110000"/>
              </a:lnSpc>
              <a:spcBef>
                <a:spcPts val="1200"/>
              </a:spcBef>
              <a:spcAft>
                <a:spcPts val="0"/>
              </a:spcAft>
              <a:buFontTx/>
              <a:buBlip>
                <a:blip r:embed="rId2"/>
              </a:buBlip>
              <a:defRPr/>
            </a:pPr>
            <a:r>
              <a:rPr lang="fa-IR" sz="2700" dirty="0" smtClean="0">
                <a:latin typeface="Arial" pitchFamily="34" charset="0"/>
                <a:cs typeface="B Nazanin" pitchFamily="2" charset="-78"/>
              </a:rPr>
              <a:t>سایر اطلاعاتی که به کارمندان تازه استخدام داده می شود در زمینه های زیر است:مزایای کارکنان ،سیاست های اداری در باره کارکنان ، کار روزانه فرد ، عملیات واحد ، دایره و سازمان و سرانجام رعایت قوانین و مقررات ایمنی.</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230188"/>
            <a:ext cx="9144000" cy="831850"/>
          </a:xfrm>
          <a:prstGeom prst="rect">
            <a:avLst/>
          </a:prstGeom>
          <a:noFill/>
          <a:ln w="9525">
            <a:noFill/>
            <a:miter lim="800000"/>
            <a:headEnd/>
            <a:tailEnd/>
          </a:ln>
        </p:spPr>
        <p:txBody>
          <a:bodyPr>
            <a:spAutoFit/>
          </a:bodyPr>
          <a:lstStyle/>
          <a:p>
            <a:pPr algn="ctr">
              <a:lnSpc>
                <a:spcPct val="150000"/>
              </a:lnSpc>
            </a:pPr>
            <a:r>
              <a:rPr lang="fa-IR" sz="3200">
                <a:solidFill>
                  <a:srgbClr val="5D110F"/>
                </a:solidFill>
                <a:cs typeface="B Titr" pitchFamily="2" charset="-78"/>
              </a:rPr>
              <a:t>سر فصل مطالب</a:t>
            </a:r>
          </a:p>
        </p:txBody>
      </p:sp>
      <p:cxnSp>
        <p:nvCxnSpPr>
          <p:cNvPr id="3" name="Straight Connector 2"/>
          <p:cNvCxnSpPr/>
          <p:nvPr/>
        </p:nvCxnSpPr>
        <p:spPr>
          <a:xfrm flipV="1">
            <a:off x="1324889" y="1070724"/>
            <a:ext cx="6461823" cy="823"/>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2875" y="1143000"/>
            <a:ext cx="8929688" cy="5327650"/>
          </a:xfrm>
          <a:prstGeom prst="rect">
            <a:avLst/>
          </a:prstGeom>
          <a:noFill/>
        </p:spPr>
        <p:txBody>
          <a:bodyPr rtlCol="1">
            <a:spAutoFit/>
          </a:bodyPr>
          <a:lstStyle/>
          <a:p>
            <a:pPr marL="450850" indent="-450850" algn="justLow">
              <a:lnSpc>
                <a:spcPct val="140000"/>
              </a:lnSpc>
              <a:spcBef>
                <a:spcPts val="0"/>
              </a:spcBef>
              <a:spcAft>
                <a:spcPts val="0"/>
              </a:spcAft>
              <a:buFontTx/>
              <a:buBlip>
                <a:blip r:embed="rId2"/>
              </a:buBlip>
              <a:defRPr/>
            </a:pPr>
            <a:r>
              <a:rPr lang="fa-IR" sz="2700" b="1" dirty="0">
                <a:latin typeface="Arial" pitchFamily="34" charset="0"/>
                <a:cs typeface="B Nazanin" pitchFamily="2" charset="-78"/>
              </a:rPr>
              <a:t>فصل هفتم : </a:t>
            </a:r>
            <a:r>
              <a:rPr lang="fa-IR" sz="2700" b="1" dirty="0" smtClean="0">
                <a:latin typeface="Arial" pitchFamily="34" charset="0"/>
                <a:cs typeface="B Nazanin" pitchFamily="2" charset="-78"/>
              </a:rPr>
              <a:t>مدیریت روابط کار و مذاکرات دسته جمعی</a:t>
            </a:r>
            <a:endParaRPr lang="fa-IR" sz="2700" b="1"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جنبش کارگری</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اتحادیه ها و قانون</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حرکت اتحادیه و انتخابات</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فرآیند مذاکره دسته جمعی</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r>
              <a:rPr lang="fa-IR" sz="2700" dirty="0" smtClean="0">
                <a:latin typeface="Arial" pitchFamily="34" charset="0"/>
                <a:cs typeface="B Nazanin" pitchFamily="2" charset="-78"/>
              </a:rPr>
              <a:t>اتحادیه های کارگری پس از این چه خواهند کرد؟</a:t>
            </a:r>
            <a:endParaRPr lang="fa-IR" sz="2700" dirty="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endParaRPr lang="fa-IR" sz="2700" dirty="0" smtClean="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endParaRPr lang="fa-IR" sz="2700" dirty="0" smtClean="0">
              <a:latin typeface="Arial" pitchFamily="34" charset="0"/>
              <a:cs typeface="B Nazanin" pitchFamily="2" charset="-78"/>
            </a:endParaRPr>
          </a:p>
          <a:p>
            <a:pPr marL="627063" indent="-271463" algn="justLow">
              <a:lnSpc>
                <a:spcPct val="140000"/>
              </a:lnSpc>
              <a:spcBef>
                <a:spcPts val="0"/>
              </a:spcBef>
              <a:spcAft>
                <a:spcPts val="0"/>
              </a:spcAft>
              <a:buFont typeface="Arial" pitchFamily="34" charset="0"/>
              <a:buChar char="•"/>
              <a:defRPr/>
            </a:pPr>
            <a:endParaRPr lang="fa-IR" sz="2700" dirty="0" smtClean="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advClick="0">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فرایند آموزش</a:t>
            </a:r>
            <a:endParaRPr lang="fa-IR" sz="3200" dirty="0">
              <a:solidFill>
                <a:srgbClr val="5D110F"/>
              </a:solidFill>
              <a:cs typeface="B Titr" pitchFamily="2" charset="-78"/>
            </a:endParaRPr>
          </a:p>
        </p:txBody>
      </p:sp>
      <p:cxnSp>
        <p:nvCxnSpPr>
          <p:cNvPr id="6" name="Straight Connector 5"/>
          <p:cNvCxnSpPr/>
          <p:nvPr/>
        </p:nvCxnSpPr>
        <p:spPr>
          <a:xfrm>
            <a:off x="928663"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79512" y="836712"/>
            <a:ext cx="8821042" cy="5539978"/>
          </a:xfrm>
          <a:prstGeom prst="rect">
            <a:avLst/>
          </a:prstGeom>
          <a:noFill/>
          <a:ln w="9525">
            <a:noFill/>
            <a:miter lim="800000"/>
            <a:headEnd/>
            <a:tailEnd/>
          </a:ln>
        </p:spPr>
        <p:txBody>
          <a:bodyPr wrap="square">
            <a:spAutoFit/>
          </a:bodyPr>
          <a:lstStyle/>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 آموزش </a:t>
            </a:r>
            <a:r>
              <a:rPr lang="fa-IR" sz="2700" dirty="0" smtClean="0">
                <a:latin typeface="Arial" pitchFamily="34" charset="0"/>
                <a:cs typeface="B Nazanin" pitchFamily="2" charset="-78"/>
              </a:rPr>
              <a:t>روش هائی است که بدان وسیله مهارت های لازم برای انجام دادن کار ها را ، به افراد تازه وارد به سازمان یا تازه استخدام یاد می دهند.</a:t>
            </a:r>
          </a:p>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امروزه آموزش به معنی یاد دادن شیوه های اصلاحی نیز می شود ، زیرا در اجرای برنامه های بهبود کیفیت فرض می شود کارکنان می توانند نمودار ها را رسم نمایند و داده ها را تجزیه و تحلیل کنند.</a:t>
            </a:r>
          </a:p>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امکان دارد کارکنان به صورت تیم درآیند و تصمیم گیری کنند و برای ایجاد ارتباط ناگزیر به فراگیری مهارت های لازم باشند و نیز از آنجا که سازمان ها ، از نظر فن آوری ، پیشرفت می کنند و توسعه می یابند ، باید به کارکنان در زمینه های فنی و رایانه ای آموزش های لازم داده شود.</a:t>
            </a:r>
          </a:p>
          <a:p>
            <a:pPr indent="355600" algn="justLow">
              <a:lnSpc>
                <a:spcPct val="120000"/>
              </a:lnSpc>
              <a:spcBef>
                <a:spcPts val="1200"/>
              </a:spcBef>
              <a:spcAft>
                <a:spcPts val="0"/>
              </a:spcAft>
              <a:buFontTx/>
              <a:buBlip>
                <a:blip r:embed="rId2"/>
              </a:buBlip>
              <a:defRPr/>
            </a:pPr>
            <a:r>
              <a:rPr lang="fa-IR" sz="2700" dirty="0" smtClean="0">
                <a:latin typeface="Arial" pitchFamily="34" charset="0"/>
                <a:cs typeface="B Nazanin" pitchFamily="2" charset="-78"/>
              </a:rPr>
              <a:t>امروزه هر کارگر در سال 37 ساعت دوره آموزشی می بیند.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88640"/>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فرایند پنج مرحله ای آموزش وتوسعه</a:t>
            </a:r>
            <a:endParaRPr lang="fa-IR" sz="3200" dirty="0">
              <a:solidFill>
                <a:srgbClr val="5D110F"/>
              </a:solidFill>
              <a:cs typeface="B Titr" pitchFamily="2" charset="-78"/>
            </a:endParaRPr>
          </a:p>
        </p:txBody>
      </p:sp>
      <p:cxnSp>
        <p:nvCxnSpPr>
          <p:cNvPr id="6" name="Straight Connector 5"/>
          <p:cNvCxnSpPr/>
          <p:nvPr/>
        </p:nvCxnSpPr>
        <p:spPr>
          <a:xfrm>
            <a:off x="928663" y="908720"/>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048082"/>
            <a:ext cx="9001125" cy="5909310"/>
          </a:xfrm>
          <a:prstGeom prst="rect">
            <a:avLst/>
          </a:prstGeom>
          <a:noFill/>
          <a:ln w="9525">
            <a:noFill/>
            <a:miter lim="800000"/>
            <a:headEnd/>
            <a:tailEnd/>
          </a:ln>
        </p:spPr>
        <p:txBody>
          <a:bodyPr>
            <a:spAutoFit/>
          </a:bodyPr>
          <a:lstStyle/>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تجزیه و تحلیل نیاز ها:</a:t>
            </a:r>
            <a:r>
              <a:rPr lang="fa-IR" sz="2700" dirty="0" smtClean="0">
                <a:latin typeface="Arial" pitchFamily="34" charset="0"/>
                <a:cs typeface="B Nazanin" pitchFamily="2" charset="-78"/>
              </a:rPr>
              <a:t>در اموزش نخستین گام این است که مشخص شود چه چیز هایی را باید آموزش داد.ارزیابی نیازهای کارکنان جدید(از نظر آموزش) این است که مشخص شود شغل جدید به چه مهارت هایی نیاز دارد و این نیاز ها را به اجزا کوچکتر تقسیم نمود و انها را به کارگر یا کارمند جدید آموزش داد.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تجزیه و تحلیل کار:</a:t>
            </a:r>
            <a:r>
              <a:rPr lang="fa-IR" sz="2700" dirty="0" smtClean="0">
                <a:latin typeface="Arial" pitchFamily="34" charset="0"/>
                <a:cs typeface="B Nazanin" pitchFamily="2" charset="-78"/>
              </a:rPr>
              <a:t>برای تعیین نیازهای کارکنان تازه استخدام ( در مورد مشاغل یا کارهای جدید) باید کار را تجزیه و تحلیل کرد.بویژه در مورد کارگران رده های پایین ، متداول این است که افراد بدون تجربه را استخدام نمود و به آنان آموزش داد.هدف آموزش دادن مهارت ها و دانش لازم برای انجام دادن وظایف است.در مورد کارکنان کنونی که عملکرد ضعیف دارند ، تجزیه و تحلیل کافی نیست.</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تجزیه و تحلیل عملکرد</a:t>
            </a:r>
            <a:r>
              <a:rPr lang="fa-IR" sz="2700" dirty="0" smtClean="0">
                <a:latin typeface="Arial" pitchFamily="34" charset="0"/>
                <a:cs typeface="B Nazanin" pitchFamily="2" charset="-78"/>
              </a:rPr>
              <a:t> بدین معنی است که باید ضعف مهم عملکرد را مشخص نمود و سپس تعیین کرد که برای رفع این ضعف باید به فرد آموزش داد یا باید به روش های دیگری عمل نمود(مانند انتقال کارمند به محلی دیگر ).</a:t>
            </a:r>
          </a:p>
          <a:p>
            <a:pPr indent="355600" algn="justLow">
              <a:spcBef>
                <a:spcPts val="1200"/>
              </a:spcBef>
              <a:spcAft>
                <a:spcPts val="0"/>
              </a:spcAft>
              <a:buFontTx/>
              <a:buBlip>
                <a:blip r:embed="rId2"/>
              </a:buBlip>
              <a:defRPr/>
            </a:pP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819864"/>
            <a:ext cx="9001125" cy="5201424"/>
          </a:xfrm>
          <a:prstGeom prst="rect">
            <a:avLst/>
          </a:prstGeom>
          <a:noFill/>
          <a:ln w="9525">
            <a:noFill/>
            <a:miter lim="800000"/>
            <a:headEnd/>
            <a:tailEnd/>
          </a:ln>
        </p:spPr>
        <p:txBody>
          <a:bodyPr wrap="square">
            <a:spAutoFit/>
          </a:bodyPr>
          <a:lstStyle/>
          <a:p>
            <a:pPr indent="355600" algn="justLow">
              <a:lnSpc>
                <a:spcPct val="150000"/>
              </a:lnSpc>
              <a:spcBef>
                <a:spcPts val="0"/>
              </a:spcBef>
              <a:spcAft>
                <a:spcPts val="0"/>
              </a:spcAft>
              <a:buFontTx/>
              <a:buBlip>
                <a:blip r:embed="rId2"/>
              </a:buBlip>
              <a:defRPr/>
            </a:pPr>
            <a:r>
              <a:rPr lang="fa-IR" sz="3200" b="1" dirty="0" smtClean="0">
                <a:latin typeface="Arial" pitchFamily="34" charset="0"/>
                <a:cs typeface="B Nazanin" pitchFamily="2" charset="-78"/>
              </a:rPr>
              <a:t>تعیین هدف های آموزشی :</a:t>
            </a:r>
            <a:r>
              <a:rPr lang="fa-IR" sz="3200" dirty="0" smtClean="0">
                <a:latin typeface="Arial" pitchFamily="34" charset="0"/>
                <a:cs typeface="B Nazanin" pitchFamily="2" charset="-78"/>
              </a:rPr>
              <a:t> پس از تجزیه و تحلیل نیاز ها باید هدف های آموزش را که واقعی و قابل سنجش باشند تعیین کرد.هدف های آموزش ، توسعه یا یادگیری را به این صورت تعریف کرده اند:“شرحی از عملکردی که می خواهید یاد گیرندگان بیاموزند، تا بتوانند پیش از اینکه افرادی شایسته گردند آنها را به نمایش بگذارند“.در هدف های آموزش ، برای یاد گیرنده مشخص می سازند که پس از پایان یافتن دوره آموزش باید بتوانند چه کار هایی را انجام دهند.</a:t>
            </a:r>
            <a:endParaRPr lang="fa-IR" sz="32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260648"/>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پنج مرحله در فرایند آموزش و توسعه</a:t>
            </a:r>
            <a:endParaRPr lang="fa-IR" sz="3200" dirty="0">
              <a:solidFill>
                <a:srgbClr val="5D110F"/>
              </a:solidFill>
              <a:cs typeface="B Titr" pitchFamily="2" charset="-78"/>
            </a:endParaRPr>
          </a:p>
        </p:txBody>
      </p:sp>
      <p:cxnSp>
        <p:nvCxnSpPr>
          <p:cNvPr id="6" name="Straight Connector 5"/>
          <p:cNvCxnSpPr/>
          <p:nvPr/>
        </p:nvCxnSpPr>
        <p:spPr>
          <a:xfrm>
            <a:off x="928663" y="1124743"/>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1124744"/>
            <a:ext cx="9001125" cy="4143442"/>
          </a:xfrm>
          <a:prstGeom prst="rect">
            <a:avLst/>
          </a:prstGeom>
          <a:noFill/>
          <a:ln w="9525">
            <a:noFill/>
            <a:miter lim="800000"/>
            <a:headEnd/>
            <a:tailEnd/>
          </a:ln>
        </p:spPr>
        <p:txBody>
          <a:bodyPr wrap="square">
            <a:spAutoFit/>
          </a:bodyPr>
          <a:lstStyle/>
          <a:p>
            <a:pPr indent="355600" algn="justLow">
              <a:lnSpc>
                <a:spcPct val="200000"/>
              </a:lnSpc>
              <a:spcBef>
                <a:spcPts val="0"/>
              </a:spcBef>
              <a:spcAft>
                <a:spcPts val="0"/>
              </a:spcAft>
              <a:buFontTx/>
              <a:buBlip>
                <a:blip r:embed="rId2"/>
              </a:buBlip>
              <a:defRPr/>
            </a:pPr>
            <a:r>
              <a:rPr lang="fa-IR" sz="2700" dirty="0" smtClean="0">
                <a:latin typeface="Arial" pitchFamily="34" charset="0"/>
                <a:cs typeface="B Nazanin" pitchFamily="2" charset="-78"/>
              </a:rPr>
              <a:t>1) تجزیه و تحلیل نیاز ها .</a:t>
            </a:r>
          </a:p>
          <a:p>
            <a:pPr indent="355600" algn="justLow">
              <a:lnSpc>
                <a:spcPct val="200000"/>
              </a:lnSpc>
              <a:spcBef>
                <a:spcPts val="0"/>
              </a:spcBef>
              <a:spcAft>
                <a:spcPts val="0"/>
              </a:spcAft>
              <a:buFontTx/>
              <a:buBlip>
                <a:blip r:embed="rId2"/>
              </a:buBlip>
              <a:defRPr/>
            </a:pPr>
            <a:r>
              <a:rPr lang="fa-IR" sz="2700" dirty="0" smtClean="0">
                <a:latin typeface="Arial" pitchFamily="34" charset="0"/>
                <a:cs typeface="B Nazanin" pitchFamily="2" charset="-78"/>
              </a:rPr>
              <a:t>2) طرح آموزش .</a:t>
            </a:r>
          </a:p>
          <a:p>
            <a:pPr indent="355600" algn="justLow">
              <a:lnSpc>
                <a:spcPct val="200000"/>
              </a:lnSpc>
              <a:spcBef>
                <a:spcPts val="0"/>
              </a:spcBef>
              <a:spcAft>
                <a:spcPts val="0"/>
              </a:spcAft>
              <a:buFontTx/>
              <a:buBlip>
                <a:blip r:embed="rId2"/>
              </a:buBlip>
              <a:defRPr/>
            </a:pPr>
            <a:r>
              <a:rPr lang="fa-IR" sz="2700" dirty="0" smtClean="0">
                <a:latin typeface="Arial" pitchFamily="34" charset="0"/>
                <a:cs typeface="B Nazanin" pitchFamily="2" charset="-78"/>
              </a:rPr>
              <a:t>3) معتبر بودن مطالب آموزشی .</a:t>
            </a:r>
          </a:p>
          <a:p>
            <a:pPr indent="355600" algn="justLow">
              <a:lnSpc>
                <a:spcPct val="200000"/>
              </a:lnSpc>
              <a:spcBef>
                <a:spcPts val="0"/>
              </a:spcBef>
              <a:spcAft>
                <a:spcPts val="0"/>
              </a:spcAft>
              <a:buFontTx/>
              <a:buBlip>
                <a:blip r:embed="rId2"/>
              </a:buBlip>
              <a:defRPr/>
            </a:pPr>
            <a:r>
              <a:rPr lang="fa-IR" sz="2700" dirty="0" smtClean="0">
                <a:latin typeface="Arial" pitchFamily="34" charset="0"/>
                <a:cs typeface="B Nazanin" pitchFamily="2" charset="-78"/>
              </a:rPr>
              <a:t>4) اجرا .</a:t>
            </a:r>
          </a:p>
          <a:p>
            <a:pPr indent="355600" algn="justLow">
              <a:lnSpc>
                <a:spcPct val="200000"/>
              </a:lnSpc>
              <a:spcBef>
                <a:spcPts val="0"/>
              </a:spcBef>
              <a:spcAft>
                <a:spcPts val="0"/>
              </a:spcAft>
              <a:buFontTx/>
              <a:buBlip>
                <a:blip r:embed="rId2"/>
              </a:buBlip>
              <a:defRPr/>
            </a:pPr>
            <a:r>
              <a:rPr lang="fa-IR" sz="2700" dirty="0" smtClean="0">
                <a:latin typeface="Arial" pitchFamily="34" charset="0"/>
                <a:cs typeface="B Nazanin" pitchFamily="2" charset="-78"/>
              </a:rPr>
              <a:t>5) ارزیابی نتیجه ها و پیگیری برنامه .</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16632"/>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روش های آموزش</a:t>
            </a:r>
            <a:endParaRPr lang="fa-IR" sz="3200" dirty="0">
              <a:solidFill>
                <a:srgbClr val="5D110F"/>
              </a:solidFill>
              <a:cs typeface="B Titr" pitchFamily="2" charset="-78"/>
            </a:endParaRPr>
          </a:p>
        </p:txBody>
      </p:sp>
      <p:cxnSp>
        <p:nvCxnSpPr>
          <p:cNvPr id="6" name="Straight Connector 5"/>
          <p:cNvCxnSpPr/>
          <p:nvPr/>
        </p:nvCxnSpPr>
        <p:spPr>
          <a:xfrm>
            <a:off x="957732"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08720"/>
            <a:ext cx="9001125" cy="5493812"/>
          </a:xfrm>
          <a:prstGeom prst="rect">
            <a:avLst/>
          </a:prstGeom>
          <a:noFill/>
          <a:ln w="9525">
            <a:noFill/>
            <a:miter lim="800000"/>
            <a:headEnd/>
            <a:tailEnd/>
          </a:ln>
        </p:spPr>
        <p:txBody>
          <a:bodyPr>
            <a:spAutoFit/>
          </a:bodyPr>
          <a:lstStyle/>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 آموزش حین انجام وظیفه :</a:t>
            </a:r>
            <a:r>
              <a:rPr lang="fa-IR" sz="2700" dirty="0" smtClean="0">
                <a:latin typeface="Arial" pitchFamily="34" charset="0"/>
                <a:cs typeface="B Nazanin" pitchFamily="2" charset="-78"/>
              </a:rPr>
              <a:t>انواع گونا گونی از آموزش در حین انجام وظیفه وجود دارد.متداول ترین آنها مربیگری یا تحت نظر گرفتن فردی به هنگام انجام دادن کار است.در سطوح عالی مدیریتی هم ،از این روش استفاده می شود. برای آموزش مدیران ارشد برای آینده از عنوان یا پست دستیار استفاده می کنند. در جائی که گردش کار وجود داردیک کارمند ( معمولأ کسی که دوره آموزش مدیریت را می بیند)تغییر شغل یا پست می دهد.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آموزش از راه شاگردی :</a:t>
            </a:r>
            <a:r>
              <a:rPr lang="fa-IR" sz="2700" dirty="0" smtClean="0">
                <a:latin typeface="Arial" pitchFamily="34" charset="0"/>
                <a:cs typeface="B Nazanin" pitchFamily="2" charset="-78"/>
              </a:rPr>
              <a:t> یک روش سازمان یافته است که فرد از طریق ترکیبی از آموزش های کلاسیک ( کلاس درس)و آموزش در حین انجام وظیفه ، مهارت های لازم را فرا می گیرد.</a:t>
            </a:r>
          </a:p>
          <a:p>
            <a:pPr indent="355600" algn="justLow">
              <a:spcBef>
                <a:spcPts val="1200"/>
              </a:spcBef>
              <a:spcAft>
                <a:spcPts val="0"/>
              </a:spcAft>
              <a:buFontTx/>
              <a:buBlip>
                <a:blip r:embed="rId2"/>
              </a:buBlip>
              <a:defRPr/>
            </a:pPr>
            <a:r>
              <a:rPr lang="fa-IR" sz="2700" b="1" dirty="0" smtClean="0">
                <a:latin typeface="Arial" pitchFamily="34" charset="0"/>
                <a:cs typeface="B Nazanin" pitchFamily="2" charset="-78"/>
              </a:rPr>
              <a:t>روش های سمعی و بصری :</a:t>
            </a:r>
            <a:r>
              <a:rPr lang="fa-IR" sz="2700" dirty="0" smtClean="0">
                <a:latin typeface="Arial" pitchFamily="34" charset="0"/>
                <a:cs typeface="B Nazanin" pitchFamily="2" charset="-78"/>
              </a:rPr>
              <a:t> در روش های سمعی و بصری ، فیلم ، تلویزیون مدار بسته ، نوار های ویدئویی و دیگر دست گاه های الکترونیکی مورد استفاده قرار می گیرند.کاربرد این دستگاه ها بسیار متداول و اثر بخش است.</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6" y="461768"/>
            <a:ext cx="8821042" cy="5884688"/>
          </a:xfrm>
          <a:prstGeom prst="rect">
            <a:avLst/>
          </a:prstGeom>
          <a:noFill/>
          <a:ln w="9525">
            <a:noFill/>
            <a:miter lim="800000"/>
            <a:headEnd/>
            <a:tailEnd/>
          </a:ln>
        </p:spPr>
        <p:txBody>
          <a:bodyPr wrap="square">
            <a:spAutoFit/>
          </a:bodyPr>
          <a:lstStyle/>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آموزش از راه دور:</a:t>
            </a:r>
            <a:r>
              <a:rPr lang="fa-IR" sz="2700" dirty="0" smtClean="0">
                <a:latin typeface="Arial" pitchFamily="34" charset="0"/>
                <a:cs typeface="B Nazanin" pitchFamily="2" charset="-78"/>
              </a:rPr>
              <a:t> مربی یا کسی که آموزش می دهد در یک مرکز قرار می گیرد و کار آموزان به صورت گروهی در نقاط دور افتاده با استفاده از تلویزیون آموزش می بینند.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آموزش از طریق تشکیل میز گرد از راه دور:</a:t>
            </a:r>
            <a:r>
              <a:rPr lang="fa-IR" sz="2700" dirty="0" smtClean="0">
                <a:latin typeface="Arial" pitchFamily="34" charset="0"/>
                <a:cs typeface="B Nazanin" pitchFamily="2" charset="-78"/>
              </a:rPr>
              <a:t>به کارکنانی که ازنظر جغرافیائی پراکنده اند، یا در نقاطی دور از مربی قرار دارند آموزش میدهندو آنرا بدین گونه تعریف کرده اند“استفاده از دستگاه های سمعی و بصری برای پیوند دادن یا بهم رساندن دو یا چند گروه که در فاصله های دور ازهم قرار دارند“.برای ایجاد این ارتباط از خطوط ماهواره یا تلفن استفاده می شود.</a:t>
            </a:r>
          </a:p>
          <a:p>
            <a:pPr indent="355600" algn="justLow">
              <a:lnSpc>
                <a:spcPct val="110000"/>
              </a:lnSpc>
              <a:spcBef>
                <a:spcPts val="1200"/>
              </a:spcBef>
              <a:spcAft>
                <a:spcPts val="0"/>
              </a:spcAft>
              <a:buFontTx/>
              <a:buBlip>
                <a:blip r:embed="rId2"/>
              </a:buBlip>
              <a:defRPr/>
            </a:pPr>
            <a:r>
              <a:rPr lang="fa-IR" sz="2700" b="1" dirty="0" smtClean="0">
                <a:latin typeface="Arial" pitchFamily="34" charset="0"/>
                <a:cs typeface="B Nazanin" pitchFamily="2" charset="-78"/>
              </a:rPr>
              <a:t>آموزش شبیه سازی شده :</a:t>
            </a:r>
            <a:r>
              <a:rPr lang="fa-IR" sz="2700" dirty="0" smtClean="0">
                <a:latin typeface="Arial" pitchFamily="34" charset="0"/>
                <a:cs typeface="B Nazanin" pitchFamily="2" charset="-78"/>
              </a:rPr>
              <a:t> با استفاده از وسایل شبیه سازی شده ( مشابه آنها که کارگر در محل واقعی کار با آنها روبرو می شود)به افراد آموزش می دهند، هدف این است که بدون حضور در محل کار واقعی بتوان از مزایای آموزش در حین انجام وظیفه استفاده کرد.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6200000" flipV="1">
            <a:off x="901132" y="741886"/>
            <a:ext cx="55062"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404664"/>
            <a:ext cx="9001125" cy="5855449"/>
          </a:xfrm>
          <a:prstGeom prst="rect">
            <a:avLst/>
          </a:prstGeom>
          <a:noFill/>
          <a:ln w="9525">
            <a:noFill/>
            <a:miter lim="800000"/>
            <a:headEnd/>
            <a:tailEnd/>
          </a:ln>
        </p:spPr>
        <p:txBody>
          <a:bodyPr wrap="square">
            <a:spAutoFit/>
          </a:bodyPr>
          <a:lstStyle/>
          <a:p>
            <a:pPr indent="355600" algn="justLow">
              <a:lnSpc>
                <a:spcPct val="150000"/>
              </a:lnSpc>
              <a:spcBef>
                <a:spcPts val="1200"/>
              </a:spcBef>
              <a:spcAft>
                <a:spcPts val="0"/>
              </a:spcAft>
              <a:buFontTx/>
              <a:buBlip>
                <a:blip r:embed="rId2"/>
              </a:buBlip>
              <a:defRPr/>
            </a:pPr>
            <a:r>
              <a:rPr lang="fa-IR" sz="2700" b="1" dirty="0" smtClean="0">
                <a:latin typeface="Arial" pitchFamily="34" charset="0"/>
                <a:cs typeface="B Nazanin" pitchFamily="2" charset="-78"/>
              </a:rPr>
              <a:t>آموزش به کمک رایانه :</a:t>
            </a:r>
            <a:r>
              <a:rPr lang="fa-IR" sz="2700" dirty="0" smtClean="0">
                <a:latin typeface="Arial" pitchFamily="34" charset="0"/>
                <a:cs typeface="B Nazanin" pitchFamily="2" charset="-78"/>
              </a:rPr>
              <a:t> کار اموز می تواند با استفاده از سیستم های رایانه ای بر میزان دانش  یا مهارت خود بیافزاید.اگر چه آموزش به کمک دستگاه های شبیه سازی شده الزامأ به معنی تکیه کردن بر رایانه نیست ، ولی تقریبأ همیشه آموزش به کمک رایانه ایجاب میکند که کارآموزبا استفاده از دستگاه های شبیه سازی شده در رایانه و نیز با استفاده از رسانه های گونا گون ، مانند نوار ویدئو مهارت یا دانش لازم را بیاموزد.</a:t>
            </a:r>
          </a:p>
          <a:p>
            <a:pPr indent="355600" algn="justLow">
              <a:lnSpc>
                <a:spcPct val="150000"/>
              </a:lnSpc>
              <a:spcBef>
                <a:spcPts val="1200"/>
              </a:spcBef>
              <a:spcAft>
                <a:spcPts val="0"/>
              </a:spcAft>
              <a:buFontTx/>
              <a:buBlip>
                <a:blip r:embed="rId2"/>
              </a:buBlip>
              <a:defRPr/>
            </a:pPr>
            <a:r>
              <a:rPr lang="fa-IR" sz="2700" b="1" dirty="0" smtClean="0">
                <a:latin typeface="Arial" pitchFamily="34" charset="0"/>
                <a:cs typeface="B Nazanin" pitchFamily="2" charset="-78"/>
              </a:rPr>
              <a:t>آموزش از طریق شبکه اینتر نت و</a:t>
            </a:r>
            <a:r>
              <a:rPr lang="en-US" sz="2700" b="1" dirty="0" smtClean="0">
                <a:latin typeface="Arial" pitchFamily="34" charset="0"/>
                <a:cs typeface="B Nazanin" pitchFamily="2" charset="-78"/>
              </a:rPr>
              <a:t>CD-ROM</a:t>
            </a:r>
            <a:r>
              <a:rPr lang="fa-IR" sz="2700" b="1" dirty="0" smtClean="0">
                <a:latin typeface="Arial" pitchFamily="34" charset="0"/>
                <a:cs typeface="B Nazanin" pitchFamily="2" charset="-78"/>
              </a:rPr>
              <a:t>:</a:t>
            </a:r>
            <a:r>
              <a:rPr lang="fa-IR" sz="2700" dirty="0" smtClean="0">
                <a:latin typeface="Arial" pitchFamily="34" charset="0"/>
                <a:cs typeface="B Nazanin" pitchFamily="2" charset="-78"/>
              </a:rPr>
              <a:t>بیشتر برنامه های آموزشی که با استفاده از شبکه اینترنت به اجرا در می آیند در زمینه یاد دادن استفاده از شبکه ، به افراد است.بسیاری از شرکت ها شبکه داخلی متعلق به خود را به وجود آورده اند که آنرا شبکه داخلی می نامند و بدین وسیله آموزش با رایانه را راحت تر نموده اند.</a:t>
            </a:r>
            <a:endParaRPr lang="fa-IR" sz="2700" b="1"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36512" y="139279"/>
            <a:ext cx="9144000" cy="769441"/>
          </a:xfrm>
          <a:prstGeom prst="rect">
            <a:avLst/>
          </a:prstGeom>
          <a:noFill/>
          <a:ln w="9525">
            <a:noFill/>
            <a:miter lim="800000"/>
            <a:headEnd/>
            <a:tailEnd/>
          </a:ln>
        </p:spPr>
        <p:txBody>
          <a:bodyPr>
            <a:spAutoFit/>
          </a:bodyPr>
          <a:lstStyle/>
          <a:p>
            <a:pPr algn="ctr" rtl="0">
              <a:lnSpc>
                <a:spcPct val="150000"/>
              </a:lnSpc>
            </a:pPr>
            <a:r>
              <a:rPr lang="fa-IR" sz="3200" dirty="0" smtClean="0">
                <a:solidFill>
                  <a:srgbClr val="5D110F"/>
                </a:solidFill>
                <a:cs typeface="B Titr" pitchFamily="2" charset="-78"/>
              </a:rPr>
              <a:t>آموزش با هدف های ویژه</a:t>
            </a:r>
            <a:endParaRPr lang="fa-IR" sz="3200" dirty="0">
              <a:solidFill>
                <a:srgbClr val="5D110F"/>
              </a:solidFill>
              <a:cs typeface="B Titr" pitchFamily="2" charset="-78"/>
            </a:endParaRPr>
          </a:p>
        </p:txBody>
      </p:sp>
      <p:cxnSp>
        <p:nvCxnSpPr>
          <p:cNvPr id="6" name="Straight Connector 5"/>
          <p:cNvCxnSpPr/>
          <p:nvPr/>
        </p:nvCxnSpPr>
        <p:spPr>
          <a:xfrm>
            <a:off x="928663" y="908719"/>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08720"/>
            <a:ext cx="9001125" cy="5576911"/>
          </a:xfrm>
          <a:prstGeom prst="rect">
            <a:avLst/>
          </a:prstGeom>
          <a:noFill/>
          <a:ln w="9525">
            <a:noFill/>
            <a:miter lim="800000"/>
            <a:headEnd/>
            <a:tailEnd/>
          </a:ln>
        </p:spPr>
        <p:txBody>
          <a:bodyPr wrap="square">
            <a:spAutoFit/>
          </a:bodyPr>
          <a:lstStyle/>
          <a:p>
            <a:pPr indent="355600" algn="justLow">
              <a:lnSpc>
                <a:spcPct val="110000"/>
              </a:lnSpc>
              <a:spcBef>
                <a:spcPts val="0"/>
              </a:spcBef>
              <a:spcAft>
                <a:spcPts val="0"/>
              </a:spcAft>
              <a:buFontTx/>
              <a:buBlip>
                <a:blip r:embed="rId2"/>
              </a:buBlip>
              <a:defRPr/>
            </a:pPr>
            <a:r>
              <a:rPr lang="fa-IR" sz="2700" b="1" dirty="0" smtClean="0">
                <a:latin typeface="Arial" pitchFamily="34" charset="0"/>
                <a:cs typeface="B Nazanin" pitchFamily="2" charset="-78"/>
              </a:rPr>
              <a:t>شیوه های سواد آموزی :</a:t>
            </a:r>
            <a:r>
              <a:rPr lang="fa-IR" sz="2700" dirty="0" smtClean="0">
                <a:latin typeface="Arial" pitchFamily="34" charset="0"/>
                <a:cs typeface="B Nazanin" pitchFamily="2" charset="-78"/>
              </a:rPr>
              <a:t>در کارگاه ها بسیاری از کارکنان سواد معمولی ندارند و خواندن ، نوشتن و چهار عمل اصلی حساب را نمی دانند.ماهیت در حال تغییر شغل کارگران در زمان کنونی که بر کارهای تیمی و بالا بردن کیفیت محصول تاکید می شود ، ایجاب می کند که افراد دارای مهارت لازم برای تحلیل داده ها باشند و این کار میسر نمی شود مگر این که افراد بتوانند مطلبی را بخوانند ، بنویسند و چهار عمل اصلی را انجام دهند. شرکت خودرو سازی بارگ-وارنر از برنامه ای به نام آموزش ”مهارت های حیاتی“ استفاده کرد . شرکت آزمونی از افراد به عمل آورد و با توجه به نمره آنان را در سه گروه طبقه بندی کرد.دو آموزشیار به آنان آموزش دادند تا افراد این مهارت ها را بیاموزند.روش ساده دیگر عبارت از این است که یک سرپرست با دادن تمرین برای نوشتن و صحبت کردن ، مهارت های اصلی را به افراد آموزش دهد.همچنین می توان از افراد خواست به کلاس های بزرگسالان یا شبانه رفته و آموزش های لازم را ببینند.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920475" y="777606"/>
            <a:ext cx="163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143447" y="332656"/>
            <a:ext cx="8893049" cy="6063198"/>
          </a:xfrm>
          <a:prstGeom prst="rect">
            <a:avLst/>
          </a:prstGeom>
          <a:noFill/>
          <a:ln w="9525">
            <a:noFill/>
            <a:miter lim="800000"/>
            <a:headEnd/>
            <a:tailEnd/>
          </a:ln>
        </p:spPr>
        <p:txBody>
          <a:bodyPr wrap="square">
            <a:spAutoFit/>
          </a:bodyPr>
          <a:lstStyle/>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آموزش دادن ارزش ها:</a:t>
            </a:r>
            <a:r>
              <a:rPr lang="fa-IR" sz="2700" dirty="0" smtClean="0">
                <a:latin typeface="Arial" pitchFamily="34" charset="0"/>
                <a:cs typeface="B Nazanin" pitchFamily="2" charset="-78"/>
              </a:rPr>
              <a:t>هدف بسیاری از برنامه های آموزشی کنونی این است که ارزش های مورد نظر شرکت را به افراد آموزش دهد و آنها را متقاعد سازد که این ارزشها را در زمره ارزش های خود در آورند.</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آموزش جهت نشان دادن حساسیت به فرهنگ های گونا گون:</a:t>
            </a:r>
            <a:r>
              <a:rPr lang="fa-IR" sz="2700" dirty="0" smtClean="0">
                <a:latin typeface="Arial" pitchFamily="34" charset="0"/>
                <a:cs typeface="B Nazanin" pitchFamily="2" charset="-78"/>
              </a:rPr>
              <a:t>با ناهمگون تر شدن نیروی کار ، بسیاری از شرکت ها برنامه هائی را برای آموزش سرپرستان جهت کار با افراد متعلق به فرهنگ های گونا گون به اجرا در آورده اند که عبارت است از روش هایی که بتوان بدان وسیله سرپرستان و افراد غیر سرپرست را نسبت به فرهنگ های مختلف حساستر نمودو بین کارکنان شرکت روابط کاری هماهنگ تری به وجود آورد.</a:t>
            </a:r>
          </a:p>
          <a:p>
            <a:pPr indent="355600" algn="justLow">
              <a:spcBef>
                <a:spcPts val="600"/>
              </a:spcBef>
              <a:spcAft>
                <a:spcPts val="0"/>
              </a:spcAft>
              <a:buFontTx/>
              <a:buBlip>
                <a:blip r:embed="rId2"/>
              </a:buBlip>
              <a:defRPr/>
            </a:pPr>
            <a:r>
              <a:rPr lang="fa-IR" sz="2700" b="1" dirty="0" smtClean="0">
                <a:latin typeface="Arial" pitchFamily="34" charset="0"/>
                <a:cs typeface="B Nazanin" pitchFamily="2" charset="-78"/>
              </a:rPr>
              <a:t>آموزش برای کارهای تیمی و تفویض اختیار:</a:t>
            </a:r>
            <a:r>
              <a:rPr lang="fa-IR" sz="2700" dirty="0" smtClean="0">
                <a:latin typeface="Arial" pitchFamily="34" charset="0"/>
                <a:cs typeface="B Nazanin" pitchFamily="2" charset="-78"/>
              </a:rPr>
              <a:t>بسیاری از شرکت ها برای بالا بردن اثر بخشی ، از تیم های کاری استفاده می کنند و به کارکنان تفویض اختیار می کنند و این بخشی از پدیده ای است که بسیاری از سازمان ها آن را ”برنامه مشارکت کارکنان ”می نامند.هدف آن مشارکت کارکنان در امر برنامه ریزی ، سازمان دهی و مدیریت عمومی کار ها است که بدین وسیله اثر بخشی سازمان افزایش می یابد.</a:t>
            </a: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310574"/>
            <a:ext cx="9144000" cy="3354765"/>
          </a:xfrm>
          <a:prstGeom prst="rect">
            <a:avLst/>
          </a:prstGeom>
          <a:noFill/>
          <a:ln w="9525">
            <a:noFill/>
            <a:miter lim="800000"/>
            <a:headEnd/>
            <a:tailEnd/>
          </a:ln>
        </p:spPr>
        <p:txBody>
          <a:bodyPr wrap="square">
            <a:spAutoFit/>
          </a:bodyPr>
          <a:lstStyle/>
          <a:p>
            <a:pPr algn="ctr" rtl="0"/>
            <a:r>
              <a:rPr lang="fa-IR" sz="3200" dirty="0" smtClean="0">
                <a:solidFill>
                  <a:srgbClr val="5D110F"/>
                </a:solidFill>
                <a:cs typeface="B Titr" pitchFamily="2" charset="-78"/>
              </a:rPr>
              <a:t>آموزش و توسعه مدیریت</a:t>
            </a:r>
          </a:p>
          <a:p>
            <a:pPr algn="ctr" rtl="0"/>
            <a:endParaRPr lang="fa-IR"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endParaRPr lang="fa-IR" sz="3200" dirty="0" smtClean="0">
              <a:solidFill>
                <a:srgbClr val="5D110F"/>
              </a:solidFill>
              <a:cs typeface="B Titr" pitchFamily="2" charset="-78"/>
            </a:endParaRPr>
          </a:p>
          <a:p>
            <a:pPr algn="ctr" rtl="0"/>
            <a:r>
              <a:rPr lang="fa-IR" sz="3200" dirty="0" smtClean="0">
                <a:solidFill>
                  <a:srgbClr val="5D110F"/>
                </a:solidFill>
                <a:cs typeface="B Titr" pitchFamily="2" charset="-78"/>
              </a:rPr>
              <a:t>آموزش مدیریت در حین انجام وظیفه</a:t>
            </a:r>
            <a:endParaRPr lang="fa-IR" sz="3200" dirty="0">
              <a:solidFill>
                <a:srgbClr val="5D110F"/>
              </a:solidFill>
              <a:cs typeface="B Titr" pitchFamily="2" charset="-78"/>
            </a:endParaRPr>
          </a:p>
        </p:txBody>
      </p:sp>
      <p:cxnSp>
        <p:nvCxnSpPr>
          <p:cNvPr id="6" name="Straight Connector 5"/>
          <p:cNvCxnSpPr/>
          <p:nvPr/>
        </p:nvCxnSpPr>
        <p:spPr>
          <a:xfrm>
            <a:off x="928663" y="836712"/>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71438" y="908720"/>
            <a:ext cx="9001125" cy="7155805"/>
          </a:xfrm>
          <a:prstGeom prst="rect">
            <a:avLst/>
          </a:prstGeom>
          <a:noFill/>
          <a:ln w="9525">
            <a:noFill/>
            <a:miter lim="800000"/>
            <a:headEnd/>
            <a:tailEnd/>
          </a:ln>
        </p:spPr>
        <p:txBody>
          <a:bodyPr wrap="square">
            <a:spAutoFit/>
          </a:bodyPr>
          <a:lstStyle/>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مقصود از </a:t>
            </a:r>
            <a:r>
              <a:rPr lang="fa-IR" sz="2700" b="1" dirty="0" smtClean="0">
                <a:latin typeface="Arial" pitchFamily="34" charset="0"/>
                <a:cs typeface="B Nazanin" pitchFamily="2" charset="-78"/>
              </a:rPr>
              <a:t>توسعه مدیریت </a:t>
            </a:r>
            <a:r>
              <a:rPr lang="fa-IR" sz="2700" dirty="0" smtClean="0">
                <a:latin typeface="Arial" pitchFamily="34" charset="0"/>
                <a:cs typeface="B Nazanin" pitchFamily="2" charset="-78"/>
              </a:rPr>
              <a:t>اقدامی است که از طریق افزودن به دانش یا مهارت های مدیر و یا تغییر دادن نگرش وی ، عملکرد مدیریت را بهبود بخشد.هدف نهائی از اجرای برنامه هایی جهت توسعه دادن مدیریت این است که بتوان عملکرد آینده سازمان را بهبود بخشید.</a:t>
            </a:r>
          </a:p>
          <a:p>
            <a:pPr indent="355600" algn="justLow">
              <a:spcBef>
                <a:spcPts val="0"/>
              </a:spcBef>
              <a:spcAft>
                <a:spcPts val="0"/>
              </a:spcAft>
              <a:buFontTx/>
              <a:buBlip>
                <a:blip r:embed="rId2"/>
              </a:buBlip>
              <a:defRPr/>
            </a:pPr>
            <a:endParaRPr lang="fa-IR"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r>
              <a:rPr lang="fa-IR" sz="2700" dirty="0" smtClean="0">
                <a:latin typeface="Arial" pitchFamily="34" charset="0"/>
                <a:cs typeface="B Nazanin" pitchFamily="2" charset="-78"/>
              </a:rPr>
              <a:t>آموزش حین انجام کار مدیریت ، تنها برای افراد غیر مدیر نیست ، بلکه یکی از روش های شناخته شده و متداول برای مدیران هم هست.روش های متداول و مشهور عبارتند از :گردش کار ،مربیگری (آموزش تحت نظر فرد ) و آموزش عملی .</a:t>
            </a:r>
          </a:p>
          <a:p>
            <a:pPr indent="355600" algn="justLow">
              <a:spcBef>
                <a:spcPts val="0"/>
              </a:spcBef>
              <a:spcAft>
                <a:spcPts val="0"/>
              </a:spcAft>
              <a:buFontTx/>
              <a:buBlip>
                <a:blip r:embed="rId2"/>
              </a:buBlip>
              <a:defRPr/>
            </a:pPr>
            <a:r>
              <a:rPr lang="fa-IR" sz="2700" b="1" dirty="0" smtClean="0">
                <a:latin typeface="Arial" pitchFamily="34" charset="0"/>
                <a:cs typeface="B Nazanin" pitchFamily="2" charset="-78"/>
              </a:rPr>
              <a:t> گردش کار:</a:t>
            </a:r>
            <a:r>
              <a:rPr lang="fa-IR" sz="2700" dirty="0" smtClean="0">
                <a:latin typeface="Arial" pitchFamily="34" charset="0"/>
                <a:cs typeface="B Nazanin" pitchFamily="2" charset="-78"/>
              </a:rPr>
              <a:t>مقصود از گردش کار این است که کار آموز مدیریت از یک دایره به دایره دیگر منتقل می شود تا دامنه دانش و درک وی در مورد تمام بخش های سازمان گسترش یابد.روش متداول مشارکت کار آموز در عملیات است.</a:t>
            </a:r>
            <a:endParaRPr lang="fa-IR" sz="2700" b="1"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smtClean="0">
              <a:latin typeface="Arial" pitchFamily="34" charset="0"/>
              <a:cs typeface="B Nazanin" pitchFamily="2" charset="-78"/>
            </a:endParaRPr>
          </a:p>
          <a:p>
            <a:pPr indent="355600" algn="justLow">
              <a:spcBef>
                <a:spcPts val="0"/>
              </a:spcBef>
              <a:spcAft>
                <a:spcPts val="0"/>
              </a:spcAft>
              <a:buFontTx/>
              <a:buBlip>
                <a:blip r:embed="rId2"/>
              </a:buBlip>
              <a:defRPr/>
            </a:pPr>
            <a:endParaRPr lang="fa-IR" sz="2700" dirty="0">
              <a:latin typeface="Arial" pitchFamily="34" charset="0"/>
              <a:cs typeface="B Nazanin" pitchFamily="2" charset="-78"/>
            </a:endParaRPr>
          </a:p>
        </p:txBody>
      </p:sp>
      <p:sp>
        <p:nvSpPr>
          <p:cNvPr id="5" name="Oval 4">
            <a:hlinkClick r:id="" action="ppaction://noaction" highlightClick="1">
              <a:snd r:embed="rId3" name="arrow.wav"/>
            </a:hlinkClick>
          </p:cNvPr>
          <p:cNvSpPr/>
          <p:nvPr/>
        </p:nvSpPr>
        <p:spPr>
          <a:xfrm>
            <a:off x="4286250" y="6286500"/>
            <a:ext cx="500063" cy="42862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pic>
        <p:nvPicPr>
          <p:cNvPr id="67590" name="Picture 9" descr="7146.png">
            <a:hlinkClick r:id="" action="ppaction://hlinkshowjump?jump=nextslide"/>
          </p:cNvPr>
          <p:cNvPicPr>
            <a:picLocks noChangeAspect="1"/>
          </p:cNvPicPr>
          <p:nvPr/>
        </p:nvPicPr>
        <p:blipFill>
          <a:blip r:embed="rId4" cstate="print"/>
          <a:srcRect/>
          <a:stretch>
            <a:fillRect/>
          </a:stretch>
        </p:blipFill>
        <p:spPr bwMode="auto">
          <a:xfrm>
            <a:off x="8786813" y="6429375"/>
            <a:ext cx="357187" cy="357188"/>
          </a:xfrm>
          <a:prstGeom prst="rect">
            <a:avLst/>
          </a:prstGeom>
          <a:noFill/>
          <a:ln w="9525">
            <a:noFill/>
            <a:miter lim="800000"/>
            <a:headEnd/>
            <a:tailEnd/>
          </a:ln>
        </p:spPr>
      </p:pic>
      <p:pic>
        <p:nvPicPr>
          <p:cNvPr id="9" name="Picture 8" descr="1483.png">
            <a:hlinkClick r:id="" action="ppaction://hlinkshowjump?jump=endshow"/>
          </p:cNvPr>
          <p:cNvPicPr>
            <a:picLocks noChangeAspect="1"/>
          </p:cNvPicPr>
          <p:nvPr/>
        </p:nvPicPr>
        <p:blipFill>
          <a:blip r:embed="rId5" cstate="print">
            <a:duotone>
              <a:prstClr val="black"/>
              <a:schemeClr val="accent6">
                <a:tint val="45000"/>
                <a:satMod val="400000"/>
              </a:schemeClr>
            </a:duotone>
            <a:lum bright="4000" contrast="65000"/>
          </a:blip>
          <a:stretch>
            <a:fillRect/>
          </a:stretch>
        </p:blipFill>
        <p:spPr>
          <a:xfrm flipH="1">
            <a:off x="-31" y="0"/>
            <a:ext cx="428628" cy="428604"/>
          </a:xfrm>
          <a:prstGeom prst="rect">
            <a:avLst/>
          </a:prstGeom>
        </p:spPr>
      </p:pic>
      <p:pic>
        <p:nvPicPr>
          <p:cNvPr id="67592" name="Picture 20" descr="7146.png">
            <a:hlinkClick r:id="" action="ppaction://hlinkshowjump?jump=previousslide"/>
          </p:cNvPr>
          <p:cNvPicPr>
            <a:picLocks noChangeAspect="1"/>
          </p:cNvPicPr>
          <p:nvPr/>
        </p:nvPicPr>
        <p:blipFill>
          <a:blip r:embed="rId6" cstate="print"/>
          <a:srcRect/>
          <a:stretch>
            <a:fillRect/>
          </a:stretch>
        </p:blipFill>
        <p:spPr bwMode="auto">
          <a:xfrm>
            <a:off x="0" y="6429375"/>
            <a:ext cx="357188" cy="357188"/>
          </a:xfrm>
          <a:prstGeom prst="rect">
            <a:avLst/>
          </a:prstGeom>
          <a:noFill/>
          <a:ln w="9525">
            <a:noFill/>
            <a:miter lim="800000"/>
            <a:headEnd/>
            <a:tailEnd/>
          </a:ln>
        </p:spPr>
      </p:pic>
      <p:cxnSp>
        <p:nvCxnSpPr>
          <p:cNvPr id="10" name="Straight Connector 9"/>
          <p:cNvCxnSpPr/>
          <p:nvPr/>
        </p:nvCxnSpPr>
        <p:spPr>
          <a:xfrm>
            <a:off x="971600" y="3645024"/>
            <a:ext cx="7286676" cy="1"/>
          </a:xfrm>
          <a:prstGeom prst="line">
            <a:avLst/>
          </a:prstGeom>
          <a:ln w="15875" cmpd="dbl">
            <a:gradFill flip="none" rotWithShape="1">
              <a:gsLst>
                <a:gs pos="59000">
                  <a:schemeClr val="accent6">
                    <a:lumMod val="50000"/>
                  </a:schemeClr>
                </a:gs>
                <a:gs pos="17999">
                  <a:srgbClr val="FEE7F2"/>
                </a:gs>
                <a:gs pos="36000">
                  <a:srgbClr val="FAC77D"/>
                </a:gs>
                <a:gs pos="61000">
                  <a:srgbClr val="FBA97D"/>
                </a:gs>
                <a:gs pos="82001">
                  <a:srgbClr val="FBD49C"/>
                </a:gs>
                <a:gs pos="100000">
                  <a:srgbClr val="FEE7F2"/>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خلاصه ی مدیریت استراتژیک فرد آر دیوی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nagerial">
      <a:majorFont>
        <a:latin typeface="Calibri"/>
        <a:ea typeface=""/>
        <a:cs typeface="B Titr"/>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A29B889B8BE3B84FB981729BAE619554" ma:contentTypeVersion="1" ma:contentTypeDescription="یک سند جدید ایجاد کنید." ma:contentTypeScope="" ma:versionID="10b3219406801aed3ab2e6d081cfc16d">
  <xsd:schema xmlns:xsd="http://www.w3.org/2001/XMLSchema" xmlns:xs="http://www.w3.org/2001/XMLSchema" xmlns:p="http://schemas.microsoft.com/office/2006/metadata/properties" xmlns:ns1="http://schemas.microsoft.com/sharepoint/v3" xmlns:ns2="d2289274-6128-4816-ae07-41a25b982335" targetNamespace="http://schemas.microsoft.com/office/2006/metadata/properties" ma:root="true" ma:fieldsID="488709f16627685f8dedfa9794eca317" ns1:_="" ns2:_="">
    <xsd:import namespace="http://schemas.microsoft.com/sharepoint/v3"/>
    <xsd:import namespace="d2289274-6128-4816-ae07-41a25b98233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تاریخ شروع زمان بندی" ma:description="" ma:hidden="true" ma:internalName="PublishingStartDate">
      <xsd:simpleType>
        <xsd:restriction base="dms:Unknown"/>
      </xsd:simpleType>
    </xsd:element>
    <xsd:element name="PublishingExpirationDate" ma:index="9" nillable="true" ma:displayName="تاریخ اتمام زمان بندی"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289274-6128-4816-ae07-41a25b982335" elementFormDefault="qualified">
    <xsd:import namespace="http://schemas.microsoft.com/office/2006/documentManagement/types"/>
    <xsd:import namespace="http://schemas.microsoft.com/office/infopath/2007/PartnerControls"/>
    <xsd:element name="_dlc_DocId" ma:index="10"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11"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2289274-6128-4816-ae07-41a25b982335">5VXMWDDNTVKU-109-565</_dlc_DocId>
    <_dlc_DocIdUrl xmlns="d2289274-6128-4816-ae07-41a25b982335">
      <Url>http://www.sbu.ac.ir/Adj/PlanandTech/bud/_layouts/DocIdRedir.aspx?ID=5VXMWDDNTVKU-109-565</Url>
      <Description>5VXMWDDNTVKU-109-565</Description>
    </_dlc_DocIdUrl>
  </documentManagement>
</p:properties>
</file>

<file path=customXml/itemProps1.xml><?xml version="1.0" encoding="utf-8"?>
<ds:datastoreItem xmlns:ds="http://schemas.openxmlformats.org/officeDocument/2006/customXml" ds:itemID="{50B2BBCB-FAE8-4C90-93A5-21E2F8C38A73}"/>
</file>

<file path=customXml/itemProps2.xml><?xml version="1.0" encoding="utf-8"?>
<ds:datastoreItem xmlns:ds="http://schemas.openxmlformats.org/officeDocument/2006/customXml" ds:itemID="{8ADB39E7-C029-4E8A-AE82-EBC090031D2C}"/>
</file>

<file path=customXml/itemProps3.xml><?xml version="1.0" encoding="utf-8"?>
<ds:datastoreItem xmlns:ds="http://schemas.openxmlformats.org/officeDocument/2006/customXml" ds:itemID="{8310546A-798C-4C39-9023-EF9A40639170}"/>
</file>

<file path=customXml/itemProps4.xml><?xml version="1.0" encoding="utf-8"?>
<ds:datastoreItem xmlns:ds="http://schemas.openxmlformats.org/officeDocument/2006/customXml" ds:itemID="{685A50E4-A263-41CC-B51B-F2B426C42030}"/>
</file>

<file path=docProps/app.xml><?xml version="1.0" encoding="utf-8"?>
<Properties xmlns="http://schemas.openxmlformats.org/officeDocument/2006/extended-properties" xmlns:vt="http://schemas.openxmlformats.org/officeDocument/2006/docPropsVTypes">
  <Template>خلاصه ی مدیریت استراتژیک فرد آر دیوید</Template>
  <TotalTime>14939</TotalTime>
  <Words>29025</Words>
  <Application>Microsoft Office PowerPoint</Application>
  <PresentationFormat>On-screen Show (4:3)</PresentationFormat>
  <Paragraphs>1075</Paragraphs>
  <Slides>231</Slides>
  <Notes>2</Notes>
  <HiddenSlides>0</HiddenSlides>
  <MMClips>0</MMClips>
  <ScaleCrop>false</ScaleCrop>
  <HeadingPairs>
    <vt:vector size="4" baseType="variant">
      <vt:variant>
        <vt:lpstr>Theme</vt:lpstr>
      </vt:variant>
      <vt:variant>
        <vt:i4>1</vt:i4>
      </vt:variant>
      <vt:variant>
        <vt:lpstr>Slide Titles</vt:lpstr>
      </vt:variant>
      <vt:variant>
        <vt:i4>231</vt:i4>
      </vt:variant>
    </vt:vector>
  </HeadingPairs>
  <TitlesOfParts>
    <vt:vector size="232" baseType="lpstr">
      <vt:lpstr>خلاصه ی مدیریت استراتژیک فرد آر دیوید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matam_kadeh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وب سايت مديريتي ايران</dc:title>
  <dc:subject>خلاصه كتاب هاي مرجع مديريتي</dc:subject>
  <dc:creator>www.managerial.ir</dc:creator>
  <cp:keywords>www.managerial.ir</cp:keywords>
  <cp:lastModifiedBy>azam rajabi</cp:lastModifiedBy>
  <cp:revision>1154</cp:revision>
  <dcterms:created xsi:type="dcterms:W3CDTF">2009-05-04T22:30:56Z</dcterms:created>
  <dcterms:modified xsi:type="dcterms:W3CDTF">2015-09-01T09:29:07Z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0x010100A29B889B8BE3B84FB981729BAE619554</vt:lpwstr>
  </property>
  <property fmtid="{D5CDD505-2E9C-101B-9397-08002B2CF9AE}" pid="3" name="_dlc_DocIdItemGuid">
    <vt:lpwstr>e30ee4c0-2f4c-40e4-9a14-6b528f26f2e6</vt:lpwstr>
  </property>
</Properties>
</file>