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3DF19-1416-4FA1-85EF-E8EE3C8B6DE9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5EBF-7DD4-4774-AE9B-B66FC9AAD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2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7CD9E-7F93-46E4-8283-1507BB95487D}" type="slidenum">
              <a:rPr lang="ar-SA"/>
              <a:pPr/>
              <a:t>1</a:t>
            </a:fld>
            <a:endParaRPr lang="en-US"/>
          </a:p>
        </p:txBody>
      </p:sp>
      <p:sp>
        <p:nvSpPr>
          <p:cNvPr id="8222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0377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4B9309-A1F1-4973-8E47-1633DC0AF06F}" type="slidenum">
              <a:rPr lang="ar-SA"/>
              <a:pPr/>
              <a:t>17</a:t>
            </a:fld>
            <a:endParaRPr lang="en-US"/>
          </a:p>
        </p:txBody>
      </p:sp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/>
              <a:t>انواع تو</a:t>
            </a:r>
            <a:r>
              <a:rPr lang="ar-SA"/>
              <a:t>پ</a:t>
            </a:r>
            <a:r>
              <a:rPr lang="fa-IR"/>
              <a:t>ول</a:t>
            </a:r>
            <a:r>
              <a:rPr lang="ar-SA"/>
              <a:t>وژ</a:t>
            </a:r>
            <a:r>
              <a:rPr lang="fa-IR"/>
              <a:t>ى </a:t>
            </a:r>
            <a:r>
              <a:rPr lang="ar-SA"/>
              <a:t>شبكه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43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663B6-873D-4EF8-83B1-9E8DB24C8852}" type="slidenum">
              <a:rPr lang="ar-SA"/>
              <a:pPr/>
              <a:t>23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a-IR" b="1">
              <a:solidFill>
                <a:srgbClr val="2911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9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7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4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92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A96EF22-EB18-4BE9-A140-5F37F7E15B4B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363398"/>
      </p:ext>
    </p:extLst>
  </p:cSld>
  <p:clrMapOvr>
    <a:masterClrMapping/>
  </p:clrMapOvr>
  <p:transition>
    <p:split orient="vert"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355059E-B42A-4389-854D-55DF4323D856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67009"/>
      </p:ext>
    </p:extLst>
  </p:cSld>
  <p:clrMapOvr>
    <a:masterClrMapping/>
  </p:clrMapOvr>
  <p:transition>
    <p:split orient="vert"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96D9A8C-C179-4673-89BE-7119153F05A7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98817"/>
      </p:ext>
    </p:extLst>
  </p:cSld>
  <p:clrMapOvr>
    <a:masterClrMapping/>
  </p:clrMapOvr>
  <p:transition>
    <p:split orient="vert"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565A7C3-846D-48FB-A715-A9576E8BFB4E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43903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5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9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5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57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0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3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7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BE21B-361D-49C2-8200-50304762CB1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B0FA-106A-44A4-B597-F1A7A3FBB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2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C8874-2C8C-449B-975F-B182B928166D}" type="slidenum">
              <a:rPr lang="ar-SA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2514601"/>
            <a:ext cx="8229600" cy="4525963"/>
          </a:xfrm>
        </p:spPr>
        <p:txBody>
          <a:bodyPr/>
          <a:lstStyle/>
          <a:p>
            <a:r>
              <a:rPr lang="en-US" sz="2000" b="1"/>
              <a:t>1)Computer Networks, By A.Tanenbaum</a:t>
            </a:r>
          </a:p>
          <a:p>
            <a:r>
              <a:rPr lang="en-US" sz="2000" b="1"/>
              <a:t>2)Data and Computer Communications, </a:t>
            </a:r>
          </a:p>
          <a:p>
            <a:r>
              <a:rPr lang="en-US" sz="2000" b="1"/>
              <a:t>By W.stallings</a:t>
            </a:r>
          </a:p>
          <a:p>
            <a:r>
              <a:rPr lang="en-US" sz="2000" b="1"/>
              <a:t>3)Unix Networking By Kochan &amp; Wood</a:t>
            </a:r>
          </a:p>
          <a:p>
            <a:r>
              <a:rPr lang="en-US" sz="2000" b="1"/>
              <a:t>4)MCSE Series, Essential Network</a:t>
            </a:r>
          </a:p>
          <a:p>
            <a:r>
              <a:rPr lang="en-US" sz="2000" b="1"/>
              <a:t>5)MCSE Series, TCP/IP</a:t>
            </a:r>
          </a:p>
          <a:p>
            <a:endParaRPr lang="en-US" sz="2000" b="1"/>
          </a:p>
        </p:txBody>
      </p:sp>
      <p:pic>
        <p:nvPicPr>
          <p:cNvPr id="2053" name="Picture 5" descr="Cover P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99" y="0"/>
            <a:ext cx="41148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5638800" y="1905000"/>
            <a:ext cx="4800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8839200" y="990600"/>
            <a:ext cx="1371600" cy="762000"/>
          </a:xfrm>
          <a:ln/>
        </p:spPr>
        <p:txBody>
          <a:bodyPr/>
          <a:lstStyle/>
          <a:p>
            <a:r>
              <a:rPr lang="fa-IR" sz="4000" b="1"/>
              <a:t>منابع: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90250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C0F6F-C6F5-4194-AB31-D3C528D70018}" type="slidenum">
              <a:rPr lang="ar-SA"/>
              <a:pPr/>
              <a:t>10</a:t>
            </a:fld>
            <a:endParaRPr lang="en-US"/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>
          <a:xfrm>
            <a:off x="1752600" y="838200"/>
            <a:ext cx="8915400" cy="1143000"/>
          </a:xfrm>
        </p:spPr>
        <p:txBody>
          <a:bodyPr/>
          <a:lstStyle/>
          <a:p>
            <a:pPr rtl="1"/>
            <a:r>
              <a:rPr lang="fa-IR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یک شبکه متشکل از یک کارگزار و دو مشتری</a:t>
            </a:r>
            <a:endParaRPr lang="en-US" sz="4000">
              <a:solidFill>
                <a:srgbClr val="A50021"/>
              </a:solidFill>
            </a:endParaRPr>
          </a:p>
        </p:txBody>
      </p:sp>
      <p:pic>
        <p:nvPicPr>
          <p:cNvPr id="10250" name="Picture 10" descr="1-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2317750"/>
            <a:ext cx="7315200" cy="3411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22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30AF-CB94-4EE9-92B5-B559792053CC}" type="slidenum">
              <a:rPr lang="ar-SA"/>
              <a:pPr/>
              <a:t>11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228600"/>
            <a:ext cx="6096000" cy="1066800"/>
          </a:xfrm>
        </p:spPr>
        <p:txBody>
          <a:bodyPr/>
          <a:lstStyle/>
          <a:p>
            <a:pPr rtl="1"/>
            <a:r>
              <a:rPr lang="fa-IR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ساختار شبکه های کامپیوتری:</a:t>
            </a:r>
            <a:endParaRPr lang="en-US" sz="4000">
              <a:solidFill>
                <a:srgbClr val="A5002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buFontTx/>
              <a:buNone/>
            </a:pPr>
            <a:r>
              <a:rPr lang="fa-IR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اجزاء شبکه های گسترده:</a:t>
            </a:r>
          </a:p>
          <a:p>
            <a:pPr algn="r" rtl="1">
              <a:buClr>
                <a:schemeClr val="hlink"/>
              </a:buClr>
              <a:buFont typeface="Wingdings" pitchFamily="2" charset="2"/>
              <a:buChar char="q"/>
            </a:pP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زیرشبکه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(SubNet)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buClr>
                <a:schemeClr val="folHlink"/>
              </a:buClr>
              <a:buFont typeface="Wingdings" pitchFamily="2" charset="2"/>
              <a:buChar char="v"/>
            </a:pP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  وظیفه: انتقال و هدایت پیام ها و اطلاعات کاریران از مبدا به مقصد</a:t>
            </a:r>
          </a:p>
          <a:p>
            <a:pPr algn="r" rtl="1">
              <a:buClr>
                <a:schemeClr val="hlink"/>
              </a:buClr>
              <a:buFont typeface="Wingdings" pitchFamily="2" charset="2"/>
              <a:buNone/>
            </a:pPr>
            <a:endParaRPr lang="fa-IR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Clr>
                <a:schemeClr val="hlink"/>
              </a:buClr>
              <a:buFont typeface="Wingdings" pitchFamily="2" charset="2"/>
              <a:buChar char="q"/>
            </a:pP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کامپیوترهای میزبان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(Host)</a:t>
            </a:r>
            <a:endParaRPr lang="fa-IR" b="1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Clr>
                <a:schemeClr val="folHlink"/>
              </a:buClr>
              <a:buFont typeface="Wingdings" pitchFamily="2" charset="2"/>
              <a:buChar char="v"/>
            </a:pP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 وظیفه: نقاط دسترسی کاربران به شبکه  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580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FC306-39D1-4543-96CC-41D14F67EC9B}" type="slidenum">
              <a:rPr lang="ar-SA"/>
              <a:pPr/>
              <a:t>12</a:t>
            </a:fld>
            <a:endParaRPr lang="en-US"/>
          </a:p>
        </p:txBody>
      </p:sp>
      <p:pic>
        <p:nvPicPr>
          <p:cNvPr id="20492" name="Picture 12" descr="BD18189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1" y="2057400"/>
            <a:ext cx="1133475" cy="1143000"/>
          </a:xfrm>
          <a:noFill/>
          <a:ln/>
        </p:spPr>
      </p:pic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4648200" y="3048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286000" y="4191001"/>
            <a:ext cx="914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TT">
                <a:effectLst>
                  <a:outerShdw blurRad="38100" dist="38100" dir="2700000" algn="tl">
                    <a:srgbClr val="C0C0C0"/>
                  </a:outerShdw>
                </a:effectLst>
              </a:rPr>
              <a:t>Host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2590800" y="1143000"/>
            <a:ext cx="99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TT">
                <a:effectLst>
                  <a:outerShdw blurRad="38100" dist="38100" dir="2700000" algn="tl">
                    <a:srgbClr val="C0C0C0"/>
                  </a:outerShdw>
                </a:effectLst>
              </a:rPr>
              <a:t>Host</a:t>
            </a:r>
          </a:p>
          <a:p>
            <a:pPr algn="l">
              <a:spcBef>
                <a:spcPct val="0"/>
              </a:spcBef>
            </a:pPr>
            <a:endParaRPr lang="en-US"/>
          </a:p>
        </p:txBody>
      </p:sp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9372600" y="1600201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TT">
                <a:effectLst>
                  <a:outerShdw blurRad="38100" dist="38100" dir="2700000" algn="tl">
                    <a:srgbClr val="C0C0C0"/>
                  </a:outerShdw>
                </a:effectLst>
              </a:rPr>
              <a:t>Host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3657600" y="5867401"/>
            <a:ext cx="457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TT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IMP: Interface Message Processor</a:t>
            </a: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2971800" y="1295400"/>
            <a:ext cx="6400800" cy="5227638"/>
            <a:chOff x="912" y="912"/>
            <a:chExt cx="4032" cy="3046"/>
          </a:xfrm>
        </p:grpSpPr>
        <p:grpSp>
          <p:nvGrpSpPr>
            <p:cNvPr id="20523" name="Group 43"/>
            <p:cNvGrpSpPr>
              <a:grpSpLocks/>
            </p:cNvGrpSpPr>
            <p:nvPr/>
          </p:nvGrpSpPr>
          <p:grpSpPr bwMode="auto">
            <a:xfrm>
              <a:off x="912" y="912"/>
              <a:ext cx="4032" cy="3046"/>
              <a:chOff x="912" y="912"/>
              <a:chExt cx="4032" cy="3046"/>
            </a:xfrm>
          </p:grpSpPr>
          <p:sp>
            <p:nvSpPr>
              <p:cNvPr id="20512" name="Line 32"/>
              <p:cNvSpPr>
                <a:spLocks noChangeShapeType="1"/>
              </p:cNvSpPr>
              <p:nvPr/>
            </p:nvSpPr>
            <p:spPr bwMode="auto">
              <a:xfrm>
                <a:off x="912" y="1344"/>
                <a:ext cx="96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514" name="Line 34"/>
              <p:cNvSpPr>
                <a:spLocks noChangeShapeType="1"/>
              </p:cNvSpPr>
              <p:nvPr/>
            </p:nvSpPr>
            <p:spPr bwMode="auto">
              <a:xfrm flipV="1">
                <a:off x="960" y="2736"/>
                <a:ext cx="100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/>
            </p:nvSpPr>
            <p:spPr bwMode="auto">
              <a:xfrm flipH="1">
                <a:off x="3984" y="1632"/>
                <a:ext cx="96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fa-IR"/>
              </a:p>
            </p:txBody>
          </p:sp>
          <p:grpSp>
            <p:nvGrpSpPr>
              <p:cNvPr id="20522" name="Group 42"/>
              <p:cNvGrpSpPr>
                <a:grpSpLocks/>
              </p:cNvGrpSpPr>
              <p:nvPr/>
            </p:nvGrpSpPr>
            <p:grpSpPr bwMode="auto">
              <a:xfrm>
                <a:off x="1056" y="912"/>
                <a:ext cx="3456" cy="3046"/>
                <a:chOff x="1056" y="912"/>
                <a:chExt cx="3456" cy="3046"/>
              </a:xfrm>
            </p:grpSpPr>
            <p:sp>
              <p:nvSpPr>
                <p:cNvPr id="20498" name="Oval 18"/>
                <p:cNvSpPr>
                  <a:spLocks noChangeArrowheads="1"/>
                </p:cNvSpPr>
                <p:nvPr/>
              </p:nvSpPr>
              <p:spPr bwMode="auto">
                <a:xfrm>
                  <a:off x="1056" y="912"/>
                  <a:ext cx="3456" cy="2544"/>
                </a:xfrm>
                <a:prstGeom prst="ellipse">
                  <a:avLst/>
                </a:prstGeom>
                <a:solidFill>
                  <a:schemeClr val="accent1">
                    <a:alpha val="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spcBef>
                      <a:spcPct val="0"/>
                    </a:spcBef>
                  </a:pPr>
                  <a:endParaRPr lang="fa-IR"/>
                </a:p>
              </p:txBody>
            </p:sp>
            <p:grpSp>
              <p:nvGrpSpPr>
                <p:cNvPr id="20521" name="Group 41"/>
                <p:cNvGrpSpPr>
                  <a:grpSpLocks/>
                </p:cNvGrpSpPr>
                <p:nvPr/>
              </p:nvGrpSpPr>
              <p:grpSpPr bwMode="auto">
                <a:xfrm>
                  <a:off x="1718" y="1152"/>
                  <a:ext cx="2410" cy="2806"/>
                  <a:chOff x="1718" y="1152"/>
                  <a:chExt cx="2410" cy="2806"/>
                </a:xfrm>
              </p:grpSpPr>
              <p:grpSp>
                <p:nvGrpSpPr>
                  <p:cNvPr id="2050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1824" y="1152"/>
                    <a:ext cx="480" cy="768"/>
                    <a:chOff x="1584" y="1488"/>
                    <a:chExt cx="480" cy="768"/>
                  </a:xfrm>
                </p:grpSpPr>
                <p:sp>
                  <p:nvSpPr>
                    <p:cNvPr id="20499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1728"/>
                      <a:ext cx="288" cy="528"/>
                    </a:xfrm>
                    <a:prstGeom prst="rect">
                      <a:avLst/>
                    </a:prstGeom>
                    <a:solidFill>
                      <a:srgbClr val="FFFF00">
                        <a:alpha val="77000"/>
                      </a:srgb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20500" name="Text Box 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480" cy="21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50000"/>
                        </a:spcBef>
                      </a:pPr>
                      <a:r>
                        <a:rPr lang="en-US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</a:t>
                      </a:r>
                    </a:p>
                  </p:txBody>
                </p:sp>
              </p:grpSp>
              <p:grpSp>
                <p:nvGrpSpPr>
                  <p:cNvPr id="20502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168" y="2304"/>
                    <a:ext cx="480" cy="768"/>
                    <a:chOff x="1584" y="1488"/>
                    <a:chExt cx="480" cy="768"/>
                  </a:xfrm>
                </p:grpSpPr>
                <p:sp>
                  <p:nvSpPr>
                    <p:cNvPr id="20503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1728"/>
                      <a:ext cx="288" cy="528"/>
                    </a:xfrm>
                    <a:prstGeom prst="rect">
                      <a:avLst/>
                    </a:prstGeom>
                    <a:solidFill>
                      <a:srgbClr val="FFFF00">
                        <a:alpha val="77000"/>
                      </a:srgb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20504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480" cy="21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50000"/>
                        </a:spcBef>
                      </a:pPr>
                      <a:r>
                        <a:rPr lang="en-US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</a:t>
                      </a:r>
                    </a:p>
                  </p:txBody>
                </p:sp>
              </p:grpSp>
              <p:grpSp>
                <p:nvGrpSpPr>
                  <p:cNvPr id="20505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3648" y="1248"/>
                    <a:ext cx="480" cy="768"/>
                    <a:chOff x="1584" y="1488"/>
                    <a:chExt cx="480" cy="768"/>
                  </a:xfrm>
                </p:grpSpPr>
                <p:sp>
                  <p:nvSpPr>
                    <p:cNvPr id="20506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1728"/>
                      <a:ext cx="288" cy="528"/>
                    </a:xfrm>
                    <a:prstGeom prst="rect">
                      <a:avLst/>
                    </a:prstGeom>
                    <a:solidFill>
                      <a:srgbClr val="FFFF00">
                        <a:alpha val="77000"/>
                      </a:srgb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20507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480" cy="21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50000"/>
                        </a:spcBef>
                      </a:pPr>
                      <a:r>
                        <a:rPr lang="en-US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</a:t>
                      </a:r>
                    </a:p>
                  </p:txBody>
                </p:sp>
              </p:grpSp>
              <p:grpSp>
                <p:nvGrpSpPr>
                  <p:cNvPr id="20509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1920" y="2160"/>
                    <a:ext cx="480" cy="768"/>
                    <a:chOff x="1584" y="1488"/>
                    <a:chExt cx="480" cy="768"/>
                  </a:xfrm>
                </p:grpSpPr>
                <p:sp>
                  <p:nvSpPr>
                    <p:cNvPr id="20510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1728"/>
                      <a:ext cx="288" cy="528"/>
                    </a:xfrm>
                    <a:prstGeom prst="rect">
                      <a:avLst/>
                    </a:prstGeom>
                    <a:solidFill>
                      <a:srgbClr val="FFFF00">
                        <a:alpha val="77000"/>
                      </a:srgbClr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fa-IR"/>
                    </a:p>
                  </p:txBody>
                </p:sp>
                <p:sp>
                  <p:nvSpPr>
                    <p:cNvPr id="20511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84" y="1488"/>
                      <a:ext cx="480" cy="21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l">
                        <a:spcBef>
                          <a:spcPct val="50000"/>
                        </a:spcBef>
                      </a:pPr>
                      <a:r>
                        <a:rPr lang="en-US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</a:t>
                      </a:r>
                    </a:p>
                  </p:txBody>
                </p:sp>
              </p:grpSp>
              <p:sp>
                <p:nvSpPr>
                  <p:cNvPr id="20516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1728"/>
                    <a:ext cx="153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518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1824"/>
                    <a:ext cx="1056" cy="76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51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2688"/>
                    <a:ext cx="960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fa-IR"/>
                  </a:p>
                </p:txBody>
              </p:sp>
              <p:sp>
                <p:nvSpPr>
                  <p:cNvPr id="20520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18" y="3744"/>
                    <a:ext cx="116" cy="21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l">
                      <a:spcBef>
                        <a:spcPct val="0"/>
                      </a:spcBef>
                    </a:pPr>
                    <a:endParaRPr lang="fa-IR"/>
                  </a:p>
                </p:txBody>
              </p:sp>
            </p:grpSp>
          </p:grpSp>
        </p:grpSp>
        <p:sp>
          <p:nvSpPr>
            <p:cNvPr id="20528" name="Line 48"/>
            <p:cNvSpPr>
              <a:spLocks noChangeShapeType="1"/>
            </p:cNvSpPr>
            <p:nvPr/>
          </p:nvSpPr>
          <p:spPr bwMode="auto">
            <a:xfrm flipV="1">
              <a:off x="2256" y="1872"/>
              <a:ext cx="144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a-IR"/>
            </a:p>
          </p:txBody>
        </p:sp>
      </p:grp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7848600" y="11430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TT">
                <a:effectLst>
                  <a:outerShdw blurRad="38100" dist="38100" dir="2700000" algn="tl">
                    <a:srgbClr val="C0C0C0"/>
                  </a:outerShdw>
                </a:effectLst>
              </a:rPr>
              <a:t>SubNet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31" name="Line 51"/>
          <p:cNvSpPr>
            <a:spLocks noChangeShapeType="1"/>
          </p:cNvSpPr>
          <p:nvPr/>
        </p:nvSpPr>
        <p:spPr bwMode="auto">
          <a:xfrm flipH="1">
            <a:off x="7239000" y="1371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5181600" y="4876801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C0C0C0"/>
                  </a:outerShdw>
                </a:effectLst>
              </a:rPr>
              <a:t>خطوط انتقال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33" name="Line 53"/>
          <p:cNvSpPr>
            <a:spLocks noChangeShapeType="1"/>
          </p:cNvSpPr>
          <p:nvPr/>
        </p:nvSpPr>
        <p:spPr bwMode="auto">
          <a:xfrm flipV="1">
            <a:off x="5943600" y="4419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34" name="Text Box 54"/>
          <p:cNvSpPr txBox="1">
            <a:spLocks noChangeArrowheads="1"/>
          </p:cNvSpPr>
          <p:nvPr/>
        </p:nvSpPr>
        <p:spPr bwMode="auto">
          <a:xfrm>
            <a:off x="7315200" y="3657601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>
                <a:effectLst>
                  <a:outerShdw blurRad="38100" dist="38100" dir="2700000" algn="tl">
                    <a:srgbClr val="C0C0C0"/>
                  </a:outerShdw>
                </a:effectLst>
              </a:rPr>
              <a:t>مراکز سوئیچ</a:t>
            </a:r>
            <a:r>
              <a:rPr lang="fa-IR"/>
              <a:t> </a:t>
            </a:r>
            <a:endParaRPr lang="en-US"/>
          </a:p>
        </p:txBody>
      </p:sp>
      <p:sp>
        <p:nvSpPr>
          <p:cNvPr id="20536" name="Line 56"/>
          <p:cNvSpPr>
            <a:spLocks noChangeShapeType="1"/>
          </p:cNvSpPr>
          <p:nvPr/>
        </p:nvSpPr>
        <p:spPr bwMode="auto">
          <a:xfrm flipH="1">
            <a:off x="7086600" y="39624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37" name="Line 57"/>
          <p:cNvSpPr>
            <a:spLocks noChangeShapeType="1"/>
          </p:cNvSpPr>
          <p:nvPr/>
        </p:nvSpPr>
        <p:spPr bwMode="auto">
          <a:xfrm flipH="1" flipV="1">
            <a:off x="7772400" y="3200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20539" name="Picture 59" descr="BD1818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4572000"/>
            <a:ext cx="11334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0" name="Picture 60" descr="BD18189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447800"/>
            <a:ext cx="11334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89188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29131-155D-4F49-9057-48376C379249}" type="slidenum">
              <a:rPr lang="ar-SA"/>
              <a:pPr/>
              <a:t>13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53000" y="457200"/>
            <a:ext cx="5715000" cy="1066800"/>
          </a:xfrm>
        </p:spPr>
        <p:txBody>
          <a:bodyPr/>
          <a:lstStyle/>
          <a:p>
            <a:pPr rtl="1"/>
            <a:r>
              <a:rPr lang="fa-IR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انواع کانال های شبکه</a:t>
            </a:r>
            <a:endParaRPr lang="en-US" b="1" u="sng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781300"/>
            <a:ext cx="8820150" cy="24384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>
                <a:solidFill>
                  <a:srgbClr val="0A1384"/>
                </a:solidFill>
              </a:rPr>
              <a:t> </a:t>
            </a:r>
            <a:r>
              <a:rPr lang="fa-IR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کانال های نقطه به نقطه </a:t>
            </a:r>
            <a:r>
              <a:rPr lang="en-US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(Point to Point)</a:t>
            </a:r>
            <a:endParaRPr lang="fa-IR" b="1">
              <a:solidFill>
                <a:srgbClr val="0A138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/>
            <a:endParaRPr lang="en-US" b="1">
              <a:solidFill>
                <a:srgbClr val="0A138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Tx/>
              <a:buNone/>
            </a:pPr>
            <a:r>
              <a:rPr lang="fa-IR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>
                <a:solidFill>
                  <a:srgbClr val="0A1384"/>
                </a:solidFill>
              </a:rPr>
              <a:t> </a:t>
            </a:r>
            <a:r>
              <a:rPr lang="fa-IR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)کانال های انتشار همگانی </a:t>
            </a:r>
            <a:r>
              <a:rPr lang="en-US" b="1">
                <a:solidFill>
                  <a:srgbClr val="0A138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(Broadcast)</a:t>
            </a:r>
            <a:endParaRPr lang="fa-IR" b="1">
              <a:solidFill>
                <a:srgbClr val="0A1384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/>
            <a:endParaRPr lang="en-US">
              <a:solidFill>
                <a:srgbClr val="0A1384"/>
              </a:solidFill>
            </a:endParaRPr>
          </a:p>
        </p:txBody>
      </p:sp>
      <p:grpSp>
        <p:nvGrpSpPr>
          <p:cNvPr id="72708" name="Group 4"/>
          <p:cNvGrpSpPr>
            <a:grpSpLocks noChangeAspect="1"/>
          </p:cNvGrpSpPr>
          <p:nvPr/>
        </p:nvGrpSpPr>
        <p:grpSpPr bwMode="auto">
          <a:xfrm>
            <a:off x="2667001" y="228600"/>
            <a:ext cx="2087563" cy="1512888"/>
            <a:chOff x="612" y="527"/>
            <a:chExt cx="1179" cy="953"/>
          </a:xfrm>
        </p:grpSpPr>
        <p:sp>
          <p:nvSpPr>
            <p:cNvPr id="72709" name="AutoShape 5"/>
            <p:cNvSpPr>
              <a:spLocks noChangeAspect="1" noChangeArrowheads="1" noTextEdit="1"/>
            </p:cNvSpPr>
            <p:nvPr/>
          </p:nvSpPr>
          <p:spPr bwMode="auto">
            <a:xfrm>
              <a:off x="612" y="527"/>
              <a:ext cx="1179" cy="9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813" y="552"/>
              <a:ext cx="777" cy="596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1" name="Freeform 7"/>
            <p:cNvSpPr>
              <a:spLocks/>
            </p:cNvSpPr>
            <p:nvPr/>
          </p:nvSpPr>
          <p:spPr bwMode="auto">
            <a:xfrm>
              <a:off x="636" y="1179"/>
              <a:ext cx="1125" cy="201"/>
            </a:xfrm>
            <a:custGeom>
              <a:avLst/>
              <a:gdLst>
                <a:gd name="T0" fmla="*/ 172 w 1125"/>
                <a:gd name="T1" fmla="*/ 0 h 201"/>
                <a:gd name="T2" fmla="*/ 0 w 1125"/>
                <a:gd name="T3" fmla="*/ 201 h 201"/>
                <a:gd name="T4" fmla="*/ 1125 w 1125"/>
                <a:gd name="T5" fmla="*/ 201 h 201"/>
                <a:gd name="T6" fmla="*/ 954 w 1125"/>
                <a:gd name="T7" fmla="*/ 0 h 201"/>
                <a:gd name="T8" fmla="*/ 172 w 1125"/>
                <a:gd name="T9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5" h="201">
                  <a:moveTo>
                    <a:pt x="172" y="0"/>
                  </a:moveTo>
                  <a:lnTo>
                    <a:pt x="0" y="201"/>
                  </a:lnTo>
                  <a:lnTo>
                    <a:pt x="1125" y="201"/>
                  </a:lnTo>
                  <a:lnTo>
                    <a:pt x="954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2" name="Rectangle 8"/>
            <p:cNvSpPr>
              <a:spLocks noChangeArrowheads="1"/>
            </p:cNvSpPr>
            <p:nvPr/>
          </p:nvSpPr>
          <p:spPr bwMode="auto">
            <a:xfrm>
              <a:off x="636" y="1380"/>
              <a:ext cx="1125" cy="69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855" y="615"/>
              <a:ext cx="693" cy="46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4" name="Freeform 10"/>
            <p:cNvSpPr>
              <a:spLocks/>
            </p:cNvSpPr>
            <p:nvPr/>
          </p:nvSpPr>
          <p:spPr bwMode="auto">
            <a:xfrm>
              <a:off x="790" y="1198"/>
              <a:ext cx="823" cy="25"/>
            </a:xfrm>
            <a:custGeom>
              <a:avLst/>
              <a:gdLst>
                <a:gd name="T0" fmla="*/ 18 w 823"/>
                <a:gd name="T1" fmla="*/ 0 h 25"/>
                <a:gd name="T2" fmla="*/ 0 w 823"/>
                <a:gd name="T3" fmla="*/ 25 h 25"/>
                <a:gd name="T4" fmla="*/ 823 w 823"/>
                <a:gd name="T5" fmla="*/ 25 h 25"/>
                <a:gd name="T6" fmla="*/ 800 w 823"/>
                <a:gd name="T7" fmla="*/ 0 h 25"/>
                <a:gd name="T8" fmla="*/ 18 w 823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3" h="25">
                  <a:moveTo>
                    <a:pt x="18" y="0"/>
                  </a:moveTo>
                  <a:lnTo>
                    <a:pt x="0" y="25"/>
                  </a:lnTo>
                  <a:lnTo>
                    <a:pt x="823" y="25"/>
                  </a:lnTo>
                  <a:lnTo>
                    <a:pt x="80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5" name="Freeform 11"/>
            <p:cNvSpPr>
              <a:spLocks/>
            </p:cNvSpPr>
            <p:nvPr/>
          </p:nvSpPr>
          <p:spPr bwMode="auto">
            <a:xfrm>
              <a:off x="944" y="1311"/>
              <a:ext cx="515" cy="25"/>
            </a:xfrm>
            <a:custGeom>
              <a:avLst/>
              <a:gdLst>
                <a:gd name="T0" fmla="*/ 18 w 515"/>
                <a:gd name="T1" fmla="*/ 0 h 25"/>
                <a:gd name="T2" fmla="*/ 0 w 515"/>
                <a:gd name="T3" fmla="*/ 25 h 25"/>
                <a:gd name="T4" fmla="*/ 515 w 515"/>
                <a:gd name="T5" fmla="*/ 25 h 25"/>
                <a:gd name="T6" fmla="*/ 497 w 515"/>
                <a:gd name="T7" fmla="*/ 0 h 25"/>
                <a:gd name="T8" fmla="*/ 18 w 515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5" h="25">
                  <a:moveTo>
                    <a:pt x="18" y="0"/>
                  </a:moveTo>
                  <a:lnTo>
                    <a:pt x="0" y="25"/>
                  </a:lnTo>
                  <a:lnTo>
                    <a:pt x="515" y="25"/>
                  </a:lnTo>
                  <a:lnTo>
                    <a:pt x="497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6" name="Freeform 12"/>
            <p:cNvSpPr>
              <a:spLocks/>
            </p:cNvSpPr>
            <p:nvPr/>
          </p:nvSpPr>
          <p:spPr bwMode="auto">
            <a:xfrm>
              <a:off x="760" y="1235"/>
              <a:ext cx="883" cy="26"/>
            </a:xfrm>
            <a:custGeom>
              <a:avLst/>
              <a:gdLst>
                <a:gd name="T0" fmla="*/ 24 w 883"/>
                <a:gd name="T1" fmla="*/ 0 h 26"/>
                <a:gd name="T2" fmla="*/ 0 w 883"/>
                <a:gd name="T3" fmla="*/ 26 h 26"/>
                <a:gd name="T4" fmla="*/ 883 w 883"/>
                <a:gd name="T5" fmla="*/ 26 h 26"/>
                <a:gd name="T6" fmla="*/ 859 w 883"/>
                <a:gd name="T7" fmla="*/ 0 h 26"/>
                <a:gd name="T8" fmla="*/ 24 w 883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26">
                  <a:moveTo>
                    <a:pt x="24" y="0"/>
                  </a:moveTo>
                  <a:lnTo>
                    <a:pt x="0" y="26"/>
                  </a:lnTo>
                  <a:lnTo>
                    <a:pt x="883" y="26"/>
                  </a:lnTo>
                  <a:lnTo>
                    <a:pt x="85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72717" name="Freeform 13"/>
            <p:cNvSpPr>
              <a:spLocks/>
            </p:cNvSpPr>
            <p:nvPr/>
          </p:nvSpPr>
          <p:spPr bwMode="auto">
            <a:xfrm>
              <a:off x="730" y="1273"/>
              <a:ext cx="943" cy="25"/>
            </a:xfrm>
            <a:custGeom>
              <a:avLst/>
              <a:gdLst>
                <a:gd name="T0" fmla="*/ 24 w 943"/>
                <a:gd name="T1" fmla="*/ 0 h 25"/>
                <a:gd name="T2" fmla="*/ 0 w 943"/>
                <a:gd name="T3" fmla="*/ 25 h 25"/>
                <a:gd name="T4" fmla="*/ 943 w 943"/>
                <a:gd name="T5" fmla="*/ 25 h 25"/>
                <a:gd name="T6" fmla="*/ 919 w 943"/>
                <a:gd name="T7" fmla="*/ 0 h 25"/>
                <a:gd name="T8" fmla="*/ 24 w 943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3" h="25">
                  <a:moveTo>
                    <a:pt x="24" y="0"/>
                  </a:moveTo>
                  <a:lnTo>
                    <a:pt x="0" y="25"/>
                  </a:lnTo>
                  <a:lnTo>
                    <a:pt x="943" y="25"/>
                  </a:lnTo>
                  <a:lnTo>
                    <a:pt x="919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</p:spTree>
    <p:extLst>
      <p:ext uri="{BB962C8B-B14F-4D97-AF65-F5344CB8AC3E}">
        <p14:creationId xmlns:p14="http://schemas.microsoft.com/office/powerpoint/2010/main" val="418168948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B2DBE-5512-491B-8DE6-53C36D039622}" type="slidenum">
              <a:rPr lang="ar-SA"/>
              <a:pPr/>
              <a:t>14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Point to Point Channel</a:t>
            </a:r>
          </a:p>
        </p:txBody>
      </p:sp>
      <p:pic>
        <p:nvPicPr>
          <p:cNvPr id="73731" name="Picture 3" descr="BD18215_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1" y="1524000"/>
            <a:ext cx="1514475" cy="1219200"/>
          </a:xfrm>
          <a:ln/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8" name="Line 10"/>
          <p:cNvSpPr>
            <a:spLocks noChangeShapeType="1"/>
          </p:cNvSpPr>
          <p:nvPr/>
        </p:nvSpPr>
        <p:spPr bwMode="auto">
          <a:xfrm>
            <a:off x="7162800" y="1981200"/>
            <a:ext cx="20574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>
            <a:off x="7162800" y="1981200"/>
            <a:ext cx="220980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flipV="1">
            <a:off x="3581400" y="2057400"/>
            <a:ext cx="2514600" cy="533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 flipV="1">
            <a:off x="2743200" y="3276600"/>
            <a:ext cx="76200" cy="1143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>
            <a:off x="3352800" y="4953000"/>
            <a:ext cx="1143000" cy="838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>
            <a:off x="5562601" y="5715001"/>
            <a:ext cx="1211263" cy="5302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73745" name="Picture 17" descr="BD18215_"/>
          <p:cNvPicPr>
            <a:picLocks noChangeAspect="1" noChangeArrowheads="1"/>
          </p:cNvPicPr>
          <p:nvPr/>
        </p:nvPicPr>
        <p:blipFill>
          <a:blip r:embed="rId2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20574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6" name="Picture 18" descr="BD18215_"/>
          <p:cNvPicPr>
            <a:picLocks noChangeAspect="1" noChangeArrowheads="1"/>
          </p:cNvPicPr>
          <p:nvPr/>
        </p:nvPicPr>
        <p:blipFill>
          <a:blip r:embed="rId3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43434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7" name="Picture 19" descr="BD18215_"/>
          <p:cNvPicPr>
            <a:picLocks noChangeAspect="1" noChangeArrowheads="1"/>
          </p:cNvPicPr>
          <p:nvPr/>
        </p:nvPicPr>
        <p:blipFill>
          <a:blip r:embed="rId4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1" y="51054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8" name="Picture 20" descr="BD18215_"/>
          <p:cNvPicPr>
            <a:picLocks noChangeAspect="1" noChangeArrowheads="1"/>
          </p:cNvPicPr>
          <p:nvPr/>
        </p:nvPicPr>
        <p:blipFill>
          <a:blip r:embed="rId2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1" y="54102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49" name="Picture 21" descr="BD18215_"/>
          <p:cNvPicPr>
            <a:picLocks noChangeAspect="1" noChangeArrowheads="1"/>
          </p:cNvPicPr>
          <p:nvPr/>
        </p:nvPicPr>
        <p:blipFill>
          <a:blip r:embed="rId5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1" y="18288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50" name="Picture 22" descr="BD18215_"/>
          <p:cNvPicPr>
            <a:picLocks noChangeAspect="1" noChangeArrowheads="1"/>
          </p:cNvPicPr>
          <p:nvPr/>
        </p:nvPicPr>
        <p:blipFill>
          <a:blip r:embed="rId6">
            <a:lum bright="2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526" y="3657600"/>
            <a:ext cx="15144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60641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A890D-6993-4972-990A-D977BC644BD9}" type="slidenum">
              <a:rPr lang="ar-SA"/>
              <a:pPr/>
              <a:t>15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Broadcast Channel</a:t>
            </a:r>
          </a:p>
        </p:txBody>
      </p:sp>
      <p:pic>
        <p:nvPicPr>
          <p:cNvPr id="74755" name="Picture 3" descr="BD18215_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1" y="1905000"/>
            <a:ext cx="1895475" cy="1447800"/>
          </a:xfrm>
          <a:noFill/>
          <a:ln/>
        </p:spPr>
      </p:pic>
      <p:pic>
        <p:nvPicPr>
          <p:cNvPr id="74756" name="Picture 4" descr="BD18215_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1" y="1524000"/>
            <a:ext cx="1895475" cy="1447800"/>
          </a:xfrm>
          <a:noFill/>
          <a:ln/>
        </p:spPr>
      </p:pic>
      <p:pic>
        <p:nvPicPr>
          <p:cNvPr id="74757" name="Picture 5" descr="BD18215_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1" y="4724400"/>
            <a:ext cx="1895475" cy="1447800"/>
          </a:xfrm>
          <a:noFill/>
          <a:ln/>
        </p:spPr>
      </p:pic>
      <p:pic>
        <p:nvPicPr>
          <p:cNvPr id="74758" name="Picture 6" descr="BD182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48200"/>
            <a:ext cx="152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759" name="Picture 7" descr="BD18215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572000"/>
            <a:ext cx="1524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60" name="Line 8"/>
          <p:cNvSpPr>
            <a:spLocks noChangeShapeType="1"/>
          </p:cNvSpPr>
          <p:nvPr/>
        </p:nvSpPr>
        <p:spPr bwMode="auto">
          <a:xfrm>
            <a:off x="1905000" y="3886200"/>
            <a:ext cx="8382000" cy="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2971800" y="3276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2640013" y="3860801"/>
            <a:ext cx="0" cy="766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5591176" y="3933826"/>
            <a:ext cx="47625" cy="866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H="1">
            <a:off x="9525000" y="2852738"/>
            <a:ext cx="26988" cy="1033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8991600" y="38862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3475632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39E1-12A4-474F-967A-5DBE84D9858B}" type="slidenum">
              <a:rPr lang="ar-SA"/>
              <a:pPr/>
              <a:t>16</a:t>
            </a:fld>
            <a:endParaRPr lang="en-US"/>
          </a:p>
        </p:txBody>
      </p:sp>
      <p:pic>
        <p:nvPicPr>
          <p:cNvPr id="645124" name="Picture 4" descr="Image1401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23" name="Rectangle 3" descr="Pink tissue paper"/>
          <p:cNvSpPr>
            <a:spLocks noGrp="1" noChangeArrowheads="1"/>
          </p:cNvSpPr>
          <p:nvPr>
            <p:ph/>
          </p:nvPr>
        </p:nvSpPr>
        <p:spPr>
          <a:xfrm>
            <a:off x="1981200" y="2438401"/>
            <a:ext cx="8229600" cy="3687763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1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30000"/>
              </a:spcBef>
              <a:buFontTx/>
              <a:buNone/>
            </a:pPr>
            <a:r>
              <a:rPr lang="fa-IR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انواع تو</a:t>
            </a:r>
            <a:r>
              <a:rPr lang="ar-SA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پ</a:t>
            </a:r>
            <a:r>
              <a:rPr lang="fa-IR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ول</a:t>
            </a:r>
            <a:r>
              <a:rPr lang="ar-SA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وژ</a:t>
            </a:r>
            <a:r>
              <a:rPr lang="fa-IR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ى </a:t>
            </a:r>
            <a:r>
              <a:rPr lang="ar-SA" sz="72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شبكه</a:t>
            </a:r>
            <a:endParaRPr lang="en-US" sz="7200" b="1" u="sng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2302906"/>
      </p:ext>
    </p:extLst>
  </p:cSld>
  <p:clrMapOvr>
    <a:masterClrMapping/>
  </p:clrMapOvr>
  <p:transition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A9FD4-28C8-4497-8047-F8C4255AE030}" type="slidenum">
              <a:rPr lang="ar-SA"/>
              <a:pPr/>
              <a:t>17</a:t>
            </a:fld>
            <a:endParaRPr lang="en-US"/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6477001" y="5410200"/>
            <a:ext cx="3349625" cy="579438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EAEAEA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گذرگاه مشترك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(bus).</a:t>
            </a: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1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abic Transparent" pitchFamily="2" charset="0"/>
              <a:cs typeface="Arabic Transparent" pitchFamily="2" charset="0"/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2590800" y="5486400"/>
            <a:ext cx="2501900" cy="579438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rgbClr val="C0C0C0">
                <a:alpha val="8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EAEAEA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حلقوی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(Ring).2</a:t>
            </a:r>
          </a:p>
        </p:txBody>
      </p:sp>
      <p:pic>
        <p:nvPicPr>
          <p:cNvPr id="136198" name="Picture 6" descr="ring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95400"/>
            <a:ext cx="3733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201" name="Picture 9" descr="bus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24000"/>
            <a:ext cx="4000500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42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91A37-F71A-466F-B815-ABBC5E227B21}" type="slidenum">
              <a:rPr lang="ar-SA"/>
              <a:pPr/>
              <a:t>18</a:t>
            </a:fld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7010400" y="4670426"/>
            <a:ext cx="3200400" cy="2187575"/>
          </a:xfrm>
        </p:spPr>
        <p:txBody>
          <a:bodyPr/>
          <a:lstStyle/>
          <a:p>
            <a:pPr algn="r" rtl="1">
              <a:buClr>
                <a:schemeClr val="tx1"/>
              </a:buClr>
              <a:buFontTx/>
              <a:buNone/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3) ستاره ای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(Star)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7620000" y="4114801"/>
            <a:ext cx="2362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fa-IR"/>
          </a:p>
        </p:txBody>
      </p:sp>
      <p:sp>
        <p:nvSpPr>
          <p:cNvPr id="76843" name="Rectangle 43"/>
          <p:cNvSpPr>
            <a:spLocks noChangeArrowheads="1"/>
          </p:cNvSpPr>
          <p:nvPr/>
        </p:nvSpPr>
        <p:spPr bwMode="auto">
          <a:xfrm>
            <a:off x="1295401" y="4724401"/>
            <a:ext cx="536416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4) درختی یا سلسله مراتبی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(Tree)</a:t>
            </a:r>
          </a:p>
        </p:txBody>
      </p:sp>
      <p:pic>
        <p:nvPicPr>
          <p:cNvPr id="76850" name="Picture 50" descr="star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1" y="685801"/>
            <a:ext cx="3806825" cy="327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851" name="Picture 51" descr="tre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228601"/>
            <a:ext cx="3611563" cy="430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71435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A724-9ED9-4100-99E4-E581D85A6E92}" type="slidenum">
              <a:rPr lang="ar-SA"/>
              <a:pPr/>
              <a:t>19</a:t>
            </a:fld>
            <a:endParaRPr lang="en-US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6400800" y="4419601"/>
            <a:ext cx="3810000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5) کامل</a:t>
            </a:r>
            <a:r>
              <a:rPr lang="fa-IR" sz="3200">
                <a:solidFill>
                  <a:schemeClr val="tx2"/>
                </a:solidFill>
              </a:rPr>
              <a:t>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(Complete)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905000" y="4495801"/>
            <a:ext cx="3810000" cy="218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6) نامنظم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(Irregular)</a:t>
            </a:r>
          </a:p>
        </p:txBody>
      </p:sp>
      <p:sp>
        <p:nvSpPr>
          <p:cNvPr id="77843" name="Oval 19"/>
          <p:cNvSpPr>
            <a:spLocks noChangeArrowheads="1"/>
          </p:cNvSpPr>
          <p:nvPr/>
        </p:nvSpPr>
        <p:spPr bwMode="auto">
          <a:xfrm>
            <a:off x="4419600" y="2971800"/>
            <a:ext cx="838200" cy="457200"/>
          </a:xfrm>
          <a:prstGeom prst="ellipse">
            <a:avLst/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>
            <a:off x="1981200" y="3124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22098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>
            <a:off x="26670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>
            <a:off x="3124200" y="2819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4114800" y="3276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2" name="Line 28"/>
          <p:cNvSpPr>
            <a:spLocks noChangeShapeType="1"/>
          </p:cNvSpPr>
          <p:nvPr/>
        </p:nvSpPr>
        <p:spPr bwMode="auto">
          <a:xfrm flipV="1">
            <a:off x="4876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3" name="Line 29"/>
          <p:cNvSpPr>
            <a:spLocks noChangeShapeType="1"/>
          </p:cNvSpPr>
          <p:nvPr/>
        </p:nvSpPr>
        <p:spPr bwMode="auto">
          <a:xfrm flipH="1">
            <a:off x="52578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4" name="Line 30"/>
          <p:cNvSpPr>
            <a:spLocks noChangeShapeType="1"/>
          </p:cNvSpPr>
          <p:nvPr/>
        </p:nvSpPr>
        <p:spPr bwMode="auto">
          <a:xfrm>
            <a:off x="4572000" y="23622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5" name="Line 31"/>
          <p:cNvSpPr>
            <a:spLocks noChangeShapeType="1"/>
          </p:cNvSpPr>
          <p:nvPr/>
        </p:nvSpPr>
        <p:spPr bwMode="auto">
          <a:xfrm flipH="1">
            <a:off x="3200400" y="23622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59" name="Rectangle 35"/>
          <p:cNvSpPr>
            <a:spLocks noChangeArrowheads="1"/>
          </p:cNvSpPr>
          <p:nvPr/>
        </p:nvSpPr>
        <p:spPr bwMode="auto">
          <a:xfrm>
            <a:off x="3733800" y="30480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0" name="Rectangle 36"/>
          <p:cNvSpPr>
            <a:spLocks noChangeArrowheads="1"/>
          </p:cNvSpPr>
          <p:nvPr/>
        </p:nvSpPr>
        <p:spPr bwMode="auto">
          <a:xfrm>
            <a:off x="4724400" y="37338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1" name="Rectangle 37"/>
          <p:cNvSpPr>
            <a:spLocks noChangeArrowheads="1"/>
          </p:cNvSpPr>
          <p:nvPr/>
        </p:nvSpPr>
        <p:spPr bwMode="auto">
          <a:xfrm>
            <a:off x="5638800" y="29718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2" name="Rectangle 38"/>
          <p:cNvSpPr>
            <a:spLocks noChangeArrowheads="1"/>
          </p:cNvSpPr>
          <p:nvPr/>
        </p:nvSpPr>
        <p:spPr bwMode="auto">
          <a:xfrm>
            <a:off x="4419600" y="19812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3" name="Rectangle 39"/>
          <p:cNvSpPr>
            <a:spLocks noChangeArrowheads="1"/>
          </p:cNvSpPr>
          <p:nvPr/>
        </p:nvSpPr>
        <p:spPr bwMode="auto">
          <a:xfrm>
            <a:off x="2971800" y="24384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4" name="Rectangle 40"/>
          <p:cNvSpPr>
            <a:spLocks noChangeArrowheads="1"/>
          </p:cNvSpPr>
          <p:nvPr/>
        </p:nvSpPr>
        <p:spPr bwMode="auto">
          <a:xfrm>
            <a:off x="2514600" y="24384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77865" name="Rectangle 41"/>
          <p:cNvSpPr>
            <a:spLocks noChangeArrowheads="1"/>
          </p:cNvSpPr>
          <p:nvPr/>
        </p:nvSpPr>
        <p:spPr bwMode="auto">
          <a:xfrm>
            <a:off x="1981200" y="2438400"/>
            <a:ext cx="381000" cy="381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pic>
        <p:nvPicPr>
          <p:cNvPr id="77866" name="Picture 42" descr="pee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838200"/>
            <a:ext cx="29146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67" name="Line 43"/>
          <p:cNvSpPr>
            <a:spLocks noChangeShapeType="1"/>
          </p:cNvSpPr>
          <p:nvPr/>
        </p:nvSpPr>
        <p:spPr bwMode="auto">
          <a:xfrm>
            <a:off x="7848600" y="1143000"/>
            <a:ext cx="7620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68" name="Line 44"/>
          <p:cNvSpPr>
            <a:spLocks noChangeShapeType="1"/>
          </p:cNvSpPr>
          <p:nvPr/>
        </p:nvSpPr>
        <p:spPr bwMode="auto">
          <a:xfrm>
            <a:off x="7010400" y="1981200"/>
            <a:ext cx="0" cy="6096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69" name="Line 45"/>
          <p:cNvSpPr>
            <a:spLocks noChangeShapeType="1"/>
          </p:cNvSpPr>
          <p:nvPr/>
        </p:nvSpPr>
        <p:spPr bwMode="auto">
          <a:xfrm>
            <a:off x="7848600" y="1905000"/>
            <a:ext cx="762000" cy="7620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70" name="Line 46"/>
          <p:cNvSpPr>
            <a:spLocks noChangeShapeType="1"/>
          </p:cNvSpPr>
          <p:nvPr/>
        </p:nvSpPr>
        <p:spPr bwMode="auto">
          <a:xfrm flipH="1">
            <a:off x="7772400" y="1905000"/>
            <a:ext cx="838200" cy="7620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71" name="Line 47"/>
          <p:cNvSpPr>
            <a:spLocks noChangeShapeType="1"/>
          </p:cNvSpPr>
          <p:nvPr/>
        </p:nvSpPr>
        <p:spPr bwMode="auto">
          <a:xfrm flipH="1">
            <a:off x="7848600" y="3429000"/>
            <a:ext cx="685800" cy="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7872" name="Line 48"/>
          <p:cNvSpPr>
            <a:spLocks noChangeShapeType="1"/>
          </p:cNvSpPr>
          <p:nvPr/>
        </p:nvSpPr>
        <p:spPr bwMode="auto">
          <a:xfrm>
            <a:off x="9448800" y="1981200"/>
            <a:ext cx="0" cy="609600"/>
          </a:xfrm>
          <a:prstGeom prst="line">
            <a:avLst/>
          </a:prstGeom>
          <a:noFill/>
          <a:ln w="9525">
            <a:solidFill>
              <a:srgbClr val="99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799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BF4A-2866-4246-91D6-B9D36352C920}" type="slidenum">
              <a:rPr lang="ar-SA"/>
              <a:pPr/>
              <a:t>2</a:t>
            </a:fld>
            <a:endParaRPr lang="en-US"/>
          </a:p>
        </p:txBody>
      </p:sp>
      <p:sp>
        <p:nvSpPr>
          <p:cNvPr id="817154" name="Rectangle 2"/>
          <p:cNvSpPr>
            <a:spLocks noChangeArrowheads="1"/>
          </p:cNvSpPr>
          <p:nvPr/>
        </p:nvSpPr>
        <p:spPr bwMode="auto">
          <a:xfrm>
            <a:off x="838200" y="609600"/>
            <a:ext cx="8839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>
              <a:spcBef>
                <a:spcPct val="0"/>
              </a:spcBef>
            </a:pPr>
            <a:r>
              <a:rPr lang="fa-IR" sz="5400"/>
              <a:t>شبکه چیست؟</a:t>
            </a:r>
            <a:endParaRPr lang="en-US" sz="5400"/>
          </a:p>
        </p:txBody>
      </p:sp>
      <p:sp>
        <p:nvSpPr>
          <p:cNvPr id="817155" name="Rectangle 3"/>
          <p:cNvSpPr>
            <a:spLocks noChangeArrowheads="1"/>
          </p:cNvSpPr>
          <p:nvPr/>
        </p:nvSpPr>
        <p:spPr bwMode="auto">
          <a:xfrm>
            <a:off x="2249488" y="2932113"/>
            <a:ext cx="7772400" cy="249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en-US" sz="3200"/>
              <a:t>   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شبکه های کامپیوتری مجموعه ای از کامپیوترها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ی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مستقل و متصل به هم است که امکان تبادل اطلاعات </a:t>
            </a: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با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یکدیگر را دارند.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5775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780EA-9045-47E5-96C8-C80605A9A06E}" type="slidenum">
              <a:rPr lang="ar-SA"/>
              <a:pPr/>
              <a:t>20</a:t>
            </a:fld>
            <a:endParaRPr lang="en-US"/>
          </a:p>
        </p:txBody>
      </p:sp>
      <p:pic>
        <p:nvPicPr>
          <p:cNvPr id="56324" name="Picture 4" descr="4lantop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53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C07C2-3DB4-4C48-855B-6070ED54E33B}" type="slidenum">
              <a:rPr lang="ar-SA"/>
              <a:pPr/>
              <a:t>21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7620000" cy="1143000"/>
          </a:xfrm>
        </p:spPr>
        <p:txBody>
          <a:bodyPr/>
          <a:lstStyle/>
          <a:p>
            <a:pPr rtl="1"/>
            <a:r>
              <a:rPr lang="fa-IR" sz="48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روشهای تخصیص کانال</a:t>
            </a:r>
            <a:endParaRPr lang="en-US" sz="4800" b="1" u="sng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2971800"/>
            <a:ext cx="7231063" cy="3352800"/>
          </a:xfrm>
        </p:spPr>
        <p:txBody>
          <a:bodyPr/>
          <a:lstStyle/>
          <a:p>
            <a:pPr algn="r" rtl="1">
              <a:buFontTx/>
              <a:buNone/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1)</a:t>
            </a:r>
            <a:r>
              <a:rPr lang="fa-IR">
                <a:solidFill>
                  <a:schemeClr val="tx2"/>
                </a:solidFill>
              </a:rPr>
              <a:t> </a:t>
            </a: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ایستا</a:t>
            </a:r>
            <a:r>
              <a:rPr lang="fa-I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(روش تقسیم زمانی - 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TDM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b="1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/>
            <a:endParaRPr lang="fa-IR" b="1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Tx/>
              <a:buNone/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2)</a:t>
            </a:r>
            <a:r>
              <a:rPr lang="fa-IR">
                <a:solidFill>
                  <a:schemeClr val="tx2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 </a:t>
            </a: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پویا  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(مرکزی و غیرمرکزی)</a:t>
            </a:r>
            <a:endParaRPr lang="en-US" b="1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579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3B244-ADDA-4CFD-8D5F-6016CD23A324}" type="slidenum">
              <a:rPr lang="ar-SA"/>
              <a:pPr/>
              <a:t>22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495801" y="838201"/>
            <a:ext cx="3311525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a-IR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پهنای باند</a:t>
            </a:r>
            <a:r>
              <a:rPr lang="fa-IR" sz="66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endParaRPr lang="en-US" sz="66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209801" y="2667001"/>
            <a:ext cx="777557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ar-S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به تعداد بيت هايي که يک کانال يا خط ارتباطي مي تواند در واحد زمان بپذيرد و انتقال دهد پهناي باند آن کانال گوييم .</a:t>
            </a:r>
            <a:r>
              <a:rPr lang="ar-SA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</a:t>
            </a:r>
            <a:r>
              <a:rPr lang="ar-SA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bandwidth </a:t>
            </a: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یا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32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A3B0F-76AA-4EB8-B90C-C463714E0DFF}" type="slidenum">
              <a:rPr lang="ar-SA"/>
              <a:pPr/>
              <a:t>23</a:t>
            </a:fld>
            <a:endParaRPr lang="en-US"/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6400800" y="152400"/>
            <a:ext cx="38227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00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معماری شبکه</a:t>
            </a:r>
            <a:r>
              <a:rPr lang="fa-IR" sz="3600">
                <a:solidFill>
                  <a:srgbClr val="003399"/>
                </a:solidFill>
              </a:rPr>
              <a:t>       </a:t>
            </a:r>
            <a:endParaRPr lang="en-US" sz="3600">
              <a:solidFill>
                <a:srgbClr val="003399"/>
              </a:solidFill>
            </a:endParaRP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6562726" y="5212884"/>
            <a:ext cx="168828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800"/>
              <a:t>Assemble</a:t>
            </a:r>
            <a:r>
              <a:rPr lang="fa-IR" sz="2800"/>
              <a:t> 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4008439" y="4292600"/>
            <a:ext cx="46049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fa-IR" sz="2800">
                <a:solidFill>
                  <a:schemeClr val="tx2"/>
                </a:solidFill>
              </a:rPr>
              <a:t>(قطعه قطعه شدن) </a:t>
            </a:r>
            <a:r>
              <a:rPr lang="en-US" sz="2800">
                <a:solidFill>
                  <a:schemeClr val="tx2"/>
                </a:solidFill>
              </a:rPr>
              <a:t>Fragmentation</a:t>
            </a:r>
            <a:r>
              <a:rPr lang="en-US" sz="2800">
                <a:solidFill>
                  <a:srgbClr val="794E01"/>
                </a:solidFill>
              </a:rPr>
              <a:t> </a:t>
            </a:r>
          </a:p>
        </p:txBody>
      </p:sp>
      <p:sp>
        <p:nvSpPr>
          <p:cNvPr id="80901" name="AutoShape 5" descr="Sand"/>
          <p:cNvSpPr>
            <a:spLocks noChangeArrowheads="1"/>
          </p:cNvSpPr>
          <p:nvPr/>
        </p:nvSpPr>
        <p:spPr bwMode="auto">
          <a:xfrm>
            <a:off x="8904288" y="4365625"/>
            <a:ext cx="431800" cy="431800"/>
          </a:xfrm>
          <a:prstGeom prst="star8">
            <a:avLst>
              <a:gd name="adj" fmla="val 38250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 w="1905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0902" name="AutoShape 6" descr="Sand"/>
          <p:cNvSpPr>
            <a:spLocks noChangeArrowheads="1"/>
          </p:cNvSpPr>
          <p:nvPr/>
        </p:nvSpPr>
        <p:spPr bwMode="auto">
          <a:xfrm>
            <a:off x="8904288" y="5302250"/>
            <a:ext cx="431800" cy="431800"/>
          </a:xfrm>
          <a:prstGeom prst="star8">
            <a:avLst>
              <a:gd name="adj" fmla="val 38250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tl"/>
          </a:blipFill>
          <a:ln w="1905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2133600" y="228600"/>
            <a:ext cx="5219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/>
              <a:t>(Network Architecture)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2279651" y="1219200"/>
            <a:ext cx="7921625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fa-IR" sz="3200">
              <a:solidFill>
                <a:srgbClr val="4221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l">
              <a:spcBef>
                <a:spcPct val="50000"/>
              </a:spcBef>
            </a:pP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جهت برقراري ارتباط و تبادل اطلاعات بين دو كامپيوتر در شبكه بايد يك سري عمليات در جهت كاهش پيچيدگی شبکه و افزايش انعطاف پذيري شبكه  عملیات یک شبکه را به صورت لایه های مختلفی تقسیم بندی می کنند .</a:t>
            </a:r>
            <a:r>
              <a:rPr lang="fa-IR" sz="2800">
                <a:solidFill>
                  <a:srgbClr val="422100"/>
                </a:solidFill>
              </a:rPr>
              <a:t>                                                      </a:t>
            </a:r>
            <a:endParaRPr lang="en-US" sz="2800">
              <a:solidFill>
                <a:srgbClr val="422100"/>
              </a:solidFill>
            </a:endParaRPr>
          </a:p>
          <a:p>
            <a:pPr algn="l">
              <a:spcBef>
                <a:spcPct val="50000"/>
              </a:spcBef>
            </a:pPr>
            <a:endParaRPr lang="en-US" sz="2800">
              <a:solidFill>
                <a:srgbClr val="422100"/>
              </a:solidFill>
            </a:endParaRP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127125" y="2997200"/>
            <a:ext cx="42481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>
              <a:solidFill>
                <a:srgbClr val="422100"/>
              </a:solidFill>
            </a:endParaRPr>
          </a:p>
          <a:p>
            <a:pPr algn="l">
              <a:spcBef>
                <a:spcPct val="50000"/>
              </a:spcBef>
            </a:pPr>
            <a:endParaRPr lang="en-US" sz="2400">
              <a:solidFill>
                <a:srgbClr val="2C2B00"/>
              </a:solidFill>
              <a:latin typeface="Arabic Transparent" pitchFamily="2" charset="0"/>
              <a:cs typeface="Arabic Transparent" pitchFamily="2" charset="0"/>
            </a:endParaRPr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2362200" y="914400"/>
            <a:ext cx="7620000" cy="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562600" y="2971800"/>
            <a:ext cx="865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2C2B00"/>
                </a:solidFill>
                <a:latin typeface="Arabic Transparent" pitchFamily="2" charset="0"/>
                <a:cs typeface="Arabic Transparent" pitchFamily="2" charset="0"/>
              </a:rPr>
              <a:t>,</a:t>
            </a:r>
          </a:p>
        </p:txBody>
      </p:sp>
      <p:pic>
        <p:nvPicPr>
          <p:cNvPr id="80912" name="Picture 16" descr="network_architecture_ss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29150"/>
            <a:ext cx="21336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01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8485-305E-4C80-BAC3-187D95628218}" type="slidenum">
              <a:rPr lang="ar-SA"/>
              <a:pPr/>
              <a:t>24</a:t>
            </a:fld>
            <a:endParaRPr lang="en-US"/>
          </a:p>
        </p:txBody>
      </p:sp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2351088" y="1125539"/>
            <a:ext cx="2520950" cy="1150937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2351088" y="2998789"/>
            <a:ext cx="2520950" cy="1150937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2422525" y="4799014"/>
            <a:ext cx="2520950" cy="1150937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7175500" y="4797425"/>
            <a:ext cx="2520950" cy="1150938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7175500" y="2925764"/>
            <a:ext cx="2520950" cy="1150937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7175500" y="1196975"/>
            <a:ext cx="2520950" cy="1150938"/>
          </a:xfrm>
          <a:prstGeom prst="ellipse">
            <a:avLst/>
          </a:prstGeom>
          <a:solidFill>
            <a:srgbClr val="FFFF99"/>
          </a:solidFill>
          <a:ln w="50800">
            <a:solidFill>
              <a:srgbClr val="808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3575050" y="6381750"/>
            <a:ext cx="48260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 flipV="1">
            <a:off x="8401050" y="5949950"/>
            <a:ext cx="0" cy="431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 flipV="1">
            <a:off x="3575050" y="5949950"/>
            <a:ext cx="0" cy="431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7607300" y="1484313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رئيس اداره 1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2784476" y="1412875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رئيس اداره 2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3216276" y="3284538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منشي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3000376" y="513238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دبير خانه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7824789" y="5132388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دبير خانه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8040689" y="3213100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منشي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5375276" y="5780088"/>
            <a:ext cx="208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a-IR" sz="2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نامه رسان</a:t>
            </a:r>
            <a:endParaRPr lang="en-US" sz="240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94" name="Line 26"/>
          <p:cNvSpPr>
            <a:spLocks noChangeShapeType="1"/>
          </p:cNvSpPr>
          <p:nvPr/>
        </p:nvSpPr>
        <p:spPr bwMode="auto">
          <a:xfrm>
            <a:off x="3581400" y="22860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95" name="Line 27"/>
          <p:cNvSpPr>
            <a:spLocks noChangeShapeType="1"/>
          </p:cNvSpPr>
          <p:nvPr/>
        </p:nvSpPr>
        <p:spPr bwMode="auto">
          <a:xfrm>
            <a:off x="8458200" y="41148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96" name="Line 28"/>
          <p:cNvSpPr>
            <a:spLocks noChangeShapeType="1"/>
          </p:cNvSpPr>
          <p:nvPr/>
        </p:nvSpPr>
        <p:spPr bwMode="auto">
          <a:xfrm>
            <a:off x="3581400" y="41148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3997" name="Line 29"/>
          <p:cNvSpPr>
            <a:spLocks noChangeShapeType="1"/>
          </p:cNvSpPr>
          <p:nvPr/>
        </p:nvSpPr>
        <p:spPr bwMode="auto">
          <a:xfrm>
            <a:off x="8458200" y="2286000"/>
            <a:ext cx="0" cy="685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69F49-7DCE-44B1-84BE-01866FE71E36}" type="slidenum">
              <a:rPr lang="ar-SA"/>
              <a:pPr/>
              <a:t>25</a:t>
            </a:fld>
            <a:endParaRPr lang="en-US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5257800" y="533400"/>
            <a:ext cx="48768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fa-IR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(قطعه قطعه شدن) </a:t>
            </a:r>
            <a:r>
              <a:rPr lang="en-US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Fragmentation</a:t>
            </a:r>
            <a:r>
              <a:rPr lang="fa-IR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48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4191000" y="2887693"/>
            <a:ext cx="6172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 rtl="1">
              <a:spcBef>
                <a:spcPct val="0"/>
              </a:spcBef>
              <a:tabLst>
                <a:tab pos="387350" algn="l"/>
              </a:tabLst>
            </a:pPr>
            <a:r>
              <a:rPr lang="ar-SA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اطلاعات از يک سطح به سطح بعد در صورت بزرگتر بودن از سايز مجاز بايد به قطعات کوچکترتقسيم شوند تا بتوانند انتقال يابند، به اين عمل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Fragmentation</a:t>
            </a:r>
            <a:r>
              <a:rPr lang="ar-SA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گوييم .</a:t>
            </a:r>
          </a:p>
        </p:txBody>
      </p:sp>
      <p:pic>
        <p:nvPicPr>
          <p:cNvPr id="84996" name="Picture 4" descr="CA8VW9Y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2819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70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BACC3-A7A4-4A06-8765-30B2E6D2DCB4}" type="slidenum">
              <a:rPr lang="ar-SA"/>
              <a:pPr/>
              <a:t>26</a:t>
            </a:fld>
            <a:endParaRPr lang="en-US"/>
          </a:p>
        </p:txBody>
      </p:sp>
      <p:pic>
        <p:nvPicPr>
          <p:cNvPr id="86018" name="Picture 2" descr="1-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001"/>
          <a:stretch>
            <a:fillRect/>
          </a:stretch>
        </p:blipFill>
        <p:spPr bwMode="auto">
          <a:xfrm>
            <a:off x="1524000" y="0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76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D737-2106-4B96-A814-A48C2E2EC2D6}" type="slidenum">
              <a:rPr lang="ar-SA"/>
              <a:pPr/>
              <a:t>27</a:t>
            </a:fld>
            <a:endParaRPr lang="en-US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1828800" y="381001"/>
            <a:ext cx="6934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a-I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abic Transparent" pitchFamily="2" charset="0"/>
              </a:rPr>
              <a:t>اطلاعات ايجاد شده در بالا ترين لايه شبكه</a:t>
            </a:r>
            <a:r>
              <a:rPr lang="fa-I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  براي ارسال به شبكه بايد از لايه هاي مختلف از بالا به پائين عبور كند تا به پائين ترين لايه برسد و از طريق آن وارد زير شبكه گردد هر لايه  اطلا عات كنترلي خود را به پيغام اضافه مي كند.</a:t>
            </a:r>
            <a:r>
              <a:rPr lang="fa-IR" sz="2800">
                <a:solidFill>
                  <a:srgbClr val="800000"/>
                </a:solidFill>
                <a:latin typeface="Arabic Transparent" pitchFamily="2" charset="0"/>
                <a:cs typeface="Arabic Transparent" pitchFamily="2" charset="0"/>
              </a:rPr>
              <a:t>                        </a:t>
            </a:r>
            <a:endParaRPr lang="en-US" sz="2800">
              <a:solidFill>
                <a:srgbClr val="800000"/>
              </a:solidFill>
              <a:latin typeface="Arabic Transparent" pitchFamily="2" charset="0"/>
              <a:cs typeface="Arabic Transparent" pitchFamily="2" charset="0"/>
            </a:endParaRP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2133600" y="3716338"/>
            <a:ext cx="7315200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fa-IR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      به مجموع لايه ها و پروتكل هاي شبكه معماري شبكه       گفته مي شود. با استفاده از مشخصات و اطلاعا ت از      معماري شبكه مي توان نرم افزار ها و سخت افزارهاي       هرلايه را طراحي و توليد کرد</a:t>
            </a:r>
            <a:r>
              <a:rPr lang="fa-IR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abic Transparent" pitchFamily="2" charset="0"/>
                <a:cs typeface="Arabic Transparent" pitchFamily="2" charset="0"/>
              </a:rPr>
              <a:t>.</a:t>
            </a:r>
            <a:endParaRPr lang="fa-IR" sz="2800">
              <a:solidFill>
                <a:srgbClr val="800000"/>
              </a:solidFill>
              <a:latin typeface="Arabic Transparent" pitchFamily="2" charset="0"/>
              <a:cs typeface="Arabic Transparent" pitchFamily="2" charset="0"/>
            </a:endParaRPr>
          </a:p>
          <a:p>
            <a:pPr algn="l">
              <a:spcBef>
                <a:spcPct val="50000"/>
              </a:spcBef>
            </a:pPr>
            <a:endParaRPr lang="en-US" sz="2800">
              <a:solidFill>
                <a:srgbClr val="800000"/>
              </a:solidFill>
              <a:latin typeface="Arabic Transparent" pitchFamily="2" charset="0"/>
              <a:cs typeface="Arabic Transparent" pitchFamily="2" charset="0"/>
            </a:endParaRPr>
          </a:p>
        </p:txBody>
      </p:sp>
      <p:pic>
        <p:nvPicPr>
          <p:cNvPr id="87046" name="Picture 6" descr="BD1498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3810000"/>
            <a:ext cx="36830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047" name="Picture 7" descr="BD1498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533400"/>
            <a:ext cx="368300" cy="36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51161-521C-4CAB-8EC2-B3FE3944ECE2}" type="slidenum">
              <a:rPr lang="ar-SA"/>
              <a:pPr/>
              <a:t>28</a:t>
            </a:fld>
            <a:endParaRPr lang="en-US"/>
          </a:p>
        </p:txBody>
      </p:sp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b="1">
                <a:solidFill>
                  <a:srgbClr val="FF3399"/>
                </a:solidFill>
              </a:rPr>
              <a:t>Fragmentation</a:t>
            </a:r>
          </a:p>
        </p:txBody>
      </p:sp>
      <p:sp>
        <p:nvSpPr>
          <p:cNvPr id="74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817813"/>
            <a:ext cx="8229600" cy="330835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(a)</a:t>
            </a:r>
            <a:r>
              <a:rPr lang="en-US"/>
              <a:t> Transparent fragmentation.    </a:t>
            </a:r>
            <a:r>
              <a:rPr lang="en-US">
                <a:solidFill>
                  <a:schemeClr val="accent2"/>
                </a:solidFill>
              </a:rPr>
              <a:t>(b)</a:t>
            </a:r>
            <a:r>
              <a:rPr lang="en-US"/>
              <a:t> Nontransparent fragmentation.</a:t>
            </a:r>
          </a:p>
        </p:txBody>
      </p:sp>
      <p:pic>
        <p:nvPicPr>
          <p:cNvPr id="742404" name="Picture 4" descr="5-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3" y="1368426"/>
            <a:ext cx="7840662" cy="41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2405" name="Rectangle 5"/>
          <p:cNvSpPr>
            <a:spLocks noChangeArrowheads="1"/>
          </p:cNvSpPr>
          <p:nvPr/>
        </p:nvSpPr>
        <p:spPr bwMode="auto">
          <a:xfrm>
            <a:off x="1524000" y="57150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AutoNum type="alphaLcParenBoth"/>
            </a:pPr>
            <a:r>
              <a:rPr lang="en-US" sz="2400"/>
              <a:t>Transparent fragmentation. 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/>
              <a:t>  </a:t>
            </a:r>
            <a:r>
              <a:rPr lang="en-US" sz="2400">
                <a:solidFill>
                  <a:schemeClr val="tx2"/>
                </a:solidFill>
              </a:rPr>
              <a:t>(b)</a:t>
            </a:r>
            <a:r>
              <a:rPr lang="en-US" sz="2400"/>
              <a:t> Nontransparent fragmentation.</a:t>
            </a:r>
          </a:p>
        </p:txBody>
      </p:sp>
    </p:spTree>
    <p:extLst>
      <p:ext uri="{BB962C8B-B14F-4D97-AF65-F5344CB8AC3E}">
        <p14:creationId xmlns:p14="http://schemas.microsoft.com/office/powerpoint/2010/main" val="201053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69690-7BCA-41DE-A422-90C6798E63B5}" type="slidenum">
              <a:rPr lang="ar-SA"/>
              <a:pPr/>
              <a:t>29</a:t>
            </a:fld>
            <a:endParaRPr lang="en-US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941388" y="806450"/>
            <a:ext cx="9498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rtl="1">
              <a:spcBef>
                <a:spcPct val="0"/>
              </a:spcBef>
            </a:pPr>
            <a:r>
              <a:rPr lang="ar-SA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اطلاعات به صورت مختلف مي توانند انتقال يابند که عبارتند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از 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063751" y="2057908"/>
            <a:ext cx="43390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ar-SA" sz="3200" i="1"/>
              <a:t> 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Simplex Communication</a:t>
            </a:r>
            <a:endParaRPr lang="fa-IR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2362200" y="2819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Half – Duplex</a:t>
            </a:r>
            <a:r>
              <a:rPr lang="fa-IR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</a:t>
            </a:r>
            <a:endParaRPr lang="fa-IR" sz="2800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514601" y="3578733"/>
            <a:ext cx="24082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Full – Duplex</a:t>
            </a:r>
            <a:r>
              <a:rPr lang="en-US" sz="2800"/>
              <a:t> </a:t>
            </a:r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V="1">
            <a:off x="1981200" y="1600200"/>
            <a:ext cx="8458200" cy="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2667000" y="2819401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>
              <a:spcBef>
                <a:spcPct val="0"/>
              </a:spcBef>
            </a:pPr>
            <a:r>
              <a:rPr lang="fa-IR" sz="2800"/>
              <a:t>2- انتقال نیمه دوطرفه</a:t>
            </a: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2667000" y="3581401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>
              <a:spcBef>
                <a:spcPct val="0"/>
              </a:spcBef>
            </a:pPr>
            <a:r>
              <a:rPr lang="fa-IR" sz="2800"/>
              <a:t>3- انتقال کاملا دوطرفه</a:t>
            </a: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2667000" y="2133601"/>
            <a:ext cx="7696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r">
              <a:spcBef>
                <a:spcPct val="0"/>
              </a:spcBef>
            </a:pPr>
            <a:r>
              <a:rPr lang="fa-IR" sz="2800"/>
              <a:t>1- انتقال یکطرفه</a:t>
            </a:r>
          </a:p>
        </p:txBody>
      </p:sp>
    </p:spTree>
    <p:extLst>
      <p:ext uri="{BB962C8B-B14F-4D97-AF65-F5344CB8AC3E}">
        <p14:creationId xmlns:p14="http://schemas.microsoft.com/office/powerpoint/2010/main" val="48821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66071-76EA-4EC8-ADF7-E149F8DC3B8B}" type="slidenum">
              <a:rPr lang="ar-SA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48400" y="304800"/>
            <a:ext cx="3810000" cy="1143000"/>
          </a:xfrm>
        </p:spPr>
        <p:txBody>
          <a:bodyPr/>
          <a:lstStyle/>
          <a:p>
            <a:r>
              <a:rPr lang="fa-IR" sz="54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مزایای شبکه</a:t>
            </a:r>
            <a:endParaRPr lang="en-US" sz="5400" b="1" u="sng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8458200" cy="4419600"/>
          </a:xfrm>
        </p:spPr>
        <p:txBody>
          <a:bodyPr/>
          <a:lstStyle/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اشتراک منابع 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(تقسیم منابع)</a:t>
            </a:r>
          </a:p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قابلیت اطمینان بالا</a:t>
            </a:r>
          </a:p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توزیع پردازش ها 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load sharing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اقتصادی</a:t>
            </a:r>
          </a:p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ایجاد ارتباط بین افراد</a:t>
            </a:r>
          </a:p>
          <a:p>
            <a:pPr algn="r" rtl="1"/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کنفرانس ویدیویی 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Video Conferencing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 algn="r" rtl="1"/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تجارت الکترونیکی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(E-Commerce)</a:t>
            </a: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en-US" b="1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48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33A5-1D0D-485E-9AF8-73E866E32EBD}" type="slidenum">
              <a:rPr lang="ar-SA"/>
              <a:pPr/>
              <a:t>30</a:t>
            </a:fld>
            <a:endParaRPr lang="en-US"/>
          </a:p>
        </p:txBody>
      </p:sp>
      <p:pic>
        <p:nvPicPr>
          <p:cNvPr id="662531" name="Picture 3" descr="dfx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0"/>
            <a:ext cx="41148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532" name="Picture 4" descr="042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57200"/>
            <a:ext cx="4191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2533" name="Line 5"/>
          <p:cNvSpPr>
            <a:spLocks noChangeShapeType="1"/>
          </p:cNvSpPr>
          <p:nvPr/>
        </p:nvSpPr>
        <p:spPr bwMode="auto">
          <a:xfrm>
            <a:off x="6324600" y="3352800"/>
            <a:ext cx="1219200" cy="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pic>
        <p:nvPicPr>
          <p:cNvPr id="662534" name="Picture 6" descr="Half_Duple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76400"/>
            <a:ext cx="24384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13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3B41-6A3E-47A8-A62B-8B94EB970424}" type="slidenum">
              <a:rPr lang="ar-SA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00" y="0"/>
            <a:ext cx="6477000" cy="1143000"/>
          </a:xfrm>
        </p:spPr>
        <p:txBody>
          <a:bodyPr/>
          <a:lstStyle/>
          <a:p>
            <a:pPr rtl="1"/>
            <a:r>
              <a:rPr lang="fa-IR" sz="4800" b="1">
                <a:solidFill>
                  <a:srgbClr val="CC0099"/>
                </a:solidFill>
              </a:rPr>
              <a:t>انواع شبکه از نظر وسعت:</a:t>
            </a:r>
            <a:endParaRPr lang="en-US" sz="4800" b="1">
              <a:solidFill>
                <a:srgbClr val="CC0099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19200"/>
            <a:ext cx="8458200" cy="5410200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80000"/>
              </a:lnSpc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شبکه های محلی 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LAN</a:t>
            </a:r>
            <a:endParaRPr lang="en-US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fa-I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Ethernet, FastEthernet, TokenRing, TokenBus</a:t>
            </a:r>
          </a:p>
          <a:p>
            <a:pPr>
              <a:lnSpc>
                <a:spcPct val="80000"/>
              </a:lnSpc>
              <a:buFontTx/>
              <a:buNone/>
            </a:pPr>
            <a:endParaRPr lang="fa-IR" b="1">
              <a:solidFill>
                <a:srgbClr val="66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fa-IR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lnSpc>
                <a:spcPct val="80000"/>
              </a:lnSpc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شبکه های شهری </a:t>
            </a:r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</a:t>
            </a: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a-IR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Metropolitan Area Network</a:t>
            </a:r>
            <a:r>
              <a:rPr lang="fa-IR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lnSpc>
                <a:spcPct val="80000"/>
              </a:lnSpc>
            </a:pPr>
            <a:endParaRPr lang="fa-IR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fa-I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DQDB</a:t>
            </a:r>
          </a:p>
          <a:p>
            <a:pPr>
              <a:lnSpc>
                <a:spcPct val="80000"/>
              </a:lnSpc>
              <a:buFontTx/>
              <a:buNone/>
            </a:pPr>
            <a:endParaRPr lang="fa-IR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endParaRPr lang="fa-IR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lnSpc>
                <a:spcPct val="80000"/>
              </a:lnSpc>
            </a:pPr>
            <a:r>
              <a:rPr lang="fa-IR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شبکه های گسترده</a:t>
            </a:r>
            <a:r>
              <a:rPr lang="fa-IR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(Wide Area Network)</a:t>
            </a: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TT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WAN</a:t>
            </a:r>
            <a:r>
              <a:rPr lang="en-TT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r" rtl="1">
              <a:lnSpc>
                <a:spcPct val="80000"/>
              </a:lnSpc>
            </a:pPr>
            <a:endParaRPr lang="fa-IR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fa-IR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b="1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Internet, X.25, ATM, FrameRelay</a:t>
            </a:r>
          </a:p>
          <a:p>
            <a:pPr algn="r" rtl="1">
              <a:lnSpc>
                <a:spcPct val="80000"/>
              </a:lnSpc>
              <a:buFontTx/>
              <a:buNone/>
            </a:pP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495800" y="990600"/>
            <a:ext cx="5410200" cy="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8197" name="Rectangle 5" descr="Pink tissue paper"/>
          <p:cNvSpPr>
            <a:spLocks noChangeArrowheads="1"/>
          </p:cNvSpPr>
          <p:nvPr/>
        </p:nvSpPr>
        <p:spPr bwMode="auto">
          <a:xfrm>
            <a:off x="3200401" y="1143000"/>
            <a:ext cx="32574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99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(Local Area Network</a:t>
            </a:r>
            <a:r>
              <a:rPr lang="fa-IR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endParaRPr lang="en-US" sz="2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407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E12CC-74B4-4917-878E-CFDC51B44B9B}" type="slidenum">
              <a:rPr lang="ar-SA"/>
              <a:pPr/>
              <a:t>5</a:t>
            </a:fld>
            <a:endParaRPr lang="en-US"/>
          </a:p>
        </p:txBody>
      </p:sp>
      <p:pic>
        <p:nvPicPr>
          <p:cNvPr id="58370" name="Picture 2" descr="pion to point in l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17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4FD2A-DC03-4BA6-AE8D-3E3D73D4FC31}" type="slidenum">
              <a:rPr lang="ar-SA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458200" cy="1143000"/>
          </a:xfrm>
        </p:spPr>
        <p:txBody>
          <a:bodyPr/>
          <a:lstStyle/>
          <a:p>
            <a:r>
              <a:rPr lang="en-US" sz="48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Metropolitan Area Networks</a:t>
            </a:r>
          </a:p>
        </p:txBody>
      </p:sp>
      <p:pic>
        <p:nvPicPr>
          <p:cNvPr id="59396" name="Picture 4" descr="1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76414"/>
            <a:ext cx="7696200" cy="4243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59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5EA9A-ED1A-417F-9B86-F4A1D3431F33}" type="slidenum">
              <a:rPr lang="ar-SA"/>
              <a:pPr/>
              <a:t>7</a:t>
            </a:fld>
            <a:endParaRPr lang="en-US"/>
          </a:p>
        </p:txBody>
      </p:sp>
      <p:sp>
        <p:nvSpPr>
          <p:cNvPr id="60418" name="Rectangle 2" descr="Newsprint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/>
          <a:p>
            <a:r>
              <a:rPr lang="en-US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Wide Area Networks</a:t>
            </a:r>
          </a:p>
        </p:txBody>
      </p:sp>
      <p:pic>
        <p:nvPicPr>
          <p:cNvPr id="60420" name="Picture 4" descr="1-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86106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66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F026A-8DE7-4044-9858-503936FE10BB}" type="slidenum">
              <a:rPr lang="ar-SA"/>
              <a:pPr/>
              <a:t>8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Wide Area Networks (2)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stream of packets from sender to receiver.</a:t>
            </a:r>
          </a:p>
        </p:txBody>
      </p:sp>
      <p:pic>
        <p:nvPicPr>
          <p:cNvPr id="63492" name="Picture 4" descr="1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8" y="1524000"/>
            <a:ext cx="83121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72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B07A-2118-4933-976A-B8AFF2B0AA6D}" type="slidenum">
              <a:rPr lang="ar-SA"/>
              <a:pPr/>
              <a:t>9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28600"/>
            <a:ext cx="8229600" cy="1143000"/>
          </a:xfrm>
        </p:spPr>
        <p:txBody>
          <a:bodyPr/>
          <a:lstStyle/>
          <a:p>
            <a:pPr rtl="1"/>
            <a:r>
              <a:rPr lang="fa-IR" sz="4800" b="1" u="sng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مدل ارتباطی در شبکه</a:t>
            </a:r>
            <a:endParaRPr lang="en-US" sz="4800" b="1" u="sng">
              <a:solidFill>
                <a:srgbClr val="CC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Client/Server</a:t>
            </a:r>
          </a:p>
          <a:p>
            <a:pPr algn="r" rtl="1">
              <a:buFontTx/>
              <a:buNone/>
            </a:pP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مدل ارتباطی کارگزار/ مشتری  یا (سرویس دهنده/سرویس گیرنده)</a:t>
            </a:r>
          </a:p>
          <a:p>
            <a:pPr algn="r" rtl="1">
              <a:buFontTx/>
              <a:buNone/>
            </a:pP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Tx/>
              <a:buNone/>
            </a:pPr>
            <a:endParaRPr lang="fa-IR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Tx/>
              <a:buNone/>
            </a:pPr>
            <a:r>
              <a:rPr lang="en-US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Server</a:t>
            </a: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: کامپیوتر ارایه دهنده خدمات</a:t>
            </a:r>
          </a:p>
          <a:p>
            <a:pPr algn="r" rtl="1">
              <a:buFontTx/>
              <a:buNone/>
            </a:pPr>
            <a:r>
              <a:rPr lang="en-TT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Client</a:t>
            </a:r>
            <a:r>
              <a:rPr lang="fa-IR" b="1">
                <a:effectLst>
                  <a:outerShdw blurRad="38100" dist="38100" dir="2700000" algn="tl">
                    <a:srgbClr val="C0C0C0"/>
                  </a:outerShdw>
                </a:effectLst>
              </a:rPr>
              <a:t>: کامپیوتر متقاضی و گیرنده خدمات</a:t>
            </a:r>
          </a:p>
          <a:p>
            <a:pPr algn="r" rtl="1">
              <a:buFontTx/>
              <a:buNone/>
            </a:pP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307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671</Words>
  <Application>Microsoft Office PowerPoint</Application>
  <PresentationFormat>Widescreen</PresentationFormat>
  <Paragraphs>146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Arabic Transparent</vt:lpstr>
      <vt:lpstr>Arial</vt:lpstr>
      <vt:lpstr>Calibri</vt:lpstr>
      <vt:lpstr>Calibri Light</vt:lpstr>
      <vt:lpstr>Times New Roman</vt:lpstr>
      <vt:lpstr>Wingdings</vt:lpstr>
      <vt:lpstr>Office Theme</vt:lpstr>
      <vt:lpstr>منابع:</vt:lpstr>
      <vt:lpstr>PowerPoint Presentation</vt:lpstr>
      <vt:lpstr>مزایای شبکه</vt:lpstr>
      <vt:lpstr>انواع شبکه از نظر وسعت:</vt:lpstr>
      <vt:lpstr>PowerPoint Presentation</vt:lpstr>
      <vt:lpstr>Metropolitan Area Networks</vt:lpstr>
      <vt:lpstr>Wide Area Networks</vt:lpstr>
      <vt:lpstr>Wide Area Networks (2)</vt:lpstr>
      <vt:lpstr>مدل ارتباطی در شبکه</vt:lpstr>
      <vt:lpstr>یک شبکه متشکل از یک کارگزار و دو مشتری</vt:lpstr>
      <vt:lpstr>ساختار شبکه های کامپیوتری:</vt:lpstr>
      <vt:lpstr>PowerPoint Presentation</vt:lpstr>
      <vt:lpstr>انواع کانال های شبکه</vt:lpstr>
      <vt:lpstr>Point to Point Channel</vt:lpstr>
      <vt:lpstr>Broadcast Channel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روشهای تخصیص کانال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Fragmentation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Oxin</dc:creator>
  <cp:lastModifiedBy>Oxin</cp:lastModifiedBy>
  <cp:revision>2</cp:revision>
  <dcterms:created xsi:type="dcterms:W3CDTF">2020-04-14T04:27:25Z</dcterms:created>
  <dcterms:modified xsi:type="dcterms:W3CDTF">2020-04-14T05:25:49Z</dcterms:modified>
</cp:coreProperties>
</file>