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0" r:id="rId2"/>
    <p:sldId id="291" r:id="rId3"/>
    <p:sldId id="289" r:id="rId4"/>
    <p:sldId id="256" r:id="rId5"/>
    <p:sldId id="283" r:id="rId6"/>
    <p:sldId id="257" r:id="rId7"/>
    <p:sldId id="258" r:id="rId8"/>
    <p:sldId id="259" r:id="rId9"/>
    <p:sldId id="260" r:id="rId10"/>
    <p:sldId id="261" r:id="rId11"/>
    <p:sldId id="274" r:id="rId12"/>
    <p:sldId id="262" r:id="rId13"/>
    <p:sldId id="265" r:id="rId14"/>
    <p:sldId id="278" r:id="rId15"/>
    <p:sldId id="263" r:id="rId16"/>
    <p:sldId id="264" r:id="rId17"/>
    <p:sldId id="284" r:id="rId18"/>
    <p:sldId id="285" r:id="rId19"/>
    <p:sldId id="286" r:id="rId20"/>
    <p:sldId id="279" r:id="rId21"/>
    <p:sldId id="282" r:id="rId22"/>
    <p:sldId id="28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jB/B6bp+qEIVJTve8eW87g" hashData="z3H3XgNpN37LEjr5uRhyPfNVT/E" cryptProvider="" algIdExt="0" algIdExtSource="" cryptProviderTypeExt="0" cryptProviderTypeExtSource="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613" autoAdjust="0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3750E2-695D-4430-8081-2A1DE3DCD5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30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EEE4B-A3E5-4CAA-ABD9-2CB7F5037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598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EC1A5-95AD-4E8B-B8FA-800AC45EA3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886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7D2F31-A8EE-44BF-827B-54FF1238D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611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88A5F-A448-4DA8-A059-82D77F1E56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50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9AAB9-68E3-4234-A3E9-5F9DD9F985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02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4FA9E-E251-475C-830A-ABA64BF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03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B09189-450C-4D56-ABF5-5F0452E935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602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BADD4F-D25A-4EBD-872C-7A66D0AD18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209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3CC260-A7AA-4FBE-9986-A75A288BEF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13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BE66E-EA0A-4D28-90C3-8744266406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9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CC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44A66E3-D947-46ED-8913-FD9BC61614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772400" cy="1171575"/>
          </a:xfrm>
          <a:ln w="571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fa-IR" sz="5400" b="1" smtClean="0">
                <a:solidFill>
                  <a:schemeClr val="tx1"/>
                </a:solidFill>
                <a:cs typeface="B Yagut" panose="00000400000000000000" pitchFamily="2" charset="-78"/>
              </a:rPr>
              <a:t>بلورشناسي</a:t>
            </a:r>
            <a:endParaRPr lang="en-US" sz="5400" b="1" smtClean="0">
              <a:solidFill>
                <a:schemeClr val="tx1"/>
              </a:solidFill>
              <a:cs typeface="B Yagut" panose="00000400000000000000" pitchFamily="2" charset="-78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476375" y="1887538"/>
            <a:ext cx="6551613" cy="120015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rtl="1" eaLnBrk="1" hangingPunct="1"/>
            <a:r>
              <a:rPr lang="en-US" sz="4000">
                <a:latin typeface="Script MT Bold" panose="03040602040607080904" pitchFamily="66" charset="0"/>
                <a:cs typeface="Arial" panose="020B0604020202020204" pitchFamily="34" charset="0"/>
              </a:rPr>
              <a:t> </a:t>
            </a:r>
            <a:r>
              <a:rPr lang="fa-IR" sz="4000" b="1">
                <a:latin typeface="Script MT Bold" panose="03040602040607080904" pitchFamily="66" charset="0"/>
                <a:cs typeface="Arial" panose="020B0604020202020204" pitchFamily="34" charset="0"/>
              </a:rPr>
              <a:t>ساختارهاي کريستالي، فشردگي </a:t>
            </a:r>
          </a:p>
          <a:p>
            <a:pPr algn="ctr" eaLnBrk="1" hangingPunct="1"/>
            <a:r>
              <a:rPr lang="en-US" sz="3200">
                <a:solidFill>
                  <a:schemeClr val="tx2"/>
                </a:solidFill>
                <a:latin typeface="Script MT Bold" panose="03040602040607080904" pitchFamily="66" charset="0"/>
              </a:rPr>
              <a:t>Crystal Structures, Close Packing</a:t>
            </a:r>
            <a:endParaRPr lang="en-US" sz="3200">
              <a:solidFill>
                <a:schemeClr val="tx2"/>
              </a:solidFill>
              <a:latin typeface="Script MT Bold" panose="03040602040607080904" pitchFamily="66" charset="0"/>
              <a:cs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95513" y="4365625"/>
            <a:ext cx="5327650" cy="461963"/>
          </a:xfrm>
          <a:prstGeom prst="rect">
            <a:avLst/>
          </a:prstGeom>
          <a:solidFill>
            <a:srgbClr val="FFFFCC"/>
          </a:solidFill>
          <a:ln w="57150">
            <a:solidFill>
              <a:srgbClr val="0000CC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ar-SA" b="1">
                <a:cs typeface="B Yagut" panose="00000400000000000000" pitchFamily="2" charset="-78"/>
              </a:rPr>
              <a:t>دانشکده مهندسي</a:t>
            </a:r>
            <a:r>
              <a:rPr lang="af-ZA" b="1">
                <a:cs typeface="B Yagut" panose="00000400000000000000" pitchFamily="2" charset="-78"/>
              </a:rPr>
              <a:t> </a:t>
            </a:r>
            <a:r>
              <a:rPr lang="en-US" b="1">
                <a:latin typeface="Arial" panose="020B0604020202020204" pitchFamily="34" charset="0"/>
                <a:cs typeface="B Yagut" panose="00000400000000000000" pitchFamily="2" charset="-78"/>
              </a:rPr>
              <a:t>–</a:t>
            </a:r>
            <a:r>
              <a:rPr lang="en-US" b="1">
                <a:cs typeface="Arabic Transparent" pitchFamily="2" charset="-78"/>
              </a:rPr>
              <a:t> </a:t>
            </a:r>
            <a:r>
              <a:rPr lang="ar-SA" b="1">
                <a:cs typeface="Arabic Transparent" pitchFamily="2" charset="-78"/>
              </a:rPr>
              <a:t> </a:t>
            </a:r>
            <a:r>
              <a:rPr lang="ar-SA" b="1">
                <a:cs typeface="B Yagut" panose="00000400000000000000" pitchFamily="2" charset="-78"/>
              </a:rPr>
              <a:t>دانشگاه فردوسي مشهد</a:t>
            </a:r>
            <a:r>
              <a:rPr lang="en-US" sz="1800">
                <a:cs typeface="Arabic Transparent" pitchFamily="2" charset="-78"/>
              </a:rPr>
              <a:t>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211638" y="5300663"/>
            <a:ext cx="1330325" cy="395287"/>
          </a:xfrm>
          <a:prstGeom prst="rect">
            <a:avLst/>
          </a:prstGeom>
          <a:solidFill>
            <a:srgbClr val="FFFF00"/>
          </a:solidFill>
          <a:ln w="28575">
            <a:solidFill>
              <a:srgbClr val="6666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fa-IR" sz="1800" b="1">
                <a:cs typeface="B Yagut" panose="00000400000000000000" pitchFamily="2" charset="-78"/>
              </a:rPr>
              <a:t>زمستان</a:t>
            </a:r>
            <a:r>
              <a:rPr lang="ar-SA" sz="1800" b="1">
                <a:cs typeface="B Yagut" panose="00000400000000000000" pitchFamily="2" charset="-78"/>
              </a:rPr>
              <a:t> 1386</a:t>
            </a:r>
            <a:r>
              <a:rPr lang="en-US" sz="180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419475" y="3429000"/>
            <a:ext cx="2125663" cy="523875"/>
          </a:xfrm>
          <a:prstGeom prst="rect">
            <a:avLst/>
          </a:prstGeom>
          <a:solidFill>
            <a:srgbClr val="CCFFCC"/>
          </a:solidFill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ar-SA" sz="2800" b="1">
                <a:cs typeface="B Yagut" panose="00000400000000000000" pitchFamily="2" charset="-78"/>
              </a:rPr>
              <a:t>عليرضا کياني رشيد</a:t>
            </a:r>
            <a:r>
              <a:rPr lang="en-US" sz="1800"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 spd="med">
    <p:strips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32766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cc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3276600" cy="324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914400" y="52578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Hexagonal close packed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953000" y="5257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Cubic close packed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7772400" cy="1143000"/>
          </a:xfrm>
        </p:spPr>
        <p:txBody>
          <a:bodyPr/>
          <a:lstStyle/>
          <a:p>
            <a:r>
              <a:rPr lang="en-US" sz="2400" smtClean="0">
                <a:latin typeface="Arial" panose="020B0604020202020204" pitchFamily="34" charset="0"/>
              </a:rPr>
              <a:t>No matter what type of packing, the coordination number of each equal size sphere is always 12</a:t>
            </a:r>
            <a:endParaRPr lang="en-US" smtClean="0"/>
          </a:p>
        </p:txBody>
      </p:sp>
      <p:pic>
        <p:nvPicPr>
          <p:cNvPr id="20484" name="Picture 4" descr="con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7677150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We will see that other coordination numbers are possible for non-equal size spheres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867400"/>
            <a:ext cx="7696200" cy="762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The reasons why a particular metal prefers a particular structure are still not well understood</a:t>
            </a:r>
            <a:endParaRPr lang="en-US" smtClean="0"/>
          </a:p>
        </p:txBody>
      </p:sp>
      <p:pic>
        <p:nvPicPr>
          <p:cNvPr id="8196" name="Picture 4" descr="ir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21336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coppe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2133600" y="457200"/>
            <a:ext cx="5029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latin typeface="Arial" panose="020B0604020202020204" pitchFamily="34" charset="0"/>
              </a:rPr>
              <a:t>Metals usually have one of three structure types:</a:t>
            </a:r>
          </a:p>
          <a:p>
            <a:r>
              <a:rPr lang="en-US" b="1">
                <a:latin typeface="Arial" panose="020B0604020202020204" pitchFamily="34" charset="0"/>
              </a:rPr>
              <a:t>ccp</a:t>
            </a:r>
            <a:r>
              <a:rPr lang="en-US">
                <a:latin typeface="Arial" panose="020B0604020202020204" pitchFamily="34" charset="0"/>
              </a:rPr>
              <a:t> (=</a:t>
            </a:r>
            <a:r>
              <a:rPr lang="en-US" b="1">
                <a:latin typeface="Arial" panose="020B0604020202020204" pitchFamily="34" charset="0"/>
              </a:rPr>
              <a:t>fcc</a:t>
            </a:r>
            <a:r>
              <a:rPr lang="en-US">
                <a:latin typeface="Arial" panose="020B0604020202020204" pitchFamily="34" charset="0"/>
              </a:rPr>
              <a:t>, see next slide), </a:t>
            </a:r>
          </a:p>
          <a:p>
            <a:r>
              <a:rPr lang="en-US" b="1">
                <a:latin typeface="Arial" panose="020B0604020202020204" pitchFamily="34" charset="0"/>
              </a:rPr>
              <a:t>hcp</a:t>
            </a:r>
            <a:r>
              <a:rPr lang="en-US">
                <a:latin typeface="Arial" panose="020B0604020202020204" pitchFamily="34" charset="0"/>
              </a:rPr>
              <a:t> or </a:t>
            </a:r>
          </a:p>
          <a:p>
            <a:r>
              <a:rPr lang="en-US" b="1">
                <a:latin typeface="Arial" panose="020B0604020202020204" pitchFamily="34" charset="0"/>
              </a:rPr>
              <a:t>bcc (</a:t>
            </a:r>
            <a:r>
              <a:rPr lang="en-US">
                <a:latin typeface="Arial" panose="020B0604020202020204" pitchFamily="34" charset="0"/>
              </a:rPr>
              <a:t>body centred cubic)</a:t>
            </a:r>
            <a:endParaRPr lang="en-US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838200" y="2565400"/>
          <a:ext cx="7543800" cy="2965450"/>
        </p:xfrm>
        <a:graphic>
          <a:graphicData uri="http://schemas.openxmlformats.org/presentationml/2006/ole">
            <p:oleObj spid="_x0000_s1031" name="Worksheet" r:id="rId5" imgW="6179400" imgH="243612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600" smtClean="0">
                <a:latin typeface="Comic Sans MS" panose="030F0702030302020204" pitchFamily="66" charset="0"/>
              </a:rPr>
              <a:t>ccp = fcc ?</a:t>
            </a:r>
            <a:endParaRPr lang="en-US" smtClean="0"/>
          </a:p>
        </p:txBody>
      </p:sp>
      <p:pic>
        <p:nvPicPr>
          <p:cNvPr id="11268" name="Picture 4" descr="fc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28956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fcc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90800"/>
            <a:ext cx="2895600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85800" y="1524000"/>
            <a:ext cx="2971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Build up ccp layers (ABC… packing)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05400" y="1524000"/>
            <a:ext cx="3200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Add construction lines - can see fcc unit cell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33400" y="54102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c.p layers are oriented </a:t>
            </a:r>
            <a:r>
              <a:rPr lang="en-US" b="1">
                <a:latin typeface="Arial" panose="020B0604020202020204" pitchFamily="34" charset="0"/>
              </a:rPr>
              <a:t>perpendicular</a:t>
            </a:r>
            <a:r>
              <a:rPr lang="en-US">
                <a:latin typeface="Arial" panose="020B0604020202020204" pitchFamily="34" charset="0"/>
              </a:rPr>
              <a:t> to the body diagonal of the cube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utoUpdateAnimBg="0"/>
      <p:bldP spid="11271" grpId="0" autoUpdateAnimBg="0"/>
      <p:bldP spid="1127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14400" y="609600"/>
            <a:ext cx="746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>
                <a:latin typeface="Comic Sans MS" panose="030F0702030302020204" pitchFamily="66" charset="0"/>
              </a:rPr>
              <a:t>Hexagonal close packed structures (hcp)</a:t>
            </a:r>
            <a:endParaRPr lang="en-GB"/>
          </a:p>
        </p:txBody>
      </p:sp>
      <p:pic>
        <p:nvPicPr>
          <p:cNvPr id="24579" name="Picture 3" descr="ir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3238500" cy="287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1" name="Picture 5" descr="tit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335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05000" y="56388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>
                <a:latin typeface="Comic Sans MS" panose="030F0702030302020204" pitchFamily="66" charset="0"/>
              </a:rPr>
              <a:t>hcp</a:t>
            </a:r>
            <a:endParaRPr lang="en-GB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324600" y="5638800"/>
            <a:ext cx="1600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>
                <a:latin typeface="Comic Sans MS" panose="030F0702030302020204" pitchFamily="66" charset="0"/>
              </a:rPr>
              <a:t>bcc</a:t>
            </a:r>
            <a:endParaRPr lang="en-GB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572000" y="56388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200">
                <a:sym typeface="Symbol" panose="05050102010706020507" pitchFamily="18" charset="2"/>
              </a:rPr>
              <a:t>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 autoUpdateAnimBg="0"/>
      <p:bldP spid="24583" grpId="0" autoUpdateAnimBg="0"/>
      <p:bldP spid="2458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200" smtClean="0">
                <a:latin typeface="Comic Sans MS" panose="030F0702030302020204" pitchFamily="66" charset="0"/>
              </a:rPr>
              <a:t>Close packed ionic structures</a:t>
            </a:r>
            <a:endParaRPr 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Ionic structures - cations (+ve) and anions (-ve)</a:t>
            </a: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In many ionic structures, the anions, which are larger than the cations, form a c.p. array and the cations occupy </a:t>
            </a:r>
            <a:r>
              <a:rPr lang="en-US" sz="2400" b="1" smtClean="0">
                <a:latin typeface="Arial" panose="020B0604020202020204" pitchFamily="34" charset="0"/>
              </a:rPr>
              <a:t>interstitial</a:t>
            </a:r>
            <a:r>
              <a:rPr lang="en-US" sz="2400" smtClean="0">
                <a:latin typeface="Arial" panose="020B0604020202020204" pitchFamily="34" charset="0"/>
              </a:rPr>
              <a:t> holes within this anion array.</a:t>
            </a:r>
          </a:p>
          <a:p>
            <a:pPr>
              <a:buFontTx/>
              <a:buNone/>
            </a:pPr>
            <a:endParaRPr lang="en-US" sz="24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endParaRPr lang="en-US" sz="24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Two main types of </a:t>
            </a:r>
            <a:r>
              <a:rPr lang="en-US" sz="2400" b="1" smtClean="0">
                <a:latin typeface="Arial" panose="020B0604020202020204" pitchFamily="34" charset="0"/>
              </a:rPr>
              <a:t>interstitial site</a:t>
            </a:r>
            <a:r>
              <a:rPr lang="en-US" sz="2400" smtClean="0">
                <a:latin typeface="Arial" panose="020B0604020202020204" pitchFamily="34" charset="0"/>
              </a:rPr>
              <a:t>:</a:t>
            </a: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TETRAHEDRAL : 	CN = 4</a:t>
            </a: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OCTAHEDRAL :	CN =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TE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1828800" cy="174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OC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4800"/>
            <a:ext cx="17716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 descr="TETH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1000"/>
            <a:ext cx="1752600" cy="167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3400" y="2286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Tetrahedral T</a:t>
            </a:r>
            <a:r>
              <a:rPr lang="en-US" baseline="-25000">
                <a:latin typeface="Arial" panose="020B0604020202020204" pitchFamily="34" charset="0"/>
              </a:rPr>
              <a:t>+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248400" y="2286000"/>
            <a:ext cx="208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latin typeface="Arial" panose="020B0604020202020204" pitchFamily="34" charset="0"/>
              </a:rPr>
              <a:t>Tetrahedral T</a:t>
            </a:r>
            <a:r>
              <a:rPr lang="en-US" baseline="-2500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3429000" y="2286000"/>
            <a:ext cx="199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latin typeface="Arial" panose="020B0604020202020204" pitchFamily="34" charset="0"/>
              </a:rPr>
              <a:t>Octahedral O</a:t>
            </a:r>
            <a:endParaRPr lang="en-US" baseline="-25000">
              <a:latin typeface="Arial" panose="020B0604020202020204" pitchFamily="34" charset="0"/>
            </a:endParaRPr>
          </a:p>
        </p:txBody>
      </p:sp>
      <p:pic>
        <p:nvPicPr>
          <p:cNvPr id="1741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49575"/>
            <a:ext cx="44958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  <p:bldP spid="10249" grpId="0" autoUpdateAnimBg="0"/>
      <p:bldP spid="1025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latin typeface="Comic Sans MS" panose="030F0702030302020204" pitchFamily="66" charset="0"/>
              </a:rPr>
              <a:t>Ball &amp; Stick view of polyhedra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2895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853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>
                <a:latin typeface="Arial" panose="020B0604020202020204" pitchFamily="34" charset="0"/>
              </a:rPr>
              <a:t>Ideal: Positions of maximum repulsion!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0" y="3124200"/>
            <a:ext cx="1219200" cy="685800"/>
            <a:chOff x="960" y="1968"/>
            <a:chExt cx="768" cy="432"/>
          </a:xfrm>
        </p:grpSpPr>
        <p:sp>
          <p:nvSpPr>
            <p:cNvPr id="18442" name="Arc 6"/>
            <p:cNvSpPr>
              <a:spLocks/>
            </p:cNvSpPr>
            <p:nvPr/>
          </p:nvSpPr>
          <p:spPr bwMode="auto">
            <a:xfrm flipH="1">
              <a:off x="1536" y="2016"/>
              <a:ext cx="192" cy="384"/>
            </a:xfrm>
            <a:custGeom>
              <a:avLst/>
              <a:gdLst>
                <a:gd name="T0" fmla="*/ 11 w 21600"/>
                <a:gd name="T1" fmla="*/ 0 h 21561"/>
                <a:gd name="T2" fmla="*/ 192 w 21600"/>
                <a:gd name="T3" fmla="*/ 384 h 21561"/>
                <a:gd name="T4" fmla="*/ 0 w 21600"/>
                <a:gd name="T5" fmla="*/ 384 h 2156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1"/>
                <a:gd name="T11" fmla="*/ 21600 w 21600"/>
                <a:gd name="T12" fmla="*/ 21561 h 215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1" fill="none" extrusionOk="0">
                  <a:moveTo>
                    <a:pt x="1291" y="-1"/>
                  </a:moveTo>
                  <a:cubicBezTo>
                    <a:pt x="12698" y="682"/>
                    <a:pt x="21600" y="10133"/>
                    <a:pt x="21600" y="21561"/>
                  </a:cubicBezTo>
                </a:path>
                <a:path w="21600" h="21561" stroke="0" extrusionOk="0">
                  <a:moveTo>
                    <a:pt x="1291" y="-1"/>
                  </a:moveTo>
                  <a:cubicBezTo>
                    <a:pt x="12698" y="682"/>
                    <a:pt x="21600" y="10133"/>
                    <a:pt x="21600" y="21561"/>
                  </a:cubicBezTo>
                  <a:lnTo>
                    <a:pt x="0" y="2156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fa-IR"/>
            </a:p>
          </p:txBody>
        </p:sp>
        <p:sp>
          <p:nvSpPr>
            <p:cNvPr id="18443" name="Text Box 7"/>
            <p:cNvSpPr txBox="1">
              <a:spLocks noChangeArrowheads="1"/>
            </p:cNvSpPr>
            <p:nvPr/>
          </p:nvSpPr>
          <p:spPr bwMode="auto">
            <a:xfrm>
              <a:off x="960" y="1968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/>
                <a:t>109.5</a:t>
              </a:r>
              <a:r>
                <a:rPr lang="en-GB">
                  <a:cs typeface="Times New Roman" panose="02020603050405020304" pitchFamily="18" charset="0"/>
                </a:rPr>
                <a:t>°</a:t>
              </a:r>
              <a:endParaRPr lang="en-GB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05400" y="2590800"/>
            <a:ext cx="1219200" cy="685800"/>
            <a:chOff x="960" y="1968"/>
            <a:chExt cx="768" cy="432"/>
          </a:xfrm>
        </p:grpSpPr>
        <p:sp>
          <p:nvSpPr>
            <p:cNvPr id="18440" name="Arc 10"/>
            <p:cNvSpPr>
              <a:spLocks/>
            </p:cNvSpPr>
            <p:nvPr/>
          </p:nvSpPr>
          <p:spPr bwMode="auto">
            <a:xfrm flipH="1">
              <a:off x="1536" y="2016"/>
              <a:ext cx="192" cy="384"/>
            </a:xfrm>
            <a:custGeom>
              <a:avLst/>
              <a:gdLst>
                <a:gd name="T0" fmla="*/ 11 w 21600"/>
                <a:gd name="T1" fmla="*/ 0 h 21561"/>
                <a:gd name="T2" fmla="*/ 192 w 21600"/>
                <a:gd name="T3" fmla="*/ 384 h 21561"/>
                <a:gd name="T4" fmla="*/ 0 w 21600"/>
                <a:gd name="T5" fmla="*/ 384 h 2156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561"/>
                <a:gd name="T11" fmla="*/ 21600 w 21600"/>
                <a:gd name="T12" fmla="*/ 21561 h 215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561" fill="none" extrusionOk="0">
                  <a:moveTo>
                    <a:pt x="1291" y="-1"/>
                  </a:moveTo>
                  <a:cubicBezTo>
                    <a:pt x="12698" y="682"/>
                    <a:pt x="21600" y="10133"/>
                    <a:pt x="21600" y="21561"/>
                  </a:cubicBezTo>
                </a:path>
                <a:path w="21600" h="21561" stroke="0" extrusionOk="0">
                  <a:moveTo>
                    <a:pt x="1291" y="-1"/>
                  </a:moveTo>
                  <a:cubicBezTo>
                    <a:pt x="12698" y="682"/>
                    <a:pt x="21600" y="10133"/>
                    <a:pt x="21600" y="21561"/>
                  </a:cubicBezTo>
                  <a:lnTo>
                    <a:pt x="0" y="2156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fa-IR"/>
            </a:p>
          </p:txBody>
        </p:sp>
        <p:sp>
          <p:nvSpPr>
            <p:cNvPr id="18441" name="Text Box 11"/>
            <p:cNvSpPr txBox="1">
              <a:spLocks noChangeArrowheads="1"/>
            </p:cNvSpPr>
            <p:nvPr/>
          </p:nvSpPr>
          <p:spPr bwMode="auto">
            <a:xfrm>
              <a:off x="960" y="1968"/>
              <a:ext cx="67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GB"/>
                <a:t>90</a:t>
              </a:r>
              <a:r>
                <a:rPr lang="en-GB">
                  <a:cs typeface="Times New Roman" panose="02020603050405020304" pitchFamily="18" charset="0"/>
                </a:rPr>
                <a:t>°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050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76400"/>
            <a:ext cx="3238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>
                <a:latin typeface="Comic Sans MS" panose="030F0702030302020204" pitchFamily="66" charset="0"/>
              </a:rPr>
              <a:t>Solid view of polyhedra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5181600"/>
            <a:ext cx="693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>
                <a:latin typeface="Arial" panose="020B0604020202020204" pitchFamily="34" charset="0"/>
              </a:rPr>
              <a:t>Useful to describe:	corner-sharing, edge-sharing, 			face-sharing polyhedra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GB" sz="3600" smtClean="0">
                <a:latin typeface="Comic Sans MS" panose="030F0702030302020204" pitchFamily="66" charset="0"/>
              </a:rPr>
              <a:t>Description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562600"/>
            <a:ext cx="51054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smtClean="0">
                <a:latin typeface="Arial" panose="020B0604020202020204" pitchFamily="34" charset="0"/>
              </a:rPr>
              <a:t>Groups of 3 edge-sharing octahedra</a:t>
            </a:r>
          </a:p>
          <a:p>
            <a:pPr>
              <a:buFontTx/>
              <a:buNone/>
            </a:pPr>
            <a:r>
              <a:rPr lang="en-GB" sz="2400" smtClean="0">
                <a:latin typeface="Arial" panose="020B0604020202020204" pitchFamily="34" charset="0"/>
              </a:rPr>
              <a:t>These groups corner- share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24749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685800" y="44196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343400" y="1828800"/>
            <a:ext cx="457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GB">
                <a:latin typeface="Arial" panose="020B0604020202020204" pitchFamily="34" charset="0"/>
              </a:rPr>
              <a:t>Corner-sharing octahedra form a 3-d framework</a:t>
            </a:r>
          </a:p>
          <a:p>
            <a:pPr>
              <a:spcBef>
                <a:spcPct val="20000"/>
              </a:spcBef>
            </a:pPr>
            <a:r>
              <a:rPr lang="en-GB">
                <a:latin typeface="Arial" panose="020B0604020202020204" pitchFamily="34" charset="0"/>
              </a:rPr>
              <a:t>Tilted from the vertical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 flipV="1">
            <a:off x="5791200" y="3124200"/>
            <a:ext cx="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6013" y="431800"/>
            <a:ext cx="7488237" cy="5876925"/>
          </a:xfrm>
          <a:solidFill>
            <a:schemeClr val="accent1"/>
          </a:solidFill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b="1" i="1">
                <a:solidFill>
                  <a:srgbClr val="66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Summary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45820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0005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>
                <a:latin typeface="Arial" panose="020B0604020202020204" pitchFamily="34" charset="0"/>
              </a:rPr>
              <a:t>Close packing occurs in a variety of metals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>
                <a:latin typeface="Arial" panose="020B0604020202020204" pitchFamily="34" charset="0"/>
              </a:rPr>
              <a:t>We can envisage layers, positions denoted by A, B and C, so that hexagonal close packing is represented by ABABA… and cubic close packing is represented by ABCABCA…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>
                <a:latin typeface="Arial" panose="020B0604020202020204" pitchFamily="34" charset="0"/>
              </a:rPr>
              <a:t>ccp is equivalent to face-centred cubic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>
                <a:latin typeface="Arial" panose="020B0604020202020204" pitchFamily="34" charset="0"/>
              </a:rPr>
              <a:t>Small ions can occupy interstitial sites in a close packed structure - both tetrahedral (4) and octahedral (6) sites exist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n-US" sz="2800">
                <a:latin typeface="Arial" panose="020B0604020202020204" pitchFamily="34" charset="0"/>
              </a:rPr>
              <a:t>These concepts are useful for description - and...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6692900" cy="1143000"/>
          </a:xfrm>
        </p:spPr>
        <p:txBody>
          <a:bodyPr/>
          <a:lstStyle/>
          <a:p>
            <a:r>
              <a:rPr lang="en-GB" sz="4000" smtClean="0">
                <a:latin typeface="Comic Sans MS" panose="030F0702030302020204" pitchFamily="66" charset="0"/>
              </a:rPr>
              <a:t>Recurring themes...</a:t>
            </a:r>
            <a:endParaRPr lang="en-GB" smtClean="0"/>
          </a:p>
        </p:txBody>
      </p:sp>
      <p:pic>
        <p:nvPicPr>
          <p:cNvPr id="30723" name="Picture 3" descr="bucky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2433638" cy="2433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86200" y="2209800"/>
            <a:ext cx="914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32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en-GB" sz="3200" baseline="-2500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en-GB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25" name="Picture 5" descr="c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0788" y="3100388"/>
            <a:ext cx="3059112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171700" y="4826000"/>
            <a:ext cx="23495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" panose="020B0604020202020204" pitchFamily="34" charset="0"/>
              </a:rPr>
              <a:t>Face centred cubic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  <p:bldP spid="30726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6692900" cy="1143000"/>
          </a:xfrm>
        </p:spPr>
        <p:txBody>
          <a:bodyPr/>
          <a:lstStyle/>
          <a:p>
            <a:r>
              <a:rPr lang="en-GB" sz="4000" smtClean="0">
                <a:latin typeface="Comic Sans MS" panose="030F0702030302020204" pitchFamily="66" charset="0"/>
              </a:rPr>
              <a:t>Recurring themes...</a:t>
            </a:r>
            <a:endParaRPr lang="en-GB" smtClean="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4267200" y="1905000"/>
            <a:ext cx="414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" panose="020B0604020202020204" pitchFamily="34" charset="0"/>
              </a:rPr>
              <a:t>Foot and mouth virus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171700" y="4826000"/>
            <a:ext cx="2565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0000"/>
                </a:solidFill>
                <a:latin typeface="Arial" panose="020B0604020202020204" pitchFamily="34" charset="0"/>
              </a:rPr>
              <a:t>Body centred cubic</a:t>
            </a:r>
          </a:p>
        </p:txBody>
      </p:sp>
      <p:pic>
        <p:nvPicPr>
          <p:cNvPr id="29701" name="Picture 5" descr="footandmouth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3074988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6" descr="footandm-bc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7100" y="2990850"/>
            <a:ext cx="38735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533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sz="3200">
                <a:solidFill>
                  <a:schemeClr val="tx2"/>
                </a:solidFill>
                <a:latin typeface="Comic Sans MS" panose="030F0702030302020204" pitchFamily="66" charset="0"/>
              </a:rPr>
              <a:t>Objectives</a:t>
            </a:r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33400" y="16002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>
                <a:latin typeface="Arial" panose="020B0604020202020204" pitchFamily="34" charset="0"/>
              </a:rPr>
              <a:t>By the end of this section you should: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panose="020B0604020202020204" pitchFamily="34" charset="0"/>
              </a:rPr>
              <a:t>understand the concept of close packing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panose="020B0604020202020204" pitchFamily="34" charset="0"/>
              </a:rPr>
              <a:t>know the difference between hexagonal and cubic close packing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panose="020B0604020202020204" pitchFamily="34" charset="0"/>
              </a:rPr>
              <a:t>know the different types of interstitial sites in a close packed structure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" panose="020B0604020202020204" pitchFamily="34" charset="0"/>
              </a:rPr>
              <a:t>recognise and demonstrate that cubic close packing is equivalent to a face centred cubic unit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3200" smtClean="0">
                <a:latin typeface="Comic Sans MS" panose="030F0702030302020204" pitchFamily="66" charset="0"/>
              </a:rPr>
              <a:t>(Inorganic) Crystal Structures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5943600" cy="41148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b="1" smtClean="0">
                <a:latin typeface="Arial" panose="020B0604020202020204" pitchFamily="34" charset="0"/>
              </a:rPr>
              <a:t>All </a:t>
            </a:r>
            <a:r>
              <a:rPr lang="en-US" sz="2400" smtClean="0">
                <a:latin typeface="Arial" panose="020B0604020202020204" pitchFamily="34" charset="0"/>
              </a:rPr>
              <a:t>crystal structures may be described in terms of the </a:t>
            </a:r>
            <a:r>
              <a:rPr lang="en-US" sz="2400" b="1" u="sng" smtClean="0">
                <a:latin typeface="Arial" panose="020B0604020202020204" pitchFamily="34" charset="0"/>
              </a:rPr>
              <a:t>unit cell</a:t>
            </a:r>
            <a:r>
              <a:rPr lang="en-US" sz="2400" smtClean="0">
                <a:latin typeface="Arial" panose="020B0604020202020204" pitchFamily="34" charset="0"/>
              </a:rPr>
              <a:t> and </a:t>
            </a:r>
            <a:r>
              <a:rPr lang="en-US" sz="2400" b="1" u="sng" smtClean="0">
                <a:latin typeface="Arial" panose="020B0604020202020204" pitchFamily="34" charset="0"/>
              </a:rPr>
              <a:t>atomic coordinates</a:t>
            </a:r>
            <a:r>
              <a:rPr lang="en-US" sz="2400" smtClean="0">
                <a:latin typeface="Arial" panose="020B0604020202020204" pitchFamily="34" charset="0"/>
              </a:rPr>
              <a:t> of the contents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Many inorganic structures may be described as arrays of </a:t>
            </a:r>
            <a:r>
              <a:rPr lang="en-US" sz="2400" b="1" smtClean="0">
                <a:latin typeface="Arial" panose="020B0604020202020204" pitchFamily="34" charset="0"/>
              </a:rPr>
              <a:t>space filling polyhedra</a:t>
            </a:r>
            <a:r>
              <a:rPr lang="en-US" sz="2400" smtClean="0">
                <a:latin typeface="Arial" panose="020B0604020202020204" pitchFamily="34" charset="0"/>
              </a:rPr>
              <a:t> - tetrahedra, octahedra, etc.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Many structures - ionic, metallic, covalent - may be described as </a:t>
            </a:r>
            <a:r>
              <a:rPr lang="en-US" sz="2400" b="1" u="sng" smtClean="0">
                <a:latin typeface="Arial" panose="020B0604020202020204" pitchFamily="34" charset="0"/>
              </a:rPr>
              <a:t>close packed structures</a:t>
            </a:r>
          </a:p>
        </p:txBody>
      </p:sp>
      <p:pic>
        <p:nvPicPr>
          <p:cNvPr id="6148" name="Picture 4" descr="teth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371600"/>
            <a:ext cx="171450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octh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667000"/>
            <a:ext cx="14859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her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514475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GB" sz="3200" smtClean="0">
                <a:latin typeface="Comic Sans MS" panose="030F0702030302020204" pitchFamily="66" charset="0"/>
              </a:rPr>
              <a:t>Packing</a:t>
            </a:r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57200"/>
          </a:xfrm>
        </p:spPr>
        <p:txBody>
          <a:bodyPr/>
          <a:lstStyle/>
          <a:p>
            <a:pPr>
              <a:buFontTx/>
              <a:buNone/>
            </a:pPr>
            <a:r>
              <a:rPr lang="en-GB" sz="2400" smtClean="0">
                <a:latin typeface="Arial" panose="020B0604020202020204" pitchFamily="34" charset="0"/>
              </a:rPr>
              <a:t>Can pack with irregular shapes</a:t>
            </a:r>
          </a:p>
        </p:txBody>
      </p:sp>
      <p:pic>
        <p:nvPicPr>
          <p:cNvPr id="31748" name="Picture 1028" descr="pac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200" smtClean="0">
                <a:latin typeface="Comic Sans MS" panose="030F0702030302020204" pitchFamily="66" charset="0"/>
              </a:rPr>
              <a:t>Close packed structures - metals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Most efficient way of packing </a:t>
            </a:r>
            <a:r>
              <a:rPr lang="en-US" sz="2400" b="1" smtClean="0">
                <a:latin typeface="Arial" panose="020B0604020202020204" pitchFamily="34" charset="0"/>
              </a:rPr>
              <a:t>equal</a:t>
            </a:r>
            <a:r>
              <a:rPr lang="en-US" sz="2400" smtClean="0">
                <a:latin typeface="Arial" panose="020B0604020202020204" pitchFamily="34" charset="0"/>
              </a:rPr>
              <a:t> sized spheres.</a:t>
            </a: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In 2D, have </a:t>
            </a:r>
            <a:r>
              <a:rPr lang="en-US" sz="2400" b="1" smtClean="0">
                <a:latin typeface="Arial" panose="020B0604020202020204" pitchFamily="34" charset="0"/>
              </a:rPr>
              <a:t>close packed layers</a:t>
            </a:r>
            <a:endParaRPr lang="en-US" sz="2400" smtClean="0">
              <a:latin typeface="Arial" panose="020B0604020202020204" pitchFamily="34" charset="0"/>
            </a:endParaRPr>
          </a:p>
        </p:txBody>
      </p:sp>
      <p:pic>
        <p:nvPicPr>
          <p:cNvPr id="3076" name="Picture 4" descr="cp2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4648200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562600" y="2971800"/>
            <a:ext cx="3200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Coordination number (CN) = 6.  This is the maximum possible for 2D packing.</a:t>
            </a:r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90600" y="57912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>
                <a:latin typeface="Arial" panose="020B0604020202020204" pitchFamily="34" charset="0"/>
              </a:rPr>
              <a:t>Can stack close packed (c.p.) to give 3D structures.</a:t>
            </a:r>
            <a:endParaRPr 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441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Two main stacking sequences:</a:t>
            </a:r>
            <a:endParaRPr lang="en-US" sz="2400" smtClean="0">
              <a:latin typeface="Comic Sans MS" panose="030F0702030302020204" pitchFamily="66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457200" y="16002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If we start with one cp layer, two possible ways of adding a second layer (can have one or other, but not a mixture) :</a:t>
            </a:r>
          </a:p>
        </p:txBody>
      </p:sp>
      <p:pic>
        <p:nvPicPr>
          <p:cNvPr id="9220" name="Picture 7" descr="c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43200"/>
            <a:ext cx="5715000" cy="3608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4419600" cy="5334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Two main stacking sequences:</a:t>
            </a:r>
            <a:endParaRPr lang="en-US" sz="2400" smtClean="0">
              <a:latin typeface="Comic Sans MS" panose="030F0702030302020204" pitchFamily="66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1600200"/>
            <a:ext cx="815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panose="020B0604020202020204" pitchFamily="34" charset="0"/>
              </a:rPr>
              <a:t>If we start with one cp layer, two possible ways of adding a second layer (can have one or other, but not a mixture) :</a:t>
            </a:r>
          </a:p>
        </p:txBody>
      </p:sp>
      <p:pic>
        <p:nvPicPr>
          <p:cNvPr id="10244" name="Picture 7" descr="cp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43200"/>
            <a:ext cx="57435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77724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Let’s assume the second layer is B (red).  What about the third layer?</a:t>
            </a:r>
          </a:p>
          <a:p>
            <a:pPr>
              <a:buFontTx/>
              <a:buNone/>
            </a:pPr>
            <a:endParaRPr lang="en-US" sz="2400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Two possibilities:</a:t>
            </a: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(1) Can have A position again (blue).  This leads to the regular sequence  …ABABABA…..</a:t>
            </a: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	</a:t>
            </a:r>
            <a:r>
              <a:rPr lang="en-US" sz="2400" b="1" smtClean="0">
                <a:latin typeface="Arial" panose="020B0604020202020204" pitchFamily="34" charset="0"/>
              </a:rPr>
              <a:t>Hexagonal close packing (hcp)</a:t>
            </a:r>
          </a:p>
          <a:p>
            <a:pPr>
              <a:buFontTx/>
              <a:buNone/>
            </a:pPr>
            <a:endParaRPr lang="en-US" sz="2400" b="1" smtClean="0">
              <a:latin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(2) Can have layer in C position, followed by the same repeat, to give …ABCABCABC…</a:t>
            </a:r>
          </a:p>
          <a:p>
            <a:pPr>
              <a:buFontTx/>
              <a:buNone/>
            </a:pPr>
            <a:r>
              <a:rPr lang="en-US" sz="2400" smtClean="0">
                <a:latin typeface="Arial" panose="020B0604020202020204" pitchFamily="34" charset="0"/>
              </a:rPr>
              <a:t>	</a:t>
            </a:r>
            <a:r>
              <a:rPr lang="en-US" sz="2400" b="1" smtClean="0">
                <a:latin typeface="Arial" panose="020B0604020202020204" pitchFamily="34" charset="0"/>
              </a:rPr>
              <a:t>Cubic close packing (ccp)</a:t>
            </a:r>
            <a:endParaRPr lang="en-US" sz="240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673</TotalTime>
  <Words>623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 Presentation</vt:lpstr>
      <vt:lpstr>Worksheet</vt:lpstr>
      <vt:lpstr>بلورشناسي</vt:lpstr>
      <vt:lpstr>Slide 2</vt:lpstr>
      <vt:lpstr>Slide 3</vt:lpstr>
      <vt:lpstr>(Inorganic) Crystal Structures</vt:lpstr>
      <vt:lpstr>Packing</vt:lpstr>
      <vt:lpstr>Close packed structures - metals</vt:lpstr>
      <vt:lpstr>Slide 7</vt:lpstr>
      <vt:lpstr>Slide 8</vt:lpstr>
      <vt:lpstr>Slide 9</vt:lpstr>
      <vt:lpstr>Slide 10</vt:lpstr>
      <vt:lpstr>No matter what type of packing, the coordination number of each equal size sphere is always 12</vt:lpstr>
      <vt:lpstr>Slide 12</vt:lpstr>
      <vt:lpstr>ccp = fcc ?</vt:lpstr>
      <vt:lpstr>Slide 14</vt:lpstr>
      <vt:lpstr>Close packed ionic structures</vt:lpstr>
      <vt:lpstr>Slide 16</vt:lpstr>
      <vt:lpstr>Ball &amp; Stick view of polyhedra</vt:lpstr>
      <vt:lpstr>Solid view of polyhedra</vt:lpstr>
      <vt:lpstr>Description</vt:lpstr>
      <vt:lpstr>Slide 20</vt:lpstr>
      <vt:lpstr>Recurring themes...</vt:lpstr>
      <vt:lpstr>Recurring themes...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Crystal Structures</dc:title>
  <dc:creator>Department of Chemistry</dc:creator>
  <cp:lastModifiedBy>User</cp:lastModifiedBy>
  <cp:revision>27</cp:revision>
  <dcterms:created xsi:type="dcterms:W3CDTF">1999-09-01T08:06:42Z</dcterms:created>
  <dcterms:modified xsi:type="dcterms:W3CDTF">2015-04-07T15:00:34Z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j.skakle@abdn.ac.uk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16711680</vt:i4>
  </property>
  <property fmtid="{D5CDD505-2E9C-101B-9397-08002B2CF9AE}" pid="16" name="VisitedColor">
    <vt:i4>255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H:\public.htm\chem2</vt:lpwstr>
  </property>
</Properties>
</file>