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  <p:sldId id="256" r:id="rId6"/>
    <p:sldId id="260" r:id="rId7"/>
    <p:sldId id="257" r:id="rId8"/>
    <p:sldId id="258" r:id="rId9"/>
    <p:sldId id="259" r:id="rId10"/>
    <p:sldId id="261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2" autoAdjust="0"/>
    <p:restoredTop sz="94660"/>
  </p:normalViewPr>
  <p:slideViewPr>
    <p:cSldViewPr>
      <p:cViewPr varScale="1">
        <p:scale>
          <a:sx n="114" d="100"/>
          <a:sy n="114" d="100"/>
        </p:scale>
        <p:origin x="-996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571-B9F3-449A-ABCC-FD22087A2D47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A29B-E121-4970-8407-D957412F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35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571-B9F3-449A-ABCC-FD22087A2D47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A29B-E121-4970-8407-D957412F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3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571-B9F3-449A-ABCC-FD22087A2D47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A29B-E121-4970-8407-D957412F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219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571-B9F3-449A-ABCC-FD22087A2D47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A29B-E121-4970-8407-D957412F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572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571-B9F3-449A-ABCC-FD22087A2D47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A29B-E121-4970-8407-D957412F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44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571-B9F3-449A-ABCC-FD22087A2D47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A29B-E121-4970-8407-D957412F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5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571-B9F3-449A-ABCC-FD22087A2D47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A29B-E121-4970-8407-D957412F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94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571-B9F3-449A-ABCC-FD22087A2D47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A29B-E121-4970-8407-D957412F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22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571-B9F3-449A-ABCC-FD22087A2D47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A29B-E121-4970-8407-D957412F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542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571-B9F3-449A-ABCC-FD22087A2D47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A29B-E121-4970-8407-D957412F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561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571-B9F3-449A-ABCC-FD22087A2D47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A29B-E121-4970-8407-D957412F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770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DD571-B9F3-449A-ABCC-FD22087A2D47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8A29B-E121-4970-8407-D957412F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15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r">
              <a:buNone/>
            </a:pPr>
            <a:r>
              <a:rPr lang="fa-IR" dirty="0" smtClean="0">
                <a:solidFill>
                  <a:srgbClr val="FF0000"/>
                </a:solidFill>
              </a:rPr>
              <a:t>ه)ادبيات تحقيق:</a:t>
            </a:r>
          </a:p>
          <a:p>
            <a:pPr lvl="8" algn="r"/>
            <a:endParaRPr lang="fa-IR" dirty="0"/>
          </a:p>
          <a:p>
            <a:pPr marL="0" indent="0" algn="r">
              <a:buNone/>
            </a:pPr>
            <a:r>
              <a:rPr lang="fa-IR" dirty="0" smtClean="0">
                <a:solidFill>
                  <a:srgbClr val="00B050"/>
                </a:solidFill>
              </a:rPr>
              <a:t>1)اهميت</a:t>
            </a:r>
          </a:p>
          <a:p>
            <a:pPr marL="0" indent="0" algn="r">
              <a:buNone/>
            </a:pPr>
            <a:endParaRPr lang="fa-IR" dirty="0">
              <a:solidFill>
                <a:srgbClr val="00B050"/>
              </a:solidFill>
            </a:endParaRPr>
          </a:p>
          <a:p>
            <a:pPr marL="0" indent="0" algn="r">
              <a:buNone/>
            </a:pPr>
            <a:endParaRPr lang="fa-IR" dirty="0" smtClean="0">
              <a:solidFill>
                <a:srgbClr val="00B050"/>
              </a:solidFill>
            </a:endParaRPr>
          </a:p>
          <a:p>
            <a:pPr marL="0" indent="0" algn="r">
              <a:buNone/>
            </a:pPr>
            <a:endParaRPr lang="fa-IR" dirty="0" smtClean="0">
              <a:solidFill>
                <a:srgbClr val="00B050"/>
              </a:solidFill>
            </a:endParaRPr>
          </a:p>
          <a:p>
            <a:pPr marL="0" indent="0" algn="r">
              <a:buNone/>
            </a:pPr>
            <a:endParaRPr lang="fa-IR" dirty="0">
              <a:solidFill>
                <a:srgbClr val="00B050"/>
              </a:solidFill>
            </a:endParaRPr>
          </a:p>
          <a:p>
            <a:pPr marL="0" indent="0" algn="r">
              <a:buNone/>
            </a:pPr>
            <a:r>
              <a:rPr lang="fa-IR" dirty="0" smtClean="0">
                <a:solidFill>
                  <a:srgbClr val="00B050"/>
                </a:solidFill>
              </a:rPr>
              <a:t>2)محتوي</a:t>
            </a:r>
          </a:p>
          <a:p>
            <a:pPr marL="0" indent="0" algn="r">
              <a:buNone/>
            </a:pPr>
            <a:endParaRPr lang="fa-IR" dirty="0">
              <a:solidFill>
                <a:srgbClr val="00B050"/>
              </a:solidFill>
            </a:endParaRPr>
          </a:p>
          <a:p>
            <a:pPr marL="0" indent="0" algn="r">
              <a:buNone/>
            </a:pPr>
            <a:endParaRPr lang="fa-IR" dirty="0" smtClean="0">
              <a:solidFill>
                <a:srgbClr val="00B050"/>
              </a:solidFill>
            </a:endParaRPr>
          </a:p>
          <a:p>
            <a:pPr marL="0" indent="0" algn="r">
              <a:buNone/>
            </a:pPr>
            <a:endParaRPr lang="fa-IR" dirty="0">
              <a:solidFill>
                <a:srgbClr val="00B050"/>
              </a:solidFill>
            </a:endParaRPr>
          </a:p>
          <a:p>
            <a:pPr marL="0" indent="0" algn="r">
              <a:buNone/>
            </a:pPr>
            <a:endParaRPr lang="fa-IR" dirty="0" smtClean="0">
              <a:solidFill>
                <a:srgbClr val="00B050"/>
              </a:solidFill>
            </a:endParaRPr>
          </a:p>
          <a:p>
            <a:pPr marL="0" indent="0" algn="r">
              <a:buNone/>
            </a:pPr>
            <a:endParaRPr lang="fa-IR" dirty="0">
              <a:solidFill>
                <a:srgbClr val="00B050"/>
              </a:solidFill>
            </a:endParaRPr>
          </a:p>
          <a:p>
            <a:pPr marL="0" indent="0" algn="r">
              <a:buNone/>
            </a:pPr>
            <a:endParaRPr lang="fa-IR" dirty="0" smtClean="0">
              <a:solidFill>
                <a:srgbClr val="00B050"/>
              </a:solidFill>
            </a:endParaRPr>
          </a:p>
          <a:p>
            <a:pPr marL="0" indent="0" algn="r">
              <a:buNone/>
            </a:pPr>
            <a:endParaRPr lang="fa-IR" dirty="0">
              <a:solidFill>
                <a:srgbClr val="00B050"/>
              </a:solidFill>
            </a:endParaRPr>
          </a:p>
          <a:p>
            <a:pPr marL="0" indent="0" algn="r">
              <a:buNone/>
            </a:pPr>
            <a:endParaRPr lang="fa-IR" dirty="0" smtClean="0">
              <a:solidFill>
                <a:srgbClr val="00B050"/>
              </a:solidFill>
            </a:endParaRPr>
          </a:p>
          <a:p>
            <a:pPr marL="0" indent="0" algn="r">
              <a:buNone/>
            </a:pPr>
            <a:endParaRPr lang="fa-IR" dirty="0">
              <a:solidFill>
                <a:srgbClr val="00B050"/>
              </a:solidFill>
            </a:endParaRPr>
          </a:p>
          <a:p>
            <a:pPr marL="0" indent="0" algn="r">
              <a:buNone/>
            </a:pPr>
            <a:endParaRPr lang="fa-IR" dirty="0" smtClean="0">
              <a:solidFill>
                <a:srgbClr val="00B050"/>
              </a:solidFill>
            </a:endParaRPr>
          </a:p>
          <a:p>
            <a:pPr marL="0" indent="0" algn="r">
              <a:buNone/>
            </a:pP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7654829" y="609600"/>
            <a:ext cx="155448" cy="1066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40343" y="635358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الف)نقشه راه قبل از اجرا تحقيق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91749" y="1374180"/>
            <a:ext cx="2395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ب)پشتوانه دفاعي پس از اجرا</a:t>
            </a:r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>
            <a:off x="7391400" y="2971800"/>
            <a:ext cx="341153" cy="2590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853344" y="3059185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الف)مفاهيم و تعاريف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531100" y="3559512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ب)متغير ها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275389" y="4082534"/>
            <a:ext cx="2371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ج)نحوه اندازه گيري متغير ها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48198" y="4625865"/>
            <a:ext cx="3065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د)مدل هاي مختلف روابط بين متغير ها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046309" y="5105400"/>
            <a:ext cx="3624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ه)روش ها و نتايج تحقيقات مشابه كه انجام شده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55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r"/>
            <a:endParaRPr lang="fa-IR" dirty="0" smtClean="0"/>
          </a:p>
          <a:p>
            <a:pPr marL="0" indent="0" algn="r">
              <a:buNone/>
            </a:pPr>
            <a:r>
              <a:rPr lang="fa-IR" dirty="0" smtClean="0"/>
              <a:t>كاربران غير مستقيم</a:t>
            </a:r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r>
              <a:rPr lang="fa-IR" dirty="0" smtClean="0">
                <a:solidFill>
                  <a:srgbClr val="FF0000"/>
                </a:solidFill>
              </a:rPr>
              <a:t>ح)سؤالات تحقيق</a:t>
            </a:r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r>
              <a:rPr lang="fa-IR" dirty="0" smtClean="0">
                <a:solidFill>
                  <a:srgbClr val="00B050"/>
                </a:solidFill>
              </a:rPr>
              <a:t>1)ساختار بيان</a:t>
            </a:r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r>
              <a:rPr lang="fa-IR" dirty="0" smtClean="0">
                <a:solidFill>
                  <a:srgbClr val="00B050"/>
                </a:solidFill>
              </a:rPr>
              <a:t>2)چرا با ادات استفهام </a:t>
            </a:r>
          </a:p>
        </p:txBody>
      </p:sp>
      <p:sp>
        <p:nvSpPr>
          <p:cNvPr id="4" name="Right Brace 3"/>
          <p:cNvSpPr/>
          <p:nvPr/>
        </p:nvSpPr>
        <p:spPr>
          <a:xfrm>
            <a:off x="6172200" y="381000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73209" y="381000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1)آموزشي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73209" y="942363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2)پژوهشي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6858000" y="2819400"/>
            <a:ext cx="231648" cy="1905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35473" y="2871831"/>
            <a:ext cx="1938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الف)جمله پرسشي باشد.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66609" y="3241163"/>
            <a:ext cx="4107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ب)با ادات استفهام بيان شود(چه،چرا ،كدام، چقدرو...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926469" y="3715835"/>
            <a:ext cx="2047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ج)فهرست وار بيان شود.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9965" y="4072468"/>
            <a:ext cx="4807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د)شامل يك سؤال اصلي و با تجزيه آن 3تا5 سؤال فرعي باشد.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970867" y="4529667"/>
            <a:ext cx="3025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ه)سؤال اصلي موضوع را پوشش دهد.</a:t>
            </a:r>
            <a:endParaRPr lang="en-US" dirty="0"/>
          </a:p>
        </p:txBody>
      </p:sp>
      <p:sp>
        <p:nvSpPr>
          <p:cNvPr id="15" name="Right Brace 14"/>
          <p:cNvSpPr/>
          <p:nvPr/>
        </p:nvSpPr>
        <p:spPr>
          <a:xfrm>
            <a:off x="5872422" y="5181599"/>
            <a:ext cx="155448" cy="109540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463842" y="5174734"/>
            <a:ext cx="1486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الف)بديهي نيست.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795058" y="5816600"/>
            <a:ext cx="2186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ب)به تحقيق جهت مي دهد.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37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r>
              <a:rPr lang="fa-IR" dirty="0" smtClean="0">
                <a:solidFill>
                  <a:srgbClr val="00B050"/>
                </a:solidFill>
              </a:rPr>
              <a:t>3)اهميت سؤال تحقيق</a:t>
            </a:r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r>
              <a:rPr lang="fa-IR" dirty="0" smtClean="0">
                <a:solidFill>
                  <a:srgbClr val="FF0000"/>
                </a:solidFill>
              </a:rPr>
              <a:t>مثال1:</a:t>
            </a:r>
          </a:p>
          <a:p>
            <a:pPr marL="0" indent="0" algn="r">
              <a:buNone/>
            </a:pPr>
            <a:r>
              <a:rPr lang="fa-IR" dirty="0" smtClean="0"/>
              <a:t>سؤال بديهي:آيا بين نقدينگي و بازده سهام در قلمرو تحقيق رابطه وجود دارد؟</a:t>
            </a:r>
          </a:p>
          <a:p>
            <a:pPr marL="0" indent="0" algn="r">
              <a:buNone/>
            </a:pPr>
            <a:r>
              <a:rPr lang="fa-IR" dirty="0" smtClean="0"/>
              <a:t>سؤال غير بديهي:بين نقدينگي و بازده سهام در قلمرو تحقيق چه رابطه اي وجود دارد؟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rgbClr val="FF0000"/>
                </a:solidFill>
              </a:rPr>
              <a:t>مثال2:</a:t>
            </a:r>
          </a:p>
          <a:p>
            <a:pPr marL="0" indent="0" algn="r">
              <a:buNone/>
            </a:pPr>
            <a:r>
              <a:rPr lang="fa-IR" dirty="0" smtClean="0"/>
              <a:t>موضوع تحقيق:تعيين رابطه بين نقدينگي و بازده سهام در قلمرو تحقيق </a:t>
            </a:r>
          </a:p>
        </p:txBody>
      </p:sp>
      <p:sp>
        <p:nvSpPr>
          <p:cNvPr id="4" name="Right Brace 3"/>
          <p:cNvSpPr/>
          <p:nvPr/>
        </p:nvSpPr>
        <p:spPr>
          <a:xfrm>
            <a:off x="5867400" y="152400"/>
            <a:ext cx="307848" cy="1371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9787" y="270933"/>
            <a:ext cx="6139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الف)اگر تحقيق توصيفي باشد هدف تحقيق پاسخ به سؤالات است و فرضيه ندارد.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91988" y="1068415"/>
            <a:ext cx="4338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ب)در تحقيق هاي استقرايي مبناي طرح ،فرضيات است.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69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r">
              <a:buNone/>
            </a:pPr>
            <a:r>
              <a:rPr lang="fa-IR" dirty="0" smtClean="0">
                <a:solidFill>
                  <a:srgbClr val="00B050"/>
                </a:solidFill>
              </a:rPr>
              <a:t>سؤال اصلي:</a:t>
            </a:r>
          </a:p>
          <a:p>
            <a:pPr marL="0" indent="0" algn="r">
              <a:buNone/>
            </a:pPr>
            <a:r>
              <a:rPr lang="fa-IR" dirty="0" smtClean="0"/>
              <a:t>بين نقدينگي و بازده سهام در قلمرو تحقيق چه رابطه اي وجود دارد؟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rgbClr val="00B050"/>
                </a:solidFill>
              </a:rPr>
              <a:t>سؤالات فرعي:</a:t>
            </a:r>
          </a:p>
          <a:p>
            <a:pPr marL="0" indent="0" algn="r">
              <a:buNone/>
            </a:pPr>
            <a:r>
              <a:rPr lang="fa-IR" dirty="0" smtClean="0"/>
              <a:t>1-بين موجودي نقد و سود هر سهم در قلمرو تحقيق چه رابطه اي وجود دارد؟</a:t>
            </a:r>
          </a:p>
          <a:p>
            <a:pPr marL="0" indent="0" algn="r">
              <a:buNone/>
            </a:pPr>
            <a:r>
              <a:rPr lang="fa-IR" dirty="0" smtClean="0"/>
              <a:t>2-بين موجودي نقد و نسبت   در قلمرو تحقيق چه رابطه اي وجود دارد؟</a:t>
            </a:r>
            <a:endParaRPr lang="fa-IR" dirty="0"/>
          </a:p>
          <a:p>
            <a:pPr marL="0" indent="0" algn="r">
              <a:buNone/>
            </a:pPr>
            <a:r>
              <a:rPr lang="fa-IR" dirty="0" smtClean="0"/>
              <a:t>3-بين موجود نقد و بازده حقوق صاحبان سهام در قلمرو تحقيق چه رابطه اي وجود دارد؟</a:t>
            </a:r>
          </a:p>
          <a:p>
            <a:pPr marL="0" indent="0" algn="r">
              <a:buNone/>
            </a:pPr>
            <a:r>
              <a:rPr lang="fa-IR" dirty="0" smtClean="0"/>
              <a:t>4-بين متوسط نقدينگي ماهانه و سود هر سهم در قلمرو تحقيق چه رابطه اي وجود دارد؟</a:t>
            </a:r>
          </a:p>
          <a:p>
            <a:pPr marL="0" indent="0" algn="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69516" y="2895600"/>
            <a:ext cx="569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P/E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64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r">
              <a:buNone/>
            </a:pPr>
            <a:r>
              <a:rPr lang="fa-IR" dirty="0" smtClean="0"/>
              <a:t>5-بين متوسط نقدينگي ماهانه و نسبت    در قلمرو تحقيق چه رابطه اي وجود دارد؟ </a:t>
            </a:r>
          </a:p>
          <a:p>
            <a:pPr marL="0" indent="0" algn="r">
              <a:buNone/>
            </a:pPr>
            <a:r>
              <a:rPr lang="fa-IR" dirty="0" smtClean="0"/>
              <a:t>6-بين متوسط نقدينگي ماهانه و بازده حقوق صاحبان سهام در قلمرو تحقيق چه رابطه اي وجود دارد؟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17721" y="152400"/>
            <a:ext cx="569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P/E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94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r"/>
            <a:endParaRPr lang="fa-IR" dirty="0" smtClean="0"/>
          </a:p>
          <a:p>
            <a:pPr algn="r"/>
            <a:endParaRPr lang="fa-IR" dirty="0"/>
          </a:p>
          <a:p>
            <a:pPr algn="r"/>
            <a:endParaRPr lang="fa-IR" dirty="0" smtClean="0"/>
          </a:p>
          <a:p>
            <a:pPr algn="r"/>
            <a:endParaRPr lang="fa-IR" dirty="0"/>
          </a:p>
          <a:p>
            <a:pPr algn="r"/>
            <a:endParaRPr lang="fa-IR" dirty="0" smtClean="0"/>
          </a:p>
          <a:p>
            <a:pPr marL="0" indent="0" algn="r">
              <a:buNone/>
            </a:pPr>
            <a:r>
              <a:rPr lang="fa-IR" dirty="0" smtClean="0">
                <a:solidFill>
                  <a:srgbClr val="00B050"/>
                </a:solidFill>
              </a:rPr>
              <a:t>3)ساختار</a:t>
            </a:r>
          </a:p>
          <a:p>
            <a:pPr algn="r"/>
            <a:endParaRPr lang="fa-IR" dirty="0" smtClean="0"/>
          </a:p>
          <a:p>
            <a:pPr algn="r"/>
            <a:endParaRPr lang="fa-IR" dirty="0" smtClean="0"/>
          </a:p>
          <a:p>
            <a:pPr algn="r"/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7391400" y="11884"/>
            <a:ext cx="384048" cy="67699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77902" y="1143000"/>
            <a:ext cx="1180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1)الگوي اول</a:t>
            </a:r>
            <a:endParaRPr lang="en-US" dirty="0"/>
          </a:p>
        </p:txBody>
      </p:sp>
      <p:sp>
        <p:nvSpPr>
          <p:cNvPr id="6" name="Right Brace 5"/>
          <p:cNvSpPr/>
          <p:nvPr/>
        </p:nvSpPr>
        <p:spPr>
          <a:xfrm>
            <a:off x="6172200" y="76200"/>
            <a:ext cx="231648" cy="2667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381909" y="4876800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2)الگوي دوم</a:t>
            </a:r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>
            <a:off x="6172200" y="3396842"/>
            <a:ext cx="271272" cy="323255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371582" y="76899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الف)مقدمه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973816" y="575828"/>
            <a:ext cx="133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ب)مباني نظري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77422" y="1153594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ج)تحقيقات نظري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739000" y="1723721"/>
            <a:ext cx="1628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د)تحقيقات كاربردي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10232" y="2267716"/>
            <a:ext cx="1047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ه)جمع بندي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407631" y="3572312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الف)مقدمه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427952" y="4019617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ب)تعريف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69180" y="4533708"/>
            <a:ext cx="2534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ج)متغير ها و نحوه اندازه گيري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830143" y="5090936"/>
            <a:ext cx="1560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د)مدل هاي مختلف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642705" y="5562600"/>
            <a:ext cx="2800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ه)نتايج و روش هاي تحقيقات مشابه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293400" y="6139934"/>
            <a:ext cx="108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و)جمع بندي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33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r"/>
            <a:endParaRPr lang="fa-IR" dirty="0" smtClean="0"/>
          </a:p>
          <a:p>
            <a:pPr marL="0" indent="0" algn="r">
              <a:buNone/>
            </a:pPr>
            <a:r>
              <a:rPr lang="fa-IR" dirty="0" smtClean="0">
                <a:solidFill>
                  <a:srgbClr val="00B050"/>
                </a:solidFill>
              </a:rPr>
              <a:t>نكته</a:t>
            </a:r>
          </a:p>
          <a:p>
            <a:pPr algn="r"/>
            <a:endParaRPr lang="fa-IR" dirty="0" smtClean="0">
              <a:solidFill>
                <a:srgbClr val="00B050"/>
              </a:solidFill>
            </a:endParaRPr>
          </a:p>
          <a:p>
            <a:pPr marL="0" indent="0" algn="r">
              <a:buNone/>
            </a:pPr>
            <a:r>
              <a:rPr lang="fa-IR" dirty="0" smtClean="0">
                <a:solidFill>
                  <a:srgbClr val="00B050"/>
                </a:solidFill>
              </a:rPr>
              <a:t>4)جمع بندي: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rgbClr val="00B050"/>
                </a:solidFill>
              </a:rPr>
              <a:t>جدول جمع بندي:</a:t>
            </a:r>
          </a:p>
          <a:p>
            <a:pPr algn="r"/>
            <a:endParaRPr lang="fa-IR" dirty="0">
              <a:solidFill>
                <a:srgbClr val="00B050"/>
              </a:solidFill>
            </a:endParaRPr>
          </a:p>
          <a:p>
            <a:pPr algn="r"/>
            <a:r>
              <a:rPr lang="fa-IR" dirty="0" smtClean="0">
                <a:solidFill>
                  <a:srgbClr val="00B050"/>
                </a:solidFill>
              </a:rPr>
              <a:t>-</a:t>
            </a:r>
          </a:p>
          <a:p>
            <a:pPr algn="r"/>
            <a:endParaRPr lang="fa-IR" dirty="0" smtClean="0">
              <a:solidFill>
                <a:srgbClr val="00B050"/>
              </a:solidFill>
            </a:endParaRPr>
          </a:p>
          <a:p>
            <a:pPr algn="r"/>
            <a:endParaRPr lang="fa-IR" dirty="0">
              <a:solidFill>
                <a:srgbClr val="00B050"/>
              </a:solidFill>
            </a:endParaRPr>
          </a:p>
          <a:p>
            <a:pPr algn="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8302752" y="457200"/>
            <a:ext cx="155448" cy="1143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9685" y="301895"/>
            <a:ext cx="1598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-حدود 3تا5 صفحه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07025" y="844034"/>
            <a:ext cx="1951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-به ترتيب تاريخي باشد.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55013" y="1295400"/>
            <a:ext cx="1103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-مستند باشد.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740036"/>
              </p:ext>
            </p:extLst>
          </p:nvPr>
        </p:nvGraphicFramePr>
        <p:xfrm>
          <a:off x="76200" y="3429000"/>
          <a:ext cx="8991600" cy="2476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1600200"/>
                <a:gridCol w="3200400"/>
                <a:gridCol w="1143000"/>
                <a:gridCol w="838200"/>
              </a:tblGrid>
              <a:tr h="1013763">
                <a:tc>
                  <a:txBody>
                    <a:bodyPr/>
                    <a:lstStyle/>
                    <a:p>
                      <a:pPr algn="ctr"/>
                      <a:r>
                        <a:rPr lang="fa-IR" sz="2800" dirty="0" smtClean="0"/>
                        <a:t>نتايج   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800" dirty="0" smtClean="0"/>
                        <a:t>مدل    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800" dirty="0" smtClean="0"/>
                        <a:t>متغير ها و اندازه</a:t>
                      </a:r>
                      <a:r>
                        <a:rPr lang="fa-IR" sz="2800" baseline="0" dirty="0" smtClean="0"/>
                        <a:t> گيري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800" dirty="0" smtClean="0"/>
                        <a:t>محققين</a:t>
                      </a:r>
                      <a:r>
                        <a:rPr lang="fa-IR" sz="2800" baseline="0" dirty="0" smtClean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800" dirty="0" smtClean="0"/>
                        <a:t>تاريخ  </a:t>
                      </a:r>
                      <a:endParaRPr lang="en-US" sz="2800" dirty="0"/>
                    </a:p>
                  </a:txBody>
                  <a:tcPr/>
                </a:tc>
              </a:tr>
              <a:tr h="636119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بين</a:t>
                      </a:r>
                      <a:r>
                        <a:rPr lang="fa-IR" baseline="0" dirty="0" smtClean="0"/>
                        <a:t> متغيرها رابطه خطي وجود دارد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بين</a:t>
                      </a:r>
                      <a:r>
                        <a:rPr lang="fa-IR" baseline="0" dirty="0" smtClean="0"/>
                        <a:t> متغيرها رابطه خطي ضعيفي وجود دارد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رگرسيون خطي مركب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بازده سهام: سود هر سهم</a:t>
                      </a:r>
                      <a:endParaRPr lang="en-US" dirty="0" smtClean="0"/>
                    </a:p>
                    <a:p>
                      <a:pPr algn="ctr"/>
                      <a:r>
                        <a:rPr lang="fa-IR" dirty="0" smtClean="0"/>
                        <a:t>نقدينگي:وجه نقد</a:t>
                      </a:r>
                      <a:r>
                        <a:rPr lang="fa-IR" baseline="0" dirty="0" smtClean="0"/>
                        <a:t> آخر دوره </a:t>
                      </a:r>
                      <a:endParaRPr lang="fa-IR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حسيني  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1391      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675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r">
              <a:buNone/>
            </a:pPr>
            <a:r>
              <a:rPr lang="fa-IR" dirty="0" smtClean="0">
                <a:solidFill>
                  <a:srgbClr val="00B050"/>
                </a:solidFill>
              </a:rPr>
              <a:t>5)نحوه ارجاع:</a:t>
            </a:r>
          </a:p>
          <a:p>
            <a:pPr algn="r"/>
            <a:endParaRPr lang="fa-IR" dirty="0">
              <a:solidFill>
                <a:srgbClr val="00B050"/>
              </a:solidFill>
            </a:endParaRPr>
          </a:p>
          <a:p>
            <a:pPr algn="r"/>
            <a:endParaRPr lang="fa-IR" dirty="0" smtClean="0">
              <a:solidFill>
                <a:srgbClr val="00B050"/>
              </a:solidFill>
            </a:endParaRPr>
          </a:p>
          <a:p>
            <a:pPr algn="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45938" y="1752600"/>
            <a:ext cx="1750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الف)ارجاع داخل متن</a:t>
            </a:r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>
            <a:off x="7027304" y="838200"/>
            <a:ext cx="307848" cy="2209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09800" y="838200"/>
            <a:ext cx="4825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-كاپلان(2013)بازده سهام را سود هر سهم تعريف كرده است.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1752600"/>
            <a:ext cx="5697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-از جمله تعاريف ارائه شده بازده سهام،سود هر سهم است. (كاپلان2013)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63824" y="2732669"/>
            <a:ext cx="5633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-از جمله تعاريف ارائه شده(كاپلان2013) بازده سهام،سود هر سهم است.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691685" y="4202668"/>
            <a:ext cx="3469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ب)ارجاع آخر منابع و مآخذ به ترتيب الفبايي</a:t>
            </a:r>
            <a:endParaRPr lang="en-US" dirty="0"/>
          </a:p>
        </p:txBody>
      </p:sp>
      <p:sp>
        <p:nvSpPr>
          <p:cNvPr id="11" name="Right Brace 10"/>
          <p:cNvSpPr/>
          <p:nvPr/>
        </p:nvSpPr>
        <p:spPr>
          <a:xfrm>
            <a:off x="5503894" y="3505200"/>
            <a:ext cx="155448" cy="1905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988390" y="3505200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-كتاب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24028" y="4038600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-مقاله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684732" y="4588933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-پايان نامه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56438" y="4964668"/>
            <a:ext cx="1135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-چند مرجعي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349919" y="5867400"/>
            <a:ext cx="1794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ج)منابع اوليه و ثانويه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32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r"/>
            <a:r>
              <a:rPr lang="fa-IR" dirty="0" smtClean="0">
                <a:solidFill>
                  <a:srgbClr val="FF0000"/>
                </a:solidFill>
              </a:rPr>
              <a:t>ز)اهداف تحقيق:</a:t>
            </a:r>
          </a:p>
          <a:p>
            <a:pPr algn="r"/>
            <a:r>
              <a:rPr lang="fa-IR" dirty="0" smtClean="0">
                <a:solidFill>
                  <a:srgbClr val="00B050"/>
                </a:solidFill>
              </a:rPr>
              <a:t>1)مفهوم هدف تحقيق: </a:t>
            </a:r>
            <a:r>
              <a:rPr lang="fa-IR" sz="2600" dirty="0" smtClean="0">
                <a:solidFill>
                  <a:schemeClr val="tx1"/>
                </a:solidFill>
              </a:rPr>
              <a:t>مقصود نهايي،غايت،دستاورد يا نتيجه مورد</a:t>
            </a:r>
          </a:p>
          <a:p>
            <a:pPr algn="r"/>
            <a:r>
              <a:rPr lang="fa-IR" sz="2600" dirty="0" smtClean="0">
                <a:solidFill>
                  <a:schemeClr val="tx1"/>
                </a:solidFill>
              </a:rPr>
              <a:t>انتظاري كه پس از انجام تحقيق بايد به آن دست يابيم،مثل حل يك  مسئله يا مشكل،بهبود وضعيت،ايجاد، تكميل ، اصلاح يا بطلان يك نظريه</a:t>
            </a:r>
          </a:p>
          <a:p>
            <a:pPr algn="r"/>
            <a:endParaRPr lang="fa-IR" sz="2600" dirty="0">
              <a:solidFill>
                <a:schemeClr val="tx1"/>
              </a:solidFill>
            </a:endParaRPr>
          </a:p>
          <a:p>
            <a:pPr algn="r"/>
            <a:endParaRPr lang="fa-IR" dirty="0" smtClean="0">
              <a:solidFill>
                <a:schemeClr val="tx1"/>
              </a:solidFill>
            </a:endParaRPr>
          </a:p>
          <a:p>
            <a:pPr algn="r"/>
            <a:r>
              <a:rPr lang="fa-IR" dirty="0" smtClean="0">
                <a:solidFill>
                  <a:srgbClr val="00B050"/>
                </a:solidFill>
              </a:rPr>
              <a:t>2)انواع اهداف</a:t>
            </a:r>
          </a:p>
        </p:txBody>
      </p:sp>
      <p:sp>
        <p:nvSpPr>
          <p:cNvPr id="4" name="Right Brace 3"/>
          <p:cNvSpPr/>
          <p:nvPr/>
        </p:nvSpPr>
        <p:spPr>
          <a:xfrm>
            <a:off x="6324600" y="2667000"/>
            <a:ext cx="272887" cy="3429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343400" y="2674690"/>
            <a:ext cx="3433482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الف)علمي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379259" y="3352800"/>
            <a:ext cx="3433482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ب)آرماني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416105" y="5162026"/>
            <a:ext cx="3433482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>
                <a:cs typeface="B Nazanin" pitchFamily="2" charset="-78"/>
              </a:rPr>
              <a:t>ه</a:t>
            </a:r>
            <a:r>
              <a:rPr lang="fa-IR" sz="1600" b="1" dirty="0" smtClean="0">
                <a:cs typeface="B Nazanin" pitchFamily="2" charset="-78"/>
              </a:rPr>
              <a:t>)كاربردي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164005" y="4885801"/>
            <a:ext cx="3433482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حل يك مسئله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191000" y="4528220"/>
            <a:ext cx="3433482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د)ماموريت ويژه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5800" y="3904027"/>
            <a:ext cx="3433482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ج)كلي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198959" y="5751090"/>
            <a:ext cx="3433482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بهبود وضعيت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3" name="Right Brace 12"/>
          <p:cNvSpPr/>
          <p:nvPr/>
        </p:nvSpPr>
        <p:spPr>
          <a:xfrm>
            <a:off x="5262282" y="4987867"/>
            <a:ext cx="442477" cy="12828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66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r>
              <a:rPr lang="fa-IR" dirty="0" smtClean="0">
                <a:solidFill>
                  <a:srgbClr val="00B050"/>
                </a:solidFill>
              </a:rPr>
              <a:t>3)ساختار و بيان اهداف</a:t>
            </a:r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endParaRPr lang="fa-IR" dirty="0">
              <a:solidFill>
                <a:srgbClr val="00B050"/>
              </a:solidFill>
            </a:endParaRPr>
          </a:p>
          <a:p>
            <a:pPr marL="0" indent="0" algn="r">
              <a:buNone/>
            </a:pPr>
            <a:r>
              <a:rPr lang="fa-IR" dirty="0" smtClean="0">
                <a:solidFill>
                  <a:srgbClr val="00B050"/>
                </a:solidFill>
              </a:rPr>
              <a:t>4)تفاوت و تشابه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rgbClr val="00B050"/>
                </a:solidFill>
              </a:rPr>
              <a:t>اهداف، فرضيات و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rgbClr val="00B050"/>
                </a:solidFill>
              </a:rPr>
              <a:t>سوالات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70864" y="81793"/>
            <a:ext cx="3433482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الف)شبه جمله مصدري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790472" y="634243"/>
            <a:ext cx="3966882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ب)شامل يك هدف اصلي كه موضوع را پوشش  دهد.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868605" y="1375794"/>
            <a:ext cx="3966882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ج)شامل سه تا پنج هدف فرعي از تجزيه هدف اصلي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124200" y="2246851"/>
            <a:ext cx="3433482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>
                <a:cs typeface="B Nazanin" pitchFamily="2" charset="-78"/>
              </a:rPr>
              <a:t>د</a:t>
            </a:r>
            <a:r>
              <a:rPr lang="fa-IR" sz="1600" b="1" dirty="0" smtClean="0">
                <a:cs typeface="B Nazanin" pitchFamily="2" charset="-78"/>
              </a:rPr>
              <a:t>)فهرست وار بيان شود.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5540229" y="76200"/>
            <a:ext cx="272887" cy="3429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803440" y="2952575"/>
            <a:ext cx="3433482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ه)كاربردي باشد نه شعار و كلي گويي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6108169" y="4343400"/>
            <a:ext cx="272887" cy="2362200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096375" y="4448612"/>
            <a:ext cx="3433482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الف)تفاوت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096375" y="6021373"/>
            <a:ext cx="3433482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ب)تشابه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701252" y="3962400"/>
            <a:ext cx="3433482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تقدم و تاخر زماني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947574" y="6253119"/>
            <a:ext cx="3433482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يكساني محتوا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040104" y="4800600"/>
            <a:ext cx="3433482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شكل بيان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161950" y="5600001"/>
            <a:ext cx="3433482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تناظر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7" name="Right Brace 16"/>
          <p:cNvSpPr/>
          <p:nvPr/>
        </p:nvSpPr>
        <p:spPr>
          <a:xfrm>
            <a:off x="5105400" y="4124324"/>
            <a:ext cx="272887" cy="1181101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Brace 17"/>
          <p:cNvSpPr/>
          <p:nvPr/>
        </p:nvSpPr>
        <p:spPr>
          <a:xfrm>
            <a:off x="5105400" y="5648238"/>
            <a:ext cx="272887" cy="1209762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1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0"/>
            <a:ext cx="9152389" cy="6904139"/>
          </a:xfrm>
        </p:spPr>
        <p:txBody>
          <a:bodyPr/>
          <a:lstStyle/>
          <a:p>
            <a:pPr marL="0" indent="0" algn="r">
              <a:buNone/>
            </a:pPr>
            <a:r>
              <a:rPr lang="fa-IR" dirty="0" smtClean="0">
                <a:solidFill>
                  <a:srgbClr val="FF0000"/>
                </a:solidFill>
              </a:rPr>
              <a:t>مثال1:</a:t>
            </a:r>
          </a:p>
          <a:p>
            <a:pPr marL="0" indent="0" algn="r">
              <a:buNone/>
            </a:pPr>
            <a:r>
              <a:rPr lang="fa-IR" dirty="0" smtClean="0"/>
              <a:t>موضوع تحقيق:</a:t>
            </a:r>
          </a:p>
          <a:p>
            <a:pPr marL="0" indent="0" algn="r">
              <a:buNone/>
            </a:pPr>
            <a:r>
              <a:rPr lang="fa-IR" dirty="0" smtClean="0"/>
              <a:t>تعيين رابطه بين نقدينگي و بازده سهام درشركت هاي بورسي در ايران</a:t>
            </a:r>
          </a:p>
          <a:p>
            <a:pPr marL="0" indent="0" algn="r">
              <a:buNone/>
            </a:pPr>
            <a:r>
              <a:rPr lang="fa-IR" dirty="0" smtClean="0"/>
              <a:t>1)هدف:تعيين رابطه بين نقدينگي و بازده سهام در قلمرو تحقيق</a:t>
            </a:r>
          </a:p>
          <a:p>
            <a:pPr marL="0" indent="0" algn="r">
              <a:buNone/>
            </a:pPr>
            <a:r>
              <a:rPr lang="fa-IR" dirty="0" smtClean="0"/>
              <a:t>2)سوال:چه رابطه اي بين نقدينگي و بازده سهام در قلمرو تحقيق وجود دارد؟</a:t>
            </a:r>
          </a:p>
          <a:p>
            <a:pPr marL="0" indent="0" algn="r">
              <a:buNone/>
            </a:pPr>
            <a:r>
              <a:rPr lang="fa-IR" dirty="0" smtClean="0"/>
              <a:t>3)بين نقدينگي و بازده سهام در قلمرو تحقيق رابطه </a:t>
            </a:r>
            <a:r>
              <a:rPr lang="fa-IR" dirty="0" smtClean="0"/>
              <a:t>رياضي وجود </a:t>
            </a:r>
            <a:r>
              <a:rPr lang="fa-IR" dirty="0" smtClean="0"/>
              <a:t>دارد.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rgbClr val="FF0000"/>
                </a:solidFill>
              </a:rPr>
              <a:t>مثال2:</a:t>
            </a:r>
          </a:p>
          <a:p>
            <a:pPr marL="0" indent="0" algn="r">
              <a:buNone/>
            </a:pPr>
            <a:r>
              <a:rPr lang="fa-IR" dirty="0" smtClean="0"/>
              <a:t>هدف اصلي:</a:t>
            </a:r>
          </a:p>
          <a:p>
            <a:pPr marL="0" indent="0" algn="r">
              <a:buNone/>
            </a:pPr>
            <a:r>
              <a:rPr lang="fa-IR" dirty="0" smtClean="0"/>
              <a:t> تعيين رابطه بين نقدينگي و بازده سهام </a:t>
            </a:r>
            <a:r>
              <a:rPr lang="fa-IR" b="1" dirty="0">
                <a:cs typeface="B Nazanin" pitchFamily="2" charset="-78"/>
              </a:rPr>
              <a:t>در قلمرو تحقيق</a:t>
            </a:r>
            <a:endParaRPr lang="en-US" b="1" dirty="0">
              <a:cs typeface="B Nazanin" pitchFamily="2" charset="-78"/>
            </a:endParaRPr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95686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fa-IR" dirty="0" smtClean="0">
                <a:solidFill>
                  <a:srgbClr val="00B050"/>
                </a:solidFill>
              </a:rPr>
              <a:t>1)نقدينگي</a:t>
            </a:r>
          </a:p>
          <a:p>
            <a:pPr algn="r"/>
            <a:endParaRPr lang="fa-IR" dirty="0"/>
          </a:p>
          <a:p>
            <a:pPr algn="r"/>
            <a:endParaRPr lang="fa-IR" dirty="0" smtClean="0"/>
          </a:p>
          <a:p>
            <a:pPr algn="r"/>
            <a:endParaRPr lang="fa-IR" dirty="0"/>
          </a:p>
          <a:p>
            <a:pPr marL="0" indent="0" algn="r">
              <a:buNone/>
            </a:pPr>
            <a:r>
              <a:rPr lang="fa-IR" dirty="0" smtClean="0">
                <a:solidFill>
                  <a:srgbClr val="00B050"/>
                </a:solidFill>
              </a:rPr>
              <a:t>2)بازده سهام</a:t>
            </a:r>
          </a:p>
          <a:p>
            <a:pPr algn="r"/>
            <a:endParaRPr lang="fa-IR" dirty="0"/>
          </a:p>
          <a:p>
            <a:pPr algn="r"/>
            <a:endParaRPr lang="fa-IR" dirty="0" smtClean="0"/>
          </a:p>
          <a:p>
            <a:pPr marL="0" indent="0" algn="r">
              <a:buNone/>
            </a:pPr>
            <a:r>
              <a:rPr lang="fa-IR" dirty="0" smtClean="0"/>
              <a:t>اهداف فرعي:</a:t>
            </a:r>
          </a:p>
          <a:p>
            <a:pPr marL="0" indent="0" algn="r">
              <a:buNone/>
            </a:pPr>
            <a:r>
              <a:rPr lang="fa-IR" dirty="0" smtClean="0"/>
              <a:t>1-تعيين رابطه بين موجودي و سود هر سهم در قلمرو تحقيق</a:t>
            </a:r>
          </a:p>
          <a:p>
            <a:pPr marL="0" indent="0" algn="r">
              <a:buNone/>
            </a:pPr>
            <a:r>
              <a:rPr lang="fa-IR" dirty="0" smtClean="0"/>
              <a:t>2-تعيين رابطه بين موجودي نقد و نسبت    در قلمرو تحقيق</a:t>
            </a:r>
          </a:p>
          <a:p>
            <a:pPr marL="0" indent="0" algn="r">
              <a:buNone/>
            </a:pPr>
            <a:r>
              <a:rPr lang="fa-IR" dirty="0" smtClean="0"/>
              <a:t>3-تعيين رابطه بين موجودي نقد و بازده حقوق صاحبان سهام در قلمرو تحقيق  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6934200" y="2124074"/>
            <a:ext cx="272887" cy="1181101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7345051" y="76200"/>
            <a:ext cx="272887" cy="1181101"/>
          </a:xfrm>
          <a:prstGeom prst="rightBrace">
            <a:avLst>
              <a:gd name="adj1" fmla="val 49188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027593" y="76200"/>
            <a:ext cx="3433482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الف)موجودي نقد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800600" y="838200"/>
            <a:ext cx="3433482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ب)متوسط نقدينگي ماهانه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229501" y="1981200"/>
            <a:ext cx="2219835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الف)سود هر سهم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861428" y="2530241"/>
            <a:ext cx="1311825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ب) نسبت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671026" y="2979402"/>
            <a:ext cx="2544450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ج)بازده حقوق صاحبان سهام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880994" y="1945810"/>
            <a:ext cx="762000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cs typeface="B Nazanin" pitchFamily="2" charset="-78"/>
              </a:rPr>
              <a:t>(EPS)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278073" y="2534960"/>
            <a:ext cx="762000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cs typeface="B Nazanin" pitchFamily="2" charset="-78"/>
              </a:rPr>
              <a:t>(P/E)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242730" y="2993384"/>
            <a:ext cx="651547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cs typeface="B Nazanin" pitchFamily="2" charset="-78"/>
              </a:rPr>
              <a:t>ROE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215780" y="4741353"/>
            <a:ext cx="762000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cs typeface="B Nazanin" pitchFamily="2" charset="-78"/>
              </a:rPr>
              <a:t>(P/E)</a:t>
            </a:r>
            <a:endParaRPr lang="en-US" sz="16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6153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r">
              <a:buNone/>
            </a:pPr>
            <a:r>
              <a:rPr lang="fa-IR" dirty="0" smtClean="0"/>
              <a:t>4-تعيين رابطه بين متوسط نقدي</a:t>
            </a:r>
            <a:r>
              <a:rPr lang="fa-IR" dirty="0"/>
              <a:t>ن</a:t>
            </a:r>
            <a:r>
              <a:rPr lang="fa-IR" dirty="0" smtClean="0"/>
              <a:t>گي ماهانه و سود هر سهم در قلمرو تحقيق</a:t>
            </a:r>
          </a:p>
          <a:p>
            <a:pPr marL="0" indent="0" algn="r">
              <a:buNone/>
            </a:pPr>
            <a:r>
              <a:rPr lang="fa-IR" dirty="0" smtClean="0"/>
              <a:t>5-تعيين رابطه بين متوسط نقدينگي ماهانه و نسبت    در قلمرو تحقيق </a:t>
            </a:r>
          </a:p>
          <a:p>
            <a:pPr marL="0" indent="0" algn="r">
              <a:buNone/>
            </a:pPr>
            <a:r>
              <a:rPr lang="fa-IR" dirty="0" smtClean="0"/>
              <a:t>6-تعيين رابطه بين متوسط نقدينگي و بازده حقوق صاحبان سهام در قلمرو تحقيق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rgbClr val="FF0000"/>
                </a:solidFill>
              </a:rPr>
              <a:t>ح)كاربران تحقيق:</a:t>
            </a:r>
          </a:p>
          <a:p>
            <a:pPr algn="r"/>
            <a:endParaRPr lang="fa-IR" dirty="0"/>
          </a:p>
          <a:p>
            <a:pPr algn="r"/>
            <a:endParaRPr lang="fa-IR" dirty="0" smtClean="0"/>
          </a:p>
          <a:p>
            <a:pPr marL="0" indent="0" algn="r">
              <a:buNone/>
            </a:pPr>
            <a:r>
              <a:rPr lang="fa-IR" dirty="0" smtClean="0"/>
              <a:t>نكات اساسي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07796" y="1066800"/>
            <a:ext cx="762000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cs typeface="B Nazanin" pitchFamily="2" charset="-78"/>
              </a:rPr>
              <a:t>(P/E)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6624758" y="3862781"/>
            <a:ext cx="536448" cy="2971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282698" y="3862781"/>
            <a:ext cx="3610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1)تحقيق كاربردي حتما بايد كاربر داشته باشد.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14586" y="4676517"/>
            <a:ext cx="6676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2)كاربر تحقيق كاربردي از نتايج تحقيق در حل مشكل يا بهبود وضعيت استفاده مي كند.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5329850"/>
            <a:ext cx="6474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3)بايد دقيقا </a:t>
            </a:r>
            <a:r>
              <a:rPr lang="fa-IR" dirty="0" smtClean="0"/>
              <a:t>تعيين شود </a:t>
            </a:r>
            <a:r>
              <a:rPr lang="fa-IR" dirty="0" smtClean="0"/>
              <a:t>چه سازمان و چه ارگاني از آن از نتايجتحقيق استفاده مي كنند.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18570" y="6019800"/>
            <a:ext cx="1610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4)كاربران تحقيق</a:t>
            </a:r>
            <a:endParaRPr lang="en-US" dirty="0"/>
          </a:p>
        </p:txBody>
      </p:sp>
      <p:sp>
        <p:nvSpPr>
          <p:cNvPr id="12" name="Right Brace 11"/>
          <p:cNvSpPr/>
          <p:nvPr/>
        </p:nvSpPr>
        <p:spPr>
          <a:xfrm>
            <a:off x="5213758" y="5791200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399943" y="5850622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الف)مستقيم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223613" y="6405427"/>
            <a:ext cx="1183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ب)غيرمستقيم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24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787</Words>
  <Application>Microsoft Office PowerPoint</Application>
  <PresentationFormat>On-screen Show (4:3)</PresentationFormat>
  <Paragraphs>199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مفهوم روش تحقيق</dc:title>
  <dc:creator>Ahmad</dc:creator>
  <cp:lastModifiedBy>Ahmad</cp:lastModifiedBy>
  <cp:revision>28</cp:revision>
  <cp:lastPrinted>2013-11-23T17:42:01Z</cp:lastPrinted>
  <dcterms:created xsi:type="dcterms:W3CDTF">2013-10-25T05:43:10Z</dcterms:created>
  <dcterms:modified xsi:type="dcterms:W3CDTF">2013-11-23T17:42:23Z</dcterms:modified>
</cp:coreProperties>
</file>